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56" r:id="rId5"/>
    <p:sldId id="264" r:id="rId6"/>
    <p:sldId id="357" r:id="rId7"/>
    <p:sldId id="259" r:id="rId8"/>
    <p:sldId id="260" r:id="rId9"/>
    <p:sldId id="257" r:id="rId10"/>
    <p:sldId id="325" r:id="rId11"/>
    <p:sldId id="286" r:id="rId12"/>
    <p:sldId id="327" r:id="rId13"/>
    <p:sldId id="328" r:id="rId14"/>
    <p:sldId id="377" r:id="rId15"/>
    <p:sldId id="306" r:id="rId16"/>
    <p:sldId id="345" r:id="rId17"/>
    <p:sldId id="359" r:id="rId18"/>
    <p:sldId id="385" r:id="rId19"/>
    <p:sldId id="302" r:id="rId20"/>
    <p:sldId id="373" r:id="rId21"/>
    <p:sldId id="376" r:id="rId22"/>
    <p:sldId id="291" r:id="rId23"/>
    <p:sldId id="343" r:id="rId24"/>
    <p:sldId id="342" r:id="rId25"/>
    <p:sldId id="360" r:id="rId26"/>
    <p:sldId id="361" r:id="rId27"/>
    <p:sldId id="362" r:id="rId28"/>
    <p:sldId id="383" r:id="rId29"/>
    <p:sldId id="365" r:id="rId30"/>
    <p:sldId id="351" r:id="rId31"/>
    <p:sldId id="350" r:id="rId32"/>
    <p:sldId id="372" r:id="rId33"/>
    <p:sldId id="364" r:id="rId34"/>
    <p:sldId id="366" r:id="rId35"/>
    <p:sldId id="369" r:id="rId36"/>
    <p:sldId id="378" r:id="rId37"/>
    <p:sldId id="347" r:id="rId38"/>
    <p:sldId id="348" r:id="rId39"/>
    <p:sldId id="379" r:id="rId40"/>
    <p:sldId id="370" r:id="rId41"/>
    <p:sldId id="346" r:id="rId42"/>
    <p:sldId id="371" r:id="rId43"/>
    <p:sldId id="380" r:id="rId44"/>
    <p:sldId id="381" r:id="rId45"/>
    <p:sldId id="382" r:id="rId46"/>
    <p:sldId id="352" r:id="rId47"/>
    <p:sldId id="288" r:id="rId48"/>
    <p:sldId id="326" r:id="rId49"/>
    <p:sldId id="289" r:id="rId50"/>
    <p:sldId id="384" r:id="rId51"/>
    <p:sldId id="322" r:id="rId52"/>
    <p:sldId id="320" r:id="rId53"/>
    <p:sldId id="321" r:id="rId54"/>
  </p:sldIdLst>
  <p:sldSz cx="9144000" cy="6858000" type="screen4x3"/>
  <p:notesSz cx="7010400" cy="9296400"/>
  <p:custDataLst>
    <p:tags r:id="rId5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681F27-872D-4B39-B9AC-3880F3E630CC}">
          <p14:sldIdLst>
            <p14:sldId id="256"/>
            <p14:sldId id="264"/>
            <p14:sldId id="357"/>
            <p14:sldId id="259"/>
            <p14:sldId id="260"/>
            <p14:sldId id="257"/>
            <p14:sldId id="325"/>
            <p14:sldId id="286"/>
            <p14:sldId id="327"/>
            <p14:sldId id="328"/>
            <p14:sldId id="377"/>
            <p14:sldId id="306"/>
            <p14:sldId id="345"/>
            <p14:sldId id="359"/>
            <p14:sldId id="385"/>
            <p14:sldId id="302"/>
          </p14:sldIdLst>
        </p14:section>
        <p14:section name="Bennett and Terry" id="{2E5C4908-144A-4089-A921-14DDFF81FBEA}">
          <p14:sldIdLst>
            <p14:sldId id="373"/>
            <p14:sldId id="376"/>
            <p14:sldId id="291"/>
          </p14:sldIdLst>
        </p14:section>
        <p14:section name="Next Segment hand over to Judith" id="{5B455700-4D95-45D0-9235-E12AE0CD495A}">
          <p14:sldIdLst>
            <p14:sldId id="343"/>
            <p14:sldId id="342"/>
            <p14:sldId id="360"/>
            <p14:sldId id="361"/>
            <p14:sldId id="362"/>
            <p14:sldId id="383"/>
          </p14:sldIdLst>
        </p14:section>
        <p14:section name="Move to IDL" id="{A331A73B-08C4-483D-AA54-46A29BA73659}">
          <p14:sldIdLst>
            <p14:sldId id="365"/>
          </p14:sldIdLst>
        </p14:section>
        <p14:section name="Transfer to Michi" id="{250A9444-F3CC-4521-B5D7-4C01D604EF6C}">
          <p14:sldIdLst>
            <p14:sldId id="351"/>
            <p14:sldId id="350"/>
            <p14:sldId id="372"/>
            <p14:sldId id="364"/>
            <p14:sldId id="366"/>
            <p14:sldId id="369"/>
          </p14:sldIdLst>
        </p14:section>
        <p14:section name="hand over to Michi" id="{AC1300C0-8747-4BFC-BEDF-D932BA29FD98}">
          <p14:sldIdLst>
            <p14:sldId id="378"/>
            <p14:sldId id="347"/>
            <p14:sldId id="348"/>
            <p14:sldId id="379"/>
          </p14:sldIdLst>
        </p14:section>
        <p14:section name="Judith and Bennett" id="{19F11258-018C-457D-8CF8-12897840AA8C}">
          <p14:sldIdLst>
            <p14:sldId id="370"/>
            <p14:sldId id="346"/>
            <p14:sldId id="371"/>
            <p14:sldId id="380"/>
            <p14:sldId id="381"/>
            <p14:sldId id="382"/>
            <p14:sldId id="352"/>
            <p14:sldId id="288"/>
            <p14:sldId id="326"/>
            <p14:sldId id="289"/>
            <p14:sldId id="384"/>
            <p14:sldId id="322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2901">
          <p15:clr>
            <a:srgbClr val="A4A3A4"/>
          </p15:clr>
        </p15:guide>
        <p15:guide id="6" orient="horz" pos="2949">
          <p15:clr>
            <a:srgbClr val="A4A3A4"/>
          </p15:clr>
        </p15:guide>
        <p15:guide id="7" pos="2181">
          <p15:clr>
            <a:srgbClr val="A4A3A4"/>
          </p15:clr>
        </p15:guide>
        <p15:guide id="8" pos="2229">
          <p15:clr>
            <a:srgbClr val="A4A3A4"/>
          </p15:clr>
        </p15:guide>
        <p15:guide id="9" orient="horz" pos="2859">
          <p15:clr>
            <a:srgbClr val="A4A3A4"/>
          </p15:clr>
        </p15:guide>
        <p15:guide id="10" orient="horz" pos="2907">
          <p15:clr>
            <a:srgbClr val="A4A3A4"/>
          </p15:clr>
        </p15:guide>
        <p15:guide id="11" pos="2140">
          <p15:clr>
            <a:srgbClr val="A4A3A4"/>
          </p15:clr>
        </p15:guide>
        <p15:guide id="12" pos="218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nett Pudlin" initials="BP" lastIdx="28" clrIdx="0">
    <p:extLst/>
  </p:cmAuthor>
  <p:cmAuthor id="2" name="Michi McNeace" initials="Ma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C30"/>
    <a:srgbClr val="7A232E"/>
    <a:srgbClr val="004874"/>
    <a:srgbClr val="275A99"/>
    <a:srgbClr val="4675B8"/>
    <a:srgbClr val="124D95"/>
    <a:srgbClr val="002C47"/>
    <a:srgbClr val="041F36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72443" autoAdjust="0"/>
  </p:normalViewPr>
  <p:slideViewPr>
    <p:cSldViewPr snapToGrid="0">
      <p:cViewPr varScale="1">
        <p:scale>
          <a:sx n="61" d="100"/>
          <a:sy n="61" d="100"/>
        </p:scale>
        <p:origin x="1373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8"/>
    </p:cViewPr>
  </p:sorterViewPr>
  <p:notesViewPr>
    <p:cSldViewPr snapToGrid="0">
      <p:cViewPr varScale="1">
        <p:scale>
          <a:sx n="66" d="100"/>
          <a:sy n="66" d="100"/>
        </p:scale>
        <p:origin x="-2554" y="-82"/>
      </p:cViewPr>
      <p:guideLst>
        <p:guide orient="horz" pos="2880"/>
        <p:guide pos="2160"/>
        <p:guide orient="horz" pos="2928"/>
        <p:guide pos="2208"/>
        <p:guide orient="horz" pos="2901"/>
        <p:guide orient="horz" pos="2949"/>
        <p:guide pos="2181"/>
        <p:guide pos="2229"/>
        <p:guide orient="horz" pos="2859"/>
        <p:guide orient="horz" pos="2907"/>
        <p:guide pos="2140"/>
        <p:guide pos="218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B3FBB-19F4-4D9F-B7A3-CF317A0AB525}" type="doc">
      <dgm:prSet loTypeId="urn:microsoft.com/office/officeart/2005/8/layout/pyramid3" loCatId="pyramid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8007E6-F9AF-4474-8457-A209E9B52F2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2">
                  <a:lumMod val="75000"/>
                </a:schemeClr>
              </a:solidFill>
            </a:rPr>
            <a:t>Transition </a:t>
          </a:r>
        </a:p>
        <a:p>
          <a:pPr rtl="0"/>
          <a:r>
            <a:rPr lang="en-US" b="1" dirty="0">
              <a:solidFill>
                <a:schemeClr val="tx2">
                  <a:lumMod val="75000"/>
                </a:schemeClr>
              </a:solidFill>
            </a:rPr>
            <a:t>Activities</a:t>
          </a:r>
        </a:p>
      </dgm:t>
    </dgm:pt>
    <dgm:pt modelId="{2880A60E-2D2D-4F6B-8056-0D77F9BF4C27}" type="parTrans" cxnId="{F247F8DE-8962-438F-8C2F-C89A6E05FB6F}">
      <dgm:prSet/>
      <dgm:spPr/>
      <dgm:t>
        <a:bodyPr/>
        <a:lstStyle/>
        <a:p>
          <a:endParaRPr lang="en-US"/>
        </a:p>
      </dgm:t>
    </dgm:pt>
    <dgm:pt modelId="{57B4D683-E5AD-4067-9DAB-EAC5780C5115}" type="sibTrans" cxnId="{F247F8DE-8962-438F-8C2F-C89A6E05FB6F}">
      <dgm:prSet/>
      <dgm:spPr/>
      <dgm:t>
        <a:bodyPr/>
        <a:lstStyle/>
        <a:p>
          <a:endParaRPr lang="en-US"/>
        </a:p>
      </dgm:t>
    </dgm:pt>
    <dgm:pt modelId="{AE599F1E-97A9-4248-A8E8-7644E037EB65}" type="pres">
      <dgm:prSet presAssocID="{0A8B3FBB-19F4-4D9F-B7A3-CF317A0AB5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EFA16C-7515-4EFE-BF65-96AF7C658698}" type="pres">
      <dgm:prSet presAssocID="{4C8007E6-F9AF-4474-8457-A209E9B52F29}" presName="Name8" presStyleCnt="0"/>
      <dgm:spPr/>
    </dgm:pt>
    <dgm:pt modelId="{B163BE55-BDD3-4F1B-962B-F9BE26B24E6A}" type="pres">
      <dgm:prSet presAssocID="{4C8007E6-F9AF-4474-8457-A209E9B52F29}" presName="level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D497B-C8FF-4B53-B9D6-C0CD4287A32F}" type="pres">
      <dgm:prSet presAssocID="{4C8007E6-F9AF-4474-8457-A209E9B52F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8650F4-06E5-45FA-9AA5-2B1C9F146AA9}" type="presOf" srcId="{4C8007E6-F9AF-4474-8457-A209E9B52F29}" destId="{61AD497B-C8FF-4B53-B9D6-C0CD4287A32F}" srcOrd="1" destOrd="0" presId="urn:microsoft.com/office/officeart/2005/8/layout/pyramid3"/>
    <dgm:cxn modelId="{F247F8DE-8962-438F-8C2F-C89A6E05FB6F}" srcId="{0A8B3FBB-19F4-4D9F-B7A3-CF317A0AB525}" destId="{4C8007E6-F9AF-4474-8457-A209E9B52F29}" srcOrd="0" destOrd="0" parTransId="{2880A60E-2D2D-4F6B-8056-0D77F9BF4C27}" sibTransId="{57B4D683-E5AD-4067-9DAB-EAC5780C5115}"/>
    <dgm:cxn modelId="{17E55458-6DE0-4E21-A0E7-BC5F8D294EA8}" type="presOf" srcId="{4C8007E6-F9AF-4474-8457-A209E9B52F29}" destId="{B163BE55-BDD3-4F1B-962B-F9BE26B24E6A}" srcOrd="0" destOrd="0" presId="urn:microsoft.com/office/officeart/2005/8/layout/pyramid3"/>
    <dgm:cxn modelId="{808DFB8B-BBA7-4380-9718-455A14CF3743}" type="presOf" srcId="{0A8B3FBB-19F4-4D9F-B7A3-CF317A0AB525}" destId="{AE599F1E-97A9-4248-A8E8-7644E037EB65}" srcOrd="0" destOrd="0" presId="urn:microsoft.com/office/officeart/2005/8/layout/pyramid3"/>
    <dgm:cxn modelId="{B5DC11D8-270E-41CB-AED0-086BBFBD7FD4}" type="presParOf" srcId="{AE599F1E-97A9-4248-A8E8-7644E037EB65}" destId="{0DEFA16C-7515-4EFE-BF65-96AF7C658698}" srcOrd="0" destOrd="0" presId="urn:microsoft.com/office/officeart/2005/8/layout/pyramid3"/>
    <dgm:cxn modelId="{02E6E026-B0C3-4388-8150-D0DDC7DE80E1}" type="presParOf" srcId="{0DEFA16C-7515-4EFE-BF65-96AF7C658698}" destId="{B163BE55-BDD3-4F1B-962B-F9BE26B24E6A}" srcOrd="0" destOrd="0" presId="urn:microsoft.com/office/officeart/2005/8/layout/pyramid3"/>
    <dgm:cxn modelId="{0EBFC23B-7AEF-41E9-A166-0AE3E976C1B7}" type="presParOf" srcId="{0DEFA16C-7515-4EFE-BF65-96AF7C658698}" destId="{61AD497B-C8FF-4B53-B9D6-C0CD4287A32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3BE55-BDD3-4F1B-962B-F9BE26B24E6A}">
      <dsp:nvSpPr>
        <dsp:cNvPr id="0" name=""/>
        <dsp:cNvSpPr/>
      </dsp:nvSpPr>
      <dsp:spPr>
        <a:xfrm rot="10800000">
          <a:off x="0" y="0"/>
          <a:ext cx="5219113" cy="3657604"/>
        </a:xfrm>
        <a:prstGeom prst="trapezoid">
          <a:avLst>
            <a:gd name="adj" fmla="val 71346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>
              <a:solidFill>
                <a:schemeClr val="tx2">
                  <a:lumMod val="75000"/>
                </a:schemeClr>
              </a:solidFill>
            </a:rPr>
            <a:t>Transition </a:t>
          </a:r>
        </a:p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>
              <a:solidFill>
                <a:schemeClr val="tx2">
                  <a:lumMod val="75000"/>
                </a:schemeClr>
              </a:solidFill>
            </a:rPr>
            <a:t>Activities</a:t>
          </a:r>
        </a:p>
      </dsp:txBody>
      <dsp:txXfrm rot="-10800000">
        <a:off x="0" y="0"/>
        <a:ext cx="5219113" cy="3657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E2129B45-0FD1-46AE-A930-6EE72D7A42E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85564367-0E25-4CCF-B883-3B3564E4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60FBD6B5-AD14-4D41-8A0D-AFF5136F4E0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A0118022-50D0-43CE-B9C3-94427746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3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22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7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03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6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9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9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46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54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37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40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9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1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68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65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79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55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97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06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19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78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10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6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79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69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19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202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61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395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92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22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219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3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64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88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358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062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772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336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61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42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73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035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7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36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3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18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4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300" b="0" i="0" spc="40" baseline="0" dirty="0">
                <a:latin typeface="Franklin Gothic Medium" panose="020B0603020102020204" pitchFamily="34" charset="0"/>
              </a:rPr>
              <a:t>Today’s Moderator</a:t>
            </a:r>
          </a:p>
        </p:txBody>
      </p:sp>
    </p:spTree>
    <p:extLst>
      <p:ext uri="{BB962C8B-B14F-4D97-AF65-F5344CB8AC3E}">
        <p14:creationId xmlns:p14="http://schemas.microsoft.com/office/powerpoint/2010/main" val="247956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256333" y="4876220"/>
            <a:ext cx="3635812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4621068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462106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244495" y="4884653"/>
            <a:ext cx="3653658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078559"/>
            <a:ext cx="4397517" cy="459267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3931873"/>
            <a:ext cx="4306888" cy="47764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4675187" cy="33123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225688" y="4898052"/>
            <a:ext cx="3682011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73931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Poll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3" y="2574767"/>
            <a:ext cx="1822480" cy="27305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950005"/>
            <a:ext cx="6908800" cy="3485834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reeform 18"/>
          <p:cNvSpPr/>
          <p:nvPr userDrawn="1"/>
        </p:nvSpPr>
        <p:spPr>
          <a:xfrm>
            <a:off x="88903" y="1218088"/>
            <a:ext cx="7480297" cy="1505810"/>
          </a:xfrm>
          <a:custGeom>
            <a:avLst/>
            <a:gdLst>
              <a:gd name="connsiteX0" fmla="*/ 0 w 8376408"/>
              <a:gd name="connsiteY0" fmla="*/ 150581 h 1505810"/>
              <a:gd name="connsiteX1" fmla="*/ 150581 w 8376408"/>
              <a:gd name="connsiteY1" fmla="*/ 0 h 1505810"/>
              <a:gd name="connsiteX2" fmla="*/ 8225827 w 8376408"/>
              <a:gd name="connsiteY2" fmla="*/ 0 h 1505810"/>
              <a:gd name="connsiteX3" fmla="*/ 8376408 w 8376408"/>
              <a:gd name="connsiteY3" fmla="*/ 150581 h 1505810"/>
              <a:gd name="connsiteX4" fmla="*/ 8376408 w 8376408"/>
              <a:gd name="connsiteY4" fmla="*/ 1355229 h 1505810"/>
              <a:gd name="connsiteX5" fmla="*/ 8225827 w 8376408"/>
              <a:gd name="connsiteY5" fmla="*/ 1505810 h 1505810"/>
              <a:gd name="connsiteX6" fmla="*/ 150581 w 8376408"/>
              <a:gd name="connsiteY6" fmla="*/ 1505810 h 1505810"/>
              <a:gd name="connsiteX7" fmla="*/ 0 w 8376408"/>
              <a:gd name="connsiteY7" fmla="*/ 1355229 h 1505810"/>
              <a:gd name="connsiteX8" fmla="*/ 0 w 8376408"/>
              <a:gd name="connsiteY8" fmla="*/ 150581 h 1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6408" h="1505810">
                <a:moveTo>
                  <a:pt x="0" y="150581"/>
                </a:moveTo>
                <a:cubicBezTo>
                  <a:pt x="0" y="67417"/>
                  <a:pt x="67417" y="0"/>
                  <a:pt x="150581" y="0"/>
                </a:cubicBezTo>
                <a:lnTo>
                  <a:pt x="8225827" y="0"/>
                </a:lnTo>
                <a:cubicBezTo>
                  <a:pt x="8308991" y="0"/>
                  <a:pt x="8376408" y="67417"/>
                  <a:pt x="8376408" y="150581"/>
                </a:cubicBezTo>
                <a:lnTo>
                  <a:pt x="8376408" y="1355229"/>
                </a:lnTo>
                <a:cubicBezTo>
                  <a:pt x="8376408" y="1438393"/>
                  <a:pt x="8308991" y="1505810"/>
                  <a:pt x="8225827" y="1505810"/>
                </a:cubicBezTo>
                <a:lnTo>
                  <a:pt x="150581" y="1505810"/>
                </a:lnTo>
                <a:cubicBezTo>
                  <a:pt x="67417" y="1505810"/>
                  <a:pt x="0" y="1438393"/>
                  <a:pt x="0" y="1355229"/>
                </a:cubicBezTo>
                <a:lnTo>
                  <a:pt x="0" y="150581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824" tIns="74584" rIns="89824" bIns="745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3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710174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5002696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November 10, 2016</a:t>
            </a:fld>
            <a:endParaRPr lang="en-US" sz="2400" b="1" i="0" spc="-40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180" y="2047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837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628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7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76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3" r:id="rId17"/>
    <p:sldLayoutId id="2147483675" r:id="rId18"/>
    <p:sldLayoutId id="2147483674" r:id="rId19"/>
    <p:sldLayoutId id="2147483670" r:id="rId20"/>
    <p:sldLayoutId id="2147483668" r:id="rId21"/>
    <p:sldLayoutId id="2147483667" r:id="rId22"/>
    <p:sldLayoutId id="2147483671" r:id="rId23"/>
    <p:sldLayoutId id="2147483672" r:id="rId24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Franklin Gothic Medium" panose="020B0603020102020204" pitchFamily="34" charset="0"/>
          <a:ea typeface="+mj-ea"/>
          <a:cs typeface="Franklin Gothic Medium" panose="020B0603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file:///\\eta-940-01\home\McNeace.Meche\My%20Documents\Transition\Transition%202016\SCSEP%20Transition%20Calendar%202016.xls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file:///\\eta-940-01\home\McNeace.Meche\My%20Documents\Transition\Transition%202016\participant%20transfer%20list%20version%201%20as%20of%2010-18-2016.xls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SCSEPTRANSTION@DOL.GOV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scseptransition@dol.gov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33006"/>
            <a:ext cx="6041985" cy="1470025"/>
          </a:xfrm>
        </p:spPr>
        <p:txBody>
          <a:bodyPr/>
          <a:lstStyle/>
          <a:p>
            <a:r>
              <a:rPr lang="en-US" sz="3600" dirty="0"/>
              <a:t>Transition &amp; More Transition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U.S. Department of Labor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SCSEP National Office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18" y="488242"/>
            <a:ext cx="2247347" cy="223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                      </a:t>
            </a:r>
            <a:r>
              <a:rPr lang="en-US" sz="1100" dirty="0"/>
              <a:t>as of 10/28/2016: P-2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7764" y="1394151"/>
            <a:ext cx="6499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D1C30"/>
                </a:solidFill>
              </a:rPr>
              <a:t>FEBRUARY</a:t>
            </a:r>
          </a:p>
          <a:p>
            <a:pPr algn="ctr"/>
            <a:endParaRPr lang="en-US" sz="2400" b="1" dirty="0">
              <a:solidFill>
                <a:srgbClr val="9D1C30"/>
              </a:solidFill>
            </a:endParaRPr>
          </a:p>
          <a:p>
            <a:pPr marL="342900" indent="-342900" algn="ctr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February 1, 2017 - Official Transfer Date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926" y="2905710"/>
            <a:ext cx="40382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</a:rPr>
              <a:t>FEBRUARY 1 -  MAY 2, 2017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Post-transfer activities first 90 days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dirty="0"/>
              <a:t>Individual Durational Limit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dirty="0"/>
              <a:t>Right of First Refusal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rgbClr val="9D1C30"/>
              </a:buClr>
            </a:pPr>
            <a:endParaRPr lang="en-US" dirty="0"/>
          </a:p>
          <a:p>
            <a:pPr lvl="1">
              <a:buClr>
                <a:srgbClr val="9D1C30"/>
              </a:buClr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6242" y="2834955"/>
            <a:ext cx="3371436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</a:rPr>
              <a:t>FEBRUARY – JUNE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Assessments/re-assessments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IEP development/updates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AJC partnerships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Other training (if applicable)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All other SCSEP activities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Recertification as needed</a:t>
            </a:r>
          </a:p>
        </p:txBody>
      </p:sp>
    </p:spTree>
    <p:extLst>
      <p:ext uri="{BB962C8B-B14F-4D97-AF65-F5344CB8AC3E}">
        <p14:creationId xmlns:p14="http://schemas.microsoft.com/office/powerpoint/2010/main" val="10840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on it </a:t>
            </a:r>
          </a:p>
          <a:p>
            <a:r>
              <a:rPr lang="en-US" dirty="0"/>
              <a:t>Yes – on schedule</a:t>
            </a:r>
          </a:p>
          <a:p>
            <a:r>
              <a:rPr lang="en-US" dirty="0"/>
              <a:t>We’re ahead of schedule </a:t>
            </a:r>
          </a:p>
          <a:p>
            <a:r>
              <a:rPr lang="en-US" dirty="0"/>
              <a:t>Just getting started</a:t>
            </a:r>
          </a:p>
          <a:p>
            <a:r>
              <a:rPr lang="en-US" dirty="0"/>
              <a:t>Haven’t started – Need Help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4446" y="1406116"/>
            <a:ext cx="5788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Your Transition Planning </a:t>
            </a:r>
          </a:p>
          <a:p>
            <a:r>
              <a:rPr lang="en-US" sz="3200" dirty="0" smtClean="0"/>
              <a:t>On </a:t>
            </a:r>
            <a:r>
              <a:rPr lang="en-US" sz="3200" dirty="0"/>
              <a:t>Schedule? </a:t>
            </a:r>
          </a:p>
        </p:txBody>
      </p:sp>
    </p:spTree>
    <p:extLst>
      <p:ext uri="{BB962C8B-B14F-4D97-AF65-F5344CB8AC3E}">
        <p14:creationId xmlns:p14="http://schemas.microsoft.com/office/powerpoint/2010/main" val="31780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eye on the target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187805"/>
              </p:ext>
            </p:extLst>
          </p:nvPr>
        </p:nvGraphicFramePr>
        <p:xfrm>
          <a:off x="838200" y="1205740"/>
          <a:ext cx="6096000" cy="476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Worksheet" r:id="rId4" imgW="12687388" imgH="9921312" progId="Excel.Sheet.12">
                  <p:link updateAutomatic="1"/>
                </p:oleObj>
              </mc:Choice>
              <mc:Fallback>
                <p:oleObj name="Worksheet" r:id="rId4" imgW="12687388" imgH="992131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205740"/>
                        <a:ext cx="6096000" cy="4768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7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19089"/>
            <a:ext cx="6908800" cy="7744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Where are we today	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395" y="1041401"/>
            <a:ext cx="752200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D1C30"/>
                </a:solidFill>
              </a:rPr>
              <a:t>Started planning process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	</a:t>
            </a:r>
            <a:r>
              <a:rPr lang="en-US" sz="1600" dirty="0"/>
              <a:t>Donor and recipient grantee discuss transition  process 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	Establish date, time and location of your joint meetings </a:t>
            </a:r>
            <a:endParaRPr lang="en-US" sz="1600" dirty="0" smtClean="0"/>
          </a:p>
          <a:p>
            <a:pPr marL="742950" lvl="1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 </a:t>
            </a:r>
            <a:r>
              <a:rPr lang="en-US" sz="1600" dirty="0" smtClean="0"/>
              <a:t>  Share relevant documents/information   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 </a:t>
            </a:r>
            <a:r>
              <a:rPr lang="en-US" sz="1600" dirty="0" smtClean="0"/>
              <a:t>  Be well on our way in validating and analyzing your transfer lists                     </a:t>
            </a:r>
            <a:endParaRPr lang="en-US" sz="16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9D1C30"/>
              </a:solidFill>
            </a:endParaRP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D1C30"/>
                </a:solidFill>
              </a:rPr>
              <a:t>Sent </a:t>
            </a:r>
            <a:r>
              <a:rPr lang="en-US" dirty="0">
                <a:solidFill>
                  <a:srgbClr val="9D1C30"/>
                </a:solidFill>
              </a:rPr>
              <a:t>or sending detailed letters to participants - 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Assure that participants know they will not be exited from the program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Include information on right of first refusal and individual durational limit requirements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Introduce the recipient grantee 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Information on upcoming meetings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rgbClr val="9D1C30"/>
              </a:solidFill>
            </a:endParaRPr>
          </a:p>
          <a:p>
            <a:pPr marL="342900" indent="-3429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D1C30"/>
                </a:solidFill>
              </a:rPr>
              <a:t>Sent or sending detailed letters to host agencies </a:t>
            </a:r>
            <a:r>
              <a:rPr lang="en-US" sz="2000" dirty="0">
                <a:solidFill>
                  <a:srgbClr val="9D1C30"/>
                </a:solidFill>
              </a:rPr>
              <a:t>– </a:t>
            </a:r>
          </a:p>
          <a:p>
            <a:pPr marL="800100" lvl="1" indent="-342900">
              <a:buClr>
                <a:srgbClr val="004874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Purpose of Transition</a:t>
            </a:r>
          </a:p>
          <a:p>
            <a:pPr marL="800100" lvl="1" indent="-342900">
              <a:buClr>
                <a:srgbClr val="004874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Participant's Right of First Refusal and Individual durational limit </a:t>
            </a:r>
          </a:p>
          <a:p>
            <a:pPr marL="800100" lvl="1" indent="-342900">
              <a:buClr>
                <a:srgbClr val="004874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Introduce recipient grantee</a:t>
            </a:r>
          </a:p>
          <a:p>
            <a:pPr marL="800100" lvl="1" indent="-342900">
              <a:buClr>
                <a:srgbClr val="004874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Information on upcoming meetings</a:t>
            </a:r>
          </a:p>
          <a:p>
            <a:pPr lvl="1">
              <a:buClr>
                <a:srgbClr val="004874"/>
              </a:buClr>
            </a:pPr>
            <a:endParaRPr lang="en-US" sz="2000" dirty="0">
              <a:solidFill>
                <a:srgbClr val="9D1C30"/>
              </a:solidFill>
            </a:endParaRPr>
          </a:p>
          <a:p>
            <a:pPr marL="342900" indent="-342900">
              <a:buClr>
                <a:srgbClr val="004874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4874"/>
              </a:solidFill>
            </a:endParaRPr>
          </a:p>
          <a:p>
            <a:pPr marL="800100" lvl="1" indent="-342900">
              <a:buClr>
                <a:srgbClr val="004874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9D1C30"/>
              </a:solidFill>
            </a:endParaRPr>
          </a:p>
          <a:p>
            <a:pPr marL="800100" lvl="1" indent="-34290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9D1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Yet</a:t>
            </a:r>
          </a:p>
          <a:p>
            <a:r>
              <a:rPr lang="en-US" dirty="0"/>
              <a:t>Still Working Out Details</a:t>
            </a:r>
          </a:p>
          <a:p>
            <a:r>
              <a:rPr lang="en-US" dirty="0"/>
              <a:t>Need Further Guidance </a:t>
            </a:r>
          </a:p>
          <a:p>
            <a:r>
              <a:rPr lang="en-US" dirty="0"/>
              <a:t>In Process </a:t>
            </a:r>
          </a:p>
          <a:p>
            <a:r>
              <a:rPr lang="en-US" dirty="0"/>
              <a:t>Yes – All Done!!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171" y="1354238"/>
            <a:ext cx="703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Have You Started Communicating With Your </a:t>
            </a:r>
            <a:r>
              <a:rPr lang="en-US" sz="2400" dirty="0" smtClean="0"/>
              <a:t>Participants?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03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Process</a:t>
            </a:r>
          </a:p>
          <a:p>
            <a:r>
              <a:rPr lang="en-US" dirty="0" smtClean="0"/>
              <a:t>Not Yet</a:t>
            </a:r>
          </a:p>
          <a:p>
            <a:r>
              <a:rPr lang="en-US" dirty="0" smtClean="0"/>
              <a:t>Still Working Out Details</a:t>
            </a:r>
          </a:p>
          <a:p>
            <a:r>
              <a:rPr lang="en-US" dirty="0" smtClean="0"/>
              <a:t>Need Further Guidance </a:t>
            </a:r>
          </a:p>
          <a:p>
            <a:r>
              <a:rPr lang="en-US" dirty="0" smtClean="0"/>
              <a:t>Yes- All Done!!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658" y="1542361"/>
            <a:ext cx="6367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You Started Communicating With Your Host Agencies?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23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List Update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429232"/>
              </p:ext>
            </p:extLst>
          </p:nvPr>
        </p:nvGraphicFramePr>
        <p:xfrm>
          <a:off x="495759" y="1173605"/>
          <a:ext cx="7061812" cy="470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4" imgW="12070188" imgH="11864448" progId="Excel.Sheet.12">
                  <p:link updateAutomatic="1"/>
                </p:oleObj>
              </mc:Choice>
              <mc:Fallback>
                <p:oleObj name="Worksheet" r:id="rId4" imgW="12070188" imgH="118644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759" y="1173605"/>
                        <a:ext cx="7061812" cy="470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3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Yes!!</a:t>
            </a:r>
          </a:p>
          <a:p>
            <a:r>
              <a:rPr lang="en-US" dirty="0"/>
              <a:t>We’ve Done Ours</a:t>
            </a:r>
          </a:p>
          <a:p>
            <a:r>
              <a:rPr lang="en-US" dirty="0"/>
              <a:t>Still Contemplating</a:t>
            </a:r>
          </a:p>
          <a:p>
            <a:r>
              <a:rPr lang="en-US" dirty="0"/>
              <a:t>I Have No Idea What This Is</a:t>
            </a:r>
          </a:p>
          <a:p>
            <a:r>
              <a:rPr lang="en-US" dirty="0"/>
              <a:t>Definitive 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919" y="1678605"/>
            <a:ext cx="7228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Are You </a:t>
            </a:r>
            <a:r>
              <a:rPr lang="en-US" sz="3200" b="1" dirty="0" smtClean="0"/>
              <a:t>Still Contemplating </a:t>
            </a:r>
            <a:r>
              <a:rPr lang="en-US" sz="3200" b="1" dirty="0"/>
              <a:t>Swaps?</a:t>
            </a:r>
          </a:p>
        </p:txBody>
      </p:sp>
    </p:spTree>
    <p:extLst>
      <p:ext uri="{BB962C8B-B14F-4D97-AF65-F5344CB8AC3E}">
        <p14:creationId xmlns:p14="http://schemas.microsoft.com/office/powerpoint/2010/main" val="28091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Reminder - SWAP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065" y="1104900"/>
            <a:ext cx="71939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National Grantees may negotiate swaps with each other:</a:t>
            </a:r>
          </a:p>
          <a:p>
            <a:endParaRPr lang="en-US" sz="2000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October 20 - November 22, 2016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Effective Date – February 1, 2017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Clr>
                <a:srgbClr val="9D1C30"/>
              </a:buClr>
            </a:pPr>
            <a:r>
              <a:rPr lang="en-US" sz="2000" dirty="0"/>
              <a:t>State Grantees will be able to negotiate swaps of authorized</a:t>
            </a:r>
          </a:p>
          <a:p>
            <a:pPr>
              <a:buClr>
                <a:srgbClr val="9D1C30"/>
              </a:buClr>
            </a:pPr>
            <a:r>
              <a:rPr lang="en-US" sz="2000" dirty="0"/>
              <a:t>positions with national grantees in their state:</a:t>
            </a:r>
          </a:p>
          <a:p>
            <a:pPr>
              <a:buClr>
                <a:srgbClr val="9D1C30"/>
              </a:buClr>
            </a:pPr>
            <a:endParaRPr lang="en-US" sz="2000" dirty="0"/>
          </a:p>
          <a:p>
            <a:pPr marL="800100" lvl="1" indent="-3429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	November 3 - 22, 2016 </a:t>
            </a:r>
          </a:p>
          <a:p>
            <a:endParaRPr lang="en-US" dirty="0"/>
          </a:p>
          <a:p>
            <a:r>
              <a:rPr lang="en-US" sz="2000" dirty="0"/>
              <a:t>All requests for swaps must be approved by DOL before implementing – </a:t>
            </a:r>
            <a:r>
              <a:rPr lang="en-US" sz="2000" b="1" dirty="0">
                <a:solidFill>
                  <a:srgbClr val="9D1C30"/>
                </a:solidFill>
              </a:rPr>
              <a:t>DON’T DELAY!!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45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952075"/>
              </p:ext>
            </p:extLst>
          </p:nvPr>
        </p:nvGraphicFramePr>
        <p:xfrm>
          <a:off x="1737360" y="1329393"/>
          <a:ext cx="5219113" cy="3657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99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5" y="241629"/>
            <a:ext cx="6908800" cy="7744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Continue to be Participant Focus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647" y="1860380"/>
            <a:ext cx="7268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Do </a:t>
            </a:r>
            <a:r>
              <a:rPr lang="en-US" sz="2400" b="1" dirty="0"/>
              <a:t>NO</a:t>
            </a:r>
            <a:r>
              <a:rPr lang="en-US" sz="2400" dirty="0"/>
              <a:t> harm – seamless transition – </a:t>
            </a:r>
            <a:r>
              <a:rPr lang="en-US" sz="2400" b="1" dirty="0"/>
              <a:t>NO</a:t>
            </a:r>
            <a:r>
              <a:rPr lang="en-US" sz="2400" dirty="0"/>
              <a:t> participant left behind or harmed 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Right of First Refusal – Participants have 90 days to remain at the same host agency at the same rate of pay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Right to Fair Duration – Participant receives the IDL that is more favorable for 90 days</a:t>
            </a:r>
          </a:p>
        </p:txBody>
      </p:sp>
    </p:spTree>
    <p:extLst>
      <p:ext uri="{BB962C8B-B14F-4D97-AF65-F5344CB8AC3E}">
        <p14:creationId xmlns:p14="http://schemas.microsoft.com/office/powerpoint/2010/main" val="38537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 Harm!!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7564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A232E"/>
                </a:solidFill>
              </a:rPr>
              <a:t>NO</a:t>
            </a:r>
            <a:r>
              <a:rPr lang="en-US" sz="2400" dirty="0">
                <a:solidFill>
                  <a:srgbClr val="7A232E"/>
                </a:solidFill>
              </a:rPr>
              <a:t> </a:t>
            </a:r>
            <a:r>
              <a:rPr lang="en-US" sz="2400" dirty="0"/>
              <a:t>Participant Should Be Adversely Impacted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Ensure timely, appropriate and accurate communication and information flow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Seamless payroll transition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A232E"/>
                </a:solidFill>
              </a:rPr>
              <a:t>NO</a:t>
            </a:r>
            <a:r>
              <a:rPr lang="en-US" sz="2400" dirty="0"/>
              <a:t> Participant should be left behind!!!!</a:t>
            </a:r>
          </a:p>
        </p:txBody>
      </p:sp>
    </p:spTree>
    <p:extLst>
      <p:ext uri="{BB962C8B-B14F-4D97-AF65-F5344CB8AC3E}">
        <p14:creationId xmlns:p14="http://schemas.microsoft.com/office/powerpoint/2010/main" val="28284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Right of First Refusal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90650"/>
            <a:ext cx="6985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Participant have the right to remain </a:t>
            </a:r>
            <a:r>
              <a:rPr lang="en-US" sz="2400" dirty="0"/>
              <a:t>with the same host agency and community service assignment </a:t>
            </a:r>
            <a:r>
              <a:rPr lang="en-US" sz="2400" dirty="0" smtClean="0"/>
              <a:t>for 90 days after the transfer </a:t>
            </a: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SCSEP wages and training hours remain the same (although hours </a:t>
            </a:r>
            <a:r>
              <a:rPr lang="en-US" sz="2400" dirty="0" smtClean="0"/>
              <a:t>may be </a:t>
            </a:r>
            <a:r>
              <a:rPr lang="en-US" sz="2400" dirty="0"/>
              <a:t>reduced if they are uniformly lower for the recipient)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Right to Fair Duration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846" y="1141737"/>
            <a:ext cx="7448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Recipient Grantee will apply the more favorable durational limit </a:t>
            </a:r>
          </a:p>
          <a:p>
            <a:r>
              <a:rPr lang="en-US" dirty="0"/>
              <a:t>     policy of either the Donor Grantee or Recipient</a:t>
            </a:r>
          </a:p>
          <a:p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Any IDL extension granted prior to February 1, 2017 and is still in effect – will be honored by the recipient grantee for the full year of the extension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Recipient Grantee is responsible for continuing and/or implementing IDL transitional services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Assessments/Reassessments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IDL Transitional IEPs</a:t>
            </a:r>
          </a:p>
          <a:p>
            <a:pPr marL="1657350" lvl="3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Employment Focus (e.g., job development </a:t>
            </a:r>
            <a:r>
              <a:rPr lang="en-US" dirty="0"/>
              <a:t>a</a:t>
            </a:r>
            <a:r>
              <a:rPr lang="en-US" dirty="0" smtClean="0"/>
              <a:t>ctivities) </a:t>
            </a:r>
            <a:endParaRPr lang="en-US" dirty="0"/>
          </a:p>
          <a:p>
            <a:pPr marL="1657350" lvl="3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Non-Employment Focus (e.g., volunteer </a:t>
            </a:r>
            <a:r>
              <a:rPr lang="en-US" dirty="0"/>
              <a:t>work or other social </a:t>
            </a:r>
            <a:r>
              <a:rPr lang="en-US" dirty="0" smtClean="0"/>
              <a:t>engagement)</a:t>
            </a:r>
            <a:endParaRPr lang="en-US" dirty="0">
              <a:highlight>
                <a:srgbClr val="FFFF00"/>
              </a:highlight>
            </a:endParaRP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Supportive Services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23" y="151945"/>
            <a:ext cx="7748604" cy="774492"/>
          </a:xfrm>
        </p:spPr>
        <p:txBody>
          <a:bodyPr>
            <a:noAutofit/>
          </a:bodyPr>
          <a:lstStyle/>
          <a:p>
            <a:r>
              <a:rPr lang="en-US" sz="3200" dirty="0"/>
              <a:t>No Harm - What about Participant </a:t>
            </a:r>
            <a:r>
              <a:rPr lang="en-US" sz="3200" dirty="0" smtClean="0"/>
              <a:t>Staff!!!!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6423" y="1510471"/>
            <a:ext cx="76103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Same rules applies to participant staff – because they are </a:t>
            </a:r>
            <a:r>
              <a:rPr lang="en-US" sz="2800" b="1" dirty="0">
                <a:solidFill>
                  <a:srgbClr val="7A232E"/>
                </a:solidFill>
              </a:rPr>
              <a:t>PARTICIPANTS!</a:t>
            </a:r>
          </a:p>
          <a:p>
            <a:endParaRPr lang="en-US" sz="2800" b="1" dirty="0">
              <a:solidFill>
                <a:srgbClr val="7A232E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7A232E"/>
                </a:solidFill>
              </a:rPr>
              <a:t>Do No Harm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7A232E"/>
                </a:solidFill>
              </a:rPr>
              <a:t>Right to First Refusal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7A232E"/>
                </a:solidFill>
              </a:rPr>
              <a:t>Right to Fair Duration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b="1" dirty="0">
              <a:solidFill>
                <a:srgbClr val="7A232E"/>
              </a:solidFill>
            </a:endParaRPr>
          </a:p>
          <a:p>
            <a:endParaRPr lang="en-US" sz="2800" dirty="0">
              <a:solidFill>
                <a:srgbClr val="7A232E"/>
              </a:solidFill>
            </a:endParaRPr>
          </a:p>
          <a:p>
            <a:endParaRPr lang="en-US" sz="2800" dirty="0">
              <a:solidFill>
                <a:srgbClr val="7A232E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Data Language </a:t>
            </a:r>
          </a:p>
          <a:p>
            <a:r>
              <a:rPr lang="en-US" dirty="0"/>
              <a:t>Individual Drinking Limit</a:t>
            </a:r>
          </a:p>
          <a:p>
            <a:r>
              <a:rPr lang="en-US" dirty="0"/>
              <a:t>International Date Line </a:t>
            </a:r>
          </a:p>
          <a:p>
            <a:r>
              <a:rPr lang="en-US" dirty="0"/>
              <a:t>Individual Durational Limit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525" y="1590675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WHAT IS IDL?</a:t>
            </a:r>
          </a:p>
        </p:txBody>
      </p:sp>
    </p:spTree>
    <p:extLst>
      <p:ext uri="{BB962C8B-B14F-4D97-AF65-F5344CB8AC3E}">
        <p14:creationId xmlns:p14="http://schemas.microsoft.com/office/powerpoint/2010/main" val="35207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Individual Durational Limit (IDL) policies and transfers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463" y="1589937"/>
            <a:ext cx="78867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DL </a:t>
            </a:r>
            <a:r>
              <a:rPr lang="en-US" dirty="0"/>
              <a:t>Exits Before </a:t>
            </a:r>
            <a:r>
              <a:rPr lang="en-US" b="1" dirty="0">
                <a:solidFill>
                  <a:srgbClr val="9D1C30"/>
                </a:solidFill>
              </a:rPr>
              <a:t>02/1</a:t>
            </a:r>
            <a:r>
              <a:rPr lang="en-US" b="1" dirty="0"/>
              <a:t> </a:t>
            </a:r>
            <a:r>
              <a:rPr lang="en-US" dirty="0"/>
              <a:t>– Use donor grantee IDL policy; </a:t>
            </a:r>
            <a:r>
              <a:rPr lang="en-US" dirty="0" smtClean="0">
                <a:solidFill>
                  <a:srgbClr val="9D1C30"/>
                </a:solidFill>
              </a:rPr>
              <a:t>(</a:t>
            </a:r>
            <a:r>
              <a:rPr lang="en-US" i="1" dirty="0" smtClean="0">
                <a:solidFill>
                  <a:srgbClr val="9D1C30"/>
                </a:solidFill>
              </a:rPr>
              <a:t>Only </a:t>
            </a:r>
            <a:r>
              <a:rPr lang="en-US" i="1" dirty="0">
                <a:solidFill>
                  <a:srgbClr val="9D1C30"/>
                </a:solidFill>
              </a:rPr>
              <a:t>the donor issues termination </a:t>
            </a:r>
            <a:r>
              <a:rPr lang="en-US" i="1" dirty="0" smtClean="0">
                <a:solidFill>
                  <a:srgbClr val="9D1C30"/>
                </a:solidFill>
              </a:rPr>
              <a:t>notice)</a:t>
            </a:r>
            <a:endParaRPr lang="en-US" i="1" dirty="0">
              <a:solidFill>
                <a:srgbClr val="9D1C30"/>
              </a:solidFill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DL Exits Between </a:t>
            </a:r>
            <a:r>
              <a:rPr lang="en-US" b="1" dirty="0">
                <a:solidFill>
                  <a:srgbClr val="9D1C30"/>
                </a:solidFill>
              </a:rPr>
              <a:t>02/1 and 2/28 </a:t>
            </a:r>
            <a:r>
              <a:rPr lang="en-US" dirty="0"/>
              <a:t>– </a:t>
            </a:r>
            <a:r>
              <a:rPr lang="en-US" dirty="0" smtClean="0">
                <a:solidFill>
                  <a:srgbClr val="9D1C30"/>
                </a:solidFill>
              </a:rPr>
              <a:t>(</a:t>
            </a:r>
            <a:r>
              <a:rPr lang="en-US" i="1" dirty="0" smtClean="0">
                <a:solidFill>
                  <a:srgbClr val="9D1C30"/>
                </a:solidFill>
              </a:rPr>
              <a:t>Donor </a:t>
            </a:r>
            <a:r>
              <a:rPr lang="en-US" i="1" dirty="0">
                <a:solidFill>
                  <a:srgbClr val="9D1C30"/>
                </a:solidFill>
              </a:rPr>
              <a:t>and recipient grantee work together on transition planning and jointly issue the termination </a:t>
            </a:r>
            <a:r>
              <a:rPr lang="en-US" i="1" dirty="0" smtClean="0">
                <a:solidFill>
                  <a:srgbClr val="9D1C30"/>
                </a:solidFill>
              </a:rPr>
              <a:t>notification)</a:t>
            </a:r>
            <a:endParaRPr lang="en-US" i="1" dirty="0">
              <a:solidFill>
                <a:srgbClr val="9D1C30"/>
              </a:solidFill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DL Exits Between </a:t>
            </a:r>
            <a:r>
              <a:rPr lang="en-US" b="1" dirty="0">
                <a:solidFill>
                  <a:srgbClr val="9D1C30"/>
                </a:solidFill>
              </a:rPr>
              <a:t>02/1 and 05/02 </a:t>
            </a:r>
            <a:r>
              <a:rPr lang="en-US" dirty="0"/>
              <a:t>– Use the IDL policy more beneficial to participant</a:t>
            </a:r>
            <a:r>
              <a:rPr lang="en-US" dirty="0" smtClean="0"/>
              <a:t>; </a:t>
            </a:r>
            <a:r>
              <a:rPr lang="en-US" i="1" dirty="0" smtClean="0">
                <a:solidFill>
                  <a:srgbClr val="9D1C30"/>
                </a:solidFill>
              </a:rPr>
              <a:t>(donor </a:t>
            </a:r>
            <a:r>
              <a:rPr lang="en-US" i="1" dirty="0">
                <a:solidFill>
                  <a:srgbClr val="9D1C30"/>
                </a:solidFill>
              </a:rPr>
              <a:t>and recipient grantee work together to start transition </a:t>
            </a:r>
            <a:r>
              <a:rPr lang="en-US" i="1" dirty="0" smtClean="0">
                <a:solidFill>
                  <a:srgbClr val="9D1C30"/>
                </a:solidFill>
              </a:rPr>
              <a:t>planning)</a:t>
            </a:r>
            <a:endParaRPr lang="en-US" i="1" dirty="0">
              <a:solidFill>
                <a:srgbClr val="9D1C30"/>
              </a:solidFill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DL Exits After </a:t>
            </a:r>
            <a:r>
              <a:rPr lang="en-US" b="1" dirty="0">
                <a:solidFill>
                  <a:srgbClr val="9D1C30"/>
                </a:solidFill>
              </a:rPr>
              <a:t>05/02 </a:t>
            </a:r>
            <a:r>
              <a:rPr lang="en-US" dirty="0"/>
              <a:t>– </a:t>
            </a:r>
            <a:r>
              <a:rPr lang="en-US" i="1" dirty="0" smtClean="0">
                <a:solidFill>
                  <a:srgbClr val="9D1C30"/>
                </a:solidFill>
              </a:rPr>
              <a:t>(Use </a:t>
            </a:r>
            <a:r>
              <a:rPr lang="en-US" i="1" dirty="0">
                <a:solidFill>
                  <a:srgbClr val="9D1C30"/>
                </a:solidFill>
              </a:rPr>
              <a:t>recipient grantee IDL </a:t>
            </a:r>
            <a:r>
              <a:rPr lang="en-US" i="1" dirty="0" smtClean="0">
                <a:solidFill>
                  <a:srgbClr val="9D1C30"/>
                </a:solidFill>
              </a:rPr>
              <a:t>policy)</a:t>
            </a:r>
            <a:endParaRPr lang="en-US" i="1" dirty="0">
              <a:solidFill>
                <a:srgbClr val="9D1C30"/>
              </a:solidFill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9D1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697" y="1354171"/>
            <a:ext cx="7294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D1C30"/>
                </a:solidFill>
                <a:latin typeface="Franklin Gothic Medium" panose="020B0603020102020204" pitchFamily="34" charset="0"/>
              </a:rPr>
              <a:t>Extension</a:t>
            </a:r>
            <a:r>
              <a:rPr lang="en-US" sz="2400" dirty="0">
                <a:latin typeface="Franklin Gothic Medium" panose="020B0603020102020204" pitchFamily="34" charset="0"/>
              </a:rPr>
              <a:t> granted by donor grantees must be honored by recipients for the remainder of the durational period </a:t>
            </a:r>
            <a:r>
              <a:rPr lang="en-US" sz="2400" dirty="0">
                <a:solidFill>
                  <a:srgbClr val="9D1C30"/>
                </a:solidFill>
                <a:latin typeface="Franklin Gothic Medium" panose="020B0603020102020204" pitchFamily="34" charset="0"/>
              </a:rPr>
              <a:t>(one year from date of last extension)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Medium" panose="020B0603020102020204" pitchFamily="34" charset="0"/>
              </a:rPr>
              <a:t>Recipient grantees must apply the IDL policies of the </a:t>
            </a:r>
            <a:r>
              <a:rPr lang="en-US" sz="2400" b="1" dirty="0">
                <a:latin typeface="Franklin Gothic Medium" panose="020B0603020102020204" pitchFamily="34" charset="0"/>
              </a:rPr>
              <a:t>donor</a:t>
            </a:r>
            <a:r>
              <a:rPr lang="en-US" sz="2400" dirty="0">
                <a:latin typeface="Franklin Gothic Medium" panose="020B0603020102020204" pitchFamily="34" charset="0"/>
              </a:rPr>
              <a:t> grantee until </a:t>
            </a:r>
            <a:r>
              <a:rPr lang="en-US" sz="2400" b="1" dirty="0">
                <a:solidFill>
                  <a:srgbClr val="9D1C30"/>
                </a:solidFill>
                <a:latin typeface="Franklin Gothic Medium" panose="020B0603020102020204" pitchFamily="34" charset="0"/>
              </a:rPr>
              <a:t>May 2, 2017 </a:t>
            </a:r>
            <a:r>
              <a:rPr lang="en-US" sz="2400" dirty="0">
                <a:latin typeface="Franklin Gothic Medium" panose="020B0603020102020204" pitchFamily="34" charset="0"/>
              </a:rPr>
              <a:t>if it is more favorable for the participant </a:t>
            </a:r>
            <a:r>
              <a:rPr lang="en-US" sz="2400" dirty="0" smtClean="0">
                <a:latin typeface="Franklin Gothic Medium" panose="020B0603020102020204" pitchFamily="34" charset="0"/>
              </a:rPr>
              <a:t>than </a:t>
            </a:r>
            <a:r>
              <a:rPr lang="en-US" sz="2400" dirty="0">
                <a:latin typeface="Franklin Gothic Medium" panose="020B0603020102020204" pitchFamily="34" charset="0"/>
              </a:rPr>
              <a:t>the recipient IDL </a:t>
            </a:r>
            <a:r>
              <a:rPr lang="en-US" sz="2400" dirty="0" smtClean="0">
                <a:latin typeface="Franklin Gothic Medium" panose="020B0603020102020204" pitchFamily="34" charset="0"/>
              </a:rPr>
              <a:t>policy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023" y="217489"/>
            <a:ext cx="7721554" cy="77449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IDL 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IDL Policies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258" y="1516283"/>
            <a:ext cx="72106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Each Grantee - 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1371600" lvl="2" indent="-45720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Review the IDL master list to confirm your current IDL policy</a:t>
            </a:r>
            <a:endParaRPr lang="en-US" sz="2400" dirty="0"/>
          </a:p>
          <a:p>
            <a:pPr marL="1371600" lvl="2" indent="-45720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1371600" lvl="2" indent="-45720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Assess the Donor </a:t>
            </a:r>
            <a:r>
              <a:rPr lang="en-US" sz="2400" dirty="0"/>
              <a:t>and Recipient </a:t>
            </a:r>
            <a:r>
              <a:rPr lang="en-US" sz="2400" dirty="0" smtClean="0"/>
              <a:t>IDL policies to determine each participant’s fair duration. </a:t>
            </a:r>
            <a:endParaRPr lang="en-US" sz="2400" dirty="0"/>
          </a:p>
          <a:p>
            <a:pPr marL="1371600" lvl="2" indent="-45720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Clr>
                <a:srgbClr val="9D1C30"/>
              </a:buClr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730" y="1465334"/>
            <a:ext cx="4837112" cy="533400"/>
          </a:xfrm>
        </p:spPr>
        <p:txBody>
          <a:bodyPr/>
          <a:lstStyle/>
          <a:p>
            <a:r>
              <a:rPr lang="en-US" dirty="0"/>
              <a:t>Michi McNeace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U.S. Department of Labor </a:t>
            </a:r>
          </a:p>
          <a:p>
            <a:r>
              <a:rPr lang="en-US" dirty="0"/>
              <a:t>Bazilio Cobb Associates </a:t>
            </a:r>
          </a:p>
          <a:p>
            <a:r>
              <a:rPr lang="en-US" dirty="0"/>
              <a:t>SCSEP National Team </a:t>
            </a:r>
          </a:p>
        </p:txBody>
      </p:sp>
    </p:spTree>
    <p:extLst>
      <p:ext uri="{BB962C8B-B14F-4D97-AF65-F5344CB8AC3E}">
        <p14:creationId xmlns:p14="http://schemas.microsoft.com/office/powerpoint/2010/main" val="17096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1323975"/>
            <a:ext cx="846680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 SCSEP Grantees are required to – </a:t>
            </a:r>
          </a:p>
          <a:p>
            <a:endParaRPr lang="en-US" b="1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Inform all SCSEP participants at enrollment about IDL and grantee policy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Inform all SCSEP participants if and when there is a change to the policy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Inform participants </a:t>
            </a:r>
            <a:r>
              <a:rPr lang="en-US" b="1" dirty="0">
                <a:solidFill>
                  <a:srgbClr val="9D1C30"/>
                </a:solidFill>
              </a:rPr>
              <a:t>12 months, 6 months, and 3 months </a:t>
            </a:r>
            <a:r>
              <a:rPr lang="en-US" dirty="0"/>
              <a:t>prior to the DL date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Develop a IDL transition plan for the </a:t>
            </a:r>
            <a:r>
              <a:rPr lang="en-US" b="1" dirty="0">
                <a:solidFill>
                  <a:srgbClr val="9D1C30"/>
                </a:solidFill>
              </a:rPr>
              <a:t>final 12 months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Give participants </a:t>
            </a:r>
            <a:r>
              <a:rPr lang="en-US" b="1" dirty="0">
                <a:solidFill>
                  <a:srgbClr val="9D1C30"/>
                </a:solidFill>
              </a:rPr>
              <a:t>30 days written notice </a:t>
            </a:r>
            <a:r>
              <a:rPr lang="en-US" dirty="0"/>
              <a:t>of termination for IDL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D1C30"/>
                </a:solidFill>
              </a:rPr>
              <a:t>Have a Grantee IDL Policy that is consistent and equitable </a:t>
            </a:r>
          </a:p>
        </p:txBody>
      </p:sp>
    </p:spTree>
    <p:extLst>
      <p:ext uri="{BB962C8B-B14F-4D97-AF65-F5344CB8AC3E}">
        <p14:creationId xmlns:p14="http://schemas.microsoft.com/office/powerpoint/2010/main" val="40109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4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– What Do We Tell </a:t>
            </a:r>
            <a:r>
              <a:rPr lang="en-US" dirty="0" smtClean="0"/>
              <a:t>Participants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407" y="1238491"/>
            <a:ext cx="69563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INITIAL LETTER</a:t>
            </a:r>
          </a:p>
          <a:p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The FOA competition outcome and why they are being transferred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Statement </a:t>
            </a:r>
            <a:r>
              <a:rPr lang="en-US" dirty="0"/>
              <a:t>ensuring them that they will remain in the program </a:t>
            </a:r>
            <a:r>
              <a:rPr lang="en-US" dirty="0" smtClean="0"/>
              <a:t>with guarantees - </a:t>
            </a:r>
            <a:endParaRPr lang="en-US" dirty="0"/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No Harm 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Right of First Refusal  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Right of fair duration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Introduction of the recipient grantee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Date</a:t>
            </a:r>
            <a:r>
              <a:rPr lang="en-US" dirty="0"/>
              <a:t>, time and location of upcoming meetings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Information as to what they should bring to the meeting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Who to contact if participant or host agency cannot make the meeting or if any assistance is needed to get to the meeting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Meetings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747" y="1388962"/>
            <a:ext cx="800090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Transition meetings would best be conducted in person</a:t>
            </a:r>
          </a:p>
          <a:p>
            <a:pPr>
              <a:buClr>
                <a:srgbClr val="9D1C30"/>
              </a:buClr>
            </a:pPr>
            <a:r>
              <a:rPr lang="en-US" dirty="0"/>
              <a:t>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Both the Donor and Recipient grantee should jointly conduct the meetings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Inviting the State SCSEP grantee would be advantageous to all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Recipient grantee should be prepared to gather payroll information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Provide participants with necessary information-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Point of contact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Contact information and location of local office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Payroll information </a:t>
            </a:r>
          </a:p>
          <a:p>
            <a:pPr marL="1200150" lvl="2" indent="-285750">
              <a:buClr>
                <a:srgbClr val="9D1C30"/>
              </a:buClr>
              <a:buFont typeface="Arial" panose="020B0604020202020204" pitchFamily="34" charset="0"/>
              <a:buChar char="•"/>
            </a:pPr>
            <a:r>
              <a:rPr lang="en-US" dirty="0"/>
              <a:t>Payroll schedule </a:t>
            </a:r>
          </a:p>
          <a:p>
            <a:pPr marL="1200150" lvl="2" indent="-285750">
              <a:buClr>
                <a:srgbClr val="9D1C30"/>
              </a:buClr>
              <a:buFont typeface="Arial" panose="020B0604020202020204" pitchFamily="34" charset="0"/>
              <a:buChar char="•"/>
            </a:pPr>
            <a:r>
              <a:rPr lang="en-US" dirty="0"/>
              <a:t>Copy of timesheet and instruction</a:t>
            </a:r>
          </a:p>
          <a:p>
            <a:pPr marL="1200150" lvl="2" indent="-285750">
              <a:buClr>
                <a:srgbClr val="9D1C30"/>
              </a:buClr>
              <a:buFont typeface="Arial" panose="020B0604020202020204" pitchFamily="34" charset="0"/>
              <a:buChar char="•"/>
            </a:pPr>
            <a:r>
              <a:rPr lang="en-US" dirty="0"/>
              <a:t>Instructions on how to submit 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rgbClr val="9D1C30"/>
              </a:buClr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2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Participant Transition Meeting 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" y="1397675"/>
            <a:ext cx="7487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D1C30"/>
              </a:buClr>
            </a:pPr>
            <a:r>
              <a:rPr lang="en-US" sz="2400" b="1" dirty="0"/>
              <a:t>Suggestions: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Purpose of transition 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Reassure participants the “no harm” rule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Transfer process to the recipient grantee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Right of first refusal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Right to fair duration – Discuss IDL policy and implication; explain participant transition planning for those who will be exiting 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Introduction of recipient grantee 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Payroll and timekeeping requirements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Reaffirm what was in the transition letter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Host Agency Transition Meeting Agenda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680" y="1166843"/>
            <a:ext cx="762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/>
              <a:t>Suggestions</a:t>
            </a:r>
            <a:endParaRPr lang="en-US" sz="2400" b="1" dirty="0"/>
          </a:p>
          <a:p>
            <a:pPr>
              <a:buNone/>
            </a:pPr>
            <a:endParaRPr lang="en-US" sz="2000" b="1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Purpose of transition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Thank them for the partnership and continued support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Impact on Participants and HA being transferred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Opportunity, if any, to remain a HA with the recipient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No harm rule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Participant’s right of first refusal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Participant’s right to fair duration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Introduction of recipient grantee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Review host agency agreements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Payroll and timekeeping requirements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Reaffirm what is in the letter </a:t>
            </a:r>
          </a:p>
        </p:txBody>
      </p:sp>
    </p:spTree>
    <p:extLst>
      <p:ext uri="{BB962C8B-B14F-4D97-AF65-F5344CB8AC3E}">
        <p14:creationId xmlns:p14="http://schemas.microsoft.com/office/powerpoint/2010/main" val="4055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Recertification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516" y="1180619"/>
            <a:ext cx="74772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Recertification due prior to February 1, 2017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 Donor is responsible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Recertification due after February 1 – May 2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Recipient </a:t>
            </a:r>
            <a:r>
              <a:rPr lang="en-US" sz="2000" dirty="0" smtClean="0"/>
              <a:t>will be responsible   </a:t>
            </a:r>
            <a:endParaRPr lang="en-US" sz="2000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Recertification was done and Participant is within 12 months from the last recertification date</a:t>
            </a:r>
          </a:p>
          <a:p>
            <a:pPr marL="800100" lvl="1" indent="-34290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Recipient </a:t>
            </a:r>
            <a:r>
              <a:rPr lang="en-US" sz="2000" dirty="0" smtClean="0"/>
              <a:t>will honor the recertification for 12 months</a:t>
            </a:r>
            <a:endParaRPr lang="en-US" sz="2000" dirty="0"/>
          </a:p>
          <a:p>
            <a:pPr marL="800100" lvl="1" indent="-34290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Mass Recertification done in March/April </a:t>
            </a:r>
          </a:p>
          <a:p>
            <a:pPr marL="800100" lvl="1" indent="-34290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Recipient can move forward even if recert was done within last 12 months</a:t>
            </a:r>
          </a:p>
          <a:p>
            <a:pPr marL="342900" indent="-3429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Of course, can always recert if substantial change in circumstances</a:t>
            </a:r>
          </a:p>
          <a:p>
            <a:pPr marL="800100" lvl="1" indent="-34290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buClr>
                <a:srgbClr val="9D1C30"/>
              </a:buClr>
            </a:pPr>
            <a:endParaRPr lang="en-US" sz="2400" dirty="0">
              <a:highlight>
                <a:srgbClr val="FFFF00"/>
              </a:highlight>
            </a:endParaRPr>
          </a:p>
          <a:p>
            <a:pPr marL="800100" lvl="1" indent="-34290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73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Program File Transfer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3673" y="1220994"/>
            <a:ext cx="77520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Prepare files to be transferred to recipient grantee</a:t>
            </a:r>
          </a:p>
          <a:p>
            <a:pPr>
              <a:buClr>
                <a:srgbClr val="9D1C30"/>
              </a:buClr>
            </a:pPr>
            <a:r>
              <a:rPr lang="en-US" sz="2000" dirty="0"/>
              <a:t> 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Copies of file are acceptable 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Electronic files are acceptable 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Ensure safeguarding of Personally identifiable information (PII) 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Contact us immediately if there is a breach and follow your PII policy </a:t>
            </a:r>
            <a:endParaRPr lang="en-US" sz="2000" dirty="0" smtClean="0"/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Special rules for medical records or anything pertaining to disability</a:t>
            </a:r>
          </a:p>
          <a:p>
            <a:pPr marL="342900" indent="-34290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342900" indent="-34290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800" dirty="0"/>
          </a:p>
          <a:p>
            <a:pPr lvl="2">
              <a:buClr>
                <a:schemeClr val="accent1">
                  <a:lumMod val="50000"/>
                </a:schemeClr>
              </a:buClr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71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Participant Documents </a:t>
            </a:r>
            <a:r>
              <a:rPr lang="en-US" dirty="0"/>
              <a:t>to be transfer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97" y="1157468"/>
            <a:ext cx="784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A232E"/>
                </a:solidFill>
              </a:rPr>
              <a:t>DONOR GRANTEE MUST PROVIDE THE RECIPIENT GRANTEE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240" y="1723065"/>
            <a:ext cx="71763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Last three eligibility determinations (original and/or recert.)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Initial and last two assessments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Initial and last two IEPs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Record of any additional (paid) training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Record of any disciplinary actions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All case notes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Any documents relevant to special needs or that might inform services provided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Current auto insurance and driver’s license, if applicable to the participant’s current Community  Service Assignment</a:t>
            </a:r>
          </a:p>
          <a:p>
            <a:pPr lvl="1">
              <a:buClr>
                <a:srgbClr val="9D1C30"/>
              </a:buClr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8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Judith Gilbert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0509" y="2945938"/>
            <a:ext cx="4837112" cy="1584021"/>
          </a:xfrm>
        </p:spPr>
        <p:txBody>
          <a:bodyPr>
            <a:noAutofit/>
          </a:bodyPr>
          <a:lstStyle/>
          <a:p>
            <a:r>
              <a:rPr lang="en-US" sz="2000" i="0" dirty="0">
                <a:latin typeface="Aparajita" panose="020B0604020202020204" pitchFamily="34" charset="0"/>
                <a:cs typeface="Aparajita" panose="020B0604020202020204" pitchFamily="34" charset="0"/>
              </a:rPr>
              <a:t>U.S. Department of Labor</a:t>
            </a:r>
          </a:p>
          <a:p>
            <a:pPr>
              <a:spcAft>
                <a:spcPts val="0"/>
              </a:spcAft>
            </a:pPr>
            <a:r>
              <a:rPr lang="en-US" sz="2000" i="0" dirty="0">
                <a:latin typeface="Aparajita" panose="020B0604020202020204" pitchFamily="34" charset="0"/>
                <a:cs typeface="Aparajita" panose="020B0604020202020204" pitchFamily="34" charset="0"/>
              </a:rPr>
              <a:t>Employment and Training Administration </a:t>
            </a:r>
          </a:p>
          <a:p>
            <a:pPr>
              <a:spcAft>
                <a:spcPts val="0"/>
              </a:spcAft>
            </a:pPr>
            <a:r>
              <a:rPr lang="en-US" sz="2000" i="0" dirty="0">
                <a:latin typeface="Aparajita" panose="020B0604020202020204" pitchFamily="34" charset="0"/>
                <a:cs typeface="Aparajita" panose="020B0604020202020204" pitchFamily="34" charset="0"/>
              </a:rPr>
              <a:t>National SCSEP Team  </a:t>
            </a:r>
          </a:p>
          <a:p>
            <a:endParaRPr lang="en-US" sz="2000" i="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2000" i="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Documents to be Transferred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996" y="1300628"/>
            <a:ext cx="75133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Any Durational Limit Notices provided (e.g.,12 months, 90 days and 30 days)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Any transition assessment and plan, if applicable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Current Community Service Assignment description, including current wages and hours per week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SCSEP Release Form for UE follow-ups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Documentation of last offer of physical exam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If participant on approved break (see transfer lists), provide documentation of start date, reason, and expected return date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Medical documentation or any other records related to disability; these must be handled in a secure manner, separate from all other documents, and must be assembled by and delivered to only staff who have a need to access such documents.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17928"/>
            <a:ext cx="831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9D1C30"/>
              </a:buClr>
            </a:pPr>
            <a:r>
              <a:rPr lang="en-US">
                <a:solidFill>
                  <a:srgbClr val="7A232E"/>
                </a:solidFill>
              </a:rPr>
              <a:t>(See Topic 56 of the Participant Form Guide in the Data Collection Handbook.)  </a:t>
            </a:r>
            <a:endParaRPr lang="en-US" dirty="0">
              <a:solidFill>
                <a:srgbClr val="7A23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Transferring Host Agency File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172" y="1052320"/>
            <a:ext cx="799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A232E"/>
                </a:solidFill>
              </a:rPr>
              <a:t>Donor Grantee must provide to the Recipient Grantee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846" y="1549685"/>
            <a:ext cx="78574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Current Host Agency Agreement and date of last </a:t>
            </a:r>
            <a:r>
              <a:rPr lang="en-US" sz="2000" dirty="0" smtClean="0"/>
              <a:t>renewal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Current </a:t>
            </a:r>
            <a:r>
              <a:rPr lang="en-US" sz="2000" dirty="0"/>
              <a:t>IRS 501(c)(3) Exempt Status ( for non-profits</a:t>
            </a:r>
            <a:r>
              <a:rPr lang="en-US" sz="2000" dirty="0" smtClean="0"/>
              <a:t>)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Holiday Schedule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List </a:t>
            </a:r>
            <a:r>
              <a:rPr lang="en-US" sz="2000" dirty="0"/>
              <a:t>of Supervisors who approve timesheet and supervise </a:t>
            </a:r>
            <a:r>
              <a:rPr lang="en-US" sz="2000" dirty="0" smtClean="0"/>
              <a:t>participants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Participants</a:t>
            </a:r>
            <a:r>
              <a:rPr lang="en-US" sz="2000" dirty="0"/>
              <a:t>’ </a:t>
            </a:r>
            <a:r>
              <a:rPr lang="en-US" sz="2000" dirty="0" smtClean="0"/>
              <a:t>Timesheets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In-Kind </a:t>
            </a:r>
            <a:r>
              <a:rPr lang="en-US" sz="2000" dirty="0"/>
              <a:t>Match information </a:t>
            </a:r>
            <a:endParaRPr lang="en-US" sz="2000" dirty="0" smtClean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List </a:t>
            </a:r>
            <a:r>
              <a:rPr lang="en-US" sz="2000" dirty="0"/>
              <a:t>and information of any satellite location if participant is </a:t>
            </a:r>
            <a:r>
              <a:rPr lang="en-US" sz="2000" dirty="0" smtClean="0"/>
              <a:t>off-site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Training </a:t>
            </a:r>
            <a:r>
              <a:rPr lang="en-US" sz="2000" dirty="0"/>
              <a:t>Description </a:t>
            </a:r>
            <a:endParaRPr lang="en-US" sz="2000" dirty="0" smtClean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Last monitoring and safety review report</a:t>
            </a:r>
            <a:endParaRPr lang="en-US" sz="2000" dirty="0"/>
          </a:p>
          <a:p>
            <a:pPr>
              <a:buClr>
                <a:srgbClr val="9D1C30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17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– still have more questions</a:t>
            </a:r>
          </a:p>
          <a:p>
            <a:r>
              <a:rPr lang="en-US" dirty="0"/>
              <a:t>Yes you did </a:t>
            </a:r>
          </a:p>
          <a:p>
            <a:r>
              <a:rPr lang="en-US" dirty="0"/>
              <a:t>Completely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352" y="1509327"/>
            <a:ext cx="756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Did we answer your questions about file transfer? </a:t>
            </a:r>
          </a:p>
        </p:txBody>
      </p:sp>
    </p:spTree>
    <p:extLst>
      <p:ext uri="{BB962C8B-B14F-4D97-AF65-F5344CB8AC3E}">
        <p14:creationId xmlns:p14="http://schemas.microsoft.com/office/powerpoint/2010/main" val="30061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Just a Reminder  	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" y="1100187"/>
            <a:ext cx="65227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9D1C30"/>
                </a:solidFill>
              </a:rPr>
              <a:t>February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All transfers are effective on February 1, 2017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Recipient grantee assumes responsibility for transferred participants and host agencies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All Participants are accounted for </a:t>
            </a:r>
          </a:p>
          <a:p>
            <a:pPr lvl="1">
              <a:buClr>
                <a:srgbClr val="9D1C30"/>
              </a:buClr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Payroll set up – paychecks ready to begin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Transition Funding Request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95" y="1925819"/>
            <a:ext cx="78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Communication that will outline the process to request transition funds and critical dates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Used for administrative cost activities relevant to this transition period</a:t>
            </a:r>
          </a:p>
        </p:txBody>
      </p:sp>
    </p:spTree>
    <p:extLst>
      <p:ext uri="{BB962C8B-B14F-4D97-AF65-F5344CB8AC3E}">
        <p14:creationId xmlns:p14="http://schemas.microsoft.com/office/powerpoint/2010/main" val="25295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094" y="1744824"/>
            <a:ext cx="49640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Franklin Gothic Medium" panose="020B0603020102020204" pitchFamily="34" charset="0"/>
              </a:rPr>
              <a:t>Needed Technical Assistance</a:t>
            </a:r>
          </a:p>
          <a:p>
            <a:pPr marL="342900" indent="-34290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Franklin Gothic Medium" panose="020B0603020102020204" pitchFamily="34" charset="0"/>
              </a:rPr>
              <a:t>NGO – Nov. 15 &amp; 17, 2016 </a:t>
            </a:r>
          </a:p>
          <a:p>
            <a:pPr marL="342900" indent="-34290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Franklin Gothic Medium" panose="020B0603020102020204" pitchFamily="34" charset="0"/>
              </a:rPr>
              <a:t>Next transition call – Dec 1,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Grantee Orientation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715" y="1247620"/>
            <a:ext cx="789882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4874"/>
                </a:solidFill>
              </a:rPr>
              <a:t>VIRTUAL NATIONAL GRANTEE ORIENTATION(NGO</a:t>
            </a:r>
            <a:r>
              <a:rPr lang="en-US" sz="2400" b="1" dirty="0">
                <a:solidFill>
                  <a:srgbClr val="275A99"/>
                </a:solidFill>
              </a:rPr>
              <a:t>) </a:t>
            </a:r>
          </a:p>
          <a:p>
            <a:endParaRPr lang="en-US" sz="2400" b="1" dirty="0">
              <a:solidFill>
                <a:srgbClr val="275A99"/>
              </a:solidFill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	Series of webinars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	New Grantees are required to participate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869" y="3349918"/>
            <a:ext cx="73056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9D1C30"/>
                </a:solidFill>
              </a:rPr>
              <a:t>HOLD THE DATES!!</a:t>
            </a:r>
          </a:p>
          <a:p>
            <a:endParaRPr lang="en-US" sz="2400" b="1" dirty="0">
              <a:solidFill>
                <a:srgbClr val="9D1C30"/>
              </a:solidFill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Tuesday, November 15, 1:00pm -5:00pm EST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Thursday, November 17, 1:00pm-3:00pm EST </a:t>
            </a:r>
          </a:p>
        </p:txBody>
      </p:sp>
    </p:spTree>
    <p:extLst>
      <p:ext uri="{BB962C8B-B14F-4D97-AF65-F5344CB8AC3E}">
        <p14:creationId xmlns:p14="http://schemas.microsoft.com/office/powerpoint/2010/main" val="39638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2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National SCSEP TEAM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LET US KNOW IF THERE ARE ANY ISSUES/CONCERNS WHERE WE CAN BE OF ASSISTANCE.  WE ARE HERE TO HELP!!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SCSEPTRANSTION@DOL.GOV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 Additional Questions/concerns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>
          <a:xfrm>
            <a:off x="1118942" y="4261387"/>
            <a:ext cx="5095324" cy="354865"/>
          </a:xfrm>
        </p:spPr>
        <p:txBody>
          <a:bodyPr/>
          <a:lstStyle/>
          <a:p>
            <a:r>
              <a:rPr lang="en-US" sz="3200" dirty="0">
                <a:hlinkClick r:id="rId3"/>
              </a:rPr>
              <a:t>scseptransition@dol.gov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0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00" y="3389027"/>
            <a:ext cx="4621068" cy="457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Terry Cram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52862" y="420440"/>
            <a:ext cx="4621067" cy="457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Bennett Pudlin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>
          <a:xfrm>
            <a:off x="3174970" y="4473711"/>
            <a:ext cx="3970337" cy="111765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BCT Partners</a:t>
            </a:r>
          </a:p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SCSEP National Team </a:t>
            </a:r>
          </a:p>
          <a:p>
            <a:endParaRPr lang="en-US" sz="24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Charter Oak Group</a:t>
            </a:r>
          </a:p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SCSEP National Team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6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2192594"/>
            <a:ext cx="5913222" cy="11670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Senior Community Service Employment Program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9D1C30"/>
                </a:solidFill>
              </a:rPr>
              <a:t>Transition part Two </a:t>
            </a:r>
          </a:p>
        </p:txBody>
      </p:sp>
    </p:spTree>
    <p:extLst>
      <p:ext uri="{BB962C8B-B14F-4D97-AF65-F5344CB8AC3E}">
        <p14:creationId xmlns:p14="http://schemas.microsoft.com/office/powerpoint/2010/main" val="3734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Today’s Objectives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436" y="1718013"/>
            <a:ext cx="79276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Transition Planning Continues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Meeting the Transition and Transfer Deadline 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Those Burning Questions  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Understanding </a:t>
            </a:r>
            <a:r>
              <a:rPr lang="en-US" sz="2800" dirty="0" smtClean="0"/>
              <a:t>IDL </a:t>
            </a:r>
            <a:r>
              <a:rPr lang="en-US" sz="2800" dirty="0"/>
              <a:t>Transition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Q &amp; A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38444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Transition Keeps on Going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730" y="1646267"/>
            <a:ext cx="7113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Meeting the Transition Milestones!</a:t>
            </a:r>
          </a:p>
          <a:p>
            <a:pPr marL="285750" indent="-28575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Where Are We Today!</a:t>
            </a:r>
          </a:p>
          <a:p>
            <a:pPr marL="285750" indent="-28575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Where Should You  Be! </a:t>
            </a:r>
          </a:p>
          <a:p>
            <a:pPr marL="285750" indent="-28575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Where Are We Going Next!</a:t>
            </a:r>
          </a:p>
          <a:p>
            <a:pPr marL="285750" indent="-28575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Clr>
                <a:srgbClr val="9D1C30"/>
              </a:buClr>
            </a:pPr>
            <a:endParaRPr lang="en-US" sz="32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38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Milestones                     </a:t>
            </a:r>
            <a:r>
              <a:rPr lang="en-US" sz="1100" dirty="0"/>
              <a:t>as of 10/28/2016: P-1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571" y="1380931"/>
            <a:ext cx="27525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  <a:highlight>
                  <a:srgbClr val="FFFF00"/>
                </a:highlight>
              </a:rPr>
              <a:t>OCTOBER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Participant Transfer List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Donor Grantee sends participant letters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Donor Grantee sends host agency letters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Position Swap Request</a:t>
            </a:r>
          </a:p>
          <a:p>
            <a:pPr>
              <a:buClr>
                <a:srgbClr val="9D1C30"/>
              </a:buClr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51425" y="1380931"/>
            <a:ext cx="381707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  <a:highlight>
                  <a:srgbClr val="FFFF00"/>
                </a:highlight>
              </a:rPr>
              <a:t>NOVEMBER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Freeze Enrollments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Complete participant transfer list -1</a:t>
            </a:r>
            <a:r>
              <a:rPr lang="en-US" sz="1600" baseline="30000" dirty="0"/>
              <a:t>st</a:t>
            </a:r>
            <a:endParaRPr lang="en-US" sz="1600" dirty="0"/>
          </a:p>
          <a:p>
            <a:pPr>
              <a:buClr>
                <a:srgbClr val="9D1C30"/>
              </a:buClr>
            </a:pPr>
            <a:r>
              <a:rPr lang="en-US" sz="1600" dirty="0"/>
              <a:t>     version by Nov. 15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Letters sent by Nov. 22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Swap request period ends Nov. 22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All DOL swap decisions by Nov. 29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06899" y="3680151"/>
            <a:ext cx="334739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</a:rPr>
              <a:t>DECEMBER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Participant Meetings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Host Agency Meetings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Recipient Grantee sends letters</a:t>
            </a:r>
          </a:p>
          <a:p>
            <a:pPr>
              <a:buClr>
                <a:srgbClr val="9D1C30"/>
              </a:buClr>
            </a:pPr>
            <a:r>
              <a:rPr lang="en-US" sz="1600" dirty="0"/>
              <a:t>     to Participant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Recipient Grantee sends letter </a:t>
            </a:r>
          </a:p>
          <a:p>
            <a:pPr>
              <a:buClr>
                <a:srgbClr val="9D1C30"/>
              </a:buClr>
            </a:pPr>
            <a:r>
              <a:rPr lang="en-US" sz="1600" dirty="0"/>
              <a:t>     to Host Agencies </a:t>
            </a:r>
          </a:p>
          <a:p>
            <a:pPr>
              <a:buClr>
                <a:srgbClr val="9D1C30"/>
              </a:buClr>
            </a:pPr>
            <a:endParaRPr lang="en-US" sz="16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993502" y="3680151"/>
            <a:ext cx="316464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</a:rPr>
              <a:t>JANUARY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Donor grantee transfers all</a:t>
            </a:r>
          </a:p>
          <a:p>
            <a:pPr>
              <a:buClr>
                <a:srgbClr val="9D1C30"/>
              </a:buClr>
            </a:pPr>
            <a:r>
              <a:rPr lang="en-US" sz="1600" dirty="0"/>
              <a:t>     </a:t>
            </a:r>
            <a:r>
              <a:rPr lang="en-US" sz="1600" b="1" dirty="0"/>
              <a:t>participant</a:t>
            </a:r>
            <a:r>
              <a:rPr lang="en-US" sz="1600" dirty="0"/>
              <a:t> files to recipient</a:t>
            </a:r>
          </a:p>
          <a:p>
            <a:pPr>
              <a:buClr>
                <a:srgbClr val="9D1C30"/>
              </a:buClr>
            </a:pPr>
            <a:r>
              <a:rPr lang="en-US" sz="1600" dirty="0"/>
              <a:t>     grantee 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Donor grantee transfers all </a:t>
            </a:r>
          </a:p>
          <a:p>
            <a:pPr>
              <a:buClr>
                <a:srgbClr val="9D1C30"/>
              </a:buClr>
            </a:pPr>
            <a:r>
              <a:rPr lang="en-US" sz="1600" dirty="0"/>
              <a:t>     </a:t>
            </a:r>
            <a:r>
              <a:rPr lang="en-US" sz="1600" b="1" dirty="0"/>
              <a:t>host</a:t>
            </a:r>
            <a:r>
              <a:rPr lang="en-US" sz="1600" dirty="0"/>
              <a:t> agency files to recipient </a:t>
            </a:r>
          </a:p>
          <a:p>
            <a:pPr>
              <a:buClr>
                <a:srgbClr val="9D1C30"/>
              </a:buClr>
            </a:pPr>
            <a:r>
              <a:rPr lang="en-US" sz="1600" dirty="0"/>
              <a:t>     grantee</a:t>
            </a:r>
          </a:p>
        </p:txBody>
      </p:sp>
    </p:spTree>
    <p:extLst>
      <p:ext uri="{BB962C8B-B14F-4D97-AF65-F5344CB8AC3E}">
        <p14:creationId xmlns:p14="http://schemas.microsoft.com/office/powerpoint/2010/main" val="24915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676&quot;&gt;&lt;object type=&quot;3&quot; unique_id=&quot;10678&quot;&gt;&lt;property id=&quot;20148&quot; value=&quot;5&quot;/&gt;&lt;property id=&quot;20300&quot; value=&quot;Slide 1 - &amp;quot;Transition &amp;amp; More Transition  &amp;quot;&quot;/&gt;&lt;property id=&quot;20307&quot; value=&quot;256&quot;/&gt;&lt;/object&gt;&lt;object type=&quot;3&quot; unique_id=&quot;10679&quot;&gt;&lt;property id=&quot;20148&quot; value=&quot;5&quot;/&gt;&lt;property id=&quot;20300&quot; value=&quot;Slide 2&quot;/&gt;&lt;property id=&quot;20307&quot; value=&quot;264&quot;/&gt;&lt;/object&gt;&lt;object type=&quot;3&quot; unique_id=&quot;10680&quot;&gt;&lt;property id=&quot;20148&quot; value=&quot;5&quot;/&gt;&lt;property id=&quot;20300&quot; value=&quot;Slide 4 - &amp;quot;Judith Gilbert &amp;quot;&quot;/&gt;&lt;property id=&quot;20307&quot; value=&quot;259&quot;/&gt;&lt;/object&gt;&lt;object type=&quot;3&quot; unique_id=&quot;10681&quot;&gt;&lt;property id=&quot;20148&quot; value=&quot;5&quot;/&gt;&lt;property id=&quot;20300&quot; value=&quot;Slide 5 - &amp;quot;Bennett Pudlin &amp;quot;&quot;/&gt;&lt;property id=&quot;20307&quot; value=&quot;260&quot;/&gt;&lt;/object&gt;&lt;object type=&quot;3&quot; unique_id=&quot;10685&quot;&gt;&lt;property id=&quot;20148&quot; value=&quot;5&quot;/&gt;&lt;property id=&quot;20300&quot; value=&quot;Slide 6 - &amp;quot;Senior Community Service Employment Program  Transition part Two &amp;quot;&quot;/&gt;&lt;property id=&quot;20307&quot; value=&quot;257&quot;/&gt;&lt;/object&gt;&lt;object type=&quot;3&quot; unique_id=&quot;21581&quot;&gt;&lt;property id=&quot;20148&quot; value=&quot;5&quot;/&gt;&lt;property id=&quot;20300&quot; value=&quot;Slide 3 - &amp;quot;Michi McNeace&amp;quot;&quot;/&gt;&lt;property id=&quot;20307&quot; value=&quot;357&quot;/&gt;&lt;/object&gt;&lt;object type=&quot;3&quot; unique_id=&quot;21582&quot;&gt;&lt;property id=&quot;20148&quot; value=&quot;5&quot;/&gt;&lt;property id=&quot;20300&quot; value=&quot;Slide 7 - &amp;quot;Today’s Objectives &amp;amp;#x09;&amp;quot;&quot;/&gt;&lt;property id=&quot;20307&quot; value=&quot;325&quot;/&gt;&lt;/object&gt;&lt;object type=&quot;3&quot; unique_id=&quot;21583&quot;&gt;&lt;property id=&quot;20148&quot; value=&quot;5&quot;/&gt;&lt;property id=&quot;20300&quot; value=&quot;Slide 8 - &amp;quot;Transition Keeps on Going  &amp;quot;&quot;/&gt;&lt;property id=&quot;20307&quot; value=&quot;286&quot;/&gt;&lt;/object&gt;&lt;object type=&quot;3&quot; unique_id=&quot;21584&quot;&gt;&lt;property id=&quot;20148&quot; value=&quot;5&quot;/&gt;&lt;property id=&quot;20300&quot; value=&quot;Slide 9 - &amp;quot;Milestones                     as of 10/28/2016: P-1&amp;quot;&quot;/&gt;&lt;property id=&quot;20307&quot; value=&quot;327&quot;/&gt;&lt;/object&gt;&lt;object type=&quot;3&quot; unique_id=&quot;21585&quot;&gt;&lt;property id=&quot;20148&quot; value=&quot;5&quot;/&gt;&lt;property id=&quot;20300&quot; value=&quot;Slide 10 - &amp;quot;Milestones                       as of 10/28/2016: P-2 &amp;quot;&quot;/&gt;&lt;property id=&quot;20307&quot; value=&quot;328&quot;/&gt;&lt;/object&gt;&lt;object type=&quot;3&quot; unique_id=&quot;21586&quot;&gt;&lt;property id=&quot;20148&quot; value=&quot;5&quot;/&gt;&lt;property id=&quot;20300&quot; value=&quot;Slide 11&quot;/&gt;&lt;property id=&quot;20307&quot; value=&quot;377&quot;/&gt;&lt;/object&gt;&lt;object type=&quot;3&quot; unique_id=&quot;21587&quot;&gt;&lt;property id=&quot;20148&quot; value=&quot;5&quot;/&gt;&lt;property id=&quot;20300&quot; value=&quot;Slide 12 - &amp;quot;Keep your eye on the target&amp;quot;&quot;/&gt;&lt;property id=&quot;20307&quot; value=&quot;306&quot;/&gt;&lt;/object&gt;&lt;object type=&quot;3&quot; unique_id=&quot;21588&quot;&gt;&lt;property id=&quot;20148&quot; value=&quot;5&quot;/&gt;&lt;property id=&quot;20300&quot; value=&quot;Slide 13 - &amp;quot;Where are we today&amp;amp;#x09;&amp;quot;&quot;/&gt;&lt;property id=&quot;20307&quot; value=&quot;345&quot;/&gt;&lt;/object&gt;&lt;object type=&quot;3&quot; unique_id=&quot;21589&quot;&gt;&lt;property id=&quot;20148&quot; value=&quot;5&quot;/&gt;&lt;property id=&quot;20300&quot; value=&quot;Slide 14 - &amp;quot;POLL&amp;quot;&quot;/&gt;&lt;property id=&quot;20307&quot; value=&quot;359&quot;/&gt;&lt;/object&gt;&lt;object type=&quot;3&quot; unique_id=&quot;21590&quot;&gt;&lt;property id=&quot;20148&quot; value=&quot;5&quot;/&gt;&lt;property id=&quot;20300&quot; value=&quot;Slide 15&quot;/&gt;&lt;property id=&quot;20307&quot; value=&quot;385&quot;/&gt;&lt;/object&gt;&lt;object type=&quot;3&quot; unique_id=&quot;21591&quot;&gt;&lt;property id=&quot;20148&quot; value=&quot;5&quot;/&gt;&lt;property id=&quot;20300&quot; value=&quot;Slide 16&quot;/&gt;&lt;property id=&quot;20307&quot; value=&quot;302&quot;/&gt;&lt;/object&gt;&lt;object type=&quot;3&quot; unique_id=&quot;21592&quot;&gt;&lt;property id=&quot;20148&quot; value=&quot;5&quot;/&gt;&lt;property id=&quot;20300&quot; value=&quot;Slide 17 - &amp;quot;Transfer List Update &amp;quot;&quot;/&gt;&lt;property id=&quot;20307&quot; value=&quot;373&quot;/&gt;&lt;/object&gt;&lt;object type=&quot;3&quot; unique_id=&quot;21593&quot;&gt;&lt;property id=&quot;20148&quot; value=&quot;5&quot;/&gt;&lt;property id=&quot;20300&quot; value=&quot;Slide 18&quot;/&gt;&lt;property id=&quot;20307&quot; value=&quot;376&quot;/&gt;&lt;/object&gt;&lt;object type=&quot;3&quot; unique_id=&quot;21594&quot;&gt;&lt;property id=&quot;20148&quot; value=&quot;5&quot;/&gt;&lt;property id=&quot;20300&quot; value=&quot;Slide 19 - &amp;quot;Reminder - SWAP UPDATE&amp;quot;&quot;/&gt;&lt;property id=&quot;20307&quot; value=&quot;291&quot;/&gt;&lt;/object&gt;&lt;object type=&quot;3&quot; unique_id=&quot;21595&quot;&gt;&lt;property id=&quot;20148&quot; value=&quot;5&quot;/&gt;&lt;property id=&quot;20300&quot; value=&quot;Slide 20&quot;/&gt;&lt;property id=&quot;20307&quot; value=&quot;343&quot;/&gt;&lt;/object&gt;&lt;object type=&quot;3&quot; unique_id=&quot;21596&quot;&gt;&lt;property id=&quot;20148&quot; value=&quot;5&quot;/&gt;&lt;property id=&quot;20300&quot; value=&quot;Slide 21 - &amp;quot; Continue to be Participant Focus&amp;quot;&quot;/&gt;&lt;property id=&quot;20307&quot; value=&quot;342&quot;/&gt;&lt;/object&gt;&lt;object type=&quot;3&quot; unique_id=&quot;21597&quot;&gt;&lt;property id=&quot;20148&quot; value=&quot;5&quot;/&gt;&lt;property id=&quot;20300&quot; value=&quot;Slide 22 - &amp;quot;Do NO Harm!!&amp;quot;&quot;/&gt;&lt;property id=&quot;20307&quot; value=&quot;360&quot;/&gt;&lt;/object&gt;&lt;object type=&quot;3&quot; unique_id=&quot;21598&quot;&gt;&lt;property id=&quot;20148&quot; value=&quot;5&quot;/&gt;&lt;property id=&quot;20300&quot; value=&quot;Slide 23 - &amp;quot;Right of First Refusal &amp;quot;&quot;/&gt;&lt;property id=&quot;20307&quot; value=&quot;361&quot;/&gt;&lt;/object&gt;&lt;object type=&quot;3&quot; unique_id=&quot;21599&quot;&gt;&lt;property id=&quot;20148&quot; value=&quot;5&quot;/&gt;&lt;property id=&quot;20300&quot; value=&quot;Slide 24 - &amp;quot;Right to Fair Duration &amp;quot;&quot;/&gt;&lt;property id=&quot;20307&quot; value=&quot;362&quot;/&gt;&lt;/object&gt;&lt;object type=&quot;3&quot; unique_id=&quot;21600&quot;&gt;&lt;property id=&quot;20148&quot; value=&quot;5&quot;/&gt;&lt;property id=&quot;20300&quot; value=&quot;Slide 25 - &amp;quot;No Harm - What about Participant Staff!!!!&amp;quot;&quot;/&gt;&lt;property id=&quot;20307&quot; value=&quot;383&quot;/&gt;&lt;/object&gt;&lt;object type=&quot;3&quot; unique_id=&quot;21601&quot;&gt;&lt;property id=&quot;20148&quot; value=&quot;5&quot;/&gt;&lt;property id=&quot;20300&quot; value=&quot;Slide 26&quot;/&gt;&lt;property id=&quot;20307&quot; value=&quot;365&quot;/&gt;&lt;/object&gt;&lt;object type=&quot;3&quot; unique_id=&quot;21602&quot;&gt;&lt;property id=&quot;20148&quot; value=&quot;5&quot;/&gt;&lt;property id=&quot;20300&quot; value=&quot;Slide 27 - &amp;quot;Managing Individual Durational Limit (IDL) policies and transfers &amp;quot;&quot;/&gt;&lt;property id=&quot;20307&quot; value=&quot;351&quot;/&gt;&lt;/object&gt;&lt;object type=&quot;3&quot; unique_id=&quot;21603&quot;&gt;&lt;property id=&quot;20148&quot; value=&quot;5&quot;/&gt;&lt;property id=&quot;20300&quot; value=&quot;Slide 28 - &amp;quot;IDL Extensions&amp;quot;&quot;/&gt;&lt;property id=&quot;20307&quot; value=&quot;350&quot;/&gt;&lt;/object&gt;&lt;object type=&quot;3&quot; unique_id=&quot;21604&quot;&gt;&lt;property id=&quot;20148&quot; value=&quot;5&quot;/&gt;&lt;property id=&quot;20300&quot; value=&quot;Slide 29 - &amp;quot;IDL Policies&amp;amp;#x09;&amp;quot;&quot;/&gt;&lt;property id=&quot;20307&quot; value=&quot;372&quot;/&gt;&lt;/object&gt;&lt;object type=&quot;3&quot; unique_id=&quot;21605&quot;&gt;&lt;property id=&quot;20148&quot; value=&quot;5&quot;/&gt;&lt;property id=&quot;20300&quot; value=&quot;Slide 30 - &amp;quot;IDL REQUIREMENTS&amp;quot;&quot;/&gt;&lt;property id=&quot;20307&quot; value=&quot;364&quot;/&gt;&lt;/object&gt;&lt;object type=&quot;3&quot; unique_id=&quot;21606&quot;&gt;&lt;property id=&quot;20148&quot; value=&quot;5&quot;/&gt;&lt;property id=&quot;20300&quot; value=&quot;Slide 31&quot;/&gt;&lt;property id=&quot;20307&quot; value=&quot;366&quot;/&gt;&lt;/object&gt;&lt;object type=&quot;3&quot; unique_id=&quot;21607&quot;&gt;&lt;property id=&quot;20148&quot; value=&quot;5&quot;/&gt;&lt;property id=&quot;20300&quot; value=&quot;Slide 32 - &amp;quot;Communication – What Do We Tell Participants &amp;quot;&quot;/&gt;&lt;property id=&quot;20307&quot; value=&quot;369&quot;/&gt;&lt;/object&gt;&lt;object type=&quot;3&quot; unique_id=&quot;21608&quot;&gt;&lt;property id=&quot;20148&quot; value=&quot;5&quot;/&gt;&lt;property id=&quot;20300&quot; value=&quot;Slide 33 - &amp;quot;Transition Meetings&amp;amp;#x09;&amp;quot;&quot;/&gt;&lt;property id=&quot;20307&quot; value=&quot;378&quot;/&gt;&lt;/object&gt;&lt;object type=&quot;3&quot; unique_id=&quot;21609&quot;&gt;&lt;property id=&quot;20148&quot; value=&quot;5&quot;/&gt;&lt;property id=&quot;20300&quot; value=&quot;Slide 34 - &amp;quot;Participant Transition Meeting Agenda&amp;quot;&quot;/&gt;&lt;property id=&quot;20307&quot; value=&quot;347&quot;/&gt;&lt;/object&gt;&lt;object type=&quot;3&quot; unique_id=&quot;21610&quot;&gt;&lt;property id=&quot;20148&quot; value=&quot;5&quot;/&gt;&lt;property id=&quot;20300&quot; value=&quot;Slide 35 - &amp;quot;Host Agency Transition Meeting Agenda &amp;quot;&quot;/&gt;&lt;property id=&quot;20307&quot; value=&quot;348&quot;/&gt;&lt;/object&gt;&lt;object type=&quot;3&quot; unique_id=&quot;21611&quot;&gt;&lt;property id=&quot;20148&quot; value=&quot;5&quot;/&gt;&lt;property id=&quot;20300&quot; value=&quot;Slide 36&quot;/&gt;&lt;property id=&quot;20307&quot; value=&quot;379&quot;/&gt;&lt;/object&gt;&lt;object type=&quot;3&quot; unique_id=&quot;21612&quot;&gt;&lt;property id=&quot;20148&quot; value=&quot;5&quot;/&gt;&lt;property id=&quot;20300&quot; value=&quot;Slide 37 - &amp;quot;Recertification &amp;quot;&quot;/&gt;&lt;property id=&quot;20307&quot; value=&quot;370&quot;/&gt;&lt;/object&gt;&lt;object type=&quot;3&quot; unique_id=&quot;21613&quot;&gt;&lt;property id=&quot;20148&quot; value=&quot;5&quot;/&gt;&lt;property id=&quot;20300&quot; value=&quot;Slide 38 - &amp;quot;Program File Transfer &amp;quot;&quot;/&gt;&lt;property id=&quot;20307&quot; value=&quot;346&quot;/&gt;&lt;/object&gt;&lt;object type=&quot;3&quot; unique_id=&quot;21614&quot;&gt;&lt;property id=&quot;20148&quot; value=&quot;5&quot;/&gt;&lt;property id=&quot;20300&quot; value=&quot;Slide 39 - &amp;quot;Participant Documents to be transfer &amp;quot;&quot;/&gt;&lt;property id=&quot;20307&quot; value=&quot;371&quot;/&gt;&lt;/object&gt;&lt;object type=&quot;3&quot; unique_id=&quot;21615&quot;&gt;&lt;property id=&quot;20148&quot; value=&quot;5&quot;/&gt;&lt;property id=&quot;20300&quot; value=&quot;Slide 40 - &amp;quot;More Documents to be Transferred&amp;quot;&quot;/&gt;&lt;property id=&quot;20307&quot; value=&quot;380&quot;/&gt;&lt;/object&gt;&lt;object type=&quot;3&quot; unique_id=&quot;21616&quot;&gt;&lt;property id=&quot;20148&quot; value=&quot;5&quot;/&gt;&lt;property id=&quot;20300&quot; value=&quot;Slide 41 - &amp;quot;Transferring Host Agency File &amp;quot;&quot;/&gt;&lt;property id=&quot;20307&quot; value=&quot;381&quot;/&gt;&lt;/object&gt;&lt;object type=&quot;3&quot; unique_id=&quot;21617&quot;&gt;&lt;property id=&quot;20148&quot; value=&quot;5&quot;/&gt;&lt;property id=&quot;20300&quot; value=&quot;Slide 42&quot;/&gt;&lt;property id=&quot;20307&quot; value=&quot;382&quot;/&gt;&lt;/object&gt;&lt;object type=&quot;3&quot; unique_id=&quot;21618&quot;&gt;&lt;property id=&quot;20148&quot; value=&quot;5&quot;/&gt;&lt;property id=&quot;20300&quot; value=&quot;Slide 43 - &amp;quot;Just a Reminder  &amp;amp;#x09;&amp;quot;&quot;/&gt;&lt;property id=&quot;20307&quot; value=&quot;352&quot;/&gt;&lt;/object&gt;&lt;object type=&quot;3&quot; unique_id=&quot;21619&quot;&gt;&lt;property id=&quot;20148&quot; value=&quot;5&quot;/&gt;&lt;property id=&quot;20300&quot; value=&quot;Slide 44 - &amp;quot;Transition Funding Request&amp;quot;&quot;/&gt;&lt;property id=&quot;20307&quot; value=&quot;288&quot;/&gt;&lt;/object&gt;&lt;object type=&quot;3&quot; unique_id=&quot;21620&quot;&gt;&lt;property id=&quot;20148&quot; value=&quot;5&quot;/&gt;&lt;property id=&quot;20300&quot; value=&quot;Slide 45 - &amp;quot;Next Steps&amp;quot;&quot;/&gt;&lt;property id=&quot;20307&quot; value=&quot;326&quot;/&gt;&lt;/object&gt;&lt;object type=&quot;3&quot; unique_id=&quot;21621&quot;&gt;&lt;property id=&quot;20148&quot; value=&quot;5&quot;/&gt;&lt;property id=&quot;20300&quot; value=&quot;Slide 46 - &amp;quot;National Grantee Orientation &amp;quot;&quot;/&gt;&lt;property id=&quot;20307&quot; value=&quot;289&quot;/&gt;&lt;/object&gt;&lt;object type=&quot;3&quot; unique_id=&quot;21622&quot;&gt;&lt;property id=&quot;20148&quot; value=&quot;5&quot;/&gt;&lt;property id=&quot;20300&quot; value=&quot;Slide 47&quot;/&gt;&lt;property id=&quot;20307&quot; value=&quot;384&quot;/&gt;&lt;/object&gt;&lt;object type=&quot;3&quot; unique_id=&quot;21623&quot;&gt;&lt;property id=&quot;20148&quot; value=&quot;5&quot;/&gt;&lt;property id=&quot;20300&quot; value=&quot;Slide 48 - &amp;quot;National SCSEP TEAM &amp;quot;&quot;/&gt;&lt;property id=&quot;20307&quot; value=&quot;322&quot;/&gt;&lt;/object&gt;&lt;object type=&quot;3&quot; unique_id=&quot;21624&quot;&gt;&lt;property id=&quot;20148&quot; value=&quot;5&quot;/&gt;&lt;property id=&quot;20300&quot; value=&quot;Slide 49 - &amp;quot;Any Additional Questions/concerns &amp;quot;&quot;/&gt;&lt;property id=&quot;20307&quot; value=&quot;320&quot;/&gt;&lt;/object&gt;&lt;object type=&quot;3&quot; unique_id=&quot;21625&quot;&gt;&lt;property id=&quot;20148&quot; value=&quot;5&quot;/&gt;&lt;property id=&quot;20300&quot; value=&quot;Slide 50&quot;/&gt;&lt;property id=&quot;20307&quot; value=&quot;321&quot;/&gt;&lt;/object&gt;&lt;/object&gt;&lt;object type=&quot;8&quot; unique_id=&quot;107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FBA55B8DA5045BFCD6003A0206EBB" ma:contentTypeVersion="0" ma:contentTypeDescription="Create a new document." ma:contentTypeScope="" ma:versionID="9af4df16691a9af1e934d66c9f3167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C49AA9-F75E-4759-B9AE-64F2C0E5A5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AA1B5B-069E-4BDD-A79A-68D5FBCBDE3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1FA3AD-3432-4526-89EB-7A5B323DB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6585</TotalTime>
  <Words>1869</Words>
  <Application>Microsoft Office PowerPoint</Application>
  <PresentationFormat>On-screen Show (4:3)</PresentationFormat>
  <Paragraphs>425</Paragraphs>
  <Slides>50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Aparajita</vt:lpstr>
      <vt:lpstr>Arial</vt:lpstr>
      <vt:lpstr>Calibri</vt:lpstr>
      <vt:lpstr>Franklin Gothic Medium</vt:lpstr>
      <vt:lpstr>Impact</vt:lpstr>
      <vt:lpstr>Myriad Pro</vt:lpstr>
      <vt:lpstr>Myriad Pro Cond</vt:lpstr>
      <vt:lpstr>Times New Roman</vt:lpstr>
      <vt:lpstr>Wingdings</vt:lpstr>
      <vt:lpstr>Office Theme</vt:lpstr>
      <vt:lpstr>\\eta-940-01\home\McNeace.Meche\My Documents\Transition\Transition 2016\SCSEP Transition Calendar 2016.xlsx</vt:lpstr>
      <vt:lpstr>\\eta-940-01\home\McNeace.Meche\My Documents\Transition\Transition 2016\participant transfer list version 1 as of 10-18-2016.xlsx</vt:lpstr>
      <vt:lpstr>Transition &amp; More Transition  </vt:lpstr>
      <vt:lpstr>PowerPoint Presentation</vt:lpstr>
      <vt:lpstr>Michi McNeace</vt:lpstr>
      <vt:lpstr>Judith Gilbert </vt:lpstr>
      <vt:lpstr>Bennett Pudlin </vt:lpstr>
      <vt:lpstr>Senior Community Service Employment Program  Transition part Two </vt:lpstr>
      <vt:lpstr>Today’s Objectives  </vt:lpstr>
      <vt:lpstr>Transition Keeps on Going  </vt:lpstr>
      <vt:lpstr>Milestones                     as of 10/28/2016: P-1</vt:lpstr>
      <vt:lpstr>Milestones                       as of 10/28/2016: P-2 </vt:lpstr>
      <vt:lpstr>PowerPoint Presentation</vt:lpstr>
      <vt:lpstr>Keep your eye on the target</vt:lpstr>
      <vt:lpstr>Where are we today </vt:lpstr>
      <vt:lpstr>POLL</vt:lpstr>
      <vt:lpstr>PowerPoint Presentation</vt:lpstr>
      <vt:lpstr>PowerPoint Presentation</vt:lpstr>
      <vt:lpstr>Transfer List Update </vt:lpstr>
      <vt:lpstr>PowerPoint Presentation</vt:lpstr>
      <vt:lpstr>Reminder - SWAP UPDATE</vt:lpstr>
      <vt:lpstr>PowerPoint Presentation</vt:lpstr>
      <vt:lpstr> Continue to be Participant Focus</vt:lpstr>
      <vt:lpstr>Do NO Harm!!</vt:lpstr>
      <vt:lpstr>Right of First Refusal </vt:lpstr>
      <vt:lpstr>Right to Fair Duration </vt:lpstr>
      <vt:lpstr>No Harm - What about Participant Staff!!!!</vt:lpstr>
      <vt:lpstr>PowerPoint Presentation</vt:lpstr>
      <vt:lpstr>Managing Individual Durational Limit (IDL) policies and transfers </vt:lpstr>
      <vt:lpstr>IDL Extensions</vt:lpstr>
      <vt:lpstr>IDL Policies </vt:lpstr>
      <vt:lpstr>IDL REQUIREMENTS</vt:lpstr>
      <vt:lpstr>PowerPoint Presentation</vt:lpstr>
      <vt:lpstr>Communication – What Do We Tell Participants </vt:lpstr>
      <vt:lpstr>Transition Meetings </vt:lpstr>
      <vt:lpstr>Participant Transition Meeting Agenda</vt:lpstr>
      <vt:lpstr>Host Agency Transition Meeting Agenda </vt:lpstr>
      <vt:lpstr>PowerPoint Presentation</vt:lpstr>
      <vt:lpstr>Recertification </vt:lpstr>
      <vt:lpstr>Program File Transfer </vt:lpstr>
      <vt:lpstr>Participant Documents to be transfer </vt:lpstr>
      <vt:lpstr>More Documents to be Transferred</vt:lpstr>
      <vt:lpstr>Transferring Host Agency File </vt:lpstr>
      <vt:lpstr>PowerPoint Presentation</vt:lpstr>
      <vt:lpstr>Just a Reminder   </vt:lpstr>
      <vt:lpstr>Transition Funding Request</vt:lpstr>
      <vt:lpstr>Next Steps</vt:lpstr>
      <vt:lpstr>National Grantee Orientation </vt:lpstr>
      <vt:lpstr>PowerPoint Presentation</vt:lpstr>
      <vt:lpstr>National SCSEP TEAM </vt:lpstr>
      <vt:lpstr>Any Additional Questions/concerns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Michi McNeace</dc:creator>
  <cp:lastModifiedBy>Gary Gonzalez</cp:lastModifiedBy>
  <cp:revision>363</cp:revision>
  <cp:lastPrinted>2016-11-09T17:31:39Z</cp:lastPrinted>
  <dcterms:created xsi:type="dcterms:W3CDTF">2014-04-10T03:33:57Z</dcterms:created>
  <dcterms:modified xsi:type="dcterms:W3CDTF">2016-11-10T17:50:33Z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0x010100618FBA55B8DA5045BFCD6003A0206EBB</vt:lpwstr>
  </property>
</Properties>
</file>