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9"/>
  </p:notesMasterIdLst>
  <p:sldIdLst>
    <p:sldId id="256" r:id="rId5"/>
    <p:sldId id="264" r:id="rId6"/>
    <p:sldId id="286" r:id="rId7"/>
    <p:sldId id="308" r:id="rId8"/>
    <p:sldId id="265" r:id="rId9"/>
    <p:sldId id="328" r:id="rId10"/>
    <p:sldId id="259" r:id="rId11"/>
    <p:sldId id="379" r:id="rId12"/>
    <p:sldId id="389" r:id="rId13"/>
    <p:sldId id="258" r:id="rId14"/>
    <p:sldId id="343" r:id="rId15"/>
    <p:sldId id="410" r:id="rId16"/>
    <p:sldId id="257" r:id="rId17"/>
    <p:sldId id="350" r:id="rId18"/>
    <p:sldId id="351" r:id="rId19"/>
    <p:sldId id="352" r:id="rId20"/>
    <p:sldId id="365" r:id="rId21"/>
    <p:sldId id="366" r:id="rId22"/>
    <p:sldId id="367" r:id="rId23"/>
    <p:sldId id="353" r:id="rId24"/>
    <p:sldId id="307" r:id="rId25"/>
    <p:sldId id="283" r:id="rId26"/>
    <p:sldId id="378" r:id="rId27"/>
    <p:sldId id="274" r:id="rId28"/>
    <p:sldId id="306" r:id="rId29"/>
    <p:sldId id="281" r:id="rId30"/>
    <p:sldId id="311" r:id="rId31"/>
    <p:sldId id="312" r:id="rId32"/>
    <p:sldId id="334" r:id="rId33"/>
    <p:sldId id="313" r:id="rId34"/>
    <p:sldId id="314" r:id="rId35"/>
    <p:sldId id="315" r:id="rId36"/>
    <p:sldId id="342" r:id="rId37"/>
    <p:sldId id="381" r:id="rId38"/>
    <p:sldId id="332" r:id="rId39"/>
    <p:sldId id="335" r:id="rId40"/>
    <p:sldId id="413" r:id="rId41"/>
    <p:sldId id="412" r:id="rId42"/>
    <p:sldId id="414" r:id="rId43"/>
    <p:sldId id="344" r:id="rId44"/>
    <p:sldId id="345" r:id="rId45"/>
    <p:sldId id="415" r:id="rId46"/>
    <p:sldId id="349" r:id="rId47"/>
    <p:sldId id="417" r:id="rId48"/>
    <p:sldId id="348" r:id="rId49"/>
    <p:sldId id="391" r:id="rId50"/>
    <p:sldId id="376" r:id="rId51"/>
    <p:sldId id="333" r:id="rId52"/>
    <p:sldId id="383" r:id="rId53"/>
    <p:sldId id="337" r:id="rId54"/>
    <p:sldId id="392" r:id="rId55"/>
    <p:sldId id="390" r:id="rId56"/>
    <p:sldId id="346" r:id="rId57"/>
    <p:sldId id="368" r:id="rId58"/>
    <p:sldId id="347" r:id="rId59"/>
    <p:sldId id="416" r:id="rId60"/>
    <p:sldId id="382" r:id="rId61"/>
    <p:sldId id="395" r:id="rId62"/>
    <p:sldId id="339" r:id="rId63"/>
    <p:sldId id="384" r:id="rId64"/>
    <p:sldId id="393" r:id="rId65"/>
    <p:sldId id="355" r:id="rId66"/>
    <p:sldId id="398" r:id="rId67"/>
    <p:sldId id="361" r:id="rId68"/>
    <p:sldId id="362" r:id="rId69"/>
    <p:sldId id="422" r:id="rId70"/>
    <p:sldId id="402" r:id="rId71"/>
    <p:sldId id="356" r:id="rId72"/>
    <p:sldId id="385" r:id="rId73"/>
    <p:sldId id="386" r:id="rId74"/>
    <p:sldId id="387" r:id="rId75"/>
    <p:sldId id="418" r:id="rId76"/>
    <p:sldId id="420" r:id="rId77"/>
    <p:sldId id="405" r:id="rId78"/>
    <p:sldId id="406" r:id="rId79"/>
    <p:sldId id="323" r:id="rId80"/>
    <p:sldId id="407" r:id="rId81"/>
    <p:sldId id="408" r:id="rId82"/>
    <p:sldId id="409" r:id="rId83"/>
    <p:sldId id="303" r:id="rId84"/>
    <p:sldId id="263" r:id="rId85"/>
    <p:sldId id="304" r:id="rId86"/>
    <p:sldId id="388" r:id="rId87"/>
    <p:sldId id="269" r:id="rId88"/>
  </p:sldIdLst>
  <p:sldSz cx="9144000" cy="6858000" type="screen4x3"/>
  <p:notesSz cx="6858000" cy="9144000"/>
  <p:custDataLst>
    <p:tags r:id="rId9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BA2D82-0211-4938-A52B-309800479EAA}">
          <p14:sldIdLst>
            <p14:sldId id="256"/>
            <p14:sldId id="264"/>
            <p14:sldId id="286"/>
            <p14:sldId id="308"/>
            <p14:sldId id="265"/>
            <p14:sldId id="328"/>
            <p14:sldId id="259"/>
            <p14:sldId id="379"/>
            <p14:sldId id="389"/>
            <p14:sldId id="258"/>
            <p14:sldId id="343"/>
            <p14:sldId id="410"/>
            <p14:sldId id="257"/>
            <p14:sldId id="350"/>
            <p14:sldId id="351"/>
            <p14:sldId id="352"/>
          </p14:sldIdLst>
        </p14:section>
        <p14:section name="Introduce Contract Team" id="{C01EFCB3-2070-4570-B196-A20FD9B9F9B6}">
          <p14:sldIdLst>
            <p14:sldId id="365"/>
            <p14:sldId id="366"/>
            <p14:sldId id="367"/>
            <p14:sldId id="353"/>
          </p14:sldIdLst>
        </p14:section>
        <p14:section name="SCSEP History and Overview" id="{81B76C97-FF0A-47F2-A463-AA41635419B3}">
          <p14:sldIdLst/>
        </p14:section>
        <p14:section name="Introduce SCSEP Overview" id="{5BFC35AC-589A-430B-8C88-D7E23FE7AB7E}">
          <p14:sldIdLst>
            <p14:sldId id="307"/>
            <p14:sldId id="283"/>
            <p14:sldId id="378"/>
          </p14:sldIdLst>
        </p14:section>
        <p14:section name="Introduce OGM" id="{C9093AE3-3EE8-4E86-B3C0-1C8B87B8756A}">
          <p14:sldIdLst>
            <p14:sldId id="274"/>
            <p14:sldId id="306"/>
            <p14:sldId id="281"/>
            <p14:sldId id="311"/>
            <p14:sldId id="312"/>
            <p14:sldId id="334"/>
            <p14:sldId id="313"/>
            <p14:sldId id="314"/>
            <p14:sldId id="315"/>
            <p14:sldId id="342"/>
          </p14:sldIdLst>
        </p14:section>
        <p14:section name="Segway back to program" id="{6BFF8818-4797-4C93-A898-7ED91B7B6AFA}">
          <p14:sldIdLst>
            <p14:sldId id="381"/>
            <p14:sldId id="332"/>
            <p14:sldId id="335"/>
            <p14:sldId id="413"/>
            <p14:sldId id="412"/>
            <p14:sldId id="414"/>
            <p14:sldId id="344"/>
            <p14:sldId id="345"/>
            <p14:sldId id="415"/>
            <p14:sldId id="349"/>
            <p14:sldId id="417"/>
            <p14:sldId id="348"/>
            <p14:sldId id="391"/>
            <p14:sldId id="376"/>
            <p14:sldId id="333"/>
            <p14:sldId id="383"/>
            <p14:sldId id="337"/>
            <p14:sldId id="392"/>
            <p14:sldId id="390"/>
            <p14:sldId id="346"/>
          </p14:sldIdLst>
        </p14:section>
        <p14:section name="Untitled Section" id="{7497D062-326E-47D1-89AA-E9E584F56A01}">
          <p14:sldIdLst/>
        </p14:section>
        <p14:section name="Go into next segment - SCSEP financial management" id="{F43E7362-245A-4DA0-AFDC-196C33B76837}">
          <p14:sldIdLst>
            <p14:sldId id="368"/>
            <p14:sldId id="347"/>
            <p14:sldId id="416"/>
            <p14:sldId id="382"/>
            <p14:sldId id="395"/>
            <p14:sldId id="339"/>
            <p14:sldId id="384"/>
            <p14:sldId id="393"/>
          </p14:sldIdLst>
        </p14:section>
        <p14:section name="Introduce Next Segment -" id="{DBD55428-2F1A-4850-B941-AC7E5D4734A5}">
          <p14:sldIdLst>
            <p14:sldId id="355"/>
            <p14:sldId id="398"/>
            <p14:sldId id="361"/>
            <p14:sldId id="362"/>
            <p14:sldId id="422"/>
            <p14:sldId id="402"/>
            <p14:sldId id="356"/>
            <p14:sldId id="385"/>
          </p14:sldIdLst>
        </p14:section>
        <p14:section name="Michi" id="{8FC759DD-DDDB-47B0-9C09-621C609BE61C}">
          <p14:sldIdLst>
            <p14:sldId id="386"/>
            <p14:sldId id="387"/>
          </p14:sldIdLst>
        </p14:section>
        <p14:section name="Winddown program and move to how to communicate with team" id="{102FEF0D-3B50-4345-A395-D7801CA14A40}">
          <p14:sldIdLst>
            <p14:sldId id="418"/>
            <p14:sldId id="420"/>
            <p14:sldId id="405"/>
            <p14:sldId id="406"/>
            <p14:sldId id="323"/>
            <p14:sldId id="407"/>
            <p14:sldId id="408"/>
            <p14:sldId id="409"/>
          </p14:sldIdLst>
        </p14:section>
        <p14:section name="Ends first part of the NGO" id="{9941867E-2925-4300-BBC7-C71989A620A7}">
          <p14:sldIdLst/>
        </p14:section>
        <p14:section name="Prepare to close" id="{06FD811A-8058-4A5E-8C10-DEE18964910B}">
          <p14:sldIdLst>
            <p14:sldId id="303"/>
            <p14:sldId id="263"/>
          </p14:sldIdLst>
        </p14:section>
        <p14:section name="conclude" id="{0D42B38D-B255-4B05-B821-C2D9BE47AEAB}">
          <p14:sldIdLst>
            <p14:sldId id="304"/>
            <p14:sldId id="388"/>
            <p14:sldId id="2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 McNeace" initials="MM" lastIdx="36" clrIdx="0">
    <p:extLst/>
  </p:cmAuthor>
  <p:cmAuthor id="2" name="LaMia Chapman" initials="LC" lastIdx="13" clrIdx="1"/>
  <p:cmAuthor id="3" name="Gary Gonzalez" initials="GG" lastIdx="1" clrIdx="2">
    <p:extLst>
      <p:ext uri="{19B8F6BF-5375-455C-9EA6-DF929625EA0E}">
        <p15:presenceInfo xmlns:p15="http://schemas.microsoft.com/office/powerpoint/2012/main" userId="Gary Gonzal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1C30"/>
    <a:srgbClr val="124D95"/>
    <a:srgbClr val="004874"/>
    <a:srgbClr val="002C47"/>
    <a:srgbClr val="4675B8"/>
    <a:srgbClr val="275A99"/>
    <a:srgbClr val="041F36"/>
    <a:srgbClr val="7A232E"/>
    <a:srgbClr val="B85759"/>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12" autoAdjust="0"/>
    <p:restoredTop sz="89419" autoAdjust="0"/>
  </p:normalViewPr>
  <p:slideViewPr>
    <p:cSldViewPr snapToGrid="0">
      <p:cViewPr>
        <p:scale>
          <a:sx n="70" d="100"/>
          <a:sy n="70" d="100"/>
        </p:scale>
        <p:origin x="1699" y="398"/>
      </p:cViewPr>
      <p:guideLst>
        <p:guide orient="horz" pos="2160"/>
        <p:guide pos="2880"/>
      </p:guideLst>
    </p:cSldViewPr>
  </p:slideViewPr>
  <p:outlineViewPr>
    <p:cViewPr>
      <p:scale>
        <a:sx n="33" d="100"/>
        <a:sy n="33" d="100"/>
      </p:scale>
      <p:origin x="0" y="-34710"/>
    </p:cViewPr>
  </p:outlineViewPr>
  <p:notesTextViewPr>
    <p:cViewPr>
      <p:scale>
        <a:sx n="150" d="100"/>
        <a:sy n="150" d="100"/>
      </p:scale>
      <p:origin x="0" y="0"/>
    </p:cViewPr>
  </p:notesTextViewPr>
  <p:sorterViewPr>
    <p:cViewPr varScale="1">
      <p:scale>
        <a:sx n="1" d="1"/>
        <a:sy n="1" d="1"/>
      </p:scale>
      <p:origin x="0" y="-1393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gs" Target="tags/tag1.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SCSEP</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6.6546998031496066E-2"/>
          <c:w val="0.95416666666666672"/>
          <c:h val="0.82407800196850389"/>
        </c:manualLayout>
      </c:layout>
      <c:pie3DChart>
        <c:varyColors val="1"/>
        <c:ser>
          <c:idx val="0"/>
          <c:order val="0"/>
          <c:tx>
            <c:strRef>
              <c:f>Sheet1!$B$1</c:f>
              <c:strCache>
                <c:ptCount val="1"/>
                <c:pt idx="0">
                  <c:v>Column1</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D9C-40EA-B1FC-8B3A479FB4C9}"/>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2-2D9C-40EA-B1FC-8B3A479FB4C9}"/>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D9C-40EA-B1FC-8B3A479FB4C9}"/>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4-2D9C-40EA-B1FC-8B3A479FB4C9}"/>
              </c:ext>
            </c:extLst>
          </c:dPt>
          <c:dLbls>
            <c:dLbl>
              <c:idx val="0"/>
              <c:layout>
                <c:manualLayout>
                  <c:x val="-0.1180874976295211"/>
                  <c:y val="0.11532604438057413"/>
                </c:manualLayout>
              </c:layout>
              <c:tx>
                <c:rich>
                  <a:bodyPr/>
                  <a:lstStyle/>
                  <a:p>
                    <a:r>
                      <a:rPr lang="en-US" dirty="0"/>
                      <a:t>Administrative</a:t>
                    </a:r>
                    <a:r>
                      <a:rPr lang="en-US" baseline="0" dirty="0"/>
                      <a:t>
13.50%</a:t>
                    </a:r>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2D9C-40EA-B1FC-8B3A479FB4C9}"/>
                </c:ext>
                <c:ext xmlns:c15="http://schemas.microsoft.com/office/drawing/2012/chart" uri="{CE6537A1-D6FC-4f65-9D91-7224C49458BB}">
                  <c15:layout/>
                </c:ext>
              </c:extLst>
            </c:dLbl>
            <c:dLbl>
              <c:idx val="1"/>
              <c:layout>
                <c:manualLayout>
                  <c:x val="0.20603056027585556"/>
                  <c:y val="-0.38483097645626158"/>
                </c:manualLayout>
              </c:layout>
              <c:tx>
                <c:rich>
                  <a:bodyPr/>
                  <a:lstStyle/>
                  <a:p>
                    <a:r>
                      <a:rPr lang="en-US" dirty="0"/>
                      <a:t>Program</a:t>
                    </a:r>
                    <a:r>
                      <a:rPr lang="en-US" baseline="0" dirty="0"/>
                      <a:t>
87.50%</a:t>
                    </a:r>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2D9C-40EA-B1FC-8B3A479FB4C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2"/>
                <c:pt idx="0">
                  <c:v>ADMIN </c:v>
                </c:pt>
                <c:pt idx="1">
                  <c:v>PROGRAM </c:v>
                </c:pt>
              </c:strCache>
            </c:strRef>
          </c:cat>
          <c:val>
            <c:numRef>
              <c:f>Sheet1!$B$2:$B$5</c:f>
              <c:numCache>
                <c:formatCode>0.00%</c:formatCode>
                <c:ptCount val="4"/>
                <c:pt idx="0">
                  <c:v>0.13500000000000001</c:v>
                </c:pt>
                <c:pt idx="1">
                  <c:v>0.86499999999999999</c:v>
                </c:pt>
              </c:numCache>
            </c:numRef>
          </c:val>
          <c:extLst xmlns:c16r2="http://schemas.microsoft.com/office/drawing/2015/06/chart">
            <c:ext xmlns:c16="http://schemas.microsoft.com/office/drawing/2014/chart" uri="{C3380CC4-5D6E-409C-BE32-E72D297353CC}">
              <c16:uniqueId val="{00000000-2D9C-40EA-B1FC-8B3A479FB4C9}"/>
            </c:ext>
          </c:extLst>
        </c:ser>
        <c:dLbls>
          <c:dLblPos val="ctr"/>
          <c:showLegendKey val="0"/>
          <c:showVal val="0"/>
          <c:showCatName val="0"/>
          <c:showSerName val="0"/>
          <c:showPercent val="1"/>
          <c:showBubbleSize val="0"/>
          <c:showLeaderLines val="1"/>
        </c:dLbls>
      </c:pie3DChart>
      <c:spPr>
        <a:noFill/>
        <a:ln>
          <a:noFill/>
        </a:ln>
        <a:effectLst/>
      </c:spPr>
    </c:plotArea>
    <c:legend>
      <c:legendPos val="b"/>
      <c:legendEntry>
        <c:idx val="2"/>
        <c:delete val="1"/>
      </c:legendEntry>
      <c:legendEntry>
        <c:idx val="3"/>
        <c:delete val="1"/>
      </c:legendEntry>
      <c:layout>
        <c:manualLayout>
          <c:xMode val="edge"/>
          <c:yMode val="edge"/>
          <c:x val="0.33097524910169696"/>
          <c:y val="0.93704189810883765"/>
          <c:w val="0.30963722067082383"/>
          <c:h val="5.212025065304453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16920-0CB4-4F06-BF18-CCFD982E05A1}"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1364939A-F573-4173-A0D4-F93868403672}">
      <dgm:prSet phldrT="[Text]"/>
      <dgm:spPr/>
      <dgm:t>
        <a:bodyPr/>
        <a:lstStyle/>
        <a:p>
          <a:r>
            <a:rPr lang="en-US" dirty="0"/>
            <a:t>Grantee</a:t>
          </a:r>
        </a:p>
      </dgm:t>
    </dgm:pt>
    <dgm:pt modelId="{9F72CFB5-CE73-4892-AA54-CD0B06EBA56A}" type="parTrans" cxnId="{D85ABA9A-F541-41EC-9BF8-BA303A27CB30}">
      <dgm:prSet/>
      <dgm:spPr/>
      <dgm:t>
        <a:bodyPr/>
        <a:lstStyle/>
        <a:p>
          <a:endParaRPr lang="en-US"/>
        </a:p>
      </dgm:t>
    </dgm:pt>
    <dgm:pt modelId="{5786D364-1E2C-4363-BB72-C18BC43C1444}" type="sibTrans" cxnId="{D85ABA9A-F541-41EC-9BF8-BA303A27CB30}">
      <dgm:prSet/>
      <dgm:spPr/>
      <dgm:t>
        <a:bodyPr/>
        <a:lstStyle/>
        <a:p>
          <a:endParaRPr lang="en-US"/>
        </a:p>
      </dgm:t>
    </dgm:pt>
    <dgm:pt modelId="{60437BE0-EA53-4E42-B7B8-3084364E03B0}" type="asst">
      <dgm:prSet phldrT="[Text]"/>
      <dgm:spPr/>
      <dgm:t>
        <a:bodyPr/>
        <a:lstStyle/>
        <a:p>
          <a:r>
            <a:rPr lang="en-US" dirty="0"/>
            <a:t>FPO </a:t>
          </a:r>
        </a:p>
      </dgm:t>
    </dgm:pt>
    <dgm:pt modelId="{D2F3A8D9-0DC1-429F-B936-EDDE01D21C88}" type="parTrans" cxnId="{D669F8CD-F3DB-49C2-9852-E88102A1BA4B}">
      <dgm:prSet/>
      <dgm:spPr/>
      <dgm:t>
        <a:bodyPr/>
        <a:lstStyle/>
        <a:p>
          <a:endParaRPr lang="en-US"/>
        </a:p>
      </dgm:t>
    </dgm:pt>
    <dgm:pt modelId="{702EF852-4474-4AAB-A151-6A2E588BF3B7}" type="sibTrans" cxnId="{D669F8CD-F3DB-49C2-9852-E88102A1BA4B}">
      <dgm:prSet/>
      <dgm:spPr/>
      <dgm:t>
        <a:bodyPr/>
        <a:lstStyle/>
        <a:p>
          <a:endParaRPr lang="en-US"/>
        </a:p>
      </dgm:t>
    </dgm:pt>
    <dgm:pt modelId="{AECD3E98-18E2-4C1A-A30B-816FF0F908D8}">
      <dgm:prSet phldrT="[Text]"/>
      <dgm:spPr/>
      <dgm:t>
        <a:bodyPr/>
        <a:lstStyle/>
        <a:p>
          <a:r>
            <a:rPr lang="en-US" dirty="0"/>
            <a:t>National Office </a:t>
          </a:r>
        </a:p>
      </dgm:t>
    </dgm:pt>
    <dgm:pt modelId="{0F111E8A-69A0-4027-A94F-E5A185FF7B7E}" type="parTrans" cxnId="{11D80B41-3D37-49B3-A316-72B5AADFA0AD}">
      <dgm:prSet/>
      <dgm:spPr/>
      <dgm:t>
        <a:bodyPr/>
        <a:lstStyle/>
        <a:p>
          <a:endParaRPr lang="en-US"/>
        </a:p>
      </dgm:t>
    </dgm:pt>
    <dgm:pt modelId="{4411A4E4-B856-4C8E-88B5-1A0CD66F8F6D}" type="sibTrans" cxnId="{11D80B41-3D37-49B3-A316-72B5AADFA0AD}">
      <dgm:prSet/>
      <dgm:spPr/>
      <dgm:t>
        <a:bodyPr/>
        <a:lstStyle/>
        <a:p>
          <a:endParaRPr lang="en-US"/>
        </a:p>
      </dgm:t>
    </dgm:pt>
    <dgm:pt modelId="{945B6986-87FF-4202-A948-F8A3850F7849}">
      <dgm:prSet phldrT="[Text]"/>
      <dgm:spPr/>
      <dgm:t>
        <a:bodyPr/>
        <a:lstStyle/>
        <a:p>
          <a:r>
            <a:rPr lang="en-US" dirty="0"/>
            <a:t>Grant Office </a:t>
          </a:r>
        </a:p>
      </dgm:t>
    </dgm:pt>
    <dgm:pt modelId="{285755F4-6164-4376-A70E-A390D4654D1E}" type="parTrans" cxnId="{D7BD9019-14FC-4EFE-ABE4-F07A3F9622B5}">
      <dgm:prSet/>
      <dgm:spPr/>
      <dgm:t>
        <a:bodyPr/>
        <a:lstStyle/>
        <a:p>
          <a:endParaRPr lang="en-US"/>
        </a:p>
      </dgm:t>
    </dgm:pt>
    <dgm:pt modelId="{6C170E05-E372-4FA4-86D6-90B034B96530}" type="sibTrans" cxnId="{D7BD9019-14FC-4EFE-ABE4-F07A3F9622B5}">
      <dgm:prSet/>
      <dgm:spPr/>
      <dgm:t>
        <a:bodyPr/>
        <a:lstStyle/>
        <a:p>
          <a:endParaRPr lang="en-US"/>
        </a:p>
      </dgm:t>
    </dgm:pt>
    <dgm:pt modelId="{E38468F1-F473-4A5C-94EE-88292335FAAD}">
      <dgm:prSet phldrT="[Text]"/>
      <dgm:spPr/>
      <dgm:t>
        <a:bodyPr/>
        <a:lstStyle/>
        <a:p>
          <a:r>
            <a:rPr lang="en-US" dirty="0"/>
            <a:t>TA  &amp; Training Contractors</a:t>
          </a:r>
        </a:p>
      </dgm:t>
    </dgm:pt>
    <dgm:pt modelId="{88B6D5B3-F30A-4EFC-8C79-5E5A0617ED88}" type="parTrans" cxnId="{E842CC22-B222-4D1F-90AC-17D7073C8699}">
      <dgm:prSet/>
      <dgm:spPr/>
      <dgm:t>
        <a:bodyPr/>
        <a:lstStyle/>
        <a:p>
          <a:endParaRPr lang="en-US"/>
        </a:p>
      </dgm:t>
    </dgm:pt>
    <dgm:pt modelId="{837EF041-6C89-48EC-817D-432829EA353E}" type="sibTrans" cxnId="{E842CC22-B222-4D1F-90AC-17D7073C8699}">
      <dgm:prSet/>
      <dgm:spPr/>
      <dgm:t>
        <a:bodyPr/>
        <a:lstStyle/>
        <a:p>
          <a:endParaRPr lang="en-US"/>
        </a:p>
      </dgm:t>
    </dgm:pt>
    <dgm:pt modelId="{E328BDF6-56F0-41C4-955B-99DC1AE8FB8B}" type="pres">
      <dgm:prSet presAssocID="{15516920-0CB4-4F06-BF18-CCFD982E05A1}" presName="hierChild1" presStyleCnt="0">
        <dgm:presLayoutVars>
          <dgm:orgChart val="1"/>
          <dgm:chPref val="1"/>
          <dgm:dir/>
          <dgm:animOne val="branch"/>
          <dgm:animLvl val="lvl"/>
          <dgm:resizeHandles/>
        </dgm:presLayoutVars>
      </dgm:prSet>
      <dgm:spPr/>
      <dgm:t>
        <a:bodyPr/>
        <a:lstStyle/>
        <a:p>
          <a:endParaRPr lang="en-US"/>
        </a:p>
      </dgm:t>
    </dgm:pt>
    <dgm:pt modelId="{0C430434-FF6E-41C6-81CA-CC15D67910EE}" type="pres">
      <dgm:prSet presAssocID="{1364939A-F573-4173-A0D4-F93868403672}" presName="hierRoot1" presStyleCnt="0">
        <dgm:presLayoutVars>
          <dgm:hierBranch val="init"/>
        </dgm:presLayoutVars>
      </dgm:prSet>
      <dgm:spPr/>
    </dgm:pt>
    <dgm:pt modelId="{99E30874-564D-492A-8029-1AE711A145A2}" type="pres">
      <dgm:prSet presAssocID="{1364939A-F573-4173-A0D4-F93868403672}" presName="rootComposite1" presStyleCnt="0"/>
      <dgm:spPr/>
    </dgm:pt>
    <dgm:pt modelId="{0436DF16-E216-4159-B163-C23335E6B8BA}" type="pres">
      <dgm:prSet presAssocID="{1364939A-F573-4173-A0D4-F93868403672}" presName="rootText1" presStyleLbl="node0" presStyleIdx="0" presStyleCnt="2" custScaleY="80563" custLinFactX="21030" custLinFactNeighborX="100000" custLinFactNeighborY="-99268">
        <dgm:presLayoutVars>
          <dgm:chPref val="3"/>
        </dgm:presLayoutVars>
      </dgm:prSet>
      <dgm:spPr/>
      <dgm:t>
        <a:bodyPr/>
        <a:lstStyle/>
        <a:p>
          <a:endParaRPr lang="en-US"/>
        </a:p>
      </dgm:t>
    </dgm:pt>
    <dgm:pt modelId="{3AA7EEF6-611F-453C-B86C-8300A2D2F76E}" type="pres">
      <dgm:prSet presAssocID="{1364939A-F573-4173-A0D4-F93868403672}" presName="rootConnector1" presStyleLbl="node1" presStyleIdx="0" presStyleCnt="0"/>
      <dgm:spPr/>
      <dgm:t>
        <a:bodyPr/>
        <a:lstStyle/>
        <a:p>
          <a:endParaRPr lang="en-US"/>
        </a:p>
      </dgm:t>
    </dgm:pt>
    <dgm:pt modelId="{9F92CC50-5A4F-456C-B997-606AD42AE418}" type="pres">
      <dgm:prSet presAssocID="{1364939A-F573-4173-A0D4-F93868403672}" presName="hierChild2" presStyleCnt="0"/>
      <dgm:spPr/>
    </dgm:pt>
    <dgm:pt modelId="{8B4E9302-ED73-468A-B209-7D1C5D504DAF}" type="pres">
      <dgm:prSet presAssocID="{1364939A-F573-4173-A0D4-F93868403672}" presName="hierChild3" presStyleCnt="0"/>
      <dgm:spPr/>
    </dgm:pt>
    <dgm:pt modelId="{D40D94F3-AA01-42D0-BCEA-3DCBB02DBC9F}" type="pres">
      <dgm:prSet presAssocID="{60437BE0-EA53-4E42-B7B8-3084364E03B0}" presName="hierRoot1" presStyleCnt="0">
        <dgm:presLayoutVars>
          <dgm:hierBranch val="init"/>
        </dgm:presLayoutVars>
      </dgm:prSet>
      <dgm:spPr/>
    </dgm:pt>
    <dgm:pt modelId="{13481A6F-05C2-4041-913F-472DAA64E106}" type="pres">
      <dgm:prSet presAssocID="{60437BE0-EA53-4E42-B7B8-3084364E03B0}" presName="rootComposite1" presStyleCnt="0"/>
      <dgm:spPr/>
    </dgm:pt>
    <dgm:pt modelId="{2781FFDF-A250-4727-8AE9-D779640EC818}" type="pres">
      <dgm:prSet presAssocID="{60437BE0-EA53-4E42-B7B8-3084364E03B0}" presName="rootText1" presStyleLbl="node0" presStyleIdx="1" presStyleCnt="2" custScaleY="71593">
        <dgm:presLayoutVars>
          <dgm:chPref val="3"/>
        </dgm:presLayoutVars>
      </dgm:prSet>
      <dgm:spPr/>
      <dgm:t>
        <a:bodyPr/>
        <a:lstStyle/>
        <a:p>
          <a:endParaRPr lang="en-US"/>
        </a:p>
      </dgm:t>
    </dgm:pt>
    <dgm:pt modelId="{465EFF72-CCC4-47C0-A13A-CC182819A141}" type="pres">
      <dgm:prSet presAssocID="{60437BE0-EA53-4E42-B7B8-3084364E03B0}" presName="rootConnector1" presStyleLbl="asst0" presStyleIdx="0" presStyleCnt="0"/>
      <dgm:spPr/>
      <dgm:t>
        <a:bodyPr/>
        <a:lstStyle/>
        <a:p>
          <a:endParaRPr lang="en-US"/>
        </a:p>
      </dgm:t>
    </dgm:pt>
    <dgm:pt modelId="{687C470B-044C-4F37-AF4F-A377AA7A875B}" type="pres">
      <dgm:prSet presAssocID="{60437BE0-EA53-4E42-B7B8-3084364E03B0}" presName="hierChild2" presStyleCnt="0"/>
      <dgm:spPr/>
    </dgm:pt>
    <dgm:pt modelId="{09C3493C-F47C-421C-8B02-5519666521E2}" type="pres">
      <dgm:prSet presAssocID="{0F111E8A-69A0-4027-A94F-E5A185FF7B7E}" presName="Name37" presStyleLbl="parChTrans1D2" presStyleIdx="0" presStyleCnt="3"/>
      <dgm:spPr/>
      <dgm:t>
        <a:bodyPr/>
        <a:lstStyle/>
        <a:p>
          <a:endParaRPr lang="en-US"/>
        </a:p>
      </dgm:t>
    </dgm:pt>
    <dgm:pt modelId="{EE5FB3AC-6B44-47B0-AB62-BCD3DA6D19B5}" type="pres">
      <dgm:prSet presAssocID="{AECD3E98-18E2-4C1A-A30B-816FF0F908D8}" presName="hierRoot2" presStyleCnt="0">
        <dgm:presLayoutVars>
          <dgm:hierBranch val="init"/>
        </dgm:presLayoutVars>
      </dgm:prSet>
      <dgm:spPr/>
    </dgm:pt>
    <dgm:pt modelId="{4D4F8621-0AFF-4D25-A813-CE6A1312BEAE}" type="pres">
      <dgm:prSet presAssocID="{AECD3E98-18E2-4C1A-A30B-816FF0F908D8}" presName="rootComposite" presStyleCnt="0"/>
      <dgm:spPr/>
    </dgm:pt>
    <dgm:pt modelId="{25124A13-B9F6-4A36-8D8F-8FDE5F81BC94}" type="pres">
      <dgm:prSet presAssocID="{AECD3E98-18E2-4C1A-A30B-816FF0F908D8}" presName="rootText" presStyleLbl="node2" presStyleIdx="0" presStyleCnt="3">
        <dgm:presLayoutVars>
          <dgm:chPref val="3"/>
        </dgm:presLayoutVars>
      </dgm:prSet>
      <dgm:spPr/>
      <dgm:t>
        <a:bodyPr/>
        <a:lstStyle/>
        <a:p>
          <a:endParaRPr lang="en-US"/>
        </a:p>
      </dgm:t>
    </dgm:pt>
    <dgm:pt modelId="{6072E7A9-2BB5-44C2-8A0B-227988672A5F}" type="pres">
      <dgm:prSet presAssocID="{AECD3E98-18E2-4C1A-A30B-816FF0F908D8}" presName="rootConnector" presStyleLbl="node2" presStyleIdx="0" presStyleCnt="3"/>
      <dgm:spPr/>
      <dgm:t>
        <a:bodyPr/>
        <a:lstStyle/>
        <a:p>
          <a:endParaRPr lang="en-US"/>
        </a:p>
      </dgm:t>
    </dgm:pt>
    <dgm:pt modelId="{1C633024-B8D9-4B7B-83D4-25C6869AB17E}" type="pres">
      <dgm:prSet presAssocID="{AECD3E98-18E2-4C1A-A30B-816FF0F908D8}" presName="hierChild4" presStyleCnt="0"/>
      <dgm:spPr/>
    </dgm:pt>
    <dgm:pt modelId="{4815DBBD-B2F2-4B14-A9D0-01709EC08F94}" type="pres">
      <dgm:prSet presAssocID="{AECD3E98-18E2-4C1A-A30B-816FF0F908D8}" presName="hierChild5" presStyleCnt="0"/>
      <dgm:spPr/>
    </dgm:pt>
    <dgm:pt modelId="{2105FF63-E9F1-49C9-BE12-AB055E87584B}" type="pres">
      <dgm:prSet presAssocID="{285755F4-6164-4376-A70E-A390D4654D1E}" presName="Name37" presStyleLbl="parChTrans1D2" presStyleIdx="1" presStyleCnt="3"/>
      <dgm:spPr/>
      <dgm:t>
        <a:bodyPr/>
        <a:lstStyle/>
        <a:p>
          <a:endParaRPr lang="en-US"/>
        </a:p>
      </dgm:t>
    </dgm:pt>
    <dgm:pt modelId="{16E874C8-88FB-4F8C-A29C-5CA0BA39DDD0}" type="pres">
      <dgm:prSet presAssocID="{945B6986-87FF-4202-A948-F8A3850F7849}" presName="hierRoot2" presStyleCnt="0">
        <dgm:presLayoutVars>
          <dgm:hierBranch val="init"/>
        </dgm:presLayoutVars>
      </dgm:prSet>
      <dgm:spPr/>
    </dgm:pt>
    <dgm:pt modelId="{C744F214-15CC-4DE6-A878-DCCBD5DF8111}" type="pres">
      <dgm:prSet presAssocID="{945B6986-87FF-4202-A948-F8A3850F7849}" presName="rootComposite" presStyleCnt="0"/>
      <dgm:spPr/>
    </dgm:pt>
    <dgm:pt modelId="{BBBBA98E-B5C8-442C-9E7D-9A5818D7033F}" type="pres">
      <dgm:prSet presAssocID="{945B6986-87FF-4202-A948-F8A3850F7849}" presName="rootText" presStyleLbl="node2" presStyleIdx="1" presStyleCnt="3">
        <dgm:presLayoutVars>
          <dgm:chPref val="3"/>
        </dgm:presLayoutVars>
      </dgm:prSet>
      <dgm:spPr/>
      <dgm:t>
        <a:bodyPr/>
        <a:lstStyle/>
        <a:p>
          <a:endParaRPr lang="en-US"/>
        </a:p>
      </dgm:t>
    </dgm:pt>
    <dgm:pt modelId="{3C4ED271-EF01-4911-8532-9FA92C711DD9}" type="pres">
      <dgm:prSet presAssocID="{945B6986-87FF-4202-A948-F8A3850F7849}" presName="rootConnector" presStyleLbl="node2" presStyleIdx="1" presStyleCnt="3"/>
      <dgm:spPr/>
      <dgm:t>
        <a:bodyPr/>
        <a:lstStyle/>
        <a:p>
          <a:endParaRPr lang="en-US"/>
        </a:p>
      </dgm:t>
    </dgm:pt>
    <dgm:pt modelId="{0D82D72D-0D1D-430A-84BB-B0995E2E4A11}" type="pres">
      <dgm:prSet presAssocID="{945B6986-87FF-4202-A948-F8A3850F7849}" presName="hierChild4" presStyleCnt="0"/>
      <dgm:spPr/>
    </dgm:pt>
    <dgm:pt modelId="{9D70CAD1-E803-4966-B98C-0EEE1E61F5BC}" type="pres">
      <dgm:prSet presAssocID="{945B6986-87FF-4202-A948-F8A3850F7849}" presName="hierChild5" presStyleCnt="0"/>
      <dgm:spPr/>
    </dgm:pt>
    <dgm:pt modelId="{B4361CE1-A0D1-4936-965E-4B99B45E1C19}" type="pres">
      <dgm:prSet presAssocID="{88B6D5B3-F30A-4EFC-8C79-5E5A0617ED88}" presName="Name37" presStyleLbl="parChTrans1D2" presStyleIdx="2" presStyleCnt="3"/>
      <dgm:spPr/>
      <dgm:t>
        <a:bodyPr/>
        <a:lstStyle/>
        <a:p>
          <a:endParaRPr lang="en-US"/>
        </a:p>
      </dgm:t>
    </dgm:pt>
    <dgm:pt modelId="{45422BF9-4731-45F3-B38C-72F5C834FAF5}" type="pres">
      <dgm:prSet presAssocID="{E38468F1-F473-4A5C-94EE-88292335FAAD}" presName="hierRoot2" presStyleCnt="0">
        <dgm:presLayoutVars>
          <dgm:hierBranch val="init"/>
        </dgm:presLayoutVars>
      </dgm:prSet>
      <dgm:spPr/>
    </dgm:pt>
    <dgm:pt modelId="{D565CCBA-206A-40E8-93D1-ED575E52534C}" type="pres">
      <dgm:prSet presAssocID="{E38468F1-F473-4A5C-94EE-88292335FAAD}" presName="rootComposite" presStyleCnt="0"/>
      <dgm:spPr/>
    </dgm:pt>
    <dgm:pt modelId="{8A137349-4FDE-4337-96A3-CC6021AB64FD}" type="pres">
      <dgm:prSet presAssocID="{E38468F1-F473-4A5C-94EE-88292335FAAD}" presName="rootText" presStyleLbl="node2" presStyleIdx="2" presStyleCnt="3">
        <dgm:presLayoutVars>
          <dgm:chPref val="3"/>
        </dgm:presLayoutVars>
      </dgm:prSet>
      <dgm:spPr/>
      <dgm:t>
        <a:bodyPr/>
        <a:lstStyle/>
        <a:p>
          <a:endParaRPr lang="en-US"/>
        </a:p>
      </dgm:t>
    </dgm:pt>
    <dgm:pt modelId="{A3A10496-6857-4F11-ABE0-11007D47AE5B}" type="pres">
      <dgm:prSet presAssocID="{E38468F1-F473-4A5C-94EE-88292335FAAD}" presName="rootConnector" presStyleLbl="node2" presStyleIdx="2" presStyleCnt="3"/>
      <dgm:spPr/>
      <dgm:t>
        <a:bodyPr/>
        <a:lstStyle/>
        <a:p>
          <a:endParaRPr lang="en-US"/>
        </a:p>
      </dgm:t>
    </dgm:pt>
    <dgm:pt modelId="{7E2DF550-86A1-472D-805E-A6FF36602421}" type="pres">
      <dgm:prSet presAssocID="{E38468F1-F473-4A5C-94EE-88292335FAAD}" presName="hierChild4" presStyleCnt="0"/>
      <dgm:spPr/>
    </dgm:pt>
    <dgm:pt modelId="{6692C4B9-65B2-43BE-96E0-7A826C001A6B}" type="pres">
      <dgm:prSet presAssocID="{E38468F1-F473-4A5C-94EE-88292335FAAD}" presName="hierChild5" presStyleCnt="0"/>
      <dgm:spPr/>
    </dgm:pt>
    <dgm:pt modelId="{17A3C983-C9E0-4CAE-BFCF-534DD9963837}" type="pres">
      <dgm:prSet presAssocID="{60437BE0-EA53-4E42-B7B8-3084364E03B0}" presName="hierChild3" presStyleCnt="0"/>
      <dgm:spPr/>
    </dgm:pt>
  </dgm:ptLst>
  <dgm:cxnLst>
    <dgm:cxn modelId="{AC713911-5826-443F-90E2-7294EED4562F}" type="presOf" srcId="{E38468F1-F473-4A5C-94EE-88292335FAAD}" destId="{8A137349-4FDE-4337-96A3-CC6021AB64FD}" srcOrd="0" destOrd="0" presId="urn:microsoft.com/office/officeart/2005/8/layout/orgChart1"/>
    <dgm:cxn modelId="{D85ABA9A-F541-41EC-9BF8-BA303A27CB30}" srcId="{15516920-0CB4-4F06-BF18-CCFD982E05A1}" destId="{1364939A-F573-4173-A0D4-F93868403672}" srcOrd="0" destOrd="0" parTransId="{9F72CFB5-CE73-4892-AA54-CD0B06EBA56A}" sibTransId="{5786D364-1E2C-4363-BB72-C18BC43C1444}"/>
    <dgm:cxn modelId="{7285CF02-57F1-4AA4-BCC9-479DA12C251E}" type="presOf" srcId="{0F111E8A-69A0-4027-A94F-E5A185FF7B7E}" destId="{09C3493C-F47C-421C-8B02-5519666521E2}" srcOrd="0" destOrd="0" presId="urn:microsoft.com/office/officeart/2005/8/layout/orgChart1"/>
    <dgm:cxn modelId="{D7BD9019-14FC-4EFE-ABE4-F07A3F9622B5}" srcId="{60437BE0-EA53-4E42-B7B8-3084364E03B0}" destId="{945B6986-87FF-4202-A948-F8A3850F7849}" srcOrd="1" destOrd="0" parTransId="{285755F4-6164-4376-A70E-A390D4654D1E}" sibTransId="{6C170E05-E372-4FA4-86D6-90B034B96530}"/>
    <dgm:cxn modelId="{9C47E1F7-CA68-47EE-816A-D83FEA52DA3F}" type="presOf" srcId="{1364939A-F573-4173-A0D4-F93868403672}" destId="{0436DF16-E216-4159-B163-C23335E6B8BA}" srcOrd="0" destOrd="0" presId="urn:microsoft.com/office/officeart/2005/8/layout/orgChart1"/>
    <dgm:cxn modelId="{1080AD93-BCDB-4195-954D-08DB55B74484}" type="presOf" srcId="{1364939A-F573-4173-A0D4-F93868403672}" destId="{3AA7EEF6-611F-453C-B86C-8300A2D2F76E}" srcOrd="1" destOrd="0" presId="urn:microsoft.com/office/officeart/2005/8/layout/orgChart1"/>
    <dgm:cxn modelId="{B3019772-BA14-4521-9741-DF4C5A36EDA1}" type="presOf" srcId="{AECD3E98-18E2-4C1A-A30B-816FF0F908D8}" destId="{6072E7A9-2BB5-44C2-8A0B-227988672A5F}" srcOrd="1" destOrd="0" presId="urn:microsoft.com/office/officeart/2005/8/layout/orgChart1"/>
    <dgm:cxn modelId="{D669F8CD-F3DB-49C2-9852-E88102A1BA4B}" srcId="{15516920-0CB4-4F06-BF18-CCFD982E05A1}" destId="{60437BE0-EA53-4E42-B7B8-3084364E03B0}" srcOrd="1" destOrd="0" parTransId="{D2F3A8D9-0DC1-429F-B936-EDDE01D21C88}" sibTransId="{702EF852-4474-4AAB-A151-6A2E588BF3B7}"/>
    <dgm:cxn modelId="{E842CC22-B222-4D1F-90AC-17D7073C8699}" srcId="{60437BE0-EA53-4E42-B7B8-3084364E03B0}" destId="{E38468F1-F473-4A5C-94EE-88292335FAAD}" srcOrd="2" destOrd="0" parTransId="{88B6D5B3-F30A-4EFC-8C79-5E5A0617ED88}" sibTransId="{837EF041-6C89-48EC-817D-432829EA353E}"/>
    <dgm:cxn modelId="{9FC6129C-AE14-4F75-92EC-2662C1F0BDBC}" type="presOf" srcId="{AECD3E98-18E2-4C1A-A30B-816FF0F908D8}" destId="{25124A13-B9F6-4A36-8D8F-8FDE5F81BC94}" srcOrd="0" destOrd="0" presId="urn:microsoft.com/office/officeart/2005/8/layout/orgChart1"/>
    <dgm:cxn modelId="{7AD05B83-22E3-45A3-9080-4B357912EF58}" type="presOf" srcId="{88B6D5B3-F30A-4EFC-8C79-5E5A0617ED88}" destId="{B4361CE1-A0D1-4936-965E-4B99B45E1C19}" srcOrd="0" destOrd="0" presId="urn:microsoft.com/office/officeart/2005/8/layout/orgChart1"/>
    <dgm:cxn modelId="{E43B6524-305C-4355-B5E4-C4F3EA1BE2E1}" type="presOf" srcId="{E38468F1-F473-4A5C-94EE-88292335FAAD}" destId="{A3A10496-6857-4F11-ABE0-11007D47AE5B}" srcOrd="1" destOrd="0" presId="urn:microsoft.com/office/officeart/2005/8/layout/orgChart1"/>
    <dgm:cxn modelId="{021DCF11-9E63-4F87-B2D4-CB02A8F9C915}" type="presOf" srcId="{945B6986-87FF-4202-A948-F8A3850F7849}" destId="{BBBBA98E-B5C8-442C-9E7D-9A5818D7033F}" srcOrd="0" destOrd="0" presId="urn:microsoft.com/office/officeart/2005/8/layout/orgChart1"/>
    <dgm:cxn modelId="{35083081-86D0-40DF-A14E-B39BCE284E0F}" type="presOf" srcId="{60437BE0-EA53-4E42-B7B8-3084364E03B0}" destId="{465EFF72-CCC4-47C0-A13A-CC182819A141}" srcOrd="1" destOrd="0" presId="urn:microsoft.com/office/officeart/2005/8/layout/orgChart1"/>
    <dgm:cxn modelId="{11D80B41-3D37-49B3-A316-72B5AADFA0AD}" srcId="{60437BE0-EA53-4E42-B7B8-3084364E03B0}" destId="{AECD3E98-18E2-4C1A-A30B-816FF0F908D8}" srcOrd="0" destOrd="0" parTransId="{0F111E8A-69A0-4027-A94F-E5A185FF7B7E}" sibTransId="{4411A4E4-B856-4C8E-88B5-1A0CD66F8F6D}"/>
    <dgm:cxn modelId="{8E48CAEB-4C7E-45F2-A90A-A5555C1CE5D3}" type="presOf" srcId="{60437BE0-EA53-4E42-B7B8-3084364E03B0}" destId="{2781FFDF-A250-4727-8AE9-D779640EC818}" srcOrd="0" destOrd="0" presId="urn:microsoft.com/office/officeart/2005/8/layout/orgChart1"/>
    <dgm:cxn modelId="{88089A07-4DA1-46FE-9158-5BCC815CCCFC}" type="presOf" srcId="{285755F4-6164-4376-A70E-A390D4654D1E}" destId="{2105FF63-E9F1-49C9-BE12-AB055E87584B}" srcOrd="0" destOrd="0" presId="urn:microsoft.com/office/officeart/2005/8/layout/orgChart1"/>
    <dgm:cxn modelId="{374C0912-1654-41ED-98EC-1F7EAA5D0981}" type="presOf" srcId="{945B6986-87FF-4202-A948-F8A3850F7849}" destId="{3C4ED271-EF01-4911-8532-9FA92C711DD9}" srcOrd="1" destOrd="0" presId="urn:microsoft.com/office/officeart/2005/8/layout/orgChart1"/>
    <dgm:cxn modelId="{0EE40AC7-7433-4C2D-BBC8-50D4598CCE91}" type="presOf" srcId="{15516920-0CB4-4F06-BF18-CCFD982E05A1}" destId="{E328BDF6-56F0-41C4-955B-99DC1AE8FB8B}" srcOrd="0" destOrd="0" presId="urn:microsoft.com/office/officeart/2005/8/layout/orgChart1"/>
    <dgm:cxn modelId="{CE52DBBE-C35C-4411-885A-F574F4AE0726}" type="presParOf" srcId="{E328BDF6-56F0-41C4-955B-99DC1AE8FB8B}" destId="{0C430434-FF6E-41C6-81CA-CC15D67910EE}" srcOrd="0" destOrd="0" presId="urn:microsoft.com/office/officeart/2005/8/layout/orgChart1"/>
    <dgm:cxn modelId="{84AB1F10-651B-43DC-8129-71E9004E9FB6}" type="presParOf" srcId="{0C430434-FF6E-41C6-81CA-CC15D67910EE}" destId="{99E30874-564D-492A-8029-1AE711A145A2}" srcOrd="0" destOrd="0" presId="urn:microsoft.com/office/officeart/2005/8/layout/orgChart1"/>
    <dgm:cxn modelId="{69028515-B674-42F6-92C8-501921B4D57B}" type="presParOf" srcId="{99E30874-564D-492A-8029-1AE711A145A2}" destId="{0436DF16-E216-4159-B163-C23335E6B8BA}" srcOrd="0" destOrd="0" presId="urn:microsoft.com/office/officeart/2005/8/layout/orgChart1"/>
    <dgm:cxn modelId="{33A9299C-CDE5-4197-9920-8D8B8E49D106}" type="presParOf" srcId="{99E30874-564D-492A-8029-1AE711A145A2}" destId="{3AA7EEF6-611F-453C-B86C-8300A2D2F76E}" srcOrd="1" destOrd="0" presId="urn:microsoft.com/office/officeart/2005/8/layout/orgChart1"/>
    <dgm:cxn modelId="{4F136911-3120-4955-A535-C055416259CA}" type="presParOf" srcId="{0C430434-FF6E-41C6-81CA-CC15D67910EE}" destId="{9F92CC50-5A4F-456C-B997-606AD42AE418}" srcOrd="1" destOrd="0" presId="urn:microsoft.com/office/officeart/2005/8/layout/orgChart1"/>
    <dgm:cxn modelId="{A5414F4E-B5E5-4324-A374-1FE25B576BED}" type="presParOf" srcId="{0C430434-FF6E-41C6-81CA-CC15D67910EE}" destId="{8B4E9302-ED73-468A-B209-7D1C5D504DAF}" srcOrd="2" destOrd="0" presId="urn:microsoft.com/office/officeart/2005/8/layout/orgChart1"/>
    <dgm:cxn modelId="{45426DC9-03A0-4D01-AA4A-7B55B31B5B4F}" type="presParOf" srcId="{E328BDF6-56F0-41C4-955B-99DC1AE8FB8B}" destId="{D40D94F3-AA01-42D0-BCEA-3DCBB02DBC9F}" srcOrd="1" destOrd="0" presId="urn:microsoft.com/office/officeart/2005/8/layout/orgChart1"/>
    <dgm:cxn modelId="{90AE775E-B0CE-4126-B0FB-F13063C55FB5}" type="presParOf" srcId="{D40D94F3-AA01-42D0-BCEA-3DCBB02DBC9F}" destId="{13481A6F-05C2-4041-913F-472DAA64E106}" srcOrd="0" destOrd="0" presId="urn:microsoft.com/office/officeart/2005/8/layout/orgChart1"/>
    <dgm:cxn modelId="{248ECE33-8E75-48A0-801B-79CCA846D10D}" type="presParOf" srcId="{13481A6F-05C2-4041-913F-472DAA64E106}" destId="{2781FFDF-A250-4727-8AE9-D779640EC818}" srcOrd="0" destOrd="0" presId="urn:microsoft.com/office/officeart/2005/8/layout/orgChart1"/>
    <dgm:cxn modelId="{CFE1C2F9-9991-4AA5-B6EF-33E1DF816474}" type="presParOf" srcId="{13481A6F-05C2-4041-913F-472DAA64E106}" destId="{465EFF72-CCC4-47C0-A13A-CC182819A141}" srcOrd="1" destOrd="0" presId="urn:microsoft.com/office/officeart/2005/8/layout/orgChart1"/>
    <dgm:cxn modelId="{3C0C1DDF-0352-41F1-B910-32DD3F5E1D78}" type="presParOf" srcId="{D40D94F3-AA01-42D0-BCEA-3DCBB02DBC9F}" destId="{687C470B-044C-4F37-AF4F-A377AA7A875B}" srcOrd="1" destOrd="0" presId="urn:microsoft.com/office/officeart/2005/8/layout/orgChart1"/>
    <dgm:cxn modelId="{B092A7BE-A178-4CD3-B942-222C88A81D4B}" type="presParOf" srcId="{687C470B-044C-4F37-AF4F-A377AA7A875B}" destId="{09C3493C-F47C-421C-8B02-5519666521E2}" srcOrd="0" destOrd="0" presId="urn:microsoft.com/office/officeart/2005/8/layout/orgChart1"/>
    <dgm:cxn modelId="{BB8EEE1A-45E4-497B-8022-4E3B13A70AF3}" type="presParOf" srcId="{687C470B-044C-4F37-AF4F-A377AA7A875B}" destId="{EE5FB3AC-6B44-47B0-AB62-BCD3DA6D19B5}" srcOrd="1" destOrd="0" presId="urn:microsoft.com/office/officeart/2005/8/layout/orgChart1"/>
    <dgm:cxn modelId="{667BA2F6-8BCF-410B-BA6E-C67F83319339}" type="presParOf" srcId="{EE5FB3AC-6B44-47B0-AB62-BCD3DA6D19B5}" destId="{4D4F8621-0AFF-4D25-A813-CE6A1312BEAE}" srcOrd="0" destOrd="0" presId="urn:microsoft.com/office/officeart/2005/8/layout/orgChart1"/>
    <dgm:cxn modelId="{1960314F-75F8-4ADA-B463-290DC860D223}" type="presParOf" srcId="{4D4F8621-0AFF-4D25-A813-CE6A1312BEAE}" destId="{25124A13-B9F6-4A36-8D8F-8FDE5F81BC94}" srcOrd="0" destOrd="0" presId="urn:microsoft.com/office/officeart/2005/8/layout/orgChart1"/>
    <dgm:cxn modelId="{839CA165-A283-4638-B06B-10BA22D96E34}" type="presParOf" srcId="{4D4F8621-0AFF-4D25-A813-CE6A1312BEAE}" destId="{6072E7A9-2BB5-44C2-8A0B-227988672A5F}" srcOrd="1" destOrd="0" presId="urn:microsoft.com/office/officeart/2005/8/layout/orgChart1"/>
    <dgm:cxn modelId="{D2DF10A9-2899-4F3F-8DA5-6B9A5BE69273}" type="presParOf" srcId="{EE5FB3AC-6B44-47B0-AB62-BCD3DA6D19B5}" destId="{1C633024-B8D9-4B7B-83D4-25C6869AB17E}" srcOrd="1" destOrd="0" presId="urn:microsoft.com/office/officeart/2005/8/layout/orgChart1"/>
    <dgm:cxn modelId="{33213E41-947A-46AF-A11E-6990ABF2252E}" type="presParOf" srcId="{EE5FB3AC-6B44-47B0-AB62-BCD3DA6D19B5}" destId="{4815DBBD-B2F2-4B14-A9D0-01709EC08F94}" srcOrd="2" destOrd="0" presId="urn:microsoft.com/office/officeart/2005/8/layout/orgChart1"/>
    <dgm:cxn modelId="{F0EB1E3C-AD9D-4F50-B4F9-76DB665BF3EE}" type="presParOf" srcId="{687C470B-044C-4F37-AF4F-A377AA7A875B}" destId="{2105FF63-E9F1-49C9-BE12-AB055E87584B}" srcOrd="2" destOrd="0" presId="urn:microsoft.com/office/officeart/2005/8/layout/orgChart1"/>
    <dgm:cxn modelId="{FB93F8CB-CE30-4B5E-A848-E0DD851DD79C}" type="presParOf" srcId="{687C470B-044C-4F37-AF4F-A377AA7A875B}" destId="{16E874C8-88FB-4F8C-A29C-5CA0BA39DDD0}" srcOrd="3" destOrd="0" presId="urn:microsoft.com/office/officeart/2005/8/layout/orgChart1"/>
    <dgm:cxn modelId="{1AD3CEEF-9642-4753-8F1B-E353791742F5}" type="presParOf" srcId="{16E874C8-88FB-4F8C-A29C-5CA0BA39DDD0}" destId="{C744F214-15CC-4DE6-A878-DCCBD5DF8111}" srcOrd="0" destOrd="0" presId="urn:microsoft.com/office/officeart/2005/8/layout/orgChart1"/>
    <dgm:cxn modelId="{EA4F641A-AEBA-4B99-80B5-EAA52CD76416}" type="presParOf" srcId="{C744F214-15CC-4DE6-A878-DCCBD5DF8111}" destId="{BBBBA98E-B5C8-442C-9E7D-9A5818D7033F}" srcOrd="0" destOrd="0" presId="urn:microsoft.com/office/officeart/2005/8/layout/orgChart1"/>
    <dgm:cxn modelId="{F78BD12A-3104-4B71-BABB-381E570CFC36}" type="presParOf" srcId="{C744F214-15CC-4DE6-A878-DCCBD5DF8111}" destId="{3C4ED271-EF01-4911-8532-9FA92C711DD9}" srcOrd="1" destOrd="0" presId="urn:microsoft.com/office/officeart/2005/8/layout/orgChart1"/>
    <dgm:cxn modelId="{02E3F90A-A429-4D47-8FF3-5824D9C2BA14}" type="presParOf" srcId="{16E874C8-88FB-4F8C-A29C-5CA0BA39DDD0}" destId="{0D82D72D-0D1D-430A-84BB-B0995E2E4A11}" srcOrd="1" destOrd="0" presId="urn:microsoft.com/office/officeart/2005/8/layout/orgChart1"/>
    <dgm:cxn modelId="{B75ED62C-194C-4E1E-B174-A445D2AD50E1}" type="presParOf" srcId="{16E874C8-88FB-4F8C-A29C-5CA0BA39DDD0}" destId="{9D70CAD1-E803-4966-B98C-0EEE1E61F5BC}" srcOrd="2" destOrd="0" presId="urn:microsoft.com/office/officeart/2005/8/layout/orgChart1"/>
    <dgm:cxn modelId="{C060C2BB-A010-4742-A5DE-69BC996CD856}" type="presParOf" srcId="{687C470B-044C-4F37-AF4F-A377AA7A875B}" destId="{B4361CE1-A0D1-4936-965E-4B99B45E1C19}" srcOrd="4" destOrd="0" presId="urn:microsoft.com/office/officeart/2005/8/layout/orgChart1"/>
    <dgm:cxn modelId="{530689A5-2DB0-4635-9657-72B76848E4FC}" type="presParOf" srcId="{687C470B-044C-4F37-AF4F-A377AA7A875B}" destId="{45422BF9-4731-45F3-B38C-72F5C834FAF5}" srcOrd="5" destOrd="0" presId="urn:microsoft.com/office/officeart/2005/8/layout/orgChart1"/>
    <dgm:cxn modelId="{6B98DE00-43D0-46D0-92DD-65C8A28C5D79}" type="presParOf" srcId="{45422BF9-4731-45F3-B38C-72F5C834FAF5}" destId="{D565CCBA-206A-40E8-93D1-ED575E52534C}" srcOrd="0" destOrd="0" presId="urn:microsoft.com/office/officeart/2005/8/layout/orgChart1"/>
    <dgm:cxn modelId="{10D5496F-ACDB-4916-9C99-E5AA53E935C9}" type="presParOf" srcId="{D565CCBA-206A-40E8-93D1-ED575E52534C}" destId="{8A137349-4FDE-4337-96A3-CC6021AB64FD}" srcOrd="0" destOrd="0" presId="urn:microsoft.com/office/officeart/2005/8/layout/orgChart1"/>
    <dgm:cxn modelId="{86D4617E-EDD6-4E91-BD96-8F3045B3AD37}" type="presParOf" srcId="{D565CCBA-206A-40E8-93D1-ED575E52534C}" destId="{A3A10496-6857-4F11-ABE0-11007D47AE5B}" srcOrd="1" destOrd="0" presId="urn:microsoft.com/office/officeart/2005/8/layout/orgChart1"/>
    <dgm:cxn modelId="{39BD04D1-0568-4C8F-B602-4AED0420CA69}" type="presParOf" srcId="{45422BF9-4731-45F3-B38C-72F5C834FAF5}" destId="{7E2DF550-86A1-472D-805E-A6FF36602421}" srcOrd="1" destOrd="0" presId="urn:microsoft.com/office/officeart/2005/8/layout/orgChart1"/>
    <dgm:cxn modelId="{FD1A71A5-3589-4DDE-A2AD-2AF45544E878}" type="presParOf" srcId="{45422BF9-4731-45F3-B38C-72F5C834FAF5}" destId="{6692C4B9-65B2-43BE-96E0-7A826C001A6B}" srcOrd="2" destOrd="0" presId="urn:microsoft.com/office/officeart/2005/8/layout/orgChart1"/>
    <dgm:cxn modelId="{3FADAD1C-2393-4EF0-9CA3-57A59C4FFF44}" type="presParOf" srcId="{D40D94F3-AA01-42D0-BCEA-3DCBB02DBC9F}" destId="{17A3C983-C9E0-4CAE-BFCF-534DD99638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BE7350-0F2C-4B82-8F8D-FB4DFA05885B}" type="doc">
      <dgm:prSet loTypeId="urn:microsoft.com/office/officeart/2009/3/layout/HorizontalOrganizationChart" loCatId="hierarchy" qsTypeId="urn:microsoft.com/office/officeart/2005/8/quickstyle/3d1" qsCatId="3D" csTypeId="urn:microsoft.com/office/officeart/2005/8/colors/colorful1" csCatId="colorful" phldr="1"/>
      <dgm:spPr/>
      <dgm:t>
        <a:bodyPr/>
        <a:lstStyle/>
        <a:p>
          <a:endParaRPr lang="en-US"/>
        </a:p>
      </dgm:t>
    </dgm:pt>
    <dgm:pt modelId="{5A6D09E6-133D-4F03-90D0-915E1530B96B}">
      <dgm:prSet phldrT="[Text]"/>
      <dgm:spPr/>
      <dgm:t>
        <a:bodyPr/>
        <a:lstStyle/>
        <a:p>
          <a:r>
            <a:rPr lang="en-US" dirty="0"/>
            <a:t>Grantee </a:t>
          </a:r>
        </a:p>
      </dgm:t>
    </dgm:pt>
    <dgm:pt modelId="{B8CDF140-8575-4E9A-A118-89FEA6179399}" type="parTrans" cxnId="{287EFF02-23FA-40A6-9BBE-5BF6126C5862}">
      <dgm:prSet/>
      <dgm:spPr/>
      <dgm:t>
        <a:bodyPr/>
        <a:lstStyle/>
        <a:p>
          <a:endParaRPr lang="en-US"/>
        </a:p>
      </dgm:t>
    </dgm:pt>
    <dgm:pt modelId="{E4A42FED-85CD-4CD3-AA88-C7407F5B4269}" type="sibTrans" cxnId="{287EFF02-23FA-40A6-9BBE-5BF6126C5862}">
      <dgm:prSet/>
      <dgm:spPr/>
      <dgm:t>
        <a:bodyPr/>
        <a:lstStyle/>
        <a:p>
          <a:endParaRPr lang="en-US"/>
        </a:p>
      </dgm:t>
    </dgm:pt>
    <dgm:pt modelId="{CAE793D2-A6BD-4B65-8B33-8C9346DC12DD}">
      <dgm:prSet phldrT="[Text]"/>
      <dgm:spPr/>
      <dgm:t>
        <a:bodyPr/>
        <a:lstStyle/>
        <a:p>
          <a:r>
            <a:rPr lang="en-US" dirty="0"/>
            <a:t>National Office </a:t>
          </a:r>
        </a:p>
      </dgm:t>
    </dgm:pt>
    <dgm:pt modelId="{17BCFDD7-1E47-47B2-86EC-6A3E80A62804}" type="parTrans" cxnId="{2334F8B7-BD8D-4101-973C-AE32AD136FFC}">
      <dgm:prSet/>
      <dgm:spPr/>
      <dgm:t>
        <a:bodyPr/>
        <a:lstStyle/>
        <a:p>
          <a:endParaRPr lang="en-US"/>
        </a:p>
      </dgm:t>
    </dgm:pt>
    <dgm:pt modelId="{160D9798-DBF3-4C00-9AAD-DF1ED2145F74}" type="sibTrans" cxnId="{2334F8B7-BD8D-4101-973C-AE32AD136FFC}">
      <dgm:prSet/>
      <dgm:spPr/>
      <dgm:t>
        <a:bodyPr/>
        <a:lstStyle/>
        <a:p>
          <a:endParaRPr lang="en-US"/>
        </a:p>
      </dgm:t>
    </dgm:pt>
    <dgm:pt modelId="{EEBB196B-0F19-4F81-A0EA-9A576E1F69F8}">
      <dgm:prSet phldrT="[Text]"/>
      <dgm:spPr/>
      <dgm:t>
        <a:bodyPr/>
        <a:lstStyle/>
        <a:p>
          <a:r>
            <a:rPr lang="en-US" dirty="0"/>
            <a:t>Grant Office </a:t>
          </a:r>
        </a:p>
      </dgm:t>
    </dgm:pt>
    <dgm:pt modelId="{2729BAB7-6FEF-418F-B762-47AB0D53125C}" type="parTrans" cxnId="{D2DD58BC-1647-48F7-B11A-9ECF0FD48002}">
      <dgm:prSet/>
      <dgm:spPr/>
      <dgm:t>
        <a:bodyPr/>
        <a:lstStyle/>
        <a:p>
          <a:endParaRPr lang="en-US"/>
        </a:p>
      </dgm:t>
    </dgm:pt>
    <dgm:pt modelId="{3220C73C-64F7-45EF-9E71-12EF6FC2F0DB}" type="sibTrans" cxnId="{D2DD58BC-1647-48F7-B11A-9ECF0FD48002}">
      <dgm:prSet/>
      <dgm:spPr/>
      <dgm:t>
        <a:bodyPr/>
        <a:lstStyle/>
        <a:p>
          <a:endParaRPr lang="en-US"/>
        </a:p>
      </dgm:t>
    </dgm:pt>
    <dgm:pt modelId="{1C68D973-A27C-4358-A412-551E33E485BA}">
      <dgm:prSet phldrT="[Text]"/>
      <dgm:spPr/>
      <dgm:t>
        <a:bodyPr/>
        <a:lstStyle/>
        <a:p>
          <a:r>
            <a:rPr lang="en-US" dirty="0"/>
            <a:t>TA &amp; Training Contractors</a:t>
          </a:r>
        </a:p>
      </dgm:t>
    </dgm:pt>
    <dgm:pt modelId="{97137BAC-BB39-445A-953F-B585E17F78EC}" type="parTrans" cxnId="{A0D76287-68FE-47BA-9CAE-3FAD8F82904E}">
      <dgm:prSet/>
      <dgm:spPr/>
      <dgm:t>
        <a:bodyPr/>
        <a:lstStyle/>
        <a:p>
          <a:endParaRPr lang="en-US"/>
        </a:p>
      </dgm:t>
    </dgm:pt>
    <dgm:pt modelId="{1622BEF2-E264-41DF-AF01-FEC7C1384A24}" type="sibTrans" cxnId="{A0D76287-68FE-47BA-9CAE-3FAD8F82904E}">
      <dgm:prSet/>
      <dgm:spPr/>
      <dgm:t>
        <a:bodyPr/>
        <a:lstStyle/>
        <a:p>
          <a:endParaRPr lang="en-US"/>
        </a:p>
      </dgm:t>
    </dgm:pt>
    <dgm:pt modelId="{8C25EE27-FF8F-4F41-B73B-F729499E351C}" type="pres">
      <dgm:prSet presAssocID="{0FBE7350-0F2C-4B82-8F8D-FB4DFA05885B}" presName="hierChild1" presStyleCnt="0">
        <dgm:presLayoutVars>
          <dgm:orgChart val="1"/>
          <dgm:chPref val="1"/>
          <dgm:dir/>
          <dgm:animOne val="branch"/>
          <dgm:animLvl val="lvl"/>
          <dgm:resizeHandles/>
        </dgm:presLayoutVars>
      </dgm:prSet>
      <dgm:spPr/>
      <dgm:t>
        <a:bodyPr/>
        <a:lstStyle/>
        <a:p>
          <a:endParaRPr lang="en-US"/>
        </a:p>
      </dgm:t>
    </dgm:pt>
    <dgm:pt modelId="{262963E6-2EF2-4774-BEF5-DF0DEF044CBA}" type="pres">
      <dgm:prSet presAssocID="{5A6D09E6-133D-4F03-90D0-915E1530B96B}" presName="hierRoot1" presStyleCnt="0">
        <dgm:presLayoutVars>
          <dgm:hierBranch val="init"/>
        </dgm:presLayoutVars>
      </dgm:prSet>
      <dgm:spPr/>
    </dgm:pt>
    <dgm:pt modelId="{6CC4072E-A77C-4FC7-9237-FBFCB7B418FE}" type="pres">
      <dgm:prSet presAssocID="{5A6D09E6-133D-4F03-90D0-915E1530B96B}" presName="rootComposite1" presStyleCnt="0"/>
      <dgm:spPr/>
    </dgm:pt>
    <dgm:pt modelId="{60616154-1997-4502-BF71-641FB3839CCF}" type="pres">
      <dgm:prSet presAssocID="{5A6D09E6-133D-4F03-90D0-915E1530B96B}" presName="rootText1" presStyleLbl="node0" presStyleIdx="0" presStyleCnt="1">
        <dgm:presLayoutVars>
          <dgm:chPref val="3"/>
        </dgm:presLayoutVars>
      </dgm:prSet>
      <dgm:spPr/>
      <dgm:t>
        <a:bodyPr/>
        <a:lstStyle/>
        <a:p>
          <a:endParaRPr lang="en-US"/>
        </a:p>
      </dgm:t>
    </dgm:pt>
    <dgm:pt modelId="{F2F99669-CB2C-4881-8BFF-4E3E7BF60E53}" type="pres">
      <dgm:prSet presAssocID="{5A6D09E6-133D-4F03-90D0-915E1530B96B}" presName="rootConnector1" presStyleLbl="node1" presStyleIdx="0" presStyleCnt="0"/>
      <dgm:spPr/>
      <dgm:t>
        <a:bodyPr/>
        <a:lstStyle/>
        <a:p>
          <a:endParaRPr lang="en-US"/>
        </a:p>
      </dgm:t>
    </dgm:pt>
    <dgm:pt modelId="{87769123-1A78-43C4-B219-91178799F365}" type="pres">
      <dgm:prSet presAssocID="{5A6D09E6-133D-4F03-90D0-915E1530B96B}" presName="hierChild2" presStyleCnt="0"/>
      <dgm:spPr/>
    </dgm:pt>
    <dgm:pt modelId="{0CB710A7-6AFA-48E7-9E5A-C8ED00AB0868}" type="pres">
      <dgm:prSet presAssocID="{17BCFDD7-1E47-47B2-86EC-6A3E80A62804}" presName="Name64" presStyleLbl="parChTrans1D2" presStyleIdx="0" presStyleCnt="3"/>
      <dgm:spPr/>
      <dgm:t>
        <a:bodyPr/>
        <a:lstStyle/>
        <a:p>
          <a:endParaRPr lang="en-US"/>
        </a:p>
      </dgm:t>
    </dgm:pt>
    <dgm:pt modelId="{C15E84F7-B572-48D1-82EC-275CD33023F9}" type="pres">
      <dgm:prSet presAssocID="{CAE793D2-A6BD-4B65-8B33-8C9346DC12DD}" presName="hierRoot2" presStyleCnt="0">
        <dgm:presLayoutVars>
          <dgm:hierBranch val="init"/>
        </dgm:presLayoutVars>
      </dgm:prSet>
      <dgm:spPr/>
    </dgm:pt>
    <dgm:pt modelId="{B57EB57D-98E2-41A3-A58C-D770408667C1}" type="pres">
      <dgm:prSet presAssocID="{CAE793D2-A6BD-4B65-8B33-8C9346DC12DD}" presName="rootComposite" presStyleCnt="0"/>
      <dgm:spPr/>
    </dgm:pt>
    <dgm:pt modelId="{C6F147ED-9647-4594-8833-ED1C961DE570}" type="pres">
      <dgm:prSet presAssocID="{CAE793D2-A6BD-4B65-8B33-8C9346DC12DD}" presName="rootText" presStyleLbl="node2" presStyleIdx="0" presStyleCnt="3">
        <dgm:presLayoutVars>
          <dgm:chPref val="3"/>
        </dgm:presLayoutVars>
      </dgm:prSet>
      <dgm:spPr/>
      <dgm:t>
        <a:bodyPr/>
        <a:lstStyle/>
        <a:p>
          <a:endParaRPr lang="en-US"/>
        </a:p>
      </dgm:t>
    </dgm:pt>
    <dgm:pt modelId="{6BC564B5-1DA1-4837-AAAE-FFF14176E1E8}" type="pres">
      <dgm:prSet presAssocID="{CAE793D2-A6BD-4B65-8B33-8C9346DC12DD}" presName="rootConnector" presStyleLbl="node2" presStyleIdx="0" presStyleCnt="3"/>
      <dgm:spPr/>
      <dgm:t>
        <a:bodyPr/>
        <a:lstStyle/>
        <a:p>
          <a:endParaRPr lang="en-US"/>
        </a:p>
      </dgm:t>
    </dgm:pt>
    <dgm:pt modelId="{D89A9D7A-22D6-4D4F-B670-C457AB3C9F68}" type="pres">
      <dgm:prSet presAssocID="{CAE793D2-A6BD-4B65-8B33-8C9346DC12DD}" presName="hierChild4" presStyleCnt="0"/>
      <dgm:spPr/>
    </dgm:pt>
    <dgm:pt modelId="{23E7B7C8-7A9D-41A7-9779-4FAB58D5442A}" type="pres">
      <dgm:prSet presAssocID="{CAE793D2-A6BD-4B65-8B33-8C9346DC12DD}" presName="hierChild5" presStyleCnt="0"/>
      <dgm:spPr/>
    </dgm:pt>
    <dgm:pt modelId="{B8E1E02E-7771-464A-9B0F-937A541A089A}" type="pres">
      <dgm:prSet presAssocID="{2729BAB7-6FEF-418F-B762-47AB0D53125C}" presName="Name64" presStyleLbl="parChTrans1D2" presStyleIdx="1" presStyleCnt="3"/>
      <dgm:spPr/>
      <dgm:t>
        <a:bodyPr/>
        <a:lstStyle/>
        <a:p>
          <a:endParaRPr lang="en-US"/>
        </a:p>
      </dgm:t>
    </dgm:pt>
    <dgm:pt modelId="{65CC68FA-3D11-4150-9EA1-9FB4BABFC3F7}" type="pres">
      <dgm:prSet presAssocID="{EEBB196B-0F19-4F81-A0EA-9A576E1F69F8}" presName="hierRoot2" presStyleCnt="0">
        <dgm:presLayoutVars>
          <dgm:hierBranch val="init"/>
        </dgm:presLayoutVars>
      </dgm:prSet>
      <dgm:spPr/>
    </dgm:pt>
    <dgm:pt modelId="{E58DC86D-3008-4816-9A77-64B3B49E333B}" type="pres">
      <dgm:prSet presAssocID="{EEBB196B-0F19-4F81-A0EA-9A576E1F69F8}" presName="rootComposite" presStyleCnt="0"/>
      <dgm:spPr/>
    </dgm:pt>
    <dgm:pt modelId="{61ECB573-82F1-449E-B347-B9D67EE45FD0}" type="pres">
      <dgm:prSet presAssocID="{EEBB196B-0F19-4F81-A0EA-9A576E1F69F8}" presName="rootText" presStyleLbl="node2" presStyleIdx="1" presStyleCnt="3">
        <dgm:presLayoutVars>
          <dgm:chPref val="3"/>
        </dgm:presLayoutVars>
      </dgm:prSet>
      <dgm:spPr/>
      <dgm:t>
        <a:bodyPr/>
        <a:lstStyle/>
        <a:p>
          <a:endParaRPr lang="en-US"/>
        </a:p>
      </dgm:t>
    </dgm:pt>
    <dgm:pt modelId="{09711FC4-24F3-4568-B566-D425E3E1E499}" type="pres">
      <dgm:prSet presAssocID="{EEBB196B-0F19-4F81-A0EA-9A576E1F69F8}" presName="rootConnector" presStyleLbl="node2" presStyleIdx="1" presStyleCnt="3"/>
      <dgm:spPr/>
      <dgm:t>
        <a:bodyPr/>
        <a:lstStyle/>
        <a:p>
          <a:endParaRPr lang="en-US"/>
        </a:p>
      </dgm:t>
    </dgm:pt>
    <dgm:pt modelId="{EA89FB09-F79D-4371-8C70-203F8B2F731A}" type="pres">
      <dgm:prSet presAssocID="{EEBB196B-0F19-4F81-A0EA-9A576E1F69F8}" presName="hierChild4" presStyleCnt="0"/>
      <dgm:spPr/>
    </dgm:pt>
    <dgm:pt modelId="{9741ECD2-A613-4E19-B1FF-4C8F1F0B7789}" type="pres">
      <dgm:prSet presAssocID="{EEBB196B-0F19-4F81-A0EA-9A576E1F69F8}" presName="hierChild5" presStyleCnt="0"/>
      <dgm:spPr/>
    </dgm:pt>
    <dgm:pt modelId="{712B9770-4526-4EA5-83DB-4281C6BC4DAF}" type="pres">
      <dgm:prSet presAssocID="{97137BAC-BB39-445A-953F-B585E17F78EC}" presName="Name64" presStyleLbl="parChTrans1D2" presStyleIdx="2" presStyleCnt="3"/>
      <dgm:spPr/>
      <dgm:t>
        <a:bodyPr/>
        <a:lstStyle/>
        <a:p>
          <a:endParaRPr lang="en-US"/>
        </a:p>
      </dgm:t>
    </dgm:pt>
    <dgm:pt modelId="{682319E5-2E9F-4589-8C9B-7EBC8F40EB9E}" type="pres">
      <dgm:prSet presAssocID="{1C68D973-A27C-4358-A412-551E33E485BA}" presName="hierRoot2" presStyleCnt="0">
        <dgm:presLayoutVars>
          <dgm:hierBranch val="init"/>
        </dgm:presLayoutVars>
      </dgm:prSet>
      <dgm:spPr/>
    </dgm:pt>
    <dgm:pt modelId="{2C479A58-5BCC-4FEA-B443-1BA5702B7243}" type="pres">
      <dgm:prSet presAssocID="{1C68D973-A27C-4358-A412-551E33E485BA}" presName="rootComposite" presStyleCnt="0"/>
      <dgm:spPr/>
    </dgm:pt>
    <dgm:pt modelId="{F09153FD-AE9F-48C2-8D7E-6B64690D7C6C}" type="pres">
      <dgm:prSet presAssocID="{1C68D973-A27C-4358-A412-551E33E485BA}" presName="rootText" presStyleLbl="node2" presStyleIdx="2" presStyleCnt="3">
        <dgm:presLayoutVars>
          <dgm:chPref val="3"/>
        </dgm:presLayoutVars>
      </dgm:prSet>
      <dgm:spPr/>
      <dgm:t>
        <a:bodyPr/>
        <a:lstStyle/>
        <a:p>
          <a:endParaRPr lang="en-US"/>
        </a:p>
      </dgm:t>
    </dgm:pt>
    <dgm:pt modelId="{D4EE4EC2-3B77-40AF-9DC4-808F6CBE2E92}" type="pres">
      <dgm:prSet presAssocID="{1C68D973-A27C-4358-A412-551E33E485BA}" presName="rootConnector" presStyleLbl="node2" presStyleIdx="2" presStyleCnt="3"/>
      <dgm:spPr/>
      <dgm:t>
        <a:bodyPr/>
        <a:lstStyle/>
        <a:p>
          <a:endParaRPr lang="en-US"/>
        </a:p>
      </dgm:t>
    </dgm:pt>
    <dgm:pt modelId="{1E8D16DB-6B5C-471E-86D3-D519A31DE663}" type="pres">
      <dgm:prSet presAssocID="{1C68D973-A27C-4358-A412-551E33E485BA}" presName="hierChild4" presStyleCnt="0"/>
      <dgm:spPr/>
    </dgm:pt>
    <dgm:pt modelId="{7B92CB1A-826A-4884-B022-A1D269BA59C4}" type="pres">
      <dgm:prSet presAssocID="{1C68D973-A27C-4358-A412-551E33E485BA}" presName="hierChild5" presStyleCnt="0"/>
      <dgm:spPr/>
    </dgm:pt>
    <dgm:pt modelId="{888EA361-49E1-40FA-B642-61F7D027AE76}" type="pres">
      <dgm:prSet presAssocID="{5A6D09E6-133D-4F03-90D0-915E1530B96B}" presName="hierChild3" presStyleCnt="0"/>
      <dgm:spPr/>
    </dgm:pt>
  </dgm:ptLst>
  <dgm:cxnLst>
    <dgm:cxn modelId="{A0D76287-68FE-47BA-9CAE-3FAD8F82904E}" srcId="{5A6D09E6-133D-4F03-90D0-915E1530B96B}" destId="{1C68D973-A27C-4358-A412-551E33E485BA}" srcOrd="2" destOrd="0" parTransId="{97137BAC-BB39-445A-953F-B585E17F78EC}" sibTransId="{1622BEF2-E264-41DF-AF01-FEC7C1384A24}"/>
    <dgm:cxn modelId="{91C8AC05-EB6C-4D73-BEE3-E71340EAFB62}" type="presOf" srcId="{0FBE7350-0F2C-4B82-8F8D-FB4DFA05885B}" destId="{8C25EE27-FF8F-4F41-B73B-F729499E351C}" srcOrd="0" destOrd="0" presId="urn:microsoft.com/office/officeart/2009/3/layout/HorizontalOrganizationChart"/>
    <dgm:cxn modelId="{652DDD4B-491C-4E8B-9B9E-7FF3329AD9E6}" type="presOf" srcId="{EEBB196B-0F19-4F81-A0EA-9A576E1F69F8}" destId="{61ECB573-82F1-449E-B347-B9D67EE45FD0}" srcOrd="0" destOrd="0" presId="urn:microsoft.com/office/officeart/2009/3/layout/HorizontalOrganizationChart"/>
    <dgm:cxn modelId="{0FFF6F4D-E955-4BAC-90B3-46C930CBC89E}" type="presOf" srcId="{17BCFDD7-1E47-47B2-86EC-6A3E80A62804}" destId="{0CB710A7-6AFA-48E7-9E5A-C8ED00AB0868}" srcOrd="0" destOrd="0" presId="urn:microsoft.com/office/officeart/2009/3/layout/HorizontalOrganizationChart"/>
    <dgm:cxn modelId="{F413EDBE-EFEB-4538-A62C-1F0A049D9456}" type="presOf" srcId="{5A6D09E6-133D-4F03-90D0-915E1530B96B}" destId="{F2F99669-CB2C-4881-8BFF-4E3E7BF60E53}" srcOrd="1" destOrd="0" presId="urn:microsoft.com/office/officeart/2009/3/layout/HorizontalOrganizationChart"/>
    <dgm:cxn modelId="{090A3C5B-3468-4B77-A664-C27412C82EFA}" type="presOf" srcId="{CAE793D2-A6BD-4B65-8B33-8C9346DC12DD}" destId="{C6F147ED-9647-4594-8833-ED1C961DE570}" srcOrd="0" destOrd="0" presId="urn:microsoft.com/office/officeart/2009/3/layout/HorizontalOrganizationChart"/>
    <dgm:cxn modelId="{46A83858-D2A8-4CF9-9B6C-5CEE469580F2}" type="presOf" srcId="{1C68D973-A27C-4358-A412-551E33E485BA}" destId="{D4EE4EC2-3B77-40AF-9DC4-808F6CBE2E92}" srcOrd="1" destOrd="0" presId="urn:microsoft.com/office/officeart/2009/3/layout/HorizontalOrganizationChart"/>
    <dgm:cxn modelId="{287EFF02-23FA-40A6-9BBE-5BF6126C5862}" srcId="{0FBE7350-0F2C-4B82-8F8D-FB4DFA05885B}" destId="{5A6D09E6-133D-4F03-90D0-915E1530B96B}" srcOrd="0" destOrd="0" parTransId="{B8CDF140-8575-4E9A-A118-89FEA6179399}" sibTransId="{E4A42FED-85CD-4CD3-AA88-C7407F5B4269}"/>
    <dgm:cxn modelId="{2334F8B7-BD8D-4101-973C-AE32AD136FFC}" srcId="{5A6D09E6-133D-4F03-90D0-915E1530B96B}" destId="{CAE793D2-A6BD-4B65-8B33-8C9346DC12DD}" srcOrd="0" destOrd="0" parTransId="{17BCFDD7-1E47-47B2-86EC-6A3E80A62804}" sibTransId="{160D9798-DBF3-4C00-9AAD-DF1ED2145F74}"/>
    <dgm:cxn modelId="{D8AE388A-C4C5-4676-ADE8-F1130D769738}" type="presOf" srcId="{2729BAB7-6FEF-418F-B762-47AB0D53125C}" destId="{B8E1E02E-7771-464A-9B0F-937A541A089A}" srcOrd="0" destOrd="0" presId="urn:microsoft.com/office/officeart/2009/3/layout/HorizontalOrganizationChart"/>
    <dgm:cxn modelId="{1659ED6B-E9FE-4B61-BE13-C743127E96CE}" type="presOf" srcId="{5A6D09E6-133D-4F03-90D0-915E1530B96B}" destId="{60616154-1997-4502-BF71-641FB3839CCF}" srcOrd="0" destOrd="0" presId="urn:microsoft.com/office/officeart/2009/3/layout/HorizontalOrganizationChart"/>
    <dgm:cxn modelId="{13C309B8-CDCD-4758-B1FC-B7B8CFE2ABE4}" type="presOf" srcId="{1C68D973-A27C-4358-A412-551E33E485BA}" destId="{F09153FD-AE9F-48C2-8D7E-6B64690D7C6C}" srcOrd="0" destOrd="0" presId="urn:microsoft.com/office/officeart/2009/3/layout/HorizontalOrganizationChart"/>
    <dgm:cxn modelId="{D2DD58BC-1647-48F7-B11A-9ECF0FD48002}" srcId="{5A6D09E6-133D-4F03-90D0-915E1530B96B}" destId="{EEBB196B-0F19-4F81-A0EA-9A576E1F69F8}" srcOrd="1" destOrd="0" parTransId="{2729BAB7-6FEF-418F-B762-47AB0D53125C}" sibTransId="{3220C73C-64F7-45EF-9E71-12EF6FC2F0DB}"/>
    <dgm:cxn modelId="{7820BA3F-3A1B-4882-9424-04A6E1F999B0}" type="presOf" srcId="{CAE793D2-A6BD-4B65-8B33-8C9346DC12DD}" destId="{6BC564B5-1DA1-4837-AAAE-FFF14176E1E8}" srcOrd="1" destOrd="0" presId="urn:microsoft.com/office/officeart/2009/3/layout/HorizontalOrganizationChart"/>
    <dgm:cxn modelId="{419429C3-6949-431B-912B-BE22A9A84D6B}" type="presOf" srcId="{97137BAC-BB39-445A-953F-B585E17F78EC}" destId="{712B9770-4526-4EA5-83DB-4281C6BC4DAF}" srcOrd="0" destOrd="0" presId="urn:microsoft.com/office/officeart/2009/3/layout/HorizontalOrganizationChart"/>
    <dgm:cxn modelId="{03502888-3253-4F9F-BFA6-17140EBDA1FD}" type="presOf" srcId="{EEBB196B-0F19-4F81-A0EA-9A576E1F69F8}" destId="{09711FC4-24F3-4568-B566-D425E3E1E499}" srcOrd="1" destOrd="0" presId="urn:microsoft.com/office/officeart/2009/3/layout/HorizontalOrganizationChart"/>
    <dgm:cxn modelId="{42D8B27E-916D-4A07-9B00-5E922EDAC9CF}" type="presParOf" srcId="{8C25EE27-FF8F-4F41-B73B-F729499E351C}" destId="{262963E6-2EF2-4774-BEF5-DF0DEF044CBA}" srcOrd="0" destOrd="0" presId="urn:microsoft.com/office/officeart/2009/3/layout/HorizontalOrganizationChart"/>
    <dgm:cxn modelId="{88C9D6AB-2DC1-49DF-BA8A-485DE0AC1DAF}" type="presParOf" srcId="{262963E6-2EF2-4774-BEF5-DF0DEF044CBA}" destId="{6CC4072E-A77C-4FC7-9237-FBFCB7B418FE}" srcOrd="0" destOrd="0" presId="urn:microsoft.com/office/officeart/2009/3/layout/HorizontalOrganizationChart"/>
    <dgm:cxn modelId="{8E46B600-9BCE-402A-8B46-7F053A209813}" type="presParOf" srcId="{6CC4072E-A77C-4FC7-9237-FBFCB7B418FE}" destId="{60616154-1997-4502-BF71-641FB3839CCF}" srcOrd="0" destOrd="0" presId="urn:microsoft.com/office/officeart/2009/3/layout/HorizontalOrganizationChart"/>
    <dgm:cxn modelId="{8445FA15-D462-4495-861E-37D4C0E5957A}" type="presParOf" srcId="{6CC4072E-A77C-4FC7-9237-FBFCB7B418FE}" destId="{F2F99669-CB2C-4881-8BFF-4E3E7BF60E53}" srcOrd="1" destOrd="0" presId="urn:microsoft.com/office/officeart/2009/3/layout/HorizontalOrganizationChart"/>
    <dgm:cxn modelId="{48FA9330-AB92-430A-BDE4-3EE2DD9A809B}" type="presParOf" srcId="{262963E6-2EF2-4774-BEF5-DF0DEF044CBA}" destId="{87769123-1A78-43C4-B219-91178799F365}" srcOrd="1" destOrd="0" presId="urn:microsoft.com/office/officeart/2009/3/layout/HorizontalOrganizationChart"/>
    <dgm:cxn modelId="{EA57CE32-394B-411A-936E-86F8FC3B314A}" type="presParOf" srcId="{87769123-1A78-43C4-B219-91178799F365}" destId="{0CB710A7-6AFA-48E7-9E5A-C8ED00AB0868}" srcOrd="0" destOrd="0" presId="urn:microsoft.com/office/officeart/2009/3/layout/HorizontalOrganizationChart"/>
    <dgm:cxn modelId="{DBF5BCEA-2578-49A6-A45F-8D197A847754}" type="presParOf" srcId="{87769123-1A78-43C4-B219-91178799F365}" destId="{C15E84F7-B572-48D1-82EC-275CD33023F9}" srcOrd="1" destOrd="0" presId="urn:microsoft.com/office/officeart/2009/3/layout/HorizontalOrganizationChart"/>
    <dgm:cxn modelId="{6053F9CC-4502-46F4-AD74-3FFA0B2739C2}" type="presParOf" srcId="{C15E84F7-B572-48D1-82EC-275CD33023F9}" destId="{B57EB57D-98E2-41A3-A58C-D770408667C1}" srcOrd="0" destOrd="0" presId="urn:microsoft.com/office/officeart/2009/3/layout/HorizontalOrganizationChart"/>
    <dgm:cxn modelId="{E72CE1AB-CD70-4E64-9FFF-4394E341AE1B}" type="presParOf" srcId="{B57EB57D-98E2-41A3-A58C-D770408667C1}" destId="{C6F147ED-9647-4594-8833-ED1C961DE570}" srcOrd="0" destOrd="0" presId="urn:microsoft.com/office/officeart/2009/3/layout/HorizontalOrganizationChart"/>
    <dgm:cxn modelId="{876425BD-9E6B-4680-85AC-B4E894D72BBE}" type="presParOf" srcId="{B57EB57D-98E2-41A3-A58C-D770408667C1}" destId="{6BC564B5-1DA1-4837-AAAE-FFF14176E1E8}" srcOrd="1" destOrd="0" presId="urn:microsoft.com/office/officeart/2009/3/layout/HorizontalOrganizationChart"/>
    <dgm:cxn modelId="{7EB993BA-DCA7-4537-BAAE-AD43C545B4BA}" type="presParOf" srcId="{C15E84F7-B572-48D1-82EC-275CD33023F9}" destId="{D89A9D7A-22D6-4D4F-B670-C457AB3C9F68}" srcOrd="1" destOrd="0" presId="urn:microsoft.com/office/officeart/2009/3/layout/HorizontalOrganizationChart"/>
    <dgm:cxn modelId="{BB22BF6D-43AB-4286-937F-4427F21935F6}" type="presParOf" srcId="{C15E84F7-B572-48D1-82EC-275CD33023F9}" destId="{23E7B7C8-7A9D-41A7-9779-4FAB58D5442A}" srcOrd="2" destOrd="0" presId="urn:microsoft.com/office/officeart/2009/3/layout/HorizontalOrganizationChart"/>
    <dgm:cxn modelId="{9E2E9D50-05C8-4CB3-8058-A3631C984575}" type="presParOf" srcId="{87769123-1A78-43C4-B219-91178799F365}" destId="{B8E1E02E-7771-464A-9B0F-937A541A089A}" srcOrd="2" destOrd="0" presId="urn:microsoft.com/office/officeart/2009/3/layout/HorizontalOrganizationChart"/>
    <dgm:cxn modelId="{5C3BE5F4-A39A-4A06-9DAA-4323A2F8B1A5}" type="presParOf" srcId="{87769123-1A78-43C4-B219-91178799F365}" destId="{65CC68FA-3D11-4150-9EA1-9FB4BABFC3F7}" srcOrd="3" destOrd="0" presId="urn:microsoft.com/office/officeart/2009/3/layout/HorizontalOrganizationChart"/>
    <dgm:cxn modelId="{6265A520-D58D-422F-BED3-1B3B91BCDAF5}" type="presParOf" srcId="{65CC68FA-3D11-4150-9EA1-9FB4BABFC3F7}" destId="{E58DC86D-3008-4816-9A77-64B3B49E333B}" srcOrd="0" destOrd="0" presId="urn:microsoft.com/office/officeart/2009/3/layout/HorizontalOrganizationChart"/>
    <dgm:cxn modelId="{7BEBA3DB-8722-4343-B6D4-E46AC6F26426}" type="presParOf" srcId="{E58DC86D-3008-4816-9A77-64B3B49E333B}" destId="{61ECB573-82F1-449E-B347-B9D67EE45FD0}" srcOrd="0" destOrd="0" presId="urn:microsoft.com/office/officeart/2009/3/layout/HorizontalOrganizationChart"/>
    <dgm:cxn modelId="{B1193A39-7AF7-46A6-9F5F-A9F6FAFA1A5C}" type="presParOf" srcId="{E58DC86D-3008-4816-9A77-64B3B49E333B}" destId="{09711FC4-24F3-4568-B566-D425E3E1E499}" srcOrd="1" destOrd="0" presId="urn:microsoft.com/office/officeart/2009/3/layout/HorizontalOrganizationChart"/>
    <dgm:cxn modelId="{ADF34099-9698-4D51-A27C-DAA5F10C6A98}" type="presParOf" srcId="{65CC68FA-3D11-4150-9EA1-9FB4BABFC3F7}" destId="{EA89FB09-F79D-4371-8C70-203F8B2F731A}" srcOrd="1" destOrd="0" presId="urn:microsoft.com/office/officeart/2009/3/layout/HorizontalOrganizationChart"/>
    <dgm:cxn modelId="{0F51C442-22CA-424E-838A-8393C44A2A7E}" type="presParOf" srcId="{65CC68FA-3D11-4150-9EA1-9FB4BABFC3F7}" destId="{9741ECD2-A613-4E19-B1FF-4C8F1F0B7789}" srcOrd="2" destOrd="0" presId="urn:microsoft.com/office/officeart/2009/3/layout/HorizontalOrganizationChart"/>
    <dgm:cxn modelId="{8B1A06FE-CDC0-4A6F-9D96-DC11AA6A6879}" type="presParOf" srcId="{87769123-1A78-43C4-B219-91178799F365}" destId="{712B9770-4526-4EA5-83DB-4281C6BC4DAF}" srcOrd="4" destOrd="0" presId="urn:microsoft.com/office/officeart/2009/3/layout/HorizontalOrganizationChart"/>
    <dgm:cxn modelId="{F663D4DE-1EAF-49BE-82CC-4AB26458F666}" type="presParOf" srcId="{87769123-1A78-43C4-B219-91178799F365}" destId="{682319E5-2E9F-4589-8C9B-7EBC8F40EB9E}" srcOrd="5" destOrd="0" presId="urn:microsoft.com/office/officeart/2009/3/layout/HorizontalOrganizationChart"/>
    <dgm:cxn modelId="{A02DDD32-BA7E-4B83-89D6-DD52E2087830}" type="presParOf" srcId="{682319E5-2E9F-4589-8C9B-7EBC8F40EB9E}" destId="{2C479A58-5BCC-4FEA-B443-1BA5702B7243}" srcOrd="0" destOrd="0" presId="urn:microsoft.com/office/officeart/2009/3/layout/HorizontalOrganizationChart"/>
    <dgm:cxn modelId="{6631FC4D-DCB6-4897-B6EA-685008E24E2E}" type="presParOf" srcId="{2C479A58-5BCC-4FEA-B443-1BA5702B7243}" destId="{F09153FD-AE9F-48C2-8D7E-6B64690D7C6C}" srcOrd="0" destOrd="0" presId="urn:microsoft.com/office/officeart/2009/3/layout/HorizontalOrganizationChart"/>
    <dgm:cxn modelId="{2E8A745F-564E-4266-AA00-087D818E0E2B}" type="presParOf" srcId="{2C479A58-5BCC-4FEA-B443-1BA5702B7243}" destId="{D4EE4EC2-3B77-40AF-9DC4-808F6CBE2E92}" srcOrd="1" destOrd="0" presId="urn:microsoft.com/office/officeart/2009/3/layout/HorizontalOrganizationChart"/>
    <dgm:cxn modelId="{D88CF95F-97D7-4C99-A331-0ECB8AF04DF3}" type="presParOf" srcId="{682319E5-2E9F-4589-8C9B-7EBC8F40EB9E}" destId="{1E8D16DB-6B5C-471E-86D3-D519A31DE663}" srcOrd="1" destOrd="0" presId="urn:microsoft.com/office/officeart/2009/3/layout/HorizontalOrganizationChart"/>
    <dgm:cxn modelId="{2E516D2E-A974-4B0F-90AB-888B6F5EA57F}" type="presParOf" srcId="{682319E5-2E9F-4589-8C9B-7EBC8F40EB9E}" destId="{7B92CB1A-826A-4884-B022-A1D269BA59C4}" srcOrd="2" destOrd="0" presId="urn:microsoft.com/office/officeart/2009/3/layout/HorizontalOrganizationChart"/>
    <dgm:cxn modelId="{937CDCAB-C1AE-488E-AB34-CDE12484900C}" type="presParOf" srcId="{262963E6-2EF2-4774-BEF5-DF0DEF044CBA}" destId="{888EA361-49E1-40FA-B642-61F7D027AE7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61CE1-A0D1-4936-965E-4B99B45E1C19}">
      <dsp:nvSpPr>
        <dsp:cNvPr id="0" name=""/>
        <dsp:cNvSpPr/>
      </dsp:nvSpPr>
      <dsp:spPr>
        <a:xfrm>
          <a:off x="3652630" y="1972245"/>
          <a:ext cx="2584262" cy="448508"/>
        </a:xfrm>
        <a:custGeom>
          <a:avLst/>
          <a:gdLst/>
          <a:ahLst/>
          <a:cxnLst/>
          <a:rect l="0" t="0" r="0" b="0"/>
          <a:pathLst>
            <a:path>
              <a:moveTo>
                <a:pt x="0" y="0"/>
              </a:moveTo>
              <a:lnTo>
                <a:pt x="0" y="224254"/>
              </a:lnTo>
              <a:lnTo>
                <a:pt x="2584262" y="224254"/>
              </a:lnTo>
              <a:lnTo>
                <a:pt x="2584262" y="448508"/>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105FF63-E9F1-49C9-BE12-AB055E87584B}">
      <dsp:nvSpPr>
        <dsp:cNvPr id="0" name=""/>
        <dsp:cNvSpPr/>
      </dsp:nvSpPr>
      <dsp:spPr>
        <a:xfrm>
          <a:off x="3606910" y="1972245"/>
          <a:ext cx="91440" cy="448508"/>
        </a:xfrm>
        <a:custGeom>
          <a:avLst/>
          <a:gdLst/>
          <a:ahLst/>
          <a:cxnLst/>
          <a:rect l="0" t="0" r="0" b="0"/>
          <a:pathLst>
            <a:path>
              <a:moveTo>
                <a:pt x="45720" y="0"/>
              </a:moveTo>
              <a:lnTo>
                <a:pt x="45720" y="448508"/>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9C3493C-F47C-421C-8B02-5519666521E2}">
      <dsp:nvSpPr>
        <dsp:cNvPr id="0" name=""/>
        <dsp:cNvSpPr/>
      </dsp:nvSpPr>
      <dsp:spPr>
        <a:xfrm>
          <a:off x="1068367" y="1972245"/>
          <a:ext cx="2584262" cy="448508"/>
        </a:xfrm>
        <a:custGeom>
          <a:avLst/>
          <a:gdLst/>
          <a:ahLst/>
          <a:cxnLst/>
          <a:rect l="0" t="0" r="0" b="0"/>
          <a:pathLst>
            <a:path>
              <a:moveTo>
                <a:pt x="2584262" y="0"/>
              </a:moveTo>
              <a:lnTo>
                <a:pt x="2584262" y="224254"/>
              </a:lnTo>
              <a:lnTo>
                <a:pt x="0" y="224254"/>
              </a:lnTo>
              <a:lnTo>
                <a:pt x="0" y="448508"/>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436DF16-E216-4159-B163-C23335E6B8BA}">
      <dsp:nvSpPr>
        <dsp:cNvPr id="0" name=""/>
        <dsp:cNvSpPr/>
      </dsp:nvSpPr>
      <dsp:spPr>
        <a:xfrm>
          <a:off x="2585394" y="147660"/>
          <a:ext cx="2135754" cy="860313"/>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Grantee</a:t>
          </a:r>
        </a:p>
      </dsp:txBody>
      <dsp:txXfrm>
        <a:off x="2585394" y="147660"/>
        <a:ext cx="2135754" cy="860313"/>
      </dsp:txXfrm>
    </dsp:sp>
    <dsp:sp modelId="{2781FFDF-A250-4727-8AE9-D779640EC818}">
      <dsp:nvSpPr>
        <dsp:cNvPr id="0" name=""/>
        <dsp:cNvSpPr/>
      </dsp:nvSpPr>
      <dsp:spPr>
        <a:xfrm>
          <a:off x="2584753" y="1207720"/>
          <a:ext cx="2135754" cy="764525"/>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FPO </a:t>
          </a:r>
        </a:p>
      </dsp:txBody>
      <dsp:txXfrm>
        <a:off x="2584753" y="1207720"/>
        <a:ext cx="2135754" cy="764525"/>
      </dsp:txXfrm>
    </dsp:sp>
    <dsp:sp modelId="{25124A13-B9F6-4A36-8D8F-8FDE5F81BC94}">
      <dsp:nvSpPr>
        <dsp:cNvPr id="0" name=""/>
        <dsp:cNvSpPr/>
      </dsp:nvSpPr>
      <dsp:spPr>
        <a:xfrm>
          <a:off x="490" y="2420754"/>
          <a:ext cx="2135754" cy="1067877"/>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National Office </a:t>
          </a:r>
        </a:p>
      </dsp:txBody>
      <dsp:txXfrm>
        <a:off x="490" y="2420754"/>
        <a:ext cx="2135754" cy="1067877"/>
      </dsp:txXfrm>
    </dsp:sp>
    <dsp:sp modelId="{BBBBA98E-B5C8-442C-9E7D-9A5818D7033F}">
      <dsp:nvSpPr>
        <dsp:cNvPr id="0" name=""/>
        <dsp:cNvSpPr/>
      </dsp:nvSpPr>
      <dsp:spPr>
        <a:xfrm>
          <a:off x="2584753" y="2420754"/>
          <a:ext cx="2135754" cy="1067877"/>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Grant Office </a:t>
          </a:r>
        </a:p>
      </dsp:txBody>
      <dsp:txXfrm>
        <a:off x="2584753" y="2420754"/>
        <a:ext cx="2135754" cy="1067877"/>
      </dsp:txXfrm>
    </dsp:sp>
    <dsp:sp modelId="{8A137349-4FDE-4337-96A3-CC6021AB64FD}">
      <dsp:nvSpPr>
        <dsp:cNvPr id="0" name=""/>
        <dsp:cNvSpPr/>
      </dsp:nvSpPr>
      <dsp:spPr>
        <a:xfrm>
          <a:off x="5169016" y="2420754"/>
          <a:ext cx="2135754" cy="1067877"/>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TA  &amp; Training Contractors</a:t>
          </a:r>
        </a:p>
      </dsp:txBody>
      <dsp:txXfrm>
        <a:off x="5169016" y="2420754"/>
        <a:ext cx="2135754" cy="1067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B9770-4526-4EA5-83DB-4281C6BC4DAF}">
      <dsp:nvSpPr>
        <dsp:cNvPr id="0" name=""/>
        <dsp:cNvSpPr/>
      </dsp:nvSpPr>
      <dsp:spPr>
        <a:xfrm>
          <a:off x="3151513" y="1905552"/>
          <a:ext cx="629625" cy="1353695"/>
        </a:xfrm>
        <a:custGeom>
          <a:avLst/>
          <a:gdLst/>
          <a:ahLst/>
          <a:cxnLst/>
          <a:rect l="0" t="0" r="0" b="0"/>
          <a:pathLst>
            <a:path>
              <a:moveTo>
                <a:pt x="0" y="0"/>
              </a:moveTo>
              <a:lnTo>
                <a:pt x="314812" y="0"/>
              </a:lnTo>
              <a:lnTo>
                <a:pt x="314812" y="1353695"/>
              </a:lnTo>
              <a:lnTo>
                <a:pt x="629625" y="1353695"/>
              </a:lnTo>
            </a:path>
          </a:pathLst>
        </a:custGeom>
        <a:noFill/>
        <a:ln w="55000" cap="flat" cmpd="thickThin"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8E1E02E-7771-464A-9B0F-937A541A089A}">
      <dsp:nvSpPr>
        <dsp:cNvPr id="0" name=""/>
        <dsp:cNvSpPr/>
      </dsp:nvSpPr>
      <dsp:spPr>
        <a:xfrm>
          <a:off x="3151513" y="1859832"/>
          <a:ext cx="629625" cy="91440"/>
        </a:xfrm>
        <a:custGeom>
          <a:avLst/>
          <a:gdLst/>
          <a:ahLst/>
          <a:cxnLst/>
          <a:rect l="0" t="0" r="0" b="0"/>
          <a:pathLst>
            <a:path>
              <a:moveTo>
                <a:pt x="0" y="45720"/>
              </a:moveTo>
              <a:lnTo>
                <a:pt x="629625" y="45720"/>
              </a:lnTo>
            </a:path>
          </a:pathLst>
        </a:custGeom>
        <a:noFill/>
        <a:ln w="55000" cap="flat" cmpd="thickThin"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CB710A7-6AFA-48E7-9E5A-C8ED00AB0868}">
      <dsp:nvSpPr>
        <dsp:cNvPr id="0" name=""/>
        <dsp:cNvSpPr/>
      </dsp:nvSpPr>
      <dsp:spPr>
        <a:xfrm>
          <a:off x="3151513" y="551856"/>
          <a:ext cx="629625" cy="1353695"/>
        </a:xfrm>
        <a:custGeom>
          <a:avLst/>
          <a:gdLst/>
          <a:ahLst/>
          <a:cxnLst/>
          <a:rect l="0" t="0" r="0" b="0"/>
          <a:pathLst>
            <a:path>
              <a:moveTo>
                <a:pt x="0" y="1353695"/>
              </a:moveTo>
              <a:lnTo>
                <a:pt x="314812" y="1353695"/>
              </a:lnTo>
              <a:lnTo>
                <a:pt x="314812" y="0"/>
              </a:lnTo>
              <a:lnTo>
                <a:pt x="629625" y="0"/>
              </a:lnTo>
            </a:path>
          </a:pathLst>
        </a:custGeom>
        <a:noFill/>
        <a:ln w="55000" cap="flat" cmpd="thickThin"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0616154-1997-4502-BF71-641FB3839CCF}">
      <dsp:nvSpPr>
        <dsp:cNvPr id="0" name=""/>
        <dsp:cNvSpPr/>
      </dsp:nvSpPr>
      <dsp:spPr>
        <a:xfrm>
          <a:off x="3385" y="1425462"/>
          <a:ext cx="3148128" cy="960179"/>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a:t>Grantee </a:t>
          </a:r>
        </a:p>
      </dsp:txBody>
      <dsp:txXfrm>
        <a:off x="3385" y="1425462"/>
        <a:ext cx="3148128" cy="960179"/>
      </dsp:txXfrm>
    </dsp:sp>
    <dsp:sp modelId="{C6F147ED-9647-4594-8833-ED1C961DE570}">
      <dsp:nvSpPr>
        <dsp:cNvPr id="0" name=""/>
        <dsp:cNvSpPr/>
      </dsp:nvSpPr>
      <dsp:spPr>
        <a:xfrm>
          <a:off x="3781138" y="71767"/>
          <a:ext cx="3148128" cy="960179"/>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a:t>National Office </a:t>
          </a:r>
        </a:p>
      </dsp:txBody>
      <dsp:txXfrm>
        <a:off x="3781138" y="71767"/>
        <a:ext cx="3148128" cy="960179"/>
      </dsp:txXfrm>
    </dsp:sp>
    <dsp:sp modelId="{61ECB573-82F1-449E-B347-B9D67EE45FD0}">
      <dsp:nvSpPr>
        <dsp:cNvPr id="0" name=""/>
        <dsp:cNvSpPr/>
      </dsp:nvSpPr>
      <dsp:spPr>
        <a:xfrm>
          <a:off x="3781138" y="1425462"/>
          <a:ext cx="3148128" cy="960179"/>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a:t>Grant Office </a:t>
          </a:r>
        </a:p>
      </dsp:txBody>
      <dsp:txXfrm>
        <a:off x="3781138" y="1425462"/>
        <a:ext cx="3148128" cy="960179"/>
      </dsp:txXfrm>
    </dsp:sp>
    <dsp:sp modelId="{F09153FD-AE9F-48C2-8D7E-6B64690D7C6C}">
      <dsp:nvSpPr>
        <dsp:cNvPr id="0" name=""/>
        <dsp:cNvSpPr/>
      </dsp:nvSpPr>
      <dsp:spPr>
        <a:xfrm>
          <a:off x="3781138" y="2779157"/>
          <a:ext cx="3148128" cy="960179"/>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a:t>TA &amp; Training Contractors</a:t>
          </a:r>
        </a:p>
      </dsp:txBody>
      <dsp:txXfrm>
        <a:off x="3781138" y="2779157"/>
        <a:ext cx="3148128" cy="96017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BD6B5-AD14-4D41-8A0D-AFF5136F4E09}" type="datetimeFigureOut">
              <a:rPr lang="en-US" smtClean="0"/>
              <a:t>11/15/2016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18022-50D0-43CE-B9C3-944277464A3B}" type="slidenum">
              <a:rPr lang="en-US" smtClean="0"/>
              <a:t>‹#›</a:t>
            </a:fld>
            <a:endParaRPr lang="en-US" dirty="0"/>
          </a:p>
        </p:txBody>
      </p:sp>
    </p:spTree>
    <p:extLst>
      <p:ext uri="{BB962C8B-B14F-4D97-AF65-F5344CB8AC3E}">
        <p14:creationId xmlns:p14="http://schemas.microsoft.com/office/powerpoint/2010/main" val="3125435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1</a:t>
            </a:fld>
            <a:endParaRPr lang="en-US" dirty="0"/>
          </a:p>
        </p:txBody>
      </p:sp>
    </p:spTree>
    <p:extLst>
      <p:ext uri="{BB962C8B-B14F-4D97-AF65-F5344CB8AC3E}">
        <p14:creationId xmlns:p14="http://schemas.microsoft.com/office/powerpoint/2010/main" val="1616623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11</a:t>
            </a:fld>
            <a:endParaRPr lang="en-US" dirty="0"/>
          </a:p>
        </p:txBody>
      </p:sp>
    </p:spTree>
    <p:extLst>
      <p:ext uri="{BB962C8B-B14F-4D97-AF65-F5344CB8AC3E}">
        <p14:creationId xmlns:p14="http://schemas.microsoft.com/office/powerpoint/2010/main" val="3998778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12</a:t>
            </a:fld>
            <a:endParaRPr lang="en-US" dirty="0"/>
          </a:p>
        </p:txBody>
      </p:sp>
    </p:spTree>
    <p:extLst>
      <p:ext uri="{BB962C8B-B14F-4D97-AF65-F5344CB8AC3E}">
        <p14:creationId xmlns:p14="http://schemas.microsoft.com/office/powerpoint/2010/main" val="3253903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13</a:t>
            </a:fld>
            <a:endParaRPr lang="en-US" dirty="0"/>
          </a:p>
        </p:txBody>
      </p:sp>
    </p:spTree>
    <p:extLst>
      <p:ext uri="{BB962C8B-B14F-4D97-AF65-F5344CB8AC3E}">
        <p14:creationId xmlns:p14="http://schemas.microsoft.com/office/powerpoint/2010/main" val="2783711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14</a:t>
            </a:fld>
            <a:endParaRPr lang="en-US" dirty="0"/>
          </a:p>
        </p:txBody>
      </p:sp>
    </p:spTree>
    <p:extLst>
      <p:ext uri="{BB962C8B-B14F-4D97-AF65-F5344CB8AC3E}">
        <p14:creationId xmlns:p14="http://schemas.microsoft.com/office/powerpoint/2010/main" val="829332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15</a:t>
            </a:fld>
            <a:endParaRPr lang="en-US" dirty="0"/>
          </a:p>
        </p:txBody>
      </p:sp>
    </p:spTree>
    <p:extLst>
      <p:ext uri="{BB962C8B-B14F-4D97-AF65-F5344CB8AC3E}">
        <p14:creationId xmlns:p14="http://schemas.microsoft.com/office/powerpoint/2010/main" val="4127521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16</a:t>
            </a:fld>
            <a:endParaRPr lang="en-US" dirty="0"/>
          </a:p>
        </p:txBody>
      </p:sp>
    </p:spTree>
    <p:extLst>
      <p:ext uri="{BB962C8B-B14F-4D97-AF65-F5344CB8AC3E}">
        <p14:creationId xmlns:p14="http://schemas.microsoft.com/office/powerpoint/2010/main" val="3718884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17</a:t>
            </a:fld>
            <a:endParaRPr lang="en-US" dirty="0"/>
          </a:p>
        </p:txBody>
      </p:sp>
    </p:spTree>
    <p:extLst>
      <p:ext uri="{BB962C8B-B14F-4D97-AF65-F5344CB8AC3E}">
        <p14:creationId xmlns:p14="http://schemas.microsoft.com/office/powerpoint/2010/main" val="4231752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18</a:t>
            </a:fld>
            <a:endParaRPr lang="en-US" dirty="0"/>
          </a:p>
        </p:txBody>
      </p:sp>
    </p:spTree>
    <p:extLst>
      <p:ext uri="{BB962C8B-B14F-4D97-AF65-F5344CB8AC3E}">
        <p14:creationId xmlns:p14="http://schemas.microsoft.com/office/powerpoint/2010/main" val="183950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19</a:t>
            </a:fld>
            <a:endParaRPr lang="en-US" dirty="0"/>
          </a:p>
        </p:txBody>
      </p:sp>
    </p:spTree>
    <p:extLst>
      <p:ext uri="{BB962C8B-B14F-4D97-AF65-F5344CB8AC3E}">
        <p14:creationId xmlns:p14="http://schemas.microsoft.com/office/powerpoint/2010/main" val="3971712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20</a:t>
            </a:fld>
            <a:endParaRPr lang="en-US" dirty="0"/>
          </a:p>
        </p:txBody>
      </p:sp>
    </p:spTree>
    <p:extLst>
      <p:ext uri="{BB962C8B-B14F-4D97-AF65-F5344CB8AC3E}">
        <p14:creationId xmlns:p14="http://schemas.microsoft.com/office/powerpoint/2010/main" val="438918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a:t>
            </a:fld>
            <a:endParaRPr lang="en-US" dirty="0"/>
          </a:p>
        </p:txBody>
      </p:sp>
    </p:spTree>
    <p:extLst>
      <p:ext uri="{BB962C8B-B14F-4D97-AF65-F5344CB8AC3E}">
        <p14:creationId xmlns:p14="http://schemas.microsoft.com/office/powerpoint/2010/main" val="3973191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21</a:t>
            </a:fld>
            <a:endParaRPr lang="en-US" dirty="0"/>
          </a:p>
        </p:txBody>
      </p:sp>
    </p:spTree>
    <p:extLst>
      <p:ext uri="{BB962C8B-B14F-4D97-AF65-F5344CB8AC3E}">
        <p14:creationId xmlns:p14="http://schemas.microsoft.com/office/powerpoint/2010/main" val="4016129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0118022-50D0-43CE-B9C3-944277464A3B}" type="slidenum">
              <a:rPr lang="en-US" smtClean="0"/>
              <a:t>22</a:t>
            </a:fld>
            <a:endParaRPr lang="en-US" dirty="0"/>
          </a:p>
        </p:txBody>
      </p:sp>
    </p:spTree>
    <p:extLst>
      <p:ext uri="{BB962C8B-B14F-4D97-AF65-F5344CB8AC3E}">
        <p14:creationId xmlns:p14="http://schemas.microsoft.com/office/powerpoint/2010/main" val="3387367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23</a:t>
            </a:fld>
            <a:endParaRPr lang="en-US" dirty="0"/>
          </a:p>
        </p:txBody>
      </p:sp>
    </p:spTree>
    <p:extLst>
      <p:ext uri="{BB962C8B-B14F-4D97-AF65-F5344CB8AC3E}">
        <p14:creationId xmlns:p14="http://schemas.microsoft.com/office/powerpoint/2010/main" val="1441370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24</a:t>
            </a:fld>
            <a:endParaRPr lang="en-US" dirty="0"/>
          </a:p>
        </p:txBody>
      </p:sp>
    </p:spTree>
    <p:extLst>
      <p:ext uri="{BB962C8B-B14F-4D97-AF65-F5344CB8AC3E}">
        <p14:creationId xmlns:p14="http://schemas.microsoft.com/office/powerpoint/2010/main" val="3607881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25</a:t>
            </a:fld>
            <a:endParaRPr lang="en-US" dirty="0"/>
          </a:p>
        </p:txBody>
      </p:sp>
    </p:spTree>
    <p:extLst>
      <p:ext uri="{BB962C8B-B14F-4D97-AF65-F5344CB8AC3E}">
        <p14:creationId xmlns:p14="http://schemas.microsoft.com/office/powerpoint/2010/main" val="2309361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26</a:t>
            </a:fld>
            <a:endParaRPr lang="en-US" dirty="0"/>
          </a:p>
        </p:txBody>
      </p:sp>
    </p:spTree>
    <p:extLst>
      <p:ext uri="{BB962C8B-B14F-4D97-AF65-F5344CB8AC3E}">
        <p14:creationId xmlns:p14="http://schemas.microsoft.com/office/powerpoint/2010/main" val="812779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27</a:t>
            </a:fld>
            <a:endParaRPr lang="en-US" dirty="0"/>
          </a:p>
        </p:txBody>
      </p:sp>
    </p:spTree>
    <p:extLst>
      <p:ext uri="{BB962C8B-B14F-4D97-AF65-F5344CB8AC3E}">
        <p14:creationId xmlns:p14="http://schemas.microsoft.com/office/powerpoint/2010/main" val="1366270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28</a:t>
            </a:fld>
            <a:endParaRPr lang="en-US" dirty="0"/>
          </a:p>
        </p:txBody>
      </p:sp>
    </p:spTree>
    <p:extLst>
      <p:ext uri="{BB962C8B-B14F-4D97-AF65-F5344CB8AC3E}">
        <p14:creationId xmlns:p14="http://schemas.microsoft.com/office/powerpoint/2010/main" val="1446636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29</a:t>
            </a:fld>
            <a:endParaRPr lang="en-US" dirty="0"/>
          </a:p>
        </p:txBody>
      </p:sp>
    </p:spTree>
    <p:extLst>
      <p:ext uri="{BB962C8B-B14F-4D97-AF65-F5344CB8AC3E}">
        <p14:creationId xmlns:p14="http://schemas.microsoft.com/office/powerpoint/2010/main" val="2033229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30</a:t>
            </a:fld>
            <a:endParaRPr lang="en-US" dirty="0"/>
          </a:p>
        </p:txBody>
      </p:sp>
    </p:spTree>
    <p:extLst>
      <p:ext uri="{BB962C8B-B14F-4D97-AF65-F5344CB8AC3E}">
        <p14:creationId xmlns:p14="http://schemas.microsoft.com/office/powerpoint/2010/main" val="427380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a:t>
            </a:fld>
            <a:endParaRPr lang="en-US" dirty="0"/>
          </a:p>
        </p:txBody>
      </p:sp>
    </p:spTree>
    <p:extLst>
      <p:ext uri="{BB962C8B-B14F-4D97-AF65-F5344CB8AC3E}">
        <p14:creationId xmlns:p14="http://schemas.microsoft.com/office/powerpoint/2010/main" val="644497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31</a:t>
            </a:fld>
            <a:endParaRPr lang="en-US" dirty="0"/>
          </a:p>
        </p:txBody>
      </p:sp>
    </p:spTree>
    <p:extLst>
      <p:ext uri="{BB962C8B-B14F-4D97-AF65-F5344CB8AC3E}">
        <p14:creationId xmlns:p14="http://schemas.microsoft.com/office/powerpoint/2010/main" val="645368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t>32</a:t>
            </a:fld>
            <a:endParaRPr lang="en-US" dirty="0"/>
          </a:p>
        </p:txBody>
      </p:sp>
    </p:spTree>
    <p:extLst>
      <p:ext uri="{BB962C8B-B14F-4D97-AF65-F5344CB8AC3E}">
        <p14:creationId xmlns:p14="http://schemas.microsoft.com/office/powerpoint/2010/main" val="1436598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0118022-50D0-43CE-B9C3-944277464A3B}" type="slidenum">
              <a:rPr lang="en-US" smtClean="0"/>
              <a:t>33</a:t>
            </a:fld>
            <a:endParaRPr lang="en-US" dirty="0"/>
          </a:p>
        </p:txBody>
      </p:sp>
    </p:spTree>
    <p:extLst>
      <p:ext uri="{BB962C8B-B14F-4D97-AF65-F5344CB8AC3E}">
        <p14:creationId xmlns:p14="http://schemas.microsoft.com/office/powerpoint/2010/main" val="3586473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34</a:t>
            </a:fld>
            <a:endParaRPr lang="en-US" dirty="0"/>
          </a:p>
        </p:txBody>
      </p:sp>
    </p:spTree>
    <p:extLst>
      <p:ext uri="{BB962C8B-B14F-4D97-AF65-F5344CB8AC3E}">
        <p14:creationId xmlns:p14="http://schemas.microsoft.com/office/powerpoint/2010/main" val="2087394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35</a:t>
            </a:fld>
            <a:endParaRPr lang="en-US" dirty="0"/>
          </a:p>
        </p:txBody>
      </p:sp>
    </p:spTree>
    <p:extLst>
      <p:ext uri="{BB962C8B-B14F-4D97-AF65-F5344CB8AC3E}">
        <p14:creationId xmlns:p14="http://schemas.microsoft.com/office/powerpoint/2010/main" val="515248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36</a:t>
            </a:fld>
            <a:endParaRPr lang="en-US" dirty="0"/>
          </a:p>
        </p:txBody>
      </p:sp>
    </p:spTree>
    <p:extLst>
      <p:ext uri="{BB962C8B-B14F-4D97-AF65-F5344CB8AC3E}">
        <p14:creationId xmlns:p14="http://schemas.microsoft.com/office/powerpoint/2010/main" val="1179714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37</a:t>
            </a:fld>
            <a:endParaRPr lang="en-US" dirty="0"/>
          </a:p>
        </p:txBody>
      </p:sp>
    </p:spTree>
    <p:extLst>
      <p:ext uri="{BB962C8B-B14F-4D97-AF65-F5344CB8AC3E}">
        <p14:creationId xmlns:p14="http://schemas.microsoft.com/office/powerpoint/2010/main" val="4885413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38</a:t>
            </a:fld>
            <a:endParaRPr lang="en-US" dirty="0"/>
          </a:p>
        </p:txBody>
      </p:sp>
    </p:spTree>
    <p:extLst>
      <p:ext uri="{BB962C8B-B14F-4D97-AF65-F5344CB8AC3E}">
        <p14:creationId xmlns:p14="http://schemas.microsoft.com/office/powerpoint/2010/main" val="26365540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39</a:t>
            </a:fld>
            <a:endParaRPr lang="en-US" dirty="0"/>
          </a:p>
        </p:txBody>
      </p:sp>
    </p:spTree>
    <p:extLst>
      <p:ext uri="{BB962C8B-B14F-4D97-AF65-F5344CB8AC3E}">
        <p14:creationId xmlns:p14="http://schemas.microsoft.com/office/powerpoint/2010/main" val="2783689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40</a:t>
            </a:fld>
            <a:endParaRPr lang="en-US" dirty="0"/>
          </a:p>
        </p:txBody>
      </p:sp>
    </p:spTree>
    <p:extLst>
      <p:ext uri="{BB962C8B-B14F-4D97-AF65-F5344CB8AC3E}">
        <p14:creationId xmlns:p14="http://schemas.microsoft.com/office/powerpoint/2010/main" val="296839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5</a:t>
            </a:fld>
            <a:endParaRPr lang="en-US" dirty="0"/>
          </a:p>
        </p:txBody>
      </p:sp>
    </p:spTree>
    <p:extLst>
      <p:ext uri="{BB962C8B-B14F-4D97-AF65-F5344CB8AC3E}">
        <p14:creationId xmlns:p14="http://schemas.microsoft.com/office/powerpoint/2010/main" val="3789046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41</a:t>
            </a:fld>
            <a:endParaRPr lang="en-US" dirty="0"/>
          </a:p>
        </p:txBody>
      </p:sp>
    </p:spTree>
    <p:extLst>
      <p:ext uri="{BB962C8B-B14F-4D97-AF65-F5344CB8AC3E}">
        <p14:creationId xmlns:p14="http://schemas.microsoft.com/office/powerpoint/2010/main" val="900210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43</a:t>
            </a:fld>
            <a:endParaRPr lang="en-US" dirty="0"/>
          </a:p>
        </p:txBody>
      </p:sp>
    </p:spTree>
    <p:extLst>
      <p:ext uri="{BB962C8B-B14F-4D97-AF65-F5344CB8AC3E}">
        <p14:creationId xmlns:p14="http://schemas.microsoft.com/office/powerpoint/2010/main" val="801990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45</a:t>
            </a:fld>
            <a:endParaRPr lang="en-US" dirty="0"/>
          </a:p>
        </p:txBody>
      </p:sp>
    </p:spTree>
    <p:extLst>
      <p:ext uri="{BB962C8B-B14F-4D97-AF65-F5344CB8AC3E}">
        <p14:creationId xmlns:p14="http://schemas.microsoft.com/office/powerpoint/2010/main" val="39236261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46</a:t>
            </a:fld>
            <a:endParaRPr lang="en-US" dirty="0"/>
          </a:p>
        </p:txBody>
      </p:sp>
    </p:spTree>
    <p:extLst>
      <p:ext uri="{BB962C8B-B14F-4D97-AF65-F5344CB8AC3E}">
        <p14:creationId xmlns:p14="http://schemas.microsoft.com/office/powerpoint/2010/main" val="35776882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47</a:t>
            </a:fld>
            <a:endParaRPr lang="en-US" dirty="0"/>
          </a:p>
        </p:txBody>
      </p:sp>
    </p:spTree>
    <p:extLst>
      <p:ext uri="{BB962C8B-B14F-4D97-AF65-F5344CB8AC3E}">
        <p14:creationId xmlns:p14="http://schemas.microsoft.com/office/powerpoint/2010/main" val="13496128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48</a:t>
            </a:fld>
            <a:endParaRPr lang="en-US" dirty="0"/>
          </a:p>
        </p:txBody>
      </p:sp>
    </p:spTree>
    <p:extLst>
      <p:ext uri="{BB962C8B-B14F-4D97-AF65-F5344CB8AC3E}">
        <p14:creationId xmlns:p14="http://schemas.microsoft.com/office/powerpoint/2010/main" val="24813042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49</a:t>
            </a:fld>
            <a:endParaRPr lang="en-US" dirty="0"/>
          </a:p>
        </p:txBody>
      </p:sp>
    </p:spTree>
    <p:extLst>
      <p:ext uri="{BB962C8B-B14F-4D97-AF65-F5344CB8AC3E}">
        <p14:creationId xmlns:p14="http://schemas.microsoft.com/office/powerpoint/2010/main" val="1536168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50</a:t>
            </a:fld>
            <a:endParaRPr lang="en-US" dirty="0"/>
          </a:p>
        </p:txBody>
      </p:sp>
    </p:spTree>
    <p:extLst>
      <p:ext uri="{BB962C8B-B14F-4D97-AF65-F5344CB8AC3E}">
        <p14:creationId xmlns:p14="http://schemas.microsoft.com/office/powerpoint/2010/main" val="33545027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51</a:t>
            </a:fld>
            <a:endParaRPr lang="en-US" dirty="0"/>
          </a:p>
        </p:txBody>
      </p:sp>
    </p:spTree>
    <p:extLst>
      <p:ext uri="{BB962C8B-B14F-4D97-AF65-F5344CB8AC3E}">
        <p14:creationId xmlns:p14="http://schemas.microsoft.com/office/powerpoint/2010/main" val="7253978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52</a:t>
            </a:fld>
            <a:endParaRPr lang="en-US" dirty="0"/>
          </a:p>
        </p:txBody>
      </p:sp>
    </p:spTree>
    <p:extLst>
      <p:ext uri="{BB962C8B-B14F-4D97-AF65-F5344CB8AC3E}">
        <p14:creationId xmlns:p14="http://schemas.microsoft.com/office/powerpoint/2010/main" val="4198178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6</a:t>
            </a:fld>
            <a:endParaRPr lang="en-US" dirty="0"/>
          </a:p>
        </p:txBody>
      </p:sp>
    </p:spTree>
    <p:extLst>
      <p:ext uri="{BB962C8B-B14F-4D97-AF65-F5344CB8AC3E}">
        <p14:creationId xmlns:p14="http://schemas.microsoft.com/office/powerpoint/2010/main" val="39444290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53</a:t>
            </a:fld>
            <a:endParaRPr lang="en-US" dirty="0"/>
          </a:p>
        </p:txBody>
      </p:sp>
    </p:spTree>
    <p:extLst>
      <p:ext uri="{BB962C8B-B14F-4D97-AF65-F5344CB8AC3E}">
        <p14:creationId xmlns:p14="http://schemas.microsoft.com/office/powerpoint/2010/main" val="3953474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54</a:t>
            </a:fld>
            <a:endParaRPr lang="en-US" dirty="0"/>
          </a:p>
        </p:txBody>
      </p:sp>
    </p:spTree>
    <p:extLst>
      <p:ext uri="{BB962C8B-B14F-4D97-AF65-F5344CB8AC3E}">
        <p14:creationId xmlns:p14="http://schemas.microsoft.com/office/powerpoint/2010/main" val="10602051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55</a:t>
            </a:fld>
            <a:endParaRPr lang="en-US" dirty="0"/>
          </a:p>
        </p:txBody>
      </p:sp>
    </p:spTree>
    <p:extLst>
      <p:ext uri="{BB962C8B-B14F-4D97-AF65-F5344CB8AC3E}">
        <p14:creationId xmlns:p14="http://schemas.microsoft.com/office/powerpoint/2010/main" val="18589792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57</a:t>
            </a:fld>
            <a:endParaRPr lang="en-US" dirty="0"/>
          </a:p>
        </p:txBody>
      </p:sp>
    </p:spTree>
    <p:extLst>
      <p:ext uri="{BB962C8B-B14F-4D97-AF65-F5344CB8AC3E}">
        <p14:creationId xmlns:p14="http://schemas.microsoft.com/office/powerpoint/2010/main" val="28481562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58</a:t>
            </a:fld>
            <a:endParaRPr lang="en-US" dirty="0"/>
          </a:p>
        </p:txBody>
      </p:sp>
    </p:spTree>
    <p:extLst>
      <p:ext uri="{BB962C8B-B14F-4D97-AF65-F5344CB8AC3E}">
        <p14:creationId xmlns:p14="http://schemas.microsoft.com/office/powerpoint/2010/main" val="38175732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59</a:t>
            </a:fld>
            <a:endParaRPr lang="en-US" dirty="0"/>
          </a:p>
        </p:txBody>
      </p:sp>
    </p:spTree>
    <p:extLst>
      <p:ext uri="{BB962C8B-B14F-4D97-AF65-F5344CB8AC3E}">
        <p14:creationId xmlns:p14="http://schemas.microsoft.com/office/powerpoint/2010/main" val="15385904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60</a:t>
            </a:fld>
            <a:endParaRPr lang="en-US" dirty="0"/>
          </a:p>
        </p:txBody>
      </p:sp>
    </p:spTree>
    <p:extLst>
      <p:ext uri="{BB962C8B-B14F-4D97-AF65-F5344CB8AC3E}">
        <p14:creationId xmlns:p14="http://schemas.microsoft.com/office/powerpoint/2010/main" val="27054910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62</a:t>
            </a:fld>
            <a:endParaRPr lang="en-US" dirty="0"/>
          </a:p>
        </p:txBody>
      </p:sp>
    </p:spTree>
    <p:extLst>
      <p:ext uri="{BB962C8B-B14F-4D97-AF65-F5344CB8AC3E}">
        <p14:creationId xmlns:p14="http://schemas.microsoft.com/office/powerpoint/2010/main" val="26873311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63</a:t>
            </a:fld>
            <a:endParaRPr lang="en-US" dirty="0"/>
          </a:p>
        </p:txBody>
      </p:sp>
    </p:spTree>
    <p:extLst>
      <p:ext uri="{BB962C8B-B14F-4D97-AF65-F5344CB8AC3E}">
        <p14:creationId xmlns:p14="http://schemas.microsoft.com/office/powerpoint/2010/main" val="17989921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65</a:t>
            </a:fld>
            <a:endParaRPr lang="en-US" dirty="0"/>
          </a:p>
        </p:txBody>
      </p:sp>
    </p:spTree>
    <p:extLst>
      <p:ext uri="{BB962C8B-B14F-4D97-AF65-F5344CB8AC3E}">
        <p14:creationId xmlns:p14="http://schemas.microsoft.com/office/powerpoint/2010/main" val="3931809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dirty="0"/>
          </a:p>
        </p:txBody>
      </p:sp>
      <p:sp>
        <p:nvSpPr>
          <p:cNvPr id="4" name="Slide Number Placeholder 3"/>
          <p:cNvSpPr>
            <a:spLocks noGrp="1"/>
          </p:cNvSpPr>
          <p:nvPr>
            <p:ph type="sldNum" sz="quarter" idx="10"/>
          </p:nvPr>
        </p:nvSpPr>
        <p:spPr/>
        <p:txBody>
          <a:bodyPr/>
          <a:lstStyle/>
          <a:p>
            <a:fld id="{A0118022-50D0-43CE-B9C3-944277464A3B}" type="slidenum">
              <a:rPr lang="en-US" smtClean="0"/>
              <a:t>7</a:t>
            </a:fld>
            <a:endParaRPr lang="en-US" dirty="0"/>
          </a:p>
        </p:txBody>
      </p:sp>
    </p:spTree>
    <p:extLst>
      <p:ext uri="{BB962C8B-B14F-4D97-AF65-F5344CB8AC3E}">
        <p14:creationId xmlns:p14="http://schemas.microsoft.com/office/powerpoint/2010/main" val="26229392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68</a:t>
            </a:fld>
            <a:endParaRPr lang="en-US" dirty="0"/>
          </a:p>
        </p:txBody>
      </p:sp>
    </p:spTree>
    <p:extLst>
      <p:ext uri="{BB962C8B-B14F-4D97-AF65-F5344CB8AC3E}">
        <p14:creationId xmlns:p14="http://schemas.microsoft.com/office/powerpoint/2010/main" val="7964989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69</a:t>
            </a:fld>
            <a:endParaRPr lang="en-US" dirty="0"/>
          </a:p>
        </p:txBody>
      </p:sp>
    </p:spTree>
    <p:extLst>
      <p:ext uri="{BB962C8B-B14F-4D97-AF65-F5344CB8AC3E}">
        <p14:creationId xmlns:p14="http://schemas.microsoft.com/office/powerpoint/2010/main" val="27969699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70</a:t>
            </a:fld>
            <a:endParaRPr lang="en-US" dirty="0"/>
          </a:p>
        </p:txBody>
      </p:sp>
    </p:spTree>
    <p:extLst>
      <p:ext uri="{BB962C8B-B14F-4D97-AF65-F5344CB8AC3E}">
        <p14:creationId xmlns:p14="http://schemas.microsoft.com/office/powerpoint/2010/main" val="36874425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71</a:t>
            </a:fld>
            <a:endParaRPr lang="en-US" dirty="0"/>
          </a:p>
        </p:txBody>
      </p:sp>
    </p:spTree>
    <p:extLst>
      <p:ext uri="{BB962C8B-B14F-4D97-AF65-F5344CB8AC3E}">
        <p14:creationId xmlns:p14="http://schemas.microsoft.com/office/powerpoint/2010/main" val="6709071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72</a:t>
            </a:fld>
            <a:endParaRPr lang="en-US" dirty="0"/>
          </a:p>
        </p:txBody>
      </p:sp>
    </p:spTree>
    <p:extLst>
      <p:ext uri="{BB962C8B-B14F-4D97-AF65-F5344CB8AC3E}">
        <p14:creationId xmlns:p14="http://schemas.microsoft.com/office/powerpoint/2010/main" val="7065612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73</a:t>
            </a:fld>
            <a:endParaRPr lang="en-US" dirty="0"/>
          </a:p>
        </p:txBody>
      </p:sp>
    </p:spTree>
    <p:extLst>
      <p:ext uri="{BB962C8B-B14F-4D97-AF65-F5344CB8AC3E}">
        <p14:creationId xmlns:p14="http://schemas.microsoft.com/office/powerpoint/2010/main" val="2402037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76</a:t>
            </a:fld>
            <a:endParaRPr lang="en-US" dirty="0"/>
          </a:p>
        </p:txBody>
      </p:sp>
    </p:spTree>
    <p:extLst>
      <p:ext uri="{BB962C8B-B14F-4D97-AF65-F5344CB8AC3E}">
        <p14:creationId xmlns:p14="http://schemas.microsoft.com/office/powerpoint/2010/main" val="4194854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79</a:t>
            </a:fld>
            <a:endParaRPr lang="en-US" dirty="0"/>
          </a:p>
        </p:txBody>
      </p:sp>
    </p:spTree>
    <p:extLst>
      <p:ext uri="{BB962C8B-B14F-4D97-AF65-F5344CB8AC3E}">
        <p14:creationId xmlns:p14="http://schemas.microsoft.com/office/powerpoint/2010/main" val="32712098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80</a:t>
            </a:fld>
            <a:endParaRPr lang="en-US" dirty="0"/>
          </a:p>
        </p:txBody>
      </p:sp>
    </p:spTree>
    <p:extLst>
      <p:ext uri="{BB962C8B-B14F-4D97-AF65-F5344CB8AC3E}">
        <p14:creationId xmlns:p14="http://schemas.microsoft.com/office/powerpoint/2010/main" val="29563028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81</a:t>
            </a:fld>
            <a:endParaRPr lang="en-US" dirty="0"/>
          </a:p>
        </p:txBody>
      </p:sp>
    </p:spTree>
    <p:extLst>
      <p:ext uri="{BB962C8B-B14F-4D97-AF65-F5344CB8AC3E}">
        <p14:creationId xmlns:p14="http://schemas.microsoft.com/office/powerpoint/2010/main" val="3157015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8</a:t>
            </a:fld>
            <a:endParaRPr lang="en-US" dirty="0"/>
          </a:p>
        </p:txBody>
      </p:sp>
    </p:spTree>
    <p:extLst>
      <p:ext uri="{BB962C8B-B14F-4D97-AF65-F5344CB8AC3E}">
        <p14:creationId xmlns:p14="http://schemas.microsoft.com/office/powerpoint/2010/main" val="31680844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82</a:t>
            </a:fld>
            <a:endParaRPr lang="en-US" dirty="0"/>
          </a:p>
        </p:txBody>
      </p:sp>
    </p:spTree>
    <p:extLst>
      <p:ext uri="{BB962C8B-B14F-4D97-AF65-F5344CB8AC3E}">
        <p14:creationId xmlns:p14="http://schemas.microsoft.com/office/powerpoint/2010/main" val="3607881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83</a:t>
            </a:fld>
            <a:endParaRPr lang="en-US" dirty="0"/>
          </a:p>
        </p:txBody>
      </p:sp>
    </p:spTree>
    <p:extLst>
      <p:ext uri="{BB962C8B-B14F-4D97-AF65-F5344CB8AC3E}">
        <p14:creationId xmlns:p14="http://schemas.microsoft.com/office/powerpoint/2010/main" val="4203623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9</a:t>
            </a:fld>
            <a:endParaRPr lang="en-US" dirty="0"/>
          </a:p>
        </p:txBody>
      </p:sp>
    </p:spTree>
    <p:extLst>
      <p:ext uri="{BB962C8B-B14F-4D97-AF65-F5344CB8AC3E}">
        <p14:creationId xmlns:p14="http://schemas.microsoft.com/office/powerpoint/2010/main" val="3921726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10</a:t>
            </a:fld>
            <a:endParaRPr lang="en-US" dirty="0"/>
          </a:p>
        </p:txBody>
      </p:sp>
    </p:spTree>
    <p:extLst>
      <p:ext uri="{BB962C8B-B14F-4D97-AF65-F5344CB8AC3E}">
        <p14:creationId xmlns:p14="http://schemas.microsoft.com/office/powerpoint/2010/main" val="2979756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mailto:ETAsupport@wfgpshelpdesk.atlassian.net"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sp>
        <p:nvSpPr>
          <p:cNvPr id="33" name="Rectangle 32"/>
          <p:cNvSpPr/>
          <p:nvPr userDrawn="1"/>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ectangle 33"/>
          <p:cNvSpPr/>
          <p:nvPr userDrawn="1"/>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TextBox 13"/>
          <p:cNvSpPr txBox="1"/>
          <p:nvPr userDrawn="1"/>
        </p:nvSpPr>
        <p:spPr>
          <a:xfrm>
            <a:off x="4695825" y="1571624"/>
            <a:ext cx="4297680" cy="5191126"/>
          </a:xfrm>
          <a:prstGeom prst="rect">
            <a:avLst/>
          </a:prstGeom>
          <a:noFill/>
        </p:spPr>
        <p:txBody>
          <a:bodyPr wrap="square" rtlCol="0">
            <a:noAutofit/>
          </a:bodyPr>
          <a:lstStyle/>
          <a:p>
            <a:pPr marL="0" indent="0">
              <a:spcAft>
                <a:spcPts val="1000"/>
              </a:spcAft>
              <a:buFont typeface="Arial" panose="020B0604020202020204" pitchFamily="34" charset="0"/>
              <a:buNone/>
            </a:pPr>
            <a:r>
              <a:rPr lang="en-US" sz="1400" b="1" dirty="0">
                <a:latin typeface="Arial" panose="020B0604020202020204" pitchFamily="34" charset="0"/>
                <a:cs typeface="Arial" panose="020B0604020202020204" pitchFamily="34" charset="0"/>
              </a:rPr>
              <a:t>Beyond</a:t>
            </a:r>
            <a:r>
              <a:rPr lang="en-US" sz="1400" b="1" baseline="0" dirty="0">
                <a:latin typeface="Arial" panose="020B0604020202020204" pitchFamily="34" charset="0"/>
                <a:cs typeface="Arial" panose="020B0604020202020204" pitchFamily="34" charset="0"/>
              </a:rPr>
              <a:t> the standard offerings</a:t>
            </a:r>
            <a:r>
              <a:rPr lang="en-US" sz="1150" b="0" baseline="0" dirty="0">
                <a:latin typeface="Arial" panose="020B0604020202020204" pitchFamily="34" charset="0"/>
                <a:cs typeface="Arial" panose="020B0604020202020204" pitchFamily="34" charset="0"/>
              </a:rPr>
              <a:t>,</a:t>
            </a:r>
            <a:r>
              <a:rPr lang="en-US" sz="1150" b="1" baseline="0" dirty="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r>
              <a:rPr lang="en-US" sz="1050" b="0" baseline="0" dirty="0">
                <a:latin typeface="Arial" panose="020B0604020202020204" pitchFamily="34" charset="0"/>
                <a:cs typeface="Arial" panose="020B0604020202020204" pitchFamily="34" charset="0"/>
              </a:rPr>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Agenda</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endParaRPr lang="en-US" sz="11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Title Slide:</a:t>
            </a:r>
          </a:p>
          <a:p>
            <a:pPr marL="62865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The titles are formatted to display as “Small Caps”.  </a:t>
            </a:r>
          </a:p>
          <a:p>
            <a:pPr marL="628650" lvl="1" indent="-171450">
              <a:spcBef>
                <a:spcPts val="300"/>
              </a:spcBef>
              <a:spcAft>
                <a:spcPts val="0"/>
              </a:spcAft>
              <a:buFont typeface="Arial" panose="020B0604020202020204" pitchFamily="34" charset="0"/>
              <a:buChar char="•"/>
            </a:pPr>
            <a:r>
              <a:rPr lang="en-US" sz="1050" dirty="0">
                <a:latin typeface="Arial" panose="020B0604020202020204" pitchFamily="34" charset="0"/>
                <a:cs typeface="Arial" panose="020B0604020202020204" pitchFamily="34" charset="0"/>
              </a:rPr>
              <a:t>The</a:t>
            </a:r>
            <a:r>
              <a:rPr lang="en-US" sz="1050" baseline="0" dirty="0">
                <a:latin typeface="Arial" panose="020B0604020202020204" pitchFamily="34" charset="0"/>
                <a:cs typeface="Arial" panose="020B0604020202020204" pitchFamily="34" charset="0"/>
              </a:rPr>
              <a:t> date on the title slide updates automatically to the current day.  On the day of the Webinar, it will reflect the proper date.</a:t>
            </a:r>
          </a:p>
          <a:p>
            <a:pPr marL="171450" indent="-171450">
              <a:spcBef>
                <a:spcPts val="600"/>
              </a:spcBef>
              <a:spcAft>
                <a:spcPts val="8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Resources:</a:t>
            </a:r>
            <a:r>
              <a:rPr lang="en-US" sz="1050" b="1" baseline="0" dirty="0">
                <a:latin typeface="Arial" panose="020B0604020202020204" pitchFamily="34" charset="0"/>
                <a:cs typeface="Arial" panose="020B0604020202020204" pitchFamily="34" charset="0"/>
              </a:rPr>
              <a:t/>
            </a:r>
            <a:br>
              <a:rPr lang="en-US" sz="1050" b="1"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levels.</a:t>
            </a:r>
          </a:p>
          <a:p>
            <a:pPr marL="628650" lvl="1" indent="-171450">
              <a:spcBef>
                <a:spcPts val="600"/>
              </a:spcBef>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first level is the name of the resource</a:t>
            </a:r>
          </a:p>
          <a:p>
            <a:pPr marL="628650" lvl="1" indent="-171450">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second level is the Resource Information</a:t>
            </a:r>
          </a:p>
          <a:p>
            <a:pPr marL="628650" lvl="1" indent="-171450">
              <a:spcAft>
                <a:spcPts val="6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third level is the Resource Link.</a:t>
            </a:r>
          </a:p>
          <a:p>
            <a:pPr marL="171450" lvl="0" indent="-171450">
              <a:spcAft>
                <a:spcPts val="600"/>
              </a:spcAft>
              <a:buFont typeface="Arial" panose="020B0604020202020204" pitchFamily="34" charset="0"/>
              <a:buChar char="•"/>
            </a:pP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6728086" y="5023409"/>
            <a:ext cx="1296075" cy="481538"/>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28" name="Rectangle 27"/>
          <p:cNvSpPr/>
          <p:nvPr userDrawn="1"/>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userDrawn="1"/>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userDrawn="1"/>
        </p:nvSpPr>
        <p:spPr>
          <a:xfrm>
            <a:off x="0" y="54831"/>
            <a:ext cx="5448300" cy="978729"/>
          </a:xfrm>
          <a:prstGeom prst="rect">
            <a:avLst/>
          </a:prstGeom>
          <a:noFill/>
        </p:spPr>
        <p:txBody>
          <a:bodyPr wrap="square" rtlCol="0">
            <a:spAutoFit/>
          </a:bodyPr>
          <a:lstStyle/>
          <a:p>
            <a:pPr algn="ctr">
              <a:lnSpc>
                <a:spcPct val="90000"/>
              </a:lnSpc>
            </a:pPr>
            <a:r>
              <a:rPr lang="en-US" sz="36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This Slide Is Hidden.  </a:t>
            </a:r>
          </a:p>
          <a:p>
            <a:pPr algn="ctr">
              <a:lnSpc>
                <a:spcPct val="90000"/>
              </a:lnSpc>
            </a:pPr>
            <a:r>
              <a:rPr lang="en-US" sz="28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It will not display in your presentation.</a:t>
            </a:r>
          </a:p>
        </p:txBody>
      </p:sp>
      <p:sp>
        <p:nvSpPr>
          <p:cNvPr id="7" name="TextBox 6"/>
          <p:cNvSpPr txBox="1"/>
          <p:nvPr userDrawn="1"/>
        </p:nvSpPr>
        <p:spPr>
          <a:xfrm>
            <a:off x="91736" y="1613703"/>
            <a:ext cx="4297680" cy="5149047"/>
          </a:xfrm>
          <a:prstGeom prst="rect">
            <a:avLst/>
          </a:prstGeom>
          <a:noFill/>
        </p:spPr>
        <p:txBody>
          <a:bodyPr wrap="square" rtlCol="0">
            <a:noAutofit/>
          </a:bodyPr>
          <a:lstStyle/>
          <a:p>
            <a:pPr>
              <a:spcAft>
                <a:spcPts val="300"/>
              </a:spcAft>
            </a:pPr>
            <a:r>
              <a:rPr lang="en-US" sz="1400" b="1" dirty="0">
                <a:latin typeface="Arial" panose="020B0604020202020204" pitchFamily="34" charset="0"/>
                <a:cs typeface="Arial" panose="020B0604020202020204" pitchFamily="34" charset="0"/>
              </a:rPr>
              <a:t>How to use</a:t>
            </a:r>
            <a:r>
              <a:rPr lang="en-US" sz="1400" b="1" baseline="0" dirty="0">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  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 slide,</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click the “Layout” button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right next to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60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Template Notes:</a:t>
            </a:r>
          </a:p>
          <a:p>
            <a:pPr marL="274320" lvl="0" indent="0">
              <a:spcAft>
                <a:spcPts val="600"/>
              </a:spcAft>
              <a:buFont typeface="Arial" panose="020B0604020202020204" pitchFamily="34" charset="0"/>
              <a:buNone/>
            </a:pPr>
            <a:r>
              <a:rPr lang="en-US" sz="1800" b="0" u="sng" spc="60" baseline="0" dirty="0">
                <a:solidFill>
                  <a:schemeClr val="bg1"/>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 NOT:</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If a spacing adjustment is needed, it will be handled by the design team.</a:t>
            </a:r>
            <a:endParaRPr lang="en-US" sz="1050" b="0" dirty="0">
              <a:latin typeface="Arial" panose="020B0604020202020204" pitchFamily="34" charset="0"/>
              <a:cs typeface="Arial" panose="020B0604020202020204" pitchFamily="34" charset="0"/>
            </a:endParaRP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Change heading alignment or location. </a:t>
            </a:r>
            <a:r>
              <a:rPr lang="en-US" sz="1050" b="0" baseline="0" dirty="0">
                <a:latin typeface="Arial" panose="020B0604020202020204" pitchFamily="34" charset="0"/>
                <a:cs typeface="Arial" panose="020B0604020202020204" pitchFamily="34" charset="0"/>
              </a:rPr>
              <a:t>Any issues present in the display of your slides will be repaired by the design team.</a:t>
            </a:r>
          </a:p>
          <a:p>
            <a:pPr marL="27432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ea typeface="+mn-ea"/>
                <a:cs typeface="Arial" panose="020B0604020202020204" pitchFamily="34" charset="0"/>
              </a:rPr>
              <a:t>DO: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  Note that any graphics not referenced or in violation of </a:t>
            </a:r>
            <a:r>
              <a:rPr kumimoji="0" lang="en-US" sz="105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grpSp>
        <p:nvGrpSpPr>
          <p:cNvPr id="13" name="Group 12"/>
          <p:cNvGrpSpPr/>
          <p:nvPr userDrawn="1"/>
        </p:nvGrpSpPr>
        <p:grpSpPr>
          <a:xfrm>
            <a:off x="95250" y="1177480"/>
            <a:ext cx="8953500" cy="325901"/>
            <a:chOff x="95250" y="1177480"/>
            <a:chExt cx="8953500" cy="325901"/>
          </a:xfrm>
        </p:grpSpPr>
        <p:sp>
          <p:nvSpPr>
            <p:cNvPr id="10" name="TextBox 9"/>
            <p:cNvSpPr txBox="1"/>
            <p:nvPr userDrawn="1"/>
          </p:nvSpPr>
          <p:spPr>
            <a:xfrm>
              <a:off x="95250" y="1177480"/>
              <a:ext cx="8953500" cy="304277"/>
            </a:xfrm>
            <a:prstGeom prst="rect">
              <a:avLst/>
            </a:prstGeom>
            <a:noFill/>
          </p:spPr>
          <p:txBody>
            <a:bodyPr wrap="square" rtlCol="0">
              <a:noAutofit/>
            </a:bodyPr>
            <a:lstStyle/>
            <a:p>
              <a:pPr algn="ctr"/>
              <a:r>
                <a:rPr lang="en-US" sz="1600" i="1" dirty="0">
                  <a:solidFill>
                    <a:schemeClr val="tx1">
                      <a:lumMod val="65000"/>
                      <a:lumOff val="35000"/>
                    </a:schemeClr>
                  </a:solidFill>
                  <a:latin typeface="Arial" panose="020B0604020202020204" pitchFamily="34" charset="0"/>
                  <a:cs typeface="Arial" panose="020B0604020202020204" pitchFamily="34" charset="0"/>
                </a:rPr>
                <a:t>This slide contains information</a:t>
              </a:r>
              <a:r>
                <a:rPr lang="en-US" sz="1600" i="1" baseline="0" dirty="0">
                  <a:solidFill>
                    <a:schemeClr val="tx1">
                      <a:lumMod val="65000"/>
                      <a:lumOff val="35000"/>
                    </a:schemeClr>
                  </a:solidFill>
                  <a:latin typeface="Arial" panose="020B0604020202020204" pitchFamily="34" charset="0"/>
                  <a:cs typeface="Arial" panose="020B0604020202020204" pitchFamily="34" charset="0"/>
                </a:rPr>
                <a:t> on how to use this template.  It is not a part of the presentation.</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114300" y="1197535"/>
              <a:ext cx="8915400" cy="305846"/>
              <a:chOff x="114300" y="1188010"/>
              <a:chExt cx="8915400" cy="305846"/>
            </a:xfrm>
          </p:grpSpPr>
          <p:cxnSp>
            <p:nvCxnSpPr>
              <p:cNvPr id="9" name="Straight Connector 8"/>
              <p:cNvCxnSpPr/>
              <p:nvPr userDrawn="1"/>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15" name="TextBox 14"/>
          <p:cNvSpPr txBox="1"/>
          <p:nvPr userDrawn="1"/>
        </p:nvSpPr>
        <p:spPr>
          <a:xfrm>
            <a:off x="7084799" y="2272914"/>
            <a:ext cx="1317601" cy="1154326"/>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pPr>
            <a:r>
              <a:rPr lang="en-US" sz="1100" b="0" baseline="0" dirty="0"/>
              <a:t>Quote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6" name="Group 25"/>
          <p:cNvGrpSpPr/>
          <p:nvPr userDrawn="1"/>
        </p:nvGrpSpPr>
        <p:grpSpPr>
          <a:xfrm>
            <a:off x="6000750" y="-37309"/>
            <a:ext cx="3143249" cy="1262157"/>
            <a:chOff x="6000750" y="-37309"/>
            <a:chExt cx="3143249" cy="1262157"/>
          </a:xfrm>
        </p:grpSpPr>
        <p:sp>
          <p:nvSpPr>
            <p:cNvPr id="23" name="TextBox 22"/>
            <p:cNvSpPr txBox="1"/>
            <p:nvPr userDrawn="1"/>
          </p:nvSpPr>
          <p:spPr>
            <a:xfrm>
              <a:off x="7205266" y="66207"/>
              <a:ext cx="1938733" cy="1044036"/>
            </a:xfrm>
            <a:prstGeom prst="rect">
              <a:avLst/>
            </a:prstGeom>
            <a:noFill/>
          </p:spPr>
          <p:txBody>
            <a:bodyPr wrap="square" rtlCol="0">
              <a:noAutofit/>
            </a:bodyPr>
            <a:lstStyle/>
            <a:p>
              <a:pPr algn="l">
                <a:lnSpc>
                  <a:spcPct val="90000"/>
                </a:lnSpc>
              </a:pPr>
              <a:r>
                <a:rPr lang="en-US" sz="1300" b="1" i="0" spc="40" dirty="0">
                  <a:solidFill>
                    <a:schemeClr val="tx1">
                      <a:lumMod val="85000"/>
                      <a:lumOff val="15000"/>
                    </a:schemeClr>
                  </a:solidFill>
                  <a:latin typeface="+mj-lt"/>
                </a:rPr>
                <a:t>Don’t Delete this slide until the presentation is final.</a:t>
              </a:r>
              <a:endParaRPr lang="en-US" sz="13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25" name="Group 24"/>
            <p:cNvGrpSpPr/>
            <p:nvPr userDrawn="1"/>
          </p:nvGrpSpPr>
          <p:grpSpPr>
            <a:xfrm>
              <a:off x="6000750" y="-37309"/>
              <a:ext cx="1262157" cy="1262157"/>
              <a:chOff x="1714500" y="4547858"/>
              <a:chExt cx="1262157" cy="1262157"/>
            </a:xfrm>
          </p:grpSpPr>
          <p:grpSp>
            <p:nvGrpSpPr>
              <p:cNvPr id="24" name="Group 23"/>
              <p:cNvGrpSpPr/>
              <p:nvPr userDrawn="1"/>
            </p:nvGrpSpPr>
            <p:grpSpPr>
              <a:xfrm>
                <a:off x="1714500" y="4547858"/>
                <a:ext cx="1262157" cy="1262157"/>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userDrawn="1"/>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algn="ctr"/>
                <a:r>
                  <a:rPr lang="en-US" sz="2300" b="0" i="0" spc="40" baseline="0" dirty="0">
                    <a:solidFill>
                      <a:schemeClr val="bg1"/>
                    </a:solidFill>
                    <a:latin typeface="Impact" panose="020B0806030902050204" pitchFamily="34" charset="0"/>
                  </a:rPr>
                  <a:t>DON’T</a:t>
                </a:r>
                <a:br>
                  <a:rPr lang="en-US" sz="2300" b="0" i="0" spc="40" baseline="0" dirty="0">
                    <a:solidFill>
                      <a:schemeClr val="bg1"/>
                    </a:solidFill>
                    <a:latin typeface="Impact" panose="020B0806030902050204" pitchFamily="34" charset="0"/>
                  </a:rPr>
                </a:br>
                <a:r>
                  <a:rPr lang="en-US" sz="23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334674"/>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35" name="TextBox 34"/>
          <p:cNvSpPr txBox="1"/>
          <p:nvPr userDrawn="1"/>
        </p:nvSpPr>
        <p:spPr>
          <a:xfrm>
            <a:off x="114300" y="910225"/>
            <a:ext cx="5313591" cy="304277"/>
          </a:xfrm>
          <a:prstGeom prst="rect">
            <a:avLst/>
          </a:prstGeom>
          <a:noFill/>
        </p:spPr>
        <p:txBody>
          <a:bodyPr wrap="square" rtlCol="0">
            <a:noAutofit/>
          </a:bodyPr>
          <a:lstStyle/>
          <a:p>
            <a:pPr algn="ctr"/>
            <a:r>
              <a:rPr lang="en-US" sz="1200" b="1" i="0" dirty="0">
                <a:solidFill>
                  <a:schemeClr val="accent2">
                    <a:lumMod val="50000"/>
                  </a:schemeClr>
                </a:solidFill>
                <a:latin typeface="Arial" panose="020B0604020202020204" pitchFamily="34" charset="0"/>
                <a:cs typeface="Arial" panose="020B0604020202020204" pitchFamily="34" charset="0"/>
              </a:rPr>
              <a:t>Slide numbers will set properly when deck is</a:t>
            </a:r>
            <a:r>
              <a:rPr lang="en-US" sz="1200" b="1" i="0" baseline="0" dirty="0">
                <a:solidFill>
                  <a:schemeClr val="accent2">
                    <a:lumMod val="50000"/>
                  </a:schemeClr>
                </a:solidFill>
                <a:latin typeface="Arial" panose="020B0604020202020204" pitchFamily="34" charset="0"/>
                <a:cs typeface="Arial" panose="020B0604020202020204" pitchFamily="34" charset="0"/>
              </a:rPr>
              <a:t> finalized.</a:t>
            </a:r>
            <a:endParaRPr lang="en-US" sz="1200" b="1" i="0"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userDrawn="1"/>
        </p:nvSpPr>
        <p:spPr>
          <a:xfrm>
            <a:off x="4714598" y="6248400"/>
            <a:ext cx="4429402" cy="610606"/>
          </a:xfrm>
          <a:prstGeom prst="rect">
            <a:avLst/>
          </a:prstGeom>
          <a:solidFill>
            <a:schemeClr val="bg2">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algn="ctr"/>
            <a:r>
              <a:rPr lang="en-US" sz="2000" b="1" dirty="0">
                <a:solidFill>
                  <a:schemeClr val="bg1"/>
                </a:solidFill>
                <a:effectLst>
                  <a:outerShdw blurRad="50800" dist="38100" dir="8100000" algn="tr" rotWithShape="0">
                    <a:prstClr val="black">
                      <a:alpha val="40000"/>
                    </a:prstClr>
                  </a:outerShdw>
                </a:effectLst>
              </a:rPr>
              <a:t>Questions</a:t>
            </a:r>
            <a:r>
              <a:rPr lang="en-US" sz="2000" b="1" baseline="0" dirty="0">
                <a:solidFill>
                  <a:schemeClr val="bg1"/>
                </a:solidFill>
                <a:effectLst>
                  <a:outerShdw blurRad="50800" dist="38100" dir="8100000" algn="tr" rotWithShape="0">
                    <a:prstClr val="black">
                      <a:alpha val="40000"/>
                    </a:prstClr>
                  </a:outerShdw>
                </a:effectLst>
              </a:rPr>
              <a:t> about this template?</a:t>
            </a:r>
          </a:p>
          <a:p>
            <a:pPr algn="ctr"/>
            <a:r>
              <a:rPr lang="en-US" sz="1400" baseline="0" dirty="0">
                <a:solidFill>
                  <a:schemeClr val="bg1"/>
                </a:solidFill>
                <a:effectLst>
                  <a:outerShdw blurRad="50800" dist="38100" dir="8100000" algn="tr" rotWithShape="0">
                    <a:prstClr val="black">
                      <a:alpha val="40000"/>
                    </a:prstClr>
                  </a:outerShdw>
                </a:effectLst>
              </a:rPr>
              <a:t>Email: </a:t>
            </a:r>
            <a:r>
              <a:rPr lang="en-US" sz="1400" baseline="0" dirty="0">
                <a:solidFill>
                  <a:schemeClr val="bg1"/>
                </a:solidFill>
                <a:effectLst>
                  <a:outerShdw blurRad="50800" dist="38100" dir="8100000" algn="tr" rotWithShape="0">
                    <a:prstClr val="black">
                      <a:alpha val="40000"/>
                    </a:prstClr>
                  </a:outerShdw>
                </a:effectLst>
                <a:hlinkClick r:id="rId4"/>
              </a:rPr>
              <a:t>ETAsupport@wfgpshelpdesk.atlassian.net</a:t>
            </a:r>
            <a:r>
              <a:rPr lang="en-US" sz="1400" baseline="0" dirty="0">
                <a:solidFill>
                  <a:schemeClr val="bg1"/>
                </a:solidFill>
                <a:effectLst>
                  <a:outerShdw blurRad="50800" dist="38100" dir="8100000" algn="tr" rotWithShape="0">
                    <a:prstClr val="black">
                      <a:alpha val="40000"/>
                    </a:prstClr>
                  </a:outerShdw>
                </a:effectLst>
              </a:rPr>
              <a:t> </a:t>
            </a:r>
            <a:endParaRPr lang="en-US" sz="1400" dirty="0">
              <a:solidFill>
                <a:schemeClr val="tx2">
                  <a:lumMod val="20000"/>
                  <a:lumOff val="80000"/>
                </a:schemeClr>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15738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5486400" cy="566738"/>
          </a:xfrm>
        </p:spPr>
        <p:txBody>
          <a:bodyPr anchor="b">
            <a:normAutofit/>
          </a:bodyPr>
          <a:lstStyle>
            <a:lvl1pPr algn="l">
              <a:defRPr sz="2400" b="0" spc="40" baseline="0">
                <a:gradFill>
                  <a:gsLst>
                    <a:gs pos="0">
                      <a:srgbClr val="004874"/>
                    </a:gs>
                    <a:gs pos="100000">
                      <a:srgbClr val="041F36"/>
                    </a:gs>
                  </a:gsLst>
                  <a:lin ang="5400000" scaled="1"/>
                </a:gradFill>
              </a:defRPr>
            </a:lvl1pPr>
          </a:lstStyle>
          <a:p>
            <a:r>
              <a:rPr lang="en-US" dirty="0"/>
              <a:t>Picture Title Here</a:t>
            </a:r>
          </a:p>
        </p:txBody>
      </p:sp>
      <p:sp>
        <p:nvSpPr>
          <p:cNvPr id="3" name="Picture Placeholder 2"/>
          <p:cNvSpPr>
            <a:spLocks noGrp="1"/>
          </p:cNvSpPr>
          <p:nvPr>
            <p:ph type="pic" idx="1" hasCustomPrompt="1"/>
          </p:nvPr>
        </p:nvSpPr>
        <p:spPr>
          <a:xfrm>
            <a:off x="1316038" y="612775"/>
            <a:ext cx="5486400" cy="41148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vert="horz" lIns="91440" tIns="45720" rIns="91440" bIns="45720" rtlCol="0"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lang="en-US" sz="3200" i="1" baseline="0">
                <a:ln>
                  <a:noFill/>
                </a:ln>
              </a:defRPr>
            </a:lvl1pPr>
          </a:lstStyle>
          <a:p>
            <a:pPr marL="0" marR="0" lvl="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a:pPr>
            <a:r>
              <a:rPr lang="en-US" dirty="0"/>
              <a:t>drop picture here</a:t>
            </a:r>
          </a:p>
        </p:txBody>
      </p:sp>
      <p:sp>
        <p:nvSpPr>
          <p:cNvPr id="4" name="Text Placeholder 3"/>
          <p:cNvSpPr>
            <a:spLocks noGrp="1"/>
          </p:cNvSpPr>
          <p:nvPr>
            <p:ph type="body" sz="half" idx="2" hasCustomPrompt="1"/>
          </p:nvPr>
        </p:nvSpPr>
        <p:spPr>
          <a:xfrm>
            <a:off x="2628900" y="5396366"/>
            <a:ext cx="4649788"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here</a:t>
            </a:r>
          </a:p>
        </p:txBody>
      </p:sp>
      <p:pic>
        <p:nvPicPr>
          <p:cNvPr id="6" name="Picture 5"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8014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057674" y="4862216"/>
            <a:ext cx="4042808"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300" b="0" i="0" spc="40" baseline="0" dirty="0">
                <a:latin typeface="Franklin Gothic Medium" panose="020B0603020102020204" pitchFamily="34" charset="0"/>
              </a:rPr>
              <a:t>Today’s Moderator</a:t>
            </a:r>
          </a:p>
        </p:txBody>
      </p:sp>
    </p:spTree>
    <p:extLst>
      <p:ext uri="{BB962C8B-B14F-4D97-AF65-F5344CB8AC3E}">
        <p14:creationId xmlns:p14="http://schemas.microsoft.com/office/powerpoint/2010/main" val="24795663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27932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5996951" y="4878127"/>
            <a:ext cx="4153257"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a:t>
            </a:r>
          </a:p>
        </p:txBody>
      </p:sp>
      <p:pic>
        <p:nvPicPr>
          <p:cNvPr id="9" name="Picture 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0461453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3249612" y="3454341"/>
            <a:ext cx="4621068"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2" name="Title 1"/>
          <p:cNvSpPr>
            <a:spLocks noGrp="1"/>
          </p:cNvSpPr>
          <p:nvPr>
            <p:ph type="title" hasCustomPrompt="1"/>
          </p:nvPr>
        </p:nvSpPr>
        <p:spPr>
          <a:xfrm>
            <a:off x="3249613" y="541738"/>
            <a:ext cx="4621067"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1057276"/>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362320" y="581025"/>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14597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1571626"/>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249613" y="3968692"/>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362320" y="3492441"/>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3249613" y="4371125"/>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249613" y="4483042"/>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userDrawn="1"/>
        </p:nvSpPr>
        <p:spPr>
          <a:xfrm rot="17343955">
            <a:off x="6023068" y="4859055"/>
            <a:ext cx="4114208"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15" name="Picture 14"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7158052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Slide - Triple">
    <p:spTree>
      <p:nvGrpSpPr>
        <p:cNvPr id="1" name=""/>
        <p:cNvGrpSpPr/>
        <p:nvPr/>
      </p:nvGrpSpPr>
      <p:grpSpPr>
        <a:xfrm>
          <a:off x="0" y="0"/>
          <a:ext cx="0" cy="0"/>
          <a:chOff x="0" y="0"/>
          <a:chExt cx="0" cy="0"/>
        </a:xfrm>
      </p:grpSpPr>
      <p:sp>
        <p:nvSpPr>
          <p:cNvPr id="28" name="Rectangle 27"/>
          <p:cNvSpPr/>
          <p:nvPr userDrawn="1"/>
        </p:nvSpPr>
        <p:spPr>
          <a:xfrm>
            <a:off x="0" y="2124678"/>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p:nvPr userDrawn="1"/>
        </p:nvGrpSpPr>
        <p:grpSpPr>
          <a:xfrm>
            <a:off x="-1" y="2097246"/>
            <a:ext cx="8239126"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 Placeholder 8"/>
          <p:cNvSpPr>
            <a:spLocks noGrp="1"/>
          </p:cNvSpPr>
          <p:nvPr>
            <p:ph type="body" sz="quarter" idx="19" hasCustomPrompt="1"/>
          </p:nvPr>
        </p:nvSpPr>
        <p:spPr>
          <a:xfrm>
            <a:off x="4035283" y="2078559"/>
            <a:ext cx="4397517" cy="459267"/>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3931873"/>
            <a:ext cx="4306888" cy="477644"/>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3" y="290227"/>
            <a:ext cx="4675187" cy="33123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2" y="685801"/>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558941" y="265513"/>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2297113" y="10025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3" y="1038226"/>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2297113" y="443814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558941" y="3989281"/>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2297113" y="475485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3" y="4790569"/>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4035283" y="256716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2297112" y="2103112"/>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userDrawn="1"/>
        </p:nvCxnSpPr>
        <p:spPr>
          <a:xfrm>
            <a:off x="4035283" y="288387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4035283" y="2919590"/>
            <a:ext cx="3970337"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userDrawn="1"/>
        </p:nvSpPr>
        <p:spPr>
          <a:xfrm rot="17343955">
            <a:off x="5886903" y="4856727"/>
            <a:ext cx="4388147"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29" name="Picture 2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40946754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Title 1"/>
          <p:cNvSpPr txBox="1">
            <a:spLocks/>
          </p:cNvSpPr>
          <p:nvPr userDrawn="1"/>
        </p:nvSpPr>
        <p:spPr>
          <a:xfrm>
            <a:off x="-15780" y="217489"/>
            <a:ext cx="3194592" cy="774492"/>
          </a:xfrm>
          <a:prstGeom prst="rect">
            <a:avLst/>
          </a:prstGeom>
        </p:spPr>
        <p:txBody>
          <a:bodyPr vert="horz" lIns="91440" tIns="45720" rIns="91440" bIns="45720" rtlCol="0" anchor="ctr">
            <a:normAutofit fontScale="85000" lnSpcReduction="100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baseline="0" dirty="0">
                <a:gradFill>
                  <a:gsLst>
                    <a:gs pos="0">
                      <a:srgbClr val="004874"/>
                    </a:gs>
                    <a:gs pos="100000">
                      <a:srgbClr val="041F36"/>
                    </a:gs>
                  </a:gsLst>
                  <a:lin ang="5400000" scaled="1"/>
                </a:gradFill>
                <a:latin typeface="Franklin Gothic Medium" panose="020B0603020102020204" pitchFamily="34" charset="0"/>
              </a:rPr>
              <a:t>Where Are You?</a:t>
            </a:r>
          </a:p>
        </p:txBody>
      </p:sp>
      <p:sp>
        <p:nvSpPr>
          <p:cNvPr id="2" name="TextBox 1"/>
          <p:cNvSpPr txBox="1"/>
          <p:nvPr userDrawn="1"/>
        </p:nvSpPr>
        <p:spPr>
          <a:xfrm>
            <a:off x="3026982" y="373931"/>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pic>
        <p:nvPicPr>
          <p:cNvPr id="14" name="Picture 13"/>
          <p:cNvPicPr>
            <a:picLocks noChangeAspect="1"/>
          </p:cNvPicPr>
          <p:nvPr userDrawn="1"/>
        </p:nvPicPr>
        <p:blipFill>
          <a:blip r:embed="rId2"/>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212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2743200"/>
            <a:ext cx="8064341" cy="4023497"/>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ü"/>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1852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37876" y="0"/>
            <a:ext cx="2803928" cy="2041991"/>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Ø"/>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69215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Poll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8813" y="2574767"/>
            <a:ext cx="1822480" cy="2730500"/>
          </a:xfrm>
          <a:prstGeom prst="rect">
            <a:avLst/>
          </a:prstGeom>
        </p:spPr>
      </p:pic>
      <p:sp>
        <p:nvSpPr>
          <p:cNvPr id="18" name="Content Placeholder 2"/>
          <p:cNvSpPr>
            <a:spLocks noGrp="1"/>
          </p:cNvSpPr>
          <p:nvPr>
            <p:ph idx="1"/>
          </p:nvPr>
        </p:nvSpPr>
        <p:spPr>
          <a:xfrm>
            <a:off x="457200" y="2950005"/>
            <a:ext cx="6908800" cy="3485834"/>
          </a:xfrm>
        </p:spPr>
        <p:txBody>
          <a:bodyPr/>
          <a:lstStyle>
            <a:lvl1pPr marL="342900" indent="-342900">
              <a:spcBef>
                <a:spcPts val="0"/>
              </a:spcBef>
              <a:spcAft>
                <a:spcPts val="1200"/>
              </a:spcAft>
              <a:buFont typeface="Arial" panose="020B0604020202020204" pitchFamily="34" charset="0"/>
              <a:buChar char="•"/>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p:txBody>
      </p:sp>
      <p:sp>
        <p:nvSpPr>
          <p:cNvPr id="19" name="Freeform 18"/>
          <p:cNvSpPr/>
          <p:nvPr userDrawn="1"/>
        </p:nvSpPr>
        <p:spPr>
          <a:xfrm>
            <a:off x="88903" y="1218088"/>
            <a:ext cx="7480297" cy="1505810"/>
          </a:xfrm>
          <a:custGeom>
            <a:avLst/>
            <a:gdLst>
              <a:gd name="connsiteX0" fmla="*/ 0 w 8376408"/>
              <a:gd name="connsiteY0" fmla="*/ 150581 h 1505810"/>
              <a:gd name="connsiteX1" fmla="*/ 150581 w 8376408"/>
              <a:gd name="connsiteY1" fmla="*/ 0 h 1505810"/>
              <a:gd name="connsiteX2" fmla="*/ 8225827 w 8376408"/>
              <a:gd name="connsiteY2" fmla="*/ 0 h 1505810"/>
              <a:gd name="connsiteX3" fmla="*/ 8376408 w 8376408"/>
              <a:gd name="connsiteY3" fmla="*/ 150581 h 1505810"/>
              <a:gd name="connsiteX4" fmla="*/ 8376408 w 8376408"/>
              <a:gd name="connsiteY4" fmla="*/ 1355229 h 1505810"/>
              <a:gd name="connsiteX5" fmla="*/ 8225827 w 8376408"/>
              <a:gd name="connsiteY5" fmla="*/ 1505810 h 1505810"/>
              <a:gd name="connsiteX6" fmla="*/ 150581 w 8376408"/>
              <a:gd name="connsiteY6" fmla="*/ 1505810 h 1505810"/>
              <a:gd name="connsiteX7" fmla="*/ 0 w 8376408"/>
              <a:gd name="connsiteY7" fmla="*/ 1355229 h 1505810"/>
              <a:gd name="connsiteX8" fmla="*/ 0 w 8376408"/>
              <a:gd name="connsiteY8" fmla="*/ 150581 h 15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6408" h="1505810">
                <a:moveTo>
                  <a:pt x="0" y="150581"/>
                </a:moveTo>
                <a:cubicBezTo>
                  <a:pt x="0" y="67417"/>
                  <a:pt x="67417" y="0"/>
                  <a:pt x="150581" y="0"/>
                </a:cubicBezTo>
                <a:lnTo>
                  <a:pt x="8225827" y="0"/>
                </a:lnTo>
                <a:cubicBezTo>
                  <a:pt x="8308991" y="0"/>
                  <a:pt x="8376408" y="67417"/>
                  <a:pt x="8376408" y="150581"/>
                </a:cubicBezTo>
                <a:lnTo>
                  <a:pt x="8376408" y="1355229"/>
                </a:lnTo>
                <a:cubicBezTo>
                  <a:pt x="8376408" y="1438393"/>
                  <a:pt x="8308991" y="1505810"/>
                  <a:pt x="8225827" y="1505810"/>
                </a:cubicBezTo>
                <a:lnTo>
                  <a:pt x="150581" y="1505810"/>
                </a:lnTo>
                <a:cubicBezTo>
                  <a:pt x="67417" y="1505810"/>
                  <a:pt x="0" y="1438393"/>
                  <a:pt x="0" y="1355229"/>
                </a:cubicBezTo>
                <a:lnTo>
                  <a:pt x="0" y="150581"/>
                </a:lnTo>
                <a:close/>
              </a:path>
            </a:pathLst>
          </a:custGeom>
          <a:noFill/>
          <a:ln w="38100" cap="rnd">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9824" tIns="74584" rIns="89824" bIns="74584" numCol="1" spcCol="1270" anchor="ctr" anchorCtr="0">
            <a:noAutofit/>
          </a:bodyPr>
          <a:lstStyle/>
          <a:p>
            <a:pPr lvl="0" algn="ctr" defTabSz="1066800">
              <a:lnSpc>
                <a:spcPct val="90000"/>
              </a:lnSpc>
              <a:spcBef>
                <a:spcPct val="0"/>
              </a:spcBef>
              <a:spcAft>
                <a:spcPct val="35000"/>
              </a:spcAft>
            </a:pPr>
            <a:endParaRPr lang="en-US" sz="2400" kern="12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076732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ies Slide">
    <p:spTree>
      <p:nvGrpSpPr>
        <p:cNvPr id="1" name=""/>
        <p:cNvGrpSpPr/>
        <p:nvPr/>
      </p:nvGrpSpPr>
      <p:grpSpPr>
        <a:xfrm>
          <a:off x="0" y="0"/>
          <a:ext cx="0" cy="0"/>
          <a:chOff x="0" y="0"/>
          <a:chExt cx="0" cy="0"/>
        </a:xfrm>
      </p:grpSpPr>
      <p:sp>
        <p:nvSpPr>
          <p:cNvPr id="2" name="Title 1"/>
          <p:cNvSpPr>
            <a:spLocks noGrp="1"/>
          </p:cNvSpPr>
          <p:nvPr>
            <p:ph type="title"/>
          </p:nvPr>
        </p:nvSpPr>
        <p:spPr>
          <a:xfrm>
            <a:off x="1183504" y="217489"/>
            <a:ext cx="6710174" cy="774492"/>
          </a:xfrm>
        </p:spPr>
        <p:txBody>
          <a:bodyPr>
            <a:normAutofit/>
          </a:bodyPr>
          <a:lstStyle>
            <a:lvl1pPr>
              <a:defRPr sz="3800" spc="40" baseline="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2"/>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5" name="Group 4"/>
          <p:cNvGrpSpPr/>
          <p:nvPr userDrawn="1"/>
        </p:nvGrpSpPr>
        <p:grpSpPr>
          <a:xfrm>
            <a:off x="163880" y="1"/>
            <a:ext cx="1019623" cy="1198094"/>
            <a:chOff x="163880" y="1"/>
            <a:chExt cx="1019623" cy="1198094"/>
          </a:xfrm>
          <a:effectLst>
            <a:outerShdw blurRad="50800" dist="38100" dir="5400000" sx="101000" sy="101000" algn="t" rotWithShape="0">
              <a:prstClr val="black">
                <a:alpha val="40000"/>
              </a:prstClr>
            </a:outerShdw>
          </a:effectLst>
        </p:grpSpPr>
        <p:sp>
          <p:nvSpPr>
            <p:cNvPr id="4" name="Pentagon 3"/>
            <p:cNvSpPr/>
            <p:nvPr userDrawn="1"/>
          </p:nvSpPr>
          <p:spPr>
            <a:xfrm rot="5400000">
              <a:off x="74645" y="89236"/>
              <a:ext cx="1198094" cy="1019623"/>
            </a:xfrm>
            <a:prstGeom prst="homePlate">
              <a:avLst>
                <a:gd name="adj" fmla="val 24591"/>
              </a:avLst>
            </a:prstGeom>
            <a:gradFill flip="none" rotWithShape="1">
              <a:gsLst>
                <a:gs pos="9000">
                  <a:schemeClr val="bg1">
                    <a:lumMod val="75000"/>
                  </a:schemeClr>
                </a:gs>
                <a:gs pos="26000">
                  <a:schemeClr val="bg1"/>
                </a:gs>
                <a:gs pos="100000">
                  <a:schemeClr val="bg1">
                    <a:lumMod val="8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p:cNvSpPr/>
            <p:nvPr userDrawn="1"/>
          </p:nvSpPr>
          <p:spPr>
            <a:xfrm rot="5400000">
              <a:off x="564947" y="-401066"/>
              <a:ext cx="217490" cy="1019623"/>
            </a:xfrm>
            <a:prstGeom prst="rect">
              <a:avLst/>
            </a:prstGeom>
            <a:gradFill flip="none" rotWithShape="1">
              <a:gsLst>
                <a:gs pos="0">
                  <a:srgbClr val="7A232E"/>
                </a:gs>
                <a:gs pos="48000">
                  <a:srgbClr val="9D1C30"/>
                </a:gs>
                <a:gs pos="100000">
                  <a:srgbClr val="B85759">
                    <a:alpha val="0"/>
                  </a:srgbClr>
                </a:gs>
                <a:gs pos="97000">
                  <a:srgbClr val="B85759"/>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9" name="Text Placeholder 3"/>
          <p:cNvSpPr>
            <a:spLocks noGrp="1"/>
          </p:cNvSpPr>
          <p:nvPr userDrawn="1">
            <p:ph type="body" sz="half" idx="2" hasCustomPrompt="1"/>
          </p:nvPr>
        </p:nvSpPr>
        <p:spPr>
          <a:xfrm>
            <a:off x="210398" y="198689"/>
            <a:ext cx="921646" cy="804862"/>
          </a:xfrm>
        </p:spPr>
        <p:txBody>
          <a:bodyPr tIns="64008">
            <a:normAutofit/>
          </a:bodyPr>
          <a:lstStyle>
            <a:lvl1pPr marL="0" indent="0" algn="ctr">
              <a:buNone/>
              <a:defRPr lang="en-US" sz="4000" b="0" i="0" kern="1200" cap="small" spc="40" baseline="0" dirty="0" smtClean="0">
                <a:ln w="15875">
                  <a:gradFill flip="none" rotWithShape="1">
                    <a:gsLst>
                      <a:gs pos="0">
                        <a:srgbClr val="9D1C30">
                          <a:lumMod val="83000"/>
                        </a:srgbClr>
                      </a:gs>
                      <a:gs pos="100000">
                        <a:srgbClr val="7A232E">
                          <a:lumMod val="93000"/>
                        </a:srgbClr>
                      </a:gs>
                    </a:gsLst>
                    <a:lin ang="16200000" scaled="1"/>
                    <a:tileRect/>
                  </a:gradFill>
                </a:ln>
                <a:gradFill flip="none" rotWithShape="1">
                  <a:gsLst>
                    <a:gs pos="0">
                      <a:srgbClr val="9D1C30">
                        <a:lumMod val="0"/>
                        <a:lumOff val="100000"/>
                      </a:srgbClr>
                    </a:gs>
                    <a:gs pos="34000">
                      <a:srgbClr val="9D1C30"/>
                    </a:gs>
                    <a:gs pos="100000">
                      <a:srgbClr val="7A232E">
                        <a:lumMod val="67000"/>
                      </a:srgbClr>
                    </a:gs>
                  </a:gsLst>
                  <a:lin ang="5400000" scaled="1"/>
                  <a:tileRect/>
                </a:gradFill>
                <a:effectLst>
                  <a:innerShdw blurRad="101600" dist="76200" dir="18900000">
                    <a:prstClr val="black">
                      <a:alpha val="50000"/>
                    </a:prstClr>
                  </a:innerShdw>
                </a:effectLst>
                <a:latin typeface="Impact" panose="020B0806030902050204" pitchFamily="34" charset="0"/>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t>
            </a:r>
          </a:p>
        </p:txBody>
      </p:sp>
      <p:pic>
        <p:nvPicPr>
          <p:cNvPr id="23" name="Picture 22"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4" name="Group 23"/>
          <p:cNvGrpSpPr/>
          <p:nvPr userDrawn="1"/>
        </p:nvGrpSpPr>
        <p:grpSpPr>
          <a:xfrm rot="10800000" flipH="1" flipV="1">
            <a:off x="8553860" y="5040637"/>
            <a:ext cx="592563" cy="1820427"/>
            <a:chOff x="8515350" y="5037573"/>
            <a:chExt cx="628650" cy="1820427"/>
          </a:xfrm>
        </p:grpSpPr>
        <p:sp>
          <p:nvSpPr>
            <p:cNvPr id="25" name="Isosceles Triangle 24"/>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 name="Isosceles Triangle 25"/>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95551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PPT-Background.png"/>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a:solidFill>
            <a:schemeClr val="bg1"/>
          </a:solidFill>
        </p:spPr>
      </p:pic>
      <p:sp>
        <p:nvSpPr>
          <p:cNvPr id="5" name="Rectangle 4"/>
          <p:cNvSpPr/>
          <p:nvPr userDrawn="1"/>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 name="Title 1"/>
          <p:cNvSpPr>
            <a:spLocks noGrp="1"/>
          </p:cNvSpPr>
          <p:nvPr>
            <p:ph type="ctrTitle" hasCustomPrompt="1"/>
          </p:nvPr>
        </p:nvSpPr>
        <p:spPr>
          <a:xfrm>
            <a:off x="474870" y="1280052"/>
            <a:ext cx="5002696" cy="1470025"/>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Franklin Gothic Medium" panose="020B0603020102020204" pitchFamily="34" charset="0"/>
                <a:cs typeface="Franklin Gothic Medium" panose="020B06030201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7" name="Group 6"/>
          <p:cNvGrpSpPr/>
          <p:nvPr userDrawn="1"/>
        </p:nvGrpSpPr>
        <p:grpSpPr>
          <a:xfrm>
            <a:off x="728807" y="6200285"/>
            <a:ext cx="3460479" cy="590826"/>
            <a:chOff x="3197079" y="5516217"/>
            <a:chExt cx="3460479" cy="590826"/>
          </a:xfrm>
        </p:grpSpPr>
        <p:pic>
          <p:nvPicPr>
            <p:cNvPr id="4" name="Picture 3"/>
            <p:cNvPicPr>
              <a:picLocks noChangeAspect="1"/>
            </p:cNvPicPr>
            <p:nvPr userDrawn="1"/>
          </p:nvPicPr>
          <p:blipFill>
            <a:blip r:embed="rId4"/>
            <a:stretch>
              <a:fillRect/>
            </a:stretch>
          </p:blipFill>
          <p:spPr>
            <a:xfrm>
              <a:off x="3197079" y="5516217"/>
              <a:ext cx="590826" cy="590826"/>
            </a:xfrm>
            <a:prstGeom prst="rect">
              <a:avLst/>
            </a:prstGeom>
          </p:spPr>
        </p:pic>
        <p:sp>
          <p:nvSpPr>
            <p:cNvPr id="9" name="TextBox 8"/>
            <p:cNvSpPr txBox="1"/>
            <p:nvPr userDrawn="1"/>
          </p:nvSpPr>
          <p:spPr>
            <a:xfrm>
              <a:off x="3750362" y="561120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solidFill>
                    <a:schemeClr val="bg1"/>
                  </a:solidFill>
                  <a:latin typeface="Arial" pitchFamily="34" charset="0"/>
                  <a:cs typeface="Arial" pitchFamily="34" charset="0"/>
                </a:rPr>
                <a:t>Employment and Training</a:t>
              </a:r>
              <a:r>
                <a:rPr lang="en-US" sz="900"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userDrawn="1"/>
        </p:nvPicPr>
        <p:blipFill rotWithShape="1">
          <a:blip r:embed="rId5"/>
          <a:srcRect r="12034"/>
          <a:stretch/>
        </p:blipFill>
        <p:spPr>
          <a:xfrm>
            <a:off x="4854453" y="567"/>
            <a:ext cx="4289548" cy="6857433"/>
          </a:xfrm>
          <a:prstGeom prst="rect">
            <a:avLst/>
          </a:prstGeom>
        </p:spPr>
      </p:pic>
      <p:sp>
        <p:nvSpPr>
          <p:cNvPr id="17" name="TextBox 16"/>
          <p:cNvSpPr txBox="1"/>
          <p:nvPr userDrawn="1"/>
        </p:nvSpPr>
        <p:spPr>
          <a:xfrm>
            <a:off x="5930349" y="5212404"/>
            <a:ext cx="2867025" cy="369332"/>
          </a:xfrm>
          <a:prstGeom prst="rect">
            <a:avLst/>
          </a:prstGeom>
          <a:noFill/>
        </p:spPr>
        <p:txBody>
          <a:bodyPr wrap="square" lIns="0" rIns="0" rtlCol="0">
            <a:spAutoFit/>
          </a:bodyPr>
          <a:lstStyle/>
          <a:p>
            <a:pPr algn="ctr"/>
            <a:r>
              <a:rPr lang="en-US" i="0" dirty="0">
                <a:solidFill>
                  <a:schemeClr val="tx2">
                    <a:lumMod val="20000"/>
                    <a:lumOff val="80000"/>
                  </a:schemeClr>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Presented By:</a:t>
            </a:r>
          </a:p>
        </p:txBody>
      </p:sp>
      <p:sp>
        <p:nvSpPr>
          <p:cNvPr id="18" name="TextBox 17"/>
          <p:cNvSpPr txBox="1"/>
          <p:nvPr userDrawn="1"/>
        </p:nvSpPr>
        <p:spPr>
          <a:xfrm>
            <a:off x="5632384" y="275442"/>
            <a:ext cx="3440870" cy="461665"/>
          </a:xfrm>
          <a:prstGeom prst="rect">
            <a:avLst/>
          </a:prstGeom>
          <a:noFill/>
        </p:spPr>
        <p:txBody>
          <a:bodyPr wrap="square" rtlCol="0">
            <a:spAutoFit/>
          </a:bodyPr>
          <a:lstStyle/>
          <a:p>
            <a:pPr algn="ctr"/>
            <a:fld id="{875B8B45-955B-4B98-9CF8-C4EF3E1D75FE}" type="datetime4">
              <a:rPr lang="en-US" sz="2400" b="1" i="0" spc="-40" baseline="0" smtClean="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pPr algn="ctr"/>
              <a:t>November 15, 2016</a:t>
            </a:fld>
            <a:endParaRPr lang="en-US" sz="2400" b="1" i="0" spc="-40" baseline="0" dirty="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endParaRPr>
          </a:p>
        </p:txBody>
      </p:sp>
      <p:sp>
        <p:nvSpPr>
          <p:cNvPr id="19" name="Text Placeholder 3"/>
          <p:cNvSpPr>
            <a:spLocks noGrp="1"/>
          </p:cNvSpPr>
          <p:nvPr userDrawn="1">
            <p:ph type="body" sz="half" idx="12" hasCustomPrompt="1"/>
          </p:nvPr>
        </p:nvSpPr>
        <p:spPr>
          <a:xfrm>
            <a:off x="5654470" y="5730973"/>
            <a:ext cx="3418783" cy="773865"/>
          </a:xfrm>
        </p:spPr>
        <p:txBody>
          <a:bodyPr lIns="0" tIns="0" rIns="0" bIns="0">
            <a:noAutofit/>
          </a:bodyPr>
          <a:lstStyle>
            <a:lvl1pPr marL="0" indent="0" algn="ctr">
              <a:buNone/>
              <a:defRPr sz="2300" b="0" i="0" spc="50"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3496096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6551612"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ext Placeholder 3"/>
          <p:cNvSpPr>
            <a:spLocks noGrp="1"/>
          </p:cNvSpPr>
          <p:nvPr>
            <p:ph type="body" sz="half" idx="10" hasCustomPrompt="1"/>
          </p:nvPr>
        </p:nvSpPr>
        <p:spPr>
          <a:xfrm>
            <a:off x="1162050" y="5398235"/>
            <a:ext cx="6705600" cy="354865"/>
          </a:xfrm>
        </p:spPr>
        <p:txBody>
          <a:bodyPr anchor="ctr" anchorCtr="0">
            <a:noAutofit/>
          </a:bodyPr>
          <a:lstStyle>
            <a:lvl1pPr marL="0" indent="0" algn="r">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pic>
        <p:nvPicPr>
          <p:cNvPr id="10" name="Picture 9"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284406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765705" y="1475005"/>
            <a:ext cx="3803589" cy="3736539"/>
          </a:xfrm>
          <a:prstGeom prst="rect">
            <a:avLst/>
          </a:prstGeom>
        </p:spPr>
      </p:pic>
      <p:sp>
        <p:nvSpPr>
          <p:cNvPr id="5" name="Text Placeholder 4"/>
          <p:cNvSpPr>
            <a:spLocks noGrp="1"/>
          </p:cNvSpPr>
          <p:nvPr>
            <p:ph type="body" sz="quarter" idx="10" hasCustomPrompt="1"/>
          </p:nvPr>
        </p:nvSpPr>
        <p:spPr>
          <a:xfrm>
            <a:off x="133350"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13" name="Text Placeholder 4"/>
          <p:cNvSpPr>
            <a:spLocks noGrp="1"/>
          </p:cNvSpPr>
          <p:nvPr>
            <p:ph type="body" sz="quarter" idx="11" hasCustomPrompt="1"/>
          </p:nvPr>
        </p:nvSpPr>
        <p:spPr>
          <a:xfrm>
            <a:off x="3914775"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7"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Resources</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34694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Title 1"/>
          <p:cNvSpPr txBox="1">
            <a:spLocks/>
          </p:cNvSpPr>
          <p:nvPr userDrawn="1"/>
        </p:nvSpPr>
        <p:spPr>
          <a:xfrm>
            <a:off x="2180" y="204789"/>
            <a:ext cx="3152321" cy="774492"/>
          </a:xfrm>
          <a:prstGeom prst="rect">
            <a:avLst/>
          </a:prstGeom>
        </p:spPr>
        <p:txBody>
          <a:bodyPr vert="horz" lIns="91440" tIns="45720" rIns="91440" bIns="45720" rtlCol="0" anchor="ctr">
            <a:normAutofit fontScale="925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Any Questions?</a:t>
            </a:r>
          </a:p>
        </p:txBody>
      </p:sp>
      <p:pic>
        <p:nvPicPr>
          <p:cNvPr id="14" name="Picture 13"/>
          <p:cNvPicPr>
            <a:picLocks noChangeAspect="1"/>
          </p:cNvPicPr>
          <p:nvPr userDrawn="1"/>
        </p:nvPicPr>
        <p:blipFill>
          <a:blip r:embed="rId2"/>
          <a:stretch>
            <a:fillRect/>
          </a:stretch>
        </p:blipFill>
        <p:spPr>
          <a:xfrm>
            <a:off x="-1" y="844029"/>
            <a:ext cx="9144001" cy="5420142"/>
          </a:xfrm>
          <a:prstGeom prst="rect">
            <a:avLst/>
          </a:prstGeom>
        </p:spPr>
      </p:pic>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9" name="TextBox 8"/>
          <p:cNvSpPr txBox="1"/>
          <p:nvPr userDrawn="1"/>
        </p:nvSpPr>
        <p:spPr>
          <a:xfrm>
            <a:off x="3026982" y="3837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900" kern="1200" dirty="0">
                <a:solidFill>
                  <a:schemeClr val="tx1">
                    <a:lumMod val="75000"/>
                    <a:lumOff val="25000"/>
                  </a:schemeClr>
                </a:solidFill>
                <a:latin typeface="+mn-lt"/>
                <a:ea typeface="+mn-ea"/>
                <a:cs typeface="Myriad Pro"/>
              </a:rPr>
              <a:t>Enter your questions in the Chat window!</a:t>
            </a:r>
          </a:p>
        </p:txBody>
      </p:sp>
      <p:sp>
        <p:nvSpPr>
          <p:cNvPr id="10" name="Chevron 9"/>
          <p:cNvSpPr/>
          <p:nvPr userDrawn="1"/>
        </p:nvSpPr>
        <p:spPr>
          <a:xfrm>
            <a:off x="30628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6134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6" name="Text Placeholder 3"/>
          <p:cNvSpPr>
            <a:spLocks noGrp="1"/>
          </p:cNvSpPr>
          <p:nvPr>
            <p:ph type="body" sz="half" idx="10" hasCustomPrompt="1"/>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endParaRPr lang="en-US" dirty="0"/>
          </a:p>
        </p:txBody>
      </p:sp>
      <p:sp>
        <p:nvSpPr>
          <p:cNvPr id="16" name="Text Placeholder 3"/>
          <p:cNvSpPr>
            <a:spLocks noGrp="1"/>
          </p:cNvSpPr>
          <p:nvPr>
            <p:ph type="body" sz="half" idx="13" hasCustomPrompt="1"/>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userDrawn="1"/>
        </p:nvPicPr>
        <p:blipFill>
          <a:blip r:embed="rId2"/>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Contact</a:t>
            </a:r>
          </a:p>
        </p:txBody>
      </p:sp>
      <p:pic>
        <p:nvPicPr>
          <p:cNvPr id="11" name="Picture 10"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980288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5766" y="472966"/>
            <a:ext cx="8655269" cy="6400800"/>
          </a:xfrm>
          <a:prstGeom prst="rect">
            <a:avLst/>
          </a:prstGeom>
          <a:effectLst>
            <a:innerShdw blurRad="88900" dist="38100" dir="18900000">
              <a:prstClr val="black">
                <a:alpha val="27000"/>
              </a:prstClr>
            </a:innerShdw>
          </a:effectLst>
        </p:spPr>
      </p:pic>
      <p:pic>
        <p:nvPicPr>
          <p:cNvPr id="4" name="Picture 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00957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ection-Slid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18885" y="2191006"/>
            <a:ext cx="5494337" cy="1168599"/>
          </a:xfrm>
        </p:spPr>
        <p:txBody>
          <a:bodyPr anchor="b" anchorCtr="0">
            <a:normAutofit/>
          </a:bodyPr>
          <a:lstStyle>
            <a:lvl1pPr algn="l">
              <a:defRPr sz="4000" b="0" cap="small" baseline="0">
                <a:gradFill>
                  <a:gsLst>
                    <a:gs pos="0">
                      <a:srgbClr val="004874"/>
                    </a:gs>
                    <a:gs pos="100000">
                      <a:srgbClr val="041F36"/>
                    </a:gs>
                  </a:gsLst>
                  <a:lin ang="5400000" scaled="1"/>
                </a:gradFill>
              </a:defRPr>
            </a:lvl1pPr>
          </a:lstStyle>
          <a:p>
            <a:r>
              <a:rPr lang="en-US" dirty="0"/>
              <a:t>Click to Edit Master Title Style</a:t>
            </a:r>
          </a:p>
        </p:txBody>
      </p:sp>
      <p:sp>
        <p:nvSpPr>
          <p:cNvPr id="3" name="Text Placeholder 2"/>
          <p:cNvSpPr>
            <a:spLocks noGrp="1"/>
          </p:cNvSpPr>
          <p:nvPr>
            <p:ph type="body" idx="1" hasCustomPrompt="1"/>
          </p:nvPr>
        </p:nvSpPr>
        <p:spPr>
          <a:xfrm>
            <a:off x="418885" y="3536723"/>
            <a:ext cx="5240509" cy="893387"/>
          </a:xfrm>
        </p:spPr>
        <p:txBody>
          <a:bodyPr anchor="t">
            <a:noAutofit/>
          </a:bodyPr>
          <a:lstStyle>
            <a:lvl1pPr marL="0" indent="0">
              <a:buNone/>
              <a:defRPr sz="2200" b="0" i="0" cap="all" baseline="0">
                <a:solidFill>
                  <a:srgbClr val="275A9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41F36"/>
                </a:solidFill>
              </a:defRPr>
            </a:lvl1pPr>
          </a:lstStyle>
          <a:p>
            <a:fld id="{42234874-4AE6-EC41-8F27-0640F467241F}" type="slidenum">
              <a:rPr lang="en-US" smtClean="0"/>
              <a:pPr/>
              <a:t>‹#›</a:t>
            </a:fld>
            <a:endParaRPr lang="en-US" dirty="0"/>
          </a:p>
        </p:txBody>
      </p:sp>
      <p:pic>
        <p:nvPicPr>
          <p:cNvPr id="11" name="Picture 10"/>
          <p:cNvPicPr>
            <a:picLocks noChangeAspect="1"/>
          </p:cNvPicPr>
          <p:nvPr userDrawn="1"/>
        </p:nvPicPr>
        <p:blipFill rotWithShape="1">
          <a:blip r:embed="rId3"/>
          <a:srcRect r="12034"/>
          <a:stretch/>
        </p:blipFill>
        <p:spPr>
          <a:xfrm>
            <a:off x="4854453" y="567"/>
            <a:ext cx="4289548" cy="6857433"/>
          </a:xfrm>
          <a:prstGeom prst="rect">
            <a:avLst/>
          </a:prstGeom>
        </p:spPr>
      </p:pic>
      <p:grpSp>
        <p:nvGrpSpPr>
          <p:cNvPr id="17" name="Group 16"/>
          <p:cNvGrpSpPr/>
          <p:nvPr userDrawn="1"/>
        </p:nvGrpSpPr>
        <p:grpSpPr>
          <a:xfrm flipV="1">
            <a:off x="8515350" y="0"/>
            <a:ext cx="628650"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0" name="TextBox 19"/>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2" name="Picture 11" descr="wrfgps-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13" name="Group 12"/>
          <p:cNvGrpSpPr/>
          <p:nvPr userDrawn="1"/>
        </p:nvGrpSpPr>
        <p:grpSpPr>
          <a:xfrm rot="10800000" flipH="1" flipV="1">
            <a:off x="8553860" y="5040637"/>
            <a:ext cx="592563" cy="1820427"/>
            <a:chOff x="8515350" y="5037573"/>
            <a:chExt cx="628650" cy="1820427"/>
          </a:xfrm>
        </p:grpSpPr>
        <p:sp>
          <p:nvSpPr>
            <p:cNvPr id="14" name="Isosceles Triangle 1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Isosceles Triangle 1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3248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11" name="Picture 10"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3"/>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6" name="Group 15"/>
          <p:cNvGrpSpPr/>
          <p:nvPr userDrawn="1"/>
        </p:nvGrpSpPr>
        <p:grpSpPr>
          <a:xfrm rot="10800000" flipH="1" flipV="1">
            <a:off x="8553860" y="5040637"/>
            <a:ext cx="592563"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6889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0" y="-1934"/>
            <a:ext cx="1645609" cy="6857433"/>
          </a:xfrm>
          <a:prstGeom prst="rect">
            <a:avLst/>
          </a:prstGeom>
          <a:effectLst/>
        </p:spPr>
      </p:pic>
      <p:sp>
        <p:nvSpPr>
          <p:cNvPr id="3" name="Content Placeholder 2"/>
          <p:cNvSpPr>
            <a:spLocks noGrp="1"/>
          </p:cNvSpPr>
          <p:nvPr userDrawn="1">
            <p:ph sz="half" idx="1"/>
          </p:nvPr>
        </p:nvSpPr>
        <p:spPr>
          <a:xfrm>
            <a:off x="4572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8" name="Picture 1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9" name="Group 18"/>
          <p:cNvGrpSpPr/>
          <p:nvPr userDrawn="1"/>
        </p:nvGrpSpPr>
        <p:grpSpPr>
          <a:xfrm rot="10800000" flipH="1" flipV="1">
            <a:off x="8553860" y="5040637"/>
            <a:ext cx="592563" cy="1820427"/>
            <a:chOff x="8515350" y="5037573"/>
            <a:chExt cx="628650" cy="1820427"/>
          </a:xfrm>
        </p:grpSpPr>
        <p:sp>
          <p:nvSpPr>
            <p:cNvPr id="20" name="Isosceles Triangle 19"/>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Isosceles Triangle 20"/>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43373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3" name="Content Placeholder 2"/>
          <p:cNvSpPr>
            <a:spLocks noGrp="1"/>
          </p:cNvSpPr>
          <p:nvPr userDrawn="1">
            <p:ph sz="half" idx="1"/>
          </p:nvPr>
        </p:nvSpPr>
        <p:spPr>
          <a:xfrm>
            <a:off x="4572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Text Placeholder 2"/>
          <p:cNvSpPr>
            <a:spLocks noGrp="1"/>
          </p:cNvSpPr>
          <p:nvPr userDrawn="1">
            <p:ph type="body" idx="10"/>
          </p:nvPr>
        </p:nvSpPr>
        <p:spPr>
          <a:xfrm>
            <a:off x="457200" y="1085850"/>
            <a:ext cx="3621253"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4"/>
          <p:cNvSpPr>
            <a:spLocks noGrp="1"/>
          </p:cNvSpPr>
          <p:nvPr userDrawn="1">
            <p:ph type="body" sz="quarter" idx="3"/>
          </p:nvPr>
        </p:nvSpPr>
        <p:spPr>
          <a:xfrm>
            <a:off x="4319588" y="1085850"/>
            <a:ext cx="3622675"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0" name="Straight Connector 19"/>
          <p:cNvCxnSpPr/>
          <p:nvPr userDrawn="1"/>
        </p:nvCxnSpPr>
        <p:spPr>
          <a:xfrm>
            <a:off x="4572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userDrawn="1"/>
        </p:nvCxnSpPr>
        <p:spPr>
          <a:xfrm>
            <a:off x="43053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7" name="Picture 2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8" name="Group 27"/>
          <p:cNvGrpSpPr/>
          <p:nvPr userDrawn="1"/>
        </p:nvGrpSpPr>
        <p:grpSpPr>
          <a:xfrm rot="10800000" flipH="1" flipV="1">
            <a:off x="8553860" y="5040637"/>
            <a:ext cx="592563" cy="1820427"/>
            <a:chOff x="8515350" y="5037573"/>
            <a:chExt cx="628650" cy="1820427"/>
          </a:xfrm>
        </p:grpSpPr>
        <p:sp>
          <p:nvSpPr>
            <p:cNvPr id="29" name="Isosceles Triangle 28"/>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 name="Isosceles Triangle 29"/>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12053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991981"/>
            <a:ext cx="9144000" cy="5104019"/>
            <a:chOff x="0" y="991981"/>
            <a:chExt cx="9144000" cy="4951619"/>
          </a:xfrm>
        </p:grpSpPr>
        <p:sp>
          <p:nvSpPr>
            <p:cNvPr id="20" name="Rectangle 19"/>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Rectangle 20"/>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Rectangle 16"/>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17"/>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9" name="Picture 18"/>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2" name="Title 1"/>
          <p:cNvSpPr>
            <a:spLocks noGrp="1"/>
          </p:cNvSpPr>
          <p:nvPr userDrawn="1">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22" name="Group 21"/>
          <p:cNvGrpSpPr/>
          <p:nvPr userDrawn="1"/>
        </p:nvGrpSpPr>
        <p:grpSpPr>
          <a:xfrm flipV="1">
            <a:off x="8515350" y="0"/>
            <a:ext cx="628650" cy="1820427"/>
            <a:chOff x="8515350" y="5037573"/>
            <a:chExt cx="628650" cy="1820427"/>
          </a:xfrm>
        </p:grpSpPr>
        <p:sp>
          <p:nvSpPr>
            <p:cNvPr id="23" name="Isosceles Triangle 22"/>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Isosceles Triangle 23"/>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5" name="TextBox 24"/>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6" name="Picture 25"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7" name="Group 26"/>
          <p:cNvGrpSpPr/>
          <p:nvPr userDrawn="1"/>
        </p:nvGrpSpPr>
        <p:grpSpPr>
          <a:xfrm rot="10800000" flipH="1" flipV="1">
            <a:off x="8553860" y="5040637"/>
            <a:ext cx="592563" cy="1820427"/>
            <a:chOff x="8515350" y="5037573"/>
            <a:chExt cx="628650" cy="1820427"/>
          </a:xfrm>
        </p:grpSpPr>
        <p:sp>
          <p:nvSpPr>
            <p:cNvPr id="28" name="Isosceles Triangle 2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 name="Isosceles Triangle 2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4698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4382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White Background">
    <p:spTree>
      <p:nvGrpSpPr>
        <p:cNvPr id="1" name=""/>
        <p:cNvGrpSpPr/>
        <p:nvPr/>
      </p:nvGrpSpPr>
      <p:grpSpPr>
        <a:xfrm>
          <a:off x="0" y="0"/>
          <a:ext cx="0" cy="0"/>
          <a:chOff x="0" y="0"/>
          <a:chExt cx="0" cy="0"/>
        </a:xfrm>
      </p:grpSpPr>
      <p:grpSp>
        <p:nvGrpSpPr>
          <p:cNvPr id="3" name="Group 2"/>
          <p:cNvGrpSpPr/>
          <p:nvPr userDrawn="1"/>
        </p:nvGrpSpPr>
        <p:grpSpPr>
          <a:xfrm>
            <a:off x="0" y="991981"/>
            <a:ext cx="9144000" cy="5104019"/>
            <a:chOff x="0" y="991981"/>
            <a:chExt cx="9144000" cy="4951619"/>
          </a:xfrm>
        </p:grpSpPr>
        <p:sp>
          <p:nvSpPr>
            <p:cNvPr id="8" name="Rectangle 7"/>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5" name="Rectangle 4"/>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tangle 5"/>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7" name="Picture 6"/>
          <p:cNvPicPr>
            <a:picLocks noChangeAspect="1"/>
          </p:cNvPicPr>
          <p:nvPr userDrawn="1"/>
        </p:nvPicPr>
        <p:blipFill rotWithShape="1">
          <a:blip r:embed="rId2"/>
          <a:srcRect r="66253"/>
          <a:stretch/>
        </p:blipFill>
        <p:spPr>
          <a:xfrm>
            <a:off x="7498391" y="284"/>
            <a:ext cx="1645609" cy="6857433"/>
          </a:xfrm>
          <a:prstGeom prst="rect">
            <a:avLst/>
          </a:prstGeom>
          <a:effectLst/>
        </p:spPr>
      </p:pic>
      <p:grpSp>
        <p:nvGrpSpPr>
          <p:cNvPr id="10" name="Group 9"/>
          <p:cNvGrpSpPr/>
          <p:nvPr userDrawn="1"/>
        </p:nvGrpSpPr>
        <p:grpSpPr>
          <a:xfrm flipV="1">
            <a:off x="8515350" y="0"/>
            <a:ext cx="628650"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3" name="TextBox 12"/>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4" name="Picture 1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5" name="Group 14"/>
          <p:cNvGrpSpPr/>
          <p:nvPr userDrawn="1"/>
        </p:nvGrpSpPr>
        <p:grpSpPr>
          <a:xfrm rot="10800000" flipH="1" flipV="1">
            <a:off x="8553860" y="5040637"/>
            <a:ext cx="592563"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25406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rotWithShape="1">
          <a:blip r:embed="rId26">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7"/>
          <a:srcRect r="66253"/>
          <a:stretch/>
        </p:blipFill>
        <p:spPr>
          <a:xfrm>
            <a:off x="7498391" y="284"/>
            <a:ext cx="1645609" cy="6857433"/>
          </a:xfrm>
          <a:prstGeom prst="rect">
            <a:avLst/>
          </a:prstGeom>
        </p:spPr>
      </p:pic>
      <p:grpSp>
        <p:nvGrpSpPr>
          <p:cNvPr id="15" name="Group 14"/>
          <p:cNvGrpSpPr/>
          <p:nvPr userDrawn="1"/>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8" name="TextBox 17"/>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userDrawn="1"/>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91200307"/>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1" r:id="rId3"/>
    <p:sldLayoutId id="2147483650" r:id="rId4"/>
    <p:sldLayoutId id="2147483652" r:id="rId5"/>
    <p:sldLayoutId id="2147483660" r:id="rId6"/>
    <p:sldLayoutId id="2147483654" r:id="rId7"/>
    <p:sldLayoutId id="2147483655" r:id="rId8"/>
    <p:sldLayoutId id="2147483661" r:id="rId9"/>
    <p:sldLayoutId id="2147483657" r:id="rId10"/>
    <p:sldLayoutId id="2147483676" r:id="rId11"/>
    <p:sldLayoutId id="2147483663" r:id="rId12"/>
    <p:sldLayoutId id="2147483664" r:id="rId13"/>
    <p:sldLayoutId id="2147483665" r:id="rId14"/>
    <p:sldLayoutId id="2147483666" r:id="rId15"/>
    <p:sldLayoutId id="2147483669" r:id="rId16"/>
    <p:sldLayoutId id="2147483673" r:id="rId17"/>
    <p:sldLayoutId id="2147483675" r:id="rId18"/>
    <p:sldLayoutId id="2147483674" r:id="rId19"/>
    <p:sldLayoutId id="2147483670" r:id="rId20"/>
    <p:sldLayoutId id="2147483668" r:id="rId21"/>
    <p:sldLayoutId id="2147483667" r:id="rId22"/>
    <p:sldLayoutId id="2147483671" r:id="rId23"/>
    <p:sldLayoutId id="2147483672" r:id="rId24"/>
  </p:sldLayoutIdLst>
  <p:txStyles>
    <p:title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doleta.gov/"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www.doleta.gov/grant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dr.doleta.gov/directives/attach/TEGL/TEGL_2-16_acc.pdf"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SCSEP.national@dol.gov"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image" Target="../media/image23.png"/><Relationship Id="rId4" Type="http://schemas.microsoft.com/office/2007/relationships/hdphoto" Target="../media/hdphoto2.wdp"/></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hyperlink" Target="https://www.doleta.gov/regions/"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8" Type="http://schemas.openxmlformats.org/officeDocument/2006/relationships/hyperlink" Target="http://scseped.org/" TargetMode="External"/><Relationship Id="rId3" Type="http://schemas.openxmlformats.org/officeDocument/2006/relationships/hyperlink" Target="http://www.doleta.gov/seniors/" TargetMode="External"/><Relationship Id="rId7" Type="http://schemas.openxmlformats.org/officeDocument/2006/relationships/hyperlink" Target="http://www.sparq.doleta.gov/" TargetMode="External"/><Relationship Id="rId2" Type="http://schemas.openxmlformats.org/officeDocument/2006/relationships/notesSlide" Target="../notesSlides/notesSlide69.xml"/><Relationship Id="rId1" Type="http://schemas.openxmlformats.org/officeDocument/2006/relationships/slideLayout" Target="../slideLayouts/slideLayout21.xml"/><Relationship Id="rId6" Type="http://schemas.openxmlformats.org/officeDocument/2006/relationships/hyperlink" Target="http://scsep-help.com/" TargetMode="External"/><Relationship Id="rId5" Type="http://schemas.openxmlformats.org/officeDocument/2006/relationships/hyperlink" Target="http://www.doleta.gov/Seniors/html_docs/TechAssist.cfm" TargetMode="External"/><Relationship Id="rId4" Type="http://schemas.openxmlformats.org/officeDocument/2006/relationships/hyperlink" Target="https://olderworkers.workforcegps.org/" TargetMode="External"/><Relationship Id="rId9" Type="http://schemas.openxmlformats.org/officeDocument/2006/relationships/hyperlink" Target="http://www.doleta.gov/Seniors/HTML_DOCS/regs.cfm"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580" y="447868"/>
            <a:ext cx="4982547" cy="1866123"/>
          </a:xfrm>
        </p:spPr>
        <p:txBody>
          <a:bodyPr/>
          <a:lstStyle/>
          <a:p>
            <a:r>
              <a:rPr lang="en-US" sz="2800" dirty="0"/>
              <a:t>Promoting self-sufficiency and employment opportunities for older adults</a:t>
            </a:r>
          </a:p>
        </p:txBody>
      </p:sp>
      <p:sp>
        <p:nvSpPr>
          <p:cNvPr id="3" name="Subtitle 2"/>
          <p:cNvSpPr>
            <a:spLocks noGrp="1"/>
          </p:cNvSpPr>
          <p:nvPr>
            <p:ph type="subTitle" idx="1"/>
          </p:nvPr>
        </p:nvSpPr>
        <p:spPr>
          <a:xfrm>
            <a:off x="-1" y="2863147"/>
            <a:ext cx="6031523" cy="1326340"/>
          </a:xfrm>
        </p:spPr>
        <p:txBody>
          <a:bodyPr>
            <a:normAutofit fontScale="92500" lnSpcReduction="20000"/>
          </a:bodyPr>
          <a:lstStyle/>
          <a:p>
            <a:pPr algn="ctr"/>
            <a:r>
              <a:rPr lang="en-US" sz="2400" dirty="0">
                <a:latin typeface="Franklin Gothic Book" panose="020B0503020102020204" pitchFamily="34" charset="0"/>
              </a:rPr>
              <a:t>Senior Community Service Employment Program (SCSEP)</a:t>
            </a:r>
          </a:p>
          <a:p>
            <a:pPr algn="ctr"/>
            <a:endParaRPr lang="en-US" sz="2400" dirty="0">
              <a:latin typeface="Franklin Gothic Book" panose="020B0503020102020204" pitchFamily="34" charset="0"/>
            </a:endParaRPr>
          </a:p>
          <a:p>
            <a:pPr algn="ctr"/>
            <a:r>
              <a:rPr lang="en-US" sz="2400" b="1" dirty="0">
                <a:latin typeface="Franklin Gothic Book" panose="020B0503020102020204" pitchFamily="34" charset="0"/>
              </a:rPr>
              <a:t>National Grantee Orientation</a:t>
            </a:r>
          </a:p>
        </p:txBody>
      </p:sp>
      <p:sp>
        <p:nvSpPr>
          <p:cNvPr id="6" name="Text Placeholder 5"/>
          <p:cNvSpPr>
            <a:spLocks noGrp="1"/>
          </p:cNvSpPr>
          <p:nvPr>
            <p:ph type="body" sz="half" idx="12"/>
          </p:nvPr>
        </p:nvSpPr>
        <p:spPr/>
        <p:txBody>
          <a:bodyPr/>
          <a:lstStyle/>
          <a:p>
            <a:r>
              <a:rPr lang="en-US" dirty="0">
                <a:latin typeface="Franklin Gothic Medium" panose="020B0603020102020204" pitchFamily="34" charset="0"/>
              </a:rPr>
              <a:t>Employment and Training Administration</a:t>
            </a:r>
          </a:p>
        </p:txBody>
      </p:sp>
    </p:spTree>
    <p:extLst>
      <p:ext uri="{BB962C8B-B14F-4D97-AF65-F5344CB8AC3E}">
        <p14:creationId xmlns:p14="http://schemas.microsoft.com/office/powerpoint/2010/main" val="403076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7801337" cy="991981"/>
          </a:xfrm>
        </p:spPr>
        <p:txBody>
          <a:bodyPr>
            <a:normAutofit fontScale="90000"/>
          </a:bodyPr>
          <a:lstStyle/>
          <a:p>
            <a:r>
              <a:rPr lang="en-US" dirty="0"/>
              <a:t>Introductions – National Program Office</a:t>
            </a:r>
          </a:p>
        </p:txBody>
      </p:sp>
      <p:sp>
        <p:nvSpPr>
          <p:cNvPr id="3" name="Content Placeholder 2"/>
          <p:cNvSpPr>
            <a:spLocks noGrp="1"/>
          </p:cNvSpPr>
          <p:nvPr>
            <p:ph idx="1"/>
          </p:nvPr>
        </p:nvSpPr>
        <p:spPr>
          <a:xfrm>
            <a:off x="231495" y="1209470"/>
            <a:ext cx="7569842" cy="4654617"/>
          </a:xfrm>
        </p:spPr>
        <p:txBody>
          <a:bodyPr>
            <a:normAutofit/>
          </a:bodyPr>
          <a:lstStyle/>
          <a:p>
            <a:pPr marL="0" indent="0">
              <a:buNone/>
            </a:pPr>
            <a:r>
              <a:rPr lang="en-US" sz="2200" b="1" dirty="0">
                <a:solidFill>
                  <a:schemeClr val="tx1"/>
                </a:solidFill>
                <a:latin typeface="+mj-lt"/>
              </a:rPr>
              <a:t>Program Office </a:t>
            </a:r>
            <a:r>
              <a:rPr lang="en-US" sz="2200" dirty="0">
                <a:solidFill>
                  <a:schemeClr val="tx1"/>
                </a:solidFill>
                <a:latin typeface="+mj-lt"/>
              </a:rPr>
              <a:t> </a:t>
            </a:r>
          </a:p>
          <a:p>
            <a:pPr marL="0" indent="0">
              <a:spcAft>
                <a:spcPts val="3000"/>
              </a:spcAft>
              <a:buNone/>
            </a:pPr>
            <a:r>
              <a:rPr lang="en-US" sz="2200" dirty="0">
                <a:solidFill>
                  <a:schemeClr val="tx1"/>
                </a:solidFill>
                <a:latin typeface="+mj-lt"/>
              </a:rPr>
              <a:t>Division of National Programs, Tools, and Technical Assistance, Senior Community Service Employment Program (SCSEP) Unit </a:t>
            </a:r>
          </a:p>
          <a:p>
            <a:pPr marL="0" indent="0">
              <a:buNone/>
            </a:pPr>
            <a:r>
              <a:rPr lang="en-US" sz="2400" b="1" dirty="0">
                <a:solidFill>
                  <a:schemeClr val="tx1"/>
                </a:solidFill>
                <a:latin typeface="+mj-lt"/>
              </a:rPr>
              <a:t>The Program Office has several functions:</a:t>
            </a:r>
          </a:p>
          <a:p>
            <a:pPr marL="1200150" lvl="3" indent="-342900">
              <a:spcBef>
                <a:spcPct val="20000"/>
              </a:spcBef>
              <a:spcAft>
                <a:spcPts val="1800"/>
              </a:spcAft>
              <a:buFont typeface="Wingdings" panose="05000000000000000000" pitchFamily="2" charset="2"/>
              <a:buChar char="Ø"/>
              <a:defRPr/>
            </a:pPr>
            <a:r>
              <a:rPr lang="en-US" sz="2000" dirty="0">
                <a:solidFill>
                  <a:schemeClr val="tx1"/>
                </a:solidFill>
                <a:latin typeface="+mj-lt"/>
              </a:rPr>
              <a:t>Support Federal Project Officers (FPOs)</a:t>
            </a:r>
          </a:p>
          <a:p>
            <a:pPr marL="1200150" lvl="3" indent="-342900">
              <a:spcBef>
                <a:spcPct val="20000"/>
              </a:spcBef>
              <a:spcAft>
                <a:spcPts val="1800"/>
              </a:spcAft>
              <a:buFont typeface="Wingdings" panose="05000000000000000000" pitchFamily="2" charset="2"/>
              <a:buChar char="Ø"/>
              <a:defRPr/>
            </a:pPr>
            <a:r>
              <a:rPr lang="en-US" sz="2000" dirty="0">
                <a:solidFill>
                  <a:schemeClr val="tx1"/>
                </a:solidFill>
                <a:latin typeface="+mj-lt"/>
              </a:rPr>
              <a:t>Provide Technical Assistance and Training (TA) </a:t>
            </a:r>
          </a:p>
          <a:p>
            <a:pPr marL="1200150" lvl="3" indent="-342900">
              <a:spcBef>
                <a:spcPct val="20000"/>
              </a:spcBef>
              <a:spcAft>
                <a:spcPts val="1800"/>
              </a:spcAft>
              <a:buFont typeface="Wingdings" panose="05000000000000000000" pitchFamily="2" charset="2"/>
              <a:buChar char="Ø"/>
              <a:defRPr/>
            </a:pPr>
            <a:r>
              <a:rPr lang="en-US" sz="2000" dirty="0">
                <a:solidFill>
                  <a:schemeClr val="tx1"/>
                </a:solidFill>
                <a:latin typeface="+mj-lt"/>
              </a:rPr>
              <a:t>Manage, Collect and Negotiate Performance and Data</a:t>
            </a:r>
          </a:p>
          <a:p>
            <a:pPr marL="1200150" lvl="3" indent="-342900">
              <a:spcBef>
                <a:spcPct val="20000"/>
              </a:spcBef>
              <a:spcAft>
                <a:spcPts val="0"/>
              </a:spcAft>
              <a:buFont typeface="Wingdings" panose="05000000000000000000" pitchFamily="2" charset="2"/>
              <a:buChar char="Ø"/>
              <a:defRPr/>
            </a:pPr>
            <a:r>
              <a:rPr lang="en-US" sz="2000" dirty="0">
                <a:solidFill>
                  <a:schemeClr val="tx1"/>
                </a:solidFill>
                <a:latin typeface="+mj-lt"/>
              </a:rPr>
              <a:t>Provide Policy and Guidance </a:t>
            </a:r>
            <a:endParaRPr lang="en-US" dirty="0">
              <a:latin typeface="+mj-lt"/>
            </a:endParaRPr>
          </a:p>
        </p:txBody>
      </p:sp>
    </p:spTree>
    <p:extLst>
      <p:ext uri="{BB962C8B-B14F-4D97-AF65-F5344CB8AC3E}">
        <p14:creationId xmlns:p14="http://schemas.microsoft.com/office/powerpoint/2010/main" val="2423746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5999" cy="948951"/>
          </a:xfrm>
        </p:spPr>
        <p:txBody>
          <a:bodyPr>
            <a:normAutofit/>
          </a:bodyPr>
          <a:lstStyle/>
          <a:p>
            <a:r>
              <a:rPr lang="en-US" dirty="0"/>
              <a:t>SCSEP UNIT  </a:t>
            </a:r>
          </a:p>
        </p:txBody>
      </p:sp>
      <p:sp>
        <p:nvSpPr>
          <p:cNvPr id="3" name="Content Placeholder 2"/>
          <p:cNvSpPr>
            <a:spLocks noGrp="1"/>
          </p:cNvSpPr>
          <p:nvPr>
            <p:ph idx="1"/>
          </p:nvPr>
        </p:nvSpPr>
        <p:spPr>
          <a:xfrm>
            <a:off x="101599" y="1209470"/>
            <a:ext cx="8064501" cy="5089730"/>
          </a:xfrm>
        </p:spPr>
        <p:txBody>
          <a:bodyPr>
            <a:noAutofit/>
          </a:bodyPr>
          <a:lstStyle/>
          <a:p>
            <a:pPr marL="342900" lvl="1" indent="-342900">
              <a:spcBef>
                <a:spcPct val="20000"/>
              </a:spcBef>
              <a:spcAft>
                <a:spcPts val="0"/>
              </a:spcAft>
              <a:buFont typeface="Wingdings" panose="05000000000000000000" pitchFamily="2" charset="2"/>
              <a:buChar char="Ø"/>
              <a:defRPr/>
            </a:pPr>
            <a:r>
              <a:rPr lang="en-US" sz="3200" dirty="0" smtClean="0">
                <a:solidFill>
                  <a:schemeClr val="tx1"/>
                </a:solidFill>
                <a:latin typeface="+mj-lt"/>
              </a:rPr>
              <a:t>Support </a:t>
            </a:r>
            <a:r>
              <a:rPr lang="en-US" sz="3200" dirty="0">
                <a:solidFill>
                  <a:schemeClr val="tx1"/>
                </a:solidFill>
                <a:latin typeface="+mj-lt"/>
              </a:rPr>
              <a:t>Federal Project Officers (FPOs)</a:t>
            </a:r>
          </a:p>
          <a:p>
            <a:pPr marL="1200150" lvl="3" indent="-342900">
              <a:spcBef>
                <a:spcPct val="20000"/>
              </a:spcBef>
              <a:spcAft>
                <a:spcPts val="1200"/>
              </a:spcAft>
              <a:buFont typeface="Wingdings" panose="05000000000000000000" pitchFamily="2" charset="2"/>
              <a:buChar char="ü"/>
              <a:defRPr/>
            </a:pPr>
            <a:r>
              <a:rPr lang="en-US" sz="2800" dirty="0">
                <a:solidFill>
                  <a:schemeClr val="tx1"/>
                </a:solidFill>
                <a:latin typeface="+mj-lt"/>
              </a:rPr>
              <a:t>Grant Submission Reviews and Modifications  </a:t>
            </a:r>
          </a:p>
          <a:p>
            <a:pPr marL="1200150" lvl="3" indent="-342900">
              <a:spcBef>
                <a:spcPct val="20000"/>
              </a:spcBef>
              <a:spcAft>
                <a:spcPts val="2400"/>
              </a:spcAft>
              <a:buFont typeface="Wingdings" panose="05000000000000000000" pitchFamily="2" charset="2"/>
              <a:buChar char="ü"/>
              <a:defRPr/>
            </a:pPr>
            <a:r>
              <a:rPr lang="en-US" sz="2800" dirty="0">
                <a:solidFill>
                  <a:schemeClr val="tx1"/>
                </a:solidFill>
                <a:latin typeface="+mj-lt"/>
              </a:rPr>
              <a:t>Technical Assistance and Training </a:t>
            </a:r>
          </a:p>
          <a:p>
            <a:pPr marL="342900" lvl="1" indent="-342900">
              <a:spcBef>
                <a:spcPct val="20000"/>
              </a:spcBef>
              <a:spcAft>
                <a:spcPts val="0"/>
              </a:spcAft>
              <a:buFont typeface="Wingdings" panose="05000000000000000000" pitchFamily="2" charset="2"/>
              <a:buChar char="Ø"/>
              <a:defRPr/>
            </a:pPr>
            <a:r>
              <a:rPr lang="en-US" sz="3200" dirty="0">
                <a:solidFill>
                  <a:schemeClr val="tx1"/>
                </a:solidFill>
                <a:latin typeface="+mj-lt"/>
              </a:rPr>
              <a:t>Technical Assistance (TA) &amp;  Training – Together With Our SCSEP Contractors</a:t>
            </a:r>
          </a:p>
          <a:p>
            <a:pPr marL="1200150" lvl="3" indent="-342900">
              <a:spcBef>
                <a:spcPct val="20000"/>
              </a:spcBef>
              <a:spcAft>
                <a:spcPts val="1200"/>
              </a:spcAft>
              <a:buFont typeface="Wingdings" panose="05000000000000000000" pitchFamily="2" charset="2"/>
              <a:buChar char="ü"/>
              <a:defRPr/>
            </a:pPr>
            <a:r>
              <a:rPr lang="en-US" sz="2800" dirty="0">
                <a:solidFill>
                  <a:schemeClr val="tx1"/>
                </a:solidFill>
                <a:latin typeface="+mj-lt"/>
              </a:rPr>
              <a:t>BCT Partners</a:t>
            </a:r>
          </a:p>
          <a:p>
            <a:pPr marL="1200150" lvl="3" indent="-342900">
              <a:spcBef>
                <a:spcPct val="20000"/>
              </a:spcBef>
              <a:spcAft>
                <a:spcPts val="0"/>
              </a:spcAft>
              <a:buFont typeface="Wingdings" panose="05000000000000000000" pitchFamily="2" charset="2"/>
              <a:buChar char="ü"/>
              <a:defRPr/>
            </a:pPr>
            <a:r>
              <a:rPr lang="en-US" sz="2800" dirty="0">
                <a:solidFill>
                  <a:schemeClr val="tx1"/>
                </a:solidFill>
                <a:latin typeface="+mj-lt"/>
              </a:rPr>
              <a:t>PM Solutions</a:t>
            </a:r>
          </a:p>
          <a:p>
            <a:pPr marL="1657350" lvl="4" indent="-342900">
              <a:spcBef>
                <a:spcPct val="20000"/>
              </a:spcBef>
              <a:spcAft>
                <a:spcPts val="0"/>
              </a:spcAft>
              <a:buFont typeface="Wingdings" panose="05000000000000000000" pitchFamily="2" charset="2"/>
              <a:buChar char="ü"/>
              <a:defRPr/>
            </a:pPr>
            <a:endParaRPr lang="en-US" sz="2800" dirty="0">
              <a:solidFill>
                <a:schemeClr val="tx1"/>
              </a:solidFill>
              <a:latin typeface="+mj-lt"/>
            </a:endParaRPr>
          </a:p>
          <a:p>
            <a:pPr marL="1771650" lvl="4" indent="-457200">
              <a:spcBef>
                <a:spcPct val="20000"/>
              </a:spcBef>
              <a:spcAft>
                <a:spcPts val="0"/>
              </a:spcAft>
              <a:buFont typeface="Wingdings" panose="05000000000000000000" pitchFamily="2" charset="2"/>
              <a:buChar char="ü"/>
              <a:defRPr/>
            </a:pPr>
            <a:endParaRPr lang="en-US" sz="2800" dirty="0">
              <a:solidFill>
                <a:schemeClr val="tx1"/>
              </a:solidFill>
              <a:latin typeface="+mj-lt"/>
            </a:endParaRPr>
          </a:p>
          <a:p>
            <a:pPr marL="1657350" lvl="4" indent="-342900">
              <a:spcBef>
                <a:spcPct val="20000"/>
              </a:spcBef>
              <a:spcAft>
                <a:spcPts val="0"/>
              </a:spcAft>
              <a:buFont typeface="Wingdings" panose="05000000000000000000" pitchFamily="2" charset="2"/>
              <a:buChar char="ü"/>
              <a:defRPr/>
            </a:pPr>
            <a:endParaRPr lang="en-US" sz="2800" dirty="0">
              <a:solidFill>
                <a:schemeClr val="tx1"/>
              </a:solidFill>
              <a:latin typeface="+mj-lt"/>
            </a:endParaRPr>
          </a:p>
          <a:p>
            <a:pPr marL="0" indent="0">
              <a:buNone/>
            </a:pPr>
            <a:endParaRPr lang="en-US" sz="3600" dirty="0">
              <a:latin typeface="+mj-lt"/>
            </a:endParaRPr>
          </a:p>
          <a:p>
            <a:endParaRPr lang="en-US" sz="3600" dirty="0">
              <a:latin typeface="+mj-lt"/>
            </a:endParaRPr>
          </a:p>
        </p:txBody>
      </p:sp>
    </p:spTree>
    <p:extLst>
      <p:ext uri="{BB962C8B-B14F-4D97-AF65-F5344CB8AC3E}">
        <p14:creationId xmlns:p14="http://schemas.microsoft.com/office/powerpoint/2010/main" val="908347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lstStyle/>
          <a:p>
            <a:r>
              <a:rPr lang="en-US" dirty="0"/>
              <a:t>SCSEP UNIT 	</a:t>
            </a:r>
          </a:p>
        </p:txBody>
      </p:sp>
      <p:sp>
        <p:nvSpPr>
          <p:cNvPr id="3" name="Content Placeholder 2"/>
          <p:cNvSpPr>
            <a:spLocks noGrp="1"/>
          </p:cNvSpPr>
          <p:nvPr>
            <p:ph idx="1"/>
          </p:nvPr>
        </p:nvSpPr>
        <p:spPr>
          <a:xfrm>
            <a:off x="320040" y="1132673"/>
            <a:ext cx="7782560" cy="5128427"/>
          </a:xfrm>
        </p:spPr>
        <p:txBody>
          <a:bodyPr>
            <a:normAutofit/>
          </a:bodyPr>
          <a:lstStyle/>
          <a:p>
            <a:pPr marL="457200" lvl="1" indent="-457200">
              <a:spcBef>
                <a:spcPct val="20000"/>
              </a:spcBef>
              <a:spcAft>
                <a:spcPts val="0"/>
              </a:spcAft>
              <a:buFont typeface="Wingdings" panose="05000000000000000000" pitchFamily="2" charset="2"/>
              <a:buChar char="Ø"/>
              <a:defRPr/>
            </a:pPr>
            <a:r>
              <a:rPr lang="en-US" sz="2400" dirty="0">
                <a:solidFill>
                  <a:schemeClr val="tx1"/>
                </a:solidFill>
              </a:rPr>
              <a:t>Manage, Collect and Negotiate Performance and Data</a:t>
            </a:r>
          </a:p>
          <a:p>
            <a:pPr marL="1314450" lvl="3" indent="-457200">
              <a:spcBef>
                <a:spcPct val="20000"/>
              </a:spcBef>
              <a:spcAft>
                <a:spcPts val="2400"/>
              </a:spcAft>
              <a:buFont typeface="Wingdings" panose="05000000000000000000" pitchFamily="2" charset="2"/>
              <a:buChar char="ü"/>
              <a:defRPr/>
            </a:pPr>
            <a:r>
              <a:rPr lang="en-US" sz="2000" dirty="0">
                <a:solidFill>
                  <a:schemeClr val="tx1"/>
                </a:solidFill>
              </a:rPr>
              <a:t>Program Guidance Materials (i.e. Data collection &amp; validation handbook, QPR handbook, customer satisfaction survey, goal negotiations, performance and data validation reports, etc.) and much </a:t>
            </a:r>
            <a:r>
              <a:rPr lang="en-US" sz="2000" dirty="0" smtClean="0">
                <a:solidFill>
                  <a:schemeClr val="tx1"/>
                </a:solidFill>
              </a:rPr>
              <a:t>more</a:t>
            </a:r>
            <a:endParaRPr lang="en-US" sz="2000" dirty="0">
              <a:solidFill>
                <a:schemeClr val="tx1"/>
              </a:solidFill>
            </a:endParaRPr>
          </a:p>
          <a:p>
            <a:pPr marL="457200" lvl="1" indent="-457200">
              <a:spcBef>
                <a:spcPct val="20000"/>
              </a:spcBef>
              <a:spcAft>
                <a:spcPts val="0"/>
              </a:spcAft>
              <a:buFont typeface="Wingdings" panose="05000000000000000000" pitchFamily="2" charset="2"/>
              <a:buChar char="Ø"/>
              <a:defRPr/>
            </a:pPr>
            <a:r>
              <a:rPr lang="en-US" sz="2400" dirty="0">
                <a:solidFill>
                  <a:schemeClr val="tx1"/>
                </a:solidFill>
              </a:rPr>
              <a:t>Policy Guidance </a:t>
            </a:r>
          </a:p>
          <a:p>
            <a:pPr marL="1314450" lvl="3" indent="-457200">
              <a:spcBef>
                <a:spcPct val="20000"/>
              </a:spcBef>
              <a:spcAft>
                <a:spcPts val="1200"/>
              </a:spcAft>
              <a:buFont typeface="Wingdings" panose="05000000000000000000" pitchFamily="2" charset="2"/>
              <a:buChar char="ü"/>
              <a:defRPr/>
            </a:pPr>
            <a:r>
              <a:rPr lang="en-US" sz="2000" dirty="0">
                <a:solidFill>
                  <a:schemeClr val="tx1"/>
                </a:solidFill>
              </a:rPr>
              <a:t>Federal Regulations </a:t>
            </a:r>
          </a:p>
          <a:p>
            <a:pPr marL="1314450" lvl="3" indent="-457200">
              <a:spcBef>
                <a:spcPct val="20000"/>
              </a:spcBef>
              <a:spcAft>
                <a:spcPts val="1200"/>
              </a:spcAft>
              <a:buFont typeface="Wingdings" panose="05000000000000000000" pitchFamily="2" charset="2"/>
              <a:buChar char="ü"/>
              <a:defRPr/>
            </a:pPr>
            <a:r>
              <a:rPr lang="en-US" sz="2000" dirty="0">
                <a:solidFill>
                  <a:schemeClr val="tx1"/>
                </a:solidFill>
              </a:rPr>
              <a:t>Funding Opportunity Announcements </a:t>
            </a:r>
          </a:p>
          <a:p>
            <a:pPr marL="1314450" lvl="3" indent="-457200">
              <a:spcBef>
                <a:spcPct val="20000"/>
              </a:spcBef>
              <a:spcAft>
                <a:spcPts val="1200"/>
              </a:spcAft>
              <a:buFont typeface="Wingdings" panose="05000000000000000000" pitchFamily="2" charset="2"/>
              <a:buChar char="ü"/>
              <a:defRPr/>
            </a:pPr>
            <a:r>
              <a:rPr lang="en-US" sz="2000" dirty="0">
                <a:solidFill>
                  <a:schemeClr val="tx1"/>
                </a:solidFill>
              </a:rPr>
              <a:t>Training and Employment Guidance Letters (TEGL) </a:t>
            </a:r>
          </a:p>
          <a:p>
            <a:pPr marL="1314450" lvl="3" indent="-457200">
              <a:spcBef>
                <a:spcPct val="20000"/>
              </a:spcBef>
              <a:spcAft>
                <a:spcPts val="0"/>
              </a:spcAft>
              <a:buFont typeface="Wingdings" panose="05000000000000000000" pitchFamily="2" charset="2"/>
              <a:buChar char="ü"/>
              <a:defRPr/>
            </a:pPr>
            <a:r>
              <a:rPr lang="en-US" sz="2000" dirty="0">
                <a:solidFill>
                  <a:schemeClr val="tx1"/>
                </a:solidFill>
              </a:rPr>
              <a:t>Training and Employment Notices (TENS</a:t>
            </a:r>
            <a:r>
              <a:rPr lang="en-US" sz="2000" dirty="0" smtClean="0">
                <a:solidFill>
                  <a:schemeClr val="tx1"/>
                </a:solidFill>
              </a:rPr>
              <a:t>)</a:t>
            </a:r>
            <a:endParaRPr lang="en-US" dirty="0"/>
          </a:p>
        </p:txBody>
      </p:sp>
    </p:spTree>
    <p:extLst>
      <p:ext uri="{BB962C8B-B14F-4D97-AF65-F5344CB8AC3E}">
        <p14:creationId xmlns:p14="http://schemas.microsoft.com/office/powerpoint/2010/main" val="2318322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91402" y="1708219"/>
            <a:ext cx="5202935" cy="1856783"/>
          </a:xfrm>
        </p:spPr>
        <p:txBody>
          <a:bodyPr>
            <a:noAutofit/>
          </a:bodyPr>
          <a:lstStyle/>
          <a:p>
            <a:pPr algn="ctr"/>
            <a:r>
              <a:rPr lang="en-US" sz="4800" dirty="0"/>
              <a:t>National SCSEP  Team </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498" b="99502" l="1238" r="99010"/>
                    </a14:imgEffect>
                  </a14:imgLayer>
                </a14:imgProps>
              </a:ext>
            </a:extLst>
          </a:blip>
          <a:stretch>
            <a:fillRect/>
          </a:stretch>
        </p:blipFill>
        <p:spPr>
          <a:xfrm>
            <a:off x="6373068" y="1922913"/>
            <a:ext cx="2462997" cy="2450804"/>
          </a:xfrm>
          <a:prstGeom prst="rect">
            <a:avLst/>
          </a:prstGeom>
        </p:spPr>
      </p:pic>
    </p:spTree>
    <p:extLst>
      <p:ext uri="{BB962C8B-B14F-4D97-AF65-F5344CB8AC3E}">
        <p14:creationId xmlns:p14="http://schemas.microsoft.com/office/powerpoint/2010/main" val="373436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1397" y="198439"/>
            <a:ext cx="6384680" cy="566738"/>
          </a:xfrm>
        </p:spPr>
        <p:txBody>
          <a:bodyPr>
            <a:noAutofit/>
          </a:bodyPr>
          <a:lstStyle/>
          <a:p>
            <a:pPr algn="ctr"/>
            <a:r>
              <a:rPr lang="en-US" sz="4000" dirty="0"/>
              <a:t>National SCSEP Office </a:t>
            </a:r>
          </a:p>
        </p:txBody>
      </p:sp>
      <p:pic>
        <p:nvPicPr>
          <p:cNvPr id="13" name="Picture 12"/>
          <p:cNvPicPr>
            <a:picLocks noChangeAspect="1"/>
          </p:cNvPicPr>
          <p:nvPr/>
        </p:nvPicPr>
        <p:blipFill>
          <a:blip r:embed="rId3"/>
          <a:stretch>
            <a:fillRect/>
          </a:stretch>
        </p:blipFill>
        <p:spPr>
          <a:xfrm>
            <a:off x="1947414" y="1359505"/>
            <a:ext cx="3621338" cy="823031"/>
          </a:xfrm>
          <a:prstGeom prst="rect">
            <a:avLst/>
          </a:prstGeom>
        </p:spPr>
      </p:pic>
      <p:sp>
        <p:nvSpPr>
          <p:cNvPr id="15" name="Rectangle 14"/>
          <p:cNvSpPr/>
          <p:nvPr/>
        </p:nvSpPr>
        <p:spPr>
          <a:xfrm>
            <a:off x="1472083" y="2531740"/>
            <a:ext cx="4572000" cy="1754326"/>
          </a:xfrm>
          <a:prstGeom prst="rect">
            <a:avLst/>
          </a:prstGeom>
        </p:spPr>
        <p:txBody>
          <a:bodyPr>
            <a:spAutoFit/>
          </a:bodyPr>
          <a:lstStyle/>
          <a:p>
            <a:pPr algn="ctr"/>
            <a:r>
              <a:rPr lang="en-US" b="1" dirty="0"/>
              <a:t>Supervisory Workforce Analyst/ Unit Chief </a:t>
            </a:r>
          </a:p>
          <a:p>
            <a:pPr algn="ctr"/>
            <a:endParaRPr lang="en-US" dirty="0"/>
          </a:p>
          <a:p>
            <a:pPr algn="ctr"/>
            <a:r>
              <a:rPr lang="en-US" dirty="0">
                <a:solidFill>
                  <a:prstClr val="black">
                    <a:lumMod val="75000"/>
                    <a:lumOff val="25000"/>
                  </a:prstClr>
                </a:solidFill>
              </a:rPr>
              <a:t>U.S. Department of Labor </a:t>
            </a:r>
          </a:p>
          <a:p>
            <a:pPr algn="ctr"/>
            <a:r>
              <a:rPr lang="en-US" dirty="0">
                <a:solidFill>
                  <a:prstClr val="black">
                    <a:lumMod val="75000"/>
                    <a:lumOff val="25000"/>
                  </a:prstClr>
                </a:solidFill>
              </a:rPr>
              <a:t>Employment and Training Administration </a:t>
            </a:r>
          </a:p>
          <a:p>
            <a:pPr lvl="0" algn="ctr"/>
            <a:r>
              <a:rPr lang="en-US" dirty="0">
                <a:solidFill>
                  <a:prstClr val="black">
                    <a:lumMod val="75000"/>
                    <a:lumOff val="25000"/>
                  </a:prstClr>
                </a:solidFill>
              </a:rPr>
              <a:t>Older Worker Unit </a:t>
            </a:r>
          </a:p>
        </p:txBody>
      </p:sp>
    </p:spTree>
    <p:extLst>
      <p:ext uri="{BB962C8B-B14F-4D97-AF65-F5344CB8AC3E}">
        <p14:creationId xmlns:p14="http://schemas.microsoft.com/office/powerpoint/2010/main" val="1479461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National SCSEP Office</a:t>
            </a:r>
          </a:p>
        </p:txBody>
      </p:sp>
      <p:sp>
        <p:nvSpPr>
          <p:cNvPr id="3" name="Content Placeholder 2"/>
          <p:cNvSpPr>
            <a:spLocks noGrp="1"/>
          </p:cNvSpPr>
          <p:nvPr>
            <p:ph sz="half" idx="1"/>
          </p:nvPr>
        </p:nvSpPr>
        <p:spPr>
          <a:xfrm>
            <a:off x="457200" y="1899344"/>
            <a:ext cx="3619500" cy="2320964"/>
          </a:xfrm>
        </p:spPr>
        <p:txBody>
          <a:bodyPr>
            <a:normAutofit fontScale="92500" lnSpcReduction="20000"/>
          </a:bodyPr>
          <a:lstStyle/>
          <a:p>
            <a:pPr marL="0" indent="0" algn="ctr">
              <a:buNone/>
            </a:pPr>
            <a:r>
              <a:rPr lang="en-US" b="1" dirty="0"/>
              <a:t>Workforce Analyst </a:t>
            </a:r>
          </a:p>
          <a:p>
            <a:pPr marL="0" indent="0" algn="ctr">
              <a:spcAft>
                <a:spcPts val="0"/>
              </a:spcAft>
              <a:buNone/>
            </a:pPr>
            <a:endParaRPr lang="en-US" sz="2000" dirty="0"/>
          </a:p>
          <a:p>
            <a:pPr marL="0" indent="0" algn="ctr">
              <a:spcAft>
                <a:spcPts val="0"/>
              </a:spcAft>
              <a:buNone/>
            </a:pPr>
            <a:endParaRPr lang="en-US" sz="2000" dirty="0"/>
          </a:p>
          <a:p>
            <a:pPr marL="0" indent="0" algn="ctr">
              <a:spcAft>
                <a:spcPts val="0"/>
              </a:spcAft>
              <a:buNone/>
            </a:pPr>
            <a:endParaRPr lang="en-US" sz="2000" dirty="0"/>
          </a:p>
          <a:p>
            <a:pPr marL="0" indent="0" algn="ctr">
              <a:spcAft>
                <a:spcPts val="0"/>
              </a:spcAft>
              <a:buNone/>
            </a:pPr>
            <a:endParaRPr lang="en-US" dirty="0"/>
          </a:p>
          <a:p>
            <a:pPr marL="0" indent="0" algn="ctr">
              <a:spcAft>
                <a:spcPts val="0"/>
              </a:spcAft>
              <a:buNone/>
            </a:pPr>
            <a:r>
              <a:rPr lang="en-US" dirty="0"/>
              <a:t>U.S. Department of Labor</a:t>
            </a:r>
          </a:p>
          <a:p>
            <a:pPr marL="0" indent="0" algn="ctr">
              <a:spcAft>
                <a:spcPts val="0"/>
              </a:spcAft>
              <a:buNone/>
            </a:pPr>
            <a:r>
              <a:rPr lang="en-US" dirty="0"/>
              <a:t>Employment and Training Administration</a:t>
            </a:r>
          </a:p>
          <a:p>
            <a:pPr marL="0" indent="0">
              <a:buNone/>
            </a:pPr>
            <a:endParaRPr lang="en-US" dirty="0"/>
          </a:p>
        </p:txBody>
      </p:sp>
      <p:sp>
        <p:nvSpPr>
          <p:cNvPr id="4" name="Content Placeholder 3"/>
          <p:cNvSpPr>
            <a:spLocks noGrp="1"/>
          </p:cNvSpPr>
          <p:nvPr>
            <p:ph sz="half" idx="2"/>
          </p:nvPr>
        </p:nvSpPr>
        <p:spPr>
          <a:xfrm>
            <a:off x="4305300" y="1877012"/>
            <a:ext cx="3619500" cy="2865809"/>
          </a:xfrm>
        </p:spPr>
        <p:txBody>
          <a:bodyPr>
            <a:normAutofit fontScale="85000" lnSpcReduction="20000"/>
          </a:bodyPr>
          <a:lstStyle/>
          <a:p>
            <a:pPr marL="0" indent="0" algn="ctr">
              <a:buNone/>
            </a:pPr>
            <a:r>
              <a:rPr lang="en-US" sz="2400" b="1" dirty="0"/>
              <a:t>Workforce Analyst </a:t>
            </a:r>
          </a:p>
          <a:p>
            <a:pPr marL="0" indent="0">
              <a:buNone/>
            </a:pPr>
            <a:endParaRPr lang="en-US" dirty="0"/>
          </a:p>
          <a:p>
            <a:pPr marL="0" indent="0" algn="ctr">
              <a:spcAft>
                <a:spcPts val="0"/>
              </a:spcAft>
              <a:buNone/>
            </a:pPr>
            <a:endParaRPr lang="en-US" sz="2000" dirty="0"/>
          </a:p>
          <a:p>
            <a:pPr marL="0" indent="0" algn="ctr">
              <a:spcAft>
                <a:spcPts val="0"/>
              </a:spcAft>
              <a:buNone/>
            </a:pPr>
            <a:endParaRPr lang="en-US" sz="2000" dirty="0"/>
          </a:p>
          <a:p>
            <a:pPr marL="0" indent="0" algn="ctr">
              <a:spcAft>
                <a:spcPts val="0"/>
              </a:spcAft>
              <a:buNone/>
            </a:pPr>
            <a:endParaRPr lang="en-US" sz="2000" dirty="0"/>
          </a:p>
          <a:p>
            <a:pPr marL="0" indent="0" algn="ctr">
              <a:spcAft>
                <a:spcPts val="0"/>
              </a:spcAft>
              <a:buNone/>
            </a:pPr>
            <a:r>
              <a:rPr lang="en-US" sz="2400" dirty="0"/>
              <a:t>U.S. Department of Labor </a:t>
            </a:r>
          </a:p>
          <a:p>
            <a:pPr marL="0" indent="0" algn="ctr">
              <a:spcAft>
                <a:spcPts val="0"/>
              </a:spcAft>
              <a:buNone/>
            </a:pPr>
            <a:r>
              <a:rPr lang="en-US" sz="2400" dirty="0"/>
              <a:t>Employment and Training Administration </a:t>
            </a:r>
          </a:p>
          <a:p>
            <a:pPr marL="0" indent="0">
              <a:spcAft>
                <a:spcPts val="0"/>
              </a:spcAft>
              <a:buNone/>
            </a:pPr>
            <a:endParaRPr lang="en-US" sz="2000" dirty="0"/>
          </a:p>
          <a:p>
            <a:pPr marL="0" indent="0">
              <a:buNone/>
            </a:pPr>
            <a:endParaRPr lang="en-US" dirty="0"/>
          </a:p>
          <a:p>
            <a:pPr marL="0" indent="0">
              <a:buNone/>
            </a:pPr>
            <a:r>
              <a:rPr lang="en-US" dirty="0"/>
              <a:t> </a:t>
            </a:r>
          </a:p>
        </p:txBody>
      </p:sp>
      <p:sp>
        <p:nvSpPr>
          <p:cNvPr id="5" name="Text Placeholder 4"/>
          <p:cNvSpPr>
            <a:spLocks noGrp="1"/>
          </p:cNvSpPr>
          <p:nvPr>
            <p:ph type="body" idx="10"/>
          </p:nvPr>
        </p:nvSpPr>
        <p:spPr/>
        <p:txBody>
          <a:bodyPr>
            <a:normAutofit/>
          </a:bodyPr>
          <a:lstStyle/>
          <a:p>
            <a:r>
              <a:rPr lang="en-US" sz="2800" dirty="0"/>
              <a:t>Irene Jefferson </a:t>
            </a:r>
          </a:p>
        </p:txBody>
      </p:sp>
      <p:sp>
        <p:nvSpPr>
          <p:cNvPr id="6" name="Text Placeholder 5"/>
          <p:cNvSpPr>
            <a:spLocks noGrp="1"/>
          </p:cNvSpPr>
          <p:nvPr>
            <p:ph type="body" sz="quarter" idx="3"/>
          </p:nvPr>
        </p:nvSpPr>
        <p:spPr>
          <a:xfrm>
            <a:off x="4302125" y="1085850"/>
            <a:ext cx="3622675" cy="719624"/>
          </a:xfrm>
        </p:spPr>
        <p:txBody>
          <a:bodyPr>
            <a:normAutofit/>
          </a:bodyPr>
          <a:lstStyle/>
          <a:p>
            <a:r>
              <a:rPr lang="en-US" sz="2800" dirty="0"/>
              <a:t>Judith Gilbert </a:t>
            </a:r>
          </a:p>
        </p:txBody>
      </p:sp>
    </p:spTree>
    <p:extLst>
      <p:ext uri="{BB962C8B-B14F-4D97-AF65-F5344CB8AC3E}">
        <p14:creationId xmlns:p14="http://schemas.microsoft.com/office/powerpoint/2010/main" val="2052084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National SCSEP Office</a:t>
            </a:r>
          </a:p>
        </p:txBody>
      </p:sp>
      <p:sp>
        <p:nvSpPr>
          <p:cNvPr id="3" name="Content Placeholder 2"/>
          <p:cNvSpPr>
            <a:spLocks noGrp="1"/>
          </p:cNvSpPr>
          <p:nvPr>
            <p:ph sz="half" idx="1"/>
          </p:nvPr>
        </p:nvSpPr>
        <p:spPr/>
        <p:txBody>
          <a:bodyPr/>
          <a:lstStyle/>
          <a:p>
            <a:pPr marL="0" indent="0" algn="ctr">
              <a:buNone/>
            </a:pPr>
            <a:r>
              <a:rPr lang="en-US" b="1" dirty="0"/>
              <a:t>Workforce</a:t>
            </a:r>
            <a:r>
              <a:rPr lang="en-US" dirty="0"/>
              <a:t> </a:t>
            </a:r>
            <a:r>
              <a:rPr lang="en-US" b="1" dirty="0"/>
              <a:t>Analyst </a:t>
            </a:r>
          </a:p>
          <a:p>
            <a:pPr marL="0" indent="0">
              <a:buNone/>
            </a:pPr>
            <a:endParaRPr lang="en-US" dirty="0"/>
          </a:p>
          <a:p>
            <a:pPr marL="0" indent="0" algn="ctr">
              <a:spcAft>
                <a:spcPts val="0"/>
              </a:spcAft>
              <a:buNone/>
            </a:pPr>
            <a:endParaRPr lang="en-US" sz="2000" dirty="0"/>
          </a:p>
          <a:p>
            <a:pPr marL="0" indent="0">
              <a:spcAft>
                <a:spcPts val="0"/>
              </a:spcAft>
              <a:buNone/>
            </a:pPr>
            <a:r>
              <a:rPr lang="en-US" sz="2000" dirty="0"/>
              <a:t>U.S. Department of Labor Employment and Training Administration </a:t>
            </a:r>
          </a:p>
        </p:txBody>
      </p:sp>
      <p:sp>
        <p:nvSpPr>
          <p:cNvPr id="4" name="Content Placeholder 3"/>
          <p:cNvSpPr>
            <a:spLocks noGrp="1"/>
          </p:cNvSpPr>
          <p:nvPr>
            <p:ph sz="half" idx="2"/>
          </p:nvPr>
        </p:nvSpPr>
        <p:spPr/>
        <p:txBody>
          <a:bodyPr/>
          <a:lstStyle/>
          <a:p>
            <a:pPr marL="0" indent="0" algn="ctr">
              <a:buNone/>
            </a:pPr>
            <a:r>
              <a:rPr lang="en-US" b="1" dirty="0"/>
              <a:t>Presidential Management Fellowship  </a:t>
            </a:r>
          </a:p>
          <a:p>
            <a:pPr marL="0" indent="0">
              <a:buNone/>
            </a:pPr>
            <a:endParaRPr lang="en-US" dirty="0"/>
          </a:p>
          <a:p>
            <a:pPr marL="0" indent="0">
              <a:spcAft>
                <a:spcPts val="0"/>
              </a:spcAft>
              <a:buNone/>
            </a:pPr>
            <a:r>
              <a:rPr lang="en-US" sz="2000" dirty="0"/>
              <a:t>U.S. Department of Labor </a:t>
            </a:r>
          </a:p>
          <a:p>
            <a:pPr marL="0" indent="0">
              <a:spcAft>
                <a:spcPts val="0"/>
              </a:spcAft>
              <a:buNone/>
            </a:pPr>
            <a:r>
              <a:rPr lang="en-US" sz="2000" dirty="0"/>
              <a:t>Employment and Training Administration </a:t>
            </a:r>
          </a:p>
        </p:txBody>
      </p:sp>
      <p:sp>
        <p:nvSpPr>
          <p:cNvPr id="5" name="Text Placeholder 4"/>
          <p:cNvSpPr>
            <a:spLocks noGrp="1"/>
          </p:cNvSpPr>
          <p:nvPr>
            <p:ph type="body" idx="10"/>
          </p:nvPr>
        </p:nvSpPr>
        <p:spPr/>
        <p:txBody>
          <a:bodyPr>
            <a:normAutofit/>
          </a:bodyPr>
          <a:lstStyle/>
          <a:p>
            <a:r>
              <a:rPr lang="en-US" sz="2800" dirty="0"/>
              <a:t>Simisola Atolagbe </a:t>
            </a:r>
          </a:p>
        </p:txBody>
      </p:sp>
      <p:sp>
        <p:nvSpPr>
          <p:cNvPr id="6" name="Text Placeholder 5"/>
          <p:cNvSpPr>
            <a:spLocks noGrp="1"/>
          </p:cNvSpPr>
          <p:nvPr>
            <p:ph type="body" sz="quarter" idx="3"/>
          </p:nvPr>
        </p:nvSpPr>
        <p:spPr/>
        <p:txBody>
          <a:bodyPr>
            <a:normAutofit/>
          </a:bodyPr>
          <a:lstStyle/>
          <a:p>
            <a:r>
              <a:rPr lang="en-US" sz="2800" dirty="0"/>
              <a:t>Susanna Troxler  </a:t>
            </a:r>
          </a:p>
        </p:txBody>
      </p:sp>
    </p:spTree>
    <p:extLst>
      <p:ext uri="{BB962C8B-B14F-4D97-AF65-F5344CB8AC3E}">
        <p14:creationId xmlns:p14="http://schemas.microsoft.com/office/powerpoint/2010/main" val="1033617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47" y="217489"/>
            <a:ext cx="7250253" cy="774492"/>
          </a:xfrm>
        </p:spPr>
        <p:txBody>
          <a:bodyPr>
            <a:normAutofit/>
          </a:bodyPr>
          <a:lstStyle/>
          <a:p>
            <a:pPr algn="ctr"/>
            <a:r>
              <a:rPr lang="en-US" dirty="0"/>
              <a:t>National SCSEP Contract Team </a:t>
            </a:r>
          </a:p>
        </p:txBody>
      </p:sp>
      <p:sp>
        <p:nvSpPr>
          <p:cNvPr id="3" name="Content Placeholder 2"/>
          <p:cNvSpPr>
            <a:spLocks noGrp="1"/>
          </p:cNvSpPr>
          <p:nvPr>
            <p:ph sz="half" idx="1"/>
          </p:nvPr>
        </p:nvSpPr>
        <p:spPr>
          <a:xfrm>
            <a:off x="457200" y="1805474"/>
            <a:ext cx="3619500" cy="4001498"/>
          </a:xfrm>
        </p:spPr>
        <p:txBody>
          <a:bodyPr/>
          <a:lstStyle/>
          <a:p>
            <a:pPr marL="0" indent="0">
              <a:buNone/>
            </a:pPr>
            <a:endParaRPr lang="en-US" dirty="0"/>
          </a:p>
          <a:p>
            <a:pPr marL="0" indent="0">
              <a:spcAft>
                <a:spcPts val="0"/>
              </a:spcAft>
              <a:buNone/>
            </a:pPr>
            <a:endParaRPr lang="en-US" sz="2000" dirty="0"/>
          </a:p>
          <a:p>
            <a:pPr marL="0" indent="0">
              <a:spcAft>
                <a:spcPts val="0"/>
              </a:spcAft>
              <a:buNone/>
            </a:pPr>
            <a:r>
              <a:rPr lang="en-US" sz="2000" dirty="0"/>
              <a:t>U.S. Department of Labor</a:t>
            </a:r>
          </a:p>
          <a:p>
            <a:pPr marL="0" indent="0">
              <a:spcAft>
                <a:spcPts val="0"/>
              </a:spcAft>
              <a:buNone/>
            </a:pPr>
            <a:r>
              <a:rPr lang="en-US" sz="2000" dirty="0"/>
              <a:t>PM Solutions </a:t>
            </a:r>
          </a:p>
          <a:p>
            <a:pPr marL="0" indent="0">
              <a:buNone/>
            </a:pPr>
            <a:endParaRPr lang="en-US" dirty="0"/>
          </a:p>
        </p:txBody>
      </p:sp>
      <p:sp>
        <p:nvSpPr>
          <p:cNvPr id="4" name="Content Placeholder 3"/>
          <p:cNvSpPr>
            <a:spLocks noGrp="1"/>
          </p:cNvSpPr>
          <p:nvPr>
            <p:ph sz="half" idx="2"/>
          </p:nvPr>
        </p:nvSpPr>
        <p:spPr>
          <a:xfrm>
            <a:off x="4305300" y="1718268"/>
            <a:ext cx="3619500" cy="1899139"/>
          </a:xfrm>
        </p:spPr>
        <p:txBody>
          <a:bodyPr/>
          <a:lstStyle/>
          <a:p>
            <a:pPr marL="0" indent="0" algn="ctr">
              <a:buNone/>
            </a:pPr>
            <a:r>
              <a:rPr lang="en-US" dirty="0"/>
              <a:t> </a:t>
            </a:r>
          </a:p>
          <a:p>
            <a:pPr marL="0" indent="0">
              <a:buNone/>
            </a:pPr>
            <a:endParaRPr lang="en-US" dirty="0"/>
          </a:p>
          <a:p>
            <a:pPr marL="0" indent="0">
              <a:spcAft>
                <a:spcPts val="0"/>
              </a:spcAft>
              <a:buNone/>
            </a:pPr>
            <a:r>
              <a:rPr lang="en-US" sz="2000" dirty="0"/>
              <a:t>U.S. Department of Labor </a:t>
            </a:r>
          </a:p>
          <a:p>
            <a:pPr marL="0" indent="0">
              <a:spcAft>
                <a:spcPts val="0"/>
              </a:spcAft>
              <a:buNone/>
            </a:pPr>
            <a:r>
              <a:rPr lang="en-US" sz="2000" dirty="0"/>
              <a:t>PM Solutions </a:t>
            </a:r>
          </a:p>
        </p:txBody>
      </p:sp>
      <p:sp>
        <p:nvSpPr>
          <p:cNvPr id="5" name="Text Placeholder 4"/>
          <p:cNvSpPr>
            <a:spLocks noGrp="1"/>
          </p:cNvSpPr>
          <p:nvPr>
            <p:ph type="body" idx="10"/>
          </p:nvPr>
        </p:nvSpPr>
        <p:spPr/>
        <p:txBody>
          <a:bodyPr>
            <a:normAutofit/>
          </a:bodyPr>
          <a:lstStyle/>
          <a:p>
            <a:r>
              <a:rPr lang="en-US" sz="2800" dirty="0"/>
              <a:t>Michi McNeace</a:t>
            </a:r>
          </a:p>
        </p:txBody>
      </p:sp>
      <p:sp>
        <p:nvSpPr>
          <p:cNvPr id="6" name="Text Placeholder 5"/>
          <p:cNvSpPr>
            <a:spLocks noGrp="1"/>
          </p:cNvSpPr>
          <p:nvPr>
            <p:ph type="body" sz="quarter" idx="3"/>
          </p:nvPr>
        </p:nvSpPr>
        <p:spPr/>
        <p:txBody>
          <a:bodyPr>
            <a:normAutofit/>
          </a:bodyPr>
          <a:lstStyle/>
          <a:p>
            <a:r>
              <a:rPr lang="en-US" sz="2800" dirty="0"/>
              <a:t>Dawn Mitchell </a:t>
            </a:r>
          </a:p>
        </p:txBody>
      </p:sp>
    </p:spTree>
    <p:extLst>
      <p:ext uri="{BB962C8B-B14F-4D97-AF65-F5344CB8AC3E}">
        <p14:creationId xmlns:p14="http://schemas.microsoft.com/office/powerpoint/2010/main" val="1007946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72" y="217489"/>
            <a:ext cx="7581418" cy="774492"/>
          </a:xfrm>
        </p:spPr>
        <p:txBody>
          <a:bodyPr>
            <a:normAutofit/>
          </a:bodyPr>
          <a:lstStyle/>
          <a:p>
            <a:pPr algn="ctr"/>
            <a:r>
              <a:rPr lang="en-US" dirty="0"/>
              <a:t>National SCSEP Contract Team</a:t>
            </a:r>
          </a:p>
        </p:txBody>
      </p:sp>
      <p:sp>
        <p:nvSpPr>
          <p:cNvPr id="3" name="Content Placeholder 2"/>
          <p:cNvSpPr>
            <a:spLocks noGrp="1"/>
          </p:cNvSpPr>
          <p:nvPr>
            <p:ph sz="half" idx="1"/>
          </p:nvPr>
        </p:nvSpPr>
        <p:spPr/>
        <p:txBody>
          <a:bodyPr>
            <a:normAutofit/>
          </a:bodyPr>
          <a:lstStyle/>
          <a:p>
            <a:pPr marL="0" indent="0">
              <a:buNone/>
            </a:pPr>
            <a:endParaRPr lang="en-US" sz="2000" dirty="0"/>
          </a:p>
          <a:p>
            <a:pPr marL="0" indent="0">
              <a:buNone/>
            </a:pPr>
            <a:endParaRPr lang="en-US" sz="2000" dirty="0"/>
          </a:p>
          <a:p>
            <a:pPr marL="0" indent="0">
              <a:spcAft>
                <a:spcPts val="0"/>
              </a:spcAft>
              <a:buNone/>
            </a:pPr>
            <a:r>
              <a:rPr lang="en-US" sz="2000" dirty="0"/>
              <a:t>U.S. Department of Labor</a:t>
            </a:r>
          </a:p>
          <a:p>
            <a:pPr marL="0" indent="0">
              <a:spcAft>
                <a:spcPts val="0"/>
              </a:spcAft>
              <a:buNone/>
            </a:pPr>
            <a:r>
              <a:rPr lang="en-US" sz="2000" dirty="0"/>
              <a:t>PM Solutions </a:t>
            </a:r>
          </a:p>
        </p:txBody>
      </p:sp>
      <p:sp>
        <p:nvSpPr>
          <p:cNvPr id="4" name="Content Placeholder 3"/>
          <p:cNvSpPr>
            <a:spLocks noGrp="1"/>
          </p:cNvSpPr>
          <p:nvPr>
            <p:ph sz="half" idx="2"/>
          </p:nvPr>
        </p:nvSpPr>
        <p:spPr/>
        <p:txBody>
          <a:bodyPr>
            <a:normAutofit/>
          </a:bodyPr>
          <a:lstStyle/>
          <a:p>
            <a:pPr marL="0" indent="0">
              <a:buNone/>
            </a:pPr>
            <a:endParaRPr lang="en-US" sz="2000" dirty="0"/>
          </a:p>
          <a:p>
            <a:pPr marL="0" indent="0">
              <a:buNone/>
            </a:pPr>
            <a:endParaRPr lang="en-US" sz="2000" dirty="0"/>
          </a:p>
          <a:p>
            <a:pPr marL="0" indent="0">
              <a:spcAft>
                <a:spcPts val="0"/>
              </a:spcAft>
              <a:buNone/>
            </a:pPr>
            <a:r>
              <a:rPr lang="en-US" sz="2000" dirty="0"/>
              <a:t>U.S. Department of Labor</a:t>
            </a:r>
          </a:p>
          <a:p>
            <a:pPr marL="0" indent="0">
              <a:spcAft>
                <a:spcPts val="0"/>
              </a:spcAft>
              <a:buNone/>
            </a:pPr>
            <a:r>
              <a:rPr lang="en-US" sz="2000" dirty="0"/>
              <a:t>BCT Partners </a:t>
            </a:r>
          </a:p>
        </p:txBody>
      </p:sp>
      <p:sp>
        <p:nvSpPr>
          <p:cNvPr id="5" name="Text Placeholder 4"/>
          <p:cNvSpPr>
            <a:spLocks noGrp="1"/>
          </p:cNvSpPr>
          <p:nvPr>
            <p:ph type="body" idx="10"/>
          </p:nvPr>
        </p:nvSpPr>
        <p:spPr/>
        <p:txBody>
          <a:bodyPr/>
          <a:lstStyle/>
          <a:p>
            <a:r>
              <a:rPr lang="en-US" sz="2800" dirty="0"/>
              <a:t>Ted Romero</a:t>
            </a:r>
            <a:r>
              <a:rPr lang="en-US" dirty="0"/>
              <a:t> </a:t>
            </a:r>
          </a:p>
        </p:txBody>
      </p:sp>
      <p:sp>
        <p:nvSpPr>
          <p:cNvPr id="6" name="Text Placeholder 5"/>
          <p:cNvSpPr>
            <a:spLocks noGrp="1"/>
          </p:cNvSpPr>
          <p:nvPr>
            <p:ph type="body" sz="quarter" idx="3"/>
          </p:nvPr>
        </p:nvSpPr>
        <p:spPr/>
        <p:txBody>
          <a:bodyPr>
            <a:normAutofit/>
          </a:bodyPr>
          <a:lstStyle/>
          <a:p>
            <a:r>
              <a:rPr lang="en-US" sz="2800" dirty="0"/>
              <a:t>Bennett Pudlin </a:t>
            </a:r>
          </a:p>
        </p:txBody>
      </p:sp>
    </p:spTree>
    <p:extLst>
      <p:ext uri="{BB962C8B-B14F-4D97-AF65-F5344CB8AC3E}">
        <p14:creationId xmlns:p14="http://schemas.microsoft.com/office/powerpoint/2010/main" val="2456498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SCSEP Contract Team</a:t>
            </a:r>
          </a:p>
        </p:txBody>
      </p:sp>
      <p:sp>
        <p:nvSpPr>
          <p:cNvPr id="3" name="Content Placeholder 2"/>
          <p:cNvSpPr>
            <a:spLocks noGrp="1"/>
          </p:cNvSpPr>
          <p:nvPr>
            <p:ph sz="half" idx="1"/>
          </p:nvPr>
        </p:nvSpPr>
        <p:spPr/>
        <p:txBody>
          <a:bodyPr/>
          <a:lstStyle/>
          <a:p>
            <a:pPr marL="0" indent="0">
              <a:buNone/>
            </a:pPr>
            <a:endParaRPr lang="en-US" dirty="0"/>
          </a:p>
          <a:p>
            <a:pPr marL="0" indent="0">
              <a:buNone/>
            </a:pPr>
            <a:endParaRPr lang="en-US" dirty="0"/>
          </a:p>
          <a:p>
            <a:pPr marL="0" indent="0">
              <a:buNone/>
            </a:pPr>
            <a:r>
              <a:rPr lang="en-US" sz="2000" dirty="0"/>
              <a:t>U.S. Department of Labor </a:t>
            </a:r>
          </a:p>
          <a:p>
            <a:pPr marL="0" indent="0">
              <a:buNone/>
            </a:pPr>
            <a:r>
              <a:rPr lang="en-US" sz="2000" dirty="0"/>
              <a:t>BCT Partners </a:t>
            </a:r>
          </a:p>
        </p:txBody>
      </p:sp>
      <p:sp>
        <p:nvSpPr>
          <p:cNvPr id="4" name="Content Placeholder 3"/>
          <p:cNvSpPr>
            <a:spLocks noGrp="1"/>
          </p:cNvSpPr>
          <p:nvPr>
            <p:ph sz="half" idx="2"/>
          </p:nvPr>
        </p:nvSpPr>
        <p:spPr>
          <a:xfrm>
            <a:off x="4305300" y="1877012"/>
            <a:ext cx="3484462" cy="3929960"/>
          </a:xfrm>
        </p:spPr>
        <p:txBody>
          <a:bodyPr/>
          <a:lstStyle/>
          <a:p>
            <a:pPr marL="0" indent="0">
              <a:buNone/>
            </a:pPr>
            <a:endParaRPr lang="en-US" dirty="0"/>
          </a:p>
          <a:p>
            <a:pPr marL="0" indent="0">
              <a:buNone/>
            </a:pPr>
            <a:endParaRPr lang="en-US" dirty="0"/>
          </a:p>
          <a:p>
            <a:pPr marL="0" indent="0">
              <a:buNone/>
            </a:pPr>
            <a:r>
              <a:rPr lang="en-US" sz="2000" dirty="0"/>
              <a:t>U.S. Department of Labor </a:t>
            </a:r>
          </a:p>
          <a:p>
            <a:pPr marL="0" indent="0">
              <a:buNone/>
            </a:pPr>
            <a:r>
              <a:rPr lang="en-US" sz="2000" dirty="0"/>
              <a:t>BCT Partners </a:t>
            </a:r>
          </a:p>
        </p:txBody>
      </p:sp>
      <p:sp>
        <p:nvSpPr>
          <p:cNvPr id="5" name="Text Placeholder 4"/>
          <p:cNvSpPr>
            <a:spLocks noGrp="1"/>
          </p:cNvSpPr>
          <p:nvPr>
            <p:ph type="body" idx="10"/>
          </p:nvPr>
        </p:nvSpPr>
        <p:spPr/>
        <p:txBody>
          <a:bodyPr>
            <a:normAutofit/>
          </a:bodyPr>
          <a:lstStyle/>
          <a:p>
            <a:r>
              <a:rPr lang="en-US" sz="2800" dirty="0"/>
              <a:t>Terry Cram </a:t>
            </a:r>
          </a:p>
        </p:txBody>
      </p:sp>
      <p:sp>
        <p:nvSpPr>
          <p:cNvPr id="6" name="Text Placeholder 5"/>
          <p:cNvSpPr>
            <a:spLocks noGrp="1"/>
          </p:cNvSpPr>
          <p:nvPr>
            <p:ph type="body" sz="quarter" idx="3"/>
          </p:nvPr>
        </p:nvSpPr>
        <p:spPr/>
        <p:txBody>
          <a:bodyPr>
            <a:normAutofit/>
          </a:bodyPr>
          <a:lstStyle/>
          <a:p>
            <a:r>
              <a:rPr lang="en-US" sz="2800" dirty="0"/>
              <a:t>Baron Hilliard</a:t>
            </a:r>
          </a:p>
        </p:txBody>
      </p:sp>
    </p:spTree>
    <p:extLst>
      <p:ext uri="{BB962C8B-B14F-4D97-AF65-F5344CB8AC3E}">
        <p14:creationId xmlns:p14="http://schemas.microsoft.com/office/powerpoint/2010/main" val="3763023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81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a:p>
        </p:txBody>
      </p:sp>
      <p:sp>
        <p:nvSpPr>
          <p:cNvPr id="15" name="Content Placeholder 14"/>
          <p:cNvSpPr>
            <a:spLocks noGrp="1"/>
          </p:cNvSpPr>
          <p:nvPr>
            <p:ph idx="1"/>
          </p:nvPr>
        </p:nvSpPr>
        <p:spPr/>
        <p:txBody>
          <a:bodyPr/>
          <a:lstStyle/>
          <a:p>
            <a:pPr marL="514350" indent="-514350">
              <a:buFont typeface="+mj-lt"/>
              <a:buAutoNum type="arabicPeriod"/>
            </a:pPr>
            <a:r>
              <a:rPr lang="en-US" dirty="0"/>
              <a:t>I think so.</a:t>
            </a:r>
          </a:p>
          <a:p>
            <a:pPr marL="514350" indent="-514350">
              <a:buFont typeface="+mj-lt"/>
              <a:buAutoNum type="arabicPeriod"/>
            </a:pPr>
            <a:r>
              <a:rPr lang="en-US" dirty="0"/>
              <a:t>I definitely have!</a:t>
            </a:r>
          </a:p>
          <a:p>
            <a:pPr marL="514350" indent="-514350">
              <a:buFont typeface="+mj-lt"/>
              <a:buAutoNum type="arabicPeriod"/>
            </a:pPr>
            <a:r>
              <a:rPr lang="en-US" dirty="0"/>
              <a:t>No – this is the first time I’ve heard of them.</a:t>
            </a:r>
          </a:p>
          <a:p>
            <a:pPr marL="514350" indent="-514350">
              <a:buFont typeface="+mj-lt"/>
              <a:buAutoNum type="arabicPeriod"/>
            </a:pPr>
            <a:r>
              <a:rPr lang="en-US" dirty="0"/>
              <a:t>Who are they again?</a:t>
            </a:r>
          </a:p>
          <a:p>
            <a:pPr marL="0" indent="0">
              <a:buNone/>
            </a:pPr>
            <a:endParaRPr lang="en-US" dirty="0"/>
          </a:p>
        </p:txBody>
      </p:sp>
      <p:sp>
        <p:nvSpPr>
          <p:cNvPr id="16" name="TextBox 15"/>
          <p:cNvSpPr txBox="1"/>
          <p:nvPr/>
        </p:nvSpPr>
        <p:spPr>
          <a:xfrm>
            <a:off x="370391" y="1601662"/>
            <a:ext cx="6713316" cy="830997"/>
          </a:xfrm>
          <a:prstGeom prst="rect">
            <a:avLst/>
          </a:prstGeom>
          <a:noFill/>
        </p:spPr>
        <p:txBody>
          <a:bodyPr wrap="square" rtlCol="0">
            <a:spAutoFit/>
          </a:bodyPr>
          <a:lstStyle/>
          <a:p>
            <a:r>
              <a:rPr lang="en-US" sz="2400" dirty="0"/>
              <a:t>Have you interacted with any member of the SCSEP team?</a:t>
            </a:r>
          </a:p>
        </p:txBody>
      </p:sp>
    </p:spTree>
    <p:extLst>
      <p:ext uri="{BB962C8B-B14F-4D97-AF65-F5344CB8AC3E}">
        <p14:creationId xmlns:p14="http://schemas.microsoft.com/office/powerpoint/2010/main" val="145712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426" y="1510905"/>
            <a:ext cx="4837112" cy="533400"/>
          </a:xfrm>
        </p:spPr>
        <p:txBody>
          <a:bodyPr/>
          <a:lstStyle/>
          <a:p>
            <a:r>
              <a:rPr lang="en-US" dirty="0"/>
              <a:t>LaMia Chapman </a:t>
            </a:r>
          </a:p>
        </p:txBody>
      </p:sp>
      <p:sp>
        <p:nvSpPr>
          <p:cNvPr id="5" name="Text Placeholder 4"/>
          <p:cNvSpPr>
            <a:spLocks noGrp="1"/>
          </p:cNvSpPr>
          <p:nvPr>
            <p:ph type="body" sz="half" idx="11"/>
          </p:nvPr>
        </p:nvSpPr>
        <p:spPr>
          <a:xfrm>
            <a:off x="3008452" y="3417592"/>
            <a:ext cx="4837112" cy="1347790"/>
          </a:xfrm>
        </p:spPr>
        <p:txBody>
          <a:bodyPr>
            <a:normAutofit/>
          </a:bodyPr>
          <a:lstStyle/>
          <a:p>
            <a:pPr>
              <a:spcAft>
                <a:spcPts val="0"/>
              </a:spcAft>
            </a:pPr>
            <a:r>
              <a:rPr lang="en-US" dirty="0"/>
              <a:t>U.S. Department of Labor</a:t>
            </a:r>
          </a:p>
          <a:p>
            <a:pPr>
              <a:spcAft>
                <a:spcPts val="0"/>
              </a:spcAft>
            </a:pPr>
            <a:r>
              <a:rPr lang="en-US" dirty="0"/>
              <a:t>Employment and Training Administration National SCSEP Team </a:t>
            </a:r>
          </a:p>
          <a:p>
            <a:endParaRPr lang="en-US" dirty="0"/>
          </a:p>
        </p:txBody>
      </p:sp>
    </p:spTree>
    <p:extLst>
      <p:ext uri="{BB962C8B-B14F-4D97-AF65-F5344CB8AC3E}">
        <p14:creationId xmlns:p14="http://schemas.microsoft.com/office/powerpoint/2010/main" val="1711255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normAutofit/>
          </a:bodyPr>
          <a:lstStyle/>
          <a:p>
            <a:r>
              <a:rPr lang="en-US" sz="4000" b="1" dirty="0"/>
              <a:t>SCSEP History &amp; Overview</a:t>
            </a:r>
          </a:p>
        </p:txBody>
      </p:sp>
      <p:sp>
        <p:nvSpPr>
          <p:cNvPr id="3" name="Content Placeholder 2"/>
          <p:cNvSpPr>
            <a:spLocks noGrp="1"/>
          </p:cNvSpPr>
          <p:nvPr>
            <p:ph idx="1"/>
          </p:nvPr>
        </p:nvSpPr>
        <p:spPr>
          <a:xfrm>
            <a:off x="1" y="991980"/>
            <a:ext cx="8178799" cy="5167519"/>
          </a:xfrm>
        </p:spPr>
        <p:txBody>
          <a:bodyPr>
            <a:normAutofit fontScale="25000" lnSpcReduction="20000"/>
          </a:bodyPr>
          <a:lstStyle/>
          <a:p>
            <a:pPr>
              <a:spcAft>
                <a:spcPts val="1800"/>
              </a:spcAft>
            </a:pPr>
            <a:r>
              <a:rPr lang="en-US" sz="6800" dirty="0" smtClean="0">
                <a:solidFill>
                  <a:schemeClr val="tx1"/>
                </a:solidFill>
              </a:rPr>
              <a:t>Authorized </a:t>
            </a:r>
            <a:r>
              <a:rPr lang="en-US" sz="6800" dirty="0">
                <a:solidFill>
                  <a:schemeClr val="tx1"/>
                </a:solidFill>
              </a:rPr>
              <a:t>by the Older Americans Act of 1965, the Senior Community Service Employment Program (SCSEP) is designed to foster individual economic self-sufficiency and promote useful employment and training  opportunities through community service training assignments for unemployed low-income persons (particularly those who have poor employment prospects), who are age 55 or older, and to increase the number of persons who can and want to benefit from unsubsidized employment.</a:t>
            </a:r>
          </a:p>
          <a:p>
            <a:pPr>
              <a:spcAft>
                <a:spcPts val="1800"/>
              </a:spcAft>
            </a:pPr>
            <a:r>
              <a:rPr lang="en-US" sz="6800" dirty="0">
                <a:solidFill>
                  <a:schemeClr val="tx1"/>
                </a:solidFill>
              </a:rPr>
              <a:t>SCSEP continues to provide important employment and training opportunities for low-income seniors to improve their employment outcomes and contribute to the overall enrichment of communities across the nation. SCSEP provides various community service assignments and job training opportunities at non-profits and public facilities.</a:t>
            </a:r>
          </a:p>
          <a:p>
            <a:pPr>
              <a:spcAft>
                <a:spcPts val="1800"/>
              </a:spcAft>
            </a:pPr>
            <a:r>
              <a:rPr lang="en-US" sz="6800" dirty="0">
                <a:solidFill>
                  <a:schemeClr val="tx1"/>
                </a:solidFill>
              </a:rPr>
              <a:t>Over the years, SCSEP has enhanced their services to participants by providing occupational, work skills and aptitude assessments, skills development and other job training opportunities, and employment assistance through the American Job Centers.</a:t>
            </a:r>
          </a:p>
          <a:p>
            <a:pPr>
              <a:spcAft>
                <a:spcPts val="1800"/>
              </a:spcAft>
            </a:pPr>
            <a:r>
              <a:rPr lang="en-US" sz="6800" dirty="0">
                <a:solidFill>
                  <a:schemeClr val="tx1"/>
                </a:solidFill>
              </a:rPr>
              <a:t>Program grants are awarded to eligible applicants, which includes States, U.S. Territories, and public and private non-profit entities other than political parties (Section 506 of Act).  The relative amount of funding for each type of eligible applicant has historically occurred at proportions of 22 percent to State and territorial agencies and 75 percent to national grantees</a:t>
            </a:r>
            <a:r>
              <a:rPr lang="en-US" sz="6800" dirty="0" smtClean="0">
                <a:solidFill>
                  <a:schemeClr val="tx1"/>
                </a:solidFill>
              </a:rPr>
              <a:t>.</a:t>
            </a:r>
            <a:endParaRPr lang="en-US" dirty="0"/>
          </a:p>
        </p:txBody>
      </p:sp>
    </p:spTree>
    <p:extLst>
      <p:ext uri="{BB962C8B-B14F-4D97-AF65-F5344CB8AC3E}">
        <p14:creationId xmlns:p14="http://schemas.microsoft.com/office/powerpoint/2010/main" val="3004553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normAutofit/>
          </a:bodyPr>
          <a:lstStyle/>
          <a:p>
            <a:r>
              <a:rPr lang="en-US" sz="4400" b="1" dirty="0"/>
              <a:t>Grant Overview </a:t>
            </a:r>
          </a:p>
        </p:txBody>
      </p:sp>
      <p:sp>
        <p:nvSpPr>
          <p:cNvPr id="3" name="Content Placeholder 2"/>
          <p:cNvSpPr>
            <a:spLocks noGrp="1"/>
          </p:cNvSpPr>
          <p:nvPr>
            <p:ph idx="1"/>
          </p:nvPr>
        </p:nvSpPr>
        <p:spPr>
          <a:xfrm>
            <a:off x="203200" y="1092200"/>
            <a:ext cx="7874000" cy="5016500"/>
          </a:xfrm>
        </p:spPr>
        <p:txBody>
          <a:bodyPr>
            <a:noAutofit/>
          </a:bodyPr>
          <a:lstStyle/>
          <a:p>
            <a:pPr>
              <a:lnSpc>
                <a:spcPct val="120000"/>
              </a:lnSpc>
              <a:spcAft>
                <a:spcPts val="1800"/>
              </a:spcAft>
            </a:pPr>
            <a:r>
              <a:rPr lang="en-US" sz="1700" dirty="0">
                <a:solidFill>
                  <a:schemeClr val="tx1"/>
                </a:solidFill>
              </a:rPr>
              <a:t>Twenty grants have been awarded to 19 national non-profit organizations through the program’s general funds or funds set aside by statute to serve Native Americans and Asian–Americans and Pacific Islanders. </a:t>
            </a:r>
          </a:p>
          <a:p>
            <a:pPr>
              <a:lnSpc>
                <a:spcPct val="120000"/>
              </a:lnSpc>
              <a:spcAft>
                <a:spcPts val="1800"/>
              </a:spcAft>
            </a:pPr>
            <a:r>
              <a:rPr lang="en-US" sz="1700" dirty="0">
                <a:solidFill>
                  <a:schemeClr val="tx1"/>
                </a:solidFill>
              </a:rPr>
              <a:t>These grants will support more than 34,000 positions. In addition, state and territorial grantee are awarded separately from this competition through a formula process and will provide services for an additional 10,000 positions</a:t>
            </a:r>
            <a:r>
              <a:rPr lang="en-US" sz="1700" dirty="0" smtClean="0">
                <a:solidFill>
                  <a:schemeClr val="tx1"/>
                </a:solidFill>
              </a:rPr>
              <a:t>.</a:t>
            </a:r>
            <a:endParaRPr lang="en-US" sz="1700" dirty="0">
              <a:solidFill>
                <a:schemeClr val="tx1"/>
              </a:solidFill>
            </a:endParaRPr>
          </a:p>
          <a:p>
            <a:pPr>
              <a:lnSpc>
                <a:spcPct val="120000"/>
              </a:lnSpc>
              <a:spcAft>
                <a:spcPts val="1800"/>
              </a:spcAft>
            </a:pPr>
            <a:r>
              <a:rPr lang="en-US" sz="1700" dirty="0">
                <a:solidFill>
                  <a:schemeClr val="tx1"/>
                </a:solidFill>
              </a:rPr>
              <a:t>These awards provide funding through the end of the Program Year 2016.  After Program Year 2016, it is expected that the national grantees will receive approximately $337 million annually for an additional three years, subject to appropriation</a:t>
            </a:r>
            <a:r>
              <a:rPr lang="en-US" sz="1700" dirty="0" smtClean="0">
                <a:solidFill>
                  <a:schemeClr val="tx1"/>
                </a:solidFill>
              </a:rPr>
              <a:t>.</a:t>
            </a:r>
            <a:endParaRPr lang="en-US" sz="1700" dirty="0">
              <a:solidFill>
                <a:schemeClr val="tx1"/>
              </a:solidFill>
            </a:endParaRPr>
          </a:p>
          <a:p>
            <a:pPr>
              <a:lnSpc>
                <a:spcPct val="120000"/>
              </a:lnSpc>
              <a:spcAft>
                <a:spcPts val="1800"/>
              </a:spcAft>
            </a:pPr>
            <a:r>
              <a:rPr lang="en-US" sz="1700" dirty="0">
                <a:solidFill>
                  <a:schemeClr val="tx1"/>
                </a:solidFill>
              </a:rPr>
              <a:t>October to January 31, 2107 – SCSEP will be in transition and on February 1, 2017, all 19 national grantees will officially begin SCSEP operation for the remainder of PY 16 and prepare for PY 17</a:t>
            </a:r>
            <a:r>
              <a:rPr lang="en-US" sz="1700" dirty="0" smtClean="0">
                <a:solidFill>
                  <a:schemeClr val="tx1"/>
                </a:solidFill>
              </a:rPr>
              <a:t>.</a:t>
            </a:r>
            <a:endParaRPr lang="en-US" sz="1700" dirty="0"/>
          </a:p>
        </p:txBody>
      </p:sp>
    </p:spTree>
    <p:extLst>
      <p:ext uri="{BB962C8B-B14F-4D97-AF65-F5344CB8AC3E}">
        <p14:creationId xmlns:p14="http://schemas.microsoft.com/office/powerpoint/2010/main" val="3944525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POLL</a:t>
            </a:r>
          </a:p>
        </p:txBody>
      </p:sp>
      <p:sp>
        <p:nvSpPr>
          <p:cNvPr id="5" name="TextBox 4"/>
          <p:cNvSpPr txBox="1"/>
          <p:nvPr/>
        </p:nvSpPr>
        <p:spPr>
          <a:xfrm>
            <a:off x="457200" y="2945831"/>
            <a:ext cx="6781800" cy="2492990"/>
          </a:xfrm>
          <a:prstGeom prst="rect">
            <a:avLst/>
          </a:prstGeom>
          <a:noFill/>
        </p:spPr>
        <p:txBody>
          <a:bodyPr wrap="square" rtlCol="0">
            <a:spAutoFit/>
          </a:bodyPr>
          <a:lstStyle/>
          <a:p>
            <a:pPr marL="342900" indent="-342900">
              <a:spcAft>
                <a:spcPts val="2400"/>
              </a:spcAft>
              <a:buFont typeface="+mj-lt"/>
              <a:buAutoNum type="arabicPeriod"/>
            </a:pPr>
            <a:r>
              <a:rPr lang="en-US" sz="2400" dirty="0">
                <a:latin typeface="Arial" pitchFamily="34" charset="0"/>
                <a:cs typeface="Arial" pitchFamily="34" charset="0"/>
              </a:rPr>
              <a:t>Of course!</a:t>
            </a:r>
          </a:p>
          <a:p>
            <a:pPr marL="342900" indent="-342900">
              <a:spcAft>
                <a:spcPts val="2400"/>
              </a:spcAft>
              <a:buFont typeface="+mj-lt"/>
              <a:buAutoNum type="arabicPeriod"/>
            </a:pPr>
            <a:r>
              <a:rPr lang="en-US" sz="2400" dirty="0">
                <a:latin typeface="Arial" pitchFamily="34" charset="0"/>
                <a:cs typeface="Arial" pitchFamily="34" charset="0"/>
              </a:rPr>
              <a:t>Well kind of, I think </a:t>
            </a:r>
          </a:p>
          <a:p>
            <a:pPr marL="342900" indent="-342900">
              <a:spcAft>
                <a:spcPts val="2400"/>
              </a:spcAft>
              <a:buFont typeface="+mj-lt"/>
              <a:buAutoNum type="arabicPeriod"/>
            </a:pPr>
            <a:r>
              <a:rPr lang="en-US" sz="2400" dirty="0">
                <a:latin typeface="Arial" pitchFamily="34" charset="0"/>
                <a:cs typeface="Arial" pitchFamily="34" charset="0"/>
              </a:rPr>
              <a:t>Not really </a:t>
            </a:r>
          </a:p>
          <a:p>
            <a:pPr marL="342900" indent="-342900">
              <a:spcAft>
                <a:spcPts val="2400"/>
              </a:spcAft>
              <a:buFont typeface="+mj-lt"/>
              <a:buAutoNum type="arabicPeriod"/>
            </a:pPr>
            <a:r>
              <a:rPr lang="en-US" sz="2400" dirty="0">
                <a:latin typeface="Arial" pitchFamily="34" charset="0"/>
                <a:cs typeface="Arial" pitchFamily="34" charset="0"/>
              </a:rPr>
              <a:t>Huh!!</a:t>
            </a:r>
          </a:p>
        </p:txBody>
      </p:sp>
      <p:sp>
        <p:nvSpPr>
          <p:cNvPr id="6" name="TextBox 5"/>
          <p:cNvSpPr txBox="1"/>
          <p:nvPr/>
        </p:nvSpPr>
        <p:spPr>
          <a:xfrm>
            <a:off x="177800" y="1302304"/>
            <a:ext cx="7467600" cy="867930"/>
          </a:xfrm>
          <a:prstGeom prst="rect">
            <a:avLst/>
          </a:prstGeom>
          <a:noFill/>
        </p:spPr>
        <p:txBody>
          <a:bodyPr wrap="square" rtlCol="0">
            <a:spAutoFit/>
          </a:bodyPr>
          <a:lstStyle/>
          <a:p>
            <a:pPr lvl="0" defTabSz="1066800">
              <a:lnSpc>
                <a:spcPct val="90000"/>
              </a:lnSpc>
              <a:spcBef>
                <a:spcPct val="0"/>
              </a:spcBef>
              <a:spcAft>
                <a:spcPct val="35000"/>
              </a:spcAft>
            </a:pPr>
            <a:r>
              <a:rPr lang="en-US" sz="2800" dirty="0">
                <a:solidFill>
                  <a:srgbClr val="C00000"/>
                </a:solidFill>
                <a:latin typeface="Arial" pitchFamily="34" charset="0"/>
                <a:cs typeface="Arial" pitchFamily="34" charset="0"/>
              </a:rPr>
              <a:t>Do you know what the Office of Grants Management does? </a:t>
            </a:r>
            <a:endParaRPr lang="en-US" dirty="0">
              <a:latin typeface="Arial" pitchFamily="34" charset="0"/>
              <a:cs typeface="Arial" pitchFamily="34" charset="0"/>
            </a:endParaRPr>
          </a:p>
        </p:txBody>
      </p:sp>
    </p:spTree>
    <p:extLst>
      <p:ext uri="{BB962C8B-B14F-4D97-AF65-F5344CB8AC3E}">
        <p14:creationId xmlns:p14="http://schemas.microsoft.com/office/powerpoint/2010/main" val="1745190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2111" y="1324732"/>
            <a:ext cx="4837112" cy="533400"/>
          </a:xfrm>
        </p:spPr>
        <p:txBody>
          <a:bodyPr>
            <a:noAutofit/>
          </a:bodyPr>
          <a:lstStyle/>
          <a:p>
            <a:r>
              <a:rPr lang="en-US" sz="4000" dirty="0"/>
              <a:t>Jimmie Curtis</a:t>
            </a:r>
            <a:endParaRPr lang="es-MX" sz="4000" dirty="0"/>
          </a:p>
        </p:txBody>
      </p:sp>
      <p:sp>
        <p:nvSpPr>
          <p:cNvPr id="4" name="Text Placeholder 3"/>
          <p:cNvSpPr>
            <a:spLocks noGrp="1"/>
          </p:cNvSpPr>
          <p:nvPr>
            <p:ph type="body" sz="half" idx="2"/>
          </p:nvPr>
        </p:nvSpPr>
        <p:spPr>
          <a:xfrm>
            <a:off x="1766046" y="1858132"/>
            <a:ext cx="4837112" cy="354807"/>
          </a:xfrm>
        </p:spPr>
        <p:txBody>
          <a:bodyPr>
            <a:normAutofit fontScale="85000" lnSpcReduction="20000"/>
          </a:bodyPr>
          <a:lstStyle/>
          <a:p>
            <a:r>
              <a:rPr lang="es-MX" sz="2400" i="0" dirty="0"/>
              <a:t>Grant Officer</a:t>
            </a:r>
          </a:p>
        </p:txBody>
      </p:sp>
      <p:sp>
        <p:nvSpPr>
          <p:cNvPr id="6" name="Text Placeholder 5"/>
          <p:cNvSpPr>
            <a:spLocks noGrp="1"/>
          </p:cNvSpPr>
          <p:nvPr>
            <p:ph type="body" sz="half" idx="11"/>
          </p:nvPr>
        </p:nvSpPr>
        <p:spPr>
          <a:xfrm>
            <a:off x="2864498" y="3306343"/>
            <a:ext cx="5915608" cy="1853486"/>
          </a:xfrm>
        </p:spPr>
        <p:txBody>
          <a:bodyPr>
            <a:noAutofit/>
          </a:bodyPr>
          <a:lstStyle/>
          <a:p>
            <a:pPr>
              <a:spcAft>
                <a:spcPts val="0"/>
              </a:spcAft>
            </a:pPr>
            <a:r>
              <a:rPr lang="en-US" sz="2000" dirty="0">
                <a:solidFill>
                  <a:prstClr val="black">
                    <a:lumMod val="75000"/>
                    <a:lumOff val="25000"/>
                  </a:prstClr>
                </a:solidFill>
              </a:rPr>
              <a:t>U.S. Department of Labor</a:t>
            </a:r>
          </a:p>
          <a:p>
            <a:pPr>
              <a:spcAft>
                <a:spcPts val="0"/>
              </a:spcAft>
            </a:pPr>
            <a:r>
              <a:rPr lang="en-US" sz="2000" dirty="0">
                <a:solidFill>
                  <a:prstClr val="black">
                    <a:lumMod val="75000"/>
                    <a:lumOff val="25000"/>
                  </a:prstClr>
                </a:solidFill>
              </a:rPr>
              <a:t>Employment and Training Administration</a:t>
            </a:r>
          </a:p>
          <a:p>
            <a:pPr>
              <a:spcAft>
                <a:spcPts val="0"/>
              </a:spcAft>
            </a:pPr>
            <a:r>
              <a:rPr lang="en-US" sz="2000" dirty="0">
                <a:solidFill>
                  <a:prstClr val="black">
                    <a:lumMod val="75000"/>
                    <a:lumOff val="25000"/>
                  </a:prstClr>
                </a:solidFill>
              </a:rPr>
              <a:t>National Programs Unit</a:t>
            </a:r>
          </a:p>
          <a:p>
            <a:pPr lvl="0"/>
            <a:endParaRPr lang="en-US" sz="2400" dirty="0">
              <a:solidFill>
                <a:prstClr val="black">
                  <a:lumMod val="75000"/>
                  <a:lumOff val="25000"/>
                </a:prstClr>
              </a:solidFill>
            </a:endParaRPr>
          </a:p>
        </p:txBody>
      </p:sp>
    </p:spTree>
    <p:extLst>
      <p:ext uri="{BB962C8B-B14F-4D97-AF65-F5344CB8AC3E}">
        <p14:creationId xmlns:p14="http://schemas.microsoft.com/office/powerpoint/2010/main" val="1608427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normAutofit/>
          </a:bodyPr>
          <a:lstStyle/>
          <a:p>
            <a:r>
              <a:rPr lang="en-US" dirty="0"/>
              <a:t>Introduction - OGM</a:t>
            </a:r>
          </a:p>
        </p:txBody>
      </p:sp>
      <p:sp>
        <p:nvSpPr>
          <p:cNvPr id="3" name="Content Placeholder 2"/>
          <p:cNvSpPr>
            <a:spLocks noGrp="1"/>
          </p:cNvSpPr>
          <p:nvPr>
            <p:ph idx="1"/>
          </p:nvPr>
        </p:nvSpPr>
        <p:spPr>
          <a:xfrm>
            <a:off x="50800" y="1209470"/>
            <a:ext cx="8178800" cy="4975430"/>
          </a:xfrm>
        </p:spPr>
        <p:txBody>
          <a:bodyPr>
            <a:normAutofit/>
          </a:bodyPr>
          <a:lstStyle/>
          <a:p>
            <a:pPr>
              <a:spcAft>
                <a:spcPts val="1800"/>
              </a:spcAft>
            </a:pPr>
            <a:r>
              <a:rPr lang="en-US" sz="2400" dirty="0"/>
              <a:t>Program Office – Office of Grants Management (OGM)</a:t>
            </a:r>
          </a:p>
          <a:p>
            <a:pPr lvl="0">
              <a:spcBef>
                <a:spcPct val="20000"/>
              </a:spcBef>
              <a:spcAft>
                <a:spcPts val="1200"/>
              </a:spcAft>
              <a:buNone/>
              <a:defRPr/>
            </a:pPr>
            <a:r>
              <a:rPr lang="en-US" sz="2800" b="1" dirty="0">
                <a:solidFill>
                  <a:srgbClr val="4F81BD">
                    <a:lumMod val="50000"/>
                  </a:srgbClr>
                </a:solidFill>
                <a:latin typeface="Calibri"/>
              </a:rPr>
              <a:t>The </a:t>
            </a:r>
            <a:r>
              <a:rPr lang="en-US" sz="2800" b="1" u="sng" dirty="0">
                <a:solidFill>
                  <a:srgbClr val="4F81BD">
                    <a:lumMod val="50000"/>
                  </a:srgbClr>
                </a:solidFill>
                <a:latin typeface="Calibri"/>
              </a:rPr>
              <a:t>Grant Officer</a:t>
            </a:r>
            <a:r>
              <a:rPr lang="en-US" sz="2800" b="1" dirty="0">
                <a:solidFill>
                  <a:srgbClr val="4F81BD">
                    <a:lumMod val="50000"/>
                  </a:srgbClr>
                </a:solidFill>
                <a:latin typeface="Calibri"/>
              </a:rPr>
              <a:t> performs official grant duties: </a:t>
            </a:r>
            <a:endParaRPr lang="en-US" sz="4000" b="1" dirty="0">
              <a:solidFill>
                <a:srgbClr val="4F81BD">
                  <a:lumMod val="50000"/>
                </a:srgbClr>
              </a:solidFill>
              <a:latin typeface="Calibri"/>
            </a:endParaRPr>
          </a:p>
          <a:p>
            <a:pPr marL="468313" lvl="1">
              <a:spcAft>
                <a:spcPts val="1800"/>
              </a:spcAft>
              <a:defRPr/>
            </a:pPr>
            <a:r>
              <a:rPr lang="en-US" sz="2400" dirty="0">
                <a:solidFill>
                  <a:schemeClr val="tx1"/>
                </a:solidFill>
                <a:latin typeface="Calibri"/>
              </a:rPr>
              <a:t>Maintains official grant documents such as modifications, no-cost extensions, and other relevant documents</a:t>
            </a:r>
          </a:p>
          <a:p>
            <a:pPr marL="468313" lvl="1">
              <a:spcBef>
                <a:spcPct val="20000"/>
              </a:spcBef>
              <a:spcAft>
                <a:spcPts val="1800"/>
              </a:spcAft>
              <a:defRPr/>
            </a:pPr>
            <a:r>
              <a:rPr lang="en-US" sz="2400" dirty="0">
                <a:solidFill>
                  <a:schemeClr val="tx1"/>
                </a:solidFill>
                <a:latin typeface="Calibri"/>
              </a:rPr>
              <a:t>Approves </a:t>
            </a:r>
            <a:r>
              <a:rPr lang="en-US" sz="2400" u="sng" dirty="0">
                <a:solidFill>
                  <a:schemeClr val="tx1"/>
                </a:solidFill>
                <a:latin typeface="Calibri"/>
              </a:rPr>
              <a:t>equipment</a:t>
            </a:r>
            <a:r>
              <a:rPr lang="en-US" sz="2400" dirty="0">
                <a:solidFill>
                  <a:schemeClr val="tx1"/>
                </a:solidFill>
                <a:latin typeface="Calibri"/>
              </a:rPr>
              <a:t> purchases over $5,000</a:t>
            </a:r>
          </a:p>
          <a:p>
            <a:pPr marL="468313" lvl="1">
              <a:spcBef>
                <a:spcPct val="20000"/>
              </a:spcBef>
              <a:spcAft>
                <a:spcPts val="1800"/>
              </a:spcAft>
              <a:defRPr/>
            </a:pPr>
            <a:r>
              <a:rPr lang="en-US" sz="2400" dirty="0">
                <a:solidFill>
                  <a:schemeClr val="tx1"/>
                </a:solidFill>
                <a:latin typeface="Calibri"/>
              </a:rPr>
              <a:t>ETA Grant Officer: Jimmie Curtis </a:t>
            </a:r>
          </a:p>
          <a:p>
            <a:pPr marL="468313" lvl="1">
              <a:spcBef>
                <a:spcPct val="20000"/>
              </a:spcBef>
              <a:spcAft>
                <a:spcPts val="0"/>
              </a:spcAft>
              <a:defRPr/>
            </a:pPr>
            <a:r>
              <a:rPr lang="en-US" sz="2400" dirty="0">
                <a:solidFill>
                  <a:schemeClr val="tx1"/>
                </a:solidFill>
                <a:latin typeface="Calibri"/>
              </a:rPr>
              <a:t>SCSEP Specialist: Jeannette Flowers</a:t>
            </a:r>
          </a:p>
          <a:p>
            <a:pPr marL="0" lvl="1" indent="0">
              <a:spcBef>
                <a:spcPct val="20000"/>
              </a:spcBef>
              <a:spcAft>
                <a:spcPts val="0"/>
              </a:spcAft>
              <a:buNone/>
              <a:defRPr/>
            </a:pPr>
            <a:endParaRPr lang="en-US" sz="2400" dirty="0">
              <a:solidFill>
                <a:prstClr val="black"/>
              </a:solidFill>
              <a:latin typeface="Calibri"/>
            </a:endParaRPr>
          </a:p>
          <a:p>
            <a:endParaRPr lang="en-US" sz="3200" dirty="0"/>
          </a:p>
          <a:p>
            <a:pPr marL="457200" lvl="1" indent="0">
              <a:buNone/>
            </a:pPr>
            <a:endParaRPr lang="en-US" sz="2800" dirty="0"/>
          </a:p>
          <a:p>
            <a:pPr marL="914400" lvl="2" indent="0">
              <a:buNone/>
            </a:pPr>
            <a:endParaRPr lang="en-US" sz="2400" dirty="0"/>
          </a:p>
        </p:txBody>
      </p:sp>
    </p:spTree>
    <p:extLst>
      <p:ext uri="{BB962C8B-B14F-4D97-AF65-F5344CB8AC3E}">
        <p14:creationId xmlns:p14="http://schemas.microsoft.com/office/powerpoint/2010/main" val="3349067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lstStyle/>
          <a:p>
            <a:r>
              <a:rPr lang="en-US" dirty="0"/>
              <a:t>Grant Award Package</a:t>
            </a:r>
            <a:endParaRPr lang="es-MX" dirty="0"/>
          </a:p>
        </p:txBody>
      </p:sp>
      <p:sp>
        <p:nvSpPr>
          <p:cNvPr id="3" name="Content Placeholder 2"/>
          <p:cNvSpPr>
            <a:spLocks noGrp="1"/>
          </p:cNvSpPr>
          <p:nvPr>
            <p:ph idx="1"/>
          </p:nvPr>
        </p:nvSpPr>
        <p:spPr>
          <a:xfrm>
            <a:off x="152400" y="1120570"/>
            <a:ext cx="7874000" cy="5013530"/>
          </a:xfrm>
        </p:spPr>
        <p:txBody>
          <a:bodyPr>
            <a:normAutofit fontScale="92500" lnSpcReduction="10000"/>
          </a:bodyPr>
          <a:lstStyle/>
          <a:p>
            <a:pPr>
              <a:spcAft>
                <a:spcPts val="2400"/>
              </a:spcAft>
            </a:pPr>
            <a:r>
              <a:rPr lang="en-US" dirty="0">
                <a:solidFill>
                  <a:schemeClr val="tx1"/>
                </a:solidFill>
              </a:rPr>
              <a:t>Grant Award Letter</a:t>
            </a:r>
          </a:p>
          <a:p>
            <a:r>
              <a:rPr lang="en-US" dirty="0">
                <a:solidFill>
                  <a:schemeClr val="tx1"/>
                </a:solidFill>
              </a:rPr>
              <a:t>Grant Agreement</a:t>
            </a:r>
          </a:p>
          <a:p>
            <a:pPr marL="857250" lvl="1" indent="-457200">
              <a:spcAft>
                <a:spcPts val="2400"/>
              </a:spcAft>
              <a:defRPr/>
            </a:pPr>
            <a:r>
              <a:rPr lang="en-US" sz="2000" dirty="0">
                <a:solidFill>
                  <a:schemeClr val="tx1"/>
                </a:solidFill>
              </a:rPr>
              <a:t>Signature Page / Notice of Obligation (NOO)</a:t>
            </a:r>
          </a:p>
          <a:p>
            <a:pPr marL="857250" lvl="1" indent="-457200">
              <a:spcAft>
                <a:spcPts val="2400"/>
              </a:spcAft>
              <a:defRPr/>
            </a:pPr>
            <a:r>
              <a:rPr lang="en-US" sz="2000" dirty="0">
                <a:solidFill>
                  <a:schemeClr val="tx1"/>
                </a:solidFill>
              </a:rPr>
              <a:t>Condition of Award Page</a:t>
            </a:r>
          </a:p>
          <a:p>
            <a:pPr marL="857250" lvl="1" indent="-457200">
              <a:spcAft>
                <a:spcPts val="2400"/>
              </a:spcAft>
              <a:defRPr/>
            </a:pPr>
            <a:r>
              <a:rPr lang="en-US" sz="2000" dirty="0">
                <a:solidFill>
                  <a:schemeClr val="tx1"/>
                </a:solidFill>
              </a:rPr>
              <a:t>Terms and Conditions</a:t>
            </a:r>
          </a:p>
          <a:p>
            <a:pPr marL="857250" lvl="1" indent="-457200">
              <a:spcAft>
                <a:spcPts val="2400"/>
              </a:spcAft>
              <a:defRPr/>
            </a:pPr>
            <a:r>
              <a:rPr lang="en-US" sz="2000" dirty="0">
                <a:solidFill>
                  <a:schemeClr val="tx1"/>
                </a:solidFill>
              </a:rPr>
              <a:t>Application for Federal Assistance</a:t>
            </a:r>
          </a:p>
          <a:p>
            <a:pPr marL="857250" lvl="1" indent="-457200">
              <a:spcAft>
                <a:spcPts val="2400"/>
              </a:spcAft>
              <a:defRPr/>
            </a:pPr>
            <a:r>
              <a:rPr lang="en-US" sz="2000" dirty="0">
                <a:solidFill>
                  <a:schemeClr val="tx1"/>
                </a:solidFill>
              </a:rPr>
              <a:t>Budget</a:t>
            </a:r>
          </a:p>
          <a:p>
            <a:pPr marL="857250" lvl="1" indent="-457200">
              <a:spcAft>
                <a:spcPts val="2400"/>
              </a:spcAft>
              <a:defRPr/>
            </a:pPr>
            <a:r>
              <a:rPr lang="en-US" sz="2000" dirty="0">
                <a:solidFill>
                  <a:schemeClr val="tx1"/>
                </a:solidFill>
              </a:rPr>
              <a:t>Statement of Work (SOW)</a:t>
            </a:r>
          </a:p>
          <a:p>
            <a:pPr marL="857250" lvl="1" indent="-457200">
              <a:spcAft>
                <a:spcPts val="0"/>
              </a:spcAft>
              <a:defRPr/>
            </a:pPr>
            <a:r>
              <a:rPr lang="en-US" sz="2000" dirty="0">
                <a:solidFill>
                  <a:schemeClr val="tx1"/>
                </a:solidFill>
              </a:rPr>
              <a:t>Indirect Cost Rate Agreement (if applicable</a:t>
            </a:r>
            <a:r>
              <a:rPr lang="en-US" sz="2000" dirty="0" smtClean="0">
                <a:solidFill>
                  <a:schemeClr val="tx1"/>
                </a:solidFill>
              </a:rPr>
              <a:t>)</a:t>
            </a:r>
            <a:endParaRPr lang="es-MX" dirty="0"/>
          </a:p>
        </p:txBody>
      </p:sp>
    </p:spTree>
    <p:extLst>
      <p:ext uri="{BB962C8B-B14F-4D97-AF65-F5344CB8AC3E}">
        <p14:creationId xmlns:p14="http://schemas.microsoft.com/office/powerpoint/2010/main" val="1555758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normAutofit fontScale="90000"/>
          </a:bodyPr>
          <a:lstStyle/>
          <a:p>
            <a:r>
              <a:rPr lang="en-US" dirty="0"/>
              <a:t>Grant Award Package and Reporting Requirements </a:t>
            </a:r>
            <a:endParaRPr lang="es-MX" dirty="0"/>
          </a:p>
        </p:txBody>
      </p:sp>
      <p:sp>
        <p:nvSpPr>
          <p:cNvPr id="3" name="Content Placeholder 2"/>
          <p:cNvSpPr>
            <a:spLocks noGrp="1"/>
          </p:cNvSpPr>
          <p:nvPr>
            <p:ph idx="1"/>
          </p:nvPr>
        </p:nvSpPr>
        <p:spPr>
          <a:xfrm>
            <a:off x="114300" y="1209470"/>
            <a:ext cx="7994720" cy="4654617"/>
          </a:xfrm>
        </p:spPr>
        <p:txBody>
          <a:bodyPr>
            <a:normAutofit/>
          </a:bodyPr>
          <a:lstStyle/>
          <a:p>
            <a:pPr>
              <a:spcAft>
                <a:spcPts val="2400"/>
              </a:spcAft>
            </a:pPr>
            <a:r>
              <a:rPr lang="en-US" sz="2000" dirty="0">
                <a:solidFill>
                  <a:schemeClr val="tx1"/>
                </a:solidFill>
              </a:rPr>
              <a:t>Acknowledgements of Award</a:t>
            </a:r>
          </a:p>
          <a:p>
            <a:r>
              <a:rPr lang="en-US" sz="2000" dirty="0">
                <a:solidFill>
                  <a:schemeClr val="tx1"/>
                </a:solidFill>
              </a:rPr>
              <a:t>Payment Management System</a:t>
            </a:r>
          </a:p>
          <a:p>
            <a:pPr lvl="1">
              <a:spcAft>
                <a:spcPts val="2400"/>
              </a:spcAft>
            </a:pPr>
            <a:r>
              <a:rPr lang="en-US" sz="1800" dirty="0">
                <a:solidFill>
                  <a:schemeClr val="tx1"/>
                </a:solidFill>
              </a:rPr>
              <a:t>Information and forms on </a:t>
            </a:r>
            <a:r>
              <a:rPr lang="en-US" sz="1800" dirty="0">
                <a:solidFill>
                  <a:schemeClr val="tx1"/>
                </a:solidFill>
                <a:hlinkClick r:id="rId3"/>
              </a:rPr>
              <a:t>www.doleta.gov</a:t>
            </a:r>
            <a:r>
              <a:rPr lang="en-US" sz="1800" dirty="0">
                <a:solidFill>
                  <a:schemeClr val="tx1"/>
                </a:solidFill>
              </a:rPr>
              <a:t> under Payment Information</a:t>
            </a:r>
            <a:endParaRPr lang="es-MX" sz="1800" dirty="0">
              <a:solidFill>
                <a:schemeClr val="tx1"/>
              </a:solidFill>
            </a:endParaRPr>
          </a:p>
          <a:p>
            <a:r>
              <a:rPr lang="en-US" sz="2000" dirty="0">
                <a:solidFill>
                  <a:schemeClr val="tx1"/>
                </a:solidFill>
              </a:rPr>
              <a:t>ETA’s on-line Grantee Fiscal Reporting System</a:t>
            </a:r>
          </a:p>
          <a:p>
            <a:pPr lvl="1">
              <a:spcAft>
                <a:spcPts val="1800"/>
              </a:spcAft>
              <a:defRPr/>
            </a:pPr>
            <a:r>
              <a:rPr lang="en-US" sz="1800" dirty="0">
                <a:solidFill>
                  <a:schemeClr val="tx1"/>
                </a:solidFill>
              </a:rPr>
              <a:t>ETA 9130</a:t>
            </a:r>
          </a:p>
          <a:p>
            <a:pPr lvl="1">
              <a:spcAft>
                <a:spcPts val="1800"/>
              </a:spcAft>
              <a:defRPr/>
            </a:pPr>
            <a:r>
              <a:rPr lang="en-US" sz="1800" dirty="0">
                <a:solidFill>
                  <a:schemeClr val="tx1"/>
                </a:solidFill>
              </a:rPr>
              <a:t>Information to access system on </a:t>
            </a:r>
            <a:r>
              <a:rPr lang="en-US" sz="1800" u="sng" dirty="0">
                <a:solidFill>
                  <a:schemeClr val="tx1"/>
                </a:solidFill>
                <a:hlinkClick r:id="rId4"/>
              </a:rPr>
              <a:t>www.doleta.gov/grants</a:t>
            </a:r>
            <a:r>
              <a:rPr lang="en-US" sz="1800" dirty="0">
                <a:solidFill>
                  <a:schemeClr val="tx1"/>
                </a:solidFill>
              </a:rPr>
              <a:t> under Financial Reporting</a:t>
            </a:r>
          </a:p>
          <a:p>
            <a:pPr lvl="1">
              <a:spcAft>
                <a:spcPts val="1800"/>
              </a:spcAft>
            </a:pPr>
            <a:r>
              <a:rPr lang="en-US" sz="1800" dirty="0">
                <a:solidFill>
                  <a:schemeClr val="tx1"/>
                </a:solidFill>
              </a:rPr>
              <a:t>Passwords/PINs are sent separately after supplying the necessary information</a:t>
            </a:r>
          </a:p>
          <a:p>
            <a:pPr lvl="1"/>
            <a:r>
              <a:rPr lang="en-US" sz="1800" dirty="0">
                <a:solidFill>
                  <a:schemeClr val="tx1"/>
                </a:solidFill>
              </a:rPr>
              <a:t>Once you receive this please do not lose it</a:t>
            </a:r>
          </a:p>
        </p:txBody>
      </p:sp>
    </p:spTree>
    <p:extLst>
      <p:ext uri="{BB962C8B-B14F-4D97-AF65-F5344CB8AC3E}">
        <p14:creationId xmlns:p14="http://schemas.microsoft.com/office/powerpoint/2010/main" val="629925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normAutofit/>
          </a:bodyPr>
          <a:lstStyle/>
          <a:p>
            <a:r>
              <a:rPr lang="en-US" dirty="0"/>
              <a:t>SCSEP Reporting  </a:t>
            </a:r>
          </a:p>
        </p:txBody>
      </p:sp>
      <p:sp>
        <p:nvSpPr>
          <p:cNvPr id="4" name="Content Placeholder 2"/>
          <p:cNvSpPr txBox="1">
            <a:spLocks/>
          </p:cNvSpPr>
          <p:nvPr/>
        </p:nvSpPr>
        <p:spPr>
          <a:xfrm>
            <a:off x="0" y="1165608"/>
            <a:ext cx="8216900" cy="5133592"/>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tx1"/>
                </a:solidFill>
              </a:rPr>
              <a:t>For awarded grantees – SCSEP grantees are required to submit the following reports to ETA:</a:t>
            </a:r>
          </a:p>
          <a:p>
            <a:pPr>
              <a:buFont typeface="Wingdings" panose="05000000000000000000" pitchFamily="2" charset="2"/>
              <a:buChar char="ü"/>
            </a:pPr>
            <a:r>
              <a:rPr lang="en-US" sz="1800" b="1" dirty="0">
                <a:solidFill>
                  <a:schemeClr val="tx1"/>
                </a:solidFill>
              </a:rPr>
              <a:t>Quarterly Submissions</a:t>
            </a:r>
            <a:r>
              <a:rPr lang="en-US" sz="1800" dirty="0">
                <a:solidFill>
                  <a:schemeClr val="tx1"/>
                </a:solidFill>
              </a:rPr>
              <a:t> (Due no later than 45 calendar days after the end of each reporting quarter</a:t>
            </a:r>
            <a:endParaRPr lang="es-MX" sz="1800" dirty="0">
              <a:solidFill>
                <a:schemeClr val="tx1"/>
              </a:solidFill>
            </a:endParaRPr>
          </a:p>
          <a:p>
            <a:pPr lvl="1">
              <a:spcAft>
                <a:spcPts val="1200"/>
              </a:spcAft>
            </a:pPr>
            <a:r>
              <a:rPr lang="en-US" sz="1600" dirty="0">
                <a:solidFill>
                  <a:schemeClr val="tx1"/>
                </a:solidFill>
              </a:rPr>
              <a:t>9130 – See </a:t>
            </a:r>
            <a:r>
              <a:rPr lang="en-US" sz="1600" dirty="0">
                <a:solidFill>
                  <a:schemeClr val="tx1"/>
                </a:solidFill>
                <a:hlinkClick r:id="rId3"/>
              </a:rPr>
              <a:t>Training and Employment Guidance Letter (TEGL) No. 02-16, Revised ETA-9130 Financial Report, Instructions, and Additional Guidance</a:t>
            </a:r>
            <a:endParaRPr lang="es-MX" sz="1600" dirty="0">
              <a:solidFill>
                <a:schemeClr val="tx1"/>
              </a:solidFill>
            </a:endParaRPr>
          </a:p>
          <a:p>
            <a:pPr lvl="1">
              <a:spcAft>
                <a:spcPts val="2400"/>
              </a:spcAft>
            </a:pPr>
            <a:r>
              <a:rPr lang="en-US" sz="1600" dirty="0" smtClean="0">
                <a:solidFill>
                  <a:schemeClr val="tx1"/>
                </a:solidFill>
              </a:rPr>
              <a:t>Quarterly </a:t>
            </a:r>
            <a:r>
              <a:rPr lang="en-US" sz="1600" dirty="0">
                <a:solidFill>
                  <a:schemeClr val="tx1"/>
                </a:solidFill>
              </a:rPr>
              <a:t>Narrative Performance Report  - see grant package </a:t>
            </a:r>
            <a:endParaRPr lang="es-MX" sz="1600" dirty="0">
              <a:solidFill>
                <a:schemeClr val="tx1"/>
              </a:solidFill>
            </a:endParaRPr>
          </a:p>
          <a:p>
            <a:pPr>
              <a:buFont typeface="Wingdings" panose="05000000000000000000" pitchFamily="2" charset="2"/>
              <a:buChar char="ü"/>
            </a:pPr>
            <a:r>
              <a:rPr lang="en-US" sz="2000" b="1" dirty="0">
                <a:solidFill>
                  <a:schemeClr val="tx1"/>
                </a:solidFill>
              </a:rPr>
              <a:t>Annual Submissions</a:t>
            </a:r>
            <a:endParaRPr lang="es-MX" sz="2000" dirty="0">
              <a:solidFill>
                <a:schemeClr val="tx1"/>
              </a:solidFill>
            </a:endParaRPr>
          </a:p>
          <a:p>
            <a:pPr lvl="1">
              <a:spcAft>
                <a:spcPts val="1200"/>
              </a:spcAft>
            </a:pPr>
            <a:r>
              <a:rPr lang="en-US" sz="2000" dirty="0">
                <a:solidFill>
                  <a:schemeClr val="tx1"/>
                </a:solidFill>
              </a:rPr>
              <a:t>SF 424 &amp; 424A</a:t>
            </a:r>
          </a:p>
          <a:p>
            <a:pPr lvl="1">
              <a:spcAft>
                <a:spcPts val="1200"/>
              </a:spcAft>
            </a:pPr>
            <a:r>
              <a:rPr lang="en-US" sz="1600" dirty="0">
                <a:solidFill>
                  <a:schemeClr val="tx1"/>
                </a:solidFill>
              </a:rPr>
              <a:t>Budget Narrative</a:t>
            </a:r>
            <a:endParaRPr lang="es-MX" sz="1600" dirty="0">
              <a:solidFill>
                <a:schemeClr val="tx1"/>
              </a:solidFill>
            </a:endParaRPr>
          </a:p>
          <a:p>
            <a:pPr lvl="1">
              <a:spcAft>
                <a:spcPts val="1200"/>
              </a:spcAft>
            </a:pPr>
            <a:r>
              <a:rPr lang="en-US" sz="1600" dirty="0">
                <a:solidFill>
                  <a:schemeClr val="tx1"/>
                </a:solidFill>
              </a:rPr>
              <a:t>Program Narrative </a:t>
            </a:r>
          </a:p>
          <a:p>
            <a:pPr lvl="1">
              <a:spcAft>
                <a:spcPts val="1200"/>
              </a:spcAft>
            </a:pPr>
            <a:r>
              <a:rPr lang="en-US" sz="1600" dirty="0">
                <a:solidFill>
                  <a:schemeClr val="tx1"/>
                </a:solidFill>
              </a:rPr>
              <a:t>Programmatic Assurance</a:t>
            </a:r>
          </a:p>
          <a:p>
            <a:pPr lvl="1"/>
            <a:r>
              <a:rPr lang="en-US" sz="1600" dirty="0">
                <a:solidFill>
                  <a:schemeClr val="tx1"/>
                </a:solidFill>
              </a:rPr>
              <a:t>Special Optional </a:t>
            </a:r>
            <a:r>
              <a:rPr lang="en-US" sz="1600" dirty="0" smtClean="0">
                <a:solidFill>
                  <a:schemeClr val="tx1"/>
                </a:solidFill>
              </a:rPr>
              <a:t>Requests</a:t>
            </a:r>
            <a:endParaRPr lang="es-MX" sz="1600" dirty="0"/>
          </a:p>
        </p:txBody>
      </p:sp>
    </p:spTree>
    <p:extLst>
      <p:ext uri="{BB962C8B-B14F-4D97-AF65-F5344CB8AC3E}">
        <p14:creationId xmlns:p14="http://schemas.microsoft.com/office/powerpoint/2010/main" val="3773738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SCSEP Grantees</a:t>
            </a:r>
          </a:p>
        </p:txBody>
      </p:sp>
      <p:sp>
        <p:nvSpPr>
          <p:cNvPr id="3" name="Content Placeholder 2"/>
          <p:cNvSpPr>
            <a:spLocks noGrp="1"/>
          </p:cNvSpPr>
          <p:nvPr>
            <p:ph idx="1"/>
          </p:nvPr>
        </p:nvSpPr>
        <p:spPr/>
        <p:txBody>
          <a:bodyPr/>
          <a:lstStyle/>
          <a:p>
            <a:pPr marL="0" indent="0">
              <a:buNone/>
            </a:pPr>
            <a:r>
              <a:rPr lang="en-US" dirty="0"/>
              <a:t>Create a virtual name tag…</a:t>
            </a:r>
          </a:p>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33600"/>
            <a:ext cx="610235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107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Award Package</a:t>
            </a:r>
            <a:endParaRPr lang="es-MX" dirty="0"/>
          </a:p>
        </p:txBody>
      </p:sp>
      <p:sp>
        <p:nvSpPr>
          <p:cNvPr id="3" name="Content Placeholder 2"/>
          <p:cNvSpPr>
            <a:spLocks noGrp="1"/>
          </p:cNvSpPr>
          <p:nvPr>
            <p:ph idx="1"/>
          </p:nvPr>
        </p:nvSpPr>
        <p:spPr>
          <a:xfrm>
            <a:off x="457199" y="1209470"/>
            <a:ext cx="7565571" cy="4654617"/>
          </a:xfrm>
        </p:spPr>
        <p:txBody>
          <a:bodyPr>
            <a:normAutofit lnSpcReduction="10000"/>
          </a:bodyPr>
          <a:lstStyle/>
          <a:p>
            <a:pPr>
              <a:spcAft>
                <a:spcPts val="2400"/>
              </a:spcAft>
            </a:pPr>
            <a:r>
              <a:rPr lang="en-US" dirty="0">
                <a:solidFill>
                  <a:schemeClr val="tx1"/>
                </a:solidFill>
              </a:rPr>
              <a:t>Project Title – SCSEP</a:t>
            </a:r>
          </a:p>
          <a:p>
            <a:r>
              <a:rPr lang="en-US" dirty="0">
                <a:solidFill>
                  <a:schemeClr val="tx1"/>
                </a:solidFill>
              </a:rPr>
              <a:t>Grant Awardees’ Identifying Information</a:t>
            </a:r>
          </a:p>
          <a:p>
            <a:pPr lvl="1">
              <a:spcAft>
                <a:spcPts val="2400"/>
              </a:spcAft>
            </a:pPr>
            <a:r>
              <a:rPr lang="en-US" dirty="0">
                <a:solidFill>
                  <a:schemeClr val="tx1"/>
                </a:solidFill>
              </a:rPr>
              <a:t>Agreement number</a:t>
            </a:r>
          </a:p>
          <a:p>
            <a:pPr>
              <a:spcAft>
                <a:spcPts val="2400"/>
              </a:spcAft>
            </a:pPr>
            <a:r>
              <a:rPr lang="en-US" dirty="0">
                <a:solidFill>
                  <a:schemeClr val="tx1"/>
                </a:solidFill>
              </a:rPr>
              <a:t>Period of Performance</a:t>
            </a:r>
          </a:p>
          <a:p>
            <a:pPr>
              <a:spcAft>
                <a:spcPts val="2400"/>
              </a:spcAft>
            </a:pPr>
            <a:r>
              <a:rPr lang="en-US" dirty="0">
                <a:solidFill>
                  <a:schemeClr val="tx1"/>
                </a:solidFill>
              </a:rPr>
              <a:t>Award Amount</a:t>
            </a:r>
          </a:p>
          <a:p>
            <a:pPr>
              <a:spcAft>
                <a:spcPts val="2400"/>
              </a:spcAft>
            </a:pPr>
            <a:r>
              <a:rPr lang="en-US" dirty="0">
                <a:solidFill>
                  <a:schemeClr val="tx1"/>
                </a:solidFill>
              </a:rPr>
              <a:t>Regulations and Cost Principles</a:t>
            </a:r>
          </a:p>
          <a:p>
            <a:r>
              <a:rPr lang="en-US" dirty="0">
                <a:solidFill>
                  <a:schemeClr val="tx1"/>
                </a:solidFill>
              </a:rPr>
              <a:t>Signatures </a:t>
            </a:r>
            <a:endParaRPr lang="es-MX" dirty="0">
              <a:solidFill>
                <a:schemeClr val="tx1"/>
              </a:solidFill>
            </a:endParaRPr>
          </a:p>
        </p:txBody>
      </p:sp>
    </p:spTree>
    <p:extLst>
      <p:ext uri="{BB962C8B-B14F-4D97-AF65-F5344CB8AC3E}">
        <p14:creationId xmlns:p14="http://schemas.microsoft.com/office/powerpoint/2010/main" val="3554382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lstStyle/>
          <a:p>
            <a:r>
              <a:rPr lang="en-US" dirty="0"/>
              <a:t>Grant Award Package</a:t>
            </a:r>
            <a:endParaRPr lang="es-MX" dirty="0"/>
          </a:p>
        </p:txBody>
      </p:sp>
      <p:sp>
        <p:nvSpPr>
          <p:cNvPr id="3" name="Content Placeholder 2"/>
          <p:cNvSpPr>
            <a:spLocks noGrp="1"/>
          </p:cNvSpPr>
          <p:nvPr>
            <p:ph idx="1"/>
          </p:nvPr>
        </p:nvSpPr>
        <p:spPr>
          <a:xfrm>
            <a:off x="114300" y="1209470"/>
            <a:ext cx="7899400" cy="5013530"/>
          </a:xfrm>
        </p:spPr>
        <p:txBody>
          <a:bodyPr>
            <a:normAutofit/>
          </a:bodyPr>
          <a:lstStyle/>
          <a:p>
            <a:pPr marL="342900" lvl="1" indent="-342900">
              <a:spcAft>
                <a:spcPts val="3000"/>
              </a:spcAft>
              <a:buFont typeface="Wingdings" panose="05000000000000000000" pitchFamily="2" charset="2"/>
              <a:buChar char="Ø"/>
            </a:pPr>
            <a:r>
              <a:rPr lang="en-US" sz="2200" dirty="0">
                <a:solidFill>
                  <a:schemeClr val="tx1"/>
                </a:solidFill>
              </a:rPr>
              <a:t>Equipment purchases with a per unit acquisition cost of $5,000 or more, and a useful life of more than one year need prior approval from Grant Officer.</a:t>
            </a:r>
          </a:p>
          <a:p>
            <a:pPr marL="342900" lvl="1" indent="-342900">
              <a:spcAft>
                <a:spcPts val="3000"/>
              </a:spcAft>
              <a:buFont typeface="Wingdings" panose="05000000000000000000" pitchFamily="2" charset="2"/>
              <a:buChar char="Ø"/>
            </a:pPr>
            <a:r>
              <a:rPr lang="en-US" sz="2200" dirty="0">
                <a:solidFill>
                  <a:schemeClr val="tx1"/>
                </a:solidFill>
              </a:rPr>
              <a:t>Submit a detailed equipment purchase list with descriptions of each item to your Federal Project Officer (FPO) for review.  We encourage you to submit this request as early as possible in the period of performance, with as many planned pieces of equipment as possible.</a:t>
            </a:r>
          </a:p>
          <a:p>
            <a:pPr marL="342900" lvl="1" indent="-342900">
              <a:spcAft>
                <a:spcPts val="3000"/>
              </a:spcAft>
              <a:buFont typeface="Wingdings" panose="05000000000000000000" pitchFamily="2" charset="2"/>
              <a:buChar char="Ø"/>
            </a:pPr>
            <a:r>
              <a:rPr lang="en-US" sz="2200" dirty="0">
                <a:solidFill>
                  <a:schemeClr val="tx1"/>
                </a:solidFill>
              </a:rPr>
              <a:t>Your FPO will review the items and submit the list for OGM review.  If the equipment purchases are approved, a modification to your grant will be processed. </a:t>
            </a:r>
            <a:endParaRPr lang="es-MX" dirty="0"/>
          </a:p>
        </p:txBody>
      </p:sp>
    </p:spTree>
    <p:extLst>
      <p:ext uri="{BB962C8B-B14F-4D97-AF65-F5344CB8AC3E}">
        <p14:creationId xmlns:p14="http://schemas.microsoft.com/office/powerpoint/2010/main" val="29192491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lstStyle/>
          <a:p>
            <a:r>
              <a:rPr lang="en-US" dirty="0"/>
              <a:t>Grant Award Package</a:t>
            </a:r>
            <a:endParaRPr lang="es-MX" dirty="0"/>
          </a:p>
        </p:txBody>
      </p:sp>
      <p:sp>
        <p:nvSpPr>
          <p:cNvPr id="3" name="Content Placeholder 2"/>
          <p:cNvSpPr>
            <a:spLocks noGrp="1"/>
          </p:cNvSpPr>
          <p:nvPr>
            <p:ph idx="1"/>
          </p:nvPr>
        </p:nvSpPr>
        <p:spPr>
          <a:xfrm>
            <a:off x="127000" y="1209470"/>
            <a:ext cx="8229600" cy="4654617"/>
          </a:xfrm>
        </p:spPr>
        <p:txBody>
          <a:bodyPr>
            <a:normAutofit/>
          </a:bodyPr>
          <a:lstStyle/>
          <a:p>
            <a:pPr fontAlgn="auto">
              <a:spcBef>
                <a:spcPts val="1200"/>
              </a:spcBef>
              <a:spcAft>
                <a:spcPts val="0"/>
              </a:spcAft>
              <a:defRPr/>
            </a:pPr>
            <a:r>
              <a:rPr lang="en-US" sz="3200" dirty="0">
                <a:solidFill>
                  <a:schemeClr val="tx1"/>
                </a:solidFill>
              </a:rPr>
              <a:t>Review of Grant Terms and </a:t>
            </a:r>
            <a:r>
              <a:rPr lang="en-US" sz="3200" dirty="0" smtClean="0">
                <a:solidFill>
                  <a:schemeClr val="tx1"/>
                </a:solidFill>
              </a:rPr>
              <a:t>Conditions</a:t>
            </a:r>
          </a:p>
          <a:p>
            <a:pPr lvl="1">
              <a:spcBef>
                <a:spcPts val="1200"/>
              </a:spcBef>
              <a:spcAft>
                <a:spcPts val="2400"/>
              </a:spcAft>
              <a:defRPr/>
            </a:pPr>
            <a:r>
              <a:rPr lang="en-US" sz="2800" dirty="0" smtClean="0">
                <a:solidFill>
                  <a:schemeClr val="tx1"/>
                </a:solidFill>
              </a:rPr>
              <a:t>Assistance </a:t>
            </a:r>
            <a:r>
              <a:rPr lang="en-US" sz="2800" dirty="0">
                <a:solidFill>
                  <a:schemeClr val="tx1"/>
                </a:solidFill>
              </a:rPr>
              <a:t>from FPO, DNPTTA, and OGM</a:t>
            </a:r>
          </a:p>
          <a:p>
            <a:r>
              <a:rPr lang="en-US" sz="3200" dirty="0">
                <a:solidFill>
                  <a:schemeClr val="tx1"/>
                </a:solidFill>
              </a:rPr>
              <a:t>Grant Transparency </a:t>
            </a:r>
            <a:r>
              <a:rPr lang="en-US" sz="3200" dirty="0" smtClean="0">
                <a:solidFill>
                  <a:schemeClr val="tx1"/>
                </a:solidFill>
              </a:rPr>
              <a:t>Process</a:t>
            </a:r>
          </a:p>
          <a:p>
            <a:pPr lvl="1"/>
            <a:r>
              <a:rPr lang="en-US" sz="2800" dirty="0" smtClean="0">
                <a:solidFill>
                  <a:schemeClr val="tx1"/>
                </a:solidFill>
              </a:rPr>
              <a:t>Please </a:t>
            </a:r>
            <a:r>
              <a:rPr lang="en-US" sz="2800" dirty="0">
                <a:solidFill>
                  <a:schemeClr val="tx1"/>
                </a:solidFill>
              </a:rPr>
              <a:t>continue to work on the </a:t>
            </a:r>
            <a:r>
              <a:rPr lang="en-US" sz="2800" dirty="0" smtClean="0">
                <a:solidFill>
                  <a:schemeClr val="tx1"/>
                </a:solidFill>
              </a:rPr>
              <a:t>redaction request </a:t>
            </a:r>
            <a:r>
              <a:rPr lang="en-US" sz="2800" dirty="0">
                <a:solidFill>
                  <a:schemeClr val="tx1"/>
                </a:solidFill>
              </a:rPr>
              <a:t>materials and send your redacted project narratives to </a:t>
            </a:r>
            <a:r>
              <a:rPr lang="en-US" sz="2800" dirty="0" smtClean="0">
                <a:solidFill>
                  <a:schemeClr val="tx1"/>
                </a:solidFill>
                <a:hlinkClick r:id="rId3"/>
              </a:rPr>
              <a:t>SCSEP.national@dol.gov</a:t>
            </a:r>
            <a:r>
              <a:rPr lang="en-US" sz="2800" dirty="0" smtClean="0">
                <a:solidFill>
                  <a:schemeClr val="tx1"/>
                </a:solidFill>
              </a:rPr>
              <a:t> </a:t>
            </a:r>
            <a:r>
              <a:rPr lang="en-US" sz="2800" dirty="0">
                <a:solidFill>
                  <a:schemeClr val="tx1"/>
                </a:solidFill>
              </a:rPr>
              <a:t>due 14 days after receipt of your grant award.</a:t>
            </a:r>
            <a:endParaRPr lang="es-MX" sz="2800" dirty="0">
              <a:solidFill>
                <a:schemeClr val="tx1"/>
              </a:solidFill>
            </a:endParaRPr>
          </a:p>
        </p:txBody>
      </p:sp>
    </p:spTree>
    <p:extLst>
      <p:ext uri="{BB962C8B-B14F-4D97-AF65-F5344CB8AC3E}">
        <p14:creationId xmlns:p14="http://schemas.microsoft.com/office/powerpoint/2010/main" val="25490179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214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Irene Jefferson </a:t>
            </a:r>
          </a:p>
        </p:txBody>
      </p:sp>
      <p:sp>
        <p:nvSpPr>
          <p:cNvPr id="4" name="Text Placeholder 3"/>
          <p:cNvSpPr>
            <a:spLocks noGrp="1"/>
          </p:cNvSpPr>
          <p:nvPr>
            <p:ph type="body" sz="half" idx="11"/>
          </p:nvPr>
        </p:nvSpPr>
        <p:spPr>
          <a:xfrm>
            <a:off x="3071769" y="3014505"/>
            <a:ext cx="5192800" cy="1208265"/>
          </a:xfrm>
        </p:spPr>
        <p:txBody>
          <a:bodyPr/>
          <a:lstStyle/>
          <a:p>
            <a:pPr>
              <a:spcAft>
                <a:spcPts val="0"/>
              </a:spcAft>
            </a:pPr>
            <a:r>
              <a:rPr lang="en-US" dirty="0"/>
              <a:t>U.S. Department of Labor </a:t>
            </a:r>
          </a:p>
          <a:p>
            <a:pPr>
              <a:spcAft>
                <a:spcPts val="0"/>
              </a:spcAft>
            </a:pPr>
            <a:r>
              <a:rPr lang="en-US" dirty="0"/>
              <a:t>Employment and Training Administration</a:t>
            </a:r>
          </a:p>
          <a:p>
            <a:pPr>
              <a:spcAft>
                <a:spcPts val="0"/>
              </a:spcAft>
            </a:pPr>
            <a:r>
              <a:rPr lang="en-US" dirty="0"/>
              <a:t>National SCSEP TEAM </a:t>
            </a:r>
          </a:p>
        </p:txBody>
      </p:sp>
    </p:spTree>
    <p:extLst>
      <p:ext uri="{BB962C8B-B14F-4D97-AF65-F5344CB8AC3E}">
        <p14:creationId xmlns:p14="http://schemas.microsoft.com/office/powerpoint/2010/main" val="37855280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7366000" cy="991981"/>
          </a:xfrm>
        </p:spPr>
        <p:txBody>
          <a:bodyPr>
            <a:normAutofit fontScale="90000"/>
          </a:bodyPr>
          <a:lstStyle/>
          <a:p>
            <a:r>
              <a:rPr lang="en-US" dirty="0"/>
              <a:t>Financial Management – What you should have in your toolbox </a:t>
            </a:r>
          </a:p>
        </p:txBody>
      </p:sp>
      <p:sp>
        <p:nvSpPr>
          <p:cNvPr id="5" name="TextBox 4"/>
          <p:cNvSpPr txBox="1"/>
          <p:nvPr/>
        </p:nvSpPr>
        <p:spPr>
          <a:xfrm>
            <a:off x="177800" y="1143001"/>
            <a:ext cx="7578899" cy="4539704"/>
          </a:xfrm>
          <a:prstGeom prst="rect">
            <a:avLst/>
          </a:prstGeom>
          <a:noFill/>
        </p:spPr>
        <p:txBody>
          <a:bodyPr wrap="square" rtlCol="0">
            <a:spAutoFit/>
          </a:bodyPr>
          <a:lstStyle/>
          <a:p>
            <a:pPr marL="285750" indent="-285750">
              <a:spcAft>
                <a:spcPts val="600"/>
              </a:spcAft>
              <a:buClr>
                <a:srgbClr val="9D1C30"/>
              </a:buClr>
              <a:buFont typeface="Wingdings" panose="05000000000000000000" pitchFamily="2" charset="2"/>
              <a:buChar char="Ø"/>
            </a:pPr>
            <a:r>
              <a:rPr lang="en-US" sz="3200" dirty="0"/>
              <a:t>Super Circular  2 CFR Part 200</a:t>
            </a:r>
          </a:p>
          <a:p>
            <a:pPr marL="800100" lvl="1" indent="-342900">
              <a:spcAft>
                <a:spcPts val="1200"/>
              </a:spcAft>
              <a:buClr>
                <a:srgbClr val="9D1C30"/>
              </a:buClr>
              <a:buFont typeface="Wingdings" panose="05000000000000000000" pitchFamily="2" charset="2"/>
              <a:buChar char="ü"/>
            </a:pPr>
            <a:r>
              <a:rPr lang="en-US" sz="2800" dirty="0"/>
              <a:t>Uniform Administrative Requirements </a:t>
            </a:r>
          </a:p>
          <a:p>
            <a:pPr marL="800100" lvl="1" indent="-342900">
              <a:spcAft>
                <a:spcPts val="1200"/>
              </a:spcAft>
              <a:buClr>
                <a:srgbClr val="9D1C30"/>
              </a:buClr>
              <a:buFont typeface="Wingdings" panose="05000000000000000000" pitchFamily="2" charset="2"/>
              <a:buChar char="ü"/>
            </a:pPr>
            <a:r>
              <a:rPr lang="en-US" sz="2800" dirty="0"/>
              <a:t>Cost Principles</a:t>
            </a:r>
          </a:p>
          <a:p>
            <a:pPr marL="800100" lvl="1" indent="-342900">
              <a:spcAft>
                <a:spcPts val="2400"/>
              </a:spcAft>
              <a:buClr>
                <a:srgbClr val="9D1C30"/>
              </a:buClr>
              <a:buFont typeface="Wingdings" panose="05000000000000000000" pitchFamily="2" charset="2"/>
              <a:buChar char="ü"/>
            </a:pPr>
            <a:r>
              <a:rPr lang="en-US" sz="2800" dirty="0"/>
              <a:t>Audit Requirements </a:t>
            </a:r>
          </a:p>
          <a:p>
            <a:pPr marL="285750" indent="-285750">
              <a:spcBef>
                <a:spcPts val="600"/>
              </a:spcBef>
              <a:buClr>
                <a:srgbClr val="9D1C30"/>
              </a:buClr>
              <a:buFont typeface="Wingdings" panose="05000000000000000000" pitchFamily="2" charset="2"/>
              <a:buChar char="Ø"/>
            </a:pPr>
            <a:r>
              <a:rPr lang="en-US" sz="3200" dirty="0"/>
              <a:t>Federal Regulations 20 CFR Part 641</a:t>
            </a:r>
          </a:p>
          <a:p>
            <a:pPr marL="914400" lvl="1" indent="-457200">
              <a:spcBef>
                <a:spcPts val="600"/>
              </a:spcBef>
              <a:buClr>
                <a:srgbClr val="9D1C30"/>
              </a:buClr>
              <a:buFont typeface="Wingdings" panose="05000000000000000000" pitchFamily="2" charset="2"/>
              <a:buChar char="ü"/>
            </a:pPr>
            <a:r>
              <a:rPr lang="en-US" sz="2800" dirty="0"/>
              <a:t>Administrative Requirements </a:t>
            </a:r>
          </a:p>
          <a:p>
            <a:pPr marL="1257300" lvl="2" indent="-342900">
              <a:spcAft>
                <a:spcPts val="1200"/>
              </a:spcAft>
              <a:buClr>
                <a:srgbClr val="9D1C30"/>
              </a:buClr>
              <a:buFont typeface="Arial" panose="020B0604020202020204" pitchFamily="34" charset="0"/>
              <a:buChar char="•"/>
            </a:pPr>
            <a:r>
              <a:rPr lang="en-US" sz="2400" dirty="0"/>
              <a:t>Cost Restrictions</a:t>
            </a:r>
          </a:p>
          <a:p>
            <a:pPr marL="1257300" lvl="2" indent="-342900">
              <a:buClr>
                <a:srgbClr val="9D1C30"/>
              </a:buClr>
              <a:buFont typeface="Arial" panose="020B0604020202020204" pitchFamily="34" charset="0"/>
              <a:buChar char="•"/>
            </a:pPr>
            <a:r>
              <a:rPr lang="en-US" sz="2400" dirty="0"/>
              <a:t>Optional Special Requests </a:t>
            </a:r>
            <a:endParaRPr lang="en-US" sz="3200" dirty="0"/>
          </a:p>
        </p:txBody>
      </p:sp>
    </p:spTree>
    <p:extLst>
      <p:ext uri="{BB962C8B-B14F-4D97-AF65-F5344CB8AC3E}">
        <p14:creationId xmlns:p14="http://schemas.microsoft.com/office/powerpoint/2010/main" val="16457183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7366000" cy="991981"/>
          </a:xfrm>
        </p:spPr>
        <p:txBody>
          <a:bodyPr>
            <a:normAutofit/>
          </a:bodyPr>
          <a:lstStyle/>
          <a:p>
            <a:r>
              <a:rPr lang="en-US" sz="4000" dirty="0"/>
              <a:t>Financial Management </a:t>
            </a:r>
          </a:p>
        </p:txBody>
      </p:sp>
      <p:sp>
        <p:nvSpPr>
          <p:cNvPr id="5" name="Text Placeholder 2"/>
          <p:cNvSpPr txBox="1">
            <a:spLocks/>
          </p:cNvSpPr>
          <p:nvPr/>
        </p:nvSpPr>
        <p:spPr>
          <a:xfrm>
            <a:off x="0" y="1320801"/>
            <a:ext cx="8343900" cy="3915410"/>
          </a:xfrm>
          <a:prstGeom prst="rect">
            <a:avLst/>
          </a:prstGeom>
        </p:spPr>
        <p:txBody>
          <a:bodyPr>
            <a:norm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3300" dirty="0">
                <a:solidFill>
                  <a:schemeClr val="tx1"/>
                </a:solidFill>
              </a:rPr>
              <a:t>Accountability Requirements</a:t>
            </a:r>
          </a:p>
          <a:p>
            <a:pPr lvl="1">
              <a:spcAft>
                <a:spcPts val="3000"/>
              </a:spcAft>
              <a:buFont typeface="Wingdings" panose="05000000000000000000" pitchFamily="2" charset="2"/>
              <a:buChar char="ü"/>
            </a:pPr>
            <a:r>
              <a:rPr lang="en-US" sz="2900" dirty="0">
                <a:solidFill>
                  <a:schemeClr val="tx1"/>
                </a:solidFill>
              </a:rPr>
              <a:t>Grantees assumes full responsibility for program activities </a:t>
            </a:r>
          </a:p>
          <a:p>
            <a:pPr lvl="1">
              <a:buFont typeface="Wingdings" panose="05000000000000000000" pitchFamily="2" charset="2"/>
              <a:buChar char="ü"/>
            </a:pPr>
            <a:r>
              <a:rPr lang="en-US" sz="2900" dirty="0">
                <a:solidFill>
                  <a:schemeClr val="tx1"/>
                </a:solidFill>
              </a:rPr>
              <a:t>Accountable for meeting federal standards in the area of financial management, internal controls, audit and reporting to DOL</a:t>
            </a:r>
          </a:p>
          <a:p>
            <a:pPr lvl="1">
              <a:buFont typeface="Wingdings" panose="05000000000000000000" pitchFamily="2" charset="2"/>
              <a:buChar char="Ø"/>
            </a:pPr>
            <a:endParaRPr lang="en-US" sz="2900" dirty="0">
              <a:solidFill>
                <a:schemeClr val="tx1"/>
              </a:solidFill>
            </a:endParaRPr>
          </a:p>
        </p:txBody>
      </p:sp>
    </p:spTree>
    <p:extLst>
      <p:ext uri="{BB962C8B-B14F-4D97-AF65-F5344CB8AC3E}">
        <p14:creationId xmlns:p14="http://schemas.microsoft.com/office/powerpoint/2010/main" val="6610331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lstStyle/>
          <a:p>
            <a:r>
              <a:rPr lang="en-US" dirty="0"/>
              <a:t>Financial Standards	</a:t>
            </a:r>
          </a:p>
        </p:txBody>
      </p:sp>
      <p:sp>
        <p:nvSpPr>
          <p:cNvPr id="4" name="TextBox 3"/>
          <p:cNvSpPr txBox="1"/>
          <p:nvPr/>
        </p:nvSpPr>
        <p:spPr>
          <a:xfrm>
            <a:off x="326570" y="1173558"/>
            <a:ext cx="7915729" cy="3954929"/>
          </a:xfrm>
          <a:prstGeom prst="rect">
            <a:avLst/>
          </a:prstGeom>
          <a:noFill/>
        </p:spPr>
        <p:txBody>
          <a:bodyPr wrap="square" rtlCol="0">
            <a:spAutoFit/>
          </a:bodyPr>
          <a:lstStyle/>
          <a:p>
            <a:pPr marL="285750" indent="-285750">
              <a:spcAft>
                <a:spcPts val="1800"/>
              </a:spcAft>
              <a:buClr>
                <a:srgbClr val="9D1C30"/>
              </a:buClr>
              <a:buFont typeface="Wingdings" panose="05000000000000000000" pitchFamily="2" charset="2"/>
              <a:buChar char="Ø"/>
            </a:pPr>
            <a:r>
              <a:rPr lang="en-US" sz="3200" dirty="0"/>
              <a:t>Have an appropriate method for implementing financial management systems </a:t>
            </a:r>
          </a:p>
          <a:p>
            <a:pPr marL="742950" lvl="1" indent="-285750">
              <a:buClr>
                <a:srgbClr val="9D1C30"/>
              </a:buClr>
              <a:buFont typeface="Wingdings" panose="05000000000000000000" pitchFamily="2" charset="2"/>
              <a:buChar char="ü"/>
            </a:pPr>
            <a:r>
              <a:rPr lang="en-US" sz="2800" dirty="0" smtClean="0"/>
              <a:t>An </a:t>
            </a:r>
            <a:r>
              <a:rPr lang="en-US" sz="2800" dirty="0"/>
              <a:t>accounting structure that provides accurate and complete information about all financial transactions related to the program – this should include both expenditures of grant funds and match contribution </a:t>
            </a:r>
          </a:p>
        </p:txBody>
      </p:sp>
    </p:spTree>
    <p:extLst>
      <p:ext uri="{BB962C8B-B14F-4D97-AF65-F5344CB8AC3E}">
        <p14:creationId xmlns:p14="http://schemas.microsoft.com/office/powerpoint/2010/main" val="22049724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28"/>
            <a:ext cx="7411720" cy="872171"/>
          </a:xfrm>
        </p:spPr>
        <p:txBody>
          <a:bodyPr/>
          <a:lstStyle/>
          <a:p>
            <a:r>
              <a:rPr lang="en-US" dirty="0"/>
              <a:t>Internal Controls Standards 	</a:t>
            </a:r>
          </a:p>
        </p:txBody>
      </p:sp>
      <p:sp>
        <p:nvSpPr>
          <p:cNvPr id="3" name="TextBox 2"/>
          <p:cNvSpPr txBox="1"/>
          <p:nvPr/>
        </p:nvSpPr>
        <p:spPr>
          <a:xfrm>
            <a:off x="1" y="1079500"/>
            <a:ext cx="8013699" cy="5093702"/>
          </a:xfrm>
          <a:prstGeom prst="rect">
            <a:avLst/>
          </a:prstGeom>
          <a:noFill/>
        </p:spPr>
        <p:txBody>
          <a:bodyPr wrap="square" rtlCol="0">
            <a:spAutoFit/>
          </a:bodyPr>
          <a:lstStyle/>
          <a:p>
            <a:pPr marL="285750" indent="-285750">
              <a:spcAft>
                <a:spcPts val="1800"/>
              </a:spcAft>
              <a:buClr>
                <a:srgbClr val="9D1C30"/>
              </a:buClr>
              <a:buFont typeface="Wingdings" panose="05000000000000000000" pitchFamily="2" charset="2"/>
              <a:buChar char="Ø"/>
            </a:pPr>
            <a:r>
              <a:rPr lang="en-US" sz="2000" dirty="0"/>
              <a:t>Grantees must provide safeguards for all grant property whether </a:t>
            </a:r>
          </a:p>
          <a:p>
            <a:pPr>
              <a:spcAft>
                <a:spcPts val="1800"/>
              </a:spcAft>
            </a:pPr>
            <a:r>
              <a:rPr lang="en-US" sz="2000" dirty="0"/>
              <a:t>     its cash or other </a:t>
            </a:r>
            <a:r>
              <a:rPr lang="en-US" sz="2000" dirty="0" smtClean="0"/>
              <a:t>assets</a:t>
            </a:r>
            <a:endParaRPr lang="en-US" sz="2000" dirty="0"/>
          </a:p>
          <a:p>
            <a:pPr marL="285750" indent="-285750">
              <a:spcAft>
                <a:spcPts val="1800"/>
              </a:spcAft>
              <a:buClr>
                <a:srgbClr val="9D1C30"/>
              </a:buClr>
              <a:buFont typeface="Wingdings" panose="05000000000000000000" pitchFamily="2" charset="2"/>
              <a:buChar char="Ø"/>
            </a:pPr>
            <a:r>
              <a:rPr lang="en-US" sz="2000" dirty="0"/>
              <a:t>Assure that it is used solely for authorized purposes </a:t>
            </a:r>
          </a:p>
          <a:p>
            <a:pPr marL="285750" indent="-285750">
              <a:spcAft>
                <a:spcPts val="1800"/>
              </a:spcAft>
              <a:buClr>
                <a:srgbClr val="9D1C30"/>
              </a:buClr>
              <a:buFont typeface="Wingdings" panose="05000000000000000000" pitchFamily="2" charset="2"/>
              <a:buChar char="Ø"/>
            </a:pPr>
            <a:r>
              <a:rPr lang="en-US" sz="2000" dirty="0"/>
              <a:t>Have a financial team handling all aspects of financial transactions from beginning to the end of the grant </a:t>
            </a:r>
            <a:r>
              <a:rPr lang="en-US" sz="2000" dirty="0" smtClean="0"/>
              <a:t>period</a:t>
            </a:r>
            <a:endParaRPr lang="en-US" sz="2000" dirty="0"/>
          </a:p>
          <a:p>
            <a:pPr marL="285750" indent="-285750">
              <a:spcAft>
                <a:spcPts val="600"/>
              </a:spcAft>
              <a:buClr>
                <a:srgbClr val="9D1C30"/>
              </a:buClr>
              <a:buFont typeface="Wingdings" panose="05000000000000000000" pitchFamily="2" charset="2"/>
              <a:buChar char="Ø"/>
            </a:pPr>
            <a:r>
              <a:rPr lang="en-US" sz="2000" dirty="0"/>
              <a:t>Effective techniques for providing internal controls can be very simple –</a:t>
            </a:r>
          </a:p>
          <a:p>
            <a:pPr marL="742950" lvl="1" indent="-285750">
              <a:spcAft>
                <a:spcPts val="1200"/>
              </a:spcAft>
              <a:buClr>
                <a:srgbClr val="9D1C30"/>
              </a:buClr>
              <a:buFont typeface="Wingdings" panose="05000000000000000000" pitchFamily="2" charset="2"/>
              <a:buChar char="ü"/>
            </a:pPr>
            <a:r>
              <a:rPr lang="en-US" dirty="0"/>
              <a:t>Have written conflict of interest policies</a:t>
            </a:r>
          </a:p>
          <a:p>
            <a:pPr marL="742950" lvl="1" indent="-285750">
              <a:spcAft>
                <a:spcPts val="1200"/>
              </a:spcAft>
              <a:buClr>
                <a:srgbClr val="9D1C30"/>
              </a:buClr>
              <a:buFont typeface="Wingdings" panose="05000000000000000000" pitchFamily="2" charset="2"/>
              <a:buChar char="ü"/>
            </a:pPr>
            <a:r>
              <a:rPr lang="en-US" dirty="0"/>
              <a:t>Have a signatory authority policy </a:t>
            </a:r>
          </a:p>
          <a:p>
            <a:pPr marL="742950" lvl="1" indent="-285750">
              <a:spcAft>
                <a:spcPts val="1200"/>
              </a:spcAft>
              <a:buClr>
                <a:srgbClr val="9D1C30"/>
              </a:buClr>
              <a:buFont typeface="Wingdings" panose="05000000000000000000" pitchFamily="2" charset="2"/>
              <a:buChar char="ü"/>
            </a:pPr>
            <a:r>
              <a:rPr lang="en-US" dirty="0"/>
              <a:t>Petty cash funds should be entrusted to a single custodian</a:t>
            </a:r>
          </a:p>
          <a:p>
            <a:pPr marL="742950" lvl="1" indent="-285750">
              <a:buClr>
                <a:srgbClr val="9D1C30"/>
              </a:buClr>
              <a:buFont typeface="Wingdings" panose="05000000000000000000" pitchFamily="2" charset="2"/>
              <a:buChar char="ü"/>
            </a:pPr>
            <a:r>
              <a:rPr lang="en-US" dirty="0"/>
              <a:t>Payments to vendors should be issued only after invoices are approved</a:t>
            </a:r>
          </a:p>
        </p:txBody>
      </p:sp>
    </p:spTree>
    <p:extLst>
      <p:ext uri="{BB962C8B-B14F-4D97-AF65-F5344CB8AC3E}">
        <p14:creationId xmlns:p14="http://schemas.microsoft.com/office/powerpoint/2010/main" val="8265954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normAutofit/>
          </a:bodyPr>
          <a:lstStyle/>
          <a:p>
            <a:r>
              <a:rPr lang="en-US" sz="4000" dirty="0"/>
              <a:t>Other Standards </a:t>
            </a:r>
          </a:p>
        </p:txBody>
      </p:sp>
      <p:sp>
        <p:nvSpPr>
          <p:cNvPr id="3" name="TextBox 2"/>
          <p:cNvSpPr txBox="1"/>
          <p:nvPr/>
        </p:nvSpPr>
        <p:spPr>
          <a:xfrm>
            <a:off x="0" y="1449182"/>
            <a:ext cx="8229600" cy="4247317"/>
          </a:xfrm>
          <a:prstGeom prst="rect">
            <a:avLst/>
          </a:prstGeom>
          <a:noFill/>
        </p:spPr>
        <p:txBody>
          <a:bodyPr wrap="square" rtlCol="0">
            <a:spAutoFit/>
          </a:bodyPr>
          <a:lstStyle/>
          <a:p>
            <a:pPr marL="285750" indent="-285750">
              <a:spcAft>
                <a:spcPts val="1200"/>
              </a:spcAft>
              <a:buClr>
                <a:srgbClr val="9D1C30"/>
              </a:buClr>
              <a:buFont typeface="Wingdings" panose="05000000000000000000" pitchFamily="2" charset="2"/>
              <a:buChar char="Ø"/>
            </a:pPr>
            <a:r>
              <a:rPr lang="en-US" sz="2000" b="1" dirty="0" smtClean="0"/>
              <a:t>Procurement </a:t>
            </a:r>
            <a:r>
              <a:rPr lang="en-US" sz="2000" dirty="0"/>
              <a:t>– Grantee must develop procurement standards for Federal grants that include conflict of interest </a:t>
            </a:r>
            <a:r>
              <a:rPr lang="en-US" sz="2000" dirty="0" smtClean="0"/>
              <a:t>statements</a:t>
            </a:r>
            <a:endParaRPr lang="en-US" sz="2000" dirty="0"/>
          </a:p>
          <a:p>
            <a:pPr marL="742950" lvl="1" indent="-285750">
              <a:spcAft>
                <a:spcPts val="1200"/>
              </a:spcAft>
              <a:buClr>
                <a:srgbClr val="9D1C30"/>
              </a:buClr>
              <a:buFont typeface="Wingdings" panose="05000000000000000000" pitchFamily="2" charset="2"/>
              <a:buChar char="ü"/>
            </a:pPr>
            <a:r>
              <a:rPr lang="en-US" dirty="0"/>
              <a:t>Purchases under $3,000 (micro-purchases) may be made without bids</a:t>
            </a:r>
          </a:p>
          <a:p>
            <a:pPr marL="742950" lvl="1" indent="-285750">
              <a:spcAft>
                <a:spcPts val="3600"/>
              </a:spcAft>
              <a:buClr>
                <a:srgbClr val="9D1C30"/>
              </a:buClr>
              <a:buFont typeface="Wingdings" panose="05000000000000000000" pitchFamily="2" charset="2"/>
              <a:buChar char="ü"/>
            </a:pPr>
            <a:r>
              <a:rPr lang="en-US" dirty="0"/>
              <a:t>Purchases over $3,000 and less than $150,000 are defined as small purchases – these must go through a form of competition </a:t>
            </a:r>
          </a:p>
          <a:p>
            <a:pPr marL="285750" indent="-285750">
              <a:buClr>
                <a:srgbClr val="9D1C30"/>
              </a:buClr>
              <a:buFont typeface="Wingdings" panose="05000000000000000000" pitchFamily="2" charset="2"/>
              <a:buChar char="Ø"/>
            </a:pPr>
            <a:r>
              <a:rPr lang="en-US" sz="2000" b="1" dirty="0"/>
              <a:t>Audit</a:t>
            </a:r>
            <a:r>
              <a:rPr lang="en-US" sz="2000" dirty="0"/>
              <a:t> – Grantees are expected to maintain a state of audit readiness</a:t>
            </a:r>
          </a:p>
          <a:p>
            <a:pPr marL="742950" lvl="1" indent="-285750">
              <a:spcAft>
                <a:spcPts val="3600"/>
              </a:spcAft>
              <a:buClr>
                <a:srgbClr val="9D1C30"/>
              </a:buClr>
              <a:buFont typeface="Wingdings" panose="05000000000000000000" pitchFamily="2" charset="2"/>
              <a:buChar char="ü"/>
            </a:pPr>
            <a:r>
              <a:rPr lang="en-US" dirty="0"/>
              <a:t>Records/documents pertinent to the financial and programmatic aspect of the grant is readily accessible for </a:t>
            </a:r>
            <a:r>
              <a:rPr lang="en-US" dirty="0" smtClean="0"/>
              <a:t>audit</a:t>
            </a:r>
            <a:endParaRPr lang="en-US" sz="2000" dirty="0"/>
          </a:p>
          <a:p>
            <a:pPr marL="285750" indent="-285750">
              <a:buClr>
                <a:srgbClr val="9D1C30"/>
              </a:buClr>
              <a:buFont typeface="Wingdings" panose="05000000000000000000" pitchFamily="2" charset="2"/>
              <a:buChar char="Ø"/>
            </a:pPr>
            <a:r>
              <a:rPr lang="en-US" sz="2000" b="1" dirty="0"/>
              <a:t>Reporting</a:t>
            </a:r>
            <a:r>
              <a:rPr lang="en-US" sz="2000" dirty="0"/>
              <a:t> – The reporting requirements is spelled out in the grantee award package </a:t>
            </a:r>
          </a:p>
        </p:txBody>
      </p:sp>
    </p:spTree>
    <p:extLst>
      <p:ext uri="{BB962C8B-B14F-4D97-AF65-F5344CB8AC3E}">
        <p14:creationId xmlns:p14="http://schemas.microsoft.com/office/powerpoint/2010/main" val="392459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1"/>
          </p:nvPr>
        </p:nvSpPr>
        <p:spPr>
          <a:xfrm>
            <a:off x="3191737" y="3831452"/>
            <a:ext cx="4837112" cy="1347790"/>
          </a:xfrm>
        </p:spPr>
        <p:txBody>
          <a:bodyPr/>
          <a:lstStyle/>
          <a:p>
            <a:pPr>
              <a:spcAft>
                <a:spcPts val="0"/>
              </a:spcAft>
            </a:pPr>
            <a:r>
              <a:rPr lang="en-US" dirty="0"/>
              <a:t>U.S. Department of Labor</a:t>
            </a:r>
          </a:p>
          <a:p>
            <a:pPr>
              <a:spcAft>
                <a:spcPts val="0"/>
              </a:spcAft>
            </a:pPr>
            <a:r>
              <a:rPr lang="en-US" dirty="0"/>
              <a:t>National SCSEP Team </a:t>
            </a:r>
          </a:p>
        </p:txBody>
      </p:sp>
      <p:sp>
        <p:nvSpPr>
          <p:cNvPr id="7" name="Title 6"/>
          <p:cNvSpPr>
            <a:spLocks noGrp="1"/>
          </p:cNvSpPr>
          <p:nvPr>
            <p:ph type="title"/>
          </p:nvPr>
        </p:nvSpPr>
        <p:spPr>
          <a:xfrm>
            <a:off x="3353784" y="2720191"/>
            <a:ext cx="4837112" cy="533400"/>
          </a:xfrm>
        </p:spPr>
        <p:txBody>
          <a:bodyPr/>
          <a:lstStyle/>
          <a:p>
            <a:r>
              <a:rPr lang="en-US" dirty="0"/>
              <a:t>Michi McNeace</a:t>
            </a:r>
          </a:p>
        </p:txBody>
      </p:sp>
      <p:pic>
        <p:nvPicPr>
          <p:cNvPr id="10" name="Picture 9"/>
          <p:cNvPicPr>
            <a:picLocks noChangeAspect="1"/>
          </p:cNvPicPr>
          <p:nvPr/>
        </p:nvPicPr>
        <p:blipFill>
          <a:blip r:embed="rId3"/>
          <a:stretch>
            <a:fillRect/>
          </a:stretch>
        </p:blipFill>
        <p:spPr>
          <a:xfrm>
            <a:off x="317530" y="133975"/>
            <a:ext cx="2874207" cy="2852916"/>
          </a:xfrm>
          <a:prstGeom prst="rect">
            <a:avLst/>
          </a:prstGeom>
        </p:spPr>
      </p:pic>
    </p:spTree>
    <p:extLst>
      <p:ext uri="{BB962C8B-B14F-4D97-AF65-F5344CB8AC3E}">
        <p14:creationId xmlns:p14="http://schemas.microsoft.com/office/powerpoint/2010/main" val="17195345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r>
              <a:rPr lang="en-US" dirty="0"/>
              <a:t>I’m not sure</a:t>
            </a:r>
          </a:p>
          <a:p>
            <a:r>
              <a:rPr lang="en-US" dirty="0"/>
              <a:t>Yes I do</a:t>
            </a:r>
          </a:p>
          <a:p>
            <a:r>
              <a:rPr lang="en-US" dirty="0"/>
              <a:t>No I don’t </a:t>
            </a:r>
          </a:p>
          <a:p>
            <a:r>
              <a:rPr lang="en-US" dirty="0"/>
              <a:t>I think I do – tell us just to make sure</a:t>
            </a:r>
          </a:p>
        </p:txBody>
      </p:sp>
      <p:sp>
        <p:nvSpPr>
          <p:cNvPr id="10" name="TextBox 9"/>
          <p:cNvSpPr txBox="1"/>
          <p:nvPr/>
        </p:nvSpPr>
        <p:spPr>
          <a:xfrm>
            <a:off x="312516" y="1620456"/>
            <a:ext cx="6928500" cy="461665"/>
          </a:xfrm>
          <a:prstGeom prst="rect">
            <a:avLst/>
          </a:prstGeom>
          <a:noFill/>
        </p:spPr>
        <p:txBody>
          <a:bodyPr wrap="none" rtlCol="0">
            <a:spAutoFit/>
          </a:bodyPr>
          <a:lstStyle/>
          <a:p>
            <a:r>
              <a:rPr lang="en-US" sz="2400" dirty="0"/>
              <a:t>Do you know what the fiscal responsibility test is?</a:t>
            </a:r>
          </a:p>
        </p:txBody>
      </p:sp>
    </p:spTree>
    <p:extLst>
      <p:ext uri="{BB962C8B-B14F-4D97-AF65-F5344CB8AC3E}">
        <p14:creationId xmlns:p14="http://schemas.microsoft.com/office/powerpoint/2010/main" val="7287417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7366000" cy="991981"/>
          </a:xfrm>
        </p:spPr>
        <p:txBody>
          <a:bodyPr>
            <a:normAutofit/>
          </a:bodyPr>
          <a:lstStyle/>
          <a:p>
            <a:r>
              <a:rPr lang="en-US" sz="4800" dirty="0"/>
              <a:t>Fiscal Responsibility Test </a:t>
            </a:r>
          </a:p>
        </p:txBody>
      </p:sp>
      <p:sp>
        <p:nvSpPr>
          <p:cNvPr id="6" name="TextBox 5"/>
          <p:cNvSpPr txBox="1"/>
          <p:nvPr/>
        </p:nvSpPr>
        <p:spPr>
          <a:xfrm>
            <a:off x="891251" y="1666754"/>
            <a:ext cx="1400536" cy="2326512"/>
          </a:xfrm>
          <a:prstGeom prst="rect">
            <a:avLst/>
          </a:prstGeom>
          <a:noFill/>
        </p:spPr>
        <p:txBody>
          <a:bodyPr wrap="square" rtlCol="0">
            <a:spAutoFit/>
          </a:bodyPr>
          <a:lstStyle/>
          <a:p>
            <a:endParaRPr lang="en-US" dirty="0"/>
          </a:p>
        </p:txBody>
      </p:sp>
      <p:sp>
        <p:nvSpPr>
          <p:cNvPr id="8" name="Rectangle 7"/>
          <p:cNvSpPr/>
          <p:nvPr/>
        </p:nvSpPr>
        <p:spPr>
          <a:xfrm>
            <a:off x="358815" y="1354239"/>
            <a:ext cx="7235785" cy="3770263"/>
          </a:xfrm>
          <a:prstGeom prst="rect">
            <a:avLst/>
          </a:prstGeom>
        </p:spPr>
        <p:txBody>
          <a:bodyPr wrap="square">
            <a:spAutoFit/>
          </a:bodyPr>
          <a:lstStyle/>
          <a:p>
            <a:pPr marL="457200" indent="-457200">
              <a:spcAft>
                <a:spcPts val="1200"/>
              </a:spcAft>
              <a:buClr>
                <a:srgbClr val="9D1C30"/>
              </a:buClr>
              <a:buFont typeface="Wingdings" panose="05000000000000000000" pitchFamily="2" charset="2"/>
              <a:buChar char="Ø"/>
            </a:pPr>
            <a:r>
              <a:rPr lang="en-US" sz="4000" dirty="0"/>
              <a:t>Make sure all costs are - </a:t>
            </a:r>
          </a:p>
          <a:p>
            <a:pPr marL="914400" lvl="1" indent="-457200">
              <a:spcAft>
                <a:spcPts val="1800"/>
              </a:spcAft>
              <a:buClr>
                <a:srgbClr val="9D1C30"/>
              </a:buClr>
              <a:buFont typeface="Wingdings" panose="05000000000000000000" pitchFamily="2" charset="2"/>
              <a:buChar char="ü"/>
            </a:pPr>
            <a:r>
              <a:rPr lang="en-US" sz="3600" dirty="0"/>
              <a:t>Allowable</a:t>
            </a:r>
          </a:p>
          <a:p>
            <a:pPr marL="914400" lvl="1" indent="-457200">
              <a:spcAft>
                <a:spcPts val="1800"/>
              </a:spcAft>
              <a:buClr>
                <a:srgbClr val="9D1C30"/>
              </a:buClr>
              <a:buFont typeface="Wingdings" panose="05000000000000000000" pitchFamily="2" charset="2"/>
              <a:buChar char="ü"/>
            </a:pPr>
            <a:r>
              <a:rPr lang="en-US" sz="3600" dirty="0"/>
              <a:t>Allocable </a:t>
            </a:r>
          </a:p>
          <a:p>
            <a:pPr marL="914400" lvl="1" indent="-457200">
              <a:spcAft>
                <a:spcPts val="1800"/>
              </a:spcAft>
              <a:buClr>
                <a:srgbClr val="9D1C30"/>
              </a:buClr>
              <a:buFont typeface="Wingdings" panose="05000000000000000000" pitchFamily="2" charset="2"/>
              <a:buChar char="ü"/>
            </a:pPr>
            <a:r>
              <a:rPr lang="en-US" sz="3600" dirty="0"/>
              <a:t>Necessary </a:t>
            </a:r>
          </a:p>
          <a:p>
            <a:pPr marL="914400" lvl="1" indent="-457200">
              <a:buClr>
                <a:srgbClr val="9D1C30"/>
              </a:buClr>
              <a:buFont typeface="Wingdings" panose="05000000000000000000" pitchFamily="2" charset="2"/>
              <a:buChar char="ü"/>
            </a:pPr>
            <a:r>
              <a:rPr lang="en-US" sz="3600" dirty="0"/>
              <a:t>Reasonable  </a:t>
            </a:r>
          </a:p>
        </p:txBody>
      </p:sp>
    </p:spTree>
    <p:extLst>
      <p:ext uri="{BB962C8B-B14F-4D97-AF65-F5344CB8AC3E}">
        <p14:creationId xmlns:p14="http://schemas.microsoft.com/office/powerpoint/2010/main" val="28671586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7366000" cy="991981"/>
          </a:xfrm>
        </p:spPr>
        <p:txBody>
          <a:bodyPr>
            <a:normAutofit fontScale="90000"/>
          </a:bodyPr>
          <a:lstStyle/>
          <a:p>
            <a:r>
              <a:rPr lang="en-US" dirty="0"/>
              <a:t>Federal Regulations </a:t>
            </a:r>
            <a:r>
              <a:rPr lang="en-US" dirty="0" smtClean="0"/>
              <a:t>Administrative </a:t>
            </a:r>
            <a:r>
              <a:rPr lang="en-US" dirty="0"/>
              <a:t>Requirements </a:t>
            </a:r>
          </a:p>
        </p:txBody>
      </p:sp>
      <p:sp>
        <p:nvSpPr>
          <p:cNvPr id="7" name="TextBox 6"/>
          <p:cNvSpPr txBox="1"/>
          <p:nvPr/>
        </p:nvSpPr>
        <p:spPr>
          <a:xfrm>
            <a:off x="342900" y="1348740"/>
            <a:ext cx="8064500" cy="3600986"/>
          </a:xfrm>
          <a:prstGeom prst="rect">
            <a:avLst/>
          </a:prstGeom>
          <a:noFill/>
        </p:spPr>
        <p:txBody>
          <a:bodyPr wrap="square" rtlCol="0">
            <a:spAutoFit/>
          </a:bodyPr>
          <a:lstStyle/>
          <a:p>
            <a:pPr marL="285750" indent="-285750">
              <a:spcAft>
                <a:spcPts val="1200"/>
              </a:spcAft>
              <a:buClr>
                <a:srgbClr val="9D1C30"/>
              </a:buClr>
              <a:buFont typeface="Wingdings" panose="05000000000000000000" pitchFamily="2" charset="2"/>
              <a:buChar char="Ø"/>
            </a:pPr>
            <a:r>
              <a:rPr lang="en-US" sz="3600" dirty="0"/>
              <a:t>Cost Restrictions </a:t>
            </a:r>
          </a:p>
          <a:p>
            <a:pPr marL="800100" lvl="1" indent="-342900">
              <a:spcAft>
                <a:spcPts val="1800"/>
              </a:spcAft>
              <a:buClr>
                <a:srgbClr val="9D1C30"/>
              </a:buClr>
              <a:buFont typeface="Wingdings" panose="05000000000000000000" pitchFamily="2" charset="2"/>
              <a:buChar char="ü"/>
            </a:pPr>
            <a:r>
              <a:rPr lang="en-US" sz="3200" dirty="0"/>
              <a:t>Administrative Cost</a:t>
            </a:r>
          </a:p>
          <a:p>
            <a:pPr marL="800100" lvl="1" indent="-342900">
              <a:spcAft>
                <a:spcPts val="3000"/>
              </a:spcAft>
              <a:buClr>
                <a:srgbClr val="9D1C30"/>
              </a:buClr>
              <a:buFont typeface="Wingdings" panose="05000000000000000000" pitchFamily="2" charset="2"/>
              <a:buChar char="ü"/>
            </a:pPr>
            <a:r>
              <a:rPr lang="en-US" sz="3200" dirty="0"/>
              <a:t>Programmatic Cost </a:t>
            </a:r>
            <a:endParaRPr lang="en-US" sz="2400" dirty="0"/>
          </a:p>
          <a:p>
            <a:pPr marL="285750" indent="-285750">
              <a:spcAft>
                <a:spcPts val="1200"/>
              </a:spcAft>
              <a:buClr>
                <a:srgbClr val="9D1C30"/>
              </a:buClr>
              <a:buFont typeface="Wingdings" panose="05000000000000000000" pitchFamily="2" charset="2"/>
              <a:buChar char="Ø"/>
            </a:pPr>
            <a:r>
              <a:rPr lang="en-US" sz="3600" dirty="0"/>
              <a:t>Optional Special Requests (OSRs)</a:t>
            </a:r>
          </a:p>
          <a:p>
            <a:pPr marL="800100" lvl="1" indent="-342900">
              <a:buClr>
                <a:srgbClr val="9D1C30"/>
              </a:buClr>
              <a:buFont typeface="Wingdings" panose="05000000000000000000" pitchFamily="2" charset="2"/>
              <a:buChar char="ü"/>
            </a:pPr>
            <a:r>
              <a:rPr lang="en-US" sz="3200" dirty="0"/>
              <a:t>There are seven special requests </a:t>
            </a:r>
            <a:endParaRPr lang="en-US" sz="2400" dirty="0"/>
          </a:p>
        </p:txBody>
      </p:sp>
    </p:spTree>
    <p:extLst>
      <p:ext uri="{BB962C8B-B14F-4D97-AF65-F5344CB8AC3E}">
        <p14:creationId xmlns:p14="http://schemas.microsoft.com/office/powerpoint/2010/main" val="4824368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00" y="1281002"/>
            <a:ext cx="7988300" cy="4278094"/>
          </a:xfrm>
          <a:prstGeom prst="rect">
            <a:avLst/>
          </a:prstGeom>
        </p:spPr>
        <p:txBody>
          <a:bodyPr wrap="square">
            <a:spAutoFit/>
          </a:bodyPr>
          <a:lstStyle/>
          <a:p>
            <a:pPr marL="285750" indent="-285750">
              <a:spcAft>
                <a:spcPts val="1200"/>
              </a:spcAft>
              <a:buFont typeface="Century Gothic" panose="020B0502020202020204" pitchFamily="34" charset="0"/>
              <a:buChar char="§"/>
            </a:pPr>
            <a:r>
              <a:rPr lang="en-US" sz="2800" b="1" dirty="0">
                <a:solidFill>
                  <a:srgbClr val="9D1C30"/>
                </a:solidFill>
              </a:rPr>
              <a:t>641.867 </a:t>
            </a:r>
            <a:r>
              <a:rPr lang="en-US" sz="2800" dirty="0"/>
              <a:t>– What are the limitation on amount of SCSEP administrative cost</a:t>
            </a:r>
            <a:r>
              <a:rPr lang="en-US" sz="2800" dirty="0" smtClean="0"/>
              <a:t>?</a:t>
            </a:r>
            <a:endParaRPr lang="en-US" sz="2800" dirty="0"/>
          </a:p>
          <a:p>
            <a:pPr marL="742950" lvl="1" indent="-285750">
              <a:spcAft>
                <a:spcPts val="2400"/>
              </a:spcAft>
              <a:buClr>
                <a:srgbClr val="9D1C30"/>
              </a:buClr>
              <a:buFont typeface="Wingdings" panose="05000000000000000000" pitchFamily="2" charset="2"/>
              <a:buChar char="ü"/>
            </a:pPr>
            <a:r>
              <a:rPr lang="en-US" sz="2400" dirty="0"/>
              <a:t>13.5% of the grant award can be increased to not more than 15</a:t>
            </a:r>
            <a:r>
              <a:rPr lang="en-US" sz="2400" dirty="0" smtClean="0"/>
              <a:t>%</a:t>
            </a:r>
            <a:endParaRPr lang="en-US" sz="2400" dirty="0"/>
          </a:p>
          <a:p>
            <a:pPr marL="285750" indent="-285750">
              <a:spcAft>
                <a:spcPts val="1200"/>
              </a:spcAft>
              <a:buFont typeface="Century Gothic" panose="020B0502020202020204" pitchFamily="34" charset="0"/>
              <a:buChar char="§"/>
            </a:pPr>
            <a:r>
              <a:rPr lang="en-US" sz="2800" b="1" dirty="0">
                <a:solidFill>
                  <a:srgbClr val="9D1C30"/>
                </a:solidFill>
              </a:rPr>
              <a:t>641.870 -  </a:t>
            </a:r>
            <a:r>
              <a:rPr lang="en-US" sz="2800" dirty="0"/>
              <a:t>Under what circumstances may the administrative cost limitation be increased? </a:t>
            </a:r>
          </a:p>
          <a:p>
            <a:pPr marL="742950" lvl="1" indent="-285750">
              <a:buClr>
                <a:srgbClr val="9D1C30"/>
              </a:buClr>
              <a:buFont typeface="Wingdings" panose="05000000000000000000" pitchFamily="2" charset="2"/>
              <a:buChar char="ü"/>
            </a:pPr>
            <a:r>
              <a:rPr lang="en-US" sz="2400" dirty="0"/>
              <a:t>Grantees may request an increase of up to 15% if they meet the requirements set forth in this section of the regulations, with DOL’s approval   </a:t>
            </a:r>
          </a:p>
        </p:txBody>
      </p:sp>
      <p:sp>
        <p:nvSpPr>
          <p:cNvPr id="3" name="Title 2"/>
          <p:cNvSpPr>
            <a:spLocks noGrp="1"/>
          </p:cNvSpPr>
          <p:nvPr>
            <p:ph type="title"/>
          </p:nvPr>
        </p:nvSpPr>
        <p:spPr>
          <a:xfrm>
            <a:off x="0" y="0"/>
            <a:ext cx="7632218" cy="1038280"/>
          </a:xfrm>
        </p:spPr>
        <p:txBody>
          <a:bodyPr>
            <a:normAutofit/>
          </a:bodyPr>
          <a:lstStyle/>
          <a:p>
            <a:r>
              <a:rPr lang="en-US" dirty="0"/>
              <a:t>Administrative Cost  </a:t>
            </a:r>
          </a:p>
        </p:txBody>
      </p:sp>
    </p:spTree>
    <p:extLst>
      <p:ext uri="{BB962C8B-B14F-4D97-AF65-F5344CB8AC3E}">
        <p14:creationId xmlns:p14="http://schemas.microsoft.com/office/powerpoint/2010/main" val="4899237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normAutofit/>
          </a:bodyPr>
          <a:lstStyle/>
          <a:p>
            <a:r>
              <a:rPr lang="en-US" dirty="0"/>
              <a:t>Administrative Cost </a:t>
            </a:r>
          </a:p>
        </p:txBody>
      </p:sp>
      <p:sp>
        <p:nvSpPr>
          <p:cNvPr id="5" name="TextBox 4"/>
          <p:cNvSpPr txBox="1"/>
          <p:nvPr/>
        </p:nvSpPr>
        <p:spPr>
          <a:xfrm>
            <a:off x="85725" y="1409699"/>
            <a:ext cx="8267844" cy="4524315"/>
          </a:xfrm>
          <a:prstGeom prst="rect">
            <a:avLst/>
          </a:prstGeom>
          <a:noFill/>
        </p:spPr>
        <p:txBody>
          <a:bodyPr wrap="square" rtlCol="0">
            <a:spAutoFit/>
          </a:bodyPr>
          <a:lstStyle/>
          <a:p>
            <a:pPr>
              <a:buClr>
                <a:srgbClr val="9D1C30"/>
              </a:buClr>
            </a:pPr>
            <a:r>
              <a:rPr lang="en-US" dirty="0"/>
              <a:t>               </a:t>
            </a:r>
            <a:r>
              <a:rPr lang="en-US" b="1" dirty="0"/>
              <a:t>Requests to Increase Administrative Cost from 13.5% to 15%</a:t>
            </a:r>
          </a:p>
          <a:p>
            <a:pPr marL="285750" indent="-285750">
              <a:buClr>
                <a:srgbClr val="9D1C30"/>
              </a:buClr>
              <a:buFont typeface="Wingdings" panose="05000000000000000000" pitchFamily="2" charset="2"/>
              <a:buChar char="Ø"/>
            </a:pPr>
            <a:endParaRPr lang="en-US" dirty="0"/>
          </a:p>
          <a:p>
            <a:pPr marL="285750" indent="-285750">
              <a:buClr>
                <a:srgbClr val="9D1C30"/>
              </a:buClr>
              <a:buFont typeface="Wingdings" panose="05000000000000000000" pitchFamily="2" charset="2"/>
              <a:buChar char="Ø"/>
            </a:pPr>
            <a:r>
              <a:rPr lang="en-US" dirty="0"/>
              <a:t>The Department will determine if the request is necessary to carry out the project</a:t>
            </a:r>
          </a:p>
          <a:p>
            <a:pPr marL="285750" indent="-285750">
              <a:buClr>
                <a:srgbClr val="9D1C30"/>
              </a:buClr>
              <a:buFont typeface="Wingdings" panose="05000000000000000000" pitchFamily="2" charset="2"/>
              <a:buChar char="Ø"/>
            </a:pPr>
            <a:endParaRPr lang="en-US" dirty="0"/>
          </a:p>
          <a:p>
            <a:pPr marL="285750" indent="-285750">
              <a:buClr>
                <a:srgbClr val="9D1C30"/>
              </a:buClr>
              <a:buFont typeface="Wingdings" panose="05000000000000000000" pitchFamily="2" charset="2"/>
              <a:buChar char="Ø"/>
            </a:pPr>
            <a:r>
              <a:rPr lang="en-US" dirty="0"/>
              <a:t>The grantee must demonstrates that – </a:t>
            </a:r>
          </a:p>
          <a:p>
            <a:pPr marL="742950" lvl="1" indent="-285750">
              <a:buClr>
                <a:srgbClr val="9D1C30"/>
              </a:buClr>
              <a:buFont typeface="Wingdings" panose="05000000000000000000" pitchFamily="2" charset="2"/>
              <a:buChar char="ü"/>
            </a:pPr>
            <a:r>
              <a:rPr lang="en-US" dirty="0"/>
              <a:t>	Major administrative cost increases are being incurred are necessary</a:t>
            </a:r>
          </a:p>
          <a:p>
            <a:pPr lvl="1">
              <a:buClr>
                <a:srgbClr val="9D1C30"/>
              </a:buClr>
            </a:pPr>
            <a:r>
              <a:rPr lang="en-US" dirty="0"/>
              <a:t>	program components; and </a:t>
            </a:r>
          </a:p>
          <a:p>
            <a:pPr marL="742950" lvl="1" indent="-285750">
              <a:buClr>
                <a:srgbClr val="9D1C30"/>
              </a:buClr>
              <a:buFont typeface="Wingdings" panose="05000000000000000000" pitchFamily="2" charset="2"/>
              <a:buChar char="ü"/>
            </a:pPr>
            <a:r>
              <a:rPr lang="en-US" dirty="0"/>
              <a:t> 	The number of community service assignment positions in the</a:t>
            </a:r>
          </a:p>
          <a:p>
            <a:pPr lvl="2">
              <a:buClr>
                <a:srgbClr val="9D1C30"/>
              </a:buClr>
            </a:pPr>
            <a:r>
              <a:rPr lang="en-US" dirty="0"/>
              <a:t>program or the number of minority eligible participants in the program will decline; or</a:t>
            </a:r>
          </a:p>
          <a:p>
            <a:pPr marL="742950" lvl="1" indent="-285750">
              <a:buClr>
                <a:srgbClr val="9D1C30"/>
              </a:buClr>
              <a:buFont typeface="Wingdings" panose="05000000000000000000" pitchFamily="2" charset="2"/>
              <a:buChar char="ü"/>
            </a:pPr>
            <a:r>
              <a:rPr lang="en-US" dirty="0"/>
              <a:t>	The size of the program is so small that the that administrative cost     	amount incurred to carry out the program exceeds 13.5% </a:t>
            </a:r>
          </a:p>
          <a:p>
            <a:pPr marL="742950" lvl="1" indent="-285750">
              <a:buClr>
                <a:srgbClr val="9D1C30"/>
              </a:buClr>
              <a:buFont typeface="Wingdings" panose="05000000000000000000" pitchFamily="2" charset="2"/>
              <a:buChar char="ü"/>
            </a:pPr>
            <a:endParaRPr lang="en-US" dirty="0"/>
          </a:p>
          <a:p>
            <a:pPr>
              <a:buClr>
                <a:srgbClr val="9D1C30"/>
              </a:buClr>
            </a:pPr>
            <a:r>
              <a:rPr lang="en-US" dirty="0">
                <a:solidFill>
                  <a:srgbClr val="9D1C30"/>
                </a:solidFill>
              </a:rPr>
              <a:t>                </a:t>
            </a:r>
            <a:r>
              <a:rPr lang="en-US" b="1" dirty="0">
                <a:solidFill>
                  <a:srgbClr val="9D1C30"/>
                </a:solidFill>
              </a:rPr>
              <a:t>ALL OSRs requires DOL approval prior to implementation </a:t>
            </a:r>
          </a:p>
          <a:p>
            <a:endParaRPr lang="en-US" dirty="0"/>
          </a:p>
        </p:txBody>
      </p:sp>
    </p:spTree>
    <p:extLst>
      <p:ext uri="{BB962C8B-B14F-4D97-AF65-F5344CB8AC3E}">
        <p14:creationId xmlns:p14="http://schemas.microsoft.com/office/powerpoint/2010/main" val="15135102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normAutofit/>
          </a:bodyPr>
          <a:lstStyle/>
          <a:p>
            <a:r>
              <a:rPr lang="en-US" dirty="0"/>
              <a:t>Programmatic Cost </a:t>
            </a:r>
          </a:p>
        </p:txBody>
      </p:sp>
      <p:sp>
        <p:nvSpPr>
          <p:cNvPr id="4" name="Rectangle 3"/>
          <p:cNvSpPr/>
          <p:nvPr/>
        </p:nvSpPr>
        <p:spPr>
          <a:xfrm>
            <a:off x="192752" y="1712570"/>
            <a:ext cx="7909847" cy="4493538"/>
          </a:xfrm>
          <a:prstGeom prst="rect">
            <a:avLst/>
          </a:prstGeom>
        </p:spPr>
        <p:txBody>
          <a:bodyPr wrap="square">
            <a:spAutoFit/>
          </a:bodyPr>
          <a:lstStyle/>
          <a:p>
            <a:pPr marL="285750" indent="-285750">
              <a:buClr>
                <a:srgbClr val="9D1C30"/>
              </a:buClr>
              <a:buFont typeface="Arial" panose="020B0604020202020204" pitchFamily="34" charset="0"/>
              <a:buChar char="§"/>
            </a:pPr>
            <a:r>
              <a:rPr lang="en-US" sz="1600" dirty="0"/>
              <a:t>641.873 – minimum expenditure levels required for participant wages and benefits</a:t>
            </a:r>
          </a:p>
          <a:p>
            <a:pPr marL="1200150" lvl="2" indent="-285750">
              <a:buClr>
                <a:srgbClr val="9D1C30"/>
              </a:buClr>
              <a:buFont typeface="Wingdings" panose="05000000000000000000" pitchFamily="2" charset="2"/>
              <a:buChar char="ü"/>
            </a:pPr>
            <a:r>
              <a:rPr lang="en-US" sz="1600" dirty="0"/>
              <a:t>Not less than 75 percent of the SCSEP funds must be used to pay for wages and fringe benefits  </a:t>
            </a:r>
          </a:p>
          <a:p>
            <a:pPr lvl="2">
              <a:buClr>
                <a:srgbClr val="9D1C30"/>
              </a:buClr>
            </a:pPr>
            <a:endParaRPr lang="en-US" sz="1400" dirty="0"/>
          </a:p>
          <a:p>
            <a:pPr marL="285750" indent="-285750">
              <a:buClr>
                <a:srgbClr val="9D1C30"/>
              </a:buClr>
              <a:buFont typeface="Arial" panose="020B0604020202020204" pitchFamily="34" charset="0"/>
              <a:buChar char="§"/>
            </a:pPr>
            <a:r>
              <a:rPr lang="en-US" sz="1600" dirty="0"/>
              <a:t>641.874 – What conditions apply to request to use additional funds for training and supportive services cost?</a:t>
            </a:r>
          </a:p>
          <a:p>
            <a:pPr marL="285750" indent="-285750">
              <a:buClr>
                <a:srgbClr val="9D1C30"/>
              </a:buClr>
              <a:buFont typeface="Arial" panose="020B0604020202020204" pitchFamily="34" charset="0"/>
              <a:buChar char="§"/>
            </a:pPr>
            <a:endParaRPr lang="en-US" sz="1600" dirty="0"/>
          </a:p>
          <a:p>
            <a:pPr marL="742950" lvl="1" indent="-285750">
              <a:buClr>
                <a:srgbClr val="9D1C30"/>
              </a:buClr>
              <a:buFont typeface="Wingdings" panose="05000000000000000000" pitchFamily="2" charset="2"/>
              <a:buChar char="Ø"/>
            </a:pPr>
            <a:r>
              <a:rPr lang="en-US" sz="1600" dirty="0"/>
              <a:t>Grantee may submit a request to the Department for approval to use not less than 65% of the grant funds to pay PWFB </a:t>
            </a:r>
          </a:p>
          <a:p>
            <a:pPr marL="1200150" lvl="2" indent="-285750">
              <a:buClr>
                <a:srgbClr val="9D1C30"/>
              </a:buClr>
              <a:buFont typeface="Wingdings" panose="05000000000000000000" pitchFamily="2" charset="2"/>
              <a:buChar char="ü"/>
            </a:pPr>
            <a:r>
              <a:rPr lang="en-US" sz="1600" dirty="0"/>
              <a:t>Can use up to10% of grant funds that would otherwise be devoted to wages and benefits</a:t>
            </a:r>
          </a:p>
          <a:p>
            <a:pPr marL="1200150" lvl="2" indent="-285750">
              <a:buClr>
                <a:srgbClr val="9D1C30"/>
              </a:buClr>
              <a:buFont typeface="Wingdings" panose="05000000000000000000" pitchFamily="2" charset="2"/>
              <a:buChar char="ü"/>
            </a:pPr>
            <a:r>
              <a:rPr lang="en-US" sz="1600" dirty="0"/>
              <a:t>To provide skills training and supportive services to enable participants to successfully participate in the program, described in a work plan</a:t>
            </a:r>
          </a:p>
          <a:p>
            <a:pPr marL="1200150" lvl="2" indent="-285750">
              <a:buClr>
                <a:srgbClr val="9D1C30"/>
              </a:buClr>
              <a:buFont typeface="Wingdings" panose="05000000000000000000" pitchFamily="2" charset="2"/>
              <a:buChar char="ü"/>
            </a:pPr>
            <a:r>
              <a:rPr lang="en-US" sz="1600" dirty="0"/>
              <a:t>Grantee must pay wages from the percentage requested, for those individual participants who are receiving training, outlined in the work plan 	</a:t>
            </a:r>
          </a:p>
          <a:p>
            <a:pPr lvl="2">
              <a:buClr>
                <a:srgbClr val="9D1C30"/>
              </a:buClr>
            </a:pPr>
            <a:endParaRPr lang="en-US" sz="1400" dirty="0"/>
          </a:p>
          <a:p>
            <a:pPr lvl="2">
              <a:buClr>
                <a:srgbClr val="9D1C30"/>
              </a:buClr>
            </a:pPr>
            <a:endParaRPr lang="en-US" dirty="0"/>
          </a:p>
        </p:txBody>
      </p:sp>
      <p:sp>
        <p:nvSpPr>
          <p:cNvPr id="6" name="Rectangle 5"/>
          <p:cNvSpPr/>
          <p:nvPr/>
        </p:nvSpPr>
        <p:spPr>
          <a:xfrm>
            <a:off x="208344" y="1121443"/>
            <a:ext cx="7413586" cy="461665"/>
          </a:xfrm>
          <a:prstGeom prst="rect">
            <a:avLst/>
          </a:prstGeom>
          <a:noFill/>
        </p:spPr>
        <p:txBody>
          <a:bodyPr wrap="square" lIns="91440" tIns="45720" rIns="91440" bIns="45720">
            <a:spAutoFit/>
          </a:bodyPr>
          <a:lstStyle/>
          <a:p>
            <a:r>
              <a:rPr lang="en-US" sz="2400" b="1" cap="none" spc="0" dirty="0">
                <a:ln w="0"/>
              </a:rPr>
              <a:t>Participant Wages and Fringe Benefits </a:t>
            </a:r>
          </a:p>
        </p:txBody>
      </p:sp>
    </p:spTree>
    <p:extLst>
      <p:ext uri="{BB962C8B-B14F-4D97-AF65-F5344CB8AC3E}">
        <p14:creationId xmlns:p14="http://schemas.microsoft.com/office/powerpoint/2010/main" val="3511998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normAutofit/>
          </a:bodyPr>
          <a:lstStyle/>
          <a:p>
            <a:r>
              <a:rPr lang="en-US" dirty="0"/>
              <a:t>Optional Special Requests (OSRs) </a:t>
            </a:r>
          </a:p>
        </p:txBody>
      </p:sp>
      <p:sp>
        <p:nvSpPr>
          <p:cNvPr id="5" name="TextBox 4"/>
          <p:cNvSpPr txBox="1"/>
          <p:nvPr/>
        </p:nvSpPr>
        <p:spPr>
          <a:xfrm>
            <a:off x="100483" y="991981"/>
            <a:ext cx="8085574" cy="4739759"/>
          </a:xfrm>
          <a:prstGeom prst="rect">
            <a:avLst/>
          </a:prstGeom>
          <a:noFill/>
        </p:spPr>
        <p:txBody>
          <a:bodyPr wrap="square" rtlCol="0">
            <a:spAutoFit/>
          </a:bodyPr>
          <a:lstStyle/>
          <a:p>
            <a:pPr>
              <a:spcAft>
                <a:spcPts val="1200"/>
              </a:spcAft>
            </a:pPr>
            <a:r>
              <a:rPr lang="en-US" sz="1600" dirty="0"/>
              <a:t>Grantees may submit requests for </a:t>
            </a:r>
            <a:r>
              <a:rPr lang="en-US" sz="1600" dirty="0" smtClean="0"/>
              <a:t>–</a:t>
            </a:r>
            <a:endParaRPr lang="en-US" sz="1600" dirty="0"/>
          </a:p>
          <a:p>
            <a:pPr marL="285750" indent="-285750">
              <a:buClr>
                <a:srgbClr val="9D1C30"/>
              </a:buClr>
              <a:buFont typeface="Wingdings" panose="05000000000000000000" pitchFamily="2" charset="2"/>
              <a:buChar char="Ø"/>
            </a:pPr>
            <a:r>
              <a:rPr lang="en-US" sz="1400" dirty="0"/>
              <a:t>Change 48-Month Individual Durational Limit Waiver Options</a:t>
            </a:r>
          </a:p>
          <a:p>
            <a:pPr marL="742950" lvl="1" indent="-285750">
              <a:spcAft>
                <a:spcPts val="1200"/>
              </a:spcAft>
              <a:buClr>
                <a:srgbClr val="9D1C30"/>
              </a:buClr>
              <a:buFont typeface="Wingdings" panose="05000000000000000000" pitchFamily="2" charset="2"/>
              <a:buChar char="ü"/>
            </a:pPr>
            <a:r>
              <a:rPr lang="en-US" sz="1200" dirty="0"/>
              <a:t>Request to change your current IDL policy </a:t>
            </a:r>
          </a:p>
          <a:p>
            <a:pPr marL="285750" indent="-285750">
              <a:buClr>
                <a:srgbClr val="9D1C30"/>
              </a:buClr>
              <a:buFont typeface="Wingdings" panose="05000000000000000000" pitchFamily="2" charset="2"/>
              <a:buChar char="Ø"/>
            </a:pPr>
            <a:r>
              <a:rPr lang="en-US" sz="1400" dirty="0"/>
              <a:t>Additional Training and Supportive Services Funds</a:t>
            </a:r>
          </a:p>
          <a:p>
            <a:pPr marL="742950" lvl="1" indent="-285750">
              <a:spcAft>
                <a:spcPts val="1200"/>
              </a:spcAft>
              <a:buClr>
                <a:srgbClr val="9D1C30"/>
              </a:buClr>
              <a:buFont typeface="Wingdings" panose="05000000000000000000" pitchFamily="2" charset="2"/>
              <a:buChar char="ü"/>
            </a:pPr>
            <a:r>
              <a:rPr lang="en-US" sz="1200" dirty="0"/>
              <a:t>Permits an exception to the 75% minimum level of expenditure on participant wages and fringe benefits (PWFB). This allows the use of not less than 65% of program funds for PWFB.</a:t>
            </a:r>
          </a:p>
          <a:p>
            <a:pPr marL="285750" indent="-285750">
              <a:buClr>
                <a:srgbClr val="9D1C30"/>
              </a:buClr>
              <a:buFont typeface="Wingdings" panose="05000000000000000000" pitchFamily="2" charset="2"/>
              <a:buChar char="Ø"/>
            </a:pPr>
            <a:r>
              <a:rPr lang="en-US" sz="1400" dirty="0"/>
              <a:t>Increase in Administrative Cost Limitation </a:t>
            </a:r>
          </a:p>
          <a:p>
            <a:pPr marL="742950" lvl="1" indent="-285750">
              <a:spcAft>
                <a:spcPts val="1200"/>
              </a:spcAft>
              <a:buClr>
                <a:srgbClr val="9D1C30"/>
              </a:buClr>
              <a:buFont typeface="Wingdings" panose="05000000000000000000" pitchFamily="2" charset="2"/>
              <a:buChar char="ü"/>
            </a:pPr>
            <a:r>
              <a:rPr lang="en-US" sz="1200" dirty="0"/>
              <a:t>An increase in the amount available for administrative costs to not more than 15%</a:t>
            </a:r>
          </a:p>
          <a:p>
            <a:pPr marL="285750" indent="-285750">
              <a:buClr>
                <a:srgbClr val="9D1C30"/>
              </a:buClr>
              <a:buFont typeface="Wingdings" panose="05000000000000000000" pitchFamily="2" charset="2"/>
              <a:buChar char="Ø"/>
            </a:pPr>
            <a:r>
              <a:rPr lang="en-US" sz="1400" dirty="0"/>
              <a:t>Extension of Average Project Duration </a:t>
            </a:r>
          </a:p>
          <a:p>
            <a:pPr marL="742950" lvl="1" indent="-285750">
              <a:spcAft>
                <a:spcPts val="1200"/>
              </a:spcAft>
              <a:buClr>
                <a:srgbClr val="9D1C30"/>
              </a:buClr>
              <a:buFont typeface="Wingdings" panose="05000000000000000000" pitchFamily="2" charset="2"/>
              <a:buChar char="ü"/>
            </a:pPr>
            <a:r>
              <a:rPr lang="en-US" sz="1200" dirty="0"/>
              <a:t>Request to increase your maximum average duration to 36 months </a:t>
            </a:r>
          </a:p>
          <a:p>
            <a:pPr marL="285750" indent="-285750">
              <a:spcAft>
                <a:spcPts val="1200"/>
              </a:spcAft>
              <a:buClr>
                <a:srgbClr val="9D1C30"/>
              </a:buClr>
              <a:buFont typeface="Wingdings" panose="05000000000000000000" pitchFamily="2" charset="2"/>
              <a:buChar char="Ø"/>
            </a:pPr>
            <a:r>
              <a:rPr lang="en-US" sz="1400" dirty="0"/>
              <a:t>On The Job Experience (OJE) </a:t>
            </a:r>
          </a:p>
          <a:p>
            <a:pPr marL="742950" lvl="1" indent="-285750">
              <a:spcAft>
                <a:spcPts val="1200"/>
              </a:spcAft>
              <a:buClr>
                <a:srgbClr val="9D1C30"/>
              </a:buClr>
              <a:buFont typeface="Wingdings" panose="05000000000000000000" pitchFamily="2" charset="2"/>
              <a:buChar char="ü"/>
            </a:pPr>
            <a:r>
              <a:rPr lang="en-US" sz="1200" dirty="0"/>
              <a:t> If Grantee wish to utilize OJE </a:t>
            </a:r>
          </a:p>
          <a:p>
            <a:pPr marL="285750" indent="-285750">
              <a:buClr>
                <a:srgbClr val="9D1C30"/>
              </a:buClr>
              <a:buFont typeface="Wingdings" panose="05000000000000000000" pitchFamily="2" charset="2"/>
              <a:buChar char="Ø"/>
            </a:pPr>
            <a:r>
              <a:rPr lang="en-US" sz="1400" dirty="0"/>
              <a:t>Cross Border Agreements</a:t>
            </a:r>
          </a:p>
          <a:p>
            <a:pPr marL="742950" lvl="1" indent="-285750">
              <a:spcAft>
                <a:spcPts val="1200"/>
              </a:spcAft>
              <a:buClr>
                <a:srgbClr val="9D1C30"/>
              </a:buClr>
              <a:buFont typeface="Wingdings" panose="05000000000000000000" pitchFamily="2" charset="2"/>
              <a:buChar char="ü"/>
            </a:pPr>
            <a:r>
              <a:rPr lang="en-US" sz="1200" dirty="0"/>
              <a:t>For State Grantees only – who wish to enter into agreements to permit cross border enrollment</a:t>
            </a:r>
          </a:p>
          <a:p>
            <a:pPr marL="285750" indent="-285750">
              <a:buClr>
                <a:srgbClr val="9D1C30"/>
              </a:buClr>
              <a:buFont typeface="Wingdings" panose="05000000000000000000" pitchFamily="2" charset="2"/>
              <a:buChar char="Ø"/>
            </a:pPr>
            <a:r>
              <a:rPr lang="en-US" sz="1400" dirty="0"/>
              <a:t>Rotation Policy </a:t>
            </a:r>
          </a:p>
          <a:p>
            <a:pPr marL="742950" lvl="1" indent="-285750">
              <a:buClr>
                <a:srgbClr val="9D1C30"/>
              </a:buClr>
              <a:buFont typeface="Wingdings" panose="05000000000000000000" pitchFamily="2" charset="2"/>
              <a:buChar char="ü"/>
            </a:pPr>
            <a:r>
              <a:rPr lang="en-US" sz="1200" dirty="0"/>
              <a:t>If grantee wish to establish a policy of rotating participants to a new host agency or a different assignment within the current host agency</a:t>
            </a:r>
            <a:r>
              <a:rPr lang="en-US" sz="1200" dirty="0" smtClean="0"/>
              <a:t>.</a:t>
            </a:r>
            <a:endParaRPr lang="en-US" sz="1600" dirty="0"/>
          </a:p>
        </p:txBody>
      </p:sp>
    </p:spTree>
    <p:extLst>
      <p:ext uri="{BB962C8B-B14F-4D97-AF65-F5344CB8AC3E}">
        <p14:creationId xmlns:p14="http://schemas.microsoft.com/office/powerpoint/2010/main" val="23102944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normAutofit fontScale="90000"/>
          </a:bodyPr>
          <a:lstStyle/>
          <a:p>
            <a:r>
              <a:rPr lang="en-US" dirty="0"/>
              <a:t>Any OSR must include, But not limited to</a:t>
            </a:r>
          </a:p>
        </p:txBody>
      </p:sp>
      <p:sp>
        <p:nvSpPr>
          <p:cNvPr id="3" name="TextBox 2"/>
          <p:cNvSpPr txBox="1"/>
          <p:nvPr/>
        </p:nvSpPr>
        <p:spPr>
          <a:xfrm>
            <a:off x="-87087" y="980710"/>
            <a:ext cx="8294914" cy="5139869"/>
          </a:xfrm>
          <a:prstGeom prst="rect">
            <a:avLst/>
          </a:prstGeom>
          <a:noFill/>
        </p:spPr>
        <p:txBody>
          <a:bodyPr wrap="square" rtlCol="0">
            <a:spAutoFit/>
          </a:bodyPr>
          <a:lstStyle/>
          <a:p>
            <a:pPr marL="285750" indent="-285750">
              <a:spcAft>
                <a:spcPts val="600"/>
              </a:spcAft>
              <a:buClr>
                <a:srgbClr val="9D1C30"/>
              </a:buClr>
              <a:buFont typeface="Wingdings" panose="05000000000000000000" pitchFamily="2" charset="2"/>
              <a:buChar char="Ø"/>
            </a:pPr>
            <a:r>
              <a:rPr lang="en-US" dirty="0"/>
              <a:t>Explanation –</a:t>
            </a:r>
          </a:p>
          <a:p>
            <a:pPr marL="1200150" lvl="2" indent="-285750">
              <a:spcAft>
                <a:spcPts val="1200"/>
              </a:spcAft>
              <a:buClr>
                <a:srgbClr val="9D1C30"/>
              </a:buClr>
              <a:buFont typeface="Wingdings" panose="05000000000000000000" pitchFamily="2" charset="2"/>
              <a:buChar char="ü"/>
            </a:pPr>
            <a:r>
              <a:rPr lang="en-US" sz="1600" dirty="0"/>
              <a:t>How the provision of the activities will improve the effectiveness of the program </a:t>
            </a:r>
          </a:p>
          <a:p>
            <a:pPr marL="1200150" lvl="2" indent="-285750">
              <a:spcAft>
                <a:spcPts val="1200"/>
              </a:spcAft>
              <a:buClr>
                <a:srgbClr val="9D1C30"/>
              </a:buClr>
              <a:buFont typeface="Wingdings" panose="05000000000000000000" pitchFamily="2" charset="2"/>
              <a:buChar char="ü"/>
            </a:pPr>
            <a:r>
              <a:rPr lang="en-US" sz="1600" dirty="0"/>
              <a:t>How the activities will improve program </a:t>
            </a:r>
            <a:r>
              <a:rPr lang="en-US" sz="1600" dirty="0" smtClean="0"/>
              <a:t>outcome</a:t>
            </a:r>
            <a:endParaRPr lang="en-US" sz="1600" dirty="0"/>
          </a:p>
          <a:p>
            <a:pPr marL="285750" indent="-285750">
              <a:spcAft>
                <a:spcPts val="600"/>
              </a:spcAft>
              <a:buClr>
                <a:srgbClr val="9D1C30"/>
              </a:buClr>
              <a:buFont typeface="Wingdings" panose="05000000000000000000" pitchFamily="2" charset="2"/>
              <a:buChar char="Ø"/>
            </a:pPr>
            <a:r>
              <a:rPr lang="en-US" dirty="0"/>
              <a:t>Other OSRs will require additional and more detailed information, such as the  Additional Funds for Training and Supportive Services (ATSS), which requires more specifics such as:</a:t>
            </a:r>
          </a:p>
          <a:p>
            <a:pPr marL="1200150" lvl="2" indent="-285750">
              <a:spcAft>
                <a:spcPts val="1200"/>
              </a:spcAft>
              <a:buClr>
                <a:srgbClr val="9D1C30"/>
              </a:buClr>
              <a:buFont typeface="Wingdings" panose="05000000000000000000" pitchFamily="2" charset="2"/>
              <a:buChar char="ü"/>
            </a:pPr>
            <a:r>
              <a:rPr lang="en-US" sz="1600" dirty="0"/>
              <a:t>Provide the number of participants that will be displaced  </a:t>
            </a:r>
          </a:p>
          <a:p>
            <a:pPr marL="1200150" lvl="2" indent="-285750">
              <a:spcAft>
                <a:spcPts val="1200"/>
              </a:spcAft>
              <a:buClr>
                <a:srgbClr val="9D1C30"/>
              </a:buClr>
              <a:buFont typeface="Wingdings" panose="05000000000000000000" pitchFamily="2" charset="2"/>
              <a:buChar char="ü"/>
            </a:pPr>
            <a:r>
              <a:rPr lang="en-US" sz="1600" dirty="0"/>
              <a:t>A description of the activities that the grant funds will spent the grant be used</a:t>
            </a:r>
          </a:p>
          <a:p>
            <a:pPr marL="1200150" lvl="2" indent="-285750">
              <a:spcAft>
                <a:spcPts val="1200"/>
              </a:spcAft>
              <a:buClr>
                <a:srgbClr val="9D1C30"/>
              </a:buClr>
              <a:buFont typeface="Wingdings" panose="05000000000000000000" pitchFamily="2" charset="2"/>
              <a:buChar char="ü"/>
            </a:pPr>
            <a:r>
              <a:rPr lang="en-US" sz="1600" dirty="0"/>
              <a:t>Provide the number of positions that will be eliminated  </a:t>
            </a:r>
          </a:p>
          <a:p>
            <a:pPr marL="1200150" lvl="2" indent="-285750">
              <a:spcAft>
                <a:spcPts val="1200"/>
              </a:spcAft>
              <a:buClr>
                <a:srgbClr val="9D1C30"/>
              </a:buClr>
              <a:buFont typeface="Wingdings" panose="05000000000000000000" pitchFamily="2" charset="2"/>
              <a:buChar char="ü"/>
            </a:pPr>
            <a:r>
              <a:rPr lang="en-US" sz="1600" dirty="0"/>
              <a:t>An explanation of whether any displacement of </a:t>
            </a:r>
            <a:r>
              <a:rPr lang="en-US" sz="1600" dirty="0" smtClean="0"/>
              <a:t>participants or elimination of positions for such participants will occur</a:t>
            </a:r>
          </a:p>
          <a:p>
            <a:pPr marL="1200150" lvl="2" indent="-285750">
              <a:spcAft>
                <a:spcPts val="1200"/>
              </a:spcAft>
              <a:buClr>
                <a:srgbClr val="9D1C30"/>
              </a:buClr>
              <a:buFont typeface="Wingdings" panose="05000000000000000000" pitchFamily="2" charset="2"/>
              <a:buChar char="ü"/>
            </a:pPr>
            <a:r>
              <a:rPr lang="en-US" sz="1600" dirty="0" smtClean="0"/>
              <a:t>Proposed </a:t>
            </a:r>
            <a:r>
              <a:rPr lang="en-US" sz="1600" dirty="0"/>
              <a:t>budget and work plan for the activities, to include </a:t>
            </a:r>
            <a:r>
              <a:rPr lang="en-US" sz="1600" dirty="0" smtClean="0"/>
              <a:t>detail </a:t>
            </a:r>
            <a:r>
              <a:rPr lang="en-US" sz="1600" dirty="0"/>
              <a:t>description of how the funds will be spent on skill training </a:t>
            </a:r>
            <a:r>
              <a:rPr lang="en-US" sz="1600" dirty="0" smtClean="0"/>
              <a:t>and </a:t>
            </a:r>
            <a:r>
              <a:rPr lang="en-US" sz="1600" dirty="0"/>
              <a:t>supportive services</a:t>
            </a:r>
          </a:p>
          <a:p>
            <a:pPr lvl="1">
              <a:buClr>
                <a:srgbClr val="9D1C30"/>
              </a:buClr>
            </a:pPr>
            <a:r>
              <a:rPr lang="en-US" dirty="0">
                <a:solidFill>
                  <a:srgbClr val="9D1C30"/>
                </a:solidFill>
              </a:rPr>
              <a:t>Prohibition – Can not use these funds for administrative cost </a:t>
            </a:r>
            <a:endParaRPr lang="en-US" dirty="0"/>
          </a:p>
        </p:txBody>
      </p:sp>
    </p:spTree>
    <p:extLst>
      <p:ext uri="{BB962C8B-B14F-4D97-AF65-F5344CB8AC3E}">
        <p14:creationId xmlns:p14="http://schemas.microsoft.com/office/powerpoint/2010/main" val="370563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7366000" cy="991981"/>
          </a:xfrm>
        </p:spPr>
        <p:txBody>
          <a:bodyPr>
            <a:normAutofit/>
          </a:bodyPr>
          <a:lstStyle/>
          <a:p>
            <a:r>
              <a:rPr lang="en-US" dirty="0"/>
              <a:t>General Financial Overview </a:t>
            </a:r>
          </a:p>
        </p:txBody>
      </p:sp>
      <p:sp>
        <p:nvSpPr>
          <p:cNvPr id="6" name="TextBox 5"/>
          <p:cNvSpPr txBox="1"/>
          <p:nvPr/>
        </p:nvSpPr>
        <p:spPr>
          <a:xfrm>
            <a:off x="677916" y="2105762"/>
            <a:ext cx="7653284" cy="4185761"/>
          </a:xfrm>
          <a:prstGeom prst="rect">
            <a:avLst/>
          </a:prstGeom>
          <a:noFill/>
        </p:spPr>
        <p:txBody>
          <a:bodyPr wrap="square" rtlCol="0">
            <a:spAutoFit/>
          </a:bodyPr>
          <a:lstStyle/>
          <a:p>
            <a:pPr>
              <a:spcAft>
                <a:spcPts val="1200"/>
              </a:spcAft>
            </a:pPr>
            <a:r>
              <a:rPr lang="en-US" sz="2800" dirty="0">
                <a:latin typeface="Franklin Gothic Medium" panose="020B0603020102020204" pitchFamily="34" charset="0"/>
              </a:rPr>
              <a:t> SCSEP Cost Categories </a:t>
            </a:r>
            <a:endParaRPr lang="en-US" sz="2800" dirty="0"/>
          </a:p>
          <a:p>
            <a:pPr marL="914400" lvl="1" indent="-457200">
              <a:spcAft>
                <a:spcPts val="1200"/>
              </a:spcAft>
              <a:buClr>
                <a:srgbClr val="9D1C30"/>
              </a:buClr>
              <a:buFont typeface="Wingdings" panose="05000000000000000000" pitchFamily="2" charset="2"/>
              <a:buChar char="Ø"/>
            </a:pPr>
            <a:r>
              <a:rPr lang="en-US" sz="2000" dirty="0"/>
              <a:t>  </a:t>
            </a:r>
            <a:r>
              <a:rPr lang="en-US" sz="2400" dirty="0"/>
              <a:t>Administrative Cost</a:t>
            </a:r>
          </a:p>
          <a:p>
            <a:pPr marL="1828800" lvl="3" indent="-457200">
              <a:spcAft>
                <a:spcPts val="2400"/>
              </a:spcAft>
              <a:buClr>
                <a:srgbClr val="9D1C30"/>
              </a:buClr>
              <a:buFont typeface="Wingdings" panose="05000000000000000000" pitchFamily="2" charset="2"/>
              <a:buChar char="ü"/>
            </a:pPr>
            <a:r>
              <a:rPr lang="en-US" sz="2000" dirty="0"/>
              <a:t>13.5% to 15</a:t>
            </a:r>
            <a:r>
              <a:rPr lang="en-US" sz="2000" dirty="0" smtClean="0"/>
              <a:t>%</a:t>
            </a:r>
            <a:endParaRPr lang="en-US" sz="2000" dirty="0"/>
          </a:p>
          <a:p>
            <a:pPr marL="800100" lvl="1" indent="-342900">
              <a:spcAft>
                <a:spcPts val="1200"/>
              </a:spcAft>
              <a:buClr>
                <a:srgbClr val="9D1C30"/>
              </a:buClr>
              <a:buFont typeface="Wingdings" panose="05000000000000000000" pitchFamily="2" charset="2"/>
              <a:buChar char="Ø"/>
            </a:pPr>
            <a:r>
              <a:rPr lang="en-US" sz="2400" dirty="0"/>
              <a:t>   Programmatic Cost</a:t>
            </a:r>
          </a:p>
          <a:p>
            <a:pPr marL="1714500" lvl="3" indent="-342900">
              <a:spcAft>
                <a:spcPts val="1200"/>
              </a:spcAft>
              <a:buClr>
                <a:srgbClr val="9D1C30"/>
              </a:buClr>
              <a:buFont typeface="Wingdings" panose="05000000000000000000" pitchFamily="2" charset="2"/>
              <a:buChar char="ü"/>
            </a:pPr>
            <a:r>
              <a:rPr lang="en-US" sz="2000" dirty="0"/>
              <a:t>75% to 65%</a:t>
            </a:r>
          </a:p>
          <a:p>
            <a:pPr marL="1714500" lvl="3" indent="-342900">
              <a:buClr>
                <a:srgbClr val="9D1C30"/>
              </a:buClr>
              <a:buFont typeface="Wingdings" panose="05000000000000000000" pitchFamily="2" charset="2"/>
              <a:buChar char="ü"/>
            </a:pPr>
            <a:r>
              <a:rPr lang="en-US" sz="2000" dirty="0"/>
              <a:t>Other Programmatic Cost (OPC) </a:t>
            </a:r>
          </a:p>
          <a:p>
            <a:pPr lvl="3">
              <a:buClr>
                <a:srgbClr val="9D1C30"/>
              </a:buClr>
            </a:pPr>
            <a:r>
              <a:rPr lang="en-US" sz="2000" dirty="0"/>
              <a:t>     11.5% – 10.0% </a:t>
            </a:r>
          </a:p>
          <a:p>
            <a:pPr marL="457200" indent="-457200">
              <a:buClr>
                <a:srgbClr val="9D1C30"/>
              </a:buClr>
              <a:buFont typeface="Wingdings" panose="05000000000000000000" pitchFamily="2" charset="2"/>
              <a:buChar char="Ø"/>
            </a:pPr>
            <a:endParaRPr lang="en-US" sz="3200" dirty="0"/>
          </a:p>
          <a:p>
            <a:endParaRPr lang="en-US" dirty="0"/>
          </a:p>
        </p:txBody>
      </p:sp>
      <p:sp>
        <p:nvSpPr>
          <p:cNvPr id="7" name="TextBox 6"/>
          <p:cNvSpPr txBox="1"/>
          <p:nvPr/>
        </p:nvSpPr>
        <p:spPr>
          <a:xfrm>
            <a:off x="0" y="1194928"/>
            <a:ext cx="8064500" cy="830997"/>
          </a:xfrm>
          <a:prstGeom prst="rect">
            <a:avLst/>
          </a:prstGeom>
          <a:noFill/>
        </p:spPr>
        <p:txBody>
          <a:bodyPr wrap="square" rtlCol="0">
            <a:spAutoFit/>
          </a:bodyPr>
          <a:lstStyle/>
          <a:p>
            <a:pPr marL="285750" indent="-285750">
              <a:buFont typeface="Century Gothic" panose="020B0502020202020204" pitchFamily="34" charset="0"/>
              <a:buChar char="§"/>
            </a:pPr>
            <a:r>
              <a:rPr lang="en-US" sz="2400" b="1" dirty="0" smtClean="0"/>
              <a:t>641.853 </a:t>
            </a:r>
            <a:r>
              <a:rPr lang="en-US" sz="2400" b="1" dirty="0"/>
              <a:t>-  </a:t>
            </a:r>
            <a:r>
              <a:rPr lang="en-US" sz="2400" dirty="0"/>
              <a:t>All costs must be classified as “administrative costs” or “programmatic activity costs</a:t>
            </a:r>
          </a:p>
        </p:txBody>
      </p:sp>
    </p:spTree>
    <p:extLst>
      <p:ext uri="{BB962C8B-B14F-4D97-AF65-F5344CB8AC3E}">
        <p14:creationId xmlns:p14="http://schemas.microsoft.com/office/powerpoint/2010/main" val="9968175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728949320"/>
              </p:ext>
            </p:extLst>
          </p:nvPr>
        </p:nvGraphicFramePr>
        <p:xfrm>
          <a:off x="974689" y="512466"/>
          <a:ext cx="6454392" cy="4687276"/>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rotWithShape="1">
          <a:blip r:embed="rId4"/>
          <a:srcRect l="19995" t="19726" r="61365" b="30653"/>
          <a:stretch/>
        </p:blipFill>
        <p:spPr>
          <a:xfrm>
            <a:off x="0" y="0"/>
            <a:ext cx="9144000" cy="6858000"/>
          </a:xfrm>
          <a:prstGeom prst="rect">
            <a:avLst/>
          </a:prstGeom>
        </p:spPr>
      </p:pic>
    </p:spTree>
    <p:extLst>
      <p:ext uri="{BB962C8B-B14F-4D97-AF65-F5344CB8AC3E}">
        <p14:creationId xmlns:p14="http://schemas.microsoft.com/office/powerpoint/2010/main" val="4258521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6908800" cy="5270500"/>
          </a:xfrm>
        </p:spPr>
        <p:txBody>
          <a:bodyPr>
            <a:normAutofit/>
          </a:bodyPr>
          <a:lstStyle/>
          <a:p>
            <a:pPr>
              <a:spcAft>
                <a:spcPts val="1800"/>
              </a:spcAft>
            </a:pPr>
            <a:r>
              <a:rPr lang="en-US" dirty="0">
                <a:solidFill>
                  <a:schemeClr val="tx1"/>
                </a:solidFill>
              </a:rPr>
              <a:t>Introductions</a:t>
            </a:r>
          </a:p>
          <a:p>
            <a:pPr>
              <a:spcAft>
                <a:spcPts val="1800"/>
              </a:spcAft>
            </a:pPr>
            <a:r>
              <a:rPr lang="en-US" dirty="0">
                <a:solidFill>
                  <a:schemeClr val="tx1"/>
                </a:solidFill>
              </a:rPr>
              <a:t>SCSEP History &amp; Overview </a:t>
            </a:r>
          </a:p>
          <a:p>
            <a:pPr>
              <a:spcAft>
                <a:spcPts val="1800"/>
              </a:spcAft>
            </a:pPr>
            <a:r>
              <a:rPr lang="en-US" dirty="0">
                <a:solidFill>
                  <a:schemeClr val="tx1"/>
                </a:solidFill>
              </a:rPr>
              <a:t>Grant Office Process &amp; Reporting Requirements </a:t>
            </a:r>
          </a:p>
          <a:p>
            <a:pPr>
              <a:spcAft>
                <a:spcPts val="1800"/>
              </a:spcAft>
            </a:pPr>
            <a:r>
              <a:rPr lang="en-US" dirty="0">
                <a:solidFill>
                  <a:schemeClr val="tx1"/>
                </a:solidFill>
              </a:rPr>
              <a:t>Financial Management </a:t>
            </a:r>
          </a:p>
          <a:p>
            <a:pPr>
              <a:spcAft>
                <a:spcPts val="1800"/>
              </a:spcAft>
            </a:pPr>
            <a:r>
              <a:rPr lang="en-US" dirty="0">
                <a:solidFill>
                  <a:schemeClr val="tx1"/>
                </a:solidFill>
              </a:rPr>
              <a:t>SCSEP the Program</a:t>
            </a:r>
          </a:p>
          <a:p>
            <a:pPr>
              <a:spcAft>
                <a:spcPts val="1800"/>
              </a:spcAft>
            </a:pPr>
            <a:r>
              <a:rPr lang="en-US" dirty="0">
                <a:solidFill>
                  <a:schemeClr val="tx1"/>
                </a:solidFill>
              </a:rPr>
              <a:t>Communication Process</a:t>
            </a:r>
          </a:p>
          <a:p>
            <a:pPr>
              <a:spcAft>
                <a:spcPts val="1800"/>
              </a:spcAft>
            </a:pPr>
            <a:r>
              <a:rPr lang="en-US" dirty="0">
                <a:solidFill>
                  <a:schemeClr val="tx1"/>
                </a:solidFill>
              </a:rPr>
              <a:t>Next Steps</a:t>
            </a:r>
          </a:p>
        </p:txBody>
      </p:sp>
    </p:spTree>
    <p:extLst>
      <p:ext uri="{BB962C8B-B14F-4D97-AF65-F5344CB8AC3E}">
        <p14:creationId xmlns:p14="http://schemas.microsoft.com/office/powerpoint/2010/main" val="35429558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5900"/>
                    </a14:imgEffect>
                    <a14:imgEffect>
                      <a14:saturation sat="400000"/>
                    </a14:imgEffect>
                  </a14:imgLayer>
                </a14:imgProps>
              </a:ext>
            </a:extLst>
          </a:blip>
          <a:stretch>
            <a:fillRect/>
          </a:stretch>
        </p:blipFill>
        <p:spPr>
          <a:xfrm>
            <a:off x="528475" y="696233"/>
            <a:ext cx="7167725" cy="4776692"/>
          </a:xfrm>
          <a:prstGeom prst="rect">
            <a:avLst/>
          </a:prstGeom>
        </p:spPr>
      </p:pic>
      <p:pic>
        <p:nvPicPr>
          <p:cNvPr id="2" name="Picture 1"/>
          <p:cNvPicPr>
            <a:picLocks noChangeAspect="1"/>
          </p:cNvPicPr>
          <p:nvPr/>
        </p:nvPicPr>
        <p:blipFill rotWithShape="1">
          <a:blip r:embed="rId5"/>
          <a:srcRect l="19129" t="25884" r="60419" b="19364"/>
          <a:stretch/>
        </p:blipFill>
        <p:spPr>
          <a:xfrm>
            <a:off x="0" y="0"/>
            <a:ext cx="9144000" cy="6858000"/>
          </a:xfrm>
          <a:prstGeom prst="rect">
            <a:avLst/>
          </a:prstGeom>
        </p:spPr>
      </p:pic>
    </p:spTree>
    <p:extLst>
      <p:ext uri="{BB962C8B-B14F-4D97-AF65-F5344CB8AC3E}">
        <p14:creationId xmlns:p14="http://schemas.microsoft.com/office/powerpoint/2010/main" val="2682253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fontScale="92500" lnSpcReduction="20000"/>
          </a:bodyPr>
          <a:lstStyle/>
          <a:p>
            <a:r>
              <a:rPr lang="en-US" sz="2800" dirty="0"/>
              <a:t>Change 48 month IDL Waiver Option</a:t>
            </a:r>
          </a:p>
          <a:p>
            <a:r>
              <a:rPr lang="en-US" sz="2800" dirty="0"/>
              <a:t>Additional Training and Supportive Service</a:t>
            </a:r>
          </a:p>
          <a:p>
            <a:r>
              <a:rPr lang="en-US" sz="2800" dirty="0"/>
              <a:t>Increase in Admin Cost</a:t>
            </a:r>
          </a:p>
          <a:p>
            <a:r>
              <a:rPr lang="en-US" sz="2800" dirty="0"/>
              <a:t>Extension of Average Project Duration</a:t>
            </a:r>
          </a:p>
          <a:p>
            <a:r>
              <a:rPr lang="en-US" sz="2800" dirty="0"/>
              <a:t>OJE</a:t>
            </a:r>
          </a:p>
          <a:p>
            <a:r>
              <a:rPr lang="en-US" sz="2800" dirty="0"/>
              <a:t>Cross – Border Agreement</a:t>
            </a:r>
          </a:p>
          <a:p>
            <a:r>
              <a:rPr lang="en-US" sz="2800" dirty="0"/>
              <a:t>Rotation Policy </a:t>
            </a:r>
          </a:p>
        </p:txBody>
      </p:sp>
      <p:sp>
        <p:nvSpPr>
          <p:cNvPr id="5" name="TextBox 4"/>
          <p:cNvSpPr txBox="1"/>
          <p:nvPr/>
        </p:nvSpPr>
        <p:spPr>
          <a:xfrm>
            <a:off x="643095" y="1678075"/>
            <a:ext cx="6639766" cy="369332"/>
          </a:xfrm>
          <a:prstGeom prst="rect">
            <a:avLst/>
          </a:prstGeom>
          <a:noFill/>
        </p:spPr>
        <p:txBody>
          <a:bodyPr wrap="none" rtlCol="0">
            <a:spAutoFit/>
          </a:bodyPr>
          <a:lstStyle/>
          <a:p>
            <a:r>
              <a:rPr lang="en-US" dirty="0"/>
              <a:t> ARE YOU PLANNING ON REQUESTING ANY OF THE OSR? </a:t>
            </a:r>
          </a:p>
        </p:txBody>
      </p:sp>
    </p:spTree>
    <p:extLst>
      <p:ext uri="{BB962C8B-B14F-4D97-AF65-F5344CB8AC3E}">
        <p14:creationId xmlns:p14="http://schemas.microsoft.com/office/powerpoint/2010/main" val="25330996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Yes Yes Yes</a:t>
            </a:r>
          </a:p>
          <a:p>
            <a:r>
              <a:rPr lang="en-US" dirty="0"/>
              <a:t>Been there - Done that </a:t>
            </a:r>
          </a:p>
          <a:p>
            <a:r>
              <a:rPr lang="en-US" dirty="0"/>
              <a:t>No – I’m good</a:t>
            </a:r>
          </a:p>
          <a:p>
            <a:endParaRPr lang="en-US" dirty="0"/>
          </a:p>
        </p:txBody>
      </p:sp>
      <p:sp>
        <p:nvSpPr>
          <p:cNvPr id="5" name="TextBox 4"/>
          <p:cNvSpPr txBox="1"/>
          <p:nvPr/>
        </p:nvSpPr>
        <p:spPr>
          <a:xfrm>
            <a:off x="151371" y="1601661"/>
            <a:ext cx="7520457" cy="369332"/>
          </a:xfrm>
          <a:prstGeom prst="rect">
            <a:avLst/>
          </a:prstGeom>
          <a:noFill/>
        </p:spPr>
        <p:txBody>
          <a:bodyPr wrap="none" rtlCol="0">
            <a:spAutoFit/>
          </a:bodyPr>
          <a:lstStyle/>
          <a:p>
            <a:r>
              <a:rPr lang="en-US" dirty="0"/>
              <a:t>DO YOU NEED TO PUSH AWAY FROM COMPUTER AND STRETCH?</a:t>
            </a:r>
          </a:p>
        </p:txBody>
      </p:sp>
    </p:spTree>
    <p:extLst>
      <p:ext uri="{BB962C8B-B14F-4D97-AF65-F5344CB8AC3E}">
        <p14:creationId xmlns:p14="http://schemas.microsoft.com/office/powerpoint/2010/main" val="36794968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4791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5"/>
          </p:nvPr>
        </p:nvSpPr>
        <p:spPr>
          <a:xfrm>
            <a:off x="2895599" y="3483492"/>
            <a:ext cx="4621068" cy="457200"/>
          </a:xfrm>
        </p:spPr>
        <p:txBody>
          <a:bodyPr/>
          <a:lstStyle/>
          <a:p>
            <a:r>
              <a:rPr lang="en-US" dirty="0"/>
              <a:t>Michi McNeace </a:t>
            </a:r>
          </a:p>
        </p:txBody>
      </p:sp>
      <p:sp>
        <p:nvSpPr>
          <p:cNvPr id="4" name="Title 3"/>
          <p:cNvSpPr>
            <a:spLocks noGrp="1"/>
          </p:cNvSpPr>
          <p:nvPr>
            <p:ph type="title"/>
          </p:nvPr>
        </p:nvSpPr>
        <p:spPr>
          <a:xfrm>
            <a:off x="2895599" y="614651"/>
            <a:ext cx="4621067" cy="457200"/>
          </a:xfrm>
        </p:spPr>
        <p:txBody>
          <a:bodyPr/>
          <a:lstStyle/>
          <a:p>
            <a:r>
              <a:rPr lang="en-US" dirty="0"/>
              <a:t>LaMia Chapman </a:t>
            </a:r>
          </a:p>
        </p:txBody>
      </p:sp>
      <p:sp>
        <p:nvSpPr>
          <p:cNvPr id="7" name="Text Placeholder 6"/>
          <p:cNvSpPr>
            <a:spLocks noGrp="1"/>
          </p:cNvSpPr>
          <p:nvPr>
            <p:ph type="body" sz="half" idx="11"/>
          </p:nvPr>
        </p:nvSpPr>
        <p:spPr/>
        <p:txBody>
          <a:bodyPr>
            <a:noAutofit/>
          </a:bodyPr>
          <a:lstStyle/>
          <a:p>
            <a:pPr>
              <a:spcAft>
                <a:spcPts val="0"/>
              </a:spcAft>
            </a:pPr>
            <a:r>
              <a:rPr lang="en-US" dirty="0"/>
              <a:t>U.S. Department of Labor </a:t>
            </a:r>
          </a:p>
          <a:p>
            <a:pPr>
              <a:spcAft>
                <a:spcPts val="0"/>
              </a:spcAft>
            </a:pPr>
            <a:r>
              <a:rPr lang="en-US" dirty="0"/>
              <a:t>Employment and Training Administration </a:t>
            </a:r>
          </a:p>
          <a:p>
            <a:pPr>
              <a:spcAft>
                <a:spcPts val="0"/>
              </a:spcAft>
            </a:pPr>
            <a:r>
              <a:rPr lang="en-US" dirty="0"/>
              <a:t>National SCSEP Team </a:t>
            </a:r>
          </a:p>
        </p:txBody>
      </p:sp>
      <p:sp>
        <p:nvSpPr>
          <p:cNvPr id="12" name="Text Placeholder 11"/>
          <p:cNvSpPr>
            <a:spLocks noGrp="1"/>
          </p:cNvSpPr>
          <p:nvPr>
            <p:ph type="body" sz="half" idx="14"/>
          </p:nvPr>
        </p:nvSpPr>
        <p:spPr/>
        <p:txBody>
          <a:bodyPr/>
          <a:lstStyle/>
          <a:p>
            <a:pPr>
              <a:spcAft>
                <a:spcPts val="0"/>
              </a:spcAft>
            </a:pPr>
            <a:r>
              <a:rPr lang="en-US" dirty="0"/>
              <a:t>U.S. Department of Labor </a:t>
            </a:r>
          </a:p>
          <a:p>
            <a:pPr>
              <a:spcAft>
                <a:spcPts val="0"/>
              </a:spcAft>
            </a:pPr>
            <a:r>
              <a:rPr lang="en-US" dirty="0"/>
              <a:t>National SCSEP Team </a:t>
            </a:r>
          </a:p>
        </p:txBody>
      </p:sp>
    </p:spTree>
    <p:extLst>
      <p:ext uri="{BB962C8B-B14F-4D97-AF65-F5344CB8AC3E}">
        <p14:creationId xmlns:p14="http://schemas.microsoft.com/office/powerpoint/2010/main" val="30798236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normAutofit/>
          </a:bodyPr>
          <a:lstStyle/>
          <a:p>
            <a:r>
              <a:rPr lang="en-US" sz="4000" dirty="0"/>
              <a:t>SCSEP the Program </a:t>
            </a:r>
          </a:p>
        </p:txBody>
      </p:sp>
      <p:sp>
        <p:nvSpPr>
          <p:cNvPr id="3" name="Rectangle 2"/>
          <p:cNvSpPr/>
          <p:nvPr/>
        </p:nvSpPr>
        <p:spPr>
          <a:xfrm>
            <a:off x="72571" y="1207226"/>
            <a:ext cx="7979227" cy="4662815"/>
          </a:xfrm>
          <a:prstGeom prst="rect">
            <a:avLst/>
          </a:prstGeom>
        </p:spPr>
        <p:txBody>
          <a:bodyPr wrap="square">
            <a:spAutoFit/>
          </a:bodyPr>
          <a:lstStyle/>
          <a:p>
            <a:pPr marL="514350" lvl="0" indent="-457200">
              <a:spcAft>
                <a:spcPts val="600"/>
              </a:spcAft>
              <a:buClr>
                <a:srgbClr val="752832"/>
              </a:buClr>
              <a:buFont typeface="Wingdings" panose="05000000000000000000" pitchFamily="2" charset="2"/>
              <a:buChar char="Ø"/>
            </a:pPr>
            <a:r>
              <a:rPr lang="en-US" sz="2400" b="1" dirty="0" smtClean="0">
                <a:latin typeface="Arial" panose="020B0604020202020204" pitchFamily="34" charset="0"/>
                <a:cs typeface="Arial" panose="020B0604020202020204" pitchFamily="34" charset="0"/>
              </a:rPr>
              <a:t>ADMINISTRATIVE </a:t>
            </a:r>
            <a:r>
              <a:rPr lang="en-US" sz="2400" b="1" dirty="0">
                <a:latin typeface="Arial" panose="020B0604020202020204" pitchFamily="34" charset="0"/>
                <a:cs typeface="Arial" panose="020B0604020202020204" pitchFamily="34" charset="0"/>
              </a:rPr>
              <a:t>MANAGEMENT </a:t>
            </a:r>
          </a:p>
          <a:p>
            <a:pPr marL="742950" lvl="1" indent="-285750">
              <a:spcAft>
                <a:spcPts val="1200"/>
              </a:spcAft>
              <a:buClr>
                <a:srgbClr val="752832"/>
              </a:buClr>
              <a:buFont typeface="Wingdings" panose="05000000000000000000" pitchFamily="2" charset="2"/>
              <a:buChar char="ü"/>
            </a:pPr>
            <a:r>
              <a:rPr lang="en-US" dirty="0">
                <a:latin typeface="Arial" panose="020B0604020202020204" pitchFamily="34" charset="0"/>
                <a:cs typeface="Arial" panose="020B0604020202020204" pitchFamily="34" charset="0"/>
              </a:rPr>
              <a:t>PROGRAMMATIC ASSURANCES </a:t>
            </a:r>
          </a:p>
          <a:p>
            <a:pPr marL="742950" lvl="1" indent="-285750">
              <a:spcAft>
                <a:spcPts val="600"/>
              </a:spcAft>
              <a:buClr>
                <a:srgbClr val="752832"/>
              </a:buClr>
              <a:buFont typeface="Wingdings" panose="05000000000000000000" pitchFamily="2" charset="2"/>
              <a:buChar char="ü"/>
            </a:pPr>
            <a:r>
              <a:rPr lang="en-US" dirty="0">
                <a:latin typeface="Arial" panose="020B0604020202020204" pitchFamily="34" charset="0"/>
                <a:cs typeface="Arial" panose="020B0604020202020204" pitchFamily="34" charset="0"/>
              </a:rPr>
              <a:t>GRANT MANAGEMENT </a:t>
            </a:r>
          </a:p>
          <a:p>
            <a:pPr marL="1200150" lvl="2" indent="-285750">
              <a:spcAft>
                <a:spcPts val="2400"/>
              </a:spcAft>
              <a:buClr>
                <a:srgbClr val="752832"/>
              </a:buClr>
              <a:buFont typeface="Arial" panose="020B0604020202020204" pitchFamily="34" charset="0"/>
              <a:buChar char="•"/>
            </a:pPr>
            <a:r>
              <a:rPr lang="en-US" sz="1600" dirty="0">
                <a:latin typeface="Arial" panose="020B0604020202020204" pitchFamily="34" charset="0"/>
                <a:cs typeface="Arial" panose="020B0604020202020204" pitchFamily="34" charset="0"/>
              </a:rPr>
              <a:t>SUB-GRANTEE MANAGEMENT</a:t>
            </a:r>
          </a:p>
          <a:p>
            <a:pPr marL="514350" lvl="0" indent="-457200">
              <a:spcAft>
                <a:spcPts val="600"/>
              </a:spcAft>
              <a:buClr>
                <a:srgbClr val="752832"/>
              </a:buClr>
              <a:buFont typeface="Wingdings" panose="05000000000000000000" pitchFamily="2" charset="2"/>
              <a:buChar char="Ø"/>
            </a:pPr>
            <a:r>
              <a:rPr lang="en-US" sz="2400" b="1" dirty="0">
                <a:latin typeface="Arial" panose="020B0604020202020204" pitchFamily="34" charset="0"/>
                <a:cs typeface="Arial" panose="020B0604020202020204" pitchFamily="34" charset="0"/>
              </a:rPr>
              <a:t>PROGRAM OPERATIONS</a:t>
            </a:r>
          </a:p>
          <a:p>
            <a:pPr marL="914400" lvl="1" indent="-457200">
              <a:spcAft>
                <a:spcPts val="2400"/>
              </a:spcAft>
              <a:buClr>
                <a:srgbClr val="752832"/>
              </a:buClr>
              <a:buFont typeface="Wingdings" panose="05000000000000000000" pitchFamily="2" charset="2"/>
              <a:buChar char="ü"/>
            </a:pPr>
            <a:r>
              <a:rPr lang="en-US" dirty="0">
                <a:latin typeface="Arial" panose="020B0604020202020204" pitchFamily="34" charset="0"/>
                <a:cs typeface="Arial" panose="020B0604020202020204" pitchFamily="34" charset="0"/>
              </a:rPr>
              <a:t>SERVICE DELIVERY MODEL</a:t>
            </a:r>
          </a:p>
          <a:p>
            <a:pPr marL="514350" lvl="0" indent="-457200">
              <a:spcAft>
                <a:spcPts val="600"/>
              </a:spcAft>
              <a:buClr>
                <a:srgbClr val="752832"/>
              </a:buClr>
              <a:buFont typeface="Wingdings" panose="05000000000000000000" pitchFamily="2" charset="2"/>
              <a:buChar char="Ø"/>
            </a:pPr>
            <a:r>
              <a:rPr lang="en-US" sz="2400" b="1" dirty="0">
                <a:latin typeface="Arial" panose="020B0604020202020204" pitchFamily="34" charset="0"/>
                <a:cs typeface="Arial" panose="020B0604020202020204" pitchFamily="34" charset="0"/>
              </a:rPr>
              <a:t>PERFORMANCE MANAGEMENT</a:t>
            </a:r>
          </a:p>
          <a:p>
            <a:pPr marL="742950" lvl="1" indent="-285750">
              <a:spcAft>
                <a:spcPts val="2400"/>
              </a:spcAft>
              <a:buClr>
                <a:srgbClr val="752832"/>
              </a:buClr>
              <a:buFont typeface="Wingdings" panose="05000000000000000000" pitchFamily="2" charset="2"/>
              <a:buChar char="ü"/>
            </a:pPr>
            <a:r>
              <a:rPr lang="en-US" dirty="0">
                <a:latin typeface="Arial" panose="020B0604020202020204" pitchFamily="34" charset="0"/>
                <a:cs typeface="Arial" panose="020B0604020202020204" pitchFamily="34" charset="0"/>
              </a:rPr>
              <a:t>CORE PERFORMANCE MEASURES</a:t>
            </a:r>
          </a:p>
          <a:p>
            <a:pPr marL="514350" lvl="0" indent="-457200">
              <a:spcAft>
                <a:spcPts val="600"/>
              </a:spcAft>
              <a:buClr>
                <a:srgbClr val="752832"/>
              </a:buClr>
              <a:buFont typeface="Wingdings" panose="05000000000000000000" pitchFamily="2" charset="2"/>
              <a:buChar char="Ø"/>
            </a:pPr>
            <a:r>
              <a:rPr lang="en-US" sz="2400" b="1" dirty="0">
                <a:latin typeface="Arial" panose="020B0604020202020204" pitchFamily="34" charset="0"/>
                <a:cs typeface="Arial" panose="020B0604020202020204" pitchFamily="34" charset="0"/>
              </a:rPr>
              <a:t>DATA MANAGEMENT &amp; REPORTS</a:t>
            </a:r>
          </a:p>
          <a:p>
            <a:pPr marL="800100" lvl="1" indent="-285750">
              <a:spcAft>
                <a:spcPts val="600"/>
              </a:spcAft>
              <a:buClr>
                <a:srgbClr val="752832"/>
              </a:buClr>
              <a:buFont typeface="Wingdings" panose="05000000000000000000" pitchFamily="2" charset="2"/>
              <a:buChar char="ü"/>
            </a:pPr>
            <a:r>
              <a:rPr lang="en-US" dirty="0">
                <a:latin typeface="Arial" panose="020B0604020202020204" pitchFamily="34" charset="0"/>
                <a:cs typeface="Arial" panose="020B0604020202020204" pitchFamily="34" charset="0"/>
              </a:rPr>
              <a:t>SPARQ </a:t>
            </a:r>
          </a:p>
        </p:txBody>
      </p:sp>
    </p:spTree>
    <p:extLst>
      <p:ext uri="{BB962C8B-B14F-4D97-AF65-F5344CB8AC3E}">
        <p14:creationId xmlns:p14="http://schemas.microsoft.com/office/powerpoint/2010/main" val="36113173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lstStyle/>
          <a:p>
            <a:r>
              <a:rPr lang="en-US" dirty="0"/>
              <a:t>Programmatic Assurances </a:t>
            </a:r>
          </a:p>
        </p:txBody>
      </p:sp>
      <p:sp>
        <p:nvSpPr>
          <p:cNvPr id="3" name="TextBox 2"/>
          <p:cNvSpPr txBox="1"/>
          <p:nvPr/>
        </p:nvSpPr>
        <p:spPr>
          <a:xfrm rot="10800000" flipV="1">
            <a:off x="185057" y="1165924"/>
            <a:ext cx="7324452" cy="3924151"/>
          </a:xfrm>
          <a:prstGeom prst="rect">
            <a:avLst/>
          </a:prstGeom>
          <a:noFill/>
        </p:spPr>
        <p:txBody>
          <a:bodyPr wrap="square" rtlCol="0">
            <a:spAutoFit/>
          </a:bodyPr>
          <a:lstStyle/>
          <a:p>
            <a:pPr marL="342900" indent="-342900">
              <a:spcAft>
                <a:spcPts val="3000"/>
              </a:spcAft>
              <a:buFont typeface="Wingdings" panose="05000000000000000000" pitchFamily="2" charset="2"/>
              <a:buChar char="Ø"/>
            </a:pPr>
            <a:r>
              <a:rPr lang="en-US" sz="2800" dirty="0"/>
              <a:t>Outlines standard grant requirements that are required by the law and/or those that are consistent with program practices.</a:t>
            </a:r>
          </a:p>
          <a:p>
            <a:pPr marL="342900" indent="-342900">
              <a:spcAft>
                <a:spcPts val="3000"/>
              </a:spcAft>
              <a:buFont typeface="Wingdings" panose="05000000000000000000" pitchFamily="2" charset="2"/>
              <a:buChar char="Ø"/>
            </a:pPr>
            <a:r>
              <a:rPr lang="en-US" sz="2800" dirty="0" smtClean="0"/>
              <a:t>Grantees </a:t>
            </a:r>
            <a:r>
              <a:rPr lang="en-US" sz="2800" dirty="0"/>
              <a:t>certifies when checking the boxes that they will conform to the assurances and will continue to conform to these assurances throughout the grant period</a:t>
            </a:r>
            <a:r>
              <a:rPr lang="en-US" sz="2800" dirty="0" smtClean="0"/>
              <a:t>.</a:t>
            </a:r>
            <a:endParaRPr lang="en-US" sz="2800" dirty="0"/>
          </a:p>
        </p:txBody>
      </p:sp>
    </p:spTree>
    <p:extLst>
      <p:ext uri="{BB962C8B-B14F-4D97-AF65-F5344CB8AC3E}">
        <p14:creationId xmlns:p14="http://schemas.microsoft.com/office/powerpoint/2010/main" val="25021655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94550" cy="861591"/>
          </a:xfrm>
        </p:spPr>
        <p:txBody>
          <a:bodyPr>
            <a:normAutofit/>
          </a:bodyPr>
          <a:lstStyle/>
          <a:p>
            <a:r>
              <a:rPr lang="en-US" sz="4000" dirty="0"/>
              <a:t>The Assurances </a:t>
            </a:r>
          </a:p>
        </p:txBody>
      </p:sp>
      <p:sp>
        <p:nvSpPr>
          <p:cNvPr id="5" name="TextBox 4"/>
          <p:cNvSpPr txBox="1"/>
          <p:nvPr/>
        </p:nvSpPr>
        <p:spPr>
          <a:xfrm>
            <a:off x="97971" y="1055914"/>
            <a:ext cx="3907972" cy="4739759"/>
          </a:xfrm>
          <a:prstGeom prst="rect">
            <a:avLst/>
          </a:prstGeom>
          <a:noFill/>
        </p:spPr>
        <p:txBody>
          <a:bodyPr wrap="square" rtlCol="0">
            <a:spAutoFit/>
          </a:bodyPr>
          <a:lstStyle/>
          <a:p>
            <a:pPr marL="285750" indent="-285750">
              <a:spcAft>
                <a:spcPts val="600"/>
              </a:spcAft>
              <a:buClr>
                <a:srgbClr val="9D1C30"/>
              </a:buClr>
              <a:buFont typeface="Wingdings" panose="05000000000000000000" pitchFamily="2" charset="2"/>
              <a:buChar char="ü"/>
            </a:pPr>
            <a:r>
              <a:rPr lang="en-US" dirty="0"/>
              <a:t>Recruitment and Selection of Participants</a:t>
            </a:r>
          </a:p>
          <a:p>
            <a:pPr marL="285750" indent="-285750">
              <a:spcAft>
                <a:spcPts val="600"/>
              </a:spcAft>
              <a:buClr>
                <a:srgbClr val="9D1C30"/>
              </a:buClr>
              <a:buFont typeface="Wingdings" panose="05000000000000000000" pitchFamily="2" charset="2"/>
              <a:buChar char="ü"/>
            </a:pPr>
            <a:r>
              <a:rPr lang="en-US" dirty="0"/>
              <a:t>Assessments</a:t>
            </a:r>
          </a:p>
          <a:p>
            <a:pPr marL="285750" indent="-285750">
              <a:spcAft>
                <a:spcPts val="600"/>
              </a:spcAft>
              <a:buClr>
                <a:srgbClr val="9D1C30"/>
              </a:buClr>
              <a:buFont typeface="Wingdings" panose="05000000000000000000" pitchFamily="2" charset="2"/>
              <a:buChar char="ü"/>
            </a:pPr>
            <a:r>
              <a:rPr lang="en-US" dirty="0"/>
              <a:t>Individual Employment Plan (IEP)</a:t>
            </a:r>
          </a:p>
          <a:p>
            <a:pPr marL="285750" indent="-285750">
              <a:spcAft>
                <a:spcPts val="600"/>
              </a:spcAft>
              <a:buClr>
                <a:srgbClr val="9D1C30"/>
              </a:buClr>
              <a:buFont typeface="Wingdings" panose="05000000000000000000" pitchFamily="2" charset="2"/>
              <a:buChar char="ü"/>
            </a:pPr>
            <a:r>
              <a:rPr lang="en-US" dirty="0"/>
              <a:t>Community Service Employment Assignments </a:t>
            </a:r>
          </a:p>
          <a:p>
            <a:pPr marL="285750" indent="-285750">
              <a:spcAft>
                <a:spcPts val="600"/>
              </a:spcAft>
              <a:buClr>
                <a:srgbClr val="9D1C30"/>
              </a:buClr>
              <a:buFont typeface="Wingdings" panose="05000000000000000000" pitchFamily="2" charset="2"/>
              <a:buChar char="ü"/>
            </a:pPr>
            <a:r>
              <a:rPr lang="en-US" dirty="0"/>
              <a:t>Recertification of Participants</a:t>
            </a:r>
          </a:p>
          <a:p>
            <a:pPr marL="285750" indent="-285750">
              <a:spcAft>
                <a:spcPts val="600"/>
              </a:spcAft>
              <a:buClr>
                <a:srgbClr val="9D1C30"/>
              </a:buClr>
              <a:buFont typeface="Wingdings" panose="05000000000000000000" pitchFamily="2" charset="2"/>
              <a:buChar char="ü"/>
            </a:pPr>
            <a:r>
              <a:rPr lang="en-US" dirty="0"/>
              <a:t>Physical Examinations</a:t>
            </a:r>
          </a:p>
          <a:p>
            <a:pPr marL="285750" indent="-285750">
              <a:spcAft>
                <a:spcPts val="600"/>
              </a:spcAft>
              <a:buClr>
                <a:srgbClr val="9D1C30"/>
              </a:buClr>
              <a:buFont typeface="Wingdings" panose="05000000000000000000" pitchFamily="2" charset="2"/>
              <a:buChar char="ü"/>
            </a:pPr>
            <a:r>
              <a:rPr lang="en-US" dirty="0"/>
              <a:t>Orientation</a:t>
            </a:r>
          </a:p>
          <a:p>
            <a:pPr marL="285750" indent="-285750">
              <a:spcAft>
                <a:spcPts val="600"/>
              </a:spcAft>
              <a:buClr>
                <a:srgbClr val="9D1C30"/>
              </a:buClr>
              <a:buFont typeface="Wingdings" panose="05000000000000000000" pitchFamily="2" charset="2"/>
              <a:buChar char="ü"/>
            </a:pPr>
            <a:r>
              <a:rPr lang="en-US" dirty="0"/>
              <a:t>Participant Benefits</a:t>
            </a:r>
          </a:p>
          <a:p>
            <a:pPr marL="285750" indent="-285750">
              <a:spcAft>
                <a:spcPts val="600"/>
              </a:spcAft>
              <a:buClr>
                <a:srgbClr val="9D1C30"/>
              </a:buClr>
              <a:buFont typeface="Wingdings" panose="05000000000000000000" pitchFamily="2" charset="2"/>
              <a:buChar char="ü"/>
            </a:pPr>
            <a:r>
              <a:rPr lang="en-US" dirty="0"/>
              <a:t>Durational Limits</a:t>
            </a:r>
          </a:p>
          <a:p>
            <a:pPr marL="285750" indent="-285750">
              <a:spcAft>
                <a:spcPts val="600"/>
              </a:spcAft>
              <a:buClr>
                <a:srgbClr val="9D1C30"/>
              </a:buClr>
              <a:buFont typeface="Wingdings" panose="05000000000000000000" pitchFamily="2" charset="2"/>
              <a:buChar char="ü"/>
            </a:pPr>
            <a:r>
              <a:rPr lang="en-US" dirty="0" smtClean="0"/>
              <a:t>Maximum Duration of Program Participation 48 months</a:t>
            </a:r>
          </a:p>
          <a:p>
            <a:pPr marL="285750" indent="-285750">
              <a:spcAft>
                <a:spcPts val="600"/>
              </a:spcAft>
              <a:buClr>
                <a:srgbClr val="9D1C30"/>
              </a:buClr>
              <a:buFont typeface="Wingdings" panose="05000000000000000000" pitchFamily="2" charset="2"/>
              <a:buChar char="ü"/>
            </a:pPr>
            <a:r>
              <a:rPr lang="en-US" dirty="0"/>
              <a:t>Termination </a:t>
            </a:r>
            <a:r>
              <a:rPr lang="en-US" dirty="0" smtClean="0"/>
              <a:t>Procedures</a:t>
            </a:r>
            <a:endParaRPr lang="en-US" dirty="0"/>
          </a:p>
        </p:txBody>
      </p:sp>
      <p:sp>
        <p:nvSpPr>
          <p:cNvPr id="6" name="TextBox 5"/>
          <p:cNvSpPr txBox="1"/>
          <p:nvPr/>
        </p:nvSpPr>
        <p:spPr>
          <a:xfrm>
            <a:off x="3853545" y="1055914"/>
            <a:ext cx="4256314" cy="4739759"/>
          </a:xfrm>
          <a:prstGeom prst="rect">
            <a:avLst/>
          </a:prstGeom>
          <a:noFill/>
        </p:spPr>
        <p:txBody>
          <a:bodyPr wrap="square" rtlCol="0">
            <a:spAutoFit/>
          </a:bodyPr>
          <a:lstStyle/>
          <a:p>
            <a:pPr marL="285750" indent="-285750">
              <a:spcAft>
                <a:spcPts val="600"/>
              </a:spcAft>
              <a:buClr>
                <a:srgbClr val="9D1C30"/>
              </a:buClr>
              <a:buFont typeface="Wingdings" panose="05000000000000000000" pitchFamily="2" charset="2"/>
              <a:buChar char="ü"/>
            </a:pPr>
            <a:r>
              <a:rPr lang="en-US" dirty="0" smtClean="0"/>
              <a:t>Written </a:t>
            </a:r>
            <a:r>
              <a:rPr lang="en-US" dirty="0"/>
              <a:t>Termination Policies are in Effect</a:t>
            </a:r>
          </a:p>
          <a:p>
            <a:pPr marL="285750" indent="-285750">
              <a:spcAft>
                <a:spcPts val="600"/>
              </a:spcAft>
              <a:buClr>
                <a:srgbClr val="9D1C30"/>
              </a:buClr>
              <a:buFont typeface="Wingdings" panose="05000000000000000000" pitchFamily="2" charset="2"/>
              <a:buChar char="ü"/>
            </a:pPr>
            <a:r>
              <a:rPr lang="en-US" dirty="0" smtClean="0"/>
              <a:t>Equitable </a:t>
            </a:r>
            <a:r>
              <a:rPr lang="en-US" dirty="0"/>
              <a:t>Distribution </a:t>
            </a:r>
          </a:p>
          <a:p>
            <a:pPr marL="285750" indent="-285750">
              <a:spcAft>
                <a:spcPts val="600"/>
              </a:spcAft>
              <a:buClr>
                <a:srgbClr val="9D1C30"/>
              </a:buClr>
              <a:buFont typeface="Wingdings" panose="05000000000000000000" pitchFamily="2" charset="2"/>
              <a:buChar char="ü"/>
            </a:pPr>
            <a:r>
              <a:rPr lang="en-US" dirty="0"/>
              <a:t>Over- Enrollment </a:t>
            </a:r>
          </a:p>
          <a:p>
            <a:pPr marL="285750" indent="-285750">
              <a:spcAft>
                <a:spcPts val="600"/>
              </a:spcAft>
              <a:buClr>
                <a:srgbClr val="9D1C30"/>
              </a:buClr>
              <a:buFont typeface="Wingdings" panose="05000000000000000000" pitchFamily="2" charset="2"/>
              <a:buChar char="ü"/>
            </a:pPr>
            <a:r>
              <a:rPr lang="en-US" dirty="0"/>
              <a:t>Administrative Systems</a:t>
            </a:r>
          </a:p>
          <a:p>
            <a:pPr marL="285750" indent="-285750">
              <a:spcAft>
                <a:spcPts val="600"/>
              </a:spcAft>
              <a:buClr>
                <a:srgbClr val="9D1C30"/>
              </a:buClr>
              <a:buFont typeface="Wingdings" panose="05000000000000000000" pitchFamily="2" charset="2"/>
              <a:buChar char="ü"/>
            </a:pPr>
            <a:r>
              <a:rPr lang="en-US" dirty="0"/>
              <a:t>Sub-Recipient Selection if applicable</a:t>
            </a:r>
          </a:p>
          <a:p>
            <a:pPr marL="285750" indent="-285750">
              <a:spcAft>
                <a:spcPts val="600"/>
              </a:spcAft>
              <a:buClr>
                <a:srgbClr val="9D1C30"/>
              </a:buClr>
              <a:buFont typeface="Wingdings" panose="05000000000000000000" pitchFamily="2" charset="2"/>
              <a:buChar char="ü"/>
            </a:pPr>
            <a:r>
              <a:rPr lang="en-US" dirty="0"/>
              <a:t>Complaint Resolution </a:t>
            </a:r>
          </a:p>
          <a:p>
            <a:pPr marL="285750" indent="-285750">
              <a:spcAft>
                <a:spcPts val="600"/>
              </a:spcAft>
              <a:buClr>
                <a:srgbClr val="9D1C30"/>
              </a:buClr>
              <a:buFont typeface="Wingdings" panose="05000000000000000000" pitchFamily="2" charset="2"/>
              <a:buChar char="ü"/>
            </a:pPr>
            <a:r>
              <a:rPr lang="en-US" dirty="0"/>
              <a:t>Maintenance of Effort</a:t>
            </a:r>
          </a:p>
          <a:p>
            <a:pPr marL="285750" indent="-285750">
              <a:spcAft>
                <a:spcPts val="600"/>
              </a:spcAft>
              <a:buClr>
                <a:srgbClr val="9D1C30"/>
              </a:buClr>
              <a:buFont typeface="Wingdings" panose="05000000000000000000" pitchFamily="2" charset="2"/>
              <a:buChar char="ü"/>
            </a:pPr>
            <a:r>
              <a:rPr lang="en-US" dirty="0"/>
              <a:t>Procedures for Payroll and Payment of Workers’ Compensation </a:t>
            </a:r>
          </a:p>
          <a:p>
            <a:pPr marL="285750" indent="-285750">
              <a:spcAft>
                <a:spcPts val="600"/>
              </a:spcAft>
              <a:buClr>
                <a:srgbClr val="9D1C30"/>
              </a:buClr>
              <a:buFont typeface="Wingdings" panose="05000000000000000000" pitchFamily="2" charset="2"/>
              <a:buChar char="ü"/>
            </a:pPr>
            <a:r>
              <a:rPr lang="en-US" dirty="0"/>
              <a:t>Maintenance of Files and Privacy Information </a:t>
            </a:r>
          </a:p>
          <a:p>
            <a:pPr marL="285750" indent="-285750">
              <a:spcAft>
                <a:spcPts val="600"/>
              </a:spcAft>
              <a:buClr>
                <a:srgbClr val="9D1C30"/>
              </a:buClr>
              <a:buFont typeface="Wingdings" panose="05000000000000000000" pitchFamily="2" charset="2"/>
              <a:buChar char="ü"/>
            </a:pPr>
            <a:r>
              <a:rPr lang="en-US" dirty="0"/>
              <a:t>Documentation </a:t>
            </a:r>
          </a:p>
          <a:p>
            <a:pPr marL="285750" indent="-285750">
              <a:spcAft>
                <a:spcPts val="600"/>
              </a:spcAft>
              <a:buClr>
                <a:srgbClr val="9D1C30"/>
              </a:buClr>
              <a:buFont typeface="Wingdings" panose="05000000000000000000" pitchFamily="2" charset="2"/>
              <a:buChar char="ü"/>
            </a:pPr>
            <a:r>
              <a:rPr lang="en-US" dirty="0"/>
              <a:t>Data Collection and Reporting </a:t>
            </a:r>
          </a:p>
        </p:txBody>
      </p:sp>
    </p:spTree>
    <p:extLst>
      <p:ext uri="{BB962C8B-B14F-4D97-AF65-F5344CB8AC3E}">
        <p14:creationId xmlns:p14="http://schemas.microsoft.com/office/powerpoint/2010/main" val="12514600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normAutofit/>
          </a:bodyPr>
          <a:lstStyle/>
          <a:p>
            <a:r>
              <a:rPr lang="en-US" dirty="0"/>
              <a:t>Managing your SCSEP Grant</a:t>
            </a:r>
          </a:p>
        </p:txBody>
      </p:sp>
      <p:sp>
        <p:nvSpPr>
          <p:cNvPr id="3" name="Content Placeholder 2"/>
          <p:cNvSpPr>
            <a:spLocks noGrp="1"/>
          </p:cNvSpPr>
          <p:nvPr>
            <p:ph idx="1"/>
          </p:nvPr>
        </p:nvSpPr>
        <p:spPr>
          <a:xfrm>
            <a:off x="163286" y="1077686"/>
            <a:ext cx="7924800" cy="5214257"/>
          </a:xfrm>
        </p:spPr>
        <p:txBody>
          <a:bodyPr>
            <a:normAutofit/>
          </a:bodyPr>
          <a:lstStyle/>
          <a:p>
            <a:r>
              <a:rPr lang="en-US" sz="1800" dirty="0">
                <a:solidFill>
                  <a:schemeClr val="tx1"/>
                </a:solidFill>
              </a:rPr>
              <a:t>Standard Operating Procedures </a:t>
            </a:r>
          </a:p>
          <a:p>
            <a:pPr lvl="1">
              <a:spcAft>
                <a:spcPts val="1200"/>
              </a:spcAft>
              <a:buFont typeface="Wingdings" panose="05000000000000000000" pitchFamily="2" charset="2"/>
              <a:buChar char="ü"/>
            </a:pPr>
            <a:r>
              <a:rPr lang="en-US" sz="1400" dirty="0">
                <a:solidFill>
                  <a:schemeClr val="tx1"/>
                </a:solidFill>
              </a:rPr>
              <a:t>Guide the day to day operation</a:t>
            </a:r>
          </a:p>
          <a:p>
            <a:pPr lvl="1">
              <a:spcAft>
                <a:spcPts val="1200"/>
              </a:spcAft>
              <a:buFont typeface="Wingdings" panose="05000000000000000000" pitchFamily="2" charset="2"/>
              <a:buChar char="ü"/>
            </a:pPr>
            <a:r>
              <a:rPr lang="en-US" sz="1400" dirty="0">
                <a:solidFill>
                  <a:schemeClr val="tx1"/>
                </a:solidFill>
              </a:rPr>
              <a:t>Organization staffing structure</a:t>
            </a:r>
          </a:p>
          <a:p>
            <a:pPr lvl="1">
              <a:spcAft>
                <a:spcPts val="1200"/>
              </a:spcAft>
              <a:buFont typeface="Wingdings" panose="05000000000000000000" pitchFamily="2" charset="2"/>
              <a:buChar char="ü"/>
            </a:pPr>
            <a:r>
              <a:rPr lang="en-US" sz="1400" dirty="0">
                <a:solidFill>
                  <a:schemeClr val="tx1"/>
                </a:solidFill>
              </a:rPr>
              <a:t>Program Monitoring </a:t>
            </a:r>
          </a:p>
          <a:p>
            <a:pPr lvl="1">
              <a:spcAft>
                <a:spcPts val="1200"/>
              </a:spcAft>
              <a:buFont typeface="Wingdings" panose="05000000000000000000" pitchFamily="2" charset="2"/>
              <a:buChar char="ü"/>
            </a:pPr>
            <a:r>
              <a:rPr lang="en-US" sz="1400" dirty="0">
                <a:solidFill>
                  <a:schemeClr val="tx1"/>
                </a:solidFill>
              </a:rPr>
              <a:t>Performance Management</a:t>
            </a:r>
          </a:p>
          <a:p>
            <a:pPr lvl="1">
              <a:spcAft>
                <a:spcPts val="1800"/>
              </a:spcAft>
              <a:buFont typeface="Wingdings" panose="05000000000000000000" pitchFamily="2" charset="2"/>
              <a:buChar char="ü"/>
            </a:pPr>
            <a:r>
              <a:rPr lang="en-US" sz="1400" dirty="0">
                <a:solidFill>
                  <a:schemeClr val="tx1"/>
                </a:solidFill>
              </a:rPr>
              <a:t>Data Entry and Integrity </a:t>
            </a:r>
          </a:p>
          <a:p>
            <a:r>
              <a:rPr lang="en-US" sz="1800" dirty="0">
                <a:solidFill>
                  <a:schemeClr val="tx1"/>
                </a:solidFill>
              </a:rPr>
              <a:t> Program Policies </a:t>
            </a:r>
          </a:p>
          <a:p>
            <a:pPr lvl="1">
              <a:spcAft>
                <a:spcPts val="1200"/>
              </a:spcAft>
              <a:buFont typeface="Wingdings" panose="05000000000000000000" pitchFamily="2" charset="2"/>
              <a:buChar char="ü"/>
            </a:pPr>
            <a:r>
              <a:rPr lang="en-US" sz="1400" dirty="0">
                <a:solidFill>
                  <a:schemeClr val="tx1"/>
                </a:solidFill>
              </a:rPr>
              <a:t>Durational Limit Policy</a:t>
            </a:r>
          </a:p>
          <a:p>
            <a:pPr lvl="1">
              <a:spcAft>
                <a:spcPts val="1200"/>
              </a:spcAft>
              <a:buFont typeface="Wingdings" panose="05000000000000000000" pitchFamily="2" charset="2"/>
              <a:buChar char="ü"/>
            </a:pPr>
            <a:r>
              <a:rPr lang="en-US" sz="1400" dirty="0">
                <a:solidFill>
                  <a:schemeClr val="tx1"/>
                </a:solidFill>
              </a:rPr>
              <a:t>Termination Policy</a:t>
            </a:r>
          </a:p>
          <a:p>
            <a:pPr lvl="1">
              <a:spcAft>
                <a:spcPts val="1800"/>
              </a:spcAft>
              <a:buFont typeface="Wingdings" panose="05000000000000000000" pitchFamily="2" charset="2"/>
              <a:buChar char="ü"/>
            </a:pPr>
            <a:r>
              <a:rPr lang="en-US" sz="1400" dirty="0">
                <a:solidFill>
                  <a:schemeClr val="tx1"/>
                </a:solidFill>
              </a:rPr>
              <a:t>Complaint / Grievance Policy </a:t>
            </a:r>
          </a:p>
          <a:p>
            <a:r>
              <a:rPr lang="en-US" sz="1800" dirty="0">
                <a:solidFill>
                  <a:schemeClr val="tx1"/>
                </a:solidFill>
              </a:rPr>
              <a:t>SCSEP Budget </a:t>
            </a:r>
          </a:p>
          <a:p>
            <a:pPr lvl="1">
              <a:spcAft>
                <a:spcPts val="1200"/>
              </a:spcAft>
              <a:buFont typeface="Wingdings" panose="05000000000000000000" pitchFamily="2" charset="2"/>
              <a:buChar char="ü"/>
            </a:pPr>
            <a:r>
              <a:rPr lang="en-US" sz="1400" dirty="0">
                <a:solidFill>
                  <a:schemeClr val="tx1"/>
                </a:solidFill>
              </a:rPr>
              <a:t>Managing your PWFB – budget vs. Actual </a:t>
            </a:r>
          </a:p>
          <a:p>
            <a:pPr lvl="1">
              <a:buFont typeface="Wingdings" panose="05000000000000000000" pitchFamily="2" charset="2"/>
              <a:buChar char="ü"/>
            </a:pPr>
            <a:r>
              <a:rPr lang="en-US" sz="1400" dirty="0">
                <a:solidFill>
                  <a:schemeClr val="tx1"/>
                </a:solidFill>
              </a:rPr>
              <a:t>Ensure that you do not exceed cost limitations</a:t>
            </a:r>
          </a:p>
          <a:p>
            <a:pPr lvl="1">
              <a:buFont typeface="Wingdings" panose="05000000000000000000" pitchFamily="2" charset="2"/>
              <a:buChar char="ü"/>
            </a:pPr>
            <a:endParaRPr lang="en-US" sz="1400" dirty="0"/>
          </a:p>
          <a:p>
            <a:endParaRPr lang="en-US" sz="1800" dirty="0"/>
          </a:p>
          <a:p>
            <a:pPr lvl="1"/>
            <a:endParaRPr lang="en-US" sz="2400" dirty="0"/>
          </a:p>
          <a:p>
            <a:pPr lvl="1"/>
            <a:endParaRPr lang="en-US" sz="2400" dirty="0"/>
          </a:p>
          <a:p>
            <a:pPr lvl="1"/>
            <a:endParaRPr lang="en-US" sz="2400" dirty="0"/>
          </a:p>
          <a:p>
            <a:endParaRPr lang="en-US" sz="2800" dirty="0"/>
          </a:p>
        </p:txBody>
      </p:sp>
    </p:spTree>
    <p:extLst>
      <p:ext uri="{BB962C8B-B14F-4D97-AF65-F5344CB8AC3E}">
        <p14:creationId xmlns:p14="http://schemas.microsoft.com/office/powerpoint/2010/main" val="322596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lstStyle/>
          <a:p>
            <a:r>
              <a:rPr lang="en-US" dirty="0"/>
              <a:t>Sub-Recipients</a:t>
            </a:r>
          </a:p>
        </p:txBody>
      </p:sp>
      <p:sp>
        <p:nvSpPr>
          <p:cNvPr id="3" name="Content Placeholder 2"/>
          <p:cNvSpPr>
            <a:spLocks noGrp="1"/>
          </p:cNvSpPr>
          <p:nvPr>
            <p:ph idx="1"/>
          </p:nvPr>
        </p:nvSpPr>
        <p:spPr>
          <a:xfrm>
            <a:off x="0" y="1209470"/>
            <a:ext cx="8164286" cy="4771452"/>
          </a:xfrm>
        </p:spPr>
        <p:txBody>
          <a:bodyPr>
            <a:noAutofit/>
          </a:bodyPr>
          <a:lstStyle/>
          <a:p>
            <a:pPr>
              <a:spcAft>
                <a:spcPts val="3000"/>
              </a:spcAft>
            </a:pPr>
            <a:r>
              <a:rPr lang="en-US" sz="2400" dirty="0">
                <a:solidFill>
                  <a:schemeClr val="tx1"/>
                </a:solidFill>
                <a:latin typeface="+mj-lt"/>
              </a:rPr>
              <a:t>SCSEP Grantees operate their program by self administering, sub-awarding, or using a combination of both.</a:t>
            </a:r>
          </a:p>
          <a:p>
            <a:pPr>
              <a:spcAft>
                <a:spcPts val="3000"/>
              </a:spcAft>
            </a:pPr>
            <a:r>
              <a:rPr lang="en-US" sz="2400" dirty="0">
                <a:solidFill>
                  <a:schemeClr val="tx1"/>
                </a:solidFill>
                <a:latin typeface="+mj-lt"/>
              </a:rPr>
              <a:t>Grantees are responsible for managing and monitoring of their subreceipients and ensuring that the terms and conditions of the subrecipient contract are in compliance with all applicable regulations and the terms and conditions of your award.  </a:t>
            </a:r>
          </a:p>
          <a:p>
            <a:pPr>
              <a:spcAft>
                <a:spcPts val="3000"/>
              </a:spcAft>
            </a:pPr>
            <a:r>
              <a:rPr lang="en-US" sz="2400" dirty="0">
                <a:solidFill>
                  <a:schemeClr val="tx1"/>
                </a:solidFill>
                <a:latin typeface="+mj-lt"/>
              </a:rPr>
              <a:t>The provisions of your grant terms and conditions must be applied to any subrecipient under this SCSEP award. </a:t>
            </a:r>
          </a:p>
          <a:p>
            <a:pPr marL="0" indent="0">
              <a:spcAft>
                <a:spcPts val="3000"/>
              </a:spcAft>
              <a:buNone/>
            </a:pPr>
            <a:endParaRPr lang="en-US" sz="2400" dirty="0">
              <a:latin typeface="+mj-lt"/>
            </a:endParaRPr>
          </a:p>
        </p:txBody>
      </p:sp>
    </p:spTree>
    <p:extLst>
      <p:ext uri="{BB962C8B-B14F-4D97-AF65-F5344CB8AC3E}">
        <p14:creationId xmlns:p14="http://schemas.microsoft.com/office/powerpoint/2010/main" val="2741300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038" y="5409563"/>
            <a:ext cx="5486400" cy="566738"/>
          </a:xfrm>
        </p:spPr>
        <p:txBody>
          <a:bodyPr>
            <a:normAutofit fontScale="90000"/>
          </a:bodyPr>
          <a:lstStyle/>
          <a:p>
            <a:r>
              <a:rPr lang="en-US" dirty="0"/>
              <a:t>FRANCIS PERKINS BUILDING  - Washington, DC</a:t>
            </a:r>
          </a:p>
        </p:txBody>
      </p:sp>
      <p:pic>
        <p:nvPicPr>
          <p:cNvPr id="5" name="Picture Placeholder 4"/>
          <p:cNvPicPr>
            <a:picLocks noGrp="1" noChangeAspect="1"/>
          </p:cNvPicPr>
          <p:nvPr>
            <p:ph type="pic" idx="1"/>
          </p:nvPr>
        </p:nvPicPr>
        <p:blipFill>
          <a:blip r:embed="rId3"/>
          <a:srcRect l="26718" r="26718"/>
          <a:stretch>
            <a:fillRect/>
          </a:stretch>
        </p:blipFill>
        <p:spPr>
          <a:xfrm>
            <a:off x="1316038" y="969169"/>
            <a:ext cx="5486400" cy="4114800"/>
          </a:xfrm>
        </p:spPr>
      </p:pic>
      <p:sp>
        <p:nvSpPr>
          <p:cNvPr id="4" name="Text Placeholder 3"/>
          <p:cNvSpPr>
            <a:spLocks noGrp="1"/>
          </p:cNvSpPr>
          <p:nvPr>
            <p:ph type="body" sz="half" idx="2"/>
          </p:nvPr>
        </p:nvSpPr>
        <p:spPr>
          <a:xfrm>
            <a:off x="0" y="0"/>
            <a:ext cx="5581402" cy="619825"/>
          </a:xfrm>
        </p:spPr>
        <p:txBody>
          <a:bodyPr>
            <a:noAutofit/>
          </a:bodyPr>
          <a:lstStyle/>
          <a:p>
            <a:r>
              <a:rPr lang="en-US" sz="2400" b="1" dirty="0">
                <a:solidFill>
                  <a:schemeClr val="tx2"/>
                </a:solidFill>
                <a:latin typeface="Franklin Gothic Book" panose="020B0503020102020204" pitchFamily="34" charset="0"/>
              </a:rPr>
              <a:t>INTRODUCTION NATIONAL OFFICE</a:t>
            </a:r>
          </a:p>
        </p:txBody>
      </p:sp>
    </p:spTree>
    <p:extLst>
      <p:ext uri="{BB962C8B-B14F-4D97-AF65-F5344CB8AC3E}">
        <p14:creationId xmlns:p14="http://schemas.microsoft.com/office/powerpoint/2010/main" val="21189110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a:t>Not us</a:t>
            </a:r>
          </a:p>
          <a:p>
            <a:r>
              <a:rPr lang="en-US" dirty="0"/>
              <a:t>Well YES we do</a:t>
            </a:r>
          </a:p>
          <a:p>
            <a:r>
              <a:rPr lang="en-US" dirty="0"/>
              <a:t>We do both – Sub and Run it ourselves</a:t>
            </a:r>
          </a:p>
          <a:p>
            <a:r>
              <a:rPr lang="en-US" dirty="0"/>
              <a:t>Still thinking </a:t>
            </a:r>
          </a:p>
        </p:txBody>
      </p:sp>
      <p:sp>
        <p:nvSpPr>
          <p:cNvPr id="6" name="TextBox 5"/>
          <p:cNvSpPr txBox="1"/>
          <p:nvPr/>
        </p:nvSpPr>
        <p:spPr>
          <a:xfrm>
            <a:off x="457200" y="1617050"/>
            <a:ext cx="5034455" cy="707886"/>
          </a:xfrm>
          <a:prstGeom prst="rect">
            <a:avLst/>
          </a:prstGeom>
          <a:noFill/>
        </p:spPr>
        <p:txBody>
          <a:bodyPr wrap="none" rtlCol="0">
            <a:spAutoFit/>
          </a:bodyPr>
          <a:lstStyle/>
          <a:p>
            <a:r>
              <a:rPr lang="en-US" sz="4000" b="1" dirty="0">
                <a:solidFill>
                  <a:srgbClr val="9D1C30"/>
                </a:solidFill>
              </a:rPr>
              <a:t>Do You Sub-Grant? </a:t>
            </a:r>
          </a:p>
        </p:txBody>
      </p:sp>
    </p:spTree>
    <p:extLst>
      <p:ext uri="{BB962C8B-B14F-4D97-AF65-F5344CB8AC3E}">
        <p14:creationId xmlns:p14="http://schemas.microsoft.com/office/powerpoint/2010/main" val="22047689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4375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5750" y="1198040"/>
            <a:ext cx="6908800" cy="4654617"/>
          </a:xfrm>
        </p:spPr>
        <p:txBody>
          <a:bodyPr/>
          <a:lstStyle/>
          <a:p>
            <a:pPr>
              <a:spcAft>
                <a:spcPts val="4800"/>
              </a:spcAft>
            </a:pPr>
            <a:r>
              <a:rPr lang="en-US" dirty="0">
                <a:solidFill>
                  <a:schemeClr val="tx1"/>
                </a:solidFill>
              </a:rPr>
              <a:t>Participant Services </a:t>
            </a:r>
          </a:p>
          <a:p>
            <a:pPr>
              <a:spcAft>
                <a:spcPts val="4800"/>
              </a:spcAft>
            </a:pPr>
            <a:r>
              <a:rPr lang="en-US" dirty="0">
                <a:solidFill>
                  <a:schemeClr val="tx1"/>
                </a:solidFill>
              </a:rPr>
              <a:t>Host Agency </a:t>
            </a:r>
            <a:r>
              <a:rPr lang="en-US" dirty="0" smtClean="0">
                <a:solidFill>
                  <a:schemeClr val="tx1"/>
                </a:solidFill>
              </a:rPr>
              <a:t>Partners</a:t>
            </a:r>
            <a:endParaRPr lang="en-US" dirty="0">
              <a:solidFill>
                <a:schemeClr val="tx1"/>
              </a:solidFill>
            </a:endParaRPr>
          </a:p>
          <a:p>
            <a:pPr>
              <a:spcAft>
                <a:spcPts val="4800"/>
              </a:spcAft>
            </a:pPr>
            <a:r>
              <a:rPr lang="en-US" dirty="0">
                <a:solidFill>
                  <a:schemeClr val="tx1"/>
                </a:solidFill>
              </a:rPr>
              <a:t>Workforce and Aging </a:t>
            </a:r>
            <a:r>
              <a:rPr lang="en-US" dirty="0" smtClean="0">
                <a:solidFill>
                  <a:schemeClr val="tx1"/>
                </a:solidFill>
              </a:rPr>
              <a:t>Partnerships</a:t>
            </a:r>
            <a:endParaRPr lang="en-US" dirty="0">
              <a:solidFill>
                <a:schemeClr val="tx1"/>
              </a:solidFill>
            </a:endParaRPr>
          </a:p>
          <a:p>
            <a:pPr>
              <a:spcAft>
                <a:spcPts val="4800"/>
              </a:spcAft>
            </a:pPr>
            <a:r>
              <a:rPr lang="en-US" dirty="0">
                <a:solidFill>
                  <a:schemeClr val="tx1"/>
                </a:solidFill>
              </a:rPr>
              <a:t>Employer Engagement </a:t>
            </a:r>
          </a:p>
        </p:txBody>
      </p:sp>
      <p:sp>
        <p:nvSpPr>
          <p:cNvPr id="5" name="Title 4"/>
          <p:cNvSpPr>
            <a:spLocks noGrp="1"/>
          </p:cNvSpPr>
          <p:nvPr>
            <p:ph type="title"/>
          </p:nvPr>
        </p:nvSpPr>
        <p:spPr>
          <a:xfrm>
            <a:off x="0" y="0"/>
            <a:ext cx="7366000" cy="991981"/>
          </a:xfrm>
        </p:spPr>
        <p:txBody>
          <a:bodyPr>
            <a:normAutofit/>
          </a:bodyPr>
          <a:lstStyle/>
          <a:p>
            <a:r>
              <a:rPr lang="en-US" dirty="0" smtClean="0"/>
              <a:t>Service </a:t>
            </a:r>
            <a:r>
              <a:rPr lang="en-US" dirty="0"/>
              <a:t>Delivery Model</a:t>
            </a:r>
          </a:p>
        </p:txBody>
      </p:sp>
    </p:spTree>
    <p:extLst>
      <p:ext uri="{BB962C8B-B14F-4D97-AF65-F5344CB8AC3E}">
        <p14:creationId xmlns:p14="http://schemas.microsoft.com/office/powerpoint/2010/main" val="3404346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lstStyle/>
          <a:p>
            <a:r>
              <a:rPr lang="en-US" dirty="0"/>
              <a:t>Participant Services </a:t>
            </a:r>
          </a:p>
        </p:txBody>
      </p:sp>
      <p:sp>
        <p:nvSpPr>
          <p:cNvPr id="3" name="Content Placeholder 2"/>
          <p:cNvSpPr>
            <a:spLocks noGrp="1"/>
          </p:cNvSpPr>
          <p:nvPr>
            <p:ph idx="1"/>
          </p:nvPr>
        </p:nvSpPr>
        <p:spPr>
          <a:xfrm>
            <a:off x="97971" y="1023255"/>
            <a:ext cx="8273143" cy="5105399"/>
          </a:xfrm>
        </p:spPr>
        <p:txBody>
          <a:bodyPr>
            <a:noAutofit/>
          </a:bodyPr>
          <a:lstStyle/>
          <a:p>
            <a:pPr>
              <a:spcAft>
                <a:spcPts val="1200"/>
              </a:spcAft>
            </a:pPr>
            <a:r>
              <a:rPr lang="en-US" sz="1700" dirty="0">
                <a:solidFill>
                  <a:schemeClr val="tx1"/>
                </a:solidFill>
              </a:rPr>
              <a:t>Recruit and serve eligible low income older adults from the targeted most in need and minority populations – those individuals with the greatest economic needs</a:t>
            </a:r>
          </a:p>
          <a:p>
            <a:pPr>
              <a:spcAft>
                <a:spcPts val="1200"/>
              </a:spcAft>
            </a:pPr>
            <a:r>
              <a:rPr lang="en-US" sz="1700" dirty="0">
                <a:solidFill>
                  <a:schemeClr val="tx1"/>
                </a:solidFill>
              </a:rPr>
              <a:t>Pay wages and benefits as required by federal, state and local laws</a:t>
            </a:r>
          </a:p>
          <a:p>
            <a:pPr>
              <a:spcAft>
                <a:spcPts val="1200"/>
              </a:spcAft>
            </a:pPr>
            <a:r>
              <a:rPr lang="en-US" sz="1700" dirty="0">
                <a:solidFill>
                  <a:schemeClr val="tx1"/>
                </a:solidFill>
              </a:rPr>
              <a:t>Provide comprehensive SCSEP services and appropriate community service assignments that are related to the participant’s employment goal</a:t>
            </a:r>
          </a:p>
          <a:p>
            <a:pPr>
              <a:spcAft>
                <a:spcPts val="1200"/>
              </a:spcAft>
            </a:pPr>
            <a:r>
              <a:rPr lang="en-US" sz="1700" dirty="0">
                <a:solidFill>
                  <a:schemeClr val="tx1"/>
                </a:solidFill>
              </a:rPr>
              <a:t>Provide additional skills training that aligns with their employment goal and is documented in their Individual Employment Plan (IEP)</a:t>
            </a:r>
          </a:p>
          <a:p>
            <a:pPr>
              <a:spcAft>
                <a:spcPts val="1200"/>
              </a:spcAft>
            </a:pPr>
            <a:r>
              <a:rPr lang="en-US" sz="1700" dirty="0">
                <a:solidFill>
                  <a:schemeClr val="tx1"/>
                </a:solidFill>
              </a:rPr>
              <a:t>Provide appropriate supportive services (through shared resources, if possible) that are necessary to enable participant to successfully participate in the program and retain employment</a:t>
            </a:r>
          </a:p>
          <a:p>
            <a:pPr>
              <a:spcAft>
                <a:spcPts val="1200"/>
              </a:spcAft>
            </a:pPr>
            <a:r>
              <a:rPr lang="en-US" sz="1700" dirty="0">
                <a:solidFill>
                  <a:schemeClr val="tx1"/>
                </a:solidFill>
              </a:rPr>
              <a:t>Coordinate with other aging and workforce partners to provide additional referrals and related resources for participants </a:t>
            </a:r>
          </a:p>
          <a:p>
            <a:pPr>
              <a:spcAft>
                <a:spcPts val="1200"/>
              </a:spcAft>
            </a:pPr>
            <a:r>
              <a:rPr lang="en-US" sz="1700" dirty="0">
                <a:solidFill>
                  <a:schemeClr val="tx1"/>
                </a:solidFill>
              </a:rPr>
              <a:t>Assist the participants in obtaining unsubsidized employment </a:t>
            </a:r>
          </a:p>
          <a:p>
            <a:pPr>
              <a:spcAft>
                <a:spcPts val="1200"/>
              </a:spcAft>
            </a:pPr>
            <a:r>
              <a:rPr lang="en-US" sz="1700" dirty="0">
                <a:solidFill>
                  <a:schemeClr val="tx1"/>
                </a:solidFill>
              </a:rPr>
              <a:t>Adhere to the project duration </a:t>
            </a:r>
            <a:endParaRPr lang="en-US" sz="1700" dirty="0"/>
          </a:p>
        </p:txBody>
      </p:sp>
    </p:spTree>
    <p:extLst>
      <p:ext uri="{BB962C8B-B14F-4D97-AF65-F5344CB8AC3E}">
        <p14:creationId xmlns:p14="http://schemas.microsoft.com/office/powerpoint/2010/main" val="4318491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normAutofit fontScale="90000"/>
          </a:bodyPr>
          <a:lstStyle/>
          <a:p>
            <a:r>
              <a:rPr lang="en-US" dirty="0"/>
              <a:t>Host Agency – Community Service Assignment  </a:t>
            </a:r>
          </a:p>
        </p:txBody>
      </p:sp>
      <p:sp>
        <p:nvSpPr>
          <p:cNvPr id="3" name="Content Placeholder 2"/>
          <p:cNvSpPr>
            <a:spLocks noGrp="1"/>
          </p:cNvSpPr>
          <p:nvPr>
            <p:ph idx="1"/>
          </p:nvPr>
        </p:nvSpPr>
        <p:spPr>
          <a:xfrm>
            <a:off x="141513" y="1209470"/>
            <a:ext cx="8109857" cy="4654617"/>
          </a:xfrm>
        </p:spPr>
        <p:txBody>
          <a:bodyPr>
            <a:normAutofit/>
          </a:bodyPr>
          <a:lstStyle/>
          <a:p>
            <a:pPr marL="0" indent="0">
              <a:spcAft>
                <a:spcPts val="1800"/>
              </a:spcAft>
              <a:buNone/>
            </a:pPr>
            <a:r>
              <a:rPr lang="en-US" sz="2400" dirty="0">
                <a:solidFill>
                  <a:schemeClr val="tx1"/>
                </a:solidFill>
              </a:rPr>
              <a:t>Host Agency - A public agency or private nonprofit organization exempt from taxation under 501(c)(3) of the Internal Revenue Code of 1986 which provides a training work site and supervision for one or more participants. </a:t>
            </a:r>
          </a:p>
          <a:p>
            <a:pPr marL="0" indent="0">
              <a:buNone/>
            </a:pPr>
            <a:r>
              <a:rPr lang="en-US" sz="2000" dirty="0">
                <a:solidFill>
                  <a:schemeClr val="tx1"/>
                </a:solidFill>
              </a:rPr>
              <a:t>Grantees should:</a:t>
            </a:r>
          </a:p>
          <a:p>
            <a:pPr>
              <a:spcAft>
                <a:spcPts val="1800"/>
              </a:spcAft>
            </a:pPr>
            <a:r>
              <a:rPr lang="en-US" sz="1800" dirty="0">
                <a:solidFill>
                  <a:schemeClr val="tx1"/>
                </a:solidFill>
              </a:rPr>
              <a:t>Recruit viable host agencies that will provide soft skills training and skills development for participants</a:t>
            </a:r>
          </a:p>
          <a:p>
            <a:pPr>
              <a:spcAft>
                <a:spcPts val="1800"/>
              </a:spcAft>
            </a:pPr>
            <a:r>
              <a:rPr lang="en-US" sz="1800" dirty="0">
                <a:solidFill>
                  <a:schemeClr val="tx1"/>
                </a:solidFill>
              </a:rPr>
              <a:t>Maintain a variety of host agencies that reflects the current in-demand labor market industries</a:t>
            </a:r>
          </a:p>
          <a:p>
            <a:pPr>
              <a:spcAft>
                <a:spcPts val="1800"/>
              </a:spcAft>
            </a:pPr>
            <a:r>
              <a:rPr lang="en-US" sz="1800" dirty="0">
                <a:solidFill>
                  <a:schemeClr val="tx1"/>
                </a:solidFill>
              </a:rPr>
              <a:t>Ensure a safe and healthy training environment </a:t>
            </a:r>
          </a:p>
          <a:p>
            <a:r>
              <a:rPr lang="en-US" sz="1800" dirty="0">
                <a:solidFill>
                  <a:schemeClr val="tx1"/>
                </a:solidFill>
              </a:rPr>
              <a:t>Adhere to Maintenance of Effort </a:t>
            </a:r>
            <a:r>
              <a:rPr lang="en-US" sz="1800" dirty="0" smtClean="0">
                <a:solidFill>
                  <a:schemeClr val="tx1"/>
                </a:solidFill>
              </a:rPr>
              <a:t>requirements</a:t>
            </a:r>
            <a:endParaRPr lang="en-US" dirty="0"/>
          </a:p>
        </p:txBody>
      </p:sp>
    </p:spTree>
    <p:extLst>
      <p:ext uri="{BB962C8B-B14F-4D97-AF65-F5344CB8AC3E}">
        <p14:creationId xmlns:p14="http://schemas.microsoft.com/office/powerpoint/2010/main" val="41679779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normAutofit fontScale="90000"/>
          </a:bodyPr>
          <a:lstStyle/>
          <a:p>
            <a:r>
              <a:rPr lang="en-US" dirty="0" smtClean="0"/>
              <a:t>Workforce </a:t>
            </a:r>
            <a:r>
              <a:rPr lang="en-US" dirty="0"/>
              <a:t>and Aging Partnerships </a:t>
            </a:r>
          </a:p>
        </p:txBody>
      </p:sp>
      <p:sp>
        <p:nvSpPr>
          <p:cNvPr id="3" name="Content Placeholder 2"/>
          <p:cNvSpPr>
            <a:spLocks noGrp="1"/>
          </p:cNvSpPr>
          <p:nvPr>
            <p:ph idx="1"/>
          </p:nvPr>
        </p:nvSpPr>
        <p:spPr>
          <a:xfrm>
            <a:off x="87086" y="1209470"/>
            <a:ext cx="8360227" cy="4897416"/>
          </a:xfrm>
        </p:spPr>
        <p:txBody>
          <a:bodyPr>
            <a:normAutofit/>
          </a:bodyPr>
          <a:lstStyle/>
          <a:p>
            <a:r>
              <a:rPr lang="en-US" sz="2000" b="1" dirty="0">
                <a:solidFill>
                  <a:schemeClr val="tx1"/>
                </a:solidFill>
              </a:rPr>
              <a:t>Workforce </a:t>
            </a:r>
          </a:p>
          <a:p>
            <a:pPr lvl="1">
              <a:buFont typeface="Wingdings" panose="05000000000000000000" pitchFamily="2" charset="2"/>
              <a:buChar char="ü"/>
            </a:pPr>
            <a:r>
              <a:rPr lang="en-US" sz="1800" dirty="0">
                <a:solidFill>
                  <a:schemeClr val="tx1"/>
                </a:solidFill>
              </a:rPr>
              <a:t>Coordination with WIOA </a:t>
            </a:r>
          </a:p>
          <a:p>
            <a:pPr lvl="2">
              <a:spcAft>
                <a:spcPts val="1200"/>
              </a:spcAft>
            </a:pPr>
            <a:r>
              <a:rPr lang="en-US" sz="1600" dirty="0">
                <a:solidFill>
                  <a:schemeClr val="tx1"/>
                </a:solidFill>
              </a:rPr>
              <a:t>SCSEP is a required partner – grantees need to be familiar with WIOA requirements </a:t>
            </a:r>
          </a:p>
          <a:p>
            <a:pPr lvl="2">
              <a:spcAft>
                <a:spcPts val="1200"/>
              </a:spcAft>
            </a:pPr>
            <a:r>
              <a:rPr lang="en-US" sz="1600" dirty="0">
                <a:solidFill>
                  <a:schemeClr val="tx1"/>
                </a:solidFill>
              </a:rPr>
              <a:t>Follow all applicable rules under WIOA</a:t>
            </a:r>
          </a:p>
          <a:p>
            <a:pPr lvl="2">
              <a:spcAft>
                <a:spcPts val="1200"/>
              </a:spcAft>
            </a:pPr>
            <a:r>
              <a:rPr lang="en-US" sz="1600" dirty="0">
                <a:solidFill>
                  <a:schemeClr val="tx1"/>
                </a:solidFill>
              </a:rPr>
              <a:t>Collaborate with the States and other national grantees, if necessary,  to provide a comprehensive framework for the State Plan </a:t>
            </a:r>
          </a:p>
          <a:p>
            <a:pPr lvl="1">
              <a:buFont typeface="Wingdings" panose="05000000000000000000" pitchFamily="2" charset="2"/>
              <a:buChar char="ü"/>
            </a:pPr>
            <a:r>
              <a:rPr lang="en-US" sz="1800" dirty="0">
                <a:solidFill>
                  <a:schemeClr val="tx1"/>
                </a:solidFill>
              </a:rPr>
              <a:t>Americans Job Centers – One Stop Career Centers </a:t>
            </a:r>
          </a:p>
          <a:p>
            <a:pPr lvl="2">
              <a:spcAft>
                <a:spcPts val="1200"/>
              </a:spcAft>
            </a:pPr>
            <a:r>
              <a:rPr lang="en-US" sz="1600" dirty="0" smtClean="0">
                <a:solidFill>
                  <a:schemeClr val="tx1"/>
                </a:solidFill>
              </a:rPr>
              <a:t>Referral </a:t>
            </a:r>
            <a:r>
              <a:rPr lang="en-US" sz="1600" dirty="0">
                <a:solidFill>
                  <a:schemeClr val="tx1"/>
                </a:solidFill>
              </a:rPr>
              <a:t>Services – Core and Intensive services </a:t>
            </a:r>
          </a:p>
          <a:p>
            <a:pPr lvl="2">
              <a:spcAft>
                <a:spcPts val="1200"/>
              </a:spcAft>
            </a:pPr>
            <a:r>
              <a:rPr lang="en-US" sz="1600" dirty="0" smtClean="0">
                <a:solidFill>
                  <a:schemeClr val="tx1"/>
                </a:solidFill>
              </a:rPr>
              <a:t>Co-Enrollment </a:t>
            </a:r>
            <a:r>
              <a:rPr lang="en-US" sz="1600" dirty="0">
                <a:solidFill>
                  <a:schemeClr val="tx1"/>
                </a:solidFill>
              </a:rPr>
              <a:t>– with other Title I programs</a:t>
            </a:r>
          </a:p>
          <a:p>
            <a:pPr lvl="2">
              <a:spcAft>
                <a:spcPts val="1200"/>
              </a:spcAft>
            </a:pPr>
            <a:r>
              <a:rPr lang="en-US" sz="1600" dirty="0" smtClean="0">
                <a:solidFill>
                  <a:schemeClr val="tx1"/>
                </a:solidFill>
              </a:rPr>
              <a:t>SCSEP </a:t>
            </a:r>
            <a:r>
              <a:rPr lang="en-US" sz="1600" dirty="0">
                <a:solidFill>
                  <a:schemeClr val="tx1"/>
                </a:solidFill>
              </a:rPr>
              <a:t>recruitment </a:t>
            </a:r>
          </a:p>
          <a:p>
            <a:pPr lvl="1">
              <a:buFont typeface="Wingdings" panose="05000000000000000000" pitchFamily="2" charset="2"/>
              <a:buChar char="ü"/>
            </a:pPr>
            <a:r>
              <a:rPr lang="en-US" sz="1800" dirty="0">
                <a:solidFill>
                  <a:schemeClr val="tx1"/>
                </a:solidFill>
              </a:rPr>
              <a:t>Workforce Investment Boards (WIBS)</a:t>
            </a:r>
          </a:p>
          <a:p>
            <a:pPr lvl="2"/>
            <a:r>
              <a:rPr lang="en-US" sz="1600" dirty="0">
                <a:solidFill>
                  <a:schemeClr val="tx1"/>
                </a:solidFill>
              </a:rPr>
              <a:t>Continue collaborating and communicating with local WIBs</a:t>
            </a:r>
          </a:p>
          <a:p>
            <a:pPr lvl="1"/>
            <a:endParaRPr lang="en-US" sz="2400" dirty="0">
              <a:solidFill>
                <a:schemeClr val="tx1"/>
              </a:solidFill>
            </a:endParaRPr>
          </a:p>
          <a:p>
            <a:endParaRPr lang="en-US" sz="2800" dirty="0"/>
          </a:p>
          <a:p>
            <a:pPr lvl="1"/>
            <a:endParaRPr lang="en-US" sz="2400" dirty="0"/>
          </a:p>
        </p:txBody>
      </p:sp>
    </p:spTree>
    <p:extLst>
      <p:ext uri="{BB962C8B-B14F-4D97-AF65-F5344CB8AC3E}">
        <p14:creationId xmlns:p14="http://schemas.microsoft.com/office/powerpoint/2010/main" val="28210971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normAutofit fontScale="90000"/>
          </a:bodyPr>
          <a:lstStyle/>
          <a:p>
            <a:r>
              <a:rPr lang="en-US" dirty="0"/>
              <a:t>Partnership – Workforce and Aging </a:t>
            </a:r>
          </a:p>
        </p:txBody>
      </p:sp>
      <p:sp>
        <p:nvSpPr>
          <p:cNvPr id="3" name="Content Placeholder 2"/>
          <p:cNvSpPr>
            <a:spLocks noGrp="1"/>
          </p:cNvSpPr>
          <p:nvPr>
            <p:ph idx="1"/>
          </p:nvPr>
        </p:nvSpPr>
        <p:spPr>
          <a:xfrm>
            <a:off x="457199" y="1209470"/>
            <a:ext cx="7663543" cy="4654617"/>
          </a:xfrm>
        </p:spPr>
        <p:txBody>
          <a:bodyPr>
            <a:normAutofit/>
          </a:bodyPr>
          <a:lstStyle/>
          <a:p>
            <a:r>
              <a:rPr lang="en-US" sz="3200" dirty="0">
                <a:solidFill>
                  <a:schemeClr val="tx1"/>
                </a:solidFill>
              </a:rPr>
              <a:t>Aging</a:t>
            </a:r>
          </a:p>
          <a:p>
            <a:pPr lvl="1">
              <a:spcAft>
                <a:spcPts val="1200"/>
              </a:spcAft>
              <a:buFont typeface="Wingdings" panose="05000000000000000000" pitchFamily="2" charset="2"/>
              <a:buChar char="ü"/>
            </a:pPr>
            <a:r>
              <a:rPr lang="en-US" sz="2400" dirty="0">
                <a:solidFill>
                  <a:schemeClr val="tx1"/>
                </a:solidFill>
              </a:rPr>
              <a:t>Coordination with the Department of Health and Human Services, Administration for Community Living (ACL) and other aging programs</a:t>
            </a:r>
          </a:p>
          <a:p>
            <a:pPr lvl="2">
              <a:spcAft>
                <a:spcPts val="2400"/>
              </a:spcAft>
              <a:buFont typeface="Arial" panose="020B0604020202020204" pitchFamily="34" charset="0"/>
              <a:buChar char="•"/>
            </a:pPr>
            <a:r>
              <a:rPr lang="en-US" sz="2000" dirty="0">
                <a:solidFill>
                  <a:schemeClr val="tx1"/>
                </a:solidFill>
              </a:rPr>
              <a:t>Department of Aging </a:t>
            </a:r>
          </a:p>
          <a:p>
            <a:pPr lvl="2">
              <a:spcAft>
                <a:spcPts val="2400"/>
              </a:spcAft>
              <a:buFont typeface="Arial" panose="020B0604020202020204" pitchFamily="34" charset="0"/>
              <a:buChar char="•"/>
            </a:pPr>
            <a:r>
              <a:rPr lang="en-US" sz="2000" dirty="0">
                <a:solidFill>
                  <a:schemeClr val="tx1"/>
                </a:solidFill>
              </a:rPr>
              <a:t>Area Agency on Aging </a:t>
            </a:r>
          </a:p>
          <a:p>
            <a:pPr lvl="2">
              <a:spcAft>
                <a:spcPts val="2400"/>
              </a:spcAft>
              <a:buFont typeface="Arial" panose="020B0604020202020204" pitchFamily="34" charset="0"/>
              <a:buChar char="•"/>
            </a:pPr>
            <a:r>
              <a:rPr lang="en-US" sz="2000" dirty="0">
                <a:solidFill>
                  <a:schemeClr val="tx1"/>
                </a:solidFill>
              </a:rPr>
              <a:t>Aging and Disability Resource Centers </a:t>
            </a:r>
          </a:p>
          <a:p>
            <a:pPr lvl="2">
              <a:buFont typeface="Arial" panose="020B0604020202020204" pitchFamily="34" charset="0"/>
              <a:buChar char="•"/>
            </a:pPr>
            <a:r>
              <a:rPr lang="en-US" sz="2000" dirty="0">
                <a:solidFill>
                  <a:schemeClr val="tx1"/>
                </a:solidFill>
              </a:rPr>
              <a:t>Advisory Groups</a:t>
            </a:r>
          </a:p>
        </p:txBody>
      </p:sp>
    </p:spTree>
    <p:extLst>
      <p:ext uri="{BB962C8B-B14F-4D97-AF65-F5344CB8AC3E}">
        <p14:creationId xmlns:p14="http://schemas.microsoft.com/office/powerpoint/2010/main" val="15029590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normAutofit/>
          </a:bodyPr>
          <a:lstStyle/>
          <a:p>
            <a:r>
              <a:rPr lang="en-US" dirty="0"/>
              <a:t>Employer Engagement  </a:t>
            </a:r>
          </a:p>
        </p:txBody>
      </p:sp>
      <p:sp>
        <p:nvSpPr>
          <p:cNvPr id="3" name="Content Placeholder 2"/>
          <p:cNvSpPr>
            <a:spLocks noGrp="1"/>
          </p:cNvSpPr>
          <p:nvPr>
            <p:ph idx="1"/>
          </p:nvPr>
        </p:nvSpPr>
        <p:spPr>
          <a:xfrm>
            <a:off x="195943" y="1216479"/>
            <a:ext cx="8273143" cy="4625837"/>
          </a:xfrm>
        </p:spPr>
        <p:txBody>
          <a:bodyPr>
            <a:noAutofit/>
          </a:bodyPr>
          <a:lstStyle/>
          <a:p>
            <a:pPr>
              <a:spcAft>
                <a:spcPts val="3000"/>
              </a:spcAft>
            </a:pPr>
            <a:r>
              <a:rPr lang="en-US" sz="2400" dirty="0">
                <a:solidFill>
                  <a:schemeClr val="tx1"/>
                </a:solidFill>
              </a:rPr>
              <a:t>Create and maintain strong long-lasting relationships with national and local employers</a:t>
            </a:r>
          </a:p>
          <a:p>
            <a:pPr>
              <a:spcAft>
                <a:spcPts val="3000"/>
              </a:spcAft>
            </a:pPr>
            <a:r>
              <a:rPr lang="en-US" sz="2400" dirty="0">
                <a:solidFill>
                  <a:schemeClr val="tx1"/>
                </a:solidFill>
              </a:rPr>
              <a:t>Develop and nurture partnerships with employers that are of mutual support and understanding of  the SCSEP</a:t>
            </a:r>
          </a:p>
          <a:p>
            <a:pPr>
              <a:spcAft>
                <a:spcPts val="3000"/>
              </a:spcAft>
            </a:pPr>
            <a:r>
              <a:rPr lang="en-US" sz="2400" dirty="0">
                <a:solidFill>
                  <a:schemeClr val="tx1"/>
                </a:solidFill>
              </a:rPr>
              <a:t>Create opportunities for on-the-job experience (OJE) and direct hires</a:t>
            </a:r>
          </a:p>
          <a:p>
            <a:pPr>
              <a:spcAft>
                <a:spcPts val="3000"/>
              </a:spcAft>
            </a:pPr>
            <a:r>
              <a:rPr lang="en-US" sz="2400" dirty="0">
                <a:solidFill>
                  <a:schemeClr val="tx1"/>
                </a:solidFill>
              </a:rPr>
              <a:t>Market the program to employers to get more involvement in the program and with the </a:t>
            </a:r>
            <a:r>
              <a:rPr lang="en-US" sz="2400" dirty="0" smtClean="0">
                <a:solidFill>
                  <a:schemeClr val="tx1"/>
                </a:solidFill>
              </a:rPr>
              <a:t>participants</a:t>
            </a:r>
            <a:endParaRPr lang="en-US" sz="1800" dirty="0"/>
          </a:p>
        </p:txBody>
      </p:sp>
    </p:spTree>
    <p:extLst>
      <p:ext uri="{BB962C8B-B14F-4D97-AF65-F5344CB8AC3E}">
        <p14:creationId xmlns:p14="http://schemas.microsoft.com/office/powerpoint/2010/main" val="11363744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r>
              <a:rPr lang="en-US" dirty="0"/>
              <a:t>Yes more TA</a:t>
            </a:r>
          </a:p>
          <a:p>
            <a:r>
              <a:rPr lang="en-US" dirty="0"/>
              <a:t>Yes more Training </a:t>
            </a:r>
          </a:p>
          <a:p>
            <a:r>
              <a:rPr lang="en-US" dirty="0"/>
              <a:t>No, we got this </a:t>
            </a:r>
          </a:p>
          <a:p>
            <a:r>
              <a:rPr lang="en-US" dirty="0"/>
              <a:t>Not right now, but I‘ll let you know when we do!</a:t>
            </a:r>
          </a:p>
        </p:txBody>
      </p:sp>
      <p:sp>
        <p:nvSpPr>
          <p:cNvPr id="2" name="TextBox 1"/>
          <p:cNvSpPr txBox="1"/>
          <p:nvPr/>
        </p:nvSpPr>
        <p:spPr>
          <a:xfrm>
            <a:off x="281354" y="1537398"/>
            <a:ext cx="7084646" cy="707886"/>
          </a:xfrm>
          <a:prstGeom prst="rect">
            <a:avLst/>
          </a:prstGeom>
          <a:noFill/>
        </p:spPr>
        <p:txBody>
          <a:bodyPr wrap="square" rtlCol="0">
            <a:spAutoFit/>
          </a:bodyPr>
          <a:lstStyle/>
          <a:p>
            <a:r>
              <a:rPr lang="en-US" sz="2000" b="1" dirty="0"/>
              <a:t>DO YOU NEED TECHNICAL ASSISTANCE AND/OR TRAINING?</a:t>
            </a:r>
          </a:p>
        </p:txBody>
      </p:sp>
    </p:spTree>
    <p:extLst>
      <p:ext uri="{BB962C8B-B14F-4D97-AF65-F5344CB8AC3E}">
        <p14:creationId xmlns:p14="http://schemas.microsoft.com/office/powerpoint/2010/main" val="38401088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78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8097" y="1412698"/>
            <a:ext cx="4837112" cy="533400"/>
          </a:xfrm>
        </p:spPr>
        <p:txBody>
          <a:bodyPr>
            <a:normAutofit/>
          </a:bodyPr>
          <a:lstStyle/>
          <a:p>
            <a:r>
              <a:rPr lang="en-US" sz="4000" dirty="0"/>
              <a:t>Steven Rietzke</a:t>
            </a:r>
          </a:p>
        </p:txBody>
      </p:sp>
      <p:sp>
        <p:nvSpPr>
          <p:cNvPr id="9" name="Text Placeholder 8"/>
          <p:cNvSpPr>
            <a:spLocks noGrp="1"/>
          </p:cNvSpPr>
          <p:nvPr>
            <p:ph type="body" sz="half" idx="2"/>
          </p:nvPr>
        </p:nvSpPr>
        <p:spPr>
          <a:xfrm>
            <a:off x="904352" y="1946098"/>
            <a:ext cx="2417838" cy="354807"/>
          </a:xfrm>
        </p:spPr>
        <p:txBody>
          <a:bodyPr>
            <a:noAutofit/>
          </a:bodyPr>
          <a:lstStyle/>
          <a:p>
            <a:r>
              <a:rPr lang="en-US" sz="2000" b="1" i="0" dirty="0"/>
              <a:t>Division Chief</a:t>
            </a:r>
          </a:p>
        </p:txBody>
      </p:sp>
      <p:sp>
        <p:nvSpPr>
          <p:cNvPr id="11" name="Text Placeholder 10"/>
          <p:cNvSpPr>
            <a:spLocks noGrp="1"/>
          </p:cNvSpPr>
          <p:nvPr>
            <p:ph type="body" sz="half" idx="11"/>
          </p:nvPr>
        </p:nvSpPr>
        <p:spPr>
          <a:xfrm>
            <a:off x="904352" y="3272796"/>
            <a:ext cx="6702250" cy="1347790"/>
          </a:xfrm>
        </p:spPr>
        <p:txBody>
          <a:bodyPr/>
          <a:lstStyle/>
          <a:p>
            <a:pPr>
              <a:spcAft>
                <a:spcPts val="0"/>
              </a:spcAft>
            </a:pPr>
            <a:r>
              <a:rPr lang="en-US" dirty="0">
                <a:solidFill>
                  <a:schemeClr val="tx1"/>
                </a:solidFill>
              </a:rPr>
              <a:t>U.S. Department of Labor</a:t>
            </a:r>
          </a:p>
          <a:p>
            <a:pPr>
              <a:spcAft>
                <a:spcPts val="0"/>
              </a:spcAft>
            </a:pPr>
            <a:r>
              <a:rPr lang="en-US" dirty="0">
                <a:solidFill>
                  <a:schemeClr val="tx1"/>
                </a:solidFill>
              </a:rPr>
              <a:t>Employment and Training Administration</a:t>
            </a:r>
          </a:p>
          <a:p>
            <a:pPr>
              <a:spcAft>
                <a:spcPts val="0"/>
              </a:spcAft>
            </a:pPr>
            <a:r>
              <a:rPr lang="en-US" dirty="0">
                <a:solidFill>
                  <a:schemeClr val="tx1"/>
                </a:solidFill>
              </a:rPr>
              <a:t>Division of National Programs, Tools, and Technical Assistance</a:t>
            </a:r>
          </a:p>
          <a:p>
            <a:pPr>
              <a:spcAft>
                <a:spcPts val="0"/>
              </a:spcAft>
            </a:pPr>
            <a:endParaRPr lang="en-US" dirty="0">
              <a:solidFill>
                <a:schemeClr val="tx1"/>
              </a:solidFill>
            </a:endParaRPr>
          </a:p>
        </p:txBody>
      </p:sp>
    </p:spTree>
    <p:extLst>
      <p:ext uri="{BB962C8B-B14F-4D97-AF65-F5344CB8AC3E}">
        <p14:creationId xmlns:p14="http://schemas.microsoft.com/office/powerpoint/2010/main" val="8718098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lstStyle/>
          <a:p>
            <a:r>
              <a:rPr lang="en-US" dirty="0"/>
              <a:t>Performance Measures </a:t>
            </a:r>
          </a:p>
        </p:txBody>
      </p:sp>
      <p:graphicFrame>
        <p:nvGraphicFramePr>
          <p:cNvPr id="5" name="Table 4"/>
          <p:cNvGraphicFramePr>
            <a:graphicFrameLocks noGrp="1"/>
          </p:cNvGraphicFramePr>
          <p:nvPr>
            <p:extLst>
              <p:ext uri="{D42A27DB-BD31-4B8C-83A1-F6EECF244321}">
                <p14:modId xmlns:p14="http://schemas.microsoft.com/office/powerpoint/2010/main" val="41119475"/>
              </p:ext>
            </p:extLst>
          </p:nvPr>
        </p:nvGraphicFramePr>
        <p:xfrm>
          <a:off x="269631" y="1577423"/>
          <a:ext cx="7448340" cy="3627120"/>
        </p:xfrm>
        <a:graphic>
          <a:graphicData uri="http://schemas.openxmlformats.org/drawingml/2006/table">
            <a:tbl>
              <a:tblPr firstRow="1" bandRow="1">
                <a:tableStyleId>{5C22544A-7EE6-4342-B048-85BDC9FD1C3A}</a:tableStyleId>
              </a:tblPr>
              <a:tblGrid>
                <a:gridCol w="3724170">
                  <a:extLst>
                    <a:ext uri="{9D8B030D-6E8A-4147-A177-3AD203B41FA5}">
                      <a16:colId xmlns:a16="http://schemas.microsoft.com/office/drawing/2014/main" xmlns="" val="1807248472"/>
                    </a:ext>
                  </a:extLst>
                </a:gridCol>
                <a:gridCol w="3724170">
                  <a:extLst>
                    <a:ext uri="{9D8B030D-6E8A-4147-A177-3AD203B41FA5}">
                      <a16:colId xmlns:a16="http://schemas.microsoft.com/office/drawing/2014/main" xmlns="" val="1398177434"/>
                    </a:ext>
                  </a:extLst>
                </a:gridCol>
              </a:tblGrid>
              <a:tr h="317767">
                <a:tc>
                  <a:txBody>
                    <a:bodyPr/>
                    <a:lstStyle/>
                    <a:p>
                      <a:r>
                        <a:rPr lang="en-US" sz="2800" dirty="0"/>
                        <a:t>Program Year</a:t>
                      </a:r>
                      <a:r>
                        <a:rPr lang="en-US" sz="2800" baseline="0" dirty="0"/>
                        <a:t> 2016 </a:t>
                      </a:r>
                      <a:endParaRPr lang="en-US" sz="2800" dirty="0"/>
                    </a:p>
                  </a:txBody>
                  <a:tcPr/>
                </a:tc>
                <a:tc>
                  <a:txBody>
                    <a:bodyPr/>
                    <a:lstStyle/>
                    <a:p>
                      <a:r>
                        <a:rPr lang="en-US" sz="2800" dirty="0" smtClean="0"/>
                        <a:t>Goals</a:t>
                      </a:r>
                      <a:endParaRPr lang="en-US" sz="2800" dirty="0"/>
                    </a:p>
                  </a:txBody>
                  <a:tcPr/>
                </a:tc>
                <a:extLst>
                  <a:ext uri="{0D108BD9-81ED-4DB2-BD59-A6C34878D82A}">
                    <a16:rowId xmlns:a16="http://schemas.microsoft.com/office/drawing/2014/main" xmlns="" val="3858151814"/>
                  </a:ext>
                </a:extLst>
              </a:tr>
              <a:tr h="317767">
                <a:tc>
                  <a:txBody>
                    <a:bodyPr/>
                    <a:lstStyle/>
                    <a:p>
                      <a:r>
                        <a:rPr lang="en-US" sz="2800" dirty="0"/>
                        <a:t>Entered</a:t>
                      </a:r>
                      <a:r>
                        <a:rPr lang="en-US" sz="2800" baseline="0" dirty="0"/>
                        <a:t> Employment </a:t>
                      </a:r>
                      <a:endParaRPr lang="en-US" sz="2800" dirty="0"/>
                    </a:p>
                  </a:txBody>
                  <a:tcPr/>
                </a:tc>
                <a:tc>
                  <a:txBody>
                    <a:bodyPr/>
                    <a:lstStyle/>
                    <a:p>
                      <a:r>
                        <a:rPr lang="en-US" sz="2800" dirty="0"/>
                        <a:t>50.0%</a:t>
                      </a:r>
                    </a:p>
                  </a:txBody>
                  <a:tcPr/>
                </a:tc>
                <a:extLst>
                  <a:ext uri="{0D108BD9-81ED-4DB2-BD59-A6C34878D82A}">
                    <a16:rowId xmlns:a16="http://schemas.microsoft.com/office/drawing/2014/main" xmlns="" val="125062492"/>
                  </a:ext>
                </a:extLst>
              </a:tr>
              <a:tr h="317767">
                <a:tc>
                  <a:txBody>
                    <a:bodyPr/>
                    <a:lstStyle/>
                    <a:p>
                      <a:r>
                        <a:rPr lang="en-US" sz="2800" dirty="0"/>
                        <a:t>Retention </a:t>
                      </a:r>
                    </a:p>
                  </a:txBody>
                  <a:tcPr/>
                </a:tc>
                <a:tc>
                  <a:txBody>
                    <a:bodyPr/>
                    <a:lstStyle/>
                    <a:p>
                      <a:r>
                        <a:rPr lang="en-US" sz="2800" dirty="0"/>
                        <a:t>73.0%</a:t>
                      </a:r>
                    </a:p>
                  </a:txBody>
                  <a:tcPr/>
                </a:tc>
                <a:extLst>
                  <a:ext uri="{0D108BD9-81ED-4DB2-BD59-A6C34878D82A}">
                    <a16:rowId xmlns:a16="http://schemas.microsoft.com/office/drawing/2014/main" xmlns="" val="2658154943"/>
                  </a:ext>
                </a:extLst>
              </a:tr>
              <a:tr h="317767">
                <a:tc>
                  <a:txBody>
                    <a:bodyPr/>
                    <a:lstStyle/>
                    <a:p>
                      <a:r>
                        <a:rPr lang="en-US" sz="2800" dirty="0"/>
                        <a:t>Average Earnings</a:t>
                      </a:r>
                    </a:p>
                  </a:txBody>
                  <a:tcPr/>
                </a:tc>
                <a:tc>
                  <a:txBody>
                    <a:bodyPr/>
                    <a:lstStyle/>
                    <a:p>
                      <a:r>
                        <a:rPr lang="en-US" sz="2800" dirty="0"/>
                        <a:t>$7,800</a:t>
                      </a:r>
                    </a:p>
                  </a:txBody>
                  <a:tcPr/>
                </a:tc>
                <a:extLst>
                  <a:ext uri="{0D108BD9-81ED-4DB2-BD59-A6C34878D82A}">
                    <a16:rowId xmlns:a16="http://schemas.microsoft.com/office/drawing/2014/main" xmlns="" val="386352753"/>
                  </a:ext>
                </a:extLst>
              </a:tr>
              <a:tr h="317767">
                <a:tc>
                  <a:txBody>
                    <a:bodyPr/>
                    <a:lstStyle/>
                    <a:p>
                      <a:r>
                        <a:rPr lang="en-US" sz="2800" dirty="0"/>
                        <a:t>Service</a:t>
                      </a:r>
                      <a:r>
                        <a:rPr lang="en-US" sz="2800" baseline="0" dirty="0"/>
                        <a:t> Level </a:t>
                      </a:r>
                      <a:endParaRPr lang="en-US" sz="2800" dirty="0"/>
                    </a:p>
                  </a:txBody>
                  <a:tcPr/>
                </a:tc>
                <a:tc>
                  <a:txBody>
                    <a:bodyPr/>
                    <a:lstStyle/>
                    <a:p>
                      <a:r>
                        <a:rPr lang="en-US" sz="2800" dirty="0"/>
                        <a:t>160.0%</a:t>
                      </a:r>
                    </a:p>
                  </a:txBody>
                  <a:tcPr/>
                </a:tc>
                <a:extLst>
                  <a:ext uri="{0D108BD9-81ED-4DB2-BD59-A6C34878D82A}">
                    <a16:rowId xmlns:a16="http://schemas.microsoft.com/office/drawing/2014/main" xmlns="" val="1397013201"/>
                  </a:ext>
                </a:extLst>
              </a:tr>
              <a:tr h="317767">
                <a:tc>
                  <a:txBody>
                    <a:bodyPr/>
                    <a:lstStyle/>
                    <a:p>
                      <a:r>
                        <a:rPr lang="en-US" sz="2800" dirty="0"/>
                        <a:t>Community Services</a:t>
                      </a:r>
                    </a:p>
                  </a:txBody>
                  <a:tcPr/>
                </a:tc>
                <a:tc>
                  <a:txBody>
                    <a:bodyPr/>
                    <a:lstStyle/>
                    <a:p>
                      <a:r>
                        <a:rPr lang="en-US" sz="2800" dirty="0"/>
                        <a:t>80.0%</a:t>
                      </a:r>
                    </a:p>
                  </a:txBody>
                  <a:tcPr/>
                </a:tc>
                <a:extLst>
                  <a:ext uri="{0D108BD9-81ED-4DB2-BD59-A6C34878D82A}">
                    <a16:rowId xmlns:a16="http://schemas.microsoft.com/office/drawing/2014/main" xmlns="" val="1630910732"/>
                  </a:ext>
                </a:extLst>
              </a:tr>
              <a:tr h="317767">
                <a:tc>
                  <a:txBody>
                    <a:bodyPr/>
                    <a:lstStyle/>
                    <a:p>
                      <a:r>
                        <a:rPr lang="en-US" sz="2800" dirty="0"/>
                        <a:t>Most In Need</a:t>
                      </a:r>
                    </a:p>
                  </a:txBody>
                  <a:tcPr/>
                </a:tc>
                <a:tc>
                  <a:txBody>
                    <a:bodyPr/>
                    <a:lstStyle/>
                    <a:p>
                      <a:r>
                        <a:rPr lang="en-US" sz="2800" dirty="0"/>
                        <a:t>2.65</a:t>
                      </a:r>
                    </a:p>
                  </a:txBody>
                  <a:tcPr/>
                </a:tc>
                <a:extLst>
                  <a:ext uri="{0D108BD9-81ED-4DB2-BD59-A6C34878D82A}">
                    <a16:rowId xmlns:a16="http://schemas.microsoft.com/office/drawing/2014/main" xmlns="" val="1536011930"/>
                  </a:ext>
                </a:extLst>
              </a:tr>
            </a:tbl>
          </a:graphicData>
        </a:graphic>
      </p:graphicFrame>
    </p:spTree>
    <p:extLst>
      <p:ext uri="{BB962C8B-B14F-4D97-AF65-F5344CB8AC3E}">
        <p14:creationId xmlns:p14="http://schemas.microsoft.com/office/powerpoint/2010/main" val="33521582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lstStyle/>
          <a:p>
            <a:r>
              <a:rPr lang="en-US" dirty="0"/>
              <a:t>Data Management System</a:t>
            </a:r>
          </a:p>
        </p:txBody>
      </p:sp>
      <p:sp>
        <p:nvSpPr>
          <p:cNvPr id="3" name="TextBox 2"/>
          <p:cNvSpPr txBox="1"/>
          <p:nvPr/>
        </p:nvSpPr>
        <p:spPr>
          <a:xfrm>
            <a:off x="161611" y="1211664"/>
            <a:ext cx="7893818" cy="3924151"/>
          </a:xfrm>
          <a:prstGeom prst="rect">
            <a:avLst/>
          </a:prstGeom>
          <a:noFill/>
        </p:spPr>
        <p:txBody>
          <a:bodyPr wrap="square" rtlCol="0">
            <a:spAutoFit/>
          </a:bodyPr>
          <a:lstStyle/>
          <a:p>
            <a:pPr>
              <a:spcAft>
                <a:spcPts val="1200"/>
              </a:spcAft>
            </a:pPr>
            <a:r>
              <a:rPr lang="en-US" sz="2800" b="1" dirty="0">
                <a:solidFill>
                  <a:srgbClr val="9D1C30"/>
                </a:solidFill>
              </a:rPr>
              <a:t>SPARQ – </a:t>
            </a:r>
            <a:r>
              <a:rPr lang="en-US" sz="2800" dirty="0"/>
              <a:t>SCSEP Performance and Results QPR </a:t>
            </a:r>
            <a:r>
              <a:rPr lang="en-US" sz="2800" dirty="0" smtClean="0"/>
              <a:t>System</a:t>
            </a:r>
            <a:endParaRPr lang="en-US" sz="2800" dirty="0"/>
          </a:p>
          <a:p>
            <a:pPr marL="742950" lvl="1" indent="-285750">
              <a:spcAft>
                <a:spcPts val="3000"/>
              </a:spcAft>
              <a:buFont typeface="Wingdings" panose="05000000000000000000" pitchFamily="2" charset="2"/>
              <a:buChar char="Ø"/>
            </a:pPr>
            <a:r>
              <a:rPr lang="en-US" sz="2400" dirty="0" smtClean="0"/>
              <a:t>SPARQ </a:t>
            </a:r>
            <a:r>
              <a:rPr lang="en-US" sz="2400" dirty="0"/>
              <a:t>provides SCSEP and its Grantees an automated </a:t>
            </a:r>
            <a:r>
              <a:rPr lang="en-US" sz="2400" dirty="0" smtClean="0"/>
              <a:t>system </a:t>
            </a:r>
            <a:r>
              <a:rPr lang="en-US" sz="2400" dirty="0"/>
              <a:t>for managing participant data and evaluating </a:t>
            </a:r>
            <a:r>
              <a:rPr lang="en-US" sz="2400" dirty="0" smtClean="0"/>
              <a:t>performance</a:t>
            </a:r>
            <a:endParaRPr lang="en-US" sz="2400" dirty="0"/>
          </a:p>
          <a:p>
            <a:pPr>
              <a:spcAft>
                <a:spcPts val="1200"/>
              </a:spcAft>
            </a:pPr>
            <a:r>
              <a:rPr lang="en-US" sz="2800" b="1" dirty="0">
                <a:solidFill>
                  <a:srgbClr val="9D1C30"/>
                </a:solidFill>
              </a:rPr>
              <a:t>WDCS –</a:t>
            </a:r>
            <a:r>
              <a:rPr lang="en-US" sz="2800" dirty="0"/>
              <a:t> Web Data Collections System </a:t>
            </a:r>
          </a:p>
          <a:p>
            <a:pPr marL="742950" lvl="1" indent="-285750">
              <a:buFont typeface="Wingdings" panose="05000000000000000000" pitchFamily="2" charset="2"/>
              <a:buChar char="Ø"/>
            </a:pPr>
            <a:r>
              <a:rPr lang="en-US" sz="2400" dirty="0" smtClean="0"/>
              <a:t>WDCS </a:t>
            </a:r>
            <a:r>
              <a:rPr lang="en-US" sz="2400" dirty="0"/>
              <a:t>interface is a tool which allows grantees to input data into </a:t>
            </a:r>
            <a:r>
              <a:rPr lang="en-US" sz="2400" dirty="0" smtClean="0"/>
              <a:t>the </a:t>
            </a:r>
            <a:r>
              <a:rPr lang="en-US" sz="2400" dirty="0"/>
              <a:t>SCSEP National Database </a:t>
            </a:r>
          </a:p>
        </p:txBody>
      </p:sp>
    </p:spTree>
    <p:extLst>
      <p:ext uri="{BB962C8B-B14F-4D97-AF65-F5344CB8AC3E}">
        <p14:creationId xmlns:p14="http://schemas.microsoft.com/office/powerpoint/2010/main" val="1833784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30424" y="205273"/>
            <a:ext cx="5702010" cy="584775"/>
          </a:xfrm>
          <a:prstGeom prst="rect">
            <a:avLst/>
          </a:prstGeom>
          <a:noFill/>
        </p:spPr>
        <p:txBody>
          <a:bodyPr wrap="none" rtlCol="0">
            <a:spAutoFit/>
          </a:bodyPr>
          <a:lstStyle/>
          <a:p>
            <a:r>
              <a:rPr lang="en-US" sz="3200" dirty="0">
                <a:latin typeface="Franklin Gothic Medium" panose="020B0603020102020204" pitchFamily="34" charset="0"/>
              </a:rPr>
              <a:t>SCSEP COMMUNICATION PLAN </a:t>
            </a:r>
          </a:p>
        </p:txBody>
      </p:sp>
      <p:graphicFrame>
        <p:nvGraphicFramePr>
          <p:cNvPr id="15" name="Diagram 14"/>
          <p:cNvGraphicFramePr/>
          <p:nvPr>
            <p:extLst>
              <p:ext uri="{D42A27DB-BD31-4B8C-83A1-F6EECF244321}">
                <p14:modId xmlns:p14="http://schemas.microsoft.com/office/powerpoint/2010/main" val="3111003273"/>
              </p:ext>
            </p:extLst>
          </p:nvPr>
        </p:nvGraphicFramePr>
        <p:xfrm>
          <a:off x="437322" y="1058404"/>
          <a:ext cx="7305261" cy="4696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7" name="Straight Connector 16"/>
          <p:cNvCxnSpPr/>
          <p:nvPr/>
        </p:nvCxnSpPr>
        <p:spPr>
          <a:xfrm>
            <a:off x="4089952" y="2037522"/>
            <a:ext cx="9939" cy="238539"/>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2139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65960932"/>
              </p:ext>
            </p:extLst>
          </p:nvPr>
        </p:nvGraphicFramePr>
        <p:xfrm>
          <a:off x="616227" y="1729409"/>
          <a:ext cx="6932652" cy="3811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51338" y="155578"/>
            <a:ext cx="6716109" cy="830997"/>
          </a:xfrm>
          <a:prstGeom prst="rect">
            <a:avLst/>
          </a:prstGeom>
          <a:noFill/>
        </p:spPr>
        <p:txBody>
          <a:bodyPr wrap="square" rtlCol="0">
            <a:spAutoFit/>
          </a:bodyPr>
          <a:lstStyle/>
          <a:p>
            <a:r>
              <a:rPr lang="en-US" sz="2400" dirty="0">
                <a:latin typeface="Franklin Gothic Medium" panose="020B0603020102020204" pitchFamily="34" charset="0"/>
              </a:rPr>
              <a:t>        SCSEP GRANTEE COMMUNICATION PLAN </a:t>
            </a:r>
          </a:p>
          <a:p>
            <a:r>
              <a:rPr lang="en-US" sz="2400" dirty="0">
                <a:latin typeface="Franklin Gothic Medium" panose="020B0603020102020204" pitchFamily="34" charset="0"/>
              </a:rPr>
              <a:t>                        WITH FPO APPROVAL </a:t>
            </a:r>
          </a:p>
        </p:txBody>
      </p:sp>
    </p:spTree>
    <p:extLst>
      <p:ext uri="{BB962C8B-B14F-4D97-AF65-F5344CB8AC3E}">
        <p14:creationId xmlns:p14="http://schemas.microsoft.com/office/powerpoint/2010/main" val="37245258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Grantee Communicating with DOL</a:t>
            </a:r>
          </a:p>
        </p:txBody>
      </p:sp>
      <p:sp>
        <p:nvSpPr>
          <p:cNvPr id="3" name="Content Placeholder 2"/>
          <p:cNvSpPr>
            <a:spLocks noGrp="1"/>
          </p:cNvSpPr>
          <p:nvPr>
            <p:ph idx="1"/>
          </p:nvPr>
        </p:nvSpPr>
        <p:spPr>
          <a:xfrm>
            <a:off x="-1" y="1088572"/>
            <a:ext cx="8088087" cy="5312228"/>
          </a:xfrm>
        </p:spPr>
        <p:txBody>
          <a:bodyPr>
            <a:normAutofit/>
          </a:bodyPr>
          <a:lstStyle/>
          <a:p>
            <a:pPr>
              <a:spcAft>
                <a:spcPts val="1200"/>
              </a:spcAft>
            </a:pPr>
            <a:r>
              <a:rPr lang="en-US" sz="2400" dirty="0">
                <a:solidFill>
                  <a:schemeClr val="tx1"/>
                </a:solidFill>
              </a:rPr>
              <a:t>First Point of Contact is with your Federal Project Officer (FPO)</a:t>
            </a:r>
          </a:p>
          <a:p>
            <a:pPr lvl="1">
              <a:buFont typeface="Wingdings" panose="05000000000000000000" pitchFamily="2" charset="2"/>
              <a:buChar char="ü"/>
            </a:pPr>
            <a:r>
              <a:rPr lang="en-US" sz="2000" dirty="0">
                <a:solidFill>
                  <a:schemeClr val="tx1"/>
                </a:solidFill>
              </a:rPr>
              <a:t>FPOs works directly with - </a:t>
            </a:r>
          </a:p>
          <a:p>
            <a:pPr lvl="2">
              <a:spcAft>
                <a:spcPts val="1200"/>
              </a:spcAft>
              <a:buFont typeface="Arial" panose="020B0604020202020204" pitchFamily="34" charset="0"/>
              <a:buChar char="•"/>
            </a:pPr>
            <a:r>
              <a:rPr lang="en-US" sz="1800" dirty="0">
                <a:solidFill>
                  <a:schemeClr val="tx1"/>
                </a:solidFill>
              </a:rPr>
              <a:t>National Office </a:t>
            </a:r>
          </a:p>
          <a:p>
            <a:pPr lvl="2">
              <a:spcAft>
                <a:spcPts val="1200"/>
              </a:spcAft>
              <a:buFont typeface="Arial" panose="020B0604020202020204" pitchFamily="34" charset="0"/>
              <a:buChar char="•"/>
            </a:pPr>
            <a:r>
              <a:rPr lang="en-US" sz="1800" dirty="0">
                <a:solidFill>
                  <a:schemeClr val="tx1"/>
                </a:solidFill>
              </a:rPr>
              <a:t>Grant Office </a:t>
            </a:r>
          </a:p>
          <a:p>
            <a:pPr lvl="2">
              <a:spcAft>
                <a:spcPts val="2400"/>
              </a:spcAft>
              <a:buFont typeface="Arial" panose="020B0604020202020204" pitchFamily="34" charset="0"/>
              <a:buChar char="•"/>
            </a:pPr>
            <a:r>
              <a:rPr lang="en-US" sz="1800" dirty="0">
                <a:solidFill>
                  <a:schemeClr val="tx1"/>
                </a:solidFill>
              </a:rPr>
              <a:t>Technical Assistance and Training Contractors</a:t>
            </a:r>
          </a:p>
          <a:p>
            <a:pPr>
              <a:spcAft>
                <a:spcPts val="1200"/>
              </a:spcAft>
            </a:pPr>
            <a:r>
              <a:rPr lang="en-US" sz="2400" dirty="0">
                <a:solidFill>
                  <a:schemeClr val="tx1"/>
                </a:solidFill>
              </a:rPr>
              <a:t>With the FPO’s approval</a:t>
            </a:r>
          </a:p>
          <a:p>
            <a:pPr lvl="1">
              <a:buFont typeface="Wingdings" panose="05000000000000000000" pitchFamily="2" charset="2"/>
              <a:buChar char="ü"/>
            </a:pPr>
            <a:r>
              <a:rPr lang="en-US" sz="2000" dirty="0">
                <a:solidFill>
                  <a:schemeClr val="tx1"/>
                </a:solidFill>
              </a:rPr>
              <a:t>Grantees can work directly with - </a:t>
            </a:r>
          </a:p>
          <a:p>
            <a:pPr lvl="2">
              <a:spcAft>
                <a:spcPts val="1200"/>
              </a:spcAft>
              <a:buFont typeface="Arial" panose="020B0604020202020204" pitchFamily="34" charset="0"/>
              <a:buChar char="•"/>
            </a:pPr>
            <a:r>
              <a:rPr lang="en-US" sz="1800" dirty="0">
                <a:solidFill>
                  <a:schemeClr val="tx1"/>
                </a:solidFill>
              </a:rPr>
              <a:t>National Office – regarding policy guidance</a:t>
            </a:r>
          </a:p>
          <a:p>
            <a:pPr lvl="2">
              <a:spcAft>
                <a:spcPts val="1200"/>
              </a:spcAft>
              <a:buFont typeface="Arial" panose="020B0604020202020204" pitchFamily="34" charset="0"/>
              <a:buChar char="•"/>
            </a:pPr>
            <a:r>
              <a:rPr lang="en-US" sz="1800" dirty="0">
                <a:solidFill>
                  <a:schemeClr val="tx1"/>
                </a:solidFill>
              </a:rPr>
              <a:t>Grant Office - regarding Grant related issues</a:t>
            </a:r>
          </a:p>
          <a:p>
            <a:pPr lvl="2">
              <a:buFont typeface="Arial" panose="020B0604020202020204" pitchFamily="34" charset="0"/>
              <a:buChar char="•"/>
            </a:pPr>
            <a:r>
              <a:rPr lang="en-US" sz="1800" dirty="0">
                <a:solidFill>
                  <a:schemeClr val="tx1"/>
                </a:solidFill>
              </a:rPr>
              <a:t>SPARQ &amp; SCSEP TA and Training </a:t>
            </a:r>
            <a:r>
              <a:rPr lang="en-US" sz="1800" dirty="0" smtClean="0">
                <a:solidFill>
                  <a:schemeClr val="tx1"/>
                </a:solidFill>
              </a:rPr>
              <a:t>Contractors</a:t>
            </a:r>
            <a:endParaRPr lang="en-US" sz="2400" dirty="0"/>
          </a:p>
        </p:txBody>
      </p:sp>
    </p:spTree>
    <p:extLst>
      <p:ext uri="{BB962C8B-B14F-4D97-AF65-F5344CB8AC3E}">
        <p14:creationId xmlns:p14="http://schemas.microsoft.com/office/powerpoint/2010/main" val="3656885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normAutofit fontScale="92500" lnSpcReduction="20000"/>
          </a:bodyPr>
          <a:lstStyle/>
          <a:p>
            <a:r>
              <a:rPr lang="en-US" dirty="0"/>
              <a:t>Region One</a:t>
            </a:r>
          </a:p>
          <a:p>
            <a:r>
              <a:rPr lang="en-US" dirty="0"/>
              <a:t>Region Two </a:t>
            </a:r>
          </a:p>
          <a:p>
            <a:r>
              <a:rPr lang="en-US" dirty="0"/>
              <a:t>Region Three</a:t>
            </a:r>
          </a:p>
          <a:p>
            <a:r>
              <a:rPr lang="en-US" dirty="0"/>
              <a:t>Region Four</a:t>
            </a:r>
          </a:p>
          <a:p>
            <a:r>
              <a:rPr lang="en-US" dirty="0"/>
              <a:t>Region Five </a:t>
            </a:r>
          </a:p>
          <a:p>
            <a:r>
              <a:rPr lang="en-US" dirty="0"/>
              <a:t>Region Six</a:t>
            </a:r>
          </a:p>
          <a:p>
            <a:r>
              <a:rPr lang="en-US" dirty="0"/>
              <a:t>I have no idea</a:t>
            </a:r>
          </a:p>
        </p:txBody>
      </p:sp>
      <p:sp>
        <p:nvSpPr>
          <p:cNvPr id="6" name="TextBox 5"/>
          <p:cNvSpPr txBox="1"/>
          <p:nvPr/>
        </p:nvSpPr>
        <p:spPr>
          <a:xfrm>
            <a:off x="589981" y="1531656"/>
            <a:ext cx="5214889" cy="584775"/>
          </a:xfrm>
          <a:prstGeom prst="rect">
            <a:avLst/>
          </a:prstGeom>
          <a:noFill/>
        </p:spPr>
        <p:txBody>
          <a:bodyPr wrap="none" rtlCol="0">
            <a:spAutoFit/>
          </a:bodyPr>
          <a:lstStyle/>
          <a:p>
            <a:r>
              <a:rPr lang="en-US" sz="3200" b="1" dirty="0"/>
              <a:t>Which Region are you in! </a:t>
            </a:r>
          </a:p>
        </p:txBody>
      </p:sp>
    </p:spTree>
    <p:extLst>
      <p:ext uri="{BB962C8B-B14F-4D97-AF65-F5344CB8AC3E}">
        <p14:creationId xmlns:p14="http://schemas.microsoft.com/office/powerpoint/2010/main" val="4318825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67" y="991981"/>
            <a:ext cx="6757060" cy="4773880"/>
          </a:xfrm>
          <a:prstGeom prst="rect">
            <a:avLst/>
          </a:prstGeom>
          <a:pattFill prst="pct5">
            <a:fgClr>
              <a:schemeClr val="bg1"/>
            </a:fgClr>
            <a:bgClr>
              <a:schemeClr val="bg1"/>
            </a:bgClr>
          </a:pattFill>
          <a:effectLst>
            <a:outerShdw blurRad="50800" dist="50800" dir="5400000" algn="ctr" rotWithShape="0">
              <a:schemeClr val="bg1">
                <a:alpha val="32000"/>
              </a:schemeClr>
            </a:outerShdw>
          </a:effectLst>
        </p:spPr>
      </p:pic>
      <p:sp>
        <p:nvSpPr>
          <p:cNvPr id="3" name="Title 2"/>
          <p:cNvSpPr>
            <a:spLocks noGrp="1"/>
          </p:cNvSpPr>
          <p:nvPr>
            <p:ph type="title"/>
          </p:nvPr>
        </p:nvSpPr>
        <p:spPr/>
        <p:txBody>
          <a:bodyPr/>
          <a:lstStyle/>
          <a:p>
            <a:pPr algn="ctr"/>
            <a:r>
              <a:rPr lang="en-US" dirty="0"/>
              <a:t>Introduction - Regional Offices </a:t>
            </a:r>
          </a:p>
        </p:txBody>
      </p:sp>
      <p:sp>
        <p:nvSpPr>
          <p:cNvPr id="4" name="Text Placeholder 3"/>
          <p:cNvSpPr txBox="1">
            <a:spLocks/>
          </p:cNvSpPr>
          <p:nvPr/>
        </p:nvSpPr>
        <p:spPr>
          <a:xfrm>
            <a:off x="1330037" y="5824455"/>
            <a:ext cx="5142015" cy="640904"/>
          </a:xfrm>
          <a:prstGeom prst="rect">
            <a:avLst/>
          </a:prstGeom>
        </p:spPr>
        <p:txBody>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hlinkClick r:id="rId4"/>
              </a:rPr>
              <a:t>https://www.doleta.gov/regions/</a:t>
            </a:r>
            <a:endParaRPr lang="en-US" sz="2800" dirty="0"/>
          </a:p>
          <a:p>
            <a:endParaRPr lang="en-US" dirty="0"/>
          </a:p>
        </p:txBody>
      </p:sp>
    </p:spTree>
    <p:extLst>
      <p:ext uri="{BB962C8B-B14F-4D97-AF65-F5344CB8AC3E}">
        <p14:creationId xmlns:p14="http://schemas.microsoft.com/office/powerpoint/2010/main" val="8780501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lstStyle/>
          <a:p>
            <a:r>
              <a:rPr lang="en-US" dirty="0"/>
              <a:t>Your Federal Project Officers</a:t>
            </a:r>
          </a:p>
        </p:txBody>
      </p:sp>
      <p:sp>
        <p:nvSpPr>
          <p:cNvPr id="3" name="Content Placeholder 2"/>
          <p:cNvSpPr>
            <a:spLocks noGrp="1"/>
          </p:cNvSpPr>
          <p:nvPr>
            <p:ph sz="half" idx="1"/>
          </p:nvPr>
        </p:nvSpPr>
        <p:spPr>
          <a:xfrm>
            <a:off x="457200" y="2522136"/>
            <a:ext cx="3619500" cy="3284836"/>
          </a:xfrm>
        </p:spPr>
        <p:txBody>
          <a:bodyPr/>
          <a:lstStyle/>
          <a:p>
            <a:r>
              <a:rPr lang="en-US" dirty="0"/>
              <a:t>Suzanne Pouliot </a:t>
            </a:r>
          </a:p>
        </p:txBody>
      </p:sp>
      <p:sp>
        <p:nvSpPr>
          <p:cNvPr id="4" name="Content Placeholder 3"/>
          <p:cNvSpPr>
            <a:spLocks noGrp="1"/>
          </p:cNvSpPr>
          <p:nvPr>
            <p:ph sz="half" idx="2"/>
          </p:nvPr>
        </p:nvSpPr>
        <p:spPr>
          <a:xfrm>
            <a:off x="4305300" y="2522136"/>
            <a:ext cx="3619500" cy="3284836"/>
          </a:xfrm>
        </p:spPr>
        <p:txBody>
          <a:bodyPr/>
          <a:lstStyle/>
          <a:p>
            <a:r>
              <a:rPr lang="en-US" dirty="0"/>
              <a:t>Matthew Capucini</a:t>
            </a:r>
          </a:p>
        </p:txBody>
      </p:sp>
      <p:sp>
        <p:nvSpPr>
          <p:cNvPr id="5" name="Text Placeholder 4"/>
          <p:cNvSpPr>
            <a:spLocks noGrp="1"/>
          </p:cNvSpPr>
          <p:nvPr>
            <p:ph type="body" idx="10"/>
          </p:nvPr>
        </p:nvSpPr>
        <p:spPr>
          <a:xfrm>
            <a:off x="139148" y="1085849"/>
            <a:ext cx="3939305" cy="931793"/>
          </a:xfrm>
        </p:spPr>
        <p:txBody>
          <a:bodyPr/>
          <a:lstStyle/>
          <a:p>
            <a:r>
              <a:rPr lang="en-US" dirty="0"/>
              <a:t>Region One – Boston MA</a:t>
            </a:r>
          </a:p>
        </p:txBody>
      </p:sp>
      <p:sp>
        <p:nvSpPr>
          <p:cNvPr id="6" name="Text Placeholder 5"/>
          <p:cNvSpPr>
            <a:spLocks noGrp="1"/>
          </p:cNvSpPr>
          <p:nvPr>
            <p:ph type="body" sz="quarter" idx="3"/>
          </p:nvPr>
        </p:nvSpPr>
        <p:spPr>
          <a:xfrm>
            <a:off x="4274344" y="1085850"/>
            <a:ext cx="3796230" cy="931792"/>
          </a:xfrm>
        </p:spPr>
        <p:txBody>
          <a:bodyPr/>
          <a:lstStyle/>
          <a:p>
            <a:r>
              <a:rPr lang="en-US" dirty="0"/>
              <a:t>Region Two – </a:t>
            </a:r>
            <a:r>
              <a:rPr lang="en-US" dirty="0" smtClean="0"/>
              <a:t>Philadelphia </a:t>
            </a:r>
            <a:r>
              <a:rPr lang="en-US" dirty="0"/>
              <a:t>PA</a:t>
            </a:r>
          </a:p>
        </p:txBody>
      </p:sp>
    </p:spTree>
    <p:extLst>
      <p:ext uri="{BB962C8B-B14F-4D97-AF65-F5344CB8AC3E}">
        <p14:creationId xmlns:p14="http://schemas.microsoft.com/office/powerpoint/2010/main" val="1279260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lstStyle/>
          <a:p>
            <a:r>
              <a:rPr lang="en-US" dirty="0"/>
              <a:t>Your Federal Project Officers </a:t>
            </a:r>
          </a:p>
        </p:txBody>
      </p:sp>
      <p:sp>
        <p:nvSpPr>
          <p:cNvPr id="3" name="Content Placeholder 2"/>
          <p:cNvSpPr>
            <a:spLocks noGrp="1"/>
          </p:cNvSpPr>
          <p:nvPr>
            <p:ph sz="half" idx="1"/>
          </p:nvPr>
        </p:nvSpPr>
        <p:spPr/>
        <p:txBody>
          <a:bodyPr/>
          <a:lstStyle/>
          <a:p>
            <a:endParaRPr lang="en-US" dirty="0"/>
          </a:p>
          <a:p>
            <a:r>
              <a:rPr lang="en-US" dirty="0"/>
              <a:t>Has no national grantees assigned  </a:t>
            </a:r>
          </a:p>
        </p:txBody>
      </p:sp>
      <p:sp>
        <p:nvSpPr>
          <p:cNvPr id="4" name="Content Placeholder 3"/>
          <p:cNvSpPr>
            <a:spLocks noGrp="1"/>
          </p:cNvSpPr>
          <p:nvPr>
            <p:ph sz="half" idx="2"/>
          </p:nvPr>
        </p:nvSpPr>
        <p:spPr/>
        <p:txBody>
          <a:bodyPr/>
          <a:lstStyle/>
          <a:p>
            <a:endParaRPr lang="en-US" dirty="0"/>
          </a:p>
          <a:p>
            <a:r>
              <a:rPr lang="en-US" dirty="0"/>
              <a:t>Charles Cox</a:t>
            </a:r>
          </a:p>
          <a:p>
            <a:r>
              <a:rPr lang="en-US" dirty="0"/>
              <a:t>Edgar Garcia </a:t>
            </a:r>
          </a:p>
        </p:txBody>
      </p:sp>
      <p:sp>
        <p:nvSpPr>
          <p:cNvPr id="5" name="Text Placeholder 4"/>
          <p:cNvSpPr>
            <a:spLocks noGrp="1"/>
          </p:cNvSpPr>
          <p:nvPr>
            <p:ph type="body" idx="10"/>
          </p:nvPr>
        </p:nvSpPr>
        <p:spPr/>
        <p:txBody>
          <a:bodyPr/>
          <a:lstStyle/>
          <a:p>
            <a:r>
              <a:rPr lang="en-US" dirty="0"/>
              <a:t>Region Three –Atlanta GA</a:t>
            </a:r>
          </a:p>
        </p:txBody>
      </p:sp>
      <p:sp>
        <p:nvSpPr>
          <p:cNvPr id="6" name="Text Placeholder 5"/>
          <p:cNvSpPr>
            <a:spLocks noGrp="1"/>
          </p:cNvSpPr>
          <p:nvPr>
            <p:ph type="body" sz="quarter" idx="3"/>
          </p:nvPr>
        </p:nvSpPr>
        <p:spPr/>
        <p:txBody>
          <a:bodyPr/>
          <a:lstStyle/>
          <a:p>
            <a:r>
              <a:rPr lang="en-US" dirty="0" smtClean="0"/>
              <a:t>Region </a:t>
            </a:r>
            <a:r>
              <a:rPr lang="en-US" dirty="0"/>
              <a:t>Four – Dallas TX</a:t>
            </a:r>
          </a:p>
        </p:txBody>
      </p:sp>
    </p:spTree>
    <p:extLst>
      <p:ext uri="{BB962C8B-B14F-4D97-AF65-F5344CB8AC3E}">
        <p14:creationId xmlns:p14="http://schemas.microsoft.com/office/powerpoint/2010/main" val="30092475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lstStyle/>
          <a:p>
            <a:r>
              <a:rPr lang="en-US" dirty="0"/>
              <a:t>Your Federal Project Officers</a:t>
            </a:r>
          </a:p>
        </p:txBody>
      </p:sp>
      <p:sp>
        <p:nvSpPr>
          <p:cNvPr id="3" name="Content Placeholder 2"/>
          <p:cNvSpPr>
            <a:spLocks noGrp="1"/>
          </p:cNvSpPr>
          <p:nvPr>
            <p:ph sz="half" idx="1"/>
          </p:nvPr>
        </p:nvSpPr>
        <p:spPr/>
        <p:txBody>
          <a:bodyPr/>
          <a:lstStyle/>
          <a:p>
            <a:endParaRPr lang="en-US" dirty="0"/>
          </a:p>
          <a:p>
            <a:r>
              <a:rPr lang="en-US" dirty="0"/>
              <a:t>Gary Lewis </a:t>
            </a:r>
          </a:p>
        </p:txBody>
      </p:sp>
      <p:sp>
        <p:nvSpPr>
          <p:cNvPr id="4" name="Content Placeholder 3"/>
          <p:cNvSpPr>
            <a:spLocks noGrp="1"/>
          </p:cNvSpPr>
          <p:nvPr>
            <p:ph sz="half" idx="2"/>
          </p:nvPr>
        </p:nvSpPr>
        <p:spPr/>
        <p:txBody>
          <a:bodyPr/>
          <a:lstStyle/>
          <a:p>
            <a:endParaRPr lang="en-US" dirty="0"/>
          </a:p>
          <a:p>
            <a:r>
              <a:rPr lang="en-US" dirty="0"/>
              <a:t>John Jacobs</a:t>
            </a:r>
          </a:p>
          <a:p>
            <a:r>
              <a:rPr lang="en-US" dirty="0"/>
              <a:t>Marjorie Fong </a:t>
            </a:r>
          </a:p>
        </p:txBody>
      </p:sp>
      <p:sp>
        <p:nvSpPr>
          <p:cNvPr id="5" name="Text Placeholder 4"/>
          <p:cNvSpPr>
            <a:spLocks noGrp="1"/>
          </p:cNvSpPr>
          <p:nvPr>
            <p:ph type="body" idx="10"/>
          </p:nvPr>
        </p:nvSpPr>
        <p:spPr/>
        <p:txBody>
          <a:bodyPr/>
          <a:lstStyle/>
          <a:p>
            <a:r>
              <a:rPr lang="en-US" dirty="0"/>
              <a:t>Region Five – Chicago IL</a:t>
            </a:r>
          </a:p>
        </p:txBody>
      </p:sp>
      <p:sp>
        <p:nvSpPr>
          <p:cNvPr id="6" name="Text Placeholder 5"/>
          <p:cNvSpPr>
            <a:spLocks noGrp="1"/>
          </p:cNvSpPr>
          <p:nvPr>
            <p:ph type="body" sz="quarter" idx="3"/>
          </p:nvPr>
        </p:nvSpPr>
        <p:spPr/>
        <p:txBody>
          <a:bodyPr/>
          <a:lstStyle/>
          <a:p>
            <a:r>
              <a:rPr lang="en-US" dirty="0"/>
              <a:t>Region Six – San Francisco CA</a:t>
            </a:r>
          </a:p>
        </p:txBody>
      </p:sp>
    </p:spTree>
    <p:extLst>
      <p:ext uri="{BB962C8B-B14F-4D97-AF65-F5344CB8AC3E}">
        <p14:creationId xmlns:p14="http://schemas.microsoft.com/office/powerpoint/2010/main" val="3048467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7366000" cy="991981"/>
          </a:xfrm>
        </p:spPr>
        <p:txBody>
          <a:bodyPr>
            <a:normAutofit/>
          </a:bodyPr>
          <a:lstStyle/>
          <a:p>
            <a:r>
              <a:rPr lang="en-US" sz="4000" dirty="0"/>
              <a:t>DNPTTA – Our Mission </a:t>
            </a:r>
          </a:p>
        </p:txBody>
      </p:sp>
      <p:sp>
        <p:nvSpPr>
          <p:cNvPr id="7" name="Rectangle 6"/>
          <p:cNvSpPr/>
          <p:nvPr/>
        </p:nvSpPr>
        <p:spPr>
          <a:xfrm>
            <a:off x="195346" y="1063136"/>
            <a:ext cx="8135854" cy="4832092"/>
          </a:xfrm>
          <a:prstGeom prst="rect">
            <a:avLst/>
          </a:prstGeom>
        </p:spPr>
        <p:txBody>
          <a:bodyPr wrap="square">
            <a:spAutoFit/>
          </a:bodyPr>
          <a:lstStyle/>
          <a:p>
            <a:r>
              <a:rPr lang="en-US" sz="2000" dirty="0">
                <a:ea typeface="Calibri" panose="020F0502020204030204" pitchFamily="34" charset="0"/>
                <a:cs typeface="Times New Roman" panose="02020603050405020304" pitchFamily="18" charset="0"/>
              </a:rPr>
              <a:t> </a:t>
            </a:r>
            <a:endParaRPr lang="en-US" sz="1400" dirty="0">
              <a:ea typeface="Calibri" panose="020F0502020204030204" pitchFamily="34" charset="0"/>
              <a:cs typeface="Times New Roman" panose="02020603050405020304" pitchFamily="18" charset="0"/>
            </a:endParaRPr>
          </a:p>
          <a:p>
            <a:r>
              <a:rPr lang="en-US" sz="2400" dirty="0">
                <a:ea typeface="Calibri" panose="020F0502020204030204" pitchFamily="34" charset="0"/>
                <a:cs typeface="Times New Roman" panose="02020603050405020304" pitchFamily="18" charset="0"/>
              </a:rPr>
              <a:t>The mission of the Division of National Programs, Tools, and Technical Assistance is to contribute to the implementation of an integrated national workforce investment system that provides workers with the job search assistance and information on labor markets, occupations, careers, and supportive services they need to get and keep good jobs, that delivers employment and training services to targeted populations, and that improves the workforce system’s capacity to deliver integrated high quality programs to jobseeker and employers. </a:t>
            </a:r>
          </a:p>
          <a:p>
            <a:r>
              <a:rPr lang="en-US" sz="2400" dirty="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42799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lstStyle/>
          <a:p>
            <a:r>
              <a:rPr lang="en-US" dirty="0"/>
              <a:t>Next Steps</a:t>
            </a:r>
            <a:endParaRPr lang="es-MX" dirty="0"/>
          </a:p>
        </p:txBody>
      </p:sp>
      <p:sp>
        <p:nvSpPr>
          <p:cNvPr id="3" name="Content Placeholder 2"/>
          <p:cNvSpPr>
            <a:spLocks noGrp="1"/>
          </p:cNvSpPr>
          <p:nvPr>
            <p:ph idx="1"/>
          </p:nvPr>
        </p:nvSpPr>
        <p:spPr>
          <a:xfrm>
            <a:off x="457199" y="1654629"/>
            <a:ext cx="7511143" cy="4159217"/>
          </a:xfrm>
        </p:spPr>
        <p:txBody>
          <a:bodyPr>
            <a:normAutofit/>
          </a:bodyPr>
          <a:lstStyle/>
          <a:p>
            <a:pPr>
              <a:spcAft>
                <a:spcPts val="1200"/>
              </a:spcAft>
            </a:pPr>
            <a:r>
              <a:rPr lang="en-US" sz="2900" dirty="0">
                <a:solidFill>
                  <a:schemeClr val="tx1"/>
                </a:solidFill>
                <a:latin typeface="Calibri" panose="020F0502020204030204" pitchFamily="34" charset="0"/>
              </a:rPr>
              <a:t> </a:t>
            </a:r>
            <a:r>
              <a:rPr lang="en-US" sz="2800" dirty="0">
                <a:solidFill>
                  <a:schemeClr val="tx1"/>
                </a:solidFill>
              </a:rPr>
              <a:t>Upcoming Transition Webinar </a:t>
            </a:r>
          </a:p>
          <a:p>
            <a:pPr lvl="1">
              <a:spcAft>
                <a:spcPts val="3600"/>
              </a:spcAft>
            </a:pPr>
            <a:r>
              <a:rPr lang="en-US" sz="2400" dirty="0">
                <a:solidFill>
                  <a:schemeClr val="tx1"/>
                </a:solidFill>
              </a:rPr>
              <a:t>Webinar Transition #3 on December 1, </a:t>
            </a:r>
            <a:r>
              <a:rPr lang="en-US" sz="2400" dirty="0" smtClean="0">
                <a:solidFill>
                  <a:schemeClr val="tx1"/>
                </a:solidFill>
              </a:rPr>
              <a:t>2016</a:t>
            </a:r>
            <a:endParaRPr lang="en-US" sz="2400" dirty="0">
              <a:solidFill>
                <a:schemeClr val="tx1"/>
              </a:solidFill>
            </a:endParaRPr>
          </a:p>
          <a:p>
            <a:pPr>
              <a:spcAft>
                <a:spcPts val="1200"/>
              </a:spcAft>
            </a:pPr>
            <a:r>
              <a:rPr lang="es-MX" sz="2800" dirty="0">
                <a:solidFill>
                  <a:schemeClr val="tx1"/>
                </a:solidFill>
              </a:rPr>
              <a:t> Important Dates </a:t>
            </a:r>
          </a:p>
          <a:p>
            <a:pPr lvl="1"/>
            <a:r>
              <a:rPr lang="es-MX" sz="2400" dirty="0">
                <a:solidFill>
                  <a:schemeClr val="tx1"/>
                </a:solidFill>
              </a:rPr>
              <a:t>February 1, 2017 – Effective Transfer Date</a:t>
            </a:r>
          </a:p>
        </p:txBody>
      </p:sp>
    </p:spTree>
    <p:extLst>
      <p:ext uri="{BB962C8B-B14F-4D97-AF65-F5344CB8AC3E}">
        <p14:creationId xmlns:p14="http://schemas.microsoft.com/office/powerpoint/2010/main" val="15503977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20039" y="5437"/>
            <a:ext cx="8007531" cy="6166757"/>
          </a:xfrm>
        </p:spPr>
        <p:txBody>
          <a:bodyPr>
            <a:normAutofit fontScale="62500" lnSpcReduction="20000"/>
          </a:bodyPr>
          <a:lstStyle/>
          <a:p>
            <a:r>
              <a:rPr lang="en-US" sz="3800" b="1" dirty="0"/>
              <a:t>SCSEP Webpage</a:t>
            </a:r>
          </a:p>
          <a:p>
            <a:pPr lvl="2" indent="0">
              <a:buNone/>
            </a:pPr>
            <a:r>
              <a:rPr lang="en-US" sz="3400" dirty="0">
                <a:hlinkClick r:id="rId3"/>
              </a:rPr>
              <a:t>http://www.doleta.gov/seniors/</a:t>
            </a:r>
            <a:endParaRPr lang="en-US" sz="3400" dirty="0"/>
          </a:p>
          <a:p>
            <a:r>
              <a:rPr lang="en-US" sz="3800" b="1" dirty="0"/>
              <a:t>WorkforceGPS</a:t>
            </a:r>
          </a:p>
          <a:p>
            <a:pPr lvl="2" indent="0">
              <a:buNone/>
            </a:pPr>
            <a:r>
              <a:rPr lang="es-MX" sz="3400" dirty="0"/>
              <a:t> </a:t>
            </a:r>
            <a:r>
              <a:rPr lang="es-MX" sz="3400" dirty="0">
                <a:hlinkClick r:id="rId4"/>
              </a:rPr>
              <a:t>https://olderworkers.workforcegps.org/</a:t>
            </a:r>
            <a:endParaRPr lang="es-MX" sz="3400" dirty="0"/>
          </a:p>
          <a:p>
            <a:r>
              <a:rPr lang="en-US" sz="3800" dirty="0"/>
              <a:t>Performance Reporting Information</a:t>
            </a:r>
          </a:p>
          <a:p>
            <a:pPr lvl="0"/>
            <a:r>
              <a:rPr lang="en-US" sz="3400" dirty="0">
                <a:hlinkClick r:id="rId5"/>
              </a:rPr>
              <a:t>http://www.doleta.gov/Seniors/html_docs/GranteePerf.cfm</a:t>
            </a:r>
          </a:p>
          <a:p>
            <a:r>
              <a:rPr lang="en-US" sz="3800" b="1" dirty="0"/>
              <a:t>Guidance and Resources</a:t>
            </a:r>
          </a:p>
          <a:p>
            <a:r>
              <a:rPr lang="en-US" sz="3400" dirty="0">
                <a:hlinkClick r:id="rId5"/>
              </a:rPr>
              <a:t>Http://www.doleta.gov/Seniors/html_docs/TechAssist.cfm</a:t>
            </a:r>
            <a:endParaRPr lang="en-US" sz="3400" dirty="0"/>
          </a:p>
          <a:p>
            <a:r>
              <a:rPr lang="en-US" sz="3400" dirty="0">
                <a:hlinkClick r:id="rId6"/>
              </a:rPr>
              <a:t>HTTP://scsep-help.com/</a:t>
            </a:r>
            <a:endParaRPr lang="en-US" sz="3400" dirty="0"/>
          </a:p>
          <a:p>
            <a:r>
              <a:rPr lang="en-US" sz="3400" dirty="0">
                <a:hlinkClick r:id="rId7"/>
              </a:rPr>
              <a:t>HTTP://www.sparq.doleta.gov</a:t>
            </a:r>
            <a:endParaRPr lang="en-US" sz="3400" dirty="0"/>
          </a:p>
          <a:p>
            <a:r>
              <a:rPr lang="en-US" sz="3400" dirty="0">
                <a:hlinkClick r:id="rId8"/>
              </a:rPr>
              <a:t>HTTP://scseped.org</a:t>
            </a:r>
            <a:endParaRPr lang="en-US" sz="3400" dirty="0"/>
          </a:p>
          <a:p>
            <a:r>
              <a:rPr lang="en-US" sz="3800" b="1" dirty="0"/>
              <a:t>Laws and regulations</a:t>
            </a:r>
          </a:p>
          <a:p>
            <a:r>
              <a:rPr lang="en-US" sz="3400" dirty="0">
                <a:hlinkClick r:id="rId9"/>
              </a:rPr>
              <a:t>http://www.doleta.gov/Seniors/HTML_DOCS/regs.cfm</a:t>
            </a:r>
            <a:endParaRPr lang="en-US" sz="3400" dirty="0"/>
          </a:p>
          <a:p>
            <a:endParaRPr lang="en-US" dirty="0"/>
          </a:p>
        </p:txBody>
      </p:sp>
    </p:spTree>
    <p:extLst>
      <p:ext uri="{BB962C8B-B14F-4D97-AF65-F5344CB8AC3E}">
        <p14:creationId xmlns:p14="http://schemas.microsoft.com/office/powerpoint/2010/main" val="66789311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Box 4"/>
          <p:cNvSpPr txBox="1"/>
          <p:nvPr/>
        </p:nvSpPr>
        <p:spPr>
          <a:xfrm>
            <a:off x="375920" y="3064703"/>
            <a:ext cx="6781800" cy="3170099"/>
          </a:xfrm>
          <a:prstGeom prst="rect">
            <a:avLst/>
          </a:prstGeom>
          <a:noFill/>
        </p:spPr>
        <p:txBody>
          <a:bodyPr wrap="square" rtlCol="0">
            <a:spAutoFit/>
          </a:bodyPr>
          <a:lstStyle/>
          <a:p>
            <a:pPr marL="342900" indent="-342900">
              <a:spcAft>
                <a:spcPts val="2400"/>
              </a:spcAft>
              <a:buFont typeface="+mj-lt"/>
              <a:buAutoNum type="arabicPeriod"/>
            </a:pPr>
            <a:r>
              <a:rPr lang="en-US" sz="2400" dirty="0">
                <a:latin typeface="Arial" pitchFamily="34" charset="0"/>
                <a:cs typeface="Arial" pitchFamily="34" charset="0"/>
              </a:rPr>
              <a:t>I’m getting there</a:t>
            </a:r>
          </a:p>
          <a:p>
            <a:pPr marL="342900" indent="-342900">
              <a:spcAft>
                <a:spcPts val="2400"/>
              </a:spcAft>
              <a:buFont typeface="+mj-lt"/>
              <a:buAutoNum type="arabicPeriod"/>
            </a:pPr>
            <a:r>
              <a:rPr lang="en-US" sz="2400" dirty="0">
                <a:latin typeface="Arial" pitchFamily="34" charset="0"/>
                <a:cs typeface="Arial" pitchFamily="34" charset="0"/>
              </a:rPr>
              <a:t>Ready to Rock-n-Roll!!! </a:t>
            </a:r>
          </a:p>
          <a:p>
            <a:pPr marL="342900" indent="-342900">
              <a:spcAft>
                <a:spcPts val="2400"/>
              </a:spcAft>
              <a:buFont typeface="+mj-lt"/>
              <a:buAutoNum type="arabicPeriod"/>
            </a:pPr>
            <a:r>
              <a:rPr lang="en-US" sz="2400" dirty="0">
                <a:latin typeface="Arial" pitchFamily="34" charset="0"/>
                <a:cs typeface="Arial" pitchFamily="34" charset="0"/>
              </a:rPr>
              <a:t>Huh…what happens on Feb. 1?</a:t>
            </a:r>
          </a:p>
          <a:p>
            <a:pPr marL="342900" indent="-342900">
              <a:spcAft>
                <a:spcPts val="2400"/>
              </a:spcAft>
              <a:buFont typeface="+mj-lt"/>
              <a:buAutoNum type="arabicPeriod"/>
            </a:pPr>
            <a:r>
              <a:rPr lang="en-US" sz="2400" dirty="0">
                <a:latin typeface="Arial" pitchFamily="34" charset="0"/>
                <a:cs typeface="Arial" pitchFamily="34" charset="0"/>
              </a:rPr>
              <a:t>Ask me next month</a:t>
            </a:r>
          </a:p>
          <a:p>
            <a:pPr marL="342900" indent="-342900">
              <a:spcAft>
                <a:spcPts val="2400"/>
              </a:spcAft>
              <a:buFont typeface="+mj-lt"/>
              <a:buAutoNum type="arabicPeriod"/>
            </a:pPr>
            <a:endParaRPr lang="en-US" sz="2400" dirty="0">
              <a:latin typeface="Arial" pitchFamily="34" charset="0"/>
              <a:cs typeface="Arial" pitchFamily="34" charset="0"/>
            </a:endParaRPr>
          </a:p>
        </p:txBody>
      </p:sp>
      <p:sp>
        <p:nvSpPr>
          <p:cNvPr id="6" name="TextBox 5"/>
          <p:cNvSpPr txBox="1"/>
          <p:nvPr/>
        </p:nvSpPr>
        <p:spPr>
          <a:xfrm>
            <a:off x="101600" y="1524000"/>
            <a:ext cx="7467600" cy="480131"/>
          </a:xfrm>
          <a:prstGeom prst="rect">
            <a:avLst/>
          </a:prstGeom>
          <a:noFill/>
        </p:spPr>
        <p:txBody>
          <a:bodyPr wrap="square" rtlCol="0">
            <a:spAutoFit/>
          </a:bodyPr>
          <a:lstStyle/>
          <a:p>
            <a:pPr lvl="0" algn="ctr" defTabSz="1066800">
              <a:lnSpc>
                <a:spcPct val="90000"/>
              </a:lnSpc>
              <a:spcBef>
                <a:spcPct val="0"/>
              </a:spcBef>
              <a:spcAft>
                <a:spcPct val="35000"/>
              </a:spcAft>
            </a:pPr>
            <a:r>
              <a:rPr lang="en-US" sz="2800" dirty="0">
                <a:solidFill>
                  <a:srgbClr val="C00000"/>
                </a:solidFill>
                <a:latin typeface="Arial" pitchFamily="34" charset="0"/>
                <a:cs typeface="Arial" pitchFamily="34" charset="0"/>
              </a:rPr>
              <a:t>So... Do you feel you’re ready for February 1?  </a:t>
            </a:r>
            <a:endParaRPr lang="en-US" dirty="0">
              <a:latin typeface="Arial" pitchFamily="34" charset="0"/>
              <a:cs typeface="Arial" pitchFamily="34" charset="0"/>
            </a:endParaRPr>
          </a:p>
        </p:txBody>
      </p:sp>
    </p:spTree>
    <p:extLst>
      <p:ext uri="{BB962C8B-B14F-4D97-AF65-F5344CB8AC3E}">
        <p14:creationId xmlns:p14="http://schemas.microsoft.com/office/powerpoint/2010/main" val="38346623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1490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60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66000" cy="991981"/>
          </a:xfrm>
        </p:spPr>
        <p:txBody>
          <a:bodyPr>
            <a:normAutofit/>
          </a:bodyPr>
          <a:lstStyle/>
          <a:p>
            <a:r>
              <a:rPr lang="en-US" dirty="0"/>
              <a:t>OLDER WORKERS UNIT </a:t>
            </a:r>
          </a:p>
        </p:txBody>
      </p:sp>
      <p:sp>
        <p:nvSpPr>
          <p:cNvPr id="4" name="TextBox 3"/>
          <p:cNvSpPr txBox="1"/>
          <p:nvPr/>
        </p:nvSpPr>
        <p:spPr>
          <a:xfrm>
            <a:off x="317500" y="1263609"/>
            <a:ext cx="7848600" cy="4401205"/>
          </a:xfrm>
          <a:prstGeom prst="rect">
            <a:avLst/>
          </a:prstGeom>
          <a:noFill/>
        </p:spPr>
        <p:txBody>
          <a:bodyPr wrap="square" rtlCol="0">
            <a:spAutoFit/>
          </a:bodyPr>
          <a:lstStyle/>
          <a:p>
            <a:pPr marL="285750" indent="-285750">
              <a:spcAft>
                <a:spcPts val="2400"/>
              </a:spcAft>
              <a:buClr>
                <a:srgbClr val="9D1C30"/>
              </a:buClr>
              <a:buFont typeface="Wingdings" panose="05000000000000000000" pitchFamily="2" charset="2"/>
              <a:buChar char="Ø"/>
            </a:pPr>
            <a:r>
              <a:rPr lang="en-US" sz="2400" dirty="0">
                <a:latin typeface="+mj-lt"/>
                <a:ea typeface="Calibri" panose="020F0502020204030204" pitchFamily="34" charset="0"/>
                <a:cs typeface="Times New Roman" panose="02020603050405020304" pitchFamily="18" charset="0"/>
              </a:rPr>
              <a:t>Manages and oversees grants and investments, manages SCSEP national grant solicitations, and provides support for regional Federal Project Officers in managing SCSEP grantees. </a:t>
            </a:r>
          </a:p>
          <a:p>
            <a:pPr marL="285750" indent="-285750">
              <a:spcAft>
                <a:spcPts val="2400"/>
              </a:spcAft>
              <a:buClr>
                <a:srgbClr val="9D1C30"/>
              </a:buClr>
              <a:buFont typeface="Wingdings" panose="05000000000000000000" pitchFamily="2" charset="2"/>
              <a:buChar char="Ø"/>
            </a:pPr>
            <a:r>
              <a:rPr lang="en-US" sz="2400" dirty="0">
                <a:latin typeface="+mj-lt"/>
                <a:ea typeface="Calibri" panose="020F0502020204030204" pitchFamily="34" charset="0"/>
                <a:cs typeface="Times New Roman" panose="02020603050405020304" pitchFamily="18" charset="0"/>
              </a:rPr>
              <a:t>Oversees national reporting system for SCSEP grantees, SPARQ, and reviews program and performance data to continuously improve program operations. </a:t>
            </a:r>
          </a:p>
          <a:p>
            <a:pPr marL="285750" indent="-285750">
              <a:spcAft>
                <a:spcPts val="2400"/>
              </a:spcAft>
              <a:buClr>
                <a:srgbClr val="9D1C30"/>
              </a:buClr>
              <a:buFont typeface="Wingdings" panose="05000000000000000000" pitchFamily="2" charset="2"/>
              <a:buChar char="Ø"/>
            </a:pPr>
            <a:r>
              <a:rPr lang="en-US" sz="2400" dirty="0">
                <a:latin typeface="+mj-lt"/>
                <a:ea typeface="Calibri" panose="020F0502020204030204" pitchFamily="34" charset="0"/>
                <a:cs typeface="Times New Roman" panose="02020603050405020304" pitchFamily="18" charset="0"/>
              </a:rPr>
              <a:t>Develop and promote system-wide capacity for delivery of services to older workers</a:t>
            </a:r>
            <a:r>
              <a:rPr lang="en-US" sz="2400" dirty="0" smtClean="0">
                <a:latin typeface="+mj-lt"/>
                <a:ea typeface="Calibri" panose="020F0502020204030204" pitchFamily="34" charset="0"/>
                <a:cs typeface="Times New Roman" panose="02020603050405020304" pitchFamily="18" charset="0"/>
              </a:rPr>
              <a:t>.</a:t>
            </a:r>
            <a:endParaRPr lang="en-US" sz="24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83622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676&quot;&gt;&lt;object type=&quot;3&quot; unique_id=&quot;10678&quot;&gt;&lt;property id=&quot;20148&quot; value=&quot;5&quot;/&gt;&lt;property id=&quot;20300&quot; value=&quot;Slide 1 - &amp;quot;Promoting self-sufficiency and employment opportunities for older adults&amp;quot;&quot;/&gt;&lt;property id=&quot;20307&quot; value=&quot;256&quot;/&gt;&lt;/object&gt;&lt;object type=&quot;3&quot; unique_id=&quot;10679&quot;&gt;&lt;property id=&quot;20148&quot; value=&quot;5&quot;/&gt;&lt;property id=&quot;20300&quot; value=&quot;Slide 2&quot;/&gt;&lt;property id=&quot;20307&quot; value=&quot;264&quot;/&gt;&lt;/object&gt;&lt;object type=&quot;3&quot; unique_id=&quot;10680&quot;&gt;&lt;property id=&quot;20148&quot; value=&quot;5&quot;/&gt;&lt;property id=&quot;20300&quot; value=&quot;Slide 7 - &amp;quot;Steven Rietzke&amp;quot;&quot;/&gt;&lt;property id=&quot;20307&quot; value=&quot;259&quot;/&gt;&lt;/object&gt;&lt;object type=&quot;3&quot; unique_id=&quot;10683&quot;&gt;&lt;property id=&quot;20148&quot; value=&quot;5&quot;/&gt;&lt;property id=&quot;20300&quot; value=&quot;Slide 5&quot;/&gt;&lt;property id=&quot;20307&quot; value=&quot;265&quot;/&gt;&lt;/object&gt;&lt;object type=&quot;3&quot; unique_id=&quot;10685&quot;&gt;&lt;property id=&quot;20148&quot; value=&quot;5&quot;/&gt;&lt;property id=&quot;20300&quot; value=&quot;Slide 13 - &amp;quot;National SCSEP  Team &amp;quot;&quot;/&gt;&lt;property id=&quot;20307&quot; value=&quot;257&quot;/&gt;&lt;/object&gt;&lt;object type=&quot;3&quot; unique_id=&quot;10686&quot;&gt;&lt;property id=&quot;20148&quot; value=&quot;5&quot;/&gt;&lt;property id=&quot;20300&quot; value=&quot;Slide 10 - &amp;quot;Introductions – National Program Office&amp;quot;&quot;/&gt;&lt;property id=&quot;20307&quot; value=&quot;258&quot;/&gt;&lt;/object&gt;&lt;object type=&quot;3&quot; unique_id=&quot;10688&quot;&gt;&lt;property id=&quot;20148&quot; value=&quot;5&quot;/&gt;&lt;property id=&quot;20300&quot; value=&quot;Slide 81&quot;/&gt;&lt;property id=&quot;20307&quot; value=&quot;263&quot;/&gt;&lt;/object&gt;&lt;object type=&quot;3&quot; unique_id=&quot;10693&quot;&gt;&lt;property id=&quot;20148&quot; value=&quot;5&quot;/&gt;&lt;property id=&quot;20300&quot; value=&quot;Slide 84&quot;/&gt;&lt;property id=&quot;20307&quot; value=&quot;269&quot;/&gt;&lt;/object&gt;&lt;object type=&quot;3&quot; unique_id=&quot;21438&quot;&gt;&lt;property id=&quot;20148&quot; value=&quot;5&quot;/&gt;&lt;property id=&quot;20300&quot; value=&quot;Slide 24 - &amp;quot;POLL&amp;quot;&quot;/&gt;&lt;property id=&quot;20307&quot; value=&quot;274&quot;/&gt;&lt;/object&gt;&lt;object type=&quot;3&quot; unique_id=&quot;21581&quot;&gt;&lt;property id=&quot;20148&quot; value=&quot;5&quot;/&gt;&lt;property id=&quot;20300&quot; value=&quot;Slide 3 - &amp;quot;SCSEP Grantees&amp;quot;&quot;/&gt;&lt;property id=&quot;20307&quot; value=&quot;286&quot;/&gt;&lt;/object&gt;&lt;object type=&quot;3&quot; unique_id=&quot;21582&quot;&gt;&lt;property id=&quot;20148&quot; value=&quot;5&quot;/&gt;&lt;property id=&quot;20300&quot; value=&quot;Slide 4 - &amp;quot;Michi McNeace&amp;quot;&quot;/&gt;&lt;property id=&quot;20307&quot; value=&quot;308&quot;/&gt;&lt;/object&gt;&lt;object type=&quot;3&quot; unique_id=&quot;21583&quot;&gt;&lt;property id=&quot;20148&quot; value=&quot;5&quot;/&gt;&lt;property id=&quot;20300&quot; value=&quot;Slide 6 - &amp;quot;FRANCIS PERKINS BUILDING  - Washington, DC&amp;quot;&quot;/&gt;&lt;property id=&quot;20307&quot; value=&quot;328&quot;/&gt;&lt;/object&gt;&lt;object type=&quot;3&quot; unique_id=&quot;21584&quot;&gt;&lt;property id=&quot;20148&quot; value=&quot;5&quot;/&gt;&lt;property id=&quot;20300&quot; value=&quot;Slide 8 - &amp;quot;DNPTTA – Our Mission &amp;quot;&quot;/&gt;&lt;property id=&quot;20307&quot; value=&quot;379&quot;/&gt;&lt;/object&gt;&lt;object type=&quot;3&quot; unique_id=&quot;21585&quot;&gt;&lt;property id=&quot;20148&quot; value=&quot;5&quot;/&gt;&lt;property id=&quot;20300&quot; value=&quot;Slide 9 - &amp;quot;OLDER WORKERS UNIT &amp;quot;&quot;/&gt;&lt;property id=&quot;20307&quot; value=&quot;389&quot;/&gt;&lt;/object&gt;&lt;object type=&quot;3&quot; unique_id=&quot;21586&quot;&gt;&lt;property id=&quot;20148&quot; value=&quot;5&quot;/&gt;&lt;property id=&quot;20300&quot; value=&quot;Slide 11 - &amp;quot;SCSEP UNIT  &amp;quot;&quot;/&gt;&lt;property id=&quot;20307&quot; value=&quot;343&quot;/&gt;&lt;/object&gt;&lt;object type=&quot;3&quot; unique_id=&quot;21587&quot;&gt;&lt;property id=&quot;20148&quot; value=&quot;5&quot;/&gt;&lt;property id=&quot;20300&quot; value=&quot;Slide 12 - &amp;quot;SCSEP UNIT &amp;amp;#x09;&amp;quot;&quot;/&gt;&lt;property id=&quot;20307&quot; value=&quot;410&quot;/&gt;&lt;/object&gt;&lt;object type=&quot;3&quot; unique_id=&quot;21588&quot;&gt;&lt;property id=&quot;20148&quot; value=&quot;5&quot;/&gt;&lt;property id=&quot;20300&quot; value=&quot;Slide 14 - &amp;quot;National SCSEP Office &amp;quot;&quot;/&gt;&lt;property id=&quot;20307&quot; value=&quot;350&quot;/&gt;&lt;/object&gt;&lt;object type=&quot;3&quot; unique_id=&quot;21589&quot;&gt;&lt;property id=&quot;20148&quot; value=&quot;5&quot;/&gt;&lt;property id=&quot;20300&quot; value=&quot;Slide 15 - &amp;quot;National SCSEP Office&amp;quot;&quot;/&gt;&lt;property id=&quot;20307&quot; value=&quot;351&quot;/&gt;&lt;/object&gt;&lt;object type=&quot;3&quot; unique_id=&quot;21590&quot;&gt;&lt;property id=&quot;20148&quot; value=&quot;5&quot;/&gt;&lt;property id=&quot;20300&quot; value=&quot;Slide 16 - &amp;quot;National SCSEP Office&amp;quot;&quot;/&gt;&lt;property id=&quot;20307&quot; value=&quot;352&quot;/&gt;&lt;/object&gt;&lt;object type=&quot;3&quot; unique_id=&quot;21591&quot;&gt;&lt;property id=&quot;20148&quot; value=&quot;5&quot;/&gt;&lt;property id=&quot;20300&quot; value=&quot;Slide 17 - &amp;quot;National SCSEP Contract Team &amp;quot;&quot;/&gt;&lt;property id=&quot;20307&quot; value=&quot;365&quot;/&gt;&lt;/object&gt;&lt;object type=&quot;3&quot; unique_id=&quot;21592&quot;&gt;&lt;property id=&quot;20148&quot; value=&quot;5&quot;/&gt;&lt;property id=&quot;20300&quot; value=&quot;Slide 18 - &amp;quot;National SCSEP Contract Team&amp;quot;&quot;/&gt;&lt;property id=&quot;20307&quot; value=&quot;366&quot;/&gt;&lt;/object&gt;&lt;object type=&quot;3&quot; unique_id=&quot;21593&quot;&gt;&lt;property id=&quot;20148&quot; value=&quot;5&quot;/&gt;&lt;property id=&quot;20300&quot; value=&quot;Slide 19 - &amp;quot;National SCSEP Contract Team&amp;quot;&quot;/&gt;&lt;property id=&quot;20307&quot; value=&quot;367&quot;/&gt;&lt;/object&gt;&lt;object type=&quot;3&quot; unique_id=&quot;21594&quot;&gt;&lt;property id=&quot;20148&quot; value=&quot;5&quot;/&gt;&lt;property id=&quot;20300&quot; value=&quot;Slide 20&quot;/&gt;&lt;property id=&quot;20307&quot; value=&quot;353&quot;/&gt;&lt;/object&gt;&lt;object type=&quot;3&quot; unique_id=&quot;21595&quot;&gt;&lt;property id=&quot;20148&quot; value=&quot;5&quot;/&gt;&lt;property id=&quot;20300&quot; value=&quot;Slide 21 - &amp;quot;LaMia Chapman &amp;quot;&quot;/&gt;&lt;property id=&quot;20307&quot; value=&quot;307&quot;/&gt;&lt;/object&gt;&lt;object type=&quot;3&quot; unique_id=&quot;21596&quot;&gt;&lt;property id=&quot;20148&quot; value=&quot;5&quot;/&gt;&lt;property id=&quot;20300&quot; value=&quot;Slide 22 - &amp;quot;SCSEP History &amp;amp; Overview&amp;quot;&quot;/&gt;&lt;property id=&quot;20307&quot; value=&quot;283&quot;/&gt;&lt;/object&gt;&lt;object type=&quot;3&quot; unique_id=&quot;21597&quot;&gt;&lt;property id=&quot;20148&quot; value=&quot;5&quot;/&gt;&lt;property id=&quot;20300&quot; value=&quot;Slide 23 - &amp;quot;Grant Overview &amp;quot;&quot;/&gt;&lt;property id=&quot;20307&quot; value=&quot;378&quot;/&gt;&lt;/object&gt;&lt;object type=&quot;3&quot; unique_id=&quot;21598&quot;&gt;&lt;property id=&quot;20148&quot; value=&quot;5&quot;/&gt;&lt;property id=&quot;20300&quot; value=&quot;Slide 25 - &amp;quot;Jimmie Curtis&amp;quot;&quot;/&gt;&lt;property id=&quot;20307&quot; value=&quot;306&quot;/&gt;&lt;/object&gt;&lt;object type=&quot;3&quot; unique_id=&quot;21599&quot;&gt;&lt;property id=&quot;20148&quot; value=&quot;5&quot;/&gt;&lt;property id=&quot;20300&quot; value=&quot;Slide 26 - &amp;quot;Introduction - OGM&amp;quot;&quot;/&gt;&lt;property id=&quot;20307&quot; value=&quot;281&quot;/&gt;&lt;/object&gt;&lt;object type=&quot;3&quot; unique_id=&quot;21600&quot;&gt;&lt;property id=&quot;20148&quot; value=&quot;5&quot;/&gt;&lt;property id=&quot;20300&quot; value=&quot;Slide 27 - &amp;quot;Grant Award Package&amp;quot;&quot;/&gt;&lt;property id=&quot;20307&quot; value=&quot;311&quot;/&gt;&lt;/object&gt;&lt;object type=&quot;3&quot; unique_id=&quot;21601&quot;&gt;&lt;property id=&quot;20148&quot; value=&quot;5&quot;/&gt;&lt;property id=&quot;20300&quot; value=&quot;Slide 28 - &amp;quot;Grant Award Package and Reporting Requirements &amp;quot;&quot;/&gt;&lt;property id=&quot;20307&quot; value=&quot;312&quot;/&gt;&lt;/object&gt;&lt;object type=&quot;3&quot; unique_id=&quot;21602&quot;&gt;&lt;property id=&quot;20148&quot; value=&quot;5&quot;/&gt;&lt;property id=&quot;20300&quot; value=&quot;Slide 29 - &amp;quot;SCSEP Reporting  &amp;quot;&quot;/&gt;&lt;property id=&quot;20307&quot; value=&quot;334&quot;/&gt;&lt;/object&gt;&lt;object type=&quot;3&quot; unique_id=&quot;21603&quot;&gt;&lt;property id=&quot;20148&quot; value=&quot;5&quot;/&gt;&lt;property id=&quot;20300&quot; value=&quot;Slide 30 - &amp;quot;Grant Award Package&amp;quot;&quot;/&gt;&lt;property id=&quot;20307&quot; value=&quot;313&quot;/&gt;&lt;/object&gt;&lt;object type=&quot;3&quot; unique_id=&quot;21604&quot;&gt;&lt;property id=&quot;20148&quot; value=&quot;5&quot;/&gt;&lt;property id=&quot;20300&quot; value=&quot;Slide 31 - &amp;quot;Grant Award Package&amp;quot;&quot;/&gt;&lt;property id=&quot;20307&quot; value=&quot;314&quot;/&gt;&lt;/object&gt;&lt;object type=&quot;3&quot; unique_id=&quot;21605&quot;&gt;&lt;property id=&quot;20148&quot; value=&quot;5&quot;/&gt;&lt;property id=&quot;20300&quot; value=&quot;Slide 32 - &amp;quot;Grant Award Package&amp;quot;&quot;/&gt;&lt;property id=&quot;20307&quot; value=&quot;315&quot;/&gt;&lt;/object&gt;&lt;object type=&quot;3&quot; unique_id=&quot;21606&quot;&gt;&lt;property id=&quot;20148&quot; value=&quot;5&quot;/&gt;&lt;property id=&quot;20300&quot; value=&quot;Slide 33&quot;/&gt;&lt;property id=&quot;20307&quot; value=&quot;342&quot;/&gt;&lt;/object&gt;&lt;object type=&quot;3&quot; unique_id=&quot;21607&quot;&gt;&lt;property id=&quot;20148&quot; value=&quot;5&quot;/&gt;&lt;property id=&quot;20300&quot; value=&quot;Slide 34 - &amp;quot;Irene Jefferson &amp;quot;&quot;/&gt;&lt;property id=&quot;20307&quot; value=&quot;381&quot;/&gt;&lt;/object&gt;&lt;object type=&quot;3&quot; unique_id=&quot;21608&quot;&gt;&lt;property id=&quot;20148&quot; value=&quot;5&quot;/&gt;&lt;property id=&quot;20300&quot; value=&quot;Slide 35 - &amp;quot;Financial Management – What you should have in your toolbox &amp;quot;&quot;/&gt;&lt;property id=&quot;20307&quot; value=&quot;332&quot;/&gt;&lt;/object&gt;&lt;object type=&quot;3&quot; unique_id=&quot;21609&quot;&gt;&lt;property id=&quot;20148&quot; value=&quot;5&quot;/&gt;&lt;property id=&quot;20300&quot; value=&quot;Slide 36 - &amp;quot;Financial Management &amp;quot;&quot;/&gt;&lt;property id=&quot;20307&quot; value=&quot;335&quot;/&gt;&lt;/object&gt;&lt;object type=&quot;3&quot; unique_id=&quot;21610&quot;&gt;&lt;property id=&quot;20148&quot; value=&quot;5&quot;/&gt;&lt;property id=&quot;20300&quot; value=&quot;Slide 37 - &amp;quot;Financial Standards&amp;amp;#x09;&amp;quot;&quot;/&gt;&lt;property id=&quot;20307&quot; value=&quot;413&quot;/&gt;&lt;/object&gt;&lt;object type=&quot;3&quot; unique_id=&quot;21611&quot;&gt;&lt;property id=&quot;20148&quot; value=&quot;5&quot;/&gt;&lt;property id=&quot;20300&quot; value=&quot;Slide 38 - &amp;quot;Internal Controls Standards &amp;amp;#x09;&amp;quot;&quot;/&gt;&lt;property id=&quot;20307&quot; value=&quot;412&quot;/&gt;&lt;/object&gt;&lt;object type=&quot;3&quot; unique_id=&quot;21612&quot;&gt;&lt;property id=&quot;20148&quot; value=&quot;5&quot;/&gt;&lt;property id=&quot;20300&quot; value=&quot;Slide 39 - &amp;quot;Other Standards &amp;quot;&quot;/&gt;&lt;property id=&quot;20307&quot; value=&quot;414&quot;/&gt;&lt;/object&gt;&lt;object type=&quot;3&quot; unique_id=&quot;21613&quot;&gt;&lt;property id=&quot;20148&quot; value=&quot;5&quot;/&gt;&lt;property id=&quot;20300&quot; value=&quot;Slide 40&quot;/&gt;&lt;property id=&quot;20307&quot; value=&quot;344&quot;/&gt;&lt;/object&gt;&lt;object type=&quot;3&quot; unique_id=&quot;21614&quot;&gt;&lt;property id=&quot;20148&quot; value=&quot;5&quot;/&gt;&lt;property id=&quot;20300&quot; value=&quot;Slide 41 - &amp;quot;Fiscal Responsibility Test &amp;quot;&quot;/&gt;&lt;property id=&quot;20307&quot; value=&quot;345&quot;/&gt;&lt;/object&gt;&lt;object type=&quot;3&quot; unique_id=&quot;21615&quot;&gt;&lt;property id=&quot;20148&quot; value=&quot;5&quot;/&gt;&lt;property id=&quot;20300&quot; value=&quot;Slide 42 - &amp;quot;Federal Regulations Administrative Requirements &amp;quot;&quot;/&gt;&lt;property id=&quot;20307&quot; value=&quot;415&quot;/&gt;&lt;/object&gt;&lt;object type=&quot;3&quot; unique_id=&quot;21616&quot;&gt;&lt;property id=&quot;20148&quot; value=&quot;5&quot;/&gt;&lt;property id=&quot;20300&quot; value=&quot;Slide 43 - &amp;quot;Administrative Cost  &amp;quot;&quot;/&gt;&lt;property id=&quot;20307&quot; value=&quot;349&quot;/&gt;&lt;/object&gt;&lt;object type=&quot;3&quot; unique_id=&quot;21617&quot;&gt;&lt;property id=&quot;20148&quot; value=&quot;5&quot;/&gt;&lt;property id=&quot;20300&quot; value=&quot;Slide 44 - &amp;quot;Administrative Cost &amp;quot;&quot;/&gt;&lt;property id=&quot;20307&quot; value=&quot;417&quot;/&gt;&lt;/object&gt;&lt;object type=&quot;3&quot; unique_id=&quot;21618&quot;&gt;&lt;property id=&quot;20148&quot; value=&quot;5&quot;/&gt;&lt;property id=&quot;20300&quot; value=&quot;Slide 45 - &amp;quot;Programmatic Cost &amp;quot;&quot;/&gt;&lt;property id=&quot;20307&quot; value=&quot;348&quot;/&gt;&lt;/object&gt;&lt;object type=&quot;3&quot; unique_id=&quot;21619&quot;&gt;&lt;property id=&quot;20148&quot; value=&quot;5&quot;/&gt;&lt;property id=&quot;20300&quot; value=&quot;Slide 46 - &amp;quot;Optional Special Requests (OSRs) &amp;quot;&quot;/&gt;&lt;property id=&quot;20307&quot; value=&quot;391&quot;/&gt;&lt;/object&gt;&lt;object type=&quot;3&quot; unique_id=&quot;21620&quot;&gt;&lt;property id=&quot;20148&quot; value=&quot;5&quot;/&gt;&lt;property id=&quot;20300&quot; value=&quot;Slide 47 - &amp;quot;Any OSR must include, But not limited to&amp;quot;&quot;/&gt;&lt;property id=&quot;20307&quot; value=&quot;376&quot;/&gt;&lt;/object&gt;&lt;object type=&quot;3&quot; unique_id=&quot;21621&quot;&gt;&lt;property id=&quot;20148&quot; value=&quot;5&quot;/&gt;&lt;property id=&quot;20300&quot; value=&quot;Slide 48 - &amp;quot;General Financial Overview &amp;quot;&quot;/&gt;&lt;property id=&quot;20307&quot; value=&quot;333&quot;/&gt;&lt;/object&gt;&lt;object type=&quot;3&quot; unique_id=&quot;21622&quot;&gt;&lt;property id=&quot;20148&quot; value=&quot;5&quot;/&gt;&lt;property id=&quot;20300&quot; value=&quot;Slide 49&quot;/&gt;&lt;property id=&quot;20307&quot; value=&quot;383&quot;/&gt;&lt;/object&gt;&lt;object type=&quot;3&quot; unique_id=&quot;21623&quot;&gt;&lt;property id=&quot;20148&quot; value=&quot;5&quot;/&gt;&lt;property id=&quot;20300&quot; value=&quot;Slide 50&quot;/&gt;&lt;property id=&quot;20307&quot; value=&quot;337&quot;/&gt;&lt;/object&gt;&lt;object type=&quot;3&quot; unique_id=&quot;21624&quot;&gt;&lt;property id=&quot;20148&quot; value=&quot;5&quot;/&gt;&lt;property id=&quot;20300&quot; value=&quot;Slide 51&quot;/&gt;&lt;property id=&quot;20307&quot; value=&quot;392&quot;/&gt;&lt;/object&gt;&lt;object type=&quot;3&quot; unique_id=&quot;21625&quot;&gt;&lt;property id=&quot;20148&quot; value=&quot;5&quot;/&gt;&lt;property id=&quot;20300&quot; value=&quot;Slide 52&quot;/&gt;&lt;property id=&quot;20307&quot; value=&quot;390&quot;/&gt;&lt;/object&gt;&lt;object type=&quot;3&quot; unique_id=&quot;21626&quot;&gt;&lt;property id=&quot;20148&quot; value=&quot;5&quot;/&gt;&lt;property id=&quot;20300&quot; value=&quot;Slide 53&quot;/&gt;&lt;property id=&quot;20307&quot; value=&quot;346&quot;/&gt;&lt;/object&gt;&lt;object type=&quot;3&quot; unique_id=&quot;21627&quot;&gt;&lt;property id=&quot;20148&quot; value=&quot;5&quot;/&gt;&lt;property id=&quot;20300&quot; value=&quot;Slide 54 - &amp;quot;LaMia Chapman &amp;quot;&quot;/&gt;&lt;property id=&quot;20307&quot; value=&quot;368&quot;/&gt;&lt;/object&gt;&lt;object type=&quot;3&quot; unique_id=&quot;21628&quot;&gt;&lt;property id=&quot;20148&quot; value=&quot;5&quot;/&gt;&lt;property id=&quot;20300&quot; value=&quot;Slide 55 - &amp;quot;SCSEP the Program &amp;quot;&quot;/&gt;&lt;property id=&quot;20307&quot; value=&quot;347&quot;/&gt;&lt;/object&gt;&lt;object type=&quot;3&quot; unique_id=&quot;21629&quot;&gt;&lt;property id=&quot;20148&quot; value=&quot;5&quot;/&gt;&lt;property id=&quot;20300&quot; value=&quot;Slide 56 - &amp;quot;Programmatic Assurances &amp;quot;&quot;/&gt;&lt;property id=&quot;20307&quot; value=&quot;416&quot;/&gt;&lt;/object&gt;&lt;object type=&quot;3&quot; unique_id=&quot;21630&quot;&gt;&lt;property id=&quot;20148&quot; value=&quot;5&quot;/&gt;&lt;property id=&quot;20300&quot; value=&quot;Slide 57 - &amp;quot;The Assurances &amp;quot;&quot;/&gt;&lt;property id=&quot;20307&quot; value=&quot;382&quot;/&gt;&lt;/object&gt;&lt;object type=&quot;3&quot; unique_id=&quot;21631&quot;&gt;&lt;property id=&quot;20148&quot; value=&quot;5&quot;/&gt;&lt;property id=&quot;20300&quot; value=&quot;Slide 58 - &amp;quot;Managing your SCSEP Grant&amp;quot;&quot;/&gt;&lt;property id=&quot;20307&quot; value=&quot;395&quot;/&gt;&lt;/object&gt;&lt;object type=&quot;3&quot; unique_id=&quot;21632&quot;&gt;&lt;property id=&quot;20148&quot; value=&quot;5&quot;/&gt;&lt;property id=&quot;20300&quot; value=&quot;Slide 59 - &amp;quot;Sub-Recipients&amp;quot;&quot;/&gt;&lt;property id=&quot;20307&quot; value=&quot;339&quot;/&gt;&lt;/object&gt;&lt;object type=&quot;3&quot; unique_id=&quot;21633&quot;&gt;&lt;property id=&quot;20148&quot; value=&quot;5&quot;/&gt;&lt;property id=&quot;20300&quot; value=&quot;Slide 60&quot;/&gt;&lt;property id=&quot;20307&quot; value=&quot;384&quot;/&gt;&lt;/object&gt;&lt;object type=&quot;3&quot; unique_id=&quot;21634&quot;&gt;&lt;property id=&quot;20148&quot; value=&quot;5&quot;/&gt;&lt;property id=&quot;20300&quot; value=&quot;Slide 61&quot;/&gt;&lt;property id=&quot;20307&quot; value=&quot;393&quot;/&gt;&lt;/object&gt;&lt;object type=&quot;3&quot; unique_id=&quot;21635&quot;&gt;&lt;property id=&quot;20148&quot; value=&quot;5&quot;/&gt;&lt;property id=&quot;20300&quot; value=&quot;Slide 62 - &amp;quot;Service Delivery Model&amp;quot;&quot;/&gt;&lt;property id=&quot;20307&quot; value=&quot;355&quot;/&gt;&lt;/object&gt;&lt;object type=&quot;3&quot; unique_id=&quot;21636&quot;&gt;&lt;property id=&quot;20148&quot; value=&quot;5&quot;/&gt;&lt;property id=&quot;20300&quot; value=&quot;Slide 63 - &amp;quot;Participant Services &amp;quot;&quot;/&gt;&lt;property id=&quot;20307&quot; value=&quot;398&quot;/&gt;&lt;/object&gt;&lt;object type=&quot;3&quot; unique_id=&quot;21637&quot;&gt;&lt;property id=&quot;20148&quot; value=&quot;5&quot;/&gt;&lt;property id=&quot;20300&quot; value=&quot;Slide 64 - &amp;quot;Host Agency – Community Service Assignment  &amp;quot;&quot;/&gt;&lt;property id=&quot;20307&quot; value=&quot;361&quot;/&gt;&lt;/object&gt;&lt;object type=&quot;3&quot; unique_id=&quot;21638&quot;&gt;&lt;property id=&quot;20148&quot; value=&quot;5&quot;/&gt;&lt;property id=&quot;20300&quot; value=&quot;Slide 65 - &amp;quot;Workforce and Aging Partnerships &amp;quot;&quot;/&gt;&lt;property id=&quot;20307&quot; value=&quot;362&quot;/&gt;&lt;/object&gt;&lt;object type=&quot;3&quot; unique_id=&quot;21639&quot;&gt;&lt;property id=&quot;20148&quot; value=&quot;5&quot;/&gt;&lt;property id=&quot;20300&quot; value=&quot;Slide 66 - &amp;quot;Partnership – Workforce and Aging &amp;quot;&quot;/&gt;&lt;property id=&quot;20307&quot; value=&quot;422&quot;/&gt;&lt;/object&gt;&lt;object type=&quot;3&quot; unique_id=&quot;21640&quot;&gt;&lt;property id=&quot;20148&quot; value=&quot;5&quot;/&gt;&lt;property id=&quot;20300&quot; value=&quot;Slide 67 - &amp;quot;Employer Engagement  &amp;quot;&quot;/&gt;&lt;property id=&quot;20307&quot; value=&quot;402&quot;/&gt;&lt;/object&gt;&lt;object type=&quot;3&quot; unique_id=&quot;21641&quot;&gt;&lt;property id=&quot;20148&quot; value=&quot;5&quot;/&gt;&lt;property id=&quot;20300&quot; value=&quot;Slide 68&quot;/&gt;&lt;property id=&quot;20307&quot; value=&quot;356&quot;/&gt;&lt;/object&gt;&lt;object type=&quot;3&quot; unique_id=&quot;21642&quot;&gt;&lt;property id=&quot;20148&quot; value=&quot;5&quot;/&gt;&lt;property id=&quot;20300&quot; value=&quot;Slide 69&quot;/&gt;&lt;property id=&quot;20307&quot; value=&quot;385&quot;/&gt;&lt;/object&gt;&lt;object type=&quot;3&quot; unique_id=&quot;21643&quot;&gt;&lt;property id=&quot;20148&quot; value=&quot;5&quot;/&gt;&lt;property id=&quot;20300&quot; value=&quot;Slide 70 - &amp;quot;Performance Measures &amp;quot;&quot;/&gt;&lt;property id=&quot;20307&quot; value=&quot;386&quot;/&gt;&lt;/object&gt;&lt;object type=&quot;3&quot; unique_id=&quot;21644&quot;&gt;&lt;property id=&quot;20148&quot; value=&quot;5&quot;/&gt;&lt;property id=&quot;20300&quot; value=&quot;Slide 71 - &amp;quot;Data Management System&amp;quot;&quot;/&gt;&lt;property id=&quot;20307&quot; value=&quot;387&quot;/&gt;&lt;/object&gt;&lt;object type=&quot;3&quot; unique_id=&quot;21645&quot;&gt;&lt;property id=&quot;20148&quot; value=&quot;5&quot;/&gt;&lt;property id=&quot;20300&quot; value=&quot;Slide 72&quot;/&gt;&lt;property id=&quot;20307&quot; value=&quot;418&quot;/&gt;&lt;/object&gt;&lt;object type=&quot;3&quot; unique_id=&quot;21646&quot;&gt;&lt;property id=&quot;20148&quot; value=&quot;5&quot;/&gt;&lt;property id=&quot;20300&quot; value=&quot;Slide 73&quot;/&gt;&lt;property id=&quot;20307&quot; value=&quot;420&quot;/&gt;&lt;/object&gt;&lt;object type=&quot;3&quot; unique_id=&quot;21647&quot;&gt;&lt;property id=&quot;20148&quot; value=&quot;5&quot;/&gt;&lt;property id=&quot;20300&quot; value=&quot;Slide 74 - &amp;quot;Grantee Communicating with DOL&amp;quot;&quot;/&gt;&lt;property id=&quot;20307&quot; value=&quot;405&quot;/&gt;&lt;/object&gt;&lt;object type=&quot;3&quot; unique_id=&quot;21648&quot;&gt;&lt;property id=&quot;20148&quot; value=&quot;5&quot;/&gt;&lt;property id=&quot;20300&quot; value=&quot;Slide 75&quot;/&gt;&lt;property id=&quot;20307&quot; value=&quot;406&quot;/&gt;&lt;/object&gt;&lt;object type=&quot;3&quot; unique_id=&quot;21649&quot;&gt;&lt;property id=&quot;20148&quot; value=&quot;5&quot;/&gt;&lt;property id=&quot;20300&quot; value=&quot;Slide 76 - &amp;quot;Introduction - Regional Offices &amp;quot;&quot;/&gt;&lt;property id=&quot;20307&quot; value=&quot;323&quot;/&gt;&lt;/object&gt;&lt;object type=&quot;3&quot; unique_id=&quot;21650&quot;&gt;&lt;property id=&quot;20148&quot; value=&quot;5&quot;/&gt;&lt;property id=&quot;20300&quot; value=&quot;Slide 77 - &amp;quot;Your Federal Project Officers&amp;quot;&quot;/&gt;&lt;property id=&quot;20307&quot; value=&quot;407&quot;/&gt;&lt;/object&gt;&lt;object type=&quot;3&quot; unique_id=&quot;21651&quot;&gt;&lt;property id=&quot;20148&quot; value=&quot;5&quot;/&gt;&lt;property id=&quot;20300&quot; value=&quot;Slide 78 - &amp;quot;Your Federal Project Officers &amp;quot;&quot;/&gt;&lt;property id=&quot;20307&quot; value=&quot;408&quot;/&gt;&lt;/object&gt;&lt;object type=&quot;3&quot; unique_id=&quot;21652&quot;&gt;&lt;property id=&quot;20148&quot; value=&quot;5&quot;/&gt;&lt;property id=&quot;20300&quot; value=&quot;Slide 79 - &amp;quot;Your Federal Project Officers&amp;quot;&quot;/&gt;&lt;property id=&quot;20307&quot; value=&quot;409&quot;/&gt;&lt;/object&gt;&lt;object type=&quot;3&quot; unique_id=&quot;21653&quot;&gt;&lt;property id=&quot;20148&quot; value=&quot;5&quot;/&gt;&lt;property id=&quot;20300&quot; value=&quot;Slide 80 - &amp;quot;Next Steps&amp;quot;&quot;/&gt;&lt;property id=&quot;20307&quot; value=&quot;303&quot;/&gt;&lt;/object&gt;&lt;object type=&quot;3&quot; unique_id=&quot;21654&quot;&gt;&lt;property id=&quot;20148&quot; value=&quot;5&quot;/&gt;&lt;property id=&quot;20300&quot; value=&quot;Slide 82&quot;/&gt;&lt;property id=&quot;20307&quot; value=&quot;304&quot;/&gt;&lt;/object&gt;&lt;object type=&quot;3&quot; unique_id=&quot;21655&quot;&gt;&lt;property id=&quot;20148&quot; value=&quot;5&quot;/&gt;&lt;property id=&quot;20300&quot; value=&quot;Slide 83&quot;/&gt;&lt;property id=&quot;20307&quot; value=&quot;388&quot;/&gt;&lt;/object&gt;&lt;/object&gt;&lt;object type=&quot;8&quot; unique_id=&quot;1071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8FBA55B8DA5045BFCD6003A0206EBB" ma:contentTypeVersion="0" ma:contentTypeDescription="Create a new document." ma:contentTypeScope="" ma:versionID="9af4df16691a9af1e934d66c9f31676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AA1B5B-069E-4BDD-A79A-68D5FBCBDE3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21FA3AD-3432-4526-89EB-7A5B323DBC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CC49AA9-F75E-4759-B9AE-64F2C0E5A5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8300</TotalTime>
  <Words>3583</Words>
  <Application>Microsoft Office PowerPoint</Application>
  <PresentationFormat>On-screen Show (4:3)</PresentationFormat>
  <Paragraphs>641</Paragraphs>
  <Slides>84</Slides>
  <Notes>71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84</vt:i4>
      </vt:variant>
    </vt:vector>
  </HeadingPairs>
  <TitlesOfParts>
    <vt:vector size="95" baseType="lpstr">
      <vt:lpstr>Arial</vt:lpstr>
      <vt:lpstr>Calibri</vt:lpstr>
      <vt:lpstr>Century Gothic</vt:lpstr>
      <vt:lpstr>Franklin Gothic Book</vt:lpstr>
      <vt:lpstr>Franklin Gothic Medium</vt:lpstr>
      <vt:lpstr>Impact</vt:lpstr>
      <vt:lpstr>Myriad Pro</vt:lpstr>
      <vt:lpstr>Myriad Pro Cond</vt:lpstr>
      <vt:lpstr>Times New Roman</vt:lpstr>
      <vt:lpstr>Wingdings</vt:lpstr>
      <vt:lpstr>Office Theme</vt:lpstr>
      <vt:lpstr>Promoting self-sufficiency and employment opportunities for older adults</vt:lpstr>
      <vt:lpstr>PowerPoint Presentation</vt:lpstr>
      <vt:lpstr>SCSEP Grantees</vt:lpstr>
      <vt:lpstr>Michi McNeace</vt:lpstr>
      <vt:lpstr>PowerPoint Presentation</vt:lpstr>
      <vt:lpstr>FRANCIS PERKINS BUILDING  - Washington, DC</vt:lpstr>
      <vt:lpstr>Steven Rietzke</vt:lpstr>
      <vt:lpstr>DNPTTA – Our Mission </vt:lpstr>
      <vt:lpstr>OLDER WORKERS UNIT </vt:lpstr>
      <vt:lpstr>Introductions – National Program Office</vt:lpstr>
      <vt:lpstr>SCSEP UNIT  </vt:lpstr>
      <vt:lpstr>SCSEP UNIT  </vt:lpstr>
      <vt:lpstr>National SCSEP  Team </vt:lpstr>
      <vt:lpstr>National SCSEP Office </vt:lpstr>
      <vt:lpstr>National SCSEP Office</vt:lpstr>
      <vt:lpstr>National SCSEP Office</vt:lpstr>
      <vt:lpstr>National SCSEP Contract Team </vt:lpstr>
      <vt:lpstr>National SCSEP Contract Team</vt:lpstr>
      <vt:lpstr>National SCSEP Contract Team</vt:lpstr>
      <vt:lpstr>PowerPoint Presentation</vt:lpstr>
      <vt:lpstr>LaMia Chapman </vt:lpstr>
      <vt:lpstr>SCSEP History &amp; Overview</vt:lpstr>
      <vt:lpstr>Grant Overview </vt:lpstr>
      <vt:lpstr>POLL</vt:lpstr>
      <vt:lpstr>Jimmie Curtis</vt:lpstr>
      <vt:lpstr>Introduction - OGM</vt:lpstr>
      <vt:lpstr>Grant Award Package</vt:lpstr>
      <vt:lpstr>Grant Award Package and Reporting Requirements </vt:lpstr>
      <vt:lpstr>SCSEP Reporting  </vt:lpstr>
      <vt:lpstr>Grant Award Package</vt:lpstr>
      <vt:lpstr>Grant Award Package</vt:lpstr>
      <vt:lpstr>Grant Award Package</vt:lpstr>
      <vt:lpstr>PowerPoint Presentation</vt:lpstr>
      <vt:lpstr>Irene Jefferson </vt:lpstr>
      <vt:lpstr>Financial Management – What you should have in your toolbox </vt:lpstr>
      <vt:lpstr>Financial Management </vt:lpstr>
      <vt:lpstr>Financial Standards </vt:lpstr>
      <vt:lpstr>Internal Controls Standards  </vt:lpstr>
      <vt:lpstr>Other Standards </vt:lpstr>
      <vt:lpstr>PowerPoint Presentation</vt:lpstr>
      <vt:lpstr>Fiscal Responsibility Test </vt:lpstr>
      <vt:lpstr>Federal Regulations Administrative Requirements </vt:lpstr>
      <vt:lpstr>Administrative Cost  </vt:lpstr>
      <vt:lpstr>Administrative Cost </vt:lpstr>
      <vt:lpstr>Programmatic Cost </vt:lpstr>
      <vt:lpstr>Optional Special Requests (OSRs) </vt:lpstr>
      <vt:lpstr>Any OSR must include, But not limited to</vt:lpstr>
      <vt:lpstr>General Financial Overview </vt:lpstr>
      <vt:lpstr>PowerPoint Presentation</vt:lpstr>
      <vt:lpstr>PowerPoint Presentation</vt:lpstr>
      <vt:lpstr>PowerPoint Presentation</vt:lpstr>
      <vt:lpstr>PowerPoint Presentation</vt:lpstr>
      <vt:lpstr>PowerPoint Presentation</vt:lpstr>
      <vt:lpstr>LaMia Chapman </vt:lpstr>
      <vt:lpstr>SCSEP the Program </vt:lpstr>
      <vt:lpstr>Programmatic Assurances </vt:lpstr>
      <vt:lpstr>The Assurances </vt:lpstr>
      <vt:lpstr>Managing your SCSEP Grant</vt:lpstr>
      <vt:lpstr>Sub-Recipients</vt:lpstr>
      <vt:lpstr>PowerPoint Presentation</vt:lpstr>
      <vt:lpstr>PowerPoint Presentation</vt:lpstr>
      <vt:lpstr>Service Delivery Model</vt:lpstr>
      <vt:lpstr>Participant Services </vt:lpstr>
      <vt:lpstr>Host Agency – Community Service Assignment  </vt:lpstr>
      <vt:lpstr>Workforce and Aging Partnerships </vt:lpstr>
      <vt:lpstr>Partnership – Workforce and Aging </vt:lpstr>
      <vt:lpstr>Employer Engagement  </vt:lpstr>
      <vt:lpstr>PowerPoint Presentation</vt:lpstr>
      <vt:lpstr>PowerPoint Presentation</vt:lpstr>
      <vt:lpstr>Performance Measures </vt:lpstr>
      <vt:lpstr>Data Management System</vt:lpstr>
      <vt:lpstr>PowerPoint Presentation</vt:lpstr>
      <vt:lpstr>PowerPoint Presentation</vt:lpstr>
      <vt:lpstr>Grantee Communicating with DOL</vt:lpstr>
      <vt:lpstr>PowerPoint Presentation</vt:lpstr>
      <vt:lpstr>Introduction - Regional Offices </vt:lpstr>
      <vt:lpstr>Your Federal Project Officers</vt:lpstr>
      <vt:lpstr>Your Federal Project Officers </vt:lpstr>
      <vt:lpstr>Your Federal Project Officers</vt:lpstr>
      <vt:lpstr>Next Steps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Michi McNeace</dc:creator>
  <cp:lastModifiedBy>Gary Gonzalez</cp:lastModifiedBy>
  <cp:revision>518</cp:revision>
  <dcterms:created xsi:type="dcterms:W3CDTF">2014-04-10T03:33:57Z</dcterms:created>
  <dcterms:modified xsi:type="dcterms:W3CDTF">2016-11-15T16:27:33Z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0x010100618FBA55B8DA5045BFCD6003A0206EBB</vt:lpwstr>
  </property>
</Properties>
</file>