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4"/>
    <p:sldMasterId id="2147483809" r:id="rId5"/>
    <p:sldMasterId id="2147483811" r:id="rId6"/>
    <p:sldMasterId id="2147483813" r:id="rId7"/>
    <p:sldMasterId id="2147483815" r:id="rId8"/>
    <p:sldMasterId id="2147483817" r:id="rId9"/>
    <p:sldMasterId id="2147483819" r:id="rId10"/>
    <p:sldMasterId id="2147483821" r:id="rId11"/>
    <p:sldMasterId id="2147483823" r:id="rId12"/>
  </p:sldMasterIdLst>
  <p:notesMasterIdLst>
    <p:notesMasterId r:id="rId75"/>
  </p:notesMasterIdLst>
  <p:sldIdLst>
    <p:sldId id="299" r:id="rId13"/>
    <p:sldId id="300" r:id="rId14"/>
    <p:sldId id="301" r:id="rId15"/>
    <p:sldId id="302" r:id="rId16"/>
    <p:sldId id="303" r:id="rId17"/>
    <p:sldId id="304" r:id="rId18"/>
    <p:sldId id="306" r:id="rId19"/>
    <p:sldId id="336" r:id="rId20"/>
    <p:sldId id="272" r:id="rId21"/>
    <p:sldId id="257" r:id="rId22"/>
    <p:sldId id="258" r:id="rId23"/>
    <p:sldId id="259" r:id="rId24"/>
    <p:sldId id="260" r:id="rId25"/>
    <p:sldId id="261" r:id="rId26"/>
    <p:sldId id="262" r:id="rId27"/>
    <p:sldId id="276" r:id="rId28"/>
    <p:sldId id="275" r:id="rId29"/>
    <p:sldId id="307" r:id="rId30"/>
    <p:sldId id="270" r:id="rId31"/>
    <p:sldId id="271" r:id="rId32"/>
    <p:sldId id="310" r:id="rId33"/>
    <p:sldId id="335" r:id="rId34"/>
    <p:sldId id="277" r:id="rId35"/>
    <p:sldId id="278" r:id="rId36"/>
    <p:sldId id="279" r:id="rId37"/>
    <p:sldId id="322" r:id="rId38"/>
    <p:sldId id="280" r:id="rId39"/>
    <p:sldId id="319" r:id="rId40"/>
    <p:sldId id="320" r:id="rId41"/>
    <p:sldId id="318" r:id="rId42"/>
    <p:sldId id="321" r:id="rId43"/>
    <p:sldId id="323" r:id="rId44"/>
    <p:sldId id="324" r:id="rId45"/>
    <p:sldId id="333" r:id="rId46"/>
    <p:sldId id="329" r:id="rId47"/>
    <p:sldId id="326" r:id="rId48"/>
    <p:sldId id="332" r:id="rId49"/>
    <p:sldId id="330" r:id="rId50"/>
    <p:sldId id="281" r:id="rId51"/>
    <p:sldId id="282" r:id="rId52"/>
    <p:sldId id="283" r:id="rId53"/>
    <p:sldId id="284" r:id="rId54"/>
    <p:sldId id="311" r:id="rId55"/>
    <p:sldId id="314" r:id="rId56"/>
    <p:sldId id="286" r:id="rId57"/>
    <p:sldId id="287" r:id="rId58"/>
    <p:sldId id="288" r:id="rId59"/>
    <p:sldId id="289" r:id="rId60"/>
    <p:sldId id="290" r:id="rId61"/>
    <p:sldId id="291" r:id="rId62"/>
    <p:sldId id="292" r:id="rId63"/>
    <p:sldId id="293" r:id="rId64"/>
    <p:sldId id="294" r:id="rId65"/>
    <p:sldId id="295" r:id="rId66"/>
    <p:sldId id="313" r:id="rId67"/>
    <p:sldId id="305" r:id="rId68"/>
    <p:sldId id="296" r:id="rId69"/>
    <p:sldId id="297" r:id="rId70"/>
    <p:sldId id="298" r:id="rId71"/>
    <p:sldId id="316" r:id="rId72"/>
    <p:sldId id="317" r:id="rId73"/>
    <p:sldId id="334" r:id="rId74"/>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5DDEEF-FDC4-4A45-830D-907940BA5274}">
          <p14:sldIdLst>
            <p14:sldId id="299"/>
            <p14:sldId id="300"/>
            <p14:sldId id="301"/>
            <p14:sldId id="302"/>
            <p14:sldId id="303"/>
            <p14:sldId id="304"/>
            <p14:sldId id="306"/>
            <p14:sldId id="336"/>
            <p14:sldId id="272"/>
            <p14:sldId id="257"/>
            <p14:sldId id="258"/>
            <p14:sldId id="259"/>
            <p14:sldId id="260"/>
            <p14:sldId id="261"/>
            <p14:sldId id="262"/>
            <p14:sldId id="276"/>
            <p14:sldId id="275"/>
            <p14:sldId id="307"/>
            <p14:sldId id="270"/>
            <p14:sldId id="271"/>
            <p14:sldId id="310"/>
          </p14:sldIdLst>
        </p14:section>
        <p14:section name="Introduce Terry" id="{A312D1FE-0A81-4709-A626-AD86BAD51CE8}">
          <p14:sldIdLst>
            <p14:sldId id="335"/>
            <p14:sldId id="277"/>
            <p14:sldId id="278"/>
            <p14:sldId id="279"/>
            <p14:sldId id="322"/>
            <p14:sldId id="280"/>
            <p14:sldId id="319"/>
            <p14:sldId id="320"/>
            <p14:sldId id="318"/>
            <p14:sldId id="321"/>
            <p14:sldId id="323"/>
            <p14:sldId id="324"/>
            <p14:sldId id="333"/>
            <p14:sldId id="329"/>
            <p14:sldId id="326"/>
            <p14:sldId id="332"/>
            <p14:sldId id="330"/>
            <p14:sldId id="281"/>
            <p14:sldId id="282"/>
            <p14:sldId id="283"/>
            <p14:sldId id="284"/>
            <p14:sldId id="311"/>
            <p14:sldId id="314"/>
            <p14:sldId id="286"/>
            <p14:sldId id="287"/>
            <p14:sldId id="288"/>
            <p14:sldId id="289"/>
            <p14:sldId id="290"/>
            <p14:sldId id="291"/>
            <p14:sldId id="292"/>
            <p14:sldId id="293"/>
            <p14:sldId id="294"/>
            <p14:sldId id="295"/>
            <p14:sldId id="313"/>
            <p14:sldId id="305"/>
            <p14:sldId id="296"/>
            <p14:sldId id="297"/>
            <p14:sldId id="298"/>
            <p14:sldId id="316"/>
            <p14:sldId id="317"/>
            <p14:sldId id="3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2">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30" d="100"/>
          <a:sy n="130" d="100"/>
        </p:scale>
        <p:origin x="2826" y="-1734"/>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59.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49.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B02D822A-B1D7-4A49-B4E7-8A3125B9D80B}" type="datetimeFigureOut">
              <a:rPr lang="en-US" smtClean="0"/>
              <a:t>11/17/2016</a:t>
            </a:fld>
            <a:endParaRPr lang="en-US" dirty="0"/>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dirty="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01B32926-1E27-4A25-A00A-393866DE3D67}" type="slidenum">
              <a:rPr lang="en-US" smtClean="0"/>
              <a:t>‹#›</a:t>
            </a:fld>
            <a:endParaRPr lang="en-US" dirty="0"/>
          </a:p>
        </p:txBody>
      </p:sp>
    </p:spTree>
    <p:extLst>
      <p:ext uri="{BB962C8B-B14F-4D97-AF65-F5344CB8AC3E}">
        <p14:creationId xmlns:p14="http://schemas.microsoft.com/office/powerpoint/2010/main" val="3429827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1</a:t>
            </a:fld>
            <a:endParaRPr lang="en-US" dirty="0"/>
          </a:p>
        </p:txBody>
      </p:sp>
    </p:spTree>
    <p:extLst>
      <p:ext uri="{BB962C8B-B14F-4D97-AF65-F5344CB8AC3E}">
        <p14:creationId xmlns:p14="http://schemas.microsoft.com/office/powerpoint/2010/main" val="2983324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10</a:t>
            </a:fld>
            <a:endParaRPr lang="en-US" dirty="0"/>
          </a:p>
        </p:txBody>
      </p:sp>
    </p:spTree>
    <p:extLst>
      <p:ext uri="{BB962C8B-B14F-4D97-AF65-F5344CB8AC3E}">
        <p14:creationId xmlns:p14="http://schemas.microsoft.com/office/powerpoint/2010/main" val="127416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0100" y="4381500"/>
            <a:ext cx="5715000" cy="4724400"/>
          </a:xfrm>
        </p:spPr>
        <p:txBody>
          <a:bodyPr>
            <a:noAutofit/>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11</a:t>
            </a:fld>
            <a:endParaRPr lang="en-US" dirty="0"/>
          </a:p>
        </p:txBody>
      </p:sp>
    </p:spTree>
    <p:extLst>
      <p:ext uri="{BB962C8B-B14F-4D97-AF65-F5344CB8AC3E}">
        <p14:creationId xmlns:p14="http://schemas.microsoft.com/office/powerpoint/2010/main" val="4183885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12</a:t>
            </a:fld>
            <a:endParaRPr lang="en-US" dirty="0"/>
          </a:p>
        </p:txBody>
      </p:sp>
    </p:spTree>
    <p:extLst>
      <p:ext uri="{BB962C8B-B14F-4D97-AF65-F5344CB8AC3E}">
        <p14:creationId xmlns:p14="http://schemas.microsoft.com/office/powerpoint/2010/main" val="1269004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4"/>
            <a:ext cx="5882640" cy="4918989"/>
          </a:xfrm>
        </p:spPr>
        <p:txBody>
          <a:bodyPr>
            <a:noAutofit/>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13</a:t>
            </a:fld>
            <a:endParaRPr lang="en-US" dirty="0"/>
          </a:p>
        </p:txBody>
      </p:sp>
    </p:spTree>
    <p:extLst>
      <p:ext uri="{BB962C8B-B14F-4D97-AF65-F5344CB8AC3E}">
        <p14:creationId xmlns:p14="http://schemas.microsoft.com/office/powerpoint/2010/main" val="13417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14</a:t>
            </a:fld>
            <a:endParaRPr lang="en-US" dirty="0"/>
          </a:p>
        </p:txBody>
      </p:sp>
    </p:spTree>
    <p:extLst>
      <p:ext uri="{BB962C8B-B14F-4D97-AF65-F5344CB8AC3E}">
        <p14:creationId xmlns:p14="http://schemas.microsoft.com/office/powerpoint/2010/main" val="1687926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15</a:t>
            </a:fld>
            <a:endParaRPr lang="en-US" dirty="0"/>
          </a:p>
        </p:txBody>
      </p:sp>
    </p:spTree>
    <p:extLst>
      <p:ext uri="{BB962C8B-B14F-4D97-AF65-F5344CB8AC3E}">
        <p14:creationId xmlns:p14="http://schemas.microsoft.com/office/powerpoint/2010/main" val="877288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01B32926-1E27-4A25-A00A-393866DE3D67}" type="slidenum">
              <a:rPr lang="en-US" smtClean="0"/>
              <a:t>16</a:t>
            </a:fld>
            <a:endParaRPr lang="en-US" dirty="0"/>
          </a:p>
        </p:txBody>
      </p:sp>
    </p:spTree>
    <p:extLst>
      <p:ext uri="{BB962C8B-B14F-4D97-AF65-F5344CB8AC3E}">
        <p14:creationId xmlns:p14="http://schemas.microsoft.com/office/powerpoint/2010/main" val="717948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17</a:t>
            </a:fld>
            <a:endParaRPr lang="en-US" dirty="0"/>
          </a:p>
        </p:txBody>
      </p:sp>
    </p:spTree>
    <p:extLst>
      <p:ext uri="{BB962C8B-B14F-4D97-AF65-F5344CB8AC3E}">
        <p14:creationId xmlns:p14="http://schemas.microsoft.com/office/powerpoint/2010/main" val="3837628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18</a:t>
            </a:fld>
            <a:endParaRPr lang="en-US" dirty="0"/>
          </a:p>
        </p:txBody>
      </p:sp>
    </p:spTree>
    <p:extLst>
      <p:ext uri="{BB962C8B-B14F-4D97-AF65-F5344CB8AC3E}">
        <p14:creationId xmlns:p14="http://schemas.microsoft.com/office/powerpoint/2010/main" val="3774778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19</a:t>
            </a:fld>
            <a:endParaRPr lang="en-US" dirty="0"/>
          </a:p>
        </p:txBody>
      </p:sp>
    </p:spTree>
    <p:extLst>
      <p:ext uri="{BB962C8B-B14F-4D97-AF65-F5344CB8AC3E}">
        <p14:creationId xmlns:p14="http://schemas.microsoft.com/office/powerpoint/2010/main" val="2625684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118022-50D0-43CE-B9C3-944277464A3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66877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381500"/>
            <a:ext cx="5669280" cy="421767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20</a:t>
            </a:fld>
            <a:endParaRPr lang="en-US" dirty="0"/>
          </a:p>
        </p:txBody>
      </p:sp>
    </p:spTree>
    <p:extLst>
      <p:ext uri="{BB962C8B-B14F-4D97-AF65-F5344CB8AC3E}">
        <p14:creationId xmlns:p14="http://schemas.microsoft.com/office/powerpoint/2010/main" val="2526284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21</a:t>
            </a:fld>
            <a:endParaRPr lang="en-US" dirty="0"/>
          </a:p>
        </p:txBody>
      </p:sp>
    </p:spTree>
    <p:extLst>
      <p:ext uri="{BB962C8B-B14F-4D97-AF65-F5344CB8AC3E}">
        <p14:creationId xmlns:p14="http://schemas.microsoft.com/office/powerpoint/2010/main" val="13782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22</a:t>
            </a:fld>
            <a:endParaRPr lang="en-US" dirty="0"/>
          </a:p>
        </p:txBody>
      </p:sp>
    </p:spTree>
    <p:extLst>
      <p:ext uri="{BB962C8B-B14F-4D97-AF65-F5344CB8AC3E}">
        <p14:creationId xmlns:p14="http://schemas.microsoft.com/office/powerpoint/2010/main" val="4230847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23</a:t>
            </a:fld>
            <a:endParaRPr lang="en-US" dirty="0"/>
          </a:p>
        </p:txBody>
      </p:sp>
    </p:spTree>
    <p:extLst>
      <p:ext uri="{BB962C8B-B14F-4D97-AF65-F5344CB8AC3E}">
        <p14:creationId xmlns:p14="http://schemas.microsoft.com/office/powerpoint/2010/main" val="4242552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24</a:t>
            </a:fld>
            <a:endParaRPr lang="en-US" dirty="0"/>
          </a:p>
        </p:txBody>
      </p:sp>
    </p:spTree>
    <p:extLst>
      <p:ext uri="{BB962C8B-B14F-4D97-AF65-F5344CB8AC3E}">
        <p14:creationId xmlns:p14="http://schemas.microsoft.com/office/powerpoint/2010/main" val="2464787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25</a:t>
            </a:fld>
            <a:endParaRPr lang="en-US" dirty="0"/>
          </a:p>
        </p:txBody>
      </p:sp>
    </p:spTree>
    <p:extLst>
      <p:ext uri="{BB962C8B-B14F-4D97-AF65-F5344CB8AC3E}">
        <p14:creationId xmlns:p14="http://schemas.microsoft.com/office/powerpoint/2010/main" val="180747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26</a:t>
            </a:fld>
            <a:endParaRPr lang="en-US" dirty="0"/>
          </a:p>
        </p:txBody>
      </p:sp>
    </p:spTree>
    <p:extLst>
      <p:ext uri="{BB962C8B-B14F-4D97-AF65-F5344CB8AC3E}">
        <p14:creationId xmlns:p14="http://schemas.microsoft.com/office/powerpoint/2010/main" val="799423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654040" cy="4806316"/>
          </a:xfrm>
        </p:spPr>
        <p:txBody>
          <a:bodyPr>
            <a:noAutofit/>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27</a:t>
            </a:fld>
            <a:endParaRPr lang="en-US" dirty="0"/>
          </a:p>
        </p:txBody>
      </p:sp>
    </p:spTree>
    <p:extLst>
      <p:ext uri="{BB962C8B-B14F-4D97-AF65-F5344CB8AC3E}">
        <p14:creationId xmlns:p14="http://schemas.microsoft.com/office/powerpoint/2010/main" val="728012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28</a:t>
            </a:fld>
            <a:endParaRPr lang="en-US" dirty="0"/>
          </a:p>
        </p:txBody>
      </p:sp>
    </p:spTree>
    <p:extLst>
      <p:ext uri="{BB962C8B-B14F-4D97-AF65-F5344CB8AC3E}">
        <p14:creationId xmlns:p14="http://schemas.microsoft.com/office/powerpoint/2010/main" val="3882544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29</a:t>
            </a:fld>
            <a:endParaRPr lang="en-US" dirty="0"/>
          </a:p>
        </p:txBody>
      </p:sp>
    </p:spTree>
    <p:extLst>
      <p:ext uri="{BB962C8B-B14F-4D97-AF65-F5344CB8AC3E}">
        <p14:creationId xmlns:p14="http://schemas.microsoft.com/office/powerpoint/2010/main" val="3870893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3</a:t>
            </a:fld>
            <a:endParaRPr lang="en-US" dirty="0"/>
          </a:p>
        </p:txBody>
      </p:sp>
    </p:spTree>
    <p:extLst>
      <p:ext uri="{BB962C8B-B14F-4D97-AF65-F5344CB8AC3E}">
        <p14:creationId xmlns:p14="http://schemas.microsoft.com/office/powerpoint/2010/main" val="3488123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30</a:t>
            </a:fld>
            <a:endParaRPr lang="en-US" dirty="0"/>
          </a:p>
        </p:txBody>
      </p:sp>
    </p:spTree>
    <p:extLst>
      <p:ext uri="{BB962C8B-B14F-4D97-AF65-F5344CB8AC3E}">
        <p14:creationId xmlns:p14="http://schemas.microsoft.com/office/powerpoint/2010/main" val="1958073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31</a:t>
            </a:fld>
            <a:endParaRPr lang="en-US" dirty="0"/>
          </a:p>
        </p:txBody>
      </p:sp>
    </p:spTree>
    <p:extLst>
      <p:ext uri="{BB962C8B-B14F-4D97-AF65-F5344CB8AC3E}">
        <p14:creationId xmlns:p14="http://schemas.microsoft.com/office/powerpoint/2010/main" val="1506422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32</a:t>
            </a:fld>
            <a:endParaRPr lang="en-US" dirty="0"/>
          </a:p>
        </p:txBody>
      </p:sp>
    </p:spTree>
    <p:extLst>
      <p:ext uri="{BB962C8B-B14F-4D97-AF65-F5344CB8AC3E}">
        <p14:creationId xmlns:p14="http://schemas.microsoft.com/office/powerpoint/2010/main" val="3530151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33</a:t>
            </a:fld>
            <a:endParaRPr lang="en-US" dirty="0"/>
          </a:p>
        </p:txBody>
      </p:sp>
    </p:spTree>
    <p:extLst>
      <p:ext uri="{BB962C8B-B14F-4D97-AF65-F5344CB8AC3E}">
        <p14:creationId xmlns:p14="http://schemas.microsoft.com/office/powerpoint/2010/main" val="32367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34</a:t>
            </a:fld>
            <a:endParaRPr lang="en-US" dirty="0"/>
          </a:p>
        </p:txBody>
      </p:sp>
    </p:spTree>
    <p:extLst>
      <p:ext uri="{BB962C8B-B14F-4D97-AF65-F5344CB8AC3E}">
        <p14:creationId xmlns:p14="http://schemas.microsoft.com/office/powerpoint/2010/main" val="373809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35</a:t>
            </a:fld>
            <a:endParaRPr lang="en-US" dirty="0"/>
          </a:p>
        </p:txBody>
      </p:sp>
    </p:spTree>
    <p:extLst>
      <p:ext uri="{BB962C8B-B14F-4D97-AF65-F5344CB8AC3E}">
        <p14:creationId xmlns:p14="http://schemas.microsoft.com/office/powerpoint/2010/main" val="877728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36</a:t>
            </a:fld>
            <a:endParaRPr lang="en-US" dirty="0"/>
          </a:p>
        </p:txBody>
      </p:sp>
    </p:spTree>
    <p:extLst>
      <p:ext uri="{BB962C8B-B14F-4D97-AF65-F5344CB8AC3E}">
        <p14:creationId xmlns:p14="http://schemas.microsoft.com/office/powerpoint/2010/main" val="1085101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37</a:t>
            </a:fld>
            <a:endParaRPr lang="en-US" dirty="0"/>
          </a:p>
        </p:txBody>
      </p:sp>
    </p:spTree>
    <p:extLst>
      <p:ext uri="{BB962C8B-B14F-4D97-AF65-F5344CB8AC3E}">
        <p14:creationId xmlns:p14="http://schemas.microsoft.com/office/powerpoint/2010/main" val="408694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38</a:t>
            </a:fld>
            <a:endParaRPr lang="en-US" dirty="0"/>
          </a:p>
        </p:txBody>
      </p:sp>
    </p:spTree>
    <p:extLst>
      <p:ext uri="{BB962C8B-B14F-4D97-AF65-F5344CB8AC3E}">
        <p14:creationId xmlns:p14="http://schemas.microsoft.com/office/powerpoint/2010/main" val="24361764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39</a:t>
            </a:fld>
            <a:endParaRPr lang="en-US" dirty="0"/>
          </a:p>
        </p:txBody>
      </p:sp>
    </p:spTree>
    <p:extLst>
      <p:ext uri="{BB962C8B-B14F-4D97-AF65-F5344CB8AC3E}">
        <p14:creationId xmlns:p14="http://schemas.microsoft.com/office/powerpoint/2010/main" val="1877256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7C97589-81B3-48A3-8226-3514F337429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512582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40</a:t>
            </a:fld>
            <a:endParaRPr lang="en-US" dirty="0"/>
          </a:p>
        </p:txBody>
      </p:sp>
    </p:spTree>
    <p:extLst>
      <p:ext uri="{BB962C8B-B14F-4D97-AF65-F5344CB8AC3E}">
        <p14:creationId xmlns:p14="http://schemas.microsoft.com/office/powerpoint/2010/main" val="2899944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5115" indent="-235115">
              <a:buFontTx/>
              <a:buAutoNum type="arabicPeriod"/>
            </a:pPr>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41</a:t>
            </a:fld>
            <a:endParaRPr lang="en-US" dirty="0"/>
          </a:p>
        </p:txBody>
      </p:sp>
    </p:spTree>
    <p:extLst>
      <p:ext uri="{BB962C8B-B14F-4D97-AF65-F5344CB8AC3E}">
        <p14:creationId xmlns:p14="http://schemas.microsoft.com/office/powerpoint/2010/main" val="2788059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42</a:t>
            </a:fld>
            <a:endParaRPr lang="en-US" dirty="0"/>
          </a:p>
        </p:txBody>
      </p:sp>
    </p:spTree>
    <p:extLst>
      <p:ext uri="{BB962C8B-B14F-4D97-AF65-F5344CB8AC3E}">
        <p14:creationId xmlns:p14="http://schemas.microsoft.com/office/powerpoint/2010/main" val="31862234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43</a:t>
            </a:fld>
            <a:endParaRPr lang="en-US" dirty="0"/>
          </a:p>
        </p:txBody>
      </p:sp>
    </p:spTree>
    <p:extLst>
      <p:ext uri="{BB962C8B-B14F-4D97-AF65-F5344CB8AC3E}">
        <p14:creationId xmlns:p14="http://schemas.microsoft.com/office/powerpoint/2010/main" val="19986115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44</a:t>
            </a:fld>
            <a:endParaRPr lang="en-US" dirty="0"/>
          </a:p>
        </p:txBody>
      </p:sp>
    </p:spTree>
    <p:extLst>
      <p:ext uri="{BB962C8B-B14F-4D97-AF65-F5344CB8AC3E}">
        <p14:creationId xmlns:p14="http://schemas.microsoft.com/office/powerpoint/2010/main" val="41739852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45</a:t>
            </a:fld>
            <a:endParaRPr lang="en-US" dirty="0"/>
          </a:p>
        </p:txBody>
      </p:sp>
    </p:spTree>
    <p:extLst>
      <p:ext uri="{BB962C8B-B14F-4D97-AF65-F5344CB8AC3E}">
        <p14:creationId xmlns:p14="http://schemas.microsoft.com/office/powerpoint/2010/main" val="40239767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46</a:t>
            </a:fld>
            <a:endParaRPr lang="en-US"/>
          </a:p>
        </p:txBody>
      </p:sp>
    </p:spTree>
    <p:extLst>
      <p:ext uri="{BB962C8B-B14F-4D97-AF65-F5344CB8AC3E}">
        <p14:creationId xmlns:p14="http://schemas.microsoft.com/office/powerpoint/2010/main" val="8416004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4"/>
            <a:ext cx="5882640" cy="5034915"/>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47</a:t>
            </a:fld>
            <a:endParaRPr lang="en-US"/>
          </a:p>
        </p:txBody>
      </p:sp>
    </p:spTree>
    <p:extLst>
      <p:ext uri="{BB962C8B-B14F-4D97-AF65-F5344CB8AC3E}">
        <p14:creationId xmlns:p14="http://schemas.microsoft.com/office/powerpoint/2010/main" val="36613876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51985"/>
            <a:ext cx="5882640" cy="4918988"/>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48</a:t>
            </a:fld>
            <a:endParaRPr lang="en-US"/>
          </a:p>
        </p:txBody>
      </p:sp>
    </p:spTree>
    <p:extLst>
      <p:ext uri="{BB962C8B-B14F-4D97-AF65-F5344CB8AC3E}">
        <p14:creationId xmlns:p14="http://schemas.microsoft.com/office/powerpoint/2010/main" val="28879232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49</a:t>
            </a:fld>
            <a:endParaRPr lang="en-US"/>
          </a:p>
        </p:txBody>
      </p:sp>
    </p:spTree>
    <p:extLst>
      <p:ext uri="{BB962C8B-B14F-4D97-AF65-F5344CB8AC3E}">
        <p14:creationId xmlns:p14="http://schemas.microsoft.com/office/powerpoint/2010/main" val="427614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118022-50D0-43CE-B9C3-944277464A3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995287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50</a:t>
            </a:fld>
            <a:endParaRPr lang="en-US"/>
          </a:p>
        </p:txBody>
      </p:sp>
    </p:spTree>
    <p:extLst>
      <p:ext uri="{BB962C8B-B14F-4D97-AF65-F5344CB8AC3E}">
        <p14:creationId xmlns:p14="http://schemas.microsoft.com/office/powerpoint/2010/main" val="18614186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51</a:t>
            </a:fld>
            <a:endParaRPr lang="en-US"/>
          </a:p>
        </p:txBody>
      </p:sp>
    </p:spTree>
    <p:extLst>
      <p:ext uri="{BB962C8B-B14F-4D97-AF65-F5344CB8AC3E}">
        <p14:creationId xmlns:p14="http://schemas.microsoft.com/office/powerpoint/2010/main" val="8258578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52</a:t>
            </a:fld>
            <a:endParaRPr lang="en-US"/>
          </a:p>
        </p:txBody>
      </p:sp>
    </p:spTree>
    <p:extLst>
      <p:ext uri="{BB962C8B-B14F-4D97-AF65-F5344CB8AC3E}">
        <p14:creationId xmlns:p14="http://schemas.microsoft.com/office/powerpoint/2010/main" val="31017026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53</a:t>
            </a:fld>
            <a:endParaRPr lang="en-US"/>
          </a:p>
        </p:txBody>
      </p:sp>
    </p:spTree>
    <p:extLst>
      <p:ext uri="{BB962C8B-B14F-4D97-AF65-F5344CB8AC3E}">
        <p14:creationId xmlns:p14="http://schemas.microsoft.com/office/powerpoint/2010/main" val="2630014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54</a:t>
            </a:fld>
            <a:endParaRPr lang="en-US"/>
          </a:p>
        </p:txBody>
      </p:sp>
    </p:spTree>
    <p:extLst>
      <p:ext uri="{BB962C8B-B14F-4D97-AF65-F5344CB8AC3E}">
        <p14:creationId xmlns:p14="http://schemas.microsoft.com/office/powerpoint/2010/main" val="24157591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55</a:t>
            </a:fld>
            <a:endParaRPr lang="en-US" dirty="0"/>
          </a:p>
        </p:txBody>
      </p:sp>
    </p:spTree>
    <p:extLst>
      <p:ext uri="{BB962C8B-B14F-4D97-AF65-F5344CB8AC3E}">
        <p14:creationId xmlns:p14="http://schemas.microsoft.com/office/powerpoint/2010/main" val="26499875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118022-50D0-43CE-B9C3-944277464A3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337951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57</a:t>
            </a:fld>
            <a:endParaRPr lang="en-US" dirty="0"/>
          </a:p>
        </p:txBody>
      </p:sp>
    </p:spTree>
    <p:extLst>
      <p:ext uri="{BB962C8B-B14F-4D97-AF65-F5344CB8AC3E}">
        <p14:creationId xmlns:p14="http://schemas.microsoft.com/office/powerpoint/2010/main" val="25880642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58</a:t>
            </a:fld>
            <a:endParaRPr lang="en-US"/>
          </a:p>
        </p:txBody>
      </p:sp>
    </p:spTree>
    <p:extLst>
      <p:ext uri="{BB962C8B-B14F-4D97-AF65-F5344CB8AC3E}">
        <p14:creationId xmlns:p14="http://schemas.microsoft.com/office/powerpoint/2010/main" val="5532874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59</a:t>
            </a:fld>
            <a:endParaRPr lang="en-US"/>
          </a:p>
        </p:txBody>
      </p:sp>
    </p:spTree>
    <p:extLst>
      <p:ext uri="{BB962C8B-B14F-4D97-AF65-F5344CB8AC3E}">
        <p14:creationId xmlns:p14="http://schemas.microsoft.com/office/powerpoint/2010/main" val="2303789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118022-50D0-43CE-B9C3-944277464A3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866703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60</a:t>
            </a:fld>
            <a:endParaRPr lang="en-US" dirty="0"/>
          </a:p>
        </p:txBody>
      </p:sp>
    </p:spTree>
    <p:extLst>
      <p:ext uri="{BB962C8B-B14F-4D97-AF65-F5344CB8AC3E}">
        <p14:creationId xmlns:p14="http://schemas.microsoft.com/office/powerpoint/2010/main" val="14942205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61</a:t>
            </a:fld>
            <a:endParaRPr lang="en-US" dirty="0"/>
          </a:p>
        </p:txBody>
      </p:sp>
    </p:spTree>
    <p:extLst>
      <p:ext uri="{BB962C8B-B14F-4D97-AF65-F5344CB8AC3E}">
        <p14:creationId xmlns:p14="http://schemas.microsoft.com/office/powerpoint/2010/main" val="36221660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32926-1E27-4A25-A00A-393866DE3D67}" type="slidenum">
              <a:rPr lang="en-US" smtClean="0"/>
              <a:t>62</a:t>
            </a:fld>
            <a:endParaRPr lang="en-US" dirty="0"/>
          </a:p>
        </p:txBody>
      </p:sp>
    </p:spTree>
    <p:extLst>
      <p:ext uri="{BB962C8B-B14F-4D97-AF65-F5344CB8AC3E}">
        <p14:creationId xmlns:p14="http://schemas.microsoft.com/office/powerpoint/2010/main" val="2389450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118022-50D0-43CE-B9C3-944277464A3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73435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32926-1E27-4A25-A00A-393866DE3D67}" type="slidenum">
              <a:rPr lang="en-US" smtClean="0"/>
              <a:t>8</a:t>
            </a:fld>
            <a:endParaRPr lang="en-US" dirty="0"/>
          </a:p>
        </p:txBody>
      </p:sp>
    </p:spTree>
    <p:extLst>
      <p:ext uri="{BB962C8B-B14F-4D97-AF65-F5344CB8AC3E}">
        <p14:creationId xmlns:p14="http://schemas.microsoft.com/office/powerpoint/2010/main" val="3047258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9</a:t>
            </a:fld>
            <a:endParaRPr lang="en-US" dirty="0"/>
          </a:p>
        </p:txBody>
      </p:sp>
    </p:spTree>
    <p:extLst>
      <p:ext uri="{BB962C8B-B14F-4D97-AF65-F5344CB8AC3E}">
        <p14:creationId xmlns:p14="http://schemas.microsoft.com/office/powerpoint/2010/main" val="1255897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hyperlink" Target="mailto:ETAsupport@wfgpshelpdesk.atlassian.net"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300" b="0" i="0" spc="40" baseline="0" dirty="0">
                <a:latin typeface="Franklin Gothic Medium" panose="020B0603020102020204" pitchFamily="34" charset="0"/>
              </a:rPr>
              <a:t>Today’s Moderator</a:t>
            </a:r>
          </a:p>
        </p:txBody>
      </p:sp>
    </p:spTree>
    <p:extLst>
      <p:ext uri="{BB962C8B-B14F-4D97-AF65-F5344CB8AC3E}">
        <p14:creationId xmlns:p14="http://schemas.microsoft.com/office/powerpoint/2010/main" val="100743347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marR="0" lvl="0" indent="0" algn="ctr" defTabSz="457200" rtl="0" eaLnBrk="1" fontAlgn="auto" latinLnBrk="0" hangingPunct="1">
              <a:lnSpc>
                <a:spcPct val="85000"/>
              </a:lnSpc>
              <a:spcBef>
                <a:spcPct val="0"/>
              </a:spcBef>
              <a:spcAft>
                <a:spcPts val="0"/>
              </a:spcAft>
              <a:buClrTx/>
              <a:buSzTx/>
              <a:buFontTx/>
              <a:buNone/>
              <a:tabLst/>
              <a:defRPr/>
            </a:pPr>
            <a:r>
              <a:rPr kumimoji="0" lang="en-US" sz="3300" b="0" i="0" u="none" strike="noStrike" kern="1200" cap="small" spc="40" normalizeH="0" baseline="0" noProof="0" dirty="0">
                <a:ln>
                  <a:noFill/>
                </a:ln>
                <a:gradFill>
                  <a:gsLst>
                    <a:gs pos="0">
                      <a:srgbClr val="004874"/>
                    </a:gs>
                    <a:gs pos="100000">
                      <a:srgbClr val="041F36"/>
                    </a:gs>
                  </a:gsLst>
                  <a:lin ang="5400000" scaled="1"/>
                </a:gradFill>
                <a:effectLst/>
                <a:uLnTx/>
                <a:uFillTx/>
                <a:latin typeface="Franklin Gothic Medium" panose="020B0603020102020204" pitchFamily="34" charset="0"/>
                <a:ea typeface="+mj-ea"/>
                <a:cs typeface="Myriad Pro Cond"/>
              </a:rPr>
              <a:t>Today’s Moderator</a:t>
            </a:r>
          </a:p>
        </p:txBody>
      </p:sp>
    </p:spTree>
    <p:extLst>
      <p:ext uri="{BB962C8B-B14F-4D97-AF65-F5344CB8AC3E}">
        <p14:creationId xmlns:p14="http://schemas.microsoft.com/office/powerpoint/2010/main" val="2125463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743200"/>
            <a:ext cx="8064341" cy="4023497"/>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marR="0" lvl="0" indent="0" algn="l" defTabSz="457200" rtl="0" eaLnBrk="1" fontAlgn="auto" latinLnBrk="0" hangingPunct="1">
              <a:lnSpc>
                <a:spcPct val="85000"/>
              </a:lnSpc>
              <a:spcBef>
                <a:spcPct val="0"/>
              </a:spcBef>
              <a:spcAft>
                <a:spcPts val="0"/>
              </a:spcAft>
              <a:buClrTx/>
              <a:buSzTx/>
              <a:buFontTx/>
              <a:buNone/>
              <a:tabLst/>
              <a:defRPr/>
            </a:pPr>
            <a:r>
              <a:rPr kumimoji="0" lang="en-US" sz="3800" b="0" i="0" u="none" strike="noStrike" kern="1200" cap="small" spc="40" normalizeH="0" baseline="0" noProof="0" dirty="0">
                <a:ln>
                  <a:noFill/>
                </a:ln>
                <a:gradFill>
                  <a:gsLst>
                    <a:gs pos="0">
                      <a:srgbClr val="004874"/>
                    </a:gs>
                    <a:gs pos="100000">
                      <a:srgbClr val="041F36"/>
                    </a:gs>
                  </a:gsLst>
                  <a:lin ang="5400000" scaled="1"/>
                </a:gradFill>
                <a:effectLst/>
                <a:uLnTx/>
                <a:uFillTx/>
                <a:latin typeface="Franklin Gothic Medium" panose="020B0603020102020204" pitchFamily="34" charset="0"/>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137741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Poll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8813" y="2574767"/>
            <a:ext cx="1822480" cy="2730500"/>
          </a:xfrm>
          <a:prstGeom prst="rect">
            <a:avLst/>
          </a:prstGeom>
        </p:spPr>
      </p:pic>
      <p:sp>
        <p:nvSpPr>
          <p:cNvPr id="18" name="Content Placeholder 2"/>
          <p:cNvSpPr>
            <a:spLocks noGrp="1"/>
          </p:cNvSpPr>
          <p:nvPr>
            <p:ph idx="1"/>
          </p:nvPr>
        </p:nvSpPr>
        <p:spPr>
          <a:xfrm>
            <a:off x="457200" y="2950005"/>
            <a:ext cx="6908800" cy="3485834"/>
          </a:xfrm>
        </p:spPr>
        <p:txBody>
          <a:bodyPr/>
          <a:lstStyle>
            <a:lvl1pPr marL="342900" indent="-342900">
              <a:spcBef>
                <a:spcPts val="0"/>
              </a:spcBef>
              <a:spcAft>
                <a:spcPts val="1200"/>
              </a:spcAft>
              <a:buFont typeface="Arial" panose="020B0604020202020204" pitchFamily="34" charset="0"/>
              <a:buChar cha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p:txBody>
      </p:sp>
      <p:sp>
        <p:nvSpPr>
          <p:cNvPr id="19" name="Freeform 18"/>
          <p:cNvSpPr/>
          <p:nvPr userDrawn="1"/>
        </p:nvSpPr>
        <p:spPr>
          <a:xfrm>
            <a:off x="88903" y="1218088"/>
            <a:ext cx="7480297" cy="1505810"/>
          </a:xfrm>
          <a:custGeom>
            <a:avLst/>
            <a:gdLst>
              <a:gd name="connsiteX0" fmla="*/ 0 w 8376408"/>
              <a:gd name="connsiteY0" fmla="*/ 150581 h 1505810"/>
              <a:gd name="connsiteX1" fmla="*/ 150581 w 8376408"/>
              <a:gd name="connsiteY1" fmla="*/ 0 h 1505810"/>
              <a:gd name="connsiteX2" fmla="*/ 8225827 w 8376408"/>
              <a:gd name="connsiteY2" fmla="*/ 0 h 1505810"/>
              <a:gd name="connsiteX3" fmla="*/ 8376408 w 8376408"/>
              <a:gd name="connsiteY3" fmla="*/ 150581 h 1505810"/>
              <a:gd name="connsiteX4" fmla="*/ 8376408 w 8376408"/>
              <a:gd name="connsiteY4" fmla="*/ 1355229 h 1505810"/>
              <a:gd name="connsiteX5" fmla="*/ 8225827 w 8376408"/>
              <a:gd name="connsiteY5" fmla="*/ 1505810 h 1505810"/>
              <a:gd name="connsiteX6" fmla="*/ 150581 w 8376408"/>
              <a:gd name="connsiteY6" fmla="*/ 1505810 h 1505810"/>
              <a:gd name="connsiteX7" fmla="*/ 0 w 8376408"/>
              <a:gd name="connsiteY7" fmla="*/ 1355229 h 1505810"/>
              <a:gd name="connsiteX8" fmla="*/ 0 w 8376408"/>
              <a:gd name="connsiteY8" fmla="*/ 150581 h 1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6408" h="1505810">
                <a:moveTo>
                  <a:pt x="0" y="150581"/>
                </a:moveTo>
                <a:cubicBezTo>
                  <a:pt x="0" y="67417"/>
                  <a:pt x="67417" y="0"/>
                  <a:pt x="150581" y="0"/>
                </a:cubicBezTo>
                <a:lnTo>
                  <a:pt x="8225827" y="0"/>
                </a:lnTo>
                <a:cubicBezTo>
                  <a:pt x="8308991" y="0"/>
                  <a:pt x="8376408" y="67417"/>
                  <a:pt x="8376408" y="150581"/>
                </a:cubicBezTo>
                <a:lnTo>
                  <a:pt x="8376408" y="1355229"/>
                </a:lnTo>
                <a:cubicBezTo>
                  <a:pt x="8376408" y="1438393"/>
                  <a:pt x="8308991" y="1505810"/>
                  <a:pt x="8225827" y="1505810"/>
                </a:cubicBezTo>
                <a:lnTo>
                  <a:pt x="150581" y="1505810"/>
                </a:lnTo>
                <a:cubicBezTo>
                  <a:pt x="67417" y="1505810"/>
                  <a:pt x="0" y="1438393"/>
                  <a:pt x="0" y="1355229"/>
                </a:cubicBezTo>
                <a:lnTo>
                  <a:pt x="0" y="150581"/>
                </a:lnTo>
                <a:close/>
              </a:path>
            </a:pathLst>
          </a:custGeom>
          <a:noFill/>
          <a:ln w="38100" cap="rnd">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9824" tIns="74584" rIns="89824" bIns="74584"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rgbClr val="C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410892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4621068"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462106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userDrawn="1"/>
        </p:nvSpPr>
        <p:spPr>
          <a:xfrm rot="17343955">
            <a:off x="6244495" y="4884653"/>
            <a:ext cx="3653658"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marR="0" lvl="0" indent="0" algn="ctr" defTabSz="457200" rtl="0" eaLnBrk="1" fontAlgn="auto" latinLnBrk="0" hangingPunct="1">
              <a:lnSpc>
                <a:spcPct val="85000"/>
              </a:lnSpc>
              <a:spcBef>
                <a:spcPct val="0"/>
              </a:spcBef>
              <a:spcAft>
                <a:spcPts val="0"/>
              </a:spcAft>
              <a:buClrTx/>
              <a:buSzTx/>
              <a:buFontTx/>
              <a:buNone/>
              <a:tabLst/>
              <a:defRPr/>
            </a:pPr>
            <a:r>
              <a:rPr kumimoji="0" lang="en-US" sz="3500" b="0" i="0" u="none" strike="noStrike" kern="1200" cap="small" spc="40" normalizeH="0" baseline="0" noProof="0" dirty="0">
                <a:ln>
                  <a:noFill/>
                </a:ln>
                <a:gradFill>
                  <a:gsLst>
                    <a:gs pos="0">
                      <a:srgbClr val="004874"/>
                    </a:gs>
                    <a:gs pos="100000">
                      <a:srgbClr val="041F36"/>
                    </a:gs>
                  </a:gsLst>
                  <a:lin ang="5400000" scaled="1"/>
                </a:gradFill>
                <a:effectLst/>
                <a:uLnTx/>
                <a:uFillTx/>
                <a:latin typeface="Franklin Gothic Medium" panose="020B0603020102020204" pitchFamily="34" charset="0"/>
                <a:ea typeface="+mj-ea"/>
                <a:cs typeface="Myriad Pro Cond"/>
              </a:rPr>
              <a:t>Today’s Presenters</a:t>
            </a:r>
          </a:p>
        </p:txBody>
      </p:sp>
      <p:pic>
        <p:nvPicPr>
          <p:cNvPr id="15" name="Picture 14" descr="wrfgps-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0144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75C4A83-8027-4A7A-A65C-C9871CDE1E16}" type="datetime1">
              <a:rPr lang="en-US" smtClean="0"/>
              <a:t>11/17/2016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49C58-0B33-416F-95D8-9BAA306CE0C6}" type="slidenum">
              <a:rPr lang="en-US" smtClean="0"/>
              <a:t>‹#›</a:t>
            </a:fld>
            <a:endParaRPr lang="en-US" dirty="0"/>
          </a:p>
        </p:txBody>
      </p:sp>
    </p:spTree>
    <p:extLst>
      <p:ext uri="{BB962C8B-B14F-4D97-AF65-F5344CB8AC3E}">
        <p14:creationId xmlns:p14="http://schemas.microsoft.com/office/powerpoint/2010/main" val="312657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3C46BE5-4CEE-47BE-B24F-E488615B0E73}" type="datetime1">
              <a:rPr lang="en-US" smtClean="0"/>
              <a:t>11/17/2016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324600" y="6416675"/>
            <a:ext cx="2133600" cy="365125"/>
          </a:xfrm>
        </p:spPr>
        <p:txBody>
          <a:bodyPr/>
          <a:lstStyle/>
          <a:p>
            <a:fld id="{18549C58-0B33-416F-95D8-9BAA306CE0C6}" type="slidenum">
              <a:rPr lang="en-US" smtClean="0"/>
              <a:t>‹#›</a:t>
            </a:fld>
            <a:endParaRPr lang="en-US" dirty="0"/>
          </a:p>
        </p:txBody>
      </p:sp>
    </p:spTree>
    <p:extLst>
      <p:ext uri="{BB962C8B-B14F-4D97-AF65-F5344CB8AC3E}">
        <p14:creationId xmlns:p14="http://schemas.microsoft.com/office/powerpoint/2010/main" val="2294543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7A59F-AC4C-48E7-B9B6-A2451BA0DE69}" type="datetime1">
              <a:rPr lang="en-US" smtClean="0"/>
              <a:t>11/17/2016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549C58-0B33-416F-95D8-9BAA306CE0C6}" type="slidenum">
              <a:rPr lang="en-US" smtClean="0"/>
              <a:t>‹#›</a:t>
            </a:fld>
            <a:endParaRPr lang="en-US" dirty="0"/>
          </a:p>
        </p:txBody>
      </p:sp>
    </p:spTree>
    <p:extLst>
      <p:ext uri="{BB962C8B-B14F-4D97-AF65-F5344CB8AC3E}">
        <p14:creationId xmlns:p14="http://schemas.microsoft.com/office/powerpoint/2010/main" val="76231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sp>
        <p:nvSpPr>
          <p:cNvPr id="4" name="Title 1"/>
          <p:cNvSpPr txBox="1">
            <a:spLocks/>
          </p:cNvSpPr>
          <p:nvPr userDrawn="1"/>
        </p:nvSpPr>
        <p:spPr>
          <a:xfrm>
            <a:off x="2180" y="204789"/>
            <a:ext cx="3152321" cy="774492"/>
          </a:xfrm>
          <a:prstGeom prst="rect">
            <a:avLst/>
          </a:prstGeom>
        </p:spPr>
        <p:txBody>
          <a:bodyPr vert="horz" lIns="91440" tIns="45720" rIns="91440" bIns="45720" rtlCol="0" anchor="ctr">
            <a:normAutofit fontScale="925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Any Questions?</a:t>
            </a:r>
          </a:p>
        </p:txBody>
      </p:sp>
      <p:pic>
        <p:nvPicPr>
          <p:cNvPr id="14" name="Picture 13"/>
          <p:cNvPicPr>
            <a:picLocks noChangeAspect="1"/>
          </p:cNvPicPr>
          <p:nvPr userDrawn="1"/>
        </p:nvPicPr>
        <p:blipFill>
          <a:blip r:embed="rId2"/>
          <a:stretch>
            <a:fillRect/>
          </a:stretch>
        </p:blipFill>
        <p:spPr>
          <a:xfrm>
            <a:off x="-1" y="844029"/>
            <a:ext cx="9144001" cy="5420142"/>
          </a:xfrm>
          <a:prstGeom prst="rect">
            <a:avLst/>
          </a:prstGeom>
        </p:spPr>
      </p:pic>
      <p:pic>
        <p:nvPicPr>
          <p:cNvPr id="8" name="Picture 7"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9" name="TextBox 8"/>
          <p:cNvSpPr txBox="1"/>
          <p:nvPr userDrawn="1"/>
        </p:nvSpPr>
        <p:spPr>
          <a:xfrm>
            <a:off x="3026982" y="3837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900" kern="1200" dirty="0">
                <a:solidFill>
                  <a:schemeClr val="tx1">
                    <a:lumMod val="75000"/>
                    <a:lumOff val="25000"/>
                  </a:schemeClr>
                </a:solidFill>
                <a:latin typeface="+mn-lt"/>
                <a:ea typeface="+mn-ea"/>
                <a:cs typeface="Myriad Pro"/>
              </a:rPr>
              <a:t>Enter your questions in the Chat window!</a:t>
            </a:r>
          </a:p>
        </p:txBody>
      </p:sp>
      <p:sp>
        <p:nvSpPr>
          <p:cNvPr id="10" name="Chevron 9"/>
          <p:cNvSpPr/>
          <p:nvPr userDrawn="1"/>
        </p:nvSpPr>
        <p:spPr>
          <a:xfrm>
            <a:off x="30628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915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 name="Rectangle 33"/>
          <p:cNvSpPr/>
          <p:nvPr userDrawn="1"/>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TextBox 13"/>
          <p:cNvSpPr txBox="1"/>
          <p:nvPr userDrawn="1"/>
        </p:nvSpPr>
        <p:spPr>
          <a:xfrm>
            <a:off x="4695825" y="1571624"/>
            <a:ext cx="4297680" cy="5191126"/>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US" sz="1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Beyond the standard offerings</a:t>
            </a:r>
            <a:r>
              <a:rPr kumimoji="0" lang="en-US" sz="11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r>
              <a:rPr kumimoji="0" lang="en-US" sz="115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1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this template contains a set of custom slides built to help you prepare your presentation.  Included are:</a:t>
            </a:r>
          </a:p>
          <a:p>
            <a:pPr marL="628650" marR="0" lvl="1" indent="-171450" defTabSz="91440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3 Speaker Slide choices</a:t>
            </a:r>
          </a:p>
          <a:p>
            <a:pPr marL="628650" marR="0" lvl="1" indent="-171450" defTabSz="91440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Where Are You?  </a:t>
            </a:r>
            <a:b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000" b="0" i="1"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(location slide)</a:t>
            </a:r>
          </a:p>
          <a:p>
            <a:pPr marL="628650" marR="0" lvl="1" indent="-171450" defTabSz="91440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Objectives</a:t>
            </a:r>
          </a:p>
          <a:p>
            <a:pPr marL="628650" marR="0" lvl="1" indent="-171450" defTabSz="91440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Agenda</a:t>
            </a:r>
          </a:p>
          <a:p>
            <a:pPr marL="628650" marR="0" lvl="1" indent="-171450" defTabSz="91440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Series Set</a:t>
            </a:r>
            <a:endParaRPr kumimoji="0" lang="en-US" sz="11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 titles are formatted to display as “Small Caps”.  </a:t>
            </a:r>
          </a:p>
          <a:p>
            <a:pPr marL="628650" marR="0" lvl="1" indent="-171450"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 date on the title slide updates automatically to the current day.  On the day of the Webinar, it will reflect the proper date.</a:t>
            </a:r>
          </a:p>
          <a:p>
            <a:pPr marL="171450" marR="0" lvl="0" indent="-171450" defTabSz="91440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Resources:</a:t>
            </a:r>
            <a:br>
              <a:rPr kumimoji="0" lang="en-US" sz="105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This works like a multi-level bulleted list.  Use the list level buttons on your “Home” tab to</a:t>
            </a:r>
            <a:b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change levels.</a:t>
            </a:r>
          </a:p>
          <a:p>
            <a:pPr marL="628650" marR="0" lvl="1" indent="-171450" defTabSz="914400" eaLnBrk="1" fontAlgn="auto" latinLnBrk="0" hangingPunct="1">
              <a:lnSpc>
                <a:spcPct val="100000"/>
              </a:lnSpc>
              <a:spcBef>
                <a:spcPts val="600"/>
              </a:spcBef>
              <a:spcAft>
                <a:spcPts val="30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 first level is the name of the resource</a:t>
            </a:r>
          </a:p>
          <a:p>
            <a:pPr marL="628650" marR="0" lvl="1" indent="-1714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 second level is the Resource Information</a:t>
            </a:r>
          </a:p>
          <a:p>
            <a:pPr marL="628650" marR="0" lvl="1"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 third level is the Resource Link.</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18" name="Group 17"/>
          <p:cNvGrpSpPr/>
          <p:nvPr userDrawn="1"/>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28" name="Rectangle 27"/>
          <p:cNvSpPr/>
          <p:nvPr userDrawn="1"/>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Rectangle 26"/>
          <p:cNvSpPr/>
          <p:nvPr userDrawn="1"/>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userDrawn="1"/>
        </p:nvSpPr>
        <p:spPr>
          <a:xfrm>
            <a:off x="0" y="54831"/>
            <a:ext cx="5448300" cy="978729"/>
          </a:xfrm>
          <a:prstGeom prst="rect">
            <a:avLst/>
          </a:prstGeom>
          <a:noFill/>
        </p:spPr>
        <p:txBody>
          <a:bodyPr wrap="square"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3600" b="0" i="0" u="none" strike="noStrike" kern="1200" cap="small" spc="40" normalizeH="0" baseline="0" noProof="0" dirty="0">
                <a:ln>
                  <a:noFill/>
                </a:ln>
                <a:gradFill flip="none" rotWithShape="1">
                  <a:gsLst>
                    <a:gs pos="0">
                      <a:srgbClr val="752832">
                        <a:lumMod val="28000"/>
                      </a:srgbClr>
                    </a:gs>
                    <a:gs pos="100000">
                      <a:schemeClr val="accent2">
                        <a:lumMod val="75000"/>
                      </a:schemeClr>
                    </a:gs>
                  </a:gsLst>
                  <a:lin ang="16200000" scaled="1"/>
                  <a:tileRect/>
                </a:gradFill>
                <a:effectLst/>
                <a:uLnTx/>
                <a:uFillTx/>
                <a:latin typeface="Impact" panose="020B0806030902050204" pitchFamily="34" charset="0"/>
                <a:ea typeface="+mj-ea"/>
                <a:cs typeface="Myriad Pro Cond"/>
              </a:rPr>
              <a:t>This Slide Is Hidden.  </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800" b="0" i="0" u="none" strike="noStrike" kern="1200" cap="small" spc="40" normalizeH="0" baseline="0" noProof="0" dirty="0">
                <a:ln>
                  <a:noFill/>
                </a:ln>
                <a:gradFill flip="none" rotWithShape="1">
                  <a:gsLst>
                    <a:gs pos="0">
                      <a:srgbClr val="752832">
                        <a:lumMod val="28000"/>
                      </a:srgbClr>
                    </a:gs>
                    <a:gs pos="100000">
                      <a:schemeClr val="accent2">
                        <a:lumMod val="75000"/>
                      </a:schemeClr>
                    </a:gs>
                  </a:gsLst>
                  <a:lin ang="16200000" scaled="1"/>
                  <a:tileRect/>
                </a:gradFill>
                <a:effectLst/>
                <a:uLnTx/>
                <a:uFillTx/>
                <a:latin typeface="Impact" panose="020B0806030902050204" pitchFamily="34" charset="0"/>
                <a:ea typeface="+mj-ea"/>
                <a:cs typeface="Myriad Pro Cond"/>
              </a:rPr>
              <a:t>It will not display in your presentation.</a:t>
            </a:r>
          </a:p>
        </p:txBody>
      </p:sp>
      <p:sp>
        <p:nvSpPr>
          <p:cNvPr id="7" name="TextBox 6"/>
          <p:cNvSpPr txBox="1"/>
          <p:nvPr userDrawn="1"/>
        </p:nvSpPr>
        <p:spPr>
          <a:xfrm>
            <a:off x="91736" y="1613703"/>
            <a:ext cx="4297680" cy="5149047"/>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How to use this template: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need from the list.</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Likewise, to </a:t>
            </a:r>
            <a:r>
              <a:rPr kumimoji="0" lang="en-US" sz="1050" b="0" i="1"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change</a:t>
            </a:r>
            <a: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the </a:t>
            </a:r>
            <a:b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template master of a slide,</a:t>
            </a:r>
            <a:b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click the “Layout” button </a:t>
            </a:r>
            <a:b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right next to the </a:t>
            </a:r>
            <a:b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marR="0" lvl="0" indent="0" defTabSz="91440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Space out your bullets using the “enter” key</a:t>
            </a:r>
            <a: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If a spacing adjustment is needed, it will be handled by the design team.</a:t>
            </a:r>
          </a:p>
          <a:p>
            <a:pPr marL="628650" marR="0" lvl="1"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Type any titles in all uppercase or with caps lock on</a:t>
            </a:r>
            <a: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as formatting is automatic. Type using standard title caps.</a:t>
            </a:r>
          </a:p>
          <a:p>
            <a:pPr marL="628650" marR="0" lvl="1"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Change heading alignment or location. </a:t>
            </a:r>
            <a:r>
              <a:rPr kumimoji="0" lang="en-US" sz="105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marR="0" lvl="0" indent="0" defTabSz="91440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13" name="Group 12"/>
          <p:cNvGrpSpPr/>
          <p:nvPr userDrawn="1"/>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This slide contains information on how to use this template.  It is not a part of the presentation.</a:t>
              </a: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userDrawn="1"/>
        </p:nvSpPr>
        <p:spPr>
          <a:xfrm>
            <a:off x="7084799" y="2272914"/>
            <a:ext cx="1317601" cy="1154326"/>
          </a:xfrm>
          <a:prstGeom prst="rect">
            <a:avLst/>
          </a:prstGeom>
          <a:noFill/>
        </p:spPr>
        <p:txBody>
          <a:bodyPr wrap="square" rtlCol="0">
            <a:noAutofit/>
          </a:bodyPr>
          <a:lstStyle/>
          <a:p>
            <a:pPr marL="0" marR="0" lvl="1" indent="-171450" defTabSz="91440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ysClr val="windowText" lastClr="000000"/>
                </a:solidFill>
                <a:effectLst/>
                <a:uLnTx/>
                <a:uFillTx/>
              </a:rPr>
              <a:t>Quote</a:t>
            </a:r>
          </a:p>
          <a:p>
            <a:pPr marL="0" marR="0" lvl="1" indent="-171450" defTabSz="91440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ysClr val="windowText" lastClr="000000"/>
                </a:solidFill>
                <a:effectLst/>
                <a:uLnTx/>
                <a:uFillTx/>
              </a:rPr>
              <a:t>Questions</a:t>
            </a:r>
          </a:p>
          <a:p>
            <a:pPr marL="0" marR="0" lvl="1" indent="-171450" defTabSz="91440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ysClr val="windowText" lastClr="000000"/>
                </a:solidFill>
                <a:effectLst/>
                <a:uLnTx/>
                <a:uFillTx/>
              </a:rPr>
              <a:t>Resources</a:t>
            </a:r>
          </a:p>
          <a:p>
            <a:pPr marL="0" marR="0" lvl="1" indent="-171450" defTabSz="91440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ysClr val="windowText" lastClr="000000"/>
                </a:solidFill>
                <a:effectLst/>
                <a:uLnTx/>
                <a:uFillTx/>
              </a:rPr>
              <a:t>Contact</a:t>
            </a:r>
          </a:p>
          <a:p>
            <a:pPr marL="0" marR="0" lvl="1" indent="-171450" defTabSz="91440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ysClr val="windowText" lastClr="000000"/>
                </a:solidFill>
                <a:effectLst/>
                <a:uLnTx/>
                <a:uFillTx/>
              </a:rPr>
              <a:t>Thank You</a:t>
            </a:r>
          </a:p>
        </p:txBody>
      </p:sp>
      <p:cxnSp>
        <p:nvCxnSpPr>
          <p:cNvPr id="3" name="Straight Connector 2"/>
          <p:cNvCxnSpPr/>
          <p:nvPr userDrawn="1"/>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userDrawn="1"/>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marL="0" marR="0" lvl="0" indent="0" algn="l" defTabSz="914400" eaLnBrk="1" fontAlgn="auto" latinLnBrk="0" hangingPunct="1">
                <a:lnSpc>
                  <a:spcPct val="90000"/>
                </a:lnSpc>
                <a:spcBef>
                  <a:spcPts val="0"/>
                </a:spcBef>
                <a:spcAft>
                  <a:spcPts val="0"/>
                </a:spcAft>
                <a:buClrTx/>
                <a:buSzTx/>
                <a:buFontTx/>
                <a:buNone/>
                <a:tabLst/>
                <a:defRPr/>
              </a:pPr>
              <a:r>
                <a:rPr kumimoji="0" lang="en-US" sz="1300" b="1" i="0" u="none" strike="noStrike" kern="0" cap="none" spc="40" normalizeH="0" baseline="0" noProof="0" dirty="0">
                  <a:ln>
                    <a:noFill/>
                  </a:ln>
                  <a:solidFill>
                    <a:schemeClr val="tx1">
                      <a:lumMod val="85000"/>
                      <a:lumOff val="15000"/>
                    </a:schemeClr>
                  </a:solidFill>
                  <a:effectLst/>
                  <a:uLnTx/>
                  <a:uFillTx/>
                  <a:latin typeface="+mj-lt"/>
                </a:rPr>
                <a:t>Don’t Delete this slide until the presentation is final.</a:t>
              </a:r>
            </a:p>
            <a:p>
              <a:pPr marL="0" marR="0" lvl="0" indent="0" algn="ctr" defTabSz="914400" eaLnBrk="1" fontAlgn="auto" latinLnBrk="0" hangingPunct="1">
                <a:lnSpc>
                  <a:spcPct val="90000"/>
                </a:lnSpc>
                <a:spcBef>
                  <a:spcPts val="600"/>
                </a:spcBef>
                <a:spcAft>
                  <a:spcPts val="0"/>
                </a:spcAft>
                <a:buClrTx/>
                <a:buSzTx/>
                <a:buFontTx/>
                <a:buNone/>
                <a:tabLst/>
                <a:defRPr/>
              </a:pPr>
              <a:r>
                <a:rPr kumimoji="0" lang="en-US" sz="1500" b="1" i="0" u="none" strike="noStrike" kern="0" cap="none" spc="40" normalizeH="0" baseline="0" noProof="0" dirty="0">
                  <a:ln>
                    <a:noFill/>
                  </a:ln>
                  <a:solidFill>
                    <a:srgbClr val="9D1C30"/>
                  </a:solidFill>
                  <a:effectLst/>
                  <a:uLnTx/>
                  <a:uFillTx/>
                  <a:latin typeface="+mj-lt"/>
                </a:rPr>
                <a:t>Keep it in the template.</a:t>
              </a: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40" normalizeH="0" baseline="0" noProof="0" dirty="0">
                    <a:ln>
                      <a:noFill/>
                    </a:ln>
                    <a:solidFill>
                      <a:schemeClr val="bg1"/>
                    </a:solidFill>
                    <a:effectLst/>
                    <a:uLnTx/>
                    <a:uFillTx/>
                    <a:latin typeface="Impact" panose="020B0806030902050204" pitchFamily="34" charset="0"/>
                  </a:rPr>
                  <a:t>DON’T</a:t>
                </a:r>
                <a:br>
                  <a:rPr kumimoji="0" lang="en-US" sz="2300" b="0" i="0" u="none" strike="noStrike" kern="0" cap="none" spc="40" normalizeH="0" baseline="0" noProof="0" dirty="0">
                    <a:ln>
                      <a:noFill/>
                    </a:ln>
                    <a:solidFill>
                      <a:schemeClr val="bg1"/>
                    </a:solidFill>
                    <a:effectLst/>
                    <a:uLnTx/>
                    <a:uFillTx/>
                    <a:latin typeface="Impact" panose="020B0806030902050204" pitchFamily="34" charset="0"/>
                  </a:rPr>
                </a:br>
                <a:r>
                  <a:rPr kumimoji="0" lang="en-US" sz="2300" b="0" i="0" u="none" strike="noStrike" kern="0" cap="none" spc="40" normalizeH="0" baseline="0" noProof="0" dirty="0">
                    <a:ln>
                      <a:noFill/>
                    </a:ln>
                    <a:solidFill>
                      <a:schemeClr val="bg1"/>
                    </a:solidFill>
                    <a:effectLst/>
                    <a:uLnTx/>
                    <a:uFillTx/>
                    <a:latin typeface="Impact" panose="020B0806030902050204" pitchFamily="34" charset="0"/>
                  </a:rPr>
                  <a:t>DELETE</a:t>
                </a:r>
              </a:p>
            </p:txBody>
          </p:sp>
        </p:grpSp>
      </p:grpSp>
      <p:grpSp>
        <p:nvGrpSpPr>
          <p:cNvPr id="20" name="Group 19"/>
          <p:cNvGrpSpPr/>
          <p:nvPr userDrawn="1"/>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5" name="TextBox 34"/>
          <p:cNvSpPr txBox="1"/>
          <p:nvPr userDrawn="1"/>
        </p:nvSpPr>
        <p:spPr>
          <a:xfrm>
            <a:off x="114300" y="910225"/>
            <a:ext cx="5313591" cy="304277"/>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Slide numbers will set properly when deck is finalized.</a:t>
            </a:r>
          </a:p>
        </p:txBody>
      </p:sp>
      <p:sp>
        <p:nvSpPr>
          <p:cNvPr id="36" name="Rectangle 35"/>
          <p:cNvSpPr/>
          <p:nvPr userDrawn="1"/>
        </p:nvSpPr>
        <p:spPr>
          <a:xfrm>
            <a:off x="4714598" y="6248400"/>
            <a:ext cx="4429402" cy="610606"/>
          </a:xfrm>
          <a:prstGeom prst="rect">
            <a:avLst/>
          </a:prstGeom>
          <a:solidFill>
            <a:schemeClr val="bg2">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bg1"/>
                </a:solidFill>
                <a:effectLst>
                  <a:outerShdw blurRad="50800" dist="38100" dir="8100000" algn="tr" rotWithShape="0">
                    <a:prstClr val="black">
                      <a:alpha val="40000"/>
                    </a:prstClr>
                  </a:outerShdw>
                </a:effectLst>
                <a:uLnTx/>
                <a:uFillTx/>
              </a:rPr>
              <a:t>Questions about this template?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outerShdw blurRad="50800" dist="38100" dir="8100000" algn="tr" rotWithShape="0">
                    <a:prstClr val="black">
                      <a:alpha val="40000"/>
                    </a:prstClr>
                  </a:outerShdw>
                </a:effectLst>
                <a:uLnTx/>
                <a:uFillTx/>
              </a:rPr>
              <a:t>Email: </a:t>
            </a:r>
            <a:r>
              <a:rPr kumimoji="0" lang="en-US" sz="1400" b="0" i="0" u="none" strike="noStrike" kern="0" cap="none" spc="0" normalizeH="0" baseline="0" noProof="0" dirty="0">
                <a:ln>
                  <a:noFill/>
                </a:ln>
                <a:solidFill>
                  <a:schemeClr val="bg1"/>
                </a:solidFill>
                <a:effectLst>
                  <a:outerShdw blurRad="50800" dist="38100" dir="8100000" algn="tr" rotWithShape="0">
                    <a:prstClr val="black">
                      <a:alpha val="40000"/>
                    </a:prstClr>
                  </a:outerShdw>
                </a:effectLst>
                <a:uLnTx/>
                <a:uFillTx/>
                <a:hlinkClick r:id="rId4"/>
              </a:rPr>
              <a:t>ETAsupport@wfgpshelpdesk.atlassian.net</a:t>
            </a:r>
            <a:r>
              <a:rPr kumimoji="0" lang="en-US" sz="1400" b="0" i="0" u="none" strike="noStrike" kern="0" cap="none" spc="0" normalizeH="0" baseline="0" noProof="0" dirty="0">
                <a:ln>
                  <a:noFill/>
                </a:ln>
                <a:solidFill>
                  <a:schemeClr val="bg1"/>
                </a:solidFill>
                <a:effectLst>
                  <a:outerShdw blurRad="50800" dist="38100" dir="8100000" algn="tr" rotWithShape="0">
                    <a:prstClr val="black">
                      <a:alpha val="40000"/>
                    </a:prstClr>
                  </a:outerShdw>
                </a:effectLst>
                <a:uLnTx/>
                <a:uFillTx/>
              </a:rPr>
              <a:t> </a:t>
            </a:r>
            <a:endParaRPr kumimoji="0" lang="en-US" sz="1400" b="0" i="0" u="none" strike="noStrike" kern="0" cap="none" spc="0" normalizeH="0" baseline="0" noProof="0" dirty="0">
              <a:ln>
                <a:noFill/>
              </a:ln>
              <a:solidFill>
                <a:schemeClr val="tx2">
                  <a:lumMod val="20000"/>
                  <a:lumOff val="80000"/>
                </a:schemeClr>
              </a:solidFill>
              <a:effectLst>
                <a:outerShdw blurRad="50800" dist="38100" dir="8100000" algn="tr" rotWithShape="0">
                  <a:prstClr val="black">
                    <a:alpha val="40000"/>
                  </a:prstClr>
                </a:outerShdw>
              </a:effectLst>
              <a:uLnTx/>
              <a:uFillTx/>
            </a:endParaRPr>
          </a:p>
        </p:txBody>
      </p:sp>
    </p:spTree>
    <p:extLst>
      <p:ext uri="{BB962C8B-B14F-4D97-AF65-F5344CB8AC3E}">
        <p14:creationId xmlns:p14="http://schemas.microsoft.com/office/powerpoint/2010/main" val="215436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cstate="print">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userDrawn="1"/>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 name="Title 1"/>
          <p:cNvSpPr>
            <a:spLocks noGrp="1"/>
          </p:cNvSpPr>
          <p:nvPr>
            <p:ph type="ctrTitle" hasCustomPrompt="1"/>
          </p:nvPr>
        </p:nvSpPr>
        <p:spPr>
          <a:xfrm>
            <a:off x="474870" y="1280052"/>
            <a:ext cx="5002696"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Franklin Gothic Medium" panose="020B0603020102020204" pitchFamily="34" charset="0"/>
                <a:cs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userDrawn="1"/>
        </p:nvGrpSpPr>
        <p:grpSpPr>
          <a:xfrm>
            <a:off x="728807" y="6200285"/>
            <a:ext cx="3460479"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800" cap="all" spc="0" normalizeH="0" baseline="0" noProof="0" dirty="0">
                  <a:ln>
                    <a:noFill/>
                  </a:ln>
                  <a:solidFill>
                    <a:schemeClr val="bg1"/>
                  </a:solidFill>
                  <a:effectLst/>
                  <a:uLnTx/>
                  <a:uFillTx/>
                  <a:latin typeface="Arial" pitchFamily="34" charset="0"/>
                  <a:cs typeface="Arial" pitchFamily="34" charset="0"/>
                </a:rPr>
                <a:t>Employment and Training Administration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800" cap="all" spc="0" normalizeH="0" baseline="0" noProof="0" dirty="0">
                  <a:ln>
                    <a:noFill/>
                  </a:ln>
                  <a:solidFill>
                    <a:schemeClr val="bg1"/>
                  </a:solidFill>
                  <a:effectLst/>
                  <a:uLnTx/>
                  <a:uFillTx/>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5"/>
          <a:srcRect r="12034"/>
          <a:stretch/>
        </p:blipFill>
        <p:spPr>
          <a:xfrm>
            <a:off x="4854453" y="567"/>
            <a:ext cx="4289548" cy="6857433"/>
          </a:xfrm>
          <a:prstGeom prst="rect">
            <a:avLst/>
          </a:prstGeom>
        </p:spPr>
      </p:pic>
      <p:sp>
        <p:nvSpPr>
          <p:cNvPr id="17" name="TextBox 16"/>
          <p:cNvSpPr txBox="1"/>
          <p:nvPr userDrawn="1"/>
        </p:nvSpPr>
        <p:spPr>
          <a:xfrm>
            <a:off x="5930349" y="5212404"/>
            <a:ext cx="2867025" cy="369332"/>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2">
                    <a:lumMod val="20000"/>
                    <a:lumOff val="80000"/>
                  </a:schemeClr>
                </a:solidFill>
                <a:effectLst>
                  <a:outerShdw blurRad="50800" dist="38100" dir="8100000" algn="tr" rotWithShape="0">
                    <a:prstClr val="black">
                      <a:alpha val="40000"/>
                    </a:prstClr>
                  </a:outerShdw>
                </a:effectLst>
                <a:uLnTx/>
                <a:uFillTx/>
                <a:latin typeface="Arial" panose="020B0604020202020204" pitchFamily="34" charset="0"/>
                <a:cs typeface="Arial" panose="020B0604020202020204" pitchFamily="34" charset="0"/>
              </a:rPr>
              <a:t>Presented By:</a:t>
            </a:r>
          </a:p>
        </p:txBody>
      </p:sp>
      <p:sp>
        <p:nvSpPr>
          <p:cNvPr id="18" name="TextBox 17"/>
          <p:cNvSpPr txBox="1"/>
          <p:nvPr userDrawn="1"/>
        </p:nvSpPr>
        <p:spPr>
          <a:xfrm>
            <a:off x="5632384" y="275442"/>
            <a:ext cx="344087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875B8B45-955B-4B98-9CF8-C4EF3E1D75FE}" type="datetime4">
              <a:rPr kumimoji="0" lang="en-US" sz="2400" b="1" i="0" u="none" strike="noStrike" kern="0" cap="none" spc="-40" normalizeH="0" baseline="0" noProof="0" smtClean="0">
                <a:ln>
                  <a:noFill/>
                </a:ln>
                <a:solidFill>
                  <a:schemeClr val="bg1"/>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rPr>
              <a:pPr marL="0" marR="0" lvl="0" indent="0" algn="ctr" defTabSz="914400" eaLnBrk="1" fontAlgn="auto" latinLnBrk="0" hangingPunct="1">
                <a:lnSpc>
                  <a:spcPct val="100000"/>
                </a:lnSpc>
                <a:spcBef>
                  <a:spcPts val="0"/>
                </a:spcBef>
                <a:spcAft>
                  <a:spcPts val="0"/>
                </a:spcAft>
                <a:buClrTx/>
                <a:buSzTx/>
                <a:buFontTx/>
                <a:buNone/>
                <a:tabLst/>
                <a:defRPr/>
              </a:pPr>
              <a:t>November 17, 2016</a:t>
            </a:fld>
            <a:endParaRPr kumimoji="0" lang="en-US" sz="2400" b="1" i="0" u="none" strike="noStrike" kern="0" cap="none" spc="-40" normalizeH="0" baseline="0" noProof="0" dirty="0">
              <a:ln>
                <a:noFill/>
              </a:ln>
              <a:solidFill>
                <a:schemeClr val="bg1"/>
              </a:solidFill>
              <a:effectLst>
                <a:innerShdw blurRad="63500" dist="50800" dir="18900000">
                  <a:prstClr val="black">
                    <a:alpha val="50000"/>
                  </a:prstClr>
                </a:innerShdw>
              </a:effectLst>
              <a:uLnTx/>
              <a:uFillTx/>
              <a:latin typeface="Arial" panose="020B0604020202020204" pitchFamily="34" charset="0"/>
              <a:cs typeface="Arial" panose="020B0604020202020204" pitchFamily="34" charset="0"/>
            </a:endParaRPr>
          </a:p>
        </p:txBody>
      </p:sp>
      <p:sp>
        <p:nvSpPr>
          <p:cNvPr id="19" name="Text Placeholder 3"/>
          <p:cNvSpPr>
            <a:spLocks noGrp="1"/>
          </p:cNvSpPr>
          <p:nvPr userDrawn="1">
            <p:ph type="body" sz="half" idx="12" hasCustomPrompt="1"/>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372767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sp>
        <p:nvSpPr>
          <p:cNvPr id="4" name="Title 1"/>
          <p:cNvSpPr txBox="1">
            <a:spLocks/>
          </p:cNvSpPr>
          <p:nvPr userDrawn="1"/>
        </p:nvSpPr>
        <p:spPr>
          <a:xfrm>
            <a:off x="-15780" y="217489"/>
            <a:ext cx="3194592" cy="774492"/>
          </a:xfrm>
          <a:prstGeom prst="rect">
            <a:avLst/>
          </a:prstGeom>
        </p:spPr>
        <p:txBody>
          <a:bodyPr vert="horz" lIns="91440" tIns="45720" rIns="91440" bIns="45720" rtlCol="0" anchor="ctr">
            <a:normAutofit fontScale="85000" lnSpcReduction="100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marR="0" lvl="0" indent="0" algn="l" defTabSz="457200" rtl="0" eaLnBrk="1" fontAlgn="auto" latinLnBrk="0" hangingPunct="1">
              <a:lnSpc>
                <a:spcPct val="85000"/>
              </a:lnSpc>
              <a:spcBef>
                <a:spcPct val="0"/>
              </a:spcBef>
              <a:spcAft>
                <a:spcPts val="0"/>
              </a:spcAft>
              <a:buClrTx/>
              <a:buSzTx/>
              <a:buFontTx/>
              <a:buNone/>
              <a:tabLst/>
              <a:defRPr/>
            </a:pPr>
            <a:r>
              <a:rPr kumimoji="0" lang="en-US" sz="3800" b="0" i="0" u="none" strike="noStrike" kern="1200" cap="small" spc="40" normalizeH="0" baseline="0" noProof="0" dirty="0">
                <a:ln>
                  <a:noFill/>
                </a:ln>
                <a:gradFill>
                  <a:gsLst>
                    <a:gs pos="0">
                      <a:srgbClr val="004874"/>
                    </a:gs>
                    <a:gs pos="100000">
                      <a:srgbClr val="041F36"/>
                    </a:gs>
                  </a:gsLst>
                  <a:lin ang="5400000" scaled="1"/>
                </a:gradFill>
                <a:effectLst/>
                <a:uLnTx/>
                <a:uFillTx/>
                <a:latin typeface="Franklin Gothic Medium" panose="020B0603020102020204" pitchFamily="34" charset="0"/>
                <a:ea typeface="+mj-ea"/>
                <a:cs typeface="Myriad Pro Cond"/>
              </a:rPr>
              <a:t>Where Are You?</a:t>
            </a:r>
          </a:p>
        </p:txBody>
      </p:sp>
      <p:sp>
        <p:nvSpPr>
          <p:cNvPr id="2" name="TextBox 1"/>
          <p:cNvSpPr txBox="1"/>
          <p:nvPr userDrawn="1"/>
        </p:nvSpPr>
        <p:spPr>
          <a:xfrm>
            <a:off x="3026982" y="373931"/>
            <a:ext cx="4903076" cy="646331"/>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
                <a:srgbClr val="752832"/>
              </a:buClr>
              <a:buSzTx/>
              <a:buFont typeface="Wingdings" panose="05000000000000000000" pitchFamily="2" charset="2"/>
              <a:buNone/>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mn-lt"/>
                <a:ea typeface="+mn-ea"/>
                <a:cs typeface="Myriad Pro"/>
              </a:rPr>
              <a:t>Enter your location in the Chat window!</a:t>
            </a:r>
          </a:p>
        </p:txBody>
      </p:sp>
      <p:pic>
        <p:nvPicPr>
          <p:cNvPr id="14" name="Picture 13"/>
          <p:cNvPicPr>
            <a:picLocks noChangeAspect="1"/>
          </p:cNvPicPr>
          <p:nvPr userDrawn="1"/>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8" name="Picture 7"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794086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11" name="Picture 10" descr="wrfgps-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8" name="Picture 7"/>
          <p:cNvPicPr>
            <a:picLocks noChangeAspect="1"/>
          </p:cNvPicPr>
          <p:nvPr userDrawn="1"/>
        </p:nvPicPr>
        <p:blipFill rotWithShape="1">
          <a:blip r:embed="rId3"/>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0D1979C8-7284-479F-8A15-DF92145F6DDA}" type="slidenum">
              <a:rPr kumimoji="0" lang="en-US" sz="1700" b="0" i="0" u="none" strike="noStrike" kern="0" cap="none" spc="40" normalizeH="0" baseline="0" noProof="0" smtClean="0">
                <a:ln>
                  <a:noFill/>
                </a:ln>
                <a:solidFill>
                  <a:srgbClr val="004874"/>
                </a:solidFill>
                <a:effectLst/>
                <a:uLnTx/>
                <a:uFillTx/>
                <a:latin typeface="Impact" panose="020B0806030902050204" pitchFamily="34" charset="0"/>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700" b="0" i="0" u="none" strike="noStrike" kern="0" cap="none" spc="40" normalizeH="0" baseline="0" noProof="0" dirty="0">
              <a:ln>
                <a:noFill/>
              </a:ln>
              <a:solidFill>
                <a:srgbClr val="004874"/>
              </a:solidFill>
              <a:effectLst/>
              <a:uLnTx/>
              <a:uFillTx/>
              <a:latin typeface="Impact" panose="020B0806030902050204" pitchFamily="34" charset="0"/>
            </a:endParaRPr>
          </a:p>
        </p:txBody>
      </p:sp>
      <p:grpSp>
        <p:nvGrpSpPr>
          <p:cNvPr id="16" name="Group 15"/>
          <p:cNvGrpSpPr/>
          <p:nvPr userDrawn="1"/>
        </p:nvGrpSpPr>
        <p:grpSpPr>
          <a:xfrm rot="10800000" flipH="1" flipV="1">
            <a:off x="8553860" y="5040637"/>
            <a:ext cx="592563"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Tree>
    <p:extLst>
      <p:ext uri="{BB962C8B-B14F-4D97-AF65-F5344CB8AC3E}">
        <p14:creationId xmlns:p14="http://schemas.microsoft.com/office/powerpoint/2010/main" val="348694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p:nvPicPr>
        <p:blipFill rotWithShape="1">
          <a:blip r:embed="rId7" cstate="print">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rotWithShape="1">
          <a:blip r:embed="rId8"/>
          <a:srcRect r="66253"/>
          <a:stretch/>
        </p:blipFill>
        <p:spPr>
          <a:xfrm>
            <a:off x="7498391" y="284"/>
            <a:ext cx="1645609" cy="6857433"/>
          </a:xfrm>
          <a:prstGeom prst="rect">
            <a:avLst/>
          </a:prstGeom>
        </p:spPr>
      </p:pic>
      <p:grpSp>
        <p:nvGrpSpPr>
          <p:cNvPr id="15" name="Group 14"/>
          <p:cNvGrpSpPr/>
          <p:nvPr/>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8" name="TextBox 17"/>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25614149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25" r:id="rId5"/>
  </p:sldLayoutIdLst>
  <p:hf hdr="0" ftr="0" dt="0"/>
  <p:txStyles>
    <p:title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3" cstate="print">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4"/>
          <a:srcRect r="66253"/>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userDrawn="1"/>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876833279"/>
      </p:ext>
    </p:extLst>
  </p:cSld>
  <p:clrMap bg1="lt1" tx1="dk1" bg2="lt2" tx2="dk2" accent1="accent1" accent2="accent2" accent3="accent3" accent4="accent4" accent5="accent5" accent6="accent6" hlink="hlink" folHlink="folHlink"/>
  <p:sldLayoutIdLst>
    <p:sldLayoutId id="2147483810" r:id="rId1"/>
  </p:sldLayoutIdLst>
  <p:txStyles>
    <p:title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3" cstate="print">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4"/>
          <a:srcRect r="66253"/>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userDrawn="1"/>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308358511"/>
      </p:ext>
    </p:extLst>
  </p:cSld>
  <p:clrMap bg1="lt1" tx1="dk1" bg2="lt2" tx2="dk2" accent1="accent1" accent2="accent2" accent3="accent3" accent4="accent4" accent5="accent5" accent6="accent6" hlink="hlink" folHlink="folHlink"/>
  <p:sldLayoutIdLst>
    <p:sldLayoutId id="2147483812" r:id="rId1"/>
  </p:sldLayoutIdLst>
  <p:txStyles>
    <p:title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3" cstate="print">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4"/>
          <a:srcRect r="66253"/>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userDrawn="1"/>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632647908"/>
      </p:ext>
    </p:extLst>
  </p:cSld>
  <p:clrMap bg1="lt1" tx1="dk1" bg2="lt2" tx2="dk2" accent1="accent1" accent2="accent2" accent3="accent3" accent4="accent4" accent5="accent5" accent6="accent6" hlink="hlink" folHlink="folHlink"/>
  <p:sldLayoutIdLst>
    <p:sldLayoutId id="2147483814" r:id="rId1"/>
  </p:sldLayoutIdLst>
  <p:txStyles>
    <p:title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3" cstate="print">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4"/>
          <a:srcRect r="66253"/>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userDrawn="1"/>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222993333"/>
      </p:ext>
    </p:extLst>
  </p:cSld>
  <p:clrMap bg1="lt1" tx1="dk1" bg2="lt2" tx2="dk2" accent1="accent1" accent2="accent2" accent3="accent3" accent4="accent4" accent5="accent5" accent6="accent6" hlink="hlink" folHlink="folHlink"/>
  <p:sldLayoutIdLst>
    <p:sldLayoutId id="2147483816" r:id="rId1"/>
  </p:sldLayoutIdLst>
  <p:txStyles>
    <p:title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3" cstate="print">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4"/>
          <a:srcRect r="66253"/>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userDrawn="1"/>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719354988"/>
      </p:ext>
    </p:extLst>
  </p:cSld>
  <p:clrMap bg1="lt1" tx1="dk1" bg2="lt2" tx2="dk2" accent1="accent1" accent2="accent2" accent3="accent3" accent4="accent4" accent5="accent5" accent6="accent6" hlink="hlink" folHlink="folHlink"/>
  <p:sldLayoutIdLst>
    <p:sldLayoutId id="2147483818" r:id="rId1"/>
  </p:sldLayoutIdLst>
  <p:txStyles>
    <p:title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3" cstate="print">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4"/>
          <a:srcRect r="66253"/>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userDrawn="1"/>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878387106"/>
      </p:ext>
    </p:extLst>
  </p:cSld>
  <p:clrMap bg1="lt1" tx1="dk1" bg2="lt2" tx2="dk2" accent1="accent1" accent2="accent2" accent3="accent3" accent4="accent4" accent5="accent5" accent6="accent6" hlink="hlink" folHlink="folHlink"/>
  <p:sldLayoutIdLst>
    <p:sldLayoutId id="2147483820" r:id="rId1"/>
  </p:sldLayoutIdLst>
  <p:txStyles>
    <p:title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3" cstate="print">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4"/>
          <a:srcRect r="66253"/>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userDrawn="1"/>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4129532196"/>
      </p:ext>
    </p:extLst>
  </p:cSld>
  <p:clrMap bg1="lt1" tx1="dk1" bg2="lt2" tx2="dk2" accent1="accent1" accent2="accent2" accent3="accent3" accent4="accent4" accent5="accent5" accent6="accent6" hlink="hlink" folHlink="folHlink"/>
  <p:sldLayoutIdLst>
    <p:sldLayoutId id="2147483822" r:id="rId1"/>
  </p:sldLayoutIdLst>
  <p:txStyles>
    <p:title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3" cstate="print">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4"/>
          <a:srcRect r="66253"/>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userDrawn="1"/>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125627296"/>
      </p:ext>
    </p:extLst>
  </p:cSld>
  <p:clrMap bg1="lt1" tx1="dk1" bg2="lt2" tx2="dk2" accent1="accent1" accent2="accent2" accent3="accent3" accent4="accent4" accent5="accent5" accent6="accent6" hlink="hlink" folHlink="folHlink"/>
  <p:sldLayoutIdLst>
    <p:sldLayoutId id="2147483824" r:id="rId1"/>
  </p:sldLayoutIdLst>
  <p:txStyles>
    <p:title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hyperlink" Target="mailto:mcneace.meche@dol.gov"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hyperlink" Target="mailto:HELP@SCSEP-help.com"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583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7467600" cy="838200"/>
          </a:xfrm>
        </p:spPr>
        <p:txBody>
          <a:bodyPr>
            <a:noAutofit/>
          </a:bodyPr>
          <a:lstStyle/>
          <a:p>
            <a:r>
              <a:rPr lang="en-US" sz="3200" dirty="0">
                <a:solidFill>
                  <a:schemeClr val="tx1"/>
                </a:solidFill>
                <a:effectLst/>
              </a:rPr>
              <a:t>What is the SCSEP Performance System</a:t>
            </a:r>
          </a:p>
        </p:txBody>
      </p:sp>
      <p:sp>
        <p:nvSpPr>
          <p:cNvPr id="3" name="Content Placeholder 2"/>
          <p:cNvSpPr>
            <a:spLocks noGrp="1"/>
          </p:cNvSpPr>
          <p:nvPr>
            <p:ph idx="1"/>
          </p:nvPr>
        </p:nvSpPr>
        <p:spPr/>
        <p:txBody>
          <a:bodyPr>
            <a:normAutofit/>
          </a:bodyPr>
          <a:lstStyle/>
          <a:p>
            <a:r>
              <a:rPr lang="en-US" sz="2800" dirty="0">
                <a:solidFill>
                  <a:schemeClr val="tx1"/>
                </a:solidFill>
              </a:rPr>
              <a:t>Core and additional performance measures mandated by Congress</a:t>
            </a:r>
          </a:p>
          <a:p>
            <a:r>
              <a:rPr lang="en-US" sz="2800" dirty="0">
                <a:solidFill>
                  <a:schemeClr val="tx1"/>
                </a:solidFill>
              </a:rPr>
              <a:t>Customer satisfaction surveys</a:t>
            </a:r>
          </a:p>
          <a:p>
            <a:r>
              <a:rPr lang="en-US" sz="2800" dirty="0">
                <a:solidFill>
                  <a:schemeClr val="tx1"/>
                </a:solidFill>
              </a:rPr>
              <a:t>Minority Report </a:t>
            </a:r>
          </a:p>
          <a:p>
            <a:r>
              <a:rPr lang="en-US" sz="2800" dirty="0">
                <a:solidFill>
                  <a:schemeClr val="tx1"/>
                </a:solidFill>
              </a:rPr>
              <a:t>Data collection system mandated by the regulations and grant agreements</a:t>
            </a:r>
          </a:p>
          <a:p>
            <a:r>
              <a:rPr lang="en-US" sz="2800" dirty="0">
                <a:solidFill>
                  <a:schemeClr val="tx1"/>
                </a:solidFill>
              </a:rPr>
              <a:t>Data validation</a:t>
            </a:r>
          </a:p>
          <a:p>
            <a:r>
              <a:rPr lang="en-US" sz="2800" dirty="0">
                <a:solidFill>
                  <a:schemeClr val="tx1"/>
                </a:solidFill>
              </a:rPr>
              <a:t>InfoSPACE</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629400" cy="990600"/>
          </a:xfrm>
        </p:spPr>
        <p:txBody>
          <a:bodyPr>
            <a:normAutofit/>
          </a:bodyPr>
          <a:lstStyle/>
          <a:p>
            <a:r>
              <a:rPr lang="en-US" sz="4400" dirty="0">
                <a:solidFill>
                  <a:schemeClr val="tx1"/>
                </a:solidFill>
                <a:effectLst/>
              </a:rPr>
              <a:t>Core Measures</a:t>
            </a:r>
          </a:p>
        </p:txBody>
      </p:sp>
      <p:sp>
        <p:nvSpPr>
          <p:cNvPr id="3" name="Content Placeholder 2"/>
          <p:cNvSpPr>
            <a:spLocks noGrp="1"/>
          </p:cNvSpPr>
          <p:nvPr>
            <p:ph idx="1"/>
          </p:nvPr>
        </p:nvSpPr>
        <p:spPr/>
        <p:txBody>
          <a:bodyPr>
            <a:normAutofit/>
          </a:bodyPr>
          <a:lstStyle/>
          <a:p>
            <a:r>
              <a:rPr lang="en-US" dirty="0">
                <a:solidFill>
                  <a:schemeClr val="tx1"/>
                </a:solidFill>
              </a:rPr>
              <a:t>Three measures of service to participants</a:t>
            </a:r>
          </a:p>
          <a:p>
            <a:pPr lvl="2">
              <a:buFont typeface="Wingdings" panose="05000000000000000000" pitchFamily="2" charset="2"/>
              <a:buChar char="ü"/>
            </a:pPr>
            <a:r>
              <a:rPr lang="en-US" dirty="0">
                <a:solidFill>
                  <a:schemeClr val="tx1"/>
                </a:solidFill>
              </a:rPr>
              <a:t>Service level</a:t>
            </a:r>
          </a:p>
          <a:p>
            <a:pPr lvl="2">
              <a:buFont typeface="Wingdings" panose="05000000000000000000" pitchFamily="2" charset="2"/>
              <a:buChar char="ü"/>
            </a:pPr>
            <a:r>
              <a:rPr lang="en-US" dirty="0">
                <a:solidFill>
                  <a:schemeClr val="tx1"/>
                </a:solidFill>
              </a:rPr>
              <a:t>Community service</a:t>
            </a:r>
          </a:p>
          <a:p>
            <a:pPr lvl="2">
              <a:buFont typeface="Wingdings" panose="05000000000000000000" pitchFamily="2" charset="2"/>
              <a:buChar char="ü"/>
            </a:pPr>
            <a:r>
              <a:rPr lang="en-US" dirty="0">
                <a:solidFill>
                  <a:schemeClr val="tx1"/>
                </a:solidFill>
              </a:rPr>
              <a:t>Most-in-need</a:t>
            </a:r>
          </a:p>
          <a:p>
            <a:r>
              <a:rPr lang="en-US" dirty="0">
                <a:solidFill>
                  <a:schemeClr val="tx1"/>
                </a:solidFill>
              </a:rPr>
              <a:t>Three employment outcome measures</a:t>
            </a:r>
          </a:p>
          <a:p>
            <a:pPr lvl="2">
              <a:buFont typeface="Wingdings" panose="05000000000000000000" pitchFamily="2" charset="2"/>
              <a:buChar char="ü"/>
            </a:pPr>
            <a:r>
              <a:rPr lang="en-US" dirty="0">
                <a:solidFill>
                  <a:schemeClr val="tx1"/>
                </a:solidFill>
              </a:rPr>
              <a:t>Entered employment</a:t>
            </a:r>
          </a:p>
          <a:p>
            <a:pPr lvl="2">
              <a:buFont typeface="Wingdings" panose="05000000000000000000" pitchFamily="2" charset="2"/>
              <a:buChar char="ü"/>
            </a:pPr>
            <a:r>
              <a:rPr lang="en-US" dirty="0">
                <a:solidFill>
                  <a:schemeClr val="tx1"/>
                </a:solidFill>
              </a:rPr>
              <a:t>Retention at 6 months</a:t>
            </a:r>
          </a:p>
          <a:p>
            <a:pPr lvl="2">
              <a:buFont typeface="Wingdings" panose="05000000000000000000" pitchFamily="2" charset="2"/>
              <a:buChar char="ü"/>
            </a:pPr>
            <a:r>
              <a:rPr lang="en-US" dirty="0">
                <a:solidFill>
                  <a:schemeClr val="tx1"/>
                </a:solidFill>
              </a:rPr>
              <a:t>Average earnings</a:t>
            </a:r>
          </a:p>
          <a:p>
            <a:endParaRPr lang="en-US" dirty="0"/>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86600" cy="1066800"/>
          </a:xfrm>
        </p:spPr>
        <p:txBody>
          <a:bodyPr>
            <a:normAutofit/>
          </a:bodyPr>
          <a:lstStyle/>
          <a:p>
            <a:r>
              <a:rPr lang="en-US" sz="3600" dirty="0">
                <a:solidFill>
                  <a:schemeClr val="tx1"/>
                </a:solidFill>
                <a:effectLst/>
              </a:rPr>
              <a:t>Additional Measures</a:t>
            </a:r>
          </a:p>
        </p:txBody>
      </p:sp>
      <p:sp>
        <p:nvSpPr>
          <p:cNvPr id="3" name="Content Placeholder 2"/>
          <p:cNvSpPr>
            <a:spLocks noGrp="1"/>
          </p:cNvSpPr>
          <p:nvPr>
            <p:ph idx="1"/>
          </p:nvPr>
        </p:nvSpPr>
        <p:spPr>
          <a:xfrm>
            <a:off x="457200" y="1600200"/>
            <a:ext cx="8001000" cy="4525963"/>
          </a:xfrm>
        </p:spPr>
        <p:txBody>
          <a:bodyPr/>
          <a:lstStyle/>
          <a:p>
            <a:r>
              <a:rPr lang="en-US" dirty="0">
                <a:solidFill>
                  <a:schemeClr val="tx1"/>
                </a:solidFill>
              </a:rPr>
              <a:t>Retention at 1 year</a:t>
            </a:r>
          </a:p>
          <a:p>
            <a:endParaRPr lang="en-US" dirty="0">
              <a:solidFill>
                <a:schemeClr val="tx1"/>
              </a:solidFill>
            </a:endParaRPr>
          </a:p>
          <a:p>
            <a:r>
              <a:rPr lang="en-US" dirty="0">
                <a:solidFill>
                  <a:schemeClr val="tx1"/>
                </a:solidFill>
              </a:rPr>
              <a:t>Customer satisfaction of participants, host agencies, and employers</a:t>
            </a:r>
          </a:p>
          <a:p>
            <a:endParaRPr lang="en-US" dirty="0">
              <a:solidFill>
                <a:schemeClr val="tx1"/>
              </a:solidFill>
            </a:endParaRPr>
          </a:p>
          <a:p>
            <a:r>
              <a:rPr lang="en-US" dirty="0">
                <a:solidFill>
                  <a:schemeClr val="tx1"/>
                </a:solidFill>
              </a:rPr>
              <a:t>Entered volunteer work</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391400" cy="1066800"/>
          </a:xfrm>
        </p:spPr>
        <p:txBody>
          <a:bodyPr>
            <a:normAutofit/>
          </a:bodyPr>
          <a:lstStyle/>
          <a:p>
            <a:r>
              <a:rPr lang="en-US" sz="3200" dirty="0">
                <a:solidFill>
                  <a:schemeClr val="tx1"/>
                </a:solidFill>
                <a:effectLst/>
              </a:rPr>
              <a:t>Negotiating Goals for Core Measures</a:t>
            </a:r>
          </a:p>
        </p:txBody>
      </p:sp>
      <p:sp>
        <p:nvSpPr>
          <p:cNvPr id="3" name="Content Placeholder 2"/>
          <p:cNvSpPr>
            <a:spLocks noGrp="1"/>
          </p:cNvSpPr>
          <p:nvPr>
            <p:ph idx="1"/>
          </p:nvPr>
        </p:nvSpPr>
        <p:spPr>
          <a:xfrm>
            <a:off x="76200" y="990600"/>
            <a:ext cx="8229600" cy="4953000"/>
          </a:xfrm>
        </p:spPr>
        <p:txBody>
          <a:bodyPr>
            <a:normAutofit fontScale="92500" lnSpcReduction="20000"/>
          </a:bodyPr>
          <a:lstStyle/>
          <a:p>
            <a:r>
              <a:rPr lang="en-US" sz="2400" dirty="0">
                <a:solidFill>
                  <a:schemeClr val="tx1"/>
                </a:solidFill>
              </a:rPr>
              <a:t>Goals for core measures negotiated in spring for following program year</a:t>
            </a:r>
          </a:p>
          <a:p>
            <a:endParaRPr lang="en-US" sz="2400" dirty="0">
              <a:solidFill>
                <a:schemeClr val="tx1"/>
              </a:solidFill>
            </a:endParaRPr>
          </a:p>
          <a:p>
            <a:r>
              <a:rPr lang="en-US" sz="2400" dirty="0">
                <a:solidFill>
                  <a:schemeClr val="tx1"/>
                </a:solidFill>
              </a:rPr>
              <a:t>Proposed goals use each grantee’s own baseline performance through Q3 with continuous improvement increment and various adjustments</a:t>
            </a:r>
          </a:p>
          <a:p>
            <a:endParaRPr lang="en-US" sz="2400" dirty="0">
              <a:solidFill>
                <a:schemeClr val="tx1"/>
              </a:solidFill>
            </a:endParaRPr>
          </a:p>
          <a:p>
            <a:r>
              <a:rPr lang="en-US" sz="2400" dirty="0">
                <a:solidFill>
                  <a:schemeClr val="tx1"/>
                </a:solidFill>
              </a:rPr>
              <a:t>Consequences of bad data or small denominators</a:t>
            </a:r>
          </a:p>
          <a:p>
            <a:endParaRPr lang="en-US" sz="2400" dirty="0">
              <a:solidFill>
                <a:schemeClr val="tx1"/>
              </a:solidFill>
            </a:endParaRPr>
          </a:p>
          <a:p>
            <a:r>
              <a:rPr lang="en-US" sz="2400" dirty="0">
                <a:solidFill>
                  <a:schemeClr val="tx1"/>
                </a:solidFill>
              </a:rPr>
              <a:t>Negotiations must be based on data </a:t>
            </a:r>
          </a:p>
          <a:p>
            <a:endParaRPr lang="en-US" sz="2400" dirty="0">
              <a:solidFill>
                <a:schemeClr val="tx1"/>
              </a:solidFill>
            </a:endParaRPr>
          </a:p>
          <a:p>
            <a:r>
              <a:rPr lang="en-US" sz="2400" dirty="0">
                <a:solidFill>
                  <a:schemeClr val="tx1"/>
                </a:solidFill>
              </a:rPr>
              <a:t>Goals published; right to comment on process</a:t>
            </a:r>
          </a:p>
          <a:p>
            <a:endParaRPr lang="en-US" sz="2400" dirty="0">
              <a:solidFill>
                <a:schemeClr val="tx1"/>
              </a:solidFill>
            </a:endParaRPr>
          </a:p>
          <a:p>
            <a:r>
              <a:rPr lang="en-US" sz="2400" dirty="0">
                <a:solidFill>
                  <a:schemeClr val="tx1"/>
                </a:solidFill>
              </a:rPr>
              <a:t>Right to seek adjustment during the year</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96200" cy="1066800"/>
          </a:xfrm>
        </p:spPr>
        <p:txBody>
          <a:bodyPr>
            <a:normAutofit/>
          </a:bodyPr>
          <a:lstStyle/>
          <a:p>
            <a:r>
              <a:rPr lang="en-US" sz="3200" dirty="0">
                <a:solidFill>
                  <a:schemeClr val="tx1"/>
                </a:solidFill>
                <a:effectLst/>
              </a:rPr>
              <a:t>Evaluation of Grantee Performance</a:t>
            </a:r>
          </a:p>
        </p:txBody>
      </p:sp>
      <p:sp>
        <p:nvSpPr>
          <p:cNvPr id="3" name="Content Placeholder 2"/>
          <p:cNvSpPr>
            <a:spLocks noGrp="1"/>
          </p:cNvSpPr>
          <p:nvPr>
            <p:ph idx="1"/>
          </p:nvPr>
        </p:nvSpPr>
        <p:spPr>
          <a:xfrm>
            <a:off x="152400" y="1065320"/>
            <a:ext cx="7543800" cy="4876800"/>
          </a:xfrm>
        </p:spPr>
        <p:txBody>
          <a:bodyPr>
            <a:normAutofit/>
          </a:bodyPr>
          <a:lstStyle/>
          <a:p>
            <a:r>
              <a:rPr lang="en-US" sz="2000" dirty="0">
                <a:solidFill>
                  <a:schemeClr val="tx1"/>
                </a:solidFill>
              </a:rPr>
              <a:t>Performance evaluated after close of the program year around September 30</a:t>
            </a:r>
          </a:p>
          <a:p>
            <a:r>
              <a:rPr lang="en-US" sz="2000" dirty="0">
                <a:solidFill>
                  <a:schemeClr val="tx1"/>
                </a:solidFill>
              </a:rPr>
              <a:t>Report on actual performance and percent of goal achieved on each goal</a:t>
            </a:r>
          </a:p>
          <a:p>
            <a:r>
              <a:rPr lang="en-US" sz="2000" dirty="0">
                <a:solidFill>
                  <a:schemeClr val="tx1"/>
                </a:solidFill>
              </a:rPr>
              <a:t>Calculation of aggregate percent of performance achieved on all 6 measures</a:t>
            </a:r>
          </a:p>
          <a:p>
            <a:r>
              <a:rPr lang="en-US" sz="2000" dirty="0">
                <a:solidFill>
                  <a:schemeClr val="tx1"/>
                </a:solidFill>
              </a:rPr>
              <a:t>Corrective action plan for grantees not achieving 80% of goal in the aggregate</a:t>
            </a:r>
          </a:p>
          <a:p>
            <a:r>
              <a:rPr lang="en-US" sz="2000" dirty="0">
                <a:solidFill>
                  <a:schemeClr val="tx1"/>
                </a:solidFill>
              </a:rPr>
              <a:t>Sanctions for state grantees failing three consecutive years and national grantees failing four consecutive years</a:t>
            </a:r>
          </a:p>
          <a:p>
            <a:r>
              <a:rPr lang="en-US" sz="2000" dirty="0">
                <a:solidFill>
                  <a:schemeClr val="tx1"/>
                </a:solidFill>
              </a:rPr>
              <a:t>TA provided for not doing well on individual measures</a:t>
            </a:r>
          </a:p>
          <a:p>
            <a:r>
              <a:rPr lang="en-US" sz="2000" dirty="0">
                <a:solidFill>
                  <a:schemeClr val="tx1"/>
                </a:solidFill>
              </a:rPr>
              <a:t>Results published and reported to Congress</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781800" cy="1066800"/>
          </a:xfrm>
        </p:spPr>
        <p:txBody>
          <a:bodyPr>
            <a:normAutofit/>
          </a:bodyPr>
          <a:lstStyle/>
          <a:p>
            <a:pPr algn="ctr"/>
            <a:r>
              <a:rPr lang="en-US" sz="3600" dirty="0">
                <a:solidFill>
                  <a:schemeClr val="tx1"/>
                </a:solidFill>
                <a:effectLst/>
              </a:rPr>
              <a:t>Resources</a:t>
            </a:r>
          </a:p>
        </p:txBody>
      </p:sp>
      <p:sp>
        <p:nvSpPr>
          <p:cNvPr id="3" name="Content Placeholder 2"/>
          <p:cNvSpPr>
            <a:spLocks noGrp="1"/>
          </p:cNvSpPr>
          <p:nvPr>
            <p:ph idx="1"/>
          </p:nvPr>
        </p:nvSpPr>
        <p:spPr>
          <a:xfrm>
            <a:off x="457200" y="1219200"/>
            <a:ext cx="6908800" cy="4654617"/>
          </a:xfrm>
        </p:spPr>
        <p:txBody>
          <a:bodyPr>
            <a:normAutofit lnSpcReduction="10000"/>
          </a:bodyPr>
          <a:lstStyle/>
          <a:p>
            <a:r>
              <a:rPr lang="en-US" sz="2600" dirty="0">
                <a:solidFill>
                  <a:schemeClr val="tx1"/>
                </a:solidFill>
              </a:rPr>
              <a:t>Title V of Older Americans Act, Section 513</a:t>
            </a:r>
          </a:p>
          <a:p>
            <a:endParaRPr lang="en-US" sz="2600" dirty="0">
              <a:solidFill>
                <a:schemeClr val="tx1"/>
              </a:solidFill>
            </a:endParaRPr>
          </a:p>
          <a:p>
            <a:r>
              <a:rPr lang="en-US" sz="2600" dirty="0">
                <a:solidFill>
                  <a:schemeClr val="tx1"/>
                </a:solidFill>
              </a:rPr>
              <a:t>SCSEP Final Rule, Subpart G, Sections 641.700-641.750; Section 641.140 (definitions)</a:t>
            </a:r>
          </a:p>
          <a:p>
            <a:endParaRPr lang="en-US" sz="2600" dirty="0">
              <a:solidFill>
                <a:schemeClr val="tx1"/>
              </a:solidFill>
            </a:endParaRPr>
          </a:p>
          <a:p>
            <a:r>
              <a:rPr lang="en-US" sz="2600" dirty="0">
                <a:solidFill>
                  <a:schemeClr val="tx1"/>
                </a:solidFill>
              </a:rPr>
              <a:t>SCSEP Web page and Older Worker Community of Practice for annual grantee goals and evaluation of grantee performance and various presentations on the performance measures</a:t>
            </a:r>
          </a:p>
          <a:p>
            <a:pPr marL="0" indent="0">
              <a:buNone/>
            </a:pPr>
            <a:endParaRPr lang="en-US" dirty="0"/>
          </a:p>
          <a:p>
            <a:endParaRPr lang="en-US" dirty="0"/>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066800"/>
          </a:xfrm>
        </p:spPr>
        <p:txBody>
          <a:bodyPr>
            <a:normAutofit/>
          </a:bodyPr>
          <a:lstStyle/>
          <a:p>
            <a:r>
              <a:rPr lang="en-US" sz="3200" dirty="0">
                <a:solidFill>
                  <a:schemeClr val="tx1"/>
                </a:solidFill>
                <a:effectLst/>
              </a:rPr>
              <a:t>Customer Satisfaction Surveys</a:t>
            </a:r>
          </a:p>
        </p:txBody>
      </p:sp>
      <p:sp>
        <p:nvSpPr>
          <p:cNvPr id="3" name="Content Placeholder 2"/>
          <p:cNvSpPr>
            <a:spLocks noGrp="1"/>
          </p:cNvSpPr>
          <p:nvPr>
            <p:ph idx="1"/>
          </p:nvPr>
        </p:nvSpPr>
        <p:spPr>
          <a:xfrm>
            <a:off x="76200" y="1219200"/>
            <a:ext cx="7848600" cy="4816475"/>
          </a:xfrm>
        </p:spPr>
        <p:txBody>
          <a:bodyPr>
            <a:normAutofit lnSpcReduction="10000"/>
          </a:bodyPr>
          <a:lstStyle/>
          <a:p>
            <a:r>
              <a:rPr lang="en-US" sz="2800" dirty="0"/>
              <a:t>Participant and host agency surveys conducted annually by mail house, usually in fall; grantees inform participants and host agencies to that surveys are coming and that it is important to complete them</a:t>
            </a:r>
          </a:p>
          <a:p>
            <a:endParaRPr lang="en-US" sz="2800" dirty="0"/>
          </a:p>
          <a:p>
            <a:r>
              <a:rPr lang="en-US" sz="2800" dirty="0"/>
              <a:t>Employer surveys conducted continuously by sub-grantees with qualified employers only. Management report lists all qualified employers and when they need to receive the survey</a:t>
            </a:r>
          </a:p>
          <a:p>
            <a:endParaRPr lang="en-US" dirty="0"/>
          </a:p>
        </p:txBody>
      </p:sp>
    </p:spTree>
    <p:extLst>
      <p:ext uri="{BB962C8B-B14F-4D97-AF65-F5344CB8AC3E}">
        <p14:creationId xmlns:p14="http://schemas.microsoft.com/office/powerpoint/2010/main" val="2652853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324600" cy="1066800"/>
          </a:xfrm>
        </p:spPr>
        <p:txBody>
          <a:bodyPr>
            <a:normAutofit/>
          </a:bodyPr>
          <a:lstStyle/>
          <a:p>
            <a:r>
              <a:rPr lang="en-US" sz="3600" dirty="0">
                <a:solidFill>
                  <a:schemeClr val="tx1"/>
                </a:solidFill>
                <a:effectLst/>
              </a:rPr>
              <a:t>Resources</a:t>
            </a:r>
          </a:p>
        </p:txBody>
      </p:sp>
      <p:sp>
        <p:nvSpPr>
          <p:cNvPr id="3" name="Content Placeholder 2"/>
          <p:cNvSpPr>
            <a:spLocks noGrp="1"/>
          </p:cNvSpPr>
          <p:nvPr>
            <p:ph idx="1"/>
          </p:nvPr>
        </p:nvSpPr>
        <p:spPr>
          <a:xfrm>
            <a:off x="76200" y="1219200"/>
            <a:ext cx="7696200" cy="3581399"/>
          </a:xfrm>
        </p:spPr>
        <p:txBody>
          <a:bodyPr>
            <a:normAutofit fontScale="85000" lnSpcReduction="10000"/>
          </a:bodyPr>
          <a:lstStyle/>
          <a:p>
            <a:r>
              <a:rPr lang="en-US" dirty="0"/>
              <a:t>Title V of Older Americans Act, Section 513</a:t>
            </a:r>
          </a:p>
          <a:p>
            <a:endParaRPr lang="en-US" dirty="0">
              <a:solidFill>
                <a:srgbClr val="1F497D"/>
              </a:solidFill>
            </a:endParaRPr>
          </a:p>
          <a:p>
            <a:pPr lvl="0"/>
            <a:r>
              <a:rPr lang="en-US" dirty="0">
                <a:solidFill>
                  <a:schemeClr val="tx1"/>
                </a:solidFill>
              </a:rPr>
              <a:t>SCSEP Final Rule, Section 641.700(c)(2)</a:t>
            </a:r>
          </a:p>
          <a:p>
            <a:pPr marL="0" lvl="0" indent="0">
              <a:buNone/>
            </a:pPr>
            <a:endParaRPr lang="en-US" dirty="0">
              <a:solidFill>
                <a:srgbClr val="1F497D"/>
              </a:solidFill>
            </a:endParaRPr>
          </a:p>
          <a:p>
            <a:r>
              <a:rPr lang="en-US" dirty="0"/>
              <a:t>Older Worker COP for copies of survey reports and the Employer Survey Kit</a:t>
            </a:r>
          </a:p>
          <a:p>
            <a:endParaRPr lang="en-US" dirty="0"/>
          </a:p>
          <a:p>
            <a:r>
              <a:rPr lang="en-US" dirty="0"/>
              <a:t>Pending Employer Surveys management report</a:t>
            </a:r>
          </a:p>
        </p:txBody>
      </p:sp>
    </p:spTree>
    <p:extLst>
      <p:ext uri="{BB962C8B-B14F-4D97-AF65-F5344CB8AC3E}">
        <p14:creationId xmlns:p14="http://schemas.microsoft.com/office/powerpoint/2010/main" val="151564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a:t>A report presented by less than half of the members of a committee </a:t>
            </a:r>
          </a:p>
          <a:p>
            <a:r>
              <a:rPr lang="en-US" dirty="0"/>
              <a:t>The 2002 movie with Tom Cruise</a:t>
            </a:r>
          </a:p>
          <a:p>
            <a:r>
              <a:rPr lang="en-US" dirty="0"/>
              <a:t>Annual report of SCSEP service to minorities </a:t>
            </a:r>
          </a:p>
        </p:txBody>
      </p:sp>
      <p:sp>
        <p:nvSpPr>
          <p:cNvPr id="7" name="TextBox 6"/>
          <p:cNvSpPr txBox="1"/>
          <p:nvPr/>
        </p:nvSpPr>
        <p:spPr>
          <a:xfrm>
            <a:off x="838200" y="1752600"/>
            <a:ext cx="6324600" cy="646331"/>
          </a:xfrm>
          <a:prstGeom prst="rect">
            <a:avLst/>
          </a:prstGeom>
          <a:noFill/>
        </p:spPr>
        <p:txBody>
          <a:bodyPr wrap="square" rtlCol="0">
            <a:spAutoFit/>
          </a:bodyPr>
          <a:lstStyle/>
          <a:p>
            <a:r>
              <a:rPr lang="en-US" sz="3600" dirty="0"/>
              <a:t>What Is the Minority Report?</a:t>
            </a:r>
          </a:p>
        </p:txBody>
      </p:sp>
    </p:spTree>
    <p:extLst>
      <p:ext uri="{BB962C8B-B14F-4D97-AF65-F5344CB8AC3E}">
        <p14:creationId xmlns:p14="http://schemas.microsoft.com/office/powerpoint/2010/main" val="2253437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1066800"/>
          </a:xfrm>
        </p:spPr>
        <p:txBody>
          <a:bodyPr>
            <a:normAutofit/>
          </a:bodyPr>
          <a:lstStyle/>
          <a:p>
            <a:r>
              <a:rPr lang="en-US" sz="3600" dirty="0">
                <a:solidFill>
                  <a:schemeClr val="tx1"/>
                </a:solidFill>
                <a:effectLst/>
              </a:rPr>
              <a:t>Minority Report</a:t>
            </a:r>
          </a:p>
        </p:txBody>
      </p:sp>
      <p:sp>
        <p:nvSpPr>
          <p:cNvPr id="3" name="Content Placeholder 2"/>
          <p:cNvSpPr>
            <a:spLocks noGrp="1"/>
          </p:cNvSpPr>
          <p:nvPr>
            <p:ph idx="1"/>
          </p:nvPr>
        </p:nvSpPr>
        <p:spPr>
          <a:xfrm>
            <a:off x="152400" y="1303337"/>
            <a:ext cx="7620000" cy="4876800"/>
          </a:xfrm>
        </p:spPr>
        <p:txBody>
          <a:bodyPr>
            <a:normAutofit/>
          </a:bodyPr>
          <a:lstStyle/>
          <a:p>
            <a:r>
              <a:rPr lang="en-US" sz="2400" dirty="0">
                <a:solidFill>
                  <a:schemeClr val="tx1"/>
                </a:solidFill>
              </a:rPr>
              <a:t>Annual report of SCSEP service to minorities required by Congress </a:t>
            </a:r>
          </a:p>
          <a:p>
            <a:r>
              <a:rPr lang="en-US" sz="2400" dirty="0">
                <a:solidFill>
                  <a:schemeClr val="tx1"/>
                </a:solidFill>
              </a:rPr>
              <a:t>Two components: participation and outcomes</a:t>
            </a:r>
          </a:p>
          <a:p>
            <a:r>
              <a:rPr lang="en-US" sz="2400" dirty="0">
                <a:solidFill>
                  <a:schemeClr val="tx1"/>
                </a:solidFill>
              </a:rPr>
              <a:t>Participation compares enrollment in SCSEP of each minority group against its proportion in the population. Based on weighted Census data for each county in a state served by a grantee </a:t>
            </a:r>
          </a:p>
          <a:p>
            <a:r>
              <a:rPr lang="en-US" sz="2400" dirty="0">
                <a:solidFill>
                  <a:schemeClr val="tx1"/>
                </a:solidFill>
              </a:rPr>
              <a:t>Outcomes compares employment outcomes in SPARQ achieved by each minority group against the outcomes of non-minorities</a:t>
            </a:r>
          </a:p>
          <a:p>
            <a:r>
              <a:rPr lang="en-US" sz="2400" dirty="0">
                <a:solidFill>
                  <a:schemeClr val="tx1"/>
                </a:solidFill>
              </a:rPr>
              <a:t>Grantees must address any disparities in their annual grant application narrative</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580" y="447868"/>
            <a:ext cx="4982547" cy="1866123"/>
          </a:xfrm>
        </p:spPr>
        <p:txBody>
          <a:bodyPr/>
          <a:lstStyle/>
          <a:p>
            <a:r>
              <a:rPr lang="en-US" sz="2800" dirty="0"/>
              <a:t>Promoting self-sufficiency and employment opportunities for older adults</a:t>
            </a:r>
          </a:p>
        </p:txBody>
      </p:sp>
      <p:sp>
        <p:nvSpPr>
          <p:cNvPr id="3" name="Subtitle 2"/>
          <p:cNvSpPr>
            <a:spLocks noGrp="1"/>
          </p:cNvSpPr>
          <p:nvPr>
            <p:ph type="subTitle" idx="1"/>
          </p:nvPr>
        </p:nvSpPr>
        <p:spPr>
          <a:xfrm>
            <a:off x="-1" y="2863147"/>
            <a:ext cx="6031523" cy="1326340"/>
          </a:xfrm>
        </p:spPr>
        <p:txBody>
          <a:bodyPr>
            <a:normAutofit fontScale="92500" lnSpcReduction="20000"/>
          </a:bodyPr>
          <a:lstStyle/>
          <a:p>
            <a:pPr algn="ctr"/>
            <a:r>
              <a:rPr lang="en-US" sz="2400" dirty="0">
                <a:latin typeface="Franklin Gothic Book" panose="020B0503020102020204" pitchFamily="34" charset="0"/>
              </a:rPr>
              <a:t>Senior Community Service Employment Program (SCSEP)</a:t>
            </a:r>
          </a:p>
          <a:p>
            <a:pPr algn="ctr"/>
            <a:endParaRPr lang="en-US" sz="2400" dirty="0">
              <a:latin typeface="Franklin Gothic Book" panose="020B0503020102020204" pitchFamily="34" charset="0"/>
            </a:endParaRPr>
          </a:p>
          <a:p>
            <a:pPr algn="ctr"/>
            <a:r>
              <a:rPr lang="en-US" sz="2400" b="1" dirty="0">
                <a:latin typeface="Franklin Gothic Book" panose="020B0503020102020204" pitchFamily="34" charset="0"/>
              </a:rPr>
              <a:t>National Grantee Orientation</a:t>
            </a:r>
          </a:p>
        </p:txBody>
      </p:sp>
      <p:sp>
        <p:nvSpPr>
          <p:cNvPr id="6" name="Text Placeholder 5"/>
          <p:cNvSpPr>
            <a:spLocks noGrp="1"/>
          </p:cNvSpPr>
          <p:nvPr>
            <p:ph type="body" sz="half" idx="12"/>
          </p:nvPr>
        </p:nvSpPr>
        <p:spPr/>
        <p:txBody>
          <a:bodyPr/>
          <a:lstStyle/>
          <a:p>
            <a:r>
              <a:rPr lang="en-US" dirty="0">
                <a:latin typeface="Franklin Gothic Medium" panose="020B0603020102020204" pitchFamily="34" charset="0"/>
              </a:rPr>
              <a:t>Employment and Training Administration</a:t>
            </a:r>
          </a:p>
        </p:txBody>
      </p:sp>
    </p:spTree>
    <p:extLst>
      <p:ext uri="{BB962C8B-B14F-4D97-AF65-F5344CB8AC3E}">
        <p14:creationId xmlns:p14="http://schemas.microsoft.com/office/powerpoint/2010/main" val="3794537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6705600" cy="1066800"/>
          </a:xfrm>
        </p:spPr>
        <p:txBody>
          <a:bodyPr>
            <a:normAutofit/>
          </a:bodyPr>
          <a:lstStyle/>
          <a:p>
            <a:r>
              <a:rPr lang="en-US" sz="4000" dirty="0">
                <a:solidFill>
                  <a:schemeClr val="tx1"/>
                </a:solidFill>
                <a:effectLst/>
              </a:rPr>
              <a:t>Resources</a:t>
            </a:r>
          </a:p>
        </p:txBody>
      </p:sp>
      <p:sp>
        <p:nvSpPr>
          <p:cNvPr id="3" name="Content Placeholder 2"/>
          <p:cNvSpPr>
            <a:spLocks noGrp="1"/>
          </p:cNvSpPr>
          <p:nvPr>
            <p:ph idx="1"/>
          </p:nvPr>
        </p:nvSpPr>
        <p:spPr/>
        <p:txBody>
          <a:bodyPr/>
          <a:lstStyle/>
          <a:p>
            <a:r>
              <a:rPr lang="en-US" sz="2800" dirty="0">
                <a:solidFill>
                  <a:schemeClr val="tx1"/>
                </a:solidFill>
              </a:rPr>
              <a:t>Title V of Older Americans Act, Section 516</a:t>
            </a:r>
          </a:p>
          <a:p>
            <a:endParaRPr lang="en-US" sz="2800" dirty="0">
              <a:solidFill>
                <a:schemeClr val="tx1"/>
              </a:solidFill>
            </a:endParaRPr>
          </a:p>
          <a:p>
            <a:r>
              <a:rPr lang="en-US" sz="2800" dirty="0">
                <a:solidFill>
                  <a:schemeClr val="tx1"/>
                </a:solidFill>
              </a:rPr>
              <a:t>Annual Planning Guidance TEGL (#28-12), Attachment B (Program Narrative)</a:t>
            </a:r>
          </a:p>
          <a:p>
            <a:endParaRPr lang="en-US" sz="2800" dirty="0">
              <a:solidFill>
                <a:schemeClr val="tx1"/>
              </a:solidFill>
            </a:endParaRPr>
          </a:p>
          <a:p>
            <a:r>
              <a:rPr lang="en-US" sz="2800" dirty="0">
                <a:solidFill>
                  <a:schemeClr val="tx1"/>
                </a:solidFill>
              </a:rPr>
              <a:t>Older Worker COP for latest Minority Report and a recorded Webinar on the how to use the Minority Report</a:t>
            </a:r>
          </a:p>
          <a:p>
            <a:endParaRPr lang="en-US" dirty="0"/>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398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Yes, my son just bought a pair</a:t>
            </a:r>
          </a:p>
          <a:p>
            <a:r>
              <a:rPr lang="en-US" dirty="0"/>
              <a:t>Speed, power, agility, reaction, and quickness</a:t>
            </a:r>
          </a:p>
          <a:p>
            <a:r>
              <a:rPr lang="en-US" dirty="0"/>
              <a:t>The SCSEP data collection and reporting system</a:t>
            </a:r>
          </a:p>
          <a:p>
            <a:r>
              <a:rPr lang="en-US" dirty="0"/>
              <a:t>It precedes a flame</a:t>
            </a:r>
          </a:p>
          <a:p>
            <a:r>
              <a:rPr lang="en-US" dirty="0"/>
              <a:t>A very nasty disease</a:t>
            </a:r>
          </a:p>
        </p:txBody>
      </p:sp>
      <p:sp>
        <p:nvSpPr>
          <p:cNvPr id="5" name="TextBox 4"/>
          <p:cNvSpPr txBox="1"/>
          <p:nvPr/>
        </p:nvSpPr>
        <p:spPr>
          <a:xfrm>
            <a:off x="457200" y="1460367"/>
            <a:ext cx="372409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rPr>
              <a:t>What Is SPARQ?</a:t>
            </a:r>
          </a:p>
        </p:txBody>
      </p:sp>
    </p:spTree>
    <p:extLst>
      <p:ext uri="{BB962C8B-B14F-4D97-AF65-F5344CB8AC3E}">
        <p14:creationId xmlns:p14="http://schemas.microsoft.com/office/powerpoint/2010/main" val="105701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2057400"/>
            <a:ext cx="7772400" cy="2362200"/>
          </a:xfrm>
        </p:spPr>
        <p:txBody>
          <a:bodyPr>
            <a:normAutofit fontScale="90000"/>
          </a:bodyPr>
          <a:lstStyle/>
          <a:p>
            <a:pPr algn="ctr"/>
            <a:r>
              <a:rPr lang="en-US" sz="4900" dirty="0"/>
              <a:t>sCSEP Performance and results QPR System</a:t>
            </a:r>
            <a:br>
              <a:rPr lang="en-US" sz="4900" dirty="0"/>
            </a:br>
            <a:r>
              <a:rPr lang="en-US" sz="4900" dirty="0"/>
              <a:t>(SPARQ)</a:t>
            </a:r>
            <a:br>
              <a:rPr lang="en-US" sz="4900" dirty="0"/>
            </a:br>
            <a:br>
              <a:rPr lang="en-US" sz="4900" dirty="0"/>
            </a:br>
            <a:br>
              <a:rPr lang="en-US" sz="4900" dirty="0"/>
            </a:br>
            <a:br>
              <a:rPr lang="en-US" dirty="0"/>
            </a:br>
            <a:br>
              <a:rPr lang="en-US" dirty="0"/>
            </a:br>
            <a:endParaRPr lang="en-US" dirty="0"/>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642085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1066800"/>
          </a:xfrm>
        </p:spPr>
        <p:txBody>
          <a:bodyPr>
            <a:normAutofit/>
          </a:bodyPr>
          <a:lstStyle/>
          <a:p>
            <a:r>
              <a:rPr lang="en-US" sz="3200" dirty="0">
                <a:solidFill>
                  <a:schemeClr val="tx1"/>
                </a:solidFill>
                <a:effectLst/>
              </a:rPr>
              <a:t>Data Collection and Reporting System</a:t>
            </a:r>
          </a:p>
        </p:txBody>
      </p:sp>
      <p:sp>
        <p:nvSpPr>
          <p:cNvPr id="3" name="Content Placeholder 2"/>
          <p:cNvSpPr>
            <a:spLocks noGrp="1"/>
          </p:cNvSpPr>
          <p:nvPr>
            <p:ph idx="1"/>
          </p:nvPr>
        </p:nvSpPr>
        <p:spPr/>
        <p:txBody>
          <a:bodyPr>
            <a:normAutofit/>
          </a:bodyPr>
          <a:lstStyle/>
          <a:p>
            <a:r>
              <a:rPr lang="en-US" dirty="0">
                <a:solidFill>
                  <a:schemeClr val="tx1"/>
                </a:solidFill>
              </a:rPr>
              <a:t>SPARQ is the online system for entering data and reporting on measures</a:t>
            </a:r>
          </a:p>
          <a:p>
            <a:pPr lvl="2">
              <a:buFont typeface="Wingdings" panose="05000000000000000000" pitchFamily="2" charset="2"/>
              <a:buChar char="ü"/>
            </a:pPr>
            <a:r>
              <a:rPr lang="en-US" dirty="0">
                <a:solidFill>
                  <a:schemeClr val="tx1"/>
                </a:solidFill>
              </a:rPr>
              <a:t>Web Data Collection System: (WDCS)</a:t>
            </a:r>
          </a:p>
          <a:p>
            <a:pPr lvl="2">
              <a:buFont typeface="Wingdings" panose="05000000000000000000" pitchFamily="2" charset="2"/>
              <a:buChar char="ü"/>
            </a:pPr>
            <a:r>
              <a:rPr lang="en-US" dirty="0">
                <a:solidFill>
                  <a:schemeClr val="tx1"/>
                </a:solidFill>
              </a:rPr>
              <a:t>Quarterly Progress Reports (QPRs)</a:t>
            </a:r>
          </a:p>
          <a:p>
            <a:pPr lvl="2">
              <a:buFont typeface="Wingdings" panose="05000000000000000000" pitchFamily="2" charset="2"/>
              <a:buChar char="ü"/>
            </a:pPr>
            <a:r>
              <a:rPr lang="en-US" dirty="0">
                <a:solidFill>
                  <a:schemeClr val="tx1"/>
                </a:solidFill>
              </a:rPr>
              <a:t>Management reports</a:t>
            </a:r>
          </a:p>
          <a:p>
            <a:pPr lvl="2">
              <a:buFont typeface="Wingdings" panose="05000000000000000000" pitchFamily="2" charset="2"/>
              <a:buChar char="ü"/>
            </a:pPr>
            <a:r>
              <a:rPr lang="en-US" dirty="0">
                <a:solidFill>
                  <a:schemeClr val="tx1"/>
                </a:solidFill>
              </a:rPr>
              <a:t>Various utilities and functions</a:t>
            </a:r>
          </a:p>
          <a:p>
            <a:r>
              <a:rPr lang="en-US" dirty="0">
                <a:solidFill>
                  <a:schemeClr val="tx1"/>
                </a:solidFill>
              </a:rPr>
              <a:t>InfoSPACE provides ability to analyze the data at a record level over time</a:t>
            </a:r>
          </a:p>
          <a:p>
            <a:pPr lvl="1">
              <a:buNone/>
            </a:pPr>
            <a:endParaRPr lang="en-US" dirty="0">
              <a:solidFill>
                <a:schemeClr val="tx1"/>
              </a:solidFill>
            </a:endParaRPr>
          </a:p>
          <a:p>
            <a:pPr>
              <a:buNone/>
            </a:pPr>
            <a:endParaRPr lang="en-US" dirty="0"/>
          </a:p>
        </p:txBody>
      </p:sp>
    </p:spTree>
    <p:extLst>
      <p:ext uri="{BB962C8B-B14F-4D97-AF65-F5344CB8AC3E}">
        <p14:creationId xmlns:p14="http://schemas.microsoft.com/office/powerpoint/2010/main" val="3138196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010400" cy="1066800"/>
          </a:xfrm>
        </p:spPr>
        <p:txBody>
          <a:bodyPr>
            <a:normAutofit/>
          </a:bodyPr>
          <a:lstStyle/>
          <a:p>
            <a:pPr algn="ctr"/>
            <a:r>
              <a:rPr lang="en-US" sz="4000" dirty="0">
                <a:solidFill>
                  <a:schemeClr val="tx1"/>
                </a:solidFill>
                <a:effectLst/>
              </a:rPr>
              <a:t>SPARQ</a:t>
            </a:r>
          </a:p>
        </p:txBody>
      </p:sp>
      <p:sp>
        <p:nvSpPr>
          <p:cNvPr id="3" name="Content Placeholder 2"/>
          <p:cNvSpPr>
            <a:spLocks noGrp="1"/>
          </p:cNvSpPr>
          <p:nvPr>
            <p:ph idx="1"/>
          </p:nvPr>
        </p:nvSpPr>
        <p:spPr>
          <a:xfrm>
            <a:off x="381000" y="1066800"/>
            <a:ext cx="8229600" cy="4953000"/>
          </a:xfrm>
        </p:spPr>
        <p:txBody>
          <a:bodyPr>
            <a:normAutofit fontScale="92500" lnSpcReduction="10000"/>
          </a:bodyPr>
          <a:lstStyle/>
          <a:p>
            <a:r>
              <a:rPr lang="en-US" dirty="0">
                <a:solidFill>
                  <a:schemeClr val="tx1"/>
                </a:solidFill>
              </a:rPr>
              <a:t>All grantees and sub-grantees have access</a:t>
            </a:r>
          </a:p>
          <a:p>
            <a:r>
              <a:rPr lang="en-US" dirty="0">
                <a:solidFill>
                  <a:schemeClr val="tx1"/>
                </a:solidFill>
              </a:rPr>
              <a:t>Security rules strictly enforced</a:t>
            </a:r>
          </a:p>
          <a:p>
            <a:r>
              <a:rPr lang="en-US" dirty="0">
                <a:solidFill>
                  <a:schemeClr val="tx1"/>
                </a:solidFill>
              </a:rPr>
              <a:t>Functions:</a:t>
            </a:r>
          </a:p>
          <a:p>
            <a:pPr lvl="2">
              <a:buFont typeface="Wingdings" panose="05000000000000000000" pitchFamily="2" charset="2"/>
              <a:buChar char="ü"/>
            </a:pPr>
            <a:r>
              <a:rPr lang="en-US" dirty="0">
                <a:solidFill>
                  <a:schemeClr val="tx1"/>
                </a:solidFill>
              </a:rPr>
              <a:t>Data collection</a:t>
            </a:r>
          </a:p>
          <a:p>
            <a:pPr lvl="2">
              <a:buFont typeface="Wingdings" panose="05000000000000000000" pitchFamily="2" charset="2"/>
              <a:buChar char="ü"/>
            </a:pPr>
            <a:r>
              <a:rPr lang="en-US" dirty="0">
                <a:solidFill>
                  <a:schemeClr val="tx1"/>
                </a:solidFill>
              </a:rPr>
              <a:t>QPRs</a:t>
            </a:r>
          </a:p>
          <a:p>
            <a:pPr lvl="2">
              <a:buFont typeface="Wingdings" panose="05000000000000000000" pitchFamily="2" charset="2"/>
              <a:buChar char="ü"/>
            </a:pPr>
            <a:r>
              <a:rPr lang="en-US" dirty="0">
                <a:solidFill>
                  <a:schemeClr val="tx1"/>
                </a:solidFill>
              </a:rPr>
              <a:t>Management reports</a:t>
            </a:r>
          </a:p>
          <a:p>
            <a:pPr lvl="2">
              <a:buFont typeface="Wingdings" panose="05000000000000000000" pitchFamily="2" charset="2"/>
              <a:buChar char="ü"/>
            </a:pPr>
            <a:r>
              <a:rPr lang="en-US" dirty="0">
                <a:solidFill>
                  <a:schemeClr val="tx1"/>
                </a:solidFill>
              </a:rPr>
              <a:t>Searching for participants and organizations</a:t>
            </a:r>
          </a:p>
          <a:p>
            <a:pPr lvl="2">
              <a:buFont typeface="Wingdings" panose="05000000000000000000" pitchFamily="2" charset="2"/>
              <a:buChar char="ü"/>
            </a:pPr>
            <a:r>
              <a:rPr lang="en-US" dirty="0">
                <a:solidFill>
                  <a:schemeClr val="tx1"/>
                </a:solidFill>
              </a:rPr>
              <a:t>Transferring participants or moving them from one sub-grantee to another</a:t>
            </a:r>
          </a:p>
          <a:p>
            <a:pPr lvl="2">
              <a:buFont typeface="Wingdings" panose="05000000000000000000" pitchFamily="2" charset="2"/>
              <a:buChar char="ü"/>
            </a:pPr>
            <a:r>
              <a:rPr lang="en-US" dirty="0">
                <a:solidFill>
                  <a:schemeClr val="tx1"/>
                </a:solidFill>
              </a:rPr>
              <a:t>Extending durational limit of participants</a:t>
            </a:r>
          </a:p>
          <a:p>
            <a:pPr lvl="2">
              <a:buFont typeface="Wingdings" panose="05000000000000000000" pitchFamily="2" charset="2"/>
              <a:buChar char="ü"/>
            </a:pPr>
            <a:r>
              <a:rPr lang="en-US" dirty="0">
                <a:solidFill>
                  <a:schemeClr val="tx1"/>
                </a:solidFill>
              </a:rPr>
              <a:t>Data validation</a:t>
            </a:r>
          </a:p>
          <a:p>
            <a:pPr lvl="2">
              <a:buFont typeface="Wingdings" panose="05000000000000000000" pitchFamily="2" charset="2"/>
              <a:buChar char="ü"/>
            </a:pPr>
            <a:r>
              <a:rPr lang="en-US" dirty="0">
                <a:solidFill>
                  <a:schemeClr val="tx1"/>
                </a:solidFill>
              </a:rPr>
              <a:t>Managing users</a:t>
            </a:r>
          </a:p>
          <a:p>
            <a:pPr lvl="2">
              <a:buFont typeface="Wingdings" panose="05000000000000000000" pitchFamily="2" charset="2"/>
              <a:buChar char="ü"/>
            </a:pPr>
            <a:r>
              <a:rPr lang="en-US" dirty="0">
                <a:solidFill>
                  <a:schemeClr val="tx1"/>
                </a:solidFill>
              </a:rPr>
              <a:t>Data extracts</a:t>
            </a:r>
          </a:p>
          <a:p>
            <a:pPr lvl="2">
              <a:buFont typeface="Wingdings" panose="05000000000000000000" pitchFamily="2" charset="2"/>
              <a:buChar char="ü"/>
            </a:pPr>
            <a:endParaRPr lang="en-US" dirty="0">
              <a:solidFill>
                <a:schemeClr val="tx1"/>
              </a:solidFill>
            </a:endParaRPr>
          </a:p>
          <a:p>
            <a:pPr lvl="1"/>
            <a:endParaRPr lang="en-US" dirty="0"/>
          </a:p>
        </p:txBody>
      </p:sp>
    </p:spTree>
    <p:extLst>
      <p:ext uri="{BB962C8B-B14F-4D97-AF65-F5344CB8AC3E}">
        <p14:creationId xmlns:p14="http://schemas.microsoft.com/office/powerpoint/2010/main" val="188094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43800" cy="1066800"/>
          </a:xfrm>
        </p:spPr>
        <p:txBody>
          <a:bodyPr>
            <a:normAutofit/>
          </a:bodyPr>
          <a:lstStyle/>
          <a:p>
            <a:pPr algn="ctr"/>
            <a:r>
              <a:rPr lang="en-US" sz="3600" dirty="0">
                <a:solidFill>
                  <a:schemeClr val="tx1"/>
                </a:solidFill>
                <a:effectLst/>
              </a:rPr>
              <a:t>Access and Security</a:t>
            </a:r>
          </a:p>
        </p:txBody>
      </p:sp>
      <p:pic>
        <p:nvPicPr>
          <p:cNvPr id="6" name="Content Placeholder 5"/>
          <p:cNvPicPr>
            <a:picLocks noGrp="1"/>
          </p:cNvPicPr>
          <p:nvPr>
            <p:ph idx="1"/>
          </p:nvPr>
        </p:nvPicPr>
        <p:blipFill>
          <a:blip r:embed="rId3"/>
          <a:stretch>
            <a:fillRect/>
          </a:stretch>
        </p:blipFill>
        <p:spPr>
          <a:xfrm>
            <a:off x="457200" y="1651923"/>
            <a:ext cx="6908800" cy="3770053"/>
          </a:xfrm>
          <a:prstGeom prst="rect">
            <a:avLst/>
          </a:prstGeom>
        </p:spPr>
      </p:pic>
    </p:spTree>
    <p:extLst>
      <p:ext uri="{BB962C8B-B14F-4D97-AF65-F5344CB8AC3E}">
        <p14:creationId xmlns:p14="http://schemas.microsoft.com/office/powerpoint/2010/main" val="1718785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010400" cy="1066800"/>
          </a:xfrm>
        </p:spPr>
        <p:txBody>
          <a:bodyPr>
            <a:normAutofit/>
          </a:bodyPr>
          <a:lstStyle/>
          <a:p>
            <a:pPr algn="ctr"/>
            <a:r>
              <a:rPr lang="en-US" sz="4000" dirty="0">
                <a:solidFill>
                  <a:schemeClr val="tx1"/>
                </a:solidFill>
                <a:effectLst/>
              </a:rPr>
              <a:t>Data Collection</a:t>
            </a:r>
            <a:endParaRPr lang="en-US" sz="4000" dirty="0"/>
          </a:p>
        </p:txBody>
      </p:sp>
      <p:sp>
        <p:nvSpPr>
          <p:cNvPr id="3" name="Content Placeholder 2"/>
          <p:cNvSpPr>
            <a:spLocks noGrp="1"/>
          </p:cNvSpPr>
          <p:nvPr>
            <p:ph idx="1"/>
          </p:nvPr>
        </p:nvSpPr>
        <p:spPr>
          <a:xfrm>
            <a:off x="304800" y="1077897"/>
            <a:ext cx="8077200" cy="5029200"/>
          </a:xfrm>
        </p:spPr>
        <p:txBody>
          <a:bodyPr>
            <a:normAutofit fontScale="85000" lnSpcReduction="20000"/>
          </a:bodyPr>
          <a:lstStyle/>
          <a:p>
            <a:r>
              <a:rPr lang="en-US" dirty="0">
                <a:solidFill>
                  <a:schemeClr val="tx1"/>
                </a:solidFill>
              </a:rPr>
              <a:t>All grantees are required to use the Web Data Collection System (WDCS) to enter required data on participants</a:t>
            </a:r>
          </a:p>
          <a:p>
            <a:r>
              <a:rPr lang="en-US" dirty="0">
                <a:solidFill>
                  <a:schemeClr val="tx1"/>
                </a:solidFill>
              </a:rPr>
              <a:t>Grant assurances require timely and accurate data entry</a:t>
            </a:r>
          </a:p>
          <a:p>
            <a:r>
              <a:rPr lang="en-US" dirty="0">
                <a:solidFill>
                  <a:schemeClr val="tx1"/>
                </a:solidFill>
              </a:rPr>
              <a:t>Grantees should establish data standards in their sub-grant agreements</a:t>
            </a:r>
          </a:p>
          <a:p>
            <a:r>
              <a:rPr lang="en-US" dirty="0">
                <a:solidFill>
                  <a:schemeClr val="tx1"/>
                </a:solidFill>
              </a:rPr>
              <a:t>Contains required fields and values and optional fields</a:t>
            </a:r>
          </a:p>
          <a:p>
            <a:r>
              <a:rPr lang="en-US" dirty="0">
                <a:solidFill>
                  <a:schemeClr val="tx1"/>
                </a:solidFill>
              </a:rPr>
              <a:t>Numerous edits protect data quality</a:t>
            </a:r>
          </a:p>
          <a:p>
            <a:pPr lvl="2">
              <a:buFont typeface="Wingdings" panose="05000000000000000000" pitchFamily="2" charset="2"/>
              <a:buChar char="ü"/>
            </a:pPr>
            <a:r>
              <a:rPr lang="en-US" dirty="0">
                <a:solidFill>
                  <a:schemeClr val="tx1"/>
                </a:solidFill>
              </a:rPr>
              <a:t>Specified values</a:t>
            </a:r>
          </a:p>
          <a:p>
            <a:pPr lvl="2">
              <a:buFont typeface="Wingdings" panose="05000000000000000000" pitchFamily="2" charset="2"/>
              <a:buChar char="ü"/>
            </a:pPr>
            <a:r>
              <a:rPr lang="en-US" dirty="0">
                <a:solidFill>
                  <a:schemeClr val="tx1"/>
                </a:solidFill>
              </a:rPr>
              <a:t>Screen rejects</a:t>
            </a:r>
          </a:p>
          <a:p>
            <a:pPr lvl="2">
              <a:buFont typeface="Wingdings" panose="05000000000000000000" pitchFamily="2" charset="2"/>
              <a:buChar char="ü"/>
            </a:pPr>
            <a:r>
              <a:rPr lang="en-US" dirty="0">
                <a:solidFill>
                  <a:schemeClr val="tx1"/>
                </a:solidFill>
              </a:rPr>
              <a:t>Enrollment Data Quality Problems (EDQP)</a:t>
            </a:r>
          </a:p>
          <a:p>
            <a:pPr lvl="2">
              <a:buFont typeface="Wingdings" panose="05000000000000000000" pitchFamily="2" charset="2"/>
              <a:buChar char="ü"/>
            </a:pPr>
            <a:r>
              <a:rPr lang="en-US" dirty="0">
                <a:solidFill>
                  <a:schemeClr val="tx1"/>
                </a:solidFill>
              </a:rPr>
              <a:t>Data Quality Report (DQR)</a:t>
            </a:r>
          </a:p>
        </p:txBody>
      </p:sp>
    </p:spTree>
    <p:extLst>
      <p:ext uri="{BB962C8B-B14F-4D97-AF65-F5344CB8AC3E}">
        <p14:creationId xmlns:p14="http://schemas.microsoft.com/office/powerpoint/2010/main" val="3937464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086600" cy="1066800"/>
          </a:xfrm>
        </p:spPr>
        <p:txBody>
          <a:bodyPr>
            <a:normAutofit/>
          </a:bodyPr>
          <a:lstStyle/>
          <a:p>
            <a:pPr algn="ctr"/>
            <a:r>
              <a:rPr lang="en-US" sz="4000" dirty="0">
                <a:solidFill>
                  <a:schemeClr val="tx1"/>
                </a:solidFill>
                <a:effectLst/>
              </a:rPr>
              <a:t>Data Collection (WDCS)</a:t>
            </a:r>
          </a:p>
        </p:txBody>
      </p:sp>
      <p:pic>
        <p:nvPicPr>
          <p:cNvPr id="6" name="Content Placeholder 5"/>
          <p:cNvPicPr>
            <a:picLocks noGrp="1"/>
          </p:cNvPicPr>
          <p:nvPr>
            <p:ph idx="1"/>
          </p:nvPr>
        </p:nvPicPr>
        <p:blipFill>
          <a:blip r:embed="rId3"/>
          <a:stretch>
            <a:fillRect/>
          </a:stretch>
        </p:blipFill>
        <p:spPr>
          <a:xfrm>
            <a:off x="1063511" y="1209675"/>
            <a:ext cx="5696178" cy="4654550"/>
          </a:xfrm>
          <a:prstGeom prst="rect">
            <a:avLst/>
          </a:prstGeom>
        </p:spPr>
      </p:pic>
    </p:spTree>
    <p:extLst>
      <p:ext uri="{BB962C8B-B14F-4D97-AF65-F5344CB8AC3E}">
        <p14:creationId xmlns:p14="http://schemas.microsoft.com/office/powerpoint/2010/main" val="3255641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315200" cy="1066800"/>
          </a:xfrm>
        </p:spPr>
        <p:txBody>
          <a:bodyPr>
            <a:normAutofit/>
          </a:bodyPr>
          <a:lstStyle/>
          <a:p>
            <a:pPr algn="ctr"/>
            <a:r>
              <a:rPr lang="en-US" sz="4000" dirty="0">
                <a:solidFill>
                  <a:schemeClr val="tx1"/>
                </a:solidFill>
                <a:effectLst/>
              </a:rPr>
              <a:t>Data Collection (WDCS)</a:t>
            </a:r>
          </a:p>
        </p:txBody>
      </p:sp>
      <p:pic>
        <p:nvPicPr>
          <p:cNvPr id="12" name="Content Placeholder 11"/>
          <p:cNvPicPr>
            <a:picLocks noGrp="1" noChangeAspect="1"/>
          </p:cNvPicPr>
          <p:nvPr>
            <p:ph idx="1"/>
          </p:nvPr>
        </p:nvPicPr>
        <p:blipFill>
          <a:blip r:embed="rId3"/>
          <a:stretch>
            <a:fillRect/>
          </a:stretch>
        </p:blipFill>
        <p:spPr>
          <a:xfrm>
            <a:off x="1600353" y="1209675"/>
            <a:ext cx="4622493" cy="4654550"/>
          </a:xfrm>
          <a:prstGeom prst="rect">
            <a:avLst/>
          </a:prstGeom>
        </p:spPr>
      </p:pic>
    </p:spTree>
    <p:extLst>
      <p:ext uri="{BB962C8B-B14F-4D97-AF65-F5344CB8AC3E}">
        <p14:creationId xmlns:p14="http://schemas.microsoft.com/office/powerpoint/2010/main" val="1830237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9854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066800"/>
          </a:xfrm>
        </p:spPr>
        <p:txBody>
          <a:bodyPr>
            <a:normAutofit/>
          </a:bodyPr>
          <a:lstStyle/>
          <a:p>
            <a:pPr algn="ctr"/>
            <a:r>
              <a:rPr lang="en-US" sz="4000" dirty="0">
                <a:solidFill>
                  <a:schemeClr val="tx1"/>
                </a:solidFill>
                <a:effectLst/>
              </a:rPr>
              <a:t>Data Collection (WDCS)</a:t>
            </a:r>
          </a:p>
        </p:txBody>
      </p:sp>
      <p:pic>
        <p:nvPicPr>
          <p:cNvPr id="6" name="Content Placeholder 5"/>
          <p:cNvPicPr>
            <a:picLocks noGrp="1" noChangeAspect="1"/>
          </p:cNvPicPr>
          <p:nvPr>
            <p:ph idx="1"/>
          </p:nvPr>
        </p:nvPicPr>
        <p:blipFill>
          <a:blip r:embed="rId3"/>
          <a:stretch>
            <a:fillRect/>
          </a:stretch>
        </p:blipFill>
        <p:spPr>
          <a:xfrm>
            <a:off x="457200" y="1434854"/>
            <a:ext cx="6908800" cy="4204192"/>
          </a:xfrm>
          <a:prstGeom prst="rect">
            <a:avLst/>
          </a:prstGeom>
        </p:spPr>
      </p:pic>
    </p:spTree>
    <p:extLst>
      <p:ext uri="{BB962C8B-B14F-4D97-AF65-F5344CB8AC3E}">
        <p14:creationId xmlns:p14="http://schemas.microsoft.com/office/powerpoint/2010/main" val="1286608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934200" cy="1066800"/>
          </a:xfrm>
        </p:spPr>
        <p:txBody>
          <a:bodyPr>
            <a:normAutofit/>
          </a:bodyPr>
          <a:lstStyle/>
          <a:p>
            <a:pPr algn="ctr"/>
            <a:r>
              <a:rPr lang="en-US" sz="4000" dirty="0">
                <a:solidFill>
                  <a:schemeClr val="tx1"/>
                </a:solidFill>
                <a:effectLst/>
              </a:rPr>
              <a:t>SPARQ Home Page</a:t>
            </a:r>
          </a:p>
        </p:txBody>
      </p:sp>
      <p:pic>
        <p:nvPicPr>
          <p:cNvPr id="7" name="Content Placeholder 6"/>
          <p:cNvPicPr>
            <a:picLocks noGrp="1"/>
          </p:cNvPicPr>
          <p:nvPr>
            <p:ph idx="1"/>
          </p:nvPr>
        </p:nvPicPr>
        <p:blipFill>
          <a:blip r:embed="rId3"/>
          <a:stretch>
            <a:fillRect/>
          </a:stretch>
        </p:blipFill>
        <p:spPr>
          <a:xfrm>
            <a:off x="457200" y="1651923"/>
            <a:ext cx="6908800" cy="3770053"/>
          </a:xfrm>
          <a:prstGeom prst="rect">
            <a:avLst/>
          </a:prstGeom>
        </p:spPr>
      </p:pic>
    </p:spTree>
    <p:extLst>
      <p:ext uri="{BB962C8B-B14F-4D97-AF65-F5344CB8AC3E}">
        <p14:creationId xmlns:p14="http://schemas.microsoft.com/office/powerpoint/2010/main" val="810314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6858000" cy="1066800"/>
          </a:xfrm>
        </p:spPr>
        <p:txBody>
          <a:bodyPr>
            <a:normAutofit/>
          </a:bodyPr>
          <a:lstStyle/>
          <a:p>
            <a:pPr algn="ctr"/>
            <a:r>
              <a:rPr lang="en-US" sz="4400" dirty="0">
                <a:solidFill>
                  <a:schemeClr val="tx1"/>
                </a:solidFill>
                <a:effectLst/>
              </a:rPr>
              <a:t>QPRs</a:t>
            </a:r>
          </a:p>
        </p:txBody>
      </p:sp>
      <p:pic>
        <p:nvPicPr>
          <p:cNvPr id="6" name="Content Placeholder 5"/>
          <p:cNvPicPr>
            <a:picLocks noGrp="1"/>
          </p:cNvPicPr>
          <p:nvPr>
            <p:ph idx="1"/>
          </p:nvPr>
        </p:nvPicPr>
        <p:blipFill>
          <a:blip r:embed="rId3"/>
          <a:stretch>
            <a:fillRect/>
          </a:stretch>
        </p:blipFill>
        <p:spPr>
          <a:xfrm>
            <a:off x="837542" y="1209675"/>
            <a:ext cx="6148115" cy="4654550"/>
          </a:xfrm>
          <a:prstGeom prst="rect">
            <a:avLst/>
          </a:prstGeom>
        </p:spPr>
      </p:pic>
    </p:spTree>
    <p:extLst>
      <p:ext uri="{BB962C8B-B14F-4D97-AF65-F5344CB8AC3E}">
        <p14:creationId xmlns:p14="http://schemas.microsoft.com/office/powerpoint/2010/main" val="2156143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1066800"/>
          </a:xfrm>
        </p:spPr>
        <p:txBody>
          <a:bodyPr>
            <a:normAutofit/>
          </a:bodyPr>
          <a:lstStyle/>
          <a:p>
            <a:pPr algn="ctr"/>
            <a:r>
              <a:rPr lang="en-US" sz="4000" dirty="0">
                <a:solidFill>
                  <a:schemeClr val="tx1"/>
                </a:solidFill>
                <a:effectLst/>
              </a:rPr>
              <a:t>Management Reports</a:t>
            </a:r>
          </a:p>
        </p:txBody>
      </p:sp>
      <p:pic>
        <p:nvPicPr>
          <p:cNvPr id="5" name="Content Placeholder 4"/>
          <p:cNvPicPr>
            <a:picLocks noGrp="1"/>
          </p:cNvPicPr>
          <p:nvPr>
            <p:ph idx="1"/>
          </p:nvPr>
        </p:nvPicPr>
        <p:blipFill>
          <a:blip r:embed="rId3"/>
          <a:stretch>
            <a:fillRect/>
          </a:stretch>
        </p:blipFill>
        <p:spPr>
          <a:xfrm>
            <a:off x="910538" y="1209675"/>
            <a:ext cx="6002123" cy="4654550"/>
          </a:xfrm>
          <a:prstGeom prst="rect">
            <a:avLst/>
          </a:prstGeom>
        </p:spPr>
      </p:pic>
    </p:spTree>
    <p:extLst>
      <p:ext uri="{BB962C8B-B14F-4D97-AF65-F5344CB8AC3E}">
        <p14:creationId xmlns:p14="http://schemas.microsoft.com/office/powerpoint/2010/main" val="2870810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91400" cy="1066800"/>
          </a:xfrm>
        </p:spPr>
        <p:txBody>
          <a:bodyPr>
            <a:normAutofit/>
          </a:bodyPr>
          <a:lstStyle/>
          <a:p>
            <a:pPr algn="ctr"/>
            <a:r>
              <a:rPr lang="en-US" sz="4000" dirty="0">
                <a:solidFill>
                  <a:schemeClr val="tx1"/>
                </a:solidFill>
                <a:effectLst/>
              </a:rPr>
              <a:t>Management Reports</a:t>
            </a:r>
          </a:p>
        </p:txBody>
      </p:sp>
      <p:pic>
        <p:nvPicPr>
          <p:cNvPr id="7" name="Content Placeholder 6"/>
          <p:cNvPicPr>
            <a:picLocks noGrp="1" noChangeAspect="1"/>
          </p:cNvPicPr>
          <p:nvPr>
            <p:ph idx="1"/>
          </p:nvPr>
        </p:nvPicPr>
        <p:blipFill>
          <a:blip r:embed="rId3"/>
          <a:stretch>
            <a:fillRect/>
          </a:stretch>
        </p:blipFill>
        <p:spPr>
          <a:xfrm>
            <a:off x="457200" y="1330591"/>
            <a:ext cx="6908800" cy="4412717"/>
          </a:xfrm>
          <a:prstGeom prst="rect">
            <a:avLst/>
          </a:prstGeom>
        </p:spPr>
      </p:pic>
    </p:spTree>
    <p:extLst>
      <p:ext uri="{BB962C8B-B14F-4D97-AF65-F5344CB8AC3E}">
        <p14:creationId xmlns:p14="http://schemas.microsoft.com/office/powerpoint/2010/main" val="197992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5943600" cy="1066800"/>
          </a:xfrm>
        </p:spPr>
        <p:txBody>
          <a:bodyPr>
            <a:normAutofit/>
          </a:bodyPr>
          <a:lstStyle/>
          <a:p>
            <a:pPr algn="ctr"/>
            <a:r>
              <a:rPr lang="en-US" sz="4000" dirty="0">
                <a:solidFill>
                  <a:schemeClr val="tx1"/>
                </a:solidFill>
                <a:effectLst/>
              </a:rPr>
              <a:t>Searches</a:t>
            </a:r>
          </a:p>
        </p:txBody>
      </p:sp>
      <p:pic>
        <p:nvPicPr>
          <p:cNvPr id="8" name="Content Placeholder 7"/>
          <p:cNvPicPr>
            <a:picLocks noGrp="1" noChangeAspect="1"/>
          </p:cNvPicPr>
          <p:nvPr>
            <p:ph idx="1"/>
          </p:nvPr>
        </p:nvPicPr>
        <p:blipFill>
          <a:blip r:embed="rId3"/>
          <a:stretch>
            <a:fillRect/>
          </a:stretch>
        </p:blipFill>
        <p:spPr>
          <a:xfrm>
            <a:off x="893220" y="1209675"/>
            <a:ext cx="6036759" cy="4654550"/>
          </a:xfrm>
          <a:prstGeom prst="rect">
            <a:avLst/>
          </a:prstGeom>
        </p:spPr>
      </p:pic>
    </p:spTree>
    <p:extLst>
      <p:ext uri="{BB962C8B-B14F-4D97-AF65-F5344CB8AC3E}">
        <p14:creationId xmlns:p14="http://schemas.microsoft.com/office/powerpoint/2010/main" val="3068989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1066800"/>
          </a:xfrm>
        </p:spPr>
        <p:txBody>
          <a:bodyPr>
            <a:normAutofit/>
          </a:bodyPr>
          <a:lstStyle/>
          <a:p>
            <a:pPr algn="ctr"/>
            <a:r>
              <a:rPr lang="en-US" sz="3200" dirty="0">
                <a:solidFill>
                  <a:schemeClr val="tx1"/>
                </a:solidFill>
                <a:effectLst/>
              </a:rPr>
              <a:t>Transfers and Moves </a:t>
            </a:r>
            <a:br>
              <a:rPr lang="en-US" sz="3200" dirty="0">
                <a:solidFill>
                  <a:schemeClr val="tx1"/>
                </a:solidFill>
                <a:effectLst/>
              </a:rPr>
            </a:br>
            <a:r>
              <a:rPr lang="en-US" sz="3200" dirty="0">
                <a:solidFill>
                  <a:schemeClr val="tx1"/>
                </a:solidFill>
                <a:effectLst/>
              </a:rPr>
              <a:t>Extending Durational Limit</a:t>
            </a:r>
          </a:p>
        </p:txBody>
      </p:sp>
      <p:pic>
        <p:nvPicPr>
          <p:cNvPr id="8" name="Content Placeholder 7"/>
          <p:cNvPicPr>
            <a:picLocks noGrp="1" noChangeAspect="1"/>
          </p:cNvPicPr>
          <p:nvPr>
            <p:ph idx="1"/>
          </p:nvPr>
        </p:nvPicPr>
        <p:blipFill>
          <a:blip r:embed="rId3"/>
          <a:stretch>
            <a:fillRect/>
          </a:stretch>
        </p:blipFill>
        <p:spPr>
          <a:xfrm>
            <a:off x="458787" y="1565275"/>
            <a:ext cx="6905625" cy="3943350"/>
          </a:xfrm>
          <a:prstGeom prst="rect">
            <a:avLst/>
          </a:prstGeom>
        </p:spPr>
      </p:pic>
    </p:spTree>
    <p:extLst>
      <p:ext uri="{BB962C8B-B14F-4D97-AF65-F5344CB8AC3E}">
        <p14:creationId xmlns:p14="http://schemas.microsoft.com/office/powerpoint/2010/main" val="2034163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705"/>
            <a:ext cx="6019800" cy="1066800"/>
          </a:xfrm>
        </p:spPr>
        <p:txBody>
          <a:bodyPr>
            <a:normAutofit/>
          </a:bodyPr>
          <a:lstStyle/>
          <a:p>
            <a:pPr algn="ctr"/>
            <a:r>
              <a:rPr lang="en-US" sz="4000" dirty="0">
                <a:solidFill>
                  <a:schemeClr val="tx1"/>
                </a:solidFill>
                <a:effectLst/>
              </a:rPr>
              <a:t>Data Validation </a:t>
            </a:r>
          </a:p>
        </p:txBody>
      </p:sp>
      <p:pic>
        <p:nvPicPr>
          <p:cNvPr id="5" name="Content Placeholder 4"/>
          <p:cNvPicPr>
            <a:picLocks noGrp="1" noChangeAspect="1"/>
          </p:cNvPicPr>
          <p:nvPr>
            <p:ph idx="1"/>
          </p:nvPr>
        </p:nvPicPr>
        <p:blipFill>
          <a:blip r:embed="rId3"/>
          <a:stretch>
            <a:fillRect/>
          </a:stretch>
        </p:blipFill>
        <p:spPr>
          <a:xfrm>
            <a:off x="513696" y="1209675"/>
            <a:ext cx="6795808" cy="4654550"/>
          </a:xfrm>
          <a:prstGeom prst="rect">
            <a:avLst/>
          </a:prstGeom>
        </p:spPr>
      </p:pic>
    </p:spTree>
    <p:extLst>
      <p:ext uri="{BB962C8B-B14F-4D97-AF65-F5344CB8AC3E}">
        <p14:creationId xmlns:p14="http://schemas.microsoft.com/office/powerpoint/2010/main" val="111182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6553200" cy="1066800"/>
          </a:xfrm>
        </p:spPr>
        <p:txBody>
          <a:bodyPr>
            <a:normAutofit/>
          </a:bodyPr>
          <a:lstStyle/>
          <a:p>
            <a:pPr algn="ctr"/>
            <a:r>
              <a:rPr lang="en-US" sz="3600" dirty="0">
                <a:solidFill>
                  <a:schemeClr val="tx1"/>
                </a:solidFill>
                <a:effectLst/>
              </a:rPr>
              <a:t>Managing Users</a:t>
            </a:r>
            <a:br>
              <a:rPr lang="en-US" sz="3600" dirty="0">
                <a:solidFill>
                  <a:schemeClr val="tx1"/>
                </a:solidFill>
                <a:effectLst/>
              </a:rPr>
            </a:br>
            <a:r>
              <a:rPr lang="en-US" sz="3600" dirty="0">
                <a:solidFill>
                  <a:schemeClr val="tx1"/>
                </a:solidFill>
                <a:effectLst/>
              </a:rPr>
              <a:t>Data Extracts </a:t>
            </a:r>
          </a:p>
        </p:txBody>
      </p:sp>
      <p:pic>
        <p:nvPicPr>
          <p:cNvPr id="7" name="Content Placeholder 6"/>
          <p:cNvPicPr>
            <a:picLocks noGrp="1" noChangeAspect="1"/>
          </p:cNvPicPr>
          <p:nvPr>
            <p:ph idx="1"/>
          </p:nvPr>
        </p:nvPicPr>
        <p:blipFill>
          <a:blip r:embed="rId3"/>
          <a:stretch>
            <a:fillRect/>
          </a:stretch>
        </p:blipFill>
        <p:spPr>
          <a:xfrm>
            <a:off x="458787" y="1484312"/>
            <a:ext cx="6905625" cy="4105275"/>
          </a:xfrm>
          <a:prstGeom prst="rect">
            <a:avLst/>
          </a:prstGeom>
        </p:spPr>
      </p:pic>
    </p:spTree>
    <p:extLst>
      <p:ext uri="{BB962C8B-B14F-4D97-AF65-F5344CB8AC3E}">
        <p14:creationId xmlns:p14="http://schemas.microsoft.com/office/powerpoint/2010/main" val="3460228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248400" cy="1066800"/>
          </a:xfrm>
        </p:spPr>
        <p:txBody>
          <a:bodyPr>
            <a:normAutofit/>
          </a:bodyPr>
          <a:lstStyle/>
          <a:p>
            <a:r>
              <a:rPr lang="en-US" sz="3200" dirty="0">
                <a:solidFill>
                  <a:schemeClr val="tx1"/>
                </a:solidFill>
                <a:effectLst/>
              </a:rPr>
              <a:t>InfoSPACE</a:t>
            </a:r>
          </a:p>
        </p:txBody>
      </p:sp>
      <p:sp>
        <p:nvSpPr>
          <p:cNvPr id="3" name="Content Placeholder 2"/>
          <p:cNvSpPr>
            <a:spLocks noGrp="1"/>
          </p:cNvSpPr>
          <p:nvPr>
            <p:ph idx="1"/>
          </p:nvPr>
        </p:nvSpPr>
        <p:spPr>
          <a:xfrm>
            <a:off x="152400" y="1366590"/>
            <a:ext cx="7772400" cy="4800600"/>
          </a:xfrm>
        </p:spPr>
        <p:txBody>
          <a:bodyPr>
            <a:normAutofit/>
          </a:bodyPr>
          <a:lstStyle/>
          <a:p>
            <a:r>
              <a:rPr lang="en-US" sz="2600" dirty="0">
                <a:solidFill>
                  <a:schemeClr val="tx1"/>
                </a:solidFill>
              </a:rPr>
              <a:t>Uses SPARQ data but maintained by DOL Data Warehouse team</a:t>
            </a:r>
          </a:p>
          <a:p>
            <a:r>
              <a:rPr lang="en-US" sz="2600" dirty="0">
                <a:solidFill>
                  <a:schemeClr val="tx1"/>
                </a:solidFill>
              </a:rPr>
              <a:t>Advanced query and analysis functions using de-identified record level data</a:t>
            </a:r>
          </a:p>
          <a:p>
            <a:r>
              <a:rPr lang="en-US" sz="2600" dirty="0">
                <a:solidFill>
                  <a:schemeClr val="tx1"/>
                </a:solidFill>
              </a:rPr>
              <a:t>Provides analysis of all active participants and of core measures by participant characteristics and services</a:t>
            </a:r>
          </a:p>
          <a:p>
            <a:r>
              <a:rPr lang="en-US" sz="2600" dirty="0">
                <a:solidFill>
                  <a:schemeClr val="tx1"/>
                </a:solidFill>
              </a:rPr>
              <a:t>Currently available to grantee administrators only</a:t>
            </a:r>
          </a:p>
          <a:p>
            <a:r>
              <a:rPr lang="en-US" sz="2600" dirty="0">
                <a:solidFill>
                  <a:schemeClr val="tx1"/>
                </a:solidFill>
              </a:rPr>
              <a:t>Will be made incrementally available to sub-grantee administrators</a:t>
            </a:r>
          </a:p>
          <a:p>
            <a:endParaRPr lang="en-US" dirty="0"/>
          </a:p>
        </p:txBody>
      </p:sp>
    </p:spTree>
    <p:extLst>
      <p:ext uri="{BB962C8B-B14F-4D97-AF65-F5344CB8AC3E}">
        <p14:creationId xmlns:p14="http://schemas.microsoft.com/office/powerpoint/2010/main" val="2741487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SCSEP Grantees</a:t>
            </a:r>
          </a:p>
        </p:txBody>
      </p:sp>
      <p:sp>
        <p:nvSpPr>
          <p:cNvPr id="3" name="Content Placeholder 2"/>
          <p:cNvSpPr>
            <a:spLocks noGrp="1"/>
          </p:cNvSpPr>
          <p:nvPr>
            <p:ph idx="1"/>
          </p:nvPr>
        </p:nvSpPr>
        <p:spPr/>
        <p:txBody>
          <a:bodyPr/>
          <a:lstStyle/>
          <a:p>
            <a:pPr marL="0" indent="0">
              <a:buNone/>
            </a:pPr>
            <a:r>
              <a:rPr lang="en-US" dirty="0"/>
              <a:t>Create a virtual name tag…</a:t>
            </a:r>
          </a:p>
          <a:p>
            <a:pPr marL="0" indent="0">
              <a:buNone/>
            </a:pPr>
            <a:endParaRPr lang="en-US" dirty="0"/>
          </a:p>
        </p:txBody>
      </p:sp>
      <p:sp>
        <p:nvSpPr>
          <p:cNvPr id="4" name="Footer Placeholder 3"/>
          <p:cNvSpPr>
            <a:spLocks noGrp="1"/>
          </p:cNvSpPr>
          <p:nvPr>
            <p:ph type="ftr" sz="quarter" idx="4294967295"/>
          </p:nvPr>
        </p:nvSpPr>
        <p:spPr>
          <a:xfrm>
            <a:off x="3124200" y="6416675"/>
            <a:ext cx="2895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t>
            </a:r>
          </a:p>
        </p:txBody>
      </p:sp>
      <p:sp>
        <p:nvSpPr>
          <p:cNvPr id="5" name="Slide Number Placeholder 4"/>
          <p:cNvSpPr>
            <a:spLocks noGrp="1"/>
          </p:cNvSpPr>
          <p:nvPr>
            <p:ph type="sldNum" sz="quarter" idx="4294967295"/>
          </p:nvPr>
        </p:nvSpPr>
        <p:spPr>
          <a:xfrm>
            <a:off x="6324600" y="6416675"/>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723B91-CE10-4F20-890A-0852E224685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33600"/>
            <a:ext cx="610235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624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010400" cy="1066800"/>
          </a:xfrm>
        </p:spPr>
        <p:txBody>
          <a:bodyPr>
            <a:normAutofit/>
          </a:bodyPr>
          <a:lstStyle/>
          <a:p>
            <a:r>
              <a:rPr lang="en-US" sz="3600" dirty="0">
                <a:solidFill>
                  <a:schemeClr val="tx1"/>
                </a:solidFill>
                <a:effectLst/>
              </a:rPr>
              <a:t>Resources</a:t>
            </a:r>
          </a:p>
        </p:txBody>
      </p:sp>
      <p:sp>
        <p:nvSpPr>
          <p:cNvPr id="3" name="Content Placeholder 2"/>
          <p:cNvSpPr>
            <a:spLocks noGrp="1"/>
          </p:cNvSpPr>
          <p:nvPr>
            <p:ph idx="1"/>
          </p:nvPr>
        </p:nvSpPr>
        <p:spPr/>
        <p:txBody>
          <a:bodyPr>
            <a:normAutofit fontScale="92500" lnSpcReduction="20000"/>
          </a:bodyPr>
          <a:lstStyle/>
          <a:p>
            <a:r>
              <a:rPr lang="en-US" sz="2400" dirty="0">
                <a:solidFill>
                  <a:schemeClr val="tx1"/>
                </a:solidFill>
              </a:rPr>
              <a:t>SCSEP Final Rule, Section 641.879(b)-(h)</a:t>
            </a:r>
          </a:p>
          <a:p>
            <a:endParaRPr lang="en-US" sz="2400" dirty="0">
              <a:solidFill>
                <a:schemeClr val="tx1"/>
              </a:solidFill>
            </a:endParaRPr>
          </a:p>
          <a:p>
            <a:r>
              <a:rPr lang="en-US" sz="2400" dirty="0">
                <a:solidFill>
                  <a:schemeClr val="tx1"/>
                </a:solidFill>
              </a:rPr>
              <a:t>Annual Planning Guidance TEGL (#28-12), Attachment C (Grant Assurances)</a:t>
            </a:r>
          </a:p>
          <a:p>
            <a:endParaRPr lang="en-US" sz="2400" dirty="0">
              <a:solidFill>
                <a:schemeClr val="tx1"/>
              </a:solidFill>
            </a:endParaRPr>
          </a:p>
          <a:p>
            <a:r>
              <a:rPr lang="en-US" sz="2400" dirty="0">
                <a:solidFill>
                  <a:schemeClr val="tx1"/>
                </a:solidFill>
              </a:rPr>
              <a:t>OMB-approved hard copy data collection forms</a:t>
            </a:r>
          </a:p>
          <a:p>
            <a:endParaRPr lang="en-US" sz="2400" dirty="0">
              <a:solidFill>
                <a:schemeClr val="tx1"/>
              </a:solidFill>
            </a:endParaRPr>
          </a:p>
          <a:p>
            <a:r>
              <a:rPr lang="en-US" sz="2400" dirty="0">
                <a:solidFill>
                  <a:schemeClr val="tx1"/>
                </a:solidFill>
              </a:rPr>
              <a:t>Data Collection Handbook</a:t>
            </a:r>
          </a:p>
          <a:p>
            <a:pPr lvl="2">
              <a:buFont typeface="Wingdings" panose="05000000000000000000" pitchFamily="2" charset="2"/>
              <a:buChar char="ü"/>
            </a:pPr>
            <a:r>
              <a:rPr lang="en-US" sz="2000" i="1" dirty="0">
                <a:solidFill>
                  <a:schemeClr val="tx1"/>
                </a:solidFill>
              </a:rPr>
              <a:t>Ask the Experts </a:t>
            </a:r>
            <a:r>
              <a:rPr lang="en-US" sz="2000" dirty="0">
                <a:solidFill>
                  <a:schemeClr val="tx1"/>
                </a:solidFill>
              </a:rPr>
              <a:t>Forum</a:t>
            </a:r>
          </a:p>
          <a:p>
            <a:pPr lvl="2">
              <a:buFont typeface="Wingdings" panose="05000000000000000000" pitchFamily="2" charset="2"/>
              <a:buChar char="ü"/>
            </a:pPr>
            <a:endParaRPr lang="en-US" sz="2000" dirty="0">
              <a:solidFill>
                <a:schemeClr val="tx1"/>
              </a:solidFill>
            </a:endParaRPr>
          </a:p>
          <a:p>
            <a:r>
              <a:rPr lang="en-US" sz="2400" dirty="0">
                <a:solidFill>
                  <a:schemeClr val="tx1"/>
                </a:solidFill>
              </a:rPr>
              <a:t>SPARQ tutorials, specifications, other resources</a:t>
            </a:r>
          </a:p>
          <a:p>
            <a:endParaRPr lang="en-US" sz="2400" dirty="0">
              <a:solidFill>
                <a:schemeClr val="tx1"/>
              </a:solidFill>
            </a:endParaRPr>
          </a:p>
          <a:p>
            <a:r>
              <a:rPr lang="en-US" sz="2400" dirty="0">
                <a:solidFill>
                  <a:schemeClr val="tx1"/>
                </a:solidFill>
              </a:rPr>
              <a:t>SPARQ online Help </a:t>
            </a:r>
          </a:p>
          <a:p>
            <a:endParaRPr lang="en-US" dirty="0"/>
          </a:p>
        </p:txBody>
      </p:sp>
    </p:spTree>
    <p:extLst>
      <p:ext uri="{BB962C8B-B14F-4D97-AF65-F5344CB8AC3E}">
        <p14:creationId xmlns:p14="http://schemas.microsoft.com/office/powerpoint/2010/main" val="2167362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066800"/>
          </a:xfrm>
        </p:spPr>
        <p:txBody>
          <a:bodyPr>
            <a:normAutofit/>
          </a:bodyPr>
          <a:lstStyle/>
          <a:p>
            <a:pPr algn="ctr"/>
            <a:r>
              <a:rPr lang="en-US" sz="3600" dirty="0">
                <a:solidFill>
                  <a:schemeClr val="tx1"/>
                </a:solidFill>
                <a:effectLst/>
              </a:rPr>
              <a:t>Data Validation</a:t>
            </a:r>
          </a:p>
        </p:txBody>
      </p:sp>
      <p:sp>
        <p:nvSpPr>
          <p:cNvPr id="3" name="Content Placeholder 2"/>
          <p:cNvSpPr>
            <a:spLocks noGrp="1"/>
          </p:cNvSpPr>
          <p:nvPr>
            <p:ph idx="1"/>
          </p:nvPr>
        </p:nvSpPr>
        <p:spPr>
          <a:xfrm>
            <a:off x="304800" y="1143000"/>
            <a:ext cx="8229600" cy="4953000"/>
          </a:xfrm>
        </p:spPr>
        <p:txBody>
          <a:bodyPr>
            <a:normAutofit fontScale="92500"/>
          </a:bodyPr>
          <a:lstStyle/>
          <a:p>
            <a:r>
              <a:rPr lang="en-US" sz="2800" dirty="0">
                <a:solidFill>
                  <a:schemeClr val="tx1"/>
                </a:solidFill>
              </a:rPr>
              <a:t>Conducted annually after close of program year; grantees have 6 months to complete</a:t>
            </a:r>
          </a:p>
          <a:p>
            <a:r>
              <a:rPr lang="en-US" sz="2800" dirty="0">
                <a:solidFill>
                  <a:schemeClr val="tx1"/>
                </a:solidFill>
              </a:rPr>
              <a:t>Random sample of records based on size of grantee; not valid at sub-grantee level</a:t>
            </a:r>
          </a:p>
          <a:p>
            <a:r>
              <a:rPr lang="en-US" sz="2800" dirty="0">
                <a:solidFill>
                  <a:schemeClr val="tx1"/>
                </a:solidFill>
              </a:rPr>
              <a:t>Independent grantee evaluation of whether data in SPARQ comply with program rules; validator checks against underlying documentation in case file</a:t>
            </a:r>
          </a:p>
          <a:p>
            <a:r>
              <a:rPr lang="en-US" sz="2800" dirty="0">
                <a:solidFill>
                  <a:schemeClr val="tx1"/>
                </a:solidFill>
              </a:rPr>
              <a:t>Two separate samples: eligibility and performance</a:t>
            </a:r>
          </a:p>
          <a:p>
            <a:r>
              <a:rPr lang="en-US" sz="2800" dirty="0">
                <a:solidFill>
                  <a:schemeClr val="tx1"/>
                </a:solidFill>
              </a:rPr>
              <a:t>Worksheets  and reports in SPARQ</a:t>
            </a:r>
          </a:p>
          <a:p>
            <a:r>
              <a:rPr lang="en-US" sz="2800" dirty="0">
                <a:solidFill>
                  <a:schemeClr val="tx1"/>
                </a:solidFill>
              </a:rPr>
              <a:t>Grantees should use to identify need for sub-grantee training and oversight</a:t>
            </a:r>
          </a:p>
          <a:p>
            <a:endParaRPr lang="en-US" dirty="0"/>
          </a:p>
        </p:txBody>
      </p:sp>
    </p:spTree>
    <p:extLst>
      <p:ext uri="{BB962C8B-B14F-4D97-AF65-F5344CB8AC3E}">
        <p14:creationId xmlns:p14="http://schemas.microsoft.com/office/powerpoint/2010/main" val="975822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6781800" cy="1066800"/>
          </a:xfrm>
        </p:spPr>
        <p:txBody>
          <a:bodyPr>
            <a:normAutofit/>
          </a:bodyPr>
          <a:lstStyle/>
          <a:p>
            <a:r>
              <a:rPr lang="en-US" sz="3200" dirty="0">
                <a:solidFill>
                  <a:schemeClr val="tx1"/>
                </a:solidFill>
                <a:effectLst/>
              </a:rPr>
              <a:t>Resources</a:t>
            </a:r>
          </a:p>
        </p:txBody>
      </p:sp>
      <p:sp>
        <p:nvSpPr>
          <p:cNvPr id="3" name="Content Placeholder 2"/>
          <p:cNvSpPr>
            <a:spLocks noGrp="1"/>
          </p:cNvSpPr>
          <p:nvPr>
            <p:ph idx="1"/>
          </p:nvPr>
        </p:nvSpPr>
        <p:spPr>
          <a:xfrm>
            <a:off x="304800" y="914400"/>
            <a:ext cx="8382000" cy="4816474"/>
          </a:xfrm>
        </p:spPr>
        <p:txBody>
          <a:bodyPr>
            <a:normAutofit fontScale="62500" lnSpcReduction="20000"/>
          </a:bodyPr>
          <a:lstStyle/>
          <a:p>
            <a:endParaRPr lang="en-US" sz="3800" dirty="0"/>
          </a:p>
          <a:p>
            <a:r>
              <a:rPr lang="en-US" sz="3800" dirty="0">
                <a:solidFill>
                  <a:schemeClr val="tx1"/>
                </a:solidFill>
              </a:rPr>
              <a:t>2016 FOA for national grantees</a:t>
            </a:r>
          </a:p>
          <a:p>
            <a:endParaRPr lang="en-US" sz="3800" dirty="0">
              <a:solidFill>
                <a:schemeClr val="tx1"/>
              </a:solidFill>
            </a:endParaRPr>
          </a:p>
          <a:p>
            <a:r>
              <a:rPr lang="en-US" sz="3800" dirty="0">
                <a:solidFill>
                  <a:schemeClr val="tx1"/>
                </a:solidFill>
              </a:rPr>
              <a:t>Annual grant assurance for all grantees</a:t>
            </a:r>
          </a:p>
          <a:p>
            <a:endParaRPr lang="en-US" sz="3800" dirty="0">
              <a:solidFill>
                <a:schemeClr val="tx1"/>
              </a:solidFill>
            </a:endParaRPr>
          </a:p>
          <a:p>
            <a:r>
              <a:rPr lang="en-US" sz="3800" dirty="0">
                <a:solidFill>
                  <a:schemeClr val="tx1"/>
                </a:solidFill>
              </a:rPr>
              <a:t>TEGL 3-03</a:t>
            </a:r>
          </a:p>
          <a:p>
            <a:endParaRPr lang="en-US" sz="3800" dirty="0">
              <a:solidFill>
                <a:schemeClr val="tx1"/>
              </a:solidFill>
            </a:endParaRPr>
          </a:p>
          <a:p>
            <a:r>
              <a:rPr lang="en-US" sz="3800" dirty="0">
                <a:solidFill>
                  <a:schemeClr val="tx1"/>
                </a:solidFill>
              </a:rPr>
              <a:t>October 16, 2007, Data Validation Guidance</a:t>
            </a:r>
          </a:p>
          <a:p>
            <a:endParaRPr lang="en-US" sz="3800" dirty="0">
              <a:solidFill>
                <a:schemeClr val="tx1"/>
              </a:solidFill>
            </a:endParaRPr>
          </a:p>
          <a:p>
            <a:r>
              <a:rPr lang="en-US" sz="3800" dirty="0">
                <a:solidFill>
                  <a:schemeClr val="tx1"/>
                </a:solidFill>
              </a:rPr>
              <a:t>Data Validation Handbook</a:t>
            </a:r>
          </a:p>
          <a:p>
            <a:endParaRPr lang="en-US" sz="3800" dirty="0">
              <a:solidFill>
                <a:schemeClr val="tx1"/>
              </a:solidFill>
            </a:endParaRPr>
          </a:p>
          <a:p>
            <a:r>
              <a:rPr lang="en-US" sz="3800" dirty="0">
                <a:solidFill>
                  <a:schemeClr val="tx1"/>
                </a:solidFill>
              </a:rPr>
              <a:t>SPARQ Data Validation samples, work sheets, and reports</a:t>
            </a:r>
          </a:p>
          <a:p>
            <a:endParaRPr lang="en-US" dirty="0">
              <a:solidFill>
                <a:schemeClr val="tx1"/>
              </a:solidFill>
            </a:endParaRPr>
          </a:p>
        </p:txBody>
      </p:sp>
    </p:spTree>
    <p:extLst>
      <p:ext uri="{BB962C8B-B14F-4D97-AF65-F5344CB8AC3E}">
        <p14:creationId xmlns:p14="http://schemas.microsoft.com/office/powerpoint/2010/main" val="4156115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480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Well, yes I do!</a:t>
            </a:r>
          </a:p>
          <a:p>
            <a:r>
              <a:rPr lang="en-US" dirty="0"/>
              <a:t>Some of it</a:t>
            </a:r>
          </a:p>
          <a:p>
            <a:r>
              <a:rPr lang="en-US" dirty="0"/>
              <a:t>Too many numbers </a:t>
            </a:r>
          </a:p>
          <a:p>
            <a:r>
              <a:rPr lang="en-US" dirty="0"/>
              <a:t>No way!</a:t>
            </a:r>
          </a:p>
        </p:txBody>
      </p:sp>
      <p:sp>
        <p:nvSpPr>
          <p:cNvPr id="5" name="TextBox 4"/>
          <p:cNvSpPr txBox="1"/>
          <p:nvPr/>
        </p:nvSpPr>
        <p:spPr>
          <a:xfrm>
            <a:off x="457200" y="1460367"/>
            <a:ext cx="6623480" cy="646331"/>
          </a:xfrm>
          <a:prstGeom prst="rect">
            <a:avLst/>
          </a:prstGeom>
          <a:noFill/>
        </p:spPr>
        <p:txBody>
          <a:bodyPr wrap="none" rtlCol="0">
            <a:spAutoFit/>
          </a:bodyPr>
          <a:lstStyle/>
          <a:p>
            <a:r>
              <a:rPr lang="en-US" sz="3600" dirty="0"/>
              <a:t>Do You Understand Your QPR?</a:t>
            </a:r>
          </a:p>
        </p:txBody>
      </p:sp>
    </p:spTree>
    <p:extLst>
      <p:ext uri="{BB962C8B-B14F-4D97-AF65-F5344CB8AC3E}">
        <p14:creationId xmlns:p14="http://schemas.microsoft.com/office/powerpoint/2010/main" val="587212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dirty="0"/>
          </a:p>
        </p:txBody>
      </p:sp>
      <p:sp>
        <p:nvSpPr>
          <p:cNvPr id="7" name="Title 1"/>
          <p:cNvSpPr>
            <a:spLocks noGrp="1"/>
          </p:cNvSpPr>
          <p:nvPr>
            <p:ph type="title" idx="4294967295"/>
          </p:nvPr>
        </p:nvSpPr>
        <p:spPr>
          <a:xfrm>
            <a:off x="0" y="1828800"/>
            <a:ext cx="8001000" cy="2895600"/>
          </a:xfrm>
        </p:spPr>
        <p:txBody>
          <a:bodyPr>
            <a:normAutofit fontScale="90000"/>
          </a:bodyPr>
          <a:lstStyle/>
          <a:p>
            <a:pPr algn="ctr"/>
            <a:br>
              <a:rPr lang="en-US" sz="4900" dirty="0"/>
            </a:br>
            <a:r>
              <a:rPr lang="en-US" sz="4900" dirty="0"/>
              <a:t>Quarterly Progress Report</a:t>
            </a:r>
            <a:br>
              <a:rPr lang="en-US" sz="4900" dirty="0"/>
            </a:br>
            <a:r>
              <a:rPr lang="en-US" sz="4900" dirty="0"/>
              <a:t>(QPR)</a:t>
            </a:r>
            <a:br>
              <a:rPr lang="en-US" sz="4900" dirty="0"/>
            </a:br>
            <a:br>
              <a:rPr lang="en-US" dirty="0"/>
            </a:br>
            <a:br>
              <a:rPr lang="en-US" dirty="0"/>
            </a:br>
            <a:endParaRPr lang="en-US" dirty="0"/>
          </a:p>
        </p:txBody>
      </p:sp>
    </p:spTree>
    <p:extLst>
      <p:ext uri="{BB962C8B-B14F-4D97-AF65-F5344CB8AC3E}">
        <p14:creationId xmlns:p14="http://schemas.microsoft.com/office/powerpoint/2010/main" val="3512152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5943600" cy="1066800"/>
          </a:xfrm>
        </p:spPr>
        <p:txBody>
          <a:bodyPr>
            <a:normAutofit/>
          </a:bodyPr>
          <a:lstStyle/>
          <a:p>
            <a:pPr algn="ctr"/>
            <a:r>
              <a:rPr lang="en-US" sz="3200" dirty="0">
                <a:solidFill>
                  <a:schemeClr val="tx1"/>
                </a:solidFill>
                <a:effectLst/>
              </a:rPr>
              <a:t>How Program Elements Relate to Performance Measures</a:t>
            </a:r>
          </a:p>
        </p:txBody>
      </p:sp>
      <p:sp>
        <p:nvSpPr>
          <p:cNvPr id="3" name="Content Placeholder 2"/>
          <p:cNvSpPr>
            <a:spLocks noGrp="1"/>
          </p:cNvSpPr>
          <p:nvPr>
            <p:ph idx="1"/>
          </p:nvPr>
        </p:nvSpPr>
        <p:spPr>
          <a:xfrm>
            <a:off x="228600" y="1524000"/>
            <a:ext cx="7609643" cy="4800600"/>
          </a:xfrm>
        </p:spPr>
        <p:txBody>
          <a:bodyPr>
            <a:normAutofit/>
          </a:bodyPr>
          <a:lstStyle/>
          <a:p>
            <a:r>
              <a:rPr lang="en-US" sz="2400" dirty="0">
                <a:solidFill>
                  <a:schemeClr val="tx1"/>
                </a:solidFill>
              </a:rPr>
              <a:t>The measures required by Congress support the two main goals of the program and relate to critical program elements</a:t>
            </a:r>
          </a:p>
          <a:p>
            <a:r>
              <a:rPr lang="en-US" sz="2400" dirty="0">
                <a:solidFill>
                  <a:schemeClr val="tx1"/>
                </a:solidFill>
              </a:rPr>
              <a:t>Simplified flow chart on next slide identifies major program activity clusters and the performance measures that relate to them</a:t>
            </a:r>
          </a:p>
          <a:p>
            <a:r>
              <a:rPr lang="en-US" sz="2400" dirty="0">
                <a:solidFill>
                  <a:schemeClr val="tx1"/>
                </a:solidFill>
              </a:rPr>
              <a:t>The measures are also related to each other; increased performance on one measure will enhance performance on another measure</a:t>
            </a:r>
          </a:p>
          <a:p>
            <a:endParaRPr lang="en-US" sz="2400" dirty="0">
              <a:solidFill>
                <a:schemeClr val="tx1"/>
              </a:solidFill>
            </a:endParaRPr>
          </a:p>
          <a:p>
            <a:endParaRPr lang="en-US" dirty="0"/>
          </a:p>
        </p:txBody>
      </p:sp>
    </p:spTree>
    <p:extLst>
      <p:ext uri="{BB962C8B-B14F-4D97-AF65-F5344CB8AC3E}">
        <p14:creationId xmlns:p14="http://schemas.microsoft.com/office/powerpoint/2010/main" val="31283943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extLst>
              <p:ext uri="{D42A27DB-BD31-4B8C-83A1-F6EECF244321}">
                <p14:modId xmlns:p14="http://schemas.microsoft.com/office/powerpoint/2010/main" val="3071585681"/>
              </p:ext>
            </p:extLst>
          </p:nvPr>
        </p:nvGraphicFramePr>
        <p:xfrm>
          <a:off x="784225" y="-76200"/>
          <a:ext cx="8359775" cy="6828600"/>
        </p:xfrm>
        <a:graphic>
          <a:graphicData uri="http://schemas.openxmlformats.org/presentationml/2006/ole">
            <mc:AlternateContent xmlns:mc="http://schemas.openxmlformats.org/markup-compatibility/2006">
              <mc:Choice xmlns:v="urn:schemas-microsoft-com:vml" Requires="v">
                <p:oleObj spid="_x0000_s1061" name="Document" r:id="rId4" imgW="11784996" imgH="9623765" progId="Word.Document.8">
                  <p:embed/>
                </p:oleObj>
              </mc:Choice>
              <mc:Fallback>
                <p:oleObj name="Document" r:id="rId4" imgW="11784996" imgH="9623765" progId="Word.Document.8">
                  <p:embed/>
                  <p:pic>
                    <p:nvPicPr>
                      <p:cNvPr id="2052" name="Object 4"/>
                      <p:cNvPicPr>
                        <a:picLocks noChangeAspect="1" noChangeArrowheads="1"/>
                      </p:cNvPicPr>
                      <p:nvPr/>
                    </p:nvPicPr>
                    <p:blipFill>
                      <a:blip r:embed="rId5"/>
                      <a:srcRect/>
                      <a:stretch>
                        <a:fillRect/>
                      </a:stretch>
                    </p:blipFill>
                    <p:spPr bwMode="auto">
                      <a:xfrm>
                        <a:off x="784225" y="-76200"/>
                        <a:ext cx="8359775" cy="6828600"/>
                      </a:xfrm>
                      <a:prstGeom prst="rect">
                        <a:avLst/>
                      </a:prstGeom>
                      <a:noFill/>
                      <a:extLst/>
                    </p:spPr>
                  </p:pic>
                </p:oleObj>
              </mc:Fallback>
            </mc:AlternateContent>
          </a:graphicData>
        </a:graphic>
      </p:graphicFrame>
      <p:sp>
        <p:nvSpPr>
          <p:cNvPr id="2053" name="Line 5"/>
          <p:cNvSpPr>
            <a:spLocks noChangeShapeType="1"/>
          </p:cNvSpPr>
          <p:nvPr/>
        </p:nvSpPr>
        <p:spPr bwMode="auto">
          <a:xfrm flipV="1">
            <a:off x="7543800" y="2971800"/>
            <a:ext cx="0" cy="1447800"/>
          </a:xfrm>
          <a:prstGeom prst="line">
            <a:avLst/>
          </a:prstGeom>
          <a:noFill/>
          <a:ln w="57150">
            <a:solidFill>
              <a:srgbClr val="FF3300"/>
            </a:solidFill>
            <a:round/>
            <a:headEnd/>
            <a:tailEnd/>
          </a:ln>
          <a:effectLst/>
        </p:spPr>
        <p:txBody>
          <a:bodyPr/>
          <a:lstStyle/>
          <a:p>
            <a:endParaRPr lang="en-US"/>
          </a:p>
        </p:txBody>
      </p:sp>
      <p:sp>
        <p:nvSpPr>
          <p:cNvPr id="2054" name="Line 6"/>
          <p:cNvSpPr>
            <a:spLocks noChangeShapeType="1"/>
          </p:cNvSpPr>
          <p:nvPr/>
        </p:nvSpPr>
        <p:spPr bwMode="auto">
          <a:xfrm flipH="1" flipV="1">
            <a:off x="7611291" y="1371600"/>
            <a:ext cx="0" cy="762000"/>
          </a:xfrm>
          <a:prstGeom prst="line">
            <a:avLst/>
          </a:prstGeom>
          <a:noFill/>
          <a:ln w="57150">
            <a:solidFill>
              <a:srgbClr val="FF3300"/>
            </a:solidFill>
            <a:round/>
            <a:headEnd/>
            <a:tailEnd/>
          </a:ln>
          <a:effectLst/>
        </p:spPr>
        <p:txBody>
          <a:bodyPr/>
          <a:lstStyle/>
          <a:p>
            <a:endParaRPr lang="en-US"/>
          </a:p>
        </p:txBody>
      </p:sp>
      <p:sp>
        <p:nvSpPr>
          <p:cNvPr id="2055" name="Line 7"/>
          <p:cNvSpPr>
            <a:spLocks noChangeShapeType="1"/>
          </p:cNvSpPr>
          <p:nvPr/>
        </p:nvSpPr>
        <p:spPr bwMode="auto">
          <a:xfrm>
            <a:off x="7315200" y="1371600"/>
            <a:ext cx="304800" cy="0"/>
          </a:xfrm>
          <a:prstGeom prst="line">
            <a:avLst/>
          </a:prstGeom>
          <a:noFill/>
          <a:ln w="57150">
            <a:solidFill>
              <a:srgbClr val="FF3300"/>
            </a:solidFill>
            <a:round/>
            <a:headEnd/>
            <a:tailEnd/>
          </a:ln>
          <a:effectLst/>
        </p:spPr>
        <p:txBody>
          <a:bodyPr/>
          <a:lstStyle/>
          <a:p>
            <a:endParaRPr lang="en-US"/>
          </a:p>
        </p:txBody>
      </p:sp>
      <p:sp>
        <p:nvSpPr>
          <p:cNvPr id="6" name="Oval Callout 5"/>
          <p:cNvSpPr/>
          <p:nvPr/>
        </p:nvSpPr>
        <p:spPr>
          <a:xfrm>
            <a:off x="228600" y="304800"/>
            <a:ext cx="914400" cy="612648"/>
          </a:xfrm>
          <a:prstGeom prst="wedgeEllipseCallout">
            <a:avLst>
              <a:gd name="adj1" fmla="val 81273"/>
              <a:gd name="adj2" fmla="val 78211"/>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SL</a:t>
            </a:r>
          </a:p>
          <a:p>
            <a:pPr algn="ctr"/>
            <a:r>
              <a:rPr lang="en-US" b="1" dirty="0" err="1">
                <a:solidFill>
                  <a:srgbClr val="FF0000"/>
                </a:solidFill>
              </a:rPr>
              <a:t>MiN</a:t>
            </a:r>
            <a:endParaRPr lang="en-US" b="1" dirty="0">
              <a:solidFill>
                <a:srgbClr val="FF0000"/>
              </a:solidFill>
            </a:endParaRPr>
          </a:p>
        </p:txBody>
      </p:sp>
      <p:sp>
        <p:nvSpPr>
          <p:cNvPr id="7" name="Oval Callout 6"/>
          <p:cNvSpPr/>
          <p:nvPr/>
        </p:nvSpPr>
        <p:spPr>
          <a:xfrm>
            <a:off x="7467600" y="381000"/>
            <a:ext cx="914400" cy="612648"/>
          </a:xfrm>
          <a:prstGeom prst="wedgeEllipseCallout">
            <a:avLst>
              <a:gd name="adj1" fmla="val -80833"/>
              <a:gd name="adj2" fmla="val 73498"/>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F0000"/>
                </a:solidFill>
              </a:rPr>
              <a:t>MiN</a:t>
            </a:r>
            <a:endParaRPr lang="en-US" b="1" dirty="0">
              <a:solidFill>
                <a:srgbClr val="FF0000"/>
              </a:solidFill>
            </a:endParaRPr>
          </a:p>
        </p:txBody>
      </p:sp>
      <p:sp>
        <p:nvSpPr>
          <p:cNvPr id="8" name="Oval Callout 7"/>
          <p:cNvSpPr/>
          <p:nvPr/>
        </p:nvSpPr>
        <p:spPr>
          <a:xfrm>
            <a:off x="152400" y="2971800"/>
            <a:ext cx="914400" cy="612648"/>
          </a:xfrm>
          <a:prstGeom prst="wedgeEllipseCallout">
            <a:avLst>
              <a:gd name="adj1" fmla="val 114957"/>
              <a:gd name="adj2" fmla="val -157453"/>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SL</a:t>
            </a:r>
          </a:p>
          <a:p>
            <a:pPr algn="ctr"/>
            <a:r>
              <a:rPr lang="en-US" b="1" dirty="0">
                <a:solidFill>
                  <a:srgbClr val="FF0000"/>
                </a:solidFill>
              </a:rPr>
              <a:t>CS</a:t>
            </a:r>
          </a:p>
        </p:txBody>
      </p:sp>
      <p:sp>
        <p:nvSpPr>
          <p:cNvPr id="9" name="Oval Callout 8"/>
          <p:cNvSpPr/>
          <p:nvPr/>
        </p:nvSpPr>
        <p:spPr>
          <a:xfrm>
            <a:off x="7696200" y="2286000"/>
            <a:ext cx="990600" cy="609600"/>
          </a:xfrm>
          <a:prstGeom prst="wedgeEllipseCallout">
            <a:avLst>
              <a:gd name="adj1" fmla="val -286096"/>
              <a:gd name="adj2" fmla="val 48360"/>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CS, CSS</a:t>
            </a:r>
          </a:p>
        </p:txBody>
      </p:sp>
      <p:sp>
        <p:nvSpPr>
          <p:cNvPr id="10" name="Oval Callout 9"/>
          <p:cNvSpPr/>
          <p:nvPr/>
        </p:nvSpPr>
        <p:spPr>
          <a:xfrm>
            <a:off x="7730971" y="3429000"/>
            <a:ext cx="1066800" cy="1143000"/>
          </a:xfrm>
          <a:prstGeom prst="wedgeEllipseCallout">
            <a:avLst>
              <a:gd name="adj1" fmla="val -219930"/>
              <a:gd name="adj2" fmla="val 52646"/>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EE, Ret, AE, CSS</a:t>
            </a:r>
          </a:p>
        </p:txBody>
      </p:sp>
      <p:sp>
        <p:nvSpPr>
          <p:cNvPr id="11" name="Oval Callout 10"/>
          <p:cNvSpPr/>
          <p:nvPr/>
        </p:nvSpPr>
        <p:spPr>
          <a:xfrm>
            <a:off x="7848600" y="5105400"/>
            <a:ext cx="1143000" cy="1524000"/>
          </a:xfrm>
          <a:prstGeom prst="wedgeEllipseCallout">
            <a:avLst>
              <a:gd name="adj1" fmla="val -75359"/>
              <a:gd name="adj2" fmla="val -161"/>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EE, Ret, AE, </a:t>
            </a:r>
            <a:r>
              <a:rPr lang="en-US" b="1" dirty="0" err="1">
                <a:solidFill>
                  <a:srgbClr val="FF0000"/>
                </a:solidFill>
              </a:rPr>
              <a:t>Vol</a:t>
            </a:r>
            <a:r>
              <a:rPr lang="en-US" b="1" dirty="0">
                <a:solidFill>
                  <a:srgbClr val="FF0000"/>
                </a:solidFill>
              </a:rPr>
              <a:t>, CSS</a:t>
            </a:r>
          </a:p>
        </p:txBody>
      </p:sp>
      <p:sp>
        <p:nvSpPr>
          <p:cNvPr id="12" name="Oval Callout 11"/>
          <p:cNvSpPr/>
          <p:nvPr/>
        </p:nvSpPr>
        <p:spPr>
          <a:xfrm>
            <a:off x="838200" y="4648200"/>
            <a:ext cx="1447800" cy="612648"/>
          </a:xfrm>
          <a:prstGeom prst="wedgeEllipseCallout">
            <a:avLst>
              <a:gd name="adj1" fmla="val 49694"/>
              <a:gd name="adj2" fmla="val 95493"/>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EE, Ret, AE</a:t>
            </a:r>
          </a:p>
        </p:txBody>
      </p:sp>
    </p:spTree>
    <p:extLst>
      <p:ext uri="{BB962C8B-B14F-4D97-AF65-F5344CB8AC3E}">
        <p14:creationId xmlns:p14="http://schemas.microsoft.com/office/powerpoint/2010/main" val="352776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down)">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bg/>
                                          </p:spTgt>
                                        </p:tgtEl>
                                        <p:attrNameLst>
                                          <p:attrName>style.visibility</p:attrName>
                                        </p:attrNameLst>
                                      </p:cBhvr>
                                      <p:to>
                                        <p:strVal val="visible"/>
                                      </p:to>
                                    </p:set>
                                    <p:animEffect transition="in" filter="wipe(down)">
                                      <p:cBhvr>
                                        <p:cTn id="18" dur="500"/>
                                        <p:tgtEl>
                                          <p:spTgt spid="7">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bg/>
                                          </p:spTgt>
                                        </p:tgtEl>
                                        <p:attrNameLst>
                                          <p:attrName>style.visibility</p:attrName>
                                        </p:attrNameLst>
                                      </p:cBhvr>
                                      <p:to>
                                        <p:strVal val="visible"/>
                                      </p:to>
                                    </p:set>
                                    <p:animEffect transition="in" filter="wipe(down)">
                                      <p:cBhvr>
                                        <p:cTn id="26" dur="500"/>
                                        <p:tgtEl>
                                          <p:spTgt spid="8">
                                            <p:bg/>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500"/>
                                        <p:tgtEl>
                                          <p:spTgt spid="8">
                                            <p:txEl>
                                              <p:pRg st="0" end="0"/>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down)">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bg/>
                                          </p:spTgt>
                                        </p:tgtEl>
                                        <p:attrNameLst>
                                          <p:attrName>style.visibility</p:attrName>
                                        </p:attrNameLst>
                                      </p:cBhvr>
                                      <p:to>
                                        <p:strVal val="visible"/>
                                      </p:to>
                                    </p:set>
                                    <p:animEffect transition="in" filter="wipe(down)">
                                      <p:cBhvr>
                                        <p:cTn id="37" dur="500"/>
                                        <p:tgtEl>
                                          <p:spTgt spid="9">
                                            <p:bg/>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wipe(down)">
                                      <p:cBhvr>
                                        <p:cTn id="40" dur="500"/>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bg/>
                                          </p:spTgt>
                                        </p:tgtEl>
                                        <p:attrNameLst>
                                          <p:attrName>style.visibility</p:attrName>
                                        </p:attrNameLst>
                                      </p:cBhvr>
                                      <p:to>
                                        <p:strVal val="visible"/>
                                      </p:to>
                                    </p:set>
                                    <p:animEffect transition="in" filter="wipe(down)">
                                      <p:cBhvr>
                                        <p:cTn id="45" dur="500"/>
                                        <p:tgtEl>
                                          <p:spTgt spid="10">
                                            <p:bg/>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wipe(down)">
                                      <p:cBhvr>
                                        <p:cTn id="48" dur="500"/>
                                        <p:tgtEl>
                                          <p:spTgt spid="1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2">
                                            <p:bg/>
                                          </p:spTgt>
                                        </p:tgtEl>
                                        <p:attrNameLst>
                                          <p:attrName>style.visibility</p:attrName>
                                        </p:attrNameLst>
                                      </p:cBhvr>
                                      <p:to>
                                        <p:strVal val="visible"/>
                                      </p:to>
                                    </p:set>
                                    <p:animEffect transition="in" filter="wipe(down)">
                                      <p:cBhvr>
                                        <p:cTn id="53" dur="500"/>
                                        <p:tgtEl>
                                          <p:spTgt spid="12">
                                            <p:bg/>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wipe(down)">
                                      <p:cBhvr>
                                        <p:cTn id="56" dur="500"/>
                                        <p:tgtEl>
                                          <p:spTgt spid="1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1">
                                            <p:bg/>
                                          </p:spTgt>
                                        </p:tgtEl>
                                        <p:attrNameLst>
                                          <p:attrName>style.visibility</p:attrName>
                                        </p:attrNameLst>
                                      </p:cBhvr>
                                      <p:to>
                                        <p:strVal val="visible"/>
                                      </p:to>
                                    </p:set>
                                    <p:animEffect transition="in" filter="wipe(down)">
                                      <p:cBhvr>
                                        <p:cTn id="61" dur="500"/>
                                        <p:tgtEl>
                                          <p:spTgt spid="11">
                                            <p:bg/>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1">
                                            <p:txEl>
                                              <p:pRg st="0" end="0"/>
                                            </p:txEl>
                                          </p:spTgt>
                                        </p:tgtEl>
                                        <p:attrNameLst>
                                          <p:attrName>style.visibility</p:attrName>
                                        </p:attrNameLst>
                                      </p:cBhvr>
                                      <p:to>
                                        <p:strVal val="visible"/>
                                      </p:to>
                                    </p:set>
                                    <p:animEffect transition="in" filter="wipe(down)">
                                      <p:cBhvr>
                                        <p:cTn id="6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P spid="8" grpId="0" build="allAtOnce" animBg="1"/>
      <p:bldP spid="9" grpId="0" build="allAtOnce" animBg="1"/>
      <p:bldP spid="10" grpId="0" build="allAtOnce" animBg="1"/>
      <p:bldP spid="11" grpId="0" build="allAtOnce" animBg="1"/>
      <p:bldP spid="12" grpId="0" build="allAtOnce"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6934200" cy="1066800"/>
          </a:xfrm>
        </p:spPr>
        <p:txBody>
          <a:bodyPr>
            <a:normAutofit/>
          </a:bodyPr>
          <a:lstStyle/>
          <a:p>
            <a:r>
              <a:rPr lang="en-US" sz="4000" dirty="0">
                <a:solidFill>
                  <a:schemeClr val="tx1"/>
                </a:solidFill>
                <a:effectLst/>
              </a:rPr>
              <a:t>QPR</a:t>
            </a:r>
          </a:p>
        </p:txBody>
      </p:sp>
      <p:sp>
        <p:nvSpPr>
          <p:cNvPr id="4" name="Content Placeholder 3"/>
          <p:cNvSpPr>
            <a:spLocks noGrp="1"/>
          </p:cNvSpPr>
          <p:nvPr>
            <p:ph idx="1"/>
          </p:nvPr>
        </p:nvSpPr>
        <p:spPr>
          <a:xfrm>
            <a:off x="304800" y="1447800"/>
            <a:ext cx="7391400" cy="4495800"/>
          </a:xfrm>
        </p:spPr>
        <p:txBody>
          <a:bodyPr>
            <a:normAutofit fontScale="92500"/>
          </a:bodyPr>
          <a:lstStyle/>
          <a:p>
            <a:r>
              <a:rPr lang="en-US" sz="2400" dirty="0">
                <a:solidFill>
                  <a:schemeClr val="tx1"/>
                </a:solidFill>
              </a:rPr>
              <a:t>The QPR is designed to report performance on each of the performance measures in Sections E and F.</a:t>
            </a:r>
          </a:p>
          <a:p>
            <a:r>
              <a:rPr lang="en-US" sz="2400" dirty="0">
                <a:solidFill>
                  <a:schemeClr val="tx1"/>
                </a:solidFill>
              </a:rPr>
              <a:t>The QPR also contains critically important information in the other sections:</a:t>
            </a:r>
          </a:p>
          <a:p>
            <a:pPr lvl="2">
              <a:buFont typeface="Wingdings" panose="05000000000000000000" pitchFamily="2" charset="2"/>
              <a:buChar char="ü"/>
            </a:pPr>
            <a:r>
              <a:rPr lang="en-US" sz="2000" dirty="0">
                <a:solidFill>
                  <a:schemeClr val="tx1"/>
                </a:solidFill>
              </a:rPr>
              <a:t>Section B shows customer flow and placement activity</a:t>
            </a:r>
          </a:p>
          <a:p>
            <a:pPr lvl="2">
              <a:buFont typeface="Wingdings" panose="05000000000000000000" pitchFamily="2" charset="2"/>
              <a:buChar char="ü"/>
            </a:pPr>
            <a:r>
              <a:rPr lang="en-US" sz="2000" dirty="0">
                <a:solidFill>
                  <a:schemeClr val="tx1"/>
                </a:solidFill>
              </a:rPr>
              <a:t>Section C reports on community service performed</a:t>
            </a:r>
          </a:p>
          <a:p>
            <a:pPr lvl="2">
              <a:buFont typeface="Wingdings" panose="05000000000000000000" pitchFamily="2" charset="2"/>
              <a:buChar char="ü"/>
            </a:pPr>
            <a:r>
              <a:rPr lang="en-US" sz="2000" dirty="0">
                <a:solidFill>
                  <a:schemeClr val="tx1"/>
                </a:solidFill>
              </a:rPr>
              <a:t>Section D presents participant demographics and characteristics</a:t>
            </a:r>
          </a:p>
          <a:p>
            <a:r>
              <a:rPr lang="en-US" sz="2400" dirty="0">
                <a:solidFill>
                  <a:schemeClr val="tx1"/>
                </a:solidFill>
              </a:rPr>
              <a:t>In trainings and TA sessions, we look at relevant QPR fields to explore each performance measure in depth </a:t>
            </a:r>
          </a:p>
          <a:p>
            <a:r>
              <a:rPr lang="en-US" sz="2400" dirty="0">
                <a:solidFill>
                  <a:schemeClr val="tx1"/>
                </a:solidFill>
              </a:rPr>
              <a:t>The next slides show you which QPR elements are related to which measures. </a:t>
            </a:r>
          </a:p>
          <a:p>
            <a:pPr lvl="1"/>
            <a:endParaRPr lang="en-US" dirty="0">
              <a:solidFill>
                <a:schemeClr val="tx1"/>
              </a:solidFill>
            </a:endParaRPr>
          </a:p>
          <a:p>
            <a:pPr marL="457200" lvl="1" indent="0">
              <a:buNone/>
            </a:pPr>
            <a:endParaRPr lang="en-US" dirty="0">
              <a:solidFill>
                <a:schemeClr val="tx1"/>
              </a:solidFill>
            </a:endParaRPr>
          </a:p>
          <a:p>
            <a:pPr lvl="1"/>
            <a:endParaRPr lang="en-US" dirty="0"/>
          </a:p>
        </p:txBody>
      </p:sp>
    </p:spTree>
    <p:extLst>
      <p:ext uri="{BB962C8B-B14F-4D97-AF65-F5344CB8AC3E}">
        <p14:creationId xmlns:p14="http://schemas.microsoft.com/office/powerpoint/2010/main" val="945935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2075" y="116469"/>
            <a:ext cx="5143500" cy="6652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 15"/>
          <p:cNvSpPr/>
          <p:nvPr/>
        </p:nvSpPr>
        <p:spPr>
          <a:xfrm>
            <a:off x="4034069" y="1610902"/>
            <a:ext cx="666750" cy="3333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3214688" y="1563359"/>
            <a:ext cx="800100" cy="3333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4828874" y="1575283"/>
            <a:ext cx="1085850" cy="3333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p:cNvSpPr/>
          <p:nvPr/>
        </p:nvSpPr>
        <p:spPr>
          <a:xfrm>
            <a:off x="4848225" y="1897494"/>
            <a:ext cx="1085850" cy="2571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p:cNvSpPr txBox="1"/>
          <p:nvPr/>
        </p:nvSpPr>
        <p:spPr>
          <a:xfrm>
            <a:off x="3073570" y="1230340"/>
            <a:ext cx="647700" cy="253916"/>
          </a:xfrm>
          <a:prstGeom prst="rect">
            <a:avLst/>
          </a:prstGeom>
          <a:noFill/>
        </p:spPr>
        <p:txBody>
          <a:bodyPr wrap="square" rtlCol="0">
            <a:spAutoFit/>
          </a:bodyPr>
          <a:lstStyle/>
          <a:p>
            <a:r>
              <a:rPr lang="en-US" sz="1050" b="1" dirty="0">
                <a:solidFill>
                  <a:schemeClr val="tx2"/>
                </a:solidFill>
              </a:rPr>
              <a:t>SL, MIN</a:t>
            </a:r>
          </a:p>
        </p:txBody>
      </p:sp>
      <p:sp>
        <p:nvSpPr>
          <p:cNvPr id="22" name="TextBox 21"/>
          <p:cNvSpPr txBox="1"/>
          <p:nvPr/>
        </p:nvSpPr>
        <p:spPr>
          <a:xfrm>
            <a:off x="4410075" y="1256058"/>
            <a:ext cx="647700" cy="253916"/>
          </a:xfrm>
          <a:prstGeom prst="rect">
            <a:avLst/>
          </a:prstGeom>
          <a:noFill/>
        </p:spPr>
        <p:txBody>
          <a:bodyPr wrap="square" rtlCol="0">
            <a:spAutoFit/>
          </a:bodyPr>
          <a:lstStyle/>
          <a:p>
            <a:r>
              <a:rPr lang="en-US" sz="1050" b="1" dirty="0">
                <a:solidFill>
                  <a:schemeClr val="tx2"/>
                </a:solidFill>
              </a:rPr>
              <a:t>SL, MIN</a:t>
            </a:r>
          </a:p>
        </p:txBody>
      </p:sp>
      <p:sp>
        <p:nvSpPr>
          <p:cNvPr id="24" name="TextBox 23"/>
          <p:cNvSpPr txBox="1"/>
          <p:nvPr/>
        </p:nvSpPr>
        <p:spPr>
          <a:xfrm>
            <a:off x="5921903" y="1895609"/>
            <a:ext cx="647700" cy="253916"/>
          </a:xfrm>
          <a:prstGeom prst="rect">
            <a:avLst/>
          </a:prstGeom>
          <a:noFill/>
        </p:spPr>
        <p:txBody>
          <a:bodyPr wrap="square" rtlCol="0">
            <a:spAutoFit/>
          </a:bodyPr>
          <a:lstStyle/>
          <a:p>
            <a:r>
              <a:rPr lang="en-US" sz="1050" b="1" dirty="0">
                <a:solidFill>
                  <a:schemeClr val="tx2"/>
                </a:solidFill>
              </a:rPr>
              <a:t>CS, SL</a:t>
            </a:r>
          </a:p>
        </p:txBody>
      </p:sp>
      <p:sp>
        <p:nvSpPr>
          <p:cNvPr id="25" name="TextBox 24"/>
          <p:cNvSpPr txBox="1"/>
          <p:nvPr/>
        </p:nvSpPr>
        <p:spPr>
          <a:xfrm>
            <a:off x="5934075" y="1518190"/>
            <a:ext cx="647700" cy="253916"/>
          </a:xfrm>
          <a:prstGeom prst="rect">
            <a:avLst/>
          </a:prstGeom>
          <a:noFill/>
        </p:spPr>
        <p:txBody>
          <a:bodyPr wrap="square" rtlCol="0">
            <a:spAutoFit/>
          </a:bodyPr>
          <a:lstStyle/>
          <a:p>
            <a:r>
              <a:rPr lang="en-US" sz="1050" b="1" dirty="0">
                <a:solidFill>
                  <a:schemeClr val="tx2"/>
                </a:solidFill>
              </a:rPr>
              <a:t>SL, MIN</a:t>
            </a:r>
          </a:p>
        </p:txBody>
      </p:sp>
      <p:sp>
        <p:nvSpPr>
          <p:cNvPr id="26" name="Oval 25"/>
          <p:cNvSpPr/>
          <p:nvPr/>
        </p:nvSpPr>
        <p:spPr>
          <a:xfrm>
            <a:off x="4781550" y="1011499"/>
            <a:ext cx="1257300" cy="3333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TextBox 27"/>
          <p:cNvSpPr txBox="1"/>
          <p:nvPr/>
        </p:nvSpPr>
        <p:spPr>
          <a:xfrm>
            <a:off x="5745077" y="710032"/>
            <a:ext cx="552450" cy="253916"/>
          </a:xfrm>
          <a:prstGeom prst="rect">
            <a:avLst/>
          </a:prstGeom>
          <a:noFill/>
        </p:spPr>
        <p:txBody>
          <a:bodyPr wrap="square" rtlCol="0">
            <a:spAutoFit/>
          </a:bodyPr>
          <a:lstStyle/>
          <a:p>
            <a:pPr algn="ctr"/>
            <a:r>
              <a:rPr lang="en-US" sz="1050" b="1" dirty="0">
                <a:solidFill>
                  <a:schemeClr val="tx2"/>
                </a:solidFill>
              </a:rPr>
              <a:t>CS, SL</a:t>
            </a:r>
          </a:p>
        </p:txBody>
      </p:sp>
      <p:sp>
        <p:nvSpPr>
          <p:cNvPr id="29" name="TextBox 28"/>
          <p:cNvSpPr txBox="1"/>
          <p:nvPr/>
        </p:nvSpPr>
        <p:spPr>
          <a:xfrm>
            <a:off x="1681162" y="5590962"/>
            <a:ext cx="3028950" cy="923330"/>
          </a:xfrm>
          <a:prstGeom prst="rect">
            <a:avLst/>
          </a:prstGeom>
          <a:noFill/>
          <a:ln>
            <a:solidFill>
              <a:schemeClr val="accent1"/>
            </a:solidFill>
          </a:ln>
        </p:spPr>
        <p:txBody>
          <a:bodyPr wrap="square" rtlCol="0">
            <a:spAutoFit/>
          </a:bodyPr>
          <a:lstStyle/>
          <a:p>
            <a:r>
              <a:rPr lang="en-US" sz="900" b="1" dirty="0">
                <a:solidFill>
                  <a:schemeClr val="tx2"/>
                </a:solidFill>
              </a:rPr>
              <a:t>CS = community service (E1)</a:t>
            </a:r>
          </a:p>
          <a:p>
            <a:r>
              <a:rPr lang="en-US" sz="900" b="1" dirty="0">
                <a:solidFill>
                  <a:schemeClr val="tx2"/>
                </a:solidFill>
              </a:rPr>
              <a:t>EE = entered employment (E2)</a:t>
            </a:r>
          </a:p>
          <a:p>
            <a:r>
              <a:rPr lang="en-US" sz="900" b="1" dirty="0">
                <a:solidFill>
                  <a:schemeClr val="tx2"/>
                </a:solidFill>
              </a:rPr>
              <a:t>ER = employment retention (E3)</a:t>
            </a:r>
          </a:p>
          <a:p>
            <a:r>
              <a:rPr lang="en-US" sz="900" b="1" dirty="0">
                <a:solidFill>
                  <a:schemeClr val="tx2"/>
                </a:solidFill>
              </a:rPr>
              <a:t>AE = average earnings (E4)</a:t>
            </a:r>
          </a:p>
          <a:p>
            <a:r>
              <a:rPr lang="en-US" sz="900" b="1" dirty="0">
                <a:solidFill>
                  <a:schemeClr val="tx2"/>
                </a:solidFill>
              </a:rPr>
              <a:t>SL = service level (E5)</a:t>
            </a:r>
          </a:p>
          <a:p>
            <a:r>
              <a:rPr lang="en-US" sz="900" b="1" dirty="0">
                <a:solidFill>
                  <a:schemeClr val="tx2"/>
                </a:solidFill>
              </a:rPr>
              <a:t>MIN = most-in-need (E6)</a:t>
            </a:r>
          </a:p>
        </p:txBody>
      </p:sp>
      <p:sp>
        <p:nvSpPr>
          <p:cNvPr id="30" name="Oval 29"/>
          <p:cNvSpPr/>
          <p:nvPr/>
        </p:nvSpPr>
        <p:spPr>
          <a:xfrm>
            <a:off x="1691520" y="2169843"/>
            <a:ext cx="1485900" cy="28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p:cNvSpPr/>
          <p:nvPr/>
        </p:nvSpPr>
        <p:spPr>
          <a:xfrm>
            <a:off x="1728788" y="3351192"/>
            <a:ext cx="781050" cy="28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p:cNvSpPr/>
          <p:nvPr/>
        </p:nvSpPr>
        <p:spPr>
          <a:xfrm>
            <a:off x="4067175" y="2425384"/>
            <a:ext cx="752475" cy="3011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p:cNvSpPr/>
          <p:nvPr/>
        </p:nvSpPr>
        <p:spPr>
          <a:xfrm>
            <a:off x="5099482" y="2398297"/>
            <a:ext cx="752475" cy="451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p:cNvSpPr/>
          <p:nvPr/>
        </p:nvSpPr>
        <p:spPr>
          <a:xfrm>
            <a:off x="4090987" y="2848113"/>
            <a:ext cx="752475" cy="3011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p:cNvSpPr/>
          <p:nvPr/>
        </p:nvSpPr>
        <p:spPr>
          <a:xfrm>
            <a:off x="5129351" y="2866255"/>
            <a:ext cx="752475" cy="4773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Oval 35"/>
          <p:cNvSpPr/>
          <p:nvPr/>
        </p:nvSpPr>
        <p:spPr>
          <a:xfrm>
            <a:off x="4092131" y="3204168"/>
            <a:ext cx="752475" cy="4106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Oval 36"/>
          <p:cNvSpPr/>
          <p:nvPr/>
        </p:nvSpPr>
        <p:spPr>
          <a:xfrm>
            <a:off x="5045868" y="3399001"/>
            <a:ext cx="938213" cy="466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TextBox 37"/>
          <p:cNvSpPr txBox="1"/>
          <p:nvPr/>
        </p:nvSpPr>
        <p:spPr>
          <a:xfrm>
            <a:off x="5905500" y="2575396"/>
            <a:ext cx="647700" cy="253916"/>
          </a:xfrm>
          <a:prstGeom prst="rect">
            <a:avLst/>
          </a:prstGeom>
          <a:noFill/>
        </p:spPr>
        <p:txBody>
          <a:bodyPr wrap="square" rtlCol="0">
            <a:spAutoFit/>
          </a:bodyPr>
          <a:lstStyle/>
          <a:p>
            <a:r>
              <a:rPr lang="en-US" sz="1050" b="1" dirty="0">
                <a:solidFill>
                  <a:schemeClr val="tx2"/>
                </a:solidFill>
              </a:rPr>
              <a:t>AE</a:t>
            </a:r>
          </a:p>
        </p:txBody>
      </p:sp>
      <p:sp>
        <p:nvSpPr>
          <p:cNvPr id="39" name="TextBox 38"/>
          <p:cNvSpPr txBox="1"/>
          <p:nvPr/>
        </p:nvSpPr>
        <p:spPr>
          <a:xfrm>
            <a:off x="5950744" y="3051646"/>
            <a:ext cx="647700" cy="253916"/>
          </a:xfrm>
          <a:prstGeom prst="rect">
            <a:avLst/>
          </a:prstGeom>
          <a:noFill/>
        </p:spPr>
        <p:txBody>
          <a:bodyPr wrap="square" rtlCol="0">
            <a:spAutoFit/>
          </a:bodyPr>
          <a:lstStyle/>
          <a:p>
            <a:r>
              <a:rPr lang="en-US" sz="1050" b="1" dirty="0">
                <a:solidFill>
                  <a:schemeClr val="tx2"/>
                </a:solidFill>
              </a:rPr>
              <a:t>AE</a:t>
            </a:r>
          </a:p>
        </p:txBody>
      </p:sp>
      <p:sp>
        <p:nvSpPr>
          <p:cNvPr id="40" name="TextBox 39"/>
          <p:cNvSpPr txBox="1"/>
          <p:nvPr/>
        </p:nvSpPr>
        <p:spPr>
          <a:xfrm>
            <a:off x="5998369" y="3648075"/>
            <a:ext cx="647700" cy="253916"/>
          </a:xfrm>
          <a:prstGeom prst="rect">
            <a:avLst/>
          </a:prstGeom>
          <a:noFill/>
        </p:spPr>
        <p:txBody>
          <a:bodyPr wrap="square" rtlCol="0">
            <a:spAutoFit/>
          </a:bodyPr>
          <a:lstStyle/>
          <a:p>
            <a:r>
              <a:rPr lang="en-US" sz="1050" b="1" dirty="0">
                <a:solidFill>
                  <a:schemeClr val="tx2"/>
                </a:solidFill>
              </a:rPr>
              <a:t>EE</a:t>
            </a:r>
          </a:p>
        </p:txBody>
      </p:sp>
      <p:sp>
        <p:nvSpPr>
          <p:cNvPr id="41" name="TextBox 40"/>
          <p:cNvSpPr txBox="1"/>
          <p:nvPr/>
        </p:nvSpPr>
        <p:spPr>
          <a:xfrm>
            <a:off x="3563714" y="2735580"/>
            <a:ext cx="790575" cy="253916"/>
          </a:xfrm>
          <a:prstGeom prst="rect">
            <a:avLst/>
          </a:prstGeom>
          <a:noFill/>
        </p:spPr>
        <p:txBody>
          <a:bodyPr wrap="square" rtlCol="0">
            <a:spAutoFit/>
          </a:bodyPr>
          <a:lstStyle/>
          <a:p>
            <a:r>
              <a:rPr lang="en-US" sz="1050" b="1" dirty="0">
                <a:solidFill>
                  <a:schemeClr val="tx2"/>
                </a:solidFill>
              </a:rPr>
              <a:t>EE, ER, AE</a:t>
            </a:r>
          </a:p>
        </p:txBody>
      </p:sp>
      <p:sp>
        <p:nvSpPr>
          <p:cNvPr id="42" name="TextBox 41"/>
          <p:cNvSpPr txBox="1"/>
          <p:nvPr/>
        </p:nvSpPr>
        <p:spPr>
          <a:xfrm>
            <a:off x="4733925" y="2369492"/>
            <a:ext cx="647700" cy="253916"/>
          </a:xfrm>
          <a:prstGeom prst="rect">
            <a:avLst/>
          </a:prstGeom>
          <a:noFill/>
        </p:spPr>
        <p:txBody>
          <a:bodyPr wrap="square" rtlCol="0">
            <a:spAutoFit/>
          </a:bodyPr>
          <a:lstStyle/>
          <a:p>
            <a:r>
              <a:rPr lang="en-US" sz="1050" b="1" dirty="0">
                <a:solidFill>
                  <a:schemeClr val="tx2"/>
                </a:solidFill>
              </a:rPr>
              <a:t>EE</a:t>
            </a:r>
          </a:p>
        </p:txBody>
      </p:sp>
      <p:sp>
        <p:nvSpPr>
          <p:cNvPr id="43" name="TextBox 42"/>
          <p:cNvSpPr txBox="1"/>
          <p:nvPr/>
        </p:nvSpPr>
        <p:spPr>
          <a:xfrm>
            <a:off x="4762500" y="3315816"/>
            <a:ext cx="647700" cy="253916"/>
          </a:xfrm>
          <a:prstGeom prst="rect">
            <a:avLst/>
          </a:prstGeom>
          <a:noFill/>
        </p:spPr>
        <p:txBody>
          <a:bodyPr wrap="square" rtlCol="0">
            <a:spAutoFit/>
          </a:bodyPr>
          <a:lstStyle/>
          <a:p>
            <a:r>
              <a:rPr lang="en-US" sz="1050" b="1" dirty="0">
                <a:solidFill>
                  <a:schemeClr val="tx2"/>
                </a:solidFill>
              </a:rPr>
              <a:t>AE</a:t>
            </a:r>
          </a:p>
        </p:txBody>
      </p:sp>
      <p:sp>
        <p:nvSpPr>
          <p:cNvPr id="44" name="TextBox 43"/>
          <p:cNvSpPr txBox="1"/>
          <p:nvPr/>
        </p:nvSpPr>
        <p:spPr>
          <a:xfrm>
            <a:off x="3000375" y="2070571"/>
            <a:ext cx="933450" cy="253916"/>
          </a:xfrm>
          <a:prstGeom prst="rect">
            <a:avLst/>
          </a:prstGeom>
          <a:noFill/>
        </p:spPr>
        <p:txBody>
          <a:bodyPr wrap="square" rtlCol="0">
            <a:spAutoFit/>
          </a:bodyPr>
          <a:lstStyle/>
          <a:p>
            <a:r>
              <a:rPr lang="en-US" sz="1050" b="1" dirty="0">
                <a:solidFill>
                  <a:schemeClr val="tx2"/>
                </a:solidFill>
              </a:rPr>
              <a:t>CS, SL, MIN</a:t>
            </a:r>
          </a:p>
        </p:txBody>
      </p:sp>
      <p:sp>
        <p:nvSpPr>
          <p:cNvPr id="45" name="Oval 44"/>
          <p:cNvSpPr/>
          <p:nvPr/>
        </p:nvSpPr>
        <p:spPr>
          <a:xfrm>
            <a:off x="1692467" y="3707002"/>
            <a:ext cx="1123950" cy="28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TextBox 45"/>
          <p:cNvSpPr txBox="1"/>
          <p:nvPr/>
        </p:nvSpPr>
        <p:spPr>
          <a:xfrm>
            <a:off x="2571750" y="3399000"/>
            <a:ext cx="647700" cy="253916"/>
          </a:xfrm>
          <a:prstGeom prst="rect">
            <a:avLst/>
          </a:prstGeom>
          <a:noFill/>
        </p:spPr>
        <p:txBody>
          <a:bodyPr wrap="square" rtlCol="0">
            <a:spAutoFit/>
          </a:bodyPr>
          <a:lstStyle/>
          <a:p>
            <a:r>
              <a:rPr lang="en-US" sz="1050" b="1" dirty="0">
                <a:solidFill>
                  <a:schemeClr val="tx2"/>
                </a:solidFill>
              </a:rPr>
              <a:t>EE</a:t>
            </a:r>
          </a:p>
        </p:txBody>
      </p:sp>
      <p:sp>
        <p:nvSpPr>
          <p:cNvPr id="47" name="TextBox 46"/>
          <p:cNvSpPr txBox="1"/>
          <p:nvPr/>
        </p:nvSpPr>
        <p:spPr>
          <a:xfrm>
            <a:off x="2886075" y="3777514"/>
            <a:ext cx="809625" cy="253916"/>
          </a:xfrm>
          <a:prstGeom prst="rect">
            <a:avLst/>
          </a:prstGeom>
          <a:noFill/>
        </p:spPr>
        <p:txBody>
          <a:bodyPr wrap="square" rtlCol="0">
            <a:spAutoFit/>
          </a:bodyPr>
          <a:lstStyle/>
          <a:p>
            <a:r>
              <a:rPr lang="en-US" sz="1050" b="1" dirty="0">
                <a:solidFill>
                  <a:schemeClr val="tx2"/>
                </a:solidFill>
              </a:rPr>
              <a:t>EE, ER, AE</a:t>
            </a:r>
          </a:p>
        </p:txBody>
      </p:sp>
      <p:sp>
        <p:nvSpPr>
          <p:cNvPr id="48" name="Oval 47"/>
          <p:cNvSpPr/>
          <p:nvPr/>
        </p:nvSpPr>
        <p:spPr>
          <a:xfrm>
            <a:off x="3328987" y="4044181"/>
            <a:ext cx="1381125" cy="3978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Oval 48"/>
          <p:cNvSpPr/>
          <p:nvPr/>
        </p:nvSpPr>
        <p:spPr>
          <a:xfrm>
            <a:off x="4733925" y="4109764"/>
            <a:ext cx="1228725" cy="3860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Oval 49"/>
          <p:cNvSpPr/>
          <p:nvPr/>
        </p:nvSpPr>
        <p:spPr>
          <a:xfrm>
            <a:off x="1690688" y="4089382"/>
            <a:ext cx="1390650" cy="28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TextBox 50"/>
          <p:cNvSpPr txBox="1"/>
          <p:nvPr/>
        </p:nvSpPr>
        <p:spPr>
          <a:xfrm>
            <a:off x="1524000" y="4290417"/>
            <a:ext cx="314325" cy="415498"/>
          </a:xfrm>
          <a:prstGeom prst="rect">
            <a:avLst/>
          </a:prstGeom>
          <a:noFill/>
        </p:spPr>
        <p:txBody>
          <a:bodyPr wrap="square" rtlCol="0">
            <a:spAutoFit/>
          </a:bodyPr>
          <a:lstStyle/>
          <a:p>
            <a:pPr algn="r"/>
            <a:r>
              <a:rPr lang="en-US" sz="1050" b="1" dirty="0">
                <a:solidFill>
                  <a:schemeClr val="tx2"/>
                </a:solidFill>
              </a:rPr>
              <a:t>CS</a:t>
            </a:r>
          </a:p>
        </p:txBody>
      </p:sp>
      <p:sp>
        <p:nvSpPr>
          <p:cNvPr id="52" name="TextBox 51"/>
          <p:cNvSpPr txBox="1"/>
          <p:nvPr/>
        </p:nvSpPr>
        <p:spPr>
          <a:xfrm>
            <a:off x="4297537" y="3847160"/>
            <a:ext cx="647700" cy="253916"/>
          </a:xfrm>
          <a:prstGeom prst="rect">
            <a:avLst/>
          </a:prstGeom>
          <a:noFill/>
        </p:spPr>
        <p:txBody>
          <a:bodyPr wrap="square" rtlCol="0">
            <a:spAutoFit/>
          </a:bodyPr>
          <a:lstStyle/>
          <a:p>
            <a:r>
              <a:rPr lang="en-US" sz="1050" b="1" dirty="0">
                <a:solidFill>
                  <a:schemeClr val="tx2"/>
                </a:solidFill>
              </a:rPr>
              <a:t>CS</a:t>
            </a:r>
          </a:p>
        </p:txBody>
      </p:sp>
      <p:sp>
        <p:nvSpPr>
          <p:cNvPr id="53" name="TextBox 52"/>
          <p:cNvSpPr txBox="1"/>
          <p:nvPr/>
        </p:nvSpPr>
        <p:spPr>
          <a:xfrm>
            <a:off x="6149889" y="4109602"/>
            <a:ext cx="295275" cy="415498"/>
          </a:xfrm>
          <a:prstGeom prst="rect">
            <a:avLst/>
          </a:prstGeom>
          <a:noFill/>
        </p:spPr>
        <p:txBody>
          <a:bodyPr wrap="square" rtlCol="0">
            <a:spAutoFit/>
          </a:bodyPr>
          <a:lstStyle/>
          <a:p>
            <a:r>
              <a:rPr lang="en-US" sz="1050" b="1" dirty="0">
                <a:solidFill>
                  <a:schemeClr val="tx2"/>
                </a:solidFill>
              </a:rPr>
              <a:t>SL</a:t>
            </a:r>
          </a:p>
        </p:txBody>
      </p:sp>
      <p:sp>
        <p:nvSpPr>
          <p:cNvPr id="54" name="Oval 53"/>
          <p:cNvSpPr/>
          <p:nvPr/>
        </p:nvSpPr>
        <p:spPr>
          <a:xfrm>
            <a:off x="1524000" y="5231677"/>
            <a:ext cx="4105275" cy="171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TextBox 54"/>
          <p:cNvSpPr txBox="1"/>
          <p:nvPr/>
        </p:nvSpPr>
        <p:spPr>
          <a:xfrm>
            <a:off x="4366866" y="5010802"/>
            <a:ext cx="647700" cy="253916"/>
          </a:xfrm>
          <a:prstGeom prst="rect">
            <a:avLst/>
          </a:prstGeom>
          <a:noFill/>
        </p:spPr>
        <p:txBody>
          <a:bodyPr wrap="square" rtlCol="0">
            <a:spAutoFit/>
          </a:bodyPr>
          <a:lstStyle/>
          <a:p>
            <a:r>
              <a:rPr lang="en-US" sz="1050" b="1" dirty="0">
                <a:solidFill>
                  <a:schemeClr val="tx2"/>
                </a:solidFill>
              </a:rPr>
              <a:t>CS</a:t>
            </a:r>
          </a:p>
        </p:txBody>
      </p:sp>
      <p:sp>
        <p:nvSpPr>
          <p:cNvPr id="56" name="Oval 55"/>
          <p:cNvSpPr/>
          <p:nvPr/>
        </p:nvSpPr>
        <p:spPr>
          <a:xfrm>
            <a:off x="1771870" y="2379807"/>
            <a:ext cx="876300" cy="445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extBox 56"/>
          <p:cNvSpPr txBox="1"/>
          <p:nvPr/>
        </p:nvSpPr>
        <p:spPr>
          <a:xfrm>
            <a:off x="1466850" y="2520479"/>
            <a:ext cx="371475" cy="253916"/>
          </a:xfrm>
          <a:prstGeom prst="rect">
            <a:avLst/>
          </a:prstGeom>
          <a:noFill/>
        </p:spPr>
        <p:txBody>
          <a:bodyPr wrap="square" rtlCol="0">
            <a:spAutoFit/>
          </a:bodyPr>
          <a:lstStyle/>
          <a:p>
            <a:pPr algn="r"/>
            <a:r>
              <a:rPr lang="en-US" sz="1050" b="1" dirty="0">
                <a:solidFill>
                  <a:schemeClr val="tx2"/>
                </a:solidFill>
              </a:rPr>
              <a:t>EE</a:t>
            </a:r>
          </a:p>
        </p:txBody>
      </p:sp>
    </p:spTree>
    <p:extLst>
      <p:ext uri="{BB962C8B-B14F-4D97-AF65-F5344CB8AC3E}">
        <p14:creationId xmlns:p14="http://schemas.microsoft.com/office/powerpoint/2010/main" val="2613876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1"/>
          </p:nvPr>
        </p:nvSpPr>
        <p:spPr>
          <a:xfrm>
            <a:off x="3191737" y="3831452"/>
            <a:ext cx="4837112" cy="1347790"/>
          </a:xfrm>
        </p:spPr>
        <p:txBody>
          <a:bodyPr/>
          <a:lstStyle/>
          <a:p>
            <a:pPr>
              <a:spcAft>
                <a:spcPts val="0"/>
              </a:spcAft>
            </a:pPr>
            <a:r>
              <a:rPr lang="en-US" dirty="0"/>
              <a:t>U.S. Department of Labor</a:t>
            </a:r>
          </a:p>
          <a:p>
            <a:pPr>
              <a:spcAft>
                <a:spcPts val="0"/>
              </a:spcAft>
            </a:pPr>
            <a:r>
              <a:rPr lang="en-US" dirty="0"/>
              <a:t>National SCSEP Team </a:t>
            </a:r>
          </a:p>
        </p:txBody>
      </p:sp>
      <p:sp>
        <p:nvSpPr>
          <p:cNvPr id="7" name="Title 6"/>
          <p:cNvSpPr>
            <a:spLocks noGrp="1"/>
          </p:cNvSpPr>
          <p:nvPr>
            <p:ph type="title"/>
          </p:nvPr>
        </p:nvSpPr>
        <p:spPr>
          <a:xfrm>
            <a:off x="3353784" y="2720191"/>
            <a:ext cx="4837112" cy="533400"/>
          </a:xfrm>
        </p:spPr>
        <p:txBody>
          <a:bodyPr/>
          <a:lstStyle/>
          <a:p>
            <a:r>
              <a:rPr lang="en-US" dirty="0"/>
              <a:t>Michi McNeace</a:t>
            </a:r>
          </a:p>
        </p:txBody>
      </p:sp>
      <p:pic>
        <p:nvPicPr>
          <p:cNvPr id="10" name="Picture 9"/>
          <p:cNvPicPr>
            <a:picLocks noChangeAspect="1"/>
          </p:cNvPicPr>
          <p:nvPr/>
        </p:nvPicPr>
        <p:blipFill>
          <a:blip r:embed="rId3"/>
          <a:stretch>
            <a:fillRect/>
          </a:stretch>
        </p:blipFill>
        <p:spPr>
          <a:xfrm>
            <a:off x="317530" y="133975"/>
            <a:ext cx="2874207" cy="2852916"/>
          </a:xfrm>
          <a:prstGeom prst="rect">
            <a:avLst/>
          </a:prstGeom>
        </p:spPr>
      </p:pic>
    </p:spTree>
    <p:extLst>
      <p:ext uri="{BB962C8B-B14F-4D97-AF65-F5344CB8AC3E}">
        <p14:creationId xmlns:p14="http://schemas.microsoft.com/office/powerpoint/2010/main" val="2604811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118" y="0"/>
            <a:ext cx="529936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2250536" y="3846934"/>
            <a:ext cx="2653107" cy="8955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2208068" y="5543550"/>
            <a:ext cx="2695575" cy="62865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Box 18"/>
          <p:cNvSpPr txBox="1"/>
          <p:nvPr/>
        </p:nvSpPr>
        <p:spPr>
          <a:xfrm>
            <a:off x="1476584" y="3787948"/>
            <a:ext cx="647700" cy="507831"/>
          </a:xfrm>
          <a:prstGeom prst="rect">
            <a:avLst/>
          </a:prstGeom>
          <a:noFill/>
        </p:spPr>
        <p:txBody>
          <a:bodyPr wrap="square" rtlCol="0">
            <a:spAutoFit/>
          </a:bodyPr>
          <a:lstStyle/>
          <a:p>
            <a:pPr algn="r"/>
            <a:r>
              <a:rPr lang="en-US" sz="900" b="1" dirty="0">
                <a:solidFill>
                  <a:schemeClr val="tx2"/>
                </a:solidFill>
              </a:rPr>
              <a:t>MIN priority of service</a:t>
            </a:r>
          </a:p>
        </p:txBody>
      </p:sp>
      <p:sp>
        <p:nvSpPr>
          <p:cNvPr id="20" name="Oval 19"/>
          <p:cNvSpPr/>
          <p:nvPr/>
        </p:nvSpPr>
        <p:spPr>
          <a:xfrm>
            <a:off x="2124284" y="4823830"/>
            <a:ext cx="2743200" cy="1143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p:cNvSpPr txBox="1"/>
          <p:nvPr/>
        </p:nvSpPr>
        <p:spPr>
          <a:xfrm>
            <a:off x="1465117" y="5684750"/>
            <a:ext cx="742950" cy="369332"/>
          </a:xfrm>
          <a:prstGeom prst="rect">
            <a:avLst/>
          </a:prstGeom>
          <a:noFill/>
        </p:spPr>
        <p:txBody>
          <a:bodyPr wrap="square" rtlCol="0">
            <a:spAutoFit/>
          </a:bodyPr>
          <a:lstStyle/>
          <a:p>
            <a:pPr algn="r"/>
            <a:r>
              <a:rPr lang="en-US" sz="900" b="1" dirty="0">
                <a:solidFill>
                  <a:schemeClr val="accent6">
                    <a:lumMod val="75000"/>
                  </a:schemeClr>
                </a:solidFill>
              </a:rPr>
              <a:t>MIN waiver factor</a:t>
            </a:r>
          </a:p>
        </p:txBody>
      </p:sp>
      <p:sp>
        <p:nvSpPr>
          <p:cNvPr id="22" name="Oval 21"/>
          <p:cNvSpPr/>
          <p:nvPr/>
        </p:nvSpPr>
        <p:spPr>
          <a:xfrm>
            <a:off x="2144259" y="5183426"/>
            <a:ext cx="2743201" cy="173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2144258" y="4929435"/>
            <a:ext cx="2743202" cy="173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5" name="Curved Connector 24"/>
          <p:cNvCxnSpPr>
            <a:stCxn id="16" idx="1"/>
            <a:endCxn id="22" idx="2"/>
          </p:cNvCxnSpPr>
          <p:nvPr/>
        </p:nvCxnSpPr>
        <p:spPr>
          <a:xfrm rot="10800000" flipV="1">
            <a:off x="2144260" y="4294685"/>
            <a:ext cx="106277" cy="975304"/>
          </a:xfrm>
          <a:prstGeom prst="curvedConnector3">
            <a:avLst>
              <a:gd name="adj1" fmla="val 315098"/>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24" idx="2"/>
            <a:endCxn id="16" idx="1"/>
          </p:cNvCxnSpPr>
          <p:nvPr/>
        </p:nvCxnSpPr>
        <p:spPr>
          <a:xfrm rot="10800000" flipH="1">
            <a:off x="2144258" y="4294686"/>
            <a:ext cx="106278" cy="721313"/>
          </a:xfrm>
          <a:prstGeom prst="curvedConnector3">
            <a:avLst>
              <a:gd name="adj1" fmla="val -215096"/>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20" idx="6"/>
            <a:endCxn id="17" idx="3"/>
          </p:cNvCxnSpPr>
          <p:nvPr/>
        </p:nvCxnSpPr>
        <p:spPr>
          <a:xfrm>
            <a:off x="4867484" y="4880980"/>
            <a:ext cx="36159" cy="976895"/>
          </a:xfrm>
          <a:prstGeom prst="curvedConnector3">
            <a:avLst>
              <a:gd name="adj1" fmla="val 732208"/>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745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0"/>
            <a:ext cx="6553200" cy="914400"/>
          </a:xfrm>
        </p:spPr>
        <p:txBody>
          <a:bodyPr>
            <a:normAutofit/>
          </a:bodyPr>
          <a:lstStyle/>
          <a:p>
            <a:r>
              <a:rPr lang="en-US" sz="4000" dirty="0">
                <a:solidFill>
                  <a:schemeClr val="tx1"/>
                </a:solidFill>
                <a:effectLst/>
              </a:rPr>
              <a:t>Final QPRs</a:t>
            </a:r>
          </a:p>
        </p:txBody>
      </p:sp>
      <p:sp>
        <p:nvSpPr>
          <p:cNvPr id="6" name="Content Placeholder 5"/>
          <p:cNvSpPr>
            <a:spLocks noGrp="1"/>
          </p:cNvSpPr>
          <p:nvPr>
            <p:ph idx="1"/>
          </p:nvPr>
        </p:nvSpPr>
        <p:spPr>
          <a:xfrm>
            <a:off x="76200" y="762000"/>
            <a:ext cx="7772400" cy="5943600"/>
          </a:xfrm>
        </p:spPr>
        <p:txBody>
          <a:bodyPr>
            <a:noAutofit/>
          </a:bodyPr>
          <a:lstStyle/>
          <a:p>
            <a:r>
              <a:rPr lang="en-US" sz="2000" dirty="0">
                <a:solidFill>
                  <a:schemeClr val="tx1"/>
                </a:solidFill>
              </a:rPr>
              <a:t>Final QPRs are produced roughly 30 days after the quarter closes and are the official reports of activity  for that quarter</a:t>
            </a:r>
          </a:p>
          <a:p>
            <a:pPr marL="0" indent="0">
              <a:buNone/>
            </a:pPr>
            <a:endParaRPr lang="en-US" sz="2000" dirty="0">
              <a:solidFill>
                <a:schemeClr val="tx1"/>
              </a:solidFill>
            </a:endParaRPr>
          </a:p>
          <a:p>
            <a:r>
              <a:rPr lang="en-US" sz="2000" dirty="0">
                <a:solidFill>
                  <a:schemeClr val="tx1"/>
                </a:solidFill>
              </a:rPr>
              <a:t>The final QPR for the program year is produced on September 30 of the following program year</a:t>
            </a:r>
          </a:p>
          <a:p>
            <a:endParaRPr lang="en-US" sz="2000" dirty="0">
              <a:solidFill>
                <a:schemeClr val="tx1"/>
              </a:solidFill>
            </a:endParaRPr>
          </a:p>
          <a:p>
            <a:r>
              <a:rPr lang="en-US" sz="2000" dirty="0">
                <a:solidFill>
                  <a:schemeClr val="tx1"/>
                </a:solidFill>
              </a:rPr>
              <a:t>The extra time after the close of the calendar quarter allows grantees to clean up their data and to complete undone follow-ups</a:t>
            </a:r>
          </a:p>
          <a:p>
            <a:endParaRPr lang="en-US" sz="2000" dirty="0">
              <a:solidFill>
                <a:schemeClr val="tx1"/>
              </a:solidFill>
            </a:endParaRPr>
          </a:p>
          <a:p>
            <a:r>
              <a:rPr lang="en-US" sz="2000" dirty="0">
                <a:solidFill>
                  <a:schemeClr val="tx1"/>
                </a:solidFill>
              </a:rPr>
              <a:t>A final QPR is frozen and never changes.  New and changed data will be reflected in subsequent QPRs for that program year in the fields for Year to Date (YTD) and Last 4 Quarters (L4Q)</a:t>
            </a:r>
          </a:p>
          <a:p>
            <a:endParaRPr lang="en-US" sz="2000" dirty="0">
              <a:solidFill>
                <a:schemeClr val="tx1"/>
              </a:solidFill>
            </a:endParaRPr>
          </a:p>
          <a:p>
            <a:r>
              <a:rPr lang="en-US" sz="2000" dirty="0">
                <a:solidFill>
                  <a:schemeClr val="tx1"/>
                </a:solidFill>
              </a:rPr>
              <a:t>Final QPRs at any level (nationwide, grantee, sub-grantee, and national grantee by state) are public records and are available to all SPARQ users</a:t>
            </a:r>
          </a:p>
        </p:txBody>
      </p:sp>
    </p:spTree>
    <p:extLst>
      <p:ext uri="{BB962C8B-B14F-4D97-AF65-F5344CB8AC3E}">
        <p14:creationId xmlns:p14="http://schemas.microsoft.com/office/powerpoint/2010/main" val="66044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934200" cy="1066800"/>
          </a:xfrm>
        </p:spPr>
        <p:txBody>
          <a:bodyPr>
            <a:normAutofit/>
          </a:bodyPr>
          <a:lstStyle/>
          <a:p>
            <a:r>
              <a:rPr lang="en-US" sz="4000" dirty="0">
                <a:solidFill>
                  <a:schemeClr val="tx1"/>
                </a:solidFill>
                <a:effectLst/>
              </a:rPr>
              <a:t>QPR Review</a:t>
            </a:r>
          </a:p>
        </p:txBody>
      </p:sp>
      <p:sp>
        <p:nvSpPr>
          <p:cNvPr id="3" name="Content Placeholder 2"/>
          <p:cNvSpPr>
            <a:spLocks noGrp="1"/>
          </p:cNvSpPr>
          <p:nvPr>
            <p:ph idx="1"/>
          </p:nvPr>
        </p:nvSpPr>
        <p:spPr/>
        <p:txBody>
          <a:bodyPr>
            <a:normAutofit fontScale="92500" lnSpcReduction="20000"/>
          </a:bodyPr>
          <a:lstStyle/>
          <a:p>
            <a:r>
              <a:rPr lang="en-US" dirty="0">
                <a:solidFill>
                  <a:schemeClr val="tx1"/>
                </a:solidFill>
              </a:rPr>
              <a:t>The QPR Review reflects the current quarter’s data until the quarter is closed</a:t>
            </a:r>
          </a:p>
          <a:p>
            <a:endParaRPr lang="en-US" dirty="0">
              <a:solidFill>
                <a:schemeClr val="tx1"/>
              </a:solidFill>
            </a:endParaRPr>
          </a:p>
          <a:p>
            <a:r>
              <a:rPr lang="en-US" dirty="0">
                <a:solidFill>
                  <a:schemeClr val="tx1"/>
                </a:solidFill>
              </a:rPr>
              <a:t>Once the quarter is closed and the final QPR for the quarter is produced, the QPR Review will show the Final QPR values for that quarter</a:t>
            </a:r>
          </a:p>
          <a:p>
            <a:endParaRPr lang="en-US" dirty="0">
              <a:solidFill>
                <a:schemeClr val="tx1"/>
              </a:solidFill>
            </a:endParaRPr>
          </a:p>
          <a:p>
            <a:r>
              <a:rPr lang="en-US" dirty="0">
                <a:solidFill>
                  <a:schemeClr val="tx1"/>
                </a:solidFill>
              </a:rPr>
              <a:t>Because the data in the QPR Review are preliminary and will always change, this function is only accessible by users with appropriate permissions  </a:t>
            </a:r>
          </a:p>
        </p:txBody>
      </p:sp>
    </p:spTree>
    <p:extLst>
      <p:ext uri="{BB962C8B-B14F-4D97-AF65-F5344CB8AC3E}">
        <p14:creationId xmlns:p14="http://schemas.microsoft.com/office/powerpoint/2010/main" val="2863178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010400" cy="1066800"/>
          </a:xfrm>
        </p:spPr>
        <p:txBody>
          <a:bodyPr>
            <a:normAutofit/>
          </a:bodyPr>
          <a:lstStyle/>
          <a:p>
            <a:r>
              <a:rPr lang="en-US" sz="4400" dirty="0">
                <a:solidFill>
                  <a:schemeClr val="tx1"/>
                </a:solidFill>
                <a:effectLst/>
              </a:rPr>
              <a:t>Generating the QPR</a:t>
            </a:r>
          </a:p>
        </p:txBody>
      </p:sp>
      <p:sp>
        <p:nvSpPr>
          <p:cNvPr id="3" name="Content Placeholder 2"/>
          <p:cNvSpPr>
            <a:spLocks noGrp="1"/>
          </p:cNvSpPr>
          <p:nvPr>
            <p:ph idx="1"/>
          </p:nvPr>
        </p:nvSpPr>
        <p:spPr>
          <a:xfrm>
            <a:off x="210105" y="1465809"/>
            <a:ext cx="8229600" cy="4525963"/>
          </a:xfrm>
        </p:spPr>
        <p:txBody>
          <a:bodyPr>
            <a:normAutofit/>
          </a:bodyPr>
          <a:lstStyle/>
          <a:p>
            <a:r>
              <a:rPr lang="en-US" sz="2800" dirty="0">
                <a:solidFill>
                  <a:schemeClr val="tx1"/>
                </a:solidFill>
              </a:rPr>
              <a:t>The QPR must be generated to present the latest data in SPARQ</a:t>
            </a:r>
          </a:p>
          <a:p>
            <a:r>
              <a:rPr lang="en-US" sz="2800" dirty="0">
                <a:solidFill>
                  <a:schemeClr val="tx1"/>
                </a:solidFill>
              </a:rPr>
              <a:t>The system automatically generates all QPRs each weekend so users will see the latest data reflected when they come to work on Monday morning</a:t>
            </a:r>
          </a:p>
          <a:p>
            <a:r>
              <a:rPr lang="en-US" sz="2800" dirty="0">
                <a:solidFill>
                  <a:schemeClr val="tx1"/>
                </a:solidFill>
              </a:rPr>
              <a:t>Sub-grantee and grantee users can generate the QPR at any time if they want to see the effect of changes they have made to their data</a:t>
            </a:r>
          </a:p>
        </p:txBody>
      </p:sp>
    </p:spTree>
    <p:extLst>
      <p:ext uri="{BB962C8B-B14F-4D97-AF65-F5344CB8AC3E}">
        <p14:creationId xmlns:p14="http://schemas.microsoft.com/office/powerpoint/2010/main" val="158410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3482"/>
            <a:ext cx="7162800" cy="1066800"/>
          </a:xfrm>
        </p:spPr>
        <p:txBody>
          <a:bodyPr>
            <a:normAutofit/>
          </a:bodyPr>
          <a:lstStyle/>
          <a:p>
            <a:r>
              <a:rPr lang="en-US" sz="4000" dirty="0">
                <a:solidFill>
                  <a:schemeClr val="tx1"/>
                </a:solidFill>
                <a:effectLst/>
              </a:rPr>
              <a:t>Resources</a:t>
            </a:r>
          </a:p>
        </p:txBody>
      </p:sp>
      <p:sp>
        <p:nvSpPr>
          <p:cNvPr id="3" name="Content Placeholder 2"/>
          <p:cNvSpPr>
            <a:spLocks noGrp="1"/>
          </p:cNvSpPr>
          <p:nvPr>
            <p:ph idx="1"/>
          </p:nvPr>
        </p:nvSpPr>
        <p:spPr/>
        <p:txBody>
          <a:bodyPr/>
          <a:lstStyle/>
          <a:p>
            <a:r>
              <a:rPr lang="en-US" sz="3200" dirty="0"/>
              <a:t>Data Collection Handbook</a:t>
            </a:r>
          </a:p>
          <a:p>
            <a:endParaRPr lang="en-US" sz="3200" dirty="0"/>
          </a:p>
          <a:p>
            <a:r>
              <a:rPr lang="en-US" sz="3200" i="1" dirty="0"/>
              <a:t>Ask the Experts </a:t>
            </a:r>
            <a:r>
              <a:rPr lang="en-US" sz="3200" dirty="0"/>
              <a:t>Forum</a:t>
            </a:r>
          </a:p>
          <a:p>
            <a:endParaRPr lang="en-US" sz="3200" dirty="0"/>
          </a:p>
          <a:p>
            <a:r>
              <a:rPr lang="en-US" sz="3200" dirty="0"/>
              <a:t>QPR Handbook </a:t>
            </a:r>
          </a:p>
          <a:p>
            <a:endParaRPr lang="en-US" sz="3200" dirty="0"/>
          </a:p>
          <a:p>
            <a:endParaRPr lang="en-US" sz="3200" dirty="0"/>
          </a:p>
          <a:p>
            <a:endParaRPr lang="en-US" dirty="0"/>
          </a:p>
        </p:txBody>
      </p:sp>
    </p:spTree>
    <p:extLst>
      <p:ext uri="{BB962C8B-B14F-4D97-AF65-F5344CB8AC3E}">
        <p14:creationId xmlns:p14="http://schemas.microsoft.com/office/powerpoint/2010/main" val="880060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1529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a:p>
        </p:txBody>
      </p:sp>
      <p:sp>
        <p:nvSpPr>
          <p:cNvPr id="15" name="Content Placeholder 14"/>
          <p:cNvSpPr>
            <a:spLocks noGrp="1"/>
          </p:cNvSpPr>
          <p:nvPr>
            <p:ph idx="1"/>
          </p:nvPr>
        </p:nvSpPr>
        <p:spPr/>
        <p:txBody>
          <a:bodyPr/>
          <a:lstStyle/>
          <a:p>
            <a:pPr marL="514350" indent="-514350">
              <a:buFont typeface="+mj-lt"/>
              <a:buAutoNum type="arabicPeriod"/>
            </a:pPr>
            <a:r>
              <a:rPr lang="en-US" dirty="0"/>
              <a:t>I think so</a:t>
            </a:r>
          </a:p>
          <a:p>
            <a:pPr marL="514350" indent="-514350">
              <a:buFont typeface="+mj-lt"/>
              <a:buAutoNum type="arabicPeriod"/>
            </a:pPr>
            <a:r>
              <a:rPr lang="en-US" dirty="0"/>
              <a:t>Of course I do!</a:t>
            </a:r>
          </a:p>
          <a:p>
            <a:pPr marL="514350" indent="-514350">
              <a:buFont typeface="+mj-lt"/>
              <a:buAutoNum type="arabicPeriod"/>
            </a:pPr>
            <a:r>
              <a:rPr lang="en-US" dirty="0"/>
              <a:t>A 10-minute mile</a:t>
            </a:r>
          </a:p>
          <a:p>
            <a:pPr marL="514350" indent="-514350">
              <a:buFont typeface="+mj-lt"/>
              <a:buAutoNum type="arabicPeriod"/>
            </a:pPr>
            <a:r>
              <a:rPr lang="en-US" dirty="0"/>
              <a:t>No – this is the first time I’ve heard of them</a:t>
            </a:r>
          </a:p>
          <a:p>
            <a:pPr marL="514350" indent="-514350">
              <a:buFont typeface="+mj-lt"/>
              <a:buAutoNum type="arabicPeriod"/>
            </a:pPr>
            <a:endParaRPr lang="en-US" dirty="0"/>
          </a:p>
          <a:p>
            <a:pPr marL="0" indent="0">
              <a:buNone/>
            </a:pPr>
            <a:endParaRPr lang="en-US" dirty="0"/>
          </a:p>
        </p:txBody>
      </p:sp>
      <p:sp>
        <p:nvSpPr>
          <p:cNvPr id="16" name="TextBox 15"/>
          <p:cNvSpPr txBox="1"/>
          <p:nvPr/>
        </p:nvSpPr>
        <p:spPr>
          <a:xfrm>
            <a:off x="370390" y="1601663"/>
            <a:ext cx="6716210"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Do You Know What Your Performance</a:t>
            </a:r>
            <a:r>
              <a:rPr kumimoji="0" lang="en-US" sz="2800" b="0" i="0" u="none" strike="noStrike" kern="0" cap="none" spc="0" normalizeH="0" noProof="0" dirty="0">
                <a:ln>
                  <a:noFill/>
                </a:ln>
                <a:solidFill>
                  <a:sysClr val="windowText" lastClr="000000"/>
                </a:solidFill>
                <a:effectLst/>
                <a:uLnTx/>
                <a:uFillTx/>
              </a:rPr>
              <a:t> Goals Are?</a:t>
            </a:r>
            <a:endParaRPr kumimoji="0" lang="en-US" sz="2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920082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49550" y="2362200"/>
            <a:ext cx="7808650" cy="2057400"/>
          </a:xfrm>
        </p:spPr>
        <p:txBody>
          <a:bodyPr>
            <a:normAutofit fontScale="90000"/>
          </a:bodyPr>
          <a:lstStyle/>
          <a:p>
            <a:r>
              <a:rPr lang="en-US" sz="4900" dirty="0"/>
              <a:t>Performance measures for </a:t>
            </a:r>
            <a:r>
              <a:rPr lang="en-US" sz="4900" dirty="0" err="1"/>
              <a:t>py</a:t>
            </a:r>
            <a:r>
              <a:rPr lang="en-US" sz="4900" dirty="0"/>
              <a:t> 2016 and </a:t>
            </a:r>
            <a:r>
              <a:rPr lang="en-US" sz="4900" dirty="0" err="1"/>
              <a:t>py</a:t>
            </a:r>
            <a:r>
              <a:rPr lang="en-US" sz="4900" dirty="0"/>
              <a:t> 2017</a:t>
            </a:r>
            <a:br>
              <a:rPr lang="en-US" sz="4900" dirty="0"/>
            </a:br>
            <a:br>
              <a:rPr lang="en-US" dirty="0"/>
            </a:br>
            <a:br>
              <a:rPr lang="en-US" dirty="0"/>
            </a:br>
            <a:endParaRPr lang="en-US" dirty="0"/>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245291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391400" cy="1066800"/>
          </a:xfrm>
        </p:spPr>
        <p:txBody>
          <a:bodyPr>
            <a:normAutofit/>
          </a:bodyPr>
          <a:lstStyle/>
          <a:p>
            <a:r>
              <a:rPr lang="en-US" sz="3200" dirty="0">
                <a:solidFill>
                  <a:schemeClr val="tx1"/>
                </a:solidFill>
                <a:effectLst/>
              </a:rPr>
              <a:t>Performance Measures in PY 2016</a:t>
            </a:r>
          </a:p>
        </p:txBody>
      </p:sp>
      <p:sp>
        <p:nvSpPr>
          <p:cNvPr id="3" name="Content Placeholder 2"/>
          <p:cNvSpPr>
            <a:spLocks noGrp="1"/>
          </p:cNvSpPr>
          <p:nvPr>
            <p:ph idx="1"/>
          </p:nvPr>
        </p:nvSpPr>
        <p:spPr>
          <a:xfrm>
            <a:off x="381000" y="1417639"/>
            <a:ext cx="7010400" cy="4297362"/>
          </a:xfrm>
        </p:spPr>
        <p:txBody>
          <a:bodyPr>
            <a:normAutofit fontScale="92500"/>
          </a:bodyPr>
          <a:lstStyle/>
          <a:p>
            <a:r>
              <a:rPr lang="en-US" sz="2400" dirty="0">
                <a:solidFill>
                  <a:schemeClr val="tx1"/>
                </a:solidFill>
              </a:rPr>
              <a:t>Current national grantees negotiated their performance goals for PY 2106 last spring. Can seek adjustment of those goals until September 30, 2017 if newly awarded territory produces a significant change in circumstances</a:t>
            </a:r>
          </a:p>
          <a:p>
            <a:endParaRPr lang="en-US" sz="2400" dirty="0">
              <a:solidFill>
                <a:schemeClr val="tx1"/>
              </a:solidFill>
            </a:endParaRPr>
          </a:p>
          <a:p>
            <a:r>
              <a:rPr lang="en-US" sz="2400" dirty="0">
                <a:solidFill>
                  <a:schemeClr val="tx1"/>
                </a:solidFill>
              </a:rPr>
              <a:t>New national grantees are assigned the average of the national grantees’ goals as targets for PY 2016. They too can seek adjustments if warranted </a:t>
            </a:r>
          </a:p>
          <a:p>
            <a:endParaRPr lang="en-US" sz="2400" dirty="0">
              <a:solidFill>
                <a:schemeClr val="tx1"/>
              </a:solidFill>
            </a:endParaRPr>
          </a:p>
          <a:p>
            <a:r>
              <a:rPr lang="en-US" sz="2400" dirty="0">
                <a:solidFill>
                  <a:schemeClr val="tx1"/>
                </a:solidFill>
              </a:rPr>
              <a:t>FOA, Section VI(C)(2)(c)(2)</a:t>
            </a:r>
          </a:p>
        </p:txBody>
      </p:sp>
    </p:spTree>
    <p:extLst>
      <p:ext uri="{BB962C8B-B14F-4D97-AF65-F5344CB8AC3E}">
        <p14:creationId xmlns:p14="http://schemas.microsoft.com/office/powerpoint/2010/main" val="29992415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1066800"/>
          </a:xfrm>
        </p:spPr>
        <p:txBody>
          <a:bodyPr>
            <a:normAutofit/>
          </a:bodyPr>
          <a:lstStyle/>
          <a:p>
            <a:r>
              <a:rPr lang="en-US" sz="3600" dirty="0">
                <a:solidFill>
                  <a:schemeClr val="tx1"/>
                </a:solidFill>
                <a:effectLst/>
              </a:rPr>
              <a:t>Performance Measures in PY 2017</a:t>
            </a:r>
          </a:p>
        </p:txBody>
      </p:sp>
      <p:sp>
        <p:nvSpPr>
          <p:cNvPr id="3" name="Content Placeholder 2"/>
          <p:cNvSpPr>
            <a:spLocks noGrp="1"/>
          </p:cNvSpPr>
          <p:nvPr>
            <p:ph idx="1"/>
          </p:nvPr>
        </p:nvSpPr>
        <p:spPr>
          <a:xfrm>
            <a:off x="381000" y="1417638"/>
            <a:ext cx="7696200" cy="5135561"/>
          </a:xfrm>
        </p:spPr>
        <p:txBody>
          <a:bodyPr>
            <a:noAutofit/>
          </a:bodyPr>
          <a:lstStyle/>
          <a:p>
            <a:r>
              <a:rPr lang="en-US" sz="2000" dirty="0">
                <a:solidFill>
                  <a:schemeClr val="tx1"/>
                </a:solidFill>
              </a:rPr>
              <a:t>OAA amendments make modest changes in the SCSEP performance measures:</a:t>
            </a:r>
          </a:p>
          <a:p>
            <a:pPr lvl="2">
              <a:buFont typeface="Wingdings" panose="05000000000000000000" pitchFamily="2" charset="2"/>
              <a:buChar char="ü"/>
            </a:pPr>
            <a:r>
              <a:rPr lang="en-US" sz="2000" dirty="0">
                <a:solidFill>
                  <a:schemeClr val="tx1"/>
                </a:solidFill>
              </a:rPr>
              <a:t>3 common measures slightly redefined and recalculated, but still use data we currently collect</a:t>
            </a:r>
          </a:p>
          <a:p>
            <a:pPr lvl="2">
              <a:buFont typeface="Wingdings" panose="05000000000000000000" pitchFamily="2" charset="2"/>
              <a:buChar char="ü"/>
            </a:pPr>
            <a:r>
              <a:rPr lang="en-US" sz="2000" dirty="0">
                <a:solidFill>
                  <a:schemeClr val="tx1"/>
                </a:solidFill>
              </a:rPr>
              <a:t>3 SCSEP participation measures unchanged</a:t>
            </a:r>
          </a:p>
          <a:p>
            <a:pPr lvl="2">
              <a:buFont typeface="Wingdings" panose="05000000000000000000" pitchFamily="2" charset="2"/>
              <a:buChar char="ü"/>
            </a:pPr>
            <a:r>
              <a:rPr lang="en-US" sz="2000" dirty="0">
                <a:solidFill>
                  <a:schemeClr val="tx1"/>
                </a:solidFill>
              </a:rPr>
              <a:t>Additional measures eliminated but one new core measure for effectiveness in serving our three customer groups </a:t>
            </a:r>
          </a:p>
          <a:p>
            <a:r>
              <a:rPr lang="en-US" sz="2000" dirty="0">
                <a:solidFill>
                  <a:schemeClr val="tx1"/>
                </a:solidFill>
              </a:rPr>
              <a:t>Amendments require DOL to put in place the new performance measures no later than December 31, 2017. We think this means that they will be finalized by then and used in the spring 2018 goal setting.  If so, they will first be officially reported in PY 2018, starting July 1, 2018</a:t>
            </a:r>
          </a:p>
        </p:txBody>
      </p:sp>
    </p:spTree>
    <p:extLst>
      <p:ext uri="{BB962C8B-B14F-4D97-AF65-F5344CB8AC3E}">
        <p14:creationId xmlns:p14="http://schemas.microsoft.com/office/powerpoint/2010/main" val="1478346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solidFill>
                  <a:schemeClr val="tx1"/>
                </a:solidFill>
              </a:rPr>
              <a:t>Introduction to SCSEP Performance and Data Management Systems</a:t>
            </a:r>
          </a:p>
          <a:p>
            <a:pPr marL="0" indent="0">
              <a:buNone/>
            </a:pPr>
            <a:endParaRPr lang="en-US" dirty="0">
              <a:solidFill>
                <a:schemeClr val="tx1"/>
              </a:solidFill>
            </a:endParaRPr>
          </a:p>
          <a:p>
            <a:r>
              <a:rPr lang="en-US" dirty="0">
                <a:solidFill>
                  <a:schemeClr val="tx1"/>
                </a:solidFill>
              </a:rPr>
              <a:t>SPARQ Overview </a:t>
            </a:r>
          </a:p>
          <a:p>
            <a:pPr marL="0" indent="0">
              <a:buNone/>
            </a:pPr>
            <a:endParaRPr lang="en-US" dirty="0">
              <a:solidFill>
                <a:schemeClr val="tx1"/>
              </a:solidFill>
            </a:endParaRPr>
          </a:p>
          <a:p>
            <a:r>
              <a:rPr lang="en-US" dirty="0">
                <a:solidFill>
                  <a:schemeClr val="tx1"/>
                </a:solidFill>
              </a:rPr>
              <a:t>QPRs</a:t>
            </a:r>
          </a:p>
          <a:p>
            <a:endParaRPr lang="en-US" dirty="0">
              <a:solidFill>
                <a:schemeClr val="tx1"/>
              </a:solidFill>
            </a:endParaRPr>
          </a:p>
          <a:p>
            <a:r>
              <a:rPr lang="en-US" dirty="0">
                <a:solidFill>
                  <a:schemeClr val="tx1"/>
                </a:solidFill>
              </a:rPr>
              <a:t>Performance Measures for PY 2016 and 2017</a:t>
            </a:r>
          </a:p>
          <a:p>
            <a:endParaRPr lang="en-US" dirty="0">
              <a:solidFill>
                <a:schemeClr val="tx1"/>
              </a:solidFill>
            </a:endParaRPr>
          </a:p>
          <a:p>
            <a:r>
              <a:rPr lang="en-US" dirty="0">
                <a:solidFill>
                  <a:schemeClr val="tx1"/>
                </a:solidFill>
              </a:rPr>
              <a:t>Next Steps</a:t>
            </a:r>
          </a:p>
        </p:txBody>
      </p:sp>
    </p:spTree>
    <p:extLst>
      <p:ext uri="{BB962C8B-B14F-4D97-AF65-F5344CB8AC3E}">
        <p14:creationId xmlns:p14="http://schemas.microsoft.com/office/powerpoint/2010/main" val="3693926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4230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79457"/>
            <a:ext cx="6477000" cy="830997"/>
          </a:xfrm>
          <a:prstGeom prst="rect">
            <a:avLst/>
          </a:prstGeom>
          <a:noFill/>
        </p:spPr>
        <p:txBody>
          <a:bodyPr wrap="square" rtlCol="0">
            <a:spAutoFit/>
          </a:bodyPr>
          <a:lstStyle/>
          <a:p>
            <a:pPr algn="ctr"/>
            <a:r>
              <a:rPr lang="en-US" sz="4800" dirty="0">
                <a:latin typeface="Franklin Gothic Medium" panose="020B0603020102020204" pitchFamily="34" charset="0"/>
              </a:rPr>
              <a:t>NEXT STEPS </a:t>
            </a:r>
          </a:p>
        </p:txBody>
      </p:sp>
      <p:sp>
        <p:nvSpPr>
          <p:cNvPr id="4" name="TextBox 3"/>
          <p:cNvSpPr txBox="1"/>
          <p:nvPr/>
        </p:nvSpPr>
        <p:spPr>
          <a:xfrm>
            <a:off x="1143000" y="2362200"/>
            <a:ext cx="5943600" cy="1200329"/>
          </a:xfrm>
          <a:prstGeom prst="rect">
            <a:avLst/>
          </a:prstGeom>
          <a:noFill/>
        </p:spPr>
        <p:txBody>
          <a:bodyPr wrap="square" rtlCol="0">
            <a:spAutoFit/>
          </a:bodyPr>
          <a:lstStyle/>
          <a:p>
            <a:endParaRPr lang="en-US" dirty="0"/>
          </a:p>
          <a:p>
            <a:endParaRPr lang="en-US" dirty="0"/>
          </a:p>
          <a:p>
            <a:endParaRPr lang="en-US" dirty="0"/>
          </a:p>
          <a:p>
            <a:endParaRPr lang="en-US" dirty="0"/>
          </a:p>
        </p:txBody>
      </p:sp>
      <p:sp>
        <p:nvSpPr>
          <p:cNvPr id="5" name="Content Placeholder 4"/>
          <p:cNvSpPr>
            <a:spLocks noGrp="1"/>
          </p:cNvSpPr>
          <p:nvPr>
            <p:ph idx="1"/>
          </p:nvPr>
        </p:nvSpPr>
        <p:spPr/>
        <p:txBody>
          <a:bodyPr>
            <a:normAutofit fontScale="77500" lnSpcReduction="20000"/>
          </a:bodyPr>
          <a:lstStyle/>
          <a:p>
            <a:r>
              <a:rPr lang="en-US" dirty="0">
                <a:solidFill>
                  <a:schemeClr val="tx1"/>
                </a:solidFill>
              </a:rPr>
              <a:t>If you need assistance with the SCSEP performance measures or other aspects of the SCSEP performance system, contact Michi at </a:t>
            </a:r>
            <a:r>
              <a:rPr lang="en-US" dirty="0">
                <a:solidFill>
                  <a:schemeClr val="tx1"/>
                </a:solidFill>
                <a:hlinkClick r:id="rId3"/>
              </a:rPr>
              <a:t>mcneace.meche@dol.gov</a:t>
            </a:r>
            <a:r>
              <a:rPr lang="en-US" dirty="0">
                <a:solidFill>
                  <a:schemeClr val="tx1"/>
                </a:solidFill>
              </a:rPr>
              <a:t>, with a copy to your FPO</a:t>
            </a:r>
          </a:p>
          <a:p>
            <a:endParaRPr lang="en-US" dirty="0">
              <a:solidFill>
                <a:schemeClr val="tx1"/>
              </a:solidFill>
            </a:endParaRPr>
          </a:p>
          <a:p>
            <a:r>
              <a:rPr lang="en-US" dirty="0">
                <a:solidFill>
                  <a:schemeClr val="tx1"/>
                </a:solidFill>
              </a:rPr>
              <a:t>If your staff needs training or support in using SPARQ, contact </a:t>
            </a:r>
            <a:r>
              <a:rPr lang="en-US" dirty="0">
                <a:solidFill>
                  <a:schemeClr val="tx1"/>
                </a:solidFill>
                <a:hlinkClick r:id="rId4"/>
              </a:rPr>
              <a:t>HELP@SCSEP-help.com</a:t>
            </a:r>
            <a:r>
              <a:rPr lang="en-US" dirty="0">
                <a:solidFill>
                  <a:schemeClr val="tx1"/>
                </a:solidFill>
              </a:rPr>
              <a:t> </a:t>
            </a:r>
          </a:p>
          <a:p>
            <a:endParaRPr lang="en-US" dirty="0">
              <a:solidFill>
                <a:schemeClr val="tx1"/>
              </a:solidFill>
            </a:endParaRPr>
          </a:p>
          <a:p>
            <a:r>
              <a:rPr lang="en-US" dirty="0">
                <a:solidFill>
                  <a:schemeClr val="tx1"/>
                </a:solidFill>
              </a:rPr>
              <a:t>If there is general interest, we will schedule additional trainings on the performance measures and how to use the tools in SPARQ to manage your performance</a:t>
            </a:r>
          </a:p>
          <a:p>
            <a:endParaRPr lang="en-US" dirty="0"/>
          </a:p>
        </p:txBody>
      </p:sp>
    </p:spTree>
    <p:extLst>
      <p:ext uri="{BB962C8B-B14F-4D97-AF65-F5344CB8AC3E}">
        <p14:creationId xmlns:p14="http://schemas.microsoft.com/office/powerpoint/2010/main" val="1913458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lnSpcReduction="10000"/>
          </a:bodyPr>
          <a:lstStyle/>
          <a:p>
            <a:r>
              <a:rPr lang="en-US" dirty="0">
                <a:solidFill>
                  <a:schemeClr val="tx1"/>
                </a:solidFill>
              </a:rPr>
              <a:t>I need SPARQ TA</a:t>
            </a:r>
          </a:p>
          <a:p>
            <a:r>
              <a:rPr lang="en-US" dirty="0">
                <a:solidFill>
                  <a:schemeClr val="tx1"/>
                </a:solidFill>
              </a:rPr>
              <a:t>I need Performance TA </a:t>
            </a:r>
          </a:p>
          <a:p>
            <a:r>
              <a:rPr lang="en-US" dirty="0">
                <a:solidFill>
                  <a:schemeClr val="tx1"/>
                </a:solidFill>
              </a:rPr>
              <a:t>I need TA on both </a:t>
            </a:r>
          </a:p>
          <a:p>
            <a:r>
              <a:rPr lang="en-US" dirty="0">
                <a:solidFill>
                  <a:schemeClr val="tx1"/>
                </a:solidFill>
              </a:rPr>
              <a:t>I need SPARQ Training </a:t>
            </a:r>
          </a:p>
          <a:p>
            <a:r>
              <a:rPr lang="en-US" dirty="0">
                <a:solidFill>
                  <a:schemeClr val="tx1"/>
                </a:solidFill>
              </a:rPr>
              <a:t>I need Performance Training </a:t>
            </a:r>
          </a:p>
          <a:p>
            <a:r>
              <a:rPr lang="en-US" dirty="0">
                <a:solidFill>
                  <a:schemeClr val="tx1"/>
                </a:solidFill>
              </a:rPr>
              <a:t>I’ll take both </a:t>
            </a:r>
          </a:p>
        </p:txBody>
      </p:sp>
      <p:sp>
        <p:nvSpPr>
          <p:cNvPr id="4" name="Slide Number Placeholder 3"/>
          <p:cNvSpPr>
            <a:spLocks noGrp="1"/>
          </p:cNvSpPr>
          <p:nvPr>
            <p:ph type="sldNum" sz="quarter" idx="4294967295"/>
          </p:nvPr>
        </p:nvSpPr>
        <p:spPr>
          <a:xfrm>
            <a:off x="7010400" y="6416675"/>
            <a:ext cx="2133600" cy="365125"/>
          </a:xfrm>
        </p:spPr>
        <p:txBody>
          <a:bodyPr/>
          <a:lstStyle/>
          <a:p>
            <a:fld id="{18549C58-0B33-416F-95D8-9BAA306CE0C6}" type="slidenum">
              <a:rPr lang="en-US" smtClean="0"/>
              <a:t>62</a:t>
            </a:fld>
            <a:endParaRPr lang="en-US" dirty="0"/>
          </a:p>
        </p:txBody>
      </p:sp>
      <p:sp>
        <p:nvSpPr>
          <p:cNvPr id="7" name="TextBox 6"/>
          <p:cNvSpPr txBox="1"/>
          <p:nvPr/>
        </p:nvSpPr>
        <p:spPr>
          <a:xfrm>
            <a:off x="228600" y="1447801"/>
            <a:ext cx="5943600" cy="954107"/>
          </a:xfrm>
          <a:prstGeom prst="rect">
            <a:avLst/>
          </a:prstGeom>
          <a:noFill/>
        </p:spPr>
        <p:txBody>
          <a:bodyPr wrap="square" rtlCol="0">
            <a:spAutoFit/>
          </a:bodyPr>
          <a:lstStyle/>
          <a:p>
            <a:r>
              <a:rPr lang="en-US" sz="2800" dirty="0"/>
              <a:t>Do You Need Technical Assistance and/or Training? </a:t>
            </a:r>
          </a:p>
        </p:txBody>
      </p:sp>
    </p:spTree>
    <p:extLst>
      <p:ext uri="{BB962C8B-B14F-4D97-AF65-F5344CB8AC3E}">
        <p14:creationId xmlns:p14="http://schemas.microsoft.com/office/powerpoint/2010/main" val="4213228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5"/>
          </p:nvPr>
        </p:nvSpPr>
        <p:spPr>
          <a:xfrm>
            <a:off x="2895599" y="3483492"/>
            <a:ext cx="4621068" cy="457200"/>
          </a:xfrm>
        </p:spPr>
        <p:txBody>
          <a:bodyPr/>
          <a:lstStyle/>
          <a:p>
            <a:r>
              <a:rPr lang="en-US" dirty="0"/>
              <a:t>Terry Cram </a:t>
            </a:r>
          </a:p>
        </p:txBody>
      </p:sp>
      <p:sp>
        <p:nvSpPr>
          <p:cNvPr id="4" name="Title 3"/>
          <p:cNvSpPr>
            <a:spLocks noGrp="1"/>
          </p:cNvSpPr>
          <p:nvPr>
            <p:ph type="title"/>
          </p:nvPr>
        </p:nvSpPr>
        <p:spPr>
          <a:xfrm>
            <a:off x="2895599" y="614651"/>
            <a:ext cx="4621067" cy="457200"/>
          </a:xfrm>
        </p:spPr>
        <p:txBody>
          <a:bodyPr>
            <a:normAutofit/>
          </a:bodyPr>
          <a:lstStyle/>
          <a:p>
            <a:r>
              <a:rPr lang="en-US" dirty="0"/>
              <a:t>Bennett Pudlin </a:t>
            </a:r>
          </a:p>
        </p:txBody>
      </p:sp>
      <p:sp>
        <p:nvSpPr>
          <p:cNvPr id="7" name="Text Placeholder 6"/>
          <p:cNvSpPr>
            <a:spLocks noGrp="1"/>
          </p:cNvSpPr>
          <p:nvPr>
            <p:ph type="body" sz="half" idx="11"/>
          </p:nvPr>
        </p:nvSpPr>
        <p:spPr/>
        <p:txBody>
          <a:bodyPr>
            <a:noAutofit/>
          </a:bodyPr>
          <a:lstStyle/>
          <a:p>
            <a:pPr>
              <a:spcAft>
                <a:spcPts val="0"/>
              </a:spcAft>
            </a:pPr>
            <a:r>
              <a:rPr lang="en-US" dirty="0"/>
              <a:t>U.S. Department of Labor </a:t>
            </a:r>
          </a:p>
          <a:p>
            <a:pPr>
              <a:spcAft>
                <a:spcPts val="0"/>
              </a:spcAft>
            </a:pPr>
            <a:r>
              <a:rPr lang="en-US" dirty="0"/>
              <a:t>National SCSEP Team </a:t>
            </a:r>
          </a:p>
        </p:txBody>
      </p:sp>
      <p:sp>
        <p:nvSpPr>
          <p:cNvPr id="12" name="Text Placeholder 11"/>
          <p:cNvSpPr>
            <a:spLocks noGrp="1"/>
          </p:cNvSpPr>
          <p:nvPr>
            <p:ph type="body" sz="half" idx="14"/>
          </p:nvPr>
        </p:nvSpPr>
        <p:spPr/>
        <p:txBody>
          <a:bodyPr/>
          <a:lstStyle/>
          <a:p>
            <a:pPr>
              <a:spcAft>
                <a:spcPts val="0"/>
              </a:spcAft>
            </a:pPr>
            <a:r>
              <a:rPr lang="en-US" dirty="0"/>
              <a:t>U.S. Department of Labor </a:t>
            </a:r>
          </a:p>
          <a:p>
            <a:pPr>
              <a:spcAft>
                <a:spcPts val="0"/>
              </a:spcAft>
            </a:pPr>
            <a:r>
              <a:rPr lang="en-US" dirty="0"/>
              <a:t>National SCSEP Team </a:t>
            </a:r>
          </a:p>
        </p:txBody>
      </p:sp>
    </p:spTree>
    <p:extLst>
      <p:ext uri="{BB962C8B-B14F-4D97-AF65-F5344CB8AC3E}">
        <p14:creationId xmlns:p14="http://schemas.microsoft.com/office/powerpoint/2010/main" val="213862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solidFill>
                  <a:schemeClr val="tx1"/>
                </a:solidFill>
              </a:rPr>
              <a:t>It won at Daytona last year</a:t>
            </a:r>
          </a:p>
          <a:p>
            <a:r>
              <a:rPr lang="en-US" dirty="0">
                <a:solidFill>
                  <a:schemeClr val="tx1"/>
                </a:solidFill>
              </a:rPr>
              <a:t>It keeps your staff motivated</a:t>
            </a:r>
          </a:p>
          <a:p>
            <a:r>
              <a:rPr lang="en-US" dirty="0">
                <a:solidFill>
                  <a:schemeClr val="tx1"/>
                </a:solidFill>
              </a:rPr>
              <a:t>Something related to the Common Core Curriculum?</a:t>
            </a:r>
          </a:p>
          <a:p>
            <a:r>
              <a:rPr lang="en-US" dirty="0">
                <a:solidFill>
                  <a:schemeClr val="tx1"/>
                </a:solidFill>
              </a:rPr>
              <a:t>The performance measures and related data collected by SCSE</a:t>
            </a:r>
            <a:r>
              <a:rPr lang="en-US" dirty="0"/>
              <a:t>P</a:t>
            </a:r>
          </a:p>
        </p:txBody>
      </p:sp>
      <p:sp>
        <p:nvSpPr>
          <p:cNvPr id="5" name="TextBox 4"/>
          <p:cNvSpPr txBox="1"/>
          <p:nvPr/>
        </p:nvSpPr>
        <p:spPr>
          <a:xfrm>
            <a:off x="457200" y="1460367"/>
            <a:ext cx="6781800"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rPr>
              <a:t>What Do You Know </a:t>
            </a:r>
            <a:r>
              <a:rPr lang="en-US" sz="3600" kern="0" dirty="0">
                <a:solidFill>
                  <a:sysClr val="windowText" lastClr="000000"/>
                </a:solidFill>
              </a:rPr>
              <a:t>A</a:t>
            </a:r>
            <a:r>
              <a:rPr kumimoji="0" lang="en-US" sz="3600" b="0" i="0" u="none" strike="noStrike" kern="0" cap="none" spc="0" normalizeH="0" baseline="0" noProof="0" dirty="0">
                <a:ln>
                  <a:noFill/>
                </a:ln>
                <a:solidFill>
                  <a:sysClr val="windowText" lastClr="000000"/>
                </a:solidFill>
                <a:effectLst/>
                <a:uLnTx/>
                <a:uFillTx/>
              </a:rPr>
              <a:t>bout </a:t>
            </a:r>
            <a:r>
              <a:rPr lang="en-US" sz="3600" kern="0" dirty="0">
                <a:solidFill>
                  <a:sysClr val="windowText" lastClr="000000"/>
                </a:solidFill>
              </a:rPr>
              <a:t>t</a:t>
            </a:r>
            <a:r>
              <a:rPr kumimoji="0" lang="en-US" sz="3600" b="0" i="0" u="none" strike="noStrike" kern="0" cap="none" spc="0" normalizeH="0" baseline="0" noProof="0" dirty="0">
                <a:ln>
                  <a:noFill/>
                </a:ln>
                <a:solidFill>
                  <a:sysClr val="windowText" lastClr="000000"/>
                </a:solidFill>
                <a:effectLst/>
                <a:uLnTx/>
                <a:uFillTx/>
              </a:rPr>
              <a:t>he SCSEP</a:t>
            </a:r>
            <a:r>
              <a:rPr kumimoji="0" lang="en-US" sz="3600" b="0" i="0" u="none" strike="noStrike" kern="0" cap="none" spc="0" normalizeH="0" noProof="0" dirty="0">
                <a:ln>
                  <a:noFill/>
                </a:ln>
                <a:solidFill>
                  <a:sysClr val="windowText" lastClr="000000"/>
                </a:solidFill>
                <a:effectLst/>
                <a:uLnTx/>
                <a:uFillTx/>
              </a:rPr>
              <a:t> Performance System</a:t>
            </a:r>
            <a:r>
              <a:rPr kumimoji="0" lang="en-US" sz="3600" b="0" i="0" u="none" strike="noStrike" kern="0" cap="none" spc="0" normalizeH="0" baseline="0" noProof="0" dirty="0">
                <a:ln>
                  <a:noFill/>
                </a:ln>
                <a:solidFill>
                  <a:sysClr val="windowText" lastClr="000000"/>
                </a:solidFill>
                <a:effectLst/>
                <a:uLnTx/>
                <a:uFillTx/>
              </a:rPr>
              <a:t>?</a:t>
            </a:r>
          </a:p>
        </p:txBody>
      </p:sp>
    </p:spTree>
    <p:extLst>
      <p:ext uri="{BB962C8B-B14F-4D97-AF65-F5344CB8AC3E}">
        <p14:creationId xmlns:p14="http://schemas.microsoft.com/office/powerpoint/2010/main" val="1256747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0"/>
            <a:ext cx="7772400" cy="1362075"/>
          </a:xfrm>
        </p:spPr>
        <p:txBody>
          <a:bodyPr>
            <a:normAutofit fontScale="90000"/>
          </a:bodyPr>
          <a:lstStyle/>
          <a:p>
            <a:pPr algn="ctr"/>
            <a:r>
              <a:rPr lang="en-US" sz="4900" dirty="0"/>
              <a:t>OVERVIEW OF SCSEP PERFORMANCE SYSTEM</a:t>
            </a:r>
            <a:br>
              <a:rPr lang="en-US" dirty="0"/>
            </a:br>
            <a:br>
              <a:rPr lang="en-US" dirty="0"/>
            </a:br>
            <a:endParaRPr lang="en-US" dirty="0"/>
          </a:p>
        </p:txBody>
      </p:sp>
    </p:spTree>
    <p:extLst>
      <p:ext uri="{BB962C8B-B14F-4D97-AF65-F5344CB8AC3E}">
        <p14:creationId xmlns:p14="http://schemas.microsoft.com/office/powerpoint/2010/main" val="3239247152"/>
      </p:ext>
    </p:extLst>
  </p:cSld>
  <p:clrMapOvr>
    <a:masterClrMapping/>
  </p:clrMapOvr>
</p:sld>
</file>

<file path=ppt/theme/theme1.xml><?xml version="1.0" encoding="utf-8"?>
<a:theme xmlns:a="http://schemas.openxmlformats.org/drawingml/2006/main" name="ppt9DA4.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BA99C395E86F46A9C022C3735C4EEC" ma:contentTypeVersion="0" ma:contentTypeDescription="Create a new document." ma:contentTypeScope="" ma:versionID="94ba5ef6a947b03caae895a774f60f54">
  <xsd:schema xmlns:xsd="http://www.w3.org/2001/XMLSchema" xmlns:xs="http://www.w3.org/2001/XMLSchema" xmlns:p="http://schemas.microsoft.com/office/2006/metadata/properties" targetNamespace="http://schemas.microsoft.com/office/2006/metadata/properties" ma:root="true" ma:fieldsID="509fe0f5b79a499f54e2a974e6509e8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76E5F8-BDC5-4A10-BC78-79C5AD0995DE}">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589C041C-9DC3-4B76-945D-3BF98D0A819F}">
  <ds:schemaRefs>
    <ds:schemaRef ds:uri="http://schemas.microsoft.com/sharepoint/v3/contenttype/forms"/>
  </ds:schemaRefs>
</ds:datastoreItem>
</file>

<file path=customXml/itemProps3.xml><?xml version="1.0" encoding="utf-8"?>
<ds:datastoreItem xmlns:ds="http://schemas.openxmlformats.org/officeDocument/2006/customXml" ds:itemID="{01968F17-F3E9-428A-8E02-0B24C6CD25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ppt9DA4.tmp</Template>
  <TotalTime>1418</TotalTime>
  <Words>2042</Words>
  <Application>Microsoft Office PowerPoint</Application>
  <PresentationFormat>On-screen Show (4:3)</PresentationFormat>
  <Paragraphs>375</Paragraphs>
  <Slides>62</Slides>
  <Notes>62</Notes>
  <HiddenSlides>1</HiddenSlides>
  <MMClips>0</MMClips>
  <ScaleCrop>false</ScaleCrop>
  <HeadingPairs>
    <vt:vector size="8" baseType="variant">
      <vt:variant>
        <vt:lpstr>Fonts Used</vt:lpstr>
      </vt:variant>
      <vt:variant>
        <vt:i4>8</vt:i4>
      </vt:variant>
      <vt:variant>
        <vt:lpstr>Theme</vt:lpstr>
      </vt:variant>
      <vt:variant>
        <vt:i4>9</vt:i4>
      </vt:variant>
      <vt:variant>
        <vt:lpstr>Embedded OLE Servers</vt:lpstr>
      </vt:variant>
      <vt:variant>
        <vt:i4>1</vt:i4>
      </vt:variant>
      <vt:variant>
        <vt:lpstr>Slide Titles</vt:lpstr>
      </vt:variant>
      <vt:variant>
        <vt:i4>62</vt:i4>
      </vt:variant>
    </vt:vector>
  </HeadingPairs>
  <TitlesOfParts>
    <vt:vector size="80" baseType="lpstr">
      <vt:lpstr>Arial</vt:lpstr>
      <vt:lpstr>Calibri</vt:lpstr>
      <vt:lpstr>Franklin Gothic Book</vt:lpstr>
      <vt:lpstr>Franklin Gothic Medium</vt:lpstr>
      <vt:lpstr>Impact</vt:lpstr>
      <vt:lpstr>Myriad Pro</vt:lpstr>
      <vt:lpstr>Myriad Pro Cond</vt:lpstr>
      <vt:lpstr>Wingdings</vt:lpstr>
      <vt:lpstr>ppt9DA4.tmp</vt:lpstr>
      <vt:lpstr>Office Theme</vt:lpstr>
      <vt:lpstr>1_Office Theme</vt:lpstr>
      <vt:lpstr>2_Office Theme</vt:lpstr>
      <vt:lpstr>3_Office Theme</vt:lpstr>
      <vt:lpstr>4_Office Theme</vt:lpstr>
      <vt:lpstr>5_Office Theme</vt:lpstr>
      <vt:lpstr>6_Office Theme</vt:lpstr>
      <vt:lpstr>7_Office Theme</vt:lpstr>
      <vt:lpstr>Document</vt:lpstr>
      <vt:lpstr>PowerPoint Presentation</vt:lpstr>
      <vt:lpstr>Promoting self-sufficiency and employment opportunities for older adults</vt:lpstr>
      <vt:lpstr>PowerPoint Presentation</vt:lpstr>
      <vt:lpstr>SCSEP Grantees</vt:lpstr>
      <vt:lpstr>Michi McNeace</vt:lpstr>
      <vt:lpstr>PowerPoint Presentation</vt:lpstr>
      <vt:lpstr>Bennett Pudlin </vt:lpstr>
      <vt:lpstr>PowerPoint Presentation</vt:lpstr>
      <vt:lpstr>OVERVIEW OF SCSEP PERFORMANCE SYSTEM  </vt:lpstr>
      <vt:lpstr>What is the SCSEP Performance System</vt:lpstr>
      <vt:lpstr>Core Measures</vt:lpstr>
      <vt:lpstr>Additional Measures</vt:lpstr>
      <vt:lpstr>Negotiating Goals for Core Measures</vt:lpstr>
      <vt:lpstr>Evaluation of Grantee Performance</vt:lpstr>
      <vt:lpstr>Resources</vt:lpstr>
      <vt:lpstr>Customer Satisfaction Surveys</vt:lpstr>
      <vt:lpstr>Resources</vt:lpstr>
      <vt:lpstr>PowerPoint Presentation</vt:lpstr>
      <vt:lpstr>Minority Report</vt:lpstr>
      <vt:lpstr>Resources</vt:lpstr>
      <vt:lpstr>PowerPoint Presentation</vt:lpstr>
      <vt:lpstr>PowerPoint Presentation</vt:lpstr>
      <vt:lpstr>sCSEP Performance and results QPR System (SPARQ)     </vt:lpstr>
      <vt:lpstr>Data Collection and Reporting System</vt:lpstr>
      <vt:lpstr>SPARQ</vt:lpstr>
      <vt:lpstr>Access and Security</vt:lpstr>
      <vt:lpstr>Data Collection</vt:lpstr>
      <vt:lpstr>Data Collection (WDCS)</vt:lpstr>
      <vt:lpstr>Data Collection (WDCS)</vt:lpstr>
      <vt:lpstr>Data Collection (WDCS)</vt:lpstr>
      <vt:lpstr>SPARQ Home Page</vt:lpstr>
      <vt:lpstr>QPRs</vt:lpstr>
      <vt:lpstr>Management Reports</vt:lpstr>
      <vt:lpstr>Management Reports</vt:lpstr>
      <vt:lpstr>Searches</vt:lpstr>
      <vt:lpstr>Transfers and Moves  Extending Durational Limit</vt:lpstr>
      <vt:lpstr>Data Validation </vt:lpstr>
      <vt:lpstr>Managing Users Data Extracts </vt:lpstr>
      <vt:lpstr>InfoSPACE</vt:lpstr>
      <vt:lpstr>Resources</vt:lpstr>
      <vt:lpstr>Data Validation</vt:lpstr>
      <vt:lpstr>Resources</vt:lpstr>
      <vt:lpstr>PowerPoint Presentation</vt:lpstr>
      <vt:lpstr>PowerPoint Presentation</vt:lpstr>
      <vt:lpstr> Quarterly Progress Report (QPR)   </vt:lpstr>
      <vt:lpstr>How Program Elements Relate to Performance Measures</vt:lpstr>
      <vt:lpstr>PowerPoint Presentation</vt:lpstr>
      <vt:lpstr>QPR</vt:lpstr>
      <vt:lpstr>PowerPoint Presentation</vt:lpstr>
      <vt:lpstr>PowerPoint Presentation</vt:lpstr>
      <vt:lpstr>Final QPRs</vt:lpstr>
      <vt:lpstr>QPR Review</vt:lpstr>
      <vt:lpstr>Generating the QPR</vt:lpstr>
      <vt:lpstr>Resources</vt:lpstr>
      <vt:lpstr>PowerPoint Presentation</vt:lpstr>
      <vt:lpstr>PowerPoint Presentation</vt:lpstr>
      <vt:lpstr>Performance measures for py 2016 and py 2017   </vt:lpstr>
      <vt:lpstr>Performance Measures in PY 2016</vt:lpstr>
      <vt:lpstr>Performance Measures in PY 2017</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SCSEP Performance System</dc:title>
  <dc:creator>Bennett Pudlin</dc:creator>
  <cp:lastModifiedBy>Laura Casertano</cp:lastModifiedBy>
  <cp:revision>120</cp:revision>
  <cp:lastPrinted>2013-12-02T18:21:00Z</cp:lastPrinted>
  <dcterms:created xsi:type="dcterms:W3CDTF">2013-11-10T15:49:05Z</dcterms:created>
  <dcterms:modified xsi:type="dcterms:W3CDTF">2016-11-17T15:20:31Z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0x010100D0BA99C395E86F46A9C022C3735C4EEC</vt:lpwstr>
  </property>
  <property fmtid="{D5CDD505-2E9C-101B-9397-08002B2CF9AE}" pid="3" name="IsMyDocuments">
    <vt:bool>true</vt:bool>
  </property>
</Properties>
</file>