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11" r:id="rId3"/>
    <p:sldId id="312" r:id="rId4"/>
    <p:sldId id="314" r:id="rId5"/>
    <p:sldId id="353" r:id="rId6"/>
    <p:sldId id="380" r:id="rId7"/>
    <p:sldId id="381" r:id="rId8"/>
    <p:sldId id="358" r:id="rId9"/>
    <p:sldId id="297" r:id="rId10"/>
    <p:sldId id="361" r:id="rId11"/>
    <p:sldId id="362" r:id="rId12"/>
    <p:sldId id="363" r:id="rId13"/>
    <p:sldId id="364" r:id="rId14"/>
    <p:sldId id="376" r:id="rId15"/>
    <p:sldId id="317" r:id="rId16"/>
    <p:sldId id="293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54" r:id="rId27"/>
    <p:sldId id="316" r:id="rId28"/>
    <p:sldId id="337" r:id="rId29"/>
    <p:sldId id="377" r:id="rId30"/>
    <p:sldId id="378" r:id="rId31"/>
    <p:sldId id="360" r:id="rId32"/>
    <p:sldId id="352" r:id="rId33"/>
    <p:sldId id="339" r:id="rId34"/>
    <p:sldId id="355" r:id="rId35"/>
    <p:sldId id="356" r:id="rId36"/>
    <p:sldId id="321" r:id="rId37"/>
    <p:sldId id="349" r:id="rId38"/>
    <p:sldId id="344" r:id="rId39"/>
    <p:sldId id="345" r:id="rId40"/>
    <p:sldId id="347" r:id="rId41"/>
    <p:sldId id="266" r:id="rId42"/>
    <p:sldId id="348" r:id="rId43"/>
    <p:sldId id="346" r:id="rId44"/>
    <p:sldId id="357" r:id="rId45"/>
    <p:sldId id="350" r:id="rId46"/>
    <p:sldId id="379" r:id="rId47"/>
    <p:sldId id="351" r:id="rId48"/>
    <p:sldId id="340" r:id="rId49"/>
    <p:sldId id="382" r:id="rId50"/>
    <p:sldId id="323" r:id="rId51"/>
    <p:sldId id="331" r:id="rId52"/>
    <p:sldId id="332" r:id="rId53"/>
    <p:sldId id="295" r:id="rId54"/>
    <p:sldId id="310" r:id="rId55"/>
  </p:sldIdLst>
  <p:sldSz cx="9144000" cy="6858000" type="screen4x3"/>
  <p:notesSz cx="6858000" cy="9144000"/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0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919" autoAdjust="0"/>
  </p:normalViewPr>
  <p:slideViewPr>
    <p:cSldViewPr>
      <p:cViewPr varScale="1">
        <p:scale>
          <a:sx n="60" d="100"/>
          <a:sy n="60" d="100"/>
        </p:scale>
        <p:origin x="1686" y="66"/>
      </p:cViewPr>
      <p:guideLst>
        <p:guide orient="horz" pos="1920"/>
        <p:guide pos="29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0755F-D9D5-447F-AF0F-9B4573C3AD66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D3C38-42A8-4ACA-A387-39BD44CE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17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D3C38-42A8-4ACA-A387-39BD44CEB5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44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1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1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1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1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1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02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28165" indent="-280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0254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68356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6458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7AEDB77-94C4-DE40-B538-C73694ADCE35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D3C38-42A8-4ACA-A387-39BD44CEB5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63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28165" indent="-280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0254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68356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6458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7AEDB77-94C4-DE40-B538-C73694ADCE35}" type="slidenum">
              <a:rPr lang="en-US" sz="1200"/>
              <a:pPr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D3C38-42A8-4ACA-A387-39BD44CEB5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96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28165" indent="-280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0254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68356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6458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7AEDB77-94C4-DE40-B538-C73694ADCE35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D3C38-42A8-4ACA-A387-39BD44CEB5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31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D3C38-42A8-4ACA-A387-39BD44CEB5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057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D3C38-42A8-4ACA-A387-39BD44CEB5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17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D3C38-42A8-4ACA-A387-39BD44CEB5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22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72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1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1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1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10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1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28165" indent="-280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0254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68356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6458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7AEDB77-94C4-DE40-B538-C73694ADCE35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10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657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4329F1-A4B1-5944-BD4D-C899C8F01A69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968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4329F1-A4B1-5944-BD4D-C899C8F01A69}" type="slidenum">
              <a:rPr lang="en-US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968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4329F1-A4B1-5944-BD4D-C899C8F01A69}" type="slidenum">
              <a:rPr lang="en-US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968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020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020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02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020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D3C38-42A8-4ACA-A387-39BD44CEB57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7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28165" indent="-280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0254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68356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6458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7AEDB77-94C4-DE40-B538-C73694ADCE35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D3C38-42A8-4ACA-A387-39BD44CEB57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762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D3C38-42A8-4ACA-A387-39BD44CEB57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76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D3C38-42A8-4ACA-A387-39BD44CEB57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762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28165" indent="-280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0254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68356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6458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7AEDB77-94C4-DE40-B538-C73694ADCE35}" type="slidenum">
              <a:rPr lang="en-US" sz="1200"/>
              <a:pPr eaLnBrk="1" hangingPunct="1"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657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657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657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4329F1-A4B1-5944-BD4D-C899C8F01A69}" type="slidenum">
              <a:rPr lang="en-US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968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28165" indent="-280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0254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68356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6458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7AEDB77-94C4-DE40-B538-C73694ADCE35}" type="slidenum">
              <a:rPr lang="en-US" sz="1200"/>
              <a:pPr eaLnBrk="1" hangingPunct="1"/>
              <a:t>49</a:t>
            </a:fld>
            <a:endParaRPr lang="en-US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02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28165" indent="-280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0254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68356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6458" indent="-2240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7AEDB77-94C4-DE40-B538-C73694ADCE35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020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020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D3C38-42A8-4ACA-A387-39BD44CEB57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8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B3CB-C936-274F-833C-B433EA2526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18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D3C38-42A8-4ACA-A387-39BD44CEB5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59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D3C38-42A8-4ACA-A387-39BD44CEB5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34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CEDA-D68F-004A-85D1-93C84E69AE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1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4516-8C2D-4142-ACD0-C6DD33DAB7EA}" type="datetime1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aaccct_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70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5A3A-359A-4E25-A71B-AEC74DF751EA}" type="datetime1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55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38BF-C477-48FD-9981-92A430157D93}" type="datetime1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87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D7E6C-F936-48B3-8D40-E214732CF93E}" type="datetime1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01588" y="990600"/>
            <a:ext cx="8229600" cy="0"/>
          </a:xfrm>
          <a:prstGeom prst="line">
            <a:avLst/>
          </a:prstGeom>
          <a:ln w="38100" cap="rnd">
            <a:gradFill>
              <a:gsLst>
                <a:gs pos="0">
                  <a:schemeClr val="tx2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38"/>
          <p:cNvSpPr/>
          <p:nvPr userDrawn="1"/>
        </p:nvSpPr>
        <p:spPr>
          <a:xfrm>
            <a:off x="6445188" y="6248400"/>
            <a:ext cx="2286000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266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21BC9-7C7E-4CAB-A6E0-12C200CA96B5}" type="datetime1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aaccct_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43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EB324-B987-4C79-8569-C9D6968458FE}" type="datetime1">
              <a:rPr lang="en-US" smtClean="0"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4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52FC-3AC6-41E5-A591-66D2CFF828BC}" type="datetime1">
              <a:rPr lang="en-US" smtClean="0"/>
              <a:t>11/17/2016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0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42E3F-2D09-4BC1-900D-2D759E1F5CA8}" type="datetime1">
              <a:rPr lang="en-US" smtClean="0"/>
              <a:t>11/17/2016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0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08F9-8B54-4B68-B486-426584B65C14}" type="datetime1">
              <a:rPr lang="en-US" smtClean="0"/>
              <a:t>11/17/2016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1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D5442-897C-4FC4-BE4D-B1CC08C31D4C}" type="datetime1">
              <a:rPr lang="en-US" smtClean="0"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17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C056-A9E3-4868-B802-2BAB899D1167}" type="datetime1">
              <a:rPr lang="en-US" smtClean="0"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50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82296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57614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5B9BB-C5C2-44C2-84C0-FA52C0EF98AF}" type="datetime1">
              <a:rPr lang="en-US" smtClean="0"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0698B-9354-4BDC-81F6-7B5AFC5C65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6121397"/>
            <a:ext cx="1984373" cy="66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69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i="0" u="none" kern="1200">
          <a:solidFill>
            <a:schemeClr val="tx1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b="1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killscommon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killscommons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pa6uZ8011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skillscommons.org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kforcegps.org/events/2016/10/13/13/57/Utilizing-Free-Online-Educational-Resources-on-the-SkillsCommons-org-Repository-Part-I-Introduc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aaccct.workforcegps.org/announcements/2016/10/24/17/09/Announcement_SkillsCommons_Webinar_Series" TargetMode="External"/><Relationship Id="rId4" Type="http://schemas.openxmlformats.org/officeDocument/2006/relationships/hyperlink" Target="https://www.workforcegps.org/events/2016/10/13/14/12/Utilizing-Free-Online-Educational-Resources-on-the-SkillsCommons-org-Repository-Part-II-Makeover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133600"/>
            <a:ext cx="7772400" cy="1905000"/>
          </a:xfrm>
        </p:spPr>
        <p:txBody>
          <a:bodyPr>
            <a:normAutofit fontScale="90000"/>
          </a:bodyPr>
          <a:lstStyle/>
          <a:p>
            <a:r>
              <a:rPr lang="en-US" sz="3600"/>
              <a:t>(Re)Using Free </a:t>
            </a:r>
            <a:r>
              <a:rPr lang="en-US" sz="3600" dirty="0"/>
              <a:t>Online Educational Resources on the </a:t>
            </a:r>
            <a:r>
              <a:rPr lang="en-US" sz="3600" u="sng" dirty="0">
                <a:hlinkClick r:id="rId3"/>
              </a:rPr>
              <a:t>SkillsCommons.org</a:t>
            </a:r>
            <a:r>
              <a:rPr lang="en-US" sz="3600" dirty="0"/>
              <a:t> Repository: Part 2 – Makeover</a:t>
            </a:r>
            <a:br>
              <a:rPr lang="en-US" sz="3600" dirty="0"/>
            </a:b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4114800"/>
            <a:ext cx="4114800" cy="838200"/>
          </a:xfrm>
        </p:spPr>
        <p:txBody>
          <a:bodyPr/>
          <a:lstStyle/>
          <a:p>
            <a:pPr algn="l"/>
            <a:r>
              <a:rPr lang="en-US" sz="1800" dirty="0"/>
              <a:t>U.S. Department of Labor</a:t>
            </a:r>
          </a:p>
          <a:p>
            <a:pPr algn="l"/>
            <a:r>
              <a:rPr lang="en-US" sz="1800" dirty="0"/>
              <a:t>Employment &amp; Training Administration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34200" y="5495636"/>
            <a:ext cx="2061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November 17, 2016</a:t>
            </a:r>
          </a:p>
        </p:txBody>
      </p:sp>
      <p:sp>
        <p:nvSpPr>
          <p:cNvPr id="8" name="object 38"/>
          <p:cNvSpPr/>
          <p:nvPr/>
        </p:nvSpPr>
        <p:spPr>
          <a:xfrm>
            <a:off x="2590800" y="6172200"/>
            <a:ext cx="2057400" cy="5560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686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  <a:cs typeface="Arial"/>
              </a:rPr>
              <a:t>Why Would You Be Interested in a Makeover?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292614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FREE</a:t>
            </a:r>
            <a:r>
              <a:rPr lang="en-US" sz="2400" dirty="0"/>
              <a:t> instructional materials for workforce development</a:t>
            </a:r>
          </a:p>
          <a:p>
            <a:endParaRPr lang="en-US" sz="2400" dirty="0"/>
          </a:p>
          <a:p>
            <a:r>
              <a:rPr lang="en-US" sz="2400" b="1" dirty="0"/>
              <a:t>QUALITY</a:t>
            </a:r>
            <a:r>
              <a:rPr lang="en-US" sz="2400" dirty="0"/>
              <a:t> materials that enable people to learn job-driven skills and knowledge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1676400"/>
            <a:ext cx="5892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  <a:cs typeface="Arial"/>
              </a:rPr>
              <a:t>You Have Programmatic Needs to Find:</a:t>
            </a:r>
          </a:p>
        </p:txBody>
      </p:sp>
    </p:spTree>
    <p:extLst>
      <p:ext uri="{BB962C8B-B14F-4D97-AF65-F5344CB8AC3E}">
        <p14:creationId xmlns:p14="http://schemas.microsoft.com/office/powerpoint/2010/main" val="1649003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03238"/>
            <a:ext cx="7924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0000"/>
                </a:solidFill>
                <a:cs typeface="Arial"/>
              </a:rPr>
              <a:t>Goal</a:t>
            </a:r>
          </a:p>
          <a:p>
            <a:endParaRPr lang="en-US" sz="3200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19200" y="1905000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You Want to Improve and Customize the OER to Meet Your Needs</a:t>
            </a:r>
          </a:p>
        </p:txBody>
      </p:sp>
      <p:pic>
        <p:nvPicPr>
          <p:cNvPr id="2" name="Picture 1" descr="reuse-revise-makeo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124200"/>
            <a:ext cx="2870200" cy="200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85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7086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  <a:cs typeface="Arial"/>
              </a:rPr>
              <a:t>Creative Commons License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867400" y="2616879"/>
            <a:ext cx="3124200" cy="203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/>
          <a:p>
            <a:r>
              <a:rPr lang="en-US" b="0" dirty="0">
                <a:cs typeface="Helvetica Neue"/>
              </a:rPr>
              <a:t>“The purpose of the </a:t>
            </a:r>
            <a:r>
              <a:rPr lang="en-US" b="0" dirty="0">
                <a:solidFill>
                  <a:srgbClr val="0099FF"/>
                </a:solidFill>
                <a:cs typeface="Helvetica Neue"/>
              </a:rPr>
              <a:t>CC BY licensing </a:t>
            </a:r>
            <a:r>
              <a:rPr lang="en-US" b="0" dirty="0">
                <a:solidFill>
                  <a:srgbClr val="000000"/>
                </a:solidFill>
                <a:cs typeface="Helvetica Neue"/>
              </a:rPr>
              <a:t>requirement is to ensure that materials developed with funds provided by these grants result in work that can be </a:t>
            </a:r>
            <a:r>
              <a:rPr lang="en-US" b="0" i="1" u="sng" dirty="0">
                <a:solidFill>
                  <a:srgbClr val="0099FF"/>
                </a:solidFill>
                <a:cs typeface="Helvetica Neue"/>
              </a:rPr>
              <a:t>freely reused and improved by others</a:t>
            </a:r>
            <a:r>
              <a:rPr lang="en-US" b="0" dirty="0">
                <a:solidFill>
                  <a:srgbClr val="000000"/>
                </a:solidFill>
                <a:cs typeface="Helvetica Neue"/>
              </a:rPr>
              <a:t>.”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5410200" cy="5058318"/>
          </a:xfrm>
          <a:prstGeom prst="rect">
            <a:avLst/>
          </a:prstGeom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752600" y="2438400"/>
            <a:ext cx="990600" cy="1066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752600" y="3733800"/>
            <a:ext cx="990600" cy="1066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1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7086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  <a:cs typeface="Arial"/>
              </a:rPr>
              <a:t>Creative Commons </a:t>
            </a:r>
            <a:r>
              <a:rPr lang="en-US" sz="3200" dirty="0"/>
              <a:t>Attribution Statement</a:t>
            </a:r>
            <a:endParaRPr lang="en-US" sz="3200" dirty="0">
              <a:latin typeface="+mn-lt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1"/>
            <a:ext cx="8889005" cy="4038600"/>
          </a:xfrm>
          <a:prstGeom prst="rect">
            <a:avLst/>
          </a:prstGeom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228600" y="4953000"/>
            <a:ext cx="8686800" cy="304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6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7086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Open Attribution Builder</a:t>
            </a:r>
            <a:endParaRPr lang="en-US" sz="3200" dirty="0">
              <a:latin typeface="+mn-lt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42" y="1295400"/>
            <a:ext cx="7004958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36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03238"/>
            <a:ext cx="7924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00000"/>
                </a:solidFill>
                <a:latin typeface="+mn-lt"/>
                <a:cs typeface="Arial"/>
              </a:rPr>
              <a:t>SkillsCommons</a:t>
            </a:r>
            <a:r>
              <a:rPr lang="en-US" sz="3200" dirty="0">
                <a:solidFill>
                  <a:srgbClr val="000000"/>
                </a:solidFill>
                <a:latin typeface="+mn-lt"/>
                <a:cs typeface="Arial"/>
              </a:rPr>
              <a:t>: 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TAACCCT Library of </a:t>
            </a:r>
            <a:r>
              <a:rPr lang="en-US" sz="3200" b="1" dirty="0">
                <a:solidFill>
                  <a:srgbClr val="000000"/>
                </a:solidFill>
                <a:cs typeface="Arial"/>
              </a:rPr>
              <a:t>Free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OER </a:t>
            </a:r>
          </a:p>
          <a:p>
            <a:endParaRPr lang="en-US" sz="3200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334" y="1066800"/>
            <a:ext cx="5308541" cy="518159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20332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81800" cy="762000"/>
          </a:xfrm>
        </p:spPr>
        <p:txBody>
          <a:bodyPr>
            <a:normAutofit/>
          </a:bodyPr>
          <a:lstStyle/>
          <a:p>
            <a:r>
              <a:rPr lang="en-US" altLang="en-US" sz="3200" dirty="0" err="1">
                <a:latin typeface="+mn-lt"/>
                <a:cs typeface="Arial"/>
              </a:rPr>
              <a:t>SkillsCommons</a:t>
            </a:r>
            <a:r>
              <a:rPr lang="en-US" altLang="en-US" sz="3200" dirty="0">
                <a:latin typeface="+mn-lt"/>
                <a:cs typeface="Arial"/>
              </a:rPr>
              <a:t> Makeover Strategy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766" y="1066800"/>
            <a:ext cx="535699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388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09700"/>
            <a:ext cx="8610599" cy="5067300"/>
          </a:xfrm>
        </p:spPr>
        <p:txBody>
          <a:bodyPr rtlCol="0" anchor="t">
            <a:normAutofit/>
          </a:bodyPr>
          <a:lstStyle/>
          <a:p>
            <a:pPr eaLnBrk="1" fontAlgn="auto" hangingPunct="1">
              <a:buFont typeface="Arial"/>
              <a:buNone/>
              <a:defRPr/>
            </a:pPr>
            <a:endParaRPr lang="en-US" dirty="0">
              <a:ea typeface="+mn-ea"/>
            </a:endParaRPr>
          </a:p>
          <a:p>
            <a:endParaRPr lang="en-US" dirty="0"/>
          </a:p>
          <a:p>
            <a:r>
              <a:rPr lang="en-US" dirty="0"/>
              <a:t>Have you used the free online educational resources on </a:t>
            </a:r>
            <a:r>
              <a:rPr lang="en-US" u="sng" dirty="0">
                <a:hlinkClick r:id="rId3"/>
              </a:rPr>
              <a:t>skillscommons.org</a:t>
            </a:r>
            <a:r>
              <a:rPr lang="en-US" dirty="0"/>
              <a:t>?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Yes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No</a:t>
            </a:r>
            <a:endParaRPr lang="en-US" b="0" dirty="0">
              <a:ea typeface="+mn-ea"/>
            </a:endParaRP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90963"/>
            <a:ext cx="2460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277938"/>
            <a:ext cx="52451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+mn-lt"/>
              </a:rPr>
              <a:t>Participant Poll</a:t>
            </a:r>
          </a:p>
        </p:txBody>
      </p:sp>
    </p:spTree>
    <p:extLst>
      <p:ext uri="{BB962C8B-B14F-4D97-AF65-F5344CB8AC3E}">
        <p14:creationId xmlns:p14="http://schemas.microsoft.com/office/powerpoint/2010/main" val="1980239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" y="228600"/>
            <a:ext cx="6705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039002"/>
            <a:ext cx="5519585" cy="49807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68745" y="392113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ea typeface="+mj-ea"/>
                <a:cs typeface="+mj-cs"/>
              </a:rPr>
              <a:t>Find &amp; Review </a:t>
            </a:r>
            <a:r>
              <a:rPr lang="en-US" sz="3200" dirty="0" err="1">
                <a:solidFill>
                  <a:prstClr val="black"/>
                </a:solidFill>
                <a:ea typeface="+mj-ea"/>
                <a:cs typeface="+mj-cs"/>
              </a:rPr>
              <a:t>SkillsCommons</a:t>
            </a:r>
            <a:r>
              <a:rPr lang="en-US" sz="3200" dirty="0">
                <a:solidFill>
                  <a:prstClr val="black"/>
                </a:solidFill>
                <a:ea typeface="+mj-ea"/>
                <a:cs typeface="+mj-cs"/>
              </a:rPr>
              <a:t> OER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54004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485900"/>
            <a:ext cx="7772400" cy="5067300"/>
          </a:xfrm>
        </p:spPr>
        <p:txBody>
          <a:bodyPr rtlCol="0" anchor="t">
            <a:normAutofit/>
          </a:bodyPr>
          <a:lstStyle/>
          <a:p>
            <a:pPr eaLnBrk="1" fontAlgn="auto" hangingPunct="1">
              <a:buFont typeface="Arial"/>
              <a:buNone/>
              <a:defRPr/>
            </a:pPr>
            <a:endParaRPr lang="en-US" dirty="0">
              <a:ea typeface="+mn-ea"/>
            </a:endParaRPr>
          </a:p>
          <a:p>
            <a:r>
              <a:rPr lang="en-US" dirty="0"/>
              <a:t>Which best describes the Industry Sector of your workforce development program or your area of interest?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Manufacturing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Healthcare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Information Technology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Energy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Transportation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Other (please enter in chat box</a:t>
            </a:r>
          </a:p>
          <a:p>
            <a:pPr eaLnBrk="1" fontAlgn="auto" hangingPunct="1">
              <a:buFont typeface="Arial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27650" name="Title 1"/>
          <p:cNvSpPr txBox="1">
            <a:spLocks/>
          </p:cNvSpPr>
          <p:nvPr/>
        </p:nvSpPr>
        <p:spPr bwMode="auto">
          <a:xfrm>
            <a:off x="228600" y="1244600"/>
            <a:ext cx="52451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+mn-lt"/>
              </a:rPr>
              <a:t>Participant Poll</a:t>
            </a: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90963"/>
            <a:ext cx="2460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148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485900"/>
            <a:ext cx="7772400" cy="5067300"/>
          </a:xfrm>
        </p:spPr>
        <p:txBody>
          <a:bodyPr rtlCol="0" anchor="t">
            <a:normAutofit/>
          </a:bodyPr>
          <a:lstStyle/>
          <a:p>
            <a:pPr eaLnBrk="1" fontAlgn="auto" hangingPunct="1">
              <a:buFont typeface="Arial"/>
              <a:buNone/>
              <a:defRPr/>
            </a:pPr>
            <a:endParaRPr lang="en-US" dirty="0">
              <a:ea typeface="+mn-ea"/>
            </a:endParaRPr>
          </a:p>
          <a:p>
            <a:pPr lvl="0"/>
            <a:r>
              <a:rPr lang="en-US" dirty="0"/>
              <a:t>Which best describes your organizational affiliation?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Community or technical college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Other educational institution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Local workforce development entity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Other non-profit workforce training entity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For-profit workforce training entity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Other (please enter in chat box)</a:t>
            </a:r>
          </a:p>
          <a:p>
            <a:pPr eaLnBrk="1" fontAlgn="auto" hangingPunct="1">
              <a:buFont typeface="Arial"/>
              <a:buNone/>
              <a:defRPr/>
            </a:pPr>
            <a:endParaRPr lang="en-US" dirty="0">
              <a:ea typeface="+mn-ea"/>
            </a:endParaRP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90963"/>
            <a:ext cx="2460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244600"/>
            <a:ext cx="52451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+mn-lt"/>
              </a:rPr>
              <a:t>Participant Poll</a:t>
            </a:r>
          </a:p>
        </p:txBody>
      </p:sp>
    </p:spTree>
    <p:extLst>
      <p:ext uri="{BB962C8B-B14F-4D97-AF65-F5344CB8AC3E}">
        <p14:creationId xmlns:p14="http://schemas.microsoft.com/office/powerpoint/2010/main" val="4016394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33400" y="76200"/>
            <a:ext cx="65532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69253"/>
            <a:ext cx="4733631" cy="50339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374431"/>
            <a:ext cx="4104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Browsing by Industry</a:t>
            </a:r>
          </a:p>
        </p:txBody>
      </p:sp>
    </p:spTree>
    <p:extLst>
      <p:ext uri="{BB962C8B-B14F-4D97-AF65-F5344CB8AC3E}">
        <p14:creationId xmlns:p14="http://schemas.microsoft.com/office/powerpoint/2010/main" val="1749310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362200" y="2209800"/>
            <a:ext cx="65532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Browsing by Industry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96" y="1066800"/>
            <a:ext cx="5165563" cy="50340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57200" y="304800"/>
            <a:ext cx="4104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Browsing by Industry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5105400" y="4800600"/>
            <a:ext cx="161544" cy="143256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0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66800"/>
            <a:ext cx="3928378" cy="544210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8600" y="228600"/>
            <a:ext cx="65532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Browsing by Industry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04800"/>
            <a:ext cx="4104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Browsing by Industry</a:t>
            </a:r>
          </a:p>
        </p:txBody>
      </p:sp>
    </p:spTree>
    <p:extLst>
      <p:ext uri="{BB962C8B-B14F-4D97-AF65-F5344CB8AC3E}">
        <p14:creationId xmlns:p14="http://schemas.microsoft.com/office/powerpoint/2010/main" val="3873552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582" y="1066800"/>
            <a:ext cx="2946818" cy="56919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8600" y="228600"/>
            <a:ext cx="65532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Browsing by Industry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04800"/>
            <a:ext cx="4104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Browsing by Industry</a:t>
            </a:r>
          </a:p>
        </p:txBody>
      </p:sp>
    </p:spTree>
    <p:extLst>
      <p:ext uri="{BB962C8B-B14F-4D97-AF65-F5344CB8AC3E}">
        <p14:creationId xmlns:p14="http://schemas.microsoft.com/office/powerpoint/2010/main" val="3132791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28600" y="228600"/>
            <a:ext cx="65532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Refine Search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366" y="1029205"/>
            <a:ext cx="3164677" cy="567639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3752088" y="1905000"/>
            <a:ext cx="438912" cy="152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2743200" y="1981200"/>
            <a:ext cx="838200" cy="2057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2743200" y="4114800"/>
            <a:ext cx="838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304800"/>
            <a:ext cx="41667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Refine Search Results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2743200" y="5087113"/>
            <a:ext cx="838200" cy="7802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8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28600" y="228600"/>
            <a:ext cx="65532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Description of Content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83134"/>
            <a:ext cx="4419600" cy="510979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57200" y="304800"/>
            <a:ext cx="44170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Description of Content</a:t>
            </a:r>
          </a:p>
        </p:txBody>
      </p:sp>
    </p:spTree>
    <p:extLst>
      <p:ext uri="{BB962C8B-B14F-4D97-AF65-F5344CB8AC3E}">
        <p14:creationId xmlns:p14="http://schemas.microsoft.com/office/powerpoint/2010/main" val="319049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686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  <a:cs typeface="Arial"/>
              </a:rPr>
              <a:t>A Makeover Example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0" y="1295400"/>
            <a:ext cx="816201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66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686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  <a:cs typeface="Arial"/>
              </a:rPr>
              <a:t>What is a Makeover?</a:t>
            </a:r>
          </a:p>
        </p:txBody>
      </p:sp>
      <p:pic>
        <p:nvPicPr>
          <p:cNvPr id="3" name="Picture 2" descr="Screen Shot 2016-10-28 at 10.13.20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66800"/>
            <a:ext cx="472963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65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7086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Benefits of Makeovers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0" y="2362200"/>
            <a:ext cx="5791200" cy="1371600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en-US" sz="3200" dirty="0"/>
              <a:t>Reduce Production Time </a:t>
            </a:r>
          </a:p>
          <a:p>
            <a:pPr marL="457200" lvl="1" indent="0" algn="ctr">
              <a:buNone/>
            </a:pPr>
            <a:r>
              <a:rPr lang="en-US" sz="3200" dirty="0"/>
              <a:t>and Financial Costs</a:t>
            </a:r>
            <a:endParaRPr lang="en-US" sz="3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3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7086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DIY Makeovers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106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</a:rPr>
              <a:t>How do I make sure that I design a good online learning experience?</a:t>
            </a:r>
          </a:p>
          <a:p>
            <a:pPr marL="0" indent="0">
              <a:buNone/>
            </a:pP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2" name="Picture 1" descr="Screen Shot 2016-11-08 at 2.27.34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05000"/>
            <a:ext cx="5867400" cy="421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45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38300"/>
            <a:ext cx="7772400" cy="5067300"/>
          </a:xfrm>
        </p:spPr>
        <p:txBody>
          <a:bodyPr rtlCol="0" anchor="t">
            <a:normAutofit/>
          </a:bodyPr>
          <a:lstStyle/>
          <a:p>
            <a:pPr eaLnBrk="1" fontAlgn="auto" hangingPunct="1">
              <a:buFont typeface="Arial"/>
              <a:buNone/>
              <a:defRPr/>
            </a:pPr>
            <a:endParaRPr lang="en-US" dirty="0">
              <a:ea typeface="+mn-ea"/>
            </a:endParaRPr>
          </a:p>
          <a:p>
            <a:pPr lvl="0"/>
            <a:r>
              <a:rPr lang="en-US" dirty="0"/>
              <a:t>Which best describes your relationship to TAACCCT Grants?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I work(</a:t>
            </a:r>
            <a:r>
              <a:rPr lang="en-US" dirty="0" err="1"/>
              <a:t>ed</a:t>
            </a:r>
            <a:r>
              <a:rPr lang="en-US" dirty="0"/>
              <a:t>) on a TAACCCT grant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Others at my organization have/had TAACCCT grant(s)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We don’t have a TAACCCT grant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What is TAACCCT?</a:t>
            </a:r>
          </a:p>
          <a:p>
            <a:pPr eaLnBrk="1" fontAlgn="auto" hangingPunct="1">
              <a:buFont typeface="Arial"/>
              <a:buNone/>
              <a:defRPr/>
            </a:pPr>
            <a:endParaRPr lang="en-US" dirty="0">
              <a:ea typeface="+mn-ea"/>
            </a:endParaRP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90963"/>
            <a:ext cx="2460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71600"/>
            <a:ext cx="52451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+mn-lt"/>
              </a:rPr>
              <a:t>Participant Poll</a:t>
            </a:r>
          </a:p>
        </p:txBody>
      </p:sp>
    </p:spTree>
    <p:extLst>
      <p:ext uri="{BB962C8B-B14F-4D97-AF65-F5344CB8AC3E}">
        <p14:creationId xmlns:p14="http://schemas.microsoft.com/office/powerpoint/2010/main" val="1622252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7086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DIY Makeovers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99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</a:rPr>
              <a:t>How do I make sure that the materials are accessible? (Section 508 compliant)?</a:t>
            </a:r>
          </a:p>
        </p:txBody>
      </p:sp>
      <p:pic>
        <p:nvPicPr>
          <p:cNvPr id="2" name="Picture 1" descr="Screen Shot 2016-11-08 at 2.29.2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23205"/>
            <a:ext cx="5867400" cy="44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31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03238"/>
            <a:ext cx="7924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0000"/>
                </a:solidFill>
                <a:cs typeface="Arial"/>
              </a:rPr>
              <a:t>TAACCCT Standards for OER in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SkillsCommons</a:t>
            </a:r>
            <a:endParaRPr lang="en-US" sz="3200" dirty="0">
              <a:solidFill>
                <a:srgbClr val="000000"/>
              </a:solidFill>
              <a:cs typeface="Arial"/>
            </a:endParaRPr>
          </a:p>
          <a:p>
            <a:endParaRPr lang="en-US" sz="3200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5" y="1427049"/>
            <a:ext cx="7750675" cy="444035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98887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239000" cy="7620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atin typeface="+mn-lt"/>
                <a:cs typeface="Arial"/>
              </a:rPr>
              <a:t>Professional Makeovers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4004" y="1074499"/>
            <a:ext cx="5348796" cy="50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154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6705600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b="0" dirty="0">
                <a:solidFill>
                  <a:schemeClr val="tx1"/>
                </a:solidFill>
                <a:latin typeface="+mn-lt"/>
              </a:rPr>
              <a:t>Types of Makeovers</a:t>
            </a:r>
          </a:p>
        </p:txBody>
      </p:sp>
      <p:pic>
        <p:nvPicPr>
          <p:cNvPr id="3" name="Picture 2" descr="Screen Shot 2016-10-31 at 11.03.50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8001000" cy="4992951"/>
          </a:xfrm>
          <a:prstGeom prst="rect">
            <a:avLst/>
          </a:prstGeom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533400" y="1951576"/>
            <a:ext cx="1703832" cy="33442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33400" y="3200400"/>
            <a:ext cx="2971800" cy="381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2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6705600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b="0" dirty="0">
                <a:solidFill>
                  <a:schemeClr val="tx1"/>
                </a:solidFill>
                <a:latin typeface="+mn-lt"/>
              </a:rPr>
              <a:t>Content Makeover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73" y="1066800"/>
            <a:ext cx="4457453" cy="499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43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6705600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b="0" dirty="0">
                <a:solidFill>
                  <a:schemeClr val="tx1"/>
                </a:solidFill>
                <a:latin typeface="+mn-lt"/>
              </a:rPr>
              <a:t>Packaging and Delivery Makeover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10" y="1066800"/>
            <a:ext cx="4654379" cy="499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43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781800" cy="7620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atin typeface="+mn-lt"/>
                <a:cs typeface="Arial"/>
              </a:rPr>
              <a:t> Showcases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066800"/>
            <a:ext cx="6096000" cy="505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508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781800" cy="7620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atin typeface="+mn-lt"/>
                <a:cs typeface="Arial"/>
              </a:rPr>
              <a:t> Makeover Showcases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3400" y="1096101"/>
            <a:ext cx="4458494" cy="500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670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781800" cy="7620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atin typeface="+mn-lt"/>
                <a:cs typeface="Arial"/>
              </a:rPr>
              <a:t> Makeover Showcases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9695" y="1096101"/>
            <a:ext cx="4505905" cy="500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434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781800" cy="7620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atin typeface="+mn-lt"/>
                <a:cs typeface="Arial"/>
              </a:rPr>
              <a:t>Makeover Showcases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135004"/>
            <a:ext cx="4826363" cy="496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434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536700"/>
            <a:ext cx="7772400" cy="5067300"/>
          </a:xfrm>
        </p:spPr>
        <p:txBody>
          <a:bodyPr rtlCol="0" anchor="t">
            <a:normAutofit/>
          </a:bodyPr>
          <a:lstStyle/>
          <a:p>
            <a:pPr eaLnBrk="1" fontAlgn="auto" hangingPunct="1">
              <a:buFont typeface="Arial"/>
              <a:buNone/>
              <a:defRPr/>
            </a:pPr>
            <a:endParaRPr lang="en-US" dirty="0"/>
          </a:p>
          <a:p>
            <a:pPr eaLnBrk="1" fontAlgn="auto" hangingPunct="1">
              <a:buFont typeface="Arial"/>
              <a:buNone/>
              <a:defRPr/>
            </a:pPr>
            <a:endParaRPr lang="en-US" dirty="0">
              <a:ea typeface="+mn-ea"/>
            </a:endParaRPr>
          </a:p>
          <a:p>
            <a:r>
              <a:rPr lang="en-US" dirty="0"/>
              <a:t>Which best describes your experience with OER?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I have used OER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I would like to learn how to use OER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What is OER?</a:t>
            </a: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90963"/>
            <a:ext cx="2460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295400"/>
            <a:ext cx="52451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+mn-lt"/>
              </a:rPr>
              <a:t>Participant Poll</a:t>
            </a:r>
          </a:p>
        </p:txBody>
      </p:sp>
    </p:spTree>
    <p:extLst>
      <p:ext uri="{BB962C8B-B14F-4D97-AF65-F5344CB8AC3E}">
        <p14:creationId xmlns:p14="http://schemas.microsoft.com/office/powerpoint/2010/main" val="700092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" y="228600"/>
            <a:ext cx="6705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7" y="1219200"/>
            <a:ext cx="8525971" cy="4571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57200" y="457200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ea typeface="+mj-ea"/>
                <a:cs typeface="+mj-cs"/>
              </a:rPr>
              <a:t>Content: “Before” and “After”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63559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" y="228600"/>
            <a:ext cx="6705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39001"/>
            <a:ext cx="4602094" cy="51549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68745" y="457200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ea typeface="+mj-ea"/>
                <a:cs typeface="+mj-cs"/>
              </a:rPr>
              <a:t>About the Content Makeover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7114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" y="228600"/>
            <a:ext cx="6705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8" y="1371600"/>
            <a:ext cx="8946622" cy="4419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1000" y="457200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cs typeface="Arial  "/>
              </a:rPr>
              <a:t>Packaging and Delivery: </a:t>
            </a:r>
            <a:r>
              <a:rPr lang="en-US" sz="3200" dirty="0">
                <a:solidFill>
                  <a:prstClr val="black"/>
                </a:solidFill>
                <a:ea typeface="+mj-ea"/>
                <a:cs typeface="+mj-cs"/>
              </a:rPr>
              <a:t>“Before” and “After”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5077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" y="228600"/>
            <a:ext cx="6705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8" y="1143000"/>
            <a:ext cx="7687552" cy="4800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68745" y="457200"/>
            <a:ext cx="762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cs typeface="Arial  "/>
              </a:rPr>
              <a:t>About the Packaging and Delivery Makeover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792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562100"/>
            <a:ext cx="7772400" cy="5067300"/>
          </a:xfrm>
        </p:spPr>
        <p:txBody>
          <a:bodyPr rtlCol="0" anchor="t">
            <a:normAutofit/>
          </a:bodyPr>
          <a:lstStyle/>
          <a:p>
            <a:pPr eaLnBrk="1" fontAlgn="auto" hangingPunct="1">
              <a:buFont typeface="Arial"/>
              <a:buNone/>
              <a:defRPr/>
            </a:pPr>
            <a:endParaRPr lang="en-US" dirty="0">
              <a:ea typeface="+mn-ea"/>
            </a:endParaRPr>
          </a:p>
          <a:p>
            <a:pPr lvl="0"/>
            <a:r>
              <a:rPr lang="en-US" dirty="0"/>
              <a:t>Which type of Makeover would you be interested in creating? 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Content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Packaging and Delivery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Both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Neither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Other (please enter in chat box)</a:t>
            </a: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90963"/>
            <a:ext cx="2460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20800"/>
            <a:ext cx="52451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+mn-lt"/>
              </a:rPr>
              <a:t>Participant Poll</a:t>
            </a:r>
          </a:p>
        </p:txBody>
      </p:sp>
    </p:spTree>
    <p:extLst>
      <p:ext uri="{BB962C8B-B14F-4D97-AF65-F5344CB8AC3E}">
        <p14:creationId xmlns:p14="http://schemas.microsoft.com/office/powerpoint/2010/main" val="2147975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781800" cy="7620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atin typeface="+mn-lt"/>
                <a:cs typeface="Arial"/>
              </a:rPr>
              <a:t>Connecting with a Technology Company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771" y="1066800"/>
            <a:ext cx="530583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3048000" y="4267200"/>
            <a:ext cx="1371600" cy="1676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1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239000" cy="7620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atin typeface="+mn-lt"/>
                <a:cs typeface="Arial"/>
              </a:rPr>
              <a:t>Makeover Technology Partnerships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4004" y="1074499"/>
            <a:ext cx="5348796" cy="50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969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924800" cy="7620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atin typeface="+mn-lt"/>
                <a:cs typeface="Arial"/>
              </a:rPr>
              <a:t>“Makeover” Tech Company Participants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2642" y="1066800"/>
            <a:ext cx="45160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4820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8229600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b="0" dirty="0">
                <a:solidFill>
                  <a:schemeClr val="tx1"/>
                </a:solidFill>
                <a:latin typeface="+mn-lt"/>
              </a:rPr>
              <a:t>Benefits of Working with a Technology Company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1" y="1066800"/>
            <a:ext cx="753179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729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562100"/>
            <a:ext cx="7772400" cy="5067300"/>
          </a:xfrm>
        </p:spPr>
        <p:txBody>
          <a:bodyPr rtlCol="0" anchor="t">
            <a:normAutofit/>
          </a:bodyPr>
          <a:lstStyle/>
          <a:p>
            <a:pPr eaLnBrk="1" fontAlgn="auto" hangingPunct="1">
              <a:buFont typeface="Arial"/>
              <a:buNone/>
              <a:defRPr/>
            </a:pPr>
            <a:endParaRPr lang="en-US" dirty="0">
              <a:ea typeface="+mn-ea"/>
            </a:endParaRPr>
          </a:p>
          <a:p>
            <a:pPr lvl="0"/>
            <a:r>
              <a:rPr lang="en-US" dirty="0"/>
              <a:t>Would you be interested in connecting with a technology company to create a customized Makeover of OER? 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Yes. Definitely!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Maybe, I need more information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Probably Not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Other (please enter in chat box)</a:t>
            </a: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90963"/>
            <a:ext cx="2460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20800"/>
            <a:ext cx="52451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+mn-lt"/>
              </a:rPr>
              <a:t>Participant Poll</a:t>
            </a:r>
          </a:p>
        </p:txBody>
      </p:sp>
    </p:spTree>
    <p:extLst>
      <p:ext uri="{BB962C8B-B14F-4D97-AF65-F5344CB8AC3E}">
        <p14:creationId xmlns:p14="http://schemas.microsoft.com/office/powerpoint/2010/main" val="1505379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4032250"/>
            <a:ext cx="2460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409700"/>
            <a:ext cx="7924800" cy="5067300"/>
          </a:xfrm>
        </p:spPr>
        <p:txBody>
          <a:bodyPr rtlCol="0" anchor="t">
            <a:normAutofit/>
          </a:bodyPr>
          <a:lstStyle/>
          <a:p>
            <a:pPr eaLnBrk="1" fontAlgn="auto" hangingPunct="1">
              <a:buFont typeface="Arial"/>
              <a:buNone/>
              <a:defRPr/>
            </a:pPr>
            <a:endParaRPr lang="en-US" dirty="0">
              <a:ea typeface="+mn-ea"/>
            </a:endParaRPr>
          </a:p>
          <a:p>
            <a:pPr lvl="0"/>
            <a:r>
              <a:rPr lang="en-US" dirty="0"/>
              <a:t>Which best describes your experience with a Makeover of OER from </a:t>
            </a:r>
            <a:r>
              <a:rPr lang="en-US" dirty="0" err="1"/>
              <a:t>SkillsCommons</a:t>
            </a:r>
            <a:r>
              <a:rPr lang="en-US" dirty="0"/>
              <a:t>? </a:t>
            </a:r>
          </a:p>
          <a:p>
            <a:pPr marL="342900" lvl="0" indent="-342900">
              <a:buFont typeface="Wingdings" charset="2"/>
              <a:buChar char="q"/>
              <a:defRPr/>
            </a:pPr>
            <a:r>
              <a:rPr lang="en-US" dirty="0"/>
              <a:t>We are interested in creating a Makeover of OER from </a:t>
            </a:r>
            <a:r>
              <a:rPr lang="en-US" dirty="0" err="1"/>
              <a:t>SkillsCommons</a:t>
            </a:r>
            <a:r>
              <a:rPr lang="en-US" dirty="0"/>
              <a:t> 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We are in the process of creating a Makeover of OER from </a:t>
            </a:r>
            <a:r>
              <a:rPr lang="en-US" dirty="0" err="1"/>
              <a:t>SkillsCommons</a:t>
            </a:r>
            <a:endParaRPr lang="en-US" dirty="0"/>
          </a:p>
          <a:p>
            <a:pPr marL="342900" indent="-342900">
              <a:buFont typeface="Wingdings" charset="2"/>
              <a:buChar char="q"/>
              <a:defRPr/>
            </a:pPr>
            <a:r>
              <a:rPr lang="en-US" dirty="0"/>
              <a:t>We have created a Makeover of OER from </a:t>
            </a:r>
            <a:r>
              <a:rPr lang="en-US" dirty="0" err="1"/>
              <a:t>SkillsCommons</a:t>
            </a:r>
            <a:r>
              <a:rPr lang="en-US" dirty="0"/>
              <a:t> and/or other sources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Please share a little more about your answer in the chat window</a:t>
            </a:r>
          </a:p>
          <a:p>
            <a:pPr lvl="0">
              <a:defRPr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168400"/>
            <a:ext cx="52451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+mn-lt"/>
              </a:rPr>
              <a:t>Participant Poll</a:t>
            </a:r>
          </a:p>
        </p:txBody>
      </p:sp>
    </p:spTree>
    <p:extLst>
      <p:ext uri="{BB962C8B-B14F-4D97-AF65-F5344CB8AC3E}">
        <p14:creationId xmlns:p14="http://schemas.microsoft.com/office/powerpoint/2010/main" val="5599438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705600" cy="7620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atin typeface="+mn-lt"/>
                <a:cs typeface="Arial"/>
              </a:rPr>
              <a:t>Join Us!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1085977"/>
            <a:ext cx="6315546" cy="493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1622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81800" cy="762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+mn-lt"/>
                <a:cs typeface="Arial"/>
              </a:rPr>
              <a:t>FAQs for Downloading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092036"/>
            <a:ext cx="7197282" cy="500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8891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781800" cy="762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+mn-lt"/>
                <a:cs typeface="Arial"/>
              </a:rPr>
              <a:t>FAQs for Downloading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1295400"/>
            <a:ext cx="8519117" cy="371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5151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Questions?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6705600" cy="19050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sz="5100" b="1" dirty="0">
              <a:hlinkClick r:id="rId3"/>
            </a:endParaRPr>
          </a:p>
          <a:p>
            <a:pPr marL="0" indent="0" algn="ctr">
              <a:buNone/>
            </a:pPr>
            <a:r>
              <a:rPr lang="en-US" sz="5100" dirty="0">
                <a:hlinkClick r:id="rId3"/>
              </a:rPr>
              <a:t>support@skillscommons.org</a:t>
            </a:r>
            <a:endParaRPr lang="en-US" sz="51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3412836"/>
            <a:ext cx="7162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Rick Lumadue:  Associate Director, </a:t>
            </a:r>
            <a:r>
              <a:rPr lang="en-US" sz="3200" dirty="0" err="1"/>
              <a:t>SkillsCommons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05969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srgbClr val="0000FF"/>
                </a:solidFill>
                <a:latin typeface="Arial" charset="0"/>
              </a:rPr>
              <a:t>THANK YOU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54</a:t>
            </a:fld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88255"/>
            <a:ext cx="914400" cy="3219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28600" y="5410200"/>
            <a:ext cx="8229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</a:rPr>
              <a:t>This work is licensed under a </a:t>
            </a:r>
            <a:r>
              <a:rPr lang="en-US" sz="1000" u="sng" dirty="0">
                <a:solidFill>
                  <a:prstClr val="black"/>
                </a:solidFill>
                <a:hlinkClick r:id="rId3"/>
              </a:rPr>
              <a:t>Creative Commons Attribution 4.0 International License</a:t>
            </a:r>
            <a:r>
              <a:rPr lang="en-US" sz="1000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en-US" sz="1000" dirty="0">
                <a:solidFill>
                  <a:prstClr val="black"/>
                </a:solidFill>
              </a:rPr>
              <a:t>This workforce solution was created through a cooperative agreement between the U.S. Department of Labor's Employment and Training Administration and the California State University-Multimedia Educational Resource for Learning and Online Teaching (MERLOT). </a:t>
            </a:r>
          </a:p>
        </p:txBody>
      </p:sp>
      <p:sp>
        <p:nvSpPr>
          <p:cNvPr id="7" name="object 38"/>
          <p:cNvSpPr/>
          <p:nvPr/>
        </p:nvSpPr>
        <p:spPr>
          <a:xfrm>
            <a:off x="6705600" y="6248400"/>
            <a:ext cx="2286000" cy="5560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58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82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Trade Adjustment Assistance Community College and Career Training (TAACCCT)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6982" y="5094330"/>
            <a:ext cx="6270530" cy="1788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Design innovative and effective programs that address specific industry needs and lead to improved learning, completion and career outcomes for TAA-eligible workers and other adults.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462" y="1889818"/>
            <a:ext cx="4144618" cy="1581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1447800"/>
            <a:ext cx="3667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TAACCCT is an investment of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0383" y="3797733"/>
            <a:ext cx="5953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impacting 62% of the nation’s community colleges.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3" y="5105400"/>
            <a:ext cx="1754246" cy="927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96348" y="4780722"/>
            <a:ext cx="7891669" cy="0"/>
          </a:xfrm>
          <a:prstGeom prst="line">
            <a:avLst/>
          </a:prstGeom>
          <a:ln w="34925" cap="rnd">
            <a:solidFill>
              <a:srgbClr val="1A3564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09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Utilizing Free OER on the SkillsCommons.org Webinar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3" tooltip="part 1"/>
              </a:rPr>
              <a:t>Utilizing Free Online Educational Resources on the SkillsCommons.org Repository: Part I–Introduction</a:t>
            </a:r>
            <a:br>
              <a:rPr lang="en-US" dirty="0"/>
            </a:br>
            <a:r>
              <a:rPr lang="en-US" dirty="0"/>
              <a:t>Thursday, November 03, 2016 </a:t>
            </a:r>
            <a:br>
              <a:rPr lang="en-US" dirty="0"/>
            </a:br>
            <a:r>
              <a:rPr lang="en-US" dirty="0"/>
              <a:t>3:00 PM ~ 4:30 PM ET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4" tooltip="part 2"/>
              </a:rPr>
              <a:t>Utilizing Free Online Educational Resources on the SkillsCommons.org Repository: Part II – Makeover</a:t>
            </a:r>
            <a:br>
              <a:rPr lang="en-US" dirty="0"/>
            </a:br>
            <a:r>
              <a:rPr lang="en-US" dirty="0"/>
              <a:t>Thursday, November 17, 2016 </a:t>
            </a:r>
            <a:br>
              <a:rPr lang="en-US" dirty="0"/>
            </a:br>
            <a:r>
              <a:rPr lang="en-US" dirty="0"/>
              <a:t>3:00 PM ~ 4:00 PM ET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600" dirty="0">
                <a:hlinkClick r:id="rId5"/>
              </a:rPr>
              <a:t>https://taaccct.workforcegps.org/announcements/2016/10/24/17/09/Announcement_SkillsCommons_Webinar_Series</a:t>
            </a:r>
            <a:endParaRPr lang="en-US" sz="2600" dirty="0"/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99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Presenters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Moderator</a:t>
            </a:r>
          </a:p>
          <a:p>
            <a:r>
              <a:rPr lang="en-US" sz="3200" dirty="0"/>
              <a:t>Cheryl Martin </a:t>
            </a:r>
          </a:p>
          <a:p>
            <a:pPr lvl="1"/>
            <a:r>
              <a:rPr lang="en-US" dirty="0"/>
              <a:t>Program Manager, TAACCCT Grants</a:t>
            </a:r>
          </a:p>
          <a:p>
            <a:pPr marL="0" indent="0">
              <a:buNone/>
            </a:pPr>
            <a:r>
              <a:rPr lang="en-US" sz="3600" dirty="0"/>
              <a:t>Presenters</a:t>
            </a:r>
          </a:p>
          <a:p>
            <a:r>
              <a:rPr lang="en-US" sz="3200" dirty="0"/>
              <a:t>Rick Lumadue</a:t>
            </a:r>
          </a:p>
          <a:p>
            <a:pPr lvl="1"/>
            <a:r>
              <a:rPr lang="en-US" dirty="0" err="1"/>
              <a:t>SkillsCommons</a:t>
            </a:r>
            <a:r>
              <a:rPr lang="en-US" dirty="0"/>
              <a:t> (California State University-MERLOT)</a:t>
            </a:r>
          </a:p>
          <a:p>
            <a:r>
              <a:rPr lang="en-US" sz="3200" dirty="0"/>
              <a:t>Jeff Kahn</a:t>
            </a:r>
          </a:p>
          <a:p>
            <a:pPr lvl="1"/>
            <a:r>
              <a:rPr lang="en-US" dirty="0" err="1"/>
              <a:t>SkillsCommons</a:t>
            </a:r>
            <a:r>
              <a:rPr lang="en-US" dirty="0"/>
              <a:t> (California State University-MERLOT)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92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38399"/>
          </a:xfrm>
        </p:spPr>
        <p:txBody>
          <a:bodyPr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0" dirty="0" err="1">
                <a:solidFill>
                  <a:srgbClr val="000000"/>
                </a:solidFill>
                <a:cs typeface="Arial"/>
              </a:rPr>
              <a:t>SkillsCommons</a:t>
            </a:r>
            <a:r>
              <a:rPr lang="en-US" sz="2400" b="0" dirty="0">
                <a:solidFill>
                  <a:srgbClr val="000000"/>
                </a:solidFill>
                <a:cs typeface="Arial"/>
              </a:rPr>
              <a:t> Makeover strategy</a:t>
            </a:r>
            <a:endParaRPr lang="en-US" b="0" dirty="0">
              <a:solidFill>
                <a:srgbClr val="000000"/>
              </a:solidFill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b="0" dirty="0">
                <a:solidFill>
                  <a:srgbClr val="000000"/>
                </a:solidFill>
                <a:cs typeface="Arial"/>
              </a:rPr>
              <a:t>Showcases of Makeovers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b="0" dirty="0">
                <a:solidFill>
                  <a:srgbClr val="000000"/>
                </a:solidFill>
                <a:cs typeface="Arial"/>
              </a:rPr>
              <a:t>Learn how to get connected with a technology company to create a customized Makeover of OER for your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698B-9354-4BDC-81F6-7B5AFC5C65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79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(Re)Using Free Online Educational Resources on the SkillsCommons.org Repository: Part 2 – Makeover  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311&quot;/&gt;&lt;/object&gt;&lt;object type=&quot;3&quot; unique_id=&quot;10005&quot;&gt;&lt;property id=&quot;20148&quot; value=&quot;5&quot;/&gt;&lt;property id=&quot;20300&quot; value=&quot;Slide 3&quot;/&gt;&lt;property id=&quot;20307&quot; value=&quot;312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353&quot;/&gt;&lt;/object&gt;&lt;object type=&quot;3&quot; unique_id=&quot;10008&quot;&gt;&lt;property id=&quot;20148&quot; value=&quot;5&quot;/&gt;&lt;property id=&quot;20300&quot; value=&quot;Slide 6 - &amp;quot;Trade Adjustment Assistance Community College and Career Training (TAACCCT)&amp;quot;&quot;/&gt;&lt;property id=&quot;20307&quot; value=&quot;380&quot;/&gt;&lt;/object&gt;&lt;object type=&quot;3&quot; unique_id=&quot;10009&quot;&gt;&lt;property id=&quot;20148&quot; value=&quot;5&quot;/&gt;&lt;property id=&quot;20300&quot; value=&quot;Slide 7 - &amp;quot;Utilizing Free OER on the SkillsCommons.org Webinar Series&amp;quot;&quot;/&gt;&lt;property id=&quot;20307&quot; value=&quot;381&quot;/&gt;&lt;/object&gt;&lt;object type=&quot;3&quot; unique_id=&quot;10010&quot;&gt;&lt;property id=&quot;20148&quot; value=&quot;5&quot;/&gt;&lt;property id=&quot;20300&quot; value=&quot;Slide 8 - &amp;quot;Presenters&amp;quot;&quot;/&gt;&lt;property id=&quot;20307&quot; value=&quot;358&quot;/&gt;&lt;/object&gt;&lt;object type=&quot;3&quot; unique_id=&quot;10011&quot;&gt;&lt;property id=&quot;20148&quot; value=&quot;5&quot;/&gt;&lt;property id=&quot;20300&quot; value=&quot;Slide 9 - &amp;quot;Agenda&amp;quot;&quot;/&gt;&lt;property id=&quot;20307&quot; value=&quot;297&quot;/&gt;&lt;/object&gt;&lt;object type=&quot;3&quot; unique_id=&quot;10012&quot;&gt;&lt;property id=&quot;20148&quot; value=&quot;5&quot;/&gt;&lt;property id=&quot;20300&quot; value=&quot;Slide 10&quot;/&gt;&lt;property id=&quot;20307&quot; value=&quot;361&quot;/&gt;&lt;/object&gt;&lt;object type=&quot;3&quot; unique_id=&quot;10013&quot;&gt;&lt;property id=&quot;20148&quot; value=&quot;5&quot;/&gt;&lt;property id=&quot;20300&quot; value=&quot;Slide 11&quot;/&gt;&lt;property id=&quot;20307&quot; value=&quot;362&quot;/&gt;&lt;/object&gt;&lt;object type=&quot;3&quot; unique_id=&quot;10014&quot;&gt;&lt;property id=&quot;20148&quot; value=&quot;5&quot;/&gt;&lt;property id=&quot;20300&quot; value=&quot;Slide 12&quot;/&gt;&lt;property id=&quot;20307&quot; value=&quot;363&quot;/&gt;&lt;/object&gt;&lt;object type=&quot;3&quot; unique_id=&quot;10015&quot;&gt;&lt;property id=&quot;20148&quot; value=&quot;5&quot;/&gt;&lt;property id=&quot;20300&quot; value=&quot;Slide 13&quot;/&gt;&lt;property id=&quot;20307&quot; value=&quot;364&quot;/&gt;&lt;/object&gt;&lt;object type=&quot;3&quot; unique_id=&quot;10016&quot;&gt;&lt;property id=&quot;20148&quot; value=&quot;5&quot;/&gt;&lt;property id=&quot;20300&quot; value=&quot;Slide 14&quot;/&gt;&lt;property id=&quot;20307&quot; value=&quot;376&quot;/&gt;&lt;/object&gt;&lt;object type=&quot;3&quot; unique_id=&quot;10017&quot;&gt;&lt;property id=&quot;20148&quot; value=&quot;5&quot;/&gt;&lt;property id=&quot;20300&quot; value=&quot;Slide 15&quot;/&gt;&lt;property id=&quot;20307&quot; value=&quot;317&quot;/&gt;&lt;/object&gt;&lt;object type=&quot;3&quot; unique_id=&quot;10018&quot;&gt;&lt;property id=&quot;20148&quot; value=&quot;5&quot;/&gt;&lt;property id=&quot;20300&quot; value=&quot;Slide 16 - &amp;quot;SkillsCommons Makeover Strategy&amp;quot;&quot;/&gt;&lt;property id=&quot;20307&quot; value=&quot;293&quot;/&gt;&lt;/object&gt;&lt;object type=&quot;3&quot; unique_id=&quot;10019&quot;&gt;&lt;property id=&quot;20148&quot; value=&quot;5&quot;/&gt;&lt;property id=&quot;20300&quot; value=&quot;Slide 17&quot;/&gt;&lt;property id=&quot;20307&quot; value=&quot;365&quot;/&gt;&lt;/object&gt;&lt;object type=&quot;3&quot; unique_id=&quot;10020&quot;&gt;&lt;property id=&quot;20148&quot; value=&quot;5&quot;/&gt;&lt;property id=&quot;20300&quot; value=&quot;Slide 18&quot;/&gt;&lt;property id=&quot;20307&quot; value=&quot;366&quot;/&gt;&lt;/object&gt;&lt;object type=&quot;3&quot; unique_id=&quot;10021&quot;&gt;&lt;property id=&quot;20148&quot; value=&quot;5&quot;/&gt;&lt;property id=&quot;20300&quot; value=&quot;Slide 19&quot;/&gt;&lt;property id=&quot;20307&quot; value=&quot;367&quot;/&gt;&lt;/object&gt;&lt;object type=&quot;3&quot; unique_id=&quot;10022&quot;&gt;&lt;property id=&quot;20148&quot; value=&quot;5&quot;/&gt;&lt;property id=&quot;20300&quot; value=&quot;Slide 20&quot;/&gt;&lt;property id=&quot;20307&quot; value=&quot;368&quot;/&gt;&lt;/object&gt;&lt;object type=&quot;3&quot; unique_id=&quot;10023&quot;&gt;&lt;property id=&quot;20148&quot; value=&quot;5&quot;/&gt;&lt;property id=&quot;20300&quot; value=&quot;Slide 21&quot;/&gt;&lt;property id=&quot;20307&quot; value=&quot;369&quot;/&gt;&lt;/object&gt;&lt;object type=&quot;3&quot; unique_id=&quot;10024&quot;&gt;&lt;property id=&quot;20148&quot; value=&quot;5&quot;/&gt;&lt;property id=&quot;20300&quot; value=&quot;Slide 22&quot;/&gt;&lt;property id=&quot;20307&quot; value=&quot;370&quot;/&gt;&lt;/object&gt;&lt;object type=&quot;3&quot; unique_id=&quot;10025&quot;&gt;&lt;property id=&quot;20148&quot; value=&quot;5&quot;/&gt;&lt;property id=&quot;20300&quot; value=&quot;Slide 23&quot;/&gt;&lt;property id=&quot;20307&quot; value=&quot;371&quot;/&gt;&lt;/object&gt;&lt;object type=&quot;3&quot; unique_id=&quot;10026&quot;&gt;&lt;property id=&quot;20148&quot; value=&quot;5&quot;/&gt;&lt;property id=&quot;20300&quot; value=&quot;Slide 24&quot;/&gt;&lt;property id=&quot;20307&quot; value=&quot;372&quot;/&gt;&lt;/object&gt;&lt;object type=&quot;3&quot; unique_id=&quot;10027&quot;&gt;&lt;property id=&quot;20148&quot; value=&quot;5&quot;/&gt;&lt;property id=&quot;20300&quot; value=&quot;Slide 25&quot;/&gt;&lt;property id=&quot;20307&quot; value=&quot;373&quot;/&gt;&lt;/object&gt;&lt;object type=&quot;3&quot; unique_id=&quot;10028&quot;&gt;&lt;property id=&quot;20148&quot; value=&quot;5&quot;/&gt;&lt;property id=&quot;20300&quot; value=&quot;Slide 26&quot;/&gt;&lt;property id=&quot;20307&quot; value=&quot;354&quot;/&gt;&lt;/object&gt;&lt;object type=&quot;3&quot; unique_id=&quot;10029&quot;&gt;&lt;property id=&quot;20148&quot; value=&quot;5&quot;/&gt;&lt;property id=&quot;20300&quot; value=&quot;Slide 27&quot;/&gt;&lt;property id=&quot;20307&quot; value=&quot;316&quot;/&gt;&lt;/object&gt;&lt;object type=&quot;3&quot; unique_id=&quot;10030&quot;&gt;&lt;property id=&quot;20148&quot; value=&quot;5&quot;/&gt;&lt;property id=&quot;20300&quot; value=&quot;Slide 28&quot;/&gt;&lt;property id=&quot;20307&quot; value=&quot;337&quot;/&gt;&lt;/object&gt;&lt;object type=&quot;3&quot; unique_id=&quot;10031&quot;&gt;&lt;property id=&quot;20148&quot; value=&quot;5&quot;/&gt;&lt;property id=&quot;20300&quot; value=&quot;Slide 29&quot;/&gt;&lt;property id=&quot;20307&quot; value=&quot;377&quot;/&gt;&lt;/object&gt;&lt;object type=&quot;3&quot; unique_id=&quot;10032&quot;&gt;&lt;property id=&quot;20148&quot; value=&quot;5&quot;/&gt;&lt;property id=&quot;20300&quot; value=&quot;Slide 30&quot;/&gt;&lt;property id=&quot;20307&quot; value=&quot;378&quot;/&gt;&lt;/object&gt;&lt;object type=&quot;3&quot; unique_id=&quot;10033&quot;&gt;&lt;property id=&quot;20148&quot; value=&quot;5&quot;/&gt;&lt;property id=&quot;20300&quot; value=&quot;Slide 31&quot;/&gt;&lt;property id=&quot;20307&quot; value=&quot;360&quot;/&gt;&lt;/object&gt;&lt;object type=&quot;3&quot; unique_id=&quot;10034&quot;&gt;&lt;property id=&quot;20148&quot; value=&quot;5&quot;/&gt;&lt;property id=&quot;20300&quot; value=&quot;Slide 32 - &amp;quot;Professional Makeovers&amp;quot;&quot;/&gt;&lt;property id=&quot;20307&quot; value=&quot;352&quot;/&gt;&lt;/object&gt;&lt;object type=&quot;3&quot; unique_id=&quot;10035&quot;&gt;&lt;property id=&quot;20148&quot; value=&quot;5&quot;/&gt;&lt;property id=&quot;20300&quot; value=&quot;Slide 33&quot;/&gt;&lt;property id=&quot;20307&quot; value=&quot;339&quot;/&gt;&lt;/object&gt;&lt;object type=&quot;3&quot; unique_id=&quot;10036&quot;&gt;&lt;property id=&quot;20148&quot; value=&quot;5&quot;/&gt;&lt;property id=&quot;20300&quot; value=&quot;Slide 34&quot;/&gt;&lt;property id=&quot;20307&quot; value=&quot;355&quot;/&gt;&lt;/object&gt;&lt;object type=&quot;3&quot; unique_id=&quot;10037&quot;&gt;&lt;property id=&quot;20148&quot; value=&quot;5&quot;/&gt;&lt;property id=&quot;20300&quot; value=&quot;Slide 35&quot;/&gt;&lt;property id=&quot;20307&quot; value=&quot;356&quot;/&gt;&lt;/object&gt;&lt;object type=&quot;3&quot; unique_id=&quot;10038&quot;&gt;&lt;property id=&quot;20148&quot; value=&quot;5&quot;/&gt;&lt;property id=&quot;20300&quot; value=&quot;Slide 36 - &amp;quot; Showcases&amp;quot;&quot;/&gt;&lt;property id=&quot;20307&quot; value=&quot;321&quot;/&gt;&lt;/object&gt;&lt;object type=&quot;3&quot; unique_id=&quot;10039&quot;&gt;&lt;property id=&quot;20148&quot; value=&quot;5&quot;/&gt;&lt;property id=&quot;20300&quot; value=&quot;Slide 37 - &amp;quot; Makeover Showcases&amp;quot;&quot;/&gt;&lt;property id=&quot;20307&quot; value=&quot;349&quot;/&gt;&lt;/object&gt;&lt;object type=&quot;3&quot; unique_id=&quot;10040&quot;&gt;&lt;property id=&quot;20148&quot; value=&quot;5&quot;/&gt;&lt;property id=&quot;20300&quot; value=&quot;Slide 38 - &amp;quot; Makeover Showcases&amp;quot;&quot;/&gt;&lt;property id=&quot;20307&quot; value=&quot;344&quot;/&gt;&lt;/object&gt;&lt;object type=&quot;3&quot; unique_id=&quot;10041&quot;&gt;&lt;property id=&quot;20148&quot; value=&quot;5&quot;/&gt;&lt;property id=&quot;20300&quot; value=&quot;Slide 39 - &amp;quot;Makeover Showcases&amp;quot;&quot;/&gt;&lt;property id=&quot;20307&quot; value=&quot;345&quot;/&gt;&lt;/object&gt;&lt;object type=&quot;3&quot; unique_id=&quot;10042&quot;&gt;&lt;property id=&quot;20148&quot; value=&quot;5&quot;/&gt;&lt;property id=&quot;20300&quot; value=&quot;Slide 40&quot;/&gt;&lt;property id=&quot;20307&quot; value=&quot;347&quot;/&gt;&lt;/object&gt;&lt;object type=&quot;3&quot; unique_id=&quot;10043&quot;&gt;&lt;property id=&quot;20148&quot; value=&quot;5&quot;/&gt;&lt;property id=&quot;20300&quot; value=&quot;Slide 41&quot;/&gt;&lt;property id=&quot;20307&quot; value=&quot;266&quot;/&gt;&lt;/object&gt;&lt;object type=&quot;3&quot; unique_id=&quot;10044&quot;&gt;&lt;property id=&quot;20148&quot; value=&quot;5&quot;/&gt;&lt;property id=&quot;20300&quot; value=&quot;Slide 42&quot;/&gt;&lt;property id=&quot;20307&quot; value=&quot;348&quot;/&gt;&lt;/object&gt;&lt;object type=&quot;3&quot; unique_id=&quot;10045&quot;&gt;&lt;property id=&quot;20148&quot; value=&quot;5&quot;/&gt;&lt;property id=&quot;20300&quot; value=&quot;Slide 43&quot;/&gt;&lt;property id=&quot;20307&quot; value=&quot;346&quot;/&gt;&lt;/object&gt;&lt;object type=&quot;3&quot; unique_id=&quot;10046&quot;&gt;&lt;property id=&quot;20148&quot; value=&quot;5&quot;/&gt;&lt;property id=&quot;20300&quot; value=&quot;Slide 44&quot;/&gt;&lt;property id=&quot;20307&quot; value=&quot;357&quot;/&gt;&lt;/object&gt;&lt;object type=&quot;3&quot; unique_id=&quot;10047&quot;&gt;&lt;property id=&quot;20148&quot; value=&quot;5&quot;/&gt;&lt;property id=&quot;20300&quot; value=&quot;Slide 45 - &amp;quot;Connecting with a Technology Company&amp;quot;&quot;/&gt;&lt;property id=&quot;20307&quot; value=&quot;350&quot;/&gt;&lt;/object&gt;&lt;object type=&quot;3&quot; unique_id=&quot;10048&quot;&gt;&lt;property id=&quot;20148&quot; value=&quot;5&quot;/&gt;&lt;property id=&quot;20300&quot; value=&quot;Slide 46 - &amp;quot;Makeover Technology Partnerships&amp;quot;&quot;/&gt;&lt;property id=&quot;20307&quot; value=&quot;379&quot;/&gt;&lt;/object&gt;&lt;object type=&quot;3&quot; unique_id=&quot;10049&quot;&gt;&lt;property id=&quot;20148&quot; value=&quot;5&quot;/&gt;&lt;property id=&quot;20300&quot; value=&quot;Slide 47 - &amp;quot;“Makeover” Tech Company Participants&amp;quot;&quot;/&gt;&lt;property id=&quot;20307&quot; value=&quot;351&quot;/&gt;&lt;/object&gt;&lt;object type=&quot;3&quot; unique_id=&quot;10050&quot;&gt;&lt;property id=&quot;20148&quot; value=&quot;5&quot;/&gt;&lt;property id=&quot;20300&quot; value=&quot;Slide 48&quot;/&gt;&lt;property id=&quot;20307&quot; value=&quot;340&quot;/&gt;&lt;/object&gt;&lt;object type=&quot;3&quot; unique_id=&quot;10051&quot;&gt;&lt;property id=&quot;20148&quot; value=&quot;5&quot;/&gt;&lt;property id=&quot;20300&quot; value=&quot;Slide 49&quot;/&gt;&lt;property id=&quot;20307&quot; value=&quot;382&quot;/&gt;&lt;/object&gt;&lt;object type=&quot;3&quot; unique_id=&quot;10052&quot;&gt;&lt;property id=&quot;20148&quot; value=&quot;5&quot;/&gt;&lt;property id=&quot;20300&quot; value=&quot;Slide 50 - &amp;quot;Join Us!&amp;quot;&quot;/&gt;&lt;property id=&quot;20307&quot; value=&quot;323&quot;/&gt;&lt;/object&gt;&lt;object type=&quot;3&quot; unique_id=&quot;10053&quot;&gt;&lt;property id=&quot;20148&quot; value=&quot;5&quot;/&gt;&lt;property id=&quot;20300&quot; value=&quot;Slide 51 - &amp;quot;FAQs for Downloading&amp;quot;&quot;/&gt;&lt;property id=&quot;20307&quot; value=&quot;331&quot;/&gt;&lt;/object&gt;&lt;object type=&quot;3&quot; unique_id=&quot;10054&quot;&gt;&lt;property id=&quot;20148&quot; value=&quot;5&quot;/&gt;&lt;property id=&quot;20300&quot; value=&quot;Slide 52 - &amp;quot;FAQs for Downloading&amp;quot;&quot;/&gt;&lt;property id=&quot;20307&quot; value=&quot;332&quot;/&gt;&lt;/object&gt;&lt;object type=&quot;3&quot; unique_id=&quot;10055&quot;&gt;&lt;property id=&quot;20148&quot; value=&quot;5&quot;/&gt;&lt;property id=&quot;20300&quot; value=&quot;Slide 53 - &amp;quot;Questions? &amp;quot;&quot;/&gt;&lt;property id=&quot;20307&quot; value=&quot;295&quot;/&gt;&lt;/object&gt;&lt;object type=&quot;3&quot; unique_id=&quot;10056&quot;&gt;&lt;property id=&quot;20148&quot; value=&quot;5&quot;/&gt;&lt;property id=&quot;20300&quot; value=&quot;Slide 54 - &amp;quot;THANK YOU&amp;quot;&quot;/&gt;&lt;property id=&quot;20307&quot; value=&quot;310&quot;/&gt;&lt;/object&gt;&lt;/object&gt;&lt;object type=&quot;8&quot; unique_id=&quot;1011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823</Words>
  <Application>Microsoft Office PowerPoint</Application>
  <PresentationFormat>On-screen Show (4:3)</PresentationFormat>
  <Paragraphs>208</Paragraphs>
  <Slides>54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ＭＳ Ｐゴシック</vt:lpstr>
      <vt:lpstr>Arial</vt:lpstr>
      <vt:lpstr>Arial  </vt:lpstr>
      <vt:lpstr>Calibri</vt:lpstr>
      <vt:lpstr>Franklin Gothic Demi</vt:lpstr>
      <vt:lpstr>Helvetica Neue</vt:lpstr>
      <vt:lpstr>Wingdings</vt:lpstr>
      <vt:lpstr>Office Theme</vt:lpstr>
      <vt:lpstr>(Re)Using Free Online Educational Resources on the SkillsCommons.org Repository: Part 2 – Makeover  </vt:lpstr>
      <vt:lpstr>PowerPoint Presentation</vt:lpstr>
      <vt:lpstr>PowerPoint Presentation</vt:lpstr>
      <vt:lpstr>PowerPoint Presentation</vt:lpstr>
      <vt:lpstr>PowerPoint Presentation</vt:lpstr>
      <vt:lpstr>Trade Adjustment Assistance Community College and Career Training (TAACCCT)</vt:lpstr>
      <vt:lpstr>Utilizing Free OER on the SkillsCommons.org Webinar Series</vt:lpstr>
      <vt:lpstr>Presenters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SkillsCommons Makeover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Professional Makeovers</vt:lpstr>
      <vt:lpstr>PowerPoint Presentation</vt:lpstr>
      <vt:lpstr>PowerPoint Presentation</vt:lpstr>
      <vt:lpstr>PowerPoint Presentation</vt:lpstr>
      <vt:lpstr> Showcases</vt:lpstr>
      <vt:lpstr> Makeover Showcases</vt:lpstr>
      <vt:lpstr> Makeover Showcases</vt:lpstr>
      <vt:lpstr>Makeover Showcases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Connecting with a Technology Company</vt:lpstr>
      <vt:lpstr>Makeover Technology Partnerships</vt:lpstr>
      <vt:lpstr>“Makeover” Tech Company Participants</vt:lpstr>
      <vt:lpstr>PowerPoint Presentation</vt:lpstr>
      <vt:lpstr>PowerPoint Presentation</vt:lpstr>
      <vt:lpstr>Join Us!</vt:lpstr>
      <vt:lpstr>FAQs for Downloading</vt:lpstr>
      <vt:lpstr>FAQs for Downloading</vt:lpstr>
      <vt:lpstr>Questions?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TAACCCT Performance Reporting Q&amp;A</dc:title>
  <dc:creator>Scott Estrada</dc:creator>
  <cp:lastModifiedBy>Jennifer Jacobs</cp:lastModifiedBy>
  <cp:revision>151</cp:revision>
  <dcterms:created xsi:type="dcterms:W3CDTF">2016-06-22T16:40:34Z</dcterms:created>
  <dcterms:modified xsi:type="dcterms:W3CDTF">2016-11-17T14:38:20Z</dcterms:modified>
</cp:coreProperties>
</file>