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  <p:sldMasterId id="2147483677" r:id="rId3"/>
    <p:sldMasterId id="2147483685" r:id="rId4"/>
  </p:sldMasterIdLst>
  <p:notesMasterIdLst>
    <p:notesMasterId r:id="rId31"/>
  </p:notesMasterIdLst>
  <p:handoutMasterIdLst>
    <p:handoutMasterId r:id="rId32"/>
  </p:handoutMasterIdLst>
  <p:sldIdLst>
    <p:sldId id="381" r:id="rId5"/>
    <p:sldId id="259" r:id="rId6"/>
    <p:sldId id="369" r:id="rId7"/>
    <p:sldId id="400" r:id="rId8"/>
    <p:sldId id="360" r:id="rId9"/>
    <p:sldId id="361" r:id="rId10"/>
    <p:sldId id="370" r:id="rId11"/>
    <p:sldId id="399" r:id="rId12"/>
    <p:sldId id="382" r:id="rId13"/>
    <p:sldId id="371" r:id="rId14"/>
    <p:sldId id="387" r:id="rId15"/>
    <p:sldId id="386" r:id="rId16"/>
    <p:sldId id="402" r:id="rId17"/>
    <p:sldId id="403" r:id="rId18"/>
    <p:sldId id="404" r:id="rId19"/>
    <p:sldId id="405" r:id="rId20"/>
    <p:sldId id="406" r:id="rId21"/>
    <p:sldId id="407" r:id="rId22"/>
    <p:sldId id="394" r:id="rId23"/>
    <p:sldId id="395" r:id="rId24"/>
    <p:sldId id="396" r:id="rId25"/>
    <p:sldId id="397" r:id="rId26"/>
    <p:sldId id="379" r:id="rId27"/>
    <p:sldId id="398" r:id="rId28"/>
    <p:sldId id="401" r:id="rId29"/>
    <p:sldId id="310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a Acev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4B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11"/>
    <p:restoredTop sz="73481" autoAdjust="0"/>
  </p:normalViewPr>
  <p:slideViewPr>
    <p:cSldViewPr snapToGrid="0" snapToObjects="1">
      <p:cViewPr varScale="1">
        <p:scale>
          <a:sx n="79" d="100"/>
          <a:sy n="79" d="100"/>
        </p:scale>
        <p:origin x="7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>
              <a:latin typeface="Arial"/>
              <a:cs typeface="Arial"/>
            </a:rPr>
            <a:t>(National)</a:t>
          </a: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Jobs for the Future</a:t>
          </a: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CalState/Merlot</a:t>
          </a: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Maher &amp; Maher </a:t>
          </a: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American Association of Community Colleges</a:t>
          </a: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National Science Foundation</a:t>
          </a: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ATE Centers</a:t>
          </a: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CD52C7BF-2284-F546-9156-38B5E3C4E86B}" type="presOf" srcId="{BF72FF2E-35B7-4846-8E6D-4DE70B77A411}" destId="{7D21B660-304A-0C45-8362-25E82F2E7D1A}" srcOrd="0" destOrd="0" presId="urn:microsoft.com/office/officeart/2005/8/layout/hierarchy1"/>
    <dgm:cxn modelId="{14D4DF38-B1B8-8148-A13C-D46B02BBEE1D}" type="presOf" srcId="{04C027A2-CDF1-4642-90C9-E6FADE5C1CFB}" destId="{55779194-4F51-174B-9273-E67853468299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E7EAA99E-C5BC-A14B-84D7-4EE1ACB6067F}" type="presOf" srcId="{36D2DD83-68FB-C240-924B-E53FB664BB4E}" destId="{80EC68D4-94F4-744A-A03B-1EB6E5866716}" srcOrd="0" destOrd="0" presId="urn:microsoft.com/office/officeart/2005/8/layout/hierarchy1"/>
    <dgm:cxn modelId="{26460935-C77D-3B40-95A8-17377EA9B292}" type="presOf" srcId="{BBD68C50-D3B4-1848-8EA9-4FFB00864135}" destId="{9A4F00F8-6A67-5C4B-9E84-0DC5D6ECE23B}" srcOrd="0" destOrd="0" presId="urn:microsoft.com/office/officeart/2005/8/layout/hierarchy1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CC519851-4EB6-BB47-8138-A5A064C8D546}" type="presOf" srcId="{E7BD5B4E-AF1C-5942-BF7B-D719F1B71C54}" destId="{730BCF91-5994-2044-81BC-E029013DA0AA}" srcOrd="0" destOrd="0" presId="urn:microsoft.com/office/officeart/2005/8/layout/hierarchy1"/>
    <dgm:cxn modelId="{C88E7DE7-FA97-8749-A52B-4FABFCCB1DB1}" type="presOf" srcId="{A540A28C-5C8C-0547-9B97-A77B409D9B33}" destId="{B4C3B5E3-D81B-994D-BB40-67475EE41359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17CC1940-9E47-3247-8396-8CAFEA7B478F}" type="presOf" srcId="{4037DDB7-9DFB-2F42-BD74-0FCCD1F41ED7}" destId="{8D17BB9B-4AAD-8940-806B-57018B5F9E40}" srcOrd="0" destOrd="0" presId="urn:microsoft.com/office/officeart/2005/8/layout/hierarchy1"/>
    <dgm:cxn modelId="{0FDAE8F9-CDC2-5248-9844-D54C0180BB2C}" type="presOf" srcId="{C16ADBA1-3329-D64D-A923-73E71D12330C}" destId="{29CED845-19D1-E94E-8929-4CD240F70DCF}" srcOrd="0" destOrd="0" presId="urn:microsoft.com/office/officeart/2005/8/layout/hierarchy1"/>
    <dgm:cxn modelId="{F81D6D7F-A086-FC43-A6DD-4F6A675C5A20}" type="presOf" srcId="{08A164DB-0700-5F46-B9A1-B027F1405942}" destId="{6E50DDCC-9308-574D-9786-08EE1640B632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5395606A-F140-5F43-9375-7459A666CACA}" type="presOf" srcId="{0178B1F8-C721-3C49-BCE7-F32F860131AA}" destId="{11F25EAC-EF1F-0A41-A139-8A007967E6A7}" srcOrd="0" destOrd="0" presId="urn:microsoft.com/office/officeart/2005/8/layout/hierarchy1"/>
    <dgm:cxn modelId="{113B9F05-6859-AB44-8222-7DE66EF98E92}" type="presOf" srcId="{00BC296F-6B08-0D44-A9B2-B6811D05F4DF}" destId="{3442899B-68FA-A643-8DAB-214E62BD7585}" srcOrd="0" destOrd="0" presId="urn:microsoft.com/office/officeart/2005/8/layout/hierarchy1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4536A86B-8E3E-C64C-969C-D1BE93762EA6}" type="presOf" srcId="{A9C14472-D648-1E4E-93C1-1B7ED9FB14CB}" destId="{A8C405E2-5814-1346-B374-16BF34682930}" srcOrd="0" destOrd="0" presId="urn:microsoft.com/office/officeart/2005/8/layout/hierarchy1"/>
    <dgm:cxn modelId="{7B31FCC4-3CDE-664E-ABD3-992D96CEF154}" type="presOf" srcId="{753F5683-D125-1745-B0B8-1CD860D8BF34}" destId="{6CA8EF98-5A7C-8443-99AC-2F342BF4CC08}" srcOrd="0" destOrd="0" presId="urn:microsoft.com/office/officeart/2005/8/layout/hierarchy1"/>
    <dgm:cxn modelId="{584BA30C-0926-1647-8B4C-68A744C8CD98}" type="presParOf" srcId="{3442899B-68FA-A643-8DAB-214E62BD7585}" destId="{F4946BA7-3CE5-114A-B785-C8F3E1B4DA49}" srcOrd="0" destOrd="0" presId="urn:microsoft.com/office/officeart/2005/8/layout/hierarchy1"/>
    <dgm:cxn modelId="{F9456A73-173B-EE40-BF70-9680D8F3B4A4}" type="presParOf" srcId="{F4946BA7-3CE5-114A-B785-C8F3E1B4DA49}" destId="{FC73F032-B618-114B-BB16-4A4C1BCF590B}" srcOrd="0" destOrd="0" presId="urn:microsoft.com/office/officeart/2005/8/layout/hierarchy1"/>
    <dgm:cxn modelId="{955CFC57-D0F1-E640-A95A-F7EF59C9BB7D}" type="presParOf" srcId="{FC73F032-B618-114B-BB16-4A4C1BCF590B}" destId="{5C1FE5D2-DC51-E14D-8544-A3E28AE58614}" srcOrd="0" destOrd="0" presId="urn:microsoft.com/office/officeart/2005/8/layout/hierarchy1"/>
    <dgm:cxn modelId="{E87C31D3-9CC2-F448-8CF7-DABEA8A72F8E}" type="presParOf" srcId="{FC73F032-B618-114B-BB16-4A4C1BCF590B}" destId="{9A4F00F8-6A67-5C4B-9E84-0DC5D6ECE23B}" srcOrd="1" destOrd="0" presId="urn:microsoft.com/office/officeart/2005/8/layout/hierarchy1"/>
    <dgm:cxn modelId="{4A54D9A5-4FDA-6D42-844A-1A8FEB3EA7A5}" type="presParOf" srcId="{F4946BA7-3CE5-114A-B785-C8F3E1B4DA49}" destId="{6649ABFA-C967-9C42-B010-A9C274257A25}" srcOrd="1" destOrd="0" presId="urn:microsoft.com/office/officeart/2005/8/layout/hierarchy1"/>
    <dgm:cxn modelId="{83A20607-3A81-B143-A7D5-B48327837C70}" type="presParOf" srcId="{6649ABFA-C967-9C42-B010-A9C274257A25}" destId="{11F25EAC-EF1F-0A41-A139-8A007967E6A7}" srcOrd="0" destOrd="0" presId="urn:microsoft.com/office/officeart/2005/8/layout/hierarchy1"/>
    <dgm:cxn modelId="{8D956CF8-B0C8-EF4D-A6E5-A91472E0649F}" type="presParOf" srcId="{6649ABFA-C967-9C42-B010-A9C274257A25}" destId="{04491E9E-CE1E-5344-887E-292CA6D9A973}" srcOrd="1" destOrd="0" presId="urn:microsoft.com/office/officeart/2005/8/layout/hierarchy1"/>
    <dgm:cxn modelId="{CB5BFAB1-F0BA-ED41-944A-1BC97CE7ED16}" type="presParOf" srcId="{04491E9E-CE1E-5344-887E-292CA6D9A973}" destId="{69A53F18-03FD-0740-8D9D-0514558B4A06}" srcOrd="0" destOrd="0" presId="urn:microsoft.com/office/officeart/2005/8/layout/hierarchy1"/>
    <dgm:cxn modelId="{46CBC582-AAB7-054F-B0EC-E86CB07D1FDB}" type="presParOf" srcId="{69A53F18-03FD-0740-8D9D-0514558B4A06}" destId="{783A5137-820A-D847-B8CC-B414AB8AF267}" srcOrd="0" destOrd="0" presId="urn:microsoft.com/office/officeart/2005/8/layout/hierarchy1"/>
    <dgm:cxn modelId="{F960B56A-14FC-2245-804F-AEE4C74CFB46}" type="presParOf" srcId="{69A53F18-03FD-0740-8D9D-0514558B4A06}" destId="{6E50DDCC-9308-574D-9786-08EE1640B632}" srcOrd="1" destOrd="0" presId="urn:microsoft.com/office/officeart/2005/8/layout/hierarchy1"/>
    <dgm:cxn modelId="{FFB4C5FC-B3B7-B94B-B5B1-3F6272FCFEC3}" type="presParOf" srcId="{04491E9E-CE1E-5344-887E-292CA6D9A973}" destId="{57859B20-A491-C14E-8B47-262AD3FB3C9C}" srcOrd="1" destOrd="0" presId="urn:microsoft.com/office/officeart/2005/8/layout/hierarchy1"/>
    <dgm:cxn modelId="{B6F98FD3-1BE4-E145-A6FC-E6BAB51726CC}" type="presParOf" srcId="{57859B20-A491-C14E-8B47-262AD3FB3C9C}" destId="{730BCF91-5994-2044-81BC-E029013DA0AA}" srcOrd="0" destOrd="0" presId="urn:microsoft.com/office/officeart/2005/8/layout/hierarchy1"/>
    <dgm:cxn modelId="{17FD3486-F983-8B40-9587-913D1681AB0B}" type="presParOf" srcId="{57859B20-A491-C14E-8B47-262AD3FB3C9C}" destId="{8BDEB65C-7C86-7645-A3A3-D94EBA93D6FD}" srcOrd="1" destOrd="0" presId="urn:microsoft.com/office/officeart/2005/8/layout/hierarchy1"/>
    <dgm:cxn modelId="{648761D2-A808-134F-8B14-A2C30C310331}" type="presParOf" srcId="{8BDEB65C-7C86-7645-A3A3-D94EBA93D6FD}" destId="{15A826FD-21B7-714F-A8CA-0CACF4907DED}" srcOrd="0" destOrd="0" presId="urn:microsoft.com/office/officeart/2005/8/layout/hierarchy1"/>
    <dgm:cxn modelId="{4F935A07-46A9-404E-B524-FCA0831BE80C}" type="presParOf" srcId="{15A826FD-21B7-714F-A8CA-0CACF4907DED}" destId="{D841183A-AE99-E34F-AEEC-BFDDDA6B149E}" srcOrd="0" destOrd="0" presId="urn:microsoft.com/office/officeart/2005/8/layout/hierarchy1"/>
    <dgm:cxn modelId="{4EFF3510-DEE7-BC4C-A8CC-51271B8E80FD}" type="presParOf" srcId="{15A826FD-21B7-714F-A8CA-0CACF4907DED}" destId="{55779194-4F51-174B-9273-E67853468299}" srcOrd="1" destOrd="0" presId="urn:microsoft.com/office/officeart/2005/8/layout/hierarchy1"/>
    <dgm:cxn modelId="{9C722DAC-B284-D246-88EB-ECB3428AE47A}" type="presParOf" srcId="{8BDEB65C-7C86-7645-A3A3-D94EBA93D6FD}" destId="{7AA7BB12-1E7F-7D43-A01E-E1F19278C76C}" srcOrd="1" destOrd="0" presId="urn:microsoft.com/office/officeart/2005/8/layout/hierarchy1"/>
    <dgm:cxn modelId="{7540F83F-50B3-E940-9B76-DC41F0188E31}" type="presParOf" srcId="{57859B20-A491-C14E-8B47-262AD3FB3C9C}" destId="{80EC68D4-94F4-744A-A03B-1EB6E5866716}" srcOrd="2" destOrd="0" presId="urn:microsoft.com/office/officeart/2005/8/layout/hierarchy1"/>
    <dgm:cxn modelId="{341E1F7C-6DBE-0042-9E7D-347CE20D8FCA}" type="presParOf" srcId="{57859B20-A491-C14E-8B47-262AD3FB3C9C}" destId="{34BC33A0-ED39-DE4F-8A9F-338B5DB527DD}" srcOrd="3" destOrd="0" presId="urn:microsoft.com/office/officeart/2005/8/layout/hierarchy1"/>
    <dgm:cxn modelId="{6F05F899-ADA4-1F4D-B337-08A5FC5B9A8D}" type="presParOf" srcId="{34BC33A0-ED39-DE4F-8A9F-338B5DB527DD}" destId="{C879E55B-7DBC-0A46-B6DA-7A7E7A671055}" srcOrd="0" destOrd="0" presId="urn:microsoft.com/office/officeart/2005/8/layout/hierarchy1"/>
    <dgm:cxn modelId="{C15EC9D8-703D-FF4D-973E-9E4C5A32E57D}" type="presParOf" srcId="{C879E55B-7DBC-0A46-B6DA-7A7E7A671055}" destId="{58E25500-82D6-5146-A221-84A9B541C842}" srcOrd="0" destOrd="0" presId="urn:microsoft.com/office/officeart/2005/8/layout/hierarchy1"/>
    <dgm:cxn modelId="{C5AB7C71-8174-304E-B860-EFCF3B6D99A9}" type="presParOf" srcId="{C879E55B-7DBC-0A46-B6DA-7A7E7A671055}" destId="{6CA8EF98-5A7C-8443-99AC-2F342BF4CC08}" srcOrd="1" destOrd="0" presId="urn:microsoft.com/office/officeart/2005/8/layout/hierarchy1"/>
    <dgm:cxn modelId="{64761EF2-6819-BC45-B81E-504C464D71CA}" type="presParOf" srcId="{34BC33A0-ED39-DE4F-8A9F-338B5DB527DD}" destId="{5AFB516C-8B19-1347-A340-BD44FA087715}" srcOrd="1" destOrd="0" presId="urn:microsoft.com/office/officeart/2005/8/layout/hierarchy1"/>
    <dgm:cxn modelId="{C586E1A0-E37B-6D41-8A05-8E0D84535174}" type="presParOf" srcId="{6649ABFA-C967-9C42-B010-A9C274257A25}" destId="{7D21B660-304A-0C45-8362-25E82F2E7D1A}" srcOrd="2" destOrd="0" presId="urn:microsoft.com/office/officeart/2005/8/layout/hierarchy1"/>
    <dgm:cxn modelId="{316D79A2-F3D7-9846-9A6B-3AC6715EBB0F}" type="presParOf" srcId="{6649ABFA-C967-9C42-B010-A9C274257A25}" destId="{387C680B-E952-F04F-8840-6329408C4FF2}" srcOrd="3" destOrd="0" presId="urn:microsoft.com/office/officeart/2005/8/layout/hierarchy1"/>
    <dgm:cxn modelId="{B81ED175-BCC8-3D4C-88B9-85A66ED6F5AC}" type="presParOf" srcId="{387C680B-E952-F04F-8840-6329408C4FF2}" destId="{14AE68B9-FE25-6547-9774-6FB5767EC7AF}" srcOrd="0" destOrd="0" presId="urn:microsoft.com/office/officeart/2005/8/layout/hierarchy1"/>
    <dgm:cxn modelId="{65C42DE5-F6C1-EA4E-AEFE-45C2C59D736F}" type="presParOf" srcId="{14AE68B9-FE25-6547-9774-6FB5767EC7AF}" destId="{646F3537-73EB-B949-918D-3B7B930AA6F5}" srcOrd="0" destOrd="0" presId="urn:microsoft.com/office/officeart/2005/8/layout/hierarchy1"/>
    <dgm:cxn modelId="{34E74E2A-D5AF-4D4A-A62E-F633B13AFAE3}" type="presParOf" srcId="{14AE68B9-FE25-6547-9774-6FB5767EC7AF}" destId="{29CED845-19D1-E94E-8929-4CD240F70DCF}" srcOrd="1" destOrd="0" presId="urn:microsoft.com/office/officeart/2005/8/layout/hierarchy1"/>
    <dgm:cxn modelId="{BBD10E41-5F23-164F-A230-FDE31EDC5D86}" type="presParOf" srcId="{387C680B-E952-F04F-8840-6329408C4FF2}" destId="{19852B07-4D31-214F-9301-B80B7570A269}" srcOrd="1" destOrd="0" presId="urn:microsoft.com/office/officeart/2005/8/layout/hierarchy1"/>
    <dgm:cxn modelId="{2A67CAAC-4470-9B40-ACAE-D37563D427BF}" type="presParOf" srcId="{3442899B-68FA-A643-8DAB-214E62BD7585}" destId="{F8E47508-4D92-4841-B7F5-2B43DF9D01CA}" srcOrd="1" destOrd="0" presId="urn:microsoft.com/office/officeart/2005/8/layout/hierarchy1"/>
    <dgm:cxn modelId="{89623301-7F23-AC45-8B41-531106BE605D}" type="presParOf" srcId="{F8E47508-4D92-4841-B7F5-2B43DF9D01CA}" destId="{B2BA61A3-B21F-2F4F-A27F-1E993EFF1F4B}" srcOrd="0" destOrd="0" presId="urn:microsoft.com/office/officeart/2005/8/layout/hierarchy1"/>
    <dgm:cxn modelId="{49689739-C735-A94C-9D08-E99D49E8DE67}" type="presParOf" srcId="{B2BA61A3-B21F-2F4F-A27F-1E993EFF1F4B}" destId="{EF2F118D-C820-304A-83D6-27A1A959A5FB}" srcOrd="0" destOrd="0" presId="urn:microsoft.com/office/officeart/2005/8/layout/hierarchy1"/>
    <dgm:cxn modelId="{1A19E9DB-8D15-2349-AC25-AA271DC40449}" type="presParOf" srcId="{B2BA61A3-B21F-2F4F-A27F-1E993EFF1F4B}" destId="{A8C405E2-5814-1346-B374-16BF34682930}" srcOrd="1" destOrd="0" presId="urn:microsoft.com/office/officeart/2005/8/layout/hierarchy1"/>
    <dgm:cxn modelId="{D162BA30-D601-2B45-BFE0-D216E37FD2C4}" type="presParOf" srcId="{F8E47508-4D92-4841-B7F5-2B43DF9D01CA}" destId="{62A3ED94-654E-E941-A0F8-294D22630DC7}" srcOrd="1" destOrd="0" presId="urn:microsoft.com/office/officeart/2005/8/layout/hierarchy1"/>
    <dgm:cxn modelId="{77057997-4E33-2C4F-A66F-CF2A9115A7F0}" type="presParOf" srcId="{62A3ED94-654E-E941-A0F8-294D22630DC7}" destId="{B4C3B5E3-D81B-994D-BB40-67475EE41359}" srcOrd="0" destOrd="0" presId="urn:microsoft.com/office/officeart/2005/8/layout/hierarchy1"/>
    <dgm:cxn modelId="{887B838B-4A22-634F-9A6D-7F6A8CFD42E5}" type="presParOf" srcId="{62A3ED94-654E-E941-A0F8-294D22630DC7}" destId="{6300A319-EE00-0344-9BFC-D6F49AE21F3F}" srcOrd="1" destOrd="0" presId="urn:microsoft.com/office/officeart/2005/8/layout/hierarchy1"/>
    <dgm:cxn modelId="{731D7951-E0D5-234E-8FBF-DD5F89FC3C1D}" type="presParOf" srcId="{6300A319-EE00-0344-9BFC-D6F49AE21F3F}" destId="{2995CDD1-F185-AC4D-9E55-C1A4942C1989}" srcOrd="0" destOrd="0" presId="urn:microsoft.com/office/officeart/2005/8/layout/hierarchy1"/>
    <dgm:cxn modelId="{AF2C5B24-B868-C044-A395-1BB04A4CA7F6}" type="presParOf" srcId="{2995CDD1-F185-AC4D-9E55-C1A4942C1989}" destId="{BC6575E1-2812-5C43-951F-E9EB66CF75F5}" srcOrd="0" destOrd="0" presId="urn:microsoft.com/office/officeart/2005/8/layout/hierarchy1"/>
    <dgm:cxn modelId="{1BDB9A6F-F192-6643-B7DA-579E31C5DFD9}" type="presParOf" srcId="{2995CDD1-F185-AC4D-9E55-C1A4942C1989}" destId="{8D17BB9B-4AAD-8940-806B-57018B5F9E40}" srcOrd="1" destOrd="0" presId="urn:microsoft.com/office/officeart/2005/8/layout/hierarchy1"/>
    <dgm:cxn modelId="{CBCA37FF-5A23-2E45-8019-DF21E914A5E4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44D9D-86A8-6846-84BD-31FF91BB9B6C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0AB84F-9A45-464C-9648-358D42EAC63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WI, CO and LA created statewide, transparent  credit-for-prior-learning processes to accelerate student success</a:t>
          </a:r>
        </a:p>
        <a:p>
          <a:endParaRPr lang="en-US" dirty="0"/>
        </a:p>
      </dgm:t>
    </dgm:pt>
    <dgm:pt modelId="{BCF6BEEF-FD67-B542-AFDB-40592221885B}" type="parTrans" cxnId="{12479383-D95F-6940-B39B-CA5F08F90F40}">
      <dgm:prSet/>
      <dgm:spPr/>
      <dgm:t>
        <a:bodyPr/>
        <a:lstStyle/>
        <a:p>
          <a:endParaRPr lang="en-US"/>
        </a:p>
      </dgm:t>
    </dgm:pt>
    <dgm:pt modelId="{F27C354C-E96C-1246-8A6C-2A1B732A6F15}" type="sibTrans" cxnId="{12479383-D95F-6940-B39B-CA5F08F90F40}">
      <dgm:prSet/>
      <dgm:spPr/>
      <dgm:t>
        <a:bodyPr/>
        <a:lstStyle/>
        <a:p>
          <a:endParaRPr lang="en-US"/>
        </a:p>
      </dgm:t>
    </dgm:pt>
    <dgm:pt modelId="{894E84EE-6C37-4B4F-AFAA-4FCBB967E82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Work-Based Learning</a:t>
          </a:r>
        </a:p>
      </dgm:t>
    </dgm:pt>
    <dgm:pt modelId="{4C5F3240-F24D-B645-9B67-5B779F69DD42}" type="parTrans" cxnId="{C0FBD1C7-4AD3-C744-8406-BD05BDB026CD}">
      <dgm:prSet/>
      <dgm:spPr/>
      <dgm:t>
        <a:bodyPr/>
        <a:lstStyle/>
        <a:p>
          <a:endParaRPr lang="en-US"/>
        </a:p>
      </dgm:t>
    </dgm:pt>
    <dgm:pt modelId="{9E50A1DF-4878-3F49-877A-D823C27085BA}" type="sibTrans" cxnId="{C0FBD1C7-4AD3-C744-8406-BD05BDB026CD}">
      <dgm:prSet/>
      <dgm:spPr/>
      <dgm:t>
        <a:bodyPr/>
        <a:lstStyle/>
        <a:p>
          <a:endParaRPr lang="en-US"/>
        </a:p>
      </dgm:t>
    </dgm:pt>
    <dgm:pt modelId="{45AF43F4-347F-DA4F-8732-333E208DD45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Relationships with employers </a:t>
          </a:r>
        </a:p>
      </dgm:t>
    </dgm:pt>
    <dgm:pt modelId="{DE56B077-1279-5447-AC6A-81741777119A}" type="parTrans" cxnId="{146E4E50-0C29-B543-82F5-474D65701ECE}">
      <dgm:prSet/>
      <dgm:spPr/>
      <dgm:t>
        <a:bodyPr/>
        <a:lstStyle/>
        <a:p>
          <a:endParaRPr lang="en-US"/>
        </a:p>
      </dgm:t>
    </dgm:pt>
    <dgm:pt modelId="{99D9A296-058A-AD49-B89E-9AB7D1693C61}" type="sibTrans" cxnId="{146E4E50-0C29-B543-82F5-474D65701ECE}">
      <dgm:prSet/>
      <dgm:spPr/>
      <dgm:t>
        <a:bodyPr/>
        <a:lstStyle/>
        <a:p>
          <a:endParaRPr lang="en-US"/>
        </a:p>
      </dgm:t>
    </dgm:pt>
    <dgm:pt modelId="{E1B3E186-FF3E-D144-989C-2906920C1812}">
      <dgm:prSet phldrT="[Text]"/>
      <dgm:spPr/>
      <dgm:t>
        <a:bodyPr/>
        <a:lstStyle/>
        <a:p>
          <a:r>
            <a:rPr lang="en-US" dirty="0"/>
            <a:t>Credit for Prior Learning</a:t>
          </a:r>
        </a:p>
      </dgm:t>
    </dgm:pt>
    <dgm:pt modelId="{E6859E12-61BE-9F46-B1B8-B0CBEB10FA99}" type="parTrans" cxnId="{D2B4C524-57F1-6B46-9EB0-737214F090BA}">
      <dgm:prSet/>
      <dgm:spPr/>
      <dgm:t>
        <a:bodyPr/>
        <a:lstStyle/>
        <a:p>
          <a:endParaRPr lang="en-US"/>
        </a:p>
      </dgm:t>
    </dgm:pt>
    <dgm:pt modelId="{D60CF4A3-40EC-2B41-A748-12FD4ADAB000}" type="sibTrans" cxnId="{D2B4C524-57F1-6B46-9EB0-737214F090BA}">
      <dgm:prSet/>
      <dgm:spPr/>
      <dgm:t>
        <a:bodyPr/>
        <a:lstStyle/>
        <a:p>
          <a:endParaRPr lang="en-US"/>
        </a:p>
      </dgm:t>
    </dgm:pt>
    <dgm:pt modelId="{5270966C-8214-E24C-828A-A6BA2903E1F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Colleges</a:t>
          </a:r>
          <a:r>
            <a:rPr lang="en-US" baseline="0" dirty="0">
              <a:solidFill>
                <a:srgbClr val="000000"/>
              </a:solidFill>
            </a:rPr>
            <a:t> in Michigan are maintaining work-based learning models and operating them as Registered Apprenticeship programs</a:t>
          </a:r>
          <a:endParaRPr lang="en-US" dirty="0">
            <a:solidFill>
              <a:srgbClr val="000000"/>
            </a:solidFill>
          </a:endParaRPr>
        </a:p>
      </dgm:t>
    </dgm:pt>
    <dgm:pt modelId="{44B6176E-29C8-7742-96DF-C60708F892E6}" type="parTrans" cxnId="{46BFC667-2112-FD44-844C-B6BCF04819CE}">
      <dgm:prSet/>
      <dgm:spPr/>
      <dgm:t>
        <a:bodyPr/>
        <a:lstStyle/>
        <a:p>
          <a:endParaRPr lang="en-US"/>
        </a:p>
      </dgm:t>
    </dgm:pt>
    <dgm:pt modelId="{DF56D329-A09A-854A-AC34-7623FB7C66D8}" type="sibTrans" cxnId="{46BFC667-2112-FD44-844C-B6BCF04819CE}">
      <dgm:prSet/>
      <dgm:spPr/>
      <dgm:t>
        <a:bodyPr/>
        <a:lstStyle/>
        <a:p>
          <a:endParaRPr lang="en-US"/>
        </a:p>
      </dgm:t>
    </dgm:pt>
    <dgm:pt modelId="{44C3FC57-C090-8D43-85D0-BED1DCC58C5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Colleges across the country plan to maintain and</a:t>
          </a:r>
          <a:r>
            <a:rPr lang="en-US" baseline="0" dirty="0">
              <a:solidFill>
                <a:srgbClr val="000000"/>
              </a:solidFill>
            </a:rPr>
            <a:t> expand the strong working partnerships they have with employers. </a:t>
          </a:r>
          <a:endParaRPr lang="en-US" dirty="0">
            <a:solidFill>
              <a:srgbClr val="000000"/>
            </a:solidFill>
          </a:endParaRPr>
        </a:p>
      </dgm:t>
    </dgm:pt>
    <dgm:pt modelId="{54C9A658-120B-8649-8E62-92A4ADEBE126}" type="parTrans" cxnId="{DC7B6921-5546-214A-BF01-FA77E66E08BF}">
      <dgm:prSet/>
      <dgm:spPr/>
      <dgm:t>
        <a:bodyPr/>
        <a:lstStyle/>
        <a:p>
          <a:endParaRPr lang="en-US"/>
        </a:p>
      </dgm:t>
    </dgm:pt>
    <dgm:pt modelId="{E2402BB6-FF81-E34C-9B10-1B85BBFAC52E}" type="sibTrans" cxnId="{DC7B6921-5546-214A-BF01-FA77E66E08BF}">
      <dgm:prSet/>
      <dgm:spPr/>
      <dgm:t>
        <a:bodyPr/>
        <a:lstStyle/>
        <a:p>
          <a:endParaRPr lang="en-US"/>
        </a:p>
      </dgm:t>
    </dgm:pt>
    <dgm:pt modelId="{B83F3F58-450F-5442-8A50-CD7A6AA7C395}" type="pres">
      <dgm:prSet presAssocID="{7C744D9D-86A8-6846-84BD-31FF91BB9B6C}" presName="theList" presStyleCnt="0">
        <dgm:presLayoutVars>
          <dgm:dir/>
          <dgm:animLvl val="lvl"/>
          <dgm:resizeHandles val="exact"/>
        </dgm:presLayoutVars>
      </dgm:prSet>
      <dgm:spPr/>
    </dgm:pt>
    <dgm:pt modelId="{43D98960-13B4-E748-BB4D-96CE3285A29F}" type="pres">
      <dgm:prSet presAssocID="{E1B3E186-FF3E-D144-989C-2906920C1812}" presName="compNode" presStyleCnt="0"/>
      <dgm:spPr/>
    </dgm:pt>
    <dgm:pt modelId="{84768B65-C1A2-6E4A-8E93-7751E9435498}" type="pres">
      <dgm:prSet presAssocID="{E1B3E186-FF3E-D144-989C-2906920C1812}" presName="aNode" presStyleLbl="bgShp" presStyleIdx="0" presStyleCnt="3"/>
      <dgm:spPr/>
    </dgm:pt>
    <dgm:pt modelId="{492E846E-CACA-1B42-82C9-F048E532768D}" type="pres">
      <dgm:prSet presAssocID="{E1B3E186-FF3E-D144-989C-2906920C1812}" presName="textNode" presStyleLbl="bgShp" presStyleIdx="0" presStyleCnt="3"/>
      <dgm:spPr/>
    </dgm:pt>
    <dgm:pt modelId="{61940411-AF77-4745-9EEB-0F0C11218F0F}" type="pres">
      <dgm:prSet presAssocID="{E1B3E186-FF3E-D144-989C-2906920C1812}" presName="compChildNode" presStyleCnt="0"/>
      <dgm:spPr/>
    </dgm:pt>
    <dgm:pt modelId="{980B614E-45F5-1948-870F-BD19929BECDD}" type="pres">
      <dgm:prSet presAssocID="{E1B3E186-FF3E-D144-989C-2906920C1812}" presName="theInnerList" presStyleCnt="0"/>
      <dgm:spPr/>
    </dgm:pt>
    <dgm:pt modelId="{1D8916F1-51CB-BC46-8A71-0DE43164AB59}" type="pres">
      <dgm:prSet presAssocID="{C50AB84F-9A45-464C-9648-358D42EAC63B}" presName="childNode" presStyleLbl="node1" presStyleIdx="0" presStyleCnt="3">
        <dgm:presLayoutVars>
          <dgm:bulletEnabled val="1"/>
        </dgm:presLayoutVars>
      </dgm:prSet>
      <dgm:spPr/>
    </dgm:pt>
    <dgm:pt modelId="{6FF74604-74D0-5443-820B-6C0E36457682}" type="pres">
      <dgm:prSet presAssocID="{E1B3E186-FF3E-D144-989C-2906920C1812}" presName="aSpace" presStyleCnt="0"/>
      <dgm:spPr/>
    </dgm:pt>
    <dgm:pt modelId="{BFA2C704-F34A-0C41-850D-633758D661AE}" type="pres">
      <dgm:prSet presAssocID="{894E84EE-6C37-4B4F-AFAA-4FCBB967E82B}" presName="compNode" presStyleCnt="0"/>
      <dgm:spPr/>
    </dgm:pt>
    <dgm:pt modelId="{6DB7651D-8656-E746-85A8-76207E6B31F6}" type="pres">
      <dgm:prSet presAssocID="{894E84EE-6C37-4B4F-AFAA-4FCBB967E82B}" presName="aNode" presStyleLbl="bgShp" presStyleIdx="1" presStyleCnt="3"/>
      <dgm:spPr/>
    </dgm:pt>
    <dgm:pt modelId="{03D446FE-5857-1D46-9D2D-7D157D98BF0A}" type="pres">
      <dgm:prSet presAssocID="{894E84EE-6C37-4B4F-AFAA-4FCBB967E82B}" presName="textNode" presStyleLbl="bgShp" presStyleIdx="1" presStyleCnt="3"/>
      <dgm:spPr/>
    </dgm:pt>
    <dgm:pt modelId="{3F7594F9-D81B-E74F-9831-DB57764EEF70}" type="pres">
      <dgm:prSet presAssocID="{894E84EE-6C37-4B4F-AFAA-4FCBB967E82B}" presName="compChildNode" presStyleCnt="0"/>
      <dgm:spPr/>
    </dgm:pt>
    <dgm:pt modelId="{85E07E09-9640-3341-B97A-EC3534A222BC}" type="pres">
      <dgm:prSet presAssocID="{894E84EE-6C37-4B4F-AFAA-4FCBB967E82B}" presName="theInnerList" presStyleCnt="0"/>
      <dgm:spPr/>
    </dgm:pt>
    <dgm:pt modelId="{655EE13E-08A1-FF46-8487-8F161A1B1D0F}" type="pres">
      <dgm:prSet presAssocID="{5270966C-8214-E24C-828A-A6BA2903E1FD}" presName="childNode" presStyleLbl="node1" presStyleIdx="1" presStyleCnt="3">
        <dgm:presLayoutVars>
          <dgm:bulletEnabled val="1"/>
        </dgm:presLayoutVars>
      </dgm:prSet>
      <dgm:spPr/>
    </dgm:pt>
    <dgm:pt modelId="{55BC906C-896A-8148-AD82-40389EBB82E9}" type="pres">
      <dgm:prSet presAssocID="{894E84EE-6C37-4B4F-AFAA-4FCBB967E82B}" presName="aSpace" presStyleCnt="0"/>
      <dgm:spPr/>
    </dgm:pt>
    <dgm:pt modelId="{7DB8812A-9C87-C445-9EB0-4ED385628BF0}" type="pres">
      <dgm:prSet presAssocID="{45AF43F4-347F-DA4F-8732-333E208DD455}" presName="compNode" presStyleCnt="0"/>
      <dgm:spPr/>
    </dgm:pt>
    <dgm:pt modelId="{4ACB9979-3418-2C45-AB9E-4C7F034F6DD8}" type="pres">
      <dgm:prSet presAssocID="{45AF43F4-347F-DA4F-8732-333E208DD455}" presName="aNode" presStyleLbl="bgShp" presStyleIdx="2" presStyleCnt="3"/>
      <dgm:spPr/>
    </dgm:pt>
    <dgm:pt modelId="{7125CB7F-8DCD-5D45-909E-44D3425FE370}" type="pres">
      <dgm:prSet presAssocID="{45AF43F4-347F-DA4F-8732-333E208DD455}" presName="textNode" presStyleLbl="bgShp" presStyleIdx="2" presStyleCnt="3"/>
      <dgm:spPr/>
    </dgm:pt>
    <dgm:pt modelId="{46A565ED-794A-2444-95C3-922BD8BE233F}" type="pres">
      <dgm:prSet presAssocID="{45AF43F4-347F-DA4F-8732-333E208DD455}" presName="compChildNode" presStyleCnt="0"/>
      <dgm:spPr/>
    </dgm:pt>
    <dgm:pt modelId="{6F3C4A5E-9677-0145-A693-0D9F46841EF5}" type="pres">
      <dgm:prSet presAssocID="{45AF43F4-347F-DA4F-8732-333E208DD455}" presName="theInnerList" presStyleCnt="0"/>
      <dgm:spPr/>
    </dgm:pt>
    <dgm:pt modelId="{9EA002DE-5D11-F241-9695-6624A6B53275}" type="pres">
      <dgm:prSet presAssocID="{44C3FC57-C090-8D43-85D0-BED1DCC58C5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8A479F9-25FE-BE43-BE10-A2E2F8FB9B5D}" type="presOf" srcId="{E1B3E186-FF3E-D144-989C-2906920C1812}" destId="{84768B65-C1A2-6E4A-8E93-7751E9435498}" srcOrd="0" destOrd="0" presId="urn:microsoft.com/office/officeart/2005/8/layout/lProcess2"/>
    <dgm:cxn modelId="{AA59DBF6-64F7-4944-BA98-772D9FC012C8}" type="presOf" srcId="{C50AB84F-9A45-464C-9648-358D42EAC63B}" destId="{1D8916F1-51CB-BC46-8A71-0DE43164AB59}" srcOrd="0" destOrd="0" presId="urn:microsoft.com/office/officeart/2005/8/layout/lProcess2"/>
    <dgm:cxn modelId="{D2B4C524-57F1-6B46-9EB0-737214F090BA}" srcId="{7C744D9D-86A8-6846-84BD-31FF91BB9B6C}" destId="{E1B3E186-FF3E-D144-989C-2906920C1812}" srcOrd="0" destOrd="0" parTransId="{E6859E12-61BE-9F46-B1B8-B0CBEB10FA99}" sibTransId="{D60CF4A3-40EC-2B41-A748-12FD4ADAB000}"/>
    <dgm:cxn modelId="{434AC483-C3B1-4A46-8B9D-32E0DF76A378}" type="presOf" srcId="{45AF43F4-347F-DA4F-8732-333E208DD455}" destId="{7125CB7F-8DCD-5D45-909E-44D3425FE370}" srcOrd="1" destOrd="0" presId="urn:microsoft.com/office/officeart/2005/8/layout/lProcess2"/>
    <dgm:cxn modelId="{DC7B6921-5546-214A-BF01-FA77E66E08BF}" srcId="{45AF43F4-347F-DA4F-8732-333E208DD455}" destId="{44C3FC57-C090-8D43-85D0-BED1DCC58C5E}" srcOrd="0" destOrd="0" parTransId="{54C9A658-120B-8649-8E62-92A4ADEBE126}" sibTransId="{E2402BB6-FF81-E34C-9B10-1B85BBFAC52E}"/>
    <dgm:cxn modelId="{BAA6375D-7565-FA48-AE00-89871C3191E1}" type="presOf" srcId="{894E84EE-6C37-4B4F-AFAA-4FCBB967E82B}" destId="{03D446FE-5857-1D46-9D2D-7D157D98BF0A}" srcOrd="1" destOrd="0" presId="urn:microsoft.com/office/officeart/2005/8/layout/lProcess2"/>
    <dgm:cxn modelId="{DDC575CA-1999-584A-8D40-3F29B3349AB6}" type="presOf" srcId="{894E84EE-6C37-4B4F-AFAA-4FCBB967E82B}" destId="{6DB7651D-8656-E746-85A8-76207E6B31F6}" srcOrd="0" destOrd="0" presId="urn:microsoft.com/office/officeart/2005/8/layout/lProcess2"/>
    <dgm:cxn modelId="{12479383-D95F-6940-B39B-CA5F08F90F40}" srcId="{E1B3E186-FF3E-D144-989C-2906920C1812}" destId="{C50AB84F-9A45-464C-9648-358D42EAC63B}" srcOrd="0" destOrd="0" parTransId="{BCF6BEEF-FD67-B542-AFDB-40592221885B}" sibTransId="{F27C354C-E96C-1246-8A6C-2A1B732A6F15}"/>
    <dgm:cxn modelId="{C0FBD1C7-4AD3-C744-8406-BD05BDB026CD}" srcId="{7C744D9D-86A8-6846-84BD-31FF91BB9B6C}" destId="{894E84EE-6C37-4B4F-AFAA-4FCBB967E82B}" srcOrd="1" destOrd="0" parTransId="{4C5F3240-F24D-B645-9B67-5B779F69DD42}" sibTransId="{9E50A1DF-4878-3F49-877A-D823C27085BA}"/>
    <dgm:cxn modelId="{D5BCEDCB-88A2-3749-80EE-37D8C130B25D}" type="presOf" srcId="{7C744D9D-86A8-6846-84BD-31FF91BB9B6C}" destId="{B83F3F58-450F-5442-8A50-CD7A6AA7C395}" srcOrd="0" destOrd="0" presId="urn:microsoft.com/office/officeart/2005/8/layout/lProcess2"/>
    <dgm:cxn modelId="{45D00A44-7D9A-934F-A7BD-DB7DDCABEB01}" type="presOf" srcId="{44C3FC57-C090-8D43-85D0-BED1DCC58C5E}" destId="{9EA002DE-5D11-F241-9695-6624A6B53275}" srcOrd="0" destOrd="0" presId="urn:microsoft.com/office/officeart/2005/8/layout/lProcess2"/>
    <dgm:cxn modelId="{C7BDDC92-CBFE-0841-8B17-EA2CAA00D737}" type="presOf" srcId="{45AF43F4-347F-DA4F-8732-333E208DD455}" destId="{4ACB9979-3418-2C45-AB9E-4C7F034F6DD8}" srcOrd="0" destOrd="0" presId="urn:microsoft.com/office/officeart/2005/8/layout/lProcess2"/>
    <dgm:cxn modelId="{146E4E50-0C29-B543-82F5-474D65701ECE}" srcId="{7C744D9D-86A8-6846-84BD-31FF91BB9B6C}" destId="{45AF43F4-347F-DA4F-8732-333E208DD455}" srcOrd="2" destOrd="0" parTransId="{DE56B077-1279-5447-AC6A-81741777119A}" sibTransId="{99D9A296-058A-AD49-B89E-9AB7D1693C61}"/>
    <dgm:cxn modelId="{61E4C1F4-199E-FB4B-9764-52C2C67EB877}" type="presOf" srcId="{5270966C-8214-E24C-828A-A6BA2903E1FD}" destId="{655EE13E-08A1-FF46-8487-8F161A1B1D0F}" srcOrd="0" destOrd="0" presId="urn:microsoft.com/office/officeart/2005/8/layout/lProcess2"/>
    <dgm:cxn modelId="{A1840B85-6F54-A34E-B0A3-0DA709991EF1}" type="presOf" srcId="{E1B3E186-FF3E-D144-989C-2906920C1812}" destId="{492E846E-CACA-1B42-82C9-F048E532768D}" srcOrd="1" destOrd="0" presId="urn:microsoft.com/office/officeart/2005/8/layout/lProcess2"/>
    <dgm:cxn modelId="{46BFC667-2112-FD44-844C-B6BCF04819CE}" srcId="{894E84EE-6C37-4B4F-AFAA-4FCBB967E82B}" destId="{5270966C-8214-E24C-828A-A6BA2903E1FD}" srcOrd="0" destOrd="0" parTransId="{44B6176E-29C8-7742-96DF-C60708F892E6}" sibTransId="{DF56D329-A09A-854A-AC34-7623FB7C66D8}"/>
    <dgm:cxn modelId="{89E03696-6EA9-C548-811D-A952F696566D}" type="presParOf" srcId="{B83F3F58-450F-5442-8A50-CD7A6AA7C395}" destId="{43D98960-13B4-E748-BB4D-96CE3285A29F}" srcOrd="0" destOrd="0" presId="urn:microsoft.com/office/officeart/2005/8/layout/lProcess2"/>
    <dgm:cxn modelId="{EE6B6EDD-AA06-1B41-B5DB-2C26B2A89AFF}" type="presParOf" srcId="{43D98960-13B4-E748-BB4D-96CE3285A29F}" destId="{84768B65-C1A2-6E4A-8E93-7751E9435498}" srcOrd="0" destOrd="0" presId="urn:microsoft.com/office/officeart/2005/8/layout/lProcess2"/>
    <dgm:cxn modelId="{41B760F3-79AD-8241-8CB5-077885AB68D3}" type="presParOf" srcId="{43D98960-13B4-E748-BB4D-96CE3285A29F}" destId="{492E846E-CACA-1B42-82C9-F048E532768D}" srcOrd="1" destOrd="0" presId="urn:microsoft.com/office/officeart/2005/8/layout/lProcess2"/>
    <dgm:cxn modelId="{0FA767E5-EC99-8B4B-8A74-C913D43BE5F3}" type="presParOf" srcId="{43D98960-13B4-E748-BB4D-96CE3285A29F}" destId="{61940411-AF77-4745-9EEB-0F0C11218F0F}" srcOrd="2" destOrd="0" presId="urn:microsoft.com/office/officeart/2005/8/layout/lProcess2"/>
    <dgm:cxn modelId="{02EAAC77-E07D-5349-9421-D5CCC8C2B42A}" type="presParOf" srcId="{61940411-AF77-4745-9EEB-0F0C11218F0F}" destId="{980B614E-45F5-1948-870F-BD19929BECDD}" srcOrd="0" destOrd="0" presId="urn:microsoft.com/office/officeart/2005/8/layout/lProcess2"/>
    <dgm:cxn modelId="{50EB39C5-3E18-CF4D-B1C2-6685FB81A858}" type="presParOf" srcId="{980B614E-45F5-1948-870F-BD19929BECDD}" destId="{1D8916F1-51CB-BC46-8A71-0DE43164AB59}" srcOrd="0" destOrd="0" presId="urn:microsoft.com/office/officeart/2005/8/layout/lProcess2"/>
    <dgm:cxn modelId="{CF2A8E0E-B507-2149-929C-C7C7B9950AC5}" type="presParOf" srcId="{B83F3F58-450F-5442-8A50-CD7A6AA7C395}" destId="{6FF74604-74D0-5443-820B-6C0E36457682}" srcOrd="1" destOrd="0" presId="urn:microsoft.com/office/officeart/2005/8/layout/lProcess2"/>
    <dgm:cxn modelId="{3E3D188B-6CB9-604D-BE2E-F1782B886805}" type="presParOf" srcId="{B83F3F58-450F-5442-8A50-CD7A6AA7C395}" destId="{BFA2C704-F34A-0C41-850D-633758D661AE}" srcOrd="2" destOrd="0" presId="urn:microsoft.com/office/officeart/2005/8/layout/lProcess2"/>
    <dgm:cxn modelId="{A22482AD-DB60-FC43-9A0D-05074F5D339E}" type="presParOf" srcId="{BFA2C704-F34A-0C41-850D-633758D661AE}" destId="{6DB7651D-8656-E746-85A8-76207E6B31F6}" srcOrd="0" destOrd="0" presId="urn:microsoft.com/office/officeart/2005/8/layout/lProcess2"/>
    <dgm:cxn modelId="{7FC74B61-80EF-EB46-A158-AF33B0FEB1CC}" type="presParOf" srcId="{BFA2C704-F34A-0C41-850D-633758D661AE}" destId="{03D446FE-5857-1D46-9D2D-7D157D98BF0A}" srcOrd="1" destOrd="0" presId="urn:microsoft.com/office/officeart/2005/8/layout/lProcess2"/>
    <dgm:cxn modelId="{318A5D6A-41DD-2E4F-87B4-4374B2FD3046}" type="presParOf" srcId="{BFA2C704-F34A-0C41-850D-633758D661AE}" destId="{3F7594F9-D81B-E74F-9831-DB57764EEF70}" srcOrd="2" destOrd="0" presId="urn:microsoft.com/office/officeart/2005/8/layout/lProcess2"/>
    <dgm:cxn modelId="{A70B19E9-EE48-0344-A348-FED6C1C8BC37}" type="presParOf" srcId="{3F7594F9-D81B-E74F-9831-DB57764EEF70}" destId="{85E07E09-9640-3341-B97A-EC3534A222BC}" srcOrd="0" destOrd="0" presId="urn:microsoft.com/office/officeart/2005/8/layout/lProcess2"/>
    <dgm:cxn modelId="{F95A5963-0CF9-B04E-AD70-82759AD39674}" type="presParOf" srcId="{85E07E09-9640-3341-B97A-EC3534A222BC}" destId="{655EE13E-08A1-FF46-8487-8F161A1B1D0F}" srcOrd="0" destOrd="0" presId="urn:microsoft.com/office/officeart/2005/8/layout/lProcess2"/>
    <dgm:cxn modelId="{D4056247-0CF3-FB4B-A63E-C7A4E576034D}" type="presParOf" srcId="{B83F3F58-450F-5442-8A50-CD7A6AA7C395}" destId="{55BC906C-896A-8148-AD82-40389EBB82E9}" srcOrd="3" destOrd="0" presId="urn:microsoft.com/office/officeart/2005/8/layout/lProcess2"/>
    <dgm:cxn modelId="{46B16DE8-3C99-E343-B130-7325E24E4367}" type="presParOf" srcId="{B83F3F58-450F-5442-8A50-CD7A6AA7C395}" destId="{7DB8812A-9C87-C445-9EB0-4ED385628BF0}" srcOrd="4" destOrd="0" presId="urn:microsoft.com/office/officeart/2005/8/layout/lProcess2"/>
    <dgm:cxn modelId="{106324F7-71E3-324C-BA80-89B7E6597D42}" type="presParOf" srcId="{7DB8812A-9C87-C445-9EB0-4ED385628BF0}" destId="{4ACB9979-3418-2C45-AB9E-4C7F034F6DD8}" srcOrd="0" destOrd="0" presId="urn:microsoft.com/office/officeart/2005/8/layout/lProcess2"/>
    <dgm:cxn modelId="{97C90FC7-B340-F84A-B148-26AD7E8C58A6}" type="presParOf" srcId="{7DB8812A-9C87-C445-9EB0-4ED385628BF0}" destId="{7125CB7F-8DCD-5D45-909E-44D3425FE370}" srcOrd="1" destOrd="0" presId="urn:microsoft.com/office/officeart/2005/8/layout/lProcess2"/>
    <dgm:cxn modelId="{98969813-2959-AA46-A2E4-9C6C381707D4}" type="presParOf" srcId="{7DB8812A-9C87-C445-9EB0-4ED385628BF0}" destId="{46A565ED-794A-2444-95C3-922BD8BE233F}" srcOrd="2" destOrd="0" presId="urn:microsoft.com/office/officeart/2005/8/layout/lProcess2"/>
    <dgm:cxn modelId="{8B4142C5-CF23-984F-8F0D-49AF1D740104}" type="presParOf" srcId="{46A565ED-794A-2444-95C3-922BD8BE233F}" destId="{6F3C4A5E-9677-0145-A693-0D9F46841EF5}" srcOrd="0" destOrd="0" presId="urn:microsoft.com/office/officeart/2005/8/layout/lProcess2"/>
    <dgm:cxn modelId="{C122648C-7D60-AB42-9C2A-20D9BA8D5399}" type="presParOf" srcId="{6F3C4A5E-9677-0145-A693-0D9F46841EF5}" destId="{9EA002DE-5D11-F241-9695-6624A6B5327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B5E3-D81B-994D-BB40-67475EE41359}">
      <dsp:nvSpPr>
        <dsp:cNvPr id="0" name=""/>
        <dsp:cNvSpPr/>
      </dsp:nvSpPr>
      <dsp:spPr>
        <a:xfrm>
          <a:off x="4569904" y="1444471"/>
          <a:ext cx="927106" cy="11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846"/>
              </a:lnTo>
              <a:lnTo>
                <a:pt x="927106" y="973846"/>
              </a:lnTo>
              <a:lnTo>
                <a:pt x="927106" y="1120357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B660-304A-0C45-8362-25E82F2E7D1A}">
      <dsp:nvSpPr>
        <dsp:cNvPr id="0" name=""/>
        <dsp:cNvSpPr/>
      </dsp:nvSpPr>
      <dsp:spPr>
        <a:xfrm>
          <a:off x="1888801" y="1504114"/>
          <a:ext cx="1268828" cy="4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30"/>
              </a:lnTo>
              <a:lnTo>
                <a:pt x="1268828" y="290230"/>
              </a:lnTo>
              <a:lnTo>
                <a:pt x="1268828" y="436741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C68D4-94F4-744A-A03B-1EB6E5866716}">
      <dsp:nvSpPr>
        <dsp:cNvPr id="0" name=""/>
        <dsp:cNvSpPr/>
      </dsp:nvSpPr>
      <dsp:spPr>
        <a:xfrm>
          <a:off x="1173855" y="2970523"/>
          <a:ext cx="1550687" cy="47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3"/>
              </a:lnTo>
              <a:lnTo>
                <a:pt x="1550687" y="326153"/>
              </a:lnTo>
              <a:lnTo>
                <a:pt x="1550687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CF91-5994-2044-81BC-E029013DA0AA}">
      <dsp:nvSpPr>
        <dsp:cNvPr id="0" name=""/>
        <dsp:cNvSpPr/>
      </dsp:nvSpPr>
      <dsp:spPr>
        <a:xfrm>
          <a:off x="791567" y="2970523"/>
          <a:ext cx="382288" cy="472664"/>
        </a:xfrm>
        <a:custGeom>
          <a:avLst/>
          <a:gdLst/>
          <a:ahLst/>
          <a:cxnLst/>
          <a:rect l="0" t="0" r="0" b="0"/>
          <a:pathLst>
            <a:path>
              <a:moveTo>
                <a:pt x="382288" y="0"/>
              </a:moveTo>
              <a:lnTo>
                <a:pt x="382288" y="326153"/>
              </a:lnTo>
              <a:lnTo>
                <a:pt x="0" y="326153"/>
              </a:lnTo>
              <a:lnTo>
                <a:pt x="0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1173855" y="1504114"/>
          <a:ext cx="714946" cy="462139"/>
        </a:xfrm>
        <a:custGeom>
          <a:avLst/>
          <a:gdLst/>
          <a:ahLst/>
          <a:cxnLst/>
          <a:rect l="0" t="0" r="0" b="0"/>
          <a:pathLst>
            <a:path>
              <a:moveTo>
                <a:pt x="714946" y="0"/>
              </a:moveTo>
              <a:lnTo>
                <a:pt x="714946" y="315628"/>
              </a:lnTo>
              <a:lnTo>
                <a:pt x="0" y="315628"/>
              </a:lnTo>
              <a:lnTo>
                <a:pt x="0" y="462139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990519" y="399921"/>
          <a:ext cx="1796565" cy="110419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166244" y="566860"/>
          <a:ext cx="1796565" cy="11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U.S. Department of Labor, Employment &amp; Training Administration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(National)</a:t>
          </a:r>
        </a:p>
      </dsp:txBody>
      <dsp:txXfrm>
        <a:off x="1198585" y="599201"/>
        <a:ext cx="1731883" cy="1039511"/>
      </dsp:txXfrm>
    </dsp:sp>
    <dsp:sp modelId="{783A5137-820A-D847-B8CC-B414AB8AF267}">
      <dsp:nvSpPr>
        <dsp:cNvPr id="0" name=""/>
        <dsp:cNvSpPr/>
      </dsp:nvSpPr>
      <dsp:spPr>
        <a:xfrm>
          <a:off x="383092" y="1966254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558817" y="2133193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Jobs for the Future</a:t>
          </a:r>
        </a:p>
      </dsp:txBody>
      <dsp:txXfrm>
        <a:off x="588231" y="2162607"/>
        <a:ext cx="1522697" cy="945440"/>
      </dsp:txXfrm>
    </dsp:sp>
    <dsp:sp modelId="{D841183A-AE99-E34F-AEEC-BFDDDA6B149E}">
      <dsp:nvSpPr>
        <dsp:cNvPr id="0" name=""/>
        <dsp:cNvSpPr/>
      </dsp:nvSpPr>
      <dsp:spPr>
        <a:xfrm>
          <a:off x="804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76529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Maher &amp; Maher </a:t>
          </a:r>
        </a:p>
      </dsp:txBody>
      <dsp:txXfrm>
        <a:off x="205943" y="3639540"/>
        <a:ext cx="1522697" cy="945440"/>
      </dsp:txXfrm>
    </dsp:sp>
    <dsp:sp modelId="{58E25500-82D6-5146-A221-84A9B541C842}">
      <dsp:nvSpPr>
        <dsp:cNvPr id="0" name=""/>
        <dsp:cNvSpPr/>
      </dsp:nvSpPr>
      <dsp:spPr>
        <a:xfrm>
          <a:off x="1933780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8EF98-5A7C-8443-99AC-2F342BF4CC08}">
      <dsp:nvSpPr>
        <dsp:cNvPr id="0" name=""/>
        <dsp:cNvSpPr/>
      </dsp:nvSpPr>
      <dsp:spPr>
        <a:xfrm>
          <a:off x="2109505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American Association of Community Colleges</a:t>
          </a:r>
        </a:p>
      </dsp:txBody>
      <dsp:txXfrm>
        <a:off x="2138919" y="3639540"/>
        <a:ext cx="1522697" cy="945440"/>
      </dsp:txXfrm>
    </dsp:sp>
    <dsp:sp modelId="{646F3537-73EB-B949-918D-3B7B930AA6F5}">
      <dsp:nvSpPr>
        <dsp:cNvPr id="0" name=""/>
        <dsp:cNvSpPr/>
      </dsp:nvSpPr>
      <dsp:spPr>
        <a:xfrm>
          <a:off x="2366867" y="1940856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ED845-19D1-E94E-8929-4CD240F70DCF}">
      <dsp:nvSpPr>
        <dsp:cNvPr id="0" name=""/>
        <dsp:cNvSpPr/>
      </dsp:nvSpPr>
      <dsp:spPr>
        <a:xfrm>
          <a:off x="2542592" y="2107795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CalState/Merlot</a:t>
          </a:r>
        </a:p>
      </dsp:txBody>
      <dsp:txXfrm>
        <a:off x="2572006" y="2137209"/>
        <a:ext cx="1522697" cy="945440"/>
      </dsp:txXfrm>
    </dsp:sp>
    <dsp:sp modelId="{EF2F118D-C820-304A-83D6-27A1A959A5FB}">
      <dsp:nvSpPr>
        <dsp:cNvPr id="0" name=""/>
        <dsp:cNvSpPr/>
      </dsp:nvSpPr>
      <dsp:spPr>
        <a:xfrm>
          <a:off x="3779141" y="440202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405E2-5814-1346-B374-16BF34682930}">
      <dsp:nvSpPr>
        <dsp:cNvPr id="0" name=""/>
        <dsp:cNvSpPr/>
      </dsp:nvSpPr>
      <dsp:spPr>
        <a:xfrm>
          <a:off x="3954866" y="607141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U.S. National Science Foundation</a:t>
          </a:r>
        </a:p>
      </dsp:txBody>
      <dsp:txXfrm>
        <a:off x="3984280" y="636555"/>
        <a:ext cx="1522697" cy="945440"/>
      </dsp:txXfrm>
    </dsp:sp>
    <dsp:sp modelId="{BC6575E1-2812-5C43-951F-E9EB66CF75F5}">
      <dsp:nvSpPr>
        <dsp:cNvPr id="0" name=""/>
        <dsp:cNvSpPr/>
      </dsp:nvSpPr>
      <dsp:spPr>
        <a:xfrm>
          <a:off x="4706247" y="2564828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7BB9B-4AAD-8940-806B-57018B5F9E40}">
      <dsp:nvSpPr>
        <dsp:cNvPr id="0" name=""/>
        <dsp:cNvSpPr/>
      </dsp:nvSpPr>
      <dsp:spPr>
        <a:xfrm>
          <a:off x="4881973" y="2731767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ATE Centers</a:t>
          </a:r>
        </a:p>
      </dsp:txBody>
      <dsp:txXfrm>
        <a:off x="4911387" y="2761181"/>
        <a:ext cx="1522697" cy="945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68B65-C1A2-6E4A-8E93-7751E9435498}">
      <dsp:nvSpPr>
        <dsp:cNvPr id="0" name=""/>
        <dsp:cNvSpPr/>
      </dsp:nvSpPr>
      <dsp:spPr>
        <a:xfrm>
          <a:off x="960" y="0"/>
          <a:ext cx="2496272" cy="40271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Credit for Prior Learning</a:t>
          </a:r>
        </a:p>
      </dsp:txBody>
      <dsp:txXfrm>
        <a:off x="960" y="0"/>
        <a:ext cx="2496272" cy="1208152"/>
      </dsp:txXfrm>
    </dsp:sp>
    <dsp:sp modelId="{1D8916F1-51CB-BC46-8A71-0DE43164AB59}">
      <dsp:nvSpPr>
        <dsp:cNvPr id="0" name=""/>
        <dsp:cNvSpPr/>
      </dsp:nvSpPr>
      <dsp:spPr>
        <a:xfrm>
          <a:off x="250587" y="1208152"/>
          <a:ext cx="1997018" cy="2617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WI, CO and LA created statewide, transparent  credit-for-prior-learning processes to accelerate student success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09078" y="1266643"/>
        <a:ext cx="1880036" cy="2500682"/>
      </dsp:txXfrm>
    </dsp:sp>
    <dsp:sp modelId="{6DB7651D-8656-E746-85A8-76207E6B31F6}">
      <dsp:nvSpPr>
        <dsp:cNvPr id="0" name=""/>
        <dsp:cNvSpPr/>
      </dsp:nvSpPr>
      <dsp:spPr>
        <a:xfrm>
          <a:off x="2684453" y="0"/>
          <a:ext cx="2496272" cy="40271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</a:rPr>
            <a:t>Work-Based Learning</a:t>
          </a:r>
        </a:p>
      </dsp:txBody>
      <dsp:txXfrm>
        <a:off x="2684453" y="0"/>
        <a:ext cx="2496272" cy="1208152"/>
      </dsp:txXfrm>
    </dsp:sp>
    <dsp:sp modelId="{655EE13E-08A1-FF46-8487-8F161A1B1D0F}">
      <dsp:nvSpPr>
        <dsp:cNvPr id="0" name=""/>
        <dsp:cNvSpPr/>
      </dsp:nvSpPr>
      <dsp:spPr>
        <a:xfrm>
          <a:off x="2934080" y="1208152"/>
          <a:ext cx="1997018" cy="2617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Colleges</a:t>
          </a:r>
          <a:r>
            <a:rPr lang="en-US" sz="1800" kern="1200" baseline="0" dirty="0">
              <a:solidFill>
                <a:srgbClr val="000000"/>
              </a:solidFill>
            </a:rPr>
            <a:t> in Michigan are maintaining work-based learning models and operating them as Registered Apprenticeship programs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992571" y="1266643"/>
        <a:ext cx="1880036" cy="2500682"/>
      </dsp:txXfrm>
    </dsp:sp>
    <dsp:sp modelId="{4ACB9979-3418-2C45-AB9E-4C7F034F6DD8}">
      <dsp:nvSpPr>
        <dsp:cNvPr id="0" name=""/>
        <dsp:cNvSpPr/>
      </dsp:nvSpPr>
      <dsp:spPr>
        <a:xfrm>
          <a:off x="5367946" y="0"/>
          <a:ext cx="2496272" cy="40271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</a:rPr>
            <a:t>Relationships with employers </a:t>
          </a:r>
        </a:p>
      </dsp:txBody>
      <dsp:txXfrm>
        <a:off x="5367946" y="0"/>
        <a:ext cx="2496272" cy="1208152"/>
      </dsp:txXfrm>
    </dsp:sp>
    <dsp:sp modelId="{9EA002DE-5D11-F241-9695-6624A6B53275}">
      <dsp:nvSpPr>
        <dsp:cNvPr id="0" name=""/>
        <dsp:cNvSpPr/>
      </dsp:nvSpPr>
      <dsp:spPr>
        <a:xfrm>
          <a:off x="5617574" y="1208152"/>
          <a:ext cx="1997018" cy="2617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Colleges across the country plan to maintain and</a:t>
          </a:r>
          <a:r>
            <a:rPr lang="en-US" sz="1800" kern="1200" baseline="0" dirty="0">
              <a:solidFill>
                <a:srgbClr val="000000"/>
              </a:solidFill>
            </a:rPr>
            <a:t> expand the strong working partnerships they have with employers. 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5676065" y="1266643"/>
        <a:ext cx="1880036" cy="250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3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3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07A8B-1617-4E1C-A463-615F391067F3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8350" y="393700"/>
            <a:ext cx="5314950" cy="398621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4665663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02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9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23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1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7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99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3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480684"/>
            <a:ext cx="5850544" cy="10570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41" y="1552575"/>
            <a:ext cx="8528844" cy="4663498"/>
          </a:xfrm>
        </p:spPr>
        <p:txBody>
          <a:bodyPr/>
          <a:lstStyle>
            <a:lvl1pPr>
              <a:lnSpc>
                <a:spcPts val="3100"/>
              </a:lnSpc>
              <a:spcBef>
                <a:spcPts val="1800"/>
              </a:spcBef>
              <a:defRPr/>
            </a:lvl1pPr>
            <a:lvl2pPr>
              <a:lnSpc>
                <a:spcPts val="2700"/>
              </a:lnSpc>
              <a:spcBef>
                <a:spcPts val="600"/>
              </a:spcBef>
              <a:defRPr/>
            </a:lvl2pPr>
            <a:lvl3pPr>
              <a:lnSpc>
                <a:spcPts val="2300"/>
              </a:lnSpc>
              <a:spcBef>
                <a:spcPts val="600"/>
              </a:spcBef>
              <a:defRPr/>
            </a:lvl3pPr>
            <a:lvl4pPr>
              <a:lnSpc>
                <a:spcPts val="1900"/>
              </a:lnSpc>
              <a:spcBef>
                <a:spcPts val="600"/>
              </a:spcBef>
              <a:defRPr/>
            </a:lvl4pPr>
            <a:lvl5pPr>
              <a:lnSpc>
                <a:spcPts val="1750"/>
              </a:lnSpc>
              <a:spcBef>
                <a:spcPts val="42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867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480684"/>
            <a:ext cx="5850544" cy="10570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661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483812"/>
            <a:ext cx="573795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0038" y="1552577"/>
            <a:ext cx="8528051" cy="45735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7262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har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56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925" y="1958975"/>
            <a:ext cx="8566150" cy="1470025"/>
          </a:xfrm>
        </p:spPr>
        <p:txBody>
          <a:bodyPr anchor="b" anchorCtr="1"/>
          <a:lstStyle>
            <a:lvl1pPr algn="ctr">
              <a:lnSpc>
                <a:spcPts val="41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8925" y="3473822"/>
            <a:ext cx="8566150" cy="1752600"/>
          </a:xfrm>
        </p:spPr>
        <p:txBody>
          <a:bodyPr/>
          <a:lstStyle>
            <a:lvl1pPr marL="0" indent="0" algn="ctr">
              <a:lnSpc>
                <a:spcPts val="3500"/>
              </a:lnSpc>
              <a:spcBef>
                <a:spcPts val="0"/>
              </a:spcBef>
              <a:buFont typeface="Wingdings" pitchFamily="2" charset="2"/>
              <a:buNone/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431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white">
          <a:xfrm>
            <a:off x="0" y="0"/>
            <a:ext cx="9144000" cy="388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8DC63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white">
          <a:xfrm>
            <a:off x="0" y="35858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8DC63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6469380"/>
            <a:ext cx="9144000" cy="388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8DC63F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50277" y="2411778"/>
            <a:ext cx="7688250" cy="1761638"/>
            <a:chOff x="1344706" y="2624259"/>
            <a:chExt cx="11972047" cy="2743200"/>
          </a:xfrm>
        </p:grpSpPr>
        <p:pic>
          <p:nvPicPr>
            <p:cNvPr id="19" name="Picture 18" descr="shutterstock_56673664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501930" y="2624259"/>
              <a:ext cx="3657600" cy="274320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431800" dist="88900" dir="2700000" algn="tl" rotWithShape="0">
                <a:prstClr val="black">
                  <a:alpha val="28000"/>
                </a:prstClr>
              </a:outerShdw>
            </a:effectLst>
          </p:spPr>
        </p:pic>
        <p:pic>
          <p:nvPicPr>
            <p:cNvPr id="20" name="Picture 19" descr="shutterstock_93443824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4706" y="2624259"/>
              <a:ext cx="3657600" cy="274320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431800" dist="88900" dir="2700000" algn="tl" rotWithShape="0">
                <a:prstClr val="black">
                  <a:alpha val="28000"/>
                </a:prstClr>
              </a:outerShdw>
            </a:effectLst>
          </p:spPr>
        </p:pic>
        <p:pic>
          <p:nvPicPr>
            <p:cNvPr id="21" name="Picture 20" descr="shutterstock_99120779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9659153" y="2624259"/>
              <a:ext cx="3657600" cy="274320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431800" dist="88900" dir="2700000" algn="tl" rotWithShape="0">
                <a:prstClr val="black">
                  <a:alpha val="28000"/>
                </a:prstClr>
              </a:outerShdw>
            </a:effectLst>
          </p:spPr>
        </p:pic>
      </p:grpSp>
      <p:pic>
        <p:nvPicPr>
          <p:cNvPr id="23" name="Picture 22" descr="iNAM_Logo-Vector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93143" y="878101"/>
            <a:ext cx="4061896" cy="12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2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480683"/>
            <a:ext cx="5850544" cy="10570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40" y="1552575"/>
            <a:ext cx="8528844" cy="4663498"/>
          </a:xfrm>
        </p:spPr>
        <p:txBody>
          <a:bodyPr/>
          <a:lstStyle>
            <a:lvl1pPr>
              <a:lnSpc>
                <a:spcPts val="3100"/>
              </a:lnSpc>
              <a:spcBef>
                <a:spcPts val="1800"/>
              </a:spcBef>
              <a:defRPr/>
            </a:lvl1pPr>
            <a:lvl2pPr>
              <a:lnSpc>
                <a:spcPts val="2700"/>
              </a:lnSpc>
              <a:spcBef>
                <a:spcPts val="600"/>
              </a:spcBef>
              <a:defRPr/>
            </a:lvl2pPr>
            <a:lvl3pPr>
              <a:lnSpc>
                <a:spcPts val="2300"/>
              </a:lnSpc>
              <a:spcBef>
                <a:spcPts val="600"/>
              </a:spcBef>
              <a:defRPr/>
            </a:lvl3pPr>
            <a:lvl4pPr>
              <a:lnSpc>
                <a:spcPts val="1900"/>
              </a:lnSpc>
              <a:spcBef>
                <a:spcPts val="600"/>
              </a:spcBef>
              <a:defRPr/>
            </a:lvl4pPr>
            <a:lvl5pPr>
              <a:lnSpc>
                <a:spcPts val="1750"/>
              </a:lnSpc>
              <a:spcBef>
                <a:spcPts val="42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354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480683"/>
            <a:ext cx="5850544" cy="10570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305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4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483812"/>
            <a:ext cx="573795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0038" y="1552576"/>
            <a:ext cx="8528050" cy="45735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03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har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114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F26D-EB40-EF42-A763-73C35CC4A4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910-9EA5-8F4C-B240-12C97F49A9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4325" y="6449381"/>
            <a:ext cx="1209675" cy="4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31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F26D-EB40-EF42-A763-73C35CC4A4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910-9EA5-8F4C-B240-12C97F49A9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9050" y="6349639"/>
            <a:ext cx="1504950" cy="5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74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F26D-EB40-EF42-A763-73C35CC4A4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910-9EA5-8F4C-B240-12C97F49A9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9050" y="6349639"/>
            <a:ext cx="1504950" cy="5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4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F26D-EB40-EF42-A763-73C35CC4A4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910-9EA5-8F4C-B240-12C97F49A9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9050" y="6349639"/>
            <a:ext cx="1504950" cy="5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29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F26D-EB40-EF42-A763-73C35CC4A4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910-9EA5-8F4C-B240-12C97F49A9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4325" y="6449381"/>
            <a:ext cx="1209675" cy="4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53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F26D-EB40-EF42-A763-73C35CC4A4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910-9EA5-8F4C-B240-12C97F49A9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4325" y="6449381"/>
            <a:ext cx="1209675" cy="4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7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F26D-EB40-EF42-A763-73C35CC4A4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910-9EA5-8F4C-B240-12C97F49A9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4325" y="6449381"/>
            <a:ext cx="1209675" cy="4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9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F26D-EB40-EF42-A763-73C35CC4A4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910-9EA5-8F4C-B240-12C97F49A9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4325" y="6449381"/>
            <a:ext cx="1209675" cy="4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5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F26D-EB40-EF42-A763-73C35CC4A4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910-9EA5-8F4C-B240-12C97F49A9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4325" y="6449381"/>
            <a:ext cx="1209675" cy="4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51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F26D-EB40-EF42-A763-73C35CC4A4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910-9EA5-8F4C-B240-12C97F49A9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4325" y="6449381"/>
            <a:ext cx="1209675" cy="4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13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F26D-EB40-EF42-A763-73C35CC4A4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6910-9EA5-8F4C-B240-12C97F49A9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9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927" y="1958978"/>
            <a:ext cx="8566151" cy="1470025"/>
          </a:xfrm>
        </p:spPr>
        <p:txBody>
          <a:bodyPr anchor="b" anchorCtr="1"/>
          <a:lstStyle>
            <a:lvl1pPr algn="ctr">
              <a:lnSpc>
                <a:spcPts val="41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8927" y="3473822"/>
            <a:ext cx="8566151" cy="1752600"/>
          </a:xfrm>
        </p:spPr>
        <p:txBody>
          <a:bodyPr/>
          <a:lstStyle>
            <a:lvl1pPr marL="0" indent="0" algn="ctr">
              <a:lnSpc>
                <a:spcPts val="3500"/>
              </a:lnSpc>
              <a:spcBef>
                <a:spcPts val="0"/>
              </a:spcBef>
              <a:buFont typeface="Wingdings" pitchFamily="2" charset="2"/>
              <a:buNone/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75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white">
          <a:xfrm>
            <a:off x="0" y="0"/>
            <a:ext cx="9144000" cy="388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8DC63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white">
          <a:xfrm>
            <a:off x="0" y="35858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8DC63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6469380"/>
            <a:ext cx="9144000" cy="388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8DC63F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50278" y="2411779"/>
            <a:ext cx="7688251" cy="1761638"/>
            <a:chOff x="1344706" y="2624259"/>
            <a:chExt cx="11972047" cy="2743200"/>
          </a:xfrm>
        </p:grpSpPr>
        <p:pic>
          <p:nvPicPr>
            <p:cNvPr id="19" name="Picture 18" descr="shutterstock_56673664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501930" y="2624259"/>
              <a:ext cx="3657600" cy="274320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431800" dist="88900" dir="2700000" algn="tl" rotWithShape="0">
                <a:prstClr val="black">
                  <a:alpha val="28000"/>
                </a:prstClr>
              </a:outerShdw>
            </a:effectLst>
          </p:spPr>
        </p:pic>
        <p:pic>
          <p:nvPicPr>
            <p:cNvPr id="20" name="Picture 19" descr="shutterstock_93443824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4706" y="2624259"/>
              <a:ext cx="3657600" cy="274320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431800" dist="88900" dir="2700000" algn="tl" rotWithShape="0">
                <a:prstClr val="black">
                  <a:alpha val="28000"/>
                </a:prstClr>
              </a:outerShdw>
            </a:effectLst>
          </p:spPr>
        </p:pic>
        <p:pic>
          <p:nvPicPr>
            <p:cNvPr id="21" name="Picture 20" descr="shutterstock_99120779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9659153" y="2624259"/>
              <a:ext cx="3657600" cy="274320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431800" dist="88900" dir="2700000" algn="tl" rotWithShape="0">
                <a:prstClr val="black">
                  <a:alpha val="28000"/>
                </a:prstClr>
              </a:outerShdw>
            </a:effectLst>
          </p:spPr>
        </p:pic>
      </p:grpSp>
      <p:pic>
        <p:nvPicPr>
          <p:cNvPr id="23" name="Picture 22" descr="iNAM_Logo-Vector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93143" y="878104"/>
            <a:ext cx="4061896" cy="1228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349639"/>
            <a:ext cx="1504950" cy="5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6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16" y="6121397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i="0" u="none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white">
          <a:xfrm>
            <a:off x="0" y="0"/>
            <a:ext cx="9144000" cy="388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8DC63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1" y="480684"/>
            <a:ext cx="5850544" cy="10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004" tIns="32004" rIns="32004" bIns="32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9641" y="1552578"/>
            <a:ext cx="8528844" cy="466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004" tIns="32004" rIns="32004" bIns="3200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35858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8DC63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6469380"/>
            <a:ext cx="9144000" cy="388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8DC63F"/>
              </a:solidFill>
            </a:endParaRPr>
          </a:p>
        </p:txBody>
      </p:sp>
      <p:pic>
        <p:nvPicPr>
          <p:cNvPr id="9" name="Picture 8" descr="iNAM_Logo-Vector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121871" y="457950"/>
            <a:ext cx="2719617" cy="8222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349639"/>
            <a:ext cx="1504950" cy="5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FF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FF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FF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FF00"/>
          </a:solidFill>
          <a:latin typeface="Arial" charset="0"/>
          <a:cs typeface="Arial" charset="0"/>
        </a:defRPr>
      </a:lvl5pPr>
      <a:lvl6pPr marL="457177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13373" indent="-313373" algn="l" rtl="0" eaLnBrk="0" fontAlgn="base" hangingPunct="0">
        <a:lnSpc>
          <a:spcPts val="3100"/>
        </a:lnSpc>
        <a:spcBef>
          <a:spcPts val="1800"/>
        </a:spcBef>
        <a:spcAft>
          <a:spcPct val="0"/>
        </a:spcAft>
        <a:buClr>
          <a:schemeClr val="tx1"/>
        </a:buClr>
        <a:buSzPct val="105000"/>
        <a:buFont typeface="Calibri" pitchFamily="34" charset="0"/>
        <a:buChar char="•"/>
        <a:defRPr sz="3000">
          <a:solidFill>
            <a:srgbClr val="4D4D4D"/>
          </a:solidFill>
          <a:latin typeface="+mn-lt"/>
          <a:ea typeface="+mn-ea"/>
          <a:cs typeface="+mn-cs"/>
        </a:defRPr>
      </a:lvl1pPr>
      <a:lvl2pPr marL="627857" indent="-263367" algn="l" rtl="0" eaLnBrk="0" fontAlgn="base" hangingPunct="0">
        <a:lnSpc>
          <a:spcPts val="2700"/>
        </a:lnSpc>
        <a:spcBef>
          <a:spcPts val="600"/>
        </a:spcBef>
        <a:spcAft>
          <a:spcPct val="0"/>
        </a:spcAft>
        <a:buClr>
          <a:schemeClr val="tx1"/>
        </a:buClr>
        <a:buFont typeface="Calibri" pitchFamily="34" charset="0"/>
        <a:buChar char="−"/>
        <a:defRPr sz="2600">
          <a:solidFill>
            <a:srgbClr val="4D4D4D"/>
          </a:solidFill>
          <a:latin typeface="+mn-lt"/>
          <a:cs typeface="+mn-cs"/>
        </a:defRPr>
      </a:lvl2pPr>
      <a:lvl3pPr marL="865664" indent="-200025" algn="l" rtl="0" eaLnBrk="0" fontAlgn="base" hangingPunct="0">
        <a:lnSpc>
          <a:spcPts val="2300"/>
        </a:lnSpc>
        <a:spcBef>
          <a:spcPts val="600"/>
        </a:spcBef>
        <a:spcAft>
          <a:spcPct val="0"/>
        </a:spcAft>
        <a:buClr>
          <a:schemeClr val="tx1"/>
        </a:buClr>
        <a:buFont typeface="Franklin Gothic Book" pitchFamily="34" charset="0"/>
        <a:buChar char="»"/>
        <a:defRPr sz="2200">
          <a:solidFill>
            <a:srgbClr val="4D4D4D"/>
          </a:solidFill>
          <a:latin typeface="+mn-lt"/>
          <a:cs typeface="+mn-cs"/>
        </a:defRPr>
      </a:lvl3pPr>
      <a:lvl4pPr marL="1054577" indent="-175578" algn="l" rtl="0" eaLnBrk="0" fontAlgn="base" hangingPunct="0">
        <a:lnSpc>
          <a:spcPts val="1900"/>
        </a:lnSpc>
        <a:spcBef>
          <a:spcPts val="600"/>
        </a:spcBef>
        <a:spcAft>
          <a:spcPct val="0"/>
        </a:spcAft>
        <a:buClr>
          <a:schemeClr val="tx1"/>
        </a:buClr>
        <a:buFont typeface="Calibri" pitchFamily="34" charset="0"/>
        <a:buChar char="◦"/>
        <a:defRPr sz="1800">
          <a:solidFill>
            <a:srgbClr val="4D4D4D"/>
          </a:solidFill>
          <a:latin typeface="+mn-lt"/>
          <a:cs typeface="+mn-cs"/>
        </a:defRPr>
      </a:lvl4pPr>
      <a:lvl5pPr marL="1292384" indent="-200025" algn="l" rtl="0" eaLnBrk="0" fontAlgn="base" hangingPunct="0">
        <a:lnSpc>
          <a:spcPts val="3360"/>
        </a:lnSpc>
        <a:spcBef>
          <a:spcPts val="600"/>
        </a:spcBef>
        <a:spcAft>
          <a:spcPct val="0"/>
        </a:spcAft>
        <a:buClr>
          <a:schemeClr val="tx1"/>
        </a:buClr>
        <a:buFont typeface="Calibri" pitchFamily="34" charset="0"/>
        <a:buChar char="›"/>
        <a:defRPr sz="1700">
          <a:solidFill>
            <a:srgbClr val="4D4D4D"/>
          </a:solidFill>
          <a:latin typeface="+mn-lt"/>
          <a:cs typeface="+mn-cs"/>
        </a:defRPr>
      </a:lvl5pPr>
      <a:lvl6pPr marL="1950941" indent="-242876" algn="l" rtl="0" fontAlgn="base">
        <a:spcBef>
          <a:spcPct val="20000"/>
        </a:spcBef>
        <a:spcAft>
          <a:spcPct val="0"/>
        </a:spcAft>
        <a:buClr>
          <a:srgbClr val="D00000"/>
        </a:buClr>
        <a:buChar char="»"/>
        <a:defRPr sz="1700">
          <a:solidFill>
            <a:schemeClr val="bg2"/>
          </a:solidFill>
          <a:latin typeface="+mn-lt"/>
          <a:cs typeface="+mn-cs"/>
        </a:defRPr>
      </a:lvl6pPr>
      <a:lvl7pPr marL="2408118" indent="-242876" algn="l" rtl="0" fontAlgn="base">
        <a:spcBef>
          <a:spcPct val="20000"/>
        </a:spcBef>
        <a:spcAft>
          <a:spcPct val="0"/>
        </a:spcAft>
        <a:buClr>
          <a:srgbClr val="D00000"/>
        </a:buClr>
        <a:buChar char="»"/>
        <a:defRPr sz="1700">
          <a:solidFill>
            <a:schemeClr val="bg2"/>
          </a:solidFill>
          <a:latin typeface="+mn-lt"/>
          <a:cs typeface="+mn-cs"/>
        </a:defRPr>
      </a:lvl7pPr>
      <a:lvl8pPr marL="2865295" indent="-242876" algn="l" rtl="0" fontAlgn="base">
        <a:spcBef>
          <a:spcPct val="20000"/>
        </a:spcBef>
        <a:spcAft>
          <a:spcPct val="0"/>
        </a:spcAft>
        <a:buClr>
          <a:srgbClr val="D00000"/>
        </a:buClr>
        <a:buChar char="»"/>
        <a:defRPr sz="1700">
          <a:solidFill>
            <a:schemeClr val="bg2"/>
          </a:solidFill>
          <a:latin typeface="+mn-lt"/>
          <a:cs typeface="+mn-cs"/>
        </a:defRPr>
      </a:lvl8pPr>
      <a:lvl9pPr marL="3322472" indent="-242876" algn="l" rtl="0" fontAlgn="base">
        <a:spcBef>
          <a:spcPct val="20000"/>
        </a:spcBef>
        <a:spcAft>
          <a:spcPct val="0"/>
        </a:spcAft>
        <a:buClr>
          <a:srgbClr val="D00000"/>
        </a:buClr>
        <a:buChar char="»"/>
        <a:defRPr sz="17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white">
          <a:xfrm>
            <a:off x="0" y="0"/>
            <a:ext cx="9144000" cy="388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8DC63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480683"/>
            <a:ext cx="5850544" cy="10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004" tIns="32004" rIns="32004" bIns="32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9640" y="1552575"/>
            <a:ext cx="8528844" cy="466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004" tIns="32004" rIns="32004" bIns="3200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35858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8DC63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6469380"/>
            <a:ext cx="9144000" cy="388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8DC63F"/>
              </a:solidFill>
            </a:endParaRPr>
          </a:p>
        </p:txBody>
      </p:sp>
      <p:pic>
        <p:nvPicPr>
          <p:cNvPr id="9" name="Picture 8" descr="iNAM_Logo-Vector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121869" y="457950"/>
            <a:ext cx="2719617" cy="822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349639"/>
            <a:ext cx="1504950" cy="5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FF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FF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FF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FF00"/>
          </a:solidFill>
          <a:latin typeface="Arial" charset="0"/>
          <a:cs typeface="Arial" charset="0"/>
        </a:defRPr>
      </a:lvl5pPr>
      <a:lvl6pPr marL="457177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13373" indent="-313373" algn="l" rtl="0" eaLnBrk="0" fontAlgn="base" hangingPunct="0">
        <a:lnSpc>
          <a:spcPts val="3100"/>
        </a:lnSpc>
        <a:spcBef>
          <a:spcPts val="1800"/>
        </a:spcBef>
        <a:spcAft>
          <a:spcPct val="0"/>
        </a:spcAft>
        <a:buClr>
          <a:schemeClr val="tx1"/>
        </a:buClr>
        <a:buSzPct val="105000"/>
        <a:buFont typeface="Calibri" pitchFamily="34" charset="0"/>
        <a:buChar char="•"/>
        <a:defRPr sz="3000">
          <a:solidFill>
            <a:srgbClr val="4D4D4D"/>
          </a:solidFill>
          <a:latin typeface="+mn-lt"/>
          <a:ea typeface="+mn-ea"/>
          <a:cs typeface="+mn-cs"/>
        </a:defRPr>
      </a:lvl1pPr>
      <a:lvl2pPr marL="627857" indent="-263367" algn="l" rtl="0" eaLnBrk="0" fontAlgn="base" hangingPunct="0">
        <a:lnSpc>
          <a:spcPts val="2700"/>
        </a:lnSpc>
        <a:spcBef>
          <a:spcPts val="600"/>
        </a:spcBef>
        <a:spcAft>
          <a:spcPct val="0"/>
        </a:spcAft>
        <a:buClr>
          <a:schemeClr val="tx1"/>
        </a:buClr>
        <a:buFont typeface="Calibri" pitchFamily="34" charset="0"/>
        <a:buChar char="−"/>
        <a:defRPr sz="2600">
          <a:solidFill>
            <a:srgbClr val="4D4D4D"/>
          </a:solidFill>
          <a:latin typeface="+mn-lt"/>
          <a:cs typeface="+mn-cs"/>
        </a:defRPr>
      </a:lvl2pPr>
      <a:lvl3pPr marL="865664" indent="-200025" algn="l" rtl="0" eaLnBrk="0" fontAlgn="base" hangingPunct="0">
        <a:lnSpc>
          <a:spcPts val="2300"/>
        </a:lnSpc>
        <a:spcBef>
          <a:spcPts val="600"/>
        </a:spcBef>
        <a:spcAft>
          <a:spcPct val="0"/>
        </a:spcAft>
        <a:buClr>
          <a:schemeClr val="tx1"/>
        </a:buClr>
        <a:buFont typeface="Franklin Gothic Book" pitchFamily="34" charset="0"/>
        <a:buChar char="»"/>
        <a:defRPr sz="2200">
          <a:solidFill>
            <a:srgbClr val="4D4D4D"/>
          </a:solidFill>
          <a:latin typeface="+mn-lt"/>
          <a:cs typeface="+mn-cs"/>
        </a:defRPr>
      </a:lvl3pPr>
      <a:lvl4pPr marL="1054577" indent="-175578" algn="l" rtl="0" eaLnBrk="0" fontAlgn="base" hangingPunct="0">
        <a:lnSpc>
          <a:spcPts val="1900"/>
        </a:lnSpc>
        <a:spcBef>
          <a:spcPts val="600"/>
        </a:spcBef>
        <a:spcAft>
          <a:spcPct val="0"/>
        </a:spcAft>
        <a:buClr>
          <a:schemeClr val="tx1"/>
        </a:buClr>
        <a:buFont typeface="Calibri" pitchFamily="34" charset="0"/>
        <a:buChar char="◦"/>
        <a:defRPr sz="1800">
          <a:solidFill>
            <a:srgbClr val="4D4D4D"/>
          </a:solidFill>
          <a:latin typeface="+mn-lt"/>
          <a:cs typeface="+mn-cs"/>
        </a:defRPr>
      </a:lvl4pPr>
      <a:lvl5pPr marL="1292384" indent="-200025" algn="l" rtl="0" eaLnBrk="0" fontAlgn="base" hangingPunct="0">
        <a:lnSpc>
          <a:spcPts val="3360"/>
        </a:lnSpc>
        <a:spcBef>
          <a:spcPts val="600"/>
        </a:spcBef>
        <a:spcAft>
          <a:spcPct val="0"/>
        </a:spcAft>
        <a:buClr>
          <a:schemeClr val="tx1"/>
        </a:buClr>
        <a:buFont typeface="Calibri" pitchFamily="34" charset="0"/>
        <a:buChar char="›"/>
        <a:defRPr sz="1700">
          <a:solidFill>
            <a:srgbClr val="4D4D4D"/>
          </a:solidFill>
          <a:latin typeface="+mn-lt"/>
          <a:cs typeface="+mn-cs"/>
        </a:defRPr>
      </a:lvl5pPr>
      <a:lvl6pPr marL="1950941" indent="-242876" algn="l" rtl="0" fontAlgn="base">
        <a:spcBef>
          <a:spcPct val="20000"/>
        </a:spcBef>
        <a:spcAft>
          <a:spcPct val="0"/>
        </a:spcAft>
        <a:buClr>
          <a:srgbClr val="D00000"/>
        </a:buClr>
        <a:buChar char="»"/>
        <a:defRPr sz="1700">
          <a:solidFill>
            <a:schemeClr val="bg2"/>
          </a:solidFill>
          <a:latin typeface="+mn-lt"/>
          <a:cs typeface="+mn-cs"/>
        </a:defRPr>
      </a:lvl6pPr>
      <a:lvl7pPr marL="2408118" indent="-242876" algn="l" rtl="0" fontAlgn="base">
        <a:spcBef>
          <a:spcPct val="20000"/>
        </a:spcBef>
        <a:spcAft>
          <a:spcPct val="0"/>
        </a:spcAft>
        <a:buClr>
          <a:srgbClr val="D00000"/>
        </a:buClr>
        <a:buChar char="»"/>
        <a:defRPr sz="1700">
          <a:solidFill>
            <a:schemeClr val="bg2"/>
          </a:solidFill>
          <a:latin typeface="+mn-lt"/>
          <a:cs typeface="+mn-cs"/>
        </a:defRPr>
      </a:lvl7pPr>
      <a:lvl8pPr marL="2865295" indent="-242876" algn="l" rtl="0" fontAlgn="base">
        <a:spcBef>
          <a:spcPct val="20000"/>
        </a:spcBef>
        <a:spcAft>
          <a:spcPct val="0"/>
        </a:spcAft>
        <a:buClr>
          <a:srgbClr val="D00000"/>
        </a:buClr>
        <a:buChar char="»"/>
        <a:defRPr sz="1700">
          <a:solidFill>
            <a:schemeClr val="bg2"/>
          </a:solidFill>
          <a:latin typeface="+mn-lt"/>
          <a:cs typeface="+mn-cs"/>
        </a:defRPr>
      </a:lvl8pPr>
      <a:lvl9pPr marL="3322472" indent="-242876" algn="l" rtl="0" fontAlgn="base">
        <a:spcBef>
          <a:spcPct val="20000"/>
        </a:spcBef>
        <a:spcAft>
          <a:spcPct val="0"/>
        </a:spcAft>
        <a:buClr>
          <a:srgbClr val="D00000"/>
        </a:buClr>
        <a:buChar char="»"/>
        <a:defRPr sz="17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F26D-EB40-EF42-A763-73C35CC4A4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6910-9EA5-8F4C-B240-12C97F49A9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3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accct.workforcegps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6/11/09/14/50/TAACCCT-2016-Sustainability-Virtual-Institute-Final-Wrap-up-Webinar" TargetMode="External"/><Relationship Id="rId2" Type="http://schemas.openxmlformats.org/officeDocument/2006/relationships/hyperlink" Target="https://www.workforcegps.org/events/2016/11/09/14/41/TAACCCT-2016-Sustainability-Virtual-Institute-Part-2-Webinar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/resources/2016/07/25/13/22/Resource_TAACCCTSustainabilityToolki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AACCCT@dol.gov" TargetMode="External"/><Relationship Id="rId5" Type="http://schemas.openxmlformats.org/officeDocument/2006/relationships/hyperlink" Target="https://TAACCCT.workforceGPS.org" TargetMode="External"/><Relationship Id="rId4" Type="http://schemas.openxmlformats.org/officeDocument/2006/relationships/hyperlink" Target="http://occrl.illinois.edu/docs/librariesprovider4/tci/scalingprofil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6/11/09/14/41/TAACCCT-2016-Sustainability-Virtual-Institute-Part-2-Webinar" TargetMode="External"/><Relationship Id="rId2" Type="http://schemas.openxmlformats.org/officeDocument/2006/relationships/hyperlink" Target="https://www.workforcegps.org/events/2016/11/09/14/27/TAACCCT-2016-Sustainability-Virtual-Institute-Launch-Webina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forcegps.org/events/2016/11/09/14/50/TAACCCT-2016-Sustainability-Virtual-Institute-Final-Wrap-up-Webina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Participant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What is your current role in the grant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Project Manager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Faculty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Dean/VP/Other Leadership Role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Career Navigator/Coach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Other (list in chat)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How far along are you in your sustainability work?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Early stages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Have done some sustainability work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Have done significant sustainability work</a:t>
            </a:r>
          </a:p>
          <a:p>
            <a:pPr marL="800100" lvl="1" indent="-457200">
              <a:buFont typeface="+mj-lt"/>
              <a:buAutoNum type="alphaLcPeriod"/>
            </a:pPr>
            <a:endParaRPr lang="en-US" b="1" dirty="0"/>
          </a:p>
        </p:txBody>
      </p:sp>
      <p:pic>
        <p:nvPicPr>
          <p:cNvPr id="4" name="Picture 3" descr="iStock_000043471538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761" y="1534225"/>
            <a:ext cx="3366038" cy="22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 txBox="1">
            <a:spLocks/>
          </p:cNvSpPr>
          <p:nvPr/>
        </p:nvSpPr>
        <p:spPr>
          <a:xfrm>
            <a:off x="3242235" y="274638"/>
            <a:ext cx="5444564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TAACCCT Sustainability Toolkit</a:t>
            </a:r>
          </a:p>
        </p:txBody>
      </p:sp>
      <p:pic>
        <p:nvPicPr>
          <p:cNvPr id="3" name="Picture 2" descr="Screen Shot 2016-07-27 at 2.49.1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" b="19519"/>
          <a:stretch/>
        </p:blipFill>
        <p:spPr>
          <a:xfrm>
            <a:off x="2145120" y="978182"/>
            <a:ext cx="4656609" cy="443954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44573" y="5473994"/>
            <a:ext cx="7514688" cy="1125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Access the toolkit at: </a:t>
            </a:r>
            <a:r>
              <a:rPr lang="en-US" dirty="0">
                <a:hlinkClick r:id="rId4"/>
              </a:rPr>
              <a:t>www.taaccct.workforcegps.org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634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2570576"/>
            <a:ext cx="8238807" cy="1703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Why focus on sustainability?</a:t>
            </a:r>
          </a:p>
        </p:txBody>
      </p:sp>
    </p:spTree>
    <p:extLst>
      <p:ext uri="{BB962C8B-B14F-4D97-AF65-F5344CB8AC3E}">
        <p14:creationId xmlns:p14="http://schemas.microsoft.com/office/powerpoint/2010/main" val="23861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179" y="244118"/>
            <a:ext cx="5366084" cy="808038"/>
          </a:xfrm>
        </p:spPr>
        <p:txBody>
          <a:bodyPr>
            <a:normAutofit/>
          </a:bodyPr>
          <a:lstStyle/>
          <a:p>
            <a:r>
              <a:rPr lang="en-US" sz="3200" dirty="0"/>
              <a:t>Examples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315638"/>
              </p:ext>
            </p:extLst>
          </p:nvPr>
        </p:nvGraphicFramePr>
        <p:xfrm>
          <a:off x="734083" y="1603600"/>
          <a:ext cx="7865180" cy="4027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619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391" y="1368904"/>
            <a:ext cx="1508830" cy="4688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232" y="2126419"/>
            <a:ext cx="914400" cy="90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232" y="3257676"/>
            <a:ext cx="914400" cy="90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232" y="4361215"/>
            <a:ext cx="914400" cy="90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6232" y="5505553"/>
            <a:ext cx="914400" cy="90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479" y="6178653"/>
            <a:ext cx="1676400" cy="520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6407253"/>
            <a:ext cx="5308600" cy="292100"/>
          </a:xfrm>
          <a:prstGeom prst="rect">
            <a:avLst/>
          </a:prstGeom>
        </p:spPr>
      </p:pic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9" y="-1"/>
            <a:ext cx="9144000" cy="2095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757679"/>
            <a:ext cx="6945591" cy="2598684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AzAMI</a:t>
            </a:r>
            <a:br>
              <a:rPr lang="en-US" sz="7200" dirty="0"/>
            </a:br>
            <a:r>
              <a:rPr lang="en-US" sz="7200" dirty="0"/>
              <a:t>How to </a:t>
            </a:r>
            <a:r>
              <a:rPr lang="en-US" sz="6000" dirty="0">
                <a:latin typeface="Arial Hebrew" charset="-79"/>
                <a:ea typeface="Arial Hebrew" charset="-79"/>
                <a:cs typeface="Arial Hebrew" charset="-79"/>
              </a:rPr>
              <a:t>Sustain your Investment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5700" y="4356363"/>
            <a:ext cx="6019800" cy="1688836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sz="3000" b="1" dirty="0"/>
              <a:t>Finding Solutions…</a:t>
            </a:r>
          </a:p>
          <a:p>
            <a:r>
              <a:rPr lang="en-US" sz="3000" b="1" dirty="0"/>
              <a:t>Creating Opportunities…</a:t>
            </a:r>
          </a:p>
        </p:txBody>
      </p:sp>
    </p:spTree>
    <p:extLst>
      <p:ext uri="{BB962C8B-B14F-4D97-AF65-F5344CB8AC3E}">
        <p14:creationId xmlns:p14="http://schemas.microsoft.com/office/powerpoint/2010/main" val="160639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9" y="6178653"/>
            <a:ext cx="1676400" cy="520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6407253"/>
            <a:ext cx="5308600" cy="292100"/>
          </a:xfrm>
          <a:prstGeom prst="rect">
            <a:avLst/>
          </a:prstGeom>
        </p:spPr>
      </p:pic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73865"/>
            <a:ext cx="8229600" cy="1021153"/>
          </a:xfrm>
        </p:spPr>
        <p:txBody>
          <a:bodyPr>
            <a:normAutofit fontScale="90000"/>
          </a:bodyPr>
          <a:lstStyle/>
          <a:p>
            <a:r>
              <a:rPr lang="en-US" dirty="0"/>
              <a:t>1. Design your VISION</a:t>
            </a:r>
            <a:br>
              <a:rPr lang="en-US" dirty="0"/>
            </a:br>
            <a:r>
              <a:rPr lang="en-US" dirty="0"/>
              <a:t>to align with college Priorities.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985818"/>
            <a:ext cx="8325338" cy="3620757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r>
              <a:rPr lang="en-US" sz="2800" b="1" i="1" dirty="0"/>
              <a:t>AzAMI has a Vision</a:t>
            </a:r>
          </a:p>
          <a:p>
            <a:pPr marL="0" indent="0">
              <a:buNone/>
            </a:pPr>
            <a:r>
              <a:rPr lang="en-US" sz="2800" b="1" i="1" dirty="0"/>
              <a:t>A Manufacturing Center of Excellence for Arizona </a:t>
            </a:r>
            <a:r>
              <a:rPr lang="en-US" sz="2800" b="1" i="1" dirty="0">
                <a:solidFill>
                  <a:srgbClr val="000000"/>
                </a:solidFill>
              </a:rPr>
              <a:t>serving as a concierge providing services and resources that meet the sector workforce demands.   We Provide a front door for Industry, workforce and Education partners to find solutions and create 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51946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9" y="6146903"/>
            <a:ext cx="1676400" cy="520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6407253"/>
            <a:ext cx="5308600" cy="292100"/>
          </a:xfrm>
          <a:prstGeom prst="rect">
            <a:avLst/>
          </a:prstGeom>
        </p:spPr>
      </p:pic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35000"/>
            <a:ext cx="7810500" cy="11226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2. Identify your Highest </a:t>
            </a:r>
            <a:br>
              <a:rPr lang="en-US" dirty="0"/>
            </a:br>
            <a:r>
              <a:rPr lang="en-US" dirty="0"/>
              <a:t>IMPACT Practices worth keeping</a:t>
            </a:r>
            <a:br>
              <a:rPr lang="en-US" dirty="0"/>
            </a:b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757680"/>
            <a:ext cx="8325338" cy="4389222"/>
          </a:xfrm>
          <a:ln>
            <a:solidFill>
              <a:srgbClr val="4F81BD"/>
            </a:solidFill>
          </a:ln>
        </p:spPr>
        <p:txBody>
          <a:bodyPr vert="horz">
            <a:noAutofit/>
          </a:bodyPr>
          <a:lstStyle/>
          <a:p>
            <a:pPr lvl="0"/>
            <a:r>
              <a:rPr lang="en-US" sz="1500" b="1" dirty="0"/>
              <a:t>Hosting</a:t>
            </a:r>
            <a:r>
              <a:rPr lang="en-US" sz="1500" dirty="0"/>
              <a:t> </a:t>
            </a:r>
            <a:r>
              <a:rPr lang="en-US" sz="1500" b="1" dirty="0"/>
              <a:t>Large Regional Manufacturing Job Fairs</a:t>
            </a:r>
            <a:r>
              <a:rPr lang="en-US" sz="1500" dirty="0"/>
              <a:t> – Industry targeting skills and abilities from AzAMI programs.</a:t>
            </a:r>
          </a:p>
          <a:p>
            <a:endParaRPr lang="en-US" sz="1500" dirty="0"/>
          </a:p>
          <a:p>
            <a:pPr lvl="0"/>
            <a:r>
              <a:rPr lang="en-US" sz="1500" b="1" dirty="0"/>
              <a:t>Onsite recruitment</a:t>
            </a:r>
            <a:r>
              <a:rPr lang="en-US" sz="1500" dirty="0"/>
              <a:t> opportunities in the college classrooms for employer visits to interview and explore internships and employment for students learning key competencies.</a:t>
            </a:r>
          </a:p>
          <a:p>
            <a:endParaRPr lang="en-US" sz="1500" dirty="0"/>
          </a:p>
          <a:p>
            <a:pPr lvl="0"/>
            <a:r>
              <a:rPr lang="en-US" sz="1500" b="1" dirty="0"/>
              <a:t>Skills Validation Boot Camps</a:t>
            </a:r>
            <a:r>
              <a:rPr lang="en-US" sz="1500" dirty="0"/>
              <a:t> for accelerated Industry Certifications and provide On-Site training options for incumbent workers needing skills improvement. </a:t>
            </a:r>
          </a:p>
          <a:p>
            <a:endParaRPr lang="en-US" sz="1500" dirty="0"/>
          </a:p>
          <a:p>
            <a:pPr lvl="0"/>
            <a:r>
              <a:rPr lang="en-US" sz="1500" b="1" dirty="0"/>
              <a:t>Employability Skills training modules</a:t>
            </a:r>
            <a:r>
              <a:rPr lang="en-US" sz="1500" dirty="0"/>
              <a:t> for online and classroom observations for the National Career Readiness Certifications in reading, math and navigating information</a:t>
            </a:r>
          </a:p>
          <a:p>
            <a:endParaRPr lang="en-US" sz="1500" dirty="0"/>
          </a:p>
          <a:p>
            <a:pPr lvl="0"/>
            <a:r>
              <a:rPr lang="en-US" sz="1500" b="1" dirty="0"/>
              <a:t>Emerging Technology</a:t>
            </a:r>
            <a:r>
              <a:rPr lang="en-US" sz="1500" dirty="0"/>
              <a:t> - Additive Manufacturing (3D printing) as part of the core competencies training </a:t>
            </a:r>
          </a:p>
          <a:p>
            <a:endParaRPr lang="en-US" sz="1500" dirty="0"/>
          </a:p>
          <a:p>
            <a:pPr lvl="0"/>
            <a:r>
              <a:rPr lang="en-US" sz="1500" b="1" dirty="0"/>
              <a:t>AzAMI Open Houses and tours</a:t>
            </a:r>
            <a:r>
              <a:rPr lang="en-US" sz="1500" dirty="0"/>
              <a:t> to recruit families, K-12 students, industry leaders, economic developers and developing community partnerships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396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9" y="6178653"/>
            <a:ext cx="1676400" cy="520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6407253"/>
            <a:ext cx="5308600" cy="292100"/>
          </a:xfrm>
          <a:prstGeom prst="rect">
            <a:avLst/>
          </a:prstGeom>
        </p:spPr>
      </p:pic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73865"/>
            <a:ext cx="8229600" cy="102115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3. Call upon your Champions </a:t>
            </a:r>
            <a:br>
              <a:rPr lang="en-US" dirty="0"/>
            </a:b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985818"/>
            <a:ext cx="8325338" cy="3620757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800" b="1" i="1" dirty="0"/>
          </a:p>
          <a:p>
            <a:pPr marL="514350" indent="-514350">
              <a:buAutoNum type="alphaUcPeriod"/>
            </a:pPr>
            <a:r>
              <a:rPr lang="en-US" sz="2800" b="1" i="1" dirty="0"/>
              <a:t>Create an Internal Sustainability team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B. Meet regularly with your College leadership and share success stories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C. Call upon your industry and community leaders to openly support your value and how you are making a difference</a:t>
            </a:r>
          </a:p>
        </p:txBody>
      </p:sp>
    </p:spTree>
    <p:extLst>
      <p:ext uri="{BB962C8B-B14F-4D97-AF65-F5344CB8AC3E}">
        <p14:creationId xmlns:p14="http://schemas.microsoft.com/office/powerpoint/2010/main" val="71827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9" y="6178653"/>
            <a:ext cx="1676400" cy="520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6407253"/>
            <a:ext cx="5308600" cy="292100"/>
          </a:xfrm>
          <a:prstGeom prst="rect">
            <a:avLst/>
          </a:prstGeom>
        </p:spPr>
      </p:pic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73865"/>
            <a:ext cx="8229600" cy="102115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4. Strategies for Sustainability</a:t>
            </a:r>
            <a:br>
              <a:rPr lang="en-US" dirty="0"/>
            </a:b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985818"/>
            <a:ext cx="8325338" cy="3620757"/>
          </a:xfrm>
        </p:spPr>
        <p:txBody>
          <a:bodyPr vert="horz">
            <a:normAutofit fontScale="92500" lnSpcReduction="10000"/>
          </a:bodyPr>
          <a:lstStyle/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r>
              <a:rPr lang="en-US" sz="2800" b="1" i="1" dirty="0"/>
              <a:t>A. Leverage existing people and programs to repurpose for best practices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B. Maintain key or core partnerships so that your program brand does not lose momentum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C. Identify activities that can be achieved without a formal budget (recruitment,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D. Be able to estimate the potential enrollment or funding lost if these partnerships are not sustained</a:t>
            </a:r>
          </a:p>
        </p:txBody>
      </p:sp>
    </p:spTree>
    <p:extLst>
      <p:ext uri="{BB962C8B-B14F-4D97-AF65-F5344CB8AC3E}">
        <p14:creationId xmlns:p14="http://schemas.microsoft.com/office/powerpoint/2010/main" val="111979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9" y="6178653"/>
            <a:ext cx="1676400" cy="520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6407253"/>
            <a:ext cx="5308600" cy="292100"/>
          </a:xfrm>
          <a:prstGeom prst="rect">
            <a:avLst/>
          </a:prstGeom>
        </p:spPr>
      </p:pic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2"/>
            <a:ext cx="8229600" cy="1186178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Thank You</a:t>
            </a:r>
          </a:p>
        </p:txBody>
      </p:sp>
      <p:pic>
        <p:nvPicPr>
          <p:cNvPr id="4" name="Picture 3" descr="azAMI_temp_profi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5" y="2182812"/>
            <a:ext cx="3775363" cy="2723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0638" y="5010728"/>
            <a:ext cx="713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It Takes A Village to Build Success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43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1102" y="4621423"/>
            <a:ext cx="5887199" cy="1218795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 defTabSz="914400" fontAlgn="base">
              <a:lnSpc>
                <a:spcPts val="21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2400" b="1" dirty="0">
                <a:solidFill>
                  <a:srgbClr val="336600"/>
                </a:solidFill>
                <a:cs typeface="Arial" charset="0"/>
              </a:rPr>
              <a:t>Dr. Rebecca Lake, Dean </a:t>
            </a:r>
          </a:p>
          <a:p>
            <a:pPr algn="ctr" defTabSz="914400" fontAlgn="base">
              <a:lnSpc>
                <a:spcPts val="21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2400" b="1" dirty="0">
                <a:solidFill>
                  <a:srgbClr val="336600"/>
                </a:solidFill>
                <a:cs typeface="Arial" charset="0"/>
              </a:rPr>
              <a:t>Harper College </a:t>
            </a:r>
            <a:endParaRPr lang="en-US" sz="2400" dirty="0">
              <a:solidFill>
                <a:srgbClr val="336600"/>
              </a:solidFill>
              <a:cs typeface="Arial" charset="0"/>
            </a:endParaRPr>
          </a:p>
          <a:p>
            <a:pPr algn="ctr" defTabSz="914400" fontAlgn="base">
              <a:lnSpc>
                <a:spcPts val="21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2000" dirty="0">
                <a:solidFill>
                  <a:srgbClr val="336600"/>
                </a:solidFill>
                <a:cs typeface="Arial" charset="0"/>
              </a:rPr>
              <a:t>November 28, 2016</a:t>
            </a:r>
          </a:p>
          <a:p>
            <a:pPr algn="ctr" defTabSz="914400" fontAlgn="base">
              <a:lnSpc>
                <a:spcPts val="21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2000" dirty="0">
                <a:solidFill>
                  <a:srgbClr val="336600"/>
                </a:solidFill>
                <a:cs typeface="Arial" charset="0"/>
              </a:rPr>
              <a:t>Visit our website: inam.net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04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4892" y="478303"/>
            <a:ext cx="8539992" cy="37701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dirty="0"/>
              <a:t>Fall Round 3 TAACCCT </a:t>
            </a:r>
          </a:p>
          <a:p>
            <a:pPr algn="ctr"/>
            <a:r>
              <a:rPr lang="en-US" sz="4000" dirty="0"/>
              <a:t>Sustainability Virtual Institute: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Launch Webinar</a:t>
            </a:r>
            <a:endParaRPr lang="en-US" sz="2900" dirty="0"/>
          </a:p>
          <a:p>
            <a:pPr algn="ctr"/>
            <a:r>
              <a:rPr lang="en-US" sz="2900" dirty="0"/>
              <a:t>November 28, 2016</a:t>
            </a:r>
          </a:p>
          <a:p>
            <a:pPr algn="ctr"/>
            <a:r>
              <a:rPr lang="en-US" sz="2900" dirty="0"/>
              <a:t>2 – 4 p.m. EST</a:t>
            </a:r>
          </a:p>
          <a:p>
            <a:pPr algn="ctr"/>
            <a:r>
              <a:rPr lang="en-US" sz="2900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2313" y="3314700"/>
            <a:ext cx="7772400" cy="831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none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Illinois Community College Districts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23361" y="1390918"/>
            <a:ext cx="4797082" cy="4713019"/>
          </a:xfrm>
          <a:noFill/>
        </p:spPr>
        <p:txBody>
          <a:bodyPr anchorCtr="0"/>
          <a:lstStyle/>
          <a:p>
            <a:pPr marL="0" indent="0" defTabSz="638969" eaLnBrk="1" hangingPunct="1">
              <a:lnSpc>
                <a:spcPts val="2700"/>
              </a:lnSpc>
              <a:buNone/>
            </a:pPr>
            <a:r>
              <a:rPr lang="en-US" altLang="en-US" sz="2600" dirty="0"/>
              <a:t>TAACCCT Round 2 grant</a:t>
            </a:r>
          </a:p>
          <a:p>
            <a:pPr marL="0" indent="0" defTabSz="638969" eaLnBrk="1" hangingPunct="1">
              <a:lnSpc>
                <a:spcPts val="2700"/>
              </a:lnSpc>
              <a:buNone/>
            </a:pPr>
            <a:r>
              <a:rPr lang="en-US" altLang="en-US" sz="2600" dirty="0"/>
              <a:t>Illinois Network for Advanced Manufacturing (</a:t>
            </a:r>
            <a:r>
              <a:rPr lang="en-US" altLang="en-US" sz="2600" dirty="0" err="1"/>
              <a:t>INAM</a:t>
            </a:r>
            <a:r>
              <a:rPr lang="en-US" altLang="en-US" sz="2600" dirty="0"/>
              <a:t>) </a:t>
            </a:r>
          </a:p>
          <a:p>
            <a:pPr marL="0" indent="0" defTabSz="638969" eaLnBrk="1" hangingPunct="1">
              <a:lnSpc>
                <a:spcPts val="2700"/>
              </a:lnSpc>
              <a:buNone/>
            </a:pPr>
            <a:r>
              <a:rPr lang="en-US" altLang="en-US" sz="2600" dirty="0"/>
              <a:t>Members: 21 community college  </a:t>
            </a:r>
          </a:p>
          <a:p>
            <a:pPr marL="0" indent="0" defTabSz="638969" eaLnBrk="1" hangingPunct="1">
              <a:lnSpc>
                <a:spcPts val="2700"/>
              </a:lnSpc>
              <a:buNone/>
            </a:pPr>
            <a:r>
              <a:rPr lang="en-US" altLang="en-US" sz="2600" dirty="0"/>
              <a:t>Goal:  </a:t>
            </a:r>
            <a:r>
              <a:rPr lang="en-US" sz="2800" i="1" dirty="0"/>
              <a:t>Expand and improve the delivery of </a:t>
            </a:r>
            <a:r>
              <a:rPr lang="en-US" sz="2800" i="1" dirty="0" err="1"/>
              <a:t>CTE</a:t>
            </a:r>
            <a:r>
              <a:rPr lang="en-US" sz="2800" i="1" dirty="0"/>
              <a:t> programs aligned with industry-recognized credentials  for student employment in high-skill advanced manufacturing occupations.</a:t>
            </a:r>
            <a:endParaRPr lang="en-US" altLang="en-US" sz="2600" dirty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blackWhite">
          <a:xfrm>
            <a:off x="317500" y="1491176"/>
            <a:ext cx="3410438" cy="4248442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431800" dist="88900" dir="2700000" algn="tl" rotWithShape="0">
              <a:prstClr val="black">
                <a:alpha val="28000"/>
              </a:prstClr>
            </a:outerShdw>
          </a:effectLst>
        </p:spPr>
        <p:txBody>
          <a:bodyPr wrap="none" lIns="102818" tIns="51409" rIns="102818" bIns="51409" anchor="ctr"/>
          <a:lstStyle/>
          <a:p>
            <a:pPr algn="ctr" defTabSz="10286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 dirty="0">
              <a:solidFill>
                <a:srgbClr val="FF6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680457" y="3024413"/>
            <a:ext cx="2528094" cy="7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818" tIns="51409" rIns="102818" bIns="51409">
            <a:spAutoFit/>
          </a:bodyPr>
          <a:lstStyle/>
          <a:p>
            <a:pPr algn="ctr" defTabSz="10286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FPO</a:t>
            </a:r>
          </a:p>
          <a:p>
            <a:pPr algn="ctr" defTabSz="10286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err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Pics</a:t>
            </a:r>
            <a:r>
              <a:rPr lang="en-US" altLang="en-US" sz="2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Go Here</a:t>
            </a:r>
          </a:p>
        </p:txBody>
      </p:sp>
      <p:pic>
        <p:nvPicPr>
          <p:cNvPr id="6" name="Picture 2" descr="Z:\TAA Round 2\iNam map 041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4" y="1628991"/>
            <a:ext cx="3067690" cy="39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74427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618186"/>
            <a:ext cx="5850544" cy="919508"/>
          </a:xfrm>
        </p:spPr>
        <p:txBody>
          <a:bodyPr/>
          <a:lstStyle/>
          <a:p>
            <a:r>
              <a:rPr lang="en-US" dirty="0"/>
              <a:t>Sustainable Deliverables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41" y="1622737"/>
            <a:ext cx="8528844" cy="4593335"/>
          </a:xfrm>
        </p:spPr>
        <p:txBody>
          <a:bodyPr/>
          <a:lstStyle/>
          <a:p>
            <a:r>
              <a:rPr lang="en-US" dirty="0"/>
              <a:t>Deliverable 1: Education Plans created for each students and a “coach or navigator” increasing </a:t>
            </a:r>
            <a:br>
              <a:rPr lang="en-US" dirty="0"/>
            </a:br>
            <a:r>
              <a:rPr lang="en-US" dirty="0"/>
              <a:t>student  retention and completion. This includes assisting with enrolling, courses clearly listed, advising when to take courses, etc.</a:t>
            </a:r>
            <a:r>
              <a:rPr lang="en-US" sz="2400" dirty="0"/>
              <a:t>  </a:t>
            </a:r>
          </a:p>
          <a:p>
            <a:r>
              <a:rPr lang="en-US" dirty="0"/>
              <a:t>Deliverable 2:  Enhanced and/or new curriculum for short-term certificates written with common learning objectives. </a:t>
            </a:r>
          </a:p>
        </p:txBody>
      </p:sp>
    </p:spTree>
    <p:extLst>
      <p:ext uri="{BB962C8B-B14F-4D97-AF65-F5344CB8AC3E}">
        <p14:creationId xmlns:p14="http://schemas.microsoft.com/office/powerpoint/2010/main" val="1993448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669701"/>
            <a:ext cx="5850544" cy="867993"/>
          </a:xfrm>
        </p:spPr>
        <p:txBody>
          <a:bodyPr/>
          <a:lstStyle/>
          <a:p>
            <a:r>
              <a:rPr lang="en-US" dirty="0"/>
              <a:t>Sustainable Deliverables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41" y="1326525"/>
            <a:ext cx="8528844" cy="4889548"/>
          </a:xfrm>
        </p:spPr>
        <p:txBody>
          <a:bodyPr/>
          <a:lstStyle/>
          <a:p>
            <a:r>
              <a:rPr lang="en-US" dirty="0"/>
              <a:t>Deliverable 3:  Equipment purchased and/or enhancement of a room or facility to augment learning.</a:t>
            </a:r>
          </a:p>
          <a:p>
            <a:r>
              <a:rPr lang="en-US" dirty="0"/>
              <a:t>Deliverable 4:  Enhanced employers relations increasing donations of equipment and  supplies; scholarship funding;  hiring of students and graduates; working to align curriculum with workforce needs.</a:t>
            </a:r>
          </a:p>
          <a:p>
            <a:r>
              <a:rPr lang="en-US" dirty="0"/>
              <a:t>Deliverable 5: Articulation agreements signed four Universities to structure ongoing career pathways to Bachelor’s Degree in Manufacturing.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67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ing-blu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532" y="2220558"/>
            <a:ext cx="2463800" cy="2463800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3242234" y="274638"/>
            <a:ext cx="590176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111743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2570576"/>
            <a:ext cx="8238807" cy="1703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/>
              <a:t>Wrap-up and Next Steps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06598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978182"/>
            <a:ext cx="8238807" cy="533821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/>
              <a:t>Team Planning Calls: November 29–December 7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hlinkClick r:id="rId2"/>
              </a:rPr>
              <a:t>SVI Webinar Part 2: December 8</a:t>
            </a:r>
            <a:endParaRPr lang="en-US" sz="2800" dirty="0"/>
          </a:p>
          <a:p>
            <a:pPr lvl="0">
              <a:lnSpc>
                <a:spcPct val="150000"/>
              </a:lnSpc>
            </a:pPr>
            <a:r>
              <a:rPr lang="en-US" sz="2800" dirty="0"/>
              <a:t>Final Team Planning Calls: December 9–15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hlinkClick r:id="rId3"/>
              </a:rPr>
              <a:t>Final SVI Webinar: December 16</a:t>
            </a: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242235" y="274638"/>
            <a:ext cx="5444564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SVI Timeline</a:t>
            </a:r>
          </a:p>
        </p:txBody>
      </p:sp>
    </p:spTree>
    <p:extLst>
      <p:ext uri="{BB962C8B-B14F-4D97-AF65-F5344CB8AC3E}">
        <p14:creationId xmlns:p14="http://schemas.microsoft.com/office/powerpoint/2010/main" val="1201307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2" y="1114778"/>
            <a:ext cx="7986889" cy="501138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  <a:endParaRPr lang="en-US" sz="54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400" dirty="0"/>
              <a:t>Download the new </a:t>
            </a:r>
            <a:r>
              <a:rPr lang="en-US" sz="2400" dirty="0">
                <a:hlinkClick r:id="rId3"/>
              </a:rPr>
              <a:t>TAACCCT Sustainability Toolkit &amp; Resources </a:t>
            </a:r>
            <a:r>
              <a:rPr lang="en-US" sz="2400" dirty="0"/>
              <a:t>on </a:t>
            </a:r>
            <a:r>
              <a:rPr lang="en-US" sz="2400" dirty="0" err="1"/>
              <a:t>WorkforceGPS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Download </a:t>
            </a:r>
            <a:r>
              <a:rPr lang="en-US" sz="2400" dirty="0">
                <a:hlinkClick r:id="rId4"/>
              </a:rPr>
              <a:t>Lessons from TAACCCT Round One Consortia: The Community College Transformative Change Initiative (TCI)</a:t>
            </a:r>
            <a:r>
              <a:rPr lang="en-US" sz="2400" dirty="0"/>
              <a:t> report</a:t>
            </a:r>
          </a:p>
          <a:p>
            <a:pPr marL="0" indent="0" algn="ctr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Connect with the NEW TAACCCT Community of Practice and search for TAACCCT resources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>
                <a:hlinkClick r:id="rId5"/>
              </a:rPr>
              <a:t>https://TAACCCT.workforceGPS.org</a:t>
            </a:r>
            <a:r>
              <a:rPr lang="en-US" sz="2400" dirty="0"/>
              <a:t> 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Ask questions and to connect with peers and resources at </a:t>
            </a:r>
            <a:r>
              <a:rPr lang="en-US" sz="2400" dirty="0">
                <a:hlinkClick r:id="rId6"/>
              </a:rPr>
              <a:t>TAACCCT@dol.gov</a:t>
            </a:r>
            <a:r>
              <a:rPr lang="en-US" sz="2400" dirty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If you want to learn more about peer mentoring email </a:t>
            </a:r>
            <a:r>
              <a:rPr lang="en-US" sz="2400" dirty="0">
                <a:hlinkClick r:id="rId6"/>
              </a:rPr>
              <a:t>TAACCCT@dol.gov</a:t>
            </a:r>
            <a:r>
              <a:rPr lang="en-US" sz="2400" dirty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392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TAACCCT Learning Network at a Glance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130842"/>
              </p:ext>
            </p:extLst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58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Participant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What is your current role in the grant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Project Manager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Faculty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Dean/VP/Other Leadership Role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Career Navigator/Coach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Other (list in chat)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How far along are you in your sustainability work?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Early stages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Have done some sustainability work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Have done significant sustainability work</a:t>
            </a:r>
          </a:p>
          <a:p>
            <a:pPr marL="800100" lvl="1" indent="-457200">
              <a:buFont typeface="+mj-lt"/>
              <a:buAutoNum type="alphaLcPeriod"/>
            </a:pPr>
            <a:endParaRPr lang="en-US" b="1" dirty="0"/>
          </a:p>
        </p:txBody>
      </p:sp>
      <p:pic>
        <p:nvPicPr>
          <p:cNvPr id="4" name="Picture 3" descr="iStock_000043471538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761" y="1534225"/>
            <a:ext cx="3366038" cy="22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27135" y="1083211"/>
            <a:ext cx="7852771" cy="56270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MODERATOR:</a:t>
            </a:r>
          </a:p>
          <a:p>
            <a:pPr marL="0" indent="0">
              <a:buNone/>
            </a:pPr>
            <a:r>
              <a:rPr lang="en-US" b="1" dirty="0"/>
              <a:t>Cheryl Martin</a:t>
            </a:r>
            <a:r>
              <a:rPr lang="en-US" dirty="0"/>
              <a:t>, Program Manager, TAACCCT Grants, U.S. Department of Labor, Employment, and Training Administration.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FACILITATOR: </a:t>
            </a:r>
          </a:p>
          <a:p>
            <a:pPr marL="0" indent="0">
              <a:buNone/>
            </a:pPr>
            <a:r>
              <a:rPr lang="en-US" b="1" dirty="0"/>
              <a:t>Jennifer Freeman</a:t>
            </a:r>
            <a:r>
              <a:rPr lang="en-US" dirty="0"/>
              <a:t>, Program Director, TAACCCT Learning Network, Jobs for the Future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GRANTEES: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Rebecca Lake, </a:t>
            </a:r>
            <a:r>
              <a:rPr lang="en-US" dirty="0"/>
              <a:t>Dean, Workforce and Economic Development, Illinois Network for Advanced Manufacturing (</a:t>
            </a:r>
            <a:r>
              <a:rPr lang="en-US" dirty="0" err="1"/>
              <a:t>iNAM</a:t>
            </a:r>
            <a:r>
              <a:rPr lang="en-US" dirty="0"/>
              <a:t>), William Rainey Harper College, Round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Leah Palmer, </a:t>
            </a:r>
            <a:r>
              <a:rPr lang="en-US" dirty="0"/>
              <a:t>Executive Director, </a:t>
            </a:r>
            <a:r>
              <a:rPr lang="en-US" i="1" dirty="0"/>
              <a:t>Arizona Advanced Manufacturing Institute (</a:t>
            </a:r>
            <a:r>
              <a:rPr lang="en-US" i="1" dirty="0" err="1"/>
              <a:t>AzAMI</a:t>
            </a:r>
            <a:r>
              <a:rPr lang="en-US" i="1" dirty="0"/>
              <a:t>)</a:t>
            </a:r>
            <a:r>
              <a:rPr lang="en-US" dirty="0"/>
              <a:t>, Mesa Community College, Round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346824" y="274638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61035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557062"/>
            <a:ext cx="8238807" cy="45389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Welcome and Introductions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Sustainability Virtual Institute Overview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TAACCCT Sustainability Toolkit Overview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Grantee Examples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Q&amp;A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Closure and Wrap-up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242235" y="274638"/>
            <a:ext cx="5444564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3334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2570576"/>
            <a:ext cx="8238807" cy="1703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Sustainability Virtual Institute Overview</a:t>
            </a:r>
          </a:p>
        </p:txBody>
      </p:sp>
    </p:spTree>
    <p:extLst>
      <p:ext uri="{BB962C8B-B14F-4D97-AF65-F5344CB8AC3E}">
        <p14:creationId xmlns:p14="http://schemas.microsoft.com/office/powerpoint/2010/main" val="147607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978182"/>
            <a:ext cx="8238807" cy="533821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/>
              <a:t>1st Coaching Call/Needs Assessment: November 15–23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hlinkClick r:id="rId2"/>
              </a:rPr>
              <a:t>Kick- Off SVI Webinar: November 28</a:t>
            </a:r>
            <a:endParaRPr lang="en-US" sz="2800" dirty="0"/>
          </a:p>
          <a:p>
            <a:pPr lvl="0">
              <a:lnSpc>
                <a:spcPct val="150000"/>
              </a:lnSpc>
            </a:pPr>
            <a:r>
              <a:rPr lang="en-US" sz="2800" dirty="0"/>
              <a:t>Team Planning Calls: November 29–December 7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hlinkClick r:id="rId3"/>
              </a:rPr>
              <a:t>SVI Webinar Part 2: December 8</a:t>
            </a:r>
            <a:endParaRPr lang="en-US" sz="2800" dirty="0"/>
          </a:p>
          <a:p>
            <a:pPr lvl="0">
              <a:lnSpc>
                <a:spcPct val="150000"/>
              </a:lnSpc>
            </a:pPr>
            <a:r>
              <a:rPr lang="en-US" sz="2800" dirty="0"/>
              <a:t>Final Team Planning Calls: December 9–15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hlinkClick r:id="rId4"/>
              </a:rPr>
              <a:t>Final SVI Webinar: December 16</a:t>
            </a: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242235" y="274638"/>
            <a:ext cx="5444564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SVI Timeline</a:t>
            </a:r>
          </a:p>
        </p:txBody>
      </p:sp>
    </p:spTree>
    <p:extLst>
      <p:ext uri="{BB962C8B-B14F-4D97-AF65-F5344CB8AC3E}">
        <p14:creationId xmlns:p14="http://schemas.microsoft.com/office/powerpoint/2010/main" val="149451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Participant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3. What practices/policies/strategies do you want to sustain? (describe in chat)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4. What barrier to sustainability are you most concerned about? (describe in chat)</a:t>
            </a:r>
          </a:p>
          <a:p>
            <a:pPr marL="0" indent="0">
              <a:buNone/>
            </a:pPr>
            <a:endParaRPr lang="en-US" sz="2800" b="1" dirty="0"/>
          </a:p>
          <a:p>
            <a:pPr marL="342900" lvl="1" indent="0">
              <a:buNone/>
            </a:pPr>
            <a:endParaRPr lang="en-US" sz="3600" dirty="0"/>
          </a:p>
        </p:txBody>
      </p:sp>
      <p:pic>
        <p:nvPicPr>
          <p:cNvPr id="4" name="Picture 3" descr="iStock_000043471538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573" y="4299280"/>
            <a:ext cx="3366038" cy="22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10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361&quot;/&gt;&lt;/object&gt;&lt;object type=&quot;3&quot; unique_id=&quot;10010&quot;&gt;&lt;property id=&quot;20148&quot; value=&quot;5&quot;/&gt;&lt;property id=&quot;20300&quot; value=&quot;Slide 10&quot;/&gt;&lt;property id=&quot;20307&quot; value=&quot;371&quot;/&gt;&lt;/object&gt;&lt;object type=&quot;3&quot; unique_id=&quot;10030&quot;&gt;&lt;property id=&quot;20148&quot; value=&quot;5&quot;/&gt;&lt;property id=&quot;20300&quot; value=&quot;Slide 7&quot;/&gt;&lt;property id=&quot;20307&quot; value=&quot;370&quot;/&gt;&lt;/object&gt;&lt;object type=&quot;3&quot; unique_id=&quot;10032&quot;&gt;&lt;property id=&quot;20148&quot; value=&quot;5&quot;/&gt;&lt;property id=&quot;20300&quot; value=&quot;Slide 26&quot;/&gt;&lt;property id=&quot;20307&quot; value=&quot;310&quot;/&gt;&lt;/object&gt;&lt;object type=&quot;3&quot; unique_id=&quot;10065&quot;&gt;&lt;property id=&quot;20148&quot; value=&quot;5&quot;/&gt;&lt;property id=&quot;20300&quot; value=&quot;Slide 1 - &amp;quot;Participant Poll&amp;quot;&quot;/&gt;&lt;property id=&quot;20307&quot; value=&quot;381&quot;/&gt;&lt;/object&gt;&lt;object type=&quot;3&quot; unique_id=&quot;10066&quot;&gt;&lt;property id=&quot;20148&quot; value=&quot;5&quot;/&gt;&lt;property id=&quot;20300&quot; value=&quot;Slide 3 - &amp;quot;TAACCCT Learning Network at a Glance&amp;quot;&quot;/&gt;&lt;property id=&quot;20307&quot; value=&quot;369&quot;/&gt;&lt;/object&gt;&lt;object type=&quot;3&quot; unique_id=&quot;10067&quot;&gt;&lt;property id=&quot;20148&quot; value=&quot;5&quot;/&gt;&lt;property id=&quot;20300&quot; value=&quot;Slide 4 - &amp;quot;Participant Poll&amp;quot;&quot;/&gt;&lt;property id=&quot;20307&quot; value=&quot;400&quot;/&gt;&lt;/object&gt;&lt;object type=&quot;3&quot; unique_id=&quot;10068&quot;&gt;&lt;property id=&quot;20148&quot; value=&quot;5&quot;/&gt;&lt;property id=&quot;20300&quot; value=&quot;Slide 5&quot;/&gt;&lt;property id=&quot;20307&quot; value=&quot;360&quot;/&gt;&lt;/object&gt;&lt;object type=&quot;3&quot; unique_id=&quot;10069&quot;&gt;&lt;property id=&quot;20148&quot; value=&quot;5&quot;/&gt;&lt;property id=&quot;20300&quot; value=&quot;Slide 8&quot;/&gt;&lt;property id=&quot;20307&quot; value=&quot;399&quot;/&gt;&lt;/object&gt;&lt;object type=&quot;3&quot; unique_id=&quot;10070&quot;&gt;&lt;property id=&quot;20148&quot; value=&quot;5&quot;/&gt;&lt;property id=&quot;20300&quot; value=&quot;Slide 9 - &amp;quot;Participant Question&amp;quot;&quot;/&gt;&lt;property id=&quot;20307&quot; value=&quot;382&quot;/&gt;&lt;/object&gt;&lt;object type=&quot;3&quot; unique_id=&quot;10071&quot;&gt;&lt;property id=&quot;20148&quot; value=&quot;5&quot;/&gt;&lt;property id=&quot;20300&quot; value=&quot;Slide 11&quot;/&gt;&lt;property id=&quot;20307&quot; value=&quot;387&quot;/&gt;&lt;/object&gt;&lt;object type=&quot;3&quot; unique_id=&quot;10072&quot;&gt;&lt;property id=&quot;20148&quot; value=&quot;5&quot;/&gt;&lt;property id=&quot;20300&quot; value=&quot;Slide 12 - &amp;quot;Examples&amp;quot;&quot;/&gt;&lt;property id=&quot;20307&quot; value=&quot;386&quot;/&gt;&lt;/object&gt;&lt;object type=&quot;3&quot; unique_id=&quot;10073&quot;&gt;&lt;property id=&quot;20148&quot; value=&quot;5&quot;/&gt;&lt;property id=&quot;20300&quot; value=&quot;Slide 13 - &amp;quot;AzAMI How to Sustain your Investment&amp;quot;&quot;/&gt;&lt;property id=&quot;20307&quot; value=&quot;402&quot;/&gt;&lt;/object&gt;&lt;object type=&quot;3&quot; unique_id=&quot;10074&quot;&gt;&lt;property id=&quot;20148&quot; value=&quot;5&quot;/&gt;&lt;property id=&quot;20300&quot; value=&quot;Slide 14 - &amp;quot;1. Design your VISION to align with college Priorities.&amp;quot;&quot;/&gt;&lt;property id=&quot;20307&quot; value=&quot;403&quot;/&gt;&lt;/object&gt;&lt;object type=&quot;3&quot; unique_id=&quot;10075&quot;&gt;&lt;property id=&quot;20148&quot; value=&quot;5&quot;/&gt;&lt;property id=&quot;20300&quot; value=&quot;Slide 15 - &amp;quot; 2. Identify your Highest  IMPACT Practices worth keeping &amp;quot;&quot;/&gt;&lt;property id=&quot;20307&quot; value=&quot;404&quot;/&gt;&lt;/object&gt;&lt;object type=&quot;3&quot; unique_id=&quot;10076&quot;&gt;&lt;property id=&quot;20148&quot; value=&quot;5&quot;/&gt;&lt;property id=&quot;20300&quot; value=&quot;Slide 16 - &amp;quot;  3. Call upon your Champions  &amp;quot;&quot;/&gt;&lt;property id=&quot;20307&quot; value=&quot;405&quot;/&gt;&lt;/object&gt;&lt;object type=&quot;3&quot; unique_id=&quot;10077&quot;&gt;&lt;property id=&quot;20148&quot; value=&quot;5&quot;/&gt;&lt;property id=&quot;20300&quot; value=&quot;Slide 17 - &amp;quot; 4. Strategies for Sustainability &amp;quot;&quot;/&gt;&lt;property id=&quot;20307&quot; value=&quot;406&quot;/&gt;&lt;/object&gt;&lt;object type=&quot;3&quot; unique_id=&quot;10078&quot;&gt;&lt;property id=&quot;20148&quot; value=&quot;5&quot;/&gt;&lt;property id=&quot;20300&quot; value=&quot;Slide 18 - &amp;quot; Thank You&amp;quot;&quot;/&gt;&lt;property id=&quot;20307&quot; value=&quot;407&quot;/&gt;&lt;/object&gt;&lt;object type=&quot;3&quot; unique_id=&quot;10079&quot;&gt;&lt;property id=&quot;20148&quot; value=&quot;5&quot;/&gt;&lt;property id=&quot;20300&quot; value=&quot;Slide 19&quot;/&gt;&lt;property id=&quot;20307&quot; value=&quot;394&quot;/&gt;&lt;/object&gt;&lt;object type=&quot;3&quot; unique_id=&quot;10080&quot;&gt;&lt;property id=&quot;20148&quot; value=&quot;5&quot;/&gt;&lt;property id=&quot;20300&quot; value=&quot;Slide 20 - &amp;quot;Illinois Community College Districts&amp;quot;&quot;/&gt;&lt;property id=&quot;20307&quot; value=&quot;395&quot;/&gt;&lt;/object&gt;&lt;object type=&quot;3&quot; unique_id=&quot;10081&quot;&gt;&lt;property id=&quot;20148&quot; value=&quot;5&quot;/&gt;&lt;property id=&quot;20300&quot; value=&quot;Slide 21 - &amp;quot;Sustainable Deliverables &amp;quot;&quot;/&gt;&lt;property id=&quot;20307&quot; value=&quot;396&quot;/&gt;&lt;/object&gt;&lt;object type=&quot;3&quot; unique_id=&quot;10082&quot;&gt;&lt;property id=&quot;20148&quot; value=&quot;5&quot;/&gt;&lt;property id=&quot;20300&quot; value=&quot;Slide 22 - &amp;quot;Sustainable Deliverables &amp;quot;&quot;/&gt;&lt;property id=&quot;20307&quot; value=&quot;397&quot;/&gt;&lt;/object&gt;&lt;object type=&quot;3&quot; unique_id=&quot;10083&quot;&gt;&lt;property id=&quot;20148&quot; value=&quot;5&quot;/&gt;&lt;property id=&quot;20300&quot; value=&quot;Slide 23&quot;/&gt;&lt;property id=&quot;20307&quot; value=&quot;379&quot;/&gt;&lt;/object&gt;&lt;object type=&quot;3&quot; unique_id=&quot;10084&quot;&gt;&lt;property id=&quot;20148&quot; value=&quot;5&quot;/&gt;&lt;property id=&quot;20300&quot; value=&quot;Slide 24&quot;/&gt;&lt;property id=&quot;20307&quot; value=&quot;398&quot;/&gt;&lt;/object&gt;&lt;object type=&quot;3&quot; unique_id=&quot;10085&quot;&gt;&lt;property id=&quot;20148&quot; value=&quot;5&quot;/&gt;&lt;property id=&quot;20300&quot; value=&quot;Slide 25&quot;/&gt;&lt;property id=&quot;20307&quot; value=&quot;401&quot;/&gt;&lt;/object&gt;&lt;/object&gt;&lt;object type=&quot;8&quot; unique_id=&quot;1006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Default Design">
  <a:themeElements>
    <a:clrScheme name="iNam">
      <a:dk1>
        <a:srgbClr val="336600"/>
      </a:dk1>
      <a:lt1>
        <a:srgbClr val="8DC63F"/>
      </a:lt1>
      <a:dk2>
        <a:srgbClr val="FFFFFF"/>
      </a:dk2>
      <a:lt2>
        <a:srgbClr val="FFFFFF"/>
      </a:lt2>
      <a:accent1>
        <a:srgbClr val="5EA6F4"/>
      </a:accent1>
      <a:accent2>
        <a:srgbClr val="7030A0"/>
      </a:accent2>
      <a:accent3>
        <a:srgbClr val="669933"/>
      </a:accent3>
      <a:accent4>
        <a:srgbClr val="F5800B"/>
      </a:accent4>
      <a:accent5>
        <a:srgbClr val="C00000"/>
      </a:accent5>
      <a:accent6>
        <a:srgbClr val="134098"/>
      </a:accent6>
      <a:hlink>
        <a:srgbClr val="09204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333333"/>
        </a:dk1>
        <a:lt1>
          <a:srgbClr val="FFFFFF"/>
        </a:lt1>
        <a:dk2>
          <a:srgbClr val="000076"/>
        </a:dk2>
        <a:lt2>
          <a:srgbClr val="808080"/>
        </a:lt2>
        <a:accent1>
          <a:srgbClr val="0000CC"/>
        </a:accent1>
        <a:accent2>
          <a:srgbClr val="FF6600"/>
        </a:accent2>
        <a:accent3>
          <a:srgbClr val="FFFFFF"/>
        </a:accent3>
        <a:accent4>
          <a:srgbClr val="2A2A2A"/>
        </a:accent4>
        <a:accent5>
          <a:srgbClr val="AAAAE2"/>
        </a:accent5>
        <a:accent6>
          <a:srgbClr val="E75C00"/>
        </a:accent6>
        <a:hlink>
          <a:srgbClr val="008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4">
        <a:dk1>
          <a:srgbClr val="333333"/>
        </a:dk1>
        <a:lt1>
          <a:srgbClr val="FFFFFF"/>
        </a:lt1>
        <a:dk2>
          <a:srgbClr val="00007A"/>
        </a:dk2>
        <a:lt2>
          <a:srgbClr val="808080"/>
        </a:lt2>
        <a:accent1>
          <a:srgbClr val="0000CC"/>
        </a:accent1>
        <a:accent2>
          <a:srgbClr val="FF6600"/>
        </a:accent2>
        <a:accent3>
          <a:srgbClr val="FFFFFF"/>
        </a:accent3>
        <a:accent4>
          <a:srgbClr val="2A2A2A"/>
        </a:accent4>
        <a:accent5>
          <a:srgbClr val="AAAAE2"/>
        </a:accent5>
        <a:accent6>
          <a:srgbClr val="E75C00"/>
        </a:accent6>
        <a:hlink>
          <a:srgbClr val="008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iNam">
      <a:dk1>
        <a:srgbClr val="336600"/>
      </a:dk1>
      <a:lt1>
        <a:srgbClr val="8DC63F"/>
      </a:lt1>
      <a:dk2>
        <a:srgbClr val="FFFFFF"/>
      </a:dk2>
      <a:lt2>
        <a:srgbClr val="FFFFFF"/>
      </a:lt2>
      <a:accent1>
        <a:srgbClr val="5EA6F4"/>
      </a:accent1>
      <a:accent2>
        <a:srgbClr val="7030A0"/>
      </a:accent2>
      <a:accent3>
        <a:srgbClr val="669933"/>
      </a:accent3>
      <a:accent4>
        <a:srgbClr val="F5800B"/>
      </a:accent4>
      <a:accent5>
        <a:srgbClr val="C00000"/>
      </a:accent5>
      <a:accent6>
        <a:srgbClr val="134098"/>
      </a:accent6>
      <a:hlink>
        <a:srgbClr val="09204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333333"/>
        </a:dk1>
        <a:lt1>
          <a:srgbClr val="FFFFFF"/>
        </a:lt1>
        <a:dk2>
          <a:srgbClr val="000076"/>
        </a:dk2>
        <a:lt2>
          <a:srgbClr val="808080"/>
        </a:lt2>
        <a:accent1>
          <a:srgbClr val="0000CC"/>
        </a:accent1>
        <a:accent2>
          <a:srgbClr val="FF6600"/>
        </a:accent2>
        <a:accent3>
          <a:srgbClr val="FFFFFF"/>
        </a:accent3>
        <a:accent4>
          <a:srgbClr val="2A2A2A"/>
        </a:accent4>
        <a:accent5>
          <a:srgbClr val="AAAAE2"/>
        </a:accent5>
        <a:accent6>
          <a:srgbClr val="E75C00"/>
        </a:accent6>
        <a:hlink>
          <a:srgbClr val="008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4">
        <a:dk1>
          <a:srgbClr val="333333"/>
        </a:dk1>
        <a:lt1>
          <a:srgbClr val="FFFFFF"/>
        </a:lt1>
        <a:dk2>
          <a:srgbClr val="00007A"/>
        </a:dk2>
        <a:lt2>
          <a:srgbClr val="808080"/>
        </a:lt2>
        <a:accent1>
          <a:srgbClr val="0000CC"/>
        </a:accent1>
        <a:accent2>
          <a:srgbClr val="FF6600"/>
        </a:accent2>
        <a:accent3>
          <a:srgbClr val="FFFFFF"/>
        </a:accent3>
        <a:accent4>
          <a:srgbClr val="2A2A2A"/>
        </a:accent4>
        <a:accent5>
          <a:srgbClr val="AAAAE2"/>
        </a:accent5>
        <a:accent6>
          <a:srgbClr val="E75C00"/>
        </a:accent6>
        <a:hlink>
          <a:srgbClr val="008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7477</TotalTime>
  <Words>1037</Words>
  <Application>Microsoft Office PowerPoint</Application>
  <PresentationFormat>On-screen Show (4:3)</PresentationFormat>
  <Paragraphs>176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Hebrew</vt:lpstr>
      <vt:lpstr>Calibri</vt:lpstr>
      <vt:lpstr>Comic Sans MS</vt:lpstr>
      <vt:lpstr>Franklin Gothic Book</vt:lpstr>
      <vt:lpstr>Wingdings</vt:lpstr>
      <vt:lpstr>Office Theme</vt:lpstr>
      <vt:lpstr>3_Default Design</vt:lpstr>
      <vt:lpstr>4_Default Design</vt:lpstr>
      <vt:lpstr>1_Office Theme</vt:lpstr>
      <vt:lpstr>Participant Poll</vt:lpstr>
      <vt:lpstr>PowerPoint Presentation</vt:lpstr>
      <vt:lpstr>TAACCCT Learning Network at a Glance</vt:lpstr>
      <vt:lpstr>Participant Poll</vt:lpstr>
      <vt:lpstr>PowerPoint Presentation</vt:lpstr>
      <vt:lpstr>PowerPoint Presentation</vt:lpstr>
      <vt:lpstr>PowerPoint Presentation</vt:lpstr>
      <vt:lpstr>PowerPoint Presentation</vt:lpstr>
      <vt:lpstr>Participant Question</vt:lpstr>
      <vt:lpstr>PowerPoint Presentation</vt:lpstr>
      <vt:lpstr>PowerPoint Presentation</vt:lpstr>
      <vt:lpstr>Examples</vt:lpstr>
      <vt:lpstr>AzAMI How to Sustain your Investment</vt:lpstr>
      <vt:lpstr>1. Design your VISION to align with college Priorities.</vt:lpstr>
      <vt:lpstr> 2. Identify your Highest  IMPACT Practices worth keeping </vt:lpstr>
      <vt:lpstr>  3. Call upon your Champions  </vt:lpstr>
      <vt:lpstr> 4. Strategies for Sustainability </vt:lpstr>
      <vt:lpstr> Thank You</vt:lpstr>
      <vt:lpstr>PowerPoint Presentation</vt:lpstr>
      <vt:lpstr>Illinois Community College Districts</vt:lpstr>
      <vt:lpstr>Sustainable Deliverables </vt:lpstr>
      <vt:lpstr>Sustainable Deliverables </vt:lpstr>
      <vt:lpstr>PowerPoint Presentation</vt:lpstr>
      <vt:lpstr>PowerPoint Presentation</vt:lpstr>
      <vt:lpstr>PowerPoint Presentation</vt:lpstr>
      <vt:lpstr>PowerPoint Presentation</vt:lpstr>
    </vt:vector>
  </TitlesOfParts>
  <Company>JFF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Laura Casertano</cp:lastModifiedBy>
  <cp:revision>292</cp:revision>
  <dcterms:created xsi:type="dcterms:W3CDTF">2012-12-12T14:53:33Z</dcterms:created>
  <dcterms:modified xsi:type="dcterms:W3CDTF">2016-11-28T15:28:02Z</dcterms:modified>
</cp:coreProperties>
</file>