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77"/>
  </p:notesMasterIdLst>
  <p:handoutMasterIdLst>
    <p:handoutMasterId r:id="rId78"/>
  </p:handoutMasterIdLst>
  <p:sldIdLst>
    <p:sldId id="279" r:id="rId3"/>
    <p:sldId id="257" r:id="rId4"/>
    <p:sldId id="256" r:id="rId5"/>
    <p:sldId id="264" r:id="rId6"/>
    <p:sldId id="259" r:id="rId7"/>
    <p:sldId id="271" r:id="rId8"/>
    <p:sldId id="260" r:id="rId9"/>
    <p:sldId id="277" r:id="rId10"/>
    <p:sldId id="292" r:id="rId11"/>
    <p:sldId id="283" r:id="rId12"/>
    <p:sldId id="280" r:id="rId13"/>
    <p:sldId id="265" r:id="rId14"/>
    <p:sldId id="284" r:id="rId15"/>
    <p:sldId id="335" r:id="rId16"/>
    <p:sldId id="300" r:id="rId17"/>
    <p:sldId id="338" r:id="rId18"/>
    <p:sldId id="301" r:id="rId19"/>
    <p:sldId id="337" r:id="rId20"/>
    <p:sldId id="302" r:id="rId21"/>
    <p:sldId id="340" r:id="rId22"/>
    <p:sldId id="341" r:id="rId23"/>
    <p:sldId id="342" r:id="rId24"/>
    <p:sldId id="290" r:id="rId25"/>
    <p:sldId id="272" r:id="rId26"/>
    <p:sldId id="297" r:id="rId27"/>
    <p:sldId id="359" r:id="rId28"/>
    <p:sldId id="360" r:id="rId29"/>
    <p:sldId id="361" r:id="rId30"/>
    <p:sldId id="362" r:id="rId31"/>
    <p:sldId id="363" r:id="rId32"/>
    <p:sldId id="364" r:id="rId33"/>
    <p:sldId id="365" r:id="rId34"/>
    <p:sldId id="366" r:id="rId35"/>
    <p:sldId id="367" r:id="rId36"/>
    <p:sldId id="368" r:id="rId37"/>
    <p:sldId id="378" r:id="rId38"/>
    <p:sldId id="379" r:id="rId39"/>
    <p:sldId id="370" r:id="rId40"/>
    <p:sldId id="371" r:id="rId41"/>
    <p:sldId id="372" r:id="rId42"/>
    <p:sldId id="373" r:id="rId43"/>
    <p:sldId id="374" r:id="rId44"/>
    <p:sldId id="375" r:id="rId45"/>
    <p:sldId id="376" r:id="rId46"/>
    <p:sldId id="336" r:id="rId47"/>
    <p:sldId id="304" r:id="rId48"/>
    <p:sldId id="305" r:id="rId49"/>
    <p:sldId id="306" r:id="rId50"/>
    <p:sldId id="307" r:id="rId51"/>
    <p:sldId id="308" r:id="rId52"/>
    <p:sldId id="309" r:id="rId53"/>
    <p:sldId id="310" r:id="rId54"/>
    <p:sldId id="285" r:id="rId55"/>
    <p:sldId id="287" r:id="rId56"/>
    <p:sldId id="347" r:id="rId57"/>
    <p:sldId id="346" r:id="rId58"/>
    <p:sldId id="343" r:id="rId59"/>
    <p:sldId id="344" r:id="rId60"/>
    <p:sldId id="352" r:id="rId61"/>
    <p:sldId id="345" r:id="rId62"/>
    <p:sldId id="350" r:id="rId63"/>
    <p:sldId id="348" r:id="rId64"/>
    <p:sldId id="349" r:id="rId65"/>
    <p:sldId id="351" r:id="rId66"/>
    <p:sldId id="353" r:id="rId67"/>
    <p:sldId id="354" r:id="rId68"/>
    <p:sldId id="355" r:id="rId69"/>
    <p:sldId id="356" r:id="rId70"/>
    <p:sldId id="357" r:id="rId71"/>
    <p:sldId id="291" r:id="rId72"/>
    <p:sldId id="298" r:id="rId73"/>
    <p:sldId id="278" r:id="rId74"/>
    <p:sldId id="358" r:id="rId75"/>
    <p:sldId id="261" r:id="rId76"/>
  </p:sldIdLst>
  <p:sldSz cx="9144000" cy="6858000" type="screen4x3"/>
  <p:notesSz cx="6954838" cy="9309100"/>
  <p:custDataLst>
    <p:tags r:id="rId7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6" autoAdjust="0"/>
    <p:restoredTop sz="74423" autoAdjust="0"/>
  </p:normalViewPr>
  <p:slideViewPr>
    <p:cSldViewPr snapToGrid="0">
      <p:cViewPr varScale="1">
        <p:scale>
          <a:sx n="85" d="100"/>
          <a:sy n="85" d="100"/>
        </p:scale>
        <p:origin x="156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9006"/>
    </p:cViewPr>
  </p:sorterViewPr>
  <p:notesViewPr>
    <p:cSldViewPr snapToGrid="0">
      <p:cViewPr varScale="1">
        <p:scale>
          <a:sx n="55" d="100"/>
          <a:sy n="55" d="100"/>
        </p:scale>
        <p:origin x="-2832" y="-90"/>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acffs02.itsc.hhs-itsc.local\data1pub29$\OFAUSER\Financial%20Data\FY%202015%20Financial%20Data\Revised%208.18.16\FY%202015%20TANF%20and%20MOE%20State%20Pie%20Charts%208.18.16.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621372328458897"/>
          <c:y val="0.147270222084569"/>
          <c:w val="0.60343526030959704"/>
          <c:h val="0.83060165297608701"/>
        </c:manualLayout>
      </c:layout>
      <c:pieChart>
        <c:varyColors val="1"/>
        <c:ser>
          <c:idx val="0"/>
          <c:order val="0"/>
          <c:tx>
            <c:strRef>
              <c:f>'FY15 Data For Charts'!$C$122</c:f>
              <c:strCache>
                <c:ptCount val="1"/>
                <c:pt idx="0">
                  <c:v>U.S. TOTAL</c:v>
                </c:pt>
              </c:strCache>
            </c:strRef>
          </c:tx>
          <c:spPr>
            <a:ln>
              <a:noFill/>
            </a:ln>
          </c:spPr>
          <c:dPt>
            <c:idx val="0"/>
            <c:bubble3D val="0"/>
            <c:spPr>
              <a:solidFill>
                <a:srgbClr val="264A64"/>
              </a:solidFill>
              <a:ln>
                <a:noFill/>
              </a:ln>
            </c:spPr>
            <c:extLst>
              <c:ext xmlns:c16="http://schemas.microsoft.com/office/drawing/2014/chart" uri="{C3380CC4-5D6E-409C-BE32-E72D297353CC}">
                <c16:uniqueId val="{00000001-C5B5-4C97-A464-E131F8998E64}"/>
              </c:ext>
            </c:extLst>
          </c:dPt>
          <c:dPt>
            <c:idx val="1"/>
            <c:bubble3D val="0"/>
            <c:spPr>
              <a:solidFill>
                <a:srgbClr val="264A64">
                  <a:lumMod val="60000"/>
                  <a:lumOff val="40000"/>
                </a:srgbClr>
              </a:solidFill>
              <a:ln>
                <a:noFill/>
              </a:ln>
            </c:spPr>
            <c:extLst>
              <c:ext xmlns:c16="http://schemas.microsoft.com/office/drawing/2014/chart" uri="{C3380CC4-5D6E-409C-BE32-E72D297353CC}">
                <c16:uniqueId val="{00000003-C5B5-4C97-A464-E131F8998E64}"/>
              </c:ext>
            </c:extLst>
          </c:dPt>
          <c:dPt>
            <c:idx val="2"/>
            <c:bubble3D val="0"/>
            <c:spPr>
              <a:solidFill>
                <a:srgbClr val="BCD9ED"/>
              </a:solidFill>
              <a:ln>
                <a:noFill/>
              </a:ln>
            </c:spPr>
            <c:extLst>
              <c:ext xmlns:c16="http://schemas.microsoft.com/office/drawing/2014/chart" uri="{C3380CC4-5D6E-409C-BE32-E72D297353CC}">
                <c16:uniqueId val="{00000005-C5B5-4C97-A464-E131F8998E64}"/>
              </c:ext>
            </c:extLst>
          </c:dPt>
          <c:dPt>
            <c:idx val="3"/>
            <c:bubble3D val="0"/>
            <c:spPr>
              <a:solidFill>
                <a:srgbClr val="CDD7D9">
                  <a:lumMod val="75000"/>
                </a:srgbClr>
              </a:solidFill>
              <a:ln>
                <a:noFill/>
              </a:ln>
            </c:spPr>
            <c:extLst>
              <c:ext xmlns:c16="http://schemas.microsoft.com/office/drawing/2014/chart" uri="{C3380CC4-5D6E-409C-BE32-E72D297353CC}">
                <c16:uniqueId val="{00000007-C5B5-4C97-A464-E131F8998E64}"/>
              </c:ext>
            </c:extLst>
          </c:dPt>
          <c:dPt>
            <c:idx val="4"/>
            <c:bubble3D val="0"/>
            <c:spPr>
              <a:solidFill>
                <a:srgbClr val="63BAB2">
                  <a:lumMod val="75000"/>
                </a:srgbClr>
              </a:solidFill>
              <a:ln>
                <a:noFill/>
              </a:ln>
            </c:spPr>
            <c:extLst>
              <c:ext xmlns:c16="http://schemas.microsoft.com/office/drawing/2014/chart" uri="{C3380CC4-5D6E-409C-BE32-E72D297353CC}">
                <c16:uniqueId val="{00000009-C5B5-4C97-A464-E131F8998E64}"/>
              </c:ext>
            </c:extLst>
          </c:dPt>
          <c:dPt>
            <c:idx val="5"/>
            <c:bubble3D val="0"/>
            <c:spPr>
              <a:solidFill>
                <a:srgbClr val="63BAB2"/>
              </a:solidFill>
              <a:ln>
                <a:noFill/>
              </a:ln>
            </c:spPr>
            <c:extLst>
              <c:ext xmlns:c16="http://schemas.microsoft.com/office/drawing/2014/chart" uri="{C3380CC4-5D6E-409C-BE32-E72D297353CC}">
                <c16:uniqueId val="{0000000B-C5B5-4C97-A464-E131F8998E64}"/>
              </c:ext>
            </c:extLst>
          </c:dPt>
          <c:dPt>
            <c:idx val="6"/>
            <c:bubble3D val="0"/>
            <c:spPr>
              <a:solidFill>
                <a:srgbClr val="63BAB2">
                  <a:lumMod val="60000"/>
                  <a:lumOff val="40000"/>
                </a:srgbClr>
              </a:solidFill>
              <a:ln>
                <a:noFill/>
              </a:ln>
            </c:spPr>
            <c:extLst>
              <c:ext xmlns:c16="http://schemas.microsoft.com/office/drawing/2014/chart" uri="{C3380CC4-5D6E-409C-BE32-E72D297353CC}">
                <c16:uniqueId val="{0000000D-C5B5-4C97-A464-E131F8998E64}"/>
              </c:ext>
            </c:extLst>
          </c:dPt>
          <c:dPt>
            <c:idx val="7"/>
            <c:bubble3D val="0"/>
            <c:spPr>
              <a:solidFill>
                <a:srgbClr val="E29F4D">
                  <a:lumMod val="75000"/>
                </a:srgbClr>
              </a:solidFill>
              <a:ln>
                <a:noFill/>
              </a:ln>
            </c:spPr>
            <c:extLst>
              <c:ext xmlns:c16="http://schemas.microsoft.com/office/drawing/2014/chart" uri="{C3380CC4-5D6E-409C-BE32-E72D297353CC}">
                <c16:uniqueId val="{0000000F-C5B5-4C97-A464-E131F8998E64}"/>
              </c:ext>
            </c:extLst>
          </c:dPt>
          <c:dPt>
            <c:idx val="8"/>
            <c:bubble3D val="0"/>
            <c:spPr>
              <a:solidFill>
                <a:srgbClr val="E29F4D"/>
              </a:solidFill>
              <a:ln>
                <a:noFill/>
              </a:ln>
            </c:spPr>
            <c:extLst>
              <c:ext xmlns:c16="http://schemas.microsoft.com/office/drawing/2014/chart" uri="{C3380CC4-5D6E-409C-BE32-E72D297353CC}">
                <c16:uniqueId val="{00000011-C5B5-4C97-A464-E131F8998E64}"/>
              </c:ext>
            </c:extLst>
          </c:dPt>
          <c:dPt>
            <c:idx val="9"/>
            <c:bubble3D val="0"/>
            <c:spPr>
              <a:solidFill>
                <a:srgbClr val="E29F4D">
                  <a:lumMod val="60000"/>
                  <a:lumOff val="40000"/>
                </a:srgbClr>
              </a:solidFill>
              <a:ln>
                <a:noFill/>
              </a:ln>
            </c:spPr>
            <c:extLst>
              <c:ext xmlns:c16="http://schemas.microsoft.com/office/drawing/2014/chart" uri="{C3380CC4-5D6E-409C-BE32-E72D297353CC}">
                <c16:uniqueId val="{00000013-C5B5-4C97-A464-E131F8998E64}"/>
              </c:ext>
            </c:extLst>
          </c:dPt>
          <c:dPt>
            <c:idx val="10"/>
            <c:bubble3D val="0"/>
            <c:spPr>
              <a:solidFill>
                <a:srgbClr val="FEF5E4"/>
              </a:solidFill>
              <a:ln>
                <a:noFill/>
              </a:ln>
            </c:spPr>
            <c:extLst>
              <c:ext xmlns:c16="http://schemas.microsoft.com/office/drawing/2014/chart" uri="{C3380CC4-5D6E-409C-BE32-E72D297353CC}">
                <c16:uniqueId val="{00000015-C5B5-4C97-A464-E131F8998E64}"/>
              </c:ext>
            </c:extLst>
          </c:dPt>
          <c:dPt>
            <c:idx val="11"/>
            <c:bubble3D val="0"/>
            <c:spPr>
              <a:solidFill>
                <a:srgbClr val="CFC3AE"/>
              </a:solidFill>
              <a:ln>
                <a:noFill/>
              </a:ln>
            </c:spPr>
            <c:extLst>
              <c:ext xmlns:c16="http://schemas.microsoft.com/office/drawing/2014/chart" uri="{C3380CC4-5D6E-409C-BE32-E72D297353CC}">
                <c16:uniqueId val="{00000017-C5B5-4C97-A464-E131F8998E64}"/>
              </c:ext>
            </c:extLst>
          </c:dPt>
          <c:dPt>
            <c:idx val="12"/>
            <c:bubble3D val="0"/>
            <c:spPr>
              <a:solidFill>
                <a:srgbClr val="A79A8F"/>
              </a:solidFill>
              <a:ln>
                <a:noFill/>
              </a:ln>
            </c:spPr>
            <c:extLst>
              <c:ext xmlns:c16="http://schemas.microsoft.com/office/drawing/2014/chart" uri="{C3380CC4-5D6E-409C-BE32-E72D297353CC}">
                <c16:uniqueId val="{00000019-C5B5-4C97-A464-E131F8998E64}"/>
              </c:ext>
            </c:extLst>
          </c:dPt>
          <c:dPt>
            <c:idx val="13"/>
            <c:bubble3D val="0"/>
            <c:spPr>
              <a:solidFill>
                <a:srgbClr val="897F72"/>
              </a:solidFill>
              <a:ln>
                <a:noFill/>
              </a:ln>
            </c:spPr>
            <c:extLst>
              <c:ext xmlns:c16="http://schemas.microsoft.com/office/drawing/2014/chart" uri="{C3380CC4-5D6E-409C-BE32-E72D297353CC}">
                <c16:uniqueId val="{0000001B-C5B5-4C97-A464-E131F8998E64}"/>
              </c:ext>
            </c:extLst>
          </c:dPt>
          <c:dLbls>
            <c:dLbl>
              <c:idx val="0"/>
              <c:numFmt formatCode="0.0%" sourceLinked="0"/>
              <c:spPr/>
              <c:txPr>
                <a:bodyPr/>
                <a:lstStyle/>
                <a:p>
                  <a:pPr>
                    <a:defRPr sz="1200">
                      <a:solidFill>
                        <a:schemeClr val="bg1"/>
                      </a:solidFill>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1-C5B5-4C97-A464-E131F8998E64}"/>
                </c:ext>
              </c:extLst>
            </c:dLbl>
            <c:dLbl>
              <c:idx val="4"/>
              <c:numFmt formatCode="0.0%" sourceLinked="0"/>
              <c:spPr/>
              <c:txPr>
                <a:bodyPr/>
                <a:lstStyle/>
                <a:p>
                  <a:pPr>
                    <a:defRPr sz="1200">
                      <a:solidFill>
                        <a:schemeClr val="bg1"/>
                      </a:solidFill>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9-C5B5-4C97-A464-E131F8998E64}"/>
                </c:ext>
              </c:extLst>
            </c:dLbl>
            <c:dLbl>
              <c:idx val="6"/>
              <c:layout>
                <c:manualLayout>
                  <c:x val="0.15432117529185546"/>
                  <c:y val="3.194709745985985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5B5-4C97-A464-E131F8998E64}"/>
                </c:ext>
              </c:extLst>
            </c:dLbl>
            <c:dLbl>
              <c:idx val="7"/>
              <c:layout>
                <c:manualLayout>
                  <c:x val="-3.8214992356724597E-2"/>
                  <c:y val="9.42421607283960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5B5-4C97-A464-E131F8998E64}"/>
                </c:ext>
              </c:extLst>
            </c:dLbl>
            <c:dLbl>
              <c:idx val="8"/>
              <c:layout>
                <c:manualLayout>
                  <c:x val="-0.10314675973300738"/>
                  <c:y val="0.1195649765082914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5B5-4C97-A464-E131F8998E64}"/>
                </c:ext>
              </c:extLst>
            </c:dLbl>
            <c:dLbl>
              <c:idx val="9"/>
              <c:layout>
                <c:manualLayout>
                  <c:x val="-0.202120619537942"/>
                  <c:y val="8.774091589534660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C5B5-4C97-A464-E131F8998E64}"/>
                </c:ext>
              </c:extLst>
            </c:dLbl>
            <c:dLbl>
              <c:idx val="10"/>
              <c:layout>
                <c:manualLayout>
                  <c:x val="-0.14115681693634399"/>
                  <c:y val="6.391858355073240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C5B5-4C97-A464-E131F8998E64}"/>
                </c:ext>
              </c:extLst>
            </c:dLbl>
            <c:dLbl>
              <c:idx val="11"/>
              <c:layout>
                <c:manualLayout>
                  <c:x val="-0.29755369040408403"/>
                  <c:y val="6.2539459420825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C5B5-4C97-A464-E131F8998E64}"/>
                </c:ext>
              </c:extLst>
            </c:dLbl>
            <c:dLbl>
              <c:idx val="12"/>
              <c:layout>
                <c:manualLayout>
                  <c:x val="-8.9190274292636498E-2"/>
                  <c:y val="-6.288253302679069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C5B5-4C97-A464-E131F8998E64}"/>
                </c:ext>
              </c:extLst>
            </c:dLbl>
            <c:dLbl>
              <c:idx val="13"/>
              <c:layout>
                <c:manualLayout>
                  <c:x val="0.25562177518693735"/>
                  <c:y val="7.5042094393159165E-3"/>
                </c:manualLayout>
              </c:layout>
              <c:tx>
                <c:rich>
                  <a:bodyPr/>
                  <a:lstStyle/>
                  <a:p>
                    <a:r>
                      <a:rPr lang="en-US" dirty="0"/>
                      <a:t>Fatherhood &amp; Two-Parent 
Family Programs
0.4%</a:t>
                    </a:r>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C5B5-4C97-A464-E131F8998E64}"/>
                </c:ext>
              </c:extLst>
            </c:dLbl>
            <c:numFmt formatCode="0.0%" sourceLinked="0"/>
            <c:spPr>
              <a:noFill/>
              <a:ln>
                <a:noFill/>
              </a:ln>
              <a:effectLst/>
            </c:spPr>
            <c:txPr>
              <a:bodyPr/>
              <a:lstStyle/>
              <a:p>
                <a:pPr>
                  <a:defRPr sz="1200">
                    <a:solidFill>
                      <a:sysClr val="windowText" lastClr="000000"/>
                    </a:solidFill>
                  </a:defRPr>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'FY15 Data For Charts'!$B$123:$B$137</c:f>
              <c:strCache>
                <c:ptCount val="15"/>
                <c:pt idx="0">
                  <c:v> Basic Assistance</c:v>
                </c:pt>
                <c:pt idx="1">
                  <c:v> Work, Education, &amp; 
Training Activities</c:v>
                </c:pt>
                <c:pt idx="2">
                  <c:v>Child Care 
(Spent or Transferred)</c:v>
                </c:pt>
                <c:pt idx="3">
                  <c:v> Program Management</c:v>
                </c:pt>
                <c:pt idx="4">
                  <c:v>Refundable Tax Credits</c:v>
                </c:pt>
                <c:pt idx="5">
                  <c:v> Child Welfare Services*</c:v>
                </c:pt>
                <c:pt idx="6">
                  <c:v>Pre-Kindergarten/
Head Start</c:v>
                </c:pt>
                <c:pt idx="7">
                  <c:v> Transferred to SSBG</c:v>
                </c:pt>
                <c:pt idx="8">
                  <c:v>Out-of-Wedlock
 Pregnancy Prevention</c:v>
                </c:pt>
                <c:pt idx="9">
                  <c:v> Non-Recurrent
Short Term Benefits</c:v>
                </c:pt>
                <c:pt idx="10">
                  <c:v>Work Supports 
&amp; Supportive Services†</c:v>
                </c:pt>
                <c:pt idx="11">
                  <c:v> Services for
Children &amp; Youth‡</c:v>
                </c:pt>
                <c:pt idx="12">
                  <c:v>Authorized Solely
Under Prior Law §</c:v>
                </c:pt>
                <c:pt idx="13">
                  <c:v> Fatherhood &amp; Two-Parent 
Family Programs</c:v>
                </c:pt>
                <c:pt idx="14">
                  <c:v> Other</c:v>
                </c:pt>
              </c:strCache>
            </c:strRef>
          </c:cat>
          <c:val>
            <c:numRef>
              <c:f>'FY15 Data For Charts'!$C$123:$C$137</c:f>
              <c:numCache>
                <c:formatCode>0.0%</c:formatCode>
                <c:ptCount val="15"/>
                <c:pt idx="0">
                  <c:v>0.24605896619403156</c:v>
                </c:pt>
                <c:pt idx="1">
                  <c:v>6.6630939732485878E-2</c:v>
                </c:pt>
                <c:pt idx="2">
                  <c:v>0.16888597505188876</c:v>
                </c:pt>
                <c:pt idx="3">
                  <c:v>9.9673810504920732E-2</c:v>
                </c:pt>
                <c:pt idx="4">
                  <c:v>8.1179486480962557E-2</c:v>
                </c:pt>
                <c:pt idx="5">
                  <c:v>7.2852662022980838E-2</c:v>
                </c:pt>
                <c:pt idx="6">
                  <c:v>5.990688253502733E-2</c:v>
                </c:pt>
                <c:pt idx="7">
                  <c:v>3.6765842355021394E-2</c:v>
                </c:pt>
                <c:pt idx="8">
                  <c:v>3.24229038993687E-2</c:v>
                </c:pt>
                <c:pt idx="9">
                  <c:v>2.7295246261516019E-2</c:v>
                </c:pt>
                <c:pt idx="10">
                  <c:v>2.7856457014596908E-2</c:v>
                </c:pt>
                <c:pt idx="11">
                  <c:v>1.8823686952628354E-2</c:v>
                </c:pt>
                <c:pt idx="12">
                  <c:v>1.76139088867696E-2</c:v>
                </c:pt>
                <c:pt idx="13">
                  <c:v>4.0530497123786677E-3</c:v>
                </c:pt>
                <c:pt idx="14">
                  <c:v>3.9980182395422711E-2</c:v>
                </c:pt>
              </c:numCache>
            </c:numRef>
          </c:val>
          <c:extLst>
            <c:ext xmlns:c16="http://schemas.microsoft.com/office/drawing/2014/chart" uri="{C3380CC4-5D6E-409C-BE32-E72D297353CC}">
              <c16:uniqueId val="{0000001C-C5B5-4C97-A464-E131F8998E64}"/>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976CC-9764-4248-9089-F5BCE1749815}"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80173C21-C9CF-4739-A338-0FBE3BBEB452}">
      <dgm:prSet phldrT="[Text]"/>
      <dgm:spPr/>
      <dgm:t>
        <a:bodyPr/>
        <a:lstStyle/>
        <a:p>
          <a:r>
            <a:rPr lang="en-US" dirty="0"/>
            <a:t>Measurable Skill Gain</a:t>
          </a:r>
        </a:p>
      </dgm:t>
    </dgm:pt>
    <dgm:pt modelId="{D7151709-3B6E-4F23-9E0D-5C5459ACF7E5}" type="parTrans" cxnId="{51A30C90-4D7D-44C1-833B-6E69E5E91BAE}">
      <dgm:prSet/>
      <dgm:spPr/>
      <dgm:t>
        <a:bodyPr/>
        <a:lstStyle/>
        <a:p>
          <a:endParaRPr lang="en-US"/>
        </a:p>
      </dgm:t>
    </dgm:pt>
    <dgm:pt modelId="{EB033CCB-2C88-4919-957E-EAA359F75F49}" type="sibTrans" cxnId="{51A30C90-4D7D-44C1-833B-6E69E5E91BAE}">
      <dgm:prSet/>
      <dgm:spPr/>
      <dgm:t>
        <a:bodyPr/>
        <a:lstStyle/>
        <a:p>
          <a:endParaRPr lang="en-US"/>
        </a:p>
      </dgm:t>
    </dgm:pt>
    <dgm:pt modelId="{61B430A5-42CC-4B1C-B9C9-F6024E79EDE2}">
      <dgm:prSet phldrT="[Text]"/>
      <dgm:spPr/>
      <dgm:t>
        <a:bodyPr/>
        <a:lstStyle/>
        <a:p>
          <a:r>
            <a:rPr lang="en-US" dirty="0"/>
            <a:t>Secondary Diploma/ Equivalent</a:t>
          </a:r>
        </a:p>
      </dgm:t>
    </dgm:pt>
    <dgm:pt modelId="{394ADB66-0C48-45D3-8D4B-9085F863D203}" type="parTrans" cxnId="{6BD1FD4D-48D7-4B73-8D46-E3DB5EA2DE65}">
      <dgm:prSet/>
      <dgm:spPr/>
      <dgm:t>
        <a:bodyPr/>
        <a:lstStyle/>
        <a:p>
          <a:endParaRPr lang="en-US"/>
        </a:p>
      </dgm:t>
    </dgm:pt>
    <dgm:pt modelId="{E02D4830-6B56-49E5-B305-4097C494889F}" type="sibTrans" cxnId="{6BD1FD4D-48D7-4B73-8D46-E3DB5EA2DE65}">
      <dgm:prSet/>
      <dgm:spPr/>
      <dgm:t>
        <a:bodyPr/>
        <a:lstStyle/>
        <a:p>
          <a:endParaRPr lang="en-US"/>
        </a:p>
      </dgm:t>
    </dgm:pt>
    <dgm:pt modelId="{BD87748F-46F9-4B4B-B055-4A3F8A5D016F}">
      <dgm:prSet phldrT="[Text]"/>
      <dgm:spPr/>
      <dgm:t>
        <a:bodyPr/>
        <a:lstStyle/>
        <a:p>
          <a:r>
            <a:rPr lang="en-US" dirty="0"/>
            <a:t>Progress toward Milestones</a:t>
          </a:r>
        </a:p>
      </dgm:t>
    </dgm:pt>
    <dgm:pt modelId="{B6D09951-2EB9-4CBC-8250-1125C84DBAE0}" type="parTrans" cxnId="{35FBDBA1-F360-49FE-A28C-03860E54F17C}">
      <dgm:prSet/>
      <dgm:spPr/>
      <dgm:t>
        <a:bodyPr/>
        <a:lstStyle/>
        <a:p>
          <a:endParaRPr lang="en-US"/>
        </a:p>
      </dgm:t>
    </dgm:pt>
    <dgm:pt modelId="{DC922754-8B47-4253-8364-45421E6858A3}" type="sibTrans" cxnId="{35FBDBA1-F360-49FE-A28C-03860E54F17C}">
      <dgm:prSet/>
      <dgm:spPr/>
      <dgm:t>
        <a:bodyPr/>
        <a:lstStyle/>
        <a:p>
          <a:endParaRPr lang="en-US"/>
        </a:p>
      </dgm:t>
    </dgm:pt>
    <dgm:pt modelId="{3778D2DE-8334-43A1-B3F5-708F50454AF9}">
      <dgm:prSet phldrT="[Text]"/>
      <dgm:spPr/>
      <dgm:t>
        <a:bodyPr/>
        <a:lstStyle/>
        <a:p>
          <a:r>
            <a:rPr lang="en-US" dirty="0"/>
            <a:t>Secondary or Post-Secondary Transcript</a:t>
          </a:r>
        </a:p>
      </dgm:t>
    </dgm:pt>
    <dgm:pt modelId="{FC1DA52B-F44A-4FF7-803E-19BB16884347}" type="parTrans" cxnId="{02260DAC-E530-47FF-8E2A-13DBC2310617}">
      <dgm:prSet/>
      <dgm:spPr/>
      <dgm:t>
        <a:bodyPr/>
        <a:lstStyle/>
        <a:p>
          <a:endParaRPr lang="en-US"/>
        </a:p>
      </dgm:t>
    </dgm:pt>
    <dgm:pt modelId="{6F39ADE9-E3A6-4DBD-91FB-ECAF37C7E758}" type="sibTrans" cxnId="{02260DAC-E530-47FF-8E2A-13DBC2310617}">
      <dgm:prSet/>
      <dgm:spPr/>
      <dgm:t>
        <a:bodyPr/>
        <a:lstStyle/>
        <a:p>
          <a:endParaRPr lang="en-US"/>
        </a:p>
      </dgm:t>
    </dgm:pt>
    <dgm:pt modelId="{7FC96466-3930-4ED9-BCC3-FB6AFD4F9A8A}">
      <dgm:prSet phldrT="[Text]"/>
      <dgm:spPr/>
      <dgm:t>
        <a:bodyPr/>
        <a:lstStyle/>
        <a:p>
          <a:r>
            <a:rPr lang="en-US" dirty="0"/>
            <a:t>Program Exit + Entry into Postsecondary Education</a:t>
          </a:r>
        </a:p>
      </dgm:t>
    </dgm:pt>
    <dgm:pt modelId="{032D3722-0BAE-4877-A13C-12AD8AD85307}" type="parTrans" cxnId="{6A411F87-0878-48DB-BEBD-DDB64684938F}">
      <dgm:prSet>
        <dgm:style>
          <a:lnRef idx="1">
            <a:schemeClr val="accent1"/>
          </a:lnRef>
          <a:fillRef idx="0">
            <a:schemeClr val="accent1"/>
          </a:fillRef>
          <a:effectRef idx="0">
            <a:schemeClr val="accent1"/>
          </a:effectRef>
          <a:fontRef idx="minor">
            <a:schemeClr val="tx1"/>
          </a:fontRef>
        </dgm:style>
      </dgm:prSet>
      <dgm:spPr/>
      <dgm:t>
        <a:bodyPr/>
        <a:lstStyle/>
        <a:p>
          <a:endParaRPr lang="en-US"/>
        </a:p>
      </dgm:t>
    </dgm:pt>
    <dgm:pt modelId="{15030053-1D1D-4669-8768-48F7C6197C32}" type="sibTrans" cxnId="{6A411F87-0878-48DB-BEBD-DDB64684938F}">
      <dgm:prSet/>
      <dgm:spPr/>
      <dgm:t>
        <a:bodyPr/>
        <a:lstStyle/>
        <a:p>
          <a:endParaRPr lang="en-US"/>
        </a:p>
      </dgm:t>
    </dgm:pt>
    <dgm:pt modelId="{EF2FCCF4-25AC-4FEE-8B34-09C3B02B484C}">
      <dgm:prSet phldrT="[Text]"/>
      <dgm:spPr/>
      <dgm:t>
        <a:bodyPr/>
        <a:lstStyle/>
        <a:p>
          <a:r>
            <a:rPr lang="en-US" dirty="0"/>
            <a:t>Educational Functioning Level Gain</a:t>
          </a:r>
        </a:p>
      </dgm:t>
    </dgm:pt>
    <dgm:pt modelId="{12332612-0C3C-4F7A-9721-82B6FCC69EF3}" type="parTrans" cxnId="{C7D0EEC6-E1FD-46DC-8563-C794D42FE757}">
      <dgm:prSet/>
      <dgm:spPr/>
      <dgm:t>
        <a:bodyPr/>
        <a:lstStyle/>
        <a:p>
          <a:endParaRPr lang="en-US"/>
        </a:p>
      </dgm:t>
    </dgm:pt>
    <dgm:pt modelId="{243D00F6-1026-469F-9DFA-110520AE8603}" type="sibTrans" cxnId="{C7D0EEC6-E1FD-46DC-8563-C794D42FE757}">
      <dgm:prSet/>
      <dgm:spPr/>
      <dgm:t>
        <a:bodyPr/>
        <a:lstStyle/>
        <a:p>
          <a:endParaRPr lang="en-US"/>
        </a:p>
      </dgm:t>
    </dgm:pt>
    <dgm:pt modelId="{08F07569-7C04-473C-BFFB-E5884E2E5B40}">
      <dgm:prSet phldrT="[Text]"/>
      <dgm:spPr/>
      <dgm:t>
        <a:bodyPr/>
        <a:lstStyle/>
        <a:p>
          <a:r>
            <a:rPr lang="en-US" dirty="0"/>
            <a:t>Pre-Post Test</a:t>
          </a:r>
        </a:p>
      </dgm:t>
    </dgm:pt>
    <dgm:pt modelId="{65DF3A74-DB32-4183-9B21-D380F5229B63}" type="parTrans" cxnId="{CB160BDD-E642-4437-9DD7-E1FE6695605B}">
      <dgm:prSet>
        <dgm:style>
          <a:lnRef idx="1">
            <a:schemeClr val="accent1"/>
          </a:lnRef>
          <a:fillRef idx="0">
            <a:schemeClr val="accent1"/>
          </a:fillRef>
          <a:effectRef idx="0">
            <a:schemeClr val="accent1"/>
          </a:effectRef>
          <a:fontRef idx="minor">
            <a:schemeClr val="tx1"/>
          </a:fontRef>
        </dgm:style>
      </dgm:prSet>
      <dgm:spPr/>
      <dgm:t>
        <a:bodyPr/>
        <a:lstStyle/>
        <a:p>
          <a:endParaRPr lang="en-US"/>
        </a:p>
      </dgm:t>
    </dgm:pt>
    <dgm:pt modelId="{6E90EC16-641A-495F-A943-6B068EB6C361}" type="sibTrans" cxnId="{CB160BDD-E642-4437-9DD7-E1FE6695605B}">
      <dgm:prSet/>
      <dgm:spPr/>
      <dgm:t>
        <a:bodyPr/>
        <a:lstStyle/>
        <a:p>
          <a:endParaRPr lang="en-US"/>
        </a:p>
      </dgm:t>
    </dgm:pt>
    <dgm:pt modelId="{6B9CFBE6-E3D4-4268-A2C0-A0EDDFF534BF}">
      <dgm:prSet phldrT="[Text]"/>
      <dgm:spPr/>
      <dgm:t>
        <a:bodyPr/>
        <a:lstStyle/>
        <a:p>
          <a:r>
            <a:rPr lang="en-US" dirty="0"/>
            <a:t>Completion of Carnegie Units</a:t>
          </a:r>
        </a:p>
      </dgm:t>
    </dgm:pt>
    <dgm:pt modelId="{C18A4081-F5AA-4463-B717-EF16C5518638}" type="parTrans" cxnId="{9C7FA981-5C76-484F-85CB-509EB90B6303}">
      <dgm:prSet/>
      <dgm:spPr/>
      <dgm:t>
        <a:bodyPr/>
        <a:lstStyle/>
        <a:p>
          <a:endParaRPr lang="en-US"/>
        </a:p>
      </dgm:t>
    </dgm:pt>
    <dgm:pt modelId="{80742E2A-2545-49A6-BA48-5A20AC637E54}" type="sibTrans" cxnId="{9C7FA981-5C76-484F-85CB-509EB90B6303}">
      <dgm:prSet/>
      <dgm:spPr/>
      <dgm:t>
        <a:bodyPr/>
        <a:lstStyle/>
        <a:p>
          <a:endParaRPr lang="en-US"/>
        </a:p>
      </dgm:t>
    </dgm:pt>
    <dgm:pt modelId="{8C9158C6-8BFE-4B0A-87A7-945F6C5EEE07}">
      <dgm:prSet phldrT="[Text]"/>
      <dgm:spPr/>
      <dgm:t>
        <a:bodyPr/>
        <a:lstStyle/>
        <a:p>
          <a:r>
            <a:rPr lang="en-US" dirty="0"/>
            <a:t>Passing Technical / Occupational Knowledge Based Exam </a:t>
          </a:r>
        </a:p>
      </dgm:t>
    </dgm:pt>
    <dgm:pt modelId="{93B0F586-6D2C-4075-9A8D-25F8B5F6CDA1}" type="parTrans" cxnId="{826FF78B-807A-49CF-B423-0CAF70C1B75B}">
      <dgm:prSet/>
      <dgm:spPr/>
      <dgm:t>
        <a:bodyPr/>
        <a:lstStyle/>
        <a:p>
          <a:endParaRPr lang="en-US"/>
        </a:p>
      </dgm:t>
    </dgm:pt>
    <dgm:pt modelId="{FDC9130A-4E2B-4E4A-BDAC-35896393D7E5}" type="sibTrans" cxnId="{826FF78B-807A-49CF-B423-0CAF70C1B75B}">
      <dgm:prSet/>
      <dgm:spPr/>
      <dgm:t>
        <a:bodyPr/>
        <a:lstStyle/>
        <a:p>
          <a:endParaRPr lang="en-US"/>
        </a:p>
      </dgm:t>
    </dgm:pt>
    <dgm:pt modelId="{72CAF259-D878-48D3-A44A-F9E39B213344}" type="pres">
      <dgm:prSet presAssocID="{453976CC-9764-4248-9089-F5BCE1749815}" presName="hierChild1" presStyleCnt="0">
        <dgm:presLayoutVars>
          <dgm:chPref val="1"/>
          <dgm:dir/>
          <dgm:animOne val="branch"/>
          <dgm:animLvl val="lvl"/>
          <dgm:resizeHandles/>
        </dgm:presLayoutVars>
      </dgm:prSet>
      <dgm:spPr/>
    </dgm:pt>
    <dgm:pt modelId="{F45E8420-866A-405B-9D1B-1263B57C0A38}" type="pres">
      <dgm:prSet presAssocID="{80173C21-C9CF-4739-A338-0FBE3BBEB452}" presName="hierRoot1" presStyleCnt="0"/>
      <dgm:spPr/>
    </dgm:pt>
    <dgm:pt modelId="{31CDD361-E455-440D-AB4D-7E7FC72E90D7}" type="pres">
      <dgm:prSet presAssocID="{80173C21-C9CF-4739-A338-0FBE3BBEB452}" presName="composite" presStyleCnt="0"/>
      <dgm:spPr/>
    </dgm:pt>
    <dgm:pt modelId="{F0E7BE8B-8451-4A15-A170-6FEBE37A1952}" type="pres">
      <dgm:prSet presAssocID="{80173C21-C9CF-4739-A338-0FBE3BBEB452}" presName="background" presStyleLbl="node0" presStyleIdx="0" presStyleCnt="1"/>
      <dgm:spPr/>
    </dgm:pt>
    <dgm:pt modelId="{A8932CD3-C990-41C8-BD0B-FD43ECF1E110}" type="pres">
      <dgm:prSet presAssocID="{80173C21-C9CF-4739-A338-0FBE3BBEB452}" presName="text" presStyleLbl="fgAcc0" presStyleIdx="0" presStyleCnt="1">
        <dgm:presLayoutVars>
          <dgm:chPref val="3"/>
        </dgm:presLayoutVars>
      </dgm:prSet>
      <dgm:spPr/>
    </dgm:pt>
    <dgm:pt modelId="{04C0477A-ABAF-4416-B4D1-7F65921DC30D}" type="pres">
      <dgm:prSet presAssocID="{80173C21-C9CF-4739-A338-0FBE3BBEB452}" presName="hierChild2" presStyleCnt="0"/>
      <dgm:spPr/>
    </dgm:pt>
    <dgm:pt modelId="{B1C7AD33-B3F0-4C88-8C81-668E32744C91}" type="pres">
      <dgm:prSet presAssocID="{394ADB66-0C48-45D3-8D4B-9085F863D203}" presName="Name10" presStyleLbl="parChTrans1D2" presStyleIdx="0" presStyleCnt="5"/>
      <dgm:spPr/>
    </dgm:pt>
    <dgm:pt modelId="{97DFC8F6-42EC-4811-84A0-970A00A97D52}" type="pres">
      <dgm:prSet presAssocID="{61B430A5-42CC-4B1C-B9C9-F6024E79EDE2}" presName="hierRoot2" presStyleCnt="0"/>
      <dgm:spPr/>
    </dgm:pt>
    <dgm:pt modelId="{C671051B-C80B-4534-9E57-D24805BDC686}" type="pres">
      <dgm:prSet presAssocID="{61B430A5-42CC-4B1C-B9C9-F6024E79EDE2}" presName="composite2" presStyleCnt="0"/>
      <dgm:spPr/>
    </dgm:pt>
    <dgm:pt modelId="{30D9B907-CD95-464F-B15F-1F30D3663BB6}" type="pres">
      <dgm:prSet presAssocID="{61B430A5-42CC-4B1C-B9C9-F6024E79EDE2}" presName="background2" presStyleLbl="node2" presStyleIdx="0" presStyleCnt="5"/>
      <dgm:spPr/>
    </dgm:pt>
    <dgm:pt modelId="{82F2EB95-B8C8-43A0-93D9-B6B8001C032D}" type="pres">
      <dgm:prSet presAssocID="{61B430A5-42CC-4B1C-B9C9-F6024E79EDE2}" presName="text2" presStyleLbl="fgAcc2" presStyleIdx="0" presStyleCnt="5">
        <dgm:presLayoutVars>
          <dgm:chPref val="3"/>
        </dgm:presLayoutVars>
      </dgm:prSet>
      <dgm:spPr/>
    </dgm:pt>
    <dgm:pt modelId="{9EE4132B-1218-4599-80CF-2AB65AAAD7B2}" type="pres">
      <dgm:prSet presAssocID="{61B430A5-42CC-4B1C-B9C9-F6024E79EDE2}" presName="hierChild3" presStyleCnt="0"/>
      <dgm:spPr/>
    </dgm:pt>
    <dgm:pt modelId="{834E69E9-8C59-4123-9FE4-C1FFE21FC748}" type="pres">
      <dgm:prSet presAssocID="{FC1DA52B-F44A-4FF7-803E-19BB16884347}" presName="Name10" presStyleLbl="parChTrans1D2" presStyleIdx="1" presStyleCnt="5"/>
      <dgm:spPr/>
    </dgm:pt>
    <dgm:pt modelId="{FD38F103-77BF-494A-A443-6150AA057750}" type="pres">
      <dgm:prSet presAssocID="{3778D2DE-8334-43A1-B3F5-708F50454AF9}" presName="hierRoot2" presStyleCnt="0"/>
      <dgm:spPr/>
    </dgm:pt>
    <dgm:pt modelId="{27119E2A-B421-475F-AF94-DA0B51E3E078}" type="pres">
      <dgm:prSet presAssocID="{3778D2DE-8334-43A1-B3F5-708F50454AF9}" presName="composite2" presStyleCnt="0"/>
      <dgm:spPr/>
    </dgm:pt>
    <dgm:pt modelId="{B9EFCAE7-ADA7-45C7-91A2-1B2F162D430D}" type="pres">
      <dgm:prSet presAssocID="{3778D2DE-8334-43A1-B3F5-708F50454AF9}" presName="background2" presStyleLbl="node2" presStyleIdx="1" presStyleCnt="5"/>
      <dgm:spPr/>
    </dgm:pt>
    <dgm:pt modelId="{38FD5CC0-7C6F-4BF3-AFA7-B52E421C4356}" type="pres">
      <dgm:prSet presAssocID="{3778D2DE-8334-43A1-B3F5-708F50454AF9}" presName="text2" presStyleLbl="fgAcc2" presStyleIdx="1" presStyleCnt="5">
        <dgm:presLayoutVars>
          <dgm:chPref val="3"/>
        </dgm:presLayoutVars>
      </dgm:prSet>
      <dgm:spPr/>
    </dgm:pt>
    <dgm:pt modelId="{3B509DD0-668F-4B46-873B-07C1B1FA7A80}" type="pres">
      <dgm:prSet presAssocID="{3778D2DE-8334-43A1-B3F5-708F50454AF9}" presName="hierChild3" presStyleCnt="0"/>
      <dgm:spPr/>
    </dgm:pt>
    <dgm:pt modelId="{28801B3C-4A60-49F8-A92C-D57373E5FF4E}" type="pres">
      <dgm:prSet presAssocID="{12332612-0C3C-4F7A-9721-82B6FCC69EF3}" presName="Name10" presStyleLbl="parChTrans1D2" presStyleIdx="2" presStyleCnt="5"/>
      <dgm:spPr/>
    </dgm:pt>
    <dgm:pt modelId="{52C6A826-E6CD-4D3D-8B69-5F0DA9352DE5}" type="pres">
      <dgm:prSet presAssocID="{EF2FCCF4-25AC-4FEE-8B34-09C3B02B484C}" presName="hierRoot2" presStyleCnt="0"/>
      <dgm:spPr/>
    </dgm:pt>
    <dgm:pt modelId="{6A227CD7-8B13-44B9-8B7A-DA8200521510}" type="pres">
      <dgm:prSet presAssocID="{EF2FCCF4-25AC-4FEE-8B34-09C3B02B484C}" presName="composite2" presStyleCnt="0"/>
      <dgm:spPr/>
    </dgm:pt>
    <dgm:pt modelId="{8EC33199-A51E-46D3-8123-D518AB41CEAC}" type="pres">
      <dgm:prSet presAssocID="{EF2FCCF4-25AC-4FEE-8B34-09C3B02B484C}" presName="background2" presStyleLbl="node2" presStyleIdx="2" presStyleCnt="5"/>
      <dgm:spPr/>
    </dgm:pt>
    <dgm:pt modelId="{EE98BC8A-0D3E-4230-8D97-BAF94A90E1D3}" type="pres">
      <dgm:prSet presAssocID="{EF2FCCF4-25AC-4FEE-8B34-09C3B02B484C}" presName="text2" presStyleLbl="fgAcc2" presStyleIdx="2" presStyleCnt="5">
        <dgm:presLayoutVars>
          <dgm:chPref val="3"/>
        </dgm:presLayoutVars>
      </dgm:prSet>
      <dgm:spPr/>
    </dgm:pt>
    <dgm:pt modelId="{D3519484-8418-4681-B0CB-1B07F5BF0617}" type="pres">
      <dgm:prSet presAssocID="{EF2FCCF4-25AC-4FEE-8B34-09C3B02B484C}" presName="hierChild3" presStyleCnt="0"/>
      <dgm:spPr/>
    </dgm:pt>
    <dgm:pt modelId="{2C60A9C4-2666-4ECB-B921-BEFC3A58B9FC}" type="pres">
      <dgm:prSet presAssocID="{65DF3A74-DB32-4183-9B21-D380F5229B63}" presName="Name17" presStyleLbl="parChTrans1D3" presStyleIdx="0" presStyleCnt="3"/>
      <dgm:spPr/>
    </dgm:pt>
    <dgm:pt modelId="{3E3E2D9A-153E-4CA0-A1D2-C85E2BF64382}" type="pres">
      <dgm:prSet presAssocID="{08F07569-7C04-473C-BFFB-E5884E2E5B40}" presName="hierRoot3" presStyleCnt="0"/>
      <dgm:spPr/>
    </dgm:pt>
    <dgm:pt modelId="{2B3AD8F6-48F2-4135-BA91-03D2186B5592}" type="pres">
      <dgm:prSet presAssocID="{08F07569-7C04-473C-BFFB-E5884E2E5B40}" presName="composite3" presStyleCnt="0"/>
      <dgm:spPr/>
    </dgm:pt>
    <dgm:pt modelId="{D1075DE7-C98B-43C2-9C4B-472D4D5C39CC}" type="pres">
      <dgm:prSet presAssocID="{08F07569-7C04-473C-BFFB-E5884E2E5B40}" presName="background3" presStyleLbl="node3" presStyleIdx="0" presStyleCnt="3"/>
      <dgm:spPr>
        <a:solidFill>
          <a:schemeClr val="accent1">
            <a:lumMod val="20000"/>
            <a:lumOff val="80000"/>
          </a:schemeClr>
        </a:solidFill>
      </dgm:spPr>
    </dgm:pt>
    <dgm:pt modelId="{71C7353B-9A2B-4A80-BEAE-110B4EA16BEF}" type="pres">
      <dgm:prSet presAssocID="{08F07569-7C04-473C-BFFB-E5884E2E5B40}" presName="text3" presStyleLbl="fgAcc3" presStyleIdx="0" presStyleCnt="3">
        <dgm:presLayoutVars>
          <dgm:chPref val="3"/>
        </dgm:presLayoutVars>
      </dgm:prSet>
      <dgm:spPr/>
    </dgm:pt>
    <dgm:pt modelId="{E97BA19B-DBF7-45FA-ADD8-81D94422FED6}" type="pres">
      <dgm:prSet presAssocID="{08F07569-7C04-473C-BFFB-E5884E2E5B40}" presName="hierChild4" presStyleCnt="0"/>
      <dgm:spPr/>
    </dgm:pt>
    <dgm:pt modelId="{D3D6274E-7A53-4535-8DDB-6FEFD9595D6A}" type="pres">
      <dgm:prSet presAssocID="{C18A4081-F5AA-4463-B717-EF16C5518638}" presName="Name17" presStyleLbl="parChTrans1D3" presStyleIdx="1" presStyleCnt="3"/>
      <dgm:spPr/>
    </dgm:pt>
    <dgm:pt modelId="{A3DB5066-E0CB-40CC-9F6E-BEA2AFBEBE0E}" type="pres">
      <dgm:prSet presAssocID="{6B9CFBE6-E3D4-4268-A2C0-A0EDDFF534BF}" presName="hierRoot3" presStyleCnt="0"/>
      <dgm:spPr/>
    </dgm:pt>
    <dgm:pt modelId="{7139797D-92E8-4916-9845-E0AFD1AD1044}" type="pres">
      <dgm:prSet presAssocID="{6B9CFBE6-E3D4-4268-A2C0-A0EDDFF534BF}" presName="composite3" presStyleCnt="0"/>
      <dgm:spPr/>
    </dgm:pt>
    <dgm:pt modelId="{7EA3BF8F-283A-4488-9B12-4C5EBBB54C94}" type="pres">
      <dgm:prSet presAssocID="{6B9CFBE6-E3D4-4268-A2C0-A0EDDFF534BF}" presName="background3" presStyleLbl="node3" presStyleIdx="1" presStyleCnt="3"/>
      <dgm:spPr>
        <a:solidFill>
          <a:schemeClr val="accent1">
            <a:lumMod val="20000"/>
            <a:lumOff val="80000"/>
          </a:schemeClr>
        </a:solidFill>
      </dgm:spPr>
    </dgm:pt>
    <dgm:pt modelId="{059DC607-FBE6-41B2-9D16-71536358F980}" type="pres">
      <dgm:prSet presAssocID="{6B9CFBE6-E3D4-4268-A2C0-A0EDDFF534BF}" presName="text3" presStyleLbl="fgAcc3" presStyleIdx="1" presStyleCnt="3">
        <dgm:presLayoutVars>
          <dgm:chPref val="3"/>
        </dgm:presLayoutVars>
      </dgm:prSet>
      <dgm:spPr/>
    </dgm:pt>
    <dgm:pt modelId="{79A9525B-8E91-491C-B758-C33D27C4ECA6}" type="pres">
      <dgm:prSet presAssocID="{6B9CFBE6-E3D4-4268-A2C0-A0EDDFF534BF}" presName="hierChild4" presStyleCnt="0"/>
      <dgm:spPr/>
    </dgm:pt>
    <dgm:pt modelId="{06BAE34E-7767-4414-951F-4910FB40E198}" type="pres">
      <dgm:prSet presAssocID="{032D3722-0BAE-4877-A13C-12AD8AD85307}" presName="Name17" presStyleLbl="parChTrans1D3" presStyleIdx="2" presStyleCnt="3"/>
      <dgm:spPr/>
    </dgm:pt>
    <dgm:pt modelId="{E88A685A-1A53-4BBB-8D90-9EA5B28AC334}" type="pres">
      <dgm:prSet presAssocID="{7FC96466-3930-4ED9-BCC3-FB6AFD4F9A8A}" presName="hierRoot3" presStyleCnt="0"/>
      <dgm:spPr/>
    </dgm:pt>
    <dgm:pt modelId="{D8721F69-A605-4786-8403-041A1ED081CA}" type="pres">
      <dgm:prSet presAssocID="{7FC96466-3930-4ED9-BCC3-FB6AFD4F9A8A}" presName="composite3" presStyleCnt="0"/>
      <dgm:spPr/>
    </dgm:pt>
    <dgm:pt modelId="{16079577-A354-4200-BFC0-0317D576280B}" type="pres">
      <dgm:prSet presAssocID="{7FC96466-3930-4ED9-BCC3-FB6AFD4F9A8A}" presName="background3" presStyleLbl="node3" presStyleIdx="2" presStyleCnt="3"/>
      <dgm:spPr>
        <a:solidFill>
          <a:schemeClr val="accent1">
            <a:lumMod val="20000"/>
            <a:lumOff val="80000"/>
          </a:schemeClr>
        </a:solidFill>
      </dgm:spPr>
    </dgm:pt>
    <dgm:pt modelId="{86B1EE9E-8E57-4BDB-A5A1-8424B8033CE1}" type="pres">
      <dgm:prSet presAssocID="{7FC96466-3930-4ED9-BCC3-FB6AFD4F9A8A}" presName="text3" presStyleLbl="fgAcc3" presStyleIdx="2" presStyleCnt="3">
        <dgm:presLayoutVars>
          <dgm:chPref val="3"/>
        </dgm:presLayoutVars>
      </dgm:prSet>
      <dgm:spPr/>
    </dgm:pt>
    <dgm:pt modelId="{592322CD-DD10-4E04-93CB-DA384A03E959}" type="pres">
      <dgm:prSet presAssocID="{7FC96466-3930-4ED9-BCC3-FB6AFD4F9A8A}" presName="hierChild4" presStyleCnt="0"/>
      <dgm:spPr/>
    </dgm:pt>
    <dgm:pt modelId="{4FF74024-DA40-494B-9CFD-200A9FB8E043}" type="pres">
      <dgm:prSet presAssocID="{B6D09951-2EB9-4CBC-8250-1125C84DBAE0}" presName="Name10" presStyleLbl="parChTrans1D2" presStyleIdx="3" presStyleCnt="5"/>
      <dgm:spPr/>
    </dgm:pt>
    <dgm:pt modelId="{ADA35E1C-7524-4E04-A3C8-D503EDB753D3}" type="pres">
      <dgm:prSet presAssocID="{BD87748F-46F9-4B4B-B055-4A3F8A5D016F}" presName="hierRoot2" presStyleCnt="0"/>
      <dgm:spPr/>
    </dgm:pt>
    <dgm:pt modelId="{8B434672-55CF-4B57-AA07-56B1BAC61F2E}" type="pres">
      <dgm:prSet presAssocID="{BD87748F-46F9-4B4B-B055-4A3F8A5D016F}" presName="composite2" presStyleCnt="0"/>
      <dgm:spPr/>
    </dgm:pt>
    <dgm:pt modelId="{75D79646-877D-43FA-A157-0A998AF49372}" type="pres">
      <dgm:prSet presAssocID="{BD87748F-46F9-4B4B-B055-4A3F8A5D016F}" presName="background2" presStyleLbl="node2" presStyleIdx="3" presStyleCnt="5"/>
      <dgm:spPr/>
    </dgm:pt>
    <dgm:pt modelId="{93DDCB5F-BDD2-45D4-95F1-590D049E368D}" type="pres">
      <dgm:prSet presAssocID="{BD87748F-46F9-4B4B-B055-4A3F8A5D016F}" presName="text2" presStyleLbl="fgAcc2" presStyleIdx="3" presStyleCnt="5">
        <dgm:presLayoutVars>
          <dgm:chPref val="3"/>
        </dgm:presLayoutVars>
      </dgm:prSet>
      <dgm:spPr/>
    </dgm:pt>
    <dgm:pt modelId="{296D4B3A-3B85-4CEB-B0E9-E65AD886F895}" type="pres">
      <dgm:prSet presAssocID="{BD87748F-46F9-4B4B-B055-4A3F8A5D016F}" presName="hierChild3" presStyleCnt="0"/>
      <dgm:spPr/>
    </dgm:pt>
    <dgm:pt modelId="{711B840A-28E7-4B19-8C7A-EA2EE309CC55}" type="pres">
      <dgm:prSet presAssocID="{93B0F586-6D2C-4075-9A8D-25F8B5F6CDA1}" presName="Name10" presStyleLbl="parChTrans1D2" presStyleIdx="4" presStyleCnt="5"/>
      <dgm:spPr/>
    </dgm:pt>
    <dgm:pt modelId="{C6B22E3B-8CBA-4A2C-ABE1-AB5E93EF623D}" type="pres">
      <dgm:prSet presAssocID="{8C9158C6-8BFE-4B0A-87A7-945F6C5EEE07}" presName="hierRoot2" presStyleCnt="0"/>
      <dgm:spPr/>
    </dgm:pt>
    <dgm:pt modelId="{BCAD81D9-F644-4E62-9063-A99291ED8500}" type="pres">
      <dgm:prSet presAssocID="{8C9158C6-8BFE-4B0A-87A7-945F6C5EEE07}" presName="composite2" presStyleCnt="0"/>
      <dgm:spPr/>
    </dgm:pt>
    <dgm:pt modelId="{67CA624D-23AF-4922-BB7F-B642E0F7379A}" type="pres">
      <dgm:prSet presAssocID="{8C9158C6-8BFE-4B0A-87A7-945F6C5EEE07}" presName="background2" presStyleLbl="node2" presStyleIdx="4" presStyleCnt="5"/>
      <dgm:spPr/>
    </dgm:pt>
    <dgm:pt modelId="{FBFD6B33-F6DD-427F-AA45-5017AB5BE034}" type="pres">
      <dgm:prSet presAssocID="{8C9158C6-8BFE-4B0A-87A7-945F6C5EEE07}" presName="text2" presStyleLbl="fgAcc2" presStyleIdx="4" presStyleCnt="5">
        <dgm:presLayoutVars>
          <dgm:chPref val="3"/>
        </dgm:presLayoutVars>
      </dgm:prSet>
      <dgm:spPr/>
    </dgm:pt>
    <dgm:pt modelId="{5659157A-C42F-4AE9-8471-6FB9DBDC127F}" type="pres">
      <dgm:prSet presAssocID="{8C9158C6-8BFE-4B0A-87A7-945F6C5EEE07}" presName="hierChild3" presStyleCnt="0"/>
      <dgm:spPr/>
    </dgm:pt>
  </dgm:ptLst>
  <dgm:cxnLst>
    <dgm:cxn modelId="{02260DAC-E530-47FF-8E2A-13DBC2310617}" srcId="{80173C21-C9CF-4739-A338-0FBE3BBEB452}" destId="{3778D2DE-8334-43A1-B3F5-708F50454AF9}" srcOrd="1" destOrd="0" parTransId="{FC1DA52B-F44A-4FF7-803E-19BB16884347}" sibTransId="{6F39ADE9-E3A6-4DBD-91FB-ECAF37C7E758}"/>
    <dgm:cxn modelId="{DCF50462-C42A-4FD0-92F1-4ECFC2EED0D9}" type="presOf" srcId="{12332612-0C3C-4F7A-9721-82B6FCC69EF3}" destId="{28801B3C-4A60-49F8-A92C-D57373E5FF4E}" srcOrd="0" destOrd="0" presId="urn:microsoft.com/office/officeart/2005/8/layout/hierarchy1"/>
    <dgm:cxn modelId="{DE496C5E-E84F-42CC-A114-98F3C1D81FE4}" type="presOf" srcId="{08F07569-7C04-473C-BFFB-E5884E2E5B40}" destId="{71C7353B-9A2B-4A80-BEAE-110B4EA16BEF}" srcOrd="0" destOrd="0" presId="urn:microsoft.com/office/officeart/2005/8/layout/hierarchy1"/>
    <dgm:cxn modelId="{F12CF4C8-54A3-4D2D-8EAB-461B07450553}" type="presOf" srcId="{B6D09951-2EB9-4CBC-8250-1125C84DBAE0}" destId="{4FF74024-DA40-494B-9CFD-200A9FB8E043}" srcOrd="0" destOrd="0" presId="urn:microsoft.com/office/officeart/2005/8/layout/hierarchy1"/>
    <dgm:cxn modelId="{6FC91D9A-C15E-4CDE-9C9B-7B1EC8BCEBEE}" type="presOf" srcId="{BD87748F-46F9-4B4B-B055-4A3F8A5D016F}" destId="{93DDCB5F-BDD2-45D4-95F1-590D049E368D}" srcOrd="0" destOrd="0" presId="urn:microsoft.com/office/officeart/2005/8/layout/hierarchy1"/>
    <dgm:cxn modelId="{C7D0EEC6-E1FD-46DC-8563-C794D42FE757}" srcId="{80173C21-C9CF-4739-A338-0FBE3BBEB452}" destId="{EF2FCCF4-25AC-4FEE-8B34-09C3B02B484C}" srcOrd="2" destOrd="0" parTransId="{12332612-0C3C-4F7A-9721-82B6FCC69EF3}" sibTransId="{243D00F6-1026-469F-9DFA-110520AE8603}"/>
    <dgm:cxn modelId="{2F4DBB75-31BE-4FF1-92E7-0FE55F45C825}" type="presOf" srcId="{032D3722-0BAE-4877-A13C-12AD8AD85307}" destId="{06BAE34E-7767-4414-951F-4910FB40E198}" srcOrd="0" destOrd="0" presId="urn:microsoft.com/office/officeart/2005/8/layout/hierarchy1"/>
    <dgm:cxn modelId="{35FBDBA1-F360-49FE-A28C-03860E54F17C}" srcId="{80173C21-C9CF-4739-A338-0FBE3BBEB452}" destId="{BD87748F-46F9-4B4B-B055-4A3F8A5D016F}" srcOrd="3" destOrd="0" parTransId="{B6D09951-2EB9-4CBC-8250-1125C84DBAE0}" sibTransId="{DC922754-8B47-4253-8364-45421E6858A3}"/>
    <dgm:cxn modelId="{A247D5A3-1CC1-4E5D-BA91-A6EB59E3E7D9}" type="presOf" srcId="{93B0F586-6D2C-4075-9A8D-25F8B5F6CDA1}" destId="{711B840A-28E7-4B19-8C7A-EA2EE309CC55}" srcOrd="0" destOrd="0" presId="urn:microsoft.com/office/officeart/2005/8/layout/hierarchy1"/>
    <dgm:cxn modelId="{034CC844-7C49-4A7D-8147-3D19125074DC}" type="presOf" srcId="{C18A4081-F5AA-4463-B717-EF16C5518638}" destId="{D3D6274E-7A53-4535-8DDB-6FEFD9595D6A}" srcOrd="0" destOrd="0" presId="urn:microsoft.com/office/officeart/2005/8/layout/hierarchy1"/>
    <dgm:cxn modelId="{1B748185-0A5B-4541-BA8E-C43138D2BA68}" type="presOf" srcId="{80173C21-C9CF-4739-A338-0FBE3BBEB452}" destId="{A8932CD3-C990-41C8-BD0B-FD43ECF1E110}" srcOrd="0" destOrd="0" presId="urn:microsoft.com/office/officeart/2005/8/layout/hierarchy1"/>
    <dgm:cxn modelId="{991EADD7-F139-4897-A54D-1E6A02359BFF}" type="presOf" srcId="{EF2FCCF4-25AC-4FEE-8B34-09C3B02B484C}" destId="{EE98BC8A-0D3E-4230-8D97-BAF94A90E1D3}" srcOrd="0" destOrd="0" presId="urn:microsoft.com/office/officeart/2005/8/layout/hierarchy1"/>
    <dgm:cxn modelId="{9C7FA981-5C76-484F-85CB-509EB90B6303}" srcId="{EF2FCCF4-25AC-4FEE-8B34-09C3B02B484C}" destId="{6B9CFBE6-E3D4-4268-A2C0-A0EDDFF534BF}" srcOrd="1" destOrd="0" parTransId="{C18A4081-F5AA-4463-B717-EF16C5518638}" sibTransId="{80742E2A-2545-49A6-BA48-5A20AC637E54}"/>
    <dgm:cxn modelId="{3BB8AE99-1394-4150-8C4D-E4EC718E2B62}" type="presOf" srcId="{FC1DA52B-F44A-4FF7-803E-19BB16884347}" destId="{834E69E9-8C59-4123-9FE4-C1FFE21FC748}" srcOrd="0" destOrd="0" presId="urn:microsoft.com/office/officeart/2005/8/layout/hierarchy1"/>
    <dgm:cxn modelId="{55454C76-9132-4E24-9809-4A98E94E3379}" type="presOf" srcId="{8C9158C6-8BFE-4B0A-87A7-945F6C5EEE07}" destId="{FBFD6B33-F6DD-427F-AA45-5017AB5BE034}" srcOrd="0" destOrd="0" presId="urn:microsoft.com/office/officeart/2005/8/layout/hierarchy1"/>
    <dgm:cxn modelId="{A6116DEA-0DE3-4185-9B54-FCE0F9190044}" type="presOf" srcId="{7FC96466-3930-4ED9-BCC3-FB6AFD4F9A8A}" destId="{86B1EE9E-8E57-4BDB-A5A1-8424B8033CE1}" srcOrd="0" destOrd="0" presId="urn:microsoft.com/office/officeart/2005/8/layout/hierarchy1"/>
    <dgm:cxn modelId="{A7E92789-2776-4D87-9665-7ADE0FB33086}" type="presOf" srcId="{65DF3A74-DB32-4183-9B21-D380F5229B63}" destId="{2C60A9C4-2666-4ECB-B921-BEFC3A58B9FC}" srcOrd="0" destOrd="0" presId="urn:microsoft.com/office/officeart/2005/8/layout/hierarchy1"/>
    <dgm:cxn modelId="{9E0E3639-70A9-4673-A4A7-D0ABFCFE816E}" type="presOf" srcId="{6B9CFBE6-E3D4-4268-A2C0-A0EDDFF534BF}" destId="{059DC607-FBE6-41B2-9D16-71536358F980}" srcOrd="0" destOrd="0" presId="urn:microsoft.com/office/officeart/2005/8/layout/hierarchy1"/>
    <dgm:cxn modelId="{D314575D-1B02-4148-90EC-E1EB9F0875E4}" type="presOf" srcId="{453976CC-9764-4248-9089-F5BCE1749815}" destId="{72CAF259-D878-48D3-A44A-F9E39B213344}" srcOrd="0" destOrd="0" presId="urn:microsoft.com/office/officeart/2005/8/layout/hierarchy1"/>
    <dgm:cxn modelId="{CB160BDD-E642-4437-9DD7-E1FE6695605B}" srcId="{EF2FCCF4-25AC-4FEE-8B34-09C3B02B484C}" destId="{08F07569-7C04-473C-BFFB-E5884E2E5B40}" srcOrd="0" destOrd="0" parTransId="{65DF3A74-DB32-4183-9B21-D380F5229B63}" sibTransId="{6E90EC16-641A-495F-A943-6B068EB6C361}"/>
    <dgm:cxn modelId="{51A30C90-4D7D-44C1-833B-6E69E5E91BAE}" srcId="{453976CC-9764-4248-9089-F5BCE1749815}" destId="{80173C21-C9CF-4739-A338-0FBE3BBEB452}" srcOrd="0" destOrd="0" parTransId="{D7151709-3B6E-4F23-9E0D-5C5459ACF7E5}" sibTransId="{EB033CCB-2C88-4919-957E-EAA359F75F49}"/>
    <dgm:cxn modelId="{6BD1FD4D-48D7-4B73-8D46-E3DB5EA2DE65}" srcId="{80173C21-C9CF-4739-A338-0FBE3BBEB452}" destId="{61B430A5-42CC-4B1C-B9C9-F6024E79EDE2}" srcOrd="0" destOrd="0" parTransId="{394ADB66-0C48-45D3-8D4B-9085F863D203}" sibTransId="{E02D4830-6B56-49E5-B305-4097C494889F}"/>
    <dgm:cxn modelId="{6A411F87-0878-48DB-BEBD-DDB64684938F}" srcId="{EF2FCCF4-25AC-4FEE-8B34-09C3B02B484C}" destId="{7FC96466-3930-4ED9-BCC3-FB6AFD4F9A8A}" srcOrd="2" destOrd="0" parTransId="{032D3722-0BAE-4877-A13C-12AD8AD85307}" sibTransId="{15030053-1D1D-4669-8768-48F7C6197C32}"/>
    <dgm:cxn modelId="{826FF78B-807A-49CF-B423-0CAF70C1B75B}" srcId="{80173C21-C9CF-4739-A338-0FBE3BBEB452}" destId="{8C9158C6-8BFE-4B0A-87A7-945F6C5EEE07}" srcOrd="4" destOrd="0" parTransId="{93B0F586-6D2C-4075-9A8D-25F8B5F6CDA1}" sibTransId="{FDC9130A-4E2B-4E4A-BDAC-35896393D7E5}"/>
    <dgm:cxn modelId="{173237FB-1615-423C-95A1-C9570DB68BD1}" type="presOf" srcId="{3778D2DE-8334-43A1-B3F5-708F50454AF9}" destId="{38FD5CC0-7C6F-4BF3-AFA7-B52E421C4356}" srcOrd="0" destOrd="0" presId="urn:microsoft.com/office/officeart/2005/8/layout/hierarchy1"/>
    <dgm:cxn modelId="{B7CA47B0-58EE-4878-8063-A86EA79BD184}" type="presOf" srcId="{394ADB66-0C48-45D3-8D4B-9085F863D203}" destId="{B1C7AD33-B3F0-4C88-8C81-668E32744C91}" srcOrd="0" destOrd="0" presId="urn:microsoft.com/office/officeart/2005/8/layout/hierarchy1"/>
    <dgm:cxn modelId="{0AC31630-DF4A-4C6B-88D0-2032EAAE826A}" type="presOf" srcId="{61B430A5-42CC-4B1C-B9C9-F6024E79EDE2}" destId="{82F2EB95-B8C8-43A0-93D9-B6B8001C032D}" srcOrd="0" destOrd="0" presId="urn:microsoft.com/office/officeart/2005/8/layout/hierarchy1"/>
    <dgm:cxn modelId="{7B0F5EDB-21AB-49D4-BFC3-47C0F746FEED}" type="presParOf" srcId="{72CAF259-D878-48D3-A44A-F9E39B213344}" destId="{F45E8420-866A-405B-9D1B-1263B57C0A38}" srcOrd="0" destOrd="0" presId="urn:microsoft.com/office/officeart/2005/8/layout/hierarchy1"/>
    <dgm:cxn modelId="{57F915ED-4D6C-491E-BC4B-73CB80B97592}" type="presParOf" srcId="{F45E8420-866A-405B-9D1B-1263B57C0A38}" destId="{31CDD361-E455-440D-AB4D-7E7FC72E90D7}" srcOrd="0" destOrd="0" presId="urn:microsoft.com/office/officeart/2005/8/layout/hierarchy1"/>
    <dgm:cxn modelId="{D32BEC70-8909-477B-B99D-F9B0A418385F}" type="presParOf" srcId="{31CDD361-E455-440D-AB4D-7E7FC72E90D7}" destId="{F0E7BE8B-8451-4A15-A170-6FEBE37A1952}" srcOrd="0" destOrd="0" presId="urn:microsoft.com/office/officeart/2005/8/layout/hierarchy1"/>
    <dgm:cxn modelId="{962401B1-FF92-4616-9F4E-62D4ACAC7498}" type="presParOf" srcId="{31CDD361-E455-440D-AB4D-7E7FC72E90D7}" destId="{A8932CD3-C990-41C8-BD0B-FD43ECF1E110}" srcOrd="1" destOrd="0" presId="urn:microsoft.com/office/officeart/2005/8/layout/hierarchy1"/>
    <dgm:cxn modelId="{384AA3DF-3522-4AD7-8EAA-0E027C4743C3}" type="presParOf" srcId="{F45E8420-866A-405B-9D1B-1263B57C0A38}" destId="{04C0477A-ABAF-4416-B4D1-7F65921DC30D}" srcOrd="1" destOrd="0" presId="urn:microsoft.com/office/officeart/2005/8/layout/hierarchy1"/>
    <dgm:cxn modelId="{48E7FEDA-EA59-482F-8A2E-C5A6178A2717}" type="presParOf" srcId="{04C0477A-ABAF-4416-B4D1-7F65921DC30D}" destId="{B1C7AD33-B3F0-4C88-8C81-668E32744C91}" srcOrd="0" destOrd="0" presId="urn:microsoft.com/office/officeart/2005/8/layout/hierarchy1"/>
    <dgm:cxn modelId="{A133082A-ADA0-44BA-A250-6B206EBCDED9}" type="presParOf" srcId="{04C0477A-ABAF-4416-B4D1-7F65921DC30D}" destId="{97DFC8F6-42EC-4811-84A0-970A00A97D52}" srcOrd="1" destOrd="0" presId="urn:microsoft.com/office/officeart/2005/8/layout/hierarchy1"/>
    <dgm:cxn modelId="{03D6EA7B-3DDE-4358-828C-665345F92A76}" type="presParOf" srcId="{97DFC8F6-42EC-4811-84A0-970A00A97D52}" destId="{C671051B-C80B-4534-9E57-D24805BDC686}" srcOrd="0" destOrd="0" presId="urn:microsoft.com/office/officeart/2005/8/layout/hierarchy1"/>
    <dgm:cxn modelId="{1045910C-195A-43F0-955C-1CB1C4C5EB5F}" type="presParOf" srcId="{C671051B-C80B-4534-9E57-D24805BDC686}" destId="{30D9B907-CD95-464F-B15F-1F30D3663BB6}" srcOrd="0" destOrd="0" presId="urn:microsoft.com/office/officeart/2005/8/layout/hierarchy1"/>
    <dgm:cxn modelId="{695582B8-F4B3-47AC-91CA-973CEFA7264A}" type="presParOf" srcId="{C671051B-C80B-4534-9E57-D24805BDC686}" destId="{82F2EB95-B8C8-43A0-93D9-B6B8001C032D}" srcOrd="1" destOrd="0" presId="urn:microsoft.com/office/officeart/2005/8/layout/hierarchy1"/>
    <dgm:cxn modelId="{EA3F6A2B-2E19-4303-9C61-276933FB733E}" type="presParOf" srcId="{97DFC8F6-42EC-4811-84A0-970A00A97D52}" destId="{9EE4132B-1218-4599-80CF-2AB65AAAD7B2}" srcOrd="1" destOrd="0" presId="urn:microsoft.com/office/officeart/2005/8/layout/hierarchy1"/>
    <dgm:cxn modelId="{B12D721C-00C0-452C-9D49-2CCDCC5D75D5}" type="presParOf" srcId="{04C0477A-ABAF-4416-B4D1-7F65921DC30D}" destId="{834E69E9-8C59-4123-9FE4-C1FFE21FC748}" srcOrd="2" destOrd="0" presId="urn:microsoft.com/office/officeart/2005/8/layout/hierarchy1"/>
    <dgm:cxn modelId="{89E9B0D5-2922-4302-A030-B94CE454594D}" type="presParOf" srcId="{04C0477A-ABAF-4416-B4D1-7F65921DC30D}" destId="{FD38F103-77BF-494A-A443-6150AA057750}" srcOrd="3" destOrd="0" presId="urn:microsoft.com/office/officeart/2005/8/layout/hierarchy1"/>
    <dgm:cxn modelId="{2C673254-1D30-4367-9812-D4DA7067CA3F}" type="presParOf" srcId="{FD38F103-77BF-494A-A443-6150AA057750}" destId="{27119E2A-B421-475F-AF94-DA0B51E3E078}" srcOrd="0" destOrd="0" presId="urn:microsoft.com/office/officeart/2005/8/layout/hierarchy1"/>
    <dgm:cxn modelId="{A1C80B35-B78D-4F12-B296-F59BA37CCD20}" type="presParOf" srcId="{27119E2A-B421-475F-AF94-DA0B51E3E078}" destId="{B9EFCAE7-ADA7-45C7-91A2-1B2F162D430D}" srcOrd="0" destOrd="0" presId="urn:microsoft.com/office/officeart/2005/8/layout/hierarchy1"/>
    <dgm:cxn modelId="{8A2E706D-E6D1-4FF5-ACAC-2B3885D6A2BA}" type="presParOf" srcId="{27119E2A-B421-475F-AF94-DA0B51E3E078}" destId="{38FD5CC0-7C6F-4BF3-AFA7-B52E421C4356}" srcOrd="1" destOrd="0" presId="urn:microsoft.com/office/officeart/2005/8/layout/hierarchy1"/>
    <dgm:cxn modelId="{EF142213-57B9-437A-9066-BA13942E0A90}" type="presParOf" srcId="{FD38F103-77BF-494A-A443-6150AA057750}" destId="{3B509DD0-668F-4B46-873B-07C1B1FA7A80}" srcOrd="1" destOrd="0" presId="urn:microsoft.com/office/officeart/2005/8/layout/hierarchy1"/>
    <dgm:cxn modelId="{2B6F2560-D1D0-468E-9783-1F20B14B7F73}" type="presParOf" srcId="{04C0477A-ABAF-4416-B4D1-7F65921DC30D}" destId="{28801B3C-4A60-49F8-A92C-D57373E5FF4E}" srcOrd="4" destOrd="0" presId="urn:microsoft.com/office/officeart/2005/8/layout/hierarchy1"/>
    <dgm:cxn modelId="{6890D01C-4999-4E68-B5F6-A420CE86B47C}" type="presParOf" srcId="{04C0477A-ABAF-4416-B4D1-7F65921DC30D}" destId="{52C6A826-E6CD-4D3D-8B69-5F0DA9352DE5}" srcOrd="5" destOrd="0" presId="urn:microsoft.com/office/officeart/2005/8/layout/hierarchy1"/>
    <dgm:cxn modelId="{40E5D54C-3F5A-43E8-8D42-3041FD763617}" type="presParOf" srcId="{52C6A826-E6CD-4D3D-8B69-5F0DA9352DE5}" destId="{6A227CD7-8B13-44B9-8B7A-DA8200521510}" srcOrd="0" destOrd="0" presId="urn:microsoft.com/office/officeart/2005/8/layout/hierarchy1"/>
    <dgm:cxn modelId="{FD7A994A-FCAF-49EB-94EC-FC38D47199A6}" type="presParOf" srcId="{6A227CD7-8B13-44B9-8B7A-DA8200521510}" destId="{8EC33199-A51E-46D3-8123-D518AB41CEAC}" srcOrd="0" destOrd="0" presId="urn:microsoft.com/office/officeart/2005/8/layout/hierarchy1"/>
    <dgm:cxn modelId="{EB0AE4F3-2418-43F2-AF6B-C69B8A4B0D28}" type="presParOf" srcId="{6A227CD7-8B13-44B9-8B7A-DA8200521510}" destId="{EE98BC8A-0D3E-4230-8D97-BAF94A90E1D3}" srcOrd="1" destOrd="0" presId="urn:microsoft.com/office/officeart/2005/8/layout/hierarchy1"/>
    <dgm:cxn modelId="{B37111C0-8699-4B94-9B7E-76FE00C18381}" type="presParOf" srcId="{52C6A826-E6CD-4D3D-8B69-5F0DA9352DE5}" destId="{D3519484-8418-4681-B0CB-1B07F5BF0617}" srcOrd="1" destOrd="0" presId="urn:microsoft.com/office/officeart/2005/8/layout/hierarchy1"/>
    <dgm:cxn modelId="{A9992D06-BF86-482D-A514-A83B5A0CB62B}" type="presParOf" srcId="{D3519484-8418-4681-B0CB-1B07F5BF0617}" destId="{2C60A9C4-2666-4ECB-B921-BEFC3A58B9FC}" srcOrd="0" destOrd="0" presId="urn:microsoft.com/office/officeart/2005/8/layout/hierarchy1"/>
    <dgm:cxn modelId="{42F7A330-6BDD-4095-AA7B-2780C679856A}" type="presParOf" srcId="{D3519484-8418-4681-B0CB-1B07F5BF0617}" destId="{3E3E2D9A-153E-4CA0-A1D2-C85E2BF64382}" srcOrd="1" destOrd="0" presId="urn:microsoft.com/office/officeart/2005/8/layout/hierarchy1"/>
    <dgm:cxn modelId="{0DB4E37D-8B41-465A-AE08-32649DC3E394}" type="presParOf" srcId="{3E3E2D9A-153E-4CA0-A1D2-C85E2BF64382}" destId="{2B3AD8F6-48F2-4135-BA91-03D2186B5592}" srcOrd="0" destOrd="0" presId="urn:microsoft.com/office/officeart/2005/8/layout/hierarchy1"/>
    <dgm:cxn modelId="{E194817E-A16D-4FB1-8201-2E20FCAEDBB1}" type="presParOf" srcId="{2B3AD8F6-48F2-4135-BA91-03D2186B5592}" destId="{D1075DE7-C98B-43C2-9C4B-472D4D5C39CC}" srcOrd="0" destOrd="0" presId="urn:microsoft.com/office/officeart/2005/8/layout/hierarchy1"/>
    <dgm:cxn modelId="{BC09AEDE-0D5B-4D79-9FF6-0539F39C5C01}" type="presParOf" srcId="{2B3AD8F6-48F2-4135-BA91-03D2186B5592}" destId="{71C7353B-9A2B-4A80-BEAE-110B4EA16BEF}" srcOrd="1" destOrd="0" presId="urn:microsoft.com/office/officeart/2005/8/layout/hierarchy1"/>
    <dgm:cxn modelId="{9D88EF28-B3AD-4F3B-BC30-D7EDC5C85715}" type="presParOf" srcId="{3E3E2D9A-153E-4CA0-A1D2-C85E2BF64382}" destId="{E97BA19B-DBF7-45FA-ADD8-81D94422FED6}" srcOrd="1" destOrd="0" presId="urn:microsoft.com/office/officeart/2005/8/layout/hierarchy1"/>
    <dgm:cxn modelId="{0FAC0CCA-5BA3-44B3-829B-9878A0CDF227}" type="presParOf" srcId="{D3519484-8418-4681-B0CB-1B07F5BF0617}" destId="{D3D6274E-7A53-4535-8DDB-6FEFD9595D6A}" srcOrd="2" destOrd="0" presId="urn:microsoft.com/office/officeart/2005/8/layout/hierarchy1"/>
    <dgm:cxn modelId="{36052259-354A-4FDD-A608-CD114707BDE8}" type="presParOf" srcId="{D3519484-8418-4681-B0CB-1B07F5BF0617}" destId="{A3DB5066-E0CB-40CC-9F6E-BEA2AFBEBE0E}" srcOrd="3" destOrd="0" presId="urn:microsoft.com/office/officeart/2005/8/layout/hierarchy1"/>
    <dgm:cxn modelId="{3621614F-C37C-4CB9-88EC-804C2C90A48A}" type="presParOf" srcId="{A3DB5066-E0CB-40CC-9F6E-BEA2AFBEBE0E}" destId="{7139797D-92E8-4916-9845-E0AFD1AD1044}" srcOrd="0" destOrd="0" presId="urn:microsoft.com/office/officeart/2005/8/layout/hierarchy1"/>
    <dgm:cxn modelId="{A8F59FC1-F746-4041-8E6C-AD7F6D4FA894}" type="presParOf" srcId="{7139797D-92E8-4916-9845-E0AFD1AD1044}" destId="{7EA3BF8F-283A-4488-9B12-4C5EBBB54C94}" srcOrd="0" destOrd="0" presId="urn:microsoft.com/office/officeart/2005/8/layout/hierarchy1"/>
    <dgm:cxn modelId="{0428F8B0-AF1B-42C2-9DF4-D0635CBF0D32}" type="presParOf" srcId="{7139797D-92E8-4916-9845-E0AFD1AD1044}" destId="{059DC607-FBE6-41B2-9D16-71536358F980}" srcOrd="1" destOrd="0" presId="urn:microsoft.com/office/officeart/2005/8/layout/hierarchy1"/>
    <dgm:cxn modelId="{EFFD7B6E-DD8A-4BFD-8466-36C2CF7B8A87}" type="presParOf" srcId="{A3DB5066-E0CB-40CC-9F6E-BEA2AFBEBE0E}" destId="{79A9525B-8E91-491C-B758-C33D27C4ECA6}" srcOrd="1" destOrd="0" presId="urn:microsoft.com/office/officeart/2005/8/layout/hierarchy1"/>
    <dgm:cxn modelId="{75F878A7-4E67-4DC0-9D65-84FDCD26544D}" type="presParOf" srcId="{D3519484-8418-4681-B0CB-1B07F5BF0617}" destId="{06BAE34E-7767-4414-951F-4910FB40E198}" srcOrd="4" destOrd="0" presId="urn:microsoft.com/office/officeart/2005/8/layout/hierarchy1"/>
    <dgm:cxn modelId="{34895A86-AD53-4702-94F9-691574A0AFEE}" type="presParOf" srcId="{D3519484-8418-4681-B0CB-1B07F5BF0617}" destId="{E88A685A-1A53-4BBB-8D90-9EA5B28AC334}" srcOrd="5" destOrd="0" presId="urn:microsoft.com/office/officeart/2005/8/layout/hierarchy1"/>
    <dgm:cxn modelId="{0B2E937C-A696-4422-96F9-236BD17C6E7B}" type="presParOf" srcId="{E88A685A-1A53-4BBB-8D90-9EA5B28AC334}" destId="{D8721F69-A605-4786-8403-041A1ED081CA}" srcOrd="0" destOrd="0" presId="urn:microsoft.com/office/officeart/2005/8/layout/hierarchy1"/>
    <dgm:cxn modelId="{23786843-D4E3-46BB-99BB-AA35844C9F38}" type="presParOf" srcId="{D8721F69-A605-4786-8403-041A1ED081CA}" destId="{16079577-A354-4200-BFC0-0317D576280B}" srcOrd="0" destOrd="0" presId="urn:microsoft.com/office/officeart/2005/8/layout/hierarchy1"/>
    <dgm:cxn modelId="{EDB76821-F9EB-4142-BC46-C897048BE7C3}" type="presParOf" srcId="{D8721F69-A605-4786-8403-041A1ED081CA}" destId="{86B1EE9E-8E57-4BDB-A5A1-8424B8033CE1}" srcOrd="1" destOrd="0" presId="urn:microsoft.com/office/officeart/2005/8/layout/hierarchy1"/>
    <dgm:cxn modelId="{D69C5180-D103-43AC-BCA4-48D285ED3FD1}" type="presParOf" srcId="{E88A685A-1A53-4BBB-8D90-9EA5B28AC334}" destId="{592322CD-DD10-4E04-93CB-DA384A03E959}" srcOrd="1" destOrd="0" presId="urn:microsoft.com/office/officeart/2005/8/layout/hierarchy1"/>
    <dgm:cxn modelId="{BE4FD206-BA2C-4446-BC2A-F2E99EFB7E0E}" type="presParOf" srcId="{04C0477A-ABAF-4416-B4D1-7F65921DC30D}" destId="{4FF74024-DA40-494B-9CFD-200A9FB8E043}" srcOrd="6" destOrd="0" presId="urn:microsoft.com/office/officeart/2005/8/layout/hierarchy1"/>
    <dgm:cxn modelId="{67A23801-192D-4CAD-912F-B4A7CDA45E2A}" type="presParOf" srcId="{04C0477A-ABAF-4416-B4D1-7F65921DC30D}" destId="{ADA35E1C-7524-4E04-A3C8-D503EDB753D3}" srcOrd="7" destOrd="0" presId="urn:microsoft.com/office/officeart/2005/8/layout/hierarchy1"/>
    <dgm:cxn modelId="{84464151-01E5-4E42-B7A2-C5C170B030BA}" type="presParOf" srcId="{ADA35E1C-7524-4E04-A3C8-D503EDB753D3}" destId="{8B434672-55CF-4B57-AA07-56B1BAC61F2E}" srcOrd="0" destOrd="0" presId="urn:microsoft.com/office/officeart/2005/8/layout/hierarchy1"/>
    <dgm:cxn modelId="{279E59C2-B981-4CAC-813F-657C9557DEF3}" type="presParOf" srcId="{8B434672-55CF-4B57-AA07-56B1BAC61F2E}" destId="{75D79646-877D-43FA-A157-0A998AF49372}" srcOrd="0" destOrd="0" presId="urn:microsoft.com/office/officeart/2005/8/layout/hierarchy1"/>
    <dgm:cxn modelId="{FE53053F-63FC-4161-B04E-DF501CA0374B}" type="presParOf" srcId="{8B434672-55CF-4B57-AA07-56B1BAC61F2E}" destId="{93DDCB5F-BDD2-45D4-95F1-590D049E368D}" srcOrd="1" destOrd="0" presId="urn:microsoft.com/office/officeart/2005/8/layout/hierarchy1"/>
    <dgm:cxn modelId="{6A1D7CAB-05ED-449B-9854-505D8C922E98}" type="presParOf" srcId="{ADA35E1C-7524-4E04-A3C8-D503EDB753D3}" destId="{296D4B3A-3B85-4CEB-B0E9-E65AD886F895}" srcOrd="1" destOrd="0" presId="urn:microsoft.com/office/officeart/2005/8/layout/hierarchy1"/>
    <dgm:cxn modelId="{8FE49CC7-01DD-47EE-9824-F61B5478B13B}" type="presParOf" srcId="{04C0477A-ABAF-4416-B4D1-7F65921DC30D}" destId="{711B840A-28E7-4B19-8C7A-EA2EE309CC55}" srcOrd="8" destOrd="0" presId="urn:microsoft.com/office/officeart/2005/8/layout/hierarchy1"/>
    <dgm:cxn modelId="{90789095-3A99-4F1C-B330-DE93F5B6714B}" type="presParOf" srcId="{04C0477A-ABAF-4416-B4D1-7F65921DC30D}" destId="{C6B22E3B-8CBA-4A2C-ABE1-AB5E93EF623D}" srcOrd="9" destOrd="0" presId="urn:microsoft.com/office/officeart/2005/8/layout/hierarchy1"/>
    <dgm:cxn modelId="{170D37A2-9B1B-4B4F-983E-26370F29D19E}" type="presParOf" srcId="{C6B22E3B-8CBA-4A2C-ABE1-AB5E93EF623D}" destId="{BCAD81D9-F644-4E62-9063-A99291ED8500}" srcOrd="0" destOrd="0" presId="urn:microsoft.com/office/officeart/2005/8/layout/hierarchy1"/>
    <dgm:cxn modelId="{BF3EC0BA-C3E5-452C-B10A-9CCB6DF44591}" type="presParOf" srcId="{BCAD81D9-F644-4E62-9063-A99291ED8500}" destId="{67CA624D-23AF-4922-BB7F-B642E0F7379A}" srcOrd="0" destOrd="0" presId="urn:microsoft.com/office/officeart/2005/8/layout/hierarchy1"/>
    <dgm:cxn modelId="{94FFC3BE-528C-4AFB-A995-0230C7A630BD}" type="presParOf" srcId="{BCAD81D9-F644-4E62-9063-A99291ED8500}" destId="{FBFD6B33-F6DD-427F-AA45-5017AB5BE034}" srcOrd="1" destOrd="0" presId="urn:microsoft.com/office/officeart/2005/8/layout/hierarchy1"/>
    <dgm:cxn modelId="{82906127-9CB7-49C0-934B-DCEB8F5838D0}" type="presParOf" srcId="{C6B22E3B-8CBA-4A2C-ABE1-AB5E93EF623D}" destId="{5659157A-C42F-4AE9-8471-6FB9DBDC127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B840A-28E7-4B19-8C7A-EA2EE309CC55}">
      <dsp:nvSpPr>
        <dsp:cNvPr id="0" name=""/>
        <dsp:cNvSpPr/>
      </dsp:nvSpPr>
      <dsp:spPr>
        <a:xfrm>
          <a:off x="4237112" y="911630"/>
          <a:ext cx="3500979" cy="416537"/>
        </a:xfrm>
        <a:custGeom>
          <a:avLst/>
          <a:gdLst/>
          <a:ahLst/>
          <a:cxnLst/>
          <a:rect l="0" t="0" r="0" b="0"/>
          <a:pathLst>
            <a:path>
              <a:moveTo>
                <a:pt x="0" y="0"/>
              </a:moveTo>
              <a:lnTo>
                <a:pt x="0" y="283857"/>
              </a:lnTo>
              <a:lnTo>
                <a:pt x="3500979" y="283857"/>
              </a:lnTo>
              <a:lnTo>
                <a:pt x="3500979" y="4165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F74024-DA40-494B-9CFD-200A9FB8E043}">
      <dsp:nvSpPr>
        <dsp:cNvPr id="0" name=""/>
        <dsp:cNvSpPr/>
      </dsp:nvSpPr>
      <dsp:spPr>
        <a:xfrm>
          <a:off x="4237112" y="911630"/>
          <a:ext cx="1750489" cy="416537"/>
        </a:xfrm>
        <a:custGeom>
          <a:avLst/>
          <a:gdLst/>
          <a:ahLst/>
          <a:cxnLst/>
          <a:rect l="0" t="0" r="0" b="0"/>
          <a:pathLst>
            <a:path>
              <a:moveTo>
                <a:pt x="0" y="0"/>
              </a:moveTo>
              <a:lnTo>
                <a:pt x="0" y="283857"/>
              </a:lnTo>
              <a:lnTo>
                <a:pt x="1750489" y="283857"/>
              </a:lnTo>
              <a:lnTo>
                <a:pt x="1750489" y="4165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BAE34E-7767-4414-951F-4910FB40E198}">
      <dsp:nvSpPr>
        <dsp:cNvPr id="0" name=""/>
        <dsp:cNvSpPr/>
      </dsp:nvSpPr>
      <dsp:spPr>
        <a:xfrm>
          <a:off x="4237112" y="2237626"/>
          <a:ext cx="1750489" cy="416537"/>
        </a:xfrm>
        <a:custGeom>
          <a:avLst/>
          <a:gdLst/>
          <a:ahLst/>
          <a:cxnLst/>
          <a:rect l="0" t="0" r="0" b="0"/>
          <a:pathLst>
            <a:path>
              <a:moveTo>
                <a:pt x="0" y="0"/>
              </a:moveTo>
              <a:lnTo>
                <a:pt x="0" y="283857"/>
              </a:lnTo>
              <a:lnTo>
                <a:pt x="1750489" y="283857"/>
              </a:lnTo>
              <a:lnTo>
                <a:pt x="1750489" y="416537"/>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D3D6274E-7A53-4535-8DDB-6FEFD9595D6A}">
      <dsp:nvSpPr>
        <dsp:cNvPr id="0" name=""/>
        <dsp:cNvSpPr/>
      </dsp:nvSpPr>
      <dsp:spPr>
        <a:xfrm>
          <a:off x="4191392" y="2237626"/>
          <a:ext cx="91440" cy="416537"/>
        </a:xfrm>
        <a:custGeom>
          <a:avLst/>
          <a:gdLst/>
          <a:ahLst/>
          <a:cxnLst/>
          <a:rect l="0" t="0" r="0" b="0"/>
          <a:pathLst>
            <a:path>
              <a:moveTo>
                <a:pt x="45720" y="0"/>
              </a:moveTo>
              <a:lnTo>
                <a:pt x="45720" y="41653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60A9C4-2666-4ECB-B921-BEFC3A58B9FC}">
      <dsp:nvSpPr>
        <dsp:cNvPr id="0" name=""/>
        <dsp:cNvSpPr/>
      </dsp:nvSpPr>
      <dsp:spPr>
        <a:xfrm>
          <a:off x="2486622" y="2237626"/>
          <a:ext cx="1750489" cy="416537"/>
        </a:xfrm>
        <a:custGeom>
          <a:avLst/>
          <a:gdLst/>
          <a:ahLst/>
          <a:cxnLst/>
          <a:rect l="0" t="0" r="0" b="0"/>
          <a:pathLst>
            <a:path>
              <a:moveTo>
                <a:pt x="1750489" y="0"/>
              </a:moveTo>
              <a:lnTo>
                <a:pt x="1750489" y="283857"/>
              </a:lnTo>
              <a:lnTo>
                <a:pt x="0" y="283857"/>
              </a:lnTo>
              <a:lnTo>
                <a:pt x="0" y="416537"/>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28801B3C-4A60-49F8-A92C-D57373E5FF4E}">
      <dsp:nvSpPr>
        <dsp:cNvPr id="0" name=""/>
        <dsp:cNvSpPr/>
      </dsp:nvSpPr>
      <dsp:spPr>
        <a:xfrm>
          <a:off x="4191392" y="911630"/>
          <a:ext cx="91440" cy="416537"/>
        </a:xfrm>
        <a:custGeom>
          <a:avLst/>
          <a:gdLst/>
          <a:ahLst/>
          <a:cxnLst/>
          <a:rect l="0" t="0" r="0" b="0"/>
          <a:pathLst>
            <a:path>
              <a:moveTo>
                <a:pt x="45720" y="0"/>
              </a:moveTo>
              <a:lnTo>
                <a:pt x="45720" y="4165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4E69E9-8C59-4123-9FE4-C1FFE21FC748}">
      <dsp:nvSpPr>
        <dsp:cNvPr id="0" name=""/>
        <dsp:cNvSpPr/>
      </dsp:nvSpPr>
      <dsp:spPr>
        <a:xfrm>
          <a:off x="2486622" y="911630"/>
          <a:ext cx="1750489" cy="416537"/>
        </a:xfrm>
        <a:custGeom>
          <a:avLst/>
          <a:gdLst/>
          <a:ahLst/>
          <a:cxnLst/>
          <a:rect l="0" t="0" r="0" b="0"/>
          <a:pathLst>
            <a:path>
              <a:moveTo>
                <a:pt x="1750489" y="0"/>
              </a:moveTo>
              <a:lnTo>
                <a:pt x="1750489" y="283857"/>
              </a:lnTo>
              <a:lnTo>
                <a:pt x="0" y="283857"/>
              </a:lnTo>
              <a:lnTo>
                <a:pt x="0" y="4165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C7AD33-B3F0-4C88-8C81-668E32744C91}">
      <dsp:nvSpPr>
        <dsp:cNvPr id="0" name=""/>
        <dsp:cNvSpPr/>
      </dsp:nvSpPr>
      <dsp:spPr>
        <a:xfrm>
          <a:off x="736133" y="911630"/>
          <a:ext cx="3500979" cy="416537"/>
        </a:xfrm>
        <a:custGeom>
          <a:avLst/>
          <a:gdLst/>
          <a:ahLst/>
          <a:cxnLst/>
          <a:rect l="0" t="0" r="0" b="0"/>
          <a:pathLst>
            <a:path>
              <a:moveTo>
                <a:pt x="3500979" y="0"/>
              </a:moveTo>
              <a:lnTo>
                <a:pt x="3500979" y="283857"/>
              </a:lnTo>
              <a:lnTo>
                <a:pt x="0" y="283857"/>
              </a:lnTo>
              <a:lnTo>
                <a:pt x="0" y="4165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7BE8B-8451-4A15-A170-6FEBE37A1952}">
      <dsp:nvSpPr>
        <dsp:cNvPr id="0" name=""/>
        <dsp:cNvSpPr/>
      </dsp:nvSpPr>
      <dsp:spPr>
        <a:xfrm>
          <a:off x="3521003" y="2171"/>
          <a:ext cx="1432218" cy="9094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8932CD3-C990-41C8-BD0B-FD43ECF1E110}">
      <dsp:nvSpPr>
        <dsp:cNvPr id="0" name=""/>
        <dsp:cNvSpPr/>
      </dsp:nvSpPr>
      <dsp:spPr>
        <a:xfrm>
          <a:off x="3680138" y="153350"/>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Measurable Skill Gain</a:t>
          </a:r>
        </a:p>
      </dsp:txBody>
      <dsp:txXfrm>
        <a:off x="3706775" y="179987"/>
        <a:ext cx="1378944" cy="856185"/>
      </dsp:txXfrm>
    </dsp:sp>
    <dsp:sp modelId="{30D9B907-CD95-464F-B15F-1F30D3663BB6}">
      <dsp:nvSpPr>
        <dsp:cNvPr id="0" name=""/>
        <dsp:cNvSpPr/>
      </dsp:nvSpPr>
      <dsp:spPr>
        <a:xfrm>
          <a:off x="20023" y="1328167"/>
          <a:ext cx="1432218" cy="90945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2EB95-B8C8-43A0-93D9-B6B8001C032D}">
      <dsp:nvSpPr>
        <dsp:cNvPr id="0" name=""/>
        <dsp:cNvSpPr/>
      </dsp:nvSpPr>
      <dsp:spPr>
        <a:xfrm>
          <a:off x="179159" y="1479346"/>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Secondary Diploma/ Equivalent</a:t>
          </a:r>
        </a:p>
      </dsp:txBody>
      <dsp:txXfrm>
        <a:off x="205796" y="1505983"/>
        <a:ext cx="1378944" cy="856185"/>
      </dsp:txXfrm>
    </dsp:sp>
    <dsp:sp modelId="{B9EFCAE7-ADA7-45C7-91A2-1B2F162D430D}">
      <dsp:nvSpPr>
        <dsp:cNvPr id="0" name=""/>
        <dsp:cNvSpPr/>
      </dsp:nvSpPr>
      <dsp:spPr>
        <a:xfrm>
          <a:off x="1770513" y="1328167"/>
          <a:ext cx="1432218" cy="90945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8FD5CC0-7C6F-4BF3-AFA7-B52E421C4356}">
      <dsp:nvSpPr>
        <dsp:cNvPr id="0" name=""/>
        <dsp:cNvSpPr/>
      </dsp:nvSpPr>
      <dsp:spPr>
        <a:xfrm>
          <a:off x="1929648" y="1479346"/>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Secondary or Post-Secondary Transcript</a:t>
          </a:r>
        </a:p>
      </dsp:txBody>
      <dsp:txXfrm>
        <a:off x="1956285" y="1505983"/>
        <a:ext cx="1378944" cy="856185"/>
      </dsp:txXfrm>
    </dsp:sp>
    <dsp:sp modelId="{8EC33199-A51E-46D3-8123-D518AB41CEAC}">
      <dsp:nvSpPr>
        <dsp:cNvPr id="0" name=""/>
        <dsp:cNvSpPr/>
      </dsp:nvSpPr>
      <dsp:spPr>
        <a:xfrm>
          <a:off x="3521003" y="1328167"/>
          <a:ext cx="1432218" cy="90945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E98BC8A-0D3E-4230-8D97-BAF94A90E1D3}">
      <dsp:nvSpPr>
        <dsp:cNvPr id="0" name=""/>
        <dsp:cNvSpPr/>
      </dsp:nvSpPr>
      <dsp:spPr>
        <a:xfrm>
          <a:off x="3680138" y="1479346"/>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Educational Functioning Level Gain</a:t>
          </a:r>
        </a:p>
      </dsp:txBody>
      <dsp:txXfrm>
        <a:off x="3706775" y="1505983"/>
        <a:ext cx="1378944" cy="856185"/>
      </dsp:txXfrm>
    </dsp:sp>
    <dsp:sp modelId="{D1075DE7-C98B-43C2-9C4B-472D4D5C39CC}">
      <dsp:nvSpPr>
        <dsp:cNvPr id="0" name=""/>
        <dsp:cNvSpPr/>
      </dsp:nvSpPr>
      <dsp:spPr>
        <a:xfrm>
          <a:off x="1770513" y="2654163"/>
          <a:ext cx="1432218" cy="909459"/>
        </a:xfrm>
        <a:prstGeom prst="roundRect">
          <a:avLst>
            <a:gd name="adj" fmla="val 10000"/>
          </a:avLst>
        </a:prstGeom>
        <a:solidFill>
          <a:schemeClr val="accent1">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C7353B-9A2B-4A80-BEAE-110B4EA16BEF}">
      <dsp:nvSpPr>
        <dsp:cNvPr id="0" name=""/>
        <dsp:cNvSpPr/>
      </dsp:nvSpPr>
      <dsp:spPr>
        <a:xfrm>
          <a:off x="1929648" y="2805342"/>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Pre-Post Test</a:t>
          </a:r>
        </a:p>
      </dsp:txBody>
      <dsp:txXfrm>
        <a:off x="1956285" y="2831979"/>
        <a:ext cx="1378944" cy="856185"/>
      </dsp:txXfrm>
    </dsp:sp>
    <dsp:sp modelId="{7EA3BF8F-283A-4488-9B12-4C5EBBB54C94}">
      <dsp:nvSpPr>
        <dsp:cNvPr id="0" name=""/>
        <dsp:cNvSpPr/>
      </dsp:nvSpPr>
      <dsp:spPr>
        <a:xfrm>
          <a:off x="3521003" y="2654163"/>
          <a:ext cx="1432218" cy="909459"/>
        </a:xfrm>
        <a:prstGeom prst="roundRect">
          <a:avLst>
            <a:gd name="adj" fmla="val 10000"/>
          </a:avLst>
        </a:prstGeom>
        <a:solidFill>
          <a:schemeClr val="accent1">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9DC607-FBE6-41B2-9D16-71536358F980}">
      <dsp:nvSpPr>
        <dsp:cNvPr id="0" name=""/>
        <dsp:cNvSpPr/>
      </dsp:nvSpPr>
      <dsp:spPr>
        <a:xfrm>
          <a:off x="3680138" y="2805342"/>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Completion of Carnegie Units</a:t>
          </a:r>
        </a:p>
      </dsp:txBody>
      <dsp:txXfrm>
        <a:off x="3706775" y="2831979"/>
        <a:ext cx="1378944" cy="856185"/>
      </dsp:txXfrm>
    </dsp:sp>
    <dsp:sp modelId="{16079577-A354-4200-BFC0-0317D576280B}">
      <dsp:nvSpPr>
        <dsp:cNvPr id="0" name=""/>
        <dsp:cNvSpPr/>
      </dsp:nvSpPr>
      <dsp:spPr>
        <a:xfrm>
          <a:off x="5271493" y="2654163"/>
          <a:ext cx="1432218" cy="909459"/>
        </a:xfrm>
        <a:prstGeom prst="roundRect">
          <a:avLst>
            <a:gd name="adj" fmla="val 10000"/>
          </a:avLst>
        </a:prstGeom>
        <a:solidFill>
          <a:schemeClr val="accent1">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6B1EE9E-8E57-4BDB-A5A1-8424B8033CE1}">
      <dsp:nvSpPr>
        <dsp:cNvPr id="0" name=""/>
        <dsp:cNvSpPr/>
      </dsp:nvSpPr>
      <dsp:spPr>
        <a:xfrm>
          <a:off x="5430628" y="2805342"/>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Program Exit + Entry into Postsecondary Education</a:t>
          </a:r>
        </a:p>
      </dsp:txBody>
      <dsp:txXfrm>
        <a:off x="5457265" y="2831979"/>
        <a:ext cx="1378944" cy="856185"/>
      </dsp:txXfrm>
    </dsp:sp>
    <dsp:sp modelId="{75D79646-877D-43FA-A157-0A998AF49372}">
      <dsp:nvSpPr>
        <dsp:cNvPr id="0" name=""/>
        <dsp:cNvSpPr/>
      </dsp:nvSpPr>
      <dsp:spPr>
        <a:xfrm>
          <a:off x="5271493" y="1328167"/>
          <a:ext cx="1432218" cy="90945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3DDCB5F-BDD2-45D4-95F1-590D049E368D}">
      <dsp:nvSpPr>
        <dsp:cNvPr id="0" name=""/>
        <dsp:cNvSpPr/>
      </dsp:nvSpPr>
      <dsp:spPr>
        <a:xfrm>
          <a:off x="5430628" y="1479346"/>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Progress toward Milestones</a:t>
          </a:r>
        </a:p>
      </dsp:txBody>
      <dsp:txXfrm>
        <a:off x="5457265" y="1505983"/>
        <a:ext cx="1378944" cy="856185"/>
      </dsp:txXfrm>
    </dsp:sp>
    <dsp:sp modelId="{67CA624D-23AF-4922-BB7F-B642E0F7379A}">
      <dsp:nvSpPr>
        <dsp:cNvPr id="0" name=""/>
        <dsp:cNvSpPr/>
      </dsp:nvSpPr>
      <dsp:spPr>
        <a:xfrm>
          <a:off x="7021982" y="1328167"/>
          <a:ext cx="1432218" cy="90945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FD6B33-F6DD-427F-AA45-5017AB5BE034}">
      <dsp:nvSpPr>
        <dsp:cNvPr id="0" name=""/>
        <dsp:cNvSpPr/>
      </dsp:nvSpPr>
      <dsp:spPr>
        <a:xfrm>
          <a:off x="7181118" y="1479346"/>
          <a:ext cx="1432218" cy="90945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Passing Technical / Occupational Knowledge Based Exam </a:t>
          </a:r>
        </a:p>
      </dsp:txBody>
      <dsp:txXfrm>
        <a:off x="7207755" y="1505983"/>
        <a:ext cx="1378944" cy="8561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0.0011</cdr:x>
      <cdr:y>0</cdr:y>
    </cdr:from>
    <cdr:to>
      <cdr:x>1</cdr:x>
      <cdr:y>0.10893</cdr:y>
    </cdr:to>
    <cdr:sp macro="" textlink="">
      <cdr:nvSpPr>
        <cdr:cNvPr id="5" name="TextBox 6"/>
        <cdr:cNvSpPr txBox="1"/>
      </cdr:nvSpPr>
      <cdr:spPr>
        <a:xfrm xmlns:a="http://schemas.openxmlformats.org/drawingml/2006/main">
          <a:off x="9264" y="-585787"/>
          <a:ext cx="8412542" cy="6832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eaLnBrk="1" fontAlgn="auto" latinLnBrk="0" hangingPunct="1"/>
          <a:r>
            <a:rPr lang="en-US" sz="1600" b="1" i="0" baseline="0" dirty="0">
              <a:effectLst/>
              <a:latin typeface="+mn-lt"/>
              <a:ea typeface="+mn-ea"/>
              <a:cs typeface="+mn-cs"/>
            </a:rPr>
            <a:t>TANF and MOE Spending and Transfers by Activity, FY 2015: </a:t>
          </a:r>
          <a:r>
            <a:rPr lang="en-US" sz="2000" b="1" i="0" baseline="0" dirty="0">
              <a:effectLst/>
              <a:latin typeface="+mn-lt"/>
              <a:ea typeface="+mn-ea"/>
              <a:cs typeface="+mn-cs"/>
            </a:rPr>
            <a:t>United States</a:t>
          </a:r>
          <a:r>
            <a:rPr lang="en-US" sz="1600" b="1" i="0" baseline="0" dirty="0">
              <a:effectLst/>
              <a:latin typeface="+mn-lt"/>
              <a:ea typeface="+mn-ea"/>
              <a:cs typeface="+mn-cs"/>
            </a:rPr>
            <a:t> </a:t>
          </a:r>
          <a:endParaRPr lang="en-US" sz="1600" dirty="0">
            <a:effectLst/>
          </a:endParaRPr>
        </a:p>
        <a:p xmlns:a="http://schemas.openxmlformats.org/drawingml/2006/main">
          <a:pPr algn="l" rtl="0" eaLnBrk="1" fontAlgn="auto" latinLnBrk="0" hangingPunct="1"/>
          <a:r>
            <a:rPr lang="en-US" sz="1600" b="0" i="1" baseline="0" dirty="0">
              <a:effectLst/>
              <a:latin typeface="+mn-lt"/>
              <a:ea typeface="+mn-ea"/>
              <a:cs typeface="+mn-cs"/>
            </a:rPr>
            <a:t>Total </a:t>
          </a:r>
          <a:r>
            <a:rPr lang="en-US" sz="1600" b="0" i="1" baseline="0" dirty="0">
              <a:solidFill>
                <a:schemeClr val="tx1"/>
              </a:solidFill>
              <a:effectLst/>
            </a:rPr>
            <a:t>Funds</a:t>
          </a:r>
          <a:r>
            <a:rPr lang="en-US" sz="1600" b="0" baseline="0" dirty="0">
              <a:solidFill>
                <a:schemeClr val="tx1"/>
              </a:solidFill>
              <a:effectLst/>
            </a:rPr>
            <a:t> = $31.7 Billion</a:t>
          </a:r>
          <a:endParaRPr lang="en-US" sz="1600" dirty="0">
            <a:solidFill>
              <a:schemeClr val="tx1"/>
            </a:solidFill>
            <a:effectLst/>
          </a:endParaRPr>
        </a:p>
        <a:p xmlns:a="http://schemas.openxmlformats.org/drawingml/2006/main">
          <a:pPr algn="l"/>
          <a:endParaRPr lang="en-US" sz="1800" dirty="0"/>
        </a:p>
      </cdr:txBody>
    </cdr:sp>
  </cdr:relSizeAnchor>
  <cdr:relSizeAnchor xmlns:cdr="http://schemas.openxmlformats.org/drawingml/2006/chartDrawing">
    <cdr:from>
      <cdr:x>0.43192</cdr:x>
      <cdr:y>0.01909</cdr:y>
    </cdr:from>
    <cdr:to>
      <cdr:x>0.61123</cdr:x>
      <cdr:y>0.06</cdr:y>
    </cdr:to>
    <cdr:sp macro="" textlink="">
      <cdr:nvSpPr>
        <cdr:cNvPr id="3" name="TextBox 4"/>
        <cdr:cNvSpPr txBox="1"/>
      </cdr:nvSpPr>
      <cdr:spPr>
        <a:xfrm xmlns:a="http://schemas.openxmlformats.org/drawingml/2006/main">
          <a:off x="3741351" y="120135"/>
          <a:ext cx="1553176" cy="257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0.43192</cdr:x>
      <cdr:y>0.01909</cdr:y>
    </cdr:from>
    <cdr:to>
      <cdr:x>0.61123</cdr:x>
      <cdr:y>0.06</cdr:y>
    </cdr:to>
    <cdr:sp macro="" textlink="">
      <cdr:nvSpPr>
        <cdr:cNvPr id="4" name="TextBox 4"/>
        <cdr:cNvSpPr txBox="1"/>
      </cdr:nvSpPr>
      <cdr:spPr>
        <a:xfrm xmlns:a="http://schemas.openxmlformats.org/drawingml/2006/main">
          <a:off x="3741351" y="120135"/>
          <a:ext cx="1553176" cy="257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0.43192</cdr:x>
      <cdr:y>0.01909</cdr:y>
    </cdr:from>
    <cdr:to>
      <cdr:x>0.61123</cdr:x>
      <cdr:y>0.06</cdr:y>
    </cdr:to>
    <cdr:sp macro="" textlink="">
      <cdr:nvSpPr>
        <cdr:cNvPr id="10" name="TextBox 4"/>
        <cdr:cNvSpPr txBox="1"/>
      </cdr:nvSpPr>
      <cdr:spPr>
        <a:xfrm xmlns:a="http://schemas.openxmlformats.org/drawingml/2006/main">
          <a:off x="3741351" y="120135"/>
          <a:ext cx="1553176" cy="257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0.14291</cdr:x>
      <cdr:y>0.50926</cdr:y>
    </cdr:from>
    <cdr:to>
      <cdr:x>0.32222</cdr:x>
      <cdr:y>0.55017</cdr:y>
    </cdr:to>
    <cdr:sp macro="" textlink="">
      <cdr:nvSpPr>
        <cdr:cNvPr id="14" name="TextBox 4"/>
        <cdr:cNvSpPr txBox="1"/>
      </cdr:nvSpPr>
      <cdr:spPr>
        <a:xfrm xmlns:a="http://schemas.openxmlformats.org/drawingml/2006/main">
          <a:off x="1238700" y="3206291"/>
          <a:ext cx="1554214" cy="2575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0.72747</cdr:y>
    </cdr:from>
    <cdr:to>
      <cdr:x>0.45771</cdr:x>
      <cdr:y>0.92645</cdr:y>
    </cdr:to>
    <cdr:sp macro="" textlink="">
      <cdr:nvSpPr>
        <cdr:cNvPr id="9" name="TextBox 1"/>
        <cdr:cNvSpPr txBox="1"/>
      </cdr:nvSpPr>
      <cdr:spPr>
        <a:xfrm xmlns:a="http://schemas.openxmlformats.org/drawingml/2006/main">
          <a:off x="0" y="4319607"/>
          <a:ext cx="3593909" cy="11815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effectLst/>
              <a:latin typeface="+mn-lt"/>
              <a:ea typeface="+mn-ea"/>
              <a:cs typeface="+mn-cs"/>
            </a:rPr>
            <a:t>* Including Foster Care/Child Welfare authorized solely under prior law. </a:t>
          </a:r>
        </a:p>
        <a:p xmlns:a="http://schemas.openxmlformats.org/drawingml/2006/main">
          <a:r>
            <a:rPr lang="en-US" dirty="0">
              <a:effectLst/>
              <a:latin typeface="+mn-lt"/>
              <a:ea typeface="+mn-ea"/>
              <a:cs typeface="+mn-cs"/>
            </a:rPr>
            <a:t>† Including Financial Education and Asset Development.</a:t>
          </a:r>
        </a:p>
        <a:p xmlns:a="http://schemas.openxmlformats.org/drawingml/2006/main">
          <a:r>
            <a:rPr lang="en-US" i="0" dirty="0">
              <a:effectLst/>
              <a:latin typeface="+mn-lt"/>
              <a:ea typeface="+mn-ea"/>
              <a:cs typeface="+mn-cs"/>
            </a:rPr>
            <a:t>‡ Including Home Visiting.</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dirty="0">
              <a:effectLst/>
              <a:latin typeface="+mn-lt"/>
              <a:ea typeface="+mn-ea"/>
              <a:cs typeface="+mn-cs"/>
            </a:rPr>
            <a:t>§ Excluding Foster Care/Child Welfare authorized solely under prior law.</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000" dirty="0">
            <a:effectLst/>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000" u="none"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5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8871" y="0"/>
            <a:ext cx="3014393" cy="465773"/>
          </a:xfrm>
          <a:prstGeom prst="rect">
            <a:avLst/>
          </a:prstGeom>
        </p:spPr>
        <p:txBody>
          <a:bodyPr vert="horz" lIns="91440" tIns="45720" rIns="91440" bIns="45720" rtlCol="0"/>
          <a:lstStyle>
            <a:lvl1pPr algn="r">
              <a:defRPr sz="1200"/>
            </a:lvl1pPr>
          </a:lstStyle>
          <a:p>
            <a:fld id="{27247C35-C692-481B-A0AA-E6C7DB282541}" type="datetimeFigureOut">
              <a:rPr lang="en-US" smtClean="0"/>
              <a:t>11/30/2016</a:t>
            </a:fld>
            <a:endParaRPr lang="en-US"/>
          </a:p>
        </p:txBody>
      </p:sp>
      <p:sp>
        <p:nvSpPr>
          <p:cNvPr id="4" name="Footer Placeholder 3"/>
          <p:cNvSpPr>
            <a:spLocks noGrp="1"/>
          </p:cNvSpPr>
          <p:nvPr>
            <p:ph type="ftr" sz="quarter" idx="2"/>
          </p:nvPr>
        </p:nvSpPr>
        <p:spPr>
          <a:xfrm>
            <a:off x="1" y="8841738"/>
            <a:ext cx="3014393" cy="46577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8871" y="8841738"/>
            <a:ext cx="3014393" cy="465773"/>
          </a:xfrm>
          <a:prstGeom prst="rect">
            <a:avLst/>
          </a:prstGeom>
        </p:spPr>
        <p:txBody>
          <a:bodyPr vert="horz" lIns="91440" tIns="45720" rIns="91440" bIns="45720" rtlCol="0" anchor="b"/>
          <a:lstStyle>
            <a:lvl1pPr algn="r">
              <a:defRPr sz="1200"/>
            </a:lvl1pPr>
          </a:lstStyle>
          <a:p>
            <a:fld id="{8D287C80-EEFB-4E44-BDAC-BEC3515C7FD7}" type="slidenum">
              <a:rPr lang="en-US" smtClean="0"/>
              <a:t>‹#›</a:t>
            </a:fld>
            <a:endParaRPr lang="en-US"/>
          </a:p>
        </p:txBody>
      </p:sp>
    </p:spTree>
    <p:extLst>
      <p:ext uri="{BB962C8B-B14F-4D97-AF65-F5344CB8AC3E}">
        <p14:creationId xmlns:p14="http://schemas.microsoft.com/office/powerpoint/2010/main" val="1548647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93" cy="467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8871" y="0"/>
            <a:ext cx="3014393" cy="467363"/>
          </a:xfrm>
          <a:prstGeom prst="rect">
            <a:avLst/>
          </a:prstGeom>
        </p:spPr>
        <p:txBody>
          <a:bodyPr vert="horz" lIns="91440" tIns="45720" rIns="91440" bIns="45720" rtlCol="0"/>
          <a:lstStyle>
            <a:lvl1pPr algn="r">
              <a:defRPr sz="1200"/>
            </a:lvl1pPr>
          </a:lstStyle>
          <a:p>
            <a:fld id="{A10E6662-58CD-F447-A400-0F7E7705F085}" type="datetimeFigureOut">
              <a:rPr lang="en-US" smtClean="0"/>
              <a:t>11/30/2016</a:t>
            </a:fld>
            <a:endParaRPr lang="en-US"/>
          </a:p>
        </p:txBody>
      </p:sp>
      <p:sp>
        <p:nvSpPr>
          <p:cNvPr id="4" name="Slide Image Placeholder 3"/>
          <p:cNvSpPr>
            <a:spLocks noGrp="1" noRot="1" noChangeAspect="1"/>
          </p:cNvSpPr>
          <p:nvPr>
            <p:ph type="sldImg" idx="2"/>
          </p:nvPr>
        </p:nvSpPr>
        <p:spPr>
          <a:xfrm>
            <a:off x="1384300" y="1163638"/>
            <a:ext cx="4186238"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6114" y="4479687"/>
            <a:ext cx="5562610" cy="366577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1738"/>
            <a:ext cx="3014393" cy="4673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8871" y="8841738"/>
            <a:ext cx="3014393" cy="467363"/>
          </a:xfrm>
          <a:prstGeom prst="rect">
            <a:avLst/>
          </a:prstGeom>
        </p:spPr>
        <p:txBody>
          <a:bodyPr vert="horz" lIns="91440" tIns="45720" rIns="91440" bIns="45720" rtlCol="0" anchor="b"/>
          <a:lstStyle>
            <a:lvl1pPr algn="r">
              <a:defRPr sz="1200"/>
            </a:lvl1pPr>
          </a:lstStyle>
          <a:p>
            <a:fld id="{9507F0C0-268B-C44C-BDD6-04D622531B8A}" type="slidenum">
              <a:rPr lang="en-US" smtClean="0"/>
              <a:t>‹#›</a:t>
            </a:fld>
            <a:endParaRPr lang="en-US"/>
          </a:p>
        </p:txBody>
      </p:sp>
    </p:spTree>
    <p:extLst>
      <p:ext uri="{BB962C8B-B14F-4D97-AF65-F5344CB8AC3E}">
        <p14:creationId xmlns:p14="http://schemas.microsoft.com/office/powerpoint/2010/main" val="93273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a:t>
            </a:fld>
            <a:endParaRPr lang="en-US"/>
          </a:p>
        </p:txBody>
      </p:sp>
    </p:spTree>
    <p:extLst>
      <p:ext uri="{BB962C8B-B14F-4D97-AF65-F5344CB8AC3E}">
        <p14:creationId xmlns:p14="http://schemas.microsoft.com/office/powerpoint/2010/main" val="134590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10</a:t>
            </a:fld>
            <a:endParaRPr lang="en-US"/>
          </a:p>
        </p:txBody>
      </p:sp>
    </p:spTree>
    <p:extLst>
      <p:ext uri="{BB962C8B-B14F-4D97-AF65-F5344CB8AC3E}">
        <p14:creationId xmlns:p14="http://schemas.microsoft.com/office/powerpoint/2010/main" val="338703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11</a:t>
            </a:fld>
            <a:endParaRPr lang="en-US"/>
          </a:p>
        </p:txBody>
      </p:sp>
    </p:spTree>
    <p:extLst>
      <p:ext uri="{BB962C8B-B14F-4D97-AF65-F5344CB8AC3E}">
        <p14:creationId xmlns:p14="http://schemas.microsoft.com/office/powerpoint/2010/main" val="902451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12</a:t>
            </a:fld>
            <a:endParaRPr lang="en-US"/>
          </a:p>
        </p:txBody>
      </p:sp>
    </p:spTree>
    <p:extLst>
      <p:ext uri="{BB962C8B-B14F-4D97-AF65-F5344CB8AC3E}">
        <p14:creationId xmlns:p14="http://schemas.microsoft.com/office/powerpoint/2010/main" val="129589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13</a:t>
            </a:fld>
            <a:endParaRPr lang="en-US"/>
          </a:p>
        </p:txBody>
      </p:sp>
    </p:spTree>
    <p:extLst>
      <p:ext uri="{BB962C8B-B14F-4D97-AF65-F5344CB8AC3E}">
        <p14:creationId xmlns:p14="http://schemas.microsoft.com/office/powerpoint/2010/main" val="324239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spcBef>
                <a:spcPts val="1200"/>
              </a:spcBef>
              <a:buClr>
                <a:srgbClr val="F36B22"/>
              </a:buClr>
            </a:pPr>
            <a:endParaRPr lang="en-US" dirty="0"/>
          </a:p>
        </p:txBody>
      </p:sp>
      <p:sp>
        <p:nvSpPr>
          <p:cNvPr id="4" name="Slide Number Placeholder 3"/>
          <p:cNvSpPr>
            <a:spLocks noGrp="1"/>
          </p:cNvSpPr>
          <p:nvPr>
            <p:ph type="sldNum" sz="quarter" idx="10"/>
          </p:nvPr>
        </p:nvSpPr>
        <p:spPr/>
        <p:txBody>
          <a:bodyPr/>
          <a:lstStyle/>
          <a:p>
            <a:fld id="{9507F0C0-268B-C44C-BDD6-04D622531B8A}" type="slidenum">
              <a:rPr lang="en-US" smtClean="0"/>
              <a:t>15</a:t>
            </a:fld>
            <a:endParaRPr lang="en-US"/>
          </a:p>
        </p:txBody>
      </p:sp>
    </p:spTree>
    <p:extLst>
      <p:ext uri="{BB962C8B-B14F-4D97-AF65-F5344CB8AC3E}">
        <p14:creationId xmlns:p14="http://schemas.microsoft.com/office/powerpoint/2010/main" val="974482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17</a:t>
            </a:fld>
            <a:endParaRPr lang="en-US"/>
          </a:p>
        </p:txBody>
      </p:sp>
    </p:spTree>
    <p:extLst>
      <p:ext uri="{BB962C8B-B14F-4D97-AF65-F5344CB8AC3E}">
        <p14:creationId xmlns:p14="http://schemas.microsoft.com/office/powerpoint/2010/main" val="223194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7F0C0-268B-C44C-BDD6-04D622531B8A}" type="slidenum">
              <a:rPr lang="en-US" smtClean="0"/>
              <a:t>18</a:t>
            </a:fld>
            <a:endParaRPr lang="en-US"/>
          </a:p>
        </p:txBody>
      </p:sp>
    </p:spTree>
    <p:extLst>
      <p:ext uri="{BB962C8B-B14F-4D97-AF65-F5344CB8AC3E}">
        <p14:creationId xmlns:p14="http://schemas.microsoft.com/office/powerpoint/2010/main" val="351607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spcBef>
                <a:spcPts val="1200"/>
              </a:spcBef>
              <a:buClr>
                <a:srgbClr val="F36B22"/>
              </a:buClr>
            </a:pPr>
            <a:endParaRPr lang="en-US" dirty="0"/>
          </a:p>
        </p:txBody>
      </p:sp>
      <p:sp>
        <p:nvSpPr>
          <p:cNvPr id="4" name="Slide Number Placeholder 3"/>
          <p:cNvSpPr>
            <a:spLocks noGrp="1"/>
          </p:cNvSpPr>
          <p:nvPr>
            <p:ph type="sldNum" sz="quarter" idx="10"/>
          </p:nvPr>
        </p:nvSpPr>
        <p:spPr/>
        <p:txBody>
          <a:bodyPr/>
          <a:lstStyle/>
          <a:p>
            <a:fld id="{9507F0C0-268B-C44C-BDD6-04D622531B8A}" type="slidenum">
              <a:rPr lang="en-US" smtClean="0"/>
              <a:t>19</a:t>
            </a:fld>
            <a:endParaRPr lang="en-US"/>
          </a:p>
        </p:txBody>
      </p:sp>
    </p:spTree>
    <p:extLst>
      <p:ext uri="{BB962C8B-B14F-4D97-AF65-F5344CB8AC3E}">
        <p14:creationId xmlns:p14="http://schemas.microsoft.com/office/powerpoint/2010/main" val="290197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4F00DF-333E-48F6-BB3E-A29EA9209D57}" type="slidenum">
              <a:rPr lang="en-US" smtClean="0"/>
              <a:t>20</a:t>
            </a:fld>
            <a:endParaRPr lang="en-US"/>
          </a:p>
        </p:txBody>
      </p:sp>
    </p:spTree>
    <p:extLst>
      <p:ext uri="{BB962C8B-B14F-4D97-AF65-F5344CB8AC3E}">
        <p14:creationId xmlns:p14="http://schemas.microsoft.com/office/powerpoint/2010/main" val="221962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21</a:t>
            </a:fld>
            <a:endParaRPr lang="en-US"/>
          </a:p>
        </p:txBody>
      </p:sp>
    </p:spTree>
    <p:extLst>
      <p:ext uri="{BB962C8B-B14F-4D97-AF65-F5344CB8AC3E}">
        <p14:creationId xmlns:p14="http://schemas.microsoft.com/office/powerpoint/2010/main" val="67887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2</a:t>
            </a:fld>
            <a:endParaRPr lang="en-US"/>
          </a:p>
        </p:txBody>
      </p:sp>
    </p:spTree>
    <p:extLst>
      <p:ext uri="{BB962C8B-B14F-4D97-AF65-F5344CB8AC3E}">
        <p14:creationId xmlns:p14="http://schemas.microsoft.com/office/powerpoint/2010/main" val="1886563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22</a:t>
            </a:fld>
            <a:endParaRPr lang="en-US"/>
          </a:p>
        </p:txBody>
      </p:sp>
    </p:spTree>
    <p:extLst>
      <p:ext uri="{BB962C8B-B14F-4D97-AF65-F5344CB8AC3E}">
        <p14:creationId xmlns:p14="http://schemas.microsoft.com/office/powerpoint/2010/main" val="3486495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23</a:t>
            </a:fld>
            <a:endParaRPr lang="en-US"/>
          </a:p>
        </p:txBody>
      </p:sp>
    </p:spTree>
    <p:extLst>
      <p:ext uri="{BB962C8B-B14F-4D97-AF65-F5344CB8AC3E}">
        <p14:creationId xmlns:p14="http://schemas.microsoft.com/office/powerpoint/2010/main" val="200167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24</a:t>
            </a:fld>
            <a:endParaRPr lang="en-US"/>
          </a:p>
        </p:txBody>
      </p:sp>
    </p:spTree>
    <p:extLst>
      <p:ext uri="{BB962C8B-B14F-4D97-AF65-F5344CB8AC3E}">
        <p14:creationId xmlns:p14="http://schemas.microsoft.com/office/powerpoint/2010/main" val="226599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82576-9A20-4338-B0FE-CC2740E533A6}" type="slidenum">
              <a:rPr lang="en-US" smtClean="0"/>
              <a:t>25</a:t>
            </a:fld>
            <a:endParaRPr lang="en-US"/>
          </a:p>
        </p:txBody>
      </p:sp>
    </p:spTree>
    <p:extLst>
      <p:ext uri="{BB962C8B-B14F-4D97-AF65-F5344CB8AC3E}">
        <p14:creationId xmlns:p14="http://schemas.microsoft.com/office/powerpoint/2010/main" val="180115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20859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57D4-1CCB-4FA9-8512-B9D8104C9113}" type="slidenum">
              <a:rPr lang="en-US" smtClean="0"/>
              <a:t>28</a:t>
            </a:fld>
            <a:endParaRPr lang="en-US"/>
          </a:p>
        </p:txBody>
      </p:sp>
    </p:spTree>
    <p:extLst>
      <p:ext uri="{BB962C8B-B14F-4D97-AF65-F5344CB8AC3E}">
        <p14:creationId xmlns:p14="http://schemas.microsoft.com/office/powerpoint/2010/main" val="178694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09" indent="-285734">
              <a:defRPr>
                <a:solidFill>
                  <a:schemeClr val="tx1"/>
                </a:solidFill>
                <a:latin typeface="Trebuchet MS" pitchFamily="34" charset="0"/>
                <a:ea typeface="ＭＳ Ｐゴシック" pitchFamily="34" charset="-128"/>
              </a:defRPr>
            </a:lvl2pPr>
            <a:lvl3pPr marL="1142937" indent="-228587">
              <a:defRPr>
                <a:solidFill>
                  <a:schemeClr val="tx1"/>
                </a:solidFill>
                <a:latin typeface="Trebuchet MS" pitchFamily="34" charset="0"/>
                <a:ea typeface="ＭＳ Ｐゴシック" pitchFamily="34" charset="-128"/>
              </a:defRPr>
            </a:lvl3pPr>
            <a:lvl4pPr marL="1600111" indent="-228587">
              <a:defRPr>
                <a:solidFill>
                  <a:schemeClr val="tx1"/>
                </a:solidFill>
                <a:latin typeface="Trebuchet MS" pitchFamily="34" charset="0"/>
                <a:ea typeface="ＭＳ Ｐゴシック" pitchFamily="34" charset="-128"/>
              </a:defRPr>
            </a:lvl4pPr>
            <a:lvl5pPr marL="2057287" indent="-228587">
              <a:defRPr>
                <a:solidFill>
                  <a:schemeClr val="tx1"/>
                </a:solidFill>
                <a:latin typeface="Trebuchet MS"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fld id="{14E08CAF-9C8D-42FF-9B68-51A0AF032810}" type="slidenum">
              <a:rPr lang="en-US" altLang="en-US" smtClean="0">
                <a:solidFill>
                  <a:prstClr val="black"/>
                </a:solidFill>
                <a:latin typeface="Calibri" pitchFamily="34" charset="0"/>
              </a:rPr>
              <a:pPr/>
              <a:t>29</a:t>
            </a:fld>
            <a:endParaRPr lang="en-US" altLang="en-US">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57D4-1CCB-4FA9-8512-B9D8104C9113}" type="slidenum">
              <a:rPr lang="en-US" smtClean="0"/>
              <a:t>30</a:t>
            </a:fld>
            <a:endParaRPr lang="en-US"/>
          </a:p>
        </p:txBody>
      </p:sp>
    </p:spTree>
    <p:extLst>
      <p:ext uri="{BB962C8B-B14F-4D97-AF65-F5344CB8AC3E}">
        <p14:creationId xmlns:p14="http://schemas.microsoft.com/office/powerpoint/2010/main" val="3798863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09" indent="-285734">
              <a:defRPr>
                <a:solidFill>
                  <a:schemeClr val="tx1"/>
                </a:solidFill>
                <a:latin typeface="Trebuchet MS" pitchFamily="34" charset="0"/>
                <a:ea typeface="ＭＳ Ｐゴシック" pitchFamily="34" charset="-128"/>
              </a:defRPr>
            </a:lvl2pPr>
            <a:lvl3pPr marL="1142937" indent="-228587">
              <a:defRPr>
                <a:solidFill>
                  <a:schemeClr val="tx1"/>
                </a:solidFill>
                <a:latin typeface="Trebuchet MS" pitchFamily="34" charset="0"/>
                <a:ea typeface="ＭＳ Ｐゴシック" pitchFamily="34" charset="-128"/>
              </a:defRPr>
            </a:lvl3pPr>
            <a:lvl4pPr marL="1600111" indent="-228587">
              <a:defRPr>
                <a:solidFill>
                  <a:schemeClr val="tx1"/>
                </a:solidFill>
                <a:latin typeface="Trebuchet MS" pitchFamily="34" charset="0"/>
                <a:ea typeface="ＭＳ Ｐゴシック" pitchFamily="34" charset="-128"/>
              </a:defRPr>
            </a:lvl4pPr>
            <a:lvl5pPr marL="2057287" indent="-228587">
              <a:defRPr>
                <a:solidFill>
                  <a:schemeClr val="tx1"/>
                </a:solidFill>
                <a:latin typeface="Trebuchet MS"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fld id="{C25299E2-76AB-4966-83E4-8FEDBF833508}" type="slidenum">
              <a:rPr lang="en-US" altLang="en-US" smtClean="0">
                <a:solidFill>
                  <a:prstClr val="black"/>
                </a:solidFill>
                <a:latin typeface="Calibri" pitchFamily="34" charset="0"/>
              </a:rPr>
              <a:pPr/>
              <a:t>31</a:t>
            </a:fld>
            <a:endParaRPr lang="en-US" altLang="en-US">
              <a:solidFill>
                <a:prstClr val="black"/>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 typeface="Arial" panose="020B0604020202020204" pitchFamily="34" charset="0"/>
              <a:buChar char="•"/>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09" indent="-285734">
              <a:defRPr>
                <a:solidFill>
                  <a:schemeClr val="tx1"/>
                </a:solidFill>
                <a:latin typeface="Trebuchet MS" pitchFamily="34" charset="0"/>
                <a:ea typeface="ＭＳ Ｐゴシック" pitchFamily="34" charset="-128"/>
              </a:defRPr>
            </a:lvl2pPr>
            <a:lvl3pPr marL="1142937" indent="-228587">
              <a:defRPr>
                <a:solidFill>
                  <a:schemeClr val="tx1"/>
                </a:solidFill>
                <a:latin typeface="Trebuchet MS" pitchFamily="34" charset="0"/>
                <a:ea typeface="ＭＳ Ｐゴシック" pitchFamily="34" charset="-128"/>
              </a:defRPr>
            </a:lvl3pPr>
            <a:lvl4pPr marL="1600111" indent="-228587">
              <a:defRPr>
                <a:solidFill>
                  <a:schemeClr val="tx1"/>
                </a:solidFill>
                <a:latin typeface="Trebuchet MS" pitchFamily="34" charset="0"/>
                <a:ea typeface="ＭＳ Ｐゴシック" pitchFamily="34" charset="-128"/>
              </a:defRPr>
            </a:lvl4pPr>
            <a:lvl5pPr marL="2057287" indent="-228587">
              <a:defRPr>
                <a:solidFill>
                  <a:schemeClr val="tx1"/>
                </a:solidFill>
                <a:latin typeface="Trebuchet MS"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fld id="{6D1EEE4E-659D-414D-8E31-CDA916270D71}" type="slidenum">
              <a:rPr lang="en-US" altLang="en-US" smtClean="0">
                <a:solidFill>
                  <a:prstClr val="black"/>
                </a:solidFill>
                <a:latin typeface="Calibri" pitchFamily="34" charset="0"/>
              </a:rPr>
              <a:pPr/>
              <a:t>32</a:t>
            </a:fld>
            <a:endParaRPr lang="en-US" altLang="en-US">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3</a:t>
            </a:fld>
            <a:endParaRPr lang="en-US"/>
          </a:p>
        </p:txBody>
      </p:sp>
    </p:spTree>
    <p:extLst>
      <p:ext uri="{BB962C8B-B14F-4D97-AF65-F5344CB8AC3E}">
        <p14:creationId xmlns:p14="http://schemas.microsoft.com/office/powerpoint/2010/main" val="1639061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09" indent="-285734">
              <a:defRPr>
                <a:solidFill>
                  <a:schemeClr val="tx1"/>
                </a:solidFill>
                <a:latin typeface="Trebuchet MS" pitchFamily="34" charset="0"/>
                <a:ea typeface="ＭＳ Ｐゴシック" pitchFamily="34" charset="-128"/>
              </a:defRPr>
            </a:lvl2pPr>
            <a:lvl3pPr marL="1142937" indent="-228587">
              <a:defRPr>
                <a:solidFill>
                  <a:schemeClr val="tx1"/>
                </a:solidFill>
                <a:latin typeface="Trebuchet MS" pitchFamily="34" charset="0"/>
                <a:ea typeface="ＭＳ Ｐゴシック" pitchFamily="34" charset="-128"/>
              </a:defRPr>
            </a:lvl3pPr>
            <a:lvl4pPr marL="1600111" indent="-228587">
              <a:defRPr>
                <a:solidFill>
                  <a:schemeClr val="tx1"/>
                </a:solidFill>
                <a:latin typeface="Trebuchet MS" pitchFamily="34" charset="0"/>
                <a:ea typeface="ＭＳ Ｐゴシック" pitchFamily="34" charset="-128"/>
              </a:defRPr>
            </a:lvl4pPr>
            <a:lvl5pPr marL="2057287" indent="-228587">
              <a:defRPr>
                <a:solidFill>
                  <a:schemeClr val="tx1"/>
                </a:solidFill>
                <a:latin typeface="Trebuchet MS"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fld id="{C197C273-98AE-4F30-95B3-813AA26B966B}" type="slidenum">
              <a:rPr lang="en-US" altLang="en-US" smtClean="0">
                <a:solidFill>
                  <a:prstClr val="black"/>
                </a:solidFill>
                <a:latin typeface="Calibri" pitchFamily="34" charset="0"/>
              </a:rPr>
              <a:pPr/>
              <a:t>33</a:t>
            </a:fld>
            <a:endParaRPr lang="en-US" altLang="en-US">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09" indent="-285734">
              <a:defRPr>
                <a:solidFill>
                  <a:schemeClr val="tx1"/>
                </a:solidFill>
                <a:latin typeface="Trebuchet MS" pitchFamily="34" charset="0"/>
                <a:ea typeface="ＭＳ Ｐゴシック" pitchFamily="34" charset="-128"/>
              </a:defRPr>
            </a:lvl2pPr>
            <a:lvl3pPr marL="1142937" indent="-228587">
              <a:defRPr>
                <a:solidFill>
                  <a:schemeClr val="tx1"/>
                </a:solidFill>
                <a:latin typeface="Trebuchet MS" pitchFamily="34" charset="0"/>
                <a:ea typeface="ＭＳ Ｐゴシック" pitchFamily="34" charset="-128"/>
              </a:defRPr>
            </a:lvl3pPr>
            <a:lvl4pPr marL="1600111" indent="-228587">
              <a:defRPr>
                <a:solidFill>
                  <a:schemeClr val="tx1"/>
                </a:solidFill>
                <a:latin typeface="Trebuchet MS" pitchFamily="34" charset="0"/>
                <a:ea typeface="ＭＳ Ｐゴシック" pitchFamily="34" charset="-128"/>
              </a:defRPr>
            </a:lvl4pPr>
            <a:lvl5pPr marL="2057287" indent="-228587">
              <a:defRPr>
                <a:solidFill>
                  <a:schemeClr val="tx1"/>
                </a:solidFill>
                <a:latin typeface="Trebuchet MS" pitchFamily="34" charset="0"/>
                <a:ea typeface="ＭＳ Ｐゴシック" pitchFamily="34" charset="-128"/>
              </a:defRPr>
            </a:lvl5pPr>
            <a:lvl6pPr marL="251446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63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8811" indent="-228587"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5985" indent="-228587"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fld id="{5A75C39E-B7DA-4D1F-8848-A6131C1142FF}" type="slidenum">
              <a:rPr lang="en-US" altLang="en-US" smtClean="0">
                <a:solidFill>
                  <a:prstClr val="black"/>
                </a:solidFill>
                <a:latin typeface="Calibri" pitchFamily="34" charset="0"/>
              </a:rPr>
              <a:pPr/>
              <a:t>34</a:t>
            </a:fld>
            <a:endParaRPr lang="en-US" altLang="en-US">
              <a:solidFill>
                <a:prstClr val="black"/>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57D4-1CCB-4FA9-8512-B9D8104C9113}" type="slidenum">
              <a:rPr lang="en-US" smtClean="0"/>
              <a:t>35</a:t>
            </a:fld>
            <a:endParaRPr lang="en-US"/>
          </a:p>
        </p:txBody>
      </p:sp>
    </p:spTree>
    <p:extLst>
      <p:ext uri="{BB962C8B-B14F-4D97-AF65-F5344CB8AC3E}">
        <p14:creationId xmlns:p14="http://schemas.microsoft.com/office/powerpoint/2010/main" val="3026639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57066" indent="-291179">
              <a:defRPr>
                <a:solidFill>
                  <a:schemeClr val="tx1"/>
                </a:solidFill>
                <a:latin typeface="Georgia" pitchFamily="18" charset="0"/>
              </a:defRPr>
            </a:lvl2pPr>
            <a:lvl3pPr marL="1164717" indent="-232943">
              <a:defRPr>
                <a:solidFill>
                  <a:schemeClr val="tx1"/>
                </a:solidFill>
                <a:latin typeface="Georgia" pitchFamily="18" charset="0"/>
              </a:defRPr>
            </a:lvl3pPr>
            <a:lvl4pPr marL="1630604" indent="-232943">
              <a:defRPr>
                <a:solidFill>
                  <a:schemeClr val="tx1"/>
                </a:solidFill>
                <a:latin typeface="Georgia" pitchFamily="18" charset="0"/>
              </a:defRPr>
            </a:lvl4pPr>
            <a:lvl5pPr marL="2096491" indent="-232943">
              <a:defRPr>
                <a:solidFill>
                  <a:schemeClr val="tx1"/>
                </a:solidFill>
                <a:latin typeface="Georgia" pitchFamily="18" charset="0"/>
              </a:defRPr>
            </a:lvl5pPr>
            <a:lvl6pPr marL="2562377" indent="-232943" fontAlgn="base">
              <a:spcBef>
                <a:spcPct val="0"/>
              </a:spcBef>
              <a:spcAft>
                <a:spcPct val="0"/>
              </a:spcAft>
              <a:defRPr>
                <a:solidFill>
                  <a:schemeClr val="tx1"/>
                </a:solidFill>
                <a:latin typeface="Georgia" pitchFamily="18" charset="0"/>
              </a:defRPr>
            </a:lvl6pPr>
            <a:lvl7pPr marL="3028264" indent="-232943" fontAlgn="base">
              <a:spcBef>
                <a:spcPct val="0"/>
              </a:spcBef>
              <a:spcAft>
                <a:spcPct val="0"/>
              </a:spcAft>
              <a:defRPr>
                <a:solidFill>
                  <a:schemeClr val="tx1"/>
                </a:solidFill>
                <a:latin typeface="Georgia" pitchFamily="18" charset="0"/>
              </a:defRPr>
            </a:lvl7pPr>
            <a:lvl8pPr marL="3494151" indent="-232943" fontAlgn="base">
              <a:spcBef>
                <a:spcPct val="0"/>
              </a:spcBef>
              <a:spcAft>
                <a:spcPct val="0"/>
              </a:spcAft>
              <a:defRPr>
                <a:solidFill>
                  <a:schemeClr val="tx1"/>
                </a:solidFill>
                <a:latin typeface="Georgia" pitchFamily="18" charset="0"/>
              </a:defRPr>
            </a:lvl8pPr>
            <a:lvl9pPr marL="3960038" indent="-232943"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1C2D148-66E4-4B17-AB45-804ECAFFD96A}" type="slidenum">
              <a:rPr lang="en-US" altLang="en-US" smtClean="0">
                <a:latin typeface="Calibri" pitchFamily="34" charset="0"/>
              </a:rPr>
              <a:pPr fontAlgn="base">
                <a:spcBef>
                  <a:spcPct val="0"/>
                </a:spcBef>
                <a:spcAft>
                  <a:spcPct val="0"/>
                </a:spcAft>
                <a:defRPr/>
              </a:pPr>
              <a:t>40</a:t>
            </a:fld>
            <a:endParaRPr lang="en-US" altLang="en-US" dirty="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57066" indent="-291179">
              <a:defRPr>
                <a:solidFill>
                  <a:schemeClr val="tx1"/>
                </a:solidFill>
                <a:latin typeface="Georgia" pitchFamily="18" charset="0"/>
              </a:defRPr>
            </a:lvl2pPr>
            <a:lvl3pPr marL="1164717" indent="-232943">
              <a:defRPr>
                <a:solidFill>
                  <a:schemeClr val="tx1"/>
                </a:solidFill>
                <a:latin typeface="Georgia" pitchFamily="18" charset="0"/>
              </a:defRPr>
            </a:lvl3pPr>
            <a:lvl4pPr marL="1630604" indent="-232943">
              <a:defRPr>
                <a:solidFill>
                  <a:schemeClr val="tx1"/>
                </a:solidFill>
                <a:latin typeface="Georgia" pitchFamily="18" charset="0"/>
              </a:defRPr>
            </a:lvl4pPr>
            <a:lvl5pPr marL="2096491" indent="-232943">
              <a:defRPr>
                <a:solidFill>
                  <a:schemeClr val="tx1"/>
                </a:solidFill>
                <a:latin typeface="Georgia" pitchFamily="18" charset="0"/>
              </a:defRPr>
            </a:lvl5pPr>
            <a:lvl6pPr marL="2562377" indent="-232943" fontAlgn="base">
              <a:spcBef>
                <a:spcPct val="0"/>
              </a:spcBef>
              <a:spcAft>
                <a:spcPct val="0"/>
              </a:spcAft>
              <a:defRPr>
                <a:solidFill>
                  <a:schemeClr val="tx1"/>
                </a:solidFill>
                <a:latin typeface="Georgia" pitchFamily="18" charset="0"/>
              </a:defRPr>
            </a:lvl6pPr>
            <a:lvl7pPr marL="3028264" indent="-232943" fontAlgn="base">
              <a:spcBef>
                <a:spcPct val="0"/>
              </a:spcBef>
              <a:spcAft>
                <a:spcPct val="0"/>
              </a:spcAft>
              <a:defRPr>
                <a:solidFill>
                  <a:schemeClr val="tx1"/>
                </a:solidFill>
                <a:latin typeface="Georgia" pitchFamily="18" charset="0"/>
              </a:defRPr>
            </a:lvl7pPr>
            <a:lvl8pPr marL="3494151" indent="-232943" fontAlgn="base">
              <a:spcBef>
                <a:spcPct val="0"/>
              </a:spcBef>
              <a:spcAft>
                <a:spcPct val="0"/>
              </a:spcAft>
              <a:defRPr>
                <a:solidFill>
                  <a:schemeClr val="tx1"/>
                </a:solidFill>
                <a:latin typeface="Georgia" pitchFamily="18" charset="0"/>
              </a:defRPr>
            </a:lvl8pPr>
            <a:lvl9pPr marL="3960038" indent="-232943"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7AA2E408-34F0-4337-8658-EDD9F905B38C}" type="slidenum">
              <a:rPr lang="en-US" altLang="en-US" smtClean="0">
                <a:latin typeface="Calibri" pitchFamily="34" charset="0"/>
              </a:rPr>
              <a:pPr fontAlgn="base">
                <a:spcBef>
                  <a:spcPct val="0"/>
                </a:spcBef>
                <a:spcAft>
                  <a:spcPct val="0"/>
                </a:spcAft>
                <a:defRPr/>
              </a:pPr>
              <a:t>41</a:t>
            </a:fld>
            <a:endParaRPr lang="en-US" altLang="en-US" dirty="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57066" indent="-291179">
              <a:defRPr>
                <a:solidFill>
                  <a:schemeClr val="tx1"/>
                </a:solidFill>
                <a:latin typeface="Georgia" pitchFamily="18" charset="0"/>
              </a:defRPr>
            </a:lvl2pPr>
            <a:lvl3pPr marL="1164717" indent="-232943">
              <a:defRPr>
                <a:solidFill>
                  <a:schemeClr val="tx1"/>
                </a:solidFill>
                <a:latin typeface="Georgia" pitchFamily="18" charset="0"/>
              </a:defRPr>
            </a:lvl3pPr>
            <a:lvl4pPr marL="1630604" indent="-232943">
              <a:defRPr>
                <a:solidFill>
                  <a:schemeClr val="tx1"/>
                </a:solidFill>
                <a:latin typeface="Georgia" pitchFamily="18" charset="0"/>
              </a:defRPr>
            </a:lvl4pPr>
            <a:lvl5pPr marL="2096491" indent="-232943">
              <a:defRPr>
                <a:solidFill>
                  <a:schemeClr val="tx1"/>
                </a:solidFill>
                <a:latin typeface="Georgia" pitchFamily="18" charset="0"/>
              </a:defRPr>
            </a:lvl5pPr>
            <a:lvl6pPr marL="2562377" indent="-232943" fontAlgn="base">
              <a:spcBef>
                <a:spcPct val="0"/>
              </a:spcBef>
              <a:spcAft>
                <a:spcPct val="0"/>
              </a:spcAft>
              <a:defRPr>
                <a:solidFill>
                  <a:schemeClr val="tx1"/>
                </a:solidFill>
                <a:latin typeface="Georgia" pitchFamily="18" charset="0"/>
              </a:defRPr>
            </a:lvl6pPr>
            <a:lvl7pPr marL="3028264" indent="-232943" fontAlgn="base">
              <a:spcBef>
                <a:spcPct val="0"/>
              </a:spcBef>
              <a:spcAft>
                <a:spcPct val="0"/>
              </a:spcAft>
              <a:defRPr>
                <a:solidFill>
                  <a:schemeClr val="tx1"/>
                </a:solidFill>
                <a:latin typeface="Georgia" pitchFamily="18" charset="0"/>
              </a:defRPr>
            </a:lvl7pPr>
            <a:lvl8pPr marL="3494151" indent="-232943" fontAlgn="base">
              <a:spcBef>
                <a:spcPct val="0"/>
              </a:spcBef>
              <a:spcAft>
                <a:spcPct val="0"/>
              </a:spcAft>
              <a:defRPr>
                <a:solidFill>
                  <a:schemeClr val="tx1"/>
                </a:solidFill>
                <a:latin typeface="Georgia" pitchFamily="18" charset="0"/>
              </a:defRPr>
            </a:lvl8pPr>
            <a:lvl9pPr marL="3960038" indent="-232943"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6B5F43F-0B1F-43C7-8D20-07D672D55260}" type="slidenum">
              <a:rPr lang="en-US" altLang="en-US" smtClean="0">
                <a:latin typeface="Calibri" pitchFamily="34" charset="0"/>
              </a:rPr>
              <a:pPr fontAlgn="base">
                <a:spcBef>
                  <a:spcPct val="0"/>
                </a:spcBef>
                <a:spcAft>
                  <a:spcPct val="0"/>
                </a:spcAft>
                <a:defRPr/>
              </a:pPr>
              <a:t>42</a:t>
            </a:fld>
            <a:endParaRPr lang="en-US" altLang="en-US"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57066" indent="-291179">
              <a:defRPr>
                <a:solidFill>
                  <a:schemeClr val="tx1"/>
                </a:solidFill>
                <a:latin typeface="Georgia" pitchFamily="18" charset="0"/>
              </a:defRPr>
            </a:lvl2pPr>
            <a:lvl3pPr marL="1164717" indent="-232943">
              <a:defRPr>
                <a:solidFill>
                  <a:schemeClr val="tx1"/>
                </a:solidFill>
                <a:latin typeface="Georgia" pitchFamily="18" charset="0"/>
              </a:defRPr>
            </a:lvl3pPr>
            <a:lvl4pPr marL="1630604" indent="-232943">
              <a:defRPr>
                <a:solidFill>
                  <a:schemeClr val="tx1"/>
                </a:solidFill>
                <a:latin typeface="Georgia" pitchFamily="18" charset="0"/>
              </a:defRPr>
            </a:lvl4pPr>
            <a:lvl5pPr marL="2096491" indent="-232943">
              <a:defRPr>
                <a:solidFill>
                  <a:schemeClr val="tx1"/>
                </a:solidFill>
                <a:latin typeface="Georgia" pitchFamily="18" charset="0"/>
              </a:defRPr>
            </a:lvl5pPr>
            <a:lvl6pPr marL="2562377" indent="-232943" fontAlgn="base">
              <a:spcBef>
                <a:spcPct val="0"/>
              </a:spcBef>
              <a:spcAft>
                <a:spcPct val="0"/>
              </a:spcAft>
              <a:defRPr>
                <a:solidFill>
                  <a:schemeClr val="tx1"/>
                </a:solidFill>
                <a:latin typeface="Georgia" pitchFamily="18" charset="0"/>
              </a:defRPr>
            </a:lvl6pPr>
            <a:lvl7pPr marL="3028264" indent="-232943" fontAlgn="base">
              <a:spcBef>
                <a:spcPct val="0"/>
              </a:spcBef>
              <a:spcAft>
                <a:spcPct val="0"/>
              </a:spcAft>
              <a:defRPr>
                <a:solidFill>
                  <a:schemeClr val="tx1"/>
                </a:solidFill>
                <a:latin typeface="Georgia" pitchFamily="18" charset="0"/>
              </a:defRPr>
            </a:lvl7pPr>
            <a:lvl8pPr marL="3494151" indent="-232943" fontAlgn="base">
              <a:spcBef>
                <a:spcPct val="0"/>
              </a:spcBef>
              <a:spcAft>
                <a:spcPct val="0"/>
              </a:spcAft>
              <a:defRPr>
                <a:solidFill>
                  <a:schemeClr val="tx1"/>
                </a:solidFill>
                <a:latin typeface="Georgia" pitchFamily="18" charset="0"/>
              </a:defRPr>
            </a:lvl8pPr>
            <a:lvl9pPr marL="3960038" indent="-232943"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ADAE079-AD39-4A71-99BF-D9A9E062C935}" type="slidenum">
              <a:rPr lang="en-US" altLang="en-US" smtClean="0">
                <a:latin typeface="Calibri" pitchFamily="34" charset="0"/>
              </a:rPr>
              <a:pPr fontAlgn="base">
                <a:spcBef>
                  <a:spcPct val="0"/>
                </a:spcBef>
                <a:spcAft>
                  <a:spcPct val="0"/>
                </a:spcAft>
                <a:defRPr/>
              </a:pPr>
              <a:t>43</a:t>
            </a:fld>
            <a:endParaRPr lang="en-US" altLang="en-US" dirty="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itchFamily="18" charset="0"/>
              </a:defRPr>
            </a:lvl1pPr>
            <a:lvl2pPr marL="757066" indent="-291179">
              <a:defRPr>
                <a:solidFill>
                  <a:schemeClr val="tx1"/>
                </a:solidFill>
                <a:latin typeface="Georgia" pitchFamily="18" charset="0"/>
              </a:defRPr>
            </a:lvl2pPr>
            <a:lvl3pPr marL="1164717" indent="-232943">
              <a:defRPr>
                <a:solidFill>
                  <a:schemeClr val="tx1"/>
                </a:solidFill>
                <a:latin typeface="Georgia" pitchFamily="18" charset="0"/>
              </a:defRPr>
            </a:lvl3pPr>
            <a:lvl4pPr marL="1630604" indent="-232943">
              <a:defRPr>
                <a:solidFill>
                  <a:schemeClr val="tx1"/>
                </a:solidFill>
                <a:latin typeface="Georgia" pitchFamily="18" charset="0"/>
              </a:defRPr>
            </a:lvl4pPr>
            <a:lvl5pPr marL="2096491" indent="-232943">
              <a:defRPr>
                <a:solidFill>
                  <a:schemeClr val="tx1"/>
                </a:solidFill>
                <a:latin typeface="Georgia" pitchFamily="18" charset="0"/>
              </a:defRPr>
            </a:lvl5pPr>
            <a:lvl6pPr marL="2562377" indent="-232943" fontAlgn="base">
              <a:spcBef>
                <a:spcPct val="0"/>
              </a:spcBef>
              <a:spcAft>
                <a:spcPct val="0"/>
              </a:spcAft>
              <a:defRPr>
                <a:solidFill>
                  <a:schemeClr val="tx1"/>
                </a:solidFill>
                <a:latin typeface="Georgia" pitchFamily="18" charset="0"/>
              </a:defRPr>
            </a:lvl6pPr>
            <a:lvl7pPr marL="3028264" indent="-232943" fontAlgn="base">
              <a:spcBef>
                <a:spcPct val="0"/>
              </a:spcBef>
              <a:spcAft>
                <a:spcPct val="0"/>
              </a:spcAft>
              <a:defRPr>
                <a:solidFill>
                  <a:schemeClr val="tx1"/>
                </a:solidFill>
                <a:latin typeface="Georgia" pitchFamily="18" charset="0"/>
              </a:defRPr>
            </a:lvl7pPr>
            <a:lvl8pPr marL="3494151" indent="-232943" fontAlgn="base">
              <a:spcBef>
                <a:spcPct val="0"/>
              </a:spcBef>
              <a:spcAft>
                <a:spcPct val="0"/>
              </a:spcAft>
              <a:defRPr>
                <a:solidFill>
                  <a:schemeClr val="tx1"/>
                </a:solidFill>
                <a:latin typeface="Georgia" pitchFamily="18" charset="0"/>
              </a:defRPr>
            </a:lvl8pPr>
            <a:lvl9pPr marL="3960038" indent="-232943"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D8FFE47A-A37C-4973-AA11-F0D7201E3DAA}" type="slidenum">
              <a:rPr lang="en-US" altLang="en-US" smtClean="0">
                <a:latin typeface="Calibri" pitchFamily="34" charset="0"/>
              </a:rPr>
              <a:pPr fontAlgn="base">
                <a:spcBef>
                  <a:spcPct val="0"/>
                </a:spcBef>
                <a:spcAft>
                  <a:spcPct val="0"/>
                </a:spcAft>
                <a:defRPr/>
              </a:pPr>
              <a:t>44</a:t>
            </a:fld>
            <a:endParaRPr lang="en-US" altLang="en-US" dirty="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46</a:t>
            </a:fld>
            <a:endParaRPr lang="en-US"/>
          </a:p>
        </p:txBody>
      </p:sp>
    </p:spTree>
    <p:extLst>
      <p:ext uri="{BB962C8B-B14F-4D97-AF65-F5344CB8AC3E}">
        <p14:creationId xmlns:p14="http://schemas.microsoft.com/office/powerpoint/2010/main" val="270651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4D53CA-F712-4BB6-82D9-E1F681EFD11E}" type="slidenum">
              <a:rPr lang="en-US" smtClean="0"/>
              <a:pPr/>
              <a:t>47</a:t>
            </a:fld>
            <a:endParaRPr lang="en-US" dirty="0"/>
          </a:p>
        </p:txBody>
      </p:sp>
    </p:spTree>
    <p:extLst>
      <p:ext uri="{BB962C8B-B14F-4D97-AF65-F5344CB8AC3E}">
        <p14:creationId xmlns:p14="http://schemas.microsoft.com/office/powerpoint/2010/main" val="290665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4</a:t>
            </a:fld>
            <a:endParaRPr lang="en-US"/>
          </a:p>
        </p:txBody>
      </p:sp>
    </p:spTree>
    <p:extLst>
      <p:ext uri="{BB962C8B-B14F-4D97-AF65-F5344CB8AC3E}">
        <p14:creationId xmlns:p14="http://schemas.microsoft.com/office/powerpoint/2010/main" val="3405231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a:latin typeface="Arial" pitchFamily="34" charset="0"/>
            </a:endParaRPr>
          </a:p>
        </p:txBody>
      </p:sp>
      <p:sp>
        <p:nvSpPr>
          <p:cNvPr id="52228" name="Slide Number Placeholder 3"/>
          <p:cNvSpPr>
            <a:spLocks noGrp="1"/>
          </p:cNvSpPr>
          <p:nvPr>
            <p:ph type="sldNum" sz="quarter" idx="5"/>
          </p:nvPr>
        </p:nvSpPr>
        <p:spPr>
          <a:noFill/>
        </p:spPr>
        <p:txBody>
          <a:bodyPr/>
          <a:lstStyle>
            <a:lvl1pPr defTabSz="930275">
              <a:defRPr>
                <a:solidFill>
                  <a:schemeClr val="tx1"/>
                </a:solidFill>
                <a:latin typeface="Arial" pitchFamily="34" charset="0"/>
              </a:defRPr>
            </a:lvl1pPr>
            <a:lvl2pPr marL="754063" indent="-288925" defTabSz="930275">
              <a:defRPr>
                <a:solidFill>
                  <a:schemeClr val="tx1"/>
                </a:solidFill>
                <a:latin typeface="Arial" pitchFamily="34" charset="0"/>
              </a:defRPr>
            </a:lvl2pPr>
            <a:lvl3pPr marL="1160463" indent="-231775" defTabSz="930275">
              <a:defRPr>
                <a:solidFill>
                  <a:schemeClr val="tx1"/>
                </a:solidFill>
                <a:latin typeface="Arial" pitchFamily="34" charset="0"/>
              </a:defRPr>
            </a:lvl3pPr>
            <a:lvl4pPr marL="1624013" indent="-231775" defTabSz="930275">
              <a:defRPr>
                <a:solidFill>
                  <a:schemeClr val="tx1"/>
                </a:solidFill>
                <a:latin typeface="Arial" pitchFamily="34" charset="0"/>
              </a:defRPr>
            </a:lvl4pPr>
            <a:lvl5pPr marL="2089150" indent="-231775" defTabSz="930275">
              <a:defRPr>
                <a:solidFill>
                  <a:schemeClr val="tx1"/>
                </a:solidFill>
                <a:latin typeface="Arial" pitchFamily="34" charset="0"/>
              </a:defRPr>
            </a:lvl5pPr>
            <a:lvl6pPr marL="2546350" indent="-231775" defTabSz="930275" eaLnBrk="0" fontAlgn="base" hangingPunct="0">
              <a:spcBef>
                <a:spcPct val="0"/>
              </a:spcBef>
              <a:spcAft>
                <a:spcPct val="0"/>
              </a:spcAft>
              <a:defRPr>
                <a:solidFill>
                  <a:schemeClr val="tx1"/>
                </a:solidFill>
                <a:latin typeface="Arial" pitchFamily="34" charset="0"/>
              </a:defRPr>
            </a:lvl6pPr>
            <a:lvl7pPr marL="3003550" indent="-231775" defTabSz="930275" eaLnBrk="0" fontAlgn="base" hangingPunct="0">
              <a:spcBef>
                <a:spcPct val="0"/>
              </a:spcBef>
              <a:spcAft>
                <a:spcPct val="0"/>
              </a:spcAft>
              <a:defRPr>
                <a:solidFill>
                  <a:schemeClr val="tx1"/>
                </a:solidFill>
                <a:latin typeface="Arial" pitchFamily="34" charset="0"/>
              </a:defRPr>
            </a:lvl7pPr>
            <a:lvl8pPr marL="3460750" indent="-231775" defTabSz="930275" eaLnBrk="0" fontAlgn="base" hangingPunct="0">
              <a:spcBef>
                <a:spcPct val="0"/>
              </a:spcBef>
              <a:spcAft>
                <a:spcPct val="0"/>
              </a:spcAft>
              <a:defRPr>
                <a:solidFill>
                  <a:schemeClr val="tx1"/>
                </a:solidFill>
                <a:latin typeface="Arial" pitchFamily="34" charset="0"/>
              </a:defRPr>
            </a:lvl8pPr>
            <a:lvl9pPr marL="3917950" indent="-231775" defTabSz="930275" eaLnBrk="0" fontAlgn="base" hangingPunct="0">
              <a:spcBef>
                <a:spcPct val="0"/>
              </a:spcBef>
              <a:spcAft>
                <a:spcPct val="0"/>
              </a:spcAft>
              <a:defRPr>
                <a:solidFill>
                  <a:schemeClr val="tx1"/>
                </a:solidFill>
                <a:latin typeface="Arial" pitchFamily="34" charset="0"/>
              </a:defRPr>
            </a:lvl9pPr>
          </a:lstStyle>
          <a:p>
            <a:fld id="{851A322E-2967-46BB-A3CE-814D18C3ED16}" type="slidenum">
              <a:rPr lang="en-US" altLang="en-US" smtClean="0"/>
              <a:pPr/>
              <a:t>48</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49</a:t>
            </a:fld>
            <a:endParaRPr lang="en-US"/>
          </a:p>
        </p:txBody>
      </p:sp>
    </p:spTree>
    <p:extLst>
      <p:ext uri="{BB962C8B-B14F-4D97-AF65-F5344CB8AC3E}">
        <p14:creationId xmlns:p14="http://schemas.microsoft.com/office/powerpoint/2010/main" val="1257521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50</a:t>
            </a:fld>
            <a:endParaRPr lang="en-US"/>
          </a:p>
        </p:txBody>
      </p:sp>
    </p:spTree>
    <p:extLst>
      <p:ext uri="{BB962C8B-B14F-4D97-AF65-F5344CB8AC3E}">
        <p14:creationId xmlns:p14="http://schemas.microsoft.com/office/powerpoint/2010/main" val="2743467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51</a:t>
            </a:fld>
            <a:endParaRPr lang="en-US"/>
          </a:p>
        </p:txBody>
      </p:sp>
    </p:spTree>
    <p:extLst>
      <p:ext uri="{BB962C8B-B14F-4D97-AF65-F5344CB8AC3E}">
        <p14:creationId xmlns:p14="http://schemas.microsoft.com/office/powerpoint/2010/main" val="1468642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52</a:t>
            </a:fld>
            <a:endParaRPr lang="en-US"/>
          </a:p>
        </p:txBody>
      </p:sp>
    </p:spTree>
    <p:extLst>
      <p:ext uri="{BB962C8B-B14F-4D97-AF65-F5344CB8AC3E}">
        <p14:creationId xmlns:p14="http://schemas.microsoft.com/office/powerpoint/2010/main" val="3436993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53</a:t>
            </a:fld>
            <a:endParaRPr lang="en-US"/>
          </a:p>
        </p:txBody>
      </p:sp>
    </p:spTree>
    <p:extLst>
      <p:ext uri="{BB962C8B-B14F-4D97-AF65-F5344CB8AC3E}">
        <p14:creationId xmlns:p14="http://schemas.microsoft.com/office/powerpoint/2010/main" val="3641685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54</a:t>
            </a:fld>
            <a:endParaRPr lang="en-US"/>
          </a:p>
        </p:txBody>
      </p:sp>
    </p:spTree>
    <p:extLst>
      <p:ext uri="{BB962C8B-B14F-4D97-AF65-F5344CB8AC3E}">
        <p14:creationId xmlns:p14="http://schemas.microsoft.com/office/powerpoint/2010/main" val="4150893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70</a:t>
            </a:fld>
            <a:endParaRPr lang="en-US"/>
          </a:p>
        </p:txBody>
      </p:sp>
    </p:spTree>
    <p:extLst>
      <p:ext uri="{BB962C8B-B14F-4D97-AF65-F5344CB8AC3E}">
        <p14:creationId xmlns:p14="http://schemas.microsoft.com/office/powerpoint/2010/main" val="1245655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71</a:t>
            </a:fld>
            <a:endParaRPr lang="en-US"/>
          </a:p>
        </p:txBody>
      </p:sp>
    </p:spTree>
    <p:extLst>
      <p:ext uri="{BB962C8B-B14F-4D97-AF65-F5344CB8AC3E}">
        <p14:creationId xmlns:p14="http://schemas.microsoft.com/office/powerpoint/2010/main" val="1170791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72</a:t>
            </a:fld>
            <a:endParaRPr lang="en-US"/>
          </a:p>
        </p:txBody>
      </p:sp>
    </p:spTree>
    <p:extLst>
      <p:ext uri="{BB962C8B-B14F-4D97-AF65-F5344CB8AC3E}">
        <p14:creationId xmlns:p14="http://schemas.microsoft.com/office/powerpoint/2010/main" val="238198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5</a:t>
            </a:fld>
            <a:endParaRPr lang="en-US"/>
          </a:p>
        </p:txBody>
      </p:sp>
    </p:spTree>
    <p:extLst>
      <p:ext uri="{BB962C8B-B14F-4D97-AF65-F5344CB8AC3E}">
        <p14:creationId xmlns:p14="http://schemas.microsoft.com/office/powerpoint/2010/main" val="4264636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74</a:t>
            </a:fld>
            <a:endParaRPr lang="en-US"/>
          </a:p>
        </p:txBody>
      </p:sp>
    </p:spTree>
    <p:extLst>
      <p:ext uri="{BB962C8B-B14F-4D97-AF65-F5344CB8AC3E}">
        <p14:creationId xmlns:p14="http://schemas.microsoft.com/office/powerpoint/2010/main" val="572992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6</a:t>
            </a:fld>
            <a:endParaRPr lang="en-US"/>
          </a:p>
        </p:txBody>
      </p:sp>
    </p:spTree>
    <p:extLst>
      <p:ext uri="{BB962C8B-B14F-4D97-AF65-F5344CB8AC3E}">
        <p14:creationId xmlns:p14="http://schemas.microsoft.com/office/powerpoint/2010/main" val="210461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7</a:t>
            </a:fld>
            <a:endParaRPr lang="en-US"/>
          </a:p>
        </p:txBody>
      </p:sp>
    </p:spTree>
    <p:extLst>
      <p:ext uri="{BB962C8B-B14F-4D97-AF65-F5344CB8AC3E}">
        <p14:creationId xmlns:p14="http://schemas.microsoft.com/office/powerpoint/2010/main" val="390978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7F0C0-268B-C44C-BDD6-04D622531B8A}" type="slidenum">
              <a:rPr lang="en-US" smtClean="0"/>
              <a:t>8</a:t>
            </a:fld>
            <a:endParaRPr lang="en-US"/>
          </a:p>
        </p:txBody>
      </p:sp>
    </p:spTree>
    <p:extLst>
      <p:ext uri="{BB962C8B-B14F-4D97-AF65-F5344CB8AC3E}">
        <p14:creationId xmlns:p14="http://schemas.microsoft.com/office/powerpoint/2010/main" val="355033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7F0C0-268B-C44C-BDD6-04D622531B8A}" type="slidenum">
              <a:rPr lang="en-US" smtClean="0"/>
              <a:t>9</a:t>
            </a:fld>
            <a:endParaRPr lang="en-US"/>
          </a:p>
        </p:txBody>
      </p:sp>
    </p:spTree>
    <p:extLst>
      <p:ext uri="{BB962C8B-B14F-4D97-AF65-F5344CB8AC3E}">
        <p14:creationId xmlns:p14="http://schemas.microsoft.com/office/powerpoint/2010/main" val="2563899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hyperlink" Target="mailto:ETAsupport@wfgpshelpdesk.atlassian.net"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3866" y="4521199"/>
            <a:ext cx="2460132" cy="1640907"/>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0" y="203681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59840"/>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w - no 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3866" y="4521199"/>
            <a:ext cx="2460132" cy="1640907"/>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0" y="203681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299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2942" y="3624349"/>
            <a:ext cx="3800301" cy="2531849"/>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04AF466F-BDA4-4F18-9C7B-FF0A9A1B0E80}" type="datetime1">
              <a:rPr lang="en-US" smtClean="0"/>
              <a:pPr/>
              <a:t>11/30/2016</a:t>
            </a:fld>
            <a:endParaRPr lang="en-US" dirty="0"/>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6E2D2B3B-882E-40F3-A32F-6DD516915044}" type="slidenum">
              <a:rPr lang="en-US" smtClean="0"/>
              <a:pPr/>
              <a:t>‹#›</a:t>
            </a:fld>
            <a:endParaRPr lang="en-US" dirty="0"/>
          </a:p>
        </p:txBody>
      </p:sp>
      <p:pic>
        <p:nvPicPr>
          <p:cNvPr id="7" name="Picture 6" descr="Screen Clipp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5960" y="4898374"/>
            <a:ext cx="5181600" cy="1033813"/>
          </a:xfrm>
          <a:prstGeom prst="rect">
            <a:avLst/>
          </a:prstGeom>
        </p:spPr>
      </p:pic>
    </p:spTree>
    <p:extLst>
      <p:ext uri="{BB962C8B-B14F-4D97-AF65-F5344CB8AC3E}">
        <p14:creationId xmlns:p14="http://schemas.microsoft.com/office/powerpoint/2010/main" val="1386761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16200000">
            <a:off x="7551351" y="1645920"/>
            <a:ext cx="2438399" cy="365760"/>
          </a:xfrm>
          <a:prstGeom prst="rect">
            <a:avLst/>
          </a:prstGeom>
        </p:spPr>
        <p:txBody>
          <a:bodyPr/>
          <a:lstStyle/>
          <a:p>
            <a:fld id="{F50D295D-4A77-4DEB-B04C-9F4282A8BC04}" type="datetime1">
              <a:rPr lang="en-US" smtClean="0"/>
              <a:pPr/>
              <a:t>11/30/2016</a:t>
            </a:fld>
            <a:endParaRPr lang="en-US" dirty="0"/>
          </a:p>
        </p:txBody>
      </p:sp>
      <p:sp>
        <p:nvSpPr>
          <p:cNvPr id="8" name="Footer Placeholder 7"/>
          <p:cNvSpPr>
            <a:spLocks noGrp="1"/>
          </p:cNvSpPr>
          <p:nvPr>
            <p:ph type="ftr" sz="quarter" idx="11"/>
          </p:nvPr>
        </p:nvSpPr>
        <p:spPr>
          <a:xfrm rot="16200000">
            <a:off x="7586910" y="4048760"/>
            <a:ext cx="2367281" cy="365760"/>
          </a:xfrm>
          <a:prstGeom prst="rect">
            <a:avLst/>
          </a:prstGeom>
        </p:spPr>
        <p:txBody>
          <a:bodyPr/>
          <a:lstStyle/>
          <a:p>
            <a:endParaRPr lang="en-US" dirty="0"/>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4A6629D9-588E-4EE9-87F1-908E2A447494}" type="slidenum">
              <a:rPr lang="en-US" smtClean="0"/>
              <a:pPr/>
              <a:t>‹#›</a:t>
            </a:fld>
            <a:endParaRPr lang="en-US" dirty="0"/>
          </a:p>
        </p:txBody>
      </p:sp>
    </p:spTree>
    <p:extLst>
      <p:ext uri="{BB962C8B-B14F-4D97-AF65-F5344CB8AC3E}">
        <p14:creationId xmlns:p14="http://schemas.microsoft.com/office/powerpoint/2010/main" val="232205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a:spcAft>
                <a:spcPts val="1000"/>
              </a:spcAft>
              <a:buFont typeface="Arial" panose="020B0604020202020204" pitchFamily="34" charset="0"/>
              <a:buNone/>
            </a:pPr>
            <a:r>
              <a:rPr lang="en-US" sz="1400" b="1" dirty="0">
                <a:solidFill>
                  <a:prstClr val="black"/>
                </a:solidFill>
                <a:cs typeface="Arial" panose="020B0604020202020204" pitchFamily="34" charset="0"/>
              </a:rPr>
              <a:t>Beyond the standard offerings</a:t>
            </a:r>
            <a:r>
              <a:rPr lang="en-US" sz="1150" dirty="0">
                <a:solidFill>
                  <a:prstClr val="black"/>
                </a:solidFill>
                <a:cs typeface="Arial" panose="020B0604020202020204" pitchFamily="34" charset="0"/>
              </a:rPr>
              <a:t>,</a:t>
            </a:r>
            <a:r>
              <a:rPr lang="en-US" sz="1150" b="1" dirty="0">
                <a:solidFill>
                  <a:prstClr val="black"/>
                </a:solidFill>
                <a:cs typeface="Arial" panose="020B0604020202020204" pitchFamily="34" charset="0"/>
              </a:rPr>
              <a:t> </a:t>
            </a:r>
            <a:r>
              <a:rPr lang="en-US" sz="1150" dirty="0">
                <a:solidFill>
                  <a:prstClr val="black"/>
                </a:solidFill>
                <a:cs typeface="Arial" panose="020B0604020202020204" pitchFamily="34" charset="0"/>
              </a:rPr>
              <a:t>this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Where Are You?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  </a:t>
            </a:r>
            <a:r>
              <a:rPr lang="en-US" sz="1000" i="1" dirty="0">
                <a:solidFill>
                  <a:prstClr val="black">
                    <a:lumMod val="75000"/>
                    <a:lumOff val="25000"/>
                  </a:prstClr>
                </a:solidFill>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dirty="0">
                <a:solidFill>
                  <a:prstClr val="black"/>
                </a:solidFill>
                <a:cs typeface="Arial" panose="020B0604020202020204" pitchFamily="34" charset="0"/>
              </a:rPr>
              <a:t>Series Set</a:t>
            </a:r>
            <a:endParaRPr lang="en-US" sz="1100" b="1" dirty="0">
              <a:solidFill>
                <a:prstClr val="black"/>
              </a:solidFill>
              <a:cs typeface="Arial" panose="020B0604020202020204" pitchFamily="34" charset="0"/>
            </a:endParaRPr>
          </a:p>
          <a:p>
            <a:pPr marL="171450" indent="-171450">
              <a:spcBef>
                <a:spcPts val="1200"/>
              </a:spcBef>
              <a:spcAft>
                <a:spcPts val="600"/>
              </a:spcAft>
              <a:buFont typeface="Arial" panose="020B0604020202020204" pitchFamily="34" charset="0"/>
              <a:buChar char="•"/>
              <a:defRPr/>
            </a:pPr>
            <a:r>
              <a:rPr lang="en-US" sz="1200" b="1" dirty="0">
                <a:solidFill>
                  <a:prstClr val="black"/>
                </a:solidFill>
                <a:cs typeface="Arial" panose="020B0604020202020204" pitchFamily="34" charset="0"/>
              </a:rPr>
              <a:t>Title Slide:</a:t>
            </a:r>
          </a:p>
          <a:p>
            <a:pPr marL="628650" lvl="1" indent="-171450">
              <a:spcBef>
                <a:spcPts val="300"/>
              </a:spcBef>
              <a:buFont typeface="Arial" panose="020B0604020202020204" pitchFamily="34" charset="0"/>
              <a:buChar char="•"/>
              <a:defRPr/>
            </a:pPr>
            <a:r>
              <a:rPr lang="en-US" sz="1050" dirty="0">
                <a:solidFill>
                  <a:prstClr val="black"/>
                </a:solidFill>
                <a:cs typeface="Arial" panose="020B0604020202020204" pitchFamily="34" charset="0"/>
              </a:rPr>
              <a:t>The titles are formatted to display as “Small Caps”.  </a:t>
            </a:r>
          </a:p>
          <a:p>
            <a:pPr marL="628650" lvl="1" indent="-171450">
              <a:spcBef>
                <a:spcPts val="300"/>
              </a:spcBef>
              <a:buFont typeface="Arial" panose="020B0604020202020204" pitchFamily="34" charset="0"/>
              <a:buChar char="•"/>
            </a:pPr>
            <a:r>
              <a:rPr lang="en-US" sz="1050" dirty="0">
                <a:solidFill>
                  <a:prstClr val="black"/>
                </a:solidFill>
                <a:cs typeface="Arial" panose="020B0604020202020204" pitchFamily="34" charset="0"/>
              </a:rPr>
              <a:t>The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dirty="0">
                <a:solidFill>
                  <a:prstClr val="black"/>
                </a:solidFill>
                <a:cs typeface="Arial" panose="020B0604020202020204" pitchFamily="34" charset="0"/>
              </a:rPr>
              <a:t>Resources:</a:t>
            </a:r>
            <a:br>
              <a:rPr lang="en-US" sz="1050" b="1" dirty="0">
                <a:solidFill>
                  <a:prstClr val="black"/>
                </a:solidFill>
                <a:cs typeface="Arial" panose="020B0604020202020204" pitchFamily="34" charset="0"/>
              </a:rPr>
            </a:br>
            <a:r>
              <a:rPr lang="en-US" sz="1050" dirty="0">
                <a:solidFill>
                  <a:prstClr val="black"/>
                </a:solidFill>
                <a:cs typeface="Arial" panose="020B0604020202020204" pitchFamily="34" charset="0"/>
              </a:rPr>
              <a:t>This works like a multi-level bulleted list.  Use the list level buttons on your “Home” tab to</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dirty="0">
                <a:solidFill>
                  <a:prstClr val="black"/>
                </a:solidFill>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dirty="0">
                <a:solidFill>
                  <a:prstClr val="black"/>
                </a:solidFill>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dirty="0">
                <a:solidFill>
                  <a:prstClr val="black"/>
                </a:solidFill>
                <a:cs typeface="Arial" panose="020B0604020202020204" pitchFamily="34" charset="0"/>
              </a:rPr>
              <a:t>The third level is the Resource Link.</a:t>
            </a:r>
          </a:p>
          <a:p>
            <a:pPr marL="171450" indent="-171450">
              <a:spcAft>
                <a:spcPts val="600"/>
              </a:spcAft>
              <a:buFont typeface="Arial" panose="020B0604020202020204" pitchFamily="34" charset="0"/>
              <a:buChar char="•"/>
            </a:pPr>
            <a:endParaRPr lang="en-US" sz="1050" dirty="0">
              <a:solidFill>
                <a:prstClr val="black"/>
              </a:solidFill>
              <a:cs typeface="Arial" panose="020B0604020202020204" pitchFamily="34" charset="0"/>
            </a:endParaRPr>
          </a:p>
          <a:p>
            <a:pPr>
              <a:spcAft>
                <a:spcPts val="600"/>
              </a:spcAft>
              <a:buFont typeface="Arial" panose="020B0604020202020204" pitchFamily="34" charset="0"/>
              <a:buNone/>
            </a:pPr>
            <a:endParaRPr lang="en-US" sz="1050" dirty="0">
              <a:solidFill>
                <a:prstClr val="black"/>
              </a:solidFill>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cap="small" spc="40" dirty="0">
                <a:gradFill flip="none" rotWithShape="1">
                  <a:gsLst>
                    <a:gs pos="0">
                      <a:srgbClr val="752832">
                        <a:lumMod val="28000"/>
                      </a:srgbClr>
                    </a:gs>
                    <a:gs pos="100000">
                      <a:srgbClr val="C0504D">
                        <a:lumMod val="75000"/>
                      </a:srgbClr>
                    </a:gs>
                  </a:gsLst>
                  <a:lin ang="16200000" scaled="1"/>
                  <a:tileRect/>
                </a:gradFill>
                <a:latin typeface="Impact" panose="020B0806030902050204" pitchFamily="34" charset="0"/>
                <a:cs typeface="Myriad Pro Cond"/>
              </a:rPr>
              <a:t>This Slide Is Hidden.  </a:t>
            </a:r>
          </a:p>
          <a:p>
            <a:pPr algn="ctr">
              <a:lnSpc>
                <a:spcPct val="90000"/>
              </a:lnSpc>
            </a:pPr>
            <a:r>
              <a:rPr lang="en-US" sz="2800" cap="small" spc="40" dirty="0">
                <a:gradFill flip="none" rotWithShape="1">
                  <a:gsLst>
                    <a:gs pos="0">
                      <a:srgbClr val="752832">
                        <a:lumMod val="28000"/>
                      </a:srgbClr>
                    </a:gs>
                    <a:gs pos="100000">
                      <a:srgbClr val="C0504D">
                        <a:lumMod val="75000"/>
                      </a:srgbClr>
                    </a:gs>
                  </a:gsLst>
                  <a:lin ang="16200000" scaled="1"/>
                  <a:tileRect/>
                </a:gradFill>
                <a:latin typeface="Impact" panose="020B0806030902050204" pitchFamily="34" charset="0"/>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solidFill>
                  <a:prstClr val="black"/>
                </a:solidFill>
                <a:cs typeface="Arial" panose="020B0604020202020204" pitchFamily="34" charset="0"/>
              </a:rPr>
              <a:t>How to use this template:</a:t>
            </a:r>
          </a:p>
          <a:p>
            <a:pPr marL="171450" indent="-171450">
              <a:buFont typeface="Arial" panose="020B0604020202020204" pitchFamily="34" charset="0"/>
              <a:buChar char="•"/>
            </a:pPr>
            <a:r>
              <a:rPr lang="en-US" sz="1050" dirty="0">
                <a:solidFill>
                  <a:prstClr val="black"/>
                </a:solidFill>
                <a:cs typeface="Arial" panose="020B0604020202020204" pitchFamily="34" charset="0"/>
              </a:rPr>
              <a:t>When creating a new slide, click the arrow under the “New Slide” button.  This will display the template master slides available.  Select the layout you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dirty="0">
                <a:solidFill>
                  <a:prstClr val="black"/>
                </a:solidFill>
                <a:cs typeface="Arial" panose="020B0604020202020204" pitchFamily="34" charset="0"/>
              </a:rPr>
              <a:t>Likewise, to </a:t>
            </a:r>
            <a:r>
              <a:rPr lang="en-US" sz="1050" i="1" dirty="0">
                <a:solidFill>
                  <a:prstClr val="black"/>
                </a:solidFill>
                <a:cs typeface="Arial" panose="020B0604020202020204" pitchFamily="34" charset="0"/>
              </a:rPr>
              <a:t>change</a:t>
            </a:r>
            <a:r>
              <a:rPr lang="en-US" sz="1050" dirty="0">
                <a:solidFill>
                  <a:prstClr val="black"/>
                </a:solidFill>
                <a:cs typeface="Arial" panose="020B0604020202020204" pitchFamily="34" charset="0"/>
              </a:rPr>
              <a:t> the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template master of a slide,</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click the “Layout” button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right next to the </a:t>
            </a:r>
            <a:br>
              <a:rPr lang="en-US" sz="1050" dirty="0">
                <a:solidFill>
                  <a:prstClr val="black"/>
                </a:solidFill>
                <a:cs typeface="Arial" panose="020B0604020202020204" pitchFamily="34" charset="0"/>
              </a:rPr>
            </a:br>
            <a:r>
              <a:rPr lang="en-US" sz="1050" dirty="0">
                <a:solidFill>
                  <a:prstClr val="black"/>
                </a:solidFill>
                <a:cs typeface="Arial" panose="020B0604020202020204" pitchFamily="34" charset="0"/>
              </a:rPr>
              <a:t>“New Slide” button.</a:t>
            </a:r>
          </a:p>
          <a:p>
            <a:pPr>
              <a:spcBef>
                <a:spcPts val="600"/>
              </a:spcBef>
              <a:spcAft>
                <a:spcPts val="300"/>
              </a:spcAft>
              <a:defRPr/>
            </a:pPr>
            <a:r>
              <a:rPr lang="en-US" sz="1400" b="1" dirty="0">
                <a:solidFill>
                  <a:prstClr val="black"/>
                </a:solidFill>
                <a:cs typeface="Arial" panose="020B0604020202020204" pitchFamily="34" charset="0"/>
              </a:rPr>
              <a:t>General Template Notes:</a:t>
            </a:r>
          </a:p>
          <a:p>
            <a:pPr marL="274320">
              <a:spcAft>
                <a:spcPts val="600"/>
              </a:spcAft>
              <a:buFont typeface="Arial" panose="020B0604020202020204" pitchFamily="34" charset="0"/>
              <a:buNone/>
            </a:pPr>
            <a:r>
              <a:rPr lang="en-US" u="sng" spc="60" dirty="0">
                <a:solidFill>
                  <a:prstClr val="white"/>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lvl="1" indent="-171450">
              <a:spcAft>
                <a:spcPts val="600"/>
              </a:spcAft>
              <a:buFont typeface="Arial" panose="020B0604020202020204" pitchFamily="34" charset="0"/>
              <a:buChar char="•"/>
              <a:defRPr/>
            </a:pPr>
            <a:r>
              <a:rPr lang="en-US" sz="1050" b="1" dirty="0">
                <a:solidFill>
                  <a:prstClr val="black"/>
                </a:solidFill>
                <a:cs typeface="Arial" panose="020B0604020202020204" pitchFamily="34" charset="0"/>
              </a:rPr>
              <a:t>Space out your bullets using the “enter” key</a:t>
            </a:r>
            <a:r>
              <a:rPr lang="en-US" sz="1050" dirty="0">
                <a:solidFill>
                  <a:prstClr val="black"/>
                </a:solidFill>
                <a:cs typeface="Arial" panose="020B0604020202020204" pitchFamily="34" charset="0"/>
              </a:rPr>
              <a:t>.  If a spacing adjustment is needed, it will be handled by the design team.</a:t>
            </a:r>
          </a:p>
          <a:p>
            <a:pPr marL="628650" lvl="1" indent="-171450">
              <a:spcAft>
                <a:spcPts val="600"/>
              </a:spcAft>
              <a:buFont typeface="Arial" panose="020B0604020202020204" pitchFamily="34" charset="0"/>
              <a:buChar char="•"/>
            </a:pPr>
            <a:r>
              <a:rPr lang="en-US" sz="1050" b="1" dirty="0">
                <a:solidFill>
                  <a:prstClr val="black"/>
                </a:solidFill>
                <a:cs typeface="Arial" panose="020B0604020202020204" pitchFamily="34" charset="0"/>
              </a:rPr>
              <a:t>Type any titles in all uppercase or with caps lock on</a:t>
            </a:r>
            <a:r>
              <a:rPr lang="en-US" sz="1050" dirty="0">
                <a:solidFill>
                  <a:prstClr val="black"/>
                </a:solidFill>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dirty="0">
                <a:solidFill>
                  <a:prstClr val="black"/>
                </a:solidFill>
                <a:cs typeface="Arial" panose="020B0604020202020204" pitchFamily="34" charset="0"/>
              </a:rPr>
              <a:t>Change heading alignment or location. </a:t>
            </a:r>
            <a:r>
              <a:rPr lang="en-US" sz="1050" dirty="0">
                <a:solidFill>
                  <a:prstClr val="black"/>
                </a:solidFill>
                <a:cs typeface="Arial" panose="020B0604020202020204" pitchFamily="34" charset="0"/>
              </a:rPr>
              <a:t>Any issues present in the display of your slides will be repaired by the design team.</a:t>
            </a:r>
          </a:p>
          <a:p>
            <a:pPr marL="274320">
              <a:spcAft>
                <a:spcPts val="600"/>
              </a:spcAft>
              <a:buFont typeface="Arial" panose="020B0604020202020204" pitchFamily="34" charset="0"/>
              <a:buNone/>
              <a:defRPr/>
            </a:pPr>
            <a:r>
              <a:rPr lang="en-US" u="sng" spc="60" dirty="0">
                <a:solidFill>
                  <a:prstClr val="white"/>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a:t>
            </a:r>
          </a:p>
          <a:p>
            <a:pPr marL="628650" lvl="1" indent="-171450">
              <a:spcAft>
                <a:spcPts val="600"/>
              </a:spcAft>
              <a:buFont typeface="Arial" panose="020B0604020202020204" pitchFamily="34" charset="0"/>
              <a:buChar char="•"/>
              <a:defRPr/>
            </a:pPr>
            <a:r>
              <a:rPr lang="en-US" sz="1050" b="1" dirty="0">
                <a:solidFill>
                  <a:prstClr val="black"/>
                </a:solidFill>
                <a:cs typeface="Arial" panose="020B0604020202020204" pitchFamily="34" charset="0"/>
              </a:rPr>
              <a:t>Reference your graphics</a:t>
            </a:r>
            <a:r>
              <a:rPr lang="en-US" sz="1050" dirty="0">
                <a:solidFill>
                  <a:prstClr val="black"/>
                </a:solidFill>
                <a:cs typeface="Arial" panose="020B0604020202020204" pitchFamily="34" charset="0"/>
              </a:rPr>
              <a:t>.  Add a note at the top of the “Slide notes” section that indicates where your graphic originated.  Note that any graphics not referenced or in violation of </a:t>
            </a:r>
            <a:r>
              <a:rPr lang="en-US" sz="1050" b="1" dirty="0">
                <a:solidFill>
                  <a:prstClr val="black">
                    <a:lumMod val="85000"/>
                    <a:lumOff val="15000"/>
                  </a:prstClr>
                </a:solidFill>
                <a:cs typeface="Arial" panose="020B0604020202020204" pitchFamily="34" charset="0"/>
              </a:rPr>
              <a:t>US Copyright Law, Title 17 </a:t>
            </a:r>
            <a:r>
              <a:rPr lang="en-US" sz="1050" dirty="0">
                <a:solidFill>
                  <a:prstClr val="black"/>
                </a:solidFill>
                <a:cs typeface="Arial" panose="020B0604020202020204" pitchFamily="34" charset="0"/>
              </a:rPr>
              <a:t>will be replaced to ensure your protection.</a:t>
            </a:r>
          </a:p>
          <a:p>
            <a:pPr>
              <a:spcBef>
                <a:spcPts val="600"/>
              </a:spcBef>
              <a:buFont typeface="Arial" panose="020B0604020202020204" pitchFamily="34" charset="0"/>
              <a:buNone/>
            </a:pPr>
            <a:endParaRPr lang="en-US" sz="1100" dirty="0">
              <a:solidFill>
                <a:prstClr val="black"/>
              </a:solidFill>
              <a:cs typeface="Arial" panose="020B0604020202020204" pitchFamily="34" charset="0"/>
            </a:endParaRPr>
          </a:p>
          <a:p>
            <a:endParaRPr lang="en-US" sz="1100" dirty="0">
              <a:solidFill>
                <a:prstClr val="black"/>
              </a:solidFill>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prstClr val="black">
                      <a:lumMod val="65000"/>
                      <a:lumOff val="35000"/>
                    </a:prstClr>
                  </a:solidFill>
                  <a:cs typeface="Arial" panose="020B0604020202020204" pitchFamily="34" charset="0"/>
                </a:rPr>
                <a:t>This slide contains information on how to use this template.  It is not a part of the presentation.</a:t>
              </a: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dirty="0">
                <a:solidFill>
                  <a:prstClr val="black"/>
                </a:solidFill>
              </a:rPr>
              <a:t>Quote</a:t>
            </a:r>
          </a:p>
          <a:p>
            <a:pPr marL="0" lvl="1" indent="-171450">
              <a:lnSpc>
                <a:spcPct val="90000"/>
              </a:lnSpc>
              <a:spcAft>
                <a:spcPts val="400"/>
              </a:spcAft>
              <a:buFont typeface="Arial" panose="020B0604020202020204" pitchFamily="34" charset="0"/>
              <a:buChar char="•"/>
            </a:pPr>
            <a:r>
              <a:rPr lang="en-US" sz="1100" dirty="0">
                <a:solidFill>
                  <a:prstClr val="black"/>
                </a:solidFill>
              </a:rPr>
              <a:t>Questions</a:t>
            </a:r>
          </a:p>
          <a:p>
            <a:pPr marL="0" lvl="1" indent="-171450">
              <a:lnSpc>
                <a:spcPct val="90000"/>
              </a:lnSpc>
              <a:spcAft>
                <a:spcPts val="400"/>
              </a:spcAft>
              <a:buFont typeface="Arial" panose="020B0604020202020204" pitchFamily="34" charset="0"/>
              <a:buChar char="•"/>
            </a:pPr>
            <a:r>
              <a:rPr lang="en-US" sz="1100" dirty="0">
                <a:solidFill>
                  <a:prstClr val="black"/>
                </a:solidFill>
              </a:rPr>
              <a:t>Resources</a:t>
            </a:r>
          </a:p>
          <a:p>
            <a:pPr marL="0" lvl="1" indent="-171450">
              <a:lnSpc>
                <a:spcPct val="90000"/>
              </a:lnSpc>
              <a:spcAft>
                <a:spcPts val="400"/>
              </a:spcAft>
              <a:buFont typeface="Arial" panose="020B0604020202020204" pitchFamily="34" charset="0"/>
              <a:buChar char="•"/>
            </a:pPr>
            <a:r>
              <a:rPr lang="en-US" sz="1100" dirty="0">
                <a:solidFill>
                  <a:prstClr val="black"/>
                </a:solidFill>
              </a:rPr>
              <a:t>Contact</a:t>
            </a:r>
          </a:p>
          <a:p>
            <a:pPr marL="0" lvl="1" indent="-171450">
              <a:lnSpc>
                <a:spcPct val="90000"/>
              </a:lnSpc>
              <a:spcAft>
                <a:spcPts val="400"/>
              </a:spcAft>
              <a:buFont typeface="Arial" panose="020B0604020202020204" pitchFamily="34" charset="0"/>
              <a:buChar char="•"/>
            </a:pPr>
            <a:r>
              <a:rPr lang="en-US" sz="1100" dirty="0">
                <a:solidFill>
                  <a:prstClr val="black"/>
                </a:solidFill>
              </a:rPr>
              <a:t>Thank You</a:t>
            </a:r>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nSpc>
                  <a:spcPct val="90000"/>
                </a:lnSpc>
              </a:pPr>
              <a:r>
                <a:rPr lang="en-US" sz="1300" b="1" spc="40" dirty="0">
                  <a:solidFill>
                    <a:prstClr val="black">
                      <a:lumMod val="85000"/>
                      <a:lumOff val="15000"/>
                    </a:prstClr>
                  </a:solidFill>
                </a:rPr>
                <a:t>Don’t Delete this slide until the presentation is final.</a:t>
              </a:r>
            </a:p>
            <a:p>
              <a:pPr algn="ctr">
                <a:lnSpc>
                  <a:spcPct val="90000"/>
                </a:lnSpc>
                <a:spcBef>
                  <a:spcPts val="600"/>
                </a:spcBef>
              </a:pPr>
              <a:r>
                <a:rPr lang="en-US" sz="1500" b="1" spc="40" dirty="0">
                  <a:solidFill>
                    <a:srgbClr val="9D1C30"/>
                  </a:solidFill>
                </a:rPr>
                <a:t>Keep it in the template.</a:t>
              </a: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spc="40" dirty="0">
                    <a:solidFill>
                      <a:prstClr val="white"/>
                    </a:solidFill>
                    <a:latin typeface="Impact" panose="020B0806030902050204" pitchFamily="34" charset="0"/>
                  </a:rPr>
                  <a:t>DON’T</a:t>
                </a:r>
                <a:br>
                  <a:rPr lang="en-US" sz="2300" spc="40" dirty="0">
                    <a:solidFill>
                      <a:prstClr val="white"/>
                    </a:solidFill>
                    <a:latin typeface="Impact" panose="020B0806030902050204" pitchFamily="34" charset="0"/>
                  </a:rPr>
                </a:br>
                <a:r>
                  <a:rPr lang="en-US" sz="2300" spc="40" dirty="0">
                    <a:solidFill>
                      <a:prstClr val="white"/>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dirty="0">
                <a:solidFill>
                  <a:srgbClr val="C0504D">
                    <a:lumMod val="50000"/>
                  </a:srgbClr>
                </a:solidFill>
                <a:cs typeface="Arial" panose="020B0604020202020204" pitchFamily="34" charset="0"/>
              </a:rPr>
              <a:t>Slide numbers will set properly when deck is finalized.</a:t>
            </a: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prstClr val="white"/>
                </a:solidFill>
                <a:effectLst>
                  <a:outerShdw blurRad="50800" dist="38100" dir="8100000" algn="tr" rotWithShape="0">
                    <a:prstClr val="black">
                      <a:alpha val="40000"/>
                    </a:prstClr>
                  </a:outerShdw>
                </a:effectLst>
              </a:rPr>
              <a:t>Questions about this template?</a:t>
            </a:r>
          </a:p>
          <a:p>
            <a:pPr algn="ctr"/>
            <a:r>
              <a:rPr lang="en-US" sz="1400" dirty="0">
                <a:solidFill>
                  <a:prstClr val="white"/>
                </a:solidFill>
                <a:effectLst>
                  <a:outerShdw blurRad="50800" dist="38100" dir="8100000" algn="tr" rotWithShape="0">
                    <a:prstClr val="black">
                      <a:alpha val="40000"/>
                    </a:prstClr>
                  </a:outerShdw>
                </a:effectLst>
              </a:rPr>
              <a:t>Email: </a:t>
            </a:r>
            <a:r>
              <a:rPr lang="en-US" sz="1400" dirty="0">
                <a:solidFill>
                  <a:prstClr val="white"/>
                </a:solidFill>
                <a:effectLst>
                  <a:outerShdw blurRad="50800" dist="38100" dir="8100000" algn="tr" rotWithShape="0">
                    <a:prstClr val="black">
                      <a:alpha val="40000"/>
                    </a:prstClr>
                  </a:outerShdw>
                </a:effectLst>
                <a:hlinkClick r:id="rId4"/>
              </a:rPr>
              <a:t>ETAsupport@wfgpshelpdesk.atlassian.net</a:t>
            </a:r>
            <a:r>
              <a:rPr lang="en-US" sz="1400" dirty="0">
                <a:solidFill>
                  <a:prstClr val="white"/>
                </a:solidFill>
                <a:effectLst>
                  <a:outerShdw blurRad="50800" dist="38100" dir="8100000" algn="tr" rotWithShape="0">
                    <a:prstClr val="black">
                      <a:alpha val="40000"/>
                    </a:prstClr>
                  </a:outerShdw>
                </a:effectLst>
              </a:rPr>
              <a:t> </a:t>
            </a:r>
            <a:endParaRPr lang="en-US" sz="1400" dirty="0">
              <a:solidFill>
                <a:srgbClr val="1F497D">
                  <a:lumMod val="20000"/>
                  <a:lumOff val="80000"/>
                </a:srgb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358277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r>
                <a:rPr lang="en-US" sz="900" b="1" kern="800" cap="all" dirty="0">
                  <a:solidFill>
                    <a:prstClr val="white"/>
                  </a:solidFill>
                  <a:cs typeface="Arial" pitchFamily="34" charset="0"/>
                </a:rPr>
                <a:t>Employment and Training Administration</a:t>
              </a:r>
            </a:p>
            <a:p>
              <a:r>
                <a:rPr lang="en-US" sz="900" kern="800" cap="all" dirty="0">
                  <a:solidFill>
                    <a:prstClr val="white"/>
                  </a:solidFill>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dirty="0">
                <a:solidFill>
                  <a:srgbClr val="1F497D">
                    <a:lumMod val="20000"/>
                    <a:lumOff val="80000"/>
                  </a:srgbClr>
                </a:solidFill>
                <a:effectLst>
                  <a:outerShdw blurRad="50800" dist="38100" dir="8100000" algn="tr" rotWithShape="0">
                    <a:prstClr val="black">
                      <a:alpha val="40000"/>
                    </a:prstClr>
                  </a:outerShdw>
                </a:effectLst>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spc="-40" smtClean="0">
                <a:solidFill>
                  <a:prstClr val="white"/>
                </a:solidFill>
                <a:effectLst>
                  <a:innerShdw blurRad="63500" dist="50800" dir="18900000">
                    <a:prstClr val="black">
                      <a:alpha val="50000"/>
                    </a:prstClr>
                  </a:innerShdw>
                </a:effectLst>
                <a:cs typeface="Arial" panose="020B0604020202020204" pitchFamily="34" charset="0"/>
              </a:rPr>
              <a:pPr algn="ctr"/>
              <a:t>November 30, 2016</a:t>
            </a:fld>
            <a:endParaRPr lang="en-US" sz="2400" b="1" spc="-40" dirty="0">
              <a:solidFill>
                <a:prstClr val="white"/>
              </a:solidFill>
              <a:effectLst>
                <a:innerShdw blurRad="63500" dist="50800" dir="18900000">
                  <a:prstClr val="black">
                    <a:alpha val="50000"/>
                  </a:prstClr>
                </a:innerShdw>
              </a:effectLst>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61422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831343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pic>
        <p:nvPicPr>
          <p:cNvPr id="11" name="Picture 10"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962223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4096922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2653964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680486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29855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031025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781674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pic>
        <p:nvPicPr>
          <p:cNvPr id="8" name="Picture 7"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826" y="5916894"/>
            <a:ext cx="2230783" cy="754553"/>
          </a:xfrm>
          <a:prstGeom prst="rect">
            <a:avLst/>
          </a:prstGeom>
        </p:spPr>
      </p:pic>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300" b="0" spc="40" dirty="0">
                <a:latin typeface="Franklin Gothic Medium" panose="020B0603020102020204" pitchFamily="34" charset="0"/>
              </a:rPr>
              <a:t>Today’s Moderator</a:t>
            </a:r>
          </a:p>
        </p:txBody>
      </p:sp>
    </p:spTree>
    <p:extLst>
      <p:ext uri="{BB962C8B-B14F-4D97-AF65-F5344CB8AC3E}">
        <p14:creationId xmlns:p14="http://schemas.microsoft.com/office/powerpoint/2010/main" val="3944893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256333" y="4876220"/>
            <a:ext cx="3635812"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23129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6929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935819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Where Are You?</a:t>
            </a:r>
          </a:p>
        </p:txBody>
      </p:sp>
      <p:sp>
        <p:nvSpPr>
          <p:cNvPr id="2" name="TextBox 1"/>
          <p:cNvSpPr txBox="1"/>
          <p:nvPr userDrawn="1"/>
        </p:nvSpPr>
        <p:spPr>
          <a:xfrm>
            <a:off x="3026982" y="373931"/>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2000" dirty="0">
                <a:solidFill>
                  <a:prstClr val="black">
                    <a:lumMod val="75000"/>
                    <a:lumOff val="25000"/>
                  </a:prstClr>
                </a:solidFill>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527467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517527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88033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68813" y="2574767"/>
            <a:ext cx="1822480" cy="2730500"/>
          </a:xfrm>
          <a:prstGeom prst="rect">
            <a:avLst/>
          </a:prstGeom>
        </p:spPr>
      </p:pic>
      <p:sp>
        <p:nvSpPr>
          <p:cNvPr id="18" name="Content Placeholder 2"/>
          <p:cNvSpPr>
            <a:spLocks noGrp="1"/>
          </p:cNvSpPr>
          <p:nvPr>
            <p:ph idx="1"/>
          </p:nvPr>
        </p:nvSpPr>
        <p:spPr>
          <a:xfrm>
            <a:off x="457200" y="2950005"/>
            <a:ext cx="6908800" cy="3485834"/>
          </a:xfrm>
        </p:spPr>
        <p:txBody>
          <a:bodyPr/>
          <a:lstStyle>
            <a:lvl1pPr marL="342900" indent="-342900">
              <a:spcBef>
                <a:spcPts val="0"/>
              </a:spcBef>
              <a:spcAft>
                <a:spcPts val="1200"/>
              </a:spcAft>
              <a:buFont typeface="Arial" panose="020B0604020202020204" pitchFamily="34" charset="0"/>
              <a:buChar char="•"/>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9" name="Freeform 18"/>
          <p:cNvSpPr/>
          <p:nvPr userDrawn="1"/>
        </p:nvSpPr>
        <p:spPr>
          <a:xfrm>
            <a:off x="88903" y="1218088"/>
            <a:ext cx="7480297" cy="1505810"/>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9824" tIns="74584" rIns="89824" bIns="74584" numCol="1" spcCol="1270" anchor="ctr" anchorCtr="0">
            <a:noAutofit/>
          </a:bodyPr>
          <a:lstStyle/>
          <a:p>
            <a:pPr algn="ctr" defTabSz="1066800">
              <a:lnSpc>
                <a:spcPct val="90000"/>
              </a:lnSpc>
              <a:spcBef>
                <a:spcPct val="0"/>
              </a:spcBef>
              <a:spcAft>
                <a:spcPct val="35000"/>
              </a:spcAft>
            </a:pPr>
            <a:endParaRPr lang="en-US" sz="2400" dirty="0">
              <a:solidFill>
                <a:srgbClr val="C00000"/>
              </a:solidFill>
              <a:cs typeface="Arial" pitchFamily="34" charset="0"/>
            </a:endParaRPr>
          </a:p>
        </p:txBody>
      </p:sp>
    </p:spTree>
    <p:extLst>
      <p:ext uri="{BB962C8B-B14F-4D97-AF65-F5344CB8AC3E}">
        <p14:creationId xmlns:p14="http://schemas.microsoft.com/office/powerpoint/2010/main" val="3110901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710174"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380798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550049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Impact" panose="020B0806030902050204" pitchFamily="34" charset="0"/>
              </a:rPr>
              <a:t>Resources</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074465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1900" dirty="0">
                <a:solidFill>
                  <a:prstClr val="black">
                    <a:lumMod val="75000"/>
                    <a:lumOff val="25000"/>
                  </a:prstClr>
                </a:solidFill>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9367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Impact" panose="020B0806030902050204" pitchFamily="34" charset="0"/>
              </a:rPr>
              <a:t>Contact</a:t>
            </a:r>
          </a:p>
        </p:txBody>
      </p:sp>
      <p:pic>
        <p:nvPicPr>
          <p:cNvPr id="11" name="Picture 10"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334956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52216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28.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1"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721" r:id="rId12"/>
    <p:sldLayoutId id="2147483688" r:id="rId13"/>
    <p:sldLayoutId id="2147483689" r:id="rId14"/>
    <p:sldLayoutId id="2147483690" r:id="rId15"/>
    <p:sldLayoutId id="2147483691" r:id="rId16"/>
    <p:sldLayoutId id="2147483692" r:id="rId17"/>
    <p:sldLayoutId id="2147483685" r:id="rId18"/>
    <p:sldLayoutId id="2147483686" r:id="rId19"/>
    <p:sldLayoutId id="2147483693" r:id="rId20"/>
    <p:sldLayoutId id="2147483678" r:id="rId21"/>
    <p:sldLayoutId id="2147483680" r:id="rId22"/>
    <p:sldLayoutId id="2147483666" r:id="rId23"/>
    <p:sldLayoutId id="2147483667" r:id="rId24"/>
    <p:sldLayoutId id="2147483674" r:id="rId25"/>
    <p:sldLayoutId id="2147483719" r:id="rId26"/>
    <p:sldLayoutId id="2147483720" r:id="rId27"/>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6" cstate="print">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7"/>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spc="40" smtClean="0">
                <a:solidFill>
                  <a:srgbClr val="004874"/>
                </a:solidFill>
                <a:latin typeface="Impact" panose="020B0806030902050204" pitchFamily="34" charset="0"/>
              </a:rPr>
              <a:pPr algn="r"/>
              <a:t>‹#›</a:t>
            </a:fld>
            <a:endParaRPr lang="en-US" sz="1700" spc="4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33999379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Lst>
  <p:txStyles>
    <p:titleStyle>
      <a:lvl1pPr algn="l" defTabSz="457200" rtl="0" eaLnBrk="1" latinLnBrk="0" hangingPunct="1">
        <a:lnSpc>
          <a:spcPct val="85000"/>
        </a:lnSpc>
        <a:spcBef>
          <a:spcPct val="0"/>
        </a:spcBef>
        <a:buNone/>
        <a:defRPr sz="3800" b="0" i="0"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corinne.sauri@ed.gov"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www2.ed.gov/about/offices/list/ovae/pi/AdultEd/making-skill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lincs.ed.gov/programs/movingpathways/career-pathways-exchang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public.govdelivery.com/accounts/USED/subscriber/new?topic_id=USED_2" TargetMode="External"/><Relationship Id="rId5" Type="http://schemas.openxmlformats.org/officeDocument/2006/relationships/hyperlink" Target="http://sites.ed.gov/octae/" TargetMode="External"/><Relationship Id="rId4" Type="http://schemas.openxmlformats.org/officeDocument/2006/relationships/hyperlink" Target="http://cte.ed.go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jason.hunter@ed.gov" TargetMode="External"/><Relationship Id="rId2" Type="http://schemas.openxmlformats.org/officeDocument/2006/relationships/hyperlink" Target="mailto:felipe.lulli@ed.gov" TargetMode="Externa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mailto:Deborah.List@ACF.hhs.gov"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acf.hhs.gov/ofa/resource/tanf-acf-im-2016-0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acf.hhs.gov/opre"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www.careerpathways.org/"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www.careerpathways.workforcegps.org/"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52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Career Pathways: A framework for WIOA Implementation </a:t>
            </a:r>
          </a:p>
        </p:txBody>
      </p:sp>
      <p:sp>
        <p:nvSpPr>
          <p:cNvPr id="4" name="Text Placeholder 3"/>
          <p:cNvSpPr>
            <a:spLocks noGrp="1"/>
          </p:cNvSpPr>
          <p:nvPr>
            <p:ph type="body" idx="1"/>
          </p:nvPr>
        </p:nvSpPr>
        <p:spPr/>
        <p:txBody>
          <a:bodyPr/>
          <a:lstStyle/>
          <a:p>
            <a:r>
              <a:rPr lang="en-US" dirty="0"/>
              <a:t>The WIOA way of doing business</a:t>
            </a:r>
          </a:p>
        </p:txBody>
      </p:sp>
    </p:spTree>
    <p:extLst>
      <p:ext uri="{BB962C8B-B14F-4D97-AF65-F5344CB8AC3E}">
        <p14:creationId xmlns:p14="http://schemas.microsoft.com/office/powerpoint/2010/main" val="3461977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Robin Fernkas, Chief, Division of Strategic Investments, Employment and Training Administration, U.S. Department of Labor</a:t>
            </a:r>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2147" r="12147"/>
          <a:stretch>
            <a:fillRect/>
          </a:stretch>
        </p:blipFill>
        <p:spPr>
          <a:xfrm rot="5400000">
            <a:off x="1127125" y="1562100"/>
            <a:ext cx="1700213" cy="1684338"/>
          </a:xfrm>
        </p:spPr>
      </p:pic>
    </p:spTree>
    <p:extLst>
      <p:ext uri="{BB962C8B-B14F-4D97-AF65-F5344CB8AC3E}">
        <p14:creationId xmlns:p14="http://schemas.microsoft.com/office/powerpoint/2010/main" val="139166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3500"/>
            <a:ext cx="2066925" cy="1377950"/>
          </a:xfrm>
          <a:prstGeom prst="rect">
            <a:avLst/>
          </a:prstGeom>
        </p:spPr>
      </p:pic>
      <p:sp>
        <p:nvSpPr>
          <p:cNvPr id="3" name="Title 2"/>
          <p:cNvSpPr>
            <a:spLocks noGrp="1"/>
          </p:cNvSpPr>
          <p:nvPr>
            <p:ph type="title"/>
          </p:nvPr>
        </p:nvSpPr>
        <p:spPr/>
        <p:txBody>
          <a:bodyPr/>
          <a:lstStyle/>
          <a:p>
            <a:r>
              <a:rPr lang="en-US" dirty="0"/>
              <a:t>WIOA Vision</a:t>
            </a:r>
          </a:p>
        </p:txBody>
      </p:sp>
      <p:sp>
        <p:nvSpPr>
          <p:cNvPr id="4" name="Content Placeholder 3"/>
          <p:cNvSpPr>
            <a:spLocks noGrp="1"/>
          </p:cNvSpPr>
          <p:nvPr>
            <p:ph idx="1"/>
          </p:nvPr>
        </p:nvSpPr>
        <p:spPr/>
        <p:txBody>
          <a:bodyPr/>
          <a:lstStyle/>
          <a:p>
            <a:pPr>
              <a:spcAft>
                <a:spcPts val="600"/>
              </a:spcAft>
            </a:pPr>
            <a:r>
              <a:rPr lang="en-US" sz="2200" dirty="0"/>
              <a:t>The workforce system will be characterized by three critical hallmarks of excellence: </a:t>
            </a:r>
          </a:p>
          <a:p>
            <a:pPr marL="1554480" lvl="1">
              <a:spcBef>
                <a:spcPts val="1200"/>
              </a:spcBef>
              <a:spcAft>
                <a:spcPts val="600"/>
              </a:spcAft>
            </a:pPr>
            <a:r>
              <a:rPr lang="en-US" sz="1900" dirty="0"/>
              <a:t>The needs of business and workers drive workforce solutions; </a:t>
            </a:r>
          </a:p>
          <a:p>
            <a:pPr marL="1554480" lvl="1">
              <a:spcAft>
                <a:spcPts val="600"/>
              </a:spcAft>
            </a:pPr>
            <a:r>
              <a:rPr lang="en-US" sz="1900" dirty="0"/>
              <a:t>One-Stop Centers (or American Job Centers) provide excellent customer service to jobseekers and employers and focus on continuous improvement; and </a:t>
            </a:r>
          </a:p>
          <a:p>
            <a:pPr marL="1554480" lvl="1">
              <a:spcAft>
                <a:spcPts val="1200"/>
              </a:spcAft>
            </a:pPr>
            <a:r>
              <a:rPr lang="en-US" sz="1900" dirty="0"/>
              <a:t>The workforce system supports strong regional economies and plays an active role in community and workforce development. </a:t>
            </a:r>
          </a:p>
          <a:p>
            <a:pPr>
              <a:spcBef>
                <a:spcPts val="600"/>
              </a:spcBef>
            </a:pPr>
            <a:r>
              <a:rPr lang="en-US" sz="2200" dirty="0"/>
              <a:t>Across the system, </a:t>
            </a:r>
            <a:r>
              <a:rPr lang="en-US" sz="2200" b="1" dirty="0">
                <a:solidFill>
                  <a:schemeClr val="accent1">
                    <a:lumMod val="75000"/>
                  </a:schemeClr>
                </a:solidFill>
              </a:rPr>
              <a:t>continuous improvement </a:t>
            </a:r>
            <a:r>
              <a:rPr lang="en-US" sz="2200" dirty="0"/>
              <a:t>is supported through evaluation, accountability, identification of best practices, and data driven decision making. </a:t>
            </a:r>
          </a:p>
        </p:txBody>
      </p:sp>
    </p:spTree>
    <p:extLst>
      <p:ext uri="{BB962C8B-B14F-4D97-AF65-F5344CB8AC3E}">
        <p14:creationId xmlns:p14="http://schemas.microsoft.com/office/powerpoint/2010/main" val="68369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05"/>
            <a:ext cx="6909288" cy="884850"/>
          </a:xfrm>
        </p:spPr>
        <p:txBody>
          <a:bodyPr>
            <a:noAutofit/>
          </a:bodyPr>
          <a:lstStyle/>
          <a:p>
            <a:r>
              <a:rPr lang="en-US" sz="3200" dirty="0"/>
              <a:t>A Framework for WIOA Implementation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2909" y="1359877"/>
            <a:ext cx="5862484" cy="3658356"/>
          </a:xfr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630" y="5087202"/>
            <a:ext cx="7842373" cy="77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962"/>
          <a:stretch/>
        </p:blipFill>
        <p:spPr bwMode="auto">
          <a:xfrm>
            <a:off x="0" y="-2865"/>
            <a:ext cx="8991600" cy="666157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20033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650" y="1306085"/>
            <a:ext cx="7886700" cy="852916"/>
          </a:xfrm>
        </p:spPr>
        <p:txBody>
          <a:bodyPr/>
          <a:lstStyle/>
          <a:p>
            <a:r>
              <a:rPr lang="en-US" dirty="0"/>
              <a:t>Subtitle A </a:t>
            </a:r>
            <a:r>
              <a:rPr lang="mr-IN" dirty="0"/>
              <a:t>–</a:t>
            </a:r>
            <a:r>
              <a:rPr lang="en-US" dirty="0"/>
              <a:t> System Alignment, Chapter 1 </a:t>
            </a:r>
            <a:r>
              <a:rPr lang="mr-IN" dirty="0"/>
              <a:t>–</a:t>
            </a:r>
            <a:r>
              <a:rPr lang="en-US" dirty="0"/>
              <a:t> State Provisions </a:t>
            </a:r>
            <a:r>
              <a:rPr lang="mr-IN" dirty="0"/>
              <a:t>–</a:t>
            </a:r>
            <a:r>
              <a:rPr lang="en-US" dirty="0"/>
              <a:t> Sec. 101 State Workforce Development Boards</a:t>
            </a:r>
          </a:p>
        </p:txBody>
      </p:sp>
      <p:sp>
        <p:nvSpPr>
          <p:cNvPr id="2" name="Content Placeholder 1"/>
          <p:cNvSpPr>
            <a:spLocks noGrp="1"/>
          </p:cNvSpPr>
          <p:nvPr>
            <p:ph idx="1"/>
          </p:nvPr>
        </p:nvSpPr>
        <p:spPr>
          <a:xfrm>
            <a:off x="607847" y="2565939"/>
            <a:ext cx="8256043" cy="3636418"/>
          </a:xfrm>
        </p:spPr>
        <p:txBody>
          <a:bodyPr>
            <a:normAutofit/>
          </a:bodyPr>
          <a:lstStyle/>
          <a:p>
            <a:pPr marL="457200" indent="-457200">
              <a:buFont typeface="Arial" panose="020B0604020202020204" pitchFamily="34" charset="0"/>
              <a:buChar char="•"/>
            </a:pPr>
            <a:r>
              <a:rPr lang="en-US" dirty="0"/>
              <a:t>Makes development of career pathways strategies a required function of the state and local workforce boards</a:t>
            </a:r>
          </a:p>
          <a:p>
            <a:pPr marL="457200" indent="-457200">
              <a:buFont typeface="Arial" panose="020B0604020202020204" pitchFamily="34" charset="0"/>
              <a:buChar char="•"/>
            </a:pPr>
            <a:r>
              <a:rPr lang="en-US" dirty="0"/>
              <a:t>Makes career pathways a permissible            activity under all parts of the Act</a:t>
            </a:r>
          </a:p>
        </p:txBody>
      </p:sp>
    </p:spTree>
    <p:extLst>
      <p:ext uri="{BB962C8B-B14F-4D97-AF65-F5344CB8AC3E}">
        <p14:creationId xmlns:p14="http://schemas.microsoft.com/office/powerpoint/2010/main" val="142080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Chapter 2, Section 129, Youth Workforce Investment Activities</a:t>
            </a:r>
          </a:p>
          <a:p>
            <a:r>
              <a:rPr lang="en-US" dirty="0"/>
              <a:t>Chapter 3, Section 134, Adult and Dislocated Worker Employment and Training Activities</a:t>
            </a:r>
          </a:p>
          <a:p>
            <a:pPr marL="1143000" lvl="1" indent="-457200">
              <a:buFont typeface="Arial" panose="020B0604020202020204" pitchFamily="34" charset="0"/>
              <a:buChar char="•"/>
            </a:pPr>
            <a:r>
              <a:rPr lang="en-US" dirty="0"/>
              <a:t>Allowable Statewide Employment and 	Training 	Activities</a:t>
            </a:r>
          </a:p>
          <a:p>
            <a:pPr marL="1143000" lvl="1" indent="-457200">
              <a:buFont typeface="Arial" panose="020B0604020202020204" pitchFamily="34" charset="0"/>
              <a:buChar char="•"/>
            </a:pPr>
            <a:r>
              <a:rPr lang="en-US" dirty="0"/>
              <a:t>Required Local Employment and Training Activities, 	Career Services</a:t>
            </a:r>
          </a:p>
          <a:p>
            <a:pPr marL="1143000" lvl="1" indent="-457200">
              <a:buFont typeface="Arial" panose="020B0604020202020204" pitchFamily="34" charset="0"/>
              <a:buChar char="•"/>
            </a:pPr>
            <a:r>
              <a:rPr lang="en-US" dirty="0"/>
              <a:t>Permissible Local Employment and Training Activities</a:t>
            </a:r>
          </a:p>
          <a:p>
            <a:r>
              <a:rPr lang="en-US" dirty="0"/>
              <a:t>Chapter 4, Section 169, Evaluations and Research</a:t>
            </a:r>
          </a:p>
          <a:p>
            <a:endParaRPr lang="en-US" dirty="0"/>
          </a:p>
          <a:p>
            <a:endParaRPr lang="en-US" dirty="0"/>
          </a:p>
        </p:txBody>
      </p:sp>
      <p:sp>
        <p:nvSpPr>
          <p:cNvPr id="3" name="Text Placeholder 2"/>
          <p:cNvSpPr>
            <a:spLocks noGrp="1"/>
          </p:cNvSpPr>
          <p:nvPr>
            <p:ph type="body" sz="quarter" idx="11"/>
          </p:nvPr>
        </p:nvSpPr>
        <p:spPr/>
        <p:txBody>
          <a:bodyPr/>
          <a:lstStyle/>
          <a:p>
            <a:r>
              <a:rPr lang="en-US" dirty="0"/>
              <a:t>Other Key References in Title I, Subtitle B</a:t>
            </a:r>
          </a:p>
        </p:txBody>
      </p:sp>
      <p:cxnSp>
        <p:nvCxnSpPr>
          <p:cNvPr id="4" name="Straight Connector 3"/>
          <p:cNvCxnSpPr/>
          <p:nvPr/>
        </p:nvCxnSpPr>
        <p:spPr>
          <a:xfrm>
            <a:off x="628649" y="2132459"/>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911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650" y="1306085"/>
            <a:ext cx="7886700" cy="1245204"/>
          </a:xfrm>
        </p:spPr>
        <p:txBody>
          <a:bodyPr/>
          <a:lstStyle/>
          <a:p>
            <a:r>
              <a:rPr lang="en-US" sz="2600" dirty="0"/>
              <a:t>Subtitle A </a:t>
            </a:r>
            <a:r>
              <a:rPr lang="mr-IN" sz="2600" dirty="0"/>
              <a:t>–</a:t>
            </a:r>
            <a:r>
              <a:rPr lang="en-US" sz="2600" dirty="0"/>
              <a:t> System Alignment, Chapter 2 </a:t>
            </a:r>
            <a:r>
              <a:rPr lang="mr-IN" sz="2600" dirty="0"/>
              <a:t>–</a:t>
            </a:r>
            <a:r>
              <a:rPr lang="en-US" sz="2600" dirty="0"/>
              <a:t> Local Provisions </a:t>
            </a:r>
            <a:r>
              <a:rPr lang="mr-IN" sz="2600" dirty="0"/>
              <a:t>–</a:t>
            </a:r>
            <a:r>
              <a:rPr lang="en-US" sz="2600" dirty="0"/>
              <a:t> Sec. 107 Local Workforce Development Boards</a:t>
            </a:r>
          </a:p>
        </p:txBody>
      </p:sp>
      <p:sp>
        <p:nvSpPr>
          <p:cNvPr id="2" name="Content Placeholder 1"/>
          <p:cNvSpPr>
            <a:spLocks noGrp="1"/>
          </p:cNvSpPr>
          <p:nvPr>
            <p:ph idx="1"/>
          </p:nvPr>
        </p:nvSpPr>
        <p:spPr>
          <a:xfrm>
            <a:off x="628650" y="2998851"/>
            <a:ext cx="6053504" cy="3248025"/>
          </a:xfrm>
        </p:spPr>
        <p:txBody>
          <a:bodyPr>
            <a:normAutofit/>
          </a:bodyPr>
          <a:lstStyle/>
          <a:p>
            <a:r>
              <a:rPr lang="en-US" sz="2000" dirty="0"/>
              <a:t>(d) FUNCTIONS OF LOCAL BOARD.—</a:t>
            </a:r>
          </a:p>
          <a:p>
            <a:r>
              <a:rPr lang="en-US" sz="2000" dirty="0"/>
              <a:t>(5) </a:t>
            </a:r>
            <a:r>
              <a:rPr lang="en-US" sz="2000" b="1" i="1" dirty="0"/>
              <a:t>CAREER PATHWAYS DEVELOPMENT</a:t>
            </a:r>
            <a:r>
              <a:rPr lang="en-US" sz="2000" dirty="0"/>
              <a:t>.—The local board, with representatives of secondary and  postsecondary education programs, shall lead efforts in the local area to develop and implement </a:t>
            </a:r>
            <a:r>
              <a:rPr lang="en-US" sz="2000" b="1" i="1" dirty="0"/>
              <a:t>career</a:t>
            </a:r>
            <a:r>
              <a:rPr lang="en-US" sz="2000" i="1" dirty="0"/>
              <a:t> </a:t>
            </a:r>
            <a:r>
              <a:rPr lang="en-US" sz="2000" b="1" i="1" dirty="0"/>
              <a:t>pathways</a:t>
            </a:r>
            <a:r>
              <a:rPr lang="en-US" sz="2000" dirty="0"/>
              <a:t> within the local area by aligning the employment, training, education, and supportive services that are needed by adults and youth, particularly individuals with barriers to employment.</a:t>
            </a:r>
          </a:p>
          <a:p>
            <a:r>
              <a:rPr lang="en-US" sz="2000" dirty="0"/>
              <a:t> </a:t>
            </a:r>
          </a:p>
          <a:p>
            <a:endParaRPr lang="en-US" sz="2000" dirty="0"/>
          </a:p>
        </p:txBody>
      </p:sp>
    </p:spTree>
    <p:extLst>
      <p:ext uri="{BB962C8B-B14F-4D97-AF65-F5344CB8AC3E}">
        <p14:creationId xmlns:p14="http://schemas.microsoft.com/office/powerpoint/2010/main" val="14104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6453" y="1402769"/>
            <a:ext cx="7495443" cy="4608456"/>
          </a:xfrm>
        </p:spPr>
        <p:txBody>
          <a:bodyPr>
            <a:normAutofit fontScale="92500" lnSpcReduction="10000"/>
          </a:bodyPr>
          <a:lstStyle/>
          <a:p>
            <a:r>
              <a:rPr lang="en-US" dirty="0"/>
              <a:t>State Planning Information Collection Request</a:t>
            </a:r>
          </a:p>
          <a:p>
            <a:pPr lvl="1"/>
            <a:r>
              <a:rPr lang="en-US" dirty="0"/>
              <a:t>Overview:</a:t>
            </a:r>
          </a:p>
          <a:p>
            <a:pPr lvl="2"/>
            <a:r>
              <a:rPr lang="en-US" sz="1900" dirty="0"/>
              <a:t>One of WIOA’s principal areas of reform is to require States to plan across core programs and include this planning process in the Unified or Combined State Plans.  This reform promotes a shared understanding of the workforce needs within each State and fosters development of more comprehensive and integrated approaches, such as career pathways and sector strategies, for addressing the needs of businesses and workers.</a:t>
            </a:r>
          </a:p>
          <a:p>
            <a:pPr lvl="1"/>
            <a:r>
              <a:rPr lang="en-US" dirty="0"/>
              <a:t>(c) State Strategy:</a:t>
            </a:r>
          </a:p>
          <a:p>
            <a:pPr lvl="2"/>
            <a:r>
              <a:rPr lang="en-US" sz="1900" dirty="0"/>
              <a:t>Describe the strategies the State will implement, including industry or sector partnerships related to in-demand industry sectors and occupations and career pathways, as required by WIOA Section 101(d)(3)(B)(D).  Career pathways is defined at WIOA Section 3(7).  “In-demand industry sector or occupation” is defined at WIOA Section 3(23).</a:t>
            </a:r>
          </a:p>
        </p:txBody>
      </p:sp>
    </p:spTree>
    <p:extLst>
      <p:ext uri="{BB962C8B-B14F-4D97-AF65-F5344CB8AC3E}">
        <p14:creationId xmlns:p14="http://schemas.microsoft.com/office/powerpoint/2010/main" val="3290535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1800" dirty="0"/>
              <a:t>The local plan shall include—</a:t>
            </a:r>
          </a:p>
          <a:p>
            <a:r>
              <a:rPr lang="en-US" sz="1800" dirty="0"/>
              <a:t>(b)(3) a description of how the local board working with its partners will facilitate the development of </a:t>
            </a:r>
            <a:r>
              <a:rPr lang="en-US" sz="1800" b="1" i="1" dirty="0"/>
              <a:t>career pathways</a:t>
            </a:r>
            <a:r>
              <a:rPr lang="en-US" sz="1800" b="1" dirty="0"/>
              <a:t> </a:t>
            </a:r>
            <a:r>
              <a:rPr lang="en-US" sz="1800" dirty="0"/>
              <a:t>and co-enrollment, as appropriate, in core programs; and improve access to activities leading to a recognized postsecondary credential.  </a:t>
            </a:r>
          </a:p>
          <a:p>
            <a:r>
              <a:rPr lang="en-US" sz="1800" dirty="0"/>
              <a:t>Local areas are required to use youth funds to conduct an objective assessment “for the purpose of identifying appropriate services and </a:t>
            </a:r>
            <a:r>
              <a:rPr lang="en-US" sz="1800" b="1" dirty="0"/>
              <a:t>career pathways</a:t>
            </a:r>
            <a:r>
              <a:rPr lang="en-US" sz="1800" dirty="0"/>
              <a:t> for participants.</a:t>
            </a:r>
          </a:p>
        </p:txBody>
      </p:sp>
      <p:sp>
        <p:nvSpPr>
          <p:cNvPr id="5" name="Text Placeholder 4"/>
          <p:cNvSpPr>
            <a:spLocks noGrp="1"/>
          </p:cNvSpPr>
          <p:nvPr>
            <p:ph type="body" sz="quarter" idx="11"/>
          </p:nvPr>
        </p:nvSpPr>
        <p:spPr/>
        <p:txBody>
          <a:bodyPr/>
          <a:lstStyle/>
          <a:p>
            <a:r>
              <a:rPr lang="en-US" sz="2200" dirty="0"/>
              <a:t>Subtitle A </a:t>
            </a:r>
            <a:r>
              <a:rPr lang="mr-IN" sz="2200" dirty="0"/>
              <a:t>–</a:t>
            </a:r>
            <a:r>
              <a:rPr lang="en-US" sz="2200" dirty="0"/>
              <a:t> System Alignment, Chapter 2 </a:t>
            </a:r>
            <a:r>
              <a:rPr lang="mr-IN" sz="2200" dirty="0"/>
              <a:t>–</a:t>
            </a:r>
            <a:r>
              <a:rPr lang="en-US" sz="2200" dirty="0"/>
              <a:t> Local Provisions </a:t>
            </a:r>
            <a:r>
              <a:rPr lang="mr-IN" sz="2200" dirty="0"/>
              <a:t>–</a:t>
            </a:r>
            <a:r>
              <a:rPr lang="en-US" sz="2200" dirty="0"/>
              <a:t> Sec. 108 Local Plan</a:t>
            </a:r>
          </a:p>
        </p:txBody>
      </p:sp>
      <p:cxnSp>
        <p:nvCxnSpPr>
          <p:cNvPr id="6" name="Straight Connector 5"/>
          <p:cNvCxnSpPr/>
          <p:nvPr/>
        </p:nvCxnSpPr>
        <p:spPr>
          <a:xfrm>
            <a:off x="628649" y="2335661"/>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32509"/>
            <a:ext cx="6259039" cy="647046"/>
          </a:xfrm>
        </p:spPr>
        <p:txBody>
          <a:bodyPr>
            <a:normAutofit fontScale="90000"/>
          </a:bodyPr>
          <a:lstStyle/>
          <a:p>
            <a:r>
              <a:rPr lang="en-US" sz="2800" dirty="0"/>
              <a:t>The Law: Primary Indicators of Performance</a:t>
            </a:r>
          </a:p>
        </p:txBody>
      </p:sp>
      <p:sp>
        <p:nvSpPr>
          <p:cNvPr id="3" name="Content Placeholder 2"/>
          <p:cNvSpPr>
            <a:spLocks noGrp="1"/>
          </p:cNvSpPr>
          <p:nvPr>
            <p:ph idx="1"/>
          </p:nvPr>
        </p:nvSpPr>
        <p:spPr>
          <a:xfrm>
            <a:off x="628649" y="1401286"/>
            <a:ext cx="8254094" cy="4777015"/>
          </a:xfrm>
        </p:spPr>
        <p:txBody>
          <a:bodyPr>
            <a:normAutofit lnSpcReduction="10000"/>
          </a:bodyPr>
          <a:lstStyle/>
          <a:p>
            <a:r>
              <a:rPr lang="en-US" b="1" dirty="0"/>
              <a:t>Employment Rate 2</a:t>
            </a:r>
            <a:r>
              <a:rPr lang="en-US" b="1" baseline="30000" dirty="0"/>
              <a:t>nd</a:t>
            </a:r>
            <a:r>
              <a:rPr lang="en-US" b="1" dirty="0"/>
              <a:t> Quarter after Exit </a:t>
            </a:r>
          </a:p>
          <a:p>
            <a:pPr marL="0" indent="0">
              <a:buNone/>
            </a:pPr>
            <a:r>
              <a:rPr lang="en-US" dirty="0"/>
              <a:t>	(Education/Employment for youth)</a:t>
            </a:r>
          </a:p>
          <a:p>
            <a:pPr marL="0" indent="0">
              <a:buNone/>
            </a:pPr>
            <a:endParaRPr lang="en-US" sz="2000" dirty="0"/>
          </a:p>
          <a:p>
            <a:r>
              <a:rPr lang="en-US" b="1" dirty="0"/>
              <a:t>Employment Rate 4</a:t>
            </a:r>
            <a:r>
              <a:rPr lang="en-US" b="1" baseline="30000" dirty="0"/>
              <a:t>th</a:t>
            </a:r>
            <a:r>
              <a:rPr lang="en-US" b="1" dirty="0"/>
              <a:t> Quarter after Exit</a:t>
            </a:r>
          </a:p>
          <a:p>
            <a:pPr marL="0" indent="0">
              <a:buNone/>
            </a:pPr>
            <a:r>
              <a:rPr lang="en-US" dirty="0"/>
              <a:t>	(Education/Employment for youth)</a:t>
            </a:r>
          </a:p>
          <a:p>
            <a:pPr marL="0" indent="0">
              <a:buNone/>
            </a:pPr>
            <a:endParaRPr lang="en-US" sz="2000" dirty="0"/>
          </a:p>
          <a:p>
            <a:r>
              <a:rPr lang="en-US" b="1" dirty="0"/>
              <a:t>Median Earnings in the 2</a:t>
            </a:r>
            <a:r>
              <a:rPr lang="en-US" b="1" baseline="30000" dirty="0"/>
              <a:t>nd</a:t>
            </a:r>
            <a:r>
              <a:rPr lang="en-US" b="1" dirty="0"/>
              <a:t> Quarter after Exit</a:t>
            </a:r>
          </a:p>
          <a:p>
            <a:pPr marL="0" indent="0">
              <a:buNone/>
            </a:pPr>
            <a:endParaRPr lang="en-US" sz="2000" b="1" dirty="0"/>
          </a:p>
          <a:p>
            <a:r>
              <a:rPr lang="en-US" b="1" dirty="0"/>
              <a:t>Credential Attainment Rate </a:t>
            </a:r>
          </a:p>
          <a:p>
            <a:pPr marL="0" indent="0">
              <a:buNone/>
            </a:pPr>
            <a:r>
              <a:rPr lang="en-US" sz="2400" b="1" dirty="0"/>
              <a:t>	</a:t>
            </a:r>
            <a:r>
              <a:rPr lang="en-US" sz="2400" dirty="0"/>
              <a:t>(of those who received training or education, 	excluding OJT or Customized Training)</a:t>
            </a:r>
          </a:p>
        </p:txBody>
      </p:sp>
      <p:sp>
        <p:nvSpPr>
          <p:cNvPr id="4" name="Rectangle 3"/>
          <p:cNvSpPr/>
          <p:nvPr/>
        </p:nvSpPr>
        <p:spPr>
          <a:xfrm>
            <a:off x="4788725" y="6248892"/>
            <a:ext cx="2386940" cy="48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department of education black and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868" y="6248891"/>
            <a:ext cx="489857" cy="45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2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Primary Indicators of Performance</a:t>
            </a:r>
            <a:br>
              <a:rPr lang="en-US" dirty="0"/>
            </a:br>
            <a:r>
              <a:rPr lang="en-US" sz="1800" dirty="0"/>
              <a:t>(continued)</a:t>
            </a:r>
            <a:endParaRPr lang="en-US" dirty="0"/>
          </a:p>
        </p:txBody>
      </p:sp>
      <p:sp>
        <p:nvSpPr>
          <p:cNvPr id="3" name="Content Placeholder 2"/>
          <p:cNvSpPr>
            <a:spLocks noGrp="1"/>
          </p:cNvSpPr>
          <p:nvPr>
            <p:ph idx="1"/>
          </p:nvPr>
        </p:nvSpPr>
        <p:spPr/>
        <p:txBody>
          <a:bodyPr/>
          <a:lstStyle/>
          <a:p>
            <a:r>
              <a:rPr lang="en-US" dirty="0"/>
              <a:t>5 types of measurable skill gains</a:t>
            </a:r>
          </a:p>
          <a:p>
            <a:r>
              <a:rPr lang="en-US" sz="2400" dirty="0"/>
              <a:t>(Participant based/1 gain/person/participation period)</a:t>
            </a:r>
          </a:p>
          <a:p>
            <a:endParaRPr lang="en-US" dirty="0"/>
          </a:p>
        </p:txBody>
      </p:sp>
      <p:graphicFrame>
        <p:nvGraphicFramePr>
          <p:cNvPr id="4" name="Diagram 3"/>
          <p:cNvGraphicFramePr/>
          <p:nvPr>
            <p:extLst>
              <p:ext uri="{D42A27DB-BD31-4B8C-83A1-F6EECF244321}">
                <p14:modId xmlns:p14="http://schemas.microsoft.com/office/powerpoint/2010/main" val="445865140"/>
              </p:ext>
            </p:extLst>
          </p:nvPr>
        </p:nvGraphicFramePr>
        <p:xfrm>
          <a:off x="391883" y="2398820"/>
          <a:ext cx="8633361" cy="371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mage result for department of education black and wh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8868" y="6248891"/>
            <a:ext cx="489857" cy="4567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725" y="6248892"/>
            <a:ext cx="2386940" cy="48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9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F0E7BE8B-8451-4A15-A170-6FEBE37A1952}"/>
                                            </p:graphicEl>
                                          </p:spTgt>
                                        </p:tgtEl>
                                        <p:attrNameLst>
                                          <p:attrName>style.visibility</p:attrName>
                                        </p:attrNameLst>
                                      </p:cBhvr>
                                      <p:to>
                                        <p:strVal val="visible"/>
                                      </p:to>
                                    </p:set>
                                    <p:animEffect transition="in" filter="wipe(up)">
                                      <p:cBhvr>
                                        <p:cTn id="7" dur="500"/>
                                        <p:tgtEl>
                                          <p:spTgt spid="4">
                                            <p:graphicEl>
                                              <a:dgm id="{F0E7BE8B-8451-4A15-A170-6FEBE37A1952}"/>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A8932CD3-C990-41C8-BD0B-FD43ECF1E110}"/>
                                            </p:graphicEl>
                                          </p:spTgt>
                                        </p:tgtEl>
                                        <p:attrNameLst>
                                          <p:attrName>style.visibility</p:attrName>
                                        </p:attrNameLst>
                                      </p:cBhvr>
                                      <p:to>
                                        <p:strVal val="visible"/>
                                      </p:to>
                                    </p:set>
                                    <p:animEffect transition="in" filter="wipe(up)">
                                      <p:cBhvr>
                                        <p:cTn id="10" dur="500"/>
                                        <p:tgtEl>
                                          <p:spTgt spid="4">
                                            <p:graphicEl>
                                              <a:dgm id="{A8932CD3-C990-41C8-BD0B-FD43ECF1E11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B1C7AD33-B3F0-4C88-8C81-668E32744C91}"/>
                                            </p:graphicEl>
                                          </p:spTgt>
                                        </p:tgtEl>
                                        <p:attrNameLst>
                                          <p:attrName>style.visibility</p:attrName>
                                        </p:attrNameLst>
                                      </p:cBhvr>
                                      <p:to>
                                        <p:strVal val="visible"/>
                                      </p:to>
                                    </p:set>
                                    <p:animEffect transition="in" filter="wipe(up)">
                                      <p:cBhvr>
                                        <p:cTn id="15" dur="500"/>
                                        <p:tgtEl>
                                          <p:spTgt spid="4">
                                            <p:graphicEl>
                                              <a:dgm id="{B1C7AD33-B3F0-4C88-8C81-668E32744C91}"/>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30D9B907-CD95-464F-B15F-1F30D3663BB6}"/>
                                            </p:graphicEl>
                                          </p:spTgt>
                                        </p:tgtEl>
                                        <p:attrNameLst>
                                          <p:attrName>style.visibility</p:attrName>
                                        </p:attrNameLst>
                                      </p:cBhvr>
                                      <p:to>
                                        <p:strVal val="visible"/>
                                      </p:to>
                                    </p:set>
                                    <p:animEffect transition="in" filter="wipe(up)">
                                      <p:cBhvr>
                                        <p:cTn id="18" dur="500"/>
                                        <p:tgtEl>
                                          <p:spTgt spid="4">
                                            <p:graphicEl>
                                              <a:dgm id="{30D9B907-CD95-464F-B15F-1F30D3663BB6}"/>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82F2EB95-B8C8-43A0-93D9-B6B8001C032D}"/>
                                            </p:graphicEl>
                                          </p:spTgt>
                                        </p:tgtEl>
                                        <p:attrNameLst>
                                          <p:attrName>style.visibility</p:attrName>
                                        </p:attrNameLst>
                                      </p:cBhvr>
                                      <p:to>
                                        <p:strVal val="visible"/>
                                      </p:to>
                                    </p:set>
                                    <p:animEffect transition="in" filter="wipe(up)">
                                      <p:cBhvr>
                                        <p:cTn id="21" dur="500"/>
                                        <p:tgtEl>
                                          <p:spTgt spid="4">
                                            <p:graphicEl>
                                              <a:dgm id="{82F2EB95-B8C8-43A0-93D9-B6B8001C032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graphicEl>
                                              <a:dgm id="{834E69E9-8C59-4123-9FE4-C1FFE21FC748}"/>
                                            </p:graphicEl>
                                          </p:spTgt>
                                        </p:tgtEl>
                                        <p:attrNameLst>
                                          <p:attrName>style.visibility</p:attrName>
                                        </p:attrNameLst>
                                      </p:cBhvr>
                                      <p:to>
                                        <p:strVal val="visible"/>
                                      </p:to>
                                    </p:set>
                                    <p:animEffect transition="in" filter="wipe(up)">
                                      <p:cBhvr>
                                        <p:cTn id="26" dur="500"/>
                                        <p:tgtEl>
                                          <p:spTgt spid="4">
                                            <p:graphicEl>
                                              <a:dgm id="{834E69E9-8C59-4123-9FE4-C1FFE21FC748}"/>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
                                            <p:graphicEl>
                                              <a:dgm id="{B9EFCAE7-ADA7-45C7-91A2-1B2F162D430D}"/>
                                            </p:graphicEl>
                                          </p:spTgt>
                                        </p:tgtEl>
                                        <p:attrNameLst>
                                          <p:attrName>style.visibility</p:attrName>
                                        </p:attrNameLst>
                                      </p:cBhvr>
                                      <p:to>
                                        <p:strVal val="visible"/>
                                      </p:to>
                                    </p:set>
                                    <p:animEffect transition="in" filter="wipe(up)">
                                      <p:cBhvr>
                                        <p:cTn id="29" dur="500"/>
                                        <p:tgtEl>
                                          <p:spTgt spid="4">
                                            <p:graphicEl>
                                              <a:dgm id="{B9EFCAE7-ADA7-45C7-91A2-1B2F162D430D}"/>
                                            </p:graphic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graphicEl>
                                              <a:dgm id="{38FD5CC0-7C6F-4BF3-AFA7-B52E421C4356}"/>
                                            </p:graphicEl>
                                          </p:spTgt>
                                        </p:tgtEl>
                                        <p:attrNameLst>
                                          <p:attrName>style.visibility</p:attrName>
                                        </p:attrNameLst>
                                      </p:cBhvr>
                                      <p:to>
                                        <p:strVal val="visible"/>
                                      </p:to>
                                    </p:set>
                                    <p:animEffect transition="in" filter="wipe(up)">
                                      <p:cBhvr>
                                        <p:cTn id="32" dur="500"/>
                                        <p:tgtEl>
                                          <p:spTgt spid="4">
                                            <p:graphicEl>
                                              <a:dgm id="{38FD5CC0-7C6F-4BF3-AFA7-B52E421C435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
                                            <p:graphicEl>
                                              <a:dgm id="{28801B3C-4A60-49F8-A92C-D57373E5FF4E}"/>
                                            </p:graphicEl>
                                          </p:spTgt>
                                        </p:tgtEl>
                                        <p:attrNameLst>
                                          <p:attrName>style.visibility</p:attrName>
                                        </p:attrNameLst>
                                      </p:cBhvr>
                                      <p:to>
                                        <p:strVal val="visible"/>
                                      </p:to>
                                    </p:set>
                                    <p:animEffect transition="in" filter="wipe(up)">
                                      <p:cBhvr>
                                        <p:cTn id="37" dur="500"/>
                                        <p:tgtEl>
                                          <p:spTgt spid="4">
                                            <p:graphicEl>
                                              <a:dgm id="{28801B3C-4A60-49F8-A92C-D57373E5FF4E}"/>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
                                            <p:graphicEl>
                                              <a:dgm id="{8EC33199-A51E-46D3-8123-D518AB41CEAC}"/>
                                            </p:graphicEl>
                                          </p:spTgt>
                                        </p:tgtEl>
                                        <p:attrNameLst>
                                          <p:attrName>style.visibility</p:attrName>
                                        </p:attrNameLst>
                                      </p:cBhvr>
                                      <p:to>
                                        <p:strVal val="visible"/>
                                      </p:to>
                                    </p:set>
                                    <p:animEffect transition="in" filter="wipe(up)">
                                      <p:cBhvr>
                                        <p:cTn id="40" dur="500"/>
                                        <p:tgtEl>
                                          <p:spTgt spid="4">
                                            <p:graphicEl>
                                              <a:dgm id="{8EC33199-A51E-46D3-8123-D518AB41CEAC}"/>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
                                            <p:graphicEl>
                                              <a:dgm id="{EE98BC8A-0D3E-4230-8D97-BAF94A90E1D3}"/>
                                            </p:graphicEl>
                                          </p:spTgt>
                                        </p:tgtEl>
                                        <p:attrNameLst>
                                          <p:attrName>style.visibility</p:attrName>
                                        </p:attrNameLst>
                                      </p:cBhvr>
                                      <p:to>
                                        <p:strVal val="visible"/>
                                      </p:to>
                                    </p:set>
                                    <p:animEffect transition="in" filter="wipe(up)">
                                      <p:cBhvr>
                                        <p:cTn id="43" dur="500"/>
                                        <p:tgtEl>
                                          <p:spTgt spid="4">
                                            <p:graphicEl>
                                              <a:dgm id="{EE98BC8A-0D3E-4230-8D97-BAF94A90E1D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
                                            <p:graphicEl>
                                              <a:dgm id="{4FF74024-DA40-494B-9CFD-200A9FB8E043}"/>
                                            </p:graphicEl>
                                          </p:spTgt>
                                        </p:tgtEl>
                                        <p:attrNameLst>
                                          <p:attrName>style.visibility</p:attrName>
                                        </p:attrNameLst>
                                      </p:cBhvr>
                                      <p:to>
                                        <p:strVal val="visible"/>
                                      </p:to>
                                    </p:set>
                                    <p:animEffect transition="in" filter="wipe(up)">
                                      <p:cBhvr>
                                        <p:cTn id="48" dur="500"/>
                                        <p:tgtEl>
                                          <p:spTgt spid="4">
                                            <p:graphicEl>
                                              <a:dgm id="{4FF74024-DA40-494B-9CFD-200A9FB8E043}"/>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
                                            <p:graphicEl>
                                              <a:dgm id="{75D79646-877D-43FA-A157-0A998AF49372}"/>
                                            </p:graphicEl>
                                          </p:spTgt>
                                        </p:tgtEl>
                                        <p:attrNameLst>
                                          <p:attrName>style.visibility</p:attrName>
                                        </p:attrNameLst>
                                      </p:cBhvr>
                                      <p:to>
                                        <p:strVal val="visible"/>
                                      </p:to>
                                    </p:set>
                                    <p:animEffect transition="in" filter="wipe(up)">
                                      <p:cBhvr>
                                        <p:cTn id="51" dur="500"/>
                                        <p:tgtEl>
                                          <p:spTgt spid="4">
                                            <p:graphicEl>
                                              <a:dgm id="{75D79646-877D-43FA-A157-0A998AF49372}"/>
                                            </p:graphic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
                                            <p:graphicEl>
                                              <a:dgm id="{93DDCB5F-BDD2-45D4-95F1-590D049E368D}"/>
                                            </p:graphicEl>
                                          </p:spTgt>
                                        </p:tgtEl>
                                        <p:attrNameLst>
                                          <p:attrName>style.visibility</p:attrName>
                                        </p:attrNameLst>
                                      </p:cBhvr>
                                      <p:to>
                                        <p:strVal val="visible"/>
                                      </p:to>
                                    </p:set>
                                    <p:animEffect transition="in" filter="wipe(up)">
                                      <p:cBhvr>
                                        <p:cTn id="54" dur="500"/>
                                        <p:tgtEl>
                                          <p:spTgt spid="4">
                                            <p:graphicEl>
                                              <a:dgm id="{93DDCB5F-BDD2-45D4-95F1-590D049E368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4">
                                            <p:graphicEl>
                                              <a:dgm id="{711B840A-28E7-4B19-8C7A-EA2EE309CC55}"/>
                                            </p:graphicEl>
                                          </p:spTgt>
                                        </p:tgtEl>
                                        <p:attrNameLst>
                                          <p:attrName>style.visibility</p:attrName>
                                        </p:attrNameLst>
                                      </p:cBhvr>
                                      <p:to>
                                        <p:strVal val="visible"/>
                                      </p:to>
                                    </p:set>
                                    <p:animEffect transition="in" filter="wipe(up)">
                                      <p:cBhvr>
                                        <p:cTn id="59" dur="500"/>
                                        <p:tgtEl>
                                          <p:spTgt spid="4">
                                            <p:graphicEl>
                                              <a:dgm id="{711B840A-28E7-4B19-8C7A-EA2EE309CC55}"/>
                                            </p:graphicEl>
                                          </p:spTgt>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
                                            <p:graphicEl>
                                              <a:dgm id="{67CA624D-23AF-4922-BB7F-B642E0F7379A}"/>
                                            </p:graphicEl>
                                          </p:spTgt>
                                        </p:tgtEl>
                                        <p:attrNameLst>
                                          <p:attrName>style.visibility</p:attrName>
                                        </p:attrNameLst>
                                      </p:cBhvr>
                                      <p:to>
                                        <p:strVal val="visible"/>
                                      </p:to>
                                    </p:set>
                                    <p:animEffect transition="in" filter="wipe(up)">
                                      <p:cBhvr>
                                        <p:cTn id="62" dur="500"/>
                                        <p:tgtEl>
                                          <p:spTgt spid="4">
                                            <p:graphicEl>
                                              <a:dgm id="{67CA624D-23AF-4922-BB7F-B642E0F7379A}"/>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
                                            <p:graphicEl>
                                              <a:dgm id="{FBFD6B33-F6DD-427F-AA45-5017AB5BE034}"/>
                                            </p:graphicEl>
                                          </p:spTgt>
                                        </p:tgtEl>
                                        <p:attrNameLst>
                                          <p:attrName>style.visibility</p:attrName>
                                        </p:attrNameLst>
                                      </p:cBhvr>
                                      <p:to>
                                        <p:strVal val="visible"/>
                                      </p:to>
                                    </p:set>
                                    <p:animEffect transition="in" filter="wipe(up)">
                                      <p:cBhvr>
                                        <p:cTn id="65" dur="500"/>
                                        <p:tgtEl>
                                          <p:spTgt spid="4">
                                            <p:graphicEl>
                                              <a:dgm id="{FBFD6B33-F6DD-427F-AA45-5017AB5BE03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4">
                                            <p:graphicEl>
                                              <a:dgm id="{2C60A9C4-2666-4ECB-B921-BEFC3A58B9FC}"/>
                                            </p:graphicEl>
                                          </p:spTgt>
                                        </p:tgtEl>
                                        <p:attrNameLst>
                                          <p:attrName>style.visibility</p:attrName>
                                        </p:attrNameLst>
                                      </p:cBhvr>
                                      <p:to>
                                        <p:strVal val="visible"/>
                                      </p:to>
                                    </p:set>
                                    <p:animEffect transition="in" filter="wipe(up)">
                                      <p:cBhvr>
                                        <p:cTn id="70" dur="500"/>
                                        <p:tgtEl>
                                          <p:spTgt spid="4">
                                            <p:graphicEl>
                                              <a:dgm id="{2C60A9C4-2666-4ECB-B921-BEFC3A58B9FC}"/>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4">
                                            <p:graphicEl>
                                              <a:dgm id="{D1075DE7-C98B-43C2-9C4B-472D4D5C39CC}"/>
                                            </p:graphicEl>
                                          </p:spTgt>
                                        </p:tgtEl>
                                        <p:attrNameLst>
                                          <p:attrName>style.visibility</p:attrName>
                                        </p:attrNameLst>
                                      </p:cBhvr>
                                      <p:to>
                                        <p:strVal val="visible"/>
                                      </p:to>
                                    </p:set>
                                    <p:animEffect transition="in" filter="wipe(up)">
                                      <p:cBhvr>
                                        <p:cTn id="73" dur="500"/>
                                        <p:tgtEl>
                                          <p:spTgt spid="4">
                                            <p:graphicEl>
                                              <a:dgm id="{D1075DE7-C98B-43C2-9C4B-472D4D5C39CC}"/>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4">
                                            <p:graphicEl>
                                              <a:dgm id="{71C7353B-9A2B-4A80-BEAE-110B4EA16BEF}"/>
                                            </p:graphicEl>
                                          </p:spTgt>
                                        </p:tgtEl>
                                        <p:attrNameLst>
                                          <p:attrName>style.visibility</p:attrName>
                                        </p:attrNameLst>
                                      </p:cBhvr>
                                      <p:to>
                                        <p:strVal val="visible"/>
                                      </p:to>
                                    </p:set>
                                    <p:animEffect transition="in" filter="wipe(up)">
                                      <p:cBhvr>
                                        <p:cTn id="76" dur="500"/>
                                        <p:tgtEl>
                                          <p:spTgt spid="4">
                                            <p:graphicEl>
                                              <a:dgm id="{71C7353B-9A2B-4A80-BEAE-110B4EA16B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4">
                                            <p:graphicEl>
                                              <a:dgm id="{D3D6274E-7A53-4535-8DDB-6FEFD9595D6A}"/>
                                            </p:graphicEl>
                                          </p:spTgt>
                                        </p:tgtEl>
                                        <p:attrNameLst>
                                          <p:attrName>style.visibility</p:attrName>
                                        </p:attrNameLst>
                                      </p:cBhvr>
                                      <p:to>
                                        <p:strVal val="visible"/>
                                      </p:to>
                                    </p:set>
                                    <p:animEffect transition="in" filter="wipe(up)">
                                      <p:cBhvr>
                                        <p:cTn id="81" dur="500"/>
                                        <p:tgtEl>
                                          <p:spTgt spid="4">
                                            <p:graphicEl>
                                              <a:dgm id="{D3D6274E-7A53-4535-8DDB-6FEFD9595D6A}"/>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4">
                                            <p:graphicEl>
                                              <a:dgm id="{7EA3BF8F-283A-4488-9B12-4C5EBBB54C94}"/>
                                            </p:graphicEl>
                                          </p:spTgt>
                                        </p:tgtEl>
                                        <p:attrNameLst>
                                          <p:attrName>style.visibility</p:attrName>
                                        </p:attrNameLst>
                                      </p:cBhvr>
                                      <p:to>
                                        <p:strVal val="visible"/>
                                      </p:to>
                                    </p:set>
                                    <p:animEffect transition="in" filter="wipe(up)">
                                      <p:cBhvr>
                                        <p:cTn id="84" dur="500"/>
                                        <p:tgtEl>
                                          <p:spTgt spid="4">
                                            <p:graphicEl>
                                              <a:dgm id="{7EA3BF8F-283A-4488-9B12-4C5EBBB54C94}"/>
                                            </p:graphicEl>
                                          </p:spTgt>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4">
                                            <p:graphicEl>
                                              <a:dgm id="{059DC607-FBE6-41B2-9D16-71536358F980}"/>
                                            </p:graphicEl>
                                          </p:spTgt>
                                        </p:tgtEl>
                                        <p:attrNameLst>
                                          <p:attrName>style.visibility</p:attrName>
                                        </p:attrNameLst>
                                      </p:cBhvr>
                                      <p:to>
                                        <p:strVal val="visible"/>
                                      </p:to>
                                    </p:set>
                                    <p:animEffect transition="in" filter="wipe(up)">
                                      <p:cBhvr>
                                        <p:cTn id="87" dur="500"/>
                                        <p:tgtEl>
                                          <p:spTgt spid="4">
                                            <p:graphicEl>
                                              <a:dgm id="{059DC607-FBE6-41B2-9D16-71536358F98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4">
                                            <p:graphicEl>
                                              <a:dgm id="{06BAE34E-7767-4414-951F-4910FB40E198}"/>
                                            </p:graphicEl>
                                          </p:spTgt>
                                        </p:tgtEl>
                                        <p:attrNameLst>
                                          <p:attrName>style.visibility</p:attrName>
                                        </p:attrNameLst>
                                      </p:cBhvr>
                                      <p:to>
                                        <p:strVal val="visible"/>
                                      </p:to>
                                    </p:set>
                                    <p:animEffect transition="in" filter="wipe(up)">
                                      <p:cBhvr>
                                        <p:cTn id="92" dur="500"/>
                                        <p:tgtEl>
                                          <p:spTgt spid="4">
                                            <p:graphicEl>
                                              <a:dgm id="{06BAE34E-7767-4414-951F-4910FB40E198}"/>
                                            </p:graphicEl>
                                          </p:spTgt>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4">
                                            <p:graphicEl>
                                              <a:dgm id="{16079577-A354-4200-BFC0-0317D576280B}"/>
                                            </p:graphicEl>
                                          </p:spTgt>
                                        </p:tgtEl>
                                        <p:attrNameLst>
                                          <p:attrName>style.visibility</p:attrName>
                                        </p:attrNameLst>
                                      </p:cBhvr>
                                      <p:to>
                                        <p:strVal val="visible"/>
                                      </p:to>
                                    </p:set>
                                    <p:animEffect transition="in" filter="wipe(up)">
                                      <p:cBhvr>
                                        <p:cTn id="95" dur="500"/>
                                        <p:tgtEl>
                                          <p:spTgt spid="4">
                                            <p:graphicEl>
                                              <a:dgm id="{16079577-A354-4200-BFC0-0317D576280B}"/>
                                            </p:graphicEl>
                                          </p:spTgt>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4">
                                            <p:graphicEl>
                                              <a:dgm id="{86B1EE9E-8E57-4BDB-A5A1-8424B8033CE1}"/>
                                            </p:graphicEl>
                                          </p:spTgt>
                                        </p:tgtEl>
                                        <p:attrNameLst>
                                          <p:attrName>style.visibility</p:attrName>
                                        </p:attrNameLst>
                                      </p:cBhvr>
                                      <p:to>
                                        <p:strVal val="visible"/>
                                      </p:to>
                                    </p:set>
                                    <p:animEffect transition="in" filter="wipe(up)">
                                      <p:cBhvr>
                                        <p:cTn id="98" dur="500"/>
                                        <p:tgtEl>
                                          <p:spTgt spid="4">
                                            <p:graphicEl>
                                              <a:dgm id="{86B1EE9E-8E57-4BDB-A5A1-8424B8033C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6580"/>
            <a:ext cx="7886700" cy="884850"/>
          </a:xfrm>
        </p:spPr>
        <p:txBody>
          <a:bodyPr/>
          <a:lstStyle/>
          <a:p>
            <a:r>
              <a:rPr lang="en-US" sz="3200" dirty="0"/>
              <a:t>Primary Indicators of Performance</a:t>
            </a:r>
            <a:br>
              <a:rPr lang="en-US" dirty="0"/>
            </a:br>
            <a:r>
              <a:rPr lang="en-US" sz="1800" dirty="0"/>
              <a:t>(continued)</a:t>
            </a:r>
            <a:endParaRPr lang="en-US" dirty="0"/>
          </a:p>
        </p:txBody>
      </p:sp>
      <p:sp>
        <p:nvSpPr>
          <p:cNvPr id="3" name="Content Placeholder 2"/>
          <p:cNvSpPr>
            <a:spLocks noGrp="1"/>
          </p:cNvSpPr>
          <p:nvPr>
            <p:ph idx="1"/>
          </p:nvPr>
        </p:nvSpPr>
        <p:spPr>
          <a:xfrm>
            <a:off x="628650" y="1865370"/>
            <a:ext cx="7886700" cy="2592330"/>
          </a:xfrm>
        </p:spPr>
        <p:txBody>
          <a:bodyPr/>
          <a:lstStyle/>
          <a:p>
            <a:pPr marL="365760" lvl="1">
              <a:spcBef>
                <a:spcPts val="1000"/>
              </a:spcBef>
              <a:buClr>
                <a:schemeClr val="accent4"/>
              </a:buClr>
              <a:buFont typeface="Wingdings" panose="05000000000000000000" pitchFamily="2" charset="2"/>
              <a:buChar char="v"/>
            </a:pPr>
            <a:r>
              <a:rPr lang="en-US" sz="2600" b="1" dirty="0">
                <a:solidFill>
                  <a:schemeClr val="accent1"/>
                </a:solidFill>
              </a:rPr>
              <a:t>Effectiveness in Serving Employers </a:t>
            </a:r>
          </a:p>
          <a:p>
            <a:pPr marL="0" lvl="1" indent="0">
              <a:spcBef>
                <a:spcPts val="1000"/>
              </a:spcBef>
              <a:buClr>
                <a:schemeClr val="accent4"/>
              </a:buClr>
              <a:buNone/>
            </a:pPr>
            <a:r>
              <a:rPr lang="en-US" sz="2600" b="1" dirty="0">
                <a:solidFill>
                  <a:schemeClr val="accent1"/>
                </a:solidFill>
              </a:rPr>
              <a:t>	</a:t>
            </a:r>
            <a:r>
              <a:rPr lang="en-US" sz="2600" dirty="0">
                <a:solidFill>
                  <a:schemeClr val="accent1"/>
                </a:solidFill>
              </a:rPr>
              <a:t>(States choose 2; shared outcome)</a:t>
            </a:r>
          </a:p>
          <a:p>
            <a:pPr lvl="1"/>
            <a:r>
              <a:rPr lang="en-US" sz="2100" dirty="0"/>
              <a:t>Retention with the same employer in the 2nd and 4th quarters after exit</a:t>
            </a:r>
          </a:p>
          <a:p>
            <a:pPr lvl="1"/>
            <a:r>
              <a:rPr lang="en-US" sz="2100" dirty="0"/>
              <a:t>Employer Penetration Rate</a:t>
            </a:r>
          </a:p>
          <a:p>
            <a:pPr lvl="1"/>
            <a:r>
              <a:rPr lang="en-US" sz="2100" dirty="0"/>
              <a:t>Repeat Business Customer Rate</a:t>
            </a:r>
          </a:p>
          <a:p>
            <a:pPr marL="0" indent="0">
              <a:buNone/>
            </a:pPr>
            <a:endParaRPr lang="en-US" dirty="0"/>
          </a:p>
        </p:txBody>
      </p:sp>
      <p:sp>
        <p:nvSpPr>
          <p:cNvPr id="4" name="Rectangle 3"/>
          <p:cNvSpPr/>
          <p:nvPr/>
        </p:nvSpPr>
        <p:spPr>
          <a:xfrm>
            <a:off x="4788725" y="6248892"/>
            <a:ext cx="2386940" cy="48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department of education black and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868" y="6248891"/>
            <a:ext cx="489857" cy="45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72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Advanced</a:t>
            </a:r>
          </a:p>
          <a:p>
            <a:r>
              <a:rPr lang="en-US" dirty="0"/>
              <a:t>Intermediate</a:t>
            </a:r>
          </a:p>
          <a:p>
            <a:r>
              <a:rPr lang="en-US" dirty="0"/>
              <a:t>Beginner</a:t>
            </a:r>
          </a:p>
          <a:p>
            <a:r>
              <a:rPr lang="en-US" dirty="0"/>
              <a:t>Novice</a:t>
            </a:r>
          </a:p>
        </p:txBody>
      </p:sp>
      <p:sp>
        <p:nvSpPr>
          <p:cNvPr id="4" name="Content Placeholder 3"/>
          <p:cNvSpPr>
            <a:spLocks noGrp="1"/>
          </p:cNvSpPr>
          <p:nvPr>
            <p:ph idx="10"/>
          </p:nvPr>
        </p:nvSpPr>
        <p:spPr/>
        <p:txBody>
          <a:bodyPr>
            <a:normAutofit fontScale="92500" lnSpcReduction="10000"/>
          </a:bodyPr>
          <a:lstStyle/>
          <a:p>
            <a:pPr lvl="0"/>
            <a:r>
              <a:rPr lang="en-US" dirty="0"/>
              <a:t>Where is your state or local team in the process of developing strong career pathways systems?  </a:t>
            </a:r>
          </a:p>
        </p:txBody>
      </p:sp>
    </p:spTree>
    <p:extLst>
      <p:ext uri="{BB962C8B-B14F-4D97-AF65-F5344CB8AC3E}">
        <p14:creationId xmlns:p14="http://schemas.microsoft.com/office/powerpoint/2010/main" val="34578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Career Pathways Across the Federal Government</a:t>
            </a:r>
          </a:p>
        </p:txBody>
      </p:sp>
      <p:sp>
        <p:nvSpPr>
          <p:cNvPr id="4" name="Text Placeholder 3"/>
          <p:cNvSpPr>
            <a:spLocks noGrp="1"/>
          </p:cNvSpPr>
          <p:nvPr>
            <p:ph type="body" idx="1"/>
          </p:nvPr>
        </p:nvSpPr>
        <p:spPr/>
        <p:txBody>
          <a:bodyPr/>
          <a:lstStyle/>
          <a:p>
            <a:r>
              <a:rPr lang="en-US" dirty="0"/>
              <a:t>Our work past and present</a:t>
            </a:r>
          </a:p>
        </p:txBody>
      </p:sp>
    </p:spTree>
    <p:extLst>
      <p:ext uri="{BB962C8B-B14F-4D97-AF65-F5344CB8AC3E}">
        <p14:creationId xmlns:p14="http://schemas.microsoft.com/office/powerpoint/2010/main" val="605033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977" y="380458"/>
            <a:ext cx="8229600" cy="990600"/>
          </a:xfrm>
        </p:spPr>
        <p:txBody>
          <a:bodyPr>
            <a:normAutofit fontScale="90000"/>
          </a:bodyPr>
          <a:lstStyle/>
          <a:p>
            <a:br>
              <a:rPr lang="en-US" dirty="0"/>
            </a:br>
            <a:r>
              <a:rPr lang="en-US" dirty="0"/>
              <a:t>Career Pathways Commitment Across Federal Government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98" y="1512276"/>
            <a:ext cx="8624379" cy="406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35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0" i="1" dirty="0">
                <a:latin typeface="Calibri" pitchFamily="34" charset="0"/>
                <a:ea typeface="ＭＳ Ｐゴシック" pitchFamily="34" charset="-128"/>
              </a:rPr>
              <a:t>Corinne </a:t>
            </a:r>
            <a:r>
              <a:rPr lang="en-US" altLang="en-US" b="0" i="1" dirty="0" err="1">
                <a:latin typeface="Calibri" pitchFamily="34" charset="0"/>
                <a:ea typeface="ＭＳ Ｐゴシック" pitchFamily="34" charset="-128"/>
              </a:rPr>
              <a:t>Sauri</a:t>
            </a:r>
            <a:r>
              <a:rPr lang="en-US" altLang="en-US" b="0" i="1" dirty="0">
                <a:latin typeface="Calibri" pitchFamily="34" charset="0"/>
                <a:ea typeface="ＭＳ Ｐゴシック" pitchFamily="34" charset="-128"/>
              </a:rPr>
              <a:t>,</a:t>
            </a:r>
            <a:r>
              <a:rPr lang="en-US" altLang="en-US" i="1" dirty="0">
                <a:latin typeface="Calibri" pitchFamily="34" charset="0"/>
                <a:ea typeface="ＭＳ Ｐゴシック" pitchFamily="34" charset="-128"/>
              </a:rPr>
              <a:t> </a:t>
            </a:r>
            <a:r>
              <a:rPr lang="en-US" altLang="en-US" b="0" i="1" dirty="0">
                <a:latin typeface="Calibri" pitchFamily="34" charset="0"/>
                <a:ea typeface="ＭＳ Ｐゴシック" pitchFamily="34" charset="-128"/>
              </a:rPr>
              <a:t>Policy Analyst</a:t>
            </a:r>
            <a:br>
              <a:rPr lang="en-US" altLang="en-US" dirty="0">
                <a:latin typeface="Calibri" pitchFamily="34" charset="0"/>
                <a:ea typeface="ＭＳ Ｐゴシック" pitchFamily="34" charset="-128"/>
              </a:rPr>
            </a:br>
            <a:r>
              <a:rPr lang="en-US" altLang="en-US" b="0" dirty="0">
                <a:latin typeface="Calibri" pitchFamily="34" charset="0"/>
                <a:ea typeface="ＭＳ Ｐゴシック" pitchFamily="34" charset="-128"/>
              </a:rPr>
              <a:t>Office of Career, Technical, and Adult Education</a:t>
            </a:r>
            <a:br>
              <a:rPr lang="en-US" altLang="en-US" dirty="0">
                <a:latin typeface="Calibri" pitchFamily="34" charset="0"/>
                <a:ea typeface="ＭＳ Ｐゴシック" pitchFamily="34" charset="-128"/>
              </a:rPr>
            </a:br>
            <a:r>
              <a:rPr lang="en-US" altLang="en-US" b="0" dirty="0">
                <a:latin typeface="Calibri" pitchFamily="34" charset="0"/>
                <a:ea typeface="ＭＳ Ｐゴシック" pitchFamily="34" charset="-128"/>
              </a:rPr>
              <a:t>202-245-6412 </a:t>
            </a:r>
            <a:br>
              <a:rPr lang="en-US" altLang="en-US" b="0" dirty="0">
                <a:latin typeface="Calibri" pitchFamily="34" charset="0"/>
                <a:ea typeface="ＭＳ Ｐゴシック" pitchFamily="34" charset="-128"/>
              </a:rPr>
            </a:br>
            <a:r>
              <a:rPr lang="en-US" altLang="en-US" b="0" dirty="0">
                <a:latin typeface="Calibri" pitchFamily="34" charset="0"/>
                <a:ea typeface="ＭＳ Ｐゴシック" pitchFamily="34" charset="-128"/>
                <a:hlinkClick r:id="rId3"/>
              </a:rPr>
              <a:t>corinne.sauri@ed.gov</a:t>
            </a:r>
            <a:endParaRPr lang="en-US" altLang="en-US" b="0" dirty="0">
              <a:latin typeface="Calibri" pitchFamily="34" charset="0"/>
              <a:ea typeface="ＭＳ Ｐゴシック" pitchFamily="34" charset="-128"/>
            </a:endParaRPr>
          </a:p>
          <a:p>
            <a:endParaRPr lang="en-US" dirty="0"/>
          </a:p>
          <a:p>
            <a:pPr marL="0" indent="0">
              <a:buNone/>
            </a:pPr>
            <a:endParaRPr lang="en-US" dirty="0"/>
          </a:p>
        </p:txBody>
      </p:sp>
      <p:pic>
        <p:nvPicPr>
          <p:cNvPr id="5" name="Picture 1"/>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2133" b="12133"/>
          <a:stretch>
            <a:fillRect/>
          </a:stretch>
        </p:blipFill>
        <p:spPr bwMode="auto">
          <a:xfrm>
            <a:off x="1080472" y="1595105"/>
            <a:ext cx="2327163" cy="234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41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latin typeface="Arial" charset="0"/>
                <a:ea typeface="ＭＳ Ｐゴシック" pitchFamily="34" charset="-128"/>
                <a:cs typeface="Arial" charset="0"/>
              </a:rPr>
              <a:t>Office of Career, Technical, and Adult Education</a:t>
            </a:r>
            <a:br>
              <a:rPr lang="en-US" altLang="en-US" dirty="0">
                <a:latin typeface="Arial" charset="0"/>
                <a:ea typeface="ＭＳ Ｐゴシック" pitchFamily="34" charset="-128"/>
                <a:cs typeface="Arial" charset="0"/>
              </a:rPr>
            </a:b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779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5530"/>
            <a:ext cx="7471995" cy="884850"/>
          </a:xfrm>
        </p:spPr>
        <p:txBody>
          <a:bodyPr>
            <a:normAutofit fontScale="90000"/>
          </a:bodyPr>
          <a:lstStyle/>
          <a:p>
            <a:r>
              <a:rPr lang="en-US" dirty="0"/>
              <a:t>Laws Supporting Career Pathways </a:t>
            </a:r>
            <a:br>
              <a:rPr lang="en-US" dirty="0"/>
            </a:br>
            <a:r>
              <a:rPr lang="en-US" dirty="0"/>
              <a:t>at OCTAE</a:t>
            </a:r>
          </a:p>
        </p:txBody>
      </p:sp>
      <p:sp>
        <p:nvSpPr>
          <p:cNvPr id="3" name="Content Placeholder 2"/>
          <p:cNvSpPr>
            <a:spLocks noGrp="1"/>
          </p:cNvSpPr>
          <p:nvPr>
            <p:ph idx="1"/>
          </p:nvPr>
        </p:nvSpPr>
        <p:spPr/>
        <p:txBody>
          <a:bodyPr>
            <a:normAutofit fontScale="25000" lnSpcReduction="20000"/>
          </a:bodyPr>
          <a:lstStyle/>
          <a:p>
            <a:pPr>
              <a:lnSpc>
                <a:spcPct val="120000"/>
              </a:lnSpc>
            </a:pPr>
            <a:r>
              <a:rPr lang="en-US" sz="8000" dirty="0"/>
              <a:t>Workforce Investment and Opportunity Act, Title II: Adult Education and Family Literacy Act (34 CFR 463) </a:t>
            </a:r>
          </a:p>
          <a:p>
            <a:pPr lvl="1">
              <a:lnSpc>
                <a:spcPct val="120000"/>
              </a:lnSpc>
            </a:pPr>
            <a:r>
              <a:rPr lang="en-US" sz="5600" dirty="0"/>
              <a:t>Administering the Adult Education formula grant program to the States </a:t>
            </a:r>
          </a:p>
          <a:p>
            <a:pPr lvl="1">
              <a:lnSpc>
                <a:spcPct val="120000"/>
              </a:lnSpc>
            </a:pPr>
            <a:r>
              <a:rPr lang="en-US" sz="5600" dirty="0"/>
              <a:t>Providing assistance to States to improve program quality, accountability and capacity.</a:t>
            </a:r>
          </a:p>
          <a:p>
            <a:pPr lvl="1">
              <a:lnSpc>
                <a:spcPct val="120000"/>
              </a:lnSpc>
            </a:pPr>
            <a:r>
              <a:rPr lang="en-US" sz="5600" dirty="0"/>
              <a:t>Establishing national leadership activities to enhance the quality of adult education.</a:t>
            </a:r>
          </a:p>
          <a:p>
            <a:r>
              <a:rPr lang="en-US" sz="8000" dirty="0"/>
              <a:t>Carl D. Perkins Career and Technical Education Act of 2006 (Perkins IV)</a:t>
            </a:r>
          </a:p>
          <a:p>
            <a:pPr lvl="1">
              <a:lnSpc>
                <a:spcPct val="120000"/>
              </a:lnSpc>
            </a:pPr>
            <a:r>
              <a:rPr lang="en-US" sz="5600" dirty="0"/>
              <a:t>Administering state formula and discretionary grant programs.</a:t>
            </a:r>
          </a:p>
          <a:p>
            <a:pPr lvl="1">
              <a:lnSpc>
                <a:spcPct val="120000"/>
              </a:lnSpc>
            </a:pPr>
            <a:r>
              <a:rPr lang="en-US" sz="5600" dirty="0"/>
              <a:t>Providing assistance to states to improve program quality, implementation, and accountability.</a:t>
            </a:r>
          </a:p>
          <a:p>
            <a:pPr lvl="1">
              <a:lnSpc>
                <a:spcPct val="120000"/>
              </a:lnSpc>
            </a:pPr>
            <a:r>
              <a:rPr lang="en-US" sz="5600" dirty="0"/>
              <a:t>Establishing national initiatives that help states implement rigorous career and technical education programs.</a:t>
            </a:r>
          </a:p>
          <a:p>
            <a:r>
              <a:rPr lang="en-US" sz="8000" dirty="0"/>
              <a:t>Community Colleges</a:t>
            </a:r>
          </a:p>
          <a:p>
            <a:pPr lvl="1">
              <a:lnSpc>
                <a:spcPct val="120000"/>
              </a:lnSpc>
            </a:pPr>
            <a:r>
              <a:rPr lang="en-US" sz="5600" dirty="0"/>
              <a:t>OCTAE provides national leadership to strengthen the role of community colleges in expanding access to postsecondary education for youth and adults and advancing workforce development.</a:t>
            </a:r>
          </a:p>
          <a:p>
            <a:endParaRPr lang="en-US" dirty="0"/>
          </a:p>
          <a:p>
            <a:pPr marL="0" indent="0">
              <a:buNone/>
            </a:pPr>
            <a:r>
              <a:rPr lang="en-US" dirty="0"/>
              <a:t>	</a:t>
            </a:r>
          </a:p>
        </p:txBody>
      </p:sp>
    </p:spTree>
    <p:extLst>
      <p:ext uri="{BB962C8B-B14F-4D97-AF65-F5344CB8AC3E}">
        <p14:creationId xmlns:p14="http://schemas.microsoft.com/office/powerpoint/2010/main" val="2984116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74059" y="141671"/>
            <a:ext cx="7886700" cy="884850"/>
          </a:xfrm>
        </p:spPr>
        <p:txBody>
          <a:bodyPr/>
          <a:lstStyle/>
          <a:p>
            <a:pPr algn="ctr">
              <a:defRPr/>
            </a:pPr>
            <a:r>
              <a:rPr lang="en-US" altLang="en-US" dirty="0">
                <a:solidFill>
                  <a:schemeClr val="tx2">
                    <a:lumMod val="75000"/>
                  </a:schemeClr>
                </a:solidFill>
                <a:ea typeface="ＭＳ Ｐゴシック" pitchFamily="34" charset="-128"/>
              </a:rPr>
              <a:t>Making Skills Everyone’s Business</a:t>
            </a:r>
          </a:p>
        </p:txBody>
      </p:sp>
      <p:pic>
        <p:nvPicPr>
          <p:cNvPr id="348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87" r="2"/>
          <a:stretch>
            <a:fillRect/>
          </a:stretch>
        </p:blipFill>
        <p:spPr>
          <a:xfrm>
            <a:off x="2145007" y="1072925"/>
            <a:ext cx="5255917" cy="44106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TextBox 1"/>
          <p:cNvSpPr txBox="1">
            <a:spLocks noChangeArrowheads="1"/>
          </p:cNvSpPr>
          <p:nvPr/>
        </p:nvSpPr>
        <p:spPr bwMode="auto">
          <a:xfrm>
            <a:off x="2310984" y="5483592"/>
            <a:ext cx="5089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itchFamily="34" charset="0"/>
                <a:ea typeface="ＭＳ Ｐゴシック" pitchFamily="34" charset="-128"/>
              </a:defRPr>
            </a:lvl1pPr>
            <a:lvl2pPr marL="742950" indent="-285750">
              <a:defRPr>
                <a:solidFill>
                  <a:schemeClr val="tx1"/>
                </a:solidFill>
                <a:latin typeface="Trebuchet MS" pitchFamily="34" charset="0"/>
                <a:ea typeface="ＭＳ Ｐゴシック" pitchFamily="34" charset="-128"/>
              </a:defRPr>
            </a:lvl2pPr>
            <a:lvl3pPr marL="1143000" indent="-228600">
              <a:defRPr>
                <a:solidFill>
                  <a:schemeClr val="tx1"/>
                </a:solidFill>
                <a:latin typeface="Trebuchet MS" pitchFamily="34" charset="0"/>
                <a:ea typeface="ＭＳ Ｐゴシック" pitchFamily="34" charset="-128"/>
              </a:defRPr>
            </a:lvl3pPr>
            <a:lvl4pPr marL="1600200" indent="-228600">
              <a:defRPr>
                <a:solidFill>
                  <a:schemeClr val="tx1"/>
                </a:solidFill>
                <a:latin typeface="Trebuchet MS" pitchFamily="34" charset="0"/>
                <a:ea typeface="ＭＳ Ｐゴシック" pitchFamily="34" charset="-128"/>
              </a:defRPr>
            </a:lvl4pPr>
            <a:lvl5pPr marL="2057400" indent="-22860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defTabSz="457200"/>
            <a:r>
              <a:rPr lang="en-US" altLang="en-US" dirty="0">
                <a:solidFill>
                  <a:prstClr val="black"/>
                </a:solidFill>
                <a:hlinkClick r:id="rId4"/>
              </a:rPr>
              <a:t>http://www2.ed.gov/about/offices/list/ovae/pi/AdultEd/making-skills.pdf</a:t>
            </a:r>
            <a:r>
              <a:rPr lang="en-US" altLang="en-US" dirty="0">
                <a:solidFill>
                  <a:prstClr val="black"/>
                </a:solidFill>
              </a:rPr>
              <a:t> </a:t>
            </a:r>
          </a:p>
        </p:txBody>
      </p:sp>
    </p:spTree>
    <p:extLst>
      <p:ext uri="{BB962C8B-B14F-4D97-AF65-F5344CB8AC3E}">
        <p14:creationId xmlns:p14="http://schemas.microsoft.com/office/powerpoint/2010/main" val="301745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8000" dirty="0"/>
              <a:t>Career Pathways</a:t>
            </a:r>
          </a:p>
        </p:txBody>
      </p:sp>
      <p:sp>
        <p:nvSpPr>
          <p:cNvPr id="8" name="Subtitle 7"/>
          <p:cNvSpPr>
            <a:spLocks noGrp="1"/>
          </p:cNvSpPr>
          <p:nvPr>
            <p:ph type="subTitle" idx="1"/>
          </p:nvPr>
        </p:nvSpPr>
        <p:spPr/>
        <p:txBody>
          <a:bodyPr/>
          <a:lstStyle/>
          <a:p>
            <a:r>
              <a:rPr lang="en-US" dirty="0"/>
              <a:t>The WIOA Way of Doing Business</a:t>
            </a:r>
          </a:p>
        </p:txBody>
      </p:sp>
      <p:sp>
        <p:nvSpPr>
          <p:cNvPr id="9" name="Text Placeholder 8"/>
          <p:cNvSpPr>
            <a:spLocks noGrp="1"/>
          </p:cNvSpPr>
          <p:nvPr>
            <p:ph type="body" sz="quarter" idx="10"/>
          </p:nvPr>
        </p:nvSpPr>
        <p:spPr/>
        <p:txBody>
          <a:bodyPr/>
          <a:lstStyle/>
          <a:p>
            <a:r>
              <a:rPr lang="en-US" dirty="0"/>
              <a:t>11/30/2106</a:t>
            </a:r>
          </a:p>
        </p:txBody>
      </p:sp>
      <p:sp>
        <p:nvSpPr>
          <p:cNvPr id="10" name="Text Placeholder 9"/>
          <p:cNvSpPr>
            <a:spLocks noGrp="1"/>
          </p:cNvSpPr>
          <p:nvPr>
            <p:ph type="body" sz="quarter" idx="11"/>
          </p:nvPr>
        </p:nvSpPr>
        <p:spPr>
          <a:xfrm>
            <a:off x="238125" y="5172075"/>
            <a:ext cx="3219450" cy="715611"/>
          </a:xfrm>
        </p:spPr>
        <p:txBody>
          <a:bodyPr/>
          <a:lstStyle/>
          <a:p>
            <a:r>
              <a:rPr lang="en-US" sz="1400" dirty="0"/>
              <a:t>Presented by the U.S. Departments of Labor, Education and Health and Human Services</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2"/>
          <p:cNvSpPr>
            <a:spLocks noGrp="1"/>
          </p:cNvSpPr>
          <p:nvPr>
            <p:ph type="title"/>
          </p:nvPr>
        </p:nvSpPr>
        <p:spPr>
          <a:ln/>
        </p:spPr>
        <p:txBody>
          <a:bodyPr/>
          <a:lstStyle/>
          <a:p>
            <a:r>
              <a:rPr lang="en-US" altLang="en-US">
                <a:ea typeface="ＭＳ Ｐゴシック" pitchFamily="34" charset="-128"/>
              </a:rPr>
              <a:t>Career Pathways Policy Briefs</a:t>
            </a:r>
          </a:p>
        </p:txBody>
      </p:sp>
      <p:sp>
        <p:nvSpPr>
          <p:cNvPr id="35844"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50" indent="-285750">
              <a:defRPr>
                <a:solidFill>
                  <a:schemeClr val="tx1"/>
                </a:solidFill>
                <a:latin typeface="Trebuchet MS" pitchFamily="34" charset="0"/>
                <a:ea typeface="ＭＳ Ｐゴシック" pitchFamily="34" charset="-128"/>
              </a:defRPr>
            </a:lvl2pPr>
            <a:lvl3pPr marL="1143000" indent="-228600">
              <a:defRPr>
                <a:solidFill>
                  <a:schemeClr val="tx1"/>
                </a:solidFill>
                <a:latin typeface="Trebuchet MS" pitchFamily="34" charset="0"/>
                <a:ea typeface="ＭＳ Ｐゴシック" pitchFamily="34" charset="-128"/>
              </a:defRPr>
            </a:lvl3pPr>
            <a:lvl4pPr marL="1600200" indent="-228600">
              <a:defRPr>
                <a:solidFill>
                  <a:schemeClr val="tx1"/>
                </a:solidFill>
                <a:latin typeface="Trebuchet MS" pitchFamily="34" charset="0"/>
                <a:ea typeface="ＭＳ Ｐゴシック" pitchFamily="34" charset="-128"/>
              </a:defRPr>
            </a:lvl4pPr>
            <a:lvl5pPr marL="2057400" indent="-22860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defTabSz="457200"/>
            <a:fld id="{7129B7DD-0CB1-4EA8-A5E6-63C14886B2DF}" type="slidenum">
              <a:rPr lang="en-US" altLang="en-US" smtClean="0">
                <a:solidFill>
                  <a:srgbClr val="000000"/>
                </a:solidFill>
              </a:rPr>
              <a:pPr defTabSz="457200"/>
              <a:t>30</a:t>
            </a:fld>
            <a:endParaRPr lang="en-US" altLang="en-US">
              <a:solidFill>
                <a:srgbClr val="000000"/>
              </a:solidFill>
            </a:endParaRPr>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387" y="1548950"/>
            <a:ext cx="4276725"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772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711748" y="733778"/>
            <a:ext cx="7506563" cy="581629"/>
          </a:xfrm>
          <a:ln/>
        </p:spPr>
        <p:txBody>
          <a:bodyPr>
            <a:normAutofit fontScale="90000"/>
          </a:bodyPr>
          <a:lstStyle/>
          <a:p>
            <a:r>
              <a:rPr lang="en-US" altLang="en-US" dirty="0">
                <a:ea typeface="ＭＳ Ｐゴシック" pitchFamily="34" charset="-128"/>
              </a:rPr>
              <a:t>https://lincs.ed.gov/programs/movingpathways/career-pathways-exchange</a:t>
            </a:r>
          </a:p>
        </p:txBody>
      </p:sp>
      <p:sp>
        <p:nvSpPr>
          <p:cNvPr id="36867"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50" indent="-285750">
              <a:defRPr>
                <a:solidFill>
                  <a:schemeClr val="tx1"/>
                </a:solidFill>
                <a:latin typeface="Trebuchet MS" pitchFamily="34" charset="0"/>
                <a:ea typeface="ＭＳ Ｐゴシック" pitchFamily="34" charset="-128"/>
              </a:defRPr>
            </a:lvl2pPr>
            <a:lvl3pPr marL="1143000" indent="-228600">
              <a:defRPr>
                <a:solidFill>
                  <a:schemeClr val="tx1"/>
                </a:solidFill>
                <a:latin typeface="Trebuchet MS" pitchFamily="34" charset="0"/>
                <a:ea typeface="ＭＳ Ｐゴシック" pitchFamily="34" charset="-128"/>
              </a:defRPr>
            </a:lvl3pPr>
            <a:lvl4pPr marL="1600200" indent="-228600">
              <a:defRPr>
                <a:solidFill>
                  <a:schemeClr val="tx1"/>
                </a:solidFill>
                <a:latin typeface="Trebuchet MS" pitchFamily="34" charset="0"/>
                <a:ea typeface="ＭＳ Ｐゴシック" pitchFamily="34" charset="-128"/>
              </a:defRPr>
            </a:lvl4pPr>
            <a:lvl5pPr marL="2057400" indent="-22860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defTabSz="457200"/>
            <a:fld id="{FA6D1682-26EF-42FE-9B9C-B93269868A8F}" type="slidenum">
              <a:rPr lang="en-US" altLang="en-US" smtClean="0">
                <a:solidFill>
                  <a:srgbClr val="000000"/>
                </a:solidFill>
              </a:rPr>
              <a:pPr defTabSz="457200"/>
              <a:t>31</a:t>
            </a:fld>
            <a:endParaRPr lang="en-US" altLang="en-US">
              <a:solidFill>
                <a:srgbClr val="000000"/>
              </a:solidFill>
            </a:endParaRPr>
          </a:p>
        </p:txBody>
      </p:sp>
      <p:pic>
        <p:nvPicPr>
          <p:cNvPr id="3686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32530" y="1720755"/>
            <a:ext cx="6324600" cy="41386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23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idx="1"/>
          </p:nvPr>
        </p:nvSpPr>
        <p:spPr>
          <a:xfrm>
            <a:off x="685800" y="1566081"/>
            <a:ext cx="7772400" cy="4343400"/>
          </a:xfrm>
        </p:spPr>
        <p:txBody>
          <a:bodyPr/>
          <a:lstStyle/>
          <a:p>
            <a:r>
              <a:rPr lang="en-US" altLang="en-US" sz="2800" dirty="0">
                <a:ea typeface="ＭＳ Ｐゴシック" pitchFamily="34" charset="-128"/>
              </a:rPr>
              <a:t>Connecting English Learners with Career Pathways</a:t>
            </a:r>
          </a:p>
          <a:p>
            <a:pPr marL="0" indent="0">
              <a:buNone/>
            </a:pPr>
            <a:endParaRPr lang="en-US" altLang="en-US" sz="2800" dirty="0">
              <a:ea typeface="ＭＳ Ｐゴシック" pitchFamily="34" charset="-128"/>
            </a:endParaRPr>
          </a:p>
          <a:p>
            <a:r>
              <a:rPr lang="en-US" altLang="en-US" sz="2800" dirty="0">
                <a:ea typeface="ＭＳ Ｐゴシック" pitchFamily="34" charset="-128"/>
              </a:rPr>
              <a:t>Checklist to support the Ability to Benefit provisions of the Higher Education Act</a:t>
            </a:r>
          </a:p>
        </p:txBody>
      </p:sp>
      <p:sp>
        <p:nvSpPr>
          <p:cNvPr id="37891" name="Title 2"/>
          <p:cNvSpPr>
            <a:spLocks noGrp="1"/>
          </p:cNvSpPr>
          <p:nvPr>
            <p:ph type="title"/>
          </p:nvPr>
        </p:nvSpPr>
        <p:spPr>
          <a:xfrm>
            <a:off x="699448" y="0"/>
            <a:ext cx="7772400" cy="1371600"/>
          </a:xfrm>
          <a:ln/>
        </p:spPr>
        <p:txBody>
          <a:bodyPr>
            <a:normAutofit/>
          </a:bodyPr>
          <a:lstStyle/>
          <a:p>
            <a:r>
              <a:rPr lang="en-US" altLang="en-US" sz="3400" dirty="0">
                <a:ea typeface="ＭＳ Ｐゴシック" pitchFamily="34" charset="-128"/>
              </a:rPr>
              <a:t>Future Efforts to Support  Career Pathways and Adult Education </a:t>
            </a:r>
          </a:p>
        </p:txBody>
      </p:sp>
      <p:sp>
        <p:nvSpPr>
          <p:cNvPr id="37892"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50" indent="-285750">
              <a:defRPr>
                <a:solidFill>
                  <a:schemeClr val="tx1"/>
                </a:solidFill>
                <a:latin typeface="Trebuchet MS" pitchFamily="34" charset="0"/>
                <a:ea typeface="ＭＳ Ｐゴシック" pitchFamily="34" charset="-128"/>
              </a:defRPr>
            </a:lvl2pPr>
            <a:lvl3pPr marL="1143000" indent="-228600">
              <a:defRPr>
                <a:solidFill>
                  <a:schemeClr val="tx1"/>
                </a:solidFill>
                <a:latin typeface="Trebuchet MS" pitchFamily="34" charset="0"/>
                <a:ea typeface="ＭＳ Ｐゴシック" pitchFamily="34" charset="-128"/>
              </a:defRPr>
            </a:lvl3pPr>
            <a:lvl4pPr marL="1600200" indent="-228600">
              <a:defRPr>
                <a:solidFill>
                  <a:schemeClr val="tx1"/>
                </a:solidFill>
                <a:latin typeface="Trebuchet MS" pitchFamily="34" charset="0"/>
                <a:ea typeface="ＭＳ Ｐゴシック" pitchFamily="34" charset="-128"/>
              </a:defRPr>
            </a:lvl4pPr>
            <a:lvl5pPr marL="2057400" indent="-22860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defTabSz="457200"/>
            <a:fld id="{2C2403D7-48EE-49F5-888C-812B5E6E4D12}" type="slidenum">
              <a:rPr lang="en-US" altLang="en-US" smtClean="0">
                <a:solidFill>
                  <a:srgbClr val="000000"/>
                </a:solidFill>
              </a:rPr>
              <a:pPr defTabSz="457200"/>
              <a:t>32</a:t>
            </a:fld>
            <a:endParaRPr lang="en-US" altLang="en-US">
              <a:solidFill>
                <a:srgbClr val="000000"/>
              </a:solidFill>
            </a:endParaRPr>
          </a:p>
        </p:txBody>
      </p:sp>
    </p:spTree>
    <p:extLst>
      <p:ext uri="{BB962C8B-B14F-4D97-AF65-F5344CB8AC3E}">
        <p14:creationId xmlns:p14="http://schemas.microsoft.com/office/powerpoint/2010/main" val="300204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145" y="4326052"/>
            <a:ext cx="1447801" cy="184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8105" y="2151590"/>
            <a:ext cx="5372095" cy="2510470"/>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stretch>
            <a:fillRect/>
          </a:stretch>
        </p:blipFill>
        <p:spPr>
          <a:xfrm>
            <a:off x="685800" y="1404582"/>
            <a:ext cx="6934200" cy="103663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5257800" y="2441220"/>
            <a:ext cx="3135160" cy="1164611"/>
          </a:xfrm>
          <a:prstGeom prst="rect">
            <a:avLst/>
          </a:prstGeom>
          <a:ln>
            <a:noFill/>
          </a:ln>
          <a:effectLst>
            <a:outerShdw blurRad="292100" dist="139700" dir="2700000" algn="tl" rotWithShape="0">
              <a:srgbClr val="333333">
                <a:alpha val="65000"/>
              </a:srgbClr>
            </a:outerShdw>
          </a:effectLst>
        </p:spPr>
      </p:pic>
      <p:pic>
        <p:nvPicPr>
          <p:cNvPr id="16" name="Content Placeholder 3"/>
          <p:cNvPicPr>
            <a:picLocks/>
          </p:cNvPicPr>
          <p:nvPr/>
        </p:nvPicPr>
        <p:blipFill>
          <a:blip r:embed="rId7"/>
          <a:stretch>
            <a:fillRect/>
          </a:stretch>
        </p:blipFill>
        <p:spPr bwMode="auto">
          <a:xfrm>
            <a:off x="5004306" y="4827504"/>
            <a:ext cx="3962400" cy="8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p:cNvPicPr>
            <a:picLocks noChangeAspect="1" noChangeArrowheads="1"/>
          </p:cNvPicPr>
          <p:nvPr/>
        </p:nvPicPr>
        <p:blipFill rotWithShape="1">
          <a:blip r:embed="rId8"/>
          <a:srcRect l="31625" t="48863" r="31650" b="22729"/>
          <a:stretch/>
        </p:blipFill>
        <p:spPr bwMode="auto">
          <a:xfrm>
            <a:off x="584390" y="4874418"/>
            <a:ext cx="2486025" cy="1081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10200" y="3738730"/>
            <a:ext cx="3150613"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defTabSz="457200">
              <a:defRPr/>
            </a:pPr>
            <a:r>
              <a:rPr lang="en-US" dirty="0">
                <a:solidFill>
                  <a:prstClr val="white"/>
                </a:solidFill>
                <a:latin typeface="Arial Black" panose="020B0A04020102020204" pitchFamily="34" charset="0"/>
              </a:rPr>
              <a:t>Potential of Apprenticeships in Secondary Education </a:t>
            </a:r>
          </a:p>
        </p:txBody>
      </p:sp>
      <p:sp>
        <p:nvSpPr>
          <p:cNvPr id="9" name="Title 2"/>
          <p:cNvSpPr>
            <a:spLocks noGrp="1"/>
          </p:cNvSpPr>
          <p:nvPr>
            <p:ph type="title"/>
          </p:nvPr>
        </p:nvSpPr>
        <p:spPr>
          <a:xfrm>
            <a:off x="818995" y="553338"/>
            <a:ext cx="7741818" cy="685800"/>
          </a:xfrm>
          <a:ln/>
        </p:spPr>
        <p:txBody>
          <a:bodyPr>
            <a:normAutofit fontScale="90000"/>
          </a:bodyPr>
          <a:lstStyle/>
          <a:p>
            <a:r>
              <a:rPr lang="en-US" altLang="en-US" dirty="0">
                <a:ea typeface="ＭＳ Ｐゴシック" pitchFamily="34" charset="-128"/>
              </a:rPr>
              <a:t>Career Pathways Projects and Research  (http://cte.ed.gov)</a:t>
            </a:r>
          </a:p>
        </p:txBody>
      </p:sp>
    </p:spTree>
    <p:extLst>
      <p:ext uri="{BB962C8B-B14F-4D97-AF65-F5344CB8AC3E}">
        <p14:creationId xmlns:p14="http://schemas.microsoft.com/office/powerpoint/2010/main" val="203640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627185" y="328246"/>
            <a:ext cx="7870209" cy="1034955"/>
          </a:xfrm>
          <a:ln/>
        </p:spPr>
        <p:txBody>
          <a:bodyPr>
            <a:normAutofit fontScale="90000"/>
          </a:bodyPr>
          <a:lstStyle/>
          <a:p>
            <a:pPr lvl="0">
              <a:lnSpc>
                <a:spcPct val="100000"/>
              </a:lnSpc>
              <a:spcBef>
                <a:spcPts val="0"/>
              </a:spcBef>
            </a:pPr>
            <a:r>
              <a:rPr lang="en-US" altLang="en-US" dirty="0">
                <a:ea typeface="ＭＳ Ｐゴシック" pitchFamily="34" charset="-128"/>
              </a:rPr>
              <a:t>“Advancing Career Pathways” Meetings </a:t>
            </a:r>
            <a:r>
              <a:rPr lang="en-US" altLang="en-US" sz="2700" b="0" u="sng" dirty="0">
                <a:solidFill>
                  <a:schemeClr val="accent1"/>
                </a:solidFill>
                <a:ea typeface="ＭＳ Ｐゴシック" pitchFamily="34" charset="-128"/>
                <a:cs typeface="+mn-cs"/>
              </a:rPr>
              <a:t>http://advancingcpregional.org/</a:t>
            </a:r>
            <a:r>
              <a:rPr lang="en-US" altLang="en-US" sz="2700" b="0" dirty="0">
                <a:solidFill>
                  <a:schemeClr val="accent1"/>
                </a:solidFill>
                <a:ea typeface="ＭＳ Ｐゴシック" pitchFamily="34" charset="-128"/>
                <a:cs typeface="+mn-cs"/>
              </a:rPr>
              <a:t> </a:t>
            </a:r>
          </a:p>
        </p:txBody>
      </p:sp>
      <p:sp>
        <p:nvSpPr>
          <p:cNvPr id="30723"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ea typeface="ＭＳ Ｐゴシック" pitchFamily="34" charset="-128"/>
              </a:defRPr>
            </a:lvl1pPr>
            <a:lvl2pPr marL="742950" indent="-285750">
              <a:defRPr>
                <a:solidFill>
                  <a:schemeClr val="tx1"/>
                </a:solidFill>
                <a:latin typeface="Trebuchet MS" pitchFamily="34" charset="0"/>
                <a:ea typeface="ＭＳ Ｐゴシック" pitchFamily="34" charset="-128"/>
              </a:defRPr>
            </a:lvl2pPr>
            <a:lvl3pPr marL="1143000" indent="-228600">
              <a:defRPr>
                <a:solidFill>
                  <a:schemeClr val="tx1"/>
                </a:solidFill>
                <a:latin typeface="Trebuchet MS" pitchFamily="34" charset="0"/>
                <a:ea typeface="ＭＳ Ｐゴシック" pitchFamily="34" charset="-128"/>
              </a:defRPr>
            </a:lvl3pPr>
            <a:lvl4pPr marL="1600200" indent="-228600">
              <a:defRPr>
                <a:solidFill>
                  <a:schemeClr val="tx1"/>
                </a:solidFill>
                <a:latin typeface="Trebuchet MS" pitchFamily="34" charset="0"/>
                <a:ea typeface="ＭＳ Ｐゴシック" pitchFamily="34" charset="-128"/>
              </a:defRPr>
            </a:lvl4pPr>
            <a:lvl5pPr marL="2057400" indent="-22860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defTabSz="457200"/>
            <a:fld id="{E0917D40-05B0-4791-9903-0DAECA1CE373}" type="slidenum">
              <a:rPr lang="en-US" altLang="en-US" smtClean="0">
                <a:solidFill>
                  <a:srgbClr val="000000"/>
                </a:solidFill>
              </a:rPr>
              <a:pPr defTabSz="457200"/>
              <a:t>34</a:t>
            </a:fld>
            <a:endParaRPr lang="en-US" altLang="en-US">
              <a:solidFill>
                <a:srgbClr val="000000"/>
              </a:solidFill>
            </a:endParaRPr>
          </a:p>
        </p:txBody>
      </p:sp>
      <p:pic>
        <p:nvPicPr>
          <p:cNvPr id="3072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3248" y="1519450"/>
            <a:ext cx="7848600" cy="4083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081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a:defRPr/>
            </a:pPr>
            <a:r>
              <a:rPr lang="en-US" altLang="en-US" dirty="0">
                <a:solidFill>
                  <a:schemeClr val="tx2">
                    <a:lumMod val="75000"/>
                  </a:schemeClr>
                </a:solidFill>
                <a:ea typeface="ＭＳ Ｐゴシック" pitchFamily="34" charset="-128"/>
              </a:rPr>
              <a:t>Resources</a:t>
            </a:r>
          </a:p>
        </p:txBody>
      </p:sp>
      <p:sp>
        <p:nvSpPr>
          <p:cNvPr id="3" name="Content Placeholder 2"/>
          <p:cNvSpPr>
            <a:spLocks noGrp="1"/>
          </p:cNvSpPr>
          <p:nvPr>
            <p:ph idx="1"/>
          </p:nvPr>
        </p:nvSpPr>
        <p:spPr/>
        <p:txBody>
          <a:bodyPr>
            <a:normAutofit/>
          </a:bodyPr>
          <a:lstStyle/>
          <a:p>
            <a:pPr marL="0" indent="0">
              <a:buFontTx/>
              <a:buNone/>
              <a:defRPr/>
            </a:pPr>
            <a:r>
              <a:rPr lang="en-US" sz="3200" dirty="0"/>
              <a:t>Plug into Career Pathways updates now: </a:t>
            </a:r>
            <a:r>
              <a:rPr lang="en-US" sz="3200" dirty="0">
                <a:hlinkClick r:id="rId3"/>
              </a:rPr>
              <a:t>https://lincs.ed.gov/programs/movingpathways/career-pathways-exchange</a:t>
            </a:r>
            <a:endParaRPr lang="en-US" sz="3200" dirty="0"/>
          </a:p>
          <a:p>
            <a:pPr marL="0" indent="0">
              <a:buFontTx/>
              <a:buNone/>
              <a:defRPr/>
            </a:pPr>
            <a:r>
              <a:rPr lang="en-US" sz="3200" dirty="0"/>
              <a:t>Perkins Collaborative Resource Network: </a:t>
            </a:r>
            <a:r>
              <a:rPr lang="en-US" sz="3200" dirty="0">
                <a:hlinkClick r:id="rId4"/>
              </a:rPr>
              <a:t>http://cte.ed.gov</a:t>
            </a:r>
            <a:endParaRPr lang="en-US" sz="3200" dirty="0"/>
          </a:p>
          <a:p>
            <a:pPr marL="0" indent="0">
              <a:buFontTx/>
              <a:buNone/>
              <a:defRPr/>
            </a:pPr>
            <a:r>
              <a:rPr lang="en-US" sz="3200" dirty="0"/>
              <a:t>Stay up to date with the OCTAE Blog </a:t>
            </a:r>
            <a:r>
              <a:rPr lang="en-US" dirty="0"/>
              <a:t>(</a:t>
            </a:r>
            <a:r>
              <a:rPr lang="en-US" dirty="0">
                <a:hlinkClick r:id="rId5"/>
              </a:rPr>
              <a:t>http://sites.ed.gov/octae/</a:t>
            </a:r>
            <a:r>
              <a:rPr lang="en-US" dirty="0"/>
              <a:t>) </a:t>
            </a:r>
            <a:r>
              <a:rPr lang="en-US" sz="3200" dirty="0"/>
              <a:t>and </a:t>
            </a:r>
            <a:r>
              <a:rPr lang="en-US" sz="3200" dirty="0" err="1"/>
              <a:t>eNewsletter</a:t>
            </a:r>
            <a:r>
              <a:rPr lang="en-US" sz="3200" dirty="0"/>
              <a:t> </a:t>
            </a:r>
            <a:r>
              <a:rPr lang="en-US" sz="2000" dirty="0"/>
              <a:t>(</a:t>
            </a:r>
            <a:r>
              <a:rPr lang="en-US" sz="2000" dirty="0">
                <a:hlinkClick r:id="rId6"/>
              </a:rPr>
              <a:t>https://public.govdelivery.com/accounts/USED/subscriber/new?topic_id=USED_2</a:t>
            </a:r>
            <a:r>
              <a:rPr lang="en-US" sz="2000" dirty="0"/>
              <a:t>)</a:t>
            </a:r>
            <a:r>
              <a:rPr lang="en-US" sz="2800" dirty="0"/>
              <a:t> </a:t>
            </a:r>
          </a:p>
          <a:p>
            <a:pPr>
              <a:buFont typeface="Courier New" panose="02070309020205020404" pitchFamily="49" charset="0"/>
              <a:buChar char="o"/>
              <a:defRPr/>
            </a:pPr>
            <a:endParaRPr lang="en-US" sz="3200" dirty="0">
              <a:solidFill>
                <a:schemeClr val="tx2"/>
              </a:solidFill>
            </a:endParaRPr>
          </a:p>
          <a:p>
            <a:pPr marL="0" indent="0">
              <a:buFontTx/>
              <a:buNone/>
              <a:defRPr/>
            </a:pPr>
            <a:endParaRPr lang="en-US" sz="3200" dirty="0">
              <a:solidFill>
                <a:schemeClr val="tx2"/>
              </a:solidFill>
            </a:endParaRPr>
          </a:p>
          <a:p>
            <a:pPr>
              <a:buFont typeface="Courier New" panose="02070309020205020404" pitchFamily="49" charset="0"/>
              <a:buChar char="o"/>
              <a:defRPr/>
            </a:pPr>
            <a:endParaRPr lang="en-US" sz="2200" dirty="0">
              <a:solidFill>
                <a:schemeClr val="tx2"/>
              </a:solidFill>
            </a:endParaRPr>
          </a:p>
        </p:txBody>
      </p:sp>
    </p:spTree>
    <p:extLst>
      <p:ext uri="{BB962C8B-B14F-4D97-AF65-F5344CB8AC3E}">
        <p14:creationId xmlns:p14="http://schemas.microsoft.com/office/powerpoint/2010/main" val="229238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Presenter</a:t>
            </a:r>
          </a:p>
        </p:txBody>
      </p:sp>
      <p:sp>
        <p:nvSpPr>
          <p:cNvPr id="4" name="Content Placeholder 3"/>
          <p:cNvSpPr>
            <a:spLocks noGrp="1"/>
          </p:cNvSpPr>
          <p:nvPr>
            <p:ph idx="1"/>
          </p:nvPr>
        </p:nvSpPr>
        <p:spPr>
          <a:xfrm>
            <a:off x="2322635" y="1536754"/>
            <a:ext cx="7032381" cy="3210623"/>
          </a:xfrm>
          <a:prstGeom prst="rect">
            <a:avLst/>
          </a:prstGeom>
        </p:spPr>
        <p:txBody>
          <a:bodyPr wrap="square">
            <a:spAutoFit/>
          </a:bodyPr>
          <a:lstStyle/>
          <a:p>
            <a:pPr lvl="1">
              <a:buFont typeface="Wingdings" panose="05000000000000000000" pitchFamily="2" charset="2"/>
              <a:buChar char="v"/>
              <a:defRPr/>
            </a:pPr>
            <a:r>
              <a:rPr lang="en-US" dirty="0"/>
              <a:t>Felipe </a:t>
            </a:r>
            <a:r>
              <a:rPr lang="en-US" dirty="0" err="1"/>
              <a:t>Lulli</a:t>
            </a:r>
            <a:r>
              <a:rPr lang="en-US" dirty="0"/>
              <a:t>, Project Officer, Rehabilitation Services Administration (RSA), Office of Special Education and Rehabilitative Services, U.S. Department of Education, </a:t>
            </a:r>
            <a:r>
              <a:rPr lang="en-US" dirty="0">
                <a:hlinkClick r:id="rId2"/>
              </a:rPr>
              <a:t>felipe.lulli@ed.gov</a:t>
            </a:r>
            <a:endParaRPr lang="en-US" dirty="0"/>
          </a:p>
          <a:p>
            <a:pPr marL="914400" lvl="2" indent="0">
              <a:buNone/>
              <a:defRPr/>
            </a:pPr>
            <a:endParaRPr lang="en-US" dirty="0"/>
          </a:p>
          <a:p>
            <a:pPr lvl="2">
              <a:defRPr/>
            </a:pPr>
            <a:r>
              <a:rPr lang="en-US" dirty="0"/>
              <a:t>Jason Hunter, VR content expert, </a:t>
            </a:r>
            <a:r>
              <a:rPr lang="en-US" dirty="0">
                <a:hlinkClick r:id="rId3"/>
              </a:rPr>
              <a:t>jason.hunter@ed.gov</a:t>
            </a:r>
            <a:endParaRPr lang="en-US" dirty="0"/>
          </a:p>
          <a:p>
            <a:pPr>
              <a:defRPr/>
            </a:pP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77" y="2737826"/>
            <a:ext cx="2825262" cy="270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867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Career Pathways for Individuals with Disabilities (CPID) Demonstration Project</a:t>
            </a:r>
          </a:p>
        </p:txBody>
      </p:sp>
      <p:sp>
        <p:nvSpPr>
          <p:cNvPr id="3" name="Text Placeholder 2"/>
          <p:cNvSpPr>
            <a:spLocks noGrp="1"/>
          </p:cNvSpPr>
          <p:nvPr>
            <p:ph type="body" idx="1"/>
          </p:nvPr>
        </p:nvSpPr>
        <p:spPr/>
        <p:txBody>
          <a:bodyPr/>
          <a:lstStyle/>
          <a:p>
            <a:r>
              <a:rPr lang="en-US" dirty="0"/>
              <a:t>Vocational Rehabilitation (VR) Services Program, Authorized by Rehabilitation Act of 1973, As Amended by Title IV of WIOA</a:t>
            </a:r>
          </a:p>
        </p:txBody>
      </p:sp>
    </p:spTree>
    <p:extLst>
      <p:ext uri="{BB962C8B-B14F-4D97-AF65-F5344CB8AC3E}">
        <p14:creationId xmlns:p14="http://schemas.microsoft.com/office/powerpoint/2010/main" val="3671212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01625" y="1676400"/>
            <a:ext cx="8537575" cy="4572000"/>
          </a:xfrm>
        </p:spPr>
        <p:txBody>
          <a:bodyPr/>
          <a:lstStyle/>
          <a:p>
            <a:pPr>
              <a:defRPr/>
            </a:pPr>
            <a:r>
              <a:rPr lang="en-US" dirty="0"/>
              <a:t>Purpose:  Demonstrate promising practices in the use of career pathways to enable individuals with disabilities to</a:t>
            </a:r>
          </a:p>
          <a:p>
            <a:pPr lvl="1">
              <a:defRPr/>
            </a:pPr>
            <a:r>
              <a:rPr lang="en-US" dirty="0"/>
              <a:t>acquire marketable skills and industry-recognized credentials</a:t>
            </a:r>
          </a:p>
          <a:p>
            <a:pPr lvl="1">
              <a:defRPr/>
            </a:pPr>
            <a:r>
              <a:rPr lang="en-US" dirty="0"/>
              <a:t>secure competitive integrated employment in high-demand, high-quality occupations</a:t>
            </a:r>
          </a:p>
          <a:p>
            <a:pPr lvl="1">
              <a:defRPr/>
            </a:pPr>
            <a:r>
              <a:rPr lang="en-US" dirty="0"/>
              <a:t>increase their salary, wage and benefits potential</a:t>
            </a:r>
          </a:p>
          <a:p>
            <a:pPr>
              <a:defRPr/>
            </a:pPr>
            <a:r>
              <a:rPr lang="en-US" dirty="0"/>
              <a:t>Goal:  Disseminate successful practices among other Federal and State career pathways programs</a:t>
            </a:r>
          </a:p>
          <a:p>
            <a:pPr marL="274638" lvl="1" indent="0">
              <a:buFont typeface="Wingdings" pitchFamily="2" charset="2"/>
              <a:buNone/>
              <a:defRPr/>
            </a:pPr>
            <a:endParaRPr lang="en-US" dirty="0"/>
          </a:p>
          <a:p>
            <a:pPr lvl="1">
              <a:defRPr/>
            </a:pPr>
            <a:endParaRPr lang="en-US" dirty="0"/>
          </a:p>
        </p:txBody>
      </p:sp>
      <p:sp>
        <p:nvSpPr>
          <p:cNvPr id="3" name="Title 2"/>
          <p:cNvSpPr>
            <a:spLocks noGrp="1"/>
          </p:cNvSpPr>
          <p:nvPr>
            <p:ph type="title"/>
          </p:nvPr>
        </p:nvSpPr>
        <p:spPr>
          <a:xfrm>
            <a:off x="383686" y="105508"/>
            <a:ext cx="8534400" cy="1066800"/>
          </a:xfrm>
        </p:spPr>
        <p:txBody>
          <a:bodyPr>
            <a:noAutofit/>
          </a:bodyPr>
          <a:lstStyle/>
          <a:p>
            <a:pPr>
              <a:defRPr/>
            </a:pPr>
            <a:r>
              <a:rPr lang="en-US" dirty="0"/>
              <a:t>Career Pathways for </a:t>
            </a:r>
            <a:br>
              <a:rPr lang="en-US" dirty="0"/>
            </a:br>
            <a:r>
              <a:rPr lang="en-US" dirty="0"/>
              <a:t>Individuals with Disabilities (CPID)</a:t>
            </a:r>
          </a:p>
        </p:txBody>
      </p:sp>
    </p:spTree>
    <p:extLst>
      <p:ext uri="{BB962C8B-B14F-4D97-AF65-F5344CB8AC3E}">
        <p14:creationId xmlns:p14="http://schemas.microsoft.com/office/powerpoint/2010/main" val="4285287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1"/>
          <p:cNvSpPr>
            <a:spLocks noGrp="1"/>
          </p:cNvSpPr>
          <p:nvPr>
            <p:ph sz="quarter" idx="1"/>
          </p:nvPr>
        </p:nvSpPr>
        <p:spPr>
          <a:xfrm>
            <a:off x="301625" y="1676400"/>
            <a:ext cx="8537575" cy="4572000"/>
          </a:xfrm>
        </p:spPr>
        <p:txBody>
          <a:bodyPr/>
          <a:lstStyle/>
          <a:p>
            <a:pPr eaLnBrk="1" hangingPunct="1"/>
            <a:r>
              <a:rPr lang="en-US" altLang="en-US" dirty="0"/>
              <a:t>Funded under the Vocational Rehabilitation (VR) Services program, authorized by the </a:t>
            </a:r>
            <a:r>
              <a:rPr lang="en-US" altLang="en-US" i="1" dirty="0"/>
              <a:t>Rehabilitation Act of 1973</a:t>
            </a:r>
            <a:r>
              <a:rPr lang="en-US" altLang="en-US" dirty="0"/>
              <a:t>, as amended by </a:t>
            </a:r>
            <a:r>
              <a:rPr lang="en-US" altLang="en-US" i="1" dirty="0"/>
              <a:t>title IV of the Workforce Innovation and Opportunity Act (WIOA</a:t>
            </a:r>
            <a:r>
              <a:rPr lang="en-US" altLang="en-US" dirty="0"/>
              <a:t>)</a:t>
            </a:r>
          </a:p>
          <a:p>
            <a:pPr eaLnBrk="1" hangingPunct="1"/>
            <a:r>
              <a:rPr lang="en-US" altLang="en-US" dirty="0"/>
              <a:t>Administrated by the Rehabilitation Services Administration (RSA), U.S. Department of Education, Office of Special Education and Rehabilitative Services</a:t>
            </a:r>
          </a:p>
        </p:txBody>
      </p:sp>
      <p:sp>
        <p:nvSpPr>
          <p:cNvPr id="3" name="Title 2"/>
          <p:cNvSpPr>
            <a:spLocks noGrp="1"/>
          </p:cNvSpPr>
          <p:nvPr>
            <p:ph type="title"/>
          </p:nvPr>
        </p:nvSpPr>
        <p:spPr/>
        <p:txBody>
          <a:bodyPr/>
          <a:lstStyle/>
          <a:p>
            <a:pPr>
              <a:defRPr/>
            </a:pPr>
            <a:r>
              <a:rPr lang="en-US" dirty="0"/>
              <a:t>Authorization and Administration</a:t>
            </a:r>
          </a:p>
        </p:txBody>
      </p:sp>
    </p:spTree>
    <p:extLst>
      <p:ext uri="{BB962C8B-B14F-4D97-AF65-F5344CB8AC3E}">
        <p14:creationId xmlns:p14="http://schemas.microsoft.com/office/powerpoint/2010/main" val="85868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dirty="0"/>
              <a:t>Vocational Rehabilitation (VR) Program</a:t>
            </a:r>
          </a:p>
        </p:txBody>
      </p:sp>
      <p:sp>
        <p:nvSpPr>
          <p:cNvPr id="2" name="Content Placeholder 1"/>
          <p:cNvSpPr>
            <a:spLocks noGrp="1"/>
          </p:cNvSpPr>
          <p:nvPr>
            <p:ph sz="quarter" idx="1"/>
          </p:nvPr>
        </p:nvSpPr>
        <p:spPr>
          <a:xfrm>
            <a:off x="301625" y="1676400"/>
            <a:ext cx="8537575" cy="4572000"/>
          </a:xfrm>
        </p:spPr>
        <p:txBody>
          <a:bodyPr/>
          <a:lstStyle/>
          <a:p>
            <a:pPr eaLnBrk="1" hangingPunct="1">
              <a:defRPr/>
            </a:pPr>
            <a:r>
              <a:rPr lang="en-US" dirty="0"/>
              <a:t>Federal-State partnership that enables individuals with disabilities, including those with the most significant disabilities, to prepare, secure, retain or regain employment </a:t>
            </a:r>
          </a:p>
          <a:p>
            <a:pPr lvl="1" eaLnBrk="1" hangingPunct="1">
              <a:defRPr/>
            </a:pPr>
            <a:r>
              <a:rPr lang="en-US" dirty="0"/>
              <a:t>consistent with their capabilities, interests and informed choice</a:t>
            </a:r>
          </a:p>
          <a:p>
            <a:pPr lvl="1" eaLnBrk="1" hangingPunct="1">
              <a:defRPr/>
            </a:pPr>
            <a:r>
              <a:rPr lang="en-US" dirty="0"/>
              <a:t>through a wide range of services ranging from career counseling to postsecondary education</a:t>
            </a:r>
          </a:p>
          <a:p>
            <a:pPr marL="0" indent="0" eaLnBrk="1" hangingPunct="1">
              <a:buFont typeface="Wingdings 2" pitchFamily="18" charset="2"/>
              <a:buNone/>
              <a:defRPr/>
            </a:pPr>
            <a:endParaRPr lang="en-US" dirty="0"/>
          </a:p>
        </p:txBody>
      </p:sp>
    </p:spTree>
    <p:extLst>
      <p:ext uri="{BB962C8B-B14F-4D97-AF65-F5344CB8AC3E}">
        <p14:creationId xmlns:p14="http://schemas.microsoft.com/office/powerpoint/2010/main" val="322910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4025" y="1477108"/>
            <a:ext cx="8537575" cy="4572000"/>
          </a:xfrm>
        </p:spPr>
        <p:txBody>
          <a:bodyPr>
            <a:normAutofit lnSpcReduction="10000"/>
          </a:bodyPr>
          <a:lstStyle/>
          <a:p>
            <a:pPr eaLnBrk="1" hangingPunct="1">
              <a:defRPr/>
            </a:pPr>
            <a:r>
              <a:rPr lang="en-US" dirty="0"/>
              <a:t>Under WIOA, the VR program</a:t>
            </a:r>
          </a:p>
          <a:p>
            <a:pPr lvl="1" eaLnBrk="1" hangingPunct="1">
              <a:defRPr/>
            </a:pPr>
            <a:r>
              <a:rPr lang="en-US" dirty="0"/>
              <a:t>reaffirms that individuals with disabilities are capable of achieving high quality, competitive integrated employment</a:t>
            </a:r>
          </a:p>
          <a:p>
            <a:pPr lvl="1" eaLnBrk="1" hangingPunct="1">
              <a:defRPr/>
            </a:pPr>
            <a:r>
              <a:rPr lang="en-US" dirty="0"/>
              <a:t>expands services and supports for students and youth with disabilities, including pre-employment transition services</a:t>
            </a:r>
          </a:p>
          <a:p>
            <a:pPr lvl="1" eaLnBrk="1" hangingPunct="1">
              <a:defRPr/>
            </a:pPr>
            <a:r>
              <a:rPr lang="en-US" dirty="0"/>
              <a:t>promotes career advancement through graduate degrees, including in the STEM fields</a:t>
            </a:r>
          </a:p>
          <a:p>
            <a:pPr lvl="1" eaLnBrk="1" hangingPunct="1">
              <a:defRPr/>
            </a:pPr>
            <a:r>
              <a:rPr lang="en-US" dirty="0"/>
              <a:t>engages employers to develop customized employment and work-based learning opportunities such as internships and registered apprenticeships that benefit both employers and jobseekers</a:t>
            </a:r>
          </a:p>
        </p:txBody>
      </p:sp>
      <p:sp>
        <p:nvSpPr>
          <p:cNvPr id="3" name="Title 2"/>
          <p:cNvSpPr>
            <a:spLocks noGrp="1"/>
          </p:cNvSpPr>
          <p:nvPr>
            <p:ph type="title"/>
          </p:nvPr>
        </p:nvSpPr>
        <p:spPr/>
        <p:txBody>
          <a:bodyPr/>
          <a:lstStyle/>
          <a:p>
            <a:pPr eaLnBrk="1" hangingPunct="1">
              <a:defRPr/>
            </a:pPr>
            <a:r>
              <a:rPr lang="en-US" dirty="0"/>
              <a:t>VR and WIOA</a:t>
            </a:r>
          </a:p>
        </p:txBody>
      </p:sp>
    </p:spTree>
    <p:extLst>
      <p:ext uri="{BB962C8B-B14F-4D97-AF65-F5344CB8AC3E}">
        <p14:creationId xmlns:p14="http://schemas.microsoft.com/office/powerpoint/2010/main" val="3858721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07132" y="1418492"/>
            <a:ext cx="8537575" cy="4572000"/>
          </a:xfrm>
        </p:spPr>
        <p:txBody>
          <a:bodyPr>
            <a:normAutofit lnSpcReduction="10000"/>
          </a:bodyPr>
          <a:lstStyle/>
          <a:p>
            <a:pPr eaLnBrk="1" hangingPunct="1">
              <a:defRPr/>
            </a:pPr>
            <a:r>
              <a:rPr lang="en-US" dirty="0"/>
              <a:t>Adapts, customizes or creates career pathways addressing the particular needs and barriers of individuals with disabilities.</a:t>
            </a:r>
          </a:p>
          <a:p>
            <a:pPr eaLnBrk="1" hangingPunct="1">
              <a:defRPr/>
            </a:pPr>
            <a:r>
              <a:rPr lang="en-US" dirty="0"/>
              <a:t>Incorporates career pathways elements of WIOA and adds other components for individuals with disabilities</a:t>
            </a:r>
          </a:p>
          <a:p>
            <a:pPr lvl="1" eaLnBrk="1" hangingPunct="1">
              <a:defRPr/>
            </a:pPr>
            <a:r>
              <a:rPr lang="en-US" dirty="0"/>
              <a:t>comprehensive support services such as benefits planning, educational and financial supports, self-advocacy training, family engagement, and assistive technology services</a:t>
            </a:r>
          </a:p>
          <a:p>
            <a:pPr lvl="1" eaLnBrk="1" hangingPunct="1">
              <a:defRPr/>
            </a:pPr>
            <a:r>
              <a:rPr lang="en-US" dirty="0"/>
              <a:t>education and training design improvements like flexible work schedules, alternative class times and locations, innovative use of technology, and other necessary accommodations</a:t>
            </a:r>
          </a:p>
          <a:p>
            <a:pPr lvl="1" eaLnBrk="1" hangingPunct="1">
              <a:defRPr/>
            </a:pPr>
            <a:endParaRPr lang="en-US" dirty="0"/>
          </a:p>
        </p:txBody>
      </p:sp>
      <p:sp>
        <p:nvSpPr>
          <p:cNvPr id="3" name="Title 2"/>
          <p:cNvSpPr>
            <a:spLocks noGrp="1"/>
          </p:cNvSpPr>
          <p:nvPr>
            <p:ph type="title"/>
          </p:nvPr>
        </p:nvSpPr>
        <p:spPr>
          <a:xfrm>
            <a:off x="581758" y="377882"/>
            <a:ext cx="7886700" cy="884850"/>
          </a:xfrm>
        </p:spPr>
        <p:txBody>
          <a:bodyPr>
            <a:normAutofit fontScale="90000"/>
          </a:bodyPr>
          <a:lstStyle/>
          <a:p>
            <a:pPr eaLnBrk="1" hangingPunct="1">
              <a:defRPr/>
            </a:pPr>
            <a:r>
              <a:rPr lang="en-US" dirty="0"/>
              <a:t>CPID: Individuals With Disabilities </a:t>
            </a:r>
            <a:br>
              <a:rPr lang="en-US" dirty="0"/>
            </a:br>
            <a:r>
              <a:rPr lang="en-US" dirty="0"/>
              <a:t>Accessing Career Pathways </a:t>
            </a:r>
          </a:p>
        </p:txBody>
      </p:sp>
    </p:spTree>
    <p:extLst>
      <p:ext uri="{BB962C8B-B14F-4D97-AF65-F5344CB8AC3E}">
        <p14:creationId xmlns:p14="http://schemas.microsoft.com/office/powerpoint/2010/main" val="94485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98746" y="1301261"/>
            <a:ext cx="8453343" cy="4647983"/>
          </a:xfrm>
        </p:spPr>
        <p:txBody>
          <a:bodyPr>
            <a:normAutofit lnSpcReduction="10000"/>
          </a:bodyPr>
          <a:lstStyle/>
          <a:p>
            <a:pPr eaLnBrk="1" hangingPunct="1">
              <a:defRPr/>
            </a:pPr>
            <a:r>
              <a:rPr lang="en-US" dirty="0"/>
              <a:t>Authorizes $3.5 million annually to the State VR agencies of Georgia, Kentucky, Nebraska, and Virginia through September 2020</a:t>
            </a:r>
          </a:p>
          <a:p>
            <a:pPr eaLnBrk="1" hangingPunct="1">
              <a:defRPr/>
            </a:pPr>
            <a:r>
              <a:rPr lang="en-US" dirty="0"/>
              <a:t>Each State has a distinctive strategy</a:t>
            </a:r>
          </a:p>
          <a:p>
            <a:pPr lvl="1" eaLnBrk="1" hangingPunct="1">
              <a:defRPr/>
            </a:pPr>
            <a:r>
              <a:rPr lang="en-US" dirty="0"/>
              <a:t>Georgia focuses on youth with disabilities, including multi-platform social media outreach 	</a:t>
            </a:r>
          </a:p>
          <a:p>
            <a:pPr lvl="1" eaLnBrk="1" hangingPunct="1">
              <a:defRPr/>
            </a:pPr>
            <a:r>
              <a:rPr lang="en-US" dirty="0"/>
              <a:t>Kentucky promotes work-based learning including registered apprenticeships</a:t>
            </a:r>
          </a:p>
          <a:p>
            <a:pPr lvl="1" eaLnBrk="1" hangingPunct="1">
              <a:defRPr/>
            </a:pPr>
            <a:r>
              <a:rPr lang="en-US" dirty="0"/>
              <a:t>Nebraska uses the Upskill/Backfill model for both career advancement and entry level opportunities </a:t>
            </a:r>
          </a:p>
          <a:p>
            <a:pPr lvl="1" eaLnBrk="1" hangingPunct="1">
              <a:defRPr/>
            </a:pPr>
            <a:r>
              <a:rPr lang="en-US" dirty="0"/>
              <a:t>Virginia partners with the Virginia Manufacturers Association for  advanced manufacturing training, certification and production</a:t>
            </a:r>
          </a:p>
        </p:txBody>
      </p:sp>
      <p:sp>
        <p:nvSpPr>
          <p:cNvPr id="3" name="Title 2"/>
          <p:cNvSpPr>
            <a:spLocks noGrp="1"/>
          </p:cNvSpPr>
          <p:nvPr>
            <p:ph type="title"/>
          </p:nvPr>
        </p:nvSpPr>
        <p:spPr/>
        <p:txBody>
          <a:bodyPr/>
          <a:lstStyle/>
          <a:p>
            <a:pPr eaLnBrk="1" hangingPunct="1">
              <a:defRPr/>
            </a:pPr>
            <a:r>
              <a:rPr lang="en-US" dirty="0"/>
              <a:t>CPID: Project Highlights</a:t>
            </a:r>
          </a:p>
        </p:txBody>
      </p:sp>
    </p:spTree>
    <p:extLst>
      <p:ext uri="{BB962C8B-B14F-4D97-AF65-F5344CB8AC3E}">
        <p14:creationId xmlns:p14="http://schemas.microsoft.com/office/powerpoint/2010/main" val="2873936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06425" y="1348153"/>
            <a:ext cx="8537575" cy="4572000"/>
          </a:xfrm>
        </p:spPr>
        <p:txBody>
          <a:bodyPr>
            <a:normAutofit lnSpcReduction="10000"/>
          </a:bodyPr>
          <a:lstStyle/>
          <a:p>
            <a:pPr eaLnBrk="1" hangingPunct="1">
              <a:defRPr/>
            </a:pPr>
            <a:r>
              <a:rPr lang="en-US" dirty="0"/>
              <a:t>CPID grantees </a:t>
            </a:r>
          </a:p>
          <a:p>
            <a:pPr lvl="1" eaLnBrk="1" hangingPunct="1">
              <a:defRPr/>
            </a:pPr>
            <a:r>
              <a:rPr lang="en-US" dirty="0"/>
              <a:t>bring the perspective of individuals with disabilities to State workforce boards and statewide career pathways workgroups</a:t>
            </a:r>
          </a:p>
          <a:p>
            <a:pPr lvl="1" eaLnBrk="1" hangingPunct="1">
              <a:defRPr/>
            </a:pPr>
            <a:r>
              <a:rPr lang="en-US" dirty="0"/>
              <a:t>work directly with regional workforce boards, American Job Centers, state and local education agencies, higher education and career training institutions, customized employment and training providers, social services organizations, and employers </a:t>
            </a:r>
          </a:p>
          <a:p>
            <a:pPr lvl="1" eaLnBrk="1" hangingPunct="1">
              <a:defRPr/>
            </a:pPr>
            <a:r>
              <a:rPr lang="en-US" dirty="0"/>
              <a:t>reach out to other Federal career pathways initiatives in their States</a:t>
            </a:r>
          </a:p>
          <a:p>
            <a:pPr lvl="1" eaLnBrk="1" hangingPunct="1">
              <a:defRPr/>
            </a:pPr>
            <a:r>
              <a:rPr lang="en-US" dirty="0"/>
              <a:t>describe the CPID project in their respective Unified State Plans, as mandated by WIOA sections 101(d) and 102(b)</a:t>
            </a:r>
          </a:p>
        </p:txBody>
      </p:sp>
      <p:sp>
        <p:nvSpPr>
          <p:cNvPr id="3" name="Title 2"/>
          <p:cNvSpPr>
            <a:spLocks noGrp="1"/>
          </p:cNvSpPr>
          <p:nvPr>
            <p:ph type="title"/>
          </p:nvPr>
        </p:nvSpPr>
        <p:spPr/>
        <p:txBody>
          <a:bodyPr/>
          <a:lstStyle/>
          <a:p>
            <a:pPr eaLnBrk="1" hangingPunct="1">
              <a:defRPr/>
            </a:pPr>
            <a:r>
              <a:rPr lang="en-US" dirty="0"/>
              <a:t>CPID and the Workforce System</a:t>
            </a:r>
          </a:p>
        </p:txBody>
      </p:sp>
    </p:spTree>
    <p:extLst>
      <p:ext uri="{BB962C8B-B14F-4D97-AF65-F5344CB8AC3E}">
        <p14:creationId xmlns:p14="http://schemas.microsoft.com/office/powerpoint/2010/main" val="2022728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Deborah List, Office of Family Assistance, Administration for Children and Families, U.S. Department of Health and Human Services</a:t>
            </a:r>
          </a:p>
          <a:p>
            <a:r>
              <a:rPr lang="en-US" dirty="0">
                <a:hlinkClick r:id="rId2"/>
              </a:rPr>
              <a:t>Deborah.List@ACF.hhs.gov</a:t>
            </a:r>
            <a:r>
              <a:rPr lang="en-US" dirty="0"/>
              <a:t> </a:t>
            </a:r>
          </a:p>
          <a:p>
            <a:endParaRPr lang="en-US" dirty="0"/>
          </a:p>
        </p:txBody>
      </p:sp>
      <p:sp>
        <p:nvSpPr>
          <p:cNvPr id="3" name="Picture Placeholder 2"/>
          <p:cNvSpPr>
            <a:spLocks noGrp="1"/>
          </p:cNvSpPr>
          <p:nvPr>
            <p:ph type="pic" sz="quarter" idx="10"/>
          </p:nvPr>
        </p:nvSpPr>
        <p:spPr/>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287" y="1405720"/>
            <a:ext cx="1975513" cy="263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933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67685" y="1624083"/>
            <a:ext cx="7543800" cy="2015082"/>
          </a:xfrm>
        </p:spPr>
        <p:txBody>
          <a:bodyPr/>
          <a:lstStyle/>
          <a:p>
            <a:r>
              <a:rPr lang="en-US" dirty="0"/>
              <a:t>TANF &amp; Career Pathways </a:t>
            </a:r>
          </a:p>
        </p:txBody>
      </p:sp>
      <p:sp>
        <p:nvSpPr>
          <p:cNvPr id="4" name="Slide Number Placeholder 3"/>
          <p:cNvSpPr>
            <a:spLocks noGrp="1"/>
          </p:cNvSpPr>
          <p:nvPr>
            <p:ph type="sldNum" sz="quarter" idx="12"/>
          </p:nvPr>
        </p:nvSpPr>
        <p:spPr/>
        <p:txBody>
          <a:bodyPr/>
          <a:lstStyle/>
          <a:p>
            <a:fld id="{4A6629D9-588E-4EE9-87F1-908E2A447494}" type="slidenum">
              <a:rPr lang="en-US" smtClean="0"/>
              <a:pPr/>
              <a:t>46</a:t>
            </a:fld>
            <a:endParaRPr lang="en-US" dirty="0"/>
          </a:p>
        </p:txBody>
      </p:sp>
    </p:spTree>
    <p:extLst>
      <p:ext uri="{BB962C8B-B14F-4D97-AF65-F5344CB8AC3E}">
        <p14:creationId xmlns:p14="http://schemas.microsoft.com/office/powerpoint/2010/main" val="3570091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3425588"/>
            <a:ext cx="2429302" cy="715962"/>
          </a:xfrm>
        </p:spPr>
        <p:txBody>
          <a:bodyPr/>
          <a:lstStyle/>
          <a:p>
            <a:r>
              <a:rPr lang="en-US" dirty="0"/>
              <a:t>FY 2015</a:t>
            </a:r>
          </a:p>
        </p:txBody>
      </p:sp>
      <p:sp>
        <p:nvSpPr>
          <p:cNvPr id="4" name="Slide Number Placeholder 3"/>
          <p:cNvSpPr>
            <a:spLocks noGrp="1"/>
          </p:cNvSpPr>
          <p:nvPr>
            <p:ph type="sldNum" sz="quarter" idx="4294967295"/>
          </p:nvPr>
        </p:nvSpPr>
        <p:spPr>
          <a:xfrm>
            <a:off x="8531788" y="5648960"/>
            <a:ext cx="548640" cy="396240"/>
          </a:xfrm>
          <a:prstGeom prst="bracketPair">
            <a:avLst>
              <a:gd name="adj" fmla="val 17949"/>
            </a:avLst>
          </a:prstGeom>
        </p:spPr>
        <p:txBody>
          <a:bodyPr/>
          <a:lstStyle/>
          <a:p>
            <a:fld id="{4A6629D9-588E-4EE9-87F1-908E2A447494}" type="slidenum">
              <a:rPr lang="en-US" smtClean="0"/>
              <a:pPr/>
              <a:t>47</a:t>
            </a:fld>
            <a:endParaRPr lang="en-US" dirty="0"/>
          </a:p>
        </p:txBody>
      </p:sp>
      <p:graphicFrame>
        <p:nvGraphicFramePr>
          <p:cNvPr id="5" name="Chart 4" descr="Total Funds Used $31,889,253,821&#10;Basic Assistance 26.5%&#10;Work-Related Activities 6.8%&#10;Child Care Spent or Transferred 16.1%&#10;Administration and Systems 7.1%&#10;Prevention of Out of Wedlock Pregnancies 8.1%&#10;Refundable Tax Credits 8.0%&#10;Authorized Under Prior Law 4.5%&#10;Transferred to Social Services Block Grant 3.6%&#10;Individual Development Accounts 0.0%&#10;Non-Recurrent Short Term Benefits 2.2%&#10;Transportation and Supportive Services 1.4%&#10;Two-Parent Family Formation and Maintenance 0.8%&#10;Other Non-Assistance 14.7%&#10;" title="National Data Pie Chart: TANF and MOE Spending and Transfers by Activity, FY 2014"/>
          <p:cNvGraphicFramePr>
            <a:graphicFrameLocks noGrp="1"/>
          </p:cNvGraphicFramePr>
          <p:nvPr>
            <p:extLst>
              <p:ext uri="{D42A27DB-BD31-4B8C-83A1-F6EECF244321}">
                <p14:modId xmlns:p14="http://schemas.microsoft.com/office/powerpoint/2010/main" val="2209782695"/>
              </p:ext>
            </p:extLst>
          </p:nvPr>
        </p:nvGraphicFramePr>
        <p:xfrm>
          <a:off x="432180" y="340129"/>
          <a:ext cx="8384273" cy="5937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4863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35525"/>
          </a:xfrm>
        </p:spPr>
        <p:txBody>
          <a:bodyPr>
            <a:noAutofit/>
          </a:bodyPr>
          <a:lstStyle/>
          <a:p>
            <a:pPr marL="274320" indent="-256032" algn="ctr" eaLnBrk="1" fontAlgn="auto" hangingPunct="1">
              <a:lnSpc>
                <a:spcPct val="30000"/>
              </a:lnSpc>
              <a:spcAft>
                <a:spcPts val="0"/>
              </a:spcAft>
              <a:buFontTx/>
              <a:buNone/>
              <a:defRPr/>
            </a:pPr>
            <a:endParaRPr lang="en-US" sz="2400" dirty="0">
              <a:solidFill>
                <a:srgbClr val="CC0000"/>
              </a:solidFill>
            </a:endParaRPr>
          </a:p>
          <a:p>
            <a:pPr marL="514350" indent="-514350" eaLnBrk="1" fontAlgn="auto" hangingPunct="1">
              <a:spcAft>
                <a:spcPct val="20000"/>
              </a:spcAft>
              <a:buFontTx/>
              <a:buAutoNum type="arabicPeriod"/>
              <a:defRPr/>
            </a:pPr>
            <a:r>
              <a:rPr lang="en-US" sz="2800" dirty="0"/>
              <a:t>Provide assistance to needy families so children may be cared for in their own homes or in the homes of relatives</a:t>
            </a:r>
          </a:p>
          <a:p>
            <a:pPr marL="514350" indent="-514350" eaLnBrk="1" fontAlgn="auto" hangingPunct="1">
              <a:spcAft>
                <a:spcPct val="20000"/>
              </a:spcAft>
              <a:buFontTx/>
              <a:buAutoNum type="arabicPeriod"/>
              <a:defRPr/>
            </a:pPr>
            <a:r>
              <a:rPr lang="en-US" sz="2800" b="1" dirty="0">
                <a:solidFill>
                  <a:schemeClr val="accent5">
                    <a:lumMod val="75000"/>
                  </a:schemeClr>
                </a:solidFill>
              </a:rPr>
              <a:t>End dependence of needy parents through job preparation, work, and marriage</a:t>
            </a:r>
          </a:p>
          <a:p>
            <a:pPr marL="514350" indent="-514350" eaLnBrk="1" fontAlgn="auto" hangingPunct="1">
              <a:spcAft>
                <a:spcPct val="20000"/>
              </a:spcAft>
              <a:buFontTx/>
              <a:buAutoNum type="arabicPeriod"/>
              <a:defRPr/>
            </a:pPr>
            <a:r>
              <a:rPr lang="en-US" sz="2800" dirty="0"/>
              <a:t>Prevent and reduce out-of-wedlock pregnancies</a:t>
            </a:r>
          </a:p>
          <a:p>
            <a:pPr marL="514350" indent="-514350" eaLnBrk="1" fontAlgn="auto" hangingPunct="1">
              <a:spcAft>
                <a:spcPct val="20000"/>
              </a:spcAft>
              <a:buFontTx/>
              <a:buAutoNum type="arabicPeriod"/>
              <a:defRPr/>
            </a:pPr>
            <a:r>
              <a:rPr lang="en-US" sz="2800" dirty="0"/>
              <a:t>Encourage the formation and maintenance of two-parent families</a:t>
            </a:r>
            <a:endParaRPr lang="en-US" sz="2800" dirty="0">
              <a:solidFill>
                <a:srgbClr val="CC0000"/>
              </a:solidFill>
            </a:endParaRPr>
          </a:p>
        </p:txBody>
      </p:sp>
      <p:sp>
        <p:nvSpPr>
          <p:cNvPr id="6" name="Title 5"/>
          <p:cNvSpPr>
            <a:spLocks noGrp="1"/>
          </p:cNvSpPr>
          <p:nvPr>
            <p:ph type="title"/>
          </p:nvPr>
        </p:nvSpPr>
        <p:spPr>
          <a:xfrm>
            <a:off x="632460" y="387331"/>
            <a:ext cx="7886700" cy="884850"/>
          </a:xfrm>
        </p:spPr>
        <p:txBody>
          <a:bodyPr>
            <a:normAutofit fontScale="90000"/>
          </a:bodyPr>
          <a:lstStyle/>
          <a:p>
            <a:pPr eaLnBrk="1" fontAlgn="auto" hangingPunct="1">
              <a:spcAft>
                <a:spcPts val="0"/>
              </a:spcAft>
              <a:defRPr/>
            </a:pPr>
            <a:r>
              <a:rPr lang="en-US" dirty="0"/>
              <a:t>Purposes of TANF Program</a:t>
            </a:r>
            <a:br>
              <a:rPr lang="en-US" sz="3200" dirty="0"/>
            </a:br>
            <a:endParaRPr lang="en-US" sz="3200" dirty="0"/>
          </a:p>
        </p:txBody>
      </p:sp>
      <p:sp>
        <p:nvSpPr>
          <p:cNvPr id="5" name="Slide Number Placeholder 3"/>
          <p:cNvSpPr txBox="1">
            <a:spLocks/>
          </p:cNvSpPr>
          <p:nvPr/>
        </p:nvSpPr>
        <p:spPr>
          <a:xfrm>
            <a:off x="8519160" y="5604301"/>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6629D9-588E-4EE9-87F1-908E2A447494}" type="slidenum">
              <a:rPr lang="en-US" smtClean="0"/>
              <a:pPr/>
              <a:t>48</a:t>
            </a:fld>
            <a:endParaRPr lang="en-US" dirty="0"/>
          </a:p>
        </p:txBody>
      </p:sp>
    </p:spTree>
    <p:extLst>
      <p:ext uri="{BB962C8B-B14F-4D97-AF65-F5344CB8AC3E}">
        <p14:creationId xmlns:p14="http://schemas.microsoft.com/office/powerpoint/2010/main" val="1758194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72" y="278148"/>
            <a:ext cx="6195231" cy="884850"/>
          </a:xfrm>
        </p:spPr>
        <p:txBody>
          <a:bodyPr>
            <a:normAutofit fontScale="90000"/>
          </a:bodyPr>
          <a:lstStyle/>
          <a:p>
            <a:r>
              <a:rPr lang="en-US" dirty="0"/>
              <a:t>Supporting Career Pathways for TANF Recipients</a:t>
            </a:r>
          </a:p>
        </p:txBody>
      </p:sp>
      <p:sp>
        <p:nvSpPr>
          <p:cNvPr id="4" name="Slide Number Placeholder 3"/>
          <p:cNvSpPr>
            <a:spLocks noGrp="1"/>
          </p:cNvSpPr>
          <p:nvPr>
            <p:ph type="sldNum" sz="quarter" idx="4294967295"/>
          </p:nvPr>
        </p:nvSpPr>
        <p:spPr>
          <a:xfrm>
            <a:off x="8531788" y="5648960"/>
            <a:ext cx="548640" cy="396240"/>
          </a:xfrm>
          <a:prstGeom prst="bracketPair">
            <a:avLst>
              <a:gd name="adj" fmla="val 17949"/>
            </a:avLst>
          </a:prstGeom>
        </p:spPr>
        <p:txBody>
          <a:bodyPr/>
          <a:lstStyle/>
          <a:p>
            <a:fld id="{4A6629D9-588E-4EE9-87F1-908E2A447494}" type="slidenum">
              <a:rPr lang="en-US" smtClean="0"/>
              <a:pPr/>
              <a:t>49</a:t>
            </a:fld>
            <a:endParaRPr lang="en-US" dirty="0"/>
          </a:p>
        </p:txBody>
      </p:sp>
      <p:pic>
        <p:nvPicPr>
          <p:cNvPr id="5124"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940" t="16825" r="62478" b="19618"/>
          <a:stretch/>
        </p:blipFill>
        <p:spPr bwMode="auto">
          <a:xfrm>
            <a:off x="1556879" y="1400033"/>
            <a:ext cx="5213650" cy="464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31425" y="4995082"/>
            <a:ext cx="2717042" cy="923330"/>
          </a:xfrm>
          <a:prstGeom prst="rect">
            <a:avLst/>
          </a:prstGeom>
          <a:noFill/>
        </p:spPr>
        <p:txBody>
          <a:bodyPr wrap="square" rtlCol="0">
            <a:spAutoFit/>
          </a:bodyPr>
          <a:lstStyle/>
          <a:p>
            <a:r>
              <a:rPr lang="en-US" b="1" dirty="0">
                <a:solidFill>
                  <a:schemeClr val="tx2"/>
                </a:solidFill>
                <a:hlinkClick r:id="rId4"/>
              </a:rPr>
              <a:t>http://www.acf.hhs.gov/ofa/resource/tanf-acf-im-2016-05</a:t>
            </a:r>
            <a:r>
              <a:rPr lang="en-US" b="1" dirty="0">
                <a:solidFill>
                  <a:schemeClr val="tx2"/>
                </a:solidFill>
              </a:rPr>
              <a:t> </a:t>
            </a:r>
          </a:p>
        </p:txBody>
      </p:sp>
    </p:spTree>
    <p:extLst>
      <p:ext uri="{BB962C8B-B14F-4D97-AF65-F5344CB8AC3E}">
        <p14:creationId xmlns:p14="http://schemas.microsoft.com/office/powerpoint/2010/main" val="38038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Jennifer Troke, Chief, Division of Youth Services, Employment and Training Administration, U.S. Department of Labor   </a:t>
            </a:r>
          </a:p>
          <a:p>
            <a:pPr marL="0" indent="0">
              <a:buNone/>
            </a:pPr>
            <a:endParaRPr lang="en-US" dirty="0"/>
          </a:p>
        </p:txBody>
      </p:sp>
      <p:pic>
        <p:nvPicPr>
          <p:cNvPr id="5" name="Picture Placeholder 4"/>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9499" r="949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386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TANF Work Activities</a:t>
            </a:r>
          </a:p>
        </p:txBody>
      </p:sp>
      <p:sp>
        <p:nvSpPr>
          <p:cNvPr id="3" name="Text Placeholder 2"/>
          <p:cNvSpPr>
            <a:spLocks noGrp="1"/>
          </p:cNvSpPr>
          <p:nvPr>
            <p:ph type="body" idx="1"/>
          </p:nvPr>
        </p:nvSpPr>
        <p:spPr>
          <a:xfrm>
            <a:off x="457200" y="1295400"/>
            <a:ext cx="3657600" cy="639762"/>
          </a:xfrm>
        </p:spPr>
        <p:txBody>
          <a:bodyPr/>
          <a:lstStyle/>
          <a:p>
            <a:pPr>
              <a:lnSpc>
                <a:spcPct val="115000"/>
              </a:lnSpc>
              <a:spcBef>
                <a:spcPts val="0"/>
              </a:spcBef>
            </a:pPr>
            <a:r>
              <a:rPr lang="en-US" dirty="0"/>
              <a:t>“Core” Activities</a:t>
            </a:r>
          </a:p>
        </p:txBody>
      </p:sp>
      <p:sp>
        <p:nvSpPr>
          <p:cNvPr id="6" name="Text Placeholder 5"/>
          <p:cNvSpPr>
            <a:spLocks noGrp="1"/>
          </p:cNvSpPr>
          <p:nvPr>
            <p:ph type="body" sz="quarter" idx="3"/>
          </p:nvPr>
        </p:nvSpPr>
        <p:spPr>
          <a:xfrm>
            <a:off x="4419600" y="1295400"/>
            <a:ext cx="3657600" cy="639762"/>
          </a:xfrm>
        </p:spPr>
        <p:txBody>
          <a:bodyPr/>
          <a:lstStyle/>
          <a:p>
            <a:pPr>
              <a:lnSpc>
                <a:spcPct val="115000"/>
              </a:lnSpc>
              <a:spcBef>
                <a:spcPts val="0"/>
              </a:spcBef>
            </a:pPr>
            <a:r>
              <a:rPr lang="en-US" dirty="0"/>
              <a:t>“Non-Core” Activities</a:t>
            </a:r>
          </a:p>
        </p:txBody>
      </p:sp>
      <p:sp>
        <p:nvSpPr>
          <p:cNvPr id="7" name="Content Placeholder 6"/>
          <p:cNvSpPr>
            <a:spLocks noGrp="1"/>
          </p:cNvSpPr>
          <p:nvPr>
            <p:ph sz="quarter" idx="4"/>
          </p:nvPr>
        </p:nvSpPr>
        <p:spPr>
          <a:xfrm>
            <a:off x="4419600" y="1905000"/>
            <a:ext cx="3657600" cy="3951288"/>
          </a:xfrm>
        </p:spPr>
        <p:txBody>
          <a:bodyPr/>
          <a:lstStyle/>
          <a:p>
            <a:pPr fontAlgn="ctr"/>
            <a:r>
              <a:rPr lang="en-US" sz="2000" dirty="0"/>
              <a:t>Job skills training directly related to employment</a:t>
            </a:r>
          </a:p>
          <a:p>
            <a:pPr fontAlgn="ctr"/>
            <a:r>
              <a:rPr lang="en-US" sz="2000" dirty="0"/>
              <a:t>Education directly related to employment (for those with no high school degree or equivalent)</a:t>
            </a:r>
          </a:p>
          <a:p>
            <a:pPr fontAlgn="ctr"/>
            <a:r>
              <a:rPr lang="en-US" sz="2000" dirty="0"/>
              <a:t>Satisfactory attendance at secondary school or in a GED program</a:t>
            </a:r>
          </a:p>
          <a:p>
            <a:endParaRPr lang="en-US" dirty="0"/>
          </a:p>
        </p:txBody>
      </p:sp>
      <p:sp>
        <p:nvSpPr>
          <p:cNvPr id="4" name="Slide Number Placeholder 3"/>
          <p:cNvSpPr>
            <a:spLocks noGrp="1"/>
          </p:cNvSpPr>
          <p:nvPr>
            <p:ph type="sldNum" sz="quarter" idx="12"/>
          </p:nvPr>
        </p:nvSpPr>
        <p:spPr/>
        <p:txBody>
          <a:bodyPr/>
          <a:lstStyle/>
          <a:p>
            <a:fld id="{4A6629D9-588E-4EE9-87F1-908E2A447494}" type="slidenum">
              <a:rPr lang="en-US" smtClean="0"/>
              <a:pPr/>
              <a:t>50</a:t>
            </a:fld>
            <a:endParaRPr lang="en-US" dirty="0"/>
          </a:p>
        </p:txBody>
      </p:sp>
      <p:sp>
        <p:nvSpPr>
          <p:cNvPr id="8" name="Content Placeholder 7"/>
          <p:cNvSpPr>
            <a:spLocks noGrp="1"/>
          </p:cNvSpPr>
          <p:nvPr>
            <p:ph sz="half" idx="2"/>
          </p:nvPr>
        </p:nvSpPr>
        <p:spPr>
          <a:xfrm>
            <a:off x="457200" y="1905000"/>
            <a:ext cx="3962400" cy="3951288"/>
          </a:xfrm>
        </p:spPr>
        <p:txBody>
          <a:bodyPr>
            <a:normAutofit fontScale="92500" lnSpcReduction="20000"/>
          </a:bodyPr>
          <a:lstStyle/>
          <a:p>
            <a:pPr fontAlgn="ctr"/>
            <a:r>
              <a:rPr lang="en-US" sz="2000" dirty="0"/>
              <a:t>Unsubsidized employment</a:t>
            </a:r>
          </a:p>
          <a:p>
            <a:pPr fontAlgn="ctr"/>
            <a:r>
              <a:rPr lang="en-US" sz="2000" dirty="0"/>
              <a:t>Subsidized private sector employment</a:t>
            </a:r>
          </a:p>
          <a:p>
            <a:pPr fontAlgn="ctr"/>
            <a:r>
              <a:rPr lang="en-US" sz="2000" dirty="0"/>
              <a:t>Subsidized public sector employment</a:t>
            </a:r>
          </a:p>
          <a:p>
            <a:pPr fontAlgn="ctr"/>
            <a:r>
              <a:rPr lang="en-US" sz="2000" dirty="0"/>
              <a:t>Work experience</a:t>
            </a:r>
          </a:p>
          <a:p>
            <a:pPr fontAlgn="ctr"/>
            <a:r>
              <a:rPr lang="en-US" sz="2000" dirty="0"/>
              <a:t>On-the-job training</a:t>
            </a:r>
          </a:p>
          <a:p>
            <a:pPr fontAlgn="t"/>
            <a:r>
              <a:rPr lang="en-US" sz="2000" dirty="0"/>
              <a:t>Job search /job readiness assistance</a:t>
            </a:r>
          </a:p>
          <a:p>
            <a:pPr fontAlgn="ctr"/>
            <a:r>
              <a:rPr lang="en-US" sz="2000" dirty="0"/>
              <a:t>Community service programs</a:t>
            </a:r>
          </a:p>
          <a:p>
            <a:pPr fontAlgn="ctr"/>
            <a:r>
              <a:rPr lang="en-US" sz="2000" dirty="0"/>
              <a:t>Vocational educational training</a:t>
            </a:r>
          </a:p>
          <a:p>
            <a:pPr fontAlgn="ctr"/>
            <a:r>
              <a:rPr lang="en-US" sz="2000" dirty="0"/>
              <a:t>Providing child care to a participant in a community service program</a:t>
            </a:r>
          </a:p>
          <a:p>
            <a:endParaRPr lang="en-US" dirty="0"/>
          </a:p>
        </p:txBody>
      </p:sp>
    </p:spTree>
    <p:extLst>
      <p:ext uri="{BB962C8B-B14F-4D97-AF65-F5344CB8AC3E}">
        <p14:creationId xmlns:p14="http://schemas.microsoft.com/office/powerpoint/2010/main" val="525502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37205"/>
            <a:ext cx="6932210" cy="884850"/>
          </a:xfrm>
        </p:spPr>
        <p:txBody>
          <a:bodyPr>
            <a:normAutofit fontScale="90000"/>
          </a:bodyPr>
          <a:lstStyle/>
          <a:p>
            <a:r>
              <a:rPr lang="en-US" dirty="0"/>
              <a:t>Career Pathways &amp; TANF: Promising Strategies</a:t>
            </a:r>
          </a:p>
        </p:txBody>
      </p:sp>
      <p:sp>
        <p:nvSpPr>
          <p:cNvPr id="3" name="Content Placeholder 2"/>
          <p:cNvSpPr>
            <a:spLocks noGrp="1"/>
          </p:cNvSpPr>
          <p:nvPr>
            <p:ph idx="1"/>
          </p:nvPr>
        </p:nvSpPr>
        <p:spPr/>
        <p:txBody>
          <a:bodyPr>
            <a:normAutofit fontScale="62500" lnSpcReduction="20000"/>
          </a:bodyPr>
          <a:lstStyle/>
          <a:p>
            <a:pPr marL="114300" lvl="0" indent="0">
              <a:buNone/>
            </a:pPr>
            <a:r>
              <a:rPr lang="en-US" sz="3300" b="1" u="sng" dirty="0"/>
              <a:t>TANF Partnerships</a:t>
            </a:r>
          </a:p>
          <a:p>
            <a:r>
              <a:rPr lang="en-US" sz="3500" dirty="0"/>
              <a:t>Include partners early. </a:t>
            </a:r>
          </a:p>
          <a:p>
            <a:r>
              <a:rPr lang="en-US" sz="3500" dirty="0"/>
              <a:t>Establish formal agreements. </a:t>
            </a:r>
          </a:p>
          <a:p>
            <a:r>
              <a:rPr lang="en-US" sz="3500" dirty="0"/>
              <a:t>Align service approaches to streamline support for participants.</a:t>
            </a:r>
          </a:p>
          <a:p>
            <a:r>
              <a:rPr lang="en-US" sz="3500" dirty="0"/>
              <a:t>Co-locate services.</a:t>
            </a:r>
          </a:p>
          <a:p>
            <a:r>
              <a:rPr lang="en-US" sz="3500" dirty="0"/>
              <a:t>Hire on-campus coordinators.</a:t>
            </a:r>
          </a:p>
          <a:p>
            <a:pPr marL="114300" indent="0">
              <a:buNone/>
            </a:pPr>
            <a:endParaRPr lang="en-US" sz="3300" dirty="0"/>
          </a:p>
          <a:p>
            <a:pPr marL="114300" indent="0">
              <a:buNone/>
            </a:pPr>
            <a:r>
              <a:rPr lang="en-US" sz="3300" b="1" u="sng" dirty="0"/>
              <a:t>Engaging TANF Recipients</a:t>
            </a:r>
          </a:p>
          <a:p>
            <a:r>
              <a:rPr lang="en-US" sz="3500" dirty="0"/>
              <a:t>Create structured processes to identify &amp; refer career pathways participants from TANF families.</a:t>
            </a:r>
          </a:p>
          <a:p>
            <a:r>
              <a:rPr lang="en-US" sz="3500" dirty="0"/>
              <a:t>Provide intensive case management supports.</a:t>
            </a:r>
          </a:p>
          <a:p>
            <a:r>
              <a:rPr lang="en-US" sz="3500" dirty="0"/>
              <a:t>Address TANF work participation requirements. </a:t>
            </a:r>
          </a:p>
          <a:p>
            <a:endParaRPr lang="en-US" dirty="0"/>
          </a:p>
        </p:txBody>
      </p:sp>
      <p:sp>
        <p:nvSpPr>
          <p:cNvPr id="4" name="Slide Number Placeholder 3"/>
          <p:cNvSpPr>
            <a:spLocks noGrp="1"/>
          </p:cNvSpPr>
          <p:nvPr>
            <p:ph type="sldNum" sz="quarter" idx="4294967295"/>
          </p:nvPr>
        </p:nvSpPr>
        <p:spPr>
          <a:xfrm>
            <a:off x="8531788" y="5648960"/>
            <a:ext cx="548640" cy="396240"/>
          </a:xfrm>
          <a:prstGeom prst="bracketPair">
            <a:avLst>
              <a:gd name="adj" fmla="val 17949"/>
            </a:avLst>
          </a:prstGeom>
        </p:spPr>
        <p:txBody>
          <a:bodyPr/>
          <a:lstStyle/>
          <a:p>
            <a:fld id="{4A6629D9-588E-4EE9-87F1-908E2A447494}" type="slidenum">
              <a:rPr lang="en-US" smtClean="0"/>
              <a:pPr/>
              <a:t>51</a:t>
            </a:fld>
            <a:endParaRPr lang="en-US" dirty="0"/>
          </a:p>
        </p:txBody>
      </p:sp>
    </p:spTree>
    <p:extLst>
      <p:ext uri="{BB962C8B-B14F-4D97-AF65-F5344CB8AC3E}">
        <p14:creationId xmlns:p14="http://schemas.microsoft.com/office/powerpoint/2010/main" val="580281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ACF Career Pathways Research</a:t>
            </a:r>
          </a:p>
        </p:txBody>
      </p:sp>
      <p:sp>
        <p:nvSpPr>
          <p:cNvPr id="3" name="Content Placeholder 2"/>
          <p:cNvSpPr>
            <a:spLocks noGrp="1"/>
          </p:cNvSpPr>
          <p:nvPr>
            <p:ph idx="1"/>
          </p:nvPr>
        </p:nvSpPr>
        <p:spPr>
          <a:xfrm>
            <a:off x="349156" y="1491017"/>
            <a:ext cx="8166194" cy="4379205"/>
          </a:xfrm>
        </p:spPr>
        <p:txBody>
          <a:bodyPr>
            <a:normAutofit fontScale="92500" lnSpcReduction="10000"/>
          </a:bodyPr>
          <a:lstStyle/>
          <a:p>
            <a:r>
              <a:rPr lang="en-US" sz="2600" dirty="0"/>
              <a:t>Pathways for Advancing Careers and Education (PACE)</a:t>
            </a:r>
          </a:p>
          <a:p>
            <a:r>
              <a:rPr lang="en-US" sz="2600" dirty="0"/>
              <a:t>HPOG Multi-Pronged Evaluation Strategy</a:t>
            </a:r>
          </a:p>
          <a:p>
            <a:r>
              <a:rPr lang="en-US" sz="2600" dirty="0"/>
              <a:t>Career Pathways Intermediate Outcomes (CPIO) Study</a:t>
            </a:r>
          </a:p>
          <a:p>
            <a:r>
              <a:rPr lang="en-US" sz="2600" dirty="0"/>
              <a:t>Employment Sector Analysis for TANF Recipients and Other Low-Income Families</a:t>
            </a:r>
          </a:p>
          <a:p>
            <a:pPr lvl="1"/>
            <a:r>
              <a:rPr lang="en-US" sz="2600" dirty="0"/>
              <a:t>Promising Occupations Achievable through Short-Term Education or Training</a:t>
            </a:r>
          </a:p>
          <a:p>
            <a:pPr lvl="1"/>
            <a:r>
              <a:rPr lang="en-US" sz="2600" dirty="0"/>
              <a:t>Resources for Connecting TANF Recipients to Good Jobs</a:t>
            </a:r>
          </a:p>
          <a:p>
            <a:pPr lvl="1"/>
            <a:r>
              <a:rPr lang="en-US" sz="2600" dirty="0"/>
              <a:t>Using Data to Connect TANF Clients to Good Jobs: An Opportunity to Foster WIOA Partnerships</a:t>
            </a:r>
            <a:endParaRPr lang="en-US" dirty="0"/>
          </a:p>
          <a:p>
            <a:pPr marL="114300" indent="0" algn="ctr">
              <a:buNone/>
            </a:pPr>
            <a:r>
              <a:rPr lang="en-US" b="1" dirty="0">
                <a:hlinkClick r:id="rId3"/>
              </a:rPr>
              <a:t>www.acf.hhs.gov/opre</a:t>
            </a:r>
            <a:r>
              <a:rPr lang="en-US" b="1" dirty="0"/>
              <a:t> | </a:t>
            </a:r>
            <a:r>
              <a:rPr lang="en-US" b="1" dirty="0">
                <a:hlinkClick r:id="rId4"/>
              </a:rPr>
              <a:t>www.careerpathways.org</a:t>
            </a:r>
            <a:r>
              <a:rPr lang="en-US" b="1" dirty="0"/>
              <a:t>   </a:t>
            </a:r>
            <a:endParaRPr lang="en-US" dirty="0"/>
          </a:p>
          <a:p>
            <a:endParaRPr lang="en-US" dirty="0"/>
          </a:p>
        </p:txBody>
      </p:sp>
      <p:sp>
        <p:nvSpPr>
          <p:cNvPr id="4" name="Slide Number Placeholder 3"/>
          <p:cNvSpPr>
            <a:spLocks noGrp="1"/>
          </p:cNvSpPr>
          <p:nvPr>
            <p:ph type="sldNum" sz="quarter" idx="4294967295"/>
          </p:nvPr>
        </p:nvSpPr>
        <p:spPr>
          <a:xfrm>
            <a:off x="8531788" y="5648960"/>
            <a:ext cx="548640" cy="396240"/>
          </a:xfrm>
          <a:prstGeom prst="bracketPair">
            <a:avLst>
              <a:gd name="adj" fmla="val 17949"/>
            </a:avLst>
          </a:prstGeom>
        </p:spPr>
        <p:txBody>
          <a:bodyPr/>
          <a:lstStyle/>
          <a:p>
            <a:fld id="{4A6629D9-588E-4EE9-87F1-908E2A447494}" type="slidenum">
              <a:rPr lang="en-US" smtClean="0"/>
              <a:pPr/>
              <a:t>52</a:t>
            </a:fld>
            <a:endParaRPr lang="en-US" dirty="0"/>
          </a:p>
        </p:txBody>
      </p:sp>
    </p:spTree>
    <p:extLst>
      <p:ext uri="{BB962C8B-B14F-4D97-AF65-F5344CB8AC3E}">
        <p14:creationId xmlns:p14="http://schemas.microsoft.com/office/powerpoint/2010/main" val="3011478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Overview of the Career Pathways Toolkit:</a:t>
            </a:r>
          </a:p>
        </p:txBody>
      </p:sp>
      <p:sp>
        <p:nvSpPr>
          <p:cNvPr id="4" name="Text Placeholder 3"/>
          <p:cNvSpPr>
            <a:spLocks noGrp="1"/>
          </p:cNvSpPr>
          <p:nvPr>
            <p:ph type="body" idx="1"/>
          </p:nvPr>
        </p:nvSpPr>
        <p:spPr/>
        <p:txBody>
          <a:bodyPr/>
          <a:lstStyle/>
          <a:p>
            <a:r>
              <a:rPr lang="en-US" dirty="0"/>
              <a:t>An Enhanced Guide and Workbook for System Development </a:t>
            </a:r>
          </a:p>
        </p:txBody>
      </p:sp>
    </p:spTree>
    <p:extLst>
      <p:ext uri="{BB962C8B-B14F-4D97-AF65-F5344CB8AC3E}">
        <p14:creationId xmlns:p14="http://schemas.microsoft.com/office/powerpoint/2010/main" val="1998125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Toolkit</a:t>
            </a:r>
          </a:p>
        </p:txBody>
      </p:sp>
      <p:sp>
        <p:nvSpPr>
          <p:cNvPr id="3" name="Content Placeholder 2"/>
          <p:cNvSpPr>
            <a:spLocks noGrp="1"/>
          </p:cNvSpPr>
          <p:nvPr>
            <p:ph idx="1"/>
          </p:nvPr>
        </p:nvSpPr>
        <p:spPr/>
        <p:txBody>
          <a:bodyPr/>
          <a:lstStyle/>
          <a:p>
            <a:r>
              <a:rPr lang="en-US" dirty="0"/>
              <a:t>Updated with WIOA References</a:t>
            </a:r>
          </a:p>
          <a:p>
            <a:r>
              <a:rPr lang="en-US" dirty="0"/>
              <a:t>Enhanced Content:</a:t>
            </a:r>
          </a:p>
          <a:p>
            <a:pPr lvl="1"/>
            <a:r>
              <a:rPr lang="en-US" dirty="0"/>
              <a:t>Examples </a:t>
            </a:r>
          </a:p>
          <a:p>
            <a:pPr lvl="1"/>
            <a:r>
              <a:rPr lang="en-US" dirty="0"/>
              <a:t>Worksheets</a:t>
            </a:r>
          </a:p>
          <a:p>
            <a:pPr lvl="1"/>
            <a:r>
              <a:rPr lang="en-US" dirty="0"/>
              <a:t>Resources </a:t>
            </a:r>
          </a:p>
          <a:p>
            <a:r>
              <a:rPr lang="en-US" dirty="0"/>
              <a:t>Enhanced Functionality:</a:t>
            </a:r>
          </a:p>
          <a:p>
            <a:pPr lvl="1"/>
            <a:r>
              <a:rPr lang="en-US" dirty="0"/>
              <a:t>Modular</a:t>
            </a:r>
          </a:p>
          <a:p>
            <a:pPr lvl="1"/>
            <a:r>
              <a:rPr lang="en-US" dirty="0"/>
              <a:t>Fillable</a:t>
            </a:r>
          </a:p>
          <a:p>
            <a:pPr lvl="1"/>
            <a:r>
              <a:rPr lang="en-US" dirty="0"/>
              <a:t>Interactive</a:t>
            </a:r>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1853018"/>
            <a:ext cx="3124199" cy="403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860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I Get It?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1428" y="1618676"/>
            <a:ext cx="485439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79228" y="1178934"/>
            <a:ext cx="7298793" cy="523220"/>
          </a:xfrm>
          <a:prstGeom prst="rect">
            <a:avLst/>
          </a:prstGeom>
          <a:noFill/>
        </p:spPr>
        <p:txBody>
          <a:bodyPr wrap="none" rtlCol="0">
            <a:spAutoFit/>
          </a:bodyPr>
          <a:lstStyle/>
          <a:p>
            <a:r>
              <a:rPr lang="en-US" sz="2800" b="1" dirty="0">
                <a:solidFill>
                  <a:schemeClr val="accent4">
                    <a:lumMod val="75000"/>
                  </a:schemeClr>
                </a:solidFill>
              </a:rPr>
              <a:t>https://careerpathways.workforcegps.org</a:t>
            </a:r>
          </a:p>
        </p:txBody>
      </p:sp>
    </p:spTree>
    <p:extLst>
      <p:ext uri="{BB962C8B-B14F-4D97-AF65-F5344CB8AC3E}">
        <p14:creationId xmlns:p14="http://schemas.microsoft.com/office/powerpoint/2010/main" val="213187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Toolkit Modules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5537" y="1474788"/>
            <a:ext cx="511292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3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Toolkit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054" y="1242646"/>
            <a:ext cx="4536268" cy="507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08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 Six Key Elements Readiness Checklist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0185" y="1309996"/>
            <a:ext cx="5416627" cy="47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828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19" y="632178"/>
            <a:ext cx="7955248" cy="560216"/>
          </a:xfrm>
        </p:spPr>
        <p:txBody>
          <a:bodyPr>
            <a:noAutofit/>
          </a:bodyPr>
          <a:lstStyle/>
          <a:p>
            <a:r>
              <a:rPr lang="en-US" sz="2800" dirty="0"/>
              <a:t>Element One: Building Cross-Agency Partnerships and Clarify Roles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6440" y="1369280"/>
            <a:ext cx="711456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60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28651" y="1474845"/>
            <a:ext cx="6076950" cy="4608456"/>
          </a:xfrm>
        </p:spPr>
        <p:txBody>
          <a:bodyPr/>
          <a:lstStyle/>
          <a:p>
            <a:r>
              <a:rPr lang="en-US" dirty="0"/>
              <a:t>Better understand the importance of building career pathways systems at the state and local levels </a:t>
            </a:r>
          </a:p>
          <a:p>
            <a:r>
              <a:rPr lang="en-US" dirty="0"/>
              <a:t>Learn how career pathways must be implemented within the Workforce Innovation and Opportunity Act (WIOA) context</a:t>
            </a:r>
          </a:p>
          <a:p>
            <a:r>
              <a:rPr lang="en-US" dirty="0"/>
              <a:t>Walkthrough of new career pathways toolkit</a:t>
            </a:r>
          </a:p>
        </p:txBody>
      </p:sp>
    </p:spTree>
    <p:extLst>
      <p:ext uri="{BB962C8B-B14F-4D97-AF65-F5344CB8AC3E}">
        <p14:creationId xmlns:p14="http://schemas.microsoft.com/office/powerpoint/2010/main" val="453104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9200"/>
            <a:ext cx="7634817" cy="884850"/>
          </a:xfrm>
        </p:spPr>
        <p:txBody>
          <a:bodyPr>
            <a:noAutofit/>
          </a:bodyPr>
          <a:lstStyle/>
          <a:p>
            <a:r>
              <a:rPr lang="en-US" sz="3000" dirty="0"/>
              <a:t>Element Two: Employer Engagement Self Assessment</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5555" y="1264704"/>
            <a:ext cx="5388395" cy="487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828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Two: Employer Engagement</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9018" y="1307410"/>
            <a:ext cx="6533720" cy="423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194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Two: Employer Engagement</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1899" y="1357557"/>
            <a:ext cx="5893309"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634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Two: Employer Engagement</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9815" y="1378126"/>
            <a:ext cx="4962423" cy="470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626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939" y="451580"/>
            <a:ext cx="7284427" cy="884850"/>
          </a:xfrm>
        </p:spPr>
        <p:txBody>
          <a:bodyPr>
            <a:normAutofit fontScale="90000"/>
          </a:bodyPr>
          <a:lstStyle/>
          <a:p>
            <a:r>
              <a:rPr lang="en-US" dirty="0"/>
              <a:t>Element Three: Design Education and Training Programs</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116"/>
          <a:stretch/>
        </p:blipFill>
        <p:spPr bwMode="auto">
          <a:xfrm>
            <a:off x="1770185" y="1336430"/>
            <a:ext cx="5533292" cy="469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321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5373"/>
            <a:ext cx="7886700" cy="884850"/>
          </a:xfrm>
        </p:spPr>
        <p:txBody>
          <a:bodyPr>
            <a:noAutofit/>
          </a:bodyPr>
          <a:lstStyle/>
          <a:p>
            <a:r>
              <a:rPr lang="en-US" sz="3000" dirty="0"/>
              <a:t>Element Three: Design Education and Training Programs </a:t>
            </a:r>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518"/>
          <a:stretch/>
        </p:blipFill>
        <p:spPr bwMode="auto">
          <a:xfrm>
            <a:off x="0" y="1260223"/>
            <a:ext cx="5007056" cy="389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031" y="3047999"/>
            <a:ext cx="4911969" cy="293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026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05"/>
            <a:ext cx="7154374" cy="884850"/>
          </a:xfrm>
        </p:spPr>
        <p:txBody>
          <a:bodyPr>
            <a:normAutofit fontScale="90000"/>
          </a:bodyPr>
          <a:lstStyle/>
          <a:p>
            <a:r>
              <a:rPr lang="en-US" dirty="0"/>
              <a:t>Element Four: Identify Funding Needs and Sources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631" y="1228843"/>
            <a:ext cx="6751393" cy="48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22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37205"/>
            <a:ext cx="8221839" cy="884850"/>
          </a:xfrm>
        </p:spPr>
        <p:txBody>
          <a:bodyPr>
            <a:noAutofit/>
          </a:bodyPr>
          <a:lstStyle/>
          <a:p>
            <a:r>
              <a:rPr lang="en-US" sz="3000" dirty="0"/>
              <a:t>Element Five: Align Policies and Programs</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5625" y="1111372"/>
            <a:ext cx="3732252" cy="491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73" y="1735015"/>
            <a:ext cx="4673127" cy="344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0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04" y="248928"/>
            <a:ext cx="6885842" cy="884850"/>
          </a:xfrm>
        </p:spPr>
        <p:txBody>
          <a:bodyPr>
            <a:normAutofit fontScale="90000"/>
          </a:bodyPr>
          <a:lstStyle/>
          <a:p>
            <a:r>
              <a:rPr lang="en-US" dirty="0"/>
              <a:t>Element Six: Measure System Change and Performance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3772" y="1474788"/>
            <a:ext cx="703645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035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9" y="654643"/>
            <a:ext cx="7857989" cy="681788"/>
          </a:xfrm>
        </p:spPr>
        <p:txBody>
          <a:bodyPr>
            <a:noAutofit/>
          </a:bodyPr>
          <a:lstStyle/>
          <a:p>
            <a:r>
              <a:rPr lang="en-US" sz="3000" dirty="0"/>
              <a:t>Element Six: Measure System Change and Performance </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244" y="1336431"/>
            <a:ext cx="7329867" cy="474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64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b="1" dirty="0"/>
              <a:t>A framework for WIOA Implementation </a:t>
            </a:r>
          </a:p>
          <a:p>
            <a:r>
              <a:rPr lang="en-US" b="1" dirty="0"/>
              <a:t>Career Pathways Across the Federal Government:</a:t>
            </a:r>
          </a:p>
          <a:p>
            <a:pPr lvl="1"/>
            <a:r>
              <a:rPr lang="en-US" b="1" dirty="0"/>
              <a:t>Office of Career, Technical and Adult Education (OCTAE/ED)</a:t>
            </a:r>
          </a:p>
          <a:p>
            <a:pPr lvl="1"/>
            <a:r>
              <a:rPr lang="en-US" b="1" dirty="0"/>
              <a:t>Rehabilitative Services Administration (RSA/ED)</a:t>
            </a:r>
          </a:p>
          <a:p>
            <a:pPr lvl="1"/>
            <a:r>
              <a:rPr lang="en-US" b="1" dirty="0"/>
              <a:t>Administration for Children and Families (ACF/HHS)</a:t>
            </a:r>
          </a:p>
          <a:p>
            <a:r>
              <a:rPr lang="en-US" b="1" dirty="0"/>
              <a:t>Overview of the Career Pathways Toolkit </a:t>
            </a:r>
          </a:p>
          <a:p>
            <a:r>
              <a:rPr lang="en-US" b="1" dirty="0"/>
              <a:t>Question and Answer</a:t>
            </a:r>
          </a:p>
        </p:txBody>
      </p:sp>
    </p:spTree>
    <p:extLst>
      <p:ext uri="{BB962C8B-B14F-4D97-AF65-F5344CB8AC3E}">
        <p14:creationId xmlns:p14="http://schemas.microsoft.com/office/powerpoint/2010/main" val="3172557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Open Chat</a:t>
            </a:r>
          </a:p>
        </p:txBody>
      </p:sp>
      <p:sp>
        <p:nvSpPr>
          <p:cNvPr id="3" name="Content Placeholder 2"/>
          <p:cNvSpPr>
            <a:spLocks noGrp="1"/>
          </p:cNvSpPr>
          <p:nvPr>
            <p:ph idx="10"/>
          </p:nvPr>
        </p:nvSpPr>
        <p:spPr/>
        <p:txBody>
          <a:bodyPr/>
          <a:lstStyle/>
          <a:p>
            <a:r>
              <a:rPr lang="en-US" dirty="0"/>
              <a:t>How might you and your team use this new enhanced toolkit?</a:t>
            </a:r>
          </a:p>
        </p:txBody>
      </p:sp>
    </p:spTree>
    <p:extLst>
      <p:ext uri="{BB962C8B-B14F-4D97-AF65-F5344CB8AC3E}">
        <p14:creationId xmlns:p14="http://schemas.microsoft.com/office/powerpoint/2010/main" val="3644381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3" name="Content Placeholder 2"/>
          <p:cNvSpPr>
            <a:spLocks noGrp="1"/>
          </p:cNvSpPr>
          <p:nvPr>
            <p:ph idx="10"/>
          </p:nvPr>
        </p:nvSpPr>
        <p:spPr/>
        <p:txBody>
          <a:bodyPr/>
          <a:lstStyle/>
          <a:p>
            <a:r>
              <a:rPr lang="en-US" dirty="0"/>
              <a:t>How might the federal partners support your work in this area?</a:t>
            </a:r>
          </a:p>
        </p:txBody>
      </p:sp>
    </p:spTree>
    <p:extLst>
      <p:ext uri="{BB962C8B-B14F-4D97-AF65-F5344CB8AC3E}">
        <p14:creationId xmlns:p14="http://schemas.microsoft.com/office/powerpoint/2010/main" val="674190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74845"/>
            <a:ext cx="6711950" cy="4608456"/>
          </a:xfrm>
        </p:spPr>
        <p:txBody>
          <a:bodyPr>
            <a:normAutofit/>
          </a:bodyPr>
          <a:lstStyle/>
          <a:p>
            <a:pPr marL="342900" indent="-342900">
              <a:buFont typeface="Wingdings" charset="2"/>
              <a:buChar char="v"/>
            </a:pPr>
            <a:r>
              <a:rPr lang="en-US" b="0" dirty="0"/>
              <a:t>Final Module called </a:t>
            </a:r>
            <a:r>
              <a:rPr lang="en-US" dirty="0"/>
              <a:t>“Career Pathway Resources” </a:t>
            </a:r>
            <a:r>
              <a:rPr lang="en-US" b="0" dirty="0"/>
              <a:t>contains</a:t>
            </a:r>
            <a:r>
              <a:rPr lang="en-US" dirty="0"/>
              <a:t> </a:t>
            </a:r>
            <a:r>
              <a:rPr lang="en-US" b="0" dirty="0"/>
              <a:t>a variety of career pathways-related resources available online</a:t>
            </a:r>
          </a:p>
          <a:p>
            <a:pPr marL="342900" indent="-342900">
              <a:buFont typeface="Wingdings" charset="2"/>
              <a:buChar char="v"/>
            </a:pPr>
            <a:r>
              <a:rPr lang="en-US" b="0" dirty="0"/>
              <a:t>Resources from ALL our federal partners</a:t>
            </a:r>
          </a:p>
          <a:p>
            <a:pPr marL="342900" indent="-342900">
              <a:buFont typeface="Wingdings" charset="2"/>
              <a:buChar char="v"/>
            </a:pPr>
            <a:r>
              <a:rPr lang="en-US" b="0" dirty="0"/>
              <a:t>Resources categorized by type (e.g., report, webinar recording) and includes a brief description of the resource and a link to the website where the resource can be found</a:t>
            </a:r>
            <a:endParaRPr lang="en-US" dirty="0"/>
          </a:p>
          <a:p>
            <a:pPr marL="342900" indent="-342900">
              <a:buFont typeface="Wingdings" charset="2"/>
              <a:buChar char="v"/>
            </a:pPr>
            <a:r>
              <a:rPr lang="en-US" b="0" dirty="0"/>
              <a:t>Available at</a:t>
            </a:r>
            <a:r>
              <a:rPr lang="en-US" dirty="0"/>
              <a:t> </a:t>
            </a:r>
            <a:r>
              <a:rPr lang="en-US" dirty="0">
                <a:hlinkClick r:id="rId3"/>
              </a:rPr>
              <a:t>www.careerpathways.workforcegps.org</a:t>
            </a:r>
            <a:r>
              <a:rPr lang="en-US" dirty="0"/>
              <a:t> </a:t>
            </a:r>
          </a:p>
        </p:txBody>
      </p:sp>
    </p:spTree>
    <p:extLst>
      <p:ext uri="{BB962C8B-B14F-4D97-AF65-F5344CB8AC3E}">
        <p14:creationId xmlns:p14="http://schemas.microsoft.com/office/powerpoint/2010/main" val="2647211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708" y="1434204"/>
            <a:ext cx="4466126" cy="482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041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2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10! -  We’re all pathways, all the time!</a:t>
            </a:r>
          </a:p>
          <a:p>
            <a:pPr marL="0" indent="0">
              <a:buNone/>
            </a:pPr>
            <a:r>
              <a:rPr lang="en-US" dirty="0"/>
              <a:t>5-7 </a:t>
            </a:r>
            <a:r>
              <a:rPr lang="mr-IN" dirty="0"/>
              <a:t>–</a:t>
            </a:r>
            <a:r>
              <a:rPr lang="en-US" dirty="0"/>
              <a:t> Pretty good </a:t>
            </a:r>
            <a:r>
              <a:rPr lang="mr-IN" dirty="0"/>
              <a:t>–</a:t>
            </a:r>
            <a:r>
              <a:rPr lang="en-US" dirty="0"/>
              <a:t> Getting stronger every day.</a:t>
            </a:r>
          </a:p>
          <a:p>
            <a:pPr marL="0" indent="0">
              <a:buNone/>
            </a:pPr>
            <a:r>
              <a:rPr lang="en-US" dirty="0"/>
              <a:t>2-4 - No, I am here today to learn more!</a:t>
            </a:r>
          </a:p>
          <a:p>
            <a:pPr marL="0" indent="0">
              <a:buNone/>
            </a:pPr>
            <a:r>
              <a:rPr lang="en-US" dirty="0"/>
              <a:t>1 - Please get me up to speed, pronto.</a:t>
            </a:r>
          </a:p>
          <a:p>
            <a:pPr marL="0" indent="0">
              <a:buNone/>
            </a:pPr>
            <a:r>
              <a:rPr lang="en-US" dirty="0"/>
              <a:t>0 - What are career pathways?</a:t>
            </a:r>
          </a:p>
        </p:txBody>
      </p:sp>
      <p:sp>
        <p:nvSpPr>
          <p:cNvPr id="4" name="Content Placeholder 3"/>
          <p:cNvSpPr>
            <a:spLocks noGrp="1"/>
          </p:cNvSpPr>
          <p:nvPr>
            <p:ph idx="10"/>
          </p:nvPr>
        </p:nvSpPr>
        <p:spPr/>
        <p:txBody>
          <a:bodyPr>
            <a:normAutofit fontScale="92500" lnSpcReduction="10000"/>
          </a:bodyPr>
          <a:lstStyle/>
          <a:p>
            <a:r>
              <a:rPr lang="en-US" dirty="0"/>
              <a:t>On a scale of 1 to 10, how would you rate your current knowledge of career pathways?</a:t>
            </a:r>
          </a:p>
        </p:txBody>
      </p:sp>
    </p:spTree>
    <p:extLst>
      <p:ext uri="{BB962C8B-B14F-4D97-AF65-F5344CB8AC3E}">
        <p14:creationId xmlns:p14="http://schemas.microsoft.com/office/powerpoint/2010/main" val="254412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961215"/>
            <a:ext cx="8075084" cy="2920296"/>
          </a:xfrm>
        </p:spPr>
        <p:txBody>
          <a:bodyPr>
            <a:normAutofit lnSpcReduction="10000"/>
          </a:bodyPr>
          <a:lstStyle/>
          <a:p>
            <a:r>
              <a:rPr lang="en-US" dirty="0"/>
              <a:t>Workforce System</a:t>
            </a:r>
          </a:p>
          <a:p>
            <a:r>
              <a:rPr lang="en-US" dirty="0"/>
              <a:t>Education</a:t>
            </a:r>
          </a:p>
          <a:p>
            <a:r>
              <a:rPr lang="en-US" dirty="0"/>
              <a:t>Human Services</a:t>
            </a:r>
          </a:p>
          <a:p>
            <a:r>
              <a:rPr lang="en-US" dirty="0"/>
              <a:t>Community Partner</a:t>
            </a:r>
          </a:p>
          <a:p>
            <a:r>
              <a:rPr lang="en-US" dirty="0"/>
              <a:t>Business</a:t>
            </a:r>
          </a:p>
          <a:p>
            <a:r>
              <a:rPr lang="en-US" dirty="0"/>
              <a:t>Other/Not On A Team Yet</a:t>
            </a:r>
          </a:p>
        </p:txBody>
      </p:sp>
      <p:sp>
        <p:nvSpPr>
          <p:cNvPr id="4" name="Content Placeholder 3"/>
          <p:cNvSpPr>
            <a:spLocks noGrp="1"/>
          </p:cNvSpPr>
          <p:nvPr>
            <p:ph idx="10"/>
          </p:nvPr>
        </p:nvSpPr>
        <p:spPr/>
        <p:txBody>
          <a:bodyPr/>
          <a:lstStyle/>
          <a:p>
            <a:r>
              <a:rPr lang="en-US" dirty="0"/>
              <a:t>Tell us who you are on the CP team at state or local level. </a:t>
            </a:r>
          </a:p>
        </p:txBody>
      </p:sp>
    </p:spTree>
    <p:extLst>
      <p:ext uri="{BB962C8B-B14F-4D97-AF65-F5344CB8AC3E}">
        <p14:creationId xmlns:p14="http://schemas.microsoft.com/office/powerpoint/2010/main" val="167124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 - &amp;quot;Career Pathways&amp;quot;&quot;/&gt;&lt;property id=&quot;20307&quot; value=&quot;256&quot;/&gt;&lt;/object&gt;&lt;object type=&quot;3&quot; unique_id=&quot;10006&quot;&gt;&lt;property id=&quot;20148&quot; value=&quot;5&quot;/&gt;&lt;property id=&quot;20300&quot; value=&quot;Slide 4&quot;/&gt;&lt;property id=&quot;20307&quot; value=&quot;264&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60&quot;/&gt;&lt;/object&gt;&lt;object type=&quot;3&quot; unique_id=&quot;10010&quot;&gt;&lt;property id=&quot;20148&quot; value=&quot;5&quot;/&gt;&lt;property id=&quot;20300&quot; value=&quot;Slide 8&quot;/&gt;&lt;property id=&quot;20307&quot; value=&quot;277&quot;/&gt;&lt;/object&gt;&lt;object type=&quot;3&quot; unique_id=&quot;10011&quot;&gt;&lt;property id=&quot;20148&quot; value=&quot;5&quot;/&gt;&lt;property id=&quot;20300&quot; value=&quot;Slide 9&quot;/&gt;&lt;property id=&quot;20307&quot; value=&quot;292&quot;/&gt;&lt;/object&gt;&lt;object type=&quot;3&quot; unique_id=&quot;10012&quot;&gt;&lt;property id=&quot;20148&quot; value=&quot;5&quot;/&gt;&lt;property id=&quot;20300&quot; value=&quot;Slide 10 - &amp;quot;Career Pathways: A framework for WIOA Implementation &amp;quot;&quot;/&gt;&lt;property id=&quot;20307&quot; value=&quot;283&quot;/&gt;&lt;/object&gt;&lt;object type=&quot;3&quot; unique_id=&quot;10013&quot;&gt;&lt;property id=&quot;20148&quot; value=&quot;5&quot;/&gt;&lt;property id=&quot;20300&quot; value=&quot;Slide 11&quot;/&gt;&lt;property id=&quot;20307&quot; value=&quot;280&quot;/&gt;&lt;/object&gt;&lt;object type=&quot;3&quot; unique_id=&quot;10014&quot;&gt;&lt;property id=&quot;20148&quot; value=&quot;5&quot;/&gt;&lt;property id=&quot;20300&quot; value=&quot;Slide 12 - &amp;quot;WIOA Vision&amp;quot;&quot;/&gt;&lt;property id=&quot;20307&quot; value=&quot;265&quot;/&gt;&lt;/object&gt;&lt;object type=&quot;3&quot; unique_id=&quot;10015&quot;&gt;&lt;property id=&quot;20148&quot; value=&quot;5&quot;/&gt;&lt;property id=&quot;20300&quot; value=&quot;Slide 13 - &amp;quot;A Framework for WIOA Implementation&amp;quot;&quot;/&gt;&lt;property id=&quot;20307&quot; value=&quot;284&quot;/&gt;&lt;/object&gt;&lt;object type=&quot;3&quot; unique_id=&quot;10016&quot;&gt;&lt;property id=&quot;20148&quot; value=&quot;5&quot;/&gt;&lt;property id=&quot;20300&quot; value=&quot;Slide 14&quot;/&gt;&lt;property id=&quot;20307&quot; value=&quot;335&quot;/&gt;&lt;/object&gt;&lt;object type=&quot;3&quot; unique_id=&quot;10017&quot;&gt;&lt;property id=&quot;20148&quot; value=&quot;5&quot;/&gt;&lt;property id=&quot;20300&quot; value=&quot;Slide 15&quot;/&gt;&lt;property id=&quot;20307&quot; value=&quot;300&quot;/&gt;&lt;/object&gt;&lt;object type=&quot;3&quot; unique_id=&quot;10018&quot;&gt;&lt;property id=&quot;20148&quot; value=&quot;5&quot;/&gt;&lt;property id=&quot;20300&quot; value=&quot;Slide 16&quot;/&gt;&lt;property id=&quot;20307&quot; value=&quot;338&quot;/&gt;&lt;/object&gt;&lt;object type=&quot;3&quot; unique_id=&quot;10019&quot;&gt;&lt;property id=&quot;20148&quot; value=&quot;5&quot;/&gt;&lt;property id=&quot;20300&quot; value=&quot;Slide 17&quot;/&gt;&lt;property id=&quot;20307&quot; value=&quot;301&quot;/&gt;&lt;/object&gt;&lt;object type=&quot;3&quot; unique_id=&quot;10020&quot;&gt;&lt;property id=&quot;20148&quot; value=&quot;5&quot;/&gt;&lt;property id=&quot;20300&quot; value=&quot;Slide 18&quot;/&gt;&lt;property id=&quot;20307&quot; value=&quot;337&quot;/&gt;&lt;/object&gt;&lt;object type=&quot;3&quot; unique_id=&quot;10021&quot;&gt;&lt;property id=&quot;20148&quot; value=&quot;5&quot;/&gt;&lt;property id=&quot;20300&quot; value=&quot;Slide 19&quot;/&gt;&lt;property id=&quot;20307&quot; value=&quot;302&quot;/&gt;&lt;/object&gt;&lt;object type=&quot;3&quot; unique_id=&quot;10022&quot;&gt;&lt;property id=&quot;20148&quot; value=&quot;5&quot;/&gt;&lt;property id=&quot;20300&quot; value=&quot;Slide 20 - &amp;quot;The Law: Primary Indicators of Performance&amp;quot;&quot;/&gt;&lt;property id=&quot;20307&quot; value=&quot;340&quot;/&gt;&lt;/object&gt;&lt;object type=&quot;3&quot; unique_id=&quot;10023&quot;&gt;&lt;property id=&quot;20148&quot; value=&quot;5&quot;/&gt;&lt;property id=&quot;20300&quot; value=&quot;Slide 21 - &amp;quot;Primary Indicators of Performance (continued)&amp;quot;&quot;/&gt;&lt;property id=&quot;20307&quot; value=&quot;341&quot;/&gt;&lt;/object&gt;&lt;object type=&quot;3&quot; unique_id=&quot;10024&quot;&gt;&lt;property id=&quot;20148&quot; value=&quot;5&quot;/&gt;&lt;property id=&quot;20300&quot; value=&quot;Slide 22 - &amp;quot;Primary Indicators of Performance (continued)&amp;quot;&quot;/&gt;&lt;property id=&quot;20307&quot; value=&quot;342&quot;/&gt;&lt;/object&gt;&lt;object type=&quot;3&quot; unique_id=&quot;10025&quot;&gt;&lt;property id=&quot;20148&quot; value=&quot;5&quot;/&gt;&lt;property id=&quot;20300&quot; value=&quot;Slide 23&quot;/&gt;&lt;property id=&quot;20307&quot; value=&quot;290&quot;/&gt;&lt;/object&gt;&lt;object type=&quot;3&quot; unique_id=&quot;10026&quot;&gt;&lt;property id=&quot;20148&quot; value=&quot;5&quot;/&gt;&lt;property id=&quot;20300&quot; value=&quot;Slide 24 - &amp;quot;Career Pathways Across the Federal Government&amp;quot;&quot;/&gt;&lt;property id=&quot;20307&quot; value=&quot;272&quot;/&gt;&lt;/object&gt;&lt;object type=&quot;3&quot; unique_id=&quot;10027&quot;&gt;&lt;property id=&quot;20148&quot; value=&quot;5&quot;/&gt;&lt;property id=&quot;20300&quot; value=&quot;Slide 25 - &amp;quot; Career Pathways Commitment Across Federal Government&amp;quot;&quot;/&gt;&lt;property id=&quot;20307&quot; value=&quot;297&quot;/&gt;&lt;/object&gt;&lt;object type=&quot;3&quot; unique_id=&quot;10028&quot;&gt;&lt;property id=&quot;20148&quot; value=&quot;5&quot;/&gt;&lt;property id=&quot;20300&quot; value=&quot;Slide 26&quot;/&gt;&lt;property id=&quot;20307&quot; value=&quot;359&quot;/&gt;&lt;/object&gt;&lt;object type=&quot;3&quot; unique_id=&quot;10029&quot;&gt;&lt;property id=&quot;20148&quot; value=&quot;5&quot;/&gt;&lt;property id=&quot;20300&quot; value=&quot;Slide 27 - &amp;quot;Office of Career, Technical, and Adult Education &amp;quot;&quot;/&gt;&lt;property id=&quot;20307&quot; value=&quot;360&quot;/&gt;&lt;/object&gt;&lt;object type=&quot;3&quot; unique_id=&quot;10030&quot;&gt;&lt;property id=&quot;20148&quot; value=&quot;5&quot;/&gt;&lt;property id=&quot;20300&quot; value=&quot;Slide 28 - &amp;quot;Laws Supporting Career Pathways  at OCTAE&amp;quot;&quot;/&gt;&lt;property id=&quot;20307&quot; value=&quot;361&quot;/&gt;&lt;/object&gt;&lt;object type=&quot;3&quot; unique_id=&quot;10031&quot;&gt;&lt;property id=&quot;20148&quot; value=&quot;5&quot;/&gt;&lt;property id=&quot;20300&quot; value=&quot;Slide 29 - &amp;quot;Making Skills Everyone’s Business&amp;quot;&quot;/&gt;&lt;property id=&quot;20307&quot; value=&quot;362&quot;/&gt;&lt;/object&gt;&lt;object type=&quot;3&quot; unique_id=&quot;10032&quot;&gt;&lt;property id=&quot;20148&quot; value=&quot;5&quot;/&gt;&lt;property id=&quot;20300&quot; value=&quot;Slide 30 - &amp;quot;Career Pathways Policy Briefs&amp;quot;&quot;/&gt;&lt;property id=&quot;20307&quot; value=&quot;363&quot;/&gt;&lt;/object&gt;&lt;object type=&quot;3&quot; unique_id=&quot;10033&quot;&gt;&lt;property id=&quot;20148&quot; value=&quot;5&quot;/&gt;&lt;property id=&quot;20300&quot; value=&quot;Slide 31 - &amp;quot;https://lincs.ed.gov/programs/movingpathways/career-pathways-exchange&amp;quot;&quot;/&gt;&lt;property id=&quot;20307&quot; value=&quot;364&quot;/&gt;&lt;/object&gt;&lt;object type=&quot;3&quot; unique_id=&quot;10034&quot;&gt;&lt;property id=&quot;20148&quot; value=&quot;5&quot;/&gt;&lt;property id=&quot;20300&quot; value=&quot;Slide 32 - &amp;quot;Future Efforts to Support  Career Pathways and Adult Education &amp;quot;&quot;/&gt;&lt;property id=&quot;20307&quot; value=&quot;365&quot;/&gt;&lt;/object&gt;&lt;object type=&quot;3&quot; unique_id=&quot;10035&quot;&gt;&lt;property id=&quot;20148&quot; value=&quot;5&quot;/&gt;&lt;property id=&quot;20300&quot; value=&quot;Slide 33 - &amp;quot;Career Pathways Projects and Research  (http://cte.ed.gov)&amp;quot;&quot;/&gt;&lt;property id=&quot;20307&quot; value=&quot;366&quot;/&gt;&lt;/object&gt;&lt;object type=&quot;3&quot; unique_id=&quot;10036&quot;&gt;&lt;property id=&quot;20148&quot; value=&quot;5&quot;/&gt;&lt;property id=&quot;20300&quot; value=&quot;Slide 34 - &amp;quot;“Advancing Career Pathways” Meetings http://advancingcpregional.org/ &amp;quot;&quot;/&gt;&lt;property id=&quot;20307&quot; value=&quot;367&quot;/&gt;&lt;/object&gt;&lt;object type=&quot;3&quot; unique_id=&quot;10037&quot;&gt;&lt;property id=&quot;20148&quot; value=&quot;5&quot;/&gt;&lt;property id=&quot;20300&quot; value=&quot;Slide 35 - &amp;quot;Resources&amp;quot;&quot;/&gt;&lt;property id=&quot;20307&quot; value=&quot;368&quot;/&gt;&lt;/object&gt;&lt;object type=&quot;3&quot; unique_id=&quot;10038&quot;&gt;&lt;property id=&quot;20148&quot; value=&quot;5&quot;/&gt;&lt;property id=&quot;20300&quot; value=&quot;Slide 36 - &amp;quot;Today’s Presenter&amp;quot;&quot;/&gt;&lt;property id=&quot;20307&quot; value=&quot;378&quot;/&gt;&lt;/object&gt;&lt;object type=&quot;3&quot; unique_id=&quot;10039&quot;&gt;&lt;property id=&quot;20148&quot; value=&quot;5&quot;/&gt;&lt;property id=&quot;20300&quot; value=&quot;Slide 37 - &amp;quot;Career Pathways for Individuals with Disabilities (CPID) Demonstration Project&amp;quot;&quot;/&gt;&lt;property id=&quot;20307&quot; value=&quot;379&quot;/&gt;&lt;/object&gt;&lt;object type=&quot;3&quot; unique_id=&quot;10040&quot;&gt;&lt;property id=&quot;20148&quot; value=&quot;5&quot;/&gt;&lt;property id=&quot;20300&quot; value=&quot;Slide 38 - &amp;quot;Career Pathways for  Individuals with Disabilities (CPID)&amp;quot;&quot;/&gt;&lt;property id=&quot;20307&quot; value=&quot;370&quot;/&gt;&lt;/object&gt;&lt;object type=&quot;3&quot; unique_id=&quot;10041&quot;&gt;&lt;property id=&quot;20148&quot; value=&quot;5&quot;/&gt;&lt;property id=&quot;20300&quot; value=&quot;Slide 39 - &amp;quot;Authorization and Administration&amp;quot;&quot;/&gt;&lt;property id=&quot;20307&quot; value=&quot;371&quot;/&gt;&lt;/object&gt;&lt;object type=&quot;3&quot; unique_id=&quot;10042&quot;&gt;&lt;property id=&quot;20148&quot; value=&quot;5&quot;/&gt;&lt;property id=&quot;20300&quot; value=&quot;Slide 40 - &amp;quot;Vocational Rehabilitation (VR) Program&amp;quot;&quot;/&gt;&lt;property id=&quot;20307&quot; value=&quot;372&quot;/&gt;&lt;/object&gt;&lt;object type=&quot;3&quot; unique_id=&quot;10043&quot;&gt;&lt;property id=&quot;20148&quot; value=&quot;5&quot;/&gt;&lt;property id=&quot;20300&quot; value=&quot;Slide 41 - &amp;quot;VR and WIOA&amp;quot;&quot;/&gt;&lt;property id=&quot;20307&quot; value=&quot;373&quot;/&gt;&lt;/object&gt;&lt;object type=&quot;3&quot; unique_id=&quot;10044&quot;&gt;&lt;property id=&quot;20148&quot; value=&quot;5&quot;/&gt;&lt;property id=&quot;20300&quot; value=&quot;Slide 42 - &amp;quot;CPID: Individuals With Disabilities  Accessing Career Pathways &amp;quot;&quot;/&gt;&lt;property id=&quot;20307&quot; value=&quot;374&quot;/&gt;&lt;/object&gt;&lt;object type=&quot;3&quot; unique_id=&quot;10045&quot;&gt;&lt;property id=&quot;20148&quot; value=&quot;5&quot;/&gt;&lt;property id=&quot;20300&quot; value=&quot;Slide 43 - &amp;quot;CPID: Project Highlights&amp;quot;&quot;/&gt;&lt;property id=&quot;20307&quot; value=&quot;375&quot;/&gt;&lt;/object&gt;&lt;object type=&quot;3&quot; unique_id=&quot;10046&quot;&gt;&lt;property id=&quot;20148&quot; value=&quot;5&quot;/&gt;&lt;property id=&quot;20300&quot; value=&quot;Slide 44 - &amp;quot;CPID and the Workforce System&amp;quot;&quot;/&gt;&lt;property id=&quot;20307&quot; value=&quot;376&quot;/&gt;&lt;/object&gt;&lt;object type=&quot;3&quot; unique_id=&quot;10047&quot;&gt;&lt;property id=&quot;20148&quot; value=&quot;5&quot;/&gt;&lt;property id=&quot;20300&quot; value=&quot;Slide 45&quot;/&gt;&lt;property id=&quot;20307&quot; value=&quot;336&quot;/&gt;&lt;/object&gt;&lt;object type=&quot;3&quot; unique_id=&quot;10048&quot;&gt;&lt;property id=&quot;20148&quot; value=&quot;5&quot;/&gt;&lt;property id=&quot;20300&quot; value=&quot;Slide 46 - &amp;quot;TANF &amp;amp; Career Pathways &amp;quot;&quot;/&gt;&lt;property id=&quot;20307&quot; value=&quot;304&quot;/&gt;&lt;/object&gt;&lt;object type=&quot;3&quot; unique_id=&quot;10049&quot;&gt;&lt;property id=&quot;20148&quot; value=&quot;5&quot;/&gt;&lt;property id=&quot;20300&quot; value=&quot;Slide 47 - &amp;quot;FY 2015&amp;quot;&quot;/&gt;&lt;property id=&quot;20307&quot; value=&quot;305&quot;/&gt;&lt;/object&gt;&lt;object type=&quot;3&quot; unique_id=&quot;10050&quot;&gt;&lt;property id=&quot;20148&quot; value=&quot;5&quot;/&gt;&lt;property id=&quot;20300&quot; value=&quot;Slide 48 - &amp;quot;Purposes of TANF Program &amp;quot;&quot;/&gt;&lt;property id=&quot;20307&quot; value=&quot;306&quot;/&gt;&lt;/object&gt;&lt;object type=&quot;3&quot; unique_id=&quot;10051&quot;&gt;&lt;property id=&quot;20148&quot; value=&quot;5&quot;/&gt;&lt;property id=&quot;20300&quot; value=&quot;Slide 49 - &amp;quot;Supporting Career Pathways for TANF Recipients&amp;quot;&quot;/&gt;&lt;property id=&quot;20307&quot; value=&quot;307&quot;/&gt;&lt;/object&gt;&lt;object type=&quot;3&quot; unique_id=&quot;10052&quot;&gt;&lt;property id=&quot;20148&quot; value=&quot;5&quot;/&gt;&lt;property id=&quot;20300&quot; value=&quot;Slide 50 - &amp;quot;TANF Work Activities&amp;quot;&quot;/&gt;&lt;property id=&quot;20307&quot; value=&quot;308&quot;/&gt;&lt;/object&gt;&lt;object type=&quot;3&quot; unique_id=&quot;10053&quot;&gt;&lt;property id=&quot;20148&quot; value=&quot;5&quot;/&gt;&lt;property id=&quot;20300&quot; value=&quot;Slide 51 - &amp;quot;Career Pathways &amp;amp; TANF: Promising Strategies&amp;quot;&quot;/&gt;&lt;property id=&quot;20307&quot; value=&quot;309&quot;/&gt;&lt;/object&gt;&lt;object type=&quot;3&quot; unique_id=&quot;10054&quot;&gt;&lt;property id=&quot;20148&quot; value=&quot;5&quot;/&gt;&lt;property id=&quot;20300&quot; value=&quot;Slide 52 - &amp;quot;ACF Career Pathways Research&amp;quot;&quot;/&gt;&lt;property id=&quot;20307&quot; value=&quot;310&quot;/&gt;&lt;/object&gt;&lt;object type=&quot;3&quot; unique_id=&quot;10055&quot;&gt;&lt;property id=&quot;20148&quot; value=&quot;5&quot;/&gt;&lt;property id=&quot;20300&quot; value=&quot;Slide 53 - &amp;quot;Overview of the Career Pathways Toolkit:&amp;quot;&quot;/&gt;&lt;property id=&quot;20307&quot; value=&quot;285&quot;/&gt;&lt;/object&gt;&lt;object type=&quot;3&quot; unique_id=&quot;10056&quot;&gt;&lt;property id=&quot;20148&quot; value=&quot;5&quot;/&gt;&lt;property id=&quot;20300&quot; value=&quot;Slide 54 - &amp;quot;New Toolkit&amp;quot;&quot;/&gt;&lt;property id=&quot;20307&quot; value=&quot;287&quot;/&gt;&lt;/object&gt;&lt;object type=&quot;3&quot; unique_id=&quot;10057&quot;&gt;&lt;property id=&quot;20148&quot; value=&quot;5&quot;/&gt;&lt;property id=&quot;20300&quot; value=&quot;Slide 55 - &amp;quot;Where Do I Get It?&amp;quot;&quot;/&gt;&lt;property id=&quot;20307&quot; value=&quot;347&quot;/&gt;&lt;/object&gt;&lt;object type=&quot;3&quot; unique_id=&quot;10058&quot;&gt;&lt;property id=&quot;20148&quot; value=&quot;5&quot;/&gt;&lt;property id=&quot;20300&quot; value=&quot;Slide 56 - &amp;quot;Toolkit Modules&amp;quot;&quot;/&gt;&lt;property id=&quot;20307&quot; value=&quot;346&quot;/&gt;&lt;/object&gt;&lt;object type=&quot;3&quot; unique_id=&quot;10059&quot;&gt;&lt;property id=&quot;20148&quot; value=&quot;5&quot;/&gt;&lt;property id=&quot;20300&quot; value=&quot;Slide 57 - &amp;quot;New Toolkit&amp;quot;&quot;/&gt;&lt;property id=&quot;20307&quot; value=&quot;343&quot;/&gt;&lt;/object&gt;&lt;object type=&quot;3&quot; unique_id=&quot;10060&quot;&gt;&lt;property id=&quot;20148&quot; value=&quot;5&quot;/&gt;&lt;property id=&quot;20300&quot; value=&quot;Slide 58 - &amp;quot;Introduction: Six Key Elements Readiness Checklist&amp;quot;&quot;/&gt;&lt;property id=&quot;20307&quot; value=&quot;344&quot;/&gt;&lt;/object&gt;&lt;object type=&quot;3&quot; unique_id=&quot;10061&quot;&gt;&lt;property id=&quot;20148&quot; value=&quot;5&quot;/&gt;&lt;property id=&quot;20300&quot; value=&quot;Slide 59 - &amp;quot;Element One: Building Cross-Agency Partnerships and Clarify Roles&amp;quot;&quot;/&gt;&lt;property id=&quot;20307&quot; value=&quot;352&quot;/&gt;&lt;/object&gt;&lt;object type=&quot;3&quot; unique_id=&quot;10062&quot;&gt;&lt;property id=&quot;20148&quot; value=&quot;5&quot;/&gt;&lt;property id=&quot;20300&quot; value=&quot;Slide 60 - &amp;quot;Element Two: Employer Engagement Self Assessment&amp;quot;&quot;/&gt;&lt;property id=&quot;20307&quot; value=&quot;345&quot;/&gt;&lt;/object&gt;&lt;object type=&quot;3&quot; unique_id=&quot;10063&quot;&gt;&lt;property id=&quot;20148&quot; value=&quot;5&quot;/&gt;&lt;property id=&quot;20300&quot; value=&quot;Slide 61 - &amp;quot;Element Two: Employer Engagement&amp;quot;&quot;/&gt;&lt;property id=&quot;20307&quot; value=&quot;350&quot;/&gt;&lt;/object&gt;&lt;object type=&quot;3&quot; unique_id=&quot;10064&quot;&gt;&lt;property id=&quot;20148&quot; value=&quot;5&quot;/&gt;&lt;property id=&quot;20300&quot; value=&quot;Slide 62 - &amp;quot;Element Two: Employer Engagement&amp;quot;&quot;/&gt;&lt;property id=&quot;20307&quot; value=&quot;348&quot;/&gt;&lt;/object&gt;&lt;object type=&quot;3&quot; unique_id=&quot;10065&quot;&gt;&lt;property id=&quot;20148&quot; value=&quot;5&quot;/&gt;&lt;property id=&quot;20300&quot; value=&quot;Slide 63 - &amp;quot;Element Two: Employer Engagement&amp;quot;&quot;/&gt;&lt;property id=&quot;20307&quot; value=&quot;349&quot;/&gt;&lt;/object&gt;&lt;object type=&quot;3&quot; unique_id=&quot;10066&quot;&gt;&lt;property id=&quot;20148&quot; value=&quot;5&quot;/&gt;&lt;property id=&quot;20300&quot; value=&quot;Slide 64 - &amp;quot;Element Three: Design Education and Training Programs&amp;quot;&quot;/&gt;&lt;property id=&quot;20307&quot; value=&quot;351&quot;/&gt;&lt;/object&gt;&lt;object type=&quot;3&quot; unique_id=&quot;10067&quot;&gt;&lt;property id=&quot;20148&quot; value=&quot;5&quot;/&gt;&lt;property id=&quot;20300&quot; value=&quot;Slide 65 - &amp;quot;Element Three: Design Education and Training Programs &amp;quot;&quot;/&gt;&lt;property id=&quot;20307&quot; value=&quot;353&quot;/&gt;&lt;/object&gt;&lt;object type=&quot;3&quot; unique_id=&quot;10068&quot;&gt;&lt;property id=&quot;20148&quot; value=&quot;5&quot;/&gt;&lt;property id=&quot;20300&quot; value=&quot;Slide 66 - &amp;quot;Element Four: Identify Funding Needs and Sources &amp;quot;&quot;/&gt;&lt;property id=&quot;20307&quot; value=&quot;354&quot;/&gt;&lt;/object&gt;&lt;object type=&quot;3&quot; unique_id=&quot;10069&quot;&gt;&lt;property id=&quot;20148&quot; value=&quot;5&quot;/&gt;&lt;property id=&quot;20300&quot; value=&quot;Slide 67 - &amp;quot;Element Five: Align Policies and Programs&amp;quot;&quot;/&gt;&lt;property id=&quot;20307&quot; value=&quot;355&quot;/&gt;&lt;/object&gt;&lt;object type=&quot;3&quot; unique_id=&quot;10070&quot;&gt;&lt;property id=&quot;20148&quot; value=&quot;5&quot;/&gt;&lt;property id=&quot;20300&quot; value=&quot;Slide 68 - &amp;quot;Element Six: Measure System Change and Performance&amp;quot;&quot;/&gt;&lt;property id=&quot;20307&quot; value=&quot;356&quot;/&gt;&lt;/object&gt;&lt;object type=&quot;3&quot; unique_id=&quot;10071&quot;&gt;&lt;property id=&quot;20148&quot; value=&quot;5&quot;/&gt;&lt;property id=&quot;20300&quot; value=&quot;Slide 69 - &amp;quot;Element Six: Measure System Change and Performance &amp;quot;&quot;/&gt;&lt;property id=&quot;20307&quot; value=&quot;357&quot;/&gt;&lt;/object&gt;&lt;object type=&quot;3&quot; unique_id=&quot;10072&quot;&gt;&lt;property id=&quot;20148&quot; value=&quot;5&quot;/&gt;&lt;property id=&quot;20300&quot; value=&quot;Slide 70&quot;/&gt;&lt;property id=&quot;20307&quot; value=&quot;291&quot;/&gt;&lt;/object&gt;&lt;object type=&quot;3&quot; unique_id=&quot;10073&quot;&gt;&lt;property id=&quot;20148&quot; value=&quot;5&quot;/&gt;&lt;property id=&quot;20300&quot; value=&quot;Slide 71&quot;/&gt;&lt;property id=&quot;20307&quot; value=&quot;298&quot;/&gt;&lt;/object&gt;&lt;object type=&quot;3&quot; unique_id=&quot;10074&quot;&gt;&lt;property id=&quot;20148&quot; value=&quot;5&quot;/&gt;&lt;property id=&quot;20300&quot; value=&quot;Slide 72&quot;/&gt;&lt;property id=&quot;20307&quot; value=&quot;278&quot;/&gt;&lt;/object&gt;&lt;object type=&quot;3&quot; unique_id=&quot;10075&quot;&gt;&lt;property id=&quot;20148&quot; value=&quot;5&quot;/&gt;&lt;property id=&quot;20300&quot; value=&quot;Slide 73&quot;/&gt;&lt;property id=&quot;20307&quot; value=&quot;358&quot;/&gt;&lt;/object&gt;&lt;object type=&quot;3&quot; unique_id=&quot;10076&quot;&gt;&lt;property id=&quot;20148&quot; value=&quot;5&quot;/&gt;&lt;property id=&quot;20300&quot; value=&quot;Slide 74&quot;/&gt;&lt;property id=&quot;20307&quot; value=&quot;261&quot;/&gt;&lt;/object&gt;&lt;/object&gt;&lt;object type=&quot;8&quot; unique_id=&quot;10152&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CF Color Palette">
    <a:dk1>
      <a:srgbClr val="000000"/>
    </a:dk1>
    <a:lt1>
      <a:srgbClr val="FFFFFF"/>
    </a:lt1>
    <a:dk2>
      <a:srgbClr val="2D261A"/>
    </a:dk2>
    <a:lt2>
      <a:srgbClr val="CDD7D9"/>
    </a:lt2>
    <a:accent1>
      <a:srgbClr val="264A64"/>
    </a:accent1>
    <a:accent2>
      <a:srgbClr val="BCD9ED"/>
    </a:accent2>
    <a:accent3>
      <a:srgbClr val="336A90"/>
    </a:accent3>
    <a:accent4>
      <a:srgbClr val="7DABA3"/>
    </a:accent4>
    <a:accent5>
      <a:srgbClr val="CC9966"/>
    </a:accent5>
    <a:accent6>
      <a:srgbClr val="F3D78E"/>
    </a:accent6>
    <a:hlink>
      <a:srgbClr val="0070C0"/>
    </a:hlink>
    <a:folHlink>
      <a:srgbClr val="969696"/>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7088</TotalTime>
  <Words>2469</Words>
  <Application>Microsoft Office PowerPoint</Application>
  <PresentationFormat>On-screen Show (4:3)</PresentationFormat>
  <Paragraphs>323</Paragraphs>
  <Slides>74</Slides>
  <Notes>50</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74</vt:i4>
      </vt:variant>
    </vt:vector>
  </HeadingPairs>
  <TitlesOfParts>
    <vt:vector size="91" baseType="lpstr">
      <vt:lpstr>ＭＳ Ｐゴシック</vt:lpstr>
      <vt:lpstr>Arial</vt:lpstr>
      <vt:lpstr>Arial Black</vt:lpstr>
      <vt:lpstr>Calibri</vt:lpstr>
      <vt:lpstr>Courier New</vt:lpstr>
      <vt:lpstr>Franklin Gothic Medium</vt:lpstr>
      <vt:lpstr>Impact</vt:lpstr>
      <vt:lpstr>Mangal</vt:lpstr>
      <vt:lpstr>Myriad Pro</vt:lpstr>
      <vt:lpstr>Myriad Pro Cond</vt:lpstr>
      <vt:lpstr>Times New Roman</vt:lpstr>
      <vt:lpstr>Trebuchet MS</vt:lpstr>
      <vt:lpstr>Wingdings</vt:lpstr>
      <vt:lpstr>Wingdings 2</vt:lpstr>
      <vt:lpstr>Wingdings 3</vt:lpstr>
      <vt:lpstr>Office Theme</vt:lpstr>
      <vt:lpstr>1_Office Theme</vt:lpstr>
      <vt:lpstr>PowerPoint Presentation</vt:lpstr>
      <vt:lpstr>PowerPoint Presentation</vt:lpstr>
      <vt:lpstr>Career Pathways</vt:lpstr>
      <vt:lpstr>PowerPoint Presentation</vt:lpstr>
      <vt:lpstr>PowerPoint Presentation</vt:lpstr>
      <vt:lpstr>PowerPoint Presentation</vt:lpstr>
      <vt:lpstr>PowerPoint Presentation</vt:lpstr>
      <vt:lpstr>PowerPoint Presentation</vt:lpstr>
      <vt:lpstr>PowerPoint Presentation</vt:lpstr>
      <vt:lpstr>Career Pathways: A framework for WIOA Implementation </vt:lpstr>
      <vt:lpstr>PowerPoint Presentation</vt:lpstr>
      <vt:lpstr>WIOA Vision</vt:lpstr>
      <vt:lpstr>A Framework for WIOA Implementation</vt:lpstr>
      <vt:lpstr>PowerPoint Presentation</vt:lpstr>
      <vt:lpstr>PowerPoint Presentation</vt:lpstr>
      <vt:lpstr>PowerPoint Presentation</vt:lpstr>
      <vt:lpstr>PowerPoint Presentation</vt:lpstr>
      <vt:lpstr>PowerPoint Presentation</vt:lpstr>
      <vt:lpstr>PowerPoint Presentation</vt:lpstr>
      <vt:lpstr>The Law: Primary Indicators of Performance</vt:lpstr>
      <vt:lpstr>Primary Indicators of Performance (continued)</vt:lpstr>
      <vt:lpstr>Primary Indicators of Performance (continued)</vt:lpstr>
      <vt:lpstr>PowerPoint Presentation</vt:lpstr>
      <vt:lpstr>Career Pathways Across the Federal Government</vt:lpstr>
      <vt:lpstr> Career Pathways Commitment Across Federal Government</vt:lpstr>
      <vt:lpstr>PowerPoint Presentation</vt:lpstr>
      <vt:lpstr>Office of Career, Technical, and Adult Education </vt:lpstr>
      <vt:lpstr>Laws Supporting Career Pathways  at OCTAE</vt:lpstr>
      <vt:lpstr>Making Skills Everyone’s Business</vt:lpstr>
      <vt:lpstr>Career Pathways Policy Briefs</vt:lpstr>
      <vt:lpstr>https://lincs.ed.gov/programs/movingpathways/career-pathways-exchange</vt:lpstr>
      <vt:lpstr>Future Efforts to Support  Career Pathways and Adult Education </vt:lpstr>
      <vt:lpstr>Career Pathways Projects and Research  (http://cte.ed.gov)</vt:lpstr>
      <vt:lpstr>“Advancing Career Pathways” Meetings http://advancingcpregional.org/ </vt:lpstr>
      <vt:lpstr>Resources</vt:lpstr>
      <vt:lpstr>Today’s Presenter</vt:lpstr>
      <vt:lpstr>Career Pathways for Individuals with Disabilities (CPID) Demonstration Project</vt:lpstr>
      <vt:lpstr>Career Pathways for  Individuals with Disabilities (CPID)</vt:lpstr>
      <vt:lpstr>Authorization and Administration</vt:lpstr>
      <vt:lpstr>Vocational Rehabilitation (VR) Program</vt:lpstr>
      <vt:lpstr>VR and WIOA</vt:lpstr>
      <vt:lpstr>CPID: Individuals With Disabilities  Accessing Career Pathways </vt:lpstr>
      <vt:lpstr>CPID: Project Highlights</vt:lpstr>
      <vt:lpstr>CPID and the Workforce System</vt:lpstr>
      <vt:lpstr>PowerPoint Presentation</vt:lpstr>
      <vt:lpstr>TANF &amp; Career Pathways </vt:lpstr>
      <vt:lpstr>FY 2015</vt:lpstr>
      <vt:lpstr>Purposes of TANF Program </vt:lpstr>
      <vt:lpstr>Supporting Career Pathways for TANF Recipients</vt:lpstr>
      <vt:lpstr>TANF Work Activities</vt:lpstr>
      <vt:lpstr>Career Pathways &amp; TANF: Promising Strategies</vt:lpstr>
      <vt:lpstr>ACF Career Pathways Research</vt:lpstr>
      <vt:lpstr>Overview of the Career Pathways Toolkit:</vt:lpstr>
      <vt:lpstr>New Toolkit</vt:lpstr>
      <vt:lpstr>Where Do I Get It?</vt:lpstr>
      <vt:lpstr>Toolkit Modules</vt:lpstr>
      <vt:lpstr>New Toolkit</vt:lpstr>
      <vt:lpstr>Introduction: Six Key Elements Readiness Checklist</vt:lpstr>
      <vt:lpstr>Element One: Building Cross-Agency Partnerships and Clarify Roles</vt:lpstr>
      <vt:lpstr>Element Two: Employer Engagement Self Assessment</vt:lpstr>
      <vt:lpstr>Element Two: Employer Engagement</vt:lpstr>
      <vt:lpstr>Element Two: Employer Engagement</vt:lpstr>
      <vt:lpstr>Element Two: Employer Engagement</vt:lpstr>
      <vt:lpstr>Element Three: Design Education and Training Programs</vt:lpstr>
      <vt:lpstr>Element Three: Design Education and Training Programs </vt:lpstr>
      <vt:lpstr>Element Four: Identify Funding Needs and Sources </vt:lpstr>
      <vt:lpstr>Element Five: Align Policies and Programs</vt:lpstr>
      <vt:lpstr>Element Six: Measure System Change and Performance</vt:lpstr>
      <vt:lpstr>Element Six: Measure System Change and Performance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135</cp:revision>
  <cp:lastPrinted>2016-11-29T19:01:00Z</cp:lastPrinted>
  <dcterms:created xsi:type="dcterms:W3CDTF">2016-06-21T17:10:41Z</dcterms:created>
  <dcterms:modified xsi:type="dcterms:W3CDTF">2016-11-30T16:05:23Z</dcterms:modified>
</cp:coreProperties>
</file>