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4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7010400" cy="9236075"/>
  <p:embeddedFontLst>
    <p:embeddedFont>
      <p:font typeface="Helvetica Neue"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Webdings" panose="05030102010509060703" pitchFamily="18" charset="2"/>
      <p:regular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8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19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7" y="0"/>
            <a:ext cx="3038475" cy="461961"/>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387850"/>
            <a:ext cx="5607049" cy="415607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772525"/>
            <a:ext cx="3038475" cy="46196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7" y="8772525"/>
            <a:ext cx="3038475" cy="46196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68518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1675" y="4387850"/>
            <a:ext cx="5607000" cy="4156200"/>
          </a:xfrm>
          <a:prstGeom prst="rect">
            <a:avLst/>
          </a:prstGeom>
        </p:spPr>
        <p:txBody>
          <a:bodyPr lIns="91425" tIns="91425" rIns="91425" bIns="91425" anchor="t" anchorCtr="0">
            <a:noAutofit/>
          </a:bodyPr>
          <a:lstStyle/>
          <a:p>
            <a:pPr lvl="0" rtl="0">
              <a:spcBef>
                <a:spcPts val="0"/>
              </a:spcBef>
              <a:buNone/>
            </a:pPr>
            <a:endParaRPr/>
          </a:p>
        </p:txBody>
      </p:sp>
      <p:sp>
        <p:nvSpPr>
          <p:cNvPr id="236" name="Shape 23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3" name="Shape 35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354" name="Shape 35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3" name="Shape 37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374" name="Shape 37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3" name="Shape 38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384" name="Shape 38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3" name="Shape 39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394" name="Shape 39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6" name="Shape 406"/>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407" name="Shape 407"/>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5" name="Shape 425"/>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426" name="Shape 426"/>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8" name="Shape 438"/>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439" name="Shape 439"/>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701675" y="4387850"/>
            <a:ext cx="5607049" cy="4156075"/>
          </a:xfrm>
          <a:prstGeom prst="rect">
            <a:avLst/>
          </a:prstGeom>
        </p:spPr>
        <p:txBody>
          <a:bodyPr lIns="91425" tIns="91425" rIns="91425" bIns="91425" anchor="t" anchorCtr="0">
            <a:noAutofit/>
          </a:bodyPr>
          <a:lstStyle/>
          <a:p>
            <a:pPr lvl="0">
              <a:spcBef>
                <a:spcPts val="0"/>
              </a:spcBef>
              <a:buNone/>
            </a:pPr>
            <a:endParaRPr lang="en-US"/>
          </a:p>
        </p:txBody>
      </p:sp>
      <p:sp>
        <p:nvSpPr>
          <p:cNvPr id="449" name="Shape 44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5" name="Shape 455"/>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456" name="Shape 456"/>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6" name="Shape 466"/>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467" name="Shape 467"/>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2" name="Shape 242"/>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243" name="Shape 243"/>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6" name="Shape 476"/>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477" name="Shape 477"/>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7" name="Shape 48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488" name="Shape 48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7" name="Shape 49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498" name="Shape 49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7" name="Shape 50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508" name="Shape 50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7" name="Shape 51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518" name="Shape 51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7" name="Shape 52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528" name="Shape 52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37" name="Shape 53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538" name="Shape 53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9" name="Shape 549"/>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550" name="Shape 550"/>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61" name="Shape 561"/>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562" name="Shape 562"/>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3" name="Shape 57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574" name="Shape 57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1" name="Shape 261"/>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262" name="Shape 262"/>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6" name="Shape 586"/>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587" name="Shape 587"/>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9" name="Shape 599"/>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600" name="Shape 600"/>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12" name="Shape 612"/>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613" name="Shape 613"/>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5" name="Shape 625"/>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626" name="Shape 626"/>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37" name="Shape 637"/>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638" name="Shape 638"/>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9" name="Shape 649"/>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endParaRPr lang="en-US">
              <a:sym typeface="Calibri"/>
            </a:endParaRPr>
          </a:p>
        </p:txBody>
      </p:sp>
      <p:sp>
        <p:nvSpPr>
          <p:cNvPr id="650" name="Shape 650"/>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61" name="Shape 661"/>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662" name="Shape 662"/>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3" name="Shape 67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674" name="Shape 67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85" name="Shape 685"/>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686" name="Shape 686"/>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5" name="Shape 695"/>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p>
        </p:txBody>
      </p:sp>
      <p:sp>
        <p:nvSpPr>
          <p:cNvPr id="696" name="Shape 696"/>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3" name="Shape 28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284" name="Shape 28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05" name="Shape 705"/>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706" name="Shape 706"/>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23" name="Shape 72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724" name="Shape 72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33" name="Shape 73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734" name="Shape 73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43" name="Shape 74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744" name="Shape 74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60" name="Shape 760"/>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761" name="Shape 761"/>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3" name="Shape 29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294" name="Shape 29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3" name="Shape 30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304" name="Shape 30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3" name="Shape 31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314" name="Shape 31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2" name="Shape 332"/>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a:sym typeface="Calibri"/>
            </a:endParaRPr>
          </a:p>
        </p:txBody>
      </p:sp>
      <p:sp>
        <p:nvSpPr>
          <p:cNvPr id="333" name="Shape 333"/>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95388"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3" name="Shape 343"/>
          <p:cNvSpPr txBox="1">
            <a:spLocks noGrp="1"/>
          </p:cNvSpPr>
          <p:nvPr>
            <p:ph type="body" idx="1"/>
          </p:nvPr>
        </p:nvSpPr>
        <p:spPr>
          <a:xfrm>
            <a:off x="701040" y="4387766"/>
            <a:ext cx="5608200"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a:sym typeface="Calibri"/>
            </a:endParaRPr>
          </a:p>
        </p:txBody>
      </p:sp>
      <p:sp>
        <p:nvSpPr>
          <p:cNvPr id="344" name="Shape 344"/>
          <p:cNvSpPr txBox="1">
            <a:spLocks noGrp="1"/>
          </p:cNvSpPr>
          <p:nvPr>
            <p:ph type="sldNum" idx="12"/>
          </p:nvPr>
        </p:nvSpPr>
        <p:spPr>
          <a:xfrm>
            <a:off x="3970937" y="8772378"/>
            <a:ext cx="3037800" cy="4620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5"/>
        <p:cNvGrpSpPr/>
        <p:nvPr/>
      </p:nvGrpSpPr>
      <p:grpSpPr>
        <a:xfrm>
          <a:off x="0" y="0"/>
          <a:ext cx="0" cy="0"/>
          <a:chOff x="0" y="0"/>
          <a:chExt cx="0" cy="0"/>
        </a:xfrm>
      </p:grpSpPr>
      <p:sp>
        <p:nvSpPr>
          <p:cNvPr id="166" name="Shape 16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17" name="Shape 21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4.gi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4.gif"/><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hyperlink" Target="http://housatonic.edu/forward/resiliency.asp"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linkedin.com/groups/8118064/profile" TargetMode="External"/><Relationship Id="rId18" Type="http://schemas.openxmlformats.org/officeDocument/2006/relationships/image" Target="../media/image42.jpg"/><Relationship Id="rId3" Type="http://schemas.openxmlformats.org/officeDocument/2006/relationships/image" Target="../media/image4.png"/><Relationship Id="rId21" Type="http://schemas.openxmlformats.org/officeDocument/2006/relationships/image" Target="../media/image3.png"/><Relationship Id="rId7" Type="http://schemas.openxmlformats.org/officeDocument/2006/relationships/hyperlink" Target="https://www.youtube.com/channel/UCYW770FZYvp64OUp6OGzTwg" TargetMode="External"/><Relationship Id="rId12" Type="http://schemas.openxmlformats.org/officeDocument/2006/relationships/image" Target="../media/image39.png"/><Relationship Id="rId17" Type="http://schemas.openxmlformats.org/officeDocument/2006/relationships/hyperlink" Target="http://www.northeastresiliency.org/" TargetMode="External"/><Relationship Id="rId2" Type="http://schemas.openxmlformats.org/officeDocument/2006/relationships/notesSlide" Target="../notesSlides/notesSlide43.xml"/><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24.xml"/><Relationship Id="rId6" Type="http://schemas.openxmlformats.org/officeDocument/2006/relationships/image" Target="../media/image36.png"/><Relationship Id="rId11" Type="http://schemas.openxmlformats.org/officeDocument/2006/relationships/hyperlink" Target="https://www.skillscommons.org/handle/taaccct/7453" TargetMode="External"/><Relationship Id="rId5" Type="http://schemas.openxmlformats.org/officeDocument/2006/relationships/hyperlink" Target="https://soundcloud.com/northeastresiliencyconsortium" TargetMode="External"/><Relationship Id="rId15" Type="http://schemas.openxmlformats.org/officeDocument/2006/relationships/hyperlink" Target="https://www.facebook.com/northeastresiliencyconsortium/?fref=ts" TargetMode="External"/><Relationship Id="rId10" Type="http://schemas.openxmlformats.org/officeDocument/2006/relationships/image" Target="../media/image38.png"/><Relationship Id="rId19" Type="http://schemas.openxmlformats.org/officeDocument/2006/relationships/hyperlink" Target="http://campaign.r20.constantcontact.com/render?m=1114625386050&amp;ca=894f2d40-4614-49c9-a884-1736c9769d81" TargetMode="External"/><Relationship Id="rId4" Type="http://schemas.openxmlformats.org/officeDocument/2006/relationships/image" Target="../media/image5.png"/><Relationship Id="rId9" Type="http://schemas.openxmlformats.org/officeDocument/2006/relationships/hyperlink" Target="https://twitter.com/NEResiliency" TargetMode="External"/><Relationship Id="rId1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hyperlink" Target="http://creativecommons.org/licenses/by/4.0"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4.png"/><Relationship Id="rId7" Type="http://schemas.openxmlformats.org/officeDocument/2006/relationships/image" Target="../media/image14.gif"/><Relationship Id="rId12"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3.jpg"/><Relationship Id="rId5"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hyperlink" Target="https://pollev.com/jffevent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Shape 238"/>
          <p:cNvSpPr txBox="1">
            <a:spLocks noGrp="1"/>
          </p:cNvSpPr>
          <p:nvPr>
            <p:ph type="subTitle" idx="1"/>
          </p:nvPr>
        </p:nvSpPr>
        <p:spPr>
          <a:xfrm>
            <a:off x="473075" y="4335462"/>
            <a:ext cx="8426400" cy="1760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Arial"/>
              <a:buNone/>
            </a:pPr>
            <a:endParaRPr sz="3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a:solidFill>
                  <a:schemeClr val="dk1"/>
                </a:solidFill>
                <a:latin typeface="Arial"/>
                <a:ea typeface="Arial"/>
                <a:cs typeface="Arial"/>
                <a:sym typeface="Arial"/>
              </a:rPr>
              <a:t>Voices of Opportunity: </a:t>
            </a:r>
          </a:p>
          <a:p>
            <a:pPr marL="0" marR="0" lvl="0" indent="0" algn="ctr" rtl="0">
              <a:lnSpc>
                <a:spcPct val="100000"/>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Creating Resiliency and Building Community</a:t>
            </a:r>
          </a:p>
        </p:txBody>
      </p:sp>
      <p:sp>
        <p:nvSpPr>
          <p:cNvPr id="239" name="Shape 239"/>
          <p:cNvSpPr txBox="1"/>
          <p:nvPr/>
        </p:nvSpPr>
        <p:spPr>
          <a:xfrm>
            <a:off x="76200" y="6096000"/>
            <a:ext cx="9067800" cy="533400"/>
          </a:xfrm>
          <a:prstGeom prst="rect">
            <a:avLst/>
          </a:prstGeom>
          <a:noFill/>
          <a:ln>
            <a:noFill/>
          </a:ln>
        </p:spPr>
        <p:txBody>
          <a:bodyPr lIns="91425" tIns="91425" rIns="91425" bIns="91425" anchor="t" anchorCtr="0">
            <a:noAutofit/>
          </a:bodyPr>
          <a:lstStyle/>
          <a:p>
            <a:pPr lvl="0" algn="ctr" rtl="0">
              <a:spcBef>
                <a:spcPts val="0"/>
              </a:spcBef>
              <a:buNone/>
            </a:pPr>
            <a:r>
              <a:rPr lang="en-US" sz="2400">
                <a:solidFill>
                  <a:schemeClr val="dk1"/>
                </a:solidFill>
              </a:rPr>
              <a:t>U.S. DOL TAACCCT Grantee-Led Webinar | October 4, 2016</a:t>
            </a:r>
          </a:p>
        </p:txBody>
      </p:sp>
      <p:pic>
        <p:nvPicPr>
          <p:cNvPr id="2" name="Picture 1"/>
          <p:cNvPicPr>
            <a:picLocks noChangeAspect="1"/>
          </p:cNvPicPr>
          <p:nvPr/>
        </p:nvPicPr>
        <p:blipFill>
          <a:blip r:embed="rId4"/>
          <a:stretch>
            <a:fillRect/>
          </a:stretch>
        </p:blipFill>
        <p:spPr>
          <a:xfrm>
            <a:off x="7686472" y="0"/>
            <a:ext cx="1457528" cy="485843"/>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Shape 35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57" name="Shape 35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58" name="Shape 35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59" name="Shape 35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What does resiliency look like?</a:t>
            </a:r>
          </a:p>
        </p:txBody>
      </p:sp>
      <p:sp>
        <p:nvSpPr>
          <p:cNvPr id="360" name="Shape 360"/>
          <p:cNvSpPr txBox="1"/>
          <p:nvPr/>
        </p:nvSpPr>
        <p:spPr>
          <a:xfrm>
            <a:off x="152400" y="2895600"/>
            <a:ext cx="1472700" cy="609600"/>
          </a:xfrm>
          <a:prstGeom prst="rect">
            <a:avLst/>
          </a:prstGeom>
          <a:solidFill>
            <a:srgbClr val="6D9EEB"/>
          </a:solidFill>
          <a:ln>
            <a:noFill/>
          </a:ln>
        </p:spPr>
        <p:txBody>
          <a:bodyPr lIns="91425" tIns="91425" rIns="91425" bIns="91425" anchor="t" anchorCtr="0">
            <a:noAutofit/>
          </a:bodyPr>
          <a:lstStyle/>
          <a:p>
            <a:pPr lvl="0" algn="ctr">
              <a:spcBef>
                <a:spcPts val="0"/>
              </a:spcBef>
              <a:buNone/>
            </a:pPr>
            <a:r>
              <a:rPr lang="en-US" b="1">
                <a:solidFill>
                  <a:srgbClr val="FFFFFF"/>
                </a:solidFill>
              </a:rPr>
              <a:t>CRITICAL </a:t>
            </a:r>
          </a:p>
          <a:p>
            <a:pPr lvl="0" algn="ctr" rtl="0">
              <a:spcBef>
                <a:spcPts val="0"/>
              </a:spcBef>
              <a:buNone/>
            </a:pPr>
            <a:r>
              <a:rPr lang="en-US" b="1">
                <a:solidFill>
                  <a:srgbClr val="FFFFFF"/>
                </a:solidFill>
              </a:rPr>
              <a:t>THINKING</a:t>
            </a:r>
          </a:p>
        </p:txBody>
      </p:sp>
      <p:sp>
        <p:nvSpPr>
          <p:cNvPr id="361" name="Shape 361"/>
          <p:cNvSpPr txBox="1"/>
          <p:nvPr/>
        </p:nvSpPr>
        <p:spPr>
          <a:xfrm>
            <a:off x="1732800" y="2895600"/>
            <a:ext cx="16200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ADAPTABILITY</a:t>
            </a:r>
          </a:p>
        </p:txBody>
      </p:sp>
      <p:sp>
        <p:nvSpPr>
          <p:cNvPr id="362" name="Shape 362"/>
          <p:cNvSpPr txBox="1"/>
          <p:nvPr/>
        </p:nvSpPr>
        <p:spPr>
          <a:xfrm>
            <a:off x="3466150" y="2895600"/>
            <a:ext cx="18891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SELF-AWARENESS</a:t>
            </a:r>
          </a:p>
        </p:txBody>
      </p:sp>
      <p:sp>
        <p:nvSpPr>
          <p:cNvPr id="363" name="Shape 363"/>
          <p:cNvSpPr txBox="1"/>
          <p:nvPr/>
        </p:nvSpPr>
        <p:spPr>
          <a:xfrm>
            <a:off x="5454383" y="2895600"/>
            <a:ext cx="1546499" cy="609600"/>
          </a:xfrm>
          <a:prstGeom prst="rect">
            <a:avLst/>
          </a:prstGeom>
          <a:solidFill>
            <a:srgbClr val="6D9EEB"/>
          </a:solidFill>
          <a:ln>
            <a:noFill/>
          </a:ln>
        </p:spPr>
        <p:txBody>
          <a:bodyPr lIns="91425" tIns="91425" rIns="91425" bIns="91425" anchor="t" anchorCtr="0">
            <a:noAutofit/>
          </a:bodyPr>
          <a:lstStyle/>
          <a:p>
            <a:pPr lvl="0" algn="ctr">
              <a:spcBef>
                <a:spcPts val="0"/>
              </a:spcBef>
              <a:buNone/>
            </a:pPr>
            <a:r>
              <a:rPr lang="en-US" b="1">
                <a:solidFill>
                  <a:srgbClr val="FFFFFF"/>
                </a:solidFill>
              </a:rPr>
              <a:t>REFLECTIVE </a:t>
            </a:r>
          </a:p>
          <a:p>
            <a:pPr lvl="0" algn="ctr" rtl="0">
              <a:spcBef>
                <a:spcPts val="0"/>
              </a:spcBef>
              <a:buNone/>
            </a:pPr>
            <a:r>
              <a:rPr lang="en-US" b="1">
                <a:solidFill>
                  <a:srgbClr val="FFFFFF"/>
                </a:solidFill>
              </a:rPr>
              <a:t>LEARNING</a:t>
            </a:r>
          </a:p>
        </p:txBody>
      </p:sp>
      <p:sp>
        <p:nvSpPr>
          <p:cNvPr id="364" name="Shape 364"/>
          <p:cNvSpPr txBox="1"/>
          <p:nvPr/>
        </p:nvSpPr>
        <p:spPr>
          <a:xfrm>
            <a:off x="7162800" y="2895600"/>
            <a:ext cx="17700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COLLABORATION</a:t>
            </a:r>
          </a:p>
        </p:txBody>
      </p:sp>
      <p:sp>
        <p:nvSpPr>
          <p:cNvPr id="365" name="Shape 365"/>
          <p:cNvSpPr txBox="1"/>
          <p:nvPr/>
        </p:nvSpPr>
        <p:spPr>
          <a:xfrm>
            <a:off x="152400" y="3581400"/>
            <a:ext cx="1472700" cy="1836174"/>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dirty="0">
                <a:solidFill>
                  <a:schemeClr val="dk1"/>
                </a:solidFill>
              </a:rPr>
              <a:t>Purposeful use of reasoning to identify strengths and weaknesses of alternative approaches in diverse situations.</a:t>
            </a:r>
          </a:p>
        </p:txBody>
      </p:sp>
      <p:sp>
        <p:nvSpPr>
          <p:cNvPr id="366" name="Shape 366"/>
          <p:cNvSpPr txBox="1"/>
          <p:nvPr/>
        </p:nvSpPr>
        <p:spPr>
          <a:xfrm>
            <a:off x="5454383" y="3581400"/>
            <a:ext cx="1546499" cy="1836174"/>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Integration and application of prior and current learning to new situations.</a:t>
            </a:r>
          </a:p>
        </p:txBody>
      </p:sp>
      <p:sp>
        <p:nvSpPr>
          <p:cNvPr id="367" name="Shape 367"/>
          <p:cNvSpPr txBox="1"/>
          <p:nvPr/>
        </p:nvSpPr>
        <p:spPr>
          <a:xfrm>
            <a:off x="1732800" y="3581400"/>
            <a:ext cx="1620000" cy="1836174"/>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Successful adjustment to a variety of positive and negative conditions and circumstances.</a:t>
            </a:r>
          </a:p>
        </p:txBody>
      </p:sp>
      <p:sp>
        <p:nvSpPr>
          <p:cNvPr id="368" name="Shape 368"/>
          <p:cNvSpPr txBox="1"/>
          <p:nvPr/>
        </p:nvSpPr>
        <p:spPr>
          <a:xfrm>
            <a:off x="3466150" y="3581400"/>
            <a:ext cx="1889100" cy="1836174"/>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Clear understanding of one’s qualities, characteristics, strengths and weaknesses, and how they impact one’s self and others.</a:t>
            </a:r>
          </a:p>
        </p:txBody>
      </p:sp>
      <p:sp>
        <p:nvSpPr>
          <p:cNvPr id="369" name="Shape 369"/>
          <p:cNvSpPr txBox="1"/>
          <p:nvPr/>
        </p:nvSpPr>
        <p:spPr>
          <a:xfrm>
            <a:off x="7162800" y="3581400"/>
            <a:ext cx="1770000" cy="1836174"/>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Works with others to achieve a goal.</a:t>
            </a:r>
          </a:p>
        </p:txBody>
      </p:sp>
      <p:sp>
        <p:nvSpPr>
          <p:cNvPr id="370" name="Shape 370"/>
          <p:cNvSpPr txBox="1"/>
          <p:nvPr/>
        </p:nvSpPr>
        <p:spPr>
          <a:xfrm>
            <a:off x="461075" y="1525175"/>
            <a:ext cx="8078700" cy="1125300"/>
          </a:xfrm>
          <a:prstGeom prst="rect">
            <a:avLst/>
          </a:prstGeom>
          <a:noFill/>
          <a:ln>
            <a:noFill/>
          </a:ln>
        </p:spPr>
        <p:txBody>
          <a:bodyPr lIns="91425" tIns="91425" rIns="91425" bIns="91425" anchor="t" anchorCtr="0">
            <a:noAutofit/>
          </a:bodyPr>
          <a:lstStyle/>
          <a:p>
            <a:pPr lvl="0" rtl="0">
              <a:spcBef>
                <a:spcPts val="640"/>
              </a:spcBef>
              <a:buClr>
                <a:schemeClr val="dk1"/>
              </a:buClr>
              <a:buSzPct val="55000"/>
              <a:buFont typeface="Arial"/>
              <a:buNone/>
            </a:pPr>
            <a:r>
              <a:rPr lang="en-US" sz="2000" i="1" dirty="0">
                <a:solidFill>
                  <a:schemeClr val="dk1"/>
                </a:solidFill>
              </a:rPr>
              <a:t>Resiliency is an individual’s persistent development and application of knowledge, skills, and resources that effectively help one adapt to change and overcome adversity.</a:t>
            </a:r>
          </a:p>
        </p:txBody>
      </p:sp>
      <p:pic>
        <p:nvPicPr>
          <p:cNvPr id="17" name="Picture 1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77" name="Shape 37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78" name="Shape 37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79" name="Shape 37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Why resiliency?</a:t>
            </a:r>
          </a:p>
        </p:txBody>
      </p:sp>
      <p:sp>
        <p:nvSpPr>
          <p:cNvPr id="380" name="Shape 380"/>
          <p:cNvSpPr txBox="1"/>
          <p:nvPr/>
        </p:nvSpPr>
        <p:spPr>
          <a:xfrm>
            <a:off x="533475" y="2022475"/>
            <a:ext cx="8229600" cy="3844800"/>
          </a:xfrm>
          <a:prstGeom prst="rect">
            <a:avLst/>
          </a:prstGeom>
          <a:noFill/>
          <a:ln>
            <a:noFill/>
          </a:ln>
        </p:spPr>
        <p:txBody>
          <a:bodyPr lIns="91425" tIns="45700" rIns="91425" bIns="45700" anchor="t" anchorCtr="0">
            <a:noAutofit/>
          </a:bodyPr>
          <a:lstStyle/>
          <a:p>
            <a:pPr lvl="0" algn="l" rtl="0">
              <a:spcBef>
                <a:spcPts val="640"/>
              </a:spcBef>
              <a:buNone/>
            </a:pPr>
            <a:r>
              <a:rPr lang="en-US" sz="3600" b="1"/>
              <a:t>Voices of Opportunity Collage</a:t>
            </a:r>
          </a:p>
          <a:p>
            <a:pPr marL="457200" lvl="0" indent="-381000" rtl="0">
              <a:spcBef>
                <a:spcPts val="640"/>
              </a:spcBef>
              <a:buSzPct val="100000"/>
              <a:buAutoNum type="arabicParenR"/>
            </a:pPr>
            <a:r>
              <a:rPr lang="en-US" sz="2400"/>
              <a:t>Close your eyes. </a:t>
            </a:r>
          </a:p>
          <a:p>
            <a:pPr marL="457200" lvl="0" indent="-381000" rtl="0">
              <a:spcBef>
                <a:spcPts val="640"/>
              </a:spcBef>
              <a:buSzPct val="100000"/>
              <a:buAutoNum type="arabicParenR"/>
            </a:pPr>
            <a:r>
              <a:rPr lang="en-US" sz="2400"/>
              <a:t>Listen.</a:t>
            </a:r>
          </a:p>
          <a:p>
            <a:pPr marL="457200" lvl="0" indent="-381000" rtl="0">
              <a:spcBef>
                <a:spcPts val="640"/>
              </a:spcBef>
              <a:buSzPct val="100000"/>
              <a:buAutoNum type="arabicParenR"/>
            </a:pPr>
            <a:r>
              <a:rPr lang="en-US" sz="2400"/>
              <a:t>When you hear something that reminds you of your experience OR notice a pattern in the words, type these into the </a:t>
            </a:r>
            <a:r>
              <a:rPr lang="en-US" sz="2400" b="1"/>
              <a:t>CHAT FEED.</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87" name="Shape 38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88" name="Shape 38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89" name="Shape 38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What does resiliency look like?</a:t>
            </a:r>
          </a:p>
        </p:txBody>
      </p:sp>
      <p:sp>
        <p:nvSpPr>
          <p:cNvPr id="390" name="Shape 390"/>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r>
              <a:rPr lang="en-US" sz="3600" b="1" dirty="0"/>
              <a:t>Scenarios</a:t>
            </a:r>
          </a:p>
          <a:p>
            <a:pPr marL="457200" lvl="0" indent="-381000" rtl="0">
              <a:spcBef>
                <a:spcPts val="640"/>
              </a:spcBef>
              <a:buSzPct val="100000"/>
              <a:buChar char="●"/>
            </a:pPr>
            <a:r>
              <a:rPr lang="en-US" sz="2400" dirty="0"/>
              <a:t>Role play, group work, and reflective work: common techniques used across all sectors--</a:t>
            </a:r>
            <a:r>
              <a:rPr lang="en-US" sz="2400" b="1" dirty="0"/>
              <a:t>all used in this one kind of activity</a:t>
            </a:r>
          </a:p>
          <a:p>
            <a:pPr lvl="0" rtl="0">
              <a:spcBef>
                <a:spcPts val="640"/>
              </a:spcBef>
              <a:buNone/>
            </a:pPr>
            <a:endParaRPr sz="2400" b="1" dirty="0"/>
          </a:p>
          <a:p>
            <a:pPr marL="457200" lvl="0" indent="-381000" rtl="0">
              <a:spcBef>
                <a:spcPts val="640"/>
              </a:spcBef>
              <a:buSzPct val="100000"/>
              <a:buChar char="●"/>
            </a:pPr>
            <a:r>
              <a:rPr lang="en-US" sz="2400" dirty="0"/>
              <a:t>Service work = empathy, remembering when it was you... </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97" name="Shape 39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98" name="Shape 39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99" name="Shape 39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Resilient student</a:t>
            </a:r>
          </a:p>
        </p:txBody>
      </p:sp>
      <p:sp>
        <p:nvSpPr>
          <p:cNvPr id="400" name="Shape 400"/>
          <p:cNvSpPr txBox="1"/>
          <p:nvPr/>
        </p:nvSpPr>
        <p:spPr>
          <a:xfrm>
            <a:off x="423875" y="1393025"/>
            <a:ext cx="7089000" cy="3381300"/>
          </a:xfrm>
          <a:prstGeom prst="rect">
            <a:avLst/>
          </a:prstGeom>
          <a:noFill/>
          <a:ln>
            <a:noFill/>
          </a:ln>
        </p:spPr>
        <p:txBody>
          <a:bodyPr lIns="91425" tIns="45700" rIns="91425" bIns="45700" anchor="t" anchorCtr="0">
            <a:noAutofit/>
          </a:bodyPr>
          <a:lstStyle/>
          <a:p>
            <a:pPr lvl="0" rtl="0">
              <a:spcBef>
                <a:spcPts val="640"/>
              </a:spcBef>
              <a:buNone/>
            </a:pPr>
            <a:r>
              <a:rPr lang="en-US" sz="1800" dirty="0">
                <a:solidFill>
                  <a:schemeClr val="dk1"/>
                </a:solidFill>
              </a:rPr>
              <a:t>Viola is a 28-year-old part-time student (one TR morning course, one MW at night) with a four-year-old daughter; she doesn’t live with the father of the child. Viola works full-time—first, and occasionally, second shift. Her widowed mother who lives five minutes away helps out with getting her granddaughter to and from daycare, feeding her, and putting her to bed as needed. She’s training to be a social worker. </a:t>
            </a:r>
          </a:p>
          <a:p>
            <a:pPr lvl="0" rtl="0">
              <a:spcBef>
                <a:spcPts val="640"/>
              </a:spcBef>
              <a:buNone/>
            </a:pPr>
            <a:endParaRPr sz="1800" b="1" dirty="0">
              <a:solidFill>
                <a:schemeClr val="dk1"/>
              </a:solidFill>
            </a:endParaRPr>
          </a:p>
          <a:p>
            <a:pPr lvl="0">
              <a:spcBef>
                <a:spcPts val="640"/>
              </a:spcBef>
            </a:pPr>
            <a:r>
              <a:rPr lang="en-US" sz="1800" b="1" dirty="0">
                <a:sym typeface="Webdings" panose="05030102010509060703" pitchFamily="18" charset="2"/>
              </a:rPr>
              <a:t></a:t>
            </a:r>
            <a:r>
              <a:rPr lang="en-US" sz="1800" b="1" dirty="0">
                <a:solidFill>
                  <a:schemeClr val="dk1"/>
                </a:solidFill>
              </a:rPr>
              <a:t> She was offered a promotion to an off-her-feet, desk-jockey managerial position—regular 9-5 hours, more responsibility, more pay.</a:t>
            </a:r>
          </a:p>
        </p:txBody>
      </p:sp>
      <p:sp>
        <p:nvSpPr>
          <p:cNvPr id="403" name="Shape 403"/>
          <p:cNvSpPr txBox="1"/>
          <p:nvPr/>
        </p:nvSpPr>
        <p:spPr>
          <a:xfrm>
            <a:off x="518500" y="4788325"/>
            <a:ext cx="7566300" cy="1068300"/>
          </a:xfrm>
          <a:prstGeom prst="rect">
            <a:avLst/>
          </a:prstGeom>
          <a:noFill/>
          <a:ln>
            <a:noFill/>
          </a:ln>
        </p:spPr>
        <p:txBody>
          <a:bodyPr lIns="91425" tIns="91425" rIns="91425" bIns="91425" anchor="t" anchorCtr="0">
            <a:noAutofit/>
          </a:bodyPr>
          <a:lstStyle/>
          <a:p>
            <a:pPr marL="457200" lvl="0" indent="-381000" rtl="0">
              <a:spcBef>
                <a:spcPts val="640"/>
              </a:spcBef>
              <a:buClr>
                <a:schemeClr val="dk1"/>
              </a:buClr>
              <a:buSzPct val="100000"/>
              <a:buAutoNum type="arabicParenR"/>
            </a:pPr>
            <a:r>
              <a:rPr lang="en-US" sz="2400">
                <a:solidFill>
                  <a:schemeClr val="dk1"/>
                </a:solidFill>
              </a:rPr>
              <a:t>What should this person do?</a:t>
            </a:r>
          </a:p>
          <a:p>
            <a:pPr marL="457200" lvl="0" indent="-381000" rtl="0">
              <a:spcBef>
                <a:spcPts val="640"/>
              </a:spcBef>
              <a:buClr>
                <a:schemeClr val="dk1"/>
              </a:buClr>
              <a:buSzPct val="100000"/>
              <a:buAutoNum type="arabicParenR"/>
            </a:pPr>
            <a:r>
              <a:rPr lang="en-US" sz="2400">
                <a:solidFill>
                  <a:schemeClr val="dk1"/>
                </a:solidFill>
              </a:rPr>
              <a:t>What competency would he/she be performing?</a:t>
            </a:r>
          </a:p>
        </p:txBody>
      </p:sp>
      <p:pic>
        <p:nvPicPr>
          <p:cNvPr id="10" name="Picture 9"/>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Shape 409"/>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410" name="Shape 410"/>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411" name="Shape 411"/>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412" name="Shape 412"/>
          <p:cNvSpPr txBox="1"/>
          <p:nvPr/>
        </p:nvSpPr>
        <p:spPr>
          <a:xfrm>
            <a:off x="228600" y="2286000"/>
            <a:ext cx="14727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CRITICAL </a:t>
            </a:r>
          </a:p>
          <a:p>
            <a:pPr lvl="0" algn="ctr" rtl="0">
              <a:spcBef>
                <a:spcPts val="0"/>
              </a:spcBef>
              <a:buNone/>
            </a:pPr>
            <a:r>
              <a:rPr lang="en-US" b="1">
                <a:solidFill>
                  <a:srgbClr val="FFFFFF"/>
                </a:solidFill>
              </a:rPr>
              <a:t>THINKING</a:t>
            </a:r>
          </a:p>
        </p:txBody>
      </p:sp>
      <p:sp>
        <p:nvSpPr>
          <p:cNvPr id="413" name="Shape 413"/>
          <p:cNvSpPr txBox="1"/>
          <p:nvPr/>
        </p:nvSpPr>
        <p:spPr>
          <a:xfrm>
            <a:off x="1809000" y="2286000"/>
            <a:ext cx="16200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ADAPTABILITY</a:t>
            </a:r>
          </a:p>
        </p:txBody>
      </p:sp>
      <p:sp>
        <p:nvSpPr>
          <p:cNvPr id="414" name="Shape 414"/>
          <p:cNvSpPr txBox="1"/>
          <p:nvPr/>
        </p:nvSpPr>
        <p:spPr>
          <a:xfrm>
            <a:off x="3542350" y="2286000"/>
            <a:ext cx="18891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SELF-AWARENESS</a:t>
            </a:r>
          </a:p>
        </p:txBody>
      </p:sp>
      <p:sp>
        <p:nvSpPr>
          <p:cNvPr id="415" name="Shape 415"/>
          <p:cNvSpPr txBox="1"/>
          <p:nvPr/>
        </p:nvSpPr>
        <p:spPr>
          <a:xfrm>
            <a:off x="5530583" y="2286000"/>
            <a:ext cx="1546499"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REFLECTIVE </a:t>
            </a:r>
          </a:p>
          <a:p>
            <a:pPr lvl="0" algn="ctr" rtl="0">
              <a:spcBef>
                <a:spcPts val="0"/>
              </a:spcBef>
              <a:buNone/>
            </a:pPr>
            <a:r>
              <a:rPr lang="en-US" b="1">
                <a:solidFill>
                  <a:srgbClr val="FFFFFF"/>
                </a:solidFill>
              </a:rPr>
              <a:t>LEARNING</a:t>
            </a:r>
          </a:p>
        </p:txBody>
      </p:sp>
      <p:sp>
        <p:nvSpPr>
          <p:cNvPr id="416" name="Shape 416"/>
          <p:cNvSpPr txBox="1"/>
          <p:nvPr/>
        </p:nvSpPr>
        <p:spPr>
          <a:xfrm>
            <a:off x="7239000" y="2286000"/>
            <a:ext cx="1770000" cy="609600"/>
          </a:xfrm>
          <a:prstGeom prst="rect">
            <a:avLst/>
          </a:prstGeom>
          <a:solidFill>
            <a:srgbClr val="6D9EEB"/>
          </a:solidFill>
          <a:ln>
            <a:noFill/>
          </a:ln>
        </p:spPr>
        <p:txBody>
          <a:bodyPr lIns="91425" tIns="91425" rIns="91425" bIns="91425" anchor="t" anchorCtr="0">
            <a:noAutofit/>
          </a:bodyPr>
          <a:lstStyle/>
          <a:p>
            <a:pPr lvl="0" algn="ctr" rtl="0">
              <a:spcBef>
                <a:spcPts val="0"/>
              </a:spcBef>
              <a:buNone/>
            </a:pPr>
            <a:r>
              <a:rPr lang="en-US" b="1">
                <a:solidFill>
                  <a:srgbClr val="FFFFFF"/>
                </a:solidFill>
              </a:rPr>
              <a:t>COLLABORATION</a:t>
            </a:r>
          </a:p>
        </p:txBody>
      </p:sp>
      <p:sp>
        <p:nvSpPr>
          <p:cNvPr id="417" name="Shape 417"/>
          <p:cNvSpPr txBox="1"/>
          <p:nvPr/>
        </p:nvSpPr>
        <p:spPr>
          <a:xfrm>
            <a:off x="228600" y="2971800"/>
            <a:ext cx="1472700" cy="1993490"/>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dirty="0">
                <a:solidFill>
                  <a:schemeClr val="dk1"/>
                </a:solidFill>
              </a:rPr>
              <a:t>Purposeful use of reasoning to identify strengths and weaknesses of alternative approaches in diverse situations.</a:t>
            </a:r>
          </a:p>
        </p:txBody>
      </p:sp>
      <p:sp>
        <p:nvSpPr>
          <p:cNvPr id="418" name="Shape 418"/>
          <p:cNvSpPr txBox="1"/>
          <p:nvPr/>
        </p:nvSpPr>
        <p:spPr>
          <a:xfrm>
            <a:off x="5530583" y="2971800"/>
            <a:ext cx="1546499" cy="1993490"/>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Integration and application of prior and current learning to new situations.</a:t>
            </a:r>
          </a:p>
        </p:txBody>
      </p:sp>
      <p:sp>
        <p:nvSpPr>
          <p:cNvPr id="419" name="Shape 419"/>
          <p:cNvSpPr txBox="1"/>
          <p:nvPr/>
        </p:nvSpPr>
        <p:spPr>
          <a:xfrm>
            <a:off x="1809000" y="2971800"/>
            <a:ext cx="1620000" cy="1993490"/>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Successful adjustment to a variety of positive and negative conditions and circumstances.</a:t>
            </a:r>
          </a:p>
        </p:txBody>
      </p:sp>
      <p:sp>
        <p:nvSpPr>
          <p:cNvPr id="420" name="Shape 420"/>
          <p:cNvSpPr txBox="1"/>
          <p:nvPr/>
        </p:nvSpPr>
        <p:spPr>
          <a:xfrm>
            <a:off x="3542350" y="2971800"/>
            <a:ext cx="1889100" cy="1993490"/>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Clear understanding of one’s qualities, characteristics, strengths and weaknesses, and how they impact one’s self and others.</a:t>
            </a:r>
          </a:p>
        </p:txBody>
      </p:sp>
      <p:sp>
        <p:nvSpPr>
          <p:cNvPr id="421" name="Shape 421"/>
          <p:cNvSpPr txBox="1"/>
          <p:nvPr/>
        </p:nvSpPr>
        <p:spPr>
          <a:xfrm>
            <a:off x="7239000" y="2971800"/>
            <a:ext cx="1770000" cy="1993490"/>
          </a:xfrm>
          <a:prstGeom prst="rect">
            <a:avLst/>
          </a:prstGeom>
          <a:noFill/>
          <a:ln w="28575" cap="flat" cmpd="sng">
            <a:solidFill>
              <a:srgbClr val="C9DAF8"/>
            </a:solidFill>
            <a:prstDash val="solid"/>
            <a:round/>
            <a:headEnd type="none" w="med" len="med"/>
            <a:tailEnd type="none" w="med" len="med"/>
          </a:ln>
        </p:spPr>
        <p:txBody>
          <a:bodyPr lIns="91425" tIns="91425" rIns="91425" bIns="91425" anchor="t" anchorCtr="0">
            <a:noAutofit/>
          </a:bodyPr>
          <a:lstStyle/>
          <a:p>
            <a:pPr marL="63500" lvl="0" indent="0" rtl="0">
              <a:lnSpc>
                <a:spcPct val="115000"/>
              </a:lnSpc>
              <a:spcBef>
                <a:spcPts val="0"/>
              </a:spcBef>
              <a:buNone/>
            </a:pPr>
            <a:r>
              <a:rPr lang="en-US" sz="1200">
                <a:solidFill>
                  <a:schemeClr val="dk1"/>
                </a:solidFill>
              </a:rPr>
              <a:t>Works with others to achieve a goal.</a:t>
            </a:r>
          </a:p>
        </p:txBody>
      </p:sp>
      <p:sp>
        <p:nvSpPr>
          <p:cNvPr id="422" name="Shape 422"/>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What does resiliency look like?</a:t>
            </a:r>
          </a:p>
        </p:txBody>
      </p:sp>
      <p:pic>
        <p:nvPicPr>
          <p:cNvPr id="16" name="Picture 15"/>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429" name="Shape 42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430" name="Shape 430"/>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431" name="Shape 431"/>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Resilient faculty/staff</a:t>
            </a:r>
          </a:p>
        </p:txBody>
      </p:sp>
      <p:sp>
        <p:nvSpPr>
          <p:cNvPr id="432" name="Shape 432"/>
          <p:cNvSpPr txBox="1"/>
          <p:nvPr/>
        </p:nvSpPr>
        <p:spPr>
          <a:xfrm>
            <a:off x="457198" y="1701025"/>
            <a:ext cx="6805500" cy="3844800"/>
          </a:xfrm>
          <a:prstGeom prst="rect">
            <a:avLst/>
          </a:prstGeom>
          <a:noFill/>
          <a:ln>
            <a:noFill/>
          </a:ln>
        </p:spPr>
        <p:txBody>
          <a:bodyPr lIns="91425" tIns="45700" rIns="91425" bIns="45700" anchor="t" anchorCtr="0">
            <a:noAutofit/>
          </a:bodyPr>
          <a:lstStyle/>
          <a:p>
            <a:pPr lvl="0" rtl="0">
              <a:spcBef>
                <a:spcPts val="640"/>
              </a:spcBef>
              <a:buNone/>
            </a:pPr>
            <a:r>
              <a:rPr lang="en-US" sz="1800" dirty="0">
                <a:solidFill>
                  <a:schemeClr val="dk1"/>
                </a:solidFill>
              </a:rPr>
              <a:t>Charles retired from working as software engineer three years ago. He’s taken over two sections of the college’s introductory programming course. He was relatively well liked at his smaller company and was regularly tasked with mentorship of new hires; however, the company merged with another with mostly new leadership with larger multi-national-sized goals. </a:t>
            </a:r>
          </a:p>
          <a:p>
            <a:pPr lvl="0" rtl="0">
              <a:spcBef>
                <a:spcPts val="640"/>
              </a:spcBef>
              <a:buNone/>
            </a:pPr>
            <a:endParaRPr sz="1800" b="1" dirty="0">
              <a:solidFill>
                <a:schemeClr val="dk1"/>
              </a:solidFill>
            </a:endParaRPr>
          </a:p>
          <a:p>
            <a:pPr lvl="0">
              <a:spcBef>
                <a:spcPts val="640"/>
              </a:spcBef>
            </a:pPr>
            <a:r>
              <a:rPr lang="en-US" sz="1800" b="1" dirty="0">
                <a:sym typeface="Webdings" panose="05030102010509060703" pitchFamily="18" charset="2"/>
              </a:rPr>
              <a:t> </a:t>
            </a:r>
            <a:r>
              <a:rPr lang="en-US" sz="1800" b="1" dirty="0">
                <a:solidFill>
                  <a:schemeClr val="dk1"/>
                </a:solidFill>
              </a:rPr>
              <a:t>The nature of IT: three years can be a decade or more in other fields in terms of new knowledge and skills. </a:t>
            </a:r>
          </a:p>
        </p:txBody>
      </p:sp>
      <p:sp>
        <p:nvSpPr>
          <p:cNvPr id="435" name="Shape 435"/>
          <p:cNvSpPr txBox="1"/>
          <p:nvPr/>
        </p:nvSpPr>
        <p:spPr>
          <a:xfrm>
            <a:off x="528725" y="4662350"/>
            <a:ext cx="7726500" cy="1068300"/>
          </a:xfrm>
          <a:prstGeom prst="rect">
            <a:avLst/>
          </a:prstGeom>
          <a:noFill/>
          <a:ln>
            <a:noFill/>
          </a:ln>
        </p:spPr>
        <p:txBody>
          <a:bodyPr lIns="91425" tIns="91425" rIns="91425" bIns="91425" anchor="t" anchorCtr="0">
            <a:noAutofit/>
          </a:bodyPr>
          <a:lstStyle/>
          <a:p>
            <a:pPr marL="457200" lvl="0" indent="-381000" rtl="0">
              <a:spcBef>
                <a:spcPts val="640"/>
              </a:spcBef>
              <a:buClr>
                <a:schemeClr val="dk1"/>
              </a:buClr>
              <a:buSzPct val="100000"/>
              <a:buAutoNum type="arabicParenR"/>
            </a:pPr>
            <a:r>
              <a:rPr lang="en-US" sz="2400">
                <a:solidFill>
                  <a:schemeClr val="dk1"/>
                </a:solidFill>
              </a:rPr>
              <a:t>What should this person do?</a:t>
            </a:r>
          </a:p>
          <a:p>
            <a:pPr marL="457200" lvl="0" indent="-381000" rtl="0">
              <a:spcBef>
                <a:spcPts val="640"/>
              </a:spcBef>
              <a:buClr>
                <a:schemeClr val="dk1"/>
              </a:buClr>
              <a:buSzPct val="100000"/>
              <a:buAutoNum type="arabicParenR"/>
            </a:pPr>
            <a:r>
              <a:rPr lang="en-US" sz="2400">
                <a:solidFill>
                  <a:schemeClr val="dk1"/>
                </a:solidFill>
              </a:rPr>
              <a:t>What competency would he/she be performing?</a:t>
            </a:r>
          </a:p>
        </p:txBody>
      </p:sp>
      <p:pic>
        <p:nvPicPr>
          <p:cNvPr id="10" name="Picture 9"/>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442" name="Shape 442"/>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443" name="Shape 443"/>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444" name="Shape 444"/>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Tools</a:t>
            </a:r>
          </a:p>
        </p:txBody>
      </p:sp>
      <p:sp>
        <p:nvSpPr>
          <p:cNvPr id="445" name="Shape 445"/>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446" name="Shape 446"/>
          <p:cNvSpPr txBox="1">
            <a:spLocks noGrp="1"/>
          </p:cNvSpPr>
          <p:nvPr>
            <p:ph type="body" idx="4294967295"/>
          </p:nvPr>
        </p:nvSpPr>
        <p:spPr>
          <a:xfrm>
            <a:off x="533400" y="2133600"/>
            <a:ext cx="8229600" cy="4526100"/>
          </a:xfrm>
          <a:prstGeom prst="rect">
            <a:avLst/>
          </a:prstGeom>
          <a:noFill/>
          <a:ln>
            <a:noFill/>
          </a:ln>
        </p:spPr>
        <p:txBody>
          <a:bodyPr lIns="91425" tIns="45700" rIns="91425" bIns="45700" anchor="t" anchorCtr="0">
            <a:noAutofit/>
          </a:bodyPr>
          <a:lstStyle/>
          <a:p>
            <a:pPr marL="914400" lvl="1" indent="-457200">
              <a:spcBef>
                <a:spcPts val="0"/>
              </a:spcBef>
              <a:buSzPct val="100000"/>
            </a:pPr>
            <a:r>
              <a:rPr lang="en-US" sz="2400">
                <a:latin typeface="Arial"/>
                <a:ea typeface="Arial"/>
                <a:cs typeface="Arial"/>
                <a:sym typeface="Arial"/>
              </a:rPr>
              <a:t>Resiliency Competency Model</a:t>
            </a:r>
          </a:p>
          <a:p>
            <a:pPr marL="914400" lvl="1" indent="-457200" rtl="0">
              <a:spcBef>
                <a:spcPts val="0"/>
              </a:spcBef>
              <a:buSzPct val="100000"/>
            </a:pPr>
            <a:r>
              <a:rPr lang="en-US" sz="2400">
                <a:latin typeface="Arial"/>
                <a:ea typeface="Arial"/>
                <a:cs typeface="Arial"/>
                <a:sym typeface="Arial"/>
              </a:rPr>
              <a:t>Curriculum Alignment Table</a:t>
            </a:r>
          </a:p>
          <a:p>
            <a:pPr marL="914400" lvl="1" indent="-457200" rtl="0">
              <a:spcBef>
                <a:spcPts val="0"/>
              </a:spcBef>
              <a:buSzPct val="100000"/>
            </a:pPr>
            <a:r>
              <a:rPr lang="en-US" sz="2400">
                <a:latin typeface="Arial"/>
                <a:ea typeface="Arial"/>
                <a:cs typeface="Arial"/>
                <a:sym typeface="Arial"/>
              </a:rPr>
              <a:t>Instructional Design Table</a:t>
            </a:r>
          </a:p>
          <a:p>
            <a:pPr marL="914400" lvl="1" indent="-457200">
              <a:spcBef>
                <a:spcPts val="0"/>
              </a:spcBef>
              <a:buSzPct val="100000"/>
            </a:pPr>
            <a:r>
              <a:rPr lang="en-US" sz="2400">
                <a:latin typeface="Arial"/>
                <a:ea typeface="Arial"/>
                <a:cs typeface="Arial"/>
                <a:sym typeface="Arial"/>
              </a:rPr>
              <a:t>Smart Sparrow lessons</a:t>
            </a:r>
          </a:p>
          <a:p>
            <a:pPr marL="457200" lvl="0" indent="0">
              <a:spcBef>
                <a:spcPts val="0"/>
              </a:spcBef>
              <a:buNone/>
            </a:pPr>
            <a:endParaRPr sz="1400">
              <a:latin typeface="Arial"/>
              <a:ea typeface="Arial"/>
              <a:cs typeface="Arial"/>
              <a:sym typeface="Arial"/>
            </a:endParaRPr>
          </a:p>
          <a:p>
            <a:pPr marL="457200" lvl="0" indent="0" rtl="0">
              <a:spcBef>
                <a:spcPts val="0"/>
              </a:spcBef>
              <a:buNone/>
            </a:pPr>
            <a:endParaRPr/>
          </a:p>
        </p:txBody>
      </p:sp>
      <p:pic>
        <p:nvPicPr>
          <p:cNvPr id="8" name="Picture 7"/>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508000"/>
            <a:ext cx="8229600" cy="7985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Resiliency Competencies</a:t>
            </a:r>
          </a:p>
        </p:txBody>
      </p:sp>
      <p:pic>
        <p:nvPicPr>
          <p:cNvPr id="452" name="Shape 452"/>
          <p:cNvPicPr preferRelativeResize="0">
            <a:picLocks noGrp="1"/>
          </p:cNvPicPr>
          <p:nvPr>
            <p:ph type="body" idx="1"/>
          </p:nvPr>
        </p:nvPicPr>
        <p:blipFill rotWithShape="1">
          <a:blip r:embed="rId4">
            <a:alphaModFix/>
          </a:blip>
          <a:srcRect/>
          <a:stretch/>
        </p:blipFill>
        <p:spPr>
          <a:xfrm>
            <a:off x="0" y="0"/>
            <a:ext cx="9144000" cy="6742112"/>
          </a:xfrm>
          <a:prstGeom prst="rect">
            <a:avLst/>
          </a:prstGeom>
          <a:noFill/>
          <a:ln>
            <a:noFill/>
          </a:ln>
        </p:spPr>
      </p:pic>
      <p:pic>
        <p:nvPicPr>
          <p:cNvPr id="4" name="Picture 3"/>
          <p:cNvPicPr>
            <a:picLocks noChangeAspect="1"/>
          </p:cNvPicPr>
          <p:nvPr/>
        </p:nvPicPr>
        <p:blipFill>
          <a:blip r:embed="rId5"/>
          <a:stretch>
            <a:fillRect/>
          </a:stretch>
        </p:blipFill>
        <p:spPr>
          <a:xfrm>
            <a:off x="7865806" y="0"/>
            <a:ext cx="1278194" cy="426065"/>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459" name="Shape 45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460" name="Shape 460"/>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461" name="Shape 461"/>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462" name="Shape 462"/>
          <p:cNvSpPr txBox="1"/>
          <p:nvPr/>
        </p:nvSpPr>
        <p:spPr>
          <a:xfrm>
            <a:off x="304800" y="1981200"/>
            <a:ext cx="7086600" cy="1926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3000" b="0" i="0" u="none" strike="noStrike" cap="none">
                <a:solidFill>
                  <a:srgbClr val="000000"/>
                </a:solidFill>
                <a:latin typeface="Helvetica Neue"/>
                <a:ea typeface="Helvetica Neue"/>
                <a:cs typeface="Helvetica Neue"/>
                <a:sym typeface="Helvetica Neue"/>
              </a:rPr>
              <a:t>Critical thinking </a:t>
            </a:r>
            <a:r>
              <a:rPr lang="en-US" sz="3000" b="1" i="0" u="none" strike="noStrike" cap="none">
                <a:solidFill>
                  <a:srgbClr val="000000"/>
                </a:solidFill>
                <a:latin typeface="Helvetica Neue"/>
                <a:ea typeface="Helvetica Neue"/>
                <a:cs typeface="Helvetica Neue"/>
                <a:sym typeface="Helvetica Neue"/>
              </a:rPr>
              <a:t>CT</a:t>
            </a:r>
          </a:p>
          <a:p>
            <a:pPr marL="0" marR="0" lvl="0" indent="0" algn="l" rtl="0">
              <a:lnSpc>
                <a:spcPct val="100000"/>
              </a:lnSpc>
              <a:spcBef>
                <a:spcPts val="0"/>
              </a:spcBef>
              <a:spcAft>
                <a:spcPts val="0"/>
              </a:spcAft>
              <a:buClr>
                <a:srgbClr val="000000"/>
              </a:buClr>
              <a:buSzPct val="25000"/>
              <a:buFont typeface="Helvetica Neue"/>
              <a:buNone/>
            </a:pPr>
            <a:r>
              <a:rPr lang="en-US" sz="3000" b="0" i="0" u="none" strike="noStrike" cap="none">
                <a:solidFill>
                  <a:srgbClr val="000000"/>
                </a:solidFill>
                <a:latin typeface="Helvetica Neue"/>
                <a:ea typeface="Helvetica Neue"/>
                <a:cs typeface="Helvetica Neue"/>
                <a:sym typeface="Helvetica Neue"/>
              </a:rPr>
              <a:t>Adaptability </a:t>
            </a:r>
            <a:r>
              <a:rPr lang="en-US" sz="3000" b="1" i="0" u="none" strike="noStrike" cap="none">
                <a:solidFill>
                  <a:srgbClr val="000000"/>
                </a:solidFill>
                <a:latin typeface="Helvetica Neue"/>
                <a:ea typeface="Helvetica Neue"/>
                <a:cs typeface="Helvetica Neue"/>
                <a:sym typeface="Helvetica Neue"/>
              </a:rPr>
              <a:t>AD</a:t>
            </a:r>
          </a:p>
          <a:p>
            <a:pPr marL="0" marR="0" lvl="0" indent="0" algn="l" rtl="0">
              <a:lnSpc>
                <a:spcPct val="100000"/>
              </a:lnSpc>
              <a:spcBef>
                <a:spcPts val="0"/>
              </a:spcBef>
              <a:spcAft>
                <a:spcPts val="0"/>
              </a:spcAft>
              <a:buClr>
                <a:srgbClr val="000000"/>
              </a:buClr>
              <a:buSzPct val="25000"/>
              <a:buFont typeface="Helvetica Neue"/>
              <a:buNone/>
            </a:pPr>
            <a:r>
              <a:rPr lang="en-US" sz="3000" b="0" i="0" u="none" strike="noStrike" cap="none">
                <a:solidFill>
                  <a:srgbClr val="000000"/>
                </a:solidFill>
                <a:latin typeface="Helvetica Neue"/>
                <a:ea typeface="Helvetica Neue"/>
                <a:cs typeface="Helvetica Neue"/>
                <a:sym typeface="Helvetica Neue"/>
              </a:rPr>
              <a:t>Self-awareness </a:t>
            </a:r>
            <a:r>
              <a:rPr lang="en-US" sz="3000" b="1" i="0" u="none" strike="noStrike" cap="none">
                <a:solidFill>
                  <a:srgbClr val="000000"/>
                </a:solidFill>
                <a:latin typeface="Helvetica Neue"/>
                <a:ea typeface="Helvetica Neue"/>
                <a:cs typeface="Helvetica Neue"/>
                <a:sym typeface="Helvetica Neue"/>
              </a:rPr>
              <a:t>SA</a:t>
            </a:r>
          </a:p>
          <a:p>
            <a:pPr marL="0" marR="0" lvl="0" indent="0" algn="l" rtl="0">
              <a:lnSpc>
                <a:spcPct val="100000"/>
              </a:lnSpc>
              <a:spcBef>
                <a:spcPts val="0"/>
              </a:spcBef>
              <a:spcAft>
                <a:spcPts val="0"/>
              </a:spcAft>
              <a:buClr>
                <a:srgbClr val="000000"/>
              </a:buClr>
              <a:buSzPct val="25000"/>
              <a:buFont typeface="Helvetica Neue"/>
              <a:buNone/>
            </a:pPr>
            <a:r>
              <a:rPr lang="en-US" sz="3000" b="0" i="0" u="none" strike="noStrike" cap="none">
                <a:solidFill>
                  <a:srgbClr val="000000"/>
                </a:solidFill>
                <a:latin typeface="Helvetica Neue"/>
                <a:ea typeface="Helvetica Neue"/>
                <a:cs typeface="Helvetica Neue"/>
                <a:sym typeface="Helvetica Neue"/>
              </a:rPr>
              <a:t>Reflective thinking </a:t>
            </a:r>
            <a:r>
              <a:rPr lang="en-US" sz="3000" b="1" i="0" u="none" strike="noStrike" cap="none">
                <a:solidFill>
                  <a:srgbClr val="000000"/>
                </a:solidFill>
                <a:latin typeface="Helvetica Neue"/>
                <a:ea typeface="Helvetica Neue"/>
                <a:cs typeface="Helvetica Neue"/>
                <a:sym typeface="Helvetica Neue"/>
              </a:rPr>
              <a:t>RL</a:t>
            </a:r>
          </a:p>
          <a:p>
            <a:pPr marL="0" marR="0" lvl="0" indent="0" algn="l" rtl="0">
              <a:lnSpc>
                <a:spcPct val="100000"/>
              </a:lnSpc>
              <a:spcBef>
                <a:spcPts val="0"/>
              </a:spcBef>
              <a:spcAft>
                <a:spcPts val="0"/>
              </a:spcAft>
              <a:buClr>
                <a:srgbClr val="000000"/>
              </a:buClr>
              <a:buSzPct val="25000"/>
              <a:buFont typeface="Helvetica Neue"/>
              <a:buNone/>
            </a:pPr>
            <a:r>
              <a:rPr lang="en-US" sz="3000" b="0" i="0" u="none" strike="noStrike" cap="none">
                <a:solidFill>
                  <a:srgbClr val="000000"/>
                </a:solidFill>
                <a:latin typeface="Helvetica Neue"/>
                <a:ea typeface="Helvetica Neue"/>
                <a:cs typeface="Helvetica Neue"/>
                <a:sym typeface="Helvetica Neue"/>
              </a:rPr>
              <a:t>Collaboration </a:t>
            </a:r>
            <a:r>
              <a:rPr lang="en-US" sz="3000" b="1" i="0" u="none" strike="noStrike" cap="none">
                <a:solidFill>
                  <a:srgbClr val="000000"/>
                </a:solidFill>
                <a:latin typeface="Helvetica Neue"/>
                <a:ea typeface="Helvetica Neue"/>
                <a:cs typeface="Helvetica Neue"/>
                <a:sym typeface="Helvetica Neue"/>
              </a:rPr>
              <a:t>CO</a:t>
            </a:r>
          </a:p>
          <a:p>
            <a:pPr marL="0" marR="0" lvl="0" indent="0" algn="l" rtl="0">
              <a:lnSpc>
                <a:spcPct val="100000"/>
              </a:lnSpc>
              <a:spcBef>
                <a:spcPts val="0"/>
              </a:spcBef>
              <a:spcAft>
                <a:spcPts val="0"/>
              </a:spcAft>
              <a:buNone/>
            </a:pPr>
            <a:endParaRPr sz="1800" b="1" i="0" u="none">
              <a:solidFill>
                <a:srgbClr val="000000"/>
              </a:solidFill>
              <a:latin typeface="Helvetica Neue"/>
              <a:ea typeface="Helvetica Neue"/>
              <a:cs typeface="Helvetica Neue"/>
              <a:sym typeface="Helvetica Neue"/>
            </a:endParaRPr>
          </a:p>
        </p:txBody>
      </p:sp>
      <p:sp>
        <p:nvSpPr>
          <p:cNvPr id="463" name="Shape 463"/>
          <p:cNvSpPr txBox="1">
            <a:spLocks noGrp="1"/>
          </p:cNvSpPr>
          <p:nvPr>
            <p:ph type="title" idx="4294967295"/>
          </p:nvPr>
        </p:nvSpPr>
        <p:spPr>
          <a:xfrm>
            <a:off x="3048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Competency codes</a:t>
            </a:r>
          </a:p>
        </p:txBody>
      </p:sp>
      <p:pic>
        <p:nvPicPr>
          <p:cNvPr id="8" name="Picture 7"/>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Shape 469"/>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470" name="Shape 470"/>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471" name="Shape 471"/>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pic>
        <p:nvPicPr>
          <p:cNvPr id="472" name="Shape 472"/>
          <p:cNvPicPr preferRelativeResize="0"/>
          <p:nvPr/>
        </p:nvPicPr>
        <p:blipFill rotWithShape="1">
          <a:blip r:embed="rId5">
            <a:alphaModFix/>
          </a:blip>
          <a:srcRect/>
          <a:stretch/>
        </p:blipFill>
        <p:spPr>
          <a:xfrm>
            <a:off x="283362" y="2403375"/>
            <a:ext cx="8577300" cy="1792200"/>
          </a:xfrm>
          <a:prstGeom prst="rect">
            <a:avLst/>
          </a:prstGeom>
          <a:noFill/>
          <a:ln>
            <a:noFill/>
          </a:ln>
        </p:spPr>
      </p:pic>
      <p:sp>
        <p:nvSpPr>
          <p:cNvPr id="473" name="Shape 473"/>
          <p:cNvSpPr txBox="1">
            <a:spLocks noGrp="1"/>
          </p:cNvSpPr>
          <p:nvPr>
            <p:ph type="title" idx="4294967295"/>
          </p:nvPr>
        </p:nvSpPr>
        <p:spPr>
          <a:xfrm>
            <a:off x="104775" y="241300"/>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chemeClr val="dk1"/>
                </a:solidFill>
                <a:latin typeface="Arial"/>
                <a:ea typeface="Arial"/>
                <a:cs typeface="Arial"/>
                <a:sym typeface="Arial"/>
              </a:rPr>
              <a:t>Curriculum Alignment Table</a:t>
            </a:r>
          </a:p>
        </p:txBody>
      </p:sp>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246" name="Shape 246"/>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247" name="Shape 247"/>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248" name="Shape 248"/>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Who we are</a:t>
            </a:r>
          </a:p>
        </p:txBody>
      </p:sp>
      <p:sp>
        <p:nvSpPr>
          <p:cNvPr id="249" name="Shape 249"/>
          <p:cNvSpPr txBox="1"/>
          <p:nvPr/>
        </p:nvSpPr>
        <p:spPr>
          <a:xfrm>
            <a:off x="533400" y="4114800"/>
            <a:ext cx="2209800" cy="1414800"/>
          </a:xfrm>
          <a:prstGeom prst="rect">
            <a:avLst/>
          </a:prstGeom>
          <a:noFill/>
          <a:ln w="38100" cap="flat" cmpd="sng">
            <a:solidFill>
              <a:srgbClr val="C9DAF8"/>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Paul Casey</a:t>
            </a:r>
          </a:p>
          <a:p>
            <a:pPr lvl="1" algn="ctr" rtl="0">
              <a:spcBef>
                <a:spcPts val="400"/>
              </a:spcBef>
              <a:buNone/>
            </a:pPr>
            <a:r>
              <a:rPr lang="en-US" sz="1100"/>
              <a:t>Director</a:t>
            </a:r>
          </a:p>
          <a:p>
            <a:pPr lvl="1" algn="ctr" rtl="0">
              <a:spcBef>
                <a:spcPts val="400"/>
              </a:spcBef>
              <a:buNone/>
            </a:pPr>
            <a:r>
              <a:rPr lang="en-US" sz="1100"/>
              <a:t>Northeast Resiliency Consortium </a:t>
            </a:r>
          </a:p>
          <a:p>
            <a:pPr lvl="1" algn="ctr" rtl="0">
              <a:spcBef>
                <a:spcPts val="400"/>
              </a:spcBef>
              <a:buNone/>
            </a:pPr>
            <a:r>
              <a:rPr lang="en-US" sz="1100"/>
              <a:t>Passaic County Community College</a:t>
            </a:r>
          </a:p>
        </p:txBody>
      </p:sp>
      <p:sp>
        <p:nvSpPr>
          <p:cNvPr id="250" name="Shape 250"/>
          <p:cNvSpPr txBox="1"/>
          <p:nvPr/>
        </p:nvSpPr>
        <p:spPr>
          <a:xfrm>
            <a:off x="3124200" y="4495800"/>
            <a:ext cx="2931000" cy="1414800"/>
          </a:xfrm>
          <a:prstGeom prst="rect">
            <a:avLst/>
          </a:prstGeom>
          <a:noFill/>
          <a:ln w="38100" cap="flat" cmpd="sng">
            <a:solidFill>
              <a:srgbClr val="C9DAF8"/>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Ed Fians</a:t>
            </a:r>
          </a:p>
          <a:p>
            <a:pPr lvl="1" algn="ctr" rtl="0">
              <a:spcBef>
                <a:spcPts val="400"/>
              </a:spcBef>
              <a:buNone/>
            </a:pPr>
            <a:r>
              <a:rPr lang="en-US" sz="1100">
                <a:solidFill>
                  <a:schemeClr val="dk1"/>
                </a:solidFill>
              </a:rPr>
              <a:t>Content &amp; Faculty Engagement Specialist </a:t>
            </a:r>
          </a:p>
          <a:p>
            <a:pPr lvl="1" algn="ctr" rtl="0">
              <a:spcBef>
                <a:spcPts val="400"/>
              </a:spcBef>
              <a:buNone/>
            </a:pPr>
            <a:r>
              <a:rPr lang="en-US" sz="1100">
                <a:solidFill>
                  <a:schemeClr val="dk1"/>
                </a:solidFill>
              </a:rPr>
              <a:t>Northeast Resiliency Consortium</a:t>
            </a:r>
          </a:p>
          <a:p>
            <a:pPr lvl="1" algn="ctr" rtl="0">
              <a:spcBef>
                <a:spcPts val="400"/>
              </a:spcBef>
              <a:buNone/>
            </a:pPr>
            <a:r>
              <a:rPr lang="en-US" sz="1100">
                <a:solidFill>
                  <a:schemeClr val="dk1"/>
                </a:solidFill>
              </a:rPr>
              <a:t>Part-Time Lecturer, Philosophy</a:t>
            </a:r>
          </a:p>
          <a:p>
            <a:pPr lvl="1" algn="ctr" rtl="0">
              <a:spcBef>
                <a:spcPts val="400"/>
              </a:spcBef>
              <a:buNone/>
            </a:pPr>
            <a:r>
              <a:rPr lang="en-US" sz="1100">
                <a:solidFill>
                  <a:schemeClr val="dk1"/>
                </a:solidFill>
              </a:rPr>
              <a:t>Housatonic Community College</a:t>
            </a:r>
          </a:p>
        </p:txBody>
      </p:sp>
      <p:sp>
        <p:nvSpPr>
          <p:cNvPr id="251" name="Shape 251"/>
          <p:cNvSpPr txBox="1"/>
          <p:nvPr/>
        </p:nvSpPr>
        <p:spPr>
          <a:xfrm>
            <a:off x="6400800" y="4114800"/>
            <a:ext cx="2057400" cy="1219200"/>
          </a:xfrm>
          <a:prstGeom prst="rect">
            <a:avLst/>
          </a:prstGeom>
          <a:noFill/>
          <a:ln w="38100" cap="flat" cmpd="sng">
            <a:solidFill>
              <a:srgbClr val="C9DAF8"/>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Meredith Hatch</a:t>
            </a:r>
          </a:p>
          <a:p>
            <a:pPr lvl="1" algn="ctr" rtl="0">
              <a:spcBef>
                <a:spcPts val="400"/>
              </a:spcBef>
              <a:buNone/>
            </a:pPr>
            <a:r>
              <a:rPr lang="en-US" sz="1100">
                <a:solidFill>
                  <a:schemeClr val="dk1"/>
                </a:solidFill>
              </a:rPr>
              <a:t>Senior Associate Director </a:t>
            </a:r>
          </a:p>
          <a:p>
            <a:pPr lvl="1" algn="ctr" rtl="0">
              <a:spcBef>
                <a:spcPts val="400"/>
              </a:spcBef>
              <a:buNone/>
            </a:pPr>
            <a:r>
              <a:rPr lang="en-US" sz="1100">
                <a:solidFill>
                  <a:schemeClr val="dk1"/>
                </a:solidFill>
              </a:rPr>
              <a:t>Workforce and Academic Alignment</a:t>
            </a:r>
          </a:p>
          <a:p>
            <a:pPr lvl="1" algn="ctr" rtl="0">
              <a:spcBef>
                <a:spcPts val="400"/>
              </a:spcBef>
              <a:buNone/>
            </a:pPr>
            <a:r>
              <a:rPr lang="en-US" sz="1100">
                <a:solidFill>
                  <a:schemeClr val="dk1"/>
                </a:solidFill>
              </a:rPr>
              <a:t>Achieving the Dream, Inc.</a:t>
            </a:r>
          </a:p>
        </p:txBody>
      </p:sp>
      <p:cxnSp>
        <p:nvCxnSpPr>
          <p:cNvPr id="252" name="Shape 252"/>
          <p:cNvCxnSpPr/>
          <p:nvPr/>
        </p:nvCxnSpPr>
        <p:spPr>
          <a:xfrm>
            <a:off x="1600200" y="3733800"/>
            <a:ext cx="0" cy="381000"/>
          </a:xfrm>
          <a:prstGeom prst="straightConnector1">
            <a:avLst/>
          </a:prstGeom>
          <a:noFill/>
          <a:ln w="28575" cap="flat" cmpd="sng">
            <a:solidFill>
              <a:srgbClr val="C9DAF8"/>
            </a:solidFill>
            <a:prstDash val="solid"/>
            <a:round/>
            <a:headEnd type="none" w="lg" len="lg"/>
            <a:tailEnd type="none" w="lg" len="lg"/>
          </a:ln>
        </p:spPr>
      </p:cxnSp>
      <p:cxnSp>
        <p:nvCxnSpPr>
          <p:cNvPr id="253" name="Shape 253"/>
          <p:cNvCxnSpPr/>
          <p:nvPr/>
        </p:nvCxnSpPr>
        <p:spPr>
          <a:xfrm>
            <a:off x="7467600" y="3733800"/>
            <a:ext cx="0" cy="381000"/>
          </a:xfrm>
          <a:prstGeom prst="straightConnector1">
            <a:avLst/>
          </a:prstGeom>
          <a:noFill/>
          <a:ln w="28575" cap="flat" cmpd="sng">
            <a:solidFill>
              <a:srgbClr val="C9DAF8"/>
            </a:solidFill>
            <a:prstDash val="solid"/>
            <a:round/>
            <a:headEnd type="none" w="lg" len="lg"/>
            <a:tailEnd type="none" w="lg" len="lg"/>
          </a:ln>
        </p:spPr>
      </p:cxnSp>
      <p:pic>
        <p:nvPicPr>
          <p:cNvPr id="254" name="Shape 254" descr="Paul Casey.jpg"/>
          <p:cNvPicPr preferRelativeResize="0"/>
          <p:nvPr/>
        </p:nvPicPr>
        <p:blipFill>
          <a:blip r:embed="rId5">
            <a:alphaModFix/>
          </a:blip>
          <a:stretch>
            <a:fillRect/>
          </a:stretch>
        </p:blipFill>
        <p:spPr>
          <a:xfrm>
            <a:off x="609600" y="1600200"/>
            <a:ext cx="2016774" cy="1981199"/>
          </a:xfrm>
          <a:prstGeom prst="rect">
            <a:avLst/>
          </a:prstGeom>
          <a:noFill/>
          <a:ln>
            <a:noFill/>
          </a:ln>
        </p:spPr>
      </p:pic>
      <p:cxnSp>
        <p:nvCxnSpPr>
          <p:cNvPr id="255" name="Shape 255"/>
          <p:cNvCxnSpPr/>
          <p:nvPr/>
        </p:nvCxnSpPr>
        <p:spPr>
          <a:xfrm>
            <a:off x="365400" y="3733800"/>
            <a:ext cx="8321400" cy="0"/>
          </a:xfrm>
          <a:prstGeom prst="straightConnector1">
            <a:avLst/>
          </a:prstGeom>
          <a:noFill/>
          <a:ln w="38100" cap="flat" cmpd="sng">
            <a:solidFill>
              <a:srgbClr val="C9DAF8"/>
            </a:solidFill>
            <a:prstDash val="solid"/>
            <a:round/>
            <a:headEnd type="none" w="lg" len="lg"/>
            <a:tailEnd type="none" w="lg" len="lg"/>
          </a:ln>
        </p:spPr>
      </p:cxnSp>
      <p:pic>
        <p:nvPicPr>
          <p:cNvPr id="256" name="Shape 256" descr="Meredith Hatch.jpg"/>
          <p:cNvPicPr preferRelativeResize="0"/>
          <p:nvPr/>
        </p:nvPicPr>
        <p:blipFill>
          <a:blip r:embed="rId6">
            <a:alphaModFix/>
          </a:blip>
          <a:stretch>
            <a:fillRect/>
          </a:stretch>
        </p:blipFill>
        <p:spPr>
          <a:xfrm>
            <a:off x="6400800" y="1600200"/>
            <a:ext cx="2057400" cy="1981200"/>
          </a:xfrm>
          <a:prstGeom prst="rect">
            <a:avLst/>
          </a:prstGeom>
          <a:noFill/>
          <a:ln>
            <a:noFill/>
          </a:ln>
        </p:spPr>
      </p:pic>
      <p:cxnSp>
        <p:nvCxnSpPr>
          <p:cNvPr id="257" name="Shape 257"/>
          <p:cNvCxnSpPr>
            <a:endCxn id="250" idx="0"/>
          </p:cNvCxnSpPr>
          <p:nvPr/>
        </p:nvCxnSpPr>
        <p:spPr>
          <a:xfrm>
            <a:off x="4589700" y="3733800"/>
            <a:ext cx="0" cy="762000"/>
          </a:xfrm>
          <a:prstGeom prst="straightConnector1">
            <a:avLst/>
          </a:prstGeom>
          <a:noFill/>
          <a:ln w="28575" cap="flat" cmpd="sng">
            <a:solidFill>
              <a:srgbClr val="C9DAF8"/>
            </a:solidFill>
            <a:prstDash val="solid"/>
            <a:round/>
            <a:headEnd type="none" w="lg" len="lg"/>
            <a:tailEnd type="none" w="lg" len="lg"/>
          </a:ln>
        </p:spPr>
      </p:cxnSp>
      <p:pic>
        <p:nvPicPr>
          <p:cNvPr id="258" name="Shape 258" descr="Photo on 9-28-16 at 3.24 PM (2).jpg"/>
          <p:cNvPicPr preferRelativeResize="0"/>
          <p:nvPr/>
        </p:nvPicPr>
        <p:blipFill>
          <a:blip r:embed="rId7">
            <a:alphaModFix/>
          </a:blip>
          <a:stretch>
            <a:fillRect/>
          </a:stretch>
        </p:blipFill>
        <p:spPr>
          <a:xfrm>
            <a:off x="3401150" y="1624881"/>
            <a:ext cx="2209800" cy="1919267"/>
          </a:xfrm>
          <a:prstGeom prst="rect">
            <a:avLst/>
          </a:prstGeom>
          <a:noFill/>
          <a:ln>
            <a:noFill/>
          </a:ln>
        </p:spPr>
      </p:pic>
      <p:pic>
        <p:nvPicPr>
          <p:cNvPr id="16" name="Picture 15"/>
          <p:cNvPicPr>
            <a:picLocks noChangeAspect="1"/>
          </p:cNvPicPr>
          <p:nvPr/>
        </p:nvPicPr>
        <p:blipFill>
          <a:blip r:embed="rId8"/>
          <a:stretch>
            <a:fillRect/>
          </a:stretch>
        </p:blipFill>
        <p:spPr>
          <a:xfrm>
            <a:off x="7686472" y="0"/>
            <a:ext cx="1457528" cy="485843"/>
          </a:xfrm>
          <a:prstGeom prst="rect">
            <a:avLst/>
          </a:prstGeo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p:nvPr/>
        </p:nvPicPr>
        <p:blipFill rotWithShape="1">
          <a:blip r:embed="rId3">
            <a:alphaModFix amt="32000"/>
          </a:blip>
          <a:srcRect l="55168" t="21315" r="956"/>
          <a:stretch/>
        </p:blipFill>
        <p:spPr>
          <a:xfrm>
            <a:off x="15875" y="-61912"/>
            <a:ext cx="9144000" cy="2168400"/>
          </a:xfrm>
          <a:prstGeom prst="rect">
            <a:avLst/>
          </a:prstGeom>
          <a:noFill/>
          <a:ln>
            <a:noFill/>
          </a:ln>
        </p:spPr>
      </p:pic>
      <p:sp>
        <p:nvSpPr>
          <p:cNvPr id="480" name="Shape 480"/>
          <p:cNvSpPr txBox="1">
            <a:spLocks noGrp="1"/>
          </p:cNvSpPr>
          <p:nvPr>
            <p:ph type="title"/>
          </p:nvPr>
        </p:nvSpPr>
        <p:spPr>
          <a:xfrm>
            <a:off x="104775" y="241300"/>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chemeClr val="dk1"/>
                </a:solidFill>
                <a:latin typeface="Arial"/>
                <a:ea typeface="Arial"/>
                <a:cs typeface="Arial"/>
                <a:sym typeface="Arial"/>
              </a:rPr>
              <a:t>Curriculum Alignment Table</a:t>
            </a:r>
          </a:p>
        </p:txBody>
      </p:sp>
      <p:pic>
        <p:nvPicPr>
          <p:cNvPr id="481" name="Shape 481"/>
          <p:cNvPicPr preferRelativeResize="0"/>
          <p:nvPr/>
        </p:nvPicPr>
        <p:blipFill rotWithShape="1">
          <a:blip r:embed="rId4">
            <a:alphaModFix/>
          </a:blip>
          <a:srcRect/>
          <a:stretch/>
        </p:blipFill>
        <p:spPr>
          <a:xfrm>
            <a:off x="257175" y="5776912"/>
            <a:ext cx="966900" cy="868500"/>
          </a:xfrm>
          <a:prstGeom prst="rect">
            <a:avLst/>
          </a:prstGeom>
          <a:noFill/>
          <a:ln>
            <a:noFill/>
          </a:ln>
        </p:spPr>
      </p:pic>
      <p:pic>
        <p:nvPicPr>
          <p:cNvPr id="482" name="Shape 482"/>
          <p:cNvPicPr preferRelativeResize="0"/>
          <p:nvPr/>
        </p:nvPicPr>
        <p:blipFill rotWithShape="1">
          <a:blip r:embed="rId5">
            <a:alphaModFix/>
          </a:blip>
          <a:srcRect/>
          <a:stretch/>
        </p:blipFill>
        <p:spPr>
          <a:xfrm>
            <a:off x="190500" y="2152650"/>
            <a:ext cx="8823300" cy="3510000"/>
          </a:xfrm>
          <a:prstGeom prst="rect">
            <a:avLst/>
          </a:prstGeom>
          <a:noFill/>
          <a:ln>
            <a:noFill/>
          </a:ln>
        </p:spPr>
      </p:pic>
      <p:sp>
        <p:nvSpPr>
          <p:cNvPr id="483" name="Shape 483"/>
          <p:cNvSpPr txBox="1"/>
          <p:nvPr/>
        </p:nvSpPr>
        <p:spPr>
          <a:xfrm>
            <a:off x="190500" y="1376362"/>
            <a:ext cx="3830700" cy="646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i="0" u="none" strike="noStrike" cap="none">
                <a:solidFill>
                  <a:schemeClr val="dk1"/>
                </a:solidFill>
                <a:latin typeface="Arial"/>
                <a:ea typeface="Arial"/>
                <a:cs typeface="Arial"/>
                <a:sym typeface="Arial"/>
              </a:rPr>
              <a:t>CCC IDS 105 College Success</a:t>
            </a: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4" name="Shape 484"/>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8" name="Picture 7"/>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Shape 490"/>
          <p:cNvPicPr preferRelativeResize="0"/>
          <p:nvPr/>
        </p:nvPicPr>
        <p:blipFill rotWithShape="1">
          <a:blip r:embed="rId3">
            <a:alphaModFix amt="32000"/>
          </a:blip>
          <a:srcRect l="55168" t="21315" r="956"/>
          <a:stretch/>
        </p:blipFill>
        <p:spPr>
          <a:xfrm>
            <a:off x="15875" y="-61912"/>
            <a:ext cx="9144000" cy="2168400"/>
          </a:xfrm>
          <a:prstGeom prst="rect">
            <a:avLst/>
          </a:prstGeom>
          <a:noFill/>
          <a:ln>
            <a:noFill/>
          </a:ln>
        </p:spPr>
      </p:pic>
      <p:sp>
        <p:nvSpPr>
          <p:cNvPr id="491" name="Shape 491"/>
          <p:cNvSpPr txBox="1">
            <a:spLocks noGrp="1"/>
          </p:cNvSpPr>
          <p:nvPr>
            <p:ph type="title"/>
          </p:nvPr>
        </p:nvSpPr>
        <p:spPr>
          <a:xfrm>
            <a:off x="104775" y="241300"/>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Instructional Design Table</a:t>
            </a:r>
          </a:p>
        </p:txBody>
      </p:sp>
      <p:pic>
        <p:nvPicPr>
          <p:cNvPr id="492" name="Shape 492"/>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493" name="Shape 493"/>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494" name="Shape 494"/>
          <p:cNvPicPr preferRelativeResize="0"/>
          <p:nvPr/>
        </p:nvPicPr>
        <p:blipFill>
          <a:blip r:embed="rId5">
            <a:alphaModFix/>
          </a:blip>
          <a:stretch>
            <a:fillRect/>
          </a:stretch>
        </p:blipFill>
        <p:spPr>
          <a:xfrm>
            <a:off x="1223975" y="971550"/>
            <a:ext cx="7575255" cy="5211775"/>
          </a:xfrm>
          <a:prstGeom prst="rect">
            <a:avLst/>
          </a:prstGeom>
          <a:noFill/>
          <a:ln>
            <a:noFill/>
          </a:ln>
        </p:spPr>
      </p:pic>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Shape 500"/>
          <p:cNvPicPr preferRelativeResize="0"/>
          <p:nvPr/>
        </p:nvPicPr>
        <p:blipFill rotWithShape="1">
          <a:blip r:embed="rId3">
            <a:alphaModFix amt="32000"/>
          </a:blip>
          <a:srcRect l="55168" t="21315" r="956"/>
          <a:stretch/>
        </p:blipFill>
        <p:spPr>
          <a:xfrm>
            <a:off x="15875" y="-61912"/>
            <a:ext cx="9144000" cy="2168400"/>
          </a:xfrm>
          <a:prstGeom prst="rect">
            <a:avLst/>
          </a:prstGeom>
          <a:noFill/>
          <a:ln>
            <a:noFill/>
          </a:ln>
        </p:spPr>
      </p:pic>
      <p:sp>
        <p:nvSpPr>
          <p:cNvPr id="501" name="Shape 501"/>
          <p:cNvSpPr txBox="1">
            <a:spLocks noGrp="1"/>
          </p:cNvSpPr>
          <p:nvPr>
            <p:ph type="title"/>
          </p:nvPr>
        </p:nvSpPr>
        <p:spPr>
          <a:xfrm>
            <a:off x="104775" y="241300"/>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Instructional Design Table</a:t>
            </a:r>
          </a:p>
        </p:txBody>
      </p:sp>
      <p:pic>
        <p:nvPicPr>
          <p:cNvPr id="502" name="Shape 502"/>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503" name="Shape 503"/>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04" name="Shape 504"/>
          <p:cNvPicPr preferRelativeResize="0"/>
          <p:nvPr/>
        </p:nvPicPr>
        <p:blipFill>
          <a:blip r:embed="rId5">
            <a:alphaModFix/>
          </a:blip>
          <a:stretch>
            <a:fillRect/>
          </a:stretch>
        </p:blipFill>
        <p:spPr>
          <a:xfrm>
            <a:off x="1351325" y="1127500"/>
            <a:ext cx="7440274" cy="5055825"/>
          </a:xfrm>
          <a:prstGeom prst="rect">
            <a:avLst/>
          </a:prstGeom>
          <a:noFill/>
          <a:ln>
            <a:noFill/>
          </a:ln>
        </p:spPr>
      </p:pic>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Shape 510"/>
          <p:cNvPicPr preferRelativeResize="0"/>
          <p:nvPr/>
        </p:nvPicPr>
        <p:blipFill rotWithShape="1">
          <a:blip r:embed="rId3">
            <a:alphaModFix amt="23000"/>
          </a:blip>
          <a:srcRect l="55168" t="21315" r="956"/>
          <a:stretch/>
        </p:blipFill>
        <p:spPr>
          <a:xfrm>
            <a:off x="15875" y="14287"/>
            <a:ext cx="9144000" cy="2168400"/>
          </a:xfrm>
          <a:prstGeom prst="rect">
            <a:avLst/>
          </a:prstGeom>
          <a:noFill/>
          <a:ln>
            <a:noFill/>
          </a:ln>
        </p:spPr>
      </p:pic>
      <p:sp>
        <p:nvSpPr>
          <p:cNvPr id="511" name="Shape 511"/>
          <p:cNvSpPr txBox="1">
            <a:spLocks noGrp="1"/>
          </p:cNvSpPr>
          <p:nvPr>
            <p:ph type="title"/>
          </p:nvPr>
        </p:nvSpPr>
        <p:spPr>
          <a:xfrm>
            <a:off x="104775" y="241300"/>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Instructional Design Table </a:t>
            </a:r>
          </a:p>
        </p:txBody>
      </p:sp>
      <p:pic>
        <p:nvPicPr>
          <p:cNvPr id="512" name="Shape 512"/>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513" name="Shape 513"/>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14" name="Shape 514" descr="real new idt bhcc .png"/>
          <p:cNvPicPr preferRelativeResize="0"/>
          <p:nvPr/>
        </p:nvPicPr>
        <p:blipFill>
          <a:blip r:embed="rId5">
            <a:alphaModFix/>
          </a:blip>
          <a:stretch>
            <a:fillRect/>
          </a:stretch>
        </p:blipFill>
        <p:spPr>
          <a:xfrm>
            <a:off x="1066800" y="976312"/>
            <a:ext cx="7010400" cy="4905375"/>
          </a:xfrm>
          <a:prstGeom prst="rect">
            <a:avLst/>
          </a:prstGeom>
          <a:noFill/>
          <a:ln>
            <a:noFill/>
          </a:ln>
        </p:spPr>
      </p:pic>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Shape 520"/>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521" name="Shape 521"/>
          <p:cNvSpPr txBox="1">
            <a:spLocks noGrp="1"/>
          </p:cNvSpPr>
          <p:nvPr>
            <p:ph type="title"/>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chemeClr val="dk1"/>
                </a:solidFill>
                <a:latin typeface="Arial"/>
                <a:ea typeface="Arial"/>
                <a:cs typeface="Arial"/>
                <a:sym typeface="Arial"/>
              </a:rPr>
              <a:t>Smart Sparrow</a:t>
            </a:r>
          </a:p>
        </p:txBody>
      </p:sp>
      <p:pic>
        <p:nvPicPr>
          <p:cNvPr id="522" name="Shape 522"/>
          <p:cNvPicPr preferRelativeResize="0"/>
          <p:nvPr/>
        </p:nvPicPr>
        <p:blipFill rotWithShape="1">
          <a:blip r:embed="rId4">
            <a:alphaModFix/>
          </a:blip>
          <a:srcRect/>
          <a:stretch/>
        </p:blipFill>
        <p:spPr>
          <a:xfrm>
            <a:off x="257175" y="5776912"/>
            <a:ext cx="966900" cy="868500"/>
          </a:xfrm>
          <a:prstGeom prst="rect">
            <a:avLst/>
          </a:prstGeom>
          <a:noFill/>
          <a:ln>
            <a:noFill/>
          </a:ln>
        </p:spPr>
      </p:pic>
      <p:pic>
        <p:nvPicPr>
          <p:cNvPr id="523" name="Shape 523"/>
          <p:cNvPicPr preferRelativeResize="0"/>
          <p:nvPr/>
        </p:nvPicPr>
        <p:blipFill rotWithShape="1">
          <a:blip r:embed="rId5">
            <a:alphaModFix/>
          </a:blip>
          <a:srcRect/>
          <a:stretch/>
        </p:blipFill>
        <p:spPr>
          <a:xfrm>
            <a:off x="228600" y="990600"/>
            <a:ext cx="8534400" cy="4724400"/>
          </a:xfrm>
          <a:prstGeom prst="rect">
            <a:avLst/>
          </a:prstGeom>
          <a:noFill/>
          <a:ln>
            <a:noFill/>
          </a:ln>
        </p:spPr>
      </p:pic>
      <p:sp>
        <p:nvSpPr>
          <p:cNvPr id="524" name="Shape 524"/>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Shape 530"/>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pic>
        <p:nvPicPr>
          <p:cNvPr id="531" name="Shape 531"/>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532" name="Shape 532"/>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33" name="Shape 533"/>
          <p:cNvPicPr preferRelativeResize="0"/>
          <p:nvPr/>
        </p:nvPicPr>
        <p:blipFill rotWithShape="1">
          <a:blip r:embed="rId5">
            <a:alphaModFix/>
          </a:blip>
          <a:srcRect/>
          <a:stretch/>
        </p:blipFill>
        <p:spPr>
          <a:xfrm>
            <a:off x="61330" y="968700"/>
            <a:ext cx="9021300" cy="4746300"/>
          </a:xfrm>
          <a:prstGeom prst="rect">
            <a:avLst/>
          </a:prstGeom>
          <a:noFill/>
          <a:ln>
            <a:noFill/>
          </a:ln>
        </p:spPr>
      </p:pic>
      <p:sp>
        <p:nvSpPr>
          <p:cNvPr id="534" name="Shape 534"/>
          <p:cNvSpPr txBox="1">
            <a:spLocks noGrp="1"/>
          </p:cNvSpPr>
          <p:nvPr>
            <p:ph type="title"/>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chemeClr val="dk1"/>
                </a:solidFill>
                <a:latin typeface="Arial"/>
                <a:ea typeface="Arial"/>
                <a:cs typeface="Arial"/>
                <a:sym typeface="Arial"/>
              </a:rPr>
              <a:t>Smart Sparrow</a:t>
            </a:r>
          </a:p>
        </p:txBody>
      </p:sp>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Shape 540"/>
          <p:cNvPicPr preferRelativeResize="0"/>
          <p:nvPr/>
        </p:nvPicPr>
        <p:blipFill rotWithShape="1">
          <a:blip r:embed="rId3">
            <a:alphaModFix amt="28000"/>
          </a:blip>
          <a:srcRect l="55168" t="21315" r="956"/>
          <a:stretch/>
        </p:blipFill>
        <p:spPr>
          <a:xfrm>
            <a:off x="0" y="0"/>
            <a:ext cx="9144000" cy="2168400"/>
          </a:xfrm>
          <a:prstGeom prst="rect">
            <a:avLst/>
          </a:prstGeom>
          <a:noFill/>
          <a:ln>
            <a:noFill/>
          </a:ln>
        </p:spPr>
      </p:pic>
      <p:sp>
        <p:nvSpPr>
          <p:cNvPr id="541" name="Shape 541"/>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42" name="Shape 542"/>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543" name="Shape 543"/>
          <p:cNvSpPr txBox="1">
            <a:spLocks noGrp="1"/>
          </p:cNvSpPr>
          <p:nvPr>
            <p:ph type="title" idx="4294967295"/>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Impact</a:t>
            </a:r>
          </a:p>
        </p:txBody>
      </p:sp>
      <p:sp>
        <p:nvSpPr>
          <p:cNvPr id="544" name="Shape 544"/>
          <p:cNvSpPr txBox="1"/>
          <p:nvPr/>
        </p:nvSpPr>
        <p:spPr>
          <a:xfrm>
            <a:off x="1971750" y="1022450"/>
            <a:ext cx="5200500" cy="3884100"/>
          </a:xfrm>
          <a:prstGeom prst="rect">
            <a:avLst/>
          </a:prstGeom>
          <a:noFill/>
          <a:ln>
            <a:noFill/>
          </a:ln>
        </p:spPr>
        <p:txBody>
          <a:bodyPr lIns="91425" tIns="91425" rIns="91425" bIns="91425" anchor="t" anchorCtr="0">
            <a:noAutofit/>
          </a:bodyPr>
          <a:lstStyle/>
          <a:p>
            <a:pPr lvl="0" algn="ctr">
              <a:spcBef>
                <a:spcPts val="0"/>
              </a:spcBef>
              <a:buNone/>
            </a:pPr>
            <a:r>
              <a:rPr lang="en-US" sz="2400" b="1"/>
              <a:t>...on the institutional level</a:t>
            </a:r>
          </a:p>
          <a:p>
            <a:pPr lvl="0" algn="ctr">
              <a:spcBef>
                <a:spcPts val="0"/>
              </a:spcBef>
              <a:buNone/>
            </a:pPr>
            <a:endParaRPr sz="2400" b="1"/>
          </a:p>
          <a:p>
            <a:pPr lvl="0" algn="ctr">
              <a:spcBef>
                <a:spcPts val="0"/>
              </a:spcBef>
              <a:buNone/>
            </a:pPr>
            <a:endParaRPr sz="2400" b="1"/>
          </a:p>
          <a:p>
            <a:pPr lvl="0" algn="ctr">
              <a:spcBef>
                <a:spcPts val="0"/>
              </a:spcBef>
              <a:buNone/>
            </a:pPr>
            <a:endParaRPr sz="2400" b="1"/>
          </a:p>
          <a:p>
            <a:pPr lvl="0" algn="ctr">
              <a:spcBef>
                <a:spcPts val="0"/>
              </a:spcBef>
              <a:buNone/>
            </a:pPr>
            <a:endParaRPr sz="2400" b="1"/>
          </a:p>
          <a:p>
            <a:pPr lvl="0" algn="ctr">
              <a:spcBef>
                <a:spcPts val="0"/>
              </a:spcBef>
              <a:buNone/>
            </a:pPr>
            <a:r>
              <a:rPr lang="en-US" sz="2400" b="1"/>
              <a:t>...at the faculty and staff level</a:t>
            </a:r>
          </a:p>
          <a:p>
            <a:pPr lvl="0" algn="ctr">
              <a:spcBef>
                <a:spcPts val="0"/>
              </a:spcBef>
              <a:buNone/>
            </a:pPr>
            <a:endParaRPr sz="2400" b="1"/>
          </a:p>
          <a:p>
            <a:pPr lvl="0" algn="ctr">
              <a:spcBef>
                <a:spcPts val="0"/>
              </a:spcBef>
              <a:buNone/>
            </a:pPr>
            <a:endParaRPr sz="2400" b="1"/>
          </a:p>
          <a:p>
            <a:pPr lvl="0" algn="ctr">
              <a:spcBef>
                <a:spcPts val="0"/>
              </a:spcBef>
              <a:buNone/>
            </a:pPr>
            <a:endParaRPr sz="2400" b="1"/>
          </a:p>
          <a:p>
            <a:pPr lvl="0" algn="ctr">
              <a:spcBef>
                <a:spcPts val="0"/>
              </a:spcBef>
              <a:buNone/>
            </a:pPr>
            <a:endParaRPr sz="2400" b="1"/>
          </a:p>
          <a:p>
            <a:pPr lvl="0" algn="ctr">
              <a:spcBef>
                <a:spcPts val="0"/>
              </a:spcBef>
              <a:buNone/>
            </a:pPr>
            <a:r>
              <a:rPr lang="en-US" sz="2400" b="1"/>
              <a:t>...on the student</a:t>
            </a:r>
          </a:p>
        </p:txBody>
      </p:sp>
      <p:sp>
        <p:nvSpPr>
          <p:cNvPr id="545" name="Shape 545"/>
          <p:cNvSpPr/>
          <p:nvPr/>
        </p:nvSpPr>
        <p:spPr>
          <a:xfrm>
            <a:off x="4425825" y="1821650"/>
            <a:ext cx="422400" cy="7986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6" name="Shape 546"/>
          <p:cNvSpPr/>
          <p:nvPr/>
        </p:nvSpPr>
        <p:spPr>
          <a:xfrm>
            <a:off x="4425825" y="3703600"/>
            <a:ext cx="422400" cy="7986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 name="Picture 8"/>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Shape 552"/>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553" name="Shape 553"/>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54" name="Shape 554"/>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555" name="Shape 555"/>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Atlantic Cape Community College</a:t>
            </a:r>
          </a:p>
        </p:txBody>
      </p:sp>
      <p:sp>
        <p:nvSpPr>
          <p:cNvPr id="556" name="Shape 556"/>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557" name="Shape 557"/>
          <p:cNvSpPr txBox="1">
            <a:spLocks noGrp="1"/>
          </p:cNvSpPr>
          <p:nvPr>
            <p:ph type="body" idx="4294967295"/>
          </p:nvPr>
        </p:nvSpPr>
        <p:spPr>
          <a:xfrm>
            <a:off x="515925" y="1874700"/>
            <a:ext cx="83994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Accelerate </a:t>
            </a:r>
            <a:r>
              <a:rPr lang="en-US" sz="2400" b="1">
                <a:latin typeface="Arial"/>
                <a:ea typeface="Arial"/>
                <a:cs typeface="Arial"/>
                <a:sym typeface="Arial"/>
              </a:rPr>
              <a:t>l</a:t>
            </a:r>
            <a:r>
              <a:rPr lang="en-US" sz="2400" b="1" i="0" u="none">
                <a:solidFill>
                  <a:schemeClr val="dk1"/>
                </a:solidFill>
                <a:latin typeface="Arial"/>
                <a:ea typeface="Arial"/>
                <a:cs typeface="Arial"/>
                <a:sym typeface="Arial"/>
              </a:rPr>
              <a:t>earning</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Web</a:t>
            </a:r>
            <a:r>
              <a:rPr lang="en-US" sz="2000">
                <a:latin typeface="Arial"/>
                <a:ea typeface="Arial"/>
                <a:cs typeface="Arial"/>
                <a:sym typeface="Arial"/>
              </a:rPr>
              <a:t>-e</a:t>
            </a:r>
            <a:r>
              <a:rPr lang="en-US" sz="2000" b="0" i="0" u="none" strike="noStrike" cap="none">
                <a:solidFill>
                  <a:schemeClr val="dk1"/>
                </a:solidFill>
                <a:latin typeface="Arial"/>
                <a:ea typeface="Arial"/>
                <a:cs typeface="Arial"/>
                <a:sym typeface="Arial"/>
              </a:rPr>
              <a:t>nhanced </a:t>
            </a:r>
            <a:r>
              <a:rPr lang="en-US" sz="2000">
                <a:latin typeface="Arial"/>
                <a:ea typeface="Arial"/>
                <a:cs typeface="Arial"/>
                <a:sym typeface="Arial"/>
              </a:rPr>
              <a:t>p</a:t>
            </a:r>
            <a:r>
              <a:rPr lang="en-US" sz="2000" b="0" i="0" u="none" strike="noStrike" cap="none">
                <a:solidFill>
                  <a:schemeClr val="dk1"/>
                </a:solidFill>
                <a:latin typeface="Arial"/>
                <a:ea typeface="Arial"/>
                <a:cs typeface="Arial"/>
                <a:sym typeface="Arial"/>
              </a:rPr>
              <a:t>rograms, </a:t>
            </a:r>
            <a:r>
              <a:rPr lang="en-US" sz="2000">
                <a:latin typeface="Arial"/>
                <a:ea typeface="Arial"/>
                <a:cs typeface="Arial"/>
                <a:sym typeface="Arial"/>
              </a:rPr>
              <a:t>c</a:t>
            </a:r>
            <a:r>
              <a:rPr lang="en-US" sz="2000" b="0" i="0" u="none" strike="noStrike" cap="none">
                <a:solidFill>
                  <a:schemeClr val="dk1"/>
                </a:solidFill>
                <a:latin typeface="Arial"/>
                <a:ea typeface="Arial"/>
                <a:cs typeface="Arial"/>
                <a:sym typeface="Arial"/>
              </a:rPr>
              <a:t>rosswalking earned credits</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Ensure </a:t>
            </a:r>
            <a:r>
              <a:rPr lang="en-US" sz="2400" b="1">
                <a:latin typeface="Arial"/>
                <a:ea typeface="Arial"/>
                <a:cs typeface="Arial"/>
                <a:sym typeface="Arial"/>
              </a:rPr>
              <a:t>s</a:t>
            </a:r>
            <a:r>
              <a:rPr lang="en-US" sz="2400" b="1" i="0" u="none">
                <a:solidFill>
                  <a:schemeClr val="dk1"/>
                </a:solidFill>
                <a:latin typeface="Arial"/>
                <a:ea typeface="Arial"/>
                <a:cs typeface="Arial"/>
                <a:sym typeface="Arial"/>
              </a:rPr>
              <a:t>tudents </a:t>
            </a:r>
            <a:r>
              <a:rPr lang="en-US" sz="2400" b="1">
                <a:latin typeface="Arial"/>
                <a:ea typeface="Arial"/>
                <a:cs typeface="Arial"/>
                <a:sym typeface="Arial"/>
              </a:rPr>
              <a:t>earn</a:t>
            </a:r>
            <a:r>
              <a:rPr lang="en-US" sz="2400" b="1" i="0" u="none">
                <a:solidFill>
                  <a:schemeClr val="dk1"/>
                </a:solidFill>
                <a:latin typeface="Arial"/>
                <a:ea typeface="Arial"/>
                <a:cs typeface="Arial"/>
                <a:sym typeface="Arial"/>
              </a:rPr>
              <a:t> </a:t>
            </a:r>
            <a:r>
              <a:rPr lang="en-US" sz="2400" b="1">
                <a:latin typeface="Arial"/>
                <a:ea typeface="Arial"/>
                <a:cs typeface="Arial"/>
                <a:sym typeface="Arial"/>
              </a:rPr>
              <a:t>i</a:t>
            </a:r>
            <a:r>
              <a:rPr lang="en-US" sz="2400" b="1" i="0" u="none">
                <a:solidFill>
                  <a:schemeClr val="dk1"/>
                </a:solidFill>
                <a:latin typeface="Arial"/>
                <a:ea typeface="Arial"/>
                <a:cs typeface="Arial"/>
                <a:sym typeface="Arial"/>
              </a:rPr>
              <a:t>ndustry</a:t>
            </a:r>
            <a:r>
              <a:rPr lang="en-US" sz="2400" b="1">
                <a:latin typeface="Arial"/>
                <a:ea typeface="Arial"/>
                <a:cs typeface="Arial"/>
                <a:sym typeface="Arial"/>
              </a:rPr>
              <a:t>-r</a:t>
            </a:r>
            <a:r>
              <a:rPr lang="en-US" sz="2400" b="1" i="0" u="none">
                <a:solidFill>
                  <a:schemeClr val="dk1"/>
                </a:solidFill>
                <a:latin typeface="Arial"/>
                <a:ea typeface="Arial"/>
                <a:cs typeface="Arial"/>
                <a:sym typeface="Arial"/>
              </a:rPr>
              <a:t>ecognized </a:t>
            </a:r>
            <a:r>
              <a:rPr lang="en-US" sz="2400" b="1">
                <a:latin typeface="Arial"/>
                <a:ea typeface="Arial"/>
                <a:cs typeface="Arial"/>
                <a:sym typeface="Arial"/>
              </a:rPr>
              <a:t>c</a:t>
            </a:r>
            <a:r>
              <a:rPr lang="en-US" sz="2400" b="1" i="0" u="none">
                <a:solidFill>
                  <a:schemeClr val="dk1"/>
                </a:solidFill>
                <a:latin typeface="Arial"/>
                <a:ea typeface="Arial"/>
                <a:cs typeface="Arial"/>
                <a:sym typeface="Arial"/>
              </a:rPr>
              <a:t>redentials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Employer </a:t>
            </a:r>
            <a:r>
              <a:rPr lang="en-US" sz="2000">
                <a:latin typeface="Arial"/>
                <a:ea typeface="Arial"/>
                <a:cs typeface="Arial"/>
                <a:sym typeface="Arial"/>
              </a:rPr>
              <a:t>p</a:t>
            </a:r>
            <a:r>
              <a:rPr lang="en-US" sz="2000" b="0" i="0" u="none" strike="noStrike" cap="none">
                <a:solidFill>
                  <a:schemeClr val="dk1"/>
                </a:solidFill>
                <a:latin typeface="Arial"/>
                <a:ea typeface="Arial"/>
                <a:cs typeface="Arial"/>
                <a:sym typeface="Arial"/>
              </a:rPr>
              <a:t>artnerships, </a:t>
            </a:r>
            <a:r>
              <a:rPr lang="en-US" sz="2000">
                <a:latin typeface="Arial"/>
                <a:ea typeface="Arial"/>
                <a:cs typeface="Arial"/>
                <a:sym typeface="Arial"/>
              </a:rPr>
              <a:t>C</a:t>
            </a:r>
            <a:r>
              <a:rPr lang="en-US" sz="2000" b="0" i="0" u="none" strike="noStrike" cap="none">
                <a:solidFill>
                  <a:schemeClr val="dk1"/>
                </a:solidFill>
                <a:latin typeface="Arial"/>
                <a:ea typeface="Arial"/>
                <a:cs typeface="Arial"/>
                <a:sym typeface="Arial"/>
              </a:rPr>
              <a:t>risis </a:t>
            </a:r>
            <a:r>
              <a:rPr lang="en-US" sz="2000">
                <a:latin typeface="Arial"/>
                <a:ea typeface="Arial"/>
                <a:cs typeface="Arial"/>
                <a:sym typeface="Arial"/>
              </a:rPr>
              <a:t>P</a:t>
            </a:r>
            <a:r>
              <a:rPr lang="en-US" sz="2000" b="0" i="0" u="none" strike="noStrike" cap="none">
                <a:solidFill>
                  <a:schemeClr val="dk1"/>
                </a:solidFill>
                <a:latin typeface="Arial"/>
                <a:ea typeface="Arial"/>
                <a:cs typeface="Arial"/>
                <a:sym typeface="Arial"/>
              </a:rPr>
              <a:t>revention and </a:t>
            </a:r>
            <a:r>
              <a:rPr lang="en-US" sz="2000">
                <a:latin typeface="Arial"/>
                <a:ea typeface="Arial"/>
                <a:cs typeface="Arial"/>
                <a:sym typeface="Arial"/>
              </a:rPr>
              <a:t>I</a:t>
            </a:r>
            <a:r>
              <a:rPr lang="en-US" sz="2000" b="0" i="0" u="none" strike="noStrike" cap="none">
                <a:solidFill>
                  <a:schemeClr val="dk1"/>
                </a:solidFill>
                <a:latin typeface="Arial"/>
                <a:ea typeface="Arial"/>
                <a:cs typeface="Arial"/>
                <a:sym typeface="Arial"/>
              </a:rPr>
              <a:t>ntervention</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Foster </a:t>
            </a:r>
            <a:r>
              <a:rPr lang="en-US" sz="2400" b="1">
                <a:latin typeface="Arial"/>
                <a:ea typeface="Arial"/>
                <a:cs typeface="Arial"/>
                <a:sym typeface="Arial"/>
              </a:rPr>
              <a:t>i</a:t>
            </a:r>
            <a:r>
              <a:rPr lang="en-US" sz="2400" b="1" i="0" u="none">
                <a:solidFill>
                  <a:schemeClr val="dk1"/>
                </a:solidFill>
                <a:latin typeface="Arial"/>
                <a:ea typeface="Arial"/>
                <a:cs typeface="Arial"/>
                <a:sym typeface="Arial"/>
              </a:rPr>
              <a:t>nnovative </a:t>
            </a:r>
            <a:r>
              <a:rPr lang="en-US" sz="2400" b="1">
                <a:latin typeface="Arial"/>
                <a:ea typeface="Arial"/>
                <a:cs typeface="Arial"/>
                <a:sym typeface="Arial"/>
              </a:rPr>
              <a:t>e</a:t>
            </a:r>
            <a:r>
              <a:rPr lang="en-US" sz="2400" b="1" i="0" u="none">
                <a:solidFill>
                  <a:schemeClr val="dk1"/>
                </a:solidFill>
                <a:latin typeface="Arial"/>
                <a:ea typeface="Arial"/>
                <a:cs typeface="Arial"/>
                <a:sym typeface="Arial"/>
              </a:rPr>
              <a:t>mployer </a:t>
            </a:r>
            <a:r>
              <a:rPr lang="en-US" sz="2400" b="1">
                <a:latin typeface="Arial"/>
                <a:ea typeface="Arial"/>
                <a:cs typeface="Arial"/>
                <a:sym typeface="Arial"/>
              </a:rPr>
              <a:t>p</a:t>
            </a:r>
            <a:r>
              <a:rPr lang="en-US" sz="2400" b="1" i="0" u="none">
                <a:solidFill>
                  <a:schemeClr val="dk1"/>
                </a:solidFill>
                <a:latin typeface="Arial"/>
                <a:ea typeface="Arial"/>
                <a:cs typeface="Arial"/>
                <a:sym typeface="Arial"/>
              </a:rPr>
              <a:t>artnerships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Atlanticare Starts </a:t>
            </a:r>
            <a:r>
              <a:rPr lang="en-US" sz="2000">
                <a:latin typeface="Arial"/>
                <a:ea typeface="Arial"/>
                <a:cs typeface="Arial"/>
                <a:sym typeface="Arial"/>
              </a:rPr>
              <a:t>P</a:t>
            </a:r>
            <a:r>
              <a:rPr lang="en-US" sz="2000" b="0" i="0" u="none" strike="noStrike" cap="none">
                <a:solidFill>
                  <a:schemeClr val="dk1"/>
                </a:solidFill>
                <a:latin typeface="Arial"/>
                <a:ea typeface="Arial"/>
                <a:cs typeface="Arial"/>
                <a:sym typeface="Arial"/>
              </a:rPr>
              <a:t>rogram</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Use </a:t>
            </a:r>
            <a:r>
              <a:rPr lang="en-US" sz="2400" b="1">
                <a:latin typeface="Arial"/>
                <a:ea typeface="Arial"/>
                <a:cs typeface="Arial"/>
                <a:sym typeface="Arial"/>
              </a:rPr>
              <a:t>n</a:t>
            </a:r>
            <a:r>
              <a:rPr lang="en-US" sz="2400" b="1" i="0" u="none">
                <a:solidFill>
                  <a:schemeClr val="dk1"/>
                </a:solidFill>
                <a:latin typeface="Arial"/>
                <a:ea typeface="Arial"/>
                <a:cs typeface="Arial"/>
                <a:sym typeface="Arial"/>
              </a:rPr>
              <a:t>ew </a:t>
            </a:r>
            <a:r>
              <a:rPr lang="en-US" sz="2400" b="1">
                <a:latin typeface="Arial"/>
                <a:ea typeface="Arial"/>
                <a:cs typeface="Arial"/>
                <a:sym typeface="Arial"/>
              </a:rPr>
              <a:t>t</a:t>
            </a:r>
            <a:r>
              <a:rPr lang="en-US" sz="2400" b="1" i="0" u="none">
                <a:solidFill>
                  <a:schemeClr val="dk1"/>
                </a:solidFill>
                <a:latin typeface="Arial"/>
                <a:ea typeface="Arial"/>
                <a:cs typeface="Arial"/>
                <a:sym typeface="Arial"/>
              </a:rPr>
              <a:t>echnologies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Simulation equipment, electronic textbook content</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Deploy </a:t>
            </a:r>
            <a:r>
              <a:rPr lang="en-US" sz="2400" b="1">
                <a:latin typeface="Arial"/>
                <a:ea typeface="Arial"/>
                <a:cs typeface="Arial"/>
                <a:sym typeface="Arial"/>
              </a:rPr>
              <a:t>r</a:t>
            </a:r>
            <a:r>
              <a:rPr lang="en-US" sz="2400" b="1" i="0" u="none">
                <a:solidFill>
                  <a:schemeClr val="dk1"/>
                </a:solidFill>
                <a:latin typeface="Arial"/>
                <a:ea typeface="Arial"/>
                <a:cs typeface="Arial"/>
                <a:sym typeface="Arial"/>
              </a:rPr>
              <a:t>obust </a:t>
            </a:r>
            <a:r>
              <a:rPr lang="en-US" sz="2400" b="1">
                <a:latin typeface="Arial"/>
                <a:ea typeface="Arial"/>
                <a:cs typeface="Arial"/>
                <a:sym typeface="Arial"/>
              </a:rPr>
              <a:t>s</a:t>
            </a:r>
            <a:r>
              <a:rPr lang="en-US" sz="2400" b="1" i="0" u="none">
                <a:solidFill>
                  <a:schemeClr val="dk1"/>
                </a:solidFill>
                <a:latin typeface="Arial"/>
                <a:ea typeface="Arial"/>
                <a:cs typeface="Arial"/>
                <a:sym typeface="Arial"/>
              </a:rPr>
              <a:t>tudent </a:t>
            </a:r>
            <a:r>
              <a:rPr lang="en-US" sz="2400" b="1">
                <a:latin typeface="Arial"/>
                <a:ea typeface="Arial"/>
                <a:cs typeface="Arial"/>
                <a:sym typeface="Arial"/>
              </a:rPr>
              <a:t>s</a:t>
            </a:r>
            <a:r>
              <a:rPr lang="en-US" sz="2400" b="1" i="0" u="none">
                <a:solidFill>
                  <a:schemeClr val="dk1"/>
                </a:solidFill>
                <a:latin typeface="Arial"/>
                <a:ea typeface="Arial"/>
                <a:cs typeface="Arial"/>
                <a:sym typeface="Arial"/>
              </a:rPr>
              <a:t>upport </a:t>
            </a:r>
            <a:r>
              <a:rPr lang="en-US" sz="2400" b="1">
                <a:latin typeface="Arial"/>
                <a:ea typeface="Arial"/>
                <a:cs typeface="Arial"/>
                <a:sym typeface="Arial"/>
              </a:rPr>
              <a:t>s</a:t>
            </a:r>
            <a:r>
              <a:rPr lang="en-US" sz="2400" b="1" i="0" u="none">
                <a:solidFill>
                  <a:schemeClr val="dk1"/>
                </a:solidFill>
                <a:latin typeface="Arial"/>
                <a:ea typeface="Arial"/>
                <a:cs typeface="Arial"/>
                <a:sym typeface="Arial"/>
              </a:rPr>
              <a:t>ervices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Development of our workforce team efforts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to support student services</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558" name="Shape 558" descr="https://images.efollett.com/htmlroot/images/templates/storeLogos/CA/143.gif"/>
          <p:cNvPicPr preferRelativeResize="0"/>
          <p:nvPr/>
        </p:nvPicPr>
        <p:blipFill rotWithShape="1">
          <a:blip r:embed="rId5">
            <a:alphaModFix/>
          </a:blip>
          <a:srcRect t="25180" b="30063"/>
          <a:stretch/>
        </p:blipFill>
        <p:spPr>
          <a:xfrm>
            <a:off x="6553200" y="5943600"/>
            <a:ext cx="2396100" cy="600300"/>
          </a:xfrm>
          <a:prstGeom prst="rect">
            <a:avLst/>
          </a:prstGeom>
          <a:noFill/>
          <a:ln>
            <a:noFill/>
          </a:ln>
        </p:spPr>
      </p:pic>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Shape 564"/>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565" name="Shape 565"/>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66" name="Shape 566"/>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567" name="Shape 567"/>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568" name="Shape 568"/>
          <p:cNvSpPr txBox="1">
            <a:spLocks noGrp="1"/>
          </p:cNvSpPr>
          <p:nvPr>
            <p:ph type="body" idx="4294967295"/>
          </p:nvPr>
        </p:nvSpPr>
        <p:spPr>
          <a:xfrm>
            <a:off x="533400" y="1909904"/>
            <a:ext cx="8229600" cy="4526100"/>
          </a:xfrm>
          <a:prstGeom prst="rect">
            <a:avLst/>
          </a:prstGeom>
          <a:noFill/>
          <a:ln>
            <a:noFill/>
          </a:ln>
        </p:spPr>
        <p:txBody>
          <a:bodyPr lIns="91425" tIns="45700" rIns="91425" bIns="45700" anchor="t" anchorCtr="0">
            <a:noAutofit/>
          </a:bodyPr>
          <a:lstStyle/>
          <a:p>
            <a:pPr marL="0" lvl="0" indent="-69850" rtl="0">
              <a:spcBef>
                <a:spcPts val="0"/>
              </a:spcBef>
              <a:buClr>
                <a:srgbClr val="000000"/>
              </a:buClr>
              <a:buSzPct val="55000"/>
              <a:buNone/>
            </a:pPr>
            <a:r>
              <a:rPr lang="en-US" sz="2000" dirty="0">
                <a:latin typeface="Arial"/>
                <a:ea typeface="Arial"/>
                <a:cs typeface="Arial"/>
                <a:sym typeface="Arial"/>
              </a:rPr>
              <a:t>Creation of new position: Program Coordinator, College &amp; Career Pathways</a:t>
            </a:r>
          </a:p>
          <a:p>
            <a:pPr marL="457200" lvl="0" indent="-355600" rtl="0">
              <a:spcBef>
                <a:spcPts val="400"/>
              </a:spcBef>
              <a:buSzPct val="100000"/>
              <a:buFont typeface="Arial"/>
            </a:pPr>
            <a:r>
              <a:rPr lang="en-US" sz="2000" dirty="0">
                <a:latin typeface="Arial"/>
                <a:ea typeface="Arial"/>
                <a:cs typeface="Arial"/>
                <a:sym typeface="Arial"/>
              </a:rPr>
              <a:t>College and Career Pathways Programs</a:t>
            </a:r>
          </a:p>
          <a:p>
            <a:pPr marL="457200" lvl="0" indent="-355600" rtl="0">
              <a:spcBef>
                <a:spcPts val="400"/>
              </a:spcBef>
              <a:buSzPct val="100000"/>
              <a:buFont typeface="Arial"/>
            </a:pPr>
            <a:r>
              <a:rPr lang="en-US" sz="2000" dirty="0">
                <a:latin typeface="Arial"/>
                <a:ea typeface="Arial"/>
                <a:cs typeface="Arial"/>
                <a:sym typeface="Arial"/>
              </a:rPr>
              <a:t>Traditional PLA Program </a:t>
            </a:r>
          </a:p>
          <a:p>
            <a:pPr marL="457200" lvl="0" indent="-355600" rtl="0">
              <a:spcBef>
                <a:spcPts val="400"/>
              </a:spcBef>
              <a:buSzPct val="100000"/>
              <a:buFont typeface="Arial"/>
            </a:pPr>
            <a:r>
              <a:rPr lang="en-US" sz="2000" dirty="0">
                <a:latin typeface="Arial"/>
                <a:ea typeface="Arial"/>
                <a:cs typeface="Arial"/>
                <a:sym typeface="Arial"/>
              </a:rPr>
              <a:t>Competency verification and portfolio development</a:t>
            </a:r>
          </a:p>
          <a:p>
            <a:pPr marL="457200" lvl="0" indent="-355600" rtl="0">
              <a:spcBef>
                <a:spcPts val="400"/>
              </a:spcBef>
              <a:buSzPct val="100000"/>
              <a:buFont typeface="Arial"/>
            </a:pPr>
            <a:r>
              <a:rPr lang="en-US" sz="2000" dirty="0">
                <a:latin typeface="Arial"/>
                <a:ea typeface="Arial"/>
                <a:cs typeface="Arial"/>
                <a:sym typeface="Arial"/>
              </a:rPr>
              <a:t>Testing and Assessment</a:t>
            </a:r>
          </a:p>
          <a:p>
            <a:pPr marL="457200" lvl="0" indent="-355600" rtl="0">
              <a:spcBef>
                <a:spcPts val="400"/>
              </a:spcBef>
              <a:buSzPct val="100000"/>
              <a:buFont typeface="Arial"/>
            </a:pPr>
            <a:r>
              <a:rPr lang="en-US" sz="2000" dirty="0">
                <a:latin typeface="Arial"/>
                <a:ea typeface="Arial"/>
                <a:cs typeface="Arial"/>
                <a:sym typeface="Arial"/>
              </a:rPr>
              <a:t>Marketing/Outreach (publications, events, web, presentations)</a:t>
            </a:r>
          </a:p>
          <a:p>
            <a:pPr marL="457200" lvl="0" indent="-355600" rtl="0">
              <a:spcBef>
                <a:spcPts val="400"/>
              </a:spcBef>
              <a:buSzPct val="100000"/>
              <a:buFont typeface="Arial"/>
            </a:pPr>
            <a:r>
              <a:rPr lang="en-US" sz="2000" dirty="0">
                <a:latin typeface="Arial"/>
                <a:ea typeface="Arial"/>
                <a:cs typeface="Arial"/>
                <a:sym typeface="Arial"/>
              </a:rPr>
              <a:t>Reporting</a:t>
            </a:r>
          </a:p>
          <a:p>
            <a:pPr marL="457200" lvl="0" indent="-355600" rtl="0">
              <a:spcBef>
                <a:spcPts val="400"/>
              </a:spcBef>
              <a:buSzPct val="100000"/>
              <a:buFont typeface="Arial"/>
            </a:pPr>
            <a:r>
              <a:rPr lang="en-US" sz="2000" dirty="0">
                <a:latin typeface="Arial"/>
                <a:ea typeface="Arial"/>
                <a:cs typeface="Arial"/>
                <a:sym typeface="Arial"/>
              </a:rPr>
              <a:t>Maintenance (master list, handbook) </a:t>
            </a:r>
          </a:p>
          <a:p>
            <a:pPr marL="457200" lvl="0" indent="-355600" rtl="0">
              <a:spcBef>
                <a:spcPts val="400"/>
              </a:spcBef>
              <a:buSzPct val="100000"/>
              <a:buFont typeface="Arial"/>
            </a:pPr>
            <a:r>
              <a:rPr lang="en-US" sz="2000" dirty="0">
                <a:latin typeface="Arial"/>
                <a:ea typeface="Arial"/>
                <a:cs typeface="Arial"/>
                <a:sym typeface="Arial"/>
              </a:rPr>
              <a:t>New initiatives, new certifications</a:t>
            </a:r>
          </a:p>
          <a:p>
            <a:pPr marL="457200" lvl="0" indent="-355600" rtl="0">
              <a:spcBef>
                <a:spcPts val="400"/>
              </a:spcBef>
              <a:buSzPct val="100000"/>
              <a:buFont typeface="Arial"/>
            </a:pPr>
            <a:r>
              <a:rPr lang="en-US" sz="2000" dirty="0">
                <a:latin typeface="Arial"/>
                <a:ea typeface="Arial"/>
                <a:cs typeface="Arial"/>
                <a:sym typeface="Arial"/>
              </a:rPr>
              <a:t>Costs, business models, and procedures</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pic>
        <p:nvPicPr>
          <p:cNvPr id="569" name="Shape 569" descr="https://images.efollett.com/htmlroot/images/templates/storeLogos/CA/143.gif"/>
          <p:cNvPicPr preferRelativeResize="0"/>
          <p:nvPr/>
        </p:nvPicPr>
        <p:blipFill rotWithShape="1">
          <a:blip r:embed="rId5">
            <a:alphaModFix/>
          </a:blip>
          <a:srcRect t="25180" b="30063"/>
          <a:stretch/>
        </p:blipFill>
        <p:spPr>
          <a:xfrm>
            <a:off x="6553200" y="5943600"/>
            <a:ext cx="2396100" cy="600300"/>
          </a:xfrm>
          <a:prstGeom prst="rect">
            <a:avLst/>
          </a:prstGeom>
          <a:noFill/>
          <a:ln>
            <a:noFill/>
          </a:ln>
        </p:spPr>
      </p:pic>
      <p:sp>
        <p:nvSpPr>
          <p:cNvPr id="570" name="Shape 570"/>
          <p:cNvSpPr txBox="1">
            <a:spLocks noGrp="1"/>
          </p:cNvSpPr>
          <p:nvPr>
            <p:ph type="title" idx="4294967295"/>
          </p:nvPr>
        </p:nvSpPr>
        <p:spPr>
          <a:xfrm>
            <a:off x="457200" y="482989"/>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dirty="0">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dirty="0">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3600"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dirty="0">
                <a:latin typeface="Arial"/>
                <a:ea typeface="Arial"/>
                <a:cs typeface="Arial"/>
                <a:sym typeface="Arial"/>
              </a:rPr>
              <a:t>Atlantic Cape Community College</a:t>
            </a:r>
          </a:p>
        </p:txBody>
      </p:sp>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Shape 57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577" name="Shape 57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78" name="Shape 57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579" name="Shape 579"/>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580" name="Shape 580"/>
          <p:cNvSpPr txBox="1">
            <a:spLocks noGrp="1"/>
          </p:cNvSpPr>
          <p:nvPr>
            <p:ph type="body" idx="4294967295"/>
          </p:nvPr>
        </p:nvSpPr>
        <p:spPr>
          <a:xfrm>
            <a:off x="457200" y="2027100"/>
            <a:ext cx="8229600" cy="374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1800" b="1">
                <a:latin typeface="Arial"/>
                <a:ea typeface="Arial"/>
                <a:cs typeface="Arial"/>
                <a:sym typeface="Arial"/>
              </a:rPr>
              <a:t>Community Health Worker program</a:t>
            </a:r>
          </a:p>
          <a:p>
            <a:pPr marL="0" lvl="0" indent="-69850" rtl="0">
              <a:spcBef>
                <a:spcPts val="0"/>
              </a:spcBef>
              <a:buClr>
                <a:srgbClr val="000000"/>
              </a:buClr>
              <a:buSzPct val="61111"/>
              <a:buFont typeface="Arial"/>
              <a:buNone/>
            </a:pPr>
            <a:r>
              <a:rPr lang="en-US" sz="1800" i="1">
                <a:latin typeface="Arial"/>
                <a:ea typeface="Arial"/>
                <a:cs typeface="Arial"/>
                <a:sym typeface="Arial"/>
              </a:rPr>
              <a:t>CHW students are typically trusted community members, and many have never attended college.</a:t>
            </a:r>
          </a:p>
          <a:p>
            <a:pPr marL="0" lvl="0" indent="-69850" rtl="0">
              <a:spcBef>
                <a:spcPts val="0"/>
              </a:spcBef>
              <a:buClr>
                <a:srgbClr val="000000"/>
              </a:buClr>
              <a:buSzPct val="61111"/>
              <a:buFont typeface="Arial"/>
              <a:buNone/>
            </a:pPr>
            <a:endParaRPr sz="1800" i="1">
              <a:latin typeface="Arial"/>
              <a:ea typeface="Arial"/>
              <a:cs typeface="Arial"/>
              <a:sym typeface="Arial"/>
            </a:endParaRPr>
          </a:p>
          <a:p>
            <a:pPr marL="457200" lvl="0" indent="-342900" rtl="0">
              <a:spcBef>
                <a:spcPts val="0"/>
              </a:spcBef>
              <a:buSzPct val="100000"/>
              <a:buFont typeface="Arial"/>
            </a:pPr>
            <a:r>
              <a:rPr lang="en-US" sz="1800">
                <a:latin typeface="Arial"/>
                <a:ea typeface="Arial"/>
                <a:cs typeface="Arial"/>
                <a:sym typeface="Arial"/>
              </a:rPr>
              <a:t>MHFA training, self-care practices, and emotional trauma protection result in successful CHWs</a:t>
            </a:r>
          </a:p>
          <a:p>
            <a:pPr marL="0" lvl="0" indent="0" rtl="0">
              <a:spcBef>
                <a:spcPts val="0"/>
              </a:spcBef>
              <a:buNone/>
            </a:pPr>
            <a:endParaRPr sz="1800" b="1">
              <a:latin typeface="Arial"/>
              <a:ea typeface="Arial"/>
              <a:cs typeface="Arial"/>
              <a:sym typeface="Arial"/>
            </a:endParaRPr>
          </a:p>
          <a:p>
            <a:pPr marL="0" lvl="0" indent="0" rtl="0">
              <a:spcBef>
                <a:spcPts val="0"/>
              </a:spcBef>
              <a:buNone/>
            </a:pPr>
            <a:r>
              <a:rPr lang="en-US" sz="1800" b="1">
                <a:latin typeface="Arial"/>
                <a:ea typeface="Arial"/>
                <a:cs typeface="Arial"/>
                <a:sym typeface="Arial"/>
              </a:rPr>
              <a:t>Resiliency techniques used:</a:t>
            </a:r>
          </a:p>
          <a:p>
            <a:pPr marL="0" lvl="0" indent="-69850" rtl="0">
              <a:spcBef>
                <a:spcPts val="0"/>
              </a:spcBef>
              <a:buClr>
                <a:schemeClr val="dk1"/>
              </a:buClr>
              <a:buSzPct val="61111"/>
              <a:buFont typeface="Arial"/>
              <a:buNone/>
            </a:pPr>
            <a:r>
              <a:rPr lang="en-US" sz="1800">
                <a:latin typeface="Arial"/>
                <a:ea typeface="Arial"/>
                <a:cs typeface="Arial"/>
                <a:sym typeface="Arial"/>
              </a:rPr>
              <a:t>Motivational interviewing, conflict resolution, and communication techniques</a:t>
            </a:r>
          </a:p>
          <a:p>
            <a:pPr marL="457200" lvl="0" indent="-69850" rtl="0">
              <a:spcBef>
                <a:spcPts val="0"/>
              </a:spcBef>
              <a:buClr>
                <a:schemeClr val="dk1"/>
              </a:buClr>
              <a:buSzPct val="61111"/>
              <a:buFont typeface="Arial"/>
              <a:buNone/>
            </a:pPr>
            <a:endParaRPr sz="1800">
              <a:latin typeface="Arial"/>
              <a:ea typeface="Arial"/>
              <a:cs typeface="Arial"/>
              <a:sym typeface="Arial"/>
            </a:endParaRPr>
          </a:p>
          <a:p>
            <a:pPr marL="0" lvl="0" indent="-69850" rtl="0">
              <a:spcBef>
                <a:spcPts val="0"/>
              </a:spcBef>
              <a:buClr>
                <a:schemeClr val="dk1"/>
              </a:buClr>
              <a:buSzPct val="61111"/>
              <a:buFont typeface="Arial"/>
              <a:buNone/>
            </a:pPr>
            <a:r>
              <a:rPr lang="en-US" sz="1800">
                <a:latin typeface="Arial"/>
                <a:ea typeface="Arial"/>
                <a:cs typeface="Arial"/>
                <a:sym typeface="Arial"/>
              </a:rPr>
              <a:t>Roleplay Scenario – CHW and Client</a:t>
            </a:r>
          </a:p>
          <a:p>
            <a:pPr marL="0" lvl="0" indent="-69850" rtl="0">
              <a:spcBef>
                <a:spcPts val="0"/>
              </a:spcBef>
              <a:buClr>
                <a:schemeClr val="dk1"/>
              </a:buClr>
              <a:buSzPct val="61111"/>
              <a:buFont typeface="Arial"/>
              <a:buNone/>
            </a:pPr>
            <a:r>
              <a:rPr lang="en-US" sz="1800">
                <a:latin typeface="Arial"/>
                <a:ea typeface="Arial"/>
                <a:cs typeface="Arial"/>
                <a:sym typeface="Arial"/>
              </a:rPr>
              <a:t>Client – provides negative feedback</a:t>
            </a:r>
          </a:p>
          <a:p>
            <a:pPr marL="0" lvl="0" indent="-69850" rtl="0">
              <a:spcBef>
                <a:spcPts val="0"/>
              </a:spcBef>
              <a:buClr>
                <a:schemeClr val="dk1"/>
              </a:buClr>
              <a:buSzPct val="61111"/>
              <a:buFont typeface="Arial"/>
              <a:buNone/>
            </a:pPr>
            <a:r>
              <a:rPr lang="en-US" sz="1800">
                <a:latin typeface="Arial"/>
                <a:ea typeface="Arial"/>
                <a:cs typeface="Arial"/>
                <a:sym typeface="Arial"/>
              </a:rPr>
              <a:t>CHW – uses methods to adapt and react</a:t>
            </a:r>
          </a:p>
        </p:txBody>
      </p:sp>
      <p:pic>
        <p:nvPicPr>
          <p:cNvPr id="581" name="Shape 581"/>
          <p:cNvPicPr preferRelativeResize="0"/>
          <p:nvPr/>
        </p:nvPicPr>
        <p:blipFill>
          <a:blip r:embed="rId5">
            <a:alphaModFix/>
          </a:blip>
          <a:stretch>
            <a:fillRect/>
          </a:stretch>
        </p:blipFill>
        <p:spPr>
          <a:xfrm>
            <a:off x="6629400" y="5638800"/>
            <a:ext cx="2362200" cy="581025"/>
          </a:xfrm>
          <a:prstGeom prst="rect">
            <a:avLst/>
          </a:prstGeom>
          <a:noFill/>
          <a:ln>
            <a:noFill/>
          </a:ln>
        </p:spPr>
      </p:pic>
      <p:pic>
        <p:nvPicPr>
          <p:cNvPr id="582" name="Shape 582" descr="forward_logo.png"/>
          <p:cNvPicPr preferRelativeResize="0"/>
          <p:nvPr/>
        </p:nvPicPr>
        <p:blipFill>
          <a:blip r:embed="rId6">
            <a:alphaModFix/>
          </a:blip>
          <a:stretch>
            <a:fillRect/>
          </a:stretch>
        </p:blipFill>
        <p:spPr>
          <a:xfrm>
            <a:off x="7162800" y="6248400"/>
            <a:ext cx="1752600" cy="304800"/>
          </a:xfrm>
          <a:prstGeom prst="rect">
            <a:avLst/>
          </a:prstGeom>
          <a:noFill/>
          <a:ln>
            <a:noFill/>
          </a:ln>
        </p:spPr>
      </p:pic>
      <p:sp>
        <p:nvSpPr>
          <p:cNvPr id="583" name="Shape 583"/>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Housatonic Community College</a:t>
            </a:r>
          </a:p>
        </p:txBody>
      </p:sp>
      <p:pic>
        <p:nvPicPr>
          <p:cNvPr id="10" name="Picture 9"/>
          <p:cNvPicPr>
            <a:picLocks noChangeAspect="1"/>
          </p:cNvPicPr>
          <p:nvPr/>
        </p:nvPicPr>
        <p:blipFill>
          <a:blip r:embed="rId7"/>
          <a:stretch>
            <a:fillRect/>
          </a:stretch>
        </p:blipFill>
        <p:spPr>
          <a:xfrm>
            <a:off x="7686472" y="0"/>
            <a:ext cx="1457528" cy="485843"/>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265" name="Shape 265"/>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266" name="Shape 266"/>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267" name="Shape 267"/>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Who we are</a:t>
            </a:r>
          </a:p>
        </p:txBody>
      </p:sp>
      <p:cxnSp>
        <p:nvCxnSpPr>
          <p:cNvPr id="268" name="Shape 268"/>
          <p:cNvCxnSpPr/>
          <p:nvPr/>
        </p:nvCxnSpPr>
        <p:spPr>
          <a:xfrm>
            <a:off x="365400" y="3352800"/>
            <a:ext cx="8321400" cy="0"/>
          </a:xfrm>
          <a:prstGeom prst="straightConnector1">
            <a:avLst/>
          </a:prstGeom>
          <a:noFill/>
          <a:ln w="38100" cap="flat" cmpd="sng">
            <a:solidFill>
              <a:srgbClr val="C9DAF8"/>
            </a:solidFill>
            <a:prstDash val="solid"/>
            <a:round/>
            <a:headEnd type="none" w="lg" len="lg"/>
            <a:tailEnd type="none" w="lg" len="lg"/>
          </a:ln>
        </p:spPr>
      </p:cxnSp>
      <p:pic>
        <p:nvPicPr>
          <p:cNvPr id="269" name="Shape 269"/>
          <p:cNvPicPr preferRelativeResize="0"/>
          <p:nvPr/>
        </p:nvPicPr>
        <p:blipFill>
          <a:blip r:embed="rId5"/>
          <a:stretch>
            <a:fillRect/>
          </a:stretch>
        </p:blipFill>
        <p:spPr>
          <a:xfrm>
            <a:off x="6081553" y="1601724"/>
            <a:ext cx="2133600" cy="1597151"/>
          </a:xfrm>
          <a:prstGeom prst="rect">
            <a:avLst/>
          </a:prstGeom>
          <a:noFill/>
          <a:ln>
            <a:noFill/>
          </a:ln>
        </p:spPr>
      </p:pic>
      <p:pic>
        <p:nvPicPr>
          <p:cNvPr id="270" name="Shape 270" descr="Alese Mulvihill.jpg"/>
          <p:cNvPicPr preferRelativeResize="0"/>
          <p:nvPr/>
        </p:nvPicPr>
        <p:blipFill rotWithShape="1">
          <a:blip r:embed="rId6">
            <a:alphaModFix/>
          </a:blip>
          <a:srcRect t="9181"/>
          <a:stretch/>
        </p:blipFill>
        <p:spPr>
          <a:xfrm>
            <a:off x="3674138" y="1600200"/>
            <a:ext cx="1222649" cy="1600200"/>
          </a:xfrm>
          <a:prstGeom prst="rect">
            <a:avLst/>
          </a:prstGeom>
          <a:noFill/>
          <a:ln>
            <a:noFill/>
          </a:ln>
        </p:spPr>
      </p:pic>
      <p:pic>
        <p:nvPicPr>
          <p:cNvPr id="271" name="Shape 271" descr="Sherwood Taylor.jpg"/>
          <p:cNvPicPr preferRelativeResize="0"/>
          <p:nvPr/>
        </p:nvPicPr>
        <p:blipFill>
          <a:blip r:embed="rId7">
            <a:alphaModFix/>
          </a:blip>
          <a:stretch>
            <a:fillRect/>
          </a:stretch>
        </p:blipFill>
        <p:spPr>
          <a:xfrm>
            <a:off x="756374" y="1600200"/>
            <a:ext cx="1529625" cy="1600199"/>
          </a:xfrm>
          <a:prstGeom prst="rect">
            <a:avLst/>
          </a:prstGeom>
          <a:noFill/>
          <a:ln>
            <a:noFill/>
          </a:ln>
        </p:spPr>
      </p:pic>
      <p:sp>
        <p:nvSpPr>
          <p:cNvPr id="273" name="Shape 273"/>
          <p:cNvSpPr txBox="1"/>
          <p:nvPr/>
        </p:nvSpPr>
        <p:spPr>
          <a:xfrm>
            <a:off x="533400" y="3733800"/>
            <a:ext cx="1828800" cy="1600200"/>
          </a:xfrm>
          <a:prstGeom prst="rect">
            <a:avLst/>
          </a:prstGeom>
          <a:noFill/>
          <a:ln w="38100" cap="flat" cmpd="sng">
            <a:solidFill>
              <a:srgbClr val="A4C2F4"/>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Sherwood L. Taylor</a:t>
            </a:r>
          </a:p>
          <a:p>
            <a:pPr lvl="1" algn="ctr" rtl="0">
              <a:spcBef>
                <a:spcPts val="400"/>
              </a:spcBef>
              <a:buClr>
                <a:schemeClr val="dk1"/>
              </a:buClr>
              <a:buSzPct val="100000"/>
              <a:buFont typeface="Arial"/>
              <a:buNone/>
            </a:pPr>
            <a:r>
              <a:rPr lang="en-US" sz="1100"/>
              <a:t>Director</a:t>
            </a:r>
          </a:p>
          <a:p>
            <a:pPr lvl="1" algn="ctr" rtl="0">
              <a:spcBef>
                <a:spcPts val="400"/>
              </a:spcBef>
              <a:buClr>
                <a:schemeClr val="dk1"/>
              </a:buClr>
              <a:buSzPct val="100000"/>
              <a:buFont typeface="Arial"/>
              <a:buNone/>
            </a:pPr>
            <a:r>
              <a:rPr lang="en-US" sz="1100"/>
              <a:t>Workforce Development</a:t>
            </a:r>
          </a:p>
          <a:p>
            <a:pPr lvl="1" algn="ctr" rtl="0">
              <a:spcBef>
                <a:spcPts val="1000"/>
              </a:spcBef>
              <a:buClr>
                <a:schemeClr val="dk1"/>
              </a:buClr>
              <a:buSzPct val="100000"/>
              <a:buFont typeface="Arial"/>
              <a:buNone/>
            </a:pPr>
            <a:r>
              <a:rPr lang="en-US" sz="1100"/>
              <a:t>Atlantic Cape </a:t>
            </a:r>
          </a:p>
          <a:p>
            <a:pPr lvl="1" algn="ctr" rtl="0">
              <a:spcBef>
                <a:spcPts val="0"/>
              </a:spcBef>
              <a:buClr>
                <a:schemeClr val="dk1"/>
              </a:buClr>
              <a:buSzPct val="100000"/>
              <a:buFont typeface="Arial"/>
              <a:buNone/>
            </a:pPr>
            <a:r>
              <a:rPr lang="en-US" sz="1100"/>
              <a:t>Community College</a:t>
            </a:r>
          </a:p>
        </p:txBody>
      </p:sp>
      <p:sp>
        <p:nvSpPr>
          <p:cNvPr id="274" name="Shape 274"/>
          <p:cNvSpPr txBox="1"/>
          <p:nvPr/>
        </p:nvSpPr>
        <p:spPr>
          <a:xfrm>
            <a:off x="3515128" y="3809999"/>
            <a:ext cx="1447800" cy="1656735"/>
          </a:xfrm>
          <a:prstGeom prst="rect">
            <a:avLst/>
          </a:prstGeom>
          <a:noFill/>
          <a:ln w="38100" cap="flat" cmpd="sng">
            <a:solidFill>
              <a:srgbClr val="A4C2F4"/>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Alese Mulvihill</a:t>
            </a:r>
          </a:p>
          <a:p>
            <a:pPr lvl="1" algn="ctr" rtl="0">
              <a:spcBef>
                <a:spcPts val="400"/>
              </a:spcBef>
              <a:buClr>
                <a:schemeClr val="dk1"/>
              </a:buClr>
              <a:buSzPct val="100000"/>
              <a:buFont typeface="Arial"/>
              <a:buNone/>
            </a:pPr>
            <a:r>
              <a:rPr lang="en-US" sz="1100">
                <a:solidFill>
                  <a:schemeClr val="dk1"/>
                </a:solidFill>
              </a:rPr>
              <a:t>Grant Coordinator</a:t>
            </a:r>
          </a:p>
          <a:p>
            <a:pPr lvl="1" algn="ctr" rtl="0">
              <a:spcBef>
                <a:spcPts val="400"/>
              </a:spcBef>
              <a:buClr>
                <a:schemeClr val="dk1"/>
              </a:buClr>
              <a:buSzPct val="100000"/>
              <a:buFont typeface="Arial"/>
              <a:buNone/>
            </a:pPr>
            <a:r>
              <a:rPr lang="en-US" sz="1100">
                <a:solidFill>
                  <a:schemeClr val="dk1"/>
                </a:solidFill>
              </a:rPr>
              <a:t>FORWARD program</a:t>
            </a:r>
          </a:p>
          <a:p>
            <a:pPr lvl="1" algn="ctr" rtl="0">
              <a:spcBef>
                <a:spcPts val="400"/>
              </a:spcBef>
              <a:buClr>
                <a:schemeClr val="dk1"/>
              </a:buClr>
              <a:buSzPct val="100000"/>
              <a:buFont typeface="Arial"/>
              <a:buNone/>
            </a:pPr>
            <a:r>
              <a:rPr lang="en-US" sz="1100">
                <a:solidFill>
                  <a:schemeClr val="dk1"/>
                </a:solidFill>
              </a:rPr>
              <a:t>Housatonic Community College</a:t>
            </a:r>
          </a:p>
        </p:txBody>
      </p:sp>
      <p:sp>
        <p:nvSpPr>
          <p:cNvPr id="275" name="Shape 275"/>
          <p:cNvSpPr txBox="1"/>
          <p:nvPr/>
        </p:nvSpPr>
        <p:spPr>
          <a:xfrm>
            <a:off x="6349909" y="3581402"/>
            <a:ext cx="1600200" cy="1600200"/>
          </a:xfrm>
          <a:prstGeom prst="rect">
            <a:avLst/>
          </a:prstGeom>
          <a:noFill/>
          <a:ln w="38100" cap="flat" cmpd="sng">
            <a:solidFill>
              <a:srgbClr val="A4C2F4"/>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Francesca Fiore</a:t>
            </a:r>
          </a:p>
          <a:p>
            <a:pPr lvl="1" algn="ctr" rtl="0">
              <a:spcBef>
                <a:spcPts val="400"/>
              </a:spcBef>
              <a:buClr>
                <a:schemeClr val="dk1"/>
              </a:buClr>
              <a:buSzPct val="100000"/>
              <a:buFont typeface="Arial"/>
              <a:buNone/>
            </a:pPr>
            <a:r>
              <a:rPr lang="en-US" sz="1100">
                <a:solidFill>
                  <a:schemeClr val="dk1"/>
                </a:solidFill>
              </a:rPr>
              <a:t>Assistant Dean</a:t>
            </a:r>
          </a:p>
          <a:p>
            <a:pPr lvl="1" algn="ctr" rtl="0">
              <a:spcBef>
                <a:spcPts val="400"/>
              </a:spcBef>
              <a:buClr>
                <a:schemeClr val="dk1"/>
              </a:buClr>
              <a:buSzPct val="100000"/>
              <a:buFont typeface="Arial"/>
              <a:buNone/>
            </a:pPr>
            <a:r>
              <a:rPr lang="en-US" sz="1100">
                <a:solidFill>
                  <a:schemeClr val="dk1"/>
                </a:solidFill>
              </a:rPr>
              <a:t>Workforce Development &amp; Business Services</a:t>
            </a:r>
          </a:p>
          <a:p>
            <a:pPr lvl="1" algn="ctr" rtl="0">
              <a:spcBef>
                <a:spcPts val="400"/>
              </a:spcBef>
              <a:buClr>
                <a:schemeClr val="dk1"/>
              </a:buClr>
              <a:buSzPct val="100000"/>
              <a:buFont typeface="Arial"/>
              <a:buNone/>
            </a:pPr>
            <a:r>
              <a:rPr lang="en-US" sz="1100">
                <a:solidFill>
                  <a:schemeClr val="dk1"/>
                </a:solidFill>
              </a:rPr>
              <a:t>LaGuardia Community College</a:t>
            </a:r>
          </a:p>
        </p:txBody>
      </p:sp>
      <p:cxnSp>
        <p:nvCxnSpPr>
          <p:cNvPr id="277" name="Shape 277"/>
          <p:cNvCxnSpPr/>
          <p:nvPr/>
        </p:nvCxnSpPr>
        <p:spPr>
          <a:xfrm>
            <a:off x="4277128" y="3352800"/>
            <a:ext cx="0" cy="457200"/>
          </a:xfrm>
          <a:prstGeom prst="straightConnector1">
            <a:avLst/>
          </a:prstGeom>
          <a:noFill/>
          <a:ln w="28575" cap="flat" cmpd="sng">
            <a:solidFill>
              <a:srgbClr val="A4C2F4"/>
            </a:solidFill>
            <a:prstDash val="solid"/>
            <a:round/>
            <a:headEnd type="none" w="lg" len="lg"/>
            <a:tailEnd type="none" w="lg" len="lg"/>
          </a:ln>
        </p:spPr>
      </p:cxnSp>
      <p:cxnSp>
        <p:nvCxnSpPr>
          <p:cNvPr id="278" name="Shape 278"/>
          <p:cNvCxnSpPr/>
          <p:nvPr/>
        </p:nvCxnSpPr>
        <p:spPr>
          <a:xfrm>
            <a:off x="1371600" y="3352800"/>
            <a:ext cx="0" cy="381000"/>
          </a:xfrm>
          <a:prstGeom prst="straightConnector1">
            <a:avLst/>
          </a:prstGeom>
          <a:noFill/>
          <a:ln w="28575" cap="flat" cmpd="sng">
            <a:solidFill>
              <a:srgbClr val="C9DAF8"/>
            </a:solidFill>
            <a:prstDash val="solid"/>
            <a:round/>
            <a:headEnd type="none" w="lg" len="lg"/>
            <a:tailEnd type="none" w="lg" len="lg"/>
          </a:ln>
        </p:spPr>
      </p:cxnSp>
      <p:cxnSp>
        <p:nvCxnSpPr>
          <p:cNvPr id="280" name="Shape 280"/>
          <p:cNvCxnSpPr/>
          <p:nvPr/>
        </p:nvCxnSpPr>
        <p:spPr>
          <a:xfrm>
            <a:off x="7188109" y="3352802"/>
            <a:ext cx="0" cy="228600"/>
          </a:xfrm>
          <a:prstGeom prst="straightConnector1">
            <a:avLst/>
          </a:prstGeom>
          <a:noFill/>
          <a:ln w="28575" cap="flat" cmpd="sng">
            <a:solidFill>
              <a:srgbClr val="A4C2F4"/>
            </a:solidFill>
            <a:prstDash val="solid"/>
            <a:round/>
            <a:headEnd type="none" w="lg" len="lg"/>
            <a:tailEnd type="none" w="lg" len="lg"/>
          </a:ln>
        </p:spPr>
      </p:cxnSp>
      <p:pic>
        <p:nvPicPr>
          <p:cNvPr id="16" name="Picture 15"/>
          <p:cNvPicPr>
            <a:picLocks noChangeAspect="1"/>
          </p:cNvPicPr>
          <p:nvPr/>
        </p:nvPicPr>
        <p:blipFill>
          <a:blip r:embed="rId8"/>
          <a:stretch>
            <a:fillRect/>
          </a:stretch>
        </p:blipFill>
        <p:spPr>
          <a:xfrm>
            <a:off x="7686472" y="0"/>
            <a:ext cx="1457528" cy="485843"/>
          </a:xfrm>
          <a:prstGeom prst="rect">
            <a:avLst/>
          </a:prstGeom>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Shape 589"/>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590" name="Shape 590"/>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591" name="Shape 591"/>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592" name="Shape 592"/>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593" name="Shape 593"/>
          <p:cNvSpPr txBox="1">
            <a:spLocks noGrp="1"/>
          </p:cNvSpPr>
          <p:nvPr>
            <p:ph type="body" idx="4294967295"/>
          </p:nvPr>
        </p:nvSpPr>
        <p:spPr>
          <a:xfrm>
            <a:off x="457200" y="1874700"/>
            <a:ext cx="8229600" cy="4526100"/>
          </a:xfrm>
          <a:prstGeom prst="rect">
            <a:avLst/>
          </a:prstGeom>
          <a:noFill/>
          <a:ln>
            <a:noFill/>
          </a:ln>
        </p:spPr>
        <p:txBody>
          <a:bodyPr lIns="91425" tIns="45700" rIns="91425" bIns="45700" anchor="t" anchorCtr="0">
            <a:noAutofit/>
          </a:bodyPr>
          <a:lstStyle/>
          <a:p>
            <a:pPr marL="0" lvl="1" indent="0" rtl="0">
              <a:spcBef>
                <a:spcPts val="0"/>
              </a:spcBef>
              <a:buNone/>
            </a:pPr>
            <a:r>
              <a:rPr lang="en-US" sz="2000" b="1">
                <a:latin typeface="Arial"/>
                <a:ea typeface="Arial"/>
                <a:cs typeface="Arial"/>
                <a:sym typeface="Arial"/>
              </a:rPr>
              <a:t>Community Health Worker program</a:t>
            </a:r>
          </a:p>
          <a:p>
            <a:pPr marL="0" lvl="1" indent="0" rtl="0">
              <a:spcBef>
                <a:spcPts val="0"/>
              </a:spcBef>
              <a:buClr>
                <a:schemeClr val="dk1"/>
              </a:buClr>
              <a:buSzPct val="25000"/>
              <a:buFont typeface="Arial"/>
              <a:buNone/>
            </a:pPr>
            <a:endParaRPr sz="2000" b="1">
              <a:latin typeface="Arial"/>
              <a:ea typeface="Arial"/>
              <a:cs typeface="Arial"/>
              <a:sym typeface="Arial"/>
            </a:endParaRPr>
          </a:p>
          <a:p>
            <a:pPr marL="0" lvl="1" indent="0" rtl="0">
              <a:spcBef>
                <a:spcPts val="0"/>
              </a:spcBef>
              <a:buClr>
                <a:schemeClr val="dk1"/>
              </a:buClr>
              <a:buSzPct val="25000"/>
              <a:buFont typeface="Arial"/>
              <a:buNone/>
            </a:pPr>
            <a:r>
              <a:rPr lang="en-US" sz="2000" b="1">
                <a:latin typeface="Arial"/>
                <a:ea typeface="Arial"/>
                <a:cs typeface="Arial"/>
                <a:sym typeface="Arial"/>
              </a:rPr>
              <a:t>Resiliency Techniques Used:</a:t>
            </a:r>
          </a:p>
          <a:p>
            <a:pPr marL="0" lvl="0" indent="0" rtl="0">
              <a:spcBef>
                <a:spcPts val="0"/>
              </a:spcBef>
              <a:buNone/>
            </a:pPr>
            <a:r>
              <a:rPr lang="en-US" sz="1800">
                <a:latin typeface="Arial"/>
                <a:ea typeface="Arial"/>
                <a:cs typeface="Arial"/>
                <a:sym typeface="Arial"/>
              </a:rPr>
              <a:t>Graduation Ceremony</a:t>
            </a:r>
          </a:p>
          <a:p>
            <a:pPr lvl="0" rtl="0">
              <a:spcBef>
                <a:spcPts val="0"/>
              </a:spcBef>
              <a:buSzPct val="100000"/>
            </a:pPr>
            <a:r>
              <a:rPr lang="en-US" sz="1800">
                <a:latin typeface="Arial"/>
                <a:ea typeface="Arial"/>
                <a:cs typeface="Arial"/>
                <a:sym typeface="Arial"/>
              </a:rPr>
              <a:t>Utilize campus and community resources</a:t>
            </a:r>
          </a:p>
          <a:p>
            <a:pPr lvl="0" rtl="0">
              <a:spcBef>
                <a:spcPts val="0"/>
              </a:spcBef>
              <a:buSzPct val="100000"/>
            </a:pPr>
            <a:r>
              <a:rPr lang="en-US" sz="1800">
                <a:latin typeface="Arial"/>
                <a:ea typeface="Arial"/>
                <a:cs typeface="Arial"/>
                <a:sym typeface="Arial"/>
              </a:rPr>
              <a:t>Establish venue, provide food, &amp; coordinate event</a:t>
            </a:r>
          </a:p>
          <a:p>
            <a:pPr marL="457200" lvl="1" rtl="0">
              <a:spcBef>
                <a:spcPts val="0"/>
              </a:spcBef>
              <a:buSzPct val="100000"/>
              <a:buFont typeface="Arial"/>
            </a:pPr>
            <a:r>
              <a:rPr lang="en-US" sz="1800">
                <a:latin typeface="Arial"/>
                <a:ea typeface="Arial"/>
                <a:cs typeface="Arial"/>
                <a:sym typeface="Arial"/>
              </a:rPr>
              <a:t>Goal #1 – Little-to-no cost</a:t>
            </a:r>
          </a:p>
          <a:p>
            <a:pPr marL="457200" lvl="1" rtl="0">
              <a:spcBef>
                <a:spcPts val="0"/>
              </a:spcBef>
              <a:buSzPct val="100000"/>
              <a:buFont typeface="Arial"/>
            </a:pPr>
            <a:r>
              <a:rPr lang="en-US" sz="1800">
                <a:latin typeface="Arial"/>
                <a:ea typeface="Arial"/>
                <a:cs typeface="Arial"/>
                <a:sym typeface="Arial"/>
              </a:rPr>
              <a:t>Goal #2 – Celebrate diversity </a:t>
            </a:r>
          </a:p>
          <a:p>
            <a:pPr marL="0" lvl="0" indent="0" rtl="0">
              <a:spcBef>
                <a:spcPts val="0"/>
              </a:spcBef>
              <a:buNone/>
            </a:pPr>
            <a:r>
              <a:rPr lang="en-US" sz="1800">
                <a:latin typeface="Arial"/>
                <a:ea typeface="Arial"/>
                <a:cs typeface="Arial"/>
                <a:sym typeface="Arial"/>
              </a:rPr>
              <a:t>Other Collaborative Activities:</a:t>
            </a:r>
          </a:p>
          <a:p>
            <a:pPr marL="457200" lvl="0" indent="-342900" rtl="0">
              <a:spcBef>
                <a:spcPts val="0"/>
              </a:spcBef>
              <a:buSzPct val="100000"/>
              <a:buFont typeface="Arial"/>
            </a:pPr>
            <a:r>
              <a:rPr lang="en-US" sz="1800">
                <a:latin typeface="Arial"/>
                <a:ea typeface="Arial"/>
                <a:cs typeface="Arial"/>
                <a:sym typeface="Arial"/>
              </a:rPr>
              <a:t>Coordinating a health fair</a:t>
            </a:r>
          </a:p>
          <a:p>
            <a:pPr marL="457200" lvl="0" indent="-342900" rtl="0">
              <a:spcBef>
                <a:spcPts val="0"/>
              </a:spcBef>
              <a:buSzPct val="100000"/>
              <a:buFont typeface="Arial"/>
            </a:pPr>
            <a:r>
              <a:rPr lang="en-US" sz="1800">
                <a:latin typeface="Arial"/>
                <a:ea typeface="Arial"/>
                <a:cs typeface="Arial"/>
                <a:sym typeface="Arial"/>
              </a:rPr>
              <a:t>Developing a resource handbook</a:t>
            </a:r>
          </a:p>
          <a:p>
            <a:pPr marL="457200" lvl="0" indent="-342900" rtl="0">
              <a:spcBef>
                <a:spcPts val="0"/>
              </a:spcBef>
              <a:buSzPct val="100000"/>
              <a:buFont typeface="Arial"/>
            </a:pPr>
            <a:r>
              <a:rPr lang="en-US" sz="1800">
                <a:latin typeface="Arial"/>
                <a:ea typeface="Arial"/>
                <a:cs typeface="Arial"/>
                <a:sym typeface="Arial"/>
              </a:rPr>
              <a:t>Promoting awareness events</a:t>
            </a:r>
          </a:p>
        </p:txBody>
      </p:sp>
      <p:pic>
        <p:nvPicPr>
          <p:cNvPr id="594" name="Shape 594"/>
          <p:cNvPicPr preferRelativeResize="0"/>
          <p:nvPr/>
        </p:nvPicPr>
        <p:blipFill>
          <a:blip r:embed="rId5">
            <a:alphaModFix/>
          </a:blip>
          <a:stretch>
            <a:fillRect/>
          </a:stretch>
        </p:blipFill>
        <p:spPr>
          <a:xfrm>
            <a:off x="6629400" y="5638800"/>
            <a:ext cx="2362200" cy="581025"/>
          </a:xfrm>
          <a:prstGeom prst="rect">
            <a:avLst/>
          </a:prstGeom>
          <a:noFill/>
          <a:ln>
            <a:noFill/>
          </a:ln>
        </p:spPr>
      </p:pic>
      <p:pic>
        <p:nvPicPr>
          <p:cNvPr id="595" name="Shape 595" descr="forward_logo.png"/>
          <p:cNvPicPr preferRelativeResize="0"/>
          <p:nvPr/>
        </p:nvPicPr>
        <p:blipFill>
          <a:blip r:embed="rId6">
            <a:alphaModFix/>
          </a:blip>
          <a:stretch>
            <a:fillRect/>
          </a:stretch>
        </p:blipFill>
        <p:spPr>
          <a:xfrm>
            <a:off x="7162800" y="6248400"/>
            <a:ext cx="1752600" cy="304800"/>
          </a:xfrm>
          <a:prstGeom prst="rect">
            <a:avLst/>
          </a:prstGeom>
          <a:noFill/>
          <a:ln>
            <a:noFill/>
          </a:ln>
        </p:spPr>
      </p:pic>
      <p:sp>
        <p:nvSpPr>
          <p:cNvPr id="596" name="Shape 596"/>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Housatonic Community College</a:t>
            </a:r>
          </a:p>
        </p:txBody>
      </p:sp>
      <p:pic>
        <p:nvPicPr>
          <p:cNvPr id="10" name="Picture 9"/>
          <p:cNvPicPr>
            <a:picLocks noChangeAspect="1"/>
          </p:cNvPicPr>
          <p:nvPr/>
        </p:nvPicPr>
        <p:blipFill>
          <a:blip r:embed="rId7"/>
          <a:stretch>
            <a:fillRect/>
          </a:stretch>
        </p:blipFill>
        <p:spPr>
          <a:xfrm>
            <a:off x="7686472" y="0"/>
            <a:ext cx="1457528" cy="485843"/>
          </a:xfrm>
          <a:prstGeom prst="rect">
            <a:avLst/>
          </a:prstGeom>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Shape 602"/>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03" name="Shape 603"/>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04" name="Shape 604"/>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05" name="Shape 605"/>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06" name="Shape 606"/>
          <p:cNvSpPr txBox="1">
            <a:spLocks noGrp="1"/>
          </p:cNvSpPr>
          <p:nvPr>
            <p:ph type="body" idx="4294967295"/>
          </p:nvPr>
        </p:nvSpPr>
        <p:spPr>
          <a:xfrm>
            <a:off x="533400" y="2027100"/>
            <a:ext cx="8229600" cy="4526100"/>
          </a:xfrm>
          <a:prstGeom prst="rect">
            <a:avLst/>
          </a:prstGeom>
          <a:noFill/>
          <a:ln>
            <a:noFill/>
          </a:ln>
        </p:spPr>
        <p:txBody>
          <a:bodyPr lIns="91425" tIns="45700" rIns="91425" bIns="45700" anchor="t" anchorCtr="0">
            <a:noAutofit/>
          </a:bodyPr>
          <a:lstStyle/>
          <a:p>
            <a:pPr marL="0" lvl="1" indent="0" rtl="0">
              <a:spcBef>
                <a:spcPts val="0"/>
              </a:spcBef>
              <a:buNone/>
            </a:pPr>
            <a:r>
              <a:rPr lang="en-US" sz="2400" b="1">
                <a:latin typeface="Arial"/>
                <a:ea typeface="Arial"/>
                <a:cs typeface="Arial"/>
                <a:sym typeface="Arial"/>
              </a:rPr>
              <a:t>Resiliency at Housatonic:</a:t>
            </a:r>
          </a:p>
          <a:p>
            <a:pPr marL="457200" lvl="0" indent="-355600" rtl="0">
              <a:spcBef>
                <a:spcPts val="560"/>
              </a:spcBef>
              <a:buSzPct val="100000"/>
            </a:pPr>
            <a:r>
              <a:rPr lang="en-US" sz="2000">
                <a:latin typeface="Arial"/>
                <a:ea typeface="Arial"/>
                <a:cs typeface="Arial"/>
                <a:sym typeface="Arial"/>
              </a:rPr>
              <a:t>Building a culture of resiliency</a:t>
            </a:r>
          </a:p>
          <a:p>
            <a:pPr marL="457200" lvl="0" indent="-355600" rtl="0">
              <a:spcBef>
                <a:spcPts val="560"/>
              </a:spcBef>
              <a:buSzPct val="100000"/>
            </a:pPr>
            <a:r>
              <a:rPr lang="en-US" sz="2000">
                <a:latin typeface="Arial"/>
                <a:ea typeface="Arial"/>
                <a:cs typeface="Arial"/>
                <a:sym typeface="Arial"/>
              </a:rPr>
              <a:t>Fun, comfortable atmosphere</a:t>
            </a:r>
          </a:p>
          <a:p>
            <a:pPr marL="457200" lvl="0" indent="-355600" rtl="0">
              <a:spcBef>
                <a:spcPts val="560"/>
              </a:spcBef>
              <a:buSzPct val="100000"/>
            </a:pPr>
            <a:r>
              <a:rPr lang="en-US" sz="2000">
                <a:latin typeface="Arial"/>
                <a:ea typeface="Arial"/>
                <a:cs typeface="Arial"/>
                <a:sym typeface="Arial"/>
              </a:rPr>
              <a:t>How to </a:t>
            </a:r>
            <a:r>
              <a:rPr lang="en-US" sz="2000" i="1">
                <a:latin typeface="Arial"/>
                <a:ea typeface="Arial"/>
                <a:cs typeface="Arial"/>
                <a:sym typeface="Arial"/>
              </a:rPr>
              <a:t>adapt</a:t>
            </a:r>
            <a:r>
              <a:rPr lang="en-US" sz="2000">
                <a:latin typeface="Arial"/>
                <a:ea typeface="Arial"/>
                <a:cs typeface="Arial"/>
                <a:sym typeface="Arial"/>
              </a:rPr>
              <a:t> to college life</a:t>
            </a:r>
          </a:p>
          <a:p>
            <a:pPr marL="914400" lvl="0" indent="0" rtl="0">
              <a:spcBef>
                <a:spcPts val="480"/>
              </a:spcBef>
              <a:buNone/>
            </a:pPr>
            <a:r>
              <a:rPr lang="en-US" sz="2000">
                <a:latin typeface="Arial"/>
                <a:ea typeface="Arial"/>
                <a:cs typeface="Arial"/>
                <a:sym typeface="Arial"/>
              </a:rPr>
              <a:t>Topics include:</a:t>
            </a:r>
          </a:p>
          <a:p>
            <a:pPr marL="1371600" lvl="2" indent="-355600" rtl="0">
              <a:spcBef>
                <a:spcPts val="400"/>
              </a:spcBef>
              <a:buSzPct val="100000"/>
            </a:pPr>
            <a:r>
              <a:rPr lang="en-US" sz="2000">
                <a:latin typeface="Arial"/>
                <a:ea typeface="Arial"/>
                <a:cs typeface="Arial"/>
                <a:sym typeface="Arial"/>
              </a:rPr>
              <a:t>Classroom etiquette</a:t>
            </a:r>
          </a:p>
          <a:p>
            <a:pPr marL="1371600" lvl="2" indent="-355600" rtl="0">
              <a:spcBef>
                <a:spcPts val="400"/>
              </a:spcBef>
              <a:buSzPct val="100000"/>
            </a:pPr>
            <a:r>
              <a:rPr lang="en-US" sz="2000">
                <a:latin typeface="Arial"/>
                <a:ea typeface="Arial"/>
                <a:cs typeface="Arial"/>
                <a:sym typeface="Arial"/>
              </a:rPr>
              <a:t>Study skills</a:t>
            </a:r>
          </a:p>
          <a:p>
            <a:pPr marL="1371600" lvl="2" indent="-355600" rtl="0">
              <a:spcBef>
                <a:spcPts val="400"/>
              </a:spcBef>
              <a:buSzPct val="100000"/>
            </a:pPr>
            <a:r>
              <a:rPr lang="en-US" sz="2000">
                <a:latin typeface="Arial"/>
                <a:ea typeface="Arial"/>
                <a:cs typeface="Arial"/>
                <a:sym typeface="Arial"/>
              </a:rPr>
              <a:t>Communicating with your professor</a:t>
            </a:r>
          </a:p>
          <a:p>
            <a:pPr marL="1600200" lvl="0" indent="-298450" rtl="0">
              <a:spcBef>
                <a:spcPts val="400"/>
              </a:spcBef>
              <a:buClr>
                <a:srgbClr val="000000"/>
              </a:buClr>
              <a:buSzPct val="55000"/>
              <a:buNone/>
            </a:pPr>
            <a:r>
              <a:rPr lang="en-US" sz="2000">
                <a:latin typeface="Arial"/>
                <a:ea typeface="Arial"/>
                <a:cs typeface="Arial"/>
                <a:sym typeface="Arial"/>
              </a:rPr>
              <a:t>Visit HCC’s FORWARD </a:t>
            </a:r>
            <a:r>
              <a:rPr lang="en-US" sz="2000" u="sng">
                <a:solidFill>
                  <a:schemeClr val="hlink"/>
                </a:solidFill>
                <a:latin typeface="Arial"/>
                <a:ea typeface="Arial"/>
                <a:cs typeface="Arial"/>
                <a:sym typeface="Arial"/>
                <a:hlinkClick r:id="rId5"/>
              </a:rPr>
              <a:t>page</a:t>
            </a:r>
            <a:r>
              <a:rPr lang="en-US" sz="2000">
                <a:latin typeface="Arial"/>
                <a:ea typeface="Arial"/>
                <a:cs typeface="Arial"/>
                <a:sym typeface="Arial"/>
              </a:rPr>
              <a:t> to see example videos of our student orientation</a:t>
            </a:r>
          </a:p>
        </p:txBody>
      </p:sp>
      <p:pic>
        <p:nvPicPr>
          <p:cNvPr id="607" name="Shape 607"/>
          <p:cNvPicPr preferRelativeResize="0"/>
          <p:nvPr/>
        </p:nvPicPr>
        <p:blipFill>
          <a:blip r:embed="rId6">
            <a:alphaModFix/>
          </a:blip>
          <a:stretch>
            <a:fillRect/>
          </a:stretch>
        </p:blipFill>
        <p:spPr>
          <a:xfrm>
            <a:off x="6629400" y="5638800"/>
            <a:ext cx="2362200" cy="581025"/>
          </a:xfrm>
          <a:prstGeom prst="rect">
            <a:avLst/>
          </a:prstGeom>
          <a:noFill/>
          <a:ln>
            <a:noFill/>
          </a:ln>
        </p:spPr>
      </p:pic>
      <p:pic>
        <p:nvPicPr>
          <p:cNvPr id="608" name="Shape 608" descr="forward_logo.png"/>
          <p:cNvPicPr preferRelativeResize="0"/>
          <p:nvPr/>
        </p:nvPicPr>
        <p:blipFill>
          <a:blip r:embed="rId7">
            <a:alphaModFix/>
          </a:blip>
          <a:stretch>
            <a:fillRect/>
          </a:stretch>
        </p:blipFill>
        <p:spPr>
          <a:xfrm>
            <a:off x="7162800" y="6248400"/>
            <a:ext cx="1752600" cy="304800"/>
          </a:xfrm>
          <a:prstGeom prst="rect">
            <a:avLst/>
          </a:prstGeom>
          <a:noFill/>
          <a:ln>
            <a:noFill/>
          </a:ln>
        </p:spPr>
      </p:pic>
      <p:sp>
        <p:nvSpPr>
          <p:cNvPr id="609" name="Shape 60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Housatonic Community College</a:t>
            </a:r>
          </a:p>
        </p:txBody>
      </p:sp>
      <p:pic>
        <p:nvPicPr>
          <p:cNvPr id="10" name="Picture 9"/>
          <p:cNvPicPr>
            <a:picLocks noChangeAspect="1"/>
          </p:cNvPicPr>
          <p:nvPr/>
        </p:nvPicPr>
        <p:blipFill>
          <a:blip r:embed="rId8"/>
          <a:stretch>
            <a:fillRect/>
          </a:stretch>
        </p:blipFill>
        <p:spPr>
          <a:xfrm>
            <a:off x="7686472" y="0"/>
            <a:ext cx="1457528" cy="485843"/>
          </a:xfrm>
          <a:prstGeom prst="rect">
            <a:avLst/>
          </a:prstGeom>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Shape 615"/>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16" name="Shape 616"/>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17" name="Shape 617"/>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18" name="Shape 618"/>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19" name="Shape 619"/>
          <p:cNvSpPr txBox="1">
            <a:spLocks noGrp="1"/>
          </p:cNvSpPr>
          <p:nvPr>
            <p:ph type="body" idx="4294967295"/>
          </p:nvPr>
        </p:nvSpPr>
        <p:spPr>
          <a:xfrm>
            <a:off x="533400" y="2103300"/>
            <a:ext cx="8229600" cy="4526100"/>
          </a:xfrm>
          <a:prstGeom prst="rect">
            <a:avLst/>
          </a:prstGeom>
          <a:noFill/>
          <a:ln>
            <a:noFill/>
          </a:ln>
        </p:spPr>
        <p:txBody>
          <a:bodyPr lIns="91425" tIns="45700" rIns="91425" bIns="45700" anchor="t" anchorCtr="0">
            <a:noAutofit/>
          </a:bodyPr>
          <a:lstStyle/>
          <a:p>
            <a:pPr marL="0" lvl="1" indent="0" rtl="0">
              <a:spcBef>
                <a:spcPts val="0"/>
              </a:spcBef>
              <a:buNone/>
            </a:pPr>
            <a:r>
              <a:rPr lang="en-US" sz="2400" b="1">
                <a:latin typeface="Arial"/>
                <a:ea typeface="Arial"/>
                <a:cs typeface="Arial"/>
                <a:sym typeface="Arial"/>
              </a:rPr>
              <a:t>Faculty Engagement:</a:t>
            </a:r>
          </a:p>
          <a:p>
            <a:pPr lvl="0" rtl="0">
              <a:spcBef>
                <a:spcPts val="0"/>
              </a:spcBef>
              <a:buSzPct val="100000"/>
            </a:pPr>
            <a:r>
              <a:rPr lang="en-US" sz="2000">
                <a:latin typeface="Arial"/>
                <a:ea typeface="Arial"/>
                <a:cs typeface="Arial"/>
                <a:sym typeface="Arial"/>
              </a:rPr>
              <a:t>Currently identifying faculty champions</a:t>
            </a:r>
          </a:p>
          <a:p>
            <a:pPr lvl="0" rtl="0">
              <a:spcBef>
                <a:spcPts val="0"/>
              </a:spcBef>
              <a:buSzPct val="100000"/>
            </a:pPr>
            <a:r>
              <a:rPr lang="en-US" sz="2000">
                <a:latin typeface="Arial"/>
                <a:ea typeface="Arial"/>
                <a:cs typeface="Arial"/>
                <a:sym typeface="Arial"/>
              </a:rPr>
              <a:t>Professional development opportunities</a:t>
            </a:r>
          </a:p>
          <a:p>
            <a:pPr lvl="1" rtl="0">
              <a:spcBef>
                <a:spcPts val="0"/>
              </a:spcBef>
              <a:buSzPct val="100000"/>
              <a:buFont typeface="Arial"/>
            </a:pPr>
            <a:r>
              <a:rPr lang="en-US" sz="2000">
                <a:latin typeface="Arial"/>
                <a:ea typeface="Arial"/>
                <a:cs typeface="Arial"/>
                <a:sym typeface="Arial"/>
              </a:rPr>
              <a:t>Resiliency Training at Professional Day (April 2016)</a:t>
            </a:r>
          </a:p>
          <a:p>
            <a:pPr lvl="1" rtl="0">
              <a:spcBef>
                <a:spcPts val="0"/>
              </a:spcBef>
              <a:buSzPct val="100000"/>
              <a:buFont typeface="Arial"/>
            </a:pPr>
            <a:r>
              <a:rPr lang="en-US" sz="2000">
                <a:latin typeface="Arial"/>
                <a:ea typeface="Arial"/>
                <a:cs typeface="Arial"/>
                <a:sym typeface="Arial"/>
              </a:rPr>
              <a:t>Freshmen Seminar Faculty Training (May 2016)</a:t>
            </a:r>
          </a:p>
          <a:p>
            <a:pPr lvl="1" rtl="0">
              <a:spcBef>
                <a:spcPts val="0"/>
              </a:spcBef>
              <a:buSzPct val="100000"/>
              <a:buFont typeface="Arial"/>
            </a:pPr>
            <a:r>
              <a:rPr lang="en-US" sz="2000">
                <a:latin typeface="Arial"/>
                <a:ea typeface="Arial"/>
                <a:cs typeface="Arial"/>
                <a:sym typeface="Arial"/>
              </a:rPr>
              <a:t>Using Artificial Intelligence to Develop Resiliency Skills          (September 2016)</a:t>
            </a:r>
          </a:p>
          <a:p>
            <a:pPr lvl="1" rtl="0">
              <a:spcBef>
                <a:spcPts val="0"/>
              </a:spcBef>
              <a:buSzPct val="100000"/>
              <a:buFont typeface="Arial"/>
            </a:pPr>
            <a:r>
              <a:rPr lang="en-US" sz="2000">
                <a:latin typeface="Arial"/>
                <a:ea typeface="Arial"/>
                <a:cs typeface="Arial"/>
                <a:sym typeface="Arial"/>
              </a:rPr>
              <a:t>NRC Learning Event Faculty Institute (October 2016)</a:t>
            </a:r>
          </a:p>
          <a:p>
            <a:pPr marL="1143000" lvl="0" indent="-298450" rtl="0">
              <a:spcBef>
                <a:spcPts val="400"/>
              </a:spcBef>
              <a:buClr>
                <a:srgbClr val="000000"/>
              </a:buClr>
              <a:buSzPct val="61111"/>
              <a:buNone/>
            </a:pPr>
            <a:endParaRPr sz="1800">
              <a:latin typeface="Arial"/>
              <a:ea typeface="Arial"/>
              <a:cs typeface="Arial"/>
              <a:sym typeface="Arial"/>
            </a:endParaRPr>
          </a:p>
        </p:txBody>
      </p:sp>
      <p:pic>
        <p:nvPicPr>
          <p:cNvPr id="620" name="Shape 620"/>
          <p:cNvPicPr preferRelativeResize="0"/>
          <p:nvPr/>
        </p:nvPicPr>
        <p:blipFill>
          <a:blip r:embed="rId5">
            <a:alphaModFix/>
          </a:blip>
          <a:stretch>
            <a:fillRect/>
          </a:stretch>
        </p:blipFill>
        <p:spPr>
          <a:xfrm>
            <a:off x="6629400" y="5638800"/>
            <a:ext cx="2362200" cy="581025"/>
          </a:xfrm>
          <a:prstGeom prst="rect">
            <a:avLst/>
          </a:prstGeom>
          <a:noFill/>
          <a:ln>
            <a:noFill/>
          </a:ln>
        </p:spPr>
      </p:pic>
      <p:pic>
        <p:nvPicPr>
          <p:cNvPr id="621" name="Shape 621" descr="forward_logo.png"/>
          <p:cNvPicPr preferRelativeResize="0"/>
          <p:nvPr/>
        </p:nvPicPr>
        <p:blipFill>
          <a:blip r:embed="rId6">
            <a:alphaModFix/>
          </a:blip>
          <a:stretch>
            <a:fillRect/>
          </a:stretch>
        </p:blipFill>
        <p:spPr>
          <a:xfrm>
            <a:off x="7162800" y="6248400"/>
            <a:ext cx="1752600" cy="304800"/>
          </a:xfrm>
          <a:prstGeom prst="rect">
            <a:avLst/>
          </a:prstGeom>
          <a:noFill/>
          <a:ln>
            <a:noFill/>
          </a:ln>
        </p:spPr>
      </p:pic>
      <p:sp>
        <p:nvSpPr>
          <p:cNvPr id="622" name="Shape 622"/>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Housatonic Community College</a:t>
            </a:r>
          </a:p>
        </p:txBody>
      </p:sp>
      <p:pic>
        <p:nvPicPr>
          <p:cNvPr id="10" name="Picture 9"/>
          <p:cNvPicPr>
            <a:picLocks noChangeAspect="1"/>
          </p:cNvPicPr>
          <p:nvPr/>
        </p:nvPicPr>
        <p:blipFill>
          <a:blip r:embed="rId7"/>
          <a:stretch>
            <a:fillRect/>
          </a:stretch>
        </p:blipFill>
        <p:spPr>
          <a:xfrm>
            <a:off x="7686472" y="0"/>
            <a:ext cx="1457528" cy="485843"/>
          </a:xfrm>
          <a:prstGeom prst="rect">
            <a:avLst/>
          </a:prstGeom>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Shape 628"/>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29" name="Shape 62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30" name="Shape 630"/>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31" name="Shape 631"/>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32" name="Shape 632"/>
          <p:cNvSpPr txBox="1">
            <a:spLocks noGrp="1"/>
          </p:cNvSpPr>
          <p:nvPr>
            <p:ph type="body" idx="4294967295"/>
          </p:nvPr>
        </p:nvSpPr>
        <p:spPr>
          <a:xfrm>
            <a:off x="533400" y="2103300"/>
            <a:ext cx="8229600" cy="4526100"/>
          </a:xfrm>
          <a:prstGeom prst="rect">
            <a:avLst/>
          </a:prstGeom>
          <a:noFill/>
          <a:ln>
            <a:noFill/>
          </a:ln>
        </p:spPr>
        <p:txBody>
          <a:bodyPr lIns="91425" tIns="45700" rIns="91425" bIns="45700" anchor="t" anchorCtr="0">
            <a:noAutofit/>
          </a:bodyPr>
          <a:lstStyle/>
          <a:p>
            <a:pPr marL="0" lvl="0" indent="0" rtl="0">
              <a:spcBef>
                <a:spcPts val="0"/>
              </a:spcBef>
              <a:buNone/>
            </a:pPr>
            <a:r>
              <a:rPr lang="en-US" sz="2400" b="1">
                <a:latin typeface="Arial"/>
                <a:ea typeface="Arial"/>
                <a:cs typeface="Arial"/>
                <a:sym typeface="Arial"/>
              </a:rPr>
              <a:t>S.A.V.E. EMT (Supporting Adults through Vocational EMT Training</a:t>
            </a:r>
            <a:r>
              <a:rPr lang="en-US" sz="2400">
                <a:latin typeface="Arial"/>
                <a:ea typeface="Arial"/>
                <a:cs typeface="Arial"/>
                <a:sym typeface="Arial"/>
              </a:rPr>
              <a:t>)</a:t>
            </a:r>
          </a:p>
          <a:p>
            <a:pPr marL="457200" lvl="0" indent="-355600" rtl="0">
              <a:spcBef>
                <a:spcPts val="0"/>
              </a:spcBef>
              <a:buSzPct val="100000"/>
              <a:buFont typeface="Arial"/>
            </a:pPr>
            <a:r>
              <a:rPr lang="en-US" sz="2000">
                <a:latin typeface="Arial"/>
                <a:ea typeface="Arial"/>
                <a:cs typeface="Arial"/>
                <a:sym typeface="Arial"/>
              </a:rPr>
              <a:t>Designed for disadvantaged, non-traditional adults, reading at an 8</a:t>
            </a:r>
            <a:r>
              <a:rPr lang="en-US" sz="2000" baseline="30000">
                <a:latin typeface="Arial"/>
                <a:ea typeface="Arial"/>
                <a:cs typeface="Arial"/>
                <a:sym typeface="Arial"/>
              </a:rPr>
              <a:t>th</a:t>
            </a:r>
            <a:r>
              <a:rPr lang="en-US" sz="2000">
                <a:latin typeface="Arial"/>
                <a:ea typeface="Arial"/>
                <a:cs typeface="Arial"/>
                <a:sym typeface="Arial"/>
              </a:rPr>
              <a:t> grade level</a:t>
            </a:r>
          </a:p>
          <a:p>
            <a:pPr marL="457200" lvl="0" indent="-355600" rtl="0">
              <a:spcBef>
                <a:spcPts val="1200"/>
              </a:spcBef>
              <a:buSzPct val="100000"/>
              <a:buFont typeface="Arial"/>
            </a:pPr>
            <a:r>
              <a:rPr lang="en-US" sz="2000">
                <a:latin typeface="Arial"/>
                <a:ea typeface="Arial"/>
                <a:cs typeface="Arial"/>
                <a:sym typeface="Arial"/>
              </a:rPr>
              <a:t>Comprehensive intake and support, contextualized basic skills instruction, team-taught curriculum</a:t>
            </a:r>
          </a:p>
          <a:p>
            <a:pPr marL="457200" lvl="0" indent="-355600" rtl="0">
              <a:spcBef>
                <a:spcPts val="1200"/>
              </a:spcBef>
              <a:buSzPct val="100000"/>
              <a:buFont typeface="Arial"/>
            </a:pPr>
            <a:r>
              <a:rPr lang="en-US" sz="2000">
                <a:latin typeface="Arial"/>
                <a:ea typeface="Arial"/>
                <a:cs typeface="Arial"/>
                <a:sym typeface="Arial"/>
              </a:rPr>
              <a:t>Supports student resiliency and places them on a sustainable career path in pre-hospital care</a:t>
            </a:r>
          </a:p>
          <a:p>
            <a:pPr marL="1143000" lvl="0" indent="-298450" rtl="0">
              <a:spcBef>
                <a:spcPts val="400"/>
              </a:spcBef>
              <a:buClr>
                <a:srgbClr val="000000"/>
              </a:buClr>
              <a:buSzPct val="61111"/>
              <a:buNone/>
            </a:pPr>
            <a:endParaRPr sz="1800">
              <a:latin typeface="Arial"/>
              <a:ea typeface="Arial"/>
              <a:cs typeface="Arial"/>
              <a:sym typeface="Arial"/>
            </a:endParaRPr>
          </a:p>
        </p:txBody>
      </p:sp>
      <p:pic>
        <p:nvPicPr>
          <p:cNvPr id="633" name="Shape 633"/>
          <p:cNvPicPr preferRelativeResize="0"/>
          <p:nvPr/>
        </p:nvPicPr>
        <p:blipFill rotWithShape="1">
          <a:blip r:embed="rId5">
            <a:alphaModFix/>
          </a:blip>
          <a:srcRect l="22605" r="24066"/>
          <a:stretch/>
        </p:blipFill>
        <p:spPr>
          <a:xfrm>
            <a:off x="7772400" y="5181600"/>
            <a:ext cx="1195800" cy="1601700"/>
          </a:xfrm>
          <a:prstGeom prst="rect">
            <a:avLst/>
          </a:prstGeom>
          <a:noFill/>
          <a:ln>
            <a:noFill/>
          </a:ln>
        </p:spPr>
      </p:pic>
      <p:sp>
        <p:nvSpPr>
          <p:cNvPr id="634" name="Shape 634"/>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LaGuardia Community College</a:t>
            </a:r>
          </a:p>
        </p:txBody>
      </p:sp>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41" name="Shape 641"/>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42" name="Shape 642"/>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43" name="Shape 643"/>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44" name="Shape 644"/>
          <p:cNvSpPr txBox="1">
            <a:spLocks noGrp="1"/>
          </p:cNvSpPr>
          <p:nvPr>
            <p:ph type="body" idx="4294967295"/>
          </p:nvPr>
        </p:nvSpPr>
        <p:spPr>
          <a:xfrm>
            <a:off x="533400" y="2027100"/>
            <a:ext cx="8229600" cy="4526100"/>
          </a:xfrm>
          <a:prstGeom prst="rect">
            <a:avLst/>
          </a:prstGeom>
          <a:noFill/>
          <a:ln>
            <a:noFill/>
          </a:ln>
        </p:spPr>
        <p:txBody>
          <a:bodyPr lIns="91425" tIns="45700" rIns="91425" bIns="45700" anchor="t" anchorCtr="0">
            <a:noAutofit/>
          </a:bodyPr>
          <a:lstStyle/>
          <a:p>
            <a:pPr marL="457200" lvl="0" indent="-355600" rtl="0">
              <a:spcBef>
                <a:spcPts val="0"/>
              </a:spcBef>
              <a:buSzPct val="100000"/>
            </a:pPr>
            <a:r>
              <a:rPr lang="en-US" sz="2000">
                <a:latin typeface="Arial"/>
                <a:ea typeface="Arial"/>
                <a:cs typeface="Arial"/>
                <a:sym typeface="Arial"/>
              </a:rPr>
              <a:t>Emergency medical personnel are uniquely positioned to prevent PTSD and other trauma related disorders</a:t>
            </a:r>
          </a:p>
          <a:p>
            <a:pPr marL="457200" lvl="0" indent="-355600" rtl="0">
              <a:spcBef>
                <a:spcPts val="1200"/>
              </a:spcBef>
              <a:buSzPct val="100000"/>
            </a:pPr>
            <a:r>
              <a:rPr lang="en-US" sz="2000">
                <a:latin typeface="Arial"/>
                <a:ea typeface="Arial"/>
                <a:cs typeface="Arial"/>
                <a:sym typeface="Arial"/>
              </a:rPr>
              <a:t>15-25% of traumatized patients will need long-term care for PTSD</a:t>
            </a:r>
          </a:p>
          <a:p>
            <a:pPr marL="457200" lvl="0" indent="-355600" rtl="0">
              <a:spcBef>
                <a:spcPts val="1200"/>
              </a:spcBef>
              <a:buSzPct val="100000"/>
            </a:pPr>
            <a:r>
              <a:rPr lang="en-US" sz="2000">
                <a:latin typeface="Arial"/>
                <a:ea typeface="Arial"/>
                <a:cs typeface="Arial"/>
                <a:sym typeface="Arial"/>
              </a:rPr>
              <a:t>LaGuardia’s eSCAPe curriculum</a:t>
            </a:r>
            <a:r>
              <a:rPr lang="en-US" sz="2000" b="1">
                <a:latin typeface="Arial"/>
                <a:ea typeface="Arial"/>
                <a:cs typeface="Arial"/>
                <a:sym typeface="Arial"/>
              </a:rPr>
              <a:t> </a:t>
            </a:r>
            <a:r>
              <a:rPr lang="en-US" sz="2000">
                <a:latin typeface="Arial"/>
                <a:ea typeface="Arial"/>
                <a:cs typeface="Arial"/>
                <a:sym typeface="Arial"/>
              </a:rPr>
              <a:t>addresses the effects of trauma in a prehospital care setting through Social Engagement, Choice and Control, Anticipation, and Planning and Organizing</a:t>
            </a:r>
          </a:p>
          <a:p>
            <a:pPr marL="1143000" lvl="0" indent="-298450" rtl="0">
              <a:spcBef>
                <a:spcPts val="400"/>
              </a:spcBef>
              <a:buClr>
                <a:srgbClr val="000000"/>
              </a:buClr>
              <a:buSzPct val="61111"/>
              <a:buNone/>
            </a:pPr>
            <a:endParaRPr sz="1800">
              <a:latin typeface="Arial"/>
              <a:ea typeface="Arial"/>
              <a:cs typeface="Arial"/>
              <a:sym typeface="Arial"/>
            </a:endParaRPr>
          </a:p>
        </p:txBody>
      </p:sp>
      <p:pic>
        <p:nvPicPr>
          <p:cNvPr id="645" name="Shape 645"/>
          <p:cNvPicPr preferRelativeResize="0"/>
          <p:nvPr/>
        </p:nvPicPr>
        <p:blipFill rotWithShape="1">
          <a:blip r:embed="rId5">
            <a:alphaModFix/>
          </a:blip>
          <a:srcRect l="22605" r="24066"/>
          <a:stretch/>
        </p:blipFill>
        <p:spPr>
          <a:xfrm>
            <a:off x="7772400" y="5181600"/>
            <a:ext cx="1195800" cy="1601700"/>
          </a:xfrm>
          <a:prstGeom prst="rect">
            <a:avLst/>
          </a:prstGeom>
          <a:noFill/>
          <a:ln>
            <a:noFill/>
          </a:ln>
        </p:spPr>
      </p:pic>
      <p:sp>
        <p:nvSpPr>
          <p:cNvPr id="646" name="Shape 646"/>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LaGuardia Community College</a:t>
            </a:r>
          </a:p>
        </p:txBody>
      </p:sp>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Shape 652"/>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53" name="Shape 653"/>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54" name="Shape 654"/>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55" name="Shape 655"/>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56" name="Shape 656"/>
          <p:cNvSpPr txBox="1">
            <a:spLocks noGrp="1"/>
          </p:cNvSpPr>
          <p:nvPr>
            <p:ph type="body" idx="4294967295"/>
          </p:nvPr>
        </p:nvSpPr>
        <p:spPr>
          <a:xfrm>
            <a:off x="533400" y="2103300"/>
            <a:ext cx="8229600" cy="4526100"/>
          </a:xfrm>
          <a:prstGeom prst="rect">
            <a:avLst/>
          </a:prstGeom>
          <a:noFill/>
          <a:ln>
            <a:noFill/>
          </a:ln>
        </p:spPr>
        <p:txBody>
          <a:bodyPr lIns="91425" tIns="45700" rIns="91425" bIns="45700" anchor="t" anchorCtr="0">
            <a:noAutofit/>
          </a:bodyPr>
          <a:lstStyle/>
          <a:p>
            <a:pPr marL="457200" lvl="0" indent="-355600" rtl="0">
              <a:spcBef>
                <a:spcPts val="0"/>
              </a:spcBef>
              <a:buSzPct val="100000"/>
            </a:pPr>
            <a:r>
              <a:rPr lang="en-US" sz="2000">
                <a:latin typeface="Arial"/>
                <a:ea typeface="Arial"/>
                <a:cs typeface="Arial"/>
                <a:sym typeface="Arial"/>
              </a:rPr>
              <a:t>eSCAPe supports resiliency by making psychological competency an intrinsic part of the delivery of care</a:t>
            </a:r>
          </a:p>
          <a:p>
            <a:pPr marL="457200" lvl="0" indent="-355600" rtl="0">
              <a:spcBef>
                <a:spcPts val="1200"/>
              </a:spcBef>
              <a:buSzPct val="100000"/>
            </a:pPr>
            <a:r>
              <a:rPr lang="en-US" sz="2000">
                <a:latin typeface="Arial"/>
                <a:ea typeface="Arial"/>
                <a:cs typeface="Arial"/>
                <a:sym typeface="Arial"/>
              </a:rPr>
              <a:t>Students apply eSCAPe principles and concepts in practical skills sessions</a:t>
            </a:r>
          </a:p>
          <a:p>
            <a:pPr marL="457200" lvl="0" indent="-355600" rtl="0">
              <a:spcBef>
                <a:spcPts val="1200"/>
              </a:spcBef>
              <a:buSzPct val="100000"/>
            </a:pPr>
            <a:r>
              <a:rPr lang="en-US" sz="2000">
                <a:latin typeface="Arial"/>
                <a:ea typeface="Arial"/>
                <a:cs typeface="Arial"/>
                <a:sym typeface="Arial"/>
              </a:rPr>
              <a:t>Faculty participate in Train the Trainer workshops that teach the importance of psychological competency</a:t>
            </a:r>
          </a:p>
          <a:p>
            <a:pPr marL="457200" lvl="0" indent="-355600" rtl="0">
              <a:spcBef>
                <a:spcPts val="1200"/>
              </a:spcBef>
              <a:buSzPct val="100000"/>
            </a:pPr>
            <a:r>
              <a:rPr lang="en-US" sz="2000">
                <a:latin typeface="Arial"/>
                <a:ea typeface="Arial"/>
                <a:cs typeface="Arial"/>
                <a:sym typeface="Arial"/>
              </a:rPr>
              <a:t>More resilient students, employees, faculty, patients, and communities</a:t>
            </a:r>
          </a:p>
          <a:p>
            <a:pPr marL="1143000" lvl="0" indent="-298450" rtl="0">
              <a:spcBef>
                <a:spcPts val="400"/>
              </a:spcBef>
              <a:buClr>
                <a:srgbClr val="000000"/>
              </a:buClr>
              <a:buSzPct val="61111"/>
              <a:buNone/>
            </a:pPr>
            <a:endParaRPr sz="1800">
              <a:latin typeface="Arial"/>
              <a:ea typeface="Arial"/>
              <a:cs typeface="Arial"/>
              <a:sym typeface="Arial"/>
            </a:endParaRPr>
          </a:p>
        </p:txBody>
      </p:sp>
      <p:pic>
        <p:nvPicPr>
          <p:cNvPr id="657" name="Shape 657"/>
          <p:cNvPicPr preferRelativeResize="0"/>
          <p:nvPr/>
        </p:nvPicPr>
        <p:blipFill rotWithShape="1">
          <a:blip r:embed="rId5">
            <a:alphaModFix/>
          </a:blip>
          <a:srcRect l="22605" r="24066"/>
          <a:stretch/>
        </p:blipFill>
        <p:spPr>
          <a:xfrm>
            <a:off x="7772400" y="5181600"/>
            <a:ext cx="1195800" cy="1601700"/>
          </a:xfrm>
          <a:prstGeom prst="rect">
            <a:avLst/>
          </a:prstGeom>
          <a:noFill/>
          <a:ln>
            <a:noFill/>
          </a:ln>
        </p:spPr>
      </p:pic>
      <p:sp>
        <p:nvSpPr>
          <p:cNvPr id="658" name="Shape 658"/>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LaGuardia Community College</a:t>
            </a:r>
          </a:p>
        </p:txBody>
      </p:sp>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Shape 664"/>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65" name="Shape 665"/>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66" name="Shape 666"/>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67" name="Shape 667"/>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68" name="Shape 668"/>
          <p:cNvSpPr txBox="1">
            <a:spLocks noGrp="1"/>
          </p:cNvSpPr>
          <p:nvPr>
            <p:ph type="body" idx="4294967295"/>
          </p:nvPr>
        </p:nvSpPr>
        <p:spPr>
          <a:xfrm>
            <a:off x="533400" y="1712928"/>
            <a:ext cx="8229600" cy="4526100"/>
          </a:xfrm>
          <a:prstGeom prst="rect">
            <a:avLst/>
          </a:prstGeom>
          <a:noFill/>
          <a:ln>
            <a:noFill/>
          </a:ln>
        </p:spPr>
        <p:txBody>
          <a:bodyPr lIns="91425" tIns="45700" rIns="91425" bIns="45700" anchor="t" anchorCtr="0">
            <a:noAutofit/>
          </a:bodyPr>
          <a:lstStyle/>
          <a:p>
            <a:pPr marL="0" lvl="0" indent="-69850" rtl="0">
              <a:spcBef>
                <a:spcPts val="0"/>
              </a:spcBef>
              <a:buClr>
                <a:schemeClr val="dk1"/>
              </a:buClr>
              <a:buSzPct val="45833"/>
              <a:buFont typeface="Arial"/>
              <a:buNone/>
            </a:pPr>
            <a:r>
              <a:rPr lang="en-US" sz="2200" b="1" dirty="0">
                <a:latin typeface="Arial"/>
                <a:ea typeface="Arial"/>
                <a:cs typeface="Arial"/>
                <a:sym typeface="Arial"/>
              </a:rPr>
              <a:t>Gaming/Computer Simulation:</a:t>
            </a:r>
          </a:p>
          <a:p>
            <a:pPr marL="457200" lvl="0" indent="-355600" rtl="0">
              <a:lnSpc>
                <a:spcPct val="115000"/>
              </a:lnSpc>
              <a:spcBef>
                <a:spcPts val="0"/>
              </a:spcBef>
              <a:buSzPct val="100000"/>
              <a:buFont typeface="Arial"/>
            </a:pPr>
            <a:r>
              <a:rPr lang="en-US" sz="1900" dirty="0">
                <a:latin typeface="Arial"/>
                <a:ea typeface="Arial"/>
                <a:cs typeface="Arial"/>
                <a:sym typeface="Arial"/>
              </a:rPr>
              <a:t>NRC Resiliency competencies are being utilized across the curriculum by multiple departments</a:t>
            </a:r>
          </a:p>
          <a:p>
            <a:pPr marL="914400" lvl="1" indent="-355600" rtl="0">
              <a:lnSpc>
                <a:spcPct val="115000"/>
              </a:lnSpc>
              <a:spcBef>
                <a:spcPts val="0"/>
              </a:spcBef>
              <a:buSzPct val="100000"/>
              <a:buFont typeface="Arial"/>
            </a:pPr>
            <a:r>
              <a:rPr lang="en-US" sz="1900" dirty="0">
                <a:latin typeface="Arial"/>
                <a:ea typeface="Arial"/>
                <a:cs typeface="Arial"/>
                <a:sym typeface="Arial"/>
              </a:rPr>
              <a:t>Mobile Apps Development</a:t>
            </a:r>
          </a:p>
          <a:p>
            <a:pPr marL="914400" lvl="1" indent="-355600" rtl="0">
              <a:lnSpc>
                <a:spcPct val="115000"/>
              </a:lnSpc>
              <a:spcBef>
                <a:spcPts val="500"/>
              </a:spcBef>
              <a:buSzPct val="100000"/>
              <a:buFont typeface="Arial"/>
            </a:pPr>
            <a:r>
              <a:rPr lang="en-US" sz="1900" dirty="0">
                <a:latin typeface="Arial"/>
                <a:ea typeface="Arial"/>
                <a:cs typeface="Arial"/>
                <a:sym typeface="Arial"/>
              </a:rPr>
              <a:t>Big Data</a:t>
            </a:r>
          </a:p>
          <a:p>
            <a:pPr marL="914400" lvl="1" indent="-355600" rtl="0">
              <a:lnSpc>
                <a:spcPct val="115000"/>
              </a:lnSpc>
              <a:spcBef>
                <a:spcPts val="500"/>
              </a:spcBef>
              <a:buSzPct val="100000"/>
              <a:buFont typeface="Arial"/>
            </a:pPr>
            <a:r>
              <a:rPr lang="en-US" sz="1900" dirty="0">
                <a:latin typeface="Arial"/>
                <a:ea typeface="Arial"/>
                <a:cs typeface="Arial"/>
                <a:sym typeface="Arial"/>
              </a:rPr>
              <a:t>Gaming / Computer Simulation</a:t>
            </a:r>
          </a:p>
          <a:p>
            <a:pPr marL="914400" lvl="1" indent="-355600" rtl="0">
              <a:lnSpc>
                <a:spcPct val="115000"/>
              </a:lnSpc>
              <a:spcBef>
                <a:spcPts val="500"/>
              </a:spcBef>
              <a:buSzPct val="100000"/>
              <a:buFont typeface="Arial"/>
            </a:pPr>
            <a:r>
              <a:rPr lang="en-US" sz="1900" dirty="0">
                <a:latin typeface="Arial"/>
                <a:ea typeface="Arial"/>
                <a:cs typeface="Arial"/>
                <a:sym typeface="Arial"/>
              </a:rPr>
              <a:t>Web Development</a:t>
            </a:r>
          </a:p>
          <a:p>
            <a:pPr marL="457200" lvl="0" indent="-355600" rtl="0">
              <a:lnSpc>
                <a:spcPct val="115000"/>
              </a:lnSpc>
              <a:spcBef>
                <a:spcPts val="1200"/>
              </a:spcBef>
              <a:buSzPct val="100000"/>
              <a:buFont typeface="Arial"/>
            </a:pPr>
            <a:r>
              <a:rPr lang="en-US" sz="1900" dirty="0">
                <a:latin typeface="Arial"/>
                <a:ea typeface="Arial"/>
                <a:cs typeface="Arial"/>
                <a:sym typeface="Arial"/>
              </a:rPr>
              <a:t>By extension the competencies carry into non-NRC courses</a:t>
            </a:r>
          </a:p>
          <a:p>
            <a:pPr marL="457200" lvl="0" indent="-355600" rtl="0">
              <a:lnSpc>
                <a:spcPct val="115000"/>
              </a:lnSpc>
              <a:spcBef>
                <a:spcPts val="0"/>
              </a:spcBef>
              <a:buSzPct val="100000"/>
              <a:buFont typeface="Arial"/>
            </a:pPr>
            <a:r>
              <a:rPr lang="en-US" sz="1900" dirty="0">
                <a:latin typeface="Arial"/>
                <a:ea typeface="Arial"/>
                <a:cs typeface="Arial"/>
                <a:sym typeface="Arial"/>
              </a:rPr>
              <a:t>BHCC is significant contributor to Smart Sparrow development</a:t>
            </a:r>
          </a:p>
          <a:p>
            <a:pPr marL="457200" lvl="0" indent="-355600" rtl="0">
              <a:lnSpc>
                <a:spcPct val="115000"/>
              </a:lnSpc>
              <a:spcBef>
                <a:spcPts val="0"/>
              </a:spcBef>
              <a:buSzPct val="100000"/>
              <a:buFont typeface="Arial"/>
            </a:pPr>
            <a:r>
              <a:rPr lang="en-US" sz="1900" dirty="0">
                <a:latin typeface="Arial"/>
                <a:ea typeface="Arial"/>
                <a:cs typeface="Arial"/>
                <a:sym typeface="Arial"/>
              </a:rPr>
              <a:t>BHCC played a key role in the development of the NRC Resiliency Roundtables podcast</a:t>
            </a:r>
          </a:p>
          <a:p>
            <a:pPr marL="1143000" lvl="0" indent="-298450" rtl="0">
              <a:spcBef>
                <a:spcPts val="400"/>
              </a:spcBef>
              <a:buClr>
                <a:srgbClr val="000000"/>
              </a:buClr>
              <a:buSzPct val="61111"/>
              <a:buNone/>
            </a:pPr>
            <a:endParaRPr sz="1800" dirty="0">
              <a:latin typeface="Arial"/>
              <a:ea typeface="Arial"/>
              <a:cs typeface="Arial"/>
              <a:sym typeface="Arial"/>
            </a:endParaRPr>
          </a:p>
        </p:txBody>
      </p:sp>
      <p:pic>
        <p:nvPicPr>
          <p:cNvPr id="669" name="Shape 669"/>
          <p:cNvPicPr preferRelativeResize="0"/>
          <p:nvPr/>
        </p:nvPicPr>
        <p:blipFill>
          <a:blip r:embed="rId5">
            <a:alphaModFix/>
          </a:blip>
          <a:stretch>
            <a:fillRect/>
          </a:stretch>
        </p:blipFill>
        <p:spPr>
          <a:xfrm>
            <a:off x="6743700" y="5791200"/>
            <a:ext cx="2171700" cy="800100"/>
          </a:xfrm>
          <a:prstGeom prst="rect">
            <a:avLst/>
          </a:prstGeom>
          <a:noFill/>
          <a:ln>
            <a:noFill/>
          </a:ln>
        </p:spPr>
      </p:pic>
      <p:sp>
        <p:nvSpPr>
          <p:cNvPr id="670" name="Shape 670"/>
          <p:cNvSpPr txBox="1">
            <a:spLocks noGrp="1"/>
          </p:cNvSpPr>
          <p:nvPr>
            <p:ph type="title" idx="4294967295"/>
          </p:nvPr>
        </p:nvSpPr>
        <p:spPr>
          <a:xfrm>
            <a:off x="457200" y="270028"/>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Bunker Hill Community College</a:t>
            </a:r>
          </a:p>
        </p:txBody>
      </p:sp>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Shape 67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77" name="Shape 67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78" name="Shape 67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79" name="Shape 679"/>
          <p:cNvSpPr txBox="1"/>
          <p:nvPr/>
        </p:nvSpPr>
        <p:spPr>
          <a:xfrm>
            <a:off x="423862" y="2022475"/>
            <a:ext cx="7500900" cy="3844800"/>
          </a:xfrm>
          <a:prstGeom prst="rect">
            <a:avLst/>
          </a:prstGeom>
          <a:noFill/>
          <a:ln>
            <a:noFill/>
          </a:ln>
        </p:spPr>
        <p:txBody>
          <a:bodyPr lIns="91425" tIns="45700" rIns="91425" bIns="45700" anchor="t" anchorCtr="0">
            <a:noAutofit/>
          </a:bodyPr>
          <a:lstStyle/>
          <a:p>
            <a:pPr lvl="0" rtl="0">
              <a:spcBef>
                <a:spcPts val="640"/>
              </a:spcBef>
              <a:buNone/>
            </a:pPr>
            <a:endParaRPr sz="2400"/>
          </a:p>
        </p:txBody>
      </p:sp>
      <p:sp>
        <p:nvSpPr>
          <p:cNvPr id="680" name="Shape 680"/>
          <p:cNvSpPr txBox="1">
            <a:spLocks noGrp="1"/>
          </p:cNvSpPr>
          <p:nvPr>
            <p:ph type="body" idx="4294967295"/>
          </p:nvPr>
        </p:nvSpPr>
        <p:spPr>
          <a:xfrm>
            <a:off x="533400" y="1950900"/>
            <a:ext cx="8229600" cy="4526100"/>
          </a:xfrm>
          <a:prstGeom prst="rect">
            <a:avLst/>
          </a:prstGeom>
          <a:noFill/>
          <a:ln>
            <a:noFill/>
          </a:ln>
        </p:spPr>
        <p:txBody>
          <a:bodyPr lIns="91425" tIns="45700" rIns="91425" bIns="45700" anchor="t" anchorCtr="0">
            <a:noAutofit/>
          </a:bodyPr>
          <a:lstStyle/>
          <a:p>
            <a:pPr marL="0" lvl="0" indent="-69850" rtl="0">
              <a:spcBef>
                <a:spcPts val="0"/>
              </a:spcBef>
              <a:buClr>
                <a:srgbClr val="000000"/>
              </a:buClr>
              <a:buSzPct val="45833"/>
              <a:buNone/>
            </a:pPr>
            <a:r>
              <a:rPr lang="en-US" sz="2400" b="1">
                <a:latin typeface="Arial"/>
                <a:ea typeface="Arial"/>
                <a:cs typeface="Arial"/>
                <a:sym typeface="Arial"/>
              </a:rPr>
              <a:t>Web Development:</a:t>
            </a:r>
          </a:p>
          <a:p>
            <a:pPr marL="457200" lvl="0" indent="-342900" rtl="0">
              <a:lnSpc>
                <a:spcPct val="115000"/>
              </a:lnSpc>
              <a:spcBef>
                <a:spcPts val="0"/>
              </a:spcBef>
              <a:buSzPct val="90000"/>
            </a:pPr>
            <a:r>
              <a:rPr lang="en-US" sz="2000">
                <a:latin typeface="Arial"/>
                <a:ea typeface="Arial"/>
                <a:cs typeface="Arial"/>
                <a:sym typeface="Arial"/>
              </a:rPr>
              <a:t>Program redesign based on NRC Resiliency Competency model</a:t>
            </a:r>
          </a:p>
          <a:p>
            <a:pPr marL="457200" lvl="0" indent="-342900" rtl="0">
              <a:lnSpc>
                <a:spcPct val="115000"/>
              </a:lnSpc>
              <a:spcBef>
                <a:spcPts val="0"/>
              </a:spcBef>
              <a:buSzPct val="90000"/>
            </a:pPr>
            <a:r>
              <a:rPr lang="en-US" sz="2000">
                <a:latin typeface="Arial"/>
                <a:ea typeface="Arial"/>
                <a:cs typeface="Arial"/>
                <a:sym typeface="Arial"/>
              </a:rPr>
              <a:t>Four new development courses designed as NRC competency based (Spring 2017)</a:t>
            </a:r>
          </a:p>
          <a:p>
            <a:pPr marL="457200" lvl="0" indent="-342900" rtl="0">
              <a:lnSpc>
                <a:spcPct val="115000"/>
              </a:lnSpc>
              <a:spcBef>
                <a:spcPts val="0"/>
              </a:spcBef>
              <a:buSzPct val="90000"/>
            </a:pPr>
            <a:r>
              <a:rPr lang="en-US" sz="2000">
                <a:latin typeface="Arial"/>
                <a:ea typeface="Arial"/>
                <a:cs typeface="Arial"/>
                <a:sym typeface="Arial"/>
              </a:rPr>
              <a:t>Will introduce Web NRC competencies for formal recognition by Curriculum Committee (Fall 2016)</a:t>
            </a:r>
          </a:p>
          <a:p>
            <a:pPr marL="457200" lvl="0" indent="-342900" rtl="0">
              <a:lnSpc>
                <a:spcPct val="115000"/>
              </a:lnSpc>
              <a:spcBef>
                <a:spcPts val="0"/>
              </a:spcBef>
              <a:buSzPct val="90000"/>
            </a:pPr>
            <a:r>
              <a:rPr lang="en-US" sz="2000">
                <a:latin typeface="Arial"/>
                <a:ea typeface="Arial"/>
                <a:cs typeface="Arial"/>
                <a:sym typeface="Arial"/>
              </a:rPr>
              <a:t>Expand NRC competencies to all Web Development programs and certificates</a:t>
            </a:r>
            <a:br>
              <a:rPr lang="en-US" sz="2000">
                <a:latin typeface="Arial"/>
                <a:ea typeface="Arial"/>
                <a:cs typeface="Arial"/>
                <a:sym typeface="Arial"/>
              </a:rPr>
            </a:br>
            <a:endParaRPr lang="en-US" sz="2000">
              <a:latin typeface="Arial"/>
              <a:ea typeface="Arial"/>
              <a:cs typeface="Arial"/>
              <a:sym typeface="Arial"/>
            </a:endParaRPr>
          </a:p>
          <a:p>
            <a:pPr marL="1143000" lvl="0" indent="-298450" rtl="0">
              <a:spcBef>
                <a:spcPts val="400"/>
              </a:spcBef>
              <a:buClr>
                <a:srgbClr val="000000"/>
              </a:buClr>
              <a:buSzPct val="61111"/>
              <a:buNone/>
            </a:pPr>
            <a:endParaRPr sz="1800">
              <a:latin typeface="Arial"/>
              <a:ea typeface="Arial"/>
              <a:cs typeface="Arial"/>
              <a:sym typeface="Arial"/>
            </a:endParaRPr>
          </a:p>
        </p:txBody>
      </p:sp>
      <p:pic>
        <p:nvPicPr>
          <p:cNvPr id="681" name="Shape 681"/>
          <p:cNvPicPr preferRelativeResize="0"/>
          <p:nvPr/>
        </p:nvPicPr>
        <p:blipFill>
          <a:blip r:embed="rId5">
            <a:alphaModFix/>
          </a:blip>
          <a:stretch>
            <a:fillRect/>
          </a:stretch>
        </p:blipFill>
        <p:spPr>
          <a:xfrm>
            <a:off x="6743700" y="5791200"/>
            <a:ext cx="2171700" cy="800100"/>
          </a:xfrm>
          <a:prstGeom prst="rect">
            <a:avLst/>
          </a:prstGeom>
          <a:noFill/>
          <a:ln>
            <a:noFill/>
          </a:ln>
        </p:spPr>
      </p:pic>
      <p:sp>
        <p:nvSpPr>
          <p:cNvPr id="682" name="Shape 682"/>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36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600" b="1">
                <a:solidFill>
                  <a:srgbClr val="000000"/>
                </a:solidFill>
                <a:latin typeface="Arial"/>
                <a:ea typeface="Arial"/>
                <a:cs typeface="Arial"/>
                <a:sym typeface="Arial"/>
              </a:rPr>
              <a:t>Impact</a:t>
            </a:r>
          </a:p>
          <a:p>
            <a:pPr marL="0" marR="0" lvl="0" indent="0" algn="l" rtl="0">
              <a:lnSpc>
                <a:spcPct val="100000"/>
              </a:lnSpc>
              <a:spcBef>
                <a:spcPts val="0"/>
              </a:spcBef>
              <a:spcAft>
                <a:spcPts val="0"/>
              </a:spcAft>
              <a:buClr>
                <a:schemeClr val="dk1"/>
              </a:buClr>
              <a:buSzPct val="25000"/>
              <a:buFont typeface="Arial"/>
              <a:buNone/>
            </a:pPr>
            <a:endParaRPr sz="1800" b="1">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a:latin typeface="Arial"/>
                <a:ea typeface="Arial"/>
                <a:cs typeface="Arial"/>
                <a:sym typeface="Arial"/>
              </a:rPr>
              <a:t>Bunker Hill Community College</a:t>
            </a:r>
          </a:p>
        </p:txBody>
      </p:sp>
      <p:pic>
        <p:nvPicPr>
          <p:cNvPr id="9" name="Picture 8"/>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Shape 688"/>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89" name="Shape 68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690" name="Shape 690"/>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691" name="Shape 691"/>
          <p:cNvSpPr txBox="1">
            <a:spLocks noGrp="1"/>
          </p:cNvSpPr>
          <p:nvPr>
            <p:ph type="title" idx="4294967295"/>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Impact</a:t>
            </a:r>
          </a:p>
        </p:txBody>
      </p:sp>
      <p:sp>
        <p:nvSpPr>
          <p:cNvPr id="692" name="Shape 692"/>
          <p:cNvSpPr txBox="1"/>
          <p:nvPr/>
        </p:nvSpPr>
        <p:spPr>
          <a:xfrm>
            <a:off x="257175" y="1869275"/>
            <a:ext cx="8744700" cy="3706500"/>
          </a:xfrm>
          <a:prstGeom prst="rect">
            <a:avLst/>
          </a:prstGeom>
          <a:noFill/>
          <a:ln>
            <a:noFill/>
          </a:ln>
        </p:spPr>
        <p:txBody>
          <a:bodyPr lIns="91425" tIns="91425" rIns="91425" bIns="91425" anchor="t" anchorCtr="0">
            <a:noAutofit/>
          </a:bodyPr>
          <a:lstStyle/>
          <a:p>
            <a:pPr lvl="0" rtl="0">
              <a:spcBef>
                <a:spcPts val="0"/>
              </a:spcBef>
              <a:buNone/>
            </a:pPr>
            <a:r>
              <a:rPr lang="en-US" sz="2200" b="1"/>
              <a:t>Students</a:t>
            </a:r>
          </a:p>
          <a:p>
            <a:pPr marL="342900" lvl="0" rtl="0">
              <a:spcBef>
                <a:spcPts val="0"/>
              </a:spcBef>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n-US" sz="1800"/>
              <a:t>To date, 565 students have enrolled in 25 resiliency-enhanced courses in programs of study relating to energy, healthcare, and information technology. </a:t>
            </a:r>
          </a:p>
          <a:p>
            <a:pPr lvl="0" rtl="0">
              <a:spcBef>
                <a:spcPts val="0"/>
              </a:spcBef>
              <a:buClr>
                <a:schemeClr val="dk1"/>
              </a:buClr>
              <a:buFont typeface="Arial"/>
              <a:buNone/>
            </a:pPr>
            <a:endParaRPr sz="1800"/>
          </a:p>
          <a:p>
            <a:pPr lvl="0" rtl="0">
              <a:spcBef>
                <a:spcPts val="0"/>
              </a:spcBef>
              <a:buClr>
                <a:schemeClr val="dk1"/>
              </a:buClr>
              <a:buSzPct val="25000"/>
              <a:buFont typeface="Arial"/>
              <a:buNone/>
            </a:pPr>
            <a:r>
              <a:rPr lang="en-US" sz="1800"/>
              <a:t>The retention or completion rate for these resiliency enhanced programs is </a:t>
            </a:r>
            <a:r>
              <a:rPr lang="en-US" sz="3000" b="1"/>
              <a:t>90%.</a:t>
            </a:r>
            <a:r>
              <a:rPr lang="en-US" sz="1800"/>
              <a:t> </a:t>
            </a:r>
          </a:p>
          <a:p>
            <a:pPr marL="342900" lvl="0" rtl="0">
              <a:spcBef>
                <a:spcPts val="0"/>
              </a:spcBef>
              <a:buClr>
                <a:schemeClr val="dk1"/>
              </a:buClr>
              <a:buFont typeface="Arial"/>
              <a:buNone/>
            </a:pPr>
            <a:endParaRPr sz="2200" b="1"/>
          </a:p>
          <a:p>
            <a:pPr lvl="0" rtl="0">
              <a:spcBef>
                <a:spcPts val="0"/>
              </a:spcBef>
              <a:buNone/>
            </a:pPr>
            <a:endParaRPr/>
          </a:p>
          <a:p>
            <a:pPr lvl="0" rtl="0">
              <a:spcBef>
                <a:spcPts val="0"/>
              </a:spcBef>
              <a:buNone/>
            </a:pPr>
            <a:endParaRPr/>
          </a:p>
          <a:p>
            <a:pPr lvl="0" rtl="0">
              <a:spcBef>
                <a:spcPts val="0"/>
              </a:spcBef>
              <a:buNone/>
            </a:pPr>
            <a:r>
              <a:rPr lang="en-US"/>
              <a:t>						</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Shape 698"/>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699" name="Shape 69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700" name="Shape 700"/>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701" name="Shape 701"/>
          <p:cNvSpPr txBox="1">
            <a:spLocks noGrp="1"/>
          </p:cNvSpPr>
          <p:nvPr>
            <p:ph type="title" idx="4294967295"/>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Impact</a:t>
            </a:r>
          </a:p>
        </p:txBody>
      </p:sp>
      <p:sp>
        <p:nvSpPr>
          <p:cNvPr id="702" name="Shape 702"/>
          <p:cNvSpPr txBox="1"/>
          <p:nvPr/>
        </p:nvSpPr>
        <p:spPr>
          <a:xfrm>
            <a:off x="904875" y="1869275"/>
            <a:ext cx="7489800" cy="2250300"/>
          </a:xfrm>
          <a:prstGeom prst="rect">
            <a:avLst/>
          </a:prstGeom>
          <a:noFill/>
          <a:ln>
            <a:noFill/>
          </a:ln>
        </p:spPr>
        <p:txBody>
          <a:bodyPr lIns="91425" tIns="91425" rIns="91425" bIns="91425" anchor="t" anchorCtr="0">
            <a:noAutofit/>
          </a:bodyPr>
          <a:lstStyle/>
          <a:p>
            <a:pPr lvl="0" rtl="0">
              <a:spcBef>
                <a:spcPts val="0"/>
              </a:spcBef>
              <a:buNone/>
            </a:pPr>
            <a:r>
              <a:rPr lang="en-US" sz="2200" b="1"/>
              <a:t>Teachers</a:t>
            </a:r>
          </a:p>
          <a:p>
            <a:pPr lvl="0" rtl="0">
              <a:spcBef>
                <a:spcPts val="0"/>
              </a:spcBef>
              <a:buNone/>
            </a:pPr>
            <a:endParaRPr sz="1800"/>
          </a:p>
          <a:p>
            <a:pPr lvl="0" rtl="0">
              <a:spcBef>
                <a:spcPts val="0"/>
              </a:spcBef>
              <a:buNone/>
            </a:pPr>
            <a:r>
              <a:rPr lang="en-US" sz="1800"/>
              <a:t>A small, creative, and (unironically) resilient group of users with direct impact on students’ lives and department-level pedagogy</a:t>
            </a:r>
          </a:p>
          <a:p>
            <a:pPr lvl="0" rtl="0">
              <a:spcBef>
                <a:spcPts val="0"/>
              </a:spcBef>
              <a:buNone/>
            </a:pPr>
            <a:endParaRPr sz="1800"/>
          </a:p>
          <a:p>
            <a:pPr lvl="0" rtl="0">
              <a:spcBef>
                <a:spcPts val="0"/>
              </a:spcBef>
              <a:buNone/>
            </a:pPr>
            <a:r>
              <a:rPr lang="en-US" sz="1800"/>
              <a:t>The resiliency it takes/it took to introduce resiliency into coursework </a:t>
            </a:r>
          </a:p>
          <a:p>
            <a:pPr lvl="0" rtl="0">
              <a:spcBef>
                <a:spcPts val="0"/>
              </a:spcBef>
              <a:buNone/>
            </a:pPr>
            <a:endParaRPr sz="1800"/>
          </a:p>
          <a:p>
            <a:pPr marL="457200" lvl="0" indent="-342900" rtl="0">
              <a:spcBef>
                <a:spcPts val="0"/>
              </a:spcBef>
              <a:buSzPct val="100000"/>
              <a:buChar char="●"/>
            </a:pPr>
            <a:r>
              <a:rPr lang="en-US" sz="1800"/>
              <a:t>has proven to be</a:t>
            </a:r>
          </a:p>
          <a:p>
            <a:pPr marL="457200" lvl="0" indent="-342900" rtl="0">
              <a:spcBef>
                <a:spcPts val="0"/>
              </a:spcBef>
              <a:buSzPct val="100000"/>
              <a:buChar char="●"/>
            </a:pPr>
            <a:r>
              <a:rPr lang="en-US" sz="1800"/>
              <a:t>is</a:t>
            </a:r>
          </a:p>
          <a:p>
            <a:pPr marL="457200" lvl="0" indent="-342900" rtl="0">
              <a:spcBef>
                <a:spcPts val="0"/>
              </a:spcBef>
              <a:buSzPct val="100000"/>
              <a:buChar char="●"/>
            </a:pPr>
            <a:r>
              <a:rPr lang="en-US" sz="1800"/>
              <a:t>must be </a:t>
            </a:r>
          </a:p>
          <a:p>
            <a:pPr marL="457200" lvl="0" indent="-342900" rtl="0">
              <a:spcBef>
                <a:spcPts val="0"/>
              </a:spcBef>
              <a:buSzPct val="100000"/>
              <a:buChar char="●"/>
            </a:pPr>
            <a:r>
              <a:rPr lang="en-US" sz="1800"/>
              <a:t>will actually be sustained if it remains </a:t>
            </a:r>
          </a:p>
          <a:p>
            <a:pPr lvl="0" rtl="0">
              <a:spcBef>
                <a:spcPts val="0"/>
              </a:spcBef>
              <a:buNone/>
            </a:pPr>
            <a:endParaRPr sz="1800"/>
          </a:p>
          <a:p>
            <a:pPr marL="3657600" lvl="0" indent="457200" rtl="0">
              <a:spcBef>
                <a:spcPts val="0"/>
              </a:spcBef>
              <a:buNone/>
            </a:pPr>
            <a:r>
              <a:rPr lang="en-US" sz="1800" b="1"/>
              <a:t>--a grassroots effort</a:t>
            </a:r>
          </a:p>
          <a:p>
            <a:pPr lvl="0" rtl="0">
              <a:spcBef>
                <a:spcPts val="0"/>
              </a:spcBef>
              <a:buNone/>
            </a:pPr>
            <a:endParaRPr/>
          </a:p>
          <a:p>
            <a:pPr lvl="0" rtl="0">
              <a:spcBef>
                <a:spcPts val="0"/>
              </a:spcBef>
              <a:buNone/>
            </a:pPr>
            <a:endParaRPr/>
          </a:p>
          <a:p>
            <a:pPr lvl="0" rtl="0">
              <a:spcBef>
                <a:spcPts val="0"/>
              </a:spcBef>
              <a:buNone/>
            </a:pPr>
            <a:r>
              <a:rPr lang="en-US"/>
              <a:t>						</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287" name="Shape 28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288" name="Shape 28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289" name="Shape 28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Webinar overview</a:t>
            </a:r>
          </a:p>
        </p:txBody>
      </p:sp>
      <p:sp>
        <p:nvSpPr>
          <p:cNvPr id="290" name="Shape 290"/>
          <p:cNvSpPr txBox="1"/>
          <p:nvPr/>
        </p:nvSpPr>
        <p:spPr>
          <a:xfrm>
            <a:off x="576300" y="2187600"/>
            <a:ext cx="7500900" cy="23082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SzPct val="100000"/>
              <a:buChar char="●"/>
            </a:pPr>
            <a:r>
              <a:rPr lang="en-US" sz="2400"/>
              <a:t>Introduction to our community</a:t>
            </a:r>
          </a:p>
          <a:p>
            <a:pPr marL="457200" marR="0" lvl="0" indent="-381000" algn="l" rtl="0">
              <a:spcBef>
                <a:spcPts val="0"/>
              </a:spcBef>
              <a:spcAft>
                <a:spcPts val="0"/>
              </a:spcAft>
              <a:buSzPct val="100000"/>
              <a:buChar char="●"/>
            </a:pPr>
            <a:r>
              <a:rPr lang="en-US" sz="2400"/>
              <a:t>Why resiliency?</a:t>
            </a:r>
          </a:p>
          <a:p>
            <a:pPr marL="457200" marR="0" lvl="0" indent="-381000" algn="l" rtl="0">
              <a:spcBef>
                <a:spcPts val="0"/>
              </a:spcBef>
              <a:spcAft>
                <a:spcPts val="0"/>
              </a:spcAft>
              <a:buSzPct val="100000"/>
              <a:buChar char="●"/>
            </a:pPr>
            <a:r>
              <a:rPr lang="en-US" sz="2400"/>
              <a:t>What does resiliency look like?</a:t>
            </a:r>
          </a:p>
          <a:p>
            <a:pPr marL="457200" marR="0" lvl="0" indent="-381000" algn="l" rtl="0">
              <a:spcBef>
                <a:spcPts val="0"/>
              </a:spcBef>
              <a:spcAft>
                <a:spcPts val="0"/>
              </a:spcAft>
              <a:buSzPct val="100000"/>
              <a:buChar char="●"/>
            </a:pPr>
            <a:r>
              <a:rPr lang="en-US" sz="2400"/>
              <a:t>How are we integrating resiliency?</a:t>
            </a:r>
          </a:p>
          <a:p>
            <a:pPr marL="457200" marR="0" lvl="0" indent="-381000" algn="l" rtl="0">
              <a:spcBef>
                <a:spcPts val="0"/>
              </a:spcBef>
              <a:spcAft>
                <a:spcPts val="0"/>
              </a:spcAft>
              <a:buSzPct val="100000"/>
              <a:buChar char="●"/>
            </a:pPr>
            <a:r>
              <a:rPr lang="en-US" sz="2400"/>
              <a:t>Q&amp;A</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Shape 708"/>
          <p:cNvPicPr preferRelativeResize="0"/>
          <p:nvPr/>
        </p:nvPicPr>
        <p:blipFill rotWithShape="1">
          <a:blip r:embed="rId3">
            <a:alphaModFix amt="24000"/>
          </a:blip>
          <a:srcRect l="55168" t="21315" r="956"/>
          <a:stretch/>
        </p:blipFill>
        <p:spPr>
          <a:xfrm>
            <a:off x="0" y="0"/>
            <a:ext cx="9144000" cy="2168400"/>
          </a:xfrm>
          <a:prstGeom prst="rect">
            <a:avLst/>
          </a:prstGeom>
          <a:noFill/>
          <a:ln>
            <a:noFill/>
          </a:ln>
        </p:spPr>
      </p:pic>
      <p:sp>
        <p:nvSpPr>
          <p:cNvPr id="709" name="Shape 70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710" name="Shape 710"/>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711" name="Shape 711"/>
          <p:cNvSpPr txBox="1">
            <a:spLocks noGrp="1"/>
          </p:cNvSpPr>
          <p:nvPr>
            <p:ph type="title" idx="4294967295"/>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Impact</a:t>
            </a:r>
          </a:p>
        </p:txBody>
      </p:sp>
      <p:sp>
        <p:nvSpPr>
          <p:cNvPr id="712" name="Shape 712"/>
          <p:cNvSpPr txBox="1"/>
          <p:nvPr/>
        </p:nvSpPr>
        <p:spPr>
          <a:xfrm>
            <a:off x="226025" y="2487298"/>
            <a:ext cx="3592200" cy="1827599"/>
          </a:xfrm>
          <a:prstGeom prst="rect">
            <a:avLst/>
          </a:prstGeom>
          <a:solidFill>
            <a:srgbClr val="FFFFFF"/>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Community Health Worker</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Customer Healthcare Technology Specialist</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EMT/Paramedic (Psychological Trauma)</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Phlebotomy</a:t>
            </a:r>
          </a:p>
        </p:txBody>
      </p:sp>
      <p:sp>
        <p:nvSpPr>
          <p:cNvPr id="713" name="Shape 713"/>
          <p:cNvSpPr txBox="1"/>
          <p:nvPr/>
        </p:nvSpPr>
        <p:spPr>
          <a:xfrm>
            <a:off x="5001332" y="4867664"/>
            <a:ext cx="3588000" cy="923400"/>
          </a:xfrm>
          <a:prstGeom prst="rect">
            <a:avLst/>
          </a:prstGeom>
          <a:solidFill>
            <a:srgbClr val="FFFFFF"/>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College/Student Success/FYE</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Resiliency Bridge Training</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Student Orientation</a:t>
            </a:r>
          </a:p>
        </p:txBody>
      </p:sp>
      <p:sp>
        <p:nvSpPr>
          <p:cNvPr id="714" name="Shape 714"/>
          <p:cNvSpPr txBox="1"/>
          <p:nvPr/>
        </p:nvSpPr>
        <p:spPr>
          <a:xfrm>
            <a:off x="4215450" y="1149726"/>
            <a:ext cx="4485000" cy="3139200"/>
          </a:xfrm>
          <a:prstGeom prst="rect">
            <a:avLst/>
          </a:prstGeom>
          <a:solidFill>
            <a:srgbClr val="FFFFFF"/>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Ethical Hacking</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HTML &amp; Dreamweaver</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Intro to Big Data</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Intro to MIS</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Intermediate Algebra with Technology</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IT Problem Solving</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Linux Fundamentals</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Networking II</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Maya Foundations</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Mobile Apps</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SQL Fundamentals</a:t>
            </a:r>
          </a:p>
        </p:txBody>
      </p:sp>
      <p:sp>
        <p:nvSpPr>
          <p:cNvPr id="715" name="Shape 715"/>
          <p:cNvSpPr txBox="1"/>
          <p:nvPr/>
        </p:nvSpPr>
        <p:spPr>
          <a:xfrm>
            <a:off x="226025" y="4800952"/>
            <a:ext cx="4487700" cy="868500"/>
          </a:xfrm>
          <a:prstGeom prst="rect">
            <a:avLst/>
          </a:prstGeom>
          <a:solidFill>
            <a:srgbClr val="FFFFFF"/>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Building Construction Systems</a:t>
            </a:r>
          </a:p>
          <a:p>
            <a:pPr marL="285750" marR="0" lvl="0" indent="-285750" algn="l" rtl="0">
              <a:spcBef>
                <a:spcPts val="0"/>
              </a:spcBef>
              <a:buClr>
                <a:srgbClr val="000000"/>
              </a:buClr>
              <a:buSzPct val="100000"/>
              <a:buFont typeface="Arial"/>
              <a:buChar char="•"/>
            </a:pPr>
            <a:r>
              <a:rPr lang="en-US" sz="1800">
                <a:solidFill>
                  <a:srgbClr val="000000"/>
                </a:solidFill>
                <a:latin typeface="Arial"/>
                <a:ea typeface="Arial"/>
                <a:cs typeface="Arial"/>
                <a:sym typeface="Arial"/>
              </a:rPr>
              <a:t>Green Ladders</a:t>
            </a:r>
          </a:p>
          <a:p>
            <a:pPr marL="285750" marR="0" lvl="0" indent="-285750" algn="l" rtl="0">
              <a:spcBef>
                <a:spcPts val="0"/>
              </a:spcBef>
              <a:buClr>
                <a:srgbClr val="000000"/>
              </a:buClr>
              <a:buSzPct val="100000"/>
              <a:buFont typeface="Arial"/>
              <a:buChar char="•"/>
            </a:pPr>
            <a:r>
              <a:rPr lang="en-US" sz="1800"/>
              <a:t>Sustainable Resource Conservation</a:t>
            </a:r>
          </a:p>
        </p:txBody>
      </p:sp>
      <p:sp>
        <p:nvSpPr>
          <p:cNvPr id="716" name="Shape 716"/>
          <p:cNvSpPr txBox="1"/>
          <p:nvPr/>
        </p:nvSpPr>
        <p:spPr>
          <a:xfrm>
            <a:off x="4214091" y="780437"/>
            <a:ext cx="4487700" cy="369300"/>
          </a:xfrm>
          <a:prstGeom prst="rect">
            <a:avLst/>
          </a:prstGeom>
          <a:solidFill>
            <a:srgbClr val="A4C2F4"/>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0000"/>
                </a:solidFill>
                <a:latin typeface="Arial"/>
                <a:ea typeface="Arial"/>
                <a:cs typeface="Arial"/>
                <a:sym typeface="Arial"/>
              </a:rPr>
              <a:t>INFORMATION TECHNOLOGY</a:t>
            </a:r>
          </a:p>
        </p:txBody>
      </p:sp>
      <p:sp>
        <p:nvSpPr>
          <p:cNvPr id="717" name="Shape 717"/>
          <p:cNvSpPr txBox="1"/>
          <p:nvPr/>
        </p:nvSpPr>
        <p:spPr>
          <a:xfrm>
            <a:off x="226016" y="4431610"/>
            <a:ext cx="4487700" cy="369300"/>
          </a:xfrm>
          <a:prstGeom prst="rect">
            <a:avLst/>
          </a:prstGeom>
          <a:solidFill>
            <a:srgbClr val="A4C2F4"/>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0000"/>
                </a:solidFill>
                <a:latin typeface="Arial"/>
                <a:ea typeface="Arial"/>
                <a:cs typeface="Arial"/>
                <a:sym typeface="Arial"/>
              </a:rPr>
              <a:t>ENVIRO</a:t>
            </a:r>
            <a:r>
              <a:rPr lang="en-US" sz="1800" b="1"/>
              <a:t>N</a:t>
            </a:r>
            <a:r>
              <a:rPr lang="en-US" sz="1800" b="1">
                <a:solidFill>
                  <a:srgbClr val="000000"/>
                </a:solidFill>
                <a:latin typeface="Arial"/>
                <a:ea typeface="Arial"/>
                <a:cs typeface="Arial"/>
                <a:sym typeface="Arial"/>
              </a:rPr>
              <a:t>MENTAL/ENERGY</a:t>
            </a:r>
          </a:p>
        </p:txBody>
      </p:sp>
      <p:sp>
        <p:nvSpPr>
          <p:cNvPr id="718" name="Shape 718"/>
          <p:cNvSpPr txBox="1"/>
          <p:nvPr/>
        </p:nvSpPr>
        <p:spPr>
          <a:xfrm>
            <a:off x="226021" y="2118012"/>
            <a:ext cx="3592200" cy="369300"/>
          </a:xfrm>
          <a:prstGeom prst="rect">
            <a:avLst/>
          </a:prstGeom>
          <a:solidFill>
            <a:srgbClr val="A4C2F4"/>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0000"/>
                </a:solidFill>
                <a:latin typeface="Arial"/>
                <a:ea typeface="Arial"/>
                <a:cs typeface="Arial"/>
                <a:sym typeface="Arial"/>
              </a:rPr>
              <a:t>HEALTHCARE</a:t>
            </a:r>
          </a:p>
        </p:txBody>
      </p:sp>
      <p:sp>
        <p:nvSpPr>
          <p:cNvPr id="719" name="Shape 719"/>
          <p:cNvSpPr txBox="1"/>
          <p:nvPr/>
        </p:nvSpPr>
        <p:spPr>
          <a:xfrm>
            <a:off x="4997421" y="4492428"/>
            <a:ext cx="3595800" cy="369300"/>
          </a:xfrm>
          <a:prstGeom prst="rect">
            <a:avLst/>
          </a:prstGeom>
          <a:solidFill>
            <a:srgbClr val="A4C2F4"/>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0000"/>
                </a:solidFill>
                <a:latin typeface="Arial"/>
                <a:ea typeface="Arial"/>
                <a:cs typeface="Arial"/>
                <a:sym typeface="Arial"/>
              </a:rPr>
              <a:t>STUDENT SUCCESS</a:t>
            </a:r>
          </a:p>
        </p:txBody>
      </p:sp>
      <p:sp>
        <p:nvSpPr>
          <p:cNvPr id="720" name="Shape 720"/>
          <p:cNvSpPr txBox="1"/>
          <p:nvPr/>
        </p:nvSpPr>
        <p:spPr>
          <a:xfrm>
            <a:off x="392900" y="1181100"/>
            <a:ext cx="3488700" cy="166800"/>
          </a:xfrm>
          <a:prstGeom prst="rect">
            <a:avLst/>
          </a:prstGeom>
          <a:noFill/>
          <a:ln>
            <a:noFill/>
          </a:ln>
        </p:spPr>
        <p:txBody>
          <a:bodyPr lIns="91425" tIns="91425" rIns="91425" bIns="91425" anchor="t" anchorCtr="0">
            <a:noAutofit/>
          </a:bodyPr>
          <a:lstStyle/>
          <a:p>
            <a:pPr lvl="0">
              <a:spcBef>
                <a:spcPts val="0"/>
              </a:spcBef>
              <a:buClr>
                <a:schemeClr val="dk1"/>
              </a:buClr>
              <a:buSzPct val="50000"/>
              <a:buFont typeface="Arial"/>
              <a:buNone/>
            </a:pPr>
            <a:r>
              <a:rPr lang="en-US" sz="2200" b="1">
                <a:solidFill>
                  <a:schemeClr val="dk1"/>
                </a:solidFill>
              </a:rPr>
              <a:t>RE: Students &amp; teachers </a:t>
            </a:r>
          </a:p>
        </p:txBody>
      </p:sp>
      <p:pic>
        <p:nvPicPr>
          <p:cNvPr id="15" name="Picture 14"/>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Shape 72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pic>
        <p:nvPicPr>
          <p:cNvPr id="727" name="Shape 727"/>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728" name="Shape 728"/>
          <p:cNvSpPr txBox="1"/>
          <p:nvPr/>
        </p:nvSpPr>
        <p:spPr>
          <a:xfrm>
            <a:off x="257175" y="2227263"/>
            <a:ext cx="8229600" cy="2800200"/>
          </a:xfrm>
          <a:prstGeom prst="rect">
            <a:avLst/>
          </a:prstGeom>
          <a:noFill/>
          <a:ln>
            <a:noFill/>
          </a:ln>
        </p:spPr>
        <p:txBody>
          <a:bodyPr lIns="91425" tIns="45700" rIns="91425" bIns="45700" anchor="t" anchorCtr="0">
            <a:noAutofit/>
          </a:bodyPr>
          <a:lstStyle/>
          <a:p>
            <a:pPr marL="800100" marR="0" lvl="1" indent="-342900" algn="l" rtl="0">
              <a:spcBef>
                <a:spcPts val="0"/>
              </a:spcBef>
              <a:spcAft>
                <a:spcPts val="0"/>
              </a:spcAft>
              <a:buClr>
                <a:schemeClr val="dk1"/>
              </a:buClr>
              <a:buSzPct val="100000"/>
              <a:buFont typeface="Arial"/>
              <a:buChar char="•"/>
            </a:pPr>
            <a:r>
              <a:rPr lang="en-US" sz="2200" b="1">
                <a:solidFill>
                  <a:schemeClr val="dk1"/>
                </a:solidFill>
              </a:rPr>
              <a:t>SkillsCommons IMPACT</a:t>
            </a:r>
            <a:r>
              <a:rPr lang="en-US" sz="2200" b="1" i="1">
                <a:solidFill>
                  <a:schemeClr val="dk1"/>
                </a:solidFill>
              </a:rPr>
              <a:t>community</a:t>
            </a:r>
            <a:r>
              <a:rPr lang="en-US" sz="2200" b="1">
                <a:solidFill>
                  <a:schemeClr val="dk1"/>
                </a:solidFill>
              </a:rPr>
              <a:t>: Storytelling Network IMPACT</a:t>
            </a:r>
            <a:r>
              <a:rPr lang="en-US" sz="2200" b="1" i="1">
                <a:solidFill>
                  <a:schemeClr val="dk1"/>
                </a:solidFill>
              </a:rPr>
              <a:t>community</a:t>
            </a:r>
            <a:r>
              <a:rPr lang="en-US" sz="2200" b="1">
                <a:solidFill>
                  <a:schemeClr val="dk1"/>
                </a:solidFill>
              </a:rPr>
              <a:t> </a:t>
            </a:r>
            <a:r>
              <a:rPr lang="en-US" sz="2200">
                <a:solidFill>
                  <a:schemeClr val="dk1"/>
                </a:solidFill>
              </a:rPr>
              <a:t>October 6 at 2:30pm EST</a:t>
            </a:r>
          </a:p>
          <a:p>
            <a:pPr marL="800100" marR="0" lvl="1" indent="-342900" algn="l" rtl="0">
              <a:spcBef>
                <a:spcPts val="0"/>
              </a:spcBef>
              <a:spcAft>
                <a:spcPts val="0"/>
              </a:spcAft>
              <a:buClr>
                <a:schemeClr val="dk1"/>
              </a:buClr>
              <a:buSzPct val="100000"/>
              <a:buFont typeface="Arial"/>
              <a:buChar char="•"/>
            </a:pPr>
            <a:r>
              <a:rPr lang="en-US" sz="2200" b="1">
                <a:solidFill>
                  <a:schemeClr val="dk1"/>
                </a:solidFill>
                <a:highlight>
                  <a:srgbClr val="FFFFFF"/>
                </a:highlight>
              </a:rPr>
              <a:t>Prior Learning Assessment &amp; Student Success Webinar </a:t>
            </a:r>
            <a:r>
              <a:rPr lang="en-US" sz="2200">
                <a:solidFill>
                  <a:schemeClr val="dk1"/>
                </a:solidFill>
                <a:highlight>
                  <a:srgbClr val="FFFFFF"/>
                </a:highlight>
              </a:rPr>
              <a:t>October 6 at 1:00pm EST</a:t>
            </a:r>
          </a:p>
          <a:p>
            <a:pPr marL="800100" marR="0" lvl="1" indent="-342900" algn="l" rtl="0">
              <a:spcBef>
                <a:spcPts val="0"/>
              </a:spcBef>
              <a:spcAft>
                <a:spcPts val="0"/>
              </a:spcAft>
              <a:buClr>
                <a:schemeClr val="dk1"/>
              </a:buClr>
              <a:buSzPct val="100000"/>
              <a:buFont typeface="Arial"/>
              <a:buChar char="•"/>
            </a:pPr>
            <a:r>
              <a:rPr lang="en-US" sz="2200" b="1">
                <a:solidFill>
                  <a:schemeClr val="dk1"/>
                </a:solidFill>
              </a:rPr>
              <a:t>NRC Resiliency Guidebook Webinar</a:t>
            </a:r>
            <a:r>
              <a:rPr lang="en-US" sz="2200">
                <a:solidFill>
                  <a:schemeClr val="dk1"/>
                </a:solidFill>
              </a:rPr>
              <a:t> November 30 at 3:00pm EST </a:t>
            </a:r>
          </a:p>
          <a:p>
            <a:pPr marL="800100" marR="0" lvl="1" indent="-342900" algn="l" rtl="0">
              <a:spcBef>
                <a:spcPts val="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Pre-Conference Resiliency Workshop at DREAM 2017 </a:t>
            </a:r>
            <a:r>
              <a:rPr lang="en-US" sz="2200" b="0" i="0" u="none" strike="noStrike" cap="none">
                <a:solidFill>
                  <a:schemeClr val="dk1"/>
                </a:solidFill>
                <a:latin typeface="Arial"/>
                <a:ea typeface="Arial"/>
                <a:cs typeface="Arial"/>
                <a:sym typeface="Arial"/>
              </a:rPr>
              <a:t>February 21, 2017 in San Francisco, CA</a:t>
            </a:r>
          </a:p>
        </p:txBody>
      </p:sp>
      <p:sp>
        <p:nvSpPr>
          <p:cNvPr id="729" name="Shape 729"/>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sp>
        <p:nvSpPr>
          <p:cNvPr id="730" name="Shape 730"/>
          <p:cNvSpPr txBox="1">
            <a:spLocks noGrp="1"/>
          </p:cNvSpPr>
          <p:nvPr>
            <p:ph type="title"/>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Next Steps</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Shape 73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pic>
        <p:nvPicPr>
          <p:cNvPr id="737" name="Shape 737"/>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738" name="Shape 738"/>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sp>
        <p:nvSpPr>
          <p:cNvPr id="739" name="Shape 739"/>
          <p:cNvSpPr txBox="1"/>
          <p:nvPr/>
        </p:nvSpPr>
        <p:spPr>
          <a:xfrm>
            <a:off x="586975" y="2473470"/>
            <a:ext cx="5707200" cy="24291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SzPct val="25000"/>
              <a:buNone/>
            </a:pPr>
            <a:r>
              <a:rPr lang="en-US" sz="1800" b="1" i="0" u="none" strike="noStrike" cap="none">
                <a:solidFill>
                  <a:srgbClr val="000000"/>
                </a:solidFill>
                <a:latin typeface="Arial"/>
                <a:ea typeface="Arial"/>
                <a:cs typeface="Arial"/>
                <a:sym typeface="Arial"/>
              </a:rPr>
              <a:t>Paul Casey </a:t>
            </a:r>
            <a:r>
              <a:rPr lang="en-US" sz="1800" b="0" i="0" u="none" strike="noStrike" cap="none">
                <a:solidFill>
                  <a:srgbClr val="000000"/>
                </a:solidFill>
                <a:latin typeface="Arial"/>
                <a:ea typeface="Arial"/>
                <a:cs typeface="Arial"/>
                <a:sym typeface="Arial"/>
              </a:rPr>
              <a:t>pcasey@pccc.edu</a:t>
            </a:r>
          </a:p>
          <a:p>
            <a:pPr marL="514350" marR="0" lvl="0" indent="-514350" algn="l" rtl="0">
              <a:spcBef>
                <a:spcPts val="0"/>
              </a:spcBef>
              <a:spcAft>
                <a:spcPts val="0"/>
              </a:spcAft>
              <a:buSzPct val="25000"/>
              <a:buNone/>
            </a:pPr>
            <a:r>
              <a:rPr lang="en-US" sz="1800" b="1" i="0" u="none" strike="noStrike" cap="none">
                <a:solidFill>
                  <a:srgbClr val="000000"/>
                </a:solidFill>
                <a:latin typeface="Arial"/>
                <a:ea typeface="Arial"/>
                <a:cs typeface="Arial"/>
                <a:sym typeface="Arial"/>
              </a:rPr>
              <a:t>Ed Fians</a:t>
            </a:r>
            <a:r>
              <a:rPr lang="en-US" sz="1800" b="0" i="0" u="none" strike="noStrike" cap="none">
                <a:solidFill>
                  <a:srgbClr val="000000"/>
                </a:solidFill>
                <a:latin typeface="Arial"/>
                <a:ea typeface="Arial"/>
                <a:cs typeface="Arial"/>
                <a:sym typeface="Arial"/>
              </a:rPr>
              <a:t> efians@pccc.edu</a:t>
            </a:r>
          </a:p>
          <a:p>
            <a:pPr marL="0" marR="0" lvl="0" indent="0" algn="l" rtl="0">
              <a:spcBef>
                <a:spcPts val="0"/>
              </a:spcBef>
              <a:spcAft>
                <a:spcPts val="0"/>
              </a:spcAft>
              <a:buSzPct val="25000"/>
              <a:buNone/>
            </a:pPr>
            <a:r>
              <a:rPr lang="en-US" sz="1800" b="1"/>
              <a:t>Meredith Hatch</a:t>
            </a:r>
            <a:r>
              <a:rPr lang="en-US" sz="1800"/>
              <a:t> mhatch@achievingthedream.org</a:t>
            </a:r>
          </a:p>
          <a:p>
            <a:pPr marL="514350" marR="0" lvl="0" indent="-514350" algn="l" rtl="0">
              <a:spcBef>
                <a:spcPts val="0"/>
              </a:spcBef>
              <a:spcAft>
                <a:spcPts val="0"/>
              </a:spcAft>
              <a:buSzPct val="25000"/>
              <a:buNone/>
            </a:pPr>
            <a:r>
              <a:rPr lang="en-US" sz="1800" b="1"/>
              <a:t>Sherwood Taylor</a:t>
            </a:r>
            <a:r>
              <a:rPr lang="en-US" sz="1800"/>
              <a:t> staylor@atlantic.edu</a:t>
            </a:r>
          </a:p>
          <a:p>
            <a:pPr marL="514350" marR="0" lvl="0" indent="-514350" algn="l" rtl="0">
              <a:spcBef>
                <a:spcPts val="0"/>
              </a:spcBef>
              <a:spcAft>
                <a:spcPts val="0"/>
              </a:spcAft>
              <a:buSzPct val="25000"/>
              <a:buNone/>
            </a:pPr>
            <a:r>
              <a:rPr lang="en-US" sz="1800" b="1"/>
              <a:t>Alese Mulvihill</a:t>
            </a:r>
            <a:r>
              <a:rPr lang="en-US" sz="1800"/>
              <a:t> amulvihill@hcc.commnet.edu</a:t>
            </a:r>
          </a:p>
          <a:p>
            <a:pPr marL="514350" marR="0" lvl="0" indent="-514350" algn="l" rtl="0">
              <a:spcBef>
                <a:spcPts val="0"/>
              </a:spcBef>
              <a:spcAft>
                <a:spcPts val="0"/>
              </a:spcAft>
              <a:buSzPct val="25000"/>
              <a:buNone/>
            </a:pPr>
            <a:r>
              <a:rPr lang="en-US" sz="1800" b="1"/>
              <a:t>Francesca Fiore</a:t>
            </a:r>
            <a:r>
              <a:rPr lang="en-US" sz="1800"/>
              <a:t> ffiore@lagcc.cuny.edu</a:t>
            </a:r>
          </a:p>
          <a:p>
            <a:pPr marL="514350" marR="0" lvl="0" indent="-514350" algn="l" rtl="0">
              <a:spcBef>
                <a:spcPts val="0"/>
              </a:spcBef>
              <a:spcAft>
                <a:spcPts val="0"/>
              </a:spcAft>
              <a:buSzPct val="25000"/>
              <a:buNone/>
            </a:pPr>
            <a:r>
              <a:rPr lang="en-US" sz="1800" b="1"/>
              <a:t>Bryan Craven </a:t>
            </a:r>
            <a:r>
              <a:rPr lang="en-US" sz="1800"/>
              <a:t>bcraven@bhcc.mass.edu</a:t>
            </a:r>
          </a:p>
        </p:txBody>
      </p:sp>
      <p:sp>
        <p:nvSpPr>
          <p:cNvPr id="740" name="Shape 740"/>
          <p:cNvSpPr txBox="1">
            <a:spLocks noGrp="1"/>
          </p:cNvSpPr>
          <p:nvPr>
            <p:ph type="title"/>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Questions?</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Shape 74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pic>
        <p:nvPicPr>
          <p:cNvPr id="747" name="Shape 747"/>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748" name="Shape 748"/>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749" name="Shape 749" descr="https://cdn2.iconfinder.com/data/icons/minimalism/512/soundcloud.png">
            <a:hlinkClick r:id="rId5"/>
          </p:cNvPr>
          <p:cNvPicPr preferRelativeResize="0"/>
          <p:nvPr/>
        </p:nvPicPr>
        <p:blipFill rotWithShape="1">
          <a:blip r:embed="rId6">
            <a:alphaModFix/>
          </a:blip>
          <a:srcRect/>
          <a:stretch/>
        </p:blipFill>
        <p:spPr>
          <a:xfrm>
            <a:off x="3774978" y="3496166"/>
            <a:ext cx="1290000" cy="1136700"/>
          </a:xfrm>
          <a:prstGeom prst="rect">
            <a:avLst/>
          </a:prstGeom>
          <a:noFill/>
          <a:ln>
            <a:noFill/>
          </a:ln>
        </p:spPr>
      </p:pic>
      <p:pic>
        <p:nvPicPr>
          <p:cNvPr id="750" name="Shape 750" descr="https://www.youtube.com/yt/brand/media/image/YouTube-icon-full_color.png">
            <a:hlinkClick r:id="rId7"/>
          </p:cNvPr>
          <p:cNvPicPr preferRelativeResize="0"/>
          <p:nvPr/>
        </p:nvPicPr>
        <p:blipFill rotWithShape="1">
          <a:blip r:embed="rId8">
            <a:alphaModFix/>
          </a:blip>
          <a:srcRect/>
          <a:stretch/>
        </p:blipFill>
        <p:spPr>
          <a:xfrm>
            <a:off x="1494669" y="3661078"/>
            <a:ext cx="876000" cy="769800"/>
          </a:xfrm>
          <a:prstGeom prst="rect">
            <a:avLst/>
          </a:prstGeom>
          <a:noFill/>
          <a:ln>
            <a:noFill/>
          </a:ln>
        </p:spPr>
      </p:pic>
      <p:pic>
        <p:nvPicPr>
          <p:cNvPr id="751" name="Shape 751" descr="https://upload.wikimedia.org/wikipedia/en/thumb/9/9f/Twitter_bird_logo_2012.svg/1259px-Twitter_bird_logo_2012.svg.png">
            <a:hlinkClick r:id="rId9"/>
          </p:cNvPr>
          <p:cNvPicPr preferRelativeResize="0"/>
          <p:nvPr/>
        </p:nvPicPr>
        <p:blipFill rotWithShape="1">
          <a:blip r:embed="rId10">
            <a:alphaModFix/>
          </a:blip>
          <a:srcRect/>
          <a:stretch/>
        </p:blipFill>
        <p:spPr>
          <a:xfrm>
            <a:off x="2737485" y="3661078"/>
            <a:ext cx="907200" cy="737400"/>
          </a:xfrm>
          <a:prstGeom prst="rect">
            <a:avLst/>
          </a:prstGeom>
          <a:noFill/>
          <a:ln>
            <a:noFill/>
          </a:ln>
        </p:spPr>
      </p:pic>
      <p:pic>
        <p:nvPicPr>
          <p:cNvPr id="752" name="Shape 752" descr="https://www.skillscommons.org/themes/SkillsCommons/lib/img/skillscommons-wordmark.png">
            <a:hlinkClick r:id="rId11"/>
          </p:cNvPr>
          <p:cNvPicPr preferRelativeResize="0"/>
          <p:nvPr/>
        </p:nvPicPr>
        <p:blipFill rotWithShape="1">
          <a:blip r:embed="rId12">
            <a:alphaModFix/>
          </a:blip>
          <a:srcRect/>
          <a:stretch/>
        </p:blipFill>
        <p:spPr>
          <a:xfrm>
            <a:off x="1520795" y="5131612"/>
            <a:ext cx="2671500" cy="543600"/>
          </a:xfrm>
          <a:prstGeom prst="rect">
            <a:avLst/>
          </a:prstGeom>
          <a:noFill/>
          <a:ln>
            <a:noFill/>
          </a:ln>
        </p:spPr>
      </p:pic>
      <p:pic>
        <p:nvPicPr>
          <p:cNvPr id="753" name="Shape 753" descr="https://lh3.googleusercontent.com/00APBMVQh3yraN704gKCeM63KzeQ-zHUi5wK6E9TjRQ26McyqYBt-zy__4i8GXDAfeys=w300">
            <a:hlinkClick r:id="rId13"/>
          </p:cNvPr>
          <p:cNvPicPr preferRelativeResize="0"/>
          <p:nvPr/>
        </p:nvPicPr>
        <p:blipFill rotWithShape="1">
          <a:blip r:embed="rId14">
            <a:alphaModFix/>
          </a:blip>
          <a:srcRect/>
          <a:stretch/>
        </p:blipFill>
        <p:spPr>
          <a:xfrm>
            <a:off x="5325710" y="3698142"/>
            <a:ext cx="813900" cy="732600"/>
          </a:xfrm>
          <a:prstGeom prst="rect">
            <a:avLst/>
          </a:prstGeom>
          <a:noFill/>
          <a:ln>
            <a:noFill/>
          </a:ln>
        </p:spPr>
      </p:pic>
      <p:pic>
        <p:nvPicPr>
          <p:cNvPr id="754" name="Shape 754" descr="http://www.palimpalem.com/6/Ichthys/userfiles/facebook.jpg">
            <a:hlinkClick r:id="rId15"/>
          </p:cNvPr>
          <p:cNvPicPr preferRelativeResize="0"/>
          <p:nvPr/>
        </p:nvPicPr>
        <p:blipFill rotWithShape="1">
          <a:blip r:embed="rId16">
            <a:alphaModFix/>
          </a:blip>
          <a:srcRect/>
          <a:stretch/>
        </p:blipFill>
        <p:spPr>
          <a:xfrm>
            <a:off x="6416232" y="3646073"/>
            <a:ext cx="820500" cy="967800"/>
          </a:xfrm>
          <a:prstGeom prst="rect">
            <a:avLst/>
          </a:prstGeom>
          <a:noFill/>
          <a:ln>
            <a:noFill/>
          </a:ln>
        </p:spPr>
      </p:pic>
      <p:pic>
        <p:nvPicPr>
          <p:cNvPr id="755" name="Shape 755">
            <a:hlinkClick r:id="rId17"/>
          </p:cNvPr>
          <p:cNvPicPr preferRelativeResize="0"/>
          <p:nvPr/>
        </p:nvPicPr>
        <p:blipFill rotWithShape="1">
          <a:blip r:embed="rId18">
            <a:alphaModFix/>
          </a:blip>
          <a:srcRect/>
          <a:stretch/>
        </p:blipFill>
        <p:spPr>
          <a:xfrm>
            <a:off x="3607069" y="2023719"/>
            <a:ext cx="1551000" cy="1519200"/>
          </a:xfrm>
          <a:prstGeom prst="rect">
            <a:avLst/>
          </a:prstGeom>
          <a:noFill/>
          <a:ln>
            <a:noFill/>
          </a:ln>
        </p:spPr>
      </p:pic>
      <p:pic>
        <p:nvPicPr>
          <p:cNvPr id="756" name="Shape 756" descr="https://lh4.googleusercontent.com/-bxeHpDvagvO8z0AhuTB-BsTilNwo5OI2ZtsH3QxDVCLM8aY372Y1Ter-XJsTuXtTGIA_K3ZEJXoNNlXBGaYOJfQIQYXYio8-40i1Bfqu2_UN_YuTDU">
            <a:hlinkClick r:id="rId19"/>
          </p:cNvPr>
          <p:cNvPicPr preferRelativeResize="0"/>
          <p:nvPr/>
        </p:nvPicPr>
        <p:blipFill rotWithShape="1">
          <a:blip r:embed="rId20">
            <a:alphaModFix/>
          </a:blip>
          <a:srcRect/>
          <a:stretch/>
        </p:blipFill>
        <p:spPr>
          <a:xfrm>
            <a:off x="4811467" y="4457639"/>
            <a:ext cx="2608200" cy="1630200"/>
          </a:xfrm>
          <a:prstGeom prst="rect">
            <a:avLst/>
          </a:prstGeom>
          <a:noFill/>
          <a:ln>
            <a:noFill/>
          </a:ln>
        </p:spPr>
      </p:pic>
      <p:sp>
        <p:nvSpPr>
          <p:cNvPr id="757" name="Shape 757"/>
          <p:cNvSpPr txBox="1">
            <a:spLocks noGrp="1"/>
          </p:cNvSpPr>
          <p:nvPr>
            <p:ph type="title"/>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Connect with us!</a:t>
            </a:r>
          </a:p>
        </p:txBody>
      </p:sp>
      <p:pic>
        <p:nvPicPr>
          <p:cNvPr id="14" name="Picture 13"/>
          <p:cNvPicPr>
            <a:picLocks noChangeAspect="1"/>
          </p:cNvPicPr>
          <p:nvPr/>
        </p:nvPicPr>
        <p:blipFill>
          <a:blip r:embed="rId21"/>
          <a:stretch>
            <a:fillRect/>
          </a:stretch>
        </p:blipFill>
        <p:spPr>
          <a:xfrm>
            <a:off x="7686472" y="0"/>
            <a:ext cx="1457528" cy="485843"/>
          </a:xfrm>
          <a:prstGeom prst="rect">
            <a:avLst/>
          </a:prstGeom>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Shape 763"/>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pic>
        <p:nvPicPr>
          <p:cNvPr id="764" name="Shape 764"/>
          <p:cNvPicPr preferRelativeResize="0"/>
          <p:nvPr/>
        </p:nvPicPr>
        <p:blipFill rotWithShape="1">
          <a:blip r:embed="rId4">
            <a:alphaModFix/>
          </a:blip>
          <a:srcRect/>
          <a:stretch/>
        </p:blipFill>
        <p:spPr>
          <a:xfrm>
            <a:off x="257175" y="5776912"/>
            <a:ext cx="966900" cy="868500"/>
          </a:xfrm>
          <a:prstGeom prst="rect">
            <a:avLst/>
          </a:prstGeom>
          <a:noFill/>
          <a:ln>
            <a:noFill/>
          </a:ln>
        </p:spPr>
      </p:pic>
      <p:sp>
        <p:nvSpPr>
          <p:cNvPr id="765" name="Shape 765"/>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sp>
        <p:nvSpPr>
          <p:cNvPr id="766" name="Shape 766"/>
          <p:cNvSpPr txBox="1"/>
          <p:nvPr/>
        </p:nvSpPr>
        <p:spPr>
          <a:xfrm>
            <a:off x="409575" y="3016325"/>
            <a:ext cx="8382000" cy="1026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500" i="0" u="none" strike="noStrike" cap="none">
                <a:solidFill>
                  <a:srgbClr val="000000"/>
                </a:solidFill>
              </a:rPr>
              <a:t>"</a:t>
            </a:r>
            <a:r>
              <a:rPr lang="en-US" sz="1500"/>
              <a:t>Voices of Opportunity: Creating Resiliency and Building Community</a:t>
            </a:r>
            <a:r>
              <a:rPr lang="en-US" sz="1500" i="0" u="none" strike="noStrike" cap="none">
                <a:solidFill>
                  <a:srgbClr val="000000"/>
                </a:solidFill>
              </a:rPr>
              <a:t>” by the Northeast Resiliency Consortium is licensed under</a:t>
            </a:r>
            <a:r>
              <a:rPr lang="en-US" sz="1500" i="0" u="sng" strike="noStrike" cap="none">
                <a:solidFill>
                  <a:srgbClr val="0000FF"/>
                </a:solidFill>
                <a:hlinkClick r:id="rId5"/>
              </a:rPr>
              <a:t> CC BY 4.0</a:t>
            </a:r>
            <a:r>
              <a:rPr lang="en-US" sz="1200"/>
              <a:t> </a:t>
            </a:r>
            <a:r>
              <a:rPr lang="en-US" sz="1500"/>
              <a:t>This work is licensed under the Creative Commons Attribution 4.0 International License. To view a copy of this license, visit http://creativecommons.org/licenses/by/4.0/.</a:t>
            </a:r>
            <a:br>
              <a:rPr lang="en-US" sz="1200"/>
            </a:br>
            <a:endParaRPr lang="en-US" sz="1200"/>
          </a:p>
        </p:txBody>
      </p:sp>
      <p:pic>
        <p:nvPicPr>
          <p:cNvPr id="767" name="Shape 767" descr="https://licensebuttons.net/l/by/3.0/88x31.png"/>
          <p:cNvPicPr preferRelativeResize="0"/>
          <p:nvPr/>
        </p:nvPicPr>
        <p:blipFill rotWithShape="1">
          <a:blip r:embed="rId6">
            <a:alphaModFix/>
          </a:blip>
          <a:srcRect/>
          <a:stretch/>
        </p:blipFill>
        <p:spPr>
          <a:xfrm>
            <a:off x="7597662" y="3586325"/>
            <a:ext cx="841500" cy="366600"/>
          </a:xfrm>
          <a:prstGeom prst="rect">
            <a:avLst/>
          </a:prstGeom>
          <a:noFill/>
          <a:ln>
            <a:noFill/>
          </a:ln>
        </p:spPr>
      </p:pic>
      <p:sp>
        <p:nvSpPr>
          <p:cNvPr id="768" name="Shape 768"/>
          <p:cNvSpPr txBox="1"/>
          <p:nvPr/>
        </p:nvSpPr>
        <p:spPr>
          <a:xfrm>
            <a:off x="475875" y="4515200"/>
            <a:ext cx="8012400" cy="649200"/>
          </a:xfrm>
          <a:prstGeom prst="rect">
            <a:avLst/>
          </a:prstGeom>
          <a:no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a:solidFill>
                  <a:srgbClr val="000000"/>
                </a:solidFill>
                <a:latin typeface="Arial"/>
                <a:ea typeface="Arial"/>
                <a:cs typeface="Arial"/>
                <a:sym typeface="Arial"/>
              </a:rPr>
              <a:t>This workforce solution was funded by a grant awarded by the U.S. Department of Labor’s Employment and Training Administration. The solution was created by the grantee and does not necessarily reflect the official position of the U.S. Department of Labor. The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p>
        </p:txBody>
      </p:sp>
      <p:sp>
        <p:nvSpPr>
          <p:cNvPr id="769" name="Shape 769"/>
          <p:cNvSpPr txBox="1"/>
          <p:nvPr/>
        </p:nvSpPr>
        <p:spPr>
          <a:xfrm>
            <a:off x="399675" y="1489575"/>
            <a:ext cx="6294000" cy="13170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1800">
                <a:solidFill>
                  <a:schemeClr val="dk1"/>
                </a:solidFill>
              </a:rPr>
              <a:t>Thank you for hanging out with us and sharing your ideas! Community-building is the very heart of this project and how it will keep going: individuals talking to each other about teaching resiliency.</a:t>
            </a:r>
          </a:p>
        </p:txBody>
      </p:sp>
      <p:sp>
        <p:nvSpPr>
          <p:cNvPr id="770" name="Shape 770"/>
          <p:cNvSpPr txBox="1">
            <a:spLocks noGrp="1"/>
          </p:cNvSpPr>
          <p:nvPr>
            <p:ph type="title"/>
          </p:nvPr>
        </p:nvSpPr>
        <p:spPr>
          <a:xfrm>
            <a:off x="165100" y="223837"/>
            <a:ext cx="8229600" cy="798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latin typeface="Arial"/>
                <a:ea typeface="Arial"/>
                <a:cs typeface="Arial"/>
                <a:sym typeface="Arial"/>
              </a:rPr>
              <a:t>Thank You!</a:t>
            </a:r>
          </a:p>
        </p:txBody>
      </p:sp>
      <p:pic>
        <p:nvPicPr>
          <p:cNvPr id="10" name="Picture 9"/>
          <p:cNvPicPr>
            <a:picLocks noChangeAspect="1"/>
          </p:cNvPicPr>
          <p:nvPr/>
        </p:nvPicPr>
        <p:blipFill>
          <a:blip r:embed="rId7"/>
          <a:stretch>
            <a:fillRect/>
          </a:stretch>
        </p:blipFill>
        <p:spPr>
          <a:xfrm>
            <a:off x="7686472" y="0"/>
            <a:ext cx="1457528" cy="485843"/>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297" name="Shape 29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298" name="Shape 29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299" name="Shape 29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Poll</a:t>
            </a:r>
          </a:p>
        </p:txBody>
      </p:sp>
      <p:sp>
        <p:nvSpPr>
          <p:cNvPr id="300" name="Shape 300"/>
          <p:cNvSpPr txBox="1"/>
          <p:nvPr/>
        </p:nvSpPr>
        <p:spPr>
          <a:xfrm>
            <a:off x="423875" y="2022475"/>
            <a:ext cx="8229600" cy="39024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SzPct val="100000"/>
              <a:buChar char="●"/>
            </a:pPr>
            <a:r>
              <a:rPr lang="en-US" sz="2400"/>
              <a:t>Who is on the webinar? </a:t>
            </a:r>
          </a:p>
          <a:p>
            <a:pPr marR="0" lvl="0" indent="457200" algn="l" rtl="0">
              <a:spcBef>
                <a:spcPts val="0"/>
              </a:spcBef>
              <a:spcAft>
                <a:spcPts val="0"/>
              </a:spcAft>
              <a:buNone/>
            </a:pPr>
            <a:r>
              <a:rPr lang="en-US" sz="2400"/>
              <a:t>Poll with the following choices:</a:t>
            </a:r>
          </a:p>
          <a:p>
            <a:pPr marL="914400" lvl="1" indent="-381000" rtl="0">
              <a:spcBef>
                <a:spcPts val="0"/>
              </a:spcBef>
              <a:buSzPct val="100000"/>
              <a:buChar char="○"/>
            </a:pPr>
            <a:r>
              <a:rPr lang="en-US" sz="2400">
                <a:solidFill>
                  <a:schemeClr val="dk1"/>
                </a:solidFill>
              </a:rPr>
              <a:t>Administrator</a:t>
            </a:r>
          </a:p>
          <a:p>
            <a:pPr marL="914400" marR="0" lvl="1" indent="-381000" algn="l" rtl="0">
              <a:spcBef>
                <a:spcPts val="0"/>
              </a:spcBef>
              <a:spcAft>
                <a:spcPts val="0"/>
              </a:spcAft>
              <a:buSzPct val="100000"/>
              <a:buChar char="○"/>
            </a:pPr>
            <a:r>
              <a:rPr lang="en-US" sz="2400"/>
              <a:t>Instructor</a:t>
            </a:r>
          </a:p>
          <a:p>
            <a:pPr marL="914400" marR="0" lvl="1" indent="-381000" algn="l" rtl="0">
              <a:spcBef>
                <a:spcPts val="0"/>
              </a:spcBef>
              <a:spcAft>
                <a:spcPts val="0"/>
              </a:spcAft>
              <a:buSzPct val="100000"/>
              <a:buChar char="○"/>
            </a:pPr>
            <a:r>
              <a:rPr lang="en-US" sz="2400"/>
              <a:t>Student support staff (e.g., counselor, job developer)</a:t>
            </a:r>
          </a:p>
          <a:p>
            <a:pPr marL="914400" marR="0" lvl="1" indent="-381000" algn="l" rtl="0">
              <a:spcBef>
                <a:spcPts val="0"/>
              </a:spcBef>
              <a:spcAft>
                <a:spcPts val="0"/>
              </a:spcAft>
              <a:buSzPct val="100000"/>
              <a:buChar char="○"/>
            </a:pPr>
            <a:r>
              <a:rPr lang="en-US" sz="2400"/>
              <a:t>Staff (other)</a:t>
            </a:r>
          </a:p>
          <a:p>
            <a:pPr marL="457200" marR="0" lvl="0" indent="0" algn="l" rtl="0">
              <a:spcBef>
                <a:spcPts val="0"/>
              </a:spcBef>
              <a:spcAft>
                <a:spcPts val="0"/>
              </a:spcAft>
              <a:buNone/>
            </a:pPr>
            <a:endParaRPr sz="2400"/>
          </a:p>
          <a:p>
            <a:pPr marL="457200" marR="0" lvl="0" indent="-381000" algn="l" rtl="0">
              <a:spcBef>
                <a:spcPts val="0"/>
              </a:spcBef>
              <a:spcAft>
                <a:spcPts val="0"/>
              </a:spcAft>
              <a:buSzPct val="100000"/>
              <a:buChar char="●"/>
            </a:pPr>
            <a:r>
              <a:rPr lang="en-US" sz="2400"/>
              <a:t>Why are you interested in this topic? (Write in answer)</a:t>
            </a: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p:cNvPicPr preferRelativeResize="0"/>
          <p:nvPr/>
        </p:nvPicPr>
        <p:blipFill rotWithShape="1">
          <a:blip r:embed="rId3">
            <a:alphaModFix amt="32000"/>
          </a:blip>
          <a:srcRect l="55168" t="21315" r="956"/>
          <a:stretch/>
        </p:blipFill>
        <p:spPr>
          <a:xfrm>
            <a:off x="0" y="-19664"/>
            <a:ext cx="9144000" cy="2168400"/>
          </a:xfrm>
          <a:prstGeom prst="rect">
            <a:avLst/>
          </a:prstGeom>
          <a:noFill/>
          <a:ln>
            <a:noFill/>
          </a:ln>
        </p:spPr>
      </p:pic>
      <p:sp>
        <p:nvSpPr>
          <p:cNvPr id="307" name="Shape 30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08" name="Shape 30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09" name="Shape 30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Why resiliency?</a:t>
            </a:r>
          </a:p>
        </p:txBody>
      </p:sp>
      <p:sp>
        <p:nvSpPr>
          <p:cNvPr id="310" name="Shape 310"/>
          <p:cNvSpPr txBox="1"/>
          <p:nvPr/>
        </p:nvSpPr>
        <p:spPr>
          <a:xfrm>
            <a:off x="500100" y="1486544"/>
            <a:ext cx="7500900" cy="38448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sz="2400" dirty="0"/>
              <a:t>Our goals</a:t>
            </a:r>
          </a:p>
          <a:p>
            <a:pPr marL="457200" lvl="0" indent="-355600" rtl="0">
              <a:spcBef>
                <a:spcPts val="640"/>
              </a:spcBef>
              <a:buClr>
                <a:schemeClr val="dk1"/>
              </a:buClr>
              <a:buSzPct val="100000"/>
              <a:buChar char="●"/>
            </a:pPr>
            <a:r>
              <a:rPr lang="en-US" sz="2000" dirty="0">
                <a:solidFill>
                  <a:schemeClr val="dk1"/>
                </a:solidFill>
              </a:rPr>
              <a:t>Accelerate learning </a:t>
            </a:r>
          </a:p>
          <a:p>
            <a:pPr marL="457200" lvl="0" indent="-355600" rtl="0">
              <a:spcBef>
                <a:spcPts val="640"/>
              </a:spcBef>
              <a:buClr>
                <a:schemeClr val="dk1"/>
              </a:buClr>
              <a:buSzPct val="100000"/>
              <a:buChar char="●"/>
            </a:pPr>
            <a:r>
              <a:rPr lang="en-US" sz="2000" dirty="0">
                <a:solidFill>
                  <a:schemeClr val="dk1"/>
                </a:solidFill>
              </a:rPr>
              <a:t>Ensure students attain industry-recognized credentials</a:t>
            </a:r>
          </a:p>
          <a:p>
            <a:pPr marL="457200" lvl="0" indent="-355600" rtl="0">
              <a:spcBef>
                <a:spcPts val="640"/>
              </a:spcBef>
              <a:buClr>
                <a:schemeClr val="dk1"/>
              </a:buClr>
              <a:buSzPct val="100000"/>
              <a:buChar char="●"/>
            </a:pPr>
            <a:r>
              <a:rPr lang="en-US" sz="2000" dirty="0">
                <a:solidFill>
                  <a:schemeClr val="dk1"/>
                </a:solidFill>
              </a:rPr>
              <a:t>Foster innovative employer partnerships</a:t>
            </a:r>
          </a:p>
          <a:p>
            <a:pPr marL="457200" lvl="0" indent="-355600" rtl="0">
              <a:spcBef>
                <a:spcPts val="640"/>
              </a:spcBef>
              <a:buClr>
                <a:schemeClr val="dk1"/>
              </a:buClr>
              <a:buSzPct val="100000"/>
              <a:buChar char="●"/>
            </a:pPr>
            <a:r>
              <a:rPr lang="en-US" sz="2000" dirty="0">
                <a:solidFill>
                  <a:schemeClr val="dk1"/>
                </a:solidFill>
              </a:rPr>
              <a:t>Use new technologies</a:t>
            </a:r>
          </a:p>
          <a:p>
            <a:pPr marL="457200" lvl="0" indent="-355600" rtl="0">
              <a:spcBef>
                <a:spcPts val="640"/>
              </a:spcBef>
              <a:buClr>
                <a:schemeClr val="dk1"/>
              </a:buClr>
              <a:buSzPct val="100000"/>
              <a:buChar char="●"/>
            </a:pPr>
            <a:r>
              <a:rPr lang="en-US" sz="2000" dirty="0">
                <a:solidFill>
                  <a:schemeClr val="dk1"/>
                </a:solidFill>
              </a:rPr>
              <a:t>Deploy robust student support services</a:t>
            </a:r>
          </a:p>
          <a:p>
            <a:pPr lvl="0" rtl="0">
              <a:spcBef>
                <a:spcPts val="640"/>
              </a:spcBef>
              <a:buNone/>
            </a:pPr>
            <a:endParaRPr sz="1800" dirty="0">
              <a:solidFill>
                <a:schemeClr val="dk1"/>
              </a:solidFill>
            </a:endParaRPr>
          </a:p>
          <a:p>
            <a:pPr lvl="0" rtl="0">
              <a:spcBef>
                <a:spcPts val="640"/>
              </a:spcBef>
              <a:buNone/>
            </a:pPr>
            <a:r>
              <a:rPr lang="en-US" sz="2400" dirty="0">
                <a:solidFill>
                  <a:schemeClr val="dk1"/>
                </a:solidFill>
              </a:rPr>
              <a:t>Our focus by sector</a:t>
            </a:r>
          </a:p>
          <a:p>
            <a:pPr marL="457200" lvl="0" indent="-355600" rtl="0">
              <a:spcBef>
                <a:spcPts val="640"/>
              </a:spcBef>
              <a:buClr>
                <a:schemeClr val="dk1"/>
              </a:buClr>
              <a:buSzPct val="100000"/>
              <a:buChar char="●"/>
            </a:pPr>
            <a:r>
              <a:rPr lang="en-US" sz="2000" dirty="0">
                <a:solidFill>
                  <a:schemeClr val="dk1"/>
                </a:solidFill>
              </a:rPr>
              <a:t>Healthcare</a:t>
            </a:r>
          </a:p>
          <a:p>
            <a:pPr marL="457200" lvl="0" indent="-355600" rtl="0">
              <a:spcBef>
                <a:spcPts val="640"/>
              </a:spcBef>
              <a:buClr>
                <a:schemeClr val="dk1"/>
              </a:buClr>
              <a:buSzPct val="100000"/>
              <a:buChar char="●"/>
            </a:pPr>
            <a:r>
              <a:rPr lang="en-US" sz="2000" dirty="0">
                <a:solidFill>
                  <a:schemeClr val="dk1"/>
                </a:solidFill>
              </a:rPr>
              <a:t>Information Technology</a:t>
            </a:r>
          </a:p>
          <a:p>
            <a:pPr marL="457200" lvl="0" indent="-355600" rtl="0">
              <a:spcBef>
                <a:spcPts val="640"/>
              </a:spcBef>
              <a:buClr>
                <a:schemeClr val="dk1"/>
              </a:buClr>
              <a:buSzPct val="100000"/>
              <a:buChar char="●"/>
            </a:pPr>
            <a:r>
              <a:rPr lang="en-US" sz="2000" dirty="0">
                <a:solidFill>
                  <a:schemeClr val="dk1"/>
                </a:solidFill>
              </a:rPr>
              <a:t>Environmental &amp; Utility</a:t>
            </a:r>
          </a:p>
          <a:p>
            <a:pPr lvl="0" rtl="0">
              <a:spcBef>
                <a:spcPts val="640"/>
              </a:spcBef>
              <a:buNone/>
            </a:pPr>
            <a:endParaRPr sz="1800" dirty="0">
              <a:solidFill>
                <a:schemeClr val="dk1"/>
              </a:solidFill>
            </a:endParaRPr>
          </a:p>
        </p:txBody>
      </p:sp>
      <p:pic>
        <p:nvPicPr>
          <p:cNvPr id="7" name="Picture 6"/>
          <p:cNvPicPr>
            <a:picLocks noChangeAspect="1"/>
          </p:cNvPicPr>
          <p:nvPr/>
        </p:nvPicPr>
        <p:blipFill>
          <a:blip r:embed="rId5"/>
          <a:stretch>
            <a:fillRect/>
          </a:stretch>
        </p:blipFill>
        <p:spPr>
          <a:xfrm>
            <a:off x="7686472" y="0"/>
            <a:ext cx="1457528" cy="485843"/>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17" name="Shape 31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18" name="Shape 31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pic>
        <p:nvPicPr>
          <p:cNvPr id="319" name="Shape 319" descr="http://accuprep.pccc.edu/workshops/PCCCfloat.jpg"/>
          <p:cNvPicPr preferRelativeResize="0"/>
          <p:nvPr/>
        </p:nvPicPr>
        <p:blipFill rotWithShape="1">
          <a:blip r:embed="rId5">
            <a:alphaModFix/>
          </a:blip>
          <a:srcRect/>
          <a:stretch/>
        </p:blipFill>
        <p:spPr>
          <a:xfrm>
            <a:off x="3962400" y="4191000"/>
            <a:ext cx="1022400" cy="1467600"/>
          </a:xfrm>
          <a:prstGeom prst="rect">
            <a:avLst/>
          </a:prstGeom>
          <a:noFill/>
          <a:ln>
            <a:noFill/>
          </a:ln>
        </p:spPr>
      </p:pic>
      <p:pic>
        <p:nvPicPr>
          <p:cNvPr id="320" name="Shape 320" descr="http://www.bhcc.edu/media/05-admin/styleassets/cssimages/IMAGlogo_redbl2.png"/>
          <p:cNvPicPr preferRelativeResize="0"/>
          <p:nvPr/>
        </p:nvPicPr>
        <p:blipFill rotWithShape="1">
          <a:blip r:embed="rId6">
            <a:alphaModFix/>
          </a:blip>
          <a:srcRect/>
          <a:stretch/>
        </p:blipFill>
        <p:spPr>
          <a:xfrm>
            <a:off x="3429000" y="654600"/>
            <a:ext cx="2179200" cy="793200"/>
          </a:xfrm>
          <a:prstGeom prst="rect">
            <a:avLst/>
          </a:prstGeom>
          <a:noFill/>
          <a:ln>
            <a:noFill/>
          </a:ln>
        </p:spPr>
      </p:pic>
      <p:pic>
        <p:nvPicPr>
          <p:cNvPr id="321" name="Shape 321" descr="https://images.efollett.com/htmlroot/images/templates/storeLogos/CA/143.gif"/>
          <p:cNvPicPr preferRelativeResize="0"/>
          <p:nvPr/>
        </p:nvPicPr>
        <p:blipFill rotWithShape="1">
          <a:blip r:embed="rId7">
            <a:alphaModFix/>
          </a:blip>
          <a:srcRect t="25180" b="30063"/>
          <a:stretch/>
        </p:blipFill>
        <p:spPr>
          <a:xfrm>
            <a:off x="609600" y="2438400"/>
            <a:ext cx="2396100" cy="600300"/>
          </a:xfrm>
          <a:prstGeom prst="rect">
            <a:avLst/>
          </a:prstGeom>
          <a:noFill/>
          <a:ln>
            <a:noFill/>
          </a:ln>
        </p:spPr>
      </p:pic>
      <p:pic>
        <p:nvPicPr>
          <p:cNvPr id="322" name="Shape 322"/>
          <p:cNvPicPr preferRelativeResize="0"/>
          <p:nvPr/>
        </p:nvPicPr>
        <p:blipFill rotWithShape="1">
          <a:blip r:embed="rId8">
            <a:alphaModFix/>
          </a:blip>
          <a:srcRect/>
          <a:stretch/>
        </p:blipFill>
        <p:spPr>
          <a:xfrm>
            <a:off x="990600" y="1554000"/>
            <a:ext cx="2359800" cy="579600"/>
          </a:xfrm>
          <a:prstGeom prst="rect">
            <a:avLst/>
          </a:prstGeom>
          <a:noFill/>
          <a:ln>
            <a:noFill/>
          </a:ln>
        </p:spPr>
      </p:pic>
      <p:pic>
        <p:nvPicPr>
          <p:cNvPr id="323" name="Shape 323"/>
          <p:cNvPicPr preferRelativeResize="0"/>
          <p:nvPr/>
        </p:nvPicPr>
        <p:blipFill rotWithShape="1">
          <a:blip r:embed="rId9">
            <a:alphaModFix/>
          </a:blip>
          <a:srcRect l="22605" r="24066"/>
          <a:stretch/>
        </p:blipFill>
        <p:spPr>
          <a:xfrm>
            <a:off x="5943600" y="4570500"/>
            <a:ext cx="1195800" cy="1601700"/>
          </a:xfrm>
          <a:prstGeom prst="rect">
            <a:avLst/>
          </a:prstGeom>
          <a:noFill/>
          <a:ln>
            <a:noFill/>
          </a:ln>
        </p:spPr>
      </p:pic>
      <p:pic>
        <p:nvPicPr>
          <p:cNvPr id="324" name="Shape 324" descr="http://www.kingsborough.edu/PublishingImages/newLogo/new_logo_285x110_full_clr.png"/>
          <p:cNvPicPr preferRelativeResize="0"/>
          <p:nvPr/>
        </p:nvPicPr>
        <p:blipFill rotWithShape="1">
          <a:blip r:embed="rId10">
            <a:alphaModFix/>
          </a:blip>
          <a:srcRect/>
          <a:stretch/>
        </p:blipFill>
        <p:spPr>
          <a:xfrm>
            <a:off x="5999400" y="2386500"/>
            <a:ext cx="2306400" cy="890100"/>
          </a:xfrm>
          <a:prstGeom prst="rect">
            <a:avLst/>
          </a:prstGeom>
          <a:noFill/>
          <a:ln>
            <a:noFill/>
          </a:ln>
        </p:spPr>
      </p:pic>
      <p:pic>
        <p:nvPicPr>
          <p:cNvPr id="325" name="Shape 325"/>
          <p:cNvPicPr preferRelativeResize="0"/>
          <p:nvPr/>
        </p:nvPicPr>
        <p:blipFill>
          <a:blip r:embed="rId11">
            <a:alphaModFix/>
          </a:blip>
          <a:stretch>
            <a:fillRect/>
          </a:stretch>
        </p:blipFill>
        <p:spPr>
          <a:xfrm>
            <a:off x="5600699" y="3505200"/>
            <a:ext cx="2019300" cy="990600"/>
          </a:xfrm>
          <a:prstGeom prst="rect">
            <a:avLst/>
          </a:prstGeom>
          <a:noFill/>
          <a:ln>
            <a:noFill/>
          </a:ln>
        </p:spPr>
      </p:pic>
      <p:pic>
        <p:nvPicPr>
          <p:cNvPr id="326" name="Shape 326" descr="ATD-HSig-3288G-hires (2).png"/>
          <p:cNvPicPr preferRelativeResize="0"/>
          <p:nvPr/>
        </p:nvPicPr>
        <p:blipFill>
          <a:blip r:embed="rId12">
            <a:alphaModFix/>
          </a:blip>
          <a:stretch>
            <a:fillRect/>
          </a:stretch>
        </p:blipFill>
        <p:spPr>
          <a:xfrm>
            <a:off x="5562601" y="1295400"/>
            <a:ext cx="2209798" cy="914400"/>
          </a:xfrm>
          <a:prstGeom prst="rect">
            <a:avLst/>
          </a:prstGeom>
          <a:noFill/>
          <a:ln>
            <a:noFill/>
          </a:ln>
        </p:spPr>
      </p:pic>
      <p:pic>
        <p:nvPicPr>
          <p:cNvPr id="327" name="Shape 327"/>
          <p:cNvPicPr preferRelativeResize="0"/>
          <p:nvPr/>
        </p:nvPicPr>
        <p:blipFill rotWithShape="1">
          <a:blip r:embed="rId13">
            <a:alphaModFix/>
          </a:blip>
          <a:srcRect l="19688" r="17807"/>
          <a:stretch/>
        </p:blipFill>
        <p:spPr>
          <a:xfrm>
            <a:off x="2133600" y="4724400"/>
            <a:ext cx="985500" cy="1163100"/>
          </a:xfrm>
          <a:prstGeom prst="rect">
            <a:avLst/>
          </a:prstGeom>
          <a:noFill/>
          <a:ln>
            <a:noFill/>
          </a:ln>
        </p:spPr>
      </p:pic>
      <p:pic>
        <p:nvPicPr>
          <p:cNvPr id="328" name="Shape 328" descr="NRC_Logo.png"/>
          <p:cNvPicPr preferRelativeResize="0"/>
          <p:nvPr/>
        </p:nvPicPr>
        <p:blipFill>
          <a:blip r:embed="rId14">
            <a:alphaModFix/>
          </a:blip>
          <a:stretch>
            <a:fillRect/>
          </a:stretch>
        </p:blipFill>
        <p:spPr>
          <a:xfrm>
            <a:off x="3352800" y="1600200"/>
            <a:ext cx="2209800" cy="2209800"/>
          </a:xfrm>
          <a:prstGeom prst="rect">
            <a:avLst/>
          </a:prstGeom>
          <a:noFill/>
          <a:ln>
            <a:noFill/>
          </a:ln>
        </p:spPr>
      </p:pic>
      <p:pic>
        <p:nvPicPr>
          <p:cNvPr id="329" name="Shape 329" descr="carneige_logo.png"/>
          <p:cNvPicPr preferRelativeResize="0"/>
          <p:nvPr/>
        </p:nvPicPr>
        <p:blipFill>
          <a:blip r:embed="rId15">
            <a:alphaModFix/>
          </a:blip>
          <a:stretch>
            <a:fillRect/>
          </a:stretch>
        </p:blipFill>
        <p:spPr>
          <a:xfrm>
            <a:off x="1181100" y="3429000"/>
            <a:ext cx="2171700" cy="838199"/>
          </a:xfrm>
          <a:prstGeom prst="rect">
            <a:avLst/>
          </a:prstGeom>
          <a:noFill/>
          <a:ln>
            <a:noFill/>
          </a:ln>
        </p:spPr>
      </p:pic>
      <p:pic>
        <p:nvPicPr>
          <p:cNvPr id="16" name="Picture 15"/>
          <p:cNvPicPr>
            <a:picLocks noChangeAspect="1"/>
          </p:cNvPicPr>
          <p:nvPr/>
        </p:nvPicPr>
        <p:blipFill>
          <a:blip r:embed="rId16"/>
          <a:stretch>
            <a:fillRect/>
          </a:stretch>
        </p:blipFill>
        <p:spPr>
          <a:xfrm>
            <a:off x="7686472" y="0"/>
            <a:ext cx="1457528" cy="485843"/>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36" name="Shape 336"/>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37" name="Shape 337"/>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38" name="Shape 338"/>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Why resiliency?</a:t>
            </a:r>
          </a:p>
        </p:txBody>
      </p:sp>
      <p:pic>
        <p:nvPicPr>
          <p:cNvPr id="339" name="Shape 339" descr="http://accuprep.pccc.edu/workshops/PCCCfloat.jpg"/>
          <p:cNvPicPr preferRelativeResize="0"/>
          <p:nvPr/>
        </p:nvPicPr>
        <p:blipFill rotWithShape="1">
          <a:blip r:embed="rId5">
            <a:alphaModFix/>
          </a:blip>
          <a:srcRect/>
          <a:stretch/>
        </p:blipFill>
        <p:spPr>
          <a:xfrm>
            <a:off x="7816800" y="5238000"/>
            <a:ext cx="1022400" cy="1467600"/>
          </a:xfrm>
          <a:prstGeom prst="rect">
            <a:avLst/>
          </a:prstGeom>
          <a:noFill/>
          <a:ln>
            <a:noFill/>
          </a:ln>
        </p:spPr>
      </p:pic>
      <p:sp>
        <p:nvSpPr>
          <p:cNvPr id="340" name="Shape 340" descr="“Story of Student Resiliency: Marialuisa Solis | Passaic County Community College” edited by Efrain Ramierz and produced by Efrain Ramierz and Alexandra Shinert for the Northeast Resiliency Consortium is licensed under CC BY 4.0.   Featuring: Marialuisa Solis Passaic County Community College (Paterson, NJ) Community Health Worker student  www.pccc.edu  Lorelly Frias and Marie Kinsella Partnership for Maternal &amp; Child Health of Northern New Jersey (Paterson, NJ) www.partnershipmch.org   creativecommons.org/licenses/by/4.0/ www.northeastresiliency.org www.achievingthedream.org" title="Story of Student Resiliency: Marialuisa Solis | Passaic County Community College"/>
          <p:cNvSpPr/>
          <p:nvPr/>
        </p:nvSpPr>
        <p:spPr>
          <a:xfrm>
            <a:off x="2057400" y="1656600"/>
            <a:ext cx="5290567" cy="3967925"/>
          </a:xfrm>
          <a:prstGeom prst="rect">
            <a:avLst/>
          </a:prstGeom>
          <a:blipFill>
            <a:blip r:embed="rId6">
              <a:alphaModFix/>
            </a:blip>
            <a:stretch>
              <a:fillRect/>
            </a:stretch>
          </a:blipFill>
          <a:ln>
            <a:noFill/>
          </a:ln>
        </p:spPr>
      </p:sp>
      <p:pic>
        <p:nvPicPr>
          <p:cNvPr id="8" name="Picture 7"/>
          <p:cNvPicPr>
            <a:picLocks noChangeAspect="1"/>
          </p:cNvPicPr>
          <p:nvPr/>
        </p:nvPicPr>
        <p:blipFill>
          <a:blip r:embed="rId7"/>
          <a:stretch>
            <a:fillRect/>
          </a:stretch>
        </p:blipFill>
        <p:spPr>
          <a:xfrm>
            <a:off x="7686472" y="0"/>
            <a:ext cx="1457528" cy="485843"/>
          </a:xfrm>
          <a:prstGeom prst="rect">
            <a:avLst/>
          </a:prstGeom>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3">
            <a:alphaModFix amt="32000"/>
          </a:blip>
          <a:srcRect l="55168" t="21315" r="956"/>
          <a:stretch/>
        </p:blipFill>
        <p:spPr>
          <a:xfrm>
            <a:off x="0" y="0"/>
            <a:ext cx="9144000" cy="2168400"/>
          </a:xfrm>
          <a:prstGeom prst="rect">
            <a:avLst/>
          </a:prstGeom>
          <a:noFill/>
          <a:ln>
            <a:noFill/>
          </a:ln>
        </p:spPr>
      </p:pic>
      <p:sp>
        <p:nvSpPr>
          <p:cNvPr id="347" name="Shape 347"/>
          <p:cNvSpPr txBox="1"/>
          <p:nvPr/>
        </p:nvSpPr>
        <p:spPr>
          <a:xfrm>
            <a:off x="1223963" y="6183312"/>
            <a:ext cx="7920000" cy="6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rPr>
              <a:t>Voices of Opportunity: Creating Resiliency and Building Community 04Oct2016</a:t>
            </a:r>
          </a:p>
          <a:p>
            <a:pPr marL="0" marR="0" lvl="0" indent="0" algn="l" rtl="0">
              <a:spcBef>
                <a:spcPts val="0"/>
              </a:spcBef>
              <a:spcAft>
                <a:spcPts val="0"/>
              </a:spcAft>
              <a:buSzPct val="25000"/>
              <a:buNone/>
            </a:pPr>
            <a:r>
              <a:rPr lang="en-US" sz="1300" b="0" i="0" u="none" strike="noStrike" cap="none">
                <a:solidFill>
                  <a:schemeClr val="dk1"/>
                </a:solidFill>
                <a:latin typeface="Arial"/>
                <a:ea typeface="Arial"/>
                <a:cs typeface="Arial"/>
                <a:sym typeface="Arial"/>
              </a:rPr>
              <a:t>   </a:t>
            </a:r>
          </a:p>
        </p:txBody>
      </p:sp>
      <p:pic>
        <p:nvPicPr>
          <p:cNvPr id="348" name="Shape 348"/>
          <p:cNvPicPr preferRelativeResize="0"/>
          <p:nvPr/>
        </p:nvPicPr>
        <p:blipFill rotWithShape="1">
          <a:blip r:embed="rId4">
            <a:alphaModFix amt="47000"/>
          </a:blip>
          <a:srcRect/>
          <a:stretch/>
        </p:blipFill>
        <p:spPr>
          <a:xfrm>
            <a:off x="257175" y="5776912"/>
            <a:ext cx="966900" cy="868500"/>
          </a:xfrm>
          <a:prstGeom prst="rect">
            <a:avLst/>
          </a:prstGeom>
          <a:noFill/>
          <a:ln>
            <a:noFill/>
          </a:ln>
        </p:spPr>
      </p:pic>
      <p:sp>
        <p:nvSpPr>
          <p:cNvPr id="349" name="Shape 349"/>
          <p:cNvSpPr txBox="1">
            <a:spLocks noGrp="1"/>
          </p:cNvSpPr>
          <p:nvPr>
            <p:ph type="title" idx="4294967295"/>
          </p:nvPr>
        </p:nvSpPr>
        <p:spPr>
          <a:xfrm>
            <a:off x="457200" y="508000"/>
            <a:ext cx="8229600" cy="79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a:latin typeface="Arial"/>
                <a:ea typeface="Arial"/>
                <a:cs typeface="Arial"/>
                <a:sym typeface="Arial"/>
              </a:rPr>
              <a:t>Why resiliency?</a:t>
            </a:r>
          </a:p>
        </p:txBody>
      </p:sp>
      <p:sp>
        <p:nvSpPr>
          <p:cNvPr id="350" name="Shape 350"/>
          <p:cNvSpPr txBox="1"/>
          <p:nvPr/>
        </p:nvSpPr>
        <p:spPr>
          <a:xfrm>
            <a:off x="423875" y="2022475"/>
            <a:ext cx="8067000" cy="3844800"/>
          </a:xfrm>
          <a:prstGeom prst="rect">
            <a:avLst/>
          </a:prstGeom>
          <a:noFill/>
          <a:ln>
            <a:noFill/>
          </a:ln>
        </p:spPr>
        <p:txBody>
          <a:bodyPr lIns="91425" tIns="45700" rIns="91425" bIns="45700" anchor="t" anchorCtr="0">
            <a:noAutofit/>
          </a:bodyPr>
          <a:lstStyle/>
          <a:p>
            <a:pPr lvl="0" rtl="0">
              <a:spcBef>
                <a:spcPts val="640"/>
              </a:spcBef>
              <a:buNone/>
            </a:pPr>
            <a:r>
              <a:rPr lang="en-US" sz="2400"/>
              <a:t>Using this link </a:t>
            </a:r>
            <a:r>
              <a:rPr lang="en-US" sz="2400" u="sng">
                <a:solidFill>
                  <a:schemeClr val="hlink"/>
                </a:solidFill>
                <a:hlinkClick r:id="rId5"/>
              </a:rPr>
              <a:t>https://pollev.com/jffevents</a:t>
            </a:r>
            <a:r>
              <a:rPr lang="en-US" sz="2400"/>
              <a:t>,  please type at least one adjective to describe a resilient student</a:t>
            </a:r>
          </a:p>
          <a:p>
            <a:pPr lvl="0" rtl="0">
              <a:spcBef>
                <a:spcPts val="640"/>
              </a:spcBef>
              <a:buNone/>
            </a:pPr>
            <a:endParaRPr sz="2400"/>
          </a:p>
          <a:p>
            <a:pPr lvl="0" algn="ctr" rtl="0">
              <a:spcBef>
                <a:spcPts val="640"/>
              </a:spcBef>
              <a:buNone/>
            </a:pPr>
            <a:endParaRPr sz="2400"/>
          </a:p>
        </p:txBody>
      </p:sp>
      <p:pic>
        <p:nvPicPr>
          <p:cNvPr id="7" name="Picture 6"/>
          <p:cNvPicPr>
            <a:picLocks noChangeAspect="1"/>
          </p:cNvPicPr>
          <p:nvPr/>
        </p:nvPicPr>
        <p:blipFill>
          <a:blip r:embed="rId6"/>
          <a:stretch>
            <a:fillRect/>
          </a:stretch>
        </p:blipFill>
        <p:spPr>
          <a:xfrm>
            <a:off x="7686472" y="0"/>
            <a:ext cx="1457528" cy="485843"/>
          </a:xfrm>
          <a:prstGeom prst="rect">
            <a:avLst/>
          </a:prstGeom>
        </p:spPr>
      </p:pic>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958&quot;&gt;&lt;object type=&quot;3&quot; unique_id=&quot;10959&quot;&gt;&lt;property id=&quot;20148&quot; value=&quot;5&quot;/&gt;&lt;property id=&quot;20300&quot; value=&quot;Slide 1&quot;/&gt;&lt;property id=&quot;20307&quot; value=&quot;256&quot;/&gt;&lt;/object&gt;&lt;object type=&quot;3&quot; unique_id=&quot;10960&quot;&gt;&lt;property id=&quot;20148&quot; value=&quot;5&quot;/&gt;&lt;property id=&quot;20300&quot; value=&quot;Slide 2 - &amp;quot;Who we are&amp;quot;&quot;/&gt;&lt;property id=&quot;20307&quot; value=&quot;257&quot;/&gt;&lt;/object&gt;&lt;object type=&quot;3&quot; unique_id=&quot;10961&quot;&gt;&lt;property id=&quot;20148&quot; value=&quot;5&quot;/&gt;&lt;property id=&quot;20300&quot; value=&quot;Slide 3 - &amp;quot;Who we are&amp;quot;&quot;/&gt;&lt;property id=&quot;20307&quot; value=&quot;258&quot;/&gt;&lt;/object&gt;&lt;object type=&quot;3&quot; unique_id=&quot;10962&quot;&gt;&lt;property id=&quot;20148&quot; value=&quot;5&quot;/&gt;&lt;property id=&quot;20300&quot; value=&quot;Slide 4 - &amp;quot;Webinar overview&amp;quot;&quot;/&gt;&lt;property id=&quot;20307&quot; value=&quot;259&quot;/&gt;&lt;/object&gt;&lt;object type=&quot;3&quot; unique_id=&quot;10963&quot;&gt;&lt;property id=&quot;20148&quot; value=&quot;5&quot;/&gt;&lt;property id=&quot;20300&quot; value=&quot;Slide 5 - &amp;quot;Poll&amp;quot;&quot;/&gt;&lt;property id=&quot;20307&quot; value=&quot;260&quot;/&gt;&lt;/object&gt;&lt;object type=&quot;3&quot; unique_id=&quot;10964&quot;&gt;&lt;property id=&quot;20148&quot; value=&quot;5&quot;/&gt;&lt;property id=&quot;20300&quot; value=&quot;Slide 6 - &amp;quot;Why resiliency?&amp;quot;&quot;/&gt;&lt;property id=&quot;20307&quot; value=&quot;261&quot;/&gt;&lt;/object&gt;&lt;object type=&quot;3&quot; unique_id=&quot;10965&quot;&gt;&lt;property id=&quot;20148&quot; value=&quot;5&quot;/&gt;&lt;property id=&quot;20300&quot; value=&quot;Slide 7&quot;/&gt;&lt;property id=&quot;20307&quot; value=&quot;262&quot;/&gt;&lt;/object&gt;&lt;object type=&quot;3&quot; unique_id=&quot;10966&quot;&gt;&lt;property id=&quot;20148&quot; value=&quot;5&quot;/&gt;&lt;property id=&quot;20300&quot; value=&quot;Slide 8 - &amp;quot;Why resiliency?&amp;quot;&quot;/&gt;&lt;property id=&quot;20307&quot; value=&quot;263&quot;/&gt;&lt;/object&gt;&lt;object type=&quot;3&quot; unique_id=&quot;10967&quot;&gt;&lt;property id=&quot;20148&quot; value=&quot;5&quot;/&gt;&lt;property id=&quot;20300&quot; value=&quot;Slide 9 - &amp;quot;Why resiliency?&amp;quot;&quot;/&gt;&lt;property id=&quot;20307&quot; value=&quot;264&quot;/&gt;&lt;/object&gt;&lt;object type=&quot;3&quot; unique_id=&quot;10968&quot;&gt;&lt;property id=&quot;20148&quot; value=&quot;5&quot;/&gt;&lt;property id=&quot;20300&quot; value=&quot;Slide 10 - &amp;quot;What does resiliency look like?&amp;quot;&quot;/&gt;&lt;property id=&quot;20307&quot; value=&quot;265&quot;/&gt;&lt;/object&gt;&lt;object type=&quot;3&quot; unique_id=&quot;10969&quot;&gt;&lt;property id=&quot;20148&quot; value=&quot;5&quot;/&gt;&lt;property id=&quot;20300&quot; value=&quot;Slide 11 - &amp;quot;Why resiliency?&amp;quot;&quot;/&gt;&lt;property id=&quot;20307&quot; value=&quot;266&quot;/&gt;&lt;/object&gt;&lt;object type=&quot;3&quot; unique_id=&quot;10970&quot;&gt;&lt;property id=&quot;20148&quot; value=&quot;5&quot;/&gt;&lt;property id=&quot;20300&quot; value=&quot;Slide 12 - &amp;quot;What does resiliency look like?&amp;quot;&quot;/&gt;&lt;property id=&quot;20307&quot; value=&quot;267&quot;/&gt;&lt;/object&gt;&lt;object type=&quot;3&quot; unique_id=&quot;10971&quot;&gt;&lt;property id=&quot;20148&quot; value=&quot;5&quot;/&gt;&lt;property id=&quot;20300&quot; value=&quot;Slide 13 - &amp;quot;Resilient student&amp;quot;&quot;/&gt;&lt;property id=&quot;20307&quot; value=&quot;268&quot;/&gt;&lt;/object&gt;&lt;object type=&quot;3&quot; unique_id=&quot;10972&quot;&gt;&lt;property id=&quot;20148&quot; value=&quot;5&quot;/&gt;&lt;property id=&quot;20300&quot; value=&quot;Slide 14 - &amp;quot;What does resiliency look like?&amp;quot;&quot;/&gt;&lt;property id=&quot;20307&quot; value=&quot;269&quot;/&gt;&lt;/object&gt;&lt;object type=&quot;3&quot; unique_id=&quot;10973&quot;&gt;&lt;property id=&quot;20148&quot; value=&quot;5&quot;/&gt;&lt;property id=&quot;20300&quot; value=&quot;Slide 15 - &amp;quot;Resilient faculty/staff&amp;quot;&quot;/&gt;&lt;property id=&quot;20307&quot; value=&quot;270&quot;/&gt;&lt;/object&gt;&lt;object type=&quot;3&quot; unique_id=&quot;10974&quot;&gt;&lt;property id=&quot;20148&quot; value=&quot;5&quot;/&gt;&lt;property id=&quot;20300&quot; value=&quot;Slide 16 - &amp;quot;Tools&amp;quot;&quot;/&gt;&lt;property id=&quot;20307&quot; value=&quot;271&quot;/&gt;&lt;/object&gt;&lt;object type=&quot;3&quot; unique_id=&quot;10975&quot;&gt;&lt;property id=&quot;20148&quot; value=&quot;5&quot;/&gt;&lt;property id=&quot;20300&quot; value=&quot;Slide 17 - &amp;quot;Resiliency Competencies&amp;quot;&quot;/&gt;&lt;property id=&quot;20307&quot; value=&quot;272&quot;/&gt;&lt;/object&gt;&lt;object type=&quot;3&quot; unique_id=&quot;10976&quot;&gt;&lt;property id=&quot;20148&quot; value=&quot;5&quot;/&gt;&lt;property id=&quot;20300&quot; value=&quot;Slide 18 - &amp;quot;Competency codes&amp;quot;&quot;/&gt;&lt;property id=&quot;20307&quot; value=&quot;273&quot;/&gt;&lt;/object&gt;&lt;object type=&quot;3&quot; unique_id=&quot;10977&quot;&gt;&lt;property id=&quot;20148&quot; value=&quot;5&quot;/&gt;&lt;property id=&quot;20300&quot; value=&quot;Slide 19 - &amp;quot;Curriculum Alignment Table&amp;quot;&quot;/&gt;&lt;property id=&quot;20307&quot; value=&quot;274&quot;/&gt;&lt;/object&gt;&lt;object type=&quot;3&quot; unique_id=&quot;10978&quot;&gt;&lt;property id=&quot;20148&quot; value=&quot;5&quot;/&gt;&lt;property id=&quot;20300&quot; value=&quot;Slide 20 - &amp;quot;Curriculum Alignment Table&amp;quot;&quot;/&gt;&lt;property id=&quot;20307&quot; value=&quot;275&quot;/&gt;&lt;/object&gt;&lt;object type=&quot;3&quot; unique_id=&quot;10979&quot;&gt;&lt;property id=&quot;20148&quot; value=&quot;5&quot;/&gt;&lt;property id=&quot;20300&quot; value=&quot;Slide 21 - &amp;quot;Instructional Design Table&amp;quot;&quot;/&gt;&lt;property id=&quot;20307&quot; value=&quot;276&quot;/&gt;&lt;/object&gt;&lt;object type=&quot;3&quot; unique_id=&quot;10980&quot;&gt;&lt;property id=&quot;20148&quot; value=&quot;5&quot;/&gt;&lt;property id=&quot;20300&quot; value=&quot;Slide 22 - &amp;quot;Instructional Design Table&amp;quot;&quot;/&gt;&lt;property id=&quot;20307&quot; value=&quot;277&quot;/&gt;&lt;/object&gt;&lt;object type=&quot;3&quot; unique_id=&quot;10981&quot;&gt;&lt;property id=&quot;20148&quot; value=&quot;5&quot;/&gt;&lt;property id=&quot;20300&quot; value=&quot;Slide 23 - &amp;quot;Instructional Design Table &amp;quot;&quot;/&gt;&lt;property id=&quot;20307&quot; value=&quot;278&quot;/&gt;&lt;/object&gt;&lt;object type=&quot;3&quot; unique_id=&quot;10982&quot;&gt;&lt;property id=&quot;20148&quot; value=&quot;5&quot;/&gt;&lt;property id=&quot;20300&quot; value=&quot;Slide 24 - &amp;quot;Smart Sparrow&amp;quot;&quot;/&gt;&lt;property id=&quot;20307&quot; value=&quot;279&quot;/&gt;&lt;/object&gt;&lt;object type=&quot;3&quot; unique_id=&quot;10983&quot;&gt;&lt;property id=&quot;20148&quot; value=&quot;5&quot;/&gt;&lt;property id=&quot;20300&quot; value=&quot;Slide 25 - &amp;quot;Smart Sparrow&amp;quot;&quot;/&gt;&lt;property id=&quot;20307&quot; value=&quot;280&quot;/&gt;&lt;/object&gt;&lt;object type=&quot;3&quot; unique_id=&quot;10984&quot;&gt;&lt;property id=&quot;20148&quot; value=&quot;5&quot;/&gt;&lt;property id=&quot;20300&quot; value=&quot;Slide 26 - &amp;quot;Impact&amp;quot;&quot;/&gt;&lt;property id=&quot;20307&quot; value=&quot;281&quot;/&gt;&lt;/object&gt;&lt;object type=&quot;3&quot; unique_id=&quot;10985&quot;&gt;&lt;property id=&quot;20148&quot; value=&quot;5&quot;/&gt;&lt;property id=&quot;20300&quot; value=&quot;Slide 27 - &amp;quot;&amp;#x0D;Impact&amp;#x0D;&amp;#x0D;Atlantic Cape Community College&amp;quot;&quot;/&gt;&lt;property id=&quot;20307&quot; value=&quot;282&quot;/&gt;&lt;/object&gt;&lt;object type=&quot;3&quot; unique_id=&quot;10986&quot;&gt;&lt;property id=&quot;20148&quot; value=&quot;5&quot;/&gt;&lt;property id=&quot;20300&quot; value=&quot;Slide 28 - &amp;quot;&amp;#x0D;Impact&amp;#x0D;&amp;#x0D;Atlantic Cape Community College&amp;quot;&quot;/&gt;&lt;property id=&quot;20307&quot; value=&quot;283&quot;/&gt;&lt;/object&gt;&lt;object type=&quot;3&quot; unique_id=&quot;10987&quot;&gt;&lt;property id=&quot;20148&quot; value=&quot;5&quot;/&gt;&lt;property id=&quot;20300&quot; value=&quot;Slide 29 - &amp;quot;&amp;#x0D;Impact&amp;#x0D;&amp;#x0D;Housatonic Community College&amp;quot;&quot;/&gt;&lt;property id=&quot;20307&quot; value=&quot;284&quot;/&gt;&lt;/object&gt;&lt;object type=&quot;3&quot; unique_id=&quot;10988&quot;&gt;&lt;property id=&quot;20148&quot; value=&quot;5&quot;/&gt;&lt;property id=&quot;20300&quot; value=&quot;Slide 30 - &amp;quot;&amp;#x0D;Impact&amp;#x0D;&amp;#x0D;Housatonic Community College&amp;quot;&quot;/&gt;&lt;property id=&quot;20307&quot; value=&quot;285&quot;/&gt;&lt;/object&gt;&lt;object type=&quot;3&quot; unique_id=&quot;10989&quot;&gt;&lt;property id=&quot;20148&quot; value=&quot;5&quot;/&gt;&lt;property id=&quot;20300&quot; value=&quot;Slide 31 - &amp;quot;&amp;#x0D;Impact&amp;#x0D;&amp;#x0D;Housatonic Community College&amp;quot;&quot;/&gt;&lt;property id=&quot;20307&quot; value=&quot;286&quot;/&gt;&lt;/object&gt;&lt;object type=&quot;3&quot; unique_id=&quot;10990&quot;&gt;&lt;property id=&quot;20148&quot; value=&quot;5&quot;/&gt;&lt;property id=&quot;20300&quot; value=&quot;Slide 32 - &amp;quot;&amp;#x0D;Impact&amp;#x0D;&amp;#x0D;Housatonic Community College&amp;quot;&quot;/&gt;&lt;property id=&quot;20307&quot; value=&quot;287&quot;/&gt;&lt;/object&gt;&lt;object type=&quot;3&quot; unique_id=&quot;10991&quot;&gt;&lt;property id=&quot;20148&quot; value=&quot;5&quot;/&gt;&lt;property id=&quot;20300&quot; value=&quot;Slide 33 - &amp;quot;&amp;#x0D;Impact&amp;#x0D;&amp;#x0D;LaGuardia Community College&amp;quot;&quot;/&gt;&lt;property id=&quot;20307&quot; value=&quot;288&quot;/&gt;&lt;/object&gt;&lt;object type=&quot;3&quot; unique_id=&quot;10992&quot;&gt;&lt;property id=&quot;20148&quot; value=&quot;5&quot;/&gt;&lt;property id=&quot;20300&quot; value=&quot;Slide 34 - &amp;quot;&amp;#x0D;Impact&amp;#x0D;&amp;#x0D;LaGuardia Community College&amp;quot;&quot;/&gt;&lt;property id=&quot;20307&quot; value=&quot;289&quot;/&gt;&lt;/object&gt;&lt;object type=&quot;3&quot; unique_id=&quot;10993&quot;&gt;&lt;property id=&quot;20148&quot; value=&quot;5&quot;/&gt;&lt;property id=&quot;20300&quot; value=&quot;Slide 35 - &amp;quot;&amp;#x0D;Impact&amp;#x0D;&amp;#x0D;LaGuardia Community College&amp;quot;&quot;/&gt;&lt;property id=&quot;20307&quot; value=&quot;290&quot;/&gt;&lt;/object&gt;&lt;object type=&quot;3&quot; unique_id=&quot;10994&quot;&gt;&lt;property id=&quot;20148&quot; value=&quot;5&quot;/&gt;&lt;property id=&quot;20300&quot; value=&quot;Slide 36 - &amp;quot;&amp;#x0D;Impact&amp;#x0D;&amp;#x0D;Bunker Hill Community College&amp;quot;&quot;/&gt;&lt;property id=&quot;20307&quot; value=&quot;291&quot;/&gt;&lt;/object&gt;&lt;object type=&quot;3&quot; unique_id=&quot;10995&quot;&gt;&lt;property id=&quot;20148&quot; value=&quot;5&quot;/&gt;&lt;property id=&quot;20300&quot; value=&quot;Slide 37 - &amp;quot;&amp;#x0D;Impact&amp;#x0D;&amp;#x0D;Bunker Hill Community College&amp;quot;&quot;/&gt;&lt;property id=&quot;20307&quot; value=&quot;292&quot;/&gt;&lt;/object&gt;&lt;object type=&quot;3&quot; unique_id=&quot;10996&quot;&gt;&lt;property id=&quot;20148&quot; value=&quot;5&quot;/&gt;&lt;property id=&quot;20300&quot; value=&quot;Slide 38 - &amp;quot;Impact&amp;quot;&quot;/&gt;&lt;property id=&quot;20307&quot; value=&quot;293&quot;/&gt;&lt;/object&gt;&lt;object type=&quot;3&quot; unique_id=&quot;10997&quot;&gt;&lt;property id=&quot;20148&quot; value=&quot;5&quot;/&gt;&lt;property id=&quot;20300&quot; value=&quot;Slide 39 - &amp;quot;Impact&amp;quot;&quot;/&gt;&lt;property id=&quot;20307&quot; value=&quot;294&quot;/&gt;&lt;/object&gt;&lt;object type=&quot;3&quot; unique_id=&quot;10998&quot;&gt;&lt;property id=&quot;20148&quot; value=&quot;5&quot;/&gt;&lt;property id=&quot;20300&quot; value=&quot;Slide 40 - &amp;quot;Impact&amp;quot;&quot;/&gt;&lt;property id=&quot;20307&quot; value=&quot;295&quot;/&gt;&lt;/object&gt;&lt;object type=&quot;3&quot; unique_id=&quot;10999&quot;&gt;&lt;property id=&quot;20148&quot; value=&quot;5&quot;/&gt;&lt;property id=&quot;20300&quot; value=&quot;Slide 41 - &amp;quot;Next Steps&amp;quot;&quot;/&gt;&lt;property id=&quot;20307&quot; value=&quot;296&quot;/&gt;&lt;/object&gt;&lt;object type=&quot;3&quot; unique_id=&quot;11000&quot;&gt;&lt;property id=&quot;20148&quot; value=&quot;5&quot;/&gt;&lt;property id=&quot;20300&quot; value=&quot;Slide 42 - &amp;quot;Questions?&amp;quot;&quot;/&gt;&lt;property id=&quot;20307&quot; value=&quot;297&quot;/&gt;&lt;/object&gt;&lt;object type=&quot;3&quot; unique_id=&quot;11001&quot;&gt;&lt;property id=&quot;20148&quot; value=&quot;5&quot;/&gt;&lt;property id=&quot;20300&quot; value=&quot;Slide 43 - &amp;quot;Connect with us!&amp;quot;&quot;/&gt;&lt;property id=&quot;20307&quot; value=&quot;298&quot;/&gt;&lt;/object&gt;&lt;object type=&quot;3&quot; unique_id=&quot;11002&quot;&gt;&lt;property id=&quot;20148&quot; value=&quot;5&quot;/&gt;&lt;property id=&quot;20300&quot; value=&quot;Slide 44 - &amp;quot;Thank You!&amp;quot;&quot;/&gt;&lt;property id=&quot;20307&quot; value=&quot;299&quot;/&gt;&lt;/object&gt;&lt;/object&gt;&lt;object type=&quot;8&quot; unique_id=&quot;1104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2329</Words>
  <Application>Microsoft Office PowerPoint</Application>
  <PresentationFormat>On-screen Show (4:3)</PresentationFormat>
  <Paragraphs>468</Paragraphs>
  <Slides>44</Slides>
  <Notes>44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Helvetica Neue</vt:lpstr>
      <vt:lpstr>Calibri</vt:lpstr>
      <vt:lpstr>Webdings</vt:lpstr>
      <vt:lpstr>Office Theme</vt:lpstr>
      <vt:lpstr>1_Office Theme</vt:lpstr>
      <vt:lpstr>1_Office Theme</vt:lpstr>
      <vt:lpstr>PowerPoint Presentation</vt:lpstr>
      <vt:lpstr>Who we are</vt:lpstr>
      <vt:lpstr>Who we are</vt:lpstr>
      <vt:lpstr>Webinar overview</vt:lpstr>
      <vt:lpstr>Poll</vt:lpstr>
      <vt:lpstr>Why resiliency?</vt:lpstr>
      <vt:lpstr>PowerPoint Presentation</vt:lpstr>
      <vt:lpstr>Why resiliency?</vt:lpstr>
      <vt:lpstr>Why resiliency?</vt:lpstr>
      <vt:lpstr>What does resiliency look like?</vt:lpstr>
      <vt:lpstr>Why resiliency?</vt:lpstr>
      <vt:lpstr>What does resiliency look like?</vt:lpstr>
      <vt:lpstr>Resilient student</vt:lpstr>
      <vt:lpstr>What does resiliency look like?</vt:lpstr>
      <vt:lpstr>Resilient faculty/staff</vt:lpstr>
      <vt:lpstr>Tools</vt:lpstr>
      <vt:lpstr>Resiliency Competencies</vt:lpstr>
      <vt:lpstr>Competency codes</vt:lpstr>
      <vt:lpstr>Curriculum Alignment Table</vt:lpstr>
      <vt:lpstr>Curriculum Alignment Table</vt:lpstr>
      <vt:lpstr>Instructional Design Table</vt:lpstr>
      <vt:lpstr>Instructional Design Table</vt:lpstr>
      <vt:lpstr>Instructional Design Table </vt:lpstr>
      <vt:lpstr>Smart Sparrow</vt:lpstr>
      <vt:lpstr>Smart Sparrow</vt:lpstr>
      <vt:lpstr>Impact</vt:lpstr>
      <vt:lpstr> Impact  Atlantic Cape Community College</vt:lpstr>
      <vt:lpstr> Impact  Atlantic Cape Community College</vt:lpstr>
      <vt:lpstr> Impact  Housatonic Community College</vt:lpstr>
      <vt:lpstr> Impact  Housatonic Community College</vt:lpstr>
      <vt:lpstr> Impact  Housatonic Community College</vt:lpstr>
      <vt:lpstr> Impact  Housatonic Community College</vt:lpstr>
      <vt:lpstr> Impact  LaGuardia Community College</vt:lpstr>
      <vt:lpstr> Impact  LaGuardia Community College</vt:lpstr>
      <vt:lpstr> Impact  LaGuardia Community College</vt:lpstr>
      <vt:lpstr> Impact  Bunker Hill Community College</vt:lpstr>
      <vt:lpstr> Impact  Bunker Hill Community College</vt:lpstr>
      <vt:lpstr>Impact</vt:lpstr>
      <vt:lpstr>Impact</vt:lpstr>
      <vt:lpstr>Impact</vt:lpstr>
      <vt:lpstr>Next Steps</vt:lpstr>
      <vt:lpstr>Questions?</vt:lpstr>
      <vt:lpstr>Connect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Shinert, Alexandra</dc:creator>
  <cp:lastModifiedBy>Laura Casertano</cp:lastModifiedBy>
  <cp:revision>11</cp:revision>
  <dcterms:modified xsi:type="dcterms:W3CDTF">2016-10-04T16:41:00Z</dcterms:modified>
</cp:coreProperties>
</file>