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 id="2147483694" r:id="rId3"/>
    <p:sldMasterId id="2147483733" r:id="rId4"/>
    <p:sldMasterId id="2147483758" r:id="rId5"/>
  </p:sldMasterIdLst>
  <p:notesMasterIdLst>
    <p:notesMasterId r:id="rId40"/>
  </p:notesMasterIdLst>
  <p:handoutMasterIdLst>
    <p:handoutMasterId r:id="rId41"/>
  </p:handoutMasterIdLst>
  <p:sldIdLst>
    <p:sldId id="279" r:id="rId6"/>
    <p:sldId id="257" r:id="rId7"/>
    <p:sldId id="256" r:id="rId8"/>
    <p:sldId id="264" r:id="rId9"/>
    <p:sldId id="309" r:id="rId10"/>
    <p:sldId id="258" r:id="rId11"/>
    <p:sldId id="260" r:id="rId12"/>
    <p:sldId id="302" r:id="rId13"/>
    <p:sldId id="304" r:id="rId14"/>
    <p:sldId id="272" r:id="rId15"/>
    <p:sldId id="273" r:id="rId16"/>
    <p:sldId id="284" r:id="rId17"/>
    <p:sldId id="310" r:id="rId18"/>
    <p:sldId id="285" r:id="rId19"/>
    <p:sldId id="282" r:id="rId20"/>
    <p:sldId id="290" r:id="rId21"/>
    <p:sldId id="289" r:id="rId22"/>
    <p:sldId id="288" r:id="rId23"/>
    <p:sldId id="281" r:id="rId24"/>
    <p:sldId id="286" r:id="rId25"/>
    <p:sldId id="311" r:id="rId26"/>
    <p:sldId id="296" r:id="rId27"/>
    <p:sldId id="291" r:id="rId28"/>
    <p:sldId id="295" r:id="rId29"/>
    <p:sldId id="294" r:id="rId30"/>
    <p:sldId id="293" r:id="rId31"/>
    <p:sldId id="299" r:id="rId32"/>
    <p:sldId id="300" r:id="rId33"/>
    <p:sldId id="312" r:id="rId34"/>
    <p:sldId id="305" r:id="rId35"/>
    <p:sldId id="306" r:id="rId36"/>
    <p:sldId id="308" r:id="rId37"/>
    <p:sldId id="307" r:id="rId38"/>
    <p:sldId id="262" r:id="rId3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07" autoAdjust="0"/>
    <p:restoredTop sz="77407" autoAdjust="0"/>
  </p:normalViewPr>
  <p:slideViewPr>
    <p:cSldViewPr snapToGrid="0">
      <p:cViewPr varScale="1">
        <p:scale>
          <a:sx n="56" d="100"/>
          <a:sy n="56" d="100"/>
        </p:scale>
        <p:origin x="1848"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55" d="100"/>
          <a:sy n="55" d="100"/>
        </p:scale>
        <p:origin x="-2832"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7247C35-C692-481B-A0AA-E6C7DB282541}" type="datetimeFigureOut">
              <a:rPr lang="en-US" smtClean="0"/>
              <a:t>10/5/2016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D287C80-EEFB-4E44-BDAC-BEC3515C7FD7}" type="slidenum">
              <a:rPr lang="en-US" smtClean="0"/>
              <a:t>‹#›</a:t>
            </a:fld>
            <a:endParaRPr lang="en-US"/>
          </a:p>
        </p:txBody>
      </p:sp>
    </p:spTree>
    <p:extLst>
      <p:ext uri="{BB962C8B-B14F-4D97-AF65-F5344CB8AC3E}">
        <p14:creationId xmlns:p14="http://schemas.microsoft.com/office/powerpoint/2010/main" val="1548647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C706E373-87C8-4784-9716-D86509B39103}" type="datetimeFigureOut">
              <a:rPr lang="en-US" smtClean="0"/>
              <a:t>10/5/2016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1944AA61-688B-425E-A958-38794FFE32D7}" type="slidenum">
              <a:rPr lang="en-US" smtClean="0"/>
              <a:t>‹#›</a:t>
            </a:fld>
            <a:endParaRPr lang="en-US"/>
          </a:p>
        </p:txBody>
      </p:sp>
    </p:spTree>
    <p:extLst>
      <p:ext uri="{BB962C8B-B14F-4D97-AF65-F5344CB8AC3E}">
        <p14:creationId xmlns:p14="http://schemas.microsoft.com/office/powerpoint/2010/main" val="2376401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4AA61-688B-425E-A958-38794FFE32D7}" type="slidenum">
              <a:rPr lang="en-US" smtClean="0"/>
              <a:t>7</a:t>
            </a:fld>
            <a:endParaRPr lang="en-US"/>
          </a:p>
        </p:txBody>
      </p:sp>
    </p:spTree>
    <p:extLst>
      <p:ext uri="{BB962C8B-B14F-4D97-AF65-F5344CB8AC3E}">
        <p14:creationId xmlns:p14="http://schemas.microsoft.com/office/powerpoint/2010/main" val="4254228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mj-lt"/>
              <a:buNone/>
            </a:pPr>
            <a:endParaRPr lang="en-US" dirty="0"/>
          </a:p>
        </p:txBody>
      </p:sp>
      <p:sp>
        <p:nvSpPr>
          <p:cNvPr id="4" name="Slide Number Placeholder 3"/>
          <p:cNvSpPr>
            <a:spLocks noGrp="1"/>
          </p:cNvSpPr>
          <p:nvPr>
            <p:ph type="sldNum" sz="quarter" idx="10"/>
          </p:nvPr>
        </p:nvSpPr>
        <p:spPr/>
        <p:txBody>
          <a:bodyPr/>
          <a:lstStyle/>
          <a:p>
            <a:fld id="{1944AA61-688B-425E-A958-38794FFE32D7}" type="slidenum">
              <a:rPr lang="en-US" smtClean="0"/>
              <a:t>11</a:t>
            </a:fld>
            <a:endParaRPr lang="en-US"/>
          </a:p>
        </p:txBody>
      </p:sp>
    </p:spTree>
    <p:extLst>
      <p:ext uri="{BB962C8B-B14F-4D97-AF65-F5344CB8AC3E}">
        <p14:creationId xmlns:p14="http://schemas.microsoft.com/office/powerpoint/2010/main" val="889022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4AA61-688B-425E-A958-38794FFE32D7}" type="slidenum">
              <a:rPr lang="en-US" smtClean="0"/>
              <a:t>12</a:t>
            </a:fld>
            <a:endParaRPr lang="en-US"/>
          </a:p>
        </p:txBody>
      </p:sp>
    </p:spTree>
    <p:extLst>
      <p:ext uri="{BB962C8B-B14F-4D97-AF65-F5344CB8AC3E}">
        <p14:creationId xmlns:p14="http://schemas.microsoft.com/office/powerpoint/2010/main" val="211916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4AA61-688B-425E-A958-38794FFE32D7}" type="slidenum">
              <a:rPr lang="en-US" smtClean="0"/>
              <a:t>22</a:t>
            </a:fld>
            <a:endParaRPr lang="en-US"/>
          </a:p>
        </p:txBody>
      </p:sp>
    </p:spTree>
    <p:extLst>
      <p:ext uri="{BB962C8B-B14F-4D97-AF65-F5344CB8AC3E}">
        <p14:creationId xmlns:p14="http://schemas.microsoft.com/office/powerpoint/2010/main" val="1235165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5.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hyperlink" Target="mailto:ETAsupport@wfgpshelpdesk.atlassian.net" TargetMode="Externa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28.png"/><Relationship Id="rId4" Type="http://schemas.openxmlformats.org/officeDocument/2006/relationships/image" Target="../media/image3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3.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1.wdp"/></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image" Target="../media/image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13.png"/><Relationship Id="rId4" Type="http://schemas.microsoft.com/office/2007/relationships/hdphoto" Target="../media/hdphoto1.wdp"/></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5" name="Group 4"/>
          <p:cNvGrpSpPr/>
          <p:nvPr userDrawn="1"/>
        </p:nvGrpSpPr>
        <p:grpSpPr>
          <a:xfrm>
            <a:off x="-4" y="2921367"/>
            <a:ext cx="9144001" cy="3936634"/>
            <a:chOff x="-4" y="2921367"/>
            <a:chExt cx="9144001" cy="3936634"/>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47685"/>
            <a:stretch/>
          </p:blipFill>
          <p:spPr>
            <a:xfrm flipH="1">
              <a:off x="-4" y="2921367"/>
              <a:ext cx="9144001" cy="3936634"/>
            </a:xfrm>
            <a:prstGeom prst="rect">
              <a:avLst/>
            </a:prstGeom>
          </p:spPr>
        </p:pic>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377033" y="5985681"/>
              <a:ext cx="2004628" cy="64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jpg"/>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0932" y="6174583"/>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51193" y="6055884"/>
              <a:ext cx="1700207" cy="574311"/>
            </a:xfrm>
            <a:prstGeom prst="rect">
              <a:avLst/>
            </a:prstGeom>
          </p:spPr>
        </p:pic>
      </p:grpSp>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303862"/>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7747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Agenda</a:t>
            </a:r>
          </a:p>
        </p:txBody>
      </p:sp>
    </p:spTree>
    <p:extLst>
      <p:ext uri="{BB962C8B-B14F-4D97-AF65-F5344CB8AC3E}">
        <p14:creationId xmlns:p14="http://schemas.microsoft.com/office/powerpoint/2010/main" val="35388773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Technical Assistance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25913012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a:lnSpc>
                <a:spcPct val="90000"/>
              </a:lnSpc>
              <a:spcBef>
                <a:spcPct val="0"/>
              </a:spcBef>
            </a:pPr>
            <a:r>
              <a:rPr lang="en-US" sz="1700" i="1" dirty="0">
                <a:solidFill>
                  <a:prstClr val="white">
                    <a:lumMod val="50000"/>
                  </a:prstClr>
                </a:solidFill>
              </a:rPr>
              <a:t>Choose the answer that best reflects you (or your group):</a:t>
            </a:r>
          </a:p>
        </p:txBody>
      </p:sp>
    </p:spTree>
    <p:extLst>
      <p:ext uri="{BB962C8B-B14F-4D97-AF65-F5344CB8AC3E}">
        <p14:creationId xmlns:p14="http://schemas.microsoft.com/office/powerpoint/2010/main" val="31647316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866" t="2099" r="11100" b="27218"/>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pic>
        <p:nvPicPr>
          <p:cNvPr id="18" name="image.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 name="Picture 18"/>
          <p:cNvPicPr>
            <a:picLocks noChangeAspect="1"/>
          </p:cNvPicPr>
          <p:nvPr userDrawn="1"/>
        </p:nvPicPr>
        <p:blipFill rotWithShape="1">
          <a:blip r:embed="rId6"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20" name="Picture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1158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9175682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Contact</a:t>
            </a: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2606122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Any Questions?</a:t>
            </a:r>
          </a:p>
        </p:txBody>
      </p:sp>
      <p:pic>
        <p:nvPicPr>
          <p:cNvPr id="2" name="Picture 1"/>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489"/>
          <a:stretch/>
        </p:blipFill>
        <p:spPr>
          <a:xfrm>
            <a:off x="831596" y="1419159"/>
            <a:ext cx="6089904" cy="474522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questions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925126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15" name="image.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8"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8741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124615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12" name="image.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2662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61403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2952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4490" y="4428237"/>
            <a:ext cx="2599507" cy="1733870"/>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57572" y="1585485"/>
            <a:ext cx="47107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26000"/>
                  </a:schemeClr>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09407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7236823" y="4604623"/>
            <a:ext cx="1802401" cy="1577101"/>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589735" y="1188729"/>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7005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Guidance</a:t>
            </a:r>
          </a:p>
        </p:txBody>
      </p:sp>
    </p:spTree>
    <p:extLst>
      <p:ext uri="{BB962C8B-B14F-4D97-AF65-F5344CB8AC3E}">
        <p14:creationId xmlns:p14="http://schemas.microsoft.com/office/powerpoint/2010/main" val="1089793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Implementation Tips</a:t>
            </a:r>
          </a:p>
        </p:txBody>
      </p:sp>
    </p:spTree>
    <p:extLst>
      <p:ext uri="{BB962C8B-B14F-4D97-AF65-F5344CB8AC3E}">
        <p14:creationId xmlns:p14="http://schemas.microsoft.com/office/powerpoint/2010/main" val="2573492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Technical</a:t>
            </a:r>
            <a:r>
              <a:rPr lang="en-US" sz="3600" b="1" kern="1200" baseline="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 Assistance</a:t>
            </a:r>
            <a:endPar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1647060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700" b="0" i="1" kern="1200" dirty="0">
                <a:solidFill>
                  <a:schemeClr val="bg1">
                    <a:lumMod val="50000"/>
                  </a:schemeClr>
                </a:solidFill>
                <a:latin typeface="+mj-lt"/>
                <a:ea typeface="+mj-ea"/>
                <a:cs typeface="+mj-cs"/>
              </a:rPr>
              <a:t>Choose the answer</a:t>
            </a:r>
            <a:r>
              <a:rPr lang="en-US" sz="1700" b="0" i="1" kern="1200" baseline="0" dirty="0">
                <a:solidFill>
                  <a:schemeClr val="bg1">
                    <a:lumMod val="50000"/>
                  </a:schemeClr>
                </a:solidFill>
                <a:latin typeface="+mj-lt"/>
                <a:ea typeface="+mj-ea"/>
                <a:cs typeface="+mj-cs"/>
              </a:rPr>
              <a:t> that best reflects you (or your group):</a:t>
            </a:r>
            <a:endParaRPr lang="en-US" sz="1700" b="0" i="1" kern="1200" dirty="0">
              <a:solidFill>
                <a:schemeClr val="bg1">
                  <a:lumMod val="50000"/>
                </a:schemeClr>
              </a:solidFill>
              <a:latin typeface="+mj-lt"/>
              <a:ea typeface="+mj-ea"/>
              <a:cs typeface="+mj-cs"/>
            </a:endParaRPr>
          </a:p>
        </p:txBody>
      </p:sp>
    </p:spTree>
    <p:extLst>
      <p:ext uri="{BB962C8B-B14F-4D97-AF65-F5344CB8AC3E}">
        <p14:creationId xmlns:p14="http://schemas.microsoft.com/office/powerpoint/2010/main" val="2850742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866" t="2099" r="11100" b="27218"/>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pic>
        <p:nvPicPr>
          <p:cNvPr id="18" name="image.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 name="Picture 18"/>
          <p:cNvPicPr>
            <a:picLocks noChangeAspect="1"/>
          </p:cNvPicPr>
          <p:nvPr userDrawn="1"/>
        </p:nvPicPr>
        <p:blipFill rotWithShape="1">
          <a:blip r:embed="rId6"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20" name="Picture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036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3601511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9543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Contact</a:t>
            </a: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2100413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Any Questions?</a:t>
            </a:r>
          </a:p>
        </p:txBody>
      </p:sp>
      <p:pic>
        <p:nvPicPr>
          <p:cNvPr id="2" name="Picture 1"/>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489"/>
          <a:stretch/>
        </p:blipFill>
        <p:spPr>
          <a:xfrm>
            <a:off x="831596" y="1419159"/>
            <a:ext cx="6089904" cy="474522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questions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801262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5" name="image.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8"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173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29645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2" name="image.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461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502141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3583D9-B3D1-4622-8B20-CA06EC041502}"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0B2F4-FDC0-410D-986F-B711D5756CA3}" type="slidenum">
              <a:rPr lang="en-US" smtClean="0"/>
              <a:t>‹#›</a:t>
            </a:fld>
            <a:endParaRPr lang="en-US"/>
          </a:p>
        </p:txBody>
      </p:sp>
    </p:spTree>
    <p:extLst>
      <p:ext uri="{BB962C8B-B14F-4D97-AF65-F5344CB8AC3E}">
        <p14:creationId xmlns:p14="http://schemas.microsoft.com/office/powerpoint/2010/main" val="1744221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3583D9-B3D1-4622-8B20-CA06EC041502}"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0B2F4-FDC0-410D-986F-B711D5756CA3}" type="slidenum">
              <a:rPr lang="en-US" smtClean="0"/>
              <a:t>‹#›</a:t>
            </a:fld>
            <a:endParaRPr lang="en-US"/>
          </a:p>
        </p:txBody>
      </p:sp>
    </p:spTree>
    <p:extLst>
      <p:ext uri="{BB962C8B-B14F-4D97-AF65-F5344CB8AC3E}">
        <p14:creationId xmlns:p14="http://schemas.microsoft.com/office/powerpoint/2010/main" val="1915558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3583D9-B3D1-4622-8B20-CA06EC041502}"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0B2F4-FDC0-410D-986F-B711D5756CA3}" type="slidenum">
              <a:rPr lang="en-US" smtClean="0"/>
              <a:t>‹#›</a:t>
            </a:fld>
            <a:endParaRPr lang="en-US"/>
          </a:p>
        </p:txBody>
      </p:sp>
    </p:spTree>
    <p:extLst>
      <p:ext uri="{BB962C8B-B14F-4D97-AF65-F5344CB8AC3E}">
        <p14:creationId xmlns:p14="http://schemas.microsoft.com/office/powerpoint/2010/main" val="2938966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3583D9-B3D1-4622-8B20-CA06EC041502}" type="datetimeFigureOut">
              <a:rPr lang="en-US" smtClean="0"/>
              <a:t>10/5/2016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0B2F4-FDC0-410D-986F-B711D5756CA3}" type="slidenum">
              <a:rPr lang="en-US" smtClean="0"/>
              <a:t>‹#›</a:t>
            </a:fld>
            <a:endParaRPr lang="en-US"/>
          </a:p>
        </p:txBody>
      </p:sp>
    </p:spTree>
    <p:extLst>
      <p:ext uri="{BB962C8B-B14F-4D97-AF65-F5344CB8AC3E}">
        <p14:creationId xmlns:p14="http://schemas.microsoft.com/office/powerpoint/2010/main" val="2788179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383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3583D9-B3D1-4622-8B20-CA06EC041502}" type="datetimeFigureOut">
              <a:rPr lang="en-US" smtClean="0"/>
              <a:t>10/5/2016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E0B2F4-FDC0-410D-986F-B711D5756CA3}" type="slidenum">
              <a:rPr lang="en-US" smtClean="0"/>
              <a:t>‹#›</a:t>
            </a:fld>
            <a:endParaRPr lang="en-US"/>
          </a:p>
        </p:txBody>
      </p:sp>
    </p:spTree>
    <p:extLst>
      <p:ext uri="{BB962C8B-B14F-4D97-AF65-F5344CB8AC3E}">
        <p14:creationId xmlns:p14="http://schemas.microsoft.com/office/powerpoint/2010/main" val="3962853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3583D9-B3D1-4622-8B20-CA06EC041502}" type="datetimeFigureOut">
              <a:rPr lang="en-US" smtClean="0"/>
              <a:t>10/5/2016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E0B2F4-FDC0-410D-986F-B711D5756CA3}" type="slidenum">
              <a:rPr lang="en-US" smtClean="0"/>
              <a:t>‹#›</a:t>
            </a:fld>
            <a:endParaRPr lang="en-US"/>
          </a:p>
        </p:txBody>
      </p:sp>
    </p:spTree>
    <p:extLst>
      <p:ext uri="{BB962C8B-B14F-4D97-AF65-F5344CB8AC3E}">
        <p14:creationId xmlns:p14="http://schemas.microsoft.com/office/powerpoint/2010/main" val="1828905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3583D9-B3D1-4622-8B20-CA06EC041502}" type="datetimeFigureOut">
              <a:rPr lang="en-US" smtClean="0"/>
              <a:t>10/5/2016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E0B2F4-FDC0-410D-986F-B711D5756CA3}" type="slidenum">
              <a:rPr lang="en-US" smtClean="0"/>
              <a:t>‹#›</a:t>
            </a:fld>
            <a:endParaRPr lang="en-US"/>
          </a:p>
        </p:txBody>
      </p:sp>
    </p:spTree>
    <p:extLst>
      <p:ext uri="{BB962C8B-B14F-4D97-AF65-F5344CB8AC3E}">
        <p14:creationId xmlns:p14="http://schemas.microsoft.com/office/powerpoint/2010/main" val="2116212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3583D9-B3D1-4622-8B20-CA06EC041502}" type="datetimeFigureOut">
              <a:rPr lang="en-US" smtClean="0"/>
              <a:t>10/5/2016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0B2F4-FDC0-410D-986F-B711D5756CA3}" type="slidenum">
              <a:rPr lang="en-US" smtClean="0"/>
              <a:t>‹#›</a:t>
            </a:fld>
            <a:endParaRPr lang="en-US"/>
          </a:p>
        </p:txBody>
      </p:sp>
    </p:spTree>
    <p:extLst>
      <p:ext uri="{BB962C8B-B14F-4D97-AF65-F5344CB8AC3E}">
        <p14:creationId xmlns:p14="http://schemas.microsoft.com/office/powerpoint/2010/main" val="4618785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3583D9-B3D1-4622-8B20-CA06EC041502}" type="datetimeFigureOut">
              <a:rPr lang="en-US" smtClean="0"/>
              <a:t>10/5/2016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0B2F4-FDC0-410D-986F-B711D5756CA3}" type="slidenum">
              <a:rPr lang="en-US" smtClean="0"/>
              <a:t>‹#›</a:t>
            </a:fld>
            <a:endParaRPr lang="en-US"/>
          </a:p>
        </p:txBody>
      </p:sp>
    </p:spTree>
    <p:extLst>
      <p:ext uri="{BB962C8B-B14F-4D97-AF65-F5344CB8AC3E}">
        <p14:creationId xmlns:p14="http://schemas.microsoft.com/office/powerpoint/2010/main" val="2378284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3583D9-B3D1-4622-8B20-CA06EC041502}"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0B2F4-FDC0-410D-986F-B711D5756CA3}" type="slidenum">
              <a:rPr lang="en-US" smtClean="0"/>
              <a:t>‹#›</a:t>
            </a:fld>
            <a:endParaRPr lang="en-US"/>
          </a:p>
        </p:txBody>
      </p:sp>
    </p:spTree>
    <p:extLst>
      <p:ext uri="{BB962C8B-B14F-4D97-AF65-F5344CB8AC3E}">
        <p14:creationId xmlns:p14="http://schemas.microsoft.com/office/powerpoint/2010/main" val="2994358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3583D9-B3D1-4622-8B20-CA06EC041502}"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0B2F4-FDC0-410D-986F-B711D5756CA3}" type="slidenum">
              <a:rPr lang="en-US" smtClean="0"/>
              <a:t>‹#›</a:t>
            </a:fld>
            <a:endParaRPr lang="en-US"/>
          </a:p>
        </p:txBody>
      </p:sp>
    </p:spTree>
    <p:extLst>
      <p:ext uri="{BB962C8B-B14F-4D97-AF65-F5344CB8AC3E}">
        <p14:creationId xmlns:p14="http://schemas.microsoft.com/office/powerpoint/2010/main" val="40430184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3583D9-B3D1-4622-8B20-CA06EC041502}" type="datetimeFigureOut">
              <a:rPr lang="en-US" smtClean="0"/>
              <a:t>10/5/2016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E0B2F4-FDC0-410D-986F-B711D5756CA3}" type="slidenum">
              <a:rPr lang="en-US" smtClean="0"/>
              <a:t>‹#›</a:t>
            </a:fld>
            <a:endParaRPr lang="en-US"/>
          </a:p>
        </p:txBody>
      </p:sp>
    </p:spTree>
    <p:extLst>
      <p:ext uri="{BB962C8B-B14F-4D97-AF65-F5344CB8AC3E}">
        <p14:creationId xmlns:p14="http://schemas.microsoft.com/office/powerpoint/2010/main" val="143016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sp>
        <p:nvSpPr>
          <p:cNvPr id="33" name="Rectangle 32"/>
          <p:cNvSpPr/>
          <p:nvPr userDrawn="1"/>
        </p:nvSpPr>
        <p:spPr>
          <a:xfrm>
            <a:off x="0" y="3752850"/>
            <a:ext cx="4429402" cy="295275"/>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0" y="5620716"/>
            <a:ext cx="4429402" cy="295275"/>
          </a:xfrm>
          <a:prstGeom prst="rect">
            <a:avLst/>
          </a:prstGeom>
          <a:gradFill>
            <a:gsLst>
              <a:gs pos="0">
                <a:schemeClr val="accent3">
                  <a:shade val="15000"/>
                  <a:satMod val="180000"/>
                  <a:lumMod val="72000"/>
                </a:schemeClr>
              </a:gs>
              <a:gs pos="78000">
                <a:schemeClr val="accent3">
                  <a:shade val="45000"/>
                  <a:satMod val="170000"/>
                  <a:lumMod val="85000"/>
                </a:schemeClr>
              </a:gs>
              <a:gs pos="100000">
                <a:schemeClr val="accent3">
                  <a:tint val="99000"/>
                  <a:shade val="65000"/>
                  <a:satMod val="155000"/>
                </a:schemeClr>
              </a:gs>
            </a:gsLs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
        <p:nvSpPr>
          <p:cNvPr id="14" name="TextBox 13"/>
          <p:cNvSpPr txBox="1"/>
          <p:nvPr userDrawn="1"/>
        </p:nvSpPr>
        <p:spPr>
          <a:xfrm>
            <a:off x="4695825" y="1571624"/>
            <a:ext cx="4297680" cy="5191126"/>
          </a:xfrm>
          <a:prstGeom prst="rect">
            <a:avLst/>
          </a:prstGeom>
          <a:noFill/>
        </p:spPr>
        <p:txBody>
          <a:bodyPr wrap="square" rtlCol="0">
            <a:noAutofit/>
          </a:bodyPr>
          <a:lstStyle/>
          <a:p>
            <a:pPr>
              <a:spcAft>
                <a:spcPts val="1000"/>
              </a:spcAft>
              <a:buFont typeface="Arial" panose="020B0604020202020204" pitchFamily="34" charset="0"/>
              <a:buNone/>
            </a:pPr>
            <a:r>
              <a:rPr lang="en-US" sz="1400" b="1" dirty="0">
                <a:solidFill>
                  <a:prstClr val="black"/>
                </a:solidFill>
                <a:cs typeface="Arial" panose="020B0604020202020204" pitchFamily="34" charset="0"/>
              </a:rPr>
              <a:t>Beyond the standard offerings</a:t>
            </a:r>
            <a:r>
              <a:rPr lang="en-US" sz="1150" dirty="0">
                <a:solidFill>
                  <a:prstClr val="black"/>
                </a:solidFill>
                <a:cs typeface="Arial" panose="020B0604020202020204" pitchFamily="34" charset="0"/>
              </a:rPr>
              <a:t>,</a:t>
            </a:r>
            <a:r>
              <a:rPr lang="en-US" sz="1150" b="1" dirty="0">
                <a:solidFill>
                  <a:prstClr val="black"/>
                </a:solidFill>
                <a:cs typeface="Arial" panose="020B0604020202020204" pitchFamily="34" charset="0"/>
              </a:rPr>
              <a:t> </a:t>
            </a:r>
            <a:r>
              <a:rPr lang="en-US" sz="1150" dirty="0">
                <a:solidFill>
                  <a:prstClr val="black"/>
                </a:solidFill>
                <a:cs typeface="Arial" panose="020B0604020202020204" pitchFamily="34" charset="0"/>
              </a:rPr>
              <a:t>this template contains a set of custom slides built to help you prepare your presentation.  Included are:</a:t>
            </a:r>
          </a:p>
          <a:p>
            <a:pPr marL="628650" lvl="1" indent="-171450">
              <a:lnSpc>
                <a:spcPct val="90000"/>
              </a:lnSpc>
              <a:spcAft>
                <a:spcPts val="400"/>
              </a:spcAft>
              <a:buFont typeface="Arial" panose="020B0604020202020204" pitchFamily="34" charset="0"/>
              <a:buChar char="•"/>
            </a:pPr>
            <a:r>
              <a:rPr lang="en-US" sz="1100" dirty="0">
                <a:solidFill>
                  <a:prstClr val="black"/>
                </a:solidFill>
                <a:cs typeface="Arial" panose="020B0604020202020204" pitchFamily="34" charset="0"/>
              </a:rPr>
              <a:t>3 Speaker Slide choices</a:t>
            </a:r>
          </a:p>
          <a:p>
            <a:pPr marL="628650" lvl="1" indent="-171450">
              <a:lnSpc>
                <a:spcPct val="90000"/>
              </a:lnSpc>
              <a:spcAft>
                <a:spcPts val="400"/>
              </a:spcAft>
              <a:buFont typeface="Arial" panose="020B0604020202020204" pitchFamily="34" charset="0"/>
              <a:buChar char="•"/>
            </a:pPr>
            <a:r>
              <a:rPr lang="en-US" sz="1100" dirty="0">
                <a:solidFill>
                  <a:prstClr val="black"/>
                </a:solidFill>
                <a:cs typeface="Arial" panose="020B0604020202020204" pitchFamily="34" charset="0"/>
              </a:rPr>
              <a:t>Where Are You?  </a:t>
            </a:r>
            <a:br>
              <a:rPr lang="en-US" sz="1050" dirty="0">
                <a:solidFill>
                  <a:prstClr val="black"/>
                </a:solidFill>
                <a:cs typeface="Arial" panose="020B0604020202020204" pitchFamily="34" charset="0"/>
              </a:rPr>
            </a:br>
            <a:r>
              <a:rPr lang="en-US" sz="1050" dirty="0">
                <a:solidFill>
                  <a:prstClr val="black"/>
                </a:solidFill>
                <a:cs typeface="Arial" panose="020B0604020202020204" pitchFamily="34" charset="0"/>
              </a:rPr>
              <a:t>  </a:t>
            </a:r>
            <a:r>
              <a:rPr lang="en-US" sz="1000" i="1" dirty="0">
                <a:solidFill>
                  <a:prstClr val="black">
                    <a:lumMod val="75000"/>
                    <a:lumOff val="25000"/>
                  </a:prstClr>
                </a:solidFill>
                <a:cs typeface="Arial" panose="020B0604020202020204" pitchFamily="34" charset="0"/>
              </a:rPr>
              <a:t>(location slide)</a:t>
            </a:r>
          </a:p>
          <a:p>
            <a:pPr marL="628650" lvl="1" indent="-171450">
              <a:lnSpc>
                <a:spcPct val="90000"/>
              </a:lnSpc>
              <a:spcAft>
                <a:spcPts val="400"/>
              </a:spcAft>
              <a:buFont typeface="Arial" panose="020B0604020202020204" pitchFamily="34" charset="0"/>
              <a:buChar char="•"/>
            </a:pPr>
            <a:r>
              <a:rPr lang="en-US" sz="1100" dirty="0">
                <a:solidFill>
                  <a:prstClr val="black"/>
                </a:solidFill>
                <a:cs typeface="Arial" panose="020B0604020202020204" pitchFamily="34" charset="0"/>
              </a:rPr>
              <a:t>Objectives</a:t>
            </a:r>
          </a:p>
          <a:p>
            <a:pPr marL="628650" lvl="1" indent="-171450">
              <a:lnSpc>
                <a:spcPct val="90000"/>
              </a:lnSpc>
              <a:spcAft>
                <a:spcPts val="400"/>
              </a:spcAft>
              <a:buFont typeface="Arial" panose="020B0604020202020204" pitchFamily="34" charset="0"/>
              <a:buChar char="•"/>
            </a:pPr>
            <a:r>
              <a:rPr lang="en-US" sz="1100" dirty="0">
                <a:solidFill>
                  <a:prstClr val="black"/>
                </a:solidFill>
                <a:cs typeface="Arial" panose="020B0604020202020204" pitchFamily="34" charset="0"/>
              </a:rPr>
              <a:t>Agenda</a:t>
            </a:r>
          </a:p>
          <a:p>
            <a:pPr marL="628650" lvl="1" indent="-171450">
              <a:lnSpc>
                <a:spcPct val="90000"/>
              </a:lnSpc>
              <a:spcAft>
                <a:spcPts val="400"/>
              </a:spcAft>
              <a:buFont typeface="Arial" panose="020B0604020202020204" pitchFamily="34" charset="0"/>
              <a:buChar char="•"/>
            </a:pPr>
            <a:r>
              <a:rPr lang="en-US" sz="1100" dirty="0">
                <a:solidFill>
                  <a:prstClr val="black"/>
                </a:solidFill>
                <a:cs typeface="Arial" panose="020B0604020202020204" pitchFamily="34" charset="0"/>
              </a:rPr>
              <a:t>Series Set</a:t>
            </a:r>
            <a:endParaRPr lang="en-US" sz="1100" b="1" dirty="0">
              <a:solidFill>
                <a:prstClr val="black"/>
              </a:solidFill>
              <a:cs typeface="Arial" panose="020B0604020202020204" pitchFamily="34" charset="0"/>
            </a:endParaRPr>
          </a:p>
          <a:p>
            <a:pPr marL="171450" indent="-171450">
              <a:spcBef>
                <a:spcPts val="1200"/>
              </a:spcBef>
              <a:spcAft>
                <a:spcPts val="600"/>
              </a:spcAft>
              <a:buFont typeface="Arial" panose="020B0604020202020204" pitchFamily="34" charset="0"/>
              <a:buChar char="•"/>
              <a:defRPr/>
            </a:pPr>
            <a:r>
              <a:rPr lang="en-US" sz="1200" b="1" dirty="0">
                <a:solidFill>
                  <a:prstClr val="black"/>
                </a:solidFill>
                <a:cs typeface="Arial" panose="020B0604020202020204" pitchFamily="34" charset="0"/>
              </a:rPr>
              <a:t>Title Slide:</a:t>
            </a:r>
          </a:p>
          <a:p>
            <a:pPr marL="628650" lvl="1" indent="-171450">
              <a:spcBef>
                <a:spcPts val="300"/>
              </a:spcBef>
              <a:buFont typeface="Arial" panose="020B0604020202020204" pitchFamily="34" charset="0"/>
              <a:buChar char="•"/>
              <a:defRPr/>
            </a:pPr>
            <a:r>
              <a:rPr lang="en-US" sz="1050" dirty="0">
                <a:solidFill>
                  <a:prstClr val="black"/>
                </a:solidFill>
                <a:cs typeface="Arial" panose="020B0604020202020204" pitchFamily="34" charset="0"/>
              </a:rPr>
              <a:t>The titles are formatted to display as “Small Caps”.  </a:t>
            </a:r>
          </a:p>
          <a:p>
            <a:pPr marL="628650" lvl="1" indent="-171450">
              <a:spcBef>
                <a:spcPts val="300"/>
              </a:spcBef>
              <a:buFont typeface="Arial" panose="020B0604020202020204" pitchFamily="34" charset="0"/>
              <a:buChar char="•"/>
            </a:pPr>
            <a:r>
              <a:rPr lang="en-US" sz="1050" dirty="0">
                <a:solidFill>
                  <a:prstClr val="black"/>
                </a:solidFill>
                <a:cs typeface="Arial" panose="020B0604020202020204" pitchFamily="34" charset="0"/>
              </a:rPr>
              <a:t>The date on the title slide updates automatically to the current day.  On the day of the Webinar, it will reflect the proper date.</a:t>
            </a:r>
          </a:p>
          <a:p>
            <a:pPr marL="171450" indent="-171450">
              <a:spcBef>
                <a:spcPts val="600"/>
              </a:spcBef>
              <a:spcAft>
                <a:spcPts val="800"/>
              </a:spcAft>
              <a:buFont typeface="Arial" panose="020B0604020202020204" pitchFamily="34" charset="0"/>
              <a:buChar char="•"/>
            </a:pPr>
            <a:r>
              <a:rPr lang="en-US" sz="1200" b="1" dirty="0">
                <a:solidFill>
                  <a:prstClr val="black"/>
                </a:solidFill>
                <a:cs typeface="Arial" panose="020B0604020202020204" pitchFamily="34" charset="0"/>
              </a:rPr>
              <a:t>Resources:</a:t>
            </a:r>
            <a:br>
              <a:rPr lang="en-US" sz="1050" b="1" dirty="0">
                <a:solidFill>
                  <a:prstClr val="black"/>
                </a:solidFill>
                <a:cs typeface="Arial" panose="020B0604020202020204" pitchFamily="34" charset="0"/>
              </a:rPr>
            </a:br>
            <a:r>
              <a:rPr lang="en-US" sz="1050" dirty="0">
                <a:solidFill>
                  <a:prstClr val="black"/>
                </a:solidFill>
                <a:cs typeface="Arial" panose="020B0604020202020204" pitchFamily="34" charset="0"/>
              </a:rPr>
              <a:t>This works like a multi-level bulleted list.  Use the list level buttons on your “Home” tab to</a:t>
            </a:r>
            <a:br>
              <a:rPr lang="en-US" sz="1050" dirty="0">
                <a:solidFill>
                  <a:prstClr val="black"/>
                </a:solidFill>
                <a:cs typeface="Arial" panose="020B0604020202020204" pitchFamily="34" charset="0"/>
              </a:rPr>
            </a:br>
            <a:r>
              <a:rPr lang="en-US" sz="1050" dirty="0">
                <a:solidFill>
                  <a:prstClr val="black"/>
                </a:solidFill>
                <a:cs typeface="Arial" panose="020B0604020202020204" pitchFamily="34" charset="0"/>
              </a:rPr>
              <a:t>change levels.</a:t>
            </a:r>
          </a:p>
          <a:p>
            <a:pPr marL="628650" lvl="1" indent="-171450">
              <a:spcBef>
                <a:spcPts val="600"/>
              </a:spcBef>
              <a:spcAft>
                <a:spcPts val="300"/>
              </a:spcAft>
              <a:buFont typeface="Arial" panose="020B0604020202020204" pitchFamily="34" charset="0"/>
              <a:buChar char="•"/>
            </a:pPr>
            <a:r>
              <a:rPr lang="en-US" sz="1050" dirty="0">
                <a:solidFill>
                  <a:prstClr val="black"/>
                </a:solidFill>
                <a:cs typeface="Arial" panose="020B0604020202020204" pitchFamily="34" charset="0"/>
              </a:rPr>
              <a:t>The first level is the name of the resource</a:t>
            </a:r>
          </a:p>
          <a:p>
            <a:pPr marL="628650" lvl="1" indent="-171450">
              <a:spcAft>
                <a:spcPts val="300"/>
              </a:spcAft>
              <a:buFont typeface="Arial" panose="020B0604020202020204" pitchFamily="34" charset="0"/>
              <a:buChar char="•"/>
            </a:pPr>
            <a:r>
              <a:rPr lang="en-US" sz="1050" dirty="0">
                <a:solidFill>
                  <a:prstClr val="black"/>
                </a:solidFill>
                <a:cs typeface="Arial" panose="020B0604020202020204" pitchFamily="34" charset="0"/>
              </a:rPr>
              <a:t>The second level is the Resource Information</a:t>
            </a:r>
          </a:p>
          <a:p>
            <a:pPr marL="628650" lvl="1" indent="-171450">
              <a:spcAft>
                <a:spcPts val="600"/>
              </a:spcAft>
              <a:buFont typeface="Arial" panose="020B0604020202020204" pitchFamily="34" charset="0"/>
              <a:buChar char="•"/>
            </a:pPr>
            <a:r>
              <a:rPr lang="en-US" sz="1050" dirty="0">
                <a:solidFill>
                  <a:prstClr val="black"/>
                </a:solidFill>
                <a:cs typeface="Arial" panose="020B0604020202020204" pitchFamily="34" charset="0"/>
              </a:rPr>
              <a:t>The third level is the Resource Link.</a:t>
            </a:r>
          </a:p>
          <a:p>
            <a:pPr marL="171450" indent="-171450">
              <a:spcAft>
                <a:spcPts val="600"/>
              </a:spcAft>
              <a:buFont typeface="Arial" panose="020B0604020202020204" pitchFamily="34" charset="0"/>
              <a:buChar char="•"/>
            </a:pPr>
            <a:endParaRPr lang="en-US" sz="1050" dirty="0">
              <a:solidFill>
                <a:prstClr val="black"/>
              </a:solidFill>
              <a:cs typeface="Arial" panose="020B0604020202020204" pitchFamily="34" charset="0"/>
            </a:endParaRPr>
          </a:p>
          <a:p>
            <a:pPr>
              <a:spcAft>
                <a:spcPts val="600"/>
              </a:spcAft>
              <a:buFont typeface="Arial" panose="020B0604020202020204" pitchFamily="34" charset="0"/>
              <a:buNone/>
            </a:pPr>
            <a:endParaRPr lang="en-US" sz="1050" dirty="0">
              <a:solidFill>
                <a:prstClr val="black"/>
              </a:solidFill>
              <a:cs typeface="Arial" panose="020B0604020202020204" pitchFamily="34" charset="0"/>
            </a:endParaRPr>
          </a:p>
        </p:txBody>
      </p:sp>
      <p:grpSp>
        <p:nvGrpSpPr>
          <p:cNvPr id="18" name="Group 17"/>
          <p:cNvGrpSpPr/>
          <p:nvPr userDrawn="1"/>
        </p:nvGrpSpPr>
        <p:grpSpPr>
          <a:xfrm>
            <a:off x="6728086" y="5023409"/>
            <a:ext cx="1296075" cy="481538"/>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grpSp>
      <p:sp>
        <p:nvSpPr>
          <p:cNvPr id="28" name="Rectangle 27"/>
          <p:cNvSpPr/>
          <p:nvPr userDrawn="1"/>
        </p:nvSpPr>
        <p:spPr>
          <a:xfrm>
            <a:off x="5509122" y="1"/>
            <a:ext cx="278130" cy="119753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27" name="Rectangle 26"/>
          <p:cNvSpPr/>
          <p:nvPr userDrawn="1"/>
        </p:nvSpPr>
        <p:spPr>
          <a:xfrm>
            <a:off x="4429402" y="1501813"/>
            <a:ext cx="278130" cy="5356188"/>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6" name="TextBox 5"/>
          <p:cNvSpPr txBox="1"/>
          <p:nvPr userDrawn="1"/>
        </p:nvSpPr>
        <p:spPr>
          <a:xfrm>
            <a:off x="0" y="54831"/>
            <a:ext cx="5448300" cy="978729"/>
          </a:xfrm>
          <a:prstGeom prst="rect">
            <a:avLst/>
          </a:prstGeom>
          <a:noFill/>
        </p:spPr>
        <p:txBody>
          <a:bodyPr wrap="square" rtlCol="0">
            <a:spAutoFit/>
          </a:bodyPr>
          <a:lstStyle/>
          <a:p>
            <a:pPr algn="ctr">
              <a:lnSpc>
                <a:spcPct val="90000"/>
              </a:lnSpc>
            </a:pPr>
            <a:r>
              <a:rPr lang="en-US" sz="3600" cap="small" spc="40" dirty="0">
                <a:gradFill flip="none" rotWithShape="1">
                  <a:gsLst>
                    <a:gs pos="0">
                      <a:srgbClr val="752832">
                        <a:lumMod val="28000"/>
                      </a:srgbClr>
                    </a:gs>
                    <a:gs pos="100000">
                      <a:srgbClr val="C0504D">
                        <a:lumMod val="75000"/>
                      </a:srgbClr>
                    </a:gs>
                  </a:gsLst>
                  <a:lin ang="16200000" scaled="1"/>
                  <a:tileRect/>
                </a:gradFill>
                <a:latin typeface="Impact" panose="020B0806030902050204" pitchFamily="34" charset="0"/>
                <a:cs typeface="Myriad Pro Cond"/>
              </a:rPr>
              <a:t>This Slide Is Hidden.  </a:t>
            </a:r>
          </a:p>
          <a:p>
            <a:pPr algn="ctr">
              <a:lnSpc>
                <a:spcPct val="90000"/>
              </a:lnSpc>
            </a:pPr>
            <a:r>
              <a:rPr lang="en-US" sz="2800" cap="small" spc="40" dirty="0">
                <a:gradFill flip="none" rotWithShape="1">
                  <a:gsLst>
                    <a:gs pos="0">
                      <a:srgbClr val="752832">
                        <a:lumMod val="28000"/>
                      </a:srgbClr>
                    </a:gs>
                    <a:gs pos="100000">
                      <a:srgbClr val="C0504D">
                        <a:lumMod val="75000"/>
                      </a:srgbClr>
                    </a:gs>
                  </a:gsLst>
                  <a:lin ang="16200000" scaled="1"/>
                  <a:tileRect/>
                </a:gradFill>
                <a:latin typeface="Impact" panose="020B0806030902050204" pitchFamily="34" charset="0"/>
                <a:cs typeface="Myriad Pro Cond"/>
              </a:rPr>
              <a:t>It will not display in your presentation.</a:t>
            </a:r>
          </a:p>
        </p:txBody>
      </p:sp>
      <p:sp>
        <p:nvSpPr>
          <p:cNvPr id="7" name="TextBox 6"/>
          <p:cNvSpPr txBox="1"/>
          <p:nvPr userDrawn="1"/>
        </p:nvSpPr>
        <p:spPr>
          <a:xfrm>
            <a:off x="91736" y="1613703"/>
            <a:ext cx="4297680" cy="5149047"/>
          </a:xfrm>
          <a:prstGeom prst="rect">
            <a:avLst/>
          </a:prstGeom>
          <a:noFill/>
        </p:spPr>
        <p:txBody>
          <a:bodyPr wrap="square" rtlCol="0">
            <a:noAutofit/>
          </a:bodyPr>
          <a:lstStyle/>
          <a:p>
            <a:pPr>
              <a:spcAft>
                <a:spcPts val="300"/>
              </a:spcAft>
            </a:pPr>
            <a:r>
              <a:rPr lang="en-US" sz="1400" b="1" dirty="0">
                <a:solidFill>
                  <a:prstClr val="black"/>
                </a:solidFill>
                <a:cs typeface="Arial" panose="020B0604020202020204" pitchFamily="34" charset="0"/>
              </a:rPr>
              <a:t>How to use this template:</a:t>
            </a:r>
          </a:p>
          <a:p>
            <a:pPr marL="171450" indent="-171450">
              <a:buFont typeface="Arial" panose="020B0604020202020204" pitchFamily="34" charset="0"/>
              <a:buChar char="•"/>
            </a:pPr>
            <a:r>
              <a:rPr lang="en-US" sz="1050" dirty="0">
                <a:solidFill>
                  <a:prstClr val="black"/>
                </a:solidFill>
                <a:cs typeface="Arial" panose="020B0604020202020204" pitchFamily="34" charset="0"/>
              </a:rPr>
              <a:t>When creating a new slide, click the arrow under the “New Slide” button.  This will display the template master slides available.  Select the layout you </a:t>
            </a:r>
            <a:br>
              <a:rPr lang="en-US" sz="1050" dirty="0">
                <a:solidFill>
                  <a:prstClr val="black"/>
                </a:solidFill>
                <a:cs typeface="Arial" panose="020B0604020202020204" pitchFamily="34" charset="0"/>
              </a:rPr>
            </a:br>
            <a:r>
              <a:rPr lang="en-US" sz="1050" dirty="0">
                <a:solidFill>
                  <a:prstClr val="black"/>
                </a:solidFill>
                <a:cs typeface="Arial" panose="020B0604020202020204" pitchFamily="34" charset="0"/>
              </a:rPr>
              <a:t>need from the list.</a:t>
            </a:r>
          </a:p>
          <a:p>
            <a:pPr marL="171450" indent="-171450">
              <a:spcBef>
                <a:spcPts val="600"/>
              </a:spcBef>
              <a:buFont typeface="Arial" panose="020B0604020202020204" pitchFamily="34" charset="0"/>
              <a:buChar char="•"/>
            </a:pPr>
            <a:r>
              <a:rPr lang="en-US" sz="1050" dirty="0">
                <a:solidFill>
                  <a:prstClr val="black"/>
                </a:solidFill>
                <a:cs typeface="Arial" panose="020B0604020202020204" pitchFamily="34" charset="0"/>
              </a:rPr>
              <a:t>Likewise, to </a:t>
            </a:r>
            <a:r>
              <a:rPr lang="en-US" sz="1050" i="1" dirty="0">
                <a:solidFill>
                  <a:prstClr val="black"/>
                </a:solidFill>
                <a:cs typeface="Arial" panose="020B0604020202020204" pitchFamily="34" charset="0"/>
              </a:rPr>
              <a:t>change</a:t>
            </a:r>
            <a:r>
              <a:rPr lang="en-US" sz="1050" dirty="0">
                <a:solidFill>
                  <a:prstClr val="black"/>
                </a:solidFill>
                <a:cs typeface="Arial" panose="020B0604020202020204" pitchFamily="34" charset="0"/>
              </a:rPr>
              <a:t> the </a:t>
            </a:r>
            <a:br>
              <a:rPr lang="en-US" sz="1050" dirty="0">
                <a:solidFill>
                  <a:prstClr val="black"/>
                </a:solidFill>
                <a:cs typeface="Arial" panose="020B0604020202020204" pitchFamily="34" charset="0"/>
              </a:rPr>
            </a:br>
            <a:r>
              <a:rPr lang="en-US" sz="1050" dirty="0">
                <a:solidFill>
                  <a:prstClr val="black"/>
                </a:solidFill>
                <a:cs typeface="Arial" panose="020B0604020202020204" pitchFamily="34" charset="0"/>
              </a:rPr>
              <a:t>template master of a slide,</a:t>
            </a:r>
            <a:br>
              <a:rPr lang="en-US" sz="1050" dirty="0">
                <a:solidFill>
                  <a:prstClr val="black"/>
                </a:solidFill>
                <a:cs typeface="Arial" panose="020B0604020202020204" pitchFamily="34" charset="0"/>
              </a:rPr>
            </a:br>
            <a:r>
              <a:rPr lang="en-US" sz="1050" dirty="0">
                <a:solidFill>
                  <a:prstClr val="black"/>
                </a:solidFill>
                <a:cs typeface="Arial" panose="020B0604020202020204" pitchFamily="34" charset="0"/>
              </a:rPr>
              <a:t>click the “Layout” button </a:t>
            </a:r>
            <a:br>
              <a:rPr lang="en-US" sz="1050" dirty="0">
                <a:solidFill>
                  <a:prstClr val="black"/>
                </a:solidFill>
                <a:cs typeface="Arial" panose="020B0604020202020204" pitchFamily="34" charset="0"/>
              </a:rPr>
            </a:br>
            <a:r>
              <a:rPr lang="en-US" sz="1050" dirty="0">
                <a:solidFill>
                  <a:prstClr val="black"/>
                </a:solidFill>
                <a:cs typeface="Arial" panose="020B0604020202020204" pitchFamily="34" charset="0"/>
              </a:rPr>
              <a:t>right next to the </a:t>
            </a:r>
            <a:br>
              <a:rPr lang="en-US" sz="1050" dirty="0">
                <a:solidFill>
                  <a:prstClr val="black"/>
                </a:solidFill>
                <a:cs typeface="Arial" panose="020B0604020202020204" pitchFamily="34" charset="0"/>
              </a:rPr>
            </a:br>
            <a:r>
              <a:rPr lang="en-US" sz="1050" dirty="0">
                <a:solidFill>
                  <a:prstClr val="black"/>
                </a:solidFill>
                <a:cs typeface="Arial" panose="020B0604020202020204" pitchFamily="34" charset="0"/>
              </a:rPr>
              <a:t>“New Slide” button.</a:t>
            </a:r>
          </a:p>
          <a:p>
            <a:pPr>
              <a:spcBef>
                <a:spcPts val="600"/>
              </a:spcBef>
              <a:spcAft>
                <a:spcPts val="300"/>
              </a:spcAft>
              <a:defRPr/>
            </a:pPr>
            <a:r>
              <a:rPr lang="en-US" sz="1400" b="1" dirty="0">
                <a:solidFill>
                  <a:prstClr val="black"/>
                </a:solidFill>
                <a:cs typeface="Arial" panose="020B0604020202020204" pitchFamily="34" charset="0"/>
              </a:rPr>
              <a:t>General Template Notes:</a:t>
            </a:r>
          </a:p>
          <a:p>
            <a:pPr marL="274320">
              <a:spcAft>
                <a:spcPts val="600"/>
              </a:spcAft>
              <a:buFont typeface="Arial" panose="020B0604020202020204" pitchFamily="34" charset="0"/>
              <a:buNone/>
            </a:pPr>
            <a:r>
              <a:rPr lang="en-US" u="sng" spc="60" dirty="0">
                <a:solidFill>
                  <a:prstClr val="white"/>
                </a:solidFill>
                <a:effectLst>
                  <a:outerShdw blurRad="76200" dist="38100" dir="8100000" algn="tr" rotWithShape="0">
                    <a:prstClr val="black">
                      <a:alpha val="60000"/>
                    </a:prstClr>
                  </a:outerShdw>
                </a:effectLst>
                <a:latin typeface="Impact" panose="020B0806030902050204" pitchFamily="34" charset="0"/>
                <a:cs typeface="Arial" panose="020B0604020202020204" pitchFamily="34" charset="0"/>
              </a:rPr>
              <a:t>DO NOT:</a:t>
            </a:r>
          </a:p>
          <a:p>
            <a:pPr marL="628650" lvl="1" indent="-171450">
              <a:spcAft>
                <a:spcPts val="600"/>
              </a:spcAft>
              <a:buFont typeface="Arial" panose="020B0604020202020204" pitchFamily="34" charset="0"/>
              <a:buChar char="•"/>
              <a:defRPr/>
            </a:pPr>
            <a:r>
              <a:rPr lang="en-US" sz="1050" b="1" dirty="0">
                <a:solidFill>
                  <a:prstClr val="black"/>
                </a:solidFill>
                <a:cs typeface="Arial" panose="020B0604020202020204" pitchFamily="34" charset="0"/>
              </a:rPr>
              <a:t>Space out your bullets using the “enter” key</a:t>
            </a:r>
            <a:r>
              <a:rPr lang="en-US" sz="1050" dirty="0">
                <a:solidFill>
                  <a:prstClr val="black"/>
                </a:solidFill>
                <a:cs typeface="Arial" panose="020B0604020202020204" pitchFamily="34" charset="0"/>
              </a:rPr>
              <a:t>.  If a spacing adjustment is needed, it will be handled by the design team.</a:t>
            </a:r>
          </a:p>
          <a:p>
            <a:pPr marL="628650" lvl="1" indent="-171450">
              <a:spcAft>
                <a:spcPts val="600"/>
              </a:spcAft>
              <a:buFont typeface="Arial" panose="020B0604020202020204" pitchFamily="34" charset="0"/>
              <a:buChar char="•"/>
            </a:pPr>
            <a:r>
              <a:rPr lang="en-US" sz="1050" b="1" dirty="0">
                <a:solidFill>
                  <a:prstClr val="black"/>
                </a:solidFill>
                <a:cs typeface="Arial" panose="020B0604020202020204" pitchFamily="34" charset="0"/>
              </a:rPr>
              <a:t>Type any titles in all uppercase or with caps lock on</a:t>
            </a:r>
            <a:r>
              <a:rPr lang="en-US" sz="1050" dirty="0">
                <a:solidFill>
                  <a:prstClr val="black"/>
                </a:solidFill>
                <a:cs typeface="Arial" panose="020B0604020202020204" pitchFamily="34" charset="0"/>
              </a:rPr>
              <a:t>, as formatting is automatic. Type using standard title caps.</a:t>
            </a:r>
          </a:p>
          <a:p>
            <a:pPr marL="628650" lvl="1" indent="-171450">
              <a:spcAft>
                <a:spcPts val="600"/>
              </a:spcAft>
              <a:buFont typeface="Arial" panose="020B0604020202020204" pitchFamily="34" charset="0"/>
              <a:buChar char="•"/>
            </a:pPr>
            <a:r>
              <a:rPr lang="en-US" sz="1050" b="1" dirty="0">
                <a:solidFill>
                  <a:prstClr val="black"/>
                </a:solidFill>
                <a:cs typeface="Arial" panose="020B0604020202020204" pitchFamily="34" charset="0"/>
              </a:rPr>
              <a:t>Change heading alignment or location. </a:t>
            </a:r>
            <a:r>
              <a:rPr lang="en-US" sz="1050" dirty="0">
                <a:solidFill>
                  <a:prstClr val="black"/>
                </a:solidFill>
                <a:cs typeface="Arial" panose="020B0604020202020204" pitchFamily="34" charset="0"/>
              </a:rPr>
              <a:t>Any issues present in the display of your slides will be repaired by the design team.</a:t>
            </a:r>
          </a:p>
          <a:p>
            <a:pPr marL="274320">
              <a:spcAft>
                <a:spcPts val="600"/>
              </a:spcAft>
              <a:buFont typeface="Arial" panose="020B0604020202020204" pitchFamily="34" charset="0"/>
              <a:buNone/>
              <a:defRPr/>
            </a:pPr>
            <a:r>
              <a:rPr lang="en-US" u="sng" spc="60" dirty="0">
                <a:solidFill>
                  <a:prstClr val="white"/>
                </a:solidFill>
                <a:effectLst>
                  <a:outerShdw blurRad="76200" dist="38100" dir="8100000" algn="tr" rotWithShape="0">
                    <a:prstClr val="black">
                      <a:alpha val="60000"/>
                    </a:prstClr>
                  </a:outerShdw>
                </a:effectLst>
                <a:latin typeface="Impact" panose="020B0806030902050204" pitchFamily="34" charset="0"/>
                <a:cs typeface="Arial" panose="020B0604020202020204" pitchFamily="34" charset="0"/>
              </a:rPr>
              <a:t>DO:</a:t>
            </a:r>
          </a:p>
          <a:p>
            <a:pPr marL="628650" lvl="1" indent="-171450">
              <a:spcAft>
                <a:spcPts val="600"/>
              </a:spcAft>
              <a:buFont typeface="Arial" panose="020B0604020202020204" pitchFamily="34" charset="0"/>
              <a:buChar char="•"/>
              <a:defRPr/>
            </a:pPr>
            <a:r>
              <a:rPr lang="en-US" sz="1050" b="1" dirty="0">
                <a:solidFill>
                  <a:prstClr val="black"/>
                </a:solidFill>
                <a:cs typeface="Arial" panose="020B0604020202020204" pitchFamily="34" charset="0"/>
              </a:rPr>
              <a:t>Reference your graphics</a:t>
            </a:r>
            <a:r>
              <a:rPr lang="en-US" sz="1050" dirty="0">
                <a:solidFill>
                  <a:prstClr val="black"/>
                </a:solidFill>
                <a:cs typeface="Arial" panose="020B0604020202020204" pitchFamily="34" charset="0"/>
              </a:rPr>
              <a:t>.  Add a note at the top of the “Slide notes” section that indicates where your graphic originated.  Note that any graphics not referenced or in violation of </a:t>
            </a:r>
            <a:r>
              <a:rPr lang="en-US" sz="1050" b="1" dirty="0">
                <a:solidFill>
                  <a:prstClr val="black">
                    <a:lumMod val="85000"/>
                    <a:lumOff val="15000"/>
                  </a:prstClr>
                </a:solidFill>
                <a:cs typeface="Arial" panose="020B0604020202020204" pitchFamily="34" charset="0"/>
              </a:rPr>
              <a:t>US Copyright Law, Title 17 </a:t>
            </a:r>
            <a:r>
              <a:rPr lang="en-US" sz="1050" dirty="0">
                <a:solidFill>
                  <a:prstClr val="black"/>
                </a:solidFill>
                <a:cs typeface="Arial" panose="020B0604020202020204" pitchFamily="34" charset="0"/>
              </a:rPr>
              <a:t>will be replaced to ensure your protection.</a:t>
            </a:r>
          </a:p>
          <a:p>
            <a:pPr>
              <a:spcBef>
                <a:spcPts val="600"/>
              </a:spcBef>
              <a:buFont typeface="Arial" panose="020B0604020202020204" pitchFamily="34" charset="0"/>
              <a:buNone/>
            </a:pPr>
            <a:endParaRPr lang="en-US" sz="1100" dirty="0">
              <a:solidFill>
                <a:prstClr val="black"/>
              </a:solidFill>
              <a:cs typeface="Arial" panose="020B0604020202020204" pitchFamily="34" charset="0"/>
            </a:endParaRPr>
          </a:p>
          <a:p>
            <a:endParaRPr lang="en-US" sz="1100" dirty="0">
              <a:solidFill>
                <a:prstClr val="black"/>
              </a:solidFill>
              <a:cs typeface="Arial" panose="020B0604020202020204" pitchFamily="34" charset="0"/>
            </a:endParaRPr>
          </a:p>
        </p:txBody>
      </p:sp>
      <p:grpSp>
        <p:nvGrpSpPr>
          <p:cNvPr id="13" name="Group 12"/>
          <p:cNvGrpSpPr/>
          <p:nvPr userDrawn="1"/>
        </p:nvGrpSpPr>
        <p:grpSpPr>
          <a:xfrm>
            <a:off x="95250" y="1177480"/>
            <a:ext cx="8953500" cy="325901"/>
            <a:chOff x="95250" y="1177480"/>
            <a:chExt cx="8953500" cy="325901"/>
          </a:xfrm>
        </p:grpSpPr>
        <p:sp>
          <p:nvSpPr>
            <p:cNvPr id="10" name="TextBox 9"/>
            <p:cNvSpPr txBox="1"/>
            <p:nvPr userDrawn="1"/>
          </p:nvSpPr>
          <p:spPr>
            <a:xfrm>
              <a:off x="95250" y="1177480"/>
              <a:ext cx="8953500" cy="304277"/>
            </a:xfrm>
            <a:prstGeom prst="rect">
              <a:avLst/>
            </a:prstGeom>
            <a:noFill/>
          </p:spPr>
          <p:txBody>
            <a:bodyPr wrap="square" rtlCol="0">
              <a:noAutofit/>
            </a:bodyPr>
            <a:lstStyle/>
            <a:p>
              <a:pPr algn="ctr"/>
              <a:r>
                <a:rPr lang="en-US" sz="1600" i="1" dirty="0">
                  <a:solidFill>
                    <a:prstClr val="black">
                      <a:lumMod val="65000"/>
                      <a:lumOff val="35000"/>
                    </a:prstClr>
                  </a:solidFill>
                  <a:cs typeface="Arial" panose="020B0604020202020204" pitchFamily="34" charset="0"/>
                </a:rPr>
                <a:t>This slide contains information on how to use this template.  It is not a part of the presentation.</a:t>
              </a:r>
            </a:p>
          </p:txBody>
        </p:sp>
        <p:grpSp>
          <p:nvGrpSpPr>
            <p:cNvPr id="12" name="Group 11"/>
            <p:cNvGrpSpPr/>
            <p:nvPr userDrawn="1"/>
          </p:nvGrpSpPr>
          <p:grpSpPr>
            <a:xfrm>
              <a:off x="114300" y="1197535"/>
              <a:ext cx="8915400" cy="305846"/>
              <a:chOff x="114300" y="1188010"/>
              <a:chExt cx="8915400" cy="305846"/>
            </a:xfrm>
          </p:grpSpPr>
          <p:cxnSp>
            <p:nvCxnSpPr>
              <p:cNvPr id="9" name="Straight Connector 8"/>
              <p:cNvCxnSpPr/>
              <p:nvPr userDrawn="1"/>
            </p:nvCxnSpPr>
            <p:spPr>
              <a:xfrm>
                <a:off x="114300" y="1493856"/>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114300" y="1188010"/>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sp>
        <p:nvSpPr>
          <p:cNvPr id="15" name="TextBox 14"/>
          <p:cNvSpPr txBox="1"/>
          <p:nvPr userDrawn="1"/>
        </p:nvSpPr>
        <p:spPr>
          <a:xfrm>
            <a:off x="7084799" y="2272914"/>
            <a:ext cx="1317601" cy="1154326"/>
          </a:xfrm>
          <a:prstGeom prst="rect">
            <a:avLst/>
          </a:prstGeom>
          <a:noFill/>
        </p:spPr>
        <p:txBody>
          <a:bodyPr wrap="square" rtlCol="0">
            <a:noAutofit/>
          </a:bodyPr>
          <a:lstStyle/>
          <a:p>
            <a:pPr marL="0" lvl="1" indent="-171450">
              <a:lnSpc>
                <a:spcPct val="90000"/>
              </a:lnSpc>
              <a:spcAft>
                <a:spcPts val="400"/>
              </a:spcAft>
              <a:buFont typeface="Arial" panose="020B0604020202020204" pitchFamily="34" charset="0"/>
              <a:buChar char="•"/>
            </a:pPr>
            <a:r>
              <a:rPr lang="en-US" sz="1100" dirty="0">
                <a:solidFill>
                  <a:prstClr val="black"/>
                </a:solidFill>
              </a:rPr>
              <a:t>Quote</a:t>
            </a:r>
          </a:p>
          <a:p>
            <a:pPr marL="0" lvl="1" indent="-171450">
              <a:lnSpc>
                <a:spcPct val="90000"/>
              </a:lnSpc>
              <a:spcAft>
                <a:spcPts val="400"/>
              </a:spcAft>
              <a:buFont typeface="Arial" panose="020B0604020202020204" pitchFamily="34" charset="0"/>
              <a:buChar char="•"/>
            </a:pPr>
            <a:r>
              <a:rPr lang="en-US" sz="1100" dirty="0">
                <a:solidFill>
                  <a:prstClr val="black"/>
                </a:solidFill>
              </a:rPr>
              <a:t>Questions</a:t>
            </a:r>
          </a:p>
          <a:p>
            <a:pPr marL="0" lvl="1" indent="-171450">
              <a:lnSpc>
                <a:spcPct val="90000"/>
              </a:lnSpc>
              <a:spcAft>
                <a:spcPts val="400"/>
              </a:spcAft>
              <a:buFont typeface="Arial" panose="020B0604020202020204" pitchFamily="34" charset="0"/>
              <a:buChar char="•"/>
            </a:pPr>
            <a:r>
              <a:rPr lang="en-US" sz="1100" dirty="0">
                <a:solidFill>
                  <a:prstClr val="black"/>
                </a:solidFill>
              </a:rPr>
              <a:t>Resources</a:t>
            </a:r>
          </a:p>
          <a:p>
            <a:pPr marL="0" lvl="1" indent="-171450">
              <a:lnSpc>
                <a:spcPct val="90000"/>
              </a:lnSpc>
              <a:spcAft>
                <a:spcPts val="400"/>
              </a:spcAft>
              <a:buFont typeface="Arial" panose="020B0604020202020204" pitchFamily="34" charset="0"/>
              <a:buChar char="•"/>
            </a:pPr>
            <a:r>
              <a:rPr lang="en-US" sz="1100" dirty="0">
                <a:solidFill>
                  <a:prstClr val="black"/>
                </a:solidFill>
              </a:rPr>
              <a:t>Contact</a:t>
            </a:r>
          </a:p>
          <a:p>
            <a:pPr marL="0" lvl="1" indent="-171450">
              <a:lnSpc>
                <a:spcPct val="90000"/>
              </a:lnSpc>
              <a:spcAft>
                <a:spcPts val="400"/>
              </a:spcAft>
              <a:buFont typeface="Arial" panose="020B0604020202020204" pitchFamily="34" charset="0"/>
              <a:buChar char="•"/>
            </a:pPr>
            <a:r>
              <a:rPr lang="en-US" sz="1100" dirty="0">
                <a:solidFill>
                  <a:prstClr val="black"/>
                </a:solidFill>
              </a:rPr>
              <a:t>Thank You</a:t>
            </a:r>
          </a:p>
        </p:txBody>
      </p:sp>
      <p:cxnSp>
        <p:nvCxnSpPr>
          <p:cNvPr id="3" name="Straight Connector 2"/>
          <p:cNvCxnSpPr/>
          <p:nvPr userDrawn="1"/>
        </p:nvCxnSpPr>
        <p:spPr>
          <a:xfrm>
            <a:off x="5040000" y="2239425"/>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5040000" y="347715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6" name="Group 25"/>
          <p:cNvGrpSpPr/>
          <p:nvPr userDrawn="1"/>
        </p:nvGrpSpPr>
        <p:grpSpPr>
          <a:xfrm>
            <a:off x="6000750" y="-37309"/>
            <a:ext cx="3143249" cy="1262157"/>
            <a:chOff x="6000750" y="-37309"/>
            <a:chExt cx="3143249" cy="1262157"/>
          </a:xfrm>
        </p:grpSpPr>
        <p:sp>
          <p:nvSpPr>
            <p:cNvPr id="23" name="TextBox 22"/>
            <p:cNvSpPr txBox="1"/>
            <p:nvPr userDrawn="1"/>
          </p:nvSpPr>
          <p:spPr>
            <a:xfrm>
              <a:off x="7205266" y="66207"/>
              <a:ext cx="1938733" cy="1044036"/>
            </a:xfrm>
            <a:prstGeom prst="rect">
              <a:avLst/>
            </a:prstGeom>
            <a:noFill/>
          </p:spPr>
          <p:txBody>
            <a:bodyPr wrap="square" rtlCol="0">
              <a:noAutofit/>
            </a:bodyPr>
            <a:lstStyle/>
            <a:p>
              <a:pPr>
                <a:lnSpc>
                  <a:spcPct val="90000"/>
                </a:lnSpc>
              </a:pPr>
              <a:r>
                <a:rPr lang="en-US" sz="1300" b="1" spc="40" dirty="0">
                  <a:solidFill>
                    <a:prstClr val="black">
                      <a:lumMod val="85000"/>
                      <a:lumOff val="15000"/>
                    </a:prstClr>
                  </a:solidFill>
                </a:rPr>
                <a:t>Don’t Delete this slide until the presentation is final.</a:t>
              </a:r>
            </a:p>
            <a:p>
              <a:pPr algn="ctr">
                <a:lnSpc>
                  <a:spcPct val="90000"/>
                </a:lnSpc>
                <a:spcBef>
                  <a:spcPts val="600"/>
                </a:spcBef>
              </a:pPr>
              <a:r>
                <a:rPr lang="en-US" sz="1500" b="1" spc="40" dirty="0">
                  <a:solidFill>
                    <a:srgbClr val="9D1C30"/>
                  </a:solidFill>
                </a:rPr>
                <a:t>Keep it in the template.</a:t>
              </a:r>
            </a:p>
          </p:txBody>
        </p:sp>
        <p:grpSp>
          <p:nvGrpSpPr>
            <p:cNvPr id="25" name="Group 24"/>
            <p:cNvGrpSpPr/>
            <p:nvPr userDrawn="1"/>
          </p:nvGrpSpPr>
          <p:grpSpPr>
            <a:xfrm>
              <a:off x="6000750" y="-37309"/>
              <a:ext cx="1262157" cy="1262157"/>
              <a:chOff x="1714500" y="4547858"/>
              <a:chExt cx="1262157" cy="1262157"/>
            </a:xfrm>
          </p:grpSpPr>
          <p:grpSp>
            <p:nvGrpSpPr>
              <p:cNvPr id="24" name="Group 23"/>
              <p:cNvGrpSpPr/>
              <p:nvPr userDrawn="1"/>
            </p:nvGrpSpPr>
            <p:grpSpPr>
              <a:xfrm>
                <a:off x="1714500" y="4547858"/>
                <a:ext cx="1262157" cy="1262157"/>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grpSp>
          <p:sp>
            <p:nvSpPr>
              <p:cNvPr id="19" name="TextBox 18"/>
              <p:cNvSpPr txBox="1"/>
              <p:nvPr userDrawn="1"/>
            </p:nvSpPr>
            <p:spPr>
              <a:xfrm>
                <a:off x="1849335" y="4755916"/>
                <a:ext cx="992486" cy="838221"/>
              </a:xfrm>
              <a:prstGeom prst="rect">
                <a:avLst/>
              </a:prstGeom>
              <a:noFill/>
              <a:effectLst>
                <a:outerShdw blurRad="50800" dist="25400" dir="8100000" algn="tr" rotWithShape="0">
                  <a:prstClr val="black">
                    <a:alpha val="40000"/>
                  </a:prstClr>
                </a:outerShdw>
              </a:effectLst>
            </p:spPr>
            <p:txBody>
              <a:bodyPr wrap="square" rtlCol="0">
                <a:noAutofit/>
              </a:bodyPr>
              <a:lstStyle/>
              <a:p>
                <a:pPr algn="ctr"/>
                <a:r>
                  <a:rPr lang="en-US" sz="2300" spc="40" dirty="0">
                    <a:solidFill>
                      <a:prstClr val="white"/>
                    </a:solidFill>
                    <a:latin typeface="Impact" panose="020B0806030902050204" pitchFamily="34" charset="0"/>
                  </a:rPr>
                  <a:t>DON’T</a:t>
                </a:r>
                <a:br>
                  <a:rPr lang="en-US" sz="2300" spc="40" dirty="0">
                    <a:solidFill>
                      <a:prstClr val="white"/>
                    </a:solidFill>
                    <a:latin typeface="Impact" panose="020B0806030902050204" pitchFamily="34" charset="0"/>
                  </a:rPr>
                </a:br>
                <a:r>
                  <a:rPr lang="en-US" sz="2300" spc="40" dirty="0">
                    <a:solidFill>
                      <a:prstClr val="white"/>
                    </a:solidFill>
                    <a:latin typeface="Impact" panose="020B0806030902050204" pitchFamily="34" charset="0"/>
                  </a:rPr>
                  <a:t>DELETE</a:t>
                </a:r>
              </a:p>
            </p:txBody>
          </p:sp>
        </p:grpSp>
      </p:grpSp>
      <p:grpSp>
        <p:nvGrpSpPr>
          <p:cNvPr id="20" name="Group 19"/>
          <p:cNvGrpSpPr/>
          <p:nvPr userDrawn="1"/>
        </p:nvGrpSpPr>
        <p:grpSpPr>
          <a:xfrm>
            <a:off x="1939046" y="2334674"/>
            <a:ext cx="2645179" cy="1166059"/>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grpSp>
      <p:sp>
        <p:nvSpPr>
          <p:cNvPr id="35" name="TextBox 34"/>
          <p:cNvSpPr txBox="1"/>
          <p:nvPr userDrawn="1"/>
        </p:nvSpPr>
        <p:spPr>
          <a:xfrm>
            <a:off x="114300" y="910225"/>
            <a:ext cx="5313591" cy="304277"/>
          </a:xfrm>
          <a:prstGeom prst="rect">
            <a:avLst/>
          </a:prstGeom>
          <a:noFill/>
        </p:spPr>
        <p:txBody>
          <a:bodyPr wrap="square" rtlCol="0">
            <a:noAutofit/>
          </a:bodyPr>
          <a:lstStyle/>
          <a:p>
            <a:pPr algn="ctr"/>
            <a:r>
              <a:rPr lang="en-US" sz="1200" b="1" dirty="0">
                <a:solidFill>
                  <a:srgbClr val="C0504D">
                    <a:lumMod val="50000"/>
                  </a:srgbClr>
                </a:solidFill>
                <a:cs typeface="Arial" panose="020B0604020202020204" pitchFamily="34" charset="0"/>
              </a:rPr>
              <a:t>Slide numbers will set properly when deck is finalized.</a:t>
            </a:r>
          </a:p>
        </p:txBody>
      </p:sp>
      <p:sp>
        <p:nvSpPr>
          <p:cNvPr id="36" name="Rectangle 35"/>
          <p:cNvSpPr/>
          <p:nvPr userDrawn="1"/>
        </p:nvSpPr>
        <p:spPr>
          <a:xfrm>
            <a:off x="4714598" y="6248400"/>
            <a:ext cx="4429402" cy="610606"/>
          </a:xfrm>
          <a:prstGeom prst="rect">
            <a:avLst/>
          </a:prstGeom>
          <a:solidFill>
            <a:schemeClr val="bg2">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tIns="0" rtlCol="0" anchor="ctr"/>
          <a:lstStyle/>
          <a:p>
            <a:pPr algn="ctr"/>
            <a:r>
              <a:rPr lang="en-US" sz="2000" b="1" dirty="0">
                <a:solidFill>
                  <a:prstClr val="white"/>
                </a:solidFill>
                <a:effectLst>
                  <a:outerShdw blurRad="50800" dist="38100" dir="8100000" algn="tr" rotWithShape="0">
                    <a:prstClr val="black">
                      <a:alpha val="40000"/>
                    </a:prstClr>
                  </a:outerShdw>
                </a:effectLst>
              </a:rPr>
              <a:t>Questions about this template?</a:t>
            </a:r>
          </a:p>
          <a:p>
            <a:pPr algn="ctr"/>
            <a:r>
              <a:rPr lang="en-US" sz="1400" dirty="0">
                <a:solidFill>
                  <a:prstClr val="white"/>
                </a:solidFill>
                <a:effectLst>
                  <a:outerShdw blurRad="50800" dist="38100" dir="8100000" algn="tr" rotWithShape="0">
                    <a:prstClr val="black">
                      <a:alpha val="40000"/>
                    </a:prstClr>
                  </a:outerShdw>
                </a:effectLst>
              </a:rPr>
              <a:t>Email: </a:t>
            </a:r>
            <a:r>
              <a:rPr lang="en-US" sz="1400" dirty="0">
                <a:solidFill>
                  <a:prstClr val="white"/>
                </a:solidFill>
                <a:effectLst>
                  <a:outerShdw blurRad="50800" dist="38100" dir="8100000" algn="tr" rotWithShape="0">
                    <a:prstClr val="black">
                      <a:alpha val="40000"/>
                    </a:prstClr>
                  </a:outerShdw>
                </a:effectLst>
                <a:hlinkClick r:id="rId4"/>
              </a:rPr>
              <a:t>ETAsupport@wfgpshelpdesk.atlassian.net</a:t>
            </a:r>
            <a:r>
              <a:rPr lang="en-US" sz="1400" dirty="0">
                <a:solidFill>
                  <a:prstClr val="white"/>
                </a:solidFill>
                <a:effectLst>
                  <a:outerShdw blurRad="50800" dist="38100" dir="8100000" algn="tr" rotWithShape="0">
                    <a:prstClr val="black">
                      <a:alpha val="40000"/>
                    </a:prstClr>
                  </a:outerShdw>
                </a:effectLst>
              </a:rPr>
              <a:t> </a:t>
            </a:r>
            <a:endParaRPr lang="en-US" sz="1400" dirty="0">
              <a:solidFill>
                <a:srgbClr val="1F497D">
                  <a:lumMod val="20000"/>
                  <a:lumOff val="80000"/>
                </a:srgbClr>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358277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PPT-Background.png"/>
          <p:cNvPicPr>
            <a:picLocks noChangeAspect="1"/>
          </p:cNvPicPr>
          <p:nvPr userDrawn="1"/>
        </p:nvPicPr>
        <p:blipFill rotWithShape="1">
          <a:blip r:embed="rId2" cstate="print">
            <a:alphaModFix amt="60000"/>
            <a:extLst>
              <a:ext uri="{28A0092B-C50C-407E-A947-70E740481C1C}">
                <a14:useLocalDpi xmlns:a14="http://schemas.microsoft.com/office/drawing/2010/main" val="0"/>
              </a:ext>
            </a:extLst>
          </a:blip>
          <a:srcRect t="-8" b="3"/>
          <a:stretch/>
        </p:blipFill>
        <p:spPr>
          <a:xfrm>
            <a:off x="0" y="0"/>
            <a:ext cx="9144000" cy="6858000"/>
          </a:xfrm>
          <a:prstGeom prst="rect">
            <a:avLst/>
          </a:prstGeom>
          <a:solidFill>
            <a:schemeClr val="bg1"/>
          </a:solidFill>
        </p:spPr>
      </p:pic>
      <p:sp>
        <p:nvSpPr>
          <p:cNvPr id="5" name="Rectangle 4"/>
          <p:cNvSpPr/>
          <p:nvPr userDrawn="1"/>
        </p:nvSpPr>
        <p:spPr>
          <a:xfrm>
            <a:off x="-1" y="6117905"/>
            <a:ext cx="5307845" cy="740095"/>
          </a:xfrm>
          <a:prstGeom prst="rect">
            <a:avLst/>
          </a:prstGeom>
          <a:solidFill>
            <a:srgbClr val="7A23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2" name="Title 1"/>
          <p:cNvSpPr>
            <a:spLocks noGrp="1"/>
          </p:cNvSpPr>
          <p:nvPr>
            <p:ph type="ctrTitle" hasCustomPrompt="1"/>
          </p:nvPr>
        </p:nvSpPr>
        <p:spPr>
          <a:xfrm>
            <a:off x="474870" y="1280052"/>
            <a:ext cx="5002696" cy="1470025"/>
          </a:xfrm>
        </p:spPr>
        <p:txBody>
          <a:bodyPr>
            <a:noAutofit/>
          </a:bodyPr>
          <a:lstStyle>
            <a:lvl1pPr>
              <a:lnSpc>
                <a:spcPct val="80000"/>
              </a:lnSpc>
              <a:defRPr sz="4800" b="0" i="0" cap="small" baseline="0">
                <a:gradFill>
                  <a:gsLst>
                    <a:gs pos="0">
                      <a:srgbClr val="004874"/>
                    </a:gs>
                    <a:gs pos="100000">
                      <a:srgbClr val="041F36"/>
                    </a:gs>
                  </a:gsLst>
                  <a:lin ang="5400000" scaled="1"/>
                </a:gradFill>
                <a:latin typeface="Franklin Gothic Medium" panose="020B0603020102020204" pitchFamily="34" charset="0"/>
                <a:cs typeface="Franklin Gothic Medium" panose="020B06030201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52784" y="3576972"/>
            <a:ext cx="5024782" cy="1326340"/>
          </a:xfrm>
        </p:spPr>
        <p:txBody>
          <a:bodyPr>
            <a:normAutofit/>
          </a:bodyPr>
          <a:lstStyle>
            <a:lvl1pPr marL="0" indent="0" algn="l">
              <a:lnSpc>
                <a:spcPct val="100000"/>
              </a:lnSpc>
              <a:buNone/>
              <a:defRPr sz="2800" b="0" i="0" cap="all" baseline="0">
                <a:solidFill>
                  <a:srgbClr val="275A99"/>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9685" y="5047573"/>
            <a:ext cx="2424806" cy="820181"/>
          </a:xfrm>
          <a:prstGeom prst="rect">
            <a:avLst/>
          </a:prstGeom>
        </p:spPr>
      </p:pic>
      <p:grpSp>
        <p:nvGrpSpPr>
          <p:cNvPr id="7" name="Group 6"/>
          <p:cNvGrpSpPr/>
          <p:nvPr userDrawn="1"/>
        </p:nvGrpSpPr>
        <p:grpSpPr>
          <a:xfrm>
            <a:off x="728807" y="6200285"/>
            <a:ext cx="3460479" cy="590826"/>
            <a:chOff x="3197079" y="5516217"/>
            <a:chExt cx="3460479" cy="590826"/>
          </a:xfrm>
        </p:grpSpPr>
        <p:pic>
          <p:nvPicPr>
            <p:cNvPr id="4" name="Picture 3"/>
            <p:cNvPicPr>
              <a:picLocks noChangeAspect="1"/>
            </p:cNvPicPr>
            <p:nvPr userDrawn="1"/>
          </p:nvPicPr>
          <p:blipFill>
            <a:blip r:embed="rId4"/>
            <a:stretch>
              <a:fillRect/>
            </a:stretch>
          </p:blipFill>
          <p:spPr>
            <a:xfrm>
              <a:off x="3197079" y="5516217"/>
              <a:ext cx="590826" cy="590826"/>
            </a:xfrm>
            <a:prstGeom prst="rect">
              <a:avLst/>
            </a:prstGeom>
          </p:spPr>
        </p:pic>
        <p:sp>
          <p:nvSpPr>
            <p:cNvPr id="9" name="TextBox 8"/>
            <p:cNvSpPr txBox="1"/>
            <p:nvPr userDrawn="1"/>
          </p:nvSpPr>
          <p:spPr>
            <a:xfrm>
              <a:off x="3750362" y="5611203"/>
              <a:ext cx="2907196" cy="369332"/>
            </a:xfrm>
            <a:prstGeom prst="rect">
              <a:avLst/>
            </a:prstGeom>
            <a:noFill/>
          </p:spPr>
          <p:txBody>
            <a:bodyPr wrap="square" rtlCol="0">
              <a:spAutoFit/>
            </a:bodyPr>
            <a:lstStyle/>
            <a:p>
              <a:r>
                <a:rPr lang="en-US" sz="900" b="1" kern="800" cap="all" dirty="0">
                  <a:solidFill>
                    <a:prstClr val="white"/>
                  </a:solidFill>
                  <a:cs typeface="Arial" pitchFamily="34" charset="0"/>
                </a:rPr>
                <a:t>Employment and Training Administration</a:t>
              </a:r>
            </a:p>
            <a:p>
              <a:r>
                <a:rPr lang="en-US" sz="900" kern="800" cap="all" dirty="0">
                  <a:solidFill>
                    <a:prstClr val="white"/>
                  </a:solidFill>
                  <a:cs typeface="Arial" pitchFamily="34" charset="0"/>
                </a:rPr>
                <a:t>United States Department of Labor</a:t>
              </a:r>
            </a:p>
          </p:txBody>
        </p:sp>
      </p:grpSp>
      <p:pic>
        <p:nvPicPr>
          <p:cNvPr id="8" name="Picture 7"/>
          <p:cNvPicPr>
            <a:picLocks noChangeAspect="1"/>
          </p:cNvPicPr>
          <p:nvPr userDrawn="1"/>
        </p:nvPicPr>
        <p:blipFill rotWithShape="1">
          <a:blip r:embed="rId5"/>
          <a:srcRect r="12034"/>
          <a:stretch/>
        </p:blipFill>
        <p:spPr>
          <a:xfrm>
            <a:off x="4854453" y="567"/>
            <a:ext cx="4289548" cy="6857433"/>
          </a:xfrm>
          <a:prstGeom prst="rect">
            <a:avLst/>
          </a:prstGeom>
        </p:spPr>
      </p:pic>
      <p:sp>
        <p:nvSpPr>
          <p:cNvPr id="17" name="TextBox 16"/>
          <p:cNvSpPr txBox="1"/>
          <p:nvPr userDrawn="1"/>
        </p:nvSpPr>
        <p:spPr>
          <a:xfrm>
            <a:off x="5930349" y="5212404"/>
            <a:ext cx="2867025" cy="369332"/>
          </a:xfrm>
          <a:prstGeom prst="rect">
            <a:avLst/>
          </a:prstGeom>
          <a:noFill/>
        </p:spPr>
        <p:txBody>
          <a:bodyPr wrap="square" lIns="0" rIns="0" rtlCol="0">
            <a:spAutoFit/>
          </a:bodyPr>
          <a:lstStyle/>
          <a:p>
            <a:pPr algn="ctr"/>
            <a:r>
              <a:rPr lang="en-US" dirty="0">
                <a:solidFill>
                  <a:srgbClr val="1F497D">
                    <a:lumMod val="20000"/>
                    <a:lumOff val="80000"/>
                  </a:srgbClr>
                </a:solidFill>
                <a:effectLst>
                  <a:outerShdw blurRad="50800" dist="38100" dir="8100000" algn="tr" rotWithShape="0">
                    <a:prstClr val="black">
                      <a:alpha val="40000"/>
                    </a:prstClr>
                  </a:outerShdw>
                </a:effectLst>
                <a:cs typeface="Arial" panose="020B0604020202020204" pitchFamily="34" charset="0"/>
              </a:rPr>
              <a:t>Presented By:</a:t>
            </a:r>
          </a:p>
        </p:txBody>
      </p:sp>
      <p:sp>
        <p:nvSpPr>
          <p:cNvPr id="18" name="TextBox 17"/>
          <p:cNvSpPr txBox="1"/>
          <p:nvPr userDrawn="1"/>
        </p:nvSpPr>
        <p:spPr>
          <a:xfrm>
            <a:off x="5632384" y="275442"/>
            <a:ext cx="3440870" cy="461665"/>
          </a:xfrm>
          <a:prstGeom prst="rect">
            <a:avLst/>
          </a:prstGeom>
          <a:noFill/>
        </p:spPr>
        <p:txBody>
          <a:bodyPr wrap="square" rtlCol="0">
            <a:spAutoFit/>
          </a:bodyPr>
          <a:lstStyle/>
          <a:p>
            <a:pPr algn="ctr"/>
            <a:fld id="{875B8B45-955B-4B98-9CF8-C4EF3E1D75FE}" type="datetime4">
              <a:rPr lang="en-US" sz="2400" b="1" spc="-40" smtClean="0">
                <a:solidFill>
                  <a:prstClr val="white"/>
                </a:solidFill>
                <a:effectLst>
                  <a:innerShdw blurRad="63500" dist="50800" dir="18900000">
                    <a:prstClr val="black">
                      <a:alpha val="50000"/>
                    </a:prstClr>
                  </a:innerShdw>
                </a:effectLst>
                <a:cs typeface="Arial" panose="020B0604020202020204" pitchFamily="34" charset="0"/>
              </a:rPr>
              <a:pPr algn="ctr"/>
              <a:t>October 5, 2016</a:t>
            </a:fld>
            <a:endParaRPr lang="en-US" sz="2400" b="1" spc="-40" dirty="0">
              <a:solidFill>
                <a:prstClr val="white"/>
              </a:solidFill>
              <a:effectLst>
                <a:innerShdw blurRad="63500" dist="50800" dir="18900000">
                  <a:prstClr val="black">
                    <a:alpha val="50000"/>
                  </a:prstClr>
                </a:innerShdw>
              </a:effectLst>
              <a:cs typeface="Arial" panose="020B0604020202020204" pitchFamily="34" charset="0"/>
            </a:endParaRPr>
          </a:p>
        </p:txBody>
      </p:sp>
      <p:sp>
        <p:nvSpPr>
          <p:cNvPr id="19" name="Text Placeholder 3"/>
          <p:cNvSpPr>
            <a:spLocks noGrp="1"/>
          </p:cNvSpPr>
          <p:nvPr userDrawn="1">
            <p:ph type="body" sz="half" idx="12" hasCustomPrompt="1"/>
          </p:nvPr>
        </p:nvSpPr>
        <p:spPr>
          <a:xfrm>
            <a:off x="5654470" y="5730973"/>
            <a:ext cx="3418783" cy="773865"/>
          </a:xfrm>
        </p:spPr>
        <p:txBody>
          <a:bodyPr lIns="0" tIns="0" rIns="0" bIns="0">
            <a:noAutofit/>
          </a:bodyPr>
          <a:lstStyle>
            <a:lvl1pPr marL="0" indent="0" algn="ctr">
              <a:buNone/>
              <a:defRPr sz="2300" b="0" i="0" spc="50" baseline="0">
                <a:ln>
                  <a:solidFill>
                    <a:srgbClr val="004874"/>
                  </a:solidFill>
                </a:ln>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Organization Name</a:t>
            </a:r>
          </a:p>
        </p:txBody>
      </p:sp>
    </p:spTree>
    <p:extLst>
      <p:ext uri="{BB962C8B-B14F-4D97-AF65-F5344CB8AC3E}">
        <p14:creationId xmlns:p14="http://schemas.microsoft.com/office/powerpoint/2010/main" val="3614229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9418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ection-Slide-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418885" y="2191006"/>
            <a:ext cx="5494337" cy="1168599"/>
          </a:xfrm>
        </p:spPr>
        <p:txBody>
          <a:bodyPr anchor="b" anchorCtr="0">
            <a:normAutofit/>
          </a:bodyPr>
          <a:lstStyle>
            <a:lvl1pPr algn="l">
              <a:defRPr sz="4000" b="0" cap="small" baseline="0">
                <a:gradFill>
                  <a:gsLst>
                    <a:gs pos="0">
                      <a:srgbClr val="004874"/>
                    </a:gs>
                    <a:gs pos="100000">
                      <a:srgbClr val="041F36"/>
                    </a:gs>
                  </a:gsLst>
                  <a:lin ang="5400000" scaled="1"/>
                </a:gradFill>
              </a:defRPr>
            </a:lvl1pPr>
          </a:lstStyle>
          <a:p>
            <a:r>
              <a:rPr lang="en-US" dirty="0"/>
              <a:t>Click to Edit Master Title Style</a:t>
            </a:r>
          </a:p>
        </p:txBody>
      </p:sp>
      <p:sp>
        <p:nvSpPr>
          <p:cNvPr id="3" name="Text Placeholder 2"/>
          <p:cNvSpPr>
            <a:spLocks noGrp="1"/>
          </p:cNvSpPr>
          <p:nvPr>
            <p:ph type="body" idx="1" hasCustomPrompt="1"/>
          </p:nvPr>
        </p:nvSpPr>
        <p:spPr>
          <a:xfrm>
            <a:off x="418885" y="3536723"/>
            <a:ext cx="5240509" cy="893387"/>
          </a:xfrm>
        </p:spPr>
        <p:txBody>
          <a:bodyPr anchor="t">
            <a:noAutofit/>
          </a:bodyPr>
          <a:lstStyle>
            <a:lvl1pPr marL="0" indent="0">
              <a:buNone/>
              <a:defRPr sz="2200" b="0" i="0" cap="all" baseline="0">
                <a:solidFill>
                  <a:srgbClr val="275A99"/>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Subtitle Style</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041F36"/>
                </a:solidFill>
              </a:defRPr>
            </a:lvl1pPr>
          </a:lstStyle>
          <a:p>
            <a:fld id="{42234874-4AE6-EC41-8F27-0640F467241F}" type="slidenum">
              <a:rPr lang="en-US" smtClean="0"/>
              <a:pPr/>
              <a:t>‹#›</a:t>
            </a:fld>
            <a:endParaRPr lang="en-US" dirty="0"/>
          </a:p>
        </p:txBody>
      </p:sp>
      <p:pic>
        <p:nvPicPr>
          <p:cNvPr id="11" name="Picture 10"/>
          <p:cNvPicPr>
            <a:picLocks noChangeAspect="1"/>
          </p:cNvPicPr>
          <p:nvPr userDrawn="1"/>
        </p:nvPicPr>
        <p:blipFill rotWithShape="1">
          <a:blip r:embed="rId3"/>
          <a:srcRect r="12034"/>
          <a:stretch/>
        </p:blipFill>
        <p:spPr>
          <a:xfrm>
            <a:off x="4854453" y="567"/>
            <a:ext cx="4289548" cy="6857433"/>
          </a:xfrm>
          <a:prstGeom prst="rect">
            <a:avLst/>
          </a:prstGeom>
        </p:spPr>
      </p:pic>
      <p:grpSp>
        <p:nvGrpSpPr>
          <p:cNvPr id="17" name="Group 16"/>
          <p:cNvGrpSpPr/>
          <p:nvPr userDrawn="1"/>
        </p:nvGrpSpPr>
        <p:grpSpPr>
          <a:xfrm flipV="1">
            <a:off x="8515350" y="0"/>
            <a:ext cx="628650" cy="1820427"/>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20" name="TextBox 19"/>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spc="40" smtClean="0">
                <a:solidFill>
                  <a:srgbClr val="004874"/>
                </a:solidFill>
                <a:latin typeface="Impact" panose="020B0806030902050204" pitchFamily="34" charset="0"/>
              </a:rPr>
              <a:pPr algn="r"/>
              <a:t>‹#›</a:t>
            </a:fld>
            <a:endParaRPr lang="en-US" sz="1700" spc="40" dirty="0">
              <a:solidFill>
                <a:srgbClr val="004874"/>
              </a:solidFill>
              <a:latin typeface="Impact" panose="020B0806030902050204" pitchFamily="34" charset="0"/>
            </a:endParaRPr>
          </a:p>
        </p:txBody>
      </p:sp>
      <p:pic>
        <p:nvPicPr>
          <p:cNvPr id="12" name="Picture 11" descr="wrfgps-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9685" y="5047573"/>
            <a:ext cx="2424806" cy="820181"/>
          </a:xfrm>
          <a:prstGeom prst="rect">
            <a:avLst/>
          </a:prstGeom>
        </p:spPr>
      </p:pic>
      <p:grpSp>
        <p:nvGrpSpPr>
          <p:cNvPr id="13" name="Group 12"/>
          <p:cNvGrpSpPr/>
          <p:nvPr userDrawn="1"/>
        </p:nvGrpSpPr>
        <p:grpSpPr>
          <a:xfrm rot="10800000" flipH="1" flipV="1">
            <a:off x="8553860" y="5040637"/>
            <a:ext cx="592563" cy="1820427"/>
            <a:chOff x="8515350" y="5037573"/>
            <a:chExt cx="628650" cy="1820427"/>
          </a:xfrm>
        </p:grpSpPr>
        <p:sp>
          <p:nvSpPr>
            <p:cNvPr id="14" name="Isosceles Triangle 1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5" name="Isosceles Triangle 1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18313437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pic>
        <p:nvPicPr>
          <p:cNvPr id="11" name="Picture 10"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pic>
        <p:nvPicPr>
          <p:cNvPr id="8" name="Picture 7"/>
          <p:cNvPicPr>
            <a:picLocks noChangeAspect="1"/>
          </p:cNvPicPr>
          <p:nvPr userDrawn="1"/>
        </p:nvPicPr>
        <p:blipFill rotWithShape="1">
          <a:blip r:embed="rId3"/>
          <a:srcRect r="66253"/>
          <a:stretch/>
        </p:blipFill>
        <p:spPr>
          <a:xfrm>
            <a:off x="7498391" y="567"/>
            <a:ext cx="1645609" cy="6857433"/>
          </a:xfrm>
          <a:prstGeom prst="rect">
            <a:avLst/>
          </a:prstGeom>
          <a:effectLst/>
        </p:spPr>
      </p:pic>
      <p:sp>
        <p:nvSpPr>
          <p:cNvPr id="3" name="Content Placeholder 2"/>
          <p:cNvSpPr>
            <a:spLocks noGrp="1"/>
          </p:cNvSpPr>
          <p:nvPr userDrawn="1">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8515350" y="0"/>
            <a:ext cx="628650" cy="1820427"/>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17" name="TextBox 16"/>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spc="40" smtClean="0">
                <a:solidFill>
                  <a:srgbClr val="004874"/>
                </a:solidFill>
                <a:latin typeface="Impact" panose="020B0806030902050204" pitchFamily="34" charset="0"/>
              </a:rPr>
              <a:pPr algn="r"/>
              <a:t>‹#›</a:t>
            </a:fld>
            <a:endParaRPr lang="en-US" sz="1700" spc="40" dirty="0">
              <a:solidFill>
                <a:srgbClr val="004874"/>
              </a:solidFill>
              <a:latin typeface="Impact" panose="020B0806030902050204" pitchFamily="34" charset="0"/>
            </a:endParaRPr>
          </a:p>
        </p:txBody>
      </p:sp>
      <p:grpSp>
        <p:nvGrpSpPr>
          <p:cNvPr id="16" name="Group 15"/>
          <p:cNvGrpSpPr/>
          <p:nvPr userDrawn="1"/>
        </p:nvGrpSpPr>
        <p:grpSpPr>
          <a:xfrm rot="10800000" flipH="1" flipV="1">
            <a:off x="8553860" y="5040637"/>
            <a:ext cx="592563" cy="1820427"/>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9622234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pic>
        <p:nvPicPr>
          <p:cNvPr id="14" name="Picture 13"/>
          <p:cNvPicPr>
            <a:picLocks noChangeAspect="1"/>
          </p:cNvPicPr>
          <p:nvPr userDrawn="1"/>
        </p:nvPicPr>
        <p:blipFill rotWithShape="1">
          <a:blip r:embed="rId2"/>
          <a:srcRect r="66253"/>
          <a:stretch/>
        </p:blipFill>
        <p:spPr>
          <a:xfrm>
            <a:off x="7498390" y="-1934"/>
            <a:ext cx="1645609" cy="6857433"/>
          </a:xfrm>
          <a:prstGeom prst="rect">
            <a:avLst/>
          </a:prstGeom>
          <a:effectLst/>
        </p:spPr>
      </p:pic>
      <p:sp>
        <p:nvSpPr>
          <p:cNvPr id="3" name="Content Placeholder 2"/>
          <p:cNvSpPr>
            <a:spLocks noGrp="1"/>
          </p:cNvSpPr>
          <p:nvPr userDrawn="1">
            <p:ph sz="half" idx="1"/>
          </p:nvPr>
        </p:nvSpPr>
        <p:spPr>
          <a:xfrm>
            <a:off x="457200" y="1281009"/>
            <a:ext cx="3619500" cy="4525963"/>
          </a:xfrm>
        </p:spPr>
        <p:txBody>
          <a:bodyPr>
            <a:normAutofit/>
          </a:bodyPr>
          <a:lstStyle>
            <a:lvl1pPr>
              <a:defRPr sz="2200"/>
            </a:lvl1pPr>
            <a:lvl2pPr>
              <a:defRPr sz="19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305300" y="1281009"/>
            <a:ext cx="3619500" cy="4525963"/>
          </a:xfrm>
        </p:spPr>
        <p:txBody>
          <a:bodyPr>
            <a:normAutofit/>
          </a:bodyPr>
          <a:lstStyle>
            <a:lvl1pPr>
              <a:defRPr sz="2200"/>
            </a:lvl1pPr>
            <a:lvl2pPr>
              <a:defRPr sz="19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731394" y="3439196"/>
            <a:ext cx="4899204" cy="56191"/>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nvGrpSpPr>
          <p:cNvPr id="23" name="Group 22"/>
          <p:cNvGrpSpPr/>
          <p:nvPr userDrawn="1"/>
        </p:nvGrpSpPr>
        <p:grpSpPr>
          <a:xfrm flipV="1">
            <a:off x="8515350" y="0"/>
            <a:ext cx="628650" cy="1820427"/>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26" name="TextBox 25"/>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spc="40" smtClean="0">
                <a:solidFill>
                  <a:srgbClr val="004874"/>
                </a:solidFill>
                <a:latin typeface="Impact" panose="020B0806030902050204" pitchFamily="34" charset="0"/>
              </a:rPr>
              <a:pPr algn="r"/>
              <a:t>‹#›</a:t>
            </a:fld>
            <a:endParaRPr lang="en-US" sz="1700" spc="40" dirty="0">
              <a:solidFill>
                <a:srgbClr val="004874"/>
              </a:solidFill>
              <a:latin typeface="Impact" panose="020B0806030902050204" pitchFamily="34" charset="0"/>
            </a:endParaRPr>
          </a:p>
        </p:txBody>
      </p:sp>
      <p:pic>
        <p:nvPicPr>
          <p:cNvPr id="18" name="Picture 1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19" name="Group 18"/>
          <p:cNvGrpSpPr/>
          <p:nvPr userDrawn="1"/>
        </p:nvGrpSpPr>
        <p:grpSpPr>
          <a:xfrm rot="10800000" flipH="1" flipV="1">
            <a:off x="8553860" y="5040637"/>
            <a:ext cx="592563" cy="1820427"/>
            <a:chOff x="8515350" y="5037573"/>
            <a:chExt cx="628650" cy="1820427"/>
          </a:xfrm>
        </p:grpSpPr>
        <p:sp>
          <p:nvSpPr>
            <p:cNvPr id="20" name="Isosceles Triangle 19"/>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1" name="Isosceles Triangle 20"/>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4096922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spc="40" baseline="0">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pic>
        <p:nvPicPr>
          <p:cNvPr id="14" name="Picture 13"/>
          <p:cNvPicPr>
            <a:picLocks noChangeAspect="1"/>
          </p:cNvPicPr>
          <p:nvPr userDrawn="1"/>
        </p:nvPicPr>
        <p:blipFill rotWithShape="1">
          <a:blip r:embed="rId2"/>
          <a:srcRect r="66253"/>
          <a:stretch/>
        </p:blipFill>
        <p:spPr>
          <a:xfrm>
            <a:off x="7498391" y="284"/>
            <a:ext cx="1645609" cy="6857433"/>
          </a:xfrm>
          <a:prstGeom prst="rect">
            <a:avLst/>
          </a:prstGeom>
          <a:effectLst/>
        </p:spPr>
      </p:pic>
      <p:sp>
        <p:nvSpPr>
          <p:cNvPr id="3" name="Content Placeholder 2"/>
          <p:cNvSpPr>
            <a:spLocks noGrp="1"/>
          </p:cNvSpPr>
          <p:nvPr userDrawn="1">
            <p:ph sz="half" idx="1"/>
          </p:nvPr>
        </p:nvSpPr>
        <p:spPr>
          <a:xfrm>
            <a:off x="457200" y="1877012"/>
            <a:ext cx="3619500" cy="392996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305300" y="1877012"/>
            <a:ext cx="3619500" cy="392996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731394" y="3439196"/>
            <a:ext cx="4899204" cy="56191"/>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8" name="Text Placeholder 2"/>
          <p:cNvSpPr>
            <a:spLocks noGrp="1"/>
          </p:cNvSpPr>
          <p:nvPr userDrawn="1">
            <p:ph type="body" idx="10"/>
          </p:nvPr>
        </p:nvSpPr>
        <p:spPr>
          <a:xfrm>
            <a:off x="457200" y="1085850"/>
            <a:ext cx="3621253" cy="719624"/>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2000" b="0" spc="40"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4"/>
          <p:cNvSpPr>
            <a:spLocks noGrp="1"/>
          </p:cNvSpPr>
          <p:nvPr userDrawn="1">
            <p:ph type="body" sz="quarter" idx="3"/>
          </p:nvPr>
        </p:nvSpPr>
        <p:spPr>
          <a:xfrm>
            <a:off x="4319588" y="1085850"/>
            <a:ext cx="3622675" cy="719624"/>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2000" b="0" spc="40"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0" name="Straight Connector 19"/>
          <p:cNvCxnSpPr/>
          <p:nvPr userDrawn="1"/>
        </p:nvCxnSpPr>
        <p:spPr>
          <a:xfrm>
            <a:off x="457200" y="1872149"/>
            <a:ext cx="3619500"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4305300" y="1872149"/>
            <a:ext cx="3619500"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3" name="Group 22"/>
          <p:cNvGrpSpPr/>
          <p:nvPr userDrawn="1"/>
        </p:nvGrpSpPr>
        <p:grpSpPr>
          <a:xfrm flipV="1">
            <a:off x="8515350" y="0"/>
            <a:ext cx="628650" cy="1820427"/>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26" name="TextBox 25"/>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spc="40" smtClean="0">
                <a:solidFill>
                  <a:srgbClr val="004874"/>
                </a:solidFill>
                <a:latin typeface="Impact" panose="020B0806030902050204" pitchFamily="34" charset="0"/>
              </a:rPr>
              <a:pPr algn="r"/>
              <a:t>‹#›</a:t>
            </a:fld>
            <a:endParaRPr lang="en-US" sz="1700" spc="40" dirty="0">
              <a:solidFill>
                <a:srgbClr val="004874"/>
              </a:solidFill>
              <a:latin typeface="Impact" panose="020B0806030902050204" pitchFamily="34" charset="0"/>
            </a:endParaRPr>
          </a:p>
        </p:txBody>
      </p:sp>
      <p:pic>
        <p:nvPicPr>
          <p:cNvPr id="27" name="Picture 2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8" name="Group 27"/>
          <p:cNvGrpSpPr/>
          <p:nvPr userDrawn="1"/>
        </p:nvGrpSpPr>
        <p:grpSpPr>
          <a:xfrm rot="10800000" flipH="1" flipV="1">
            <a:off x="8553860" y="5040637"/>
            <a:ext cx="592563" cy="1820427"/>
            <a:chOff x="8515350" y="5037573"/>
            <a:chExt cx="628650" cy="1820427"/>
          </a:xfrm>
        </p:grpSpPr>
        <p:sp>
          <p:nvSpPr>
            <p:cNvPr id="29" name="Isosceles Triangle 28"/>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30" name="Isosceles Triangle 29"/>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2653964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userDrawn="1"/>
        </p:nvGrpSpPr>
        <p:grpSpPr>
          <a:xfrm>
            <a:off x="0" y="991981"/>
            <a:ext cx="9144000" cy="5104019"/>
            <a:chOff x="0" y="991981"/>
            <a:chExt cx="9144000" cy="4951619"/>
          </a:xfrm>
        </p:grpSpPr>
        <p:sp>
          <p:nvSpPr>
            <p:cNvPr id="20" name="Rectangle 19"/>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1" name="Rectangle 20"/>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17" name="Rectangle 16"/>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8" name="Rectangle 17"/>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pic>
        <p:nvPicPr>
          <p:cNvPr id="19" name="Picture 18"/>
          <p:cNvPicPr>
            <a:picLocks noChangeAspect="1"/>
          </p:cNvPicPr>
          <p:nvPr userDrawn="1"/>
        </p:nvPicPr>
        <p:blipFill rotWithShape="1">
          <a:blip r:embed="rId2"/>
          <a:srcRect r="66253"/>
          <a:stretch/>
        </p:blipFill>
        <p:spPr>
          <a:xfrm>
            <a:off x="7498391" y="284"/>
            <a:ext cx="1645609" cy="6857433"/>
          </a:xfrm>
          <a:prstGeom prst="rect">
            <a:avLst/>
          </a:prstGeom>
          <a:effectLst/>
        </p:spPr>
      </p:pic>
      <p:sp>
        <p:nvSpPr>
          <p:cNvPr id="2" name="Title 1"/>
          <p:cNvSpPr>
            <a:spLocks noGrp="1"/>
          </p:cNvSpPr>
          <p:nvPr userDrawn="1">
            <p:ph type="title"/>
          </p:nvPr>
        </p:nvSpPr>
        <p:spPr/>
        <p:txBody>
          <a:bodyPr>
            <a:normAutofit/>
          </a:bodyPr>
          <a:lstStyle>
            <a:lvl1pPr>
              <a:defRPr sz="3800" spc="40" baseline="0">
                <a:gradFill>
                  <a:gsLst>
                    <a:gs pos="0">
                      <a:srgbClr val="004874"/>
                    </a:gs>
                    <a:gs pos="100000">
                      <a:srgbClr val="041F36"/>
                    </a:gs>
                  </a:gsLst>
                  <a:lin ang="5400000" scaled="1"/>
                </a:gradFill>
              </a:defRPr>
            </a:lvl1pPr>
          </a:lstStyle>
          <a:p>
            <a:r>
              <a:rPr lang="en-US" dirty="0"/>
              <a:t>Click to edit Master title style</a:t>
            </a:r>
          </a:p>
        </p:txBody>
      </p:sp>
      <p:grpSp>
        <p:nvGrpSpPr>
          <p:cNvPr id="22" name="Group 21"/>
          <p:cNvGrpSpPr/>
          <p:nvPr userDrawn="1"/>
        </p:nvGrpSpPr>
        <p:grpSpPr>
          <a:xfrm flipV="1">
            <a:off x="8515350" y="0"/>
            <a:ext cx="628650" cy="1820427"/>
            <a:chOff x="8515350" y="5037573"/>
            <a:chExt cx="628650" cy="1820427"/>
          </a:xfrm>
        </p:grpSpPr>
        <p:sp>
          <p:nvSpPr>
            <p:cNvPr id="23" name="Isosceles Triangle 22"/>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4" name="Isosceles Triangle 23"/>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25" name="TextBox 24"/>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spc="40" smtClean="0">
                <a:solidFill>
                  <a:srgbClr val="004874"/>
                </a:solidFill>
                <a:latin typeface="Impact" panose="020B0806030902050204" pitchFamily="34" charset="0"/>
              </a:rPr>
              <a:pPr algn="r"/>
              <a:t>‹#›</a:t>
            </a:fld>
            <a:endParaRPr lang="en-US" sz="1700" spc="40" dirty="0">
              <a:solidFill>
                <a:srgbClr val="004874"/>
              </a:solidFill>
              <a:latin typeface="Impact" panose="020B0806030902050204" pitchFamily="34" charset="0"/>
            </a:endParaRPr>
          </a:p>
        </p:txBody>
      </p:sp>
      <p:pic>
        <p:nvPicPr>
          <p:cNvPr id="26" name="Picture 25"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7" name="Group 26"/>
          <p:cNvGrpSpPr/>
          <p:nvPr userDrawn="1"/>
        </p:nvGrpSpPr>
        <p:grpSpPr>
          <a:xfrm rot="10800000" flipH="1" flipV="1">
            <a:off x="8553860" y="5040637"/>
            <a:ext cx="592563" cy="1820427"/>
            <a:chOff x="8515350" y="5037573"/>
            <a:chExt cx="628650" cy="1820427"/>
          </a:xfrm>
        </p:grpSpPr>
        <p:sp>
          <p:nvSpPr>
            <p:cNvPr id="28" name="Isosceles Triangle 2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9" name="Isosceles Triangle 2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1680486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2985508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 White Background">
    <p:spTree>
      <p:nvGrpSpPr>
        <p:cNvPr id="1" name=""/>
        <p:cNvGrpSpPr/>
        <p:nvPr/>
      </p:nvGrpSpPr>
      <p:grpSpPr>
        <a:xfrm>
          <a:off x="0" y="0"/>
          <a:ext cx="0" cy="0"/>
          <a:chOff x="0" y="0"/>
          <a:chExt cx="0" cy="0"/>
        </a:xfrm>
      </p:grpSpPr>
      <p:grpSp>
        <p:nvGrpSpPr>
          <p:cNvPr id="3" name="Group 2"/>
          <p:cNvGrpSpPr/>
          <p:nvPr userDrawn="1"/>
        </p:nvGrpSpPr>
        <p:grpSpPr>
          <a:xfrm>
            <a:off x="0" y="991981"/>
            <a:ext cx="9144000" cy="5104019"/>
            <a:chOff x="0" y="991981"/>
            <a:chExt cx="9144000" cy="4951619"/>
          </a:xfrm>
        </p:grpSpPr>
        <p:sp>
          <p:nvSpPr>
            <p:cNvPr id="8" name="Rectangle 7"/>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5" name="Rectangle 4"/>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6" name="Rectangle 5"/>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pic>
        <p:nvPicPr>
          <p:cNvPr id="7" name="Picture 6"/>
          <p:cNvPicPr>
            <a:picLocks noChangeAspect="1"/>
          </p:cNvPicPr>
          <p:nvPr userDrawn="1"/>
        </p:nvPicPr>
        <p:blipFill rotWithShape="1">
          <a:blip r:embed="rId2"/>
          <a:srcRect r="66253"/>
          <a:stretch/>
        </p:blipFill>
        <p:spPr>
          <a:xfrm>
            <a:off x="7498391" y="284"/>
            <a:ext cx="1645609" cy="6857433"/>
          </a:xfrm>
          <a:prstGeom prst="rect">
            <a:avLst/>
          </a:prstGeom>
          <a:effectLst/>
        </p:spPr>
      </p:pic>
      <p:grpSp>
        <p:nvGrpSpPr>
          <p:cNvPr id="10" name="Group 9"/>
          <p:cNvGrpSpPr/>
          <p:nvPr userDrawn="1"/>
        </p:nvGrpSpPr>
        <p:grpSpPr>
          <a:xfrm flipV="1">
            <a:off x="8515350" y="0"/>
            <a:ext cx="628650"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13" name="TextBox 12"/>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spc="40" smtClean="0">
                <a:solidFill>
                  <a:srgbClr val="004874"/>
                </a:solidFill>
                <a:latin typeface="Impact" panose="020B0806030902050204" pitchFamily="34" charset="0"/>
              </a:rPr>
              <a:pPr algn="r"/>
              <a:t>‹#›</a:t>
            </a:fld>
            <a:endParaRPr lang="en-US" sz="1700" spc="40" dirty="0">
              <a:solidFill>
                <a:srgbClr val="004874"/>
              </a:solidFill>
              <a:latin typeface="Impact" panose="020B0806030902050204" pitchFamily="34" charset="0"/>
            </a:endParaRPr>
          </a:p>
        </p:txBody>
      </p:sp>
      <p:pic>
        <p:nvPicPr>
          <p:cNvPr id="14" name="Picture 13"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15" name="Group 14"/>
          <p:cNvGrpSpPr/>
          <p:nvPr userDrawn="1"/>
        </p:nvGrpSpPr>
        <p:grpSpPr>
          <a:xfrm rot="10800000" flipH="1" flipV="1">
            <a:off x="8553860" y="5040637"/>
            <a:ext cx="592563" cy="1820427"/>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10310256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6038" y="4800600"/>
            <a:ext cx="5486400" cy="566738"/>
          </a:xfrm>
        </p:spPr>
        <p:txBody>
          <a:bodyPr anchor="b">
            <a:normAutofit/>
          </a:bodyPr>
          <a:lstStyle>
            <a:lvl1pPr algn="l">
              <a:defRPr sz="2400" b="0" spc="40" baseline="0">
                <a:gradFill>
                  <a:gsLst>
                    <a:gs pos="0">
                      <a:srgbClr val="004874"/>
                    </a:gs>
                    <a:gs pos="100000">
                      <a:srgbClr val="041F36"/>
                    </a:gs>
                  </a:gsLst>
                  <a:lin ang="5400000" scaled="1"/>
                </a:gradFill>
              </a:defRPr>
            </a:lvl1pPr>
          </a:lstStyle>
          <a:p>
            <a:r>
              <a:rPr lang="en-US" dirty="0"/>
              <a:t>Picture Title Here</a:t>
            </a:r>
          </a:p>
        </p:txBody>
      </p:sp>
      <p:sp>
        <p:nvSpPr>
          <p:cNvPr id="3" name="Picture Placeholder 2"/>
          <p:cNvSpPr>
            <a:spLocks noGrp="1"/>
          </p:cNvSpPr>
          <p:nvPr>
            <p:ph type="pic" idx="1" hasCustomPrompt="1"/>
          </p:nvPr>
        </p:nvSpPr>
        <p:spPr>
          <a:xfrm>
            <a:off x="1316038" y="612775"/>
            <a:ext cx="5486400" cy="41148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vert="horz" lIns="91440" tIns="45720" rIns="91440" bIns="45720" rtlCol="0"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lang="en-US" sz="3200" i="1" baseline="0">
                <a:ln>
                  <a:noFill/>
                </a:ln>
              </a:defRPr>
            </a:lvl1pPr>
          </a:lstStyle>
          <a:p>
            <a:pPr marL="0" marR="0" lvl="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a:pPr>
            <a:r>
              <a:rPr lang="en-US" dirty="0"/>
              <a:t>drop picture here</a:t>
            </a:r>
          </a:p>
        </p:txBody>
      </p:sp>
      <p:sp>
        <p:nvSpPr>
          <p:cNvPr id="4" name="Text Placeholder 3"/>
          <p:cNvSpPr>
            <a:spLocks noGrp="1"/>
          </p:cNvSpPr>
          <p:nvPr>
            <p:ph type="body" sz="half" idx="2" hasCustomPrompt="1"/>
          </p:nvPr>
        </p:nvSpPr>
        <p:spPr>
          <a:xfrm>
            <a:off x="2628900" y="5396366"/>
            <a:ext cx="4649788" cy="804862"/>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Picture caption here</a:t>
            </a:r>
          </a:p>
        </p:txBody>
      </p:sp>
      <p:pic>
        <p:nvPicPr>
          <p:cNvPr id="6" name="Picture 5"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7816744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9613" y="1875238"/>
            <a:ext cx="4837112" cy="533400"/>
          </a:xfrm>
        </p:spPr>
        <p:txBody>
          <a:bodyPr lIns="0" tIns="0" rIns="0" bIns="0" anchor="t" anchorCtr="0">
            <a:normAutofit/>
          </a:bodyPr>
          <a:lstStyle>
            <a:lvl1pPr algn="l">
              <a:defRPr sz="32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2390776"/>
            <a:ext cx="4837112" cy="354807"/>
          </a:xfrm>
        </p:spPr>
        <p:txBody>
          <a:bodyPr lIns="182880">
            <a:normAutofit/>
          </a:bodyPr>
          <a:lstStyle>
            <a:lvl1pPr marL="0" indent="0">
              <a:buNone/>
              <a:defRPr sz="18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pic>
        <p:nvPicPr>
          <p:cNvPr id="8" name="Picture 7"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826" y="5916894"/>
            <a:ext cx="2230783" cy="754553"/>
          </a:xfrm>
          <a:prstGeom prst="rect">
            <a:avLst/>
          </a:prstGeom>
        </p:spPr>
      </p:pic>
      <p:sp>
        <p:nvSpPr>
          <p:cNvPr id="6" name="Picture Placeholder 6"/>
          <p:cNvSpPr>
            <a:spLocks noGrp="1"/>
          </p:cNvSpPr>
          <p:nvPr>
            <p:ph type="pic" sz="quarter" idx="10" hasCustomPrompt="1"/>
          </p:nvPr>
        </p:nvSpPr>
        <p:spPr>
          <a:xfrm>
            <a:off x="1066800" y="1914525"/>
            <a:ext cx="1828800" cy="25146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2000" i="1">
                <a:ln>
                  <a:noFill/>
                </a:ln>
              </a:defRPr>
            </a:lvl1pPr>
          </a:lstStyle>
          <a:p>
            <a:r>
              <a:rPr lang="en-US" dirty="0"/>
              <a:t>drop</a:t>
            </a:r>
            <a:br>
              <a:rPr lang="en-US" dirty="0"/>
            </a:br>
            <a:r>
              <a:rPr lang="en-US" dirty="0"/>
              <a:t>picture </a:t>
            </a:r>
            <a:br>
              <a:rPr lang="en-US" dirty="0"/>
            </a:br>
            <a:r>
              <a:rPr lang="en-US" dirty="0"/>
              <a:t>here</a:t>
            </a:r>
          </a:p>
        </p:txBody>
      </p:sp>
      <p:sp>
        <p:nvSpPr>
          <p:cNvPr id="10" name="Text Placeholder 3"/>
          <p:cNvSpPr>
            <a:spLocks noGrp="1"/>
          </p:cNvSpPr>
          <p:nvPr>
            <p:ph type="body" sz="half" idx="11" hasCustomPrompt="1"/>
          </p:nvPr>
        </p:nvSpPr>
        <p:spPr>
          <a:xfrm>
            <a:off x="3249613" y="2905126"/>
            <a:ext cx="4837112" cy="1347790"/>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300" b="0" spc="40" dirty="0">
                <a:latin typeface="Franklin Gothic Medium" panose="020B0603020102020204" pitchFamily="34" charset="0"/>
              </a:rPr>
              <a:t>Today’s Moderator</a:t>
            </a:r>
          </a:p>
        </p:txBody>
      </p:sp>
    </p:spTree>
    <p:extLst>
      <p:ext uri="{BB962C8B-B14F-4D97-AF65-F5344CB8AC3E}">
        <p14:creationId xmlns:p14="http://schemas.microsoft.com/office/powerpoint/2010/main" val="3944893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9613" y="1875238"/>
            <a:ext cx="4837112" cy="533400"/>
          </a:xfrm>
        </p:spPr>
        <p:txBody>
          <a:bodyPr lIns="0" tIns="0" rIns="0" bIns="0" anchor="t" anchorCtr="0">
            <a:normAutofit/>
          </a:bodyPr>
          <a:lstStyle>
            <a:lvl1pPr algn="l">
              <a:defRPr sz="32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2390776"/>
            <a:ext cx="4837112" cy="354807"/>
          </a:xfrm>
        </p:spPr>
        <p:txBody>
          <a:bodyPr lIns="182880">
            <a:normAutofit/>
          </a:bodyPr>
          <a:lstStyle>
            <a:lvl1pPr marL="0" indent="0">
              <a:buNone/>
              <a:defRPr sz="18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066800" y="1914525"/>
            <a:ext cx="1828800" cy="25146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27932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2905126"/>
            <a:ext cx="4837112" cy="1347790"/>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itle 1"/>
          <p:cNvSpPr txBox="1">
            <a:spLocks/>
          </p:cNvSpPr>
          <p:nvPr userDrawn="1"/>
        </p:nvSpPr>
        <p:spPr>
          <a:xfrm rot="17343955">
            <a:off x="6256333" y="4876220"/>
            <a:ext cx="3635812"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spc="40" dirty="0">
                <a:latin typeface="Franklin Gothic Medium" panose="020B0603020102020204" pitchFamily="34" charset="0"/>
              </a:rPr>
              <a:t>Today’s Presenter</a:t>
            </a:r>
          </a:p>
        </p:txBody>
      </p:sp>
      <p:pic>
        <p:nvPicPr>
          <p:cNvPr id="9" name="Picture 8"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423129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30794145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3249612" y="3454341"/>
            <a:ext cx="4621068" cy="457200"/>
          </a:xfrm>
        </p:spPr>
        <p:txBody>
          <a:bodyPr lIns="0" tIns="0" rIns="0" bIns="0" anchor="t" anchorCtr="0">
            <a:normAutofit/>
          </a:bodyPr>
          <a:lstStyle>
            <a:lvl1pPr marL="0" indent="0" algn="l" defTabSz="457200" rtl="0" eaLnBrk="1" latinLnBrk="0" hangingPunct="1">
              <a:lnSpc>
                <a:spcPct val="85000"/>
              </a:lnSpc>
              <a:spcBef>
                <a:spcPct val="0"/>
              </a:spcBef>
              <a:buNone/>
              <a:defRPr lang="en-US" sz="31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2" name="Title 1"/>
          <p:cNvSpPr>
            <a:spLocks noGrp="1"/>
          </p:cNvSpPr>
          <p:nvPr>
            <p:ph type="title" hasCustomPrompt="1"/>
          </p:nvPr>
        </p:nvSpPr>
        <p:spPr>
          <a:xfrm>
            <a:off x="3249613" y="541738"/>
            <a:ext cx="4621067" cy="457200"/>
          </a:xfrm>
        </p:spPr>
        <p:txBody>
          <a:bodyPr lIns="0" tIns="0" rIns="0" bIns="0" anchor="t" anchorCtr="0">
            <a:normAutofit/>
          </a:bodyPr>
          <a:lstStyle>
            <a:lvl1pPr algn="l">
              <a:defRPr sz="31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1057276"/>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362320" y="581025"/>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14597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1571626"/>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3249613" y="3968692"/>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1362320" y="3492441"/>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3249613" y="4371125"/>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3249613" y="4483042"/>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6" name="Title 1"/>
          <p:cNvSpPr txBox="1">
            <a:spLocks/>
          </p:cNvSpPr>
          <p:nvPr userDrawn="1"/>
        </p:nvSpPr>
        <p:spPr>
          <a:xfrm rot="17343955">
            <a:off x="6244495" y="4884653"/>
            <a:ext cx="3653658"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spc="40" dirty="0">
                <a:latin typeface="Franklin Gothic Medium" panose="020B0603020102020204" pitchFamily="34" charset="0"/>
              </a:rPr>
              <a:t>Today’s Presenters</a:t>
            </a:r>
          </a:p>
        </p:txBody>
      </p:sp>
      <p:pic>
        <p:nvPicPr>
          <p:cNvPr id="15" name="Picture 14"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969298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peaker Slide - Triple">
    <p:spTree>
      <p:nvGrpSpPr>
        <p:cNvPr id="1" name=""/>
        <p:cNvGrpSpPr/>
        <p:nvPr/>
      </p:nvGrpSpPr>
      <p:grpSpPr>
        <a:xfrm>
          <a:off x="0" y="0"/>
          <a:ext cx="0" cy="0"/>
          <a:chOff x="0" y="0"/>
          <a:chExt cx="0" cy="0"/>
        </a:xfrm>
      </p:grpSpPr>
      <p:sp>
        <p:nvSpPr>
          <p:cNvPr id="28" name="Rectangle 27"/>
          <p:cNvSpPr/>
          <p:nvPr userDrawn="1"/>
        </p:nvSpPr>
        <p:spPr>
          <a:xfrm>
            <a:off x="0" y="2124678"/>
            <a:ext cx="8239125" cy="1625896"/>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nvGrpSpPr>
          <p:cNvPr id="32" name="Group 31"/>
          <p:cNvGrpSpPr/>
          <p:nvPr userDrawn="1"/>
        </p:nvGrpSpPr>
        <p:grpSpPr>
          <a:xfrm>
            <a:off x="-1" y="2097246"/>
            <a:ext cx="8239126" cy="1681481"/>
            <a:chOff x="-1" y="2097246"/>
            <a:chExt cx="8239126" cy="1681481"/>
          </a:xfrm>
        </p:grpSpPr>
        <p:sp>
          <p:nvSpPr>
            <p:cNvPr id="30" name="Rectangle 29"/>
            <p:cNvSpPr/>
            <p:nvPr userDrawn="1"/>
          </p:nvSpPr>
          <p:spPr>
            <a:xfrm>
              <a:off x="0" y="3751295"/>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1" y="2097246"/>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9" name="Text Placeholder 8"/>
          <p:cNvSpPr>
            <a:spLocks noGrp="1"/>
          </p:cNvSpPr>
          <p:nvPr>
            <p:ph type="body" sz="quarter" idx="19" hasCustomPrompt="1"/>
          </p:nvPr>
        </p:nvSpPr>
        <p:spPr>
          <a:xfrm>
            <a:off x="4035283" y="2078559"/>
            <a:ext cx="4397517" cy="459267"/>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5" name="Text Placeholder 4"/>
          <p:cNvSpPr>
            <a:spLocks noGrp="1"/>
          </p:cNvSpPr>
          <p:nvPr>
            <p:ph type="body" sz="quarter" idx="15" hasCustomPrompt="1"/>
          </p:nvPr>
        </p:nvSpPr>
        <p:spPr>
          <a:xfrm>
            <a:off x="2297112" y="3931873"/>
            <a:ext cx="4306888" cy="477644"/>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marL="0" lvl="0" indent="0" algn="l" defTabSz="457200" rtl="0" eaLnBrk="1" latinLnBrk="0" hangingPunct="1">
              <a:lnSpc>
                <a:spcPct val="85000"/>
              </a:lnSpc>
              <a:spcBef>
                <a:spcPts val="0"/>
              </a:spcBef>
              <a:buClr>
                <a:srgbClr val="752832"/>
              </a:buClr>
              <a:buFont typeface="Wingdings" panose="05000000000000000000" pitchFamily="2" charset="2"/>
              <a:buNone/>
            </a:pPr>
            <a:r>
              <a:rPr lang="en-US" dirty="0"/>
              <a:t>Speaker’s Name Goes Here.</a:t>
            </a:r>
          </a:p>
        </p:txBody>
      </p:sp>
      <p:sp>
        <p:nvSpPr>
          <p:cNvPr id="2" name="Title 1"/>
          <p:cNvSpPr>
            <a:spLocks noGrp="1"/>
          </p:cNvSpPr>
          <p:nvPr>
            <p:ph type="title" hasCustomPrompt="1"/>
          </p:nvPr>
        </p:nvSpPr>
        <p:spPr>
          <a:xfrm>
            <a:off x="2297113" y="290227"/>
            <a:ext cx="4675187" cy="331230"/>
          </a:xfrm>
        </p:spPr>
        <p:txBody>
          <a:bodyPr lIns="0" tIns="0" rIns="0" bIns="0" anchor="b" anchorCtr="0">
            <a:normAutofit/>
          </a:bodyPr>
          <a:lstStyle>
            <a:lvl1pPr algn="l">
              <a:defRPr sz="2800" b="0" spc="40" baseline="0">
                <a:ln w="6350">
                  <a:noFill/>
                </a:ln>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297112" y="685801"/>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558941" y="265513"/>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2297113" y="10025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2297113" y="1038226"/>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2297113" y="443814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558941" y="3989281"/>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2297113" y="475485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2297113" y="4790569"/>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4" name="Text Placeholder 3"/>
          <p:cNvSpPr>
            <a:spLocks noGrp="1"/>
          </p:cNvSpPr>
          <p:nvPr>
            <p:ph type="body" sz="half" idx="16" hasCustomPrompt="1"/>
          </p:nvPr>
        </p:nvSpPr>
        <p:spPr>
          <a:xfrm>
            <a:off x="4035283" y="256716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25" name="Picture Placeholder 6"/>
          <p:cNvSpPr>
            <a:spLocks noGrp="1"/>
          </p:cNvSpPr>
          <p:nvPr>
            <p:ph type="pic" sz="quarter" idx="17" hasCustomPrompt="1"/>
          </p:nvPr>
        </p:nvSpPr>
        <p:spPr>
          <a:xfrm>
            <a:off x="2297112" y="2103112"/>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26" name="Straight Connector 25"/>
          <p:cNvCxnSpPr/>
          <p:nvPr userDrawn="1"/>
        </p:nvCxnSpPr>
        <p:spPr>
          <a:xfrm>
            <a:off x="4035283" y="288387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Text Placeholder 3"/>
          <p:cNvSpPr>
            <a:spLocks noGrp="1"/>
          </p:cNvSpPr>
          <p:nvPr>
            <p:ph type="body" sz="half" idx="18" hasCustomPrompt="1"/>
          </p:nvPr>
        </p:nvSpPr>
        <p:spPr>
          <a:xfrm>
            <a:off x="4035283" y="2919590"/>
            <a:ext cx="3970337" cy="905256"/>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3" name="Title 1"/>
          <p:cNvSpPr txBox="1">
            <a:spLocks/>
          </p:cNvSpPr>
          <p:nvPr userDrawn="1"/>
        </p:nvSpPr>
        <p:spPr>
          <a:xfrm rot="17343955">
            <a:off x="6225688" y="4898052"/>
            <a:ext cx="3682011"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spc="40" dirty="0">
                <a:latin typeface="Franklin Gothic Medium" panose="020B0603020102020204" pitchFamily="34" charset="0"/>
              </a:rPr>
              <a:t>Today’s Presenters</a:t>
            </a:r>
          </a:p>
        </p:txBody>
      </p:sp>
      <p:pic>
        <p:nvPicPr>
          <p:cNvPr id="29" name="Picture 28"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9358193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itle 1"/>
          <p:cNvSpPr txBox="1">
            <a:spLocks/>
          </p:cNvSpPr>
          <p:nvPr userDrawn="1"/>
        </p:nvSpPr>
        <p:spPr>
          <a:xfrm>
            <a:off x="-15780" y="217489"/>
            <a:ext cx="3194592" cy="774492"/>
          </a:xfrm>
          <a:prstGeom prst="rect">
            <a:avLst/>
          </a:prstGeom>
        </p:spPr>
        <p:txBody>
          <a:bodyPr vert="horz" lIns="91440" tIns="45720" rIns="91440" bIns="45720" rtlCol="0" anchor="ctr">
            <a:normAutofit fontScale="85000" lnSpcReduction="10000"/>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3800" b="0" spc="40" dirty="0">
                <a:latin typeface="Franklin Gothic Medium" panose="020B0603020102020204" pitchFamily="34" charset="0"/>
              </a:rPr>
              <a:t>Where Are You?</a:t>
            </a:r>
          </a:p>
        </p:txBody>
      </p:sp>
      <p:sp>
        <p:nvSpPr>
          <p:cNvPr id="2" name="TextBox 1"/>
          <p:cNvSpPr txBox="1"/>
          <p:nvPr userDrawn="1"/>
        </p:nvSpPr>
        <p:spPr>
          <a:xfrm>
            <a:off x="3026982" y="373931"/>
            <a:ext cx="4903076" cy="646331"/>
          </a:xfrm>
          <a:prstGeom prst="rect">
            <a:avLst/>
          </a:prstGeom>
          <a:noFill/>
        </p:spPr>
        <p:txBody>
          <a:bodyPr wrap="square" rtlCol="0">
            <a:noAutofit/>
          </a:bodyPr>
          <a:lstStyle/>
          <a:p>
            <a:pPr algn="ctr">
              <a:buClr>
                <a:srgbClr val="752832"/>
              </a:buClr>
              <a:buFont typeface="Wingdings" panose="05000000000000000000" pitchFamily="2" charset="2"/>
              <a:buNone/>
            </a:pPr>
            <a:r>
              <a:rPr lang="en-US" sz="2000" dirty="0">
                <a:solidFill>
                  <a:prstClr val="black">
                    <a:lumMod val="75000"/>
                    <a:lumOff val="25000"/>
                  </a:prstClr>
                </a:solidFill>
                <a:cs typeface="Myriad Pro"/>
              </a:rPr>
              <a:t>Enter your location in the Chat window!</a:t>
            </a:r>
          </a:p>
        </p:txBody>
      </p:sp>
      <p:pic>
        <p:nvPicPr>
          <p:cNvPr id="14" name="Picture 13"/>
          <p:cNvPicPr>
            <a:picLocks noChangeAspect="1"/>
          </p:cNvPicPr>
          <p:nvPr userDrawn="1"/>
        </p:nvPicPr>
        <p:blipFill>
          <a:blip r:embed="rId2"/>
          <a:stretch>
            <a:fillRect/>
          </a:stretch>
        </p:blipFill>
        <p:spPr>
          <a:xfrm>
            <a:off x="0" y="849106"/>
            <a:ext cx="8295970" cy="5656620"/>
          </a:xfrm>
          <a:prstGeom prst="rect">
            <a:avLst/>
          </a:prstGeom>
          <a:effectLst>
            <a:outerShdw blurRad="63500" dist="38100" dir="8100000" algn="tr" rotWithShape="0">
              <a:prstClr val="black">
                <a:alpha val="20000"/>
              </a:prstClr>
            </a:outerShdw>
          </a:effectLst>
        </p:spPr>
      </p:pic>
      <p:sp>
        <p:nvSpPr>
          <p:cNvPr id="7" name="Chevron 6"/>
          <p:cNvSpPr/>
          <p:nvPr userDrawn="1"/>
        </p:nvSpPr>
        <p:spPr>
          <a:xfrm>
            <a:off x="30247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527467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743200"/>
            <a:ext cx="8064341" cy="4023497"/>
          </a:xfrm>
          <a:prstGeom prst="rect">
            <a:avLst/>
          </a:prstGeom>
        </p:spPr>
      </p:pic>
      <p:sp>
        <p:nvSpPr>
          <p:cNvPr id="4" name="Title 1"/>
          <p:cNvSpPr txBox="1">
            <a:spLocks/>
          </p:cNvSpPr>
          <p:nvPr userDrawn="1"/>
        </p:nvSpPr>
        <p:spPr>
          <a:xfrm>
            <a:off x="457200" y="217489"/>
            <a:ext cx="6908800"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3800" b="0" spc="40" dirty="0">
                <a:latin typeface="Franklin Gothic Medium" panose="020B0603020102020204" pitchFamily="34" charset="0"/>
              </a:rPr>
              <a:t>Today’s Objectives</a:t>
            </a:r>
          </a:p>
        </p:txBody>
      </p:sp>
      <p:sp>
        <p:nvSpPr>
          <p:cNvPr id="6" name="Content Placeholder 2"/>
          <p:cNvSpPr>
            <a:spLocks noGrp="1"/>
          </p:cNvSpPr>
          <p:nvPr>
            <p:ph idx="1"/>
          </p:nvPr>
        </p:nvSpPr>
        <p:spPr>
          <a:xfrm>
            <a:off x="457200" y="1209470"/>
            <a:ext cx="6908800" cy="4654617"/>
          </a:xfrm>
        </p:spPr>
        <p:txBody>
          <a:bodyPr/>
          <a:lstStyle>
            <a:lvl1pPr marL="342900" indent="-342900">
              <a:spcBef>
                <a:spcPts val="0"/>
              </a:spcBef>
              <a:spcAft>
                <a:spcPts val="600"/>
              </a:spcAft>
              <a:buFont typeface="Wingdings" panose="05000000000000000000" pitchFamily="2" charset="2"/>
              <a:buChar char="ü"/>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517527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4937876" y="0"/>
            <a:ext cx="2803928" cy="2041991"/>
          </a:xfrm>
          <a:prstGeom prst="rect">
            <a:avLst/>
          </a:prstGeom>
        </p:spPr>
      </p:pic>
      <p:sp>
        <p:nvSpPr>
          <p:cNvPr id="4" name="Title 1"/>
          <p:cNvSpPr txBox="1">
            <a:spLocks/>
          </p:cNvSpPr>
          <p:nvPr userDrawn="1"/>
        </p:nvSpPr>
        <p:spPr>
          <a:xfrm>
            <a:off x="457200" y="217489"/>
            <a:ext cx="6908800"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3800" b="0" spc="40" dirty="0">
                <a:latin typeface="Franklin Gothic Medium" panose="020B0603020102020204" pitchFamily="34" charset="0"/>
              </a:rPr>
              <a:t>Today’s Agenda</a:t>
            </a:r>
          </a:p>
        </p:txBody>
      </p:sp>
      <p:sp>
        <p:nvSpPr>
          <p:cNvPr id="6" name="Content Placeholder 2"/>
          <p:cNvSpPr>
            <a:spLocks noGrp="1"/>
          </p:cNvSpPr>
          <p:nvPr>
            <p:ph idx="1"/>
          </p:nvPr>
        </p:nvSpPr>
        <p:spPr>
          <a:xfrm>
            <a:off x="457200" y="1209470"/>
            <a:ext cx="6908800" cy="4654617"/>
          </a:xfrm>
        </p:spPr>
        <p:txBody>
          <a:bodyPr/>
          <a:lstStyle>
            <a:lvl1pPr marL="342900" indent="-342900">
              <a:spcBef>
                <a:spcPts val="0"/>
              </a:spcBef>
              <a:spcAft>
                <a:spcPts val="600"/>
              </a:spcAft>
              <a:buFont typeface="Wingdings" panose="05000000000000000000" pitchFamily="2" charset="2"/>
              <a:buChar char="Ø"/>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880332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Poll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68813" y="2574767"/>
            <a:ext cx="1822480" cy="2730500"/>
          </a:xfrm>
          <a:prstGeom prst="rect">
            <a:avLst/>
          </a:prstGeom>
        </p:spPr>
      </p:pic>
      <p:sp>
        <p:nvSpPr>
          <p:cNvPr id="18" name="Content Placeholder 2"/>
          <p:cNvSpPr>
            <a:spLocks noGrp="1"/>
          </p:cNvSpPr>
          <p:nvPr>
            <p:ph idx="1"/>
          </p:nvPr>
        </p:nvSpPr>
        <p:spPr>
          <a:xfrm>
            <a:off x="457200" y="2950005"/>
            <a:ext cx="6908800" cy="3485834"/>
          </a:xfrm>
        </p:spPr>
        <p:txBody>
          <a:bodyPr/>
          <a:lstStyle>
            <a:lvl1pPr marL="342900" indent="-342900">
              <a:spcBef>
                <a:spcPts val="0"/>
              </a:spcBef>
              <a:spcAft>
                <a:spcPts val="1200"/>
              </a:spcAft>
              <a:buFont typeface="Arial" panose="020B0604020202020204" pitchFamily="34" charset="0"/>
              <a:buChar char="•"/>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p:txBody>
      </p:sp>
      <p:sp>
        <p:nvSpPr>
          <p:cNvPr id="19" name="Freeform 18"/>
          <p:cNvSpPr/>
          <p:nvPr userDrawn="1"/>
        </p:nvSpPr>
        <p:spPr>
          <a:xfrm>
            <a:off x="88903" y="1218088"/>
            <a:ext cx="7480297" cy="1505810"/>
          </a:xfrm>
          <a:custGeom>
            <a:avLst/>
            <a:gdLst>
              <a:gd name="connsiteX0" fmla="*/ 0 w 8376408"/>
              <a:gd name="connsiteY0" fmla="*/ 150581 h 1505810"/>
              <a:gd name="connsiteX1" fmla="*/ 150581 w 8376408"/>
              <a:gd name="connsiteY1" fmla="*/ 0 h 1505810"/>
              <a:gd name="connsiteX2" fmla="*/ 8225827 w 8376408"/>
              <a:gd name="connsiteY2" fmla="*/ 0 h 1505810"/>
              <a:gd name="connsiteX3" fmla="*/ 8376408 w 8376408"/>
              <a:gd name="connsiteY3" fmla="*/ 150581 h 1505810"/>
              <a:gd name="connsiteX4" fmla="*/ 8376408 w 8376408"/>
              <a:gd name="connsiteY4" fmla="*/ 1355229 h 1505810"/>
              <a:gd name="connsiteX5" fmla="*/ 8225827 w 8376408"/>
              <a:gd name="connsiteY5" fmla="*/ 1505810 h 1505810"/>
              <a:gd name="connsiteX6" fmla="*/ 150581 w 8376408"/>
              <a:gd name="connsiteY6" fmla="*/ 1505810 h 1505810"/>
              <a:gd name="connsiteX7" fmla="*/ 0 w 8376408"/>
              <a:gd name="connsiteY7" fmla="*/ 1355229 h 1505810"/>
              <a:gd name="connsiteX8" fmla="*/ 0 w 8376408"/>
              <a:gd name="connsiteY8" fmla="*/ 150581 h 15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6408" h="1505810">
                <a:moveTo>
                  <a:pt x="0" y="150581"/>
                </a:moveTo>
                <a:cubicBezTo>
                  <a:pt x="0" y="67417"/>
                  <a:pt x="67417" y="0"/>
                  <a:pt x="150581" y="0"/>
                </a:cubicBezTo>
                <a:lnTo>
                  <a:pt x="8225827" y="0"/>
                </a:lnTo>
                <a:cubicBezTo>
                  <a:pt x="8308991" y="0"/>
                  <a:pt x="8376408" y="67417"/>
                  <a:pt x="8376408" y="150581"/>
                </a:cubicBezTo>
                <a:lnTo>
                  <a:pt x="8376408" y="1355229"/>
                </a:lnTo>
                <a:cubicBezTo>
                  <a:pt x="8376408" y="1438393"/>
                  <a:pt x="8308991" y="1505810"/>
                  <a:pt x="8225827" y="1505810"/>
                </a:cubicBezTo>
                <a:lnTo>
                  <a:pt x="150581" y="1505810"/>
                </a:lnTo>
                <a:cubicBezTo>
                  <a:pt x="67417" y="1505810"/>
                  <a:pt x="0" y="1438393"/>
                  <a:pt x="0" y="1355229"/>
                </a:cubicBezTo>
                <a:lnTo>
                  <a:pt x="0" y="150581"/>
                </a:lnTo>
                <a:close/>
              </a:path>
            </a:pathLst>
          </a:custGeom>
          <a:noFill/>
          <a:ln w="38100" cap="rnd">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9824" tIns="74584" rIns="89824" bIns="74584" numCol="1" spcCol="1270" anchor="ctr" anchorCtr="0">
            <a:noAutofit/>
          </a:bodyPr>
          <a:lstStyle/>
          <a:p>
            <a:pPr algn="ctr" defTabSz="1066800">
              <a:lnSpc>
                <a:spcPct val="90000"/>
              </a:lnSpc>
              <a:spcBef>
                <a:spcPct val="0"/>
              </a:spcBef>
              <a:spcAft>
                <a:spcPct val="35000"/>
              </a:spcAft>
            </a:pPr>
            <a:endParaRPr lang="en-US" sz="2400" dirty="0">
              <a:solidFill>
                <a:srgbClr val="C00000"/>
              </a:solidFill>
              <a:cs typeface="Arial" pitchFamily="34" charset="0"/>
            </a:endParaRPr>
          </a:p>
        </p:txBody>
      </p:sp>
    </p:spTree>
    <p:extLst>
      <p:ext uri="{BB962C8B-B14F-4D97-AF65-F5344CB8AC3E}">
        <p14:creationId xmlns:p14="http://schemas.microsoft.com/office/powerpoint/2010/main" val="3110901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ries Slide">
    <p:spTree>
      <p:nvGrpSpPr>
        <p:cNvPr id="1" name=""/>
        <p:cNvGrpSpPr/>
        <p:nvPr/>
      </p:nvGrpSpPr>
      <p:grpSpPr>
        <a:xfrm>
          <a:off x="0" y="0"/>
          <a:ext cx="0" cy="0"/>
          <a:chOff x="0" y="0"/>
          <a:chExt cx="0" cy="0"/>
        </a:xfrm>
      </p:grpSpPr>
      <p:sp>
        <p:nvSpPr>
          <p:cNvPr id="2" name="Title 1"/>
          <p:cNvSpPr>
            <a:spLocks noGrp="1"/>
          </p:cNvSpPr>
          <p:nvPr>
            <p:ph type="title"/>
          </p:nvPr>
        </p:nvSpPr>
        <p:spPr>
          <a:xfrm>
            <a:off x="1183504" y="217489"/>
            <a:ext cx="6710174" cy="774492"/>
          </a:xfrm>
        </p:spPr>
        <p:txBody>
          <a:bodyPr>
            <a:normAutofit/>
          </a:bodyPr>
          <a:lstStyle>
            <a:lvl1pPr>
              <a:defRPr sz="3800" spc="40" baseline="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pic>
        <p:nvPicPr>
          <p:cNvPr id="8" name="Picture 7"/>
          <p:cNvPicPr>
            <a:picLocks noChangeAspect="1"/>
          </p:cNvPicPr>
          <p:nvPr userDrawn="1"/>
        </p:nvPicPr>
        <p:blipFill rotWithShape="1">
          <a:blip r:embed="rId2"/>
          <a:srcRect r="66253"/>
          <a:stretch/>
        </p:blipFill>
        <p:spPr>
          <a:xfrm>
            <a:off x="7498391" y="567"/>
            <a:ext cx="1645609" cy="6857433"/>
          </a:xfrm>
          <a:prstGeom prst="rect">
            <a:avLst/>
          </a:prstGeom>
          <a:effectLst/>
        </p:spPr>
      </p:pic>
      <p:sp>
        <p:nvSpPr>
          <p:cNvPr id="3" name="Content Placeholder 2"/>
          <p:cNvSpPr>
            <a:spLocks noGrp="1"/>
          </p:cNvSpPr>
          <p:nvPr userDrawn="1">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8515350" y="0"/>
            <a:ext cx="628650" cy="1820427"/>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17" name="TextBox 16"/>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spc="40" smtClean="0">
                <a:solidFill>
                  <a:srgbClr val="004874"/>
                </a:solidFill>
                <a:latin typeface="Impact" panose="020B0806030902050204" pitchFamily="34" charset="0"/>
              </a:rPr>
              <a:pPr algn="r"/>
              <a:t>‹#›</a:t>
            </a:fld>
            <a:endParaRPr lang="en-US" sz="1700" spc="40" dirty="0">
              <a:solidFill>
                <a:srgbClr val="004874"/>
              </a:solidFill>
              <a:latin typeface="Impact" panose="020B0806030902050204" pitchFamily="34" charset="0"/>
            </a:endParaRPr>
          </a:p>
        </p:txBody>
      </p:sp>
      <p:grpSp>
        <p:nvGrpSpPr>
          <p:cNvPr id="5" name="Group 4"/>
          <p:cNvGrpSpPr/>
          <p:nvPr userDrawn="1"/>
        </p:nvGrpSpPr>
        <p:grpSpPr>
          <a:xfrm>
            <a:off x="163880" y="1"/>
            <a:ext cx="1019623" cy="1198094"/>
            <a:chOff x="163880" y="1"/>
            <a:chExt cx="1019623" cy="1198094"/>
          </a:xfrm>
          <a:effectLst>
            <a:outerShdw blurRad="50800" dist="38100" dir="5400000" sx="101000" sy="101000" algn="t" rotWithShape="0">
              <a:prstClr val="black">
                <a:alpha val="40000"/>
              </a:prstClr>
            </a:outerShdw>
          </a:effectLst>
        </p:grpSpPr>
        <p:sp>
          <p:nvSpPr>
            <p:cNvPr id="4" name="Pentagon 3"/>
            <p:cNvSpPr/>
            <p:nvPr userDrawn="1"/>
          </p:nvSpPr>
          <p:spPr>
            <a:xfrm rot="5400000">
              <a:off x="74645" y="89236"/>
              <a:ext cx="1198094" cy="1019623"/>
            </a:xfrm>
            <a:prstGeom prst="homePlate">
              <a:avLst>
                <a:gd name="adj" fmla="val 24591"/>
              </a:avLst>
            </a:prstGeom>
            <a:gradFill flip="none" rotWithShape="1">
              <a:gsLst>
                <a:gs pos="9000">
                  <a:schemeClr val="bg1">
                    <a:lumMod val="75000"/>
                  </a:schemeClr>
                </a:gs>
                <a:gs pos="26000">
                  <a:schemeClr val="bg1"/>
                </a:gs>
                <a:gs pos="100000">
                  <a:schemeClr val="bg1">
                    <a:lumMod val="8500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18" name="Rectangle 17"/>
            <p:cNvSpPr/>
            <p:nvPr userDrawn="1"/>
          </p:nvSpPr>
          <p:spPr>
            <a:xfrm rot="5400000">
              <a:off x="564947" y="-401066"/>
              <a:ext cx="217490" cy="1019623"/>
            </a:xfrm>
            <a:prstGeom prst="rect">
              <a:avLst/>
            </a:prstGeom>
            <a:gradFill flip="none" rotWithShape="1">
              <a:gsLst>
                <a:gs pos="0">
                  <a:srgbClr val="7A232E"/>
                </a:gs>
                <a:gs pos="48000">
                  <a:srgbClr val="9D1C30"/>
                </a:gs>
                <a:gs pos="100000">
                  <a:srgbClr val="B85759">
                    <a:alpha val="0"/>
                  </a:srgbClr>
                </a:gs>
                <a:gs pos="97000">
                  <a:srgbClr val="B85759"/>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sp>
        <p:nvSpPr>
          <p:cNvPr id="19" name="Text Placeholder 3"/>
          <p:cNvSpPr>
            <a:spLocks noGrp="1"/>
          </p:cNvSpPr>
          <p:nvPr userDrawn="1">
            <p:ph type="body" sz="half" idx="2" hasCustomPrompt="1"/>
          </p:nvPr>
        </p:nvSpPr>
        <p:spPr>
          <a:xfrm>
            <a:off x="210398" y="198689"/>
            <a:ext cx="921646" cy="804862"/>
          </a:xfrm>
        </p:spPr>
        <p:txBody>
          <a:bodyPr tIns="64008">
            <a:normAutofit/>
          </a:bodyPr>
          <a:lstStyle>
            <a:lvl1pPr marL="0" indent="0" algn="ctr">
              <a:buNone/>
              <a:defRPr lang="en-US" sz="4000" b="0" i="0" kern="1200" cap="small" spc="40" baseline="0" dirty="0" smtClean="0">
                <a:ln w="15875">
                  <a:gradFill flip="none" rotWithShape="1">
                    <a:gsLst>
                      <a:gs pos="0">
                        <a:srgbClr val="9D1C30">
                          <a:lumMod val="83000"/>
                        </a:srgbClr>
                      </a:gs>
                      <a:gs pos="100000">
                        <a:srgbClr val="7A232E">
                          <a:lumMod val="93000"/>
                        </a:srgbClr>
                      </a:gs>
                    </a:gsLst>
                    <a:lin ang="16200000" scaled="1"/>
                    <a:tileRect/>
                  </a:gradFill>
                </a:ln>
                <a:gradFill flip="none" rotWithShape="1">
                  <a:gsLst>
                    <a:gs pos="0">
                      <a:srgbClr val="9D1C30">
                        <a:lumMod val="0"/>
                        <a:lumOff val="100000"/>
                      </a:srgbClr>
                    </a:gs>
                    <a:gs pos="34000">
                      <a:srgbClr val="9D1C30"/>
                    </a:gs>
                    <a:gs pos="100000">
                      <a:srgbClr val="7A232E">
                        <a:lumMod val="67000"/>
                      </a:srgbClr>
                    </a:gs>
                  </a:gsLst>
                  <a:lin ang="5400000" scaled="1"/>
                  <a:tileRect/>
                </a:gradFill>
                <a:effectLst>
                  <a:innerShdw blurRad="101600" dist="76200" dir="18900000">
                    <a:prstClr val="black">
                      <a:alpha val="50000"/>
                    </a:prstClr>
                  </a:innerShdw>
                </a:effectLst>
                <a:latin typeface="Impact" panose="020B0806030902050204" pitchFamily="34" charset="0"/>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t>
            </a:r>
          </a:p>
        </p:txBody>
      </p:sp>
      <p:pic>
        <p:nvPicPr>
          <p:cNvPr id="23" name="Picture 22"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4" name="Group 23"/>
          <p:cNvGrpSpPr/>
          <p:nvPr userDrawn="1"/>
        </p:nvGrpSpPr>
        <p:grpSpPr>
          <a:xfrm rot="10800000" flipH="1" flipV="1">
            <a:off x="8553860" y="5040637"/>
            <a:ext cx="592563" cy="1820427"/>
            <a:chOff x="8515350" y="5037573"/>
            <a:chExt cx="628650" cy="1820427"/>
          </a:xfrm>
        </p:grpSpPr>
        <p:sp>
          <p:nvSpPr>
            <p:cNvPr id="25" name="Isosceles Triangle 24"/>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6" name="Isosceles Triangle 25"/>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1380798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6038" y="4800600"/>
            <a:ext cx="6551612" cy="566738"/>
          </a:xfrm>
        </p:spPr>
        <p:txBody>
          <a:bodyPr anchor="b">
            <a:normAutofit/>
          </a:bodyPr>
          <a:lstStyle>
            <a:lvl1pPr marL="457200" indent="-457200" algn="r">
              <a:buClr>
                <a:srgbClr val="7A232E"/>
              </a:buClr>
              <a:buFont typeface="Wingdings" panose="05000000000000000000" pitchFamily="2" charset="2"/>
              <a:buChar char="Ø"/>
              <a:defRPr sz="3200" b="0" spc="40"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p:nvPr>
        </p:nvSpPr>
        <p:spPr>
          <a:xfrm>
            <a:off x="962026" y="1076325"/>
            <a:ext cx="6724650" cy="2962275"/>
          </a:xfrm>
        </p:spPr>
        <p:txBody>
          <a:bodyPr anchor="ctr" anchorCtr="0">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Text Placeholder 3"/>
          <p:cNvSpPr>
            <a:spLocks noGrp="1"/>
          </p:cNvSpPr>
          <p:nvPr>
            <p:ph type="body" sz="half" idx="10" hasCustomPrompt="1"/>
          </p:nvPr>
        </p:nvSpPr>
        <p:spPr>
          <a:xfrm>
            <a:off x="1162050" y="5398235"/>
            <a:ext cx="6705600" cy="354865"/>
          </a:xfrm>
        </p:spPr>
        <p:txBody>
          <a:bodyPr anchor="ctr" anchorCtr="0">
            <a:noAutofit/>
          </a:bodyPr>
          <a:lstStyle>
            <a:lvl1pPr marL="0" indent="0" algn="r">
              <a:buNone/>
              <a:defRPr sz="1800" i="1"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7" name="Title 1"/>
          <p:cNvSpPr txBox="1">
            <a:spLocks/>
          </p:cNvSpPr>
          <p:nvPr userDrawn="1"/>
        </p:nvSpPr>
        <p:spPr>
          <a:xfrm>
            <a:off x="0" y="729116"/>
            <a:ext cx="962025"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7686675" y="2155824"/>
            <a:ext cx="971550"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latin typeface="Times New Roman" panose="02020603050405020304" pitchFamily="18" charset="0"/>
                <a:cs typeface="Times New Roman" panose="02020603050405020304" pitchFamily="18" charset="0"/>
              </a:rPr>
              <a:t>“</a:t>
            </a:r>
          </a:p>
        </p:txBody>
      </p:sp>
      <p:pic>
        <p:nvPicPr>
          <p:cNvPr id="10" name="Picture 9"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5500494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4765705" y="1475005"/>
            <a:ext cx="3803589" cy="3736539"/>
          </a:xfrm>
          <a:prstGeom prst="rect">
            <a:avLst/>
          </a:prstGeom>
        </p:spPr>
      </p:pic>
      <p:sp>
        <p:nvSpPr>
          <p:cNvPr id="5" name="Text Placeholder 4"/>
          <p:cNvSpPr>
            <a:spLocks noGrp="1"/>
          </p:cNvSpPr>
          <p:nvPr>
            <p:ph type="body" sz="quarter" idx="10" hasCustomPrompt="1"/>
          </p:nvPr>
        </p:nvSpPr>
        <p:spPr>
          <a:xfrm>
            <a:off x="133350" y="190500"/>
            <a:ext cx="3543300" cy="5638800"/>
          </a:xfrm>
        </p:spPr>
        <p:txBody>
          <a:bodyPr lIns="0" tIns="0" rIns="0" bIns="0"/>
          <a:lstStyle>
            <a:lvl1pPr marL="0" indent="0">
              <a:spcBef>
                <a:spcPts val="1200"/>
              </a:spcBef>
              <a:buNone/>
              <a:defRPr lang="en-US" sz="2800" b="0" i="0" kern="1200" cap="small" spc="40"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82880" indent="0">
              <a:spcBef>
                <a:spcPts val="0"/>
              </a:spcBef>
              <a:buNone/>
              <a:defRPr sz="1600"/>
            </a:lvl2pPr>
            <a:lvl3pPr marL="0" indent="-182880">
              <a:spcBef>
                <a:spcPts val="300"/>
              </a:spcBef>
              <a:spcAft>
                <a:spcPts val="600"/>
              </a:spcAft>
              <a:buFont typeface="Wingdings" panose="05000000000000000000" pitchFamily="2" charset="2"/>
              <a:buChar char="Ø"/>
              <a:defRPr sz="16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13" name="Text Placeholder 4"/>
          <p:cNvSpPr>
            <a:spLocks noGrp="1"/>
          </p:cNvSpPr>
          <p:nvPr>
            <p:ph type="body" sz="quarter" idx="11" hasCustomPrompt="1"/>
          </p:nvPr>
        </p:nvSpPr>
        <p:spPr>
          <a:xfrm>
            <a:off x="3914775" y="190500"/>
            <a:ext cx="3543300" cy="5638800"/>
          </a:xfrm>
        </p:spPr>
        <p:txBody>
          <a:bodyPr lIns="0" tIns="0" rIns="0" bIns="0"/>
          <a:lstStyle>
            <a:lvl1pPr marL="0" indent="0">
              <a:spcBef>
                <a:spcPts val="1200"/>
              </a:spcBef>
              <a:buNone/>
              <a:defRPr lang="en-US" sz="2800" b="0" i="0" kern="1200" cap="small" spc="40"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82880" indent="0">
              <a:spcBef>
                <a:spcPts val="0"/>
              </a:spcBef>
              <a:buNone/>
              <a:defRPr sz="1600"/>
            </a:lvl2pPr>
            <a:lvl3pPr marL="0" indent="-182880">
              <a:spcBef>
                <a:spcPts val="300"/>
              </a:spcBef>
              <a:spcAft>
                <a:spcPts val="600"/>
              </a:spcAft>
              <a:buFont typeface="Wingdings" panose="05000000000000000000" pitchFamily="2" charset="2"/>
              <a:buChar char="Ø"/>
              <a:defRPr sz="16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7"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spc="40" dirty="0">
                <a:latin typeface="Impact" panose="020B0806030902050204" pitchFamily="34" charset="0"/>
              </a:rPr>
              <a:t>Resources</a:t>
            </a:r>
          </a:p>
        </p:txBody>
      </p:sp>
      <p:pic>
        <p:nvPicPr>
          <p:cNvPr id="10" name="Picture 9"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0744653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2180" y="204789"/>
            <a:ext cx="3152321" cy="774492"/>
          </a:xfrm>
          <a:prstGeom prst="rect">
            <a:avLst/>
          </a:prstGeom>
        </p:spPr>
        <p:txBody>
          <a:bodyPr vert="horz" lIns="91440" tIns="45720" rIns="91440" bIns="45720" rtlCol="0" anchor="ctr">
            <a:normAutofit fontScale="92500"/>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3800" b="0" spc="40" dirty="0">
                <a:latin typeface="Franklin Gothic Medium" panose="020B0603020102020204" pitchFamily="34" charset="0"/>
              </a:rPr>
              <a:t>Any Questions?</a:t>
            </a:r>
          </a:p>
        </p:txBody>
      </p:sp>
      <p:pic>
        <p:nvPicPr>
          <p:cNvPr id="14" name="Picture 13"/>
          <p:cNvPicPr>
            <a:picLocks noChangeAspect="1"/>
          </p:cNvPicPr>
          <p:nvPr userDrawn="1"/>
        </p:nvPicPr>
        <p:blipFill>
          <a:blip r:embed="rId2"/>
          <a:stretch>
            <a:fillRect/>
          </a:stretch>
        </p:blipFill>
        <p:spPr>
          <a:xfrm>
            <a:off x="-1" y="844029"/>
            <a:ext cx="9144001" cy="5420142"/>
          </a:xfrm>
          <a:prstGeom prst="rect">
            <a:avLst/>
          </a:prstGeom>
        </p:spPr>
      </p:pic>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9" name="TextBox 8"/>
          <p:cNvSpPr txBox="1"/>
          <p:nvPr userDrawn="1"/>
        </p:nvSpPr>
        <p:spPr>
          <a:xfrm>
            <a:off x="3026982" y="383750"/>
            <a:ext cx="4903076" cy="646331"/>
          </a:xfrm>
          <a:prstGeom prst="rect">
            <a:avLst/>
          </a:prstGeom>
          <a:noFill/>
        </p:spPr>
        <p:txBody>
          <a:bodyPr wrap="square" rtlCol="0">
            <a:noAutofit/>
          </a:bodyPr>
          <a:lstStyle/>
          <a:p>
            <a:pPr algn="ctr">
              <a:buClr>
                <a:srgbClr val="752832"/>
              </a:buClr>
              <a:buFont typeface="Wingdings" panose="05000000000000000000" pitchFamily="2" charset="2"/>
              <a:buNone/>
            </a:pPr>
            <a:r>
              <a:rPr lang="en-US" sz="1900" dirty="0">
                <a:solidFill>
                  <a:prstClr val="black">
                    <a:lumMod val="75000"/>
                    <a:lumOff val="25000"/>
                  </a:prstClr>
                </a:solidFill>
                <a:cs typeface="Myriad Pro"/>
              </a:rPr>
              <a:t>Enter your questions in the Chat window!</a:t>
            </a:r>
          </a:p>
        </p:txBody>
      </p:sp>
      <p:sp>
        <p:nvSpPr>
          <p:cNvPr id="10" name="Chevron 9"/>
          <p:cNvSpPr/>
          <p:nvPr userDrawn="1"/>
        </p:nvSpPr>
        <p:spPr>
          <a:xfrm>
            <a:off x="30628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93672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23286417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2085" y="2600200"/>
            <a:ext cx="5095324" cy="566738"/>
          </a:xfrm>
        </p:spPr>
        <p:txBody>
          <a:bodyPr anchor="b">
            <a:normAutofit/>
          </a:bodyPr>
          <a:lstStyle>
            <a:lvl1pPr marL="0" indent="0" algn="l">
              <a:buClr>
                <a:srgbClr val="7A232E"/>
              </a:buClr>
              <a:buFont typeface="Wingdings" panose="05000000000000000000" pitchFamily="2" charset="2"/>
              <a:buNone/>
              <a:defRPr sz="3600" b="0" spc="40"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6" name="Text Placeholder 3"/>
          <p:cNvSpPr>
            <a:spLocks noGrp="1"/>
          </p:cNvSpPr>
          <p:nvPr>
            <p:ph type="body" sz="half" idx="10" hasCustomPrompt="1"/>
          </p:nvPr>
        </p:nvSpPr>
        <p:spPr>
          <a:xfrm>
            <a:off x="1772085" y="3202597"/>
            <a:ext cx="5095324" cy="354865"/>
          </a:xfrm>
        </p:spPr>
        <p:txBody>
          <a:bodyPr anchor="ctr" anchorCtr="0">
            <a:noAutofit/>
          </a:bodyPr>
          <a:lstStyle>
            <a:lvl1pPr marL="0" indent="0" algn="l">
              <a:buNone/>
              <a:defRPr sz="2400" i="1"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Position/Title</a:t>
            </a:r>
          </a:p>
        </p:txBody>
      </p:sp>
      <p:sp>
        <p:nvSpPr>
          <p:cNvPr id="10" name="Text Placeholder 3"/>
          <p:cNvSpPr>
            <a:spLocks noGrp="1"/>
          </p:cNvSpPr>
          <p:nvPr>
            <p:ph type="body" sz="half" idx="11" hasCustomPrompt="1"/>
          </p:nvPr>
        </p:nvSpPr>
        <p:spPr>
          <a:xfrm>
            <a:off x="1772085" y="3653875"/>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Organization</a:t>
            </a:r>
          </a:p>
        </p:txBody>
      </p:sp>
      <p:sp>
        <p:nvSpPr>
          <p:cNvPr id="15" name="Text Placeholder 14"/>
          <p:cNvSpPr>
            <a:spLocks noGrp="1"/>
          </p:cNvSpPr>
          <p:nvPr>
            <p:ph type="body" sz="quarter" idx="12"/>
          </p:nvPr>
        </p:nvSpPr>
        <p:spPr>
          <a:xfrm>
            <a:off x="1772085" y="3593121"/>
            <a:ext cx="3840480" cy="27432"/>
          </a:xfrm>
          <a:solidFill>
            <a:srgbClr val="4A7EBB"/>
          </a:solidFill>
        </p:spPr>
        <p:txBody>
          <a:bodyPr>
            <a:noAutofit/>
          </a:bodyPr>
          <a:lstStyle>
            <a:lvl1pPr marL="0" indent="0">
              <a:buNone/>
              <a:defRPr sz="100">
                <a:solidFill>
                  <a:schemeClr val="accent1"/>
                </a:solidFill>
              </a:defRPr>
            </a:lvl1pPr>
          </a:lstStyle>
          <a:p>
            <a:pPr lvl="0"/>
            <a:endParaRPr lang="en-US" dirty="0"/>
          </a:p>
        </p:txBody>
      </p:sp>
      <p:sp>
        <p:nvSpPr>
          <p:cNvPr id="16" name="Text Placeholder 3"/>
          <p:cNvSpPr>
            <a:spLocks noGrp="1"/>
          </p:cNvSpPr>
          <p:nvPr>
            <p:ph type="body" sz="half" idx="13" hasCustomPrompt="1"/>
          </p:nvPr>
        </p:nvSpPr>
        <p:spPr>
          <a:xfrm>
            <a:off x="1772085" y="4261387"/>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Phone or Email</a:t>
            </a:r>
          </a:p>
        </p:txBody>
      </p:sp>
      <p:pic>
        <p:nvPicPr>
          <p:cNvPr id="18" name="Picture 17"/>
          <p:cNvPicPr>
            <a:picLocks noChangeAspect="1"/>
          </p:cNvPicPr>
          <p:nvPr userDrawn="1"/>
        </p:nvPicPr>
        <p:blipFill>
          <a:blip r:embed="rId2"/>
          <a:stretch>
            <a:fillRect/>
          </a:stretch>
        </p:blipFill>
        <p:spPr>
          <a:xfrm>
            <a:off x="170922" y="128938"/>
            <a:ext cx="2182188" cy="2304097"/>
          </a:xfrm>
          <a:prstGeom prst="rect">
            <a:avLst/>
          </a:prstGeom>
        </p:spPr>
      </p:pic>
      <p:sp>
        <p:nvSpPr>
          <p:cNvPr id="19" name="Text Placeholder 3"/>
          <p:cNvSpPr>
            <a:spLocks noGrp="1"/>
          </p:cNvSpPr>
          <p:nvPr>
            <p:ph type="body" sz="half" idx="14" hasCustomPrompt="1"/>
          </p:nvPr>
        </p:nvSpPr>
        <p:spPr>
          <a:xfrm>
            <a:off x="1772085" y="4680671"/>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Phone or Email</a:t>
            </a:r>
          </a:p>
        </p:txBody>
      </p:sp>
      <p:sp>
        <p:nvSpPr>
          <p:cNvPr id="12"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spc="40" dirty="0">
                <a:latin typeface="Impact" panose="020B0806030902050204" pitchFamily="34" charset="0"/>
              </a:rPr>
              <a:t>Contact</a:t>
            </a:r>
          </a:p>
        </p:txBody>
      </p:sp>
      <p:pic>
        <p:nvPicPr>
          <p:cNvPr id="11" name="Picture 10"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334956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5766" y="472966"/>
            <a:ext cx="8655269" cy="6400800"/>
          </a:xfrm>
          <a:prstGeom prst="rect">
            <a:avLst/>
          </a:prstGeom>
          <a:effectLst>
            <a:innerShdw blurRad="88900" dist="38100" dir="18900000">
              <a:prstClr val="black">
                <a:alpha val="27000"/>
              </a:prstClr>
            </a:innerShdw>
          </a:effectLst>
        </p:spPr>
      </p:pic>
      <p:pic>
        <p:nvPicPr>
          <p:cNvPr id="4" name="Picture 3"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852216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4"/>
          <p:cNvGrpSpPr/>
          <p:nvPr userDrawn="1"/>
        </p:nvGrpSpPr>
        <p:grpSpPr>
          <a:xfrm>
            <a:off x="-4" y="2921367"/>
            <a:ext cx="9144001" cy="3936634"/>
            <a:chOff x="-4" y="2921367"/>
            <a:chExt cx="9144001" cy="3936634"/>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47685"/>
            <a:stretch/>
          </p:blipFill>
          <p:spPr>
            <a:xfrm flipH="1">
              <a:off x="-4" y="2921367"/>
              <a:ext cx="9144001" cy="3936634"/>
            </a:xfrm>
            <a:prstGeom prst="rect">
              <a:avLst/>
            </a:prstGeom>
          </p:spPr>
        </p:pic>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377033" y="5985681"/>
              <a:ext cx="2004628" cy="64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jpg"/>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0932" y="6174583"/>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51193" y="6055884"/>
              <a:ext cx="1700207" cy="574311"/>
            </a:xfrm>
            <a:prstGeom prst="rect">
              <a:avLst/>
            </a:prstGeom>
          </p:spPr>
        </p:pic>
      </p:grpSp>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303862"/>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8238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149578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33497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24808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2512207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13598651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33163484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Where Are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location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3105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2222144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Objectives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42342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Agenda</a:t>
            </a:r>
          </a:p>
        </p:txBody>
      </p:sp>
    </p:spTree>
    <p:extLst>
      <p:ext uri="{BB962C8B-B14F-4D97-AF65-F5344CB8AC3E}">
        <p14:creationId xmlns:p14="http://schemas.microsoft.com/office/powerpoint/2010/main" val="10292340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26000"/>
                  </a:prst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4139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4003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Guidance</a:t>
            </a:r>
          </a:p>
        </p:txBody>
      </p:sp>
    </p:spTree>
    <p:extLst>
      <p:ext uri="{BB962C8B-B14F-4D97-AF65-F5344CB8AC3E}">
        <p14:creationId xmlns:p14="http://schemas.microsoft.com/office/powerpoint/2010/main" val="30266822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Implementation Tips</a:t>
            </a:r>
          </a:p>
        </p:txBody>
      </p:sp>
    </p:spTree>
    <p:extLst>
      <p:ext uri="{BB962C8B-B14F-4D97-AF65-F5344CB8AC3E}">
        <p14:creationId xmlns:p14="http://schemas.microsoft.com/office/powerpoint/2010/main" val="1255072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Technical Assistance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25913012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a:lnSpc>
                <a:spcPct val="90000"/>
              </a:lnSpc>
              <a:spcBef>
                <a:spcPct val="0"/>
              </a:spcBef>
            </a:pPr>
            <a:r>
              <a:rPr lang="en-US" sz="1700" i="1" dirty="0">
                <a:solidFill>
                  <a:prstClr val="white">
                    <a:lumMod val="50000"/>
                  </a:prstClr>
                </a:solidFill>
              </a:rPr>
              <a:t>Choose the answer that best reflects you (or your group):</a:t>
            </a:r>
          </a:p>
        </p:txBody>
      </p:sp>
    </p:spTree>
    <p:extLst>
      <p:ext uri="{BB962C8B-B14F-4D97-AF65-F5344CB8AC3E}">
        <p14:creationId xmlns:p14="http://schemas.microsoft.com/office/powerpoint/2010/main" val="31647316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866" t="2099" r="11100" b="27218"/>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pic>
        <p:nvPicPr>
          <p:cNvPr id="18" name="image.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 name="Picture 18"/>
          <p:cNvPicPr>
            <a:picLocks noChangeAspect="1"/>
          </p:cNvPicPr>
          <p:nvPr userDrawn="1"/>
        </p:nvPicPr>
        <p:blipFill rotWithShape="1">
          <a:blip r:embed="rId6"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20" name="Picture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1158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917568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Where Are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location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6226949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Contact</a:t>
            </a: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2606122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Any Questions?</a:t>
            </a:r>
          </a:p>
        </p:txBody>
      </p:sp>
      <p:pic>
        <p:nvPicPr>
          <p:cNvPr id="2" name="Picture 1"/>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489"/>
          <a:stretch/>
        </p:blipFill>
        <p:spPr>
          <a:xfrm>
            <a:off x="831596" y="1419159"/>
            <a:ext cx="6089904" cy="474522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questions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925126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15" name="image.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8"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8741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124615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12" name="image.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2662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614034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4"/>
          <p:cNvGrpSpPr/>
          <p:nvPr userDrawn="1"/>
        </p:nvGrpSpPr>
        <p:grpSpPr>
          <a:xfrm>
            <a:off x="-4" y="2921367"/>
            <a:ext cx="9144001" cy="3936634"/>
            <a:chOff x="-4" y="2921367"/>
            <a:chExt cx="9144001" cy="3936634"/>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47685"/>
            <a:stretch/>
          </p:blipFill>
          <p:spPr>
            <a:xfrm flipH="1">
              <a:off x="-4" y="2921367"/>
              <a:ext cx="9144001" cy="3936634"/>
            </a:xfrm>
            <a:prstGeom prst="rect">
              <a:avLst/>
            </a:prstGeom>
          </p:spPr>
        </p:pic>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377033" y="5985681"/>
              <a:ext cx="2004628" cy="64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jpg"/>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0932" y="6174583"/>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51193" y="6055884"/>
              <a:ext cx="1700207" cy="574311"/>
            </a:xfrm>
            <a:prstGeom prst="rect">
              <a:avLst/>
            </a:prstGeom>
          </p:spPr>
        </p:pic>
      </p:grpSp>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303862"/>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82382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149578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33497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2480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Objectives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29793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2512207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13598651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33163484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Where Are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location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310507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Objectives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42342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Agenda</a:t>
            </a:r>
          </a:p>
        </p:txBody>
      </p:sp>
    </p:spTree>
    <p:extLst>
      <p:ext uri="{BB962C8B-B14F-4D97-AF65-F5344CB8AC3E}">
        <p14:creationId xmlns:p14="http://schemas.microsoft.com/office/powerpoint/2010/main" val="10292340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26000"/>
                  </a:prst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4139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4003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Guidance</a:t>
            </a:r>
          </a:p>
        </p:txBody>
      </p:sp>
    </p:spTree>
    <p:extLst>
      <p:ext uri="{BB962C8B-B14F-4D97-AF65-F5344CB8AC3E}">
        <p14:creationId xmlns:p14="http://schemas.microsoft.com/office/powerpoint/2010/main" val="30266822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Implementation Tips</a:t>
            </a:r>
          </a:p>
        </p:txBody>
      </p:sp>
    </p:spTree>
    <p:extLst>
      <p:ext uri="{BB962C8B-B14F-4D97-AF65-F5344CB8AC3E}">
        <p14:creationId xmlns:p14="http://schemas.microsoft.com/office/powerpoint/2010/main" val="125507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image" Target="../media/image27.png"/><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theme" Target="../theme/theme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image" Target="../media/image2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image" Target="../media/image1.png"/><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theme" Target="../theme/theme4.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image" Target="../media/image4.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image" Target="../media/image3.png"/><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image" Target="../media/image2.jpeg"/><Relationship Id="rId30"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image" Target="../media/image1.png"/><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theme" Target="../theme/theme5.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image" Target="../media/image4.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image" Target="../media/image3.png"/><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image" Target="../media/image2.jpeg"/><Relationship Id="rId30"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image.jpg"/>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29"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5" name="Picture 4"/>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spTree>
    <p:extLst>
      <p:ext uri="{BB962C8B-B14F-4D97-AF65-F5344CB8AC3E}">
        <p14:creationId xmlns:p14="http://schemas.microsoft.com/office/powerpoint/2010/main" val="2225937397"/>
      </p:ext>
    </p:extLst>
  </p:cSld>
  <p:clrMap bg1="lt1" tx1="dk1" bg2="lt2" tx2="dk2" accent1="accent1" accent2="accent2" accent3="accent3" accent4="accent4" accent5="accent5" accent6="accent6" hlink="hlink" folHlink="folHlink"/>
  <p:sldLayoutIdLst>
    <p:sldLayoutId id="2147483676" r:id="rId1"/>
    <p:sldLayoutId id="2147483663" r:id="rId2"/>
    <p:sldLayoutId id="2147483662" r:id="rId3"/>
    <p:sldLayoutId id="2147483664" r:id="rId4"/>
    <p:sldLayoutId id="2147483684" r:id="rId5"/>
    <p:sldLayoutId id="2147483679" r:id="rId6"/>
    <p:sldLayoutId id="2147483681" r:id="rId7"/>
    <p:sldLayoutId id="2147483682" r:id="rId8"/>
    <p:sldLayoutId id="2147483683" r:id="rId9"/>
    <p:sldLayoutId id="2147483677" r:id="rId10"/>
    <p:sldLayoutId id="2147483719" r:id="rId11"/>
    <p:sldLayoutId id="2147483687" r:id="rId12"/>
    <p:sldLayoutId id="2147483688" r:id="rId13"/>
    <p:sldLayoutId id="2147483689" r:id="rId14"/>
    <p:sldLayoutId id="2147483690" r:id="rId15"/>
    <p:sldLayoutId id="2147483691" r:id="rId16"/>
    <p:sldLayoutId id="2147483692" r:id="rId17"/>
    <p:sldLayoutId id="2147483685" r:id="rId18"/>
    <p:sldLayoutId id="2147483686" r:id="rId19"/>
    <p:sldLayoutId id="2147483693" r:id="rId20"/>
    <p:sldLayoutId id="2147483678" r:id="rId21"/>
    <p:sldLayoutId id="2147483680" r:id="rId22"/>
    <p:sldLayoutId id="2147483666" r:id="rId23"/>
    <p:sldLayoutId id="2147483667" r:id="rId24"/>
    <p:sldLayoutId id="2147483674" r:id="rId25"/>
  </p:sldLayoutIdLst>
  <p:txStyles>
    <p:titleStyle>
      <a:lvl1pPr algn="l" defTabSz="914400" rtl="0" eaLnBrk="1" latinLnBrk="0" hangingPunct="1">
        <a:lnSpc>
          <a:spcPct val="90000"/>
        </a:lnSpc>
        <a:spcBef>
          <a:spcPct val="0"/>
        </a:spcBef>
        <a:buNone/>
        <a:defRPr sz="3600" b="1"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583D9-B3D1-4622-8B20-CA06EC041502}" type="datetimeFigureOut">
              <a:rPr lang="en-US" smtClean="0"/>
              <a:t>10/5/2016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E0B2F4-FDC0-410D-986F-B711D5756CA3}" type="slidenum">
              <a:rPr lang="en-US" smtClean="0"/>
              <a:t>‹#›</a:t>
            </a:fld>
            <a:endParaRPr lang="en-US"/>
          </a:p>
        </p:txBody>
      </p:sp>
    </p:spTree>
    <p:extLst>
      <p:ext uri="{BB962C8B-B14F-4D97-AF65-F5344CB8AC3E}">
        <p14:creationId xmlns:p14="http://schemas.microsoft.com/office/powerpoint/2010/main" val="28093495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PT-Background.png"/>
          <p:cNvPicPr>
            <a:picLocks noChangeAspect="1"/>
          </p:cNvPicPr>
          <p:nvPr userDrawn="1"/>
        </p:nvPicPr>
        <p:blipFill rotWithShape="1">
          <a:blip r:embed="rId26" cstate="print">
            <a:alphaModFix amt="60000"/>
            <a:extLst>
              <a:ext uri="{28A0092B-C50C-407E-A947-70E740481C1C}">
                <a14:useLocalDpi xmlns:a14="http://schemas.microsoft.com/office/drawing/2010/main" val="0"/>
              </a:ext>
            </a:extLst>
          </a:blip>
          <a:srcRect t="-8" b="3"/>
          <a:stretch/>
        </p:blipFill>
        <p:spPr>
          <a:xfrm>
            <a:off x="0" y="0"/>
            <a:ext cx="9144000" cy="6858000"/>
          </a:xfrm>
          <a:prstGeom prst="rect">
            <a:avLst/>
          </a:prstGeom>
        </p:spPr>
      </p:pic>
      <p:sp>
        <p:nvSpPr>
          <p:cNvPr id="2" name="Title Placeholder 1"/>
          <p:cNvSpPr>
            <a:spLocks noGrp="1"/>
          </p:cNvSpPr>
          <p:nvPr>
            <p:ph type="title"/>
          </p:nvPr>
        </p:nvSpPr>
        <p:spPr>
          <a:xfrm>
            <a:off x="457200" y="217489"/>
            <a:ext cx="6908800" cy="77449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9470"/>
            <a:ext cx="6908800" cy="46546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rotWithShape="1">
          <a:blip r:embed="rId27"/>
          <a:srcRect r="66253"/>
          <a:stretch/>
        </p:blipFill>
        <p:spPr>
          <a:xfrm>
            <a:off x="7498391" y="284"/>
            <a:ext cx="1645609" cy="6857433"/>
          </a:xfrm>
          <a:prstGeom prst="rect">
            <a:avLst/>
          </a:prstGeom>
        </p:spPr>
      </p:pic>
      <p:grpSp>
        <p:nvGrpSpPr>
          <p:cNvPr id="15" name="Group 14"/>
          <p:cNvGrpSpPr/>
          <p:nvPr userDrawn="1"/>
        </p:nvGrpSpPr>
        <p:grpSpPr>
          <a:xfrm flipV="1">
            <a:off x="8515350" y="0"/>
            <a:ext cx="628650" cy="1820427"/>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18" name="TextBox 17"/>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spc="40" smtClean="0">
                <a:solidFill>
                  <a:srgbClr val="004874"/>
                </a:solidFill>
                <a:latin typeface="Impact" panose="020B0806030902050204" pitchFamily="34" charset="0"/>
              </a:rPr>
              <a:pPr algn="r"/>
              <a:t>‹#›</a:t>
            </a:fld>
            <a:endParaRPr lang="en-US" sz="1700" spc="40" dirty="0">
              <a:solidFill>
                <a:srgbClr val="004874"/>
              </a:solidFill>
              <a:latin typeface="Impact" panose="020B0806030902050204" pitchFamily="34" charset="0"/>
            </a:endParaRPr>
          </a:p>
        </p:txBody>
      </p:sp>
      <p:grpSp>
        <p:nvGrpSpPr>
          <p:cNvPr id="10" name="Group 9"/>
          <p:cNvGrpSpPr/>
          <p:nvPr userDrawn="1"/>
        </p:nvGrpSpPr>
        <p:grpSpPr>
          <a:xfrm rot="10800000" flipH="1" flipV="1">
            <a:off x="8553860" y="5040637"/>
            <a:ext cx="592563"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339993793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Lst>
  <p:txStyles>
    <p:titleStyle>
      <a:lvl1pPr algn="l" defTabSz="457200" rtl="0" eaLnBrk="1" latinLnBrk="0" hangingPunct="1">
        <a:lnSpc>
          <a:spcPct val="85000"/>
        </a:lnSpc>
        <a:spcBef>
          <a:spcPct val="0"/>
        </a:spcBef>
        <a:buNone/>
        <a:defRPr sz="3800" b="0" i="0" kern="1200" cap="small" spc="40" baseline="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p:titleStyle>
    <p:bodyStyle>
      <a:lvl1pPr marL="342900" indent="-342900" algn="l" defTabSz="457200" rtl="0" eaLnBrk="1" latinLnBrk="0" hangingPunct="1">
        <a:spcBef>
          <a:spcPts val="0"/>
        </a:spcBef>
        <a:spcAft>
          <a:spcPts val="600"/>
        </a:spcAft>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0"/>
        </a:spcBef>
        <a:spcAft>
          <a:spcPts val="600"/>
        </a:spcAft>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0"/>
        </a:spcBef>
        <a:spcAft>
          <a:spcPts val="600"/>
        </a:spcAft>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0"/>
        </a:spcBef>
        <a:spcAft>
          <a:spcPts val="600"/>
        </a:spcAft>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0"/>
        </a:spcBef>
        <a:spcAft>
          <a:spcPts val="600"/>
        </a:spcAft>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5" name="image.jpg"/>
          <p:cNvPicPr>
            <a:picLocks noChangeAspect="1" noChangeArrowheads="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28"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5" name="Picture 4"/>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spTree>
    <p:extLst>
      <p:ext uri="{BB962C8B-B14F-4D97-AF65-F5344CB8AC3E}">
        <p14:creationId xmlns:p14="http://schemas.microsoft.com/office/powerpoint/2010/main" val="43543180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Lst>
  <p:txStyles>
    <p:titleStyle>
      <a:lvl1pPr algn="l" defTabSz="914400" rtl="0" eaLnBrk="1" latinLnBrk="0" hangingPunct="1">
        <a:lnSpc>
          <a:spcPct val="90000"/>
        </a:lnSpc>
        <a:spcBef>
          <a:spcPct val="0"/>
        </a:spcBef>
        <a:buNone/>
        <a:defRPr sz="3600" b="1"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5" name="image.jpg"/>
          <p:cNvPicPr>
            <a:picLocks noChangeAspect="1" noChangeArrowheads="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28"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5" name="Picture 4"/>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spTree>
    <p:extLst>
      <p:ext uri="{BB962C8B-B14F-4D97-AF65-F5344CB8AC3E}">
        <p14:creationId xmlns:p14="http://schemas.microsoft.com/office/powerpoint/2010/main" val="43543180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Lst>
  <p:txStyles>
    <p:titleStyle>
      <a:lvl1pPr algn="l" defTabSz="914400" rtl="0" eaLnBrk="1" latinLnBrk="0" hangingPunct="1">
        <a:lnSpc>
          <a:spcPct val="90000"/>
        </a:lnSpc>
        <a:spcBef>
          <a:spcPct val="0"/>
        </a:spcBef>
        <a:buNone/>
        <a:defRPr sz="3600" b="1"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hyperlink" Target="http://www2.ed.gov/about/offices/list/ovae/program-memo-15-6-state-competitions.pdf" TargetMode="Externa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52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Local Board Functions</a:t>
            </a:r>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5033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3466"/>
            <a:ext cx="7886700" cy="884850"/>
          </a:xfrm>
        </p:spPr>
        <p:txBody>
          <a:bodyPr/>
          <a:lstStyle/>
          <a:p>
            <a:r>
              <a:rPr lang="en-US" dirty="0"/>
              <a:t>Local Board Functions Regulations</a:t>
            </a:r>
          </a:p>
        </p:txBody>
      </p:sp>
      <p:sp>
        <p:nvSpPr>
          <p:cNvPr id="3" name="Content Placeholder 2"/>
          <p:cNvSpPr>
            <a:spLocks noGrp="1"/>
          </p:cNvSpPr>
          <p:nvPr>
            <p:ph idx="1"/>
          </p:nvPr>
        </p:nvSpPr>
        <p:spPr/>
        <p:txBody>
          <a:bodyPr/>
          <a:lstStyle/>
          <a:p>
            <a:r>
              <a:rPr lang="en-US" dirty="0"/>
              <a:t>Sec. 107(d)(11)(B)(i) and 20 CFR 679.370 (n) requires Local Boards to coordinate activities with education and training providers in the local area, including: </a:t>
            </a:r>
          </a:p>
          <a:p>
            <a:pPr marL="971550" lvl="1" indent="-514350">
              <a:buFont typeface="+mj-lt"/>
              <a:buAutoNum type="arabicParenR"/>
            </a:pPr>
            <a:r>
              <a:rPr lang="en-US" dirty="0"/>
              <a:t>reviewing applications to provide adult education and literacy activities under title II for the local area, submitted to the eligible agency by eligible providers, to determine whether such applications are consistent with the local plan; and  </a:t>
            </a:r>
          </a:p>
          <a:p>
            <a:pPr marL="971550" lvl="1" indent="-514350">
              <a:buFont typeface="+mj-lt"/>
              <a:buAutoNum type="arabicParenR"/>
            </a:pPr>
            <a:r>
              <a:rPr lang="en-US" dirty="0"/>
              <a:t>Making recommendations to the eligible agency to promote alignment with such plan.</a:t>
            </a:r>
          </a:p>
          <a:p>
            <a:endParaRPr lang="en-US" dirty="0"/>
          </a:p>
        </p:txBody>
      </p:sp>
    </p:spTree>
    <p:extLst>
      <p:ext uri="{BB962C8B-B14F-4D97-AF65-F5344CB8AC3E}">
        <p14:creationId xmlns:p14="http://schemas.microsoft.com/office/powerpoint/2010/main" val="2906630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667" y="382979"/>
            <a:ext cx="7886700" cy="884850"/>
          </a:xfrm>
        </p:spPr>
        <p:txBody>
          <a:bodyPr>
            <a:normAutofit fontScale="90000"/>
          </a:bodyPr>
          <a:lstStyle/>
          <a:p>
            <a:r>
              <a:rPr lang="en-US" dirty="0"/>
              <a:t>Timing Local Plans and AEFLA Applications </a:t>
            </a:r>
          </a:p>
        </p:txBody>
      </p:sp>
      <p:sp>
        <p:nvSpPr>
          <p:cNvPr id="3" name="Content Placeholder 2"/>
          <p:cNvSpPr>
            <a:spLocks noGrp="1"/>
          </p:cNvSpPr>
          <p:nvPr>
            <p:ph idx="1"/>
          </p:nvPr>
        </p:nvSpPr>
        <p:spPr/>
        <p:txBody>
          <a:bodyPr>
            <a:normAutofit/>
          </a:bodyPr>
          <a:lstStyle/>
          <a:p>
            <a:pPr marL="0" indent="0">
              <a:buNone/>
            </a:pPr>
            <a:r>
              <a:rPr lang="en-US" dirty="0"/>
              <a:t>WIOA requires: </a:t>
            </a:r>
          </a:p>
          <a:p>
            <a:r>
              <a:rPr lang="en-US" dirty="0"/>
              <a:t>Local Plans to align to the State Plan </a:t>
            </a:r>
          </a:p>
          <a:p>
            <a:r>
              <a:rPr lang="en-US" dirty="0"/>
              <a:t>AEFLA provider applications to align with approved Local Plans</a:t>
            </a:r>
          </a:p>
          <a:p>
            <a:pPr marL="0" indent="0">
              <a:buNone/>
            </a:pPr>
            <a:r>
              <a:rPr lang="en-US" dirty="0"/>
              <a:t>Department of Education guidance requires:</a:t>
            </a:r>
          </a:p>
          <a:p>
            <a:r>
              <a:rPr lang="en-US" dirty="0"/>
              <a:t>AEFLA competition completed by July 1, 2017</a:t>
            </a:r>
          </a:p>
          <a:p>
            <a:pPr marL="0" indent="0">
              <a:buNone/>
            </a:pPr>
            <a:endParaRPr lang="en-US" dirty="0"/>
          </a:p>
          <a:p>
            <a:pPr marL="0" indent="0">
              <a:buNone/>
            </a:pPr>
            <a:r>
              <a:rPr lang="en-US" b="1" dirty="0"/>
              <a:t>Approved Local Plans must be in place prior to AEFLA applications’ submissions for these requirements to align!</a:t>
            </a:r>
          </a:p>
          <a:p>
            <a:endParaRPr lang="en-US" dirty="0"/>
          </a:p>
        </p:txBody>
      </p:sp>
    </p:spTree>
    <p:extLst>
      <p:ext uri="{BB962C8B-B14F-4D97-AF65-F5344CB8AC3E}">
        <p14:creationId xmlns:p14="http://schemas.microsoft.com/office/powerpoint/2010/main" val="3295537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2975940"/>
            <a:ext cx="7886700" cy="3054352"/>
          </a:xfrm>
        </p:spPr>
        <p:txBody>
          <a:bodyPr>
            <a:normAutofit fontScale="85000" lnSpcReduction="10000"/>
          </a:bodyPr>
          <a:lstStyle/>
          <a:p>
            <a:r>
              <a:rPr lang="en-US" dirty="0"/>
              <a:t>My State has coordinated a timeline that allows for awards of AEFLA grants under WIOA by July 1, 2017</a:t>
            </a:r>
          </a:p>
          <a:p>
            <a:r>
              <a:rPr lang="en-US" dirty="0"/>
              <a:t>My State is working toward a timeline that will allow for award of AEFLA grants under WIOA by July 1, 2017</a:t>
            </a:r>
          </a:p>
          <a:p>
            <a:r>
              <a:rPr lang="en-US" dirty="0"/>
              <a:t>My State has determined that it cannot align the approval of local plans to allow for an AEFLA award by July 1, 2017 </a:t>
            </a:r>
          </a:p>
          <a:p>
            <a:r>
              <a:rPr lang="en-US" dirty="0"/>
              <a:t>My State has not yet considered a timeline for aligning AEFLA grant awards and approved local plans</a:t>
            </a:r>
          </a:p>
          <a:p>
            <a:pPr marL="0" indent="0">
              <a:buNone/>
            </a:pPr>
            <a:endParaRPr lang="en-US" dirty="0"/>
          </a:p>
        </p:txBody>
      </p:sp>
      <p:sp>
        <p:nvSpPr>
          <p:cNvPr id="4" name="Content Placeholder 3"/>
          <p:cNvSpPr>
            <a:spLocks noGrp="1"/>
          </p:cNvSpPr>
          <p:nvPr>
            <p:ph idx="10"/>
          </p:nvPr>
        </p:nvSpPr>
        <p:spPr/>
        <p:txBody>
          <a:bodyPr>
            <a:normAutofit fontScale="85000" lnSpcReduction="20000"/>
          </a:bodyPr>
          <a:lstStyle/>
          <a:p>
            <a:r>
              <a:rPr lang="en-US" dirty="0"/>
              <a:t>The following best represents my State’s coordination efforts to align AEFLA competitions with the availability of approved local WIOA plans:</a:t>
            </a:r>
          </a:p>
        </p:txBody>
      </p:sp>
    </p:spTree>
    <p:extLst>
      <p:ext uri="{BB962C8B-B14F-4D97-AF65-F5344CB8AC3E}">
        <p14:creationId xmlns:p14="http://schemas.microsoft.com/office/powerpoint/2010/main" val="3094180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All About AEFLA</a:t>
            </a:r>
          </a:p>
        </p:txBody>
      </p:sp>
      <p:sp>
        <p:nvSpPr>
          <p:cNvPr id="4" name="Text Placeholder 3"/>
          <p:cNvSpPr>
            <a:spLocks noGrp="1"/>
          </p:cNvSpPr>
          <p:nvPr>
            <p:ph type="body" idx="1"/>
          </p:nvPr>
        </p:nvSpPr>
        <p:spPr/>
        <p:txBody>
          <a:bodyPr/>
          <a:lstStyle/>
          <a:p>
            <a:r>
              <a:rPr lang="en-US" dirty="0"/>
              <a:t>Adult Education and Family Literacy Act</a:t>
            </a:r>
          </a:p>
        </p:txBody>
      </p:sp>
    </p:spTree>
    <p:extLst>
      <p:ext uri="{BB962C8B-B14F-4D97-AF65-F5344CB8AC3E}">
        <p14:creationId xmlns:p14="http://schemas.microsoft.com/office/powerpoint/2010/main" val="1313757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AEFLA</a:t>
            </a:r>
          </a:p>
        </p:txBody>
      </p:sp>
      <p:sp>
        <p:nvSpPr>
          <p:cNvPr id="3" name="Content Placeholder 2"/>
          <p:cNvSpPr>
            <a:spLocks noGrp="1"/>
          </p:cNvSpPr>
          <p:nvPr>
            <p:ph idx="1"/>
          </p:nvPr>
        </p:nvSpPr>
        <p:spPr/>
        <p:txBody>
          <a:bodyPr/>
          <a:lstStyle/>
          <a:p>
            <a:r>
              <a:rPr lang="en-US" dirty="0"/>
              <a:t>To create a partnership among Federal government, States and localities to provide adult education and literacy activities to:</a:t>
            </a:r>
          </a:p>
          <a:p>
            <a:pPr lvl="1">
              <a:buClr>
                <a:schemeClr val="accent5">
                  <a:lumMod val="75000"/>
                </a:schemeClr>
              </a:buClr>
              <a:buFont typeface="Wingdings" panose="05000000000000000000" pitchFamily="2" charset="2"/>
              <a:buChar char="q"/>
            </a:pPr>
            <a:r>
              <a:rPr lang="en-US" sz="3200" dirty="0"/>
              <a:t>Improve literacy, skills and knowledge for employment and self sufficiency</a:t>
            </a:r>
            <a:endParaRPr lang="en-US" dirty="0"/>
          </a:p>
          <a:p>
            <a:pPr lvl="1">
              <a:buClr>
                <a:schemeClr val="accent5">
                  <a:lumMod val="75000"/>
                </a:schemeClr>
              </a:buClr>
              <a:buFont typeface="Wingdings" panose="05000000000000000000" pitchFamily="2" charset="2"/>
              <a:buChar char="q"/>
            </a:pPr>
            <a:r>
              <a:rPr lang="en-US" sz="3200" dirty="0"/>
              <a:t>Improve education and skills of parents/family members</a:t>
            </a:r>
          </a:p>
          <a:p>
            <a:endParaRPr lang="en-US" dirty="0"/>
          </a:p>
        </p:txBody>
      </p:sp>
    </p:spTree>
    <p:extLst>
      <p:ext uri="{BB962C8B-B14F-4D97-AF65-F5344CB8AC3E}">
        <p14:creationId xmlns:p14="http://schemas.microsoft.com/office/powerpoint/2010/main" val="1555660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AEFLA</a:t>
            </a:r>
          </a:p>
        </p:txBody>
      </p:sp>
      <p:sp>
        <p:nvSpPr>
          <p:cNvPr id="3" name="Content Placeholder 2"/>
          <p:cNvSpPr>
            <a:spLocks noGrp="1"/>
          </p:cNvSpPr>
          <p:nvPr>
            <p:ph idx="1"/>
          </p:nvPr>
        </p:nvSpPr>
        <p:spPr/>
        <p:txBody>
          <a:bodyPr/>
          <a:lstStyle/>
          <a:p>
            <a:pPr marL="400050" lvl="1" indent="-457200">
              <a:buClr>
                <a:schemeClr val="accent5">
                  <a:lumMod val="75000"/>
                </a:schemeClr>
              </a:buClr>
              <a:buFont typeface="Wingdings" panose="05000000000000000000" pitchFamily="2" charset="2"/>
              <a:buChar char="q"/>
            </a:pPr>
            <a:r>
              <a:rPr lang="en-US" sz="3200" dirty="0">
                <a:solidFill>
                  <a:schemeClr val="tx1"/>
                </a:solidFill>
              </a:rPr>
              <a:t>Obtain high school credential and transition to postsecondary education and training through career pathways </a:t>
            </a:r>
          </a:p>
          <a:p>
            <a:pPr>
              <a:buFont typeface="Wingdings" panose="05000000000000000000" pitchFamily="2" charset="2"/>
              <a:buChar char="q"/>
            </a:pPr>
            <a:endParaRPr lang="en-US" sz="3200" dirty="0">
              <a:solidFill>
                <a:schemeClr val="tx1"/>
              </a:solidFill>
            </a:endParaRPr>
          </a:p>
          <a:p>
            <a:pPr>
              <a:buFont typeface="Wingdings" panose="05000000000000000000" pitchFamily="2" charset="2"/>
              <a:buChar char="q"/>
            </a:pPr>
            <a:r>
              <a:rPr lang="en-US" sz="3400" dirty="0">
                <a:solidFill>
                  <a:schemeClr val="tx1"/>
                </a:solidFill>
              </a:rPr>
              <a:t> Help immigrants learn English and understand American system of government, individual freedom and responsibilities of citizenship</a:t>
            </a:r>
          </a:p>
          <a:p>
            <a:endParaRPr lang="en-US" dirty="0"/>
          </a:p>
        </p:txBody>
      </p:sp>
    </p:spTree>
    <p:extLst>
      <p:ext uri="{BB962C8B-B14F-4D97-AF65-F5344CB8AC3E}">
        <p14:creationId xmlns:p14="http://schemas.microsoft.com/office/powerpoint/2010/main" val="655611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 Regulations Describe</a:t>
            </a:r>
          </a:p>
        </p:txBody>
      </p:sp>
      <p:sp>
        <p:nvSpPr>
          <p:cNvPr id="3" name="Content Placeholder 2"/>
          <p:cNvSpPr>
            <a:spLocks noGrp="1"/>
          </p:cNvSpPr>
          <p:nvPr>
            <p:ph idx="1"/>
          </p:nvPr>
        </p:nvSpPr>
        <p:spPr/>
        <p:txBody>
          <a:bodyPr/>
          <a:lstStyle/>
          <a:p>
            <a:r>
              <a:rPr lang="en-US" dirty="0"/>
              <a:t>How States must make awards</a:t>
            </a:r>
          </a:p>
          <a:p>
            <a:r>
              <a:rPr lang="en-US" dirty="0"/>
              <a:t>How to implement new requirements for local board review of AEFLA applications </a:t>
            </a:r>
          </a:p>
          <a:p>
            <a:r>
              <a:rPr lang="en-US" dirty="0"/>
              <a:t>How local administrative funds are to be used to promote alignment with local plans</a:t>
            </a:r>
          </a:p>
          <a:p>
            <a:r>
              <a:rPr lang="en-US" dirty="0"/>
              <a:t>How eligible agencies can demonstrate effectiveness in an application for  funds</a:t>
            </a:r>
          </a:p>
          <a:p>
            <a:pPr marL="0" indent="0">
              <a:buNone/>
            </a:pPr>
            <a:endParaRPr lang="en-US" dirty="0"/>
          </a:p>
        </p:txBody>
      </p:sp>
    </p:spTree>
    <p:extLst>
      <p:ext uri="{BB962C8B-B14F-4D97-AF65-F5344CB8AC3E}">
        <p14:creationId xmlns:p14="http://schemas.microsoft.com/office/powerpoint/2010/main" val="2025535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Awards</a:t>
            </a:r>
          </a:p>
        </p:txBody>
      </p:sp>
      <p:sp>
        <p:nvSpPr>
          <p:cNvPr id="3" name="Content Placeholder 2"/>
          <p:cNvSpPr>
            <a:spLocks noGrp="1"/>
          </p:cNvSpPr>
          <p:nvPr>
            <p:ph idx="1"/>
          </p:nvPr>
        </p:nvSpPr>
        <p:spPr/>
        <p:txBody>
          <a:bodyPr/>
          <a:lstStyle/>
          <a:p>
            <a:r>
              <a:rPr lang="en-US" dirty="0"/>
              <a:t>Must award competitive multiyear grants or contracts to eligible providers…to enable eligible providers to develop, implement, and improve adult education and literacy activities</a:t>
            </a:r>
          </a:p>
          <a:p>
            <a:r>
              <a:rPr lang="en-US" dirty="0"/>
              <a:t>In conducting the competitive grant program, the eligible agency must ensure:</a:t>
            </a:r>
          </a:p>
          <a:p>
            <a:pPr lvl="1"/>
            <a:r>
              <a:rPr lang="en-US" dirty="0"/>
              <a:t>All eligible providers have direct and equitable access to apply and compete for grants or contracts</a:t>
            </a:r>
          </a:p>
          <a:p>
            <a:pPr lvl="1"/>
            <a:r>
              <a:rPr lang="en-US" dirty="0"/>
              <a:t>Same grant/contract announcement and application processes are used for all eligible providers</a:t>
            </a:r>
          </a:p>
          <a:p>
            <a:endParaRPr lang="en-US" dirty="0"/>
          </a:p>
        </p:txBody>
      </p:sp>
    </p:spTree>
    <p:extLst>
      <p:ext uri="{BB962C8B-B14F-4D97-AF65-F5344CB8AC3E}">
        <p14:creationId xmlns:p14="http://schemas.microsoft.com/office/powerpoint/2010/main" val="1790192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Awards (cont.)</a:t>
            </a:r>
          </a:p>
        </p:txBody>
      </p:sp>
      <p:sp>
        <p:nvSpPr>
          <p:cNvPr id="3" name="Content Placeholder 2"/>
          <p:cNvSpPr>
            <a:spLocks noGrp="1"/>
          </p:cNvSpPr>
          <p:nvPr>
            <p:ph idx="1"/>
          </p:nvPr>
        </p:nvSpPr>
        <p:spPr/>
        <p:txBody>
          <a:bodyPr/>
          <a:lstStyle/>
          <a:p>
            <a:r>
              <a:rPr lang="en-US" dirty="0"/>
              <a:t>Eligible agency must require that eligible provider receiving a grant/contract use the funding to establish or operate programs that provide adult education and literacy activities, </a:t>
            </a:r>
            <a:r>
              <a:rPr lang="en-US" u="sng" dirty="0"/>
              <a:t>including programs that provide such activities concurrently</a:t>
            </a:r>
            <a:r>
              <a:rPr lang="en-US" dirty="0"/>
              <a:t> (section 463.20(b))</a:t>
            </a:r>
          </a:p>
          <a:p>
            <a:endParaRPr lang="en-US" dirty="0"/>
          </a:p>
        </p:txBody>
      </p:sp>
    </p:spTree>
    <p:extLst>
      <p:ext uri="{BB962C8B-B14F-4D97-AF65-F5344CB8AC3E}">
        <p14:creationId xmlns:p14="http://schemas.microsoft.com/office/powerpoint/2010/main" val="2574103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858581"/>
      </p:ext>
    </p:extLst>
  </p:cSld>
  <p:clrMapOvr>
    <a:masterClrMapping/>
  </p:clrMapOvr>
  <p:transition spd="slow" advClick="0" advTm="2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Awards (cont.)</a:t>
            </a:r>
          </a:p>
        </p:txBody>
      </p:sp>
      <p:sp>
        <p:nvSpPr>
          <p:cNvPr id="3" name="Content Placeholder 2"/>
          <p:cNvSpPr>
            <a:spLocks noGrp="1"/>
          </p:cNvSpPr>
          <p:nvPr>
            <p:ph idx="1"/>
          </p:nvPr>
        </p:nvSpPr>
        <p:spPr/>
        <p:txBody>
          <a:bodyPr/>
          <a:lstStyle/>
          <a:p>
            <a:r>
              <a:rPr lang="en-US" dirty="0"/>
              <a:t>In awarding grants/contracts…..the eligible agency must consider 463.20(d) (1) though (13): </a:t>
            </a:r>
          </a:p>
          <a:p>
            <a:pPr lvl="1"/>
            <a:r>
              <a:rPr lang="en-US" dirty="0"/>
              <a:t>Revises the 12 factors under WIA</a:t>
            </a:r>
          </a:p>
          <a:p>
            <a:pPr lvl="1"/>
            <a:r>
              <a:rPr lang="en-US" dirty="0"/>
              <a:t>Adds one additional factor for consideration</a:t>
            </a:r>
          </a:p>
          <a:p>
            <a:r>
              <a:rPr lang="en-US" dirty="0"/>
              <a:t>The extent to which the eligible provider demonstrates alignment between proposed activities and services and the strategy and goals of the local plan. (463.20(d)(4)) </a:t>
            </a:r>
          </a:p>
          <a:p>
            <a:endParaRPr lang="en-US" dirty="0"/>
          </a:p>
        </p:txBody>
      </p:sp>
    </p:spTree>
    <p:extLst>
      <p:ext uri="{BB962C8B-B14F-4D97-AF65-F5344CB8AC3E}">
        <p14:creationId xmlns:p14="http://schemas.microsoft.com/office/powerpoint/2010/main" val="1679148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5397" y="2936184"/>
            <a:ext cx="7886700" cy="3054352"/>
          </a:xfrm>
        </p:spPr>
        <p:txBody>
          <a:bodyPr>
            <a:normAutofit fontScale="92500" lnSpcReduction="10000"/>
          </a:bodyPr>
          <a:lstStyle/>
          <a:p>
            <a:r>
              <a:rPr lang="en-US" dirty="0"/>
              <a:t>Adult Education Office/State Workforce Board are in the process of determining how Local Board reviews will occur</a:t>
            </a:r>
          </a:p>
          <a:p>
            <a:r>
              <a:rPr lang="en-US" dirty="0"/>
              <a:t>Adult Education Office/State Workforce Board have finalized procedures for how Local Board reviews will occur</a:t>
            </a:r>
          </a:p>
          <a:p>
            <a:r>
              <a:rPr lang="en-US" dirty="0"/>
              <a:t>Adult Education Office/State Workforce Board have not yet started discussions about the process for how Local Board reviews will occur</a:t>
            </a:r>
          </a:p>
        </p:txBody>
      </p:sp>
      <p:sp>
        <p:nvSpPr>
          <p:cNvPr id="4" name="Content Placeholder 3"/>
          <p:cNvSpPr>
            <a:spLocks noGrp="1"/>
          </p:cNvSpPr>
          <p:nvPr>
            <p:ph idx="10"/>
          </p:nvPr>
        </p:nvSpPr>
        <p:spPr>
          <a:xfrm>
            <a:off x="1882222" y="1326461"/>
            <a:ext cx="6619874" cy="1143000"/>
          </a:xfrm>
        </p:spPr>
        <p:txBody>
          <a:bodyPr>
            <a:normAutofit fontScale="62500" lnSpcReduction="20000"/>
          </a:bodyPr>
          <a:lstStyle/>
          <a:p>
            <a:endParaRPr lang="en-US" dirty="0"/>
          </a:p>
          <a:p>
            <a:r>
              <a:rPr lang="en-US" sz="2900" dirty="0"/>
              <a:t>The following best represents my State’s coordination efforts on  Local  Board review of AEFLA applications:</a:t>
            </a:r>
          </a:p>
          <a:p>
            <a:endParaRPr lang="en-US" sz="2900" dirty="0"/>
          </a:p>
        </p:txBody>
      </p:sp>
    </p:spTree>
    <p:extLst>
      <p:ext uri="{BB962C8B-B14F-4D97-AF65-F5344CB8AC3E}">
        <p14:creationId xmlns:p14="http://schemas.microsoft.com/office/powerpoint/2010/main" val="2720759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1376" y="1295401"/>
            <a:ext cx="7451724" cy="1993900"/>
          </a:xfrm>
        </p:spPr>
        <p:txBody>
          <a:bodyPr>
            <a:normAutofit fontScale="90000"/>
          </a:bodyPr>
          <a:lstStyle/>
          <a:p>
            <a:r>
              <a:rPr lang="en-US" sz="2800" dirty="0"/>
              <a:t>What processes must be in place to determine the extent to which a local application for grants or contracts to provide adult education and literacy services is aligned with the local plan under section 108?</a:t>
            </a:r>
          </a:p>
        </p:txBody>
      </p:sp>
      <p:sp>
        <p:nvSpPr>
          <p:cNvPr id="4" name="Text Placeholder 3"/>
          <p:cNvSpPr>
            <a:spLocks noGrp="1"/>
          </p:cNvSpPr>
          <p:nvPr>
            <p:ph type="body" idx="1"/>
          </p:nvPr>
        </p:nvSpPr>
        <p:spPr/>
        <p:txBody>
          <a:bodyPr/>
          <a:lstStyle/>
          <a:p>
            <a:r>
              <a:rPr lang="en-US" i="0" dirty="0"/>
              <a:t>34 CFR Part 463.21</a:t>
            </a:r>
          </a:p>
        </p:txBody>
      </p:sp>
    </p:spTree>
    <p:extLst>
      <p:ext uri="{BB962C8B-B14F-4D97-AF65-F5344CB8AC3E}">
        <p14:creationId xmlns:p14="http://schemas.microsoft.com/office/powerpoint/2010/main" val="3091915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Rule</a:t>
            </a:r>
          </a:p>
        </p:txBody>
      </p:sp>
      <p:sp>
        <p:nvSpPr>
          <p:cNvPr id="3" name="Content Placeholder 2"/>
          <p:cNvSpPr>
            <a:spLocks noGrp="1"/>
          </p:cNvSpPr>
          <p:nvPr>
            <p:ph idx="1"/>
          </p:nvPr>
        </p:nvSpPr>
        <p:spPr/>
        <p:txBody>
          <a:bodyPr/>
          <a:lstStyle/>
          <a:p>
            <a:r>
              <a:rPr lang="en-US" dirty="0"/>
              <a:t>Purpose is to establish uniform procedures within the State for a local board to review an application and to ensure that the eligible agency considers the review in its award of grants/contracts for adult education and literacy activities; and</a:t>
            </a:r>
          </a:p>
          <a:p>
            <a:r>
              <a:rPr lang="en-US" dirty="0"/>
              <a:t>Provide flexibility to States in meeting the requirement</a:t>
            </a:r>
          </a:p>
          <a:p>
            <a:endParaRPr lang="en-US" dirty="0"/>
          </a:p>
        </p:txBody>
      </p:sp>
    </p:spTree>
    <p:extLst>
      <p:ext uri="{BB962C8B-B14F-4D97-AF65-F5344CB8AC3E}">
        <p14:creationId xmlns:p14="http://schemas.microsoft.com/office/powerpoint/2010/main" val="4217998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Eligible Agency Must</a:t>
            </a:r>
          </a:p>
        </p:txBody>
      </p:sp>
      <p:sp>
        <p:nvSpPr>
          <p:cNvPr id="3" name="Content Placeholder 2"/>
          <p:cNvSpPr>
            <a:spLocks noGrp="1"/>
          </p:cNvSpPr>
          <p:nvPr>
            <p:ph idx="1"/>
          </p:nvPr>
        </p:nvSpPr>
        <p:spPr/>
        <p:txBody>
          <a:bodyPr/>
          <a:lstStyle/>
          <a:p>
            <a:r>
              <a:rPr lang="en-US" dirty="0"/>
              <a:t>Establish within its grant/contract competition a process that provides for the submission of all applications for funds under AEFLA to appropriate local boards (section 463.21(a))</a:t>
            </a:r>
          </a:p>
          <a:p>
            <a:endParaRPr lang="en-US" dirty="0"/>
          </a:p>
        </p:txBody>
      </p:sp>
    </p:spTree>
    <p:extLst>
      <p:ext uri="{BB962C8B-B14F-4D97-AF65-F5344CB8AC3E}">
        <p14:creationId xmlns:p14="http://schemas.microsoft.com/office/powerpoint/2010/main" val="1603106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Process Must Address</a:t>
            </a:r>
          </a:p>
        </p:txBody>
      </p:sp>
      <p:sp>
        <p:nvSpPr>
          <p:cNvPr id="3" name="Content Placeholder 2"/>
          <p:cNvSpPr>
            <a:spLocks noGrp="1"/>
          </p:cNvSpPr>
          <p:nvPr>
            <p:ph idx="1"/>
          </p:nvPr>
        </p:nvSpPr>
        <p:spPr/>
        <p:txBody>
          <a:bodyPr/>
          <a:lstStyle/>
          <a:p>
            <a:pPr marL="514350" indent="-514350">
              <a:buAutoNum type="arabicParenR"/>
            </a:pPr>
            <a:r>
              <a:rPr lang="en-US" dirty="0"/>
              <a:t>Submission of the applications to the appropriate local board for its </a:t>
            </a:r>
            <a:r>
              <a:rPr lang="en-US" u="sng" dirty="0"/>
              <a:t>review for consistency with the local plan </a:t>
            </a:r>
            <a:r>
              <a:rPr lang="en-US" dirty="0"/>
              <a:t>within the appropriate timeframe.</a:t>
            </a:r>
          </a:p>
          <a:p>
            <a:pPr marL="514350" indent="-514350">
              <a:buAutoNum type="arabicParenR"/>
            </a:pPr>
            <a:r>
              <a:rPr lang="en-US" dirty="0"/>
              <a:t>An opportunity for the local board to make recommendations </a:t>
            </a:r>
            <a:r>
              <a:rPr lang="en-US" u="sng" dirty="0"/>
              <a:t>to the eligible agency </a:t>
            </a:r>
            <a:r>
              <a:rPr lang="en-US" dirty="0"/>
              <a:t>to promote alignment with the local plan.</a:t>
            </a:r>
          </a:p>
          <a:p>
            <a:pPr marL="514350" indent="-514350">
              <a:buAutoNum type="arabicParenR"/>
            </a:pPr>
            <a:r>
              <a:rPr lang="en-US" dirty="0"/>
              <a:t>The eligible agency must consider the results of the review in the local board in determining the extent to which the application addresses the required considerations in section 463.20.</a:t>
            </a:r>
          </a:p>
          <a:p>
            <a:endParaRPr lang="en-US" dirty="0"/>
          </a:p>
        </p:txBody>
      </p:sp>
    </p:spTree>
    <p:extLst>
      <p:ext uri="{BB962C8B-B14F-4D97-AF65-F5344CB8AC3E}">
        <p14:creationId xmlns:p14="http://schemas.microsoft.com/office/powerpoint/2010/main" val="26447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Preamble Discussion</a:t>
            </a:r>
          </a:p>
        </p:txBody>
      </p:sp>
      <p:sp>
        <p:nvSpPr>
          <p:cNvPr id="3" name="Content Placeholder 2"/>
          <p:cNvSpPr>
            <a:spLocks noGrp="1"/>
          </p:cNvSpPr>
          <p:nvPr>
            <p:ph idx="1"/>
          </p:nvPr>
        </p:nvSpPr>
        <p:spPr/>
        <p:txBody>
          <a:bodyPr/>
          <a:lstStyle/>
          <a:p>
            <a:r>
              <a:rPr lang="en-US" dirty="0"/>
              <a:t>The final regulations ensure all applications within a State are treated the same in the local [board] review. The Act explicitly requires local [boards] to review applications, and the Department is unable to include in the regulations any alternative review process that eliminates this requirement.”</a:t>
            </a:r>
            <a:endParaRPr lang="en-US" sz="2400" dirty="0"/>
          </a:p>
          <a:p>
            <a:endParaRPr lang="en-US" dirty="0"/>
          </a:p>
        </p:txBody>
      </p:sp>
    </p:spTree>
    <p:extLst>
      <p:ext uri="{BB962C8B-B14F-4D97-AF65-F5344CB8AC3E}">
        <p14:creationId xmlns:p14="http://schemas.microsoft.com/office/powerpoint/2010/main" val="590486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Preamble Discussion</a:t>
            </a:r>
          </a:p>
        </p:txBody>
      </p:sp>
      <p:sp>
        <p:nvSpPr>
          <p:cNvPr id="3" name="Content Placeholder 2"/>
          <p:cNvSpPr>
            <a:spLocks noGrp="1"/>
          </p:cNvSpPr>
          <p:nvPr>
            <p:ph idx="1"/>
          </p:nvPr>
        </p:nvSpPr>
        <p:spPr/>
        <p:txBody>
          <a:bodyPr/>
          <a:lstStyle/>
          <a:p>
            <a:r>
              <a:rPr lang="en-US" dirty="0"/>
              <a:t>An additional requirement for the local or State board to review preliminary funding decisions by the eligible agency would diminish the authority of the eligible agency provided in statute. The eligible agency (EA), however, has the flexibility to determine its application review process consistent with Title II requirements, including how grant/contract applications are reviewed and providing safeguard measures to facilitate objective review and avoid conflict of interest.”</a:t>
            </a:r>
          </a:p>
          <a:p>
            <a:endParaRPr lang="en-US" dirty="0"/>
          </a:p>
        </p:txBody>
      </p:sp>
    </p:spTree>
    <p:extLst>
      <p:ext uri="{BB962C8B-B14F-4D97-AF65-F5344CB8AC3E}">
        <p14:creationId xmlns:p14="http://schemas.microsoft.com/office/powerpoint/2010/main" val="418748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Administrative Costs</a:t>
            </a:r>
          </a:p>
        </p:txBody>
      </p:sp>
      <p:sp>
        <p:nvSpPr>
          <p:cNvPr id="4" name="Content Placeholder 3"/>
          <p:cNvSpPr>
            <a:spLocks noGrp="1"/>
          </p:cNvSpPr>
          <p:nvPr>
            <p:ph sz="half" idx="1"/>
          </p:nvPr>
        </p:nvSpPr>
        <p:spPr/>
        <p:txBody>
          <a:bodyPr>
            <a:normAutofit fontScale="92500"/>
          </a:bodyPr>
          <a:lstStyle/>
          <a:p>
            <a:pPr marL="0" indent="0" algn="ctr" fontAlgn="t">
              <a:buNone/>
            </a:pPr>
            <a:r>
              <a:rPr lang="en-US" b="1" dirty="0"/>
              <a:t>WIA </a:t>
            </a:r>
          </a:p>
          <a:p>
            <a:pPr fontAlgn="t"/>
            <a:r>
              <a:rPr lang="en-US" dirty="0"/>
              <a:t>Planning</a:t>
            </a:r>
          </a:p>
          <a:p>
            <a:pPr fontAlgn="t"/>
            <a:r>
              <a:rPr lang="en-US" dirty="0"/>
              <a:t>Administration</a:t>
            </a:r>
          </a:p>
          <a:p>
            <a:pPr fontAlgn="t"/>
            <a:r>
              <a:rPr lang="en-US" dirty="0"/>
              <a:t>Personnel development</a:t>
            </a:r>
          </a:p>
          <a:p>
            <a:pPr fontAlgn="t"/>
            <a:r>
              <a:rPr lang="en-US" dirty="0"/>
              <a:t>Interagency coordination</a:t>
            </a:r>
          </a:p>
          <a:p>
            <a:endParaRPr lang="en-US" dirty="0"/>
          </a:p>
        </p:txBody>
      </p:sp>
      <p:sp>
        <p:nvSpPr>
          <p:cNvPr id="5" name="Content Placeholder 4"/>
          <p:cNvSpPr>
            <a:spLocks noGrp="1"/>
          </p:cNvSpPr>
          <p:nvPr>
            <p:ph sz="half" idx="2"/>
          </p:nvPr>
        </p:nvSpPr>
        <p:spPr/>
        <p:txBody>
          <a:bodyPr>
            <a:normAutofit fontScale="92500"/>
          </a:bodyPr>
          <a:lstStyle/>
          <a:p>
            <a:pPr marL="0" indent="0" algn="ctr">
              <a:buClr>
                <a:srgbClr val="1282AE"/>
              </a:buClr>
              <a:buNone/>
            </a:pPr>
            <a:r>
              <a:rPr lang="en-US" b="1" dirty="0"/>
              <a:t>WIOA</a:t>
            </a:r>
          </a:p>
          <a:p>
            <a:pPr>
              <a:buClr>
                <a:schemeClr val="accent5">
                  <a:lumMod val="75000"/>
                </a:schemeClr>
              </a:buClr>
            </a:pPr>
            <a:r>
              <a:rPr lang="en-US" dirty="0"/>
              <a:t>Planning</a:t>
            </a:r>
          </a:p>
          <a:p>
            <a:pPr>
              <a:buClr>
                <a:schemeClr val="accent5">
                  <a:lumMod val="75000"/>
                </a:schemeClr>
              </a:buClr>
            </a:pPr>
            <a:r>
              <a:rPr lang="en-US" dirty="0"/>
              <a:t>Administration including carrying out performance requirements</a:t>
            </a:r>
          </a:p>
          <a:p>
            <a:pPr>
              <a:buClr>
                <a:schemeClr val="accent5">
                  <a:lumMod val="75000"/>
                </a:schemeClr>
              </a:buClr>
            </a:pPr>
            <a:r>
              <a:rPr lang="en-US" dirty="0"/>
              <a:t>Professional development</a:t>
            </a:r>
          </a:p>
          <a:p>
            <a:pPr>
              <a:buClr>
                <a:schemeClr val="accent5">
                  <a:lumMod val="75000"/>
                </a:schemeClr>
              </a:buClr>
            </a:pPr>
            <a:r>
              <a:rPr lang="en-US" dirty="0"/>
              <a:t>Providing AEL activities in alignment with local plans</a:t>
            </a:r>
          </a:p>
          <a:p>
            <a:pPr>
              <a:buClr>
                <a:schemeClr val="accent5">
                  <a:lumMod val="75000"/>
                </a:schemeClr>
              </a:buClr>
            </a:pPr>
            <a:r>
              <a:rPr lang="en-US" dirty="0"/>
              <a:t>Carrying out one-stop partner activities, including contributing to infrastructure costs of one-stop</a:t>
            </a:r>
          </a:p>
          <a:p>
            <a:endParaRPr lang="en-US" dirty="0"/>
          </a:p>
        </p:txBody>
      </p:sp>
    </p:spTree>
    <p:extLst>
      <p:ext uri="{BB962C8B-B14F-4D97-AF65-F5344CB8AC3E}">
        <p14:creationId xmlns:p14="http://schemas.microsoft.com/office/powerpoint/2010/main" val="568090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936184"/>
            <a:ext cx="7886700" cy="3054352"/>
          </a:xfrm>
        </p:spPr>
        <p:txBody>
          <a:bodyPr>
            <a:normAutofit fontScale="92500" lnSpcReduction="10000"/>
          </a:bodyPr>
          <a:lstStyle/>
          <a:p>
            <a:r>
              <a:rPr lang="en-US" dirty="0"/>
              <a:t>My State is discussing communication strategies to make Local Boards aware of the requirement for Local Board review of AEFLA applications</a:t>
            </a:r>
          </a:p>
          <a:p>
            <a:r>
              <a:rPr lang="en-US" dirty="0"/>
              <a:t>My State is discussing the training and technical assistance needs of Local Boards to prepare them to meet review requirements</a:t>
            </a:r>
          </a:p>
          <a:p>
            <a:r>
              <a:rPr lang="en-US" dirty="0"/>
              <a:t>Both of the Above</a:t>
            </a:r>
          </a:p>
          <a:p>
            <a:r>
              <a:rPr lang="en-US" dirty="0"/>
              <a:t>None of the Above</a:t>
            </a:r>
          </a:p>
        </p:txBody>
      </p:sp>
      <p:sp>
        <p:nvSpPr>
          <p:cNvPr id="4" name="Content Placeholder 3"/>
          <p:cNvSpPr>
            <a:spLocks noGrp="1"/>
          </p:cNvSpPr>
          <p:nvPr>
            <p:ph idx="10"/>
          </p:nvPr>
        </p:nvSpPr>
        <p:spPr>
          <a:xfrm>
            <a:off x="1895475" y="1326461"/>
            <a:ext cx="6619874" cy="1143000"/>
          </a:xfrm>
        </p:spPr>
        <p:txBody>
          <a:bodyPr>
            <a:normAutofit fontScale="92500" lnSpcReduction="10000"/>
          </a:bodyPr>
          <a:lstStyle/>
          <a:p>
            <a:r>
              <a:rPr lang="en-US" dirty="0"/>
              <a:t>The following best represents my State’s discussions related to Local Board review of AEFLA applications</a:t>
            </a:r>
          </a:p>
        </p:txBody>
      </p:sp>
    </p:spTree>
    <p:extLst>
      <p:ext uri="{BB962C8B-B14F-4D97-AF65-F5344CB8AC3E}">
        <p14:creationId xmlns:p14="http://schemas.microsoft.com/office/powerpoint/2010/main" val="2406894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sz="8000" dirty="0"/>
              <a:t>REGS 101</a:t>
            </a:r>
          </a:p>
        </p:txBody>
      </p:sp>
      <p:sp>
        <p:nvSpPr>
          <p:cNvPr id="8" name="Subtitle 7"/>
          <p:cNvSpPr>
            <a:spLocks noGrp="1"/>
          </p:cNvSpPr>
          <p:nvPr>
            <p:ph type="subTitle" idx="1"/>
          </p:nvPr>
        </p:nvSpPr>
        <p:spPr>
          <a:xfrm>
            <a:off x="3797299" y="3343275"/>
            <a:ext cx="4921227" cy="2019300"/>
          </a:xfrm>
        </p:spPr>
        <p:txBody>
          <a:bodyPr/>
          <a:lstStyle/>
          <a:p>
            <a:r>
              <a:rPr lang="en-US" dirty="0"/>
              <a:t>Adult Education and Family Literacy Act</a:t>
            </a:r>
          </a:p>
          <a:p>
            <a:endParaRPr lang="en-US" dirty="0"/>
          </a:p>
          <a:p>
            <a:r>
              <a:rPr lang="en-US" dirty="0"/>
              <a:t>Alignment Provisions Related to Local Boards</a:t>
            </a:r>
          </a:p>
        </p:txBody>
      </p:sp>
      <p:sp>
        <p:nvSpPr>
          <p:cNvPr id="9" name="Text Placeholder 8"/>
          <p:cNvSpPr>
            <a:spLocks noGrp="1"/>
          </p:cNvSpPr>
          <p:nvPr>
            <p:ph type="body" sz="quarter" idx="10"/>
          </p:nvPr>
        </p:nvSpPr>
        <p:spPr/>
        <p:txBody>
          <a:bodyPr/>
          <a:lstStyle/>
          <a:p>
            <a:r>
              <a:rPr lang="en-US" dirty="0"/>
              <a:t>September 21, 2016</a:t>
            </a:r>
          </a:p>
        </p:txBody>
      </p:sp>
      <p:sp>
        <p:nvSpPr>
          <p:cNvPr id="10" name="Text Placeholder 9"/>
          <p:cNvSpPr>
            <a:spLocks noGrp="1"/>
          </p:cNvSpPr>
          <p:nvPr>
            <p:ph type="body" sz="quarter" idx="11"/>
          </p:nvPr>
        </p:nvSpPr>
        <p:spPr>
          <a:xfrm>
            <a:off x="495300" y="4733925"/>
            <a:ext cx="3301999" cy="1001361"/>
          </a:xfrm>
        </p:spPr>
        <p:txBody>
          <a:bodyPr/>
          <a:lstStyle/>
          <a:p>
            <a:r>
              <a:rPr lang="en-US" dirty="0"/>
              <a:t>US Department of Labor</a:t>
            </a:r>
          </a:p>
          <a:p>
            <a:r>
              <a:rPr lang="en-US" dirty="0"/>
              <a:t>US Department of Education</a:t>
            </a:r>
          </a:p>
          <a:p>
            <a:endParaRPr lang="en-US" dirty="0"/>
          </a:p>
        </p:txBody>
      </p:sp>
    </p:spTree>
    <p:extLst>
      <p:ext uri="{BB962C8B-B14F-4D97-AF65-F5344CB8AC3E}">
        <p14:creationId xmlns:p14="http://schemas.microsoft.com/office/powerpoint/2010/main" val="2789789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63156" y="1797708"/>
            <a:ext cx="7886700" cy="3248025"/>
          </a:xfrm>
        </p:spPr>
        <p:txBody>
          <a:bodyPr>
            <a:normAutofit fontScale="92500" lnSpcReduction="10000"/>
          </a:bodyPr>
          <a:lstStyle/>
          <a:p>
            <a:pPr marL="457200" indent="-457200">
              <a:buFont typeface="Wingdings" panose="05000000000000000000" pitchFamily="2" charset="2"/>
              <a:buChar char="v"/>
            </a:pPr>
            <a:r>
              <a:rPr lang="en-US" b="1" dirty="0"/>
              <a:t>WIOA Section 107(d)(11) </a:t>
            </a:r>
            <a:r>
              <a:rPr lang="en-US" dirty="0"/>
              <a:t>– Local Board Functions</a:t>
            </a:r>
          </a:p>
          <a:p>
            <a:pPr marL="457200" indent="-457200">
              <a:buFont typeface="Wingdings" panose="05000000000000000000" pitchFamily="2" charset="2"/>
              <a:buChar char="v"/>
            </a:pPr>
            <a:r>
              <a:rPr lang="en-US" b="1" dirty="0"/>
              <a:t>WIOA Section 108(b)(13) </a:t>
            </a:r>
            <a:r>
              <a:rPr lang="en-US" dirty="0"/>
              <a:t>– Local Plan Contents</a:t>
            </a:r>
          </a:p>
          <a:p>
            <a:pPr marL="457200" indent="-457200">
              <a:buFont typeface="Wingdings" panose="05000000000000000000" pitchFamily="2" charset="2"/>
              <a:buChar char="v"/>
            </a:pPr>
            <a:r>
              <a:rPr lang="en-US" b="1" dirty="0"/>
              <a:t>WIOA Section 231(e) </a:t>
            </a:r>
            <a:r>
              <a:rPr lang="en-US" dirty="0"/>
              <a:t>– Considerations in Awarding Grants or Contracts for AEFLA Eligible Providers </a:t>
            </a:r>
          </a:p>
          <a:p>
            <a:pPr marL="1143000" lvl="1" indent="-457200">
              <a:buFont typeface="Wingdings" panose="05000000000000000000" pitchFamily="2" charset="2"/>
              <a:buChar char="§"/>
            </a:pPr>
            <a:r>
              <a:rPr lang="en-US" b="1" dirty="0">
                <a:solidFill>
                  <a:schemeClr val="tx1"/>
                </a:solidFill>
              </a:rPr>
              <a:t>Section 231(e)(1)(A) </a:t>
            </a:r>
            <a:r>
              <a:rPr lang="en-US" dirty="0">
                <a:solidFill>
                  <a:schemeClr val="tx1"/>
                </a:solidFill>
              </a:rPr>
              <a:t>–responsive to regional needs identified in the local plan.</a:t>
            </a:r>
          </a:p>
          <a:p>
            <a:pPr marL="1143000" lvl="1" indent="-457200">
              <a:buFont typeface="Wingdings" panose="05000000000000000000" pitchFamily="2" charset="2"/>
              <a:buChar char="§"/>
            </a:pPr>
            <a:r>
              <a:rPr lang="en-US" b="1" dirty="0">
                <a:solidFill>
                  <a:schemeClr val="tx1"/>
                </a:solidFill>
              </a:rPr>
              <a:t>Section 231(e)(4) </a:t>
            </a:r>
            <a:r>
              <a:rPr lang="en-US" dirty="0">
                <a:solidFill>
                  <a:schemeClr val="tx1"/>
                </a:solidFill>
              </a:rPr>
              <a:t>–alignment between the proposed activities and services and the strategies and goals of the local plan under section 108</a:t>
            </a:r>
            <a:endParaRPr lang="en-US" dirty="0"/>
          </a:p>
          <a:p>
            <a:endParaRPr lang="en-US" dirty="0"/>
          </a:p>
          <a:p>
            <a:endParaRPr lang="en-US" dirty="0"/>
          </a:p>
        </p:txBody>
      </p:sp>
    </p:spTree>
    <p:extLst>
      <p:ext uri="{BB962C8B-B14F-4D97-AF65-F5344CB8AC3E}">
        <p14:creationId xmlns:p14="http://schemas.microsoft.com/office/powerpoint/2010/main" val="70726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8212" y="1918478"/>
            <a:ext cx="7886700" cy="3248025"/>
          </a:xfrm>
        </p:spPr>
        <p:txBody>
          <a:bodyPr>
            <a:normAutofit fontScale="77500" lnSpcReduction="20000"/>
          </a:bodyPr>
          <a:lstStyle/>
          <a:p>
            <a:pPr marL="457200" indent="-457200">
              <a:buFont typeface="Wingdings" panose="05000000000000000000" pitchFamily="2" charset="2"/>
              <a:buChar char="v"/>
            </a:pPr>
            <a:r>
              <a:rPr lang="en-US" b="1" dirty="0"/>
              <a:t>20 CFR 679.370(n) </a:t>
            </a:r>
            <a:r>
              <a:rPr lang="en-US" dirty="0"/>
              <a:t>– Functions of the Local Board</a:t>
            </a:r>
          </a:p>
          <a:p>
            <a:pPr marL="457200" indent="-457200">
              <a:buFont typeface="Wingdings" panose="05000000000000000000" pitchFamily="2" charset="2"/>
              <a:buChar char="v"/>
            </a:pPr>
            <a:r>
              <a:rPr lang="en-US" b="1" dirty="0"/>
              <a:t>34 CFR 463.20(d)(1) and (4) </a:t>
            </a:r>
            <a:r>
              <a:rPr lang="en-US" dirty="0"/>
              <a:t>– Process the eligible agency must follow in awarding grants or contracts to eligible providers</a:t>
            </a:r>
          </a:p>
          <a:p>
            <a:pPr marL="457200" indent="-457200">
              <a:buFont typeface="Wingdings" panose="05000000000000000000" pitchFamily="2" charset="2"/>
              <a:buChar char="v"/>
            </a:pPr>
            <a:r>
              <a:rPr lang="en-US" b="1" dirty="0"/>
              <a:t>34 CFR 463.21 </a:t>
            </a:r>
            <a:r>
              <a:rPr lang="en-US" dirty="0"/>
              <a:t>– Processes that must be in place to determine whether eligible provider applications are aligned with a local plan</a:t>
            </a:r>
          </a:p>
          <a:p>
            <a:pPr marL="457200" indent="-457200">
              <a:buFont typeface="Wingdings" panose="05000000000000000000" pitchFamily="2" charset="2"/>
              <a:buChar char="v"/>
            </a:pPr>
            <a:r>
              <a:rPr lang="en-US" b="1" dirty="0"/>
              <a:t>34 CFR 463.22(4)</a:t>
            </a:r>
            <a:r>
              <a:rPr lang="en-US" dirty="0"/>
              <a:t> – What must be included in the eligible provider’s application for a grant or contract </a:t>
            </a:r>
          </a:p>
          <a:p>
            <a:endParaRPr lang="en-US" dirty="0"/>
          </a:p>
          <a:p>
            <a:endParaRPr lang="en-US" dirty="0"/>
          </a:p>
        </p:txBody>
      </p:sp>
    </p:spTree>
    <p:extLst>
      <p:ext uri="{BB962C8B-B14F-4D97-AF65-F5344CB8AC3E}">
        <p14:creationId xmlns:p14="http://schemas.microsoft.com/office/powerpoint/2010/main" val="2358792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Program Memo 15-6: </a:t>
            </a:r>
            <a:r>
              <a:rPr lang="en-US" i="1" dirty="0"/>
              <a:t>Competition and Award of AEFLA Funds under WIOA  - FAQs </a:t>
            </a:r>
            <a:r>
              <a:rPr lang="en-US" dirty="0"/>
              <a:t>(December 8, 2015) (</a:t>
            </a:r>
            <a:r>
              <a:rPr lang="en-US" dirty="0">
                <a:hlinkClick r:id="rId2"/>
              </a:rPr>
              <a:t>http://www2.ed.gov/about/offices/list/ovae/program-memo-15-6-state-competitions.pdf</a:t>
            </a:r>
            <a:r>
              <a:rPr lang="en-US" dirty="0"/>
              <a:t>) </a:t>
            </a:r>
          </a:p>
          <a:p>
            <a:r>
              <a:rPr lang="en-US" dirty="0"/>
              <a:t>Upcoming:</a:t>
            </a:r>
          </a:p>
          <a:p>
            <a:pPr lvl="1"/>
            <a:r>
              <a:rPr lang="en-US" dirty="0"/>
              <a:t>TEN from Labor</a:t>
            </a:r>
          </a:p>
          <a:p>
            <a:pPr lvl="1"/>
            <a:r>
              <a:rPr lang="en-US" dirty="0"/>
              <a:t>Program Memo from Education (OCTAE) to   provide further clarification on conducting competitions and the local board review </a:t>
            </a:r>
          </a:p>
        </p:txBody>
      </p:sp>
    </p:spTree>
    <p:extLst>
      <p:ext uri="{BB962C8B-B14F-4D97-AF65-F5344CB8AC3E}">
        <p14:creationId xmlns:p14="http://schemas.microsoft.com/office/powerpoint/2010/main" val="3067091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Content Placeholder 2"/>
          <p:cNvSpPr>
            <a:spLocks noGrp="1"/>
          </p:cNvSpPr>
          <p:nvPr>
            <p:ph idx="10"/>
          </p:nvPr>
        </p:nvSpPr>
        <p:spPr/>
        <p:txBody>
          <a:bodyPr/>
          <a:lstStyle/>
          <a:p>
            <a:endParaRPr lang="en-US"/>
          </a:p>
        </p:txBody>
      </p:sp>
    </p:spTree>
    <p:extLst>
      <p:ext uri="{BB962C8B-B14F-4D97-AF65-F5344CB8AC3E}">
        <p14:creationId xmlns:p14="http://schemas.microsoft.com/office/powerpoint/2010/main" val="855147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203467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382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State Agency (Labor)</a:t>
            </a:r>
          </a:p>
          <a:p>
            <a:r>
              <a:rPr lang="en-US" dirty="0"/>
              <a:t>State Agency (Education)</a:t>
            </a:r>
          </a:p>
          <a:p>
            <a:r>
              <a:rPr lang="en-US" dirty="0"/>
              <a:t>State Workforce Board</a:t>
            </a:r>
          </a:p>
          <a:p>
            <a:r>
              <a:rPr lang="en-US" dirty="0"/>
              <a:t>Local Board</a:t>
            </a:r>
          </a:p>
          <a:p>
            <a:r>
              <a:rPr lang="en-US" dirty="0"/>
              <a:t>Other</a:t>
            </a:r>
          </a:p>
          <a:p>
            <a:pPr marL="0" indent="0">
              <a:buNone/>
            </a:pPr>
            <a:endParaRPr lang="en-US" dirty="0"/>
          </a:p>
        </p:txBody>
      </p:sp>
      <p:sp>
        <p:nvSpPr>
          <p:cNvPr id="4" name="Content Placeholder 3"/>
          <p:cNvSpPr>
            <a:spLocks noGrp="1"/>
          </p:cNvSpPr>
          <p:nvPr>
            <p:ph idx="10"/>
          </p:nvPr>
        </p:nvSpPr>
        <p:spPr/>
        <p:txBody>
          <a:bodyPr/>
          <a:lstStyle/>
          <a:p>
            <a:r>
              <a:rPr lang="en-US" dirty="0"/>
              <a:t>What is your organizational affiliation?</a:t>
            </a:r>
          </a:p>
        </p:txBody>
      </p:sp>
    </p:spTree>
    <p:extLst>
      <p:ext uri="{BB962C8B-B14F-4D97-AF65-F5344CB8AC3E}">
        <p14:creationId xmlns:p14="http://schemas.microsoft.com/office/powerpoint/2010/main" val="3094180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97255" y="1535114"/>
            <a:ext cx="4621530" cy="2065336"/>
          </a:xfrm>
        </p:spPr>
        <p:txBody>
          <a:bodyPr>
            <a:normAutofit fontScale="92500" lnSpcReduction="10000"/>
          </a:bodyPr>
          <a:lstStyle/>
          <a:p>
            <a:r>
              <a:rPr lang="en-US" dirty="0"/>
              <a:t>Heather Fleck</a:t>
            </a:r>
          </a:p>
          <a:p>
            <a:pPr lvl="1"/>
            <a:r>
              <a:rPr lang="en-US" dirty="0"/>
              <a:t>Unit Chief, Governance</a:t>
            </a:r>
          </a:p>
          <a:p>
            <a:pPr lvl="2"/>
            <a:r>
              <a:rPr lang="en-US" dirty="0"/>
              <a:t>Office of Workforce Investment, Employment and Training Administration, US Department of Labor </a:t>
            </a:r>
          </a:p>
          <a:p>
            <a:pPr lvl="2"/>
            <a:endParaRPr lang="en-US" dirty="0"/>
          </a:p>
        </p:txBody>
      </p:sp>
      <p:sp>
        <p:nvSpPr>
          <p:cNvPr id="8" name="Content Placeholder 7"/>
          <p:cNvSpPr>
            <a:spLocks noGrp="1"/>
          </p:cNvSpPr>
          <p:nvPr>
            <p:ph idx="13"/>
          </p:nvPr>
        </p:nvSpPr>
        <p:spPr>
          <a:xfrm>
            <a:off x="1085850" y="3619500"/>
            <a:ext cx="4652010" cy="1800225"/>
          </a:xfrm>
        </p:spPr>
        <p:txBody>
          <a:bodyPr>
            <a:normAutofit lnSpcReduction="10000"/>
          </a:bodyPr>
          <a:lstStyle/>
          <a:p>
            <a:r>
              <a:rPr lang="en-US" dirty="0"/>
              <a:t>Cheryl Keenan, </a:t>
            </a:r>
          </a:p>
          <a:p>
            <a:pPr lvl="1"/>
            <a:r>
              <a:rPr lang="en-US" dirty="0">
                <a:solidFill>
                  <a:schemeClr val="tx1"/>
                </a:solidFill>
              </a:rPr>
              <a:t>Director, Division of Adult Education and Literacy</a:t>
            </a:r>
          </a:p>
          <a:p>
            <a:pPr lvl="2"/>
            <a:r>
              <a:rPr lang="en-US" dirty="0"/>
              <a:t>Office of Career, Technical and Adult Education, US Department of Education</a:t>
            </a:r>
          </a:p>
        </p:txBody>
      </p:sp>
    </p:spTree>
    <p:extLst>
      <p:ext uri="{BB962C8B-B14F-4D97-AF65-F5344CB8AC3E}">
        <p14:creationId xmlns:p14="http://schemas.microsoft.com/office/powerpoint/2010/main" val="3337897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Discuss regulatory requirements of eligible agencies in the review by the local board</a:t>
            </a:r>
          </a:p>
          <a:p>
            <a:r>
              <a:rPr lang="en-US" dirty="0"/>
              <a:t>Review statutory purposes of Adult Education and Family Literacy Act (AEFLA and WIOA title II)</a:t>
            </a:r>
          </a:p>
          <a:p>
            <a:r>
              <a:rPr lang="en-US" dirty="0"/>
              <a:t>Discuss how eligible agencies must award AEFLA funds</a:t>
            </a:r>
          </a:p>
          <a:p>
            <a:r>
              <a:rPr lang="en-US" dirty="0"/>
              <a:t>Review statutory requirement of local board review of AEFLA applications</a:t>
            </a:r>
          </a:p>
          <a:p>
            <a:r>
              <a:rPr lang="en-US" dirty="0"/>
              <a:t>Clarify local administration cost related to alignment</a:t>
            </a:r>
          </a:p>
        </p:txBody>
      </p:sp>
    </p:spTree>
    <p:extLst>
      <p:ext uri="{BB962C8B-B14F-4D97-AF65-F5344CB8AC3E}">
        <p14:creationId xmlns:p14="http://schemas.microsoft.com/office/powerpoint/2010/main" val="3172557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03500"/>
            <a:ext cx="2066925" cy="1377950"/>
          </a:xfrm>
          <a:prstGeom prst="rect">
            <a:avLst/>
          </a:prstGeom>
        </p:spPr>
      </p:pic>
      <p:sp>
        <p:nvSpPr>
          <p:cNvPr id="3" name="Title 2"/>
          <p:cNvSpPr>
            <a:spLocks noGrp="1"/>
          </p:cNvSpPr>
          <p:nvPr>
            <p:ph type="title"/>
          </p:nvPr>
        </p:nvSpPr>
        <p:spPr/>
        <p:txBody>
          <a:bodyPr/>
          <a:lstStyle/>
          <a:p>
            <a:r>
              <a:rPr lang="en-US" dirty="0"/>
              <a:t>WIOA Vision</a:t>
            </a:r>
          </a:p>
        </p:txBody>
      </p:sp>
      <p:sp>
        <p:nvSpPr>
          <p:cNvPr id="4" name="Content Placeholder 3"/>
          <p:cNvSpPr>
            <a:spLocks noGrp="1"/>
          </p:cNvSpPr>
          <p:nvPr>
            <p:ph idx="1"/>
          </p:nvPr>
        </p:nvSpPr>
        <p:spPr/>
        <p:txBody>
          <a:bodyPr/>
          <a:lstStyle/>
          <a:p>
            <a:pPr>
              <a:spcAft>
                <a:spcPts val="600"/>
              </a:spcAft>
            </a:pPr>
            <a:r>
              <a:rPr lang="en-US" sz="2200" dirty="0"/>
              <a:t>The workforce system will be characterized by three critical hallmarks of excellence: </a:t>
            </a:r>
          </a:p>
          <a:p>
            <a:pPr marL="1554480" lvl="1">
              <a:spcBef>
                <a:spcPts val="1200"/>
              </a:spcBef>
              <a:spcAft>
                <a:spcPts val="600"/>
              </a:spcAft>
            </a:pPr>
            <a:r>
              <a:rPr lang="en-US" sz="1900" dirty="0"/>
              <a:t>The needs of business and workers drive workforce solutions; </a:t>
            </a:r>
          </a:p>
          <a:p>
            <a:pPr marL="1554480" lvl="1">
              <a:spcAft>
                <a:spcPts val="600"/>
              </a:spcAft>
            </a:pPr>
            <a:r>
              <a:rPr lang="en-US" sz="1900" dirty="0"/>
              <a:t>One-Stop Centers (or American Job Centers) provide excellent customer service to jobseekers and employers and focus on continuous improvement; and </a:t>
            </a:r>
          </a:p>
          <a:p>
            <a:pPr marL="1554480" lvl="1">
              <a:spcAft>
                <a:spcPts val="1200"/>
              </a:spcAft>
            </a:pPr>
            <a:r>
              <a:rPr lang="en-US" sz="1900" dirty="0"/>
              <a:t>The workforce system supports strong regional economies and plays an active role in community and workforce development. </a:t>
            </a:r>
          </a:p>
          <a:p>
            <a:pPr>
              <a:spcBef>
                <a:spcPts val="600"/>
              </a:spcBef>
            </a:pPr>
            <a:r>
              <a:rPr lang="en-US" sz="2200" dirty="0"/>
              <a:t>Across the system, </a:t>
            </a:r>
            <a:r>
              <a:rPr lang="en-US" sz="2200" b="1" dirty="0">
                <a:solidFill>
                  <a:schemeClr val="accent1">
                    <a:lumMod val="75000"/>
                  </a:schemeClr>
                </a:solidFill>
              </a:rPr>
              <a:t>continuous improvement </a:t>
            </a:r>
            <a:r>
              <a:rPr lang="en-US" sz="2200" dirty="0"/>
              <a:t>is supported through evaluation, accountability, identification of best practices, and data driven decision making. </a:t>
            </a:r>
          </a:p>
        </p:txBody>
      </p:sp>
    </p:spTree>
    <p:extLst>
      <p:ext uri="{BB962C8B-B14F-4D97-AF65-F5344CB8AC3E}">
        <p14:creationId xmlns:p14="http://schemas.microsoft.com/office/powerpoint/2010/main" val="643190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 r="23437"/>
          <a:stretch/>
        </p:blipFill>
        <p:spPr>
          <a:xfrm flipH="1">
            <a:off x="5191124" y="1749105"/>
            <a:ext cx="3952875" cy="4059936"/>
          </a:xfrm>
          <a:prstGeom prst="rect">
            <a:avLst/>
          </a:prstGeom>
        </p:spPr>
      </p:pic>
      <p:sp>
        <p:nvSpPr>
          <p:cNvPr id="2" name="Title 1"/>
          <p:cNvSpPr>
            <a:spLocks noGrp="1"/>
          </p:cNvSpPr>
          <p:nvPr>
            <p:ph type="title"/>
          </p:nvPr>
        </p:nvSpPr>
        <p:spPr/>
        <p:txBody>
          <a:bodyPr/>
          <a:lstStyle/>
          <a:p>
            <a:r>
              <a:rPr lang="en-US" dirty="0"/>
              <a:t>Theme</a:t>
            </a:r>
          </a:p>
        </p:txBody>
      </p:sp>
      <p:sp>
        <p:nvSpPr>
          <p:cNvPr id="3" name="Content Placeholder 2"/>
          <p:cNvSpPr>
            <a:spLocks noGrp="1"/>
          </p:cNvSpPr>
          <p:nvPr>
            <p:ph idx="1"/>
          </p:nvPr>
        </p:nvSpPr>
        <p:spPr/>
        <p:txBody>
          <a:bodyPr/>
          <a:lstStyle/>
          <a:p>
            <a:pPr marL="731520"/>
            <a:r>
              <a:rPr lang="en-US" sz="2400" dirty="0"/>
              <a:t>Partnerships</a:t>
            </a:r>
          </a:p>
          <a:p>
            <a:pPr marL="731520"/>
            <a:r>
              <a:rPr lang="en-US" sz="2400" dirty="0"/>
              <a:t>Integrated Service Delivery</a:t>
            </a:r>
          </a:p>
        </p:txBody>
      </p:sp>
    </p:spTree>
    <p:extLst>
      <p:ext uri="{BB962C8B-B14F-4D97-AF65-F5344CB8AC3E}">
        <p14:creationId xmlns:p14="http://schemas.microsoft.com/office/powerpoint/2010/main" val="1041860725"/>
      </p:ext>
    </p:extLst>
  </p:cSld>
  <p:clrMapOvr>
    <a:masterClrMapping/>
  </p:clrMapOvr>
</p:sld>
</file>

<file path=ppt/theme/theme1.xml><?xml version="1.0" encoding="utf-8"?>
<a:theme xmlns:a="http://schemas.openxmlformats.org/drawingml/2006/main" name="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6423</TotalTime>
  <Words>1504</Words>
  <Application>Microsoft Office PowerPoint</Application>
  <PresentationFormat>On-screen Show (4:3)</PresentationFormat>
  <Paragraphs>132</Paragraphs>
  <Slides>34</Slides>
  <Notes>4</Notes>
  <HiddenSlides>1</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34</vt:i4>
      </vt:variant>
    </vt:vector>
  </HeadingPairs>
  <TitlesOfParts>
    <vt:vector size="49" baseType="lpstr">
      <vt:lpstr>Arial</vt:lpstr>
      <vt:lpstr>Calibri</vt:lpstr>
      <vt:lpstr>Franklin Gothic Medium</vt:lpstr>
      <vt:lpstr>Impact</vt:lpstr>
      <vt:lpstr>Myriad Pro</vt:lpstr>
      <vt:lpstr>Myriad Pro Cond</vt:lpstr>
      <vt:lpstr>Times New Roman</vt:lpstr>
      <vt:lpstr>Wingdings</vt:lpstr>
      <vt:lpstr>Wingdings 2</vt:lpstr>
      <vt:lpstr>Wingdings 3</vt:lpstr>
      <vt:lpstr>Office Theme</vt:lpstr>
      <vt:lpstr>Custom Design</vt:lpstr>
      <vt:lpstr>1_Office Theme</vt:lpstr>
      <vt:lpstr>2_Office Theme</vt:lpstr>
      <vt:lpstr>3_Office Theme</vt:lpstr>
      <vt:lpstr>PowerPoint Presentation</vt:lpstr>
      <vt:lpstr>PowerPoint Presentation</vt:lpstr>
      <vt:lpstr>REGS 101</vt:lpstr>
      <vt:lpstr>PowerPoint Presentation</vt:lpstr>
      <vt:lpstr>PowerPoint Presentation</vt:lpstr>
      <vt:lpstr>PowerPoint Presentation</vt:lpstr>
      <vt:lpstr>PowerPoint Presentation</vt:lpstr>
      <vt:lpstr>WIOA Vision</vt:lpstr>
      <vt:lpstr>Theme</vt:lpstr>
      <vt:lpstr>Local Board Functions</vt:lpstr>
      <vt:lpstr>Local Board Functions Regulations</vt:lpstr>
      <vt:lpstr>Timing Local Plans and AEFLA Applications </vt:lpstr>
      <vt:lpstr>PowerPoint Presentation</vt:lpstr>
      <vt:lpstr>All About AEFLA</vt:lpstr>
      <vt:lpstr>Purpose of AEFLA</vt:lpstr>
      <vt:lpstr>Purpose of AEFLA</vt:lpstr>
      <vt:lpstr>ED Regulations Describe</vt:lpstr>
      <vt:lpstr>Making Awards</vt:lpstr>
      <vt:lpstr>Making Awards (cont.)</vt:lpstr>
      <vt:lpstr>Making Awards (cont.)</vt:lpstr>
      <vt:lpstr>PowerPoint Presentation</vt:lpstr>
      <vt:lpstr>What processes must be in place to determine the extent to which a local application for grants or contracts to provide adult education and literacy services is aligned with the local plan under section 108?</vt:lpstr>
      <vt:lpstr>Purpose of Rule</vt:lpstr>
      <vt:lpstr>Eligible Agency Must</vt:lpstr>
      <vt:lpstr>The Process Must Address</vt:lpstr>
      <vt:lpstr>Preamble Discussion</vt:lpstr>
      <vt:lpstr>Preamble Discussion</vt:lpstr>
      <vt:lpstr>Local Administrative Costs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Laura Casertano</cp:lastModifiedBy>
  <cp:revision>103</cp:revision>
  <cp:lastPrinted>2016-06-27T19:51:14Z</cp:lastPrinted>
  <dcterms:created xsi:type="dcterms:W3CDTF">2016-06-21T17:10:41Z</dcterms:created>
  <dcterms:modified xsi:type="dcterms:W3CDTF">2016-10-05T14:13:37Z</dcterms:modified>
</cp:coreProperties>
</file>