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81" r:id="rId2"/>
    <p:sldId id="382" r:id="rId3"/>
    <p:sldId id="383" r:id="rId4"/>
    <p:sldId id="384" r:id="rId5"/>
    <p:sldId id="385" r:id="rId6"/>
    <p:sldId id="390" r:id="rId7"/>
    <p:sldId id="387" r:id="rId8"/>
    <p:sldId id="389" r:id="rId9"/>
    <p:sldId id="265" r:id="rId10"/>
    <p:sldId id="270" r:id="rId11"/>
    <p:sldId id="394" r:id="rId12"/>
    <p:sldId id="367" r:id="rId13"/>
    <p:sldId id="318" r:id="rId14"/>
    <p:sldId id="355" r:id="rId15"/>
    <p:sldId id="354" r:id="rId16"/>
    <p:sldId id="392" r:id="rId17"/>
    <p:sldId id="353" r:id="rId18"/>
    <p:sldId id="391" r:id="rId19"/>
    <p:sldId id="357" r:id="rId20"/>
    <p:sldId id="358" r:id="rId21"/>
    <p:sldId id="359" r:id="rId22"/>
    <p:sldId id="360" r:id="rId23"/>
    <p:sldId id="361" r:id="rId24"/>
    <p:sldId id="362" r:id="rId25"/>
    <p:sldId id="364" r:id="rId26"/>
    <p:sldId id="351" r:id="rId27"/>
    <p:sldId id="373" r:id="rId28"/>
    <p:sldId id="395" r:id="rId29"/>
    <p:sldId id="379" r:id="rId30"/>
    <p:sldId id="376" r:id="rId31"/>
    <p:sldId id="369" r:id="rId32"/>
    <p:sldId id="370" r:id="rId33"/>
    <p:sldId id="396" r:id="rId34"/>
    <p:sldId id="371" r:id="rId35"/>
    <p:sldId id="372" r:id="rId36"/>
    <p:sldId id="398" r:id="rId37"/>
    <p:sldId id="374" r:id="rId38"/>
    <p:sldId id="375" r:id="rId39"/>
    <p:sldId id="397" r:id="rId40"/>
    <p:sldId id="377" r:id="rId41"/>
    <p:sldId id="378" r:id="rId42"/>
    <p:sldId id="352" r:id="rId43"/>
    <p:sldId id="263" r:id="rId44"/>
    <p:sldId id="268" r:id="rId45"/>
    <p:sldId id="314" r:id="rId46"/>
    <p:sldId id="269"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4675B8"/>
    <a:srgbClr val="004874"/>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79543" autoAdjust="0"/>
  </p:normalViewPr>
  <p:slideViewPr>
    <p:cSldViewPr snapToGrid="0">
      <p:cViewPr varScale="1">
        <p:scale>
          <a:sx n="57" d="100"/>
          <a:sy n="57" d="100"/>
        </p:scale>
        <p:origin x="1842" y="78"/>
      </p:cViewPr>
      <p:guideLst>
        <p:guide orient="horz" pos="2160"/>
        <p:guide pos="2880"/>
      </p:guideLst>
    </p:cSldViewPr>
  </p:slideViewPr>
  <p:notesTextViewPr>
    <p:cViewPr>
      <p:scale>
        <a:sx n="100" d="100"/>
        <a:sy n="100" d="100"/>
      </p:scale>
      <p:origin x="0" y="0"/>
    </p:cViewPr>
  </p:notesTextViewPr>
  <p:sorterViewPr>
    <p:cViewPr>
      <p:scale>
        <a:sx n="108" d="100"/>
        <a:sy n="108" d="100"/>
      </p:scale>
      <p:origin x="0" y="12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FDC84-C8D6-47F2-BD9D-1E2C9CC7AC9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B38B1756-37CD-4A97-AE1C-41FD701112AB}">
      <dgm:prSet phldrT="[Text]" custT="1"/>
      <dgm:spPr>
        <a:solidFill>
          <a:schemeClr val="tx2">
            <a:lumMod val="50000"/>
          </a:schemeClr>
        </a:solidFill>
      </dgm:spPr>
      <dgm:t>
        <a:bodyPr/>
        <a:lstStyle/>
        <a:p>
          <a:r>
            <a:rPr lang="en-US" sz="2400" b="0" kern="1200" spc="40" baseline="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ea typeface="+mn-ea"/>
              <a:cs typeface="Arial" panose="020B0604020202020204" pitchFamily="34" charset="0"/>
            </a:rPr>
            <a:t>Definition</a:t>
          </a:r>
        </a:p>
      </dgm:t>
    </dgm:pt>
    <dgm:pt modelId="{F2596E8C-2EBC-4AEF-AD75-E6055F8EC6CC}" type="parTrans" cxnId="{54E826A4-F07E-48CE-9E2A-358F775E581F}">
      <dgm:prSet/>
      <dgm:spPr/>
      <dgm:t>
        <a:bodyPr/>
        <a:lstStyle/>
        <a:p>
          <a:endParaRPr lang="en-US"/>
        </a:p>
      </dgm:t>
    </dgm:pt>
    <dgm:pt modelId="{5B3EE24D-E87F-4AB3-91CB-0DB35D676419}" type="sibTrans" cxnId="{54E826A4-F07E-48CE-9E2A-358F775E581F}">
      <dgm:prSet/>
      <dgm:spPr/>
      <dgm:t>
        <a:bodyPr/>
        <a:lstStyle/>
        <a:p>
          <a:endParaRPr lang="en-US"/>
        </a:p>
      </dgm:t>
    </dgm:pt>
    <dgm:pt modelId="{ACE81AEE-E74F-4788-84EC-BA9825574EBB}">
      <dgm:prSet phldrT="[Text]"/>
      <dgm:spPr/>
      <dgm:t>
        <a:bodyPr/>
        <a:lstStyle/>
        <a:p>
          <a:r>
            <a:rPr lang="en-US" dirty="0"/>
            <a:t>Who am I</a:t>
          </a:r>
        </a:p>
      </dgm:t>
    </dgm:pt>
    <dgm:pt modelId="{5B5E6CF1-CB6D-4FD0-B6BF-FD3CF6D077FD}" type="parTrans" cxnId="{DAC6D04D-3168-4D88-9ED7-139328B45D45}">
      <dgm:prSet/>
      <dgm:spPr/>
      <dgm:t>
        <a:bodyPr/>
        <a:lstStyle/>
        <a:p>
          <a:endParaRPr lang="en-US"/>
        </a:p>
      </dgm:t>
    </dgm:pt>
    <dgm:pt modelId="{DAFF76E7-0334-4FC8-A8FE-BB73EC55508B}" type="sibTrans" cxnId="{DAC6D04D-3168-4D88-9ED7-139328B45D45}">
      <dgm:prSet/>
      <dgm:spPr/>
      <dgm:t>
        <a:bodyPr/>
        <a:lstStyle/>
        <a:p>
          <a:endParaRPr lang="en-US"/>
        </a:p>
      </dgm:t>
    </dgm:pt>
    <dgm:pt modelId="{533C0957-5BD5-44D4-AE32-7FCEAD8665E5}">
      <dgm:prSet phldrT="[Text]"/>
      <dgm:spPr/>
      <dgm:t>
        <a:bodyPr/>
        <a:lstStyle/>
        <a:p>
          <a:r>
            <a:rPr lang="en-US" dirty="0"/>
            <a:t>What are my values, skills and interests?</a:t>
          </a:r>
        </a:p>
      </dgm:t>
    </dgm:pt>
    <dgm:pt modelId="{5CE09A14-7978-4267-B80B-6BB3D3A761DD}" type="parTrans" cxnId="{AD4B4279-FD8F-4977-8429-F371F837510F}">
      <dgm:prSet/>
      <dgm:spPr/>
      <dgm:t>
        <a:bodyPr/>
        <a:lstStyle/>
        <a:p>
          <a:endParaRPr lang="en-US"/>
        </a:p>
      </dgm:t>
    </dgm:pt>
    <dgm:pt modelId="{3AB6137F-6229-4023-827B-92D3E1C4D1BC}" type="sibTrans" cxnId="{AD4B4279-FD8F-4977-8429-F371F837510F}">
      <dgm:prSet/>
      <dgm:spPr/>
      <dgm:t>
        <a:bodyPr/>
        <a:lstStyle/>
        <a:p>
          <a:endParaRPr lang="en-US"/>
        </a:p>
      </dgm:t>
    </dgm:pt>
    <dgm:pt modelId="{4431A348-F7FD-4D0D-A36D-D5960257CC57}">
      <dgm:prSet phldrT="[Text]" custT="1"/>
      <dgm:spPr>
        <a:solidFill>
          <a:schemeClr val="tx2">
            <a:lumMod val="50000"/>
          </a:schemeClr>
        </a:solidFill>
      </dgm:spPr>
      <dgm:t>
        <a:bodyPr/>
        <a:lstStyle/>
        <a:p>
          <a:r>
            <a:rPr lang="en-US" sz="2400" b="0" kern="1200" spc="40" baseline="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ea typeface="+mn-ea"/>
              <a:cs typeface="Arial" panose="020B0604020202020204" pitchFamily="34" charset="0"/>
            </a:rPr>
            <a:t>Research</a:t>
          </a:r>
        </a:p>
      </dgm:t>
    </dgm:pt>
    <dgm:pt modelId="{E6D9EB83-A9BA-4160-A67D-EC20237DC149}" type="parTrans" cxnId="{F6B95845-A628-4144-ADEB-9ED7670D199B}">
      <dgm:prSet/>
      <dgm:spPr/>
      <dgm:t>
        <a:bodyPr/>
        <a:lstStyle/>
        <a:p>
          <a:endParaRPr lang="en-US"/>
        </a:p>
      </dgm:t>
    </dgm:pt>
    <dgm:pt modelId="{DE73C428-5142-4AFD-A321-02AFA7F7B382}" type="sibTrans" cxnId="{F6B95845-A628-4144-ADEB-9ED7670D199B}">
      <dgm:prSet/>
      <dgm:spPr/>
      <dgm:t>
        <a:bodyPr/>
        <a:lstStyle/>
        <a:p>
          <a:endParaRPr lang="en-US"/>
        </a:p>
      </dgm:t>
    </dgm:pt>
    <dgm:pt modelId="{CA9CBCA7-E444-4F21-B0C7-816C137A9CBD}">
      <dgm:prSet phldrT="[Text]"/>
      <dgm:spPr/>
      <dgm:t>
        <a:bodyPr/>
        <a:lstStyle/>
        <a:p>
          <a:r>
            <a:rPr lang="en-US" dirty="0"/>
            <a:t>Who has the problems that I can solve?</a:t>
          </a:r>
        </a:p>
      </dgm:t>
    </dgm:pt>
    <dgm:pt modelId="{B8EAEE42-4172-4773-8369-24992432C106}" type="parTrans" cxnId="{B6D7658C-A23A-42B4-8F5B-1CE2DC09D336}">
      <dgm:prSet/>
      <dgm:spPr/>
      <dgm:t>
        <a:bodyPr/>
        <a:lstStyle/>
        <a:p>
          <a:endParaRPr lang="en-US"/>
        </a:p>
      </dgm:t>
    </dgm:pt>
    <dgm:pt modelId="{4DF096EB-8B97-46C2-9A05-9F98761BD533}" type="sibTrans" cxnId="{B6D7658C-A23A-42B4-8F5B-1CE2DC09D336}">
      <dgm:prSet/>
      <dgm:spPr/>
      <dgm:t>
        <a:bodyPr/>
        <a:lstStyle/>
        <a:p>
          <a:endParaRPr lang="en-US"/>
        </a:p>
      </dgm:t>
    </dgm:pt>
    <dgm:pt modelId="{3E32C0F8-84B5-4429-8AFF-7F42BEC9E45F}">
      <dgm:prSet phldrT="[Text]"/>
      <dgm:spPr/>
      <dgm:t>
        <a:bodyPr/>
        <a:lstStyle/>
        <a:p>
          <a:r>
            <a:rPr lang="en-US" dirty="0"/>
            <a:t>What do companies value? </a:t>
          </a:r>
        </a:p>
      </dgm:t>
    </dgm:pt>
    <dgm:pt modelId="{E2C56220-8BDD-4115-A54A-F09EAD266F42}" type="parTrans" cxnId="{11A219B1-764A-4E22-B168-3370F8A5B100}">
      <dgm:prSet/>
      <dgm:spPr/>
      <dgm:t>
        <a:bodyPr/>
        <a:lstStyle/>
        <a:p>
          <a:endParaRPr lang="en-US"/>
        </a:p>
      </dgm:t>
    </dgm:pt>
    <dgm:pt modelId="{982C3C04-7B54-40A1-8E32-839C913067AC}" type="sibTrans" cxnId="{11A219B1-764A-4E22-B168-3370F8A5B100}">
      <dgm:prSet/>
      <dgm:spPr/>
      <dgm:t>
        <a:bodyPr/>
        <a:lstStyle/>
        <a:p>
          <a:endParaRPr lang="en-US"/>
        </a:p>
      </dgm:t>
    </dgm:pt>
    <dgm:pt modelId="{4BECB9AE-010B-4F4D-A662-D82BE42E401B}">
      <dgm:prSet phldrT="[Text]" custT="1"/>
      <dgm:spPr>
        <a:solidFill>
          <a:schemeClr val="tx2">
            <a:lumMod val="50000"/>
          </a:schemeClr>
        </a:solidFill>
      </dgm:spPr>
      <dgm:t>
        <a:bodyPr/>
        <a:lstStyle/>
        <a:p>
          <a:r>
            <a:rPr lang="en-US" sz="2400" b="0" kern="1200" spc="40" baseline="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ea typeface="+mn-ea"/>
              <a:cs typeface="Arial" panose="020B0604020202020204" pitchFamily="34" charset="0"/>
            </a:rPr>
            <a:t>Marketing</a:t>
          </a:r>
        </a:p>
      </dgm:t>
    </dgm:pt>
    <dgm:pt modelId="{6419C9F9-7D91-4C12-B565-F2E0B7B6EE74}" type="parTrans" cxnId="{ECBCD27A-1313-4FAF-A3D1-DEAE82988BF3}">
      <dgm:prSet/>
      <dgm:spPr/>
      <dgm:t>
        <a:bodyPr/>
        <a:lstStyle/>
        <a:p>
          <a:endParaRPr lang="en-US"/>
        </a:p>
      </dgm:t>
    </dgm:pt>
    <dgm:pt modelId="{3F68077B-3A1B-4503-A1CE-AE46FED7D538}" type="sibTrans" cxnId="{ECBCD27A-1313-4FAF-A3D1-DEAE82988BF3}">
      <dgm:prSet/>
      <dgm:spPr/>
      <dgm:t>
        <a:bodyPr/>
        <a:lstStyle/>
        <a:p>
          <a:endParaRPr lang="en-US"/>
        </a:p>
      </dgm:t>
    </dgm:pt>
    <dgm:pt modelId="{7F2A72D8-7A8C-48EA-A396-44D3F9EB811E}">
      <dgm:prSet phldrT="[Text]"/>
      <dgm:spPr/>
      <dgm:t>
        <a:bodyPr/>
        <a:lstStyle/>
        <a:p>
          <a:r>
            <a:rPr lang="en-US" dirty="0"/>
            <a:t>How can I reach the people who have the problems that I can solve? </a:t>
          </a:r>
        </a:p>
      </dgm:t>
    </dgm:pt>
    <dgm:pt modelId="{969B6506-38DC-4DA6-A712-5339973BC730}" type="parTrans" cxnId="{E9416009-0FBE-4F49-A9EF-64F34CA4E5E6}">
      <dgm:prSet/>
      <dgm:spPr/>
      <dgm:t>
        <a:bodyPr/>
        <a:lstStyle/>
        <a:p>
          <a:endParaRPr lang="en-US"/>
        </a:p>
      </dgm:t>
    </dgm:pt>
    <dgm:pt modelId="{85EC723C-423F-4F04-A6DE-91224A26B61A}" type="sibTrans" cxnId="{E9416009-0FBE-4F49-A9EF-64F34CA4E5E6}">
      <dgm:prSet/>
      <dgm:spPr/>
      <dgm:t>
        <a:bodyPr/>
        <a:lstStyle/>
        <a:p>
          <a:endParaRPr lang="en-US"/>
        </a:p>
      </dgm:t>
    </dgm:pt>
    <dgm:pt modelId="{271C5573-A6C4-4DCD-9222-1C2E0BD5FF4D}">
      <dgm:prSet phldrT="[Text]"/>
      <dgm:spPr/>
      <dgm:t>
        <a:bodyPr/>
        <a:lstStyle/>
        <a:p>
          <a:r>
            <a:rPr lang="en-US" dirty="0"/>
            <a:t>How can I get advice, guidance and feedback about my search from people in the industry.</a:t>
          </a:r>
        </a:p>
      </dgm:t>
    </dgm:pt>
    <dgm:pt modelId="{E17E0BE3-BF7B-4BD0-9AEE-C4528A07DFA7}" type="parTrans" cxnId="{5040A89E-DDB0-4D02-BD4B-5CC26B9157B9}">
      <dgm:prSet/>
      <dgm:spPr/>
      <dgm:t>
        <a:bodyPr/>
        <a:lstStyle/>
        <a:p>
          <a:endParaRPr lang="en-US"/>
        </a:p>
      </dgm:t>
    </dgm:pt>
    <dgm:pt modelId="{7CFB0931-C285-474C-A786-DE06413202D6}" type="sibTrans" cxnId="{5040A89E-DDB0-4D02-BD4B-5CC26B9157B9}">
      <dgm:prSet/>
      <dgm:spPr/>
      <dgm:t>
        <a:bodyPr/>
        <a:lstStyle/>
        <a:p>
          <a:endParaRPr lang="en-US"/>
        </a:p>
      </dgm:t>
    </dgm:pt>
    <dgm:pt modelId="{44E78551-0BF1-49A1-AB55-FC1DD51258DB}">
      <dgm:prSet phldrT="[Text]"/>
      <dgm:spPr/>
      <dgm:t>
        <a:bodyPr/>
        <a:lstStyle/>
        <a:p>
          <a:r>
            <a:rPr lang="en-US" dirty="0"/>
            <a:t>Where do I belong in the world of work?</a:t>
          </a:r>
        </a:p>
      </dgm:t>
    </dgm:pt>
    <dgm:pt modelId="{1A1104D6-47F6-41B5-A9BC-28F8235CEDE0}" type="parTrans" cxnId="{A27CD5E7-3302-4076-BC6D-3C5E3326BEF9}">
      <dgm:prSet/>
      <dgm:spPr/>
      <dgm:t>
        <a:bodyPr/>
        <a:lstStyle/>
        <a:p>
          <a:endParaRPr lang="en-US"/>
        </a:p>
      </dgm:t>
    </dgm:pt>
    <dgm:pt modelId="{13BBB970-F19A-42AD-8194-7F46391C1912}" type="sibTrans" cxnId="{A27CD5E7-3302-4076-BC6D-3C5E3326BEF9}">
      <dgm:prSet/>
      <dgm:spPr/>
      <dgm:t>
        <a:bodyPr/>
        <a:lstStyle/>
        <a:p>
          <a:endParaRPr lang="en-US"/>
        </a:p>
      </dgm:t>
    </dgm:pt>
    <dgm:pt modelId="{5D8C32A6-C6FF-4500-89C8-52F2A4AD0A96}">
      <dgm:prSet phldrT="[Text]"/>
      <dgm:spPr/>
      <dgm:t>
        <a:bodyPr/>
        <a:lstStyle/>
        <a:p>
          <a:r>
            <a:rPr lang="en-US" dirty="0"/>
            <a:t>Match their needs with benefits of hiring me.</a:t>
          </a:r>
        </a:p>
      </dgm:t>
    </dgm:pt>
    <dgm:pt modelId="{2E36CE31-111C-4CB9-B7D9-A70417228018}" type="parTrans" cxnId="{B89B8C6A-DDA2-44BA-8328-2D7BAEA1689B}">
      <dgm:prSet/>
      <dgm:spPr/>
      <dgm:t>
        <a:bodyPr/>
        <a:lstStyle/>
        <a:p>
          <a:endParaRPr lang="en-US"/>
        </a:p>
      </dgm:t>
    </dgm:pt>
    <dgm:pt modelId="{4D35429F-219C-43DC-948A-30A85CD09564}" type="sibTrans" cxnId="{B89B8C6A-DDA2-44BA-8328-2D7BAEA1689B}">
      <dgm:prSet/>
      <dgm:spPr/>
      <dgm:t>
        <a:bodyPr/>
        <a:lstStyle/>
        <a:p>
          <a:endParaRPr lang="en-US"/>
        </a:p>
      </dgm:t>
    </dgm:pt>
    <dgm:pt modelId="{71C1AB3F-44E7-44E2-9DB7-C92F64780B85}" type="pres">
      <dgm:prSet presAssocID="{11DFDC84-C8D6-47F2-BD9D-1E2C9CC7AC9E}" presName="Name0" presStyleCnt="0">
        <dgm:presLayoutVars>
          <dgm:dir/>
          <dgm:animLvl val="lvl"/>
          <dgm:resizeHandles val="exact"/>
        </dgm:presLayoutVars>
      </dgm:prSet>
      <dgm:spPr/>
    </dgm:pt>
    <dgm:pt modelId="{8844231B-962E-4BEF-BE00-9E81E56FC848}" type="pres">
      <dgm:prSet presAssocID="{B38B1756-37CD-4A97-AE1C-41FD701112AB}" presName="composite" presStyleCnt="0"/>
      <dgm:spPr/>
    </dgm:pt>
    <dgm:pt modelId="{55F3EB17-8A61-4F30-BF6C-69F5B969F68A}" type="pres">
      <dgm:prSet presAssocID="{B38B1756-37CD-4A97-AE1C-41FD701112AB}" presName="parTx" presStyleLbl="alignNode1" presStyleIdx="0" presStyleCnt="3">
        <dgm:presLayoutVars>
          <dgm:chMax val="0"/>
          <dgm:chPref val="0"/>
          <dgm:bulletEnabled val="1"/>
        </dgm:presLayoutVars>
      </dgm:prSet>
      <dgm:spPr/>
    </dgm:pt>
    <dgm:pt modelId="{3F6F9A15-61E9-444A-AC2F-E884C2470FAF}" type="pres">
      <dgm:prSet presAssocID="{B38B1756-37CD-4A97-AE1C-41FD701112AB}" presName="desTx" presStyleLbl="alignAccFollowNode1" presStyleIdx="0" presStyleCnt="3">
        <dgm:presLayoutVars>
          <dgm:bulletEnabled val="1"/>
        </dgm:presLayoutVars>
      </dgm:prSet>
      <dgm:spPr/>
    </dgm:pt>
    <dgm:pt modelId="{557EE748-BA4B-45A6-B03F-F97FFFCD9DC5}" type="pres">
      <dgm:prSet presAssocID="{5B3EE24D-E87F-4AB3-91CB-0DB35D676419}" presName="space" presStyleCnt="0"/>
      <dgm:spPr/>
    </dgm:pt>
    <dgm:pt modelId="{69AE7EC5-294B-47E3-9EAF-4A0A389EDF50}" type="pres">
      <dgm:prSet presAssocID="{4431A348-F7FD-4D0D-A36D-D5960257CC57}" presName="composite" presStyleCnt="0"/>
      <dgm:spPr/>
    </dgm:pt>
    <dgm:pt modelId="{4E80A403-48EB-432A-8283-38DC5C4658CA}" type="pres">
      <dgm:prSet presAssocID="{4431A348-F7FD-4D0D-A36D-D5960257CC57}" presName="parTx" presStyleLbl="alignNode1" presStyleIdx="1" presStyleCnt="3">
        <dgm:presLayoutVars>
          <dgm:chMax val="0"/>
          <dgm:chPref val="0"/>
          <dgm:bulletEnabled val="1"/>
        </dgm:presLayoutVars>
      </dgm:prSet>
      <dgm:spPr/>
    </dgm:pt>
    <dgm:pt modelId="{E6B67955-44CF-485A-AF18-D61A6D09DE7E}" type="pres">
      <dgm:prSet presAssocID="{4431A348-F7FD-4D0D-A36D-D5960257CC57}" presName="desTx" presStyleLbl="alignAccFollowNode1" presStyleIdx="1" presStyleCnt="3">
        <dgm:presLayoutVars>
          <dgm:bulletEnabled val="1"/>
        </dgm:presLayoutVars>
      </dgm:prSet>
      <dgm:spPr/>
    </dgm:pt>
    <dgm:pt modelId="{5CBA6617-BC6B-4CE7-9772-86E53B155983}" type="pres">
      <dgm:prSet presAssocID="{DE73C428-5142-4AFD-A321-02AFA7F7B382}" presName="space" presStyleCnt="0"/>
      <dgm:spPr/>
    </dgm:pt>
    <dgm:pt modelId="{356A26B4-405A-44DA-834F-9FABFCB5681C}" type="pres">
      <dgm:prSet presAssocID="{4BECB9AE-010B-4F4D-A662-D82BE42E401B}" presName="composite" presStyleCnt="0"/>
      <dgm:spPr/>
    </dgm:pt>
    <dgm:pt modelId="{82CD8D52-2772-4A40-A435-D0ECB779C7C5}" type="pres">
      <dgm:prSet presAssocID="{4BECB9AE-010B-4F4D-A662-D82BE42E401B}" presName="parTx" presStyleLbl="alignNode1" presStyleIdx="2" presStyleCnt="3">
        <dgm:presLayoutVars>
          <dgm:chMax val="0"/>
          <dgm:chPref val="0"/>
          <dgm:bulletEnabled val="1"/>
        </dgm:presLayoutVars>
      </dgm:prSet>
      <dgm:spPr/>
    </dgm:pt>
    <dgm:pt modelId="{EEE8C915-D12E-4D33-8474-FB6CBB7C37B6}" type="pres">
      <dgm:prSet presAssocID="{4BECB9AE-010B-4F4D-A662-D82BE42E401B}" presName="desTx" presStyleLbl="alignAccFollowNode1" presStyleIdx="2" presStyleCnt="3">
        <dgm:presLayoutVars>
          <dgm:bulletEnabled val="1"/>
        </dgm:presLayoutVars>
      </dgm:prSet>
      <dgm:spPr/>
    </dgm:pt>
  </dgm:ptLst>
  <dgm:cxnLst>
    <dgm:cxn modelId="{54E826A4-F07E-48CE-9E2A-358F775E581F}" srcId="{11DFDC84-C8D6-47F2-BD9D-1E2C9CC7AC9E}" destId="{B38B1756-37CD-4A97-AE1C-41FD701112AB}" srcOrd="0" destOrd="0" parTransId="{F2596E8C-2EBC-4AEF-AD75-E6055F8EC6CC}" sibTransId="{5B3EE24D-E87F-4AB3-91CB-0DB35D676419}"/>
    <dgm:cxn modelId="{94A9608D-F376-4503-A79F-AE88FFAE8806}" type="presOf" srcId="{B38B1756-37CD-4A97-AE1C-41FD701112AB}" destId="{55F3EB17-8A61-4F30-BF6C-69F5B969F68A}" srcOrd="0" destOrd="0" presId="urn:microsoft.com/office/officeart/2005/8/layout/hList1"/>
    <dgm:cxn modelId="{2AE3EDCD-BD4F-416B-B540-A2780AFCFBD6}" type="presOf" srcId="{4431A348-F7FD-4D0D-A36D-D5960257CC57}" destId="{4E80A403-48EB-432A-8283-38DC5C4658CA}" srcOrd="0" destOrd="0" presId="urn:microsoft.com/office/officeart/2005/8/layout/hList1"/>
    <dgm:cxn modelId="{92647612-208C-4CA4-8B34-ECE626773AF5}" type="presOf" srcId="{533C0957-5BD5-44D4-AE32-7FCEAD8665E5}" destId="{3F6F9A15-61E9-444A-AC2F-E884C2470FAF}" srcOrd="0" destOrd="1" presId="urn:microsoft.com/office/officeart/2005/8/layout/hList1"/>
    <dgm:cxn modelId="{B89B8C6A-DDA2-44BA-8328-2D7BAEA1689B}" srcId="{4431A348-F7FD-4D0D-A36D-D5960257CC57}" destId="{5D8C32A6-C6FF-4500-89C8-52F2A4AD0A96}" srcOrd="2" destOrd="0" parTransId="{2E36CE31-111C-4CB9-B7D9-A70417228018}" sibTransId="{4D35429F-219C-43DC-948A-30A85CD09564}"/>
    <dgm:cxn modelId="{086F5A9F-92FF-4D85-9F35-418D8E50EEC4}" type="presOf" srcId="{44E78551-0BF1-49A1-AB55-FC1DD51258DB}" destId="{3F6F9A15-61E9-444A-AC2F-E884C2470FAF}" srcOrd="0" destOrd="2" presId="urn:microsoft.com/office/officeart/2005/8/layout/hList1"/>
    <dgm:cxn modelId="{E9416009-0FBE-4F49-A9EF-64F34CA4E5E6}" srcId="{4BECB9AE-010B-4F4D-A662-D82BE42E401B}" destId="{7F2A72D8-7A8C-48EA-A396-44D3F9EB811E}" srcOrd="0" destOrd="0" parTransId="{969B6506-38DC-4DA6-A712-5339973BC730}" sibTransId="{85EC723C-423F-4F04-A6DE-91224A26B61A}"/>
    <dgm:cxn modelId="{D5ACB00E-A227-49C7-9225-8E0E2AA979A2}" type="presOf" srcId="{5D8C32A6-C6FF-4500-89C8-52F2A4AD0A96}" destId="{E6B67955-44CF-485A-AF18-D61A6D09DE7E}" srcOrd="0" destOrd="2" presId="urn:microsoft.com/office/officeart/2005/8/layout/hList1"/>
    <dgm:cxn modelId="{AA0EA71A-46CC-46E1-95BF-289E425927DA}" type="presOf" srcId="{271C5573-A6C4-4DCD-9222-1C2E0BD5FF4D}" destId="{EEE8C915-D12E-4D33-8474-FB6CBB7C37B6}" srcOrd="0" destOrd="1" presId="urn:microsoft.com/office/officeart/2005/8/layout/hList1"/>
    <dgm:cxn modelId="{AD4B4279-FD8F-4977-8429-F371F837510F}" srcId="{B38B1756-37CD-4A97-AE1C-41FD701112AB}" destId="{533C0957-5BD5-44D4-AE32-7FCEAD8665E5}" srcOrd="1" destOrd="0" parTransId="{5CE09A14-7978-4267-B80B-6BB3D3A761DD}" sibTransId="{3AB6137F-6229-4023-827B-92D3E1C4D1BC}"/>
    <dgm:cxn modelId="{A5FC2977-2A27-40CE-A56A-B32CBDC45AC8}" type="presOf" srcId="{ACE81AEE-E74F-4788-84EC-BA9825574EBB}" destId="{3F6F9A15-61E9-444A-AC2F-E884C2470FAF}" srcOrd="0" destOrd="0" presId="urn:microsoft.com/office/officeart/2005/8/layout/hList1"/>
    <dgm:cxn modelId="{654119EF-64F3-4100-8318-34FD0F51C1DB}" type="presOf" srcId="{4BECB9AE-010B-4F4D-A662-D82BE42E401B}" destId="{82CD8D52-2772-4A40-A435-D0ECB779C7C5}" srcOrd="0" destOrd="0" presId="urn:microsoft.com/office/officeart/2005/8/layout/hList1"/>
    <dgm:cxn modelId="{ECBCD27A-1313-4FAF-A3D1-DEAE82988BF3}" srcId="{11DFDC84-C8D6-47F2-BD9D-1E2C9CC7AC9E}" destId="{4BECB9AE-010B-4F4D-A662-D82BE42E401B}" srcOrd="2" destOrd="0" parTransId="{6419C9F9-7D91-4C12-B565-F2E0B7B6EE74}" sibTransId="{3F68077B-3A1B-4503-A1CE-AE46FED7D538}"/>
    <dgm:cxn modelId="{B6D7658C-A23A-42B4-8F5B-1CE2DC09D336}" srcId="{4431A348-F7FD-4D0D-A36D-D5960257CC57}" destId="{CA9CBCA7-E444-4F21-B0C7-816C137A9CBD}" srcOrd="0" destOrd="0" parTransId="{B8EAEE42-4172-4773-8369-24992432C106}" sibTransId="{4DF096EB-8B97-46C2-9A05-9F98761BD533}"/>
    <dgm:cxn modelId="{FE2C9B8A-1F40-46FA-8485-BDA862C000A7}" type="presOf" srcId="{CA9CBCA7-E444-4F21-B0C7-816C137A9CBD}" destId="{E6B67955-44CF-485A-AF18-D61A6D09DE7E}" srcOrd="0" destOrd="0" presId="urn:microsoft.com/office/officeart/2005/8/layout/hList1"/>
    <dgm:cxn modelId="{11A219B1-764A-4E22-B168-3370F8A5B100}" srcId="{4431A348-F7FD-4D0D-A36D-D5960257CC57}" destId="{3E32C0F8-84B5-4429-8AFF-7F42BEC9E45F}" srcOrd="1" destOrd="0" parTransId="{E2C56220-8BDD-4115-A54A-F09EAD266F42}" sibTransId="{982C3C04-7B54-40A1-8E32-839C913067AC}"/>
    <dgm:cxn modelId="{0CC5A390-285F-471A-882A-DF0C1B0A698B}" type="presOf" srcId="{11DFDC84-C8D6-47F2-BD9D-1E2C9CC7AC9E}" destId="{71C1AB3F-44E7-44E2-9DB7-C92F64780B85}" srcOrd="0" destOrd="0" presId="urn:microsoft.com/office/officeart/2005/8/layout/hList1"/>
    <dgm:cxn modelId="{A27CD5E7-3302-4076-BC6D-3C5E3326BEF9}" srcId="{B38B1756-37CD-4A97-AE1C-41FD701112AB}" destId="{44E78551-0BF1-49A1-AB55-FC1DD51258DB}" srcOrd="2" destOrd="0" parTransId="{1A1104D6-47F6-41B5-A9BC-28F8235CEDE0}" sibTransId="{13BBB970-F19A-42AD-8194-7F46391C1912}"/>
    <dgm:cxn modelId="{13B118DB-8A47-4766-87D4-0FDD23C501B5}" type="presOf" srcId="{7F2A72D8-7A8C-48EA-A396-44D3F9EB811E}" destId="{EEE8C915-D12E-4D33-8474-FB6CBB7C37B6}" srcOrd="0" destOrd="0" presId="urn:microsoft.com/office/officeart/2005/8/layout/hList1"/>
    <dgm:cxn modelId="{1E80A5E2-E211-4931-B1FF-1D89C670D34A}" type="presOf" srcId="{3E32C0F8-84B5-4429-8AFF-7F42BEC9E45F}" destId="{E6B67955-44CF-485A-AF18-D61A6D09DE7E}" srcOrd="0" destOrd="1" presId="urn:microsoft.com/office/officeart/2005/8/layout/hList1"/>
    <dgm:cxn modelId="{5040A89E-DDB0-4D02-BD4B-5CC26B9157B9}" srcId="{4BECB9AE-010B-4F4D-A662-D82BE42E401B}" destId="{271C5573-A6C4-4DCD-9222-1C2E0BD5FF4D}" srcOrd="1" destOrd="0" parTransId="{E17E0BE3-BF7B-4BD0-9AEE-C4528A07DFA7}" sibTransId="{7CFB0931-C285-474C-A786-DE06413202D6}"/>
    <dgm:cxn modelId="{F6B95845-A628-4144-ADEB-9ED7670D199B}" srcId="{11DFDC84-C8D6-47F2-BD9D-1E2C9CC7AC9E}" destId="{4431A348-F7FD-4D0D-A36D-D5960257CC57}" srcOrd="1" destOrd="0" parTransId="{E6D9EB83-A9BA-4160-A67D-EC20237DC149}" sibTransId="{DE73C428-5142-4AFD-A321-02AFA7F7B382}"/>
    <dgm:cxn modelId="{DAC6D04D-3168-4D88-9ED7-139328B45D45}" srcId="{B38B1756-37CD-4A97-AE1C-41FD701112AB}" destId="{ACE81AEE-E74F-4788-84EC-BA9825574EBB}" srcOrd="0" destOrd="0" parTransId="{5B5E6CF1-CB6D-4FD0-B6BF-FD3CF6D077FD}" sibTransId="{DAFF76E7-0334-4FC8-A8FE-BB73EC55508B}"/>
    <dgm:cxn modelId="{45B5F116-7DDA-4851-AED8-F09D05E07837}" type="presParOf" srcId="{71C1AB3F-44E7-44E2-9DB7-C92F64780B85}" destId="{8844231B-962E-4BEF-BE00-9E81E56FC848}" srcOrd="0" destOrd="0" presId="urn:microsoft.com/office/officeart/2005/8/layout/hList1"/>
    <dgm:cxn modelId="{114BF00B-5096-4CD6-8F64-2644466A7D69}" type="presParOf" srcId="{8844231B-962E-4BEF-BE00-9E81E56FC848}" destId="{55F3EB17-8A61-4F30-BF6C-69F5B969F68A}" srcOrd="0" destOrd="0" presId="urn:microsoft.com/office/officeart/2005/8/layout/hList1"/>
    <dgm:cxn modelId="{95435B9A-15B6-400F-9B4D-5E3FD7105041}" type="presParOf" srcId="{8844231B-962E-4BEF-BE00-9E81E56FC848}" destId="{3F6F9A15-61E9-444A-AC2F-E884C2470FAF}" srcOrd="1" destOrd="0" presId="urn:microsoft.com/office/officeart/2005/8/layout/hList1"/>
    <dgm:cxn modelId="{8E05DB06-C61A-4719-ADED-00B01CD5BA82}" type="presParOf" srcId="{71C1AB3F-44E7-44E2-9DB7-C92F64780B85}" destId="{557EE748-BA4B-45A6-B03F-F97FFFCD9DC5}" srcOrd="1" destOrd="0" presId="urn:microsoft.com/office/officeart/2005/8/layout/hList1"/>
    <dgm:cxn modelId="{E846BDE4-F314-4622-9F34-BCF42D0277D3}" type="presParOf" srcId="{71C1AB3F-44E7-44E2-9DB7-C92F64780B85}" destId="{69AE7EC5-294B-47E3-9EAF-4A0A389EDF50}" srcOrd="2" destOrd="0" presId="urn:microsoft.com/office/officeart/2005/8/layout/hList1"/>
    <dgm:cxn modelId="{D062E03C-96EB-4783-973E-AA2A4E6C7AA8}" type="presParOf" srcId="{69AE7EC5-294B-47E3-9EAF-4A0A389EDF50}" destId="{4E80A403-48EB-432A-8283-38DC5C4658CA}" srcOrd="0" destOrd="0" presId="urn:microsoft.com/office/officeart/2005/8/layout/hList1"/>
    <dgm:cxn modelId="{E1426994-6006-4924-BBAC-C7E0BD0F87E4}" type="presParOf" srcId="{69AE7EC5-294B-47E3-9EAF-4A0A389EDF50}" destId="{E6B67955-44CF-485A-AF18-D61A6D09DE7E}" srcOrd="1" destOrd="0" presId="urn:microsoft.com/office/officeart/2005/8/layout/hList1"/>
    <dgm:cxn modelId="{E2C2C70B-6A81-4B2B-8D32-9991EE5EA8D3}" type="presParOf" srcId="{71C1AB3F-44E7-44E2-9DB7-C92F64780B85}" destId="{5CBA6617-BC6B-4CE7-9772-86E53B155983}" srcOrd="3" destOrd="0" presId="urn:microsoft.com/office/officeart/2005/8/layout/hList1"/>
    <dgm:cxn modelId="{38483C02-64FA-4211-AF61-4E852F8457D2}" type="presParOf" srcId="{71C1AB3F-44E7-44E2-9DB7-C92F64780B85}" destId="{356A26B4-405A-44DA-834F-9FABFCB5681C}" srcOrd="4" destOrd="0" presId="urn:microsoft.com/office/officeart/2005/8/layout/hList1"/>
    <dgm:cxn modelId="{97F98673-89B5-45C3-AC3F-E47BAECECDF0}" type="presParOf" srcId="{356A26B4-405A-44DA-834F-9FABFCB5681C}" destId="{82CD8D52-2772-4A40-A435-D0ECB779C7C5}" srcOrd="0" destOrd="0" presId="urn:microsoft.com/office/officeart/2005/8/layout/hList1"/>
    <dgm:cxn modelId="{F62ABBA7-88BB-454D-8D5E-98A222A0F06B}" type="presParOf" srcId="{356A26B4-405A-44DA-834F-9FABFCB5681C}" destId="{EEE8C915-D12E-4D33-8474-FB6CBB7C37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3EB17-8A61-4F30-BF6C-69F5B969F68A}">
      <dsp:nvSpPr>
        <dsp:cNvPr id="0" name=""/>
        <dsp:cNvSpPr/>
      </dsp:nvSpPr>
      <dsp:spPr>
        <a:xfrm>
          <a:off x="2569" y="216145"/>
          <a:ext cx="2504834" cy="604800"/>
        </a:xfrm>
        <a:prstGeom prst="rect">
          <a:avLst/>
        </a:prstGeom>
        <a:solidFill>
          <a:schemeClr val="tx2">
            <a:lumMod val="5000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kern="1200" spc="40" baseline="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ea typeface="+mn-ea"/>
              <a:cs typeface="Arial" panose="020B0604020202020204" pitchFamily="34" charset="0"/>
            </a:rPr>
            <a:t>Definition</a:t>
          </a:r>
        </a:p>
      </dsp:txBody>
      <dsp:txXfrm>
        <a:off x="2569" y="216145"/>
        <a:ext cx="2504834" cy="604800"/>
      </dsp:txXfrm>
    </dsp:sp>
    <dsp:sp modelId="{3F6F9A15-61E9-444A-AC2F-E884C2470FAF}">
      <dsp:nvSpPr>
        <dsp:cNvPr id="0" name=""/>
        <dsp:cNvSpPr/>
      </dsp:nvSpPr>
      <dsp:spPr>
        <a:xfrm>
          <a:off x="2569" y="820945"/>
          <a:ext cx="2504834" cy="3368629"/>
        </a:xfrm>
        <a:prstGeom prst="rect">
          <a:avLst/>
        </a:prstGeom>
        <a:solidFill>
          <a:schemeClr val="dk2">
            <a:alpha val="90000"/>
            <a:tint val="40000"/>
            <a:hueOff val="0"/>
            <a:satOff val="0"/>
            <a:lumOff val="0"/>
            <a:alphaOff val="0"/>
          </a:schemeClr>
        </a:solidFill>
        <a:ln w="55000" cap="flat" cmpd="thickThin"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Who am I</a:t>
          </a:r>
        </a:p>
        <a:p>
          <a:pPr marL="228600" lvl="1" indent="-228600" algn="l" defTabSz="933450">
            <a:lnSpc>
              <a:spcPct val="90000"/>
            </a:lnSpc>
            <a:spcBef>
              <a:spcPct val="0"/>
            </a:spcBef>
            <a:spcAft>
              <a:spcPct val="15000"/>
            </a:spcAft>
            <a:buChar char="•"/>
          </a:pPr>
          <a:r>
            <a:rPr lang="en-US" sz="2100" kern="1200" dirty="0"/>
            <a:t>What are my values, skills and interests?</a:t>
          </a:r>
        </a:p>
        <a:p>
          <a:pPr marL="228600" lvl="1" indent="-228600" algn="l" defTabSz="933450">
            <a:lnSpc>
              <a:spcPct val="90000"/>
            </a:lnSpc>
            <a:spcBef>
              <a:spcPct val="0"/>
            </a:spcBef>
            <a:spcAft>
              <a:spcPct val="15000"/>
            </a:spcAft>
            <a:buChar char="•"/>
          </a:pPr>
          <a:r>
            <a:rPr lang="en-US" sz="2100" kern="1200" dirty="0"/>
            <a:t>Where do I belong in the world of work?</a:t>
          </a:r>
        </a:p>
      </dsp:txBody>
      <dsp:txXfrm>
        <a:off x="2569" y="820945"/>
        <a:ext cx="2504834" cy="3368629"/>
      </dsp:txXfrm>
    </dsp:sp>
    <dsp:sp modelId="{4E80A403-48EB-432A-8283-38DC5C4658CA}">
      <dsp:nvSpPr>
        <dsp:cNvPr id="0" name=""/>
        <dsp:cNvSpPr/>
      </dsp:nvSpPr>
      <dsp:spPr>
        <a:xfrm>
          <a:off x="2858079" y="216145"/>
          <a:ext cx="2504834" cy="604800"/>
        </a:xfrm>
        <a:prstGeom prst="rect">
          <a:avLst/>
        </a:prstGeom>
        <a:solidFill>
          <a:schemeClr val="tx2">
            <a:lumMod val="5000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kern="1200" spc="40" baseline="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ea typeface="+mn-ea"/>
              <a:cs typeface="Arial" panose="020B0604020202020204" pitchFamily="34" charset="0"/>
            </a:rPr>
            <a:t>Research</a:t>
          </a:r>
        </a:p>
      </dsp:txBody>
      <dsp:txXfrm>
        <a:off x="2858079" y="216145"/>
        <a:ext cx="2504834" cy="604800"/>
      </dsp:txXfrm>
    </dsp:sp>
    <dsp:sp modelId="{E6B67955-44CF-485A-AF18-D61A6D09DE7E}">
      <dsp:nvSpPr>
        <dsp:cNvPr id="0" name=""/>
        <dsp:cNvSpPr/>
      </dsp:nvSpPr>
      <dsp:spPr>
        <a:xfrm>
          <a:off x="2858079" y="820945"/>
          <a:ext cx="2504834" cy="3368629"/>
        </a:xfrm>
        <a:prstGeom prst="rect">
          <a:avLst/>
        </a:prstGeom>
        <a:solidFill>
          <a:schemeClr val="dk2">
            <a:alpha val="90000"/>
            <a:tint val="40000"/>
            <a:hueOff val="0"/>
            <a:satOff val="0"/>
            <a:lumOff val="0"/>
            <a:alphaOff val="0"/>
          </a:schemeClr>
        </a:solidFill>
        <a:ln w="55000" cap="flat" cmpd="thickThin"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Who has the problems that I can solve?</a:t>
          </a:r>
        </a:p>
        <a:p>
          <a:pPr marL="228600" lvl="1" indent="-228600" algn="l" defTabSz="933450">
            <a:lnSpc>
              <a:spcPct val="90000"/>
            </a:lnSpc>
            <a:spcBef>
              <a:spcPct val="0"/>
            </a:spcBef>
            <a:spcAft>
              <a:spcPct val="15000"/>
            </a:spcAft>
            <a:buChar char="•"/>
          </a:pPr>
          <a:r>
            <a:rPr lang="en-US" sz="2100" kern="1200" dirty="0"/>
            <a:t>What do companies value? </a:t>
          </a:r>
        </a:p>
        <a:p>
          <a:pPr marL="228600" lvl="1" indent="-228600" algn="l" defTabSz="933450">
            <a:lnSpc>
              <a:spcPct val="90000"/>
            </a:lnSpc>
            <a:spcBef>
              <a:spcPct val="0"/>
            </a:spcBef>
            <a:spcAft>
              <a:spcPct val="15000"/>
            </a:spcAft>
            <a:buChar char="•"/>
          </a:pPr>
          <a:r>
            <a:rPr lang="en-US" sz="2100" kern="1200" dirty="0"/>
            <a:t>Match their needs with benefits of hiring me.</a:t>
          </a:r>
        </a:p>
      </dsp:txBody>
      <dsp:txXfrm>
        <a:off x="2858079" y="820945"/>
        <a:ext cx="2504834" cy="3368629"/>
      </dsp:txXfrm>
    </dsp:sp>
    <dsp:sp modelId="{82CD8D52-2772-4A40-A435-D0ECB779C7C5}">
      <dsp:nvSpPr>
        <dsp:cNvPr id="0" name=""/>
        <dsp:cNvSpPr/>
      </dsp:nvSpPr>
      <dsp:spPr>
        <a:xfrm>
          <a:off x="5713590" y="216145"/>
          <a:ext cx="2504834" cy="604800"/>
        </a:xfrm>
        <a:prstGeom prst="rect">
          <a:avLst/>
        </a:prstGeom>
        <a:solidFill>
          <a:schemeClr val="tx2">
            <a:lumMod val="5000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kern="1200" spc="40" baseline="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ea typeface="+mn-ea"/>
              <a:cs typeface="Arial" panose="020B0604020202020204" pitchFamily="34" charset="0"/>
            </a:rPr>
            <a:t>Marketing</a:t>
          </a:r>
        </a:p>
      </dsp:txBody>
      <dsp:txXfrm>
        <a:off x="5713590" y="216145"/>
        <a:ext cx="2504834" cy="604800"/>
      </dsp:txXfrm>
    </dsp:sp>
    <dsp:sp modelId="{EEE8C915-D12E-4D33-8474-FB6CBB7C37B6}">
      <dsp:nvSpPr>
        <dsp:cNvPr id="0" name=""/>
        <dsp:cNvSpPr/>
      </dsp:nvSpPr>
      <dsp:spPr>
        <a:xfrm>
          <a:off x="5713590" y="820945"/>
          <a:ext cx="2504834" cy="3368629"/>
        </a:xfrm>
        <a:prstGeom prst="rect">
          <a:avLst/>
        </a:prstGeom>
        <a:solidFill>
          <a:schemeClr val="dk2">
            <a:alpha val="90000"/>
            <a:tint val="40000"/>
            <a:hueOff val="0"/>
            <a:satOff val="0"/>
            <a:lumOff val="0"/>
            <a:alphaOff val="0"/>
          </a:schemeClr>
        </a:solidFill>
        <a:ln w="55000" cap="flat" cmpd="thickThin"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How can I reach the people who have the problems that I can solve? </a:t>
          </a:r>
        </a:p>
        <a:p>
          <a:pPr marL="228600" lvl="1" indent="-228600" algn="l" defTabSz="933450">
            <a:lnSpc>
              <a:spcPct val="90000"/>
            </a:lnSpc>
            <a:spcBef>
              <a:spcPct val="0"/>
            </a:spcBef>
            <a:spcAft>
              <a:spcPct val="15000"/>
            </a:spcAft>
            <a:buChar char="•"/>
          </a:pPr>
          <a:r>
            <a:rPr lang="en-US" sz="2100" kern="1200" dirty="0"/>
            <a:t>How can I get advice, guidance and feedback about my search from people in the industry.</a:t>
          </a:r>
        </a:p>
      </dsp:txBody>
      <dsp:txXfrm>
        <a:off x="5713590" y="820945"/>
        <a:ext cx="2504834" cy="33686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1265E2-964F-490C-B6A1-715F085CF4AD}" type="datetimeFigureOut">
              <a:rPr lang="en-US" smtClean="0"/>
              <a:t>10/6/2016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06B74F-99FB-4706-9934-05AAE97AFBAE}" type="slidenum">
              <a:rPr lang="en-US" smtClean="0"/>
              <a:t>‹#›</a:t>
            </a:fld>
            <a:endParaRPr lang="en-US" dirty="0"/>
          </a:p>
        </p:txBody>
      </p:sp>
    </p:spTree>
    <p:extLst>
      <p:ext uri="{BB962C8B-B14F-4D97-AF65-F5344CB8AC3E}">
        <p14:creationId xmlns:p14="http://schemas.microsoft.com/office/powerpoint/2010/main" val="381768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a:t>
            </a:fld>
            <a:endParaRPr lang="en-US" dirty="0"/>
          </a:p>
        </p:txBody>
      </p:sp>
    </p:spTree>
    <p:extLst>
      <p:ext uri="{BB962C8B-B14F-4D97-AF65-F5344CB8AC3E}">
        <p14:creationId xmlns:p14="http://schemas.microsoft.com/office/powerpoint/2010/main" val="184494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buClr>
                <a:srgbClr val="CC0000"/>
              </a:buClr>
              <a:defRPr/>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10</a:t>
            </a:fld>
            <a:endParaRPr lang="en-US"/>
          </a:p>
        </p:txBody>
      </p:sp>
    </p:spTree>
    <p:extLst>
      <p:ext uri="{BB962C8B-B14F-4D97-AF65-F5344CB8AC3E}">
        <p14:creationId xmlns:p14="http://schemas.microsoft.com/office/powerpoint/2010/main" val="112375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12</a:t>
            </a:fld>
            <a:endParaRPr lang="en-US" dirty="0"/>
          </a:p>
        </p:txBody>
      </p:sp>
    </p:spTree>
    <p:extLst>
      <p:ext uri="{BB962C8B-B14F-4D97-AF65-F5344CB8AC3E}">
        <p14:creationId xmlns:p14="http://schemas.microsoft.com/office/powerpoint/2010/main" val="61702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13</a:t>
            </a:fld>
            <a:endParaRPr lang="en-US"/>
          </a:p>
        </p:txBody>
      </p:sp>
    </p:spTree>
    <p:extLst>
      <p:ext uri="{BB962C8B-B14F-4D97-AF65-F5344CB8AC3E}">
        <p14:creationId xmlns:p14="http://schemas.microsoft.com/office/powerpoint/2010/main" val="375442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14</a:t>
            </a:fld>
            <a:endParaRPr lang="en-US"/>
          </a:p>
        </p:txBody>
      </p:sp>
    </p:spTree>
    <p:extLst>
      <p:ext uri="{BB962C8B-B14F-4D97-AF65-F5344CB8AC3E}">
        <p14:creationId xmlns:p14="http://schemas.microsoft.com/office/powerpoint/2010/main" val="304105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15</a:t>
            </a:fld>
            <a:endParaRPr lang="en-US"/>
          </a:p>
        </p:txBody>
      </p:sp>
    </p:spTree>
    <p:extLst>
      <p:ext uri="{BB962C8B-B14F-4D97-AF65-F5344CB8AC3E}">
        <p14:creationId xmlns:p14="http://schemas.microsoft.com/office/powerpoint/2010/main" val="13607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16</a:t>
            </a:fld>
            <a:endParaRPr lang="en-US"/>
          </a:p>
        </p:txBody>
      </p:sp>
    </p:spTree>
    <p:extLst>
      <p:ext uri="{BB962C8B-B14F-4D97-AF65-F5344CB8AC3E}">
        <p14:creationId xmlns:p14="http://schemas.microsoft.com/office/powerpoint/2010/main" val="77263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17</a:t>
            </a:fld>
            <a:endParaRPr lang="en-US"/>
          </a:p>
        </p:txBody>
      </p:sp>
    </p:spTree>
    <p:extLst>
      <p:ext uri="{BB962C8B-B14F-4D97-AF65-F5344CB8AC3E}">
        <p14:creationId xmlns:p14="http://schemas.microsoft.com/office/powerpoint/2010/main" val="334422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18</a:t>
            </a:fld>
            <a:endParaRPr lang="en-US" dirty="0"/>
          </a:p>
        </p:txBody>
      </p:sp>
    </p:spTree>
    <p:extLst>
      <p:ext uri="{BB962C8B-B14F-4D97-AF65-F5344CB8AC3E}">
        <p14:creationId xmlns:p14="http://schemas.microsoft.com/office/powerpoint/2010/main" val="2792241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19</a:t>
            </a:fld>
            <a:endParaRPr lang="en-US"/>
          </a:p>
        </p:txBody>
      </p:sp>
    </p:spTree>
    <p:extLst>
      <p:ext uri="{BB962C8B-B14F-4D97-AF65-F5344CB8AC3E}">
        <p14:creationId xmlns:p14="http://schemas.microsoft.com/office/powerpoint/2010/main" val="367957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20</a:t>
            </a:fld>
            <a:endParaRPr lang="en-US"/>
          </a:p>
        </p:txBody>
      </p:sp>
    </p:spTree>
    <p:extLst>
      <p:ext uri="{BB962C8B-B14F-4D97-AF65-F5344CB8AC3E}">
        <p14:creationId xmlns:p14="http://schemas.microsoft.com/office/powerpoint/2010/main" val="113261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a:t>
            </a:fld>
            <a:endParaRPr lang="en-US" dirty="0"/>
          </a:p>
        </p:txBody>
      </p:sp>
    </p:spTree>
    <p:extLst>
      <p:ext uri="{BB962C8B-B14F-4D97-AF65-F5344CB8AC3E}">
        <p14:creationId xmlns:p14="http://schemas.microsoft.com/office/powerpoint/2010/main" val="1462614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21</a:t>
            </a:fld>
            <a:endParaRPr lang="en-US"/>
          </a:p>
        </p:txBody>
      </p:sp>
    </p:spTree>
    <p:extLst>
      <p:ext uri="{BB962C8B-B14F-4D97-AF65-F5344CB8AC3E}">
        <p14:creationId xmlns:p14="http://schemas.microsoft.com/office/powerpoint/2010/main" val="214672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22</a:t>
            </a:fld>
            <a:endParaRPr lang="en-US"/>
          </a:p>
        </p:txBody>
      </p:sp>
    </p:spTree>
    <p:extLst>
      <p:ext uri="{BB962C8B-B14F-4D97-AF65-F5344CB8AC3E}">
        <p14:creationId xmlns:p14="http://schemas.microsoft.com/office/powerpoint/2010/main" val="1331911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23</a:t>
            </a:fld>
            <a:endParaRPr lang="en-US"/>
          </a:p>
        </p:txBody>
      </p:sp>
    </p:spTree>
    <p:extLst>
      <p:ext uri="{BB962C8B-B14F-4D97-AF65-F5344CB8AC3E}">
        <p14:creationId xmlns:p14="http://schemas.microsoft.com/office/powerpoint/2010/main" val="4291973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24</a:t>
            </a:fld>
            <a:endParaRPr lang="en-US"/>
          </a:p>
        </p:txBody>
      </p:sp>
    </p:spTree>
    <p:extLst>
      <p:ext uri="{BB962C8B-B14F-4D97-AF65-F5344CB8AC3E}">
        <p14:creationId xmlns:p14="http://schemas.microsoft.com/office/powerpoint/2010/main" val="2223139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b="0" i="0" dirty="0"/>
          </a:p>
        </p:txBody>
      </p:sp>
      <p:sp>
        <p:nvSpPr>
          <p:cNvPr id="4" name="Slide Number Placeholder 3"/>
          <p:cNvSpPr>
            <a:spLocks noGrp="1"/>
          </p:cNvSpPr>
          <p:nvPr>
            <p:ph type="sldNum" sz="quarter" idx="10"/>
          </p:nvPr>
        </p:nvSpPr>
        <p:spPr/>
        <p:txBody>
          <a:bodyPr/>
          <a:lstStyle/>
          <a:p>
            <a:fld id="{1E06B74F-99FB-4706-9934-05AAE97AFBAE}" type="slidenum">
              <a:rPr lang="en-US" smtClean="0"/>
              <a:t>25</a:t>
            </a:fld>
            <a:endParaRPr lang="en-US"/>
          </a:p>
        </p:txBody>
      </p:sp>
    </p:spTree>
    <p:extLst>
      <p:ext uri="{BB962C8B-B14F-4D97-AF65-F5344CB8AC3E}">
        <p14:creationId xmlns:p14="http://schemas.microsoft.com/office/powerpoint/2010/main" val="2337961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26</a:t>
            </a:fld>
            <a:endParaRPr lang="en-US"/>
          </a:p>
        </p:txBody>
      </p:sp>
    </p:spTree>
    <p:extLst>
      <p:ext uri="{BB962C8B-B14F-4D97-AF65-F5344CB8AC3E}">
        <p14:creationId xmlns:p14="http://schemas.microsoft.com/office/powerpoint/2010/main" val="3996813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28</a:t>
            </a:fld>
            <a:endParaRPr lang="en-US" dirty="0"/>
          </a:p>
        </p:txBody>
      </p:sp>
    </p:spTree>
    <p:extLst>
      <p:ext uri="{BB962C8B-B14F-4D97-AF65-F5344CB8AC3E}">
        <p14:creationId xmlns:p14="http://schemas.microsoft.com/office/powerpoint/2010/main" val="2256067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33</a:t>
            </a:fld>
            <a:endParaRPr lang="en-US" dirty="0"/>
          </a:p>
        </p:txBody>
      </p:sp>
    </p:spTree>
    <p:extLst>
      <p:ext uri="{BB962C8B-B14F-4D97-AF65-F5344CB8AC3E}">
        <p14:creationId xmlns:p14="http://schemas.microsoft.com/office/powerpoint/2010/main" val="1386574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36</a:t>
            </a:fld>
            <a:endParaRPr lang="en-US" dirty="0"/>
          </a:p>
        </p:txBody>
      </p:sp>
    </p:spTree>
    <p:extLst>
      <p:ext uri="{BB962C8B-B14F-4D97-AF65-F5344CB8AC3E}">
        <p14:creationId xmlns:p14="http://schemas.microsoft.com/office/powerpoint/2010/main" val="805957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38</a:t>
            </a:fld>
            <a:endParaRPr lang="en-US" dirty="0"/>
          </a:p>
        </p:txBody>
      </p:sp>
    </p:spTree>
    <p:extLst>
      <p:ext uri="{BB962C8B-B14F-4D97-AF65-F5344CB8AC3E}">
        <p14:creationId xmlns:p14="http://schemas.microsoft.com/office/powerpoint/2010/main" val="31747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a:t>
            </a:fld>
            <a:endParaRPr lang="en-US" dirty="0"/>
          </a:p>
        </p:txBody>
      </p:sp>
    </p:spTree>
    <p:extLst>
      <p:ext uri="{BB962C8B-B14F-4D97-AF65-F5344CB8AC3E}">
        <p14:creationId xmlns:p14="http://schemas.microsoft.com/office/powerpoint/2010/main" val="373749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39</a:t>
            </a:fld>
            <a:endParaRPr lang="en-US" dirty="0"/>
          </a:p>
        </p:txBody>
      </p:sp>
    </p:spTree>
    <p:extLst>
      <p:ext uri="{BB962C8B-B14F-4D97-AF65-F5344CB8AC3E}">
        <p14:creationId xmlns:p14="http://schemas.microsoft.com/office/powerpoint/2010/main" val="629801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41</a:t>
            </a:fld>
            <a:endParaRPr lang="en-US"/>
          </a:p>
        </p:txBody>
      </p:sp>
    </p:spTree>
    <p:extLst>
      <p:ext uri="{BB962C8B-B14F-4D97-AF65-F5344CB8AC3E}">
        <p14:creationId xmlns:p14="http://schemas.microsoft.com/office/powerpoint/2010/main" val="2714754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43</a:t>
            </a:fld>
            <a:endParaRPr lang="en-US"/>
          </a:p>
        </p:txBody>
      </p:sp>
    </p:spTree>
    <p:extLst>
      <p:ext uri="{BB962C8B-B14F-4D97-AF65-F5344CB8AC3E}">
        <p14:creationId xmlns:p14="http://schemas.microsoft.com/office/powerpoint/2010/main" val="134548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44</a:t>
            </a:fld>
            <a:endParaRPr lang="en-US"/>
          </a:p>
        </p:txBody>
      </p:sp>
    </p:spTree>
    <p:extLst>
      <p:ext uri="{BB962C8B-B14F-4D97-AF65-F5344CB8AC3E}">
        <p14:creationId xmlns:p14="http://schemas.microsoft.com/office/powerpoint/2010/main" val="1058004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45</a:t>
            </a:fld>
            <a:endParaRPr lang="en-US" dirty="0"/>
          </a:p>
        </p:txBody>
      </p:sp>
    </p:spTree>
    <p:extLst>
      <p:ext uri="{BB962C8B-B14F-4D97-AF65-F5344CB8AC3E}">
        <p14:creationId xmlns:p14="http://schemas.microsoft.com/office/powerpoint/2010/main" val="1492045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46</a:t>
            </a:fld>
            <a:endParaRPr lang="en-US" dirty="0"/>
          </a:p>
        </p:txBody>
      </p:sp>
    </p:spTree>
    <p:extLst>
      <p:ext uri="{BB962C8B-B14F-4D97-AF65-F5344CB8AC3E}">
        <p14:creationId xmlns:p14="http://schemas.microsoft.com/office/powerpoint/2010/main" val="381296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a:t>
            </a:fld>
            <a:endParaRPr lang="en-US" dirty="0"/>
          </a:p>
        </p:txBody>
      </p:sp>
    </p:spTree>
    <p:extLst>
      <p:ext uri="{BB962C8B-B14F-4D97-AF65-F5344CB8AC3E}">
        <p14:creationId xmlns:p14="http://schemas.microsoft.com/office/powerpoint/2010/main" val="416795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5</a:t>
            </a:fld>
            <a:endParaRPr lang="en-US" dirty="0"/>
          </a:p>
        </p:txBody>
      </p:sp>
    </p:spTree>
    <p:extLst>
      <p:ext uri="{BB962C8B-B14F-4D97-AF65-F5344CB8AC3E}">
        <p14:creationId xmlns:p14="http://schemas.microsoft.com/office/powerpoint/2010/main" val="141569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6</a:t>
            </a:fld>
            <a:endParaRPr lang="en-US" dirty="0"/>
          </a:p>
        </p:txBody>
      </p:sp>
    </p:spTree>
    <p:extLst>
      <p:ext uri="{BB962C8B-B14F-4D97-AF65-F5344CB8AC3E}">
        <p14:creationId xmlns:p14="http://schemas.microsoft.com/office/powerpoint/2010/main" val="25133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7</a:t>
            </a:fld>
            <a:endParaRPr lang="en-US"/>
          </a:p>
        </p:txBody>
      </p:sp>
    </p:spTree>
    <p:extLst>
      <p:ext uri="{BB962C8B-B14F-4D97-AF65-F5344CB8AC3E}">
        <p14:creationId xmlns:p14="http://schemas.microsoft.com/office/powerpoint/2010/main" val="10511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8</a:t>
            </a:fld>
            <a:endParaRPr lang="en-US"/>
          </a:p>
        </p:txBody>
      </p:sp>
    </p:spTree>
    <p:extLst>
      <p:ext uri="{BB962C8B-B14F-4D97-AF65-F5344CB8AC3E}">
        <p14:creationId xmlns:p14="http://schemas.microsoft.com/office/powerpoint/2010/main" val="161790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9</a:t>
            </a:fld>
            <a:endParaRPr lang="en-US"/>
          </a:p>
        </p:txBody>
      </p:sp>
    </p:spTree>
    <p:extLst>
      <p:ext uri="{BB962C8B-B14F-4D97-AF65-F5344CB8AC3E}">
        <p14:creationId xmlns:p14="http://schemas.microsoft.com/office/powerpoint/2010/main" val="1670275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3970337"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397033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171114"/>
            <a:ext cx="3970337" cy="366712"/>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4043757"/>
            <a:ext cx="3970337" cy="365760"/>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3970337" cy="36576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Impact" panose="020B0806030902050204" pitchFamily="34" charset="0"/>
              </a:rPr>
              <a:t>Where Are You?</a:t>
            </a:r>
          </a:p>
        </p:txBody>
      </p:sp>
      <p:sp>
        <p:nvSpPr>
          <p:cNvPr id="2" name="TextBox 1"/>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182496"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4980609"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Impact" panose="020B0806030902050204" pitchFamily="34" charset="0"/>
                <a:cs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October 6,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141880" y="2174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sp>
        <p:nvSpPr>
          <p:cNvPr id="10" name="Chevron 9"/>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p:nvPicPr>
        <p:blipFill rotWithShape="1">
          <a:blip r:embed="rId24">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rotWithShape="1">
          <a:blip r:embed="rId25"/>
          <a:srcRect r="66253"/>
          <a:stretch/>
        </p:blipFill>
        <p:spPr>
          <a:xfrm>
            <a:off x="7498391" y="284"/>
            <a:ext cx="1645609" cy="6857433"/>
          </a:xfrm>
          <a:prstGeom prst="rect">
            <a:avLst/>
          </a:prstGeom>
        </p:spPr>
      </p:pic>
      <p:grpSp>
        <p:nvGrpSpPr>
          <p:cNvPr id="15" name="Group 14"/>
          <p:cNvGrpSpPr/>
          <p:nvPr/>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63" r:id="rId11"/>
    <p:sldLayoutId id="2147483664" r:id="rId12"/>
    <p:sldLayoutId id="2147483665" r:id="rId13"/>
    <p:sldLayoutId id="2147483666" r:id="rId14"/>
    <p:sldLayoutId id="2147483669" r:id="rId15"/>
    <p:sldLayoutId id="2147483673" r:id="rId16"/>
    <p:sldLayoutId id="2147483674" r:id="rId17"/>
    <p:sldLayoutId id="2147483670" r:id="rId18"/>
    <p:sldLayoutId id="2147483668" r:id="rId19"/>
    <p:sldLayoutId id="2147483667" r:id="rId20"/>
    <p:sldLayoutId id="2147483671" r:id="rId21"/>
    <p:sldLayoutId id="2147483672" r:id="rId22"/>
  </p:sldLayoutIdLst>
  <p:hf sldNum="0" hdr="0" ftr="0"/>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p:titleStyle>
    <p:body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linkedin.com/in/johnrfugazzie"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www.linkedin.com/in/chrisczarnik" TargetMode="External"/><Relationship Id="rId5" Type="http://schemas.openxmlformats.org/officeDocument/2006/relationships/hyperlink" Target="http://www.myhumansearchengine.com/" TargetMode="External"/><Relationship Id="rId4" Type="http://schemas.openxmlformats.org/officeDocument/2006/relationships/hyperlink" Target="http://www.johnrfugazzie.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hyperlink" Target="https://h1breadytowork.workforcegps.org/"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hyperlink" Target="https://www.linkedin.com/groups/H-1B-Ready-Work-RTW-7018078/abou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hyperlink" Target="http://www.nhnusa.org/" TargetMode="External"/><Relationship Id="rId7"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hyperlink" Target="http://www.myhumansearchengine.co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71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566" y="1743138"/>
            <a:ext cx="6908800" cy="4654617"/>
          </a:xfrm>
        </p:spPr>
        <p:txBody>
          <a:bodyPr>
            <a:normAutofit fontScale="92500" lnSpcReduction="20000"/>
          </a:bodyPr>
          <a:lstStyle/>
          <a:p>
            <a:pPr>
              <a:buFont typeface="Arial" panose="020B0604020202020204" pitchFamily="34" charset="0"/>
              <a:buChar char="•"/>
            </a:pPr>
            <a:r>
              <a:rPr lang="en-US" sz="2800" dirty="0"/>
              <a:t>Finding Older and Discouraged Job Seekers </a:t>
            </a:r>
          </a:p>
          <a:p>
            <a:pPr lvl="1"/>
            <a:r>
              <a:rPr lang="en-US" sz="2400" dirty="0"/>
              <a:t>Explore traditional and non traditional outreach methods for re-engaging LTU older and discouraged workers</a:t>
            </a:r>
          </a:p>
          <a:p>
            <a:pPr lvl="1"/>
            <a:r>
              <a:rPr lang="en-US" sz="2400" dirty="0"/>
              <a:t>Overview of local faith based and community based job search groups/clubs and how to align with community organizations</a:t>
            </a:r>
          </a:p>
          <a:p>
            <a:pPr>
              <a:buFont typeface="Arial" panose="020B0604020202020204" pitchFamily="34" charset="0"/>
              <a:buChar char="•"/>
            </a:pPr>
            <a:r>
              <a:rPr lang="en-US" sz="2800" dirty="0"/>
              <a:t>Engaging Older and Discouraged Jobseekers</a:t>
            </a:r>
          </a:p>
          <a:p>
            <a:pPr lvl="1"/>
            <a:r>
              <a:rPr lang="en-US" sz="2400" dirty="0"/>
              <a:t>Identifying a solution to help older and discouraged job seekers find work</a:t>
            </a:r>
            <a:endParaRPr lang="en-US" sz="2800" dirty="0"/>
          </a:p>
          <a:p>
            <a:pPr>
              <a:buFont typeface="Arial" panose="020B0604020202020204" pitchFamily="34" charset="0"/>
              <a:buChar char="•"/>
            </a:pPr>
            <a:r>
              <a:rPr lang="en-US" sz="2800" dirty="0"/>
              <a:t>Next Steps</a:t>
            </a:r>
          </a:p>
          <a:p>
            <a:pPr marL="0" indent="0">
              <a:buNone/>
            </a:pPr>
            <a:endParaRPr lang="en-US" dirty="0"/>
          </a:p>
        </p:txBody>
      </p:sp>
    </p:spTree>
    <p:extLst>
      <p:ext uri="{BB962C8B-B14F-4D97-AF65-F5344CB8AC3E}">
        <p14:creationId xmlns:p14="http://schemas.microsoft.com/office/powerpoint/2010/main" val="345219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 Older and Discouraged Job Seekers</a:t>
            </a:r>
          </a:p>
        </p:txBody>
      </p:sp>
      <p:sp>
        <p:nvSpPr>
          <p:cNvPr id="5" name="Text Placeholder 4"/>
          <p:cNvSpPr>
            <a:spLocks noGrp="1"/>
          </p:cNvSpPr>
          <p:nvPr>
            <p:ph type="body" idx="1"/>
          </p:nvPr>
        </p:nvSpPr>
        <p:spPr/>
        <p:txBody>
          <a:bodyPr/>
          <a:lstStyle/>
          <a:p>
            <a:r>
              <a:rPr lang="en-US" dirty="0"/>
              <a:t>John </a:t>
            </a:r>
            <a:r>
              <a:rPr lang="en-US" dirty="0" err="1"/>
              <a:t>FUgazzie</a:t>
            </a:r>
            <a:endParaRPr lang="en-US" dirty="0"/>
          </a:p>
        </p:txBody>
      </p:sp>
    </p:spTree>
    <p:extLst>
      <p:ext uri="{BB962C8B-B14F-4D97-AF65-F5344CB8AC3E}">
        <p14:creationId xmlns:p14="http://schemas.microsoft.com/office/powerpoint/2010/main" val="149979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Problem</a:t>
            </a:r>
          </a:p>
        </p:txBody>
      </p:sp>
      <p:sp>
        <p:nvSpPr>
          <p:cNvPr id="3" name="Content Placeholder 2"/>
          <p:cNvSpPr>
            <a:spLocks noGrp="1"/>
          </p:cNvSpPr>
          <p:nvPr>
            <p:ph idx="1"/>
          </p:nvPr>
        </p:nvSpPr>
        <p:spPr/>
        <p:txBody>
          <a:bodyPr>
            <a:normAutofit fontScale="85000" lnSpcReduction="10000"/>
          </a:bodyPr>
          <a:lstStyle/>
          <a:p>
            <a:pPr>
              <a:buFont typeface="Arial" panose="020B0604020202020204" pitchFamily="34" charset="0"/>
              <a:buChar char="•"/>
            </a:pPr>
            <a:r>
              <a:rPr lang="en-US" sz="2600" dirty="0"/>
              <a:t>Discouraged  and older job seekers are by definition frustrated with the current job search process, tools and system and have given up</a:t>
            </a:r>
          </a:p>
          <a:p>
            <a:pPr>
              <a:buFont typeface="Arial" panose="020B0604020202020204" pitchFamily="34" charset="0"/>
              <a:buChar char="•"/>
            </a:pPr>
            <a:r>
              <a:rPr lang="en-US" sz="2600" dirty="0"/>
              <a:t>Without an entirely new way to go about their search these people will continue to distrust the process and not engage with employers</a:t>
            </a:r>
          </a:p>
          <a:p>
            <a:pPr>
              <a:buFont typeface="Arial" panose="020B0604020202020204" pitchFamily="34" charset="0"/>
              <a:buChar char="•"/>
            </a:pPr>
            <a:r>
              <a:rPr lang="en-US" sz="2600" dirty="0"/>
              <a:t>They become discouraged not only by rejection but by lack of control over their search and the lack of employer feedback of any kind</a:t>
            </a:r>
          </a:p>
          <a:p>
            <a:pPr>
              <a:buFont typeface="Arial" panose="020B0604020202020204" pitchFamily="34" charset="0"/>
              <a:buChar char="•"/>
            </a:pPr>
            <a:r>
              <a:rPr lang="en-US" sz="2600" dirty="0"/>
              <a:t>They believe that they have been judged as “unworthy” and have no reason to think otherwise</a:t>
            </a:r>
          </a:p>
          <a:p>
            <a:pPr>
              <a:buFont typeface="Arial" panose="020B0604020202020204" pitchFamily="34" charset="0"/>
              <a:buChar char="•"/>
            </a:pPr>
            <a:r>
              <a:rPr lang="en-US" sz="2600" dirty="0"/>
              <a:t>Jobseekers need a process that they can control and execute step by step</a:t>
            </a:r>
          </a:p>
          <a:p>
            <a:endParaRPr lang="en-US" dirty="0"/>
          </a:p>
        </p:txBody>
      </p:sp>
    </p:spTree>
    <p:extLst>
      <p:ext uri="{BB962C8B-B14F-4D97-AF65-F5344CB8AC3E}">
        <p14:creationId xmlns:p14="http://schemas.microsoft.com/office/powerpoint/2010/main" val="155025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Educate the Job Seeker</a:t>
            </a:r>
          </a:p>
        </p:txBody>
      </p:sp>
      <p:sp>
        <p:nvSpPr>
          <p:cNvPr id="3" name="Content Placeholder 2"/>
          <p:cNvSpPr>
            <a:spLocks noGrp="1"/>
          </p:cNvSpPr>
          <p:nvPr>
            <p:ph sz="half" idx="1"/>
          </p:nvPr>
        </p:nvSpPr>
        <p:spPr/>
        <p:txBody>
          <a:bodyPr>
            <a:normAutofit fontScale="85000" lnSpcReduction="20000"/>
          </a:bodyPr>
          <a:lstStyle/>
          <a:p>
            <a:pPr marL="0" indent="0">
              <a:buNone/>
            </a:pPr>
            <a:endParaRPr lang="en-US" dirty="0"/>
          </a:p>
          <a:p>
            <a:pPr marL="0" indent="0">
              <a:buNone/>
            </a:pPr>
            <a:r>
              <a:rPr lang="en-US" dirty="0"/>
              <a:t>The LTU, discouraged, and older job seekers are dealing with a very different market than they were most likely last time they looked for work.</a:t>
            </a:r>
          </a:p>
          <a:p>
            <a:pPr marL="0" indent="0">
              <a:buNone/>
            </a:pPr>
            <a:endParaRPr lang="en-US" dirty="0"/>
          </a:p>
          <a:p>
            <a:pPr marL="0" indent="0">
              <a:buNone/>
            </a:pPr>
            <a:r>
              <a:rPr lang="en-US" dirty="0"/>
              <a:t>Everyone who works with them and helps them needs to acknowledge that they are not alone and that it is a very difficult market but one that with proper effort, and job search tools and skills can result in a Job.</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Self Assessment of Skills</a:t>
            </a:r>
          </a:p>
          <a:p>
            <a:pPr>
              <a:buFont typeface="Arial" panose="020B0604020202020204" pitchFamily="34" charset="0"/>
              <a:buChar char="•"/>
            </a:pPr>
            <a:r>
              <a:rPr lang="en-US" dirty="0"/>
              <a:t>Build a personal plan</a:t>
            </a:r>
          </a:p>
          <a:p>
            <a:pPr>
              <a:buFont typeface="Arial" panose="020B0604020202020204" pitchFamily="34" charset="0"/>
              <a:buChar char="•"/>
            </a:pPr>
            <a:r>
              <a:rPr lang="en-US" dirty="0"/>
              <a:t>Consider Alternative Employment</a:t>
            </a:r>
          </a:p>
          <a:p>
            <a:pPr>
              <a:buFont typeface="Arial" panose="020B0604020202020204" pitchFamily="34" charset="0"/>
              <a:buChar char="•"/>
            </a:pPr>
            <a:r>
              <a:rPr lang="en-US" dirty="0"/>
              <a:t>Consider Multiple jobs</a:t>
            </a:r>
          </a:p>
          <a:p>
            <a:pPr>
              <a:buFont typeface="Arial" panose="020B0604020202020204" pitchFamily="34" charset="0"/>
              <a:buChar char="•"/>
            </a:pPr>
            <a:r>
              <a:rPr lang="en-US" dirty="0"/>
              <a:t>Transferable Skills</a:t>
            </a:r>
          </a:p>
          <a:p>
            <a:pPr>
              <a:buFont typeface="Arial" panose="020B0604020202020204" pitchFamily="34" charset="0"/>
              <a:buChar char="•"/>
            </a:pPr>
            <a:r>
              <a:rPr lang="en-US" dirty="0"/>
              <a:t>Experience Friendly employers</a:t>
            </a:r>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fontScale="92500" lnSpcReduction="10000"/>
          </a:bodyPr>
          <a:lstStyle/>
          <a:p>
            <a:endParaRPr lang="en-US" dirty="0"/>
          </a:p>
          <a:p>
            <a:r>
              <a:rPr lang="en-US" sz="2400" dirty="0">
                <a:solidFill>
                  <a:schemeClr val="accent6">
                    <a:lumMod val="75000"/>
                  </a:schemeClr>
                </a:solidFill>
              </a:rPr>
              <a:t>Need to have realistic Job Expectations</a:t>
            </a:r>
          </a:p>
          <a:p>
            <a:endParaRPr lang="en-US" dirty="0"/>
          </a:p>
        </p:txBody>
      </p:sp>
    </p:spTree>
    <p:extLst>
      <p:ext uri="{BB962C8B-B14F-4D97-AF65-F5344CB8AC3E}">
        <p14:creationId xmlns:p14="http://schemas.microsoft.com/office/powerpoint/2010/main" val="371864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Traditional Outreach Platforms</a:t>
            </a:r>
          </a:p>
        </p:txBody>
      </p:sp>
      <p:sp>
        <p:nvSpPr>
          <p:cNvPr id="3" name="Content Placeholder 2"/>
          <p:cNvSpPr>
            <a:spLocks noGrp="1"/>
          </p:cNvSpPr>
          <p:nvPr>
            <p:ph sz="half" idx="1"/>
          </p:nvPr>
        </p:nvSpPr>
        <p:spPr/>
        <p:txBody>
          <a:bodyPr>
            <a:normAutofit fontScale="92500" lnSpcReduction="20000"/>
          </a:bodyPr>
          <a:lstStyle/>
          <a:p>
            <a:pPr marL="0" indent="0">
              <a:buNone/>
            </a:pPr>
            <a:endParaRPr lang="en-US" dirty="0"/>
          </a:p>
          <a:p>
            <a:pPr marL="0" indent="0">
              <a:buNone/>
            </a:pPr>
            <a:r>
              <a:rPr lang="en-US" dirty="0"/>
              <a:t>The LTU, older and discouraged workers are disconnecting themselves. Need to reach them where they are before they are in this mindset.</a:t>
            </a:r>
          </a:p>
          <a:p>
            <a:pPr marL="0" indent="0">
              <a:buNone/>
            </a:pPr>
            <a:endParaRPr lang="en-US" dirty="0"/>
          </a:p>
          <a:p>
            <a:pPr marL="0" indent="0">
              <a:buNone/>
            </a:pPr>
            <a:r>
              <a:rPr lang="en-US" dirty="0"/>
              <a:t>You need to spread the word of your programs and of your success stories. People need to know there is a return for putting in the effort. New Job or new career possible.</a:t>
            </a:r>
          </a:p>
        </p:txBody>
      </p:sp>
      <p:sp>
        <p:nvSpPr>
          <p:cNvPr id="4" name="Content Placeholder 3"/>
          <p:cNvSpPr>
            <a:spLocks noGrp="1"/>
          </p:cNvSpPr>
          <p:nvPr>
            <p:ph sz="half" idx="2"/>
          </p:nvPr>
        </p:nvSpPr>
        <p:spPr>
          <a:xfrm>
            <a:off x="4305300" y="1877012"/>
            <a:ext cx="4610100" cy="3929960"/>
          </a:xfrm>
        </p:spPr>
        <p:txBody>
          <a:bodyPr>
            <a:normAutofit/>
          </a:bodyPr>
          <a:lstStyle/>
          <a:p>
            <a:pPr marL="0" indent="0">
              <a:buNone/>
            </a:pPr>
            <a:endParaRPr lang="en-US" dirty="0"/>
          </a:p>
          <a:p>
            <a:pPr>
              <a:buFont typeface="Arial" panose="020B0604020202020204" pitchFamily="34" charset="0"/>
              <a:buChar char="•"/>
            </a:pPr>
            <a:r>
              <a:rPr lang="en-US" dirty="0"/>
              <a:t>Public Libraries</a:t>
            </a:r>
          </a:p>
          <a:p>
            <a:pPr>
              <a:buFont typeface="Arial" panose="020B0604020202020204" pitchFamily="34" charset="0"/>
              <a:buChar char="•"/>
            </a:pPr>
            <a:r>
              <a:rPr lang="en-US" dirty="0"/>
              <a:t>Churches/Houses of worship</a:t>
            </a:r>
          </a:p>
          <a:p>
            <a:pPr>
              <a:buFont typeface="Arial" panose="020B0604020202020204" pitchFamily="34" charset="0"/>
              <a:buChar char="•"/>
            </a:pPr>
            <a:r>
              <a:rPr lang="en-US" dirty="0"/>
              <a:t>Community organizations</a:t>
            </a:r>
          </a:p>
          <a:p>
            <a:pPr>
              <a:buFont typeface="Arial" panose="020B0604020202020204" pitchFamily="34" charset="0"/>
              <a:buChar char="•"/>
            </a:pPr>
            <a:r>
              <a:rPr lang="en-US" dirty="0"/>
              <a:t>Adult Schools</a:t>
            </a:r>
          </a:p>
          <a:p>
            <a:pPr>
              <a:buFont typeface="Arial" panose="020B0604020202020204" pitchFamily="34" charset="0"/>
              <a:buChar char="•"/>
            </a:pPr>
            <a:r>
              <a:rPr lang="en-US" dirty="0"/>
              <a:t>Colleges/ Alumni groups</a:t>
            </a:r>
          </a:p>
          <a:p>
            <a:pPr>
              <a:buFont typeface="Arial" panose="020B0604020202020204" pitchFamily="34" charset="0"/>
              <a:buChar char="•"/>
            </a:pPr>
            <a:r>
              <a:rPr lang="en-US" dirty="0"/>
              <a:t>Family members</a:t>
            </a:r>
          </a:p>
          <a:p>
            <a:pPr>
              <a:buFont typeface="Arial" panose="020B0604020202020204" pitchFamily="34" charset="0"/>
              <a:buChar char="•"/>
            </a:pPr>
            <a:r>
              <a:rPr lang="en-US" dirty="0"/>
              <a:t>Local Print media</a:t>
            </a:r>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fontScale="92500" lnSpcReduction="10000"/>
          </a:bodyPr>
          <a:lstStyle/>
          <a:p>
            <a:endParaRPr lang="en-US" dirty="0"/>
          </a:p>
          <a:p>
            <a:r>
              <a:rPr lang="en-US" sz="2400" dirty="0">
                <a:solidFill>
                  <a:schemeClr val="accent6">
                    <a:lumMod val="75000"/>
                  </a:schemeClr>
                </a:solidFill>
              </a:rPr>
              <a:t>Market where people are spending their time</a:t>
            </a:r>
          </a:p>
          <a:p>
            <a:endParaRPr lang="en-US" dirty="0"/>
          </a:p>
        </p:txBody>
      </p:sp>
    </p:spTree>
    <p:extLst>
      <p:ext uri="{BB962C8B-B14F-4D97-AF65-F5344CB8AC3E}">
        <p14:creationId xmlns:p14="http://schemas.microsoft.com/office/powerpoint/2010/main" val="121598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Networking to Friends and Family</a:t>
            </a:r>
          </a:p>
        </p:txBody>
      </p:sp>
      <p:sp>
        <p:nvSpPr>
          <p:cNvPr id="3" name="Content Placeholder 2"/>
          <p:cNvSpPr>
            <a:spLocks noGrp="1"/>
          </p:cNvSpPr>
          <p:nvPr>
            <p:ph sz="half" idx="1"/>
          </p:nvPr>
        </p:nvSpPr>
        <p:spPr/>
        <p:txBody>
          <a:bodyPr>
            <a:normAutofit fontScale="85000" lnSpcReduction="20000"/>
          </a:bodyPr>
          <a:lstStyle/>
          <a:p>
            <a:pPr marL="0" indent="0">
              <a:buNone/>
            </a:pPr>
            <a:endParaRPr lang="en-US" dirty="0"/>
          </a:p>
          <a:p>
            <a:pPr marL="0" indent="0">
              <a:buNone/>
            </a:pPr>
            <a:r>
              <a:rPr lang="en-US" dirty="0"/>
              <a:t>As depression and a sense of discouragement sets in, you need to reach them through friends and family. Increasing the awareness of your programs with the people who can influence the job seeker is important</a:t>
            </a:r>
          </a:p>
          <a:p>
            <a:pPr marL="0" indent="0">
              <a:buNone/>
            </a:pPr>
            <a:endParaRPr lang="en-US" dirty="0"/>
          </a:p>
          <a:p>
            <a:pPr marL="0" indent="0">
              <a:buNone/>
            </a:pPr>
            <a:r>
              <a:rPr lang="en-US" dirty="0"/>
              <a:t>Success stories and testimonials are very important. Educating the realities of current job market and having realistic expectations.</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Refer to Mental Health</a:t>
            </a:r>
          </a:p>
          <a:p>
            <a:pPr>
              <a:buFont typeface="Arial" panose="020B0604020202020204" pitchFamily="34" charset="0"/>
              <a:buChar char="•"/>
            </a:pPr>
            <a:r>
              <a:rPr lang="en-US" dirty="0"/>
              <a:t>Friends will give support</a:t>
            </a:r>
          </a:p>
          <a:p>
            <a:pPr>
              <a:buFont typeface="Arial" panose="020B0604020202020204" pitchFamily="34" charset="0"/>
              <a:buChar char="•"/>
            </a:pPr>
            <a:r>
              <a:rPr lang="en-US" dirty="0"/>
              <a:t>Families can guide</a:t>
            </a:r>
          </a:p>
          <a:p>
            <a:pPr>
              <a:buFont typeface="Arial" panose="020B0604020202020204" pitchFamily="34" charset="0"/>
              <a:buChar char="•"/>
            </a:pPr>
            <a:r>
              <a:rPr lang="en-US" dirty="0"/>
              <a:t>Networks are essential</a:t>
            </a:r>
          </a:p>
          <a:p>
            <a:pPr>
              <a:buFont typeface="Arial" panose="020B0604020202020204" pitchFamily="34" charset="0"/>
              <a:buChar char="•"/>
            </a:pPr>
            <a:r>
              <a:rPr lang="en-US" dirty="0"/>
              <a:t>Alumni groups</a:t>
            </a:r>
          </a:p>
          <a:p>
            <a:pPr>
              <a:buFont typeface="Arial" panose="020B0604020202020204" pitchFamily="34" charset="0"/>
              <a:buChar char="•"/>
            </a:pPr>
            <a:r>
              <a:rPr lang="en-US" dirty="0"/>
              <a:t>Local elected officials</a:t>
            </a:r>
          </a:p>
          <a:p>
            <a:pPr>
              <a:buFont typeface="Arial" panose="020B0604020202020204" pitchFamily="34" charset="0"/>
              <a:buChar char="•"/>
            </a:pPr>
            <a:r>
              <a:rPr lang="en-US" dirty="0"/>
              <a:t>Religious elders</a:t>
            </a:r>
          </a:p>
          <a:p>
            <a:endParaRPr lang="en-US" dirty="0"/>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fontScale="92500" lnSpcReduction="10000"/>
          </a:bodyPr>
          <a:lstStyle/>
          <a:p>
            <a:endParaRPr lang="en-US" dirty="0"/>
          </a:p>
          <a:p>
            <a:r>
              <a:rPr lang="en-US" sz="2400" dirty="0">
                <a:solidFill>
                  <a:schemeClr val="accent6">
                    <a:lumMod val="75000"/>
                  </a:schemeClr>
                </a:solidFill>
              </a:rPr>
              <a:t>Market to people who can help them reconnect</a:t>
            </a:r>
          </a:p>
          <a:p>
            <a:endParaRPr lang="en-US" dirty="0"/>
          </a:p>
        </p:txBody>
      </p:sp>
    </p:spTree>
    <p:extLst>
      <p:ext uri="{BB962C8B-B14F-4D97-AF65-F5344CB8AC3E}">
        <p14:creationId xmlns:p14="http://schemas.microsoft.com/office/powerpoint/2010/main" val="133875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Outreach and Recruit</a:t>
            </a:r>
          </a:p>
        </p:txBody>
      </p:sp>
      <p:sp>
        <p:nvSpPr>
          <p:cNvPr id="3" name="Content Placeholder 2"/>
          <p:cNvSpPr>
            <a:spLocks noGrp="1"/>
          </p:cNvSpPr>
          <p:nvPr>
            <p:ph sz="half" idx="1"/>
          </p:nvPr>
        </p:nvSpPr>
        <p:spPr/>
        <p:txBody>
          <a:bodyPr>
            <a:normAutofit lnSpcReduction="10000"/>
          </a:bodyPr>
          <a:lstStyle/>
          <a:p>
            <a:pPr marL="0" indent="0">
              <a:buNone/>
            </a:pPr>
            <a:endParaRPr lang="en-US" dirty="0"/>
          </a:p>
          <a:p>
            <a:pPr marL="0" indent="0">
              <a:buNone/>
            </a:pPr>
            <a:r>
              <a:rPr lang="en-US" dirty="0"/>
              <a:t>Need to use social media to outreach and recruit, hire people who know how to. </a:t>
            </a:r>
          </a:p>
          <a:p>
            <a:pPr marL="0" indent="0">
              <a:buNone/>
            </a:pPr>
            <a:endParaRPr lang="en-US" dirty="0"/>
          </a:p>
          <a:p>
            <a:pPr marL="0" indent="0">
              <a:buNone/>
            </a:pPr>
            <a:r>
              <a:rPr lang="en-US" dirty="0"/>
              <a:t>Social media efforts will reach all stakeholders:</a:t>
            </a:r>
          </a:p>
          <a:p>
            <a:pPr marL="0" indent="0">
              <a:buNone/>
            </a:pPr>
            <a:r>
              <a:rPr lang="en-US" dirty="0"/>
              <a:t>people who need your services, volunteers who will help and employers who will hire.</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Importance of social media</a:t>
            </a:r>
          </a:p>
          <a:p>
            <a:pPr>
              <a:buFont typeface="Arial" panose="020B0604020202020204" pitchFamily="34" charset="0"/>
              <a:buChar char="•"/>
            </a:pPr>
            <a:r>
              <a:rPr lang="en-US" dirty="0"/>
              <a:t>Hiring managers use LinkedIn</a:t>
            </a:r>
          </a:p>
          <a:p>
            <a:pPr>
              <a:buFont typeface="Arial" panose="020B0604020202020204" pitchFamily="34" charset="0"/>
              <a:buChar char="•"/>
            </a:pPr>
            <a:r>
              <a:rPr lang="en-US" dirty="0"/>
              <a:t>Need networking skills</a:t>
            </a:r>
          </a:p>
          <a:p>
            <a:pPr>
              <a:buFont typeface="Arial" panose="020B0604020202020204" pitchFamily="34" charset="0"/>
              <a:buChar char="•"/>
            </a:pPr>
            <a:r>
              <a:rPr lang="en-US" dirty="0"/>
              <a:t>Engage all stakeholder organizations</a:t>
            </a:r>
          </a:p>
          <a:p>
            <a:pPr>
              <a:buFont typeface="Arial" panose="020B0604020202020204" pitchFamily="34" charset="0"/>
              <a:buChar char="•"/>
            </a:pPr>
            <a:r>
              <a:rPr lang="en-US" dirty="0"/>
              <a:t>Work with motivated job seekers</a:t>
            </a:r>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a:bodyPr>
          <a:lstStyle/>
          <a:p>
            <a:r>
              <a:rPr lang="en-US" sz="2400" dirty="0">
                <a:solidFill>
                  <a:schemeClr val="accent6">
                    <a:lumMod val="75000"/>
                  </a:schemeClr>
                </a:solidFill>
              </a:rPr>
              <a:t>Make major efforts in Marketing </a:t>
            </a:r>
            <a:endParaRPr lang="en-US" dirty="0"/>
          </a:p>
        </p:txBody>
      </p:sp>
    </p:spTree>
    <p:extLst>
      <p:ext uri="{BB962C8B-B14F-4D97-AF65-F5344CB8AC3E}">
        <p14:creationId xmlns:p14="http://schemas.microsoft.com/office/powerpoint/2010/main" val="141527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Key Social Media Platforms</a:t>
            </a:r>
          </a:p>
        </p:txBody>
      </p:sp>
      <p:sp>
        <p:nvSpPr>
          <p:cNvPr id="3" name="Content Placeholder 2"/>
          <p:cNvSpPr>
            <a:spLocks noGrp="1"/>
          </p:cNvSpPr>
          <p:nvPr>
            <p:ph sz="half" idx="1"/>
          </p:nvPr>
        </p:nvSpPr>
        <p:spPr/>
        <p:txBody>
          <a:bodyPr>
            <a:normAutofit lnSpcReduction="10000"/>
          </a:bodyPr>
          <a:lstStyle/>
          <a:p>
            <a:pPr marL="0" indent="0">
              <a:buNone/>
            </a:pPr>
            <a:endParaRPr lang="en-US" dirty="0"/>
          </a:p>
          <a:p>
            <a:pPr marL="0" indent="0">
              <a:buNone/>
            </a:pPr>
            <a:r>
              <a:rPr lang="en-US" dirty="0"/>
              <a:t>The Top Social Media platforms to use in Outreach and Recruitment:</a:t>
            </a:r>
          </a:p>
          <a:p>
            <a:pPr marL="0" indent="0">
              <a:buNone/>
            </a:pPr>
            <a:endParaRPr lang="en-US" dirty="0"/>
          </a:p>
          <a:p>
            <a:pPr marL="0" indent="0">
              <a:buNone/>
            </a:pPr>
            <a:r>
              <a:rPr lang="en-US" dirty="0"/>
              <a:t>Other younger generation household members can influence those in their household who are not as internet or social media active. They can deliver your message for you.</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Facebook</a:t>
            </a:r>
          </a:p>
          <a:p>
            <a:pPr>
              <a:buFont typeface="Arial" panose="020B0604020202020204" pitchFamily="34" charset="0"/>
              <a:buChar char="•"/>
            </a:pPr>
            <a:r>
              <a:rPr lang="en-US" dirty="0"/>
              <a:t>LinkedIn Groups</a:t>
            </a:r>
          </a:p>
          <a:p>
            <a:pPr>
              <a:buFont typeface="Arial" panose="020B0604020202020204" pitchFamily="34" charset="0"/>
              <a:buChar char="•"/>
            </a:pPr>
            <a:r>
              <a:rPr lang="en-US" dirty="0"/>
              <a:t>LinkedIn Company Pages</a:t>
            </a:r>
          </a:p>
          <a:p>
            <a:pPr>
              <a:buFont typeface="Arial" panose="020B0604020202020204" pitchFamily="34" charset="0"/>
              <a:buChar char="•"/>
            </a:pPr>
            <a:r>
              <a:rPr lang="en-US" dirty="0"/>
              <a:t>Local online news sites</a:t>
            </a:r>
          </a:p>
          <a:p>
            <a:pPr>
              <a:buFont typeface="Arial" panose="020B0604020202020204" pitchFamily="34" charset="0"/>
              <a:buChar char="•"/>
            </a:pPr>
            <a:r>
              <a:rPr lang="en-US" dirty="0"/>
              <a:t>Twitter</a:t>
            </a:r>
          </a:p>
          <a:p>
            <a:pPr>
              <a:buFont typeface="Arial" panose="020B0604020202020204" pitchFamily="34" charset="0"/>
              <a:buChar char="•"/>
            </a:pPr>
            <a:r>
              <a:rPr lang="en-US" dirty="0"/>
              <a:t>Pinterest</a:t>
            </a:r>
          </a:p>
          <a:p>
            <a:pPr>
              <a:buFont typeface="Arial" panose="020B0604020202020204" pitchFamily="34" charset="0"/>
              <a:buChar char="•"/>
            </a:pPr>
            <a:r>
              <a:rPr lang="en-US" dirty="0"/>
              <a:t>Grant’s Web sites</a:t>
            </a:r>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a:bodyPr>
          <a:lstStyle/>
          <a:p>
            <a:r>
              <a:rPr lang="en-US" sz="2400" dirty="0">
                <a:solidFill>
                  <a:schemeClr val="accent6">
                    <a:lumMod val="75000"/>
                  </a:schemeClr>
                </a:solidFill>
              </a:rPr>
              <a:t>Harness the Power of the Social media and Internet</a:t>
            </a:r>
            <a:endParaRPr lang="en-US" dirty="0"/>
          </a:p>
        </p:txBody>
      </p:sp>
    </p:spTree>
    <p:extLst>
      <p:ext uri="{BB962C8B-B14F-4D97-AF65-F5344CB8AC3E}">
        <p14:creationId xmlns:p14="http://schemas.microsoft.com/office/powerpoint/2010/main" val="78912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Polling Question </a:t>
            </a:r>
          </a:p>
        </p:txBody>
      </p:sp>
      <p:sp>
        <p:nvSpPr>
          <p:cNvPr id="8" name="Content Placeholder 7"/>
          <p:cNvSpPr>
            <a:spLocks noGrp="1"/>
          </p:cNvSpPr>
          <p:nvPr>
            <p:ph idx="1"/>
          </p:nvPr>
        </p:nvSpPr>
        <p:spPr/>
        <p:txBody>
          <a:bodyPr>
            <a:normAutofit lnSpcReduction="10000"/>
          </a:bodyPr>
          <a:lstStyle/>
          <a:p>
            <a:pPr marL="0" indent="0">
              <a:buNone/>
            </a:pPr>
            <a:r>
              <a:rPr lang="en-US" dirty="0"/>
              <a:t>What social media platforms are you utilizing the most for your RTW grant program?</a:t>
            </a:r>
          </a:p>
          <a:p>
            <a:pPr lvl="1"/>
            <a:r>
              <a:rPr lang="en-US" dirty="0"/>
              <a:t>Facebook</a:t>
            </a:r>
          </a:p>
          <a:p>
            <a:pPr lvl="1"/>
            <a:r>
              <a:rPr lang="en-US" dirty="0"/>
              <a:t>LinkedIn Groups</a:t>
            </a:r>
          </a:p>
          <a:p>
            <a:pPr lvl="1"/>
            <a:r>
              <a:rPr lang="en-US" dirty="0"/>
              <a:t>LinkedIn Company Pages</a:t>
            </a:r>
          </a:p>
          <a:p>
            <a:pPr lvl="1"/>
            <a:r>
              <a:rPr lang="en-US" dirty="0"/>
              <a:t>Local online news sites</a:t>
            </a:r>
          </a:p>
          <a:p>
            <a:pPr lvl="1"/>
            <a:r>
              <a:rPr lang="en-US" dirty="0"/>
              <a:t>Twitter</a:t>
            </a:r>
          </a:p>
          <a:p>
            <a:pPr lvl="1"/>
            <a:r>
              <a:rPr lang="en-US" dirty="0"/>
              <a:t>Pinterest</a:t>
            </a:r>
          </a:p>
          <a:p>
            <a:pPr lvl="1"/>
            <a:r>
              <a:rPr lang="en-US" dirty="0"/>
              <a:t>Grant’s Web sites</a:t>
            </a:r>
          </a:p>
          <a:p>
            <a:pPr marL="0" indent="0">
              <a:buNone/>
            </a:pPr>
            <a:endParaRPr lang="en-US" dirty="0"/>
          </a:p>
        </p:txBody>
      </p:sp>
    </p:spTree>
    <p:extLst>
      <p:ext uri="{BB962C8B-B14F-4D97-AF65-F5344CB8AC3E}">
        <p14:creationId xmlns:p14="http://schemas.microsoft.com/office/powerpoint/2010/main" val="233629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for in Demand Occupations</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r>
              <a:rPr lang="en-US" dirty="0"/>
              <a:t>Identify skills that this group needs. Just a course can build confidence and additions to resumes.</a:t>
            </a:r>
          </a:p>
          <a:p>
            <a:pPr marL="0" indent="0">
              <a:buNone/>
            </a:pPr>
            <a:endParaRPr lang="en-US" dirty="0"/>
          </a:p>
          <a:p>
            <a:pPr marL="0" indent="0">
              <a:buNone/>
            </a:pPr>
            <a:r>
              <a:rPr lang="en-US" dirty="0"/>
              <a:t>Offer short term training for skills gaps.</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Education</a:t>
            </a:r>
          </a:p>
          <a:p>
            <a:pPr>
              <a:buFont typeface="Arial" panose="020B0604020202020204" pitchFamily="34" charset="0"/>
              <a:buChar char="•"/>
            </a:pPr>
            <a:r>
              <a:rPr lang="en-US" dirty="0"/>
              <a:t>Non profits</a:t>
            </a:r>
          </a:p>
          <a:p>
            <a:pPr>
              <a:buFont typeface="Arial" panose="020B0604020202020204" pitchFamily="34" charset="0"/>
              <a:buChar char="•"/>
            </a:pPr>
            <a:r>
              <a:rPr lang="en-US" dirty="0"/>
              <a:t>Growth Industry Sectors</a:t>
            </a:r>
          </a:p>
          <a:p>
            <a:pPr>
              <a:buFont typeface="Arial" panose="020B0604020202020204" pitchFamily="34" charset="0"/>
              <a:buChar char="•"/>
            </a:pPr>
            <a:r>
              <a:rPr lang="en-US" dirty="0"/>
              <a:t>Government</a:t>
            </a:r>
          </a:p>
          <a:p>
            <a:pPr>
              <a:buFont typeface="Arial" panose="020B0604020202020204" pitchFamily="34" charset="0"/>
              <a:buChar char="•"/>
            </a:pPr>
            <a:r>
              <a:rPr lang="en-US" dirty="0"/>
              <a:t>Small Businesses</a:t>
            </a:r>
          </a:p>
          <a:p>
            <a:pPr>
              <a:buFont typeface="Arial" panose="020B0604020202020204" pitchFamily="34" charset="0"/>
              <a:buChar char="•"/>
            </a:pPr>
            <a:r>
              <a:rPr lang="en-US" dirty="0"/>
              <a:t>Health Care</a:t>
            </a:r>
          </a:p>
          <a:p>
            <a:pPr marL="0" indent="0">
              <a:buNone/>
            </a:pPr>
            <a:endParaRPr lang="en-US" dirty="0"/>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fontScale="92500" lnSpcReduction="10000"/>
          </a:bodyPr>
          <a:lstStyle/>
          <a:p>
            <a:endParaRPr lang="en-US" dirty="0"/>
          </a:p>
          <a:p>
            <a:r>
              <a:rPr lang="en-US" sz="2400" dirty="0">
                <a:solidFill>
                  <a:schemeClr val="accent6">
                    <a:lumMod val="75000"/>
                  </a:schemeClr>
                </a:solidFill>
              </a:rPr>
              <a:t>Market  to where jobs are for this demographic</a:t>
            </a:r>
          </a:p>
          <a:p>
            <a:endParaRPr lang="en-US" dirty="0"/>
          </a:p>
        </p:txBody>
      </p:sp>
    </p:spTree>
    <p:extLst>
      <p:ext uri="{BB962C8B-B14F-4D97-AF65-F5344CB8AC3E}">
        <p14:creationId xmlns:p14="http://schemas.microsoft.com/office/powerpoint/2010/main" val="241982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H-1B Ready to Work</a:t>
            </a:r>
          </a:p>
        </p:txBody>
      </p:sp>
      <p:sp>
        <p:nvSpPr>
          <p:cNvPr id="3" name="Subtitle 2"/>
          <p:cNvSpPr>
            <a:spLocks noGrp="1"/>
          </p:cNvSpPr>
          <p:nvPr>
            <p:ph type="subTitle" idx="1"/>
          </p:nvPr>
        </p:nvSpPr>
        <p:spPr>
          <a:xfrm>
            <a:off x="452784" y="2977366"/>
            <a:ext cx="5438350" cy="1759526"/>
          </a:xfrm>
        </p:spPr>
        <p:txBody>
          <a:bodyPr>
            <a:normAutofit fontScale="77500" lnSpcReduction="20000"/>
          </a:bodyPr>
          <a:lstStyle/>
          <a:p>
            <a:r>
              <a:rPr lang="en-US" dirty="0"/>
              <a:t>Long-Term Unemployed (LTU) Webinar Series: Outreach and recruitment Strategies for Re-engaging Older and Discouraged workers back into the Workforce</a:t>
            </a:r>
          </a:p>
        </p:txBody>
      </p:sp>
      <p:sp>
        <p:nvSpPr>
          <p:cNvPr id="6" name="Text Placeholder 5"/>
          <p:cNvSpPr>
            <a:spLocks noGrp="1"/>
          </p:cNvSpPr>
          <p:nvPr>
            <p:ph type="body" sz="half" idx="12"/>
          </p:nvPr>
        </p:nvSpPr>
        <p:spPr/>
        <p:txBody>
          <a:bodyPr/>
          <a:lstStyle/>
          <a:p>
            <a:r>
              <a:rPr lang="en-US"/>
              <a:t>H-1 B Ready to Work Grants</a:t>
            </a:r>
            <a:endParaRPr lang="en-US" dirty="0"/>
          </a:p>
        </p:txBody>
      </p:sp>
    </p:spTree>
    <p:extLst>
      <p:ext uri="{BB962C8B-B14F-4D97-AF65-F5344CB8AC3E}">
        <p14:creationId xmlns:p14="http://schemas.microsoft.com/office/powerpoint/2010/main" val="702442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Encourage Community Involvement</a:t>
            </a:r>
          </a:p>
        </p:txBody>
      </p:sp>
      <p:sp>
        <p:nvSpPr>
          <p:cNvPr id="3" name="Content Placeholder 2"/>
          <p:cNvSpPr>
            <a:spLocks noGrp="1"/>
          </p:cNvSpPr>
          <p:nvPr>
            <p:ph sz="half" idx="1"/>
          </p:nvPr>
        </p:nvSpPr>
        <p:spPr/>
        <p:txBody>
          <a:bodyPr>
            <a:normAutofit fontScale="92500"/>
          </a:bodyPr>
          <a:lstStyle/>
          <a:p>
            <a:pPr marL="0" indent="0">
              <a:buNone/>
            </a:pPr>
            <a:endParaRPr lang="en-US" dirty="0"/>
          </a:p>
          <a:p>
            <a:pPr marL="0" indent="0">
              <a:buNone/>
            </a:pPr>
            <a:r>
              <a:rPr lang="en-US" dirty="0"/>
              <a:t>Volunteering in the community gives the job seeker exposure to people who can hire or recommend them to be hired.</a:t>
            </a:r>
          </a:p>
          <a:p>
            <a:pPr marL="0" indent="0">
              <a:buNone/>
            </a:pPr>
            <a:endParaRPr lang="en-US" dirty="0"/>
          </a:p>
          <a:p>
            <a:pPr marL="0" indent="0">
              <a:buNone/>
            </a:pPr>
            <a:r>
              <a:rPr lang="en-US" dirty="0"/>
              <a:t>Volunteering with Community efforts can show your character and help your personal branding.</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Civic Events</a:t>
            </a:r>
          </a:p>
          <a:p>
            <a:pPr>
              <a:buFont typeface="Arial" panose="020B0604020202020204" pitchFamily="34" charset="0"/>
              <a:buChar char="•"/>
            </a:pPr>
            <a:r>
              <a:rPr lang="en-US" dirty="0"/>
              <a:t>Social needs groups</a:t>
            </a:r>
          </a:p>
          <a:p>
            <a:pPr>
              <a:buFont typeface="Arial" panose="020B0604020202020204" pitchFamily="34" charset="0"/>
              <a:buChar char="•"/>
            </a:pPr>
            <a:r>
              <a:rPr lang="en-US" dirty="0"/>
              <a:t>Local drives.</a:t>
            </a:r>
          </a:p>
          <a:p>
            <a:pPr>
              <a:buFont typeface="Arial" panose="020B0604020202020204" pitchFamily="34" charset="0"/>
              <a:buChar char="•"/>
            </a:pPr>
            <a:r>
              <a:rPr lang="en-US" dirty="0"/>
              <a:t>Non Profit Organizations</a:t>
            </a:r>
          </a:p>
          <a:p>
            <a:pPr>
              <a:buFont typeface="Arial" panose="020B0604020202020204" pitchFamily="34" charset="0"/>
              <a:buChar char="•"/>
            </a:pPr>
            <a:r>
              <a:rPr lang="en-US" dirty="0"/>
              <a:t>Veterans efforts</a:t>
            </a:r>
          </a:p>
          <a:p>
            <a:pPr>
              <a:buFont typeface="Arial" panose="020B0604020202020204" pitchFamily="34" charset="0"/>
              <a:buChar char="•"/>
            </a:pPr>
            <a:r>
              <a:rPr lang="en-US" dirty="0"/>
              <a:t>Disabled Populations </a:t>
            </a:r>
          </a:p>
          <a:p>
            <a:pPr>
              <a:buFont typeface="Arial" panose="020B0604020202020204" pitchFamily="34" charset="0"/>
              <a:buChar char="•"/>
            </a:pPr>
            <a:r>
              <a:rPr lang="en-US" dirty="0"/>
              <a:t>Seniors</a:t>
            </a:r>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fontScale="85000" lnSpcReduction="10000"/>
          </a:bodyPr>
          <a:lstStyle/>
          <a:p>
            <a:endParaRPr lang="en-US" dirty="0"/>
          </a:p>
          <a:p>
            <a:r>
              <a:rPr lang="en-US" sz="2400" dirty="0">
                <a:solidFill>
                  <a:schemeClr val="accent6">
                    <a:lumMod val="75000"/>
                  </a:schemeClr>
                </a:solidFill>
              </a:rPr>
              <a:t>Volunteering builds a character endorsement for the job seeker</a:t>
            </a:r>
          </a:p>
          <a:p>
            <a:endParaRPr lang="en-US" dirty="0"/>
          </a:p>
        </p:txBody>
      </p:sp>
    </p:spTree>
    <p:extLst>
      <p:ext uri="{BB962C8B-B14F-4D97-AF65-F5344CB8AC3E}">
        <p14:creationId xmlns:p14="http://schemas.microsoft.com/office/powerpoint/2010/main" val="176088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Encourage Employers to help</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r>
              <a:rPr lang="en-US" dirty="0"/>
              <a:t>Encourage local employers to help the community and members of the community.</a:t>
            </a:r>
          </a:p>
          <a:p>
            <a:pPr marL="0" indent="0">
              <a:buNone/>
            </a:pPr>
            <a:endParaRPr lang="en-US" dirty="0"/>
          </a:p>
          <a:p>
            <a:pPr marL="0" indent="0">
              <a:buNone/>
            </a:pPr>
            <a:r>
              <a:rPr lang="en-US" dirty="0"/>
              <a:t>Promote Employers in all media who hire these populations.</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50+</a:t>
            </a:r>
          </a:p>
          <a:p>
            <a:pPr>
              <a:buFont typeface="Arial" panose="020B0604020202020204" pitchFamily="34" charset="0"/>
              <a:buChar char="•"/>
            </a:pPr>
            <a:r>
              <a:rPr lang="en-US" dirty="0"/>
              <a:t>LTU</a:t>
            </a:r>
          </a:p>
          <a:p>
            <a:pPr>
              <a:buFont typeface="Arial" panose="020B0604020202020204" pitchFamily="34" charset="0"/>
              <a:buChar char="•"/>
            </a:pPr>
            <a:r>
              <a:rPr lang="en-US" dirty="0"/>
              <a:t>Veterans</a:t>
            </a:r>
          </a:p>
          <a:p>
            <a:pPr>
              <a:buFont typeface="Arial" panose="020B0604020202020204" pitchFamily="34" charset="0"/>
              <a:buChar char="•"/>
            </a:pPr>
            <a:r>
              <a:rPr lang="en-US" dirty="0"/>
              <a:t>Minorities</a:t>
            </a:r>
          </a:p>
          <a:p>
            <a:pPr>
              <a:buFont typeface="Arial" panose="020B0604020202020204" pitchFamily="34" charset="0"/>
              <a:buChar char="•"/>
            </a:pPr>
            <a:r>
              <a:rPr lang="en-US" dirty="0"/>
              <a:t>Disabled </a:t>
            </a:r>
          </a:p>
          <a:p>
            <a:pPr>
              <a:buFont typeface="Arial" panose="020B0604020202020204" pitchFamily="34" charset="0"/>
              <a:buChar char="•"/>
            </a:pPr>
            <a:r>
              <a:rPr lang="en-US" dirty="0"/>
              <a:t>Language</a:t>
            </a:r>
          </a:p>
          <a:p>
            <a:pPr>
              <a:buFont typeface="Arial" panose="020B0604020202020204" pitchFamily="34" charset="0"/>
              <a:buChar char="•"/>
            </a:pPr>
            <a:r>
              <a:rPr lang="en-US" dirty="0"/>
              <a:t>Economic</a:t>
            </a:r>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fontScale="85000" lnSpcReduction="10000"/>
          </a:bodyPr>
          <a:lstStyle/>
          <a:p>
            <a:endParaRPr lang="en-US" sz="2400" dirty="0">
              <a:solidFill>
                <a:schemeClr val="accent6">
                  <a:lumMod val="75000"/>
                </a:schemeClr>
              </a:solidFill>
            </a:endParaRPr>
          </a:p>
          <a:p>
            <a:r>
              <a:rPr lang="en-US" sz="2400" dirty="0">
                <a:solidFill>
                  <a:schemeClr val="accent6">
                    <a:lumMod val="75000"/>
                  </a:schemeClr>
                </a:solidFill>
              </a:rPr>
              <a:t>Hiring people  with  employment Barriers  is good for the employer</a:t>
            </a:r>
            <a:endParaRPr lang="en-US" dirty="0"/>
          </a:p>
        </p:txBody>
      </p:sp>
    </p:spTree>
    <p:extLst>
      <p:ext uri="{BB962C8B-B14F-4D97-AF65-F5344CB8AC3E}">
        <p14:creationId xmlns:p14="http://schemas.microsoft.com/office/powerpoint/2010/main" val="2244273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Align with Organizations</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r>
              <a:rPr lang="en-US" dirty="0"/>
              <a:t>Pool resources and efforts to reach older workers with barriers</a:t>
            </a:r>
          </a:p>
          <a:p>
            <a:pPr marL="0" indent="0">
              <a:buNone/>
            </a:pPr>
            <a:endParaRPr lang="en-US" dirty="0"/>
          </a:p>
          <a:p>
            <a:pPr marL="0" indent="0">
              <a:buNone/>
            </a:pPr>
            <a:r>
              <a:rPr lang="en-US" dirty="0"/>
              <a:t>Expand reach through existing non profits and community organizations</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AARP</a:t>
            </a:r>
          </a:p>
          <a:p>
            <a:pPr>
              <a:buFont typeface="Arial" panose="020B0604020202020204" pitchFamily="34" charset="0"/>
              <a:buChar char="•"/>
            </a:pPr>
            <a:r>
              <a:rPr lang="en-US" dirty="0"/>
              <a:t>Score</a:t>
            </a:r>
          </a:p>
          <a:p>
            <a:pPr>
              <a:buFont typeface="Arial" panose="020B0604020202020204" pitchFamily="34" charset="0"/>
              <a:buChar char="•"/>
            </a:pPr>
            <a:r>
              <a:rPr lang="en-US" dirty="0"/>
              <a:t>Veterans Groups</a:t>
            </a:r>
          </a:p>
          <a:p>
            <a:pPr>
              <a:buFont typeface="Arial" panose="020B0604020202020204" pitchFamily="34" charset="0"/>
              <a:buChar char="•"/>
            </a:pPr>
            <a:r>
              <a:rPr lang="en-US" dirty="0"/>
              <a:t>United Way</a:t>
            </a:r>
          </a:p>
          <a:p>
            <a:pPr>
              <a:buFont typeface="Arial" panose="020B0604020202020204" pitchFamily="34" charset="0"/>
              <a:buChar char="•"/>
            </a:pPr>
            <a:r>
              <a:rPr lang="en-US" dirty="0"/>
              <a:t>Rotary Clubs</a:t>
            </a:r>
          </a:p>
          <a:p>
            <a:pPr>
              <a:buFont typeface="Arial" panose="020B0604020202020204" pitchFamily="34" charset="0"/>
              <a:buChar char="•"/>
            </a:pPr>
            <a:r>
              <a:rPr lang="en-US" dirty="0"/>
              <a:t>Religious charities</a:t>
            </a:r>
          </a:p>
          <a:p>
            <a:pPr>
              <a:buFont typeface="Arial" panose="020B0604020202020204" pitchFamily="34" charset="0"/>
              <a:buChar char="•"/>
            </a:pPr>
            <a:r>
              <a:rPr lang="en-US" dirty="0"/>
              <a:t>YMCA / YWCA</a:t>
            </a:r>
          </a:p>
          <a:p>
            <a:pPr>
              <a:buFont typeface="Arial" panose="020B0604020202020204" pitchFamily="34" charset="0"/>
              <a:buChar char="•"/>
            </a:pPr>
            <a:r>
              <a:rPr lang="en-US" dirty="0"/>
              <a:t>Local elected officials</a:t>
            </a:r>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a:bodyPr>
          <a:lstStyle/>
          <a:p>
            <a:r>
              <a:rPr lang="en-US" sz="2400" dirty="0">
                <a:solidFill>
                  <a:schemeClr val="accent6">
                    <a:lumMod val="75000"/>
                  </a:schemeClr>
                </a:solidFill>
              </a:rPr>
              <a:t>Aligning efforts  is good for the community</a:t>
            </a:r>
            <a:endParaRPr lang="en-US" dirty="0"/>
          </a:p>
        </p:txBody>
      </p:sp>
    </p:spTree>
    <p:extLst>
      <p:ext uri="{BB962C8B-B14F-4D97-AF65-F5344CB8AC3E}">
        <p14:creationId xmlns:p14="http://schemas.microsoft.com/office/powerpoint/2010/main" val="375990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Align with Workforce Organizations</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r>
              <a:rPr lang="en-US" dirty="0"/>
              <a:t>Get to job seekers fast before they feel disconnected work with Workforce to outreach before they age out of benefits. </a:t>
            </a:r>
          </a:p>
          <a:p>
            <a:pPr marL="0" indent="0">
              <a:buNone/>
            </a:pPr>
            <a:endParaRPr lang="en-US" dirty="0"/>
          </a:p>
          <a:p>
            <a:pPr marL="0" indent="0">
              <a:buNone/>
            </a:pPr>
            <a:r>
              <a:rPr lang="en-US" dirty="0"/>
              <a:t>Make employers aware of hiring incentives</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Individual Training</a:t>
            </a:r>
          </a:p>
          <a:p>
            <a:pPr>
              <a:buFont typeface="Arial" panose="020B0604020202020204" pitchFamily="34" charset="0"/>
              <a:buChar char="•"/>
            </a:pPr>
            <a:r>
              <a:rPr lang="en-US" dirty="0"/>
              <a:t>Job search skills</a:t>
            </a:r>
          </a:p>
          <a:p>
            <a:pPr>
              <a:buFont typeface="Arial" panose="020B0604020202020204" pitchFamily="34" charset="0"/>
              <a:buChar char="•"/>
            </a:pPr>
            <a:r>
              <a:rPr lang="en-US" dirty="0"/>
              <a:t>Job Clubs/Groups</a:t>
            </a:r>
          </a:p>
          <a:p>
            <a:pPr>
              <a:buFont typeface="Arial" panose="020B0604020202020204" pitchFamily="34" charset="0"/>
              <a:buChar char="•"/>
            </a:pPr>
            <a:r>
              <a:rPr lang="en-US" dirty="0"/>
              <a:t>Non Profits/Jobs programs</a:t>
            </a:r>
          </a:p>
          <a:p>
            <a:pPr>
              <a:buFont typeface="Arial" panose="020B0604020202020204" pitchFamily="34" charset="0"/>
              <a:buChar char="•"/>
            </a:pPr>
            <a:r>
              <a:rPr lang="en-US" dirty="0"/>
              <a:t>Industry organizations</a:t>
            </a:r>
          </a:p>
          <a:p>
            <a:pPr>
              <a:buFont typeface="Arial" panose="020B0604020202020204" pitchFamily="34" charset="0"/>
              <a:buChar char="•"/>
            </a:pPr>
            <a:r>
              <a:rPr lang="en-US" dirty="0"/>
              <a:t>Colleges</a:t>
            </a:r>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a:bodyPr>
          <a:lstStyle/>
          <a:p>
            <a:r>
              <a:rPr lang="en-US" sz="2400" dirty="0">
                <a:solidFill>
                  <a:schemeClr val="accent6">
                    <a:lumMod val="75000"/>
                  </a:schemeClr>
                </a:solidFill>
              </a:rPr>
              <a:t>Navigate Job Seekers through Workforce Resources</a:t>
            </a:r>
            <a:endParaRPr lang="en-US" dirty="0"/>
          </a:p>
        </p:txBody>
      </p:sp>
    </p:spTree>
    <p:extLst>
      <p:ext uri="{BB962C8B-B14F-4D97-AF65-F5344CB8AC3E}">
        <p14:creationId xmlns:p14="http://schemas.microsoft.com/office/powerpoint/2010/main" val="253182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 for Older workers</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r>
              <a:rPr lang="en-US" dirty="0"/>
              <a:t>Create understanding of the: </a:t>
            </a:r>
            <a:r>
              <a:rPr lang="en-US" b="1" i="1" dirty="0"/>
              <a:t>“New Globalized, Accelerating, Ever-Changing, Techno-Centric, Economy”.</a:t>
            </a:r>
            <a:endParaRPr lang="en-US" dirty="0"/>
          </a:p>
          <a:p>
            <a:pPr marL="0" indent="0">
              <a:buNone/>
            </a:pPr>
            <a:endParaRPr lang="en-US" dirty="0"/>
          </a:p>
          <a:p>
            <a:pPr marL="0" indent="0">
              <a:buNone/>
            </a:pPr>
            <a:r>
              <a:rPr lang="en-US" dirty="0"/>
              <a:t>Make employers aware of hiring incentives</a:t>
            </a:r>
          </a:p>
        </p:txBody>
      </p:sp>
      <p:sp>
        <p:nvSpPr>
          <p:cNvPr id="4" name="Content Placeholder 3"/>
          <p:cNvSpPr>
            <a:spLocks noGrp="1"/>
          </p:cNvSpPr>
          <p:nvPr>
            <p:ph sz="half" idx="2"/>
          </p:nvPr>
        </p:nvSpPr>
        <p:spPr/>
        <p:txBody>
          <a:bodyPr>
            <a:normAutofit/>
          </a:bodyPr>
          <a:lstStyle/>
          <a:p>
            <a:pPr marL="0" indent="0">
              <a:buNone/>
            </a:pPr>
            <a:endParaRPr lang="en-US" dirty="0"/>
          </a:p>
          <a:p>
            <a:pPr>
              <a:buFont typeface="Arial" panose="020B0604020202020204" pitchFamily="34" charset="0"/>
              <a:buChar char="•"/>
            </a:pPr>
            <a:r>
              <a:rPr lang="en-US" dirty="0"/>
              <a:t>Brand -beat stereotypes</a:t>
            </a:r>
          </a:p>
          <a:p>
            <a:pPr>
              <a:buFont typeface="Arial" panose="020B0604020202020204" pitchFamily="34" charset="0"/>
              <a:buChar char="•"/>
            </a:pPr>
            <a:r>
              <a:rPr lang="en-US" dirty="0"/>
              <a:t>Current job search skills</a:t>
            </a:r>
          </a:p>
          <a:p>
            <a:pPr>
              <a:buFont typeface="Arial" panose="020B0604020202020204" pitchFamily="34" charset="0"/>
              <a:buChar char="•"/>
            </a:pPr>
            <a:r>
              <a:rPr lang="en-US" dirty="0"/>
              <a:t>Comfort with Technology</a:t>
            </a:r>
          </a:p>
          <a:p>
            <a:pPr>
              <a:buFont typeface="Arial" panose="020B0604020202020204" pitchFamily="34" charset="0"/>
              <a:buChar char="•"/>
            </a:pPr>
            <a:r>
              <a:rPr lang="en-US" dirty="0"/>
              <a:t>Use social media</a:t>
            </a:r>
          </a:p>
          <a:p>
            <a:pPr>
              <a:buFont typeface="Arial" panose="020B0604020202020204" pitchFamily="34" charset="0"/>
              <a:buChar char="•"/>
            </a:pPr>
            <a:r>
              <a:rPr lang="en-US" dirty="0"/>
              <a:t>Teach networking</a:t>
            </a:r>
          </a:p>
          <a:p>
            <a:pPr>
              <a:buFont typeface="Arial" panose="020B0604020202020204" pitchFamily="34" charset="0"/>
              <a:buChar char="•"/>
            </a:pPr>
            <a:r>
              <a:rPr lang="en-US" dirty="0"/>
              <a:t>Teach LinkedIn</a:t>
            </a:r>
          </a:p>
          <a:p>
            <a:pPr>
              <a:buFont typeface="Arial" panose="020B0604020202020204" pitchFamily="34" charset="0"/>
              <a:buChar char="•"/>
            </a:pPr>
            <a:r>
              <a:rPr lang="en-US" dirty="0"/>
              <a:t>Get understanding of Social media’s role</a:t>
            </a:r>
          </a:p>
          <a:p>
            <a:endParaRPr lang="en-US" dirty="0"/>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a:bodyPr>
          <a:lstStyle/>
          <a:p>
            <a:r>
              <a:rPr lang="en-US" sz="2400" dirty="0">
                <a:solidFill>
                  <a:schemeClr val="accent6">
                    <a:lumMod val="75000"/>
                  </a:schemeClr>
                </a:solidFill>
              </a:rPr>
              <a:t>Rebrand, Reposition and use all available Resources</a:t>
            </a:r>
            <a:endParaRPr lang="en-US" dirty="0"/>
          </a:p>
        </p:txBody>
      </p:sp>
    </p:spTree>
    <p:extLst>
      <p:ext uri="{BB962C8B-B14F-4D97-AF65-F5344CB8AC3E}">
        <p14:creationId xmlns:p14="http://schemas.microsoft.com/office/powerpoint/2010/main" val="68368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Re-engaging Discouraged LTU</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r>
              <a:rPr lang="en-US" dirty="0"/>
              <a:t>This group brings other issues to the job search process</a:t>
            </a:r>
          </a:p>
          <a:p>
            <a:pPr marL="0" indent="0">
              <a:buNone/>
            </a:pPr>
            <a:endParaRPr lang="en-US" dirty="0"/>
          </a:p>
          <a:p>
            <a:pPr marL="0" indent="0">
              <a:buNone/>
            </a:pPr>
            <a:r>
              <a:rPr lang="en-US" dirty="0"/>
              <a:t>Continuously re-enforce success is possible for motivated who invest their time efficiently</a:t>
            </a:r>
          </a:p>
        </p:txBody>
      </p:sp>
      <p:sp>
        <p:nvSpPr>
          <p:cNvPr id="4" name="Content Placeholder 3"/>
          <p:cNvSpPr>
            <a:spLocks noGrp="1"/>
          </p:cNvSpPr>
          <p:nvPr>
            <p:ph sz="half" idx="2"/>
          </p:nvPr>
        </p:nvSpPr>
        <p:spPr/>
        <p:txBody>
          <a:bodyPr>
            <a:normAutofit fontScale="92500"/>
          </a:bodyPr>
          <a:lstStyle/>
          <a:p>
            <a:pPr marL="0" indent="0">
              <a:buNone/>
            </a:pPr>
            <a:endParaRPr lang="en-US" dirty="0"/>
          </a:p>
          <a:p>
            <a:pPr>
              <a:buFont typeface="Arial" panose="020B0604020202020204" pitchFamily="34" charset="0"/>
              <a:buChar char="•"/>
            </a:pPr>
            <a:r>
              <a:rPr lang="en-US" dirty="0"/>
              <a:t>Need to be motivated</a:t>
            </a:r>
          </a:p>
          <a:p>
            <a:pPr>
              <a:buFont typeface="Arial" panose="020B0604020202020204" pitchFamily="34" charset="0"/>
              <a:buChar char="•"/>
            </a:pPr>
            <a:r>
              <a:rPr lang="en-US" dirty="0"/>
              <a:t>One-on-one coaching</a:t>
            </a:r>
          </a:p>
          <a:p>
            <a:pPr>
              <a:buFont typeface="Arial" panose="020B0604020202020204" pitchFamily="34" charset="0"/>
              <a:buChar char="•"/>
            </a:pPr>
            <a:r>
              <a:rPr lang="en-US" dirty="0"/>
              <a:t>Physiological counseling</a:t>
            </a:r>
          </a:p>
          <a:p>
            <a:pPr>
              <a:buFont typeface="Arial" panose="020B0604020202020204" pitchFamily="34" charset="0"/>
              <a:buChar char="•"/>
            </a:pPr>
            <a:r>
              <a:rPr lang="en-US" dirty="0"/>
              <a:t>Support group participation</a:t>
            </a:r>
          </a:p>
          <a:p>
            <a:pPr>
              <a:buFont typeface="Arial" panose="020B0604020202020204" pitchFamily="34" charset="0"/>
              <a:buChar char="•"/>
            </a:pPr>
            <a:r>
              <a:rPr lang="en-US" dirty="0"/>
              <a:t>Buddy system</a:t>
            </a:r>
          </a:p>
          <a:p>
            <a:pPr>
              <a:buFont typeface="Arial" panose="020B0604020202020204" pitchFamily="34" charset="0"/>
              <a:buChar char="•"/>
            </a:pPr>
            <a:r>
              <a:rPr lang="en-US" dirty="0"/>
              <a:t>Family Outreach</a:t>
            </a:r>
          </a:p>
          <a:p>
            <a:pPr>
              <a:buFont typeface="Arial" panose="020B0604020202020204" pitchFamily="34" charset="0"/>
              <a:buChar char="•"/>
            </a:pPr>
            <a:r>
              <a:rPr lang="en-US" dirty="0"/>
              <a:t>Mentor System</a:t>
            </a:r>
          </a:p>
          <a:p>
            <a:pPr>
              <a:buFont typeface="Arial" panose="020B0604020202020204" pitchFamily="34" charset="0"/>
              <a:buChar char="•"/>
            </a:pPr>
            <a:r>
              <a:rPr lang="en-US" dirty="0"/>
              <a:t>Understand Market</a:t>
            </a:r>
          </a:p>
          <a:p>
            <a:pPr>
              <a:buFont typeface="Arial" panose="020B0604020202020204" pitchFamily="34" charset="0"/>
              <a:buChar char="•"/>
            </a:pPr>
            <a:r>
              <a:rPr lang="en-US" dirty="0"/>
              <a:t>Out of box ideas</a:t>
            </a:r>
          </a:p>
          <a:p>
            <a:endParaRPr lang="en-US" dirty="0"/>
          </a:p>
          <a:p>
            <a:endParaRPr lang="en-US" dirty="0"/>
          </a:p>
          <a:p>
            <a:endParaRPr lang="en-US" dirty="0"/>
          </a:p>
        </p:txBody>
      </p:sp>
      <p:sp>
        <p:nvSpPr>
          <p:cNvPr id="6" name="Text Placeholder 5"/>
          <p:cNvSpPr>
            <a:spLocks noGrp="1"/>
          </p:cNvSpPr>
          <p:nvPr>
            <p:ph type="body" idx="10"/>
          </p:nvPr>
        </p:nvSpPr>
        <p:spPr>
          <a:xfrm>
            <a:off x="457200" y="1085850"/>
            <a:ext cx="7467600" cy="719624"/>
          </a:xfrm>
          <a:solidFill>
            <a:schemeClr val="tx2">
              <a:lumMod val="50000"/>
            </a:schemeClr>
          </a:solidFill>
        </p:spPr>
        <p:txBody>
          <a:bodyPr>
            <a:normAutofit/>
          </a:bodyPr>
          <a:lstStyle/>
          <a:p>
            <a:r>
              <a:rPr lang="en-US" sz="2400" dirty="0">
                <a:solidFill>
                  <a:schemeClr val="accent6">
                    <a:lumMod val="75000"/>
                  </a:schemeClr>
                </a:solidFill>
              </a:rPr>
              <a:t>Navigate Job Seekers through Workforce Resources</a:t>
            </a:r>
            <a:endParaRPr lang="en-US" dirty="0"/>
          </a:p>
        </p:txBody>
      </p:sp>
    </p:spTree>
    <p:extLst>
      <p:ext uri="{BB962C8B-B14F-4D97-AF65-F5344CB8AC3E}">
        <p14:creationId xmlns:p14="http://schemas.microsoft.com/office/powerpoint/2010/main" val="2846124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Engaging Older and Discouraged Jobseekers</a:t>
            </a:r>
          </a:p>
        </p:txBody>
      </p:sp>
      <p:sp>
        <p:nvSpPr>
          <p:cNvPr id="3" name="Content Placeholder 2"/>
          <p:cNvSpPr>
            <a:spLocks noGrp="1"/>
          </p:cNvSpPr>
          <p:nvPr>
            <p:ph type="body" idx="1"/>
          </p:nvPr>
        </p:nvSpPr>
        <p:spPr/>
        <p:txBody>
          <a:bodyPr>
            <a:normAutofit/>
          </a:bodyPr>
          <a:lstStyle/>
          <a:p>
            <a:r>
              <a:rPr lang="en-US" dirty="0"/>
              <a:t>Chris Czarnik</a:t>
            </a:r>
          </a:p>
        </p:txBody>
      </p:sp>
    </p:spTree>
    <p:extLst>
      <p:ext uri="{BB962C8B-B14F-4D97-AF65-F5344CB8AC3E}">
        <p14:creationId xmlns:p14="http://schemas.microsoft.com/office/powerpoint/2010/main" val="276040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Problems of Job Search</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a:t>Job seekers are currently unaware of at least 85% of all the organizations that could hire them in their geographical radius</a:t>
            </a:r>
          </a:p>
          <a:p>
            <a:pPr>
              <a:buFont typeface="Arial" panose="020B0604020202020204" pitchFamily="34" charset="0"/>
              <a:buChar char="•"/>
            </a:pPr>
            <a:r>
              <a:rPr lang="en-US" sz="2600" dirty="0"/>
              <a:t>The organization that needs them has no idea how to find them.  We need to make them easier to find.</a:t>
            </a:r>
          </a:p>
          <a:p>
            <a:pPr>
              <a:buFont typeface="Arial" panose="020B0604020202020204" pitchFamily="34" charset="0"/>
              <a:buChar char="•"/>
            </a:pPr>
            <a:r>
              <a:rPr lang="en-US" sz="2600" dirty="0"/>
              <a:t>To the discouraged job seeker HR is a “black hole” that has already failed them. We will avoid HR at every turn during this process</a:t>
            </a:r>
          </a:p>
          <a:p>
            <a:endParaRPr lang="en-US" dirty="0"/>
          </a:p>
        </p:txBody>
      </p:sp>
    </p:spTree>
    <p:extLst>
      <p:ext uri="{BB962C8B-B14F-4D97-AF65-F5344CB8AC3E}">
        <p14:creationId xmlns:p14="http://schemas.microsoft.com/office/powerpoint/2010/main" val="125351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4874"/>
                </a:solidFill>
              </a:rPr>
              <a:t>How do people find everything of value in their lives...</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solidFill>
                  <a:srgbClr val="404040"/>
                </a:solidFill>
              </a:rPr>
              <a:t>The discouraged worker has likely used only the traditional "reactive" forms of job search     (posted job ad- resume and cover letter)</a:t>
            </a:r>
            <a:endParaRPr lang="en-US" sz="2400" dirty="0">
              <a:solidFill>
                <a:schemeClr val="tx1"/>
              </a:solidFill>
            </a:endParaRPr>
          </a:p>
          <a:p>
            <a:r>
              <a:rPr lang="en-US" sz="2400" dirty="0">
                <a:solidFill>
                  <a:srgbClr val="404040"/>
                </a:solidFill>
              </a:rPr>
              <a:t>Discuss with them how they found the mechanic they trust, best pizza in town and the who does repairs on their home</a:t>
            </a:r>
            <a:endParaRPr lang="en-US" sz="2400" dirty="0">
              <a:solidFill>
                <a:schemeClr val="tx1"/>
              </a:solidFill>
            </a:endParaRPr>
          </a:p>
          <a:p>
            <a:r>
              <a:rPr lang="en-US" sz="2400" dirty="0">
                <a:solidFill>
                  <a:srgbClr val="404040"/>
                </a:solidFill>
              </a:rPr>
              <a:t>Talking with people who have had the same issues and learning from their experiences.</a:t>
            </a:r>
            <a:endParaRPr lang="en-US" sz="2400" dirty="0">
              <a:solidFill>
                <a:schemeClr val="tx1"/>
              </a:solidFill>
            </a:endParaRPr>
          </a:p>
          <a:p>
            <a:r>
              <a:rPr lang="en-US" sz="2400">
                <a:solidFill>
                  <a:srgbClr val="404040"/>
                </a:solidFill>
              </a:rPr>
              <a:t>Finding possibilities they never thought existed because they were not well known or advertised</a:t>
            </a:r>
            <a:endParaRPr lang="en-US" sz="2400" dirty="0">
              <a:solidFill>
                <a:schemeClr val="tx1"/>
              </a:solidFill>
            </a:endParaRPr>
          </a:p>
        </p:txBody>
      </p:sp>
    </p:spTree>
    <p:extLst>
      <p:ext uri="{BB962C8B-B14F-4D97-AF65-F5344CB8AC3E}">
        <p14:creationId xmlns:p14="http://schemas.microsoft.com/office/powerpoint/2010/main" val="733878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A Solution</a:t>
            </a:r>
          </a:p>
        </p:txBody>
      </p:sp>
      <p:sp>
        <p:nvSpPr>
          <p:cNvPr id="3" name="Content Placeholder 2"/>
          <p:cNvSpPr>
            <a:spLocks noGrp="1"/>
          </p:cNvSpPr>
          <p:nvPr>
            <p:ph idx="1"/>
          </p:nvPr>
        </p:nvSpPr>
        <p:spPr>
          <a:xfrm>
            <a:off x="457200" y="1209470"/>
            <a:ext cx="6908800" cy="4848430"/>
          </a:xfrm>
        </p:spPr>
        <p:txBody>
          <a:bodyPr vert="horz" lIns="91440" tIns="45720" rIns="91440" bIns="45720" rtlCol="0" anchor="t">
            <a:normAutofit/>
          </a:bodyPr>
          <a:lstStyle/>
          <a:p>
            <a:pPr>
              <a:buFont typeface="Arial" panose="020B0604020202020204" pitchFamily="34" charset="0"/>
              <a:buChar char="•"/>
            </a:pPr>
            <a:r>
              <a:rPr lang="en-US" sz="2600" dirty="0"/>
              <a:t>Introduce a logical, linear, project-based job search process</a:t>
            </a:r>
            <a:endParaRPr lang="en-US" sz="2600" dirty="0">
              <a:solidFill>
                <a:schemeClr val="tx1"/>
              </a:solidFill>
            </a:endParaRPr>
          </a:p>
          <a:p>
            <a:pPr>
              <a:buFont typeface="Arial" panose="020B0604020202020204" pitchFamily="34" charset="0"/>
              <a:buChar char="•"/>
            </a:pPr>
            <a:r>
              <a:rPr lang="en-US" sz="2600" dirty="0"/>
              <a:t>Turn their job search into a research project that they are in charge of</a:t>
            </a:r>
            <a:endParaRPr lang="en-US" sz="2600" dirty="0">
              <a:solidFill>
                <a:schemeClr val="tx1"/>
              </a:solidFill>
            </a:endParaRPr>
          </a:p>
          <a:p>
            <a:pPr>
              <a:buFont typeface="Arial" panose="020B0604020202020204" pitchFamily="34" charset="0"/>
              <a:buChar char="•"/>
            </a:pPr>
            <a:r>
              <a:rPr lang="en-US" sz="2600" dirty="0"/>
              <a:t>A research project without the pressure of a "job search" takes the pressure off of both the job seeker and the people they are networking with.</a:t>
            </a:r>
            <a:endParaRPr lang="en-US" sz="2600" dirty="0">
              <a:solidFill>
                <a:schemeClr val="tx1"/>
              </a:solidFill>
            </a:endParaRPr>
          </a:p>
          <a:p>
            <a:pPr>
              <a:buFont typeface="Arial" panose="020B0604020202020204" pitchFamily="34" charset="0"/>
              <a:buChar char="•"/>
            </a:pPr>
            <a:r>
              <a:rPr lang="en-US" sz="2600" dirty="0"/>
              <a:t>Focused on the 75% of jobs landed through networking</a:t>
            </a:r>
            <a:endParaRPr lang="en-US" sz="2600" dirty="0">
              <a:solidFill>
                <a:schemeClr val="tx1"/>
              </a:solidFill>
            </a:endParaRPr>
          </a:p>
          <a:p>
            <a:pPr>
              <a:buFont typeface="Arial" panose="020B0604020202020204" pitchFamily="34" charset="0"/>
              <a:buChar char="•"/>
            </a:pPr>
            <a:endParaRPr lang="en-US" sz="2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4242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Job Search Process</a:t>
            </a:r>
            <a:endParaRPr lang="en-US" dirty="0">
              <a:solidFill>
                <a:schemeClr val="tx1"/>
              </a:solidFill>
            </a:endParaRPr>
          </a:p>
        </p:txBody>
      </p:sp>
      <p:sp>
        <p:nvSpPr>
          <p:cNvPr id="3" name="Content Placeholder 2"/>
          <p:cNvSpPr>
            <a:spLocks noGrp="1"/>
          </p:cNvSpPr>
          <p:nvPr>
            <p:ph idx="1"/>
          </p:nvPr>
        </p:nvSpPr>
        <p:spPr>
          <a:xfrm>
            <a:off x="577121" y="2162182"/>
            <a:ext cx="6908800" cy="3399169"/>
          </a:xfrm>
        </p:spPr>
        <p:txBody>
          <a:bodyPr vert="horz" lIns="91440" tIns="45720" rIns="91440" bIns="45720" rtlCol="0" anchor="t">
            <a:normAutofit lnSpcReduction="10000"/>
          </a:bodyPr>
          <a:lstStyle/>
          <a:p>
            <a:pPr>
              <a:buFont typeface="Arial" panose="020B0604020202020204" pitchFamily="34" charset="0"/>
              <a:buChar char="•"/>
            </a:pPr>
            <a:r>
              <a:rPr lang="en-US" sz="2400" dirty="0"/>
              <a:t>Focused entirely on the 75% of jobs that are NOT advertised</a:t>
            </a:r>
            <a:endParaRPr lang="en-US" sz="2400" dirty="0">
              <a:solidFill>
                <a:schemeClr val="tx1"/>
              </a:solidFill>
            </a:endParaRPr>
          </a:p>
          <a:p>
            <a:pPr>
              <a:buFont typeface="Arial" panose="020B0604020202020204" pitchFamily="34" charset="0"/>
              <a:buChar char="•"/>
            </a:pPr>
            <a:r>
              <a:rPr lang="en-US" sz="2400" dirty="0">
                <a:solidFill>
                  <a:srgbClr val="404040"/>
                </a:solidFill>
              </a:rPr>
              <a:t>Utilized the advice guidance and feedback from people already WILLING to help them</a:t>
            </a:r>
            <a:endParaRPr lang="en-US" sz="2400" dirty="0">
              <a:solidFill>
                <a:schemeClr val="tx1"/>
              </a:solidFill>
            </a:endParaRPr>
          </a:p>
          <a:p>
            <a:pPr>
              <a:buFont typeface="Arial" panose="020B0604020202020204" pitchFamily="34" charset="0"/>
              <a:buChar char="•"/>
            </a:pPr>
            <a:r>
              <a:rPr lang="en-US" sz="2400" dirty="0">
                <a:solidFill>
                  <a:srgbClr val="404040"/>
                </a:solidFill>
              </a:rPr>
              <a:t>Focus on conversations with former bosses, hiring managers, mentors, salespeople, vendors and peers.</a:t>
            </a:r>
            <a:endParaRPr lang="en-US" sz="2400" dirty="0">
              <a:solidFill>
                <a:schemeClr val="tx1"/>
              </a:solidFill>
            </a:endParaRPr>
          </a:p>
          <a:p>
            <a:pPr>
              <a:buFont typeface="Arial" panose="020B0604020202020204" pitchFamily="34" charset="0"/>
              <a:buChar char="•"/>
            </a:pPr>
            <a:r>
              <a:rPr lang="en-US" sz="2400">
                <a:solidFill>
                  <a:srgbClr val="404040"/>
                </a:solidFill>
              </a:rPr>
              <a:t>Conversations should focus on advice...not a job </a:t>
            </a: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p:txBody>
      </p:sp>
      <p:sp>
        <p:nvSpPr>
          <p:cNvPr id="4" name="Text Placeholder 5"/>
          <p:cNvSpPr txBox="1">
            <a:spLocks/>
          </p:cNvSpPr>
          <p:nvPr/>
        </p:nvSpPr>
        <p:spPr>
          <a:xfrm>
            <a:off x="299803" y="1152465"/>
            <a:ext cx="7624997" cy="719624"/>
          </a:xfrm>
          <a:prstGeom prst="snip1Rect">
            <a:avLst/>
          </a:prstGeom>
          <a:solidFill>
            <a:schemeClr val="tx2">
              <a:lumMod val="50000"/>
            </a:schemeClr>
          </a:solidFill>
        </p:spPr>
        <p:txBody>
          <a:bodyPr>
            <a:normAutofit fontScale="92500" lnSpcReduction="20000"/>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spc="4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rPr>
              <a:t>An entirely new way to teach job search to older and discouraged job seekers</a:t>
            </a:r>
          </a:p>
        </p:txBody>
      </p:sp>
    </p:spTree>
    <p:extLst>
      <p:ext uri="{BB962C8B-B14F-4D97-AF65-F5344CB8AC3E}">
        <p14:creationId xmlns:p14="http://schemas.microsoft.com/office/powerpoint/2010/main" val="203527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 Three-Step Process</a:t>
            </a:r>
            <a:endParaRPr lang="en-US" sz="4000" dirty="0">
              <a:solidFill>
                <a:schemeClr val="tx1"/>
              </a:solidFill>
            </a:endParaRPr>
          </a:p>
        </p:txBody>
      </p:sp>
      <p:graphicFrame>
        <p:nvGraphicFramePr>
          <p:cNvPr id="4" name="Diagram 3"/>
          <p:cNvGraphicFramePr/>
          <p:nvPr>
            <p:extLst>
              <p:ext uri="{D42A27DB-BD31-4B8C-83A1-F6EECF244321}">
                <p14:modId xmlns:p14="http://schemas.microsoft.com/office/powerpoint/2010/main" val="2175269597"/>
              </p:ext>
            </p:extLst>
          </p:nvPr>
        </p:nvGraphicFramePr>
        <p:xfrm>
          <a:off x="127140" y="1199213"/>
          <a:ext cx="8220994" cy="4405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495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Definition</a:t>
            </a:r>
          </a:p>
        </p:txBody>
      </p:sp>
      <p:sp>
        <p:nvSpPr>
          <p:cNvPr id="3" name="Content Placeholder 2"/>
          <p:cNvSpPr>
            <a:spLocks noGrp="1"/>
          </p:cNvSpPr>
          <p:nvPr>
            <p:ph idx="1"/>
          </p:nvPr>
        </p:nvSpPr>
        <p:spPr>
          <a:xfrm>
            <a:off x="397240" y="1839057"/>
            <a:ext cx="6908800" cy="4654617"/>
          </a:xfrm>
        </p:spPr>
        <p:txBody>
          <a:bodyPr/>
          <a:lstStyle/>
          <a:p>
            <a:pPr>
              <a:buFont typeface="Arial" panose="020B0604020202020204" pitchFamily="34" charset="0"/>
              <a:buChar char="•"/>
            </a:pPr>
            <a:r>
              <a:rPr lang="en-US" sz="2800" dirty="0"/>
              <a:t>Achievements</a:t>
            </a:r>
          </a:p>
          <a:p>
            <a:pPr>
              <a:buFont typeface="Arial" panose="020B0604020202020204" pitchFamily="34" charset="0"/>
              <a:buChar char="•"/>
            </a:pPr>
            <a:r>
              <a:rPr lang="en-US" sz="2800" dirty="0"/>
              <a:t>Systematically refine skills from achievements</a:t>
            </a:r>
          </a:p>
          <a:p>
            <a:pPr>
              <a:buFont typeface="Arial" panose="020B0604020202020204" pitchFamily="34" charset="0"/>
              <a:buChar char="•"/>
            </a:pPr>
            <a:r>
              <a:rPr lang="en-US" sz="2800" dirty="0"/>
              <a:t>Identify a preferred skill set and list of tasks to be performed</a:t>
            </a:r>
          </a:p>
          <a:p>
            <a:pPr>
              <a:buFont typeface="Arial" panose="020B0604020202020204" pitchFamily="34" charset="0"/>
              <a:buChar char="•"/>
            </a:pPr>
            <a:r>
              <a:rPr lang="en-US" sz="2800" dirty="0"/>
              <a:t>Create a hypothesis around the type of organization that needs a skill set like that or has the problems they can solve</a:t>
            </a:r>
          </a:p>
          <a:p>
            <a:endParaRPr lang="en-US" dirty="0"/>
          </a:p>
        </p:txBody>
      </p:sp>
      <p:sp>
        <p:nvSpPr>
          <p:cNvPr id="7" name="Text Placeholder 5"/>
          <p:cNvSpPr txBox="1">
            <a:spLocks/>
          </p:cNvSpPr>
          <p:nvPr/>
        </p:nvSpPr>
        <p:spPr>
          <a:xfrm>
            <a:off x="457200" y="1085850"/>
            <a:ext cx="7467600" cy="719624"/>
          </a:xfrm>
          <a:prstGeom prst="snip1Rect">
            <a:avLst/>
          </a:prstGeom>
          <a:solidFill>
            <a:schemeClr val="tx2">
              <a:lumMod val="50000"/>
            </a:schemeClr>
          </a:solidFill>
        </p:spPr>
        <p:txBody>
          <a:bodyPr>
            <a:normAutofit/>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spc="4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rPr>
              <a:t>WHO, WHAT, AND WHERE</a:t>
            </a:r>
          </a:p>
        </p:txBody>
      </p:sp>
    </p:spTree>
    <p:extLst>
      <p:ext uri="{BB962C8B-B14F-4D97-AF65-F5344CB8AC3E}">
        <p14:creationId xmlns:p14="http://schemas.microsoft.com/office/powerpoint/2010/main" val="3481985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93" y="217489"/>
            <a:ext cx="6908800" cy="774492"/>
          </a:xfrm>
        </p:spPr>
        <p:txBody>
          <a:bodyPr/>
          <a:lstStyle/>
          <a:p>
            <a:pPr algn="ctr"/>
            <a:r>
              <a:rPr lang="en-US" dirty="0">
                <a:solidFill>
                  <a:srgbClr val="004874"/>
                </a:solidFill>
              </a:rPr>
              <a:t>Job search messaging</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dirty="0">
                <a:solidFill>
                  <a:srgbClr val="404040"/>
                </a:solidFill>
              </a:rPr>
              <a:t>A clear objective or "hypothesis"</a:t>
            </a:r>
            <a:endParaRPr lang="en-US" dirty="0">
              <a:solidFill>
                <a:schemeClr val="tx1"/>
              </a:solidFill>
            </a:endParaRPr>
          </a:p>
          <a:p>
            <a:r>
              <a:rPr lang="en-US" dirty="0">
                <a:solidFill>
                  <a:srgbClr val="404040"/>
                </a:solidFill>
              </a:rPr>
              <a:t>A __________ position involving __________, _________ and _________ for a _________ organization focused on ________.</a:t>
            </a:r>
            <a:endParaRPr lang="en-US" dirty="0">
              <a:solidFill>
                <a:schemeClr val="tx1"/>
              </a:solidFill>
            </a:endParaRPr>
          </a:p>
          <a:p>
            <a:r>
              <a:rPr lang="en-US">
                <a:solidFill>
                  <a:srgbClr val="404040"/>
                </a:solidFill>
              </a:rPr>
              <a:t>Example: A sales position involving creating customer profiles, aggressive prospecting and increasing market share for a manufacturing company focused on the paper industry.</a:t>
            </a:r>
            <a:endParaRPr lang="en-US" dirty="0">
              <a:solidFill>
                <a:schemeClr val="tx1"/>
              </a:solidFill>
            </a:endParaRPr>
          </a:p>
        </p:txBody>
      </p:sp>
    </p:spTree>
    <p:extLst>
      <p:ext uri="{BB962C8B-B14F-4D97-AF65-F5344CB8AC3E}">
        <p14:creationId xmlns:p14="http://schemas.microsoft.com/office/powerpoint/2010/main" val="3981286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Research</a:t>
            </a:r>
          </a:p>
        </p:txBody>
      </p:sp>
      <p:sp>
        <p:nvSpPr>
          <p:cNvPr id="3" name="Content Placeholder 2"/>
          <p:cNvSpPr>
            <a:spLocks noGrp="1"/>
          </p:cNvSpPr>
          <p:nvPr>
            <p:ph idx="1"/>
          </p:nvPr>
        </p:nvSpPr>
        <p:spPr>
          <a:xfrm>
            <a:off x="457200" y="1719130"/>
            <a:ext cx="6908800" cy="4654617"/>
          </a:xfrm>
        </p:spPr>
        <p:txBody>
          <a:bodyPr vert="horz" lIns="91440" tIns="45720" rIns="91440" bIns="45720" rtlCol="0" anchor="t">
            <a:normAutofit lnSpcReduction="10000"/>
          </a:bodyPr>
          <a:lstStyle/>
          <a:p>
            <a:pPr>
              <a:buFont typeface="Arial" panose="020B0604020202020204" pitchFamily="34" charset="0"/>
              <a:buChar char="•"/>
            </a:pPr>
            <a:r>
              <a:rPr lang="en-US" sz="2600" dirty="0"/>
              <a:t>Create a profile of the type of organization your search will focus on</a:t>
            </a:r>
            <a:endParaRPr lang="en-US" sz="2600" dirty="0">
              <a:solidFill>
                <a:schemeClr val="tx1"/>
              </a:solidFill>
            </a:endParaRPr>
          </a:p>
          <a:p>
            <a:pPr>
              <a:buFont typeface="Arial" panose="020B0604020202020204" pitchFamily="34" charset="0"/>
              <a:buChar char="•"/>
            </a:pPr>
            <a:r>
              <a:rPr lang="en-US" sz="2600" dirty="0"/>
              <a:t>Use Research tools, SIC codes and databases to identify target organizations in their geographical radius</a:t>
            </a:r>
            <a:endParaRPr lang="en-US" sz="2600" dirty="0">
              <a:solidFill>
                <a:schemeClr val="tx1"/>
              </a:solidFill>
            </a:endParaRPr>
          </a:p>
          <a:p>
            <a:pPr>
              <a:buFont typeface="Arial" panose="020B0604020202020204" pitchFamily="34" charset="0"/>
              <a:buChar char="•"/>
            </a:pPr>
            <a:r>
              <a:rPr lang="en-US" sz="2600" dirty="0"/>
              <a:t>Flux-Identify what is going on inside an organization that might create the need for their skill set</a:t>
            </a:r>
            <a:endParaRPr lang="en-US" sz="2600" dirty="0">
              <a:solidFill>
                <a:schemeClr val="tx1"/>
              </a:solidFill>
            </a:endParaRPr>
          </a:p>
          <a:p>
            <a:pPr>
              <a:buFont typeface="Arial" panose="020B0604020202020204" pitchFamily="34" charset="0"/>
              <a:buChar char="•"/>
            </a:pPr>
            <a:r>
              <a:rPr lang="en-US" sz="2600" dirty="0"/>
              <a:t>Create a "networking brief" that is a one page description of who they are, what their skill set is and the types of companies they would like to learn more about.</a:t>
            </a:r>
          </a:p>
        </p:txBody>
      </p:sp>
      <p:sp>
        <p:nvSpPr>
          <p:cNvPr id="4" name="Text Placeholder 5"/>
          <p:cNvSpPr txBox="1">
            <a:spLocks/>
          </p:cNvSpPr>
          <p:nvPr/>
        </p:nvSpPr>
        <p:spPr>
          <a:xfrm>
            <a:off x="457200" y="1055870"/>
            <a:ext cx="7467600" cy="719624"/>
          </a:xfrm>
          <a:prstGeom prst="snip1Rect">
            <a:avLst/>
          </a:prstGeom>
          <a:solidFill>
            <a:schemeClr val="tx2">
              <a:lumMod val="50000"/>
            </a:schemeClr>
          </a:solidFill>
        </p:spPr>
        <p:txBody>
          <a:bodyPr>
            <a:normAutofit/>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spc="4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rPr>
              <a:t>Who Needs My Skills</a:t>
            </a:r>
          </a:p>
        </p:txBody>
      </p:sp>
    </p:spTree>
    <p:extLst>
      <p:ext uri="{BB962C8B-B14F-4D97-AF65-F5344CB8AC3E}">
        <p14:creationId xmlns:p14="http://schemas.microsoft.com/office/powerpoint/2010/main" val="2577776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Marketing</a:t>
            </a:r>
          </a:p>
        </p:txBody>
      </p:sp>
      <p:sp>
        <p:nvSpPr>
          <p:cNvPr id="3" name="Content Placeholder 2"/>
          <p:cNvSpPr>
            <a:spLocks noGrp="1"/>
          </p:cNvSpPr>
          <p:nvPr>
            <p:ph idx="1"/>
          </p:nvPr>
        </p:nvSpPr>
        <p:spPr>
          <a:xfrm>
            <a:off x="457200" y="1805474"/>
            <a:ext cx="6908800" cy="4654617"/>
          </a:xfrm>
        </p:spPr>
        <p:txBody>
          <a:bodyPr>
            <a:normAutofit lnSpcReduction="10000"/>
          </a:bodyPr>
          <a:lstStyle/>
          <a:p>
            <a:pPr>
              <a:buFont typeface="Arial" panose="020B0604020202020204" pitchFamily="34" charset="0"/>
              <a:buChar char="•"/>
            </a:pPr>
            <a:r>
              <a:rPr lang="en-US" sz="2600" dirty="0"/>
              <a:t>The goal is advice, guidance and feedback from people who “live in the world that we want to live in next” through face to face conversations</a:t>
            </a:r>
          </a:p>
          <a:p>
            <a:pPr>
              <a:buFont typeface="Arial" panose="020B0604020202020204" pitchFamily="34" charset="0"/>
              <a:buChar char="•"/>
            </a:pPr>
            <a:r>
              <a:rPr lang="en-US" sz="2600" dirty="0"/>
              <a:t>Advice from people who have walked that path before you reduces mistakes and wasted effort</a:t>
            </a:r>
          </a:p>
          <a:p>
            <a:pPr>
              <a:buFont typeface="Arial" panose="020B0604020202020204" pitchFamily="34" charset="0"/>
              <a:buChar char="•"/>
            </a:pPr>
            <a:r>
              <a:rPr lang="en-US" sz="2600" dirty="0"/>
              <a:t>Teaching people who are WILLING to help them with their search to get them in front of people who are ABLE to help them on their search</a:t>
            </a:r>
          </a:p>
          <a:p>
            <a:endParaRPr lang="en-US" dirty="0"/>
          </a:p>
        </p:txBody>
      </p:sp>
      <p:sp>
        <p:nvSpPr>
          <p:cNvPr id="4" name="Text Placeholder 5"/>
          <p:cNvSpPr txBox="1">
            <a:spLocks/>
          </p:cNvSpPr>
          <p:nvPr/>
        </p:nvSpPr>
        <p:spPr>
          <a:xfrm>
            <a:off x="457200" y="1085850"/>
            <a:ext cx="7467600" cy="719624"/>
          </a:xfrm>
          <a:prstGeom prst="snip1Rect">
            <a:avLst/>
          </a:prstGeom>
          <a:solidFill>
            <a:schemeClr val="tx2">
              <a:lumMod val="50000"/>
            </a:schemeClr>
          </a:solidFill>
        </p:spPr>
        <p:txBody>
          <a:bodyPr>
            <a:normAutofit/>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spc="4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rPr>
              <a:t>Request Feedback and Advice</a:t>
            </a:r>
          </a:p>
        </p:txBody>
      </p:sp>
    </p:spTree>
    <p:extLst>
      <p:ext uri="{BB962C8B-B14F-4D97-AF65-F5344CB8AC3E}">
        <p14:creationId xmlns:p14="http://schemas.microsoft.com/office/powerpoint/2010/main" val="40259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17488"/>
            <a:ext cx="6908800" cy="861909"/>
          </a:xfrm>
        </p:spPr>
        <p:txBody>
          <a:bodyPr>
            <a:normAutofit fontScale="90000"/>
          </a:bodyPr>
          <a:lstStyle/>
          <a:p>
            <a:pPr algn="ctr"/>
            <a:r>
              <a:rPr lang="en-US" dirty="0">
                <a:solidFill>
                  <a:srgbClr val="004874"/>
                </a:solidFill>
              </a:rPr>
              <a:t>Creating lists of people who they can network with</a:t>
            </a:r>
            <a:endParaRPr lang="en-US"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pPr>
              <a:buFont typeface="Arial" panose="020B0604020202020204" pitchFamily="34" charset="0"/>
              <a:buChar char="•"/>
            </a:pPr>
            <a:r>
              <a:rPr lang="en-US" sz="2400" b="1" dirty="0">
                <a:solidFill>
                  <a:srgbClr val="404040"/>
                </a:solidFill>
              </a:rPr>
              <a:t>"Who thinks you are awesome list</a:t>
            </a:r>
            <a:r>
              <a:rPr lang="en-US" sz="2400" dirty="0">
                <a:solidFill>
                  <a:srgbClr val="404040"/>
                </a:solidFill>
              </a:rPr>
              <a:t>"</a:t>
            </a:r>
            <a:endParaRPr lang="en-US" sz="2400" dirty="0">
              <a:solidFill>
                <a:schemeClr val="tx1"/>
              </a:solidFill>
            </a:endParaRPr>
          </a:p>
          <a:p>
            <a:pPr>
              <a:buFont typeface="Arial" panose="020B0604020202020204" pitchFamily="34" charset="0"/>
              <a:buChar char="•"/>
            </a:pPr>
            <a:r>
              <a:rPr lang="en-US" sz="2400" dirty="0">
                <a:solidFill>
                  <a:srgbClr val="404040"/>
                </a:solidFill>
              </a:rPr>
              <a:t>List everyone who you have ever worked with or hired you that thinks you are great at what you do</a:t>
            </a:r>
            <a:endParaRPr lang="en-US" sz="2400" dirty="0">
              <a:solidFill>
                <a:schemeClr val="tx1"/>
              </a:solidFill>
            </a:endParaRPr>
          </a:p>
          <a:p>
            <a:pPr>
              <a:buFont typeface="Arial" panose="020B0604020202020204" pitchFamily="34" charset="0"/>
              <a:buChar char="•"/>
            </a:pPr>
            <a:r>
              <a:rPr lang="en-US" sz="2400" b="1" dirty="0">
                <a:solidFill>
                  <a:srgbClr val="404040"/>
                </a:solidFill>
              </a:rPr>
              <a:t>"ABC list"</a:t>
            </a:r>
            <a:endParaRPr lang="en-US" sz="2400" b="1" dirty="0">
              <a:solidFill>
                <a:schemeClr val="tx1"/>
              </a:solidFill>
            </a:endParaRPr>
          </a:p>
          <a:p>
            <a:pPr>
              <a:buFont typeface="Arial" panose="020B0604020202020204" pitchFamily="34" charset="0"/>
              <a:buChar char="•"/>
            </a:pPr>
            <a:r>
              <a:rPr lang="en-US" sz="2400" dirty="0">
                <a:solidFill>
                  <a:srgbClr val="404040"/>
                </a:solidFill>
              </a:rPr>
              <a:t>A list-anyone with hiring authority or owns a business of ANY kind</a:t>
            </a:r>
            <a:endParaRPr lang="en-US" sz="2400" dirty="0">
              <a:solidFill>
                <a:schemeClr val="tx1"/>
              </a:solidFill>
            </a:endParaRPr>
          </a:p>
          <a:p>
            <a:pPr>
              <a:buFont typeface="Arial" panose="020B0604020202020204" pitchFamily="34" charset="0"/>
              <a:buChar char="•"/>
            </a:pPr>
            <a:r>
              <a:rPr lang="en-US" sz="2400" dirty="0">
                <a:solidFill>
                  <a:srgbClr val="404040"/>
                </a:solidFill>
              </a:rPr>
              <a:t>B list- anyone in your area of expertise or industry WITHOUT hiring authority</a:t>
            </a:r>
            <a:endParaRPr lang="en-US" sz="2400" dirty="0">
              <a:solidFill>
                <a:schemeClr val="tx1"/>
              </a:solidFill>
            </a:endParaRPr>
          </a:p>
          <a:p>
            <a:pPr>
              <a:buFont typeface="Arial" panose="020B0604020202020204" pitchFamily="34" charset="0"/>
              <a:buChar char="•"/>
            </a:pPr>
            <a:r>
              <a:rPr lang="en-US" sz="2400" dirty="0">
                <a:solidFill>
                  <a:srgbClr val="404040"/>
                </a:solidFill>
              </a:rPr>
              <a:t>C list-</a:t>
            </a:r>
            <a:r>
              <a:rPr lang="en-US" dirty="0">
                <a:solidFill>
                  <a:srgbClr val="404040"/>
                </a:solidFill>
              </a:rPr>
              <a:t> </a:t>
            </a:r>
            <a:r>
              <a:rPr lang="en-US" sz="2400" dirty="0">
                <a:solidFill>
                  <a:srgbClr val="404040"/>
                </a:solidFill>
              </a:rPr>
              <a:t>If you were looking for advice on any topic (money, health, finances, relationships) who would you go talk to</a:t>
            </a:r>
            <a:r>
              <a:rPr lang="en-US" dirty="0">
                <a:solidFill>
                  <a:srgbClr val="404040"/>
                </a:solidFill>
              </a:rPr>
              <a:t>?</a:t>
            </a:r>
            <a:endParaRPr lang="en-US" dirty="0">
              <a:solidFill>
                <a:schemeClr val="tx1"/>
              </a:solidFill>
            </a:endParaRPr>
          </a:p>
        </p:txBody>
      </p:sp>
    </p:spTree>
    <p:extLst>
      <p:ext uri="{BB962C8B-B14F-4D97-AF65-F5344CB8AC3E}">
        <p14:creationId xmlns:p14="http://schemas.microsoft.com/office/powerpoint/2010/main" val="665304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Informational interviews and Networking meetings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a:buFont typeface="Arial" panose="020B0604020202020204" pitchFamily="34" charset="0"/>
              <a:buChar char="•"/>
            </a:pPr>
            <a:r>
              <a:rPr lang="en-US" sz="2800" dirty="0"/>
              <a:t>Without a step by step “how to” process telling someone to “network” is a vague generality they cannot act on</a:t>
            </a:r>
            <a:endParaRPr lang="en-US" sz="2800" dirty="0">
              <a:solidFill>
                <a:schemeClr val="tx1"/>
              </a:solidFill>
            </a:endParaRPr>
          </a:p>
          <a:p>
            <a:pPr>
              <a:buFont typeface="Arial" panose="020B0604020202020204" pitchFamily="34" charset="0"/>
              <a:buChar char="•"/>
            </a:pPr>
            <a:r>
              <a:rPr lang="en-US" sz="2800" dirty="0"/>
              <a:t>Through scripts, examples and practice opportunities job seekers are taught to conduct meetings with people </a:t>
            </a:r>
            <a:endParaRPr lang="en-US" sz="2800" dirty="0">
              <a:solidFill>
                <a:schemeClr val="tx1"/>
              </a:solidFill>
            </a:endParaRPr>
          </a:p>
          <a:p>
            <a:pPr>
              <a:buFont typeface="Arial" panose="020B0604020202020204" pitchFamily="34" charset="0"/>
              <a:buChar char="•"/>
            </a:pPr>
            <a:r>
              <a:rPr lang="en-US" sz="2800" dirty="0"/>
              <a:t>The initially conversations will be only with people WILLING to help them to ensure safety and confidence in the practice</a:t>
            </a:r>
            <a:endParaRPr lang="en-US" sz="2800" dirty="0">
              <a:solidFill>
                <a:schemeClr val="tx1"/>
              </a:solidFill>
            </a:endParaRPr>
          </a:p>
          <a:p>
            <a:pPr>
              <a:buFont typeface="Arial" panose="020B0604020202020204" pitchFamily="34" charset="0"/>
              <a:buChar char="•"/>
            </a:pPr>
            <a:r>
              <a:rPr lang="en-US" sz="2800"/>
              <a:t>Being able to do a job search without ever asking for a job…</a:t>
            </a:r>
            <a:endParaRPr lang="en-US" sz="28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063267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Promise</a:t>
            </a:r>
            <a:endParaRPr lang="en-US" sz="4000"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a:t>A new approach to job search that is a standardized process anyone can execute</a:t>
            </a:r>
          </a:p>
          <a:p>
            <a:pPr>
              <a:buFont typeface="Arial" panose="020B0604020202020204" pitchFamily="34" charset="0"/>
              <a:buChar char="•"/>
            </a:pPr>
            <a:r>
              <a:rPr lang="en-US" dirty="0"/>
              <a:t>An individualized result for each person</a:t>
            </a:r>
          </a:p>
          <a:p>
            <a:pPr>
              <a:buFont typeface="Arial" panose="020B0604020202020204" pitchFamily="34" charset="0"/>
              <a:buChar char="•"/>
            </a:pPr>
            <a:r>
              <a:rPr lang="en-US" dirty="0"/>
              <a:t>Exposure</a:t>
            </a:r>
          </a:p>
          <a:p>
            <a:pPr>
              <a:buFont typeface="Arial" panose="020B0604020202020204" pitchFamily="34" charset="0"/>
              <a:buChar char="•"/>
            </a:pPr>
            <a:r>
              <a:rPr lang="en-US" dirty="0"/>
              <a:t>Advice, guidance and feedback</a:t>
            </a:r>
          </a:p>
          <a:p>
            <a:pPr>
              <a:buFont typeface="Arial" panose="020B0604020202020204" pitchFamily="34" charset="0"/>
              <a:buChar char="•"/>
            </a:pPr>
            <a:r>
              <a:rPr lang="en-US" dirty="0"/>
              <a:t>Become aware of businesses and opportunities they would never have been aware of without this research project</a:t>
            </a:r>
          </a:p>
          <a:p>
            <a:pPr>
              <a:buFont typeface="Arial" panose="020B0604020202020204" pitchFamily="34" charset="0"/>
              <a:buChar char="•"/>
            </a:pPr>
            <a:r>
              <a:rPr lang="en-US" dirty="0"/>
              <a:t>Control over your search while you wait for someone to respond to your resume</a:t>
            </a:r>
          </a:p>
          <a:p>
            <a:endParaRPr lang="en-US" dirty="0"/>
          </a:p>
        </p:txBody>
      </p:sp>
    </p:spTree>
    <p:extLst>
      <p:ext uri="{BB962C8B-B14F-4D97-AF65-F5344CB8AC3E}">
        <p14:creationId xmlns:p14="http://schemas.microsoft.com/office/powerpoint/2010/main" val="2668947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4874"/>
                </a:solidFill>
              </a:rPr>
              <a:t>What to do tomorrow to implement this idea...</a:t>
            </a:r>
            <a:endParaRPr lang="en-US" dirty="0">
              <a:solidFill>
                <a:schemeClr val="tx1"/>
              </a:solidFill>
            </a:endParaRPr>
          </a:p>
        </p:txBody>
      </p:sp>
      <p:sp>
        <p:nvSpPr>
          <p:cNvPr id="3" name="Content Placeholder 2"/>
          <p:cNvSpPr>
            <a:spLocks noGrp="1"/>
          </p:cNvSpPr>
          <p:nvPr>
            <p:ph idx="1"/>
          </p:nvPr>
        </p:nvSpPr>
        <p:spPr>
          <a:xfrm>
            <a:off x="457200" y="1209471"/>
            <a:ext cx="6908800" cy="4097048"/>
          </a:xfrm>
        </p:spPr>
        <p:txBody>
          <a:bodyPr vert="horz" lIns="91440" tIns="45720" rIns="91440" bIns="45720" rtlCol="0" anchor="t">
            <a:noAutofit/>
          </a:bodyPr>
          <a:lstStyle/>
          <a:p>
            <a:pPr>
              <a:buFont typeface="Arial" panose="020B0604020202020204" pitchFamily="34" charset="0"/>
              <a:buChar char="•"/>
            </a:pPr>
            <a:r>
              <a:rPr lang="en-US" sz="1800" dirty="0">
                <a:solidFill>
                  <a:srgbClr val="404040"/>
                </a:solidFill>
              </a:rPr>
              <a:t>Have the job seeker identify one ideal target company and have them create a profile of it (Industry, SIC code, size, private/public, etc.)</a:t>
            </a:r>
            <a:endParaRPr lang="en-US" sz="1800" dirty="0">
              <a:solidFill>
                <a:schemeClr val="tx1"/>
              </a:solidFill>
            </a:endParaRPr>
          </a:p>
          <a:p>
            <a:pPr>
              <a:buFont typeface="Arial" panose="020B0604020202020204" pitchFamily="34" charset="0"/>
              <a:buChar char="•"/>
            </a:pPr>
            <a:r>
              <a:rPr lang="en-US" sz="1800" dirty="0">
                <a:solidFill>
                  <a:srgbClr val="404040"/>
                </a:solidFill>
              </a:rPr>
              <a:t>Use tools like Google and Reference USA or Hoovers to show similar but less known companies in the area(creates hope and focus)</a:t>
            </a:r>
            <a:endParaRPr lang="en-US" sz="1800" dirty="0">
              <a:solidFill>
                <a:schemeClr val="tx1"/>
              </a:solidFill>
            </a:endParaRPr>
          </a:p>
          <a:p>
            <a:pPr>
              <a:buFont typeface="Arial" panose="020B0604020202020204" pitchFamily="34" charset="0"/>
              <a:buChar char="•"/>
            </a:pPr>
            <a:r>
              <a:rPr lang="en-US" sz="1800" dirty="0">
                <a:solidFill>
                  <a:srgbClr val="404040"/>
                </a:solidFill>
              </a:rPr>
              <a:t>Create a clear objective and test it </a:t>
            </a:r>
            <a:endParaRPr lang="en-US" sz="1800" dirty="0">
              <a:solidFill>
                <a:schemeClr val="tx1"/>
              </a:solidFill>
            </a:endParaRPr>
          </a:p>
          <a:p>
            <a:pPr>
              <a:buFont typeface="Arial" panose="020B0604020202020204" pitchFamily="34" charset="0"/>
              <a:buChar char="•"/>
            </a:pPr>
            <a:r>
              <a:rPr lang="en-US" sz="1800" dirty="0">
                <a:solidFill>
                  <a:srgbClr val="404040"/>
                </a:solidFill>
              </a:rPr>
              <a:t>Create ABC and AWESOME lists to create safe and easy networking opportunities</a:t>
            </a:r>
            <a:endParaRPr lang="en-US" sz="1800" dirty="0">
              <a:solidFill>
                <a:schemeClr val="tx1"/>
              </a:solidFill>
            </a:endParaRPr>
          </a:p>
          <a:p>
            <a:pPr>
              <a:buFont typeface="Arial" panose="020B0604020202020204" pitchFamily="34" charset="0"/>
              <a:buChar char="•"/>
            </a:pPr>
            <a:r>
              <a:rPr lang="en-US" sz="1800" dirty="0">
                <a:solidFill>
                  <a:srgbClr val="404040"/>
                </a:solidFill>
              </a:rPr>
              <a:t>Create accountability groups so people can work as a team on each others search and utilize their own network to help others</a:t>
            </a:r>
            <a:endParaRPr lang="en-US" sz="1800" dirty="0">
              <a:solidFill>
                <a:schemeClr val="tx1"/>
              </a:solidFill>
            </a:endParaRPr>
          </a:p>
          <a:p>
            <a:pPr>
              <a:buFont typeface="Arial" panose="020B0604020202020204" pitchFamily="34" charset="0"/>
              <a:buChar char="•"/>
            </a:pPr>
            <a:r>
              <a:rPr lang="en-US" sz="1800" dirty="0">
                <a:solidFill>
                  <a:srgbClr val="404040"/>
                </a:solidFill>
              </a:rPr>
              <a:t>Focus networking on people that already think they are great at what they do (former managers, peers, vendors)</a:t>
            </a:r>
            <a:endParaRPr lang="en-US" sz="1800" dirty="0">
              <a:solidFill>
                <a:schemeClr val="tx1"/>
              </a:solidFill>
            </a:endParaRPr>
          </a:p>
          <a:p>
            <a:pPr>
              <a:buFont typeface="Arial" panose="020B0604020202020204" pitchFamily="34" charset="0"/>
              <a:buChar char="•"/>
            </a:pPr>
            <a:r>
              <a:rPr lang="en-US" sz="1800" dirty="0">
                <a:solidFill>
                  <a:srgbClr val="404040"/>
                </a:solidFill>
              </a:rPr>
              <a:t>The goal is to teach people who are WILLING to help them get them in front of people that are ABLE to help them with their search. </a:t>
            </a:r>
            <a:endParaRPr lang="en-US" sz="1800" dirty="0">
              <a:solidFill>
                <a:schemeClr val="tx1"/>
              </a:solidFill>
            </a:endParaRPr>
          </a:p>
        </p:txBody>
      </p:sp>
    </p:spTree>
    <p:extLst>
      <p:ext uri="{BB962C8B-B14F-4D97-AF65-F5344CB8AC3E}">
        <p14:creationId xmlns:p14="http://schemas.microsoft.com/office/powerpoint/2010/main" val="6454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a:t>
            </a:r>
          </a:p>
        </p:txBody>
      </p:sp>
      <p:sp>
        <p:nvSpPr>
          <p:cNvPr id="3" name="Content Placeholder 2"/>
          <p:cNvSpPr>
            <a:spLocks noGrp="1"/>
          </p:cNvSpPr>
          <p:nvPr>
            <p:ph idx="1"/>
          </p:nvPr>
        </p:nvSpPr>
        <p:spPr/>
        <p:txBody>
          <a:bodyPr>
            <a:normAutofit fontScale="85000" lnSpcReduction="20000"/>
          </a:bodyPr>
          <a:lstStyle/>
          <a:p>
            <a:pPr>
              <a:buNone/>
            </a:pPr>
            <a:r>
              <a:rPr lang="en-US" b="1" dirty="0"/>
              <a:t>Polling Question # 1</a:t>
            </a:r>
            <a:endParaRPr lang="en-US" dirty="0"/>
          </a:p>
          <a:p>
            <a:pPr>
              <a:buFont typeface="Arial" panose="020B0604020202020204" pitchFamily="34" charset="0"/>
              <a:buChar char="•"/>
            </a:pPr>
            <a:r>
              <a:rPr lang="en-US" dirty="0"/>
              <a:t>Let’s get to know who is on the call today. Using the poll, select the role that you play in your H-1B RTW grant. </a:t>
            </a:r>
          </a:p>
          <a:p>
            <a:pPr marL="0" indent="0">
              <a:buNone/>
            </a:pPr>
            <a:endParaRPr lang="en-US" dirty="0"/>
          </a:p>
          <a:p>
            <a:pPr>
              <a:buFont typeface="Arial" panose="020B0604020202020204" pitchFamily="34" charset="0"/>
              <a:buChar char="•"/>
            </a:pPr>
            <a:r>
              <a:rPr lang="en-US" dirty="0"/>
              <a:t>For this grant initiative I am the:</a:t>
            </a:r>
          </a:p>
          <a:p>
            <a:pPr marL="0" indent="0">
              <a:buNone/>
            </a:pPr>
            <a:endParaRPr lang="en-US" dirty="0"/>
          </a:p>
          <a:p>
            <a:pPr lvl="1">
              <a:buFont typeface="Wingdings" pitchFamily="2" charset="2"/>
              <a:buChar char="q"/>
            </a:pPr>
            <a:r>
              <a:rPr lang="en-US" sz="2400" dirty="0"/>
              <a:t> 	Authorized Representative</a:t>
            </a:r>
          </a:p>
          <a:p>
            <a:pPr lvl="1">
              <a:buFont typeface="Wingdings" pitchFamily="2" charset="2"/>
              <a:buChar char="q"/>
            </a:pPr>
            <a:r>
              <a:rPr lang="en-US" sz="2400" dirty="0"/>
              <a:t> 	Program Director/Manager</a:t>
            </a:r>
          </a:p>
          <a:p>
            <a:pPr lvl="1">
              <a:buFont typeface="Wingdings" pitchFamily="2" charset="2"/>
              <a:buChar char="q"/>
            </a:pPr>
            <a:r>
              <a:rPr lang="en-US" sz="2400" dirty="0"/>
              <a:t> 	IT/Data Manager or staff</a:t>
            </a:r>
          </a:p>
          <a:p>
            <a:pPr lvl="1">
              <a:buFont typeface="Wingdings" pitchFamily="2" charset="2"/>
              <a:buChar char="q"/>
            </a:pPr>
            <a:r>
              <a:rPr lang="en-US" sz="2400" dirty="0"/>
              <a:t> 	Training Partner</a:t>
            </a:r>
          </a:p>
          <a:p>
            <a:pPr lvl="1">
              <a:buFont typeface="Wingdings" pitchFamily="2" charset="2"/>
              <a:buChar char="q"/>
            </a:pPr>
            <a:r>
              <a:rPr lang="en-US" sz="2400" dirty="0"/>
              <a:t> 	Employer Partner</a:t>
            </a:r>
          </a:p>
          <a:p>
            <a:pPr lvl="1">
              <a:buFont typeface="Wingdings" pitchFamily="2" charset="2"/>
              <a:buChar char="q"/>
            </a:pPr>
            <a:r>
              <a:rPr lang="en-US" sz="2400" dirty="0"/>
              <a:t>   Service Provider</a:t>
            </a:r>
          </a:p>
        </p:txBody>
      </p:sp>
    </p:spTree>
    <p:extLst>
      <p:ext uri="{BB962C8B-B14F-4D97-AF65-F5344CB8AC3E}">
        <p14:creationId xmlns:p14="http://schemas.microsoft.com/office/powerpoint/2010/main" val="2462397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Presentation Take away</a:t>
            </a:r>
          </a:p>
        </p:txBody>
      </p:sp>
      <p:sp>
        <p:nvSpPr>
          <p:cNvPr id="3" name="Content Placeholder 2"/>
          <p:cNvSpPr>
            <a:spLocks noGrp="1"/>
          </p:cNvSpPr>
          <p:nvPr>
            <p:ph idx="1"/>
          </p:nvPr>
        </p:nvSpPr>
        <p:spPr>
          <a:xfrm>
            <a:off x="457200" y="2082800"/>
            <a:ext cx="7429500" cy="3637982"/>
          </a:xfrm>
        </p:spPr>
        <p:txBody>
          <a:bodyPr vert="horz" lIns="91440" tIns="45720" rIns="91440" bIns="45720" rtlCol="0" anchor="t">
            <a:normAutofit fontScale="85000" lnSpcReduction="20000"/>
          </a:bodyPr>
          <a:lstStyle/>
          <a:p>
            <a:pPr marL="457200" indent="-457200">
              <a:buFont typeface="+mj-lt"/>
              <a:buAutoNum type="arabicPeriod"/>
            </a:pPr>
            <a:r>
              <a:rPr lang="en-US" sz="2400" dirty="0"/>
              <a:t>Educate with Modern Methods</a:t>
            </a:r>
            <a:endParaRPr lang="en-US" sz="2400" dirty="0">
              <a:solidFill>
                <a:schemeClr val="tx1"/>
              </a:solidFill>
            </a:endParaRPr>
          </a:p>
          <a:p>
            <a:pPr marL="457200" indent="-457200">
              <a:buFont typeface="+mj-lt"/>
              <a:buAutoNum type="arabicPeriod"/>
            </a:pPr>
            <a:r>
              <a:rPr lang="en-US" sz="2400" dirty="0"/>
              <a:t>Use Testimonials and Success Stories</a:t>
            </a:r>
            <a:endParaRPr lang="en-US" sz="2400" dirty="0">
              <a:solidFill>
                <a:schemeClr val="tx1"/>
              </a:solidFill>
            </a:endParaRPr>
          </a:p>
          <a:p>
            <a:pPr marL="457200" indent="-457200">
              <a:buFont typeface="+mj-lt"/>
              <a:buAutoNum type="arabicPeriod"/>
            </a:pPr>
            <a:r>
              <a:rPr lang="en-US" sz="2400" dirty="0"/>
              <a:t>Use  traditional and non-traditional methods for outreach</a:t>
            </a:r>
            <a:endParaRPr lang="en-US" sz="2400" dirty="0">
              <a:solidFill>
                <a:schemeClr val="tx1"/>
              </a:solidFill>
            </a:endParaRPr>
          </a:p>
          <a:p>
            <a:pPr marL="457200" indent="-457200">
              <a:buFont typeface="+mj-lt"/>
              <a:buAutoNum type="arabicPeriod"/>
            </a:pPr>
            <a:r>
              <a:rPr lang="en-US" sz="2400" dirty="0"/>
              <a:t>Utilize family and friends to reach them</a:t>
            </a:r>
            <a:endParaRPr lang="en-US" sz="2400" dirty="0">
              <a:solidFill>
                <a:schemeClr val="tx1"/>
              </a:solidFill>
            </a:endParaRPr>
          </a:p>
          <a:p>
            <a:pPr marL="457200" indent="-457200">
              <a:buFont typeface="+mj-lt"/>
              <a:buAutoNum type="arabicPeriod"/>
            </a:pPr>
            <a:r>
              <a:rPr lang="en-US" sz="2400" dirty="0"/>
              <a:t>Suggest alternative employment</a:t>
            </a:r>
            <a:endParaRPr lang="en-US" sz="2400" dirty="0">
              <a:solidFill>
                <a:schemeClr val="tx1"/>
              </a:solidFill>
            </a:endParaRPr>
          </a:p>
          <a:p>
            <a:pPr marL="457200" indent="-457200">
              <a:buFont typeface="+mj-lt"/>
              <a:buAutoNum type="arabicPeriod"/>
            </a:pPr>
            <a:r>
              <a:rPr lang="en-US" sz="2400" dirty="0"/>
              <a:t>Encourage technology use and understanding</a:t>
            </a:r>
            <a:endParaRPr lang="en-US" sz="2400" dirty="0">
              <a:solidFill>
                <a:schemeClr val="tx1"/>
              </a:solidFill>
            </a:endParaRPr>
          </a:p>
          <a:p>
            <a:pPr marL="457200" indent="-457200">
              <a:buFont typeface="+mj-lt"/>
              <a:buAutoNum type="arabicPeriod"/>
            </a:pPr>
            <a:r>
              <a:rPr lang="en-US" sz="2400" dirty="0"/>
              <a:t>Mobilize your entire network of partners to reach</a:t>
            </a:r>
            <a:endParaRPr lang="en-US" sz="2400" dirty="0">
              <a:solidFill>
                <a:schemeClr val="tx1"/>
              </a:solidFill>
            </a:endParaRPr>
          </a:p>
          <a:p>
            <a:pPr marL="457200" indent="-457200">
              <a:buFont typeface="+mj-lt"/>
              <a:buAutoNum type="arabicPeriod"/>
            </a:pPr>
            <a:r>
              <a:rPr lang="en-US" sz="2400" dirty="0"/>
              <a:t>Search for a job the same way you find everything else of value in your life</a:t>
            </a:r>
          </a:p>
          <a:p>
            <a:pPr marL="457200" indent="-457200">
              <a:buFont typeface="+mj-lt"/>
              <a:buAutoNum type="arabicPeriod"/>
            </a:pPr>
            <a:r>
              <a:rPr lang="en-US" sz="2400" dirty="0"/>
              <a:t>Networking is about gaining help support and guidance who already think you are great at what you do</a:t>
            </a:r>
          </a:p>
        </p:txBody>
      </p:sp>
      <p:sp>
        <p:nvSpPr>
          <p:cNvPr id="4" name="Text Placeholder 5"/>
          <p:cNvSpPr txBox="1">
            <a:spLocks/>
          </p:cNvSpPr>
          <p:nvPr/>
        </p:nvSpPr>
        <p:spPr>
          <a:xfrm>
            <a:off x="457200" y="1085850"/>
            <a:ext cx="7467600" cy="719624"/>
          </a:xfrm>
          <a:prstGeom prst="snip1Rect">
            <a:avLst/>
          </a:prstGeom>
          <a:solidFill>
            <a:schemeClr val="tx2">
              <a:lumMod val="50000"/>
            </a:schemeClr>
          </a:solidFill>
        </p:spPr>
        <p:txBody>
          <a:bodyPr>
            <a:normAutofit/>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spc="4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rPr>
              <a:t>Engaging with Older and Discouraged Workers</a:t>
            </a:r>
          </a:p>
        </p:txBody>
      </p:sp>
    </p:spTree>
    <p:extLst>
      <p:ext uri="{BB962C8B-B14F-4D97-AF65-F5344CB8AC3E}">
        <p14:creationId xmlns:p14="http://schemas.microsoft.com/office/powerpoint/2010/main" val="2221959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 Roundtable</a:t>
            </a:r>
          </a:p>
        </p:txBody>
      </p:sp>
      <p:sp>
        <p:nvSpPr>
          <p:cNvPr id="3" name="Content Placeholder 2"/>
          <p:cNvSpPr>
            <a:spLocks noGrp="1"/>
          </p:cNvSpPr>
          <p:nvPr>
            <p:ph idx="1"/>
          </p:nvPr>
        </p:nvSpPr>
        <p:spPr>
          <a:xfrm>
            <a:off x="457200" y="1209470"/>
            <a:ext cx="7543800" cy="4832101"/>
          </a:xfrm>
        </p:spPr>
        <p:txBody>
          <a:bodyPr>
            <a:normAutofit fontScale="55000" lnSpcReduction="20000"/>
          </a:bodyPr>
          <a:lstStyle/>
          <a:p>
            <a:pPr>
              <a:buFont typeface="Arial" panose="020B0604020202020204" pitchFamily="34" charset="0"/>
              <a:buChar char="•"/>
            </a:pPr>
            <a:r>
              <a:rPr lang="en-US" sz="3600" b="1" dirty="0"/>
              <a:t>Q&amp;A today</a:t>
            </a:r>
          </a:p>
          <a:p>
            <a:pPr>
              <a:buFont typeface="Arial" panose="020B0604020202020204" pitchFamily="34" charset="0"/>
              <a:buChar char="•"/>
            </a:pPr>
            <a:r>
              <a:rPr lang="en-US" sz="3600" b="1" dirty="0"/>
              <a:t>Roundtable Discussion Participation October 7, 2016</a:t>
            </a:r>
          </a:p>
          <a:p>
            <a:endParaRPr lang="en-US" dirty="0"/>
          </a:p>
          <a:p>
            <a:pPr marL="0" indent="0" algn="ctr">
              <a:buNone/>
            </a:pPr>
            <a:r>
              <a:rPr lang="en-US" sz="3800" b="1" dirty="0"/>
              <a:t>Thank you!</a:t>
            </a:r>
          </a:p>
          <a:p>
            <a:pPr marL="0" indent="0" algn="ctr">
              <a:buNone/>
            </a:pPr>
            <a:endParaRPr lang="en-US" dirty="0"/>
          </a:p>
          <a:p>
            <a:pPr marL="0" indent="0" algn="ctr">
              <a:buNone/>
            </a:pPr>
            <a:r>
              <a:rPr lang="en-US" dirty="0"/>
              <a:t>John R. Fugazzie</a:t>
            </a:r>
          </a:p>
          <a:p>
            <a:pPr marL="0" indent="0" algn="ctr">
              <a:buNone/>
            </a:pPr>
            <a:r>
              <a:rPr lang="en-US" dirty="0"/>
              <a:t>m. 551.204.5667</a:t>
            </a:r>
          </a:p>
          <a:p>
            <a:pPr marL="0" indent="0" algn="ctr">
              <a:buNone/>
            </a:pPr>
            <a:r>
              <a:rPr lang="en-US" dirty="0">
                <a:hlinkClick r:id="rId3"/>
              </a:rPr>
              <a:t>www.linkedin.com/in/johnrfugazzie</a:t>
            </a:r>
            <a:r>
              <a:rPr lang="en-US" dirty="0"/>
              <a:t> </a:t>
            </a:r>
          </a:p>
          <a:p>
            <a:pPr marL="0" indent="0" algn="ctr">
              <a:buNone/>
            </a:pPr>
            <a:r>
              <a:rPr lang="en-US" dirty="0">
                <a:hlinkClick r:id="rId4"/>
              </a:rPr>
              <a:t>www.johnrfugazzie.com</a:t>
            </a:r>
            <a:r>
              <a:rPr lang="en-US" dirty="0"/>
              <a:t> </a:t>
            </a:r>
          </a:p>
          <a:p>
            <a:pPr marL="0" indent="0">
              <a:buNone/>
            </a:pPr>
            <a:endParaRPr lang="en-US" dirty="0"/>
          </a:p>
          <a:p>
            <a:pPr marL="0" indent="0" algn="ctr">
              <a:buNone/>
            </a:pPr>
            <a:r>
              <a:rPr lang="en-US" dirty="0"/>
              <a:t>Chris </a:t>
            </a:r>
            <a:r>
              <a:rPr lang="en-US" dirty="0" err="1"/>
              <a:t>Czarnick</a:t>
            </a:r>
            <a:r>
              <a:rPr lang="en-US" dirty="0"/>
              <a:t> </a:t>
            </a:r>
          </a:p>
          <a:p>
            <a:pPr marL="0" indent="0" algn="ctr">
              <a:buNone/>
            </a:pPr>
            <a:r>
              <a:rPr lang="en-US" dirty="0"/>
              <a:t>920-540-7263</a:t>
            </a:r>
          </a:p>
          <a:p>
            <a:pPr marL="0" indent="0" algn="ctr">
              <a:buNone/>
            </a:pPr>
            <a:r>
              <a:rPr lang="en-US" u="sng" dirty="0">
                <a:hlinkClick r:id="rId5"/>
              </a:rPr>
              <a:t>www.myhumansearchengine.com</a:t>
            </a:r>
            <a:endParaRPr lang="en-US" u="sng" dirty="0"/>
          </a:p>
          <a:p>
            <a:pPr marL="0" indent="0" algn="ctr">
              <a:buNone/>
            </a:pPr>
            <a:r>
              <a:rPr lang="en-US" dirty="0">
                <a:hlinkClick r:id="rId6"/>
              </a:rPr>
              <a:t>www.linkedin.com/in/chrisczarnik</a:t>
            </a:r>
            <a:r>
              <a:rPr lang="en-US" dirty="0"/>
              <a:t> </a:t>
            </a:r>
          </a:p>
          <a:p>
            <a:endParaRPr lang="en-US" dirty="0"/>
          </a:p>
          <a:p>
            <a:pPr marL="0" indent="0" algn="ctr">
              <a:buNone/>
            </a:pPr>
            <a:endParaRPr lang="en-US" dirty="0"/>
          </a:p>
        </p:txBody>
      </p:sp>
    </p:spTree>
    <p:extLst>
      <p:ext uri="{BB962C8B-B14F-4D97-AF65-F5344CB8AC3E}">
        <p14:creationId xmlns:p14="http://schemas.microsoft.com/office/powerpoint/2010/main" val="4168506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305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2876" y="235470"/>
            <a:ext cx="4138847" cy="5638800"/>
          </a:xfrm>
        </p:spPr>
        <p:txBody>
          <a:bodyPr>
            <a:normAutofit/>
          </a:bodyPr>
          <a:lstStyle/>
          <a:p>
            <a:r>
              <a:rPr lang="en-US" dirty="0"/>
              <a:t>H-1B Ready to Work Community of Practice</a:t>
            </a:r>
          </a:p>
          <a:p>
            <a:pPr lvl="1"/>
            <a:r>
              <a:rPr lang="en-US" dirty="0" err="1"/>
              <a:t>WorkforceGPS</a:t>
            </a:r>
            <a:r>
              <a:rPr lang="en-US" dirty="0"/>
              <a:t> site for Ready to Work</a:t>
            </a:r>
          </a:p>
          <a:p>
            <a:pPr lvl="2"/>
            <a:r>
              <a:rPr lang="en-US" dirty="0">
                <a:hlinkClick r:id="rId3"/>
              </a:rPr>
              <a:t>https://h1breadytowork.workforcegps.org/</a:t>
            </a:r>
            <a:endParaRPr lang="en-US" dirty="0"/>
          </a:p>
          <a:p>
            <a:pPr lvl="2" indent="0">
              <a:buNone/>
            </a:pPr>
            <a:endParaRPr lang="en-US" dirty="0"/>
          </a:p>
          <a:p>
            <a:r>
              <a:rPr lang="en-US" dirty="0"/>
              <a:t>LinkedIn Platform</a:t>
            </a:r>
          </a:p>
          <a:p>
            <a:pPr lvl="1"/>
            <a:r>
              <a:rPr lang="en-US" dirty="0"/>
              <a:t>Have you joined our LinkedIn page yet?</a:t>
            </a:r>
          </a:p>
          <a:p>
            <a:pPr lvl="2"/>
            <a:r>
              <a:rPr lang="en-US" u="sng" dirty="0">
                <a:hlinkClick r:id="rId4"/>
              </a:rPr>
              <a:t>https://www.linkedin.com/groups/H-1B-Ready-Work-RTW-7018078/about</a:t>
            </a:r>
            <a:endParaRPr lang="en-US" dirty="0"/>
          </a:p>
        </p:txBody>
      </p:sp>
    </p:spTree>
    <p:extLst>
      <p:ext uri="{BB962C8B-B14F-4D97-AF65-F5344CB8AC3E}">
        <p14:creationId xmlns:p14="http://schemas.microsoft.com/office/powerpoint/2010/main" val="667893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65400"/>
            <a:ext cx="7073899" cy="3187700"/>
          </a:xfrm>
        </p:spPr>
        <p:txBody>
          <a:bodyPr>
            <a:normAutofit/>
          </a:bodyPr>
          <a:lstStyle/>
          <a:p>
            <a:pPr algn="ctr"/>
            <a:r>
              <a:rPr lang="en-US" dirty="0"/>
              <a:t>Ready to Work Grantee Mailbox</a:t>
            </a:r>
            <a:br>
              <a:rPr lang="en-US" dirty="0"/>
            </a:br>
            <a:r>
              <a:rPr lang="en-US" dirty="0"/>
              <a:t>RTW@dol.gov </a:t>
            </a:r>
            <a:br>
              <a:rPr lang="en-US" dirty="0"/>
            </a:br>
            <a:br>
              <a:rPr lang="en-US" dirty="0"/>
            </a:br>
            <a:r>
              <a:rPr lang="en-US" dirty="0"/>
              <a:t>To Reach your Federal Project Officer, DOL National Office and Technical Assistance Providers</a:t>
            </a:r>
          </a:p>
        </p:txBody>
      </p:sp>
    </p:spTree>
    <p:extLst>
      <p:ext uri="{BB962C8B-B14F-4D97-AF65-F5344CB8AC3E}">
        <p14:creationId xmlns:p14="http://schemas.microsoft.com/office/powerpoint/2010/main" val="1825101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 Webinar Feedback Tool</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Thank you for participating in the H-1B RTW: Long Term Unemployed Webinar Series</a:t>
            </a:r>
          </a:p>
          <a:p>
            <a:pPr marL="0" indent="0">
              <a:buNone/>
            </a:pPr>
            <a:r>
              <a:rPr lang="en-US" b="1" dirty="0">
                <a:solidFill>
                  <a:schemeClr val="tx2"/>
                </a:solidFill>
              </a:rPr>
              <a:t>Outreach and Recruitment: Strategies for Re-engaging Older and Discouraged workers back into the Workforce</a:t>
            </a:r>
          </a:p>
          <a:p>
            <a:pPr marL="0" indent="0">
              <a:buNone/>
            </a:pPr>
            <a:endParaRPr lang="en-US" dirty="0"/>
          </a:p>
          <a:p>
            <a:pPr lvl="1"/>
            <a:r>
              <a:rPr lang="en-US" dirty="0"/>
              <a:t>Please take a minute to complete this brief feedback tool regarding the Webinar on today October 6, 2016. </a:t>
            </a:r>
          </a:p>
          <a:p>
            <a:endParaRPr lang="en-US" dirty="0"/>
          </a:p>
          <a:p>
            <a:pPr lvl="1"/>
            <a:r>
              <a:rPr lang="en-US" dirty="0"/>
              <a:t>The input you provide will help us better the delivery of future webinars and create technical assistance meaningful for your work.</a:t>
            </a:r>
          </a:p>
          <a:p>
            <a:endParaRPr lang="en-US" dirty="0"/>
          </a:p>
        </p:txBody>
      </p:sp>
    </p:spTree>
    <p:extLst>
      <p:ext uri="{BB962C8B-B14F-4D97-AF65-F5344CB8AC3E}">
        <p14:creationId xmlns:p14="http://schemas.microsoft.com/office/powerpoint/2010/main" val="1892031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00891" y="1680366"/>
            <a:ext cx="4837112" cy="533400"/>
          </a:xfrm>
        </p:spPr>
        <p:txBody>
          <a:bodyPr>
            <a:normAutofit/>
          </a:bodyPr>
          <a:lstStyle/>
          <a:p>
            <a:r>
              <a:rPr lang="en-US" dirty="0"/>
              <a:t>Megan Baird</a:t>
            </a:r>
          </a:p>
        </p:txBody>
      </p:sp>
      <p:sp>
        <p:nvSpPr>
          <p:cNvPr id="9" name="Text Placeholder 8"/>
          <p:cNvSpPr>
            <a:spLocks noGrp="1"/>
          </p:cNvSpPr>
          <p:nvPr>
            <p:ph type="body" sz="half" idx="2"/>
          </p:nvPr>
        </p:nvSpPr>
        <p:spPr>
          <a:xfrm>
            <a:off x="1121010" y="2150934"/>
            <a:ext cx="4837112" cy="354807"/>
          </a:xfrm>
        </p:spPr>
        <p:txBody>
          <a:bodyPr>
            <a:normAutofit lnSpcReduction="10000"/>
          </a:bodyPr>
          <a:lstStyle/>
          <a:p>
            <a:r>
              <a:rPr lang="en-US" dirty="0"/>
              <a:t>Moderator: H-1B Program Manager</a:t>
            </a:r>
          </a:p>
        </p:txBody>
      </p:sp>
      <p:sp>
        <p:nvSpPr>
          <p:cNvPr id="11" name="Text Placeholder 10"/>
          <p:cNvSpPr>
            <a:spLocks noGrp="1"/>
          </p:cNvSpPr>
          <p:nvPr>
            <p:ph type="body" sz="half" idx="11"/>
          </p:nvPr>
        </p:nvSpPr>
        <p:spPr/>
        <p:txBody>
          <a:bodyPr/>
          <a:lstStyle/>
          <a:p>
            <a:r>
              <a:rPr lang="en-US" dirty="0"/>
              <a:t>ETA</a:t>
            </a:r>
          </a:p>
          <a:p>
            <a:r>
              <a:rPr lang="en-US" dirty="0"/>
              <a:t>Division of Strategic Investments</a:t>
            </a:r>
          </a:p>
          <a:p>
            <a:r>
              <a:rPr lang="en-US" dirty="0"/>
              <a:t>Washington DC</a:t>
            </a:r>
          </a:p>
        </p:txBody>
      </p:sp>
    </p:spTree>
    <p:extLst>
      <p:ext uri="{BB962C8B-B14F-4D97-AF65-F5344CB8AC3E}">
        <p14:creationId xmlns:p14="http://schemas.microsoft.com/office/powerpoint/2010/main" val="49102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9"/>
          </p:nvPr>
        </p:nvSpPr>
        <p:spPr/>
        <p:txBody>
          <a:bodyPr/>
          <a:lstStyle/>
          <a:p>
            <a:r>
              <a:rPr lang="en-US" dirty="0"/>
              <a:t>John Fugazzie</a:t>
            </a:r>
          </a:p>
        </p:txBody>
      </p:sp>
      <p:sp>
        <p:nvSpPr>
          <p:cNvPr id="21" name="Text Placeholder 20"/>
          <p:cNvSpPr>
            <a:spLocks noGrp="1"/>
          </p:cNvSpPr>
          <p:nvPr>
            <p:ph type="body" sz="quarter" idx="15"/>
          </p:nvPr>
        </p:nvSpPr>
        <p:spPr/>
        <p:txBody>
          <a:bodyPr/>
          <a:lstStyle/>
          <a:p>
            <a:r>
              <a:rPr lang="en-US" dirty="0"/>
              <a:t>Chris Czarnik</a:t>
            </a:r>
          </a:p>
        </p:txBody>
      </p:sp>
      <p:sp>
        <p:nvSpPr>
          <p:cNvPr id="14" name="Title 13"/>
          <p:cNvSpPr>
            <a:spLocks noGrp="1"/>
          </p:cNvSpPr>
          <p:nvPr>
            <p:ph type="title"/>
          </p:nvPr>
        </p:nvSpPr>
        <p:spPr/>
        <p:txBody>
          <a:bodyPr/>
          <a:lstStyle/>
          <a:p>
            <a:r>
              <a:rPr lang="en-US" dirty="0"/>
              <a:t>Angel Harlins</a:t>
            </a:r>
          </a:p>
        </p:txBody>
      </p:sp>
      <p:sp>
        <p:nvSpPr>
          <p:cNvPr id="15" name="Text Placeholder 14"/>
          <p:cNvSpPr>
            <a:spLocks noGrp="1"/>
          </p:cNvSpPr>
          <p:nvPr>
            <p:ph type="body" sz="half" idx="2"/>
          </p:nvPr>
        </p:nvSpPr>
        <p:spPr>
          <a:xfrm>
            <a:off x="2147212" y="685801"/>
            <a:ext cx="5737616" cy="258579"/>
          </a:xfrm>
        </p:spPr>
        <p:txBody>
          <a:bodyPr/>
          <a:lstStyle/>
          <a:p>
            <a:r>
              <a:rPr lang="en-US" dirty="0"/>
              <a:t>Facilitator: H-1B RTW Technical Assistance Project Lead</a:t>
            </a:r>
          </a:p>
          <a:p>
            <a:endParaRPr lang="en-US" dirty="0"/>
          </a:p>
        </p:txBody>
      </p:sp>
      <p:sp>
        <p:nvSpPr>
          <p:cNvPr id="17" name="Text Placeholder 16"/>
          <p:cNvSpPr>
            <a:spLocks noGrp="1"/>
          </p:cNvSpPr>
          <p:nvPr>
            <p:ph type="body" sz="half" idx="11"/>
          </p:nvPr>
        </p:nvSpPr>
        <p:spPr>
          <a:xfrm>
            <a:off x="2132221" y="1113176"/>
            <a:ext cx="3970337" cy="295899"/>
          </a:xfrm>
        </p:spPr>
        <p:txBody>
          <a:bodyPr>
            <a:normAutofit fontScale="92500" lnSpcReduction="20000"/>
          </a:bodyPr>
          <a:lstStyle/>
          <a:p>
            <a:r>
              <a:rPr lang="en-US" dirty="0"/>
              <a:t>Performance Excellence Partners</a:t>
            </a:r>
          </a:p>
        </p:txBody>
      </p:sp>
      <p:sp>
        <p:nvSpPr>
          <p:cNvPr id="18" name="Text Placeholder 17"/>
          <p:cNvSpPr>
            <a:spLocks noGrp="1"/>
          </p:cNvSpPr>
          <p:nvPr>
            <p:ph type="body" sz="half" idx="12"/>
          </p:nvPr>
        </p:nvSpPr>
        <p:spPr/>
        <p:txBody>
          <a:bodyPr/>
          <a:lstStyle/>
          <a:p>
            <a:r>
              <a:rPr lang="en-US" dirty="0"/>
              <a:t>Subject Matter Expert</a:t>
            </a:r>
          </a:p>
          <a:p>
            <a:endParaRPr lang="en-US" dirty="0"/>
          </a:p>
        </p:txBody>
      </p:sp>
      <p:sp>
        <p:nvSpPr>
          <p:cNvPr id="20" name="Text Placeholder 19"/>
          <p:cNvSpPr>
            <a:spLocks noGrp="1"/>
          </p:cNvSpPr>
          <p:nvPr>
            <p:ph type="body" sz="half" idx="14"/>
          </p:nvPr>
        </p:nvSpPr>
        <p:spPr>
          <a:xfrm>
            <a:off x="2297113" y="4790569"/>
            <a:ext cx="3970337" cy="1235477"/>
          </a:xfrm>
        </p:spPr>
        <p:txBody>
          <a:bodyPr>
            <a:normAutofit fontScale="92500" lnSpcReduction="10000"/>
          </a:bodyPr>
          <a:lstStyle/>
          <a:p>
            <a:r>
              <a:rPr lang="en-US" dirty="0"/>
              <a:t>Founder and CEO- Career [RE]Search Group</a:t>
            </a:r>
          </a:p>
          <a:p>
            <a:r>
              <a:rPr lang="en-US" dirty="0"/>
              <a:t>Author: Human Search Engine for Career Search</a:t>
            </a:r>
          </a:p>
          <a:p>
            <a:r>
              <a:rPr lang="en-US" dirty="0"/>
              <a:t>Job Search SME-Pearson Education</a:t>
            </a:r>
          </a:p>
          <a:p>
            <a:endParaRPr lang="en-US" dirty="0"/>
          </a:p>
          <a:p>
            <a:endParaRPr lang="en-US" dirty="0"/>
          </a:p>
        </p:txBody>
      </p:sp>
      <p:sp>
        <p:nvSpPr>
          <p:cNvPr id="22" name="Text Placeholder 21"/>
          <p:cNvSpPr>
            <a:spLocks noGrp="1"/>
          </p:cNvSpPr>
          <p:nvPr>
            <p:ph type="body" sz="half" idx="16"/>
          </p:nvPr>
        </p:nvSpPr>
        <p:spPr/>
        <p:txBody>
          <a:bodyPr/>
          <a:lstStyle/>
          <a:p>
            <a:r>
              <a:rPr lang="en-US" dirty="0"/>
              <a:t>Subject Matter Expert</a:t>
            </a:r>
          </a:p>
          <a:p>
            <a:endParaRPr lang="en-US" dirty="0"/>
          </a:p>
        </p:txBody>
      </p:sp>
      <p:sp>
        <p:nvSpPr>
          <p:cNvPr id="24" name="Text Placeholder 23"/>
          <p:cNvSpPr>
            <a:spLocks noGrp="1"/>
          </p:cNvSpPr>
          <p:nvPr>
            <p:ph type="body" sz="half" idx="18"/>
          </p:nvPr>
        </p:nvSpPr>
        <p:spPr>
          <a:xfrm>
            <a:off x="4035283" y="2919589"/>
            <a:ext cx="3970337" cy="1352608"/>
          </a:xfrm>
        </p:spPr>
        <p:txBody>
          <a:bodyPr>
            <a:normAutofit fontScale="85000" lnSpcReduction="20000"/>
          </a:bodyPr>
          <a:lstStyle/>
          <a:p>
            <a:r>
              <a:rPr lang="en-US" dirty="0"/>
              <a:t>Founder and President of </a:t>
            </a:r>
          </a:p>
          <a:p>
            <a:r>
              <a:rPr lang="en-US" dirty="0"/>
              <a:t>Neighbors-</a:t>
            </a:r>
            <a:r>
              <a:rPr lang="en-US" i="1" dirty="0"/>
              <a:t>helping</a:t>
            </a:r>
            <a:r>
              <a:rPr lang="en-US" dirty="0"/>
              <a:t>-Neighbors USA </a:t>
            </a:r>
          </a:p>
          <a:p>
            <a:r>
              <a:rPr lang="en-US" dirty="0"/>
              <a:t>Executive Director Hudson County</a:t>
            </a:r>
          </a:p>
          <a:p>
            <a:r>
              <a:rPr lang="en-US" dirty="0"/>
              <a:t>Workforce Development Board</a:t>
            </a:r>
          </a:p>
          <a:p>
            <a:r>
              <a:rPr lang="en-US" dirty="0"/>
              <a:t>Adjunct Professor </a:t>
            </a:r>
            <a:r>
              <a:rPr lang="en-US" dirty="0" err="1"/>
              <a:t>Petrocelli</a:t>
            </a:r>
            <a:r>
              <a:rPr lang="en-US" dirty="0"/>
              <a:t> College Fairleigh Dickenson University</a:t>
            </a:r>
          </a:p>
          <a:p>
            <a:endParaRPr lang="en-US" dirty="0"/>
          </a:p>
          <a:p>
            <a:endParaRPr lang="en-US" dirty="0"/>
          </a:p>
          <a:p>
            <a:endParaRPr lang="en-US" dirty="0"/>
          </a:p>
        </p:txBody>
      </p:sp>
      <p:pic>
        <p:nvPicPr>
          <p:cNvPr id="26"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0901" r="10901"/>
          <a:stretch>
            <a:fillRect/>
          </a:stretch>
        </p:blipFill>
        <p:spPr/>
      </p:pic>
      <p:pic>
        <p:nvPicPr>
          <p:cNvPr id="27"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401" r="1401"/>
          <a:stretch>
            <a:fillRect/>
          </a:stretch>
        </p:blipFill>
        <p:spPr/>
      </p:pic>
      <p:pic>
        <p:nvPicPr>
          <p:cNvPr id="32" name="Picture Placeholder 9"/>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1652" r="21652"/>
          <a:stretch>
            <a:fillRect/>
          </a:stretch>
        </p:blipFill>
        <p:spPr/>
      </p:pic>
    </p:spTree>
    <p:extLst>
      <p:ext uri="{BB962C8B-B14F-4D97-AF65-F5344CB8AC3E}">
        <p14:creationId xmlns:p14="http://schemas.microsoft.com/office/powerpoint/2010/main" val="190309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38844" y="4310507"/>
            <a:ext cx="7583933" cy="1581150"/>
          </a:xfrm>
        </p:spPr>
        <p:txBody>
          <a:bodyPr>
            <a:normAutofit/>
          </a:bodyPr>
          <a:lstStyle/>
          <a:p>
            <a:r>
              <a:rPr lang="en-US" sz="1600" dirty="0"/>
              <a:t>Neighbors-helping-Neighbors USA is a nonprofit that provides job search support and networking groups trains individuals in leadership community engagement and the skills to advance in your career and/or find a job in this. </a:t>
            </a:r>
            <a:r>
              <a:rPr lang="en-US" sz="1600" dirty="0">
                <a:hlinkClick r:id="rId3"/>
              </a:rPr>
              <a:t>www.nhnusa.org</a:t>
            </a:r>
            <a:r>
              <a:rPr lang="en-US" sz="1600" dirty="0"/>
              <a:t> </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44" y="1572187"/>
            <a:ext cx="2297566" cy="22975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296" y="1544232"/>
            <a:ext cx="2234411" cy="223441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8593" y="1516279"/>
            <a:ext cx="2174184" cy="217418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3941" y="211270"/>
            <a:ext cx="5448497" cy="1029701"/>
          </a:xfrm>
          <a:prstGeom prst="rect">
            <a:avLst/>
          </a:prstGeom>
        </p:spPr>
      </p:pic>
    </p:spTree>
    <p:extLst>
      <p:ext uri="{BB962C8B-B14F-4D97-AF65-F5344CB8AC3E}">
        <p14:creationId xmlns:p14="http://schemas.microsoft.com/office/powerpoint/2010/main" val="152086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99844" y="3372494"/>
            <a:ext cx="5283708" cy="1345810"/>
          </a:xfrm>
        </p:spPr>
        <p:txBody>
          <a:bodyPr>
            <a:normAutofit fontScale="70000" lnSpcReduction="20000"/>
          </a:bodyPr>
          <a:lstStyle/>
          <a:p>
            <a:pPr algn="ctr"/>
            <a:r>
              <a:rPr lang="en-US" sz="2600" dirty="0"/>
              <a:t>Human Search Engine is an evidence-based job search curriculum designed to guide a job seeker through a proactive research focused job search.</a:t>
            </a:r>
          </a:p>
          <a:p>
            <a:pPr algn="ctr"/>
            <a:r>
              <a:rPr lang="en-US" sz="2600" dirty="0">
                <a:hlinkClick r:id="rId3"/>
              </a:rPr>
              <a:t>www.myhumansearchengine.com</a:t>
            </a:r>
            <a:endParaRPr lang="en-US" sz="2600" dirty="0"/>
          </a:p>
          <a:p>
            <a:pPr algn="ctr"/>
            <a:endParaRPr lang="en-US" sz="18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744" y="1283218"/>
            <a:ext cx="6388608" cy="1652505"/>
          </a:xfrm>
          <a:prstGeom prst="rect">
            <a:avLst/>
          </a:prstGeom>
        </p:spPr>
      </p:pic>
    </p:spTree>
    <p:extLst>
      <p:ext uri="{BB962C8B-B14F-4D97-AF65-F5344CB8AC3E}">
        <p14:creationId xmlns:p14="http://schemas.microsoft.com/office/powerpoint/2010/main" val="234107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Arial" panose="020B0604020202020204" pitchFamily="34" charset="0"/>
              <a:buChar char="•"/>
            </a:pPr>
            <a:r>
              <a:rPr lang="en-US" dirty="0"/>
              <a:t>Gain an understanding of innovative outreach and recruitment strategies.</a:t>
            </a:r>
          </a:p>
          <a:p>
            <a:pPr>
              <a:buFont typeface="Arial" panose="020B0604020202020204" pitchFamily="34" charset="0"/>
              <a:buChar char="•"/>
            </a:pPr>
            <a:r>
              <a:rPr lang="en-US" dirty="0"/>
              <a:t>Learn how to educate the LTU, older and discouraged workers about their options to get back to work.</a:t>
            </a:r>
          </a:p>
          <a:p>
            <a:pPr>
              <a:buFont typeface="Arial" panose="020B0604020202020204" pitchFamily="34" charset="0"/>
              <a:buChar char="•"/>
            </a:pPr>
            <a:r>
              <a:rPr lang="en-US" dirty="0"/>
              <a:t>Explore tactics and ways to outreach to and recruit this population </a:t>
            </a:r>
          </a:p>
          <a:p>
            <a:pPr>
              <a:buFont typeface="Arial" panose="020B0604020202020204" pitchFamily="34" charset="0"/>
              <a:buChar char="•"/>
            </a:pPr>
            <a:r>
              <a:rPr lang="en-US" dirty="0"/>
              <a:t>Learn about social media methods and strategies to re-engage LTU, older and  Discouraged workers </a:t>
            </a:r>
          </a:p>
          <a:p>
            <a:pPr>
              <a:buFont typeface="Arial" panose="020B0604020202020204" pitchFamily="34" charset="0"/>
              <a:buChar char="•"/>
            </a:pPr>
            <a:r>
              <a:rPr lang="en-US" dirty="0"/>
              <a:t>Social media efforts that reach employers</a:t>
            </a:r>
          </a:p>
        </p:txBody>
      </p:sp>
    </p:spTree>
    <p:extLst>
      <p:ext uri="{BB962C8B-B14F-4D97-AF65-F5344CB8AC3E}">
        <p14:creationId xmlns:p14="http://schemas.microsoft.com/office/powerpoint/2010/main" val="3542955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7417</TotalTime>
  <Words>2544</Words>
  <Application>Microsoft Office PowerPoint</Application>
  <PresentationFormat>On-screen Show (4:3)</PresentationFormat>
  <Paragraphs>402</Paragraphs>
  <Slides>46</Slides>
  <Notes>35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Courier New</vt:lpstr>
      <vt:lpstr>Impact</vt:lpstr>
      <vt:lpstr>Myriad Pro</vt:lpstr>
      <vt:lpstr>Myriad Pro Cond</vt:lpstr>
      <vt:lpstr>Times New Roman</vt:lpstr>
      <vt:lpstr>Wingdings</vt:lpstr>
      <vt:lpstr>Office Theme</vt:lpstr>
      <vt:lpstr>PowerPoint Presentation</vt:lpstr>
      <vt:lpstr>H-1B Ready to Work</vt:lpstr>
      <vt:lpstr>PowerPoint Presentation</vt:lpstr>
      <vt:lpstr>Polling</vt:lpstr>
      <vt:lpstr>Megan Baird</vt:lpstr>
      <vt:lpstr>Angel Harlins</vt:lpstr>
      <vt:lpstr>PowerPoint Presentation</vt:lpstr>
      <vt:lpstr>PowerPoint Presentation</vt:lpstr>
      <vt:lpstr>PowerPoint Presentation</vt:lpstr>
      <vt:lpstr>PowerPoint Presentation</vt:lpstr>
      <vt:lpstr>Finding Older and Discouraged Job Seekers</vt:lpstr>
      <vt:lpstr>The Problem</vt:lpstr>
      <vt:lpstr>Educate the Job Seeker</vt:lpstr>
      <vt:lpstr>Traditional Outreach Platforms</vt:lpstr>
      <vt:lpstr>Networking to Friends and Family</vt:lpstr>
      <vt:lpstr>Outreach and Recruit</vt:lpstr>
      <vt:lpstr>The Key Social Media Platforms</vt:lpstr>
      <vt:lpstr>Polling Question </vt:lpstr>
      <vt:lpstr>Training for in Demand Occupations</vt:lpstr>
      <vt:lpstr>Encourage Community Involvement</vt:lpstr>
      <vt:lpstr>Encourage Employers to help</vt:lpstr>
      <vt:lpstr>Align with Organizations</vt:lpstr>
      <vt:lpstr>Align with Workforce Organizations</vt:lpstr>
      <vt:lpstr>Focus for Older workers</vt:lpstr>
      <vt:lpstr>Re-engaging Discouraged LTU</vt:lpstr>
      <vt:lpstr>Engaging Older and Discouraged Jobseekers</vt:lpstr>
      <vt:lpstr>Problems of Job Search</vt:lpstr>
      <vt:lpstr>How do people find everything of value in their lives...</vt:lpstr>
      <vt:lpstr>A Solution</vt:lpstr>
      <vt:lpstr> Job Search Process</vt:lpstr>
      <vt:lpstr> Three-Step Process</vt:lpstr>
      <vt:lpstr>Definition</vt:lpstr>
      <vt:lpstr>Job search messaging</vt:lpstr>
      <vt:lpstr>Research</vt:lpstr>
      <vt:lpstr>Marketing</vt:lpstr>
      <vt:lpstr>Creating lists of people who they can network with</vt:lpstr>
      <vt:lpstr>Informational interviews and Networking meetings</vt:lpstr>
      <vt:lpstr>The Promise</vt:lpstr>
      <vt:lpstr>What to do tomorrow to implement this idea...</vt:lpstr>
      <vt:lpstr>Presentation Take away</vt:lpstr>
      <vt:lpstr>Next Step Roundtable</vt:lpstr>
      <vt:lpstr>PowerPoint Presentation</vt:lpstr>
      <vt:lpstr>PowerPoint Presentation</vt:lpstr>
      <vt:lpstr>Ready to Work Grantee Mailbox RTW@dol.gov   To Reach your Federal Project Officer, DOL National Office and Technical Assistance Providers</vt:lpstr>
      <vt:lpstr>Post Webinar Feedback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Harlins</dc:creator>
  <cp:lastModifiedBy>Laura Casertano</cp:lastModifiedBy>
  <cp:revision>322</cp:revision>
  <cp:lastPrinted>2016-09-27T16:10:04Z</cp:lastPrinted>
  <dcterms:created xsi:type="dcterms:W3CDTF">2014-04-10T03:33:57Z</dcterms:created>
  <dcterms:modified xsi:type="dcterms:W3CDTF">2016-10-06T14:04:11Z</dcterms:modified>
</cp:coreProperties>
</file>