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38"/>
  </p:notesMasterIdLst>
  <p:handoutMasterIdLst>
    <p:handoutMasterId r:id="rId39"/>
  </p:handoutMasterIdLst>
  <p:sldIdLst>
    <p:sldId id="256" r:id="rId3"/>
    <p:sldId id="313" r:id="rId4"/>
    <p:sldId id="271" r:id="rId5"/>
    <p:sldId id="265" r:id="rId6"/>
    <p:sldId id="266" r:id="rId7"/>
    <p:sldId id="272" r:id="rId8"/>
    <p:sldId id="273" r:id="rId9"/>
    <p:sldId id="279" r:id="rId10"/>
    <p:sldId id="280" r:id="rId11"/>
    <p:sldId id="306" r:id="rId12"/>
    <p:sldId id="310" r:id="rId13"/>
    <p:sldId id="281" r:id="rId14"/>
    <p:sldId id="282" r:id="rId15"/>
    <p:sldId id="314" r:id="rId16"/>
    <p:sldId id="312" r:id="rId17"/>
    <p:sldId id="315" r:id="rId18"/>
    <p:sldId id="283" r:id="rId19"/>
    <p:sldId id="284" r:id="rId20"/>
    <p:sldId id="286" r:id="rId21"/>
    <p:sldId id="288" r:id="rId22"/>
    <p:sldId id="287" r:id="rId23"/>
    <p:sldId id="308" r:id="rId24"/>
    <p:sldId id="289" r:id="rId25"/>
    <p:sldId id="307" r:id="rId26"/>
    <p:sldId id="311" r:id="rId27"/>
    <p:sldId id="290" r:id="rId28"/>
    <p:sldId id="293" r:id="rId29"/>
    <p:sldId id="291" r:id="rId30"/>
    <p:sldId id="292" r:id="rId31"/>
    <p:sldId id="295" r:id="rId32"/>
    <p:sldId id="296" r:id="rId33"/>
    <p:sldId id="297" r:id="rId34"/>
    <p:sldId id="278" r:id="rId35"/>
    <p:sldId id="261" r:id="rId36"/>
    <p:sldId id="262" r:id="rId37"/>
  </p:sldIdLst>
  <p:sldSz cx="9144000" cy="6858000" type="screen4x3"/>
  <p:notesSz cx="7010400" cy="92964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ufman, Melinda" initials="KM" lastIdx="7" clrIdx="0"/>
  <p:cmAuthor id="1" name="Campbell, Lekesha" initials="CL" lastIdx="4" clrIdx="1"/>
  <p:cmAuthor id="2" name="ETA User" initials="ET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65867" autoAdjust="0"/>
  </p:normalViewPr>
  <p:slideViewPr>
    <p:cSldViewPr snapToGrid="0">
      <p:cViewPr varScale="1">
        <p:scale>
          <a:sx n="47" d="100"/>
          <a:sy n="47" d="100"/>
        </p:scale>
        <p:origin x="2142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-1915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976CC-9764-4248-9089-F5BCE1749815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173C21-C9CF-4739-A338-0FBE3BBEB452}">
      <dgm:prSet phldrT="[Text]"/>
      <dgm:spPr/>
      <dgm:t>
        <a:bodyPr/>
        <a:lstStyle/>
        <a:p>
          <a:r>
            <a:rPr lang="en-US" dirty="0"/>
            <a:t>Measurable Skill Gain</a:t>
          </a:r>
        </a:p>
      </dgm:t>
    </dgm:pt>
    <dgm:pt modelId="{D7151709-3B6E-4F23-9E0D-5C5459ACF7E5}" type="parTrans" cxnId="{51A30C90-4D7D-44C1-833B-6E69E5E91BAE}">
      <dgm:prSet/>
      <dgm:spPr/>
      <dgm:t>
        <a:bodyPr/>
        <a:lstStyle/>
        <a:p>
          <a:endParaRPr lang="en-US"/>
        </a:p>
      </dgm:t>
    </dgm:pt>
    <dgm:pt modelId="{EB033CCB-2C88-4919-957E-EAA359F75F49}" type="sibTrans" cxnId="{51A30C90-4D7D-44C1-833B-6E69E5E91BAE}">
      <dgm:prSet/>
      <dgm:spPr/>
      <dgm:t>
        <a:bodyPr/>
        <a:lstStyle/>
        <a:p>
          <a:endParaRPr lang="en-US"/>
        </a:p>
      </dgm:t>
    </dgm:pt>
    <dgm:pt modelId="{61B430A5-42CC-4B1C-B9C9-F6024E79EDE2}">
      <dgm:prSet phldrT="[Text]"/>
      <dgm:spPr/>
      <dgm:t>
        <a:bodyPr/>
        <a:lstStyle/>
        <a:p>
          <a:r>
            <a:rPr lang="en-US" dirty="0"/>
            <a:t>Secondary Diploma/ Equivalent</a:t>
          </a:r>
        </a:p>
      </dgm:t>
    </dgm:pt>
    <dgm:pt modelId="{394ADB66-0C48-45D3-8D4B-9085F863D203}" type="parTrans" cxnId="{6BD1FD4D-48D7-4B73-8D46-E3DB5EA2DE65}">
      <dgm:prSet/>
      <dgm:spPr/>
      <dgm:t>
        <a:bodyPr/>
        <a:lstStyle/>
        <a:p>
          <a:endParaRPr lang="en-US"/>
        </a:p>
      </dgm:t>
    </dgm:pt>
    <dgm:pt modelId="{E02D4830-6B56-49E5-B305-4097C494889F}" type="sibTrans" cxnId="{6BD1FD4D-48D7-4B73-8D46-E3DB5EA2DE65}">
      <dgm:prSet/>
      <dgm:spPr/>
      <dgm:t>
        <a:bodyPr/>
        <a:lstStyle/>
        <a:p>
          <a:endParaRPr lang="en-US"/>
        </a:p>
      </dgm:t>
    </dgm:pt>
    <dgm:pt modelId="{BD87748F-46F9-4B4B-B055-4A3F8A5D016F}">
      <dgm:prSet phldrT="[Text]"/>
      <dgm:spPr/>
      <dgm:t>
        <a:bodyPr/>
        <a:lstStyle/>
        <a:p>
          <a:r>
            <a:rPr lang="en-US" dirty="0"/>
            <a:t>Progress toward Milestones</a:t>
          </a:r>
        </a:p>
      </dgm:t>
    </dgm:pt>
    <dgm:pt modelId="{B6D09951-2EB9-4CBC-8250-1125C84DBAE0}" type="parTrans" cxnId="{35FBDBA1-F360-49FE-A28C-03860E54F17C}">
      <dgm:prSet/>
      <dgm:spPr/>
      <dgm:t>
        <a:bodyPr/>
        <a:lstStyle/>
        <a:p>
          <a:endParaRPr lang="en-US"/>
        </a:p>
      </dgm:t>
    </dgm:pt>
    <dgm:pt modelId="{DC922754-8B47-4253-8364-45421E6858A3}" type="sibTrans" cxnId="{35FBDBA1-F360-49FE-A28C-03860E54F17C}">
      <dgm:prSet/>
      <dgm:spPr/>
      <dgm:t>
        <a:bodyPr/>
        <a:lstStyle/>
        <a:p>
          <a:endParaRPr lang="en-US"/>
        </a:p>
      </dgm:t>
    </dgm:pt>
    <dgm:pt modelId="{3778D2DE-8334-43A1-B3F5-708F50454AF9}">
      <dgm:prSet phldrT="[Text]"/>
      <dgm:spPr/>
      <dgm:t>
        <a:bodyPr/>
        <a:lstStyle/>
        <a:p>
          <a:r>
            <a:rPr lang="en-US" dirty="0"/>
            <a:t>Secondary or Post-Secondary Transcript</a:t>
          </a:r>
        </a:p>
      </dgm:t>
    </dgm:pt>
    <dgm:pt modelId="{FC1DA52B-F44A-4FF7-803E-19BB16884347}" type="parTrans" cxnId="{02260DAC-E530-47FF-8E2A-13DBC2310617}">
      <dgm:prSet/>
      <dgm:spPr/>
      <dgm:t>
        <a:bodyPr/>
        <a:lstStyle/>
        <a:p>
          <a:endParaRPr lang="en-US"/>
        </a:p>
      </dgm:t>
    </dgm:pt>
    <dgm:pt modelId="{6F39ADE9-E3A6-4DBD-91FB-ECAF37C7E758}" type="sibTrans" cxnId="{02260DAC-E530-47FF-8E2A-13DBC2310617}">
      <dgm:prSet/>
      <dgm:spPr/>
      <dgm:t>
        <a:bodyPr/>
        <a:lstStyle/>
        <a:p>
          <a:endParaRPr lang="en-US"/>
        </a:p>
      </dgm:t>
    </dgm:pt>
    <dgm:pt modelId="{7FC96466-3930-4ED9-BCC3-FB6AFD4F9A8A}">
      <dgm:prSet phldrT="[Text]"/>
      <dgm:spPr/>
      <dgm:t>
        <a:bodyPr/>
        <a:lstStyle/>
        <a:p>
          <a:r>
            <a:rPr lang="en-US" dirty="0"/>
            <a:t>Program Exit + Entry into Postsecondary Education</a:t>
          </a:r>
        </a:p>
      </dgm:t>
    </dgm:pt>
    <dgm:pt modelId="{032D3722-0BAE-4877-A13C-12AD8AD85307}" type="parTrans" cxnId="{6A411F87-0878-48DB-BEBD-DDB64684938F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5030053-1D1D-4669-8768-48F7C6197C32}" type="sibTrans" cxnId="{6A411F87-0878-48DB-BEBD-DDB64684938F}">
      <dgm:prSet/>
      <dgm:spPr/>
      <dgm:t>
        <a:bodyPr/>
        <a:lstStyle/>
        <a:p>
          <a:endParaRPr lang="en-US"/>
        </a:p>
      </dgm:t>
    </dgm:pt>
    <dgm:pt modelId="{EF2FCCF4-25AC-4FEE-8B34-09C3B02B484C}">
      <dgm:prSet phldrT="[Text]"/>
      <dgm:spPr/>
      <dgm:t>
        <a:bodyPr/>
        <a:lstStyle/>
        <a:p>
          <a:r>
            <a:rPr lang="en-US" dirty="0"/>
            <a:t>Educational Functioning Level Gain</a:t>
          </a:r>
        </a:p>
      </dgm:t>
    </dgm:pt>
    <dgm:pt modelId="{12332612-0C3C-4F7A-9721-82B6FCC69EF3}" type="parTrans" cxnId="{C7D0EEC6-E1FD-46DC-8563-C794D42FE757}">
      <dgm:prSet/>
      <dgm:spPr/>
      <dgm:t>
        <a:bodyPr/>
        <a:lstStyle/>
        <a:p>
          <a:endParaRPr lang="en-US"/>
        </a:p>
      </dgm:t>
    </dgm:pt>
    <dgm:pt modelId="{243D00F6-1026-469F-9DFA-110520AE8603}" type="sibTrans" cxnId="{C7D0EEC6-E1FD-46DC-8563-C794D42FE757}">
      <dgm:prSet/>
      <dgm:spPr/>
      <dgm:t>
        <a:bodyPr/>
        <a:lstStyle/>
        <a:p>
          <a:endParaRPr lang="en-US"/>
        </a:p>
      </dgm:t>
    </dgm:pt>
    <dgm:pt modelId="{08F07569-7C04-473C-BFFB-E5884E2E5B40}">
      <dgm:prSet phldrT="[Text]"/>
      <dgm:spPr/>
      <dgm:t>
        <a:bodyPr/>
        <a:lstStyle/>
        <a:p>
          <a:r>
            <a:rPr lang="en-US" dirty="0"/>
            <a:t>Pre-Post Test</a:t>
          </a:r>
        </a:p>
      </dgm:t>
    </dgm:pt>
    <dgm:pt modelId="{65DF3A74-DB32-4183-9B21-D380F5229B63}" type="parTrans" cxnId="{CB160BDD-E642-4437-9DD7-E1FE6695605B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6E90EC16-641A-495F-A943-6B068EB6C361}" type="sibTrans" cxnId="{CB160BDD-E642-4437-9DD7-E1FE6695605B}">
      <dgm:prSet/>
      <dgm:spPr/>
      <dgm:t>
        <a:bodyPr/>
        <a:lstStyle/>
        <a:p>
          <a:endParaRPr lang="en-US"/>
        </a:p>
      </dgm:t>
    </dgm:pt>
    <dgm:pt modelId="{6B9CFBE6-E3D4-4268-A2C0-A0EDDFF534BF}">
      <dgm:prSet phldrT="[Text]"/>
      <dgm:spPr/>
      <dgm:t>
        <a:bodyPr/>
        <a:lstStyle/>
        <a:p>
          <a:r>
            <a:rPr lang="en-US" dirty="0"/>
            <a:t>Completion of Carnegie Units</a:t>
          </a:r>
        </a:p>
      </dgm:t>
    </dgm:pt>
    <dgm:pt modelId="{C18A4081-F5AA-4463-B717-EF16C5518638}" type="parTrans" cxnId="{9C7FA981-5C76-484F-85CB-509EB90B6303}">
      <dgm:prSet/>
      <dgm:spPr/>
      <dgm:t>
        <a:bodyPr/>
        <a:lstStyle/>
        <a:p>
          <a:endParaRPr lang="en-US"/>
        </a:p>
      </dgm:t>
    </dgm:pt>
    <dgm:pt modelId="{80742E2A-2545-49A6-BA48-5A20AC637E54}" type="sibTrans" cxnId="{9C7FA981-5C76-484F-85CB-509EB90B6303}">
      <dgm:prSet/>
      <dgm:spPr/>
      <dgm:t>
        <a:bodyPr/>
        <a:lstStyle/>
        <a:p>
          <a:endParaRPr lang="en-US"/>
        </a:p>
      </dgm:t>
    </dgm:pt>
    <dgm:pt modelId="{8C9158C6-8BFE-4B0A-87A7-945F6C5EEE07}">
      <dgm:prSet phldrT="[Text]"/>
      <dgm:spPr/>
      <dgm:t>
        <a:bodyPr/>
        <a:lstStyle/>
        <a:p>
          <a:r>
            <a:rPr lang="en-US" dirty="0"/>
            <a:t>Passing Technical / Occupational Knowledge Based Exam </a:t>
          </a:r>
        </a:p>
      </dgm:t>
    </dgm:pt>
    <dgm:pt modelId="{93B0F586-6D2C-4075-9A8D-25F8B5F6CDA1}" type="parTrans" cxnId="{826FF78B-807A-49CF-B423-0CAF70C1B75B}">
      <dgm:prSet/>
      <dgm:spPr/>
      <dgm:t>
        <a:bodyPr/>
        <a:lstStyle/>
        <a:p>
          <a:endParaRPr lang="en-US"/>
        </a:p>
      </dgm:t>
    </dgm:pt>
    <dgm:pt modelId="{FDC9130A-4E2B-4E4A-BDAC-35896393D7E5}" type="sibTrans" cxnId="{826FF78B-807A-49CF-B423-0CAF70C1B75B}">
      <dgm:prSet/>
      <dgm:spPr/>
      <dgm:t>
        <a:bodyPr/>
        <a:lstStyle/>
        <a:p>
          <a:endParaRPr lang="en-US"/>
        </a:p>
      </dgm:t>
    </dgm:pt>
    <dgm:pt modelId="{72CAF259-D878-48D3-A44A-F9E39B213344}" type="pres">
      <dgm:prSet presAssocID="{453976CC-9764-4248-9089-F5BCE17498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5E8420-866A-405B-9D1B-1263B57C0A38}" type="pres">
      <dgm:prSet presAssocID="{80173C21-C9CF-4739-A338-0FBE3BBEB452}" presName="hierRoot1" presStyleCnt="0"/>
      <dgm:spPr/>
    </dgm:pt>
    <dgm:pt modelId="{31CDD361-E455-440D-AB4D-7E7FC72E90D7}" type="pres">
      <dgm:prSet presAssocID="{80173C21-C9CF-4739-A338-0FBE3BBEB452}" presName="composite" presStyleCnt="0"/>
      <dgm:spPr/>
    </dgm:pt>
    <dgm:pt modelId="{F0E7BE8B-8451-4A15-A170-6FEBE37A1952}" type="pres">
      <dgm:prSet presAssocID="{80173C21-C9CF-4739-A338-0FBE3BBEB452}" presName="background" presStyleLbl="node0" presStyleIdx="0" presStyleCnt="1"/>
      <dgm:spPr/>
    </dgm:pt>
    <dgm:pt modelId="{A8932CD3-C990-41C8-BD0B-FD43ECF1E110}" type="pres">
      <dgm:prSet presAssocID="{80173C21-C9CF-4739-A338-0FBE3BBEB452}" presName="text" presStyleLbl="fgAcc0" presStyleIdx="0" presStyleCnt="1">
        <dgm:presLayoutVars>
          <dgm:chPref val="3"/>
        </dgm:presLayoutVars>
      </dgm:prSet>
      <dgm:spPr/>
    </dgm:pt>
    <dgm:pt modelId="{04C0477A-ABAF-4416-B4D1-7F65921DC30D}" type="pres">
      <dgm:prSet presAssocID="{80173C21-C9CF-4739-A338-0FBE3BBEB452}" presName="hierChild2" presStyleCnt="0"/>
      <dgm:spPr/>
    </dgm:pt>
    <dgm:pt modelId="{B1C7AD33-B3F0-4C88-8C81-668E32744C91}" type="pres">
      <dgm:prSet presAssocID="{394ADB66-0C48-45D3-8D4B-9085F863D203}" presName="Name10" presStyleLbl="parChTrans1D2" presStyleIdx="0" presStyleCnt="5"/>
      <dgm:spPr/>
    </dgm:pt>
    <dgm:pt modelId="{97DFC8F6-42EC-4811-84A0-970A00A97D52}" type="pres">
      <dgm:prSet presAssocID="{61B430A5-42CC-4B1C-B9C9-F6024E79EDE2}" presName="hierRoot2" presStyleCnt="0"/>
      <dgm:spPr/>
    </dgm:pt>
    <dgm:pt modelId="{C671051B-C80B-4534-9E57-D24805BDC686}" type="pres">
      <dgm:prSet presAssocID="{61B430A5-42CC-4B1C-B9C9-F6024E79EDE2}" presName="composite2" presStyleCnt="0"/>
      <dgm:spPr/>
    </dgm:pt>
    <dgm:pt modelId="{30D9B907-CD95-464F-B15F-1F30D3663BB6}" type="pres">
      <dgm:prSet presAssocID="{61B430A5-42CC-4B1C-B9C9-F6024E79EDE2}" presName="background2" presStyleLbl="node2" presStyleIdx="0" presStyleCnt="5"/>
      <dgm:spPr/>
    </dgm:pt>
    <dgm:pt modelId="{82F2EB95-B8C8-43A0-93D9-B6B8001C032D}" type="pres">
      <dgm:prSet presAssocID="{61B430A5-42CC-4B1C-B9C9-F6024E79EDE2}" presName="text2" presStyleLbl="fgAcc2" presStyleIdx="0" presStyleCnt="5">
        <dgm:presLayoutVars>
          <dgm:chPref val="3"/>
        </dgm:presLayoutVars>
      </dgm:prSet>
      <dgm:spPr/>
    </dgm:pt>
    <dgm:pt modelId="{9EE4132B-1218-4599-80CF-2AB65AAAD7B2}" type="pres">
      <dgm:prSet presAssocID="{61B430A5-42CC-4B1C-B9C9-F6024E79EDE2}" presName="hierChild3" presStyleCnt="0"/>
      <dgm:spPr/>
    </dgm:pt>
    <dgm:pt modelId="{834E69E9-8C59-4123-9FE4-C1FFE21FC748}" type="pres">
      <dgm:prSet presAssocID="{FC1DA52B-F44A-4FF7-803E-19BB16884347}" presName="Name10" presStyleLbl="parChTrans1D2" presStyleIdx="1" presStyleCnt="5"/>
      <dgm:spPr/>
    </dgm:pt>
    <dgm:pt modelId="{FD38F103-77BF-494A-A443-6150AA057750}" type="pres">
      <dgm:prSet presAssocID="{3778D2DE-8334-43A1-B3F5-708F50454AF9}" presName="hierRoot2" presStyleCnt="0"/>
      <dgm:spPr/>
    </dgm:pt>
    <dgm:pt modelId="{27119E2A-B421-475F-AF94-DA0B51E3E078}" type="pres">
      <dgm:prSet presAssocID="{3778D2DE-8334-43A1-B3F5-708F50454AF9}" presName="composite2" presStyleCnt="0"/>
      <dgm:spPr/>
    </dgm:pt>
    <dgm:pt modelId="{B9EFCAE7-ADA7-45C7-91A2-1B2F162D430D}" type="pres">
      <dgm:prSet presAssocID="{3778D2DE-8334-43A1-B3F5-708F50454AF9}" presName="background2" presStyleLbl="node2" presStyleIdx="1" presStyleCnt="5"/>
      <dgm:spPr/>
    </dgm:pt>
    <dgm:pt modelId="{38FD5CC0-7C6F-4BF3-AFA7-B52E421C4356}" type="pres">
      <dgm:prSet presAssocID="{3778D2DE-8334-43A1-B3F5-708F50454AF9}" presName="text2" presStyleLbl="fgAcc2" presStyleIdx="1" presStyleCnt="5">
        <dgm:presLayoutVars>
          <dgm:chPref val="3"/>
        </dgm:presLayoutVars>
      </dgm:prSet>
      <dgm:spPr/>
    </dgm:pt>
    <dgm:pt modelId="{3B509DD0-668F-4B46-873B-07C1B1FA7A80}" type="pres">
      <dgm:prSet presAssocID="{3778D2DE-8334-43A1-B3F5-708F50454AF9}" presName="hierChild3" presStyleCnt="0"/>
      <dgm:spPr/>
    </dgm:pt>
    <dgm:pt modelId="{28801B3C-4A60-49F8-A92C-D57373E5FF4E}" type="pres">
      <dgm:prSet presAssocID="{12332612-0C3C-4F7A-9721-82B6FCC69EF3}" presName="Name10" presStyleLbl="parChTrans1D2" presStyleIdx="2" presStyleCnt="5"/>
      <dgm:spPr/>
    </dgm:pt>
    <dgm:pt modelId="{52C6A826-E6CD-4D3D-8B69-5F0DA9352DE5}" type="pres">
      <dgm:prSet presAssocID="{EF2FCCF4-25AC-4FEE-8B34-09C3B02B484C}" presName="hierRoot2" presStyleCnt="0"/>
      <dgm:spPr/>
    </dgm:pt>
    <dgm:pt modelId="{6A227CD7-8B13-44B9-8B7A-DA8200521510}" type="pres">
      <dgm:prSet presAssocID="{EF2FCCF4-25AC-4FEE-8B34-09C3B02B484C}" presName="composite2" presStyleCnt="0"/>
      <dgm:spPr/>
    </dgm:pt>
    <dgm:pt modelId="{8EC33199-A51E-46D3-8123-D518AB41CEAC}" type="pres">
      <dgm:prSet presAssocID="{EF2FCCF4-25AC-4FEE-8B34-09C3B02B484C}" presName="background2" presStyleLbl="node2" presStyleIdx="2" presStyleCnt="5"/>
      <dgm:spPr/>
    </dgm:pt>
    <dgm:pt modelId="{EE98BC8A-0D3E-4230-8D97-BAF94A90E1D3}" type="pres">
      <dgm:prSet presAssocID="{EF2FCCF4-25AC-4FEE-8B34-09C3B02B484C}" presName="text2" presStyleLbl="fgAcc2" presStyleIdx="2" presStyleCnt="5">
        <dgm:presLayoutVars>
          <dgm:chPref val="3"/>
        </dgm:presLayoutVars>
      </dgm:prSet>
      <dgm:spPr/>
    </dgm:pt>
    <dgm:pt modelId="{D3519484-8418-4681-B0CB-1B07F5BF0617}" type="pres">
      <dgm:prSet presAssocID="{EF2FCCF4-25AC-4FEE-8B34-09C3B02B484C}" presName="hierChild3" presStyleCnt="0"/>
      <dgm:spPr/>
    </dgm:pt>
    <dgm:pt modelId="{2C60A9C4-2666-4ECB-B921-BEFC3A58B9FC}" type="pres">
      <dgm:prSet presAssocID="{65DF3A74-DB32-4183-9B21-D380F5229B63}" presName="Name17" presStyleLbl="parChTrans1D3" presStyleIdx="0" presStyleCnt="3"/>
      <dgm:spPr/>
    </dgm:pt>
    <dgm:pt modelId="{3E3E2D9A-153E-4CA0-A1D2-C85E2BF64382}" type="pres">
      <dgm:prSet presAssocID="{08F07569-7C04-473C-BFFB-E5884E2E5B40}" presName="hierRoot3" presStyleCnt="0"/>
      <dgm:spPr/>
    </dgm:pt>
    <dgm:pt modelId="{2B3AD8F6-48F2-4135-BA91-03D2186B5592}" type="pres">
      <dgm:prSet presAssocID="{08F07569-7C04-473C-BFFB-E5884E2E5B40}" presName="composite3" presStyleCnt="0"/>
      <dgm:spPr/>
    </dgm:pt>
    <dgm:pt modelId="{D1075DE7-C98B-43C2-9C4B-472D4D5C39CC}" type="pres">
      <dgm:prSet presAssocID="{08F07569-7C04-473C-BFFB-E5884E2E5B40}" presName="background3" presStyleLbl="node3" presStyleIdx="0" presStyleCnt="3"/>
      <dgm:spPr>
        <a:solidFill>
          <a:schemeClr val="accent1">
            <a:lumMod val="20000"/>
            <a:lumOff val="80000"/>
          </a:schemeClr>
        </a:solidFill>
      </dgm:spPr>
    </dgm:pt>
    <dgm:pt modelId="{71C7353B-9A2B-4A80-BEAE-110B4EA16BEF}" type="pres">
      <dgm:prSet presAssocID="{08F07569-7C04-473C-BFFB-E5884E2E5B40}" presName="text3" presStyleLbl="fgAcc3" presStyleIdx="0" presStyleCnt="3">
        <dgm:presLayoutVars>
          <dgm:chPref val="3"/>
        </dgm:presLayoutVars>
      </dgm:prSet>
      <dgm:spPr/>
    </dgm:pt>
    <dgm:pt modelId="{E97BA19B-DBF7-45FA-ADD8-81D94422FED6}" type="pres">
      <dgm:prSet presAssocID="{08F07569-7C04-473C-BFFB-E5884E2E5B40}" presName="hierChild4" presStyleCnt="0"/>
      <dgm:spPr/>
    </dgm:pt>
    <dgm:pt modelId="{D3D6274E-7A53-4535-8DDB-6FEFD9595D6A}" type="pres">
      <dgm:prSet presAssocID="{C18A4081-F5AA-4463-B717-EF16C5518638}" presName="Name17" presStyleLbl="parChTrans1D3" presStyleIdx="1" presStyleCnt="3"/>
      <dgm:spPr/>
    </dgm:pt>
    <dgm:pt modelId="{A3DB5066-E0CB-40CC-9F6E-BEA2AFBEBE0E}" type="pres">
      <dgm:prSet presAssocID="{6B9CFBE6-E3D4-4268-A2C0-A0EDDFF534BF}" presName="hierRoot3" presStyleCnt="0"/>
      <dgm:spPr/>
    </dgm:pt>
    <dgm:pt modelId="{7139797D-92E8-4916-9845-E0AFD1AD1044}" type="pres">
      <dgm:prSet presAssocID="{6B9CFBE6-E3D4-4268-A2C0-A0EDDFF534BF}" presName="composite3" presStyleCnt="0"/>
      <dgm:spPr/>
    </dgm:pt>
    <dgm:pt modelId="{7EA3BF8F-283A-4488-9B12-4C5EBBB54C94}" type="pres">
      <dgm:prSet presAssocID="{6B9CFBE6-E3D4-4268-A2C0-A0EDDFF534BF}" presName="background3" presStyleLbl="node3" presStyleIdx="1" presStyleCnt="3"/>
      <dgm:spPr>
        <a:solidFill>
          <a:schemeClr val="accent1">
            <a:lumMod val="20000"/>
            <a:lumOff val="80000"/>
          </a:schemeClr>
        </a:solidFill>
      </dgm:spPr>
    </dgm:pt>
    <dgm:pt modelId="{059DC607-FBE6-41B2-9D16-71536358F980}" type="pres">
      <dgm:prSet presAssocID="{6B9CFBE6-E3D4-4268-A2C0-A0EDDFF534BF}" presName="text3" presStyleLbl="fgAcc3" presStyleIdx="1" presStyleCnt="3">
        <dgm:presLayoutVars>
          <dgm:chPref val="3"/>
        </dgm:presLayoutVars>
      </dgm:prSet>
      <dgm:spPr/>
    </dgm:pt>
    <dgm:pt modelId="{79A9525B-8E91-491C-B758-C33D27C4ECA6}" type="pres">
      <dgm:prSet presAssocID="{6B9CFBE6-E3D4-4268-A2C0-A0EDDFF534BF}" presName="hierChild4" presStyleCnt="0"/>
      <dgm:spPr/>
    </dgm:pt>
    <dgm:pt modelId="{06BAE34E-7767-4414-951F-4910FB40E198}" type="pres">
      <dgm:prSet presAssocID="{032D3722-0BAE-4877-A13C-12AD8AD85307}" presName="Name17" presStyleLbl="parChTrans1D3" presStyleIdx="2" presStyleCnt="3"/>
      <dgm:spPr/>
    </dgm:pt>
    <dgm:pt modelId="{E88A685A-1A53-4BBB-8D90-9EA5B28AC334}" type="pres">
      <dgm:prSet presAssocID="{7FC96466-3930-4ED9-BCC3-FB6AFD4F9A8A}" presName="hierRoot3" presStyleCnt="0"/>
      <dgm:spPr/>
    </dgm:pt>
    <dgm:pt modelId="{D8721F69-A605-4786-8403-041A1ED081CA}" type="pres">
      <dgm:prSet presAssocID="{7FC96466-3930-4ED9-BCC3-FB6AFD4F9A8A}" presName="composite3" presStyleCnt="0"/>
      <dgm:spPr/>
    </dgm:pt>
    <dgm:pt modelId="{16079577-A354-4200-BFC0-0317D576280B}" type="pres">
      <dgm:prSet presAssocID="{7FC96466-3930-4ED9-BCC3-FB6AFD4F9A8A}" presName="background3" presStyleLbl="node3" presStyleIdx="2" presStyleCnt="3"/>
      <dgm:spPr>
        <a:solidFill>
          <a:schemeClr val="accent1">
            <a:lumMod val="20000"/>
            <a:lumOff val="80000"/>
          </a:schemeClr>
        </a:solidFill>
      </dgm:spPr>
    </dgm:pt>
    <dgm:pt modelId="{86B1EE9E-8E57-4BDB-A5A1-8424B8033CE1}" type="pres">
      <dgm:prSet presAssocID="{7FC96466-3930-4ED9-BCC3-FB6AFD4F9A8A}" presName="text3" presStyleLbl="fgAcc3" presStyleIdx="2" presStyleCnt="3">
        <dgm:presLayoutVars>
          <dgm:chPref val="3"/>
        </dgm:presLayoutVars>
      </dgm:prSet>
      <dgm:spPr/>
    </dgm:pt>
    <dgm:pt modelId="{592322CD-DD10-4E04-93CB-DA384A03E959}" type="pres">
      <dgm:prSet presAssocID="{7FC96466-3930-4ED9-BCC3-FB6AFD4F9A8A}" presName="hierChild4" presStyleCnt="0"/>
      <dgm:spPr/>
    </dgm:pt>
    <dgm:pt modelId="{4FF74024-DA40-494B-9CFD-200A9FB8E043}" type="pres">
      <dgm:prSet presAssocID="{B6D09951-2EB9-4CBC-8250-1125C84DBAE0}" presName="Name10" presStyleLbl="parChTrans1D2" presStyleIdx="3" presStyleCnt="5"/>
      <dgm:spPr/>
    </dgm:pt>
    <dgm:pt modelId="{ADA35E1C-7524-4E04-A3C8-D503EDB753D3}" type="pres">
      <dgm:prSet presAssocID="{BD87748F-46F9-4B4B-B055-4A3F8A5D016F}" presName="hierRoot2" presStyleCnt="0"/>
      <dgm:spPr/>
    </dgm:pt>
    <dgm:pt modelId="{8B434672-55CF-4B57-AA07-56B1BAC61F2E}" type="pres">
      <dgm:prSet presAssocID="{BD87748F-46F9-4B4B-B055-4A3F8A5D016F}" presName="composite2" presStyleCnt="0"/>
      <dgm:spPr/>
    </dgm:pt>
    <dgm:pt modelId="{75D79646-877D-43FA-A157-0A998AF49372}" type="pres">
      <dgm:prSet presAssocID="{BD87748F-46F9-4B4B-B055-4A3F8A5D016F}" presName="background2" presStyleLbl="node2" presStyleIdx="3" presStyleCnt="5"/>
      <dgm:spPr/>
    </dgm:pt>
    <dgm:pt modelId="{93DDCB5F-BDD2-45D4-95F1-590D049E368D}" type="pres">
      <dgm:prSet presAssocID="{BD87748F-46F9-4B4B-B055-4A3F8A5D016F}" presName="text2" presStyleLbl="fgAcc2" presStyleIdx="3" presStyleCnt="5">
        <dgm:presLayoutVars>
          <dgm:chPref val="3"/>
        </dgm:presLayoutVars>
      </dgm:prSet>
      <dgm:spPr/>
    </dgm:pt>
    <dgm:pt modelId="{296D4B3A-3B85-4CEB-B0E9-E65AD886F895}" type="pres">
      <dgm:prSet presAssocID="{BD87748F-46F9-4B4B-B055-4A3F8A5D016F}" presName="hierChild3" presStyleCnt="0"/>
      <dgm:spPr/>
    </dgm:pt>
    <dgm:pt modelId="{711B840A-28E7-4B19-8C7A-EA2EE309CC55}" type="pres">
      <dgm:prSet presAssocID="{93B0F586-6D2C-4075-9A8D-25F8B5F6CDA1}" presName="Name10" presStyleLbl="parChTrans1D2" presStyleIdx="4" presStyleCnt="5"/>
      <dgm:spPr/>
    </dgm:pt>
    <dgm:pt modelId="{C6B22E3B-8CBA-4A2C-ABE1-AB5E93EF623D}" type="pres">
      <dgm:prSet presAssocID="{8C9158C6-8BFE-4B0A-87A7-945F6C5EEE07}" presName="hierRoot2" presStyleCnt="0"/>
      <dgm:spPr/>
    </dgm:pt>
    <dgm:pt modelId="{BCAD81D9-F644-4E62-9063-A99291ED8500}" type="pres">
      <dgm:prSet presAssocID="{8C9158C6-8BFE-4B0A-87A7-945F6C5EEE07}" presName="composite2" presStyleCnt="0"/>
      <dgm:spPr/>
    </dgm:pt>
    <dgm:pt modelId="{67CA624D-23AF-4922-BB7F-B642E0F7379A}" type="pres">
      <dgm:prSet presAssocID="{8C9158C6-8BFE-4B0A-87A7-945F6C5EEE07}" presName="background2" presStyleLbl="node2" presStyleIdx="4" presStyleCnt="5"/>
      <dgm:spPr/>
    </dgm:pt>
    <dgm:pt modelId="{FBFD6B33-F6DD-427F-AA45-5017AB5BE034}" type="pres">
      <dgm:prSet presAssocID="{8C9158C6-8BFE-4B0A-87A7-945F6C5EEE07}" presName="text2" presStyleLbl="fgAcc2" presStyleIdx="4" presStyleCnt="5">
        <dgm:presLayoutVars>
          <dgm:chPref val="3"/>
        </dgm:presLayoutVars>
      </dgm:prSet>
      <dgm:spPr/>
    </dgm:pt>
    <dgm:pt modelId="{5659157A-C42F-4AE9-8471-6FB9DBDC127F}" type="pres">
      <dgm:prSet presAssocID="{8C9158C6-8BFE-4B0A-87A7-945F6C5EEE07}" presName="hierChild3" presStyleCnt="0"/>
      <dgm:spPr/>
    </dgm:pt>
  </dgm:ptLst>
  <dgm:cxnLst>
    <dgm:cxn modelId="{02260DAC-E530-47FF-8E2A-13DBC2310617}" srcId="{80173C21-C9CF-4739-A338-0FBE3BBEB452}" destId="{3778D2DE-8334-43A1-B3F5-708F50454AF9}" srcOrd="1" destOrd="0" parTransId="{FC1DA52B-F44A-4FF7-803E-19BB16884347}" sibTransId="{6F39ADE9-E3A6-4DBD-91FB-ECAF37C7E758}"/>
    <dgm:cxn modelId="{33E40DE3-60BE-4FD3-80F9-09DC91757F02}" type="presOf" srcId="{B6D09951-2EB9-4CBC-8250-1125C84DBAE0}" destId="{4FF74024-DA40-494B-9CFD-200A9FB8E043}" srcOrd="0" destOrd="0" presId="urn:microsoft.com/office/officeart/2005/8/layout/hierarchy1"/>
    <dgm:cxn modelId="{34EB8876-1662-496F-A64D-555EA2595BE0}" type="presOf" srcId="{032D3722-0BAE-4877-A13C-12AD8AD85307}" destId="{06BAE34E-7767-4414-951F-4910FB40E198}" srcOrd="0" destOrd="0" presId="urn:microsoft.com/office/officeart/2005/8/layout/hierarchy1"/>
    <dgm:cxn modelId="{C7D0EEC6-E1FD-46DC-8563-C794D42FE757}" srcId="{80173C21-C9CF-4739-A338-0FBE3BBEB452}" destId="{EF2FCCF4-25AC-4FEE-8B34-09C3B02B484C}" srcOrd="2" destOrd="0" parTransId="{12332612-0C3C-4F7A-9721-82B6FCC69EF3}" sibTransId="{243D00F6-1026-469F-9DFA-110520AE8603}"/>
    <dgm:cxn modelId="{C752B2B0-F25C-43C8-8F6B-3E2130ACF9E8}" type="presOf" srcId="{FC1DA52B-F44A-4FF7-803E-19BB16884347}" destId="{834E69E9-8C59-4123-9FE4-C1FFE21FC748}" srcOrd="0" destOrd="0" presId="urn:microsoft.com/office/officeart/2005/8/layout/hierarchy1"/>
    <dgm:cxn modelId="{7381DDA0-09DB-46BD-ABCE-10F4E402265E}" type="presOf" srcId="{08F07569-7C04-473C-BFFB-E5884E2E5B40}" destId="{71C7353B-9A2B-4A80-BEAE-110B4EA16BEF}" srcOrd="0" destOrd="0" presId="urn:microsoft.com/office/officeart/2005/8/layout/hierarchy1"/>
    <dgm:cxn modelId="{35FBDBA1-F360-49FE-A28C-03860E54F17C}" srcId="{80173C21-C9CF-4739-A338-0FBE3BBEB452}" destId="{BD87748F-46F9-4B4B-B055-4A3F8A5D016F}" srcOrd="3" destOrd="0" parTransId="{B6D09951-2EB9-4CBC-8250-1125C84DBAE0}" sibTransId="{DC922754-8B47-4253-8364-45421E6858A3}"/>
    <dgm:cxn modelId="{2E4E0F3A-59FE-4A39-A83B-98015AB7FFD9}" type="presOf" srcId="{394ADB66-0C48-45D3-8D4B-9085F863D203}" destId="{B1C7AD33-B3F0-4C88-8C81-668E32744C91}" srcOrd="0" destOrd="0" presId="urn:microsoft.com/office/officeart/2005/8/layout/hierarchy1"/>
    <dgm:cxn modelId="{819F1E7D-31EC-40C0-AAD6-DCBA7ED178C3}" type="presOf" srcId="{6B9CFBE6-E3D4-4268-A2C0-A0EDDFF534BF}" destId="{059DC607-FBE6-41B2-9D16-71536358F980}" srcOrd="0" destOrd="0" presId="urn:microsoft.com/office/officeart/2005/8/layout/hierarchy1"/>
    <dgm:cxn modelId="{7C436220-DD7C-41CC-8044-F8BD002BD959}" type="presOf" srcId="{12332612-0C3C-4F7A-9721-82B6FCC69EF3}" destId="{28801B3C-4A60-49F8-A92C-D57373E5FF4E}" srcOrd="0" destOrd="0" presId="urn:microsoft.com/office/officeart/2005/8/layout/hierarchy1"/>
    <dgm:cxn modelId="{0194216F-0641-4788-80B6-F2787ACB25FC}" type="presOf" srcId="{C18A4081-F5AA-4463-B717-EF16C5518638}" destId="{D3D6274E-7A53-4535-8DDB-6FEFD9595D6A}" srcOrd="0" destOrd="0" presId="urn:microsoft.com/office/officeart/2005/8/layout/hierarchy1"/>
    <dgm:cxn modelId="{45592153-77B1-46DA-97B1-5A6DAC1CBB7E}" type="presOf" srcId="{80173C21-C9CF-4739-A338-0FBE3BBEB452}" destId="{A8932CD3-C990-41C8-BD0B-FD43ECF1E110}" srcOrd="0" destOrd="0" presId="urn:microsoft.com/office/officeart/2005/8/layout/hierarchy1"/>
    <dgm:cxn modelId="{94CF9D1E-F5B4-48D4-AB70-342D5BB0B7AA}" type="presOf" srcId="{3778D2DE-8334-43A1-B3F5-708F50454AF9}" destId="{38FD5CC0-7C6F-4BF3-AFA7-B52E421C4356}" srcOrd="0" destOrd="0" presId="urn:microsoft.com/office/officeart/2005/8/layout/hierarchy1"/>
    <dgm:cxn modelId="{9C7FA981-5C76-484F-85CB-509EB90B6303}" srcId="{EF2FCCF4-25AC-4FEE-8B34-09C3B02B484C}" destId="{6B9CFBE6-E3D4-4268-A2C0-A0EDDFF534BF}" srcOrd="1" destOrd="0" parTransId="{C18A4081-F5AA-4463-B717-EF16C5518638}" sibTransId="{80742E2A-2545-49A6-BA48-5A20AC637E54}"/>
    <dgm:cxn modelId="{63A58EC2-9B40-403E-83FC-5D8726A70533}" type="presOf" srcId="{93B0F586-6D2C-4075-9A8D-25F8B5F6CDA1}" destId="{711B840A-28E7-4B19-8C7A-EA2EE309CC55}" srcOrd="0" destOrd="0" presId="urn:microsoft.com/office/officeart/2005/8/layout/hierarchy1"/>
    <dgm:cxn modelId="{9F253953-8620-4608-A4BC-652E1F516192}" type="presOf" srcId="{7FC96466-3930-4ED9-BCC3-FB6AFD4F9A8A}" destId="{86B1EE9E-8E57-4BDB-A5A1-8424B8033CE1}" srcOrd="0" destOrd="0" presId="urn:microsoft.com/office/officeart/2005/8/layout/hierarchy1"/>
    <dgm:cxn modelId="{CB160BDD-E642-4437-9DD7-E1FE6695605B}" srcId="{EF2FCCF4-25AC-4FEE-8B34-09C3B02B484C}" destId="{08F07569-7C04-473C-BFFB-E5884E2E5B40}" srcOrd="0" destOrd="0" parTransId="{65DF3A74-DB32-4183-9B21-D380F5229B63}" sibTransId="{6E90EC16-641A-495F-A943-6B068EB6C361}"/>
    <dgm:cxn modelId="{51A30C90-4D7D-44C1-833B-6E69E5E91BAE}" srcId="{453976CC-9764-4248-9089-F5BCE1749815}" destId="{80173C21-C9CF-4739-A338-0FBE3BBEB452}" srcOrd="0" destOrd="0" parTransId="{D7151709-3B6E-4F23-9E0D-5C5459ACF7E5}" sibTransId="{EB033CCB-2C88-4919-957E-EAA359F75F49}"/>
    <dgm:cxn modelId="{A8B5AB2D-7FDA-4C0F-A930-BCDB8D5DAB8F}" type="presOf" srcId="{8C9158C6-8BFE-4B0A-87A7-945F6C5EEE07}" destId="{FBFD6B33-F6DD-427F-AA45-5017AB5BE034}" srcOrd="0" destOrd="0" presId="urn:microsoft.com/office/officeart/2005/8/layout/hierarchy1"/>
    <dgm:cxn modelId="{6BD1FD4D-48D7-4B73-8D46-E3DB5EA2DE65}" srcId="{80173C21-C9CF-4739-A338-0FBE3BBEB452}" destId="{61B430A5-42CC-4B1C-B9C9-F6024E79EDE2}" srcOrd="0" destOrd="0" parTransId="{394ADB66-0C48-45D3-8D4B-9085F863D203}" sibTransId="{E02D4830-6B56-49E5-B305-4097C494889F}"/>
    <dgm:cxn modelId="{6A411F87-0878-48DB-BEBD-DDB64684938F}" srcId="{EF2FCCF4-25AC-4FEE-8B34-09C3B02B484C}" destId="{7FC96466-3930-4ED9-BCC3-FB6AFD4F9A8A}" srcOrd="2" destOrd="0" parTransId="{032D3722-0BAE-4877-A13C-12AD8AD85307}" sibTransId="{15030053-1D1D-4669-8768-48F7C6197C32}"/>
    <dgm:cxn modelId="{75C8F4A8-5A0B-4869-80EF-5FCBBF6DFD7E}" type="presOf" srcId="{65DF3A74-DB32-4183-9B21-D380F5229B63}" destId="{2C60A9C4-2666-4ECB-B921-BEFC3A58B9FC}" srcOrd="0" destOrd="0" presId="urn:microsoft.com/office/officeart/2005/8/layout/hierarchy1"/>
    <dgm:cxn modelId="{826FF78B-807A-49CF-B423-0CAF70C1B75B}" srcId="{80173C21-C9CF-4739-A338-0FBE3BBEB452}" destId="{8C9158C6-8BFE-4B0A-87A7-945F6C5EEE07}" srcOrd="4" destOrd="0" parTransId="{93B0F586-6D2C-4075-9A8D-25F8B5F6CDA1}" sibTransId="{FDC9130A-4E2B-4E4A-BDAC-35896393D7E5}"/>
    <dgm:cxn modelId="{F19922D2-0506-488C-BB25-D521CCACA003}" type="presOf" srcId="{BD87748F-46F9-4B4B-B055-4A3F8A5D016F}" destId="{93DDCB5F-BDD2-45D4-95F1-590D049E368D}" srcOrd="0" destOrd="0" presId="urn:microsoft.com/office/officeart/2005/8/layout/hierarchy1"/>
    <dgm:cxn modelId="{5B78E4A6-8530-4F52-9FB5-AEB6B4310C0E}" type="presOf" srcId="{453976CC-9764-4248-9089-F5BCE1749815}" destId="{72CAF259-D878-48D3-A44A-F9E39B213344}" srcOrd="0" destOrd="0" presId="urn:microsoft.com/office/officeart/2005/8/layout/hierarchy1"/>
    <dgm:cxn modelId="{FB8A1C40-A225-415A-8F0C-ACCEF72CA594}" type="presOf" srcId="{61B430A5-42CC-4B1C-B9C9-F6024E79EDE2}" destId="{82F2EB95-B8C8-43A0-93D9-B6B8001C032D}" srcOrd="0" destOrd="0" presId="urn:microsoft.com/office/officeart/2005/8/layout/hierarchy1"/>
    <dgm:cxn modelId="{44D184AC-8096-46DA-AC0B-9E0EFBED4AF8}" type="presOf" srcId="{EF2FCCF4-25AC-4FEE-8B34-09C3B02B484C}" destId="{EE98BC8A-0D3E-4230-8D97-BAF94A90E1D3}" srcOrd="0" destOrd="0" presId="urn:microsoft.com/office/officeart/2005/8/layout/hierarchy1"/>
    <dgm:cxn modelId="{0D253FFA-E6EC-42C1-ADED-37B0560A953C}" type="presParOf" srcId="{72CAF259-D878-48D3-A44A-F9E39B213344}" destId="{F45E8420-866A-405B-9D1B-1263B57C0A38}" srcOrd="0" destOrd="0" presId="urn:microsoft.com/office/officeart/2005/8/layout/hierarchy1"/>
    <dgm:cxn modelId="{50A45C20-A5A1-4C83-A561-89F425B118CB}" type="presParOf" srcId="{F45E8420-866A-405B-9D1B-1263B57C0A38}" destId="{31CDD361-E455-440D-AB4D-7E7FC72E90D7}" srcOrd="0" destOrd="0" presId="urn:microsoft.com/office/officeart/2005/8/layout/hierarchy1"/>
    <dgm:cxn modelId="{A18036CC-6321-4836-BEF3-F298DA2DB167}" type="presParOf" srcId="{31CDD361-E455-440D-AB4D-7E7FC72E90D7}" destId="{F0E7BE8B-8451-4A15-A170-6FEBE37A1952}" srcOrd="0" destOrd="0" presId="urn:microsoft.com/office/officeart/2005/8/layout/hierarchy1"/>
    <dgm:cxn modelId="{20333E95-A411-433C-91FF-90E5EF7834DE}" type="presParOf" srcId="{31CDD361-E455-440D-AB4D-7E7FC72E90D7}" destId="{A8932CD3-C990-41C8-BD0B-FD43ECF1E110}" srcOrd="1" destOrd="0" presId="urn:microsoft.com/office/officeart/2005/8/layout/hierarchy1"/>
    <dgm:cxn modelId="{DF308327-A214-4A8C-BC30-E3A36AE0D512}" type="presParOf" srcId="{F45E8420-866A-405B-9D1B-1263B57C0A38}" destId="{04C0477A-ABAF-4416-B4D1-7F65921DC30D}" srcOrd="1" destOrd="0" presId="urn:microsoft.com/office/officeart/2005/8/layout/hierarchy1"/>
    <dgm:cxn modelId="{4E536ED6-00A6-4371-BDAD-45056445217C}" type="presParOf" srcId="{04C0477A-ABAF-4416-B4D1-7F65921DC30D}" destId="{B1C7AD33-B3F0-4C88-8C81-668E32744C91}" srcOrd="0" destOrd="0" presId="urn:microsoft.com/office/officeart/2005/8/layout/hierarchy1"/>
    <dgm:cxn modelId="{82F65A8A-D06A-4629-8C90-77BEC23FD29C}" type="presParOf" srcId="{04C0477A-ABAF-4416-B4D1-7F65921DC30D}" destId="{97DFC8F6-42EC-4811-84A0-970A00A97D52}" srcOrd="1" destOrd="0" presId="urn:microsoft.com/office/officeart/2005/8/layout/hierarchy1"/>
    <dgm:cxn modelId="{0BE9CEAD-A565-4194-9FFA-ABB084FF793F}" type="presParOf" srcId="{97DFC8F6-42EC-4811-84A0-970A00A97D52}" destId="{C671051B-C80B-4534-9E57-D24805BDC686}" srcOrd="0" destOrd="0" presId="urn:microsoft.com/office/officeart/2005/8/layout/hierarchy1"/>
    <dgm:cxn modelId="{F8E7069B-7B1C-40E0-8381-1B4A2939E725}" type="presParOf" srcId="{C671051B-C80B-4534-9E57-D24805BDC686}" destId="{30D9B907-CD95-464F-B15F-1F30D3663BB6}" srcOrd="0" destOrd="0" presId="urn:microsoft.com/office/officeart/2005/8/layout/hierarchy1"/>
    <dgm:cxn modelId="{9BC08EB0-94AA-4972-A878-A8A681803993}" type="presParOf" srcId="{C671051B-C80B-4534-9E57-D24805BDC686}" destId="{82F2EB95-B8C8-43A0-93D9-B6B8001C032D}" srcOrd="1" destOrd="0" presId="urn:microsoft.com/office/officeart/2005/8/layout/hierarchy1"/>
    <dgm:cxn modelId="{95776726-DCF4-4509-A073-C30D1A6BB5D8}" type="presParOf" srcId="{97DFC8F6-42EC-4811-84A0-970A00A97D52}" destId="{9EE4132B-1218-4599-80CF-2AB65AAAD7B2}" srcOrd="1" destOrd="0" presId="urn:microsoft.com/office/officeart/2005/8/layout/hierarchy1"/>
    <dgm:cxn modelId="{6DCC4B1C-DA68-4202-9287-6FA7B4D7A3CF}" type="presParOf" srcId="{04C0477A-ABAF-4416-B4D1-7F65921DC30D}" destId="{834E69E9-8C59-4123-9FE4-C1FFE21FC748}" srcOrd="2" destOrd="0" presId="urn:microsoft.com/office/officeart/2005/8/layout/hierarchy1"/>
    <dgm:cxn modelId="{B4CD4D79-DA2A-434F-9748-FD01CD146661}" type="presParOf" srcId="{04C0477A-ABAF-4416-B4D1-7F65921DC30D}" destId="{FD38F103-77BF-494A-A443-6150AA057750}" srcOrd="3" destOrd="0" presId="urn:microsoft.com/office/officeart/2005/8/layout/hierarchy1"/>
    <dgm:cxn modelId="{B8025F40-233D-4F6F-8331-2CC81E035FCB}" type="presParOf" srcId="{FD38F103-77BF-494A-A443-6150AA057750}" destId="{27119E2A-B421-475F-AF94-DA0B51E3E078}" srcOrd="0" destOrd="0" presId="urn:microsoft.com/office/officeart/2005/8/layout/hierarchy1"/>
    <dgm:cxn modelId="{63EAB288-3FFA-440C-BAB4-B4BFB50E5177}" type="presParOf" srcId="{27119E2A-B421-475F-AF94-DA0B51E3E078}" destId="{B9EFCAE7-ADA7-45C7-91A2-1B2F162D430D}" srcOrd="0" destOrd="0" presId="urn:microsoft.com/office/officeart/2005/8/layout/hierarchy1"/>
    <dgm:cxn modelId="{454C7ED3-C42E-4D08-A84C-32088EA4963A}" type="presParOf" srcId="{27119E2A-B421-475F-AF94-DA0B51E3E078}" destId="{38FD5CC0-7C6F-4BF3-AFA7-B52E421C4356}" srcOrd="1" destOrd="0" presId="urn:microsoft.com/office/officeart/2005/8/layout/hierarchy1"/>
    <dgm:cxn modelId="{70365578-FE52-4566-9558-AF7E0DD245BC}" type="presParOf" srcId="{FD38F103-77BF-494A-A443-6150AA057750}" destId="{3B509DD0-668F-4B46-873B-07C1B1FA7A80}" srcOrd="1" destOrd="0" presId="urn:microsoft.com/office/officeart/2005/8/layout/hierarchy1"/>
    <dgm:cxn modelId="{37FB5049-28FE-47A5-8B2A-A529DD81D3CE}" type="presParOf" srcId="{04C0477A-ABAF-4416-B4D1-7F65921DC30D}" destId="{28801B3C-4A60-49F8-A92C-D57373E5FF4E}" srcOrd="4" destOrd="0" presId="urn:microsoft.com/office/officeart/2005/8/layout/hierarchy1"/>
    <dgm:cxn modelId="{CEDF420B-2A00-4A47-9126-DC21963B5D06}" type="presParOf" srcId="{04C0477A-ABAF-4416-B4D1-7F65921DC30D}" destId="{52C6A826-E6CD-4D3D-8B69-5F0DA9352DE5}" srcOrd="5" destOrd="0" presId="urn:microsoft.com/office/officeart/2005/8/layout/hierarchy1"/>
    <dgm:cxn modelId="{2BC8C082-1418-4744-9CDF-A2E058D93802}" type="presParOf" srcId="{52C6A826-E6CD-4D3D-8B69-5F0DA9352DE5}" destId="{6A227CD7-8B13-44B9-8B7A-DA8200521510}" srcOrd="0" destOrd="0" presId="urn:microsoft.com/office/officeart/2005/8/layout/hierarchy1"/>
    <dgm:cxn modelId="{1CB69F12-91C1-4041-A46C-FF5641296969}" type="presParOf" srcId="{6A227CD7-8B13-44B9-8B7A-DA8200521510}" destId="{8EC33199-A51E-46D3-8123-D518AB41CEAC}" srcOrd="0" destOrd="0" presId="urn:microsoft.com/office/officeart/2005/8/layout/hierarchy1"/>
    <dgm:cxn modelId="{2CA9DDAF-04F4-4162-A60B-83BBBC377E6F}" type="presParOf" srcId="{6A227CD7-8B13-44B9-8B7A-DA8200521510}" destId="{EE98BC8A-0D3E-4230-8D97-BAF94A90E1D3}" srcOrd="1" destOrd="0" presId="urn:microsoft.com/office/officeart/2005/8/layout/hierarchy1"/>
    <dgm:cxn modelId="{BF67DDC3-646B-4E8C-ACF1-470370480274}" type="presParOf" srcId="{52C6A826-E6CD-4D3D-8B69-5F0DA9352DE5}" destId="{D3519484-8418-4681-B0CB-1B07F5BF0617}" srcOrd="1" destOrd="0" presId="urn:microsoft.com/office/officeart/2005/8/layout/hierarchy1"/>
    <dgm:cxn modelId="{D83A2BA3-68EC-47A6-AE7B-923289F8A823}" type="presParOf" srcId="{D3519484-8418-4681-B0CB-1B07F5BF0617}" destId="{2C60A9C4-2666-4ECB-B921-BEFC3A58B9FC}" srcOrd="0" destOrd="0" presId="urn:microsoft.com/office/officeart/2005/8/layout/hierarchy1"/>
    <dgm:cxn modelId="{4B1FE97E-FAFF-4F0C-8A56-CD9B4D949D51}" type="presParOf" srcId="{D3519484-8418-4681-B0CB-1B07F5BF0617}" destId="{3E3E2D9A-153E-4CA0-A1D2-C85E2BF64382}" srcOrd="1" destOrd="0" presId="urn:microsoft.com/office/officeart/2005/8/layout/hierarchy1"/>
    <dgm:cxn modelId="{B5E551E0-C2BA-4E65-884D-192D5E7D1A67}" type="presParOf" srcId="{3E3E2D9A-153E-4CA0-A1D2-C85E2BF64382}" destId="{2B3AD8F6-48F2-4135-BA91-03D2186B5592}" srcOrd="0" destOrd="0" presId="urn:microsoft.com/office/officeart/2005/8/layout/hierarchy1"/>
    <dgm:cxn modelId="{4CD33963-7494-4509-93A5-4278AAE82780}" type="presParOf" srcId="{2B3AD8F6-48F2-4135-BA91-03D2186B5592}" destId="{D1075DE7-C98B-43C2-9C4B-472D4D5C39CC}" srcOrd="0" destOrd="0" presId="urn:microsoft.com/office/officeart/2005/8/layout/hierarchy1"/>
    <dgm:cxn modelId="{785989FF-48D2-4F98-8DE5-16BD32B7F065}" type="presParOf" srcId="{2B3AD8F6-48F2-4135-BA91-03D2186B5592}" destId="{71C7353B-9A2B-4A80-BEAE-110B4EA16BEF}" srcOrd="1" destOrd="0" presId="urn:microsoft.com/office/officeart/2005/8/layout/hierarchy1"/>
    <dgm:cxn modelId="{49B98439-93C8-4073-B974-3EBC7F822240}" type="presParOf" srcId="{3E3E2D9A-153E-4CA0-A1D2-C85E2BF64382}" destId="{E97BA19B-DBF7-45FA-ADD8-81D94422FED6}" srcOrd="1" destOrd="0" presId="urn:microsoft.com/office/officeart/2005/8/layout/hierarchy1"/>
    <dgm:cxn modelId="{163E43B7-1602-42B3-A453-05872ADA18EF}" type="presParOf" srcId="{D3519484-8418-4681-B0CB-1B07F5BF0617}" destId="{D3D6274E-7A53-4535-8DDB-6FEFD9595D6A}" srcOrd="2" destOrd="0" presId="urn:microsoft.com/office/officeart/2005/8/layout/hierarchy1"/>
    <dgm:cxn modelId="{73358E97-FDC3-40BA-BB63-582576BB3FB7}" type="presParOf" srcId="{D3519484-8418-4681-B0CB-1B07F5BF0617}" destId="{A3DB5066-E0CB-40CC-9F6E-BEA2AFBEBE0E}" srcOrd="3" destOrd="0" presId="urn:microsoft.com/office/officeart/2005/8/layout/hierarchy1"/>
    <dgm:cxn modelId="{817A1CBC-7752-49C1-8AFB-2E53CAD6FF31}" type="presParOf" srcId="{A3DB5066-E0CB-40CC-9F6E-BEA2AFBEBE0E}" destId="{7139797D-92E8-4916-9845-E0AFD1AD1044}" srcOrd="0" destOrd="0" presId="urn:microsoft.com/office/officeart/2005/8/layout/hierarchy1"/>
    <dgm:cxn modelId="{2594D8DB-7FCF-4AAB-8F07-BB4F735138A6}" type="presParOf" srcId="{7139797D-92E8-4916-9845-E0AFD1AD1044}" destId="{7EA3BF8F-283A-4488-9B12-4C5EBBB54C94}" srcOrd="0" destOrd="0" presId="urn:microsoft.com/office/officeart/2005/8/layout/hierarchy1"/>
    <dgm:cxn modelId="{26467C89-65E5-4D12-8730-F13B5F5942E6}" type="presParOf" srcId="{7139797D-92E8-4916-9845-E0AFD1AD1044}" destId="{059DC607-FBE6-41B2-9D16-71536358F980}" srcOrd="1" destOrd="0" presId="urn:microsoft.com/office/officeart/2005/8/layout/hierarchy1"/>
    <dgm:cxn modelId="{03C6AD38-32E2-4B07-B20A-57EBEA4DDD17}" type="presParOf" srcId="{A3DB5066-E0CB-40CC-9F6E-BEA2AFBEBE0E}" destId="{79A9525B-8E91-491C-B758-C33D27C4ECA6}" srcOrd="1" destOrd="0" presId="urn:microsoft.com/office/officeart/2005/8/layout/hierarchy1"/>
    <dgm:cxn modelId="{85546EFF-88EF-402A-88FE-0D5C39C306CB}" type="presParOf" srcId="{D3519484-8418-4681-B0CB-1B07F5BF0617}" destId="{06BAE34E-7767-4414-951F-4910FB40E198}" srcOrd="4" destOrd="0" presId="urn:microsoft.com/office/officeart/2005/8/layout/hierarchy1"/>
    <dgm:cxn modelId="{8D6879D8-5CE2-4091-8485-03FE84D149A7}" type="presParOf" srcId="{D3519484-8418-4681-B0CB-1B07F5BF0617}" destId="{E88A685A-1A53-4BBB-8D90-9EA5B28AC334}" srcOrd="5" destOrd="0" presId="urn:microsoft.com/office/officeart/2005/8/layout/hierarchy1"/>
    <dgm:cxn modelId="{717DCF67-86E9-43DA-9785-6F8E90167226}" type="presParOf" srcId="{E88A685A-1A53-4BBB-8D90-9EA5B28AC334}" destId="{D8721F69-A605-4786-8403-041A1ED081CA}" srcOrd="0" destOrd="0" presId="urn:microsoft.com/office/officeart/2005/8/layout/hierarchy1"/>
    <dgm:cxn modelId="{CDB3DAF9-56ED-4756-BEFF-ACFC3291FD0F}" type="presParOf" srcId="{D8721F69-A605-4786-8403-041A1ED081CA}" destId="{16079577-A354-4200-BFC0-0317D576280B}" srcOrd="0" destOrd="0" presId="urn:microsoft.com/office/officeart/2005/8/layout/hierarchy1"/>
    <dgm:cxn modelId="{2974B0F6-97DB-43D0-95D2-52ECACA64E1E}" type="presParOf" srcId="{D8721F69-A605-4786-8403-041A1ED081CA}" destId="{86B1EE9E-8E57-4BDB-A5A1-8424B8033CE1}" srcOrd="1" destOrd="0" presId="urn:microsoft.com/office/officeart/2005/8/layout/hierarchy1"/>
    <dgm:cxn modelId="{F6B6DEA4-4969-4B83-81DD-2108D5CD4D45}" type="presParOf" srcId="{E88A685A-1A53-4BBB-8D90-9EA5B28AC334}" destId="{592322CD-DD10-4E04-93CB-DA384A03E959}" srcOrd="1" destOrd="0" presId="urn:microsoft.com/office/officeart/2005/8/layout/hierarchy1"/>
    <dgm:cxn modelId="{6A85B708-F3D8-4AF1-8820-7B7997BFE82B}" type="presParOf" srcId="{04C0477A-ABAF-4416-B4D1-7F65921DC30D}" destId="{4FF74024-DA40-494B-9CFD-200A9FB8E043}" srcOrd="6" destOrd="0" presId="urn:microsoft.com/office/officeart/2005/8/layout/hierarchy1"/>
    <dgm:cxn modelId="{A4644214-EA15-474C-9B6F-1B33BC4C36BF}" type="presParOf" srcId="{04C0477A-ABAF-4416-B4D1-7F65921DC30D}" destId="{ADA35E1C-7524-4E04-A3C8-D503EDB753D3}" srcOrd="7" destOrd="0" presId="urn:microsoft.com/office/officeart/2005/8/layout/hierarchy1"/>
    <dgm:cxn modelId="{CC3C7F2F-BB77-4863-ADB7-F08F7771EC09}" type="presParOf" srcId="{ADA35E1C-7524-4E04-A3C8-D503EDB753D3}" destId="{8B434672-55CF-4B57-AA07-56B1BAC61F2E}" srcOrd="0" destOrd="0" presId="urn:microsoft.com/office/officeart/2005/8/layout/hierarchy1"/>
    <dgm:cxn modelId="{AFDD41CE-A661-404C-9E3D-DA0990DB8F90}" type="presParOf" srcId="{8B434672-55CF-4B57-AA07-56B1BAC61F2E}" destId="{75D79646-877D-43FA-A157-0A998AF49372}" srcOrd="0" destOrd="0" presId="urn:microsoft.com/office/officeart/2005/8/layout/hierarchy1"/>
    <dgm:cxn modelId="{17EE492B-E75C-4E2B-BEA3-F1968E34465F}" type="presParOf" srcId="{8B434672-55CF-4B57-AA07-56B1BAC61F2E}" destId="{93DDCB5F-BDD2-45D4-95F1-590D049E368D}" srcOrd="1" destOrd="0" presId="urn:microsoft.com/office/officeart/2005/8/layout/hierarchy1"/>
    <dgm:cxn modelId="{799C6748-1C0F-4CE6-827C-F1C212F95D93}" type="presParOf" srcId="{ADA35E1C-7524-4E04-A3C8-D503EDB753D3}" destId="{296D4B3A-3B85-4CEB-B0E9-E65AD886F895}" srcOrd="1" destOrd="0" presId="urn:microsoft.com/office/officeart/2005/8/layout/hierarchy1"/>
    <dgm:cxn modelId="{3D77527A-A7AD-4E2B-BF7C-F906E20D3443}" type="presParOf" srcId="{04C0477A-ABAF-4416-B4D1-7F65921DC30D}" destId="{711B840A-28E7-4B19-8C7A-EA2EE309CC55}" srcOrd="8" destOrd="0" presId="urn:microsoft.com/office/officeart/2005/8/layout/hierarchy1"/>
    <dgm:cxn modelId="{7F8F7390-1BB2-48BB-8C12-6694E68799A8}" type="presParOf" srcId="{04C0477A-ABAF-4416-B4D1-7F65921DC30D}" destId="{C6B22E3B-8CBA-4A2C-ABE1-AB5E93EF623D}" srcOrd="9" destOrd="0" presId="urn:microsoft.com/office/officeart/2005/8/layout/hierarchy1"/>
    <dgm:cxn modelId="{F10CAC86-AC93-4B46-A741-93769C324457}" type="presParOf" srcId="{C6B22E3B-8CBA-4A2C-ABE1-AB5E93EF623D}" destId="{BCAD81D9-F644-4E62-9063-A99291ED8500}" srcOrd="0" destOrd="0" presId="urn:microsoft.com/office/officeart/2005/8/layout/hierarchy1"/>
    <dgm:cxn modelId="{8FA47E6C-77F4-4C10-B9BE-48B650D2617A}" type="presParOf" srcId="{BCAD81D9-F644-4E62-9063-A99291ED8500}" destId="{67CA624D-23AF-4922-BB7F-B642E0F7379A}" srcOrd="0" destOrd="0" presId="urn:microsoft.com/office/officeart/2005/8/layout/hierarchy1"/>
    <dgm:cxn modelId="{B7567E30-68F1-4F0C-B59B-FDFD7ED3C65D}" type="presParOf" srcId="{BCAD81D9-F644-4E62-9063-A99291ED8500}" destId="{FBFD6B33-F6DD-427F-AA45-5017AB5BE034}" srcOrd="1" destOrd="0" presId="urn:microsoft.com/office/officeart/2005/8/layout/hierarchy1"/>
    <dgm:cxn modelId="{7BD7D829-C5E6-44AB-9635-00CA702B53B1}" type="presParOf" srcId="{C6B22E3B-8CBA-4A2C-ABE1-AB5E93EF623D}" destId="{5659157A-C42F-4AE9-8471-6FB9DBDC127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B840A-28E7-4B19-8C7A-EA2EE309CC55}">
      <dsp:nvSpPr>
        <dsp:cNvPr id="0" name=""/>
        <dsp:cNvSpPr/>
      </dsp:nvSpPr>
      <dsp:spPr>
        <a:xfrm>
          <a:off x="4237112" y="911630"/>
          <a:ext cx="3500979" cy="41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57"/>
              </a:lnTo>
              <a:lnTo>
                <a:pt x="3500979" y="283857"/>
              </a:lnTo>
              <a:lnTo>
                <a:pt x="3500979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74024-DA40-494B-9CFD-200A9FB8E043}">
      <dsp:nvSpPr>
        <dsp:cNvPr id="0" name=""/>
        <dsp:cNvSpPr/>
      </dsp:nvSpPr>
      <dsp:spPr>
        <a:xfrm>
          <a:off x="4237112" y="911630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57"/>
              </a:lnTo>
              <a:lnTo>
                <a:pt x="1750489" y="283857"/>
              </a:lnTo>
              <a:lnTo>
                <a:pt x="1750489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AE34E-7767-4414-951F-4910FB40E198}">
      <dsp:nvSpPr>
        <dsp:cNvPr id="0" name=""/>
        <dsp:cNvSpPr/>
      </dsp:nvSpPr>
      <dsp:spPr>
        <a:xfrm>
          <a:off x="4237112" y="2237626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857"/>
              </a:lnTo>
              <a:lnTo>
                <a:pt x="1750489" y="283857"/>
              </a:lnTo>
              <a:lnTo>
                <a:pt x="1750489" y="416537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D3D6274E-7A53-4535-8DDB-6FEFD9595D6A}">
      <dsp:nvSpPr>
        <dsp:cNvPr id="0" name=""/>
        <dsp:cNvSpPr/>
      </dsp:nvSpPr>
      <dsp:spPr>
        <a:xfrm>
          <a:off x="4191392" y="2237626"/>
          <a:ext cx="91440" cy="4165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653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0A9C4-2666-4ECB-B921-BEFC3A58B9FC}">
      <dsp:nvSpPr>
        <dsp:cNvPr id="0" name=""/>
        <dsp:cNvSpPr/>
      </dsp:nvSpPr>
      <dsp:spPr>
        <a:xfrm>
          <a:off x="2486622" y="2237626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1750489" y="0"/>
              </a:moveTo>
              <a:lnTo>
                <a:pt x="1750489" y="283857"/>
              </a:lnTo>
              <a:lnTo>
                <a:pt x="0" y="283857"/>
              </a:lnTo>
              <a:lnTo>
                <a:pt x="0" y="416537"/>
              </a:lnTo>
            </a:path>
          </a:pathLst>
        </a:custGeom>
        <a:noFill/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28801B3C-4A60-49F8-A92C-D57373E5FF4E}">
      <dsp:nvSpPr>
        <dsp:cNvPr id="0" name=""/>
        <dsp:cNvSpPr/>
      </dsp:nvSpPr>
      <dsp:spPr>
        <a:xfrm>
          <a:off x="4191392" y="911630"/>
          <a:ext cx="91440" cy="4165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4E69E9-8C59-4123-9FE4-C1FFE21FC748}">
      <dsp:nvSpPr>
        <dsp:cNvPr id="0" name=""/>
        <dsp:cNvSpPr/>
      </dsp:nvSpPr>
      <dsp:spPr>
        <a:xfrm>
          <a:off x="2486622" y="911630"/>
          <a:ext cx="1750489" cy="416537"/>
        </a:xfrm>
        <a:custGeom>
          <a:avLst/>
          <a:gdLst/>
          <a:ahLst/>
          <a:cxnLst/>
          <a:rect l="0" t="0" r="0" b="0"/>
          <a:pathLst>
            <a:path>
              <a:moveTo>
                <a:pt x="1750489" y="0"/>
              </a:moveTo>
              <a:lnTo>
                <a:pt x="1750489" y="283857"/>
              </a:lnTo>
              <a:lnTo>
                <a:pt x="0" y="283857"/>
              </a:lnTo>
              <a:lnTo>
                <a:pt x="0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7AD33-B3F0-4C88-8C81-668E32744C91}">
      <dsp:nvSpPr>
        <dsp:cNvPr id="0" name=""/>
        <dsp:cNvSpPr/>
      </dsp:nvSpPr>
      <dsp:spPr>
        <a:xfrm>
          <a:off x="736133" y="911630"/>
          <a:ext cx="3500979" cy="416537"/>
        </a:xfrm>
        <a:custGeom>
          <a:avLst/>
          <a:gdLst/>
          <a:ahLst/>
          <a:cxnLst/>
          <a:rect l="0" t="0" r="0" b="0"/>
          <a:pathLst>
            <a:path>
              <a:moveTo>
                <a:pt x="3500979" y="0"/>
              </a:moveTo>
              <a:lnTo>
                <a:pt x="3500979" y="283857"/>
              </a:lnTo>
              <a:lnTo>
                <a:pt x="0" y="283857"/>
              </a:lnTo>
              <a:lnTo>
                <a:pt x="0" y="4165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7BE8B-8451-4A15-A170-6FEBE37A1952}">
      <dsp:nvSpPr>
        <dsp:cNvPr id="0" name=""/>
        <dsp:cNvSpPr/>
      </dsp:nvSpPr>
      <dsp:spPr>
        <a:xfrm>
          <a:off x="3521003" y="2171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932CD3-C990-41C8-BD0B-FD43ECF1E110}">
      <dsp:nvSpPr>
        <dsp:cNvPr id="0" name=""/>
        <dsp:cNvSpPr/>
      </dsp:nvSpPr>
      <dsp:spPr>
        <a:xfrm>
          <a:off x="3680138" y="153350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Measurable Skill Gain</a:t>
          </a:r>
        </a:p>
      </dsp:txBody>
      <dsp:txXfrm>
        <a:off x="3706775" y="179987"/>
        <a:ext cx="1378944" cy="856185"/>
      </dsp:txXfrm>
    </dsp:sp>
    <dsp:sp modelId="{30D9B907-CD95-464F-B15F-1F30D3663BB6}">
      <dsp:nvSpPr>
        <dsp:cNvPr id="0" name=""/>
        <dsp:cNvSpPr/>
      </dsp:nvSpPr>
      <dsp:spPr>
        <a:xfrm>
          <a:off x="2002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2EB95-B8C8-43A0-93D9-B6B8001C032D}">
      <dsp:nvSpPr>
        <dsp:cNvPr id="0" name=""/>
        <dsp:cNvSpPr/>
      </dsp:nvSpPr>
      <dsp:spPr>
        <a:xfrm>
          <a:off x="179159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Secondary Diploma/ Equivalent</a:t>
          </a:r>
        </a:p>
      </dsp:txBody>
      <dsp:txXfrm>
        <a:off x="205796" y="1505983"/>
        <a:ext cx="1378944" cy="856185"/>
      </dsp:txXfrm>
    </dsp:sp>
    <dsp:sp modelId="{B9EFCAE7-ADA7-45C7-91A2-1B2F162D430D}">
      <dsp:nvSpPr>
        <dsp:cNvPr id="0" name=""/>
        <dsp:cNvSpPr/>
      </dsp:nvSpPr>
      <dsp:spPr>
        <a:xfrm>
          <a:off x="177051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FD5CC0-7C6F-4BF3-AFA7-B52E421C4356}">
      <dsp:nvSpPr>
        <dsp:cNvPr id="0" name=""/>
        <dsp:cNvSpPr/>
      </dsp:nvSpPr>
      <dsp:spPr>
        <a:xfrm>
          <a:off x="192964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Secondary or Post-Secondary Transcript</a:t>
          </a:r>
        </a:p>
      </dsp:txBody>
      <dsp:txXfrm>
        <a:off x="1956285" y="1505983"/>
        <a:ext cx="1378944" cy="856185"/>
      </dsp:txXfrm>
    </dsp:sp>
    <dsp:sp modelId="{8EC33199-A51E-46D3-8123-D518AB41CEAC}">
      <dsp:nvSpPr>
        <dsp:cNvPr id="0" name=""/>
        <dsp:cNvSpPr/>
      </dsp:nvSpPr>
      <dsp:spPr>
        <a:xfrm>
          <a:off x="352100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98BC8A-0D3E-4230-8D97-BAF94A90E1D3}">
      <dsp:nvSpPr>
        <dsp:cNvPr id="0" name=""/>
        <dsp:cNvSpPr/>
      </dsp:nvSpPr>
      <dsp:spPr>
        <a:xfrm>
          <a:off x="368013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Educational Functioning Level Gain</a:t>
          </a:r>
        </a:p>
      </dsp:txBody>
      <dsp:txXfrm>
        <a:off x="3706775" y="1505983"/>
        <a:ext cx="1378944" cy="856185"/>
      </dsp:txXfrm>
    </dsp:sp>
    <dsp:sp modelId="{D1075DE7-C98B-43C2-9C4B-472D4D5C39CC}">
      <dsp:nvSpPr>
        <dsp:cNvPr id="0" name=""/>
        <dsp:cNvSpPr/>
      </dsp:nvSpPr>
      <dsp:spPr>
        <a:xfrm>
          <a:off x="1770513" y="2654163"/>
          <a:ext cx="1432218" cy="9094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C7353B-9A2B-4A80-BEAE-110B4EA16BEF}">
      <dsp:nvSpPr>
        <dsp:cNvPr id="0" name=""/>
        <dsp:cNvSpPr/>
      </dsp:nvSpPr>
      <dsp:spPr>
        <a:xfrm>
          <a:off x="1929648" y="2805342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Pre-Post Test</a:t>
          </a:r>
        </a:p>
      </dsp:txBody>
      <dsp:txXfrm>
        <a:off x="1956285" y="2831979"/>
        <a:ext cx="1378944" cy="856185"/>
      </dsp:txXfrm>
    </dsp:sp>
    <dsp:sp modelId="{7EA3BF8F-283A-4488-9B12-4C5EBBB54C94}">
      <dsp:nvSpPr>
        <dsp:cNvPr id="0" name=""/>
        <dsp:cNvSpPr/>
      </dsp:nvSpPr>
      <dsp:spPr>
        <a:xfrm>
          <a:off x="3521003" y="2654163"/>
          <a:ext cx="1432218" cy="9094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9DC607-FBE6-41B2-9D16-71536358F980}">
      <dsp:nvSpPr>
        <dsp:cNvPr id="0" name=""/>
        <dsp:cNvSpPr/>
      </dsp:nvSpPr>
      <dsp:spPr>
        <a:xfrm>
          <a:off x="3680138" y="2805342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Completion of Carnegie Units</a:t>
          </a:r>
        </a:p>
      </dsp:txBody>
      <dsp:txXfrm>
        <a:off x="3706775" y="2831979"/>
        <a:ext cx="1378944" cy="856185"/>
      </dsp:txXfrm>
    </dsp:sp>
    <dsp:sp modelId="{16079577-A354-4200-BFC0-0317D576280B}">
      <dsp:nvSpPr>
        <dsp:cNvPr id="0" name=""/>
        <dsp:cNvSpPr/>
      </dsp:nvSpPr>
      <dsp:spPr>
        <a:xfrm>
          <a:off x="5271493" y="2654163"/>
          <a:ext cx="1432218" cy="909459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6B1EE9E-8E57-4BDB-A5A1-8424B8033CE1}">
      <dsp:nvSpPr>
        <dsp:cNvPr id="0" name=""/>
        <dsp:cNvSpPr/>
      </dsp:nvSpPr>
      <dsp:spPr>
        <a:xfrm>
          <a:off x="5430628" y="2805342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Program Exit + Entry into Postsecondary Education</a:t>
          </a:r>
        </a:p>
      </dsp:txBody>
      <dsp:txXfrm>
        <a:off x="5457265" y="2831979"/>
        <a:ext cx="1378944" cy="856185"/>
      </dsp:txXfrm>
    </dsp:sp>
    <dsp:sp modelId="{75D79646-877D-43FA-A157-0A998AF49372}">
      <dsp:nvSpPr>
        <dsp:cNvPr id="0" name=""/>
        <dsp:cNvSpPr/>
      </dsp:nvSpPr>
      <dsp:spPr>
        <a:xfrm>
          <a:off x="5271493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DDCB5F-BDD2-45D4-95F1-590D049E368D}">
      <dsp:nvSpPr>
        <dsp:cNvPr id="0" name=""/>
        <dsp:cNvSpPr/>
      </dsp:nvSpPr>
      <dsp:spPr>
        <a:xfrm>
          <a:off x="543062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Progress toward Milestones</a:t>
          </a:r>
        </a:p>
      </dsp:txBody>
      <dsp:txXfrm>
        <a:off x="5457265" y="1505983"/>
        <a:ext cx="1378944" cy="856185"/>
      </dsp:txXfrm>
    </dsp:sp>
    <dsp:sp modelId="{67CA624D-23AF-4922-BB7F-B642E0F7379A}">
      <dsp:nvSpPr>
        <dsp:cNvPr id="0" name=""/>
        <dsp:cNvSpPr/>
      </dsp:nvSpPr>
      <dsp:spPr>
        <a:xfrm>
          <a:off x="7021982" y="1328167"/>
          <a:ext cx="1432218" cy="909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FD6B33-F6DD-427F-AA45-5017AB5BE034}">
      <dsp:nvSpPr>
        <dsp:cNvPr id="0" name=""/>
        <dsp:cNvSpPr/>
      </dsp:nvSpPr>
      <dsp:spPr>
        <a:xfrm>
          <a:off x="7181118" y="1479346"/>
          <a:ext cx="1432218" cy="909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Passing Technical / Occupational Knowledge Based Exam </a:t>
          </a:r>
        </a:p>
      </dsp:txBody>
      <dsp:txXfrm>
        <a:off x="7207755" y="1505983"/>
        <a:ext cx="1378944" cy="856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34796-DC23-4F38-BC23-4D045AD9F666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2E377-593E-4468-B327-7305B69B0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0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19F691-B26F-486F-B130-8CB8AE787257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4F00DF-333E-48F6-BB3E-A29EA9209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7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3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46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46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54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7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17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3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23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23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16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47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19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57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81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94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30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86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2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9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25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46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F00DF-333E-48F6-BB3E-A29EA9209D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2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631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80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180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6701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600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2653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98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053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838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838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8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board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76225"/>
            <a:ext cx="9151938" cy="59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3" name="Oval 7" descr="Small grid">
            <a:hlinkClick r:id="" action="ppaction://macro?name=Reset_Score"/>
          </p:cNvPr>
          <p:cNvSpPr>
            <a:spLocks noChangeArrowheads="1"/>
          </p:cNvSpPr>
          <p:nvPr/>
        </p:nvSpPr>
        <p:spPr bwMode="auto">
          <a:xfrm>
            <a:off x="3511550" y="387350"/>
            <a:ext cx="2130425" cy="881063"/>
          </a:xfrm>
          <a:prstGeom prst="ellipse">
            <a:avLst/>
          </a:prstGeom>
          <a:pattFill prst="smGrid">
            <a:fgClr>
              <a:srgbClr val="333333"/>
            </a:fgClr>
            <a:bgClr>
              <a:schemeClr val="tx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FFFF"/>
                </a:solidFill>
                <a:latin typeface="Impact" pitchFamily="34" charset="0"/>
              </a:rPr>
              <a:t>0</a:t>
            </a:r>
          </a:p>
        </p:txBody>
      </p:sp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0354" name="Group 18"/>
          <p:cNvGrpSpPr>
            <a:grpSpLocks/>
          </p:cNvGrpSpPr>
          <p:nvPr userDrawn="1"/>
        </p:nvGrpSpPr>
        <p:grpSpPr bwMode="auto">
          <a:xfrm>
            <a:off x="7620000" y="176213"/>
            <a:ext cx="1371600" cy="328612"/>
            <a:chOff x="4690" y="1023"/>
            <a:chExt cx="864" cy="207"/>
          </a:xfrm>
        </p:grpSpPr>
        <p:sp>
          <p:nvSpPr>
            <p:cNvPr id="270355" name="WordArt 19" descr="30%"/>
            <p:cNvSpPr>
              <a:spLocks noChangeArrowheads="1" noChangeShapeType="1" noTextEdit="1"/>
            </p:cNvSpPr>
            <p:nvPr/>
          </p:nvSpPr>
          <p:spPr bwMode="auto">
            <a:xfrm>
              <a:off x="4690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latin typeface="Arial Black"/>
                </a:rPr>
                <a:t>X</a:t>
              </a:r>
            </a:p>
          </p:txBody>
        </p:sp>
        <p:sp>
          <p:nvSpPr>
            <p:cNvPr id="270356" name="WordArt 20" descr="30%"/>
            <p:cNvSpPr>
              <a:spLocks noChangeArrowheads="1" noChangeShapeType="1" noTextEdit="1"/>
            </p:cNvSpPr>
            <p:nvPr/>
          </p:nvSpPr>
          <p:spPr bwMode="auto">
            <a:xfrm>
              <a:off x="4988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latin typeface="Arial Black"/>
                </a:rPr>
                <a:t>X</a:t>
              </a:r>
            </a:p>
          </p:txBody>
        </p:sp>
        <p:sp>
          <p:nvSpPr>
            <p:cNvPr id="270357" name="WordArt 21" descr="30%"/>
            <p:cNvSpPr>
              <a:spLocks noChangeArrowheads="1" noChangeShapeType="1" noTextEdit="1"/>
            </p:cNvSpPr>
            <p:nvPr/>
          </p:nvSpPr>
          <p:spPr bwMode="auto">
            <a:xfrm>
              <a:off x="5287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latin typeface="Arial Black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555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.gov/rschstat/eval/rehab/911-data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sweb.org/foundations/tables.aspx" TargetMode="External"/><Relationship Id="rId2" Type="http://schemas.openxmlformats.org/officeDocument/2006/relationships/hyperlink" Target="http://www.doleta.gov/performance/reportin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eta.gov/performanc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hyperlink" Target="http://www.doleta.gov/performance/reporti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rsa.ed.gov/people.cfm" TargetMode="External"/><Relationship Id="rId3" Type="http://schemas.openxmlformats.org/officeDocument/2006/relationships/hyperlink" Target="mailto:ETAperforms@dol.gov" TargetMode="External"/><Relationship Id="rId7" Type="http://schemas.openxmlformats.org/officeDocument/2006/relationships/hyperlink" Target="http://www.ed.gov/AEFL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AskAEFLA@ed.gov" TargetMode="External"/><Relationship Id="rId5" Type="http://schemas.openxmlformats.org/officeDocument/2006/relationships/hyperlink" Target="http://www.doleta.gov/wioa" TargetMode="External"/><Relationship Id="rId10" Type="http://schemas.openxmlformats.org/officeDocument/2006/relationships/image" Target="../media/image29.png"/><Relationship Id="rId4" Type="http://schemas.openxmlformats.org/officeDocument/2006/relationships/hyperlink" Target="http://www.doleta.gov/performance" TargetMode="External"/><Relationship Id="rId9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eta.gov/performance/report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95300" y="439387"/>
            <a:ext cx="8153400" cy="1721922"/>
          </a:xfrm>
        </p:spPr>
        <p:txBody>
          <a:bodyPr>
            <a:noAutofit/>
          </a:bodyPr>
          <a:lstStyle/>
          <a:p>
            <a:r>
              <a:rPr lang="en-US" sz="6000" dirty="0"/>
              <a:t>WIOA Performance Accountability - 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631369" y="4105426"/>
            <a:ext cx="4324657" cy="723900"/>
          </a:xfrm>
        </p:spPr>
        <p:txBody>
          <a:bodyPr/>
          <a:lstStyle/>
          <a:p>
            <a:r>
              <a:rPr lang="en-US" sz="3600" i="0" dirty="0"/>
              <a:t>WIOA  Wednesdays!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79904" y="5225485"/>
            <a:ext cx="2559029" cy="431424"/>
          </a:xfrm>
        </p:spPr>
        <p:txBody>
          <a:bodyPr/>
          <a:lstStyle/>
          <a:p>
            <a:r>
              <a:rPr lang="en-US" dirty="0"/>
              <a:t>10/13/2016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5742" y="1954089"/>
            <a:ext cx="42869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small" spc="-10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rPr>
              <a:t>Core Programs</a:t>
            </a:r>
          </a:p>
        </p:txBody>
      </p:sp>
      <p:pic>
        <p:nvPicPr>
          <p:cNvPr id="1026" name="Picture 2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6172199"/>
            <a:ext cx="489857" cy="4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2042" y="6248400"/>
            <a:ext cx="2410690" cy="559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96" y="6330988"/>
            <a:ext cx="1550504" cy="5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37205"/>
            <a:ext cx="8260169" cy="884850"/>
          </a:xfrm>
        </p:spPr>
        <p:txBody>
          <a:bodyPr>
            <a:normAutofit/>
          </a:bodyPr>
          <a:lstStyle/>
          <a:p>
            <a:r>
              <a:rPr lang="en-US" sz="2800" dirty="0"/>
              <a:t>WIOA Information Collection Requests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371"/>
            <a:ext cx="7886700" cy="39787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RSA Reporting Requirements </a:t>
            </a:r>
          </a:p>
          <a:p>
            <a:pPr lvl="1"/>
            <a:r>
              <a:rPr lang="en-US" dirty="0"/>
              <a:t>RSA-911 Case Service Report (OMB No. 1820-0508)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All found at </a:t>
            </a:r>
            <a:r>
              <a:rPr lang="en-US" sz="2100" dirty="0">
                <a:hlinkClick r:id="rId3"/>
              </a:rPr>
              <a:t>http://www2.ed.gov/rschstat/eval/rehab/911-data.html</a:t>
            </a:r>
            <a:endParaRPr lang="en-US" sz="21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996894"/>
              </p:ext>
            </p:extLst>
          </p:nvPr>
        </p:nvGraphicFramePr>
        <p:xfrm>
          <a:off x="744277" y="2029097"/>
          <a:ext cx="8027582" cy="289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1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8927"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Reporting</a:t>
                      </a:r>
                      <a:r>
                        <a:rPr lang="en-US" baseline="0" dirty="0">
                          <a:latin typeface="+mj-lt"/>
                          <a:cs typeface="Times New Roman" panose="02020603050405020304" pitchFamily="18" charset="0"/>
                        </a:rPr>
                        <a:t> Period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Collection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Collection</a:t>
                      </a:r>
                      <a:r>
                        <a:rPr lang="en-US" baseline="0" dirty="0">
                          <a:latin typeface="+mj-lt"/>
                          <a:cs typeface="Times New Roman" panose="02020603050405020304" pitchFamily="18" charset="0"/>
                        </a:rPr>
                        <a:t> Instrument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Case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  <a:cs typeface="Times New Roman" panose="02020603050405020304" pitchFamily="18" charset="0"/>
                        </a:rPr>
                        <a:t>Deliverable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9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Fiscal Year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October 1, 2015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– September 30, 2016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RSA-911-14</a:t>
                      </a:r>
                    </a:p>
                    <a:p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November 30, 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92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Fiscal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Year 2017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1, 2016 – June 30, 2017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RSA-911-14</a:t>
                      </a:r>
                    </a:p>
                    <a:p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August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 15, 2017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54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Program Year 2017, First Quarter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July 1, 2017 – September 30,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RSA-911</a:t>
                      </a:r>
                      <a:r>
                        <a:rPr lang="en-US" sz="1600" baseline="0" dirty="0">
                          <a:latin typeface="+mj-lt"/>
                          <a:cs typeface="Times New Roman" panose="02020603050405020304" pitchFamily="18" charset="0"/>
                        </a:rPr>
                        <a:t>-16</a:t>
                      </a:r>
                      <a:endParaRPr lang="en-US" sz="16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cs typeface="Times New Roman" panose="02020603050405020304" pitchFamily="18" charset="0"/>
                        </a:rPr>
                        <a:t>November 15, 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3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237205"/>
            <a:ext cx="8108950" cy="884850"/>
          </a:xfrm>
        </p:spPr>
        <p:txBody>
          <a:bodyPr>
            <a:normAutofit/>
          </a:bodyPr>
          <a:lstStyle/>
          <a:p>
            <a:r>
              <a:rPr lang="en-US" sz="2800" dirty="0"/>
              <a:t>WIOA Information Collection Requests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AEFLA Reporting Requirements</a:t>
            </a:r>
          </a:p>
          <a:p>
            <a:pPr lvl="1"/>
            <a:r>
              <a:rPr lang="en-US" dirty="0"/>
              <a:t>WIOA Annual Statewide Performance Report template </a:t>
            </a:r>
          </a:p>
          <a:p>
            <a:pPr lvl="1"/>
            <a:r>
              <a:rPr lang="en-US" dirty="0"/>
              <a:t>AEFLA NRS Reporting Tables (OMB No. 1830-0027) – includes AEFLA tables, Narrative Report, Financial Report, and Data Quality Checklist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Documents available at: </a:t>
            </a:r>
          </a:p>
          <a:p>
            <a:pPr marL="777240" lvl="2" indent="0">
              <a:buNone/>
            </a:pPr>
            <a:r>
              <a:rPr lang="en-US" dirty="0">
                <a:hlinkClick r:id="rId2"/>
              </a:rPr>
              <a:t>www.doleta.gov/performance/reporting</a:t>
            </a:r>
            <a:r>
              <a:rPr lang="en-US" dirty="0"/>
              <a:t> </a:t>
            </a:r>
          </a:p>
          <a:p>
            <a:pPr marL="777240" lvl="2" indent="0">
              <a:buNone/>
            </a:pPr>
            <a:r>
              <a:rPr lang="en-US" dirty="0">
                <a:hlinkClick r:id="rId3"/>
              </a:rPr>
              <a:t>http://www.nrsweb.org/foundations/tables.aspx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68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395" y="1709739"/>
            <a:ext cx="7850776" cy="1579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Primary Indicators of Performance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1069" y="3942608"/>
            <a:ext cx="195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Part 1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56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32509"/>
            <a:ext cx="6259039" cy="647046"/>
          </a:xfrm>
        </p:spPr>
        <p:txBody>
          <a:bodyPr>
            <a:normAutofit/>
          </a:bodyPr>
          <a:lstStyle/>
          <a:p>
            <a:r>
              <a:rPr lang="en-US" sz="2800" dirty="0"/>
              <a:t>Primary Indicators of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01286"/>
            <a:ext cx="8254094" cy="477701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Employment Rate 2</a:t>
            </a:r>
            <a:r>
              <a:rPr lang="en-US" b="1" baseline="30000" dirty="0"/>
              <a:t>nd</a:t>
            </a:r>
            <a:r>
              <a:rPr lang="en-US" b="1" dirty="0"/>
              <a:t> Quarter after Exit </a:t>
            </a:r>
          </a:p>
          <a:p>
            <a:pPr marL="0" indent="0">
              <a:buNone/>
            </a:pPr>
            <a:r>
              <a:rPr lang="en-US" dirty="0"/>
              <a:t>	(Education/Employment for youth)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b="1" dirty="0"/>
              <a:t>Employment Rate 4</a:t>
            </a:r>
            <a:r>
              <a:rPr lang="en-US" b="1" baseline="30000" dirty="0"/>
              <a:t>th</a:t>
            </a:r>
            <a:r>
              <a:rPr lang="en-US" b="1" dirty="0"/>
              <a:t> Quarter after Exit</a:t>
            </a:r>
          </a:p>
          <a:p>
            <a:pPr marL="0" indent="0">
              <a:buNone/>
            </a:pPr>
            <a:r>
              <a:rPr lang="en-US" dirty="0"/>
              <a:t>	(Education/Employment for youth)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b="1" dirty="0"/>
              <a:t>Median Earnings in the 2</a:t>
            </a:r>
            <a:r>
              <a:rPr lang="en-US" b="1" baseline="30000" dirty="0"/>
              <a:t>nd</a:t>
            </a:r>
            <a:r>
              <a:rPr lang="en-US" b="1" dirty="0"/>
              <a:t> Quarter after Exit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b="1" dirty="0"/>
              <a:t>Credential Attainment Rate </a:t>
            </a:r>
          </a:p>
          <a:p>
            <a:pPr marL="0" indent="0">
              <a:buNone/>
            </a:pPr>
            <a:r>
              <a:rPr lang="en-US" sz="2400" b="1" dirty="0"/>
              <a:t>	</a:t>
            </a:r>
            <a:r>
              <a:rPr lang="en-US" sz="2400" dirty="0"/>
              <a:t>(of those who received training or education, 	excluding OJT or Customized Training)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48399"/>
            <a:ext cx="18288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0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Primary Indicators of Performance</a:t>
            </a:r>
            <a:br>
              <a:rPr lang="en-US" dirty="0"/>
            </a:br>
            <a:r>
              <a:rPr lang="en-US" sz="1800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 types of measurable skill gains</a:t>
            </a:r>
          </a:p>
          <a:p>
            <a:r>
              <a:rPr lang="en-US" sz="2400" dirty="0"/>
              <a:t>(Participant based/1 gain/person/participation period)</a:t>
            </a: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52790385"/>
              </p:ext>
            </p:extLst>
          </p:nvPr>
        </p:nvGraphicFramePr>
        <p:xfrm>
          <a:off x="391883" y="2398820"/>
          <a:ext cx="8633361" cy="371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E7BE8B-8451-4A15-A170-6FEBE37A1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0E7BE8B-8451-4A15-A170-6FEBE37A1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932CD3-C990-41C8-BD0B-FD43ECF1E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A8932CD3-C990-41C8-BD0B-FD43ECF1E1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C7AD33-B3F0-4C88-8C81-668E3274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1C7AD33-B3F0-4C88-8C81-668E3274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9B907-CD95-464F-B15F-1F30D3663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30D9B907-CD95-464F-B15F-1F30D3663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2EB95-B8C8-43A0-93D9-B6B8001C0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82F2EB95-B8C8-43A0-93D9-B6B8001C0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4E69E9-8C59-4123-9FE4-C1FFE21FC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834E69E9-8C59-4123-9FE4-C1FFE21FC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EFCAE7-ADA7-45C7-91A2-1B2F162D4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B9EFCAE7-ADA7-45C7-91A2-1B2F162D43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FD5CC0-7C6F-4BF3-AFA7-B52E421C4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38FD5CC0-7C6F-4BF3-AFA7-B52E421C4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801B3C-4A60-49F8-A92C-D57373E5F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8801B3C-4A60-49F8-A92C-D57373E5F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C33199-A51E-46D3-8123-D518AB41C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8EC33199-A51E-46D3-8123-D518AB41C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98BC8A-0D3E-4230-8D97-BAF94A90E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EE98BC8A-0D3E-4230-8D97-BAF94A90E1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F74024-DA40-494B-9CFD-200A9FB8E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4FF74024-DA40-494B-9CFD-200A9FB8E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D79646-877D-43FA-A157-0A998AF49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75D79646-877D-43FA-A157-0A998AF493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DDCB5F-BDD2-45D4-95F1-590D049E36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93DDCB5F-BDD2-45D4-95F1-590D049E36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1B840A-28E7-4B19-8C7A-EA2EE309C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711B840A-28E7-4B19-8C7A-EA2EE309CC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CA624D-23AF-4922-BB7F-B642E0F73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67CA624D-23AF-4922-BB7F-B642E0F73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FD6B33-F6DD-427F-AA45-5017AB5BE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FBFD6B33-F6DD-427F-AA45-5017AB5BE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60A9C4-2666-4ECB-B921-BEFC3A58B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2C60A9C4-2666-4ECB-B921-BEFC3A58B9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075DE7-C98B-43C2-9C4B-472D4D5C39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D1075DE7-C98B-43C2-9C4B-472D4D5C39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C7353B-9A2B-4A80-BEAE-110B4EA16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71C7353B-9A2B-4A80-BEAE-110B4EA16B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D6274E-7A53-4535-8DDB-6FEFD9595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D3D6274E-7A53-4535-8DDB-6FEFD9595D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A3BF8F-283A-4488-9B12-4C5EBBB54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EA3BF8F-283A-4488-9B12-4C5EBBB54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9DC607-FBE6-41B2-9D16-71536358F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059DC607-FBE6-41B2-9D16-71536358F9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AE34E-7767-4414-951F-4910FB40E1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06BAE34E-7767-4414-951F-4910FB40E1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079577-A354-4200-BFC0-0317D5762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16079577-A354-4200-BFC0-0317D5762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B1EE9E-8E57-4BDB-A5A1-8424B8033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">
                                            <p:graphicEl>
                                              <a:dgm id="{86B1EE9E-8E57-4BDB-A5A1-8424B8033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6580"/>
            <a:ext cx="7886700" cy="884850"/>
          </a:xfrm>
        </p:spPr>
        <p:txBody>
          <a:bodyPr/>
          <a:lstStyle/>
          <a:p>
            <a:r>
              <a:rPr lang="en-US" sz="3200" dirty="0"/>
              <a:t>Primary Indicators of Performance</a:t>
            </a:r>
            <a:br>
              <a:rPr lang="en-US" dirty="0"/>
            </a:br>
            <a:r>
              <a:rPr lang="en-US" sz="1800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5370"/>
            <a:ext cx="7886700" cy="2592330"/>
          </a:xfrm>
        </p:spPr>
        <p:txBody>
          <a:bodyPr/>
          <a:lstStyle/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600" b="1" dirty="0">
                <a:solidFill>
                  <a:schemeClr val="accent1"/>
                </a:solidFill>
              </a:rPr>
              <a:t>Effectiveness in Serving Employers </a:t>
            </a:r>
          </a:p>
          <a:p>
            <a:pPr marL="0" lvl="1" indent="0">
              <a:spcBef>
                <a:spcPts val="1000"/>
              </a:spcBef>
              <a:buClr>
                <a:schemeClr val="accent4"/>
              </a:buClr>
              <a:buNone/>
            </a:pPr>
            <a:r>
              <a:rPr lang="en-US" sz="2600" b="1" dirty="0">
                <a:solidFill>
                  <a:schemeClr val="accent1"/>
                </a:solidFill>
              </a:rPr>
              <a:t>	</a:t>
            </a:r>
            <a:r>
              <a:rPr lang="en-US" sz="2600" dirty="0">
                <a:solidFill>
                  <a:schemeClr val="accent1"/>
                </a:solidFill>
              </a:rPr>
              <a:t>(States choose 2; shared outcome)</a:t>
            </a:r>
          </a:p>
          <a:p>
            <a:pPr lvl="1"/>
            <a:r>
              <a:rPr lang="en-US" sz="2100" dirty="0"/>
              <a:t>Retention with the same employer in the 2nd and 4th quarters after exit</a:t>
            </a:r>
          </a:p>
          <a:p>
            <a:pPr lvl="1"/>
            <a:r>
              <a:rPr lang="en-US" sz="2100" dirty="0"/>
              <a:t>Employer Penetration Rate</a:t>
            </a:r>
          </a:p>
          <a:p>
            <a:pPr lvl="1"/>
            <a:r>
              <a:rPr lang="en-US" sz="2100" dirty="0"/>
              <a:t>Repeat Business Customer Rate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4600" y="491067"/>
            <a:ext cx="2133600" cy="668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2519" y="1935678"/>
            <a:ext cx="30519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WIOA Performance Accountability Part 2 will be held on Wednesday, November 2</a:t>
            </a:r>
            <a:r>
              <a:rPr lang="en-US" sz="2800" baseline="30000" dirty="0"/>
              <a:t>nd</a:t>
            </a:r>
            <a:r>
              <a:rPr lang="en-US" sz="28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395" y="1709739"/>
            <a:ext cx="7850776" cy="15795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State and Grantee Performance Reporting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1069" y="3942608"/>
            <a:ext cx="1959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Part 2</a:t>
            </a:r>
          </a:p>
        </p:txBody>
      </p:sp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0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Required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4011555"/>
          </a:xfrm>
        </p:spPr>
        <p:txBody>
          <a:bodyPr>
            <a:normAutofit/>
          </a:bodyPr>
          <a:lstStyle/>
          <a:p>
            <a:r>
              <a:rPr lang="en-US" sz="2400" dirty="0"/>
              <a:t>WIOA State Annual Performance Report – </a:t>
            </a:r>
            <a:r>
              <a:rPr lang="en-US" sz="2400" dirty="0">
                <a:solidFill>
                  <a:srgbClr val="FF0000"/>
                </a:solidFill>
              </a:rPr>
              <a:t>Due October 15</a:t>
            </a:r>
          </a:p>
          <a:p>
            <a:r>
              <a:rPr lang="en-US" sz="2400" dirty="0"/>
              <a:t>WIOA Local Area Performance Report (Title I programs) </a:t>
            </a:r>
          </a:p>
          <a:p>
            <a:r>
              <a:rPr lang="en-US" sz="2400" dirty="0"/>
              <a:t>Submission of individual records (PIRL for Titles I and III; RSA-911 for Title IV); submission of NRS aggregate tables for Title II </a:t>
            </a:r>
          </a:p>
          <a:p>
            <a:r>
              <a:rPr lang="en-US" sz="2400" dirty="0"/>
              <a:t>Eligible Training Provider Reports (Title I programs)</a:t>
            </a:r>
          </a:p>
          <a:p>
            <a:r>
              <a:rPr lang="en-US" sz="2400" dirty="0"/>
              <a:t>DOL Narrative Report (not yet approved); Title II Narrative Report</a:t>
            </a:r>
          </a:p>
          <a:p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5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Timeframes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Counts and outcomes based on a “first available” approach – same as current methodology.</a:t>
            </a:r>
          </a:p>
          <a:p>
            <a:r>
              <a:rPr lang="en-US" sz="2200" dirty="0"/>
              <a:t>All timing cohorts are available in the Joint ICR documentation.</a:t>
            </a:r>
          </a:p>
          <a:p>
            <a:r>
              <a:rPr lang="en-US" sz="2200" dirty="0"/>
              <a:t>First WIOA report is due on November 14, 2016* for Title I and III programs.</a:t>
            </a:r>
          </a:p>
          <a:p>
            <a:r>
              <a:rPr lang="en-US" sz="2200" dirty="0"/>
              <a:t>Quarterly reports due 45 days after the end of the quarter.</a:t>
            </a:r>
          </a:p>
          <a:p>
            <a:r>
              <a:rPr lang="en-US" sz="2200" dirty="0"/>
              <a:t>Annual Reports due October 15.</a:t>
            </a:r>
          </a:p>
          <a:p>
            <a:r>
              <a:rPr lang="en-US" sz="2200" dirty="0"/>
              <a:t>The annual and quarterly report templates can be found at </a:t>
            </a:r>
            <a:r>
              <a:rPr lang="en-US" sz="2200" u="sng" dirty="0"/>
              <a:t>doleta.gov/performance/reporting</a:t>
            </a:r>
            <a:r>
              <a:rPr lang="en-US" sz="2200" dirty="0"/>
              <a:t>.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48891"/>
            <a:ext cx="1828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67543" y="1531912"/>
            <a:ext cx="5351137" cy="4690753"/>
          </a:xfrm>
        </p:spPr>
        <p:txBody>
          <a:bodyPr>
            <a:normAutofit fontScale="85000" lnSpcReduction="10000"/>
          </a:bodyPr>
          <a:lstStyle/>
          <a:p>
            <a:r>
              <a:rPr lang="en-US" sz="3500" dirty="0"/>
              <a:t>Luke Murren (moderator)</a:t>
            </a:r>
          </a:p>
          <a:p>
            <a:pPr lvl="1"/>
            <a:r>
              <a:rPr lang="en-US" dirty="0"/>
              <a:t>U.S. Department of Labor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Employment and Training Administration</a:t>
            </a:r>
          </a:p>
          <a:p>
            <a:r>
              <a:rPr lang="en-US" sz="3500" dirty="0"/>
              <a:t>Karen Staha</a:t>
            </a:r>
          </a:p>
          <a:p>
            <a:pPr lvl="1"/>
            <a:r>
              <a:rPr lang="en-US" dirty="0"/>
              <a:t>U.S. Department of Labor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Employment and Training Administration</a:t>
            </a:r>
          </a:p>
          <a:p>
            <a:r>
              <a:rPr lang="en-US" sz="3500" dirty="0"/>
              <a:t>Cheryl Keenan</a:t>
            </a:r>
          </a:p>
          <a:p>
            <a:pPr lvl="1"/>
            <a:r>
              <a:rPr lang="en-US" dirty="0"/>
              <a:t>U.S. Department of Education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Office of Career, Technical, and Adult Education</a:t>
            </a:r>
          </a:p>
          <a:p>
            <a:r>
              <a:rPr lang="en-US" sz="3500" dirty="0"/>
              <a:t>Melinda Kaufman</a:t>
            </a:r>
          </a:p>
          <a:p>
            <a:pPr lvl="1"/>
            <a:r>
              <a:rPr lang="en-US" dirty="0"/>
              <a:t>U.S. Department of Education</a:t>
            </a:r>
          </a:p>
          <a:p>
            <a:pPr lvl="1"/>
            <a:r>
              <a:rPr lang="en-US" dirty="0"/>
              <a:t>Rehabilitation Services Administration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5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160"/>
            <a:ext cx="9144000" cy="478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93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204"/>
            <a:ext cx="7886700" cy="981995"/>
          </a:xfrm>
        </p:spPr>
        <p:txBody>
          <a:bodyPr>
            <a:normAutofit/>
          </a:bodyPr>
          <a:lstStyle/>
          <a:p>
            <a:r>
              <a:rPr lang="en-US" sz="2600" dirty="0"/>
              <a:t>Workforce Integrated Performance System</a:t>
            </a:r>
            <a:br>
              <a:rPr lang="en-US" sz="2600" dirty="0"/>
            </a:br>
            <a:r>
              <a:rPr lang="en-US" sz="2600" dirty="0"/>
              <a:t>(DOL)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allow states/grantees to submit an individual record file OR support case management systems.</a:t>
            </a:r>
          </a:p>
          <a:p>
            <a:r>
              <a:rPr lang="en-US" dirty="0"/>
              <a:t>Uniform quarterly/annual reports will be automatically generated.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chemeClr val="accent1"/>
                </a:solidFill>
              </a:rPr>
              <a:t>Common edit checks will be run to ensure accurate and consistent data.</a:t>
            </a:r>
          </a:p>
          <a:p>
            <a:pPr marL="365760" lvl="1"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chemeClr val="accent1"/>
                </a:solidFill>
              </a:rPr>
              <a:t>Phase 1 (non-case management programs) went live on October 1, 2016.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42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RSA Data Reporting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Comma-delimited text file following the RSA-911 structure will be uploaded via a portal on rsa.ed.gov</a:t>
            </a:r>
          </a:p>
          <a:p>
            <a:r>
              <a:rPr lang="en-US" dirty="0"/>
              <a:t>Edit/validation checks will be run prior to the data being accepted </a:t>
            </a:r>
          </a:p>
          <a:p>
            <a:pPr lvl="1"/>
            <a:r>
              <a:rPr lang="en-US" dirty="0"/>
              <a:t>RSA will provide a list of edit checks </a:t>
            </a:r>
          </a:p>
          <a:p>
            <a:r>
              <a:rPr lang="en-US" dirty="0"/>
              <a:t>States will be asked to help test the system in Summer 2017.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09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DOL-Only PIRL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77377"/>
            <a:ext cx="8401050" cy="4374412"/>
          </a:xfrm>
        </p:spPr>
        <p:txBody>
          <a:bodyPr>
            <a:noAutofit/>
          </a:bodyPr>
          <a:lstStyle/>
          <a:p>
            <a:r>
              <a:rPr lang="en-US" sz="2200" dirty="0"/>
              <a:t>The Joint PIRL (ETA 9170) contains 76 data elements common to ED and DOL WIOA core programs</a:t>
            </a:r>
            <a:r>
              <a:rPr lang="en-US" sz="2400" dirty="0"/>
              <a:t>.  </a:t>
            </a:r>
          </a:p>
          <a:p>
            <a:pPr lvl="1"/>
            <a:r>
              <a:rPr lang="en-US" sz="1800" dirty="0"/>
              <a:t>States will </a:t>
            </a:r>
            <a:r>
              <a:rPr lang="en-US" sz="1800" b="1" u="sng" dirty="0"/>
              <a:t>NOT</a:t>
            </a:r>
            <a:r>
              <a:rPr lang="en-US" sz="1800" dirty="0"/>
              <a:t> submit individual records using the Joint PIRL (ETA-9170).  </a:t>
            </a:r>
          </a:p>
          <a:p>
            <a:r>
              <a:rPr lang="en-US" sz="2200" dirty="0"/>
              <a:t>States will collect and report data as required by the DOL specific PIRL ETA-9172 (DOL-only PIRL).  </a:t>
            </a:r>
          </a:p>
          <a:p>
            <a:pPr lvl="1"/>
            <a:r>
              <a:rPr lang="en-US" sz="1800" dirty="0"/>
              <a:t>The DOL-only PIRL contains within it all of the common elements found in the Joint PIRL.  </a:t>
            </a:r>
          </a:p>
          <a:p>
            <a:r>
              <a:rPr lang="en-US" sz="2200" dirty="0"/>
              <a:t>The data elements are coded with an “R” to indicate which funding streams require which elements.  </a:t>
            </a:r>
          </a:p>
          <a:p>
            <a:r>
              <a:rPr lang="en-US" sz="2200" dirty="0"/>
              <a:t>DOL will aggregate and calculate the indicators of performance using the data submitted using the DOL-only PIRL. 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RSA-911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78488"/>
            <a:ext cx="8401050" cy="3465397"/>
          </a:xfrm>
        </p:spPr>
        <p:txBody>
          <a:bodyPr>
            <a:noAutofit/>
          </a:bodyPr>
          <a:lstStyle/>
          <a:p>
            <a:r>
              <a:rPr lang="en-US" sz="2200" dirty="0"/>
              <a:t>States will collect and report data as required by the RSA-911 (OMB No. 1820-0508)</a:t>
            </a:r>
          </a:p>
          <a:p>
            <a:pPr lvl="1"/>
            <a:r>
              <a:rPr lang="en-US" sz="1800" dirty="0"/>
              <a:t>The RSA-911 contains 393 data elements, including the common elements found in the Joint PIRL.  </a:t>
            </a:r>
          </a:p>
          <a:p>
            <a:r>
              <a:rPr lang="en-US" sz="2200" dirty="0"/>
              <a:t>Each of the data elements includes information on when it is reported (e.g., at application, at exit)</a:t>
            </a:r>
          </a:p>
          <a:p>
            <a:pPr lvl="1"/>
            <a:r>
              <a:rPr lang="en-US" sz="1800" dirty="0"/>
              <a:t>The RSA-911 is structured to group elements by the general time in which they will be reported</a:t>
            </a:r>
          </a:p>
          <a:p>
            <a:r>
              <a:rPr lang="en-US" sz="2200" dirty="0"/>
              <a:t>RSA will aggregate and calculate the indicators of performance for VR using the data submitted via the RSA-911. 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AEFLA-NRS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3595"/>
            <a:ext cx="7886700" cy="3405913"/>
          </a:xfrm>
        </p:spPr>
        <p:txBody>
          <a:bodyPr/>
          <a:lstStyle/>
          <a:p>
            <a:r>
              <a:rPr lang="en-US" dirty="0"/>
              <a:t>The AEFLA-only NRS reporting tables (OMB No. 1830-0027) collect aggregate data and contains within it all of the common elements found in the Joint PIRL.</a:t>
            </a:r>
          </a:p>
          <a:p>
            <a:r>
              <a:rPr lang="en-US" dirty="0"/>
              <a:t>States will submit aggregate and disaggregated data to OCTAE, and states will calculate the indicators of performance using the data submitted through the NRS reporting tables. </a:t>
            </a:r>
          </a:p>
          <a:p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 of Participation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175" y="2292035"/>
            <a:ext cx="3773451" cy="2404631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Date of Program Entry (PIRL element 900), tracks the Date of Program Entry by requiring the initial service delivery date. 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This data element must be collected for all participants.</a:t>
            </a:r>
            <a:endParaRPr lang="en-US" sz="1600" dirty="0"/>
          </a:p>
          <a:p>
            <a:pPr marL="320040" lvl="1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215737" y="1472540"/>
            <a:ext cx="4714504" cy="4643252"/>
            <a:chOff x="4061362" y="1472540"/>
            <a:chExt cx="4714504" cy="4643252"/>
          </a:xfrm>
        </p:grpSpPr>
        <p:sp>
          <p:nvSpPr>
            <p:cNvPr id="6" name="Oval 5"/>
            <p:cNvSpPr/>
            <p:nvPr/>
          </p:nvSpPr>
          <p:spPr>
            <a:xfrm>
              <a:off x="4061362" y="1472540"/>
              <a:ext cx="4714504" cy="464325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1200" b="1" dirty="0"/>
                <a:t>Reportable Individual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Provides identifying information;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Only uses the self-service system;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Only receives information-only services or activities;</a:t>
              </a:r>
            </a:p>
            <a:p>
              <a:pPr marL="569913" indent="-106363">
                <a:buFont typeface="Arial" panose="020B0604020202020204" pitchFamily="34" charset="0"/>
                <a:buChar char="•"/>
              </a:pPr>
              <a:r>
                <a:rPr lang="en-US" sz="1200" dirty="0"/>
                <a:t>Not included in performance outcomes.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200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  <a:p>
              <a:pPr algn="ctr"/>
              <a:endParaRPr lang="en-US" sz="12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5082641" y="3431969"/>
              <a:ext cx="2671947" cy="268382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1200"/>
                </a:spcAft>
              </a:pPr>
              <a:r>
                <a:rPr lang="en-US" sz="1200" b="1" dirty="0"/>
                <a:t>Participant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sz="1200" dirty="0"/>
                <a:t>Reportable individual;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sz="1200" dirty="0"/>
                <a:t>Received services </a:t>
              </a:r>
              <a:r>
                <a:rPr lang="en-US" sz="1200" b="1" u="sng" dirty="0"/>
                <a:t>OTHER</a:t>
              </a:r>
              <a:r>
                <a:rPr lang="en-US" sz="1200" dirty="0"/>
                <a:t> than the services described in </a:t>
              </a:r>
            </a:p>
            <a:p>
              <a:pPr marL="119063"/>
              <a:r>
                <a:rPr lang="en-US" sz="1200" dirty="0"/>
                <a:t>§ 677.150(a)(3);</a:t>
              </a:r>
            </a:p>
            <a:p>
              <a:pPr marL="119063" indent="-119063">
                <a:buFont typeface="Arial" panose="020B0604020202020204" pitchFamily="34" charset="0"/>
                <a:buChar char="•"/>
              </a:pPr>
              <a:r>
                <a:rPr lang="en-US" sz="1200" dirty="0"/>
                <a:t>Satisfies applicable programmatic requirements for the provision of services.</a:t>
              </a:r>
            </a:p>
          </p:txBody>
        </p:sp>
      </p:grpSp>
      <p:pic>
        <p:nvPicPr>
          <p:cNvPr id="8" name="Picture 7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Negotiations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WIOA requires 4 elements to be considered during performance level negotiations.</a:t>
            </a:r>
          </a:p>
          <a:p>
            <a:pPr lvl="1"/>
            <a:r>
              <a:rPr lang="en-US" dirty="0"/>
              <a:t>How the levels involved compare with the adjusted levels of performance established for other states</a:t>
            </a:r>
          </a:p>
          <a:p>
            <a:pPr lvl="1"/>
            <a:r>
              <a:rPr lang="en-US" dirty="0"/>
              <a:t>An objective statistical adjustment model</a:t>
            </a:r>
          </a:p>
          <a:p>
            <a:pPr lvl="1"/>
            <a:r>
              <a:rPr lang="en-US" dirty="0"/>
              <a:t>The extent to which the levels involved promote continuous improvement</a:t>
            </a:r>
          </a:p>
          <a:p>
            <a:pPr lvl="1"/>
            <a:r>
              <a:rPr lang="en-US" dirty="0"/>
              <a:t>The extent to which the levels involved will assist the state in meeting goals established in accordance with the Government Performance and Results Act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20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Adjustment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6" y="1247775"/>
            <a:ext cx="8458200" cy="473835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 Departments have developed a fixed effect model to estimate State level performance outcomes.  </a:t>
            </a:r>
          </a:p>
          <a:p>
            <a:r>
              <a:rPr lang="en-US" sz="2000" dirty="0"/>
              <a:t>A summary of the model is in Attachment II of TEGL 26-15; the full description is found on </a:t>
            </a:r>
            <a:r>
              <a:rPr lang="en-US" sz="2000" dirty="0">
                <a:hlinkClick r:id="rId3"/>
              </a:rPr>
              <a:t>www.doleta.gov/performance</a:t>
            </a:r>
            <a:r>
              <a:rPr lang="en-US" sz="2000" dirty="0"/>
              <a:t> </a:t>
            </a:r>
          </a:p>
          <a:p>
            <a:r>
              <a:rPr lang="en-US" sz="2000" dirty="0"/>
              <a:t>The model considers participant characteristics and the economic conditions in which they were served </a:t>
            </a:r>
          </a:p>
          <a:p>
            <a:r>
              <a:rPr lang="en-US" sz="2000" dirty="0"/>
              <a:t>For Titles I and III, the new WIOA outcomes were calculated using existing WIA and Wagner-Peyser individual records, dating back to PY2005 (PY2012 for WP).  </a:t>
            </a:r>
          </a:p>
          <a:p>
            <a:r>
              <a:rPr lang="en-US" sz="2000" dirty="0"/>
              <a:t>The results of the Statistical Adjustment Model for titles I and III can be found at </a:t>
            </a:r>
            <a:r>
              <a:rPr lang="en-US" sz="2000" dirty="0">
                <a:hlinkClick r:id="rId4"/>
              </a:rPr>
              <a:t>www.doleta.gov/performance/reporting</a:t>
            </a:r>
            <a:r>
              <a:rPr lang="en-US" sz="2000" dirty="0"/>
              <a:t>, in Attachment IIIB (Negotiations Tool) of TEGL 26-15.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Sanctions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328483"/>
              </p:ext>
            </p:extLst>
          </p:nvPr>
        </p:nvGraphicFramePr>
        <p:xfrm>
          <a:off x="3051955" y="1642853"/>
          <a:ext cx="5989745" cy="4176055"/>
        </p:xfrm>
        <a:graphic>
          <a:graphicData uri="http://schemas.openxmlformats.org/drawingml/2006/table">
            <a:tbl>
              <a:tblPr firstRow="1" firstCol="1" bandRow="1"/>
              <a:tblGrid>
                <a:gridCol w="1350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3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0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51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2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90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Indicator/Program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Adult Education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IV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Rehabilitative Services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Adults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Dislocated Workers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Youth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Title III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Wagner - Peyser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Average Indicator Score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Employment 2nd Quarter After Exit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Employment 4th Quarter After Exit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Median Earnings 2nd Quarter After Exit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Credential Attainment Rate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80808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Measurable Skill Gains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DnDiag">
                      <a:fgClr>
                        <a:srgbClr val="80808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Effectiveness in Serving Employers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Average Program Score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Calibri"/>
                        </a:rPr>
                        <a:t>-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67074" y="1320346"/>
            <a:ext cx="58024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Table 1.  State Program Score and State Indicator Scores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8175" y="1916876"/>
            <a:ext cx="2843155" cy="3795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Sanction determination based on ACTUAL ÷ NEGOTIATED outcomes</a:t>
            </a:r>
          </a:p>
          <a:p>
            <a:r>
              <a:rPr lang="en-US" sz="2000" dirty="0"/>
              <a:t>Each “score” is plotted in this table; the outside numbered boxes represent the average across/down the rows/columns</a:t>
            </a:r>
          </a:p>
        </p:txBody>
      </p:sp>
      <p:pic>
        <p:nvPicPr>
          <p:cNvPr id="7" name="Picture 6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6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6150" y="1284845"/>
            <a:ext cx="7886700" cy="46084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To provide stakeholders with a better understanding of the performance accountability provisions in Section 116 of WIOA and the accompanying regulation.</a:t>
            </a:r>
          </a:p>
          <a:p>
            <a:r>
              <a:rPr lang="en-US" dirty="0"/>
              <a:t>Part 1 – October 13, 2016</a:t>
            </a:r>
          </a:p>
          <a:p>
            <a:pPr lvl="1"/>
            <a:r>
              <a:rPr lang="en-US" sz="2200" dirty="0"/>
              <a:t>Performance reporting timeframes and requirements </a:t>
            </a:r>
          </a:p>
          <a:p>
            <a:pPr marL="320040" lvl="1" indent="0">
              <a:buNone/>
            </a:pPr>
            <a:r>
              <a:rPr lang="en-US" sz="2200" dirty="0"/>
              <a:t> </a:t>
            </a:r>
          </a:p>
          <a:p>
            <a:r>
              <a:rPr lang="en-US" dirty="0"/>
              <a:t>Part 2 – November 2016</a:t>
            </a:r>
          </a:p>
          <a:p>
            <a:pPr lvl="1"/>
            <a:r>
              <a:rPr lang="en-US" sz="2200" dirty="0"/>
              <a:t>Performance reporting timeframes and requirements  </a:t>
            </a:r>
          </a:p>
          <a:p>
            <a:pPr lvl="1"/>
            <a:r>
              <a:rPr lang="en-US" sz="2200" dirty="0"/>
              <a:t>The PIRL (DOL), RSA-911(RSA), NRS (OCTAE)</a:t>
            </a:r>
          </a:p>
          <a:p>
            <a:pPr lvl="1"/>
            <a:r>
              <a:rPr lang="en-US" sz="2200" dirty="0"/>
              <a:t>Participant and Reportable Individual Definitions</a:t>
            </a:r>
          </a:p>
          <a:p>
            <a:pPr lvl="1"/>
            <a:r>
              <a:rPr lang="en-US" sz="2200" dirty="0"/>
              <a:t>Statistical Adjustment Model and Negotiations</a:t>
            </a:r>
          </a:p>
          <a:p>
            <a:pPr lvl="1"/>
            <a:r>
              <a:rPr lang="en-US" sz="2200" dirty="0"/>
              <a:t>Sanctions</a:t>
            </a:r>
          </a:p>
          <a:p>
            <a:pPr lvl="1"/>
            <a:endParaRPr lang="en-US" dirty="0"/>
          </a:p>
        </p:txBody>
      </p:sp>
      <p:pic>
        <p:nvPicPr>
          <p:cNvPr id="3" name="Picture 2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4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Sanctions </a:t>
            </a:r>
            <a:r>
              <a:rPr lang="en-US" sz="2800" dirty="0"/>
              <a:t>(cont.)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3875" y="1247776"/>
            <a:ext cx="8620125" cy="459105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Financial sanctions based on performance failure will be applied to states if, for 2 consecutive years, the state fails to meet: </a:t>
            </a:r>
          </a:p>
          <a:p>
            <a:pPr marL="777240" lvl="2" indent="0">
              <a:buNone/>
            </a:pPr>
            <a:r>
              <a:rPr lang="en-US" sz="1800" dirty="0"/>
              <a:t>(1) 90 percent of the overall State program score for the same core program; </a:t>
            </a:r>
          </a:p>
          <a:p>
            <a:pPr marL="777240" lvl="2" indent="0">
              <a:buNone/>
            </a:pPr>
            <a:r>
              <a:rPr lang="en-US" sz="1800" dirty="0"/>
              <a:t>(2) 90 percent of the overall State indicator score for the same primary indicator; or </a:t>
            </a:r>
          </a:p>
          <a:p>
            <a:pPr marL="777240" lvl="2" indent="0">
              <a:buNone/>
            </a:pPr>
            <a:r>
              <a:rPr lang="en-US" sz="1800" dirty="0"/>
              <a:t>(3) 50 percent of the same indicator score for the same program. </a:t>
            </a:r>
          </a:p>
          <a:p>
            <a:r>
              <a:rPr lang="en-US" sz="2400" dirty="0"/>
              <a:t>Failure to report the WIOA State annual report and/or state ETP report may also lead to financial sanction</a:t>
            </a:r>
          </a:p>
          <a:p>
            <a:r>
              <a:rPr lang="en-US" sz="2400" dirty="0"/>
              <a:t>Determination of sanctions will be “phased in,” based on data availability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3875" y="1247775"/>
            <a:ext cx="8505825" cy="4819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65760" indent="-36576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v"/>
              <a:defRPr sz="2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36576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®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75000"/>
                </a:schemeClr>
              </a:buClr>
              <a:buFont typeface="Wingdings 2" panose="05020102010507070707" pitchFamily="18" charset="2"/>
              <a:buChar char=""/>
              <a:defRPr sz="20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Wingdings 2" panose="05020102010507070707" pitchFamily="18" charset="2"/>
              <a:buChar char="­"/>
              <a:defRPr sz="1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75000"/>
                </a:schemeClr>
              </a:buClr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4440" lvl="3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7" name="Picture 6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85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Guidance</a:t>
            </a:r>
          </a:p>
          <a:p>
            <a:r>
              <a:rPr lang="en-US" dirty="0"/>
              <a:t>Technical Assistance</a:t>
            </a:r>
          </a:p>
          <a:p>
            <a:r>
              <a:rPr lang="en-US" dirty="0"/>
              <a:t>Amended ICRs</a:t>
            </a:r>
          </a:p>
          <a:p>
            <a:r>
              <a:rPr lang="en-US" dirty="0"/>
              <a:t>Revised data sharing agreements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87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Guidance Preview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Follow-up to two performance ICRs</a:t>
            </a:r>
          </a:p>
          <a:p>
            <a:r>
              <a:rPr lang="en-US" dirty="0"/>
              <a:t>Joint guidance with ED</a:t>
            </a:r>
          </a:p>
          <a:p>
            <a:r>
              <a:rPr lang="en-US" dirty="0"/>
              <a:t>Lots of material is covered</a:t>
            </a:r>
          </a:p>
          <a:p>
            <a:pPr lvl="1"/>
            <a:r>
              <a:rPr lang="en-US" dirty="0"/>
              <a:t>Including questions received from DOL and ED staff and state representatives</a:t>
            </a:r>
          </a:p>
          <a:p>
            <a:pPr marL="320040" lvl="1" indent="0">
              <a:buNone/>
            </a:pPr>
            <a:endParaRPr lang="en-US" dirty="0"/>
          </a:p>
          <a:p>
            <a:r>
              <a:rPr lang="en-US" dirty="0"/>
              <a:t>We asked 100 people, “</a:t>
            </a:r>
            <a:r>
              <a:rPr lang="en-US" i="1" dirty="0"/>
              <a:t>What topics are you most interesting in reading about in the upcoming WIOA Performance Accountability guidance document”?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4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1474845"/>
            <a:ext cx="6676159" cy="4363980"/>
          </a:xfrm>
        </p:spPr>
        <p:txBody>
          <a:bodyPr>
            <a:normAutofit fontScale="92500"/>
          </a:bodyPr>
          <a:lstStyle/>
          <a:p>
            <a:r>
              <a:rPr lang="en-US" dirty="0"/>
              <a:t>Employment and Training Administration programs: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3"/>
              </a:rPr>
              <a:t>ETAperforms@dol.gov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4"/>
              </a:rPr>
              <a:t>www.doleta.gov/performance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5"/>
              </a:rPr>
              <a:t>www.doleta.gov/wioa</a:t>
            </a:r>
            <a:endParaRPr lang="en-US" b="0" dirty="0"/>
          </a:p>
          <a:p>
            <a:r>
              <a:rPr lang="en-US" dirty="0"/>
              <a:t>Office of Career, Technical, and Adult Education programs: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6"/>
              </a:rPr>
              <a:t>AskAEFLA@ed.gov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>
                <a:hlinkClick r:id="rId7"/>
              </a:rPr>
              <a:t>www.ed.gov/AEFLA</a:t>
            </a:r>
            <a:endParaRPr lang="en-US" b="0" dirty="0"/>
          </a:p>
          <a:p>
            <a:r>
              <a:rPr lang="en-US" dirty="0"/>
              <a:t>Rehabilitation Services Administration programs: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b="0" dirty="0"/>
              <a:t>Contact State Liaison; listing at 	</a:t>
            </a:r>
            <a:r>
              <a:rPr lang="en-US" b="0" dirty="0">
                <a:hlinkClick r:id="rId8"/>
              </a:rPr>
              <a:t>https://rsa.ed.gov/people.cfm</a:t>
            </a:r>
            <a:endParaRPr lang="en-US" b="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Image result for department of education black and 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4600" y="491067"/>
            <a:ext cx="2133600" cy="668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9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67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00"/>
            <a:ext cx="2066925" cy="1377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Vision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331970"/>
            <a:ext cx="7886700" cy="46084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The workforce system will be characterized by three critical hallmarks of excellence: </a:t>
            </a:r>
          </a:p>
          <a:p>
            <a:pPr marL="1554480" lvl="1">
              <a:spcBef>
                <a:spcPts val="1200"/>
              </a:spcBef>
              <a:spcAft>
                <a:spcPts val="600"/>
              </a:spcAft>
            </a:pPr>
            <a:r>
              <a:rPr lang="en-US" sz="1900" dirty="0"/>
              <a:t>The needs of business and workers drive workforce solutions; </a:t>
            </a:r>
          </a:p>
          <a:p>
            <a:pPr marL="1554480" lvl="1">
              <a:spcAft>
                <a:spcPts val="600"/>
              </a:spcAft>
            </a:pPr>
            <a:r>
              <a:rPr lang="en-US" sz="1900" dirty="0"/>
              <a:t>One-Stop Centers (or American Job Centers) provide excellent customer service to jobseekers and employers and focus on continuous improvement; and </a:t>
            </a:r>
          </a:p>
          <a:p>
            <a:pPr marL="1554480" lvl="1">
              <a:spcAft>
                <a:spcPts val="1200"/>
              </a:spcAft>
            </a:pPr>
            <a:r>
              <a:rPr lang="en-US" sz="1900" dirty="0"/>
              <a:t>The workforce system supports strong regional economies and plays an active role in community and workforce development.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Across the system,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continuous improvement </a:t>
            </a:r>
            <a:r>
              <a:rPr lang="en-US" sz="2200" dirty="0"/>
              <a:t>is supported through evaluation, accountability, identification of best practices, and data driven decision making. </a:t>
            </a:r>
          </a:p>
        </p:txBody>
      </p:sp>
      <p:pic>
        <p:nvPicPr>
          <p:cNvPr id="6" name="Picture 5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3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23437"/>
          <a:stretch/>
        </p:blipFill>
        <p:spPr>
          <a:xfrm flipH="1">
            <a:off x="5191124" y="1749105"/>
            <a:ext cx="3952875" cy="4059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Themes of WIOA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764" y="1474845"/>
            <a:ext cx="7886700" cy="4608456"/>
          </a:xfrm>
        </p:spPr>
        <p:txBody>
          <a:bodyPr/>
          <a:lstStyle/>
          <a:p>
            <a:pPr marL="731520"/>
            <a:r>
              <a:rPr lang="en-US" sz="2400" dirty="0"/>
              <a:t>Career Pathways</a:t>
            </a:r>
          </a:p>
          <a:p>
            <a:pPr marL="731520"/>
            <a:r>
              <a:rPr lang="en-US" sz="2400" dirty="0"/>
              <a:t>Employer engagement </a:t>
            </a:r>
          </a:p>
          <a:p>
            <a:pPr marL="731520"/>
            <a:r>
              <a:rPr lang="en-US" sz="2400" dirty="0"/>
              <a:t>Work-based learning</a:t>
            </a:r>
          </a:p>
          <a:p>
            <a:pPr marL="731520"/>
            <a:r>
              <a:rPr lang="en-US" sz="2400" dirty="0"/>
              <a:t>Sector strategies</a:t>
            </a:r>
          </a:p>
          <a:p>
            <a:pPr marL="731520"/>
            <a:r>
              <a:rPr lang="en-US" sz="2400" dirty="0"/>
              <a:t>Partnerships</a:t>
            </a:r>
          </a:p>
          <a:p>
            <a:pPr marL="731520"/>
            <a:r>
              <a:rPr lang="en-US" sz="2400" dirty="0"/>
              <a:t>Integrated Service Delivery</a:t>
            </a:r>
          </a:p>
          <a:p>
            <a:pPr marL="731520"/>
            <a:r>
              <a:rPr lang="en-US" sz="2400" dirty="0"/>
              <a:t>Data Systems</a:t>
            </a:r>
          </a:p>
          <a:p>
            <a:pPr marL="731520"/>
            <a:r>
              <a:rPr lang="en-US" sz="2400" dirty="0"/>
              <a:t>Performance measurement</a:t>
            </a:r>
          </a:p>
        </p:txBody>
      </p:sp>
      <p:pic>
        <p:nvPicPr>
          <p:cNvPr id="1026" name="Picture 2" descr="C:\Users\murren.luke\AppData\Local\Microsoft\Windows\Temporary Internet Files\Content.IE5\H3TM7XWN\2349348534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88" y="3567165"/>
            <a:ext cx="500610" cy="5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urren.luke\AppData\Local\Microsoft\Windows\Temporary Internet Files\Content.IE5\H3TM7XWN\2349348534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37" y="4067775"/>
            <a:ext cx="500610" cy="5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urren.luke\AppData\Local\Microsoft\Windows\Temporary Internet Files\Content.IE5\H3TM7XWN\2349348534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67" y="4510408"/>
            <a:ext cx="500610" cy="50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department of education black and wh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48" y="6248891"/>
            <a:ext cx="1842052" cy="6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395" y="1709739"/>
            <a:ext cx="7850776" cy="15795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Performance Accountability Provisions and Reporting Requirements 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3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7245"/>
            <a:ext cx="7886700" cy="3925830"/>
          </a:xfrm>
        </p:spPr>
        <p:txBody>
          <a:bodyPr/>
          <a:lstStyle/>
          <a:p>
            <a:r>
              <a:rPr lang="en-US" dirty="0"/>
              <a:t>Performance regulations (20 CFR part 677; </a:t>
            </a:r>
            <a:br>
              <a:rPr lang="en-US" dirty="0"/>
            </a:br>
            <a:r>
              <a:rPr lang="en-US" dirty="0"/>
              <a:t>34 CFR part 361; and 34 CFR part 463) include:</a:t>
            </a:r>
          </a:p>
          <a:p>
            <a:pPr lvl="1"/>
            <a:r>
              <a:rPr lang="en-US" sz="2200" dirty="0"/>
              <a:t>Definition of terms</a:t>
            </a:r>
          </a:p>
          <a:p>
            <a:pPr lvl="1"/>
            <a:r>
              <a:rPr lang="en-US" sz="2200" dirty="0"/>
              <a:t>Indicators of performance</a:t>
            </a:r>
          </a:p>
          <a:p>
            <a:pPr lvl="1"/>
            <a:r>
              <a:rPr lang="en-US" sz="2200" dirty="0"/>
              <a:t>State performance reports </a:t>
            </a:r>
          </a:p>
          <a:p>
            <a:pPr lvl="1"/>
            <a:r>
              <a:rPr lang="en-US" sz="2200" dirty="0"/>
              <a:t>Establishing state levels of performance (negotiations)</a:t>
            </a:r>
          </a:p>
          <a:p>
            <a:pPr lvl="1"/>
            <a:r>
              <a:rPr lang="en-US" sz="2200" dirty="0"/>
              <a:t>Sanctions for failure to achieve adjusted levels of performance and/or failure to report</a:t>
            </a:r>
          </a:p>
          <a:p>
            <a:pPr lvl="1"/>
            <a:r>
              <a:rPr lang="en-US" sz="2200" dirty="0"/>
              <a:t>Local area performance (Title I programs)</a:t>
            </a:r>
          </a:p>
          <a:p>
            <a:pPr lvl="1"/>
            <a:r>
              <a:rPr lang="en-US" sz="2200" dirty="0"/>
              <a:t>Eligible Training Provider reporting (Title I programs)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56709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3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WIOA Information Collection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9595"/>
            <a:ext cx="7886700" cy="4440180"/>
          </a:xfrm>
        </p:spPr>
        <p:txBody>
          <a:bodyPr>
            <a:normAutofit/>
          </a:bodyPr>
          <a:lstStyle/>
          <a:p>
            <a:r>
              <a:rPr lang="en-US" dirty="0"/>
              <a:t>Joint Requirements (OMB No. 1205-0526)</a:t>
            </a:r>
          </a:p>
          <a:p>
            <a:pPr lvl="1"/>
            <a:r>
              <a:rPr lang="en-US" sz="2200" dirty="0"/>
              <a:t>Participant Individual Record Layout (PIRL) for jointly used data elements (ETA-9170)</a:t>
            </a:r>
          </a:p>
          <a:p>
            <a:pPr lvl="2"/>
            <a:r>
              <a:rPr lang="en-US" sz="1800" dirty="0"/>
              <a:t>RSA-911 contains joint PIRL data elements </a:t>
            </a:r>
            <a:br>
              <a:rPr lang="en-US" sz="1800" dirty="0"/>
            </a:br>
            <a:r>
              <a:rPr lang="en-US" sz="1800" dirty="0"/>
              <a:t>(OMB No. 1820-0508)</a:t>
            </a:r>
          </a:p>
          <a:p>
            <a:pPr lvl="2"/>
            <a:r>
              <a:rPr lang="en-US" sz="1800" dirty="0"/>
              <a:t>OCTAE’s NRS reporting tables contains joint PIRL data elements (OMB No. 1830-0027)</a:t>
            </a:r>
          </a:p>
          <a:p>
            <a:pPr lvl="1"/>
            <a:r>
              <a:rPr lang="en-US" sz="2200" dirty="0"/>
              <a:t>Annual Report template for states and local areas </a:t>
            </a:r>
            <a:br>
              <a:rPr lang="en-US" sz="2200" dirty="0"/>
            </a:br>
            <a:r>
              <a:rPr lang="en-US" sz="2200" dirty="0"/>
              <a:t>(ETA-9169) </a:t>
            </a:r>
          </a:p>
          <a:p>
            <a:pPr lvl="1"/>
            <a:r>
              <a:rPr lang="en-US" sz="2200" dirty="0"/>
              <a:t>Reporting cohorts for each indicator</a:t>
            </a:r>
          </a:p>
          <a:p>
            <a:pPr lvl="1"/>
            <a:r>
              <a:rPr lang="en-US" sz="2200" dirty="0"/>
              <a:t>Eligible Training Provider data element definitions </a:t>
            </a:r>
            <a:br>
              <a:rPr lang="en-US" sz="2200" dirty="0"/>
            </a:br>
            <a:r>
              <a:rPr lang="en-US" sz="2200" dirty="0"/>
              <a:t>(ETA-9171) – Title I only </a:t>
            </a:r>
          </a:p>
          <a:p>
            <a:pPr lvl="1"/>
            <a:r>
              <a:rPr lang="en-US" sz="2200" dirty="0"/>
              <a:t>Effectiveness in Serving Employers specifications</a:t>
            </a:r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6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37205"/>
            <a:ext cx="8136527" cy="884850"/>
          </a:xfrm>
        </p:spPr>
        <p:txBody>
          <a:bodyPr>
            <a:normAutofit/>
          </a:bodyPr>
          <a:lstStyle/>
          <a:p>
            <a:r>
              <a:rPr lang="en-US" sz="2800" dirty="0"/>
              <a:t>WIOA Information Collection Requests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DOL Reporting Requirements (OMB No. 1205-0521)</a:t>
            </a:r>
          </a:p>
          <a:p>
            <a:pPr lvl="1"/>
            <a:r>
              <a:rPr lang="en-US" dirty="0"/>
              <a:t>Participant Individual Record Layout (PIRL) for ALL data elements to be reported to DOL (ETA-9172)</a:t>
            </a:r>
          </a:p>
          <a:p>
            <a:pPr lvl="1"/>
            <a:r>
              <a:rPr lang="en-US" dirty="0"/>
              <a:t>Quarterly Report template (ETA-9173) </a:t>
            </a:r>
          </a:p>
          <a:p>
            <a:pPr lvl="1"/>
            <a:r>
              <a:rPr lang="en-US" dirty="0"/>
              <a:t>Pay-for-Performance Report template (ETA-9174) </a:t>
            </a:r>
          </a:p>
          <a:p>
            <a:pPr lvl="1"/>
            <a:endParaRPr lang="en-US" dirty="0"/>
          </a:p>
          <a:p>
            <a:pPr marL="320040" lvl="1" indent="0">
              <a:buNone/>
            </a:pPr>
            <a:r>
              <a:rPr lang="en-US" dirty="0"/>
              <a:t>All found at </a:t>
            </a:r>
            <a:r>
              <a:rPr lang="en-US" dirty="0">
                <a:hlinkClick r:id="rId3"/>
              </a:rPr>
              <a:t>www.doleta.gov/performance/reporting</a:t>
            </a:r>
            <a:r>
              <a:rPr lang="en-US" dirty="0"/>
              <a:t> </a:t>
            </a:r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4" name="Picture 3" descr="Image result for department of education black and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8" y="6248891"/>
            <a:ext cx="489857" cy="4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725" y="6248892"/>
            <a:ext cx="2386940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74" y="6248891"/>
            <a:ext cx="1827326" cy="6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45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IOA Performance Accountability - &amp;quot;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313&quot;/&gt;&lt;/object&gt;&lt;object type=&quot;3&quot; unique_id=&quot;10005&quot;&gt;&lt;property id=&quot;20148&quot; value=&quot;5&quot;/&gt;&lt;property id=&quot;20300&quot; value=&quot;Slide 3&quot;/&gt;&lt;property id=&quot;20307&quot; value=&quot;271&quot;/&gt;&lt;/object&gt;&lt;object type=&quot;3&quot; unique_id=&quot;10006&quot;&gt;&lt;property id=&quot;20148&quot; value=&quot;5&quot;/&gt;&lt;property id=&quot;20300&quot; value=&quot;Slide 4 - &amp;quot;WIOA Vision&amp;quot;&quot;/&gt;&lt;property id=&quot;20307&quot; value=&quot;265&quot;/&gt;&lt;/object&gt;&lt;object type=&quot;3&quot; unique_id=&quot;10007&quot;&gt;&lt;property id=&quot;20148&quot; value=&quot;5&quot;/&gt;&lt;property id=&quot;20300&quot; value=&quot;Slide 5 - &amp;quot;Themes of WIOA&amp;quot;&quot;/&gt;&lt;property id=&quot;20307&quot; value=&quot;266&quot;/&gt;&lt;/object&gt;&lt;object type=&quot;3&quot; unique_id=&quot;10008&quot;&gt;&lt;property id=&quot;20148&quot; value=&quot;5&quot;/&gt;&lt;property id=&quot;20300&quot; value=&quot;Slide 6 - &amp;quot;Performance Accountability Provisions and Reporting Requirements &amp;quot;&quot;/&gt;&lt;property id=&quot;20307&quot; value=&quot;272&quot;/&gt;&lt;/object&gt;&lt;object type=&quot;3&quot; unique_id=&quot;10009&quot;&gt;&lt;property id=&quot;20148&quot; value=&quot;5&quot;/&gt;&lt;property id=&quot;20300&quot; value=&quot;Slide 7 - &amp;quot;WIOA Regulations&amp;quot;&quot;/&gt;&lt;property id=&quot;20307&quot; value=&quot;273&quot;/&gt;&lt;/object&gt;&lt;object type=&quot;3&quot; unique_id=&quot;10010&quot;&gt;&lt;property id=&quot;20148&quot; value=&quot;5&quot;/&gt;&lt;property id=&quot;20300&quot; value=&quot;Slide 8 - &amp;quot;WIOA Information Collection Requests&amp;quot;&quot;/&gt;&lt;property id=&quot;20307&quot; value=&quot;279&quot;/&gt;&lt;/object&gt;&lt;object type=&quot;3&quot; unique_id=&quot;10011&quot;&gt;&lt;property id=&quot;20148&quot; value=&quot;5&quot;/&gt;&lt;property id=&quot;20300&quot; value=&quot;Slide 9 - &amp;quot;WIOA Information Collection Requests (cont.)&amp;quot;&quot;/&gt;&lt;property id=&quot;20307&quot; value=&quot;280&quot;/&gt;&lt;/object&gt;&lt;object type=&quot;3&quot; unique_id=&quot;10012&quot;&gt;&lt;property id=&quot;20148&quot; value=&quot;5&quot;/&gt;&lt;property id=&quot;20300&quot; value=&quot;Slide 10 - &amp;quot;WIOA Information Collection Requests (cont.)&amp;quot;&quot;/&gt;&lt;property id=&quot;20307&quot; value=&quot;306&quot;/&gt;&lt;/object&gt;&lt;object type=&quot;3&quot; unique_id=&quot;10013&quot;&gt;&lt;property id=&quot;20148&quot; value=&quot;5&quot;/&gt;&lt;property id=&quot;20300&quot; value=&quot;Slide 11 - &amp;quot;WIOA Information Collection Requests (cont.)&amp;quot;&quot;/&gt;&lt;property id=&quot;20307&quot; value=&quot;310&quot;/&gt;&lt;/object&gt;&lt;object type=&quot;3&quot; unique_id=&quot;10014&quot;&gt;&lt;property id=&quot;20148&quot; value=&quot;5&quot;/&gt;&lt;property id=&quot;20300&quot; value=&quot;Slide 12 - &amp;quot;Primary Indicators of Performance&amp;quot;&quot;/&gt;&lt;property id=&quot;20307&quot; value=&quot;281&quot;/&gt;&lt;/object&gt;&lt;object type=&quot;3&quot; unique_id=&quot;10015&quot;&gt;&lt;property id=&quot;20148&quot; value=&quot;5&quot;/&gt;&lt;property id=&quot;20300&quot; value=&quot;Slide 13 - &amp;quot;Primary Indicators of Performance&amp;quot;&quot;/&gt;&lt;property id=&quot;20307&quot; value=&quot;282&quot;/&gt;&lt;/object&gt;&lt;object type=&quot;3&quot; unique_id=&quot;10016&quot;&gt;&lt;property id=&quot;20148&quot; value=&quot;5&quot;/&gt;&lt;property id=&quot;20300&quot; value=&quot;Slide 14 - &amp;quot;Primary Indicators of Performance (continued)&amp;quot;&quot;/&gt;&lt;property id=&quot;20307&quot; value=&quot;314&quot;/&gt;&lt;/object&gt;&lt;object type=&quot;3&quot; unique_id=&quot;10017&quot;&gt;&lt;property id=&quot;20148&quot; value=&quot;5&quot;/&gt;&lt;property id=&quot;20300&quot; value=&quot;Slide 15 - &amp;quot;Primary Indicators of Performance (continued)&amp;quot;&quot;/&gt;&lt;property id=&quot;20307&quot; value=&quot;312&quot;/&gt;&lt;/object&gt;&lt;object type=&quot;3&quot; unique_id=&quot;10018&quot;&gt;&lt;property id=&quot;20148&quot; value=&quot;5&quot;/&gt;&lt;property id=&quot;20300&quot; value=&quot;Slide 16&quot;/&gt;&lt;property id=&quot;20307&quot; value=&quot;315&quot;/&gt;&lt;/object&gt;&lt;object type=&quot;3&quot; unique_id=&quot;10019&quot;&gt;&lt;property id=&quot;20148&quot; value=&quot;5&quot;/&gt;&lt;property id=&quot;20300&quot; value=&quot;Slide 17 - &amp;quot;State and Grantee Performance Reporting&amp;quot;&quot;/&gt;&lt;property id=&quot;20307&quot; value=&quot;283&quot;/&gt;&lt;/object&gt;&lt;object type=&quot;3&quot; unique_id=&quot;10020&quot;&gt;&lt;property id=&quot;20148&quot; value=&quot;5&quot;/&gt;&lt;property id=&quot;20300&quot; value=&quot;Slide 18 - &amp;quot;Required Reports&amp;quot;&quot;/&gt;&lt;property id=&quot;20307&quot; value=&quot;284&quot;/&gt;&lt;/object&gt;&lt;object type=&quot;3&quot; unique_id=&quot;10021&quot;&gt;&lt;property id=&quot;20148&quot; value=&quot;5&quot;/&gt;&lt;property id=&quot;20300&quot; value=&quot;Slide 19 - &amp;quot;Reporting Timeframes&amp;quot;&quot;/&gt;&lt;property id=&quot;20307&quot; value=&quot;286&quot;/&gt;&lt;/object&gt;&lt;object type=&quot;3&quot; unique_id=&quot;10022&quot;&gt;&lt;property id=&quot;20148&quot; value=&quot;5&quot;/&gt;&lt;property id=&quot;20300&quot; value=&quot;Slide 20 - &amp;quot;Data Availability&amp;quot;&quot;/&gt;&lt;property id=&quot;20307&quot; value=&quot;288&quot;/&gt;&lt;/object&gt;&lt;object type=&quot;3&quot; unique_id=&quot;10023&quot;&gt;&lt;property id=&quot;20148&quot; value=&quot;5&quot;/&gt;&lt;property id=&quot;20300&quot; value=&quot;Slide 21 - &amp;quot;Workforce Integrated Performance System (DOL)&amp;quot;&quot;/&gt;&lt;property id=&quot;20307&quot; value=&quot;287&quot;/&gt;&lt;/object&gt;&lt;object type=&quot;3&quot; unique_id=&quot;10024&quot;&gt;&lt;property id=&quot;20148&quot; value=&quot;5&quot;/&gt;&lt;property id=&quot;20300&quot; value=&quot;Slide 22 - &amp;quot;RSA Data Reporting&amp;quot;&quot;/&gt;&lt;property id=&quot;20307&quot; value=&quot;308&quot;/&gt;&lt;/object&gt;&lt;object type=&quot;3&quot; unique_id=&quot;10025&quot;&gt;&lt;property id=&quot;20148&quot; value=&quot;5&quot;/&gt;&lt;property id=&quot;20300&quot; value=&quot;Slide 23 - &amp;quot;DOL-Only PIRL &amp;quot;&quot;/&gt;&lt;property id=&quot;20307&quot; value=&quot;289&quot;/&gt;&lt;/object&gt;&lt;object type=&quot;3&quot; unique_id=&quot;10026&quot;&gt;&lt;property id=&quot;20148&quot; value=&quot;5&quot;/&gt;&lt;property id=&quot;20300&quot; value=&quot;Slide 24 - &amp;quot;RSA-911 &amp;quot;&quot;/&gt;&lt;property id=&quot;20307&quot; value=&quot;307&quot;/&gt;&lt;/object&gt;&lt;object type=&quot;3&quot; unique_id=&quot;10027&quot;&gt;&lt;property id=&quot;20148&quot; value=&quot;5&quot;/&gt;&lt;property id=&quot;20300&quot; value=&quot;Slide 25 - &amp;quot;AEFLA-NRS&amp;quot;&quot;/&gt;&lt;property id=&quot;20307&quot; value=&quot;311&quot;/&gt;&lt;/object&gt;&lt;object type=&quot;3&quot; unique_id=&quot;10028&quot;&gt;&lt;property id=&quot;20148&quot; value=&quot;5&quot;/&gt;&lt;property id=&quot;20300&quot; value=&quot;Slide 26 - &amp;quot;Period of Participation&amp;quot;&quot;/&gt;&lt;property id=&quot;20307&quot; value=&quot;290&quot;/&gt;&lt;/object&gt;&lt;object type=&quot;3&quot; unique_id=&quot;10029&quot;&gt;&lt;property id=&quot;20148&quot; value=&quot;5&quot;/&gt;&lt;property id=&quot;20300&quot; value=&quot;Slide 27 - &amp;quot;Negotiations&amp;quot;&quot;/&gt;&lt;property id=&quot;20307&quot; value=&quot;293&quot;/&gt;&lt;/object&gt;&lt;object type=&quot;3&quot; unique_id=&quot;10030&quot;&gt;&lt;property id=&quot;20148&quot; value=&quot;5&quot;/&gt;&lt;property id=&quot;20300&quot; value=&quot;Slide 28 - &amp;quot;Statistical Adjustment Model&amp;quot;&quot;/&gt;&lt;property id=&quot;20307&quot; value=&quot;291&quot;/&gt;&lt;/object&gt;&lt;object type=&quot;3&quot; unique_id=&quot;10031&quot;&gt;&lt;property id=&quot;20148&quot; value=&quot;5&quot;/&gt;&lt;property id=&quot;20300&quot; value=&quot;Slide 29 - &amp;quot;Sanctions&amp;quot;&quot;/&gt;&lt;property id=&quot;20307&quot; value=&quot;292&quot;/&gt;&lt;/object&gt;&lt;object type=&quot;3&quot; unique_id=&quot;10032&quot;&gt;&lt;property id=&quot;20148&quot; value=&quot;5&quot;/&gt;&lt;property id=&quot;20300&quot; value=&quot;Slide 30 - &amp;quot;Sanctions (cont.)&amp;quot;&quot;/&gt;&lt;property id=&quot;20307&quot; value=&quot;295&quot;/&gt;&lt;/object&gt;&lt;object type=&quot;3&quot; unique_id=&quot;10033&quot;&gt;&lt;property id=&quot;20148&quot; value=&quot;5&quot;/&gt;&lt;property id=&quot;20300&quot; value=&quot;Slide 31 - &amp;quot;What’s Next?&amp;quot;&quot;/&gt;&lt;property id=&quot;20307&quot; value=&quot;296&quot;/&gt;&lt;/object&gt;&lt;object type=&quot;3&quot; unique_id=&quot;10034&quot;&gt;&lt;property id=&quot;20148&quot; value=&quot;5&quot;/&gt;&lt;property id=&quot;20300&quot; value=&quot;Slide 32 - &amp;quot;Performance Guidance Preview&amp;quot;&quot;/&gt;&lt;property id=&quot;20307&quot; value=&quot;297&quot;/&gt;&lt;/object&gt;&lt;object type=&quot;3&quot; unique_id=&quot;10035&quot;&gt;&lt;property id=&quot;20148&quot; value=&quot;5&quot;/&gt;&lt;property id=&quot;20300&quot; value=&quot;Slide 33&quot;/&gt;&lt;property id=&quot;20307&quot; value=&quot;278&quot;/&gt;&lt;/object&gt;&lt;object type=&quot;3&quot; unique_id=&quot;10036&quot;&gt;&lt;property id=&quot;20148&quot; value=&quot;5&quot;/&gt;&lt;property id=&quot;20300&quot; value=&quot;Slide 34&quot;/&gt;&lt;property id=&quot;20307&quot; value=&quot;261&quot;/&gt;&lt;/object&gt;&lt;object type=&quot;3&quot; unique_id=&quot;10037&quot;&gt;&lt;property id=&quot;20148&quot; value=&quot;5&quot;/&gt;&lt;property id=&quot;20300&quot; value=&quot;Slide 35&quot;/&gt;&lt;property id=&quot;20307&quot; value=&quot;262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mily Feud Bible Edition v1.5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9549</TotalTime>
  <Words>1695</Words>
  <Application>Microsoft Office PowerPoint</Application>
  <PresentationFormat>On-screen Show (4:3)</PresentationFormat>
  <Paragraphs>352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 Unicode MS</vt:lpstr>
      <vt:lpstr>Arial</vt:lpstr>
      <vt:lpstr>Arial Black</vt:lpstr>
      <vt:lpstr>Calibri</vt:lpstr>
      <vt:lpstr>Impact</vt:lpstr>
      <vt:lpstr>Myriad Pro</vt:lpstr>
      <vt:lpstr>Tahoma</vt:lpstr>
      <vt:lpstr>Times New Roman</vt:lpstr>
      <vt:lpstr>Wingdings</vt:lpstr>
      <vt:lpstr>Wingdings 2</vt:lpstr>
      <vt:lpstr>Wingdings 3</vt:lpstr>
      <vt:lpstr>Office Theme</vt:lpstr>
      <vt:lpstr>Family Feud Bible Edition v1.5</vt:lpstr>
      <vt:lpstr>WIOA Performance Accountability - </vt:lpstr>
      <vt:lpstr>PowerPoint Presentation</vt:lpstr>
      <vt:lpstr>PowerPoint Presentation</vt:lpstr>
      <vt:lpstr>WIOA Vision</vt:lpstr>
      <vt:lpstr>Themes of WIOA</vt:lpstr>
      <vt:lpstr>Performance Accountability Provisions and Reporting Requirements </vt:lpstr>
      <vt:lpstr>WIOA Regulations</vt:lpstr>
      <vt:lpstr>WIOA Information Collection Requests</vt:lpstr>
      <vt:lpstr>WIOA Information Collection Requests (cont.)</vt:lpstr>
      <vt:lpstr>WIOA Information Collection Requests (cont.)</vt:lpstr>
      <vt:lpstr>WIOA Information Collection Requests (cont.)</vt:lpstr>
      <vt:lpstr>Primary Indicators of Performance</vt:lpstr>
      <vt:lpstr>Primary Indicators of Performance</vt:lpstr>
      <vt:lpstr>Primary Indicators of Performance (continued)</vt:lpstr>
      <vt:lpstr>Primary Indicators of Performance (continued)</vt:lpstr>
      <vt:lpstr>PowerPoint Presentation</vt:lpstr>
      <vt:lpstr>State and Grantee Performance Reporting</vt:lpstr>
      <vt:lpstr>Required Reports</vt:lpstr>
      <vt:lpstr>Reporting Timeframes</vt:lpstr>
      <vt:lpstr>Data Availability</vt:lpstr>
      <vt:lpstr>Workforce Integrated Performance System (DOL)</vt:lpstr>
      <vt:lpstr>RSA Data Reporting</vt:lpstr>
      <vt:lpstr>DOL-Only PIRL </vt:lpstr>
      <vt:lpstr>RSA-911 </vt:lpstr>
      <vt:lpstr>AEFLA-NRS</vt:lpstr>
      <vt:lpstr>Period of Participation</vt:lpstr>
      <vt:lpstr>Negotiations</vt:lpstr>
      <vt:lpstr>Statistical Adjustment Model</vt:lpstr>
      <vt:lpstr>Sanctions</vt:lpstr>
      <vt:lpstr>Sanctions (cont.)</vt:lpstr>
      <vt:lpstr>What’s Next?</vt:lpstr>
      <vt:lpstr>Performance Guidance Preview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Laura Casertano</cp:lastModifiedBy>
  <cp:revision>203</cp:revision>
  <cp:lastPrinted>2016-10-03T16:11:22Z</cp:lastPrinted>
  <dcterms:created xsi:type="dcterms:W3CDTF">2016-06-21T17:10:41Z</dcterms:created>
  <dcterms:modified xsi:type="dcterms:W3CDTF">2016-10-13T13:51:34Z</dcterms:modified>
</cp:coreProperties>
</file>