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7" r:id="rId2"/>
    <p:sldId id="256" r:id="rId3"/>
    <p:sldId id="258" r:id="rId4"/>
    <p:sldId id="271"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21" r:id="rId43"/>
    <p:sldId id="317" r:id="rId44"/>
    <p:sldId id="318" r:id="rId45"/>
    <p:sldId id="323" r:id="rId46"/>
    <p:sldId id="320" r:id="rId47"/>
    <p:sldId id="26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80" autoAdjust="0"/>
    <p:restoredTop sz="78911" autoAdjust="0"/>
  </p:normalViewPr>
  <p:slideViewPr>
    <p:cSldViewPr snapToGrid="0">
      <p:cViewPr varScale="1">
        <p:scale>
          <a:sx n="57" d="100"/>
          <a:sy n="57" d="100"/>
        </p:scale>
        <p:origin x="1824"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1C838-9E9C-4409-A0D3-BBD959BCFF20}" type="datetimeFigureOut">
              <a:rPr lang="en-US" smtClean="0"/>
              <a:t>10/19/2016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08360-58EB-42D9-88E6-3604EDCD169F}" type="slidenum">
              <a:rPr lang="en-US" smtClean="0"/>
              <a:t>‹#›</a:t>
            </a:fld>
            <a:endParaRPr lang="en-US"/>
          </a:p>
        </p:txBody>
      </p:sp>
    </p:spTree>
    <p:extLst>
      <p:ext uri="{BB962C8B-B14F-4D97-AF65-F5344CB8AC3E}">
        <p14:creationId xmlns:p14="http://schemas.microsoft.com/office/powerpoint/2010/main" val="5304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08360-58EB-42D9-88E6-3604EDCD169F}" type="slidenum">
              <a:rPr lang="en-US" smtClean="0"/>
              <a:t>5</a:t>
            </a:fld>
            <a:endParaRPr lang="en-US"/>
          </a:p>
        </p:txBody>
      </p:sp>
    </p:spTree>
    <p:extLst>
      <p:ext uri="{BB962C8B-B14F-4D97-AF65-F5344CB8AC3E}">
        <p14:creationId xmlns:p14="http://schemas.microsoft.com/office/powerpoint/2010/main" val="2336700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14</a:t>
            </a:fld>
            <a:endParaRPr lang="en-US" dirty="0"/>
          </a:p>
        </p:txBody>
      </p:sp>
    </p:spTree>
    <p:extLst>
      <p:ext uri="{BB962C8B-B14F-4D97-AF65-F5344CB8AC3E}">
        <p14:creationId xmlns:p14="http://schemas.microsoft.com/office/powerpoint/2010/main" val="214774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15</a:t>
            </a:fld>
            <a:endParaRPr lang="en-US" dirty="0"/>
          </a:p>
        </p:txBody>
      </p:sp>
    </p:spTree>
    <p:extLst>
      <p:ext uri="{BB962C8B-B14F-4D97-AF65-F5344CB8AC3E}">
        <p14:creationId xmlns:p14="http://schemas.microsoft.com/office/powerpoint/2010/main" val="1463345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39310" indent="-284350">
              <a:defRPr>
                <a:solidFill>
                  <a:schemeClr val="tx1"/>
                </a:solidFill>
                <a:latin typeface="Arial" panose="020B0604020202020204" pitchFamily="34" charset="0"/>
                <a:cs typeface="Arial" panose="020B0604020202020204" pitchFamily="34" charset="0"/>
              </a:defRPr>
            </a:lvl2pPr>
            <a:lvl3pPr marL="1137399" indent="-227480">
              <a:defRPr>
                <a:solidFill>
                  <a:schemeClr val="tx1"/>
                </a:solidFill>
                <a:latin typeface="Arial" panose="020B0604020202020204" pitchFamily="34" charset="0"/>
                <a:cs typeface="Arial" panose="020B0604020202020204" pitchFamily="34" charset="0"/>
              </a:defRPr>
            </a:lvl3pPr>
            <a:lvl4pPr marL="1592359" indent="-227480">
              <a:defRPr>
                <a:solidFill>
                  <a:schemeClr val="tx1"/>
                </a:solidFill>
                <a:latin typeface="Arial" panose="020B0604020202020204" pitchFamily="34" charset="0"/>
                <a:cs typeface="Arial" panose="020B0604020202020204" pitchFamily="34" charset="0"/>
              </a:defRPr>
            </a:lvl4pPr>
            <a:lvl5pPr marL="2047319" indent="-227480">
              <a:defRPr>
                <a:solidFill>
                  <a:schemeClr val="tx1"/>
                </a:solidFill>
                <a:latin typeface="Arial" panose="020B0604020202020204" pitchFamily="34" charset="0"/>
                <a:cs typeface="Arial" panose="020B0604020202020204" pitchFamily="34" charset="0"/>
              </a:defRPr>
            </a:lvl5pPr>
            <a:lvl6pPr marL="2502278" indent="-2274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57238" indent="-2274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12198" indent="-2274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67158" indent="-22748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3A5F80E-44F4-4B70-9A38-5AEFAEF5D7E0}" type="slidenum">
              <a:rPr lang="en-US"/>
              <a:pPr/>
              <a:t>16</a:t>
            </a:fld>
            <a:endParaRPr lang="en-US"/>
          </a:p>
        </p:txBody>
      </p:sp>
    </p:spTree>
    <p:extLst>
      <p:ext uri="{BB962C8B-B14F-4D97-AF65-F5344CB8AC3E}">
        <p14:creationId xmlns:p14="http://schemas.microsoft.com/office/powerpoint/2010/main" val="166619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17</a:t>
            </a:fld>
            <a:endParaRPr lang="en-US" dirty="0"/>
          </a:p>
        </p:txBody>
      </p:sp>
    </p:spTree>
    <p:extLst>
      <p:ext uri="{BB962C8B-B14F-4D97-AF65-F5344CB8AC3E}">
        <p14:creationId xmlns:p14="http://schemas.microsoft.com/office/powerpoint/2010/main" val="3217342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18</a:t>
            </a:fld>
            <a:endParaRPr lang="en-US" dirty="0"/>
          </a:p>
        </p:txBody>
      </p:sp>
    </p:spTree>
    <p:extLst>
      <p:ext uri="{BB962C8B-B14F-4D97-AF65-F5344CB8AC3E}">
        <p14:creationId xmlns:p14="http://schemas.microsoft.com/office/powerpoint/2010/main" val="21775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19</a:t>
            </a:fld>
            <a:endParaRPr lang="en-US" dirty="0"/>
          </a:p>
        </p:txBody>
      </p:sp>
    </p:spTree>
    <p:extLst>
      <p:ext uri="{BB962C8B-B14F-4D97-AF65-F5344CB8AC3E}">
        <p14:creationId xmlns:p14="http://schemas.microsoft.com/office/powerpoint/2010/main" val="292473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20</a:t>
            </a:fld>
            <a:endParaRPr lang="en-US" dirty="0"/>
          </a:p>
        </p:txBody>
      </p:sp>
    </p:spTree>
    <p:extLst>
      <p:ext uri="{BB962C8B-B14F-4D97-AF65-F5344CB8AC3E}">
        <p14:creationId xmlns:p14="http://schemas.microsoft.com/office/powerpoint/2010/main" val="3663295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21</a:t>
            </a:fld>
            <a:endParaRPr lang="en-US" dirty="0"/>
          </a:p>
        </p:txBody>
      </p:sp>
    </p:spTree>
    <p:extLst>
      <p:ext uri="{BB962C8B-B14F-4D97-AF65-F5344CB8AC3E}">
        <p14:creationId xmlns:p14="http://schemas.microsoft.com/office/powerpoint/2010/main" val="1221807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22</a:t>
            </a:fld>
            <a:endParaRPr lang="en-US" dirty="0"/>
          </a:p>
        </p:txBody>
      </p:sp>
    </p:spTree>
    <p:extLst>
      <p:ext uri="{BB962C8B-B14F-4D97-AF65-F5344CB8AC3E}">
        <p14:creationId xmlns:p14="http://schemas.microsoft.com/office/powerpoint/2010/main" val="2979450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23</a:t>
            </a:fld>
            <a:endParaRPr lang="en-US" dirty="0"/>
          </a:p>
        </p:txBody>
      </p:sp>
    </p:spTree>
    <p:extLst>
      <p:ext uri="{BB962C8B-B14F-4D97-AF65-F5344CB8AC3E}">
        <p14:creationId xmlns:p14="http://schemas.microsoft.com/office/powerpoint/2010/main" val="182155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08360-58EB-42D9-88E6-3604EDCD169F}" type="slidenum">
              <a:rPr lang="en-US" smtClean="0"/>
              <a:t>6</a:t>
            </a:fld>
            <a:endParaRPr lang="en-US"/>
          </a:p>
        </p:txBody>
      </p:sp>
    </p:spTree>
    <p:extLst>
      <p:ext uri="{BB962C8B-B14F-4D97-AF65-F5344CB8AC3E}">
        <p14:creationId xmlns:p14="http://schemas.microsoft.com/office/powerpoint/2010/main" val="1748931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24</a:t>
            </a:fld>
            <a:endParaRPr lang="en-US" dirty="0"/>
          </a:p>
        </p:txBody>
      </p:sp>
    </p:spTree>
    <p:extLst>
      <p:ext uri="{BB962C8B-B14F-4D97-AF65-F5344CB8AC3E}">
        <p14:creationId xmlns:p14="http://schemas.microsoft.com/office/powerpoint/2010/main" val="2991376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25</a:t>
            </a:fld>
            <a:endParaRPr lang="en-US" dirty="0"/>
          </a:p>
        </p:txBody>
      </p:sp>
    </p:spTree>
    <p:extLst>
      <p:ext uri="{BB962C8B-B14F-4D97-AF65-F5344CB8AC3E}">
        <p14:creationId xmlns:p14="http://schemas.microsoft.com/office/powerpoint/2010/main" val="314452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41636-8D49-4F17-809D-4B655022A943}" type="slidenum">
              <a:rPr lang="en-US" smtClean="0"/>
              <a:t>26</a:t>
            </a:fld>
            <a:endParaRPr lang="en-US" dirty="0"/>
          </a:p>
        </p:txBody>
      </p:sp>
    </p:spTree>
    <p:extLst>
      <p:ext uri="{BB962C8B-B14F-4D97-AF65-F5344CB8AC3E}">
        <p14:creationId xmlns:p14="http://schemas.microsoft.com/office/powerpoint/2010/main" val="504411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41636-8D49-4F17-809D-4B655022A943}" type="slidenum">
              <a:rPr lang="en-US" smtClean="0"/>
              <a:t>27</a:t>
            </a:fld>
            <a:endParaRPr lang="en-US" dirty="0"/>
          </a:p>
        </p:txBody>
      </p:sp>
    </p:spTree>
    <p:extLst>
      <p:ext uri="{BB962C8B-B14F-4D97-AF65-F5344CB8AC3E}">
        <p14:creationId xmlns:p14="http://schemas.microsoft.com/office/powerpoint/2010/main" val="2853918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41636-8D49-4F17-809D-4B655022A943}" type="slidenum">
              <a:rPr lang="en-US" smtClean="0"/>
              <a:t>28</a:t>
            </a:fld>
            <a:endParaRPr lang="en-US" dirty="0"/>
          </a:p>
        </p:txBody>
      </p:sp>
    </p:spTree>
    <p:extLst>
      <p:ext uri="{BB962C8B-B14F-4D97-AF65-F5344CB8AC3E}">
        <p14:creationId xmlns:p14="http://schemas.microsoft.com/office/powerpoint/2010/main" val="3568604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29</a:t>
            </a:fld>
            <a:endParaRPr lang="en-US" dirty="0"/>
          </a:p>
        </p:txBody>
      </p:sp>
    </p:spTree>
    <p:extLst>
      <p:ext uri="{BB962C8B-B14F-4D97-AF65-F5344CB8AC3E}">
        <p14:creationId xmlns:p14="http://schemas.microsoft.com/office/powerpoint/2010/main" val="594395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30</a:t>
            </a:fld>
            <a:endParaRPr lang="en-US" dirty="0"/>
          </a:p>
        </p:txBody>
      </p:sp>
    </p:spTree>
    <p:extLst>
      <p:ext uri="{BB962C8B-B14F-4D97-AF65-F5344CB8AC3E}">
        <p14:creationId xmlns:p14="http://schemas.microsoft.com/office/powerpoint/2010/main" val="1164008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31</a:t>
            </a:fld>
            <a:endParaRPr lang="en-US" dirty="0"/>
          </a:p>
        </p:txBody>
      </p:sp>
    </p:spTree>
    <p:extLst>
      <p:ext uri="{BB962C8B-B14F-4D97-AF65-F5344CB8AC3E}">
        <p14:creationId xmlns:p14="http://schemas.microsoft.com/office/powerpoint/2010/main" val="2962513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41636-8D49-4F17-809D-4B655022A943}" type="slidenum">
              <a:rPr lang="en-US" smtClean="0"/>
              <a:t>32</a:t>
            </a:fld>
            <a:endParaRPr lang="en-US" dirty="0"/>
          </a:p>
        </p:txBody>
      </p:sp>
    </p:spTree>
    <p:extLst>
      <p:ext uri="{BB962C8B-B14F-4D97-AF65-F5344CB8AC3E}">
        <p14:creationId xmlns:p14="http://schemas.microsoft.com/office/powerpoint/2010/main" val="29140911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41636-8D49-4F17-809D-4B655022A943}" type="slidenum">
              <a:rPr lang="en-US" smtClean="0"/>
              <a:t>33</a:t>
            </a:fld>
            <a:endParaRPr lang="en-US" dirty="0"/>
          </a:p>
        </p:txBody>
      </p:sp>
    </p:spTree>
    <p:extLst>
      <p:ext uri="{BB962C8B-B14F-4D97-AF65-F5344CB8AC3E}">
        <p14:creationId xmlns:p14="http://schemas.microsoft.com/office/powerpoint/2010/main" val="1503733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08360-58EB-42D9-88E6-3604EDCD169F}" type="slidenum">
              <a:rPr lang="en-US" smtClean="0"/>
              <a:t>7</a:t>
            </a:fld>
            <a:endParaRPr lang="en-US"/>
          </a:p>
        </p:txBody>
      </p:sp>
    </p:spTree>
    <p:extLst>
      <p:ext uri="{BB962C8B-B14F-4D97-AF65-F5344CB8AC3E}">
        <p14:creationId xmlns:p14="http://schemas.microsoft.com/office/powerpoint/2010/main" val="1421182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41636-8D49-4F17-809D-4B655022A943}" type="slidenum">
              <a:rPr lang="en-US" smtClean="0"/>
              <a:t>34</a:t>
            </a:fld>
            <a:endParaRPr lang="en-US" dirty="0"/>
          </a:p>
        </p:txBody>
      </p:sp>
    </p:spTree>
    <p:extLst>
      <p:ext uri="{BB962C8B-B14F-4D97-AF65-F5344CB8AC3E}">
        <p14:creationId xmlns:p14="http://schemas.microsoft.com/office/powerpoint/2010/main" val="8068163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defTabSz="928300">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35</a:t>
            </a:fld>
            <a:endParaRPr lang="en-US" dirty="0"/>
          </a:p>
        </p:txBody>
      </p:sp>
    </p:spTree>
    <p:extLst>
      <p:ext uri="{BB962C8B-B14F-4D97-AF65-F5344CB8AC3E}">
        <p14:creationId xmlns:p14="http://schemas.microsoft.com/office/powerpoint/2010/main" val="99580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41636-8D49-4F17-809D-4B655022A943}" type="slidenum">
              <a:rPr lang="en-US" smtClean="0"/>
              <a:t>36</a:t>
            </a:fld>
            <a:endParaRPr lang="en-US" dirty="0"/>
          </a:p>
        </p:txBody>
      </p:sp>
    </p:spTree>
    <p:extLst>
      <p:ext uri="{BB962C8B-B14F-4D97-AF65-F5344CB8AC3E}">
        <p14:creationId xmlns:p14="http://schemas.microsoft.com/office/powerpoint/2010/main" val="1802548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19541636-8D49-4F17-809D-4B655022A943}" type="slidenum">
              <a:rPr lang="en-US" smtClean="0"/>
              <a:t>37</a:t>
            </a:fld>
            <a:endParaRPr lang="en-US" dirty="0"/>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528241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38</a:t>
            </a:fld>
            <a:endParaRPr lang="en-US" dirty="0"/>
          </a:p>
        </p:txBody>
      </p:sp>
    </p:spTree>
    <p:extLst>
      <p:ext uri="{BB962C8B-B14F-4D97-AF65-F5344CB8AC3E}">
        <p14:creationId xmlns:p14="http://schemas.microsoft.com/office/powerpoint/2010/main" val="2232252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41636-8D49-4F17-809D-4B655022A943}" type="slidenum">
              <a:rPr lang="en-US" smtClean="0"/>
              <a:t>39</a:t>
            </a:fld>
            <a:endParaRPr lang="en-US" dirty="0"/>
          </a:p>
        </p:txBody>
      </p:sp>
    </p:spTree>
    <p:extLst>
      <p:ext uri="{BB962C8B-B14F-4D97-AF65-F5344CB8AC3E}">
        <p14:creationId xmlns:p14="http://schemas.microsoft.com/office/powerpoint/2010/main" val="1122034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541636-8D49-4F17-809D-4B655022A943}" type="slidenum">
              <a:rPr lang="en-US" smtClean="0"/>
              <a:t>40</a:t>
            </a:fld>
            <a:endParaRPr lang="en-US" dirty="0"/>
          </a:p>
        </p:txBody>
      </p:sp>
    </p:spTree>
    <p:extLst>
      <p:ext uri="{BB962C8B-B14F-4D97-AF65-F5344CB8AC3E}">
        <p14:creationId xmlns:p14="http://schemas.microsoft.com/office/powerpoint/2010/main" val="1271477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41</a:t>
            </a:fld>
            <a:endParaRPr lang="en-US" dirty="0"/>
          </a:p>
        </p:txBody>
      </p:sp>
    </p:spTree>
    <p:extLst>
      <p:ext uri="{BB962C8B-B14F-4D97-AF65-F5344CB8AC3E}">
        <p14:creationId xmlns:p14="http://schemas.microsoft.com/office/powerpoint/2010/main" val="1795010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42</a:t>
            </a:fld>
            <a:endParaRPr lang="en-US" dirty="0"/>
          </a:p>
        </p:txBody>
      </p:sp>
    </p:spTree>
    <p:extLst>
      <p:ext uri="{BB962C8B-B14F-4D97-AF65-F5344CB8AC3E}">
        <p14:creationId xmlns:p14="http://schemas.microsoft.com/office/powerpoint/2010/main" val="37005943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43</a:t>
            </a:fld>
            <a:endParaRPr lang="en-US" dirty="0"/>
          </a:p>
        </p:txBody>
      </p:sp>
    </p:spTree>
    <p:extLst>
      <p:ext uri="{BB962C8B-B14F-4D97-AF65-F5344CB8AC3E}">
        <p14:creationId xmlns:p14="http://schemas.microsoft.com/office/powerpoint/2010/main" val="201878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08360-58EB-42D9-88E6-3604EDCD169F}" type="slidenum">
              <a:rPr lang="en-US" smtClean="0"/>
              <a:t>8</a:t>
            </a:fld>
            <a:endParaRPr lang="en-US"/>
          </a:p>
        </p:txBody>
      </p:sp>
    </p:spTree>
    <p:extLst>
      <p:ext uri="{BB962C8B-B14F-4D97-AF65-F5344CB8AC3E}">
        <p14:creationId xmlns:p14="http://schemas.microsoft.com/office/powerpoint/2010/main" val="3070202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44</a:t>
            </a:fld>
            <a:endParaRPr lang="en-US" dirty="0"/>
          </a:p>
        </p:txBody>
      </p:sp>
    </p:spTree>
    <p:extLst>
      <p:ext uri="{BB962C8B-B14F-4D97-AF65-F5344CB8AC3E}">
        <p14:creationId xmlns:p14="http://schemas.microsoft.com/office/powerpoint/2010/main" val="222878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408360-58EB-42D9-88E6-3604EDCD169F}" type="slidenum">
              <a:rPr lang="en-US" smtClean="0"/>
              <a:t>9</a:t>
            </a:fld>
            <a:endParaRPr lang="en-US"/>
          </a:p>
        </p:txBody>
      </p:sp>
    </p:spTree>
    <p:extLst>
      <p:ext uri="{BB962C8B-B14F-4D97-AF65-F5344CB8AC3E}">
        <p14:creationId xmlns:p14="http://schemas.microsoft.com/office/powerpoint/2010/main" val="2790467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10</a:t>
            </a:fld>
            <a:endParaRPr lang="en-US" dirty="0"/>
          </a:p>
        </p:txBody>
      </p:sp>
    </p:spTree>
    <p:extLst>
      <p:ext uri="{BB962C8B-B14F-4D97-AF65-F5344CB8AC3E}">
        <p14:creationId xmlns:p14="http://schemas.microsoft.com/office/powerpoint/2010/main" val="469434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6813" y="693738"/>
            <a:ext cx="4616450" cy="3462337"/>
          </a:xfrm>
          <a:prstGeom prst="rect">
            <a:avLst/>
          </a:prstGeom>
          <a:noFill/>
          <a:ln>
            <a:solidFill>
              <a:srgbClr val="000000"/>
            </a:solidFill>
            <a:miter lim="800000"/>
            <a:headEnd/>
            <a:tailEnd/>
          </a:ln>
        </p:spPr>
      </p:sp>
      <p:sp>
        <p:nvSpPr>
          <p:cNvPr id="3" name="Notes Placeholder 2"/>
          <p:cNvSpPr>
            <a:spLocks noGrp="1"/>
          </p:cNvSpPr>
          <p:nvPr>
            <p:ph type="body" idx="1"/>
          </p:nvPr>
        </p:nvSpPr>
        <p:spPr/>
        <p:txBody>
          <a:bodyPr>
            <a:normAutofit/>
          </a:bodyPr>
          <a:lstStyle/>
          <a:p>
            <a:pPr marL="170610" indent="-170610">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480DD5A-C7B7-4FEF-B57F-B64E02435A39}" type="slidenum">
              <a:rPr lang="en-US" smtClean="0"/>
              <a:pPr>
                <a:defRPr/>
              </a:pPr>
              <a:t>11</a:t>
            </a:fld>
            <a:endParaRPr lang="en-US" dirty="0"/>
          </a:p>
        </p:txBody>
      </p:sp>
    </p:spTree>
    <p:extLst>
      <p:ext uri="{BB962C8B-B14F-4D97-AF65-F5344CB8AC3E}">
        <p14:creationId xmlns:p14="http://schemas.microsoft.com/office/powerpoint/2010/main" val="208006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12</a:t>
            </a:fld>
            <a:endParaRPr lang="en-US" dirty="0"/>
          </a:p>
        </p:txBody>
      </p:sp>
    </p:spTree>
    <p:extLst>
      <p:ext uri="{BB962C8B-B14F-4D97-AF65-F5344CB8AC3E}">
        <p14:creationId xmlns:p14="http://schemas.microsoft.com/office/powerpoint/2010/main" val="2460723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541636-8D49-4F17-809D-4B655022A943}" type="slidenum">
              <a:rPr lang="en-US" smtClean="0"/>
              <a:t>13</a:t>
            </a:fld>
            <a:endParaRPr lang="en-US" dirty="0"/>
          </a:p>
        </p:txBody>
      </p:sp>
    </p:spTree>
    <p:extLst>
      <p:ext uri="{BB962C8B-B14F-4D97-AF65-F5344CB8AC3E}">
        <p14:creationId xmlns:p14="http://schemas.microsoft.com/office/powerpoint/2010/main" val="57855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5.png"/><Relationship Id="rId9"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9144000" cy="6858000"/>
          </a:xfrm>
          <a:prstGeom prst="rect">
            <a:avLst/>
          </a:prstGeom>
        </p:spPr>
      </p:pic>
      <p:grpSp>
        <p:nvGrpSpPr>
          <p:cNvPr id="16" name="Group 15"/>
          <p:cNvGrpSpPr/>
          <p:nvPr userDrawn="1"/>
        </p:nvGrpSpPr>
        <p:grpSpPr>
          <a:xfrm>
            <a:off x="1930402" y="183069"/>
            <a:ext cx="5473698" cy="5473698"/>
            <a:chOff x="1249869" y="10536"/>
            <a:chExt cx="6834764" cy="6834764"/>
          </a:xfrm>
        </p:grpSpPr>
        <p:sp>
          <p:nvSpPr>
            <p:cNvPr id="13" name="Diamond 12"/>
            <p:cNvSpPr/>
            <p:nvPr userDrawn="1"/>
          </p:nvSpPr>
          <p:spPr>
            <a:xfrm>
              <a:off x="1249869" y="10536"/>
              <a:ext cx="6834764" cy="6834764"/>
            </a:xfrm>
            <a:prstGeom prst="diamond">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userDrawn="1"/>
          </p:nvSpPr>
          <p:spPr>
            <a:xfrm>
              <a:off x="4229100" y="2979231"/>
              <a:ext cx="876300" cy="876300"/>
            </a:xfrm>
            <a:prstGeom prst="diamond">
              <a:avLst/>
            </a:pr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5" name="Group 4"/>
          <p:cNvGrpSpPr/>
          <p:nvPr userDrawn="1"/>
        </p:nvGrpSpPr>
        <p:grpSpPr>
          <a:xfrm>
            <a:off x="-4" y="2921367"/>
            <a:ext cx="9144001" cy="3936634"/>
            <a:chOff x="-4" y="2921367"/>
            <a:chExt cx="9144001" cy="3936634"/>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7685"/>
            <a:stretch/>
          </p:blipFill>
          <p:spPr>
            <a:xfrm flipH="1">
              <a:off x="-4" y="2921367"/>
              <a:ext cx="9144001" cy="3936634"/>
            </a:xfrm>
            <a:prstGeom prst="rect">
              <a:avLst/>
            </a:prstGeom>
          </p:spPr>
        </p:pic>
        <p:pic>
          <p:nvPicPr>
            <p:cNvPr id="7"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377033" y="5985681"/>
              <a:ext cx="2004628" cy="64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jpg"/>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20932" y="6174583"/>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51193" y="6055884"/>
              <a:ext cx="1700207" cy="574311"/>
            </a:xfrm>
            <a:prstGeom prst="rect">
              <a:avLst/>
            </a:prstGeom>
          </p:spPr>
        </p:pic>
      </p:grpSp>
      <p:sp>
        <p:nvSpPr>
          <p:cNvPr id="2" name="Title 1"/>
          <p:cNvSpPr>
            <a:spLocks noGrp="1"/>
          </p:cNvSpPr>
          <p:nvPr userDrawn="1">
            <p:ph type="ctrTitle" hasCustomPrompt="1"/>
          </p:nvPr>
        </p:nvSpPr>
        <p:spPr>
          <a:xfrm>
            <a:off x="495300" y="1174469"/>
            <a:ext cx="8153400" cy="1208026"/>
          </a:xfrm>
        </p:spPr>
        <p:txBody>
          <a:bodyPr anchor="b">
            <a:normAutofit/>
          </a:bodyPr>
          <a:lstStyle>
            <a:lvl1pPr algn="l">
              <a:defRPr sz="4800" b="1" cap="small" spc="-100" baseline="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defRPr>
            </a:lvl1pPr>
          </a:lstStyle>
          <a:p>
            <a:r>
              <a:rPr lang="en-US" dirty="0"/>
              <a:t>Presentation Title Here</a:t>
            </a:r>
          </a:p>
        </p:txBody>
      </p:sp>
      <p:sp>
        <p:nvSpPr>
          <p:cNvPr id="3" name="Subtitle 2"/>
          <p:cNvSpPr>
            <a:spLocks noGrp="1"/>
          </p:cNvSpPr>
          <p:nvPr userDrawn="1">
            <p:ph type="subTitle" idx="1" hasCustomPrompt="1"/>
          </p:nvPr>
        </p:nvSpPr>
        <p:spPr>
          <a:xfrm>
            <a:off x="3797299" y="3618551"/>
            <a:ext cx="4921227" cy="723900"/>
          </a:xfrm>
        </p:spPr>
        <p:txBody>
          <a:bodyPr anchor="ctr">
            <a:noAutofit/>
          </a:bodyPr>
          <a:lstStyle>
            <a:lvl1pPr marL="0" indent="0" algn="r" defTabSz="914400" rtl="0" eaLnBrk="1" latinLnBrk="0" hangingPunct="1">
              <a:lnSpc>
                <a:spcPct val="90000"/>
              </a:lnSpc>
              <a:spcBef>
                <a:spcPct val="0"/>
              </a:spcBef>
              <a:buNone/>
              <a:defRPr lang="en-US" sz="2800" b="0" i="1" kern="1200" cap="none" spc="-100" baseline="0" dirty="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dirty="0">
                <a:latin typeface="Arial" charset="0"/>
                <a:cs typeface="Arial" charset="0"/>
              </a:rPr>
              <a:t>Presentation Subtitle Here</a:t>
            </a:r>
            <a:endParaRPr lang="en-US" dirty="0"/>
          </a:p>
        </p:txBody>
      </p:sp>
      <p:pic>
        <p:nvPicPr>
          <p:cNvPr id="18" name="Picture 1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V="1">
            <a:off x="3594100" y="-1"/>
            <a:ext cx="5549900" cy="1249977"/>
          </a:xfrm>
          <a:prstGeom prst="rect">
            <a:avLst/>
          </a:prstGeom>
        </p:spPr>
      </p:pic>
      <p:sp>
        <p:nvSpPr>
          <p:cNvPr id="9" name="Text Placeholder 8"/>
          <p:cNvSpPr>
            <a:spLocks noGrp="1"/>
          </p:cNvSpPr>
          <p:nvPr>
            <p:ph type="body" sz="quarter" idx="10" hasCustomPrompt="1"/>
          </p:nvPr>
        </p:nvSpPr>
        <p:spPr>
          <a:xfrm>
            <a:off x="6175401" y="5303862"/>
            <a:ext cx="2559029" cy="431424"/>
          </a:xfrm>
        </p:spPr>
        <p:txBody>
          <a:bodyPr anchor="ctr" anchorCtr="0">
            <a:normAutofit/>
          </a:bodyPr>
          <a:lstStyle>
            <a:lvl1pPr marL="0" indent="0" algn="r">
              <a:buNone/>
              <a:defRPr lang="en-US" sz="2000" b="0" i="1" kern="1200" cap="none" spc="-100" baseline="0" dirty="0" smtClean="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Arial" charset="0"/>
                <a:ea typeface="+mj-ea"/>
                <a:cs typeface="Arial" charset="0"/>
              </a:defRPr>
            </a:lvl1pPr>
          </a:lstStyle>
          <a:p>
            <a:pPr lvl="0"/>
            <a:r>
              <a:rPr lang="en-US" dirty="0"/>
              <a:t>MM / DD / YYYY</a:t>
            </a:r>
          </a:p>
        </p:txBody>
      </p:sp>
      <p:sp>
        <p:nvSpPr>
          <p:cNvPr id="26" name="Rectangle 25"/>
          <p:cNvSpPr/>
          <p:nvPr userDrawn="1"/>
        </p:nvSpPr>
        <p:spPr>
          <a:xfrm>
            <a:off x="-4" y="5253062"/>
            <a:ext cx="3797303" cy="542119"/>
          </a:xfrm>
          <a:prstGeom prst="rect">
            <a:avLst/>
          </a:prstGeom>
          <a:gradFill>
            <a:gsLst>
              <a:gs pos="0">
                <a:schemeClr val="bg1">
                  <a:lumMod val="75000"/>
                  <a:alpha val="22000"/>
                </a:schemeClr>
              </a:gs>
              <a:gs pos="100000">
                <a:schemeClr val="bg1">
                  <a:lumMod val="75000"/>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p:cNvSpPr>
            <a:spLocks noGrp="1"/>
          </p:cNvSpPr>
          <p:nvPr>
            <p:ph type="body" sz="quarter" idx="11" hasCustomPrompt="1"/>
          </p:nvPr>
        </p:nvSpPr>
        <p:spPr>
          <a:xfrm>
            <a:off x="495300" y="5303862"/>
            <a:ext cx="3301999" cy="431424"/>
          </a:xfrm>
        </p:spPr>
        <p:txBody>
          <a:bodyPr anchor="ctr" anchorCtr="0">
            <a:noAutofit/>
          </a:bodyPr>
          <a:lstStyle>
            <a:lvl1pPr marL="0" indent="0" algn="l" defTabSz="914400" rtl="0" eaLnBrk="1" latinLnBrk="0" hangingPunct="1">
              <a:lnSpc>
                <a:spcPct val="90000"/>
              </a:lnSpc>
              <a:spcBef>
                <a:spcPct val="0"/>
              </a:spcBef>
              <a:buNone/>
              <a:defRPr lang="en-US" sz="2000" b="0"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pPr lvl="0"/>
            <a:r>
              <a:rPr lang="en-US" dirty="0"/>
              <a:t>Presenting Organization</a:t>
            </a:r>
          </a:p>
        </p:txBody>
      </p:sp>
      <p:grpSp>
        <p:nvGrpSpPr>
          <p:cNvPr id="25" name="Group 24"/>
          <p:cNvGrpSpPr/>
          <p:nvPr userDrawn="1"/>
        </p:nvGrpSpPr>
        <p:grpSpPr>
          <a:xfrm>
            <a:off x="0" y="5253062"/>
            <a:ext cx="3594100" cy="542119"/>
            <a:chOff x="-21034" y="5253062"/>
            <a:chExt cx="3886200" cy="542119"/>
          </a:xfrm>
        </p:grpSpPr>
        <p:cxnSp>
          <p:nvCxnSpPr>
            <p:cNvPr id="21" name="Straight Connector 20"/>
            <p:cNvCxnSpPr/>
            <p:nvPr userDrawn="1"/>
          </p:nvCxnSpPr>
          <p:spPr>
            <a:xfrm>
              <a:off x="-21034" y="5795181"/>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034" y="5253062"/>
              <a:ext cx="3886200" cy="0"/>
            </a:xfrm>
            <a:prstGeom prst="line">
              <a:avLst/>
            </a:prstGeom>
            <a:ln>
              <a:gradFill flip="none" rotWithShape="1">
                <a:gsLst>
                  <a:gs pos="42000">
                    <a:schemeClr val="bg1">
                      <a:lumMod val="75000"/>
                    </a:schemeClr>
                  </a:gs>
                  <a:gs pos="100000">
                    <a:schemeClr val="bg1">
                      <a:lumMod val="75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77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Objectives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49701" y="2733725"/>
            <a:ext cx="5168900" cy="3433396"/>
          </a:xfrm>
          <a:prstGeom prst="rect">
            <a:avLst/>
          </a:prstGeom>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86384" y="2296170"/>
            <a:ext cx="1364776" cy="1422400"/>
          </a:xfrm>
          <a:prstGeom prst="rect">
            <a:avLst/>
          </a:prstGeom>
        </p:spPr>
      </p:pic>
      <p:sp>
        <p:nvSpPr>
          <p:cNvPr id="3" name="Content Placeholder 2"/>
          <p:cNvSpPr>
            <a:spLocks noGrp="1"/>
          </p:cNvSpPr>
          <p:nvPr>
            <p:ph idx="1"/>
          </p:nvPr>
        </p:nvSpPr>
        <p:spPr/>
        <p:txBody>
          <a:bodyPr/>
          <a:lstStyle>
            <a:lvl1pPr marL="365760" indent="-365760">
              <a:buFont typeface="Wingdings" panose="05000000000000000000" pitchFamily="2" charset="2"/>
              <a:buChar char="ü"/>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297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96024" y="3726406"/>
            <a:ext cx="2847975" cy="2431778"/>
          </a:xfrm>
          <a:prstGeom prst="rect">
            <a:avLst/>
          </a:prstGeom>
        </p:spPr>
      </p:pic>
      <p:sp>
        <p:nvSpPr>
          <p:cNvPr id="3" name="Content Placeholder 2"/>
          <p:cNvSpPr>
            <a:spLocks noGrp="1"/>
          </p:cNvSpPr>
          <p:nvPr>
            <p:ph idx="1"/>
          </p:nvPr>
        </p:nvSpPr>
        <p:spPr/>
        <p:txBody>
          <a:bodyPr/>
          <a:lstStyle>
            <a:lvl1pPr>
              <a:spcBef>
                <a:spcPts val="1200"/>
              </a:spcBef>
              <a:defRPr/>
            </a:lvl1pPr>
            <a:lvl2pPr>
              <a:spcAft>
                <a:spcPts val="600"/>
              </a:spcAf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Agenda</a:t>
            </a:r>
          </a:p>
        </p:txBody>
      </p:sp>
    </p:spTree>
    <p:extLst>
      <p:ext uri="{BB962C8B-B14F-4D97-AF65-F5344CB8AC3E}">
        <p14:creationId xmlns:p14="http://schemas.microsoft.com/office/powerpoint/2010/main" val="3538877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w">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62550" y="3506482"/>
            <a:ext cx="3981448" cy="2655625"/>
          </a:xfrm>
          <a:prstGeom prst="rect">
            <a:avLst/>
          </a:prstGeom>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1200"/>
              </a:spcBef>
              <a:buNone/>
              <a:defRPr baseline="0"/>
            </a:lvl1pPr>
            <a:lvl2pPr>
              <a:spcAft>
                <a:spcPts val="600"/>
              </a:spcAft>
              <a:defRPr/>
            </a:lvl2pPr>
          </a:lstStyle>
          <a:p>
            <a:pPr lvl="0"/>
            <a:r>
              <a:rPr lang="en-US" dirty="0"/>
              <a:t>Reference Citation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The Law</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4379550"/>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26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07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gula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tretch>
            <a:fillRect/>
          </a:stretch>
        </p:blipFill>
        <p:spPr>
          <a:xfrm>
            <a:off x="6553199" y="4006453"/>
            <a:ext cx="2486025" cy="2175272"/>
          </a:xfrm>
          <a:prstGeom prst="ellipse">
            <a:avLst/>
          </a:prstGeom>
          <a:ln>
            <a:noFill/>
          </a:ln>
          <a:effectLst>
            <a:softEdge rad="190500"/>
          </a:effectLst>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600"/>
              </a:spcBef>
              <a:spcAft>
                <a:spcPts val="1800"/>
              </a:spcAft>
              <a:buNone/>
              <a:defRPr baseline="0"/>
            </a:lvl1pPr>
            <a:lvl2pPr>
              <a:spcAft>
                <a:spcPts val="1200"/>
              </a:spcAft>
              <a:defRPr sz="1800"/>
            </a:lvl2pPr>
          </a:lstStyle>
          <a:p>
            <a:pPr lvl="0"/>
            <a:r>
              <a:rPr lang="en-US" dirty="0"/>
              <a:t>Reference Citation</a:t>
            </a:r>
          </a:p>
          <a:p>
            <a:pPr lvl="1"/>
            <a:r>
              <a:rPr lang="en-US" dirty="0"/>
              <a:t>Reference Links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Regulations</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3110834"/>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005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uida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62474" y="3104383"/>
            <a:ext cx="4580769" cy="3051815"/>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pPr lvl="0"/>
            <a:r>
              <a:rPr lang="en-US" dirty="0"/>
              <a:t>Cite any published guidance and provide links to TEGLSs, TENs,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Guidance</a:t>
            </a:r>
          </a:p>
        </p:txBody>
      </p:sp>
    </p:spTree>
    <p:extLst>
      <p:ext uri="{BB962C8B-B14F-4D97-AF65-F5344CB8AC3E}">
        <p14:creationId xmlns:p14="http://schemas.microsoft.com/office/powerpoint/2010/main" val="1089793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plementation Tip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03828" y="3609975"/>
            <a:ext cx="2872790" cy="2549526"/>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References to guiding practices, examples from the field, available resources on ION or other federal sites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Implementation Tips</a:t>
            </a:r>
          </a:p>
        </p:txBody>
      </p:sp>
    </p:spTree>
    <p:extLst>
      <p:ext uri="{BB962C8B-B14F-4D97-AF65-F5344CB8AC3E}">
        <p14:creationId xmlns:p14="http://schemas.microsoft.com/office/powerpoint/2010/main" val="2573492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chnical_Assistan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Note next TA, upcoming events, training, fact sheets related to the topic.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Technical</a:t>
            </a:r>
            <a:r>
              <a:rPr lang="en-US" sz="3600" b="1" kern="1200" baseline="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 Assistance</a:t>
            </a:r>
            <a:endPar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54091" y="-13619"/>
            <a:ext cx="1785494" cy="1340644"/>
          </a:xfrm>
          <a:prstGeom prst="rect">
            <a:avLst/>
          </a:prstGeom>
        </p:spPr>
      </p:pic>
    </p:spTree>
    <p:extLst>
      <p:ext uri="{BB962C8B-B14F-4D97-AF65-F5344CB8AC3E}">
        <p14:creationId xmlns:p14="http://schemas.microsoft.com/office/powerpoint/2010/main" val="1647060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3028949"/>
            <a:ext cx="7886700" cy="3054352"/>
          </a:xfrm>
        </p:spPr>
        <p:txBody>
          <a:bodyPr/>
          <a:lstStyle>
            <a:lvl1pPr marL="514350" indent="-514350">
              <a:spcBef>
                <a:spcPts val="1200"/>
              </a:spcBef>
              <a:buFont typeface="+mj-lt"/>
              <a:buAutoNum type="arabicPeriod"/>
              <a:defRPr baseline="0"/>
            </a:lvl1pPr>
            <a:lvl2pPr>
              <a:spcAft>
                <a:spcPts val="600"/>
              </a:spcAft>
              <a:defRPr/>
            </a:lvl2pPr>
          </a:lstStyle>
          <a:p>
            <a:r>
              <a:rPr lang="en-US" dirty="0"/>
              <a:t>Polling Answer Options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Poll</a:t>
            </a:r>
          </a:p>
        </p:txBody>
      </p:sp>
      <p:sp>
        <p:nvSpPr>
          <p:cNvPr id="6" name="Content Placeholder 2"/>
          <p:cNvSpPr>
            <a:spLocks noGrp="1"/>
          </p:cNvSpPr>
          <p:nvPr>
            <p:ph idx="10" hasCustomPrompt="1"/>
          </p:nvPr>
        </p:nvSpPr>
        <p:spPr>
          <a:xfrm>
            <a:off x="1895475" y="1419226"/>
            <a:ext cx="6619874" cy="1143000"/>
          </a:xfrm>
          <a:prstGeom prst="roundRect">
            <a:avLst/>
          </a:prstGeom>
          <a:solidFill>
            <a:schemeClr val="bg1"/>
          </a:solidFill>
          <a:ln>
            <a:solidFill>
              <a:schemeClr val="bg2">
                <a:lumMod val="60000"/>
                <a:lumOff val="40000"/>
              </a:schemeClr>
            </a:solidFill>
          </a:ln>
        </p:spPr>
        <p:txBody>
          <a:bodyPr bIns="45720" anchor="ctr">
            <a:normAutofit/>
          </a:bodyPr>
          <a:lstStyle>
            <a:lvl1pPr marL="0" indent="0" algn="ctr">
              <a:spcBef>
                <a:spcPts val="1200"/>
              </a:spcBef>
              <a:buFont typeface="+mj-lt"/>
              <a:buNone/>
              <a:defRPr lang="en-US" sz="2600" b="1" i="1" kern="1200" dirty="0" smtClean="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vl2pPr>
              <a:spcAft>
                <a:spcPts val="600"/>
              </a:spcAft>
              <a:defRPr/>
            </a:lvl2pPr>
          </a:lstStyle>
          <a:p>
            <a:r>
              <a:rPr lang="en-US" dirty="0"/>
              <a:t>(Enter polling question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8650" y="1419226"/>
            <a:ext cx="1082439" cy="1441224"/>
          </a:xfrm>
          <a:prstGeom prst="rect">
            <a:avLst/>
          </a:prstGeom>
        </p:spPr>
      </p:pic>
      <p:sp>
        <p:nvSpPr>
          <p:cNvPr id="7" name="TextBox 6"/>
          <p:cNvSpPr txBox="1"/>
          <p:nvPr userDrawn="1"/>
        </p:nvSpPr>
        <p:spPr>
          <a:xfrm>
            <a:off x="1711089" y="2573018"/>
            <a:ext cx="6711950" cy="327782"/>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1700" b="0" i="1" kern="1200" dirty="0">
                <a:solidFill>
                  <a:schemeClr val="bg1">
                    <a:lumMod val="50000"/>
                  </a:schemeClr>
                </a:solidFill>
                <a:latin typeface="+mj-lt"/>
                <a:ea typeface="+mj-ea"/>
                <a:cs typeface="+mj-cs"/>
              </a:rPr>
              <a:t>Choose the answer</a:t>
            </a:r>
            <a:r>
              <a:rPr lang="en-US" sz="1700" b="0" i="1" kern="1200" baseline="0" dirty="0">
                <a:solidFill>
                  <a:schemeClr val="bg1">
                    <a:lumMod val="50000"/>
                  </a:schemeClr>
                </a:solidFill>
                <a:latin typeface="+mj-lt"/>
                <a:ea typeface="+mj-ea"/>
                <a:cs typeface="+mj-cs"/>
              </a:rPr>
              <a:t> that best reflects you (or your group):</a:t>
            </a:r>
            <a:endParaRPr lang="en-US" sz="1700" b="0" i="1" kern="12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85074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9143999" cy="6161678"/>
          </a:xfrm>
          <a:prstGeom prst="rect">
            <a:avLst/>
          </a:prstGeom>
          <a:effectLst>
            <a:innerShdw blurRad="381000">
              <a:schemeClr val="accent1">
                <a:alpha val="56000"/>
              </a:schemeClr>
            </a:innerShdw>
          </a:effectLst>
        </p:spPr>
      </p:pic>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594101" y="-1"/>
            <a:ext cx="5549897" cy="1249976"/>
          </a:xfrm>
          <a:prstGeom prst="rect">
            <a:avLst/>
          </a:prstGeom>
          <a:effectLst>
            <a:outerShdw blurRad="165100" dist="38100" dir="8100000" algn="tr" rotWithShape="0">
              <a:schemeClr val="accent1">
                <a:alpha val="40000"/>
              </a:schemeClr>
            </a:outerShdw>
          </a:effec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a:effectLst>
            <a:outerShdw blurRad="50800" dist="38100" dir="18900000" algn="bl" rotWithShape="0">
              <a:schemeClr val="accent1">
                <a:lumMod val="75000"/>
                <a:alpha val="40000"/>
              </a:schemeClr>
            </a:outerShdw>
          </a:effectLst>
        </p:spPr>
      </p:pic>
      <p:sp>
        <p:nvSpPr>
          <p:cNvPr id="13" name="TextBox 12"/>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4" name="Text Placeholder 3"/>
          <p:cNvSpPr>
            <a:spLocks noGrp="1"/>
          </p:cNvSpPr>
          <p:nvPr>
            <p:ph type="body" sz="quarter" idx="10" hasCustomPrompt="1"/>
          </p:nvPr>
        </p:nvSpPr>
        <p:spPr>
          <a:xfrm>
            <a:off x="628650" y="876300"/>
            <a:ext cx="7886700" cy="2311400"/>
          </a:xfrm>
        </p:spPr>
        <p:txBody>
          <a:bodyPr>
            <a:normAutofit/>
          </a:bodyPr>
          <a:lstStyle>
            <a:lvl1pPr marL="0" indent="0">
              <a:lnSpc>
                <a:spcPct val="95000"/>
              </a:lnSpc>
              <a:buNone/>
              <a:defRPr sz="2800" baseline="0"/>
            </a:lvl1pPr>
          </a:lstStyle>
          <a:p>
            <a:pPr lvl="0"/>
            <a:r>
              <a:rPr lang="en-US" dirty="0"/>
              <a:t>Insert quote here.</a:t>
            </a:r>
          </a:p>
        </p:txBody>
      </p:sp>
      <p:sp>
        <p:nvSpPr>
          <p:cNvPr id="15" name="Text Placeholder 3"/>
          <p:cNvSpPr>
            <a:spLocks noGrp="1"/>
          </p:cNvSpPr>
          <p:nvPr>
            <p:ph type="body" sz="quarter" idx="11" hasCustomPrompt="1"/>
          </p:nvPr>
        </p:nvSpPr>
        <p:spPr>
          <a:xfrm>
            <a:off x="628650" y="4242959"/>
            <a:ext cx="7886700" cy="1141897"/>
          </a:xfrm>
          <a:effectLst>
            <a:outerShdw blurRad="50800" dist="25400" dir="8100000" algn="tr" rotWithShape="0">
              <a:schemeClr val="accent1">
                <a:lumMod val="50000"/>
                <a:alpha val="72000"/>
              </a:schemeClr>
            </a:outerShdw>
          </a:effectLst>
        </p:spPr>
        <p:txBody>
          <a:bodyPr>
            <a:noAutofit/>
          </a:bodyPr>
          <a:lstStyle>
            <a:lvl1pPr marL="457200" indent="-457200" algn="r">
              <a:buFont typeface="Wingdings" panose="05000000000000000000" pitchFamily="2" charset="2"/>
              <a:buChar char="u"/>
              <a:defRPr sz="2800" b="0" i="1">
                <a:solidFill>
                  <a:schemeClr val="bg1"/>
                </a:solidFill>
              </a:defRPr>
            </a:lvl1pPr>
            <a:lvl2pPr marL="320040" indent="0" algn="r">
              <a:buNone/>
              <a:defRPr sz="2200">
                <a:solidFill>
                  <a:schemeClr val="bg2">
                    <a:lumMod val="20000"/>
                    <a:lumOff val="80000"/>
                  </a:schemeClr>
                </a:solidFill>
              </a:defRPr>
            </a:lvl2pPr>
          </a:lstStyle>
          <a:p>
            <a:pPr lvl="0"/>
            <a:r>
              <a:rPr lang="en-US" dirty="0"/>
              <a:t>Name of Author</a:t>
            </a:r>
          </a:p>
          <a:p>
            <a:pPr lvl="1"/>
            <a:r>
              <a:rPr lang="en-US" dirty="0"/>
              <a:t>Name of organization or source</a:t>
            </a:r>
          </a:p>
        </p:txBody>
      </p:sp>
      <p:sp>
        <p:nvSpPr>
          <p:cNvPr id="16" name="Title 1"/>
          <p:cNvSpPr txBox="1">
            <a:spLocks/>
          </p:cNvSpPr>
          <p:nvPr userDrawn="1"/>
        </p:nvSpPr>
        <p:spPr>
          <a:xfrm>
            <a:off x="1" y="520756"/>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sp>
        <p:nvSpPr>
          <p:cNvPr id="17" name="Title 1"/>
          <p:cNvSpPr txBox="1">
            <a:spLocks/>
          </p:cNvSpPr>
          <p:nvPr userDrawn="1"/>
        </p:nvSpPr>
        <p:spPr>
          <a:xfrm rot="10800000">
            <a:off x="8515350" y="168241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pic>
        <p:nvPicPr>
          <p:cNvPr id="18" name="image.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9" name="Picture 18"/>
          <p:cNvPicPr>
            <a:picLocks noChangeAspect="1"/>
          </p:cNvPicPr>
          <p:nvPr userDrawn="1"/>
        </p:nvPicPr>
        <p:blipFill rotWithShape="1">
          <a:blip r:embed="rId6"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1036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474845"/>
            <a:ext cx="3892550" cy="4608456"/>
          </a:xfrm>
        </p:spPr>
        <p:txBody>
          <a:bodyPr>
            <a:normAutofit/>
          </a:bodyPr>
          <a:lstStyle>
            <a:lvl1pPr marL="0" indent="0">
              <a:buNone/>
              <a:defRPr sz="2200" b="1"/>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a:t>Name of Resource</a:t>
            </a:r>
          </a:p>
          <a:p>
            <a:pPr lvl="1"/>
            <a:r>
              <a:rPr lang="en-US" dirty="0"/>
              <a:t>Resource Information</a:t>
            </a:r>
          </a:p>
          <a:p>
            <a:pPr lvl="2"/>
            <a:r>
              <a:rPr lang="en-US" dirty="0"/>
              <a:t>Resource Link</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Resources</a:t>
            </a:r>
          </a:p>
        </p:txBody>
      </p:sp>
      <p:sp>
        <p:nvSpPr>
          <p:cNvPr id="6" name="Content Placeholder 2"/>
          <p:cNvSpPr>
            <a:spLocks noGrp="1"/>
          </p:cNvSpPr>
          <p:nvPr>
            <p:ph idx="10" hasCustomPrompt="1"/>
          </p:nvPr>
        </p:nvSpPr>
        <p:spPr>
          <a:xfrm>
            <a:off x="4938669" y="1474845"/>
            <a:ext cx="3892550" cy="4608456"/>
          </a:xfrm>
        </p:spPr>
        <p:txBody>
          <a:bodyPr>
            <a:normAutofit/>
          </a:bodyPr>
          <a:lstStyle>
            <a:lvl1pPr marL="0" indent="0">
              <a:buNone/>
              <a:defRPr sz="2200" b="1"/>
            </a:lvl1pPr>
            <a:lvl2pPr marL="182880" indent="0">
              <a:buNone/>
              <a:defRPr sz="1800"/>
            </a:lvl2pPr>
            <a:lvl3pPr marL="411480" indent="-285750">
              <a:spcAft>
                <a:spcPts val="1200"/>
              </a:spcAft>
              <a:buClr>
                <a:schemeClr val="accent4"/>
              </a:buClr>
              <a:buFont typeface="Wingdings 3" panose="05040102010807070707" pitchFamily="18" charset="2"/>
              <a:buChar char="u"/>
              <a:defRPr lang="en-US" sz="1600" kern="1200" dirty="0">
                <a:solidFill>
                  <a:srgbClr val="6876BC"/>
                </a:solidFill>
                <a:latin typeface="+mn-lt"/>
                <a:ea typeface="+mn-ea"/>
                <a:cs typeface="+mn-cs"/>
              </a:defRPr>
            </a:lvl3pPr>
            <a:lvl4pPr>
              <a:defRPr sz="1600"/>
            </a:lvl4pPr>
            <a:lvl5pPr>
              <a:defRPr sz="1600"/>
            </a:lvl5pPr>
          </a:lstStyle>
          <a:p>
            <a:pPr lvl="0"/>
            <a:r>
              <a:rPr lang="en-US" dirty="0"/>
              <a:t>Name of Resource</a:t>
            </a:r>
          </a:p>
          <a:p>
            <a:pPr lvl="1"/>
            <a:r>
              <a:rPr lang="en-US" dirty="0"/>
              <a:t>Resource Information</a:t>
            </a:r>
          </a:p>
          <a:p>
            <a:pPr marL="384048" lvl="2" indent="-228600" algn="l" defTabSz="914400" rtl="0" eaLnBrk="1" latinLnBrk="0" hangingPunct="1">
              <a:lnSpc>
                <a:spcPct val="90000"/>
              </a:lnSpc>
              <a:spcBef>
                <a:spcPts val="500"/>
              </a:spcBef>
              <a:spcAft>
                <a:spcPts val="1200"/>
              </a:spcAft>
              <a:buClr>
                <a:schemeClr val="accent4"/>
              </a:buClr>
              <a:buFont typeface="Wingdings 3" panose="05040102010807070707" pitchFamily="18" charset="2"/>
              <a:buChar char=""/>
            </a:pPr>
            <a:r>
              <a:rPr lang="en-US" dirty="0"/>
              <a:t>Resource Link</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036" y="348968"/>
            <a:ext cx="1806326" cy="1356265"/>
          </a:xfrm>
          <a:prstGeom prst="rect">
            <a:avLst/>
          </a:prstGeom>
        </p:spPr>
      </p:pic>
    </p:spTree>
    <p:extLst>
      <p:ext uri="{BB962C8B-B14F-4D97-AF65-F5344CB8AC3E}">
        <p14:creationId xmlns:p14="http://schemas.microsoft.com/office/powerpoint/2010/main" val="360151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rot="10800000">
            <a:off x="-2" y="3180526"/>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376" y="1709739"/>
            <a:ext cx="7451724" cy="1579561"/>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41376" y="3749551"/>
            <a:ext cx="7451724"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9" name="Group 8"/>
          <p:cNvGrpSpPr/>
          <p:nvPr userDrawn="1"/>
        </p:nvGrpSpPr>
        <p:grpSpPr>
          <a:xfrm rot="10800000">
            <a:off x="0" y="3092366"/>
            <a:ext cx="9575952" cy="851958"/>
            <a:chOff x="-431952" y="1070526"/>
            <a:chExt cx="9575952" cy="851958"/>
          </a:xfrm>
        </p:grpSpPr>
        <p:cxnSp>
          <p:nvCxnSpPr>
            <p:cNvPr id="7" name="Straight Connector 6"/>
            <p:cNvCxnSpPr/>
            <p:nvPr userDrawn="1"/>
          </p:nvCxnSpPr>
          <p:spPr>
            <a:xfrm>
              <a:off x="0" y="1495425"/>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Rectangle 14"/>
            <p:cNvSpPr/>
            <p:nvPr userDrawn="1"/>
          </p:nvSpPr>
          <p:spPr>
            <a:xfrm rot="8100000">
              <a:off x="-431952" y="1070526"/>
              <a:ext cx="851960" cy="851958"/>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9543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71900" y="1474845"/>
            <a:ext cx="3892550" cy="4608456"/>
          </a:xfrm>
        </p:spPr>
        <p:txBody>
          <a:bodyPr>
            <a:normAutofit/>
          </a:bodyPr>
          <a:lstStyle>
            <a:lvl1pPr marL="0" indent="0">
              <a:buNone/>
              <a:defRPr sz="2200" b="1" baseline="0"/>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err="1"/>
              <a:t>FirstName</a:t>
            </a:r>
            <a:r>
              <a:rPr lang="en-US" dirty="0"/>
              <a:t> </a:t>
            </a:r>
            <a:r>
              <a:rPr lang="en-US" dirty="0" err="1"/>
              <a:t>LastName</a:t>
            </a:r>
            <a:endParaRPr lang="en-US" dirty="0"/>
          </a:p>
          <a:p>
            <a:pPr lvl="1"/>
            <a:r>
              <a:rPr lang="en-US" dirty="0"/>
              <a:t>Organization Info</a:t>
            </a:r>
          </a:p>
          <a:p>
            <a:pPr lvl="2"/>
            <a:r>
              <a:rPr lang="en-US" dirty="0"/>
              <a:t>Email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Contact</a:t>
            </a:r>
          </a:p>
        </p:txBody>
      </p:sp>
      <p:pic>
        <p:nvPicPr>
          <p:cNvPr id="5" name="Picture 4"/>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874" y="1864797"/>
            <a:ext cx="3539691" cy="3383477"/>
          </a:xfrm>
          <a:prstGeom prst="rect">
            <a:avLst/>
          </a:prstGeom>
        </p:spPr>
      </p:pic>
    </p:spTree>
    <p:extLst>
      <p:ext uri="{BB962C8B-B14F-4D97-AF65-F5344CB8AC3E}">
        <p14:creationId xmlns:p14="http://schemas.microsoft.com/office/powerpoint/2010/main" val="2100413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Any Questions?</a:t>
            </a:r>
          </a:p>
        </p:txBody>
      </p:sp>
      <p:pic>
        <p:nvPicPr>
          <p:cNvPr id="2" name="Picture 1"/>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31596" y="1419159"/>
            <a:ext cx="6089904" cy="474522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5" name="TextBox 4"/>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6" name="Content Placeholder 2"/>
          <p:cNvSpPr>
            <a:spLocks noGrp="1"/>
          </p:cNvSpPr>
          <p:nvPr>
            <p:ph idx="1" hasCustomPrompt="1"/>
          </p:nvPr>
        </p:nvSpPr>
        <p:spPr>
          <a:xfrm>
            <a:off x="5765800" y="3156193"/>
            <a:ext cx="3134360" cy="2624716"/>
          </a:xfrm>
          <a:effectLst/>
        </p:spPr>
        <p:txBody>
          <a:bodyPr anchor="ctr">
            <a:normAutofit/>
          </a:bodyPr>
          <a:lstStyle>
            <a:lvl1pPr marL="0" indent="0" algn="l" defTabSz="914400" rtl="0" eaLnBrk="1" latinLnBrk="0" hangingPunct="1">
              <a:lnSpc>
                <a:spcPct val="90000"/>
              </a:lnSpc>
              <a:spcBef>
                <a:spcPts val="1000"/>
              </a:spcBef>
              <a:buClr>
                <a:schemeClr val="accent4"/>
              </a:buClr>
              <a:buFont typeface="Wingdings" panose="05000000000000000000" pitchFamily="2" charset="2"/>
              <a:buNone/>
              <a:defRPr lang="en-US" sz="2600" b="0"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8" name="Content Placeholder 2"/>
          <p:cNvSpPr>
            <a:spLocks noGrp="1"/>
          </p:cNvSpPr>
          <p:nvPr>
            <p:ph idx="10" hasCustomPrompt="1"/>
          </p:nvPr>
        </p:nvSpPr>
        <p:spPr>
          <a:xfrm>
            <a:off x="324612" y="1645644"/>
            <a:ext cx="3350260" cy="2624716"/>
          </a:xfrm>
          <a:effectLst/>
        </p:spPr>
        <p:txBody>
          <a:bodyPr anchor="ctr">
            <a:normAutofit/>
          </a:bodyPr>
          <a:lstStyle>
            <a:lvl1pPr marL="0" indent="0" algn="ctr" defTabSz="914400" rtl="0" eaLnBrk="1" latinLnBrk="0" hangingPunct="1">
              <a:lnSpc>
                <a:spcPct val="90000"/>
              </a:lnSpc>
              <a:spcBef>
                <a:spcPts val="1000"/>
              </a:spcBef>
              <a:buClr>
                <a:schemeClr val="accent4"/>
              </a:buClr>
              <a:buFont typeface="Wingdings" panose="05000000000000000000" pitchFamily="2" charset="2"/>
              <a:buNone/>
              <a:defRPr lang="en-US" sz="2600" b="1"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9" name="TextBox 8"/>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questions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10" name="Diamond 9"/>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801262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p:spPr>
      </p:pic>
      <p:grpSp>
        <p:nvGrpSpPr>
          <p:cNvPr id="3" name="Group 2"/>
          <p:cNvGrpSpPr/>
          <p:nvPr userDrawn="1"/>
        </p:nvGrpSpPr>
        <p:grpSpPr>
          <a:xfrm>
            <a:off x="-2" y="0"/>
            <a:ext cx="9144002" cy="6164240"/>
            <a:chOff x="-2" y="0"/>
            <a:chExt cx="9144002" cy="6164240"/>
          </a:xfrm>
        </p:grpSpPr>
        <p:pic>
          <p:nvPicPr>
            <p:cNvPr id="2" name="Picture 1"/>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tretch>
              <a:fillRect/>
            </a:stretch>
          </p:blipFill>
          <p:spPr>
            <a:xfrm>
              <a:off x="-2" y="1186"/>
              <a:ext cx="9143998" cy="6163054"/>
            </a:xfrm>
            <a:prstGeom prst="rect">
              <a:avLst/>
            </a:prstGeom>
          </p:spPr>
        </p:pic>
        <p:pic>
          <p:nvPicPr>
            <p:cNvPr id="11" name="Picture 1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V="1">
              <a:off x="3594103" y="0"/>
              <a:ext cx="5549897" cy="1249976"/>
            </a:xfrm>
            <a:prstGeom prst="rect">
              <a:avLst/>
            </a:prstGeom>
            <a:effectLst>
              <a:outerShdw blurRad="50800" dist="38100" dir="8100000" algn="tr" rotWithShape="0">
                <a:prstClr val="black">
                  <a:alpha val="40000"/>
                </a:prstClr>
              </a:outerShdw>
            </a:effectLst>
          </p:spPr>
        </p:pic>
      </p:grpSp>
      <p:sp>
        <p:nvSpPr>
          <p:cNvPr id="12" name="Content Placeholder 2"/>
          <p:cNvSpPr>
            <a:spLocks noGrp="1"/>
          </p:cNvSpPr>
          <p:nvPr>
            <p:ph idx="1" hasCustomPrompt="1"/>
          </p:nvPr>
        </p:nvSpPr>
        <p:spPr>
          <a:xfrm>
            <a:off x="4526280" y="979545"/>
            <a:ext cx="4373880" cy="2624716"/>
          </a:xfrm>
          <a:effectLst>
            <a:outerShdw blurRad="50800" dist="38100" dir="8100000" algn="tr" rotWithShape="0">
              <a:prstClr val="black">
                <a:alpha val="40000"/>
              </a:prstClr>
            </a:outerShdw>
          </a:effectLst>
        </p:spPr>
        <p:txBody>
          <a:bodyPr anchor="ctr">
            <a:normAutofit/>
          </a:bodyPr>
          <a:lstStyle>
            <a:lvl1pPr marL="0" indent="0" algn="ctr">
              <a:lnSpc>
                <a:spcPct val="100000"/>
              </a:lnSpc>
              <a:buNone/>
              <a:defRPr sz="2800" b="1" baseline="0">
                <a:solidFill>
                  <a:schemeClr val="bg1"/>
                </a:solidFill>
              </a:defRPr>
            </a:lvl1pPr>
          </a:lstStyle>
          <a:p>
            <a:pPr lvl="0"/>
            <a:r>
              <a:rPr lang="en-US" dirty="0"/>
              <a:t>Enter special “Thank You” note here, if applicable.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4" name="TextBox 13"/>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15" name="image.jp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Picture 15"/>
          <p:cNvPicPr>
            <a:picLocks noChangeAspect="1"/>
          </p:cNvPicPr>
          <p:nvPr userDrawn="1"/>
        </p:nvPicPr>
        <p:blipFill rotWithShape="1">
          <a:blip r:embed="rId8"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7" name="Picture 1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173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29645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1" name="TextBox 10"/>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12" name="image.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461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rtai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effectLst/>
        </p:spPr>
      </p:pic>
    </p:spTree>
    <p:extLst>
      <p:ext uri="{BB962C8B-B14F-4D97-AF65-F5344CB8AC3E}">
        <p14:creationId xmlns:p14="http://schemas.microsoft.com/office/powerpoint/2010/main" val="5021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438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993557"/>
            <a:ext cx="7886700" cy="4089744"/>
          </a:xfrm>
        </p:spPr>
        <p:txBody>
          <a:bodyPr>
            <a:no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p:cNvSpPr>
            <a:spLocks noGrp="1"/>
          </p:cNvSpPr>
          <p:nvPr>
            <p:ph type="body" sz="quarter" idx="10" hasCustomPrompt="1"/>
          </p:nvPr>
        </p:nvSpPr>
        <p:spPr>
          <a:xfrm>
            <a:off x="628650" y="1438274"/>
            <a:ext cx="78867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subtitle styles</a:t>
            </a:r>
          </a:p>
        </p:txBody>
      </p:sp>
    </p:spTree>
    <p:extLst>
      <p:ext uri="{BB962C8B-B14F-4D97-AF65-F5344CB8AC3E}">
        <p14:creationId xmlns:p14="http://schemas.microsoft.com/office/powerpoint/2010/main" val="48928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941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628650" y="1438274"/>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
        <p:nvSpPr>
          <p:cNvPr id="7" name="Text Placeholder 5"/>
          <p:cNvSpPr>
            <a:spLocks noGrp="1"/>
          </p:cNvSpPr>
          <p:nvPr>
            <p:ph type="body" sz="quarter" idx="11"/>
          </p:nvPr>
        </p:nvSpPr>
        <p:spPr>
          <a:xfrm>
            <a:off x="4629150" y="1438273"/>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307941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 (sing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93820" y="1474845"/>
            <a:ext cx="4621530" cy="4608456"/>
          </a:xfrm>
        </p:spPr>
        <p:txBody>
          <a:bodyPr/>
          <a:lstStyle>
            <a:lvl1pPr marL="365760" indent="-365760">
              <a:buFont typeface="Wingdings" panose="05000000000000000000" pitchFamily="2" charset="2"/>
              <a:buChar char=""/>
              <a:defRPr lang="en-US" sz="28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2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49701" y="2733725"/>
            <a:ext cx="5168900" cy="3433396"/>
          </a:xfrm>
          <a:prstGeom prst="rect">
            <a:avLst/>
          </a:prstGeom>
        </p:spPr>
      </p:pic>
      <p:sp>
        <p:nvSpPr>
          <p:cNvPr id="5" name="Picture Placeholder 4"/>
          <p:cNvSpPr>
            <a:spLocks noGrp="1"/>
          </p:cNvSpPr>
          <p:nvPr>
            <p:ph type="pic" sz="quarter" idx="10"/>
          </p:nvPr>
        </p:nvSpPr>
        <p:spPr>
          <a:xfrm>
            <a:off x="1135063" y="1554163"/>
            <a:ext cx="1684337" cy="170021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Tree>
    <p:extLst>
      <p:ext uri="{BB962C8B-B14F-4D97-AF65-F5344CB8AC3E}">
        <p14:creationId xmlns:p14="http://schemas.microsoft.com/office/powerpoint/2010/main" val="232864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s (plur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49701" y="2733725"/>
            <a:ext cx="5168900" cy="3433396"/>
          </a:xfrm>
          <a:prstGeom prst="rect">
            <a:avLst/>
          </a:prstGeom>
        </p:spPr>
      </p:pic>
      <p:sp>
        <p:nvSpPr>
          <p:cNvPr id="3" name="Content Placeholder 2"/>
          <p:cNvSpPr>
            <a:spLocks noGrp="1"/>
          </p:cNvSpPr>
          <p:nvPr>
            <p:ph idx="1" hasCustomPrompt="1"/>
          </p:nvPr>
        </p:nvSpPr>
        <p:spPr>
          <a:xfrm>
            <a:off x="3116580" y="155416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Presenters</a:t>
            </a:r>
          </a:p>
        </p:txBody>
      </p:sp>
      <p:sp>
        <p:nvSpPr>
          <p:cNvPr id="5" name="Picture Placeholder 4"/>
          <p:cNvSpPr>
            <a:spLocks noGrp="1"/>
          </p:cNvSpPr>
          <p:nvPr>
            <p:ph type="pic" sz="quarter" idx="10"/>
          </p:nvPr>
        </p:nvSpPr>
        <p:spPr>
          <a:xfrm>
            <a:off x="1607504" y="1554164"/>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7" name="Picture Placeholder 4"/>
          <p:cNvSpPr>
            <a:spLocks noGrp="1"/>
          </p:cNvSpPr>
          <p:nvPr>
            <p:ph type="pic" sz="quarter" idx="11"/>
          </p:nvPr>
        </p:nvSpPr>
        <p:spPr>
          <a:xfrm>
            <a:off x="1607504" y="3041989"/>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8" name="Picture Placeholder 4"/>
          <p:cNvSpPr>
            <a:spLocks noGrp="1"/>
          </p:cNvSpPr>
          <p:nvPr>
            <p:ph type="pic" sz="quarter" idx="12"/>
          </p:nvPr>
        </p:nvSpPr>
        <p:spPr>
          <a:xfrm>
            <a:off x="1607504" y="4529815"/>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9" name="Content Placeholder 2"/>
          <p:cNvSpPr>
            <a:spLocks noGrp="1"/>
          </p:cNvSpPr>
          <p:nvPr>
            <p:ph idx="13" hasCustomPrompt="1"/>
          </p:nvPr>
        </p:nvSpPr>
        <p:spPr>
          <a:xfrm>
            <a:off x="3116580" y="3041989"/>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10" name="Content Placeholder 2"/>
          <p:cNvSpPr>
            <a:spLocks noGrp="1"/>
          </p:cNvSpPr>
          <p:nvPr>
            <p:ph idx="14" hasCustomPrompt="1"/>
          </p:nvPr>
        </p:nvSpPr>
        <p:spPr>
          <a:xfrm>
            <a:off x="3116580" y="452981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Tree>
    <p:extLst>
      <p:ext uri="{BB962C8B-B14F-4D97-AF65-F5344CB8AC3E}">
        <p14:creationId xmlns:p14="http://schemas.microsoft.com/office/powerpoint/2010/main" val="22221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Where Are You?</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49701" y="2733725"/>
            <a:ext cx="5168900" cy="3433396"/>
          </a:xfrm>
          <a:prstGeom prst="rect">
            <a:avLst/>
          </a:prstGeom>
        </p:spPr>
      </p:pic>
      <p:sp>
        <p:nvSpPr>
          <p:cNvPr id="7" name="TextBox 6"/>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location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8" name="Diamond 7"/>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Picture 8"/>
          <p:cNvPicPr>
            <a:picLocks noChangeAspect="1"/>
          </p:cNvPicPr>
          <p:nvPr userDrawn="1"/>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458355" y="1305228"/>
            <a:ext cx="6968017" cy="4751153"/>
          </a:xfrm>
          <a:prstGeom prst="rect">
            <a:avLst/>
          </a:prstGeom>
          <a:effectLst>
            <a:outerShdw blurRad="63500" dist="38100" dir="8100000" algn="tr" rotWithShape="0">
              <a:prstClr val="black">
                <a:alpha val="20000"/>
              </a:prstClr>
            </a:outerShdw>
          </a:effectLst>
        </p:spPr>
      </p:pic>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86384" y="2296170"/>
            <a:ext cx="1364776" cy="1422400"/>
          </a:xfrm>
          <a:prstGeom prst="rect">
            <a:avLst/>
          </a:prstGeom>
        </p:spPr>
      </p:pic>
    </p:spTree>
    <p:extLst>
      <p:ext uri="{BB962C8B-B14F-4D97-AF65-F5344CB8AC3E}">
        <p14:creationId xmlns:p14="http://schemas.microsoft.com/office/powerpoint/2010/main" val="62269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 Id="rId30"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2" y="1252542"/>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237205"/>
            <a:ext cx="7886700" cy="884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74845"/>
            <a:ext cx="7886700" cy="46084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grpSp>
        <p:nvGrpSpPr>
          <p:cNvPr id="4" name="Group 3"/>
          <p:cNvGrpSpPr/>
          <p:nvPr userDrawn="1"/>
        </p:nvGrpSpPr>
        <p:grpSpPr>
          <a:xfrm>
            <a:off x="-543406" y="704924"/>
            <a:ext cx="9687406" cy="1090106"/>
            <a:chOff x="-543406" y="704924"/>
            <a:chExt cx="9687406" cy="1090106"/>
          </a:xfrm>
        </p:grpSpPr>
        <p:cxnSp>
          <p:nvCxnSpPr>
            <p:cNvPr id="11" name="Straight Connector 10"/>
            <p:cNvCxnSpPr/>
            <p:nvPr userDrawn="1"/>
          </p:nvCxnSpPr>
          <p:spPr>
            <a:xfrm>
              <a:off x="0" y="1249977"/>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14"/>
            <p:cNvSpPr/>
            <p:nvPr userDrawn="1"/>
          </p:nvSpPr>
          <p:spPr>
            <a:xfrm rot="8100000">
              <a:off x="-543406" y="704924"/>
              <a:ext cx="1090108" cy="1090106"/>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image.jpg"/>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3831969" y="6252859"/>
            <a:ext cx="28543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6" name="Picture 15"/>
          <p:cNvPicPr>
            <a:picLocks noChangeAspect="1"/>
          </p:cNvPicPr>
          <p:nvPr userDrawn="1"/>
        </p:nvPicPr>
        <p:blipFill rotWithShape="1">
          <a:blip r:embed="rId29" cstate="print">
            <a:extLst>
              <a:ext uri="{28A0092B-C50C-407E-A947-70E740481C1C}">
                <a14:useLocalDpi xmlns:a14="http://schemas.microsoft.com/office/drawing/2010/main" val="0"/>
              </a:ext>
            </a:extLst>
          </a:blip>
          <a:srcRect b="8857"/>
          <a:stretch/>
        </p:blipFill>
        <p:spPr>
          <a:xfrm>
            <a:off x="241200" y="6191672"/>
            <a:ext cx="3270250" cy="554899"/>
          </a:xfrm>
          <a:prstGeom prst="rect">
            <a:avLst/>
          </a:prstGeom>
        </p:spPr>
      </p:pic>
      <p:pic>
        <p:nvPicPr>
          <p:cNvPr id="17" name="Picture 16"/>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cxnSp>
        <p:nvCxnSpPr>
          <p:cNvPr id="12" name="Straight Connector 11"/>
          <p:cNvCxnSpPr/>
          <p:nvPr userDrawn="1"/>
        </p:nvCxnSpPr>
        <p:spPr>
          <a:xfrm>
            <a:off x="0"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5" name="Picture 4"/>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7210012" y="6199465"/>
            <a:ext cx="1413288" cy="477392"/>
          </a:xfrm>
          <a:prstGeom prst="rect">
            <a:avLst/>
          </a:prstGeom>
        </p:spPr>
      </p:pic>
    </p:spTree>
    <p:extLst>
      <p:ext uri="{BB962C8B-B14F-4D97-AF65-F5344CB8AC3E}">
        <p14:creationId xmlns:p14="http://schemas.microsoft.com/office/powerpoint/2010/main" val="2225937397"/>
      </p:ext>
    </p:extLst>
  </p:cSld>
  <p:clrMap bg1="lt1" tx1="dk1" bg2="lt2" tx2="dk2" accent1="accent1" accent2="accent2" accent3="accent3" accent4="accent4" accent5="accent5" accent6="accent6" hlink="hlink" folHlink="folHlink"/>
  <p:sldLayoutIdLst>
    <p:sldLayoutId id="2147483676" r:id="rId1"/>
    <p:sldLayoutId id="2147483663" r:id="rId2"/>
    <p:sldLayoutId id="2147483662" r:id="rId3"/>
    <p:sldLayoutId id="2147483694" r:id="rId4"/>
    <p:sldLayoutId id="2147483664" r:id="rId5"/>
    <p:sldLayoutId id="2147483684" r:id="rId6"/>
    <p:sldLayoutId id="2147483679" r:id="rId7"/>
    <p:sldLayoutId id="2147483681" r:id="rId8"/>
    <p:sldLayoutId id="2147483682" r:id="rId9"/>
    <p:sldLayoutId id="2147483683" r:id="rId10"/>
    <p:sldLayoutId id="2147483677" r:id="rId11"/>
    <p:sldLayoutId id="2147483687" r:id="rId12"/>
    <p:sldLayoutId id="2147483688" r:id="rId13"/>
    <p:sldLayoutId id="2147483689" r:id="rId14"/>
    <p:sldLayoutId id="2147483690" r:id="rId15"/>
    <p:sldLayoutId id="2147483691" r:id="rId16"/>
    <p:sldLayoutId id="2147483692" r:id="rId17"/>
    <p:sldLayoutId id="2147483685" r:id="rId18"/>
    <p:sldLayoutId id="2147483686" r:id="rId19"/>
    <p:sldLayoutId id="2147483693" r:id="rId20"/>
    <p:sldLayoutId id="2147483678" r:id="rId21"/>
    <p:sldLayoutId id="2147483680" r:id="rId22"/>
    <p:sldLayoutId id="2147483666" r:id="rId23"/>
    <p:sldLayoutId id="2147483667" r:id="rId24"/>
    <p:sldLayoutId id="2147483674" r:id="rId25"/>
  </p:sldLayoutIdLst>
  <p:txStyles>
    <p:titleStyle>
      <a:lvl1pPr algn="l" defTabSz="914400" rtl="0" eaLnBrk="1" latinLnBrk="0" hangingPunct="1">
        <a:lnSpc>
          <a:spcPct val="90000"/>
        </a:lnSpc>
        <a:spcBef>
          <a:spcPct val="0"/>
        </a:spcBef>
        <a:buNone/>
        <a:defRPr sz="3600" b="1"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p:titleStyle>
    <p:body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8" Type="http://schemas.openxmlformats.org/officeDocument/2006/relationships/hyperlink" Target="mailto:WRIS@dol.gov" TargetMode="External"/><Relationship Id="rId3" Type="http://schemas.openxmlformats.org/officeDocument/2006/relationships/hyperlink" Target="mailto:FERPA@ed.gov" TargetMode="External"/><Relationship Id="rId7" Type="http://schemas.openxmlformats.org/officeDocument/2006/relationships/hyperlink" Target="mailto:Information.StateUILegal@dol.gov" TargetMode="External"/><Relationship Id="rId2" Type="http://schemas.openxmlformats.org/officeDocument/2006/relationships/hyperlink" Target="https://www.doleta.gov/wioa/" TargetMode="External"/><Relationship Id="rId1" Type="http://schemas.openxmlformats.org/officeDocument/2006/relationships/slideLayout" Target="../slideLayouts/slideLayout19.xml"/><Relationship Id="rId6" Type="http://schemas.openxmlformats.org/officeDocument/2006/relationships/hyperlink" Target="http://ptac.ed.gov/" TargetMode="External"/><Relationship Id="rId5" Type="http://schemas.openxmlformats.org/officeDocument/2006/relationships/hyperlink" Target="mailto:privacyTA@ed.gov" TargetMode="External"/><Relationship Id="rId4" Type="http://schemas.openxmlformats.org/officeDocument/2006/relationships/hyperlink" Target="http://www.ed.gov/fpco" TargetMode="External"/><Relationship Id="rId9" Type="http://schemas.openxmlformats.org/officeDocument/2006/relationships/hyperlink" Target="http://doleta.gov/performance/wris_2.cfm"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858581"/>
      </p:ext>
    </p:extLst>
  </p:cSld>
  <p:clrMapOvr>
    <a:masterClrMapping/>
  </p:clrMapOvr>
  <p:transition spd="slow" advClick="0" advTm="2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Federal Laws and Regulations </a:t>
            </a:r>
            <a:br>
              <a:rPr lang="en-US" sz="2800" dirty="0"/>
            </a:br>
            <a:r>
              <a:rPr lang="en-US" sz="2800" dirty="0"/>
              <a:t>Governing Use and Disclosure of Records </a:t>
            </a:r>
          </a:p>
        </p:txBody>
      </p:sp>
      <p:sp>
        <p:nvSpPr>
          <p:cNvPr id="3" name="Content Placeholder 2"/>
          <p:cNvSpPr>
            <a:spLocks noGrp="1"/>
          </p:cNvSpPr>
          <p:nvPr>
            <p:ph idx="1"/>
          </p:nvPr>
        </p:nvSpPr>
        <p:spPr/>
        <p:txBody>
          <a:bodyPr>
            <a:normAutofit/>
          </a:bodyPr>
          <a:lstStyle/>
          <a:p>
            <a:r>
              <a:rPr lang="en-US" sz="2400" dirty="0"/>
              <a:t>Family Educational Rights and Privacy Act (FERPA) regulations at 34 CFR 99</a:t>
            </a:r>
          </a:p>
          <a:p>
            <a:pPr marL="914400" lvl="1">
              <a:spcAft>
                <a:spcPts val="1200"/>
              </a:spcAft>
            </a:pPr>
            <a:r>
              <a:rPr lang="en-US" sz="2000" dirty="0"/>
              <a:t>Governs the use and disclosure of </a:t>
            </a:r>
            <a:r>
              <a:rPr lang="en-US" sz="2000" i="1" dirty="0"/>
              <a:t>personally identifiable information</a:t>
            </a:r>
            <a:r>
              <a:rPr lang="en-US" sz="2000" dirty="0"/>
              <a:t> (PII) from education records</a:t>
            </a:r>
          </a:p>
          <a:p>
            <a:r>
              <a:rPr lang="en-US" sz="2400" dirty="0"/>
              <a:t>VR regulations at 34 CFR 361.38</a:t>
            </a:r>
          </a:p>
          <a:p>
            <a:pPr marL="914400" lvl="1">
              <a:spcAft>
                <a:spcPts val="1200"/>
              </a:spcAft>
            </a:pPr>
            <a:r>
              <a:rPr lang="en-US" sz="2000" dirty="0"/>
              <a:t>Govern the use and release of </a:t>
            </a:r>
            <a:r>
              <a:rPr lang="en-US" sz="2000" i="1" dirty="0"/>
              <a:t>personal information</a:t>
            </a:r>
            <a:r>
              <a:rPr lang="en-US" sz="2000" dirty="0"/>
              <a:t> from VR records</a:t>
            </a:r>
          </a:p>
          <a:p>
            <a:r>
              <a:rPr lang="en-US" sz="2400" dirty="0"/>
              <a:t>DOL Regulations at 20 CFR Part 603 </a:t>
            </a:r>
          </a:p>
          <a:p>
            <a:pPr marL="914400" lvl="1"/>
            <a:r>
              <a:rPr lang="en-US" sz="2000" dirty="0"/>
              <a:t>Govern the use and release of </a:t>
            </a:r>
            <a:r>
              <a:rPr lang="en-US" sz="2000" i="1" dirty="0"/>
              <a:t>confidential UC information </a:t>
            </a:r>
            <a:r>
              <a:rPr lang="en-US" sz="2000" dirty="0"/>
              <a:t>from wage records by States and State UC agencies that administer State UC laws</a:t>
            </a:r>
          </a:p>
        </p:txBody>
      </p:sp>
    </p:spTree>
    <p:extLst>
      <p:ext uri="{BB962C8B-B14F-4D97-AF65-F5344CB8AC3E}">
        <p14:creationId xmlns:p14="http://schemas.microsoft.com/office/powerpoint/2010/main" val="2842938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Diagonal Corners Rounded 5"/>
          <p:cNvSpPr/>
          <p:nvPr/>
        </p:nvSpPr>
        <p:spPr>
          <a:xfrm>
            <a:off x="790575" y="3971925"/>
            <a:ext cx="7296150" cy="1704975"/>
          </a:xfrm>
          <a:prstGeom prst="round2DiagRect">
            <a:avLst>
              <a:gd name="adj1" fmla="val 0"/>
              <a:gd name="adj2" fmla="val 50000"/>
            </a:avLst>
          </a:prstGeom>
          <a:gradFill flip="none" rotWithShape="1">
            <a:gsLst>
              <a:gs pos="100000">
                <a:srgbClr val="3563B2"/>
              </a:gs>
              <a:gs pos="0">
                <a:schemeClr val="accent1">
                  <a:lumMod val="67000"/>
                </a:schemeClr>
              </a:gs>
              <a:gs pos="48000">
                <a:schemeClr val="accent1">
                  <a:lumMod val="97000"/>
                  <a:lumOff val="3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74" name="Title 1"/>
          <p:cNvSpPr>
            <a:spLocks noGrp="1"/>
          </p:cNvSpPr>
          <p:nvPr>
            <p:ph type="title"/>
          </p:nvPr>
        </p:nvSpPr>
        <p:spPr>
          <a:xfrm>
            <a:off x="628650" y="300705"/>
            <a:ext cx="7886700" cy="884850"/>
          </a:xfrm>
        </p:spPr>
        <p:txBody>
          <a:bodyPr>
            <a:normAutofit fontScale="90000"/>
          </a:bodyPr>
          <a:lstStyle/>
          <a:p>
            <a:r>
              <a:rPr lang="en-US" dirty="0"/>
              <a:t>Family Educational Rights </a:t>
            </a:r>
            <a:br>
              <a:rPr lang="en-US" dirty="0"/>
            </a:br>
            <a:r>
              <a:rPr lang="en-US" dirty="0"/>
              <a:t>and Privacy Act (FERPA)</a:t>
            </a:r>
          </a:p>
        </p:txBody>
      </p:sp>
      <p:sp>
        <p:nvSpPr>
          <p:cNvPr id="3" name="Subtitle 2"/>
          <p:cNvSpPr>
            <a:spLocks noGrp="1"/>
          </p:cNvSpPr>
          <p:nvPr>
            <p:ph idx="1"/>
          </p:nvPr>
        </p:nvSpPr>
        <p:spPr>
          <a:xfrm>
            <a:off x="628650" y="1474845"/>
            <a:ext cx="7886700" cy="2563755"/>
          </a:xfrm>
        </p:spPr>
        <p:txBody>
          <a:bodyPr/>
          <a:lstStyle/>
          <a:p>
            <a:pPr marL="0" indent="0">
              <a:spcAft>
                <a:spcPts val="1200"/>
              </a:spcAft>
              <a:buNone/>
            </a:pPr>
            <a:r>
              <a:rPr lang="en-US" b="1" dirty="0">
                <a:gradFill>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gradFill>
              </a:rPr>
              <a:t>A Federal privacy law that affords parents the right to—</a:t>
            </a:r>
          </a:p>
          <a:p>
            <a:pPr lvl="1"/>
            <a:r>
              <a:rPr lang="en-US" sz="2000" dirty="0"/>
              <a:t>have access to their children’s education records, </a:t>
            </a:r>
          </a:p>
          <a:p>
            <a:pPr lvl="1"/>
            <a:r>
              <a:rPr lang="en-US" sz="2000" dirty="0"/>
              <a:t>seek to have the records amended, and </a:t>
            </a:r>
          </a:p>
          <a:p>
            <a:pPr lvl="1"/>
            <a:r>
              <a:rPr lang="en-US" sz="2000" dirty="0"/>
              <a:t>consent to the disclosure of personally identifiable information from education records, except as provided by law. </a:t>
            </a:r>
            <a:br>
              <a:rPr lang="en-US" dirty="0"/>
            </a:br>
            <a:endParaRPr lang="en-US" dirty="0"/>
          </a:p>
        </p:txBody>
      </p:sp>
      <p:sp>
        <p:nvSpPr>
          <p:cNvPr id="4" name="Slide Number Placeholder 3"/>
          <p:cNvSpPr>
            <a:spLocks noGrp="1"/>
          </p:cNvSpPr>
          <p:nvPr>
            <p:ph type="sldNum" sz="quarter" idx="4294967295"/>
          </p:nvPr>
        </p:nvSpPr>
        <p:spPr>
          <a:xfrm>
            <a:off x="8693150" y="6356350"/>
            <a:ext cx="450850" cy="365125"/>
          </a:xfrm>
          <a:prstGeom prst="rect">
            <a:avLst/>
          </a:prstGeom>
        </p:spPr>
        <p:txBody>
          <a:bodyPr/>
          <a:lstStyle/>
          <a:p>
            <a:fld id="{076EBE2F-070E-4851-BF9E-7EF26C0DD48C}" type="slidenum">
              <a:rPr lang="en-US" smtClean="0"/>
              <a:pPr/>
              <a:t>11</a:t>
            </a:fld>
            <a:endParaRPr lang="en-US" dirty="0"/>
          </a:p>
        </p:txBody>
      </p:sp>
      <p:sp>
        <p:nvSpPr>
          <p:cNvPr id="8" name="Subtitle 2"/>
          <p:cNvSpPr txBox="1">
            <a:spLocks/>
          </p:cNvSpPr>
          <p:nvPr/>
        </p:nvSpPr>
        <p:spPr>
          <a:xfrm>
            <a:off x="1171575" y="4088101"/>
            <a:ext cx="6915150" cy="1755198"/>
          </a:xfrm>
          <a:prstGeom prst="rect">
            <a:avLst/>
          </a:prstGeom>
        </p:spPr>
        <p:txBody>
          <a:bodyPr vert="horz" lIns="91440" tIns="45720" rIns="91440" bIns="45720" rtlCol="0">
            <a:noAutofit/>
          </a:bodyPr>
          <a:lst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dirty="0">
                <a:solidFill>
                  <a:schemeClr val="bg1"/>
                </a:solidFill>
                <a:effectLst>
                  <a:outerShdw blurRad="50800" dist="38100" dir="8100000" algn="tr" rotWithShape="0">
                    <a:prstClr val="black">
                      <a:alpha val="40000"/>
                    </a:prstClr>
                  </a:outerShdw>
                </a:effectLst>
              </a:rPr>
              <a:t>When a student turns 18 years old, or enters a postsecondary institution at any age, the rights under FERPA transfer from the parents to the student (“eligible student”).</a:t>
            </a:r>
          </a:p>
        </p:txBody>
      </p:sp>
    </p:spTree>
    <p:extLst>
      <p:ext uri="{BB962C8B-B14F-4D97-AF65-F5344CB8AC3E}">
        <p14:creationId xmlns:p14="http://schemas.microsoft.com/office/powerpoint/2010/main" val="108786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8799" y="1474845"/>
            <a:ext cx="3505201" cy="4165853"/>
          </a:xfrm>
          <a:prstGeom prst="rect">
            <a:avLst/>
          </a:prstGeom>
          <a:effectLst>
            <a:softEdge rad="63500"/>
          </a:effectLst>
        </p:spPr>
      </p:pic>
      <p:sp>
        <p:nvSpPr>
          <p:cNvPr id="2" name="Title 1"/>
          <p:cNvSpPr>
            <a:spLocks noGrp="1"/>
          </p:cNvSpPr>
          <p:nvPr>
            <p:ph type="title"/>
          </p:nvPr>
        </p:nvSpPr>
        <p:spPr/>
        <p:txBody>
          <a:bodyPr/>
          <a:lstStyle/>
          <a:p>
            <a:r>
              <a:rPr lang="en-US"/>
              <a:t>Entities Covered Under FERPA</a:t>
            </a:r>
            <a:endParaRPr lang="en-US" dirty="0"/>
          </a:p>
        </p:txBody>
      </p:sp>
      <p:sp>
        <p:nvSpPr>
          <p:cNvPr id="3" name="Content Placeholder 2"/>
          <p:cNvSpPr>
            <a:spLocks noGrp="1"/>
          </p:cNvSpPr>
          <p:nvPr>
            <p:ph idx="1"/>
          </p:nvPr>
        </p:nvSpPr>
        <p:spPr>
          <a:xfrm>
            <a:off x="628650" y="1474845"/>
            <a:ext cx="5248275" cy="4608456"/>
          </a:xfrm>
        </p:spPr>
        <p:txBody>
          <a:bodyPr/>
          <a:lstStyle/>
          <a:p>
            <a:pPr>
              <a:spcBef>
                <a:spcPts val="1800"/>
              </a:spcBef>
            </a:pPr>
            <a:r>
              <a:rPr lang="en-US" dirty="0"/>
              <a:t>Educational agencies and institutions (schools, districts, postsecondary institutions)</a:t>
            </a:r>
          </a:p>
          <a:p>
            <a:pPr>
              <a:spcBef>
                <a:spcPts val="1800"/>
              </a:spcBef>
            </a:pPr>
            <a:r>
              <a:rPr lang="en-US" dirty="0"/>
              <a:t>AEFLA-eligible providers that are LEAs and postsecondary institutions</a:t>
            </a:r>
          </a:p>
          <a:p>
            <a:pPr>
              <a:spcBef>
                <a:spcPts val="1800"/>
              </a:spcBef>
            </a:pPr>
            <a:r>
              <a:rPr lang="en-US" dirty="0"/>
              <a:t>Postsecondary institutions that are ETPs</a:t>
            </a:r>
          </a:p>
        </p:txBody>
      </p:sp>
    </p:spTree>
    <p:extLst>
      <p:ext uri="{BB962C8B-B14F-4D97-AF65-F5344CB8AC3E}">
        <p14:creationId xmlns:p14="http://schemas.microsoft.com/office/powerpoint/2010/main" val="2774367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Entities Not Covered Under FERPA</a:t>
            </a:r>
          </a:p>
        </p:txBody>
      </p:sp>
      <p:sp>
        <p:nvSpPr>
          <p:cNvPr id="3" name="Content Placeholder 2"/>
          <p:cNvSpPr>
            <a:spLocks noGrp="1"/>
          </p:cNvSpPr>
          <p:nvPr>
            <p:ph idx="1"/>
          </p:nvPr>
        </p:nvSpPr>
        <p:spPr>
          <a:xfrm>
            <a:off x="4791076" y="1514476"/>
            <a:ext cx="4143374" cy="4019550"/>
          </a:xfrm>
        </p:spPr>
        <p:txBody>
          <a:bodyPr>
            <a:noAutofit/>
          </a:bodyPr>
          <a:lstStyle/>
          <a:p>
            <a:r>
              <a:rPr lang="en-US" sz="2400" dirty="0"/>
              <a:t>VR agencies</a:t>
            </a:r>
          </a:p>
          <a:p>
            <a:r>
              <a:rPr lang="en-US" sz="2400" dirty="0"/>
              <a:t>State educational agencies</a:t>
            </a:r>
          </a:p>
          <a:p>
            <a:r>
              <a:rPr lang="en-US" sz="2400" dirty="0"/>
              <a:t>Community- or faith-based organizations</a:t>
            </a:r>
          </a:p>
          <a:p>
            <a:r>
              <a:rPr lang="en-US" sz="2400" dirty="0"/>
              <a:t>Public or private nonprofit agencies</a:t>
            </a:r>
          </a:p>
          <a:p>
            <a:r>
              <a:rPr lang="en-US" sz="2400" dirty="0"/>
              <a:t>Volunteer organizations</a:t>
            </a:r>
          </a:p>
          <a:p>
            <a:r>
              <a:rPr lang="en-US" sz="2400" dirty="0"/>
              <a:t>Libraries</a:t>
            </a:r>
          </a:p>
          <a:p>
            <a:r>
              <a:rPr lang="en-US" sz="2400" dirty="0"/>
              <a:t>Public housing authorities</a:t>
            </a:r>
          </a:p>
          <a:p>
            <a:endParaRPr lang="en-US" sz="2400" dirty="0"/>
          </a:p>
          <a:p>
            <a:endParaRPr lang="en-US" sz="2400" dirty="0"/>
          </a:p>
          <a:p>
            <a:endParaRPr lang="en-US" sz="2400"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8625" y="2002917"/>
            <a:ext cx="3914776" cy="2611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4846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Records Covered Under FERPA</a:t>
            </a:r>
            <a:endParaRPr lang="en-US" dirty="0"/>
          </a:p>
        </p:txBody>
      </p:sp>
      <p:sp>
        <p:nvSpPr>
          <p:cNvPr id="3" name="Content Placeholder 2"/>
          <p:cNvSpPr>
            <a:spLocks noGrp="1"/>
          </p:cNvSpPr>
          <p:nvPr>
            <p:ph idx="1"/>
          </p:nvPr>
        </p:nvSpPr>
        <p:spPr>
          <a:xfrm>
            <a:off x="2352707" y="1455795"/>
            <a:ext cx="6553167" cy="4608456"/>
          </a:xfrm>
        </p:spPr>
        <p:txBody>
          <a:bodyPr/>
          <a:lstStyle/>
          <a:p>
            <a:pPr>
              <a:spcAft>
                <a:spcPts val="600"/>
              </a:spcAft>
            </a:pPr>
            <a:r>
              <a:rPr lang="en-US" sz="2400" dirty="0"/>
              <a:t>Education records are those records that, with certain exceptions, are:  </a:t>
            </a:r>
          </a:p>
          <a:p>
            <a:pPr marL="1097280" lvl="1">
              <a:buFont typeface="+mj-lt"/>
              <a:buAutoNum type="arabicParenR"/>
            </a:pPr>
            <a:r>
              <a:rPr lang="en-US" sz="2000" dirty="0"/>
              <a:t>directly related to a student; and </a:t>
            </a:r>
          </a:p>
          <a:p>
            <a:pPr marL="1097280" lvl="1">
              <a:buFont typeface="+mj-lt"/>
              <a:buAutoNum type="arabicParenR"/>
            </a:pPr>
            <a:r>
              <a:rPr lang="en-US" sz="2000" dirty="0"/>
              <a:t>maintained by an educational agency or institution, or by a party acting for the agency or institution.</a:t>
            </a:r>
          </a:p>
          <a:p>
            <a:pPr>
              <a:spcBef>
                <a:spcPts val="1800"/>
              </a:spcBef>
            </a:pPr>
            <a:r>
              <a:rPr lang="en-US" sz="2400" dirty="0"/>
              <a:t>Individual records of participants under WIOA are only education records protected by FERPA if they meet the above definition. </a:t>
            </a:r>
          </a:p>
          <a:p>
            <a:pPr>
              <a:spcBef>
                <a:spcPts val="1800"/>
              </a:spcBef>
            </a:pPr>
            <a:r>
              <a:rPr lang="en-US" sz="2400" dirty="0"/>
              <a:t>Only records of students who are or who have been in attendance at an educational agency or institution are education records.</a:t>
            </a:r>
          </a:p>
          <a:p>
            <a:endParaRPr lang="en-US" dirty="0"/>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924" y="2078860"/>
            <a:ext cx="1616659" cy="3400425"/>
          </a:xfrm>
          <a:prstGeom prst="rect">
            <a:avLst/>
          </a:prstGeom>
        </p:spPr>
      </p:pic>
    </p:spTree>
    <p:extLst>
      <p:ext uri="{BB962C8B-B14F-4D97-AF65-F5344CB8AC3E}">
        <p14:creationId xmlns:p14="http://schemas.microsoft.com/office/powerpoint/2010/main" val="1416045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Records Not Covered Under FERPA</a:t>
            </a:r>
            <a:endParaRPr lang="en-US" dirty="0"/>
          </a:p>
        </p:txBody>
      </p:sp>
      <p:sp>
        <p:nvSpPr>
          <p:cNvPr id="5" name="Content Placeholder 4"/>
          <p:cNvSpPr>
            <a:spLocks noGrp="1"/>
          </p:cNvSpPr>
          <p:nvPr>
            <p:ph idx="1"/>
          </p:nvPr>
        </p:nvSpPr>
        <p:spPr/>
        <p:txBody>
          <a:bodyPr/>
          <a:lstStyle/>
          <a:p>
            <a:pPr>
              <a:spcBef>
                <a:spcPts val="1800"/>
              </a:spcBef>
            </a:pPr>
            <a:r>
              <a:rPr lang="en-US" dirty="0"/>
              <a:t>Participant records created and maintained by eligible providers that are not educational agencies or institutions, such as non-profit organizations</a:t>
            </a:r>
          </a:p>
          <a:p>
            <a:pPr>
              <a:spcBef>
                <a:spcPts val="1800"/>
              </a:spcBef>
            </a:pPr>
            <a:r>
              <a:rPr lang="en-US" dirty="0"/>
              <a:t>Participant records created and maintained by eligible providers that are educational agencies or institutions and eligible individuals are not students enrolled in educational agencies or institutions</a:t>
            </a:r>
          </a:p>
          <a:p>
            <a:pPr>
              <a:spcBef>
                <a:spcPts val="1800"/>
              </a:spcBef>
            </a:pPr>
            <a:r>
              <a:rPr lang="en-US" dirty="0"/>
              <a:t>Participant records of VR programs</a:t>
            </a:r>
          </a:p>
        </p:txBody>
      </p:sp>
    </p:spTree>
    <p:extLst>
      <p:ext uri="{BB962C8B-B14F-4D97-AF65-F5344CB8AC3E}">
        <p14:creationId xmlns:p14="http://schemas.microsoft.com/office/powerpoint/2010/main" val="2241438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4102" y="2896271"/>
            <a:ext cx="4729898" cy="3152104"/>
          </a:xfrm>
          <a:prstGeom prst="ellipse">
            <a:avLst/>
          </a:prstGeom>
          <a:ln>
            <a:noFill/>
          </a:ln>
          <a:effectLst>
            <a:softEdge rad="112500"/>
          </a:effectLst>
        </p:spPr>
      </p:pic>
      <p:sp>
        <p:nvSpPr>
          <p:cNvPr id="4" name="Title 3"/>
          <p:cNvSpPr>
            <a:spLocks noGrp="1"/>
          </p:cNvSpPr>
          <p:nvPr>
            <p:ph type="title"/>
          </p:nvPr>
        </p:nvSpPr>
        <p:spPr/>
        <p:txBody>
          <a:bodyPr/>
          <a:lstStyle/>
          <a:p>
            <a:r>
              <a:rPr lang="en-US"/>
              <a:t>Disclosing Education Records </a:t>
            </a:r>
            <a:endParaRPr lang="en-US" dirty="0"/>
          </a:p>
        </p:txBody>
      </p:sp>
      <p:sp>
        <p:nvSpPr>
          <p:cNvPr id="25603" name="Content Placeholder 4"/>
          <p:cNvSpPr>
            <a:spLocks noGrp="1"/>
          </p:cNvSpPr>
          <p:nvPr>
            <p:ph idx="1"/>
          </p:nvPr>
        </p:nvSpPr>
        <p:spPr>
          <a:xfrm>
            <a:off x="361950" y="1641407"/>
            <a:ext cx="8153400" cy="4298711"/>
          </a:xfrm>
        </p:spPr>
        <p:txBody>
          <a:bodyPr/>
          <a:lstStyle/>
          <a:p>
            <a:pPr>
              <a:spcBef>
                <a:spcPts val="2400"/>
              </a:spcBef>
            </a:pPr>
            <a:r>
              <a:rPr lang="en-US" sz="2500" dirty="0"/>
              <a:t>A parent or eligible student shall provide a signed and dated written consent before a school may disclose education records, except for specific exceptions.</a:t>
            </a:r>
          </a:p>
          <a:p>
            <a:pPr>
              <a:spcBef>
                <a:spcPts val="2400"/>
              </a:spcBef>
            </a:pPr>
            <a:r>
              <a:rPr lang="en-US" sz="2500" dirty="0"/>
              <a:t>The exception to consent most </a:t>
            </a:r>
            <a:br>
              <a:rPr lang="en-US" sz="2500" dirty="0"/>
            </a:br>
            <a:r>
              <a:rPr lang="en-US" sz="2500" dirty="0"/>
              <a:t>applicable to matching </a:t>
            </a:r>
            <a:br>
              <a:rPr lang="en-US" sz="2500" dirty="0"/>
            </a:br>
            <a:r>
              <a:rPr lang="en-US" sz="2500" dirty="0"/>
              <a:t>education records and </a:t>
            </a:r>
            <a:br>
              <a:rPr lang="en-US" sz="2500" dirty="0"/>
            </a:br>
            <a:r>
              <a:rPr lang="en-US" sz="2500" dirty="0"/>
              <a:t>UC wage records is </a:t>
            </a:r>
            <a:br>
              <a:rPr lang="en-US" sz="2500" dirty="0"/>
            </a:br>
            <a:r>
              <a:rPr lang="en-US" sz="2500" dirty="0"/>
              <a:t>FERPA’s audit or </a:t>
            </a:r>
            <a:br>
              <a:rPr lang="en-US" sz="2500" dirty="0"/>
            </a:br>
            <a:r>
              <a:rPr lang="en-US" sz="2500" dirty="0"/>
              <a:t>evaluation exception.  </a:t>
            </a:r>
          </a:p>
        </p:txBody>
      </p:sp>
      <p:sp>
        <p:nvSpPr>
          <p:cNvPr id="25604" name="Slide Number Placeholder 5"/>
          <p:cNvSpPr>
            <a:spLocks noGrp="1"/>
          </p:cNvSpPr>
          <p:nvPr>
            <p:ph type="sldNum" sz="quarter" idx="4294967295"/>
          </p:nvPr>
        </p:nvSpPr>
        <p:spPr bwMode="auto">
          <a:xfrm>
            <a:off x="7010400" y="6580188"/>
            <a:ext cx="2133600" cy="1698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19367F5-B831-4BE4-AA1B-324309E3D32B}" type="slidenum">
              <a:rPr lang="en-US">
                <a:solidFill>
                  <a:schemeClr val="bg1"/>
                </a:solidFill>
              </a:rPr>
              <a:pPr/>
              <a:t>16</a:t>
            </a:fld>
            <a:endParaRPr lang="en-US">
              <a:solidFill>
                <a:schemeClr val="bg1"/>
              </a:solidFill>
            </a:endParaRPr>
          </a:p>
        </p:txBody>
      </p:sp>
    </p:spTree>
    <p:extLst>
      <p:ext uri="{BB962C8B-B14F-4D97-AF65-F5344CB8AC3E}">
        <p14:creationId xmlns:p14="http://schemas.microsoft.com/office/powerpoint/2010/main" val="213902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851618" y="1847849"/>
            <a:ext cx="2663732" cy="2035896"/>
            <a:chOff x="5851618" y="1847849"/>
            <a:chExt cx="2663732" cy="2035896"/>
          </a:xfrm>
        </p:grpSpPr>
        <p:sp>
          <p:nvSpPr>
            <p:cNvPr id="7" name="Oval 6"/>
            <p:cNvSpPr/>
            <p:nvPr/>
          </p:nvSpPr>
          <p:spPr>
            <a:xfrm>
              <a:off x="6838950" y="3667125"/>
              <a:ext cx="1628775" cy="180975"/>
            </a:xfrm>
            <a:prstGeom prst="ellipse">
              <a:avLst/>
            </a:prstGeom>
            <a:effectLst>
              <a:outerShdw blurRad="76200" dist="25400" dir="4920000" sx="110000" sy="110000" algn="ctr"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51618" y="1847849"/>
              <a:ext cx="2663732" cy="2035896"/>
            </a:xfrm>
            <a:prstGeom prst="rect">
              <a:avLst/>
            </a:prstGeom>
          </p:spPr>
        </p:pic>
      </p:grpSp>
      <p:sp>
        <p:nvSpPr>
          <p:cNvPr id="2" name="Title 1"/>
          <p:cNvSpPr>
            <a:spLocks noGrp="1"/>
          </p:cNvSpPr>
          <p:nvPr>
            <p:ph type="title"/>
          </p:nvPr>
        </p:nvSpPr>
        <p:spPr/>
        <p:txBody>
          <a:bodyPr/>
          <a:lstStyle/>
          <a:p>
            <a:r>
              <a:rPr lang="en-US"/>
              <a:t>Audit or Evaluation Exception</a:t>
            </a:r>
            <a:endParaRPr lang="en-US" dirty="0"/>
          </a:p>
        </p:txBody>
      </p:sp>
      <p:sp>
        <p:nvSpPr>
          <p:cNvPr id="3" name="Content Placeholder 2"/>
          <p:cNvSpPr>
            <a:spLocks noGrp="1"/>
          </p:cNvSpPr>
          <p:nvPr>
            <p:ph idx="1"/>
          </p:nvPr>
        </p:nvSpPr>
        <p:spPr>
          <a:xfrm>
            <a:off x="628650" y="1847849"/>
            <a:ext cx="7600950" cy="4235451"/>
          </a:xfrm>
        </p:spPr>
        <p:txBody>
          <a:bodyPr/>
          <a:lstStyle/>
          <a:p>
            <a:pPr>
              <a:spcBef>
                <a:spcPts val="3000"/>
              </a:spcBef>
            </a:pPr>
            <a:r>
              <a:rPr lang="en-US" sz="2400" dirty="0"/>
              <a:t>Permits the disclosure of PII from education </a:t>
            </a:r>
            <a:br>
              <a:rPr lang="en-US" sz="2400" dirty="0"/>
            </a:br>
            <a:r>
              <a:rPr lang="en-US" sz="2400" dirty="0"/>
              <a:t>records without consent to authorized </a:t>
            </a:r>
            <a:br>
              <a:rPr lang="en-US" sz="2400" dirty="0"/>
            </a:br>
            <a:r>
              <a:rPr lang="en-US" sz="2400" dirty="0"/>
              <a:t>representatives of State or local </a:t>
            </a:r>
            <a:br>
              <a:rPr lang="en-US" sz="2400" dirty="0"/>
            </a:br>
            <a:r>
              <a:rPr lang="en-US" sz="2400" dirty="0"/>
              <a:t>educational authorities  </a:t>
            </a:r>
          </a:p>
          <a:p>
            <a:pPr>
              <a:spcBef>
                <a:spcPts val="3000"/>
              </a:spcBef>
            </a:pPr>
            <a:r>
              <a:rPr lang="en-US" sz="2400" dirty="0"/>
              <a:t>PII from education records must </a:t>
            </a:r>
            <a:br>
              <a:rPr lang="en-US" sz="2400" dirty="0"/>
            </a:br>
            <a:r>
              <a:rPr lang="en-US" sz="2400" dirty="0"/>
              <a:t>be used to audit or evaluate a Federal- or </a:t>
            </a:r>
            <a:br>
              <a:rPr lang="en-US" sz="2400" dirty="0"/>
            </a:br>
            <a:r>
              <a:rPr lang="en-US" sz="2400" dirty="0"/>
              <a:t>State-supported education program, or to enforce or comply with Federal legal requirements that relate to those education programs </a:t>
            </a:r>
          </a:p>
        </p:txBody>
      </p:sp>
    </p:spTree>
    <p:extLst>
      <p:ext uri="{BB962C8B-B14F-4D97-AF65-F5344CB8AC3E}">
        <p14:creationId xmlns:p14="http://schemas.microsoft.com/office/powerpoint/2010/main" val="2793655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State or Local Educational Authority</a:t>
            </a:r>
            <a:endParaRPr lang="en-US" dirty="0"/>
          </a:p>
        </p:txBody>
      </p:sp>
      <p:sp>
        <p:nvSpPr>
          <p:cNvPr id="3" name="Content Placeholder 2"/>
          <p:cNvSpPr>
            <a:spLocks noGrp="1"/>
          </p:cNvSpPr>
          <p:nvPr>
            <p:ph idx="1"/>
          </p:nvPr>
        </p:nvSpPr>
        <p:spPr/>
        <p:txBody>
          <a:bodyPr>
            <a:normAutofit fontScale="92500" lnSpcReduction="10000"/>
          </a:bodyPr>
          <a:lstStyle/>
          <a:p>
            <a:r>
              <a:rPr lang="en-US"/>
              <a:t>Each State designates one or more agencies or entities that are responsible for and authorized under local, State, or Federal law to supervise, plan, coordinate, advise, audit, or evaluate elementary, secondary, or postsecondary Federal- or State-supported education programs and services in the State (i.e.,  State educational agency, an LEA, and a State postsecondary commission). </a:t>
            </a:r>
          </a:p>
          <a:p>
            <a:r>
              <a:rPr lang="en-US"/>
              <a:t>State agencies other than a State educational agency or State postsecondary commission might, depending on State law, also be a “State educational authority” under FERPA. </a:t>
            </a:r>
          </a:p>
          <a:p>
            <a:r>
              <a:rPr lang="en-US"/>
              <a:t>An LEA is generally considered to be both an educational agency and a local educational authority</a:t>
            </a:r>
            <a:r>
              <a:rPr lang="en-US">
                <a:solidFill>
                  <a:srgbClr val="FF0000"/>
                </a:solidFill>
              </a:rPr>
              <a:t>.</a:t>
            </a:r>
            <a:endParaRPr lang="en-US" dirty="0"/>
          </a:p>
        </p:txBody>
      </p:sp>
    </p:spTree>
    <p:extLst>
      <p:ext uri="{BB962C8B-B14F-4D97-AF65-F5344CB8AC3E}">
        <p14:creationId xmlns:p14="http://schemas.microsoft.com/office/powerpoint/2010/main" val="579789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l="-10000" r="-9689"/>
          <a:stretch/>
        </p:blipFill>
        <p:spPr>
          <a:xfrm>
            <a:off x="6782241" y="4572000"/>
            <a:ext cx="2600943" cy="1629834"/>
          </a:xfrm>
          <a:prstGeom prst="ellipse">
            <a:avLst/>
          </a:prstGeom>
          <a:ln>
            <a:noFill/>
          </a:ln>
          <a:effectLst/>
        </p:spPr>
      </p:pic>
      <p:sp>
        <p:nvSpPr>
          <p:cNvPr id="2" name="Title 1"/>
          <p:cNvSpPr>
            <a:spLocks noGrp="1"/>
          </p:cNvSpPr>
          <p:nvPr>
            <p:ph type="title"/>
          </p:nvPr>
        </p:nvSpPr>
        <p:spPr/>
        <p:txBody>
          <a:bodyPr/>
          <a:lstStyle/>
          <a:p>
            <a:r>
              <a:rPr lang="en-US"/>
              <a:t>Authorized Representative</a:t>
            </a:r>
            <a:endParaRPr lang="en-US" dirty="0"/>
          </a:p>
        </p:txBody>
      </p:sp>
      <p:sp>
        <p:nvSpPr>
          <p:cNvPr id="3" name="Content Placeholder 2"/>
          <p:cNvSpPr>
            <a:spLocks noGrp="1"/>
          </p:cNvSpPr>
          <p:nvPr>
            <p:ph idx="1"/>
          </p:nvPr>
        </p:nvSpPr>
        <p:spPr/>
        <p:txBody>
          <a:bodyPr/>
          <a:lstStyle/>
          <a:p>
            <a:pPr>
              <a:spcBef>
                <a:spcPts val="1800"/>
              </a:spcBef>
            </a:pPr>
            <a:r>
              <a:rPr lang="en-US" sz="2000" dirty="0"/>
              <a:t>A State or local educational authority may designate an individual or entity, including a contractor or other government agency, to be its authorized representative.  </a:t>
            </a:r>
          </a:p>
          <a:p>
            <a:pPr>
              <a:spcBef>
                <a:spcPts val="1800"/>
              </a:spcBef>
            </a:pPr>
            <a:r>
              <a:rPr lang="en-US" sz="2000" dirty="0"/>
              <a:t>The State or local educational authority may then disclose PII from education records to its authorized representative or permit its authorized representative to obtain access to PII from education records, without the prior written consent of the parent or eligible student. </a:t>
            </a:r>
          </a:p>
          <a:p>
            <a:pPr>
              <a:spcBef>
                <a:spcPts val="1800"/>
              </a:spcBef>
            </a:pPr>
            <a:r>
              <a:rPr lang="en-US" sz="2000" b="1" dirty="0"/>
              <a:t>Example</a:t>
            </a:r>
            <a:r>
              <a:rPr lang="en-US" sz="2000" dirty="0"/>
              <a:t>: the State educational authority may designate a State UC agency as its authorized representative for the purpose of conducting an audit or evaluation of a Federal- or State-supported education program.</a:t>
            </a:r>
          </a:p>
          <a:p>
            <a:pPr>
              <a:spcBef>
                <a:spcPts val="1800"/>
              </a:spcBef>
            </a:pPr>
            <a:endParaRPr lang="en-US" sz="2000" dirty="0"/>
          </a:p>
        </p:txBody>
      </p:sp>
    </p:spTree>
    <p:extLst>
      <p:ext uri="{BB962C8B-B14F-4D97-AF65-F5344CB8AC3E}">
        <p14:creationId xmlns:p14="http://schemas.microsoft.com/office/powerpoint/2010/main" val="249043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1249283"/>
            <a:ext cx="9144000" cy="1208026"/>
          </a:xfrm>
        </p:spPr>
        <p:txBody>
          <a:bodyPr>
            <a:noAutofit/>
          </a:bodyPr>
          <a:lstStyle/>
          <a:p>
            <a:pPr algn="ctr">
              <a:lnSpc>
                <a:spcPct val="100000"/>
              </a:lnSpc>
            </a:pPr>
            <a:r>
              <a:rPr lang="en-US" sz="3400" dirty="0"/>
              <a:t>Joint Guidance on Data Matching</a:t>
            </a:r>
            <a:br>
              <a:rPr lang="en-US" sz="3400" dirty="0"/>
            </a:br>
            <a:r>
              <a:rPr lang="en-US" sz="3400" dirty="0"/>
              <a:t>to Facilitate WIOA Performance </a:t>
            </a:r>
            <a:br>
              <a:rPr lang="en-US" sz="3400" dirty="0"/>
            </a:br>
            <a:r>
              <a:rPr lang="en-US" sz="3400" dirty="0"/>
              <a:t>Reporting and Evaluation</a:t>
            </a:r>
          </a:p>
        </p:txBody>
      </p:sp>
      <p:sp>
        <p:nvSpPr>
          <p:cNvPr id="8" name="Subtitle 7"/>
          <p:cNvSpPr>
            <a:spLocks noGrp="1"/>
          </p:cNvSpPr>
          <p:nvPr>
            <p:ph type="subTitle" idx="1"/>
          </p:nvPr>
        </p:nvSpPr>
        <p:spPr>
          <a:xfrm>
            <a:off x="3133898" y="3618551"/>
            <a:ext cx="5584629" cy="723900"/>
          </a:xfrm>
        </p:spPr>
        <p:txBody>
          <a:bodyPr/>
          <a:lstStyle/>
          <a:p>
            <a:r>
              <a:rPr lang="en-US" sz="2200" b="1" dirty="0"/>
              <a:t>Dale King</a:t>
            </a:r>
            <a:r>
              <a:rPr lang="en-US" sz="2200" dirty="0"/>
              <a:t>, U.S. Department of Education</a:t>
            </a:r>
          </a:p>
          <a:p>
            <a:r>
              <a:rPr lang="en-US" sz="2200" b="1" dirty="0"/>
              <a:t>Pam </a:t>
            </a:r>
            <a:r>
              <a:rPr lang="en-US" sz="2200" b="1" dirty="0" err="1"/>
              <a:t>Mertens</a:t>
            </a:r>
            <a:r>
              <a:rPr lang="en-US" sz="2200" dirty="0"/>
              <a:t>, U.S. Department of Labor</a:t>
            </a:r>
          </a:p>
          <a:p>
            <a:r>
              <a:rPr lang="en-US" sz="2200" b="1" dirty="0"/>
              <a:t>Agnes Wells</a:t>
            </a:r>
            <a:r>
              <a:rPr lang="en-US" sz="2200" dirty="0"/>
              <a:t>, U.S. Department of Labor</a:t>
            </a:r>
          </a:p>
        </p:txBody>
      </p:sp>
      <p:sp>
        <p:nvSpPr>
          <p:cNvPr id="9" name="Text Placeholder 8"/>
          <p:cNvSpPr>
            <a:spLocks noGrp="1"/>
          </p:cNvSpPr>
          <p:nvPr>
            <p:ph type="body" sz="quarter" idx="10"/>
          </p:nvPr>
        </p:nvSpPr>
        <p:spPr>
          <a:xfrm>
            <a:off x="6175401" y="5072269"/>
            <a:ext cx="2559029" cy="431424"/>
          </a:xfrm>
        </p:spPr>
        <p:txBody>
          <a:bodyPr>
            <a:normAutofit/>
          </a:bodyPr>
          <a:lstStyle/>
          <a:p>
            <a:r>
              <a:rPr lang="en-US" sz="1800" i="0" dirty="0"/>
              <a:t>Oct. 19, 2016</a:t>
            </a:r>
          </a:p>
        </p:txBody>
      </p:sp>
      <p:sp>
        <p:nvSpPr>
          <p:cNvPr id="10" name="Text Placeholder 9"/>
          <p:cNvSpPr>
            <a:spLocks noGrp="1"/>
          </p:cNvSpPr>
          <p:nvPr>
            <p:ph type="body" sz="quarter" idx="11"/>
          </p:nvPr>
        </p:nvSpPr>
        <p:spPr>
          <a:xfrm>
            <a:off x="149629" y="5303862"/>
            <a:ext cx="4430683" cy="431424"/>
          </a:xfrm>
        </p:spPr>
        <p:txBody>
          <a:bodyPr/>
          <a:lstStyle/>
          <a:p>
            <a:r>
              <a:rPr lang="en-US" sz="1600" dirty="0"/>
              <a:t>The U.S. Department of Education &amp;</a:t>
            </a:r>
            <a:br>
              <a:rPr lang="en-US" sz="1600" dirty="0"/>
            </a:br>
            <a:r>
              <a:rPr lang="en-US" sz="1600" dirty="0"/>
              <a:t>The U.S. Department of Labor</a:t>
            </a:r>
          </a:p>
        </p:txBody>
      </p:sp>
      <p:sp>
        <p:nvSpPr>
          <p:cNvPr id="6" name="Text Placeholder 9"/>
          <p:cNvSpPr txBox="1">
            <a:spLocks/>
          </p:cNvSpPr>
          <p:nvPr/>
        </p:nvSpPr>
        <p:spPr>
          <a:xfrm>
            <a:off x="149629" y="4897377"/>
            <a:ext cx="3301999" cy="431424"/>
          </a:xfrm>
          <a:prstGeom prst="rect">
            <a:avLst/>
          </a:prstGeom>
        </p:spPr>
        <p:txBody>
          <a:bodyPr vert="horz" lIns="91440" tIns="45720" rIns="91440" bIns="45720" rtlCol="0" anchor="ctr" anchorCtr="0">
            <a:noAutofit/>
          </a:bodyPr>
          <a:lstStyle>
            <a:lvl1pPr marL="0" indent="0" algn="l" defTabSz="914400" rtl="0" eaLnBrk="1" latinLnBrk="0" hangingPunct="1">
              <a:lnSpc>
                <a:spcPct val="90000"/>
              </a:lnSpc>
              <a:spcBef>
                <a:spcPct val="0"/>
              </a:spcBef>
              <a:buClr>
                <a:schemeClr val="accent4"/>
              </a:buClr>
              <a:buFont typeface="Wingdings" panose="05000000000000000000" pitchFamily="2" charset="2"/>
              <a:buNone/>
              <a:defRPr lang="en-US" sz="2000" b="0"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gradFill flip="none" rotWithShape="1">
                  <a:gsLst>
                    <a:gs pos="0">
                      <a:schemeClr val="tx1">
                        <a:lumMod val="85000"/>
                        <a:lumOff val="15000"/>
                      </a:schemeClr>
                    </a:gs>
                    <a:gs pos="100000">
                      <a:schemeClr val="tx1">
                        <a:lumMod val="65000"/>
                        <a:lumOff val="35000"/>
                      </a:schemeClr>
                    </a:gs>
                  </a:gsLst>
                  <a:lin ang="16200000" scaled="1"/>
                  <a:tileRect/>
                </a:gradFill>
              </a:rPr>
              <a:t>Presented by:</a:t>
            </a:r>
          </a:p>
        </p:txBody>
      </p:sp>
    </p:spTree>
    <p:extLst>
      <p:ext uri="{BB962C8B-B14F-4D97-AF65-F5344CB8AC3E}">
        <p14:creationId xmlns:p14="http://schemas.microsoft.com/office/powerpoint/2010/main" val="278978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Conditions Governing Disclosures </a:t>
            </a:r>
            <a:br>
              <a:rPr lang="en-US" sz="2800" dirty="0"/>
            </a:br>
            <a:r>
              <a:rPr lang="en-US" sz="2800" dirty="0"/>
              <a:t>to Authorized Representatives </a:t>
            </a:r>
          </a:p>
        </p:txBody>
      </p:sp>
      <p:sp>
        <p:nvSpPr>
          <p:cNvPr id="3" name="Content Placeholder 2"/>
          <p:cNvSpPr>
            <a:spLocks noGrp="1"/>
          </p:cNvSpPr>
          <p:nvPr>
            <p:ph idx="1"/>
          </p:nvPr>
        </p:nvSpPr>
        <p:spPr>
          <a:xfrm>
            <a:off x="628649" y="1474845"/>
            <a:ext cx="8115301" cy="4608456"/>
          </a:xfrm>
        </p:spPr>
        <p:txBody>
          <a:bodyPr/>
          <a:lstStyle/>
          <a:p>
            <a:pPr>
              <a:spcBef>
                <a:spcPts val="1200"/>
              </a:spcBef>
            </a:pPr>
            <a:r>
              <a:rPr lang="en-US" sz="2200" dirty="0"/>
              <a:t>Used to audit or evaluate a Federal- or State-supported education program, or to enforce Federal legal requirements that relate to those education programs.</a:t>
            </a:r>
          </a:p>
          <a:p>
            <a:pPr lvl="0">
              <a:spcBef>
                <a:spcPts val="1200"/>
              </a:spcBef>
            </a:pPr>
            <a:r>
              <a:rPr lang="en-US" sz="2200" dirty="0"/>
              <a:t>Use reasonable methods to ensure to the </a:t>
            </a:r>
            <a:br>
              <a:rPr lang="en-US" sz="2200" dirty="0"/>
            </a:br>
            <a:r>
              <a:rPr lang="en-US" sz="2200" dirty="0"/>
              <a:t>greatest extent practicable that its authorized </a:t>
            </a:r>
            <a:br>
              <a:rPr lang="en-US" sz="2200" dirty="0"/>
            </a:br>
            <a:r>
              <a:rPr lang="en-US" sz="2200" dirty="0"/>
              <a:t>representative is FERPA-compliant.</a:t>
            </a:r>
          </a:p>
          <a:p>
            <a:pPr>
              <a:spcBef>
                <a:spcPts val="1200"/>
              </a:spcBef>
            </a:pPr>
            <a:r>
              <a:rPr lang="en-US" sz="2200" dirty="0"/>
              <a:t>Must be a written agreement between the State </a:t>
            </a:r>
            <a:br>
              <a:rPr lang="en-US" sz="2200" dirty="0"/>
            </a:br>
            <a:r>
              <a:rPr lang="en-US" sz="2200" dirty="0"/>
              <a:t>or local educational authority and its authorized</a:t>
            </a:r>
            <a:br>
              <a:rPr lang="en-US" sz="2200" dirty="0"/>
            </a:br>
            <a:r>
              <a:rPr lang="en-US" sz="2200" dirty="0"/>
              <a:t>representative.</a:t>
            </a:r>
          </a:p>
          <a:p>
            <a:pPr>
              <a:spcBef>
                <a:spcPts val="1200"/>
              </a:spcBef>
            </a:pPr>
            <a:r>
              <a:rPr lang="en-US" sz="2200" dirty="0"/>
              <a:t>Educational authority must authorize any further </a:t>
            </a:r>
            <a:br>
              <a:rPr lang="en-US" sz="2200" dirty="0"/>
            </a:br>
            <a:r>
              <a:rPr lang="en-US" sz="2200" dirty="0"/>
              <a:t>disclosure to be made and ensure that all other </a:t>
            </a:r>
            <a:br>
              <a:rPr lang="en-US" sz="2200" dirty="0"/>
            </a:br>
            <a:r>
              <a:rPr lang="en-US" sz="2200" dirty="0"/>
              <a:t>FERPA requirements are met.</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tretch>
            <a:fillRect/>
          </a:stretch>
        </p:blipFill>
        <p:spPr>
          <a:xfrm>
            <a:off x="7364020" y="2431667"/>
            <a:ext cx="1273959" cy="3023366"/>
          </a:xfrm>
          <a:prstGeom prst="rect">
            <a:avLst/>
          </a:prstGeom>
        </p:spPr>
      </p:pic>
    </p:spTree>
    <p:extLst>
      <p:ext uri="{BB962C8B-B14F-4D97-AF65-F5344CB8AC3E}">
        <p14:creationId xmlns:p14="http://schemas.microsoft.com/office/powerpoint/2010/main" val="1955772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b="-13718"/>
          <a:stretch/>
        </p:blipFill>
        <p:spPr>
          <a:xfrm>
            <a:off x="5153026" y="3533627"/>
            <a:ext cx="3657600" cy="2969139"/>
          </a:xfrm>
          <a:prstGeom prst="ellipse">
            <a:avLst/>
          </a:prstGeom>
          <a:ln>
            <a:noFill/>
          </a:ln>
          <a:effectLst>
            <a:softEdge rad="31750"/>
          </a:effectLst>
        </p:spPr>
      </p:pic>
      <p:sp>
        <p:nvSpPr>
          <p:cNvPr id="2" name="Title 1"/>
          <p:cNvSpPr>
            <a:spLocks noGrp="1"/>
          </p:cNvSpPr>
          <p:nvPr>
            <p:ph type="title"/>
          </p:nvPr>
        </p:nvSpPr>
        <p:spPr/>
        <p:txBody>
          <a:bodyPr/>
          <a:lstStyle/>
          <a:p>
            <a:r>
              <a:rPr lang="en-US"/>
              <a:t>Education Program</a:t>
            </a:r>
            <a:endParaRPr lang="en-US" dirty="0"/>
          </a:p>
        </p:txBody>
      </p:sp>
      <p:sp>
        <p:nvSpPr>
          <p:cNvPr id="3" name="Content Placeholder 2"/>
          <p:cNvSpPr>
            <a:spLocks noGrp="1"/>
          </p:cNvSpPr>
          <p:nvPr>
            <p:ph idx="1"/>
          </p:nvPr>
        </p:nvSpPr>
        <p:spPr>
          <a:xfrm>
            <a:off x="628650" y="1474845"/>
            <a:ext cx="8032750" cy="4608456"/>
          </a:xfrm>
        </p:spPr>
        <p:txBody>
          <a:bodyPr/>
          <a:lstStyle/>
          <a:p>
            <a:pPr>
              <a:spcBef>
                <a:spcPts val="1800"/>
              </a:spcBef>
            </a:pPr>
            <a:r>
              <a:rPr lang="en-US" sz="2400" dirty="0"/>
              <a:t>Any program that is principally engaged in the provision of education, including, but not limited to, early childhood education, elementary and secondary education, postsecondary education, special education, job training, career and technical education, adult education, and any program that is administered by an educational agency or institution. </a:t>
            </a:r>
          </a:p>
          <a:p>
            <a:pPr>
              <a:spcBef>
                <a:spcPts val="1800"/>
              </a:spcBef>
            </a:pPr>
            <a:r>
              <a:rPr lang="en-US" sz="2400" dirty="0"/>
              <a:t>ED interprets the core programs to </a:t>
            </a:r>
            <a:br>
              <a:rPr lang="en-US" sz="2400" dirty="0"/>
            </a:br>
            <a:r>
              <a:rPr lang="en-US" sz="2400" dirty="0"/>
              <a:t>be education programs under </a:t>
            </a:r>
            <a:br>
              <a:rPr lang="en-US" sz="2400" dirty="0"/>
            </a:br>
            <a:r>
              <a:rPr lang="en-US" sz="2400" dirty="0"/>
              <a:t>FERPA for the purpose of </a:t>
            </a:r>
            <a:br>
              <a:rPr lang="en-US" sz="2400" dirty="0"/>
            </a:br>
            <a:r>
              <a:rPr lang="en-US" sz="2400" dirty="0"/>
              <a:t>conducting required core </a:t>
            </a:r>
            <a:br>
              <a:rPr lang="en-US" sz="2400" dirty="0"/>
            </a:br>
            <a:r>
              <a:rPr lang="en-US" sz="2400" dirty="0"/>
              <a:t>program audits or evaluations.</a:t>
            </a:r>
          </a:p>
          <a:p>
            <a:pPr>
              <a:spcBef>
                <a:spcPts val="1800"/>
              </a:spcBef>
            </a:pPr>
            <a:endParaRPr lang="en-US" sz="2400" dirty="0"/>
          </a:p>
          <a:p>
            <a:pPr>
              <a:spcBef>
                <a:spcPts val="1800"/>
              </a:spcBef>
            </a:pPr>
            <a:endParaRPr lang="en-US" sz="2400" dirty="0"/>
          </a:p>
        </p:txBody>
      </p:sp>
    </p:spTree>
    <p:extLst>
      <p:ext uri="{BB962C8B-B14F-4D97-AF65-F5344CB8AC3E}">
        <p14:creationId xmlns:p14="http://schemas.microsoft.com/office/powerpoint/2010/main" val="3882784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830"/>
            <a:ext cx="7886700" cy="884850"/>
          </a:xfrm>
        </p:spPr>
        <p:txBody>
          <a:bodyPr>
            <a:noAutofit/>
          </a:bodyPr>
          <a:lstStyle/>
          <a:p>
            <a:r>
              <a:rPr lang="en-US" sz="3000" dirty="0"/>
              <a:t>Vocational Rehabilitation (VR) </a:t>
            </a:r>
            <a:br>
              <a:rPr lang="en-US" sz="3000" dirty="0"/>
            </a:br>
            <a:r>
              <a:rPr lang="en-US" sz="3000" dirty="0"/>
              <a:t>Provisions: 34 CFR 361.38</a:t>
            </a:r>
          </a:p>
        </p:txBody>
      </p:sp>
      <p:sp>
        <p:nvSpPr>
          <p:cNvPr id="3" name="Content Placeholder 2"/>
          <p:cNvSpPr>
            <a:spLocks noGrp="1"/>
          </p:cNvSpPr>
          <p:nvPr>
            <p:ph idx="1"/>
          </p:nvPr>
        </p:nvSpPr>
        <p:spPr/>
        <p:txBody>
          <a:bodyPr/>
          <a:lstStyle/>
          <a:p>
            <a:r>
              <a:rPr lang="en-US" sz="2000" dirty="0"/>
              <a:t>Govern the protection, use, and release of personal information held by VR agencies</a:t>
            </a:r>
          </a:p>
          <a:p>
            <a:r>
              <a:rPr lang="en-US" sz="2000" dirty="0"/>
              <a:t>VR agencies are not considered educational agencies or institutions under FERPA</a:t>
            </a:r>
          </a:p>
          <a:p>
            <a:r>
              <a:rPr lang="en-US" sz="2000" dirty="0"/>
              <a:t>Must develop policies and procedures to safeguard the confidentiality of all personal information</a:t>
            </a:r>
          </a:p>
          <a:p>
            <a:r>
              <a:rPr lang="en-US" sz="2000" dirty="0"/>
              <a:t>No Federal requirement that a VR agency obtain informed written consent from the individual prior to releasing personal information for purposes directly related to the administration of the VR program, or for audit, evaluation, or research purposes</a:t>
            </a:r>
          </a:p>
          <a:p>
            <a:r>
              <a:rPr lang="en-US" sz="2000" dirty="0"/>
              <a:t>No specific VR content requirements for data exchange agreements; however, such agreements must be consistent with statutory and regulatory requirements of 34 CFR 361.38</a:t>
            </a:r>
          </a:p>
          <a:p>
            <a:endParaRPr lang="en-US" sz="2000" dirty="0"/>
          </a:p>
          <a:p>
            <a:endParaRPr lang="en-US" sz="2000" dirty="0"/>
          </a:p>
          <a:p>
            <a:endParaRPr lang="en-US" sz="2000" dirty="0"/>
          </a:p>
        </p:txBody>
      </p:sp>
    </p:spTree>
    <p:extLst>
      <p:ext uri="{BB962C8B-B14F-4D97-AF65-F5344CB8AC3E}">
        <p14:creationId xmlns:p14="http://schemas.microsoft.com/office/powerpoint/2010/main" val="1322860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830"/>
            <a:ext cx="7886700" cy="884850"/>
          </a:xfrm>
        </p:spPr>
        <p:txBody>
          <a:bodyPr>
            <a:normAutofit fontScale="90000"/>
          </a:bodyPr>
          <a:lstStyle/>
          <a:p>
            <a:r>
              <a:rPr lang="en-US" dirty="0"/>
              <a:t>VR Policies and Procedures </a:t>
            </a:r>
            <a:br>
              <a:rPr lang="en-US" dirty="0"/>
            </a:br>
            <a:r>
              <a:rPr lang="en-US" dirty="0"/>
              <a:t>to Safeguard Confidentiality </a:t>
            </a:r>
          </a:p>
        </p:txBody>
      </p:sp>
      <p:sp>
        <p:nvSpPr>
          <p:cNvPr id="3" name="Content Placeholder 2"/>
          <p:cNvSpPr>
            <a:spLocks noGrp="1"/>
          </p:cNvSpPr>
          <p:nvPr>
            <p:ph idx="1"/>
          </p:nvPr>
        </p:nvSpPr>
        <p:spPr>
          <a:xfrm>
            <a:off x="628650" y="1474845"/>
            <a:ext cx="8153400" cy="4608456"/>
          </a:xfrm>
        </p:spPr>
        <p:txBody>
          <a:bodyPr/>
          <a:lstStyle/>
          <a:p>
            <a:pPr>
              <a:lnSpc>
                <a:spcPct val="85000"/>
              </a:lnSpc>
            </a:pPr>
            <a:r>
              <a:rPr lang="en-US" sz="1900" dirty="0"/>
              <a:t>Include a requirement that data only be released when governed by a written agreement </a:t>
            </a:r>
          </a:p>
          <a:p>
            <a:pPr>
              <a:lnSpc>
                <a:spcPct val="85000"/>
              </a:lnSpc>
            </a:pPr>
            <a:r>
              <a:rPr lang="en-US" sz="1900" dirty="0"/>
              <a:t>Inform through appropriate modes of communication of the confidentiality of personal information and the conditions for accessing and releasing this information</a:t>
            </a:r>
          </a:p>
          <a:p>
            <a:pPr>
              <a:lnSpc>
                <a:spcPct val="85000"/>
              </a:lnSpc>
            </a:pPr>
            <a:r>
              <a:rPr lang="en-US" sz="1900" dirty="0"/>
              <a:t>Inform about the VR agency’s need to collect personal information and the policies governing its use</a:t>
            </a:r>
          </a:p>
          <a:p>
            <a:pPr>
              <a:lnSpc>
                <a:spcPct val="85000"/>
              </a:lnSpc>
            </a:pPr>
            <a:r>
              <a:rPr lang="en-US" sz="1900" dirty="0"/>
              <a:t>Provide explanation of policies and procedures to each individual in that individual's native language or through the appropriate mode of communication</a:t>
            </a:r>
          </a:p>
          <a:p>
            <a:pPr>
              <a:lnSpc>
                <a:spcPct val="85000"/>
              </a:lnSpc>
            </a:pPr>
            <a:r>
              <a:rPr lang="en-US" sz="1900" dirty="0"/>
              <a:t>Provide no fewer protections for individuals than State laws and regulations</a:t>
            </a:r>
          </a:p>
          <a:p>
            <a:pPr>
              <a:lnSpc>
                <a:spcPct val="85000"/>
              </a:lnSpc>
            </a:pPr>
            <a:r>
              <a:rPr lang="en-US" sz="1900" dirty="0"/>
              <a:t>Make clear that some VR records are needed to comply with WIOA performance accountability requirements and will be matched with State quarterly wage records.</a:t>
            </a:r>
          </a:p>
          <a:p>
            <a:pPr>
              <a:lnSpc>
                <a:spcPct val="85000"/>
              </a:lnSpc>
            </a:pPr>
            <a:endParaRPr lang="en-US" sz="1900" dirty="0"/>
          </a:p>
          <a:p>
            <a:pPr>
              <a:lnSpc>
                <a:spcPct val="85000"/>
              </a:lnSpc>
            </a:pPr>
            <a:endParaRPr lang="en-US" sz="1900" dirty="0"/>
          </a:p>
          <a:p>
            <a:pPr>
              <a:lnSpc>
                <a:spcPct val="85000"/>
              </a:lnSpc>
            </a:pPr>
            <a:endParaRPr lang="en-US" sz="1900" dirty="0"/>
          </a:p>
          <a:p>
            <a:pPr>
              <a:lnSpc>
                <a:spcPct val="85000"/>
              </a:lnSpc>
            </a:pPr>
            <a:endParaRPr lang="en-US" sz="1900" dirty="0"/>
          </a:p>
          <a:p>
            <a:pPr>
              <a:lnSpc>
                <a:spcPct val="85000"/>
              </a:lnSpc>
            </a:pPr>
            <a:endParaRPr lang="en-US" sz="1900" dirty="0"/>
          </a:p>
        </p:txBody>
      </p:sp>
    </p:spTree>
    <p:extLst>
      <p:ext uri="{BB962C8B-B14F-4D97-AF65-F5344CB8AC3E}">
        <p14:creationId xmlns:p14="http://schemas.microsoft.com/office/powerpoint/2010/main" val="3600477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830"/>
            <a:ext cx="7886700" cy="884850"/>
          </a:xfrm>
        </p:spPr>
        <p:txBody>
          <a:bodyPr>
            <a:noAutofit/>
          </a:bodyPr>
          <a:lstStyle/>
          <a:p>
            <a:r>
              <a:rPr lang="en-US" sz="3000" dirty="0"/>
              <a:t>Release of Personal Information </a:t>
            </a:r>
            <a:br>
              <a:rPr lang="en-US" sz="3000" dirty="0"/>
            </a:br>
            <a:r>
              <a:rPr lang="en-US" sz="3000" dirty="0"/>
              <a:t>for Audit, Evaluation, and Research</a:t>
            </a:r>
          </a:p>
        </p:txBody>
      </p:sp>
      <p:sp>
        <p:nvSpPr>
          <p:cNvPr id="3" name="Content Placeholder 2"/>
          <p:cNvSpPr>
            <a:spLocks noGrp="1"/>
          </p:cNvSpPr>
          <p:nvPr>
            <p:ph idx="1"/>
          </p:nvPr>
        </p:nvSpPr>
        <p:spPr/>
        <p:txBody>
          <a:bodyPr>
            <a:normAutofit fontScale="92500" lnSpcReduction="10000"/>
          </a:bodyPr>
          <a:lstStyle/>
          <a:p>
            <a:pPr lvl="0"/>
            <a:r>
              <a:rPr lang="en-US" dirty="0"/>
              <a:t>The information will be used only for the purposes for which it is provided; </a:t>
            </a:r>
          </a:p>
          <a:p>
            <a:r>
              <a:rPr lang="en-US" dirty="0"/>
              <a:t>The information will be released only to persons officially connected with the audit, evaluation, or research; </a:t>
            </a:r>
          </a:p>
          <a:p>
            <a:r>
              <a:rPr lang="en-US" dirty="0"/>
              <a:t>The information will not be released to the involved individual; </a:t>
            </a:r>
          </a:p>
          <a:p>
            <a:r>
              <a:rPr lang="en-US" dirty="0"/>
              <a:t>The information will be managed in a manner to safeguard confidentiality; and </a:t>
            </a:r>
          </a:p>
          <a:p>
            <a:pPr lvl="0"/>
            <a:r>
              <a:rPr lang="en-US" dirty="0"/>
              <a:t>The final product will not reveal any personal identifying information without the informed written consent of the involved individual or the individual's representative. </a:t>
            </a:r>
          </a:p>
          <a:p>
            <a:endParaRPr lang="en-US" dirty="0"/>
          </a:p>
          <a:p>
            <a:endParaRPr lang="en-US" dirty="0"/>
          </a:p>
        </p:txBody>
      </p:sp>
    </p:spTree>
    <p:extLst>
      <p:ext uri="{BB962C8B-B14F-4D97-AF65-F5344CB8AC3E}">
        <p14:creationId xmlns:p14="http://schemas.microsoft.com/office/powerpoint/2010/main" val="91578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830"/>
            <a:ext cx="7886700" cy="884850"/>
          </a:xfrm>
        </p:spPr>
        <p:txBody>
          <a:bodyPr>
            <a:noAutofit/>
          </a:bodyPr>
          <a:lstStyle/>
          <a:p>
            <a:r>
              <a:rPr lang="en-US" sz="2900" dirty="0"/>
              <a:t>DOL Confidentiality and Disclosure Regulations: 20 CFR Part 603</a:t>
            </a:r>
          </a:p>
        </p:txBody>
      </p:sp>
      <p:sp>
        <p:nvSpPr>
          <p:cNvPr id="3" name="Content Placeholder 2"/>
          <p:cNvSpPr>
            <a:spLocks noGrp="1"/>
          </p:cNvSpPr>
          <p:nvPr>
            <p:ph idx="1"/>
          </p:nvPr>
        </p:nvSpPr>
        <p:spPr/>
        <p:txBody>
          <a:bodyPr>
            <a:normAutofit/>
          </a:bodyPr>
          <a:lstStyle/>
          <a:p>
            <a:r>
              <a:rPr lang="en-US" sz="2400" dirty="0"/>
              <a:t>DOL’s confidentiality and disclosure regulations at 20 CFR Part 603 govern the disclosure of wage records by States and State UC agencies</a:t>
            </a:r>
          </a:p>
          <a:p>
            <a:r>
              <a:rPr lang="en-US" sz="2400" dirty="0"/>
              <a:t>States are required to maintain the confidentiality of “any UC information which reveals the name or any identifying particular about any individual or any past or present employer or employing unit, or which could foreseeably be combined with other publicly available information to reveal any such particulars.”</a:t>
            </a:r>
          </a:p>
          <a:p>
            <a:r>
              <a:rPr lang="en-US" sz="2400" dirty="0"/>
              <a:t>Confidential UC information, including wage records, may not be disclosed except as permitted by 20 CFR Part 603</a:t>
            </a:r>
          </a:p>
          <a:p>
            <a:endParaRPr lang="en-US" sz="2400" dirty="0"/>
          </a:p>
        </p:txBody>
      </p:sp>
    </p:spTree>
    <p:extLst>
      <p:ext uri="{BB962C8B-B14F-4D97-AF65-F5344CB8AC3E}">
        <p14:creationId xmlns:p14="http://schemas.microsoft.com/office/powerpoint/2010/main" val="3386568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Mandatory and Permissive Disclosures</a:t>
            </a:r>
          </a:p>
        </p:txBody>
      </p:sp>
      <p:sp>
        <p:nvSpPr>
          <p:cNvPr id="3" name="Content Placeholder 2"/>
          <p:cNvSpPr>
            <a:spLocks noGrp="1"/>
          </p:cNvSpPr>
          <p:nvPr>
            <p:ph sz="half" idx="1"/>
          </p:nvPr>
        </p:nvSpPr>
        <p:spPr>
          <a:xfrm>
            <a:off x="628650" y="2428876"/>
            <a:ext cx="3886200" cy="3314700"/>
          </a:xfrm>
        </p:spPr>
        <p:txBody>
          <a:bodyPr>
            <a:normAutofit/>
          </a:bodyPr>
          <a:lstStyle/>
          <a:p>
            <a:pPr>
              <a:spcAft>
                <a:spcPts val="1800"/>
              </a:spcAft>
            </a:pPr>
            <a:r>
              <a:rPr lang="en-US" dirty="0"/>
              <a:t>Information necessary for proper and efficient administration of the UC program</a:t>
            </a:r>
          </a:p>
          <a:p>
            <a:r>
              <a:rPr lang="en-US" dirty="0"/>
              <a:t>Examples: TANF, child support enforcement, HUD, SNAP, and other Federal programs</a:t>
            </a:r>
          </a:p>
          <a:p>
            <a:endParaRPr lang="en-US" dirty="0"/>
          </a:p>
        </p:txBody>
      </p:sp>
      <p:sp>
        <p:nvSpPr>
          <p:cNvPr id="6" name="Content Placeholder 5"/>
          <p:cNvSpPr>
            <a:spLocks noGrp="1"/>
          </p:cNvSpPr>
          <p:nvPr>
            <p:ph sz="half" idx="2"/>
          </p:nvPr>
        </p:nvSpPr>
        <p:spPr>
          <a:xfrm>
            <a:off x="4629150" y="2428876"/>
            <a:ext cx="3886200" cy="3314700"/>
          </a:xfrm>
        </p:spPr>
        <p:txBody>
          <a:bodyPr/>
          <a:lstStyle/>
          <a:p>
            <a:r>
              <a:rPr lang="en-US" dirty="0"/>
              <a:t>The regulation permits disclosure under certain circumstances as long as the disclosure does not interfere with the proper and efficient administration of the UC program</a:t>
            </a:r>
          </a:p>
          <a:p>
            <a:endParaRPr lang="en-US" dirty="0"/>
          </a:p>
        </p:txBody>
      </p:sp>
      <p:sp>
        <p:nvSpPr>
          <p:cNvPr id="7" name="Text Placeholder 6"/>
          <p:cNvSpPr>
            <a:spLocks noGrp="1"/>
          </p:cNvSpPr>
          <p:nvPr>
            <p:ph type="body" sz="quarter" idx="10"/>
          </p:nvPr>
        </p:nvSpPr>
        <p:spPr>
          <a:xfrm>
            <a:off x="628650" y="1438274"/>
            <a:ext cx="3886200" cy="800102"/>
          </a:xfrm>
        </p:spPr>
        <p:txBody>
          <a:bodyPr>
            <a:noAutofit/>
          </a:bodyPr>
          <a:lstStyle/>
          <a:p>
            <a:r>
              <a:rPr lang="en-US" dirty="0"/>
              <a:t>Mandatory disclosures</a:t>
            </a:r>
            <a:br>
              <a:rPr lang="en-US" dirty="0"/>
            </a:br>
            <a:r>
              <a:rPr lang="en-US" dirty="0"/>
              <a:t> – 20 CFR 603.6</a:t>
            </a:r>
          </a:p>
        </p:txBody>
      </p:sp>
      <p:sp>
        <p:nvSpPr>
          <p:cNvPr id="8" name="Text Placeholder 7"/>
          <p:cNvSpPr>
            <a:spLocks noGrp="1"/>
          </p:cNvSpPr>
          <p:nvPr>
            <p:ph type="body" sz="quarter" idx="11"/>
          </p:nvPr>
        </p:nvSpPr>
        <p:spPr>
          <a:xfrm>
            <a:off x="4629150" y="1438273"/>
            <a:ext cx="3886200" cy="800102"/>
          </a:xfrm>
        </p:spPr>
        <p:txBody>
          <a:bodyPr>
            <a:noAutofit/>
          </a:bodyPr>
          <a:lstStyle/>
          <a:p>
            <a:r>
              <a:rPr lang="en-US" dirty="0"/>
              <a:t>Permissive disclosures</a:t>
            </a:r>
            <a:br>
              <a:rPr lang="en-US" dirty="0"/>
            </a:br>
            <a:r>
              <a:rPr lang="en-US" dirty="0"/>
              <a:t> – 20 CFR 603.5</a:t>
            </a:r>
          </a:p>
        </p:txBody>
      </p:sp>
    </p:spTree>
    <p:extLst>
      <p:ext uri="{BB962C8B-B14F-4D97-AF65-F5344CB8AC3E}">
        <p14:creationId xmlns:p14="http://schemas.microsoft.com/office/powerpoint/2010/main" val="327049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t>Exceptions in 20 CFR 603.5 </a:t>
            </a:r>
            <a:br>
              <a:rPr lang="en-US" sz="3000" dirty="0"/>
            </a:br>
            <a:r>
              <a:rPr lang="en-US" sz="3000" dirty="0"/>
              <a:t>That Permit Disclosure of Wage Records</a:t>
            </a:r>
          </a:p>
        </p:txBody>
      </p:sp>
      <p:sp>
        <p:nvSpPr>
          <p:cNvPr id="3" name="Content Placeholder 2"/>
          <p:cNvSpPr>
            <a:spLocks noGrp="1"/>
          </p:cNvSpPr>
          <p:nvPr>
            <p:ph idx="1"/>
          </p:nvPr>
        </p:nvSpPr>
        <p:spPr>
          <a:xfrm>
            <a:off x="628650" y="2466975"/>
            <a:ext cx="7886700" cy="3616326"/>
          </a:xfrm>
        </p:spPr>
        <p:txBody>
          <a:bodyPr/>
          <a:lstStyle/>
          <a:p>
            <a:pPr>
              <a:spcBef>
                <a:spcPts val="1800"/>
              </a:spcBef>
            </a:pPr>
            <a:r>
              <a:rPr lang="en-US" dirty="0"/>
              <a:t>Disclosures on the basis of informed consent</a:t>
            </a:r>
          </a:p>
          <a:p>
            <a:pPr>
              <a:spcBef>
                <a:spcPts val="1800"/>
              </a:spcBef>
            </a:pPr>
            <a:r>
              <a:rPr lang="en-US" dirty="0"/>
              <a:t>Disclosures to public officials for use in the performance of official duties</a:t>
            </a:r>
          </a:p>
          <a:p>
            <a:pPr>
              <a:spcBef>
                <a:spcPts val="1800"/>
              </a:spcBef>
            </a:pPr>
            <a:r>
              <a:rPr lang="en-US" dirty="0"/>
              <a:t>Disclosures to agents </a:t>
            </a:r>
            <a:br>
              <a:rPr lang="en-US" dirty="0"/>
            </a:br>
            <a:r>
              <a:rPr lang="en-US" dirty="0"/>
              <a:t>or contractors of public </a:t>
            </a:r>
            <a:br>
              <a:rPr lang="en-US" dirty="0"/>
            </a:br>
            <a:r>
              <a:rPr lang="en-US" dirty="0"/>
              <a:t>officials</a:t>
            </a:r>
          </a:p>
        </p:txBody>
      </p:sp>
      <p:sp>
        <p:nvSpPr>
          <p:cNvPr id="6" name="Text Placeholder 5"/>
          <p:cNvSpPr>
            <a:spLocks noGrp="1"/>
          </p:cNvSpPr>
          <p:nvPr>
            <p:ph type="body" sz="quarter" idx="10"/>
          </p:nvPr>
        </p:nvSpPr>
        <p:spPr>
          <a:xfrm>
            <a:off x="628650" y="1438274"/>
            <a:ext cx="7886700" cy="790576"/>
          </a:xfrm>
        </p:spPr>
        <p:txBody>
          <a:bodyPr/>
          <a:lstStyle/>
          <a:p>
            <a:r>
              <a:rPr lang="en-US" dirty="0"/>
              <a:t>Examples of permissive disclosures </a:t>
            </a:r>
            <a:br>
              <a:rPr lang="en-US" dirty="0"/>
            </a:br>
            <a:r>
              <a:rPr lang="en-US" dirty="0"/>
              <a:t>under 20 CFR 603.5:</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93511" y="3867150"/>
            <a:ext cx="4183764" cy="2028540"/>
          </a:xfrm>
          <a:prstGeom prst="roundRect">
            <a:avLst>
              <a:gd name="adj" fmla="val 11111"/>
            </a:avLst>
          </a:prstGeom>
          <a:ln w="146050" cap="rnd">
            <a:solidFill>
              <a:schemeClr val="accent4"/>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222250" h="152400" prst="hardEdge"/>
            <a:extrusionClr>
              <a:srgbClr val="FFFFFF"/>
            </a:extrusionClr>
          </a:sp3d>
        </p:spPr>
      </p:pic>
    </p:spTree>
    <p:extLst>
      <p:ext uri="{BB962C8B-B14F-4D97-AF65-F5344CB8AC3E}">
        <p14:creationId xmlns:p14="http://schemas.microsoft.com/office/powerpoint/2010/main" val="23413783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Informed Consent</a:t>
            </a:r>
          </a:p>
        </p:txBody>
      </p:sp>
      <p:sp>
        <p:nvSpPr>
          <p:cNvPr id="3" name="Content Placeholder 2"/>
          <p:cNvSpPr>
            <a:spLocks noGrp="1"/>
          </p:cNvSpPr>
          <p:nvPr>
            <p:ph idx="1"/>
          </p:nvPr>
        </p:nvSpPr>
        <p:spPr>
          <a:xfrm>
            <a:off x="628650" y="1524000"/>
            <a:ext cx="7886700" cy="4652963"/>
          </a:xfrm>
        </p:spPr>
        <p:txBody>
          <a:bodyPr>
            <a:normAutofit fontScale="92500" lnSpcReduction="10000"/>
          </a:bodyPr>
          <a:lstStyle/>
          <a:p>
            <a:r>
              <a:rPr lang="en-US" dirty="0"/>
              <a:t>States may disclose confidential UC information on the basis of informed consent</a:t>
            </a:r>
          </a:p>
          <a:p>
            <a:r>
              <a:rPr lang="en-US" dirty="0"/>
              <a:t>The entity requesting the information must obtain a written, signed release from the individual or employer whose information is being sought</a:t>
            </a:r>
          </a:p>
          <a:p>
            <a:r>
              <a:rPr lang="en-US" dirty="0"/>
              <a:t>The release must include a statement specifically identifying the information to be disclosed, the specific purpose for the disclosure, and all parties who may receive the information</a:t>
            </a:r>
          </a:p>
          <a:p>
            <a:r>
              <a:rPr lang="en-US" dirty="0"/>
              <a:t>The purpose for the disclosure must be limited to providing a service or benefit to the individual, or carrying out administration or evaluation of a public program to which the release pertains.</a:t>
            </a:r>
          </a:p>
        </p:txBody>
      </p:sp>
    </p:spTree>
    <p:extLst>
      <p:ext uri="{BB962C8B-B14F-4D97-AF65-F5344CB8AC3E}">
        <p14:creationId xmlns:p14="http://schemas.microsoft.com/office/powerpoint/2010/main" val="1621866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4830"/>
            <a:ext cx="7886700" cy="884850"/>
          </a:xfrm>
        </p:spPr>
        <p:txBody>
          <a:bodyPr>
            <a:noAutofit/>
          </a:bodyPr>
          <a:lstStyle/>
          <a:p>
            <a:r>
              <a:rPr lang="en-US" sz="2900" dirty="0"/>
              <a:t>DOL Confidentiality and Disclosure Regulations: Informed Consent</a:t>
            </a:r>
          </a:p>
        </p:txBody>
      </p:sp>
      <p:sp>
        <p:nvSpPr>
          <p:cNvPr id="3" name="Content Placeholder 2"/>
          <p:cNvSpPr>
            <a:spLocks noGrp="1"/>
          </p:cNvSpPr>
          <p:nvPr>
            <p:ph idx="1"/>
          </p:nvPr>
        </p:nvSpPr>
        <p:spPr>
          <a:xfrm>
            <a:off x="2457449" y="1474845"/>
            <a:ext cx="6353175" cy="4608456"/>
          </a:xfrm>
        </p:spPr>
        <p:txBody>
          <a:bodyPr>
            <a:normAutofit/>
          </a:bodyPr>
          <a:lstStyle/>
          <a:p>
            <a:pPr>
              <a:spcBef>
                <a:spcPts val="1800"/>
              </a:spcBef>
            </a:pPr>
            <a:r>
              <a:rPr lang="en-US" sz="2300" dirty="0"/>
              <a:t>Educational agencies and institutions, VR agencies, other partner programs under WIOA, and other entities, may obtain individuals’ UC wage data by informed consent if permitted by State law. </a:t>
            </a:r>
          </a:p>
          <a:p>
            <a:pPr>
              <a:spcBef>
                <a:spcPts val="1800"/>
              </a:spcBef>
            </a:pPr>
            <a:r>
              <a:rPr lang="en-US" sz="2300" dirty="0"/>
              <a:t>The requirements of section 603.5(d)(2)(</a:t>
            </a:r>
            <a:r>
              <a:rPr lang="en-US" sz="2300" dirty="0" err="1"/>
              <a:t>i</a:t>
            </a:r>
            <a:r>
              <a:rPr lang="en-US" sz="2300" dirty="0"/>
              <a:t>) (specifying the elements that must be included in a written, signed release) and section 603.10 (regarding the disclosure agreement between the entity requesting the information and the State UC agency) must be met for informed consent disclosures.  </a:t>
            </a:r>
          </a:p>
          <a:p>
            <a:pPr>
              <a:spcBef>
                <a:spcPts val="1800"/>
              </a:spcBef>
            </a:pPr>
            <a:endParaRPr lang="en-US" sz="2300"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67319" y="1725309"/>
            <a:ext cx="2858788" cy="3407382"/>
          </a:xfrm>
          <a:prstGeom prst="rect">
            <a:avLst/>
          </a:prstGeom>
        </p:spPr>
      </p:pic>
    </p:spTree>
    <p:extLst>
      <p:ext uri="{BB962C8B-B14F-4D97-AF65-F5344CB8AC3E}">
        <p14:creationId xmlns:p14="http://schemas.microsoft.com/office/powerpoint/2010/main" val="69092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2268" y="1604042"/>
            <a:ext cx="5503718" cy="1171941"/>
          </a:xfrm>
        </p:spPr>
        <p:txBody>
          <a:bodyPr>
            <a:noAutofit/>
          </a:bodyPr>
          <a:lstStyle/>
          <a:p>
            <a:r>
              <a:rPr lang="en-US" dirty="0"/>
              <a:t>Pam </a:t>
            </a:r>
            <a:r>
              <a:rPr lang="en-US" dirty="0" err="1"/>
              <a:t>Mertens</a:t>
            </a:r>
            <a:endParaRPr lang="en-US" dirty="0"/>
          </a:p>
          <a:p>
            <a:pPr lvl="1"/>
            <a:r>
              <a:rPr lang="en-US" dirty="0"/>
              <a:t>Supervisory UI Specialist</a:t>
            </a:r>
          </a:p>
          <a:p>
            <a:pPr lvl="2">
              <a:spcBef>
                <a:spcPts val="600"/>
              </a:spcBef>
            </a:pPr>
            <a:r>
              <a:rPr lang="en-US" sz="1800" dirty="0"/>
              <a:t>Employment and Training Administration, </a:t>
            </a:r>
            <a:br>
              <a:rPr lang="en-US" sz="1800" dirty="0"/>
            </a:br>
            <a:r>
              <a:rPr lang="en-US" sz="1800" dirty="0"/>
              <a:t>U.S. Department of Labor</a:t>
            </a:r>
          </a:p>
        </p:txBody>
      </p:sp>
      <p:sp>
        <p:nvSpPr>
          <p:cNvPr id="8" name="Content Placeholder 7"/>
          <p:cNvSpPr>
            <a:spLocks noGrp="1"/>
          </p:cNvSpPr>
          <p:nvPr>
            <p:ph idx="13"/>
          </p:nvPr>
        </p:nvSpPr>
        <p:spPr>
          <a:xfrm>
            <a:off x="822268" y="3091867"/>
            <a:ext cx="5503718" cy="1171941"/>
          </a:xfrm>
        </p:spPr>
        <p:txBody>
          <a:bodyPr>
            <a:noAutofit/>
          </a:bodyPr>
          <a:lstStyle/>
          <a:p>
            <a:r>
              <a:rPr lang="en-US" dirty="0"/>
              <a:t>Dale King</a:t>
            </a:r>
          </a:p>
          <a:p>
            <a:pPr lvl="1"/>
            <a:r>
              <a:rPr lang="en-US" dirty="0"/>
              <a:t>Director</a:t>
            </a:r>
          </a:p>
          <a:p>
            <a:pPr lvl="2">
              <a:spcBef>
                <a:spcPts val="600"/>
              </a:spcBef>
            </a:pPr>
            <a:r>
              <a:rPr lang="en-US" sz="1800" dirty="0"/>
              <a:t>Family Policy Compliance Office,</a:t>
            </a:r>
            <a:br>
              <a:rPr lang="en-US" sz="1800" dirty="0"/>
            </a:br>
            <a:r>
              <a:rPr lang="en-US" sz="1800" dirty="0"/>
              <a:t>U.S. Department of Education</a:t>
            </a:r>
          </a:p>
        </p:txBody>
      </p:sp>
      <p:sp>
        <p:nvSpPr>
          <p:cNvPr id="9" name="Content Placeholder 8"/>
          <p:cNvSpPr>
            <a:spLocks noGrp="1"/>
          </p:cNvSpPr>
          <p:nvPr>
            <p:ph idx="14"/>
          </p:nvPr>
        </p:nvSpPr>
        <p:spPr>
          <a:xfrm>
            <a:off x="822268" y="4579692"/>
            <a:ext cx="5503718" cy="1171941"/>
          </a:xfrm>
        </p:spPr>
        <p:txBody>
          <a:bodyPr>
            <a:noAutofit/>
          </a:bodyPr>
          <a:lstStyle/>
          <a:p>
            <a:r>
              <a:rPr lang="en-US" dirty="0"/>
              <a:t>Agnes Wells</a:t>
            </a:r>
          </a:p>
          <a:p>
            <a:pPr lvl="1"/>
            <a:r>
              <a:rPr lang="en-US" dirty="0"/>
              <a:t>UI Program Specialist</a:t>
            </a:r>
          </a:p>
          <a:p>
            <a:pPr lvl="2">
              <a:spcBef>
                <a:spcPts val="600"/>
              </a:spcBef>
            </a:pPr>
            <a:r>
              <a:rPr lang="en-US" sz="1800" dirty="0"/>
              <a:t>U.S. Department of Labor</a:t>
            </a: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59167" y="1554164"/>
            <a:ext cx="3395191" cy="4571622"/>
          </a:xfrm>
          <a:prstGeom prst="rect">
            <a:avLst/>
          </a:prstGeom>
        </p:spPr>
      </p:pic>
    </p:spTree>
    <p:extLst>
      <p:ext uri="{BB962C8B-B14F-4D97-AF65-F5344CB8AC3E}">
        <p14:creationId xmlns:p14="http://schemas.microsoft.com/office/powerpoint/2010/main" val="33378971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143625" y="3148013"/>
            <a:ext cx="3000375" cy="3000375"/>
          </a:xfrm>
          <a:prstGeom prst="rect">
            <a:avLst/>
          </a:prstGeom>
        </p:spPr>
      </p:pic>
      <p:sp>
        <p:nvSpPr>
          <p:cNvPr id="2" name="Title 1"/>
          <p:cNvSpPr>
            <a:spLocks noGrp="1"/>
          </p:cNvSpPr>
          <p:nvPr>
            <p:ph type="title"/>
          </p:nvPr>
        </p:nvSpPr>
        <p:spPr/>
        <p:txBody>
          <a:bodyPr/>
          <a:lstStyle/>
          <a:p>
            <a:r>
              <a:rPr lang="en-US" dirty="0"/>
              <a:t>Disclosures to Public Officials</a:t>
            </a:r>
          </a:p>
        </p:txBody>
      </p:sp>
      <p:sp>
        <p:nvSpPr>
          <p:cNvPr id="3" name="Content Placeholder 2"/>
          <p:cNvSpPr>
            <a:spLocks noGrp="1"/>
          </p:cNvSpPr>
          <p:nvPr>
            <p:ph idx="1"/>
          </p:nvPr>
        </p:nvSpPr>
        <p:spPr>
          <a:xfrm>
            <a:off x="628650" y="1419225"/>
            <a:ext cx="7886700" cy="4652963"/>
          </a:xfrm>
        </p:spPr>
        <p:txBody>
          <a:bodyPr>
            <a:normAutofit/>
          </a:bodyPr>
          <a:lstStyle/>
          <a:p>
            <a:pPr>
              <a:lnSpc>
                <a:spcPct val="95000"/>
              </a:lnSpc>
            </a:pPr>
            <a:r>
              <a:rPr lang="en-US" sz="2300" dirty="0"/>
              <a:t>Under 20 CFR 603.5(e), disclosure of confidential UC information to a public official for use in the performance of his or her official duties is permissible when authorized by State law</a:t>
            </a:r>
          </a:p>
          <a:p>
            <a:pPr>
              <a:lnSpc>
                <a:spcPct val="95000"/>
              </a:lnSpc>
            </a:pPr>
            <a:r>
              <a:rPr lang="en-US" sz="2300" dirty="0"/>
              <a:t>“Public official” is defined in 20 CFR 603.2(d)(1) as “an official, agency, or public entity within the </a:t>
            </a:r>
            <a:br>
              <a:rPr lang="en-US" sz="2300" dirty="0"/>
            </a:br>
            <a:r>
              <a:rPr lang="en-US" sz="2300" dirty="0"/>
              <a:t>executive branch of Federal, State, or </a:t>
            </a:r>
            <a:br>
              <a:rPr lang="en-US" sz="2300" dirty="0"/>
            </a:br>
            <a:r>
              <a:rPr lang="en-US" sz="2300" dirty="0"/>
              <a:t>local government who (or which) has </a:t>
            </a:r>
            <a:br>
              <a:rPr lang="en-US" sz="2300" dirty="0"/>
            </a:br>
            <a:r>
              <a:rPr lang="en-US" sz="2300" dirty="0"/>
              <a:t>responsibility for administering or </a:t>
            </a:r>
            <a:br>
              <a:rPr lang="en-US" sz="2300" dirty="0"/>
            </a:br>
            <a:r>
              <a:rPr lang="en-US" sz="2300" dirty="0"/>
              <a:t>enforcing a law, or an elected official </a:t>
            </a:r>
            <a:br>
              <a:rPr lang="en-US" sz="2300" dirty="0"/>
            </a:br>
            <a:r>
              <a:rPr lang="en-US" sz="2300" dirty="0"/>
              <a:t>in the Federal, State, or local government.”</a:t>
            </a:r>
          </a:p>
        </p:txBody>
      </p:sp>
    </p:spTree>
    <p:extLst>
      <p:ext uri="{BB962C8B-B14F-4D97-AF65-F5344CB8AC3E}">
        <p14:creationId xmlns:p14="http://schemas.microsoft.com/office/powerpoint/2010/main" val="3147602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455"/>
            <a:ext cx="7886700" cy="884850"/>
          </a:xfrm>
        </p:spPr>
        <p:txBody>
          <a:bodyPr>
            <a:noAutofit/>
          </a:bodyPr>
          <a:lstStyle/>
          <a:p>
            <a:r>
              <a:rPr lang="en-US" sz="2900" dirty="0"/>
              <a:t>Public Postsecondary Educational Institutions as Public Officials</a:t>
            </a:r>
          </a:p>
        </p:txBody>
      </p:sp>
      <p:sp>
        <p:nvSpPr>
          <p:cNvPr id="3" name="Content Placeholder 2"/>
          <p:cNvSpPr>
            <a:spLocks noGrp="1"/>
          </p:cNvSpPr>
          <p:nvPr>
            <p:ph idx="1"/>
          </p:nvPr>
        </p:nvSpPr>
        <p:spPr>
          <a:xfrm>
            <a:off x="723900" y="2247899"/>
            <a:ext cx="7886700" cy="3835401"/>
          </a:xfrm>
        </p:spPr>
        <p:txBody>
          <a:bodyPr>
            <a:noAutofit/>
          </a:bodyPr>
          <a:lstStyle/>
          <a:p>
            <a:pPr>
              <a:spcBef>
                <a:spcPts val="800"/>
              </a:spcBef>
            </a:pPr>
            <a:r>
              <a:rPr lang="en-US" sz="2000" dirty="0"/>
              <a:t>Public postsecondary educational institutions which are part of the State's executive branch</a:t>
            </a:r>
          </a:p>
          <a:p>
            <a:pPr>
              <a:spcBef>
                <a:spcPts val="800"/>
              </a:spcBef>
            </a:pPr>
            <a:r>
              <a:rPr lang="en-US" sz="2000" dirty="0"/>
              <a:t>Public postsecondary educational institutions which are independent of the State’s executive branch</a:t>
            </a:r>
          </a:p>
          <a:p>
            <a:pPr>
              <a:spcBef>
                <a:spcPts val="800"/>
              </a:spcBef>
            </a:pPr>
            <a:r>
              <a:rPr lang="en-US" sz="2000" dirty="0"/>
              <a:t>Publicly governed, publicly funded community and technical colleges</a:t>
            </a:r>
          </a:p>
          <a:p>
            <a:pPr>
              <a:spcBef>
                <a:spcPts val="800"/>
              </a:spcBef>
            </a:pPr>
            <a:r>
              <a:rPr lang="en-US" sz="2000" dirty="0"/>
              <a:t>Performance accountability and customer information agencies (PACIAs)</a:t>
            </a:r>
          </a:p>
          <a:p>
            <a:pPr>
              <a:spcBef>
                <a:spcPts val="800"/>
              </a:spcBef>
            </a:pPr>
            <a:r>
              <a:rPr lang="en-US" sz="2000" dirty="0"/>
              <a:t>The chief elected official of a local Workforce Development Area</a:t>
            </a:r>
          </a:p>
          <a:p>
            <a:pPr>
              <a:spcBef>
                <a:spcPts val="800"/>
              </a:spcBef>
            </a:pPr>
            <a:r>
              <a:rPr lang="en-US" sz="2000" dirty="0"/>
              <a:t>A State educational authority, agency, or institution, as those terms are used in FERPA, to the extent they are public entities</a:t>
            </a:r>
          </a:p>
        </p:txBody>
      </p:sp>
      <p:sp>
        <p:nvSpPr>
          <p:cNvPr id="6" name="Text Placeholder 5"/>
          <p:cNvSpPr>
            <a:spLocks noGrp="1"/>
          </p:cNvSpPr>
          <p:nvPr>
            <p:ph type="body" sz="quarter" idx="10"/>
          </p:nvPr>
        </p:nvSpPr>
        <p:spPr>
          <a:xfrm>
            <a:off x="628650" y="1438274"/>
            <a:ext cx="7886700" cy="714376"/>
          </a:xfrm>
        </p:spPr>
        <p:txBody>
          <a:bodyPr/>
          <a:lstStyle/>
          <a:p>
            <a:r>
              <a:rPr lang="en-US" dirty="0"/>
              <a:t>Under 20 CFR 603.2(d)(2) through (5), the definition of “public official” specifically includes:</a:t>
            </a:r>
          </a:p>
        </p:txBody>
      </p:sp>
    </p:spTree>
    <p:extLst>
      <p:ext uri="{BB962C8B-B14F-4D97-AF65-F5344CB8AC3E}">
        <p14:creationId xmlns:p14="http://schemas.microsoft.com/office/powerpoint/2010/main" val="3008121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“Official Duties?”</a:t>
            </a:r>
          </a:p>
        </p:txBody>
      </p:sp>
      <p:sp>
        <p:nvSpPr>
          <p:cNvPr id="3" name="Content Placeholder 2"/>
          <p:cNvSpPr>
            <a:spLocks noGrp="1"/>
          </p:cNvSpPr>
          <p:nvPr>
            <p:ph idx="1"/>
          </p:nvPr>
        </p:nvSpPr>
        <p:spPr/>
        <p:txBody>
          <a:bodyPr/>
          <a:lstStyle/>
          <a:p>
            <a:pPr>
              <a:spcBef>
                <a:spcPts val="1800"/>
              </a:spcBef>
            </a:pPr>
            <a:r>
              <a:rPr lang="en-US" dirty="0"/>
              <a:t>“Official duties” is defined in 20 CFR 603.5(e)(1) to mean administration or enforcement of law, or the execution of the official responsibilities of a Federal, State, or local elected official</a:t>
            </a:r>
          </a:p>
          <a:p>
            <a:pPr>
              <a:spcBef>
                <a:spcPts val="1800"/>
              </a:spcBef>
            </a:pPr>
            <a:r>
              <a:rPr lang="en-US" dirty="0"/>
              <a:t>In addition, 20 CFR 603.5(e)(2) includes in the definition of “official duties” the use of confidential UC information for WIOA performance accountability purposes</a:t>
            </a:r>
          </a:p>
          <a:p>
            <a:pPr>
              <a:spcBef>
                <a:spcPts val="1800"/>
              </a:spcBef>
            </a:pPr>
            <a:endParaRPr lang="en-US" dirty="0"/>
          </a:p>
        </p:txBody>
      </p:sp>
    </p:spTree>
    <p:extLst>
      <p:ext uri="{BB962C8B-B14F-4D97-AF65-F5344CB8AC3E}">
        <p14:creationId xmlns:p14="http://schemas.microsoft.com/office/powerpoint/2010/main" val="3598986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943100"/>
            <a:ext cx="3812533" cy="2867025"/>
          </a:xfrm>
          <a:prstGeom prst="ellipse">
            <a:avLst/>
          </a:prstGeom>
          <a:ln>
            <a:noFill/>
          </a:ln>
          <a:effectLst>
            <a:softEdge rad="112500"/>
          </a:effectLst>
        </p:spPr>
      </p:pic>
      <p:sp>
        <p:nvSpPr>
          <p:cNvPr id="2" name="Title 1"/>
          <p:cNvSpPr>
            <a:spLocks noGrp="1"/>
          </p:cNvSpPr>
          <p:nvPr>
            <p:ph type="title"/>
          </p:nvPr>
        </p:nvSpPr>
        <p:spPr>
          <a:xfrm>
            <a:off x="628650" y="284830"/>
            <a:ext cx="7886700" cy="884850"/>
          </a:xfrm>
        </p:spPr>
        <p:txBody>
          <a:bodyPr>
            <a:normAutofit fontScale="90000"/>
          </a:bodyPr>
          <a:lstStyle/>
          <a:p>
            <a:r>
              <a:rPr lang="en-US" dirty="0"/>
              <a:t>What About Non-Public </a:t>
            </a:r>
            <a:br>
              <a:rPr lang="en-US" dirty="0"/>
            </a:br>
            <a:r>
              <a:rPr lang="en-US" dirty="0"/>
              <a:t>Service Providers?</a:t>
            </a:r>
          </a:p>
        </p:txBody>
      </p:sp>
      <p:sp>
        <p:nvSpPr>
          <p:cNvPr id="3" name="Content Placeholder 2"/>
          <p:cNvSpPr>
            <a:spLocks noGrp="1"/>
          </p:cNvSpPr>
          <p:nvPr>
            <p:ph idx="1"/>
          </p:nvPr>
        </p:nvSpPr>
        <p:spPr>
          <a:xfrm>
            <a:off x="3286125" y="1474845"/>
            <a:ext cx="5676900" cy="4608456"/>
          </a:xfrm>
        </p:spPr>
        <p:txBody>
          <a:bodyPr/>
          <a:lstStyle/>
          <a:p>
            <a:r>
              <a:rPr lang="en-US" dirty="0"/>
              <a:t>Only public postsecondary educational institutions that fit the 603.2 definition of public official may receive confidential UC information</a:t>
            </a:r>
          </a:p>
          <a:p>
            <a:r>
              <a:rPr lang="en-US" dirty="0"/>
              <a:t>All other education service providers may receive only aggregate information, unless they obtain a written, signed informed consent for each individual whose information is being sought</a:t>
            </a:r>
          </a:p>
        </p:txBody>
      </p:sp>
    </p:spTree>
    <p:extLst>
      <p:ext uri="{BB962C8B-B14F-4D97-AF65-F5344CB8AC3E}">
        <p14:creationId xmlns:p14="http://schemas.microsoft.com/office/powerpoint/2010/main" val="4097889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455"/>
            <a:ext cx="7886700" cy="884850"/>
          </a:xfrm>
        </p:spPr>
        <p:txBody>
          <a:bodyPr>
            <a:normAutofit fontScale="90000"/>
          </a:bodyPr>
          <a:lstStyle/>
          <a:p>
            <a:r>
              <a:rPr lang="en-US" dirty="0"/>
              <a:t>Disclosures to Agents or </a:t>
            </a:r>
            <a:br>
              <a:rPr lang="en-US" dirty="0"/>
            </a:br>
            <a:r>
              <a:rPr lang="en-US" dirty="0"/>
              <a:t>Contractors of Public Officials</a:t>
            </a:r>
          </a:p>
        </p:txBody>
      </p:sp>
      <p:sp>
        <p:nvSpPr>
          <p:cNvPr id="3" name="Content Placeholder 2"/>
          <p:cNvSpPr>
            <a:spLocks noGrp="1"/>
          </p:cNvSpPr>
          <p:nvPr>
            <p:ph idx="1"/>
          </p:nvPr>
        </p:nvSpPr>
        <p:spPr/>
        <p:txBody>
          <a:bodyPr/>
          <a:lstStyle/>
          <a:p>
            <a:pPr>
              <a:spcBef>
                <a:spcPts val="1800"/>
              </a:spcBef>
            </a:pPr>
            <a:r>
              <a:rPr lang="en-US" dirty="0"/>
              <a:t>20 CFR 603.5(f) permits disclosure of confidential UC information to an agent or contractor of a public official</a:t>
            </a:r>
          </a:p>
          <a:p>
            <a:pPr>
              <a:spcBef>
                <a:spcPts val="1800"/>
              </a:spcBef>
            </a:pPr>
            <a:r>
              <a:rPr lang="en-US" dirty="0"/>
              <a:t>The data sharing agreement must hold the public official responsible for ensuring that the agent or contractor complies with all safeguards and security requirements</a:t>
            </a:r>
          </a:p>
          <a:p>
            <a:pPr>
              <a:spcBef>
                <a:spcPts val="1800"/>
              </a:spcBef>
            </a:pPr>
            <a:r>
              <a:rPr lang="en-US" dirty="0"/>
              <a:t>The agent or contractor may not </a:t>
            </a:r>
            <a:r>
              <a:rPr lang="en-US" dirty="0" err="1"/>
              <a:t>redisclose</a:t>
            </a:r>
            <a:r>
              <a:rPr lang="en-US" dirty="0"/>
              <a:t> the information except as permitted by 20 CFR 603.9(c)</a:t>
            </a:r>
          </a:p>
        </p:txBody>
      </p:sp>
    </p:spTree>
    <p:extLst>
      <p:ext uri="{BB962C8B-B14F-4D97-AF65-F5344CB8AC3E}">
        <p14:creationId xmlns:p14="http://schemas.microsoft.com/office/powerpoint/2010/main" val="520216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Requirements for Agreements</a:t>
            </a:r>
            <a:endParaRPr lang="en-US" dirty="0"/>
          </a:p>
        </p:txBody>
      </p:sp>
      <p:sp>
        <p:nvSpPr>
          <p:cNvPr id="3" name="Content Placeholder 2"/>
          <p:cNvSpPr>
            <a:spLocks noGrp="1"/>
          </p:cNvSpPr>
          <p:nvPr>
            <p:ph idx="1"/>
          </p:nvPr>
        </p:nvSpPr>
        <p:spPr/>
        <p:txBody>
          <a:bodyPr/>
          <a:lstStyle/>
          <a:p>
            <a:r>
              <a:rPr lang="en-US" sz="2200" dirty="0"/>
              <a:t>Before any disclosures take place, 20 CFR 603.10 requires the State UC agency to enter into a written, enforceable agreement with the agency or entity requesting confidential UC information </a:t>
            </a:r>
          </a:p>
          <a:p>
            <a:r>
              <a:rPr lang="en-US" sz="2200" dirty="0"/>
              <a:t>This is required for disclosures on the basis of informed consent and for disclosures to public officials and their agents or contractors</a:t>
            </a:r>
          </a:p>
          <a:p>
            <a:r>
              <a:rPr lang="en-US" sz="2200" dirty="0"/>
              <a:t>Similar to requirements under FERPA for disclosures to authorized representatives – see Attachment 2 in joint guidance</a:t>
            </a:r>
          </a:p>
          <a:p>
            <a:r>
              <a:rPr lang="en-US" sz="2200" dirty="0"/>
              <a:t>A written agreement is required for sharing personal information with another entity for either audit or evaluation purposes or for another program’s purpose. </a:t>
            </a:r>
          </a:p>
        </p:txBody>
      </p:sp>
    </p:spTree>
    <p:extLst>
      <p:ext uri="{BB962C8B-B14F-4D97-AF65-F5344CB8AC3E}">
        <p14:creationId xmlns:p14="http://schemas.microsoft.com/office/powerpoint/2010/main" val="30313863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Agreements must include:</a:t>
            </a:r>
          </a:p>
        </p:txBody>
      </p:sp>
      <p:pic>
        <p:nvPicPr>
          <p:cNvPr id="5" name="Pictur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70017" y="1268878"/>
            <a:ext cx="3090416" cy="3596343"/>
          </a:xfrm>
          <a:prstGeom prst="rect">
            <a:avLst/>
          </a:prstGeom>
        </p:spPr>
      </p:pic>
      <p:sp>
        <p:nvSpPr>
          <p:cNvPr id="2" name="Title 1"/>
          <p:cNvSpPr>
            <a:spLocks noGrp="1"/>
          </p:cNvSpPr>
          <p:nvPr>
            <p:ph type="title"/>
          </p:nvPr>
        </p:nvSpPr>
        <p:spPr/>
        <p:txBody>
          <a:bodyPr/>
          <a:lstStyle/>
          <a:p>
            <a:r>
              <a:rPr lang="en-US" dirty="0"/>
              <a:t>Requirements for Agreements</a:t>
            </a:r>
          </a:p>
        </p:txBody>
      </p:sp>
      <p:sp>
        <p:nvSpPr>
          <p:cNvPr id="3" name="Content Placeholder 2"/>
          <p:cNvSpPr>
            <a:spLocks noGrp="1"/>
          </p:cNvSpPr>
          <p:nvPr>
            <p:ph idx="1"/>
          </p:nvPr>
        </p:nvSpPr>
        <p:spPr/>
        <p:txBody>
          <a:bodyPr/>
          <a:lstStyle/>
          <a:p>
            <a:pPr>
              <a:spcBef>
                <a:spcPts val="1200"/>
              </a:spcBef>
            </a:pPr>
            <a:r>
              <a:rPr lang="en-US" sz="2200" dirty="0"/>
              <a:t>A description of the specific information to be </a:t>
            </a:r>
            <a:br>
              <a:rPr lang="en-US" sz="2200" dirty="0"/>
            </a:br>
            <a:r>
              <a:rPr lang="en-US" sz="2200" dirty="0"/>
              <a:t>furnished and the purposes for which the </a:t>
            </a:r>
            <a:br>
              <a:rPr lang="en-US" sz="2200" dirty="0"/>
            </a:br>
            <a:r>
              <a:rPr lang="en-US" sz="2200" dirty="0"/>
              <a:t>information is sought</a:t>
            </a:r>
          </a:p>
          <a:p>
            <a:pPr>
              <a:spcBef>
                <a:spcPts val="1200"/>
              </a:spcBef>
            </a:pPr>
            <a:r>
              <a:rPr lang="en-US" sz="2200" dirty="0"/>
              <a:t>Provision for paying the State or State UC </a:t>
            </a:r>
            <a:br>
              <a:rPr lang="en-US" sz="2200" dirty="0"/>
            </a:br>
            <a:r>
              <a:rPr lang="en-US" sz="2200" dirty="0"/>
              <a:t>agency for the costs of furnishing the </a:t>
            </a:r>
            <a:br>
              <a:rPr lang="en-US" sz="2200" dirty="0"/>
            </a:br>
            <a:r>
              <a:rPr lang="en-US" sz="2200" dirty="0"/>
              <a:t>information – see 20 CFR 603.8</a:t>
            </a:r>
          </a:p>
          <a:p>
            <a:pPr>
              <a:spcBef>
                <a:spcPts val="1200"/>
              </a:spcBef>
            </a:pPr>
            <a:r>
              <a:rPr lang="en-US" sz="2200" dirty="0"/>
              <a:t>Provision for safeguarding the information </a:t>
            </a:r>
            <a:br>
              <a:rPr lang="en-US" sz="2200" dirty="0"/>
            </a:br>
            <a:r>
              <a:rPr lang="en-US" sz="2200" dirty="0"/>
              <a:t>disclosed – see 20 CFR 603.9</a:t>
            </a:r>
          </a:p>
          <a:p>
            <a:pPr>
              <a:spcBef>
                <a:spcPts val="1200"/>
              </a:spcBef>
            </a:pPr>
            <a:r>
              <a:rPr lang="en-US" sz="2200" dirty="0"/>
              <a:t>Provision for on-site inspections of the agency, entity, or contractor to ensure that the requirements of the agreement are being met</a:t>
            </a:r>
          </a:p>
        </p:txBody>
      </p:sp>
    </p:spTree>
    <p:extLst>
      <p:ext uri="{BB962C8B-B14F-4D97-AF65-F5344CB8AC3E}">
        <p14:creationId xmlns:p14="http://schemas.microsoft.com/office/powerpoint/2010/main" val="1045315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43424" y="2907295"/>
            <a:ext cx="4600575" cy="2452106"/>
          </a:xfrm>
          <a:prstGeom prst="rect">
            <a:avLst/>
          </a:prstGeom>
        </p:spPr>
      </p:pic>
      <p:sp>
        <p:nvSpPr>
          <p:cNvPr id="2" name="Title 1"/>
          <p:cNvSpPr>
            <a:spLocks noGrp="1"/>
          </p:cNvSpPr>
          <p:nvPr>
            <p:ph type="title"/>
          </p:nvPr>
        </p:nvSpPr>
        <p:spPr>
          <a:xfrm>
            <a:off x="628650" y="284830"/>
            <a:ext cx="7886700" cy="884850"/>
          </a:xfrm>
        </p:spPr>
        <p:txBody>
          <a:bodyPr>
            <a:normAutofit fontScale="90000"/>
          </a:bodyPr>
          <a:lstStyle/>
          <a:p>
            <a:r>
              <a:rPr lang="en-US" dirty="0"/>
              <a:t>Options for Matching VR, </a:t>
            </a:r>
            <a:br>
              <a:rPr lang="en-US" dirty="0"/>
            </a:br>
            <a:r>
              <a:rPr lang="en-US" dirty="0"/>
              <a:t>Education and UI Wage Data</a:t>
            </a:r>
          </a:p>
        </p:txBody>
      </p:sp>
      <p:sp>
        <p:nvSpPr>
          <p:cNvPr id="3" name="Content Placeholder 2"/>
          <p:cNvSpPr>
            <a:spLocks noGrp="1"/>
          </p:cNvSpPr>
          <p:nvPr>
            <p:ph idx="1"/>
          </p:nvPr>
        </p:nvSpPr>
        <p:spPr/>
        <p:txBody>
          <a:bodyPr/>
          <a:lstStyle/>
          <a:p>
            <a:r>
              <a:rPr lang="en-US" dirty="0"/>
              <a:t>Joint guidance provides options States may use when matching records for performance accountability reporting purposes under WIOA, as well as for audits and evaluations of WIOA core programs</a:t>
            </a:r>
          </a:p>
          <a:p>
            <a:pPr>
              <a:spcBef>
                <a:spcPts val="1800"/>
              </a:spcBef>
            </a:pPr>
            <a:r>
              <a:rPr lang="en-US" dirty="0"/>
              <a:t>Discusses both options </a:t>
            </a:r>
            <a:br>
              <a:rPr lang="en-US" dirty="0"/>
            </a:br>
            <a:r>
              <a:rPr lang="en-US" dirty="0"/>
              <a:t>for inter- and intra-state </a:t>
            </a:r>
            <a:br>
              <a:rPr lang="en-US" dirty="0"/>
            </a:br>
            <a:r>
              <a:rPr lang="en-US" dirty="0"/>
              <a:t>matching of records</a:t>
            </a:r>
          </a:p>
          <a:p>
            <a:pPr>
              <a:spcBef>
                <a:spcPts val="1800"/>
              </a:spcBef>
            </a:pPr>
            <a:r>
              <a:rPr lang="en-US" dirty="0"/>
              <a:t> Not intended as an exhaustive list of options</a:t>
            </a:r>
          </a:p>
        </p:txBody>
      </p:sp>
    </p:spTree>
    <p:extLst>
      <p:ext uri="{BB962C8B-B14F-4D97-AF65-F5344CB8AC3E}">
        <p14:creationId xmlns:p14="http://schemas.microsoft.com/office/powerpoint/2010/main" val="2182377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 1:</a:t>
            </a:r>
          </a:p>
        </p:txBody>
      </p:sp>
      <p:pic>
        <p:nvPicPr>
          <p:cNvPr id="2050" name="Picture 2"/>
          <p:cNvPicPr>
            <a:picLocks noGrp="1" noChangeAspect="1" noChangeArrowheads="1"/>
          </p:cNvPicPr>
          <p:nvPr>
            <p:ph idx="4294967295"/>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57226" y="2360781"/>
            <a:ext cx="7829548" cy="346041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657226" y="1298993"/>
            <a:ext cx="8191500" cy="88485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r>
              <a:rPr lang="en-US" sz="2000" dirty="0"/>
              <a:t>A State Educational Authority Discloses PII from Education Records to the State UC Agency as its Authorized Representative</a:t>
            </a:r>
          </a:p>
        </p:txBody>
      </p:sp>
    </p:spTree>
    <p:extLst>
      <p:ext uri="{BB962C8B-B14F-4D97-AF65-F5344CB8AC3E}">
        <p14:creationId xmlns:p14="http://schemas.microsoft.com/office/powerpoint/2010/main" val="131050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Option 6:</a:t>
            </a:r>
            <a:endParaRPr lang="en-US" dirty="0"/>
          </a:p>
        </p:txBody>
      </p:sp>
      <p:pic>
        <p:nvPicPr>
          <p:cNvPr id="3074" name="Picture 6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8620" y="2028825"/>
            <a:ext cx="8366760" cy="391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657224" y="1295400"/>
            <a:ext cx="8258175" cy="62865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r>
              <a:rPr lang="en-US" sz="2000" dirty="0"/>
              <a:t>A State VR Agency Discloses Personal Information to the State UC Agency for Conducting an Audit or Evaluation of the VR Program</a:t>
            </a:r>
          </a:p>
        </p:txBody>
      </p:sp>
    </p:spTree>
    <p:extLst>
      <p:ext uri="{BB962C8B-B14F-4D97-AF65-F5344CB8AC3E}">
        <p14:creationId xmlns:p14="http://schemas.microsoft.com/office/powerpoint/2010/main" val="4026479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28650" y="1474845"/>
            <a:ext cx="7245350" cy="4608456"/>
          </a:xfrm>
        </p:spPr>
        <p:txBody>
          <a:bodyPr/>
          <a:lstStyle/>
          <a:p>
            <a:r>
              <a:rPr lang="en-US" sz="2800" dirty="0"/>
              <a:t>Provide an overview of WIOA and the joint guidance</a:t>
            </a:r>
          </a:p>
          <a:p>
            <a:pPr>
              <a:spcBef>
                <a:spcPts val="1800"/>
              </a:spcBef>
            </a:pPr>
            <a:r>
              <a:rPr lang="en-US" sz="2800" dirty="0"/>
              <a:t>Provide an overview of the Federal laws and regulations governing the use and disclosure of records</a:t>
            </a:r>
          </a:p>
          <a:p>
            <a:pPr marL="1005840" lvl="1">
              <a:spcBef>
                <a:spcPts val="800"/>
              </a:spcBef>
            </a:pPr>
            <a:r>
              <a:rPr lang="en-US" dirty="0"/>
              <a:t>Family Educational Rights and Privacy Act (FERPA) at 34 CFR 99</a:t>
            </a:r>
          </a:p>
          <a:p>
            <a:pPr marL="1005840" lvl="1">
              <a:spcBef>
                <a:spcPts val="800"/>
              </a:spcBef>
            </a:pPr>
            <a:r>
              <a:rPr lang="en-US" dirty="0"/>
              <a:t>VR regulations at 34 CFR 361.38</a:t>
            </a:r>
          </a:p>
          <a:p>
            <a:pPr marL="1005840" lvl="1">
              <a:spcBef>
                <a:spcPts val="800"/>
              </a:spcBef>
            </a:pPr>
            <a:r>
              <a:rPr lang="en-US" dirty="0"/>
              <a:t>DOL regulations at 20 CFR part 603</a:t>
            </a:r>
          </a:p>
          <a:p>
            <a:endParaRPr lang="en-US" dirty="0"/>
          </a:p>
        </p:txBody>
      </p:sp>
    </p:spTree>
    <p:extLst>
      <p:ext uri="{BB962C8B-B14F-4D97-AF65-F5344CB8AC3E}">
        <p14:creationId xmlns:p14="http://schemas.microsoft.com/office/powerpoint/2010/main" val="4531044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Option 7:</a:t>
            </a:r>
            <a:endParaRPr lang="en-US" dirty="0"/>
          </a:p>
        </p:txBody>
      </p:sp>
      <p:pic>
        <p:nvPicPr>
          <p:cNvPr id="4" name="Picture 3" descr="This graphic is described in the immediately preceding text." title="Graphic depiction of Option 7"/>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1000" y="1771650"/>
            <a:ext cx="8382000" cy="3848100"/>
          </a:xfrm>
          <a:prstGeom prst="rect">
            <a:avLst/>
          </a:prstGeom>
          <a:noFill/>
          <a:ln w="19050" cmpd="sng">
            <a:noFill/>
            <a:miter lim="800000"/>
            <a:headEnd/>
            <a:tailEnd/>
          </a:ln>
          <a:effectLst/>
        </p:spPr>
      </p:pic>
      <p:sp>
        <p:nvSpPr>
          <p:cNvPr id="6" name="Title 1"/>
          <p:cNvSpPr txBox="1">
            <a:spLocks/>
          </p:cNvSpPr>
          <p:nvPr/>
        </p:nvSpPr>
        <p:spPr>
          <a:xfrm>
            <a:off x="628650" y="1314449"/>
            <a:ext cx="7886700" cy="6924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pPr algn="ctr"/>
            <a:r>
              <a:rPr lang="en-US" sz="2000" dirty="0"/>
              <a:t>Multiple State UC Agencies as Authorized Representatives</a:t>
            </a:r>
          </a:p>
        </p:txBody>
      </p:sp>
    </p:spTree>
    <p:extLst>
      <p:ext uri="{BB962C8B-B14F-4D97-AF65-F5344CB8AC3E}">
        <p14:creationId xmlns:p14="http://schemas.microsoft.com/office/powerpoint/2010/main" val="4166145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Wage Record Interchange System 2</a:t>
            </a:r>
            <a:endParaRPr lang="en-US" dirty="0"/>
          </a:p>
        </p:txBody>
      </p:sp>
      <p:sp>
        <p:nvSpPr>
          <p:cNvPr id="3" name="Content Placeholder 2"/>
          <p:cNvSpPr>
            <a:spLocks noGrp="1"/>
          </p:cNvSpPr>
          <p:nvPr>
            <p:ph idx="1"/>
          </p:nvPr>
        </p:nvSpPr>
        <p:spPr>
          <a:xfrm>
            <a:off x="628650" y="1474845"/>
            <a:ext cx="7886700" cy="4344930"/>
          </a:xfrm>
        </p:spPr>
        <p:txBody>
          <a:bodyPr numCol="2"/>
          <a:lstStyle/>
          <a:p>
            <a:pPr indent="-274320"/>
            <a:r>
              <a:rPr lang="en-US" sz="1800" dirty="0"/>
              <a:t>Extends the WRIS record-sharing model to non-DOL programs that are partners in the workforce system. </a:t>
            </a:r>
          </a:p>
          <a:p>
            <a:pPr indent="-274320"/>
            <a:r>
              <a:rPr lang="en-US" sz="1800" dirty="0"/>
              <a:t>Allows these partner programs access to aggregate data through Third Party agreements with the Performance Accountability and Customer Information Agencies (PACIAs). </a:t>
            </a:r>
          </a:p>
          <a:p>
            <a:pPr indent="-274320"/>
            <a:r>
              <a:rPr lang="en-US" sz="1800" dirty="0"/>
              <a:t>Existing WRIS2 agreement requires that any data exchange be conducted in a manner consistent with FERPA and applicable State law</a:t>
            </a:r>
          </a:p>
          <a:p>
            <a:pPr indent="-274320"/>
            <a:r>
              <a:rPr lang="en-US" sz="1800" dirty="0"/>
              <a:t>Departments and States are working together to develop an agreement that continues the processing of interstate requests, is consistent with WIOA and addresses FERPA compliance.</a:t>
            </a:r>
          </a:p>
          <a:p>
            <a:pPr indent="-274320"/>
            <a:r>
              <a:rPr lang="en-US" sz="1800" dirty="0"/>
              <a:t>We will provide further guidance regarding the re-negotiated data sharing agreement that will replace WRIS and WRIS 2 agreements when it/they are finalized.</a:t>
            </a:r>
          </a:p>
          <a:p>
            <a:pPr indent="-274320"/>
            <a:r>
              <a:rPr lang="en-US" sz="1800" dirty="0"/>
              <a:t>Options 8 provide information on how to match individual level data with interstate wage records through the PACIA.</a:t>
            </a:r>
          </a:p>
        </p:txBody>
      </p:sp>
    </p:spTree>
    <p:extLst>
      <p:ext uri="{BB962C8B-B14F-4D97-AF65-F5344CB8AC3E}">
        <p14:creationId xmlns:p14="http://schemas.microsoft.com/office/powerpoint/2010/main" val="13199855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Governor Designates the </a:t>
            </a:r>
            <a:br>
              <a:rPr lang="en-US"/>
            </a:br>
            <a:r>
              <a:rPr lang="en-US"/>
              <a:t>Educational Authority as a PACIA </a:t>
            </a:r>
            <a:endParaRPr lang="en-US" dirty="0"/>
          </a:p>
        </p:txBody>
      </p:sp>
      <p:sp>
        <p:nvSpPr>
          <p:cNvPr id="3" name="Content Placeholder 2"/>
          <p:cNvSpPr>
            <a:spLocks noGrp="1"/>
          </p:cNvSpPr>
          <p:nvPr>
            <p:ph idx="1"/>
          </p:nvPr>
        </p:nvSpPr>
        <p:spPr/>
        <p:txBody>
          <a:bodyPr/>
          <a:lstStyle/>
          <a:p>
            <a:r>
              <a:rPr lang="en-US" dirty="0"/>
              <a:t>Educational institutions can disclose PII to the educational authority/PACIA.** </a:t>
            </a:r>
          </a:p>
          <a:p>
            <a:r>
              <a:rPr lang="en-US" dirty="0"/>
              <a:t>Educational authority/PACIA can query the WRIS2 for the purpose of ETP performance reporting.  </a:t>
            </a:r>
          </a:p>
          <a:p>
            <a:r>
              <a:rPr lang="en-US" dirty="0"/>
              <a:t>Under WRIS and WRIS2, the PACIA may return only aggregate data to the educational institution. </a:t>
            </a:r>
          </a:p>
        </p:txBody>
      </p:sp>
      <p:sp>
        <p:nvSpPr>
          <p:cNvPr id="6" name="Rectangle: Diagonal Corners Rounded 5"/>
          <p:cNvSpPr/>
          <p:nvPr/>
        </p:nvSpPr>
        <p:spPr>
          <a:xfrm>
            <a:off x="800100" y="4762499"/>
            <a:ext cx="7296150" cy="904875"/>
          </a:xfrm>
          <a:prstGeom prst="round2DiagRect">
            <a:avLst>
              <a:gd name="adj1" fmla="val 0"/>
              <a:gd name="adj2" fmla="val 50000"/>
            </a:avLst>
          </a:prstGeom>
          <a:gradFill flip="none" rotWithShape="1">
            <a:gsLst>
              <a:gs pos="100000">
                <a:srgbClr val="3563B2"/>
              </a:gs>
              <a:gs pos="0">
                <a:schemeClr val="accent1">
                  <a:lumMod val="67000"/>
                </a:schemeClr>
              </a:gs>
              <a:gs pos="48000">
                <a:schemeClr val="accent1">
                  <a:lumMod val="97000"/>
                  <a:lumOff val="3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228600" indent="-457200"/>
            <a:r>
              <a:rPr lang="en-US" sz="1400">
                <a:effectLst>
                  <a:outerShdw blurRad="50800" dist="38100" dir="8100000" algn="tr" rotWithShape="0">
                    <a:prstClr val="black">
                      <a:alpha val="40000"/>
                    </a:prstClr>
                  </a:outerShdw>
                </a:effectLst>
              </a:rPr>
              <a:t>** the Governor may only designate an Educational Authority under the definition of a PACIA in the WRIS/WRIS2 Agreements: which limits designation to those entities responsible for performance reporting under WIA Title IB </a:t>
            </a:r>
            <a:endParaRPr lang="en-US" sz="1400" dirty="0">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013847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 8:</a:t>
            </a:r>
          </a:p>
        </p:txBody>
      </p:sp>
      <p:pic>
        <p:nvPicPr>
          <p:cNvPr id="4" name="Content Placeholder 3" descr="This graphic is described in the immediately preceding text." title="Graphic depiction of Option 8 if the requestor is not subject to FERPA"/>
          <p:cNvPicPr>
            <a:picLocks noGrp="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0480" y="1838325"/>
            <a:ext cx="9083040" cy="4114800"/>
          </a:xfrm>
          <a:prstGeom prst="rect">
            <a:avLst/>
          </a:prstGeom>
          <a:noFill/>
          <a:ln w="19050" cmpd="sng">
            <a:noFill/>
            <a:miter lim="800000"/>
            <a:headEnd/>
            <a:tailEnd/>
          </a:ln>
          <a:effectLst/>
        </p:spPr>
      </p:pic>
      <p:sp>
        <p:nvSpPr>
          <p:cNvPr id="5" name="Title 1"/>
          <p:cNvSpPr txBox="1">
            <a:spLocks/>
          </p:cNvSpPr>
          <p:nvPr/>
        </p:nvSpPr>
        <p:spPr>
          <a:xfrm>
            <a:off x="628650" y="1300650"/>
            <a:ext cx="7886700" cy="3186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pPr algn="ctr"/>
            <a:r>
              <a:rPr lang="en-US" sz="2000" dirty="0"/>
              <a:t>WRIS 2 - Requestor Not Subject to FERPA</a:t>
            </a:r>
          </a:p>
        </p:txBody>
      </p:sp>
    </p:spTree>
    <p:extLst>
      <p:ext uri="{BB962C8B-B14F-4D97-AF65-F5344CB8AC3E}">
        <p14:creationId xmlns:p14="http://schemas.microsoft.com/office/powerpoint/2010/main" val="42399086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Option 8:</a:t>
            </a:r>
          </a:p>
        </p:txBody>
      </p:sp>
      <p:pic>
        <p:nvPicPr>
          <p:cNvPr id="5" name="Content Placeholder 4" descr="This graphic is described in the immediately preceding text." title="Graphic depiction of Option 8 if the entity is subject to FERPA. . ."/>
          <p:cNvPicPr>
            <a:picLocks noGrp="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0480" y="1943100"/>
            <a:ext cx="9083040" cy="4114800"/>
          </a:xfrm>
          <a:prstGeom prst="rect">
            <a:avLst/>
          </a:prstGeom>
          <a:noFill/>
          <a:ln w="19050" cmpd="sng">
            <a:noFill/>
            <a:miter lim="800000"/>
            <a:headEnd/>
            <a:tailEnd/>
          </a:ln>
          <a:effectLst/>
        </p:spPr>
      </p:pic>
      <p:sp>
        <p:nvSpPr>
          <p:cNvPr id="4" name="Title 1"/>
          <p:cNvSpPr txBox="1">
            <a:spLocks/>
          </p:cNvSpPr>
          <p:nvPr/>
        </p:nvSpPr>
        <p:spPr>
          <a:xfrm>
            <a:off x="714375" y="1055380"/>
            <a:ext cx="7886700" cy="88485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r>
              <a:rPr lang="en-US" sz="2000" dirty="0"/>
              <a:t>WRIS 2 - Requestor Subject to FERPA and not Educational Authority as a PACIA</a:t>
            </a:r>
          </a:p>
        </p:txBody>
      </p:sp>
    </p:spTree>
    <p:extLst>
      <p:ext uri="{BB962C8B-B14F-4D97-AF65-F5344CB8AC3E}">
        <p14:creationId xmlns:p14="http://schemas.microsoft.com/office/powerpoint/2010/main" val="208745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36770"/>
            <a:ext cx="3892550" cy="4608456"/>
          </a:xfrm>
        </p:spPr>
        <p:txBody>
          <a:bodyPr>
            <a:noAutofit/>
          </a:bodyPr>
          <a:lstStyle/>
          <a:p>
            <a:r>
              <a:rPr lang="en-US" dirty="0"/>
              <a:t>WIOA Resource page:</a:t>
            </a:r>
          </a:p>
          <a:p>
            <a:pPr lvl="1"/>
            <a:r>
              <a:rPr lang="en-US" dirty="0">
                <a:hlinkClick r:id="rId2"/>
              </a:rPr>
              <a:t>https://www.doleta.gov/wioa/</a:t>
            </a:r>
            <a:endParaRPr lang="en-US" dirty="0"/>
          </a:p>
          <a:p>
            <a:pPr>
              <a:spcBef>
                <a:spcPts val="3000"/>
              </a:spcBef>
            </a:pPr>
            <a:r>
              <a:rPr lang="en-US" dirty="0"/>
              <a:t>Family Policy Compliance Office</a:t>
            </a:r>
          </a:p>
          <a:p>
            <a:pPr lvl="1"/>
            <a:r>
              <a:rPr lang="en-US" dirty="0"/>
              <a:t>Telephone:  202-260-3887</a:t>
            </a:r>
          </a:p>
          <a:p>
            <a:pPr lvl="1"/>
            <a:r>
              <a:rPr lang="en-US" dirty="0"/>
              <a:t>Email:  </a:t>
            </a:r>
            <a:r>
              <a:rPr lang="en-US" dirty="0">
                <a:hlinkClick r:id="rId3"/>
              </a:rPr>
              <a:t>FERPA@ed.gov</a:t>
            </a:r>
            <a:endParaRPr lang="en-US" dirty="0"/>
          </a:p>
          <a:p>
            <a:pPr lvl="1"/>
            <a:r>
              <a:rPr lang="en-US" dirty="0"/>
              <a:t>Website:  </a:t>
            </a:r>
            <a:r>
              <a:rPr lang="en-US" dirty="0">
                <a:hlinkClick r:id="rId4"/>
              </a:rPr>
              <a:t>www.ed.gov/fpco</a:t>
            </a:r>
            <a:endParaRPr lang="en-US" dirty="0"/>
          </a:p>
          <a:p>
            <a:endParaRPr lang="en-US" dirty="0"/>
          </a:p>
        </p:txBody>
      </p:sp>
      <p:sp>
        <p:nvSpPr>
          <p:cNvPr id="5" name="Content Placeholder 4"/>
          <p:cNvSpPr>
            <a:spLocks noGrp="1"/>
          </p:cNvSpPr>
          <p:nvPr>
            <p:ph idx="10"/>
          </p:nvPr>
        </p:nvSpPr>
        <p:spPr>
          <a:xfrm>
            <a:off x="4200526" y="1636770"/>
            <a:ext cx="4695824" cy="4608456"/>
          </a:xfrm>
        </p:spPr>
        <p:txBody>
          <a:bodyPr anchor="t">
            <a:noAutofit/>
          </a:bodyPr>
          <a:lstStyle/>
          <a:p>
            <a:r>
              <a:rPr lang="en-US" dirty="0"/>
              <a:t>Privacy Technical Assistance Center</a:t>
            </a:r>
          </a:p>
          <a:p>
            <a:pPr lvl="1"/>
            <a:r>
              <a:rPr lang="en-US" dirty="0"/>
              <a:t>Telephone:  855-249-3072</a:t>
            </a:r>
          </a:p>
          <a:p>
            <a:pPr lvl="1"/>
            <a:r>
              <a:rPr lang="en-US" dirty="0"/>
              <a:t>Email</a:t>
            </a:r>
            <a:r>
              <a:rPr lang="en-US"/>
              <a:t>:  </a:t>
            </a:r>
            <a:r>
              <a:rPr lang="en-US">
                <a:hlinkClick r:id="rId5"/>
              </a:rPr>
              <a:t>privacyTA@ed.gov</a:t>
            </a:r>
            <a:endParaRPr lang="en-US" dirty="0"/>
          </a:p>
          <a:p>
            <a:pPr lvl="1"/>
            <a:r>
              <a:rPr lang="en-US" dirty="0"/>
              <a:t>Website:  </a:t>
            </a:r>
            <a:r>
              <a:rPr lang="en-US" dirty="0">
                <a:hlinkClick r:id="rId6"/>
              </a:rPr>
              <a:t>http://ptac.ed.gov</a:t>
            </a:r>
            <a:endParaRPr lang="en-US" dirty="0"/>
          </a:p>
          <a:p>
            <a:r>
              <a:rPr lang="en-US" dirty="0"/>
              <a:t>Office of Unemployment Insurance </a:t>
            </a:r>
          </a:p>
          <a:p>
            <a:pPr lvl="1"/>
            <a:r>
              <a:rPr lang="en-US" dirty="0"/>
              <a:t>Agnes Wells</a:t>
            </a:r>
          </a:p>
          <a:p>
            <a:pPr lvl="1"/>
            <a:r>
              <a:rPr lang="en-US" dirty="0"/>
              <a:t>Telephone:  202-693-2996</a:t>
            </a:r>
          </a:p>
          <a:p>
            <a:pPr lvl="1"/>
            <a:r>
              <a:rPr lang="en-US" dirty="0"/>
              <a:t>Email:  </a:t>
            </a:r>
            <a:r>
              <a:rPr lang="en-US" dirty="0">
                <a:hlinkClick r:id="rId7"/>
              </a:rPr>
              <a:t>Information.StateUILegal@dol.gov</a:t>
            </a:r>
            <a:endParaRPr lang="en-US" dirty="0"/>
          </a:p>
          <a:p>
            <a:pPr lvl="1"/>
            <a:r>
              <a:rPr lang="en-US" dirty="0"/>
              <a:t>Email:  </a:t>
            </a:r>
            <a:r>
              <a:rPr lang="en-US" dirty="0">
                <a:hlinkClick r:id="rId8"/>
              </a:rPr>
              <a:t>WRIS@dol.gov</a:t>
            </a:r>
            <a:endParaRPr lang="en-US" dirty="0"/>
          </a:p>
          <a:p>
            <a:pPr lvl="1"/>
            <a:r>
              <a:rPr lang="en-US" dirty="0"/>
              <a:t>website:</a:t>
            </a:r>
            <a:br>
              <a:rPr lang="en-US" dirty="0"/>
            </a:br>
            <a:r>
              <a:rPr lang="en-US" dirty="0">
                <a:hlinkClick r:id="rId9"/>
              </a:rPr>
              <a:t>http://doleta.gov/performance/wris_2.cfm</a:t>
            </a:r>
            <a:endParaRPr lang="en-US" dirty="0"/>
          </a:p>
        </p:txBody>
      </p:sp>
      <p:sp>
        <p:nvSpPr>
          <p:cNvPr id="6" name="Title 1"/>
          <p:cNvSpPr txBox="1">
            <a:spLocks/>
          </p:cNvSpPr>
          <p:nvPr/>
        </p:nvSpPr>
        <p:spPr>
          <a:xfrm>
            <a:off x="3986169" y="502930"/>
            <a:ext cx="4224294" cy="61149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1"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stStyle>
          <a:p>
            <a:pPr algn="ctr">
              <a:lnSpc>
                <a:spcPct val="80000"/>
              </a:lnSpc>
            </a:pPr>
            <a:r>
              <a:rPr lang="en-US" sz="2400" dirty="0"/>
              <a:t>Where can I</a:t>
            </a:r>
            <a:br>
              <a:rPr lang="en-US" sz="2400" dirty="0"/>
            </a:br>
            <a:r>
              <a:rPr lang="en-US" sz="2400" dirty="0"/>
              <a:t> go for help?</a:t>
            </a:r>
          </a:p>
        </p:txBody>
      </p:sp>
    </p:spTree>
    <p:extLst>
      <p:ext uri="{BB962C8B-B14F-4D97-AF65-F5344CB8AC3E}">
        <p14:creationId xmlns:p14="http://schemas.microsoft.com/office/powerpoint/2010/main" val="1110310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93150" y="6356350"/>
            <a:ext cx="450850" cy="365125"/>
          </a:xfrm>
          <a:prstGeom prst="rect">
            <a:avLst/>
          </a:prstGeom>
        </p:spPr>
        <p:txBody>
          <a:bodyPr/>
          <a:lstStyle/>
          <a:p>
            <a:pPr>
              <a:defRPr/>
            </a:pPr>
            <a:fld id="{8F0D2DD0-B4A1-4F39-A706-B660919B7F0E}" type="slidenum">
              <a:rPr lang="en-US" smtClean="0"/>
              <a:pPr>
                <a:defRPr/>
              </a:pPr>
              <a:t>46</a:t>
            </a:fld>
            <a:endParaRPr lang="en-US" dirty="0"/>
          </a:p>
        </p:txBody>
      </p:sp>
    </p:spTree>
    <p:extLst>
      <p:ext uri="{BB962C8B-B14F-4D97-AF65-F5344CB8AC3E}">
        <p14:creationId xmlns:p14="http://schemas.microsoft.com/office/powerpoint/2010/main" val="27336423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20346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WIOA Overview</a:t>
            </a:r>
          </a:p>
        </p:txBody>
      </p:sp>
      <p:sp>
        <p:nvSpPr>
          <p:cNvPr id="4" name="Content Placeholder 3"/>
          <p:cNvSpPr>
            <a:spLocks noGrp="1"/>
          </p:cNvSpPr>
          <p:nvPr>
            <p:ph idx="1"/>
          </p:nvPr>
        </p:nvSpPr>
        <p:spPr>
          <a:xfrm>
            <a:off x="628650" y="2194559"/>
            <a:ext cx="8008274" cy="3888741"/>
          </a:xfrm>
        </p:spPr>
        <p:txBody>
          <a:bodyPr>
            <a:noAutofit/>
          </a:bodyPr>
          <a:lstStyle/>
          <a:p>
            <a:pPr>
              <a:lnSpc>
                <a:spcPct val="95000"/>
              </a:lnSpc>
              <a:spcBef>
                <a:spcPts val="1500"/>
              </a:spcBef>
            </a:pPr>
            <a:r>
              <a:rPr lang="en-US" sz="2000" b="1" dirty="0"/>
              <a:t>DOL’s</a:t>
            </a:r>
            <a:r>
              <a:rPr lang="en-US" sz="2000" dirty="0"/>
              <a:t> Workforce Innovation and Opportunity Act,</a:t>
            </a:r>
          </a:p>
          <a:p>
            <a:pPr>
              <a:lnSpc>
                <a:spcPct val="95000"/>
              </a:lnSpc>
              <a:spcBef>
                <a:spcPts val="1500"/>
              </a:spcBef>
            </a:pPr>
            <a:r>
              <a:rPr lang="en-US" sz="2000" b="1" dirty="0"/>
              <a:t>ED’s </a:t>
            </a:r>
            <a:r>
              <a:rPr lang="en-US" sz="2000" dirty="0"/>
              <a:t>and </a:t>
            </a:r>
            <a:r>
              <a:rPr lang="en-US" sz="2000" b="1" dirty="0"/>
              <a:t>DOL’s</a:t>
            </a:r>
            <a:r>
              <a:rPr lang="en-US" sz="2000" dirty="0"/>
              <a:t> Workforce Innovation and Opportunity Act: Joint Rule for Unified and Combined State Plans, Performance Accountability, and the One-Stop System Joint Provisions</a:t>
            </a:r>
          </a:p>
          <a:p>
            <a:pPr>
              <a:lnSpc>
                <a:spcPct val="95000"/>
              </a:lnSpc>
              <a:spcBef>
                <a:spcPts val="1500"/>
              </a:spcBef>
            </a:pPr>
            <a:r>
              <a:rPr lang="en-US" sz="2000" b="1" dirty="0"/>
              <a:t>ED’s</a:t>
            </a:r>
            <a:r>
              <a:rPr lang="en-US" sz="2000" dirty="0"/>
              <a:t> State Vocational Rehabilitation Services Program; State Supported Employment Services Program; Limitations on Use of Subminimum Wage and Programs, and </a:t>
            </a:r>
          </a:p>
          <a:p>
            <a:pPr>
              <a:lnSpc>
                <a:spcPct val="95000"/>
              </a:lnSpc>
              <a:spcBef>
                <a:spcPts val="1500"/>
              </a:spcBef>
            </a:pPr>
            <a:r>
              <a:rPr lang="en-US" sz="2000" b="1" dirty="0"/>
              <a:t>ED’s</a:t>
            </a:r>
            <a:r>
              <a:rPr lang="en-US" sz="2000" dirty="0"/>
              <a:t> Activities Authorized by the Adult Education and Family Literacy Act (Title II of the Workforce Innovation and Opportunity Act). </a:t>
            </a:r>
          </a:p>
        </p:txBody>
      </p:sp>
      <p:sp>
        <p:nvSpPr>
          <p:cNvPr id="5" name="Text Placeholder 4"/>
          <p:cNvSpPr>
            <a:spLocks noGrp="1"/>
          </p:cNvSpPr>
          <p:nvPr>
            <p:ph type="body" sz="quarter" idx="10"/>
          </p:nvPr>
        </p:nvSpPr>
        <p:spPr>
          <a:xfrm>
            <a:off x="628650" y="1321724"/>
            <a:ext cx="7886700" cy="602325"/>
          </a:xfrm>
        </p:spPr>
        <p:txBody>
          <a:bodyPr bIns="91440">
            <a:noAutofit/>
          </a:bodyPr>
          <a:lstStyle/>
          <a:p>
            <a:pPr>
              <a:lnSpc>
                <a:spcPct val="95000"/>
              </a:lnSpc>
              <a:spcBef>
                <a:spcPts val="0"/>
              </a:spcBef>
            </a:pPr>
            <a:r>
              <a:rPr lang="en-US" sz="2000" dirty="0"/>
              <a:t>The following final rules were published </a:t>
            </a:r>
            <a:br>
              <a:rPr lang="en-US" sz="2000" dirty="0"/>
            </a:br>
            <a:r>
              <a:rPr lang="en-US" sz="2000" dirty="0"/>
              <a:t>in the </a:t>
            </a:r>
            <a:r>
              <a:rPr lang="en-US" sz="2000" u="sng" dirty="0"/>
              <a:t>Federal Register</a:t>
            </a:r>
            <a:r>
              <a:rPr lang="en-US" sz="2000" dirty="0"/>
              <a:t> (FR) on August 19, 2016:</a:t>
            </a:r>
          </a:p>
        </p:txBody>
      </p:sp>
    </p:spTree>
    <p:extLst>
      <p:ext uri="{BB962C8B-B14F-4D97-AF65-F5344CB8AC3E}">
        <p14:creationId xmlns:p14="http://schemas.microsoft.com/office/powerpoint/2010/main" val="325423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Goals of WIOA</a:t>
            </a:r>
          </a:p>
        </p:txBody>
      </p:sp>
      <p:sp>
        <p:nvSpPr>
          <p:cNvPr id="4" name="Content Placeholder 3"/>
          <p:cNvSpPr>
            <a:spLocks noGrp="1"/>
          </p:cNvSpPr>
          <p:nvPr>
            <p:ph idx="1"/>
          </p:nvPr>
        </p:nvSpPr>
        <p:spPr/>
        <p:txBody>
          <a:bodyPr>
            <a:normAutofit/>
          </a:bodyPr>
          <a:lstStyle/>
          <a:p>
            <a:pPr>
              <a:spcBef>
                <a:spcPts val="1500"/>
              </a:spcBef>
            </a:pPr>
            <a:r>
              <a:rPr lang="en-US" sz="2200" dirty="0"/>
              <a:t>Helps job seekers access employment, education, training and support services</a:t>
            </a:r>
          </a:p>
          <a:p>
            <a:pPr>
              <a:spcBef>
                <a:spcPts val="1500"/>
              </a:spcBef>
            </a:pPr>
            <a:r>
              <a:rPr lang="en-US" sz="2200" dirty="0"/>
              <a:t>Matches employers with skilled workers</a:t>
            </a:r>
          </a:p>
          <a:p>
            <a:pPr>
              <a:spcBef>
                <a:spcPts val="1500"/>
              </a:spcBef>
            </a:pPr>
            <a:r>
              <a:rPr lang="en-US" sz="2200" dirty="0"/>
              <a:t>Reaffirms the role of the customer-</a:t>
            </a:r>
            <a:br>
              <a:rPr lang="en-US" sz="2200" dirty="0"/>
            </a:br>
            <a:r>
              <a:rPr lang="en-US" sz="2200" dirty="0"/>
              <a:t>focused one-stop delivery system</a:t>
            </a:r>
          </a:p>
          <a:p>
            <a:pPr>
              <a:spcBef>
                <a:spcPts val="1500"/>
              </a:spcBef>
            </a:pPr>
            <a:r>
              <a:rPr lang="en-US" sz="2200" dirty="0"/>
              <a:t>Mandates enhanced and increased </a:t>
            </a:r>
            <a:br>
              <a:rPr lang="en-US" sz="2200" dirty="0"/>
            </a:br>
            <a:r>
              <a:rPr lang="en-US" sz="2200" dirty="0"/>
              <a:t>coordination among key employment, </a:t>
            </a:r>
            <a:br>
              <a:rPr lang="en-US" sz="2200" dirty="0"/>
            </a:br>
            <a:r>
              <a:rPr lang="en-US" sz="2200" dirty="0"/>
              <a:t>education, and training programs</a:t>
            </a:r>
          </a:p>
          <a:p>
            <a:pPr>
              <a:spcBef>
                <a:spcPts val="1500"/>
              </a:spcBef>
            </a:pPr>
            <a:r>
              <a:rPr lang="en-US" sz="2200" dirty="0"/>
              <a:t>Focuses on performance accountability for the WIOA core programs</a:t>
            </a:r>
          </a:p>
        </p:txBody>
      </p:sp>
      <p:grpSp>
        <p:nvGrpSpPr>
          <p:cNvPr id="7" name="Group 6"/>
          <p:cNvGrpSpPr/>
          <p:nvPr/>
        </p:nvGrpSpPr>
        <p:grpSpPr>
          <a:xfrm>
            <a:off x="5644342" y="2145397"/>
            <a:ext cx="3318288" cy="2436696"/>
            <a:chOff x="5002752" y="3178344"/>
            <a:chExt cx="3693871" cy="2712496"/>
          </a:xfrm>
        </p:grpSpPr>
        <p:sp>
          <p:nvSpPr>
            <p:cNvPr id="6" name="Oval 5"/>
            <p:cNvSpPr/>
            <p:nvPr/>
          </p:nvSpPr>
          <p:spPr>
            <a:xfrm rot="810875">
              <a:off x="7086600" y="3990603"/>
              <a:ext cx="1554244" cy="1888328"/>
            </a:xfrm>
            <a:prstGeom prst="ellipse">
              <a:avLst/>
            </a:prstGeom>
            <a:effectLst>
              <a:outerShdw blurRad="101600" dist="76200" dir="2700000" algn="tl"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5002752" y="3178344"/>
              <a:ext cx="3693871" cy="2712496"/>
            </a:xfrm>
            <a:prstGeom prst="rect">
              <a:avLst/>
            </a:prstGeom>
          </p:spPr>
        </p:pic>
      </p:grpSp>
    </p:spTree>
    <p:extLst>
      <p:ext uri="{BB962C8B-B14F-4D97-AF65-F5344CB8AC3E}">
        <p14:creationId xmlns:p14="http://schemas.microsoft.com/office/powerpoint/2010/main" val="64334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8770"/>
            <a:ext cx="7886700" cy="884850"/>
          </a:xfrm>
        </p:spPr>
        <p:txBody>
          <a:bodyPr>
            <a:normAutofit fontScale="90000"/>
          </a:bodyPr>
          <a:lstStyle/>
          <a:p>
            <a:r>
              <a:rPr lang="en-US" dirty="0"/>
              <a:t>Performance Accountability </a:t>
            </a:r>
            <a:br>
              <a:rPr lang="en-US" dirty="0"/>
            </a:br>
            <a:r>
              <a:rPr lang="en-US" dirty="0"/>
              <a:t>and WIOA Core Programs</a:t>
            </a:r>
          </a:p>
        </p:txBody>
      </p:sp>
      <p:sp>
        <p:nvSpPr>
          <p:cNvPr id="4" name="Content Placeholder 3"/>
          <p:cNvSpPr>
            <a:spLocks noGrp="1"/>
          </p:cNvSpPr>
          <p:nvPr>
            <p:ph idx="1"/>
          </p:nvPr>
        </p:nvSpPr>
        <p:spPr>
          <a:xfrm>
            <a:off x="3441470" y="2543695"/>
            <a:ext cx="5611090" cy="3539606"/>
          </a:xfrm>
        </p:spPr>
        <p:txBody>
          <a:bodyPr>
            <a:normAutofit/>
          </a:bodyPr>
          <a:lstStyle/>
          <a:p>
            <a:pPr>
              <a:spcBef>
                <a:spcPts val="1800"/>
              </a:spcBef>
            </a:pPr>
            <a:r>
              <a:rPr lang="en-US" sz="2200" dirty="0"/>
              <a:t>Adult, Dislocated Worker, and Youth programs administered by DOL </a:t>
            </a:r>
          </a:p>
          <a:p>
            <a:pPr>
              <a:spcBef>
                <a:spcPts val="1800"/>
              </a:spcBef>
            </a:pPr>
            <a:r>
              <a:rPr lang="en-US" sz="2200" dirty="0"/>
              <a:t>AEFLA program administered by ED </a:t>
            </a:r>
          </a:p>
          <a:p>
            <a:pPr>
              <a:spcBef>
                <a:spcPts val="1800"/>
              </a:spcBef>
            </a:pPr>
            <a:r>
              <a:rPr lang="en-US" sz="2200" dirty="0"/>
              <a:t>Employment Service program administered by DOL  </a:t>
            </a:r>
          </a:p>
          <a:p>
            <a:pPr>
              <a:spcBef>
                <a:spcPts val="1800"/>
              </a:spcBef>
            </a:pPr>
            <a:r>
              <a:rPr lang="en-US" sz="2200" dirty="0"/>
              <a:t>VR program administered by ED </a:t>
            </a:r>
          </a:p>
        </p:txBody>
      </p:sp>
      <p:sp>
        <p:nvSpPr>
          <p:cNvPr id="5" name="Text Placeholder 4"/>
          <p:cNvSpPr>
            <a:spLocks noGrp="1"/>
          </p:cNvSpPr>
          <p:nvPr>
            <p:ph type="body" sz="quarter" idx="10"/>
          </p:nvPr>
        </p:nvSpPr>
        <p:spPr>
          <a:xfrm>
            <a:off x="628650" y="1271848"/>
            <a:ext cx="7886700" cy="789708"/>
          </a:xfrm>
        </p:spPr>
        <p:txBody>
          <a:bodyPr>
            <a:noAutofit/>
          </a:bodyPr>
          <a:lstStyle/>
          <a:p>
            <a:r>
              <a:rPr lang="en-US" sz="2300" dirty="0"/>
              <a:t>WIOA requires each of the core programs to be accountable for primary indicators of performance. </a:t>
            </a:r>
          </a:p>
        </p:txBody>
      </p:sp>
      <p:pic>
        <p:nvPicPr>
          <p:cNvPr id="6" name="Picture 5"/>
          <p:cNvPicPr>
            <a:picLocks noChangeAspect="1"/>
          </p:cNvPicPr>
          <p:nvPr/>
        </p:nvPicPr>
        <p:blipFill>
          <a:blip r:embed="rId3" cstate="screen">
            <a:extLst>
              <a:ext uri="{BEBA8EAE-BF5A-486C-A8C5-ECC9F3942E4B}">
                <a14:imgProps xmlns:a14="http://schemas.microsoft.com/office/drawing/2010/main">
                  <a14:imgLayer r:embed="rId4">
                    <a14:imgEffect>
                      <a14:colorTemperature colorTemp="4700"/>
                    </a14:imgEffect>
                    <a14:imgEffect>
                      <a14:saturation sat="66000"/>
                    </a14:imgEffect>
                  </a14:imgLayer>
                </a14:imgProps>
              </a:ext>
              <a:ext uri="{28A0092B-C50C-407E-A947-70E740481C1C}">
                <a14:useLocalDpi xmlns:a14="http://schemas.microsoft.com/office/drawing/2010/main"/>
              </a:ext>
            </a:extLst>
          </a:blip>
          <a:stretch>
            <a:fillRect/>
          </a:stretch>
        </p:blipFill>
        <p:spPr>
          <a:xfrm>
            <a:off x="0" y="2551301"/>
            <a:ext cx="3441470" cy="2582479"/>
          </a:xfrm>
          <a:prstGeom prst="rect">
            <a:avLst/>
          </a:prstGeom>
        </p:spPr>
      </p:pic>
    </p:spTree>
    <p:extLst>
      <p:ext uri="{BB962C8B-B14F-4D97-AF65-F5344CB8AC3E}">
        <p14:creationId xmlns:p14="http://schemas.microsoft.com/office/powerpoint/2010/main" val="253852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Reporting</a:t>
            </a:r>
          </a:p>
        </p:txBody>
      </p:sp>
      <p:sp>
        <p:nvSpPr>
          <p:cNvPr id="3" name="Content Placeholder 2"/>
          <p:cNvSpPr>
            <a:spLocks noGrp="1"/>
          </p:cNvSpPr>
          <p:nvPr>
            <p:ph idx="1"/>
          </p:nvPr>
        </p:nvSpPr>
        <p:spPr>
          <a:xfrm>
            <a:off x="1104900" y="1474845"/>
            <a:ext cx="7410450" cy="4608456"/>
          </a:xfrm>
        </p:spPr>
        <p:txBody>
          <a:bodyPr>
            <a:noAutofit/>
          </a:bodyPr>
          <a:lstStyle/>
          <a:p>
            <a:pPr>
              <a:spcBef>
                <a:spcPts val="1500"/>
              </a:spcBef>
            </a:pPr>
            <a:r>
              <a:rPr lang="en-US" sz="2100" dirty="0"/>
              <a:t>Core programs must use quarterly wage records to measure the progress of the State on the State and local performance accountability indicators.</a:t>
            </a:r>
          </a:p>
          <a:p>
            <a:pPr>
              <a:spcBef>
                <a:spcPts val="1500"/>
              </a:spcBef>
            </a:pPr>
            <a:r>
              <a:rPr lang="en-US" sz="2100" dirty="0"/>
              <a:t>Quarterly wage records include both interstate and intrastate wages paid to an individual.</a:t>
            </a:r>
          </a:p>
          <a:p>
            <a:pPr>
              <a:spcBef>
                <a:spcPts val="1500"/>
              </a:spcBef>
            </a:pPr>
            <a:r>
              <a:rPr lang="en-US" sz="2100" dirty="0"/>
              <a:t>States are required to conduct ongoing evaluations of the core programs.</a:t>
            </a:r>
          </a:p>
          <a:p>
            <a:pPr>
              <a:spcBef>
                <a:spcPts val="1500"/>
              </a:spcBef>
            </a:pPr>
            <a:r>
              <a:rPr lang="en-US" sz="2100" dirty="0"/>
              <a:t>ETPs under the Adult and Dislocated Worker programs must report employment outcomes for all individuals participating in an eligible program of study.</a:t>
            </a:r>
          </a:p>
          <a:p>
            <a:pPr>
              <a:spcBef>
                <a:spcPts val="1500"/>
              </a:spcBef>
            </a:pPr>
            <a:r>
              <a:rPr lang="en-US" sz="2100" dirty="0"/>
              <a:t>Other State or Federal laws may require reporting of employment outcomes.</a:t>
            </a:r>
          </a:p>
        </p:txBody>
      </p:sp>
    </p:spTree>
    <p:extLst>
      <p:ext uri="{BB962C8B-B14F-4D97-AF65-F5344CB8AC3E}">
        <p14:creationId xmlns:p14="http://schemas.microsoft.com/office/powerpoint/2010/main" val="721979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00705"/>
            <a:ext cx="7886700" cy="884850"/>
          </a:xfrm>
        </p:spPr>
        <p:txBody>
          <a:bodyPr>
            <a:normAutofit fontScale="90000"/>
          </a:bodyPr>
          <a:lstStyle/>
          <a:p>
            <a:r>
              <a:rPr lang="en-US" dirty="0"/>
              <a:t>Performance Reporting and </a:t>
            </a:r>
            <a:br>
              <a:rPr lang="en-US" dirty="0"/>
            </a:br>
            <a:r>
              <a:rPr lang="en-US" dirty="0"/>
              <a:t>Data Privacy and Confidentiality</a:t>
            </a:r>
          </a:p>
        </p:txBody>
      </p:sp>
      <p:sp>
        <p:nvSpPr>
          <p:cNvPr id="3" name="Content Placeholder 2"/>
          <p:cNvSpPr>
            <a:spLocks noGrp="1"/>
          </p:cNvSpPr>
          <p:nvPr>
            <p:ph idx="1"/>
          </p:nvPr>
        </p:nvSpPr>
        <p:spPr>
          <a:xfrm>
            <a:off x="628650" y="1474845"/>
            <a:ext cx="7886700" cy="4608456"/>
          </a:xfrm>
        </p:spPr>
        <p:txBody>
          <a:bodyPr>
            <a:noAutofit/>
          </a:bodyPr>
          <a:lstStyle/>
          <a:p>
            <a:pPr>
              <a:spcBef>
                <a:spcPts val="1800"/>
              </a:spcBef>
            </a:pPr>
            <a:r>
              <a:rPr lang="en-US" sz="2400" dirty="0"/>
              <a:t>Matching records to meet WIOA performance accountability, reporting, and evaluation requirements raises complex issues regarding privacy and confidentiality.</a:t>
            </a:r>
          </a:p>
          <a:p>
            <a:pPr>
              <a:spcBef>
                <a:spcPts val="1800"/>
              </a:spcBef>
            </a:pPr>
            <a:r>
              <a:rPr lang="en-US" sz="2400" dirty="0"/>
              <a:t>Multiple Federal laws must be considered when conducting data matching for WIOA reporting performance.</a:t>
            </a:r>
          </a:p>
          <a:p>
            <a:pPr>
              <a:spcBef>
                <a:spcPts val="1800"/>
              </a:spcBef>
            </a:pPr>
            <a:r>
              <a:rPr lang="en-US" sz="2400" dirty="0"/>
              <a:t>States may choose to provide greater privacy and confidentiality protections.</a:t>
            </a:r>
          </a:p>
        </p:txBody>
      </p:sp>
    </p:spTree>
    <p:extLst>
      <p:ext uri="{BB962C8B-B14F-4D97-AF65-F5344CB8AC3E}">
        <p14:creationId xmlns:p14="http://schemas.microsoft.com/office/powerpoint/2010/main" val="1150871237"/>
      </p:ext>
    </p:extLst>
  </p:cSld>
  <p:clrMapOvr>
    <a:masterClrMapping/>
  </p:clrMapOvr>
</p:sld>
</file>

<file path=ppt/theme/theme1.xml><?xml version="1.0" encoding="utf-8"?>
<a:theme xmlns:a="http://schemas.openxmlformats.org/drawingml/2006/main" name="Office Theme">
  <a:themeElements>
    <a:clrScheme name="ION - WIOA Colors">
      <a:dk1>
        <a:sysClr val="windowText" lastClr="000000"/>
      </a:dk1>
      <a:lt1>
        <a:sysClr val="window" lastClr="FFFFFF"/>
      </a:lt1>
      <a:dk2>
        <a:srgbClr val="0B366B"/>
      </a:dk2>
      <a:lt2>
        <a:srgbClr val="54BCEA"/>
      </a:lt2>
      <a:accent1>
        <a:srgbClr val="1C4489"/>
      </a:accent1>
      <a:accent2>
        <a:srgbClr val="4F5F9B"/>
      </a:accent2>
      <a:accent3>
        <a:srgbClr val="EAEAF3"/>
      </a:accent3>
      <a:accent4>
        <a:srgbClr val="F36B22"/>
      </a:accent4>
      <a:accent5>
        <a:srgbClr val="F7955B"/>
      </a:accent5>
      <a:accent6>
        <a:srgbClr val="FEF3EA"/>
      </a:accent6>
      <a:hlink>
        <a:srgbClr val="0081E2"/>
      </a:hlink>
      <a:folHlink>
        <a:srgbClr val="7966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6609</TotalTime>
  <Words>2726</Words>
  <Application>Microsoft Office PowerPoint</Application>
  <PresentationFormat>On-screen Show (4:3)</PresentationFormat>
  <Paragraphs>271</Paragraphs>
  <Slides>47</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Myriad Pro</vt:lpstr>
      <vt:lpstr>Times New Roman</vt:lpstr>
      <vt:lpstr>Wingdings</vt:lpstr>
      <vt:lpstr>Wingdings 2</vt:lpstr>
      <vt:lpstr>Wingdings 3</vt:lpstr>
      <vt:lpstr>Office Theme</vt:lpstr>
      <vt:lpstr>PowerPoint Presentation</vt:lpstr>
      <vt:lpstr>Joint Guidance on Data Matching to Facilitate WIOA Performance  Reporting and Evaluation</vt:lpstr>
      <vt:lpstr>PowerPoint Presentation</vt:lpstr>
      <vt:lpstr>PowerPoint Presentation</vt:lpstr>
      <vt:lpstr>WIOA Overview</vt:lpstr>
      <vt:lpstr>Key Goals of WIOA</vt:lpstr>
      <vt:lpstr>Performance Accountability  and WIOA Core Programs</vt:lpstr>
      <vt:lpstr>Performance Reporting</vt:lpstr>
      <vt:lpstr>Performance Reporting and  Data Privacy and Confidentiality</vt:lpstr>
      <vt:lpstr>Federal Laws and Regulations  Governing Use and Disclosure of Records </vt:lpstr>
      <vt:lpstr>Family Educational Rights  and Privacy Act (FERPA)</vt:lpstr>
      <vt:lpstr>Entities Covered Under FERPA</vt:lpstr>
      <vt:lpstr>Entities Not Covered Under FERPA</vt:lpstr>
      <vt:lpstr>Records Covered Under FERPA</vt:lpstr>
      <vt:lpstr>Records Not Covered Under FERPA</vt:lpstr>
      <vt:lpstr>Disclosing Education Records </vt:lpstr>
      <vt:lpstr>Audit or Evaluation Exception</vt:lpstr>
      <vt:lpstr>State or Local Educational Authority</vt:lpstr>
      <vt:lpstr>Authorized Representative</vt:lpstr>
      <vt:lpstr>Conditions Governing Disclosures  to Authorized Representatives </vt:lpstr>
      <vt:lpstr>Education Program</vt:lpstr>
      <vt:lpstr>Vocational Rehabilitation (VR)  Provisions: 34 CFR 361.38</vt:lpstr>
      <vt:lpstr>VR Policies and Procedures  to Safeguard Confidentiality </vt:lpstr>
      <vt:lpstr>Release of Personal Information  for Audit, Evaluation, and Research</vt:lpstr>
      <vt:lpstr>DOL Confidentiality and Disclosure Regulations: 20 CFR Part 603</vt:lpstr>
      <vt:lpstr>Mandatory and Permissive Disclosures</vt:lpstr>
      <vt:lpstr>Exceptions in 20 CFR 603.5  That Permit Disclosure of Wage Records</vt:lpstr>
      <vt:lpstr>Informed Consent</vt:lpstr>
      <vt:lpstr>DOL Confidentiality and Disclosure Regulations: Informed Consent</vt:lpstr>
      <vt:lpstr>Disclosures to Public Officials</vt:lpstr>
      <vt:lpstr>Public Postsecondary Educational Institutions as Public Officials</vt:lpstr>
      <vt:lpstr>What Are “Official Duties?”</vt:lpstr>
      <vt:lpstr>What About Non-Public  Service Providers?</vt:lpstr>
      <vt:lpstr>Disclosures to Agents or  Contractors of Public Officials</vt:lpstr>
      <vt:lpstr>Requirements for Agreements</vt:lpstr>
      <vt:lpstr>Requirements for Agreements</vt:lpstr>
      <vt:lpstr>Options for Matching VR,  Education and UI Wage Data</vt:lpstr>
      <vt:lpstr>Option 1:</vt:lpstr>
      <vt:lpstr>Option 6:</vt:lpstr>
      <vt:lpstr>Option 7:</vt:lpstr>
      <vt:lpstr>Wage Record Interchange System 2</vt:lpstr>
      <vt:lpstr>Governor Designates the  Educational Authority as a PACIA </vt:lpstr>
      <vt:lpstr>Option 8:</vt:lpstr>
      <vt:lpstr>Option 8:</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112</cp:revision>
  <dcterms:created xsi:type="dcterms:W3CDTF">2016-06-21T17:10:41Z</dcterms:created>
  <dcterms:modified xsi:type="dcterms:W3CDTF">2016-10-19T20:42:54Z</dcterms:modified>
</cp:coreProperties>
</file>