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64" r:id="rId6"/>
    <p:sldId id="291" r:id="rId7"/>
    <p:sldId id="292" r:id="rId8"/>
    <p:sldId id="265" r:id="rId9"/>
    <p:sldId id="257" r:id="rId10"/>
    <p:sldId id="258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67" r:id="rId27"/>
    <p:sldId id="268" r:id="rId28"/>
    <p:sldId id="26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61808" autoAdjust="0"/>
  </p:normalViewPr>
  <p:slideViewPr>
    <p:cSldViewPr snapToGrid="0">
      <p:cViewPr varScale="1">
        <p:scale>
          <a:sx n="45" d="100"/>
          <a:sy n="45" d="100"/>
        </p:scale>
        <p:origin x="217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DFA4D-BF06-4BA9-A3FF-4E4427B7FC1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D7E51A-F030-4846-8970-CDFD07529603}">
      <dgm:prSet phldrT="[Text]"/>
      <dgm:spPr>
        <a:xfrm>
          <a:off x="990600" y="0"/>
          <a:ext cx="1823046" cy="1276073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SBA</a:t>
          </a:r>
        </a:p>
      </dgm:t>
    </dgm:pt>
    <dgm:pt modelId="{FBE960C2-8A0C-47A1-B374-B7407954FA18}" type="parTrans" cxnId="{7BB3F97D-D129-4DAE-93CC-4E0C6A0522E7}">
      <dgm:prSet/>
      <dgm:spPr/>
      <dgm:t>
        <a:bodyPr/>
        <a:lstStyle/>
        <a:p>
          <a:endParaRPr lang="en-US"/>
        </a:p>
      </dgm:t>
    </dgm:pt>
    <dgm:pt modelId="{A5787600-DBAB-4BAC-861A-B95EAA25547C}" type="sibTrans" cxnId="{7BB3F97D-D129-4DAE-93CC-4E0C6A0522E7}">
      <dgm:prSet/>
      <dgm:spPr/>
      <dgm:t>
        <a:bodyPr/>
        <a:lstStyle/>
        <a:p>
          <a:endParaRPr lang="en-US"/>
        </a:p>
      </dgm:t>
    </dgm:pt>
    <dgm:pt modelId="{ED375728-E6E2-4C03-A799-5AB78A306255}">
      <dgm:prSet phldrT="[Text]"/>
      <dgm:spPr>
        <a:xfrm>
          <a:off x="2960025" y="178677"/>
          <a:ext cx="4788008" cy="10313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SBA Lends $ to Intermediary Lender</a:t>
          </a:r>
        </a:p>
      </dgm:t>
    </dgm:pt>
    <dgm:pt modelId="{C08B7B88-6977-4C32-8E7A-9FD32F29BA48}" type="parTrans" cxnId="{6DE2EC61-4528-4F3E-9411-0A60A9C197C8}">
      <dgm:prSet/>
      <dgm:spPr/>
      <dgm:t>
        <a:bodyPr/>
        <a:lstStyle/>
        <a:p>
          <a:endParaRPr lang="en-US"/>
        </a:p>
      </dgm:t>
    </dgm:pt>
    <dgm:pt modelId="{3227808D-1CA1-4923-B876-65A72D4D0797}" type="sibTrans" cxnId="{6DE2EC61-4528-4F3E-9411-0A60A9C197C8}">
      <dgm:prSet/>
      <dgm:spPr/>
      <dgm:t>
        <a:bodyPr/>
        <a:lstStyle/>
        <a:p>
          <a:endParaRPr lang="en-US"/>
        </a:p>
      </dgm:t>
    </dgm:pt>
    <dgm:pt modelId="{8019753A-C788-4E1F-B5BA-4C9D88DE3CE8}">
      <dgm:prSet phldrT="[Text]"/>
      <dgm:spPr>
        <a:xfrm>
          <a:off x="3080803" y="1483801"/>
          <a:ext cx="1823046" cy="1276073"/>
        </a:xfrm>
        <a:prstGeom prst="roundRect">
          <a:avLst>
            <a:gd name="adj" fmla="val 16670"/>
          </a:avLst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Intermediary Lender</a:t>
          </a:r>
        </a:p>
      </dgm:t>
    </dgm:pt>
    <dgm:pt modelId="{85015A74-B45C-4D3B-BBF3-E71B88EA9FAA}" type="parTrans" cxnId="{0DEAA397-FFBA-461B-A8D1-FD22CF044F95}">
      <dgm:prSet/>
      <dgm:spPr/>
      <dgm:t>
        <a:bodyPr/>
        <a:lstStyle/>
        <a:p>
          <a:endParaRPr lang="en-US"/>
        </a:p>
      </dgm:t>
    </dgm:pt>
    <dgm:pt modelId="{4E55C69E-27B9-40E0-825A-BBE4556698B0}" type="sibTrans" cxnId="{0DEAA397-FFBA-461B-A8D1-FD22CF044F95}">
      <dgm:prSet/>
      <dgm:spPr/>
      <dgm:t>
        <a:bodyPr/>
        <a:lstStyle/>
        <a:p>
          <a:endParaRPr lang="en-US"/>
        </a:p>
      </dgm:t>
    </dgm:pt>
    <dgm:pt modelId="{0480B20E-9A73-42CE-9F87-DA30EB69280F}">
      <dgm:prSet phldrT="[Text]"/>
      <dgm:spPr>
        <a:xfrm>
          <a:off x="4829673" y="1600195"/>
          <a:ext cx="4009526" cy="10313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Lends $ to Microbusinesses</a:t>
          </a:r>
        </a:p>
      </dgm:t>
    </dgm:pt>
    <dgm:pt modelId="{5ED24BC8-D9BB-42CC-9002-409A9070E8E6}" type="parTrans" cxnId="{BBDDFD40-6670-4DA6-93C4-63A7E2FBEBB6}">
      <dgm:prSet/>
      <dgm:spPr/>
      <dgm:t>
        <a:bodyPr/>
        <a:lstStyle/>
        <a:p>
          <a:endParaRPr lang="en-US"/>
        </a:p>
      </dgm:t>
    </dgm:pt>
    <dgm:pt modelId="{1BEBABDC-4FB0-48AD-8B66-92EE9CC2C147}" type="sibTrans" cxnId="{BBDDFD40-6670-4DA6-93C4-63A7E2FBEBB6}">
      <dgm:prSet/>
      <dgm:spPr/>
      <dgm:t>
        <a:bodyPr/>
        <a:lstStyle/>
        <a:p>
          <a:endParaRPr lang="en-US"/>
        </a:p>
      </dgm:t>
    </dgm:pt>
    <dgm:pt modelId="{12C8C499-1646-424C-A308-E7BA41AD500D}">
      <dgm:prSet phldrT="[Text]"/>
      <dgm:spPr>
        <a:xfrm>
          <a:off x="5105394" y="2914926"/>
          <a:ext cx="1823046" cy="1276073"/>
        </a:xfrm>
        <a:prstGeom prst="roundRect">
          <a:avLst>
            <a:gd name="adj" fmla="val 16670"/>
          </a:avLst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Microbusiness</a:t>
          </a:r>
        </a:p>
      </dgm:t>
    </dgm:pt>
    <dgm:pt modelId="{DD57B8BF-A1AD-4F04-A13D-A7C5AFF0B7C6}" type="parTrans" cxnId="{B367F47E-C8B3-44EE-81F0-DFC6B8E0E94D}">
      <dgm:prSet/>
      <dgm:spPr/>
      <dgm:t>
        <a:bodyPr/>
        <a:lstStyle/>
        <a:p>
          <a:endParaRPr lang="en-US"/>
        </a:p>
      </dgm:t>
    </dgm:pt>
    <dgm:pt modelId="{7AEFB515-1C57-4427-A603-113575F6F679}" type="sibTrans" cxnId="{B367F47E-C8B3-44EE-81F0-DFC6B8E0E94D}">
      <dgm:prSet/>
      <dgm:spPr/>
      <dgm:t>
        <a:bodyPr/>
        <a:lstStyle/>
        <a:p>
          <a:endParaRPr lang="en-US"/>
        </a:p>
      </dgm:t>
    </dgm:pt>
    <dgm:pt modelId="{8DEB7D3A-9304-4FD9-89DD-160D56EEA8E4}">
      <dgm:prSet phldrT="[Text]"/>
      <dgm:spPr>
        <a:xfrm>
          <a:off x="2960025" y="178677"/>
          <a:ext cx="4788008" cy="10313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SBA Provides grants $ to Intermediary Lender to help offset cost of providing Training and Technical Assistance (TA)</a:t>
          </a:r>
        </a:p>
      </dgm:t>
    </dgm:pt>
    <dgm:pt modelId="{678A32B1-CD50-4FC0-A269-AAAF80600F7A}" type="parTrans" cxnId="{9B0ECB32-8A2C-4C63-93B0-4C8E7D006193}">
      <dgm:prSet/>
      <dgm:spPr/>
      <dgm:t>
        <a:bodyPr/>
        <a:lstStyle/>
        <a:p>
          <a:endParaRPr lang="en-US"/>
        </a:p>
      </dgm:t>
    </dgm:pt>
    <dgm:pt modelId="{E51B6D4B-EBC4-44DF-9AF6-3B9BA16386DD}" type="sibTrans" cxnId="{9B0ECB32-8A2C-4C63-93B0-4C8E7D006193}">
      <dgm:prSet/>
      <dgm:spPr/>
      <dgm:t>
        <a:bodyPr/>
        <a:lstStyle/>
        <a:p>
          <a:endParaRPr lang="en-US"/>
        </a:p>
      </dgm:t>
    </dgm:pt>
    <dgm:pt modelId="{61F4A6CE-1AC8-46B4-84D0-81DFF8F84D66}">
      <dgm:prSet phldrT="[Text]"/>
      <dgm:spPr>
        <a:xfrm>
          <a:off x="4829673" y="1600195"/>
          <a:ext cx="4009526" cy="10313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Provides Training and TA to microbusinesses</a:t>
          </a:r>
        </a:p>
      </dgm:t>
    </dgm:pt>
    <dgm:pt modelId="{FAC21DFF-79C9-42E6-8EFF-382D42F58E4B}" type="parTrans" cxnId="{19FE8006-5A70-4E81-A7D3-4C49A1018A15}">
      <dgm:prSet/>
      <dgm:spPr/>
      <dgm:t>
        <a:bodyPr/>
        <a:lstStyle/>
        <a:p>
          <a:endParaRPr lang="en-US"/>
        </a:p>
      </dgm:t>
    </dgm:pt>
    <dgm:pt modelId="{C4FB485C-1A33-47AE-BE34-BB22BF1CA04B}" type="sibTrans" cxnId="{19FE8006-5A70-4E81-A7D3-4C49A1018A15}">
      <dgm:prSet/>
      <dgm:spPr/>
      <dgm:t>
        <a:bodyPr/>
        <a:lstStyle/>
        <a:p>
          <a:endParaRPr lang="en-US"/>
        </a:p>
      </dgm:t>
    </dgm:pt>
    <dgm:pt modelId="{6B14730F-8CB6-4FB1-ABDC-4E33FC5CF583}" type="pres">
      <dgm:prSet presAssocID="{C14DFA4D-BF06-4BA9-A3FF-4E4427B7FC1A}" presName="rootnode" presStyleCnt="0">
        <dgm:presLayoutVars>
          <dgm:chMax/>
          <dgm:chPref/>
          <dgm:dir/>
          <dgm:animLvl val="lvl"/>
        </dgm:presLayoutVars>
      </dgm:prSet>
      <dgm:spPr/>
    </dgm:pt>
    <dgm:pt modelId="{0480E9DC-B7A6-46E5-A222-FB5E3106CDF6}" type="pres">
      <dgm:prSet presAssocID="{88D7E51A-F030-4846-8970-CDFD07529603}" presName="composite" presStyleCnt="0"/>
      <dgm:spPr/>
    </dgm:pt>
    <dgm:pt modelId="{CA37ABA6-F4EB-4AB3-8C30-5EB68AD5B1D9}" type="pres">
      <dgm:prSet presAssocID="{88D7E51A-F030-4846-8970-CDFD07529603}" presName="bentUpArrow1" presStyleLbl="alignImgPlace1" presStyleIdx="0" presStyleCnt="2" custLinFactNeighborX="13694" custLinFactNeighborY="3840"/>
      <dgm:spPr>
        <a:xfrm rot="5400000">
          <a:off x="1458764" y="1266066"/>
          <a:ext cx="1082947" cy="1232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E14828D-9D3A-4380-A48F-F707CA3A5B3D}" type="pres">
      <dgm:prSet presAssocID="{88D7E51A-F030-4846-8970-CDFD07529603}" presName="ParentText" presStyleLbl="node1" presStyleIdx="0" presStyleCnt="3" custLinFactNeighborX="-681" custLinFactNeighborY="-3353">
        <dgm:presLayoutVars>
          <dgm:chMax val="1"/>
          <dgm:chPref val="1"/>
          <dgm:bulletEnabled val="1"/>
        </dgm:presLayoutVars>
      </dgm:prSet>
      <dgm:spPr/>
    </dgm:pt>
    <dgm:pt modelId="{33378C01-89AA-4B9A-A58E-181DD9DCE773}" type="pres">
      <dgm:prSet presAssocID="{88D7E51A-F030-4846-8970-CDFD07529603}" presName="ChildText" presStyleLbl="revTx" presStyleIdx="0" presStyleCnt="2" custScaleX="361111" custLinFactX="40659" custLinFactNeighborX="100000" custLinFactNeighborY="3196">
        <dgm:presLayoutVars>
          <dgm:chMax val="0"/>
          <dgm:chPref val="0"/>
          <dgm:bulletEnabled val="1"/>
        </dgm:presLayoutVars>
      </dgm:prSet>
      <dgm:spPr/>
    </dgm:pt>
    <dgm:pt modelId="{F32AF28A-1C1A-43DE-91C4-F6A4C07540C4}" type="pres">
      <dgm:prSet presAssocID="{A5787600-DBAB-4BAC-861A-B95EAA25547C}" presName="sibTrans" presStyleCnt="0"/>
      <dgm:spPr/>
    </dgm:pt>
    <dgm:pt modelId="{53763DBF-C64A-46F3-A2EF-9719C88228E4}" type="pres">
      <dgm:prSet presAssocID="{8019753A-C788-4E1F-B5BA-4C9D88DE3CE8}" presName="composite" presStyleCnt="0"/>
      <dgm:spPr/>
    </dgm:pt>
    <dgm:pt modelId="{5A3FA0FF-0094-4B88-A2A8-2FD43B5C5E14}" type="pres">
      <dgm:prSet presAssocID="{8019753A-C788-4E1F-B5BA-4C9D88DE3CE8}" presName="bentUpArrow1" presStyleLbl="alignImgPlace1" presStyleIdx="1" presStyleCnt="2"/>
      <dgm:spPr>
        <a:xfrm rot="5400000">
          <a:off x="3632334" y="2657932"/>
          <a:ext cx="1082947" cy="1232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9BC594E-9FE5-482E-AF6F-A52EE3520313}" type="pres">
      <dgm:prSet presAssocID="{8019753A-C788-4E1F-B5BA-4C9D88DE3CE8}" presName="ParentText" presStyleLbl="node1" presStyleIdx="1" presStyleCnt="3" custScaleX="100000" custLinFactNeighborX="-14515" custLinFactNeighborY="2064">
        <dgm:presLayoutVars>
          <dgm:chMax val="1"/>
          <dgm:chPref val="1"/>
          <dgm:bulletEnabled val="1"/>
        </dgm:presLayoutVars>
      </dgm:prSet>
      <dgm:spPr/>
    </dgm:pt>
    <dgm:pt modelId="{7CBE32A8-2A2E-492B-879B-27BB4DBB90F9}" type="pres">
      <dgm:prSet presAssocID="{8019753A-C788-4E1F-B5BA-4C9D88DE3CE8}" presName="ChildText" presStyleLbl="revTx" presStyleIdx="1" presStyleCnt="2" custScaleX="283493" custScaleY="106145" custLinFactX="312" custLinFactNeighborX="100000" custLinFactNeighborY="230">
        <dgm:presLayoutVars>
          <dgm:chMax val="0"/>
          <dgm:chPref val="0"/>
          <dgm:bulletEnabled val="1"/>
        </dgm:presLayoutVars>
      </dgm:prSet>
      <dgm:spPr/>
    </dgm:pt>
    <dgm:pt modelId="{793303EA-E225-4C78-96AE-22BD219A545D}" type="pres">
      <dgm:prSet presAssocID="{4E55C69E-27B9-40E0-825A-BBE4556698B0}" presName="sibTrans" presStyleCnt="0"/>
      <dgm:spPr/>
    </dgm:pt>
    <dgm:pt modelId="{EFE0E4AF-5EAB-4A8B-8E10-3BB6794970E9}" type="pres">
      <dgm:prSet presAssocID="{12C8C499-1646-424C-A308-E7BA41AD500D}" presName="composite" presStyleCnt="0"/>
      <dgm:spPr/>
    </dgm:pt>
    <dgm:pt modelId="{BD86BF24-6808-44B6-8AA4-5155B7AB89A9}" type="pres">
      <dgm:prSet presAssocID="{12C8C499-1646-424C-A308-E7BA41AD500D}" presName="ParentText" presStyleLbl="node1" presStyleIdx="2" presStyleCnt="3" custLinFactNeighborX="-31948" custLinFactNeighborY="26172">
        <dgm:presLayoutVars>
          <dgm:chMax val="1"/>
          <dgm:chPref val="1"/>
          <dgm:bulletEnabled val="1"/>
        </dgm:presLayoutVars>
      </dgm:prSet>
      <dgm:spPr/>
    </dgm:pt>
  </dgm:ptLst>
  <dgm:cxnLst>
    <dgm:cxn modelId="{6DE2EC61-4528-4F3E-9411-0A60A9C197C8}" srcId="{88D7E51A-F030-4846-8970-CDFD07529603}" destId="{ED375728-E6E2-4C03-A799-5AB78A306255}" srcOrd="0" destOrd="0" parTransId="{C08B7B88-6977-4C32-8E7A-9FD32F29BA48}" sibTransId="{3227808D-1CA1-4923-B876-65A72D4D0797}"/>
    <dgm:cxn modelId="{7BB3F97D-D129-4DAE-93CC-4E0C6A0522E7}" srcId="{C14DFA4D-BF06-4BA9-A3FF-4E4427B7FC1A}" destId="{88D7E51A-F030-4846-8970-CDFD07529603}" srcOrd="0" destOrd="0" parTransId="{FBE960C2-8A0C-47A1-B374-B7407954FA18}" sibTransId="{A5787600-DBAB-4BAC-861A-B95EAA25547C}"/>
    <dgm:cxn modelId="{7E2EA4FE-BA52-49D3-8537-33C9F2173E70}" type="presOf" srcId="{0480B20E-9A73-42CE-9F87-DA30EB69280F}" destId="{7CBE32A8-2A2E-492B-879B-27BB4DBB90F9}" srcOrd="0" destOrd="0" presId="urn:microsoft.com/office/officeart/2005/8/layout/StepDownProcess"/>
    <dgm:cxn modelId="{19FE8006-5A70-4E81-A7D3-4C49A1018A15}" srcId="{8019753A-C788-4E1F-B5BA-4C9D88DE3CE8}" destId="{61F4A6CE-1AC8-46B4-84D0-81DFF8F84D66}" srcOrd="1" destOrd="0" parTransId="{FAC21DFF-79C9-42E6-8EFF-382D42F58E4B}" sibTransId="{C4FB485C-1A33-47AE-BE34-BB22BF1CA04B}"/>
    <dgm:cxn modelId="{9B0ECB32-8A2C-4C63-93B0-4C8E7D006193}" srcId="{88D7E51A-F030-4846-8970-CDFD07529603}" destId="{8DEB7D3A-9304-4FD9-89DD-160D56EEA8E4}" srcOrd="1" destOrd="0" parTransId="{678A32B1-CD50-4FC0-A269-AAAF80600F7A}" sibTransId="{E51B6D4B-EBC4-44DF-9AF6-3B9BA16386DD}"/>
    <dgm:cxn modelId="{BE65C50E-8712-46FC-8DB7-65477E81E148}" type="presOf" srcId="{ED375728-E6E2-4C03-A799-5AB78A306255}" destId="{33378C01-89AA-4B9A-A58E-181DD9DCE773}" srcOrd="0" destOrd="0" presId="urn:microsoft.com/office/officeart/2005/8/layout/StepDownProcess"/>
    <dgm:cxn modelId="{31656DDA-318A-42BC-900D-7BC6E0640F23}" type="presOf" srcId="{C14DFA4D-BF06-4BA9-A3FF-4E4427B7FC1A}" destId="{6B14730F-8CB6-4FB1-ABDC-4E33FC5CF583}" srcOrd="0" destOrd="0" presId="urn:microsoft.com/office/officeart/2005/8/layout/StepDownProcess"/>
    <dgm:cxn modelId="{0DEAA397-FFBA-461B-A8D1-FD22CF044F95}" srcId="{C14DFA4D-BF06-4BA9-A3FF-4E4427B7FC1A}" destId="{8019753A-C788-4E1F-B5BA-4C9D88DE3CE8}" srcOrd="1" destOrd="0" parTransId="{85015A74-B45C-4D3B-BBF3-E71B88EA9FAA}" sibTransId="{4E55C69E-27B9-40E0-825A-BBE4556698B0}"/>
    <dgm:cxn modelId="{0585CCEA-861E-4ABF-B0EB-999FBB79C397}" type="presOf" srcId="{8019753A-C788-4E1F-B5BA-4C9D88DE3CE8}" destId="{69BC594E-9FE5-482E-AF6F-A52EE3520313}" srcOrd="0" destOrd="0" presId="urn:microsoft.com/office/officeart/2005/8/layout/StepDownProcess"/>
    <dgm:cxn modelId="{BBDDFD40-6670-4DA6-93C4-63A7E2FBEBB6}" srcId="{8019753A-C788-4E1F-B5BA-4C9D88DE3CE8}" destId="{0480B20E-9A73-42CE-9F87-DA30EB69280F}" srcOrd="0" destOrd="0" parTransId="{5ED24BC8-D9BB-42CC-9002-409A9070E8E6}" sibTransId="{1BEBABDC-4FB0-48AD-8B66-92EE9CC2C147}"/>
    <dgm:cxn modelId="{E9D53442-B7C9-4795-89D9-250ED4983F1C}" type="presOf" srcId="{61F4A6CE-1AC8-46B4-84D0-81DFF8F84D66}" destId="{7CBE32A8-2A2E-492B-879B-27BB4DBB90F9}" srcOrd="0" destOrd="1" presId="urn:microsoft.com/office/officeart/2005/8/layout/StepDownProcess"/>
    <dgm:cxn modelId="{2A3403FB-301D-4091-A22D-7F35027AC3F9}" type="presOf" srcId="{12C8C499-1646-424C-A308-E7BA41AD500D}" destId="{BD86BF24-6808-44B6-8AA4-5155B7AB89A9}" srcOrd="0" destOrd="0" presId="urn:microsoft.com/office/officeart/2005/8/layout/StepDownProcess"/>
    <dgm:cxn modelId="{DBA1C722-DC7E-4CCB-BE37-5D1DF8C4CF09}" type="presOf" srcId="{8DEB7D3A-9304-4FD9-89DD-160D56EEA8E4}" destId="{33378C01-89AA-4B9A-A58E-181DD9DCE773}" srcOrd="0" destOrd="1" presId="urn:microsoft.com/office/officeart/2005/8/layout/StepDownProcess"/>
    <dgm:cxn modelId="{14845409-A68C-454A-9E1E-FC5A047525C1}" type="presOf" srcId="{88D7E51A-F030-4846-8970-CDFD07529603}" destId="{3E14828D-9D3A-4380-A48F-F707CA3A5B3D}" srcOrd="0" destOrd="0" presId="urn:microsoft.com/office/officeart/2005/8/layout/StepDownProcess"/>
    <dgm:cxn modelId="{B367F47E-C8B3-44EE-81F0-DFC6B8E0E94D}" srcId="{C14DFA4D-BF06-4BA9-A3FF-4E4427B7FC1A}" destId="{12C8C499-1646-424C-A308-E7BA41AD500D}" srcOrd="2" destOrd="0" parTransId="{DD57B8BF-A1AD-4F04-A13D-A7C5AFF0B7C6}" sibTransId="{7AEFB515-1C57-4427-A603-113575F6F679}"/>
    <dgm:cxn modelId="{EB8D9A63-44DE-4AE0-AB8D-00630ED20539}" type="presParOf" srcId="{6B14730F-8CB6-4FB1-ABDC-4E33FC5CF583}" destId="{0480E9DC-B7A6-46E5-A222-FB5E3106CDF6}" srcOrd="0" destOrd="0" presId="urn:microsoft.com/office/officeart/2005/8/layout/StepDownProcess"/>
    <dgm:cxn modelId="{0546F5BD-5A40-4885-8981-9640EF616B2C}" type="presParOf" srcId="{0480E9DC-B7A6-46E5-A222-FB5E3106CDF6}" destId="{CA37ABA6-F4EB-4AB3-8C30-5EB68AD5B1D9}" srcOrd="0" destOrd="0" presId="urn:microsoft.com/office/officeart/2005/8/layout/StepDownProcess"/>
    <dgm:cxn modelId="{533418F1-E625-498E-AEE9-55F119B567B5}" type="presParOf" srcId="{0480E9DC-B7A6-46E5-A222-FB5E3106CDF6}" destId="{3E14828D-9D3A-4380-A48F-F707CA3A5B3D}" srcOrd="1" destOrd="0" presId="urn:microsoft.com/office/officeart/2005/8/layout/StepDownProcess"/>
    <dgm:cxn modelId="{63B6F984-B006-442C-9F07-2540A1D6F7FE}" type="presParOf" srcId="{0480E9DC-B7A6-46E5-A222-FB5E3106CDF6}" destId="{33378C01-89AA-4B9A-A58E-181DD9DCE773}" srcOrd="2" destOrd="0" presId="urn:microsoft.com/office/officeart/2005/8/layout/StepDownProcess"/>
    <dgm:cxn modelId="{07BEADB9-B092-42E1-9062-89CDE2C16C16}" type="presParOf" srcId="{6B14730F-8CB6-4FB1-ABDC-4E33FC5CF583}" destId="{F32AF28A-1C1A-43DE-91C4-F6A4C07540C4}" srcOrd="1" destOrd="0" presId="urn:microsoft.com/office/officeart/2005/8/layout/StepDownProcess"/>
    <dgm:cxn modelId="{33896698-2BB7-4D06-B305-513232437387}" type="presParOf" srcId="{6B14730F-8CB6-4FB1-ABDC-4E33FC5CF583}" destId="{53763DBF-C64A-46F3-A2EF-9719C88228E4}" srcOrd="2" destOrd="0" presId="urn:microsoft.com/office/officeart/2005/8/layout/StepDownProcess"/>
    <dgm:cxn modelId="{688C97A7-C104-4E3F-88E2-CA6BC2FAB025}" type="presParOf" srcId="{53763DBF-C64A-46F3-A2EF-9719C88228E4}" destId="{5A3FA0FF-0094-4B88-A2A8-2FD43B5C5E14}" srcOrd="0" destOrd="0" presId="urn:microsoft.com/office/officeart/2005/8/layout/StepDownProcess"/>
    <dgm:cxn modelId="{0093A9D4-5502-408D-9676-A609F8501A6A}" type="presParOf" srcId="{53763DBF-C64A-46F3-A2EF-9719C88228E4}" destId="{69BC594E-9FE5-482E-AF6F-A52EE3520313}" srcOrd="1" destOrd="0" presId="urn:microsoft.com/office/officeart/2005/8/layout/StepDownProcess"/>
    <dgm:cxn modelId="{E4256605-56D0-4549-A017-EA25CDD13E63}" type="presParOf" srcId="{53763DBF-C64A-46F3-A2EF-9719C88228E4}" destId="{7CBE32A8-2A2E-492B-879B-27BB4DBB90F9}" srcOrd="2" destOrd="0" presId="urn:microsoft.com/office/officeart/2005/8/layout/StepDownProcess"/>
    <dgm:cxn modelId="{92118AFB-682B-40F8-8243-5571CC65C71F}" type="presParOf" srcId="{6B14730F-8CB6-4FB1-ABDC-4E33FC5CF583}" destId="{793303EA-E225-4C78-96AE-22BD219A545D}" srcOrd="3" destOrd="0" presId="urn:microsoft.com/office/officeart/2005/8/layout/StepDownProcess"/>
    <dgm:cxn modelId="{1D9A8A20-F7E7-4D70-B082-18F9E9A9134A}" type="presParOf" srcId="{6B14730F-8CB6-4FB1-ABDC-4E33FC5CF583}" destId="{EFE0E4AF-5EAB-4A8B-8E10-3BB6794970E9}" srcOrd="4" destOrd="0" presId="urn:microsoft.com/office/officeart/2005/8/layout/StepDownProcess"/>
    <dgm:cxn modelId="{8A38E314-F715-4C63-9411-BCF4E9EA1263}" type="presParOf" srcId="{EFE0E4AF-5EAB-4A8B-8E10-3BB6794970E9}" destId="{BD86BF24-6808-44B6-8AA4-5155B7AB89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29466-E935-4BBB-A21F-C27AE67CAD7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C1489C-39F9-4B9D-A5DB-0CC75E5C29FD}">
      <dgm:prSet phldrT="[Text]"/>
      <dgm:spPr>
        <a:xfrm>
          <a:off x="0" y="0"/>
          <a:ext cx="2962656" cy="723756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Max. Borrowing</a:t>
          </a:r>
        </a:p>
      </dgm:t>
    </dgm:pt>
    <dgm:pt modelId="{ACF57B77-3F1A-41DF-96BD-BAE1F2255B72}" type="parTrans" cxnId="{9BFF3A0A-A0D2-4EC3-B55B-1ECD3B290472}">
      <dgm:prSet/>
      <dgm:spPr/>
      <dgm:t>
        <a:bodyPr/>
        <a:lstStyle/>
        <a:p>
          <a:endParaRPr lang="en-US"/>
        </a:p>
      </dgm:t>
    </dgm:pt>
    <dgm:pt modelId="{D50ABF2C-A0D1-4C33-B1D4-11A2DD7B631D}" type="sibTrans" cxnId="{9BFF3A0A-A0D2-4EC3-B55B-1ECD3B290472}">
      <dgm:prSet/>
      <dgm:spPr/>
      <dgm:t>
        <a:bodyPr/>
        <a:lstStyle/>
        <a:p>
          <a:endParaRPr lang="en-US"/>
        </a:p>
      </dgm:t>
    </dgm:pt>
    <dgm:pt modelId="{97883E1F-83C5-456F-B833-30FBF3379ABF}">
      <dgm:prSet phldrT="[Text]"/>
      <dgm:spPr>
        <a:xfrm rot="5400000">
          <a:off x="5306625" y="-2270350"/>
          <a:ext cx="579005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$750,000 (1</a:t>
          </a:r>
          <a:r>
            <a:rPr lang="en-US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st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 loan)</a:t>
          </a:r>
        </a:p>
      </dgm:t>
    </dgm:pt>
    <dgm:pt modelId="{29F0314C-09E9-486B-A54E-98FB0A93F706}" type="parTrans" cxnId="{40F993CE-AEEC-44F4-A81A-0B628000EF8C}">
      <dgm:prSet/>
      <dgm:spPr/>
      <dgm:t>
        <a:bodyPr/>
        <a:lstStyle/>
        <a:p>
          <a:endParaRPr lang="en-US"/>
        </a:p>
      </dgm:t>
    </dgm:pt>
    <dgm:pt modelId="{330865E9-AC0C-4505-B49A-9B7F30C51425}" type="sibTrans" cxnId="{40F993CE-AEEC-44F4-A81A-0B628000EF8C}">
      <dgm:prSet/>
      <dgm:spPr/>
      <dgm:t>
        <a:bodyPr/>
        <a:lstStyle/>
        <a:p>
          <a:endParaRPr lang="en-US"/>
        </a:p>
      </dgm:t>
    </dgm:pt>
    <dgm:pt modelId="{0DABC469-004B-4329-8B28-4AA3AD93D7C4}">
      <dgm:prSet phldrT="[Text]"/>
      <dgm:spPr>
        <a:xfrm>
          <a:off x="0" y="761187"/>
          <a:ext cx="2962656" cy="723756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Maturity</a:t>
          </a:r>
        </a:p>
      </dgm:t>
    </dgm:pt>
    <dgm:pt modelId="{5D47CB0B-F5F9-4BA8-9DEF-F83BD9081E24}" type="parTrans" cxnId="{8DFA99E9-C45C-40AD-B3B8-18A327EA7A0E}">
      <dgm:prSet/>
      <dgm:spPr/>
      <dgm:t>
        <a:bodyPr/>
        <a:lstStyle/>
        <a:p>
          <a:endParaRPr lang="en-US"/>
        </a:p>
      </dgm:t>
    </dgm:pt>
    <dgm:pt modelId="{4824339C-872D-4CA6-92ED-A5DFF6A449BF}" type="sibTrans" cxnId="{8DFA99E9-C45C-40AD-B3B8-18A327EA7A0E}">
      <dgm:prSet/>
      <dgm:spPr/>
      <dgm:t>
        <a:bodyPr/>
        <a:lstStyle/>
        <a:p>
          <a:endParaRPr lang="en-US"/>
        </a:p>
      </dgm:t>
    </dgm:pt>
    <dgm:pt modelId="{10DEC97B-F311-4E03-8734-92359C800C03}">
      <dgm:prSet phldrT="[Text]"/>
      <dgm:spPr>
        <a:xfrm rot="5400000">
          <a:off x="5306625" y="-1510406"/>
          <a:ext cx="579005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10 Years from Date of Note</a:t>
          </a:r>
        </a:p>
      </dgm:t>
    </dgm:pt>
    <dgm:pt modelId="{0BAAED7B-4269-4E3F-9C79-6FC39888D8BD}" type="parTrans" cxnId="{14244A57-FD04-423B-B9C7-173F6EC1DDA5}">
      <dgm:prSet/>
      <dgm:spPr/>
      <dgm:t>
        <a:bodyPr/>
        <a:lstStyle/>
        <a:p>
          <a:endParaRPr lang="en-US"/>
        </a:p>
      </dgm:t>
    </dgm:pt>
    <dgm:pt modelId="{4DB23EFD-40B6-4310-BAA6-13D49FBA2E64}" type="sibTrans" cxnId="{14244A57-FD04-423B-B9C7-173F6EC1DDA5}">
      <dgm:prSet/>
      <dgm:spPr/>
      <dgm:t>
        <a:bodyPr/>
        <a:lstStyle/>
        <a:p>
          <a:endParaRPr lang="en-US"/>
        </a:p>
      </dgm:t>
    </dgm:pt>
    <dgm:pt modelId="{9D78B1B4-7261-4539-9BC6-752C1A9D0334}">
      <dgm:prSet phldrT="[Text]"/>
      <dgm:spPr>
        <a:xfrm>
          <a:off x="0" y="1521131"/>
          <a:ext cx="2962656" cy="723756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Interest Rate</a:t>
          </a:r>
        </a:p>
      </dgm:t>
    </dgm:pt>
    <dgm:pt modelId="{F27247DC-DA6C-4257-B141-95C144940581}" type="parTrans" cxnId="{CD2F622B-0024-4B1A-A5AB-C0D9B71D6065}">
      <dgm:prSet/>
      <dgm:spPr/>
      <dgm:t>
        <a:bodyPr/>
        <a:lstStyle/>
        <a:p>
          <a:endParaRPr lang="en-US"/>
        </a:p>
      </dgm:t>
    </dgm:pt>
    <dgm:pt modelId="{E3A2BCC2-D8E4-42DB-BE28-7892D90F751B}" type="sibTrans" cxnId="{CD2F622B-0024-4B1A-A5AB-C0D9B71D6065}">
      <dgm:prSet/>
      <dgm:spPr/>
      <dgm:t>
        <a:bodyPr/>
        <a:lstStyle/>
        <a:p>
          <a:endParaRPr lang="en-US"/>
        </a:p>
      </dgm:t>
    </dgm:pt>
    <dgm:pt modelId="{5F581540-DC5D-4B94-83E2-BDE94FB6B244}">
      <dgm:prSet phldrT="[Text]"/>
      <dgm:spPr>
        <a:xfrm rot="5400000">
          <a:off x="5306625" y="-741754"/>
          <a:ext cx="579005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5 year T-Bill Rate less 2% for average microloan size under $10,000; otherwise less 1.25%</a:t>
          </a:r>
        </a:p>
      </dgm:t>
    </dgm:pt>
    <dgm:pt modelId="{74828804-A84E-4CDF-B9BA-5362730B3BC6}" type="parTrans" cxnId="{833152CF-1C4A-4BC4-9EE2-83C018CD3BF4}">
      <dgm:prSet/>
      <dgm:spPr/>
      <dgm:t>
        <a:bodyPr/>
        <a:lstStyle/>
        <a:p>
          <a:endParaRPr lang="en-US"/>
        </a:p>
      </dgm:t>
    </dgm:pt>
    <dgm:pt modelId="{D3C8801F-4529-4E2C-BC2C-5BADE7E2F4A7}" type="sibTrans" cxnId="{833152CF-1C4A-4BC4-9EE2-83C018CD3BF4}">
      <dgm:prSet/>
      <dgm:spPr/>
      <dgm:t>
        <a:bodyPr/>
        <a:lstStyle/>
        <a:p>
          <a:endParaRPr lang="en-US"/>
        </a:p>
      </dgm:t>
    </dgm:pt>
    <dgm:pt modelId="{5900EF01-44AE-416D-9454-BDB2F76A8E0D}">
      <dgm:prSet phldrT="[Text]"/>
      <dgm:spPr>
        <a:xfrm>
          <a:off x="0" y="2281075"/>
          <a:ext cx="2962656" cy="723756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Collateral</a:t>
          </a:r>
        </a:p>
      </dgm:t>
    </dgm:pt>
    <dgm:pt modelId="{918C411B-6A97-4ABE-B14D-690D2A9EEB7B}" type="parTrans" cxnId="{AE09EB12-5AEA-4D2D-B833-40EE6F0DBDB2}">
      <dgm:prSet/>
      <dgm:spPr/>
      <dgm:t>
        <a:bodyPr/>
        <a:lstStyle/>
        <a:p>
          <a:endParaRPr lang="en-US"/>
        </a:p>
      </dgm:t>
    </dgm:pt>
    <dgm:pt modelId="{056471FC-6FE1-4ED8-9CCB-820C3C06E466}" type="sibTrans" cxnId="{AE09EB12-5AEA-4D2D-B833-40EE6F0DBDB2}">
      <dgm:prSet/>
      <dgm:spPr/>
      <dgm:t>
        <a:bodyPr/>
        <a:lstStyle/>
        <a:p>
          <a:endParaRPr lang="en-US"/>
        </a:p>
      </dgm:t>
    </dgm:pt>
    <dgm:pt modelId="{2CAA60AF-586C-401C-A128-B8D655447133}">
      <dgm:prSet phldrT="[Text]"/>
      <dgm:spPr>
        <a:xfrm rot="5400000">
          <a:off x="5306625" y="9481"/>
          <a:ext cx="579005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Intermediary’s Microloan Revolving Fund, Loan Loss Reserve Fund, and Microloan Notes</a:t>
          </a:r>
        </a:p>
      </dgm:t>
    </dgm:pt>
    <dgm:pt modelId="{A6D6D6DD-9D3B-4985-9796-434148FA6FB8}" type="parTrans" cxnId="{FB0BF528-D9BC-4EE0-AC0A-C264B6445F98}">
      <dgm:prSet/>
      <dgm:spPr/>
      <dgm:t>
        <a:bodyPr/>
        <a:lstStyle/>
        <a:p>
          <a:endParaRPr lang="en-US"/>
        </a:p>
      </dgm:t>
    </dgm:pt>
    <dgm:pt modelId="{784CB969-74EE-4298-8E81-1C65C6F577AD}" type="sibTrans" cxnId="{FB0BF528-D9BC-4EE0-AC0A-C264B6445F98}">
      <dgm:prSet/>
      <dgm:spPr/>
      <dgm:t>
        <a:bodyPr/>
        <a:lstStyle/>
        <a:p>
          <a:endParaRPr lang="en-US"/>
        </a:p>
      </dgm:t>
    </dgm:pt>
    <dgm:pt modelId="{BFCB16A7-7723-4424-B041-4AF08A0850D8}">
      <dgm:prSet phldrT="[Text]"/>
      <dgm:spPr>
        <a:xfrm>
          <a:off x="0" y="3041019"/>
          <a:ext cx="2962656" cy="723756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Matching Funds</a:t>
          </a:r>
        </a:p>
      </dgm:t>
    </dgm:pt>
    <dgm:pt modelId="{6B0B699B-9B66-4EA2-B7E9-3791781FC5B3}" type="parTrans" cxnId="{A80F5E25-824F-44D9-90E5-C511385882F8}">
      <dgm:prSet/>
      <dgm:spPr/>
      <dgm:t>
        <a:bodyPr/>
        <a:lstStyle/>
        <a:p>
          <a:endParaRPr lang="en-US"/>
        </a:p>
      </dgm:t>
    </dgm:pt>
    <dgm:pt modelId="{E9AD367B-7711-4E65-89F6-736821D24774}" type="sibTrans" cxnId="{A80F5E25-824F-44D9-90E5-C511385882F8}">
      <dgm:prSet/>
      <dgm:spPr/>
      <dgm:t>
        <a:bodyPr/>
        <a:lstStyle/>
        <a:p>
          <a:endParaRPr lang="en-US"/>
        </a:p>
      </dgm:t>
    </dgm:pt>
    <dgm:pt modelId="{EE0227B3-3F34-4B73-9B37-4656F85C8818}">
      <dgm:prSet phldrT="[Text]"/>
      <dgm:spPr>
        <a:xfrm rot="5400000">
          <a:off x="5306625" y="769425"/>
          <a:ext cx="579005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15% of Loan Disbursements must be matched with non-borrowed, non-Federal funds</a:t>
          </a:r>
        </a:p>
      </dgm:t>
    </dgm:pt>
    <dgm:pt modelId="{C034D245-79DC-468E-9740-18DD68CCBAD5}" type="parTrans" cxnId="{FF796532-1C60-47FF-96B3-B1DB46285A92}">
      <dgm:prSet/>
      <dgm:spPr/>
      <dgm:t>
        <a:bodyPr/>
        <a:lstStyle/>
        <a:p>
          <a:endParaRPr lang="en-US"/>
        </a:p>
      </dgm:t>
    </dgm:pt>
    <dgm:pt modelId="{576F7112-04E6-41F9-834F-CF4440F50D86}" type="sibTrans" cxnId="{FF796532-1C60-47FF-96B3-B1DB46285A92}">
      <dgm:prSet/>
      <dgm:spPr/>
      <dgm:t>
        <a:bodyPr/>
        <a:lstStyle/>
        <a:p>
          <a:endParaRPr lang="en-US"/>
        </a:p>
      </dgm:t>
    </dgm:pt>
    <dgm:pt modelId="{02FE1552-EE43-40A5-AEF2-A78F195C6D21}">
      <dgm:prSet phldrT="[Text]"/>
      <dgm:spPr>
        <a:xfrm>
          <a:off x="0" y="3800963"/>
          <a:ext cx="2962656" cy="723756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Use of Proceeds</a:t>
          </a:r>
        </a:p>
      </dgm:t>
    </dgm:pt>
    <dgm:pt modelId="{0EA6F9B2-BFFB-431B-B117-075AFDD306AB}" type="parTrans" cxnId="{E316BD87-12DF-406D-8A38-F415A4DBB3B3}">
      <dgm:prSet/>
      <dgm:spPr/>
      <dgm:t>
        <a:bodyPr/>
        <a:lstStyle/>
        <a:p>
          <a:endParaRPr lang="en-US"/>
        </a:p>
      </dgm:t>
    </dgm:pt>
    <dgm:pt modelId="{8EC7F488-A401-4881-82CE-70A06EEAA765}" type="sibTrans" cxnId="{E316BD87-12DF-406D-8A38-F415A4DBB3B3}">
      <dgm:prSet/>
      <dgm:spPr/>
      <dgm:t>
        <a:bodyPr/>
        <a:lstStyle/>
        <a:p>
          <a:endParaRPr lang="en-US"/>
        </a:p>
      </dgm:t>
    </dgm:pt>
    <dgm:pt modelId="{7341EE60-68E2-4788-A114-8E6F7DEC356B}">
      <dgm:prSet phldrT="[Text]"/>
      <dgm:spPr>
        <a:xfrm rot="5400000">
          <a:off x="5306625" y="1529369"/>
          <a:ext cx="579005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To make direct, short term, fixed rate loans of $50,000 or less </a:t>
          </a:r>
        </a:p>
      </dgm:t>
    </dgm:pt>
    <dgm:pt modelId="{3030471E-4420-431A-BFC1-51FDB728A564}" type="parTrans" cxnId="{A4D17784-9A99-4ACD-904A-C190A983DDB0}">
      <dgm:prSet/>
      <dgm:spPr/>
      <dgm:t>
        <a:bodyPr/>
        <a:lstStyle/>
        <a:p>
          <a:endParaRPr lang="en-US"/>
        </a:p>
      </dgm:t>
    </dgm:pt>
    <dgm:pt modelId="{D2898B24-C3FA-495A-984C-226B20508429}" type="sibTrans" cxnId="{A4D17784-9A99-4ACD-904A-C190A983DDB0}">
      <dgm:prSet/>
      <dgm:spPr/>
      <dgm:t>
        <a:bodyPr/>
        <a:lstStyle/>
        <a:p>
          <a:endParaRPr lang="en-US"/>
        </a:p>
      </dgm:t>
    </dgm:pt>
    <dgm:pt modelId="{866480B7-6D3E-4333-BA83-E6C6A247FD55}">
      <dgm:prSet phldrT="[Text]"/>
      <dgm:spPr>
        <a:xfrm rot="5400000">
          <a:off x="5306625" y="-2270350"/>
          <a:ext cx="579005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$2,500,000 (subsequent loans)</a:t>
          </a:r>
        </a:p>
      </dgm:t>
    </dgm:pt>
    <dgm:pt modelId="{E38DDAF2-655C-49D0-B3FC-1C5A62BF0191}" type="parTrans" cxnId="{7844348C-281C-48EE-B268-353C043D8DAB}">
      <dgm:prSet/>
      <dgm:spPr/>
      <dgm:t>
        <a:bodyPr/>
        <a:lstStyle/>
        <a:p>
          <a:endParaRPr lang="en-US"/>
        </a:p>
      </dgm:t>
    </dgm:pt>
    <dgm:pt modelId="{E61D6B86-1E8F-4900-8BA8-4D02CD71BC21}" type="sibTrans" cxnId="{7844348C-281C-48EE-B268-353C043D8DAB}">
      <dgm:prSet/>
      <dgm:spPr/>
      <dgm:t>
        <a:bodyPr/>
        <a:lstStyle/>
        <a:p>
          <a:endParaRPr lang="en-US"/>
        </a:p>
      </dgm:t>
    </dgm:pt>
    <dgm:pt modelId="{C7B1C4AD-9360-4A71-B1A9-DFDF28930826}">
      <dgm:prSet phldrT="[Text]"/>
      <dgm:spPr>
        <a:xfrm rot="5400000">
          <a:off x="5306625" y="-2270350"/>
          <a:ext cx="579005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$5,000,000 (Maximum Program Debt Outstanding)</a:t>
          </a:r>
        </a:p>
      </dgm:t>
    </dgm:pt>
    <dgm:pt modelId="{B4C5CF35-4804-4E22-A81F-75C376019C7A}" type="parTrans" cxnId="{5227405F-174F-4BC7-A88B-B6BF908FB1DD}">
      <dgm:prSet/>
      <dgm:spPr/>
      <dgm:t>
        <a:bodyPr/>
        <a:lstStyle/>
        <a:p>
          <a:endParaRPr lang="en-US"/>
        </a:p>
      </dgm:t>
    </dgm:pt>
    <dgm:pt modelId="{32D8E2B1-07DA-46DC-83B1-695D3D99088D}" type="sibTrans" cxnId="{5227405F-174F-4BC7-A88B-B6BF908FB1DD}">
      <dgm:prSet/>
      <dgm:spPr/>
      <dgm:t>
        <a:bodyPr/>
        <a:lstStyle/>
        <a:p>
          <a:endParaRPr lang="en-US"/>
        </a:p>
      </dgm:t>
    </dgm:pt>
    <dgm:pt modelId="{ACBC678C-14A2-47C8-B20C-C7C122E75573}" type="pres">
      <dgm:prSet presAssocID="{8DF29466-E935-4BBB-A21F-C27AE67CAD74}" presName="Name0" presStyleCnt="0">
        <dgm:presLayoutVars>
          <dgm:dir/>
          <dgm:animLvl val="lvl"/>
          <dgm:resizeHandles val="exact"/>
        </dgm:presLayoutVars>
      </dgm:prSet>
      <dgm:spPr/>
    </dgm:pt>
    <dgm:pt modelId="{E49448E3-4759-42BB-9C93-4FF9EDE712B0}" type="pres">
      <dgm:prSet presAssocID="{FCC1489C-39F9-4B9D-A5DB-0CC75E5C29FD}" presName="linNode" presStyleCnt="0"/>
      <dgm:spPr/>
    </dgm:pt>
    <dgm:pt modelId="{8B5B7E1E-D04A-4414-B9EF-3405BD870043}" type="pres">
      <dgm:prSet presAssocID="{FCC1489C-39F9-4B9D-A5DB-0CC75E5C29FD}" presName="parentText" presStyleLbl="node1" presStyleIdx="0" presStyleCnt="6" custLinFactNeighborX="354" custLinFactNeighborY="-4039">
        <dgm:presLayoutVars>
          <dgm:chMax val="1"/>
          <dgm:bulletEnabled val="1"/>
        </dgm:presLayoutVars>
      </dgm:prSet>
      <dgm:spPr/>
    </dgm:pt>
    <dgm:pt modelId="{5C495289-68C7-491D-A5A8-F00326955CD2}" type="pres">
      <dgm:prSet presAssocID="{FCC1489C-39F9-4B9D-A5DB-0CC75E5C29FD}" presName="descendantText" presStyleLbl="alignAccFollowNode1" presStyleIdx="0" presStyleCnt="6">
        <dgm:presLayoutVars>
          <dgm:bulletEnabled val="1"/>
        </dgm:presLayoutVars>
      </dgm:prSet>
      <dgm:spPr/>
    </dgm:pt>
    <dgm:pt modelId="{EA133FDC-E30F-4BED-9437-10BB2D860884}" type="pres">
      <dgm:prSet presAssocID="{D50ABF2C-A0D1-4C33-B1D4-11A2DD7B631D}" presName="sp" presStyleCnt="0"/>
      <dgm:spPr/>
    </dgm:pt>
    <dgm:pt modelId="{9CBC70F5-C448-49B3-8EAA-24CCD9DBE39C}" type="pres">
      <dgm:prSet presAssocID="{0DABC469-004B-4329-8B28-4AA3AD93D7C4}" presName="linNode" presStyleCnt="0"/>
      <dgm:spPr/>
    </dgm:pt>
    <dgm:pt modelId="{FF769EC2-3FD4-44F5-9B66-3FF24C382612}" type="pres">
      <dgm:prSet presAssocID="{0DABC469-004B-4329-8B28-4AA3AD93D7C4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EE5B4B19-7E23-4CAF-BC89-C9DFA0F144D4}" type="pres">
      <dgm:prSet presAssocID="{0DABC469-004B-4329-8B28-4AA3AD93D7C4}" presName="descendantText" presStyleLbl="alignAccFollowNode1" presStyleIdx="1" presStyleCnt="6">
        <dgm:presLayoutVars>
          <dgm:bulletEnabled val="1"/>
        </dgm:presLayoutVars>
      </dgm:prSet>
      <dgm:spPr/>
    </dgm:pt>
    <dgm:pt modelId="{586BA9AE-D69F-4F87-B8BD-0CF2FC7BA73E}" type="pres">
      <dgm:prSet presAssocID="{4824339C-872D-4CA6-92ED-A5DFF6A449BF}" presName="sp" presStyleCnt="0"/>
      <dgm:spPr/>
    </dgm:pt>
    <dgm:pt modelId="{5DB29B18-1635-48AF-A4B4-9DA953488333}" type="pres">
      <dgm:prSet presAssocID="{9D78B1B4-7261-4539-9BC6-752C1A9D0334}" presName="linNode" presStyleCnt="0"/>
      <dgm:spPr/>
    </dgm:pt>
    <dgm:pt modelId="{8F12C148-A205-48F2-B231-CB3F7880CE07}" type="pres">
      <dgm:prSet presAssocID="{9D78B1B4-7261-4539-9BC6-752C1A9D0334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BEF383E8-E8FD-450D-B7F0-11F708814713}" type="pres">
      <dgm:prSet presAssocID="{9D78B1B4-7261-4539-9BC6-752C1A9D0334}" presName="descendantText" presStyleLbl="alignAccFollowNode1" presStyleIdx="2" presStyleCnt="6" custLinFactNeighborX="309" custLinFactNeighborY="1504">
        <dgm:presLayoutVars>
          <dgm:bulletEnabled val="1"/>
        </dgm:presLayoutVars>
      </dgm:prSet>
      <dgm:spPr/>
    </dgm:pt>
    <dgm:pt modelId="{A52E1DD2-BB56-4E21-82D9-89217794318B}" type="pres">
      <dgm:prSet presAssocID="{E3A2BCC2-D8E4-42DB-BE28-7892D90F751B}" presName="sp" presStyleCnt="0"/>
      <dgm:spPr/>
    </dgm:pt>
    <dgm:pt modelId="{B360626A-B291-41B5-863A-BE8C6A96E07B}" type="pres">
      <dgm:prSet presAssocID="{5900EF01-44AE-416D-9454-BDB2F76A8E0D}" presName="linNode" presStyleCnt="0"/>
      <dgm:spPr/>
    </dgm:pt>
    <dgm:pt modelId="{B1DEFF67-0AE2-4507-AC2B-C62824DE01FE}" type="pres">
      <dgm:prSet presAssocID="{5900EF01-44AE-416D-9454-BDB2F76A8E0D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D01D2D8B-054A-4D11-9540-6A277A7EF416}" type="pres">
      <dgm:prSet presAssocID="{5900EF01-44AE-416D-9454-BDB2F76A8E0D}" presName="descendantText" presStyleLbl="alignAccFollowNode1" presStyleIdx="3" presStyleCnt="6">
        <dgm:presLayoutVars>
          <dgm:bulletEnabled val="1"/>
        </dgm:presLayoutVars>
      </dgm:prSet>
      <dgm:spPr/>
    </dgm:pt>
    <dgm:pt modelId="{13D6CDA2-5BCE-4839-8EB2-6491660B2C35}" type="pres">
      <dgm:prSet presAssocID="{056471FC-6FE1-4ED8-9CCB-820C3C06E466}" presName="sp" presStyleCnt="0"/>
      <dgm:spPr/>
    </dgm:pt>
    <dgm:pt modelId="{6525BD0C-2F5F-4E80-B338-917473868E95}" type="pres">
      <dgm:prSet presAssocID="{BFCB16A7-7723-4424-B041-4AF08A0850D8}" presName="linNode" presStyleCnt="0"/>
      <dgm:spPr/>
    </dgm:pt>
    <dgm:pt modelId="{FAF1E59E-D97E-4D7F-B9C7-0C5F0E3B2079}" type="pres">
      <dgm:prSet presAssocID="{BFCB16A7-7723-4424-B041-4AF08A0850D8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641D98D8-24B4-4EDF-9A2B-4438F1F0A8F8}" type="pres">
      <dgm:prSet presAssocID="{BFCB16A7-7723-4424-B041-4AF08A0850D8}" presName="descendantText" presStyleLbl="alignAccFollowNode1" presStyleIdx="4" presStyleCnt="6">
        <dgm:presLayoutVars>
          <dgm:bulletEnabled val="1"/>
        </dgm:presLayoutVars>
      </dgm:prSet>
      <dgm:spPr/>
    </dgm:pt>
    <dgm:pt modelId="{62916A4C-2DC9-4F6A-A6A6-7A56AC410C45}" type="pres">
      <dgm:prSet presAssocID="{E9AD367B-7711-4E65-89F6-736821D24774}" presName="sp" presStyleCnt="0"/>
      <dgm:spPr/>
    </dgm:pt>
    <dgm:pt modelId="{A1F560CB-BD81-4F8F-890C-33C42A856D1D}" type="pres">
      <dgm:prSet presAssocID="{02FE1552-EE43-40A5-AEF2-A78F195C6D21}" presName="linNode" presStyleCnt="0"/>
      <dgm:spPr/>
    </dgm:pt>
    <dgm:pt modelId="{C852F9A7-CB25-4F67-A68D-6369033D7478}" type="pres">
      <dgm:prSet presAssocID="{02FE1552-EE43-40A5-AEF2-A78F195C6D21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987B7DFE-ACBC-4D6A-A19F-510A99DD31E8}" type="pres">
      <dgm:prSet presAssocID="{02FE1552-EE43-40A5-AEF2-A78F195C6D21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33152CF-1C4A-4BC4-9EE2-83C018CD3BF4}" srcId="{9D78B1B4-7261-4539-9BC6-752C1A9D0334}" destId="{5F581540-DC5D-4B94-83E2-BDE94FB6B244}" srcOrd="0" destOrd="0" parTransId="{74828804-A84E-4CDF-B9BA-5362730B3BC6}" sibTransId="{D3C8801F-4529-4E2C-BC2C-5BADE7E2F4A7}"/>
    <dgm:cxn modelId="{AE09EB12-5AEA-4D2D-B833-40EE6F0DBDB2}" srcId="{8DF29466-E935-4BBB-A21F-C27AE67CAD74}" destId="{5900EF01-44AE-416D-9454-BDB2F76A8E0D}" srcOrd="3" destOrd="0" parTransId="{918C411B-6A97-4ABE-B14D-690D2A9EEB7B}" sibTransId="{056471FC-6FE1-4ED8-9CCB-820C3C06E466}"/>
    <dgm:cxn modelId="{5BDBADDF-3AB8-4A40-8F09-1A60FD565CF7}" type="presOf" srcId="{7341EE60-68E2-4788-A114-8E6F7DEC356B}" destId="{987B7DFE-ACBC-4D6A-A19F-510A99DD31E8}" srcOrd="0" destOrd="0" presId="urn:microsoft.com/office/officeart/2005/8/layout/vList5"/>
    <dgm:cxn modelId="{E3B79C7C-6CCC-40E6-9255-F61CF40688ED}" type="presOf" srcId="{5900EF01-44AE-416D-9454-BDB2F76A8E0D}" destId="{B1DEFF67-0AE2-4507-AC2B-C62824DE01FE}" srcOrd="0" destOrd="0" presId="urn:microsoft.com/office/officeart/2005/8/layout/vList5"/>
    <dgm:cxn modelId="{7AD52B53-51C9-4167-BB5C-6D319040A124}" type="presOf" srcId="{97883E1F-83C5-456F-B833-30FBF3379ABF}" destId="{5C495289-68C7-491D-A5A8-F00326955CD2}" srcOrd="0" destOrd="0" presId="urn:microsoft.com/office/officeart/2005/8/layout/vList5"/>
    <dgm:cxn modelId="{8DFA99E9-C45C-40AD-B3B8-18A327EA7A0E}" srcId="{8DF29466-E935-4BBB-A21F-C27AE67CAD74}" destId="{0DABC469-004B-4329-8B28-4AA3AD93D7C4}" srcOrd="1" destOrd="0" parTransId="{5D47CB0B-F5F9-4BA8-9DEF-F83BD9081E24}" sibTransId="{4824339C-872D-4CA6-92ED-A5DFF6A449BF}"/>
    <dgm:cxn modelId="{9130A7BD-AE90-45A6-969E-731A0C2AA3D9}" type="presOf" srcId="{2CAA60AF-586C-401C-A128-B8D655447133}" destId="{D01D2D8B-054A-4D11-9540-6A277A7EF416}" srcOrd="0" destOrd="0" presId="urn:microsoft.com/office/officeart/2005/8/layout/vList5"/>
    <dgm:cxn modelId="{C6A98A92-98EA-473B-B441-A78FCCF2BA03}" type="presOf" srcId="{02FE1552-EE43-40A5-AEF2-A78F195C6D21}" destId="{C852F9A7-CB25-4F67-A68D-6369033D7478}" srcOrd="0" destOrd="0" presId="urn:microsoft.com/office/officeart/2005/8/layout/vList5"/>
    <dgm:cxn modelId="{FB0BF528-D9BC-4EE0-AC0A-C264B6445F98}" srcId="{5900EF01-44AE-416D-9454-BDB2F76A8E0D}" destId="{2CAA60AF-586C-401C-A128-B8D655447133}" srcOrd="0" destOrd="0" parTransId="{A6D6D6DD-9D3B-4985-9796-434148FA6FB8}" sibTransId="{784CB969-74EE-4298-8E81-1C65C6F577AD}"/>
    <dgm:cxn modelId="{A814414E-7CB8-4999-87A3-8610873136FA}" type="presOf" srcId="{10DEC97B-F311-4E03-8734-92359C800C03}" destId="{EE5B4B19-7E23-4CAF-BC89-C9DFA0F144D4}" srcOrd="0" destOrd="0" presId="urn:microsoft.com/office/officeart/2005/8/layout/vList5"/>
    <dgm:cxn modelId="{7782B3B2-C328-4B79-8010-FAD5DEE1F6F0}" type="presOf" srcId="{FCC1489C-39F9-4B9D-A5DB-0CC75E5C29FD}" destId="{8B5B7E1E-D04A-4414-B9EF-3405BD870043}" srcOrd="0" destOrd="0" presId="urn:microsoft.com/office/officeart/2005/8/layout/vList5"/>
    <dgm:cxn modelId="{5227405F-174F-4BC7-A88B-B6BF908FB1DD}" srcId="{FCC1489C-39F9-4B9D-A5DB-0CC75E5C29FD}" destId="{C7B1C4AD-9360-4A71-B1A9-DFDF28930826}" srcOrd="2" destOrd="0" parTransId="{B4C5CF35-4804-4E22-A81F-75C376019C7A}" sibTransId="{32D8E2B1-07DA-46DC-83B1-695D3D99088D}"/>
    <dgm:cxn modelId="{A4D17784-9A99-4ACD-904A-C190A983DDB0}" srcId="{02FE1552-EE43-40A5-AEF2-A78F195C6D21}" destId="{7341EE60-68E2-4788-A114-8E6F7DEC356B}" srcOrd="0" destOrd="0" parTransId="{3030471E-4420-431A-BFC1-51FDB728A564}" sibTransId="{D2898B24-C3FA-495A-984C-226B20508429}"/>
    <dgm:cxn modelId="{6C2FF58B-9051-441D-BB67-3A7F43B7E8DF}" type="presOf" srcId="{0DABC469-004B-4329-8B28-4AA3AD93D7C4}" destId="{FF769EC2-3FD4-44F5-9B66-3FF24C382612}" srcOrd="0" destOrd="0" presId="urn:microsoft.com/office/officeart/2005/8/layout/vList5"/>
    <dgm:cxn modelId="{51694342-24D8-4170-B48F-FFFD0476E081}" type="presOf" srcId="{8DF29466-E935-4BBB-A21F-C27AE67CAD74}" destId="{ACBC678C-14A2-47C8-B20C-C7C122E75573}" srcOrd="0" destOrd="0" presId="urn:microsoft.com/office/officeart/2005/8/layout/vList5"/>
    <dgm:cxn modelId="{53601834-1A35-4BA5-A265-0A67E172FD3D}" type="presOf" srcId="{9D78B1B4-7261-4539-9BC6-752C1A9D0334}" destId="{8F12C148-A205-48F2-B231-CB3F7880CE07}" srcOrd="0" destOrd="0" presId="urn:microsoft.com/office/officeart/2005/8/layout/vList5"/>
    <dgm:cxn modelId="{40F993CE-AEEC-44F4-A81A-0B628000EF8C}" srcId="{FCC1489C-39F9-4B9D-A5DB-0CC75E5C29FD}" destId="{97883E1F-83C5-456F-B833-30FBF3379ABF}" srcOrd="0" destOrd="0" parTransId="{29F0314C-09E9-486B-A54E-98FB0A93F706}" sibTransId="{330865E9-AC0C-4505-B49A-9B7F30C51425}"/>
    <dgm:cxn modelId="{E316BD87-12DF-406D-8A38-F415A4DBB3B3}" srcId="{8DF29466-E935-4BBB-A21F-C27AE67CAD74}" destId="{02FE1552-EE43-40A5-AEF2-A78F195C6D21}" srcOrd="5" destOrd="0" parTransId="{0EA6F9B2-BFFB-431B-B117-075AFDD306AB}" sibTransId="{8EC7F488-A401-4881-82CE-70A06EEAA765}"/>
    <dgm:cxn modelId="{43E42E70-9C52-42A6-866D-790E5FCAEB82}" type="presOf" srcId="{EE0227B3-3F34-4B73-9B37-4656F85C8818}" destId="{641D98D8-24B4-4EDF-9A2B-4438F1F0A8F8}" srcOrd="0" destOrd="0" presId="urn:microsoft.com/office/officeart/2005/8/layout/vList5"/>
    <dgm:cxn modelId="{B31B4969-F982-481A-982E-C4E524F13EAD}" type="presOf" srcId="{866480B7-6D3E-4333-BA83-E6C6A247FD55}" destId="{5C495289-68C7-491D-A5A8-F00326955CD2}" srcOrd="0" destOrd="1" presId="urn:microsoft.com/office/officeart/2005/8/layout/vList5"/>
    <dgm:cxn modelId="{19EE1C36-1D4A-41D5-83D2-06787C254E0A}" type="presOf" srcId="{5F581540-DC5D-4B94-83E2-BDE94FB6B244}" destId="{BEF383E8-E8FD-450D-B7F0-11F708814713}" srcOrd="0" destOrd="0" presId="urn:microsoft.com/office/officeart/2005/8/layout/vList5"/>
    <dgm:cxn modelId="{BDBA1379-BBD7-487E-84D5-C8A90754E247}" type="presOf" srcId="{BFCB16A7-7723-4424-B041-4AF08A0850D8}" destId="{FAF1E59E-D97E-4D7F-B9C7-0C5F0E3B2079}" srcOrd="0" destOrd="0" presId="urn:microsoft.com/office/officeart/2005/8/layout/vList5"/>
    <dgm:cxn modelId="{CD2F622B-0024-4B1A-A5AB-C0D9B71D6065}" srcId="{8DF29466-E935-4BBB-A21F-C27AE67CAD74}" destId="{9D78B1B4-7261-4539-9BC6-752C1A9D0334}" srcOrd="2" destOrd="0" parTransId="{F27247DC-DA6C-4257-B141-95C144940581}" sibTransId="{E3A2BCC2-D8E4-42DB-BE28-7892D90F751B}"/>
    <dgm:cxn modelId="{FF796532-1C60-47FF-96B3-B1DB46285A92}" srcId="{BFCB16A7-7723-4424-B041-4AF08A0850D8}" destId="{EE0227B3-3F34-4B73-9B37-4656F85C8818}" srcOrd="0" destOrd="0" parTransId="{C034D245-79DC-468E-9740-18DD68CCBAD5}" sibTransId="{576F7112-04E6-41F9-834F-CF4440F50D86}"/>
    <dgm:cxn modelId="{2D7B6B47-CA4E-497F-B5B7-AC0DA7AEB22A}" type="presOf" srcId="{C7B1C4AD-9360-4A71-B1A9-DFDF28930826}" destId="{5C495289-68C7-491D-A5A8-F00326955CD2}" srcOrd="0" destOrd="2" presId="urn:microsoft.com/office/officeart/2005/8/layout/vList5"/>
    <dgm:cxn modelId="{7844348C-281C-48EE-B268-353C043D8DAB}" srcId="{FCC1489C-39F9-4B9D-A5DB-0CC75E5C29FD}" destId="{866480B7-6D3E-4333-BA83-E6C6A247FD55}" srcOrd="1" destOrd="0" parTransId="{E38DDAF2-655C-49D0-B3FC-1C5A62BF0191}" sibTransId="{E61D6B86-1E8F-4900-8BA8-4D02CD71BC21}"/>
    <dgm:cxn modelId="{A80F5E25-824F-44D9-90E5-C511385882F8}" srcId="{8DF29466-E935-4BBB-A21F-C27AE67CAD74}" destId="{BFCB16A7-7723-4424-B041-4AF08A0850D8}" srcOrd="4" destOrd="0" parTransId="{6B0B699B-9B66-4EA2-B7E9-3791781FC5B3}" sibTransId="{E9AD367B-7711-4E65-89F6-736821D24774}"/>
    <dgm:cxn modelId="{14244A57-FD04-423B-B9C7-173F6EC1DDA5}" srcId="{0DABC469-004B-4329-8B28-4AA3AD93D7C4}" destId="{10DEC97B-F311-4E03-8734-92359C800C03}" srcOrd="0" destOrd="0" parTransId="{0BAAED7B-4269-4E3F-9C79-6FC39888D8BD}" sibTransId="{4DB23EFD-40B6-4310-BAA6-13D49FBA2E64}"/>
    <dgm:cxn modelId="{9BFF3A0A-A0D2-4EC3-B55B-1ECD3B290472}" srcId="{8DF29466-E935-4BBB-A21F-C27AE67CAD74}" destId="{FCC1489C-39F9-4B9D-A5DB-0CC75E5C29FD}" srcOrd="0" destOrd="0" parTransId="{ACF57B77-3F1A-41DF-96BD-BAE1F2255B72}" sibTransId="{D50ABF2C-A0D1-4C33-B1D4-11A2DD7B631D}"/>
    <dgm:cxn modelId="{F279EF90-236A-4944-B4B6-45495120D70B}" type="presParOf" srcId="{ACBC678C-14A2-47C8-B20C-C7C122E75573}" destId="{E49448E3-4759-42BB-9C93-4FF9EDE712B0}" srcOrd="0" destOrd="0" presId="urn:microsoft.com/office/officeart/2005/8/layout/vList5"/>
    <dgm:cxn modelId="{BE7C2BBB-E3DA-4BCC-B628-988C46B4D9A7}" type="presParOf" srcId="{E49448E3-4759-42BB-9C93-4FF9EDE712B0}" destId="{8B5B7E1E-D04A-4414-B9EF-3405BD870043}" srcOrd="0" destOrd="0" presId="urn:microsoft.com/office/officeart/2005/8/layout/vList5"/>
    <dgm:cxn modelId="{C5B6E106-A782-44B0-90EA-8C919FDD1EA9}" type="presParOf" srcId="{E49448E3-4759-42BB-9C93-4FF9EDE712B0}" destId="{5C495289-68C7-491D-A5A8-F00326955CD2}" srcOrd="1" destOrd="0" presId="urn:microsoft.com/office/officeart/2005/8/layout/vList5"/>
    <dgm:cxn modelId="{DFACB193-3740-4F3A-805B-D44804327CC1}" type="presParOf" srcId="{ACBC678C-14A2-47C8-B20C-C7C122E75573}" destId="{EA133FDC-E30F-4BED-9437-10BB2D860884}" srcOrd="1" destOrd="0" presId="urn:microsoft.com/office/officeart/2005/8/layout/vList5"/>
    <dgm:cxn modelId="{94292B60-BA7F-4812-996F-01963744F160}" type="presParOf" srcId="{ACBC678C-14A2-47C8-B20C-C7C122E75573}" destId="{9CBC70F5-C448-49B3-8EAA-24CCD9DBE39C}" srcOrd="2" destOrd="0" presId="urn:microsoft.com/office/officeart/2005/8/layout/vList5"/>
    <dgm:cxn modelId="{16E08C5D-83FD-4936-AF0F-DD7FACCC5425}" type="presParOf" srcId="{9CBC70F5-C448-49B3-8EAA-24CCD9DBE39C}" destId="{FF769EC2-3FD4-44F5-9B66-3FF24C382612}" srcOrd="0" destOrd="0" presId="urn:microsoft.com/office/officeart/2005/8/layout/vList5"/>
    <dgm:cxn modelId="{7481CEF8-D5C9-4D52-B360-5762AC4FAEE5}" type="presParOf" srcId="{9CBC70F5-C448-49B3-8EAA-24CCD9DBE39C}" destId="{EE5B4B19-7E23-4CAF-BC89-C9DFA0F144D4}" srcOrd="1" destOrd="0" presId="urn:microsoft.com/office/officeart/2005/8/layout/vList5"/>
    <dgm:cxn modelId="{4E973B02-A1C2-4C95-9C44-0A1F370E4A45}" type="presParOf" srcId="{ACBC678C-14A2-47C8-B20C-C7C122E75573}" destId="{586BA9AE-D69F-4F87-B8BD-0CF2FC7BA73E}" srcOrd="3" destOrd="0" presId="urn:microsoft.com/office/officeart/2005/8/layout/vList5"/>
    <dgm:cxn modelId="{7C90F91C-E2DE-41DA-AF06-EF1690D81927}" type="presParOf" srcId="{ACBC678C-14A2-47C8-B20C-C7C122E75573}" destId="{5DB29B18-1635-48AF-A4B4-9DA953488333}" srcOrd="4" destOrd="0" presId="urn:microsoft.com/office/officeart/2005/8/layout/vList5"/>
    <dgm:cxn modelId="{5E8A5ED7-CAB2-4EED-9496-CE92C0FE04A0}" type="presParOf" srcId="{5DB29B18-1635-48AF-A4B4-9DA953488333}" destId="{8F12C148-A205-48F2-B231-CB3F7880CE07}" srcOrd="0" destOrd="0" presId="urn:microsoft.com/office/officeart/2005/8/layout/vList5"/>
    <dgm:cxn modelId="{1320C502-C5E3-4345-8D41-92A147C96E9C}" type="presParOf" srcId="{5DB29B18-1635-48AF-A4B4-9DA953488333}" destId="{BEF383E8-E8FD-450D-B7F0-11F708814713}" srcOrd="1" destOrd="0" presId="urn:microsoft.com/office/officeart/2005/8/layout/vList5"/>
    <dgm:cxn modelId="{94259563-E968-44A7-B8C3-9DB959D40867}" type="presParOf" srcId="{ACBC678C-14A2-47C8-B20C-C7C122E75573}" destId="{A52E1DD2-BB56-4E21-82D9-89217794318B}" srcOrd="5" destOrd="0" presId="urn:microsoft.com/office/officeart/2005/8/layout/vList5"/>
    <dgm:cxn modelId="{434E7E43-E750-45F2-B572-181752409AAE}" type="presParOf" srcId="{ACBC678C-14A2-47C8-B20C-C7C122E75573}" destId="{B360626A-B291-41B5-863A-BE8C6A96E07B}" srcOrd="6" destOrd="0" presId="urn:microsoft.com/office/officeart/2005/8/layout/vList5"/>
    <dgm:cxn modelId="{44F3D923-1CF7-47B0-8C1D-F08652857118}" type="presParOf" srcId="{B360626A-B291-41B5-863A-BE8C6A96E07B}" destId="{B1DEFF67-0AE2-4507-AC2B-C62824DE01FE}" srcOrd="0" destOrd="0" presId="urn:microsoft.com/office/officeart/2005/8/layout/vList5"/>
    <dgm:cxn modelId="{70690F1A-2BFA-420F-8E9E-1BD98E25D86C}" type="presParOf" srcId="{B360626A-B291-41B5-863A-BE8C6A96E07B}" destId="{D01D2D8B-054A-4D11-9540-6A277A7EF416}" srcOrd="1" destOrd="0" presId="urn:microsoft.com/office/officeart/2005/8/layout/vList5"/>
    <dgm:cxn modelId="{0DCFCDC6-EAB6-47D2-9E8D-D46CD627D0E1}" type="presParOf" srcId="{ACBC678C-14A2-47C8-B20C-C7C122E75573}" destId="{13D6CDA2-5BCE-4839-8EB2-6491660B2C35}" srcOrd="7" destOrd="0" presId="urn:microsoft.com/office/officeart/2005/8/layout/vList5"/>
    <dgm:cxn modelId="{572E1A93-EF59-4262-B76C-CFDE297E0791}" type="presParOf" srcId="{ACBC678C-14A2-47C8-B20C-C7C122E75573}" destId="{6525BD0C-2F5F-4E80-B338-917473868E95}" srcOrd="8" destOrd="0" presId="urn:microsoft.com/office/officeart/2005/8/layout/vList5"/>
    <dgm:cxn modelId="{695D1603-9395-4011-B6C4-DC2C2AD40B9B}" type="presParOf" srcId="{6525BD0C-2F5F-4E80-B338-917473868E95}" destId="{FAF1E59E-D97E-4D7F-B9C7-0C5F0E3B2079}" srcOrd="0" destOrd="0" presId="urn:microsoft.com/office/officeart/2005/8/layout/vList5"/>
    <dgm:cxn modelId="{4192E88E-E465-42CA-94C2-E5BAC02C15BC}" type="presParOf" srcId="{6525BD0C-2F5F-4E80-B338-917473868E95}" destId="{641D98D8-24B4-4EDF-9A2B-4438F1F0A8F8}" srcOrd="1" destOrd="0" presId="urn:microsoft.com/office/officeart/2005/8/layout/vList5"/>
    <dgm:cxn modelId="{2CCFEC0D-E5E9-44A3-8732-6AAC71AA80FE}" type="presParOf" srcId="{ACBC678C-14A2-47C8-B20C-C7C122E75573}" destId="{62916A4C-2DC9-4F6A-A6A6-7A56AC410C45}" srcOrd="9" destOrd="0" presId="urn:microsoft.com/office/officeart/2005/8/layout/vList5"/>
    <dgm:cxn modelId="{FE1E3A4A-D210-45A7-B189-EEE23AC53054}" type="presParOf" srcId="{ACBC678C-14A2-47C8-B20C-C7C122E75573}" destId="{A1F560CB-BD81-4F8F-890C-33C42A856D1D}" srcOrd="10" destOrd="0" presId="urn:microsoft.com/office/officeart/2005/8/layout/vList5"/>
    <dgm:cxn modelId="{612AF0DD-4B92-418D-B2DA-7F0B132B512D}" type="presParOf" srcId="{A1F560CB-BD81-4F8F-890C-33C42A856D1D}" destId="{C852F9A7-CB25-4F67-A68D-6369033D7478}" srcOrd="0" destOrd="0" presId="urn:microsoft.com/office/officeart/2005/8/layout/vList5"/>
    <dgm:cxn modelId="{82D87A7B-4E53-4895-AC46-1C7E283858B9}" type="presParOf" srcId="{A1F560CB-BD81-4F8F-890C-33C42A856D1D}" destId="{987B7DFE-ACBC-4D6A-A19F-510A99DD31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AFE2A-8923-4DFA-8505-4946DC99CD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3D6C9-D4DF-4162-9236-F3BE3175D9CA}">
      <dgm:prSet phldrT="[Text]"/>
      <dgm:spPr>
        <a:xfrm>
          <a:off x="0" y="1339"/>
          <a:ext cx="2962656" cy="77985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Loan Amount</a:t>
          </a:r>
        </a:p>
      </dgm:t>
    </dgm:pt>
    <dgm:pt modelId="{8B2B42BF-C3A4-44FD-AE7D-B6091227E094}" type="parTrans" cxnId="{115330C1-F0BA-475C-98F9-515E0485F1EF}">
      <dgm:prSet/>
      <dgm:spPr/>
      <dgm:t>
        <a:bodyPr/>
        <a:lstStyle/>
        <a:p>
          <a:endParaRPr lang="en-US"/>
        </a:p>
      </dgm:t>
    </dgm:pt>
    <dgm:pt modelId="{5EF02768-DA27-4E8A-861C-DB4DD86B9C8D}" type="sibTrans" cxnId="{115330C1-F0BA-475C-98F9-515E0485F1EF}">
      <dgm:prSet/>
      <dgm:spPr/>
      <dgm:t>
        <a:bodyPr/>
        <a:lstStyle/>
        <a:p>
          <a:endParaRPr lang="en-US"/>
        </a:p>
      </dgm:t>
    </dgm:pt>
    <dgm:pt modelId="{D283BEEB-C0FA-4EC1-B10D-0B111E33AAFB}">
      <dgm:prSet phldrT="[Text]"/>
      <dgm:spPr>
        <a:xfrm rot="5400000">
          <a:off x="5284184" y="-2245328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Up to $50,000</a:t>
          </a:r>
        </a:p>
      </dgm:t>
    </dgm:pt>
    <dgm:pt modelId="{68B26714-61EB-4E5B-9B3D-C8B4670F2FCA}" type="parTrans" cxnId="{A6C362EC-0C3F-4C1C-BE3C-EB203ECADAAF}">
      <dgm:prSet/>
      <dgm:spPr/>
      <dgm:t>
        <a:bodyPr/>
        <a:lstStyle/>
        <a:p>
          <a:endParaRPr lang="en-US"/>
        </a:p>
      </dgm:t>
    </dgm:pt>
    <dgm:pt modelId="{0A8CB4F6-3347-4002-972F-F3759B0A1B8D}" type="sibTrans" cxnId="{A6C362EC-0C3F-4C1C-BE3C-EB203ECADAAF}">
      <dgm:prSet/>
      <dgm:spPr/>
      <dgm:t>
        <a:bodyPr/>
        <a:lstStyle/>
        <a:p>
          <a:endParaRPr lang="en-US"/>
        </a:p>
      </dgm:t>
    </dgm:pt>
    <dgm:pt modelId="{BC64A71B-0CD2-4392-B97D-D19A31FF666E}">
      <dgm:prSet phldrT="[Text]"/>
      <dgm:spPr>
        <a:xfrm>
          <a:off x="0" y="820191"/>
          <a:ext cx="2962656" cy="77985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Maturity</a:t>
          </a:r>
        </a:p>
      </dgm:t>
    </dgm:pt>
    <dgm:pt modelId="{ED856E85-1B14-4CF9-A70D-8A09C7A0438B}" type="parTrans" cxnId="{5031D628-539F-4061-8327-3A76F5A47445}">
      <dgm:prSet/>
      <dgm:spPr/>
      <dgm:t>
        <a:bodyPr/>
        <a:lstStyle/>
        <a:p>
          <a:endParaRPr lang="en-US"/>
        </a:p>
      </dgm:t>
    </dgm:pt>
    <dgm:pt modelId="{0F7A51BE-4E18-4D93-9BB1-BEB31AC977FB}" type="sibTrans" cxnId="{5031D628-539F-4061-8327-3A76F5A47445}">
      <dgm:prSet/>
      <dgm:spPr/>
      <dgm:t>
        <a:bodyPr/>
        <a:lstStyle/>
        <a:p>
          <a:endParaRPr lang="en-US"/>
        </a:p>
      </dgm:t>
    </dgm:pt>
    <dgm:pt modelId="{4E6A6764-FB76-4A9E-8260-865A648B4AE2}">
      <dgm:prSet phldrT="[Text]"/>
      <dgm:spPr>
        <a:xfrm rot="5400000">
          <a:off x="5284184" y="-1423350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Up to 6 years (72 months)</a:t>
          </a:r>
        </a:p>
      </dgm:t>
    </dgm:pt>
    <dgm:pt modelId="{E1303BFF-36C3-4D1E-95BB-094D9C2BF340}" type="parTrans" cxnId="{8885FDD2-24D5-4C9C-BAFB-8D40183D1DC7}">
      <dgm:prSet/>
      <dgm:spPr/>
      <dgm:t>
        <a:bodyPr/>
        <a:lstStyle/>
        <a:p>
          <a:endParaRPr lang="en-US"/>
        </a:p>
      </dgm:t>
    </dgm:pt>
    <dgm:pt modelId="{CA4F892E-80E0-48CB-8B92-7367B61BF7CC}" type="sibTrans" cxnId="{8885FDD2-24D5-4C9C-BAFB-8D40183D1DC7}">
      <dgm:prSet/>
      <dgm:spPr/>
      <dgm:t>
        <a:bodyPr/>
        <a:lstStyle/>
        <a:p>
          <a:endParaRPr lang="en-US"/>
        </a:p>
      </dgm:t>
    </dgm:pt>
    <dgm:pt modelId="{E1950A2E-5AA9-4DA3-A84E-5130426D8340}">
      <dgm:prSet phldrT="[Text]"/>
      <dgm:spPr>
        <a:xfrm>
          <a:off x="0" y="1639044"/>
          <a:ext cx="2962656" cy="77985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Interest Rate</a:t>
          </a:r>
        </a:p>
      </dgm:t>
    </dgm:pt>
    <dgm:pt modelId="{B871A8B4-03C9-4294-8535-1801F13CE1ED}" type="parTrans" cxnId="{53AEEFB5-41A2-42B6-BF95-0775357EB53B}">
      <dgm:prSet/>
      <dgm:spPr/>
      <dgm:t>
        <a:bodyPr/>
        <a:lstStyle/>
        <a:p>
          <a:endParaRPr lang="en-US"/>
        </a:p>
      </dgm:t>
    </dgm:pt>
    <dgm:pt modelId="{D292631F-7BD0-4E47-8003-41BB248B63CA}" type="sibTrans" cxnId="{53AEEFB5-41A2-42B6-BF95-0775357EB53B}">
      <dgm:prSet/>
      <dgm:spPr/>
      <dgm:t>
        <a:bodyPr/>
        <a:lstStyle/>
        <a:p>
          <a:endParaRPr lang="en-US"/>
        </a:p>
      </dgm:t>
    </dgm:pt>
    <dgm:pt modelId="{C3732D74-0354-48A2-9F2A-3EA396725031}">
      <dgm:prSet phldrT="[Text]"/>
      <dgm:spPr>
        <a:xfrm rot="5400000">
          <a:off x="5284184" y="-604498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Fixed rate, up to:</a:t>
          </a:r>
        </a:p>
      </dgm:t>
    </dgm:pt>
    <dgm:pt modelId="{069EA337-46AE-451B-B530-664916EA9BD7}" type="parTrans" cxnId="{89AE7F4E-8BEF-47B2-80D4-487D265C69DE}">
      <dgm:prSet/>
      <dgm:spPr/>
      <dgm:t>
        <a:bodyPr/>
        <a:lstStyle/>
        <a:p>
          <a:endParaRPr lang="en-US"/>
        </a:p>
      </dgm:t>
    </dgm:pt>
    <dgm:pt modelId="{8BE749AB-2175-4BFC-9AFF-31B0CB1696D1}" type="sibTrans" cxnId="{89AE7F4E-8BEF-47B2-80D4-487D265C69DE}">
      <dgm:prSet/>
      <dgm:spPr/>
      <dgm:t>
        <a:bodyPr/>
        <a:lstStyle/>
        <a:p>
          <a:endParaRPr lang="en-US"/>
        </a:p>
      </dgm:t>
    </dgm:pt>
    <dgm:pt modelId="{BEFC7F7C-93CF-4C71-881A-450C0D510214}">
      <dgm:prSet phldrT="[Text]"/>
      <dgm:spPr>
        <a:xfrm>
          <a:off x="0" y="2457896"/>
          <a:ext cx="2962656" cy="77985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Use of Proceeds</a:t>
          </a:r>
        </a:p>
      </dgm:t>
    </dgm:pt>
    <dgm:pt modelId="{191F3F86-C1F3-4DFC-83A7-E4F087CFB09F}" type="parTrans" cxnId="{9FFB0FDD-835A-4955-BDA9-CED358442F5B}">
      <dgm:prSet/>
      <dgm:spPr/>
      <dgm:t>
        <a:bodyPr/>
        <a:lstStyle/>
        <a:p>
          <a:endParaRPr lang="en-US"/>
        </a:p>
      </dgm:t>
    </dgm:pt>
    <dgm:pt modelId="{5458BECE-E6A0-4CF1-8847-448E5EA17537}" type="sibTrans" cxnId="{9FFB0FDD-835A-4955-BDA9-CED358442F5B}">
      <dgm:prSet/>
      <dgm:spPr/>
      <dgm:t>
        <a:bodyPr/>
        <a:lstStyle/>
        <a:p>
          <a:endParaRPr lang="en-US"/>
        </a:p>
      </dgm:t>
    </dgm:pt>
    <dgm:pt modelId="{A0C595B7-0E86-440F-A94A-6C4EEAA599E1}">
      <dgm:prSet phldrT="[Text]"/>
      <dgm:spPr>
        <a:xfrm>
          <a:off x="0" y="3276748"/>
          <a:ext cx="2962656" cy="77985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Collateral</a:t>
          </a:r>
        </a:p>
      </dgm:t>
    </dgm:pt>
    <dgm:pt modelId="{291C2DBA-B2B8-4433-A05F-47B4402DD246}" type="parTrans" cxnId="{32EEB7D5-203B-4239-A737-2141ACD1D063}">
      <dgm:prSet/>
      <dgm:spPr/>
      <dgm:t>
        <a:bodyPr/>
        <a:lstStyle/>
        <a:p>
          <a:endParaRPr lang="en-US"/>
        </a:p>
      </dgm:t>
    </dgm:pt>
    <dgm:pt modelId="{A2B1AED6-C106-4720-8243-CCAF7A7A073D}" type="sibTrans" cxnId="{32EEB7D5-203B-4239-A737-2141ACD1D063}">
      <dgm:prSet/>
      <dgm:spPr/>
      <dgm:t>
        <a:bodyPr/>
        <a:lstStyle/>
        <a:p>
          <a:endParaRPr lang="en-US"/>
        </a:p>
      </dgm:t>
    </dgm:pt>
    <dgm:pt modelId="{E8B447B5-6CA8-4508-86CF-F18676EE8F9D}">
      <dgm:prSet phldrT="[Text]"/>
      <dgm:spPr>
        <a:xfrm>
          <a:off x="0" y="4095601"/>
          <a:ext cx="2962656" cy="77985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Underwriting/Servicing</a:t>
          </a:r>
        </a:p>
      </dgm:t>
    </dgm:pt>
    <dgm:pt modelId="{071E04D1-5C9D-43FC-BB0E-A9C182794A2E}" type="parTrans" cxnId="{D1694E8D-22E3-45EF-9935-10F37DAE3484}">
      <dgm:prSet/>
      <dgm:spPr/>
      <dgm:t>
        <a:bodyPr/>
        <a:lstStyle/>
        <a:p>
          <a:endParaRPr lang="en-US"/>
        </a:p>
      </dgm:t>
    </dgm:pt>
    <dgm:pt modelId="{12F733D2-3796-4460-AFD0-752C2E8866F4}" type="sibTrans" cxnId="{D1694E8D-22E3-45EF-9935-10F37DAE3484}">
      <dgm:prSet/>
      <dgm:spPr/>
      <dgm:t>
        <a:bodyPr/>
        <a:lstStyle/>
        <a:p>
          <a:endParaRPr lang="en-US"/>
        </a:p>
      </dgm:t>
    </dgm:pt>
    <dgm:pt modelId="{9479308D-D037-4164-861D-DF8DC98E0872}">
      <dgm:prSet phldrT="[Text]"/>
      <dgm:spPr>
        <a:xfrm rot="5400000">
          <a:off x="5284184" y="214354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To make loans for supplies, furniture, fixtures, materials, equipment, or working capital</a:t>
          </a:r>
        </a:p>
      </dgm:t>
    </dgm:pt>
    <dgm:pt modelId="{A38BA488-8EC7-444F-AA0E-9FDA729F8C50}" type="parTrans" cxnId="{3ECA9397-2A1B-4C48-A96C-4493DFF7523C}">
      <dgm:prSet/>
      <dgm:spPr/>
      <dgm:t>
        <a:bodyPr/>
        <a:lstStyle/>
        <a:p>
          <a:endParaRPr lang="en-US"/>
        </a:p>
      </dgm:t>
    </dgm:pt>
    <dgm:pt modelId="{22413020-9CF2-4C1D-9382-D520C768AFB9}" type="sibTrans" cxnId="{3ECA9397-2A1B-4C48-A96C-4493DFF7523C}">
      <dgm:prSet/>
      <dgm:spPr/>
      <dgm:t>
        <a:bodyPr/>
        <a:lstStyle/>
        <a:p>
          <a:endParaRPr lang="en-US"/>
        </a:p>
      </dgm:t>
    </dgm:pt>
    <dgm:pt modelId="{AD34F6CC-51AC-4B94-9832-9EC228E3D662}">
      <dgm:prSet phldrT="[Text]"/>
      <dgm:spPr>
        <a:xfrm rot="5400000">
          <a:off x="5284184" y="1033206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Required at Intermediary’s discretion – flexibility in structuring loan</a:t>
          </a:r>
        </a:p>
      </dgm:t>
    </dgm:pt>
    <dgm:pt modelId="{3434A165-EA7F-4C67-9B19-94B2E31E6F7D}" type="parTrans" cxnId="{EBDB27BA-947E-4B90-A313-E4A7C94D7BAF}">
      <dgm:prSet/>
      <dgm:spPr/>
      <dgm:t>
        <a:bodyPr/>
        <a:lstStyle/>
        <a:p>
          <a:endParaRPr lang="en-US"/>
        </a:p>
      </dgm:t>
    </dgm:pt>
    <dgm:pt modelId="{16A24B19-6A1F-4C45-A9F1-20D76FA2B26E}" type="sibTrans" cxnId="{EBDB27BA-947E-4B90-A313-E4A7C94D7BAF}">
      <dgm:prSet/>
      <dgm:spPr/>
      <dgm:t>
        <a:bodyPr/>
        <a:lstStyle/>
        <a:p>
          <a:endParaRPr lang="en-US"/>
        </a:p>
      </dgm:t>
    </dgm:pt>
    <dgm:pt modelId="{B4C11FCF-A5D4-4283-A368-9B7F84CDFAC3}">
      <dgm:prSet phldrT="[Text]"/>
      <dgm:spPr>
        <a:xfrm rot="5400000">
          <a:off x="5284184" y="1852058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Decisions made by Intermediary - not SBA</a:t>
          </a:r>
        </a:p>
      </dgm:t>
    </dgm:pt>
    <dgm:pt modelId="{63E1A67F-8326-4AEC-B28E-759E617BA82A}" type="parTrans" cxnId="{8C9136A2-2D93-4C28-8F5C-1570C49B2BB4}">
      <dgm:prSet/>
      <dgm:spPr/>
      <dgm:t>
        <a:bodyPr/>
        <a:lstStyle/>
        <a:p>
          <a:endParaRPr lang="en-US"/>
        </a:p>
      </dgm:t>
    </dgm:pt>
    <dgm:pt modelId="{5717E78C-EE8A-4BDE-A9BE-86502D6E7F70}" type="sibTrans" cxnId="{8C9136A2-2D93-4C28-8F5C-1570C49B2BB4}">
      <dgm:prSet/>
      <dgm:spPr/>
      <dgm:t>
        <a:bodyPr/>
        <a:lstStyle/>
        <a:p>
          <a:endParaRPr lang="en-US"/>
        </a:p>
      </dgm:t>
    </dgm:pt>
    <dgm:pt modelId="{9DF39940-F013-4D96-9AC2-C5987FEB5A03}">
      <dgm:prSet phldrT="[Text]"/>
      <dgm:spPr>
        <a:xfrm rot="5400000">
          <a:off x="5284184" y="-604498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Cost of Funds + 8.50% (if microloan is $10,000 or less)</a:t>
          </a:r>
        </a:p>
      </dgm:t>
    </dgm:pt>
    <dgm:pt modelId="{14BE1565-8A9E-4DE9-BF6D-BDCEB7BA1C86}" type="parTrans" cxnId="{C7B6F403-9C10-4A26-9E58-9A79C0239B62}">
      <dgm:prSet/>
      <dgm:spPr/>
      <dgm:t>
        <a:bodyPr/>
        <a:lstStyle/>
        <a:p>
          <a:endParaRPr lang="en-US"/>
        </a:p>
      </dgm:t>
    </dgm:pt>
    <dgm:pt modelId="{DAFA0816-5E31-41BB-9196-21593F6936ED}" type="sibTrans" cxnId="{C7B6F403-9C10-4A26-9E58-9A79C0239B62}">
      <dgm:prSet/>
      <dgm:spPr/>
      <dgm:t>
        <a:bodyPr/>
        <a:lstStyle/>
        <a:p>
          <a:endParaRPr lang="en-US"/>
        </a:p>
      </dgm:t>
    </dgm:pt>
    <dgm:pt modelId="{0072974F-5281-4F9B-BDD1-4AE7101149B3}">
      <dgm:prSet phldrT="[Text]"/>
      <dgm:spPr>
        <a:xfrm rot="5400000">
          <a:off x="5284184" y="-604498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Cost of Funds + 7.75% (if microloan is above $10,000)</a:t>
          </a:r>
        </a:p>
      </dgm:t>
    </dgm:pt>
    <dgm:pt modelId="{C169B15E-565D-40D3-B930-1356D9080AEB}" type="parTrans" cxnId="{772A95A1-F5FE-42EB-89BD-87CC0058A8CC}">
      <dgm:prSet/>
      <dgm:spPr/>
      <dgm:t>
        <a:bodyPr/>
        <a:lstStyle/>
        <a:p>
          <a:endParaRPr lang="en-US"/>
        </a:p>
      </dgm:t>
    </dgm:pt>
    <dgm:pt modelId="{73E91EDA-F395-4293-908B-6956124C3B61}" type="sibTrans" cxnId="{772A95A1-F5FE-42EB-89BD-87CC0058A8CC}">
      <dgm:prSet/>
      <dgm:spPr/>
      <dgm:t>
        <a:bodyPr/>
        <a:lstStyle/>
        <a:p>
          <a:endParaRPr lang="en-US"/>
        </a:p>
      </dgm:t>
    </dgm:pt>
    <dgm:pt modelId="{0B583353-11B3-42C8-9654-F32CE366CB59}">
      <dgm:prSet phldrT="[Text]"/>
      <dgm:spPr>
        <a:xfrm rot="5400000">
          <a:off x="5284184" y="1852058"/>
          <a:ext cx="623887" cy="5266944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According to Intermediary’s policies and procedures</a:t>
          </a:r>
        </a:p>
      </dgm:t>
    </dgm:pt>
    <dgm:pt modelId="{232A5042-D1D8-44F2-B0F9-08FF71716811}" type="parTrans" cxnId="{ED660853-12A3-48F1-A4B0-1C41EB8F846F}">
      <dgm:prSet/>
      <dgm:spPr/>
      <dgm:t>
        <a:bodyPr/>
        <a:lstStyle/>
        <a:p>
          <a:endParaRPr lang="en-US"/>
        </a:p>
      </dgm:t>
    </dgm:pt>
    <dgm:pt modelId="{2AA24C44-3B14-4256-8CCF-1CBC9640B8BE}" type="sibTrans" cxnId="{ED660853-12A3-48F1-A4B0-1C41EB8F846F}">
      <dgm:prSet/>
      <dgm:spPr/>
      <dgm:t>
        <a:bodyPr/>
        <a:lstStyle/>
        <a:p>
          <a:endParaRPr lang="en-US"/>
        </a:p>
      </dgm:t>
    </dgm:pt>
    <dgm:pt modelId="{53229A05-0174-4034-AF60-9FB67800D064}" type="pres">
      <dgm:prSet presAssocID="{5EDAFE2A-8923-4DFA-8505-4946DC99CDBD}" presName="Name0" presStyleCnt="0">
        <dgm:presLayoutVars>
          <dgm:dir/>
          <dgm:animLvl val="lvl"/>
          <dgm:resizeHandles val="exact"/>
        </dgm:presLayoutVars>
      </dgm:prSet>
      <dgm:spPr/>
    </dgm:pt>
    <dgm:pt modelId="{4D4CF588-AFF5-42AD-8090-25FECB94D360}" type="pres">
      <dgm:prSet presAssocID="{F4D3D6C9-D4DF-4162-9236-F3BE3175D9CA}" presName="linNode" presStyleCnt="0"/>
      <dgm:spPr/>
    </dgm:pt>
    <dgm:pt modelId="{0F96BD09-AC53-4EE5-AF9C-F842B18484E8}" type="pres">
      <dgm:prSet presAssocID="{F4D3D6C9-D4DF-4162-9236-F3BE3175D9C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549FD1D-CD64-4865-A5DA-90ABD37690D1}" type="pres">
      <dgm:prSet presAssocID="{F4D3D6C9-D4DF-4162-9236-F3BE3175D9CA}" presName="descendantText" presStyleLbl="alignAccFollowNode1" presStyleIdx="0" presStyleCnt="6" custLinFactNeighborX="309" custLinFactNeighborY="-501">
        <dgm:presLayoutVars>
          <dgm:bulletEnabled val="1"/>
        </dgm:presLayoutVars>
      </dgm:prSet>
      <dgm:spPr/>
    </dgm:pt>
    <dgm:pt modelId="{167EF9C8-AD9D-4926-AAC0-8000674C2015}" type="pres">
      <dgm:prSet presAssocID="{5EF02768-DA27-4E8A-861C-DB4DD86B9C8D}" presName="sp" presStyleCnt="0"/>
      <dgm:spPr/>
    </dgm:pt>
    <dgm:pt modelId="{3CBC524B-9A6B-4428-BA51-48827BB3E04F}" type="pres">
      <dgm:prSet presAssocID="{BC64A71B-0CD2-4392-B97D-D19A31FF666E}" presName="linNode" presStyleCnt="0"/>
      <dgm:spPr/>
    </dgm:pt>
    <dgm:pt modelId="{A1344A72-4F83-401F-B035-669912D3946F}" type="pres">
      <dgm:prSet presAssocID="{BC64A71B-0CD2-4392-B97D-D19A31FF666E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F2FCA984-A1D8-447A-BB77-FEBF46A854EB}" type="pres">
      <dgm:prSet presAssocID="{BC64A71B-0CD2-4392-B97D-D19A31FF666E}" presName="descendantText" presStyleLbl="alignAccFollowNode1" presStyleIdx="1" presStyleCnt="6">
        <dgm:presLayoutVars>
          <dgm:bulletEnabled val="1"/>
        </dgm:presLayoutVars>
      </dgm:prSet>
      <dgm:spPr/>
    </dgm:pt>
    <dgm:pt modelId="{6F4B7B6F-49E6-42D8-B732-6767E03C5C37}" type="pres">
      <dgm:prSet presAssocID="{0F7A51BE-4E18-4D93-9BB1-BEB31AC977FB}" presName="sp" presStyleCnt="0"/>
      <dgm:spPr/>
    </dgm:pt>
    <dgm:pt modelId="{43CF7F5A-7EF6-4523-B1B4-CFD105EF56B7}" type="pres">
      <dgm:prSet presAssocID="{E1950A2E-5AA9-4DA3-A84E-5130426D8340}" presName="linNode" presStyleCnt="0"/>
      <dgm:spPr/>
    </dgm:pt>
    <dgm:pt modelId="{BB83C37F-25AE-4510-964F-A9E4B409FFB6}" type="pres">
      <dgm:prSet presAssocID="{E1950A2E-5AA9-4DA3-A84E-5130426D834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EDFE04EF-3E22-4CD0-BE15-6AB3F91AD03D}" type="pres">
      <dgm:prSet presAssocID="{E1950A2E-5AA9-4DA3-A84E-5130426D8340}" presName="descendantText" presStyleLbl="alignAccFollowNode1" presStyleIdx="2" presStyleCnt="6">
        <dgm:presLayoutVars>
          <dgm:bulletEnabled val="1"/>
        </dgm:presLayoutVars>
      </dgm:prSet>
      <dgm:spPr/>
    </dgm:pt>
    <dgm:pt modelId="{7C8CF6AC-9A5D-49AF-A17E-CDAF6B361683}" type="pres">
      <dgm:prSet presAssocID="{D292631F-7BD0-4E47-8003-41BB248B63CA}" presName="sp" presStyleCnt="0"/>
      <dgm:spPr/>
    </dgm:pt>
    <dgm:pt modelId="{4F520C55-533C-4140-8DCD-1F270E433541}" type="pres">
      <dgm:prSet presAssocID="{BEFC7F7C-93CF-4C71-881A-450C0D510214}" presName="linNode" presStyleCnt="0"/>
      <dgm:spPr/>
    </dgm:pt>
    <dgm:pt modelId="{8D61AD70-704C-4E51-8AC6-360CE2491883}" type="pres">
      <dgm:prSet presAssocID="{BEFC7F7C-93CF-4C71-881A-450C0D510214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C782238-1382-45CB-B292-A07D53F91E13}" type="pres">
      <dgm:prSet presAssocID="{BEFC7F7C-93CF-4C71-881A-450C0D510214}" presName="descendantText" presStyleLbl="alignAccFollowNode1" presStyleIdx="3" presStyleCnt="6">
        <dgm:presLayoutVars>
          <dgm:bulletEnabled val="1"/>
        </dgm:presLayoutVars>
      </dgm:prSet>
      <dgm:spPr/>
    </dgm:pt>
    <dgm:pt modelId="{839EBA70-4920-41ED-8E46-F6640F6853DD}" type="pres">
      <dgm:prSet presAssocID="{5458BECE-E6A0-4CF1-8847-448E5EA17537}" presName="sp" presStyleCnt="0"/>
      <dgm:spPr/>
    </dgm:pt>
    <dgm:pt modelId="{35F24BBF-5FEE-48B1-BECD-62385178F181}" type="pres">
      <dgm:prSet presAssocID="{A0C595B7-0E86-440F-A94A-6C4EEAA599E1}" presName="linNode" presStyleCnt="0"/>
      <dgm:spPr/>
    </dgm:pt>
    <dgm:pt modelId="{6C1CF63E-A24B-46BB-8086-B612DD569E07}" type="pres">
      <dgm:prSet presAssocID="{A0C595B7-0E86-440F-A94A-6C4EEAA599E1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B581600B-6B00-4840-96C1-054CCC473EA9}" type="pres">
      <dgm:prSet presAssocID="{A0C595B7-0E86-440F-A94A-6C4EEAA599E1}" presName="descendantText" presStyleLbl="alignAccFollowNode1" presStyleIdx="4" presStyleCnt="6">
        <dgm:presLayoutVars>
          <dgm:bulletEnabled val="1"/>
        </dgm:presLayoutVars>
      </dgm:prSet>
      <dgm:spPr/>
    </dgm:pt>
    <dgm:pt modelId="{715120C1-8EC4-44BC-9F18-B88EAE1DBDBC}" type="pres">
      <dgm:prSet presAssocID="{A2B1AED6-C106-4720-8243-CCAF7A7A073D}" presName="sp" presStyleCnt="0"/>
      <dgm:spPr/>
    </dgm:pt>
    <dgm:pt modelId="{31076A04-EE1F-47F2-B7EF-B6AE0E8EB389}" type="pres">
      <dgm:prSet presAssocID="{E8B447B5-6CA8-4508-86CF-F18676EE8F9D}" presName="linNode" presStyleCnt="0"/>
      <dgm:spPr/>
    </dgm:pt>
    <dgm:pt modelId="{51570980-8B2B-40E4-9C6F-74946D3056BE}" type="pres">
      <dgm:prSet presAssocID="{E8B447B5-6CA8-4508-86CF-F18676EE8F9D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96230E15-B9D5-475D-B0C8-ADD04508EF7D}" type="pres">
      <dgm:prSet presAssocID="{E8B447B5-6CA8-4508-86CF-F18676EE8F9D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2B976064-FE27-4E1B-A1F2-6A1840318156}" type="presOf" srcId="{9DF39940-F013-4D96-9AC2-C5987FEB5A03}" destId="{EDFE04EF-3E22-4CD0-BE15-6AB3F91AD03D}" srcOrd="0" destOrd="1" presId="urn:microsoft.com/office/officeart/2005/8/layout/vList5"/>
    <dgm:cxn modelId="{C7B6F403-9C10-4A26-9E58-9A79C0239B62}" srcId="{C3732D74-0354-48A2-9F2A-3EA396725031}" destId="{9DF39940-F013-4D96-9AC2-C5987FEB5A03}" srcOrd="0" destOrd="0" parTransId="{14BE1565-8A9E-4DE9-BF6D-BDCEB7BA1C86}" sibTransId="{DAFA0816-5E31-41BB-9196-21593F6936ED}"/>
    <dgm:cxn modelId="{C96A013C-6A31-4C5A-8B88-743D6FF79398}" type="presOf" srcId="{E8B447B5-6CA8-4508-86CF-F18676EE8F9D}" destId="{51570980-8B2B-40E4-9C6F-74946D3056BE}" srcOrd="0" destOrd="0" presId="urn:microsoft.com/office/officeart/2005/8/layout/vList5"/>
    <dgm:cxn modelId="{115330C1-F0BA-475C-98F9-515E0485F1EF}" srcId="{5EDAFE2A-8923-4DFA-8505-4946DC99CDBD}" destId="{F4D3D6C9-D4DF-4162-9236-F3BE3175D9CA}" srcOrd="0" destOrd="0" parTransId="{8B2B42BF-C3A4-44FD-AE7D-B6091227E094}" sibTransId="{5EF02768-DA27-4E8A-861C-DB4DD86B9C8D}"/>
    <dgm:cxn modelId="{89AE7F4E-8BEF-47B2-80D4-487D265C69DE}" srcId="{E1950A2E-5AA9-4DA3-A84E-5130426D8340}" destId="{C3732D74-0354-48A2-9F2A-3EA396725031}" srcOrd="0" destOrd="0" parTransId="{069EA337-46AE-451B-B530-664916EA9BD7}" sibTransId="{8BE749AB-2175-4BFC-9AFF-31B0CB1696D1}"/>
    <dgm:cxn modelId="{B5748BEE-DE55-4F42-9593-5728EBEE4D32}" type="presOf" srcId="{AD34F6CC-51AC-4B94-9832-9EC228E3D662}" destId="{B581600B-6B00-4840-96C1-054CCC473EA9}" srcOrd="0" destOrd="0" presId="urn:microsoft.com/office/officeart/2005/8/layout/vList5"/>
    <dgm:cxn modelId="{E0AF497B-3785-402A-AD8E-A70FBD8FCB5D}" type="presOf" srcId="{D283BEEB-C0FA-4EC1-B10D-0B111E33AAFB}" destId="{E549FD1D-CD64-4865-A5DA-90ABD37690D1}" srcOrd="0" destOrd="0" presId="urn:microsoft.com/office/officeart/2005/8/layout/vList5"/>
    <dgm:cxn modelId="{3CA9B2F0-C61A-488F-BD2D-915E12E1F6A0}" type="presOf" srcId="{B4C11FCF-A5D4-4283-A368-9B7F84CDFAC3}" destId="{96230E15-B9D5-475D-B0C8-ADD04508EF7D}" srcOrd="0" destOrd="0" presId="urn:microsoft.com/office/officeart/2005/8/layout/vList5"/>
    <dgm:cxn modelId="{3ECA9397-2A1B-4C48-A96C-4493DFF7523C}" srcId="{BEFC7F7C-93CF-4C71-881A-450C0D510214}" destId="{9479308D-D037-4164-861D-DF8DC98E0872}" srcOrd="0" destOrd="0" parTransId="{A38BA488-8EC7-444F-AA0E-9FDA729F8C50}" sibTransId="{22413020-9CF2-4C1D-9382-D520C768AFB9}"/>
    <dgm:cxn modelId="{D4F47BA8-3538-4AE8-8EEE-86C13B1606C8}" type="presOf" srcId="{A0C595B7-0E86-440F-A94A-6C4EEAA599E1}" destId="{6C1CF63E-A24B-46BB-8086-B612DD569E07}" srcOrd="0" destOrd="0" presId="urn:microsoft.com/office/officeart/2005/8/layout/vList5"/>
    <dgm:cxn modelId="{D1694E8D-22E3-45EF-9935-10F37DAE3484}" srcId="{5EDAFE2A-8923-4DFA-8505-4946DC99CDBD}" destId="{E8B447B5-6CA8-4508-86CF-F18676EE8F9D}" srcOrd="5" destOrd="0" parTransId="{071E04D1-5C9D-43FC-BB0E-A9C182794A2E}" sibTransId="{12F733D2-3796-4460-AFD0-752C2E8866F4}"/>
    <dgm:cxn modelId="{44136A87-D9C3-47F9-A8D0-44D0F59D2A24}" type="presOf" srcId="{F4D3D6C9-D4DF-4162-9236-F3BE3175D9CA}" destId="{0F96BD09-AC53-4EE5-AF9C-F842B18484E8}" srcOrd="0" destOrd="0" presId="urn:microsoft.com/office/officeart/2005/8/layout/vList5"/>
    <dgm:cxn modelId="{53AEEFB5-41A2-42B6-BF95-0775357EB53B}" srcId="{5EDAFE2A-8923-4DFA-8505-4946DC99CDBD}" destId="{E1950A2E-5AA9-4DA3-A84E-5130426D8340}" srcOrd="2" destOrd="0" parTransId="{B871A8B4-03C9-4294-8535-1801F13CE1ED}" sibTransId="{D292631F-7BD0-4E47-8003-41BB248B63CA}"/>
    <dgm:cxn modelId="{EBDB27BA-947E-4B90-A313-E4A7C94D7BAF}" srcId="{A0C595B7-0E86-440F-A94A-6C4EEAA599E1}" destId="{AD34F6CC-51AC-4B94-9832-9EC228E3D662}" srcOrd="0" destOrd="0" parTransId="{3434A165-EA7F-4C67-9B19-94B2E31E6F7D}" sibTransId="{16A24B19-6A1F-4C45-A9F1-20D76FA2B26E}"/>
    <dgm:cxn modelId="{8C9136A2-2D93-4C28-8F5C-1570C49B2BB4}" srcId="{E8B447B5-6CA8-4508-86CF-F18676EE8F9D}" destId="{B4C11FCF-A5D4-4283-A368-9B7F84CDFAC3}" srcOrd="0" destOrd="0" parTransId="{63E1A67F-8326-4AEC-B28E-759E617BA82A}" sibTransId="{5717E78C-EE8A-4BDE-A9BE-86502D6E7F70}"/>
    <dgm:cxn modelId="{772A95A1-F5FE-42EB-89BD-87CC0058A8CC}" srcId="{C3732D74-0354-48A2-9F2A-3EA396725031}" destId="{0072974F-5281-4F9B-BDD1-4AE7101149B3}" srcOrd="1" destOrd="0" parTransId="{C169B15E-565D-40D3-B930-1356D9080AEB}" sibTransId="{73E91EDA-F395-4293-908B-6956124C3B61}"/>
    <dgm:cxn modelId="{A6C362EC-0C3F-4C1C-BE3C-EB203ECADAAF}" srcId="{F4D3D6C9-D4DF-4162-9236-F3BE3175D9CA}" destId="{D283BEEB-C0FA-4EC1-B10D-0B111E33AAFB}" srcOrd="0" destOrd="0" parTransId="{68B26714-61EB-4E5B-9B3D-C8B4670F2FCA}" sibTransId="{0A8CB4F6-3347-4002-972F-F3759B0A1B8D}"/>
    <dgm:cxn modelId="{570C08DF-0B69-41B2-B563-6F8D50BF3D16}" type="presOf" srcId="{C3732D74-0354-48A2-9F2A-3EA396725031}" destId="{EDFE04EF-3E22-4CD0-BE15-6AB3F91AD03D}" srcOrd="0" destOrd="0" presId="urn:microsoft.com/office/officeart/2005/8/layout/vList5"/>
    <dgm:cxn modelId="{5031D628-539F-4061-8327-3A76F5A47445}" srcId="{5EDAFE2A-8923-4DFA-8505-4946DC99CDBD}" destId="{BC64A71B-0CD2-4392-B97D-D19A31FF666E}" srcOrd="1" destOrd="0" parTransId="{ED856E85-1B14-4CF9-A70D-8A09C7A0438B}" sibTransId="{0F7A51BE-4E18-4D93-9BB1-BEB31AC977FB}"/>
    <dgm:cxn modelId="{6123BF9F-0915-4A83-B09A-67B8DA8E1513}" type="presOf" srcId="{4E6A6764-FB76-4A9E-8260-865A648B4AE2}" destId="{F2FCA984-A1D8-447A-BB77-FEBF46A854EB}" srcOrd="0" destOrd="0" presId="urn:microsoft.com/office/officeart/2005/8/layout/vList5"/>
    <dgm:cxn modelId="{9FFB0FDD-835A-4955-BDA9-CED358442F5B}" srcId="{5EDAFE2A-8923-4DFA-8505-4946DC99CDBD}" destId="{BEFC7F7C-93CF-4C71-881A-450C0D510214}" srcOrd="3" destOrd="0" parTransId="{191F3F86-C1F3-4DFC-83A7-E4F087CFB09F}" sibTransId="{5458BECE-E6A0-4CF1-8847-448E5EA17537}"/>
    <dgm:cxn modelId="{32EEB7D5-203B-4239-A737-2141ACD1D063}" srcId="{5EDAFE2A-8923-4DFA-8505-4946DC99CDBD}" destId="{A0C595B7-0E86-440F-A94A-6C4EEAA599E1}" srcOrd="4" destOrd="0" parTransId="{291C2DBA-B2B8-4433-A05F-47B4402DD246}" sibTransId="{A2B1AED6-C106-4720-8243-CCAF7A7A073D}"/>
    <dgm:cxn modelId="{82E9897F-D310-4FF0-B5E6-97F3F13D3F95}" type="presOf" srcId="{BEFC7F7C-93CF-4C71-881A-450C0D510214}" destId="{8D61AD70-704C-4E51-8AC6-360CE2491883}" srcOrd="0" destOrd="0" presId="urn:microsoft.com/office/officeart/2005/8/layout/vList5"/>
    <dgm:cxn modelId="{DF6BC084-4259-47D2-99F0-06AD4C17E35E}" type="presOf" srcId="{5EDAFE2A-8923-4DFA-8505-4946DC99CDBD}" destId="{53229A05-0174-4034-AF60-9FB67800D064}" srcOrd="0" destOrd="0" presId="urn:microsoft.com/office/officeart/2005/8/layout/vList5"/>
    <dgm:cxn modelId="{67A840CA-3556-468B-AED2-1096F3490384}" type="presOf" srcId="{E1950A2E-5AA9-4DA3-A84E-5130426D8340}" destId="{BB83C37F-25AE-4510-964F-A9E4B409FFB6}" srcOrd="0" destOrd="0" presId="urn:microsoft.com/office/officeart/2005/8/layout/vList5"/>
    <dgm:cxn modelId="{768BADC7-6FAC-48CA-AF66-D2C56C77184C}" type="presOf" srcId="{9479308D-D037-4164-861D-DF8DC98E0872}" destId="{1C782238-1382-45CB-B292-A07D53F91E13}" srcOrd="0" destOrd="0" presId="urn:microsoft.com/office/officeart/2005/8/layout/vList5"/>
    <dgm:cxn modelId="{59BC3126-EE14-4D05-95FA-7CCF206366E6}" type="presOf" srcId="{BC64A71B-0CD2-4392-B97D-D19A31FF666E}" destId="{A1344A72-4F83-401F-B035-669912D3946F}" srcOrd="0" destOrd="0" presId="urn:microsoft.com/office/officeart/2005/8/layout/vList5"/>
    <dgm:cxn modelId="{443A8AEB-C227-4136-9F96-6999B1B3EBF4}" type="presOf" srcId="{0B583353-11B3-42C8-9654-F32CE366CB59}" destId="{96230E15-B9D5-475D-B0C8-ADD04508EF7D}" srcOrd="0" destOrd="1" presId="urn:microsoft.com/office/officeart/2005/8/layout/vList5"/>
    <dgm:cxn modelId="{8885FDD2-24D5-4C9C-BAFB-8D40183D1DC7}" srcId="{BC64A71B-0CD2-4392-B97D-D19A31FF666E}" destId="{4E6A6764-FB76-4A9E-8260-865A648B4AE2}" srcOrd="0" destOrd="0" parTransId="{E1303BFF-36C3-4D1E-95BB-094D9C2BF340}" sibTransId="{CA4F892E-80E0-48CB-8B92-7367B61BF7CC}"/>
    <dgm:cxn modelId="{ED660853-12A3-48F1-A4B0-1C41EB8F846F}" srcId="{E8B447B5-6CA8-4508-86CF-F18676EE8F9D}" destId="{0B583353-11B3-42C8-9654-F32CE366CB59}" srcOrd="1" destOrd="0" parTransId="{232A5042-D1D8-44F2-B0F9-08FF71716811}" sibTransId="{2AA24C44-3B14-4256-8CCF-1CBC9640B8BE}"/>
    <dgm:cxn modelId="{6DAF5E71-FA56-46FC-AE1A-0C18B64107E2}" type="presOf" srcId="{0072974F-5281-4F9B-BDD1-4AE7101149B3}" destId="{EDFE04EF-3E22-4CD0-BE15-6AB3F91AD03D}" srcOrd="0" destOrd="2" presId="urn:microsoft.com/office/officeart/2005/8/layout/vList5"/>
    <dgm:cxn modelId="{5653E0C8-8539-4526-8A85-5B73F41EEC5E}" type="presParOf" srcId="{53229A05-0174-4034-AF60-9FB67800D064}" destId="{4D4CF588-AFF5-42AD-8090-25FECB94D360}" srcOrd="0" destOrd="0" presId="urn:microsoft.com/office/officeart/2005/8/layout/vList5"/>
    <dgm:cxn modelId="{D69308E3-6AD2-4230-AAF4-10CCE2E816A2}" type="presParOf" srcId="{4D4CF588-AFF5-42AD-8090-25FECB94D360}" destId="{0F96BD09-AC53-4EE5-AF9C-F842B18484E8}" srcOrd="0" destOrd="0" presId="urn:microsoft.com/office/officeart/2005/8/layout/vList5"/>
    <dgm:cxn modelId="{CC101740-C0FC-40C8-BE9E-510A92F3CF3F}" type="presParOf" srcId="{4D4CF588-AFF5-42AD-8090-25FECB94D360}" destId="{E549FD1D-CD64-4865-A5DA-90ABD37690D1}" srcOrd="1" destOrd="0" presId="urn:microsoft.com/office/officeart/2005/8/layout/vList5"/>
    <dgm:cxn modelId="{A2CE1891-8F97-4BB0-8AAC-B9008142D54B}" type="presParOf" srcId="{53229A05-0174-4034-AF60-9FB67800D064}" destId="{167EF9C8-AD9D-4926-AAC0-8000674C2015}" srcOrd="1" destOrd="0" presId="urn:microsoft.com/office/officeart/2005/8/layout/vList5"/>
    <dgm:cxn modelId="{BBCD39E4-D6B2-4CD3-B8B5-DB6647C45FDF}" type="presParOf" srcId="{53229A05-0174-4034-AF60-9FB67800D064}" destId="{3CBC524B-9A6B-4428-BA51-48827BB3E04F}" srcOrd="2" destOrd="0" presId="urn:microsoft.com/office/officeart/2005/8/layout/vList5"/>
    <dgm:cxn modelId="{449CA1D6-E7C0-49F7-A8C5-43BFA4BF210A}" type="presParOf" srcId="{3CBC524B-9A6B-4428-BA51-48827BB3E04F}" destId="{A1344A72-4F83-401F-B035-669912D3946F}" srcOrd="0" destOrd="0" presId="urn:microsoft.com/office/officeart/2005/8/layout/vList5"/>
    <dgm:cxn modelId="{59A1B54C-4930-4175-A7E8-82FEC1D6D51F}" type="presParOf" srcId="{3CBC524B-9A6B-4428-BA51-48827BB3E04F}" destId="{F2FCA984-A1D8-447A-BB77-FEBF46A854EB}" srcOrd="1" destOrd="0" presId="urn:microsoft.com/office/officeart/2005/8/layout/vList5"/>
    <dgm:cxn modelId="{E5E6B7E1-4DFC-42AF-A535-B34656B3C115}" type="presParOf" srcId="{53229A05-0174-4034-AF60-9FB67800D064}" destId="{6F4B7B6F-49E6-42D8-B732-6767E03C5C37}" srcOrd="3" destOrd="0" presId="urn:microsoft.com/office/officeart/2005/8/layout/vList5"/>
    <dgm:cxn modelId="{68FB51E9-1923-40B6-A3A8-3BAA11C931AC}" type="presParOf" srcId="{53229A05-0174-4034-AF60-9FB67800D064}" destId="{43CF7F5A-7EF6-4523-B1B4-CFD105EF56B7}" srcOrd="4" destOrd="0" presId="urn:microsoft.com/office/officeart/2005/8/layout/vList5"/>
    <dgm:cxn modelId="{9F946E1A-D83C-4949-ACF0-FF5FD1E0FC39}" type="presParOf" srcId="{43CF7F5A-7EF6-4523-B1B4-CFD105EF56B7}" destId="{BB83C37F-25AE-4510-964F-A9E4B409FFB6}" srcOrd="0" destOrd="0" presId="urn:microsoft.com/office/officeart/2005/8/layout/vList5"/>
    <dgm:cxn modelId="{7A818671-F31F-4437-821E-C4E75B5D9826}" type="presParOf" srcId="{43CF7F5A-7EF6-4523-B1B4-CFD105EF56B7}" destId="{EDFE04EF-3E22-4CD0-BE15-6AB3F91AD03D}" srcOrd="1" destOrd="0" presId="urn:microsoft.com/office/officeart/2005/8/layout/vList5"/>
    <dgm:cxn modelId="{5002E23E-C8C3-46BF-B28D-908240BD6100}" type="presParOf" srcId="{53229A05-0174-4034-AF60-9FB67800D064}" destId="{7C8CF6AC-9A5D-49AF-A17E-CDAF6B361683}" srcOrd="5" destOrd="0" presId="urn:microsoft.com/office/officeart/2005/8/layout/vList5"/>
    <dgm:cxn modelId="{A42C2A72-B7C7-4EF7-BC55-3080C18DFC17}" type="presParOf" srcId="{53229A05-0174-4034-AF60-9FB67800D064}" destId="{4F520C55-533C-4140-8DCD-1F270E433541}" srcOrd="6" destOrd="0" presId="urn:microsoft.com/office/officeart/2005/8/layout/vList5"/>
    <dgm:cxn modelId="{58DD937D-6C19-4315-AADC-0DED0434E93B}" type="presParOf" srcId="{4F520C55-533C-4140-8DCD-1F270E433541}" destId="{8D61AD70-704C-4E51-8AC6-360CE2491883}" srcOrd="0" destOrd="0" presId="urn:microsoft.com/office/officeart/2005/8/layout/vList5"/>
    <dgm:cxn modelId="{1D284C1A-1EB1-457B-97F6-B6FC6723B7E6}" type="presParOf" srcId="{4F520C55-533C-4140-8DCD-1F270E433541}" destId="{1C782238-1382-45CB-B292-A07D53F91E13}" srcOrd="1" destOrd="0" presId="urn:microsoft.com/office/officeart/2005/8/layout/vList5"/>
    <dgm:cxn modelId="{52610F36-E087-46FE-8787-EE0A26879BE6}" type="presParOf" srcId="{53229A05-0174-4034-AF60-9FB67800D064}" destId="{839EBA70-4920-41ED-8E46-F6640F6853DD}" srcOrd="7" destOrd="0" presId="urn:microsoft.com/office/officeart/2005/8/layout/vList5"/>
    <dgm:cxn modelId="{8D1B2C4E-042E-4B10-A349-74E6DF233B31}" type="presParOf" srcId="{53229A05-0174-4034-AF60-9FB67800D064}" destId="{35F24BBF-5FEE-48B1-BECD-62385178F181}" srcOrd="8" destOrd="0" presId="urn:microsoft.com/office/officeart/2005/8/layout/vList5"/>
    <dgm:cxn modelId="{34C961DA-56D7-4564-8CF8-20E1ADBBAAE9}" type="presParOf" srcId="{35F24BBF-5FEE-48B1-BECD-62385178F181}" destId="{6C1CF63E-A24B-46BB-8086-B612DD569E07}" srcOrd="0" destOrd="0" presId="urn:microsoft.com/office/officeart/2005/8/layout/vList5"/>
    <dgm:cxn modelId="{29C1CAA9-AA5F-45A8-B1C2-6F59490F4CBC}" type="presParOf" srcId="{35F24BBF-5FEE-48B1-BECD-62385178F181}" destId="{B581600B-6B00-4840-96C1-054CCC473EA9}" srcOrd="1" destOrd="0" presId="urn:microsoft.com/office/officeart/2005/8/layout/vList5"/>
    <dgm:cxn modelId="{68D0D499-1669-4753-B926-C85FEE26E7AE}" type="presParOf" srcId="{53229A05-0174-4034-AF60-9FB67800D064}" destId="{715120C1-8EC4-44BC-9F18-B88EAE1DBDBC}" srcOrd="9" destOrd="0" presId="urn:microsoft.com/office/officeart/2005/8/layout/vList5"/>
    <dgm:cxn modelId="{F3AF111F-FD31-47D9-A0C4-F5E6EDBCE6F2}" type="presParOf" srcId="{53229A05-0174-4034-AF60-9FB67800D064}" destId="{31076A04-EE1F-47F2-B7EF-B6AE0E8EB389}" srcOrd="10" destOrd="0" presId="urn:microsoft.com/office/officeart/2005/8/layout/vList5"/>
    <dgm:cxn modelId="{412727ED-38F1-46A4-AB1F-F30049E9A515}" type="presParOf" srcId="{31076A04-EE1F-47F2-B7EF-B6AE0E8EB389}" destId="{51570980-8B2B-40E4-9C6F-74946D3056BE}" srcOrd="0" destOrd="0" presId="urn:microsoft.com/office/officeart/2005/8/layout/vList5"/>
    <dgm:cxn modelId="{9B180FF6-7684-4C51-A4DD-948809E3AAD7}" type="presParOf" srcId="{31076A04-EE1F-47F2-B7EF-B6AE0E8EB389}" destId="{96230E15-B9D5-475D-B0C8-ADD04508EF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7ABA6-F4EB-4AB3-8C30-5EB68AD5B1D9}">
      <dsp:nvSpPr>
        <dsp:cNvPr id="0" name=""/>
        <dsp:cNvSpPr/>
      </dsp:nvSpPr>
      <dsp:spPr>
        <a:xfrm rot="5400000">
          <a:off x="1496548" y="1266066"/>
          <a:ext cx="1082947" cy="1232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4828D-9D3A-4380-A48F-F707CA3A5B3D}">
      <dsp:nvSpPr>
        <dsp:cNvPr id="0" name=""/>
        <dsp:cNvSpPr/>
      </dsp:nvSpPr>
      <dsp:spPr>
        <a:xfrm>
          <a:off x="1028385" y="0"/>
          <a:ext cx="1823046" cy="1276073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SBA</a:t>
          </a:r>
        </a:p>
      </dsp:txBody>
      <dsp:txXfrm>
        <a:off x="1090689" y="62304"/>
        <a:ext cx="1698438" cy="1151465"/>
      </dsp:txXfrm>
    </dsp:sp>
    <dsp:sp modelId="{33378C01-89AA-4B9A-A58E-181DD9DCE773}">
      <dsp:nvSpPr>
        <dsp:cNvPr id="0" name=""/>
        <dsp:cNvSpPr/>
      </dsp:nvSpPr>
      <dsp:spPr>
        <a:xfrm>
          <a:off x="2997810" y="178677"/>
          <a:ext cx="4788008" cy="103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SBA Lends $ to Intermediary Lender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SBA Provides grants $ to Intermediary Lender to help offset cost of providing Training and Technical Assistance (TA)</a:t>
          </a:r>
        </a:p>
      </dsp:txBody>
      <dsp:txXfrm>
        <a:off x="2997810" y="178677"/>
        <a:ext cx="4788008" cy="1031378"/>
      </dsp:txXfrm>
    </dsp:sp>
    <dsp:sp modelId="{5A3FA0FF-0094-4B88-A2A8-2FD43B5C5E14}">
      <dsp:nvSpPr>
        <dsp:cNvPr id="0" name=""/>
        <dsp:cNvSpPr/>
      </dsp:nvSpPr>
      <dsp:spPr>
        <a:xfrm rot="5400000">
          <a:off x="3670118" y="2657932"/>
          <a:ext cx="1082947" cy="1232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C594E-9FE5-482E-AF6F-A52EE3520313}">
      <dsp:nvSpPr>
        <dsp:cNvPr id="0" name=""/>
        <dsp:cNvSpPr/>
      </dsp:nvSpPr>
      <dsp:spPr>
        <a:xfrm>
          <a:off x="3118587" y="1483801"/>
          <a:ext cx="1823046" cy="1276073"/>
        </a:xfrm>
        <a:prstGeom prst="roundRect">
          <a:avLst>
            <a:gd name="adj" fmla="val 16670"/>
          </a:avLst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Intermediary Lender</a:t>
          </a:r>
        </a:p>
      </dsp:txBody>
      <dsp:txXfrm>
        <a:off x="3180891" y="1546105"/>
        <a:ext cx="1698438" cy="1151465"/>
      </dsp:txXfrm>
    </dsp:sp>
    <dsp:sp modelId="{7CBE32A8-2A2E-492B-879B-27BB4DBB90F9}">
      <dsp:nvSpPr>
        <dsp:cNvPr id="0" name=""/>
        <dsp:cNvSpPr/>
      </dsp:nvSpPr>
      <dsp:spPr>
        <a:xfrm>
          <a:off x="5030573" y="1549848"/>
          <a:ext cx="3758863" cy="109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Lends $ to Microbusinesses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Provides Training and TA to microbusinesses</a:t>
          </a:r>
        </a:p>
      </dsp:txBody>
      <dsp:txXfrm>
        <a:off x="5030573" y="1549848"/>
        <a:ext cx="3758863" cy="1094757"/>
      </dsp:txXfrm>
    </dsp:sp>
    <dsp:sp modelId="{BD86BF24-6808-44B6-8AA4-5155B7AB89A9}">
      <dsp:nvSpPr>
        <dsp:cNvPr id="0" name=""/>
        <dsp:cNvSpPr/>
      </dsp:nvSpPr>
      <dsp:spPr>
        <a:xfrm>
          <a:off x="5143179" y="2914926"/>
          <a:ext cx="1823046" cy="1276073"/>
        </a:xfrm>
        <a:prstGeom prst="roundRect">
          <a:avLst>
            <a:gd name="adj" fmla="val 16670"/>
          </a:avLst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Microbusiness</a:t>
          </a:r>
        </a:p>
      </dsp:txBody>
      <dsp:txXfrm>
        <a:off x="5205483" y="2977230"/>
        <a:ext cx="1698438" cy="1151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95289-68C7-491D-A5A8-F00326955CD2}">
      <dsp:nvSpPr>
        <dsp:cNvPr id="0" name=""/>
        <dsp:cNvSpPr/>
      </dsp:nvSpPr>
      <dsp:spPr>
        <a:xfrm rot="5400000">
          <a:off x="5041081" y="-2156068"/>
          <a:ext cx="551749" cy="5004193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$750,000 (1</a:t>
          </a:r>
          <a:r>
            <a:rPr lang="en-US" sz="1000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st</a:t>
          </a: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 loan)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$2,500,000 (subsequent loans)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$5,000,000 (Maximum Program Debt Outstanding)</a:t>
          </a:r>
        </a:p>
      </dsp:txBody>
      <dsp:txXfrm rot="-5400000">
        <a:off x="2814859" y="97088"/>
        <a:ext cx="4977259" cy="497881"/>
      </dsp:txXfrm>
    </dsp:sp>
    <dsp:sp modelId="{8B5B7E1E-D04A-4414-B9EF-3405BD870043}">
      <dsp:nvSpPr>
        <dsp:cNvPr id="0" name=""/>
        <dsp:cNvSpPr/>
      </dsp:nvSpPr>
      <dsp:spPr>
        <a:xfrm>
          <a:off x="17714" y="0"/>
          <a:ext cx="2814859" cy="68968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Max. Borrowing</a:t>
          </a:r>
        </a:p>
      </dsp:txBody>
      <dsp:txXfrm>
        <a:off x="51382" y="33668"/>
        <a:ext cx="2747523" cy="622351"/>
      </dsp:txXfrm>
    </dsp:sp>
    <dsp:sp modelId="{EE5B4B19-7E23-4CAF-BC89-C9DFA0F144D4}">
      <dsp:nvSpPr>
        <dsp:cNvPr id="0" name=""/>
        <dsp:cNvSpPr/>
      </dsp:nvSpPr>
      <dsp:spPr>
        <a:xfrm rot="5400000">
          <a:off x="5041081" y="-1431897"/>
          <a:ext cx="551749" cy="5004193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10 Years from Date of Note</a:t>
          </a:r>
        </a:p>
      </dsp:txBody>
      <dsp:txXfrm rot="-5400000">
        <a:off x="2814859" y="821259"/>
        <a:ext cx="4977259" cy="497881"/>
      </dsp:txXfrm>
    </dsp:sp>
    <dsp:sp modelId="{FF769EC2-3FD4-44F5-9B66-3FF24C382612}">
      <dsp:nvSpPr>
        <dsp:cNvPr id="0" name=""/>
        <dsp:cNvSpPr/>
      </dsp:nvSpPr>
      <dsp:spPr>
        <a:xfrm>
          <a:off x="0" y="725356"/>
          <a:ext cx="2814859" cy="68968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Maturity</a:t>
          </a:r>
        </a:p>
      </dsp:txBody>
      <dsp:txXfrm>
        <a:off x="33668" y="759024"/>
        <a:ext cx="2747523" cy="622351"/>
      </dsp:txXfrm>
    </dsp:sp>
    <dsp:sp modelId="{BEF383E8-E8FD-450D-B7F0-11F708814713}">
      <dsp:nvSpPr>
        <dsp:cNvPr id="0" name=""/>
        <dsp:cNvSpPr/>
      </dsp:nvSpPr>
      <dsp:spPr>
        <a:xfrm rot="5400000">
          <a:off x="5041081" y="-699426"/>
          <a:ext cx="551749" cy="5004193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5 year T-Bill Rate less 2% for average microloan size under $10,000; otherwise less 1.25%</a:t>
          </a:r>
        </a:p>
      </dsp:txBody>
      <dsp:txXfrm rot="-5400000">
        <a:off x="2814859" y="1553730"/>
        <a:ext cx="4977259" cy="497881"/>
      </dsp:txXfrm>
    </dsp:sp>
    <dsp:sp modelId="{8F12C148-A205-48F2-B231-CB3F7880CE07}">
      <dsp:nvSpPr>
        <dsp:cNvPr id="0" name=""/>
        <dsp:cNvSpPr/>
      </dsp:nvSpPr>
      <dsp:spPr>
        <a:xfrm>
          <a:off x="0" y="1449527"/>
          <a:ext cx="2814859" cy="68968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Interest Rate</a:t>
          </a:r>
        </a:p>
      </dsp:txBody>
      <dsp:txXfrm>
        <a:off x="33668" y="1483195"/>
        <a:ext cx="2747523" cy="622351"/>
      </dsp:txXfrm>
    </dsp:sp>
    <dsp:sp modelId="{D01D2D8B-054A-4D11-9540-6A277A7EF416}">
      <dsp:nvSpPr>
        <dsp:cNvPr id="0" name=""/>
        <dsp:cNvSpPr/>
      </dsp:nvSpPr>
      <dsp:spPr>
        <a:xfrm rot="5400000">
          <a:off x="5041081" y="16446"/>
          <a:ext cx="551749" cy="5004193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Intermediary’s Microloan Revolving Fund, Loan Loss Reserve Fund, and Microloan Notes</a:t>
          </a:r>
        </a:p>
      </dsp:txBody>
      <dsp:txXfrm rot="-5400000">
        <a:off x="2814859" y="2269602"/>
        <a:ext cx="4977259" cy="497881"/>
      </dsp:txXfrm>
    </dsp:sp>
    <dsp:sp modelId="{B1DEFF67-0AE2-4507-AC2B-C62824DE01FE}">
      <dsp:nvSpPr>
        <dsp:cNvPr id="0" name=""/>
        <dsp:cNvSpPr/>
      </dsp:nvSpPr>
      <dsp:spPr>
        <a:xfrm>
          <a:off x="0" y="2173699"/>
          <a:ext cx="2814859" cy="68968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Collateral</a:t>
          </a:r>
        </a:p>
      </dsp:txBody>
      <dsp:txXfrm>
        <a:off x="33668" y="2207367"/>
        <a:ext cx="2747523" cy="622351"/>
      </dsp:txXfrm>
    </dsp:sp>
    <dsp:sp modelId="{641D98D8-24B4-4EDF-9A2B-4438F1F0A8F8}">
      <dsp:nvSpPr>
        <dsp:cNvPr id="0" name=""/>
        <dsp:cNvSpPr/>
      </dsp:nvSpPr>
      <dsp:spPr>
        <a:xfrm rot="5400000">
          <a:off x="5041081" y="740618"/>
          <a:ext cx="551749" cy="5004193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15% of Loan Disbursements must be matched with non-borrowed, non-Federal funds</a:t>
          </a:r>
        </a:p>
      </dsp:txBody>
      <dsp:txXfrm rot="-5400000">
        <a:off x="2814859" y="2993774"/>
        <a:ext cx="4977259" cy="497881"/>
      </dsp:txXfrm>
    </dsp:sp>
    <dsp:sp modelId="{FAF1E59E-D97E-4D7F-B9C7-0C5F0E3B2079}">
      <dsp:nvSpPr>
        <dsp:cNvPr id="0" name=""/>
        <dsp:cNvSpPr/>
      </dsp:nvSpPr>
      <dsp:spPr>
        <a:xfrm>
          <a:off x="0" y="2897871"/>
          <a:ext cx="2814859" cy="68968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Matching Funds</a:t>
          </a:r>
        </a:p>
      </dsp:txBody>
      <dsp:txXfrm>
        <a:off x="33668" y="2931539"/>
        <a:ext cx="2747523" cy="622351"/>
      </dsp:txXfrm>
    </dsp:sp>
    <dsp:sp modelId="{987B7DFE-ACBC-4D6A-A19F-510A99DD31E8}">
      <dsp:nvSpPr>
        <dsp:cNvPr id="0" name=""/>
        <dsp:cNvSpPr/>
      </dsp:nvSpPr>
      <dsp:spPr>
        <a:xfrm rot="5400000">
          <a:off x="5041081" y="1464789"/>
          <a:ext cx="551749" cy="5004193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To make direct, short term, fixed rate loans of $50,000 or less </a:t>
          </a:r>
        </a:p>
      </dsp:txBody>
      <dsp:txXfrm rot="-5400000">
        <a:off x="2814859" y="3717945"/>
        <a:ext cx="4977259" cy="497881"/>
      </dsp:txXfrm>
    </dsp:sp>
    <dsp:sp modelId="{C852F9A7-CB25-4F67-A68D-6369033D7478}">
      <dsp:nvSpPr>
        <dsp:cNvPr id="0" name=""/>
        <dsp:cNvSpPr/>
      </dsp:nvSpPr>
      <dsp:spPr>
        <a:xfrm>
          <a:off x="0" y="3622043"/>
          <a:ext cx="2814859" cy="689687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Use of Proceeds</a:t>
          </a:r>
        </a:p>
      </dsp:txBody>
      <dsp:txXfrm>
        <a:off x="33668" y="3655711"/>
        <a:ext cx="2747523" cy="62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9FD1D-CD64-4865-A5DA-90ABD37690D1}">
      <dsp:nvSpPr>
        <dsp:cNvPr id="0" name=""/>
        <dsp:cNvSpPr/>
      </dsp:nvSpPr>
      <dsp:spPr>
        <a:xfrm rot="5400000">
          <a:off x="4942303" y="-2094833"/>
          <a:ext cx="597030" cy="493253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Up to $50,000</a:t>
          </a:r>
        </a:p>
      </dsp:txBody>
      <dsp:txXfrm rot="-5400000">
        <a:off x="2774551" y="102064"/>
        <a:ext cx="4903390" cy="538740"/>
      </dsp:txXfrm>
    </dsp:sp>
    <dsp:sp modelId="{0F96BD09-AC53-4EE5-AF9C-F842B18484E8}">
      <dsp:nvSpPr>
        <dsp:cNvPr id="0" name=""/>
        <dsp:cNvSpPr/>
      </dsp:nvSpPr>
      <dsp:spPr>
        <a:xfrm>
          <a:off x="0" y="1281"/>
          <a:ext cx="2774550" cy="74628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Loan Amount</a:t>
          </a:r>
        </a:p>
      </dsp:txBody>
      <dsp:txXfrm>
        <a:off x="36431" y="37712"/>
        <a:ext cx="2701688" cy="673425"/>
      </dsp:txXfrm>
    </dsp:sp>
    <dsp:sp modelId="{F2FCA984-A1D8-447A-BB77-FEBF46A854EB}">
      <dsp:nvSpPr>
        <dsp:cNvPr id="0" name=""/>
        <dsp:cNvSpPr/>
      </dsp:nvSpPr>
      <dsp:spPr>
        <a:xfrm rot="5400000">
          <a:off x="4942303" y="-1308239"/>
          <a:ext cx="597030" cy="493253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Up to 6 years (72 months)</a:t>
          </a:r>
        </a:p>
      </dsp:txBody>
      <dsp:txXfrm rot="-5400000">
        <a:off x="2774551" y="888658"/>
        <a:ext cx="4903390" cy="538740"/>
      </dsp:txXfrm>
    </dsp:sp>
    <dsp:sp modelId="{A1344A72-4F83-401F-B035-669912D3946F}">
      <dsp:nvSpPr>
        <dsp:cNvPr id="0" name=""/>
        <dsp:cNvSpPr/>
      </dsp:nvSpPr>
      <dsp:spPr>
        <a:xfrm>
          <a:off x="0" y="784883"/>
          <a:ext cx="2774550" cy="74628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Maturity</a:t>
          </a:r>
        </a:p>
      </dsp:txBody>
      <dsp:txXfrm>
        <a:off x="36431" y="821314"/>
        <a:ext cx="2701688" cy="673425"/>
      </dsp:txXfrm>
    </dsp:sp>
    <dsp:sp modelId="{EDFE04EF-3E22-4CD0-BE15-6AB3F91AD03D}">
      <dsp:nvSpPr>
        <dsp:cNvPr id="0" name=""/>
        <dsp:cNvSpPr/>
      </dsp:nvSpPr>
      <dsp:spPr>
        <a:xfrm rot="5400000">
          <a:off x="4942303" y="-524638"/>
          <a:ext cx="597030" cy="493253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Fixed rate, up to: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Cost of Funds + 8.50% (if microloan is $10,000 or less)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Cost of Funds + 7.75% (if microloan is above $10,000)</a:t>
          </a:r>
        </a:p>
      </dsp:txBody>
      <dsp:txXfrm rot="-5400000">
        <a:off x="2774551" y="1672259"/>
        <a:ext cx="4903390" cy="538740"/>
      </dsp:txXfrm>
    </dsp:sp>
    <dsp:sp modelId="{BB83C37F-25AE-4510-964F-A9E4B409FFB6}">
      <dsp:nvSpPr>
        <dsp:cNvPr id="0" name=""/>
        <dsp:cNvSpPr/>
      </dsp:nvSpPr>
      <dsp:spPr>
        <a:xfrm>
          <a:off x="0" y="1568485"/>
          <a:ext cx="2774550" cy="74628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Interest Rate</a:t>
          </a:r>
        </a:p>
      </dsp:txBody>
      <dsp:txXfrm>
        <a:off x="36431" y="1604916"/>
        <a:ext cx="2701688" cy="673425"/>
      </dsp:txXfrm>
    </dsp:sp>
    <dsp:sp modelId="{1C782238-1382-45CB-B292-A07D53F91E13}">
      <dsp:nvSpPr>
        <dsp:cNvPr id="0" name=""/>
        <dsp:cNvSpPr/>
      </dsp:nvSpPr>
      <dsp:spPr>
        <a:xfrm rot="5400000">
          <a:off x="4942303" y="258963"/>
          <a:ext cx="597030" cy="493253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To make loans for supplies, furniture, fixtures, materials, equipment, or working capital</a:t>
          </a:r>
        </a:p>
      </dsp:txBody>
      <dsp:txXfrm rot="-5400000">
        <a:off x="2774551" y="2455861"/>
        <a:ext cx="4903390" cy="538740"/>
      </dsp:txXfrm>
    </dsp:sp>
    <dsp:sp modelId="{8D61AD70-704C-4E51-8AC6-360CE2491883}">
      <dsp:nvSpPr>
        <dsp:cNvPr id="0" name=""/>
        <dsp:cNvSpPr/>
      </dsp:nvSpPr>
      <dsp:spPr>
        <a:xfrm>
          <a:off x="0" y="2352087"/>
          <a:ext cx="2774550" cy="74628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Use of Proceeds</a:t>
          </a:r>
        </a:p>
      </dsp:txBody>
      <dsp:txXfrm>
        <a:off x="36431" y="2388518"/>
        <a:ext cx="2701688" cy="673425"/>
      </dsp:txXfrm>
    </dsp:sp>
    <dsp:sp modelId="{B581600B-6B00-4840-96C1-054CCC473EA9}">
      <dsp:nvSpPr>
        <dsp:cNvPr id="0" name=""/>
        <dsp:cNvSpPr/>
      </dsp:nvSpPr>
      <dsp:spPr>
        <a:xfrm rot="5400000">
          <a:off x="4942303" y="1042565"/>
          <a:ext cx="597030" cy="493253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Required at Intermediary’s discretion – flexibility in structuring loan</a:t>
          </a:r>
        </a:p>
      </dsp:txBody>
      <dsp:txXfrm rot="-5400000">
        <a:off x="2774551" y="3239463"/>
        <a:ext cx="4903390" cy="538740"/>
      </dsp:txXfrm>
    </dsp:sp>
    <dsp:sp modelId="{6C1CF63E-A24B-46BB-8086-B612DD569E07}">
      <dsp:nvSpPr>
        <dsp:cNvPr id="0" name=""/>
        <dsp:cNvSpPr/>
      </dsp:nvSpPr>
      <dsp:spPr>
        <a:xfrm>
          <a:off x="0" y="3135689"/>
          <a:ext cx="2774550" cy="74628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Collateral</a:t>
          </a:r>
        </a:p>
      </dsp:txBody>
      <dsp:txXfrm>
        <a:off x="36431" y="3172120"/>
        <a:ext cx="2701688" cy="673425"/>
      </dsp:txXfrm>
    </dsp:sp>
    <dsp:sp modelId="{96230E15-B9D5-475D-B0C8-ADD04508EF7D}">
      <dsp:nvSpPr>
        <dsp:cNvPr id="0" name=""/>
        <dsp:cNvSpPr/>
      </dsp:nvSpPr>
      <dsp:spPr>
        <a:xfrm rot="5400000">
          <a:off x="4942303" y="1826167"/>
          <a:ext cx="597030" cy="493253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Decisions made by Intermediary - not SBA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fornian FB" pitchFamily="18" charset="0"/>
              <a:ea typeface="+mn-ea"/>
              <a:cs typeface="+mn-cs"/>
            </a:rPr>
            <a:t>According to Intermediary’s policies and procedures</a:t>
          </a:r>
        </a:p>
      </dsp:txBody>
      <dsp:txXfrm rot="-5400000">
        <a:off x="2774551" y="4023065"/>
        <a:ext cx="4903390" cy="538740"/>
      </dsp:txXfrm>
    </dsp:sp>
    <dsp:sp modelId="{51570980-8B2B-40E4-9C6F-74946D3056BE}">
      <dsp:nvSpPr>
        <dsp:cNvPr id="0" name=""/>
        <dsp:cNvSpPr/>
      </dsp:nvSpPr>
      <dsp:spPr>
        <a:xfrm>
          <a:off x="0" y="3919291"/>
          <a:ext cx="2774550" cy="74628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Californian FB" pitchFamily="18" charset="0"/>
              <a:ea typeface="+mn-ea"/>
              <a:cs typeface="+mn-cs"/>
            </a:rPr>
            <a:t>Underwriting/Servicing</a:t>
          </a:r>
        </a:p>
      </dsp:txBody>
      <dsp:txXfrm>
        <a:off x="36431" y="3955722"/>
        <a:ext cx="2701688" cy="67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0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DB221-1155-4F70-82CA-87B2EFE5AD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300" b="0" i="0" spc="40" baseline="0" dirty="0">
                <a:latin typeface="Franklin Gothic Medium" panose="020B0603020102020204" pitchFamily="34" charset="0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56333" y="4876220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4495" y="4884653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5688" y="4898052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October 20, 2016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sba.gov/starting-business/write-your-business-plan?interiorpage2015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sba.gov/sites/default/files/articles/microlenderrpt_20160518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sba.gov/tools/linc?from_mobile=true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" TargetMode="External"/><Relationship Id="rId2" Type="http://schemas.openxmlformats.org/officeDocument/2006/relationships/hyperlink" Target="https://www.sba.gov/loans-grants/see-what-sba-offers/sba-loan-programs/microloan-program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81" y="1280052"/>
            <a:ext cx="4980609" cy="1470025"/>
          </a:xfrm>
        </p:spPr>
        <p:txBody>
          <a:bodyPr/>
          <a:lstStyle/>
          <a:p>
            <a:r>
              <a:rPr lang="en-US" dirty="0"/>
              <a:t>Introduction to the Office of Economic Opportunity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60" y="2804462"/>
            <a:ext cx="5024782" cy="132634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Microloan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U.S. Small Business Administration </a:t>
            </a:r>
          </a:p>
        </p:txBody>
      </p:sp>
      <p:pic>
        <p:nvPicPr>
          <p:cNvPr id="5" name="Picture 14" descr="2009_8_sb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71" y="3431528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The Microloan Program Works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704981"/>
              </p:ext>
            </p:extLst>
          </p:nvPr>
        </p:nvGraphicFramePr>
        <p:xfrm>
          <a:off x="65314" y="1025403"/>
          <a:ext cx="87894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urved Connector 5"/>
          <p:cNvCxnSpPr/>
          <p:nvPr/>
        </p:nvCxnSpPr>
        <p:spPr>
          <a:xfrm rot="10800000">
            <a:off x="1055914" y="2237792"/>
            <a:ext cx="1612395" cy="1524002"/>
          </a:xfrm>
          <a:prstGeom prst="curvedConnector3">
            <a:avLst>
              <a:gd name="adj1" fmla="val 132798"/>
            </a:avLst>
          </a:prstGeom>
          <a:noFill/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Curved Connector 6"/>
          <p:cNvCxnSpPr/>
          <p:nvPr/>
        </p:nvCxnSpPr>
        <p:spPr>
          <a:xfrm rot="10800000">
            <a:off x="3051110" y="3923523"/>
            <a:ext cx="1840999" cy="1219204"/>
          </a:xfrm>
          <a:prstGeom prst="curvedConnector3">
            <a:avLst>
              <a:gd name="adj1" fmla="val 112086"/>
            </a:avLst>
          </a:prstGeom>
          <a:noFill/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3" y="3923523"/>
            <a:ext cx="2444309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8" y="5142727"/>
            <a:ext cx="4071629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59" y="5569764"/>
            <a:ext cx="32998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80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3" y="-109602"/>
            <a:ext cx="72913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648549"/>
              </p:ext>
            </p:extLst>
          </p:nvPr>
        </p:nvGraphicFramePr>
        <p:xfrm>
          <a:off x="65314" y="1315616"/>
          <a:ext cx="7819053" cy="431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92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5" y="-106815"/>
            <a:ext cx="72913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211448"/>
              </p:ext>
            </p:extLst>
          </p:nvPr>
        </p:nvGraphicFramePr>
        <p:xfrm>
          <a:off x="65314" y="1315615"/>
          <a:ext cx="7707086" cy="4666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02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3" y="-74645"/>
            <a:ext cx="72913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CWebb\AppData\Local\Microsoft\Windows\INetCache\IE\DLO9XHH7\140759305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37" y="271209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693" y="1520890"/>
            <a:ext cx="69122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SBA provides Grant funding to Intermediary Lenders who in turn provide free business training and Technical Assistance to their microbusiness client.</a:t>
            </a:r>
          </a:p>
          <a:p>
            <a:endParaRPr lang="en-US" dirty="0">
              <a:latin typeface="+mj-lt"/>
            </a:endParaRPr>
          </a:p>
          <a:p>
            <a:pPr marL="742950" lvl="1" indent="-285750" defTabSz="91440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+mj-lt"/>
              </a:rPr>
              <a:t>Education starts before the microloans are made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+mj-lt"/>
              </a:rPr>
              <a:t>Education continues over the life of the loan and some cases beyond!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+mj-lt"/>
              </a:rPr>
              <a:t>Microlendings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success has always been combined with education.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+mj-lt"/>
              </a:rPr>
              <a:t>As in life a business owner should never stop learning.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+mj-lt"/>
              </a:rPr>
              <a:t>Because things change we must adapt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386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lvl="0" indent="0" defTabSz="91440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Management and Technical assistance is provided to make sure the business is ready to compete and prosper for the long term.</a:t>
            </a:r>
          </a:p>
          <a:p>
            <a:pPr marL="109728" lvl="0" indent="0" defTabSz="91440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Business plan preparation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Market research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Accounting services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Payroll services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Web Design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Social Media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73" y="3660710"/>
            <a:ext cx="36842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1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 on 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Credit Score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– Most lenders will approve a low credit score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Re-entry Population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– Business Owners currently on parole and probation are eligible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Collateral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– Lenders determine requirement, if any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Refinance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- Microloans can be used to refinance existing business debt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Larger Projects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– can be completed with combination of Microloan + other loan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In Atlanta Ricky never gave up!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13 Years served non-violent offense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Hard working and did his homework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Could not get capital but……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Now has over 400 employees that he hired from the re entry population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C:\Users\JCWebb\AppData\Local\Microsoft\Windows\INetCache\IE\W2A1G3UU\succ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47" y="4376057"/>
            <a:ext cx="1809075" cy="16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2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Katherine in Detroit served 10 years for transporting drugs for the wrong man.</a:t>
            </a:r>
          </a:p>
          <a:p>
            <a:pPr lvl="1"/>
            <a:r>
              <a:rPr lang="en-US" dirty="0"/>
              <a:t>In  prison she learned the construction trade.</a:t>
            </a:r>
          </a:p>
          <a:p>
            <a:pPr lvl="1"/>
            <a:r>
              <a:rPr lang="en-US" dirty="0"/>
              <a:t>Could not get a job when she got out.</a:t>
            </a:r>
          </a:p>
          <a:p>
            <a:pPr lvl="1"/>
            <a:r>
              <a:rPr lang="en-US" dirty="0"/>
              <a:t>Got some training on business and started a home improvement company</a:t>
            </a:r>
          </a:p>
          <a:p>
            <a:pPr lvl="1"/>
            <a:r>
              <a:rPr lang="en-US" dirty="0"/>
              <a:t>Holds more than 10 million dollars in maintenance contracts.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4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things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you have a written business plan?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Take a look at the resources that will help you write or tweak your business plan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prstClr val="black"/>
                </a:solidFill>
                <a:latin typeface="+mj-lt"/>
                <a:cs typeface="+mn-cs"/>
                <a:hlinkClick r:id="rId2"/>
              </a:rPr>
              <a:t>https://www.sba.gov/starting-business/write-your-business-plan?interiorpage2015</a:t>
            </a:r>
            <a:r>
              <a:rPr lang="en-US" dirty="0">
                <a:solidFill>
                  <a:prstClr val="black"/>
                </a:solidFill>
                <a:latin typeface="+mj-lt"/>
                <a:cs typeface="+mn-cs"/>
              </a:rPr>
              <a:t> </a:t>
            </a:r>
          </a:p>
        </p:txBody>
      </p:sp>
      <p:pic>
        <p:nvPicPr>
          <p:cNvPr id="4" name="Picture 2" descr="C:\Users\JCWebb\AppData\Local\Microsoft\Windows\Temporary Internet Files\Content.IE5\97I5TNDS\start-butt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53" y="1869233"/>
            <a:ext cx="2762383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4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</a:t>
            </a:r>
            <a:r>
              <a:rPr lang="en-US" dirty="0" err="1"/>
              <a:t>Microlender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Take advantage of FREE education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  <a:cs typeface="+mn-cs"/>
              </a:rPr>
              <a:t>List of Active Intermediary Lenders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  <a:cs typeface="+mn-cs"/>
              </a:rPr>
              <a:t>Found at the bottom of the Microloan Webpage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400" dirty="0">
                <a:solidFill>
                  <a:srgbClr val="1F497D"/>
                </a:solidFill>
                <a:latin typeface="Times" pitchFamily="18" charset="0"/>
                <a:cs typeface="+mn-cs"/>
                <a:hlinkClick r:id="rId2"/>
              </a:rPr>
              <a:t>https://www.sba.gov/sites/default/files/articles/microlenderrpt_20160518.pdf</a:t>
            </a:r>
            <a:r>
              <a:rPr lang="en-US" sz="2400" dirty="0">
                <a:solidFill>
                  <a:srgbClr val="1F497D"/>
                </a:solidFill>
                <a:latin typeface="Times" pitchFamily="18" charset="0"/>
                <a:cs typeface="+mn-cs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CWebb\AppData\Local\Microsoft\Windows\Temporary Internet Files\Content.IE5\J6Z1XI5W\Education-quotes-Education-is-not-preparation-for-life-education-is-life-itself.-John-Dew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51" y="3525416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1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use LINC on the SBA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+mj-lt"/>
                <a:cs typeface="+mn-cs"/>
              </a:rPr>
              <a:t>Use SBA’s LINC tool to find a lender near you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000" dirty="0">
                <a:solidFill>
                  <a:srgbClr val="1F497D"/>
                </a:solidFill>
                <a:latin typeface="+mj-lt"/>
                <a:cs typeface="+mn-cs"/>
                <a:hlinkClick r:id="rId2"/>
              </a:rPr>
              <a:t>https://www.sba.gov/tools/linc?from_mobile=true</a:t>
            </a:r>
            <a:r>
              <a:rPr lang="en-US" sz="2000" dirty="0">
                <a:solidFill>
                  <a:srgbClr val="1F497D"/>
                </a:solidFill>
                <a:latin typeface="+mj-lt"/>
                <a:cs typeface="+mn-cs"/>
              </a:rPr>
              <a:t> 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endParaRPr lang="en-US" sz="2000" dirty="0">
              <a:solidFill>
                <a:srgbClr val="1F497D"/>
              </a:solidFill>
              <a:latin typeface="+mj-lt"/>
              <a:cs typeface="+mn-cs"/>
            </a:endParaRP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endParaRPr lang="en-US" sz="2000" dirty="0">
              <a:solidFill>
                <a:srgbClr val="1F497D"/>
              </a:solidFill>
              <a:latin typeface="+mj-lt"/>
              <a:cs typeface="+mn-cs"/>
            </a:endParaRP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endParaRPr lang="en-US" sz="2000" dirty="0">
              <a:solidFill>
                <a:srgbClr val="1F497D"/>
              </a:solidFill>
              <a:latin typeface="+mj-lt"/>
              <a:cs typeface="+mn-cs"/>
            </a:endParaRP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endParaRPr lang="en-US" sz="2000" dirty="0">
              <a:solidFill>
                <a:srgbClr val="1F497D"/>
              </a:solidFill>
              <a:latin typeface="+mj-lt"/>
              <a:cs typeface="+mn-cs"/>
            </a:endParaRP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endParaRPr lang="en-US" sz="2000" dirty="0">
              <a:solidFill>
                <a:srgbClr val="1F497D"/>
              </a:solidFill>
              <a:latin typeface="+mj-lt"/>
              <a:cs typeface="+mn-cs"/>
            </a:endParaRP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endParaRPr lang="en-US" sz="2000" dirty="0">
              <a:solidFill>
                <a:prstClr val="black"/>
              </a:solidFill>
              <a:latin typeface="+mj-lt"/>
              <a:cs typeface="+mn-cs"/>
            </a:endParaRP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endParaRPr lang="en-US" sz="20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457200" lvl="1" indent="0" defTabSz="91440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2000" dirty="0">
              <a:solidFill>
                <a:prstClr val="black"/>
              </a:solidFill>
              <a:latin typeface="+mj-lt"/>
              <a:cs typeface="+mn-cs"/>
            </a:endParaRP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+mj-lt"/>
                <a:cs typeface="+mn-cs"/>
              </a:rPr>
              <a:t>This tool connects prospective borrowers with approved SBA lenders.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DUPHAM\AppData\Local\Microsoft\Windows\Temporary Internet Files\Content.IE5\7SU7TR2L\beratung-coaching-incon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54" y="2222436"/>
            <a:ext cx="3263641" cy="24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8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long does it take to get a loan?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The more you prep the quicker the loan approval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First rule of business</a:t>
            </a: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Each </a:t>
            </a:r>
            <a:r>
              <a:rPr lang="en-US" sz="3200" dirty="0" err="1">
                <a:solidFill>
                  <a:prstClr val="black"/>
                </a:solidFill>
                <a:latin typeface="Calibri"/>
                <a:cs typeface="+mn-cs"/>
              </a:rPr>
              <a:t>microlender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 has its own underwriting rules, make contact early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CWebb\AppData\Local\Microsoft\Windows\Temporary Internet Files\Content.IE5\3G9JVNH8\Time-is-money-293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5" y="2598576"/>
            <a:ext cx="2729168" cy="12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CWebb\AppData\Local\Microsoft\Windows\Temporary Internet Files\Content.IE5\3G9JVNH8\120px-Icon_Cro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26" y="5138106"/>
            <a:ext cx="1189653" cy="9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2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Microloan Program Resources/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  <a:cs typeface="+mn-cs"/>
              </a:rPr>
              <a:t>URL for SBA Microloan Webpage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400" dirty="0">
                <a:solidFill>
                  <a:srgbClr val="1F497D"/>
                </a:solidFill>
                <a:latin typeface="Times" pitchFamily="18" charset="0"/>
                <a:cs typeface="+mn-cs"/>
                <a:hlinkClick r:id="rId2"/>
              </a:rPr>
              <a:t>https://www.sba.gov/loans-grants/see-what-sba-offers/sba-loan-programs/microloan-program</a:t>
            </a:r>
            <a:r>
              <a:rPr lang="en-US" sz="2400" dirty="0">
                <a:solidFill>
                  <a:srgbClr val="1F497D"/>
                </a:solidFill>
                <a:latin typeface="Times" pitchFamily="18" charset="0"/>
                <a:cs typeface="+mn-cs"/>
              </a:rPr>
              <a:t> </a:t>
            </a:r>
          </a:p>
          <a:p>
            <a:pPr marL="457200" lvl="1" indent="0" defTabSz="91440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2400" dirty="0">
              <a:solidFill>
                <a:prstClr val="black"/>
              </a:solidFill>
              <a:latin typeface="Times" pitchFamily="18" charset="0"/>
              <a:cs typeface="+mn-cs"/>
            </a:endParaRPr>
          </a:p>
          <a:p>
            <a:pPr marL="457200" lvl="1" indent="0" defTabSz="91440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2400" dirty="0">
              <a:solidFill>
                <a:prstClr val="black"/>
              </a:solidFill>
              <a:latin typeface="Times" pitchFamily="18" charset="0"/>
              <a:cs typeface="+mn-cs"/>
            </a:endParaRPr>
          </a:p>
          <a:p>
            <a:pPr lvl="0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" pitchFamily="18" charset="0"/>
                <a:cs typeface="+mn-cs"/>
              </a:rPr>
              <a:t>Check out the SBA web page for additional products and free online education courses.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en-US" sz="2400" dirty="0">
                <a:solidFill>
                  <a:srgbClr val="1F497D"/>
                </a:solidFill>
                <a:latin typeface="Times" pitchFamily="18" charset="0"/>
                <a:cs typeface="+mn-cs"/>
                <a:hlinkClick r:id="rId3"/>
              </a:rPr>
              <a:t>https://www.sba.gov/</a:t>
            </a:r>
            <a:r>
              <a:rPr lang="en-US" sz="2400" dirty="0">
                <a:solidFill>
                  <a:srgbClr val="1F497D"/>
                </a:solidFill>
                <a:latin typeface="Times" pitchFamily="18" charset="0"/>
                <a:cs typeface="+mn-cs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92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j. Christopher (Chris) Webb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Deputy Chief of </a:t>
            </a:r>
            <a:r>
              <a:rPr lang="en-US" dirty="0" err="1"/>
              <a:t>Microlending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SBA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James.Webb@sba.gov</a:t>
            </a:r>
          </a:p>
        </p:txBody>
      </p:sp>
    </p:spTree>
    <p:extLst>
      <p:ext uri="{BB962C8B-B14F-4D97-AF65-F5344CB8AC3E}">
        <p14:creationId xmlns:p14="http://schemas.microsoft.com/office/powerpoint/2010/main" val="1825101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Welcome &amp; Introduction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8" y="1612011"/>
            <a:ext cx="2511032" cy="3444621"/>
          </a:xfrm>
        </p:spPr>
      </p:pic>
      <p:sp>
        <p:nvSpPr>
          <p:cNvPr id="5" name="TextBox 4"/>
          <p:cNvSpPr txBox="1"/>
          <p:nvPr/>
        </p:nvSpPr>
        <p:spPr>
          <a:xfrm>
            <a:off x="3447288" y="2693444"/>
            <a:ext cx="4919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John D. Hunter, Sr.</a:t>
            </a:r>
            <a:endParaRPr lang="en-US" dirty="0"/>
          </a:p>
          <a:p>
            <a:r>
              <a:rPr lang="en-US" dirty="0"/>
              <a:t>Workforce Analyst </a:t>
            </a:r>
          </a:p>
          <a:p>
            <a:r>
              <a:rPr lang="en-US" dirty="0"/>
              <a:t>Reentry Employment Opportunities USDOL| Employment &amp; Training Administration (ETA)</a:t>
            </a:r>
          </a:p>
          <a:p>
            <a:r>
              <a:rPr lang="en-US" dirty="0"/>
              <a:t>Division of Youth Services (DYS) | Office of Workforce Investment </a:t>
            </a:r>
          </a:p>
        </p:txBody>
      </p:sp>
    </p:spTree>
    <p:extLst>
      <p:ext uri="{BB962C8B-B14F-4D97-AF65-F5344CB8AC3E}">
        <p14:creationId xmlns:p14="http://schemas.microsoft.com/office/powerpoint/2010/main" val="60717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 Christopher Webb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Deputy Chief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r="1987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Business Administration</a:t>
            </a:r>
          </a:p>
          <a:p>
            <a:r>
              <a:rPr lang="en-US" dirty="0"/>
              <a:t>Microenterprise Development Division</a:t>
            </a:r>
          </a:p>
          <a:p>
            <a:r>
              <a:rPr lang="en-US" dirty="0"/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74425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Office of Economic Opportunity Programs</a:t>
            </a:r>
          </a:p>
          <a:p>
            <a:r>
              <a:rPr lang="en-US" dirty="0"/>
              <a:t>2 Microloan Program – How it works</a:t>
            </a:r>
          </a:p>
          <a:p>
            <a:r>
              <a:rPr lang="en-US" dirty="0"/>
              <a:t>3 Program Changes for Re entry Population</a:t>
            </a:r>
          </a:p>
          <a:p>
            <a:r>
              <a:rPr lang="en-US" dirty="0"/>
              <a:t>4 Resources / Contacts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Economic Opportunity</a:t>
            </a:r>
          </a:p>
        </p:txBody>
      </p:sp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OEO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via Non-Profit Lenders</a:t>
            </a:r>
          </a:p>
          <a:p>
            <a:pPr lvl="1"/>
            <a:r>
              <a:rPr lang="en-US" dirty="0"/>
              <a:t>Community Advantage - Loan Guaranty, up to 250K</a:t>
            </a:r>
          </a:p>
          <a:p>
            <a:pPr lvl="1"/>
            <a:r>
              <a:rPr lang="en-US" dirty="0"/>
              <a:t>Intermediary Lending Pilot Program – Direct loans, up to 200K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Microloan Program – Direct Loans, up to 50K and Technical Assistance Grants</a:t>
            </a:r>
          </a:p>
          <a:p>
            <a:pPr lvl="1"/>
            <a:r>
              <a:rPr lang="en-US" dirty="0"/>
              <a:t>Prime Grant Program – Grants up to 250K, for technical assistance, capacity building, research and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Microloan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Californian FB" pitchFamily="18" charset="0"/>
              </a:rPr>
              <a:t>The Microloan Program was created to assist women, low income, minority, and veteran entrepreneurs, and others in obtaining </a:t>
            </a:r>
            <a:r>
              <a:rPr lang="en-US" u="sng" dirty="0">
                <a:latin typeface="Californian FB" pitchFamily="18" charset="0"/>
              </a:rPr>
              <a:t>small amounts of business capital, along with business based training and technical assistance.</a:t>
            </a:r>
          </a:p>
          <a:p>
            <a:pPr lvl="1"/>
            <a:r>
              <a:rPr lang="en-US" dirty="0">
                <a:latin typeface="Californian FB" pitchFamily="18" charset="0"/>
              </a:rPr>
              <a:t>Microloans must be made to for profit businesses.  Non-profit child care businesses are also eligible.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4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OEO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lending to underserved Markets</a:t>
            </a:r>
          </a:p>
          <a:p>
            <a:pPr lvl="1"/>
            <a:r>
              <a:rPr lang="en-US" dirty="0"/>
              <a:t>Low to moderate income communities</a:t>
            </a:r>
          </a:p>
          <a:p>
            <a:pPr lvl="1"/>
            <a:r>
              <a:rPr lang="en-US" dirty="0"/>
              <a:t>Empowerment Zones, Enterprise Communities, HUB Zones, Promise Zones</a:t>
            </a:r>
          </a:p>
          <a:p>
            <a:pPr lvl="1"/>
            <a:r>
              <a:rPr lang="en-US" dirty="0"/>
              <a:t>Start-up businesses</a:t>
            </a:r>
          </a:p>
          <a:p>
            <a:pPr lvl="1"/>
            <a:r>
              <a:rPr lang="en-US" dirty="0"/>
              <a:t>Veterans</a:t>
            </a:r>
          </a:p>
          <a:p>
            <a:pPr lvl="1"/>
            <a:r>
              <a:rPr lang="en-US" dirty="0"/>
              <a:t>Minority-owned</a:t>
            </a:r>
          </a:p>
          <a:p>
            <a:pPr lvl="1"/>
            <a:r>
              <a:rPr lang="en-US" dirty="0"/>
              <a:t>Re-Entry Population</a:t>
            </a:r>
          </a:p>
        </p:txBody>
      </p:sp>
      <p:pic>
        <p:nvPicPr>
          <p:cNvPr id="4" name="Picture 8" descr="C:\Users\rgkarase\AppData\Local\Microsoft\Windows\Temporary Internet Files\Content.IE5\H6SGO0CJ\small_busin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41" y="3470987"/>
            <a:ext cx="2689854" cy="21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08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676&quot;&gt;&lt;object type=&quot;3&quot; unique_id=&quot;10678&quot;&gt;&lt;property id=&quot;20148&quot; value=&quot;5&quot;/&gt;&lt;property id=&quot;20300&quot; value=&quot;Slide 1 - &amp;quot;Introduction to the Office of Economic Opportunity  &amp;quot;&quot;/&gt;&lt;property id=&quot;20307&quot; value=&quot;256&quot;/&gt;&lt;/object&gt;&lt;object type=&quot;3&quot; unique_id=&quot;10679&quot;&gt;&lt;property id=&quot;20148&quot; value=&quot;5&quot;/&gt;&lt;property id=&quot;20300&quot; value=&quot;Slide 2&quot;/&gt;&lt;property id=&quot;20307&quot; value=&quot;264&quot;/&gt;&lt;/object&gt;&lt;object type=&quot;3&quot; unique_id=&quot;10683&quot;&gt;&lt;property id=&quot;20148&quot; value=&quot;5&quot;/&gt;&lt;property id=&quot;20300&quot; value=&quot;Slide 5&quot;/&gt;&lt;property id=&quot;20307&quot; value=&quot;265&quot;/&gt;&lt;/object&gt;&lt;object type=&quot;3&quot; unique_id=&quot;10685&quot;&gt;&lt;property id=&quot;20148&quot; value=&quot;5&quot;/&gt;&lt;property id=&quot;20300&quot; value=&quot;Slide 6 - &amp;quot;Office of Economic Opportunity&amp;quot;&quot;/&gt;&lt;property id=&quot;20307&quot; value=&quot;257&quot;/&gt;&lt;/object&gt;&lt;object type=&quot;3&quot; unique_id=&quot;10686&quot;&gt;&lt;property id=&quot;20148&quot; value=&quot;5&quot;/&gt;&lt;property id=&quot;20300&quot; value=&quot;Slide 7 - &amp;quot;OEO Programs&amp;quot;&quot;/&gt;&lt;property id=&quot;20307&quot; value=&quot;258&quot;/&gt;&lt;/object&gt;&lt;object type=&quot;3&quot; unique_id=&quot;10691&quot;&gt;&lt;property id=&quot;20148&quot; value=&quot;5&quot;/&gt;&lt;property id=&quot;20300&quot; value=&quot;Slide 23&quot;/&gt;&lt;property id=&quot;20307&quot; value=&quot;267&quot;/&gt;&lt;/object&gt;&lt;object type=&quot;3&quot; unique_id=&quot;10692&quot;&gt;&lt;property id=&quot;20148&quot; value=&quot;5&quot;/&gt;&lt;property id=&quot;20300&quot; value=&quot;Slide 24 - &amp;quot;j. Christopher (Chris) Webb&amp;quot;&quot;/&gt;&lt;property id=&quot;20307&quot; value=&quot;268&quot;/&gt;&lt;/object&gt;&lt;object type=&quot;3&quot; unique_id=&quot;10693&quot;&gt;&lt;property id=&quot;20148&quot; value=&quot;5&quot;/&gt;&lt;property id=&quot;20300&quot; value=&quot;Slide 25&quot;/&gt;&lt;property id=&quot;20307&quot; value=&quot;269&quot;/&gt;&lt;/object&gt;&lt;object type=&quot;3&quot; unique_id=&quot;21581&quot;&gt;&lt;property id=&quot;20148&quot; value=&quot;5&quot;/&gt;&lt;property id=&quot;20300&quot; value=&quot;Slide 3 - &amp;quot;Welcome &amp;amp; Introduction&amp;quot;&quot;/&gt;&lt;property id=&quot;20307&quot; value=&quot;291&quot;/&gt;&lt;/object&gt;&lt;object type=&quot;3&quot; unique_id=&quot;21582&quot;&gt;&lt;property id=&quot;20148&quot; value=&quot;5&quot;/&gt;&lt;property id=&quot;20300&quot; value=&quot;Slide 4 - &amp;quot;j. Christopher Webb&amp;quot;&quot;/&gt;&lt;property id=&quot;20307&quot; value=&quot;292&quot;/&gt;&lt;/object&gt;&lt;object type=&quot;3&quot; unique_id=&quot;21583&quot;&gt;&lt;property id=&quot;20148&quot; value=&quot;5&quot;/&gt;&lt;property id=&quot;20300&quot; value=&quot;Slide 8 - &amp;quot;Microloan Program&amp;quot;&quot;/&gt;&lt;property id=&quot;20307&quot; value=&quot;276&quot;/&gt;&lt;/object&gt;&lt;object type=&quot;3&quot; unique_id=&quot;21584&quot;&gt;&lt;property id=&quot;20148&quot; value=&quot;5&quot;/&gt;&lt;property id=&quot;20300&quot; value=&quot;Slide 9 - &amp;quot;OEO Mission&amp;quot;&quot;/&gt;&lt;property id=&quot;20307&quot; value=&quot;277&quot;/&gt;&lt;/object&gt;&lt;object type=&quot;3&quot; unique_id=&quot;21585&quot;&gt;&lt;property id=&quot;20148&quot; value=&quot;5&quot;/&gt;&lt;property id=&quot;20300&quot; value=&quot;Slide 10 - &amp;quot;How The Microloan Program Works&amp;quot;&quot;/&gt;&lt;property id=&quot;20307&quot; value=&quot;278&quot;/&gt;&lt;/object&gt;&lt;object type=&quot;3&quot; unique_id=&quot;21586&quot;&gt;&lt;property id=&quot;20148&quot; value=&quot;5&quot;/&gt;&lt;property id=&quot;20300&quot; value=&quot;Slide 11&quot;/&gt;&lt;property id=&quot;20307&quot; value=&quot;279&quot;/&gt;&lt;/object&gt;&lt;object type=&quot;3&quot; unique_id=&quot;21587&quot;&gt;&lt;property id=&quot;20148&quot; value=&quot;5&quot;/&gt;&lt;property id=&quot;20300&quot; value=&quot;Slide 12&quot;/&gt;&lt;property id=&quot;20307&quot; value=&quot;280&quot;/&gt;&lt;/object&gt;&lt;object type=&quot;3&quot; unique_id=&quot;21588&quot;&gt;&lt;property id=&quot;20148&quot; value=&quot;5&quot;/&gt;&lt;property id=&quot;20300&quot; value=&quot;Slide 13&quot;/&gt;&lt;property id=&quot;20307&quot; value=&quot;281&quot;/&gt;&lt;/object&gt;&lt;object type=&quot;3&quot; unique_id=&quot;21589&quot;&gt;&lt;property id=&quot;20148&quot; value=&quot;5&quot;/&gt;&lt;property id=&quot;20300&quot; value=&quot;Slide 14 - &amp;quot;Technical Assistance&amp;quot;&quot;/&gt;&lt;property id=&quot;20307&quot; value=&quot;282&quot;/&gt;&lt;/object&gt;&lt;object type=&quot;3&quot; unique_id=&quot;21590&quot;&gt;&lt;property id=&quot;20148&quot; value=&quot;5&quot;/&gt;&lt;property id=&quot;20300&quot; value=&quot;Slide 15 - &amp;quot;Drilling Down on Lending&amp;quot;&quot;/&gt;&lt;property id=&quot;20307&quot; value=&quot;283&quot;/&gt;&lt;/object&gt;&lt;object type=&quot;3&quot; unique_id=&quot;21591&quot;&gt;&lt;property id=&quot;20148&quot; value=&quot;5&quot;/&gt;&lt;property id=&quot;20300&quot; value=&quot;Slide 16 - &amp;quot;Real Life Success&amp;quot;&quot;/&gt;&lt;property id=&quot;20307&quot; value=&quot;284&quot;/&gt;&lt;/object&gt;&lt;object type=&quot;3&quot; unique_id=&quot;21592&quot;&gt;&lt;property id=&quot;20148&quot; value=&quot;5&quot;/&gt;&lt;property id=&quot;20300&quot; value=&quot;Slide 17 - &amp;quot;Success&amp;quot;&quot;/&gt;&lt;property id=&quot;20307&quot; value=&quot;285&quot;/&gt;&lt;/object&gt;&lt;object type=&quot;3&quot; unique_id=&quot;21593&quot;&gt;&lt;property id=&quot;20148&quot; value=&quot;5&quot;/&gt;&lt;property id=&quot;20300&quot; value=&quot;Slide 18 - &amp;quot;How to get things started&amp;quot;&quot;/&gt;&lt;property id=&quot;20307&quot; value=&quot;286&quot;/&gt;&lt;/object&gt;&lt;object type=&quot;3&quot; unique_id=&quot;21594&quot;&gt;&lt;property id=&quot;20148&quot; value=&quot;5&quot;/&gt;&lt;property id=&quot;20300&quot; value=&quot;Slide 19 - &amp;quot;Find a Microlender&amp;quot;&quot;/&gt;&lt;property id=&quot;20307&quot; value=&quot;287&quot;/&gt;&lt;/object&gt;&lt;object type=&quot;3&quot; unique_id=&quot;21595&quot;&gt;&lt;property id=&quot;20148&quot; value=&quot;5&quot;/&gt;&lt;property id=&quot;20300&quot; value=&quot;Slide 20 - &amp;quot;Or use LINC on the SBA page&amp;quot;&quot;/&gt;&lt;property id=&quot;20307&quot; value=&quot;288&quot;/&gt;&lt;/object&gt;&lt;object type=&quot;3&quot; unique_id=&quot;21596&quot;&gt;&lt;property id=&quot;20148&quot; value=&quot;5&quot;/&gt;&lt;property id=&quot;20300&quot; value=&quot;Slide 21 - &amp;quot;How long does it take to get a loan?&amp;quot;&quot;/&gt;&lt;property id=&quot;20307&quot; value=&quot;289&quot;/&gt;&lt;/object&gt;&lt;object type=&quot;3&quot; unique_id=&quot;21597&quot;&gt;&lt;property id=&quot;20148&quot; value=&quot;5&quot;/&gt;&lt;property id=&quot;20300&quot; value=&quot;Slide 22 - &amp;quot;Microloan Program Resources/ Contacts&amp;quot;&quot;/&gt;&lt;property id=&quot;20307&quot; value=&quot;290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AA1B5B-069E-4BDD-A79A-68D5FBCBDE3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877</Words>
  <Application>Microsoft Office PowerPoint</Application>
  <PresentationFormat>On-screen Show (4:3)</PresentationFormat>
  <Paragraphs>150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Californian FB</vt:lpstr>
      <vt:lpstr>Franklin Gothic Medium</vt:lpstr>
      <vt:lpstr>Impact</vt:lpstr>
      <vt:lpstr>Myriad Pro</vt:lpstr>
      <vt:lpstr>Myriad Pro Cond</vt:lpstr>
      <vt:lpstr>Times</vt:lpstr>
      <vt:lpstr>Times New Roman</vt:lpstr>
      <vt:lpstr>Wingdings</vt:lpstr>
      <vt:lpstr>Office Theme</vt:lpstr>
      <vt:lpstr>Introduction to the Office of Economic Opportunity  </vt:lpstr>
      <vt:lpstr>PowerPoint Presentation</vt:lpstr>
      <vt:lpstr>Welcome &amp; Introduction</vt:lpstr>
      <vt:lpstr>j. Christopher Webb</vt:lpstr>
      <vt:lpstr>PowerPoint Presentation</vt:lpstr>
      <vt:lpstr>Office of Economic Opportunity</vt:lpstr>
      <vt:lpstr>OEO Programs</vt:lpstr>
      <vt:lpstr>Microloan Program</vt:lpstr>
      <vt:lpstr>OEO Mission</vt:lpstr>
      <vt:lpstr>How The Microloan Program Works</vt:lpstr>
      <vt:lpstr>PowerPoint Presentation</vt:lpstr>
      <vt:lpstr>PowerPoint Presentation</vt:lpstr>
      <vt:lpstr>PowerPoint Presentation</vt:lpstr>
      <vt:lpstr>Technical Assistance</vt:lpstr>
      <vt:lpstr>Drilling Down on Lending</vt:lpstr>
      <vt:lpstr>Real Life Success</vt:lpstr>
      <vt:lpstr>Success</vt:lpstr>
      <vt:lpstr>How to get things started</vt:lpstr>
      <vt:lpstr>Find a Microlender</vt:lpstr>
      <vt:lpstr>Or use LINC on the SBA page</vt:lpstr>
      <vt:lpstr>How long does it take to get a loan?</vt:lpstr>
      <vt:lpstr>Microloan Program Resources/ Contacts</vt:lpstr>
      <vt:lpstr>PowerPoint Presentation</vt:lpstr>
      <vt:lpstr>j. Christopher (Chris) Webb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Jennifer Jacobs</cp:lastModifiedBy>
  <cp:revision>164</cp:revision>
  <dcterms:created xsi:type="dcterms:W3CDTF">2014-04-10T03:33:57Z</dcterms:created>
  <dcterms:modified xsi:type="dcterms:W3CDTF">2016-10-20T12:59:17Z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