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9" r:id="rId2"/>
  </p:sldMasterIdLst>
  <p:notesMasterIdLst>
    <p:notesMasterId r:id="rId49"/>
  </p:notesMasterIdLst>
  <p:handoutMasterIdLst>
    <p:handoutMasterId r:id="rId50"/>
  </p:handoutMasterIdLst>
  <p:sldIdLst>
    <p:sldId id="256" r:id="rId3"/>
    <p:sldId id="264" r:id="rId4"/>
    <p:sldId id="306" r:id="rId5"/>
    <p:sldId id="307" r:id="rId6"/>
    <p:sldId id="308" r:id="rId7"/>
    <p:sldId id="309" r:id="rId8"/>
    <p:sldId id="311" r:id="rId9"/>
    <p:sldId id="312" r:id="rId10"/>
    <p:sldId id="313" r:id="rId11"/>
    <p:sldId id="337" r:id="rId12"/>
    <p:sldId id="338" r:id="rId13"/>
    <p:sldId id="314" r:id="rId14"/>
    <p:sldId id="339" r:id="rId15"/>
    <p:sldId id="295" r:id="rId16"/>
    <p:sldId id="296" r:id="rId17"/>
    <p:sldId id="297" r:id="rId18"/>
    <p:sldId id="298" r:id="rId19"/>
    <p:sldId id="300" r:id="rId20"/>
    <p:sldId id="331" r:id="rId21"/>
    <p:sldId id="332" r:id="rId22"/>
    <p:sldId id="333" r:id="rId23"/>
    <p:sldId id="334" r:id="rId24"/>
    <p:sldId id="335" r:id="rId25"/>
    <p:sldId id="336" r:id="rId26"/>
    <p:sldId id="301" r:id="rId27"/>
    <p:sldId id="302" r:id="rId28"/>
    <p:sldId id="304" r:id="rId29"/>
    <p:sldId id="305" r:id="rId30"/>
    <p:sldId id="285" r:id="rId31"/>
    <p:sldId id="287" r:id="rId32"/>
    <p:sldId id="341" r:id="rId33"/>
    <p:sldId id="345" r:id="rId34"/>
    <p:sldId id="289" r:id="rId35"/>
    <p:sldId id="288" r:id="rId36"/>
    <p:sldId id="286" r:id="rId37"/>
    <p:sldId id="294" r:id="rId38"/>
    <p:sldId id="344" r:id="rId39"/>
    <p:sldId id="326" r:id="rId40"/>
    <p:sldId id="327" r:id="rId41"/>
    <p:sldId id="328" r:id="rId42"/>
    <p:sldId id="329" r:id="rId43"/>
    <p:sldId id="330" r:id="rId44"/>
    <p:sldId id="340" r:id="rId45"/>
    <p:sldId id="269" r:id="rId46"/>
    <p:sldId id="261" r:id="rId47"/>
    <p:sldId id="262" r:id="rId48"/>
  </p:sldIdLst>
  <p:sldSz cx="9144000" cy="6858000" type="screen4x3"/>
  <p:notesSz cx="7010400" cy="9296400"/>
  <p:custDataLst>
    <p:tags r:id="rId5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19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80385" autoAdjust="0"/>
  </p:normalViewPr>
  <p:slideViewPr>
    <p:cSldViewPr snapToGrid="0">
      <p:cViewPr varScale="1">
        <p:scale>
          <a:sx n="58" d="100"/>
          <a:sy n="58" d="100"/>
        </p:scale>
        <p:origin x="18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2832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ags" Target="tags/tag1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47C35-C692-481B-A0AA-E6C7DB282541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87C80-EEFB-4E44-BDAC-BEC3515C7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47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EC9F3-5B08-46AE-9508-6E042CEF1896}" type="datetimeFigureOut">
              <a:rPr lang="en-US" smtClean="0"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3D3D1-0B3E-45BF-B232-BA09C0E1E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55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944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58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86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B6FB9-7694-4D84-A5B3-60D9AFA567A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510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7AC4-81F2-4476-9EFD-7647DC87C3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74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7AC4-81F2-4476-9EFD-7647DC87C3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43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7AC4-81F2-4476-9EFD-7647DC87C3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991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7AC4-81F2-4476-9EFD-7647DC87C3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94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7AC4-81F2-4476-9EFD-7647DC87C3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16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4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55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42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930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765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246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7AC4-81F2-4476-9EFD-7647DC87C3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74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7AC4-81F2-4476-9EFD-7647DC87C37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60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6260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88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58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4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850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74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11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880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502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112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112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406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421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9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93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765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9246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734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214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449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98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05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75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6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3D3D1-0B3E-45BF-B232-BA09C0E1E7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88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B6FB9-7694-4D84-A5B3-60D9AFA567A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1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3774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353887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26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40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accent2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0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089793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2573492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Technical</a:t>
            </a:r>
            <a:r>
              <a:rPr lang="en-US" sz="3600" b="1" kern="1200" baseline="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 Assistance</a:t>
            </a:r>
            <a:endParaRPr lang="en-US" sz="3600" b="1" kern="1200" dirty="0">
              <a:gradFill flip="none" rotWithShape="1">
                <a:gsLst>
                  <a:gs pos="0">
                    <a:schemeClr val="accent2">
                      <a:lumMod val="67000"/>
                    </a:schemeClr>
                  </a:gs>
                  <a:gs pos="48000">
                    <a:schemeClr val="accent1"/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60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700" b="0" i="1" kern="120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Choose the answer</a:t>
            </a:r>
            <a:r>
              <a:rPr lang="en-US" sz="1700" b="0" i="1" kern="120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that best reflects you (or your group):</a:t>
            </a:r>
            <a:endParaRPr lang="en-US" sz="1700" b="0" i="1" kern="120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0742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b="1" cap="none" spc="0" dirty="0">
                <a:ln w="22225">
                  <a:noFill/>
                  <a:prstDash val="solid"/>
                </a:ln>
                <a:solidFill>
                  <a:schemeClr val="bg1">
                    <a:alpha val="58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036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1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543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questions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25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173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64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461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2141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9144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1930402" y="183069"/>
            <a:ext cx="5473698" cy="5473698"/>
            <a:chOff x="1249869" y="10536"/>
            <a:chExt cx="6834764" cy="6834764"/>
          </a:xfrm>
        </p:grpSpPr>
        <p:sp>
          <p:nvSpPr>
            <p:cNvPr id="13" name="Diamond 12"/>
            <p:cNvSpPr/>
            <p:nvPr userDrawn="1"/>
          </p:nvSpPr>
          <p:spPr>
            <a:xfrm>
              <a:off x="1249869" y="10536"/>
              <a:ext cx="6834764" cy="6834764"/>
            </a:xfrm>
            <a:prstGeom prst="diamond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4" name="Diamond 13"/>
            <p:cNvSpPr/>
            <p:nvPr userDrawn="1"/>
          </p:nvSpPr>
          <p:spPr>
            <a:xfrm>
              <a:off x="4229100" y="2979231"/>
              <a:ext cx="876300" cy="876300"/>
            </a:xfrm>
            <a:prstGeom prst="diamond">
              <a:avLst/>
            </a:pr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-4" y="2921367"/>
            <a:ext cx="9144001" cy="3936634"/>
            <a:chOff x="-4" y="2921367"/>
            <a:chExt cx="9144001" cy="393663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85"/>
            <a:stretch/>
          </p:blipFill>
          <p:spPr>
            <a:xfrm flipH="1">
              <a:off x="-4" y="2921367"/>
              <a:ext cx="9144001" cy="3936634"/>
            </a:xfrm>
            <a:prstGeom prst="rect">
              <a:avLst/>
            </a:prstGeom>
          </p:spPr>
        </p:pic>
        <p:pic>
          <p:nvPicPr>
            <p:cNvPr id="7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7033" y="5985681"/>
              <a:ext cx="2004628" cy="64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.jpg"/>
            <p:cNvPicPr>
              <a:picLocks noChangeAspect="1" noChangeArrowheads="1"/>
            </p:cNvPicPr>
            <p:nvPr userDrawn="1"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932" y="6174583"/>
              <a:ext cx="28543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193" y="6055884"/>
              <a:ext cx="1700207" cy="574311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95300" y="1174469"/>
            <a:ext cx="8153400" cy="1208026"/>
          </a:xfrm>
        </p:spPr>
        <p:txBody>
          <a:bodyPr anchor="b">
            <a:normAutofit/>
          </a:bodyPr>
          <a:lstStyle>
            <a:lvl1pPr algn="l">
              <a:defRPr sz="4800" b="1" cap="small" spc="-100" baseline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3797299" y="3618551"/>
            <a:ext cx="4921227" cy="723900"/>
          </a:xfrm>
        </p:spPr>
        <p:txBody>
          <a:bodyPr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i="1" kern="1200" cap="none" spc="-100" baseline="0" dirty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en-US" dirty="0">
                <a:latin typeface="Arial" charset="0"/>
                <a:cs typeface="Arial" charset="0"/>
              </a:rPr>
              <a:t>Presentation Subtitle Here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0" y="-1"/>
            <a:ext cx="5549900" cy="124997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175401" y="5303862"/>
            <a:ext cx="2559029" cy="431424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lang="en-US" sz="2000" b="0" i="1" kern="1200" cap="none" spc="-100" baseline="0" dirty="0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101600" dist="38100" dir="8100000" algn="tr" rotWithShape="0">
                    <a:prstClr val="black"/>
                  </a:outerShdw>
                </a:effectLst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en-US" dirty="0"/>
              <a:t>MM / DD / YYYY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4" y="5253062"/>
            <a:ext cx="3797303" cy="542119"/>
          </a:xfrm>
          <a:prstGeom prst="rect">
            <a:avLst/>
          </a:prstGeom>
          <a:gradFill>
            <a:gsLst>
              <a:gs pos="0">
                <a:schemeClr val="bg1">
                  <a:lumMod val="75000"/>
                  <a:alpha val="22000"/>
                </a:schemeClr>
              </a:gs>
              <a:gs pos="100000">
                <a:schemeClr val="bg1">
                  <a:lumMod val="75000"/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95300" y="5303862"/>
            <a:ext cx="3301999" cy="431424"/>
          </a:xfrm>
        </p:spPr>
        <p:txBody>
          <a:bodyPr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Presenting Organization</a:t>
            </a: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0" y="5253062"/>
            <a:ext cx="3594100" cy="542119"/>
            <a:chOff x="-21034" y="5253062"/>
            <a:chExt cx="3886200" cy="542119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-21034" y="5795181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-21034" y="5253062"/>
              <a:ext cx="3886200" cy="0"/>
            </a:xfrm>
            <a:prstGeom prst="line">
              <a:avLst/>
            </a:prstGeom>
            <a:ln>
              <a:gradFill flip="none" rotWithShape="1">
                <a:gsLst>
                  <a:gs pos="4200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0502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 rot="10800000">
            <a:off x="-2" y="3180526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376" y="1709739"/>
            <a:ext cx="7451724" cy="1579561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376" y="3749551"/>
            <a:ext cx="7451724" cy="1500187"/>
          </a:xfrm>
        </p:spPr>
        <p:txBody>
          <a:bodyPr/>
          <a:lstStyle>
            <a:lvl1pPr marL="0" indent="0" algn="r">
              <a:buNone/>
              <a:defRPr sz="2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 rot="10800000">
            <a:off x="0" y="3092366"/>
            <a:ext cx="9575952" cy="851958"/>
            <a:chOff x="-431952" y="1070526"/>
            <a:chExt cx="9575952" cy="851958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0" y="1495425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14"/>
            <p:cNvSpPr/>
            <p:nvPr userDrawn="1"/>
          </p:nvSpPr>
          <p:spPr>
            <a:xfrm rot="8100000">
              <a:off x="-431952" y="1070526"/>
              <a:ext cx="851960" cy="851958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52400" dist="38100" dir="2700000" algn="tl" rotWithShape="0">
                <a:prstClr val="black">
                  <a:alpha val="7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034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45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617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755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830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66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64332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location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996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95256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4" y="3726406"/>
            <a:ext cx="2847975" cy="24317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Today’s Agenda</a:t>
            </a:r>
          </a:p>
        </p:txBody>
      </p:sp>
    </p:spTree>
    <p:extLst>
      <p:ext uri="{BB962C8B-B14F-4D97-AF65-F5344CB8AC3E}">
        <p14:creationId xmlns:p14="http://schemas.microsoft.com/office/powerpoint/2010/main" val="1557706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3506482"/>
            <a:ext cx="3981448" cy="265562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Reference Citation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The Law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4379550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26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070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ul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199" y="4006453"/>
            <a:ext cx="2486025" cy="2175272"/>
          </a:xfrm>
          <a:prstGeom prst="ellipse">
            <a:avLst/>
          </a:prstGeom>
          <a:ln>
            <a:noFill/>
          </a:ln>
          <a:effectLst>
            <a:softEdge rad="190500"/>
          </a:effectLst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2505075"/>
            <a:ext cx="7886700" cy="324802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1800"/>
              </a:spcAft>
              <a:buNone/>
              <a:defRPr baseline="0"/>
            </a:lvl1pPr>
            <a:lvl2pPr>
              <a:spcAft>
                <a:spcPts val="1200"/>
              </a:spcAft>
              <a:defRPr sz="1800"/>
            </a:lvl2pPr>
          </a:lstStyle>
          <a:p>
            <a:pPr lvl="0"/>
            <a:r>
              <a:rPr lang="en-US" dirty="0"/>
              <a:t>Reference Citation</a:t>
            </a:r>
          </a:p>
          <a:p>
            <a:pPr lvl="1"/>
            <a:r>
              <a:rPr lang="en-US" dirty="0"/>
              <a:t>Reference Links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Regulations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1585485"/>
            <a:ext cx="7886700" cy="852916"/>
          </a:xfrm>
          <a:effectLst/>
        </p:spPr>
        <p:txBody>
          <a:bodyPr>
            <a:noAutofit/>
          </a:bodyPr>
          <a:lstStyle>
            <a:lvl1pPr marL="457200" indent="-457200" algn="l">
              <a:buFont typeface="Wingdings" panose="05000000000000000000" pitchFamily="2" charset="2"/>
              <a:buChar char="u"/>
              <a:defRPr sz="2800" b="0" i="1">
                <a:solidFill>
                  <a:schemeClr val="accent4"/>
                </a:solidFill>
              </a:defRPr>
            </a:lvl1pPr>
            <a:lvl2pPr marL="320040" indent="0" algn="l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Reference Details &amp; designation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" y="230193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 rot="10800000">
            <a:off x="8515350" y="3110834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srgbClr val="4F5F9B">
                    <a:alpha val="58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8649" y="2481263"/>
            <a:ext cx="7886701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384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74" y="3104383"/>
            <a:ext cx="4580769" cy="30518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Cite any published guidance and provide links to TEGLSs, TENs, etc.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Guidance</a:t>
            </a:r>
          </a:p>
        </p:txBody>
      </p:sp>
    </p:spTree>
    <p:extLst>
      <p:ext uri="{BB962C8B-B14F-4D97-AF65-F5344CB8AC3E}">
        <p14:creationId xmlns:p14="http://schemas.microsoft.com/office/powerpoint/2010/main" val="1211353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lementation 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28" y="3609975"/>
            <a:ext cx="2872790" cy="254952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References to guiding practices, examples from the field, available resources on ION or other federal sites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Implementation Tips</a:t>
            </a:r>
          </a:p>
        </p:txBody>
      </p:sp>
    </p:spTree>
    <p:extLst>
      <p:ext uri="{BB962C8B-B14F-4D97-AF65-F5344CB8AC3E}">
        <p14:creationId xmlns:p14="http://schemas.microsoft.com/office/powerpoint/2010/main" val="13546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chnical_Assist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1200"/>
              </a:spcBef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Note next TA, upcoming events, training, fact sheets related to the topic.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Technical Assistance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91" y="-13619"/>
            <a:ext cx="1785494" cy="13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6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22400"/>
            <a:ext cx="3886200" cy="47545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185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3028949"/>
            <a:ext cx="7886700" cy="3054352"/>
          </a:xfrm>
        </p:spPr>
        <p:txBody>
          <a:bodyPr/>
          <a:lstStyle>
            <a:lvl1pPr marL="514350" indent="-514350">
              <a:spcBef>
                <a:spcPts val="1200"/>
              </a:spcBef>
              <a:buFont typeface="+mj-lt"/>
              <a:buAutoNum type="arabicPeriod"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Polling Answer Options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Poll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895475" y="1419226"/>
            <a:ext cx="6619874" cy="11430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bIns="45720" anchor="ctr">
            <a:normAutofit/>
          </a:bodyPr>
          <a:lstStyle>
            <a:lvl1pPr marL="0" indent="0" algn="ctr">
              <a:spcBef>
                <a:spcPts val="1200"/>
              </a:spcBef>
              <a:buFont typeface="+mj-lt"/>
              <a:buNone/>
              <a:defRPr lang="en-US" sz="2600" b="1" i="1" kern="1200" dirty="0" smtClean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  <a:lvl2pPr>
              <a:spcAft>
                <a:spcPts val="600"/>
              </a:spcAft>
              <a:defRPr/>
            </a:lvl2pPr>
          </a:lstStyle>
          <a:p>
            <a:r>
              <a:rPr lang="en-US" dirty="0"/>
              <a:t>(Enter polling question here.)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354890"/>
            <a:ext cx="1082439" cy="144122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711089" y="2573018"/>
            <a:ext cx="6711950" cy="327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en-US" sz="1700" i="1" dirty="0">
                <a:solidFill>
                  <a:prstClr val="white">
                    <a:lumMod val="50000"/>
                  </a:prstClr>
                </a:solidFill>
              </a:rPr>
              <a:t>Choose the answer that best reflects you (or your group):</a:t>
            </a:r>
          </a:p>
        </p:txBody>
      </p:sp>
    </p:spTree>
    <p:extLst>
      <p:ext uri="{BB962C8B-B14F-4D97-AF65-F5344CB8AC3E}">
        <p14:creationId xmlns:p14="http://schemas.microsoft.com/office/powerpoint/2010/main" val="2931566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6" t="2099" r="11100" b="27218"/>
          <a:stretch/>
        </p:blipFill>
        <p:spPr>
          <a:xfrm>
            <a:off x="-1" y="-1"/>
            <a:ext cx="9143999" cy="6161678"/>
          </a:xfrm>
          <a:prstGeom prst="rect">
            <a:avLst/>
          </a:prstGeom>
          <a:effectLst>
            <a:innerShdw blurRad="381000">
              <a:schemeClr val="accent1">
                <a:alpha val="56000"/>
              </a:schemeClr>
            </a:innerShdw>
          </a:effectLst>
        </p:spPr>
      </p:pic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6"/>
          </a:xfrm>
          <a:prstGeom prst="rect">
            <a:avLst/>
          </a:prstGeom>
          <a:effectLst>
            <a:outerShdw blurRad="165100" dist="38100" dir="8100000" algn="tr" rotWithShape="0">
              <a:schemeClr val="accent1">
                <a:alpha val="40000"/>
              </a:scheme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  <a:effectLst>
            <a:outerShdw blurRad="50800" dist="38100" dir="18900000" algn="b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TextBox 12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76300"/>
            <a:ext cx="7886700" cy="23114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2800" baseline="0"/>
            </a:lvl1pPr>
          </a:lstStyle>
          <a:p>
            <a:pPr lvl="0"/>
            <a:r>
              <a:rPr lang="en-US" dirty="0"/>
              <a:t>Insert quote here.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4242959"/>
            <a:ext cx="7886700" cy="1141897"/>
          </a:xfrm>
          <a:effectLst>
            <a:outerShdw blurRad="50800" dist="25400" dir="8100000" algn="tr" rotWithShape="0">
              <a:schemeClr val="accent1">
                <a:lumMod val="50000"/>
                <a:alpha val="72000"/>
              </a:schemeClr>
            </a:outerShdw>
          </a:effectLst>
        </p:spPr>
        <p:txBody>
          <a:bodyPr>
            <a:noAutofit/>
          </a:bodyPr>
          <a:lstStyle>
            <a:lvl1pPr marL="457200" indent="-457200" algn="r">
              <a:buFont typeface="Wingdings" panose="05000000000000000000" pitchFamily="2" charset="2"/>
              <a:buChar char="u"/>
              <a:defRPr sz="2800" b="0" i="1">
                <a:solidFill>
                  <a:schemeClr val="bg1"/>
                </a:solidFill>
              </a:defRPr>
            </a:lvl1pPr>
            <a:lvl2pPr marL="320040" indent="0" algn="r">
              <a:buNone/>
              <a:defRPr sz="2200">
                <a:solidFill>
                  <a:schemeClr val="bg2">
                    <a:lumMod val="20000"/>
                    <a:lumOff val="80000"/>
                  </a:schemeClr>
                </a:solidFill>
              </a:defRPr>
            </a:lvl2pPr>
          </a:lstStyle>
          <a:p>
            <a:pPr lvl="0"/>
            <a:r>
              <a:rPr lang="en-US" dirty="0"/>
              <a:t>Name of Author</a:t>
            </a:r>
          </a:p>
          <a:p>
            <a:pPr lvl="1"/>
            <a:r>
              <a:rPr lang="en-US" dirty="0"/>
              <a:t>Name of organization or source</a:t>
            </a:r>
          </a:p>
        </p:txBody>
      </p:sp>
      <p:sp>
        <p:nvSpPr>
          <p:cNvPr id="16" name="Title 1"/>
          <p:cNvSpPr txBox="1">
            <a:spLocks/>
          </p:cNvSpPr>
          <p:nvPr userDrawn="1"/>
        </p:nvSpPr>
        <p:spPr>
          <a:xfrm>
            <a:off x="1" y="520756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17" name="Title 1"/>
          <p:cNvSpPr txBox="1">
            <a:spLocks/>
          </p:cNvSpPr>
          <p:nvPr userDrawn="1"/>
        </p:nvSpPr>
        <p:spPr>
          <a:xfrm rot="10800000">
            <a:off x="8515350" y="1682411"/>
            <a:ext cx="628648" cy="13735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400" b="1" i="0" kern="1200" cap="small" baseline="0">
                <a:gradFill>
                  <a:gsLst>
                    <a:gs pos="0">
                      <a:srgbClr val="004874"/>
                    </a:gs>
                    <a:gs pos="100000">
                      <a:srgbClr val="041F36"/>
                    </a:gs>
                  </a:gsLst>
                  <a:lin ang="5400000" scaled="1"/>
                </a:gradFill>
                <a:latin typeface="Myriad Pro Cond"/>
                <a:ea typeface="+mj-ea"/>
                <a:cs typeface="Myriad Pro Cond"/>
              </a:defRPr>
            </a:lvl1pPr>
          </a:lstStyle>
          <a:p>
            <a:pPr algn="r"/>
            <a:r>
              <a:rPr lang="en-US" sz="9600" cap="none" dirty="0">
                <a:ln w="22225">
                  <a:noFill/>
                  <a:prstDash val="solid"/>
                </a:ln>
                <a:solidFill>
                  <a:prstClr val="white">
                    <a:alpha val="58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pic>
        <p:nvPicPr>
          <p:cNvPr id="18" name="image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304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lvl="2"/>
            <a:r>
              <a:rPr lang="en-US" dirty="0"/>
              <a:t>Resource Link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Resources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938669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/>
            </a:lvl1pPr>
            <a:lvl2pPr marL="182880" indent="0">
              <a:buNone/>
              <a:defRPr sz="1800"/>
            </a:lvl2pPr>
            <a:lvl3pPr marL="411480" indent="-28575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u"/>
              <a:defRPr lang="en-US" sz="1600" kern="1200" dirty="0">
                <a:solidFill>
                  <a:srgbClr val="6876BC"/>
                </a:solidFill>
                <a:latin typeface="+mn-lt"/>
                <a:ea typeface="+mn-ea"/>
                <a:cs typeface="+mn-cs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Name of Resource</a:t>
            </a:r>
          </a:p>
          <a:p>
            <a:pPr lvl="1"/>
            <a:r>
              <a:rPr lang="en-US" dirty="0"/>
              <a:t>Resource Information</a:t>
            </a:r>
          </a:p>
          <a:p>
            <a:pPr marL="384048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</a:pPr>
            <a:r>
              <a:rPr lang="en-US" dirty="0"/>
              <a:t>Resource Link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36" y="348968"/>
            <a:ext cx="1806326" cy="135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63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71900" y="1474845"/>
            <a:ext cx="3892550" cy="4608456"/>
          </a:xfrm>
        </p:spPr>
        <p:txBody>
          <a:bodyPr>
            <a:normAutofit/>
          </a:bodyPr>
          <a:lstStyle>
            <a:lvl1pPr marL="0" indent="0">
              <a:buNone/>
              <a:defRPr sz="2200" b="1" baseline="0"/>
            </a:lvl1pPr>
            <a:lvl2pPr marL="182880" indent="0">
              <a:buNone/>
              <a:defRPr sz="1800" baseline="0"/>
            </a:lvl2pPr>
            <a:lvl3pPr marL="411480" indent="-228600">
              <a:spcAft>
                <a:spcPts val="1200"/>
              </a:spcAft>
              <a:buClr>
                <a:schemeClr val="accent4"/>
              </a:buClr>
              <a:buFont typeface="Wingdings 3" panose="05040102010807070707" pitchFamily="18" charset="2"/>
              <a:buChar char=""/>
              <a:defRPr sz="1600">
                <a:solidFill>
                  <a:srgbClr val="6876BC"/>
                </a:solidFill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Organization Info</a:t>
            </a:r>
          </a:p>
          <a:p>
            <a:pPr lvl="2"/>
            <a:r>
              <a:rPr lang="en-US" dirty="0"/>
              <a:t>Email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Contact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4" y="1864797"/>
            <a:ext cx="3539691" cy="33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25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36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Any Questions?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9"/>
          <a:stretch/>
        </p:blipFill>
        <p:spPr>
          <a:xfrm>
            <a:off x="831596" y="1419159"/>
            <a:ext cx="6089904" cy="474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5765800" y="3156193"/>
            <a:ext cx="3134360" cy="2624716"/>
          </a:xfrm>
          <a:effectLst/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0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24612" y="1645644"/>
            <a:ext cx="3350260" cy="2624716"/>
          </a:xfrm>
          <a:effectLst/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None/>
              <a:defRPr lang="en-US" sz="2600" b="1" i="0" kern="1200" baseline="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You may type additional information on this QA session here.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Enter your questions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Myriad Pro"/>
              </a:rPr>
              <a:t>in the Chat window</a:t>
            </a:r>
          </a:p>
          <a:p>
            <a:pPr algn="ctr"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spc="60" dirty="0">
                <a:solidFill>
                  <a:srgbClr val="4675B8"/>
                </a:solidFill>
                <a:cs typeface="Myriad Pro"/>
              </a:rPr>
              <a:t>(lower left of screen)</a:t>
            </a:r>
          </a:p>
        </p:txBody>
      </p:sp>
      <p:sp>
        <p:nvSpPr>
          <p:cNvPr id="10" name="Diamond 9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8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87610"/>
            <a:ext cx="3492500" cy="786599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-2" y="0"/>
            <a:ext cx="9144002" cy="6164240"/>
            <a:chOff x="-2" y="0"/>
            <a:chExt cx="9144002" cy="6164240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1186"/>
              <a:ext cx="9143998" cy="61630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594103" y="0"/>
              <a:ext cx="5549897" cy="1249976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26280" y="979545"/>
            <a:ext cx="4373880" cy="262471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Enter special “Thank You” note here, if applicable.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1250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062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2" name="image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2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826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rta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5087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019300"/>
            <a:ext cx="3886200" cy="41576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28650" y="1438274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29150" y="1438273"/>
            <a:ext cx="3886200" cy="4857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</a:schemeClr>
          </a:solidFill>
          <a:effectLst>
            <a:outerShdw blurRad="50800" dist="12700" dir="16200000" rotWithShape="0">
              <a:prstClr val="black">
                <a:alpha val="40000"/>
              </a:prstClr>
            </a:outerShdw>
          </a:effectLst>
        </p:spPr>
        <p:txBody>
          <a:bodyPr tIns="0" anchor="ctr">
            <a:normAutofit/>
          </a:bodyPr>
          <a:lstStyle>
            <a:lvl1pPr marL="0" indent="0" algn="ctr">
              <a:buNone/>
              <a:defRPr lang="en-US" sz="2400" b="1" i="1" kern="1200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941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(sing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93820" y="1474845"/>
            <a:ext cx="4621530" cy="4608456"/>
          </a:xfrm>
        </p:spPr>
        <p:txBody>
          <a:bodyPr/>
          <a:lstStyle>
            <a:lvl1pPr marL="365760" indent="-365760">
              <a:buFont typeface="Wingdings" panose="05000000000000000000" pitchFamily="2" charset="2"/>
              <a:buChar char=""/>
              <a:defRPr lang="en-US" sz="28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2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135063" y="1554163"/>
            <a:ext cx="1684337" cy="170021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4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(plur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16580" y="155416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Presenters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7504" y="1554164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607504" y="3041989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1607504" y="4529815"/>
            <a:ext cx="1161000" cy="1171942"/>
          </a:xfrm>
          <a:solidFill>
            <a:schemeClr val="bg1"/>
          </a:solidFill>
          <a:ln w="34925"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48700">
                  <a:schemeClr val="accent1"/>
                </a:gs>
                <a:gs pos="100000">
                  <a:schemeClr val="bg2"/>
                </a:gs>
              </a:gsLst>
              <a:lin ang="2700000" scaled="1"/>
              <a:tileRect/>
            </a:gra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116580" y="3041989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116580" y="4529814"/>
            <a:ext cx="4621530" cy="1171941"/>
          </a:xfrm>
        </p:spPr>
        <p:txBody>
          <a:bodyPr tIns="0"/>
          <a:lstStyle>
            <a:lvl1pPr marL="365760" indent="-365760">
              <a:buFont typeface="Wingdings" panose="05000000000000000000" pitchFamily="2" charset="2"/>
              <a:buChar char=""/>
              <a:defRPr lang="en-US" sz="2200" b="1" kern="1200" dirty="0" smtClean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defRPr>
            </a:lvl1pPr>
            <a:lvl2pPr marL="640080" indent="0">
              <a:buNone/>
              <a:defRPr sz="2000" i="1"/>
            </a:lvl2pPr>
            <a:lvl3pPr marL="640080" indent="0">
              <a:spcBef>
                <a:spcPts val="1200"/>
              </a:spcBef>
              <a:spcAft>
                <a:spcPts val="2400"/>
              </a:spcAft>
              <a:buNone/>
              <a:defRPr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</a:lstStyle>
          <a:p>
            <a:pPr lvl="0"/>
            <a:r>
              <a:rPr lang="en-US" dirty="0"/>
              <a:t>Speaker’s Name</a:t>
            </a:r>
          </a:p>
          <a:p>
            <a:pPr lvl="1"/>
            <a:r>
              <a:rPr lang="en-US" dirty="0"/>
              <a:t>Speaker’s Title</a:t>
            </a:r>
          </a:p>
          <a:p>
            <a:pPr lvl="2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22221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ere Are You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Where Are You?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4938669" y="402427"/>
            <a:ext cx="2125242" cy="860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Enter your location </a:t>
            </a:r>
            <a:b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</a:br>
            <a:r>
              <a:rPr lang="en-US" sz="1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Myriad Pro"/>
              </a:rPr>
              <a:t>in the Chat window</a:t>
            </a:r>
          </a:p>
          <a:p>
            <a:pPr marL="0" lvl="0" indent="0" algn="ctr" defTabSz="457200" rtl="0" eaLnBrk="1" latinLnBrk="0" hangingPunct="1">
              <a:spcBef>
                <a:spcPts val="0"/>
              </a:spcBef>
              <a:buClr>
                <a:srgbClr val="752832"/>
              </a:buClr>
              <a:buFont typeface="Wingdings" panose="05000000000000000000" pitchFamily="2" charset="2"/>
              <a:buNone/>
            </a:pPr>
            <a:r>
              <a:rPr lang="en-US" sz="1400" i="1" kern="1200" spc="60" baseline="0" dirty="0">
                <a:solidFill>
                  <a:srgbClr val="4675B8"/>
                </a:solidFill>
                <a:latin typeface="+mn-lt"/>
                <a:ea typeface="+mn-ea"/>
                <a:cs typeface="Myriad Pro"/>
              </a:rPr>
              <a:t>(lower left of screen)</a:t>
            </a:r>
          </a:p>
        </p:txBody>
      </p:sp>
      <p:sp>
        <p:nvSpPr>
          <p:cNvPr id="8" name="Diamond 7"/>
          <p:cNvSpPr/>
          <p:nvPr userDrawn="1"/>
        </p:nvSpPr>
        <p:spPr>
          <a:xfrm>
            <a:off x="4366805" y="540657"/>
            <a:ext cx="571864" cy="571864"/>
          </a:xfrm>
          <a:prstGeom prst="diamond">
            <a:avLst/>
          </a:prstGeom>
          <a:gradFill flip="none" rotWithShape="1">
            <a:gsLst>
              <a:gs pos="90000">
                <a:srgbClr val="F1592A"/>
              </a:gs>
              <a:gs pos="0">
                <a:srgbClr val="FAB25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88900" dist="254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355" y="1305228"/>
            <a:ext cx="6968017" cy="4751153"/>
          </a:xfrm>
          <a:prstGeom prst="rect">
            <a:avLst/>
          </a:prstGeom>
          <a:effectLst>
            <a:outerShdw blurRad="63500" dist="38100" dir="8100000" algn="t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28650" y="531124"/>
            <a:ext cx="671195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gradFill flip="none" rotWithShape="1">
                  <a:gsLst>
                    <a:gs pos="0">
                      <a:schemeClr val="accent2">
                        <a:lumMod val="67000"/>
                      </a:schemeClr>
                    </a:gs>
                    <a:gs pos="48000">
                      <a:schemeClr val="accent1"/>
                    </a:gs>
                    <a:gs pos="100000">
                      <a:schemeClr val="accent2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j-ea"/>
                <a:cs typeface="+mj-cs"/>
              </a:rPr>
              <a:t>Today’s Objectives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701" y="2733725"/>
            <a:ext cx="5168900" cy="3433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384" y="2296170"/>
            <a:ext cx="1364776" cy="142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5760" indent="-365760">
              <a:buFont typeface="Wingdings" panose="05000000000000000000" pitchFamily="2" charset="2"/>
              <a:buChar char="ü"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297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jpeg"/><Relationship Id="rId30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2.jpeg"/><Relationship Id="rId30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pPr algn="r"/>
              <a:t>‹#›</a:t>
            </a:fld>
            <a:endParaRPr lang="en-US" sz="11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3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  <p:sldLayoutId id="2147483662" r:id="rId3"/>
    <p:sldLayoutId id="2147483664" r:id="rId4"/>
    <p:sldLayoutId id="2147483684" r:id="rId5"/>
    <p:sldLayoutId id="2147483679" r:id="rId6"/>
    <p:sldLayoutId id="2147483681" r:id="rId7"/>
    <p:sldLayoutId id="2147483682" r:id="rId8"/>
    <p:sldLayoutId id="2147483683" r:id="rId9"/>
    <p:sldLayoutId id="2147483677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85" r:id="rId17"/>
    <p:sldLayoutId id="2147483686" r:id="rId18"/>
    <p:sldLayoutId id="2147483693" r:id="rId19"/>
    <p:sldLayoutId id="2147483678" r:id="rId20"/>
    <p:sldLayoutId id="2147483680" r:id="rId21"/>
    <p:sldLayoutId id="2147483666" r:id="rId22"/>
    <p:sldLayoutId id="2147483667" r:id="rId23"/>
    <p:sldLayoutId id="214748367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u="none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2" y="1252542"/>
            <a:ext cx="9144000" cy="330199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40400"/>
            <a:ext cx="9144000" cy="43656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37205"/>
            <a:ext cx="7886700" cy="884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74845"/>
            <a:ext cx="7886700" cy="460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594101" y="-1"/>
            <a:ext cx="5549897" cy="124997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-543406" y="704924"/>
            <a:ext cx="9687406" cy="1090106"/>
            <a:chOff x="-543406" y="704924"/>
            <a:chExt cx="9687406" cy="1090106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0" y="1249977"/>
              <a:ext cx="9144000" cy="0"/>
            </a:xfrm>
            <a:prstGeom prst="line">
              <a:avLst/>
            </a:prstGeom>
            <a:ln w="38100">
              <a:gradFill flip="none" rotWithShape="1">
                <a:gsLst>
                  <a:gs pos="0">
                    <a:schemeClr val="bg2">
                      <a:lumMod val="40000"/>
                      <a:lumOff val="60000"/>
                    </a:schemeClr>
                  </a:gs>
                  <a:gs pos="100000">
                    <a:schemeClr val="accent2"/>
                  </a:gs>
                </a:gsLst>
                <a:lin ang="108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4"/>
            <p:cNvSpPr/>
            <p:nvPr userDrawn="1"/>
          </p:nvSpPr>
          <p:spPr>
            <a:xfrm rot="8100000">
              <a:off x="-543406" y="704924"/>
              <a:ext cx="1090108" cy="1090106"/>
            </a:xfrm>
            <a:custGeom>
              <a:avLst/>
              <a:gdLst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2404463 w 2404463"/>
                <a:gd name="connsiteY2" fmla="*/ 2404463 h 2404463"/>
                <a:gd name="connsiteX3" fmla="*/ 0 w 2404463"/>
                <a:gd name="connsiteY3" fmla="*/ 2404463 h 2404463"/>
                <a:gd name="connsiteX4" fmla="*/ 0 w 2404463"/>
                <a:gd name="connsiteY4" fmla="*/ 0 h 2404463"/>
                <a:gd name="connsiteX0" fmla="*/ 0 w 2404463"/>
                <a:gd name="connsiteY0" fmla="*/ 0 h 2404463"/>
                <a:gd name="connsiteX1" fmla="*/ 2404463 w 2404463"/>
                <a:gd name="connsiteY1" fmla="*/ 0 h 2404463"/>
                <a:gd name="connsiteX2" fmla="*/ 0 w 2404463"/>
                <a:gd name="connsiteY2" fmla="*/ 2404463 h 2404463"/>
                <a:gd name="connsiteX3" fmla="*/ 0 w 2404463"/>
                <a:gd name="connsiteY3" fmla="*/ 0 h 240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4463" h="2404463">
                  <a:moveTo>
                    <a:pt x="0" y="0"/>
                  </a:moveTo>
                  <a:lnTo>
                    <a:pt x="2404463" y="0"/>
                  </a:lnTo>
                  <a:lnTo>
                    <a:pt x="0" y="2404463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1592A"/>
                </a:gs>
                <a:gs pos="0">
                  <a:srgbClr val="FAB2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1016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15" name="image.jpg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969" y="6252859"/>
            <a:ext cx="2854325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7"/>
          <a:stretch/>
        </p:blipFill>
        <p:spPr>
          <a:xfrm>
            <a:off x="241200" y="6191672"/>
            <a:ext cx="3270250" cy="5548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0" y="5378085"/>
            <a:ext cx="3492500" cy="7865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176963"/>
            <a:ext cx="9144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 userDrawn="1"/>
        </p:nvSpPr>
        <p:spPr>
          <a:xfrm>
            <a:off x="0" y="5911199"/>
            <a:ext cx="482400" cy="21486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8DEF4980-7D5E-40D0-86AF-7E56E9BA502E}" type="slidenum">
              <a:rPr lang="en-US" sz="1100" smtClean="0">
                <a:solidFill>
                  <a:srgbClr val="54BCEA">
                    <a:lumMod val="40000"/>
                    <a:lumOff val="60000"/>
                  </a:srgbClr>
                </a:solidFill>
              </a:rPr>
              <a:pPr algn="r"/>
              <a:t>‹#›</a:t>
            </a:fld>
            <a:endParaRPr lang="en-US" sz="1100" dirty="0">
              <a:solidFill>
                <a:srgbClr val="54BCEA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12" y="6199465"/>
            <a:ext cx="1413288" cy="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7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1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90000"/>
        </a:lnSpc>
        <a:spcBef>
          <a:spcPts val="1000"/>
        </a:spcBef>
        <a:buClr>
          <a:schemeClr val="accent4"/>
        </a:buClr>
        <a:buFont typeface="Wingdings" panose="05000000000000000000" pitchFamily="2" charset="2"/>
        <a:buChar char="v"/>
        <a:defRPr sz="2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36576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®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>
            <a:lumMod val="75000"/>
          </a:schemeClr>
        </a:buClr>
        <a:buFont typeface="Wingdings 2" panose="05020102010507070707" pitchFamily="18" charset="2"/>
        <a:buChar char="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5000"/>
            <a:lumOff val="35000"/>
          </a:schemeClr>
        </a:buClr>
        <a:buFont typeface="Wingdings 2" panose="05020102010507070707" pitchFamily="18" charset="2"/>
        <a:buChar char="­"/>
        <a:defRPr sz="18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75000"/>
          </a:schemeClr>
        </a:buClr>
        <a:buFont typeface="Wingdings 3" panose="05040102010807070707" pitchFamily="18" charset="2"/>
        <a:buChar char="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on.workforcegps.org/resources/2016/06/27/09/30/Strategic_Board_Toolkit_Visio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REGS 101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797299" y="3038475"/>
            <a:ext cx="4921227" cy="1504950"/>
          </a:xfrm>
        </p:spPr>
        <p:txBody>
          <a:bodyPr/>
          <a:lstStyle/>
          <a:p>
            <a:r>
              <a:rPr lang="en-US" dirty="0">
                <a:effectLst/>
              </a:rPr>
              <a:t>Local Workforce Development Boards Under WIOA:</a:t>
            </a:r>
          </a:p>
          <a:p>
            <a:r>
              <a:rPr lang="en-US" dirty="0">
                <a:effectLst/>
              </a:rPr>
              <a:t> What you need to know 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October 26, 2016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Employment and Training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789789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Board responsibilities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6350" y="1293445"/>
            <a:ext cx="6303810" cy="392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4933951" y="1527175"/>
            <a:ext cx="457200" cy="190500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30240" y="2766060"/>
            <a:ext cx="1661160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50" dirty="0">
                <a:solidFill>
                  <a:srgbClr val="191919"/>
                </a:solidFill>
                <a:effectLst>
                  <a:outerShdw blurRad="76200" algn="ctr" rotWithShape="0">
                    <a:prstClr val="black">
                      <a:alpha val="68000"/>
                    </a:prstClr>
                  </a:outerShdw>
                </a:effectLst>
              </a:rPr>
              <a:t>Selecting One-Stop Operators</a:t>
            </a:r>
          </a:p>
        </p:txBody>
      </p:sp>
    </p:spTree>
    <p:extLst>
      <p:ext uri="{BB962C8B-B14F-4D97-AF65-F5344CB8AC3E}">
        <p14:creationId xmlns:p14="http://schemas.microsoft.com/office/powerpoint/2010/main" val="1908800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Boards Tool Kit on 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https://ion.workforcegps.org/resources/2016/06/27/09/30/Strategic_Board_Toolkit_Vision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90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6730"/>
            <a:ext cx="7886700" cy="884850"/>
          </a:xfrm>
        </p:spPr>
        <p:txBody>
          <a:bodyPr/>
          <a:lstStyle/>
          <a:p>
            <a:r>
              <a:rPr lang="en-US" dirty="0"/>
              <a:t>Highlighted Responsibilities: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Today we are highlighting the following:</a:t>
            </a:r>
          </a:p>
          <a:p>
            <a:pPr lvl="1"/>
            <a:r>
              <a:rPr lang="en-US" dirty="0"/>
              <a:t>679.370 (</a:t>
            </a:r>
            <a:r>
              <a:rPr lang="en-US" dirty="0" err="1"/>
              <a:t>i</a:t>
            </a:r>
            <a:r>
              <a:rPr lang="en-US" dirty="0"/>
              <a:t>) Oversight, monitoring use of funds, maximizing performance</a:t>
            </a:r>
          </a:p>
          <a:p>
            <a:pPr lvl="1"/>
            <a:r>
              <a:rPr lang="en-US" dirty="0"/>
              <a:t>679.370 (l) Provider selection and termination. </a:t>
            </a:r>
          </a:p>
          <a:p>
            <a:pPr lvl="1"/>
            <a:r>
              <a:rPr lang="en-US" dirty="0"/>
              <a:t>679.370 (m) Ensuring sufficient number and type of providers. And, competitive integrated employment.</a:t>
            </a:r>
          </a:p>
          <a:p>
            <a:pPr lvl="1"/>
            <a:r>
              <a:rPr lang="en-US" dirty="0"/>
              <a:t>679.370 (o) Develop local area budget</a:t>
            </a:r>
          </a:p>
        </p:txBody>
      </p:sp>
    </p:spTree>
    <p:extLst>
      <p:ext uri="{BB962C8B-B14F-4D97-AF65-F5344CB8AC3E}">
        <p14:creationId xmlns:p14="http://schemas.microsoft.com/office/powerpoint/2010/main" val="1756101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Open-ended Polling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which functions would Local Boards appreciate technical assistance?</a:t>
            </a:r>
          </a:p>
        </p:txBody>
      </p:sp>
    </p:spTree>
    <p:extLst>
      <p:ext uri="{BB962C8B-B14F-4D97-AF65-F5344CB8AC3E}">
        <p14:creationId xmlns:p14="http://schemas.microsoft.com/office/powerpoint/2010/main" val="4162181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Consumers want choices!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679.380:  Consumer Choice Requirements</a:t>
            </a:r>
          </a:p>
          <a:p>
            <a:pPr marL="0" indent="0">
              <a:buNone/>
            </a:pPr>
            <a:endParaRPr lang="en-US" sz="1400" i="1" dirty="0"/>
          </a:p>
          <a:p>
            <a:pPr marL="0" indent="0">
              <a:buNone/>
            </a:pPr>
            <a:r>
              <a:rPr lang="en-US" i="1" dirty="0">
                <a:solidFill>
                  <a:schemeClr val="accent4"/>
                </a:solidFill>
              </a:rPr>
              <a:t>Local Workforce Development Boards MUST provide consumers with choices for </a:t>
            </a:r>
            <a:r>
              <a:rPr lang="en-US" i="1" dirty="0"/>
              <a:t>career</a:t>
            </a:r>
            <a:r>
              <a:rPr lang="en-US" i="1" dirty="0">
                <a:solidFill>
                  <a:schemeClr val="accent4"/>
                </a:solidFill>
              </a:rPr>
              <a:t> and </a:t>
            </a:r>
            <a:r>
              <a:rPr lang="en-US" i="1" dirty="0"/>
              <a:t>training</a:t>
            </a:r>
            <a:r>
              <a:rPr lang="en-US" i="1" dirty="0">
                <a:solidFill>
                  <a:schemeClr val="accent4"/>
                </a:solidFill>
              </a:rPr>
              <a:t> services.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8" name="Picture 4" descr="C:\Users\okeefe.stacy\AppData\Local\Microsoft\Windows\Temporary Internet Files\Content.IE5\DEIJT3T9\fastfood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6" y="3333230"/>
            <a:ext cx="3152774" cy="25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670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Providers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6750" y="1504949"/>
            <a:ext cx="7886700" cy="3455671"/>
          </a:xfr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800" dirty="0">
                <a:solidFill>
                  <a:schemeClr val="accent1"/>
                </a:solidFill>
              </a:rPr>
              <a:t>Maintain a comprehensive and current list of Eligible Training Providers </a:t>
            </a:r>
          </a:p>
          <a:p>
            <a:pPr marL="0" indent="0">
              <a:buNone/>
            </a:pPr>
            <a:endParaRPr lang="en-US" sz="3500" dirty="0">
              <a:solidFill>
                <a:schemeClr val="accent1"/>
              </a:solidFill>
            </a:endParaRPr>
          </a:p>
          <a:p>
            <a:r>
              <a:rPr lang="en-US" sz="3000" dirty="0">
                <a:solidFill>
                  <a:schemeClr val="accent1"/>
                </a:solidFill>
              </a:rPr>
              <a:t>Ensure it is accessible, user-friendly</a:t>
            </a:r>
          </a:p>
          <a:p>
            <a:r>
              <a:rPr lang="en-US" sz="3000" dirty="0">
                <a:solidFill>
                  <a:schemeClr val="accent1"/>
                </a:solidFill>
              </a:rPr>
              <a:t>Includes providers who: </a:t>
            </a:r>
          </a:p>
          <a:p>
            <a:pPr lvl="1"/>
            <a:r>
              <a:rPr lang="en-US" sz="2500" dirty="0">
                <a:solidFill>
                  <a:schemeClr val="accent1"/>
                </a:solidFill>
              </a:rPr>
              <a:t>specialize in serving individuals with disabilities and</a:t>
            </a:r>
          </a:p>
          <a:p>
            <a:pPr lvl="1"/>
            <a:r>
              <a:rPr lang="en-US" sz="2500" dirty="0">
                <a:solidFill>
                  <a:schemeClr val="accent1"/>
                </a:solidFill>
              </a:rPr>
              <a:t>have expertise with adult education and literacy activities</a:t>
            </a:r>
          </a:p>
          <a:p>
            <a:r>
              <a:rPr lang="en-US" sz="3000" dirty="0">
                <a:solidFill>
                  <a:schemeClr val="accent1"/>
                </a:solidFill>
              </a:rPr>
              <a:t>Case managers and participants walk through the list together</a:t>
            </a:r>
          </a:p>
        </p:txBody>
      </p:sp>
    </p:spTree>
    <p:extLst>
      <p:ext uri="{BB962C8B-B14F-4D97-AF65-F5344CB8AC3E}">
        <p14:creationId xmlns:p14="http://schemas.microsoft.com/office/powerpoint/2010/main" val="2293653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Service Providers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47825"/>
            <a:ext cx="7886700" cy="3488055"/>
          </a:xfr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Explore menu of career services and service providers in the community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Award contracts when needed  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/>
                </a:solidFill>
              </a:rPr>
              <a:t>Specialize in assisting individuals with disabilities prepare for and find employment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1"/>
                </a:solidFill>
              </a:rPr>
              <a:t>Expertise in adult education and literacy  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2050" name="Picture 2" descr="C:\Users\okeefe.stacy\AppData\Local\Microsoft\Windows\Temporary Internet Files\Content.IE5\TDUXIKI9\iStock_000003390628XSmall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60" y="3660541"/>
            <a:ext cx="2720339" cy="188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17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Things To Consider…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How do you know if you are meeting the customer choice requirements?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sz="2000" dirty="0"/>
              <a:t>Are staff familiar with the list of Eligible Training Providers?</a:t>
            </a:r>
          </a:p>
          <a:p>
            <a:r>
              <a:rPr lang="en-US" sz="2000" dirty="0"/>
              <a:t>Are participants spread out across training providers?</a:t>
            </a:r>
          </a:p>
          <a:p>
            <a:r>
              <a:rPr lang="en-US" sz="2000" dirty="0"/>
              <a:t>Is there one provider of career services in the local area who has been doing it for more than a decade?</a:t>
            </a:r>
          </a:p>
          <a:p>
            <a:r>
              <a:rPr lang="en-US" sz="2000" dirty="0"/>
              <a:t>What percentage of your participants are individuals with disabilities?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895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Which of the options below illustrate ways in which a Local WDB may satisfy WIOA’s consumer choice requirements for training/career services?</a:t>
            </a:r>
          </a:p>
          <a:p>
            <a:pPr lvl="1"/>
            <a:r>
              <a:rPr lang="en-US" sz="1800" dirty="0"/>
              <a:t>Option 1:  Train case managers on the use of the ETPL</a:t>
            </a:r>
          </a:p>
          <a:p>
            <a:pPr lvl="1"/>
            <a:r>
              <a:rPr lang="en-US" sz="1800" dirty="0"/>
              <a:t>Option 2:  Offer both Coke and Pepsi in the vending machines </a:t>
            </a:r>
          </a:p>
          <a:p>
            <a:pPr lvl="1"/>
            <a:r>
              <a:rPr lang="en-US" sz="1800" dirty="0"/>
              <a:t>Option 3:  Competitively award contracts for career services 		             providers</a:t>
            </a:r>
          </a:p>
          <a:p>
            <a:pPr lvl="1"/>
            <a:r>
              <a:rPr lang="en-US" sz="1800" dirty="0"/>
              <a:t>Option 4:  Require that the ETPL include performance and cost          	             information on all training providers</a:t>
            </a:r>
          </a:p>
          <a:p>
            <a:pPr lvl="1"/>
            <a:r>
              <a:rPr lang="en-US" sz="1800" dirty="0"/>
              <a:t>Option 5:  Options 1, 3 and 4 above    </a:t>
            </a:r>
          </a:p>
        </p:txBody>
      </p:sp>
      <p:pic>
        <p:nvPicPr>
          <p:cNvPr id="3074" name="Picture 2" descr="C:\Users\okeefe.stacy\AppData\Local\Microsoft\Windows\Temporary Internet Files\Content.IE5\1EE6XCJM\qui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4552949"/>
            <a:ext cx="22479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03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“Let the Sun Shine In”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679.390: Sunshine Policy</a:t>
            </a:r>
          </a:p>
          <a:p>
            <a:endParaRPr lang="en-US" i="1" dirty="0"/>
          </a:p>
          <a:p>
            <a:pPr marL="0" indent="0">
              <a:buNone/>
            </a:pPr>
            <a:r>
              <a:rPr lang="en-US" i="1" dirty="0"/>
              <a:t>Local Workforce Development Boards MUST conduct business in an Open Manner</a:t>
            </a:r>
          </a:p>
        </p:txBody>
      </p:sp>
      <p:pic>
        <p:nvPicPr>
          <p:cNvPr id="1026" name="Picture 2" descr="C:\Users\eckenroth.christina\AppData\Local\Microsoft\Windows\Temporary Internet Files\Content.IE5\SIJ0XL0H\A7pxh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66" y="3467099"/>
            <a:ext cx="3947183" cy="279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41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382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886700" cy="2544705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4000" dirty="0"/>
              <a:t>Be Accessible. Available to the public, on a regular basis through electronic means and open meetings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5" name="Picture 7" descr="C:\Users\eckenroth.christina\AppData\Local\Microsoft\Windows\Temporary Internet Files\Content.IE5\AB3X6CA1\sunshine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4" y="4149024"/>
            <a:ext cx="2062161" cy="197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533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What’s Covered?  </a:t>
            </a:r>
            <a:br>
              <a:rPr lang="en-US" dirty="0"/>
            </a:br>
            <a:r>
              <a:rPr lang="en-US" dirty="0"/>
              <a:t>6 Things to Know from 679.390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Information about the Local Plan, or modification to the Local Plan, before submission of the plan;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 and affiliation of Local WDB members;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Selection of one-stop operators;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Award of grants or contracts to eligible training providers of workforce investment activities including 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US" dirty="0"/>
              <a:t>Workforce investment activities;</a:t>
            </a:r>
          </a:p>
          <a:p>
            <a:pPr marL="777240" lvl="1" indent="-457200">
              <a:buFont typeface="+mj-lt"/>
              <a:buAutoNum type="arabicPeriod"/>
            </a:pPr>
            <a:r>
              <a:rPr lang="en-US" dirty="0"/>
              <a:t>Providers of youth workforce investment activities;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Minutes of formal meetings of the Local WDB; and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Local WDB by-laws, consistent § 679.310(g)</a:t>
            </a:r>
          </a:p>
        </p:txBody>
      </p:sp>
    </p:spTree>
    <p:extLst>
      <p:ext uri="{BB962C8B-B14F-4D97-AF65-F5344CB8AC3E}">
        <p14:creationId xmlns:p14="http://schemas.microsoft.com/office/powerpoint/2010/main" val="4159563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Cloudy with a Chance of Violation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272" y="1408343"/>
            <a:ext cx="7886700" cy="46084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“Of course our information is publically available—just come to the office between 9am-4pm Tuesday – Thursday and ask the secretary to see the binder at her desk.”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“Our information is totally public. We post the members on the bulletin board at the One Stop. Anyone in the One Stop can see it.”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“We have a website where we post our members and our annual meeting.  You can get a copy of the plan by request.”</a:t>
            </a:r>
          </a:p>
        </p:txBody>
      </p:sp>
      <p:pic>
        <p:nvPicPr>
          <p:cNvPr id="3075" name="Picture 3" descr="C:\Program Files (x86)\Microsoft Office\MEDIA\CAGCAT10\j0293828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85" y="2399067"/>
            <a:ext cx="1744675" cy="18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Sunshine. Clear Skies.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“Go to our website for all the members, the dates and locations of our meetings, notes, and bylaws.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Read our plan.  Looking for a service provider? Interested in being a service provider? 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Check out our website, updated regularly.”</a:t>
            </a:r>
          </a:p>
        </p:txBody>
      </p:sp>
      <p:pic>
        <p:nvPicPr>
          <p:cNvPr id="4098" name="Picture 2" descr="C:\Users\eckenroth.christina\AppData\Local\Microsoft\Windows\Temporary Internet Files\Content.IE5\P9JFJHDM\sunshine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072" y="3779073"/>
            <a:ext cx="211455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03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Which are covered under the Sunshine Policy?</a:t>
            </a:r>
          </a:p>
          <a:p>
            <a:pPr marL="0" indent="0">
              <a:buNone/>
            </a:pPr>
            <a:r>
              <a:rPr lang="en-US" sz="1800" dirty="0"/>
              <a:t>Option 1: Information about the Local Plan, or modification to the Local Plan, before submission of the plan; </a:t>
            </a:r>
          </a:p>
          <a:p>
            <a:pPr marL="0" indent="0">
              <a:buNone/>
            </a:pPr>
            <a:r>
              <a:rPr lang="en-US" sz="1800" dirty="0"/>
              <a:t>Option 2: Including the weather forecast for meetings</a:t>
            </a:r>
          </a:p>
          <a:p>
            <a:pPr marL="0" indent="0">
              <a:buNone/>
            </a:pPr>
            <a:r>
              <a:rPr lang="en-US" sz="1800" dirty="0"/>
              <a:t>Option 3: Selection of one-stop operators</a:t>
            </a:r>
          </a:p>
          <a:p>
            <a:pPr marL="0" indent="0">
              <a:buNone/>
            </a:pPr>
            <a:r>
              <a:rPr lang="en-US" sz="1800" dirty="0"/>
              <a:t>Option 4: Option 1 and 3</a:t>
            </a:r>
          </a:p>
          <a:p>
            <a:r>
              <a:rPr lang="en-US" dirty="0"/>
              <a:t>Make available to who?</a:t>
            </a:r>
          </a:p>
          <a:p>
            <a:r>
              <a:rPr lang="en-US" sz="1700" dirty="0"/>
              <a:t>Option 1: The public</a:t>
            </a:r>
          </a:p>
          <a:p>
            <a:r>
              <a:rPr lang="en-US" sz="1700" dirty="0"/>
              <a:t>Option 2: Board Members Only</a:t>
            </a:r>
          </a:p>
          <a:p>
            <a:r>
              <a:rPr lang="en-US" sz="1700" dirty="0"/>
              <a:t>Option 3: One Stop patrons</a:t>
            </a:r>
          </a:p>
          <a:p>
            <a:r>
              <a:rPr lang="en-US" dirty="0"/>
              <a:t>Make available when? </a:t>
            </a:r>
          </a:p>
          <a:p>
            <a:r>
              <a:rPr lang="en-US" sz="1700" dirty="0"/>
              <a:t>Option 1: Annually</a:t>
            </a:r>
          </a:p>
          <a:p>
            <a:r>
              <a:rPr lang="en-US" sz="1700" dirty="0"/>
              <a:t>Option 2: Regularly</a:t>
            </a:r>
          </a:p>
          <a:p>
            <a:r>
              <a:rPr lang="en-US" sz="1700" dirty="0"/>
              <a:t>Option 3: When the Webmaster remembers</a:t>
            </a:r>
          </a:p>
        </p:txBody>
      </p:sp>
      <p:pic>
        <p:nvPicPr>
          <p:cNvPr id="5122" name="Picture 2" descr="C:\Users\eckenroth.christina\AppData\Local\Microsoft\Windows\Temporary Internet Files\Content.IE5\P9JFJHDM\466416231_640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76549"/>
            <a:ext cx="35052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20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Hiring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679.400: Staffing the Local WDB</a:t>
            </a:r>
          </a:p>
          <a:p>
            <a:pPr marL="0" indent="0">
              <a:buNone/>
            </a:pPr>
            <a:endParaRPr lang="en-US" sz="1100" i="1" dirty="0"/>
          </a:p>
          <a:p>
            <a:pPr marL="0" indent="0">
              <a:buNone/>
            </a:pPr>
            <a:r>
              <a:rPr lang="en-US" i="1" dirty="0">
                <a:solidFill>
                  <a:schemeClr val="accent4"/>
                </a:solidFill>
              </a:rPr>
              <a:t>Local Workforce Development Boards MAY hire a Director and other staff to help carry-out the boards’ functions. 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 descr="C:\Users\okeefe.stacy\AppData\Local\Microsoft\Windows\Temporary Internet Files\Content.IE5\1EE6XCJM\MeetTheStaff_zps95b25067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276597"/>
            <a:ext cx="377190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706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parameters?</a:t>
            </a:r>
          </a:p>
        </p:txBody>
      </p:sp>
      <p:pic>
        <p:nvPicPr>
          <p:cNvPr id="2050" name="Picture 2" descr="C:\Users\okeefe.stacy\AppData\Local\Microsoft\Windows\Temporary Internet Files\Content.IE5\TDUXIKI9\leadership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19" y="3386407"/>
            <a:ext cx="4446269" cy="249603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xtLst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 and apply an objective set of qualifications for the director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solidFill>
                  <a:schemeClr val="accent4"/>
                </a:solidFill>
              </a:rPr>
              <a:t>Ensure workforce experience, skills &amp; abilities </a:t>
            </a:r>
          </a:p>
          <a:p>
            <a:r>
              <a:rPr lang="en-US" dirty="0"/>
              <a:t>Assist board with its required WIOA functions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solidFill>
                  <a:schemeClr val="accent4"/>
                </a:solidFill>
              </a:rPr>
              <a:t>Exceptions require a written agreement as described in 679.430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208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are the parameters?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Salary and bonus limitations (679.400(c))</a:t>
            </a:r>
          </a:p>
          <a:p>
            <a:pPr lvl="2">
              <a:buClr>
                <a:schemeClr val="accent1"/>
              </a:buClr>
            </a:pPr>
            <a:r>
              <a:rPr lang="en-US" dirty="0">
                <a:solidFill>
                  <a:schemeClr val="accent4"/>
                </a:solidFill>
              </a:rPr>
              <a:t>Director and Staff</a:t>
            </a:r>
          </a:p>
          <a:p>
            <a:pPr lvl="2">
              <a:buClr>
                <a:schemeClr val="accent1"/>
              </a:buClr>
            </a:pPr>
            <a:r>
              <a:rPr lang="en-US" i="1" dirty="0">
                <a:solidFill>
                  <a:schemeClr val="accent4"/>
                </a:solidFill>
              </a:rPr>
              <a:t>Shall</a:t>
            </a:r>
            <a:r>
              <a:rPr lang="en-US" dirty="0">
                <a:solidFill>
                  <a:schemeClr val="accent4"/>
                </a:solidFill>
              </a:rPr>
              <a:t> not exceed the annual rate of pay for level II of the Executive Schedule under section 5313 of title 5, United States Code</a:t>
            </a:r>
          </a:p>
          <a:p>
            <a:pPr lvl="3">
              <a:buClr>
                <a:schemeClr val="accent4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NOT a new requirement – DOL appropriations provisions</a:t>
            </a:r>
          </a:p>
          <a:p>
            <a:pPr lvl="2"/>
            <a:endParaRPr lang="en-US" dirty="0"/>
          </a:p>
          <a:p>
            <a:pPr marL="320040" lvl="1" indent="0">
              <a:buNone/>
            </a:pPr>
            <a:r>
              <a:rPr lang="en-US" dirty="0"/>
              <a:t>	 </a:t>
            </a:r>
            <a:endParaRPr lang="en-US" i="1" dirty="0"/>
          </a:p>
          <a:p>
            <a:pPr lvl="1"/>
            <a:endParaRPr lang="en-US" dirty="0"/>
          </a:p>
        </p:txBody>
      </p:sp>
      <p:pic>
        <p:nvPicPr>
          <p:cNvPr id="1026" name="Picture 2" descr="C:\Users\okeefe.stacy\AppData\Local\Microsoft\Windows\Temporary Internet Files\Content.IE5\DEIJT3T9\money-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6" y="3790950"/>
            <a:ext cx="2828924" cy="168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5451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b="1" i="1" dirty="0"/>
              <a:t>must</a:t>
            </a:r>
            <a:r>
              <a:rPr lang="en-US" i="1" dirty="0"/>
              <a:t> </a:t>
            </a:r>
            <a:r>
              <a:rPr lang="en-US" dirty="0"/>
              <a:t>a Local WDB do when hiring a Director to fulfill its WIOA-required functions?</a:t>
            </a:r>
          </a:p>
          <a:p>
            <a:pPr lvl="1"/>
            <a:r>
              <a:rPr lang="en-US" dirty="0"/>
              <a:t>Option 1:  Introduce her to the board members</a:t>
            </a:r>
          </a:p>
          <a:p>
            <a:pPr lvl="1"/>
            <a:r>
              <a:rPr lang="en-US" dirty="0"/>
              <a:t>Option 2:  Establish an objective set of       	   	              qualifications</a:t>
            </a:r>
          </a:p>
          <a:p>
            <a:pPr lvl="1"/>
            <a:r>
              <a:rPr lang="en-US" dirty="0"/>
              <a:t>Option 3:  Have the Governor/CEO interview all         	   	   candidates</a:t>
            </a:r>
          </a:p>
          <a:p>
            <a:pPr lvl="1"/>
            <a:r>
              <a:rPr lang="en-US" dirty="0"/>
              <a:t>Option 4:  All of the above</a:t>
            </a:r>
          </a:p>
        </p:txBody>
      </p:sp>
      <p:pic>
        <p:nvPicPr>
          <p:cNvPr id="4098" name="Picture 2" descr="C:\Users\okeefe.stacy\AppData\Local\Microsoft\Windows\Temporary Internet Files\Content.IE5\1EE6XCJM\quiz_1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4" y="4010025"/>
            <a:ext cx="2543175" cy="13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2325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322930"/>
            <a:ext cx="7886700" cy="884850"/>
          </a:xfrm>
        </p:spPr>
        <p:txBody>
          <a:bodyPr>
            <a:normAutofit/>
          </a:bodyPr>
          <a:lstStyle/>
          <a:p>
            <a:r>
              <a:rPr lang="en-US" sz="2400" dirty="0"/>
              <a:t>So You Want To Be A Service Provider?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886700" cy="207798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679.410 Under what conditions may a Local Workforce Development Board directly be a provider of career services, or training services, or act as a one-stop operator?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C:\Users\eckenroth.christina\AppData\Local\Microsoft\Windows\Temporary Internet Files\Content.IE5\AB3X6CA1\career-one-stop-logo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4" y="371475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420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Moderator</a:t>
            </a:r>
          </a:p>
        </p:txBody>
      </p:sp>
      <p:sp>
        <p:nvSpPr>
          <p:cNvPr id="4" name="Rectangle 3"/>
          <p:cNvSpPr/>
          <p:nvPr/>
        </p:nvSpPr>
        <p:spPr>
          <a:xfrm>
            <a:off x="847725" y="1743075"/>
            <a:ext cx="4572000" cy="14203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indent="-365760" defTabSz="914400">
              <a:lnSpc>
                <a:spcPct val="90000"/>
              </a:lnSpc>
              <a:spcBef>
                <a:spcPts val="1000"/>
              </a:spcBef>
              <a:buClr>
                <a:srgbClr val="F36B22"/>
              </a:buClr>
              <a:buFont typeface="Wingdings" panose="05000000000000000000" pitchFamily="2" charset="2"/>
              <a:buChar char=""/>
            </a:pPr>
            <a:r>
              <a:rPr lang="en-US" sz="2200" b="1" dirty="0">
                <a:gradFill flip="none" rotWithShape="1">
                  <a:gsLst>
                    <a:gs pos="0">
                      <a:srgbClr val="4F5F9B">
                        <a:lumMod val="67000"/>
                      </a:srgbClr>
                    </a:gs>
                    <a:gs pos="48000">
                      <a:srgbClr val="1C4489"/>
                    </a:gs>
                    <a:gs pos="100000">
                      <a:srgbClr val="4F5F9B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</a:rPr>
              <a:t>Frank Stluka, </a:t>
            </a:r>
          </a:p>
          <a:p>
            <a:pPr marL="640080" lvl="1" defTabSz="914400">
              <a:lnSpc>
                <a:spcPct val="90000"/>
              </a:lnSpc>
              <a:spcBef>
                <a:spcPts val="500"/>
              </a:spcBef>
              <a:buClr>
                <a:srgbClr val="4F5F9B"/>
              </a:buClr>
            </a:pPr>
            <a:r>
              <a:rPr lang="en-US" sz="200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Regional Director</a:t>
            </a:r>
          </a:p>
          <a:p>
            <a:pPr marL="640080" lvl="1" defTabSz="914400">
              <a:lnSpc>
                <a:spcPct val="90000"/>
              </a:lnSpc>
              <a:spcBef>
                <a:spcPts val="500"/>
              </a:spcBef>
              <a:buClr>
                <a:srgbClr val="4F5F9B"/>
              </a:buClr>
            </a:pPr>
            <a:r>
              <a:rPr lang="en-US" sz="200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Office of State Systems</a:t>
            </a:r>
          </a:p>
          <a:p>
            <a:pPr marL="640080" lvl="1" defTabSz="914400">
              <a:lnSpc>
                <a:spcPct val="90000"/>
              </a:lnSpc>
              <a:spcBef>
                <a:spcPts val="500"/>
              </a:spcBef>
              <a:buClr>
                <a:srgbClr val="4F5F9B"/>
              </a:buClr>
            </a:pPr>
            <a:r>
              <a:rPr lang="en-US" sz="200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Region 4, Dallas</a:t>
            </a:r>
          </a:p>
        </p:txBody>
      </p:sp>
    </p:spTree>
    <p:extLst>
      <p:ext uri="{BB962C8B-B14F-4D97-AF65-F5344CB8AC3E}">
        <p14:creationId xmlns:p14="http://schemas.microsoft.com/office/powerpoint/2010/main" val="3957478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1"/>
            <a:ext cx="3886200" cy="1771650"/>
          </a:xfrm>
        </p:spPr>
        <p:txBody>
          <a:bodyPr/>
          <a:lstStyle/>
          <a:p>
            <a:r>
              <a:rPr lang="en-US" dirty="0"/>
              <a:t>Provide Career Services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Through a sole source procurement (see 678.610 for the rules)</a:t>
            </a:r>
          </a:p>
          <a:p>
            <a:r>
              <a:rPr lang="en-US" dirty="0"/>
              <a:t>Win a competition (see 678.615)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Can the LWDB …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pic>
        <p:nvPicPr>
          <p:cNvPr id="1028" name="Picture 4" descr="C:\Users\eckenroth.christina\AppData\Local\Microsoft\Windows\Temporary Internet Files\Content.IE5\SIJ0XL0H\government_bill_made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39" y="4629150"/>
            <a:ext cx="237669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5400" y="3848784"/>
            <a:ext cx="6838950" cy="7386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/>
              <a:t>Get agreement of the CEO and the Governor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767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13405"/>
            <a:ext cx="7886700" cy="884850"/>
          </a:xfrm>
        </p:spPr>
        <p:txBody>
          <a:bodyPr>
            <a:normAutofit fontScale="90000"/>
          </a:bodyPr>
          <a:lstStyle/>
          <a:p>
            <a:r>
              <a:rPr lang="en-US" dirty="0"/>
              <a:t>So You Want To Be A One Stop Operator?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474845"/>
            <a:ext cx="7886700" cy="213513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679.410 Under what conditions may a Local Workforce Development Board directly be a provider of career services, or training services, or act as a one-stop operator? </a:t>
            </a:r>
          </a:p>
          <a:p>
            <a:endParaRPr lang="en-US" b="1" dirty="0"/>
          </a:p>
        </p:txBody>
      </p:sp>
      <p:sp>
        <p:nvSpPr>
          <p:cNvPr id="6" name="Oval 5"/>
          <p:cNvSpPr/>
          <p:nvPr/>
        </p:nvSpPr>
        <p:spPr>
          <a:xfrm>
            <a:off x="2181225" y="2495551"/>
            <a:ext cx="3000375" cy="666749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67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19301"/>
            <a:ext cx="3886200" cy="1771650"/>
          </a:xfrm>
        </p:spPr>
        <p:txBody>
          <a:bodyPr/>
          <a:lstStyle/>
          <a:p>
            <a:r>
              <a:rPr lang="en-US" dirty="0"/>
              <a:t>Provide Career Services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Can the LWDB …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How?</a:t>
            </a:r>
          </a:p>
        </p:txBody>
      </p:sp>
      <p:pic>
        <p:nvPicPr>
          <p:cNvPr id="1028" name="Picture 4" descr="C:\Users\eckenroth.christina\AppData\Local\Microsoft\Windows\Temporary Internet Files\Content.IE5\SIJ0XL0H\government_bill_made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589" y="3686175"/>
            <a:ext cx="237669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91075" y="2089486"/>
            <a:ext cx="3857625" cy="11079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i="1" dirty="0"/>
              <a:t>Get agreement of the CEO and the Governor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49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News You Can 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LWDB is the </a:t>
            </a:r>
            <a:r>
              <a:rPr lang="en-US" dirty="0">
                <a:solidFill>
                  <a:schemeClr val="accent4"/>
                </a:solidFill>
              </a:rPr>
              <a:t>One Stop Operator</a:t>
            </a:r>
          </a:p>
          <a:p>
            <a:pPr marL="0" indent="0">
              <a:buNone/>
            </a:pPr>
            <a:r>
              <a:rPr lang="en-US" dirty="0"/>
              <a:t>States ensure Certification of the One Stop Centers</a:t>
            </a:r>
          </a:p>
          <a:p>
            <a:r>
              <a:rPr lang="en-US" dirty="0"/>
              <a:t>See 678.800</a:t>
            </a:r>
          </a:p>
          <a:p>
            <a:r>
              <a:rPr lang="en-US" dirty="0"/>
              <a:t>Restrictions on the LWDB also apply to LWDB staff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C:\Users\eckenroth.christina\AppData\Local\Microsoft\Windows\Temporary Internet Files\Content.IE5\636I5KIN\news-flash[1]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5" y="3638550"/>
            <a:ext cx="264795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651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Training?</a:t>
            </a:r>
          </a:p>
        </p:txBody>
      </p:sp>
      <p:pic>
        <p:nvPicPr>
          <p:cNvPr id="4098" name="Picture 2" descr="C:\Users\eckenroth.christina\AppData\Local\Microsoft\Windows\Temporary Internet Files\Content.IE5\AB3X6CA1\stop[1]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24" y="1474788"/>
            <a:ext cx="379935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644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Show Me Your Waiver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provide training the LWDB Needs</a:t>
            </a:r>
          </a:p>
          <a:p>
            <a:pPr lvl="1"/>
            <a:r>
              <a:rPr lang="en-US" dirty="0"/>
              <a:t>A waiver from the Governor (WIOA 107 (g) (1) and 679.410 (c)</a:t>
            </a:r>
          </a:p>
          <a:p>
            <a:pPr marL="320040" lvl="1" indent="0">
              <a:buNone/>
            </a:pPr>
            <a:endParaRPr lang="en-US" dirty="0"/>
          </a:p>
        </p:txBody>
      </p:sp>
      <p:pic>
        <p:nvPicPr>
          <p:cNvPr id="5127" name="Picture 7" descr="C:\Users\eckenroth.christina\AppData\Local\Microsoft\Windows\Temporary Internet Files\Content.IE5\636I5KIN\permission+granted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6" y="2793163"/>
            <a:ext cx="5237191" cy="29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4401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1474845"/>
            <a:ext cx="7915275" cy="4525905"/>
          </a:xfrm>
        </p:spPr>
        <p:txBody>
          <a:bodyPr>
            <a:normAutofit/>
          </a:bodyPr>
          <a:lstStyle/>
          <a:p>
            <a:r>
              <a:rPr lang="en-US" dirty="0"/>
              <a:t>How can a LWDB Can Be A One Stop Operator or Service Provider? </a:t>
            </a:r>
          </a:p>
          <a:p>
            <a:r>
              <a:rPr lang="en-US" sz="1600" dirty="0"/>
              <a:t>Option 1: Win a competition or sole source procurement</a:t>
            </a:r>
          </a:p>
          <a:p>
            <a:r>
              <a:rPr lang="en-US" sz="1600" dirty="0"/>
              <a:t>Option 2: Get agreement from CEO and Governor.</a:t>
            </a:r>
          </a:p>
          <a:p>
            <a:r>
              <a:rPr lang="en-US" sz="1600" dirty="0"/>
              <a:t>Option 3: Put it into the local plan.</a:t>
            </a:r>
          </a:p>
          <a:p>
            <a:r>
              <a:rPr lang="en-US" sz="1600" dirty="0"/>
              <a:t>Option 4:  Options 1 &amp; 2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 descr="C:\Users\eckenroth.christina\AppData\Local\Microsoft\Windows\Temporary Internet Files\Content.IE5\AB3X6CA1\popqui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05300"/>
            <a:ext cx="248977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31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1474845"/>
            <a:ext cx="7915275" cy="4525905"/>
          </a:xfrm>
        </p:spPr>
        <p:txBody>
          <a:bodyPr>
            <a:normAutofit/>
          </a:bodyPr>
          <a:lstStyle/>
          <a:p>
            <a:r>
              <a:rPr lang="en-US" dirty="0"/>
              <a:t>What Does the LWDB Need to Provide Training?</a:t>
            </a:r>
          </a:p>
          <a:p>
            <a:pPr lvl="1"/>
            <a:r>
              <a:rPr lang="en-US" sz="1600" dirty="0"/>
              <a:t>Option 1:  A building</a:t>
            </a:r>
          </a:p>
          <a:p>
            <a:pPr lvl="1"/>
            <a:r>
              <a:rPr lang="en-US" sz="1600" dirty="0"/>
              <a:t>Option 2:  A waiver from the CEO</a:t>
            </a:r>
          </a:p>
          <a:p>
            <a:pPr lvl="1"/>
            <a:r>
              <a:rPr lang="en-US" sz="1600" dirty="0"/>
              <a:t>Option 3:  A waiver from the Governor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170" name="Picture 2" descr="C:\Users\eckenroth.christina\AppData\Local\Microsoft\Windows\Temporary Internet Files\Content.IE5\AB3X6CA1\popqui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305300"/>
            <a:ext cx="2489777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157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mbrose.amy\AppData\Local\Microsoft\Windows\Temporary Internet Files\Content.IE5\4LOGY174\piggy_bank__by_star_aurora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4" y="4391026"/>
            <a:ext cx="1685921" cy="155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Paying the bills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4845"/>
            <a:ext cx="7886700" cy="3144780"/>
          </a:xfrm>
        </p:spPr>
        <p:txBody>
          <a:bodyPr/>
          <a:lstStyle/>
          <a:p>
            <a:r>
              <a:rPr lang="en-US" dirty="0"/>
              <a:t>679.420: What are the functions of the local fiscal agent?</a:t>
            </a:r>
          </a:p>
          <a:p>
            <a:pPr lvl="1"/>
            <a:r>
              <a:rPr lang="en-US" i="1" dirty="0"/>
              <a:t>Chief Elected Officials may designate an entity to serve as a local fiscal agent with clearly defined roles and responsibilities.</a:t>
            </a:r>
          </a:p>
          <a:p>
            <a:pPr lvl="1"/>
            <a:r>
              <a:rPr lang="en-US" i="1" dirty="0"/>
              <a:t>Governor/State may only designate a local fiscal agent in cases where the Governor serves as the local grant recipient for the local area</a:t>
            </a:r>
          </a:p>
        </p:txBody>
      </p:sp>
    </p:spTree>
    <p:extLst>
      <p:ext uri="{BB962C8B-B14F-4D97-AF65-F5344CB8AC3E}">
        <p14:creationId xmlns:p14="http://schemas.microsoft.com/office/powerpoint/2010/main" val="3876453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650" y="351505"/>
            <a:ext cx="7886700" cy="88485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can a fiscal agent do?  </a:t>
            </a:r>
            <a:br>
              <a:rPr lang="en-US" dirty="0"/>
            </a:br>
            <a:r>
              <a:rPr lang="en-US" dirty="0"/>
              <a:t>6 Things to Know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Receive funds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Ensure funds expenditures and accounting follow all OMB circulars, WIOA and its regulations, and State policies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Respond to financial audits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Maintain accounting records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Prepare financial reports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Provide technical assistances on fiscal matters to </a:t>
            </a:r>
            <a:r>
              <a:rPr lang="en-US" dirty="0" err="1"/>
              <a:t>subrecipients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091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3"/>
          </p:nvPr>
        </p:nvSpPr>
        <p:spPr>
          <a:xfrm>
            <a:off x="1173480" y="2908639"/>
            <a:ext cx="4621530" cy="117194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Christina Eckenroth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Executive Assistant, Office of the Regional Administrator, ETA Region 1, Boston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4"/>
          </p:nvPr>
        </p:nvSpPr>
        <p:spPr>
          <a:xfrm>
            <a:off x="1200150" y="4425039"/>
            <a:ext cx="4709160" cy="1171941"/>
          </a:xfrm>
        </p:spPr>
        <p:txBody>
          <a:bodyPr>
            <a:normAutofit fontScale="92500"/>
          </a:bodyPr>
          <a:lstStyle/>
          <a:p>
            <a:r>
              <a:rPr lang="en-US" i="1" dirty="0" err="1"/>
              <a:t>Roseana</a:t>
            </a:r>
            <a:r>
              <a:rPr lang="en-US" i="1" dirty="0"/>
              <a:t> Smith</a:t>
            </a:r>
            <a:endParaRPr lang="en-US" dirty="0"/>
          </a:p>
          <a:p>
            <a:pPr lvl="1"/>
            <a:r>
              <a:rPr lang="en-US" sz="2200" dirty="0"/>
              <a:t>Chief, Division of Workforce Investment, ETA Region 4, Dallas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5855" y="1506539"/>
            <a:ext cx="4621530" cy="1171941"/>
          </a:xfrm>
        </p:spPr>
        <p:txBody>
          <a:bodyPr>
            <a:normAutofit/>
          </a:bodyPr>
          <a:lstStyle/>
          <a:p>
            <a:r>
              <a:rPr lang="en-US" dirty="0"/>
              <a:t>Heather Fleck,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Unit Chief, Governance, Office of Workforce Investment, ETA</a:t>
            </a:r>
          </a:p>
        </p:txBody>
      </p:sp>
    </p:spTree>
    <p:extLst>
      <p:ext uri="{BB962C8B-B14F-4D97-AF65-F5344CB8AC3E}">
        <p14:creationId xmlns:p14="http://schemas.microsoft.com/office/powerpoint/2010/main" val="108411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fiscal agents do other stuff too?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Fiscal agents cannot act without direction from the local board—they are not decision making entities but carry out certain operational functions</a:t>
            </a:r>
          </a:p>
          <a:p>
            <a:r>
              <a:rPr lang="en-US" dirty="0"/>
              <a:t>If a local board or State Board in a single-area state authorizes it, a fiscal agent may:</a:t>
            </a:r>
          </a:p>
          <a:p>
            <a:pPr lvl="1"/>
            <a:r>
              <a:rPr lang="en-US" dirty="0"/>
              <a:t>Procure contracts and written agreements</a:t>
            </a:r>
          </a:p>
          <a:p>
            <a:pPr lvl="1"/>
            <a:r>
              <a:rPr lang="en-US" dirty="0"/>
              <a:t>Conduct financial monitoring of service providers</a:t>
            </a:r>
          </a:p>
          <a:p>
            <a:pPr lvl="1"/>
            <a:r>
              <a:rPr lang="en-US" dirty="0"/>
              <a:t>Ensure independent audits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060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Wearing multiple hats and </a:t>
            </a:r>
            <a:br>
              <a:rPr lang="en-US" dirty="0"/>
            </a:br>
            <a:r>
              <a:rPr lang="en-US" dirty="0"/>
              <a:t>Staying out of Trouble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 dirty="0"/>
              <a:t>679.430. How do entities performing multiple functions in a local area demonstrate internal controls and prevent conflict of interest?</a:t>
            </a:r>
          </a:p>
          <a:p>
            <a:r>
              <a:rPr lang="en-US" i="1" dirty="0"/>
              <a:t>Local organizations often wear several hats– i.e. fiscal agent and service provider or one-stop operator and service provider.</a:t>
            </a:r>
          </a:p>
          <a:p>
            <a:r>
              <a:rPr lang="en-US" i="1" dirty="0"/>
              <a:t>Where multiple functions are performed by a single organization, a written agreement with the local board and CEO must clarify responsibilities, be in line with State conflict of interest policies, and demonstrate compliance with WIOA, regulations and OMB circulars</a:t>
            </a:r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85003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00049"/>
            <a:ext cx="7886700" cy="722005"/>
          </a:xfrm>
        </p:spPr>
        <p:txBody>
          <a:bodyPr>
            <a:normAutofit/>
          </a:bodyPr>
          <a:lstStyle/>
          <a:p>
            <a:r>
              <a:rPr lang="en-US" dirty="0"/>
              <a:t>Scenarios that are not okay: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local fiscal agent makes major purchases without Local Board approval.</a:t>
            </a:r>
          </a:p>
          <a:p>
            <a:r>
              <a:rPr lang="en-US" dirty="0"/>
              <a:t>When the fiscal agent is also a service provider and issues payments to themselves. Firewalls are needed.</a:t>
            </a:r>
          </a:p>
          <a:p>
            <a:r>
              <a:rPr lang="en-US" dirty="0"/>
              <a:t>When the local fiscal agent is making policy.</a:t>
            </a:r>
          </a:p>
          <a:p>
            <a:r>
              <a:rPr lang="en-US" dirty="0"/>
              <a:t>When a fiscal agent is a party to contracts  and procurement that </a:t>
            </a:r>
            <a:r>
              <a:rPr lang="en-US"/>
              <a:t>it oversees.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915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Boards are responsible for many functions—Strategy, System Building, effective Operations.</a:t>
            </a:r>
          </a:p>
          <a:p>
            <a:r>
              <a:rPr lang="en-US" dirty="0"/>
              <a:t>Effective Boards do business in the open, look at the bigger picture for the local area, use staff wisely, and ensure a wide variety of organizations provide services needed in the community. </a:t>
            </a:r>
          </a:p>
          <a:p>
            <a:r>
              <a:rPr lang="en-US" dirty="0"/>
              <a:t>CEOs and Boards put in place lines of authority and clear separation of roles to ensure fiscal integrity.</a:t>
            </a:r>
          </a:p>
        </p:txBody>
      </p:sp>
    </p:spTree>
    <p:extLst>
      <p:ext uri="{BB962C8B-B14F-4D97-AF65-F5344CB8AC3E}">
        <p14:creationId xmlns:p14="http://schemas.microsoft.com/office/powerpoint/2010/main" val="23408379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DOL-Only Rule, Part 679 Subpart A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679.370 Functions of the Local Board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679.380 Consumer Choice Requirements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679.390 Sunshine Policy	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679.400 Staff to the Local Board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679.410 Local Board Providing Direct Services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679.420 Local Fiscal Agent</a:t>
            </a:r>
          </a:p>
          <a:p>
            <a:pPr marL="742950" lvl="1" indent="-285750">
              <a:spcAft>
                <a:spcPts val="600"/>
              </a:spcAft>
            </a:pPr>
            <a:r>
              <a:rPr lang="en-US" dirty="0"/>
              <a:t>679.430 Firewalls and Conflict of Interest Policies.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WIOA Section 107</a:t>
            </a:r>
          </a:p>
        </p:txBody>
      </p:sp>
    </p:spTree>
    <p:extLst>
      <p:ext uri="{BB962C8B-B14F-4D97-AF65-F5344CB8AC3E}">
        <p14:creationId xmlns:p14="http://schemas.microsoft.com/office/powerpoint/2010/main" val="3012262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5296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467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Workforce Innovation and Opportunity Act (WIOA) created smaller, nimbler, more strategic State and Local Boards. </a:t>
            </a:r>
          </a:p>
          <a:p>
            <a:r>
              <a:rPr lang="en-US" dirty="0"/>
              <a:t>Today we will: </a:t>
            </a:r>
          </a:p>
          <a:p>
            <a:pPr lvl="1"/>
            <a:r>
              <a:rPr lang="en-US" dirty="0"/>
              <a:t>Explain key requirements for Local Board functions.</a:t>
            </a:r>
          </a:p>
          <a:p>
            <a:pPr lvl="1"/>
            <a:r>
              <a:rPr lang="en-US" dirty="0"/>
              <a:t>Discuss key transparency and internal controls provisions</a:t>
            </a:r>
          </a:p>
        </p:txBody>
      </p:sp>
    </p:spTree>
    <p:extLst>
      <p:ext uri="{BB962C8B-B14F-4D97-AF65-F5344CB8AC3E}">
        <p14:creationId xmlns:p14="http://schemas.microsoft.com/office/powerpoint/2010/main" val="2591343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Functions of a Local Board</a:t>
            </a:r>
            <a:endParaRPr lang="en-US" dirty="0"/>
          </a:p>
          <a:p>
            <a:r>
              <a:rPr lang="en-US" b="1" dirty="0"/>
              <a:t>Consumer Choice and Training</a:t>
            </a:r>
            <a:endParaRPr lang="en-US" dirty="0"/>
          </a:p>
          <a:p>
            <a:r>
              <a:rPr lang="en-US" b="1" dirty="0"/>
              <a:t>Sunshine Policy</a:t>
            </a:r>
            <a:endParaRPr lang="en-US" dirty="0"/>
          </a:p>
          <a:p>
            <a:r>
              <a:rPr lang="en-US" b="1" dirty="0"/>
              <a:t>Staffing a Local Board</a:t>
            </a:r>
          </a:p>
          <a:p>
            <a:r>
              <a:rPr lang="en-US" b="1" dirty="0"/>
              <a:t>Local Board as Direct Provider</a:t>
            </a:r>
          </a:p>
          <a:p>
            <a:r>
              <a:rPr lang="en-US" b="1" dirty="0"/>
              <a:t>Functions of a fiscal agent</a:t>
            </a:r>
          </a:p>
          <a:p>
            <a:r>
              <a:rPr lang="en-US" b="1" dirty="0"/>
              <a:t>Internal controls and conflicts of interest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28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3500"/>
            <a:ext cx="2066925" cy="13779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WIOA Vision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200" dirty="0"/>
              <a:t>The workforce system will be characterized by three critical hallmarks of excellence: </a:t>
            </a:r>
          </a:p>
          <a:p>
            <a:pPr marL="1554480" lvl="1">
              <a:spcBef>
                <a:spcPts val="1200"/>
              </a:spcBef>
              <a:spcAft>
                <a:spcPts val="600"/>
              </a:spcAft>
            </a:pPr>
            <a:r>
              <a:rPr lang="en-US" sz="1900" dirty="0"/>
              <a:t>The needs of business and workers drive workforce solutions; </a:t>
            </a:r>
          </a:p>
          <a:p>
            <a:pPr marL="1554480" lvl="1">
              <a:spcAft>
                <a:spcPts val="600"/>
              </a:spcAft>
            </a:pPr>
            <a:r>
              <a:rPr lang="en-US" sz="1900" dirty="0"/>
              <a:t>One-Stop Centers (or American Job Centers) provide excellent customer service to jobseekers and employers and focus on continuous improvement; and </a:t>
            </a:r>
          </a:p>
          <a:p>
            <a:pPr marL="1554480" lvl="1">
              <a:spcAft>
                <a:spcPts val="1200"/>
              </a:spcAft>
            </a:pPr>
            <a:r>
              <a:rPr lang="en-US" sz="1900" dirty="0"/>
              <a:t>The workforce system supports strong regional economies and plays an active role in community and workforce development. </a:t>
            </a:r>
          </a:p>
          <a:p>
            <a:pPr>
              <a:spcBef>
                <a:spcPts val="600"/>
              </a:spcBef>
            </a:pPr>
            <a:r>
              <a:rPr lang="en-US" sz="2200" dirty="0"/>
              <a:t>Across the system, 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continuous improvement </a:t>
            </a:r>
            <a:r>
              <a:rPr lang="en-US" sz="2200" dirty="0"/>
              <a:t>is supported through evaluation, accountability, identification of best practices, and data driven decision making. </a:t>
            </a:r>
          </a:p>
        </p:txBody>
      </p:sp>
    </p:spTree>
    <p:extLst>
      <p:ext uri="{BB962C8B-B14F-4D97-AF65-F5344CB8AC3E}">
        <p14:creationId xmlns:p14="http://schemas.microsoft.com/office/powerpoint/2010/main" val="269301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 r="23437"/>
          <a:stretch/>
        </p:blipFill>
        <p:spPr>
          <a:xfrm flipH="1">
            <a:off x="5191124" y="1749105"/>
            <a:ext cx="3952875" cy="40599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Boards Are Key to WIOA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b="1" i="1" dirty="0">
                <a:gradFill flip="none" rotWithShape="1">
                  <a:gsLst>
                    <a:gs pos="0">
                      <a:schemeClr val="accent4">
                        <a:shade val="30000"/>
                        <a:satMod val="115000"/>
                      </a:schemeClr>
                    </a:gs>
                    <a:gs pos="50000">
                      <a:schemeClr val="accent4"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</a:rPr>
              <a:t>Local Boards are key to implementing WIOA Priorities: </a:t>
            </a:r>
          </a:p>
          <a:p>
            <a:pPr marL="731520"/>
            <a:r>
              <a:rPr lang="en-US" sz="2400" dirty="0"/>
              <a:t>Career Pathways</a:t>
            </a:r>
          </a:p>
          <a:p>
            <a:pPr marL="731520"/>
            <a:r>
              <a:rPr lang="en-US" sz="2400" dirty="0"/>
              <a:t>Employer engagement </a:t>
            </a:r>
          </a:p>
          <a:p>
            <a:pPr marL="731520"/>
            <a:r>
              <a:rPr lang="en-US" sz="2400" dirty="0"/>
              <a:t>Work-based learning</a:t>
            </a:r>
          </a:p>
          <a:p>
            <a:pPr marL="731520"/>
            <a:r>
              <a:rPr lang="en-US" sz="2400" dirty="0"/>
              <a:t>Sector strategies</a:t>
            </a:r>
          </a:p>
          <a:p>
            <a:pPr marL="731520"/>
            <a:r>
              <a:rPr lang="en-US" sz="2400" dirty="0"/>
              <a:t>Partnerships</a:t>
            </a:r>
          </a:p>
          <a:p>
            <a:pPr marL="731520"/>
            <a:r>
              <a:rPr lang="en-US" sz="2400" dirty="0"/>
              <a:t>Integrated Service Delivery</a:t>
            </a:r>
          </a:p>
        </p:txBody>
      </p:sp>
    </p:spTree>
    <p:extLst>
      <p:ext uri="{BB962C8B-B14F-4D97-AF65-F5344CB8AC3E}">
        <p14:creationId xmlns:p14="http://schemas.microsoft.com/office/powerpoint/2010/main" val="3776160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Board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Serve as the strategic leader and convener of local workforce development system stakeholders. </a:t>
            </a:r>
          </a:p>
          <a:p>
            <a:r>
              <a:rPr lang="en-US" dirty="0"/>
              <a:t>Partner with employers and with the workforce development system </a:t>
            </a:r>
          </a:p>
          <a:p>
            <a:r>
              <a:rPr lang="en-US" dirty="0"/>
              <a:t>Support regional economies, and development of sector strategies and career pathways </a:t>
            </a:r>
          </a:p>
          <a:p>
            <a:r>
              <a:rPr lang="en-US" dirty="0"/>
              <a:t>Support high quality, customer centered service delivery.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7144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5&quot;&gt;&lt;property id=&quot;20148&quot; value=&quot;5&quot;/&gt;&lt;property id=&quot;20300&quot; value=&quot;Slide 1 - &amp;quot;REGS 101&amp;quot;&quot;/&gt;&lt;property id=&quot;20307&quot; value=&quot;256&quot;/&gt;&lt;/object&gt;&lt;object type=&quot;3&quot; unique_id=&quot;10006&quot;&gt;&lt;property id=&quot;20148&quot; value=&quot;5&quot;/&gt;&lt;property id=&quot;20300&quot; value=&quot;Slide 2&quot;/&gt;&lt;property id=&quot;20307&quot; value=&quot;264&quot;/&gt;&lt;/object&gt;&lt;object type=&quot;3&quot; unique_id=&quot;10007&quot;&gt;&lt;property id=&quot;20148&quot; value=&quot;5&quot;/&gt;&lt;property id=&quot;20300&quot; value=&quot;Slide 3 - &amp;quot;Today’s Moderator&amp;quot;&quot;/&gt;&lt;property id=&quot;20307&quot; value=&quot;306&quot;/&gt;&lt;/object&gt;&lt;object type=&quot;3&quot; unique_id=&quot;10008&quot;&gt;&lt;property id=&quot;20148&quot; value=&quot;5&quot;/&gt;&lt;property id=&quot;20300&quot; value=&quot;Slide 4&quot;/&gt;&lt;property id=&quot;20307&quot; value=&quot;307&quot;/&gt;&lt;/object&gt;&lt;object type=&quot;3&quot; unique_id=&quot;10009&quot;&gt;&lt;property id=&quot;20148&quot; value=&quot;5&quot;/&gt;&lt;property id=&quot;20300&quot; value=&quot;Slide 5&quot;/&gt;&lt;property id=&quot;20307&quot; value=&quot;308&quot;/&gt;&lt;/object&gt;&lt;object type=&quot;3&quot; unique_id=&quot;10010&quot;&gt;&lt;property id=&quot;20148&quot; value=&quot;5&quot;/&gt;&lt;property id=&quot;20300&quot; value=&quot;Slide 6&quot;/&gt;&lt;property id=&quot;20307&quot; value=&quot;309&quot;/&gt;&lt;/object&gt;&lt;object type=&quot;3&quot; unique_id=&quot;10011&quot;&gt;&lt;property id=&quot;20148&quot; value=&quot;5&quot;/&gt;&lt;property id=&quot;20300&quot; value=&quot;Slide 7 - &amp;quot;WIOA Vision&amp;quot;&quot;/&gt;&lt;property id=&quot;20307&quot; value=&quot;311&quot;/&gt;&lt;/object&gt;&lt;object type=&quot;3&quot; unique_id=&quot;10012&quot;&gt;&lt;property id=&quot;20148&quot; value=&quot;5&quot;/&gt;&lt;property id=&quot;20300&quot; value=&quot;Slide 8 - &amp;quot;Local Boards Are Key to WIOA&amp;quot;&quot;/&gt;&lt;property id=&quot;20307&quot; value=&quot;312&quot;/&gt;&lt;/object&gt;&lt;object type=&quot;3&quot; unique_id=&quot;10013&quot;&gt;&lt;property id=&quot;20148&quot; value=&quot;5&quot;/&gt;&lt;property id=&quot;20300&quot; value=&quot;Slide 9 - &amp;quot;Local Board Vision&amp;quot;&quot;/&gt;&lt;property id=&quot;20307&quot; value=&quot;313&quot;/&gt;&lt;/object&gt;&lt;object type=&quot;3&quot; unique_id=&quot;10014&quot;&gt;&lt;property id=&quot;20148&quot; value=&quot;5&quot;/&gt;&lt;property id=&quot;20300&quot; value=&quot;Slide 10 - &amp;quot;Local Board responsibilities&amp;quot;&quot;/&gt;&lt;property id=&quot;20307&quot; value=&quot;337&quot;/&gt;&lt;/object&gt;&lt;object type=&quot;3&quot; unique_id=&quot;10015&quot;&gt;&lt;property id=&quot;20148&quot; value=&quot;5&quot;/&gt;&lt;property id=&quot;20300&quot; value=&quot;Slide 11 - &amp;quot;Strategic Boards Tool Kit on ION&amp;quot;&quot;/&gt;&lt;property id=&quot;20307&quot; value=&quot;338&quot;/&gt;&lt;/object&gt;&lt;object type=&quot;3&quot; unique_id=&quot;10016&quot;&gt;&lt;property id=&quot;20148&quot; value=&quot;5&quot;/&gt;&lt;property id=&quot;20300&quot; value=&quot;Slide 12 - &amp;quot;Highlighted Responsibilities:&amp;quot;&quot;/&gt;&lt;property id=&quot;20307&quot; value=&quot;314&quot;/&gt;&lt;/object&gt;&lt;object type=&quot;3&quot; unique_id=&quot;10017&quot;&gt;&lt;property id=&quot;20148&quot; value=&quot;5&quot;/&gt;&lt;property id=&quot;20300&quot; value=&quot;Slide 13 - &amp;quot;Open-ended Polling question&amp;quot;&quot;/&gt;&lt;property id=&quot;20307&quot; value=&quot;339&quot;/&gt;&lt;/object&gt;&lt;object type=&quot;3&quot; unique_id=&quot;10018&quot;&gt;&lt;property id=&quot;20148&quot; value=&quot;5&quot;/&gt;&lt;property id=&quot;20300&quot; value=&quot;Slide 14 - &amp;quot;Consumers want choices!&amp;quot;&quot;/&gt;&lt;property id=&quot;20307&quot; value=&quot;295&quot;/&gt;&lt;/object&gt;&lt;object type=&quot;3&quot; unique_id=&quot;10019&quot;&gt;&lt;property id=&quot;20148&quot; value=&quot;5&quot;/&gt;&lt;property id=&quot;20300&quot; value=&quot;Slide 15 - &amp;quot;Training Providers&amp;quot;&quot;/&gt;&lt;property id=&quot;20307&quot; value=&quot;296&quot;/&gt;&lt;/object&gt;&lt;object type=&quot;3&quot; unique_id=&quot;10020&quot;&gt;&lt;property id=&quot;20148&quot; value=&quot;5&quot;/&gt;&lt;property id=&quot;20300&quot; value=&quot;Slide 16 - &amp;quot;Career Service Providers&amp;quot;&quot;/&gt;&lt;property id=&quot;20307&quot; value=&quot;297&quot;/&gt;&lt;/object&gt;&lt;object type=&quot;3&quot; unique_id=&quot;10021&quot;&gt;&lt;property id=&quot;20148&quot; value=&quot;5&quot;/&gt;&lt;property id=&quot;20300&quot; value=&quot;Slide 17 - &amp;quot;Things To Consider…&amp;quot;&quot;/&gt;&lt;property id=&quot;20307&quot; value=&quot;298&quot;/&gt;&lt;/object&gt;&lt;object type=&quot;3&quot; unique_id=&quot;10022&quot;&gt;&lt;property id=&quot;20148&quot; value=&quot;5&quot;/&gt;&lt;property id=&quot;20300&quot; value=&quot;Slide 18 - &amp;quot;Pop Quiz  &amp;quot;&quot;/&gt;&lt;property id=&quot;20307&quot; value=&quot;300&quot;/&gt;&lt;/object&gt;&lt;object type=&quot;3&quot; unique_id=&quot;10023&quot;&gt;&lt;property id=&quot;20148&quot; value=&quot;5&quot;/&gt;&lt;property id=&quot;20300&quot; value=&quot;Slide 19 - &amp;quot;“Let the Sun Shine In”&amp;amp;#x09;&amp;quot;&quot;/&gt;&lt;property id=&quot;20307&quot; value=&quot;331&quot;/&gt;&lt;/object&gt;&lt;object type=&quot;3&quot; unique_id=&quot;10024&quot;&gt;&lt;property id=&quot;20148&quot; value=&quot;5&quot;/&gt;&lt;property id=&quot;20300&quot; value=&quot;Slide 20 - &amp;quot;How?&amp;quot;&quot;/&gt;&lt;property id=&quot;20307&quot; value=&quot;332&quot;/&gt;&lt;/object&gt;&lt;object type=&quot;3&quot; unique_id=&quot;10025&quot;&gt;&lt;property id=&quot;20148&quot; value=&quot;5&quot;/&gt;&lt;property id=&quot;20300&quot; value=&quot;Slide 21 - &amp;quot;What’s Covered?   6 Things to Know from 679.390&amp;quot;&quot;/&gt;&lt;property id=&quot;20307&quot; value=&quot;333&quot;/&gt;&lt;/object&gt;&lt;object type=&quot;3&quot; unique_id=&quot;10026&quot;&gt;&lt;property id=&quot;20148&quot; value=&quot;5&quot;/&gt;&lt;property id=&quot;20300&quot; value=&quot;Slide 22 - &amp;quot;Cloudy with a Chance of Violation&amp;quot;&quot;/&gt;&lt;property id=&quot;20307&quot; value=&quot;334&quot;/&gt;&lt;/object&gt;&lt;object type=&quot;3&quot; unique_id=&quot;10027&quot;&gt;&lt;property id=&quot;20148&quot; value=&quot;5&quot;/&gt;&lt;property id=&quot;20300&quot; value=&quot;Slide 23 - &amp;quot;Full Sunshine. Clear Skies.&amp;quot;&quot;/&gt;&lt;property id=&quot;20307&quot; value=&quot;335&quot;/&gt;&lt;/object&gt;&lt;object type=&quot;3&quot; unique_id=&quot;10028&quot;&gt;&lt;property id=&quot;20148&quot; value=&quot;5&quot;/&gt;&lt;property id=&quot;20300&quot; value=&quot;Slide 24 - &amp;quot;Pop Quiz&amp;quot;&quot;/&gt;&lt;property id=&quot;20307&quot; value=&quot;336&quot;/&gt;&lt;/object&gt;&lt;object type=&quot;3&quot; unique_id=&quot;10029&quot;&gt;&lt;property id=&quot;20148&quot; value=&quot;5&quot;/&gt;&lt;property id=&quot;20300&quot; value=&quot;Slide 25 - &amp;quot;Now Hiring &amp;quot;&quot;/&gt;&lt;property id=&quot;20307&quot; value=&quot;301&quot;/&gt;&lt;/object&gt;&lt;object type=&quot;3&quot; unique_id=&quot;10030&quot;&gt;&lt;property id=&quot;20148&quot; value=&quot;5&quot;/&gt;&lt;property id=&quot;20300&quot; value=&quot;Slide 26 - &amp;quot;What are the parameters?&amp;quot;&quot;/&gt;&lt;property id=&quot;20307&quot; value=&quot;302&quot;/&gt;&lt;/object&gt;&lt;object type=&quot;3&quot; unique_id=&quot;10031&quot;&gt;&lt;property id=&quot;20148&quot; value=&quot;5&quot;/&gt;&lt;property id=&quot;20300&quot; value=&quot;Slide 27 - &amp;quot;What are the parameters?&amp;quot;&quot;/&gt;&lt;property id=&quot;20307&quot; value=&quot;304&quot;/&gt;&lt;/object&gt;&lt;object type=&quot;3&quot; unique_id=&quot;10032&quot;&gt;&lt;property id=&quot;20148&quot; value=&quot;5&quot;/&gt;&lt;property id=&quot;20300&quot; value=&quot;Slide 28 - &amp;quot;Pop Quiz&amp;quot;&quot;/&gt;&lt;property id=&quot;20307&quot; value=&quot;305&quot;/&gt;&lt;/object&gt;&lt;object type=&quot;3&quot; unique_id=&quot;10033&quot;&gt;&lt;property id=&quot;20148&quot; value=&quot;5&quot;/&gt;&lt;property id=&quot;20300&quot; value=&quot;Slide 29 - &amp;quot;So You Want To Be A Service Provider?&amp;quot;&quot;/&gt;&lt;property id=&quot;20307&quot; value=&quot;285&quot;/&gt;&lt;/object&gt;&lt;object type=&quot;3&quot; unique_id=&quot;10034&quot;&gt;&lt;property id=&quot;20148&quot; value=&quot;5&quot;/&gt;&lt;property id=&quot;20300&quot; value=&quot;Slide 30 - &amp;quot;How? &amp;quot;&quot;/&gt;&lt;property id=&quot;20307&quot; value=&quot;287&quot;/&gt;&lt;/object&gt;&lt;object type=&quot;3&quot; unique_id=&quot;10035&quot;&gt;&lt;property id=&quot;20148&quot; value=&quot;5&quot;/&gt;&lt;property id=&quot;20300&quot; value=&quot;Slide 31 - &amp;quot;So You Want To Be A One Stop Operator?&amp;quot;&quot;/&gt;&lt;property id=&quot;20307&quot; value=&quot;341&quot;/&gt;&lt;/object&gt;&lt;object type=&quot;3&quot; unique_id=&quot;10037&quot;&gt;&lt;property id=&quot;20148&quot; value=&quot;5&quot;/&gt;&lt;property id=&quot;20300&quot; value=&quot;Slide 33 - &amp;quot;News You Can Use&amp;quot;&quot;/&gt;&lt;property id=&quot;20307&quot; value=&quot;289&quot;/&gt;&lt;/object&gt;&lt;object type=&quot;3&quot; unique_id=&quot;10038&quot;&gt;&lt;property id=&quot;20148&quot; value=&quot;5&quot;/&gt;&lt;property id=&quot;20300&quot; value=&quot;Slide 34 - &amp;quot;What about Training?&amp;quot;&quot;/&gt;&lt;property id=&quot;20307&quot; value=&quot;288&quot;/&gt;&lt;/object&gt;&lt;object type=&quot;3&quot; unique_id=&quot;10039&quot;&gt;&lt;property id=&quot;20148&quot; value=&quot;5&quot;/&gt;&lt;property id=&quot;20300&quot; value=&quot;Slide 35 - &amp;quot;Show Me Your Waiver&amp;quot;&quot;/&gt;&lt;property id=&quot;20307&quot; value=&quot;286&quot;/&gt;&lt;/object&gt;&lt;object type=&quot;3&quot; unique_id=&quot;10040&quot;&gt;&lt;property id=&quot;20148&quot; value=&quot;5&quot;/&gt;&lt;property id=&quot;20300&quot; value=&quot;Slide 36 - &amp;quot;Pop Quiz&amp;quot;&quot;/&gt;&lt;property id=&quot;20307&quot; value=&quot;294&quot;/&gt;&lt;/object&gt;&lt;object type=&quot;3&quot; unique_id=&quot;10041&quot;&gt;&lt;property id=&quot;20148&quot; value=&quot;5&quot;/&gt;&lt;property id=&quot;20300&quot; value=&quot;Slide 37 - &amp;quot;Pop Quiz&amp;quot;&quot;/&gt;&lt;property id=&quot;20307&quot; value=&quot;344&quot;/&gt;&lt;/object&gt;&lt;object type=&quot;3&quot; unique_id=&quot;10042&quot;&gt;&lt;property id=&quot;20148&quot; value=&quot;5&quot;/&gt;&lt;property id=&quot;20300&quot; value=&quot;Slide 38 - &amp;quot;Paying the bills&amp;amp;#x09;&amp;quot;&quot;/&gt;&lt;property id=&quot;20307&quot; value=&quot;326&quot;/&gt;&lt;/object&gt;&lt;object type=&quot;3&quot; unique_id=&quot;10043&quot;&gt;&lt;property id=&quot;20148&quot; value=&quot;5&quot;/&gt;&lt;property id=&quot;20300&quot; value=&quot;Slide 39 - &amp;quot;What can a fiscal agent do?   6 Things to Know&amp;quot;&quot;/&gt;&lt;property id=&quot;20307&quot; value=&quot;327&quot;/&gt;&lt;/object&gt;&lt;object type=&quot;3&quot; unique_id=&quot;10044&quot;&gt;&lt;property id=&quot;20148&quot; value=&quot;5&quot;/&gt;&lt;property id=&quot;20300&quot; value=&quot;Slide 40 - &amp;quot;Can fiscal agents do other stuff too?&amp;quot;&quot;/&gt;&lt;property id=&quot;20307&quot; value=&quot;328&quot;/&gt;&lt;/object&gt;&lt;object type=&quot;3&quot; unique_id=&quot;10045&quot;&gt;&lt;property id=&quot;20148&quot; value=&quot;5&quot;/&gt;&lt;property id=&quot;20300&quot; value=&quot;Slide 41 - &amp;quot;Wearing multiple hats and  Staying out of Trouble&amp;quot;&quot;/&gt;&lt;property id=&quot;20307&quot; value=&quot;329&quot;/&gt;&lt;/object&gt;&lt;object type=&quot;3&quot; unique_id=&quot;10046&quot;&gt;&lt;property id=&quot;20148&quot; value=&quot;5&quot;/&gt;&lt;property id=&quot;20300&quot; value=&quot;Slide 42 - &amp;quot;Scenarios that are not okay:&amp;quot;&quot;/&gt;&lt;property id=&quot;20307&quot; value=&quot;330&quot;/&gt;&lt;/object&gt;&lt;object type=&quot;3&quot; unique_id=&quot;10047&quot;&gt;&lt;property id=&quot;20148&quot; value=&quot;5&quot;/&gt;&lt;property id=&quot;20300&quot; value=&quot;Slide 43 - &amp;quot;Summary&amp;quot;&quot;/&gt;&lt;property id=&quot;20307&quot; value=&quot;340&quot;/&gt;&lt;/object&gt;&lt;object type=&quot;3&quot; unique_id=&quot;10048&quot;&gt;&lt;property id=&quot;20148&quot; value=&quot;5&quot;/&gt;&lt;property id=&quot;20300&quot; value=&quot;Slide 44&quot;/&gt;&lt;property id=&quot;20307&quot; value=&quot;269&quot;/&gt;&lt;/object&gt;&lt;object type=&quot;3&quot; unique_id=&quot;10049&quot;&gt;&lt;property id=&quot;20148&quot; value=&quot;5&quot;/&gt;&lt;property id=&quot;20300&quot; value=&quot;Slide 45&quot;/&gt;&lt;property id=&quot;20307&quot; value=&quot;261&quot;/&gt;&lt;/object&gt;&lt;object type=&quot;3&quot; unique_id=&quot;10050&quot;&gt;&lt;property id=&quot;20148&quot; value=&quot;5&quot;/&gt;&lt;property id=&quot;20300&quot; value=&quot;Slide 46&quot;/&gt;&lt;property id=&quot;20307&quot; value=&quot;262&quot;/&gt;&lt;/object&gt;&lt;object type=&quot;3&quot; unique_id=&quot;10344&quot;&gt;&lt;property id=&quot;20148&quot; value=&quot;5&quot;/&gt;&lt;property id=&quot;20300&quot; value=&quot;Slide 32 - &amp;quot;How? &amp;quot;&quot;/&gt;&lt;property id=&quot;20307&quot; value=&quot;345&quot;/&gt;&lt;/object&gt;&lt;/object&gt;&lt;object type=&quot;8&quot; unique_id=&quot;1010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ION - WIOA Colors">
      <a:dk1>
        <a:sysClr val="windowText" lastClr="000000"/>
      </a:dk1>
      <a:lt1>
        <a:sysClr val="window" lastClr="FFFFFF"/>
      </a:lt1>
      <a:dk2>
        <a:srgbClr val="0B366B"/>
      </a:dk2>
      <a:lt2>
        <a:srgbClr val="54BCEA"/>
      </a:lt2>
      <a:accent1>
        <a:srgbClr val="1C4489"/>
      </a:accent1>
      <a:accent2>
        <a:srgbClr val="4F5F9B"/>
      </a:accent2>
      <a:accent3>
        <a:srgbClr val="EAEAF3"/>
      </a:accent3>
      <a:accent4>
        <a:srgbClr val="F36B22"/>
      </a:accent4>
      <a:accent5>
        <a:srgbClr val="F7955B"/>
      </a:accent5>
      <a:accent6>
        <a:srgbClr val="FEF3EA"/>
      </a:accent6>
      <a:hlink>
        <a:srgbClr val="0081E2"/>
      </a:hlink>
      <a:folHlink>
        <a:srgbClr val="7966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7437</TotalTime>
  <Words>1881</Words>
  <Application>Microsoft Office PowerPoint</Application>
  <PresentationFormat>On-screen Show (4:3)</PresentationFormat>
  <Paragraphs>278</Paragraphs>
  <Slides>46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Arial</vt:lpstr>
      <vt:lpstr>Calibri</vt:lpstr>
      <vt:lpstr>Myriad Pro</vt:lpstr>
      <vt:lpstr>Times New Roman</vt:lpstr>
      <vt:lpstr>Wingdings</vt:lpstr>
      <vt:lpstr>Wingdings 2</vt:lpstr>
      <vt:lpstr>Wingdings 3</vt:lpstr>
      <vt:lpstr>Office Theme</vt:lpstr>
      <vt:lpstr>2_Office Theme</vt:lpstr>
      <vt:lpstr>REGS 101</vt:lpstr>
      <vt:lpstr>PowerPoint Presentation</vt:lpstr>
      <vt:lpstr>Today’s Moderator</vt:lpstr>
      <vt:lpstr>PowerPoint Presentation</vt:lpstr>
      <vt:lpstr>PowerPoint Presentation</vt:lpstr>
      <vt:lpstr>PowerPoint Presentation</vt:lpstr>
      <vt:lpstr>WIOA Vision</vt:lpstr>
      <vt:lpstr>Local Boards Are Key to WIOA</vt:lpstr>
      <vt:lpstr>Local Board Vision</vt:lpstr>
      <vt:lpstr>Local Board responsibilities</vt:lpstr>
      <vt:lpstr>Strategic Boards Tool Kit on ION</vt:lpstr>
      <vt:lpstr>Highlighted Responsibilities:</vt:lpstr>
      <vt:lpstr>Open-ended Polling question</vt:lpstr>
      <vt:lpstr>Consumers want choices!</vt:lpstr>
      <vt:lpstr>Training Providers</vt:lpstr>
      <vt:lpstr>Career Service Providers</vt:lpstr>
      <vt:lpstr>Things To Consider…</vt:lpstr>
      <vt:lpstr>Pop Quiz  </vt:lpstr>
      <vt:lpstr>“Let the Sun Shine In” </vt:lpstr>
      <vt:lpstr>How?</vt:lpstr>
      <vt:lpstr>What’s Covered?   6 Things to Know from 679.390</vt:lpstr>
      <vt:lpstr>Cloudy with a Chance of Violation</vt:lpstr>
      <vt:lpstr>Full Sunshine. Clear Skies.</vt:lpstr>
      <vt:lpstr>Pop Quiz</vt:lpstr>
      <vt:lpstr>Now Hiring </vt:lpstr>
      <vt:lpstr>What are the parameters?</vt:lpstr>
      <vt:lpstr>What are the parameters?</vt:lpstr>
      <vt:lpstr>Pop Quiz</vt:lpstr>
      <vt:lpstr>So You Want To Be A Service Provider?</vt:lpstr>
      <vt:lpstr>How? </vt:lpstr>
      <vt:lpstr>So You Want To Be A One Stop Operator?</vt:lpstr>
      <vt:lpstr>How? </vt:lpstr>
      <vt:lpstr>News You Can Use</vt:lpstr>
      <vt:lpstr>What about Training?</vt:lpstr>
      <vt:lpstr>Show Me Your Waiver</vt:lpstr>
      <vt:lpstr>Pop Quiz</vt:lpstr>
      <vt:lpstr>Pop Quiz</vt:lpstr>
      <vt:lpstr>Paying the bills </vt:lpstr>
      <vt:lpstr>What can a fiscal agent do?   6 Things to Know</vt:lpstr>
      <vt:lpstr>Can fiscal agents do other stuff too?</vt:lpstr>
      <vt:lpstr>Wearing multiple hats and  Staying out of Trouble</vt:lpstr>
      <vt:lpstr>Scenarios that are not okay:</vt:lpstr>
      <vt:lpstr>Summary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Robbins</dc:creator>
  <cp:lastModifiedBy>Laura Casertano</cp:lastModifiedBy>
  <cp:revision>153</cp:revision>
  <cp:lastPrinted>2016-10-11T18:36:08Z</cp:lastPrinted>
  <dcterms:created xsi:type="dcterms:W3CDTF">2016-06-21T17:10:41Z</dcterms:created>
  <dcterms:modified xsi:type="dcterms:W3CDTF">2016-11-07T21:46:07Z</dcterms:modified>
</cp:coreProperties>
</file>