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64" r:id="rId6"/>
    <p:sldId id="275" r:id="rId7"/>
    <p:sldId id="259" r:id="rId8"/>
    <p:sldId id="260" r:id="rId9"/>
    <p:sldId id="257" r:id="rId10"/>
    <p:sldId id="325" r:id="rId11"/>
    <p:sldId id="342" r:id="rId12"/>
    <p:sldId id="286" r:id="rId13"/>
    <p:sldId id="284" r:id="rId14"/>
    <p:sldId id="300" r:id="rId15"/>
    <p:sldId id="301" r:id="rId16"/>
    <p:sldId id="306" r:id="rId17"/>
    <p:sldId id="327" r:id="rId18"/>
    <p:sldId id="328" r:id="rId19"/>
    <p:sldId id="288" r:id="rId20"/>
    <p:sldId id="299" r:id="rId21"/>
    <p:sldId id="287" r:id="rId22"/>
    <p:sldId id="289" r:id="rId23"/>
    <p:sldId id="302" r:id="rId24"/>
    <p:sldId id="274" r:id="rId25"/>
    <p:sldId id="303" r:id="rId26"/>
    <p:sldId id="296" r:id="rId27"/>
    <p:sldId id="258" r:id="rId28"/>
    <p:sldId id="293" r:id="rId29"/>
    <p:sldId id="355" r:id="rId30"/>
    <p:sldId id="297" r:id="rId31"/>
    <p:sldId id="323" r:id="rId32"/>
    <p:sldId id="291" r:id="rId33"/>
    <p:sldId id="292" r:id="rId34"/>
    <p:sldId id="294" r:id="rId35"/>
    <p:sldId id="324" r:id="rId36"/>
    <p:sldId id="308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26" r:id="rId50"/>
    <p:sldId id="322" r:id="rId51"/>
    <p:sldId id="320" r:id="rId52"/>
    <p:sldId id="321" r:id="rId53"/>
  </p:sldIdLst>
  <p:sldSz cx="9144000" cy="6858000" type="screen4x3"/>
  <p:notesSz cx="7077075" cy="9363075"/>
  <p:custDataLst>
    <p:tags r:id="rId5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  <p15:guide id="5" orient="horz" pos="2901">
          <p15:clr>
            <a:srgbClr val="A4A3A4"/>
          </p15:clr>
        </p15:guide>
        <p15:guide id="6" orient="horz" pos="2949">
          <p15:clr>
            <a:srgbClr val="A4A3A4"/>
          </p15:clr>
        </p15:guide>
        <p15:guide id="7" pos="2181">
          <p15:clr>
            <a:srgbClr val="A4A3A4"/>
          </p15:clr>
        </p15:guide>
        <p15:guide id="8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 Pudlin" initials="BP" lastIdx="20" clrIdx="0">
    <p:extLst/>
  </p:cmAuthor>
  <p:cmAuthor id="2" name="Michi McNeace" initials="Ma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4"/>
    <a:srgbClr val="9D1C30"/>
    <a:srgbClr val="275A99"/>
    <a:srgbClr val="4675B8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72443" autoAdjust="0"/>
  </p:normalViewPr>
  <p:slideViewPr>
    <p:cSldViewPr snapToGrid="0">
      <p:cViewPr varScale="1">
        <p:scale>
          <a:sx n="27" d="100"/>
          <a:sy n="27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534"/>
    </p:cViewPr>
  </p:sorterViewPr>
  <p:notesViewPr>
    <p:cSldViewPr snapToGrid="0">
      <p:cViewPr varScale="1">
        <p:scale>
          <a:sx n="66" d="100"/>
          <a:sy n="66" d="100"/>
        </p:scale>
        <p:origin x="-2554" y="-82"/>
      </p:cViewPr>
      <p:guideLst>
        <p:guide orient="horz" pos="2880"/>
        <p:guide pos="2160"/>
        <p:guide orient="horz" pos="2928"/>
        <p:guide pos="2208"/>
        <p:guide orient="horz" pos="2901"/>
        <p:guide orient="horz" pos="2949"/>
        <p:guide pos="218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B3FBB-19F4-4D9F-B7A3-CF317A0AB525}" type="doc">
      <dgm:prSet loTypeId="urn:microsoft.com/office/officeart/2005/8/layout/pyramid3" loCatId="pyramid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C8007E6-F9AF-4474-8457-A209E9B52F29}">
      <dgm:prSet/>
      <dgm:spPr/>
      <dgm:t>
        <a:bodyPr/>
        <a:lstStyle/>
        <a:p>
          <a:pPr rtl="0"/>
          <a:r>
            <a:rPr lang="en-US" b="1" dirty="0">
              <a:solidFill>
                <a:srgbClr val="9D1C30"/>
              </a:solidFill>
            </a:rPr>
            <a:t>PARTICIPANT FOCUS </a:t>
          </a:r>
        </a:p>
      </dgm:t>
    </dgm:pt>
    <dgm:pt modelId="{2880A60E-2D2D-4F6B-8056-0D77F9BF4C27}" type="parTrans" cxnId="{F247F8DE-8962-438F-8C2F-C89A6E05FB6F}">
      <dgm:prSet/>
      <dgm:spPr/>
      <dgm:t>
        <a:bodyPr/>
        <a:lstStyle/>
        <a:p>
          <a:endParaRPr lang="en-US"/>
        </a:p>
      </dgm:t>
    </dgm:pt>
    <dgm:pt modelId="{57B4D683-E5AD-4067-9DAB-EAC5780C5115}" type="sibTrans" cxnId="{F247F8DE-8962-438F-8C2F-C89A6E05FB6F}">
      <dgm:prSet/>
      <dgm:spPr/>
      <dgm:t>
        <a:bodyPr/>
        <a:lstStyle/>
        <a:p>
          <a:endParaRPr lang="en-US"/>
        </a:p>
      </dgm:t>
    </dgm:pt>
    <dgm:pt modelId="{AE599F1E-97A9-4248-A8E8-7644E037EB65}" type="pres">
      <dgm:prSet presAssocID="{0A8B3FBB-19F4-4D9F-B7A3-CF317A0AB525}" presName="Name0" presStyleCnt="0">
        <dgm:presLayoutVars>
          <dgm:dir/>
          <dgm:animLvl val="lvl"/>
          <dgm:resizeHandles val="exact"/>
        </dgm:presLayoutVars>
      </dgm:prSet>
      <dgm:spPr/>
    </dgm:pt>
    <dgm:pt modelId="{0DEFA16C-7515-4EFE-BF65-96AF7C658698}" type="pres">
      <dgm:prSet presAssocID="{4C8007E6-F9AF-4474-8457-A209E9B52F29}" presName="Name8" presStyleCnt="0"/>
      <dgm:spPr/>
    </dgm:pt>
    <dgm:pt modelId="{B163BE55-BDD3-4F1B-962B-F9BE26B24E6A}" type="pres">
      <dgm:prSet presAssocID="{4C8007E6-F9AF-4474-8457-A209E9B52F29}" presName="level" presStyleLbl="node1" presStyleIdx="0" presStyleCnt="1">
        <dgm:presLayoutVars>
          <dgm:chMax val="1"/>
          <dgm:bulletEnabled val="1"/>
        </dgm:presLayoutVars>
      </dgm:prSet>
      <dgm:spPr/>
    </dgm:pt>
    <dgm:pt modelId="{61AD497B-C8FF-4B53-B9D6-C0CD4287A32F}" type="pres">
      <dgm:prSet presAssocID="{4C8007E6-F9AF-4474-8457-A209E9B52F2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D8650F4-06E5-45FA-9AA5-2B1C9F146AA9}" type="presOf" srcId="{4C8007E6-F9AF-4474-8457-A209E9B52F29}" destId="{61AD497B-C8FF-4B53-B9D6-C0CD4287A32F}" srcOrd="1" destOrd="0" presId="urn:microsoft.com/office/officeart/2005/8/layout/pyramid3"/>
    <dgm:cxn modelId="{F247F8DE-8962-438F-8C2F-C89A6E05FB6F}" srcId="{0A8B3FBB-19F4-4D9F-B7A3-CF317A0AB525}" destId="{4C8007E6-F9AF-4474-8457-A209E9B52F29}" srcOrd="0" destOrd="0" parTransId="{2880A60E-2D2D-4F6B-8056-0D77F9BF4C27}" sibTransId="{57B4D683-E5AD-4067-9DAB-EAC5780C5115}"/>
    <dgm:cxn modelId="{17E55458-6DE0-4E21-A0E7-BC5F8D294EA8}" type="presOf" srcId="{4C8007E6-F9AF-4474-8457-A209E9B52F29}" destId="{B163BE55-BDD3-4F1B-962B-F9BE26B24E6A}" srcOrd="0" destOrd="0" presId="urn:microsoft.com/office/officeart/2005/8/layout/pyramid3"/>
    <dgm:cxn modelId="{808DFB8B-BBA7-4380-9718-455A14CF3743}" type="presOf" srcId="{0A8B3FBB-19F4-4D9F-B7A3-CF317A0AB525}" destId="{AE599F1E-97A9-4248-A8E8-7644E037EB65}" srcOrd="0" destOrd="0" presId="urn:microsoft.com/office/officeart/2005/8/layout/pyramid3"/>
    <dgm:cxn modelId="{B5DC11D8-270E-41CB-AED0-086BBFBD7FD4}" type="presParOf" srcId="{AE599F1E-97A9-4248-A8E8-7644E037EB65}" destId="{0DEFA16C-7515-4EFE-BF65-96AF7C658698}" srcOrd="0" destOrd="0" presId="urn:microsoft.com/office/officeart/2005/8/layout/pyramid3"/>
    <dgm:cxn modelId="{02E6E026-B0C3-4388-8150-D0DDC7DE80E1}" type="presParOf" srcId="{0DEFA16C-7515-4EFE-BF65-96AF7C658698}" destId="{B163BE55-BDD3-4F1B-962B-F9BE26B24E6A}" srcOrd="0" destOrd="0" presId="urn:microsoft.com/office/officeart/2005/8/layout/pyramid3"/>
    <dgm:cxn modelId="{0EBFC23B-7AEF-41E9-A166-0AE3E976C1B7}" type="presParOf" srcId="{0DEFA16C-7515-4EFE-BF65-96AF7C658698}" destId="{61AD497B-C8FF-4B53-B9D6-C0CD4287A32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3BE55-BDD3-4F1B-962B-F9BE26B24E6A}">
      <dsp:nvSpPr>
        <dsp:cNvPr id="0" name=""/>
        <dsp:cNvSpPr/>
      </dsp:nvSpPr>
      <dsp:spPr>
        <a:xfrm rot="10800000">
          <a:off x="0" y="0"/>
          <a:ext cx="5219113" cy="3657604"/>
        </a:xfrm>
        <a:prstGeom prst="trapezoid">
          <a:avLst>
            <a:gd name="adj" fmla="val 713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rgbClr val="9D1C30"/>
              </a:solidFill>
            </a:rPr>
            <a:t>PARTICIPANT FOCUS </a:t>
          </a:r>
        </a:p>
      </dsp:txBody>
      <dsp:txXfrm rot="-10800000">
        <a:off x="0" y="0"/>
        <a:ext cx="5219113" cy="3657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E2129B45-0FD1-46AE-A930-6EE72D7A42E2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85564367-0E25-4CCF-B883-3B3564E48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79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59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2" tIns="46966" rIns="93932" bIns="469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2" tIns="46966" rIns="93932" bIns="469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8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9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21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2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0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14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4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4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9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30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19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7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24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9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94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9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15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5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9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04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10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84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807">
              <a:defRPr/>
            </a:pPr>
            <a:endParaRPr lang="en-US" dirty="0"/>
          </a:p>
          <a:p>
            <a:pPr marL="748968" lvl="1" indent="-288065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defTabSz="92180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6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67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6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1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0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October 28, 2016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file:///\\maher2008\m\Webinar%20Resources\2016\SCSEP_2016_10_28\SCSEP%20Transition%20Calendar%202016.xls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scep-help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file:///\\ETA-940-01\shared\OWI\DNPTTA\Older%20Workers\Transition%202016%20materials\participant%20transfer%20list%20version%201%20as%20of%2010-18-2016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SCSEPTRANSTION@DOL.GOV" TargetMode="Externa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scseptransition@dol.go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116" y="2933006"/>
            <a:ext cx="4980609" cy="1470025"/>
          </a:xfrm>
        </p:spPr>
        <p:txBody>
          <a:bodyPr/>
          <a:lstStyle/>
          <a:p>
            <a:pPr algn="ctr"/>
            <a:r>
              <a:rPr lang="en-US" dirty="0"/>
              <a:t>2016 Transition and Transfer </a:t>
            </a:r>
            <a:br>
              <a:rPr lang="en-US" dirty="0"/>
            </a:br>
            <a:r>
              <a:rPr lang="en-US" dirty="0"/>
              <a:t>activities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U.S. Department of Labor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SCSEP National Office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00" y="264452"/>
            <a:ext cx="2465645" cy="24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D1C30"/>
                </a:solidFill>
              </a:rPr>
              <a:t>The Award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002" y="1266738"/>
            <a:ext cx="78780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Press Release Announcement on October 20, 2016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SCSEP Award Overview and Transition Kickoff held on October 25, 2016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On-Going 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134501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Requirements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129" y="1347018"/>
            <a:ext cx="725620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Transition Terminology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Milestones – Key Dates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Request for Additional Transition Funds</a:t>
            </a:r>
          </a:p>
          <a:p>
            <a:pPr>
              <a:buClr>
                <a:srgbClr val="9D1C30"/>
              </a:buClr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TEGL – Change 3, Requirements and timelines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February 1 – Funds 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Transition Communication and Events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Technical Transition and Transfer Activities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/>
              <a:t>Terminology</a:t>
            </a:r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44" y="1041617"/>
            <a:ext cx="7701788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Donor –</a:t>
            </a:r>
            <a:r>
              <a:rPr lang="en-US" sz="1600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Grantee giving up authorized positions</a:t>
            </a:r>
          </a:p>
          <a:p>
            <a:r>
              <a:rPr lang="en-US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Recipient –</a:t>
            </a:r>
            <a:r>
              <a:rPr lang="en-US" sz="20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</a:t>
            </a: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Grantee receiving authorized positions</a:t>
            </a:r>
          </a:p>
          <a:p>
            <a:r>
              <a:rPr lang="en-US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Transition Proce</a:t>
            </a:r>
            <a:r>
              <a:rPr lang="en-US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ss</a:t>
            </a:r>
            <a:r>
              <a:rPr lang="en-US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Activities related to the implementation</a:t>
            </a:r>
          </a:p>
          <a:p>
            <a:pPr>
              <a:buClr>
                <a:srgbClr val="9D1C30"/>
              </a:buClr>
            </a:pP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	of the national grantee competition awards and the PY 2016 Equitable </a:t>
            </a:r>
          </a:p>
          <a:p>
            <a:pPr>
              <a:buClr>
                <a:srgbClr val="9D1C30"/>
              </a:buClr>
            </a:pP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		Distribution (ED)</a:t>
            </a:r>
          </a:p>
          <a:p>
            <a:endParaRPr lang="en-US" sz="1600" b="1" dirty="0">
              <a:solidFill>
                <a:srgbClr val="9D1C30"/>
              </a:solidFill>
              <a:latin typeface="Franklin Gothic Medium" panose="020B0603020102020204" pitchFamily="34" charset="0"/>
              <a:ea typeface="Cambria Math" panose="02040503050406030204" pitchFamily="18" charset="0"/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 	</a:t>
            </a: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Activities related to preparing participants</a:t>
            </a:r>
          </a:p>
          <a:p>
            <a:pPr lvl="2"/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who will exit the program for durational limit</a:t>
            </a:r>
          </a:p>
          <a:p>
            <a:r>
              <a:rPr lang="en-US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Transfer Process </a:t>
            </a:r>
            <a:r>
              <a:rPr lang="en-US" sz="1600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–</a:t>
            </a: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 Activities related to the actual transfer of all  </a:t>
            </a:r>
          </a:p>
          <a:p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participants and host agencies to the recipient grantee on the </a:t>
            </a:r>
          </a:p>
          <a:p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transfer date </a:t>
            </a:r>
          </a:p>
          <a:p>
            <a:r>
              <a:rPr lang="en-US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Transfer Date </a:t>
            </a: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– February 1, 2017 - The date of the official transfer of participants to </a:t>
            </a:r>
          </a:p>
          <a:p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Recipient  </a:t>
            </a:r>
          </a:p>
          <a:p>
            <a:r>
              <a:rPr lang="en-US" b="1" dirty="0">
                <a:solidFill>
                  <a:srgbClr val="9D1C30"/>
                </a:solidFill>
                <a:latin typeface="Franklin Gothic Medium" panose="020B0603020102020204" pitchFamily="34" charset="0"/>
                <a:ea typeface="Cambria Math" panose="02040503050406030204" pitchFamily="18" charset="0"/>
              </a:rPr>
              <a:t>Post Transfer Date Transition Activity </a:t>
            </a:r>
            <a:r>
              <a:rPr lang="en-US" sz="1600" dirty="0">
                <a:latin typeface="Franklin Gothic Medium" panose="020B0603020102020204" pitchFamily="34" charset="0"/>
                <a:ea typeface="Cambria Math" panose="02040503050406030204" pitchFamily="18" charset="0"/>
              </a:rPr>
              <a:t>– February 1 – May 2, 2017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651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eye on the target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148025"/>
              </p:ext>
            </p:extLst>
          </p:nvPr>
        </p:nvGraphicFramePr>
        <p:xfrm>
          <a:off x="796925" y="1214438"/>
          <a:ext cx="6178550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4" imgW="12858723" imgH="9886891" progId="Excel.Sheet.12">
                  <p:link updateAutomatic="1"/>
                </p:oleObj>
              </mc:Choice>
              <mc:Fallback>
                <p:oleObj name="Worksheet" r:id="rId4" imgW="12858723" imgH="98868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925" y="1214438"/>
                        <a:ext cx="6178550" cy="475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78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Milestones                     </a:t>
            </a:r>
            <a:r>
              <a:rPr lang="en-US" sz="1100" dirty="0"/>
              <a:t>as of 10/28/2016: P-1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71" y="1380931"/>
            <a:ext cx="27525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OCTOBER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Participant Transfer List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sends participant letters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sends host agency letters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Position Swap Request</a:t>
            </a:r>
          </a:p>
          <a:p>
            <a:pPr>
              <a:buClr>
                <a:srgbClr val="9D1C30"/>
              </a:buClr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851425" y="1380931"/>
            <a:ext cx="381707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NOVEMBER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Freeze Enrollments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Complete participant transfer list -1</a:t>
            </a:r>
            <a:r>
              <a:rPr lang="en-US" sz="1600" baseline="30000" dirty="0"/>
              <a:t>st</a:t>
            </a:r>
            <a:endParaRPr lang="en-US" sz="1600" dirty="0"/>
          </a:p>
          <a:p>
            <a:pPr>
              <a:buClr>
                <a:srgbClr val="9D1C30"/>
              </a:buClr>
            </a:pPr>
            <a:r>
              <a:rPr lang="en-US" sz="1600" dirty="0"/>
              <a:t>     version by Nov. 15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Letters sent by Nov. 22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Swap request period ends Nov. 22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All DOL swap decisions by Nov. 29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6899" y="3680151"/>
            <a:ext cx="334739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DECEMBER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Participant Meetings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Host Agency Meetings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Recipient Grantee sends letters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to Participant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Recipient Grantee sends letter 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to Host Agencies </a:t>
            </a:r>
          </a:p>
          <a:p>
            <a:pPr>
              <a:buClr>
                <a:srgbClr val="9D1C30"/>
              </a:buClr>
            </a:pPr>
            <a:endParaRPr lang="en-US" sz="16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93502" y="3680151"/>
            <a:ext cx="316464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JANUARY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transfers all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</a:t>
            </a:r>
            <a:r>
              <a:rPr lang="en-US" sz="1600" b="1" dirty="0"/>
              <a:t>participant</a:t>
            </a:r>
            <a:r>
              <a:rPr lang="en-US" sz="1600" dirty="0"/>
              <a:t> files to recipient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grantee 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Donor grantee transfers all 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</a:t>
            </a:r>
            <a:r>
              <a:rPr lang="en-US" sz="1600" b="1" dirty="0"/>
              <a:t>host</a:t>
            </a:r>
            <a:r>
              <a:rPr lang="en-US" sz="1600" dirty="0"/>
              <a:t> agency files to recipient </a:t>
            </a:r>
          </a:p>
          <a:p>
            <a:pPr>
              <a:buClr>
                <a:srgbClr val="9D1C30"/>
              </a:buClr>
            </a:pPr>
            <a:r>
              <a:rPr lang="en-US" sz="1600" dirty="0"/>
              <a:t>     grantee</a:t>
            </a:r>
          </a:p>
        </p:txBody>
      </p:sp>
    </p:spTree>
    <p:extLst>
      <p:ext uri="{BB962C8B-B14F-4D97-AF65-F5344CB8AC3E}">
        <p14:creationId xmlns:p14="http://schemas.microsoft.com/office/powerpoint/2010/main" val="249156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                      </a:t>
            </a:r>
            <a:r>
              <a:rPr lang="en-US" sz="1100" dirty="0"/>
              <a:t>as of 10/28/2016: P-2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764" y="1394151"/>
            <a:ext cx="6499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D1C30"/>
                </a:solidFill>
              </a:rPr>
              <a:t>FEBRUARY</a:t>
            </a:r>
          </a:p>
          <a:p>
            <a:pPr algn="ctr"/>
            <a:endParaRPr lang="en-US" sz="2400" b="1" dirty="0">
              <a:solidFill>
                <a:srgbClr val="9D1C30"/>
              </a:solidFill>
            </a:endParaRPr>
          </a:p>
          <a:p>
            <a:pPr marL="342900" indent="-342900" algn="ctr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February 1, 2017 - Official Transfer Date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926" y="2905710"/>
            <a:ext cx="40382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FEBRUARY 1 -  MAY 2, 2017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Post-transfer activities first 90 days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dirty="0"/>
              <a:t>Individual Durational Limit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dirty="0"/>
              <a:t>Right of First Refusal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Clr>
                <a:srgbClr val="9D1C30"/>
              </a:buClr>
            </a:pPr>
            <a:endParaRPr lang="en-US" dirty="0"/>
          </a:p>
          <a:p>
            <a:pPr lvl="1">
              <a:buClr>
                <a:srgbClr val="9D1C30"/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6242" y="2834955"/>
            <a:ext cx="3371436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FEBRUARY – JUNE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Assessments/re-assessments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IEP development/updates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AJC partnerships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Other training (if applicable)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All other SCSEP activities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Recertification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108406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Transition Funding Request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95" y="1297858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Communication that will outline the process to request transition funds and critical dates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Used for administrative cost activities relevant to this transition period</a:t>
            </a:r>
          </a:p>
        </p:txBody>
      </p:sp>
    </p:spTree>
    <p:extLst>
      <p:ext uri="{BB962C8B-B14F-4D97-AF65-F5344CB8AC3E}">
        <p14:creationId xmlns:p14="http://schemas.microsoft.com/office/powerpoint/2010/main" val="2529531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SCSEP Funds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880" y="1534160"/>
            <a:ext cx="79146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Funds for January 1 – January 31, 2017</a:t>
            </a:r>
          </a:p>
          <a:p>
            <a:pPr>
              <a:buClr>
                <a:srgbClr val="9D1C30"/>
              </a:buClr>
            </a:pPr>
            <a:endParaRPr lang="en-US" sz="28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Optional Special Request </a:t>
            </a:r>
          </a:p>
          <a:p>
            <a:pPr>
              <a:buClr>
                <a:srgbClr val="9D1C30"/>
              </a:buClr>
            </a:pPr>
            <a:endParaRPr lang="en-US" sz="28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February 1 2017 Funding </a:t>
            </a:r>
          </a:p>
        </p:txBody>
      </p:sp>
    </p:spTree>
    <p:extLst>
      <p:ext uri="{BB962C8B-B14F-4D97-AF65-F5344CB8AC3E}">
        <p14:creationId xmlns:p14="http://schemas.microsoft.com/office/powerpoint/2010/main" val="26634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Transition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27" y="1280359"/>
            <a:ext cx="81239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Series of Transition Calls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Our first transition call today – Friday, October 28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We had our Kickoff on Tuesday, October 25 -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transition call – November 10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Transition call – December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Additional calls will be scheduled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Grantee Orientation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6322" y="1247620"/>
            <a:ext cx="705520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4874"/>
                </a:solidFill>
              </a:rPr>
              <a:t>VIRTUAL NEW GRANTEE ORIENTATION(NGO</a:t>
            </a:r>
            <a:r>
              <a:rPr lang="en-US" sz="2400" b="1" dirty="0">
                <a:solidFill>
                  <a:srgbClr val="275A99"/>
                </a:solidFill>
              </a:rPr>
              <a:t>) </a:t>
            </a:r>
          </a:p>
          <a:p>
            <a:endParaRPr lang="en-US" sz="2400" b="1" dirty="0">
              <a:solidFill>
                <a:srgbClr val="275A99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	Series of webinars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	New Grantees are required to participate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5869" y="3349918"/>
            <a:ext cx="7305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9D1C30"/>
                </a:solidFill>
              </a:rPr>
              <a:t>HOLD THE DATES!!</a:t>
            </a:r>
          </a:p>
          <a:p>
            <a:endParaRPr lang="en-US" sz="2400" b="1" dirty="0">
              <a:solidFill>
                <a:srgbClr val="9D1C3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Tuesday, November 15, 1:00pm -5:00pm EST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Thursday, November 17, 1:00pm-3:00pm EST </a:t>
            </a:r>
          </a:p>
        </p:txBody>
      </p:sp>
    </p:spTree>
    <p:extLst>
      <p:ext uri="{BB962C8B-B14F-4D97-AF65-F5344CB8AC3E}">
        <p14:creationId xmlns:p14="http://schemas.microsoft.com/office/powerpoint/2010/main" val="396383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0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List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2792039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 sure did!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I’m not sure, I’ll have to check with someone else. 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Nope – didn’t get anything!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What is that?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393371"/>
            <a:ext cx="7467600" cy="126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Did everyone receive their participant transfer list?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Choose the answer that best reflects you (or your group):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90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freeze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023" y="1271381"/>
            <a:ext cx="74180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D1C30"/>
                </a:solidFill>
              </a:rPr>
              <a:t>From November 3, 2016 to January 31, 2017, </a:t>
            </a:r>
            <a:r>
              <a:rPr lang="en-US" dirty="0"/>
              <a:t>there will be an enrollment freeze for the counties identified in Attachment E to the </a:t>
            </a:r>
          </a:p>
          <a:p>
            <a:r>
              <a:rPr lang="en-US" dirty="0"/>
              <a:t>award email of 10/20/2016. </a:t>
            </a:r>
          </a:p>
          <a:p>
            <a:endParaRPr lang="en-US" dirty="0"/>
          </a:p>
          <a:p>
            <a:r>
              <a:rPr lang="en-US" dirty="0"/>
              <a:t>The freeze only affects those grantees with enrollments or authorized </a:t>
            </a:r>
          </a:p>
          <a:p>
            <a:r>
              <a:rPr lang="en-US" dirty="0"/>
              <a:t>positions in the specified counties as follows:</a:t>
            </a:r>
          </a:p>
          <a:p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Changes from one grantee to another because of the competition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Changes from one grantee to another due to ED changes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Changes because grantees have enrolled participants, but have no </a:t>
            </a:r>
          </a:p>
          <a:p>
            <a:pPr>
              <a:buClr>
                <a:srgbClr val="9D1C30"/>
              </a:buClr>
            </a:pPr>
            <a:r>
              <a:rPr lang="en-US" dirty="0"/>
              <a:t>     authorized positions in those counties for PY 2016 </a:t>
            </a:r>
          </a:p>
          <a:p>
            <a:pPr>
              <a:buClr>
                <a:srgbClr val="9D1C30"/>
              </a:buClr>
            </a:pPr>
            <a:endParaRPr lang="en-US" dirty="0"/>
          </a:p>
          <a:p>
            <a:pPr>
              <a:buClr>
                <a:srgbClr val="9D1C30"/>
              </a:buClr>
            </a:pPr>
            <a:r>
              <a:rPr lang="en-US" dirty="0"/>
              <a:t>Equitable Distribution (ED) is determined by a participant’s county of </a:t>
            </a:r>
          </a:p>
          <a:p>
            <a:pPr>
              <a:buClr>
                <a:srgbClr val="9D1C30"/>
              </a:buClr>
            </a:pPr>
            <a:r>
              <a:rPr lang="en-US" dirty="0"/>
              <a:t>residence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5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CATEGORIES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077" y="1868129"/>
            <a:ext cx="40410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CATEGORY 1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CATEGORY 2A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CATEGORY 2B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3200" b="1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CATEGORY 3 </a:t>
            </a:r>
          </a:p>
        </p:txBody>
      </p:sp>
    </p:spTree>
    <p:extLst>
      <p:ext uri="{BB962C8B-B14F-4D97-AF65-F5344CB8AC3E}">
        <p14:creationId xmlns:p14="http://schemas.microsoft.com/office/powerpoint/2010/main" val="2147772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Validate and Annotate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Received the first version of the participant transfer list, with instructions for validating and annotating the list on October 20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9D1C30"/>
                </a:solidFill>
              </a:rPr>
              <a:t>Donor grantees </a:t>
            </a:r>
            <a:r>
              <a:rPr lang="en-US" dirty="0">
                <a:solidFill>
                  <a:schemeClr val="tx1"/>
                </a:solidFill>
              </a:rPr>
              <a:t>must validate and annotate their portion of the list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Return the list to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help@scep-help.com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   by </a:t>
            </a:r>
            <a:r>
              <a:rPr lang="en-US" b="1" dirty="0">
                <a:solidFill>
                  <a:srgbClr val="9D1C30"/>
                </a:solidFill>
              </a:rPr>
              <a:t>November 15, 2016</a:t>
            </a:r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Transfer File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724857"/>
              </p:ext>
            </p:extLst>
          </p:nvPr>
        </p:nvGraphicFramePr>
        <p:xfrm>
          <a:off x="477520" y="1120088"/>
          <a:ext cx="7258685" cy="474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4" imgW="12070188" imgH="11864448" progId="Excel.Sheet.12">
                  <p:link updateAutomatic="1"/>
                </p:oleObj>
              </mc:Choice>
              <mc:Fallback>
                <p:oleObj name="Worksheet" r:id="rId4" imgW="12070188" imgH="118644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520" y="1120088"/>
                        <a:ext cx="7258685" cy="474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644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file </a:t>
            </a:r>
          </a:p>
        </p:txBody>
      </p:sp>
      <p:pic>
        <p:nvPicPr>
          <p:cNvPr id="3074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8" y="1605422"/>
            <a:ext cx="6632522" cy="32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526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Transfer and Durational Limit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09433"/>
            <a:ext cx="65645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The lists provides the durational limit dates of all affected participants</a:t>
            </a:r>
          </a:p>
          <a:p>
            <a:pPr>
              <a:buClr>
                <a:srgbClr val="9D1C30"/>
              </a:buClr>
            </a:pPr>
            <a:r>
              <a:rPr lang="en-US" sz="2400" dirty="0"/>
              <a:t>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Durational limits dates between now and May 2, 2017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Participant entitled to an extension must receive the extension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Participant who are not entitled must receive transition planning and timely exit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Clr>
                <a:srgbClr val="9D1C3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45672" y="2911928"/>
            <a:ext cx="6489338" cy="2854601"/>
          </a:xfrm>
        </p:spPr>
        <p:txBody>
          <a:bodyPr>
            <a:normAutofit/>
          </a:bodyPr>
          <a:lstStyle/>
          <a:p>
            <a:r>
              <a:rPr lang="en-US" sz="2400" dirty="0"/>
              <a:t>What is swapping?</a:t>
            </a:r>
          </a:p>
          <a:p>
            <a:r>
              <a:rPr lang="en-US" sz="2400" dirty="0"/>
              <a:t>Was it sent by email or snail mail?</a:t>
            </a:r>
          </a:p>
          <a:p>
            <a:r>
              <a:rPr lang="en-US" sz="2400" dirty="0"/>
              <a:t>Yes I did!</a:t>
            </a:r>
          </a:p>
          <a:p>
            <a:r>
              <a:rPr lang="en-US" sz="2400" dirty="0"/>
              <a:t>I have to check with someone else.</a:t>
            </a:r>
          </a:p>
          <a:p>
            <a:r>
              <a:rPr lang="en-US" sz="2400" dirty="0"/>
              <a:t>No – I don’t think 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481" y="1554480"/>
            <a:ext cx="6532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Did you get the position swap instructions and template? </a:t>
            </a:r>
          </a:p>
        </p:txBody>
      </p:sp>
    </p:spTree>
    <p:extLst>
      <p:ext uri="{BB962C8B-B14F-4D97-AF65-F5344CB8AC3E}">
        <p14:creationId xmlns:p14="http://schemas.microsoft.com/office/powerpoint/2010/main" val="110087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POSITION SWAPS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065" y="1415845"/>
            <a:ext cx="83840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National Grantees may negotiate swaps with each other:</a:t>
            </a:r>
          </a:p>
          <a:p>
            <a:endParaRPr lang="en-US" sz="2400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October 20 - November 22, 2016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Effective Date – February 1, 2017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Clr>
                <a:srgbClr val="9D1C30"/>
              </a:buClr>
            </a:pPr>
            <a:r>
              <a:rPr lang="en-US" sz="2400" dirty="0"/>
              <a:t>State Grantees will be able to negotiate swaps of authorized</a:t>
            </a:r>
          </a:p>
          <a:p>
            <a:pPr>
              <a:buClr>
                <a:srgbClr val="9D1C30"/>
              </a:buClr>
            </a:pPr>
            <a:r>
              <a:rPr lang="en-US" sz="2400" dirty="0"/>
              <a:t>positions with national grantees in their state:</a:t>
            </a:r>
          </a:p>
          <a:p>
            <a:pPr>
              <a:buClr>
                <a:srgbClr val="9D1C30"/>
              </a:buClr>
            </a:pPr>
            <a:endParaRPr lang="en-US" sz="2400" dirty="0"/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	November 3 - 22, 2016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1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334" y="727573"/>
            <a:ext cx="4837112" cy="5334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latin typeface="Aparajita" panose="020B0604020202020204" pitchFamily="34" charset="0"/>
                <a:cs typeface="Aparajita" panose="020B0604020202020204" pitchFamily="34" charset="0"/>
              </a:rPr>
              <a:t>Steven Rietzke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92383" y="2469153"/>
            <a:ext cx="4837112" cy="35480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parajita" panose="020B0604020202020204" pitchFamily="34" charset="0"/>
                <a:cs typeface="Aparajita" panose="020B0604020202020204" pitchFamily="34" charset="0"/>
              </a:rPr>
              <a:t>Division Chief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1355498" y="2998432"/>
            <a:ext cx="6808787" cy="134779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U.S. Department of Labor </a:t>
            </a:r>
          </a:p>
          <a:p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Employment and Training Administration </a:t>
            </a:r>
          </a:p>
          <a:p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Division of National Programs, Tools, and Technical Assistance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639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SWAPS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597" y="1347019"/>
            <a:ext cx="73799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Instructions and template for requesting swaps was sent to all on October 25, 2016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All requests for swaps must be approved by DOL before implementing – </a:t>
            </a:r>
            <a:r>
              <a:rPr lang="en-US" sz="3200" b="1" dirty="0">
                <a:solidFill>
                  <a:srgbClr val="9D1C30"/>
                </a:solidFill>
              </a:rPr>
              <a:t>DON’T DELAY!</a:t>
            </a:r>
          </a:p>
        </p:txBody>
      </p:sp>
    </p:spTree>
    <p:extLst>
      <p:ext uri="{BB962C8B-B14F-4D97-AF65-F5344CB8AC3E}">
        <p14:creationId xmlns:p14="http://schemas.microsoft.com/office/powerpoint/2010/main" val="2794507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are the </a:t>
            </a:r>
            <a:r>
              <a:rPr lang="en-US" dirty="0">
                <a:solidFill>
                  <a:srgbClr val="9D1C30"/>
                </a:solidFill>
              </a:rPr>
              <a:t>Principles</a:t>
            </a:r>
            <a:r>
              <a:rPr lang="en-US" dirty="0"/>
              <a:t> for Approving Swaps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088" y="1356047"/>
            <a:ext cx="73004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A swap must not affect ED in any way.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Swaps must not decrease or impair efficiency, rationalization of positions, economies of scale, or service to participants.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If the rationale for a swap is not obvious, the request must contain an explanation of any special circumstances that would justify the swap.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86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9"/>
            <a:ext cx="6908800" cy="585151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Measure Goals </a:t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82320" y="1365468"/>
            <a:ext cx="71424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Negotiated goals are in effect for all of PY 16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Any national grantee that believes its territory has changed in a way that significantly affects its goals may request to renegotiate before we officially close PY 2016 on September 30, 2017. No need to renegotiate before you have a chance to fully assess the impact of the change in territory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We are still figuring out how best to reflect the transfer date of February 1 in the QPRs for Q3 and Q4 PY 2016.  The change in allocations will make it very difficult to have usable data for the service level and community service measures</a:t>
            </a:r>
          </a:p>
          <a:p>
            <a:pPr>
              <a:buClr>
                <a:srgbClr val="9D1C3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1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937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99921259"/>
              </p:ext>
            </p:extLst>
          </p:nvPr>
        </p:nvGraphicFramePr>
        <p:xfrm>
          <a:off x="1737360" y="1329393"/>
          <a:ext cx="5219113" cy="3657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9932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771" y="306995"/>
            <a:ext cx="540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PARTICIPANT - CENTERED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698" y="1259878"/>
            <a:ext cx="7268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Do no harm – seamless transition – no participant left behind or harmed 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Right of First Refusal – Participants have 90 days to remain at the same host agency at the same rate of pay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Right to Fair Duration – Participant receives the IDL that is most favorable for 90 days</a:t>
            </a:r>
          </a:p>
        </p:txBody>
      </p:sp>
    </p:spTree>
    <p:extLst>
      <p:ext uri="{BB962C8B-B14F-4D97-AF65-F5344CB8AC3E}">
        <p14:creationId xmlns:p14="http://schemas.microsoft.com/office/powerpoint/2010/main" val="1814364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19089"/>
            <a:ext cx="6908800" cy="7744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Let’s talk about what you need to do	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395" y="1184620"/>
            <a:ext cx="752200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D1C30"/>
                </a:solidFill>
              </a:rPr>
              <a:t>Start planning process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	</a:t>
            </a:r>
            <a:r>
              <a:rPr lang="en-US" sz="1600" dirty="0"/>
              <a:t>Donor and recipient grantee discuss transition  process 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	Establish date, time and location of your joint meetings                        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	Share necessary documents</a:t>
            </a:r>
          </a:p>
          <a:p>
            <a:pPr marL="742950" lvl="1" indent="-28575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D1C30"/>
                </a:solidFill>
              </a:rPr>
              <a:t>Send detailed letters to participants - 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Assure that participants know they will not be exited from the program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Include information on right of first refusal and individual durational limit requirements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Introduce the recipient grantee 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Information on upcoming meetings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rgbClr val="9D1C30"/>
              </a:solidFill>
            </a:endParaRPr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9D1C30"/>
                </a:solidFill>
              </a:rPr>
              <a:t>Send detailed letters to host agencies </a:t>
            </a:r>
            <a:r>
              <a:rPr lang="en-US" sz="2000" dirty="0">
                <a:solidFill>
                  <a:srgbClr val="9D1C30"/>
                </a:solidFill>
              </a:rPr>
              <a:t>– 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Purpose of Transition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Participant's Right of First Refusal and Individual durational limit 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Introduce recipient grantee</a:t>
            </a: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Information on upcoming meetings</a:t>
            </a:r>
          </a:p>
          <a:p>
            <a:pPr lvl="1">
              <a:buClr>
                <a:srgbClr val="004874"/>
              </a:buClr>
            </a:pPr>
            <a:endParaRPr lang="en-US" sz="2000" dirty="0">
              <a:solidFill>
                <a:srgbClr val="9D1C30"/>
              </a:solidFill>
            </a:endParaRPr>
          </a:p>
          <a:p>
            <a:pPr marL="342900" indent="-342900">
              <a:buClr>
                <a:srgbClr val="004874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4874"/>
              </a:solidFill>
            </a:endParaRPr>
          </a:p>
          <a:p>
            <a:pPr marL="800100" lvl="1" indent="-342900">
              <a:buClr>
                <a:srgbClr val="004874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9D1C30"/>
              </a:solidFill>
            </a:endParaRPr>
          </a:p>
          <a:p>
            <a:pPr marL="800100" lvl="1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9D1C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19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Preparation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279" y="1516914"/>
            <a:ext cx="7752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Prepare essential transition documents to conduct meetings</a:t>
            </a:r>
          </a:p>
          <a:p>
            <a:pPr marL="342900" indent="-34290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Prepare participant transition documents (copies, not originals of participant file)</a:t>
            </a:r>
          </a:p>
          <a:p>
            <a:pPr marL="1257300" lvl="2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Assessments/reassessments</a:t>
            </a:r>
          </a:p>
          <a:p>
            <a:pPr marL="1257300" lvl="2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IEPs and all updates</a:t>
            </a:r>
          </a:p>
          <a:p>
            <a:pPr marL="1257300" lvl="2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Community Service Assignment(s) with all relevant dates </a:t>
            </a:r>
          </a:p>
          <a:p>
            <a:pPr marL="1257300" lvl="2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Other permissible training &amp; supportive service activities documents</a:t>
            </a:r>
          </a:p>
          <a:p>
            <a:pPr marL="1257300" lvl="2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Case notes </a:t>
            </a:r>
          </a:p>
          <a:p>
            <a:pPr marL="1257300" lvl="2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Other relevant documentation/information </a:t>
            </a:r>
          </a:p>
        </p:txBody>
      </p:sp>
    </p:spTree>
    <p:extLst>
      <p:ext uri="{BB962C8B-B14F-4D97-AF65-F5344CB8AC3E}">
        <p14:creationId xmlns:p14="http://schemas.microsoft.com/office/powerpoint/2010/main" val="1597104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Transition Meetings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" y="1397675"/>
            <a:ext cx="7487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Donor and recipient grantees should work together to conduct the transition meeting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Material to be covered with participants:</a:t>
            </a:r>
          </a:p>
          <a:p>
            <a:pPr marL="1200150" lvl="2" indent="-285750">
              <a:buClr>
                <a:srgbClr val="00487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Purpose of transition </a:t>
            </a:r>
          </a:p>
          <a:p>
            <a:pPr marL="1200150" lvl="2" indent="-285750">
              <a:buClr>
                <a:srgbClr val="00487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Thank and reassure participants </a:t>
            </a:r>
          </a:p>
          <a:p>
            <a:pPr marL="1200150" lvl="2" indent="-285750">
              <a:buClr>
                <a:srgbClr val="00487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Reassignments to Recipient Grantee</a:t>
            </a:r>
          </a:p>
          <a:p>
            <a:pPr marL="1200150" lvl="2" indent="-285750">
              <a:buClr>
                <a:srgbClr val="00487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Right of first refusal</a:t>
            </a:r>
          </a:p>
          <a:p>
            <a:pPr marL="1200150" lvl="2" indent="-285750">
              <a:buClr>
                <a:srgbClr val="00487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Individual durational limit  </a:t>
            </a:r>
          </a:p>
          <a:p>
            <a:pPr marL="1200150" lvl="2" indent="-285750">
              <a:buClr>
                <a:srgbClr val="004874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Payroll and timekeeping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1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Agency Transition Meeting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680" y="1166843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Donor and recipient grantee should work together to conduct the transition meeting and address the following</a:t>
            </a:r>
            <a:r>
              <a:rPr lang="en-US" sz="2000" b="1" dirty="0"/>
              <a:t>: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Purpose of transition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Thank them for the partnership and continued support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Orientation to new agency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Right of first refusal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Individual Durational Limit  policies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Review host agency agreements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Monitoring: training assignments, maintenance of effort, health and safety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Payroll and timekeeping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552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140894" y="3781071"/>
            <a:ext cx="4621068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Michi McNeace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0895" y="878983"/>
            <a:ext cx="4621067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Judith Gilbert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3007015" y="1702253"/>
            <a:ext cx="4606763" cy="1152913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U.S. Department of Labor</a:t>
            </a:r>
          </a:p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Employment and Training Administration</a:t>
            </a:r>
          </a:p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SCSEP National Team </a:t>
            </a:r>
          </a:p>
          <a:p>
            <a:endParaRPr lang="en-US" sz="2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>
          <a:xfrm>
            <a:off x="3016348" y="4604341"/>
            <a:ext cx="4793375" cy="114331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Bazilio Cobb Associates</a:t>
            </a:r>
          </a:p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SCSEP National Team </a:t>
            </a:r>
          </a:p>
          <a:p>
            <a:endParaRPr lang="en-US" sz="20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en-US" sz="20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09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Implementation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673" y="1597511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First 90 days (February 1 – May 2)</a:t>
            </a:r>
          </a:p>
          <a:p>
            <a:endParaRPr lang="en-US" sz="2800" b="1" dirty="0">
              <a:solidFill>
                <a:srgbClr val="9D1C30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Current participants have right of first refusal to remain at current host agency at current wages/fringe benefits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Participant staff should be offered similar position with new grantee, to the </a:t>
            </a:r>
            <a:r>
              <a:rPr lang="en-US" sz="2400" i="1" dirty="0">
                <a:latin typeface="Franklin Gothic Medium" panose="020B0603020102020204" pitchFamily="34" charset="0"/>
              </a:rPr>
              <a:t>extent possible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i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49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7697" y="1354171"/>
            <a:ext cx="7294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D1C30"/>
              </a:buClr>
            </a:pPr>
            <a:r>
              <a:rPr lang="en-US" sz="2400" b="1" i="1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Individual </a:t>
            </a:r>
            <a:r>
              <a:rPr lang="en-US" sz="2400" b="1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durational limit (IDL) policies</a:t>
            </a:r>
          </a:p>
          <a:p>
            <a:pPr>
              <a:buClr>
                <a:srgbClr val="9D1C30"/>
              </a:buClr>
            </a:pPr>
            <a:endParaRPr lang="en-US" sz="2400" b="1" dirty="0">
              <a:solidFill>
                <a:srgbClr val="9D1C30"/>
              </a:solidFill>
              <a:latin typeface="Franklin Gothic Medium" panose="020B0603020102020204" pitchFamily="34" charset="0"/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Extension granted by donor grantees must be honored by recipients for the remainder of the durational period </a:t>
            </a:r>
            <a:r>
              <a:rPr lang="en-US" sz="2400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(one year from date of last extension)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Franklin Gothic Medium" panose="020B0603020102020204" pitchFamily="34" charset="0"/>
              </a:rPr>
              <a:t>Recipient grantees must apply the IDL policies of the </a:t>
            </a:r>
            <a:r>
              <a:rPr lang="en-US" sz="2400" b="1" dirty="0">
                <a:latin typeface="Franklin Gothic Medium" panose="020B0603020102020204" pitchFamily="34" charset="0"/>
              </a:rPr>
              <a:t>donor</a:t>
            </a:r>
            <a:r>
              <a:rPr lang="en-US" sz="2400" dirty="0">
                <a:latin typeface="Franklin Gothic Medium" panose="020B0603020102020204" pitchFamily="34" charset="0"/>
              </a:rPr>
              <a:t> grantee until </a:t>
            </a:r>
            <a:r>
              <a:rPr lang="en-US" sz="2400" b="1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May 2, 2017 </a:t>
            </a:r>
            <a:r>
              <a:rPr lang="en-US" sz="2400" dirty="0">
                <a:latin typeface="Franklin Gothic Medium" panose="020B0603020102020204" pitchFamily="34" charset="0"/>
              </a:rPr>
              <a:t>if it is more favorable to the participant (than the recipient IDL policy)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Durational Limit (IDL)</a:t>
            </a:r>
          </a:p>
        </p:txBody>
      </p:sp>
    </p:spTree>
    <p:extLst>
      <p:ext uri="{BB962C8B-B14F-4D97-AF65-F5344CB8AC3E}">
        <p14:creationId xmlns:p14="http://schemas.microsoft.com/office/powerpoint/2010/main" val="3467154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Individual Durational Limit (IDL)</a:t>
            </a:r>
            <a:br>
              <a:rPr lang="en-US" dirty="0"/>
            </a:br>
            <a:r>
              <a:rPr lang="en-US" dirty="0"/>
              <a:t>policies and transfers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900" y="1237397"/>
            <a:ext cx="78867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Webinar on IDLs and transition planning - </a:t>
            </a:r>
            <a:r>
              <a:rPr lang="en-US" sz="1600" b="1" dirty="0">
                <a:solidFill>
                  <a:srgbClr val="9D1C30"/>
                </a:solidFill>
              </a:rPr>
              <a:t>early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9D1C30"/>
                </a:solidFill>
              </a:rPr>
              <a:t>December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600" dirty="0"/>
              <a:t>For now, it is essential that all grantees know how to handle durational limit issues for transferring participants: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Data in transfer lists contains everything you need to know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DL Exits Before </a:t>
            </a:r>
            <a:r>
              <a:rPr lang="en-US" sz="1600" b="1" dirty="0">
                <a:solidFill>
                  <a:srgbClr val="9D1C30"/>
                </a:solidFill>
              </a:rPr>
              <a:t>02/1</a:t>
            </a:r>
            <a:r>
              <a:rPr lang="en-US" sz="1600" b="1" dirty="0"/>
              <a:t> </a:t>
            </a:r>
            <a:r>
              <a:rPr lang="en-US" sz="1600" dirty="0"/>
              <a:t>– Use donor grantee IDL policy; Only the donor issues termination notice 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DL Exits Between </a:t>
            </a:r>
            <a:r>
              <a:rPr lang="en-US" sz="1600" b="1" dirty="0">
                <a:solidFill>
                  <a:srgbClr val="9D1C30"/>
                </a:solidFill>
              </a:rPr>
              <a:t>02/1 and 2/28 </a:t>
            </a:r>
            <a:r>
              <a:rPr lang="en-US" sz="1600" dirty="0"/>
              <a:t>– Donor and recipient grantee work together on transition planning and jointly issue the termination notification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DL Exits Between </a:t>
            </a:r>
            <a:r>
              <a:rPr lang="en-US" sz="1600" b="1" dirty="0">
                <a:solidFill>
                  <a:srgbClr val="9D1C30"/>
                </a:solidFill>
              </a:rPr>
              <a:t>02/1 and 05/02 </a:t>
            </a:r>
            <a:r>
              <a:rPr lang="en-US" sz="1600" dirty="0"/>
              <a:t>– Use the IDL policy more beneficial to participant; donor and recipient grantee work together to start transition planning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DL Exits After </a:t>
            </a:r>
            <a:r>
              <a:rPr lang="en-US" sz="1600" b="1" dirty="0">
                <a:solidFill>
                  <a:srgbClr val="9D1C30"/>
                </a:solidFill>
              </a:rPr>
              <a:t>05/02</a:t>
            </a:r>
            <a:r>
              <a:rPr lang="en-US" sz="1600" dirty="0"/>
              <a:t> – Use recipient grantee IDL policy</a:t>
            </a: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Recipient grantees must honor full length of extensions entered before </a:t>
            </a:r>
            <a:r>
              <a:rPr lang="en-US" sz="1600" b="1" dirty="0">
                <a:solidFill>
                  <a:srgbClr val="9D1C30"/>
                </a:solidFill>
              </a:rPr>
              <a:t>02/1</a:t>
            </a:r>
          </a:p>
        </p:txBody>
      </p:sp>
    </p:spTree>
    <p:extLst>
      <p:ext uri="{BB962C8B-B14F-4D97-AF65-F5344CB8AC3E}">
        <p14:creationId xmlns:p14="http://schemas.microsoft.com/office/powerpoint/2010/main" val="3964348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Make Sure 	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280" y="1100187"/>
            <a:ext cx="65227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9D1C30"/>
                </a:solidFill>
              </a:rPr>
              <a:t>February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b="1" dirty="0"/>
              <a:t>All transfers are effective on February 1, 2017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Recipient grantee assumes responsibility for transferred participants and host agencies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All Participants are accounted for </a:t>
            </a:r>
          </a:p>
          <a:p>
            <a:pPr lvl="1">
              <a:buClr>
                <a:srgbClr val="9D1C30"/>
              </a:buClr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dirty="0"/>
              <a:t>Payroll set up – paychecks ready to begin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14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State’s role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600" y="1162040"/>
            <a:ext cx="74472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D1C30"/>
                </a:solidFill>
                <a:latin typeface="Franklin Gothic Medium" panose="020B0603020102020204" pitchFamily="34" charset="0"/>
              </a:rPr>
              <a:t>As the Governor’s representative, states should be prepared to respond to potential issues</a:t>
            </a:r>
            <a:r>
              <a:rPr lang="en-US" sz="2400" dirty="0">
                <a:latin typeface="Franklin Gothic Medium" panose="020B0603020102020204" pitchFamily="34" charset="0"/>
              </a:rPr>
              <a:t> - </a:t>
            </a:r>
            <a:r>
              <a:rPr lang="en-US" sz="2400" b="1" dirty="0">
                <a:latin typeface="Franklin Gothic Medium" panose="020B0603020102020204" pitchFamily="34" charset="0"/>
              </a:rPr>
              <a:t>The states play an essential part of the SCSEP transition process</a:t>
            </a:r>
            <a:endParaRPr lang="en-US" sz="2400" b="1" dirty="0">
              <a:solidFill>
                <a:srgbClr val="9D1C30"/>
              </a:solidFill>
              <a:latin typeface="Franklin Gothic Medium" panose="020B0603020102020204" pitchFamily="34" charset="0"/>
            </a:endParaRPr>
          </a:p>
          <a:p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Reassuring  participants who are fearful they are losing their “job” in this transition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Working collaboratively with national grantees in the state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Developing a process for transitioning participants affected by ED requirements or swaps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221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770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094" y="1744824"/>
            <a:ext cx="603723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Sharing Materials </a:t>
            </a:r>
          </a:p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Lessons Learned </a:t>
            </a:r>
          </a:p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Swap Possibilities </a:t>
            </a:r>
          </a:p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Needed Technical Assistance</a:t>
            </a:r>
          </a:p>
          <a:p>
            <a:pPr marL="342900" indent="-34290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Franklin Gothic Medium" panose="020B0603020102020204" pitchFamily="34" charset="0"/>
              </a:rPr>
              <a:t>Next transition call – November 10,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2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National SCSEP TEAM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LET US KNOW IF THERE ARE ANY ISSUES/CONCERNS WHERE WE CAN BE OF ASSISTANCE.  WE ARE HERE TO HELP!!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SCSEPTRANSTION@DOL.GOV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14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4134" y="2952287"/>
            <a:ext cx="5095324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>Any Additional Questions/concerns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3"/>
          </p:nvPr>
        </p:nvSpPr>
        <p:spPr>
          <a:xfrm>
            <a:off x="1118942" y="4261387"/>
            <a:ext cx="5095324" cy="354865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scseptransition@dol.gov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062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63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34200" y="3743590"/>
            <a:ext cx="4621068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Terry Cram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4200" y="871883"/>
            <a:ext cx="4621067" cy="4572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parajita" panose="020B0604020202020204" pitchFamily="34" charset="0"/>
                <a:cs typeface="Aparajita" panose="020B0604020202020204" pitchFamily="34" charset="0"/>
              </a:rPr>
              <a:t>Bennett Pudlin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>
          <a:xfrm>
            <a:off x="3174970" y="4473711"/>
            <a:ext cx="3970337" cy="111765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BCT Partners</a:t>
            </a:r>
          </a:p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SCSEP National Team </a:t>
            </a:r>
          </a:p>
          <a:p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Charter Oak Group</a:t>
            </a:r>
          </a:p>
          <a:p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SCSEP National Team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79917" y="2304562"/>
            <a:ext cx="5913222" cy="11670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Senior Community Service Employment Program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9D1C30"/>
                </a:solidFill>
              </a:rPr>
              <a:t>Transition part One</a:t>
            </a:r>
          </a:p>
        </p:txBody>
      </p:sp>
    </p:spTree>
    <p:extLst>
      <p:ext uri="{BB962C8B-B14F-4D97-AF65-F5344CB8AC3E}">
        <p14:creationId xmlns:p14="http://schemas.microsoft.com/office/powerpoint/2010/main" val="37343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Objectives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829" y="1707502"/>
            <a:ext cx="665964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Transition Overview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Administrative Requirements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Participant and Host Agency Activities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Q &amp; 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84447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5" y="241629"/>
            <a:ext cx="6908800" cy="7744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KEY COMPETITION PRINCIPLES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647" y="1860380"/>
            <a:ext cx="7268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Do </a:t>
            </a:r>
            <a:r>
              <a:rPr lang="en-US" sz="2400" b="1" dirty="0"/>
              <a:t>NO</a:t>
            </a:r>
            <a:r>
              <a:rPr lang="en-US" sz="2400" dirty="0"/>
              <a:t> harm – seamless transition – </a:t>
            </a:r>
            <a:r>
              <a:rPr lang="en-US" sz="2400" b="1" dirty="0"/>
              <a:t>NO</a:t>
            </a:r>
            <a:r>
              <a:rPr lang="en-US" sz="2400" dirty="0"/>
              <a:t> participant left behind or harmed 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Right of First Refusal – Participants have 90 days to remain at the same host agency at the same rate of pay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Right to Fair Duration – Participant receives the IDL that is more favorable for 90 days</a:t>
            </a:r>
          </a:p>
        </p:txBody>
      </p:sp>
    </p:spTree>
    <p:extLst>
      <p:ext uri="{BB962C8B-B14F-4D97-AF65-F5344CB8AC3E}">
        <p14:creationId xmlns:p14="http://schemas.microsoft.com/office/powerpoint/2010/main" val="385373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the transition begin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730" y="1677798"/>
            <a:ext cx="7113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Administrative Requirements </a:t>
            </a:r>
          </a:p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Major Transition Milestones</a:t>
            </a:r>
          </a:p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Transition Activities and Events</a:t>
            </a:r>
          </a:p>
          <a:p>
            <a:pPr marL="285750" indent="-285750">
              <a:lnSpc>
                <a:spcPct val="150000"/>
              </a:lnSpc>
              <a:buClr>
                <a:srgbClr val="9D1C30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Official </a:t>
            </a:r>
            <a:r>
              <a:rPr lang="en-US" sz="3200" b="1" dirty="0">
                <a:solidFill>
                  <a:srgbClr val="9D1C30"/>
                </a:solidFill>
              </a:rPr>
              <a:t>TRANSFER </a:t>
            </a:r>
            <a:r>
              <a:rPr lang="en-US" sz="3200" dirty="0"/>
              <a:t>date is </a:t>
            </a:r>
            <a:r>
              <a:rPr lang="en-US" sz="3200" b="1" dirty="0">
                <a:solidFill>
                  <a:srgbClr val="9D1C30"/>
                </a:solidFill>
              </a:rPr>
              <a:t>FEBRUARY 1, 2017</a:t>
            </a:r>
          </a:p>
          <a:p>
            <a:pPr>
              <a:buClr>
                <a:srgbClr val="9D1C30"/>
              </a:buClr>
            </a:pPr>
            <a:endParaRPr lang="en-US" sz="32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3803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676&quot;&gt;&lt;object type=&quot;3&quot; unique_id=&quot;10678&quot;&gt;&lt;property id=&quot;20148&quot; value=&quot;5&quot;/&gt;&lt;property id=&quot;20300&quot; value=&quot;Slide 1 - &amp;quot;2016 Transition and Transfer  activities&amp;quot;&quot;/&gt;&lt;property id=&quot;20307&quot; value=&quot;256&quot;/&gt;&lt;/object&gt;&lt;object type=&quot;3&quot; unique_id=&quot;10679&quot;&gt;&lt;property id=&quot;20148&quot; value=&quot;5&quot;/&gt;&lt;property id=&quot;20300&quot; value=&quot;Slide 2&quot;/&gt;&lt;property id=&quot;20307&quot; value=&quot;264&quot;/&gt;&lt;/object&gt;&lt;object type=&quot;3&quot; unique_id=&quot;10680&quot;&gt;&lt;property id=&quot;20148&quot; value=&quot;5&quot;/&gt;&lt;property id=&quot;20300&quot; value=&quot;Slide 4 - &amp;quot;Judith Gilbert &amp;quot;&quot;/&gt;&lt;property id=&quot;20307&quot; value=&quot;259&quot;/&gt;&lt;/object&gt;&lt;object type=&quot;3&quot; unique_id=&quot;10681&quot;&gt;&lt;property id=&quot;20148&quot; value=&quot;5&quot;/&gt;&lt;property id=&quot;20300&quot; value=&quot;Slide 5 - &amp;quot;Bennett Pudlin &amp;quot;&quot;/&gt;&lt;property id=&quot;20307&quot; value=&quot;260&quot;/&gt;&lt;/object&gt;&lt;object type=&quot;3&quot; unique_id=&quot;10685&quot;&gt;&lt;property id=&quot;20148&quot; value=&quot;5&quot;/&gt;&lt;property id=&quot;20300&quot; value=&quot;Slide 6 - &amp;quot;Senior Community Service Employment Program  Transition part One&amp;quot;&quot;/&gt;&lt;property id=&quot;20307&quot; value=&quot;257&quot;/&gt;&lt;/object&gt;&lt;object type=&quot;3&quot; unique_id=&quot;10686&quot;&gt;&lt;property id=&quot;20148&quot; value=&quot;5&quot;/&gt;&lt;property id=&quot;20300&quot; value=&quot;Slide 24 - &amp;quot;Validate and Annotate &amp;quot;&quot;/&gt;&lt;property id=&quot;20307&quot; value=&quot;258&quot;/&gt;&lt;/object&gt;&lt;object type=&quot;3&quot; unique_id=&quot;21438&quot;&gt;&lt;property id=&quot;20148&quot; value=&quot;5&quot;/&gt;&lt;property id=&quot;20300&quot; value=&quot;Slide 21 - &amp;quot;Transfer List  &amp;quot;&quot;/&gt;&lt;property id=&quot;20307&quot; value=&quot;274&quot;/&gt;&lt;/object&gt;&lt;object type=&quot;3&quot; unique_id=&quot;21579&quot;&gt;&lt;property id=&quot;20148&quot; value=&quot;5&quot;/&gt;&lt;property id=&quot;20300&quot; value=&quot;Slide 3 - &amp;quot;Steven Rietzke &amp;quot;&quot;/&gt;&lt;property id=&quot;20307&quot; value=&quot;275&quot;/&gt;&lt;/object&gt;&lt;object type=&quot;3&quot; unique_id=&quot;21581&quot;&gt;&lt;property id=&quot;20148&quot; value=&quot;5&quot;/&gt;&lt;property id=&quot;20300&quot; value=&quot;Slide 7 - &amp;quot;Today’s Objectives &amp;amp;#x09;&amp;quot;&quot;/&gt;&lt;property id=&quot;20307&quot; value=&quot;325&quot;/&gt;&lt;/object&gt;&lt;object type=&quot;3&quot; unique_id=&quot;21582&quot;&gt;&lt;property id=&quot;20148&quot; value=&quot;5&quot;/&gt;&lt;property id=&quot;20300&quot; value=&quot;Slide 8 - &amp;quot; KEY COMPETITION PRINCIPLES&amp;quot;&quot;/&gt;&lt;property id=&quot;20307&quot; value=&quot;342&quot;/&gt;&lt;/object&gt;&lt;object type=&quot;3&quot; unique_id=&quot;21583&quot;&gt;&lt;property id=&quot;20148&quot; value=&quot;5&quot;/&gt;&lt;property id=&quot;20300&quot; value=&quot;Slide 9 - &amp;quot;Let the transition begin &amp;quot;&quot;/&gt;&lt;property id=&quot;20307&quot; value=&quot;286&quot;/&gt;&lt;/object&gt;&lt;object type=&quot;3&quot; unique_id=&quot;21584&quot;&gt;&lt;property id=&quot;20148&quot; value=&quot;5&quot;/&gt;&lt;property id=&quot;20300&quot; value=&quot;Slide 10 - &amp;quot;The Award &amp;quot;&quot;/&gt;&lt;property id=&quot;20307&quot; value=&quot;284&quot;/&gt;&lt;/object&gt;&lt;object type=&quot;3&quot; unique_id=&quot;21585&quot;&gt;&lt;property id=&quot;20148&quot; value=&quot;5&quot;/&gt;&lt;property id=&quot;20300&quot; value=&quot;Slide 11 - &amp;quot;Administrative Requirements &amp;quot;&quot;/&gt;&lt;property id=&quot;20307&quot; value=&quot;300&quot;/&gt;&lt;/object&gt;&lt;object type=&quot;3&quot; unique_id=&quot;21586&quot;&gt;&lt;property id=&quot;20148&quot; value=&quot;5&quot;/&gt;&lt;property id=&quot;20300&quot; value=&quot;Slide 12 - &amp;quot;Terminology &amp;quot;&quot;/&gt;&lt;property id=&quot;20307&quot; value=&quot;301&quot;/&gt;&lt;/object&gt;&lt;object type=&quot;3&quot; unique_id=&quot;21587&quot;&gt;&lt;property id=&quot;20148&quot; value=&quot;5&quot;/&gt;&lt;property id=&quot;20300&quot; value=&quot;Slide 13 - &amp;quot;Keep your eye on the target&amp;quot;&quot;/&gt;&lt;property id=&quot;20307&quot; value=&quot;306&quot;/&gt;&lt;/object&gt;&lt;object type=&quot;3&quot; unique_id=&quot;21588&quot;&gt;&lt;property id=&quot;20148&quot; value=&quot;5&quot;/&gt;&lt;property id=&quot;20300&quot; value=&quot;Slide 14 - &amp;quot;Milestones                     as of 10/28/2016: P-1&amp;quot;&quot;/&gt;&lt;property id=&quot;20307&quot; value=&quot;327&quot;/&gt;&lt;/object&gt;&lt;object type=&quot;3&quot; unique_id=&quot;21589&quot;&gt;&lt;property id=&quot;20148&quot; value=&quot;5&quot;/&gt;&lt;property id=&quot;20300&quot; value=&quot;Slide 15 - &amp;quot;Milestones                       as of 10/28/2016: P-2 &amp;quot;&quot;/&gt;&lt;property id=&quot;20307&quot; value=&quot;328&quot;/&gt;&lt;/object&gt;&lt;object type=&quot;3&quot; unique_id=&quot;21590&quot;&gt;&lt;property id=&quot;20148&quot; value=&quot;5&quot;/&gt;&lt;property id=&quot;20300&quot; value=&quot;Slide 16 - &amp;quot;Transition Funding Request&amp;quot;&quot;/&gt;&lt;property id=&quot;20307&quot; value=&quot;288&quot;/&gt;&lt;/object&gt;&lt;object type=&quot;3&quot; unique_id=&quot;21591&quot;&gt;&lt;property id=&quot;20148&quot; value=&quot;5&quot;/&gt;&lt;property id=&quot;20300&quot; value=&quot;Slide 17 - &amp;quot;SCSEP Funds &amp;quot;&quot;/&gt;&lt;property id=&quot;20307&quot; value=&quot;299&quot;/&gt;&lt;/object&gt;&lt;object type=&quot;3&quot; unique_id=&quot;21592&quot;&gt;&lt;property id=&quot;20148&quot; value=&quot;5&quot;/&gt;&lt;property id=&quot;20300&quot; value=&quot;Slide 18 - &amp;quot;Transition Communication&amp;quot;&quot;/&gt;&lt;property id=&quot;20307&quot; value=&quot;287&quot;/&gt;&lt;/object&gt;&lt;object type=&quot;3&quot; unique_id=&quot;21593&quot;&gt;&lt;property id=&quot;20148&quot; value=&quot;5&quot;/&gt;&lt;property id=&quot;20300&quot; value=&quot;Slide 19 - &amp;quot;New Grantee Orientation &amp;quot;&quot;/&gt;&lt;property id=&quot;20307&quot; value=&quot;289&quot;/&gt;&lt;/object&gt;&lt;object type=&quot;3&quot; unique_id=&quot;21594&quot;&gt;&lt;property id=&quot;20148&quot; value=&quot;5&quot;/&gt;&lt;property id=&quot;20300&quot; value=&quot;Slide 20&quot;/&gt;&lt;property id=&quot;20307&quot; value=&quot;302&quot;/&gt;&lt;/object&gt;&lt;object type=&quot;3&quot; unique_id=&quot;21595&quot;&gt;&lt;property id=&quot;20148&quot; value=&quot;5&quot;/&gt;&lt;property id=&quot;20300&quot; value=&quot;Slide 22 - &amp;quot;Enrollment freeze&amp;quot;&quot;/&gt;&lt;property id=&quot;20307&quot; value=&quot;303&quot;/&gt;&lt;/object&gt;&lt;object type=&quot;3&quot; unique_id=&quot;21596&quot;&gt;&lt;property id=&quot;20148&quot; value=&quot;5&quot;/&gt;&lt;property id=&quot;20300&quot; value=&quot;Slide 23 - &amp;quot;TRANSFER CATEGORIES&amp;quot;&quot;/&gt;&lt;property id=&quot;20307&quot; value=&quot;296&quot;/&gt;&lt;/object&gt;&lt;object type=&quot;3&quot; unique_id=&quot;21597&quot;&gt;&lt;property id=&quot;20148&quot; value=&quot;5&quot;/&gt;&lt;property id=&quot;20300&quot; value=&quot;Slide 25 - &amp;quot;Participant Transfer File &amp;quot;&quot;/&gt;&lt;property id=&quot;20307&quot; value=&quot;293&quot;/&gt;&lt;/object&gt;&lt;object type=&quot;3&quot; unique_id=&quot;21598&quot;&gt;&lt;property id=&quot;20148&quot; value=&quot;5&quot;/&gt;&lt;property id=&quot;20300&quot; value=&quot;Slide 26 - &amp;quot;Transfer file &amp;quot;&quot;/&gt;&lt;property id=&quot;20307&quot; value=&quot;355&quot;/&gt;&lt;/object&gt;&lt;object type=&quot;3&quot; unique_id=&quot;21599&quot;&gt;&lt;property id=&quot;20148&quot; value=&quot;5&quot;/&gt;&lt;property id=&quot;20300&quot; value=&quot;Slide 27 - &amp;quot;Transfer and Durational Limit &amp;amp;#x09;&amp;quot;&quot;/&gt;&lt;property id=&quot;20307&quot; value=&quot;297&quot;/&gt;&lt;/object&gt;&lt;object type=&quot;3&quot; unique_id=&quot;21600&quot;&gt;&lt;property id=&quot;20148&quot; value=&quot;5&quot;/&gt;&lt;property id=&quot;20300&quot; value=&quot;Slide 28&quot;/&gt;&lt;property id=&quot;20307&quot; value=&quot;323&quot;/&gt;&lt;/object&gt;&lt;object type=&quot;3&quot; unique_id=&quot;21601&quot;&gt;&lt;property id=&quot;20148&quot; value=&quot;5&quot;/&gt;&lt;property id=&quot;20300&quot; value=&quot;Slide 29 - &amp;quot;POSITION SWAPS&amp;quot;&quot;/&gt;&lt;property id=&quot;20307&quot; value=&quot;291&quot;/&gt;&lt;/object&gt;&lt;object type=&quot;3&quot; unique_id=&quot;21602&quot;&gt;&lt;property id=&quot;20148&quot; value=&quot;5&quot;/&gt;&lt;property id=&quot;20300&quot; value=&quot;Slide 30 - &amp;quot;POSITION SWAPS &amp;quot;&quot;/&gt;&lt;property id=&quot;20307&quot; value=&quot;292&quot;/&gt;&lt;/object&gt;&lt;object type=&quot;3&quot; unique_id=&quot;21603&quot;&gt;&lt;property id=&quot;20148&quot; value=&quot;5&quot;/&gt;&lt;property id=&quot;20300&quot; value=&quot;Slide 31 - &amp;quot;What are the Principles for Approving Swaps&amp;quot;&quot;/&gt;&lt;property id=&quot;20307&quot; value=&quot;294&quot;/&gt;&lt;/object&gt;&lt;object type=&quot;3&quot; unique_id=&quot;21604&quot;&gt;&lt;property id=&quot;20148&quot; value=&quot;5&quot;/&gt;&lt;property id=&quot;20300&quot; value=&quot;Slide 32 - &amp;quot;Performance Measure Goals  &amp;quot;&quot;/&gt;&lt;property id=&quot;20307&quot; value=&quot;324&quot;/&gt;&lt;/object&gt;&lt;object type=&quot;3&quot; unique_id=&quot;21605&quot;&gt;&lt;property id=&quot;20148&quot; value=&quot;5&quot;/&gt;&lt;property id=&quot;20300&quot; value=&quot;Slide 33&quot;/&gt;&lt;property id=&quot;20307&quot; value=&quot;308&quot;/&gt;&lt;/object&gt;&lt;object type=&quot;3&quot; unique_id=&quot;21606&quot;&gt;&lt;property id=&quot;20148&quot; value=&quot;5&quot;/&gt;&lt;property id=&quot;20300&quot; value=&quot;Slide 34&quot;/&gt;&lt;property id=&quot;20307&quot; value=&quot;343&quot;/&gt;&lt;/object&gt;&lt;object type=&quot;3&quot; unique_id=&quot;21607&quot;&gt;&lt;property id=&quot;20148&quot; value=&quot;5&quot;/&gt;&lt;property id=&quot;20300&quot; value=&quot;Slide 35&quot;/&gt;&lt;property id=&quot;20307&quot; value=&quot;344&quot;/&gt;&lt;/object&gt;&lt;object type=&quot;3&quot; unique_id=&quot;21608&quot;&gt;&lt;property id=&quot;20148&quot; value=&quot;5&quot;/&gt;&lt;property id=&quot;20300&quot; value=&quot;Slide 36 - &amp;quot;Let’s talk about what you need to do&amp;amp;#x09;&amp;quot;&quot;/&gt;&lt;property id=&quot;20307&quot; value=&quot;345&quot;/&gt;&lt;/object&gt;&lt;object type=&quot;3&quot; unique_id=&quot;21609&quot;&gt;&lt;property id=&quot;20148&quot; value=&quot;5&quot;/&gt;&lt;property id=&quot;20300&quot; value=&quot;Slide 37 - &amp;quot;Preparation&amp;quot;&quot;/&gt;&lt;property id=&quot;20307&quot; value=&quot;346&quot;/&gt;&lt;/object&gt;&lt;object type=&quot;3&quot; unique_id=&quot;21610&quot;&gt;&lt;property id=&quot;20148&quot; value=&quot;5&quot;/&gt;&lt;property id=&quot;20300&quot; value=&quot;Slide 38 - &amp;quot;Participant Transition Meetings&amp;quot;&quot;/&gt;&lt;property id=&quot;20307&quot; value=&quot;347&quot;/&gt;&lt;/object&gt;&lt;object type=&quot;3&quot; unique_id=&quot;21611&quot;&gt;&lt;property id=&quot;20148&quot; value=&quot;5&quot;/&gt;&lt;property id=&quot;20300&quot; value=&quot;Slide 39 - &amp;quot;Host Agency Transition Meeting &amp;quot;&quot;/&gt;&lt;property id=&quot;20307&quot; value=&quot;348&quot;/&gt;&lt;/object&gt;&lt;object type=&quot;3&quot; unique_id=&quot;21612&quot;&gt;&lt;property id=&quot;20148&quot; value=&quot;5&quot;/&gt;&lt;property id=&quot;20300&quot; value=&quot;Slide 40 - &amp;quot;Transition Implementation &amp;quot;&quot;/&gt;&lt;property id=&quot;20307&quot; value=&quot;349&quot;/&gt;&lt;/object&gt;&lt;object type=&quot;3&quot; unique_id=&quot;21613&quot;&gt;&lt;property id=&quot;20148&quot; value=&quot;5&quot;/&gt;&lt;property id=&quot;20300&quot; value=&quot;Slide 41 - &amp;quot;Individual Durational Limit (IDL)&amp;quot;&quot;/&gt;&lt;property id=&quot;20307&quot; value=&quot;350&quot;/&gt;&lt;/object&gt;&lt;object type=&quot;3&quot; unique_id=&quot;21614&quot;&gt;&lt;property id=&quot;20148&quot; value=&quot;5&quot;/&gt;&lt;property id=&quot;20300&quot; value=&quot;Slide 42 - &amp;quot;Individual Durational Limit (IDL) policies and transfers &amp;quot;&quot;/&gt;&lt;property id=&quot;20307&quot; value=&quot;351&quot;/&gt;&lt;/object&gt;&lt;object type=&quot;3&quot; unique_id=&quot;21615&quot;&gt;&lt;property id=&quot;20148&quot; value=&quot;5&quot;/&gt;&lt;property id=&quot;20300&quot; value=&quot;Slide 43 - &amp;quot;Make Sure &amp;amp;#x09;&amp;quot;&quot;/&gt;&lt;property id=&quot;20307&quot; value=&quot;352&quot;/&gt;&lt;/object&gt;&lt;object type=&quot;3&quot; unique_id=&quot;21616&quot;&gt;&lt;property id=&quot;20148&quot; value=&quot;5&quot;/&gt;&lt;property id=&quot;20300&quot; value=&quot;Slide 44 - &amp;quot;What is the State’s role&amp;quot;&quot;/&gt;&lt;property id=&quot;20307&quot; value=&quot;353&quot;/&gt;&lt;/object&gt;&lt;object type=&quot;3&quot; unique_id=&quot;21617&quot;&gt;&lt;property id=&quot;20148&quot; value=&quot;5&quot;/&gt;&lt;property id=&quot;20300&quot; value=&quot;Slide 45&quot;/&gt;&lt;property id=&quot;20307&quot; value=&quot;354&quot;/&gt;&lt;/object&gt;&lt;object type=&quot;3&quot; unique_id=&quot;21618&quot;&gt;&lt;property id=&quot;20148&quot; value=&quot;5&quot;/&gt;&lt;property id=&quot;20300&quot; value=&quot;Slide 46 - &amp;quot;Next Steps&amp;quot;&quot;/&gt;&lt;property id=&quot;20307&quot; value=&quot;326&quot;/&gt;&lt;/object&gt;&lt;object type=&quot;3&quot; unique_id=&quot;21619&quot;&gt;&lt;property id=&quot;20148&quot; value=&quot;5&quot;/&gt;&lt;property id=&quot;20300&quot; value=&quot;Slide 47 - &amp;quot;National SCSEP TEAM &amp;quot;&quot;/&gt;&lt;property id=&quot;20307&quot; value=&quot;322&quot;/&gt;&lt;/object&gt;&lt;object type=&quot;3&quot; unique_id=&quot;21620&quot;&gt;&lt;property id=&quot;20148&quot; value=&quot;5&quot;/&gt;&lt;property id=&quot;20300&quot; value=&quot;Slide 48 - &amp;quot;Any Additional Questions/concerns &amp;quot;&quot;/&gt;&lt;property id=&quot;20307&quot; value=&quot;320&quot;/&gt;&lt;/object&gt;&lt;object type=&quot;3&quot; unique_id=&quot;21621&quot;&gt;&lt;property id=&quot;20148&quot; value=&quot;5&quot;/&gt;&lt;property id=&quot;20300&quot; value=&quot;Slide 49&quot;/&gt;&lt;property id=&quot;20307&quot; value=&quot;321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A1B5B-069E-4BDD-A79A-68D5FBCBDE3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5078</TotalTime>
  <Words>1728</Words>
  <Application>Microsoft Office PowerPoint</Application>
  <PresentationFormat>On-screen Show (4:3)</PresentationFormat>
  <Paragraphs>374</Paragraphs>
  <Slides>49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Aparajita</vt:lpstr>
      <vt:lpstr>Arial</vt:lpstr>
      <vt:lpstr>Calibri</vt:lpstr>
      <vt:lpstr>Cambria Math</vt:lpstr>
      <vt:lpstr>Franklin Gothic Medium</vt:lpstr>
      <vt:lpstr>Impact</vt:lpstr>
      <vt:lpstr>Myriad Pro</vt:lpstr>
      <vt:lpstr>Myriad Pro Cond</vt:lpstr>
      <vt:lpstr>Times New Roman</vt:lpstr>
      <vt:lpstr>Wingdings</vt:lpstr>
      <vt:lpstr>Office Theme</vt:lpstr>
      <vt:lpstr>\\maher2008\m\Webinar Resources\2016\SCSEP_2016_10_28\SCSEP Transition Calendar 2016.xlsx</vt:lpstr>
      <vt:lpstr>file:///\\ETA-940-01\shared\OWI\DNPTTA\Older%20Workers\Transition%202016%20materials\participant%20transfer%20list%20version%201%20as%20of%2010-18-2016.xlsx</vt:lpstr>
      <vt:lpstr>2016 Transition and Transfer  activities</vt:lpstr>
      <vt:lpstr>PowerPoint Presentation</vt:lpstr>
      <vt:lpstr>Steven Rietzke </vt:lpstr>
      <vt:lpstr>Judith Gilbert </vt:lpstr>
      <vt:lpstr>Bennett Pudlin </vt:lpstr>
      <vt:lpstr>Senior Community Service Employment Program  Transition part One</vt:lpstr>
      <vt:lpstr>Today’s Objectives  </vt:lpstr>
      <vt:lpstr> KEY COMPETITION PRINCIPLES</vt:lpstr>
      <vt:lpstr>Let the transition begin </vt:lpstr>
      <vt:lpstr>The Award </vt:lpstr>
      <vt:lpstr>Administrative Requirements </vt:lpstr>
      <vt:lpstr>Terminology </vt:lpstr>
      <vt:lpstr>Keep your eye on the target</vt:lpstr>
      <vt:lpstr>Milestones                     as of 10/28/2016: P-1</vt:lpstr>
      <vt:lpstr>Milestones                       as of 10/28/2016: P-2 </vt:lpstr>
      <vt:lpstr>Transition Funding Request</vt:lpstr>
      <vt:lpstr>SCSEP Funds </vt:lpstr>
      <vt:lpstr>Transition Communication</vt:lpstr>
      <vt:lpstr>New Grantee Orientation </vt:lpstr>
      <vt:lpstr>PowerPoint Presentation</vt:lpstr>
      <vt:lpstr>Transfer List  </vt:lpstr>
      <vt:lpstr>Enrollment freeze</vt:lpstr>
      <vt:lpstr>TRANSFER CATEGORIES</vt:lpstr>
      <vt:lpstr>Validate and Annotate </vt:lpstr>
      <vt:lpstr>Participant Transfer File </vt:lpstr>
      <vt:lpstr>Transfer file </vt:lpstr>
      <vt:lpstr>Transfer and Durational Limit  </vt:lpstr>
      <vt:lpstr>PowerPoint Presentation</vt:lpstr>
      <vt:lpstr>POSITION SWAPS</vt:lpstr>
      <vt:lpstr>POSITION SWAPS </vt:lpstr>
      <vt:lpstr>What are the Principles for Approving Swaps</vt:lpstr>
      <vt:lpstr>Performance Measure Goals  </vt:lpstr>
      <vt:lpstr>PowerPoint Presentation</vt:lpstr>
      <vt:lpstr>PowerPoint Presentation</vt:lpstr>
      <vt:lpstr>PowerPoint Presentation</vt:lpstr>
      <vt:lpstr>Let’s talk about what you need to do </vt:lpstr>
      <vt:lpstr>Preparation</vt:lpstr>
      <vt:lpstr>Participant Transition Meetings</vt:lpstr>
      <vt:lpstr>Host Agency Transition Meeting </vt:lpstr>
      <vt:lpstr>Transition Implementation </vt:lpstr>
      <vt:lpstr>Individual Durational Limit (IDL)</vt:lpstr>
      <vt:lpstr>Individual Durational Limit (IDL) policies and transfers </vt:lpstr>
      <vt:lpstr>Make Sure  </vt:lpstr>
      <vt:lpstr>What is the State’s role</vt:lpstr>
      <vt:lpstr>PowerPoint Presentation</vt:lpstr>
      <vt:lpstr>Next Steps</vt:lpstr>
      <vt:lpstr>National SCSEP TEAM </vt:lpstr>
      <vt:lpstr>Any Additional Questions/concerns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 McNeace</dc:creator>
  <cp:lastModifiedBy>Jennifer Jacobs</cp:lastModifiedBy>
  <cp:revision>263</cp:revision>
  <cp:lastPrinted>2016-10-28T13:25:11Z</cp:lastPrinted>
  <dcterms:created xsi:type="dcterms:W3CDTF">2014-04-10T03:33:57Z</dcterms:created>
  <dcterms:modified xsi:type="dcterms:W3CDTF">2016-10-28T15:21:34Z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