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sldIdLst>
    <p:sldId id="273" r:id="rId5"/>
    <p:sldId id="256" r:id="rId6"/>
    <p:sldId id="264" r:id="rId7"/>
    <p:sldId id="257" r:id="rId8"/>
    <p:sldId id="308" r:id="rId9"/>
    <p:sldId id="336" r:id="rId10"/>
    <p:sldId id="265" r:id="rId11"/>
    <p:sldId id="274" r:id="rId12"/>
    <p:sldId id="322" r:id="rId13"/>
    <p:sldId id="258" r:id="rId14"/>
    <p:sldId id="324" r:id="rId15"/>
    <p:sldId id="337" r:id="rId16"/>
    <p:sldId id="338" r:id="rId17"/>
    <p:sldId id="339" r:id="rId18"/>
    <p:sldId id="340" r:id="rId19"/>
    <p:sldId id="341" r:id="rId20"/>
    <p:sldId id="342" r:id="rId21"/>
    <p:sldId id="343" r:id="rId22"/>
    <p:sldId id="344" r:id="rId23"/>
    <p:sldId id="345" r:id="rId24"/>
    <p:sldId id="346" r:id="rId25"/>
    <p:sldId id="325" r:id="rId26"/>
    <p:sldId id="327" r:id="rId27"/>
    <p:sldId id="328" r:id="rId28"/>
    <p:sldId id="329" r:id="rId29"/>
    <p:sldId id="330" r:id="rId30"/>
    <p:sldId id="331" r:id="rId31"/>
    <p:sldId id="332" r:id="rId32"/>
    <p:sldId id="347" r:id="rId33"/>
    <p:sldId id="334" r:id="rId34"/>
    <p:sldId id="303" r:id="rId35"/>
    <p:sldId id="263" r:id="rId36"/>
    <p:sldId id="269" r:id="rId37"/>
  </p:sldIdLst>
  <p:sldSz cx="9144000" cy="6858000" type="screen4x3"/>
  <p:notesSz cx="6858000" cy="9144000"/>
  <p:custDataLst>
    <p:tags r:id="rId3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5A99"/>
    <a:srgbClr val="004874"/>
    <a:srgbClr val="002C47"/>
    <a:srgbClr val="124D95"/>
    <a:srgbClr val="9D1C30"/>
    <a:srgbClr val="4675B8"/>
    <a:srgbClr val="041F36"/>
    <a:srgbClr val="7A232E"/>
    <a:srgbClr val="B85759"/>
    <a:srgbClr val="4A7E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76" autoAdjust="0"/>
    <p:restoredTop sz="82593" autoAdjust="0"/>
  </p:normalViewPr>
  <p:slideViewPr>
    <p:cSldViewPr snapToGrid="0">
      <p:cViewPr varScale="1">
        <p:scale>
          <a:sx n="59" d="100"/>
          <a:sy n="59" d="100"/>
        </p:scale>
        <p:origin x="1848" y="114"/>
      </p:cViewPr>
      <p:guideLst>
        <p:guide orient="horz" pos="2160"/>
        <p:guide pos="2880"/>
      </p:guideLst>
    </p:cSldViewPr>
  </p:slideViewPr>
  <p:notesTextViewPr>
    <p:cViewPr>
      <p:scale>
        <a:sx n="3" d="2"/>
        <a:sy n="3" d="2"/>
      </p:scale>
      <p:origin x="0" y="0"/>
    </p:cViewPr>
  </p:notesTextViewPr>
  <p:sorterViewPr>
    <p:cViewPr varScale="1">
      <p:scale>
        <a:sx n="1" d="1"/>
        <a:sy n="1" d="1"/>
      </p:scale>
      <p:origin x="0" y="-58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FBD6B5-AD14-4D41-8A0D-AFF5136F4E09}" type="datetimeFigureOut">
              <a:rPr lang="en-US" smtClean="0"/>
              <a:pPr/>
              <a:t>9/8/2016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118022-50D0-43CE-B9C3-944277464A3B}" type="slidenum">
              <a:rPr lang="en-US" smtClean="0"/>
              <a:pPr/>
              <a:t>‹#›</a:t>
            </a:fld>
            <a:endParaRPr lang="en-US" dirty="0"/>
          </a:p>
        </p:txBody>
      </p:sp>
    </p:spTree>
    <p:extLst>
      <p:ext uri="{BB962C8B-B14F-4D97-AF65-F5344CB8AC3E}">
        <p14:creationId xmlns:p14="http://schemas.microsoft.com/office/powerpoint/2010/main" val="3125435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A0118022-50D0-43CE-B9C3-944277464A3B}" type="slidenum">
              <a:rPr lang="en-US" smtClean="0"/>
              <a:pPr/>
              <a:t>2</a:t>
            </a:fld>
            <a:endParaRPr lang="en-US" dirty="0"/>
          </a:p>
        </p:txBody>
      </p:sp>
    </p:spTree>
    <p:extLst>
      <p:ext uri="{BB962C8B-B14F-4D97-AF65-F5344CB8AC3E}">
        <p14:creationId xmlns:p14="http://schemas.microsoft.com/office/powerpoint/2010/main" val="1616623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pPr/>
              <a:t>17</a:t>
            </a:fld>
            <a:endParaRPr lang="en-US" dirty="0"/>
          </a:p>
        </p:txBody>
      </p:sp>
    </p:spTree>
    <p:extLst>
      <p:ext uri="{BB962C8B-B14F-4D97-AF65-F5344CB8AC3E}">
        <p14:creationId xmlns:p14="http://schemas.microsoft.com/office/powerpoint/2010/main" val="1769084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pPr/>
              <a:t>19</a:t>
            </a:fld>
            <a:endParaRPr lang="en-US" dirty="0"/>
          </a:p>
        </p:txBody>
      </p:sp>
    </p:spTree>
    <p:extLst>
      <p:ext uri="{BB962C8B-B14F-4D97-AF65-F5344CB8AC3E}">
        <p14:creationId xmlns:p14="http://schemas.microsoft.com/office/powerpoint/2010/main" val="2877515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pPr/>
              <a:t>21</a:t>
            </a:fld>
            <a:endParaRPr lang="en-US" dirty="0"/>
          </a:p>
        </p:txBody>
      </p:sp>
    </p:spTree>
    <p:extLst>
      <p:ext uri="{BB962C8B-B14F-4D97-AF65-F5344CB8AC3E}">
        <p14:creationId xmlns:p14="http://schemas.microsoft.com/office/powerpoint/2010/main" val="3548937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pPr/>
              <a:t>22</a:t>
            </a:fld>
            <a:endParaRPr lang="en-US" dirty="0"/>
          </a:p>
        </p:txBody>
      </p:sp>
    </p:spTree>
    <p:extLst>
      <p:ext uri="{BB962C8B-B14F-4D97-AF65-F5344CB8AC3E}">
        <p14:creationId xmlns:p14="http://schemas.microsoft.com/office/powerpoint/2010/main" val="4273804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pPr/>
              <a:t>24</a:t>
            </a:fld>
            <a:endParaRPr lang="en-US" dirty="0"/>
          </a:p>
        </p:txBody>
      </p:sp>
    </p:spTree>
    <p:extLst>
      <p:ext uri="{BB962C8B-B14F-4D97-AF65-F5344CB8AC3E}">
        <p14:creationId xmlns:p14="http://schemas.microsoft.com/office/powerpoint/2010/main" val="3539736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A0118022-50D0-43CE-B9C3-944277464A3B}" type="slidenum">
              <a:rPr lang="en-US" smtClean="0"/>
              <a:pPr/>
              <a:t>26</a:t>
            </a:fld>
            <a:endParaRPr lang="en-US" dirty="0"/>
          </a:p>
        </p:txBody>
      </p:sp>
    </p:spTree>
    <p:extLst>
      <p:ext uri="{BB962C8B-B14F-4D97-AF65-F5344CB8AC3E}">
        <p14:creationId xmlns:p14="http://schemas.microsoft.com/office/powerpoint/2010/main" val="2478371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pPr/>
              <a:t>29</a:t>
            </a:fld>
            <a:endParaRPr lang="en-US" dirty="0"/>
          </a:p>
        </p:txBody>
      </p:sp>
    </p:spTree>
    <p:extLst>
      <p:ext uri="{BB962C8B-B14F-4D97-AF65-F5344CB8AC3E}">
        <p14:creationId xmlns:p14="http://schemas.microsoft.com/office/powerpoint/2010/main" val="814301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A0118022-50D0-43CE-B9C3-944277464A3B}" type="slidenum">
              <a:rPr lang="en-US" smtClean="0"/>
              <a:pPr/>
              <a:t>32</a:t>
            </a:fld>
            <a:endParaRPr lang="en-US" dirty="0"/>
          </a:p>
        </p:txBody>
      </p:sp>
    </p:spTree>
    <p:extLst>
      <p:ext uri="{BB962C8B-B14F-4D97-AF65-F5344CB8AC3E}">
        <p14:creationId xmlns:p14="http://schemas.microsoft.com/office/powerpoint/2010/main" val="2523175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A0118022-50D0-43CE-B9C3-944277464A3B}" type="slidenum">
              <a:rPr lang="en-US" smtClean="0"/>
              <a:pPr/>
              <a:t>6</a:t>
            </a:fld>
            <a:endParaRPr lang="en-US" dirty="0"/>
          </a:p>
        </p:txBody>
      </p:sp>
    </p:spTree>
    <p:extLst>
      <p:ext uri="{BB962C8B-B14F-4D97-AF65-F5344CB8AC3E}">
        <p14:creationId xmlns:p14="http://schemas.microsoft.com/office/powerpoint/2010/main" val="3675609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pPr/>
              <a:t>8</a:t>
            </a:fld>
            <a:endParaRPr lang="en-US" dirty="0"/>
          </a:p>
        </p:txBody>
      </p:sp>
    </p:spTree>
    <p:extLst>
      <p:ext uri="{BB962C8B-B14F-4D97-AF65-F5344CB8AC3E}">
        <p14:creationId xmlns:p14="http://schemas.microsoft.com/office/powerpoint/2010/main" val="3607881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A0118022-50D0-43CE-B9C3-944277464A3B}" type="slidenum">
              <a:rPr lang="en-US" smtClean="0"/>
              <a:pPr/>
              <a:t>10</a:t>
            </a:fld>
            <a:endParaRPr lang="en-US" dirty="0"/>
          </a:p>
        </p:txBody>
      </p:sp>
    </p:spTree>
    <p:extLst>
      <p:ext uri="{BB962C8B-B14F-4D97-AF65-F5344CB8AC3E}">
        <p14:creationId xmlns:p14="http://schemas.microsoft.com/office/powerpoint/2010/main" val="2979756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A0118022-50D0-43CE-B9C3-944277464A3B}" type="slidenum">
              <a:rPr lang="en-US" smtClean="0"/>
              <a:pPr/>
              <a:t>11</a:t>
            </a:fld>
            <a:endParaRPr lang="en-US" dirty="0"/>
          </a:p>
        </p:txBody>
      </p:sp>
    </p:spTree>
    <p:extLst>
      <p:ext uri="{BB962C8B-B14F-4D97-AF65-F5344CB8AC3E}">
        <p14:creationId xmlns:p14="http://schemas.microsoft.com/office/powerpoint/2010/main" val="2156015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pPr/>
              <a:t>13</a:t>
            </a:fld>
            <a:endParaRPr lang="en-US" dirty="0"/>
          </a:p>
        </p:txBody>
      </p:sp>
    </p:spTree>
    <p:extLst>
      <p:ext uri="{BB962C8B-B14F-4D97-AF65-F5344CB8AC3E}">
        <p14:creationId xmlns:p14="http://schemas.microsoft.com/office/powerpoint/2010/main" val="2898742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pPr/>
              <a:t>14</a:t>
            </a:fld>
            <a:endParaRPr lang="en-US" dirty="0"/>
          </a:p>
        </p:txBody>
      </p:sp>
    </p:spTree>
    <p:extLst>
      <p:ext uri="{BB962C8B-B14F-4D97-AF65-F5344CB8AC3E}">
        <p14:creationId xmlns:p14="http://schemas.microsoft.com/office/powerpoint/2010/main" val="2186898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pPr/>
              <a:t>15</a:t>
            </a:fld>
            <a:endParaRPr lang="en-US" dirty="0"/>
          </a:p>
        </p:txBody>
      </p:sp>
    </p:spTree>
    <p:extLst>
      <p:ext uri="{BB962C8B-B14F-4D97-AF65-F5344CB8AC3E}">
        <p14:creationId xmlns:p14="http://schemas.microsoft.com/office/powerpoint/2010/main" val="2818118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pPr/>
              <a:t>16</a:t>
            </a:fld>
            <a:endParaRPr lang="en-US" dirty="0"/>
          </a:p>
        </p:txBody>
      </p:sp>
    </p:spTree>
    <p:extLst>
      <p:ext uri="{BB962C8B-B14F-4D97-AF65-F5344CB8AC3E}">
        <p14:creationId xmlns:p14="http://schemas.microsoft.com/office/powerpoint/2010/main" val="1153059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mailto:ETAsupport@wfgpshelpdesk.atlassian.net"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sp>
        <p:nvSpPr>
          <p:cNvPr id="33" name="Rectangle 32"/>
          <p:cNvSpPr/>
          <p:nvPr userDrawn="1"/>
        </p:nvSpPr>
        <p:spPr>
          <a:xfrm>
            <a:off x="0" y="3752850"/>
            <a:ext cx="4429402" cy="295275"/>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4" name="Rectangle 33"/>
          <p:cNvSpPr/>
          <p:nvPr userDrawn="1"/>
        </p:nvSpPr>
        <p:spPr>
          <a:xfrm>
            <a:off x="0" y="5620716"/>
            <a:ext cx="4429402" cy="295275"/>
          </a:xfrm>
          <a:prstGeom prst="rect">
            <a:avLst/>
          </a:prstGeom>
          <a:gradFill>
            <a:gsLst>
              <a:gs pos="0">
                <a:schemeClr val="accent3">
                  <a:shade val="15000"/>
                  <a:satMod val="180000"/>
                  <a:lumMod val="72000"/>
                </a:schemeClr>
              </a:gs>
              <a:gs pos="78000">
                <a:schemeClr val="accent3">
                  <a:shade val="45000"/>
                  <a:satMod val="170000"/>
                  <a:lumMod val="85000"/>
                </a:schemeClr>
              </a:gs>
              <a:gs pos="100000">
                <a:schemeClr val="accent3">
                  <a:tint val="99000"/>
                  <a:shade val="65000"/>
                  <a:satMod val="155000"/>
                </a:schemeClr>
              </a:gs>
            </a:gsLs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4" name="TextBox 13"/>
          <p:cNvSpPr txBox="1"/>
          <p:nvPr userDrawn="1"/>
        </p:nvSpPr>
        <p:spPr>
          <a:xfrm>
            <a:off x="4695825" y="1571624"/>
            <a:ext cx="4297680" cy="5191126"/>
          </a:xfrm>
          <a:prstGeom prst="rect">
            <a:avLst/>
          </a:prstGeom>
          <a:noFill/>
        </p:spPr>
        <p:txBody>
          <a:bodyPr wrap="square" rtlCol="0">
            <a:noAutofit/>
          </a:bodyPr>
          <a:lstStyle/>
          <a:p>
            <a:pPr marL="0" indent="0">
              <a:spcAft>
                <a:spcPts val="1000"/>
              </a:spcAft>
              <a:buFont typeface="Arial" panose="020B0604020202020204" pitchFamily="34" charset="0"/>
              <a:buNone/>
            </a:pPr>
            <a:r>
              <a:rPr lang="en-US" sz="1400" b="1" dirty="0">
                <a:latin typeface="Arial" panose="020B0604020202020204" pitchFamily="34" charset="0"/>
                <a:cs typeface="Arial" panose="020B0604020202020204" pitchFamily="34" charset="0"/>
              </a:rPr>
              <a:t>Beyond</a:t>
            </a:r>
            <a:r>
              <a:rPr lang="en-US" sz="1400" b="1" baseline="0" dirty="0">
                <a:latin typeface="Arial" panose="020B0604020202020204" pitchFamily="34" charset="0"/>
                <a:cs typeface="Arial" panose="020B0604020202020204" pitchFamily="34" charset="0"/>
              </a:rPr>
              <a:t> the standard offerings</a:t>
            </a:r>
            <a:r>
              <a:rPr lang="en-US" sz="1150" b="0" baseline="0" dirty="0">
                <a:latin typeface="Arial" panose="020B0604020202020204" pitchFamily="34" charset="0"/>
                <a:cs typeface="Arial" panose="020B0604020202020204" pitchFamily="34" charset="0"/>
              </a:rPr>
              <a:t>,</a:t>
            </a:r>
            <a:r>
              <a:rPr lang="en-US" sz="1150" b="1" baseline="0" dirty="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a:t>
            </a:r>
            <a:r>
              <a:rPr lang="en-US" sz="1150" b="0" dirty="0">
                <a:latin typeface="Arial" panose="020B0604020202020204" pitchFamily="34" charset="0"/>
                <a:cs typeface="Arial" panose="020B0604020202020204" pitchFamily="34" charset="0"/>
              </a:rPr>
              <a:t>his</a:t>
            </a:r>
            <a:r>
              <a:rPr lang="en-US" sz="1150" b="0" baseline="0" dirty="0">
                <a:latin typeface="Arial" panose="020B0604020202020204" pitchFamily="34" charset="0"/>
                <a:cs typeface="Arial" panose="020B0604020202020204" pitchFamily="34" charset="0"/>
              </a:rPr>
              <a:t> 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3 Speaker Slide choices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Objectives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Agenda</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Series Set</a:t>
            </a:r>
            <a:endParaRPr lang="en-US" sz="1100" b="1"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1200"/>
              </a:spcBef>
              <a:spcAft>
                <a:spcPts val="60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Title Slide:</a:t>
            </a:r>
          </a:p>
          <a:p>
            <a:pPr marL="628650" marR="0" lvl="1"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050" b="0" baseline="0" dirty="0">
                <a:latin typeface="Arial" panose="020B0604020202020204" pitchFamily="34" charset="0"/>
                <a:cs typeface="Arial" panose="020B0604020202020204" pitchFamily="34" charset="0"/>
              </a:rPr>
              <a:t>The titles are formatted to display as “Small Caps”.  </a:t>
            </a:r>
          </a:p>
          <a:p>
            <a:pPr marL="628650" lvl="1" indent="-171450">
              <a:spcBef>
                <a:spcPts val="300"/>
              </a:spcBef>
              <a:spcAft>
                <a:spcPts val="0"/>
              </a:spcAft>
              <a:buFont typeface="Arial" panose="020B0604020202020204" pitchFamily="34" charset="0"/>
              <a:buChar char="•"/>
            </a:pPr>
            <a:r>
              <a:rPr lang="en-US" sz="1050" dirty="0">
                <a:latin typeface="Arial" panose="020B0604020202020204" pitchFamily="34" charset="0"/>
                <a:cs typeface="Arial" panose="020B0604020202020204" pitchFamily="34" charset="0"/>
              </a:rPr>
              <a:t>The</a:t>
            </a:r>
            <a:r>
              <a:rPr lang="en-US" sz="1050" baseline="0" dirty="0">
                <a:latin typeface="Arial" panose="020B0604020202020204" pitchFamily="34" charset="0"/>
                <a:cs typeface="Arial" panose="020B0604020202020204" pitchFamily="34" charset="0"/>
              </a:rPr>
              <a:t> date on the title slide updates automatically to the current day.  On the day of the Webinar, it will reflect the proper date.</a:t>
            </a:r>
          </a:p>
          <a:p>
            <a:pPr marL="171450" indent="-171450">
              <a:spcBef>
                <a:spcPts val="600"/>
              </a:spcBef>
              <a:spcAft>
                <a:spcPts val="800"/>
              </a:spcAft>
              <a:buFont typeface="Arial" panose="020B0604020202020204" pitchFamily="34" charset="0"/>
              <a:buChar char="•"/>
            </a:pPr>
            <a:r>
              <a:rPr lang="en-US" sz="1200" b="1" baseline="0" dirty="0">
                <a:latin typeface="Arial" panose="020B0604020202020204" pitchFamily="34" charset="0"/>
                <a:cs typeface="Arial" panose="020B0604020202020204" pitchFamily="34" charset="0"/>
              </a:rPr>
              <a:t>Resources:</a:t>
            </a:r>
            <a:br>
              <a:rPr lang="en-US" sz="1050" b="1"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This works like a multi-level bulleted list.  Use the list level buttons on your “Home” tab to</a:t>
            </a:r>
            <a:br>
              <a:rPr lang="en-US" sz="1050"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change levels.</a:t>
            </a:r>
          </a:p>
          <a:p>
            <a:pPr marL="628650" lvl="1" indent="-171450">
              <a:spcBef>
                <a:spcPts val="600"/>
              </a:spcBef>
              <a:spcAft>
                <a:spcPts val="3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first level is the name of the resource</a:t>
            </a:r>
          </a:p>
          <a:p>
            <a:pPr marL="628650" lvl="1" indent="-171450">
              <a:spcAft>
                <a:spcPts val="3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second level is the Resource Information</a:t>
            </a:r>
          </a:p>
          <a:p>
            <a:pPr marL="628650" lvl="1" indent="-171450">
              <a:spcAft>
                <a:spcPts val="6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third level is the Resource Link.</a:t>
            </a:r>
          </a:p>
          <a:p>
            <a:pPr marL="171450" lvl="0" indent="-171450">
              <a:spcAft>
                <a:spcPts val="600"/>
              </a:spcAft>
              <a:buFont typeface="Arial" panose="020B0604020202020204" pitchFamily="34" charset="0"/>
              <a:buChar char="•"/>
            </a:pP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6728086" y="5023409"/>
            <a:ext cx="1296075" cy="481538"/>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sp>
        <p:nvSpPr>
          <p:cNvPr id="28" name="Rectangle 27"/>
          <p:cNvSpPr/>
          <p:nvPr userDrawn="1"/>
        </p:nvSpPr>
        <p:spPr>
          <a:xfrm>
            <a:off x="5509122" y="1"/>
            <a:ext cx="278130" cy="119753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Rectangle 26"/>
          <p:cNvSpPr/>
          <p:nvPr userDrawn="1"/>
        </p:nvSpPr>
        <p:spPr>
          <a:xfrm>
            <a:off x="4429402" y="1501813"/>
            <a:ext cx="278130" cy="535618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TextBox 5"/>
          <p:cNvSpPr txBox="1"/>
          <p:nvPr userDrawn="1"/>
        </p:nvSpPr>
        <p:spPr>
          <a:xfrm>
            <a:off x="0" y="54831"/>
            <a:ext cx="5448300" cy="978729"/>
          </a:xfrm>
          <a:prstGeom prst="rect">
            <a:avLst/>
          </a:prstGeom>
          <a:noFill/>
        </p:spPr>
        <p:txBody>
          <a:bodyPr wrap="square" rtlCol="0">
            <a:spAutoFit/>
          </a:bodyPr>
          <a:lstStyle/>
          <a:p>
            <a:pPr algn="ctr">
              <a:lnSpc>
                <a:spcPct val="90000"/>
              </a:lnSpc>
            </a:pPr>
            <a:r>
              <a:rPr lang="en-US" sz="3600" b="0" i="0" kern="1200" cap="small" spc="40" baseline="0" dirty="0">
                <a:gradFill flip="none" rotWithShape="1">
                  <a:gsLst>
                    <a:gs pos="0">
                      <a:srgbClr val="752832">
                        <a:lumMod val="28000"/>
                      </a:srgbClr>
                    </a:gs>
                    <a:gs pos="100000">
                      <a:schemeClr val="accent2">
                        <a:lumMod val="75000"/>
                      </a:schemeClr>
                    </a:gs>
                  </a:gsLst>
                  <a:lin ang="16200000" scaled="1"/>
                  <a:tileRect/>
                </a:gradFill>
                <a:latin typeface="Impact" panose="020B0806030902050204" pitchFamily="34" charset="0"/>
                <a:ea typeface="+mj-ea"/>
                <a:cs typeface="Myriad Pro Cond"/>
              </a:rPr>
              <a:t>This Slide Is Hidden.  </a:t>
            </a:r>
          </a:p>
          <a:p>
            <a:pPr algn="ctr">
              <a:lnSpc>
                <a:spcPct val="90000"/>
              </a:lnSpc>
            </a:pPr>
            <a:r>
              <a:rPr lang="en-US" sz="2800" b="0" i="0" kern="1200" cap="small" spc="40" baseline="0" dirty="0">
                <a:gradFill flip="none" rotWithShape="1">
                  <a:gsLst>
                    <a:gs pos="0">
                      <a:srgbClr val="752832">
                        <a:lumMod val="28000"/>
                      </a:srgbClr>
                    </a:gs>
                    <a:gs pos="100000">
                      <a:schemeClr val="accent2">
                        <a:lumMod val="75000"/>
                      </a:schemeClr>
                    </a:gs>
                  </a:gsLst>
                  <a:lin ang="16200000" scaled="1"/>
                  <a:tileRect/>
                </a:gradFill>
                <a:latin typeface="Impact" panose="020B0806030902050204" pitchFamily="34" charset="0"/>
                <a:ea typeface="+mj-ea"/>
                <a:cs typeface="Myriad Pro Cond"/>
              </a:rPr>
              <a:t>It will not display in your presentation.</a:t>
            </a:r>
          </a:p>
        </p:txBody>
      </p:sp>
      <p:sp>
        <p:nvSpPr>
          <p:cNvPr id="7" name="TextBox 6"/>
          <p:cNvSpPr txBox="1"/>
          <p:nvPr userDrawn="1"/>
        </p:nvSpPr>
        <p:spPr>
          <a:xfrm>
            <a:off x="91736" y="1613703"/>
            <a:ext cx="4297680" cy="5149047"/>
          </a:xfrm>
          <a:prstGeom prst="rect">
            <a:avLst/>
          </a:prstGeom>
          <a:noFill/>
        </p:spPr>
        <p:txBody>
          <a:bodyPr wrap="square" rtlCol="0">
            <a:noAutofit/>
          </a:bodyPr>
          <a:lstStyle/>
          <a:p>
            <a:pPr>
              <a:spcAft>
                <a:spcPts val="300"/>
              </a:spcAft>
            </a:pPr>
            <a:r>
              <a:rPr lang="en-US" sz="1400" b="1" dirty="0">
                <a:latin typeface="Arial" panose="020B0604020202020204" pitchFamily="34" charset="0"/>
                <a:cs typeface="Arial" panose="020B0604020202020204" pitchFamily="34" charset="0"/>
              </a:rPr>
              <a:t>How to use</a:t>
            </a:r>
            <a:r>
              <a:rPr lang="en-US" sz="1400" b="1" baseline="0" dirty="0">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available.  Select 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of a slide,</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click the “Layout” button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right next to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600"/>
              </a:spcBef>
              <a:spcAft>
                <a:spcPts val="3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General Template Notes:</a:t>
            </a:r>
          </a:p>
          <a:p>
            <a:pPr marL="274320" lvl="0" indent="0">
              <a:spcAft>
                <a:spcPts val="600"/>
              </a:spcAft>
              <a:buFont typeface="Arial" panose="020B0604020202020204" pitchFamily="34" charset="0"/>
              <a:buNone/>
            </a:pPr>
            <a:r>
              <a:rPr lang="en-US" sz="1800" b="0" u="sng" spc="60" baseline="0" dirty="0">
                <a:solidFill>
                  <a:schemeClr val="bg1"/>
                </a:solidFill>
                <a:effectLst>
                  <a:outerShdw blurRad="76200" dist="38100" dir="8100000" algn="tr" rotWithShape="0">
                    <a:prstClr val="black">
                      <a:alpha val="60000"/>
                    </a:prstClr>
                  </a:outerShdw>
                </a:effectLst>
                <a:latin typeface="Impact" panose="020B0806030902050204" pitchFamily="34" charset="0"/>
                <a:cs typeface="Arial" panose="020B0604020202020204" pitchFamily="34" charset="0"/>
              </a:rPr>
              <a:t>DO NOT:</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dirty="0">
                <a:latin typeface="Arial" panose="020B0604020202020204" pitchFamily="34" charset="0"/>
                <a:cs typeface="Arial" panose="020B0604020202020204" pitchFamily="34" charset="0"/>
              </a:rPr>
              <a:t>.  If a spacing adjustment is needed, it will be handled by the design team.</a:t>
            </a:r>
            <a:endParaRPr lang="en-US" sz="1050" b="0" dirty="0">
              <a:latin typeface="Arial" panose="020B0604020202020204" pitchFamily="34" charset="0"/>
              <a:cs typeface="Arial" panose="020B0604020202020204" pitchFamily="34" charset="0"/>
            </a:endParaRPr>
          </a:p>
          <a:p>
            <a:pPr marL="628650" lvl="1" indent="-171450">
              <a:spcAft>
                <a:spcPts val="600"/>
              </a:spcAft>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628650" lvl="1" indent="-171450">
              <a:spcAft>
                <a:spcPts val="600"/>
              </a:spcAft>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Change heading alignment or location. </a:t>
            </a:r>
            <a:r>
              <a:rPr lang="en-US" sz="1050" b="0" baseline="0" dirty="0">
                <a:latin typeface="Arial" panose="020B0604020202020204" pitchFamily="34" charset="0"/>
                <a:cs typeface="Arial" panose="020B0604020202020204" pitchFamily="34" charset="0"/>
              </a:rPr>
              <a:t>Any issues present in the display of your slides will be repaired by the design team.</a:t>
            </a:r>
          </a:p>
          <a:p>
            <a:pPr marL="27432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sng"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Impact" panose="020B0806030902050204" pitchFamily="34" charset="0"/>
                <a:ea typeface="+mn-ea"/>
                <a:cs typeface="Arial" panose="020B0604020202020204" pitchFamily="34" charset="0"/>
              </a:rPr>
              <a:t>DO:</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Reference 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originated.  Note that any graphics not referenced or in violation of </a:t>
            </a:r>
            <a:r>
              <a:rPr kumimoji="0" lang="en-US" sz="1050" b="1"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grpSp>
        <p:nvGrpSpPr>
          <p:cNvPr id="13" name="Group 12"/>
          <p:cNvGrpSpPr/>
          <p:nvPr userDrawn="1"/>
        </p:nvGrpSpPr>
        <p:grpSpPr>
          <a:xfrm>
            <a:off x="95250" y="1177480"/>
            <a:ext cx="8953500" cy="325901"/>
            <a:chOff x="95250" y="1177480"/>
            <a:chExt cx="8953500" cy="325901"/>
          </a:xfrm>
        </p:grpSpPr>
        <p:sp>
          <p:nvSpPr>
            <p:cNvPr id="10" name="TextBox 9"/>
            <p:cNvSpPr txBox="1"/>
            <p:nvPr userDrawn="1"/>
          </p:nvSpPr>
          <p:spPr>
            <a:xfrm>
              <a:off x="95250" y="1177480"/>
              <a:ext cx="8953500" cy="304277"/>
            </a:xfrm>
            <a:prstGeom prst="rect">
              <a:avLst/>
            </a:prstGeom>
            <a:noFill/>
          </p:spPr>
          <p:txBody>
            <a:bodyPr wrap="square" rtlCol="0">
              <a:noAutofit/>
            </a:bodyPr>
            <a:lstStyle/>
            <a:p>
              <a:pPr algn="ctr"/>
              <a:r>
                <a:rPr lang="en-US" sz="1600" i="1" dirty="0">
                  <a:solidFill>
                    <a:schemeClr val="tx1">
                      <a:lumMod val="65000"/>
                      <a:lumOff val="35000"/>
                    </a:schemeClr>
                  </a:solidFill>
                  <a:latin typeface="Arial" panose="020B0604020202020204" pitchFamily="34" charset="0"/>
                  <a:cs typeface="Arial" panose="020B0604020202020204" pitchFamily="34" charset="0"/>
                </a:rPr>
                <a:t>This slide contains information</a:t>
              </a:r>
              <a:r>
                <a:rPr lang="en-US" sz="1600" i="1" baseline="0" dirty="0">
                  <a:solidFill>
                    <a:schemeClr val="tx1">
                      <a:lumMod val="65000"/>
                      <a:lumOff val="35000"/>
                    </a:schemeClr>
                  </a:solidFill>
                  <a:latin typeface="Arial" panose="020B0604020202020204" pitchFamily="34" charset="0"/>
                  <a:cs typeface="Arial" panose="020B0604020202020204" pitchFamily="34" charset="0"/>
                </a:rPr>
                <a:t> on how to use this template.  It is not a part of the presentation.</a:t>
              </a:r>
              <a:endParaRPr lang="en-US" sz="1600" i="1"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12" name="Group 11"/>
            <p:cNvGrpSpPr/>
            <p:nvPr userDrawn="1"/>
          </p:nvGrpSpPr>
          <p:grpSpPr>
            <a:xfrm>
              <a:off x="114300" y="1197535"/>
              <a:ext cx="8915400" cy="305846"/>
              <a:chOff x="114300" y="1188010"/>
              <a:chExt cx="8915400" cy="305846"/>
            </a:xfrm>
          </p:grpSpPr>
          <p:cxnSp>
            <p:nvCxnSpPr>
              <p:cNvPr id="9" name="Straight Connector 8"/>
              <p:cNvCxnSpPr/>
              <p:nvPr userDrawn="1"/>
            </p:nvCxnSpPr>
            <p:spPr>
              <a:xfrm>
                <a:off x="114300" y="1493856"/>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userDrawn="1"/>
            </p:nvCxnSpPr>
            <p:spPr>
              <a:xfrm>
                <a:off x="114300" y="1188010"/>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grpSp>
      </p:grpSp>
      <p:sp>
        <p:nvSpPr>
          <p:cNvPr id="15" name="TextBox 14"/>
          <p:cNvSpPr txBox="1"/>
          <p:nvPr userDrawn="1"/>
        </p:nvSpPr>
        <p:spPr>
          <a:xfrm>
            <a:off x="7084799" y="2272914"/>
            <a:ext cx="1317601" cy="1154326"/>
          </a:xfrm>
          <a:prstGeom prst="rect">
            <a:avLst/>
          </a:prstGeom>
          <a:noFill/>
        </p:spPr>
        <p:txBody>
          <a:bodyPr wrap="square" rtlCol="0">
            <a:noAutofit/>
          </a:bodyPr>
          <a:lstStyle/>
          <a:p>
            <a:pPr marL="0" lvl="1" indent="-171450">
              <a:lnSpc>
                <a:spcPct val="90000"/>
              </a:lnSpc>
              <a:spcAft>
                <a:spcPts val="400"/>
              </a:spcAft>
              <a:buFont typeface="Arial" panose="020B0604020202020204" pitchFamily="34" charset="0"/>
              <a:buChar char="•"/>
            </a:pPr>
            <a:r>
              <a:rPr lang="en-US" sz="1100" b="0" baseline="0" dirty="0"/>
              <a:t>Quote</a:t>
            </a:r>
          </a:p>
          <a:p>
            <a:pPr marL="0" lvl="1" indent="-171450">
              <a:lnSpc>
                <a:spcPct val="90000"/>
              </a:lnSpc>
              <a:spcAft>
                <a:spcPts val="400"/>
              </a:spcAft>
              <a:buFont typeface="Arial" panose="020B0604020202020204" pitchFamily="34" charset="0"/>
              <a:buChar char="•"/>
            </a:pPr>
            <a:r>
              <a:rPr lang="en-US" sz="1100" b="0" baseline="0" dirty="0"/>
              <a:t>Questions</a:t>
            </a:r>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39425"/>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47715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6" name="Group 25"/>
          <p:cNvGrpSpPr/>
          <p:nvPr userDrawn="1"/>
        </p:nvGrpSpPr>
        <p:grpSpPr>
          <a:xfrm>
            <a:off x="6000750" y="-37309"/>
            <a:ext cx="3143249" cy="1262157"/>
            <a:chOff x="6000750" y="-37309"/>
            <a:chExt cx="3143249" cy="1262157"/>
          </a:xfrm>
        </p:grpSpPr>
        <p:sp>
          <p:nvSpPr>
            <p:cNvPr id="23" name="TextBox 22"/>
            <p:cNvSpPr txBox="1"/>
            <p:nvPr userDrawn="1"/>
          </p:nvSpPr>
          <p:spPr>
            <a:xfrm>
              <a:off x="7205266" y="66207"/>
              <a:ext cx="1938733" cy="1044036"/>
            </a:xfrm>
            <a:prstGeom prst="rect">
              <a:avLst/>
            </a:prstGeom>
            <a:noFill/>
          </p:spPr>
          <p:txBody>
            <a:bodyPr wrap="square" rtlCol="0">
              <a:noAutofit/>
            </a:bodyPr>
            <a:lstStyle/>
            <a:p>
              <a:pPr algn="l">
                <a:lnSpc>
                  <a:spcPct val="90000"/>
                </a:lnSpc>
              </a:pPr>
              <a:r>
                <a:rPr lang="en-US" sz="1300" b="1" i="0" spc="40" dirty="0">
                  <a:solidFill>
                    <a:schemeClr val="tx1">
                      <a:lumMod val="85000"/>
                      <a:lumOff val="15000"/>
                    </a:schemeClr>
                  </a:solidFill>
                  <a:latin typeface="+mj-lt"/>
                </a:rPr>
                <a:t>Don’t Delete this slide until the presentation is final.</a:t>
              </a:r>
              <a:endParaRPr lang="en-US" sz="13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in the template.</a:t>
              </a:r>
              <a:endParaRPr lang="en-US" sz="1500" b="1" i="0" spc="40" dirty="0">
                <a:solidFill>
                  <a:srgbClr val="9D1C30"/>
                </a:solidFill>
                <a:latin typeface="+mj-lt"/>
              </a:endParaRPr>
            </a:p>
          </p:txBody>
        </p:sp>
        <p:grpSp>
          <p:nvGrpSpPr>
            <p:cNvPr id="25" name="Group 24"/>
            <p:cNvGrpSpPr/>
            <p:nvPr userDrawn="1"/>
          </p:nvGrpSpPr>
          <p:grpSpPr>
            <a:xfrm>
              <a:off x="6000750" y="-37309"/>
              <a:ext cx="1262157" cy="1262157"/>
              <a:chOff x="1714500" y="4547858"/>
              <a:chExt cx="1262157" cy="1262157"/>
            </a:xfrm>
          </p:grpSpPr>
          <p:grpSp>
            <p:nvGrpSpPr>
              <p:cNvPr id="24" name="Group 23"/>
              <p:cNvGrpSpPr/>
              <p:nvPr userDrawn="1"/>
            </p:nvGrpSpPr>
            <p:grpSpPr>
              <a:xfrm>
                <a:off x="1714500" y="4547858"/>
                <a:ext cx="1262157" cy="1262157"/>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19" name="TextBox 18"/>
              <p:cNvSpPr txBox="1"/>
              <p:nvPr userDrawn="1"/>
            </p:nvSpPr>
            <p:spPr>
              <a:xfrm>
                <a:off x="1849335" y="4755916"/>
                <a:ext cx="992486" cy="838221"/>
              </a:xfrm>
              <a:prstGeom prst="rect">
                <a:avLst/>
              </a:prstGeom>
              <a:noFill/>
              <a:effectLst>
                <a:outerShdw blurRad="50800" dist="25400" dir="8100000" algn="tr" rotWithShape="0">
                  <a:prstClr val="black">
                    <a:alpha val="40000"/>
                  </a:prstClr>
                </a:outerShdw>
              </a:effectLst>
            </p:spPr>
            <p:txBody>
              <a:bodyPr wrap="square" rtlCol="0">
                <a:noAutofit/>
              </a:bodyPr>
              <a:lstStyle/>
              <a:p>
                <a:pPr algn="ctr"/>
                <a:r>
                  <a:rPr lang="en-US" sz="2300" b="0" i="0" spc="40" baseline="0" dirty="0">
                    <a:solidFill>
                      <a:schemeClr val="bg1"/>
                    </a:solidFill>
                    <a:latin typeface="Impact" panose="020B0806030902050204" pitchFamily="34" charset="0"/>
                  </a:rPr>
                  <a:t>DON’T</a:t>
                </a:r>
                <a:br>
                  <a:rPr lang="en-US" sz="2300" b="0" i="0" spc="40" baseline="0" dirty="0">
                    <a:solidFill>
                      <a:schemeClr val="bg1"/>
                    </a:solidFill>
                    <a:latin typeface="Impact" panose="020B0806030902050204" pitchFamily="34" charset="0"/>
                  </a:rPr>
                </a:br>
                <a:r>
                  <a:rPr lang="en-US" sz="23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334674"/>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sp>
        <p:nvSpPr>
          <p:cNvPr id="35" name="TextBox 34"/>
          <p:cNvSpPr txBox="1"/>
          <p:nvPr userDrawn="1"/>
        </p:nvSpPr>
        <p:spPr>
          <a:xfrm>
            <a:off x="114300" y="910225"/>
            <a:ext cx="5313591" cy="304277"/>
          </a:xfrm>
          <a:prstGeom prst="rect">
            <a:avLst/>
          </a:prstGeom>
          <a:noFill/>
        </p:spPr>
        <p:txBody>
          <a:bodyPr wrap="square" rtlCol="0">
            <a:noAutofit/>
          </a:bodyPr>
          <a:lstStyle/>
          <a:p>
            <a:pPr algn="ctr"/>
            <a:r>
              <a:rPr lang="en-US" sz="1200" b="1" i="0" dirty="0">
                <a:solidFill>
                  <a:schemeClr val="accent2">
                    <a:lumMod val="50000"/>
                  </a:schemeClr>
                </a:solidFill>
                <a:latin typeface="Arial" panose="020B0604020202020204" pitchFamily="34" charset="0"/>
                <a:cs typeface="Arial" panose="020B0604020202020204" pitchFamily="34" charset="0"/>
              </a:rPr>
              <a:t>Slide numbers will set properly when deck is</a:t>
            </a:r>
            <a:r>
              <a:rPr lang="en-US" sz="1200" b="1" i="0" baseline="0" dirty="0">
                <a:solidFill>
                  <a:schemeClr val="accent2">
                    <a:lumMod val="50000"/>
                  </a:schemeClr>
                </a:solidFill>
                <a:latin typeface="Arial" panose="020B0604020202020204" pitchFamily="34" charset="0"/>
                <a:cs typeface="Arial" panose="020B0604020202020204" pitchFamily="34" charset="0"/>
              </a:rPr>
              <a:t> finalized.</a:t>
            </a:r>
            <a:endParaRPr lang="en-US" sz="1200" b="1" i="0" dirty="0">
              <a:solidFill>
                <a:schemeClr val="accent2">
                  <a:lumMod val="50000"/>
                </a:schemeClr>
              </a:solidFill>
              <a:latin typeface="Arial" panose="020B0604020202020204" pitchFamily="34" charset="0"/>
              <a:cs typeface="Arial" panose="020B0604020202020204" pitchFamily="34" charset="0"/>
            </a:endParaRPr>
          </a:p>
        </p:txBody>
      </p:sp>
      <p:sp>
        <p:nvSpPr>
          <p:cNvPr id="36" name="Rectangle 35"/>
          <p:cNvSpPr/>
          <p:nvPr userDrawn="1"/>
        </p:nvSpPr>
        <p:spPr>
          <a:xfrm>
            <a:off x="4714598" y="6248400"/>
            <a:ext cx="4429402" cy="610606"/>
          </a:xfrm>
          <a:prstGeom prst="rect">
            <a:avLst/>
          </a:prstGeom>
          <a:solidFill>
            <a:schemeClr val="bg2">
              <a:lumMod val="50000"/>
            </a:schemeClr>
          </a:solidFill>
          <a:ln>
            <a:noFill/>
          </a:ln>
          <a:effectLst/>
        </p:spPr>
        <p:style>
          <a:lnRef idx="1">
            <a:schemeClr val="accent2"/>
          </a:lnRef>
          <a:fillRef idx="3">
            <a:schemeClr val="accent2"/>
          </a:fillRef>
          <a:effectRef idx="2">
            <a:schemeClr val="accent2"/>
          </a:effectRef>
          <a:fontRef idx="minor">
            <a:schemeClr val="lt1"/>
          </a:fontRef>
        </p:style>
        <p:txBody>
          <a:bodyPr tIns="0" rtlCol="0" anchor="ctr"/>
          <a:lstStyle/>
          <a:p>
            <a:pPr algn="ctr"/>
            <a:r>
              <a:rPr lang="en-US" sz="2000" b="1" dirty="0">
                <a:solidFill>
                  <a:schemeClr val="bg1"/>
                </a:solidFill>
                <a:effectLst>
                  <a:outerShdw blurRad="50800" dist="38100" dir="8100000" algn="tr" rotWithShape="0">
                    <a:prstClr val="black">
                      <a:alpha val="40000"/>
                    </a:prstClr>
                  </a:outerShdw>
                </a:effectLst>
              </a:rPr>
              <a:t>Questions</a:t>
            </a:r>
            <a:r>
              <a:rPr lang="en-US" sz="2000" b="1" baseline="0" dirty="0">
                <a:solidFill>
                  <a:schemeClr val="bg1"/>
                </a:solidFill>
                <a:effectLst>
                  <a:outerShdw blurRad="50800" dist="38100" dir="8100000" algn="tr" rotWithShape="0">
                    <a:prstClr val="black">
                      <a:alpha val="40000"/>
                    </a:prstClr>
                  </a:outerShdw>
                </a:effectLst>
              </a:rPr>
              <a:t> about this template?</a:t>
            </a:r>
          </a:p>
          <a:p>
            <a:pPr algn="ctr"/>
            <a:r>
              <a:rPr lang="en-US" sz="1400" baseline="0" dirty="0">
                <a:solidFill>
                  <a:schemeClr val="bg1"/>
                </a:solidFill>
                <a:effectLst>
                  <a:outerShdw blurRad="50800" dist="38100" dir="8100000" algn="tr" rotWithShape="0">
                    <a:prstClr val="black">
                      <a:alpha val="40000"/>
                    </a:prstClr>
                  </a:outerShdw>
                </a:effectLst>
              </a:rPr>
              <a:t>Email: </a:t>
            </a:r>
            <a:r>
              <a:rPr lang="en-US" sz="1400" baseline="0" dirty="0">
                <a:solidFill>
                  <a:schemeClr val="bg1"/>
                </a:solidFill>
                <a:effectLst>
                  <a:outerShdw blurRad="50800" dist="38100" dir="8100000" algn="tr" rotWithShape="0">
                    <a:prstClr val="black">
                      <a:alpha val="40000"/>
                    </a:prstClr>
                  </a:outerShdw>
                </a:effectLst>
                <a:hlinkClick r:id="rId4"/>
              </a:rPr>
              <a:t>ETAsupport@wfgpshelpdesk.atlassian.net</a:t>
            </a:r>
            <a:r>
              <a:rPr lang="en-US" sz="1400" baseline="0" dirty="0">
                <a:solidFill>
                  <a:schemeClr val="bg1"/>
                </a:solidFill>
                <a:effectLst>
                  <a:outerShdw blurRad="50800" dist="38100" dir="8100000" algn="tr" rotWithShape="0">
                    <a:prstClr val="black">
                      <a:alpha val="40000"/>
                    </a:prstClr>
                  </a:outerShdw>
                </a:effectLst>
              </a:rPr>
              <a:t> </a:t>
            </a:r>
            <a:endParaRPr lang="en-US" sz="1400" dirty="0">
              <a:solidFill>
                <a:schemeClr val="tx2">
                  <a:lumMod val="20000"/>
                  <a:lumOff val="80000"/>
                </a:schemeClr>
              </a:solidFill>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3157383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6038" y="4800600"/>
            <a:ext cx="5486400" cy="566738"/>
          </a:xfrm>
        </p:spPr>
        <p:txBody>
          <a:bodyPr anchor="b">
            <a:normAutofit/>
          </a:bodyPr>
          <a:lstStyle>
            <a:lvl1pPr algn="l">
              <a:defRPr sz="2400" b="0" spc="40" baseline="0">
                <a:gradFill>
                  <a:gsLst>
                    <a:gs pos="0">
                      <a:srgbClr val="004874"/>
                    </a:gs>
                    <a:gs pos="100000">
                      <a:srgbClr val="041F36"/>
                    </a:gs>
                  </a:gsLst>
                  <a:lin ang="5400000" scaled="1"/>
                </a:gradFill>
              </a:defRPr>
            </a:lvl1pPr>
          </a:lstStyle>
          <a:p>
            <a:r>
              <a:rPr lang="en-US" dirty="0"/>
              <a:t>Picture Title Here</a:t>
            </a:r>
          </a:p>
        </p:txBody>
      </p:sp>
      <p:sp>
        <p:nvSpPr>
          <p:cNvPr id="3" name="Picture Placeholder 2"/>
          <p:cNvSpPr>
            <a:spLocks noGrp="1"/>
          </p:cNvSpPr>
          <p:nvPr>
            <p:ph type="pic" idx="1" hasCustomPrompt="1"/>
          </p:nvPr>
        </p:nvSpPr>
        <p:spPr>
          <a:xfrm>
            <a:off x="1316038" y="612775"/>
            <a:ext cx="5486400" cy="41148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vert="horz" lIns="91440" tIns="45720" rIns="91440" bIns="45720" rtlCol="0"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lang="en-US" sz="3200" i="1" baseline="0">
                <a:ln>
                  <a:noFill/>
                </a:ln>
              </a:defRPr>
            </a:lvl1pPr>
          </a:lstStyle>
          <a:p>
            <a:pPr marL="0" marR="0" lvl="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a:pPr>
            <a:r>
              <a:rPr lang="en-US" dirty="0"/>
              <a:t>drop picture here</a:t>
            </a:r>
          </a:p>
        </p:txBody>
      </p:sp>
      <p:sp>
        <p:nvSpPr>
          <p:cNvPr id="4" name="Text Placeholder 3"/>
          <p:cNvSpPr>
            <a:spLocks noGrp="1"/>
          </p:cNvSpPr>
          <p:nvPr>
            <p:ph type="body" sz="half" idx="2" hasCustomPrompt="1"/>
          </p:nvPr>
        </p:nvSpPr>
        <p:spPr>
          <a:xfrm>
            <a:off x="2628900" y="5396366"/>
            <a:ext cx="4649788" cy="804862"/>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Picture caption here</a:t>
            </a:r>
          </a:p>
        </p:txBody>
      </p:sp>
      <p:pic>
        <p:nvPicPr>
          <p:cNvPr id="6" name="Picture 5"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780144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peaker Slide - Sing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9613" y="1875238"/>
            <a:ext cx="4837112" cy="533400"/>
          </a:xfrm>
        </p:spPr>
        <p:txBody>
          <a:bodyPr lIns="0" tIns="0" rIns="0" bIns="0" anchor="t" anchorCtr="0">
            <a:normAutofit/>
          </a:bodyPr>
          <a:lstStyle>
            <a:lvl1pPr algn="l">
              <a:defRPr sz="32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2390776"/>
            <a:ext cx="4837112" cy="354807"/>
          </a:xfrm>
        </p:spPr>
        <p:txBody>
          <a:bodyPr lIns="182880">
            <a:normAutofit/>
          </a:bodyPr>
          <a:lstStyle>
            <a:lvl1pPr marL="0" indent="0">
              <a:buNone/>
              <a:defRPr sz="18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pic>
        <p:nvPicPr>
          <p:cNvPr id="8" name="Picture 7"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
        <p:nvSpPr>
          <p:cNvPr id="6" name="Picture Placeholder 6"/>
          <p:cNvSpPr>
            <a:spLocks noGrp="1"/>
          </p:cNvSpPr>
          <p:nvPr>
            <p:ph type="pic" sz="quarter" idx="10" hasCustomPrompt="1"/>
          </p:nvPr>
        </p:nvSpPr>
        <p:spPr>
          <a:xfrm>
            <a:off x="1066800" y="1914525"/>
            <a:ext cx="1828800" cy="25146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indent="0" algn="ctr">
              <a:buNone/>
              <a:defRPr sz="2000" i="1">
                <a:ln>
                  <a:noFill/>
                </a:ln>
              </a:defRPr>
            </a:lvl1pPr>
          </a:lstStyle>
          <a:p>
            <a:r>
              <a:rPr lang="en-US" dirty="0"/>
              <a:t>drop</a:t>
            </a:r>
            <a:br>
              <a:rPr lang="en-US" dirty="0"/>
            </a:br>
            <a:r>
              <a:rPr lang="en-US" dirty="0"/>
              <a:t>picture </a:t>
            </a:r>
            <a:br>
              <a:rPr lang="en-US" dirty="0"/>
            </a:br>
            <a:r>
              <a:rPr lang="en-US" dirty="0"/>
              <a:t>here</a:t>
            </a:r>
          </a:p>
        </p:txBody>
      </p:sp>
      <p:sp>
        <p:nvSpPr>
          <p:cNvPr id="10" name="Text Placeholder 3"/>
          <p:cNvSpPr>
            <a:spLocks noGrp="1"/>
          </p:cNvSpPr>
          <p:nvPr>
            <p:ph type="body" sz="half" idx="11" hasCustomPrompt="1"/>
          </p:nvPr>
        </p:nvSpPr>
        <p:spPr>
          <a:xfrm>
            <a:off x="3249613" y="2905126"/>
            <a:ext cx="4837112" cy="1347790"/>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300" b="0" i="0" spc="40" baseline="0" dirty="0">
                <a:latin typeface="Franklin Gothic Medium" panose="020B0603020102020204" pitchFamily="34" charset="0"/>
              </a:rPr>
              <a:t>Today’s Moderator</a:t>
            </a:r>
          </a:p>
        </p:txBody>
      </p:sp>
    </p:spTree>
    <p:extLst>
      <p:ext uri="{BB962C8B-B14F-4D97-AF65-F5344CB8AC3E}">
        <p14:creationId xmlns:p14="http://schemas.microsoft.com/office/powerpoint/2010/main" val="2479566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eaker Slide - Sing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9613" y="1875238"/>
            <a:ext cx="4837112" cy="533400"/>
          </a:xfrm>
        </p:spPr>
        <p:txBody>
          <a:bodyPr lIns="0" tIns="0" rIns="0" bIns="0" anchor="t" anchorCtr="0">
            <a:normAutofit/>
          </a:bodyPr>
          <a:lstStyle>
            <a:lvl1pPr algn="l">
              <a:defRPr sz="32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2390776"/>
            <a:ext cx="4837112" cy="354807"/>
          </a:xfrm>
        </p:spPr>
        <p:txBody>
          <a:bodyPr lIns="182880">
            <a:normAutofit/>
          </a:bodyPr>
          <a:lstStyle>
            <a:lvl1pPr marL="0" indent="0">
              <a:buNone/>
              <a:defRPr sz="18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1066800" y="1914525"/>
            <a:ext cx="1828800" cy="25146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indent="0" algn="ctr">
              <a:buNone/>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3249613" y="27932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3249613" y="2905126"/>
            <a:ext cx="4837112" cy="1347790"/>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itle 1"/>
          <p:cNvSpPr txBox="1">
            <a:spLocks/>
          </p:cNvSpPr>
          <p:nvPr userDrawn="1"/>
        </p:nvSpPr>
        <p:spPr>
          <a:xfrm rot="17343955">
            <a:off x="6256333" y="4876220"/>
            <a:ext cx="3635812"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Franklin Gothic Medium" panose="020B0603020102020204" pitchFamily="34" charset="0"/>
              </a:rPr>
              <a:t>Today’s Presenter</a:t>
            </a:r>
          </a:p>
        </p:txBody>
      </p:sp>
      <p:pic>
        <p:nvPicPr>
          <p:cNvPr id="9" name="Picture 8"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046145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eaker Slide - Double">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3249612" y="3454341"/>
            <a:ext cx="4621068" cy="457200"/>
          </a:xfrm>
        </p:spPr>
        <p:txBody>
          <a:bodyPr lIns="0" tIns="0" rIns="0" bIns="0" anchor="t" anchorCtr="0">
            <a:normAutofit/>
          </a:bodyPr>
          <a:lstStyle>
            <a:lvl1pPr marL="0" indent="0" algn="l" defTabSz="457200" rtl="0" eaLnBrk="1" latinLnBrk="0" hangingPunct="1">
              <a:lnSpc>
                <a:spcPct val="85000"/>
              </a:lnSpc>
              <a:spcBef>
                <a:spcPct val="0"/>
              </a:spcBef>
              <a:buNone/>
              <a:defRPr lang="en-US" sz="31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lvl="0"/>
            <a:r>
              <a:rPr lang="en-US" dirty="0"/>
              <a:t>Speaker’s Name Goes Here.</a:t>
            </a:r>
          </a:p>
        </p:txBody>
      </p:sp>
      <p:sp>
        <p:nvSpPr>
          <p:cNvPr id="2" name="Title 1"/>
          <p:cNvSpPr>
            <a:spLocks noGrp="1"/>
          </p:cNvSpPr>
          <p:nvPr>
            <p:ph type="title" hasCustomPrompt="1"/>
          </p:nvPr>
        </p:nvSpPr>
        <p:spPr>
          <a:xfrm>
            <a:off x="3249613" y="541738"/>
            <a:ext cx="4621067" cy="457200"/>
          </a:xfrm>
        </p:spPr>
        <p:txBody>
          <a:bodyPr lIns="0" tIns="0" rIns="0" bIns="0" anchor="t" anchorCtr="0">
            <a:normAutofit/>
          </a:bodyPr>
          <a:lstStyle>
            <a:lvl1pPr algn="l">
              <a:defRPr sz="31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1057276"/>
            <a:ext cx="3970337"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1362320" y="581025"/>
            <a:ext cx="1533279"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3249613" y="14597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3249613" y="1571626"/>
            <a:ext cx="3970337"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3249613" y="3968692"/>
            <a:ext cx="3970337"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1362320" y="3492441"/>
            <a:ext cx="1533279"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userDrawn="1"/>
        </p:nvCxnSpPr>
        <p:spPr>
          <a:xfrm>
            <a:off x="3249613" y="4371125"/>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3249613" y="4483042"/>
            <a:ext cx="3970337"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6" name="Title 1"/>
          <p:cNvSpPr txBox="1">
            <a:spLocks/>
          </p:cNvSpPr>
          <p:nvPr userDrawn="1"/>
        </p:nvSpPr>
        <p:spPr>
          <a:xfrm rot="17343955">
            <a:off x="6244495" y="4884653"/>
            <a:ext cx="3653658"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Franklin Gothic Medium" panose="020B0603020102020204" pitchFamily="34" charset="0"/>
              </a:rPr>
              <a:t>Today’s Presenters</a:t>
            </a:r>
          </a:p>
        </p:txBody>
      </p:sp>
      <p:pic>
        <p:nvPicPr>
          <p:cNvPr id="15" name="Picture 14"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1715805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eaker Slide - Triple">
    <p:spTree>
      <p:nvGrpSpPr>
        <p:cNvPr id="1" name=""/>
        <p:cNvGrpSpPr/>
        <p:nvPr/>
      </p:nvGrpSpPr>
      <p:grpSpPr>
        <a:xfrm>
          <a:off x="0" y="0"/>
          <a:ext cx="0" cy="0"/>
          <a:chOff x="0" y="0"/>
          <a:chExt cx="0" cy="0"/>
        </a:xfrm>
      </p:grpSpPr>
      <p:sp>
        <p:nvSpPr>
          <p:cNvPr id="28" name="Rectangle 27"/>
          <p:cNvSpPr/>
          <p:nvPr userDrawn="1"/>
        </p:nvSpPr>
        <p:spPr>
          <a:xfrm>
            <a:off x="0" y="2124678"/>
            <a:ext cx="8239125" cy="1625896"/>
          </a:xfrm>
          <a:prstGeom prst="rect">
            <a:avLst/>
          </a:prstGeom>
          <a:gradFill flip="none" rotWithShape="1">
            <a:gsLst>
              <a:gs pos="0">
                <a:srgbClr val="EEF9FD">
                  <a:lumMod val="99000"/>
                </a:srgbClr>
              </a:gs>
              <a:gs pos="65000">
                <a:srgbClr val="EEF9FD">
                  <a:alpha val="50000"/>
                </a:srgb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2" name="Group 31"/>
          <p:cNvGrpSpPr/>
          <p:nvPr userDrawn="1"/>
        </p:nvGrpSpPr>
        <p:grpSpPr>
          <a:xfrm>
            <a:off x="-1" y="2097246"/>
            <a:ext cx="8239126" cy="1681481"/>
            <a:chOff x="-1" y="2097246"/>
            <a:chExt cx="8239126" cy="1681481"/>
          </a:xfrm>
        </p:grpSpPr>
        <p:sp>
          <p:nvSpPr>
            <p:cNvPr id="30" name="Rectangle 29"/>
            <p:cNvSpPr/>
            <p:nvPr userDrawn="1"/>
          </p:nvSpPr>
          <p:spPr>
            <a:xfrm>
              <a:off x="0" y="3751295"/>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1" y="2097246"/>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9" name="Text Placeholder 8"/>
          <p:cNvSpPr>
            <a:spLocks noGrp="1"/>
          </p:cNvSpPr>
          <p:nvPr>
            <p:ph type="body" sz="quarter" idx="19" hasCustomPrompt="1"/>
          </p:nvPr>
        </p:nvSpPr>
        <p:spPr>
          <a:xfrm>
            <a:off x="4035283" y="2078559"/>
            <a:ext cx="4397517" cy="459267"/>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lvl="0"/>
            <a:r>
              <a:rPr lang="en-US" dirty="0"/>
              <a:t>Speaker’s Name Goes Here.</a:t>
            </a:r>
          </a:p>
        </p:txBody>
      </p:sp>
      <p:sp>
        <p:nvSpPr>
          <p:cNvPr id="5" name="Text Placeholder 4"/>
          <p:cNvSpPr>
            <a:spLocks noGrp="1"/>
          </p:cNvSpPr>
          <p:nvPr>
            <p:ph type="body" sz="quarter" idx="15" hasCustomPrompt="1"/>
          </p:nvPr>
        </p:nvSpPr>
        <p:spPr>
          <a:xfrm>
            <a:off x="2297112" y="3931873"/>
            <a:ext cx="4306888" cy="477644"/>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marL="0" lvl="0" indent="0" algn="l" defTabSz="457200" rtl="0" eaLnBrk="1" latinLnBrk="0" hangingPunct="1">
              <a:lnSpc>
                <a:spcPct val="85000"/>
              </a:lnSpc>
              <a:spcBef>
                <a:spcPts val="0"/>
              </a:spcBef>
              <a:buClr>
                <a:srgbClr val="752832"/>
              </a:buClr>
              <a:buFont typeface="Wingdings" panose="05000000000000000000" pitchFamily="2" charset="2"/>
              <a:buNone/>
            </a:pPr>
            <a:r>
              <a:rPr lang="en-US" dirty="0"/>
              <a:t>Speaker’s Name Goes Here.</a:t>
            </a:r>
          </a:p>
        </p:txBody>
      </p:sp>
      <p:sp>
        <p:nvSpPr>
          <p:cNvPr id="2" name="Title 1"/>
          <p:cNvSpPr>
            <a:spLocks noGrp="1"/>
          </p:cNvSpPr>
          <p:nvPr>
            <p:ph type="title" hasCustomPrompt="1"/>
          </p:nvPr>
        </p:nvSpPr>
        <p:spPr>
          <a:xfrm>
            <a:off x="2297113" y="290227"/>
            <a:ext cx="4675187" cy="331230"/>
          </a:xfrm>
        </p:spPr>
        <p:txBody>
          <a:bodyPr lIns="0" tIns="0" rIns="0" bIns="0" anchor="b" anchorCtr="0">
            <a:normAutofit/>
          </a:bodyPr>
          <a:lstStyle>
            <a:lvl1pPr algn="l">
              <a:defRPr sz="2800" b="0" spc="40" baseline="0">
                <a:ln w="6350">
                  <a:noFill/>
                </a:ln>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2297112" y="685801"/>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558941" y="265513"/>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2297113" y="10025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2297113" y="1038226"/>
            <a:ext cx="3970337"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2297113" y="4438144"/>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558941" y="3989281"/>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userDrawn="1"/>
        </p:nvCxnSpPr>
        <p:spPr>
          <a:xfrm>
            <a:off x="2297113" y="4754852"/>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2297113" y="4790569"/>
            <a:ext cx="3970337"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4" name="Text Placeholder 3"/>
          <p:cNvSpPr>
            <a:spLocks noGrp="1"/>
          </p:cNvSpPr>
          <p:nvPr>
            <p:ph type="body" sz="half" idx="16" hasCustomPrompt="1"/>
          </p:nvPr>
        </p:nvSpPr>
        <p:spPr>
          <a:xfrm>
            <a:off x="4035283" y="2567164"/>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25" name="Picture Placeholder 6"/>
          <p:cNvSpPr>
            <a:spLocks noGrp="1"/>
          </p:cNvSpPr>
          <p:nvPr>
            <p:ph type="pic" sz="quarter" idx="17" hasCustomPrompt="1"/>
          </p:nvPr>
        </p:nvSpPr>
        <p:spPr>
          <a:xfrm>
            <a:off x="2297112" y="2103112"/>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26" name="Straight Connector 25"/>
          <p:cNvCxnSpPr/>
          <p:nvPr userDrawn="1"/>
        </p:nvCxnSpPr>
        <p:spPr>
          <a:xfrm>
            <a:off x="4035283" y="2883872"/>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Text Placeholder 3"/>
          <p:cNvSpPr>
            <a:spLocks noGrp="1"/>
          </p:cNvSpPr>
          <p:nvPr>
            <p:ph type="body" sz="half" idx="18" hasCustomPrompt="1"/>
          </p:nvPr>
        </p:nvSpPr>
        <p:spPr>
          <a:xfrm>
            <a:off x="4035283" y="2919590"/>
            <a:ext cx="3970337" cy="905256"/>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3" name="Title 1"/>
          <p:cNvSpPr txBox="1">
            <a:spLocks/>
          </p:cNvSpPr>
          <p:nvPr userDrawn="1"/>
        </p:nvSpPr>
        <p:spPr>
          <a:xfrm rot="17343955">
            <a:off x="6225688" y="4898052"/>
            <a:ext cx="3682011"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Franklin Gothic Medium" panose="020B0603020102020204" pitchFamily="34" charset="0"/>
              </a:rPr>
              <a:t>Today’s Presenters</a:t>
            </a:r>
          </a:p>
        </p:txBody>
      </p:sp>
      <p:pic>
        <p:nvPicPr>
          <p:cNvPr id="29" name="Picture 28"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4094675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Title 1"/>
          <p:cNvSpPr txBox="1">
            <a:spLocks/>
          </p:cNvSpPr>
          <p:nvPr userDrawn="1"/>
        </p:nvSpPr>
        <p:spPr>
          <a:xfrm>
            <a:off x="-15780" y="217489"/>
            <a:ext cx="3194592" cy="774492"/>
          </a:xfrm>
          <a:prstGeom prst="rect">
            <a:avLst/>
          </a:prstGeom>
        </p:spPr>
        <p:txBody>
          <a:bodyPr vert="horz" lIns="91440" tIns="45720" rIns="91440" bIns="45720" rtlCol="0" anchor="ctr">
            <a:normAutofit fontScale="85000" lnSpcReduction="10000"/>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r>
              <a:rPr lang="en-US" sz="3800" b="0" spc="40" baseline="0" dirty="0">
                <a:gradFill>
                  <a:gsLst>
                    <a:gs pos="0">
                      <a:srgbClr val="004874"/>
                    </a:gs>
                    <a:gs pos="100000">
                      <a:srgbClr val="041F36"/>
                    </a:gs>
                  </a:gsLst>
                  <a:lin ang="5400000" scaled="1"/>
                </a:gradFill>
                <a:latin typeface="Franklin Gothic Medium" panose="020B0603020102020204" pitchFamily="34" charset="0"/>
              </a:rPr>
              <a:t>Where Are You?</a:t>
            </a:r>
          </a:p>
        </p:txBody>
      </p:sp>
      <p:sp>
        <p:nvSpPr>
          <p:cNvPr id="2" name="TextBox 1"/>
          <p:cNvSpPr txBox="1"/>
          <p:nvPr userDrawn="1"/>
        </p:nvSpPr>
        <p:spPr>
          <a:xfrm>
            <a:off x="3026982" y="373931"/>
            <a:ext cx="4903076"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2000" kern="1200" dirty="0">
                <a:solidFill>
                  <a:schemeClr val="tx1">
                    <a:lumMod val="75000"/>
                    <a:lumOff val="25000"/>
                  </a:schemeClr>
                </a:solidFill>
                <a:latin typeface="+mn-lt"/>
                <a:ea typeface="+mn-ea"/>
                <a:cs typeface="Myriad Pro"/>
              </a:rPr>
              <a:t>Enter your location in the Chat window!</a:t>
            </a:r>
          </a:p>
        </p:txBody>
      </p:sp>
      <p:pic>
        <p:nvPicPr>
          <p:cNvPr id="14" name="Picture 13"/>
          <p:cNvPicPr>
            <a:picLocks noChangeAspect="1"/>
          </p:cNvPicPr>
          <p:nvPr userDrawn="1"/>
        </p:nvPicPr>
        <p:blipFill>
          <a:blip r:embed="rId2"/>
          <a:stretch>
            <a:fillRect/>
          </a:stretch>
        </p:blipFill>
        <p:spPr>
          <a:xfrm>
            <a:off x="0" y="849106"/>
            <a:ext cx="8295970" cy="5656620"/>
          </a:xfrm>
          <a:prstGeom prst="rect">
            <a:avLst/>
          </a:prstGeom>
          <a:effectLst>
            <a:outerShdw blurRad="63500" dist="38100" dir="8100000" algn="tr" rotWithShape="0">
              <a:prstClr val="black">
                <a:alpha val="20000"/>
              </a:prstClr>
            </a:outerShdw>
          </a:effectLst>
        </p:spPr>
      </p:pic>
      <p:sp>
        <p:nvSpPr>
          <p:cNvPr id="7" name="Chevron 6"/>
          <p:cNvSpPr/>
          <p:nvPr userDrawn="1"/>
        </p:nvSpPr>
        <p:spPr>
          <a:xfrm>
            <a:off x="3024722" y="347552"/>
            <a:ext cx="150520" cy="450049"/>
          </a:xfrm>
          <a:prstGeom prst="chevron">
            <a:avLst/>
          </a:prstGeom>
          <a:solidFill>
            <a:srgbClr val="9D1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67212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2743200"/>
            <a:ext cx="8064341" cy="4023497"/>
          </a:xfrm>
          <a:prstGeom prst="rect">
            <a:avLst/>
          </a:prstGeom>
        </p:spPr>
      </p:pic>
      <p:sp>
        <p:nvSpPr>
          <p:cNvPr id="4" name="Title 1"/>
          <p:cNvSpPr txBox="1">
            <a:spLocks/>
          </p:cNvSpPr>
          <p:nvPr userDrawn="1"/>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Myriad Pro Cond"/>
              </a:rPr>
              <a:t>Today’s Objectives</a:t>
            </a:r>
          </a:p>
        </p:txBody>
      </p:sp>
      <p:sp>
        <p:nvSpPr>
          <p:cNvPr id="6" name="Content Placeholder 2"/>
          <p:cNvSpPr>
            <a:spLocks noGrp="1"/>
          </p:cNvSpPr>
          <p:nvPr>
            <p:ph idx="1"/>
          </p:nvPr>
        </p:nvSpPr>
        <p:spPr>
          <a:xfrm>
            <a:off x="457200" y="1209470"/>
            <a:ext cx="6908800" cy="4654617"/>
          </a:xfrm>
        </p:spPr>
        <p:txBody>
          <a:bodyPr/>
          <a:lstStyle>
            <a:lvl1pPr marL="342900" indent="-342900">
              <a:spcBef>
                <a:spcPts val="0"/>
              </a:spcBef>
              <a:spcAft>
                <a:spcPts val="600"/>
              </a:spcAft>
              <a:buFont typeface="Wingdings" panose="05000000000000000000" pitchFamily="2" charset="2"/>
              <a:buChar char="ü"/>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671852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4937876" y="0"/>
            <a:ext cx="2803928" cy="2041991"/>
          </a:xfrm>
          <a:prstGeom prst="rect">
            <a:avLst/>
          </a:prstGeom>
        </p:spPr>
      </p:pic>
      <p:sp>
        <p:nvSpPr>
          <p:cNvPr id="4" name="Title 1"/>
          <p:cNvSpPr txBox="1">
            <a:spLocks/>
          </p:cNvSpPr>
          <p:nvPr userDrawn="1"/>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Myriad Pro Cond"/>
              </a:rPr>
              <a:t>Today’s Agenda</a:t>
            </a:r>
          </a:p>
        </p:txBody>
      </p:sp>
      <p:sp>
        <p:nvSpPr>
          <p:cNvPr id="6" name="Content Placeholder 2"/>
          <p:cNvSpPr>
            <a:spLocks noGrp="1"/>
          </p:cNvSpPr>
          <p:nvPr>
            <p:ph idx="1"/>
          </p:nvPr>
        </p:nvSpPr>
        <p:spPr>
          <a:xfrm>
            <a:off x="457200" y="1209470"/>
            <a:ext cx="6908800" cy="4654617"/>
          </a:xfrm>
        </p:spPr>
        <p:txBody>
          <a:bodyPr/>
          <a:lstStyle>
            <a:lvl1pPr marL="342900" indent="-342900">
              <a:spcBef>
                <a:spcPts val="0"/>
              </a:spcBef>
              <a:spcAft>
                <a:spcPts val="600"/>
              </a:spcAft>
              <a:buFont typeface="Wingdings" panose="05000000000000000000" pitchFamily="2" charset="2"/>
              <a:buChar char="Ø"/>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769215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Poll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68813" y="2574767"/>
            <a:ext cx="1822480" cy="2730500"/>
          </a:xfrm>
          <a:prstGeom prst="rect">
            <a:avLst/>
          </a:prstGeom>
        </p:spPr>
      </p:pic>
      <p:sp>
        <p:nvSpPr>
          <p:cNvPr id="18" name="Content Placeholder 2"/>
          <p:cNvSpPr>
            <a:spLocks noGrp="1"/>
          </p:cNvSpPr>
          <p:nvPr>
            <p:ph idx="1"/>
          </p:nvPr>
        </p:nvSpPr>
        <p:spPr>
          <a:xfrm>
            <a:off x="457200" y="2950005"/>
            <a:ext cx="6908800" cy="3485834"/>
          </a:xfrm>
        </p:spPr>
        <p:txBody>
          <a:bodyPr/>
          <a:lstStyle>
            <a:lvl1pPr marL="342900" indent="-342900">
              <a:spcBef>
                <a:spcPts val="0"/>
              </a:spcBef>
              <a:spcAft>
                <a:spcPts val="1200"/>
              </a:spcAft>
              <a:buFont typeface="Arial" panose="020B0604020202020204" pitchFamily="34" charset="0"/>
              <a:buChar char="•"/>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p:txBody>
      </p:sp>
      <p:sp>
        <p:nvSpPr>
          <p:cNvPr id="19" name="Freeform 18"/>
          <p:cNvSpPr/>
          <p:nvPr userDrawn="1"/>
        </p:nvSpPr>
        <p:spPr>
          <a:xfrm>
            <a:off x="88903" y="1218088"/>
            <a:ext cx="7480297" cy="1505810"/>
          </a:xfrm>
          <a:custGeom>
            <a:avLst/>
            <a:gdLst>
              <a:gd name="connsiteX0" fmla="*/ 0 w 8376408"/>
              <a:gd name="connsiteY0" fmla="*/ 150581 h 1505810"/>
              <a:gd name="connsiteX1" fmla="*/ 150581 w 8376408"/>
              <a:gd name="connsiteY1" fmla="*/ 0 h 1505810"/>
              <a:gd name="connsiteX2" fmla="*/ 8225827 w 8376408"/>
              <a:gd name="connsiteY2" fmla="*/ 0 h 1505810"/>
              <a:gd name="connsiteX3" fmla="*/ 8376408 w 8376408"/>
              <a:gd name="connsiteY3" fmla="*/ 150581 h 1505810"/>
              <a:gd name="connsiteX4" fmla="*/ 8376408 w 8376408"/>
              <a:gd name="connsiteY4" fmla="*/ 1355229 h 1505810"/>
              <a:gd name="connsiteX5" fmla="*/ 8225827 w 8376408"/>
              <a:gd name="connsiteY5" fmla="*/ 1505810 h 1505810"/>
              <a:gd name="connsiteX6" fmla="*/ 150581 w 8376408"/>
              <a:gd name="connsiteY6" fmla="*/ 1505810 h 1505810"/>
              <a:gd name="connsiteX7" fmla="*/ 0 w 8376408"/>
              <a:gd name="connsiteY7" fmla="*/ 1355229 h 1505810"/>
              <a:gd name="connsiteX8" fmla="*/ 0 w 8376408"/>
              <a:gd name="connsiteY8" fmla="*/ 150581 h 15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6408" h="1505810">
                <a:moveTo>
                  <a:pt x="0" y="150581"/>
                </a:moveTo>
                <a:cubicBezTo>
                  <a:pt x="0" y="67417"/>
                  <a:pt x="67417" y="0"/>
                  <a:pt x="150581" y="0"/>
                </a:cubicBezTo>
                <a:lnTo>
                  <a:pt x="8225827" y="0"/>
                </a:lnTo>
                <a:cubicBezTo>
                  <a:pt x="8308991" y="0"/>
                  <a:pt x="8376408" y="67417"/>
                  <a:pt x="8376408" y="150581"/>
                </a:cubicBezTo>
                <a:lnTo>
                  <a:pt x="8376408" y="1355229"/>
                </a:lnTo>
                <a:cubicBezTo>
                  <a:pt x="8376408" y="1438393"/>
                  <a:pt x="8308991" y="1505810"/>
                  <a:pt x="8225827" y="1505810"/>
                </a:cubicBezTo>
                <a:lnTo>
                  <a:pt x="150581" y="1505810"/>
                </a:lnTo>
                <a:cubicBezTo>
                  <a:pt x="67417" y="1505810"/>
                  <a:pt x="0" y="1438393"/>
                  <a:pt x="0" y="1355229"/>
                </a:cubicBezTo>
                <a:lnTo>
                  <a:pt x="0" y="150581"/>
                </a:lnTo>
                <a:close/>
              </a:path>
            </a:pathLst>
          </a:custGeom>
          <a:noFill/>
          <a:ln w="38100" cap="rnd">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9824" tIns="74584" rIns="89824" bIns="74584" numCol="1" spcCol="1270" anchor="ctr" anchorCtr="0">
            <a:noAutofit/>
          </a:bodyPr>
          <a:lstStyle/>
          <a:p>
            <a:pPr lvl="0" algn="ctr" defTabSz="1066800">
              <a:lnSpc>
                <a:spcPct val="90000"/>
              </a:lnSpc>
              <a:spcBef>
                <a:spcPct val="0"/>
              </a:spcBef>
              <a:spcAft>
                <a:spcPct val="35000"/>
              </a:spcAft>
            </a:pPr>
            <a:endParaRPr lang="en-US" sz="2400" kern="120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076732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ries Slide">
    <p:spTree>
      <p:nvGrpSpPr>
        <p:cNvPr id="1" name=""/>
        <p:cNvGrpSpPr/>
        <p:nvPr/>
      </p:nvGrpSpPr>
      <p:grpSpPr>
        <a:xfrm>
          <a:off x="0" y="0"/>
          <a:ext cx="0" cy="0"/>
          <a:chOff x="0" y="0"/>
          <a:chExt cx="0" cy="0"/>
        </a:xfrm>
      </p:grpSpPr>
      <p:sp>
        <p:nvSpPr>
          <p:cNvPr id="2" name="Title 1"/>
          <p:cNvSpPr>
            <a:spLocks noGrp="1"/>
          </p:cNvSpPr>
          <p:nvPr>
            <p:ph type="title"/>
          </p:nvPr>
        </p:nvSpPr>
        <p:spPr>
          <a:xfrm>
            <a:off x="1183504" y="217489"/>
            <a:ext cx="6710174" cy="774492"/>
          </a:xfrm>
        </p:spPr>
        <p:txBody>
          <a:bodyPr>
            <a:normAutofit/>
          </a:bodyPr>
          <a:lstStyle>
            <a:lvl1pPr>
              <a:defRPr sz="3800" spc="40" baseline="0">
                <a:gradFill flip="none" rotWithShape="1">
                  <a:gsLst>
                    <a:gs pos="0">
                      <a:srgbClr val="004874"/>
                    </a:gs>
                    <a:gs pos="100000">
                      <a:srgbClr val="041F36"/>
                    </a:gs>
                  </a:gsLst>
                  <a:lin ang="5400000" scaled="1"/>
                  <a:tileRect/>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7" name="Rectangle 6"/>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8" name="Picture 7"/>
          <p:cNvPicPr>
            <a:picLocks noChangeAspect="1"/>
          </p:cNvPicPr>
          <p:nvPr userDrawn="1"/>
        </p:nvPicPr>
        <p:blipFill rotWithShape="1">
          <a:blip r:embed="rId2"/>
          <a:srcRect r="66253"/>
          <a:stretch/>
        </p:blipFill>
        <p:spPr>
          <a:xfrm>
            <a:off x="7498391" y="567"/>
            <a:ext cx="1645609" cy="6857433"/>
          </a:xfrm>
          <a:prstGeom prst="rect">
            <a:avLst/>
          </a:prstGeom>
          <a:effectLst/>
        </p:spPr>
      </p:pic>
      <p:sp>
        <p:nvSpPr>
          <p:cNvPr id="3" name="Content Placeholder 2"/>
          <p:cNvSpPr>
            <a:spLocks noGrp="1"/>
          </p:cNvSpPr>
          <p:nvPr userDrawn="1">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p:cNvGrpSpPr/>
          <p:nvPr userDrawn="1"/>
        </p:nvGrpSpPr>
        <p:grpSpPr>
          <a:xfrm flipV="1">
            <a:off x="8515350" y="0"/>
            <a:ext cx="628650" cy="1820427"/>
            <a:chOff x="8515350" y="5037573"/>
            <a:chExt cx="628650" cy="1820427"/>
          </a:xfrm>
        </p:grpSpPr>
        <p:sp>
          <p:nvSpPr>
            <p:cNvPr id="21" name="Isosceles Triangle 2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 name="Isosceles Triangle 2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7" name="TextBox 16"/>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5" name="Group 4"/>
          <p:cNvGrpSpPr/>
          <p:nvPr userDrawn="1"/>
        </p:nvGrpSpPr>
        <p:grpSpPr>
          <a:xfrm>
            <a:off x="163880" y="1"/>
            <a:ext cx="1019623" cy="1198094"/>
            <a:chOff x="163880" y="1"/>
            <a:chExt cx="1019623" cy="1198094"/>
          </a:xfrm>
          <a:effectLst>
            <a:outerShdw blurRad="50800" dist="38100" dir="5400000" sx="101000" sy="101000" algn="t" rotWithShape="0">
              <a:prstClr val="black">
                <a:alpha val="40000"/>
              </a:prstClr>
            </a:outerShdw>
          </a:effectLst>
        </p:grpSpPr>
        <p:sp>
          <p:nvSpPr>
            <p:cNvPr id="4" name="Pentagon 3"/>
            <p:cNvSpPr/>
            <p:nvPr userDrawn="1"/>
          </p:nvSpPr>
          <p:spPr>
            <a:xfrm rot="5400000">
              <a:off x="74645" y="89236"/>
              <a:ext cx="1198094" cy="1019623"/>
            </a:xfrm>
            <a:prstGeom prst="homePlate">
              <a:avLst>
                <a:gd name="adj" fmla="val 24591"/>
              </a:avLst>
            </a:prstGeom>
            <a:gradFill flip="none" rotWithShape="1">
              <a:gsLst>
                <a:gs pos="9000">
                  <a:schemeClr val="bg1">
                    <a:lumMod val="75000"/>
                  </a:schemeClr>
                </a:gs>
                <a:gs pos="26000">
                  <a:schemeClr val="bg1"/>
                </a:gs>
                <a:gs pos="100000">
                  <a:schemeClr val="bg1">
                    <a:lumMod val="85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Rectangle 17"/>
            <p:cNvSpPr/>
            <p:nvPr userDrawn="1"/>
          </p:nvSpPr>
          <p:spPr>
            <a:xfrm rot="5400000">
              <a:off x="564947" y="-401066"/>
              <a:ext cx="217490" cy="1019623"/>
            </a:xfrm>
            <a:prstGeom prst="rect">
              <a:avLst/>
            </a:prstGeom>
            <a:gradFill flip="none" rotWithShape="1">
              <a:gsLst>
                <a:gs pos="0">
                  <a:srgbClr val="7A232E"/>
                </a:gs>
                <a:gs pos="48000">
                  <a:srgbClr val="9D1C30"/>
                </a:gs>
                <a:gs pos="100000">
                  <a:srgbClr val="B85759">
                    <a:alpha val="0"/>
                  </a:srgbClr>
                </a:gs>
                <a:gs pos="97000">
                  <a:srgbClr val="B85759"/>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9" name="Text Placeholder 3"/>
          <p:cNvSpPr>
            <a:spLocks noGrp="1"/>
          </p:cNvSpPr>
          <p:nvPr userDrawn="1">
            <p:ph type="body" sz="half" idx="2" hasCustomPrompt="1"/>
          </p:nvPr>
        </p:nvSpPr>
        <p:spPr>
          <a:xfrm>
            <a:off x="210398" y="198689"/>
            <a:ext cx="921646" cy="804862"/>
          </a:xfrm>
        </p:spPr>
        <p:txBody>
          <a:bodyPr tIns="64008">
            <a:normAutofit/>
          </a:bodyPr>
          <a:lstStyle>
            <a:lvl1pPr marL="0" indent="0" algn="ctr">
              <a:buNone/>
              <a:defRPr lang="en-US" sz="4000" b="0" i="0" kern="1200" cap="small" spc="40" baseline="0" dirty="0" smtClean="0">
                <a:ln w="15875">
                  <a:gradFill flip="none" rotWithShape="1">
                    <a:gsLst>
                      <a:gs pos="0">
                        <a:srgbClr val="9D1C30">
                          <a:lumMod val="83000"/>
                        </a:srgbClr>
                      </a:gs>
                      <a:gs pos="100000">
                        <a:srgbClr val="7A232E">
                          <a:lumMod val="93000"/>
                        </a:srgbClr>
                      </a:gs>
                    </a:gsLst>
                    <a:lin ang="16200000" scaled="1"/>
                    <a:tileRect/>
                  </a:gradFill>
                </a:ln>
                <a:gradFill flip="none" rotWithShape="1">
                  <a:gsLst>
                    <a:gs pos="0">
                      <a:srgbClr val="9D1C30">
                        <a:lumMod val="0"/>
                        <a:lumOff val="100000"/>
                      </a:srgbClr>
                    </a:gs>
                    <a:gs pos="34000">
                      <a:srgbClr val="9D1C30"/>
                    </a:gs>
                    <a:gs pos="100000">
                      <a:srgbClr val="7A232E">
                        <a:lumMod val="67000"/>
                      </a:srgbClr>
                    </a:gs>
                  </a:gsLst>
                  <a:lin ang="5400000" scaled="1"/>
                  <a:tileRect/>
                </a:gradFill>
                <a:effectLst>
                  <a:innerShdw blurRad="101600" dist="76200" dir="18900000">
                    <a:prstClr val="black">
                      <a:alpha val="50000"/>
                    </a:prstClr>
                  </a:innerShdw>
                </a:effectLst>
                <a:latin typeface="Impact" panose="020B0806030902050204" pitchFamily="34" charset="0"/>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t>
            </a:r>
          </a:p>
        </p:txBody>
      </p:sp>
      <p:pic>
        <p:nvPicPr>
          <p:cNvPr id="23" name="Picture 22"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4" name="Group 23"/>
          <p:cNvGrpSpPr/>
          <p:nvPr userDrawn="1"/>
        </p:nvGrpSpPr>
        <p:grpSpPr>
          <a:xfrm rot="10800000" flipH="1" flipV="1">
            <a:off x="8553860" y="5040637"/>
            <a:ext cx="592563" cy="1820427"/>
            <a:chOff x="8515350" y="5037573"/>
            <a:chExt cx="628650" cy="1820427"/>
          </a:xfrm>
        </p:grpSpPr>
        <p:sp>
          <p:nvSpPr>
            <p:cNvPr id="25" name="Isosceles Triangle 24"/>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6" name="Isosceles Triangle 25"/>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955519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PPT-Background.png"/>
          <p:cNvPicPr>
            <a:picLocks noChangeAspect="1"/>
          </p:cNvPicPr>
          <p:nvPr userDrawn="1"/>
        </p:nvPicPr>
        <p:blipFill rotWithShape="1">
          <a:blip r:embed="rId2">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a:solidFill>
            <a:schemeClr val="bg1"/>
          </a:solidFill>
        </p:spPr>
      </p:pic>
      <p:sp>
        <p:nvSpPr>
          <p:cNvPr id="5" name="Rectangle 4"/>
          <p:cNvSpPr/>
          <p:nvPr userDrawn="1"/>
        </p:nvSpPr>
        <p:spPr>
          <a:xfrm>
            <a:off x="-1" y="6117905"/>
            <a:ext cx="5307845" cy="740095"/>
          </a:xfrm>
          <a:prstGeom prst="rect">
            <a:avLst/>
          </a:prstGeom>
          <a:solidFill>
            <a:srgbClr val="7A232E"/>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 name="Title 1"/>
          <p:cNvSpPr>
            <a:spLocks noGrp="1"/>
          </p:cNvSpPr>
          <p:nvPr>
            <p:ph type="ctrTitle" hasCustomPrompt="1"/>
          </p:nvPr>
        </p:nvSpPr>
        <p:spPr>
          <a:xfrm>
            <a:off x="474870" y="1280052"/>
            <a:ext cx="5002696" cy="1470025"/>
          </a:xfrm>
        </p:spPr>
        <p:txBody>
          <a:bodyPr>
            <a:noAutofit/>
          </a:bodyPr>
          <a:lstStyle>
            <a:lvl1pPr>
              <a:lnSpc>
                <a:spcPct val="80000"/>
              </a:lnSpc>
              <a:defRPr sz="4800" b="0" i="0" cap="small" baseline="0">
                <a:gradFill>
                  <a:gsLst>
                    <a:gs pos="0">
                      <a:srgbClr val="004874"/>
                    </a:gs>
                    <a:gs pos="100000">
                      <a:srgbClr val="041F36"/>
                    </a:gs>
                  </a:gsLst>
                  <a:lin ang="5400000" scaled="1"/>
                </a:gradFill>
                <a:latin typeface="Franklin Gothic Medium" panose="020B0603020102020204" pitchFamily="34" charset="0"/>
                <a:cs typeface="Franklin Gothic Medium" panose="020B06030201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452784" y="3576972"/>
            <a:ext cx="5024782" cy="1326340"/>
          </a:xfrm>
        </p:spPr>
        <p:txBody>
          <a:bodyPr>
            <a:normAutofit/>
          </a:bodyPr>
          <a:lstStyle>
            <a:lvl1pPr marL="0" indent="0" algn="l">
              <a:lnSpc>
                <a:spcPct val="100000"/>
              </a:lnSpc>
              <a:buNone/>
              <a:defRPr sz="2800" b="0" i="0" cap="all" baseline="0">
                <a:solidFill>
                  <a:srgbClr val="275A99"/>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79685" y="5047573"/>
            <a:ext cx="2424806" cy="820181"/>
          </a:xfrm>
          <a:prstGeom prst="rect">
            <a:avLst/>
          </a:prstGeom>
        </p:spPr>
      </p:pic>
      <p:grpSp>
        <p:nvGrpSpPr>
          <p:cNvPr id="7" name="Group 6"/>
          <p:cNvGrpSpPr/>
          <p:nvPr userDrawn="1"/>
        </p:nvGrpSpPr>
        <p:grpSpPr>
          <a:xfrm>
            <a:off x="728807" y="6200285"/>
            <a:ext cx="3460479" cy="590826"/>
            <a:chOff x="3197079" y="5516217"/>
            <a:chExt cx="3460479" cy="590826"/>
          </a:xfrm>
        </p:grpSpPr>
        <p:pic>
          <p:nvPicPr>
            <p:cNvPr id="4" name="Picture 3"/>
            <p:cNvPicPr>
              <a:picLocks noChangeAspect="1"/>
            </p:cNvPicPr>
            <p:nvPr userDrawn="1"/>
          </p:nvPicPr>
          <p:blipFill>
            <a:blip r:embed="rId4"/>
            <a:stretch>
              <a:fillRect/>
            </a:stretch>
          </p:blipFill>
          <p:spPr>
            <a:xfrm>
              <a:off x="3197079" y="5516217"/>
              <a:ext cx="590826" cy="590826"/>
            </a:xfrm>
            <a:prstGeom prst="rect">
              <a:avLst/>
            </a:prstGeom>
          </p:spPr>
        </p:pic>
        <p:sp>
          <p:nvSpPr>
            <p:cNvPr id="9" name="TextBox 8"/>
            <p:cNvSpPr txBox="1"/>
            <p:nvPr userDrawn="1"/>
          </p:nvSpPr>
          <p:spPr>
            <a:xfrm>
              <a:off x="3750362" y="5611203"/>
              <a:ext cx="2907196" cy="369332"/>
            </a:xfrm>
            <a:prstGeom prst="rect">
              <a:avLst/>
            </a:prstGeom>
            <a:noFill/>
          </p:spPr>
          <p:txBody>
            <a:bodyPr wrap="square" rtlCol="0">
              <a:spAutoFit/>
            </a:bodyPr>
            <a:lstStyle/>
            <a:p>
              <a:pPr>
                <a:lnSpc>
                  <a:spcPct val="100000"/>
                </a:lnSpc>
                <a:spcBef>
                  <a:spcPts val="0"/>
                </a:spcBef>
                <a:spcAft>
                  <a:spcPts val="0"/>
                </a:spcAft>
              </a:pPr>
              <a:r>
                <a:rPr lang="en-US" sz="900" b="1" i="0" kern="800" cap="all" spc="0" dirty="0">
                  <a:solidFill>
                    <a:schemeClr val="bg1"/>
                  </a:solidFill>
                  <a:latin typeface="Arial" pitchFamily="34" charset="0"/>
                  <a:cs typeface="Arial" pitchFamily="34" charset="0"/>
                </a:rPr>
                <a:t>Employment and Training</a:t>
              </a:r>
              <a:r>
                <a:rPr lang="en-US" sz="900" b="1" i="0" kern="800" cap="all" spc="0" baseline="0" dirty="0">
                  <a:solidFill>
                    <a:schemeClr val="bg1"/>
                  </a:solidFill>
                  <a:latin typeface="Arial" pitchFamily="34" charset="0"/>
                  <a:cs typeface="Arial" pitchFamily="34" charset="0"/>
                </a:rPr>
                <a:t> Administration</a:t>
              </a:r>
            </a:p>
            <a:p>
              <a:pPr>
                <a:lnSpc>
                  <a:spcPct val="100000"/>
                </a:lnSpc>
                <a:spcBef>
                  <a:spcPts val="0"/>
                </a:spcBef>
                <a:spcAft>
                  <a:spcPts val="0"/>
                </a:spcAft>
              </a:pPr>
              <a:r>
                <a:rPr lang="en-US" sz="900" b="0" i="0" kern="800" cap="all" spc="0" baseline="0" dirty="0">
                  <a:solidFill>
                    <a:schemeClr val="bg1"/>
                  </a:solidFill>
                  <a:latin typeface="Arial" pitchFamily="34" charset="0"/>
                  <a:cs typeface="Arial" pitchFamily="34" charset="0"/>
                </a:rPr>
                <a:t>United States Department of Labor</a:t>
              </a:r>
            </a:p>
          </p:txBody>
        </p:sp>
      </p:grpSp>
      <p:pic>
        <p:nvPicPr>
          <p:cNvPr id="8" name="Picture 7"/>
          <p:cNvPicPr>
            <a:picLocks noChangeAspect="1"/>
          </p:cNvPicPr>
          <p:nvPr userDrawn="1"/>
        </p:nvPicPr>
        <p:blipFill rotWithShape="1">
          <a:blip r:embed="rId5"/>
          <a:srcRect r="12034"/>
          <a:stretch/>
        </p:blipFill>
        <p:spPr>
          <a:xfrm>
            <a:off x="4854453" y="567"/>
            <a:ext cx="4289548" cy="6857433"/>
          </a:xfrm>
          <a:prstGeom prst="rect">
            <a:avLst/>
          </a:prstGeom>
        </p:spPr>
      </p:pic>
      <p:sp>
        <p:nvSpPr>
          <p:cNvPr id="17" name="TextBox 16"/>
          <p:cNvSpPr txBox="1"/>
          <p:nvPr userDrawn="1"/>
        </p:nvSpPr>
        <p:spPr>
          <a:xfrm>
            <a:off x="5930349" y="5212404"/>
            <a:ext cx="2867025" cy="369332"/>
          </a:xfrm>
          <a:prstGeom prst="rect">
            <a:avLst/>
          </a:prstGeom>
          <a:noFill/>
        </p:spPr>
        <p:txBody>
          <a:bodyPr wrap="square" lIns="0" rIns="0" rtlCol="0">
            <a:spAutoFit/>
          </a:bodyPr>
          <a:lstStyle/>
          <a:p>
            <a:pPr algn="ctr"/>
            <a:r>
              <a:rPr lang="en-US" i="0" dirty="0">
                <a:solidFill>
                  <a:schemeClr val="tx2">
                    <a:lumMod val="20000"/>
                    <a:lumOff val="80000"/>
                  </a:schemeClr>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Presented By:</a:t>
            </a:r>
          </a:p>
        </p:txBody>
      </p:sp>
      <p:sp>
        <p:nvSpPr>
          <p:cNvPr id="18" name="TextBox 17"/>
          <p:cNvSpPr txBox="1"/>
          <p:nvPr userDrawn="1"/>
        </p:nvSpPr>
        <p:spPr>
          <a:xfrm>
            <a:off x="5632384" y="275442"/>
            <a:ext cx="3440870" cy="461665"/>
          </a:xfrm>
          <a:prstGeom prst="rect">
            <a:avLst/>
          </a:prstGeom>
          <a:noFill/>
        </p:spPr>
        <p:txBody>
          <a:bodyPr wrap="square" rtlCol="0">
            <a:spAutoFit/>
          </a:bodyPr>
          <a:lstStyle/>
          <a:p>
            <a:pPr algn="ctr"/>
            <a:fld id="{875B8B45-955B-4B98-9CF8-C4EF3E1D75FE}" type="datetime4">
              <a:rPr lang="en-US" sz="2400" b="1" i="0" spc="-40" baseline="0" smtClean="0">
                <a:solidFill>
                  <a:schemeClr val="bg1"/>
                </a:solidFill>
                <a:effectLst>
                  <a:innerShdw blurRad="63500" dist="50800" dir="18900000">
                    <a:prstClr val="black">
                      <a:alpha val="50000"/>
                    </a:prstClr>
                  </a:innerShdw>
                </a:effectLst>
                <a:latin typeface="Arial" panose="020B0604020202020204" pitchFamily="34" charset="0"/>
                <a:cs typeface="Arial" panose="020B0604020202020204" pitchFamily="34" charset="0"/>
              </a:rPr>
              <a:pPr algn="ctr"/>
              <a:t>September 8, 2016</a:t>
            </a:fld>
            <a:endParaRPr lang="en-US" sz="2400" b="1" i="0" spc="-40" baseline="0" dirty="0">
              <a:solidFill>
                <a:schemeClr val="bg1"/>
              </a:solidFill>
              <a:effectLst>
                <a:innerShdw blurRad="63500" dist="50800" dir="18900000">
                  <a:prstClr val="black">
                    <a:alpha val="50000"/>
                  </a:prstClr>
                </a:innerShdw>
              </a:effectLst>
              <a:latin typeface="Arial" panose="020B0604020202020204" pitchFamily="34" charset="0"/>
              <a:cs typeface="Arial" panose="020B0604020202020204" pitchFamily="34" charset="0"/>
            </a:endParaRPr>
          </a:p>
        </p:txBody>
      </p:sp>
      <p:sp>
        <p:nvSpPr>
          <p:cNvPr id="19" name="Text Placeholder 3"/>
          <p:cNvSpPr>
            <a:spLocks noGrp="1"/>
          </p:cNvSpPr>
          <p:nvPr userDrawn="1">
            <p:ph type="body" sz="half" idx="12" hasCustomPrompt="1"/>
          </p:nvPr>
        </p:nvSpPr>
        <p:spPr>
          <a:xfrm>
            <a:off x="5654470" y="5730973"/>
            <a:ext cx="3418783" cy="773865"/>
          </a:xfrm>
        </p:spPr>
        <p:txBody>
          <a:bodyPr lIns="0" tIns="0" rIns="0" bIns="0">
            <a:noAutofit/>
          </a:bodyPr>
          <a:lstStyle>
            <a:lvl1pPr marL="0" indent="0" algn="ctr">
              <a:buNone/>
              <a:defRPr sz="2300" b="0" i="0" spc="50" baseline="0">
                <a:ln>
                  <a:solidFill>
                    <a:srgbClr val="004874"/>
                  </a:solidFill>
                </a:ln>
                <a:solidFill>
                  <a:schemeClr val="bg1"/>
                </a:solidFill>
                <a:effectLst>
                  <a:outerShdw blurRad="50800" dist="38100" dir="8100000" algn="tr" rotWithShape="0">
                    <a:prstClr val="black">
                      <a:alpha val="40000"/>
                    </a:prstClr>
                  </a:outerShdw>
                </a:effectLst>
                <a:latin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 Name</a:t>
            </a:r>
          </a:p>
        </p:txBody>
      </p:sp>
    </p:spTree>
    <p:extLst>
      <p:ext uri="{BB962C8B-B14F-4D97-AF65-F5344CB8AC3E}">
        <p14:creationId xmlns:p14="http://schemas.microsoft.com/office/powerpoint/2010/main" val="3496096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6038" y="4800600"/>
            <a:ext cx="6551612"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rgbClr val="004874"/>
                    </a:gs>
                    <a:gs pos="100000">
                      <a:srgbClr val="041F36"/>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ext Placeholder 3"/>
          <p:cNvSpPr>
            <a:spLocks noGrp="1"/>
          </p:cNvSpPr>
          <p:nvPr>
            <p:ph type="body" sz="half" idx="10" hasCustomPrompt="1"/>
          </p:nvPr>
        </p:nvSpPr>
        <p:spPr>
          <a:xfrm>
            <a:off x="1162050" y="5398235"/>
            <a:ext cx="6705600" cy="354865"/>
          </a:xfrm>
        </p:spPr>
        <p:txBody>
          <a:bodyPr anchor="ctr" anchorCtr="0">
            <a:noAutofit/>
          </a:bodyPr>
          <a:lstStyle>
            <a:lvl1pPr marL="0" indent="0" algn="r">
              <a:buNone/>
              <a:defRPr sz="18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latin typeface="Times New Roman" panose="02020603050405020304" pitchFamily="18" charset="0"/>
                <a:cs typeface="Times New Roman" panose="02020603050405020304" pitchFamily="18" charset="0"/>
              </a:rPr>
              <a:t>“</a:t>
            </a:r>
          </a:p>
        </p:txBody>
      </p:sp>
      <p:pic>
        <p:nvPicPr>
          <p:cNvPr id="10" name="Picture 9"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3284406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4765705" y="1475005"/>
            <a:ext cx="3803589" cy="3736539"/>
          </a:xfrm>
          <a:prstGeom prst="rect">
            <a:avLst/>
          </a:prstGeom>
        </p:spPr>
      </p:pic>
      <p:sp>
        <p:nvSpPr>
          <p:cNvPr id="5" name="Text Placeholder 4"/>
          <p:cNvSpPr>
            <a:spLocks noGrp="1"/>
          </p:cNvSpPr>
          <p:nvPr>
            <p:ph type="body" sz="quarter" idx="10" hasCustomPrompt="1"/>
          </p:nvPr>
        </p:nvSpPr>
        <p:spPr>
          <a:xfrm>
            <a:off x="133350" y="190500"/>
            <a:ext cx="3543300" cy="5638800"/>
          </a:xfrm>
        </p:spPr>
        <p:txBody>
          <a:bodyPr lIns="0" tIns="0" rIns="0" bIns="0"/>
          <a:lstStyle>
            <a:lvl1pPr marL="0" indent="0">
              <a:spcBef>
                <a:spcPts val="1200"/>
              </a:spcBef>
              <a:buNone/>
              <a:defRPr lang="en-US" sz="2800" b="0" i="0" kern="1200" cap="small" spc="40" baseline="0" dirty="0" smtClean="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vl2pPr marL="182880" indent="0">
              <a:spcBef>
                <a:spcPts val="0"/>
              </a:spcBef>
              <a:buNone/>
              <a:defRPr sz="1600"/>
            </a:lvl2pPr>
            <a:lvl3pPr marL="0" indent="-182880">
              <a:spcBef>
                <a:spcPts val="300"/>
              </a:spcBef>
              <a:spcAft>
                <a:spcPts val="600"/>
              </a:spcAft>
              <a:buFont typeface="Wingdings" panose="05000000000000000000" pitchFamily="2" charset="2"/>
              <a:buChar char="Ø"/>
              <a:defRPr sz="1600">
                <a:solidFill>
                  <a:srgbClr val="275A99"/>
                </a:solidFill>
              </a:defRPr>
            </a:lvl3pPr>
          </a:lstStyle>
          <a:p>
            <a:pPr lvl="0"/>
            <a:r>
              <a:rPr lang="en-US" dirty="0"/>
              <a:t>Name of Resource</a:t>
            </a:r>
          </a:p>
          <a:p>
            <a:pPr lvl="1"/>
            <a:r>
              <a:rPr lang="en-US" dirty="0"/>
              <a:t>Resource Information</a:t>
            </a:r>
          </a:p>
          <a:p>
            <a:pPr lvl="2"/>
            <a:r>
              <a:rPr lang="en-US" dirty="0"/>
              <a:t>Resource Link</a:t>
            </a:r>
          </a:p>
        </p:txBody>
      </p:sp>
      <p:sp>
        <p:nvSpPr>
          <p:cNvPr id="13" name="Text Placeholder 4"/>
          <p:cNvSpPr>
            <a:spLocks noGrp="1"/>
          </p:cNvSpPr>
          <p:nvPr>
            <p:ph type="body" sz="quarter" idx="11" hasCustomPrompt="1"/>
          </p:nvPr>
        </p:nvSpPr>
        <p:spPr>
          <a:xfrm>
            <a:off x="3914775" y="190500"/>
            <a:ext cx="3543300" cy="5638800"/>
          </a:xfrm>
        </p:spPr>
        <p:txBody>
          <a:bodyPr lIns="0" tIns="0" rIns="0" bIns="0"/>
          <a:lstStyle>
            <a:lvl1pPr marL="0" indent="0">
              <a:spcBef>
                <a:spcPts val="1200"/>
              </a:spcBef>
              <a:buNone/>
              <a:defRPr lang="en-US" sz="2800" b="0" i="0" kern="1200" cap="small" spc="40" baseline="0" dirty="0" smtClean="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vl2pPr marL="182880" indent="0">
              <a:spcBef>
                <a:spcPts val="0"/>
              </a:spcBef>
              <a:buNone/>
              <a:defRPr sz="1600"/>
            </a:lvl2pPr>
            <a:lvl3pPr marL="0" indent="-182880">
              <a:spcBef>
                <a:spcPts val="300"/>
              </a:spcBef>
              <a:spcAft>
                <a:spcPts val="600"/>
              </a:spcAft>
              <a:buFont typeface="Wingdings" panose="05000000000000000000" pitchFamily="2" charset="2"/>
              <a:buChar char="Ø"/>
              <a:defRPr sz="1600">
                <a:solidFill>
                  <a:srgbClr val="275A99"/>
                </a:solidFill>
              </a:defRPr>
            </a:lvl3pPr>
          </a:lstStyle>
          <a:p>
            <a:pPr lvl="0"/>
            <a:r>
              <a:rPr lang="en-US" dirty="0"/>
              <a:t>Name of Resource</a:t>
            </a:r>
          </a:p>
          <a:p>
            <a:pPr lvl="1"/>
            <a:r>
              <a:rPr lang="en-US" dirty="0"/>
              <a:t>Resource Information</a:t>
            </a:r>
          </a:p>
          <a:p>
            <a:pPr lvl="2"/>
            <a:r>
              <a:rPr lang="en-US" dirty="0"/>
              <a:t>Resource Link</a:t>
            </a:r>
          </a:p>
        </p:txBody>
      </p:sp>
      <p:sp>
        <p:nvSpPr>
          <p:cNvPr id="7"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Resources</a:t>
            </a:r>
          </a:p>
        </p:txBody>
      </p:sp>
      <p:pic>
        <p:nvPicPr>
          <p:cNvPr id="10" name="Picture 9"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34694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4" name="Title 1"/>
          <p:cNvSpPr txBox="1">
            <a:spLocks/>
          </p:cNvSpPr>
          <p:nvPr userDrawn="1"/>
        </p:nvSpPr>
        <p:spPr>
          <a:xfrm>
            <a:off x="2180" y="204789"/>
            <a:ext cx="3152321" cy="774492"/>
          </a:xfrm>
          <a:prstGeom prst="rect">
            <a:avLst/>
          </a:prstGeom>
        </p:spPr>
        <p:txBody>
          <a:bodyPr vert="horz" lIns="91440" tIns="45720" rIns="91440" bIns="45720" rtlCol="0" anchor="ctr">
            <a:normAutofit fontScale="92500"/>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Myriad Pro Cond"/>
              </a:rPr>
              <a:t>Any Questions?</a:t>
            </a:r>
          </a:p>
        </p:txBody>
      </p:sp>
      <p:pic>
        <p:nvPicPr>
          <p:cNvPr id="14" name="Picture 13"/>
          <p:cNvPicPr>
            <a:picLocks noChangeAspect="1"/>
          </p:cNvPicPr>
          <p:nvPr userDrawn="1"/>
        </p:nvPicPr>
        <p:blipFill>
          <a:blip r:embed="rId2"/>
          <a:stretch>
            <a:fillRect/>
          </a:stretch>
        </p:blipFill>
        <p:spPr>
          <a:xfrm>
            <a:off x="-1" y="844029"/>
            <a:ext cx="9144001" cy="5420142"/>
          </a:xfrm>
          <a:prstGeom prst="rect">
            <a:avLst/>
          </a:prstGeom>
        </p:spPr>
      </p:pic>
      <p:pic>
        <p:nvPicPr>
          <p:cNvPr id="8" name="Picture 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
        <p:nvSpPr>
          <p:cNvPr id="9" name="TextBox 8"/>
          <p:cNvSpPr txBox="1"/>
          <p:nvPr userDrawn="1"/>
        </p:nvSpPr>
        <p:spPr>
          <a:xfrm>
            <a:off x="3026982" y="383750"/>
            <a:ext cx="4903076"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1900" kern="1200" dirty="0">
                <a:solidFill>
                  <a:schemeClr val="tx1">
                    <a:lumMod val="75000"/>
                    <a:lumOff val="25000"/>
                  </a:schemeClr>
                </a:solidFill>
                <a:latin typeface="+mn-lt"/>
                <a:ea typeface="+mn-ea"/>
                <a:cs typeface="Myriad Pro"/>
              </a:rPr>
              <a:t>Enter your questions in the Chat window!</a:t>
            </a:r>
          </a:p>
        </p:txBody>
      </p:sp>
      <p:sp>
        <p:nvSpPr>
          <p:cNvPr id="10" name="Chevron 9"/>
          <p:cNvSpPr/>
          <p:nvPr userDrawn="1"/>
        </p:nvSpPr>
        <p:spPr>
          <a:xfrm>
            <a:off x="3062822" y="347552"/>
            <a:ext cx="150520" cy="450049"/>
          </a:xfrm>
          <a:prstGeom prst="chevron">
            <a:avLst/>
          </a:prstGeom>
          <a:solidFill>
            <a:srgbClr val="9D1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6134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2085" y="2600200"/>
            <a:ext cx="5095324" cy="566738"/>
          </a:xfrm>
        </p:spPr>
        <p:txBody>
          <a:bodyPr anchor="b">
            <a:normAutofit/>
          </a:bodyPr>
          <a:lstStyle>
            <a:lvl1pPr marL="0" indent="0" algn="l">
              <a:buClr>
                <a:srgbClr val="7A232E"/>
              </a:buClr>
              <a:buFont typeface="Wingdings" panose="05000000000000000000" pitchFamily="2" charset="2"/>
              <a:buNone/>
              <a:defRPr sz="3600" b="0" spc="40" baseline="0">
                <a:gradFill>
                  <a:gsLst>
                    <a:gs pos="0">
                      <a:srgbClr val="004874"/>
                    </a:gs>
                    <a:gs pos="100000">
                      <a:srgbClr val="041F36"/>
                    </a:gs>
                  </a:gsLst>
                  <a:lin ang="5400000" scaled="1"/>
                </a:gradFill>
              </a:defRPr>
            </a:lvl1pPr>
          </a:lstStyle>
          <a:p>
            <a:r>
              <a:rPr lang="en-US" dirty="0" err="1"/>
              <a:t>FirstName</a:t>
            </a:r>
            <a:r>
              <a:rPr lang="en-US" dirty="0"/>
              <a:t> </a:t>
            </a:r>
            <a:r>
              <a:rPr lang="en-US" dirty="0" err="1"/>
              <a:t>LastName</a:t>
            </a:r>
            <a:endParaRPr lang="en-US" dirty="0"/>
          </a:p>
        </p:txBody>
      </p:sp>
      <p:sp>
        <p:nvSpPr>
          <p:cNvPr id="6" name="Text Placeholder 3"/>
          <p:cNvSpPr>
            <a:spLocks noGrp="1"/>
          </p:cNvSpPr>
          <p:nvPr>
            <p:ph type="body" sz="half" idx="10" hasCustomPrompt="1"/>
          </p:nvPr>
        </p:nvSpPr>
        <p:spPr>
          <a:xfrm>
            <a:off x="1772085" y="3202597"/>
            <a:ext cx="5095324" cy="354865"/>
          </a:xfrm>
        </p:spPr>
        <p:txBody>
          <a:bodyPr anchor="ctr" anchorCtr="0">
            <a:noAutofit/>
          </a:bodyPr>
          <a:lstStyle>
            <a:lvl1pPr marL="0" indent="0" algn="l">
              <a:buNone/>
              <a:defRPr sz="24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Position/Title</a:t>
            </a:r>
          </a:p>
        </p:txBody>
      </p:sp>
      <p:sp>
        <p:nvSpPr>
          <p:cNvPr id="10" name="Text Placeholder 3"/>
          <p:cNvSpPr>
            <a:spLocks noGrp="1"/>
          </p:cNvSpPr>
          <p:nvPr>
            <p:ph type="body" sz="half" idx="11" hasCustomPrompt="1"/>
          </p:nvPr>
        </p:nvSpPr>
        <p:spPr>
          <a:xfrm>
            <a:off x="1772085" y="3653875"/>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a:t>
            </a:r>
          </a:p>
        </p:txBody>
      </p:sp>
      <p:sp>
        <p:nvSpPr>
          <p:cNvPr id="15" name="Text Placeholder 14"/>
          <p:cNvSpPr>
            <a:spLocks noGrp="1"/>
          </p:cNvSpPr>
          <p:nvPr>
            <p:ph type="body" sz="quarter" idx="12"/>
          </p:nvPr>
        </p:nvSpPr>
        <p:spPr>
          <a:xfrm>
            <a:off x="1772085" y="3593121"/>
            <a:ext cx="3840480" cy="27432"/>
          </a:xfrm>
          <a:solidFill>
            <a:srgbClr val="4A7EBB"/>
          </a:solidFill>
        </p:spPr>
        <p:txBody>
          <a:bodyPr>
            <a:noAutofit/>
          </a:bodyPr>
          <a:lstStyle>
            <a:lvl1pPr marL="0" indent="0">
              <a:buNone/>
              <a:defRPr sz="100">
                <a:solidFill>
                  <a:schemeClr val="accent1"/>
                </a:solidFill>
              </a:defRPr>
            </a:lvl1pPr>
          </a:lstStyle>
          <a:p>
            <a:pPr lvl="0"/>
            <a:endParaRPr lang="en-US" dirty="0"/>
          </a:p>
        </p:txBody>
      </p:sp>
      <p:sp>
        <p:nvSpPr>
          <p:cNvPr id="16" name="Text Placeholder 3"/>
          <p:cNvSpPr>
            <a:spLocks noGrp="1"/>
          </p:cNvSpPr>
          <p:nvPr>
            <p:ph type="body" sz="half" idx="13" hasCustomPrompt="1"/>
          </p:nvPr>
        </p:nvSpPr>
        <p:spPr>
          <a:xfrm>
            <a:off x="1772085" y="4261387"/>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pic>
        <p:nvPicPr>
          <p:cNvPr id="18" name="Picture 17"/>
          <p:cNvPicPr>
            <a:picLocks noChangeAspect="1"/>
          </p:cNvPicPr>
          <p:nvPr userDrawn="1"/>
        </p:nvPicPr>
        <p:blipFill>
          <a:blip r:embed="rId2"/>
          <a:stretch>
            <a:fillRect/>
          </a:stretch>
        </p:blipFill>
        <p:spPr>
          <a:xfrm>
            <a:off x="170922" y="128938"/>
            <a:ext cx="2182188" cy="2304097"/>
          </a:xfrm>
          <a:prstGeom prst="rect">
            <a:avLst/>
          </a:prstGeom>
        </p:spPr>
      </p:pic>
      <p:sp>
        <p:nvSpPr>
          <p:cNvPr id="19" name="Text Placeholder 3"/>
          <p:cNvSpPr>
            <a:spLocks noGrp="1"/>
          </p:cNvSpPr>
          <p:nvPr>
            <p:ph type="body" sz="half" idx="14" hasCustomPrompt="1"/>
          </p:nvPr>
        </p:nvSpPr>
        <p:spPr>
          <a:xfrm>
            <a:off x="1772085" y="4680671"/>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sp>
        <p:nvSpPr>
          <p:cNvPr id="12"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Contact</a:t>
            </a:r>
          </a:p>
        </p:txBody>
      </p:sp>
      <p:pic>
        <p:nvPicPr>
          <p:cNvPr id="11" name="Picture 10"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9802882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5766" y="472966"/>
            <a:ext cx="8655269" cy="6400800"/>
          </a:xfrm>
          <a:prstGeom prst="rect">
            <a:avLst/>
          </a:prstGeom>
          <a:effectLst>
            <a:innerShdw blurRad="88900" dist="38100" dir="18900000">
              <a:prstClr val="black">
                <a:alpha val="27000"/>
              </a:prstClr>
            </a:innerShdw>
          </a:effectLst>
        </p:spPr>
      </p:pic>
      <p:pic>
        <p:nvPicPr>
          <p:cNvPr id="4" name="Picture 3"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3009574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Section-Slide-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18885" y="2191006"/>
            <a:ext cx="5494337" cy="1168599"/>
          </a:xfrm>
        </p:spPr>
        <p:txBody>
          <a:bodyPr anchor="b" anchorCtr="0">
            <a:normAutofit/>
          </a:bodyPr>
          <a:lstStyle>
            <a:lvl1pPr algn="l">
              <a:defRPr sz="4000" b="0" cap="small" baseline="0">
                <a:gradFill>
                  <a:gsLst>
                    <a:gs pos="0">
                      <a:srgbClr val="004874"/>
                    </a:gs>
                    <a:gs pos="100000">
                      <a:srgbClr val="041F36"/>
                    </a:gs>
                  </a:gsLst>
                  <a:lin ang="5400000" scaled="1"/>
                </a:gradFill>
              </a:defRPr>
            </a:lvl1pPr>
          </a:lstStyle>
          <a:p>
            <a:r>
              <a:rPr lang="en-US" dirty="0"/>
              <a:t>Click to Edit Master Title Style</a:t>
            </a:r>
          </a:p>
        </p:txBody>
      </p:sp>
      <p:sp>
        <p:nvSpPr>
          <p:cNvPr id="3" name="Text Placeholder 2"/>
          <p:cNvSpPr>
            <a:spLocks noGrp="1"/>
          </p:cNvSpPr>
          <p:nvPr>
            <p:ph type="body" idx="1" hasCustomPrompt="1"/>
          </p:nvPr>
        </p:nvSpPr>
        <p:spPr>
          <a:xfrm>
            <a:off x="418885" y="3536723"/>
            <a:ext cx="5240509" cy="893387"/>
          </a:xfrm>
        </p:spPr>
        <p:txBody>
          <a:bodyPr anchor="t">
            <a:noAutofit/>
          </a:bodyPr>
          <a:lstStyle>
            <a:lvl1pPr marL="0" indent="0">
              <a:buNone/>
              <a:defRPr sz="2200" b="0" i="0" cap="all" baseline="0">
                <a:solidFill>
                  <a:srgbClr val="275A99"/>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Subtitle Style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041F36"/>
                </a:solidFill>
              </a:defRPr>
            </a:lvl1pPr>
          </a:lstStyle>
          <a:p>
            <a:fld id="{42234874-4AE6-EC41-8F27-0640F467241F}" type="slidenum">
              <a:rPr lang="en-US" smtClean="0"/>
              <a:pPr/>
              <a:t>‹#›</a:t>
            </a:fld>
            <a:endParaRPr lang="en-US" dirty="0"/>
          </a:p>
        </p:txBody>
      </p:sp>
      <p:pic>
        <p:nvPicPr>
          <p:cNvPr id="11" name="Picture 10"/>
          <p:cNvPicPr>
            <a:picLocks noChangeAspect="1"/>
          </p:cNvPicPr>
          <p:nvPr userDrawn="1"/>
        </p:nvPicPr>
        <p:blipFill rotWithShape="1">
          <a:blip r:embed="rId3"/>
          <a:srcRect r="12034"/>
          <a:stretch/>
        </p:blipFill>
        <p:spPr>
          <a:xfrm>
            <a:off x="4854453" y="567"/>
            <a:ext cx="4289548" cy="6857433"/>
          </a:xfrm>
          <a:prstGeom prst="rect">
            <a:avLst/>
          </a:prstGeom>
        </p:spPr>
      </p:pic>
      <p:grpSp>
        <p:nvGrpSpPr>
          <p:cNvPr id="17" name="Group 16"/>
          <p:cNvGrpSpPr/>
          <p:nvPr userDrawn="1"/>
        </p:nvGrpSpPr>
        <p:grpSpPr>
          <a:xfrm flipV="1">
            <a:off x="8515350" y="0"/>
            <a:ext cx="628650" cy="1820427"/>
            <a:chOff x="8515350" y="5037573"/>
            <a:chExt cx="628650" cy="1820427"/>
          </a:xfrm>
        </p:grpSpPr>
        <p:sp>
          <p:nvSpPr>
            <p:cNvPr id="18" name="Isosceles Triangle 1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9" name="Isosceles Triangle 1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0" name="TextBox 19"/>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2" name="Picture 11" descr="wrfgps-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79685" y="5047573"/>
            <a:ext cx="2424806" cy="820181"/>
          </a:xfrm>
          <a:prstGeom prst="rect">
            <a:avLst/>
          </a:prstGeom>
        </p:spPr>
      </p:pic>
      <p:grpSp>
        <p:nvGrpSpPr>
          <p:cNvPr id="13" name="Group 12"/>
          <p:cNvGrpSpPr/>
          <p:nvPr userDrawn="1"/>
        </p:nvGrpSpPr>
        <p:grpSpPr>
          <a:xfrm rot="10800000" flipH="1" flipV="1">
            <a:off x="8553860" y="5040637"/>
            <a:ext cx="592563" cy="1820427"/>
            <a:chOff x="8515350" y="5037573"/>
            <a:chExt cx="628650" cy="1820427"/>
          </a:xfrm>
        </p:grpSpPr>
        <p:sp>
          <p:nvSpPr>
            <p:cNvPr id="14" name="Isosceles Triangle 1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Isosceles Triangle 1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32488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a:gradFill flip="none" rotWithShape="1">
                  <a:gsLst>
                    <a:gs pos="0">
                      <a:srgbClr val="004874"/>
                    </a:gs>
                    <a:gs pos="100000">
                      <a:srgbClr val="041F36"/>
                    </a:gs>
                  </a:gsLst>
                  <a:lin ang="5400000" scaled="1"/>
                  <a:tileRect/>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7" name="Rectangle 6"/>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pic>
        <p:nvPicPr>
          <p:cNvPr id="11" name="Picture 10"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8" name="Picture 7"/>
          <p:cNvPicPr>
            <a:picLocks noChangeAspect="1"/>
          </p:cNvPicPr>
          <p:nvPr userDrawn="1"/>
        </p:nvPicPr>
        <p:blipFill rotWithShape="1">
          <a:blip r:embed="rId3"/>
          <a:srcRect r="66253"/>
          <a:stretch/>
        </p:blipFill>
        <p:spPr>
          <a:xfrm>
            <a:off x="7498391" y="567"/>
            <a:ext cx="1645609" cy="6857433"/>
          </a:xfrm>
          <a:prstGeom prst="rect">
            <a:avLst/>
          </a:prstGeom>
          <a:effectLst/>
        </p:spPr>
      </p:pic>
      <p:sp>
        <p:nvSpPr>
          <p:cNvPr id="3" name="Content Placeholder 2"/>
          <p:cNvSpPr>
            <a:spLocks noGrp="1"/>
          </p:cNvSpPr>
          <p:nvPr userDrawn="1">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p:cNvGrpSpPr/>
          <p:nvPr userDrawn="1"/>
        </p:nvGrpSpPr>
        <p:grpSpPr>
          <a:xfrm flipV="1">
            <a:off x="8515350" y="0"/>
            <a:ext cx="628650" cy="1820427"/>
            <a:chOff x="8515350" y="5037573"/>
            <a:chExt cx="628650" cy="1820427"/>
          </a:xfrm>
        </p:grpSpPr>
        <p:sp>
          <p:nvSpPr>
            <p:cNvPr id="21" name="Isosceles Triangle 2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 name="Isosceles Triangle 2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7" name="TextBox 16"/>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16" name="Group 15"/>
          <p:cNvGrpSpPr/>
          <p:nvPr userDrawn="1"/>
        </p:nvGrpSpPr>
        <p:grpSpPr>
          <a:xfrm rot="10800000" flipH="1" flipV="1">
            <a:off x="8553860" y="5040637"/>
            <a:ext cx="592563" cy="1820427"/>
            <a:chOff x="8515350" y="5037573"/>
            <a:chExt cx="628650" cy="1820427"/>
          </a:xfrm>
        </p:grpSpPr>
        <p:sp>
          <p:nvSpPr>
            <p:cNvPr id="18" name="Isosceles Triangle 1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9" name="Isosceles Triangle 1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468892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0">
                      <a:srgbClr val="004874"/>
                    </a:gs>
                    <a:gs pos="100000">
                      <a:srgbClr val="041F36"/>
                    </a:gs>
                  </a:gsLst>
                  <a:lin ang="5400000" scaled="1"/>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15" name="Rectangle 14"/>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4" name="Picture 13"/>
          <p:cNvPicPr>
            <a:picLocks noChangeAspect="1"/>
          </p:cNvPicPr>
          <p:nvPr userDrawn="1"/>
        </p:nvPicPr>
        <p:blipFill rotWithShape="1">
          <a:blip r:embed="rId2"/>
          <a:srcRect r="66253"/>
          <a:stretch/>
        </p:blipFill>
        <p:spPr>
          <a:xfrm>
            <a:off x="7498390" y="-1934"/>
            <a:ext cx="1645609" cy="6857433"/>
          </a:xfrm>
          <a:prstGeom prst="rect">
            <a:avLst/>
          </a:prstGeom>
          <a:effectLst/>
        </p:spPr>
      </p:pic>
      <p:sp>
        <p:nvSpPr>
          <p:cNvPr id="3" name="Content Placeholder 2"/>
          <p:cNvSpPr>
            <a:spLocks noGrp="1"/>
          </p:cNvSpPr>
          <p:nvPr userDrawn="1">
            <p:ph sz="half" idx="1"/>
          </p:nvPr>
        </p:nvSpPr>
        <p:spPr>
          <a:xfrm>
            <a:off x="457200" y="1281009"/>
            <a:ext cx="3619500" cy="4525963"/>
          </a:xfrm>
        </p:spPr>
        <p:txBody>
          <a:bodyPr>
            <a:normAutofit/>
          </a:bodyPr>
          <a:lstStyle>
            <a:lvl1pPr>
              <a:defRPr sz="22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userDrawn="1">
            <p:ph sz="half" idx="2"/>
          </p:nvPr>
        </p:nvSpPr>
        <p:spPr>
          <a:xfrm>
            <a:off x="4305300" y="1281009"/>
            <a:ext cx="3619500" cy="4525963"/>
          </a:xfrm>
        </p:spPr>
        <p:txBody>
          <a:bodyPr>
            <a:normAutofit/>
          </a:bodyPr>
          <a:lstStyle>
            <a:lvl1pPr>
              <a:defRPr sz="22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entagon 16"/>
          <p:cNvSpPr/>
          <p:nvPr userDrawn="1"/>
        </p:nvSpPr>
        <p:spPr>
          <a:xfrm rot="5400000">
            <a:off x="1731394" y="3439196"/>
            <a:ext cx="4899204" cy="56191"/>
          </a:xfrm>
          <a:prstGeom prst="homePlate">
            <a:avLst/>
          </a:prstGeom>
          <a:gradFill flip="none" rotWithShape="1">
            <a:gsLst>
              <a:gs pos="0">
                <a:srgbClr val="275A99">
                  <a:alpha val="19000"/>
                </a:srgbClr>
              </a:gs>
              <a:gs pos="99000">
                <a:srgbClr val="275A99"/>
              </a:gs>
            </a:gsLst>
            <a:lin ang="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nvGrpSpPr>
          <p:cNvPr id="23" name="Group 22"/>
          <p:cNvGrpSpPr/>
          <p:nvPr userDrawn="1"/>
        </p:nvGrpSpPr>
        <p:grpSpPr>
          <a:xfrm flipV="1">
            <a:off x="8515350" y="0"/>
            <a:ext cx="628650" cy="1820427"/>
            <a:chOff x="8515350" y="5037573"/>
            <a:chExt cx="628650" cy="1820427"/>
          </a:xfrm>
        </p:grpSpPr>
        <p:sp>
          <p:nvSpPr>
            <p:cNvPr id="24" name="Isosceles Triangle 2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5" name="Isosceles Triangle 2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6" name="TextBox 25"/>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8" name="Picture 1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19" name="Group 18"/>
          <p:cNvGrpSpPr/>
          <p:nvPr userDrawn="1"/>
        </p:nvGrpSpPr>
        <p:grpSpPr>
          <a:xfrm rot="10800000" flipH="1" flipV="1">
            <a:off x="8553860" y="5040637"/>
            <a:ext cx="592563" cy="1820427"/>
            <a:chOff x="8515350" y="5037573"/>
            <a:chExt cx="628650" cy="1820427"/>
          </a:xfrm>
        </p:grpSpPr>
        <p:sp>
          <p:nvSpPr>
            <p:cNvPr id="20" name="Isosceles Triangle 19"/>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 name="Isosceles Triangle 20"/>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433732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spc="40" baseline="0">
                <a:gradFill>
                  <a:gsLst>
                    <a:gs pos="0">
                      <a:srgbClr val="004874"/>
                    </a:gs>
                    <a:gs pos="100000">
                      <a:srgbClr val="041F36"/>
                    </a:gs>
                  </a:gsLst>
                  <a:lin ang="5400000" scaled="1"/>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15" name="Rectangle 14"/>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4" name="Picture 13"/>
          <p:cNvPicPr>
            <a:picLocks noChangeAspect="1"/>
          </p:cNvPicPr>
          <p:nvPr userDrawn="1"/>
        </p:nvPicPr>
        <p:blipFill rotWithShape="1">
          <a:blip r:embed="rId2"/>
          <a:srcRect r="66253"/>
          <a:stretch/>
        </p:blipFill>
        <p:spPr>
          <a:xfrm>
            <a:off x="7498391" y="284"/>
            <a:ext cx="1645609" cy="6857433"/>
          </a:xfrm>
          <a:prstGeom prst="rect">
            <a:avLst/>
          </a:prstGeom>
          <a:effectLst/>
        </p:spPr>
      </p:pic>
      <p:sp>
        <p:nvSpPr>
          <p:cNvPr id="3" name="Content Placeholder 2"/>
          <p:cNvSpPr>
            <a:spLocks noGrp="1"/>
          </p:cNvSpPr>
          <p:nvPr userDrawn="1">
            <p:ph sz="half" idx="1"/>
          </p:nvPr>
        </p:nvSpPr>
        <p:spPr>
          <a:xfrm>
            <a:off x="457200" y="1877012"/>
            <a:ext cx="3619500" cy="392996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userDrawn="1">
            <p:ph sz="half" idx="2"/>
          </p:nvPr>
        </p:nvSpPr>
        <p:spPr>
          <a:xfrm>
            <a:off x="4305300" y="1877012"/>
            <a:ext cx="3619500" cy="392996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entagon 16"/>
          <p:cNvSpPr/>
          <p:nvPr userDrawn="1"/>
        </p:nvSpPr>
        <p:spPr>
          <a:xfrm rot="5400000">
            <a:off x="1731394" y="3439196"/>
            <a:ext cx="4899204" cy="56191"/>
          </a:xfrm>
          <a:prstGeom prst="homePlate">
            <a:avLst/>
          </a:prstGeom>
          <a:gradFill flip="none" rotWithShape="1">
            <a:gsLst>
              <a:gs pos="0">
                <a:srgbClr val="275A99">
                  <a:alpha val="19000"/>
                </a:srgbClr>
              </a:gs>
              <a:gs pos="99000">
                <a:srgbClr val="275A99"/>
              </a:gs>
            </a:gsLst>
            <a:lin ang="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 name="Text Placeholder 2"/>
          <p:cNvSpPr>
            <a:spLocks noGrp="1"/>
          </p:cNvSpPr>
          <p:nvPr userDrawn="1">
            <p:ph type="body" idx="10"/>
          </p:nvPr>
        </p:nvSpPr>
        <p:spPr>
          <a:xfrm>
            <a:off x="457200" y="1085850"/>
            <a:ext cx="3621253" cy="719624"/>
          </a:xfrm>
          <a:prstGeom prst="snip1Rect">
            <a:avLst/>
          </a:prstGeom>
          <a:gradFill flip="none" rotWithShape="1">
            <a:gsLst>
              <a:gs pos="0">
                <a:srgbClr val="004874">
                  <a:lumMod val="93000"/>
                  <a:lumOff val="7000"/>
                </a:srgbClr>
              </a:gs>
              <a:gs pos="99000">
                <a:srgbClr val="002C47"/>
              </a:gs>
            </a:gsLst>
            <a:lin ang="2700000" scaled="1"/>
            <a:tileRect/>
          </a:gradFill>
        </p:spPr>
        <p:txBody>
          <a:bodyPr tIns="0" anchor="ctr" anchorCtr="0">
            <a:normAutofit/>
          </a:bodyPr>
          <a:lstStyle>
            <a:lvl1pPr marL="0" indent="0" algn="ctr">
              <a:lnSpc>
                <a:spcPct val="90000"/>
              </a:lnSpc>
              <a:buNone/>
              <a:defRPr sz="2000" b="0" spc="40" baseline="0">
                <a:solidFill>
                  <a:schemeClr val="bg1"/>
                </a:solidFill>
                <a:effectLst>
                  <a:outerShdw blurRad="50800" dist="38100" dir="8100000" algn="tr" rotWithShape="0">
                    <a:prstClr val="black">
                      <a:alpha val="40000"/>
                    </a:prstClr>
                  </a:outerShdw>
                </a:effectLst>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4"/>
          <p:cNvSpPr>
            <a:spLocks noGrp="1"/>
          </p:cNvSpPr>
          <p:nvPr userDrawn="1">
            <p:ph type="body" sz="quarter" idx="3"/>
          </p:nvPr>
        </p:nvSpPr>
        <p:spPr>
          <a:xfrm>
            <a:off x="4319588" y="1085850"/>
            <a:ext cx="3622675" cy="719624"/>
          </a:xfrm>
          <a:prstGeom prst="snip1Rect">
            <a:avLst/>
          </a:prstGeom>
          <a:gradFill flip="none" rotWithShape="1">
            <a:gsLst>
              <a:gs pos="0">
                <a:srgbClr val="004874">
                  <a:lumMod val="93000"/>
                  <a:lumOff val="7000"/>
                </a:srgbClr>
              </a:gs>
              <a:gs pos="99000">
                <a:srgbClr val="002C47"/>
              </a:gs>
            </a:gsLst>
            <a:lin ang="2700000" scaled="1"/>
            <a:tileRect/>
          </a:gradFill>
        </p:spPr>
        <p:txBody>
          <a:bodyPr tIns="0" anchor="ctr" anchorCtr="0">
            <a:normAutofit/>
          </a:bodyPr>
          <a:lstStyle>
            <a:lvl1pPr marL="0" indent="0" algn="ctr">
              <a:lnSpc>
                <a:spcPct val="90000"/>
              </a:lnSpc>
              <a:buNone/>
              <a:defRPr sz="2000" b="0" spc="40" baseline="0">
                <a:solidFill>
                  <a:schemeClr val="bg1"/>
                </a:solidFill>
                <a:effectLst>
                  <a:outerShdw blurRad="50800" dist="38100" dir="8100000" algn="tr" rotWithShape="0">
                    <a:prstClr val="black">
                      <a:alpha val="40000"/>
                    </a:prstClr>
                  </a:outerShdw>
                </a:effectLst>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20" name="Straight Connector 19"/>
          <p:cNvCxnSpPr/>
          <p:nvPr userDrawn="1"/>
        </p:nvCxnSpPr>
        <p:spPr>
          <a:xfrm>
            <a:off x="457200" y="1872149"/>
            <a:ext cx="36195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userDrawn="1"/>
        </p:nvCxnSpPr>
        <p:spPr>
          <a:xfrm>
            <a:off x="4305300" y="1872149"/>
            <a:ext cx="36195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3" name="Group 22"/>
          <p:cNvGrpSpPr/>
          <p:nvPr userDrawn="1"/>
        </p:nvGrpSpPr>
        <p:grpSpPr>
          <a:xfrm flipV="1">
            <a:off x="8515350" y="0"/>
            <a:ext cx="628650" cy="1820427"/>
            <a:chOff x="8515350" y="5037573"/>
            <a:chExt cx="628650" cy="1820427"/>
          </a:xfrm>
        </p:grpSpPr>
        <p:sp>
          <p:nvSpPr>
            <p:cNvPr id="24" name="Isosceles Triangle 2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5" name="Isosceles Triangle 2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6" name="TextBox 25"/>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27" name="Picture 26"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8" name="Group 27"/>
          <p:cNvGrpSpPr/>
          <p:nvPr userDrawn="1"/>
        </p:nvGrpSpPr>
        <p:grpSpPr>
          <a:xfrm rot="10800000" flipH="1" flipV="1">
            <a:off x="8553860" y="5040637"/>
            <a:ext cx="592563" cy="1820427"/>
            <a:chOff x="8515350" y="5037573"/>
            <a:chExt cx="628650" cy="1820427"/>
          </a:xfrm>
        </p:grpSpPr>
        <p:sp>
          <p:nvSpPr>
            <p:cNvPr id="29" name="Isosceles Triangle 28"/>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0" name="Isosceles Triangle 29"/>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120535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userDrawn="1"/>
        </p:nvGrpSpPr>
        <p:grpSpPr>
          <a:xfrm>
            <a:off x="0" y="991981"/>
            <a:ext cx="9144000" cy="5104019"/>
            <a:chOff x="0" y="991981"/>
            <a:chExt cx="9144000" cy="4951619"/>
          </a:xfrm>
        </p:grpSpPr>
        <p:sp>
          <p:nvSpPr>
            <p:cNvPr id="20" name="Rectangle 19"/>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 name="Rectangle 20"/>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7" name="Rectangle 16"/>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 name="Rectangle 17"/>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9" name="Picture 18"/>
          <p:cNvPicPr>
            <a:picLocks noChangeAspect="1"/>
          </p:cNvPicPr>
          <p:nvPr userDrawn="1"/>
        </p:nvPicPr>
        <p:blipFill rotWithShape="1">
          <a:blip r:embed="rId2"/>
          <a:srcRect r="66253"/>
          <a:stretch/>
        </p:blipFill>
        <p:spPr>
          <a:xfrm>
            <a:off x="7498391" y="284"/>
            <a:ext cx="1645609" cy="6857433"/>
          </a:xfrm>
          <a:prstGeom prst="rect">
            <a:avLst/>
          </a:prstGeom>
          <a:effectLst/>
        </p:spPr>
      </p:pic>
      <p:sp>
        <p:nvSpPr>
          <p:cNvPr id="2" name="Title 1"/>
          <p:cNvSpPr>
            <a:spLocks noGrp="1"/>
          </p:cNvSpPr>
          <p:nvPr userDrawn="1">
            <p:ph type="title"/>
          </p:nvPr>
        </p:nvSpPr>
        <p:spPr/>
        <p:txBody>
          <a:bodyPr>
            <a:normAutofit/>
          </a:bodyPr>
          <a:lstStyle>
            <a:lvl1pPr>
              <a:defRPr sz="3800" spc="40" baseline="0">
                <a:gradFill>
                  <a:gsLst>
                    <a:gs pos="0">
                      <a:srgbClr val="004874"/>
                    </a:gs>
                    <a:gs pos="100000">
                      <a:srgbClr val="041F36"/>
                    </a:gs>
                  </a:gsLst>
                  <a:lin ang="5400000" scaled="1"/>
                </a:gradFill>
              </a:defRPr>
            </a:lvl1pPr>
          </a:lstStyle>
          <a:p>
            <a:r>
              <a:rPr lang="en-US" dirty="0"/>
              <a:t>Click to edit Master title style</a:t>
            </a:r>
          </a:p>
        </p:txBody>
      </p:sp>
      <p:grpSp>
        <p:nvGrpSpPr>
          <p:cNvPr id="22" name="Group 21"/>
          <p:cNvGrpSpPr/>
          <p:nvPr userDrawn="1"/>
        </p:nvGrpSpPr>
        <p:grpSpPr>
          <a:xfrm flipV="1">
            <a:off x="8515350" y="0"/>
            <a:ext cx="628650" cy="1820427"/>
            <a:chOff x="8515350" y="5037573"/>
            <a:chExt cx="628650" cy="1820427"/>
          </a:xfrm>
        </p:grpSpPr>
        <p:sp>
          <p:nvSpPr>
            <p:cNvPr id="23" name="Isosceles Triangle 22"/>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4" name="Isosceles Triangle 23"/>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5" name="TextBox 24"/>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26" name="Picture 25"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7" name="Group 26"/>
          <p:cNvGrpSpPr/>
          <p:nvPr userDrawn="1"/>
        </p:nvGrpSpPr>
        <p:grpSpPr>
          <a:xfrm rot="10800000" flipH="1" flipV="1">
            <a:off x="8553860" y="5040637"/>
            <a:ext cx="592563" cy="1820427"/>
            <a:chOff x="8515350" y="5037573"/>
            <a:chExt cx="628650" cy="1820427"/>
          </a:xfrm>
        </p:grpSpPr>
        <p:sp>
          <p:nvSpPr>
            <p:cNvPr id="28" name="Isosceles Triangle 2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9" name="Isosceles Triangle 2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446989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143820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 White Background">
    <p:spTree>
      <p:nvGrpSpPr>
        <p:cNvPr id="1" name=""/>
        <p:cNvGrpSpPr/>
        <p:nvPr/>
      </p:nvGrpSpPr>
      <p:grpSpPr>
        <a:xfrm>
          <a:off x="0" y="0"/>
          <a:ext cx="0" cy="0"/>
          <a:chOff x="0" y="0"/>
          <a:chExt cx="0" cy="0"/>
        </a:xfrm>
      </p:grpSpPr>
      <p:grpSp>
        <p:nvGrpSpPr>
          <p:cNvPr id="3" name="Group 2"/>
          <p:cNvGrpSpPr/>
          <p:nvPr userDrawn="1"/>
        </p:nvGrpSpPr>
        <p:grpSpPr>
          <a:xfrm>
            <a:off x="0" y="991981"/>
            <a:ext cx="9144000" cy="5104019"/>
            <a:chOff x="0" y="991981"/>
            <a:chExt cx="9144000" cy="4951619"/>
          </a:xfrm>
        </p:grpSpPr>
        <p:sp>
          <p:nvSpPr>
            <p:cNvPr id="8" name="Rectangle 7"/>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5" name="Rectangle 4"/>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 name="Rectangle 5"/>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7" name="Picture 6"/>
          <p:cNvPicPr>
            <a:picLocks noChangeAspect="1"/>
          </p:cNvPicPr>
          <p:nvPr userDrawn="1"/>
        </p:nvPicPr>
        <p:blipFill rotWithShape="1">
          <a:blip r:embed="rId2"/>
          <a:srcRect r="66253"/>
          <a:stretch/>
        </p:blipFill>
        <p:spPr>
          <a:xfrm>
            <a:off x="7498391" y="284"/>
            <a:ext cx="1645609" cy="6857433"/>
          </a:xfrm>
          <a:prstGeom prst="rect">
            <a:avLst/>
          </a:prstGeom>
          <a:effectLst/>
        </p:spPr>
      </p:pic>
      <p:grpSp>
        <p:nvGrpSpPr>
          <p:cNvPr id="10" name="Group 9"/>
          <p:cNvGrpSpPr/>
          <p:nvPr userDrawn="1"/>
        </p:nvGrpSpPr>
        <p:grpSpPr>
          <a:xfrm flipV="1">
            <a:off x="8515350" y="0"/>
            <a:ext cx="628650"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3" name="TextBox 12"/>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4" name="Picture 13"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15" name="Group 14"/>
          <p:cNvGrpSpPr/>
          <p:nvPr userDrawn="1"/>
        </p:nvGrpSpPr>
        <p:grpSpPr>
          <a:xfrm rot="10800000" flipH="1" flipV="1">
            <a:off x="8553860" y="5040637"/>
            <a:ext cx="592563"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254068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T-Background.png"/>
          <p:cNvPicPr>
            <a:picLocks noChangeAspect="1"/>
          </p:cNvPicPr>
          <p:nvPr userDrawn="1"/>
        </p:nvPicPr>
        <p:blipFill rotWithShape="1">
          <a:blip r:embed="rId26">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p:spPr>
      </p:pic>
      <p:sp>
        <p:nvSpPr>
          <p:cNvPr id="2" name="Title Placeholder 1"/>
          <p:cNvSpPr>
            <a:spLocks noGrp="1"/>
          </p:cNvSpPr>
          <p:nvPr>
            <p:ph type="title"/>
          </p:nvPr>
        </p:nvSpPr>
        <p:spPr>
          <a:xfrm>
            <a:off x="457200" y="217489"/>
            <a:ext cx="6908800" cy="77449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9470"/>
            <a:ext cx="6908800" cy="46546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rotWithShape="1">
          <a:blip r:embed="rId27"/>
          <a:srcRect r="66253"/>
          <a:stretch/>
        </p:blipFill>
        <p:spPr>
          <a:xfrm>
            <a:off x="7498391" y="284"/>
            <a:ext cx="1645609" cy="6857433"/>
          </a:xfrm>
          <a:prstGeom prst="rect">
            <a:avLst/>
          </a:prstGeom>
        </p:spPr>
      </p:pic>
      <p:grpSp>
        <p:nvGrpSpPr>
          <p:cNvPr id="15" name="Group 14"/>
          <p:cNvGrpSpPr/>
          <p:nvPr userDrawn="1"/>
        </p:nvGrpSpPr>
        <p:grpSpPr>
          <a:xfrm flipV="1">
            <a:off x="8515350" y="0"/>
            <a:ext cx="628650"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8" name="TextBox 17"/>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10" name="Group 9"/>
          <p:cNvGrpSpPr/>
          <p:nvPr userDrawn="1"/>
        </p:nvGrpSpPr>
        <p:grpSpPr>
          <a:xfrm rot="10800000" flipH="1" flipV="1">
            <a:off x="8553860" y="5040637"/>
            <a:ext cx="592563"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191200307"/>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51" r:id="rId3"/>
    <p:sldLayoutId id="2147483650" r:id="rId4"/>
    <p:sldLayoutId id="2147483652" r:id="rId5"/>
    <p:sldLayoutId id="2147483660" r:id="rId6"/>
    <p:sldLayoutId id="2147483654" r:id="rId7"/>
    <p:sldLayoutId id="2147483655" r:id="rId8"/>
    <p:sldLayoutId id="2147483661" r:id="rId9"/>
    <p:sldLayoutId id="2147483657" r:id="rId10"/>
    <p:sldLayoutId id="2147483676" r:id="rId11"/>
    <p:sldLayoutId id="2147483663" r:id="rId12"/>
    <p:sldLayoutId id="2147483664" r:id="rId13"/>
    <p:sldLayoutId id="2147483665" r:id="rId14"/>
    <p:sldLayoutId id="2147483666" r:id="rId15"/>
    <p:sldLayoutId id="2147483669" r:id="rId16"/>
    <p:sldLayoutId id="2147483673" r:id="rId17"/>
    <p:sldLayoutId id="2147483675" r:id="rId18"/>
    <p:sldLayoutId id="2147483674" r:id="rId19"/>
    <p:sldLayoutId id="2147483670" r:id="rId20"/>
    <p:sldLayoutId id="2147483668" r:id="rId21"/>
    <p:sldLayoutId id="2147483667" r:id="rId22"/>
    <p:sldLayoutId id="2147483671" r:id="rId23"/>
    <p:sldLayoutId id="2147483672" r:id="rId24"/>
  </p:sldLayoutIdLst>
  <p:txStyles>
    <p:titleStyle>
      <a:lvl1pPr algn="l" defTabSz="457200" rtl="0" eaLnBrk="1" latinLnBrk="0" hangingPunct="1">
        <a:lnSpc>
          <a:spcPct val="85000"/>
        </a:lnSpc>
        <a:spcBef>
          <a:spcPct val="0"/>
        </a:spcBef>
        <a:buNone/>
        <a:defRPr sz="3800" b="0" i="0" u="none" kern="1200" cap="small" spc="40" baseline="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p:titleStyle>
    <p:body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0"/>
        </a:spcBef>
        <a:spcAft>
          <a:spcPts val="600"/>
        </a:spcAft>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NFJP@dol.gov"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mailto:NFJP@dol.gov/"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workforcegps.org/events/2016/07/01/14/37/Overview_of_the_Revised_WIOA_ETA-9130_Financial_Reports_and_Instructions"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www.doleta.gov/grants/financial_reporting.cfm"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hyperlink" Target="https://wdr.doleta.gov/directives/corr_doc.cfm?docn=9363" TargetMode="External"/><Relationship Id="rId3" Type="http://schemas.openxmlformats.org/officeDocument/2006/relationships/hyperlink" Target="https://www.doleta.gov/Farmworker/html/NFJP.cfm" TargetMode="External"/><Relationship Id="rId7" Type="http://schemas.openxmlformats.org/officeDocument/2006/relationships/hyperlink" Target="http://afop.org/" TargetMode="External"/><Relationship Id="rId2" Type="http://schemas.openxmlformats.org/officeDocument/2006/relationships/notesSlide" Target="../notesSlides/notesSlide17.xml"/><Relationship Id="rId1" Type="http://schemas.openxmlformats.org/officeDocument/2006/relationships/slideLayout" Target="../slideLayouts/slideLayout21.xml"/><Relationship Id="rId6" Type="http://schemas.openxmlformats.org/officeDocument/2006/relationships/hyperlink" Target="http://www.spra.com/" TargetMode="External"/><Relationship Id="rId5" Type="http://schemas.openxmlformats.org/officeDocument/2006/relationships/hyperlink" Target="https://farmworker.workforcegps.org/" TargetMode="External"/><Relationship Id="rId4" Type="http://schemas.openxmlformats.org/officeDocument/2006/relationships/hyperlink" Target="https://www.doleta.gov/programs/msfw.cfm" TargetMode="External"/><Relationship Id="rId9" Type="http://schemas.openxmlformats.org/officeDocument/2006/relationships/hyperlink" Target="https://wdr.doleta.gov/directives/attach/TEN/TEN_08-16_Acc.pd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591101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Reporting Requirements Overview</a:t>
            </a:r>
          </a:p>
        </p:txBody>
      </p:sp>
      <p:sp>
        <p:nvSpPr>
          <p:cNvPr id="3" name="Content Placeholder 2"/>
          <p:cNvSpPr>
            <a:spLocks noGrp="1"/>
          </p:cNvSpPr>
          <p:nvPr>
            <p:ph idx="1"/>
          </p:nvPr>
        </p:nvSpPr>
        <p:spPr/>
        <p:txBody>
          <a:bodyPr>
            <a:normAutofit/>
          </a:bodyPr>
          <a:lstStyle/>
          <a:p>
            <a:pPr marL="0" lvl="1" indent="0">
              <a:spcBef>
                <a:spcPct val="20000"/>
              </a:spcBef>
              <a:spcAft>
                <a:spcPts val="0"/>
              </a:spcAft>
              <a:buNone/>
              <a:defRPr/>
            </a:pPr>
            <a:endParaRPr lang="en-US" sz="2200" dirty="0">
              <a:solidFill>
                <a:prstClr val="black"/>
              </a:solidFill>
              <a:latin typeface="Calibri"/>
            </a:endParaRPr>
          </a:p>
          <a:p>
            <a:endParaRPr lang="en-US" dirty="0"/>
          </a:p>
          <a:p>
            <a:pPr marL="457200" lvl="1" indent="0">
              <a:buNone/>
            </a:pPr>
            <a:endParaRPr lang="en-US" dirty="0"/>
          </a:p>
          <a:p>
            <a:pPr marL="914400" lvl="2"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29118545"/>
              </p:ext>
            </p:extLst>
          </p:nvPr>
        </p:nvGraphicFramePr>
        <p:xfrm>
          <a:off x="393405" y="1116418"/>
          <a:ext cx="7474688" cy="4922154"/>
        </p:xfrm>
        <a:graphic>
          <a:graphicData uri="http://schemas.openxmlformats.org/drawingml/2006/table">
            <a:tbl>
              <a:tblPr firstRow="1" firstCol="1" bandRow="1">
                <a:tableStyleId>{5C22544A-7EE6-4342-B048-85BDC9FD1C3A}</a:tableStyleId>
              </a:tblPr>
              <a:tblGrid>
                <a:gridCol w="1158948">
                  <a:extLst>
                    <a:ext uri="{9D8B030D-6E8A-4147-A177-3AD203B41FA5}">
                      <a16:colId xmlns:a16="http://schemas.microsoft.com/office/drawing/2014/main" val="20000"/>
                    </a:ext>
                  </a:extLst>
                </a:gridCol>
                <a:gridCol w="2200940">
                  <a:extLst>
                    <a:ext uri="{9D8B030D-6E8A-4147-A177-3AD203B41FA5}">
                      <a16:colId xmlns:a16="http://schemas.microsoft.com/office/drawing/2014/main" val="20001"/>
                    </a:ext>
                  </a:extLst>
                </a:gridCol>
                <a:gridCol w="2036135">
                  <a:extLst>
                    <a:ext uri="{9D8B030D-6E8A-4147-A177-3AD203B41FA5}">
                      <a16:colId xmlns:a16="http://schemas.microsoft.com/office/drawing/2014/main" val="222001595"/>
                    </a:ext>
                  </a:extLst>
                </a:gridCol>
                <a:gridCol w="209993">
                  <a:extLst>
                    <a:ext uri="{9D8B030D-6E8A-4147-A177-3AD203B41FA5}">
                      <a16:colId xmlns:a16="http://schemas.microsoft.com/office/drawing/2014/main" val="4064568748"/>
                    </a:ext>
                  </a:extLst>
                </a:gridCol>
                <a:gridCol w="1868672">
                  <a:extLst>
                    <a:ext uri="{9D8B030D-6E8A-4147-A177-3AD203B41FA5}">
                      <a16:colId xmlns:a16="http://schemas.microsoft.com/office/drawing/2014/main" val="20003"/>
                    </a:ext>
                  </a:extLst>
                </a:gridCol>
              </a:tblGrid>
              <a:tr h="336449">
                <a:tc>
                  <a:txBody>
                    <a:bodyPr/>
                    <a:lstStyle/>
                    <a:p>
                      <a:pPr marL="0" marR="0">
                        <a:spcBef>
                          <a:spcPts val="0"/>
                        </a:spcBef>
                        <a:spcAft>
                          <a:spcPts val="0"/>
                        </a:spcAft>
                      </a:pPr>
                      <a:r>
                        <a:rPr lang="en-US" sz="1200" dirty="0">
                          <a:effectLst/>
                        </a:rPr>
                        <a:t> Frequency</a:t>
                      </a:r>
                      <a:endParaRPr lang="es-MX" sz="1200" dirty="0">
                        <a:effectLst/>
                        <a:latin typeface="Calibri"/>
                        <a:ea typeface="Times New Roman"/>
                        <a:cs typeface="Times New Roman"/>
                      </a:endParaRPr>
                    </a:p>
                  </a:txBody>
                  <a:tcPr marL="58900" marR="58900" marT="0" marB="0"/>
                </a:tc>
                <a:tc>
                  <a:txBody>
                    <a:bodyPr/>
                    <a:lstStyle/>
                    <a:p>
                      <a:pPr marL="0" marR="0">
                        <a:spcBef>
                          <a:spcPts val="0"/>
                        </a:spcBef>
                        <a:spcAft>
                          <a:spcPts val="0"/>
                        </a:spcAft>
                      </a:pPr>
                      <a:r>
                        <a:rPr lang="en-US" sz="1200" dirty="0">
                          <a:effectLst/>
                        </a:rPr>
                        <a:t>Previous WIA Reporting Requirements</a:t>
                      </a:r>
                      <a:endParaRPr lang="es-MX" sz="1200" dirty="0">
                        <a:effectLst/>
                        <a:latin typeface="Calibri"/>
                        <a:ea typeface="Times New Roman"/>
                        <a:cs typeface="Times New Roman"/>
                      </a:endParaRPr>
                    </a:p>
                  </a:txBody>
                  <a:tcPr marL="58900" marR="58900" marT="0" marB="0"/>
                </a:tc>
                <a:tc>
                  <a:txBody>
                    <a:bodyPr/>
                    <a:lstStyle/>
                    <a:p>
                      <a:pPr marL="0" marR="0">
                        <a:spcBef>
                          <a:spcPts val="0"/>
                        </a:spcBef>
                        <a:spcAft>
                          <a:spcPts val="0"/>
                        </a:spcAft>
                      </a:pPr>
                      <a:r>
                        <a:rPr lang="en-US" sz="1200" dirty="0">
                          <a:effectLst/>
                        </a:rPr>
                        <a:t>New WIOA Reporting Requirements</a:t>
                      </a:r>
                      <a:endParaRPr lang="es-MX" sz="1200" dirty="0">
                        <a:effectLst/>
                        <a:latin typeface="Calibri"/>
                        <a:ea typeface="Times New Roman"/>
                        <a:cs typeface="Times New Roman"/>
                      </a:endParaRPr>
                    </a:p>
                  </a:txBody>
                  <a:tcPr marL="58900" marR="58900" marT="0" marB="0"/>
                </a:tc>
                <a:tc gridSpan="2">
                  <a:txBody>
                    <a:bodyPr/>
                    <a:lstStyle/>
                    <a:p>
                      <a:pPr marL="0" marR="0">
                        <a:spcBef>
                          <a:spcPts val="0"/>
                        </a:spcBef>
                        <a:spcAft>
                          <a:spcPts val="0"/>
                        </a:spcAft>
                      </a:pPr>
                      <a:r>
                        <a:rPr lang="en-US" sz="1200" dirty="0">
                          <a:effectLst/>
                        </a:rPr>
                        <a:t>Report to</a:t>
                      </a:r>
                      <a:endParaRPr lang="es-MX" sz="1200" dirty="0">
                        <a:effectLst/>
                        <a:latin typeface="Calibri"/>
                        <a:ea typeface="Times New Roman"/>
                        <a:cs typeface="Times New Roman"/>
                      </a:endParaRPr>
                    </a:p>
                  </a:txBody>
                  <a:tcPr marL="58900" marR="58900" marT="0" marB="0"/>
                </a:tc>
                <a:tc hMerge="1">
                  <a:txBody>
                    <a:bodyPr/>
                    <a:lstStyle/>
                    <a:p>
                      <a:pPr marL="0" marR="0">
                        <a:spcBef>
                          <a:spcPts val="0"/>
                        </a:spcBef>
                        <a:spcAft>
                          <a:spcPts val="0"/>
                        </a:spcAft>
                      </a:pPr>
                      <a:endParaRPr lang="es-MX" sz="1200">
                        <a:effectLst/>
                        <a:latin typeface="Calibri"/>
                        <a:ea typeface="Times New Roman"/>
                        <a:cs typeface="Times New Roman"/>
                      </a:endParaRPr>
                    </a:p>
                  </a:txBody>
                  <a:tcPr marL="58900" marR="58900" marT="0" marB="0"/>
                </a:tc>
                <a:extLst>
                  <a:ext uri="{0D108BD9-81ED-4DB2-BD59-A6C34878D82A}">
                    <a16:rowId xmlns:a16="http://schemas.microsoft.com/office/drawing/2014/main" val="10000"/>
                  </a:ext>
                </a:extLst>
              </a:tr>
              <a:tr h="168224">
                <a:tc rowSpan="7">
                  <a:txBody>
                    <a:bodyPr/>
                    <a:lstStyle/>
                    <a:p>
                      <a:pPr marL="0" marR="0">
                        <a:spcBef>
                          <a:spcPts val="0"/>
                        </a:spcBef>
                        <a:spcAft>
                          <a:spcPts val="0"/>
                        </a:spcAft>
                      </a:pPr>
                      <a:r>
                        <a:rPr lang="en-US" sz="1200" dirty="0">
                          <a:effectLst/>
                        </a:rPr>
                        <a:t>Quarterly</a:t>
                      </a:r>
                      <a:endParaRPr lang="es-MX" sz="1200" dirty="0">
                        <a:effectLst/>
                        <a:latin typeface="Calibri"/>
                        <a:ea typeface="Times New Roman"/>
                        <a:cs typeface="Times New Roman"/>
                      </a:endParaRPr>
                    </a:p>
                  </a:txBody>
                  <a:tcPr marL="58900" marR="58900" marT="0" marB="0"/>
                </a:tc>
                <a:tc>
                  <a:txBody>
                    <a:bodyPr/>
                    <a:lstStyle/>
                    <a:p>
                      <a:pPr marL="0" marR="0">
                        <a:spcBef>
                          <a:spcPts val="0"/>
                        </a:spcBef>
                        <a:spcAft>
                          <a:spcPts val="0"/>
                        </a:spcAft>
                      </a:pPr>
                      <a:r>
                        <a:rPr lang="en-US" sz="1200" dirty="0">
                          <a:effectLst/>
                        </a:rPr>
                        <a:t> </a:t>
                      </a:r>
                      <a:endParaRPr lang="es-MX" sz="1200" dirty="0">
                        <a:effectLst/>
                        <a:latin typeface="Calibri"/>
                        <a:ea typeface="Times New Roman"/>
                        <a:cs typeface="Times New Roman"/>
                      </a:endParaRPr>
                    </a:p>
                  </a:txBody>
                  <a:tcPr marL="58900" marR="58900" marT="0" marB="0"/>
                </a:tc>
                <a:tc>
                  <a:txBody>
                    <a:bodyPr/>
                    <a:lstStyle/>
                    <a:p>
                      <a:pPr marL="0" marR="0">
                        <a:spcBef>
                          <a:spcPts val="0"/>
                        </a:spcBef>
                        <a:spcAft>
                          <a:spcPts val="0"/>
                        </a:spcAft>
                      </a:pPr>
                      <a:r>
                        <a:rPr lang="en-US" sz="1200" dirty="0">
                          <a:effectLst/>
                        </a:rPr>
                        <a:t> </a:t>
                      </a:r>
                      <a:endParaRPr lang="es-MX" sz="1200" dirty="0">
                        <a:effectLst/>
                        <a:latin typeface="Calibri"/>
                        <a:ea typeface="Times New Roman"/>
                        <a:cs typeface="Times New Roman"/>
                      </a:endParaRPr>
                    </a:p>
                  </a:txBody>
                  <a:tcPr marL="58900" marR="58900" marT="0" marB="0"/>
                </a:tc>
                <a:tc gridSpan="2">
                  <a:txBody>
                    <a:bodyPr/>
                    <a:lstStyle/>
                    <a:p>
                      <a:pPr marL="0" marR="0">
                        <a:spcBef>
                          <a:spcPts val="0"/>
                        </a:spcBef>
                        <a:spcAft>
                          <a:spcPts val="0"/>
                        </a:spcAft>
                      </a:pPr>
                      <a:r>
                        <a:rPr lang="en-US" sz="1200" dirty="0">
                          <a:effectLst/>
                        </a:rPr>
                        <a:t> </a:t>
                      </a:r>
                      <a:endParaRPr lang="es-MX" sz="1200" dirty="0">
                        <a:effectLst/>
                        <a:latin typeface="Calibri"/>
                        <a:ea typeface="Times New Roman"/>
                        <a:cs typeface="Times New Roman"/>
                      </a:endParaRPr>
                    </a:p>
                  </a:txBody>
                  <a:tcPr marL="58900" marR="58900" marT="0" marB="0"/>
                </a:tc>
                <a:tc hMerge="1">
                  <a:txBody>
                    <a:bodyPr/>
                    <a:lstStyle/>
                    <a:p>
                      <a:pPr marL="0" marR="0">
                        <a:spcBef>
                          <a:spcPts val="0"/>
                        </a:spcBef>
                        <a:spcAft>
                          <a:spcPts val="0"/>
                        </a:spcAft>
                      </a:pPr>
                      <a:endParaRPr lang="es-MX" sz="1200">
                        <a:effectLst/>
                        <a:latin typeface="Calibri"/>
                        <a:ea typeface="Times New Roman"/>
                        <a:cs typeface="Times New Roman"/>
                      </a:endParaRPr>
                    </a:p>
                  </a:txBody>
                  <a:tcPr marL="58900" marR="58900" marT="0" marB="0"/>
                </a:tc>
                <a:extLst>
                  <a:ext uri="{0D108BD9-81ED-4DB2-BD59-A6C34878D82A}">
                    <a16:rowId xmlns:a16="http://schemas.microsoft.com/office/drawing/2014/main" val="10001"/>
                  </a:ext>
                </a:extLst>
              </a:tr>
              <a:tr h="504673">
                <a:tc vMerge="1">
                  <a:txBody>
                    <a:bodyPr/>
                    <a:lstStyle/>
                    <a:p>
                      <a:endParaRPr lang="es-MX"/>
                    </a:p>
                  </a:txBody>
                  <a:tcPr/>
                </a:tc>
                <a:tc>
                  <a:txBody>
                    <a:bodyPr/>
                    <a:lstStyle/>
                    <a:p>
                      <a:pPr marL="0" marR="0">
                        <a:spcBef>
                          <a:spcPts val="0"/>
                        </a:spcBef>
                        <a:spcAft>
                          <a:spcPts val="0"/>
                        </a:spcAft>
                      </a:pPr>
                      <a:r>
                        <a:rPr lang="en-US" sz="1200" dirty="0">
                          <a:effectLst/>
                        </a:rPr>
                        <a:t>ETA Form 9094 – Program Planning Summary</a:t>
                      </a:r>
                      <a:endParaRPr lang="es-MX" sz="1200" dirty="0">
                        <a:effectLst/>
                        <a:latin typeface="Calibri"/>
                        <a:ea typeface="Times New Roman"/>
                        <a:cs typeface="Times New Roman"/>
                      </a:endParaRPr>
                    </a:p>
                  </a:txBody>
                  <a:tcPr marL="58900" marR="58900" marT="0" marB="0"/>
                </a:tc>
                <a:tc rowSpan="3">
                  <a:txBody>
                    <a:bodyPr/>
                    <a:lstStyle/>
                    <a:p>
                      <a:pPr marL="0" marR="0">
                        <a:spcBef>
                          <a:spcPts val="0"/>
                        </a:spcBef>
                        <a:spcAft>
                          <a:spcPts val="0"/>
                        </a:spcAft>
                      </a:pPr>
                      <a:r>
                        <a:rPr lang="en-US" sz="1200" b="1" dirty="0">
                          <a:effectLst/>
                        </a:rPr>
                        <a:t>Quarterly Narrative Progress Report (suggested template not OMB approved yet)</a:t>
                      </a:r>
                      <a:endParaRPr lang="es-MX" sz="1200" b="1" dirty="0">
                        <a:effectLst/>
                      </a:endParaRPr>
                    </a:p>
                    <a:p>
                      <a:pPr marL="0" marR="0">
                        <a:spcBef>
                          <a:spcPts val="0"/>
                        </a:spcBef>
                        <a:spcAft>
                          <a:spcPts val="0"/>
                        </a:spcAft>
                      </a:pPr>
                      <a:r>
                        <a:rPr lang="en-US" sz="1200" b="1" dirty="0">
                          <a:effectLst/>
                        </a:rPr>
                        <a:t> </a:t>
                      </a:r>
                      <a:endParaRPr lang="es-MX" sz="1200" b="1" dirty="0">
                        <a:effectLst/>
                      </a:endParaRPr>
                    </a:p>
                  </a:txBody>
                  <a:tcPr marL="58900" marR="58900" marT="0" marB="0"/>
                </a:tc>
                <a:tc rowSpan="3" gridSpan="2">
                  <a:txBody>
                    <a:bodyPr/>
                    <a:lstStyle/>
                    <a:p>
                      <a:pPr marL="0" marR="0">
                        <a:spcBef>
                          <a:spcPts val="0"/>
                        </a:spcBef>
                        <a:spcAft>
                          <a:spcPts val="0"/>
                        </a:spcAft>
                      </a:pPr>
                      <a:r>
                        <a:rPr lang="en-US" sz="1200" dirty="0">
                          <a:effectLst/>
                        </a:rPr>
                        <a:t>FPO</a:t>
                      </a:r>
                      <a:r>
                        <a:rPr lang="en-US" sz="1200" baseline="0" dirty="0">
                          <a:effectLst/>
                        </a:rPr>
                        <a:t> and </a:t>
                      </a:r>
                      <a:r>
                        <a:rPr lang="en-US" sz="1200" dirty="0">
                          <a:effectLst/>
                          <a:hlinkClick r:id="rId3"/>
                        </a:rPr>
                        <a:t>NFJP@dol.gov</a:t>
                      </a:r>
                      <a:r>
                        <a:rPr lang="en-US" sz="1200" dirty="0">
                          <a:effectLst/>
                        </a:rPr>
                        <a:t> </a:t>
                      </a:r>
                      <a:endParaRPr lang="es-MX" sz="1200" dirty="0">
                        <a:effectLst/>
                        <a:latin typeface="Calibri"/>
                        <a:ea typeface="Times New Roman"/>
                        <a:cs typeface="Times New Roman"/>
                      </a:endParaRPr>
                    </a:p>
                  </a:txBody>
                  <a:tcPr marL="58900" marR="58900" marT="0" marB="0"/>
                </a:tc>
                <a:tc rowSpan="3" hMerge="1">
                  <a:txBody>
                    <a:bodyPr/>
                    <a:lstStyle/>
                    <a:p>
                      <a:pPr marL="0" marR="0">
                        <a:spcBef>
                          <a:spcPts val="0"/>
                        </a:spcBef>
                        <a:spcAft>
                          <a:spcPts val="0"/>
                        </a:spcAft>
                      </a:pPr>
                      <a:endParaRPr lang="es-MX" sz="1200" dirty="0">
                        <a:effectLst/>
                        <a:latin typeface="Calibri"/>
                        <a:ea typeface="Times New Roman"/>
                        <a:cs typeface="Times New Roman"/>
                      </a:endParaRPr>
                    </a:p>
                  </a:txBody>
                  <a:tcPr marL="58900" marR="58900" marT="0" marB="0"/>
                </a:tc>
                <a:extLst>
                  <a:ext uri="{0D108BD9-81ED-4DB2-BD59-A6C34878D82A}">
                    <a16:rowId xmlns:a16="http://schemas.microsoft.com/office/drawing/2014/main" val="10002"/>
                  </a:ext>
                </a:extLst>
              </a:tr>
              <a:tr h="504673">
                <a:tc vMerge="1">
                  <a:txBody>
                    <a:bodyPr/>
                    <a:lstStyle/>
                    <a:p>
                      <a:endParaRPr lang="es-MX"/>
                    </a:p>
                  </a:txBody>
                  <a:tcPr/>
                </a:tc>
                <a:tc>
                  <a:txBody>
                    <a:bodyPr/>
                    <a:lstStyle/>
                    <a:p>
                      <a:pPr marL="0" marR="0">
                        <a:spcBef>
                          <a:spcPts val="0"/>
                        </a:spcBef>
                        <a:spcAft>
                          <a:spcPts val="0"/>
                        </a:spcAft>
                      </a:pPr>
                      <a:r>
                        <a:rPr lang="en-US" sz="1200" dirty="0">
                          <a:effectLst/>
                        </a:rPr>
                        <a:t>ETA Form 9095 – Program Status Summary</a:t>
                      </a:r>
                      <a:endParaRPr lang="es-MX" sz="1200" dirty="0">
                        <a:effectLst/>
                        <a:latin typeface="Calibri"/>
                        <a:ea typeface="Times New Roman"/>
                        <a:cs typeface="Times New Roman"/>
                      </a:endParaRPr>
                    </a:p>
                  </a:txBody>
                  <a:tcPr marL="58900" marR="58900" marT="0" marB="0"/>
                </a:tc>
                <a:tc vMerge="1">
                  <a:txBody>
                    <a:bodyPr/>
                    <a:lstStyle/>
                    <a:p>
                      <a:endParaRPr lang="en-US"/>
                    </a:p>
                  </a:txBody>
                  <a:tcPr/>
                </a:tc>
                <a:tc gridSpan="2" vMerge="1">
                  <a:txBody>
                    <a:bodyPr/>
                    <a:lstStyle/>
                    <a:p>
                      <a:endParaRPr lang="en-US"/>
                    </a:p>
                  </a:txBody>
                  <a:tcPr/>
                </a:tc>
                <a:tc hMerge="1" vMerge="1">
                  <a:txBody>
                    <a:bodyPr/>
                    <a:lstStyle/>
                    <a:p>
                      <a:endParaRPr lang="es-MX"/>
                    </a:p>
                  </a:txBody>
                  <a:tcPr/>
                </a:tc>
                <a:extLst>
                  <a:ext uri="{0D108BD9-81ED-4DB2-BD59-A6C34878D82A}">
                    <a16:rowId xmlns:a16="http://schemas.microsoft.com/office/drawing/2014/main" val="10003"/>
                  </a:ext>
                </a:extLst>
              </a:tr>
              <a:tr h="336449">
                <a:tc vMerge="1">
                  <a:txBody>
                    <a:bodyPr/>
                    <a:lstStyle/>
                    <a:p>
                      <a:endParaRPr lang="es-MX"/>
                    </a:p>
                  </a:txBody>
                  <a:tcPr/>
                </a:tc>
                <a:tc>
                  <a:txBody>
                    <a:bodyPr/>
                    <a:lstStyle/>
                    <a:p>
                      <a:pPr marL="0" marR="0">
                        <a:spcBef>
                          <a:spcPts val="0"/>
                        </a:spcBef>
                        <a:spcAft>
                          <a:spcPts val="0"/>
                        </a:spcAft>
                      </a:pPr>
                      <a:r>
                        <a:rPr lang="en-US" sz="1200" dirty="0">
                          <a:effectLst/>
                        </a:rPr>
                        <a:t>ETA  Form 9164 Housing Assistance Summary</a:t>
                      </a:r>
                      <a:endParaRPr lang="es-MX" sz="1200" dirty="0">
                        <a:effectLst/>
                        <a:latin typeface="Calibri"/>
                        <a:ea typeface="Times New Roman"/>
                        <a:cs typeface="Times New Roman"/>
                      </a:endParaRPr>
                    </a:p>
                  </a:txBody>
                  <a:tcPr marL="58900" marR="58900" marT="0" marB="0"/>
                </a:tc>
                <a:tc vMerge="1">
                  <a:txBody>
                    <a:bodyPr/>
                    <a:lstStyle/>
                    <a:p>
                      <a:endParaRPr lang="en-US"/>
                    </a:p>
                  </a:txBody>
                  <a:tcPr/>
                </a:tc>
                <a:tc gridSpan="2" vMerge="1">
                  <a:txBody>
                    <a:bodyPr/>
                    <a:lstStyle/>
                    <a:p>
                      <a:endParaRPr lang="en-US"/>
                    </a:p>
                  </a:txBody>
                  <a:tcPr/>
                </a:tc>
                <a:tc hMerge="1" vMerge="1">
                  <a:txBody>
                    <a:bodyPr/>
                    <a:lstStyle/>
                    <a:p>
                      <a:endParaRPr lang="es-MX"/>
                    </a:p>
                  </a:txBody>
                  <a:tcPr/>
                </a:tc>
                <a:extLst>
                  <a:ext uri="{0D108BD9-81ED-4DB2-BD59-A6C34878D82A}">
                    <a16:rowId xmlns:a16="http://schemas.microsoft.com/office/drawing/2014/main" val="10005"/>
                  </a:ext>
                </a:extLst>
              </a:tr>
              <a:tr h="672898">
                <a:tc vMerge="1">
                  <a:txBody>
                    <a:bodyPr/>
                    <a:lstStyle/>
                    <a:p>
                      <a:endParaRPr lang="es-MX"/>
                    </a:p>
                  </a:txBody>
                  <a:tcPr/>
                </a:tc>
                <a:tc>
                  <a:txBody>
                    <a:bodyPr/>
                    <a:lstStyle/>
                    <a:p>
                      <a:pPr marL="0" marR="0">
                        <a:spcBef>
                          <a:spcPts val="0"/>
                        </a:spcBef>
                        <a:spcAft>
                          <a:spcPts val="0"/>
                        </a:spcAft>
                      </a:pPr>
                      <a:r>
                        <a:rPr lang="en-US" sz="1200" dirty="0">
                          <a:effectLst/>
                        </a:rPr>
                        <a:t>WIASPR (SPRA)</a:t>
                      </a:r>
                      <a:endParaRPr lang="es-MX" sz="1200" dirty="0">
                        <a:effectLst/>
                        <a:latin typeface="Calibri"/>
                        <a:ea typeface="Times New Roman"/>
                        <a:cs typeface="Times New Roman"/>
                      </a:endParaRPr>
                    </a:p>
                  </a:txBody>
                  <a:tcPr marL="58900" marR="58900" marT="0" marB="0"/>
                </a:tc>
                <a:tc>
                  <a:txBody>
                    <a:bodyPr/>
                    <a:lstStyle/>
                    <a:p>
                      <a:pPr marL="0" marR="0">
                        <a:spcBef>
                          <a:spcPts val="0"/>
                        </a:spcBef>
                        <a:spcAft>
                          <a:spcPts val="0"/>
                        </a:spcAft>
                      </a:pPr>
                      <a:r>
                        <a:rPr lang="en-US" sz="1200" b="1" dirty="0">
                          <a:effectLst/>
                        </a:rPr>
                        <a:t>Workforce Integrative Performance System (DOL Only ETA Form 9172)</a:t>
                      </a:r>
                      <a:endParaRPr lang="es-MX" sz="1200" b="1" dirty="0">
                        <a:effectLst/>
                        <a:latin typeface="Calibri"/>
                        <a:ea typeface="Times New Roman"/>
                        <a:cs typeface="Times New Roman"/>
                      </a:endParaRPr>
                    </a:p>
                  </a:txBody>
                  <a:tcPr marL="58900" marR="58900" marT="0" marB="0"/>
                </a:tc>
                <a:tc gridSpan="2">
                  <a:txBody>
                    <a:bodyPr/>
                    <a:lstStyle/>
                    <a:p>
                      <a:pPr marL="0" marR="0">
                        <a:spcBef>
                          <a:spcPts val="0"/>
                        </a:spcBef>
                        <a:spcAft>
                          <a:spcPts val="0"/>
                        </a:spcAft>
                      </a:pPr>
                      <a:r>
                        <a:rPr lang="en-US" sz="1200" baseline="0" dirty="0">
                          <a:effectLst/>
                        </a:rPr>
                        <a:t>ETA </a:t>
                      </a:r>
                      <a:endParaRPr lang="es-MX" sz="1200" dirty="0">
                        <a:effectLst/>
                      </a:endParaRPr>
                    </a:p>
                  </a:txBody>
                  <a:tcPr marL="58900" marR="58900" marT="0" marB="0"/>
                </a:tc>
                <a:tc hMerge="1">
                  <a:txBody>
                    <a:bodyPr/>
                    <a:lstStyle/>
                    <a:p>
                      <a:pPr marL="0" marR="0">
                        <a:spcBef>
                          <a:spcPts val="0"/>
                        </a:spcBef>
                        <a:spcAft>
                          <a:spcPts val="0"/>
                        </a:spcAft>
                      </a:pPr>
                      <a:endParaRPr lang="es-MX" sz="1200" dirty="0">
                        <a:effectLst/>
                      </a:endParaRPr>
                    </a:p>
                  </a:txBody>
                  <a:tcPr marL="58900" marR="58900" marT="0" marB="0"/>
                </a:tc>
                <a:extLst>
                  <a:ext uri="{0D108BD9-81ED-4DB2-BD59-A6C34878D82A}">
                    <a16:rowId xmlns:a16="http://schemas.microsoft.com/office/drawing/2014/main" val="10006"/>
                  </a:ext>
                </a:extLst>
              </a:tr>
              <a:tr h="467399">
                <a:tc vMerge="1">
                  <a:txBody>
                    <a:bodyPr/>
                    <a:lstStyle/>
                    <a:p>
                      <a:pPr marL="0" marR="0">
                        <a:spcBef>
                          <a:spcPts val="0"/>
                        </a:spcBef>
                        <a:spcAft>
                          <a:spcPts val="0"/>
                        </a:spcAft>
                      </a:pPr>
                      <a:endParaRPr lang="es-MX" sz="1200" dirty="0">
                        <a:effectLst/>
                        <a:latin typeface="Calibri"/>
                        <a:ea typeface="Times New Roman"/>
                        <a:cs typeface="Times New Roman"/>
                      </a:endParaRPr>
                    </a:p>
                  </a:txBody>
                  <a:tcPr marL="58900" marR="58900" marT="0" marB="0"/>
                </a:tc>
                <a:tc>
                  <a:txBody>
                    <a:bodyPr/>
                    <a:lstStyle/>
                    <a:p>
                      <a:pPr marL="0" marR="0">
                        <a:spcBef>
                          <a:spcPts val="0"/>
                        </a:spcBef>
                        <a:spcAft>
                          <a:spcPts val="0"/>
                        </a:spcAft>
                      </a:pPr>
                      <a:r>
                        <a:rPr lang="en-US" sz="1200" dirty="0">
                          <a:effectLst/>
                        </a:rPr>
                        <a:t>ETA Form 9093 – Budget Information</a:t>
                      </a:r>
                      <a:r>
                        <a:rPr lang="en-US" sz="1200" baseline="0" dirty="0">
                          <a:effectLst/>
                        </a:rPr>
                        <a:t> Summary</a:t>
                      </a:r>
                      <a:r>
                        <a:rPr lang="en-US" sz="1200" dirty="0">
                          <a:effectLst/>
                        </a:rPr>
                        <a:t> </a:t>
                      </a:r>
                      <a:endParaRPr lang="es-MX" sz="1200" dirty="0">
                        <a:effectLst/>
                        <a:latin typeface="Calibri"/>
                        <a:ea typeface="Times New Roman"/>
                        <a:cs typeface="Times New Roman"/>
                      </a:endParaRPr>
                    </a:p>
                  </a:txBody>
                  <a:tcPr marL="58900" marR="58900" marT="0" marB="0"/>
                </a:tc>
                <a:tc>
                  <a:txBody>
                    <a:bodyPr/>
                    <a:lstStyle/>
                    <a:p>
                      <a:pPr marL="0" marR="0">
                        <a:spcBef>
                          <a:spcPts val="0"/>
                        </a:spcBef>
                        <a:spcAft>
                          <a:spcPts val="0"/>
                        </a:spcAft>
                      </a:pPr>
                      <a:r>
                        <a:rPr lang="en-US" sz="1200" noProof="0" dirty="0">
                          <a:effectLst/>
                          <a:latin typeface="Calibri"/>
                          <a:ea typeface="Times New Roman"/>
                          <a:cs typeface="Times New Roman"/>
                        </a:rPr>
                        <a:t>Discontinued</a:t>
                      </a:r>
                    </a:p>
                  </a:txBody>
                  <a:tcPr marL="58900" marR="58900" marT="0" marB="0"/>
                </a:tc>
                <a:tc gridSpan="2">
                  <a:txBody>
                    <a:bodyPr/>
                    <a:lstStyle/>
                    <a:p>
                      <a:pPr marL="0" marR="0">
                        <a:spcBef>
                          <a:spcPts val="0"/>
                        </a:spcBef>
                        <a:spcAft>
                          <a:spcPts val="0"/>
                        </a:spcAft>
                      </a:pPr>
                      <a:r>
                        <a:rPr lang="es-MX" sz="1200" dirty="0">
                          <a:effectLst/>
                        </a:rPr>
                        <a:t>_________</a:t>
                      </a:r>
                    </a:p>
                  </a:txBody>
                  <a:tcPr marL="58900" marR="58900" marT="0" marB="0"/>
                </a:tc>
                <a:tc hMerge="1">
                  <a:txBody>
                    <a:bodyPr/>
                    <a:lstStyle/>
                    <a:p>
                      <a:pPr marL="0" marR="0">
                        <a:spcBef>
                          <a:spcPts val="0"/>
                        </a:spcBef>
                        <a:spcAft>
                          <a:spcPts val="0"/>
                        </a:spcAft>
                      </a:pPr>
                      <a:endParaRPr lang="es-MX" sz="1200" dirty="0">
                        <a:effectLst/>
                      </a:endParaRPr>
                    </a:p>
                  </a:txBody>
                  <a:tcPr marL="58900" marR="58900" marT="0" marB="0"/>
                </a:tc>
                <a:extLst>
                  <a:ext uri="{0D108BD9-81ED-4DB2-BD59-A6C34878D82A}">
                    <a16:rowId xmlns:a16="http://schemas.microsoft.com/office/drawing/2014/main" val="398732059"/>
                  </a:ext>
                </a:extLst>
              </a:tr>
              <a:tr h="504673">
                <a:tc vMerge="1">
                  <a:txBody>
                    <a:bodyPr/>
                    <a:lstStyle/>
                    <a:p>
                      <a:pPr marL="0" marR="0">
                        <a:spcBef>
                          <a:spcPts val="0"/>
                        </a:spcBef>
                        <a:spcAft>
                          <a:spcPts val="0"/>
                        </a:spcAft>
                      </a:pPr>
                      <a:endParaRPr lang="es-MX" sz="1200" dirty="0">
                        <a:effectLst/>
                        <a:latin typeface="Calibri"/>
                        <a:ea typeface="Times New Roman"/>
                        <a:cs typeface="Times New Roman"/>
                      </a:endParaRPr>
                    </a:p>
                  </a:txBody>
                  <a:tcPr marL="58900" marR="5890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effectLst/>
                        </a:rPr>
                        <a:t>ETA Form 9130 – Budget Information Summary</a:t>
                      </a:r>
                      <a:endParaRPr lang="es-MX" sz="1200" dirty="0">
                        <a:effectLst/>
                        <a:latin typeface="Calibri"/>
                        <a:ea typeface="Times New Roman"/>
                        <a:cs typeface="Times New Roman"/>
                      </a:endParaRPr>
                    </a:p>
                    <a:p>
                      <a:pPr marL="0" marR="0">
                        <a:spcBef>
                          <a:spcPts val="0"/>
                        </a:spcBef>
                        <a:spcAft>
                          <a:spcPts val="0"/>
                        </a:spcAft>
                      </a:pPr>
                      <a:endParaRPr lang="es-MX" sz="1200" dirty="0">
                        <a:effectLst/>
                        <a:latin typeface="Calibri"/>
                        <a:ea typeface="Times New Roman"/>
                        <a:cs typeface="Times New Roman"/>
                      </a:endParaRPr>
                    </a:p>
                  </a:txBody>
                  <a:tcPr marL="58900" marR="5890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effectLst/>
                        </a:rPr>
                        <a:t>Revised ETA Form 9130 (J)</a:t>
                      </a:r>
                      <a:endParaRPr lang="es-MX" sz="1200" b="1" dirty="0">
                        <a:effectLst/>
                        <a:latin typeface="Calibri"/>
                        <a:ea typeface="Times New Roman"/>
                        <a:cs typeface="Times New Roman"/>
                      </a:endParaRPr>
                    </a:p>
                  </a:txBody>
                  <a:tcPr marL="58900" marR="58900" marT="0" marB="0"/>
                </a:tc>
                <a:tc gridSpan="2">
                  <a:txBody>
                    <a:bodyPr/>
                    <a:lstStyle/>
                    <a:p>
                      <a:pPr marL="0" marR="0">
                        <a:spcBef>
                          <a:spcPts val="0"/>
                        </a:spcBef>
                        <a:spcAft>
                          <a:spcPts val="0"/>
                        </a:spcAft>
                      </a:pPr>
                      <a:r>
                        <a:rPr lang="en-US" sz="1200" dirty="0"/>
                        <a:t>www.etareports.doleta.gov. </a:t>
                      </a:r>
                      <a:endParaRPr lang="es-MX" sz="1200" dirty="0">
                        <a:effectLst/>
                      </a:endParaRPr>
                    </a:p>
                  </a:txBody>
                  <a:tcPr marL="58900" marR="58900" marT="0" marB="0"/>
                </a:tc>
                <a:tc hMerge="1">
                  <a:txBody>
                    <a:bodyPr/>
                    <a:lstStyle/>
                    <a:p>
                      <a:pPr marL="0" marR="0">
                        <a:spcBef>
                          <a:spcPts val="0"/>
                        </a:spcBef>
                        <a:spcAft>
                          <a:spcPts val="0"/>
                        </a:spcAft>
                      </a:pPr>
                      <a:endParaRPr lang="es-MX" sz="1200" dirty="0">
                        <a:effectLst/>
                      </a:endParaRPr>
                    </a:p>
                  </a:txBody>
                  <a:tcPr marL="58900" marR="58900" marT="0" marB="0"/>
                </a:tc>
                <a:extLst>
                  <a:ext uri="{0D108BD9-81ED-4DB2-BD59-A6C34878D82A}">
                    <a16:rowId xmlns:a16="http://schemas.microsoft.com/office/drawing/2014/main" val="10007"/>
                  </a:ext>
                </a:extLst>
              </a:tr>
              <a:tr h="168224">
                <a:tc rowSpan="4">
                  <a:txBody>
                    <a:bodyPr/>
                    <a:lstStyle/>
                    <a:p>
                      <a:pPr marL="0" marR="0">
                        <a:spcBef>
                          <a:spcPts val="0"/>
                        </a:spcBef>
                        <a:spcAft>
                          <a:spcPts val="0"/>
                        </a:spcAft>
                      </a:pPr>
                      <a:r>
                        <a:rPr lang="en-US" sz="1200" dirty="0">
                          <a:effectLst/>
                        </a:rPr>
                        <a:t>Annually</a:t>
                      </a:r>
                      <a:endParaRPr lang="es-MX" sz="1200" dirty="0">
                        <a:effectLst/>
                        <a:latin typeface="Calibri"/>
                        <a:ea typeface="Times New Roman"/>
                        <a:cs typeface="Times New Roman"/>
                      </a:endParaRPr>
                    </a:p>
                    <a:p>
                      <a:pPr marL="0" marR="0">
                        <a:spcBef>
                          <a:spcPts val="0"/>
                        </a:spcBef>
                        <a:spcAft>
                          <a:spcPts val="0"/>
                        </a:spcAft>
                      </a:pPr>
                      <a:r>
                        <a:rPr lang="en-US" sz="1200" dirty="0">
                          <a:effectLst/>
                        </a:rPr>
                        <a:t> </a:t>
                      </a:r>
                      <a:endParaRPr lang="es-MX" sz="1200" dirty="0">
                        <a:effectLst/>
                        <a:latin typeface="Calibri"/>
                        <a:ea typeface="Times New Roman"/>
                        <a:cs typeface="Times New Roman"/>
                      </a:endParaRPr>
                    </a:p>
                  </a:txBody>
                  <a:tcPr marL="58900" marR="58900" marT="0" marB="0"/>
                </a:tc>
                <a:tc gridSpan="4">
                  <a:txBody>
                    <a:bodyPr/>
                    <a:lstStyle/>
                    <a:p>
                      <a:pPr marL="0" marR="0">
                        <a:spcBef>
                          <a:spcPts val="0"/>
                        </a:spcBef>
                        <a:spcAft>
                          <a:spcPts val="0"/>
                        </a:spcAft>
                      </a:pPr>
                      <a:r>
                        <a:rPr lang="es-MX" sz="1200" dirty="0">
                          <a:effectLst/>
                        </a:rPr>
                        <a:t> </a:t>
                      </a:r>
                      <a:endParaRPr lang="es-MX" sz="1200" dirty="0">
                        <a:effectLst/>
                        <a:latin typeface="Calibri"/>
                        <a:ea typeface="Times New Roman"/>
                        <a:cs typeface="Times New Roman"/>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s-MX"/>
                    </a:p>
                  </a:txBody>
                  <a:tcPr/>
                </a:tc>
                <a:extLst>
                  <a:ext uri="{0D108BD9-81ED-4DB2-BD59-A6C34878D82A}">
                    <a16:rowId xmlns:a16="http://schemas.microsoft.com/office/drawing/2014/main" val="10008"/>
                  </a:ext>
                </a:extLst>
              </a:tr>
              <a:tr h="504673">
                <a:tc vMerge="1">
                  <a:txBody>
                    <a:bodyPr/>
                    <a:lstStyle/>
                    <a:p>
                      <a:endParaRPr lang="es-MX"/>
                    </a:p>
                  </a:txBody>
                  <a:tcPr/>
                </a:tc>
                <a:tc>
                  <a:txBody>
                    <a:bodyPr/>
                    <a:lstStyle/>
                    <a:p>
                      <a:pPr marL="0" marR="0">
                        <a:spcBef>
                          <a:spcPts val="0"/>
                        </a:spcBef>
                        <a:spcAft>
                          <a:spcPts val="0"/>
                        </a:spcAft>
                      </a:pPr>
                      <a:r>
                        <a:rPr lang="en-US" sz="1200" dirty="0">
                          <a:effectLst/>
                        </a:rPr>
                        <a:t>Revised Program Plans, project narrative, budget narrative</a:t>
                      </a:r>
                      <a:endParaRPr lang="es-MX" sz="1200" dirty="0">
                        <a:effectLst/>
                        <a:latin typeface="Calibri"/>
                        <a:ea typeface="Times New Roman"/>
                        <a:cs typeface="Times New Roman"/>
                      </a:endParaRPr>
                    </a:p>
                  </a:txBody>
                  <a:tcPr marL="58900" marR="58900" marT="0" marB="0"/>
                </a:tc>
                <a:tc gridSpan="2">
                  <a:txBody>
                    <a:bodyPr/>
                    <a:lstStyle/>
                    <a:p>
                      <a:pPr marL="0" marR="0">
                        <a:spcBef>
                          <a:spcPts val="0"/>
                        </a:spcBef>
                        <a:spcAft>
                          <a:spcPts val="0"/>
                        </a:spcAft>
                      </a:pPr>
                      <a:r>
                        <a:rPr lang="en-US" sz="1200" dirty="0">
                          <a:effectLst/>
                        </a:rPr>
                        <a:t>Revised Program Plans</a:t>
                      </a:r>
                      <a:endParaRPr lang="es-MX" sz="1200" dirty="0">
                        <a:effectLst/>
                        <a:latin typeface="Calibri"/>
                        <a:ea typeface="Times New Roman"/>
                        <a:cs typeface="Times New Roman"/>
                      </a:endParaRPr>
                    </a:p>
                  </a:txBody>
                  <a:tcPr marL="58900" marR="58900" marT="0" marB="0"/>
                </a:tc>
                <a:tc hMerge="1">
                  <a:txBody>
                    <a:bodyPr/>
                    <a:lstStyle/>
                    <a:p>
                      <a:endParaRPr lang="en-US"/>
                    </a:p>
                  </a:txBody>
                  <a:tcPr/>
                </a:tc>
                <a:tc>
                  <a:txBody>
                    <a:bodyPr/>
                    <a:lstStyle/>
                    <a:p>
                      <a:pPr marL="0" marR="0">
                        <a:spcBef>
                          <a:spcPts val="0"/>
                        </a:spcBef>
                        <a:spcAft>
                          <a:spcPts val="0"/>
                        </a:spcAft>
                      </a:pPr>
                      <a:r>
                        <a:rPr lang="en-US" sz="1200" u="sng" dirty="0">
                          <a:effectLst/>
                          <a:hlinkClick r:id="rId4"/>
                        </a:rPr>
                        <a:t>NFJP@dol.gov/</a:t>
                      </a:r>
                      <a:r>
                        <a:rPr lang="en-US" sz="1200" dirty="0">
                          <a:effectLst/>
                        </a:rPr>
                        <a:t> FPO</a:t>
                      </a:r>
                      <a:endParaRPr lang="es-MX" sz="1200" dirty="0">
                        <a:effectLst/>
                        <a:latin typeface="Calibri"/>
                        <a:ea typeface="Times New Roman"/>
                        <a:cs typeface="Times New Roman"/>
                      </a:endParaRPr>
                    </a:p>
                  </a:txBody>
                  <a:tcPr marL="58900" marR="58900" marT="0" marB="0"/>
                </a:tc>
                <a:extLst>
                  <a:ext uri="{0D108BD9-81ED-4DB2-BD59-A6C34878D82A}">
                    <a16:rowId xmlns:a16="http://schemas.microsoft.com/office/drawing/2014/main" val="10010"/>
                  </a:ext>
                </a:extLst>
              </a:tr>
              <a:tr h="336449">
                <a:tc vMerge="1">
                  <a:txBody>
                    <a:bodyPr/>
                    <a:lstStyle/>
                    <a:p>
                      <a:endParaRPr lang="es-MX"/>
                    </a:p>
                  </a:txBody>
                  <a:tcPr/>
                </a:tc>
                <a:tc>
                  <a:txBody>
                    <a:bodyPr/>
                    <a:lstStyle/>
                    <a:p>
                      <a:pPr marL="0" marR="0">
                        <a:spcBef>
                          <a:spcPts val="0"/>
                        </a:spcBef>
                        <a:spcAft>
                          <a:spcPts val="0"/>
                        </a:spcAft>
                      </a:pPr>
                      <a:r>
                        <a:rPr lang="en-US" sz="1200" dirty="0">
                          <a:effectLst/>
                        </a:rPr>
                        <a:t>Data Validation Information </a:t>
                      </a:r>
                      <a:endParaRPr lang="es-MX" sz="1200" dirty="0">
                        <a:effectLst/>
                        <a:latin typeface="Calibri"/>
                        <a:ea typeface="Times New Roman"/>
                        <a:cs typeface="Times New Roman"/>
                      </a:endParaRPr>
                    </a:p>
                  </a:txBody>
                  <a:tcPr marL="58900" marR="58900" marT="0" marB="0"/>
                </a:tc>
                <a:tc gridSpan="2">
                  <a:txBody>
                    <a:bodyPr/>
                    <a:lstStyle/>
                    <a:p>
                      <a:pPr marL="0" marR="0">
                        <a:spcBef>
                          <a:spcPts val="0"/>
                        </a:spcBef>
                        <a:spcAft>
                          <a:spcPts val="0"/>
                        </a:spcAft>
                      </a:pPr>
                      <a:r>
                        <a:rPr lang="en-US" sz="1200" dirty="0">
                          <a:effectLst/>
                        </a:rPr>
                        <a:t>Data Validation Information </a:t>
                      </a:r>
                      <a:endParaRPr lang="es-MX" sz="1200" dirty="0">
                        <a:effectLst/>
                        <a:latin typeface="Calibri"/>
                        <a:ea typeface="Times New Roman"/>
                        <a:cs typeface="Times New Roman"/>
                      </a:endParaRPr>
                    </a:p>
                  </a:txBody>
                  <a:tcPr marL="58900" marR="58900" marT="0" marB="0"/>
                </a:tc>
                <a:tc hMerge="1">
                  <a:txBody>
                    <a:bodyPr/>
                    <a:lstStyle/>
                    <a:p>
                      <a:endParaRPr lang="en-US"/>
                    </a:p>
                  </a:txBody>
                  <a:tcPr/>
                </a:tc>
                <a:tc>
                  <a:txBody>
                    <a:bodyPr/>
                    <a:lstStyle/>
                    <a:p>
                      <a:pPr marL="0" marR="0">
                        <a:spcBef>
                          <a:spcPts val="0"/>
                        </a:spcBef>
                        <a:spcAft>
                          <a:spcPts val="0"/>
                        </a:spcAft>
                      </a:pPr>
                      <a:r>
                        <a:rPr lang="en-US" sz="1200" dirty="0">
                          <a:effectLst/>
                          <a:latin typeface="Calibri"/>
                          <a:ea typeface="Times New Roman"/>
                          <a:cs typeface="Times New Roman"/>
                        </a:rPr>
                        <a:t>ETA</a:t>
                      </a:r>
                      <a:endParaRPr lang="es-MX" sz="1200" dirty="0">
                        <a:effectLst/>
                        <a:latin typeface="Calibri"/>
                        <a:ea typeface="Times New Roman"/>
                        <a:cs typeface="Times New Roman"/>
                      </a:endParaRPr>
                    </a:p>
                  </a:txBody>
                  <a:tcPr marL="58900" marR="58900" marT="0" marB="0"/>
                </a:tc>
                <a:extLst>
                  <a:ext uri="{0D108BD9-81ED-4DB2-BD59-A6C34878D82A}">
                    <a16:rowId xmlns:a16="http://schemas.microsoft.com/office/drawing/2014/main" val="10011"/>
                  </a:ext>
                </a:extLst>
              </a:tr>
              <a:tr h="168224">
                <a:tc vMerge="1">
                  <a:txBody>
                    <a:bodyPr/>
                    <a:lstStyle/>
                    <a:p>
                      <a:pPr marL="0" marR="0">
                        <a:spcBef>
                          <a:spcPts val="0"/>
                        </a:spcBef>
                        <a:spcAft>
                          <a:spcPts val="0"/>
                        </a:spcAft>
                      </a:pPr>
                      <a:endParaRPr lang="es-MX" sz="900" dirty="0">
                        <a:effectLst/>
                        <a:latin typeface="Calibri"/>
                        <a:ea typeface="Times New Roman"/>
                        <a:cs typeface="Times New Roman"/>
                      </a:endParaRPr>
                    </a:p>
                  </a:txBody>
                  <a:tcPr marL="58900" marR="58900" marT="0" marB="0" anchor="ctr"/>
                </a:tc>
                <a:tc>
                  <a:txBody>
                    <a:bodyPr/>
                    <a:lstStyle/>
                    <a:p>
                      <a:pPr marL="0" marR="0">
                        <a:spcBef>
                          <a:spcPts val="0"/>
                        </a:spcBef>
                        <a:spcAft>
                          <a:spcPts val="0"/>
                        </a:spcAft>
                      </a:pPr>
                      <a:r>
                        <a:rPr lang="en-US" sz="1200" dirty="0">
                          <a:effectLst/>
                        </a:rPr>
                        <a:t>SF 424/ 424A</a:t>
                      </a:r>
                      <a:endParaRPr lang="es-MX" sz="1200" dirty="0">
                        <a:effectLst/>
                        <a:latin typeface="Calibri"/>
                        <a:ea typeface="Times New Roman"/>
                        <a:cs typeface="Times New Roman"/>
                      </a:endParaRPr>
                    </a:p>
                  </a:txBody>
                  <a:tcPr marL="58900" marR="58900" marT="0" marB="0"/>
                </a:tc>
                <a:tc gridSpan="2">
                  <a:txBody>
                    <a:bodyPr/>
                    <a:lstStyle/>
                    <a:p>
                      <a:pPr marL="0" marR="0">
                        <a:spcBef>
                          <a:spcPts val="0"/>
                        </a:spcBef>
                        <a:spcAft>
                          <a:spcPts val="0"/>
                        </a:spcAft>
                      </a:pPr>
                      <a:r>
                        <a:rPr lang="en-US" sz="1200" dirty="0">
                          <a:effectLst/>
                        </a:rPr>
                        <a:t>SF 424/424A</a:t>
                      </a:r>
                      <a:endParaRPr lang="es-MX" sz="1200" dirty="0">
                        <a:effectLst/>
                        <a:latin typeface="Calibri"/>
                        <a:ea typeface="Times New Roman"/>
                        <a:cs typeface="Times New Roman"/>
                      </a:endParaRPr>
                    </a:p>
                  </a:txBody>
                  <a:tcPr marL="58900" marR="58900" marT="0" marB="0"/>
                </a:tc>
                <a:tc hMerge="1">
                  <a:txBody>
                    <a:bodyPr/>
                    <a:lstStyle/>
                    <a:p>
                      <a:endParaRPr lang="en-US"/>
                    </a:p>
                  </a:txBody>
                  <a:tcPr/>
                </a:tc>
                <a:tc>
                  <a:txBody>
                    <a:bodyPr/>
                    <a:lstStyle/>
                    <a:p>
                      <a:pPr marL="0" marR="0">
                        <a:spcBef>
                          <a:spcPts val="0"/>
                        </a:spcBef>
                        <a:spcAft>
                          <a:spcPts val="0"/>
                        </a:spcAft>
                      </a:pPr>
                      <a:r>
                        <a:rPr lang="en-US" sz="1200" dirty="0">
                          <a:effectLst/>
                        </a:rPr>
                        <a:t> ETA</a:t>
                      </a:r>
                      <a:endParaRPr lang="es-MX" sz="1200" dirty="0">
                        <a:effectLst/>
                        <a:latin typeface="Calibri"/>
                        <a:ea typeface="Times New Roman"/>
                        <a:cs typeface="Times New Roman"/>
                      </a:endParaRPr>
                    </a:p>
                  </a:txBody>
                  <a:tcPr marL="58900" marR="58900" marT="0" marB="0"/>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423746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Quarterly Narrative Progress report</a:t>
            </a:r>
            <a:endParaRPr lang="es-MX" dirty="0"/>
          </a:p>
        </p:txBody>
      </p:sp>
      <p:sp>
        <p:nvSpPr>
          <p:cNvPr id="3" name="Content Placeholder 2"/>
          <p:cNvSpPr>
            <a:spLocks noGrp="1"/>
          </p:cNvSpPr>
          <p:nvPr>
            <p:ph idx="1"/>
          </p:nvPr>
        </p:nvSpPr>
        <p:spPr/>
        <p:txBody>
          <a:bodyPr>
            <a:normAutofit fontScale="77500" lnSpcReduction="20000"/>
          </a:bodyPr>
          <a:lstStyle/>
          <a:p>
            <a:r>
              <a:rPr lang="en-US" dirty="0">
                <a:solidFill>
                  <a:schemeClr val="tx1"/>
                </a:solidFill>
              </a:rPr>
              <a:t>Report Sections include: </a:t>
            </a:r>
          </a:p>
          <a:p>
            <a:pPr lvl="1"/>
            <a:r>
              <a:rPr lang="en-US" dirty="0">
                <a:solidFill>
                  <a:schemeClr val="tx1"/>
                </a:solidFill>
              </a:rPr>
              <a:t>Contact Information</a:t>
            </a:r>
          </a:p>
          <a:p>
            <a:pPr lvl="1"/>
            <a:r>
              <a:rPr lang="en-US" dirty="0">
                <a:solidFill>
                  <a:schemeClr val="tx1"/>
                </a:solidFill>
              </a:rPr>
              <a:t>Summary of Grant Progress </a:t>
            </a:r>
          </a:p>
          <a:p>
            <a:pPr lvl="1"/>
            <a:r>
              <a:rPr lang="en-US" dirty="0">
                <a:solidFill>
                  <a:schemeClr val="tx1"/>
                </a:solidFill>
              </a:rPr>
              <a:t>Progress of Grant Timeline</a:t>
            </a:r>
          </a:p>
          <a:p>
            <a:pPr lvl="1"/>
            <a:r>
              <a:rPr lang="en-US" dirty="0">
                <a:solidFill>
                  <a:schemeClr val="tx1"/>
                </a:solidFill>
              </a:rPr>
              <a:t>Development and Implementation of Effective Practices and Program Model Strategies</a:t>
            </a:r>
          </a:p>
          <a:p>
            <a:pPr lvl="1"/>
            <a:r>
              <a:rPr lang="en-US" dirty="0">
                <a:solidFill>
                  <a:schemeClr val="tx1"/>
                </a:solidFill>
              </a:rPr>
              <a:t>Status Update on Match and/or Leveraged Resources</a:t>
            </a:r>
          </a:p>
          <a:p>
            <a:pPr lvl="1"/>
            <a:r>
              <a:rPr lang="en-US" dirty="0">
                <a:solidFill>
                  <a:schemeClr val="tx1"/>
                </a:solidFill>
              </a:rPr>
              <a:t>Status Update on Strategic Partnership Activities</a:t>
            </a:r>
          </a:p>
          <a:p>
            <a:pPr lvl="1"/>
            <a:r>
              <a:rPr lang="en-US" dirty="0">
                <a:solidFill>
                  <a:schemeClr val="tx1"/>
                </a:solidFill>
              </a:rPr>
              <a:t>Key Issues and Technical Assistance Needs </a:t>
            </a:r>
          </a:p>
          <a:p>
            <a:pPr lvl="1"/>
            <a:r>
              <a:rPr lang="en-US" dirty="0">
                <a:solidFill>
                  <a:schemeClr val="tx1"/>
                </a:solidFill>
              </a:rPr>
              <a:t>Significant Activities, Accomplishments, and Success Stories</a:t>
            </a:r>
          </a:p>
          <a:p>
            <a:pPr lvl="1"/>
            <a:r>
              <a:rPr lang="en-US" dirty="0">
                <a:solidFill>
                  <a:schemeClr val="tx1"/>
                </a:solidFill>
              </a:rPr>
              <a:t>Additional Information</a:t>
            </a:r>
          </a:p>
          <a:p>
            <a:pPr marL="457200" lvl="1" indent="0">
              <a:buNone/>
            </a:pPr>
            <a:r>
              <a:rPr lang="en-US" dirty="0">
                <a:solidFill>
                  <a:schemeClr val="tx1"/>
                </a:solidFill>
              </a:rPr>
              <a:t>* Report Due Date: Forty-five (45) days after the end of each quarter</a:t>
            </a:r>
            <a:endParaRPr lang="es-MX" dirty="0">
              <a:solidFill>
                <a:schemeClr val="tx1"/>
              </a:solidFill>
            </a:endParaRPr>
          </a:p>
          <a:p>
            <a:endParaRPr lang="es-MX" dirty="0"/>
          </a:p>
        </p:txBody>
      </p:sp>
    </p:spTree>
    <p:extLst>
      <p:ext uri="{BB962C8B-B14F-4D97-AF65-F5344CB8AC3E}">
        <p14:creationId xmlns:p14="http://schemas.microsoft.com/office/powerpoint/2010/main" val="414873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p:txBody>
          <a:bodyPr/>
          <a:lstStyle/>
          <a:p>
            <a:r>
              <a:rPr lang="en-US" dirty="0"/>
              <a:t>Grant Number</a:t>
            </a:r>
          </a:p>
          <a:p>
            <a:r>
              <a:rPr lang="en-US" dirty="0"/>
              <a:t>Grant Recipient Name</a:t>
            </a:r>
          </a:p>
          <a:p>
            <a:r>
              <a:rPr lang="en-US" dirty="0"/>
              <a:t>Grant Period of Performance</a:t>
            </a:r>
          </a:p>
          <a:p>
            <a:r>
              <a:rPr lang="en-US" dirty="0"/>
              <a:t>Point of Contact</a:t>
            </a:r>
          </a:p>
        </p:txBody>
      </p:sp>
    </p:spTree>
    <p:extLst>
      <p:ext uri="{BB962C8B-B14F-4D97-AF65-F5344CB8AC3E}">
        <p14:creationId xmlns:p14="http://schemas.microsoft.com/office/powerpoint/2010/main" val="3366330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Grant Progress</a:t>
            </a:r>
          </a:p>
        </p:txBody>
      </p:sp>
      <p:sp>
        <p:nvSpPr>
          <p:cNvPr id="3" name="Content Placeholder 2"/>
          <p:cNvSpPr>
            <a:spLocks noGrp="1"/>
          </p:cNvSpPr>
          <p:nvPr>
            <p:ph idx="1"/>
          </p:nvPr>
        </p:nvSpPr>
        <p:spPr/>
        <p:txBody>
          <a:bodyPr>
            <a:normAutofit/>
          </a:bodyPr>
          <a:lstStyle/>
          <a:p>
            <a:r>
              <a:rPr lang="en-US" dirty="0"/>
              <a:t>This section is an executive summary of grant activities, including planned and actual progress. </a:t>
            </a:r>
          </a:p>
          <a:p>
            <a:r>
              <a:rPr lang="en-US" dirty="0"/>
              <a:t>Grant activities should be aligned with the goals and objectives outlined in your grant statement of work (SOW) and ETA approved work plan/timeline. </a:t>
            </a:r>
          </a:p>
        </p:txBody>
      </p:sp>
    </p:spTree>
    <p:extLst>
      <p:ext uri="{BB962C8B-B14F-4D97-AF65-F5344CB8AC3E}">
        <p14:creationId xmlns:p14="http://schemas.microsoft.com/office/powerpoint/2010/main" val="3669484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of Grant Timeline</a:t>
            </a:r>
          </a:p>
        </p:txBody>
      </p:sp>
      <p:sp>
        <p:nvSpPr>
          <p:cNvPr id="3" name="Content Placeholder 2"/>
          <p:cNvSpPr>
            <a:spLocks noGrp="1"/>
          </p:cNvSpPr>
          <p:nvPr>
            <p:ph idx="1"/>
          </p:nvPr>
        </p:nvSpPr>
        <p:spPr/>
        <p:txBody>
          <a:bodyPr>
            <a:normAutofit fontScale="92500" lnSpcReduction="20000"/>
          </a:bodyPr>
          <a:lstStyle/>
          <a:p>
            <a:r>
              <a:rPr lang="en-US" dirty="0"/>
              <a:t>Provide any updates for the progress of ETA approved grant timeline/workplan, including program activities, key deliverables for this quarter and future quarters, and products available this quarter and in future quarters for broad dissemination to the workforce system, if applicable. </a:t>
            </a:r>
          </a:p>
          <a:p>
            <a:r>
              <a:rPr lang="en-US" dirty="0"/>
              <a:t>Items to incorporate in the timeline include: project goals, benchmarks, milestones, special events, important deadlines and deliverables.</a:t>
            </a:r>
          </a:p>
        </p:txBody>
      </p:sp>
    </p:spTree>
    <p:extLst>
      <p:ext uri="{BB962C8B-B14F-4D97-AF65-F5344CB8AC3E}">
        <p14:creationId xmlns:p14="http://schemas.microsoft.com/office/powerpoint/2010/main" val="855303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Development and Implementation of Effective Practices and Program Model Strategies</a:t>
            </a:r>
          </a:p>
        </p:txBody>
      </p:sp>
      <p:sp>
        <p:nvSpPr>
          <p:cNvPr id="3" name="Content Placeholder 2"/>
          <p:cNvSpPr>
            <a:spLocks noGrp="1"/>
          </p:cNvSpPr>
          <p:nvPr>
            <p:ph idx="1"/>
          </p:nvPr>
        </p:nvSpPr>
        <p:spPr/>
        <p:txBody>
          <a:bodyPr>
            <a:normAutofit lnSpcReduction="10000"/>
          </a:bodyPr>
          <a:lstStyle/>
          <a:p>
            <a:r>
              <a:rPr lang="en-US" dirty="0">
                <a:solidFill>
                  <a:schemeClr val="tx1"/>
                </a:solidFill>
              </a:rPr>
              <a:t>Describe any lessons learned and how those lessons learned will be integrated into ongoing grant activities. </a:t>
            </a:r>
          </a:p>
          <a:p>
            <a:r>
              <a:rPr lang="en-US" sz="3200" dirty="0">
                <a:solidFill>
                  <a:schemeClr val="tx1"/>
                </a:solidFill>
              </a:rPr>
              <a:t>Examples may include developing and implementing an outreach campaign, designing education and training programs, identifying industry sectors and engaging employers, etc.</a:t>
            </a:r>
            <a:endParaRPr lang="en-US" dirty="0"/>
          </a:p>
        </p:txBody>
      </p:sp>
    </p:spTree>
    <p:extLst>
      <p:ext uri="{BB962C8B-B14F-4D97-AF65-F5344CB8AC3E}">
        <p14:creationId xmlns:p14="http://schemas.microsoft.com/office/powerpoint/2010/main" val="1806080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2200" b="1" dirty="0">
                <a:solidFill>
                  <a:srgbClr val="275A99"/>
                </a:solidFill>
              </a:rPr>
            </a:br>
            <a:br>
              <a:rPr lang="en-US" sz="2200" b="1" dirty="0">
                <a:solidFill>
                  <a:srgbClr val="275A99"/>
                </a:solidFill>
              </a:rPr>
            </a:br>
            <a:r>
              <a:rPr lang="en-US" sz="3600" b="1" dirty="0">
                <a:solidFill>
                  <a:schemeClr val="accent1">
                    <a:lumMod val="50000"/>
                  </a:schemeClr>
                </a:solidFill>
              </a:rPr>
              <a:t>Status Update on Match </a:t>
            </a:r>
            <a:br>
              <a:rPr lang="en-US" sz="3600" b="1" dirty="0">
                <a:solidFill>
                  <a:schemeClr val="accent1">
                    <a:lumMod val="50000"/>
                  </a:schemeClr>
                </a:solidFill>
              </a:rPr>
            </a:br>
            <a:r>
              <a:rPr lang="en-US" sz="3600" b="1" dirty="0">
                <a:solidFill>
                  <a:schemeClr val="accent1">
                    <a:lumMod val="50000"/>
                  </a:schemeClr>
                </a:solidFill>
              </a:rPr>
              <a:t>and/or Leveraged Resources</a:t>
            </a:r>
            <a:br>
              <a:rPr lang="en-US" dirty="0">
                <a:solidFill>
                  <a:schemeClr val="tx1"/>
                </a:solidFill>
              </a:rPr>
            </a:br>
            <a:endParaRPr lang="en-US" dirty="0"/>
          </a:p>
        </p:txBody>
      </p:sp>
      <p:sp>
        <p:nvSpPr>
          <p:cNvPr id="3" name="Content Placeholder 2"/>
          <p:cNvSpPr>
            <a:spLocks noGrp="1"/>
          </p:cNvSpPr>
          <p:nvPr>
            <p:ph idx="1"/>
          </p:nvPr>
        </p:nvSpPr>
        <p:spPr/>
        <p:txBody>
          <a:bodyPr>
            <a:normAutofit lnSpcReduction="10000"/>
          </a:bodyPr>
          <a:lstStyle/>
          <a:p>
            <a:r>
              <a:rPr lang="en-US" dirty="0"/>
              <a:t>Identify any funding needs and sources, and report the cumulative amount of any match and/or leveraged resources provided by the grantee and partners along with expenditures each quarter. </a:t>
            </a:r>
          </a:p>
          <a:p>
            <a:r>
              <a:rPr lang="en-US" dirty="0"/>
              <a:t>Please note that both match and leveraged resources must also be reported on the Financial Status Report (ETA-9130) quarterly</a:t>
            </a:r>
          </a:p>
          <a:p>
            <a:endParaRPr lang="en-US" dirty="0"/>
          </a:p>
        </p:txBody>
      </p:sp>
    </p:spTree>
    <p:extLst>
      <p:ext uri="{BB962C8B-B14F-4D97-AF65-F5344CB8AC3E}">
        <p14:creationId xmlns:p14="http://schemas.microsoft.com/office/powerpoint/2010/main" val="2698791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Status Update on Strategic Partnerships</a:t>
            </a:r>
          </a:p>
        </p:txBody>
      </p:sp>
      <p:sp>
        <p:nvSpPr>
          <p:cNvPr id="3" name="Content Placeholder 2"/>
          <p:cNvSpPr>
            <a:spLocks noGrp="1"/>
          </p:cNvSpPr>
          <p:nvPr>
            <p:ph idx="1"/>
          </p:nvPr>
        </p:nvSpPr>
        <p:spPr/>
        <p:txBody>
          <a:bodyPr>
            <a:normAutofit lnSpcReduction="10000"/>
          </a:bodyPr>
          <a:lstStyle/>
          <a:p>
            <a:r>
              <a:rPr lang="en-US" dirty="0"/>
              <a:t>This section may: (1) Discuss how partners have been engaged during the current phase of the project; (2) Outline specific roles and contributions of each partner during this quarter; (3) Identify any challenges encountered/resolved in the development and management of the partnership; and (4) Report new partners that may have been brought into the project.</a:t>
            </a:r>
          </a:p>
        </p:txBody>
      </p:sp>
    </p:spTree>
    <p:extLst>
      <p:ext uri="{BB962C8B-B14F-4D97-AF65-F5344CB8AC3E}">
        <p14:creationId xmlns:p14="http://schemas.microsoft.com/office/powerpoint/2010/main" val="663322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Key Issues and Technical Assistance needed</a:t>
            </a:r>
          </a:p>
        </p:txBody>
      </p:sp>
      <p:sp>
        <p:nvSpPr>
          <p:cNvPr id="3" name="Content Placeholder 2"/>
          <p:cNvSpPr>
            <a:spLocks noGrp="1"/>
          </p:cNvSpPr>
          <p:nvPr>
            <p:ph idx="1"/>
          </p:nvPr>
        </p:nvSpPr>
        <p:spPr/>
        <p:txBody>
          <a:bodyPr>
            <a:normAutofit lnSpcReduction="10000"/>
          </a:bodyPr>
          <a:lstStyle/>
          <a:p>
            <a:r>
              <a:rPr lang="en-US" dirty="0"/>
              <a:t>Summarize any significant opportunities, issues, or challenges encountered during the quarter and any resolution of issues and challenges identified in previous quarters. </a:t>
            </a:r>
          </a:p>
          <a:p>
            <a:r>
              <a:rPr lang="en-US" dirty="0"/>
              <a:t>Describe any actions taken or plans for addressing issues, any question you have for ETA, and any technical assistance needs. </a:t>
            </a:r>
          </a:p>
        </p:txBody>
      </p:sp>
    </p:spTree>
    <p:extLst>
      <p:ext uri="{BB962C8B-B14F-4D97-AF65-F5344CB8AC3E}">
        <p14:creationId xmlns:p14="http://schemas.microsoft.com/office/powerpoint/2010/main" val="6544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Significant Activities, Accomplishments and Success Stories </a:t>
            </a:r>
          </a:p>
        </p:txBody>
      </p:sp>
      <p:sp>
        <p:nvSpPr>
          <p:cNvPr id="3" name="Content Placeholder 2"/>
          <p:cNvSpPr>
            <a:spLocks noGrp="1"/>
          </p:cNvSpPr>
          <p:nvPr>
            <p:ph idx="1"/>
          </p:nvPr>
        </p:nvSpPr>
        <p:spPr/>
        <p:txBody>
          <a:bodyPr>
            <a:normAutofit fontScale="92500" lnSpcReduction="10000"/>
          </a:bodyPr>
          <a:lstStyle/>
          <a:p>
            <a:r>
              <a:rPr lang="en-US" dirty="0"/>
              <a:t>Report on any other significant activities and accomplishments. Additionally, describe in detail promising approaches, innovative processes, lessons learned and grant-level and participant-level success stories in this section each quarter, as appropriate. </a:t>
            </a:r>
          </a:p>
          <a:p>
            <a:r>
              <a:rPr lang="en-US" dirty="0"/>
              <a:t>Additionally, if appropriate, please highlight one or two “success stories” from the grant per quarter, with the participant’s express permission. </a:t>
            </a:r>
          </a:p>
        </p:txBody>
      </p:sp>
    </p:spTree>
    <p:extLst>
      <p:ext uri="{BB962C8B-B14F-4D97-AF65-F5344CB8AC3E}">
        <p14:creationId xmlns:p14="http://schemas.microsoft.com/office/powerpoint/2010/main" val="2200692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5990" y="477078"/>
            <a:ext cx="4980609" cy="2326007"/>
          </a:xfrm>
        </p:spPr>
        <p:txBody>
          <a:bodyPr/>
          <a:lstStyle/>
          <a:p>
            <a:r>
              <a:rPr lang="en-US" dirty="0"/>
              <a:t>National Farmworker Jobs Program</a:t>
            </a:r>
          </a:p>
        </p:txBody>
      </p:sp>
      <p:sp>
        <p:nvSpPr>
          <p:cNvPr id="3" name="Subtitle 2"/>
          <p:cNvSpPr>
            <a:spLocks noGrp="1"/>
          </p:cNvSpPr>
          <p:nvPr>
            <p:ph type="subTitle" idx="1"/>
          </p:nvPr>
        </p:nvSpPr>
        <p:spPr>
          <a:xfrm>
            <a:off x="326660" y="2804462"/>
            <a:ext cx="5024782" cy="1326340"/>
          </a:xfrm>
        </p:spPr>
        <p:txBody>
          <a:bodyPr>
            <a:normAutofit/>
          </a:bodyPr>
          <a:lstStyle/>
          <a:p>
            <a:r>
              <a:rPr lang="en-US" dirty="0"/>
              <a:t>Grantee Reporting</a:t>
            </a:r>
          </a:p>
        </p:txBody>
      </p:sp>
      <p:sp>
        <p:nvSpPr>
          <p:cNvPr id="6" name="Text Placeholder 5"/>
          <p:cNvSpPr>
            <a:spLocks noGrp="1"/>
          </p:cNvSpPr>
          <p:nvPr>
            <p:ph type="body" sz="half" idx="12"/>
          </p:nvPr>
        </p:nvSpPr>
        <p:spPr/>
        <p:txBody>
          <a:bodyPr/>
          <a:lstStyle/>
          <a:p>
            <a:r>
              <a:rPr lang="en-US" dirty="0">
                <a:latin typeface="Franklin Gothic Medium" panose="020B0603020102020204" pitchFamily="34" charset="0"/>
              </a:rPr>
              <a:t>Employment and Training Administration</a:t>
            </a:r>
          </a:p>
        </p:txBody>
      </p:sp>
    </p:spTree>
    <p:extLst>
      <p:ext uri="{BB962C8B-B14F-4D97-AF65-F5344CB8AC3E}">
        <p14:creationId xmlns:p14="http://schemas.microsoft.com/office/powerpoint/2010/main" val="403076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Information</a:t>
            </a:r>
          </a:p>
        </p:txBody>
      </p:sp>
      <p:sp>
        <p:nvSpPr>
          <p:cNvPr id="3" name="Content Placeholder 2"/>
          <p:cNvSpPr>
            <a:spLocks noGrp="1"/>
          </p:cNvSpPr>
          <p:nvPr>
            <p:ph idx="1"/>
          </p:nvPr>
        </p:nvSpPr>
        <p:spPr/>
        <p:txBody>
          <a:bodyPr>
            <a:normAutofit/>
          </a:bodyPr>
          <a:lstStyle/>
          <a:p>
            <a:r>
              <a:rPr lang="en-US" dirty="0"/>
              <a:t>Provide any other grant-specific information considered to be important and not captured in other sections of the quarterly narrative report, including but not limited to, any specific outcomes included in the SOW, if applicable, that are not reflected in the quarterly performance report. </a:t>
            </a:r>
          </a:p>
        </p:txBody>
      </p:sp>
    </p:spTree>
    <p:extLst>
      <p:ext uri="{BB962C8B-B14F-4D97-AF65-F5344CB8AC3E}">
        <p14:creationId xmlns:p14="http://schemas.microsoft.com/office/powerpoint/2010/main" val="2258705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Revised ETA Form 9130</a:t>
            </a:r>
          </a:p>
        </p:txBody>
      </p:sp>
      <p:sp>
        <p:nvSpPr>
          <p:cNvPr id="3" name="Content Placeholder 2"/>
          <p:cNvSpPr>
            <a:spLocks noGrp="1"/>
          </p:cNvSpPr>
          <p:nvPr>
            <p:ph idx="1"/>
          </p:nvPr>
        </p:nvSpPr>
        <p:spPr/>
        <p:txBody>
          <a:bodyPr/>
          <a:lstStyle/>
          <a:p>
            <a:r>
              <a:rPr lang="en-US" dirty="0">
                <a:hlinkClick r:id="rId3"/>
              </a:rPr>
              <a:t>Overview of the Revised WIOA ETA-9130 Financial Reports and Instructions</a:t>
            </a:r>
            <a:endParaRPr lang="en-US" dirty="0"/>
          </a:p>
          <a:p>
            <a:pPr lvl="1"/>
            <a:r>
              <a:rPr lang="en-US" dirty="0">
                <a:solidFill>
                  <a:schemeClr val="tx1"/>
                </a:solidFill>
              </a:rPr>
              <a:t>TEGL 02-16</a:t>
            </a:r>
          </a:p>
          <a:p>
            <a:pPr lvl="1"/>
            <a:r>
              <a:rPr lang="en-US" dirty="0">
                <a:solidFill>
                  <a:schemeClr val="tx1"/>
                </a:solidFill>
              </a:rPr>
              <a:t>Summary Handouts and Webinar PowerPoint Slides</a:t>
            </a:r>
          </a:p>
          <a:p>
            <a:pPr lvl="1"/>
            <a:r>
              <a:rPr lang="en-US" dirty="0">
                <a:solidFill>
                  <a:schemeClr val="tx1"/>
                </a:solidFill>
              </a:rPr>
              <a:t>New Items for </a:t>
            </a:r>
            <a:r>
              <a:rPr lang="en-US" dirty="0">
                <a:solidFill>
                  <a:schemeClr val="tx1"/>
                </a:solidFill>
                <a:hlinkClick r:id="rId4"/>
              </a:rPr>
              <a:t>ETA Form 9130 J </a:t>
            </a:r>
            <a:r>
              <a:rPr lang="en-US" dirty="0">
                <a:solidFill>
                  <a:schemeClr val="tx1"/>
                </a:solidFill>
              </a:rPr>
              <a:t>– Indirect Cost Expenditures and Supportive Services Expenditures</a:t>
            </a:r>
          </a:p>
        </p:txBody>
      </p:sp>
    </p:spTree>
    <p:extLst>
      <p:ext uri="{BB962C8B-B14F-4D97-AF65-F5344CB8AC3E}">
        <p14:creationId xmlns:p14="http://schemas.microsoft.com/office/powerpoint/2010/main" val="135253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PIRL Specifications </a:t>
            </a:r>
            <a:endParaRPr lang="es-MX" dirty="0"/>
          </a:p>
        </p:txBody>
      </p:sp>
      <p:sp>
        <p:nvSpPr>
          <p:cNvPr id="3" name="Content Placeholder 2"/>
          <p:cNvSpPr>
            <a:spLocks noGrp="1"/>
          </p:cNvSpPr>
          <p:nvPr>
            <p:ph idx="1"/>
          </p:nvPr>
        </p:nvSpPr>
        <p:spPr/>
        <p:txBody>
          <a:bodyPr>
            <a:normAutofit fontScale="85000" lnSpcReduction="20000"/>
          </a:bodyPr>
          <a:lstStyle/>
          <a:p>
            <a:pPr>
              <a:buFont typeface="Arial" panose="020B0604020202020204" pitchFamily="34" charset="0"/>
              <a:buChar char="•"/>
            </a:pPr>
            <a:r>
              <a:rPr lang="en-US" dirty="0">
                <a:solidFill>
                  <a:schemeClr val="accent4">
                    <a:lumMod val="50000"/>
                  </a:schemeClr>
                </a:solidFill>
              </a:rPr>
              <a:t>PIRL contains nearly 500 individual data elements</a:t>
            </a:r>
          </a:p>
          <a:p>
            <a:pPr>
              <a:buFont typeface="Arial" panose="020B0604020202020204" pitchFamily="34" charset="0"/>
              <a:buChar char="•"/>
            </a:pPr>
            <a:r>
              <a:rPr lang="en-US" dirty="0">
                <a:solidFill>
                  <a:schemeClr val="accent4">
                    <a:lumMod val="50000"/>
                  </a:schemeClr>
                </a:solidFill>
              </a:rPr>
              <a:t>“Only” 224 of those are required data elements for NFJP</a:t>
            </a:r>
          </a:p>
          <a:p>
            <a:pPr lvl="1">
              <a:buFont typeface="Wingdings" panose="05000000000000000000" pitchFamily="2" charset="2"/>
              <a:buChar char="v"/>
            </a:pPr>
            <a:r>
              <a:rPr lang="en-US" dirty="0">
                <a:solidFill>
                  <a:schemeClr val="accent4">
                    <a:lumMod val="50000"/>
                  </a:schemeClr>
                </a:solidFill>
              </a:rPr>
              <a:t>All but six current WIASPR elements are in the PIRL</a:t>
            </a:r>
          </a:p>
          <a:p>
            <a:pPr lvl="1">
              <a:buFont typeface="Wingdings" panose="05000000000000000000" pitchFamily="2" charset="2"/>
              <a:buChar char="v"/>
            </a:pPr>
            <a:r>
              <a:rPr lang="en-US" dirty="0">
                <a:solidFill>
                  <a:schemeClr val="accent4">
                    <a:lumMod val="50000"/>
                  </a:schemeClr>
                </a:solidFill>
              </a:rPr>
              <a:t>PIRL adds 141 new data elements</a:t>
            </a:r>
          </a:p>
          <a:p>
            <a:pPr>
              <a:buFont typeface="Arial" panose="020B0604020202020204" pitchFamily="34" charset="0"/>
              <a:buChar char="•"/>
            </a:pPr>
            <a:r>
              <a:rPr lang="en-US" dirty="0">
                <a:solidFill>
                  <a:schemeClr val="accent4">
                    <a:lumMod val="50000"/>
                  </a:schemeClr>
                </a:solidFill>
              </a:rPr>
              <a:t>We’ve developed a crosswalk between the WIASPR and PIRL items that we can share</a:t>
            </a:r>
          </a:p>
          <a:p>
            <a:pPr>
              <a:buFont typeface="Arial" panose="020B0604020202020204" pitchFamily="34" charset="0"/>
              <a:buChar char="•"/>
            </a:pPr>
            <a:r>
              <a:rPr lang="en-US" dirty="0">
                <a:solidFill>
                  <a:schemeClr val="accent4">
                    <a:lumMod val="50000"/>
                  </a:schemeClr>
                </a:solidFill>
              </a:rPr>
              <a:t>Report under PIRL for any individual exiting after June 30, 2016 (note: those </a:t>
            </a:r>
            <a:r>
              <a:rPr lang="en-US" i="1" dirty="0">
                <a:solidFill>
                  <a:schemeClr val="accent4">
                    <a:lumMod val="50000"/>
                  </a:schemeClr>
                </a:solidFill>
              </a:rPr>
              <a:t>enrolled</a:t>
            </a:r>
            <a:r>
              <a:rPr lang="en-US" dirty="0">
                <a:solidFill>
                  <a:schemeClr val="accent4">
                    <a:lumMod val="50000"/>
                  </a:schemeClr>
                </a:solidFill>
              </a:rPr>
              <a:t> by June 30 need not have the additional PIRL data elements completed)</a:t>
            </a:r>
          </a:p>
          <a:p>
            <a:pPr>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4006797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How Will Reporting Work?</a:t>
            </a:r>
          </a:p>
        </p:txBody>
      </p:sp>
      <p:sp>
        <p:nvSpPr>
          <p:cNvPr id="4" name="Content Placeholder 3"/>
          <p:cNvSpPr>
            <a:spLocks noGrp="1"/>
          </p:cNvSpPr>
          <p:nvPr>
            <p:ph sz="quarter" idx="1"/>
          </p:nvPr>
        </p:nvSpPr>
        <p:spPr>
          <a:xfrm>
            <a:off x="0" y="1257300"/>
            <a:ext cx="8153400" cy="5029200"/>
          </a:xfrm>
        </p:spPr>
        <p:txBody>
          <a:bodyPr>
            <a:normAutofit fontScale="77500" lnSpcReduction="20000"/>
          </a:bodyPr>
          <a:lstStyle/>
          <a:p>
            <a:pPr marL="0" indent="0">
              <a:spcBef>
                <a:spcPts val="0"/>
              </a:spcBef>
              <a:buNone/>
            </a:pPr>
            <a:endParaRPr lang="en-US" sz="800" dirty="0">
              <a:solidFill>
                <a:schemeClr val="accent4">
                  <a:lumMod val="50000"/>
                </a:schemeClr>
              </a:solidFill>
            </a:endParaRPr>
          </a:p>
          <a:p>
            <a:pPr marL="0" indent="0">
              <a:spcBef>
                <a:spcPts val="0"/>
              </a:spcBef>
              <a:buNone/>
            </a:pPr>
            <a:r>
              <a:rPr lang="en-US" sz="400" dirty="0">
                <a:solidFill>
                  <a:schemeClr val="accent4">
                    <a:lumMod val="50000"/>
                  </a:schemeClr>
                </a:solidFill>
              </a:rPr>
              <a:t> </a:t>
            </a:r>
          </a:p>
          <a:p>
            <a:pPr>
              <a:spcBef>
                <a:spcPts val="0"/>
              </a:spcBef>
              <a:spcAft>
                <a:spcPts val="600"/>
              </a:spcAft>
              <a:buFont typeface="Arial" panose="020B0604020202020204" pitchFamily="34" charset="0"/>
              <a:buChar char="•"/>
            </a:pPr>
            <a:r>
              <a:rPr lang="en-US" sz="3500" dirty="0">
                <a:solidFill>
                  <a:schemeClr val="accent4">
                    <a:lumMod val="50000"/>
                  </a:schemeClr>
                </a:solidFill>
              </a:rPr>
              <a:t>Grantees will compile a .csv file using the required PIRL data elements, in numerical order</a:t>
            </a:r>
          </a:p>
          <a:p>
            <a:pPr>
              <a:spcBef>
                <a:spcPts val="0"/>
              </a:spcBef>
              <a:spcAft>
                <a:spcPts val="600"/>
              </a:spcAft>
              <a:buFont typeface="Arial" panose="020B0604020202020204" pitchFamily="34" charset="0"/>
              <a:buChar char="•"/>
            </a:pPr>
            <a:r>
              <a:rPr lang="en-US" sz="3500" dirty="0">
                <a:solidFill>
                  <a:schemeClr val="accent4">
                    <a:lumMod val="50000"/>
                  </a:schemeClr>
                </a:solidFill>
              </a:rPr>
              <a:t>File will be uploaded to ETA’s Workforce Integrative Performance System (WIPS), currently being finalized</a:t>
            </a:r>
          </a:p>
          <a:p>
            <a:pPr>
              <a:spcBef>
                <a:spcPts val="0"/>
              </a:spcBef>
              <a:buFont typeface="Arial" panose="020B0604020202020204" pitchFamily="34" charset="0"/>
              <a:buChar char="•"/>
            </a:pPr>
            <a:r>
              <a:rPr lang="en-US" sz="3500" dirty="0">
                <a:solidFill>
                  <a:schemeClr val="accent4">
                    <a:lumMod val="50000"/>
                  </a:schemeClr>
                </a:solidFill>
              </a:rPr>
              <a:t>System will be available for upload on a continuous basis, reports due within 45 days of the end of a quarter</a:t>
            </a:r>
          </a:p>
          <a:p>
            <a:pPr>
              <a:spcBef>
                <a:spcPts val="0"/>
              </a:spcBef>
              <a:buFont typeface="Arial" panose="020B0604020202020204" pitchFamily="34" charset="0"/>
              <a:buChar char="•"/>
            </a:pPr>
            <a:r>
              <a:rPr lang="en-US" sz="3500" dirty="0">
                <a:solidFill>
                  <a:schemeClr val="accent4">
                    <a:lumMod val="50000"/>
                  </a:schemeClr>
                </a:solidFill>
              </a:rPr>
              <a:t>NFJP grantees will have the option to submit a file to SPR in advance of the reporting deadline for edit checking and technical assistance, if needed</a:t>
            </a:r>
          </a:p>
          <a:p>
            <a:pPr>
              <a:spcBef>
                <a:spcPts val="0"/>
              </a:spcBef>
              <a:buNone/>
            </a:pPr>
            <a:endParaRPr lang="en-US" dirty="0">
              <a:solidFill>
                <a:schemeClr val="accent4">
                  <a:lumMod val="50000"/>
                </a:schemeClr>
              </a:solidFill>
            </a:endParaRPr>
          </a:p>
          <a:p>
            <a:pPr marL="274320" lvl="1" indent="0">
              <a:spcBef>
                <a:spcPts val="0"/>
              </a:spcBef>
              <a:buNone/>
            </a:pPr>
            <a:r>
              <a:rPr lang="en-US" dirty="0">
                <a:solidFill>
                  <a:schemeClr val="accent4">
                    <a:lumMod val="50000"/>
                  </a:schemeClr>
                </a:solidFill>
              </a:rPr>
              <a:t>	</a:t>
            </a:r>
          </a:p>
          <a:p>
            <a:endParaRPr lang="en-US" dirty="0"/>
          </a:p>
        </p:txBody>
      </p:sp>
    </p:spTree>
    <p:extLst>
      <p:ext uri="{BB962C8B-B14F-4D97-AF65-F5344CB8AC3E}">
        <p14:creationId xmlns:p14="http://schemas.microsoft.com/office/powerpoint/2010/main" val="2702373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How Will Reporting Work?</a:t>
            </a:r>
          </a:p>
        </p:txBody>
      </p:sp>
      <p:sp>
        <p:nvSpPr>
          <p:cNvPr id="4" name="Content Placeholder 3"/>
          <p:cNvSpPr>
            <a:spLocks noGrp="1"/>
          </p:cNvSpPr>
          <p:nvPr>
            <p:ph sz="quarter" idx="1"/>
          </p:nvPr>
        </p:nvSpPr>
        <p:spPr>
          <a:xfrm>
            <a:off x="269748" y="1295400"/>
            <a:ext cx="8153400" cy="5029200"/>
          </a:xfrm>
        </p:spPr>
        <p:txBody>
          <a:bodyPr>
            <a:normAutofit fontScale="62500" lnSpcReduction="20000"/>
          </a:bodyPr>
          <a:lstStyle/>
          <a:p>
            <a:pPr marL="0" indent="0">
              <a:spcBef>
                <a:spcPts val="0"/>
              </a:spcBef>
              <a:buNone/>
            </a:pPr>
            <a:endParaRPr lang="en-US" sz="800" dirty="0">
              <a:solidFill>
                <a:schemeClr val="accent4">
                  <a:lumMod val="50000"/>
                </a:schemeClr>
              </a:solidFill>
            </a:endParaRPr>
          </a:p>
          <a:p>
            <a:pPr marL="0" indent="0">
              <a:spcBef>
                <a:spcPts val="0"/>
              </a:spcBef>
              <a:buNone/>
            </a:pPr>
            <a:r>
              <a:rPr lang="en-US" sz="400" dirty="0">
                <a:solidFill>
                  <a:schemeClr val="accent4">
                    <a:lumMod val="50000"/>
                  </a:schemeClr>
                </a:solidFill>
              </a:rPr>
              <a:t> </a:t>
            </a:r>
          </a:p>
          <a:p>
            <a:pPr>
              <a:buFont typeface="Arial" panose="020B0604020202020204" pitchFamily="34" charset="0"/>
              <a:buChar char="•"/>
            </a:pPr>
            <a:r>
              <a:rPr lang="en-US" sz="3500" dirty="0">
                <a:solidFill>
                  <a:schemeClr val="accent4">
                    <a:lumMod val="50000"/>
                  </a:schemeClr>
                </a:solidFill>
              </a:rPr>
              <a:t>Grantees will receive a username and password (some time after October 1) to access the WIPS system</a:t>
            </a:r>
          </a:p>
          <a:p>
            <a:pPr>
              <a:buFont typeface="Arial" panose="020B0604020202020204" pitchFamily="34" charset="0"/>
              <a:buChar char="•"/>
            </a:pPr>
            <a:r>
              <a:rPr lang="en-US" sz="3500" dirty="0">
                <a:solidFill>
                  <a:schemeClr val="accent4">
                    <a:lumMod val="50000"/>
                  </a:schemeClr>
                </a:solidFill>
              </a:rPr>
              <a:t>Grantees will have the option to submit (no later than October 24) a test file to SPR to receive feedback, edit checks, and technical assistance</a:t>
            </a:r>
          </a:p>
          <a:p>
            <a:pPr>
              <a:spcBef>
                <a:spcPts val="0"/>
              </a:spcBef>
              <a:spcAft>
                <a:spcPts val="600"/>
              </a:spcAft>
              <a:buFont typeface="Arial" panose="020B0604020202020204" pitchFamily="34" charset="0"/>
              <a:buChar char="•"/>
            </a:pPr>
            <a:r>
              <a:rPr lang="en-US" sz="3500" dirty="0">
                <a:solidFill>
                  <a:schemeClr val="accent4">
                    <a:lumMod val="50000"/>
                  </a:schemeClr>
                </a:solidFill>
              </a:rPr>
              <a:t>Files uploaded to the WIPA will be checked for errors in two stages:</a:t>
            </a:r>
          </a:p>
          <a:p>
            <a:pPr lvl="1">
              <a:spcBef>
                <a:spcPts val="0"/>
              </a:spcBef>
              <a:spcAft>
                <a:spcPts val="600"/>
              </a:spcAft>
              <a:buFont typeface="Wingdings" panose="05000000000000000000" pitchFamily="2" charset="2"/>
              <a:buChar char="v"/>
            </a:pPr>
            <a:r>
              <a:rPr lang="en-US" sz="3200" dirty="0">
                <a:solidFill>
                  <a:schemeClr val="accent4">
                    <a:lumMod val="50000"/>
                  </a:schemeClr>
                </a:solidFill>
              </a:rPr>
              <a:t>Initial check will assess whether values in each field are valid or whether there are duplicate records. Email sent to grantee will alert them to any errors</a:t>
            </a:r>
          </a:p>
          <a:p>
            <a:pPr lvl="1">
              <a:spcBef>
                <a:spcPts val="0"/>
              </a:spcBef>
              <a:spcAft>
                <a:spcPts val="600"/>
              </a:spcAft>
              <a:buFont typeface="Wingdings" panose="05000000000000000000" pitchFamily="2" charset="2"/>
              <a:buChar char="v"/>
            </a:pPr>
            <a:r>
              <a:rPr lang="en-US" sz="3200" dirty="0">
                <a:solidFill>
                  <a:schemeClr val="accent4">
                    <a:lumMod val="50000"/>
                  </a:schemeClr>
                </a:solidFill>
              </a:rPr>
              <a:t>Second check will look for logical validations (i.e., relationships between elements)</a:t>
            </a:r>
          </a:p>
          <a:p>
            <a:pPr>
              <a:spcBef>
                <a:spcPts val="0"/>
              </a:spcBef>
              <a:buFont typeface="Arial" panose="020B0604020202020204" pitchFamily="34" charset="0"/>
              <a:buChar char="•"/>
            </a:pPr>
            <a:r>
              <a:rPr lang="en-US" sz="3500" dirty="0">
                <a:solidFill>
                  <a:schemeClr val="accent4">
                    <a:lumMod val="50000"/>
                  </a:schemeClr>
                </a:solidFill>
              </a:rPr>
              <a:t>Once checks are complete, grantees/states will then “certify” their data</a:t>
            </a:r>
          </a:p>
          <a:p>
            <a:pPr>
              <a:spcBef>
                <a:spcPts val="0"/>
              </a:spcBef>
              <a:buNone/>
            </a:pPr>
            <a:endParaRPr lang="en-US" dirty="0">
              <a:solidFill>
                <a:schemeClr val="accent4">
                  <a:lumMod val="50000"/>
                </a:schemeClr>
              </a:solidFill>
            </a:endParaRPr>
          </a:p>
          <a:p>
            <a:pPr marL="274320" lvl="1" indent="0">
              <a:spcBef>
                <a:spcPts val="0"/>
              </a:spcBef>
              <a:buNone/>
            </a:pPr>
            <a:r>
              <a:rPr lang="en-US" dirty="0">
                <a:solidFill>
                  <a:schemeClr val="accent4">
                    <a:lumMod val="50000"/>
                  </a:schemeClr>
                </a:solidFill>
              </a:rPr>
              <a:t>	</a:t>
            </a:r>
          </a:p>
          <a:p>
            <a:endParaRPr lang="en-US" dirty="0"/>
          </a:p>
        </p:txBody>
      </p:sp>
    </p:spTree>
    <p:extLst>
      <p:ext uri="{BB962C8B-B14F-4D97-AF65-F5344CB8AC3E}">
        <p14:creationId xmlns:p14="http://schemas.microsoft.com/office/powerpoint/2010/main" val="4231410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What Will Grantees Receive?</a:t>
            </a:r>
          </a:p>
        </p:txBody>
      </p:sp>
      <p:sp>
        <p:nvSpPr>
          <p:cNvPr id="4" name="Content Placeholder 3"/>
          <p:cNvSpPr>
            <a:spLocks noGrp="1"/>
          </p:cNvSpPr>
          <p:nvPr>
            <p:ph sz="quarter" idx="1"/>
          </p:nvPr>
        </p:nvSpPr>
        <p:spPr>
          <a:xfrm>
            <a:off x="247650" y="1181100"/>
            <a:ext cx="8153400" cy="5029200"/>
          </a:xfrm>
        </p:spPr>
        <p:txBody>
          <a:bodyPr>
            <a:normAutofit fontScale="70000" lnSpcReduction="20000"/>
          </a:bodyPr>
          <a:lstStyle/>
          <a:p>
            <a:pPr marL="0" indent="0">
              <a:spcBef>
                <a:spcPts val="0"/>
              </a:spcBef>
              <a:buNone/>
            </a:pPr>
            <a:endParaRPr lang="en-US" sz="800" dirty="0">
              <a:solidFill>
                <a:schemeClr val="accent4">
                  <a:lumMod val="50000"/>
                </a:schemeClr>
              </a:solidFill>
            </a:endParaRPr>
          </a:p>
          <a:p>
            <a:pPr marL="0" indent="0">
              <a:spcBef>
                <a:spcPts val="0"/>
              </a:spcBef>
              <a:buNone/>
            </a:pPr>
            <a:r>
              <a:rPr lang="en-US" sz="400" dirty="0">
                <a:solidFill>
                  <a:schemeClr val="accent4">
                    <a:lumMod val="50000"/>
                  </a:schemeClr>
                </a:solidFill>
              </a:rPr>
              <a:t> </a:t>
            </a:r>
          </a:p>
          <a:p>
            <a:pPr>
              <a:spcBef>
                <a:spcPts val="0"/>
              </a:spcBef>
              <a:spcAft>
                <a:spcPts val="600"/>
              </a:spcAft>
              <a:buFont typeface="Arial" panose="020B0604020202020204" pitchFamily="34" charset="0"/>
              <a:buChar char="•"/>
            </a:pPr>
            <a:r>
              <a:rPr lang="en-US" sz="3500" dirty="0">
                <a:solidFill>
                  <a:schemeClr val="accent4">
                    <a:lumMod val="50000"/>
                  </a:schemeClr>
                </a:solidFill>
              </a:rPr>
              <a:t>SPR will develop edit check reports and summaries of the data for those grantees that exercise the option to submit data in advance</a:t>
            </a:r>
          </a:p>
          <a:p>
            <a:pPr>
              <a:spcBef>
                <a:spcPts val="0"/>
              </a:spcBef>
              <a:spcAft>
                <a:spcPts val="600"/>
              </a:spcAft>
              <a:buFont typeface="Arial" panose="020B0604020202020204" pitchFamily="34" charset="0"/>
              <a:buChar char="•"/>
            </a:pPr>
            <a:r>
              <a:rPr lang="en-US" sz="3500" dirty="0">
                <a:solidFill>
                  <a:schemeClr val="accent4">
                    <a:lumMod val="50000"/>
                  </a:schemeClr>
                </a:solidFill>
              </a:rPr>
              <a:t>After initially uploading data to WIPS, grantees will receive an email identifying errors in valid values or an email stating there are no errors in valid values</a:t>
            </a:r>
          </a:p>
          <a:p>
            <a:pPr>
              <a:spcBef>
                <a:spcPts val="0"/>
              </a:spcBef>
              <a:spcAft>
                <a:spcPts val="600"/>
              </a:spcAft>
              <a:buFont typeface="Arial" panose="020B0604020202020204" pitchFamily="34" charset="0"/>
              <a:buChar char="•"/>
            </a:pPr>
            <a:r>
              <a:rPr lang="en-US" sz="3500" dirty="0">
                <a:solidFill>
                  <a:schemeClr val="accent4">
                    <a:lumMod val="50000"/>
                  </a:schemeClr>
                </a:solidFill>
              </a:rPr>
              <a:t>Once data are certified, grantees will receive a summary of their data in the format of the QPR</a:t>
            </a:r>
            <a:endParaRPr lang="en-US" sz="3200" dirty="0">
              <a:solidFill>
                <a:schemeClr val="accent4">
                  <a:lumMod val="50000"/>
                </a:schemeClr>
              </a:solidFill>
            </a:endParaRPr>
          </a:p>
          <a:p>
            <a:pPr>
              <a:spcBef>
                <a:spcPts val="0"/>
              </a:spcBef>
              <a:buFont typeface="Arial" panose="020B0604020202020204" pitchFamily="34" charset="0"/>
              <a:buChar char="•"/>
            </a:pPr>
            <a:r>
              <a:rPr lang="en-US" sz="3500" dirty="0">
                <a:solidFill>
                  <a:schemeClr val="accent4">
                    <a:lumMod val="50000"/>
                  </a:schemeClr>
                </a:solidFill>
              </a:rPr>
              <a:t>Additional reports, summaries, etc. may be developed down the road, but will not be in place for the November 2016 submission</a:t>
            </a:r>
          </a:p>
          <a:p>
            <a:pPr>
              <a:spcBef>
                <a:spcPts val="0"/>
              </a:spcBef>
              <a:buNone/>
            </a:pPr>
            <a:endParaRPr lang="en-US" dirty="0">
              <a:solidFill>
                <a:schemeClr val="accent4">
                  <a:lumMod val="50000"/>
                </a:schemeClr>
              </a:solidFill>
            </a:endParaRPr>
          </a:p>
          <a:p>
            <a:pPr marL="274320" lvl="1" indent="0">
              <a:spcBef>
                <a:spcPts val="0"/>
              </a:spcBef>
              <a:buNone/>
            </a:pPr>
            <a:r>
              <a:rPr lang="en-US" dirty="0">
                <a:solidFill>
                  <a:schemeClr val="accent4">
                    <a:lumMod val="50000"/>
                  </a:schemeClr>
                </a:solidFill>
              </a:rPr>
              <a:t>	</a:t>
            </a:r>
          </a:p>
          <a:p>
            <a:endParaRPr lang="en-US" dirty="0"/>
          </a:p>
        </p:txBody>
      </p:sp>
    </p:spTree>
    <p:extLst>
      <p:ext uri="{BB962C8B-B14F-4D97-AF65-F5344CB8AC3E}">
        <p14:creationId xmlns:p14="http://schemas.microsoft.com/office/powerpoint/2010/main" val="3675054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527471" cy="774492"/>
          </a:xfrm>
        </p:spPr>
        <p:txBody>
          <a:bodyPr/>
          <a:lstStyle/>
          <a:p>
            <a:r>
              <a:rPr lang="en-US" dirty="0">
                <a:solidFill>
                  <a:schemeClr val="accent1">
                    <a:lumMod val="50000"/>
                  </a:schemeClr>
                </a:solidFill>
              </a:rPr>
              <a:t>Who is Included in Reporting</a:t>
            </a:r>
          </a:p>
        </p:txBody>
      </p:sp>
      <p:sp>
        <p:nvSpPr>
          <p:cNvPr id="4" name="Content Placeholder 3"/>
          <p:cNvSpPr>
            <a:spLocks noGrp="1"/>
          </p:cNvSpPr>
          <p:nvPr>
            <p:ph sz="quarter" idx="1"/>
          </p:nvPr>
        </p:nvSpPr>
        <p:spPr>
          <a:xfrm>
            <a:off x="0" y="1600200"/>
            <a:ext cx="8766048" cy="4495800"/>
          </a:xfrm>
        </p:spPr>
        <p:txBody>
          <a:bodyPr>
            <a:normAutofit/>
          </a:bodyPr>
          <a:lstStyle/>
          <a:p>
            <a:pPr>
              <a:spcBef>
                <a:spcPts val="0"/>
              </a:spcBef>
              <a:buFont typeface="Wingdings" panose="05000000000000000000" pitchFamily="2" charset="2"/>
              <a:buChar char="v"/>
            </a:pPr>
            <a:endParaRPr lang="en-US" dirty="0">
              <a:solidFill>
                <a:schemeClr val="accent4">
                  <a:lumMod val="50000"/>
                </a:schemeClr>
              </a:solidFill>
            </a:endParaRPr>
          </a:p>
          <a:p>
            <a:pPr>
              <a:spcBef>
                <a:spcPts val="0"/>
              </a:spcBef>
              <a:buFont typeface="Wingdings" panose="05000000000000000000" pitchFamily="2" charset="2"/>
              <a:buChar char="v"/>
            </a:pPr>
            <a:endParaRPr lang="en-US" dirty="0">
              <a:solidFill>
                <a:schemeClr val="accent4">
                  <a:lumMod val="50000"/>
                </a:schemeClr>
              </a:solidFill>
            </a:endParaRPr>
          </a:p>
          <a:p>
            <a:pPr marL="514350" indent="-514350">
              <a:spcBef>
                <a:spcPts val="0"/>
              </a:spcBef>
              <a:buFont typeface="+mj-lt"/>
              <a:buAutoNum type="arabicPeriod"/>
            </a:pPr>
            <a:endParaRPr lang="en-US" sz="400" dirty="0">
              <a:solidFill>
                <a:schemeClr val="accent4">
                  <a:lumMod val="50000"/>
                </a:schemeClr>
              </a:solidFill>
            </a:endParaRPr>
          </a:p>
          <a:p>
            <a:pPr marL="274320" lvl="1" indent="0">
              <a:spcBef>
                <a:spcPts val="0"/>
              </a:spcBef>
              <a:buNone/>
            </a:pPr>
            <a:r>
              <a:rPr lang="en-US" dirty="0">
                <a:solidFill>
                  <a:schemeClr val="accent4">
                    <a:lumMod val="50000"/>
                  </a:schemeClr>
                </a:solidFill>
              </a:rPr>
              <a:t>	</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89221611"/>
              </p:ext>
            </p:extLst>
          </p:nvPr>
        </p:nvGraphicFramePr>
        <p:xfrm>
          <a:off x="522517" y="713631"/>
          <a:ext cx="7233554" cy="5382369"/>
        </p:xfrm>
        <a:graphic>
          <a:graphicData uri="http://schemas.openxmlformats.org/drawingml/2006/table">
            <a:tbl>
              <a:tblPr/>
              <a:tblGrid>
                <a:gridCol w="2331109">
                  <a:extLst>
                    <a:ext uri="{9D8B030D-6E8A-4147-A177-3AD203B41FA5}">
                      <a16:colId xmlns:a16="http://schemas.microsoft.com/office/drawing/2014/main" val="20000"/>
                    </a:ext>
                  </a:extLst>
                </a:gridCol>
                <a:gridCol w="1223125">
                  <a:extLst>
                    <a:ext uri="{9D8B030D-6E8A-4147-A177-3AD203B41FA5}">
                      <a16:colId xmlns:a16="http://schemas.microsoft.com/office/drawing/2014/main" val="20001"/>
                    </a:ext>
                  </a:extLst>
                </a:gridCol>
                <a:gridCol w="1233070">
                  <a:extLst>
                    <a:ext uri="{9D8B030D-6E8A-4147-A177-3AD203B41FA5}">
                      <a16:colId xmlns:a16="http://schemas.microsoft.com/office/drawing/2014/main" val="20002"/>
                    </a:ext>
                  </a:extLst>
                </a:gridCol>
                <a:gridCol w="1223125">
                  <a:extLst>
                    <a:ext uri="{9D8B030D-6E8A-4147-A177-3AD203B41FA5}">
                      <a16:colId xmlns:a16="http://schemas.microsoft.com/office/drawing/2014/main" val="20003"/>
                    </a:ext>
                  </a:extLst>
                </a:gridCol>
                <a:gridCol w="1223125">
                  <a:extLst>
                    <a:ext uri="{9D8B030D-6E8A-4147-A177-3AD203B41FA5}">
                      <a16:colId xmlns:a16="http://schemas.microsoft.com/office/drawing/2014/main" val="20004"/>
                    </a:ext>
                  </a:extLst>
                </a:gridCol>
              </a:tblGrid>
              <a:tr h="351735">
                <a:tc gridSpan="5">
                  <a:txBody>
                    <a:bodyPr/>
                    <a:lstStyle/>
                    <a:p>
                      <a:pPr algn="ctr" fontAlgn="ctr"/>
                      <a:r>
                        <a:rPr lang="en-US" sz="1200" b="1" i="0" u="none" strike="noStrike" dirty="0">
                          <a:solidFill>
                            <a:srgbClr val="FFFFFF"/>
                          </a:solidFill>
                          <a:latin typeface="Calibri"/>
                        </a:rPr>
                        <a:t>Program Year (PY) 2016</a:t>
                      </a:r>
                      <a:br>
                        <a:rPr lang="en-US" sz="1200" b="1" i="0" u="none" strike="noStrike" dirty="0">
                          <a:solidFill>
                            <a:srgbClr val="FFFFFF"/>
                          </a:solidFill>
                          <a:latin typeface="Calibri"/>
                        </a:rPr>
                      </a:br>
                      <a:r>
                        <a:rPr lang="en-US" sz="1200" b="1" i="0" u="none" strike="noStrike" dirty="0">
                          <a:solidFill>
                            <a:srgbClr val="FFFFFF"/>
                          </a:solidFill>
                          <a:latin typeface="Calibri"/>
                        </a:rPr>
                        <a:t>Time Periods To Be Reported</a:t>
                      </a:r>
                    </a:p>
                  </a:txBody>
                  <a:tcPr marL="8223"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0B0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79734">
                <a:tc>
                  <a:txBody>
                    <a:bodyPr/>
                    <a:lstStyle/>
                    <a:p>
                      <a:pPr algn="l" fontAlgn="ctr"/>
                      <a:r>
                        <a:rPr lang="en-US" sz="1200" b="1" i="0" u="none" strike="noStrike" dirty="0">
                          <a:solidFill>
                            <a:srgbClr val="F2F2F2"/>
                          </a:solidFill>
                          <a:latin typeface="Calibri"/>
                        </a:rPr>
                        <a:t>Report Quarter</a:t>
                      </a:r>
                    </a:p>
                  </a:txBody>
                  <a:tcPr marL="518050"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1200" b="1" i="0" u="none" strike="noStrike" dirty="0">
                          <a:solidFill>
                            <a:srgbClr val="F2F2F2"/>
                          </a:solidFill>
                          <a:latin typeface="Calibri"/>
                        </a:rPr>
                        <a:t>July – Sept.</a:t>
                      </a:r>
                    </a:p>
                  </a:txBody>
                  <a:tcPr marL="222022"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1200" b="1" i="0" u="none" strike="noStrike" dirty="0">
                          <a:solidFill>
                            <a:srgbClr val="F2F2F2"/>
                          </a:solidFill>
                          <a:latin typeface="Calibri"/>
                        </a:rPr>
                        <a:t>Oct. – Dec.</a:t>
                      </a:r>
                    </a:p>
                  </a:txBody>
                  <a:tcPr marL="222022"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1200" b="1" i="0" u="none" strike="noStrike" dirty="0">
                          <a:solidFill>
                            <a:srgbClr val="F2F2F2"/>
                          </a:solidFill>
                          <a:latin typeface="Calibri"/>
                        </a:rPr>
                        <a:t>Jan. – Mar.</a:t>
                      </a:r>
                    </a:p>
                  </a:txBody>
                  <a:tcPr marL="222022"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1200" b="1" i="0" u="none" strike="noStrike" dirty="0">
                          <a:solidFill>
                            <a:srgbClr val="F2F2F2"/>
                          </a:solidFill>
                          <a:latin typeface="Calibri"/>
                        </a:rPr>
                        <a:t>Apr. – June</a:t>
                      </a:r>
                    </a:p>
                  </a:txBody>
                  <a:tcPr marL="222022"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1"/>
                  </a:ext>
                </a:extLst>
              </a:tr>
              <a:tr h="351735">
                <a:tc>
                  <a:txBody>
                    <a:bodyPr/>
                    <a:lstStyle/>
                    <a:p>
                      <a:pPr algn="l" fontAlgn="ctr"/>
                      <a:r>
                        <a:rPr lang="en-US" sz="1200" b="1" i="1" u="none" strike="noStrike" dirty="0">
                          <a:solidFill>
                            <a:srgbClr val="F2F2F2"/>
                          </a:solidFill>
                          <a:latin typeface="Calibri"/>
                        </a:rPr>
                        <a:t>Report Due Date</a:t>
                      </a:r>
                    </a:p>
                  </a:txBody>
                  <a:tcPr marL="444043"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1200" b="1" i="1" u="none" strike="noStrike" dirty="0">
                          <a:solidFill>
                            <a:srgbClr val="F2F2F2"/>
                          </a:solidFill>
                          <a:latin typeface="Calibri"/>
                        </a:rPr>
                        <a:t>November 14, 2016</a:t>
                      </a:r>
                    </a:p>
                  </a:txBody>
                  <a:tcPr marL="8223"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1200" b="1" i="1" u="none" strike="noStrike" dirty="0">
                          <a:solidFill>
                            <a:srgbClr val="F2F2F2"/>
                          </a:solidFill>
                          <a:latin typeface="Calibri"/>
                        </a:rPr>
                        <a:t>February 14, 2017</a:t>
                      </a:r>
                    </a:p>
                  </a:txBody>
                  <a:tcPr marL="74007"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1200" b="1" i="1" u="none" strike="noStrike" dirty="0">
                          <a:solidFill>
                            <a:srgbClr val="F2F2F2"/>
                          </a:solidFill>
                          <a:latin typeface="Calibri"/>
                        </a:rPr>
                        <a:t>May 15, 2017</a:t>
                      </a:r>
                    </a:p>
                  </a:txBody>
                  <a:tcPr marL="148014"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1200" b="1" i="1" u="none" strike="noStrike" dirty="0">
                          <a:solidFill>
                            <a:srgbClr val="F2F2F2"/>
                          </a:solidFill>
                          <a:latin typeface="Calibri"/>
                        </a:rPr>
                        <a:t>August 14, 2017</a:t>
                      </a:r>
                    </a:p>
                  </a:txBody>
                  <a:tcPr marL="74007"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2"/>
                  </a:ext>
                </a:extLst>
              </a:tr>
              <a:tr h="351735">
                <a:tc>
                  <a:txBody>
                    <a:bodyPr/>
                    <a:lstStyle/>
                    <a:p>
                      <a:pPr algn="l" fontAlgn="ctr"/>
                      <a:r>
                        <a:rPr lang="en-US" sz="1200" b="0" i="0" u="none" strike="noStrike" dirty="0">
                          <a:solidFill>
                            <a:srgbClr val="000000"/>
                          </a:solidFill>
                          <a:latin typeface="Calibri"/>
                        </a:rPr>
                        <a:t>Number Served (Reportable Individual)</a:t>
                      </a:r>
                    </a:p>
                  </a:txBody>
                  <a:tcPr marL="8223"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7/01/16 to 9/30/16</a:t>
                      </a:r>
                    </a:p>
                  </a:txBody>
                  <a:tcPr marL="74007"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7/01/16 to 12/31/16</a:t>
                      </a:r>
                    </a:p>
                  </a:txBody>
                  <a:tcPr marL="74007"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7/01/16 to 3/31/17</a:t>
                      </a:r>
                    </a:p>
                  </a:txBody>
                  <a:tcPr marL="74007"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7/01/16 to 6/30/17</a:t>
                      </a:r>
                    </a:p>
                  </a:txBody>
                  <a:tcPr marL="74007"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3"/>
                  </a:ext>
                </a:extLst>
              </a:tr>
              <a:tr h="351735">
                <a:tc>
                  <a:txBody>
                    <a:bodyPr/>
                    <a:lstStyle/>
                    <a:p>
                      <a:pPr algn="l" fontAlgn="ctr"/>
                      <a:r>
                        <a:rPr lang="en-US" sz="1200" b="0" i="0" u="none" strike="noStrike" dirty="0">
                          <a:solidFill>
                            <a:srgbClr val="000000"/>
                          </a:solidFill>
                          <a:latin typeface="Calibri"/>
                        </a:rPr>
                        <a:t>Number Exited (Reportable Individual)</a:t>
                      </a:r>
                    </a:p>
                  </a:txBody>
                  <a:tcPr marL="8223"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Data Not Available</a:t>
                      </a:r>
                    </a:p>
                  </a:txBody>
                  <a:tcPr marL="8223"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7/01/16 to 9/30/16</a:t>
                      </a:r>
                    </a:p>
                  </a:txBody>
                  <a:tcPr marL="74007"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7/01/16 to 12/31/16</a:t>
                      </a:r>
                    </a:p>
                  </a:txBody>
                  <a:tcPr marL="74007"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7/01/16 to 3/31/17</a:t>
                      </a:r>
                    </a:p>
                  </a:txBody>
                  <a:tcPr marL="74007"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1735">
                <a:tc>
                  <a:txBody>
                    <a:bodyPr/>
                    <a:lstStyle/>
                    <a:p>
                      <a:pPr algn="l" fontAlgn="ctr"/>
                      <a:r>
                        <a:rPr lang="en-US" sz="1200" b="0" i="0" u="none" strike="noStrike" dirty="0">
                          <a:solidFill>
                            <a:srgbClr val="000000"/>
                          </a:solidFill>
                          <a:latin typeface="Calibri"/>
                        </a:rPr>
                        <a:t>Funds Expended</a:t>
                      </a:r>
                    </a:p>
                  </a:txBody>
                  <a:tcPr marL="8223"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7/01/16 to 9/30/16</a:t>
                      </a:r>
                    </a:p>
                  </a:txBody>
                  <a:tcPr marL="74007"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7/01/16 to 12/31/16</a:t>
                      </a:r>
                    </a:p>
                  </a:txBody>
                  <a:tcPr marL="74007"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7/01/16 to 3/31/17</a:t>
                      </a:r>
                    </a:p>
                  </a:txBody>
                  <a:tcPr marL="74007"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7/01/16 to 6/30/17</a:t>
                      </a:r>
                    </a:p>
                  </a:txBody>
                  <a:tcPr marL="74007"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5"/>
                  </a:ext>
                </a:extLst>
              </a:tr>
              <a:tr h="351735">
                <a:tc>
                  <a:txBody>
                    <a:bodyPr/>
                    <a:lstStyle/>
                    <a:p>
                      <a:pPr algn="l" fontAlgn="ctr"/>
                      <a:r>
                        <a:rPr lang="en-US" sz="1200" b="0" i="0" u="none" strike="noStrike" dirty="0">
                          <a:solidFill>
                            <a:srgbClr val="000000"/>
                          </a:solidFill>
                          <a:latin typeface="Calibri"/>
                        </a:rPr>
                        <a:t>Number Served (Participant)</a:t>
                      </a:r>
                    </a:p>
                  </a:txBody>
                  <a:tcPr marL="8223"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7/01/16 to 9/30/16</a:t>
                      </a:r>
                    </a:p>
                  </a:txBody>
                  <a:tcPr marL="74007"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7/01/16 to 12/31/16</a:t>
                      </a:r>
                    </a:p>
                  </a:txBody>
                  <a:tcPr marL="74007"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7/01/16 to 3/31/17</a:t>
                      </a:r>
                    </a:p>
                  </a:txBody>
                  <a:tcPr marL="74007"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7/01/16 to 6/30/17</a:t>
                      </a:r>
                    </a:p>
                  </a:txBody>
                  <a:tcPr marL="74007"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6"/>
                  </a:ext>
                </a:extLst>
              </a:tr>
              <a:tr h="351735">
                <a:tc>
                  <a:txBody>
                    <a:bodyPr/>
                    <a:lstStyle/>
                    <a:p>
                      <a:pPr algn="l" fontAlgn="ctr"/>
                      <a:r>
                        <a:rPr lang="en-US" sz="1200" b="0" i="0" u="none" strike="noStrike" dirty="0">
                          <a:solidFill>
                            <a:srgbClr val="000000"/>
                          </a:solidFill>
                          <a:latin typeface="Calibri"/>
                        </a:rPr>
                        <a:t>Number Exited (Participant)</a:t>
                      </a:r>
                    </a:p>
                  </a:txBody>
                  <a:tcPr marL="8223"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Data Not Available</a:t>
                      </a:r>
                    </a:p>
                  </a:txBody>
                  <a:tcPr marL="8223"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7/01/16 to 9/30/16</a:t>
                      </a:r>
                    </a:p>
                  </a:txBody>
                  <a:tcPr marL="74007"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7/01/16 to 12/31/16</a:t>
                      </a:r>
                    </a:p>
                  </a:txBody>
                  <a:tcPr marL="74007"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7/01/16 to 3/31/17</a:t>
                      </a:r>
                    </a:p>
                  </a:txBody>
                  <a:tcPr marL="74007"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51735">
                <a:tc>
                  <a:txBody>
                    <a:bodyPr/>
                    <a:lstStyle/>
                    <a:p>
                      <a:pPr algn="l" fontAlgn="ctr"/>
                      <a:r>
                        <a:rPr lang="en-US" sz="1200" b="0" i="0" u="none" strike="noStrike" dirty="0">
                          <a:solidFill>
                            <a:srgbClr val="000000"/>
                          </a:solidFill>
                          <a:latin typeface="Calibri"/>
                        </a:rPr>
                        <a:t>Employment Rate Second Quarter After Exit</a:t>
                      </a:r>
                    </a:p>
                  </a:txBody>
                  <a:tcPr marL="8223"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Data Not Available</a:t>
                      </a:r>
                    </a:p>
                  </a:txBody>
                  <a:tcPr marL="8223"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Data Not Available</a:t>
                      </a:r>
                    </a:p>
                  </a:txBody>
                  <a:tcPr marL="8223"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Data Not Available</a:t>
                      </a:r>
                    </a:p>
                  </a:txBody>
                  <a:tcPr marL="8223"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Data Not Available</a:t>
                      </a:r>
                    </a:p>
                  </a:txBody>
                  <a:tcPr marL="8223"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51735">
                <a:tc>
                  <a:txBody>
                    <a:bodyPr/>
                    <a:lstStyle/>
                    <a:p>
                      <a:pPr algn="l" fontAlgn="ctr"/>
                      <a:r>
                        <a:rPr lang="en-US" sz="1200" b="0" i="0" u="none" strike="noStrike" dirty="0">
                          <a:solidFill>
                            <a:srgbClr val="000000"/>
                          </a:solidFill>
                          <a:latin typeface="Calibri"/>
                        </a:rPr>
                        <a:t>Employment Rate Fourth Quarter After Exit</a:t>
                      </a:r>
                    </a:p>
                  </a:txBody>
                  <a:tcPr marL="8223"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Data Not Available</a:t>
                      </a:r>
                    </a:p>
                  </a:txBody>
                  <a:tcPr marL="8223"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Data Not Available</a:t>
                      </a:r>
                    </a:p>
                  </a:txBody>
                  <a:tcPr marL="8223"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Data Not Available</a:t>
                      </a:r>
                    </a:p>
                  </a:txBody>
                  <a:tcPr marL="8223"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Data Not Available</a:t>
                      </a:r>
                    </a:p>
                  </a:txBody>
                  <a:tcPr marL="8223"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51735">
                <a:tc>
                  <a:txBody>
                    <a:bodyPr/>
                    <a:lstStyle/>
                    <a:p>
                      <a:pPr algn="l" fontAlgn="ctr"/>
                      <a:r>
                        <a:rPr lang="en-US" sz="1200" b="0" i="0" u="none" strike="noStrike" dirty="0">
                          <a:solidFill>
                            <a:srgbClr val="000000"/>
                          </a:solidFill>
                          <a:latin typeface="Calibri"/>
                        </a:rPr>
                        <a:t>Median Earnings Second Quarter After Exit </a:t>
                      </a:r>
                    </a:p>
                  </a:txBody>
                  <a:tcPr marL="8223"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Data Not Available</a:t>
                      </a:r>
                    </a:p>
                  </a:txBody>
                  <a:tcPr marL="8223"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Data Not Available</a:t>
                      </a:r>
                    </a:p>
                  </a:txBody>
                  <a:tcPr marL="8223"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Data Not Available</a:t>
                      </a:r>
                    </a:p>
                  </a:txBody>
                  <a:tcPr marL="8223"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Data Not Available</a:t>
                      </a:r>
                    </a:p>
                  </a:txBody>
                  <a:tcPr marL="8223"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51735">
                <a:tc>
                  <a:txBody>
                    <a:bodyPr/>
                    <a:lstStyle/>
                    <a:p>
                      <a:pPr algn="l" fontAlgn="ctr"/>
                      <a:r>
                        <a:rPr lang="en-US" sz="1200" b="0" i="0" u="none" strike="noStrike" dirty="0">
                          <a:solidFill>
                            <a:srgbClr val="000000"/>
                          </a:solidFill>
                          <a:latin typeface="Calibri"/>
                        </a:rPr>
                        <a:t>Credential Attainment Rate</a:t>
                      </a:r>
                    </a:p>
                  </a:txBody>
                  <a:tcPr marL="8223"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Data Not Available</a:t>
                      </a:r>
                    </a:p>
                  </a:txBody>
                  <a:tcPr marL="8223"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Data Not Available</a:t>
                      </a:r>
                    </a:p>
                  </a:txBody>
                  <a:tcPr marL="8223"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Data Not Available</a:t>
                      </a:r>
                    </a:p>
                  </a:txBody>
                  <a:tcPr marL="8223"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Data Not Available</a:t>
                      </a:r>
                    </a:p>
                  </a:txBody>
                  <a:tcPr marL="8223"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51735">
                <a:tc>
                  <a:txBody>
                    <a:bodyPr/>
                    <a:lstStyle/>
                    <a:p>
                      <a:pPr algn="l" fontAlgn="ctr"/>
                      <a:r>
                        <a:rPr lang="en-US" sz="1200" b="0" i="0" u="none" strike="noStrike" dirty="0">
                          <a:solidFill>
                            <a:srgbClr val="000000"/>
                          </a:solidFill>
                          <a:latin typeface="Calibri"/>
                        </a:rPr>
                        <a:t>Measurable Skill Gains</a:t>
                      </a:r>
                    </a:p>
                  </a:txBody>
                  <a:tcPr marL="8223"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7/01/16 to 9/30/16</a:t>
                      </a:r>
                    </a:p>
                  </a:txBody>
                  <a:tcPr marL="74007"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7/01/16 to 12/31/16</a:t>
                      </a:r>
                    </a:p>
                  </a:txBody>
                  <a:tcPr marL="74007"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7/01/16 to 3/31/17</a:t>
                      </a:r>
                    </a:p>
                  </a:txBody>
                  <a:tcPr marL="74007"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7/01/16 to 6/30/17</a:t>
                      </a:r>
                    </a:p>
                  </a:txBody>
                  <a:tcPr marL="74007"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12"/>
                  </a:ext>
                </a:extLst>
              </a:tr>
              <a:tr h="351735">
                <a:tc>
                  <a:txBody>
                    <a:bodyPr/>
                    <a:lstStyle/>
                    <a:p>
                      <a:pPr algn="l" fontAlgn="ctr"/>
                      <a:r>
                        <a:rPr lang="en-US" sz="1200" b="0" i="0" u="none" strike="noStrike" dirty="0">
                          <a:solidFill>
                            <a:srgbClr val="000000"/>
                          </a:solidFill>
                          <a:latin typeface="Calibri"/>
                        </a:rPr>
                        <a:t>Effectiveness in Serving Employers</a:t>
                      </a:r>
                    </a:p>
                  </a:txBody>
                  <a:tcPr marL="8223"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Data Not Available</a:t>
                      </a:r>
                    </a:p>
                  </a:txBody>
                  <a:tcPr marL="8223"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Data Not Available</a:t>
                      </a:r>
                    </a:p>
                  </a:txBody>
                  <a:tcPr marL="8223"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Data Not Available</a:t>
                      </a:r>
                    </a:p>
                  </a:txBody>
                  <a:tcPr marL="8223"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Data Not Available</a:t>
                      </a:r>
                    </a:p>
                  </a:txBody>
                  <a:tcPr marL="8223"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51735">
                <a:tc>
                  <a:txBody>
                    <a:bodyPr/>
                    <a:lstStyle/>
                    <a:p>
                      <a:pPr algn="l" fontAlgn="ctr"/>
                      <a:r>
                        <a:rPr lang="en-US" sz="1200" b="0" i="0" u="none" strike="noStrike" dirty="0">
                          <a:solidFill>
                            <a:srgbClr val="000000"/>
                          </a:solidFill>
                          <a:latin typeface="Calibri"/>
                        </a:rPr>
                        <a:t>Veterans’ Priority of Service</a:t>
                      </a:r>
                    </a:p>
                  </a:txBody>
                  <a:tcPr marL="8223"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7/01/16 to 9/30/16</a:t>
                      </a:r>
                    </a:p>
                  </a:txBody>
                  <a:tcPr marL="74007"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7/01/16 to 12/31/16</a:t>
                      </a:r>
                    </a:p>
                  </a:txBody>
                  <a:tcPr marL="74007"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7/01/16 to 3/31/17</a:t>
                      </a:r>
                    </a:p>
                  </a:txBody>
                  <a:tcPr marL="74007"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7/01/16 to 6/30/17</a:t>
                      </a:r>
                    </a:p>
                  </a:txBody>
                  <a:tcPr marL="74007" marR="8223" marT="8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478415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lumMod val="50000"/>
                  </a:schemeClr>
                </a:solidFill>
              </a:rPr>
              <a:t>Timing of Reporting Over Next  Year</a:t>
            </a:r>
          </a:p>
        </p:txBody>
      </p:sp>
      <p:sp>
        <p:nvSpPr>
          <p:cNvPr id="4" name="Content Placeholder 3"/>
          <p:cNvSpPr>
            <a:spLocks noGrp="1"/>
          </p:cNvSpPr>
          <p:nvPr>
            <p:ph sz="quarter" idx="1"/>
          </p:nvPr>
        </p:nvSpPr>
        <p:spPr>
          <a:xfrm>
            <a:off x="612648" y="1600200"/>
            <a:ext cx="8153400" cy="5029200"/>
          </a:xfrm>
        </p:spPr>
        <p:txBody>
          <a:bodyPr>
            <a:normAutofit/>
          </a:bodyPr>
          <a:lstStyle/>
          <a:p>
            <a:pPr marL="0" indent="0">
              <a:spcBef>
                <a:spcPts val="0"/>
              </a:spcBef>
              <a:buNone/>
            </a:pPr>
            <a:endParaRPr lang="en-US" sz="800" dirty="0">
              <a:solidFill>
                <a:schemeClr val="accent4">
                  <a:lumMod val="50000"/>
                </a:schemeClr>
              </a:solidFill>
            </a:endParaRPr>
          </a:p>
          <a:p>
            <a:pPr marL="0" indent="0">
              <a:spcBef>
                <a:spcPts val="0"/>
              </a:spcBef>
              <a:buNone/>
            </a:pPr>
            <a:r>
              <a:rPr lang="en-US" sz="400" dirty="0">
                <a:solidFill>
                  <a:schemeClr val="accent4">
                    <a:lumMod val="50000"/>
                  </a:schemeClr>
                </a:solidFill>
              </a:rPr>
              <a:t> </a:t>
            </a:r>
          </a:p>
          <a:p>
            <a:pPr>
              <a:spcBef>
                <a:spcPts val="0"/>
              </a:spcBef>
              <a:buNone/>
            </a:pPr>
            <a:endParaRPr lang="en-US" dirty="0">
              <a:solidFill>
                <a:schemeClr val="accent4">
                  <a:lumMod val="50000"/>
                </a:schemeClr>
              </a:solidFill>
            </a:endParaRPr>
          </a:p>
          <a:p>
            <a:pPr marL="274320" lvl="1" indent="0">
              <a:spcBef>
                <a:spcPts val="0"/>
              </a:spcBef>
              <a:buNone/>
            </a:pPr>
            <a:r>
              <a:rPr lang="en-US" dirty="0">
                <a:solidFill>
                  <a:schemeClr val="accent4">
                    <a:lumMod val="50000"/>
                  </a:schemeClr>
                </a:solidFill>
              </a:rPr>
              <a:t>	</a:t>
            </a:r>
          </a:p>
          <a:p>
            <a:endParaRPr lang="en-US" dirty="0"/>
          </a:p>
        </p:txBody>
      </p:sp>
      <p:graphicFrame>
        <p:nvGraphicFramePr>
          <p:cNvPr id="6" name="Table 5"/>
          <p:cNvGraphicFramePr>
            <a:graphicFrameLocks noGrp="1"/>
          </p:cNvGraphicFramePr>
          <p:nvPr/>
        </p:nvGraphicFramePr>
        <p:xfrm>
          <a:off x="1371600" y="1676400"/>
          <a:ext cx="6400800" cy="4353867"/>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1726894">
                <a:tc>
                  <a:txBody>
                    <a:bodyPr/>
                    <a:lstStyle/>
                    <a:p>
                      <a:pPr algn="ctr"/>
                      <a:endParaRPr lang="en-US" dirty="0"/>
                    </a:p>
                    <a:p>
                      <a:pPr algn="ctr"/>
                      <a:endParaRPr lang="en-US" dirty="0"/>
                    </a:p>
                    <a:p>
                      <a:pPr algn="ctr"/>
                      <a:endParaRPr lang="en-US" dirty="0"/>
                    </a:p>
                    <a:p>
                      <a:pPr algn="ctr"/>
                      <a:endParaRPr lang="en-US" dirty="0"/>
                    </a:p>
                    <a:p>
                      <a:pPr algn="ctr"/>
                      <a:endParaRPr lang="en-US" dirty="0"/>
                    </a:p>
                    <a:p>
                      <a:pPr algn="ctr"/>
                      <a:r>
                        <a:rPr lang="en-US" dirty="0"/>
                        <a:t>Reporting Date</a:t>
                      </a:r>
                    </a:p>
                  </a:txBody>
                  <a:tcPr/>
                </a:tc>
                <a:tc>
                  <a:txBody>
                    <a:bodyPr/>
                    <a:lstStyle/>
                    <a:p>
                      <a:pPr algn="ctr"/>
                      <a:endParaRPr lang="en-US" dirty="0"/>
                    </a:p>
                    <a:p>
                      <a:pPr algn="ctr"/>
                      <a:r>
                        <a:rPr lang="en-US" dirty="0"/>
                        <a:t>WIASPR Reporting (to SPR, for those</a:t>
                      </a:r>
                      <a:r>
                        <a:rPr lang="en-US" baseline="0" dirty="0"/>
                        <a:t> exited by June 30, 2016)</a:t>
                      </a:r>
                      <a:endParaRPr lang="en-US" dirty="0"/>
                    </a:p>
                  </a:txBody>
                  <a:tcPr/>
                </a:tc>
                <a:tc>
                  <a:txBody>
                    <a:bodyPr/>
                    <a:lstStyle/>
                    <a:p>
                      <a:pPr algn="ctr"/>
                      <a:r>
                        <a:rPr lang="en-US" dirty="0"/>
                        <a:t>PIRL Reporting (using WIPS,</a:t>
                      </a:r>
                      <a:r>
                        <a:rPr lang="en-US" baseline="0" dirty="0"/>
                        <a:t> for those exited after June 30, 2016)</a:t>
                      </a:r>
                      <a:endParaRPr lang="en-US" dirty="0"/>
                    </a:p>
                  </a:txBody>
                  <a:tcPr/>
                </a:tc>
                <a:extLst>
                  <a:ext uri="{0D108BD9-81ED-4DB2-BD59-A6C34878D82A}">
                    <a16:rowId xmlns:a16="http://schemas.microsoft.com/office/drawing/2014/main" val="10000"/>
                  </a:ext>
                </a:extLst>
              </a:tr>
              <a:tr h="654127">
                <a:tc>
                  <a:txBody>
                    <a:bodyPr/>
                    <a:lstStyle/>
                    <a:p>
                      <a:r>
                        <a:rPr lang="en-US" dirty="0"/>
                        <a:t>Nov. 14, 2016</a:t>
                      </a:r>
                    </a:p>
                  </a:txBody>
                  <a:tcPr/>
                </a:tc>
                <a:tc>
                  <a:txBody>
                    <a:bodyPr/>
                    <a:lstStyle/>
                    <a:p>
                      <a:pPr algn="ctr"/>
                      <a:r>
                        <a:rPr lang="en-US" sz="3200" dirty="0">
                          <a:sym typeface="Wingdings"/>
                        </a:rPr>
                        <a:t></a:t>
                      </a:r>
                      <a:endParaRPr 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a:sym typeface="Wingdings"/>
                        </a:rPr>
                        <a:t></a:t>
                      </a:r>
                      <a:endParaRPr lang="en-US" sz="3200" dirty="0"/>
                    </a:p>
                  </a:txBody>
                  <a:tcPr/>
                </a:tc>
                <a:extLst>
                  <a:ext uri="{0D108BD9-81ED-4DB2-BD59-A6C34878D82A}">
                    <a16:rowId xmlns:a16="http://schemas.microsoft.com/office/drawing/2014/main" val="10001"/>
                  </a:ext>
                </a:extLst>
              </a:tr>
              <a:tr h="654127">
                <a:tc>
                  <a:txBody>
                    <a:bodyPr/>
                    <a:lstStyle/>
                    <a:p>
                      <a:r>
                        <a:rPr lang="en-US" dirty="0"/>
                        <a:t>Feb. 14, 2017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a:sym typeface="Wingdings"/>
                        </a:rPr>
                        <a:t></a:t>
                      </a:r>
                      <a:endParaRPr 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a:sym typeface="Wingdings"/>
                        </a:rPr>
                        <a:t></a:t>
                      </a:r>
                      <a:endParaRPr lang="en-US" sz="3200" dirty="0"/>
                    </a:p>
                  </a:txBody>
                  <a:tcPr/>
                </a:tc>
                <a:extLst>
                  <a:ext uri="{0D108BD9-81ED-4DB2-BD59-A6C34878D82A}">
                    <a16:rowId xmlns:a16="http://schemas.microsoft.com/office/drawing/2014/main" val="10002"/>
                  </a:ext>
                </a:extLst>
              </a:tr>
              <a:tr h="654127">
                <a:tc>
                  <a:txBody>
                    <a:bodyPr/>
                    <a:lstStyle/>
                    <a:p>
                      <a:r>
                        <a:rPr lang="en-US" dirty="0"/>
                        <a:t>May 15, 2017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a:sym typeface="Wingdings"/>
                        </a:rPr>
                        <a:t></a:t>
                      </a:r>
                      <a:endParaRPr 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a:sym typeface="Wingdings"/>
                        </a:rPr>
                        <a:t></a:t>
                      </a:r>
                      <a:endParaRPr lang="en-US" sz="3200" dirty="0"/>
                    </a:p>
                  </a:txBody>
                  <a:tcPr/>
                </a:tc>
                <a:extLst>
                  <a:ext uri="{0D108BD9-81ED-4DB2-BD59-A6C34878D82A}">
                    <a16:rowId xmlns:a16="http://schemas.microsoft.com/office/drawing/2014/main" val="10003"/>
                  </a:ext>
                </a:extLst>
              </a:tr>
              <a:tr h="654127">
                <a:tc>
                  <a:txBody>
                    <a:bodyPr/>
                    <a:lstStyle/>
                    <a:p>
                      <a:r>
                        <a:rPr lang="en-US" dirty="0"/>
                        <a:t>Aug. 14, 2017</a:t>
                      </a:r>
                    </a:p>
                  </a:txBody>
                  <a:tcPr/>
                </a:tc>
                <a:tc>
                  <a:txBody>
                    <a:bodyPr/>
                    <a:lstStyle/>
                    <a:p>
                      <a:pPr algn="ctr"/>
                      <a:endParaRPr 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a:sym typeface="Wingdings"/>
                        </a:rPr>
                        <a:t></a:t>
                      </a:r>
                      <a:endParaRPr lang="en-US" sz="32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74202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lumMod val="50000"/>
                  </a:schemeClr>
                </a:solidFill>
              </a:rPr>
              <a:t>Where to focus?</a:t>
            </a:r>
          </a:p>
        </p:txBody>
      </p:sp>
      <p:sp>
        <p:nvSpPr>
          <p:cNvPr id="4" name="Content Placeholder 3"/>
          <p:cNvSpPr>
            <a:spLocks noGrp="1"/>
          </p:cNvSpPr>
          <p:nvPr>
            <p:ph sz="quarter" idx="1"/>
          </p:nvPr>
        </p:nvSpPr>
        <p:spPr>
          <a:xfrm>
            <a:off x="197978" y="1206796"/>
            <a:ext cx="8153400" cy="5029200"/>
          </a:xfrm>
        </p:spPr>
        <p:txBody>
          <a:bodyPr>
            <a:normAutofit fontScale="77500" lnSpcReduction="20000"/>
          </a:bodyPr>
          <a:lstStyle/>
          <a:p>
            <a:pPr marL="0" indent="0">
              <a:spcBef>
                <a:spcPts val="0"/>
              </a:spcBef>
              <a:buNone/>
            </a:pPr>
            <a:endParaRPr lang="en-US" sz="800" dirty="0">
              <a:solidFill>
                <a:schemeClr val="accent4">
                  <a:lumMod val="50000"/>
                </a:schemeClr>
              </a:solidFill>
            </a:endParaRPr>
          </a:p>
          <a:p>
            <a:pPr marL="0" indent="0">
              <a:spcBef>
                <a:spcPts val="0"/>
              </a:spcBef>
              <a:buNone/>
            </a:pPr>
            <a:r>
              <a:rPr lang="en-US" sz="400" dirty="0">
                <a:solidFill>
                  <a:schemeClr val="accent4">
                    <a:lumMod val="50000"/>
                  </a:schemeClr>
                </a:solidFill>
              </a:rPr>
              <a:t> </a:t>
            </a:r>
          </a:p>
          <a:p>
            <a:pPr>
              <a:spcBef>
                <a:spcPts val="0"/>
              </a:spcBef>
              <a:spcAft>
                <a:spcPts val="600"/>
              </a:spcAft>
              <a:buFont typeface="Arial" panose="020B0604020202020204" pitchFamily="34" charset="0"/>
              <a:buChar char="•"/>
            </a:pPr>
            <a:r>
              <a:rPr lang="en-US" sz="3500" dirty="0">
                <a:solidFill>
                  <a:schemeClr val="tx1"/>
                </a:solidFill>
              </a:rPr>
              <a:t>Focus on elements that implicate performance:</a:t>
            </a:r>
          </a:p>
          <a:p>
            <a:pPr lvl="1">
              <a:spcBef>
                <a:spcPts val="0"/>
              </a:spcBef>
              <a:spcAft>
                <a:spcPts val="600"/>
              </a:spcAft>
              <a:buFont typeface="Wingdings" panose="05000000000000000000" pitchFamily="2" charset="2"/>
              <a:buChar char="v"/>
            </a:pPr>
            <a:r>
              <a:rPr lang="en-US" sz="3200" dirty="0">
                <a:solidFill>
                  <a:schemeClr val="tx1"/>
                </a:solidFill>
              </a:rPr>
              <a:t>PIRL Elements1600-1606 (Employment after exit), 1703-1706 (Wages after exit), 1800-1801 (Credential), 1806-1810 (Measurable skills gain) </a:t>
            </a:r>
          </a:p>
          <a:p>
            <a:pPr>
              <a:spcBef>
                <a:spcPts val="0"/>
              </a:spcBef>
              <a:spcAft>
                <a:spcPts val="600"/>
              </a:spcAft>
              <a:buFont typeface="Arial" panose="020B0604020202020204" pitchFamily="34" charset="0"/>
              <a:buChar char="•"/>
            </a:pPr>
            <a:r>
              <a:rPr lang="en-US" sz="3500" dirty="0">
                <a:solidFill>
                  <a:schemeClr val="tx1"/>
                </a:solidFill>
              </a:rPr>
              <a:t>Capture exit dates accurately and on time – these determine which reporting system to use</a:t>
            </a:r>
            <a:endParaRPr lang="en-US" sz="3200" dirty="0">
              <a:solidFill>
                <a:schemeClr val="tx1"/>
              </a:solidFill>
            </a:endParaRPr>
          </a:p>
          <a:p>
            <a:pPr>
              <a:spcBef>
                <a:spcPts val="0"/>
              </a:spcBef>
              <a:buFont typeface="Arial" panose="020B0604020202020204" pitchFamily="34" charset="0"/>
              <a:buChar char="•"/>
            </a:pPr>
            <a:r>
              <a:rPr lang="en-US" sz="3500" dirty="0">
                <a:solidFill>
                  <a:schemeClr val="tx1"/>
                </a:solidFill>
              </a:rPr>
              <a:t>Add new data elements into your data collection (for those enrolling after June 30, 2016)</a:t>
            </a:r>
          </a:p>
          <a:p>
            <a:pPr>
              <a:spcBef>
                <a:spcPts val="0"/>
              </a:spcBef>
              <a:buFont typeface="Arial" panose="020B0604020202020204" pitchFamily="34" charset="0"/>
              <a:buChar char="•"/>
            </a:pPr>
            <a:r>
              <a:rPr lang="en-US" sz="3500" dirty="0">
                <a:solidFill>
                  <a:schemeClr val="tx1"/>
                </a:solidFill>
              </a:rPr>
              <a:t>Recommend setting up your data extract/report to include default values for new fields, which are then “overwritten” when data are collected</a:t>
            </a:r>
          </a:p>
          <a:p>
            <a:pPr>
              <a:spcBef>
                <a:spcPts val="0"/>
              </a:spcBef>
              <a:buNone/>
            </a:pPr>
            <a:endParaRPr lang="en-US" dirty="0">
              <a:solidFill>
                <a:schemeClr val="accent4">
                  <a:lumMod val="50000"/>
                </a:schemeClr>
              </a:solidFill>
            </a:endParaRPr>
          </a:p>
          <a:p>
            <a:pPr marL="274320" lvl="1" indent="0">
              <a:spcBef>
                <a:spcPts val="0"/>
              </a:spcBef>
              <a:buNone/>
            </a:pPr>
            <a:r>
              <a:rPr lang="en-US" dirty="0">
                <a:solidFill>
                  <a:schemeClr val="accent4">
                    <a:lumMod val="50000"/>
                  </a:schemeClr>
                </a:solidFill>
              </a:rPr>
              <a:t>	</a:t>
            </a:r>
          </a:p>
          <a:p>
            <a:endParaRPr lang="en-US" dirty="0"/>
          </a:p>
        </p:txBody>
      </p:sp>
    </p:spTree>
    <p:extLst>
      <p:ext uri="{BB962C8B-B14F-4D97-AF65-F5344CB8AC3E}">
        <p14:creationId xmlns:p14="http://schemas.microsoft.com/office/powerpoint/2010/main" val="2536002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Can we Work together to continuously improve?</a:t>
            </a:r>
          </a:p>
        </p:txBody>
      </p:sp>
      <p:sp>
        <p:nvSpPr>
          <p:cNvPr id="3" name="Content Placeholder 2"/>
          <p:cNvSpPr>
            <a:spLocks noGrp="1"/>
          </p:cNvSpPr>
          <p:nvPr>
            <p:ph idx="1"/>
          </p:nvPr>
        </p:nvSpPr>
        <p:spPr/>
        <p:txBody>
          <a:bodyPr>
            <a:normAutofit fontScale="92500" lnSpcReduction="20000"/>
          </a:bodyPr>
          <a:lstStyle/>
          <a:p>
            <a:r>
              <a:rPr lang="en-US" sz="2800" dirty="0">
                <a:solidFill>
                  <a:schemeClr val="tx1"/>
                </a:solidFill>
              </a:rPr>
              <a:t>Using a Single, Nationwide Performance Target for each measure as starting point to negotiations:</a:t>
            </a:r>
          </a:p>
          <a:p>
            <a:pPr lvl="1"/>
            <a:r>
              <a:rPr lang="en-US" sz="2400" dirty="0">
                <a:solidFill>
                  <a:schemeClr val="tx1"/>
                </a:solidFill>
              </a:rPr>
              <a:t>Optimizes WIOA’s intent to continuously improve programs to meet the needs of participants and communities we serve.</a:t>
            </a:r>
          </a:p>
          <a:p>
            <a:pPr lvl="1"/>
            <a:r>
              <a:rPr lang="en-US" sz="2400" dirty="0">
                <a:solidFill>
                  <a:schemeClr val="tx1"/>
                </a:solidFill>
              </a:rPr>
              <a:t>Preserves focus on making data-informed decisions. </a:t>
            </a:r>
          </a:p>
          <a:p>
            <a:pPr lvl="1"/>
            <a:r>
              <a:rPr lang="en-US" sz="2400" dirty="0">
                <a:solidFill>
                  <a:schemeClr val="tx1"/>
                </a:solidFill>
              </a:rPr>
              <a:t>Allows us to align the interests of different stakeholders and examine all leading factors.</a:t>
            </a:r>
          </a:p>
          <a:p>
            <a:pPr lvl="1"/>
            <a:r>
              <a:rPr lang="en-US" sz="2400" dirty="0">
                <a:solidFill>
                  <a:schemeClr val="tx1"/>
                </a:solidFill>
              </a:rPr>
              <a:t>Recognizes that new measures are more challenging to obtain, and gives grantees greater flexibility to serve those with substantial barriers and still meet targets.</a:t>
            </a:r>
          </a:p>
          <a:p>
            <a:endParaRPr lang="en-US" dirty="0"/>
          </a:p>
        </p:txBody>
      </p:sp>
    </p:spTree>
    <p:extLst>
      <p:ext uri="{BB962C8B-B14F-4D97-AF65-F5344CB8AC3E}">
        <p14:creationId xmlns:p14="http://schemas.microsoft.com/office/powerpoint/2010/main" val="2392999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381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Single, Nationwide Targets for PY 2016</a:t>
            </a:r>
            <a:endParaRPr lang="es-MX"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54158541"/>
              </p:ext>
            </p:extLst>
          </p:nvPr>
        </p:nvGraphicFramePr>
        <p:xfrm>
          <a:off x="1333432" y="1064358"/>
          <a:ext cx="6167837" cy="4581144"/>
        </p:xfrm>
        <a:graphic>
          <a:graphicData uri="http://schemas.openxmlformats.org/drawingml/2006/table">
            <a:tbl>
              <a:tblPr firstRow="1" bandRow="1">
                <a:tableStyleId>{5C22544A-7EE6-4342-B048-85BDC9FD1C3A}</a:tableStyleId>
              </a:tblPr>
              <a:tblGrid>
                <a:gridCol w="5065504">
                  <a:extLst>
                    <a:ext uri="{9D8B030D-6E8A-4147-A177-3AD203B41FA5}">
                      <a16:colId xmlns:a16="http://schemas.microsoft.com/office/drawing/2014/main" val="20000"/>
                    </a:ext>
                  </a:extLst>
                </a:gridCol>
                <a:gridCol w="1102333">
                  <a:extLst>
                    <a:ext uri="{9D8B030D-6E8A-4147-A177-3AD203B41FA5}">
                      <a16:colId xmlns:a16="http://schemas.microsoft.com/office/drawing/2014/main" val="20001"/>
                    </a:ext>
                  </a:extLst>
                </a:gridCol>
              </a:tblGrid>
              <a:tr h="263525">
                <a:tc>
                  <a:txBody>
                    <a:bodyPr/>
                    <a:lstStyle/>
                    <a:p>
                      <a:pPr marL="0" marR="0" algn="l">
                        <a:lnSpc>
                          <a:spcPct val="115000"/>
                        </a:lnSpc>
                        <a:spcBef>
                          <a:spcPts val="0"/>
                        </a:spcBef>
                        <a:spcAft>
                          <a:spcPts val="0"/>
                        </a:spcAft>
                      </a:pPr>
                      <a:r>
                        <a:rPr lang="en-US" sz="1200" dirty="0">
                          <a:effectLst/>
                        </a:rPr>
                        <a:t>Workforce Innovation  and Opportunity Act (WIOA) Adult Performance Measures</a:t>
                      </a:r>
                      <a:endParaRPr lang="es-MX" sz="1100" dirty="0">
                        <a:effectLst/>
                        <a:latin typeface="Calibri"/>
                        <a:ea typeface="Calibri"/>
                        <a:cs typeface="Times New Roman"/>
                      </a:endParaRPr>
                    </a:p>
                  </a:txBody>
                  <a:tcPr/>
                </a:tc>
                <a:tc>
                  <a:txBody>
                    <a:bodyPr/>
                    <a:lstStyle/>
                    <a:p>
                      <a:pPr marL="0" marR="0" algn="l">
                        <a:lnSpc>
                          <a:spcPct val="115000"/>
                        </a:lnSpc>
                        <a:spcBef>
                          <a:spcPts val="0"/>
                        </a:spcBef>
                        <a:spcAft>
                          <a:spcPts val="0"/>
                        </a:spcAft>
                      </a:pPr>
                      <a:r>
                        <a:rPr lang="en-US" sz="1200" dirty="0">
                          <a:effectLst/>
                        </a:rPr>
                        <a:t>Performance Targets</a:t>
                      </a:r>
                      <a:endParaRPr lang="es-MX" sz="1100" dirty="0">
                        <a:effectLst/>
                        <a:latin typeface="Calibri"/>
                        <a:ea typeface="Calibri"/>
                        <a:cs typeface="Times New Roman"/>
                      </a:endParaRPr>
                    </a:p>
                  </a:txBody>
                  <a:tcPr/>
                </a:tc>
                <a:extLst>
                  <a:ext uri="{0D108BD9-81ED-4DB2-BD59-A6C34878D82A}">
                    <a16:rowId xmlns:a16="http://schemas.microsoft.com/office/drawing/2014/main" val="10000"/>
                  </a:ext>
                </a:extLst>
              </a:tr>
              <a:tr h="144145">
                <a:tc>
                  <a:txBody>
                    <a:bodyPr/>
                    <a:lstStyle/>
                    <a:p>
                      <a:pPr marL="0" marR="0" algn="l">
                        <a:lnSpc>
                          <a:spcPct val="115000"/>
                        </a:lnSpc>
                        <a:spcBef>
                          <a:spcPts val="0"/>
                        </a:spcBef>
                        <a:spcAft>
                          <a:spcPts val="0"/>
                        </a:spcAft>
                      </a:pPr>
                      <a:r>
                        <a:rPr lang="en-US" sz="1200" dirty="0">
                          <a:effectLst/>
                        </a:rPr>
                        <a:t>Employment Rate 2</a:t>
                      </a:r>
                      <a:r>
                        <a:rPr lang="en-US" sz="1200" baseline="30000" dirty="0">
                          <a:effectLst/>
                        </a:rPr>
                        <a:t>nd</a:t>
                      </a:r>
                      <a:r>
                        <a:rPr lang="en-US" sz="1200" dirty="0">
                          <a:effectLst/>
                        </a:rPr>
                        <a:t> Quarter After Exit</a:t>
                      </a:r>
                      <a:endParaRPr lang="es-MX" sz="1100" dirty="0">
                        <a:effectLst/>
                        <a:latin typeface="Calibri"/>
                        <a:ea typeface="Calibri"/>
                        <a:cs typeface="Times New Roman"/>
                      </a:endParaRPr>
                    </a:p>
                  </a:txBody>
                  <a:tcPr/>
                </a:tc>
                <a:tc>
                  <a:txBody>
                    <a:bodyPr/>
                    <a:lstStyle/>
                    <a:p>
                      <a:pPr marL="0" marR="0" algn="l">
                        <a:lnSpc>
                          <a:spcPct val="115000"/>
                        </a:lnSpc>
                        <a:spcBef>
                          <a:spcPts val="0"/>
                        </a:spcBef>
                        <a:spcAft>
                          <a:spcPts val="0"/>
                        </a:spcAft>
                      </a:pPr>
                      <a:r>
                        <a:rPr lang="en-US" sz="1200" dirty="0">
                          <a:effectLst/>
                        </a:rPr>
                        <a:t>69.9%</a:t>
                      </a:r>
                      <a:endParaRPr lang="es-MX" sz="1100" dirty="0">
                        <a:effectLst/>
                        <a:latin typeface="Calibri"/>
                        <a:ea typeface="Calibri"/>
                        <a:cs typeface="Times New Roman"/>
                      </a:endParaRPr>
                    </a:p>
                  </a:txBody>
                  <a:tcPr/>
                </a:tc>
                <a:extLst>
                  <a:ext uri="{0D108BD9-81ED-4DB2-BD59-A6C34878D82A}">
                    <a16:rowId xmlns:a16="http://schemas.microsoft.com/office/drawing/2014/main" val="10001"/>
                  </a:ext>
                </a:extLst>
              </a:tr>
              <a:tr h="137795">
                <a:tc>
                  <a:txBody>
                    <a:bodyPr/>
                    <a:lstStyle/>
                    <a:p>
                      <a:pPr marL="0" marR="0" algn="l">
                        <a:lnSpc>
                          <a:spcPct val="115000"/>
                        </a:lnSpc>
                        <a:spcBef>
                          <a:spcPts val="0"/>
                        </a:spcBef>
                        <a:spcAft>
                          <a:spcPts val="0"/>
                        </a:spcAft>
                      </a:pPr>
                      <a:r>
                        <a:rPr lang="en-US" sz="1200" dirty="0">
                          <a:effectLst/>
                        </a:rPr>
                        <a:t>Employment Rate 4</a:t>
                      </a:r>
                      <a:r>
                        <a:rPr lang="en-US" sz="1200" baseline="30000" dirty="0">
                          <a:effectLst/>
                        </a:rPr>
                        <a:t>th</a:t>
                      </a:r>
                      <a:r>
                        <a:rPr lang="en-US" sz="1200" dirty="0">
                          <a:effectLst/>
                        </a:rPr>
                        <a:t> Quarter After Exit</a:t>
                      </a:r>
                      <a:endParaRPr lang="es-MX" sz="1100" dirty="0">
                        <a:effectLst/>
                        <a:latin typeface="Calibri"/>
                        <a:ea typeface="Calibri"/>
                        <a:cs typeface="Times New Roman"/>
                      </a:endParaRPr>
                    </a:p>
                  </a:txBody>
                  <a:tcPr/>
                </a:tc>
                <a:tc>
                  <a:txBody>
                    <a:bodyPr/>
                    <a:lstStyle/>
                    <a:p>
                      <a:pPr marL="0" marR="0" algn="l">
                        <a:lnSpc>
                          <a:spcPct val="115000"/>
                        </a:lnSpc>
                        <a:spcBef>
                          <a:spcPts val="0"/>
                        </a:spcBef>
                        <a:spcAft>
                          <a:spcPts val="0"/>
                        </a:spcAft>
                      </a:pPr>
                      <a:r>
                        <a:rPr lang="en-US" sz="1200" dirty="0">
                          <a:effectLst/>
                        </a:rPr>
                        <a:t>66.0%</a:t>
                      </a:r>
                      <a:endParaRPr lang="es-MX" sz="1100" dirty="0">
                        <a:effectLst/>
                        <a:latin typeface="Calibri"/>
                        <a:ea typeface="Calibri"/>
                        <a:cs typeface="Times New Roman"/>
                      </a:endParaRPr>
                    </a:p>
                  </a:txBody>
                  <a:tcPr/>
                </a:tc>
                <a:extLst>
                  <a:ext uri="{0D108BD9-81ED-4DB2-BD59-A6C34878D82A}">
                    <a16:rowId xmlns:a16="http://schemas.microsoft.com/office/drawing/2014/main" val="10002"/>
                  </a:ext>
                </a:extLst>
              </a:tr>
              <a:tr h="137795">
                <a:tc>
                  <a:txBody>
                    <a:bodyPr/>
                    <a:lstStyle/>
                    <a:p>
                      <a:pPr marL="0" marR="0" algn="l">
                        <a:lnSpc>
                          <a:spcPct val="115000"/>
                        </a:lnSpc>
                        <a:spcBef>
                          <a:spcPts val="0"/>
                        </a:spcBef>
                        <a:spcAft>
                          <a:spcPts val="0"/>
                        </a:spcAft>
                      </a:pPr>
                      <a:r>
                        <a:rPr lang="en-US" sz="1200" dirty="0">
                          <a:effectLst/>
                        </a:rPr>
                        <a:t>Median Earnings 2</a:t>
                      </a:r>
                      <a:r>
                        <a:rPr lang="en-US" sz="1200" baseline="30000" dirty="0">
                          <a:effectLst/>
                        </a:rPr>
                        <a:t>nd</a:t>
                      </a:r>
                      <a:r>
                        <a:rPr lang="en-US" sz="1200" dirty="0">
                          <a:effectLst/>
                        </a:rPr>
                        <a:t> Quarter After Exit</a:t>
                      </a:r>
                      <a:endParaRPr lang="es-MX" sz="1100" dirty="0">
                        <a:effectLst/>
                        <a:latin typeface="Calibri"/>
                        <a:ea typeface="Calibri"/>
                        <a:cs typeface="Times New Roman"/>
                      </a:endParaRPr>
                    </a:p>
                  </a:txBody>
                  <a:tcPr/>
                </a:tc>
                <a:tc>
                  <a:txBody>
                    <a:bodyPr/>
                    <a:lstStyle/>
                    <a:p>
                      <a:pPr marL="0" marR="0" algn="l">
                        <a:lnSpc>
                          <a:spcPct val="115000"/>
                        </a:lnSpc>
                        <a:spcBef>
                          <a:spcPts val="0"/>
                        </a:spcBef>
                        <a:spcAft>
                          <a:spcPts val="0"/>
                        </a:spcAft>
                      </a:pPr>
                      <a:r>
                        <a:rPr lang="en-US" sz="1200" dirty="0">
                          <a:effectLst/>
                        </a:rPr>
                        <a:t>$5,180</a:t>
                      </a:r>
                      <a:endParaRPr lang="es-MX" sz="1100" dirty="0">
                        <a:effectLst/>
                        <a:latin typeface="Calibri"/>
                        <a:ea typeface="Calibri"/>
                        <a:cs typeface="Times New Roman"/>
                      </a:endParaRPr>
                    </a:p>
                  </a:txBody>
                  <a:tcPr/>
                </a:tc>
                <a:extLst>
                  <a:ext uri="{0D108BD9-81ED-4DB2-BD59-A6C34878D82A}">
                    <a16:rowId xmlns:a16="http://schemas.microsoft.com/office/drawing/2014/main" val="10003"/>
                  </a:ext>
                </a:extLst>
              </a:tr>
              <a:tr h="244475">
                <a:tc>
                  <a:txBody>
                    <a:bodyPr/>
                    <a:lstStyle/>
                    <a:p>
                      <a:pPr marL="0" marR="0" algn="l">
                        <a:lnSpc>
                          <a:spcPct val="115000"/>
                        </a:lnSpc>
                        <a:spcBef>
                          <a:spcPts val="0"/>
                        </a:spcBef>
                        <a:spcAft>
                          <a:spcPts val="0"/>
                        </a:spcAft>
                      </a:pPr>
                      <a:r>
                        <a:rPr lang="en-US" sz="1200" dirty="0">
                          <a:effectLst/>
                        </a:rPr>
                        <a:t>Credential Attainment within 4 Quarters After Exit</a:t>
                      </a:r>
                      <a:endParaRPr lang="es-MX" sz="1100" dirty="0">
                        <a:effectLst/>
                        <a:latin typeface="Calibri"/>
                        <a:ea typeface="Calibri"/>
                        <a:cs typeface="Times New Roman"/>
                      </a:endParaRPr>
                    </a:p>
                  </a:txBody>
                  <a:tcPr/>
                </a:tc>
                <a:tc>
                  <a:txBody>
                    <a:bodyPr/>
                    <a:lstStyle/>
                    <a:p>
                      <a:pPr marL="0" marR="0" algn="l">
                        <a:lnSpc>
                          <a:spcPct val="115000"/>
                        </a:lnSpc>
                        <a:spcBef>
                          <a:spcPts val="0"/>
                        </a:spcBef>
                        <a:spcAft>
                          <a:spcPts val="0"/>
                        </a:spcAft>
                      </a:pPr>
                      <a:r>
                        <a:rPr lang="en-US" sz="1200" dirty="0">
                          <a:effectLst/>
                        </a:rPr>
                        <a:t>53.2%</a:t>
                      </a:r>
                      <a:endParaRPr lang="es-MX" sz="1100" dirty="0">
                        <a:effectLst/>
                        <a:latin typeface="Calibri"/>
                        <a:ea typeface="Calibri"/>
                        <a:cs typeface="Times New Roman"/>
                      </a:endParaRPr>
                    </a:p>
                  </a:txBody>
                  <a:tcPr/>
                </a:tc>
                <a:extLst>
                  <a:ext uri="{0D108BD9-81ED-4DB2-BD59-A6C34878D82A}">
                    <a16:rowId xmlns:a16="http://schemas.microsoft.com/office/drawing/2014/main" val="10004"/>
                  </a:ext>
                </a:extLst>
              </a:tr>
              <a:tr h="338455">
                <a:tc gridSpan="2">
                  <a:txBody>
                    <a:bodyPr/>
                    <a:lstStyle/>
                    <a:p>
                      <a:pPr marL="0" marR="0" algn="ctr">
                        <a:lnSpc>
                          <a:spcPct val="115000"/>
                        </a:lnSpc>
                        <a:spcBef>
                          <a:spcPts val="0"/>
                        </a:spcBef>
                        <a:spcAft>
                          <a:spcPts val="0"/>
                        </a:spcAft>
                      </a:pPr>
                      <a:r>
                        <a:rPr lang="en-US" sz="1200" dirty="0">
                          <a:effectLst/>
                        </a:rPr>
                        <a:t>Comparable rates for dislocated workers would be:</a:t>
                      </a:r>
                      <a:endParaRPr lang="es-MX" sz="1100" dirty="0">
                        <a:effectLst/>
                      </a:endParaRPr>
                    </a:p>
                    <a:p>
                      <a:pPr marL="0" marR="0" algn="ctr">
                        <a:lnSpc>
                          <a:spcPct val="115000"/>
                        </a:lnSpc>
                        <a:spcBef>
                          <a:spcPts val="0"/>
                        </a:spcBef>
                        <a:spcAft>
                          <a:spcPts val="0"/>
                        </a:spcAft>
                      </a:pPr>
                      <a:r>
                        <a:rPr lang="en-US" sz="1200" dirty="0">
                          <a:effectLst/>
                        </a:rPr>
                        <a:t>71.3% (ER, 2</a:t>
                      </a:r>
                      <a:r>
                        <a:rPr lang="en-US" sz="1200" baseline="30000" dirty="0">
                          <a:effectLst/>
                        </a:rPr>
                        <a:t>nd</a:t>
                      </a:r>
                      <a:r>
                        <a:rPr lang="en-US" sz="1200" dirty="0">
                          <a:effectLst/>
                        </a:rPr>
                        <a:t> Quarter), 71.5% (ER, 4</a:t>
                      </a:r>
                      <a:r>
                        <a:rPr lang="en-US" sz="1200" baseline="30000" dirty="0">
                          <a:effectLst/>
                        </a:rPr>
                        <a:t>th</a:t>
                      </a:r>
                      <a:r>
                        <a:rPr lang="en-US" sz="1200" dirty="0">
                          <a:effectLst/>
                        </a:rPr>
                        <a:t> Quarter), $6,754 (ME), and 49.3% (CR).</a:t>
                      </a:r>
                      <a:endParaRPr lang="es-MX" sz="1100" dirty="0">
                        <a:effectLst/>
                        <a:latin typeface="Calibri"/>
                        <a:ea typeface="Calibri"/>
                        <a:cs typeface="Times New Roman"/>
                      </a:endParaRPr>
                    </a:p>
                  </a:txBody>
                  <a:tcPr/>
                </a:tc>
                <a:tc hMerge="1">
                  <a:txBody>
                    <a:bodyPr/>
                    <a:lstStyle/>
                    <a:p>
                      <a:endParaRPr lang="es-MX"/>
                    </a:p>
                  </a:txBody>
                  <a:tcPr/>
                </a:tc>
                <a:extLst>
                  <a:ext uri="{0D108BD9-81ED-4DB2-BD59-A6C34878D82A}">
                    <a16:rowId xmlns:a16="http://schemas.microsoft.com/office/drawing/2014/main" val="10005"/>
                  </a:ext>
                </a:extLst>
              </a:tr>
              <a:tr h="263525">
                <a:tc>
                  <a:txBody>
                    <a:bodyPr/>
                    <a:lstStyle/>
                    <a:p>
                      <a:pPr marL="0" marR="0" algn="l">
                        <a:lnSpc>
                          <a:spcPct val="115000"/>
                        </a:lnSpc>
                        <a:spcBef>
                          <a:spcPts val="0"/>
                        </a:spcBef>
                        <a:spcAft>
                          <a:spcPts val="0"/>
                        </a:spcAft>
                      </a:pPr>
                      <a:r>
                        <a:rPr lang="en-US" sz="1200" dirty="0">
                          <a:effectLst/>
                        </a:rPr>
                        <a:t>WIOA Youth Performance Measures</a:t>
                      </a:r>
                      <a:endParaRPr lang="es-MX" sz="1100" dirty="0">
                        <a:effectLst/>
                        <a:latin typeface="Calibri"/>
                        <a:ea typeface="Calibri"/>
                        <a:cs typeface="Times New Roman"/>
                      </a:endParaRPr>
                    </a:p>
                  </a:txBody>
                  <a:tcPr/>
                </a:tc>
                <a:tc>
                  <a:txBody>
                    <a:bodyPr/>
                    <a:lstStyle/>
                    <a:p>
                      <a:pPr marL="0" marR="0" algn="l">
                        <a:lnSpc>
                          <a:spcPct val="115000"/>
                        </a:lnSpc>
                        <a:spcBef>
                          <a:spcPts val="0"/>
                        </a:spcBef>
                        <a:spcAft>
                          <a:spcPts val="0"/>
                        </a:spcAft>
                      </a:pPr>
                      <a:r>
                        <a:rPr lang="en-US" sz="1200" dirty="0">
                          <a:effectLst/>
                        </a:rPr>
                        <a:t>Performance Targets</a:t>
                      </a:r>
                      <a:endParaRPr lang="es-MX" sz="1100" dirty="0">
                        <a:effectLst/>
                        <a:latin typeface="Calibri"/>
                        <a:ea typeface="Calibri"/>
                        <a:cs typeface="Times New Roman"/>
                      </a:endParaRPr>
                    </a:p>
                  </a:txBody>
                  <a:tcPr/>
                </a:tc>
                <a:extLst>
                  <a:ext uri="{0D108BD9-81ED-4DB2-BD59-A6C34878D82A}">
                    <a16:rowId xmlns:a16="http://schemas.microsoft.com/office/drawing/2014/main" val="10006"/>
                  </a:ext>
                </a:extLst>
              </a:tr>
              <a:tr h="145415">
                <a:tc>
                  <a:txBody>
                    <a:bodyPr/>
                    <a:lstStyle/>
                    <a:p>
                      <a:pPr marL="0" marR="0" algn="l">
                        <a:lnSpc>
                          <a:spcPct val="115000"/>
                        </a:lnSpc>
                        <a:spcBef>
                          <a:spcPts val="0"/>
                        </a:spcBef>
                        <a:spcAft>
                          <a:spcPts val="0"/>
                        </a:spcAft>
                      </a:pPr>
                      <a:r>
                        <a:rPr lang="en-US" sz="1200" dirty="0">
                          <a:effectLst/>
                        </a:rPr>
                        <a:t>Employment or Placement in Education/ Training Rate 2</a:t>
                      </a:r>
                      <a:r>
                        <a:rPr lang="en-US" sz="1200" baseline="30000" dirty="0">
                          <a:effectLst/>
                        </a:rPr>
                        <a:t>nd</a:t>
                      </a:r>
                      <a:r>
                        <a:rPr lang="en-US" sz="1200" dirty="0">
                          <a:effectLst/>
                        </a:rPr>
                        <a:t> Quarter After Exit</a:t>
                      </a:r>
                      <a:endParaRPr lang="es-MX" sz="1100" dirty="0">
                        <a:effectLst/>
                        <a:latin typeface="Calibri"/>
                        <a:ea typeface="Calibri"/>
                        <a:cs typeface="Times New Roman"/>
                      </a:endParaRPr>
                    </a:p>
                  </a:txBody>
                  <a:tcPr/>
                </a:tc>
                <a:tc>
                  <a:txBody>
                    <a:bodyPr/>
                    <a:lstStyle/>
                    <a:p>
                      <a:pPr marL="0" marR="0" algn="l">
                        <a:lnSpc>
                          <a:spcPct val="115000"/>
                        </a:lnSpc>
                        <a:spcBef>
                          <a:spcPts val="0"/>
                        </a:spcBef>
                        <a:spcAft>
                          <a:spcPts val="0"/>
                        </a:spcAft>
                      </a:pPr>
                      <a:r>
                        <a:rPr lang="en-US" sz="1200" dirty="0">
                          <a:effectLst/>
                        </a:rPr>
                        <a:t>68.9%</a:t>
                      </a:r>
                      <a:endParaRPr lang="es-MX" sz="1100" dirty="0">
                        <a:effectLst/>
                        <a:latin typeface="Calibri"/>
                        <a:ea typeface="Calibri"/>
                        <a:cs typeface="Times New Roman"/>
                      </a:endParaRPr>
                    </a:p>
                  </a:txBody>
                  <a:tcPr/>
                </a:tc>
                <a:extLst>
                  <a:ext uri="{0D108BD9-81ED-4DB2-BD59-A6C34878D82A}">
                    <a16:rowId xmlns:a16="http://schemas.microsoft.com/office/drawing/2014/main" val="10007"/>
                  </a:ext>
                </a:extLst>
              </a:tr>
              <a:tr h="146050">
                <a:tc>
                  <a:txBody>
                    <a:bodyPr/>
                    <a:lstStyle/>
                    <a:p>
                      <a:pPr marL="0" marR="0" algn="l">
                        <a:lnSpc>
                          <a:spcPct val="115000"/>
                        </a:lnSpc>
                        <a:spcBef>
                          <a:spcPts val="0"/>
                        </a:spcBef>
                        <a:spcAft>
                          <a:spcPts val="0"/>
                        </a:spcAft>
                      </a:pPr>
                      <a:r>
                        <a:rPr lang="en-US" sz="1200" dirty="0">
                          <a:effectLst/>
                        </a:rPr>
                        <a:t>Employment or Placement in Education/ Training Rate 4</a:t>
                      </a:r>
                      <a:r>
                        <a:rPr lang="en-US" sz="1200" baseline="30000" dirty="0">
                          <a:effectLst/>
                        </a:rPr>
                        <a:t>th</a:t>
                      </a:r>
                      <a:r>
                        <a:rPr lang="en-US" sz="1200" dirty="0">
                          <a:effectLst/>
                        </a:rPr>
                        <a:t> Quarter After Exit</a:t>
                      </a:r>
                      <a:endParaRPr lang="es-MX" sz="1100" dirty="0">
                        <a:effectLst/>
                        <a:latin typeface="Calibri"/>
                        <a:ea typeface="Calibri"/>
                        <a:cs typeface="Times New Roman"/>
                      </a:endParaRPr>
                    </a:p>
                  </a:txBody>
                  <a:tcPr/>
                </a:tc>
                <a:tc>
                  <a:txBody>
                    <a:bodyPr/>
                    <a:lstStyle/>
                    <a:p>
                      <a:pPr marL="0" marR="0" algn="l">
                        <a:lnSpc>
                          <a:spcPct val="115000"/>
                        </a:lnSpc>
                        <a:spcBef>
                          <a:spcPts val="0"/>
                        </a:spcBef>
                        <a:spcAft>
                          <a:spcPts val="0"/>
                        </a:spcAft>
                      </a:pPr>
                      <a:r>
                        <a:rPr lang="en-US" sz="1200" dirty="0">
                          <a:effectLst/>
                        </a:rPr>
                        <a:t>61.4%</a:t>
                      </a:r>
                      <a:endParaRPr lang="es-MX" sz="1100" dirty="0">
                        <a:effectLst/>
                        <a:latin typeface="Calibri"/>
                        <a:ea typeface="Calibri"/>
                        <a:cs typeface="Times New Roman"/>
                      </a:endParaRPr>
                    </a:p>
                  </a:txBody>
                  <a:tcPr/>
                </a:tc>
                <a:extLst>
                  <a:ext uri="{0D108BD9-81ED-4DB2-BD59-A6C34878D82A}">
                    <a16:rowId xmlns:a16="http://schemas.microsoft.com/office/drawing/2014/main" val="10008"/>
                  </a:ext>
                </a:extLst>
              </a:tr>
              <a:tr h="137795">
                <a:tc>
                  <a:txBody>
                    <a:bodyPr/>
                    <a:lstStyle/>
                    <a:p>
                      <a:pPr marL="0" marR="0" algn="l">
                        <a:lnSpc>
                          <a:spcPct val="115000"/>
                        </a:lnSpc>
                        <a:spcBef>
                          <a:spcPts val="0"/>
                        </a:spcBef>
                        <a:spcAft>
                          <a:spcPts val="0"/>
                        </a:spcAft>
                      </a:pPr>
                      <a:r>
                        <a:rPr lang="en-US" sz="1200" dirty="0">
                          <a:effectLst/>
                        </a:rPr>
                        <a:t>Median Earnings 2</a:t>
                      </a:r>
                      <a:r>
                        <a:rPr lang="en-US" sz="1200" baseline="30000" dirty="0">
                          <a:effectLst/>
                        </a:rPr>
                        <a:t>nd</a:t>
                      </a:r>
                      <a:r>
                        <a:rPr lang="en-US" sz="1200" dirty="0">
                          <a:effectLst/>
                        </a:rPr>
                        <a:t> Quarter After Exit</a:t>
                      </a:r>
                      <a:endParaRPr lang="es-MX" sz="1100" dirty="0">
                        <a:effectLst/>
                        <a:latin typeface="Calibri"/>
                        <a:ea typeface="Calibri"/>
                        <a:cs typeface="Times New Roman"/>
                      </a:endParaRPr>
                    </a:p>
                  </a:txBody>
                  <a:tcPr/>
                </a:tc>
                <a:tc>
                  <a:txBody>
                    <a:bodyPr/>
                    <a:lstStyle/>
                    <a:p>
                      <a:pPr marL="0" marR="0" algn="l">
                        <a:lnSpc>
                          <a:spcPct val="115000"/>
                        </a:lnSpc>
                        <a:spcBef>
                          <a:spcPts val="0"/>
                        </a:spcBef>
                        <a:spcAft>
                          <a:spcPts val="0"/>
                        </a:spcAft>
                      </a:pPr>
                      <a:r>
                        <a:rPr lang="en-US" sz="1200" dirty="0">
                          <a:effectLst/>
                        </a:rPr>
                        <a:t>No Target Set</a:t>
                      </a:r>
                      <a:endParaRPr lang="es-MX" sz="1100" dirty="0">
                        <a:effectLst/>
                        <a:latin typeface="Calibri"/>
                        <a:ea typeface="Calibri"/>
                        <a:cs typeface="Times New Roman"/>
                      </a:endParaRPr>
                    </a:p>
                  </a:txBody>
                  <a:tcPr/>
                </a:tc>
                <a:extLst>
                  <a:ext uri="{0D108BD9-81ED-4DB2-BD59-A6C34878D82A}">
                    <a16:rowId xmlns:a16="http://schemas.microsoft.com/office/drawing/2014/main" val="10009"/>
                  </a:ext>
                </a:extLst>
              </a:tr>
              <a:tr h="0">
                <a:tc>
                  <a:txBody>
                    <a:bodyPr/>
                    <a:lstStyle/>
                    <a:p>
                      <a:pPr marL="0" marR="0" algn="l">
                        <a:lnSpc>
                          <a:spcPct val="115000"/>
                        </a:lnSpc>
                        <a:spcBef>
                          <a:spcPts val="0"/>
                        </a:spcBef>
                        <a:spcAft>
                          <a:spcPts val="0"/>
                        </a:spcAft>
                      </a:pPr>
                      <a:r>
                        <a:rPr lang="en-US" sz="1200" dirty="0">
                          <a:effectLst/>
                        </a:rPr>
                        <a:t>Credential Attainment within 4 Quarters After Exit</a:t>
                      </a:r>
                      <a:endParaRPr lang="es-MX" sz="1100" dirty="0">
                        <a:effectLst/>
                        <a:latin typeface="Calibri"/>
                        <a:ea typeface="Calibri"/>
                        <a:cs typeface="Times New Roman"/>
                      </a:endParaRPr>
                    </a:p>
                  </a:txBody>
                  <a:tcPr/>
                </a:tc>
                <a:tc>
                  <a:txBody>
                    <a:bodyPr/>
                    <a:lstStyle/>
                    <a:p>
                      <a:pPr marL="0" marR="0" algn="l">
                        <a:lnSpc>
                          <a:spcPct val="115000"/>
                        </a:lnSpc>
                        <a:spcBef>
                          <a:spcPts val="0"/>
                        </a:spcBef>
                        <a:spcAft>
                          <a:spcPts val="0"/>
                        </a:spcAft>
                      </a:pPr>
                      <a:r>
                        <a:rPr lang="en-US" sz="1200" dirty="0">
                          <a:effectLst/>
                        </a:rPr>
                        <a:t>65.5%</a:t>
                      </a:r>
                      <a:endParaRPr lang="es-MX" sz="1100" dirty="0">
                        <a:effectLst/>
                        <a:latin typeface="Calibri"/>
                        <a:ea typeface="Calibri"/>
                        <a:cs typeface="Times New Roman"/>
                      </a:endParaRP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660907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endParaRPr lang="es-MX" dirty="0"/>
          </a:p>
        </p:txBody>
      </p:sp>
      <p:sp>
        <p:nvSpPr>
          <p:cNvPr id="3" name="Content Placeholder 2"/>
          <p:cNvSpPr>
            <a:spLocks noGrp="1"/>
          </p:cNvSpPr>
          <p:nvPr>
            <p:ph idx="1"/>
          </p:nvPr>
        </p:nvSpPr>
        <p:spPr/>
        <p:txBody>
          <a:bodyPr>
            <a:normAutofit/>
          </a:bodyPr>
          <a:lstStyle/>
          <a:p>
            <a:endParaRPr lang="en-US" sz="2900" dirty="0">
              <a:solidFill>
                <a:schemeClr val="tx1"/>
              </a:solidFill>
              <a:latin typeface="Calibri" panose="020F0502020204030204" pitchFamily="34" charset="0"/>
            </a:endParaRPr>
          </a:p>
          <a:p>
            <a:r>
              <a:rPr lang="en-US" sz="2900" dirty="0">
                <a:solidFill>
                  <a:schemeClr val="tx1"/>
                </a:solidFill>
                <a:latin typeface="Calibri" panose="020F0502020204030204" pitchFamily="34" charset="0"/>
              </a:rPr>
              <a:t>ETA will provide additional instructions for quarterly narrative progress report </a:t>
            </a:r>
          </a:p>
          <a:p>
            <a:r>
              <a:rPr lang="en-US" sz="2900" dirty="0">
                <a:solidFill>
                  <a:schemeClr val="tx1"/>
                </a:solidFill>
                <a:latin typeface="Calibri" panose="020F0502020204030204" pitchFamily="34" charset="0"/>
              </a:rPr>
              <a:t>Upcoming </a:t>
            </a:r>
            <a:r>
              <a:rPr lang="en-US" sz="2900" u="sng" dirty="0">
                <a:solidFill>
                  <a:schemeClr val="tx1"/>
                </a:solidFill>
                <a:latin typeface="Calibri" panose="020F0502020204030204" pitchFamily="34" charset="0"/>
              </a:rPr>
              <a:t>tentative date</a:t>
            </a:r>
            <a:r>
              <a:rPr lang="en-US" sz="2900" dirty="0">
                <a:solidFill>
                  <a:schemeClr val="tx1"/>
                </a:solidFill>
                <a:latin typeface="Calibri" panose="020F0502020204030204" pitchFamily="34" charset="0"/>
              </a:rPr>
              <a:t> for monthly webinar discussions: </a:t>
            </a:r>
          </a:p>
          <a:p>
            <a:pPr lvl="1"/>
            <a:r>
              <a:rPr lang="en-US" sz="2900" dirty="0">
                <a:solidFill>
                  <a:schemeClr val="tx1"/>
                </a:solidFill>
                <a:latin typeface="Calibri" panose="020F0502020204030204" pitchFamily="34" charset="0"/>
              </a:rPr>
              <a:t>Collaboration and Partnerships Webinar Discussion on October 6, 2016.</a:t>
            </a:r>
          </a:p>
          <a:p>
            <a:endParaRPr lang="es-MX" dirty="0"/>
          </a:p>
        </p:txBody>
      </p:sp>
    </p:spTree>
    <p:extLst>
      <p:ext uri="{BB962C8B-B14F-4D97-AF65-F5344CB8AC3E}">
        <p14:creationId xmlns:p14="http://schemas.microsoft.com/office/powerpoint/2010/main" val="1550397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6769" y="190500"/>
            <a:ext cx="3808006" cy="5638800"/>
          </a:xfrm>
        </p:spPr>
        <p:txBody>
          <a:bodyPr>
            <a:normAutofit/>
          </a:bodyPr>
          <a:lstStyle/>
          <a:p>
            <a:r>
              <a:rPr lang="en-US" sz="1600" b="1" dirty="0">
                <a:latin typeface="+mn-lt"/>
              </a:rPr>
              <a:t>NFJP Webpage</a:t>
            </a:r>
          </a:p>
          <a:p>
            <a:pPr lvl="2"/>
            <a:r>
              <a:rPr lang="en-US" b="1" dirty="0">
                <a:latin typeface="+mn-lt"/>
                <a:hlinkClick r:id="rId3"/>
              </a:rPr>
              <a:t>https://www.doleta.gov/Farmworker/html/NFJP.cfm</a:t>
            </a:r>
            <a:endParaRPr lang="en-US" b="1" dirty="0">
              <a:latin typeface="+mn-lt"/>
            </a:endParaRPr>
          </a:p>
          <a:p>
            <a:r>
              <a:rPr lang="en-US" sz="1600" b="1" dirty="0">
                <a:latin typeface="+mn-lt"/>
              </a:rPr>
              <a:t>Migrant and seasonal Farmworkers Monitor Advocate System</a:t>
            </a:r>
          </a:p>
          <a:p>
            <a:pPr marL="285750" indent="-285750">
              <a:buFont typeface="Wingdings" panose="05000000000000000000" pitchFamily="2" charset="2"/>
              <a:buChar char="Ø"/>
            </a:pPr>
            <a:r>
              <a:rPr lang="en-US" sz="1600" b="1" dirty="0">
                <a:latin typeface="+mn-lt"/>
                <a:hlinkClick r:id="rId4"/>
              </a:rPr>
              <a:t>https://www.doleta.gov/programs/msfw.cfm</a:t>
            </a:r>
            <a:endParaRPr lang="en-US" sz="1600" b="1" dirty="0">
              <a:latin typeface="+mn-lt"/>
            </a:endParaRPr>
          </a:p>
          <a:p>
            <a:r>
              <a:rPr lang="en-US" sz="1600" b="1" dirty="0">
                <a:latin typeface="+mn-lt"/>
              </a:rPr>
              <a:t>WorkforceGPS</a:t>
            </a:r>
          </a:p>
          <a:p>
            <a:pPr lvl="2"/>
            <a:r>
              <a:rPr lang="es-MX" b="1" dirty="0">
                <a:latin typeface="+mn-lt"/>
                <a:hlinkClick r:id="rId5"/>
              </a:rPr>
              <a:t>https://farmworker.workforcegps.org/</a:t>
            </a:r>
            <a:endParaRPr lang="es-MX" b="1" dirty="0">
              <a:latin typeface="+mn-lt"/>
            </a:endParaRPr>
          </a:p>
          <a:p>
            <a:r>
              <a:rPr lang="en-US" sz="1600" b="1" dirty="0">
                <a:latin typeface="+mn-lt"/>
              </a:rPr>
              <a:t>Social Policy Research Associates</a:t>
            </a:r>
          </a:p>
          <a:p>
            <a:pPr lvl="2"/>
            <a:r>
              <a:rPr lang="es-MX" b="1" dirty="0">
                <a:latin typeface="+mn-lt"/>
                <a:hlinkClick r:id="rId6"/>
              </a:rPr>
              <a:t>http://www.spra.com</a:t>
            </a:r>
            <a:endParaRPr lang="es-MX" b="1" dirty="0">
              <a:latin typeface="+mn-lt"/>
            </a:endParaRPr>
          </a:p>
          <a:p>
            <a:pPr lvl="2"/>
            <a:r>
              <a:rPr lang="es-MX" b="1" dirty="0">
                <a:latin typeface="+mn-lt"/>
              </a:rPr>
              <a:t>Andrew_wiegand@spra.com</a:t>
            </a:r>
            <a:r>
              <a:rPr lang="es-MX" dirty="0">
                <a:latin typeface="+mn-lt"/>
              </a:rPr>
              <a:t>                                                                                                                            </a:t>
            </a:r>
          </a:p>
        </p:txBody>
      </p:sp>
      <p:sp>
        <p:nvSpPr>
          <p:cNvPr id="3" name="Text Placeholder 2"/>
          <p:cNvSpPr>
            <a:spLocks noGrp="1"/>
          </p:cNvSpPr>
          <p:nvPr>
            <p:ph type="body" sz="quarter" idx="11"/>
          </p:nvPr>
        </p:nvSpPr>
        <p:spPr>
          <a:xfrm>
            <a:off x="4247706" y="190500"/>
            <a:ext cx="3678865" cy="5638800"/>
          </a:xfrm>
        </p:spPr>
        <p:txBody>
          <a:bodyPr>
            <a:normAutofit/>
          </a:bodyPr>
          <a:lstStyle/>
          <a:p>
            <a:r>
              <a:rPr lang="en-US" sz="1600" b="1" dirty="0">
                <a:latin typeface="+mn-lt"/>
              </a:rPr>
              <a:t>Association of Farmworker Opportunity Programs</a:t>
            </a:r>
          </a:p>
          <a:p>
            <a:pPr lvl="2"/>
            <a:r>
              <a:rPr lang="en-US" b="1" dirty="0">
                <a:latin typeface="+mn-lt"/>
                <a:hlinkClick r:id="rId7"/>
              </a:rPr>
              <a:t>http://afop.org/</a:t>
            </a:r>
            <a:endParaRPr lang="en-US" b="1" dirty="0">
              <a:latin typeface="+mn-lt"/>
            </a:endParaRPr>
          </a:p>
          <a:p>
            <a:r>
              <a:rPr lang="en-US" sz="1600" b="1" dirty="0">
                <a:latin typeface="+mn-lt"/>
              </a:rPr>
              <a:t>Negotiating Performance Goals for the WIOA Title I Programs and the Wagner-Peyser Employment Service as Amended by Title III, for PY 2016 and PY 2017 Training and Employment Guidance Letter 26-15: </a:t>
            </a:r>
            <a:r>
              <a:rPr lang="en-US" sz="1600" b="1" dirty="0">
                <a:latin typeface="+mn-lt"/>
                <a:hlinkClick r:id="rId8"/>
              </a:rPr>
              <a:t>https://wdr.doleta.gov/directives/corr_doc.cfm?docn=9363</a:t>
            </a:r>
            <a:endParaRPr lang="en-US" sz="1600" b="1" dirty="0">
              <a:latin typeface="+mn-lt"/>
            </a:endParaRPr>
          </a:p>
          <a:p>
            <a:r>
              <a:rPr lang="en-US" sz="1600" b="1" dirty="0">
                <a:latin typeface="+mn-lt"/>
              </a:rPr>
              <a:t>Implementation of an Integrated Performance System for multiple ETA and VETS Administered programs Training and Employment Notice 08-16</a:t>
            </a:r>
          </a:p>
          <a:p>
            <a:r>
              <a:rPr lang="en-US" sz="1600" b="1" dirty="0">
                <a:latin typeface="+mn-lt"/>
                <a:hlinkClick r:id="rId9"/>
              </a:rPr>
              <a:t>https://wdr.doleta.gov/directives/attach/TEN/TEN_08-16_Acc.pdf</a:t>
            </a:r>
            <a:endParaRPr lang="en-US" sz="1600" b="1" dirty="0">
              <a:latin typeface="+mn-lt"/>
            </a:endParaRPr>
          </a:p>
          <a:p>
            <a:endParaRPr lang="en-US" sz="2600" dirty="0"/>
          </a:p>
        </p:txBody>
      </p:sp>
    </p:spTree>
    <p:extLst>
      <p:ext uri="{BB962C8B-B14F-4D97-AF65-F5344CB8AC3E}">
        <p14:creationId xmlns:p14="http://schemas.microsoft.com/office/powerpoint/2010/main" val="667893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160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Introductions</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3436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Laura Ibañez</a:t>
            </a:r>
          </a:p>
        </p:txBody>
      </p:sp>
      <p:sp>
        <p:nvSpPr>
          <p:cNvPr id="3" name="Text Placeholder 2"/>
          <p:cNvSpPr>
            <a:spLocks noGrp="1"/>
          </p:cNvSpPr>
          <p:nvPr>
            <p:ph type="body" sz="half" idx="2"/>
          </p:nvPr>
        </p:nvSpPr>
        <p:spPr/>
        <p:txBody>
          <a:bodyPr>
            <a:normAutofit lnSpcReduction="10000"/>
          </a:bodyPr>
          <a:lstStyle/>
          <a:p>
            <a:r>
              <a:rPr lang="en-US" dirty="0"/>
              <a:t>Unit Chief</a:t>
            </a:r>
          </a:p>
        </p:txBody>
      </p:sp>
      <p:sp>
        <p:nvSpPr>
          <p:cNvPr id="5" name="Text Placeholder 4"/>
          <p:cNvSpPr>
            <a:spLocks noGrp="1"/>
          </p:cNvSpPr>
          <p:nvPr>
            <p:ph type="body" sz="half" idx="11"/>
          </p:nvPr>
        </p:nvSpPr>
        <p:spPr/>
        <p:txBody>
          <a:bodyPr/>
          <a:lstStyle/>
          <a:p>
            <a:r>
              <a:rPr lang="en-US" dirty="0"/>
              <a:t>Specialty National Programs Unit</a:t>
            </a:r>
          </a:p>
          <a:p>
            <a:r>
              <a:rPr lang="en-US" dirty="0"/>
              <a:t>Employment and Training Administration </a:t>
            </a:r>
          </a:p>
          <a:p>
            <a:r>
              <a:rPr lang="en-US" dirty="0"/>
              <a:t>U.S. Department of Labor</a:t>
            </a:r>
          </a:p>
        </p:txBody>
      </p:sp>
      <p:pic>
        <p:nvPicPr>
          <p:cNvPr id="6" name="Picture 2" descr="H:\My Documents\Laura\Laura_I.jpg"/>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16860" r="16860"/>
          <a:stretch>
            <a:fillRect/>
          </a:stretch>
        </p:blipFill>
        <p:spPr bwMode="auto">
          <a:prstGeom prst="rect">
            <a:avLst/>
          </a:prstGeom>
          <a:no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19534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Andrew Wiegand</a:t>
            </a:r>
          </a:p>
        </p:txBody>
      </p:sp>
      <p:sp>
        <p:nvSpPr>
          <p:cNvPr id="9" name="Text Placeholder 8"/>
          <p:cNvSpPr>
            <a:spLocks noGrp="1"/>
          </p:cNvSpPr>
          <p:nvPr>
            <p:ph type="body" sz="half" idx="2"/>
          </p:nvPr>
        </p:nvSpPr>
        <p:spPr/>
        <p:txBody>
          <a:bodyPr>
            <a:normAutofit fontScale="85000" lnSpcReduction="10000"/>
          </a:bodyPr>
          <a:lstStyle/>
          <a:p>
            <a:r>
              <a:rPr lang="en-US" dirty="0"/>
              <a:t>Vice President, Research and Business Development</a:t>
            </a:r>
          </a:p>
        </p:txBody>
      </p:sp>
      <p:sp>
        <p:nvSpPr>
          <p:cNvPr id="11" name="Text Placeholder 10"/>
          <p:cNvSpPr>
            <a:spLocks noGrp="1"/>
          </p:cNvSpPr>
          <p:nvPr>
            <p:ph type="body" sz="half" idx="11"/>
          </p:nvPr>
        </p:nvSpPr>
        <p:spPr/>
        <p:txBody>
          <a:bodyPr/>
          <a:lstStyle/>
          <a:p>
            <a:r>
              <a:rPr lang="en-US" dirty="0"/>
              <a:t>Social Policy Research Associates</a:t>
            </a:r>
          </a:p>
        </p:txBody>
      </p:sp>
      <p:pic>
        <p:nvPicPr>
          <p:cNvPr id="4" name="Picture Placeholder 3"/>
          <p:cNvPicPr>
            <a:picLocks noGrp="1" noChangeAspect="1"/>
          </p:cNvPicPr>
          <p:nvPr>
            <p:ph type="pic" sz="quarter" idx="10"/>
          </p:nvPr>
        </p:nvPicPr>
        <p:blipFill>
          <a:blip r:embed="rId3"/>
          <a:srcRect t="2762" b="2762"/>
          <a:stretch>
            <a:fillRect/>
          </a:stretch>
        </p:blipFill>
        <p:spPr/>
      </p:pic>
      <p:sp>
        <p:nvSpPr>
          <p:cNvPr id="7" name="Picture Placeholder 1"/>
          <p:cNvSpPr txBox="1">
            <a:spLocks/>
          </p:cNvSpPr>
          <p:nvPr/>
        </p:nvSpPr>
        <p:spPr>
          <a:xfrm>
            <a:off x="1066800" y="1962371"/>
            <a:ext cx="1828800" cy="2514600"/>
          </a:xfrm>
          <a:prstGeom prst="rect">
            <a:avLst/>
          </a:prstGeo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sp>
      <p:sp>
        <p:nvSpPr>
          <p:cNvPr id="10" name="Picture Placeholder 1"/>
          <p:cNvSpPr txBox="1">
            <a:spLocks/>
          </p:cNvSpPr>
          <p:nvPr/>
        </p:nvSpPr>
        <p:spPr>
          <a:xfrm>
            <a:off x="1066800" y="1914525"/>
            <a:ext cx="1828800" cy="2514600"/>
          </a:xfrm>
          <a:prstGeom prst="rect">
            <a:avLst/>
          </a:prstGeo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sp>
      <p:pic>
        <p:nvPicPr>
          <p:cNvPr id="6" name="Picture 5"/>
          <p:cNvPicPr>
            <a:picLocks noChangeAspect="1"/>
          </p:cNvPicPr>
          <p:nvPr/>
        </p:nvPicPr>
        <p:blipFill>
          <a:blip r:embed="rId3"/>
          <a:stretch>
            <a:fillRect/>
          </a:stretch>
        </p:blipFill>
        <p:spPr>
          <a:xfrm>
            <a:off x="1169582" y="2030818"/>
            <a:ext cx="1653362" cy="2333847"/>
          </a:xfrm>
          <a:prstGeom prst="rect">
            <a:avLst/>
          </a:prstGeom>
        </p:spPr>
      </p:pic>
    </p:spTree>
    <p:extLst>
      <p:ext uri="{BB962C8B-B14F-4D97-AF65-F5344CB8AC3E}">
        <p14:creationId xmlns:p14="http://schemas.microsoft.com/office/powerpoint/2010/main" val="1587216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solidFill>
                  <a:schemeClr val="tx1"/>
                </a:solidFill>
              </a:rPr>
              <a:t>Grantee Reporting Requirements Overview</a:t>
            </a:r>
          </a:p>
          <a:p>
            <a:r>
              <a:rPr lang="en-US" dirty="0">
                <a:solidFill>
                  <a:schemeClr val="tx1"/>
                </a:solidFill>
              </a:rPr>
              <a:t>Quarterly Narrative Progress Report </a:t>
            </a:r>
          </a:p>
          <a:p>
            <a:r>
              <a:rPr lang="en-US" dirty="0">
                <a:solidFill>
                  <a:schemeClr val="tx1"/>
                </a:solidFill>
              </a:rPr>
              <a:t>Revised ETA Form 9130</a:t>
            </a:r>
          </a:p>
          <a:p>
            <a:r>
              <a:rPr lang="en-US" dirty="0">
                <a:solidFill>
                  <a:schemeClr val="tx1"/>
                </a:solidFill>
              </a:rPr>
              <a:t>Workforce Integrative Performance System </a:t>
            </a:r>
          </a:p>
          <a:p>
            <a:r>
              <a:rPr lang="en-US" dirty="0">
                <a:solidFill>
                  <a:schemeClr val="tx1"/>
                </a:solidFill>
              </a:rPr>
              <a:t>Performance Negotiation Outcome</a:t>
            </a:r>
          </a:p>
          <a:p>
            <a:r>
              <a:rPr lang="en-US" dirty="0">
                <a:solidFill>
                  <a:schemeClr val="tx1"/>
                </a:solidFill>
              </a:rPr>
              <a:t>Next Steps</a:t>
            </a:r>
          </a:p>
        </p:txBody>
      </p:sp>
    </p:spTree>
    <p:extLst>
      <p:ext uri="{BB962C8B-B14F-4D97-AF65-F5344CB8AC3E}">
        <p14:creationId xmlns:p14="http://schemas.microsoft.com/office/powerpoint/2010/main" val="3542955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TextBox 4"/>
          <p:cNvSpPr txBox="1"/>
          <p:nvPr/>
        </p:nvSpPr>
        <p:spPr>
          <a:xfrm>
            <a:off x="457200" y="2945831"/>
            <a:ext cx="6781800" cy="1138773"/>
          </a:xfrm>
          <a:prstGeom prst="rect">
            <a:avLst/>
          </a:prstGeom>
          <a:noFill/>
        </p:spPr>
        <p:txBody>
          <a:bodyPr wrap="square" rtlCol="0">
            <a:spAutoFit/>
          </a:bodyPr>
          <a:lstStyle/>
          <a:p>
            <a:pPr marL="342900" indent="-342900">
              <a:spcAft>
                <a:spcPts val="2400"/>
              </a:spcAft>
              <a:buFont typeface="+mj-lt"/>
              <a:buAutoNum type="arabicPeriod"/>
            </a:pPr>
            <a:r>
              <a:rPr lang="en-US" sz="2400" dirty="0">
                <a:latin typeface="Arial" pitchFamily="34" charset="0"/>
                <a:cs typeface="Arial" pitchFamily="34" charset="0"/>
              </a:rPr>
              <a:t>Of course!</a:t>
            </a:r>
          </a:p>
          <a:p>
            <a:pPr>
              <a:spcAft>
                <a:spcPts val="2400"/>
              </a:spcAft>
            </a:pPr>
            <a:r>
              <a:rPr lang="en-US" sz="2400" dirty="0">
                <a:latin typeface="Arial" pitchFamily="34" charset="0"/>
                <a:cs typeface="Arial" pitchFamily="34" charset="0"/>
              </a:rPr>
              <a:t>2. No</a:t>
            </a:r>
          </a:p>
        </p:txBody>
      </p:sp>
      <p:sp>
        <p:nvSpPr>
          <p:cNvPr id="6" name="TextBox 5"/>
          <p:cNvSpPr txBox="1"/>
          <p:nvPr/>
        </p:nvSpPr>
        <p:spPr>
          <a:xfrm>
            <a:off x="101600" y="1524000"/>
            <a:ext cx="7467600" cy="1255728"/>
          </a:xfrm>
          <a:prstGeom prst="rect">
            <a:avLst/>
          </a:prstGeom>
          <a:noFill/>
        </p:spPr>
        <p:txBody>
          <a:bodyPr wrap="square" rtlCol="0">
            <a:spAutoFit/>
          </a:bodyPr>
          <a:lstStyle/>
          <a:p>
            <a:pPr lvl="0" defTabSz="1066800">
              <a:lnSpc>
                <a:spcPct val="90000"/>
              </a:lnSpc>
              <a:spcBef>
                <a:spcPct val="0"/>
              </a:spcBef>
              <a:spcAft>
                <a:spcPct val="35000"/>
              </a:spcAft>
            </a:pPr>
            <a:r>
              <a:rPr lang="en-US" sz="2800" dirty="0">
                <a:solidFill>
                  <a:srgbClr val="C00000"/>
                </a:solidFill>
                <a:latin typeface="Arial" pitchFamily="34" charset="0"/>
                <a:cs typeface="Arial" pitchFamily="34" charset="0"/>
              </a:rPr>
              <a:t>How many of you participated on the Overview of ETA-9130 Financial Reports and Instructions Webinar on August 10</a:t>
            </a:r>
            <a:r>
              <a:rPr lang="en-US" sz="2800" baseline="30000" dirty="0">
                <a:solidFill>
                  <a:srgbClr val="C00000"/>
                </a:solidFill>
                <a:latin typeface="Arial" pitchFamily="34" charset="0"/>
                <a:cs typeface="Arial" pitchFamily="34" charset="0"/>
              </a:rPr>
              <a:t>th</a:t>
            </a:r>
            <a:r>
              <a:rPr lang="en-US" sz="2800" dirty="0">
                <a:solidFill>
                  <a:srgbClr val="C00000"/>
                </a:solidFill>
                <a:latin typeface="Arial" pitchFamily="34" charset="0"/>
                <a:cs typeface="Arial" pitchFamily="34" charset="0"/>
              </a:rPr>
              <a:t>? </a:t>
            </a:r>
            <a:endParaRPr lang="en-US" dirty="0">
              <a:latin typeface="Arial" pitchFamily="34" charset="0"/>
              <a:cs typeface="Arial" pitchFamily="34" charset="0"/>
            </a:endParaRPr>
          </a:p>
        </p:txBody>
      </p:sp>
    </p:spTree>
    <p:extLst>
      <p:ext uri="{BB962C8B-B14F-4D97-AF65-F5344CB8AC3E}">
        <p14:creationId xmlns:p14="http://schemas.microsoft.com/office/powerpoint/2010/main" val="1745190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Requirements</a:t>
            </a:r>
            <a:endParaRPr lang="es-MX" dirty="0"/>
          </a:p>
        </p:txBody>
      </p:sp>
      <p:sp>
        <p:nvSpPr>
          <p:cNvPr id="3" name="Content Placeholder 2"/>
          <p:cNvSpPr>
            <a:spLocks noGrp="1"/>
          </p:cNvSpPr>
          <p:nvPr>
            <p:ph idx="1"/>
          </p:nvPr>
        </p:nvSpPr>
        <p:spPr/>
        <p:txBody>
          <a:bodyPr>
            <a:normAutofit/>
          </a:bodyPr>
          <a:lstStyle/>
          <a:p>
            <a:pPr>
              <a:buFont typeface="Arial" pitchFamily="34" charset="0"/>
              <a:buChar char="•"/>
              <a:defRPr/>
            </a:pPr>
            <a:r>
              <a:rPr lang="en-US" sz="3200" dirty="0">
                <a:solidFill>
                  <a:schemeClr val="tx1"/>
                </a:solidFill>
              </a:rPr>
              <a:t>Reporting successes to Congress, Administration, OMB, GAO, etc.</a:t>
            </a:r>
          </a:p>
          <a:p>
            <a:pPr>
              <a:buFont typeface="Arial" pitchFamily="34" charset="0"/>
              <a:buChar char="•"/>
              <a:defRPr/>
            </a:pPr>
            <a:r>
              <a:rPr lang="en-US" sz="3200" dirty="0">
                <a:solidFill>
                  <a:schemeClr val="tx1"/>
                </a:solidFill>
              </a:rPr>
              <a:t>Demonstrating grant outcomes to partners to help maintain and build additional strategic partnerships and leverage resources</a:t>
            </a:r>
          </a:p>
          <a:p>
            <a:pPr>
              <a:buFont typeface="Arial" pitchFamily="34" charset="0"/>
              <a:buChar char="•"/>
              <a:defRPr/>
            </a:pPr>
            <a:r>
              <a:rPr lang="en-US" sz="3200" dirty="0">
                <a:solidFill>
                  <a:schemeClr val="tx1"/>
                </a:solidFill>
              </a:rPr>
              <a:t>Continuously improving program to meet the needs of participants</a:t>
            </a:r>
          </a:p>
          <a:p>
            <a:endParaRPr lang="es-MX" dirty="0"/>
          </a:p>
        </p:txBody>
      </p:sp>
    </p:spTree>
    <p:extLst>
      <p:ext uri="{BB962C8B-B14F-4D97-AF65-F5344CB8AC3E}">
        <p14:creationId xmlns:p14="http://schemas.microsoft.com/office/powerpoint/2010/main" val="18246417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676&quot;&gt;&lt;object type=&quot;3&quot; unique_id=&quot;10677&quot;&gt;&lt;property id=&quot;20148&quot; value=&quot;5&quot;/&gt;&lt;property id=&quot;20300&quot; value=&quot;Slide 1&quot;/&gt;&lt;property id=&quot;20307&quot; value=&quot;273&quot;/&gt;&lt;/object&gt;&lt;object type=&quot;3&quot; unique_id=&quot;10678&quot;&gt;&lt;property id=&quot;20148&quot; value=&quot;5&quot;/&gt;&lt;property id=&quot;20300&quot; value=&quot;Slide 2 - &amp;quot;National Farmworker Jobs Program&amp;quot;&quot;/&gt;&lt;property id=&quot;20307&quot; value=&quot;256&quot;/&gt;&lt;/object&gt;&lt;object type=&quot;3&quot; unique_id=&quot;10679&quot;&gt;&lt;property id=&quot;20148&quot; value=&quot;5&quot;/&gt;&lt;property id=&quot;20300&quot; value=&quot;Slide 3&quot;/&gt;&lt;property id=&quot;20307&quot; value=&quot;264&quot;/&gt;&lt;/object&gt;&lt;object type=&quot;3&quot; unique_id=&quot;10683&quot;&gt;&lt;property id=&quot;20148&quot; value=&quot;5&quot;/&gt;&lt;property id=&quot;20300&quot; value=&quot;Slide 7&quot;/&gt;&lt;property id=&quot;20307&quot; value=&quot;265&quot;/&gt;&lt;/object&gt;&lt;object type=&quot;3&quot; unique_id=&quot;10685&quot;&gt;&lt;property id=&quot;20148&quot; value=&quot;5&quot;/&gt;&lt;property id=&quot;20300&quot; value=&quot;Slide 4 - &amp;quot;Introductions&amp;quot;&quot;/&gt;&lt;property id=&quot;20307&quot; value=&quot;257&quot;/&gt;&lt;/object&gt;&lt;object type=&quot;3&quot; unique_id=&quot;10686&quot;&gt;&lt;property id=&quot;20148&quot; value=&quot;5&quot;/&gt;&lt;property id=&quot;20300&quot; value=&quot;Slide 10 - &amp;quot;Reporting Requirements Overview&amp;quot;&quot;/&gt;&lt;property id=&quot;20307&quot; value=&quot;258&quot;/&gt;&lt;/object&gt;&lt;object type=&quot;3&quot; unique_id=&quot;10688&quot;&gt;&lt;property id=&quot;20148&quot; value=&quot;5&quot;/&gt;&lt;property id=&quot;20300&quot; value=&quot;Slide 32&quot;/&gt;&lt;property id=&quot;20307&quot; value=&quot;263&quot;/&gt;&lt;/object&gt;&lt;object type=&quot;3&quot; unique_id=&quot;10693&quot;&gt;&lt;property id=&quot;20148&quot; value=&quot;5&quot;/&gt;&lt;property id=&quot;20300&quot; value=&quot;Slide 33&quot;/&gt;&lt;property id=&quot;20307&quot; value=&quot;269&quot;/&gt;&lt;/object&gt;&lt;object type=&quot;3&quot; unique_id=&quot;21438&quot;&gt;&lt;property id=&quot;20148&quot; value=&quot;5&quot;/&gt;&lt;property id=&quot;20300&quot; value=&quot;Slide 8&quot;/&gt;&lt;property id=&quot;20307&quot; value=&quot;274&quot;/&gt;&lt;/object&gt;&lt;object type=&quot;3&quot; unique_id=&quot;21581&quot;&gt;&lt;property id=&quot;20148&quot; value=&quot;5&quot;/&gt;&lt;property id=&quot;20300&quot; value=&quot;Slide 5 - &amp;quot;Laura Ibañez&amp;quot;&quot;/&gt;&lt;property id=&quot;20307&quot; value=&quot;308&quot;/&gt;&lt;/object&gt;&lt;object type=&quot;3&quot; unique_id=&quot;21582&quot;&gt;&lt;property id=&quot;20148&quot; value=&quot;5&quot;/&gt;&lt;property id=&quot;20300&quot; value=&quot;Slide 6 - &amp;quot;Andrew Wiegand&amp;quot;&quot;/&gt;&lt;property id=&quot;20307&quot; value=&quot;336&quot;/&gt;&lt;/object&gt;&lt;object type=&quot;3&quot; unique_id=&quot;21583&quot;&gt;&lt;property id=&quot;20148&quot; value=&quot;5&quot;/&gt;&lt;property id=&quot;20300&quot; value=&quot;Slide 9 - &amp;quot;Reporting Requirements&amp;quot;&quot;/&gt;&lt;property id=&quot;20307&quot; value=&quot;322&quot;/&gt;&lt;/object&gt;&lt;object type=&quot;3&quot; unique_id=&quot;21584&quot;&gt;&lt;property id=&quot;20148&quot; value=&quot;5&quot;/&gt;&lt;property id=&quot;20300&quot; value=&quot;Slide 11 - &amp;quot;Quarterly Narrative Progress report&amp;quot;&quot;/&gt;&lt;property id=&quot;20307&quot; value=&quot;324&quot;/&gt;&lt;/object&gt;&lt;object type=&quot;3&quot; unique_id=&quot;21585&quot;&gt;&lt;property id=&quot;20148&quot; value=&quot;5&quot;/&gt;&lt;property id=&quot;20300&quot; value=&quot;Slide 12 - &amp;quot;Contact Information&amp;quot;&quot;/&gt;&lt;property id=&quot;20307&quot; value=&quot;337&quot;/&gt;&lt;/object&gt;&lt;object type=&quot;3&quot; unique_id=&quot;21586&quot;&gt;&lt;property id=&quot;20148&quot; value=&quot;5&quot;/&gt;&lt;property id=&quot;20300&quot; value=&quot;Slide 13 - &amp;quot;Summary of Grant Progress&amp;quot;&quot;/&gt;&lt;property id=&quot;20307&quot; value=&quot;338&quot;/&gt;&lt;/object&gt;&lt;object type=&quot;3&quot; unique_id=&quot;21587&quot;&gt;&lt;property id=&quot;20148&quot; value=&quot;5&quot;/&gt;&lt;property id=&quot;20300&quot; value=&quot;Slide 14 - &amp;quot;Progress of Grant Timeline&amp;quot;&quot;/&gt;&lt;property id=&quot;20307&quot; value=&quot;339&quot;/&gt;&lt;/object&gt;&lt;object type=&quot;3&quot; unique_id=&quot;21588&quot;&gt;&lt;property id=&quot;20148&quot; value=&quot;5&quot;/&gt;&lt;property id=&quot;20300&quot; value=&quot;Slide 15 - &amp;quot;Development and Implementation of Effective Practices and Program Model Strategies&amp;quot;&quot;/&gt;&lt;property id=&quot;20307&quot; value=&quot;340&quot;/&gt;&lt;/object&gt;&lt;object type=&quot;3&quot; unique_id=&quot;21589&quot;&gt;&lt;property id=&quot;20148&quot; value=&quot;5&quot;/&gt;&lt;property id=&quot;20300&quot; value=&quot;Slide 16 - &amp;quot;  Status Update on Match  and/or Leveraged Resources &amp;quot;&quot;/&gt;&lt;property id=&quot;20307&quot; value=&quot;341&quot;/&gt;&lt;/object&gt;&lt;object type=&quot;3&quot; unique_id=&quot;21590&quot;&gt;&lt;property id=&quot;20148&quot; value=&quot;5&quot;/&gt;&lt;property id=&quot;20300&quot; value=&quot;Slide 17 - &amp;quot;Status Update on Strategic Partnerships&amp;quot;&quot;/&gt;&lt;property id=&quot;20307&quot; value=&quot;342&quot;/&gt;&lt;/object&gt;&lt;object type=&quot;3&quot; unique_id=&quot;21591&quot;&gt;&lt;property id=&quot;20148&quot; value=&quot;5&quot;/&gt;&lt;property id=&quot;20300&quot; value=&quot;Slide 18 - &amp;quot;Key Issues and Technical Assistance needed&amp;quot;&quot;/&gt;&lt;property id=&quot;20307&quot; value=&quot;343&quot;/&gt;&lt;/object&gt;&lt;object type=&quot;3&quot; unique_id=&quot;21592&quot;&gt;&lt;property id=&quot;20148&quot; value=&quot;5&quot;/&gt;&lt;property id=&quot;20300&quot; value=&quot;Slide 19 - &amp;quot;Significant Activities, Accomplishments and Success Stories &amp;quot;&quot;/&gt;&lt;property id=&quot;20307&quot; value=&quot;344&quot;/&gt;&lt;/object&gt;&lt;object type=&quot;3&quot; unique_id=&quot;21593&quot;&gt;&lt;property id=&quot;20148&quot; value=&quot;5&quot;/&gt;&lt;property id=&quot;20300&quot; value=&quot;Slide 20 - &amp;quot;Additional Information&amp;quot;&quot;/&gt;&lt;property id=&quot;20307&quot; value=&quot;345&quot;/&gt;&lt;/object&gt;&lt;object type=&quot;3&quot; unique_id=&quot;21594&quot;&gt;&lt;property id=&quot;20148&quot; value=&quot;5&quot;/&gt;&lt;property id=&quot;20300&quot; value=&quot;Slide 21 - &amp;quot;Revised ETA Form 9130&amp;quot;&quot;/&gt;&lt;property id=&quot;20307&quot; value=&quot;346&quot;/&gt;&lt;/object&gt;&lt;object type=&quot;3&quot; unique_id=&quot;21595&quot;&gt;&lt;property id=&quot;20148&quot; value=&quot;5&quot;/&gt;&lt;property id=&quot;20300&quot; value=&quot;Slide 22 - &amp;quot;PIRL Specifications &amp;quot;&quot;/&gt;&lt;property id=&quot;20307&quot; value=&quot;325&quot;/&gt;&lt;/object&gt;&lt;object type=&quot;3&quot; unique_id=&quot;21596&quot;&gt;&lt;property id=&quot;20148&quot; value=&quot;5&quot;/&gt;&lt;property id=&quot;20300&quot; value=&quot;Slide 23 - &amp;quot;How Will Reporting Work?&amp;quot;&quot;/&gt;&lt;property id=&quot;20307&quot; value=&quot;327&quot;/&gt;&lt;/object&gt;&lt;object type=&quot;3&quot; unique_id=&quot;21597&quot;&gt;&lt;property id=&quot;20148&quot; value=&quot;5&quot;/&gt;&lt;property id=&quot;20300&quot; value=&quot;Slide 24 - &amp;quot;How Will Reporting Work?&amp;quot;&quot;/&gt;&lt;property id=&quot;20307&quot; value=&quot;328&quot;/&gt;&lt;/object&gt;&lt;object type=&quot;3&quot; unique_id=&quot;21598&quot;&gt;&lt;property id=&quot;20148&quot; value=&quot;5&quot;/&gt;&lt;property id=&quot;20300&quot; value=&quot;Slide 25 - &amp;quot;What Will Grantees Receive?&amp;quot;&quot;/&gt;&lt;property id=&quot;20307&quot; value=&quot;329&quot;/&gt;&lt;/object&gt;&lt;object type=&quot;3&quot; unique_id=&quot;21599&quot;&gt;&lt;property id=&quot;20148&quot; value=&quot;5&quot;/&gt;&lt;property id=&quot;20300&quot; value=&quot;Slide 26 - &amp;quot;Who is Included in Reporting&amp;quot;&quot;/&gt;&lt;property id=&quot;20307&quot; value=&quot;330&quot;/&gt;&lt;/object&gt;&lt;object type=&quot;3&quot; unique_id=&quot;21600&quot;&gt;&lt;property id=&quot;20148&quot; value=&quot;5&quot;/&gt;&lt;property id=&quot;20300&quot; value=&quot;Slide 27 - &amp;quot;Timing of Reporting Over Next  Year&amp;quot;&quot;/&gt;&lt;property id=&quot;20307&quot; value=&quot;331&quot;/&gt;&lt;/object&gt;&lt;object type=&quot;3&quot; unique_id=&quot;21601&quot;&gt;&lt;property id=&quot;20148&quot; value=&quot;5&quot;/&gt;&lt;property id=&quot;20300&quot; value=&quot;Slide 28 - &amp;quot;Where to focus?&amp;quot;&quot;/&gt;&lt;property id=&quot;20307&quot; value=&quot;332&quot;/&gt;&lt;/object&gt;&lt;object type=&quot;3&quot; unique_id=&quot;21602&quot;&gt;&lt;property id=&quot;20148&quot; value=&quot;5&quot;/&gt;&lt;property id=&quot;20300&quot; value=&quot;Slide 29 - &amp;quot;How Can we Work together to continuously improve?&amp;quot;&quot;/&gt;&lt;property id=&quot;20307&quot; value=&quot;347&quot;/&gt;&lt;/object&gt;&lt;object type=&quot;3&quot; unique_id=&quot;21603&quot;&gt;&lt;property id=&quot;20148&quot; value=&quot;5&quot;/&gt;&lt;property id=&quot;20300&quot; value=&quot;Slide 30 - &amp;quot;Single, Nationwide Targets for PY 2016&amp;quot;&quot;/&gt;&lt;property id=&quot;20307&quot; value=&quot;334&quot;/&gt;&lt;/object&gt;&lt;object type=&quot;3&quot; unique_id=&quot;21604&quot;&gt;&lt;property id=&quot;20148&quot; value=&quot;5&quot;/&gt;&lt;property id=&quot;20300&quot; value=&quot;Slide 31 - &amp;quot;Next Steps&amp;quot;&quot;/&gt;&lt;property id=&quot;20307&quot; value=&quot;303&quot;/&gt;&lt;/object&gt;&lt;/object&gt;&lt;object type=&quot;8&quot; unique_id=&quot;10712&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18FBA55B8DA5045BFCD6003A0206EBB" ma:contentTypeVersion="0" ma:contentTypeDescription="Create a new document." ma:contentTypeScope="" ma:versionID="9af4df16691a9af1e934d66c9f31676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C49AA9-F75E-4759-B9AE-64F2C0E5A53C}">
  <ds:schemaRefs>
    <ds:schemaRef ds:uri="http://schemas.microsoft.com/sharepoint/v3/contenttype/forms"/>
  </ds:schemaRefs>
</ds:datastoreItem>
</file>

<file path=customXml/itemProps2.xml><?xml version="1.0" encoding="utf-8"?>
<ds:datastoreItem xmlns:ds="http://schemas.openxmlformats.org/officeDocument/2006/customXml" ds:itemID="{421FA3AD-3432-4526-89EB-7A5B323DBC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2AA1B5B-069E-4BDD-A79A-68D5FBCBDE35}">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4541</TotalTime>
  <Words>2012</Words>
  <Application>Microsoft Office PowerPoint</Application>
  <PresentationFormat>On-screen Show (4:3)</PresentationFormat>
  <Paragraphs>319</Paragraphs>
  <Slides>33</Slides>
  <Notes>17</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Franklin Gothic Medium</vt:lpstr>
      <vt:lpstr>Impact</vt:lpstr>
      <vt:lpstr>Myriad Pro</vt:lpstr>
      <vt:lpstr>Myriad Pro Cond</vt:lpstr>
      <vt:lpstr>Times New Roman</vt:lpstr>
      <vt:lpstr>Wingdings</vt:lpstr>
      <vt:lpstr>Office Theme</vt:lpstr>
      <vt:lpstr>PowerPoint Presentation</vt:lpstr>
      <vt:lpstr>National Farmworker Jobs Program</vt:lpstr>
      <vt:lpstr>PowerPoint Presentation</vt:lpstr>
      <vt:lpstr>Introductions</vt:lpstr>
      <vt:lpstr>Laura Ibañez</vt:lpstr>
      <vt:lpstr>Andrew Wiegand</vt:lpstr>
      <vt:lpstr>PowerPoint Presentation</vt:lpstr>
      <vt:lpstr>PowerPoint Presentation</vt:lpstr>
      <vt:lpstr>Reporting Requirements</vt:lpstr>
      <vt:lpstr>Reporting Requirements Overview</vt:lpstr>
      <vt:lpstr>Quarterly Narrative Progress report</vt:lpstr>
      <vt:lpstr>Contact Information</vt:lpstr>
      <vt:lpstr>Summary of Grant Progress</vt:lpstr>
      <vt:lpstr>Progress of Grant Timeline</vt:lpstr>
      <vt:lpstr>Development and Implementation of Effective Practices and Program Model Strategies</vt:lpstr>
      <vt:lpstr>  Status Update on Match  and/or Leveraged Resources </vt:lpstr>
      <vt:lpstr>Status Update on Strategic Partnerships</vt:lpstr>
      <vt:lpstr>Key Issues and Technical Assistance needed</vt:lpstr>
      <vt:lpstr>Significant Activities, Accomplishments and Success Stories </vt:lpstr>
      <vt:lpstr>Additional Information</vt:lpstr>
      <vt:lpstr>Revised ETA Form 9130</vt:lpstr>
      <vt:lpstr>PIRL Specifications </vt:lpstr>
      <vt:lpstr>How Will Reporting Work?</vt:lpstr>
      <vt:lpstr>How Will Reporting Work?</vt:lpstr>
      <vt:lpstr>What Will Grantees Receive?</vt:lpstr>
      <vt:lpstr>Who is Included in Reporting</vt:lpstr>
      <vt:lpstr>Timing of Reporting Over Next  Year</vt:lpstr>
      <vt:lpstr>Where to focus?</vt:lpstr>
      <vt:lpstr>How Can we Work together to continuously improve?</vt:lpstr>
      <vt:lpstr>Single, Nationwide Targets for PY 2016</vt:lpstr>
      <vt:lpstr>Next Steps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Fernando Medrano</dc:creator>
  <cp:lastModifiedBy>Laura Casertano</cp:lastModifiedBy>
  <cp:revision>242</cp:revision>
  <dcterms:created xsi:type="dcterms:W3CDTF">2014-04-10T03:33:57Z</dcterms:created>
  <dcterms:modified xsi:type="dcterms:W3CDTF">2016-09-08T13:28:03Z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0x010100618FBA55B8DA5045BFCD6003A0206EBB</vt:lpwstr>
  </property>
</Properties>
</file>