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9"/>
  </p:notesMasterIdLst>
  <p:handoutMasterIdLst>
    <p:handoutMasterId r:id="rId40"/>
  </p:handoutMasterIdLst>
  <p:sldIdLst>
    <p:sldId id="282" r:id="rId2"/>
    <p:sldId id="540" r:id="rId3"/>
    <p:sldId id="471" r:id="rId4"/>
    <p:sldId id="565" r:id="rId5"/>
    <p:sldId id="564" r:id="rId6"/>
    <p:sldId id="485" r:id="rId7"/>
    <p:sldId id="562" r:id="rId8"/>
    <p:sldId id="563" r:id="rId9"/>
    <p:sldId id="449" r:id="rId10"/>
    <p:sldId id="450" r:id="rId11"/>
    <p:sldId id="555" r:id="rId12"/>
    <p:sldId id="556" r:id="rId13"/>
    <p:sldId id="557" r:id="rId14"/>
    <p:sldId id="452" r:id="rId15"/>
    <p:sldId id="528" r:id="rId16"/>
    <p:sldId id="530" r:id="rId17"/>
    <p:sldId id="542" r:id="rId18"/>
    <p:sldId id="543" r:id="rId19"/>
    <p:sldId id="558" r:id="rId20"/>
    <p:sldId id="545" r:id="rId21"/>
    <p:sldId id="546" r:id="rId22"/>
    <p:sldId id="547" r:id="rId23"/>
    <p:sldId id="548" r:id="rId24"/>
    <p:sldId id="549" r:id="rId25"/>
    <p:sldId id="550" r:id="rId26"/>
    <p:sldId id="551" r:id="rId27"/>
    <p:sldId id="552" r:id="rId28"/>
    <p:sldId id="553" r:id="rId29"/>
    <p:sldId id="554" r:id="rId30"/>
    <p:sldId id="469" r:id="rId31"/>
    <p:sldId id="503" r:id="rId32"/>
    <p:sldId id="560" r:id="rId33"/>
    <p:sldId id="559" r:id="rId34"/>
    <p:sldId id="561" r:id="rId35"/>
    <p:sldId id="506" r:id="rId36"/>
    <p:sldId id="484" r:id="rId37"/>
    <p:sldId id="470" r:id="rId38"/>
  </p:sldIdLst>
  <p:sldSz cx="9144000" cy="6858000" type="screen4x3"/>
  <p:notesSz cx="7010400" cy="92964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 Milstead" initials="KM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31" autoAdjust="0"/>
    <p:restoredTop sz="85595" autoAdjust="0"/>
  </p:normalViewPr>
  <p:slideViewPr>
    <p:cSldViewPr showGuides="1">
      <p:cViewPr varScale="1">
        <p:scale>
          <a:sx n="62" d="100"/>
          <a:sy n="62" d="100"/>
        </p:scale>
        <p:origin x="3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8"/>
    </p:cViewPr>
  </p:sorterViewPr>
  <p:notesViewPr>
    <p:cSldViewPr>
      <p:cViewPr>
        <p:scale>
          <a:sx n="89" d="100"/>
          <a:sy n="89" d="100"/>
        </p:scale>
        <p:origin x="-1051" y="614"/>
      </p:cViewPr>
      <p:guideLst>
        <p:guide orient="horz" pos="2932"/>
        <p:guide pos="2212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>
              <a:latin typeface="Arial"/>
              <a:cs typeface="Arial"/>
            </a:rPr>
            <a:t>(National)</a:t>
          </a: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Jobs for the Future</a:t>
          </a: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CalState/Merlot</a:t>
          </a: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Maher &amp; Maher </a:t>
          </a: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American Association of Community Colleges</a:t>
          </a: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National Science Foundation</a:t>
          </a: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ATE Centers</a:t>
          </a: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78544ABA-92D1-4132-A45F-E097769381C2}" type="presOf" srcId="{A540A28C-5C8C-0547-9B97-A77B409D9B33}" destId="{B4C3B5E3-D81B-994D-BB40-67475EE41359}" srcOrd="0" destOrd="0" presId="urn:microsoft.com/office/officeart/2005/8/layout/hierarchy1"/>
    <dgm:cxn modelId="{EC4DF079-6D22-4451-A43A-6C8A920550A3}" type="presOf" srcId="{BF72FF2E-35B7-4846-8E6D-4DE70B77A411}" destId="{7D21B660-304A-0C45-8362-25E82F2E7D1A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6D84B96C-E934-4324-B88F-9DA6EB7101CE}" type="presOf" srcId="{BBD68C50-D3B4-1848-8EA9-4FFB00864135}" destId="{9A4F00F8-6A67-5C4B-9E84-0DC5D6ECE23B}" srcOrd="0" destOrd="0" presId="urn:microsoft.com/office/officeart/2005/8/layout/hierarchy1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92B43754-969C-4FFA-80A2-7E80DBEB0BE1}" type="presOf" srcId="{08A164DB-0700-5F46-B9A1-B027F1405942}" destId="{6E50DDCC-9308-574D-9786-08EE1640B632}" srcOrd="0" destOrd="0" presId="urn:microsoft.com/office/officeart/2005/8/layout/hierarchy1"/>
    <dgm:cxn modelId="{438BE4C0-D8E6-413F-A38B-8189CA0D04C2}" type="presOf" srcId="{A9C14472-D648-1E4E-93C1-1B7ED9FB14CB}" destId="{A8C405E2-5814-1346-B374-16BF34682930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AF385604-5951-4F26-9B68-DE1CD03EA71E}" type="presOf" srcId="{4037DDB7-9DFB-2F42-BD74-0FCCD1F41ED7}" destId="{8D17BB9B-4AAD-8940-806B-57018B5F9E40}" srcOrd="0" destOrd="0" presId="urn:microsoft.com/office/officeart/2005/8/layout/hierarchy1"/>
    <dgm:cxn modelId="{8369B833-A52E-4082-B25D-24BF3A849FC3}" type="presOf" srcId="{36D2DD83-68FB-C240-924B-E53FB664BB4E}" destId="{80EC68D4-94F4-744A-A03B-1EB6E5866716}" srcOrd="0" destOrd="0" presId="urn:microsoft.com/office/officeart/2005/8/layout/hierarchy1"/>
    <dgm:cxn modelId="{F619CA59-8787-418C-B10C-096488CCEF5A}" type="presOf" srcId="{C16ADBA1-3329-D64D-A923-73E71D12330C}" destId="{29CED845-19D1-E94E-8929-4CD240F70DCF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E81B7ADE-57CC-4276-AA6F-D3A6FB09CB0B}" type="presOf" srcId="{00BC296F-6B08-0D44-A9B2-B6811D05F4DF}" destId="{3442899B-68FA-A643-8DAB-214E62BD7585}" srcOrd="0" destOrd="0" presId="urn:microsoft.com/office/officeart/2005/8/layout/hierarchy1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A34F0DF3-5A84-47AD-8DDC-890CD9D571AF}" type="presOf" srcId="{753F5683-D125-1745-B0B8-1CD860D8BF34}" destId="{6CA8EF98-5A7C-8443-99AC-2F342BF4CC08}" srcOrd="0" destOrd="0" presId="urn:microsoft.com/office/officeart/2005/8/layout/hierarchy1"/>
    <dgm:cxn modelId="{97AC3784-9903-4B75-8BED-F011D88A151C}" type="presOf" srcId="{E7BD5B4E-AF1C-5942-BF7B-D719F1B71C54}" destId="{730BCF91-5994-2044-81BC-E029013DA0AA}" srcOrd="0" destOrd="0" presId="urn:microsoft.com/office/officeart/2005/8/layout/hierarchy1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5CF69DE8-EBA6-4FC7-8557-A33C61C755A7}" type="presOf" srcId="{04C027A2-CDF1-4642-90C9-E6FADE5C1CFB}" destId="{55779194-4F51-174B-9273-E67853468299}" srcOrd="0" destOrd="0" presId="urn:microsoft.com/office/officeart/2005/8/layout/hierarchy1"/>
    <dgm:cxn modelId="{277E6CAA-1DF8-446C-B1D3-3DDA9A07ED45}" type="presOf" srcId="{0178B1F8-C721-3C49-BCE7-F32F860131AA}" destId="{11F25EAC-EF1F-0A41-A139-8A007967E6A7}" srcOrd="0" destOrd="0" presId="urn:microsoft.com/office/officeart/2005/8/layout/hierarchy1"/>
    <dgm:cxn modelId="{2FDA25E4-9669-4227-B054-741493F3CEAE}" type="presParOf" srcId="{3442899B-68FA-A643-8DAB-214E62BD7585}" destId="{F4946BA7-3CE5-114A-B785-C8F3E1B4DA49}" srcOrd="0" destOrd="0" presId="urn:microsoft.com/office/officeart/2005/8/layout/hierarchy1"/>
    <dgm:cxn modelId="{F1EB33DF-5B03-4EAC-9922-B486FE68972A}" type="presParOf" srcId="{F4946BA7-3CE5-114A-B785-C8F3E1B4DA49}" destId="{FC73F032-B618-114B-BB16-4A4C1BCF590B}" srcOrd="0" destOrd="0" presId="urn:microsoft.com/office/officeart/2005/8/layout/hierarchy1"/>
    <dgm:cxn modelId="{1CA1D185-269A-4D81-A323-884285E26C63}" type="presParOf" srcId="{FC73F032-B618-114B-BB16-4A4C1BCF590B}" destId="{5C1FE5D2-DC51-E14D-8544-A3E28AE58614}" srcOrd="0" destOrd="0" presId="urn:microsoft.com/office/officeart/2005/8/layout/hierarchy1"/>
    <dgm:cxn modelId="{5EE60C45-EEF3-4391-997B-710F1F48F65D}" type="presParOf" srcId="{FC73F032-B618-114B-BB16-4A4C1BCF590B}" destId="{9A4F00F8-6A67-5C4B-9E84-0DC5D6ECE23B}" srcOrd="1" destOrd="0" presId="urn:microsoft.com/office/officeart/2005/8/layout/hierarchy1"/>
    <dgm:cxn modelId="{02D86688-FA4D-4E1B-85E9-8BB8C24333BD}" type="presParOf" srcId="{F4946BA7-3CE5-114A-B785-C8F3E1B4DA49}" destId="{6649ABFA-C967-9C42-B010-A9C274257A25}" srcOrd="1" destOrd="0" presId="urn:microsoft.com/office/officeart/2005/8/layout/hierarchy1"/>
    <dgm:cxn modelId="{75439231-2F69-4A77-BE08-7B88B2EAC28E}" type="presParOf" srcId="{6649ABFA-C967-9C42-B010-A9C274257A25}" destId="{11F25EAC-EF1F-0A41-A139-8A007967E6A7}" srcOrd="0" destOrd="0" presId="urn:microsoft.com/office/officeart/2005/8/layout/hierarchy1"/>
    <dgm:cxn modelId="{0E1912CF-FB43-4452-BB9D-9BA024C522FE}" type="presParOf" srcId="{6649ABFA-C967-9C42-B010-A9C274257A25}" destId="{04491E9E-CE1E-5344-887E-292CA6D9A973}" srcOrd="1" destOrd="0" presId="urn:microsoft.com/office/officeart/2005/8/layout/hierarchy1"/>
    <dgm:cxn modelId="{5FFD40FD-7532-4FC9-963F-8895E4D7AA29}" type="presParOf" srcId="{04491E9E-CE1E-5344-887E-292CA6D9A973}" destId="{69A53F18-03FD-0740-8D9D-0514558B4A06}" srcOrd="0" destOrd="0" presId="urn:microsoft.com/office/officeart/2005/8/layout/hierarchy1"/>
    <dgm:cxn modelId="{AB28EDD1-D81C-43B4-BC92-19D0CD9C9B42}" type="presParOf" srcId="{69A53F18-03FD-0740-8D9D-0514558B4A06}" destId="{783A5137-820A-D847-B8CC-B414AB8AF267}" srcOrd="0" destOrd="0" presId="urn:microsoft.com/office/officeart/2005/8/layout/hierarchy1"/>
    <dgm:cxn modelId="{8923D625-B347-4631-A9FB-7A769D3ACE62}" type="presParOf" srcId="{69A53F18-03FD-0740-8D9D-0514558B4A06}" destId="{6E50DDCC-9308-574D-9786-08EE1640B632}" srcOrd="1" destOrd="0" presId="urn:microsoft.com/office/officeart/2005/8/layout/hierarchy1"/>
    <dgm:cxn modelId="{034152B3-5C2A-46CB-BE56-C65A52F6404C}" type="presParOf" srcId="{04491E9E-CE1E-5344-887E-292CA6D9A973}" destId="{57859B20-A491-C14E-8B47-262AD3FB3C9C}" srcOrd="1" destOrd="0" presId="urn:microsoft.com/office/officeart/2005/8/layout/hierarchy1"/>
    <dgm:cxn modelId="{C9FDAC1C-75E2-4B94-8609-1BE746934A4A}" type="presParOf" srcId="{57859B20-A491-C14E-8B47-262AD3FB3C9C}" destId="{730BCF91-5994-2044-81BC-E029013DA0AA}" srcOrd="0" destOrd="0" presId="urn:microsoft.com/office/officeart/2005/8/layout/hierarchy1"/>
    <dgm:cxn modelId="{09D16D5C-B5BC-4937-AF3B-73FA9F0BF642}" type="presParOf" srcId="{57859B20-A491-C14E-8B47-262AD3FB3C9C}" destId="{8BDEB65C-7C86-7645-A3A3-D94EBA93D6FD}" srcOrd="1" destOrd="0" presId="urn:microsoft.com/office/officeart/2005/8/layout/hierarchy1"/>
    <dgm:cxn modelId="{670A47AC-2227-4DA2-971F-52F360CD336A}" type="presParOf" srcId="{8BDEB65C-7C86-7645-A3A3-D94EBA93D6FD}" destId="{15A826FD-21B7-714F-A8CA-0CACF4907DED}" srcOrd="0" destOrd="0" presId="urn:microsoft.com/office/officeart/2005/8/layout/hierarchy1"/>
    <dgm:cxn modelId="{70711CA5-E8FD-4A18-83A1-5F102D8C10CA}" type="presParOf" srcId="{15A826FD-21B7-714F-A8CA-0CACF4907DED}" destId="{D841183A-AE99-E34F-AEEC-BFDDDA6B149E}" srcOrd="0" destOrd="0" presId="urn:microsoft.com/office/officeart/2005/8/layout/hierarchy1"/>
    <dgm:cxn modelId="{B17BFC87-55D5-4567-98F1-3A307D0C0A77}" type="presParOf" srcId="{15A826FD-21B7-714F-A8CA-0CACF4907DED}" destId="{55779194-4F51-174B-9273-E67853468299}" srcOrd="1" destOrd="0" presId="urn:microsoft.com/office/officeart/2005/8/layout/hierarchy1"/>
    <dgm:cxn modelId="{C0E14093-ACF6-437B-99F4-3CA43ED89D64}" type="presParOf" srcId="{8BDEB65C-7C86-7645-A3A3-D94EBA93D6FD}" destId="{7AA7BB12-1E7F-7D43-A01E-E1F19278C76C}" srcOrd="1" destOrd="0" presId="urn:microsoft.com/office/officeart/2005/8/layout/hierarchy1"/>
    <dgm:cxn modelId="{2A368BF8-13B2-4924-8352-CA4387E1354C}" type="presParOf" srcId="{57859B20-A491-C14E-8B47-262AD3FB3C9C}" destId="{80EC68D4-94F4-744A-A03B-1EB6E5866716}" srcOrd="2" destOrd="0" presId="urn:microsoft.com/office/officeart/2005/8/layout/hierarchy1"/>
    <dgm:cxn modelId="{EFAD1F9A-7E6F-44F3-BE8D-B35238869155}" type="presParOf" srcId="{57859B20-A491-C14E-8B47-262AD3FB3C9C}" destId="{34BC33A0-ED39-DE4F-8A9F-338B5DB527DD}" srcOrd="3" destOrd="0" presId="urn:microsoft.com/office/officeart/2005/8/layout/hierarchy1"/>
    <dgm:cxn modelId="{07F0BBAF-FB00-4F74-8D31-257A2CFB82F4}" type="presParOf" srcId="{34BC33A0-ED39-DE4F-8A9F-338B5DB527DD}" destId="{C879E55B-7DBC-0A46-B6DA-7A7E7A671055}" srcOrd="0" destOrd="0" presId="urn:microsoft.com/office/officeart/2005/8/layout/hierarchy1"/>
    <dgm:cxn modelId="{A6123D40-F652-4B19-BFC2-12F86B39B15D}" type="presParOf" srcId="{C879E55B-7DBC-0A46-B6DA-7A7E7A671055}" destId="{58E25500-82D6-5146-A221-84A9B541C842}" srcOrd="0" destOrd="0" presId="urn:microsoft.com/office/officeart/2005/8/layout/hierarchy1"/>
    <dgm:cxn modelId="{A4B48C53-305A-4D3E-988B-29C4BF802AEF}" type="presParOf" srcId="{C879E55B-7DBC-0A46-B6DA-7A7E7A671055}" destId="{6CA8EF98-5A7C-8443-99AC-2F342BF4CC08}" srcOrd="1" destOrd="0" presId="urn:microsoft.com/office/officeart/2005/8/layout/hierarchy1"/>
    <dgm:cxn modelId="{735D4B3C-CA22-4068-9666-2A2EF24EB8F5}" type="presParOf" srcId="{34BC33A0-ED39-DE4F-8A9F-338B5DB527DD}" destId="{5AFB516C-8B19-1347-A340-BD44FA087715}" srcOrd="1" destOrd="0" presId="urn:microsoft.com/office/officeart/2005/8/layout/hierarchy1"/>
    <dgm:cxn modelId="{16CB2143-75ED-4701-A4F4-97F60DBFD04E}" type="presParOf" srcId="{6649ABFA-C967-9C42-B010-A9C274257A25}" destId="{7D21B660-304A-0C45-8362-25E82F2E7D1A}" srcOrd="2" destOrd="0" presId="urn:microsoft.com/office/officeart/2005/8/layout/hierarchy1"/>
    <dgm:cxn modelId="{27D22CA6-1204-484A-9EAC-1905E1663D80}" type="presParOf" srcId="{6649ABFA-C967-9C42-B010-A9C274257A25}" destId="{387C680B-E952-F04F-8840-6329408C4FF2}" srcOrd="3" destOrd="0" presId="urn:microsoft.com/office/officeart/2005/8/layout/hierarchy1"/>
    <dgm:cxn modelId="{213EF0D5-B257-464A-95C8-71BBFE94BCBE}" type="presParOf" srcId="{387C680B-E952-F04F-8840-6329408C4FF2}" destId="{14AE68B9-FE25-6547-9774-6FB5767EC7AF}" srcOrd="0" destOrd="0" presId="urn:microsoft.com/office/officeart/2005/8/layout/hierarchy1"/>
    <dgm:cxn modelId="{E62ABE9E-722B-4F3A-BDA1-973EC169BDD4}" type="presParOf" srcId="{14AE68B9-FE25-6547-9774-6FB5767EC7AF}" destId="{646F3537-73EB-B949-918D-3B7B930AA6F5}" srcOrd="0" destOrd="0" presId="urn:microsoft.com/office/officeart/2005/8/layout/hierarchy1"/>
    <dgm:cxn modelId="{8892D097-FF42-4C40-83D5-D017F5700850}" type="presParOf" srcId="{14AE68B9-FE25-6547-9774-6FB5767EC7AF}" destId="{29CED845-19D1-E94E-8929-4CD240F70DCF}" srcOrd="1" destOrd="0" presId="urn:microsoft.com/office/officeart/2005/8/layout/hierarchy1"/>
    <dgm:cxn modelId="{3B671199-AEC4-41D4-876E-1BD1F2FD9F0B}" type="presParOf" srcId="{387C680B-E952-F04F-8840-6329408C4FF2}" destId="{19852B07-4D31-214F-9301-B80B7570A269}" srcOrd="1" destOrd="0" presId="urn:microsoft.com/office/officeart/2005/8/layout/hierarchy1"/>
    <dgm:cxn modelId="{E3CBE0FD-38D2-4334-B47F-09E5C95A5B46}" type="presParOf" srcId="{3442899B-68FA-A643-8DAB-214E62BD7585}" destId="{F8E47508-4D92-4841-B7F5-2B43DF9D01CA}" srcOrd="1" destOrd="0" presId="urn:microsoft.com/office/officeart/2005/8/layout/hierarchy1"/>
    <dgm:cxn modelId="{53E7E3AF-D676-469C-8207-809E767250D6}" type="presParOf" srcId="{F8E47508-4D92-4841-B7F5-2B43DF9D01CA}" destId="{B2BA61A3-B21F-2F4F-A27F-1E993EFF1F4B}" srcOrd="0" destOrd="0" presId="urn:microsoft.com/office/officeart/2005/8/layout/hierarchy1"/>
    <dgm:cxn modelId="{B9D068E8-65A8-4D4F-84C4-F033C4DB6483}" type="presParOf" srcId="{B2BA61A3-B21F-2F4F-A27F-1E993EFF1F4B}" destId="{EF2F118D-C820-304A-83D6-27A1A959A5FB}" srcOrd="0" destOrd="0" presId="urn:microsoft.com/office/officeart/2005/8/layout/hierarchy1"/>
    <dgm:cxn modelId="{38B8C640-ABDF-4102-BF7D-F2C61FDA8B80}" type="presParOf" srcId="{B2BA61A3-B21F-2F4F-A27F-1E993EFF1F4B}" destId="{A8C405E2-5814-1346-B374-16BF34682930}" srcOrd="1" destOrd="0" presId="urn:microsoft.com/office/officeart/2005/8/layout/hierarchy1"/>
    <dgm:cxn modelId="{D69C843E-FBFD-4441-A433-3193FD31DE1A}" type="presParOf" srcId="{F8E47508-4D92-4841-B7F5-2B43DF9D01CA}" destId="{62A3ED94-654E-E941-A0F8-294D22630DC7}" srcOrd="1" destOrd="0" presId="urn:microsoft.com/office/officeart/2005/8/layout/hierarchy1"/>
    <dgm:cxn modelId="{EFB3CB54-E3EA-441E-9536-10B33B710865}" type="presParOf" srcId="{62A3ED94-654E-E941-A0F8-294D22630DC7}" destId="{B4C3B5E3-D81B-994D-BB40-67475EE41359}" srcOrd="0" destOrd="0" presId="urn:microsoft.com/office/officeart/2005/8/layout/hierarchy1"/>
    <dgm:cxn modelId="{D5255165-C86D-4A29-95CB-54602BCF9685}" type="presParOf" srcId="{62A3ED94-654E-E941-A0F8-294D22630DC7}" destId="{6300A319-EE00-0344-9BFC-D6F49AE21F3F}" srcOrd="1" destOrd="0" presId="urn:microsoft.com/office/officeart/2005/8/layout/hierarchy1"/>
    <dgm:cxn modelId="{A64BCAEF-5914-4D8D-B556-15CE22120594}" type="presParOf" srcId="{6300A319-EE00-0344-9BFC-D6F49AE21F3F}" destId="{2995CDD1-F185-AC4D-9E55-C1A4942C1989}" srcOrd="0" destOrd="0" presId="urn:microsoft.com/office/officeart/2005/8/layout/hierarchy1"/>
    <dgm:cxn modelId="{47D6AC84-9556-46A5-B2AD-F543382497E4}" type="presParOf" srcId="{2995CDD1-F185-AC4D-9E55-C1A4942C1989}" destId="{BC6575E1-2812-5C43-951F-E9EB66CF75F5}" srcOrd="0" destOrd="0" presId="urn:microsoft.com/office/officeart/2005/8/layout/hierarchy1"/>
    <dgm:cxn modelId="{8C701098-8A47-4A46-B816-63D15EC5AE38}" type="presParOf" srcId="{2995CDD1-F185-AC4D-9E55-C1A4942C1989}" destId="{8D17BB9B-4AAD-8940-806B-57018B5F9E40}" srcOrd="1" destOrd="0" presId="urn:microsoft.com/office/officeart/2005/8/layout/hierarchy1"/>
    <dgm:cxn modelId="{23011CEE-A6CF-49D3-B042-7EC042F215FB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B5E3-D81B-994D-BB40-67475EE41359}">
      <dsp:nvSpPr>
        <dsp:cNvPr id="0" name=""/>
        <dsp:cNvSpPr/>
      </dsp:nvSpPr>
      <dsp:spPr>
        <a:xfrm>
          <a:off x="4569904" y="1444471"/>
          <a:ext cx="927106" cy="11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846"/>
              </a:lnTo>
              <a:lnTo>
                <a:pt x="927106" y="973846"/>
              </a:lnTo>
              <a:lnTo>
                <a:pt x="927106" y="1120357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1B660-304A-0C45-8362-25E82F2E7D1A}">
      <dsp:nvSpPr>
        <dsp:cNvPr id="0" name=""/>
        <dsp:cNvSpPr/>
      </dsp:nvSpPr>
      <dsp:spPr>
        <a:xfrm>
          <a:off x="1888801" y="1504114"/>
          <a:ext cx="1268828" cy="4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30"/>
              </a:lnTo>
              <a:lnTo>
                <a:pt x="1268828" y="290230"/>
              </a:lnTo>
              <a:lnTo>
                <a:pt x="1268828" y="436741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C68D4-94F4-744A-A03B-1EB6E5866716}">
      <dsp:nvSpPr>
        <dsp:cNvPr id="0" name=""/>
        <dsp:cNvSpPr/>
      </dsp:nvSpPr>
      <dsp:spPr>
        <a:xfrm>
          <a:off x="1173855" y="2970523"/>
          <a:ext cx="1550687" cy="47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53"/>
              </a:lnTo>
              <a:lnTo>
                <a:pt x="1550687" y="326153"/>
              </a:lnTo>
              <a:lnTo>
                <a:pt x="1550687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BCF91-5994-2044-81BC-E029013DA0AA}">
      <dsp:nvSpPr>
        <dsp:cNvPr id="0" name=""/>
        <dsp:cNvSpPr/>
      </dsp:nvSpPr>
      <dsp:spPr>
        <a:xfrm>
          <a:off x="791567" y="2970523"/>
          <a:ext cx="382288" cy="472664"/>
        </a:xfrm>
        <a:custGeom>
          <a:avLst/>
          <a:gdLst/>
          <a:ahLst/>
          <a:cxnLst/>
          <a:rect l="0" t="0" r="0" b="0"/>
          <a:pathLst>
            <a:path>
              <a:moveTo>
                <a:pt x="382288" y="0"/>
              </a:moveTo>
              <a:lnTo>
                <a:pt x="382288" y="326153"/>
              </a:lnTo>
              <a:lnTo>
                <a:pt x="0" y="326153"/>
              </a:lnTo>
              <a:lnTo>
                <a:pt x="0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5EAC-EF1F-0A41-A139-8A007967E6A7}">
      <dsp:nvSpPr>
        <dsp:cNvPr id="0" name=""/>
        <dsp:cNvSpPr/>
      </dsp:nvSpPr>
      <dsp:spPr>
        <a:xfrm>
          <a:off x="1173855" y="1504114"/>
          <a:ext cx="714946" cy="462139"/>
        </a:xfrm>
        <a:custGeom>
          <a:avLst/>
          <a:gdLst/>
          <a:ahLst/>
          <a:cxnLst/>
          <a:rect l="0" t="0" r="0" b="0"/>
          <a:pathLst>
            <a:path>
              <a:moveTo>
                <a:pt x="714946" y="0"/>
              </a:moveTo>
              <a:lnTo>
                <a:pt x="714946" y="315628"/>
              </a:lnTo>
              <a:lnTo>
                <a:pt x="0" y="315628"/>
              </a:lnTo>
              <a:lnTo>
                <a:pt x="0" y="462139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FE5D2-DC51-E14D-8544-A3E28AE58614}">
      <dsp:nvSpPr>
        <dsp:cNvPr id="0" name=""/>
        <dsp:cNvSpPr/>
      </dsp:nvSpPr>
      <dsp:spPr>
        <a:xfrm>
          <a:off x="990519" y="399921"/>
          <a:ext cx="1796565" cy="110419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00F8-6A67-5C4B-9E84-0DC5D6ECE23B}">
      <dsp:nvSpPr>
        <dsp:cNvPr id="0" name=""/>
        <dsp:cNvSpPr/>
      </dsp:nvSpPr>
      <dsp:spPr>
        <a:xfrm>
          <a:off x="1166244" y="566860"/>
          <a:ext cx="1796565" cy="110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U.S. Department of Labor, Employment &amp; Training Administration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(National)</a:t>
          </a:r>
        </a:p>
      </dsp:txBody>
      <dsp:txXfrm>
        <a:off x="1198585" y="599201"/>
        <a:ext cx="1731883" cy="1039511"/>
      </dsp:txXfrm>
    </dsp:sp>
    <dsp:sp modelId="{783A5137-820A-D847-B8CC-B414AB8AF267}">
      <dsp:nvSpPr>
        <dsp:cNvPr id="0" name=""/>
        <dsp:cNvSpPr/>
      </dsp:nvSpPr>
      <dsp:spPr>
        <a:xfrm>
          <a:off x="383092" y="1966254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DDCC-9308-574D-9786-08EE1640B632}">
      <dsp:nvSpPr>
        <dsp:cNvPr id="0" name=""/>
        <dsp:cNvSpPr/>
      </dsp:nvSpPr>
      <dsp:spPr>
        <a:xfrm>
          <a:off x="558817" y="2133193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Jobs for the Future</a:t>
          </a:r>
        </a:p>
      </dsp:txBody>
      <dsp:txXfrm>
        <a:off x="588231" y="2162607"/>
        <a:ext cx="1522697" cy="945440"/>
      </dsp:txXfrm>
    </dsp:sp>
    <dsp:sp modelId="{D841183A-AE99-E34F-AEEC-BFDDDA6B149E}">
      <dsp:nvSpPr>
        <dsp:cNvPr id="0" name=""/>
        <dsp:cNvSpPr/>
      </dsp:nvSpPr>
      <dsp:spPr>
        <a:xfrm>
          <a:off x="804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9194-4F51-174B-9273-E67853468299}">
      <dsp:nvSpPr>
        <dsp:cNvPr id="0" name=""/>
        <dsp:cNvSpPr/>
      </dsp:nvSpPr>
      <dsp:spPr>
        <a:xfrm>
          <a:off x="176529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Maher &amp; Maher </a:t>
          </a:r>
        </a:p>
      </dsp:txBody>
      <dsp:txXfrm>
        <a:off x="205943" y="3639540"/>
        <a:ext cx="1522697" cy="945440"/>
      </dsp:txXfrm>
    </dsp:sp>
    <dsp:sp modelId="{58E25500-82D6-5146-A221-84A9B541C842}">
      <dsp:nvSpPr>
        <dsp:cNvPr id="0" name=""/>
        <dsp:cNvSpPr/>
      </dsp:nvSpPr>
      <dsp:spPr>
        <a:xfrm>
          <a:off x="1933780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8EF98-5A7C-8443-99AC-2F342BF4CC08}">
      <dsp:nvSpPr>
        <dsp:cNvPr id="0" name=""/>
        <dsp:cNvSpPr/>
      </dsp:nvSpPr>
      <dsp:spPr>
        <a:xfrm>
          <a:off x="2109505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American Association of Community Colleges</a:t>
          </a:r>
        </a:p>
      </dsp:txBody>
      <dsp:txXfrm>
        <a:off x="2138919" y="3639540"/>
        <a:ext cx="1522697" cy="945440"/>
      </dsp:txXfrm>
    </dsp:sp>
    <dsp:sp modelId="{646F3537-73EB-B949-918D-3B7B930AA6F5}">
      <dsp:nvSpPr>
        <dsp:cNvPr id="0" name=""/>
        <dsp:cNvSpPr/>
      </dsp:nvSpPr>
      <dsp:spPr>
        <a:xfrm>
          <a:off x="2366867" y="1940856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ED845-19D1-E94E-8929-4CD240F70DCF}">
      <dsp:nvSpPr>
        <dsp:cNvPr id="0" name=""/>
        <dsp:cNvSpPr/>
      </dsp:nvSpPr>
      <dsp:spPr>
        <a:xfrm>
          <a:off x="2542592" y="2107795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CalState/Merlot</a:t>
          </a:r>
        </a:p>
      </dsp:txBody>
      <dsp:txXfrm>
        <a:off x="2572006" y="2137209"/>
        <a:ext cx="1522697" cy="945440"/>
      </dsp:txXfrm>
    </dsp:sp>
    <dsp:sp modelId="{EF2F118D-C820-304A-83D6-27A1A959A5FB}">
      <dsp:nvSpPr>
        <dsp:cNvPr id="0" name=""/>
        <dsp:cNvSpPr/>
      </dsp:nvSpPr>
      <dsp:spPr>
        <a:xfrm>
          <a:off x="3779141" y="440202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405E2-5814-1346-B374-16BF34682930}">
      <dsp:nvSpPr>
        <dsp:cNvPr id="0" name=""/>
        <dsp:cNvSpPr/>
      </dsp:nvSpPr>
      <dsp:spPr>
        <a:xfrm>
          <a:off x="3954866" y="607141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U.S. National Science Foundation</a:t>
          </a:r>
        </a:p>
      </dsp:txBody>
      <dsp:txXfrm>
        <a:off x="3984280" y="636555"/>
        <a:ext cx="1522697" cy="945440"/>
      </dsp:txXfrm>
    </dsp:sp>
    <dsp:sp modelId="{BC6575E1-2812-5C43-951F-E9EB66CF75F5}">
      <dsp:nvSpPr>
        <dsp:cNvPr id="0" name=""/>
        <dsp:cNvSpPr/>
      </dsp:nvSpPr>
      <dsp:spPr>
        <a:xfrm>
          <a:off x="4706247" y="2564828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7BB9B-4AAD-8940-806B-57018B5F9E40}">
      <dsp:nvSpPr>
        <dsp:cNvPr id="0" name=""/>
        <dsp:cNvSpPr/>
      </dsp:nvSpPr>
      <dsp:spPr>
        <a:xfrm>
          <a:off x="4881973" y="2731767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ATE Centers</a:t>
          </a:r>
        </a:p>
      </dsp:txBody>
      <dsp:txXfrm>
        <a:off x="4911387" y="2761181"/>
        <a:ext cx="1522697" cy="94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EF384E7-3149-427F-97D2-6CECA1A70302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8C32A8EB-9A68-499C-9CE0-70D092CAC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9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521C267-C851-49F1-98E4-5046A542CD27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9963435-CF12-4FD2-8142-C5E7E8558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1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77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7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7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4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63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63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63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63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63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63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31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61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4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31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31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31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31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31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2A38-9FD0-4AED-986D-E2DDC60822F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6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78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2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8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27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3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1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0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0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0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5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16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22B-0B57-4ED4-BC99-4F9E17D9A3B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A5B1-94EF-49B5-BFE3-FFFF4562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 cap="rnd" cmpd="sng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txBody>
          <a:bodyPr>
            <a:normAutofit/>
          </a:bodyPr>
          <a:lstStyle>
            <a:lvl1pPr algn="l">
              <a:defRPr sz="3600" b="0" cap="none" spc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54563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68313" indent="-285750">
              <a:buFont typeface="Arial" pitchFamily="34" charset="0"/>
              <a:buChar char="•"/>
              <a:defRPr sz="2400">
                <a:latin typeface="+mn-lt"/>
              </a:defRPr>
            </a:lvl2pPr>
            <a:lvl3pPr marL="909638" indent="-228600">
              <a:defRPr sz="2000">
                <a:latin typeface="+mn-lt"/>
              </a:defRPr>
            </a:lvl3pPr>
            <a:lvl4pPr marL="1382713" indent="-228600">
              <a:defRPr sz="1800">
                <a:latin typeface="+mn-lt"/>
              </a:defRPr>
            </a:lvl4pPr>
            <a:lvl5pPr marL="1825625" indent="-228600"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04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 cap="rnd" cmpd="sng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txBody>
          <a:bodyPr>
            <a:normAutofit/>
          </a:bodyPr>
          <a:lstStyle>
            <a:lvl1pPr algn="l">
              <a:defRPr sz="3600" b="0" cap="none" spc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54563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68313" indent="-285750">
              <a:buFont typeface="Arial" pitchFamily="34" charset="0"/>
              <a:buChar char="•"/>
              <a:defRPr sz="2400">
                <a:latin typeface="+mn-lt"/>
              </a:defRPr>
            </a:lvl2pPr>
            <a:lvl3pPr marL="909638" indent="-228600">
              <a:defRPr sz="2000">
                <a:latin typeface="+mn-lt"/>
              </a:defRPr>
            </a:lvl3pPr>
            <a:lvl4pPr marL="1382713" indent="-228600">
              <a:defRPr sz="1800">
                <a:latin typeface="+mn-lt"/>
              </a:defRPr>
            </a:lvl4pPr>
            <a:lvl5pPr marL="1825625" indent="-228600"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53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38400"/>
            <a:ext cx="7315200" cy="1500187"/>
          </a:xfrm>
        </p:spPr>
        <p:txBody>
          <a:bodyPr anchor="ctr"/>
          <a:lstStyle>
            <a:lvl1pPr marL="0" indent="0" algn="r">
              <a:buNone/>
              <a:defRPr sz="36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taaccct_banner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 rot="16200000">
            <a:off x="-3056950" y="3056951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body" idx="10"/>
          </p:nvPr>
        </p:nvSpPr>
        <p:spPr>
          <a:xfrm>
            <a:off x="914401" y="4824413"/>
            <a:ext cx="7315200" cy="1500187"/>
          </a:xfrm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Sharon Leu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Workforce Analyst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Division of Strategic Investments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 Office of Workforce Investments</a:t>
            </a:r>
          </a:p>
        </p:txBody>
      </p:sp>
    </p:spTree>
    <p:extLst>
      <p:ext uri="{BB962C8B-B14F-4D97-AF65-F5344CB8AC3E}">
        <p14:creationId xmlns:p14="http://schemas.microsoft.com/office/powerpoint/2010/main" val="250866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2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7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2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121397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10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6/04/29/10/07/Round_3_TAACCCT_Close-out_Webinar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aaccct.workforcegps.org/resources/2016/07/22/15/37/TAACCCT_Performance_Reporting_Monthly_Webinar_Series_-_June_2016" TargetMode="External"/><Relationship Id="rId4" Type="http://schemas.openxmlformats.org/officeDocument/2006/relationships/hyperlink" Target="https://www.workforcegps.org/events/2015/04/01/13/31/Orientation_Creative_Commons_Skills_Commons_A_Road_Map_Meeting_TAACCCT_Requiremen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taaccct@dol.gov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leta.gov/grants/financial_reporting.cf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28800"/>
          </a:xfrm>
        </p:spPr>
        <p:txBody>
          <a:bodyPr>
            <a:normAutofit/>
          </a:bodyPr>
          <a:lstStyle/>
          <a:p>
            <a:r>
              <a:rPr lang="en-US" i="1" dirty="0"/>
              <a:t>TAACCCT Performance Reporting</a:t>
            </a:r>
            <a:br>
              <a:rPr lang="en-US" i="1" dirty="0"/>
            </a:br>
            <a:r>
              <a:rPr lang="en-US" i="1" dirty="0"/>
              <a:t>Q&amp;A</a:t>
            </a:r>
            <a:endParaRPr lang="en-US" sz="2700" b="0" i="1" dirty="0">
              <a:latin typeface="Franklin Gothic Medium" panose="020B0603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76800" y="5715000"/>
            <a:ext cx="3352800" cy="4572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>
              <a:spcBef>
                <a:spcPts val="0"/>
              </a:spcBef>
            </a:pPr>
            <a:endParaRPr lang="en-US" sz="1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53000" y="6019800"/>
            <a:ext cx="3581400" cy="533400"/>
          </a:xfrm>
          <a:prstGeom prst="rect">
            <a:avLst/>
          </a:prstGeom>
        </p:spPr>
        <p:txBody>
          <a:bodyPr tIns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September 15,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343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U.S. Department of Labor</a:t>
            </a:r>
          </a:p>
          <a:p>
            <a:r>
              <a:rPr lang="en-US" dirty="0"/>
              <a:t>Employment &amp; Training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304023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7200" dirty="0"/>
              <a:t>Question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>
            <a:noAutofit/>
          </a:bodyPr>
          <a:lstStyle/>
          <a:p>
            <a:r>
              <a:rPr lang="en-US" sz="3000" dirty="0"/>
              <a:t>The TAACCCT reporting guidelines use the</a:t>
            </a:r>
          </a:p>
          <a:p>
            <a:r>
              <a:rPr lang="en-US" sz="3000" dirty="0"/>
              <a:t>terminology “acceptable form of documentation”</a:t>
            </a:r>
          </a:p>
          <a:p>
            <a:r>
              <a:rPr lang="en-US" sz="3000" dirty="0"/>
              <a:t>for each of the indicators, does that mean for</a:t>
            </a:r>
          </a:p>
          <a:p>
            <a:r>
              <a:rPr lang="en-US" sz="3000" dirty="0"/>
              <a:t>other indicators (i.e., C5 – veteran status and C9 –</a:t>
            </a:r>
          </a:p>
          <a:p>
            <a:r>
              <a:rPr lang="en-US" sz="3000" dirty="0"/>
              <a:t>TAA-eligible) there are  other data sources that</a:t>
            </a:r>
          </a:p>
          <a:p>
            <a:r>
              <a:rPr lang="en-US" sz="3000" dirty="0"/>
              <a:t>could be used other than what is in the DOL</a:t>
            </a:r>
          </a:p>
          <a:p>
            <a:r>
              <a:rPr lang="en-US" sz="3000" dirty="0"/>
              <a:t>reporting guidance document (i.e., student intake</a:t>
            </a:r>
          </a:p>
          <a:p>
            <a:r>
              <a:rPr lang="en-US" sz="3000" dirty="0"/>
              <a:t>form)?</a:t>
            </a:r>
          </a:p>
        </p:txBody>
      </p:sp>
    </p:spTree>
    <p:extLst>
      <p:ext uri="{BB962C8B-B14F-4D97-AF65-F5344CB8AC3E}">
        <p14:creationId xmlns:p14="http://schemas.microsoft.com/office/powerpoint/2010/main" val="32267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7200" dirty="0"/>
              <a:t>Question #2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>
            <a:normAutofit/>
          </a:bodyPr>
          <a:lstStyle/>
          <a:p>
            <a:r>
              <a:rPr lang="en-US" sz="5400" dirty="0"/>
              <a:t>Do non grant-funded credit</a:t>
            </a:r>
          </a:p>
          <a:p>
            <a:r>
              <a:rPr lang="en-US" sz="5400" dirty="0"/>
              <a:t>hours count in B.5/B.5a, the</a:t>
            </a:r>
          </a:p>
          <a:p>
            <a:r>
              <a:rPr lang="en-US" sz="5400" dirty="0"/>
              <a:t>outcomes on credit hours?</a:t>
            </a:r>
          </a:p>
        </p:txBody>
      </p:sp>
    </p:spTree>
    <p:extLst>
      <p:ext uri="{BB962C8B-B14F-4D97-AF65-F5344CB8AC3E}">
        <p14:creationId xmlns:p14="http://schemas.microsoft.com/office/powerpoint/2010/main" val="1668716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7200" dirty="0"/>
              <a:t>Question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>
            <a:normAutofit/>
          </a:bodyPr>
          <a:lstStyle/>
          <a:p>
            <a:r>
              <a:rPr lang="en-US" sz="5400" dirty="0"/>
              <a:t>If someone exits and re-</a:t>
            </a:r>
          </a:p>
          <a:p>
            <a:r>
              <a:rPr lang="en-US" sz="5400" dirty="0"/>
              <a:t>enrolls, can I count them as</a:t>
            </a:r>
          </a:p>
          <a:p>
            <a:r>
              <a:rPr lang="en-US" sz="5400" dirty="0"/>
              <a:t>a participant again?</a:t>
            </a:r>
          </a:p>
        </p:txBody>
      </p:sp>
    </p:spTree>
    <p:extLst>
      <p:ext uri="{BB962C8B-B14F-4D97-AF65-F5344CB8AC3E}">
        <p14:creationId xmlns:p14="http://schemas.microsoft.com/office/powerpoint/2010/main" val="410265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7200" dirty="0"/>
              <a:t>Question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/>
              <a:t>If a participant earns different </a:t>
            </a:r>
          </a:p>
          <a:p>
            <a:r>
              <a:rPr lang="en-US" sz="5400" dirty="0"/>
              <a:t>types of credentials </a:t>
            </a:r>
            <a:r>
              <a:rPr lang="en-US" sz="5200" dirty="0"/>
              <a:t>(6a/6b/6c) </a:t>
            </a:r>
          </a:p>
          <a:p>
            <a:r>
              <a:rPr lang="en-US" sz="5400" dirty="0"/>
              <a:t>in the same year, can they </a:t>
            </a:r>
          </a:p>
          <a:p>
            <a:r>
              <a:rPr lang="en-US" sz="5400" dirty="0"/>
              <a:t>count in more than one? Or </a:t>
            </a:r>
          </a:p>
          <a:p>
            <a:r>
              <a:rPr lang="en-US" sz="5400" dirty="0"/>
              <a:t>can they only count in one of </a:t>
            </a:r>
          </a:p>
          <a:p>
            <a:r>
              <a:rPr lang="en-US" sz="5400" dirty="0"/>
              <a:t>these per year?</a:t>
            </a:r>
          </a:p>
        </p:txBody>
      </p:sp>
    </p:spTree>
    <p:extLst>
      <p:ext uri="{BB962C8B-B14F-4D97-AF65-F5344CB8AC3E}">
        <p14:creationId xmlns:p14="http://schemas.microsoft.com/office/powerpoint/2010/main" val="3120888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1457" y="1524000"/>
            <a:ext cx="7772400" cy="1470025"/>
          </a:xfrm>
        </p:spPr>
        <p:txBody>
          <a:bodyPr/>
          <a:lstStyle/>
          <a:p>
            <a:r>
              <a:rPr lang="en-US" sz="6600" i="1" dirty="0"/>
              <a:t>OMB Reporting Package Update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609600" y="3581399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i="1" dirty="0">
                <a:solidFill>
                  <a:schemeClr val="bg1">
                    <a:lumMod val="50000"/>
                  </a:schemeClr>
                </a:solidFill>
              </a:rPr>
              <a:t>Revised August 9, 2016</a:t>
            </a:r>
          </a:p>
        </p:txBody>
      </p:sp>
    </p:spTree>
    <p:extLst>
      <p:ext uri="{BB962C8B-B14F-4D97-AF65-F5344CB8AC3E}">
        <p14:creationId xmlns:p14="http://schemas.microsoft.com/office/powerpoint/2010/main" val="417434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0838"/>
            <a:ext cx="89154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Monotype Corsiva" panose="03010101010201010101" pitchFamily="66" charset="0"/>
              </a:rPr>
              <a:t>What You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4419600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Revisions do not change the basic requirements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Two main types of changes:</a:t>
            </a:r>
          </a:p>
          <a:p>
            <a:pPr marL="1138238" lvl="2" indent="-571500"/>
            <a:r>
              <a:rPr lang="en-US" sz="3600" dirty="0"/>
              <a:t>Clarifies information that may have been ambiguously stated or disorganized</a:t>
            </a:r>
          </a:p>
          <a:p>
            <a:pPr marL="1138238" lvl="2" indent="-571500"/>
            <a:r>
              <a:rPr lang="en-US" sz="3600" dirty="0"/>
              <a:t>Removes and updates outdated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14742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838"/>
            <a:ext cx="88392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Monotype Corsiva" panose="03010101010201010101" pitchFamily="66" charset="0"/>
              </a:rPr>
              <a:t>Clarified Information:  When to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4419600"/>
          </a:xfrm>
        </p:spPr>
        <p:txBody>
          <a:bodyPr>
            <a:normAutofit/>
          </a:bodyPr>
          <a:lstStyle/>
          <a:p>
            <a:r>
              <a:rPr lang="en-US" sz="4400" dirty="0"/>
              <a:t>	</a:t>
            </a:r>
            <a:r>
              <a:rPr lang="en-US" sz="4400" dirty="0">
                <a:solidFill>
                  <a:srgbClr val="FF0000"/>
                </a:solidFill>
              </a:rPr>
              <a:t>Grantees should report on an annual basis on every report (including final).</a:t>
            </a:r>
            <a:r>
              <a:rPr lang="en-US" sz="4400" dirty="0"/>
              <a:t>  </a:t>
            </a:r>
            <a:r>
              <a:rPr lang="en-US" sz="4400" i="1" dirty="0"/>
              <a:t>All references that pertained or alluded to cumulative reporting have been removed.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2370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dirty="0">
                <a:latin typeface="Monotype Corsiva" panose="03010101010201010101" pitchFamily="66" charset="0"/>
              </a:rPr>
              <a:t>Clarified Information: Strengthened and Aligned Language</a:t>
            </a:r>
            <a:br>
              <a:rPr lang="en-US" sz="6600" dirty="0">
                <a:latin typeface="Monotype Corsiva" panose="03010101010201010101" pitchFamily="66" charset="0"/>
              </a:rPr>
            </a:br>
            <a:endParaRPr lang="en-US" sz="66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4419600"/>
          </a:xfrm>
        </p:spPr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Strengthened language in some of the definitions and titles to clarify what should be reported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Aligned the language (and numbering) in all documents in the package</a:t>
            </a:r>
          </a:p>
        </p:txBody>
      </p:sp>
    </p:spTree>
    <p:extLst>
      <p:ext uri="{BB962C8B-B14F-4D97-AF65-F5344CB8AC3E}">
        <p14:creationId xmlns:p14="http://schemas.microsoft.com/office/powerpoint/2010/main" val="47975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Monotype Corsiva" panose="03010101010201010101" pitchFamily="66" charset="0"/>
              </a:rPr>
              <a:t>Clarified Information:  Administrative Data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001000" cy="4419600"/>
          </a:xfrm>
        </p:spPr>
        <p:txBody>
          <a:bodyPr>
            <a:normAutofit/>
          </a:bodyPr>
          <a:lstStyle/>
          <a:p>
            <a:r>
              <a:rPr lang="en-US" sz="4400" dirty="0"/>
              <a:t>	Updated language to align with SGA language indicating that use of administrative data is preferred but not a requirement of the grant</a:t>
            </a:r>
          </a:p>
        </p:txBody>
      </p:sp>
    </p:spTree>
    <p:extLst>
      <p:ext uri="{BB962C8B-B14F-4D97-AF65-F5344CB8AC3E}">
        <p14:creationId xmlns:p14="http://schemas.microsoft.com/office/powerpoint/2010/main" val="4272089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792162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Monotype Corsiva" panose="03010101010201010101" pitchFamily="66" charset="0"/>
              </a:rPr>
              <a:t>Clarified Information:  Other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441960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Typos and oversights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Details can be found in the document titled:</a:t>
            </a:r>
          </a:p>
          <a:p>
            <a:pPr marL="0" indent="0"/>
            <a:r>
              <a:rPr lang="en-US" sz="4400" dirty="0"/>
              <a:t>	</a:t>
            </a:r>
            <a:r>
              <a:rPr lang="en-US" sz="3600" i="1" dirty="0"/>
              <a:t>“TAACCCT OMB Package 	Summary of Changes in 	Revised 	Version August 9, 2016”</a:t>
            </a:r>
          </a:p>
        </p:txBody>
      </p:sp>
    </p:spTree>
    <p:extLst>
      <p:ext uri="{BB962C8B-B14F-4D97-AF65-F5344CB8AC3E}">
        <p14:creationId xmlns:p14="http://schemas.microsoft.com/office/powerpoint/2010/main" val="153527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3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Cheryl Martin, Moderator</a:t>
            </a:r>
          </a:p>
          <a:p>
            <a:pPr marL="342900" lvl="1" indent="-342900"/>
            <a:r>
              <a:rPr lang="en-US" dirty="0"/>
              <a:t>Program Manager, TAACCCT Grants </a:t>
            </a:r>
          </a:p>
          <a:p>
            <a:endParaRPr lang="en-US" sz="3600" dirty="0"/>
          </a:p>
          <a:p>
            <a:r>
              <a:rPr lang="en-US" sz="3600" dirty="0"/>
              <a:t>Kristen Milstead, Presenter</a:t>
            </a:r>
          </a:p>
          <a:p>
            <a:pPr lvl="1"/>
            <a:r>
              <a:rPr lang="en-US" dirty="0"/>
              <a:t>Staff Lead for Performance, TAACCCT Grants</a:t>
            </a:r>
          </a:p>
          <a:p>
            <a:pPr lvl="1"/>
            <a:endParaRPr lang="en-US" dirty="0"/>
          </a:p>
          <a:p>
            <a:r>
              <a:rPr lang="en-US" sz="3600" dirty="0"/>
              <a:t>Scott Estrada, Presenter</a:t>
            </a:r>
          </a:p>
          <a:p>
            <a:pPr lvl="1"/>
            <a:r>
              <a:rPr lang="en-US" dirty="0"/>
              <a:t> Performance Specialist, Maher &amp; Maher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Monotype Corsiva" panose="03010101010201010101" pitchFamily="66" charset="0"/>
              </a:rPr>
              <a:t>Removal of Outdated Information:  Internet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19600"/>
          </a:xfrm>
        </p:spPr>
        <p:txBody>
          <a:bodyPr>
            <a:normAutofit/>
          </a:bodyPr>
          <a:lstStyle/>
          <a:p>
            <a:r>
              <a:rPr lang="en-US" sz="4400" dirty="0"/>
              <a:t>   Updated Internet links which had become obsolete </a:t>
            </a:r>
          </a:p>
        </p:txBody>
      </p:sp>
    </p:spTree>
    <p:extLst>
      <p:ext uri="{BB962C8B-B14F-4D97-AF65-F5344CB8AC3E}">
        <p14:creationId xmlns:p14="http://schemas.microsoft.com/office/powerpoint/2010/main" val="2950790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Monotype Corsiva" panose="03010101010201010101" pitchFamily="66" charset="0"/>
              </a:rPr>
              <a:t>Removal of Outdated Information:  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19600"/>
          </a:xfrm>
        </p:spPr>
        <p:txBody>
          <a:bodyPr>
            <a:normAutofit/>
          </a:bodyPr>
          <a:lstStyle/>
          <a:p>
            <a:r>
              <a:rPr lang="en-US" sz="4400" dirty="0"/>
              <a:t>   Elimination of all language referring to aspects of reporting that pertained only to Round 1</a:t>
            </a:r>
          </a:p>
        </p:txBody>
      </p:sp>
    </p:spTree>
    <p:extLst>
      <p:ext uri="{BB962C8B-B14F-4D97-AF65-F5344CB8AC3E}">
        <p14:creationId xmlns:p14="http://schemas.microsoft.com/office/powerpoint/2010/main" val="964131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1457" y="1524000"/>
            <a:ext cx="7772400" cy="1470025"/>
          </a:xfrm>
        </p:spPr>
        <p:txBody>
          <a:bodyPr/>
          <a:lstStyle/>
          <a:p>
            <a:r>
              <a:rPr lang="en-US" sz="6600" i="1" dirty="0"/>
              <a:t>Compilation of TAACCCT FAQs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609600" y="3581399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i="1" dirty="0">
                <a:solidFill>
                  <a:schemeClr val="bg1">
                    <a:lumMod val="50000"/>
                  </a:schemeClr>
                </a:solidFill>
              </a:rPr>
              <a:t>Revised August 25, 2016</a:t>
            </a:r>
          </a:p>
        </p:txBody>
      </p:sp>
    </p:spTree>
    <p:extLst>
      <p:ext uri="{BB962C8B-B14F-4D97-AF65-F5344CB8AC3E}">
        <p14:creationId xmlns:p14="http://schemas.microsoft.com/office/powerpoint/2010/main" val="3435206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2162"/>
          </a:xfrm>
        </p:spPr>
        <p:txBody>
          <a:bodyPr>
            <a:noAutofit/>
          </a:bodyPr>
          <a:lstStyle/>
          <a:p>
            <a:pPr algn="ctr"/>
            <a:r>
              <a:rPr lang="en-US" sz="4600" dirty="0">
                <a:latin typeface="Monotype Corsiva" panose="03010101010201010101" pitchFamily="66" charset="0"/>
              </a:rPr>
              <a:t>Sections of the FAQ:  What’s In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19600"/>
          </a:xfrm>
        </p:spPr>
        <p:txBody>
          <a:bodyPr>
            <a:normAutofit fontScale="92500" lnSpcReduction="20000"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400" dirty="0"/>
              <a:t>Introduction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400" dirty="0"/>
              <a:t>Third-Party Evaluations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400" dirty="0"/>
              <a:t>Performance Reporting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400" dirty="0"/>
              <a:t>Fiscal Information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400" dirty="0"/>
              <a:t>Deliverables/</a:t>
            </a:r>
            <a:r>
              <a:rPr lang="en-US" sz="4400" dirty="0" err="1"/>
              <a:t>SkillsCommons</a:t>
            </a:r>
            <a:endParaRPr lang="en-US" sz="4400" dirty="0"/>
          </a:p>
          <a:p>
            <a:pPr marL="857250" indent="-857250">
              <a:buFont typeface="+mj-lt"/>
              <a:buAutoNum type="romanUcPeriod"/>
            </a:pPr>
            <a:r>
              <a:rPr lang="en-US" sz="4400" dirty="0"/>
              <a:t>Extension of Program Activities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400" dirty="0"/>
              <a:t>Closeout</a:t>
            </a:r>
          </a:p>
        </p:txBody>
      </p:sp>
    </p:spTree>
    <p:extLst>
      <p:ext uri="{BB962C8B-B14F-4D97-AF65-F5344CB8AC3E}">
        <p14:creationId xmlns:p14="http://schemas.microsoft.com/office/powerpoint/2010/main" val="3448484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792162"/>
          </a:xfrm>
        </p:spPr>
        <p:txBody>
          <a:bodyPr>
            <a:noAutofit/>
          </a:bodyPr>
          <a:lstStyle/>
          <a:p>
            <a:pPr algn="ctr"/>
            <a:r>
              <a:rPr lang="en-US" sz="5000" dirty="0">
                <a:latin typeface="Monotype Corsiva" panose="03010101010201010101" pitchFamily="66" charset="0"/>
              </a:rPr>
              <a:t>Important Information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196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Compiles all old questions</a:t>
            </a:r>
          </a:p>
          <a:p>
            <a:pPr marL="1138238" lvl="2" indent="-571500"/>
            <a:r>
              <a:rPr lang="en-US" sz="3600" dirty="0"/>
              <a:t>Exceptions are duplicate questions and questions pertaining only to Round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Contains new questions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Questions in future versions will always be shaded in gray</a:t>
            </a:r>
          </a:p>
          <a:p>
            <a:pPr marL="1138238" lvl="2" indent="-57150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3738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792162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latin typeface="Monotype Corsiva" panose="03010101010201010101" pitchFamily="66" charset="0"/>
              </a:rPr>
              <a:t>Performance Reporting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19600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Topics such as record retention requirements, definition of grant-funded programs of study,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Also, every outcome B.1-B.10 has its own section</a:t>
            </a:r>
          </a:p>
          <a:p>
            <a:pPr marL="1138238" lvl="2" indent="-571500"/>
            <a:r>
              <a:rPr lang="en-US" sz="3600" dirty="0"/>
              <a:t>Outcome subcategories have been combined with their master outcome (e.g., B.5/B.5a are in the same section)</a:t>
            </a:r>
          </a:p>
          <a:p>
            <a:pPr marL="1138238" lvl="2" indent="-57150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7476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92162"/>
          </a:xfrm>
        </p:spPr>
        <p:txBody>
          <a:bodyPr>
            <a:noAutofit/>
          </a:bodyPr>
          <a:lstStyle/>
          <a:p>
            <a:pPr algn="ctr"/>
            <a:r>
              <a:rPr lang="en-US" sz="4200" dirty="0">
                <a:latin typeface="Monotype Corsiva" panose="03010101010201010101" pitchFamily="66" charset="0"/>
              </a:rPr>
              <a:t>Performance Reporting </a:t>
            </a:r>
            <a:r>
              <a:rPr lang="en-US" sz="4200" i="1" dirty="0">
                <a:latin typeface="Monotype Corsiva" panose="03010101010201010101" pitchFamily="66" charset="0"/>
              </a:rPr>
              <a:t>New Questions</a:t>
            </a:r>
            <a:endParaRPr lang="en-US" sz="42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41960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Information provided through other technical assistance, but not as an FAQ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Information shared broadly for the first time by ETA</a:t>
            </a:r>
            <a:endParaRPr lang="en-US" sz="3600" dirty="0"/>
          </a:p>
          <a:p>
            <a:pPr marL="1138238" lvl="2" indent="-57150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314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838"/>
            <a:ext cx="8839200" cy="792162"/>
          </a:xfrm>
        </p:spPr>
        <p:txBody>
          <a:bodyPr>
            <a:noAutofit/>
          </a:bodyPr>
          <a:lstStyle/>
          <a:p>
            <a:pPr algn="ctr"/>
            <a:r>
              <a:rPr lang="en-US" sz="3400" dirty="0">
                <a:latin typeface="Monotype Corsiva" panose="03010101010201010101" pitchFamily="66" charset="0"/>
              </a:rPr>
              <a:t>Other Performance Reporting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Performance reporting during extension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Performance reporting during closeout</a:t>
            </a:r>
            <a:endParaRPr lang="en-US" sz="3600" dirty="0"/>
          </a:p>
          <a:p>
            <a:pPr marL="1138238" lvl="2" indent="-57150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0806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ANNUAL PERFORMANCE REPORT &amp; QUARTERLY NARRATIVE PROGRESS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/>
          </a:p>
          <a:p>
            <a:pPr algn="ctr"/>
            <a:r>
              <a:rPr lang="en-US" sz="8000" dirty="0"/>
              <a:t>October 1, 2016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DUE:  November 14, 2016</a:t>
            </a:r>
          </a:p>
        </p:txBody>
      </p:sp>
    </p:spTree>
    <p:extLst>
      <p:ext uri="{BB962C8B-B14F-4D97-AF65-F5344CB8AC3E}">
        <p14:creationId xmlns:p14="http://schemas.microsoft.com/office/powerpoint/2010/main" val="3148582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906963"/>
          </a:xfrm>
        </p:spPr>
        <p:txBody>
          <a:bodyPr>
            <a:normAutofit fontScale="62500" lnSpcReduction="20000"/>
          </a:bodyPr>
          <a:lstStyle/>
          <a:p>
            <a:pPr marL="0" indent="0" algn="ctr"/>
            <a:r>
              <a:rPr lang="en-US" sz="4000" i="1" dirty="0">
                <a:solidFill>
                  <a:srgbClr val="FF0000"/>
                </a:solidFill>
              </a:rPr>
              <a:t>TAACCCT GRANT CLOSEOUT: </a:t>
            </a:r>
          </a:p>
          <a:p>
            <a:pPr marL="0" indent="0" algn="ctr"/>
            <a:r>
              <a:rPr lang="en-US" sz="40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https://www.workforcegps.org/events/2016/04/29/10/07/Round_3_TAACCCT_Close-out_Webinar</a:t>
            </a:r>
            <a:endParaRPr lang="en-US" sz="4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/>
            <a:endParaRPr lang="en-US" sz="40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/>
            <a:r>
              <a:rPr lang="en-US" sz="4000" i="1" dirty="0" err="1">
                <a:solidFill>
                  <a:srgbClr val="FF0000"/>
                </a:solidFill>
              </a:rPr>
              <a:t>SkillsCommons</a:t>
            </a:r>
            <a:r>
              <a:rPr lang="en-US" sz="4000" i="1" dirty="0">
                <a:solidFill>
                  <a:srgbClr val="FF0000"/>
                </a:solidFill>
              </a:rPr>
              <a:t>:</a:t>
            </a:r>
          </a:p>
          <a:p>
            <a:pPr marL="0" indent="0" algn="ctr"/>
            <a:r>
              <a:rPr lang="en-US" sz="4000" i="1" dirty="0">
                <a:solidFill>
                  <a:srgbClr val="FF0000"/>
                </a:solidFill>
                <a:hlinkClick r:id="rId4"/>
              </a:rPr>
              <a:t>https://www.workforcegps.org/events/2015/04/01/13/31/Orientation_Creative_Commons_Skills_Commons_A_Road_Map_Meeting_TAACCCT_Requirements</a:t>
            </a:r>
            <a:endParaRPr lang="en-US" sz="4000" i="1" dirty="0">
              <a:solidFill>
                <a:srgbClr val="FF0000"/>
              </a:solidFill>
            </a:endParaRPr>
          </a:p>
          <a:p>
            <a:pPr marL="0" indent="0" algn="ctr"/>
            <a:endParaRPr lang="en-US" sz="4000" i="1" dirty="0">
              <a:solidFill>
                <a:srgbClr val="FF0000"/>
              </a:solidFill>
            </a:endParaRPr>
          </a:p>
          <a:p>
            <a:pPr marL="0" indent="0" algn="ctr"/>
            <a:r>
              <a:rPr lang="en-US" sz="4000" i="1" dirty="0">
                <a:solidFill>
                  <a:srgbClr val="FF0000"/>
                </a:solidFill>
              </a:rPr>
              <a:t>TAACCCT Credentials:</a:t>
            </a:r>
          </a:p>
          <a:p>
            <a:pPr marL="0" indent="0" algn="ctr"/>
            <a:r>
              <a:rPr lang="en-US" sz="4000" i="1" dirty="0">
                <a:solidFill>
                  <a:srgbClr val="FF0000"/>
                </a:solidFill>
                <a:hlinkClick r:id="rId5"/>
              </a:rPr>
              <a:t>https://taaccct.workforcegps.org/resources/2016/07/22/15/37/TAACCCT_Performance_Reporting_Monthly_Webinar_Series_-_June_2016</a:t>
            </a:r>
            <a:endParaRPr lang="en-US" sz="4000" i="1" dirty="0">
              <a:solidFill>
                <a:srgbClr val="FF0000"/>
              </a:solidFill>
            </a:endParaRPr>
          </a:p>
          <a:p>
            <a:pPr marL="0" indent="0" algn="ctr"/>
            <a:endParaRPr lang="en-US" sz="4000" i="1" dirty="0">
              <a:solidFill>
                <a:srgbClr val="FF0000"/>
              </a:solidFill>
            </a:endParaRPr>
          </a:p>
          <a:p>
            <a:pPr marL="0" indent="0" algn="ctr"/>
            <a:endParaRPr lang="en-US" sz="4000" i="1" dirty="0">
              <a:solidFill>
                <a:srgbClr val="FF0000"/>
              </a:solidFill>
            </a:endParaRPr>
          </a:p>
          <a:p>
            <a:pPr marL="0" indent="0" algn="ctr"/>
            <a:endParaRPr lang="en-US" sz="4000" i="1" dirty="0">
              <a:solidFill>
                <a:srgbClr val="FF0000"/>
              </a:solidFill>
            </a:endParaRPr>
          </a:p>
          <a:p>
            <a:pPr marL="0" indent="0" algn="ctr"/>
            <a:endParaRPr lang="en-US" sz="4000" i="1" dirty="0">
              <a:solidFill>
                <a:srgbClr val="FF0000"/>
              </a:solidFill>
            </a:endParaRPr>
          </a:p>
          <a:p>
            <a:pPr marL="0" indent="0" algn="ctr"/>
            <a:endParaRPr lang="en-US" sz="4000" i="1" dirty="0">
              <a:solidFill>
                <a:srgbClr val="FF0000"/>
              </a:solidFill>
            </a:endParaRPr>
          </a:p>
          <a:p>
            <a:pPr marL="0" indent="0" algn="ctr"/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207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WEBINAR TOPICS REQUESTED</a:t>
            </a:r>
          </a:p>
        </p:txBody>
      </p:sp>
    </p:spTree>
    <p:extLst>
      <p:ext uri="{BB962C8B-B14F-4D97-AF65-F5344CB8AC3E}">
        <p14:creationId xmlns:p14="http://schemas.microsoft.com/office/powerpoint/2010/main" val="240259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TAACCCT Learning Network at a Glance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68410007"/>
              </p:ext>
            </p:extLst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059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lstead.kristen\AppData\Local\Microsoft\Windows\Temporary Internet Files\Content.IE5\H3TM7XWN\question_mark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781799" cy="39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990601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Questions?</a:t>
            </a:r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59217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/>
              <a:t>Poll question:  </a:t>
            </a:r>
            <a:br>
              <a:rPr lang="en-US" dirty="0"/>
            </a:br>
            <a:r>
              <a:rPr lang="en-US" sz="3600" dirty="0"/>
              <a:t>Which performance-related topic would you like to see a short presentation on in a future monthly Webinar?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781800" cy="3124200"/>
          </a:xfrm>
        </p:spPr>
        <p:txBody>
          <a:bodyPr>
            <a:normAutofit/>
          </a:bodyPr>
          <a:lstStyle/>
          <a:p>
            <a:endParaRPr lang="en-US" sz="2400" i="1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Type your answer into the chat box.  Please choose the topic you would like to see </a:t>
            </a:r>
            <a:r>
              <a:rPr lang="en-US" sz="2400" i="1" dirty="0">
                <a:solidFill>
                  <a:srgbClr val="FF0000"/>
                </a:solidFill>
              </a:rPr>
              <a:t>the most </a:t>
            </a:r>
            <a:r>
              <a:rPr lang="en-US" sz="2400" i="1" dirty="0">
                <a:solidFill>
                  <a:schemeClr val="tx1"/>
                </a:solidFill>
              </a:rPr>
              <a:t>even if you have more than one.</a:t>
            </a:r>
          </a:p>
        </p:txBody>
      </p:sp>
    </p:spTree>
    <p:extLst>
      <p:ext uri="{BB962C8B-B14F-4D97-AF65-F5344CB8AC3E}">
        <p14:creationId xmlns:p14="http://schemas.microsoft.com/office/powerpoint/2010/main" val="1406411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/>
              <a:t>Poll question:  </a:t>
            </a:r>
            <a:br>
              <a:rPr lang="en-US" dirty="0"/>
            </a:br>
            <a:r>
              <a:rPr lang="en-US" sz="3600" dirty="0"/>
              <a:t>What is your favorite thing about the fall season?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7818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Cooler weather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Football season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Halloween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Pumpkin spice flavored food/drinks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Something else</a:t>
            </a:r>
          </a:p>
          <a:p>
            <a:pPr marL="514350" indent="-514350">
              <a:buFont typeface="+mj-lt"/>
              <a:buAutoNum type="alphaUcPeriod"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34142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/>
              <a:t>Poll question:  </a:t>
            </a:r>
            <a:br>
              <a:rPr lang="en-US" dirty="0"/>
            </a:br>
            <a:r>
              <a:rPr lang="en-US" sz="2800" dirty="0"/>
              <a:t>How prepared do you feel to begin work on completing the Annual Performance Report for the year ending September 30, 2016?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7818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Very prepared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Somewhat prepared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Somewhat unprepared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Not at all prepared</a:t>
            </a:r>
          </a:p>
        </p:txBody>
      </p:sp>
    </p:spTree>
    <p:extLst>
      <p:ext uri="{BB962C8B-B14F-4D97-AF65-F5344CB8AC3E}">
        <p14:creationId xmlns:p14="http://schemas.microsoft.com/office/powerpoint/2010/main" val="3235532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dirty="0"/>
              <a:t>Poll question:  </a:t>
            </a:r>
            <a:br>
              <a:rPr lang="en-US" dirty="0"/>
            </a:br>
            <a:r>
              <a:rPr lang="en-US" sz="2800" dirty="0"/>
              <a:t>What is your biggest challenge when it comes to reporting? </a:t>
            </a:r>
            <a:br>
              <a:rPr lang="en-US" sz="2800" dirty="0"/>
            </a:br>
            <a:r>
              <a:rPr lang="en-US" sz="2800" dirty="0"/>
              <a:t>(Please select only one)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7818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Collecting data from new or attending participants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Collecting follow-up data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Collecting data from consortium members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Understanding what to report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Something else</a:t>
            </a:r>
          </a:p>
        </p:txBody>
      </p:sp>
    </p:spTree>
    <p:extLst>
      <p:ext uri="{BB962C8B-B14F-4D97-AF65-F5344CB8AC3E}">
        <p14:creationId xmlns:p14="http://schemas.microsoft.com/office/powerpoint/2010/main" val="1222810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906963"/>
          </a:xfrm>
        </p:spPr>
        <p:txBody>
          <a:bodyPr>
            <a:normAutofit/>
          </a:bodyPr>
          <a:lstStyle/>
          <a:p>
            <a:pPr marL="0" indent="0" algn="ctr"/>
            <a:endParaRPr lang="en-US" i="1" dirty="0"/>
          </a:p>
          <a:p>
            <a:pPr marL="0" indent="0" algn="ctr"/>
            <a:endParaRPr lang="en-US" sz="4000" i="1" dirty="0">
              <a:solidFill>
                <a:srgbClr val="FF0000"/>
              </a:solidFill>
            </a:endParaRPr>
          </a:p>
          <a:p>
            <a:pPr marL="0" indent="0" algn="ctr"/>
            <a:r>
              <a:rPr lang="en-US" sz="4000" i="1" dirty="0">
                <a:solidFill>
                  <a:srgbClr val="FF0000"/>
                </a:solidFill>
              </a:rPr>
              <a:t>Next Month’s TAACCCT Performance Reporting Q&amp;A </a:t>
            </a:r>
          </a:p>
          <a:p>
            <a:pPr marL="0" indent="0" algn="ctr"/>
            <a:r>
              <a:rPr lang="en-US" sz="4000" i="1" dirty="0"/>
              <a:t>October 27, 4:00 pm EST</a:t>
            </a:r>
          </a:p>
          <a:p>
            <a:pPr marL="0" indent="0" algn="ctr"/>
            <a:endParaRPr lang="en-US" sz="4000" i="1" dirty="0"/>
          </a:p>
          <a:p>
            <a:pPr marL="0" indent="0" algn="ctr"/>
            <a:endParaRPr lang="en-US" sz="4000" i="1" dirty="0"/>
          </a:p>
          <a:p>
            <a:pPr marL="0" indent="0" algn="ctr"/>
            <a:endParaRPr lang="en-US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207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</a:rPr>
              <a:t>UPCOMING WEBINARS</a:t>
            </a:r>
          </a:p>
        </p:txBody>
      </p:sp>
    </p:spTree>
    <p:extLst>
      <p:ext uri="{BB962C8B-B14F-4D97-AF65-F5344CB8AC3E}">
        <p14:creationId xmlns:p14="http://schemas.microsoft.com/office/powerpoint/2010/main" val="3915689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ctr"/>
            <a:endParaRPr lang="en-US" sz="4800" b="1" dirty="0"/>
          </a:p>
          <a:p>
            <a:pPr algn="ctr"/>
            <a:r>
              <a:rPr lang="en-US" sz="4800" b="1" dirty="0"/>
              <a:t>Send performance-related questions to the TAACCCT mailbox (</a:t>
            </a:r>
            <a:r>
              <a:rPr lang="en-US" sz="4800" b="1" dirty="0">
                <a:hlinkClick r:id="rId3"/>
              </a:rPr>
              <a:t>taaccct@dol.gov</a:t>
            </a:r>
            <a:r>
              <a:rPr lang="en-US" sz="4800" b="1" dirty="0"/>
              <a:t>)</a:t>
            </a:r>
          </a:p>
          <a:p>
            <a:pPr algn="ctr"/>
            <a:r>
              <a:rPr lang="en-US" sz="4800" dirty="0"/>
              <a:t>by </a:t>
            </a:r>
            <a:r>
              <a:rPr lang="en-US" sz="4800" dirty="0">
                <a:solidFill>
                  <a:srgbClr val="00B0F0"/>
                </a:solidFill>
              </a:rPr>
              <a:t>October 21, 2016</a:t>
            </a:r>
            <a:endParaRPr lang="en-US" sz="4800" b="1" dirty="0">
              <a:solidFill>
                <a:srgbClr val="00B0F0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4689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5146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1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1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attending!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874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ETA-9130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Changes have been made to the ETA-9130 Basic financial report form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Information can be found here: </a:t>
            </a:r>
            <a:r>
              <a:rPr lang="en-US" dirty="0">
                <a:hlinkClick r:id="rId2"/>
              </a:rPr>
              <a:t>https://www.doleta.gov/grants/financial_reporting.cfm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Changes take effect starting with the reporting period that ends on September 30,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If you have any further questions about the new ETA-9130 Basic, please contact your FPO.</a:t>
            </a:r>
          </a:p>
        </p:txBody>
      </p:sp>
    </p:spTree>
    <p:extLst>
      <p:ext uri="{BB962C8B-B14F-4D97-AF65-F5344CB8AC3E}">
        <p14:creationId xmlns:p14="http://schemas.microsoft.com/office/powerpoint/2010/main" val="316525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021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Competency Based Education - Part 1: Effective Strategies – </a:t>
            </a:r>
            <a:r>
              <a:rPr lang="en-US" b="0" dirty="0"/>
              <a:t>9/16,  1PM 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September Consultancy Call – External Outreach Strategies – </a:t>
            </a:r>
            <a:r>
              <a:rPr lang="en-US" b="0" dirty="0"/>
              <a:t>9/19, 4 PM 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Competency Based Education - Part 2: Addressing Financial Aid Barriers  - </a:t>
            </a:r>
            <a:r>
              <a:rPr lang="en-US" b="0" dirty="0"/>
              <a:t>9/29, 12PM 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Voices of Opportunity: Creating Resiliency and Building Community: A Grantee-Led Webinar  - </a:t>
            </a:r>
            <a:r>
              <a:rPr lang="en-US" b="0" dirty="0"/>
              <a:t>10/4, 2 PMET</a:t>
            </a:r>
          </a:p>
        </p:txBody>
      </p:sp>
    </p:spTree>
    <p:extLst>
      <p:ext uri="{BB962C8B-B14F-4D97-AF65-F5344CB8AC3E}">
        <p14:creationId xmlns:p14="http://schemas.microsoft.com/office/powerpoint/2010/main" val="285172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up for the TAACCCT Weekly Digest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714193" cy="480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50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Reporting Key Resources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5105400" cy="496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65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Reporting Key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TAACCCT Round 2/3/4 OMB Reporting Package (Updated)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TAACCCT TA Guide for Reporting Documentation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Who Counts as a Participant Flow Chart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Table 1 Flow Chart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TEGL 15-10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TEGL 15-10 - Attachment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TAACCCT APR Thermometer Instructions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59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0486" y="762000"/>
            <a:ext cx="7772400" cy="15001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</a:rPr>
              <a:t>Questions from YOU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20486" y="2881086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</a:rPr>
              <a:t>Special Topic:  </a:t>
            </a:r>
            <a:r>
              <a:rPr lang="en-US" sz="4000" i="1" dirty="0">
                <a:solidFill>
                  <a:srgbClr val="FF0000"/>
                </a:solidFill>
              </a:rPr>
              <a:t>NEW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Updated OMB Package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New Performance FAQs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38200" y="152399"/>
            <a:ext cx="7772400" cy="1066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620486" y="44958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</a:rPr>
              <a:t>Open Question Period (Limited)</a:t>
            </a:r>
          </a:p>
        </p:txBody>
      </p:sp>
    </p:spTree>
    <p:extLst>
      <p:ext uri="{BB962C8B-B14F-4D97-AF65-F5344CB8AC3E}">
        <p14:creationId xmlns:p14="http://schemas.microsoft.com/office/powerpoint/2010/main" val="1889413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AACCCT Performance Reporting Q&amp;amp;A&amp;quot;&quot;/&gt;&lt;property id=&quot;20307&quot; value=&quot;282&quot;/&gt;&lt;/object&gt;&lt;object type=&quot;3&quot; unique_id=&quot;10004&quot;&gt;&lt;property id=&quot;20148&quot; value=&quot;5&quot;/&gt;&lt;property id=&quot;20300&quot; value=&quot;Slide 2 - &amp;quot;Presenters&amp;quot;&quot;/&gt;&lt;property id=&quot;20307&quot; value=&quot;540&quot;/&gt;&lt;/object&gt;&lt;object type=&quot;3&quot; unique_id=&quot;10005&quot;&gt;&lt;property id=&quot;20148&quot; value=&quot;5&quot;/&gt;&lt;property id=&quot;20300&quot; value=&quot;Slide 3 - &amp;quot;TAACCCT Learning Network at a Glance&amp;quot;&quot;/&gt;&lt;property id=&quot;20307&quot; value=&quot;471&quot;/&gt;&lt;/object&gt;&lt;object type=&quot;3&quot; unique_id=&quot;10006&quot;&gt;&lt;property id=&quot;20148&quot; value=&quot;5&quot;/&gt;&lt;property id=&quot;20300&quot; value=&quot;Slide 4 - &amp;quot;New ETA-9130 Forms&amp;quot;&quot;/&gt;&lt;property id=&quot;20307&quot; value=&quot;565&quot;/&gt;&lt;/object&gt;&lt;object type=&quot;3&quot; unique_id=&quot;10007&quot;&gt;&lt;property id=&quot;20148&quot; value=&quot;5&quot;/&gt;&lt;property id=&quot;20300&quot; value=&quot;Slide 5 - &amp;quot;UPCOMING WEBINARS&amp;quot;&quot;/&gt;&lt;property id=&quot;20307&quot; value=&quot;564&quot;/&gt;&lt;/object&gt;&lt;object type=&quot;3&quot; unique_id=&quot;10008&quot;&gt;&lt;property id=&quot;20148&quot; value=&quot;5&quot;/&gt;&lt;property id=&quot;20300&quot; value=&quot;Slide 6 - &amp;quot;Sign up for the TAACCCT Weekly Digest&amp;quot;&quot;/&gt;&lt;property id=&quot;20307&quot; value=&quot;485&quot;/&gt;&lt;/object&gt;&lt;object type=&quot;3&quot; unique_id=&quot;10009&quot;&gt;&lt;property id=&quot;20148&quot; value=&quot;5&quot;/&gt;&lt;property id=&quot;20300&quot; value=&quot;Slide 7 - &amp;quot;Performance Reporting Key Resources&amp;quot;&quot;/&gt;&lt;property id=&quot;20307&quot; value=&quot;562&quot;/&gt;&lt;/object&gt;&lt;object type=&quot;3&quot; unique_id=&quot;10010&quot;&gt;&lt;property id=&quot;20148&quot; value=&quot;5&quot;/&gt;&lt;property id=&quot;20300&quot; value=&quot;Slide 8 - &amp;quot;Performance Reporting Key Resources&amp;quot;&quot;/&gt;&lt;property id=&quot;20307&quot; value=&quot;563&quot;/&gt;&lt;/object&gt;&lt;object type=&quot;3&quot; unique_id=&quot;10011&quot;&gt;&lt;property id=&quot;20148&quot; value=&quot;5&quot;/&gt;&lt;property id=&quot;20300&quot; value=&quot;Slide 9&quot;/&gt;&lt;property id=&quot;20307&quot; value=&quot;449&quot;/&gt;&lt;/object&gt;&lt;object type=&quot;3&quot; unique_id=&quot;10012&quot;&gt;&lt;property id=&quot;20148&quot; value=&quot;5&quot;/&gt;&lt;property id=&quot;20300&quot; value=&quot;Slide 10 - &amp;quot;Question #1&amp;quot;&quot;/&gt;&lt;property id=&quot;20307&quot; value=&quot;450&quot;/&gt;&lt;/object&gt;&lt;object type=&quot;3&quot; unique_id=&quot;10013&quot;&gt;&lt;property id=&quot;20148&quot; value=&quot;5&quot;/&gt;&lt;property id=&quot;20300&quot; value=&quot;Slide 11 - &amp;quot;Question #2&amp;quot;&quot;/&gt;&lt;property id=&quot;20307&quot; value=&quot;555&quot;/&gt;&lt;/object&gt;&lt;object type=&quot;3&quot; unique_id=&quot;10014&quot;&gt;&lt;property id=&quot;20148&quot; value=&quot;5&quot;/&gt;&lt;property id=&quot;20300&quot; value=&quot;Slide 12 - &amp;quot;Question #3&amp;quot;&quot;/&gt;&lt;property id=&quot;20307&quot; value=&quot;556&quot;/&gt;&lt;/object&gt;&lt;object type=&quot;3&quot; unique_id=&quot;10015&quot;&gt;&lt;property id=&quot;20148&quot; value=&quot;5&quot;/&gt;&lt;property id=&quot;20300&quot; value=&quot;Slide 13 - &amp;quot;Question #4&amp;quot;&quot;/&gt;&lt;property id=&quot;20307&quot; value=&quot;557&quot;/&gt;&lt;/object&gt;&lt;object type=&quot;3&quot; unique_id=&quot;10016&quot;&gt;&lt;property id=&quot;20148&quot; value=&quot;5&quot;/&gt;&lt;property id=&quot;20300&quot; value=&quot;Slide 14 - &amp;quot;OMB Reporting Package Update&amp;quot;&quot;/&gt;&lt;property id=&quot;20307&quot; value=&quot;452&quot;/&gt;&lt;/object&gt;&lt;object type=&quot;3&quot; unique_id=&quot;10017&quot;&gt;&lt;property id=&quot;20148&quot; value=&quot;5&quot;/&gt;&lt;property id=&quot;20300&quot; value=&quot;Slide 15 - &amp;quot;What You Need to Know&amp;quot;&quot;/&gt;&lt;property id=&quot;20307&quot; value=&quot;528&quot;/&gt;&lt;/object&gt;&lt;object type=&quot;3&quot; unique_id=&quot;10018&quot;&gt;&lt;property id=&quot;20148&quot; value=&quot;5&quot;/&gt;&lt;property id=&quot;20300&quot; value=&quot;Slide 16 - &amp;quot;Clarified Information:  When to Report&amp;quot;&quot;/&gt;&lt;property id=&quot;20307&quot; value=&quot;530&quot;/&gt;&lt;/object&gt;&lt;object type=&quot;3&quot; unique_id=&quot;10019&quot;&gt;&lt;property id=&quot;20148&quot; value=&quot;5&quot;/&gt;&lt;property id=&quot;20300&quot; value=&quot;Slide 17 - &amp;quot;Clarified Information: Strengthened and Aligned Language &amp;quot;&quot;/&gt;&lt;property id=&quot;20307&quot; value=&quot;542&quot;/&gt;&lt;/object&gt;&lt;object type=&quot;3&quot; unique_id=&quot;10020&quot;&gt;&lt;property id=&quot;20148&quot; value=&quot;5&quot;/&gt;&lt;property id=&quot;20300&quot; value=&quot;Slide 18 - &amp;quot;Clarified Information:  Administrative Data Requirements&amp;quot;&quot;/&gt;&lt;property id=&quot;20307&quot; value=&quot;543&quot;/&gt;&lt;/object&gt;&lt;object type=&quot;3&quot; unique_id=&quot;10021&quot;&gt;&lt;property id=&quot;20148&quot; value=&quot;5&quot;/&gt;&lt;property id=&quot;20300&quot; value=&quot;Slide 19 - &amp;quot;Clarified Information:  Other Changes&amp;quot;&quot;/&gt;&lt;property id=&quot;20307&quot; value=&quot;558&quot;/&gt;&lt;/object&gt;&lt;object type=&quot;3&quot; unique_id=&quot;10022&quot;&gt;&lt;property id=&quot;20148&quot; value=&quot;5&quot;/&gt;&lt;property id=&quot;20300&quot; value=&quot;Slide 20 - &amp;quot;Removal of Outdated Information:  Internet Links&amp;quot;&quot;/&gt;&lt;property id=&quot;20307&quot; value=&quot;545&quot;/&gt;&lt;/object&gt;&lt;object type=&quot;3&quot; unique_id=&quot;10023&quot;&gt;&lt;property id=&quot;20148&quot; value=&quot;5&quot;/&gt;&lt;property id=&quot;20300&quot; value=&quot;Slide 21 - &amp;quot;Removal of Outdated Information:  Round 1&amp;quot;&quot;/&gt;&lt;property id=&quot;20307&quot; value=&quot;546&quot;/&gt;&lt;/object&gt;&lt;object type=&quot;3&quot; unique_id=&quot;10024&quot;&gt;&lt;property id=&quot;20148&quot; value=&quot;5&quot;/&gt;&lt;property id=&quot;20300&quot; value=&quot;Slide 22 - &amp;quot;Compilation of TAACCCT FAQs&amp;quot;&quot;/&gt;&lt;property id=&quot;20307&quot; value=&quot;547&quot;/&gt;&lt;/object&gt;&lt;object type=&quot;3&quot; unique_id=&quot;10025&quot;&gt;&lt;property id=&quot;20148&quot; value=&quot;5&quot;/&gt;&lt;property id=&quot;20300&quot; value=&quot;Slide 23 - &amp;quot;Sections of the FAQ:  What’s In It?&amp;quot;&quot;/&gt;&lt;property id=&quot;20307&quot; value=&quot;548&quot;/&gt;&lt;/object&gt;&lt;object type=&quot;3&quot; unique_id=&quot;10026&quot;&gt;&lt;property id=&quot;20148&quot; value=&quot;5&quot;/&gt;&lt;property id=&quot;20300&quot; value=&quot;Slide 24 - &amp;quot;Important Information to Know&amp;quot;&quot;/&gt;&lt;property id=&quot;20307&quot; value=&quot;549&quot;/&gt;&lt;/object&gt;&lt;object type=&quot;3&quot; unique_id=&quot;10027&quot;&gt;&lt;property id=&quot;20148&quot; value=&quot;5&quot;/&gt;&lt;property id=&quot;20300&quot; value=&quot;Slide 25 - &amp;quot;Performance Reporting Section&amp;quot;&quot;/&gt;&lt;property id=&quot;20307&quot; value=&quot;550&quot;/&gt;&lt;/object&gt;&lt;object type=&quot;3&quot; unique_id=&quot;10028&quot;&gt;&lt;property id=&quot;20148&quot; value=&quot;5&quot;/&gt;&lt;property id=&quot;20300&quot; value=&quot;Slide 26 - &amp;quot;Performance Reporting New Questions&amp;quot;&quot;/&gt;&lt;property id=&quot;20307&quot; value=&quot;551&quot;/&gt;&lt;/object&gt;&lt;object type=&quot;3&quot; unique_id=&quot;10029&quot;&gt;&lt;property id=&quot;20148&quot; value=&quot;5&quot;/&gt;&lt;property id=&quot;20300&quot; value=&quot;Slide 27 - &amp;quot;Other Performance Reporting Information&amp;quot;&quot;/&gt;&lt;property id=&quot;20307&quot; value=&quot;552&quot;/&gt;&lt;/object&gt;&lt;object type=&quot;3&quot; unique_id=&quot;10030&quot;&gt;&lt;property id=&quot;20148&quot; value=&quot;5&quot;/&gt;&lt;property id=&quot;20300&quot; value=&quot;Slide 28 - &amp;quot;ANNUAL PERFORMANCE REPORT &amp;amp; QUARTERLY NARRATIVE PROGRESS REPORT&amp;quot;&quot;/&gt;&lt;property id=&quot;20307&quot; value=&quot;553&quot;/&gt;&lt;/object&gt;&lt;object type=&quot;3&quot; unique_id=&quot;10031&quot;&gt;&lt;property id=&quot;20148&quot; value=&quot;5&quot;/&gt;&lt;property id=&quot;20300&quot; value=&quot;Slide 29 - &amp;quot;WEBINAR TOPICS REQUESTED&amp;quot;&quot;/&gt;&lt;property id=&quot;20307&quot; value=&quot;554&quot;/&gt;&lt;/object&gt;&lt;object type=&quot;3&quot; unique_id=&quot;10032&quot;&gt;&lt;property id=&quot;20148&quot; value=&quot;5&quot;/&gt;&lt;property id=&quot;20300&quot; value=&quot;Slide 30&quot;/&gt;&lt;property id=&quot;20307&quot; value=&quot;469&quot;/&gt;&lt;/object&gt;&lt;object type=&quot;3&quot; unique_id=&quot;10033&quot;&gt;&lt;property id=&quot;20148&quot; value=&quot;5&quot;/&gt;&lt;property id=&quot;20300&quot; value=&quot;Slide 31 - &amp;quot;Poll question:   Which performance-related topic would you like to see a short presentation on in a future monthly&quot;/&gt;&lt;property id=&quot;20307&quot; value=&quot;503&quot;/&gt;&lt;/object&gt;&lt;object type=&quot;3&quot; unique_id=&quot;10034&quot;&gt;&lt;property id=&quot;20148&quot; value=&quot;5&quot;/&gt;&lt;property id=&quot;20300&quot; value=&quot;Slide 32 - &amp;quot;Poll question:   What is your favorite thing about the fall season?&amp;quot;&quot;/&gt;&lt;property id=&quot;20307&quot; value=&quot;560&quot;/&gt;&lt;/object&gt;&lt;object type=&quot;3&quot; unique_id=&quot;10035&quot;&gt;&lt;property id=&quot;20148&quot; value=&quot;5&quot;/&gt;&lt;property id=&quot;20300&quot; value=&quot;Slide 33 - &amp;quot;Poll question:   How prepared do you feel to begin work on completing the Annual Performance Report for the year e&quot;/&gt;&lt;property id=&quot;20307&quot; value=&quot;559&quot;/&gt;&lt;/object&gt;&lt;object type=&quot;3&quot; unique_id=&quot;10036&quot;&gt;&lt;property id=&quot;20148&quot; value=&quot;5&quot;/&gt;&lt;property id=&quot;20300&quot; value=&quot;Slide 34 - &amp;quot;Poll question:   What is your biggest challenge when it comes to reporting?  (Please select only one)&amp;quot;&quot;/&gt;&lt;property id=&quot;20307&quot; value=&quot;561&quot;/&gt;&lt;/object&gt;&lt;object type=&quot;3&quot; unique_id=&quot;10037&quot;&gt;&lt;property id=&quot;20148&quot; value=&quot;5&quot;/&gt;&lt;property id=&quot;20300&quot; value=&quot;Slide 35 - &amp;quot;UPCOMING WEBINARS&amp;quot;&quot;/&gt;&lt;property id=&quot;20307&quot; value=&quot;506&quot;/&gt;&lt;/object&gt;&lt;object type=&quot;3&quot; unique_id=&quot;10038&quot;&gt;&lt;property id=&quot;20148&quot; value=&quot;5&quot;/&gt;&lt;property id=&quot;20300&quot; value=&quot;Slide 36&quot;/&gt;&lt;property id=&quot;20307&quot; value=&quot;484&quot;/&gt;&lt;/object&gt;&lt;object type=&quot;3&quot; unique_id=&quot;10039&quot;&gt;&lt;property id=&quot;20148&quot; value=&quot;5&quot;/&gt;&lt;property id=&quot;20300&quot; value=&quot;Slide 37&quot;/&gt;&lt;property id=&quot;20307&quot; value=&quot;470&quot;/&gt;&lt;/object&gt;&lt;/object&gt;&lt;object type=&quot;8&quot; unique_id=&quot;1007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AC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TACT Theme</Template>
  <TotalTime>12767</TotalTime>
  <Words>923</Words>
  <Application>Microsoft Office PowerPoint</Application>
  <PresentationFormat>On-screen Show (4:3)</PresentationFormat>
  <Paragraphs>216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Franklin Gothic Demi</vt:lpstr>
      <vt:lpstr>Franklin Gothic Medium</vt:lpstr>
      <vt:lpstr>Monotype Corsiva</vt:lpstr>
      <vt:lpstr>Wingdings 2</vt:lpstr>
      <vt:lpstr>TACT Theme</vt:lpstr>
      <vt:lpstr>TAACCCT Performance Reporting Q&amp;A</vt:lpstr>
      <vt:lpstr>Presenters</vt:lpstr>
      <vt:lpstr>TAACCCT Learning Network at a Glance</vt:lpstr>
      <vt:lpstr>New ETA-9130 Forms</vt:lpstr>
      <vt:lpstr>UPCOMING WEBINARS</vt:lpstr>
      <vt:lpstr>Sign up for the TAACCCT Weekly Digest</vt:lpstr>
      <vt:lpstr>Performance Reporting Key Resources</vt:lpstr>
      <vt:lpstr>Performance Reporting Key Resources</vt:lpstr>
      <vt:lpstr>PowerPoint Presentation</vt:lpstr>
      <vt:lpstr>Question #1</vt:lpstr>
      <vt:lpstr>Question #2</vt:lpstr>
      <vt:lpstr>Question #3</vt:lpstr>
      <vt:lpstr>Question #4</vt:lpstr>
      <vt:lpstr>OMB Reporting Package Update</vt:lpstr>
      <vt:lpstr>What You Need to Know</vt:lpstr>
      <vt:lpstr>Clarified Information:  When to Report</vt:lpstr>
      <vt:lpstr>Clarified Information: Strengthened and Aligned Language </vt:lpstr>
      <vt:lpstr>Clarified Information:  Administrative Data Requirements</vt:lpstr>
      <vt:lpstr>Clarified Information:  Other Changes</vt:lpstr>
      <vt:lpstr>Removal of Outdated Information:  Internet Links</vt:lpstr>
      <vt:lpstr>Removal of Outdated Information:  Round 1</vt:lpstr>
      <vt:lpstr>Compilation of TAACCCT FAQs</vt:lpstr>
      <vt:lpstr>Sections of the FAQ:  What’s In It?</vt:lpstr>
      <vt:lpstr>Important Information to Know</vt:lpstr>
      <vt:lpstr>Performance Reporting Section</vt:lpstr>
      <vt:lpstr>Performance Reporting New Questions</vt:lpstr>
      <vt:lpstr>Other Performance Reporting Information</vt:lpstr>
      <vt:lpstr>ANNUAL PERFORMANCE REPORT &amp; QUARTERLY NARRATIVE PROGRESS REPORT</vt:lpstr>
      <vt:lpstr>WEBINAR TOPICS REQUESTED</vt:lpstr>
      <vt:lpstr>PowerPoint Presentation</vt:lpstr>
      <vt:lpstr>Poll question:   Which performance-related topic would you like to see a short presentation on in a future monthly Webinar? </vt:lpstr>
      <vt:lpstr>Poll question:   What is your favorite thing about the fall season?</vt:lpstr>
      <vt:lpstr>Poll question:   How prepared do you feel to begin work on completing the Annual Performance Report for the year ending September 30, 2016?</vt:lpstr>
      <vt:lpstr>Poll question:   What is your biggest challenge when it comes to reporting?  (Please select only one)</vt:lpstr>
      <vt:lpstr>UPCOMING WEBINARS</vt:lpstr>
      <vt:lpstr>PowerPoint Presentation</vt:lpstr>
      <vt:lpstr>PowerPoint Presentation</vt:lpstr>
    </vt:vector>
  </TitlesOfParts>
  <Company>Employment &amp; Training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ducut.edward</dc:creator>
  <cp:lastModifiedBy>Laura Casertano</cp:lastModifiedBy>
  <cp:revision>412</cp:revision>
  <cp:lastPrinted>2016-06-14T14:33:04Z</cp:lastPrinted>
  <dcterms:created xsi:type="dcterms:W3CDTF">2014-03-04T15:26:59Z</dcterms:created>
  <dcterms:modified xsi:type="dcterms:W3CDTF">2016-09-15T16:59:31Z</dcterms:modified>
</cp:coreProperties>
</file>