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81" r:id="rId2"/>
    <p:sldId id="259" r:id="rId3"/>
    <p:sldId id="369" r:id="rId4"/>
    <p:sldId id="360" r:id="rId5"/>
    <p:sldId id="414" r:id="rId6"/>
    <p:sldId id="361" r:id="rId7"/>
    <p:sldId id="404" r:id="rId8"/>
    <p:sldId id="405" r:id="rId9"/>
    <p:sldId id="406" r:id="rId10"/>
    <p:sldId id="407" r:id="rId11"/>
    <p:sldId id="408" r:id="rId12"/>
    <p:sldId id="403" r:id="rId13"/>
    <p:sldId id="384" r:id="rId14"/>
    <p:sldId id="387" r:id="rId15"/>
    <p:sldId id="389" r:id="rId16"/>
    <p:sldId id="391" r:id="rId17"/>
    <p:sldId id="390" r:id="rId18"/>
    <p:sldId id="392" r:id="rId19"/>
    <p:sldId id="395" r:id="rId20"/>
    <p:sldId id="396" r:id="rId21"/>
    <p:sldId id="397" r:id="rId22"/>
    <p:sldId id="388" r:id="rId23"/>
    <p:sldId id="399" r:id="rId24"/>
    <p:sldId id="400" r:id="rId25"/>
    <p:sldId id="402" r:id="rId26"/>
    <p:sldId id="401" r:id="rId27"/>
    <p:sldId id="393" r:id="rId28"/>
    <p:sldId id="394" r:id="rId29"/>
    <p:sldId id="385" r:id="rId30"/>
    <p:sldId id="379" r:id="rId31"/>
    <p:sldId id="409" r:id="rId32"/>
    <p:sldId id="410" r:id="rId33"/>
    <p:sldId id="412" r:id="rId34"/>
    <p:sldId id="416" r:id="rId35"/>
    <p:sldId id="415" r:id="rId36"/>
    <p:sldId id="417" r:id="rId37"/>
    <p:sldId id="310" r:id="rId38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ca Aceved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84B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00"/>
    <p:restoredTop sz="73454" autoAdjust="0"/>
  </p:normalViewPr>
  <p:slideViewPr>
    <p:cSldViewPr snapToGrid="0" snapToObjects="1">
      <p:cViewPr varScale="1">
        <p:scale>
          <a:sx n="66" d="100"/>
          <a:sy n="66" d="100"/>
        </p:scale>
        <p:origin x="19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BC296F-6B08-0D44-A9B2-B6811D05F4DF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D68C50-D3B4-1848-8EA9-4FFB00864135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U.S. Department of Labor, Employment &amp; Training Administration</a:t>
          </a:r>
        </a:p>
        <a:p>
          <a:r>
            <a:rPr lang="en-US" dirty="0">
              <a:latin typeface="Arial"/>
              <a:cs typeface="Arial"/>
            </a:rPr>
            <a:t>(National)</a:t>
          </a:r>
        </a:p>
      </dgm:t>
    </dgm:pt>
    <dgm:pt modelId="{C64748D1-2C8B-A14B-A4D8-276463D34889}" type="parTrans" cxnId="{00C15A7B-2F8F-CD46-ACBA-03CD10F2AD7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10808CB-713F-4A43-B272-E94CA8951D74}" type="sibTrans" cxnId="{00C15A7B-2F8F-CD46-ACBA-03CD10F2AD7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08A164DB-0700-5F46-B9A1-B027F1405942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Jobs for the Future</a:t>
          </a:r>
        </a:p>
      </dgm:t>
    </dgm:pt>
    <dgm:pt modelId="{0178B1F8-C721-3C49-BCE7-F32F860131AA}" type="parTrans" cxnId="{84B06D85-AA08-1949-9B9E-E557D93AEFA7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6822A150-B292-CF46-B564-9EB9535ABC01}" type="sibTrans" cxnId="{84B06D85-AA08-1949-9B9E-E557D93AEFA7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C16ADBA1-3329-D64D-A923-73E71D12330C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CalState/Merlot</a:t>
          </a:r>
        </a:p>
      </dgm:t>
    </dgm:pt>
    <dgm:pt modelId="{BF72FF2E-35B7-4846-8E6D-4DE70B77A411}" type="parTrans" cxnId="{524DC614-0EBD-A44F-A552-9AEFEBDE5A29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F805A922-6147-2E46-942F-8B580B8F2F52}" type="sibTrans" cxnId="{524DC614-0EBD-A44F-A552-9AEFEBDE5A29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04C027A2-CDF1-4642-90C9-E6FADE5C1CFB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Maher &amp; Maher </a:t>
          </a:r>
        </a:p>
      </dgm:t>
    </dgm:pt>
    <dgm:pt modelId="{E7BD5B4E-AF1C-5942-BF7B-D719F1B71C54}" type="parTrans" cxnId="{23956645-1DC0-1540-A6F7-3166E06C744F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D774972B-31DD-4143-B0A6-441769B7E435}" type="sibTrans" cxnId="{23956645-1DC0-1540-A6F7-3166E06C744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53F5683-D125-1745-B0B8-1CD860D8BF34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American Association of Community Colleges</a:t>
          </a:r>
        </a:p>
      </dgm:t>
    </dgm:pt>
    <dgm:pt modelId="{36D2DD83-68FB-C240-924B-E53FB664BB4E}" type="parTrans" cxnId="{C1FF95B4-E4DC-AA4B-9EF3-4AF243CFF51C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9F04441-1C88-1849-B00C-3C72638C23F4}" type="sibTrans" cxnId="{C1FF95B4-E4DC-AA4B-9EF3-4AF243CFF51C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A9C14472-D648-1E4E-93C1-1B7ED9FB14CB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U.S. National Science Foundation</a:t>
          </a:r>
        </a:p>
      </dgm:t>
    </dgm:pt>
    <dgm:pt modelId="{C28AFA86-DA72-D148-8BA6-CDE66A22ADD7}" type="parTrans" cxnId="{D986B12A-8A55-FD4B-A0E9-8319BE8E7C2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C7C4805-A7D9-0E4C-BA4D-11BEC16A39B1}" type="sibTrans" cxnId="{D986B12A-8A55-FD4B-A0E9-8319BE8E7C2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4037DDB7-9DFB-2F42-BD74-0FCCD1F41ED7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ATE Centers</a:t>
          </a:r>
        </a:p>
      </dgm:t>
    </dgm:pt>
    <dgm:pt modelId="{A540A28C-5C8C-0547-9B97-A77B409D9B33}" type="parTrans" cxnId="{93A9B619-78AE-6C45-90F5-A9899870EE5A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E9BFF95-E0AE-0C40-BE6B-2A6D56B5E341}" type="sibTrans" cxnId="{93A9B619-78AE-6C45-90F5-A9899870EE5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442899B-68FA-A643-8DAB-214E62BD7585}" type="pres">
      <dgm:prSet presAssocID="{00BC296F-6B08-0D44-A9B2-B6811D05F4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4946BA7-3CE5-114A-B785-C8F3E1B4DA49}" type="pres">
      <dgm:prSet presAssocID="{BBD68C50-D3B4-1848-8EA9-4FFB00864135}" presName="hierRoot1" presStyleCnt="0"/>
      <dgm:spPr/>
    </dgm:pt>
    <dgm:pt modelId="{FC73F032-B618-114B-BB16-4A4C1BCF590B}" type="pres">
      <dgm:prSet presAssocID="{BBD68C50-D3B4-1848-8EA9-4FFB00864135}" presName="composite" presStyleCnt="0"/>
      <dgm:spPr/>
    </dgm:pt>
    <dgm:pt modelId="{5C1FE5D2-DC51-E14D-8544-A3E28AE58614}" type="pres">
      <dgm:prSet presAssocID="{BBD68C50-D3B4-1848-8EA9-4FFB00864135}" presName="background" presStyleLbl="node0" presStyleIdx="0" presStyleCnt="2"/>
      <dgm:spPr>
        <a:solidFill>
          <a:schemeClr val="tx2">
            <a:lumMod val="75000"/>
          </a:schemeClr>
        </a:solidFill>
        <a:effectLst/>
      </dgm:spPr>
    </dgm:pt>
    <dgm:pt modelId="{9A4F00F8-6A67-5C4B-9E84-0DC5D6ECE23B}" type="pres">
      <dgm:prSet presAssocID="{BBD68C50-D3B4-1848-8EA9-4FFB00864135}" presName="text" presStyleLbl="fgAcc0" presStyleIdx="0" presStyleCnt="2" custScaleX="113597" custScaleY="109950" custLinFactNeighborX="-52844" custLinFactNeighborY="-1482">
        <dgm:presLayoutVars>
          <dgm:chPref val="3"/>
        </dgm:presLayoutVars>
      </dgm:prSet>
      <dgm:spPr/>
    </dgm:pt>
    <dgm:pt modelId="{6649ABFA-C967-9C42-B010-A9C274257A25}" type="pres">
      <dgm:prSet presAssocID="{BBD68C50-D3B4-1848-8EA9-4FFB00864135}" presName="hierChild2" presStyleCnt="0"/>
      <dgm:spPr/>
    </dgm:pt>
    <dgm:pt modelId="{11F25EAC-EF1F-0A41-A139-8A007967E6A7}" type="pres">
      <dgm:prSet presAssocID="{0178B1F8-C721-3C49-BCE7-F32F860131AA}" presName="Name10" presStyleLbl="parChTrans1D2" presStyleIdx="0" presStyleCnt="3"/>
      <dgm:spPr/>
    </dgm:pt>
    <dgm:pt modelId="{04491E9E-CE1E-5344-887E-292CA6D9A973}" type="pres">
      <dgm:prSet presAssocID="{08A164DB-0700-5F46-B9A1-B027F1405942}" presName="hierRoot2" presStyleCnt="0"/>
      <dgm:spPr/>
    </dgm:pt>
    <dgm:pt modelId="{69A53F18-03FD-0740-8D9D-0514558B4A06}" type="pres">
      <dgm:prSet presAssocID="{08A164DB-0700-5F46-B9A1-B027F1405942}" presName="composite2" presStyleCnt="0"/>
      <dgm:spPr/>
    </dgm:pt>
    <dgm:pt modelId="{783A5137-820A-D847-B8CC-B414AB8AF267}" type="pres">
      <dgm:prSet presAssocID="{08A164DB-0700-5F46-B9A1-B027F1405942}" presName="background2" presStyleLbl="node2" presStyleIdx="0" presStyleCnt="3"/>
      <dgm:spPr>
        <a:solidFill>
          <a:schemeClr val="tx2">
            <a:lumMod val="75000"/>
          </a:schemeClr>
        </a:solidFill>
        <a:effectLst/>
      </dgm:spPr>
    </dgm:pt>
    <dgm:pt modelId="{6E50DDCC-9308-574D-9786-08EE1640B632}" type="pres">
      <dgm:prSet presAssocID="{08A164DB-0700-5F46-B9A1-B027F1405942}" presName="text2" presStyleLbl="fgAcc2" presStyleIdx="0" presStyleCnt="3" custLinFactNeighborX="-36939" custLinFactNeighborY="-1265">
        <dgm:presLayoutVars>
          <dgm:chPref val="3"/>
        </dgm:presLayoutVars>
      </dgm:prSet>
      <dgm:spPr/>
    </dgm:pt>
    <dgm:pt modelId="{57859B20-A491-C14E-8B47-262AD3FB3C9C}" type="pres">
      <dgm:prSet presAssocID="{08A164DB-0700-5F46-B9A1-B027F1405942}" presName="hierChild3" presStyleCnt="0"/>
      <dgm:spPr/>
    </dgm:pt>
    <dgm:pt modelId="{730BCF91-5994-2044-81BC-E029013DA0AA}" type="pres">
      <dgm:prSet presAssocID="{E7BD5B4E-AF1C-5942-BF7B-D719F1B71C54}" presName="Name17" presStyleLbl="parChTrans1D3" presStyleIdx="0" presStyleCnt="2"/>
      <dgm:spPr/>
    </dgm:pt>
    <dgm:pt modelId="{8BDEB65C-7C86-7645-A3A3-D94EBA93D6FD}" type="pres">
      <dgm:prSet presAssocID="{04C027A2-CDF1-4642-90C9-E6FADE5C1CFB}" presName="hierRoot3" presStyleCnt="0"/>
      <dgm:spPr/>
    </dgm:pt>
    <dgm:pt modelId="{15A826FD-21B7-714F-A8CA-0CACF4907DED}" type="pres">
      <dgm:prSet presAssocID="{04C027A2-CDF1-4642-90C9-E6FADE5C1CFB}" presName="composite3" presStyleCnt="0"/>
      <dgm:spPr/>
    </dgm:pt>
    <dgm:pt modelId="{D841183A-AE99-E34F-AEEC-BFDDDA6B149E}" type="pres">
      <dgm:prSet presAssocID="{04C027A2-CDF1-4642-90C9-E6FADE5C1CFB}" presName="background3" presStyleLbl="node3" presStyleIdx="0" presStyleCnt="2"/>
      <dgm:spPr>
        <a:solidFill>
          <a:schemeClr val="tx2">
            <a:lumMod val="75000"/>
          </a:schemeClr>
        </a:solidFill>
        <a:effectLst/>
      </dgm:spPr>
    </dgm:pt>
    <dgm:pt modelId="{55779194-4F51-174B-9273-E67853468299}" type="pres">
      <dgm:prSet presAssocID="{04C027A2-CDF1-4642-90C9-E6FADE5C1CFB}" presName="text3" presStyleLbl="fgAcc3" presStyleIdx="0" presStyleCnt="2">
        <dgm:presLayoutVars>
          <dgm:chPref val="3"/>
        </dgm:presLayoutVars>
      </dgm:prSet>
      <dgm:spPr/>
    </dgm:pt>
    <dgm:pt modelId="{7AA7BB12-1E7F-7D43-A01E-E1F19278C76C}" type="pres">
      <dgm:prSet presAssocID="{04C027A2-CDF1-4642-90C9-E6FADE5C1CFB}" presName="hierChild4" presStyleCnt="0"/>
      <dgm:spPr/>
    </dgm:pt>
    <dgm:pt modelId="{80EC68D4-94F4-744A-A03B-1EB6E5866716}" type="pres">
      <dgm:prSet presAssocID="{36D2DD83-68FB-C240-924B-E53FB664BB4E}" presName="Name17" presStyleLbl="parChTrans1D3" presStyleIdx="1" presStyleCnt="2"/>
      <dgm:spPr/>
    </dgm:pt>
    <dgm:pt modelId="{34BC33A0-ED39-DE4F-8A9F-338B5DB527DD}" type="pres">
      <dgm:prSet presAssocID="{753F5683-D125-1745-B0B8-1CD860D8BF34}" presName="hierRoot3" presStyleCnt="0"/>
      <dgm:spPr/>
    </dgm:pt>
    <dgm:pt modelId="{C879E55B-7DBC-0A46-B6DA-7A7E7A671055}" type="pres">
      <dgm:prSet presAssocID="{753F5683-D125-1745-B0B8-1CD860D8BF34}" presName="composite3" presStyleCnt="0"/>
      <dgm:spPr/>
    </dgm:pt>
    <dgm:pt modelId="{58E25500-82D6-5146-A221-84A9B541C842}" type="pres">
      <dgm:prSet presAssocID="{753F5683-D125-1745-B0B8-1CD860D8BF34}" presName="background3" presStyleLbl="node3" presStyleIdx="1" presStyleCnt="2"/>
      <dgm:spPr>
        <a:solidFill>
          <a:schemeClr val="tx2">
            <a:lumMod val="75000"/>
          </a:schemeClr>
        </a:solidFill>
      </dgm:spPr>
    </dgm:pt>
    <dgm:pt modelId="{6CA8EF98-5A7C-8443-99AC-2F342BF4CC08}" type="pres">
      <dgm:prSet presAssocID="{753F5683-D125-1745-B0B8-1CD860D8BF34}" presName="text3" presStyleLbl="fgAcc3" presStyleIdx="1" presStyleCnt="2">
        <dgm:presLayoutVars>
          <dgm:chPref val="3"/>
        </dgm:presLayoutVars>
      </dgm:prSet>
      <dgm:spPr/>
    </dgm:pt>
    <dgm:pt modelId="{5AFB516C-8B19-1347-A340-BD44FA087715}" type="pres">
      <dgm:prSet presAssocID="{753F5683-D125-1745-B0B8-1CD860D8BF34}" presName="hierChild4" presStyleCnt="0"/>
      <dgm:spPr/>
    </dgm:pt>
    <dgm:pt modelId="{7D21B660-304A-0C45-8362-25E82F2E7D1A}" type="pres">
      <dgm:prSet presAssocID="{BF72FF2E-35B7-4846-8E6D-4DE70B77A411}" presName="Name10" presStyleLbl="parChTrans1D2" presStyleIdx="1" presStyleCnt="3"/>
      <dgm:spPr/>
    </dgm:pt>
    <dgm:pt modelId="{387C680B-E952-F04F-8840-6329408C4FF2}" type="pres">
      <dgm:prSet presAssocID="{C16ADBA1-3329-D64D-A923-73E71D12330C}" presName="hierRoot2" presStyleCnt="0"/>
      <dgm:spPr/>
    </dgm:pt>
    <dgm:pt modelId="{14AE68B9-FE25-6547-9774-6FB5767EC7AF}" type="pres">
      <dgm:prSet presAssocID="{C16ADBA1-3329-D64D-A923-73E71D12330C}" presName="composite2" presStyleCnt="0"/>
      <dgm:spPr/>
    </dgm:pt>
    <dgm:pt modelId="{646F3537-73EB-B949-918D-3B7B930AA6F5}" type="pres">
      <dgm:prSet presAssocID="{C16ADBA1-3329-D64D-A923-73E71D12330C}" presName="background2" presStyleLbl="node2" presStyleIdx="1" presStyleCnt="3"/>
      <dgm:spPr>
        <a:solidFill>
          <a:schemeClr val="tx2">
            <a:lumMod val="75000"/>
          </a:schemeClr>
        </a:solidFill>
        <a:effectLst/>
      </dgm:spPr>
    </dgm:pt>
    <dgm:pt modelId="{29CED845-19D1-E94E-8929-4CD240F70DCF}" type="pres">
      <dgm:prSet presAssocID="{C16ADBA1-3329-D64D-A923-73E71D12330C}" presName="text2" presStyleLbl="fgAcc2" presStyleIdx="1" presStyleCnt="3" custLinFactNeighborX="-33727" custLinFactNeighborY="-3794">
        <dgm:presLayoutVars>
          <dgm:chPref val="3"/>
        </dgm:presLayoutVars>
      </dgm:prSet>
      <dgm:spPr/>
    </dgm:pt>
    <dgm:pt modelId="{19852B07-4D31-214F-9301-B80B7570A269}" type="pres">
      <dgm:prSet presAssocID="{C16ADBA1-3329-D64D-A923-73E71D12330C}" presName="hierChild3" presStyleCnt="0"/>
      <dgm:spPr/>
    </dgm:pt>
    <dgm:pt modelId="{F8E47508-4D92-4841-B7F5-2B43DF9D01CA}" type="pres">
      <dgm:prSet presAssocID="{A9C14472-D648-1E4E-93C1-1B7ED9FB14CB}" presName="hierRoot1" presStyleCnt="0"/>
      <dgm:spPr/>
    </dgm:pt>
    <dgm:pt modelId="{B2BA61A3-B21F-2F4F-A27F-1E993EFF1F4B}" type="pres">
      <dgm:prSet presAssocID="{A9C14472-D648-1E4E-93C1-1B7ED9FB14CB}" presName="composite" presStyleCnt="0"/>
      <dgm:spPr/>
    </dgm:pt>
    <dgm:pt modelId="{EF2F118D-C820-304A-83D6-27A1A959A5FB}" type="pres">
      <dgm:prSet presAssocID="{A9C14472-D648-1E4E-93C1-1B7ED9FB14CB}" presName="background" presStyleLbl="node0" presStyleIdx="1" presStyleCnt="2"/>
      <dgm:spPr>
        <a:solidFill>
          <a:schemeClr val="tx2">
            <a:lumMod val="75000"/>
          </a:schemeClr>
        </a:solidFill>
        <a:effectLst/>
      </dgm:spPr>
    </dgm:pt>
    <dgm:pt modelId="{A8C405E2-5814-1346-B374-16BF34682930}" type="pres">
      <dgm:prSet presAssocID="{A9C14472-D648-1E4E-93C1-1B7ED9FB14CB}" presName="text" presStyleLbl="fgAcc0" presStyleIdx="1" presStyleCnt="2" custLinFactNeighborX="-66651" custLinFactNeighborY="2529">
        <dgm:presLayoutVars>
          <dgm:chPref val="3"/>
        </dgm:presLayoutVars>
      </dgm:prSet>
      <dgm:spPr/>
    </dgm:pt>
    <dgm:pt modelId="{62A3ED94-654E-E941-A0F8-294D22630DC7}" type="pres">
      <dgm:prSet presAssocID="{A9C14472-D648-1E4E-93C1-1B7ED9FB14CB}" presName="hierChild2" presStyleCnt="0"/>
      <dgm:spPr/>
    </dgm:pt>
    <dgm:pt modelId="{B4C3B5E3-D81B-994D-BB40-67475EE41359}" type="pres">
      <dgm:prSet presAssocID="{A540A28C-5C8C-0547-9B97-A77B409D9B33}" presName="Name10" presStyleLbl="parChTrans1D2" presStyleIdx="2" presStyleCnt="3"/>
      <dgm:spPr/>
    </dgm:pt>
    <dgm:pt modelId="{6300A319-EE00-0344-9BFC-D6F49AE21F3F}" type="pres">
      <dgm:prSet presAssocID="{4037DDB7-9DFB-2F42-BD74-0FCCD1F41ED7}" presName="hierRoot2" presStyleCnt="0"/>
      <dgm:spPr/>
    </dgm:pt>
    <dgm:pt modelId="{2995CDD1-F185-AC4D-9E55-C1A4942C1989}" type="pres">
      <dgm:prSet presAssocID="{4037DDB7-9DFB-2F42-BD74-0FCCD1F41ED7}" presName="composite2" presStyleCnt="0"/>
      <dgm:spPr/>
    </dgm:pt>
    <dgm:pt modelId="{BC6575E1-2812-5C43-951F-E9EB66CF75F5}" type="pres">
      <dgm:prSet presAssocID="{4037DDB7-9DFB-2F42-BD74-0FCCD1F41ED7}" presName="background2" presStyleLbl="node2" presStyleIdx="2" presStyleCnt="3"/>
      <dgm:spPr>
        <a:solidFill>
          <a:schemeClr val="tx2">
            <a:lumMod val="75000"/>
          </a:schemeClr>
        </a:solidFill>
        <a:effectLst/>
      </dgm:spPr>
    </dgm:pt>
    <dgm:pt modelId="{8D17BB9B-4AAD-8940-806B-57018B5F9E40}" type="pres">
      <dgm:prSet presAssocID="{4037DDB7-9DFB-2F42-BD74-0FCCD1F41ED7}" presName="text2" presStyleLbl="fgAcc2" presStyleIdx="2" presStyleCnt="3" custLinFactNeighborX="-8030" custLinFactNeighborY="68288">
        <dgm:presLayoutVars>
          <dgm:chPref val="3"/>
        </dgm:presLayoutVars>
      </dgm:prSet>
      <dgm:spPr/>
    </dgm:pt>
    <dgm:pt modelId="{44084721-95C0-2C40-A650-52AF1ECC7A56}" type="pres">
      <dgm:prSet presAssocID="{4037DDB7-9DFB-2F42-BD74-0FCCD1F41ED7}" presName="hierChild3" presStyleCnt="0"/>
      <dgm:spPr/>
    </dgm:pt>
  </dgm:ptLst>
  <dgm:cxnLst>
    <dgm:cxn modelId="{CD52C7BF-2284-F546-9156-38B5E3C4E86B}" type="presOf" srcId="{BF72FF2E-35B7-4846-8E6D-4DE70B77A411}" destId="{7D21B660-304A-0C45-8362-25E82F2E7D1A}" srcOrd="0" destOrd="0" presId="urn:microsoft.com/office/officeart/2005/8/layout/hierarchy1"/>
    <dgm:cxn modelId="{14D4DF38-B1B8-8148-A13C-D46B02BBEE1D}" type="presOf" srcId="{04C027A2-CDF1-4642-90C9-E6FADE5C1CFB}" destId="{55779194-4F51-174B-9273-E67853468299}" srcOrd="0" destOrd="0" presId="urn:microsoft.com/office/officeart/2005/8/layout/hierarchy1"/>
    <dgm:cxn modelId="{84B06D85-AA08-1949-9B9E-E557D93AEFA7}" srcId="{BBD68C50-D3B4-1848-8EA9-4FFB00864135}" destId="{08A164DB-0700-5F46-B9A1-B027F1405942}" srcOrd="0" destOrd="0" parTransId="{0178B1F8-C721-3C49-BCE7-F32F860131AA}" sibTransId="{6822A150-B292-CF46-B564-9EB9535ABC01}"/>
    <dgm:cxn modelId="{E7EAA99E-C5BC-A14B-84D7-4EE1ACB6067F}" type="presOf" srcId="{36D2DD83-68FB-C240-924B-E53FB664BB4E}" destId="{80EC68D4-94F4-744A-A03B-1EB6E5866716}" srcOrd="0" destOrd="0" presId="urn:microsoft.com/office/officeart/2005/8/layout/hierarchy1"/>
    <dgm:cxn modelId="{26460935-C77D-3B40-95A8-17377EA9B292}" type="presOf" srcId="{BBD68C50-D3B4-1848-8EA9-4FFB00864135}" destId="{9A4F00F8-6A67-5C4B-9E84-0DC5D6ECE23B}" srcOrd="0" destOrd="0" presId="urn:microsoft.com/office/officeart/2005/8/layout/hierarchy1"/>
    <dgm:cxn modelId="{C1FF95B4-E4DC-AA4B-9EF3-4AF243CFF51C}" srcId="{08A164DB-0700-5F46-B9A1-B027F1405942}" destId="{753F5683-D125-1745-B0B8-1CD860D8BF34}" srcOrd="1" destOrd="0" parTransId="{36D2DD83-68FB-C240-924B-E53FB664BB4E}" sibTransId="{79F04441-1C88-1849-B00C-3C72638C23F4}"/>
    <dgm:cxn modelId="{CC519851-4EB6-BB47-8138-A5A064C8D546}" type="presOf" srcId="{E7BD5B4E-AF1C-5942-BF7B-D719F1B71C54}" destId="{730BCF91-5994-2044-81BC-E029013DA0AA}" srcOrd="0" destOrd="0" presId="urn:microsoft.com/office/officeart/2005/8/layout/hierarchy1"/>
    <dgm:cxn modelId="{C88E7DE7-FA97-8749-A52B-4FABFCCB1DB1}" type="presOf" srcId="{A540A28C-5C8C-0547-9B97-A77B409D9B33}" destId="{B4C3B5E3-D81B-994D-BB40-67475EE41359}" srcOrd="0" destOrd="0" presId="urn:microsoft.com/office/officeart/2005/8/layout/hierarchy1"/>
    <dgm:cxn modelId="{00C15A7B-2F8F-CD46-ACBA-03CD10F2AD7A}" srcId="{00BC296F-6B08-0D44-A9B2-B6811D05F4DF}" destId="{BBD68C50-D3B4-1848-8EA9-4FFB00864135}" srcOrd="0" destOrd="0" parTransId="{C64748D1-2C8B-A14B-A4D8-276463D34889}" sibTransId="{710808CB-713F-4A43-B272-E94CA8951D74}"/>
    <dgm:cxn modelId="{524DC614-0EBD-A44F-A552-9AEFEBDE5A29}" srcId="{BBD68C50-D3B4-1848-8EA9-4FFB00864135}" destId="{C16ADBA1-3329-D64D-A923-73E71D12330C}" srcOrd="1" destOrd="0" parTransId="{BF72FF2E-35B7-4846-8E6D-4DE70B77A411}" sibTransId="{F805A922-6147-2E46-942F-8B580B8F2F52}"/>
    <dgm:cxn modelId="{17CC1940-9E47-3247-8396-8CAFEA7B478F}" type="presOf" srcId="{4037DDB7-9DFB-2F42-BD74-0FCCD1F41ED7}" destId="{8D17BB9B-4AAD-8940-806B-57018B5F9E40}" srcOrd="0" destOrd="0" presId="urn:microsoft.com/office/officeart/2005/8/layout/hierarchy1"/>
    <dgm:cxn modelId="{0FDAE8F9-CDC2-5248-9844-D54C0180BB2C}" type="presOf" srcId="{C16ADBA1-3329-D64D-A923-73E71D12330C}" destId="{29CED845-19D1-E94E-8929-4CD240F70DCF}" srcOrd="0" destOrd="0" presId="urn:microsoft.com/office/officeart/2005/8/layout/hierarchy1"/>
    <dgm:cxn modelId="{F81D6D7F-A086-FC43-A6DD-4F6A675C5A20}" type="presOf" srcId="{08A164DB-0700-5F46-B9A1-B027F1405942}" destId="{6E50DDCC-9308-574D-9786-08EE1640B632}" srcOrd="0" destOrd="0" presId="urn:microsoft.com/office/officeart/2005/8/layout/hierarchy1"/>
    <dgm:cxn modelId="{23956645-1DC0-1540-A6F7-3166E06C744F}" srcId="{08A164DB-0700-5F46-B9A1-B027F1405942}" destId="{04C027A2-CDF1-4642-90C9-E6FADE5C1CFB}" srcOrd="0" destOrd="0" parTransId="{E7BD5B4E-AF1C-5942-BF7B-D719F1B71C54}" sibTransId="{D774972B-31DD-4143-B0A6-441769B7E435}"/>
    <dgm:cxn modelId="{D986B12A-8A55-FD4B-A0E9-8319BE8E7C2F}" srcId="{00BC296F-6B08-0D44-A9B2-B6811D05F4DF}" destId="{A9C14472-D648-1E4E-93C1-1B7ED9FB14CB}" srcOrd="1" destOrd="0" parTransId="{C28AFA86-DA72-D148-8BA6-CDE66A22ADD7}" sibTransId="{3C7C4805-A7D9-0E4C-BA4D-11BEC16A39B1}"/>
    <dgm:cxn modelId="{5395606A-F140-5F43-9375-7459A666CACA}" type="presOf" srcId="{0178B1F8-C721-3C49-BCE7-F32F860131AA}" destId="{11F25EAC-EF1F-0A41-A139-8A007967E6A7}" srcOrd="0" destOrd="0" presId="urn:microsoft.com/office/officeart/2005/8/layout/hierarchy1"/>
    <dgm:cxn modelId="{113B9F05-6859-AB44-8222-7DE66EF98E92}" type="presOf" srcId="{00BC296F-6B08-0D44-A9B2-B6811D05F4DF}" destId="{3442899B-68FA-A643-8DAB-214E62BD7585}" srcOrd="0" destOrd="0" presId="urn:microsoft.com/office/officeart/2005/8/layout/hierarchy1"/>
    <dgm:cxn modelId="{93A9B619-78AE-6C45-90F5-A9899870EE5A}" srcId="{A9C14472-D648-1E4E-93C1-1B7ED9FB14CB}" destId="{4037DDB7-9DFB-2F42-BD74-0FCCD1F41ED7}" srcOrd="0" destOrd="0" parTransId="{A540A28C-5C8C-0547-9B97-A77B409D9B33}" sibTransId="{3E9BFF95-E0AE-0C40-BE6B-2A6D56B5E341}"/>
    <dgm:cxn modelId="{4536A86B-8E3E-C64C-969C-D1BE93762EA6}" type="presOf" srcId="{A9C14472-D648-1E4E-93C1-1B7ED9FB14CB}" destId="{A8C405E2-5814-1346-B374-16BF34682930}" srcOrd="0" destOrd="0" presId="urn:microsoft.com/office/officeart/2005/8/layout/hierarchy1"/>
    <dgm:cxn modelId="{7B31FCC4-3CDE-664E-ABD3-992D96CEF154}" type="presOf" srcId="{753F5683-D125-1745-B0B8-1CD860D8BF34}" destId="{6CA8EF98-5A7C-8443-99AC-2F342BF4CC08}" srcOrd="0" destOrd="0" presId="urn:microsoft.com/office/officeart/2005/8/layout/hierarchy1"/>
    <dgm:cxn modelId="{584BA30C-0926-1647-8B4C-68A744C8CD98}" type="presParOf" srcId="{3442899B-68FA-A643-8DAB-214E62BD7585}" destId="{F4946BA7-3CE5-114A-B785-C8F3E1B4DA49}" srcOrd="0" destOrd="0" presId="urn:microsoft.com/office/officeart/2005/8/layout/hierarchy1"/>
    <dgm:cxn modelId="{F9456A73-173B-EE40-BF70-9680D8F3B4A4}" type="presParOf" srcId="{F4946BA7-3CE5-114A-B785-C8F3E1B4DA49}" destId="{FC73F032-B618-114B-BB16-4A4C1BCF590B}" srcOrd="0" destOrd="0" presId="urn:microsoft.com/office/officeart/2005/8/layout/hierarchy1"/>
    <dgm:cxn modelId="{955CFC57-D0F1-E640-A95A-F7EF59C9BB7D}" type="presParOf" srcId="{FC73F032-B618-114B-BB16-4A4C1BCF590B}" destId="{5C1FE5D2-DC51-E14D-8544-A3E28AE58614}" srcOrd="0" destOrd="0" presId="urn:microsoft.com/office/officeart/2005/8/layout/hierarchy1"/>
    <dgm:cxn modelId="{E87C31D3-9CC2-F448-8CF7-DABEA8A72F8E}" type="presParOf" srcId="{FC73F032-B618-114B-BB16-4A4C1BCF590B}" destId="{9A4F00F8-6A67-5C4B-9E84-0DC5D6ECE23B}" srcOrd="1" destOrd="0" presId="urn:microsoft.com/office/officeart/2005/8/layout/hierarchy1"/>
    <dgm:cxn modelId="{4A54D9A5-4FDA-6D42-844A-1A8FEB3EA7A5}" type="presParOf" srcId="{F4946BA7-3CE5-114A-B785-C8F3E1B4DA49}" destId="{6649ABFA-C967-9C42-B010-A9C274257A25}" srcOrd="1" destOrd="0" presId="urn:microsoft.com/office/officeart/2005/8/layout/hierarchy1"/>
    <dgm:cxn modelId="{83A20607-3A81-B143-A7D5-B48327837C70}" type="presParOf" srcId="{6649ABFA-C967-9C42-B010-A9C274257A25}" destId="{11F25EAC-EF1F-0A41-A139-8A007967E6A7}" srcOrd="0" destOrd="0" presId="urn:microsoft.com/office/officeart/2005/8/layout/hierarchy1"/>
    <dgm:cxn modelId="{8D956CF8-B0C8-EF4D-A6E5-A91472E0649F}" type="presParOf" srcId="{6649ABFA-C967-9C42-B010-A9C274257A25}" destId="{04491E9E-CE1E-5344-887E-292CA6D9A973}" srcOrd="1" destOrd="0" presId="urn:microsoft.com/office/officeart/2005/8/layout/hierarchy1"/>
    <dgm:cxn modelId="{CB5BFAB1-F0BA-ED41-944A-1BC97CE7ED16}" type="presParOf" srcId="{04491E9E-CE1E-5344-887E-292CA6D9A973}" destId="{69A53F18-03FD-0740-8D9D-0514558B4A06}" srcOrd="0" destOrd="0" presId="urn:microsoft.com/office/officeart/2005/8/layout/hierarchy1"/>
    <dgm:cxn modelId="{46CBC582-AAB7-054F-B0EC-E86CB07D1FDB}" type="presParOf" srcId="{69A53F18-03FD-0740-8D9D-0514558B4A06}" destId="{783A5137-820A-D847-B8CC-B414AB8AF267}" srcOrd="0" destOrd="0" presId="urn:microsoft.com/office/officeart/2005/8/layout/hierarchy1"/>
    <dgm:cxn modelId="{F960B56A-14FC-2245-804F-AEE4C74CFB46}" type="presParOf" srcId="{69A53F18-03FD-0740-8D9D-0514558B4A06}" destId="{6E50DDCC-9308-574D-9786-08EE1640B632}" srcOrd="1" destOrd="0" presId="urn:microsoft.com/office/officeart/2005/8/layout/hierarchy1"/>
    <dgm:cxn modelId="{FFB4C5FC-B3B7-B94B-B5B1-3F6272FCFEC3}" type="presParOf" srcId="{04491E9E-CE1E-5344-887E-292CA6D9A973}" destId="{57859B20-A491-C14E-8B47-262AD3FB3C9C}" srcOrd="1" destOrd="0" presId="urn:microsoft.com/office/officeart/2005/8/layout/hierarchy1"/>
    <dgm:cxn modelId="{B6F98FD3-1BE4-E145-A6FC-E6BAB51726CC}" type="presParOf" srcId="{57859B20-A491-C14E-8B47-262AD3FB3C9C}" destId="{730BCF91-5994-2044-81BC-E029013DA0AA}" srcOrd="0" destOrd="0" presId="urn:microsoft.com/office/officeart/2005/8/layout/hierarchy1"/>
    <dgm:cxn modelId="{17FD3486-F983-8B40-9587-913D1681AB0B}" type="presParOf" srcId="{57859B20-A491-C14E-8B47-262AD3FB3C9C}" destId="{8BDEB65C-7C86-7645-A3A3-D94EBA93D6FD}" srcOrd="1" destOrd="0" presId="urn:microsoft.com/office/officeart/2005/8/layout/hierarchy1"/>
    <dgm:cxn modelId="{648761D2-A808-134F-8B14-A2C30C310331}" type="presParOf" srcId="{8BDEB65C-7C86-7645-A3A3-D94EBA93D6FD}" destId="{15A826FD-21B7-714F-A8CA-0CACF4907DED}" srcOrd="0" destOrd="0" presId="urn:microsoft.com/office/officeart/2005/8/layout/hierarchy1"/>
    <dgm:cxn modelId="{4F935A07-46A9-404E-B524-FCA0831BE80C}" type="presParOf" srcId="{15A826FD-21B7-714F-A8CA-0CACF4907DED}" destId="{D841183A-AE99-E34F-AEEC-BFDDDA6B149E}" srcOrd="0" destOrd="0" presId="urn:microsoft.com/office/officeart/2005/8/layout/hierarchy1"/>
    <dgm:cxn modelId="{4EFF3510-DEE7-BC4C-A8CC-51271B8E80FD}" type="presParOf" srcId="{15A826FD-21B7-714F-A8CA-0CACF4907DED}" destId="{55779194-4F51-174B-9273-E67853468299}" srcOrd="1" destOrd="0" presId="urn:microsoft.com/office/officeart/2005/8/layout/hierarchy1"/>
    <dgm:cxn modelId="{9C722DAC-B284-D246-88EB-ECB3428AE47A}" type="presParOf" srcId="{8BDEB65C-7C86-7645-A3A3-D94EBA93D6FD}" destId="{7AA7BB12-1E7F-7D43-A01E-E1F19278C76C}" srcOrd="1" destOrd="0" presId="urn:microsoft.com/office/officeart/2005/8/layout/hierarchy1"/>
    <dgm:cxn modelId="{7540F83F-50B3-E940-9B76-DC41F0188E31}" type="presParOf" srcId="{57859B20-A491-C14E-8B47-262AD3FB3C9C}" destId="{80EC68D4-94F4-744A-A03B-1EB6E5866716}" srcOrd="2" destOrd="0" presId="urn:microsoft.com/office/officeart/2005/8/layout/hierarchy1"/>
    <dgm:cxn modelId="{341E1F7C-6DBE-0042-9E7D-347CE20D8FCA}" type="presParOf" srcId="{57859B20-A491-C14E-8B47-262AD3FB3C9C}" destId="{34BC33A0-ED39-DE4F-8A9F-338B5DB527DD}" srcOrd="3" destOrd="0" presId="urn:microsoft.com/office/officeart/2005/8/layout/hierarchy1"/>
    <dgm:cxn modelId="{6F05F899-ADA4-1F4D-B337-08A5FC5B9A8D}" type="presParOf" srcId="{34BC33A0-ED39-DE4F-8A9F-338B5DB527DD}" destId="{C879E55B-7DBC-0A46-B6DA-7A7E7A671055}" srcOrd="0" destOrd="0" presId="urn:microsoft.com/office/officeart/2005/8/layout/hierarchy1"/>
    <dgm:cxn modelId="{C15EC9D8-703D-FF4D-973E-9E4C5A32E57D}" type="presParOf" srcId="{C879E55B-7DBC-0A46-B6DA-7A7E7A671055}" destId="{58E25500-82D6-5146-A221-84A9B541C842}" srcOrd="0" destOrd="0" presId="urn:microsoft.com/office/officeart/2005/8/layout/hierarchy1"/>
    <dgm:cxn modelId="{C5AB7C71-8174-304E-B860-EFCF3B6D99A9}" type="presParOf" srcId="{C879E55B-7DBC-0A46-B6DA-7A7E7A671055}" destId="{6CA8EF98-5A7C-8443-99AC-2F342BF4CC08}" srcOrd="1" destOrd="0" presId="urn:microsoft.com/office/officeart/2005/8/layout/hierarchy1"/>
    <dgm:cxn modelId="{64761EF2-6819-BC45-B81E-504C464D71CA}" type="presParOf" srcId="{34BC33A0-ED39-DE4F-8A9F-338B5DB527DD}" destId="{5AFB516C-8B19-1347-A340-BD44FA087715}" srcOrd="1" destOrd="0" presId="urn:microsoft.com/office/officeart/2005/8/layout/hierarchy1"/>
    <dgm:cxn modelId="{C586E1A0-E37B-6D41-8A05-8E0D84535174}" type="presParOf" srcId="{6649ABFA-C967-9C42-B010-A9C274257A25}" destId="{7D21B660-304A-0C45-8362-25E82F2E7D1A}" srcOrd="2" destOrd="0" presId="urn:microsoft.com/office/officeart/2005/8/layout/hierarchy1"/>
    <dgm:cxn modelId="{316D79A2-F3D7-9846-9A6B-3AC6715EBB0F}" type="presParOf" srcId="{6649ABFA-C967-9C42-B010-A9C274257A25}" destId="{387C680B-E952-F04F-8840-6329408C4FF2}" srcOrd="3" destOrd="0" presId="urn:microsoft.com/office/officeart/2005/8/layout/hierarchy1"/>
    <dgm:cxn modelId="{B81ED175-BCC8-3D4C-88B9-85A66ED6F5AC}" type="presParOf" srcId="{387C680B-E952-F04F-8840-6329408C4FF2}" destId="{14AE68B9-FE25-6547-9774-6FB5767EC7AF}" srcOrd="0" destOrd="0" presId="urn:microsoft.com/office/officeart/2005/8/layout/hierarchy1"/>
    <dgm:cxn modelId="{65C42DE5-F6C1-EA4E-AEFE-45C2C59D736F}" type="presParOf" srcId="{14AE68B9-FE25-6547-9774-6FB5767EC7AF}" destId="{646F3537-73EB-B949-918D-3B7B930AA6F5}" srcOrd="0" destOrd="0" presId="urn:microsoft.com/office/officeart/2005/8/layout/hierarchy1"/>
    <dgm:cxn modelId="{34E74E2A-D5AF-4D4A-A62E-F633B13AFAE3}" type="presParOf" srcId="{14AE68B9-FE25-6547-9774-6FB5767EC7AF}" destId="{29CED845-19D1-E94E-8929-4CD240F70DCF}" srcOrd="1" destOrd="0" presId="urn:microsoft.com/office/officeart/2005/8/layout/hierarchy1"/>
    <dgm:cxn modelId="{BBD10E41-5F23-164F-A230-FDE31EDC5D86}" type="presParOf" srcId="{387C680B-E952-F04F-8840-6329408C4FF2}" destId="{19852B07-4D31-214F-9301-B80B7570A269}" srcOrd="1" destOrd="0" presId="urn:microsoft.com/office/officeart/2005/8/layout/hierarchy1"/>
    <dgm:cxn modelId="{2A67CAAC-4470-9B40-ACAE-D37563D427BF}" type="presParOf" srcId="{3442899B-68FA-A643-8DAB-214E62BD7585}" destId="{F8E47508-4D92-4841-B7F5-2B43DF9D01CA}" srcOrd="1" destOrd="0" presId="urn:microsoft.com/office/officeart/2005/8/layout/hierarchy1"/>
    <dgm:cxn modelId="{89623301-7F23-AC45-8B41-531106BE605D}" type="presParOf" srcId="{F8E47508-4D92-4841-B7F5-2B43DF9D01CA}" destId="{B2BA61A3-B21F-2F4F-A27F-1E993EFF1F4B}" srcOrd="0" destOrd="0" presId="urn:microsoft.com/office/officeart/2005/8/layout/hierarchy1"/>
    <dgm:cxn modelId="{49689739-C735-A94C-9D08-E99D49E8DE67}" type="presParOf" srcId="{B2BA61A3-B21F-2F4F-A27F-1E993EFF1F4B}" destId="{EF2F118D-C820-304A-83D6-27A1A959A5FB}" srcOrd="0" destOrd="0" presId="urn:microsoft.com/office/officeart/2005/8/layout/hierarchy1"/>
    <dgm:cxn modelId="{1A19E9DB-8D15-2349-AC25-AA271DC40449}" type="presParOf" srcId="{B2BA61A3-B21F-2F4F-A27F-1E993EFF1F4B}" destId="{A8C405E2-5814-1346-B374-16BF34682930}" srcOrd="1" destOrd="0" presId="urn:microsoft.com/office/officeart/2005/8/layout/hierarchy1"/>
    <dgm:cxn modelId="{D162BA30-D601-2B45-BFE0-D216E37FD2C4}" type="presParOf" srcId="{F8E47508-4D92-4841-B7F5-2B43DF9D01CA}" destId="{62A3ED94-654E-E941-A0F8-294D22630DC7}" srcOrd="1" destOrd="0" presId="urn:microsoft.com/office/officeart/2005/8/layout/hierarchy1"/>
    <dgm:cxn modelId="{77057997-4E33-2C4F-A66F-CF2A9115A7F0}" type="presParOf" srcId="{62A3ED94-654E-E941-A0F8-294D22630DC7}" destId="{B4C3B5E3-D81B-994D-BB40-67475EE41359}" srcOrd="0" destOrd="0" presId="urn:microsoft.com/office/officeart/2005/8/layout/hierarchy1"/>
    <dgm:cxn modelId="{887B838B-4A22-634F-9A6D-7F6A8CFD42E5}" type="presParOf" srcId="{62A3ED94-654E-E941-A0F8-294D22630DC7}" destId="{6300A319-EE00-0344-9BFC-D6F49AE21F3F}" srcOrd="1" destOrd="0" presId="urn:microsoft.com/office/officeart/2005/8/layout/hierarchy1"/>
    <dgm:cxn modelId="{731D7951-E0D5-234E-8FBF-DD5F89FC3C1D}" type="presParOf" srcId="{6300A319-EE00-0344-9BFC-D6F49AE21F3F}" destId="{2995CDD1-F185-AC4D-9E55-C1A4942C1989}" srcOrd="0" destOrd="0" presId="urn:microsoft.com/office/officeart/2005/8/layout/hierarchy1"/>
    <dgm:cxn modelId="{AF2C5B24-B868-C044-A395-1BB04A4CA7F6}" type="presParOf" srcId="{2995CDD1-F185-AC4D-9E55-C1A4942C1989}" destId="{BC6575E1-2812-5C43-951F-E9EB66CF75F5}" srcOrd="0" destOrd="0" presId="urn:microsoft.com/office/officeart/2005/8/layout/hierarchy1"/>
    <dgm:cxn modelId="{1BDB9A6F-F192-6643-B7DA-579E31C5DFD9}" type="presParOf" srcId="{2995CDD1-F185-AC4D-9E55-C1A4942C1989}" destId="{8D17BB9B-4AAD-8940-806B-57018B5F9E40}" srcOrd="1" destOrd="0" presId="urn:microsoft.com/office/officeart/2005/8/layout/hierarchy1"/>
    <dgm:cxn modelId="{CBCA37FF-5A23-2E45-8019-DF21E914A5E4}" type="presParOf" srcId="{6300A319-EE00-0344-9BFC-D6F49AE21F3F}" destId="{44084721-95C0-2C40-A650-52AF1ECC7A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3B5E3-D81B-994D-BB40-67475EE41359}">
      <dsp:nvSpPr>
        <dsp:cNvPr id="0" name=""/>
        <dsp:cNvSpPr/>
      </dsp:nvSpPr>
      <dsp:spPr>
        <a:xfrm>
          <a:off x="4569904" y="1444471"/>
          <a:ext cx="927106" cy="1120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3846"/>
              </a:lnTo>
              <a:lnTo>
                <a:pt x="927106" y="973846"/>
              </a:lnTo>
              <a:lnTo>
                <a:pt x="927106" y="1120357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1B660-304A-0C45-8362-25E82F2E7D1A}">
      <dsp:nvSpPr>
        <dsp:cNvPr id="0" name=""/>
        <dsp:cNvSpPr/>
      </dsp:nvSpPr>
      <dsp:spPr>
        <a:xfrm>
          <a:off x="1888801" y="1504114"/>
          <a:ext cx="1268828" cy="436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230"/>
              </a:lnTo>
              <a:lnTo>
                <a:pt x="1268828" y="290230"/>
              </a:lnTo>
              <a:lnTo>
                <a:pt x="1268828" y="436741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C68D4-94F4-744A-A03B-1EB6E5866716}">
      <dsp:nvSpPr>
        <dsp:cNvPr id="0" name=""/>
        <dsp:cNvSpPr/>
      </dsp:nvSpPr>
      <dsp:spPr>
        <a:xfrm>
          <a:off x="1173855" y="2970523"/>
          <a:ext cx="1550687" cy="472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153"/>
              </a:lnTo>
              <a:lnTo>
                <a:pt x="1550687" y="326153"/>
              </a:lnTo>
              <a:lnTo>
                <a:pt x="1550687" y="472664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BCF91-5994-2044-81BC-E029013DA0AA}">
      <dsp:nvSpPr>
        <dsp:cNvPr id="0" name=""/>
        <dsp:cNvSpPr/>
      </dsp:nvSpPr>
      <dsp:spPr>
        <a:xfrm>
          <a:off x="791567" y="2970523"/>
          <a:ext cx="382288" cy="472664"/>
        </a:xfrm>
        <a:custGeom>
          <a:avLst/>
          <a:gdLst/>
          <a:ahLst/>
          <a:cxnLst/>
          <a:rect l="0" t="0" r="0" b="0"/>
          <a:pathLst>
            <a:path>
              <a:moveTo>
                <a:pt x="382288" y="0"/>
              </a:moveTo>
              <a:lnTo>
                <a:pt x="382288" y="326153"/>
              </a:lnTo>
              <a:lnTo>
                <a:pt x="0" y="326153"/>
              </a:lnTo>
              <a:lnTo>
                <a:pt x="0" y="472664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25EAC-EF1F-0A41-A139-8A007967E6A7}">
      <dsp:nvSpPr>
        <dsp:cNvPr id="0" name=""/>
        <dsp:cNvSpPr/>
      </dsp:nvSpPr>
      <dsp:spPr>
        <a:xfrm>
          <a:off x="1173855" y="1504114"/>
          <a:ext cx="714946" cy="462139"/>
        </a:xfrm>
        <a:custGeom>
          <a:avLst/>
          <a:gdLst/>
          <a:ahLst/>
          <a:cxnLst/>
          <a:rect l="0" t="0" r="0" b="0"/>
          <a:pathLst>
            <a:path>
              <a:moveTo>
                <a:pt x="714946" y="0"/>
              </a:moveTo>
              <a:lnTo>
                <a:pt x="714946" y="315628"/>
              </a:lnTo>
              <a:lnTo>
                <a:pt x="0" y="315628"/>
              </a:lnTo>
              <a:lnTo>
                <a:pt x="0" y="462139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FE5D2-DC51-E14D-8544-A3E28AE58614}">
      <dsp:nvSpPr>
        <dsp:cNvPr id="0" name=""/>
        <dsp:cNvSpPr/>
      </dsp:nvSpPr>
      <dsp:spPr>
        <a:xfrm>
          <a:off x="990519" y="399921"/>
          <a:ext cx="1796565" cy="110419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4F00F8-6A67-5C4B-9E84-0DC5D6ECE23B}">
      <dsp:nvSpPr>
        <dsp:cNvPr id="0" name=""/>
        <dsp:cNvSpPr/>
      </dsp:nvSpPr>
      <dsp:spPr>
        <a:xfrm>
          <a:off x="1166244" y="566860"/>
          <a:ext cx="1796565" cy="1104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/>
              <a:cs typeface="Arial"/>
            </a:rPr>
            <a:t>U.S. Department of Labor, Employment &amp; Training Administration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/>
              <a:cs typeface="Arial"/>
            </a:rPr>
            <a:t>(National)</a:t>
          </a:r>
        </a:p>
      </dsp:txBody>
      <dsp:txXfrm>
        <a:off x="1198585" y="599201"/>
        <a:ext cx="1731883" cy="1039511"/>
      </dsp:txXfrm>
    </dsp:sp>
    <dsp:sp modelId="{783A5137-820A-D847-B8CC-B414AB8AF267}">
      <dsp:nvSpPr>
        <dsp:cNvPr id="0" name=""/>
        <dsp:cNvSpPr/>
      </dsp:nvSpPr>
      <dsp:spPr>
        <a:xfrm>
          <a:off x="383092" y="1966254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50DDCC-9308-574D-9786-08EE1640B632}">
      <dsp:nvSpPr>
        <dsp:cNvPr id="0" name=""/>
        <dsp:cNvSpPr/>
      </dsp:nvSpPr>
      <dsp:spPr>
        <a:xfrm>
          <a:off x="558817" y="2133193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/>
              <a:cs typeface="Arial"/>
            </a:rPr>
            <a:t>Jobs for the Future</a:t>
          </a:r>
        </a:p>
      </dsp:txBody>
      <dsp:txXfrm>
        <a:off x="588231" y="2162607"/>
        <a:ext cx="1522697" cy="945440"/>
      </dsp:txXfrm>
    </dsp:sp>
    <dsp:sp modelId="{D841183A-AE99-E34F-AEEC-BFDDDA6B149E}">
      <dsp:nvSpPr>
        <dsp:cNvPr id="0" name=""/>
        <dsp:cNvSpPr/>
      </dsp:nvSpPr>
      <dsp:spPr>
        <a:xfrm>
          <a:off x="804" y="3443187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779194-4F51-174B-9273-E67853468299}">
      <dsp:nvSpPr>
        <dsp:cNvPr id="0" name=""/>
        <dsp:cNvSpPr/>
      </dsp:nvSpPr>
      <dsp:spPr>
        <a:xfrm>
          <a:off x="176529" y="3610126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/>
              <a:cs typeface="Arial"/>
            </a:rPr>
            <a:t>Maher &amp; Maher </a:t>
          </a:r>
        </a:p>
      </dsp:txBody>
      <dsp:txXfrm>
        <a:off x="205943" y="3639540"/>
        <a:ext cx="1522697" cy="945440"/>
      </dsp:txXfrm>
    </dsp:sp>
    <dsp:sp modelId="{58E25500-82D6-5146-A221-84A9B541C842}">
      <dsp:nvSpPr>
        <dsp:cNvPr id="0" name=""/>
        <dsp:cNvSpPr/>
      </dsp:nvSpPr>
      <dsp:spPr>
        <a:xfrm>
          <a:off x="1933780" y="3443187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A8EF98-5A7C-8443-99AC-2F342BF4CC08}">
      <dsp:nvSpPr>
        <dsp:cNvPr id="0" name=""/>
        <dsp:cNvSpPr/>
      </dsp:nvSpPr>
      <dsp:spPr>
        <a:xfrm>
          <a:off x="2109505" y="3610126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/>
              <a:cs typeface="Arial"/>
            </a:rPr>
            <a:t>American Association of Community Colleges</a:t>
          </a:r>
        </a:p>
      </dsp:txBody>
      <dsp:txXfrm>
        <a:off x="2138919" y="3639540"/>
        <a:ext cx="1522697" cy="945440"/>
      </dsp:txXfrm>
    </dsp:sp>
    <dsp:sp modelId="{646F3537-73EB-B949-918D-3B7B930AA6F5}">
      <dsp:nvSpPr>
        <dsp:cNvPr id="0" name=""/>
        <dsp:cNvSpPr/>
      </dsp:nvSpPr>
      <dsp:spPr>
        <a:xfrm>
          <a:off x="2366867" y="1940856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CED845-19D1-E94E-8929-4CD240F70DCF}">
      <dsp:nvSpPr>
        <dsp:cNvPr id="0" name=""/>
        <dsp:cNvSpPr/>
      </dsp:nvSpPr>
      <dsp:spPr>
        <a:xfrm>
          <a:off x="2542592" y="2107795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/>
              <a:cs typeface="Arial"/>
            </a:rPr>
            <a:t>CalState/Merlot</a:t>
          </a:r>
        </a:p>
      </dsp:txBody>
      <dsp:txXfrm>
        <a:off x="2572006" y="2137209"/>
        <a:ext cx="1522697" cy="945440"/>
      </dsp:txXfrm>
    </dsp:sp>
    <dsp:sp modelId="{EF2F118D-C820-304A-83D6-27A1A959A5FB}">
      <dsp:nvSpPr>
        <dsp:cNvPr id="0" name=""/>
        <dsp:cNvSpPr/>
      </dsp:nvSpPr>
      <dsp:spPr>
        <a:xfrm>
          <a:off x="3779141" y="440202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C405E2-5814-1346-B374-16BF34682930}">
      <dsp:nvSpPr>
        <dsp:cNvPr id="0" name=""/>
        <dsp:cNvSpPr/>
      </dsp:nvSpPr>
      <dsp:spPr>
        <a:xfrm>
          <a:off x="3954866" y="607141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/>
              <a:cs typeface="Arial"/>
            </a:rPr>
            <a:t>U.S. National Science Foundation</a:t>
          </a:r>
        </a:p>
      </dsp:txBody>
      <dsp:txXfrm>
        <a:off x="3984280" y="636555"/>
        <a:ext cx="1522697" cy="945440"/>
      </dsp:txXfrm>
    </dsp:sp>
    <dsp:sp modelId="{BC6575E1-2812-5C43-951F-E9EB66CF75F5}">
      <dsp:nvSpPr>
        <dsp:cNvPr id="0" name=""/>
        <dsp:cNvSpPr/>
      </dsp:nvSpPr>
      <dsp:spPr>
        <a:xfrm>
          <a:off x="4706247" y="2564828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17BB9B-4AAD-8940-806B-57018B5F9E40}">
      <dsp:nvSpPr>
        <dsp:cNvPr id="0" name=""/>
        <dsp:cNvSpPr/>
      </dsp:nvSpPr>
      <dsp:spPr>
        <a:xfrm>
          <a:off x="4881973" y="2731767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/>
              <a:cs typeface="Arial"/>
            </a:rPr>
            <a:t>ATE Centers</a:t>
          </a:r>
        </a:p>
      </dsp:txBody>
      <dsp:txXfrm>
        <a:off x="4911387" y="2761181"/>
        <a:ext cx="1522697" cy="945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25DDB-4D63-4446-9F35-9095D336AE82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587D4-55C4-D74E-A7E0-C8D1276C0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32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BF2C1-D288-C04E-9EAE-5DBEC8177EA6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E3A03-D9C5-8D44-BB7A-5665F947E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10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rveymonkey.com/r/QF9S272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33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33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43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47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50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50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u="sng" kern="1200" dirty="0">
              <a:solidFill>
                <a:schemeClr val="tx1"/>
              </a:solidFill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50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50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2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1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33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31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83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84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57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86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7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1400" b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Clicks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8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7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5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7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1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233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187251"/>
            <a:ext cx="7772400" cy="1362075"/>
          </a:xfrm>
        </p:spPr>
        <p:txBody>
          <a:bodyPr anchor="t">
            <a:normAutofit/>
          </a:bodyPr>
          <a:lstStyle>
            <a:lvl1pPr algn="l">
              <a:defRPr sz="1400" b="0" cap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Clicks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233412"/>
            <a:ext cx="7772400" cy="953839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5816600"/>
            <a:ext cx="9144000" cy="1041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AACCCT-Learning-Network-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4499174"/>
            <a:ext cx="4840287" cy="1030726"/>
          </a:xfrm>
          <a:prstGeom prst="rect">
            <a:avLst/>
          </a:prstGeom>
        </p:spPr>
      </p:pic>
      <p:pic>
        <p:nvPicPr>
          <p:cNvPr id="4" name="Picture 3" descr="DOL-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7175" y="4495764"/>
            <a:ext cx="1044051" cy="103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27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251200" y="274638"/>
            <a:ext cx="5892799" cy="703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274638"/>
            <a:ext cx="351816" cy="703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TAACCCT-Learning-Network-logo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1" y="350753"/>
            <a:ext cx="2692399" cy="57333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16" y="6121397"/>
            <a:ext cx="1984373" cy="66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58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1600" b="1" i="0" u="none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31775" indent="-231775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574675" indent="-236538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919163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258888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benetwork.org/sites/457/uploaded/files/Cracking_the_Credit_Hour_Sept5_0.pdf" TargetMode="External"/><Relationship Id="rId3" Type="http://schemas.openxmlformats.org/officeDocument/2006/relationships/hyperlink" Target="http://www.cbenetwork.org/sites/457/uploaded/files/Shared_Design_Elements_Notebook.pdf" TargetMode="External"/><Relationship Id="rId7" Type="http://schemas.openxmlformats.org/officeDocument/2006/relationships/hyperlink" Target="https://www.workforcegps.org/events/2015/12/18/10/36/Implementing_Effective_Acceleration_Strategies-_Competency-Based_Education-_A_New_Approach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jff.org/publications/next-generation-cbe-designing-competency-based-education-underprepared-college-learners" TargetMode="External"/><Relationship Id="rId5" Type="http://schemas.openxmlformats.org/officeDocument/2006/relationships/hyperlink" Target="http://occrl.illinois.edu/docs/librariesprovider4/tci/strategies-for-transformative-change/sinclair.pdf?sfvrsn=4" TargetMode="External"/><Relationship Id="rId4" Type="http://schemas.openxmlformats.org/officeDocument/2006/relationships/hyperlink" Target="http://www.cbenetwork.org/sites/457/uploaded/files/CBE_Ecosystem_Report.pdf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forcegps.org/events/2016/08/11/15/03/TAACCCT_Webinar_Series_on_Competency_Based_Education_Part_2-_Addressing_Financial_Aid_Barrier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we.org/?page=16_conferenc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urveymonkey.com/r/QF9S272" TargetMode="External"/><Relationship Id="rId5" Type="http://schemas.openxmlformats.org/officeDocument/2006/relationships/hyperlink" Target="http://www.aacc.nche.edu/newsevents/Events/wdi/Pages/default.aspx" TargetMode="External"/><Relationship Id="rId4" Type="http://schemas.openxmlformats.org/officeDocument/2006/relationships/hyperlink" Target="http://cts.vresp.com/c/?JobsfortheFuture/83641668e0/4d5b799c88/ebd179e1b4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TAACCCT.workforceGPS.or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AACCCT@dol.go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Participant 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8182"/>
            <a:ext cx="8229600" cy="5357707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AutoNum type="arabicPeriod"/>
            </a:pPr>
            <a:r>
              <a:rPr lang="en-US" b="1" dirty="0"/>
              <a:t>What Round of TAACCCT do you represent</a:t>
            </a:r>
            <a:r>
              <a:rPr lang="en-US" dirty="0"/>
              <a:t>?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Round 2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Round 3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Round 4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Multiple</a:t>
            </a:r>
          </a:p>
          <a:p>
            <a:pPr marL="800100" lvl="1" indent="-457200">
              <a:buFont typeface="+mj-lt"/>
              <a:buAutoNum type="alphaL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Is your TAACCCT grant currently implementing a CBE model</a:t>
            </a:r>
            <a:r>
              <a:rPr lang="en-US" dirty="0"/>
              <a:t>?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Curious about CBE; no plans to implement at this time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Interested in starting a CBE program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Planning a CBE program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Implemented a CBE program</a:t>
            </a:r>
          </a:p>
          <a:p>
            <a:pPr marL="800100" lvl="1" indent="-457200">
              <a:buFont typeface="+mj-lt"/>
              <a:buAutoNum type="alphaL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What is your current role in the grant</a:t>
            </a:r>
            <a:r>
              <a:rPr lang="en-US" dirty="0"/>
              <a:t>?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Project Manager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Faculty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Dean/VP/Other Leadership Role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Career Navigator/Coach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Other (list in chat)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What are you looking to get out of today’s webinar</a:t>
            </a:r>
            <a:r>
              <a:rPr lang="en-US" dirty="0"/>
              <a:t>?</a:t>
            </a:r>
          </a:p>
          <a:p>
            <a:pPr marL="800100" lvl="1" indent="-457200">
              <a:buFont typeface="+mj-lt"/>
              <a:buAutoNum type="alphaLcPeriod"/>
            </a:pPr>
            <a:endParaRPr lang="en-US" dirty="0"/>
          </a:p>
          <a:p>
            <a:pPr marL="800100" lvl="1" indent="-457200">
              <a:buFont typeface="+mj-lt"/>
              <a:buAutoNum type="alphaLcPeriod"/>
            </a:pPr>
            <a:endParaRPr lang="en-US" dirty="0"/>
          </a:p>
        </p:txBody>
      </p:sp>
      <p:pic>
        <p:nvPicPr>
          <p:cNvPr id="4" name="Picture 3" descr="iStock_000043471538Larg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5983" y="3458368"/>
            <a:ext cx="3366038" cy="22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3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" dirty="0"/>
              <a:t>CBE in Higher Education Across the U.S.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25" y="1115878"/>
            <a:ext cx="7764556" cy="5297994"/>
          </a:xfrm>
        </p:spPr>
      </p:pic>
    </p:spTree>
    <p:extLst>
      <p:ext uri="{BB962C8B-B14F-4D97-AF65-F5344CB8AC3E}">
        <p14:creationId xmlns:p14="http://schemas.microsoft.com/office/powerpoint/2010/main" val="1246456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" dirty="0"/>
              <a:t>10 Shared Design Elements of CBE Programs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768" y="1336729"/>
            <a:ext cx="5456450" cy="4525963"/>
          </a:xfrm>
        </p:spPr>
      </p:pic>
      <p:sp>
        <p:nvSpPr>
          <p:cNvPr id="5" name="TextBox 4"/>
          <p:cNvSpPr txBox="1"/>
          <p:nvPr/>
        </p:nvSpPr>
        <p:spPr>
          <a:xfrm>
            <a:off x="5192444" y="6212159"/>
            <a:ext cx="3494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Credit to </a:t>
            </a:r>
            <a:r>
              <a:rPr lang="en-US"/>
              <a:t>Public Agenda and C-BEN</a:t>
            </a:r>
          </a:p>
        </p:txBody>
      </p:sp>
    </p:spTree>
    <p:extLst>
      <p:ext uri="{BB962C8B-B14F-4D97-AF65-F5344CB8AC3E}">
        <p14:creationId xmlns:p14="http://schemas.microsoft.com/office/powerpoint/2010/main" val="1429907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Christi Amato, Project Director</a:t>
            </a:r>
            <a:br>
              <a:rPr lang="en-US" dirty="0"/>
            </a:br>
            <a:r>
              <a:rPr lang="en-US" dirty="0"/>
              <a:t>Jessica Stumpff, </a:t>
            </a:r>
            <a:r>
              <a:rPr lang="en-US" dirty="0" err="1"/>
              <a:t>Cbe</a:t>
            </a:r>
            <a:r>
              <a:rPr lang="en-US" dirty="0"/>
              <a:t> coach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CBE at Sinclair Community College	</a:t>
            </a:r>
          </a:p>
        </p:txBody>
      </p:sp>
    </p:spTree>
    <p:extLst>
      <p:ext uri="{BB962C8B-B14F-4D97-AF65-F5344CB8AC3E}">
        <p14:creationId xmlns:p14="http://schemas.microsoft.com/office/powerpoint/2010/main" val="2789575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33011" y="284748"/>
            <a:ext cx="5029200" cy="808038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j-lt"/>
              </a:rPr>
              <a:t>Sinclair College TAACCCT Project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86934"/>
            <a:ext cx="4746978" cy="42110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  <a:latin typeface="+mn-lt"/>
                <a:cs typeface="+mn-cs"/>
              </a:rPr>
              <a:t>Round 2 TAACCCT Grant</a:t>
            </a:r>
          </a:p>
          <a:p>
            <a:pPr lvl="1"/>
            <a:r>
              <a:rPr lang="en-US" dirty="0">
                <a:solidFill>
                  <a:prstClr val="black"/>
                </a:solidFill>
                <a:latin typeface="+mn-lt"/>
                <a:cs typeface="+mn-cs"/>
              </a:rPr>
              <a:t>Adopt and adapt IT curriculum to CBE format</a:t>
            </a:r>
          </a:p>
          <a:p>
            <a:pPr lvl="1"/>
            <a:r>
              <a:rPr lang="en-US" dirty="0">
                <a:solidFill>
                  <a:prstClr val="black"/>
                </a:solidFill>
                <a:latin typeface="+mn-lt"/>
                <a:cs typeface="+mn-cs"/>
              </a:rPr>
              <a:t>Focus: adult learners, veterans, displaced workers</a:t>
            </a:r>
          </a:p>
          <a:p>
            <a:pPr lvl="1"/>
            <a:r>
              <a:rPr lang="en-US" dirty="0">
                <a:solidFill>
                  <a:prstClr val="black"/>
                </a:solidFill>
                <a:latin typeface="+mn-lt"/>
                <a:cs typeface="+mn-cs"/>
              </a:rPr>
              <a:t>11 stacked programs, 25 courses</a:t>
            </a:r>
          </a:p>
          <a:p>
            <a:pPr lvl="1"/>
            <a:r>
              <a:rPr lang="en-US" dirty="0">
                <a:solidFill>
                  <a:prstClr val="black"/>
                </a:solidFill>
                <a:latin typeface="+mn-lt"/>
                <a:cs typeface="+mn-cs"/>
              </a:rPr>
              <a:t>Create enhanced student services platform to prepare and support CBE students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585" y="1833388"/>
            <a:ext cx="3286029" cy="35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52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96" y="1234430"/>
            <a:ext cx="7559695" cy="54502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08468" y="356456"/>
            <a:ext cx="3014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prstClr val="white"/>
                </a:solidFill>
              </a:rPr>
              <a:t>Project Framework</a:t>
            </a:r>
          </a:p>
        </p:txBody>
      </p:sp>
    </p:spTree>
    <p:extLst>
      <p:ext uri="{BB962C8B-B14F-4D97-AF65-F5344CB8AC3E}">
        <p14:creationId xmlns:p14="http://schemas.microsoft.com/office/powerpoint/2010/main" val="3206506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8238" y="1088946"/>
            <a:ext cx="4310092" cy="543087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3386667" y="282222"/>
            <a:ext cx="561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Program Development Cycle</a:t>
            </a:r>
          </a:p>
        </p:txBody>
      </p:sp>
    </p:spTree>
    <p:extLst>
      <p:ext uri="{BB962C8B-B14F-4D97-AF65-F5344CB8AC3E}">
        <p14:creationId xmlns:p14="http://schemas.microsoft.com/office/powerpoint/2010/main" val="3951790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48" y="3316277"/>
            <a:ext cx="8890504" cy="28418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06868" y="379035"/>
            <a:ext cx="2745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prstClr val="white"/>
                </a:solidFill>
              </a:rPr>
              <a:t>Delivery Logistics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626533" y="1317360"/>
            <a:ext cx="800946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buSzPct val="100000"/>
              <a:buFont typeface="Arial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2400" kern="0" dirty="0">
                <a:solidFill>
                  <a:srgbClr val="000000"/>
                </a:solidFill>
                <a:latin typeface="Gill Sans MT"/>
                <a:sym typeface="Gill Sans MT"/>
              </a:rPr>
              <a:t>25 flex-paced, online courses</a:t>
            </a:r>
          </a:p>
          <a:p>
            <a:pPr marL="342900" lvl="0" indent="-342900">
              <a:spcBef>
                <a:spcPts val="600"/>
              </a:spcBef>
              <a:buSzPct val="100000"/>
              <a:buFont typeface="Arial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2400" kern="0" dirty="0">
                <a:solidFill>
                  <a:srgbClr val="000000"/>
                </a:solidFill>
                <a:latin typeface="Gill Sans MT"/>
                <a:sym typeface="Gill Sans MT"/>
              </a:rPr>
              <a:t>Enrollment through week 12 of term</a:t>
            </a:r>
          </a:p>
          <a:p>
            <a:pPr marL="342900" lvl="0" indent="-342900">
              <a:spcBef>
                <a:spcPts val="600"/>
              </a:spcBef>
              <a:buSzPct val="100000"/>
              <a:buFont typeface="Arial"/>
              <a:buChar char="•"/>
              <a:defRPr sz="2600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2400" kern="0" dirty="0">
                <a:solidFill>
                  <a:srgbClr val="000000"/>
                </a:solidFill>
                <a:latin typeface="Gill Sans MT"/>
                <a:sym typeface="Gill Sans MT"/>
              </a:rPr>
              <a:t>6 Registration sections funneled into one teaching section</a:t>
            </a:r>
          </a:p>
        </p:txBody>
      </p:sp>
    </p:spTree>
    <p:extLst>
      <p:ext uri="{BB962C8B-B14F-4D97-AF65-F5344CB8AC3E}">
        <p14:creationId xmlns:p14="http://schemas.microsoft.com/office/powerpoint/2010/main" val="926816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5.png" descr="C:\Users\christina.amato.SCC-NT\Downloads\SRATSPGraphic2v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0657" y="1114012"/>
            <a:ext cx="4559396" cy="512814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3447703" y="351669"/>
            <a:ext cx="2600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prstClr val="white"/>
                </a:solidFill>
              </a:rPr>
              <a:t>Learner Support</a:t>
            </a:r>
          </a:p>
        </p:txBody>
      </p:sp>
    </p:spTree>
    <p:extLst>
      <p:ext uri="{BB962C8B-B14F-4D97-AF65-F5344CB8AC3E}">
        <p14:creationId xmlns:p14="http://schemas.microsoft.com/office/powerpoint/2010/main" val="3722066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1514" y="376238"/>
            <a:ext cx="5245098" cy="703544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28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Learner Support Mapping</a:t>
            </a:r>
            <a:br>
              <a:rPr lang="en-US" sz="28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38" y="1636891"/>
            <a:ext cx="8298974" cy="429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53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solidFill>
                  <a:prstClr val="white"/>
                </a:solidFill>
                <a:latin typeface="Calibri"/>
              </a:rPr>
              <a:t>Key Considerations in Student Support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0879" y="1303108"/>
            <a:ext cx="65983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Recruitment of right-fit students</a:t>
            </a:r>
          </a:p>
          <a:p>
            <a:pPr lvl="0"/>
            <a:endParaRPr lang="en-US" sz="200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Screening and preparation for CBE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Remedial pathways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423" y="2346577"/>
            <a:ext cx="6118578" cy="44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17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34892" y="1155699"/>
            <a:ext cx="8539992" cy="2865967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4000" dirty="0"/>
              <a:t>Competency-Based Education Webinar Series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Part 1: Effective Strategies</a:t>
            </a:r>
          </a:p>
          <a:p>
            <a:pPr algn="ctr"/>
            <a:endParaRPr lang="en-US" sz="2900" dirty="0"/>
          </a:p>
          <a:p>
            <a:pPr algn="ctr"/>
            <a:r>
              <a:rPr lang="en-US" sz="2900"/>
              <a:t>September 16, </a:t>
            </a:r>
            <a:r>
              <a:rPr lang="en-US" sz="2900" dirty="0"/>
              <a:t>2016</a:t>
            </a:r>
          </a:p>
          <a:p>
            <a:pPr algn="ctr"/>
            <a:r>
              <a:rPr lang="en-US" sz="2900" dirty="0"/>
              <a:t>1:00 – 2:00 p.m. EST</a:t>
            </a:r>
          </a:p>
          <a:p>
            <a:pPr algn="ctr"/>
            <a:r>
              <a:rPr lang="en-US" sz="2900" dirty="0"/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22313" y="3314700"/>
            <a:ext cx="7772400" cy="831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none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45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solidFill>
                  <a:prstClr val="white"/>
                </a:solidFill>
                <a:latin typeface="Calibri"/>
              </a:rPr>
              <a:t>Key Considerations in Student Support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47511" y="1581835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Case management</a:t>
            </a:r>
          </a:p>
          <a:p>
            <a:pPr lvl="0"/>
            <a:endParaRPr lang="en-US" sz="200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Data progress and monitoring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21" y="2964905"/>
            <a:ext cx="8282256" cy="186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33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solidFill>
                  <a:prstClr val="white"/>
                </a:solidFill>
                <a:latin typeface="Calibri"/>
              </a:rPr>
              <a:t>Key Considerations in Student Support</a:t>
            </a:r>
            <a:endParaRPr lang="en-US" dirty="0"/>
          </a:p>
        </p:txBody>
      </p:sp>
      <p:pic>
        <p:nvPicPr>
          <p:cNvPr id="4" name="Screen Shot 2016-03-16 at 11.34.0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1734" y="1952299"/>
            <a:ext cx="6319025" cy="385159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564445" y="1415155"/>
            <a:ext cx="430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Career Coaching</a:t>
            </a:r>
          </a:p>
        </p:txBody>
      </p:sp>
    </p:spTree>
    <p:extLst>
      <p:ext uri="{BB962C8B-B14F-4D97-AF65-F5344CB8AC3E}">
        <p14:creationId xmlns:p14="http://schemas.microsoft.com/office/powerpoint/2010/main" val="16247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6266" y="316089"/>
            <a:ext cx="8094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Outcomes and Impact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200" y="1174044"/>
            <a:ext cx="86924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Project Outcomes</a:t>
            </a:r>
          </a:p>
          <a:p>
            <a:pPr marL="180473" indent="-180473">
              <a:buSzPct val="100000"/>
              <a:buChar char="•"/>
              <a:defRPr sz="2400"/>
            </a:pPr>
            <a:r>
              <a:rPr lang="en-US" dirty="0"/>
              <a:t>76% course success rate across all CBE sections</a:t>
            </a:r>
          </a:p>
          <a:p>
            <a:pPr marL="180473" indent="-180473">
              <a:buSzPct val="100000"/>
              <a:buChar char="•"/>
              <a:defRPr sz="2400"/>
            </a:pPr>
            <a:r>
              <a:rPr lang="en-US" dirty="0"/>
              <a:t>Average completion time across all CBE courses is between 60 and 80 days</a:t>
            </a:r>
          </a:p>
          <a:p>
            <a:pPr marL="180473" indent="-180473">
              <a:buSzPct val="100000"/>
              <a:buChar char="•"/>
              <a:defRPr sz="2400"/>
            </a:pPr>
            <a:r>
              <a:rPr lang="en-US" dirty="0"/>
              <a:t>70% year-to-year retention rate</a:t>
            </a:r>
          </a:p>
          <a:p>
            <a:pPr marL="180473" indent="-180473">
              <a:buSzPct val="100000"/>
              <a:buChar char="•"/>
              <a:defRPr sz="2400"/>
            </a:pPr>
            <a:r>
              <a:rPr lang="en-US" dirty="0"/>
              <a:t>Accelerate students are credentialing at </a:t>
            </a:r>
            <a:r>
              <a:rPr lang="en-US" i="1" dirty="0"/>
              <a:t>three times</a:t>
            </a:r>
            <a:r>
              <a:rPr lang="en-US" dirty="0"/>
              <a:t> the rate of students in companion program</a:t>
            </a:r>
          </a:p>
          <a:p>
            <a:pPr marL="180473" indent="-180473">
              <a:buSzPct val="100000"/>
              <a:buChar char="•"/>
              <a:defRPr sz="2400"/>
            </a:pPr>
            <a:r>
              <a:rPr lang="en-US" dirty="0"/>
              <a:t>Accelerate students are </a:t>
            </a:r>
            <a:r>
              <a:rPr lang="en-US" i="1" dirty="0"/>
              <a:t>ten times</a:t>
            </a:r>
            <a:r>
              <a:rPr lang="en-US" dirty="0"/>
              <a:t> more likely to take an internship—and internship completers have a 90% hire rate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6888" y="4583289"/>
            <a:ext cx="836506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Impact</a:t>
            </a:r>
          </a:p>
          <a:p>
            <a:pPr marL="180473" lvl="0" indent="-180473">
              <a:buSzPct val="100000"/>
              <a:buFontTx/>
              <a:buChar char="•"/>
              <a:defRPr sz="2400"/>
            </a:pPr>
            <a:r>
              <a:rPr lang="en-US" sz="2400" dirty="0">
                <a:solidFill>
                  <a:prstClr val="black"/>
                </a:solidFill>
              </a:rPr>
              <a:t>Two additional CBE projects in development</a:t>
            </a:r>
          </a:p>
          <a:p>
            <a:pPr marL="180473" lvl="0" indent="-180473">
              <a:buSzPct val="100000"/>
              <a:buFontTx/>
              <a:buChar char="•"/>
              <a:defRPr sz="2400"/>
            </a:pPr>
            <a:r>
              <a:rPr lang="en-US" sz="2400" dirty="0">
                <a:solidFill>
                  <a:prstClr val="black"/>
                </a:solidFill>
              </a:rPr>
              <a:t>Scaling of best practices in student support beyond the project</a:t>
            </a:r>
          </a:p>
          <a:p>
            <a:pPr marL="180473" lvl="0" indent="-180473">
              <a:buSzPct val="100000"/>
              <a:buFontTx/>
              <a:buChar char="•"/>
              <a:defRPr sz="2400"/>
            </a:pPr>
            <a:r>
              <a:rPr lang="en-US" sz="2400" dirty="0">
                <a:solidFill>
                  <a:prstClr val="black"/>
                </a:solidFill>
              </a:rPr>
              <a:t>Funding of CBE program management position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56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2743" y="327378"/>
            <a:ext cx="8094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The Evolution of CBE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37067" y="1163043"/>
            <a:ext cx="8477955" cy="3228335"/>
          </a:xfrm>
          <a:prstGeom prst="rect">
            <a:avLst/>
          </a:prstGeom>
        </p:spPr>
        <p:txBody>
          <a:bodyPr>
            <a:normAutofit/>
          </a:bodyPr>
          <a:lstStyle>
            <a:lvl1pPr marL="231775" indent="-2317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4675" indent="-236538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9163" indent="-2286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58888" indent="-2286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543050" indent="-2286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+mn-lt"/>
              </a:rPr>
              <a:t>Round 4 TAACCCT Grant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+mn-lt"/>
              </a:rPr>
              <a:t>Create accelerated pathways to careers in Advanced Manufacturing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+mn-lt"/>
              </a:rPr>
              <a:t>Develop CBE hybrid curriculum with online lessons and hands-on labs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+mn-lt"/>
              </a:rPr>
              <a:t>2 programs:  Industrial Maintenance (non-credit) &amp; Basic Machining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+mn-lt"/>
              </a:rPr>
              <a:t>Collaboration between Workforce Development and Academic Divisions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43" y="3292007"/>
            <a:ext cx="3658587" cy="2723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5546" y="4000505"/>
            <a:ext cx="2693344" cy="2680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1072" y="3363219"/>
            <a:ext cx="2677818" cy="63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94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1643" y="383822"/>
            <a:ext cx="725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Developing a Hybrid CBE Program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16089" y="1750065"/>
            <a:ext cx="8681155" cy="375891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31775" indent="-2317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4675" indent="-236538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9163" indent="-2286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58888" indent="-2286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543050" indent="-2286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000000"/>
                </a:solidFill>
                <a:latin typeface="+mn-lt"/>
              </a:rPr>
              <a:t>Best practices sustained from Round 2 TAACCCT Grant CBE Project: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  <a:latin typeface="+mn-lt"/>
              </a:rPr>
              <a:t>Rolling registration 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  <a:latin typeface="+mn-lt"/>
              </a:rPr>
              <a:t>Unit-based courses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  <a:latin typeface="+mn-lt"/>
              </a:rPr>
              <a:t>Student support model</a:t>
            </a:r>
          </a:p>
          <a:p>
            <a:pPr lvl="1"/>
            <a:endParaRPr lang="en-US" sz="2200" dirty="0">
              <a:solidFill>
                <a:srgbClr val="000000"/>
              </a:solidFill>
              <a:latin typeface="+mn-lt"/>
            </a:endParaRPr>
          </a:p>
          <a:p>
            <a:r>
              <a:rPr lang="en-US" sz="2200" dirty="0">
                <a:solidFill>
                  <a:srgbClr val="000000"/>
                </a:solidFill>
                <a:latin typeface="+mn-lt"/>
              </a:rPr>
              <a:t>Special considerations in CBE hybrid programs (Round 4 TAACCCT grant):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  <a:latin typeface="+mn-lt"/>
              </a:rPr>
              <a:t>Transitioning away from the traditional cohort approach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  <a:latin typeface="+mn-lt"/>
              </a:rPr>
              <a:t>Developing a model for flexible, open labs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  <a:latin typeface="+mn-lt"/>
              </a:rPr>
              <a:t>Securing employer support for online/hybrid courses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  <a:latin typeface="+mn-lt"/>
              </a:rPr>
              <a:t>Added screening components:  physical capabilities and field experience 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08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9554" y="383822"/>
            <a:ext cx="725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Early Successes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48354" y="1614598"/>
            <a:ext cx="8681155" cy="4210468"/>
          </a:xfrm>
          <a:prstGeom prst="rect">
            <a:avLst/>
          </a:prstGeom>
        </p:spPr>
        <p:txBody>
          <a:bodyPr>
            <a:normAutofit/>
          </a:bodyPr>
          <a:lstStyle>
            <a:lvl1pPr marL="231775" indent="-2317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4675" indent="-236538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9163" indent="-2286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58888" indent="-2286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543050" indent="-2286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137" indent="-342900"/>
            <a:r>
              <a:rPr lang="en-US" dirty="0">
                <a:solidFill>
                  <a:srgbClr val="000000"/>
                </a:solidFill>
                <a:latin typeface="+mn-lt"/>
              </a:rPr>
              <a:t>Advanced Manufacturing students now earning a National Credential—the National Career Readiness Certificate as part of their Machining or Industrial Maintenance curriculum at Sinclair</a:t>
            </a:r>
          </a:p>
          <a:p>
            <a:pPr marL="338137" indent="-342900"/>
            <a:endParaRPr lang="en-US" dirty="0">
              <a:solidFill>
                <a:srgbClr val="000000"/>
              </a:solidFill>
              <a:latin typeface="+mn-lt"/>
            </a:endParaRPr>
          </a:p>
          <a:p>
            <a:pPr marL="338137" indent="-342900"/>
            <a:r>
              <a:rPr lang="en-US" dirty="0">
                <a:solidFill>
                  <a:srgbClr val="000000"/>
                </a:solidFill>
                <a:latin typeface="+mn-lt"/>
              </a:rPr>
              <a:t>During the first two pilot semesters, CBE machining students completed courses, on average, 2 ½ weeks faster than students in “traditional” machining courses </a:t>
            </a:r>
          </a:p>
          <a:p>
            <a:pPr marL="681037" lvl="1" indent="-342900"/>
            <a:r>
              <a:rPr lang="en-US" dirty="0">
                <a:solidFill>
                  <a:srgbClr val="000000"/>
                </a:solidFill>
                <a:latin typeface="+mn-lt"/>
              </a:rPr>
              <a:t>Several students have completed full semester (16 week) courses in as few as 3 weeks</a:t>
            </a:r>
          </a:p>
          <a:p>
            <a:pPr marL="681037" lvl="1" indent="-342900"/>
            <a:endParaRPr lang="en-US" dirty="0">
              <a:solidFill>
                <a:srgbClr val="000000"/>
              </a:solidFill>
              <a:latin typeface="+mn-lt"/>
            </a:endParaRPr>
          </a:p>
          <a:p>
            <a:pPr marL="338137" indent="-342900"/>
            <a:r>
              <a:rPr lang="en-US" dirty="0">
                <a:solidFill>
                  <a:srgbClr val="000000"/>
                </a:solidFill>
                <a:latin typeface="+mn-lt"/>
              </a:rPr>
              <a:t>Students working 40+ hours a week are now enrolling at Sinclair due to the flexible scheduling opportunities of hybrid CBE programs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04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032952"/>
              </p:ext>
            </p:extLst>
          </p:nvPr>
        </p:nvGraphicFramePr>
        <p:xfrm>
          <a:off x="4516715" y="1851479"/>
          <a:ext cx="4186877" cy="39928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04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9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972"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Aerial Sensing Data Analytics (STC)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423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/>
                        <a:t>GIS1107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Intro to GIS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423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/>
                        <a:t>AVT1101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Intro to UAS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423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/>
                        <a:t>EET1158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Aerospace Spatial Visualization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423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/>
                        <a:t>EET1121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UAS Remote Sensing and</a:t>
                      </a:r>
                      <a:r>
                        <a:rPr lang="en-US" sz="1300" b="1" baseline="0" dirty="0"/>
                        <a:t> Analysis</a:t>
                      </a:r>
                      <a:endParaRPr lang="en-US" sz="13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423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/>
                        <a:t>AVT1104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UAS Standards, Regulations and Law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423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/>
                        <a:t>AVT2150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Crew Resource Mgmt. for UAS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5555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/>
                        <a:t>New 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kern="1200" dirty="0">
                          <a:effectLst/>
                        </a:rPr>
                        <a:t>Electro-optical and Infrared (IR) data analysis </a:t>
                      </a:r>
                      <a:endParaRPr lang="en-US" sz="13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55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New Course</a:t>
                      </a:r>
                    </a:p>
                    <a:p>
                      <a:pPr algn="l"/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kern="1200" dirty="0">
                          <a:effectLst/>
                        </a:rPr>
                        <a:t>Multi-spectral and hyperspectral data analysis </a:t>
                      </a:r>
                      <a:endParaRPr lang="en-US" sz="13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55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New Course</a:t>
                      </a:r>
                    </a:p>
                    <a:p>
                      <a:pPr algn="l"/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kern="1200" dirty="0">
                          <a:effectLst/>
                        </a:rPr>
                        <a:t>Synthetic Aperture Radar (SAR)/ and </a:t>
                      </a:r>
                      <a:r>
                        <a:rPr lang="en-US" sz="1300" b="1" kern="1200" dirty="0" err="1">
                          <a:effectLst/>
                        </a:rPr>
                        <a:t>LiDAR</a:t>
                      </a:r>
                      <a:r>
                        <a:rPr lang="en-US" sz="1300" b="1" kern="1200" dirty="0">
                          <a:effectLst/>
                        </a:rPr>
                        <a:t> data analysis </a:t>
                      </a:r>
                      <a:endParaRPr lang="en-US" sz="13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55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New Course</a:t>
                      </a:r>
                    </a:p>
                    <a:p>
                      <a:pPr algn="l"/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kern="1200" dirty="0">
                          <a:effectLst/>
                        </a:rPr>
                        <a:t>Acoustic/CBRNE/Other data analysis </a:t>
                      </a:r>
                      <a:endParaRPr lang="en-US" sz="13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46666" y="327378"/>
            <a:ext cx="8094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The Future of CBE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7066" y="1823206"/>
            <a:ext cx="3861960" cy="32283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31775" indent="-2317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4675" indent="-236538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9163" indent="-2286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58888" indent="-2286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543050" indent="-2286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+mn-cs"/>
              </a:rPr>
              <a:t>NSF Grant</a:t>
            </a:r>
          </a:p>
          <a:p>
            <a:pPr marL="685800" lvl="1" indent="-342900"/>
            <a:r>
              <a:rPr lang="en-US" dirty="0">
                <a:latin typeface="+mn-lt"/>
                <a:cs typeface="+mn-cs"/>
              </a:rPr>
              <a:t>Conversion of 6 courses to hybrid CBE format</a:t>
            </a:r>
          </a:p>
          <a:p>
            <a:pPr marL="685800" lvl="1" indent="-342900"/>
            <a:r>
              <a:rPr lang="en-US" dirty="0">
                <a:latin typeface="+mn-lt"/>
                <a:cs typeface="+mn-cs"/>
              </a:rPr>
              <a:t>Development of 4 brand new CBE courses</a:t>
            </a:r>
          </a:p>
          <a:p>
            <a:pPr marL="685800" lvl="1" indent="-342900"/>
            <a:r>
              <a:rPr lang="en-US" dirty="0">
                <a:latin typeface="+mn-lt"/>
                <a:cs typeface="+mn-cs"/>
              </a:rPr>
              <a:t>Short-term certificate leads to an AAS in Unmanned Aerial Systems or Geographic Information Systems 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02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1701" y="263349"/>
            <a:ext cx="5245098" cy="703544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prstClr val="white"/>
                </a:solidFill>
                <a:latin typeface="Calibri"/>
              </a:rPr>
              <a:t>Challenges in CBE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1244" y="1298222"/>
            <a:ext cx="85908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Evolving HLC accreditation requirements (regular and substantive interaction)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Financial Aid eligibility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Unique program requirements and considerations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Integration into semester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Implementing flex-paced model into traditional Learning Management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Faculty challenges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Grading load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Payload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Intellectual property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Timely feedback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Course structure challenges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Level of mastery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Retake policy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Student progress expectations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Course granularity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962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356" y="274638"/>
            <a:ext cx="5949244" cy="703544"/>
          </a:xfrm>
        </p:spPr>
        <p:txBody>
          <a:bodyPr>
            <a:normAutofit fontScale="90000"/>
          </a:bodyPr>
          <a:lstStyle/>
          <a:p>
            <a:r>
              <a:rPr lang="en-US" sz="2500" dirty="0">
                <a:solidFill>
                  <a:prstClr val="white"/>
                </a:solidFill>
                <a:latin typeface="Calibri"/>
              </a:rPr>
              <a:t>Important Considerations for all CBE Programs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20" y="1208830"/>
            <a:ext cx="8675360" cy="48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66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Participant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8112"/>
            <a:ext cx="8023578" cy="4797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5. For those engaged in CBE; what have been some challenges/roadblocks that you’ve encountered? </a:t>
            </a:r>
            <a:r>
              <a:rPr lang="en-US" sz="3200" dirty="0"/>
              <a:t>(respond in chat)</a:t>
            </a:r>
          </a:p>
          <a:p>
            <a:pPr marL="800100" lvl="1" indent="-457200">
              <a:buFont typeface="+mj-lt"/>
              <a:buAutoNum type="alphaLcPeriod"/>
            </a:pPr>
            <a:endParaRPr lang="en-US" dirty="0"/>
          </a:p>
          <a:p>
            <a:pPr marL="800100" lvl="1" indent="-457200">
              <a:buFont typeface="+mj-lt"/>
              <a:buAutoNum type="alphaLcPeriod"/>
            </a:pPr>
            <a:endParaRPr lang="en-US" dirty="0"/>
          </a:p>
        </p:txBody>
      </p:sp>
      <p:pic>
        <p:nvPicPr>
          <p:cNvPr id="4" name="Picture 3" descr="iStock_000043471538Larg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871" y="3458368"/>
            <a:ext cx="3366038" cy="22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17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1" y="274638"/>
            <a:ext cx="5245098" cy="703544"/>
          </a:xfrm>
        </p:spPr>
        <p:txBody>
          <a:bodyPr anchor="ctr">
            <a:normAutofit/>
          </a:bodyPr>
          <a:lstStyle/>
          <a:p>
            <a:r>
              <a:rPr lang="en-US" sz="1800" dirty="0"/>
              <a:t>TAACCCT Learning Network at a Glance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7130842"/>
              </p:ext>
            </p:extLst>
          </p:nvPr>
        </p:nvGraphicFramePr>
        <p:xfrm>
          <a:off x="342900" y="1181100"/>
          <a:ext cx="65913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/>
          <p:cNvSpPr/>
          <p:nvPr/>
        </p:nvSpPr>
        <p:spPr>
          <a:xfrm>
            <a:off x="6934200" y="1803400"/>
            <a:ext cx="1739899" cy="41783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Other Non-Federal Providers of TA and Resources for  TAACCCT Grantees: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Creative Commons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CAST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The Transformative Change Initiative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6582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estioning-blu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532" y="2220558"/>
            <a:ext cx="2463800" cy="2463800"/>
          </a:xfrm>
          <a:prstGeom prst="rect">
            <a:avLst/>
          </a:prstGeom>
        </p:spPr>
      </p:pic>
      <p:sp>
        <p:nvSpPr>
          <p:cNvPr id="5" name="Title Placeholder 1"/>
          <p:cNvSpPr txBox="1">
            <a:spLocks/>
          </p:cNvSpPr>
          <p:nvPr/>
        </p:nvSpPr>
        <p:spPr>
          <a:xfrm>
            <a:off x="3242234" y="274638"/>
            <a:ext cx="5901765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4111743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Stephanie Krauss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Moving Ahead: What a Shift to CBE Requires</a:t>
            </a:r>
          </a:p>
        </p:txBody>
      </p:sp>
    </p:spTree>
    <p:extLst>
      <p:ext uri="{BB962C8B-B14F-4D97-AF65-F5344CB8AC3E}">
        <p14:creationId xmlns:p14="http://schemas.microsoft.com/office/powerpoint/2010/main" val="21423456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to healthy &amp; robust CBE programs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775" y="1600200"/>
            <a:ext cx="5456450" cy="4525963"/>
          </a:xfrm>
        </p:spPr>
      </p:pic>
    </p:spTree>
    <p:extLst>
      <p:ext uri="{BB962C8B-B14F-4D97-AF65-F5344CB8AC3E}">
        <p14:creationId xmlns:p14="http://schemas.microsoft.com/office/powerpoint/2010/main" val="469434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ahead: an emerging, competency-based, </a:t>
            </a:r>
            <a:br>
              <a:rPr lang="en-US" dirty="0"/>
            </a:br>
            <a:r>
              <a:rPr lang="en-US" dirty="0"/>
              <a:t>credentialing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/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/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/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/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Empowered learners with equal access to and effective navigation of the credentialing marketplace.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/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Engaged employers.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b="1" dirty="0">
              <a:solidFill>
                <a:schemeClr val="accent5"/>
              </a:solidFill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1" dirty="0">
                <a:solidFill>
                  <a:schemeClr val="accent5"/>
                </a:solidFill>
              </a:rPr>
              <a:t>Use of competencies as common currency.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4. Interoperable systems and processes.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5. Credentials that signal quality learning and qualified people.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6. Opportunities for learners and credential earners to experience social and economic mobility.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7. To ensure those involved in credentialing can tinker, innovate and find what works and why.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18" y="1181745"/>
            <a:ext cx="3434963" cy="162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12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332" y="1114778"/>
            <a:ext cx="7986889" cy="501138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dirty="0"/>
          </a:p>
          <a:p>
            <a:pPr>
              <a:spcAft>
                <a:spcPts val="0"/>
              </a:spcAft>
            </a:pPr>
            <a:r>
              <a:rPr lang="en-US" sz="2400" dirty="0">
                <a:hlinkClick r:id="rId3"/>
              </a:rPr>
              <a:t>Shared Design Elements &amp; Emerging Practices of Competency-Based Education Programs</a:t>
            </a:r>
            <a:endParaRPr lang="en-US" sz="2400" dirty="0"/>
          </a:p>
          <a:p>
            <a:pPr>
              <a:spcAft>
                <a:spcPts val="0"/>
              </a:spcAft>
            </a:pPr>
            <a:r>
              <a:rPr lang="en-US" sz="2400" dirty="0">
                <a:hlinkClick r:id="rId4"/>
              </a:rPr>
              <a:t>The Competency-Based Education Ecosystem Framework</a:t>
            </a:r>
            <a:endParaRPr lang="en-US" sz="2400" dirty="0"/>
          </a:p>
          <a:p>
            <a:pPr>
              <a:spcAft>
                <a:spcPts val="0"/>
              </a:spcAft>
            </a:pPr>
            <a:r>
              <a:rPr lang="en-US" sz="2400" dirty="0">
                <a:hlinkClick r:id="rId5"/>
              </a:rPr>
              <a:t>Adopting and Adapting Competency-Based Education Brief</a:t>
            </a:r>
            <a:endParaRPr lang="en-US" sz="2400" dirty="0"/>
          </a:p>
          <a:p>
            <a:pPr>
              <a:spcAft>
                <a:spcPts val="0"/>
              </a:spcAft>
            </a:pPr>
            <a:r>
              <a:rPr lang="en-US" sz="2400" dirty="0">
                <a:hlinkClick r:id="rId6"/>
              </a:rPr>
              <a:t>Next Generation CBE: Designing Competency-Based Education for Underprepared College Learners Report</a:t>
            </a:r>
            <a:endParaRPr lang="en-US" sz="2400" dirty="0"/>
          </a:p>
          <a:p>
            <a:pPr>
              <a:spcAft>
                <a:spcPts val="0"/>
              </a:spcAft>
            </a:pPr>
            <a:r>
              <a:rPr lang="en-US" sz="2400" dirty="0">
                <a:hlinkClick r:id="rId7"/>
              </a:rPr>
              <a:t>Competency-Based Education: A New Approach Webinar &amp; Materials</a:t>
            </a:r>
            <a:endParaRPr lang="en-US" sz="2400" dirty="0"/>
          </a:p>
          <a:p>
            <a:pPr>
              <a:spcAft>
                <a:spcPts val="0"/>
              </a:spcAft>
            </a:pPr>
            <a:r>
              <a:rPr lang="en-US" sz="2400" dirty="0">
                <a:hlinkClick r:id="rId8"/>
              </a:rPr>
              <a:t>Cracking the Credit Hour</a:t>
            </a:r>
            <a:endParaRPr lang="en-US" sz="2400" dirty="0"/>
          </a:p>
          <a:p>
            <a:pPr marL="0" indent="0">
              <a:spcAft>
                <a:spcPts val="0"/>
              </a:spcAft>
              <a:buNone/>
            </a:pPr>
            <a:endParaRPr lang="en-US" sz="2400" dirty="0"/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b="1" dirty="0"/>
              <a:t>Make sure and share these resources and webinar recording with your grant staff, consortium partners, and community college friends!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12675" y="271542"/>
            <a:ext cx="5580680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i="0" u="none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/>
              <a:t>Additional CBE Resources</a:t>
            </a:r>
          </a:p>
        </p:txBody>
      </p:sp>
    </p:spTree>
    <p:extLst>
      <p:ext uri="{BB962C8B-B14F-4D97-AF65-F5344CB8AC3E}">
        <p14:creationId xmlns:p14="http://schemas.microsoft.com/office/powerpoint/2010/main" val="5470558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332" y="1114778"/>
            <a:ext cx="7986889" cy="50113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/>
              <a:t>Don’t forget to sign up for the Part 2 webinar on </a:t>
            </a:r>
            <a:r>
              <a:rPr lang="en-US" sz="2400" b="1" dirty="0">
                <a:hlinkClick r:id="rId3"/>
              </a:rPr>
              <a:t>Addressing Financial Aid Barriers in CBE</a:t>
            </a:r>
            <a:r>
              <a:rPr lang="en-US" sz="2400" dirty="0"/>
              <a:t>.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2400" dirty="0"/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/>
              <a:t>Thursday, September 29, 2016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/>
              <a:t>12:00 – 1:00 PM ET.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2400" dirty="0"/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/>
              <a:t>Presented by: </a:t>
            </a:r>
            <a:r>
              <a:rPr lang="en-US" sz="2400" b="1" dirty="0"/>
              <a:t>David Musser</a:t>
            </a:r>
            <a:r>
              <a:rPr lang="en-US" sz="2400" dirty="0"/>
              <a:t>, Policy Liaison and Implementation, Federal Student  Aid, U.S. Department of Education  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2400" dirty="0"/>
          </a:p>
          <a:p>
            <a:pPr marL="0" indent="0" algn="ctr">
              <a:spcAft>
                <a:spcPts val="0"/>
              </a:spcAft>
              <a:buNone/>
            </a:pP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12675" y="271542"/>
            <a:ext cx="5580680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i="0" u="none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/>
              <a:t>Join the Part 2 CBE Webinar!</a:t>
            </a:r>
          </a:p>
        </p:txBody>
      </p:sp>
    </p:spTree>
    <p:extLst>
      <p:ext uri="{BB962C8B-B14F-4D97-AF65-F5344CB8AC3E}">
        <p14:creationId xmlns:p14="http://schemas.microsoft.com/office/powerpoint/2010/main" val="5470558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332" y="994465"/>
            <a:ext cx="7986889" cy="514164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/>
              <a:t>Connect with the TAACCCT Learning Network team and other grantees at these upcoming in-person events: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2400" dirty="0"/>
          </a:p>
          <a:p>
            <a:pPr marL="0" indent="0">
              <a:spcAft>
                <a:spcPts val="0"/>
              </a:spcAft>
              <a:buNone/>
            </a:pPr>
            <a:r>
              <a:rPr lang="en-US" sz="2200" b="1" dirty="0">
                <a:hlinkClick r:id="rId3"/>
              </a:rPr>
              <a:t>2016 NCWE Annual Conference: Keeping the Promises of Workforce Education</a:t>
            </a:r>
            <a:endParaRPr lang="en-US" sz="2200" dirty="0"/>
          </a:p>
          <a:p>
            <a:pPr marL="0" indent="0">
              <a:spcAft>
                <a:spcPts val="0"/>
              </a:spcAft>
              <a:buNone/>
            </a:pPr>
            <a:r>
              <a:rPr lang="en-US" sz="2200" dirty="0"/>
              <a:t> October 12 – 13, Atlanta, GA. This conference has been so well attended by TAACCCT grantees in the past that this year’s agenda once again devotes a whole strand to TAACCCT. Check out the </a:t>
            </a:r>
            <a:r>
              <a:rPr lang="en-US" sz="2200" dirty="0">
                <a:hlinkClick r:id="rId4"/>
              </a:rPr>
              <a:t>2016 NCWE Preliminary Program</a:t>
            </a:r>
            <a:r>
              <a:rPr lang="en-US" sz="2200" dirty="0"/>
              <a:t>.</a:t>
            </a:r>
          </a:p>
          <a:p>
            <a:pPr marL="0" indent="0">
              <a:spcAft>
                <a:spcPts val="0"/>
              </a:spcAft>
              <a:buNone/>
            </a:pPr>
            <a:endParaRPr lang="en-US" sz="2200" dirty="0"/>
          </a:p>
          <a:p>
            <a:pPr marL="0" indent="0">
              <a:spcAft>
                <a:spcPts val="0"/>
              </a:spcAft>
              <a:buNone/>
            </a:pPr>
            <a:r>
              <a:rPr lang="en-US" sz="2200" b="1" dirty="0">
                <a:hlinkClick r:id="rId5"/>
              </a:rPr>
              <a:t>2017 Workforce Development Institute</a:t>
            </a:r>
            <a:endParaRPr lang="en-US" sz="2200" dirty="0"/>
          </a:p>
          <a:p>
            <a:pPr marL="0" indent="0">
              <a:spcAft>
                <a:spcPts val="0"/>
              </a:spcAft>
              <a:buNone/>
            </a:pPr>
            <a:r>
              <a:rPr lang="en-US" sz="2200" dirty="0"/>
              <a:t>January 25-28, 2017, Newport Beach, CA. Next year’s institute will host a special </a:t>
            </a:r>
            <a:r>
              <a:rPr lang="en-US" sz="2200" dirty="0">
                <a:hlinkClick r:id="rId6"/>
              </a:rPr>
              <a:t>TAACCCT Private Meet-Up </a:t>
            </a:r>
            <a:r>
              <a:rPr lang="en-US" sz="2200" dirty="0"/>
              <a:t>on Wednesday, January 25 from 1:00 – 4:00 p.m. PT. Space is limited so please </a:t>
            </a:r>
            <a:r>
              <a:rPr lang="en-US" sz="2200" dirty="0">
                <a:hlinkClick r:id="rId6"/>
              </a:rPr>
              <a:t>RSVP by completing this short form by Friday, January 6, 2017</a:t>
            </a:r>
            <a:r>
              <a:rPr lang="en-US" sz="2200" dirty="0"/>
              <a:t> to reserve your spot.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2400" dirty="0"/>
          </a:p>
          <a:p>
            <a:pPr marL="0" indent="0" algn="ctr">
              <a:spcAft>
                <a:spcPts val="0"/>
              </a:spcAft>
              <a:buNone/>
            </a:pP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12675" y="271542"/>
            <a:ext cx="5580680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i="0" u="none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/>
              <a:t>Connect With Us!</a:t>
            </a:r>
          </a:p>
        </p:txBody>
      </p:sp>
    </p:spTree>
    <p:extLst>
      <p:ext uri="{BB962C8B-B14F-4D97-AF65-F5344CB8AC3E}">
        <p14:creationId xmlns:p14="http://schemas.microsoft.com/office/powerpoint/2010/main" val="1105568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332" y="1114778"/>
            <a:ext cx="7986889" cy="501138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i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Thank You!</a:t>
            </a:r>
            <a:endParaRPr lang="en-US" sz="5400" b="1" dirty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/>
              <a:t>Connect with the NEW TAACCCT Community of Practice and search for TAACCCT resources at: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>
                <a:hlinkClick r:id="rId3"/>
              </a:rPr>
              <a:t>https://TAACCCT.workforceGPS.org</a:t>
            </a:r>
            <a:r>
              <a:rPr lang="en-US" sz="2400" dirty="0"/>
              <a:t>  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2400" dirty="0"/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/>
              <a:t>Ask questions and to connect with peers and resources at </a:t>
            </a:r>
            <a:r>
              <a:rPr lang="en-US" sz="2400" dirty="0">
                <a:hlinkClick r:id="rId4"/>
              </a:rPr>
              <a:t>TAACCCT@dol.gov</a:t>
            </a:r>
            <a:r>
              <a:rPr lang="en-US" sz="2400" dirty="0"/>
              <a:t> 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2400" dirty="0"/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/>
              <a:t>If you want to learn more about peer mentoring email </a:t>
            </a:r>
            <a:r>
              <a:rPr lang="en-US" sz="2400" dirty="0">
                <a:hlinkClick r:id="rId4"/>
              </a:rPr>
              <a:t>TAACCCT@dol.gov</a:t>
            </a:r>
            <a:r>
              <a:rPr lang="en-US" sz="2400" dirty="0"/>
              <a:t> 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392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27135" y="1107761"/>
            <a:ext cx="7852771" cy="52545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MODERATOR: </a:t>
            </a:r>
          </a:p>
          <a:p>
            <a:pPr marL="0" indent="0">
              <a:buNone/>
            </a:pPr>
            <a:r>
              <a:rPr lang="en-US" b="1" dirty="0"/>
              <a:t>Cheryl Martin</a:t>
            </a:r>
            <a:r>
              <a:rPr lang="en-US" dirty="0"/>
              <a:t>, Program Manager, TAACCCT Grants, U.S. Department of Labor, Employment, and Training Administration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FACILITATOR: </a:t>
            </a:r>
          </a:p>
          <a:p>
            <a:pPr marL="0" indent="0">
              <a:buNone/>
            </a:pPr>
            <a:r>
              <a:rPr lang="en-US" b="1" dirty="0"/>
              <a:t>Erica Acevedo</a:t>
            </a:r>
            <a:r>
              <a:rPr lang="en-US" dirty="0"/>
              <a:t>, Senior Program Manager, TAACCCT Learning Network, Jobs for the Future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PRESENTERS:</a:t>
            </a:r>
          </a:p>
          <a:p>
            <a:pPr marL="0" indent="0">
              <a:buNone/>
            </a:pPr>
            <a:r>
              <a:rPr lang="en-US" b="1" dirty="0"/>
              <a:t>Christina Amato, </a:t>
            </a:r>
            <a:r>
              <a:rPr lang="en-US" dirty="0"/>
              <a:t>Project Director, TAACCCT Grant eLearning Division, Sinclair Community College, Round 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Stephanie Krauss</a:t>
            </a:r>
            <a:r>
              <a:rPr lang="en-US" dirty="0"/>
              <a:t>, Senior Fellow, Jobs for the Future &amp; Corporation for a Skilled Workforce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Jessica Stumpff</a:t>
            </a:r>
            <a:r>
              <a:rPr lang="en-US" dirty="0"/>
              <a:t>, CBE Academic Coach, Workforce Development, Sinclair Community College, Round 4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3346824" y="274638"/>
            <a:ext cx="5339975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Presenters</a:t>
            </a:r>
          </a:p>
        </p:txBody>
      </p:sp>
    </p:spTree>
    <p:extLst>
      <p:ext uri="{BB962C8B-B14F-4D97-AF65-F5344CB8AC3E}">
        <p14:creationId xmlns:p14="http://schemas.microsoft.com/office/powerpoint/2010/main" val="2610351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Participant 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8182"/>
            <a:ext cx="8229600" cy="5357707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AutoNum type="arabicPeriod"/>
            </a:pPr>
            <a:r>
              <a:rPr lang="en-US" b="1" dirty="0"/>
              <a:t>What Round of TAACCCT do you represent</a:t>
            </a:r>
            <a:r>
              <a:rPr lang="en-US" dirty="0"/>
              <a:t>?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Round 2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Round 3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Round 4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Multiple</a:t>
            </a:r>
          </a:p>
          <a:p>
            <a:pPr marL="800100" lvl="1" indent="-457200">
              <a:buFont typeface="+mj-lt"/>
              <a:buAutoNum type="alphaL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Is your TAACCCT grant currently implementing a CBE model</a:t>
            </a:r>
            <a:r>
              <a:rPr lang="en-US" dirty="0"/>
              <a:t>?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Curious about CBE; no plans to implement at this time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Interested in starting a CBE program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Planning a CBE program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Implemented a CBE program</a:t>
            </a:r>
          </a:p>
          <a:p>
            <a:pPr marL="800100" lvl="1" indent="-457200">
              <a:buFont typeface="+mj-lt"/>
              <a:buAutoNum type="alphaL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What is your current role in the grant</a:t>
            </a:r>
            <a:r>
              <a:rPr lang="en-US" dirty="0"/>
              <a:t>?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Project Manager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Faculty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Dean/VP/Other Leadership Role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Career Navigator/Coach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/>
              <a:t>Other (list in chat)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What are you looking to get out of today’s webinar</a:t>
            </a:r>
            <a:r>
              <a:rPr lang="en-US" dirty="0"/>
              <a:t>?</a:t>
            </a:r>
          </a:p>
          <a:p>
            <a:pPr marL="800100" lvl="1" indent="-457200">
              <a:buFont typeface="+mj-lt"/>
              <a:buAutoNum type="alphaLcPeriod"/>
            </a:pPr>
            <a:endParaRPr lang="en-US" dirty="0"/>
          </a:p>
          <a:p>
            <a:pPr marL="800100" lvl="1" indent="-457200">
              <a:buFont typeface="+mj-lt"/>
              <a:buAutoNum type="alphaLcPeriod"/>
            </a:pPr>
            <a:endParaRPr lang="en-US" dirty="0"/>
          </a:p>
        </p:txBody>
      </p:sp>
      <p:pic>
        <p:nvPicPr>
          <p:cNvPr id="4" name="Picture 3" descr="iStock_000043471538Larg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5983" y="3458368"/>
            <a:ext cx="3366038" cy="22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55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46100" y="1086556"/>
            <a:ext cx="8238807" cy="50094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Welcome and Introductions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An Overview of Competency-Based Education Approaches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What Does it Take to Implement CBE Models?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Q&amp;A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What a Shift to CBE Requires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Closing</a:t>
            </a:r>
          </a:p>
          <a:p>
            <a:pPr marL="0" indent="0" algn="just">
              <a:buNone/>
            </a:pPr>
            <a:endParaRPr lang="en-US" sz="2800" dirty="0"/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3242235" y="274638"/>
            <a:ext cx="5444564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633342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Stephanie Krauss</a:t>
            </a:r>
            <a:br>
              <a:rPr lang="en-US" dirty="0"/>
            </a:br>
            <a:r>
              <a:rPr lang="en-US" dirty="0"/>
              <a:t>Senior Fellow, jobs for the future &amp; Corporation for a Skilled Workforce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Overview of Competency-Based Education		</a:t>
            </a:r>
          </a:p>
        </p:txBody>
      </p:sp>
    </p:spTree>
    <p:extLst>
      <p:ext uri="{BB962C8B-B14F-4D97-AF65-F5344CB8AC3E}">
        <p14:creationId xmlns:p14="http://schemas.microsoft.com/office/powerpoint/2010/main" val="609312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Why we need CBE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271" y="2328746"/>
            <a:ext cx="2035534" cy="203553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1" y="3066942"/>
            <a:ext cx="243840" cy="243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27" y="2368613"/>
            <a:ext cx="2126281" cy="21262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23934" y="1599172"/>
            <a:ext cx="4121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The problem of proxies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668" y="2347477"/>
            <a:ext cx="1950203" cy="21101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18603" y="4595686"/>
            <a:ext cx="6695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Access as proxy for quality</a:t>
            </a:r>
          </a:p>
          <a:p>
            <a:pPr algn="ctr"/>
            <a:r>
              <a:rPr lang="en-US" sz="2400" b="1" dirty="0"/>
              <a:t>Time as proxy for progress</a:t>
            </a:r>
          </a:p>
          <a:p>
            <a:pPr algn="ctr"/>
            <a:r>
              <a:rPr lang="en-US" sz="2400" b="1" dirty="0"/>
              <a:t>Completion or credential as proxy for competence</a:t>
            </a:r>
          </a:p>
        </p:txBody>
      </p:sp>
    </p:spTree>
    <p:extLst>
      <p:ext uri="{BB962C8B-B14F-4D97-AF65-F5344CB8AC3E}">
        <p14:creationId xmlns:p14="http://schemas.microsoft.com/office/powerpoint/2010/main" val="349642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/>
              <a:t>Is CBE a better way to learn </a:t>
            </a:r>
            <a:br>
              <a:rPr lang="en-US" sz="2000" dirty="0"/>
            </a:br>
            <a:r>
              <a:rPr lang="en-US" sz="2000" dirty="0"/>
              <a:t>and earn (credentials)?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46" y="2067724"/>
            <a:ext cx="1772669" cy="1834991"/>
          </a:xfrm>
        </p:spPr>
      </p:pic>
      <p:sp>
        <p:nvSpPr>
          <p:cNvPr id="7" name="TextBox 6"/>
          <p:cNvSpPr txBox="1"/>
          <p:nvPr/>
        </p:nvSpPr>
        <p:spPr>
          <a:xfrm>
            <a:off x="1588630" y="4200041"/>
            <a:ext cx="18530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Learn </a:t>
            </a:r>
          </a:p>
          <a:p>
            <a:r>
              <a:rPr lang="en-US" sz="2400" b="1" dirty="0"/>
              <a:t>Practice</a:t>
            </a:r>
          </a:p>
          <a:p>
            <a:r>
              <a:rPr lang="en-US" sz="2400" b="1" dirty="0"/>
              <a:t>Demonstrate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996" y="1967452"/>
            <a:ext cx="2035534" cy="20355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28716" y="4200041"/>
            <a:ext cx="17048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Move ahead based on what you know and can do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45" y="2067724"/>
            <a:ext cx="1871496" cy="21785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83810" y="4430873"/>
            <a:ext cx="2202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Credential as a signal of competence &amp; readiness</a:t>
            </a:r>
          </a:p>
        </p:txBody>
      </p:sp>
    </p:spTree>
    <p:extLst>
      <p:ext uri="{BB962C8B-B14F-4D97-AF65-F5344CB8AC3E}">
        <p14:creationId xmlns:p14="http://schemas.microsoft.com/office/powerpoint/2010/main" val="6804920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9&quot;/&gt;&lt;/object&gt;&lt;object type=&quot;3&quot; unique_id=&quot;10004&quot;&gt;&lt;property id=&quot;20148&quot; value=&quot;5&quot;/&gt;&lt;property id=&quot;20300&quot; value=&quot;Slide 2 - &amp;quot;TAACCCT Learning Network at a Glance&amp;quot;&quot;/&gt;&lt;property id=&quot;20307&quot; value=&quot;358&quot;/&gt;&lt;/object&gt;&lt;object type=&quot;3&quot; unique_id=&quot;10005&quot;&gt;&lt;property id=&quot;20148&quot; value=&quot;5&quot;/&gt;&lt;property id=&quot;20300&quot; value=&quot;Slide 3 - &amp;quot;Presenter&amp;quot;&quot;/&gt;&lt;property id=&quot;20307&quot; value=&quot;327&quot;/&gt;&lt;/object&gt;&lt;object type=&quot;3&quot; unique_id=&quot;10006&quot;&gt;&lt;property id=&quot;20148&quot; value=&quot;5&quot;/&gt;&lt;property id=&quot;20300&quot; value=&quot;Slide 4&quot;/&gt;&lt;property id=&quot;20307&quot; value=&quot;328&quot;/&gt;&lt;/object&gt;&lt;object type=&quot;3&quot; unique_id=&quot;10007&quot;&gt;&lt;property id=&quot;20148&quot; value=&quot;5&quot;/&gt;&lt;property id=&quot;20300&quot; value=&quot;Slide 5&quot;/&gt;&lt;property id=&quot;20307&quot; value=&quot;361&quot;/&gt;&lt;/object&gt;&lt;object type=&quot;3&quot; unique_id=&quot;10008&quot;&gt;&lt;property id=&quot;20148&quot; value=&quot;5&quot;/&gt;&lt;property id=&quot;20300&quot; value=&quot;Slide 6&quot;/&gt;&lt;property id=&quot;20307&quot; value=&quot;374&quot;/&gt;&lt;/object&gt;&lt;object type=&quot;3&quot; unique_id=&quot;10009&quot;&gt;&lt;property id=&quot;20148&quot; value=&quot;5&quot;/&gt;&lt;property id=&quot;20300&quot; value=&quot;Slide 7&quot;/&gt;&lt;property id=&quot;20307&quot; value=&quot;362&quot;/&gt;&lt;/object&gt;&lt;object type=&quot;3&quot; unique_id=&quot;10010&quot;&gt;&lt;property id=&quot;20148&quot; value=&quot;5&quot;/&gt;&lt;property id=&quot;20300&quot; value=&quot;Slide 8&quot;/&gt;&lt;property id=&quot;20307&quot; value=&quot;371&quot;/&gt;&lt;/object&gt;&lt;object type=&quot;3&quot; unique_id=&quot;10011&quot;&gt;&lt;property id=&quot;20148&quot; value=&quot;5&quot;/&gt;&lt;property id=&quot;20300&quot; value=&quot;Slide 9&quot;/&gt;&lt;property id=&quot;20307&quot; value=&quot;363&quot;/&gt;&lt;/object&gt;&lt;object type=&quot;3&quot; unique_id=&quot;10012&quot;&gt;&lt;property id=&quot;20148&quot; value=&quot;5&quot;/&gt;&lt;property id=&quot;20300&quot; value=&quot;Slide 10&quot;/&gt;&lt;property id=&quot;20307&quot; value=&quot;366&quot;/&gt;&lt;/object&gt;&lt;object type=&quot;3&quot; unique_id=&quot;10013&quot;&gt;&lt;property id=&quot;20148&quot; value=&quot;5&quot;/&gt;&lt;property id=&quot;20300&quot; value=&quot;Slide 11&quot;/&gt;&lt;property id=&quot;20307&quot; value=&quot;373&quot;/&gt;&lt;/object&gt;&lt;object type=&quot;3&quot; unique_id=&quot;10014&quot;&gt;&lt;property id=&quot;20148&quot; value=&quot;5&quot;/&gt;&lt;property id=&quot;20300&quot; value=&quot;Slide 12&quot;/&gt;&lt;property id=&quot;20307&quot; value=&quot;367&quot;/&gt;&lt;/object&gt;&lt;object type=&quot;3&quot; unique_id=&quot;10015&quot;&gt;&lt;property id=&quot;20148&quot; value=&quot;5&quot;/&gt;&lt;property id=&quot;20300&quot; value=&quot;Slide 13&quot;/&gt;&lt;property id=&quot;20307&quot; value=&quot;329&quot;/&gt;&lt;/object&gt;&lt;object type=&quot;3&quot; unique_id=&quot;10016&quot;&gt;&lt;property id=&quot;20148&quot; value=&quot;5&quot;/&gt;&lt;property id=&quot;20300&quot; value=&quot;Slide 14&quot;/&gt;&lt;property id=&quot;20307&quot; value=&quot;332&quot;/&gt;&lt;/object&gt;&lt;object type=&quot;3&quot; unique_id=&quot;10017&quot;&gt;&lt;property id=&quot;20148&quot; value=&quot;5&quot;/&gt;&lt;property id=&quot;20300&quot; value=&quot;Slide 15&quot;/&gt;&lt;property id=&quot;20307&quot; value=&quot;335&quot;/&gt;&lt;/object&gt;&lt;object type=&quot;3&quot; unique_id=&quot;10018&quot;&gt;&lt;property id=&quot;20148&quot; value=&quot;5&quot;/&gt;&lt;property id=&quot;20300&quot; value=&quot;Slide 16&quot;/&gt;&lt;property id=&quot;20307&quot; value=&quot;336&quot;/&gt;&lt;/object&gt;&lt;object type=&quot;3&quot; unique_id=&quot;10019&quot;&gt;&lt;property id=&quot;20148&quot; value=&quot;5&quot;/&gt;&lt;property id=&quot;20300&quot; value=&quot;Slide 17&quot;/&gt;&lt;property id=&quot;20307&quot; value=&quot;337&quot;/&gt;&lt;/object&gt;&lt;object type=&quot;3&quot; unique_id=&quot;10020&quot;&gt;&lt;property id=&quot;20148&quot; value=&quot;5&quot;/&gt;&lt;property id=&quot;20300&quot; value=&quot;Slide 18&quot;/&gt;&lt;property id=&quot;20307&quot; value=&quot;338&quot;/&gt;&lt;/object&gt;&lt;object type=&quot;3&quot; unique_id=&quot;10021&quot;&gt;&lt;property id=&quot;20148&quot; value=&quot;5&quot;/&gt;&lt;property id=&quot;20300&quot; value=&quot;Slide 19&quot;/&gt;&lt;property id=&quot;20307&quot; value=&quot;330&quot;/&gt;&lt;/object&gt;&lt;object type=&quot;3&quot; unique_id=&quot;10022&quot;&gt;&lt;property id=&quot;20148&quot; value=&quot;5&quot;/&gt;&lt;property id=&quot;20300&quot; value=&quot;Slide 20&quot;/&gt;&lt;property id=&quot;20307&quot; value=&quot;340&quot;/&gt;&lt;/object&gt;&lt;object type=&quot;3&quot; unique_id=&quot;10023&quot;&gt;&lt;property id=&quot;20148&quot; value=&quot;5&quot;/&gt;&lt;property id=&quot;20300&quot; value=&quot;Slide 21&quot;/&gt;&lt;property id=&quot;20307&quot; value=&quot;341&quot;/&gt;&lt;/object&gt;&lt;object type=&quot;3&quot; unique_id=&quot;10024&quot;&gt;&lt;property id=&quot;20148&quot; value=&quot;5&quot;/&gt;&lt;property id=&quot;20300&quot; value=&quot;Slide 22&quot;/&gt;&lt;property id=&quot;20307&quot; value=&quot;344&quot;/&gt;&lt;/object&gt;&lt;object type=&quot;3&quot; unique_id=&quot;10025&quot;&gt;&lt;property id=&quot;20148&quot; value=&quot;5&quot;/&gt;&lt;property id=&quot;20300&quot; value=&quot;Slide 23&quot;/&gt;&lt;property id=&quot;20307&quot; value=&quot;345&quot;/&gt;&lt;/object&gt;&lt;object type=&quot;3&quot; unique_id=&quot;10026&quot;&gt;&lt;property id=&quot;20148&quot; value=&quot;5&quot;/&gt;&lt;property id=&quot;20300&quot; value=&quot;Slide 24&quot;/&gt;&lt;property id=&quot;20307&quot; value=&quot;346&quot;/&gt;&lt;/object&gt;&lt;object type=&quot;3&quot; unique_id=&quot;10027&quot;&gt;&lt;property id=&quot;20148&quot; value=&quot;5&quot;/&gt;&lt;property id=&quot;20300&quot; value=&quot;Slide 25&quot;/&gt;&lt;property id=&quot;20307&quot; value=&quot;343&quot;/&gt;&lt;/object&gt;&lt;object type=&quot;3&quot; unique_id=&quot;10028&quot;&gt;&lt;property id=&quot;20148&quot; value=&quot;5&quot;/&gt;&lt;property id=&quot;20300&quot; value=&quot;Slide 26 - &amp;quot;Q&amp;amp;A&amp;quot;&quot;/&gt;&lt;property id=&quot;20307&quot; value=&quot;359&quot;/&gt;&lt;/object&gt;&lt;object type=&quot;3&quot; unique_id=&quot;10029&quot;&gt;&lt;property id=&quot;20148&quot; value=&quot;5&quot;/&gt;&lt;property id=&quot;20300&quot; value=&quot;Slide 27&quot;/&gt;&lt;property id=&quot;20307&quot; value=&quot;368&quot;/&gt;&lt;/object&gt;&lt;object type=&quot;3&quot; unique_id=&quot;10030&quot;&gt;&lt;property id=&quot;20148&quot; value=&quot;5&quot;/&gt;&lt;property id=&quot;20300&quot; value=&quot;Slide 28 - &amp;quot;Q&amp;amp;A&amp;quot;&quot;/&gt;&lt;property id=&quot;20307&quot; value=&quot;370&quot;/&gt;&lt;/object&gt;&lt;object type=&quot;3&quot; unique_id=&quot;10031&quot;&gt;&lt;property id=&quot;20148&quot; value=&quot;5&quot;/&gt;&lt;property id=&quot;20300&quot; value=&quot;Slide 29&quot;/&gt;&lt;property id=&quot;20307&quot; value=&quot;356&quot;/&gt;&lt;/object&gt;&lt;object type=&quot;3&quot; unique_id=&quot;10032&quot;&gt;&lt;property id=&quot;20148&quot; value=&quot;5&quot;/&gt;&lt;property id=&quot;20300&quot; value=&quot;Slide 30&quot;/&gt;&lt;property id=&quot;20307&quot; value=&quot;310&quot;/&gt;&lt;/object&gt;&lt;/object&gt;&lt;object type=&quot;8&quot; unique_id=&quot;1006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7952</TotalTime>
  <Words>1474</Words>
  <Application>Microsoft Office PowerPoint</Application>
  <PresentationFormat>On-screen Show (4:3)</PresentationFormat>
  <Paragraphs>290</Paragraphs>
  <Slides>37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Comic Sans MS</vt:lpstr>
      <vt:lpstr>Gill Sans MT</vt:lpstr>
      <vt:lpstr>Office Theme</vt:lpstr>
      <vt:lpstr>Participant Poll</vt:lpstr>
      <vt:lpstr>PowerPoint Presentation</vt:lpstr>
      <vt:lpstr>TAACCCT Learning Network at a Glance</vt:lpstr>
      <vt:lpstr>PowerPoint Presentation</vt:lpstr>
      <vt:lpstr>Participant Poll</vt:lpstr>
      <vt:lpstr>PowerPoint Presentation</vt:lpstr>
      <vt:lpstr>Stephanie Krauss Senior Fellow, jobs for the future &amp; Corporation for a Skilled Workforce</vt:lpstr>
      <vt:lpstr>Why we need CBE</vt:lpstr>
      <vt:lpstr>Is CBE a better way to learn  and earn (credentials)?</vt:lpstr>
      <vt:lpstr>CBE in Higher Education Across the U.S.</vt:lpstr>
      <vt:lpstr>10 Shared Design Elements of CBE Programs</vt:lpstr>
      <vt:lpstr>Christi Amato, Project Director Jessica Stumpff, Cbe coach</vt:lpstr>
      <vt:lpstr>Sinclair College TAACCCT Project</vt:lpstr>
      <vt:lpstr>PowerPoint Presentation</vt:lpstr>
      <vt:lpstr>PowerPoint Presentation</vt:lpstr>
      <vt:lpstr>PowerPoint Presentation</vt:lpstr>
      <vt:lpstr>PowerPoint Presentation</vt:lpstr>
      <vt:lpstr>Learner Support Mapping </vt:lpstr>
      <vt:lpstr>Key Considerations in Student Support</vt:lpstr>
      <vt:lpstr>Key Considerations in Student Support</vt:lpstr>
      <vt:lpstr>Key Considerations in Student Support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Challenges in CBE</vt:lpstr>
      <vt:lpstr>Important Considerations for all CBE Programs</vt:lpstr>
      <vt:lpstr>Participant Question</vt:lpstr>
      <vt:lpstr>PowerPoint Presentation</vt:lpstr>
      <vt:lpstr>Stephanie Krauss</vt:lpstr>
      <vt:lpstr>How to get to healthy &amp; robust CBE programs</vt:lpstr>
      <vt:lpstr>Moving ahead: an emerging, competency-based,  credentialing agenda</vt:lpstr>
      <vt:lpstr>PowerPoint Presentation</vt:lpstr>
      <vt:lpstr>PowerPoint Presentation</vt:lpstr>
      <vt:lpstr>PowerPoint Presentation</vt:lpstr>
      <vt:lpstr>PowerPoint Presentation</vt:lpstr>
    </vt:vector>
  </TitlesOfParts>
  <Company>JFF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JFF</dc:creator>
  <cp:lastModifiedBy>Laura Casertano</cp:lastModifiedBy>
  <cp:revision>333</cp:revision>
  <dcterms:created xsi:type="dcterms:W3CDTF">2012-12-12T14:53:33Z</dcterms:created>
  <dcterms:modified xsi:type="dcterms:W3CDTF">2016-09-20T19:18:35Z</dcterms:modified>
</cp:coreProperties>
</file>