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9.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0.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1.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1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4.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5.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6.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8.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9.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2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21.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2.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4.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25.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26.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7.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28.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2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30.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3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3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33.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34.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35.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36.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37.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38.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9.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4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notesSlides/notesSlide41.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42.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43.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44.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45.xml" ContentType="application/vnd.openxmlformats-officedocument.presentationml.notesSlide+xml"/>
  <Override PartName="/ppt/tags/tag214.xml" ContentType="application/vnd.openxmlformats-officedocument.presentationml.tags+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handoutMasterIdLst>
    <p:handoutMasterId r:id="rId49"/>
  </p:handoutMasterIdLst>
  <p:sldIdLst>
    <p:sldId id="328" r:id="rId2"/>
    <p:sldId id="388" r:id="rId3"/>
    <p:sldId id="330" r:id="rId4"/>
    <p:sldId id="331" r:id="rId5"/>
    <p:sldId id="332" r:id="rId6"/>
    <p:sldId id="333" r:id="rId7"/>
    <p:sldId id="334" r:id="rId8"/>
    <p:sldId id="335" r:id="rId9"/>
    <p:sldId id="336" r:id="rId10"/>
    <p:sldId id="378" r:id="rId11"/>
    <p:sldId id="338" r:id="rId12"/>
    <p:sldId id="339" r:id="rId13"/>
    <p:sldId id="340" r:id="rId14"/>
    <p:sldId id="341" r:id="rId15"/>
    <p:sldId id="342" r:id="rId16"/>
    <p:sldId id="343" r:id="rId17"/>
    <p:sldId id="344" r:id="rId18"/>
    <p:sldId id="345" r:id="rId19"/>
    <p:sldId id="346" r:id="rId20"/>
    <p:sldId id="379" r:id="rId21"/>
    <p:sldId id="348" r:id="rId22"/>
    <p:sldId id="380" r:id="rId23"/>
    <p:sldId id="381" r:id="rId24"/>
    <p:sldId id="351" r:id="rId25"/>
    <p:sldId id="353" r:id="rId26"/>
    <p:sldId id="354" r:id="rId27"/>
    <p:sldId id="355" r:id="rId28"/>
    <p:sldId id="356" r:id="rId29"/>
    <p:sldId id="357" r:id="rId30"/>
    <p:sldId id="358" r:id="rId31"/>
    <p:sldId id="359" r:id="rId32"/>
    <p:sldId id="383" r:id="rId33"/>
    <p:sldId id="390" r:id="rId34"/>
    <p:sldId id="362" r:id="rId35"/>
    <p:sldId id="384" r:id="rId36"/>
    <p:sldId id="364" r:id="rId37"/>
    <p:sldId id="365" r:id="rId38"/>
    <p:sldId id="366" r:id="rId39"/>
    <p:sldId id="385" r:id="rId40"/>
    <p:sldId id="368" r:id="rId41"/>
    <p:sldId id="386" r:id="rId42"/>
    <p:sldId id="370" r:id="rId43"/>
    <p:sldId id="371" r:id="rId44"/>
    <p:sldId id="372" r:id="rId45"/>
    <p:sldId id="391" r:id="rId46"/>
    <p:sldId id="375" r:id="rId47"/>
  </p:sldIdLst>
  <p:sldSz cx="9144000" cy="6858000" type="screen4x3"/>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9966"/>
    <a:srgbClr val="FF33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7" autoAdjust="0"/>
    <p:restoredTop sz="77903" autoAdjust="0"/>
  </p:normalViewPr>
  <p:slideViewPr>
    <p:cSldViewPr snapToGrid="0">
      <p:cViewPr varScale="1">
        <p:scale>
          <a:sx n="83" d="100"/>
          <a:sy n="83" d="100"/>
        </p:scale>
        <p:origin x="1746" y="84"/>
      </p:cViewPr>
      <p:guideLst>
        <p:guide orient="horz" pos="2160"/>
        <p:guide pos="2880"/>
      </p:guideLst>
    </p:cSldViewPr>
  </p:slideViewPr>
  <p:notesTextViewPr>
    <p:cViewPr>
      <p:scale>
        <a:sx n="100" d="100"/>
        <a:sy n="100" d="100"/>
      </p:scale>
      <p:origin x="0" y="0"/>
    </p:cViewPr>
  </p:notesTextViewPr>
  <p:notesViewPr>
    <p:cSldViewPr snapToGrid="0">
      <p:cViewPr>
        <p:scale>
          <a:sx n="200" d="100"/>
          <a:sy n="200" d="100"/>
        </p:scale>
        <p:origin x="163" y="-39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A99947-A02F-486B-A344-8DEDDF003A8E}" type="doc">
      <dgm:prSet loTypeId="urn:microsoft.com/office/officeart/2005/8/layout/vProcess5" loCatId="process" qsTypeId="urn:microsoft.com/office/officeart/2005/8/quickstyle/3d3" qsCatId="3D" csTypeId="urn:microsoft.com/office/officeart/2005/8/colors/accent0_3" csCatId="mainScheme" phldr="1"/>
      <dgm:spPr/>
    </dgm:pt>
    <dgm:pt modelId="{147C14E2-6A9B-41C8-9813-F50137EF9D47}">
      <dgm:prSet phldrT="[Text]" custT="1"/>
      <dgm:spPr>
        <a:solidFill>
          <a:srgbClr val="FF3300"/>
        </a:solidFill>
        <a:ln>
          <a:solidFill>
            <a:srgbClr val="FF3300"/>
          </a:solidFill>
        </a:ln>
      </dgm:spPr>
      <dgm:t>
        <a:bodyPr/>
        <a:lstStyle/>
        <a:p>
          <a:r>
            <a:rPr lang="en-US" sz="2400" b="0" dirty="0">
              <a:latin typeface="Arial" panose="020B0604020202020204" pitchFamily="34" charset="0"/>
              <a:cs typeface="Arial" panose="020B0604020202020204" pitchFamily="34" charset="0"/>
            </a:rPr>
            <a:t>Determine list of One-Stop delivery system partners.</a:t>
          </a:r>
        </a:p>
      </dgm:t>
    </dgm:pt>
    <dgm:pt modelId="{90B4C31E-C820-40F9-9579-D06800CD12C0}" type="parTrans" cxnId="{179AA726-E755-4E5B-B40A-589BCDC83F99}">
      <dgm:prSet/>
      <dgm:spPr/>
      <dgm:t>
        <a:bodyPr/>
        <a:lstStyle/>
        <a:p>
          <a:endParaRPr lang="en-US" sz="2400"/>
        </a:p>
      </dgm:t>
    </dgm:pt>
    <dgm:pt modelId="{08BCEA39-81CA-4663-9839-4CC6466BCD2A}" type="sibTrans" cxnId="{179AA726-E755-4E5B-B40A-589BCDC83F99}">
      <dgm:prSet custT="1"/>
      <dgm:spPr/>
      <dgm:t>
        <a:bodyPr/>
        <a:lstStyle/>
        <a:p>
          <a:endParaRPr lang="en-US" sz="2400" dirty="0"/>
        </a:p>
      </dgm:t>
    </dgm:pt>
    <dgm:pt modelId="{2B123C85-87D7-4C98-BEF2-76DE4117315F}">
      <dgm:prSet phldrT="[Text]" custT="1"/>
      <dgm:spPr>
        <a:solidFill>
          <a:schemeClr val="accent4"/>
        </a:solidFill>
        <a:ln>
          <a:solidFill>
            <a:schemeClr val="accent4"/>
          </a:solidFill>
        </a:ln>
      </dgm:spPr>
      <dgm:t>
        <a:bodyPr/>
        <a:lstStyle/>
        <a:p>
          <a:r>
            <a:rPr lang="en-US" sz="2400" kern="1200" dirty="0">
              <a:latin typeface="Arial" panose="020B0604020202020204" pitchFamily="34" charset="0"/>
              <a:ea typeface="+mn-ea"/>
              <a:cs typeface="Arial" panose="020B0604020202020204" pitchFamily="34" charset="0"/>
            </a:rPr>
            <a:t>Identify One-Stop delivery system locations.</a:t>
          </a:r>
        </a:p>
      </dgm:t>
    </dgm:pt>
    <dgm:pt modelId="{D474F1F8-3268-485A-BB3B-5D8357F699A0}" type="parTrans" cxnId="{348B77F5-B0C2-482B-9C6C-A8C9FAB1CEFC}">
      <dgm:prSet/>
      <dgm:spPr/>
      <dgm:t>
        <a:bodyPr/>
        <a:lstStyle/>
        <a:p>
          <a:endParaRPr lang="en-US" sz="2400"/>
        </a:p>
      </dgm:t>
    </dgm:pt>
    <dgm:pt modelId="{B460DB26-B768-4CB6-AAB0-0CD357A9DACC}" type="sibTrans" cxnId="{348B77F5-B0C2-482B-9C6C-A8C9FAB1CEFC}">
      <dgm:prSet custT="1"/>
      <dgm:spPr/>
      <dgm:t>
        <a:bodyPr/>
        <a:lstStyle/>
        <a:p>
          <a:endParaRPr lang="en-US" sz="2400" dirty="0"/>
        </a:p>
      </dgm:t>
    </dgm:pt>
    <dgm:pt modelId="{84F4D133-7336-426B-898A-706E0508D27F}">
      <dgm:prSet phldrT="[Text]" custT="1"/>
      <dgm:spPr/>
      <dgm:t>
        <a:bodyPr/>
        <a:lstStyle/>
        <a:p>
          <a:r>
            <a:rPr lang="en-US" sz="2400" kern="1200" dirty="0">
              <a:latin typeface="Arial" panose="020B0604020202020204" pitchFamily="34" charset="0"/>
              <a:ea typeface="+mn-ea"/>
              <a:cs typeface="Arial" panose="020B0604020202020204" pitchFamily="34" charset="0"/>
            </a:rPr>
            <a:t>Determine </a:t>
          </a:r>
          <a:r>
            <a:rPr lang="en-US" sz="2400" b="0" u="none" kern="1200" dirty="0">
              <a:latin typeface="Arial" panose="020B0604020202020204" pitchFamily="34" charset="0"/>
              <a:ea typeface="+mn-ea"/>
              <a:cs typeface="Arial" panose="020B0604020202020204" pitchFamily="34" charset="0"/>
            </a:rPr>
            <a:t>services</a:t>
          </a:r>
          <a:r>
            <a:rPr lang="en-US" sz="2400" kern="1200" dirty="0">
              <a:latin typeface="Arial" panose="020B0604020202020204" pitchFamily="34" charset="0"/>
              <a:ea typeface="+mn-ea"/>
              <a:cs typeface="Arial" panose="020B0604020202020204" pitchFamily="34" charset="0"/>
            </a:rPr>
            <a:t> to be provided.</a:t>
          </a:r>
        </a:p>
      </dgm:t>
    </dgm:pt>
    <dgm:pt modelId="{482B5224-42B8-4D26-9F03-7627910B4F54}" type="parTrans" cxnId="{99412702-701F-4424-A762-B6A77467F414}">
      <dgm:prSet/>
      <dgm:spPr/>
      <dgm:t>
        <a:bodyPr/>
        <a:lstStyle/>
        <a:p>
          <a:endParaRPr lang="en-US" sz="2400"/>
        </a:p>
      </dgm:t>
    </dgm:pt>
    <dgm:pt modelId="{22FEEABC-1A91-4639-8F9B-D295B3FEC266}" type="sibTrans" cxnId="{99412702-701F-4424-A762-B6A77467F414}">
      <dgm:prSet custT="1"/>
      <dgm:spPr/>
      <dgm:t>
        <a:bodyPr/>
        <a:lstStyle/>
        <a:p>
          <a:endParaRPr lang="en-US" sz="2400" dirty="0"/>
        </a:p>
      </dgm:t>
    </dgm:pt>
    <dgm:pt modelId="{645C7C1E-2D16-4498-9213-BB212F44BB99}">
      <dgm:prSet custT="1"/>
      <dgm:spPr>
        <a:solidFill>
          <a:srgbClr val="339966"/>
        </a:solidFill>
        <a:ln>
          <a:solidFill>
            <a:srgbClr val="339966"/>
          </a:solidFill>
        </a:ln>
      </dgm:spPr>
      <dgm:t>
        <a:bodyPr/>
        <a:lstStyle/>
        <a:p>
          <a:r>
            <a:rPr lang="en-US" sz="2400" kern="1200" dirty="0">
              <a:latin typeface="Arial" panose="020B0604020202020204" pitchFamily="34" charset="0"/>
              <a:ea typeface="+mn-ea"/>
              <a:cs typeface="Arial" panose="020B0604020202020204" pitchFamily="34" charset="0"/>
            </a:rPr>
            <a:t>Develop a One-Stop delivery system line item budget.</a:t>
          </a:r>
        </a:p>
      </dgm:t>
    </dgm:pt>
    <dgm:pt modelId="{1CD0B077-D635-4450-BE63-27185D74CB03}" type="parTrans" cxnId="{9603ABA4-F508-49A0-9B63-E09452B62049}">
      <dgm:prSet/>
      <dgm:spPr/>
      <dgm:t>
        <a:bodyPr/>
        <a:lstStyle/>
        <a:p>
          <a:endParaRPr lang="en-US" sz="2400"/>
        </a:p>
      </dgm:t>
    </dgm:pt>
    <dgm:pt modelId="{F0A673E0-D19F-415F-82FB-CF3F5A1DB73B}" type="sibTrans" cxnId="{9603ABA4-F508-49A0-9B63-E09452B62049}">
      <dgm:prSet custT="1"/>
      <dgm:spPr/>
      <dgm:t>
        <a:bodyPr/>
        <a:lstStyle/>
        <a:p>
          <a:endParaRPr lang="en-US" sz="2400" dirty="0"/>
        </a:p>
      </dgm:t>
    </dgm:pt>
    <dgm:pt modelId="{32BC9EFD-0E70-4E9A-B792-EF1AC33582AD}">
      <dgm:prSet custT="1"/>
      <dgm:spPr>
        <a:solidFill>
          <a:srgbClr val="339933"/>
        </a:solidFill>
        <a:ln>
          <a:solidFill>
            <a:srgbClr val="339933"/>
          </a:solidFill>
        </a:ln>
      </dgm:spPr>
      <dgm:t>
        <a:bodyPr/>
        <a:lstStyle/>
        <a:p>
          <a:r>
            <a:rPr lang="en-US" sz="2400" b="0" dirty="0">
              <a:latin typeface="Arial" panose="020B0604020202020204" pitchFamily="34" charset="0"/>
              <a:cs typeface="Arial" panose="020B0604020202020204" pitchFamily="34" charset="0"/>
            </a:rPr>
            <a:t>One-Stop partners enter into an MOU.</a:t>
          </a:r>
        </a:p>
      </dgm:t>
    </dgm:pt>
    <dgm:pt modelId="{22A98330-6AD0-4EA1-A02D-67AABB9CBC9B}" type="parTrans" cxnId="{CF977DF6-3B93-4EA5-840A-F4AC594471BD}">
      <dgm:prSet/>
      <dgm:spPr/>
      <dgm:t>
        <a:bodyPr/>
        <a:lstStyle/>
        <a:p>
          <a:endParaRPr lang="en-US" sz="2400"/>
        </a:p>
      </dgm:t>
    </dgm:pt>
    <dgm:pt modelId="{525FECB8-B1EC-4B42-BF4A-3E1FC6D6E647}" type="sibTrans" cxnId="{CF977DF6-3B93-4EA5-840A-F4AC594471BD}">
      <dgm:prSet/>
      <dgm:spPr/>
      <dgm:t>
        <a:bodyPr/>
        <a:lstStyle/>
        <a:p>
          <a:endParaRPr lang="en-US" sz="2400"/>
        </a:p>
      </dgm:t>
    </dgm:pt>
    <dgm:pt modelId="{928C46F0-A23C-41BC-9830-EAAA95065E05}">
      <dgm:prSet/>
      <dgm:spPr/>
      <dgm:t>
        <a:bodyPr/>
        <a:lstStyle/>
        <a:p>
          <a:endParaRPr lang="en-US"/>
        </a:p>
      </dgm:t>
    </dgm:pt>
    <dgm:pt modelId="{C9416F0C-7800-4A46-825E-DEB4C2405016}" type="parTrans" cxnId="{8D564DDF-9147-402A-BCE9-3C939F217250}">
      <dgm:prSet/>
      <dgm:spPr/>
      <dgm:t>
        <a:bodyPr/>
        <a:lstStyle/>
        <a:p>
          <a:endParaRPr lang="en-US" sz="2400"/>
        </a:p>
      </dgm:t>
    </dgm:pt>
    <dgm:pt modelId="{6AF72D46-18A2-420E-A7F9-CB7A3E97F437}" type="sibTrans" cxnId="{8D564DDF-9147-402A-BCE9-3C939F217250}">
      <dgm:prSet/>
      <dgm:spPr/>
      <dgm:t>
        <a:bodyPr/>
        <a:lstStyle/>
        <a:p>
          <a:endParaRPr lang="en-US" sz="2400"/>
        </a:p>
      </dgm:t>
    </dgm:pt>
    <dgm:pt modelId="{16CEA6C4-4385-4852-AF40-0D4026D870F1}" type="pres">
      <dgm:prSet presAssocID="{A9A99947-A02F-486B-A344-8DEDDF003A8E}" presName="outerComposite" presStyleCnt="0">
        <dgm:presLayoutVars>
          <dgm:chMax val="5"/>
          <dgm:dir/>
          <dgm:resizeHandles val="exact"/>
        </dgm:presLayoutVars>
      </dgm:prSet>
      <dgm:spPr/>
    </dgm:pt>
    <dgm:pt modelId="{69E8C95B-257A-433F-984A-F74586E36870}" type="pres">
      <dgm:prSet presAssocID="{A9A99947-A02F-486B-A344-8DEDDF003A8E}" presName="dummyMaxCanvas" presStyleCnt="0">
        <dgm:presLayoutVars/>
      </dgm:prSet>
      <dgm:spPr/>
    </dgm:pt>
    <dgm:pt modelId="{D7E7D8C3-C180-43D4-8F55-67C2A9BFA9D2}" type="pres">
      <dgm:prSet presAssocID="{A9A99947-A02F-486B-A344-8DEDDF003A8E}" presName="FiveNodes_1" presStyleLbl="node1" presStyleIdx="0" presStyleCnt="5">
        <dgm:presLayoutVars>
          <dgm:bulletEnabled val="1"/>
        </dgm:presLayoutVars>
      </dgm:prSet>
      <dgm:spPr/>
      <dgm:t>
        <a:bodyPr/>
        <a:lstStyle/>
        <a:p>
          <a:endParaRPr lang="en-US"/>
        </a:p>
      </dgm:t>
    </dgm:pt>
    <dgm:pt modelId="{F6DD0692-E5FE-4CCB-A2F4-BDFFA2B92A1D}" type="pres">
      <dgm:prSet presAssocID="{A9A99947-A02F-486B-A344-8DEDDF003A8E}" presName="FiveNodes_2" presStyleLbl="node1" presStyleIdx="1" presStyleCnt="5">
        <dgm:presLayoutVars>
          <dgm:bulletEnabled val="1"/>
        </dgm:presLayoutVars>
      </dgm:prSet>
      <dgm:spPr/>
      <dgm:t>
        <a:bodyPr/>
        <a:lstStyle/>
        <a:p>
          <a:endParaRPr lang="en-US"/>
        </a:p>
      </dgm:t>
    </dgm:pt>
    <dgm:pt modelId="{188AEA20-7F69-47E7-9ACB-D097A8D96958}" type="pres">
      <dgm:prSet presAssocID="{A9A99947-A02F-486B-A344-8DEDDF003A8E}" presName="FiveNodes_3" presStyleLbl="node1" presStyleIdx="2" presStyleCnt="5">
        <dgm:presLayoutVars>
          <dgm:bulletEnabled val="1"/>
        </dgm:presLayoutVars>
      </dgm:prSet>
      <dgm:spPr/>
      <dgm:t>
        <a:bodyPr/>
        <a:lstStyle/>
        <a:p>
          <a:endParaRPr lang="en-US"/>
        </a:p>
      </dgm:t>
    </dgm:pt>
    <dgm:pt modelId="{28AF3917-5167-43F8-BF5D-609A2051011C}" type="pres">
      <dgm:prSet presAssocID="{A9A99947-A02F-486B-A344-8DEDDF003A8E}" presName="FiveNodes_4" presStyleLbl="node1" presStyleIdx="3" presStyleCnt="5">
        <dgm:presLayoutVars>
          <dgm:bulletEnabled val="1"/>
        </dgm:presLayoutVars>
      </dgm:prSet>
      <dgm:spPr/>
      <dgm:t>
        <a:bodyPr/>
        <a:lstStyle/>
        <a:p>
          <a:endParaRPr lang="en-US"/>
        </a:p>
      </dgm:t>
    </dgm:pt>
    <dgm:pt modelId="{2A185B92-6A82-47CE-A654-18D5BE406536}" type="pres">
      <dgm:prSet presAssocID="{A9A99947-A02F-486B-A344-8DEDDF003A8E}" presName="FiveNodes_5" presStyleLbl="node1" presStyleIdx="4" presStyleCnt="5">
        <dgm:presLayoutVars>
          <dgm:bulletEnabled val="1"/>
        </dgm:presLayoutVars>
      </dgm:prSet>
      <dgm:spPr/>
      <dgm:t>
        <a:bodyPr/>
        <a:lstStyle/>
        <a:p>
          <a:endParaRPr lang="en-US"/>
        </a:p>
      </dgm:t>
    </dgm:pt>
    <dgm:pt modelId="{2407F593-3932-41C0-BE16-F08E0E6D1399}" type="pres">
      <dgm:prSet presAssocID="{A9A99947-A02F-486B-A344-8DEDDF003A8E}" presName="FiveConn_1-2" presStyleLbl="fgAccFollowNode1" presStyleIdx="0" presStyleCnt="4">
        <dgm:presLayoutVars>
          <dgm:bulletEnabled val="1"/>
        </dgm:presLayoutVars>
      </dgm:prSet>
      <dgm:spPr/>
      <dgm:t>
        <a:bodyPr/>
        <a:lstStyle/>
        <a:p>
          <a:endParaRPr lang="en-US"/>
        </a:p>
      </dgm:t>
    </dgm:pt>
    <dgm:pt modelId="{32074E28-090C-45EC-A8FE-169D937F6A42}" type="pres">
      <dgm:prSet presAssocID="{A9A99947-A02F-486B-A344-8DEDDF003A8E}" presName="FiveConn_2-3" presStyleLbl="fgAccFollowNode1" presStyleIdx="1" presStyleCnt="4">
        <dgm:presLayoutVars>
          <dgm:bulletEnabled val="1"/>
        </dgm:presLayoutVars>
      </dgm:prSet>
      <dgm:spPr/>
      <dgm:t>
        <a:bodyPr/>
        <a:lstStyle/>
        <a:p>
          <a:endParaRPr lang="en-US"/>
        </a:p>
      </dgm:t>
    </dgm:pt>
    <dgm:pt modelId="{ED4D011E-3C72-4276-976A-8733BDCD930B}" type="pres">
      <dgm:prSet presAssocID="{A9A99947-A02F-486B-A344-8DEDDF003A8E}" presName="FiveConn_3-4" presStyleLbl="fgAccFollowNode1" presStyleIdx="2" presStyleCnt="4">
        <dgm:presLayoutVars>
          <dgm:bulletEnabled val="1"/>
        </dgm:presLayoutVars>
      </dgm:prSet>
      <dgm:spPr/>
      <dgm:t>
        <a:bodyPr/>
        <a:lstStyle/>
        <a:p>
          <a:endParaRPr lang="en-US"/>
        </a:p>
      </dgm:t>
    </dgm:pt>
    <dgm:pt modelId="{47D45E1A-91AB-439F-96C8-911E367F4429}" type="pres">
      <dgm:prSet presAssocID="{A9A99947-A02F-486B-A344-8DEDDF003A8E}" presName="FiveConn_4-5" presStyleLbl="fgAccFollowNode1" presStyleIdx="3" presStyleCnt="4">
        <dgm:presLayoutVars>
          <dgm:bulletEnabled val="1"/>
        </dgm:presLayoutVars>
      </dgm:prSet>
      <dgm:spPr/>
      <dgm:t>
        <a:bodyPr/>
        <a:lstStyle/>
        <a:p>
          <a:endParaRPr lang="en-US"/>
        </a:p>
      </dgm:t>
    </dgm:pt>
    <dgm:pt modelId="{519CAC9E-ABF0-4CE4-B833-8255FEDEFAA8}" type="pres">
      <dgm:prSet presAssocID="{A9A99947-A02F-486B-A344-8DEDDF003A8E}" presName="FiveNodes_1_text" presStyleLbl="node1" presStyleIdx="4" presStyleCnt="5">
        <dgm:presLayoutVars>
          <dgm:bulletEnabled val="1"/>
        </dgm:presLayoutVars>
      </dgm:prSet>
      <dgm:spPr/>
      <dgm:t>
        <a:bodyPr/>
        <a:lstStyle/>
        <a:p>
          <a:endParaRPr lang="en-US"/>
        </a:p>
      </dgm:t>
    </dgm:pt>
    <dgm:pt modelId="{479D1426-CD76-49AF-A9CB-A0A26778A10B}" type="pres">
      <dgm:prSet presAssocID="{A9A99947-A02F-486B-A344-8DEDDF003A8E}" presName="FiveNodes_2_text" presStyleLbl="node1" presStyleIdx="4" presStyleCnt="5">
        <dgm:presLayoutVars>
          <dgm:bulletEnabled val="1"/>
        </dgm:presLayoutVars>
      </dgm:prSet>
      <dgm:spPr/>
      <dgm:t>
        <a:bodyPr/>
        <a:lstStyle/>
        <a:p>
          <a:endParaRPr lang="en-US"/>
        </a:p>
      </dgm:t>
    </dgm:pt>
    <dgm:pt modelId="{A096A409-CAB1-4F69-B650-A4D507568814}" type="pres">
      <dgm:prSet presAssocID="{A9A99947-A02F-486B-A344-8DEDDF003A8E}" presName="FiveNodes_3_text" presStyleLbl="node1" presStyleIdx="4" presStyleCnt="5">
        <dgm:presLayoutVars>
          <dgm:bulletEnabled val="1"/>
        </dgm:presLayoutVars>
      </dgm:prSet>
      <dgm:spPr/>
      <dgm:t>
        <a:bodyPr/>
        <a:lstStyle/>
        <a:p>
          <a:endParaRPr lang="en-US"/>
        </a:p>
      </dgm:t>
    </dgm:pt>
    <dgm:pt modelId="{30542A03-B314-4412-B37E-D0AF21EB85E4}" type="pres">
      <dgm:prSet presAssocID="{A9A99947-A02F-486B-A344-8DEDDF003A8E}" presName="FiveNodes_4_text" presStyleLbl="node1" presStyleIdx="4" presStyleCnt="5">
        <dgm:presLayoutVars>
          <dgm:bulletEnabled val="1"/>
        </dgm:presLayoutVars>
      </dgm:prSet>
      <dgm:spPr/>
      <dgm:t>
        <a:bodyPr/>
        <a:lstStyle/>
        <a:p>
          <a:endParaRPr lang="en-US"/>
        </a:p>
      </dgm:t>
    </dgm:pt>
    <dgm:pt modelId="{0529784A-9218-4038-9EA5-DF31C2A574C5}" type="pres">
      <dgm:prSet presAssocID="{A9A99947-A02F-486B-A344-8DEDDF003A8E}" presName="FiveNodes_5_text" presStyleLbl="node1" presStyleIdx="4" presStyleCnt="5">
        <dgm:presLayoutVars>
          <dgm:bulletEnabled val="1"/>
        </dgm:presLayoutVars>
      </dgm:prSet>
      <dgm:spPr/>
      <dgm:t>
        <a:bodyPr/>
        <a:lstStyle/>
        <a:p>
          <a:endParaRPr lang="en-US"/>
        </a:p>
      </dgm:t>
    </dgm:pt>
  </dgm:ptLst>
  <dgm:cxnLst>
    <dgm:cxn modelId="{B7E84A27-92E9-46BB-9ED0-2422E9AB9F82}" type="presOf" srcId="{147C14E2-6A9B-41C8-9813-F50137EF9D47}" destId="{519CAC9E-ABF0-4CE4-B833-8255FEDEFAA8}" srcOrd="1" destOrd="0" presId="urn:microsoft.com/office/officeart/2005/8/layout/vProcess5"/>
    <dgm:cxn modelId="{DFFFE390-C362-49F1-BFE0-2508A1EA319C}" type="presOf" srcId="{F0A673E0-D19F-415F-82FB-CF3F5A1DB73B}" destId="{47D45E1A-91AB-439F-96C8-911E367F4429}" srcOrd="0" destOrd="0" presId="urn:microsoft.com/office/officeart/2005/8/layout/vProcess5"/>
    <dgm:cxn modelId="{179AA726-E755-4E5B-B40A-589BCDC83F99}" srcId="{A9A99947-A02F-486B-A344-8DEDDF003A8E}" destId="{147C14E2-6A9B-41C8-9813-F50137EF9D47}" srcOrd="0" destOrd="0" parTransId="{90B4C31E-C820-40F9-9579-D06800CD12C0}" sibTransId="{08BCEA39-81CA-4663-9839-4CC6466BCD2A}"/>
    <dgm:cxn modelId="{4D44ECB2-D6BB-42ED-B4C4-C93CDF13D856}" type="presOf" srcId="{2B123C85-87D7-4C98-BEF2-76DE4117315F}" destId="{F6DD0692-E5FE-4CCB-A2F4-BDFFA2B92A1D}" srcOrd="0" destOrd="0" presId="urn:microsoft.com/office/officeart/2005/8/layout/vProcess5"/>
    <dgm:cxn modelId="{538EBF39-2286-459B-B2FD-47BFA312FC48}" type="presOf" srcId="{645C7C1E-2D16-4498-9213-BB212F44BB99}" destId="{30542A03-B314-4412-B37E-D0AF21EB85E4}" srcOrd="1" destOrd="0" presId="urn:microsoft.com/office/officeart/2005/8/layout/vProcess5"/>
    <dgm:cxn modelId="{9603ABA4-F508-49A0-9B63-E09452B62049}" srcId="{A9A99947-A02F-486B-A344-8DEDDF003A8E}" destId="{645C7C1E-2D16-4498-9213-BB212F44BB99}" srcOrd="3" destOrd="0" parTransId="{1CD0B077-D635-4450-BE63-27185D74CB03}" sibTransId="{F0A673E0-D19F-415F-82FB-CF3F5A1DB73B}"/>
    <dgm:cxn modelId="{BAB52BAC-6D9C-4948-88BB-EBC34EA80FE0}" type="presOf" srcId="{84F4D133-7336-426B-898A-706E0508D27F}" destId="{A096A409-CAB1-4F69-B650-A4D507568814}" srcOrd="1" destOrd="0" presId="urn:microsoft.com/office/officeart/2005/8/layout/vProcess5"/>
    <dgm:cxn modelId="{D560D6FE-7954-4C47-8463-4A66E883472A}" type="presOf" srcId="{32BC9EFD-0E70-4E9A-B792-EF1AC33582AD}" destId="{0529784A-9218-4038-9EA5-DF31C2A574C5}" srcOrd="1" destOrd="0" presId="urn:microsoft.com/office/officeart/2005/8/layout/vProcess5"/>
    <dgm:cxn modelId="{8D564DDF-9147-402A-BCE9-3C939F217250}" srcId="{A9A99947-A02F-486B-A344-8DEDDF003A8E}" destId="{928C46F0-A23C-41BC-9830-EAAA95065E05}" srcOrd="5" destOrd="0" parTransId="{C9416F0C-7800-4A46-825E-DEB4C2405016}" sibTransId="{6AF72D46-18A2-420E-A7F9-CB7A3E97F437}"/>
    <dgm:cxn modelId="{461A3F53-9E47-4936-8AA4-BF115B26FFA1}" type="presOf" srcId="{B460DB26-B768-4CB6-AAB0-0CD357A9DACC}" destId="{32074E28-090C-45EC-A8FE-169D937F6A42}" srcOrd="0" destOrd="0" presId="urn:microsoft.com/office/officeart/2005/8/layout/vProcess5"/>
    <dgm:cxn modelId="{6267B973-22A1-4B18-B299-95CD72543B92}" type="presOf" srcId="{645C7C1E-2D16-4498-9213-BB212F44BB99}" destId="{28AF3917-5167-43F8-BF5D-609A2051011C}" srcOrd="0" destOrd="0" presId="urn:microsoft.com/office/officeart/2005/8/layout/vProcess5"/>
    <dgm:cxn modelId="{348B77F5-B0C2-482B-9C6C-A8C9FAB1CEFC}" srcId="{A9A99947-A02F-486B-A344-8DEDDF003A8E}" destId="{2B123C85-87D7-4C98-BEF2-76DE4117315F}" srcOrd="1" destOrd="0" parTransId="{D474F1F8-3268-485A-BB3B-5D8357F699A0}" sibTransId="{B460DB26-B768-4CB6-AAB0-0CD357A9DACC}"/>
    <dgm:cxn modelId="{FAE13E52-1A85-4CFF-BD2A-776E5B795BB4}" type="presOf" srcId="{147C14E2-6A9B-41C8-9813-F50137EF9D47}" destId="{D7E7D8C3-C180-43D4-8F55-67C2A9BFA9D2}" srcOrd="0" destOrd="0" presId="urn:microsoft.com/office/officeart/2005/8/layout/vProcess5"/>
    <dgm:cxn modelId="{CF977DF6-3B93-4EA5-840A-F4AC594471BD}" srcId="{A9A99947-A02F-486B-A344-8DEDDF003A8E}" destId="{32BC9EFD-0E70-4E9A-B792-EF1AC33582AD}" srcOrd="4" destOrd="0" parTransId="{22A98330-6AD0-4EA1-A02D-67AABB9CBC9B}" sibTransId="{525FECB8-B1EC-4B42-BF4A-3E1FC6D6E647}"/>
    <dgm:cxn modelId="{19C4AEAC-FF03-4CEC-BFC4-7878CA2F851A}" type="presOf" srcId="{A9A99947-A02F-486B-A344-8DEDDF003A8E}" destId="{16CEA6C4-4385-4852-AF40-0D4026D870F1}" srcOrd="0" destOrd="0" presId="urn:microsoft.com/office/officeart/2005/8/layout/vProcess5"/>
    <dgm:cxn modelId="{D761D8C3-9FE6-423E-A190-59D805631E9E}" type="presOf" srcId="{22FEEABC-1A91-4639-8F9B-D295B3FEC266}" destId="{ED4D011E-3C72-4276-976A-8733BDCD930B}" srcOrd="0" destOrd="0" presId="urn:microsoft.com/office/officeart/2005/8/layout/vProcess5"/>
    <dgm:cxn modelId="{9C0EBFDF-CBFE-44AC-8D46-3F5C96669349}" type="presOf" srcId="{08BCEA39-81CA-4663-9839-4CC6466BCD2A}" destId="{2407F593-3932-41C0-BE16-F08E0E6D1399}" srcOrd="0" destOrd="0" presId="urn:microsoft.com/office/officeart/2005/8/layout/vProcess5"/>
    <dgm:cxn modelId="{3CB2EC61-DC4C-44C9-A814-72851BA3C187}" type="presOf" srcId="{84F4D133-7336-426B-898A-706E0508D27F}" destId="{188AEA20-7F69-47E7-9ACB-D097A8D96958}" srcOrd="0" destOrd="0" presId="urn:microsoft.com/office/officeart/2005/8/layout/vProcess5"/>
    <dgm:cxn modelId="{F12F9487-AD4D-4DF3-A9BB-48E809797A3D}" type="presOf" srcId="{32BC9EFD-0E70-4E9A-B792-EF1AC33582AD}" destId="{2A185B92-6A82-47CE-A654-18D5BE406536}" srcOrd="0" destOrd="0" presId="urn:microsoft.com/office/officeart/2005/8/layout/vProcess5"/>
    <dgm:cxn modelId="{99412702-701F-4424-A762-B6A77467F414}" srcId="{A9A99947-A02F-486B-A344-8DEDDF003A8E}" destId="{84F4D133-7336-426B-898A-706E0508D27F}" srcOrd="2" destOrd="0" parTransId="{482B5224-42B8-4D26-9F03-7627910B4F54}" sibTransId="{22FEEABC-1A91-4639-8F9B-D295B3FEC266}"/>
    <dgm:cxn modelId="{25886B06-3572-45BD-8960-2AD0F0DFB568}" type="presOf" srcId="{2B123C85-87D7-4C98-BEF2-76DE4117315F}" destId="{479D1426-CD76-49AF-A9CB-A0A26778A10B}" srcOrd="1" destOrd="0" presId="urn:microsoft.com/office/officeart/2005/8/layout/vProcess5"/>
    <dgm:cxn modelId="{7D282721-6797-4F31-A286-87CF792296E5}" type="presParOf" srcId="{16CEA6C4-4385-4852-AF40-0D4026D870F1}" destId="{69E8C95B-257A-433F-984A-F74586E36870}" srcOrd="0" destOrd="0" presId="urn:microsoft.com/office/officeart/2005/8/layout/vProcess5"/>
    <dgm:cxn modelId="{2B42EAA5-FF8E-451A-9990-D44E43F0AE9E}" type="presParOf" srcId="{16CEA6C4-4385-4852-AF40-0D4026D870F1}" destId="{D7E7D8C3-C180-43D4-8F55-67C2A9BFA9D2}" srcOrd="1" destOrd="0" presId="urn:microsoft.com/office/officeart/2005/8/layout/vProcess5"/>
    <dgm:cxn modelId="{D8F34F36-2A55-4B2F-8EBF-0DBEBBED9AA2}" type="presParOf" srcId="{16CEA6C4-4385-4852-AF40-0D4026D870F1}" destId="{F6DD0692-E5FE-4CCB-A2F4-BDFFA2B92A1D}" srcOrd="2" destOrd="0" presId="urn:microsoft.com/office/officeart/2005/8/layout/vProcess5"/>
    <dgm:cxn modelId="{5706C119-0314-439D-B24A-7C39BFA3AD64}" type="presParOf" srcId="{16CEA6C4-4385-4852-AF40-0D4026D870F1}" destId="{188AEA20-7F69-47E7-9ACB-D097A8D96958}" srcOrd="3" destOrd="0" presId="urn:microsoft.com/office/officeart/2005/8/layout/vProcess5"/>
    <dgm:cxn modelId="{30297472-1E49-406D-B523-F3CF491D2297}" type="presParOf" srcId="{16CEA6C4-4385-4852-AF40-0D4026D870F1}" destId="{28AF3917-5167-43F8-BF5D-609A2051011C}" srcOrd="4" destOrd="0" presId="urn:microsoft.com/office/officeart/2005/8/layout/vProcess5"/>
    <dgm:cxn modelId="{5998EBB2-DBFB-4DD7-8CF6-69CD227B5229}" type="presParOf" srcId="{16CEA6C4-4385-4852-AF40-0D4026D870F1}" destId="{2A185B92-6A82-47CE-A654-18D5BE406536}" srcOrd="5" destOrd="0" presId="urn:microsoft.com/office/officeart/2005/8/layout/vProcess5"/>
    <dgm:cxn modelId="{DCA69241-CC8A-4A2A-9F29-F92ABD52E557}" type="presParOf" srcId="{16CEA6C4-4385-4852-AF40-0D4026D870F1}" destId="{2407F593-3932-41C0-BE16-F08E0E6D1399}" srcOrd="6" destOrd="0" presId="urn:microsoft.com/office/officeart/2005/8/layout/vProcess5"/>
    <dgm:cxn modelId="{271D14A6-2861-4425-9A34-7C2CC183F861}" type="presParOf" srcId="{16CEA6C4-4385-4852-AF40-0D4026D870F1}" destId="{32074E28-090C-45EC-A8FE-169D937F6A42}" srcOrd="7" destOrd="0" presId="urn:microsoft.com/office/officeart/2005/8/layout/vProcess5"/>
    <dgm:cxn modelId="{C3A9BCFB-FD0E-4694-A48D-9A7FCCB561CA}" type="presParOf" srcId="{16CEA6C4-4385-4852-AF40-0D4026D870F1}" destId="{ED4D011E-3C72-4276-976A-8733BDCD930B}" srcOrd="8" destOrd="0" presId="urn:microsoft.com/office/officeart/2005/8/layout/vProcess5"/>
    <dgm:cxn modelId="{0F80F246-5F51-47C1-A7F8-0F3BD45F99E4}" type="presParOf" srcId="{16CEA6C4-4385-4852-AF40-0D4026D870F1}" destId="{47D45E1A-91AB-439F-96C8-911E367F4429}" srcOrd="9" destOrd="0" presId="urn:microsoft.com/office/officeart/2005/8/layout/vProcess5"/>
    <dgm:cxn modelId="{D92B9DAF-4B82-47FF-963C-7EBB963FCD7A}" type="presParOf" srcId="{16CEA6C4-4385-4852-AF40-0D4026D870F1}" destId="{519CAC9E-ABF0-4CE4-B833-8255FEDEFAA8}" srcOrd="10" destOrd="0" presId="urn:microsoft.com/office/officeart/2005/8/layout/vProcess5"/>
    <dgm:cxn modelId="{156FAAB6-4329-4DB5-A6CE-DDD86056531C}" type="presParOf" srcId="{16CEA6C4-4385-4852-AF40-0D4026D870F1}" destId="{479D1426-CD76-49AF-A9CB-A0A26778A10B}" srcOrd="11" destOrd="0" presId="urn:microsoft.com/office/officeart/2005/8/layout/vProcess5"/>
    <dgm:cxn modelId="{C596B447-A00E-468E-88A1-7AC56BC8B776}" type="presParOf" srcId="{16CEA6C4-4385-4852-AF40-0D4026D870F1}" destId="{A096A409-CAB1-4F69-B650-A4D507568814}" srcOrd="12" destOrd="0" presId="urn:microsoft.com/office/officeart/2005/8/layout/vProcess5"/>
    <dgm:cxn modelId="{5D68A80A-5C38-40D1-A78D-23A371CE7896}" type="presParOf" srcId="{16CEA6C4-4385-4852-AF40-0D4026D870F1}" destId="{30542A03-B314-4412-B37E-D0AF21EB85E4}" srcOrd="13" destOrd="0" presId="urn:microsoft.com/office/officeart/2005/8/layout/vProcess5"/>
    <dgm:cxn modelId="{D6CC4EFD-916F-43AA-A185-11943F29C92C}" type="presParOf" srcId="{16CEA6C4-4385-4852-AF40-0D4026D870F1}" destId="{0529784A-9218-4038-9EA5-DF31C2A574C5}" srcOrd="14" destOrd="0" presId="urn:microsoft.com/office/officeart/2005/8/layout/vProcess5"/>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7D8C3-C180-43D4-8F55-67C2A9BFA9D2}">
      <dsp:nvSpPr>
        <dsp:cNvPr id="0" name=""/>
        <dsp:cNvSpPr/>
      </dsp:nvSpPr>
      <dsp:spPr>
        <a:xfrm>
          <a:off x="0" y="0"/>
          <a:ext cx="6477609" cy="855878"/>
        </a:xfrm>
        <a:prstGeom prst="roundRect">
          <a:avLst>
            <a:gd name="adj" fmla="val 10000"/>
          </a:avLst>
        </a:prstGeom>
        <a:solidFill>
          <a:srgbClr val="FF3300"/>
        </a:solidFill>
        <a:ln>
          <a:solidFill>
            <a:srgbClr val="FF3300"/>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Determine list of One-Stop delivery system partners.</a:t>
          </a:r>
        </a:p>
      </dsp:txBody>
      <dsp:txXfrm>
        <a:off x="25068" y="25068"/>
        <a:ext cx="5453911" cy="805742"/>
      </dsp:txXfrm>
    </dsp:sp>
    <dsp:sp modelId="{F6DD0692-E5FE-4CCB-A2F4-BDFFA2B92A1D}">
      <dsp:nvSpPr>
        <dsp:cNvPr id="0" name=""/>
        <dsp:cNvSpPr/>
      </dsp:nvSpPr>
      <dsp:spPr>
        <a:xfrm>
          <a:off x="483717" y="974750"/>
          <a:ext cx="6477609" cy="855878"/>
        </a:xfrm>
        <a:prstGeom prst="roundRect">
          <a:avLst>
            <a:gd name="adj" fmla="val 10000"/>
          </a:avLst>
        </a:prstGeom>
        <a:solidFill>
          <a:schemeClr val="accent4"/>
        </a:solidFill>
        <a:ln>
          <a:solidFill>
            <a:schemeClr val="accent4"/>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Arial" panose="020B0604020202020204" pitchFamily="34" charset="0"/>
              <a:ea typeface="+mn-ea"/>
              <a:cs typeface="Arial" panose="020B0604020202020204" pitchFamily="34" charset="0"/>
            </a:rPr>
            <a:t>Identify One-Stop delivery system locations.</a:t>
          </a:r>
        </a:p>
      </dsp:txBody>
      <dsp:txXfrm>
        <a:off x="508785" y="999818"/>
        <a:ext cx="5387435" cy="805742"/>
      </dsp:txXfrm>
    </dsp:sp>
    <dsp:sp modelId="{188AEA20-7F69-47E7-9ACB-D097A8D96958}">
      <dsp:nvSpPr>
        <dsp:cNvPr id="0" name=""/>
        <dsp:cNvSpPr/>
      </dsp:nvSpPr>
      <dsp:spPr>
        <a:xfrm>
          <a:off x="967435" y="1949500"/>
          <a:ext cx="6477609" cy="855878"/>
        </a:xfrm>
        <a:prstGeom prst="roundRect">
          <a:avLst>
            <a:gd name="adj" fmla="val 10000"/>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Arial" panose="020B0604020202020204" pitchFamily="34" charset="0"/>
              <a:ea typeface="+mn-ea"/>
              <a:cs typeface="Arial" panose="020B0604020202020204" pitchFamily="34" charset="0"/>
            </a:rPr>
            <a:t>Determine </a:t>
          </a:r>
          <a:r>
            <a:rPr lang="en-US" sz="2400" b="0" u="none" kern="1200" dirty="0">
              <a:latin typeface="Arial" panose="020B0604020202020204" pitchFamily="34" charset="0"/>
              <a:ea typeface="+mn-ea"/>
              <a:cs typeface="Arial" panose="020B0604020202020204" pitchFamily="34" charset="0"/>
            </a:rPr>
            <a:t>services</a:t>
          </a:r>
          <a:r>
            <a:rPr lang="en-US" sz="2400" kern="1200" dirty="0">
              <a:latin typeface="Arial" panose="020B0604020202020204" pitchFamily="34" charset="0"/>
              <a:ea typeface="+mn-ea"/>
              <a:cs typeface="Arial" panose="020B0604020202020204" pitchFamily="34" charset="0"/>
            </a:rPr>
            <a:t> to be provided.</a:t>
          </a:r>
        </a:p>
      </dsp:txBody>
      <dsp:txXfrm>
        <a:off x="992503" y="1974568"/>
        <a:ext cx="5387435" cy="805742"/>
      </dsp:txXfrm>
    </dsp:sp>
    <dsp:sp modelId="{28AF3917-5167-43F8-BF5D-609A2051011C}">
      <dsp:nvSpPr>
        <dsp:cNvPr id="0" name=""/>
        <dsp:cNvSpPr/>
      </dsp:nvSpPr>
      <dsp:spPr>
        <a:xfrm>
          <a:off x="1451152" y="2924251"/>
          <a:ext cx="6477609" cy="855878"/>
        </a:xfrm>
        <a:prstGeom prst="roundRect">
          <a:avLst>
            <a:gd name="adj" fmla="val 10000"/>
          </a:avLst>
        </a:prstGeom>
        <a:solidFill>
          <a:srgbClr val="339966"/>
        </a:solidFill>
        <a:ln>
          <a:solidFill>
            <a:srgbClr val="339966"/>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latin typeface="Arial" panose="020B0604020202020204" pitchFamily="34" charset="0"/>
              <a:ea typeface="+mn-ea"/>
              <a:cs typeface="Arial" panose="020B0604020202020204" pitchFamily="34" charset="0"/>
            </a:rPr>
            <a:t>Develop a One-Stop delivery system line item budget.</a:t>
          </a:r>
        </a:p>
      </dsp:txBody>
      <dsp:txXfrm>
        <a:off x="1476220" y="2949319"/>
        <a:ext cx="5387435" cy="805742"/>
      </dsp:txXfrm>
    </dsp:sp>
    <dsp:sp modelId="{2A185B92-6A82-47CE-A654-18D5BE406536}">
      <dsp:nvSpPr>
        <dsp:cNvPr id="0" name=""/>
        <dsp:cNvSpPr/>
      </dsp:nvSpPr>
      <dsp:spPr>
        <a:xfrm>
          <a:off x="1934870" y="3899001"/>
          <a:ext cx="6477609" cy="855878"/>
        </a:xfrm>
        <a:prstGeom prst="roundRect">
          <a:avLst>
            <a:gd name="adj" fmla="val 10000"/>
          </a:avLst>
        </a:prstGeom>
        <a:solidFill>
          <a:srgbClr val="339933"/>
        </a:solidFill>
        <a:ln>
          <a:solidFill>
            <a:srgbClr val="339933"/>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b="0" kern="1200" dirty="0">
              <a:latin typeface="Arial" panose="020B0604020202020204" pitchFamily="34" charset="0"/>
              <a:cs typeface="Arial" panose="020B0604020202020204" pitchFamily="34" charset="0"/>
            </a:rPr>
            <a:t>One-Stop partners enter into an MOU.</a:t>
          </a:r>
        </a:p>
      </dsp:txBody>
      <dsp:txXfrm>
        <a:off x="1959938" y="3924069"/>
        <a:ext cx="5387435" cy="805742"/>
      </dsp:txXfrm>
    </dsp:sp>
    <dsp:sp modelId="{2407F593-3932-41C0-BE16-F08E0E6D1399}">
      <dsp:nvSpPr>
        <dsp:cNvPr id="0" name=""/>
        <dsp:cNvSpPr/>
      </dsp:nvSpPr>
      <dsp:spPr>
        <a:xfrm>
          <a:off x="5921288" y="625266"/>
          <a:ext cx="556320" cy="556320"/>
        </a:xfrm>
        <a:prstGeom prst="downArrow">
          <a:avLst>
            <a:gd name="adj1" fmla="val 55000"/>
            <a:gd name="adj2" fmla="val 45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046460" y="625266"/>
        <a:ext cx="305976" cy="418631"/>
      </dsp:txXfrm>
    </dsp:sp>
    <dsp:sp modelId="{32074E28-090C-45EC-A8FE-169D937F6A42}">
      <dsp:nvSpPr>
        <dsp:cNvPr id="0" name=""/>
        <dsp:cNvSpPr/>
      </dsp:nvSpPr>
      <dsp:spPr>
        <a:xfrm>
          <a:off x="6405006" y="1600017"/>
          <a:ext cx="556320" cy="556320"/>
        </a:xfrm>
        <a:prstGeom prst="downArrow">
          <a:avLst>
            <a:gd name="adj1" fmla="val 55000"/>
            <a:gd name="adj2" fmla="val 45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p>
      </dsp:txBody>
      <dsp:txXfrm>
        <a:off x="6530178" y="1600017"/>
        <a:ext cx="305976" cy="418631"/>
      </dsp:txXfrm>
    </dsp:sp>
    <dsp:sp modelId="{ED4D011E-3C72-4276-976A-8733BDCD930B}">
      <dsp:nvSpPr>
        <dsp:cNvPr id="0" name=""/>
        <dsp:cNvSpPr/>
      </dsp:nvSpPr>
      <dsp:spPr>
        <a:xfrm>
          <a:off x="6888723" y="2560502"/>
          <a:ext cx="556320" cy="556320"/>
        </a:xfrm>
        <a:prstGeom prst="downArrow">
          <a:avLst>
            <a:gd name="adj1" fmla="val 55000"/>
            <a:gd name="adj2" fmla="val 45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p>
      </dsp:txBody>
      <dsp:txXfrm>
        <a:off x="7013895" y="2560502"/>
        <a:ext cx="305976" cy="418631"/>
      </dsp:txXfrm>
    </dsp:sp>
    <dsp:sp modelId="{47D45E1A-91AB-439F-96C8-911E367F4429}">
      <dsp:nvSpPr>
        <dsp:cNvPr id="0" name=""/>
        <dsp:cNvSpPr/>
      </dsp:nvSpPr>
      <dsp:spPr>
        <a:xfrm>
          <a:off x="7372441" y="3544763"/>
          <a:ext cx="556320" cy="556320"/>
        </a:xfrm>
        <a:prstGeom prst="downArrow">
          <a:avLst>
            <a:gd name="adj1" fmla="val 55000"/>
            <a:gd name="adj2" fmla="val 45000"/>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p>
      </dsp:txBody>
      <dsp:txXfrm>
        <a:off x="7497613" y="3544763"/>
        <a:ext cx="305976" cy="41863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2578C9-3B09-4FA0-AF0A-F87D25508710}" type="datetimeFigureOut">
              <a:rPr lang="en-US" smtClean="0"/>
              <a:t>9/26/2018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3F4260-E156-4EA7-B860-FDF9B72A94ED}" type="slidenum">
              <a:rPr lang="en-US" smtClean="0"/>
              <a:t>‹#›</a:t>
            </a:fld>
            <a:endParaRPr lang="en-US"/>
          </a:p>
        </p:txBody>
      </p:sp>
    </p:spTree>
    <p:extLst>
      <p:ext uri="{BB962C8B-B14F-4D97-AF65-F5344CB8AC3E}">
        <p14:creationId xmlns:p14="http://schemas.microsoft.com/office/powerpoint/2010/main" val="58194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DCDC5-7F4F-4104-8E55-012777CAE80A}" type="datetimeFigureOut">
              <a:rPr lang="en-US" smtClean="0"/>
              <a:t>9/26/2018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006A7-BF26-4187-9095-950A2D1E153E}" type="slidenum">
              <a:rPr lang="en-US" smtClean="0"/>
              <a:t>‹#›</a:t>
            </a:fld>
            <a:endParaRPr lang="en-US" dirty="0"/>
          </a:p>
        </p:txBody>
      </p:sp>
    </p:spTree>
    <p:extLst>
      <p:ext uri="{BB962C8B-B14F-4D97-AF65-F5344CB8AC3E}">
        <p14:creationId xmlns:p14="http://schemas.microsoft.com/office/powerpoint/2010/main" val="15168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Calibri"/>
            </a:endParaRPr>
          </a:p>
        </p:txBody>
      </p:sp>
      <p:sp>
        <p:nvSpPr>
          <p:cNvPr id="4" name="Slide Number Placeholder 3"/>
          <p:cNvSpPr>
            <a:spLocks noGrp="1"/>
          </p:cNvSpPr>
          <p:nvPr>
            <p:ph type="sldNum" sz="quarter" idx="10"/>
          </p:nvPr>
        </p:nvSpPr>
        <p:spPr/>
        <p:txBody>
          <a:bodyPr/>
          <a:lstStyle/>
          <a:p>
            <a:fld id="{A0118022-50D0-43CE-B9C3-944277464A3B}" type="slidenum">
              <a:rPr lang="en-US" smtClean="0"/>
              <a:t>1</a:t>
            </a:fld>
            <a:endParaRPr lang="en-US" dirty="0"/>
          </a:p>
        </p:txBody>
      </p:sp>
    </p:spTree>
    <p:extLst>
      <p:ext uri="{BB962C8B-B14F-4D97-AF65-F5344CB8AC3E}">
        <p14:creationId xmlns:p14="http://schemas.microsoft.com/office/powerpoint/2010/main" val="1108688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10</a:t>
            </a:fld>
            <a:endParaRPr lang="en-US" dirty="0"/>
          </a:p>
        </p:txBody>
      </p:sp>
    </p:spTree>
    <p:extLst>
      <p:ext uri="{BB962C8B-B14F-4D97-AF65-F5344CB8AC3E}">
        <p14:creationId xmlns:p14="http://schemas.microsoft.com/office/powerpoint/2010/main" val="115455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11</a:t>
            </a:fld>
            <a:endParaRPr lang="en-US" dirty="0"/>
          </a:p>
        </p:txBody>
      </p:sp>
    </p:spTree>
    <p:extLst>
      <p:ext uri="{BB962C8B-B14F-4D97-AF65-F5344CB8AC3E}">
        <p14:creationId xmlns:p14="http://schemas.microsoft.com/office/powerpoint/2010/main" val="2523770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12</a:t>
            </a:fld>
            <a:endParaRPr lang="en-US" dirty="0"/>
          </a:p>
        </p:txBody>
      </p:sp>
    </p:spTree>
    <p:extLst>
      <p:ext uri="{BB962C8B-B14F-4D97-AF65-F5344CB8AC3E}">
        <p14:creationId xmlns:p14="http://schemas.microsoft.com/office/powerpoint/2010/main" val="180279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13</a:t>
            </a:fld>
            <a:endParaRPr lang="en-US" dirty="0"/>
          </a:p>
        </p:txBody>
      </p:sp>
    </p:spTree>
    <p:extLst>
      <p:ext uri="{BB962C8B-B14F-4D97-AF65-F5344CB8AC3E}">
        <p14:creationId xmlns:p14="http://schemas.microsoft.com/office/powerpoint/2010/main" val="3362013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14</a:t>
            </a:fld>
            <a:endParaRPr lang="en-US" dirty="0"/>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106783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15</a:t>
            </a:fld>
            <a:endParaRPr lang="en-US" dirty="0"/>
          </a:p>
        </p:txBody>
      </p:sp>
    </p:spTree>
    <p:extLst>
      <p:ext uri="{BB962C8B-B14F-4D97-AF65-F5344CB8AC3E}">
        <p14:creationId xmlns:p14="http://schemas.microsoft.com/office/powerpoint/2010/main" val="2542746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16</a:t>
            </a:fld>
            <a:endParaRPr lang="en-US" dirty="0"/>
          </a:p>
        </p:txBody>
      </p:sp>
    </p:spTree>
    <p:extLst>
      <p:ext uri="{BB962C8B-B14F-4D97-AF65-F5344CB8AC3E}">
        <p14:creationId xmlns:p14="http://schemas.microsoft.com/office/powerpoint/2010/main" val="3976380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17</a:t>
            </a:fld>
            <a:endParaRPr lang="en-US" dirty="0"/>
          </a:p>
        </p:txBody>
      </p:sp>
    </p:spTree>
    <p:extLst>
      <p:ext uri="{BB962C8B-B14F-4D97-AF65-F5344CB8AC3E}">
        <p14:creationId xmlns:p14="http://schemas.microsoft.com/office/powerpoint/2010/main" val="3377653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18</a:t>
            </a:fld>
            <a:endParaRPr lang="en-US" dirty="0"/>
          </a:p>
        </p:txBody>
      </p:sp>
    </p:spTree>
    <p:extLst>
      <p:ext uri="{BB962C8B-B14F-4D97-AF65-F5344CB8AC3E}">
        <p14:creationId xmlns:p14="http://schemas.microsoft.com/office/powerpoint/2010/main" val="720184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19</a:t>
            </a:fld>
            <a:endParaRPr lang="en-US" dirty="0"/>
          </a:p>
        </p:txBody>
      </p:sp>
    </p:spTree>
    <p:extLst>
      <p:ext uri="{BB962C8B-B14F-4D97-AF65-F5344CB8AC3E}">
        <p14:creationId xmlns:p14="http://schemas.microsoft.com/office/powerpoint/2010/main" val="522420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Calibri"/>
            </a:endParaRPr>
          </a:p>
        </p:txBody>
      </p:sp>
      <p:sp>
        <p:nvSpPr>
          <p:cNvPr id="4" name="Slide Number Placeholder 3"/>
          <p:cNvSpPr>
            <a:spLocks noGrp="1"/>
          </p:cNvSpPr>
          <p:nvPr>
            <p:ph type="sldNum" sz="quarter" idx="10"/>
          </p:nvPr>
        </p:nvSpPr>
        <p:spPr/>
        <p:txBody>
          <a:bodyPr/>
          <a:lstStyle/>
          <a:p>
            <a:fld id="{A6A006A7-BF26-4187-9095-950A2D1E153E}" type="slidenum">
              <a:rPr lang="en-US" smtClean="0"/>
              <a:t>2</a:t>
            </a:fld>
            <a:endParaRPr lang="en-US"/>
          </a:p>
        </p:txBody>
      </p:sp>
    </p:spTree>
    <p:extLst>
      <p:ext uri="{BB962C8B-B14F-4D97-AF65-F5344CB8AC3E}">
        <p14:creationId xmlns:p14="http://schemas.microsoft.com/office/powerpoint/2010/main" val="3008103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20</a:t>
            </a:fld>
            <a:endParaRPr lang="en-US" dirty="0"/>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457288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21</a:t>
            </a:fld>
            <a:endParaRPr lang="en-US" dirty="0"/>
          </a:p>
        </p:txBody>
      </p:sp>
    </p:spTree>
    <p:extLst>
      <p:ext uri="{BB962C8B-B14F-4D97-AF65-F5344CB8AC3E}">
        <p14:creationId xmlns:p14="http://schemas.microsoft.com/office/powerpoint/2010/main" val="362365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22</a:t>
            </a:fld>
            <a:endParaRPr lang="en-US" dirty="0"/>
          </a:p>
        </p:txBody>
      </p:sp>
    </p:spTree>
    <p:extLst>
      <p:ext uri="{BB962C8B-B14F-4D97-AF65-F5344CB8AC3E}">
        <p14:creationId xmlns:p14="http://schemas.microsoft.com/office/powerpoint/2010/main" val="21941769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23</a:t>
            </a:fld>
            <a:endParaRPr lang="en-US" dirty="0"/>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906096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24</a:t>
            </a:fld>
            <a:endParaRPr lang="en-US" dirty="0"/>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1739031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25</a:t>
            </a:fld>
            <a:endParaRPr lang="en-US" dirty="0"/>
          </a:p>
        </p:txBody>
      </p:sp>
    </p:spTree>
    <p:extLst>
      <p:ext uri="{BB962C8B-B14F-4D97-AF65-F5344CB8AC3E}">
        <p14:creationId xmlns:p14="http://schemas.microsoft.com/office/powerpoint/2010/main" val="1027070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26</a:t>
            </a:fld>
            <a:endParaRPr lang="en-US" dirty="0"/>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1667353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27</a:t>
            </a:fld>
            <a:endParaRPr lang="en-US" dirty="0"/>
          </a:p>
        </p:txBody>
      </p:sp>
    </p:spTree>
    <p:extLst>
      <p:ext uri="{BB962C8B-B14F-4D97-AF65-F5344CB8AC3E}">
        <p14:creationId xmlns:p14="http://schemas.microsoft.com/office/powerpoint/2010/main" val="3101530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28</a:t>
            </a:fld>
            <a:endParaRPr lang="en-US" dirty="0"/>
          </a:p>
        </p:txBody>
      </p:sp>
    </p:spTree>
    <p:extLst>
      <p:ext uri="{BB962C8B-B14F-4D97-AF65-F5344CB8AC3E}">
        <p14:creationId xmlns:p14="http://schemas.microsoft.com/office/powerpoint/2010/main" val="2178552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Calibri"/>
            </a:endParaRPr>
          </a:p>
        </p:txBody>
      </p:sp>
      <p:sp>
        <p:nvSpPr>
          <p:cNvPr id="4" name="Slide Number Placeholder 3"/>
          <p:cNvSpPr>
            <a:spLocks noGrp="1"/>
          </p:cNvSpPr>
          <p:nvPr>
            <p:ph type="sldNum" sz="quarter" idx="10"/>
          </p:nvPr>
        </p:nvSpPr>
        <p:spPr/>
        <p:txBody>
          <a:bodyPr/>
          <a:lstStyle/>
          <a:p>
            <a:fld id="{A0118022-50D0-43CE-B9C3-944277464A3B}" type="slidenum">
              <a:rPr lang="en-US" smtClean="0"/>
              <a:t>29</a:t>
            </a:fld>
            <a:endParaRPr lang="en-US" dirty="0"/>
          </a:p>
        </p:txBody>
      </p:sp>
    </p:spTree>
    <p:extLst>
      <p:ext uri="{BB962C8B-B14F-4D97-AF65-F5344CB8AC3E}">
        <p14:creationId xmlns:p14="http://schemas.microsoft.com/office/powerpoint/2010/main" val="1038154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458">
              <a:buSzPct val="100000"/>
              <a:buFont typeface="Arial"/>
              <a:buNone/>
              <a:defRPr sz="1100"/>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a:t>
            </a:fld>
            <a:endParaRPr lang="en-US" dirty="0"/>
          </a:p>
        </p:txBody>
      </p:sp>
    </p:spTree>
    <p:extLst>
      <p:ext uri="{BB962C8B-B14F-4D97-AF65-F5344CB8AC3E}">
        <p14:creationId xmlns:p14="http://schemas.microsoft.com/office/powerpoint/2010/main" val="253559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30</a:t>
            </a:fld>
            <a:endParaRPr lang="en-US" dirty="0"/>
          </a:p>
        </p:txBody>
      </p:sp>
    </p:spTree>
    <p:extLst>
      <p:ext uri="{BB962C8B-B14F-4D97-AF65-F5344CB8AC3E}">
        <p14:creationId xmlns:p14="http://schemas.microsoft.com/office/powerpoint/2010/main" val="1171655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31</a:t>
            </a:fld>
            <a:endParaRPr lang="en-US" dirty="0"/>
          </a:p>
        </p:txBody>
      </p:sp>
    </p:spTree>
    <p:extLst>
      <p:ext uri="{BB962C8B-B14F-4D97-AF65-F5344CB8AC3E}">
        <p14:creationId xmlns:p14="http://schemas.microsoft.com/office/powerpoint/2010/main" val="37150565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32</a:t>
            </a:fld>
            <a:endParaRPr lang="en-US" dirty="0"/>
          </a:p>
        </p:txBody>
      </p:sp>
    </p:spTree>
    <p:extLst>
      <p:ext uri="{BB962C8B-B14F-4D97-AF65-F5344CB8AC3E}">
        <p14:creationId xmlns:p14="http://schemas.microsoft.com/office/powerpoint/2010/main" val="39099858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33</a:t>
            </a:fld>
            <a:endParaRPr lang="en-US"/>
          </a:p>
        </p:txBody>
      </p:sp>
    </p:spTree>
    <p:extLst>
      <p:ext uri="{BB962C8B-B14F-4D97-AF65-F5344CB8AC3E}">
        <p14:creationId xmlns:p14="http://schemas.microsoft.com/office/powerpoint/2010/main" val="553334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34</a:t>
            </a:fld>
            <a:endParaRPr lang="en-US" dirty="0"/>
          </a:p>
        </p:txBody>
      </p:sp>
    </p:spTree>
    <p:extLst>
      <p:ext uri="{BB962C8B-B14F-4D97-AF65-F5344CB8AC3E}">
        <p14:creationId xmlns:p14="http://schemas.microsoft.com/office/powerpoint/2010/main" val="2633542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35</a:t>
            </a:fld>
            <a:endParaRPr lang="en-US" dirty="0"/>
          </a:p>
        </p:txBody>
      </p:sp>
    </p:spTree>
    <p:extLst>
      <p:ext uri="{BB962C8B-B14F-4D97-AF65-F5344CB8AC3E}">
        <p14:creationId xmlns:p14="http://schemas.microsoft.com/office/powerpoint/2010/main" val="2321183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36</a:t>
            </a:fld>
            <a:endParaRPr lang="en-US" dirty="0"/>
          </a:p>
        </p:txBody>
      </p:sp>
    </p:spTree>
    <p:extLst>
      <p:ext uri="{BB962C8B-B14F-4D97-AF65-F5344CB8AC3E}">
        <p14:creationId xmlns:p14="http://schemas.microsoft.com/office/powerpoint/2010/main" val="3053671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37</a:t>
            </a:fld>
            <a:endParaRPr lang="en-US" dirty="0"/>
          </a:p>
        </p:txBody>
      </p:sp>
    </p:spTree>
    <p:extLst>
      <p:ext uri="{BB962C8B-B14F-4D97-AF65-F5344CB8AC3E}">
        <p14:creationId xmlns:p14="http://schemas.microsoft.com/office/powerpoint/2010/main" val="849509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t>38</a:t>
            </a:fld>
            <a:endParaRPr lang="en-US" dirty="0"/>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224943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39</a:t>
            </a:fld>
            <a:endParaRPr lang="en-US" dirty="0"/>
          </a:p>
        </p:txBody>
      </p:sp>
    </p:spTree>
    <p:extLst>
      <p:ext uri="{BB962C8B-B14F-4D97-AF65-F5344CB8AC3E}">
        <p14:creationId xmlns:p14="http://schemas.microsoft.com/office/powerpoint/2010/main" val="2037021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ym typeface="Calibri"/>
            </a:endParaRPr>
          </a:p>
        </p:txBody>
      </p:sp>
      <p:sp>
        <p:nvSpPr>
          <p:cNvPr id="4" name="Slide Number Placeholder 3"/>
          <p:cNvSpPr>
            <a:spLocks noGrp="1"/>
          </p:cNvSpPr>
          <p:nvPr>
            <p:ph type="sldNum" sz="quarter" idx="10"/>
          </p:nvPr>
        </p:nvSpPr>
        <p:spPr/>
        <p:txBody>
          <a:bodyPr/>
          <a:lstStyle/>
          <a:p>
            <a:fld id="{A0118022-50D0-43CE-B9C3-944277464A3B}" type="slidenum">
              <a:rPr lang="en-US" smtClean="0"/>
              <a:t>4</a:t>
            </a:fld>
            <a:endParaRPr lang="en-US" dirty="0"/>
          </a:p>
        </p:txBody>
      </p:sp>
    </p:spTree>
    <p:extLst>
      <p:ext uri="{BB962C8B-B14F-4D97-AF65-F5344CB8AC3E}">
        <p14:creationId xmlns:p14="http://schemas.microsoft.com/office/powerpoint/2010/main" val="25765818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40</a:t>
            </a:fld>
            <a:endParaRPr lang="en-US" dirty="0"/>
          </a:p>
        </p:txBody>
      </p:sp>
    </p:spTree>
    <p:extLst>
      <p:ext uri="{BB962C8B-B14F-4D97-AF65-F5344CB8AC3E}">
        <p14:creationId xmlns:p14="http://schemas.microsoft.com/office/powerpoint/2010/main" val="9328424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41</a:t>
            </a:fld>
            <a:endParaRPr lang="en-US" dirty="0"/>
          </a:p>
        </p:txBody>
      </p:sp>
    </p:spTree>
    <p:extLst>
      <p:ext uri="{BB962C8B-B14F-4D97-AF65-F5344CB8AC3E}">
        <p14:creationId xmlns:p14="http://schemas.microsoft.com/office/powerpoint/2010/main" val="1996888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42</a:t>
            </a:fld>
            <a:endParaRPr lang="en-US" dirty="0"/>
          </a:p>
        </p:txBody>
      </p:sp>
    </p:spTree>
    <p:extLst>
      <p:ext uri="{BB962C8B-B14F-4D97-AF65-F5344CB8AC3E}">
        <p14:creationId xmlns:p14="http://schemas.microsoft.com/office/powerpoint/2010/main" val="1268085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43</a:t>
            </a:fld>
            <a:endParaRPr lang="en-US" dirty="0"/>
          </a:p>
        </p:txBody>
      </p:sp>
    </p:spTree>
    <p:extLst>
      <p:ext uri="{BB962C8B-B14F-4D97-AF65-F5344CB8AC3E}">
        <p14:creationId xmlns:p14="http://schemas.microsoft.com/office/powerpoint/2010/main" val="257730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712B1-0BE7-44EA-B137-2477ECE1B5E8}" type="slidenum">
              <a:rPr lang="en-US" smtClean="0">
                <a:solidFill>
                  <a:prstClr val="black"/>
                </a:solidFill>
              </a:rPr>
              <a:pPr/>
              <a:t>44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a:t>DRAFT  07162016</a:t>
            </a:r>
          </a:p>
        </p:txBody>
      </p:sp>
    </p:spTree>
    <p:extLst>
      <p:ext uri="{BB962C8B-B14F-4D97-AF65-F5344CB8AC3E}">
        <p14:creationId xmlns:p14="http://schemas.microsoft.com/office/powerpoint/2010/main" val="1568363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45</a:t>
            </a:fld>
            <a:endParaRPr lang="en-US"/>
          </a:p>
        </p:txBody>
      </p:sp>
    </p:spTree>
    <p:extLst>
      <p:ext uri="{BB962C8B-B14F-4D97-AF65-F5344CB8AC3E}">
        <p14:creationId xmlns:p14="http://schemas.microsoft.com/office/powerpoint/2010/main" val="990654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46</a:t>
            </a:fld>
            <a:endParaRPr lang="en-US" dirty="0"/>
          </a:p>
        </p:txBody>
      </p:sp>
    </p:spTree>
    <p:extLst>
      <p:ext uri="{BB962C8B-B14F-4D97-AF65-F5344CB8AC3E}">
        <p14:creationId xmlns:p14="http://schemas.microsoft.com/office/powerpoint/2010/main" val="3119811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5</a:t>
            </a:fld>
            <a:endParaRPr lang="en-US" dirty="0"/>
          </a:p>
        </p:txBody>
      </p:sp>
    </p:spTree>
    <p:extLst>
      <p:ext uri="{BB962C8B-B14F-4D97-AF65-F5344CB8AC3E}">
        <p14:creationId xmlns:p14="http://schemas.microsoft.com/office/powerpoint/2010/main" val="256900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6</a:t>
            </a:fld>
            <a:endParaRPr lang="en-US" dirty="0"/>
          </a:p>
        </p:txBody>
      </p:sp>
    </p:spTree>
    <p:extLst>
      <p:ext uri="{BB962C8B-B14F-4D97-AF65-F5344CB8AC3E}">
        <p14:creationId xmlns:p14="http://schemas.microsoft.com/office/powerpoint/2010/main" val="3354899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7</a:t>
            </a:fld>
            <a:endParaRPr lang="en-US" dirty="0"/>
          </a:p>
        </p:txBody>
      </p:sp>
    </p:spTree>
    <p:extLst>
      <p:ext uri="{BB962C8B-B14F-4D97-AF65-F5344CB8AC3E}">
        <p14:creationId xmlns:p14="http://schemas.microsoft.com/office/powerpoint/2010/main" val="50906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8</a:t>
            </a:fld>
            <a:endParaRPr lang="en-US" dirty="0"/>
          </a:p>
        </p:txBody>
      </p:sp>
    </p:spTree>
    <p:extLst>
      <p:ext uri="{BB962C8B-B14F-4D97-AF65-F5344CB8AC3E}">
        <p14:creationId xmlns:p14="http://schemas.microsoft.com/office/powerpoint/2010/main" val="3378468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9</a:t>
            </a:fld>
            <a:endParaRPr lang="en-US" dirty="0"/>
          </a:p>
        </p:txBody>
      </p:sp>
    </p:spTree>
    <p:extLst>
      <p:ext uri="{BB962C8B-B14F-4D97-AF65-F5344CB8AC3E}">
        <p14:creationId xmlns:p14="http://schemas.microsoft.com/office/powerpoint/2010/main" val="17266706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image" Target="../media/image2.jpe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8.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7.png"/><Relationship Id="rId5" Type="http://schemas.openxmlformats.org/officeDocument/2006/relationships/tags" Target="../tags/tag13.xml"/><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tags" Target="../tags/tag12.xml"/><Relationship Id="rId9" Type="http://schemas.openxmlformats.org/officeDocument/2006/relationships/slideMaster" Target="../slideMasters/slideMaster1.xml"/><Relationship Id="rId1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38.xml"/><Relationship Id="rId7" Type="http://schemas.openxmlformats.org/officeDocument/2006/relationships/slideMaster" Target="../slideMasters/slideMaster1.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9" Type="http://schemas.microsoft.com/office/2007/relationships/hdphoto" Target="../media/hdphoto2.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4.xml"/><Relationship Id="rId7" Type="http://schemas.openxmlformats.org/officeDocument/2006/relationships/image" Target="../media/image24.jp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Master" Target="../slideMasters/slideMaster1.xml"/><Relationship Id="rId5" Type="http://schemas.openxmlformats.org/officeDocument/2006/relationships/tags" Target="../tags/tag46.xml"/><Relationship Id="rId4" Type="http://schemas.openxmlformats.org/officeDocument/2006/relationships/tags" Target="../tags/tag45.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jpeg"/><Relationship Id="rId5" Type="http://schemas.openxmlformats.org/officeDocument/2006/relationships/image" Target="../media/image4.png"/><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30.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Master" Target="../slideMasters/slideMaster1.xml"/><Relationship Id="rId1" Type="http://schemas.openxmlformats.org/officeDocument/2006/relationships/tags" Target="../tags/tag49.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Master" Target="../slideMasters/slideMaster1.xml"/><Relationship Id="rId5" Type="http://schemas.openxmlformats.org/officeDocument/2006/relationships/tags" Target="../tags/tag31.xml"/><Relationship Id="rId4" Type="http://schemas.openxmlformats.org/officeDocument/2006/relationships/tags" Target="../tags/tag3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3.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custDataLst>
              <p:tags r:id="rId1"/>
            </p:custDataLst>
          </p:nvPr>
        </p:nvGrpSpPr>
        <p:grpSpPr>
          <a:xfrm>
            <a:off x="1930402" y="183069"/>
            <a:ext cx="5473698" cy="5473698"/>
            <a:chOff x="1249869" y="10536"/>
            <a:chExt cx="6834764" cy="6834764"/>
          </a:xfrm>
        </p:grpSpPr>
        <p:sp>
          <p:nvSpPr>
            <p:cNvPr id="13" name="Diamond 12"/>
            <p:cNvSpPr/>
            <p:nvPr userDrawn="1">
              <p:custDataLst>
                <p:tags r:id="rId7"/>
              </p:custDataLst>
            </p:nvPr>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iamond 13"/>
            <p:cNvSpPr/>
            <p:nvPr userDrawn="1">
              <p:custDataLst>
                <p:tags r:id="rId8"/>
              </p:custDataLst>
            </p:nvPr>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11">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custDataLst>
              <p:tags r:id="rId2"/>
            </p:custDataLst>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custDataLst>
              <p:tags r:id="rId3"/>
            </p:custDataLst>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custDataLst>
              <p:tags r:id="rId4"/>
            </p:custDataLst>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custDataLst>
              <p:tags r:id="rId5"/>
            </p:custDataLst>
          </p:nvPr>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8"/>
          <p:cNvSpPr>
            <a:spLocks noGrp="1"/>
          </p:cNvSpPr>
          <p:nvPr>
            <p:ph type="body" sz="quarter" idx="11" hasCustomPrompt="1"/>
            <p:custDataLst>
              <p:tags r:id="rId6"/>
            </p:custDataLst>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68086" y="3969212"/>
            <a:ext cx="2475914" cy="2114089"/>
          </a:xfrm>
          <a:prstGeom prst="rect">
            <a:avLst/>
          </a:prstGeom>
        </p:spPr>
      </p:pic>
      <p:sp>
        <p:nvSpPr>
          <p:cNvPr id="3" name="Content Placeholder 2"/>
          <p:cNvSpPr>
            <a:spLocks noGrp="1"/>
          </p:cNvSpPr>
          <p:nvPr>
            <p:ph idx="1"/>
            <p:custDataLst>
              <p:tags r:id="rId1"/>
            </p:custDataLst>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custDataLst>
              <p:tags r:id="rId2"/>
            </p:custDataLst>
          </p:nvPr>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custDataLst>
              <p:tags r:id="rId1"/>
            </p:custDataLst>
          </p:nvPr>
        </p:nvPicPr>
        <p:blipFill>
          <a:blip r:embed="rId8" cstate="print">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custDataLst>
              <p:tags r:id="rId2"/>
            </p:custDataLst>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custDataLst>
              <p:tags r:id="rId3"/>
            </p:custDataLst>
          </p:nvPr>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custDataLst>
              <p:tags r:id="rId4"/>
            </p:custDataLst>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custDataLst>
              <p:tags r:id="rId5"/>
            </p:custDataLst>
          </p:nvPr>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custDataLst>
              <p:tags r:id="rId6"/>
            </p:custDataLst>
          </p:nvPr>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custDataLst>
              <p:tags r:id="rId1"/>
            </p:custDataLst>
          </p:nvPr>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custDataLst>
              <p:tags r:id="rId2"/>
            </p:custDataLst>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custDataLst>
              <p:tags r:id="rId3"/>
            </p:custDataLst>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custDataLst>
              <p:tags r:id="rId4"/>
            </p:custDataLst>
          </p:nvPr>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custDataLst>
                <p:tags r:id="rId5"/>
              </p:custDataLst>
            </p:nvPr>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custDataLst>
              <p:tags r:id="rId1"/>
            </p:custDataLst>
          </p:nvPr>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Questions?</a:t>
            </a:r>
          </a:p>
        </p:txBody>
      </p:sp>
      <p:pic>
        <p:nvPicPr>
          <p:cNvPr id="2" name="Picture 1"/>
          <p:cNvPicPr>
            <a:picLocks noChangeAspect="1"/>
          </p:cNvPicPr>
          <p:nvPr userDrawn="1"/>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custDataLst>
              <p:tags r:id="rId2"/>
            </p:custDataLst>
          </p:nvPr>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custDataLst>
              <p:tags r:id="rId3"/>
            </p:custDataLst>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custDataLst>
              <p:tags r:id="rId4"/>
            </p:custDataLst>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10" name="Diamond 9"/>
          <p:cNvSpPr/>
          <p:nvPr userDrawn="1">
            <p:custDataLst>
              <p:tags r:id="rId5"/>
            </p:custDataLst>
          </p:nvPr>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custDataLst>
              <p:tags r:id="rId1"/>
            </p:custDataLst>
          </p:nvPr>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custDataLst>
              <p:tags r:id="rId2"/>
            </p:custDataLst>
          </p:nvPr>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81823874"/>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2" name="Picture 11" descr="PPT-Background.png"/>
          <p:cNvPicPr>
            <a:picLocks noChangeAspect="1"/>
          </p:cNvPicPr>
          <p:nvPr userDrawn="1"/>
        </p:nvPicPr>
        <p:blipFill rotWithShape="1">
          <a:blip r:embed="rId2" cstate="print">
            <a:alphaModFix amt="60000"/>
            <a:extLst>
              <a:ext uri="{28A0092B-C50C-407E-A947-70E740481C1C}">
                <a14:useLocalDpi xmlns:a14="http://schemas.microsoft.com/office/drawing/2010/main" val="0"/>
              </a:ext>
            </a:extLst>
          </a:blip>
          <a:srcRect t="-8" b="3"/>
          <a:stretch/>
        </p:blipFill>
        <p:spPr>
          <a:xfrm>
            <a:off x="0" y="0"/>
            <a:ext cx="9144000" cy="6858000"/>
          </a:xfrm>
          <a:prstGeom prst="rect">
            <a:avLst/>
          </a:prstGeom>
          <a:solidFill>
            <a:schemeClr val="bg1"/>
          </a:solidFill>
        </p:spPr>
      </p:pic>
      <p:sp>
        <p:nvSpPr>
          <p:cNvPr id="5" name="Rectangle 4"/>
          <p:cNvSpPr/>
          <p:nvPr userDrawn="1"/>
        </p:nvSpPr>
        <p:spPr>
          <a:xfrm>
            <a:off x="-1" y="6117905"/>
            <a:ext cx="5307845" cy="740095"/>
          </a:xfrm>
          <a:prstGeom prst="rect">
            <a:avLst/>
          </a:prstGeom>
          <a:solidFill>
            <a:srgbClr val="7A232E"/>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 name="Title 1"/>
          <p:cNvSpPr>
            <a:spLocks noGrp="1"/>
          </p:cNvSpPr>
          <p:nvPr>
            <p:ph type="ctrTitle" hasCustomPrompt="1"/>
          </p:nvPr>
        </p:nvSpPr>
        <p:spPr>
          <a:xfrm>
            <a:off x="474870" y="1280052"/>
            <a:ext cx="5002696" cy="1470025"/>
          </a:xfrm>
        </p:spPr>
        <p:txBody>
          <a:bodyPr>
            <a:noAutofit/>
          </a:bodyPr>
          <a:lstStyle>
            <a:lvl1pPr>
              <a:lnSpc>
                <a:spcPct val="80000"/>
              </a:lnSpc>
              <a:defRPr sz="4800" b="0" i="0" cap="small" baseline="0">
                <a:gradFill>
                  <a:gsLst>
                    <a:gs pos="0">
                      <a:srgbClr val="004874"/>
                    </a:gs>
                    <a:gs pos="100000">
                      <a:srgbClr val="041F36"/>
                    </a:gs>
                  </a:gsLst>
                  <a:lin ang="5400000" scaled="1"/>
                </a:gradFill>
                <a:latin typeface="Franklin Gothic Medium" panose="020B0603020102020204" pitchFamily="34" charset="0"/>
                <a:cs typeface="Franklin Gothic Medium" panose="020B06030201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452784" y="3576972"/>
            <a:ext cx="5024782" cy="1326340"/>
          </a:xfrm>
        </p:spPr>
        <p:txBody>
          <a:bodyPr>
            <a:normAutofit/>
          </a:bodyPr>
          <a:lstStyle>
            <a:lvl1pPr marL="0" indent="0" algn="l">
              <a:lnSpc>
                <a:spcPct val="100000"/>
              </a:lnSpc>
              <a:buNone/>
              <a:defRPr sz="2800" b="0" i="0" cap="all" baseline="0">
                <a:solidFill>
                  <a:srgbClr val="275A99"/>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9685" y="5047573"/>
            <a:ext cx="2424806" cy="820181"/>
          </a:xfrm>
          <a:prstGeom prst="rect">
            <a:avLst/>
          </a:prstGeom>
        </p:spPr>
      </p:pic>
      <p:grpSp>
        <p:nvGrpSpPr>
          <p:cNvPr id="7" name="Group 6"/>
          <p:cNvGrpSpPr/>
          <p:nvPr userDrawn="1"/>
        </p:nvGrpSpPr>
        <p:grpSpPr>
          <a:xfrm>
            <a:off x="728807" y="6200285"/>
            <a:ext cx="3460479" cy="590826"/>
            <a:chOff x="3197079" y="5516217"/>
            <a:chExt cx="3460479" cy="590826"/>
          </a:xfrm>
        </p:grpSpPr>
        <p:pic>
          <p:nvPicPr>
            <p:cNvPr id="4" name="Picture 3"/>
            <p:cNvPicPr>
              <a:picLocks noChangeAspect="1"/>
            </p:cNvPicPr>
            <p:nvPr userDrawn="1"/>
          </p:nvPicPr>
          <p:blipFill>
            <a:blip r:embed="rId4"/>
            <a:stretch>
              <a:fillRect/>
            </a:stretch>
          </p:blipFill>
          <p:spPr>
            <a:xfrm>
              <a:off x="3197079" y="5516217"/>
              <a:ext cx="590826" cy="590826"/>
            </a:xfrm>
            <a:prstGeom prst="rect">
              <a:avLst/>
            </a:prstGeom>
          </p:spPr>
        </p:pic>
        <p:sp>
          <p:nvSpPr>
            <p:cNvPr id="9" name="TextBox 8"/>
            <p:cNvSpPr txBox="1"/>
            <p:nvPr userDrawn="1"/>
          </p:nvSpPr>
          <p:spPr>
            <a:xfrm>
              <a:off x="3750362" y="5611203"/>
              <a:ext cx="2907196" cy="369332"/>
            </a:xfrm>
            <a:prstGeom prst="rect">
              <a:avLst/>
            </a:prstGeom>
            <a:noFill/>
          </p:spPr>
          <p:txBody>
            <a:bodyPr wrap="square" rtlCol="0">
              <a:spAutoFit/>
            </a:bodyPr>
            <a:lstStyle/>
            <a:p>
              <a:pPr>
                <a:lnSpc>
                  <a:spcPct val="100000"/>
                </a:lnSpc>
                <a:spcBef>
                  <a:spcPts val="0"/>
                </a:spcBef>
                <a:spcAft>
                  <a:spcPts val="0"/>
                </a:spcAft>
              </a:pPr>
              <a:r>
                <a:rPr lang="en-US" sz="900" b="1" i="0" kern="800" cap="all" spc="0" dirty="0">
                  <a:solidFill>
                    <a:schemeClr val="bg1"/>
                  </a:solidFill>
                  <a:latin typeface="Arial" pitchFamily="34" charset="0"/>
                  <a:cs typeface="Arial" pitchFamily="34" charset="0"/>
                </a:rPr>
                <a:t>Employment and Training</a:t>
              </a:r>
              <a:r>
                <a:rPr lang="en-US" sz="900" b="1" i="0" kern="800" cap="all" spc="0" baseline="0" dirty="0">
                  <a:solidFill>
                    <a:schemeClr val="bg1"/>
                  </a:solidFill>
                  <a:latin typeface="Arial" pitchFamily="34" charset="0"/>
                  <a:cs typeface="Arial" pitchFamily="34" charset="0"/>
                </a:rPr>
                <a:t> Administration</a:t>
              </a:r>
            </a:p>
            <a:p>
              <a:pPr>
                <a:lnSpc>
                  <a:spcPct val="100000"/>
                </a:lnSpc>
                <a:spcBef>
                  <a:spcPts val="0"/>
                </a:spcBef>
                <a:spcAft>
                  <a:spcPts val="0"/>
                </a:spcAft>
              </a:pPr>
              <a:r>
                <a:rPr lang="en-US" sz="900" b="0" i="0" kern="800" cap="all" spc="0" baseline="0" dirty="0">
                  <a:solidFill>
                    <a:schemeClr val="bg1"/>
                  </a:solidFill>
                  <a:latin typeface="Arial" pitchFamily="34" charset="0"/>
                  <a:cs typeface="Arial" pitchFamily="34" charset="0"/>
                </a:rPr>
                <a:t>United States Department of Labor</a:t>
              </a:r>
            </a:p>
          </p:txBody>
        </p:sp>
      </p:grpSp>
      <p:pic>
        <p:nvPicPr>
          <p:cNvPr id="8" name="Picture 7"/>
          <p:cNvPicPr>
            <a:picLocks noChangeAspect="1"/>
          </p:cNvPicPr>
          <p:nvPr userDrawn="1"/>
        </p:nvPicPr>
        <p:blipFill rotWithShape="1">
          <a:blip r:embed="rId5"/>
          <a:srcRect r="12034"/>
          <a:stretch/>
        </p:blipFill>
        <p:spPr>
          <a:xfrm>
            <a:off x="4854453" y="567"/>
            <a:ext cx="4289548" cy="6857433"/>
          </a:xfrm>
          <a:prstGeom prst="rect">
            <a:avLst/>
          </a:prstGeom>
        </p:spPr>
      </p:pic>
      <p:sp>
        <p:nvSpPr>
          <p:cNvPr id="17" name="TextBox 16"/>
          <p:cNvSpPr txBox="1"/>
          <p:nvPr userDrawn="1"/>
        </p:nvSpPr>
        <p:spPr>
          <a:xfrm>
            <a:off x="5930349" y="5212404"/>
            <a:ext cx="2867025" cy="369332"/>
          </a:xfrm>
          <a:prstGeom prst="rect">
            <a:avLst/>
          </a:prstGeom>
          <a:noFill/>
        </p:spPr>
        <p:txBody>
          <a:bodyPr wrap="square" lIns="0" rIns="0" rtlCol="0">
            <a:spAutoFit/>
          </a:bodyPr>
          <a:lstStyle/>
          <a:p>
            <a:pPr algn="ctr"/>
            <a:r>
              <a:rPr lang="en-US" i="0" dirty="0">
                <a:solidFill>
                  <a:schemeClr val="tx2">
                    <a:lumMod val="20000"/>
                    <a:lumOff val="80000"/>
                  </a:schemeClr>
                </a:solidFill>
                <a:effectLst>
                  <a:outerShdw blurRad="50800" dist="38100" dir="8100000" algn="tr" rotWithShape="0">
                    <a:prstClr val="black">
                      <a:alpha val="40000"/>
                    </a:prstClr>
                  </a:outerShdw>
                </a:effectLst>
                <a:latin typeface="Arial" panose="020B0604020202020204" pitchFamily="34" charset="0"/>
                <a:cs typeface="Arial" panose="020B0604020202020204" pitchFamily="34" charset="0"/>
              </a:rPr>
              <a:t>Presented By:</a:t>
            </a:r>
          </a:p>
        </p:txBody>
      </p:sp>
      <p:sp>
        <p:nvSpPr>
          <p:cNvPr id="18" name="TextBox 17"/>
          <p:cNvSpPr txBox="1"/>
          <p:nvPr userDrawn="1"/>
        </p:nvSpPr>
        <p:spPr>
          <a:xfrm>
            <a:off x="5632384" y="275442"/>
            <a:ext cx="3440870" cy="461665"/>
          </a:xfrm>
          <a:prstGeom prst="rect">
            <a:avLst/>
          </a:prstGeom>
          <a:noFill/>
        </p:spPr>
        <p:txBody>
          <a:bodyPr wrap="square" rtlCol="0">
            <a:spAutoFit/>
          </a:bodyPr>
          <a:lstStyle/>
          <a:p>
            <a:pPr algn="ctr"/>
            <a:fld id="{875B8B45-955B-4B98-9CF8-C4EF3E1D75FE}" type="datetime4">
              <a:rPr lang="en-US" sz="2400" b="1" i="0" spc="-40" baseline="0" smtClean="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rPr>
              <a:pPr algn="ctr"/>
              <a:t>September 26, 2018</a:t>
            </a:fld>
            <a:endParaRPr lang="en-US" sz="2400" b="1" i="0" spc="-40" baseline="0" dirty="0">
              <a:solidFill>
                <a:schemeClr val="bg1"/>
              </a:solidFill>
              <a:effectLst>
                <a:innerShdw blurRad="63500" dist="50800" dir="18900000">
                  <a:prstClr val="black">
                    <a:alpha val="50000"/>
                  </a:prstClr>
                </a:innerShdw>
              </a:effectLst>
              <a:latin typeface="Arial" panose="020B0604020202020204" pitchFamily="34" charset="0"/>
              <a:cs typeface="Arial" panose="020B0604020202020204" pitchFamily="34" charset="0"/>
            </a:endParaRPr>
          </a:p>
        </p:txBody>
      </p:sp>
      <p:sp>
        <p:nvSpPr>
          <p:cNvPr id="19" name="Text Placeholder 3"/>
          <p:cNvSpPr>
            <a:spLocks noGrp="1"/>
          </p:cNvSpPr>
          <p:nvPr userDrawn="1">
            <p:ph type="body" sz="half" idx="12" hasCustomPrompt="1"/>
          </p:nvPr>
        </p:nvSpPr>
        <p:spPr>
          <a:xfrm>
            <a:off x="5654470" y="5730973"/>
            <a:ext cx="3418783" cy="773865"/>
          </a:xfrm>
        </p:spPr>
        <p:txBody>
          <a:bodyPr lIns="0" tIns="0" rIns="0" bIns="0">
            <a:noAutofit/>
          </a:bodyPr>
          <a:lstStyle>
            <a:lvl1pPr marL="0" indent="0" algn="ctr">
              <a:buNone/>
              <a:defRPr sz="2300" b="0" i="0" spc="50" baseline="0">
                <a:ln>
                  <a:solidFill>
                    <a:srgbClr val="004874"/>
                  </a:solidFill>
                </a:ln>
                <a:solidFill>
                  <a:schemeClr val="bg1"/>
                </a:solidFill>
                <a:effectLst>
                  <a:outerShdw blurRad="50800" dist="38100" dir="8100000" algn="tr" rotWithShape="0">
                    <a:prstClr val="black">
                      <a:alpha val="40000"/>
                    </a:prstClr>
                  </a:outerShdw>
                </a:effectLst>
                <a:latin typeface="Impact" panose="020B080603090205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Organization Name</a:t>
            </a:r>
          </a:p>
        </p:txBody>
      </p:sp>
    </p:spTree>
    <p:extLst>
      <p:ext uri="{BB962C8B-B14F-4D97-AF65-F5344CB8AC3E}">
        <p14:creationId xmlns:p14="http://schemas.microsoft.com/office/powerpoint/2010/main" val="3472425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peaker Slide - Triple">
    <p:spTree>
      <p:nvGrpSpPr>
        <p:cNvPr id="1" name=""/>
        <p:cNvGrpSpPr/>
        <p:nvPr/>
      </p:nvGrpSpPr>
      <p:grpSpPr>
        <a:xfrm>
          <a:off x="0" y="0"/>
          <a:ext cx="0" cy="0"/>
          <a:chOff x="0" y="0"/>
          <a:chExt cx="0" cy="0"/>
        </a:xfrm>
      </p:grpSpPr>
      <p:sp>
        <p:nvSpPr>
          <p:cNvPr id="28" name="Rectangle 27"/>
          <p:cNvSpPr/>
          <p:nvPr userDrawn="1"/>
        </p:nvSpPr>
        <p:spPr>
          <a:xfrm>
            <a:off x="0" y="2124678"/>
            <a:ext cx="8239125" cy="1625896"/>
          </a:xfrm>
          <a:prstGeom prst="rect">
            <a:avLst/>
          </a:prstGeom>
          <a:gradFill flip="none" rotWithShape="1">
            <a:gsLst>
              <a:gs pos="0">
                <a:srgbClr val="EEF9FD">
                  <a:lumMod val="99000"/>
                </a:srgbClr>
              </a:gs>
              <a:gs pos="65000">
                <a:srgbClr val="EEF9FD">
                  <a:alpha val="50000"/>
                </a:srgb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1" y="2097246"/>
            <a:ext cx="8239126" cy="1681481"/>
            <a:chOff x="-1" y="2097246"/>
            <a:chExt cx="8239126" cy="1681481"/>
          </a:xfrm>
        </p:grpSpPr>
        <p:sp>
          <p:nvSpPr>
            <p:cNvPr id="30" name="Rectangle 29"/>
            <p:cNvSpPr/>
            <p:nvPr userDrawn="1"/>
          </p:nvSpPr>
          <p:spPr>
            <a:xfrm>
              <a:off x="0" y="3751295"/>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1" y="2097246"/>
              <a:ext cx="8239125" cy="27432"/>
            </a:xfrm>
            <a:prstGeom prst="rect">
              <a:avLst/>
            </a:prstGeom>
            <a:gradFill flip="none" rotWithShape="1">
              <a:gsLst>
                <a:gs pos="0">
                  <a:srgbClr val="EEF9FD">
                    <a:lumMod val="94000"/>
                  </a:srgbClr>
                </a:gs>
                <a:gs pos="52200">
                  <a:schemeClr val="bg1">
                    <a:alpha val="50000"/>
                    <a:lumMod val="91000"/>
                  </a:schemeClr>
                </a:gs>
                <a:gs pos="91000">
                  <a:schemeClr val="bg1">
                    <a:lumMod val="95000"/>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Text Placeholder 8"/>
          <p:cNvSpPr>
            <a:spLocks noGrp="1"/>
          </p:cNvSpPr>
          <p:nvPr>
            <p:ph type="body" sz="quarter" idx="19" hasCustomPrompt="1"/>
          </p:nvPr>
        </p:nvSpPr>
        <p:spPr>
          <a:xfrm>
            <a:off x="4035283" y="2078559"/>
            <a:ext cx="4397517" cy="459267"/>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5" name="Text Placeholder 4"/>
          <p:cNvSpPr>
            <a:spLocks noGrp="1"/>
          </p:cNvSpPr>
          <p:nvPr>
            <p:ph type="body" sz="quarter" idx="15" hasCustomPrompt="1"/>
          </p:nvPr>
        </p:nvSpPr>
        <p:spPr>
          <a:xfrm>
            <a:off x="2297112" y="3931873"/>
            <a:ext cx="4306888" cy="477644"/>
          </a:xfrm>
        </p:spPr>
        <p:txBody>
          <a:bodyPr lIns="0" tIns="0" rIns="0" bIns="0" anchor="b" anchorCtr="0">
            <a:normAutofit/>
          </a:bodyPr>
          <a:lstStyle>
            <a:lvl1pPr marL="0" indent="0">
              <a:lnSpc>
                <a:spcPct val="85000"/>
              </a:lnSpc>
              <a:spcBef>
                <a:spcPts val="0"/>
              </a:spcBef>
              <a:buNone/>
              <a:defRPr lang="en-US" sz="2800" b="0" i="0" kern="1200" cap="small" spc="40" baseline="0" dirty="0">
                <a:ln w="6350">
                  <a:noFill/>
                </a:ln>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marL="0" lvl="0" indent="0" algn="l" defTabSz="457200" rtl="0" eaLnBrk="1" latinLnBrk="0" hangingPunct="1">
              <a:lnSpc>
                <a:spcPct val="85000"/>
              </a:lnSpc>
              <a:spcBef>
                <a:spcPts val="0"/>
              </a:spcBef>
              <a:buClr>
                <a:srgbClr val="752832"/>
              </a:buClr>
              <a:buFont typeface="Wingdings" panose="05000000000000000000" pitchFamily="2" charset="2"/>
              <a:buNone/>
            </a:pPr>
            <a:r>
              <a:rPr lang="en-US" dirty="0"/>
              <a:t>Speaker’s Name Goes Here.</a:t>
            </a:r>
          </a:p>
        </p:txBody>
      </p:sp>
      <p:sp>
        <p:nvSpPr>
          <p:cNvPr id="2" name="Title 1"/>
          <p:cNvSpPr>
            <a:spLocks noGrp="1"/>
          </p:cNvSpPr>
          <p:nvPr>
            <p:ph type="title" hasCustomPrompt="1"/>
          </p:nvPr>
        </p:nvSpPr>
        <p:spPr>
          <a:xfrm>
            <a:off x="2297113" y="290227"/>
            <a:ext cx="4675187" cy="331230"/>
          </a:xfrm>
        </p:spPr>
        <p:txBody>
          <a:bodyPr lIns="0" tIns="0" rIns="0" bIns="0" anchor="b" anchorCtr="0">
            <a:normAutofit/>
          </a:bodyPr>
          <a:lstStyle>
            <a:lvl1pPr algn="l">
              <a:defRPr sz="2800" b="0" spc="40" baseline="0">
                <a:ln w="6350">
                  <a:noFill/>
                </a:ln>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2297112" y="685801"/>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558941" y="265513"/>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2297113" y="10025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2297113" y="1038226"/>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2297113" y="443814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558941" y="3989281"/>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2297113" y="475485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2297113" y="4790569"/>
            <a:ext cx="3970337" cy="907855"/>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4" name="Text Placeholder 3"/>
          <p:cNvSpPr>
            <a:spLocks noGrp="1"/>
          </p:cNvSpPr>
          <p:nvPr>
            <p:ph type="body" sz="half" idx="16" hasCustomPrompt="1"/>
          </p:nvPr>
        </p:nvSpPr>
        <p:spPr>
          <a:xfrm>
            <a:off x="4035283" y="2567164"/>
            <a:ext cx="3970337" cy="274320"/>
          </a:xfrm>
        </p:spPr>
        <p:txBody>
          <a:bodyPr lIns="182880" tIns="0">
            <a:noAutofit/>
          </a:bodyPr>
          <a:lstStyle>
            <a:lvl1pPr marL="0" indent="0">
              <a:buNone/>
              <a:defRPr sz="17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25" name="Picture Placeholder 6"/>
          <p:cNvSpPr>
            <a:spLocks noGrp="1"/>
          </p:cNvSpPr>
          <p:nvPr>
            <p:ph type="pic" sz="quarter" idx="17" hasCustomPrompt="1"/>
          </p:nvPr>
        </p:nvSpPr>
        <p:spPr>
          <a:xfrm>
            <a:off x="2297112" y="2103112"/>
            <a:ext cx="1193659" cy="1641281"/>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26" name="Straight Connector 25"/>
          <p:cNvCxnSpPr/>
          <p:nvPr userDrawn="1"/>
        </p:nvCxnSpPr>
        <p:spPr>
          <a:xfrm>
            <a:off x="4035283" y="2883872"/>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7" name="Text Placeholder 3"/>
          <p:cNvSpPr>
            <a:spLocks noGrp="1"/>
          </p:cNvSpPr>
          <p:nvPr>
            <p:ph type="body" sz="half" idx="18" hasCustomPrompt="1"/>
          </p:nvPr>
        </p:nvSpPr>
        <p:spPr>
          <a:xfrm>
            <a:off x="4035283" y="2919590"/>
            <a:ext cx="3970337" cy="905256"/>
          </a:xfrm>
        </p:spPr>
        <p:txBody>
          <a:bodyPr lIns="182880">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23" name="Title 1"/>
          <p:cNvSpPr txBox="1">
            <a:spLocks/>
          </p:cNvSpPr>
          <p:nvPr userDrawn="1"/>
        </p:nvSpPr>
        <p:spPr>
          <a:xfrm rot="17343955">
            <a:off x="6225688" y="4898052"/>
            <a:ext cx="3682011"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29" name="Picture 28"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1474916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2" name="Picture 1"/>
          <p:cNvPicPr>
            <a:picLocks noChangeAspect="1"/>
          </p:cNvPicPr>
          <p:nvPr userDrawn="1">
            <p:custDataLst>
              <p:tags r:id="rId1"/>
            </p:custDataLst>
          </p:nvPr>
        </p:nvPicPr>
        <p:blipFill>
          <a:blip r:embed="rId3"/>
          <a:stretch>
            <a:fillRect/>
          </a:stretch>
        </p:blipFill>
        <p:spPr>
          <a:xfrm>
            <a:off x="1442302" y="1264818"/>
            <a:ext cx="6429079" cy="4754474"/>
          </a:xfrm>
          <a:prstGeom prst="rect">
            <a:avLst/>
          </a:prstGeom>
          <a:effectLst>
            <a:innerShdw blurRad="88900" dist="38100" dir="18900000">
              <a:prstClr val="black">
                <a:alpha val="27000"/>
              </a:prstClr>
            </a:innerShdw>
          </a:effectLst>
        </p:spPr>
      </p:pic>
    </p:spTree>
    <p:extLst>
      <p:ext uri="{BB962C8B-B14F-4D97-AF65-F5344CB8AC3E}">
        <p14:creationId xmlns:p14="http://schemas.microsoft.com/office/powerpoint/2010/main" val="162422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dirty="0"/>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en-US" dirty="0"/>
          </a:p>
        </p:txBody>
      </p:sp>
      <p:sp>
        <p:nvSpPr>
          <p:cNvPr id="3" name="Content Placeholder 2"/>
          <p:cNvSpPr>
            <a:spLocks noGrp="1"/>
          </p:cNvSpPr>
          <p:nvPr>
            <p:ph sz="half" idx="1"/>
            <p:custDataLst>
              <p:tags r:id="rId2"/>
            </p:custDataLst>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custDataLst>
              <p:tags r:id="rId3"/>
            </p:custDataLst>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endParaRPr lang="en-US" dirty="0"/>
          </a:p>
        </p:txBody>
      </p:sp>
      <p:sp>
        <p:nvSpPr>
          <p:cNvPr id="3" name="Content Placeholder 2"/>
          <p:cNvSpPr>
            <a:spLocks noGrp="1"/>
          </p:cNvSpPr>
          <p:nvPr>
            <p:ph sz="half" idx="1"/>
            <p:custDataLst>
              <p:tags r:id="rId2"/>
            </p:custDataLst>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custDataLst>
              <p:tags r:id="rId3"/>
            </p:custDataLst>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custDataLst>
              <p:tags r:id="rId4"/>
            </p:custDataLst>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custDataLst>
              <p:tags r:id="rId5"/>
            </p:custDataLst>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custDataLst>
              <p:tags r:id="rId1"/>
            </p:custDataLst>
          </p:nvPr>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custDataLst>
              <p:tags r:id="rId2"/>
            </p:custDataLst>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3.png"/><Relationship Id="rId21" Type="http://schemas.openxmlformats.org/officeDocument/2006/relationships/slideLayout" Target="../slideLayouts/slideLayout21.xml"/><Relationship Id="rId34" Type="http://schemas.openxmlformats.org/officeDocument/2006/relationships/tags" Target="../tags/tag6.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41"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4.xml"/><Relationship Id="rId37" Type="http://schemas.openxmlformats.org/officeDocument/2006/relationships/image" Target="../media/image1.png"/><Relationship Id="rId40"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2.xml"/><Relationship Id="rId35" Type="http://schemas.openxmlformats.org/officeDocument/2006/relationships/tags" Target="../tags/tag7.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5.xml"/><Relationship Id="rId38"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custDataLst>
              <p:tags r:id="rId30"/>
            </p:custDataLst>
          </p:nvPr>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userDrawn="1">
            <p:custDataLst>
              <p:tags r:id="rId31"/>
            </p:custDataLst>
          </p:nvPr>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2" name="Title Placeholder 1"/>
          <p:cNvSpPr>
            <a:spLocks noGrp="1"/>
          </p:cNvSpPr>
          <p:nvPr>
            <p:ph type="title"/>
            <p:custDataLst>
              <p:tags r:id="rId32"/>
            </p:custDataLst>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custDataLst>
              <p:tags r:id="rId33"/>
            </p:custDataLst>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custDataLst>
              <p:tags r:id="rId34"/>
            </p:custDataLst>
          </p:nvPr>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custDataLst>
                <p:tags r:id="rId36"/>
              </p:custDataLst>
            </p:nvPr>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image.jpg"/>
          <p:cNvPicPr>
            <a:picLocks noChangeAspect="1" noChangeArrowheads="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9"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custDataLst>
              <p:tags r:id="rId35"/>
            </p:custDataLst>
          </p:nvPr>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 id="2147483694" r:id="rId25"/>
    <p:sldLayoutId id="2147483696" r:id="rId26"/>
    <p:sldLayoutId id="2147483697" r:id="rId27"/>
    <p:sldLayoutId id="2147483700" r:id="rId28"/>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3.xml"/></Relationships>
</file>

<file path=ppt/slides/_rels/slide10.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11.xml.rels><?xml version="1.0" encoding="UTF-8" standalone="yes"?>
<Relationships xmlns="http://schemas.openxmlformats.org/package/2006/relationships"><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tags" Target="../tags/tag90.xml"/></Relationships>
</file>

<file path=ppt/slides/_rels/slide12.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tags" Target="../tags/tag94.xml"/></Relationships>
</file>

<file path=ppt/slides/_rels/slide13.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33.jpe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notesSlide" Target="../notesSlides/notesSlide13.xml"/><Relationship Id="rId5" Type="http://schemas.openxmlformats.org/officeDocument/2006/relationships/slideLayout" Target="../slideLayouts/slideLayout3.xml"/><Relationship Id="rId4" Type="http://schemas.openxmlformats.org/officeDocument/2006/relationships/tags" Target="../tags/tag98.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tags" Target="../tags/tag101.xml"/><Relationship Id="rId7" Type="http://schemas.openxmlformats.org/officeDocument/2006/relationships/notesSlide" Target="../notesSlides/notesSlide14.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slideLayout" Target="../slideLayouts/slideLayout3.xml"/><Relationship Id="rId5" Type="http://schemas.openxmlformats.org/officeDocument/2006/relationships/tags" Target="../tags/tag103.xml"/><Relationship Id="rId4" Type="http://schemas.openxmlformats.org/officeDocument/2006/relationships/tags" Target="../tags/tag102.xml"/></Relationships>
</file>

<file path=ppt/slides/_rels/slide15.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image" Target="../media/image35.png"/><Relationship Id="rId5" Type="http://schemas.openxmlformats.org/officeDocument/2006/relationships/notesSlide" Target="../notesSlides/notesSlide15.xml"/><Relationship Id="rId4"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5" Type="http://schemas.openxmlformats.org/officeDocument/2006/relationships/notesSlide" Target="../notesSlides/notesSlide17.xml"/><Relationship Id="rId4"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5" Type="http://schemas.openxmlformats.org/officeDocument/2006/relationships/notesSlide" Target="../notesSlides/notesSlide18.xml"/><Relationship Id="rId4"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image" Target="../media/image36.png"/><Relationship Id="rId5" Type="http://schemas.openxmlformats.org/officeDocument/2006/relationships/notesSlide" Target="../notesSlides/notesSlide19.xml"/><Relationship Id="rId4"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56.xml"/><Relationship Id="rId7" Type="http://schemas.openxmlformats.org/officeDocument/2006/relationships/slideLayout" Target="../slideLayouts/slideLayout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s>
</file>

<file path=ppt/slides/_rels/slide20.xml.rels><?xml version="1.0" encoding="UTF-8" standalone="yes"?>
<Relationships xmlns="http://schemas.openxmlformats.org/package/2006/relationships"><Relationship Id="rId3" Type="http://schemas.openxmlformats.org/officeDocument/2006/relationships/tags" Target="../tags/tag121.xml"/><Relationship Id="rId7" Type="http://schemas.openxmlformats.org/officeDocument/2006/relationships/image" Target="../media/image37.jp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openxmlformats.org/officeDocument/2006/relationships/tags" Target="../tags/tag122.xml"/></Relationships>
</file>

<file path=ppt/slides/_rels/slide21.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 Id="rId5" Type="http://schemas.openxmlformats.org/officeDocument/2006/relationships/notesSlide" Target="../notesSlides/notesSlide22.xml"/><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tags" Target="../tags/tag131.xml"/><Relationship Id="rId7" Type="http://schemas.openxmlformats.org/officeDocument/2006/relationships/diagramLayout" Target="../diagrams/layout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diagramData" Target="../diagrams/data1.xml"/><Relationship Id="rId5" Type="http://schemas.openxmlformats.org/officeDocument/2006/relationships/notesSlide" Target="../notesSlides/notesSlide23.xml"/><Relationship Id="rId10" Type="http://schemas.microsoft.com/office/2007/relationships/diagramDrawing" Target="../diagrams/drawing1.xml"/><Relationship Id="rId4" Type="http://schemas.openxmlformats.org/officeDocument/2006/relationships/slideLayout" Target="../slideLayouts/slideLayout23.xml"/><Relationship Id="rId9" Type="http://schemas.openxmlformats.org/officeDocument/2006/relationships/diagramColors" Target="../diagrams/colors1.xml"/></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34.xml"/><Relationship Id="rId7" Type="http://schemas.openxmlformats.org/officeDocument/2006/relationships/notesSlide" Target="../notesSlides/notesSlide24.xml"/><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slideLayout" Target="../slideLayouts/slideLayout3.xml"/><Relationship Id="rId5" Type="http://schemas.openxmlformats.org/officeDocument/2006/relationships/tags" Target="../tags/tag136.xml"/><Relationship Id="rId4" Type="http://schemas.openxmlformats.org/officeDocument/2006/relationships/tags" Target="../tags/tag135.xml"/><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tags" Target="../tags/tag139.xml"/><Relationship Id="rId7" Type="http://schemas.openxmlformats.org/officeDocument/2006/relationships/notesSlide" Target="../notesSlides/notesSlide25.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slideLayout" Target="../slideLayouts/slideLayout3.xml"/><Relationship Id="rId5" Type="http://schemas.openxmlformats.org/officeDocument/2006/relationships/tags" Target="../tags/tag141.xml"/><Relationship Id="rId4" Type="http://schemas.openxmlformats.org/officeDocument/2006/relationships/tags" Target="../tags/tag140.xml"/></Relationships>
</file>

<file path=ppt/slides/_rels/slide26.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 Id="rId5" Type="http://schemas.openxmlformats.org/officeDocument/2006/relationships/notesSlide" Target="../notesSlides/notesSlide26.xml"/><Relationship Id="rId4"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 Id="rId5" Type="http://schemas.openxmlformats.org/officeDocument/2006/relationships/notesSlide" Target="../notesSlides/notesSlide27.xml"/><Relationship Id="rId4"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 Id="rId5" Type="http://schemas.openxmlformats.org/officeDocument/2006/relationships/notesSlide" Target="../notesSlides/notesSlide28.xml"/><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153.xml"/><Relationship Id="rId7" Type="http://schemas.openxmlformats.org/officeDocument/2006/relationships/image" Target="../media/image40.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notesSlide" Target="../notesSlides/notesSlide29.xml"/><Relationship Id="rId5" Type="http://schemas.openxmlformats.org/officeDocument/2006/relationships/slideLayout" Target="../slideLayouts/slideLayout3.xml"/><Relationship Id="rId4" Type="http://schemas.openxmlformats.org/officeDocument/2006/relationships/tags" Target="../tags/tag15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notesSlide" Target="../notesSlides/notesSlide30.xml"/><Relationship Id="rId5" Type="http://schemas.openxmlformats.org/officeDocument/2006/relationships/slideLayout" Target="../slideLayouts/slideLayout3.xml"/><Relationship Id="rId4" Type="http://schemas.openxmlformats.org/officeDocument/2006/relationships/tags" Target="../tags/tag158.xml"/></Relationships>
</file>

<file path=ppt/slides/_rels/slide31.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41.jpe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notesSlide" Target="../notesSlides/notesSlide31.xml"/><Relationship Id="rId5" Type="http://schemas.openxmlformats.org/officeDocument/2006/relationships/slideLayout" Target="../slideLayouts/slideLayout23.xml"/><Relationship Id="rId4" Type="http://schemas.openxmlformats.org/officeDocument/2006/relationships/tags" Target="../tags/tag162.xml"/></Relationships>
</file>

<file path=ppt/slides/_rels/slide32.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32.xml"/><Relationship Id="rId5" Type="http://schemas.openxmlformats.org/officeDocument/2006/relationships/slideLayout" Target="../slideLayouts/slideLayout3.xml"/><Relationship Id="rId4" Type="http://schemas.openxmlformats.org/officeDocument/2006/relationships/tags" Target="../tags/tag166.xml"/></Relationships>
</file>

<file path=ppt/slides/_rels/slide33.xml.rels><?xml version="1.0" encoding="UTF-8" standalone="yes"?>
<Relationships xmlns="http://schemas.openxmlformats.org/package/2006/relationships"><Relationship Id="rId3" Type="http://schemas.openxmlformats.org/officeDocument/2006/relationships/tags" Target="../tags/tag169.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notesSlide" Target="../notesSlides/notesSlide33.xml"/><Relationship Id="rId5" Type="http://schemas.openxmlformats.org/officeDocument/2006/relationships/slideLayout" Target="../slideLayouts/slideLayout23.xml"/><Relationship Id="rId4" Type="http://schemas.openxmlformats.org/officeDocument/2006/relationships/tags" Target="../tags/tag170.xml"/></Relationships>
</file>

<file path=ppt/slides/_rels/slide34.xml.rels><?xml version="1.0" encoding="UTF-8" standalone="yes"?>
<Relationships xmlns="http://schemas.openxmlformats.org/package/2006/relationships"><Relationship Id="rId3" Type="http://schemas.openxmlformats.org/officeDocument/2006/relationships/tags" Target="../tags/tag173.xml"/><Relationship Id="rId7" Type="http://schemas.openxmlformats.org/officeDocument/2006/relationships/image" Target="../media/image41.jpe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notesSlide" Target="../notesSlides/notesSlide34.xml"/><Relationship Id="rId5" Type="http://schemas.openxmlformats.org/officeDocument/2006/relationships/slideLayout" Target="../slideLayouts/slideLayout23.xml"/><Relationship Id="rId4" Type="http://schemas.openxmlformats.org/officeDocument/2006/relationships/tags" Target="../tags/tag174.xml"/></Relationships>
</file>

<file path=ppt/slides/_rels/slide35.xml.rels><?xml version="1.0" encoding="UTF-8" standalone="yes"?>
<Relationships xmlns="http://schemas.openxmlformats.org/package/2006/relationships"><Relationship Id="rId3" Type="http://schemas.openxmlformats.org/officeDocument/2006/relationships/tags" Target="../tags/tag177.xml"/><Relationship Id="rId7" Type="http://schemas.openxmlformats.org/officeDocument/2006/relationships/image" Target="../media/image41.jpe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notesSlide" Target="../notesSlides/notesSlide35.xml"/><Relationship Id="rId5" Type="http://schemas.openxmlformats.org/officeDocument/2006/relationships/slideLayout" Target="../slideLayouts/slideLayout23.xml"/><Relationship Id="rId4" Type="http://schemas.openxmlformats.org/officeDocument/2006/relationships/tags" Target="../tags/tag178.xml"/></Relationships>
</file>

<file path=ppt/slides/_rels/slide36.xml.rels><?xml version="1.0" encoding="UTF-8" standalone="yes"?>
<Relationships xmlns="http://schemas.openxmlformats.org/package/2006/relationships"><Relationship Id="rId3" Type="http://schemas.openxmlformats.org/officeDocument/2006/relationships/tags" Target="../tags/tag181.xml"/><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35.png"/><Relationship Id="rId5" Type="http://schemas.openxmlformats.org/officeDocument/2006/relationships/notesSlide" Target="../notesSlides/notesSlide36.xml"/><Relationship Id="rId4"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5" Type="http://schemas.openxmlformats.org/officeDocument/2006/relationships/notesSlide" Target="../notesSlides/notesSlide37.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87.xml"/><Relationship Id="rId7" Type="http://schemas.openxmlformats.org/officeDocument/2006/relationships/tags" Target="../tags/tag191.xml"/><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43.jpeg"/><Relationship Id="rId5" Type="http://schemas.openxmlformats.org/officeDocument/2006/relationships/tags" Target="../tags/tag189.xml"/><Relationship Id="rId10" Type="http://schemas.openxmlformats.org/officeDocument/2006/relationships/image" Target="../media/image42.jpeg"/><Relationship Id="rId4" Type="http://schemas.openxmlformats.org/officeDocument/2006/relationships/tags" Target="../tags/tag188.xml"/><Relationship Id="rId9"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5" Type="http://schemas.openxmlformats.org/officeDocument/2006/relationships/notesSlide" Target="../notesSlides/notesSlide39.xml"/><Relationship Id="rId4"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tags" Target="../tags/tag197.xml"/><Relationship Id="rId7" Type="http://schemas.openxmlformats.org/officeDocument/2006/relationships/image" Target="../media/image44.png"/><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notesSlide" Target="../notesSlides/notesSlide40.xml"/><Relationship Id="rId5" Type="http://schemas.openxmlformats.org/officeDocument/2006/relationships/slideLayout" Target="../slideLayouts/slideLayout3.xml"/><Relationship Id="rId4" Type="http://schemas.openxmlformats.org/officeDocument/2006/relationships/tags" Target="../tags/tag198.xml"/></Relationships>
</file>

<file path=ppt/slides/_rels/slide41.xml.rels><?xml version="1.0" encoding="UTF-8" standalone="yes"?>
<Relationships xmlns="http://schemas.openxmlformats.org/package/2006/relationships"><Relationship Id="rId3" Type="http://schemas.openxmlformats.org/officeDocument/2006/relationships/tags" Target="../tags/tag201.xml"/><Relationship Id="rId2" Type="http://schemas.openxmlformats.org/officeDocument/2006/relationships/tags" Target="../tags/tag200.xml"/><Relationship Id="rId1" Type="http://schemas.openxmlformats.org/officeDocument/2006/relationships/tags" Target="../tags/tag199.xml"/><Relationship Id="rId5" Type="http://schemas.openxmlformats.org/officeDocument/2006/relationships/notesSlide" Target="../notesSlides/notesSlide41.xml"/><Relationship Id="rId4"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 Id="rId5" Type="http://schemas.openxmlformats.org/officeDocument/2006/relationships/notesSlide" Target="../notesSlides/notesSlide42.xml"/><Relationship Id="rId4"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tags" Target="../tags/tag210.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image" Target="../media/image45.jpg"/><Relationship Id="rId5" Type="http://schemas.openxmlformats.org/officeDocument/2006/relationships/notesSlide" Target="../notesSlides/notesSlide44.xml"/><Relationship Id="rId4"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tags" Target="../tags/tag213.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hyperlink" Target="mailto:ion@workforcegps.org" TargetMode="External"/><Relationship Id="rId5" Type="http://schemas.openxmlformats.org/officeDocument/2006/relationships/notesSlide" Target="../notesSlides/notesSlide45.xml"/><Relationship Id="rId4"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8.xml"/><Relationship Id="rId1" Type="http://schemas.openxmlformats.org/officeDocument/2006/relationships/tags" Target="../tags/tag214.xml"/></Relationships>
</file>

<file path=ppt/slides/_rels/slide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notesSlide" Target="../notesSlides/notesSlide5.xml"/><Relationship Id="rId5" Type="http://schemas.openxmlformats.org/officeDocument/2006/relationships/slideLayout" Target="../slideLayouts/slideLayout3.xml"/><Relationship Id="rId4" Type="http://schemas.openxmlformats.org/officeDocument/2006/relationships/tags" Target="../tags/tag67.xml"/></Relationships>
</file>

<file path=ppt/slides/_rels/slide6.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74.xml"/></Relationships>
</file>

<file path=ppt/slides/_rels/slide8.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notesSlide" Target="../notesSlides/notesSlide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3.xml"/><Relationship Id="rId5" Type="http://schemas.openxmlformats.org/officeDocument/2006/relationships/tags" Target="../tags/tag79.xml"/><Relationship Id="rId4" Type="http://schemas.openxmlformats.org/officeDocument/2006/relationships/tags" Target="../tags/tag78.xml"/></Relationships>
</file>

<file path=ppt/slides/_rels/slide9.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p:txBody>
          <a:bodyPr>
            <a:normAutofit fontScale="90000"/>
          </a:bodyPr>
          <a:lstStyle/>
          <a:p>
            <a:r>
              <a:rPr lang="en-US" sz="4600" dirty="0"/>
              <a:t>WIOA One-Stop </a:t>
            </a:r>
            <a:br>
              <a:rPr lang="en-US" sz="4600" dirty="0"/>
            </a:br>
            <a:r>
              <a:rPr lang="en-US" sz="4600" dirty="0"/>
              <a:t>Infrastructure Funding – Part I</a:t>
            </a:r>
          </a:p>
        </p:txBody>
      </p:sp>
      <p:sp>
        <p:nvSpPr>
          <p:cNvPr id="3" name="Subtitle 2"/>
          <p:cNvSpPr>
            <a:spLocks noGrp="1"/>
          </p:cNvSpPr>
          <p:nvPr>
            <p:ph type="subTitle" idx="1"/>
            <p:custDataLst>
              <p:tags r:id="rId3"/>
            </p:custDataLst>
          </p:nvPr>
        </p:nvSpPr>
        <p:spPr>
          <a:xfrm>
            <a:off x="3220873" y="3027137"/>
            <a:ext cx="5427827" cy="1416371"/>
          </a:xfrm>
        </p:spPr>
        <p:txBody>
          <a:bodyPr>
            <a:normAutofit/>
          </a:bodyPr>
          <a:lstStyle/>
          <a:p>
            <a:r>
              <a:rPr lang="en-US" dirty="0"/>
              <a:t>Presented by:</a:t>
            </a:r>
          </a:p>
          <a:p>
            <a:endParaRPr lang="en-US" sz="1000" dirty="0"/>
          </a:p>
          <a:p>
            <a:r>
              <a:rPr lang="en-US" dirty="0"/>
              <a:t>U.S. Department of Labor</a:t>
            </a:r>
          </a:p>
          <a:p>
            <a:r>
              <a:rPr lang="en-US" dirty="0"/>
              <a:t>U.S. Department of Education</a:t>
            </a:r>
          </a:p>
        </p:txBody>
      </p:sp>
      <p:sp>
        <p:nvSpPr>
          <p:cNvPr id="4" name="Text Placeholder 3"/>
          <p:cNvSpPr>
            <a:spLocks noGrp="1"/>
          </p:cNvSpPr>
          <p:nvPr>
            <p:ph type="body" sz="quarter" idx="10"/>
            <p:custDataLst>
              <p:tags r:id="rId4"/>
            </p:custDataLst>
          </p:nvPr>
        </p:nvSpPr>
        <p:spPr>
          <a:xfrm>
            <a:off x="6159497" y="5088150"/>
            <a:ext cx="2559029" cy="431424"/>
          </a:xfrm>
        </p:spPr>
        <p:txBody>
          <a:bodyPr>
            <a:normAutofit/>
          </a:bodyPr>
          <a:lstStyle/>
          <a:p>
            <a:r>
              <a:rPr lang="en-US" dirty="0"/>
              <a:t>09/21/2016</a:t>
            </a:r>
          </a:p>
        </p:txBody>
      </p:sp>
    </p:spTree>
    <p:custDataLst>
      <p:tags r:id="rId1"/>
    </p:custDataLst>
    <p:extLst>
      <p:ext uri="{BB962C8B-B14F-4D97-AF65-F5344CB8AC3E}">
        <p14:creationId xmlns:p14="http://schemas.microsoft.com/office/powerpoint/2010/main" val="19970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p:txBody>
          <a:bodyPr>
            <a:normAutofit fontScale="90000"/>
          </a:bodyPr>
          <a:lstStyle/>
          <a:p>
            <a:r>
              <a:rPr lang="en-US" dirty="0"/>
              <a:t>Required One-Stop Partners</a:t>
            </a:r>
            <a:br>
              <a:rPr lang="en-US" dirty="0"/>
            </a:br>
            <a:r>
              <a:rPr lang="en-US" sz="2700" i="1" dirty="0">
                <a:solidFill>
                  <a:schemeClr val="tx1">
                    <a:lumMod val="65000"/>
                    <a:lumOff val="35000"/>
                  </a:schemeClr>
                </a:solidFill>
              </a:rPr>
              <a:t>Section 121(b)(1)(B) and 20 CFR 678.400</a:t>
            </a:r>
            <a:endParaRPr lang="en-US" i="1" dirty="0">
              <a:solidFill>
                <a:schemeClr val="tx1">
                  <a:lumMod val="65000"/>
                  <a:lumOff val="35000"/>
                </a:schemeClr>
              </a:solidFill>
            </a:endParaRPr>
          </a:p>
        </p:txBody>
      </p:sp>
      <p:graphicFrame>
        <p:nvGraphicFramePr>
          <p:cNvPr id="7" name="Content Placeholder 6"/>
          <p:cNvGraphicFramePr>
            <a:graphicFrameLocks noGrp="1"/>
          </p:cNvGraphicFramePr>
          <p:nvPr>
            <p:ph idx="1"/>
            <p:custDataLst>
              <p:tags r:id="rId3"/>
            </p:custDataLst>
            <p:extLst>
              <p:ext uri="{D42A27DB-BD31-4B8C-83A1-F6EECF244321}">
                <p14:modId xmlns:p14="http://schemas.microsoft.com/office/powerpoint/2010/main" val="1270001789"/>
              </p:ext>
            </p:extLst>
          </p:nvPr>
        </p:nvGraphicFramePr>
        <p:xfrm>
          <a:off x="982187" y="1879601"/>
          <a:ext cx="7943204" cy="4308839"/>
        </p:xfrm>
        <a:graphic>
          <a:graphicData uri="http://schemas.openxmlformats.org/drawingml/2006/table">
            <a:tbl>
              <a:tblPr firstRow="1" bandRow="1">
                <a:tableStyleId>{8799B23B-EC83-4686-B30A-512413B5E67A}</a:tableStyleId>
              </a:tblPr>
              <a:tblGrid>
                <a:gridCol w="3837030">
                  <a:extLst>
                    <a:ext uri="{9D8B030D-6E8A-4147-A177-3AD203B41FA5}">
                      <a16:colId xmlns:a16="http://schemas.microsoft.com/office/drawing/2014/main" val="2947815945"/>
                    </a:ext>
                  </a:extLst>
                </a:gridCol>
                <a:gridCol w="4106174">
                  <a:extLst>
                    <a:ext uri="{9D8B030D-6E8A-4147-A177-3AD203B41FA5}">
                      <a16:colId xmlns:a16="http://schemas.microsoft.com/office/drawing/2014/main" val="672613714"/>
                    </a:ext>
                  </a:extLst>
                </a:gridCol>
              </a:tblGrid>
              <a:tr h="601468">
                <a:tc>
                  <a:txBody>
                    <a:bodyPr/>
                    <a:lstStyle/>
                    <a:p>
                      <a:pPr marL="173038" indent="-173038" algn="l" defTabSz="914400" rtl="0" eaLnBrk="1" latinLnBrk="0" hangingPunct="1">
                        <a:buClr>
                          <a:schemeClr val="accent5">
                            <a:lumMod val="75000"/>
                          </a:schemeClr>
                        </a:buClr>
                        <a:buFont typeface="Wingdings" panose="05000000000000000000" pitchFamily="2" charset="2"/>
                        <a:buChar char="§"/>
                      </a:pPr>
                      <a:r>
                        <a:rPr lang="en-US" sz="1600" b="0" kern="1200" dirty="0">
                          <a:solidFill>
                            <a:schemeClr val="tx1">
                              <a:lumMod val="65000"/>
                              <a:lumOff val="35000"/>
                            </a:schemeClr>
                          </a:solidFill>
                          <a:latin typeface="+mn-lt"/>
                          <a:ea typeface="+mn-ea"/>
                          <a:cs typeface="+mn-cs"/>
                        </a:rPr>
                        <a:t>WIOA Title I - Adult, Dislocated Workers, and Youth Programs</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tc>
                  <a:txBody>
                    <a:bodyPr/>
                    <a:lstStyle/>
                    <a:p>
                      <a:pPr marL="173038" indent="-173038" algn="l" defTabSz="914400" rtl="0" eaLnBrk="1" latinLnBrk="0" hangingPunct="1">
                        <a:buClr>
                          <a:schemeClr val="accent5">
                            <a:lumMod val="75000"/>
                          </a:schemeClr>
                        </a:buClr>
                        <a:buFont typeface="Wingdings" panose="05000000000000000000" pitchFamily="2" charset="2"/>
                        <a:buChar char="§"/>
                      </a:pPr>
                      <a:r>
                        <a:rPr lang="en-US" sz="1600" b="0" kern="1200" dirty="0">
                          <a:solidFill>
                            <a:schemeClr val="tx1">
                              <a:lumMod val="65000"/>
                              <a:lumOff val="35000"/>
                            </a:schemeClr>
                          </a:solidFill>
                          <a:latin typeface="+mn-lt"/>
                          <a:ea typeface="+mn-ea"/>
                          <a:cs typeface="+mn-cs"/>
                        </a:rPr>
                        <a:t>Senior Community Service Employment Program (SCSEP)</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extLst>
                  <a:ext uri="{0D108BD9-81ED-4DB2-BD59-A6C34878D82A}">
                    <a16:rowId xmlns:a16="http://schemas.microsoft.com/office/drawing/2014/main" val="2605458484"/>
                  </a:ext>
                </a:extLst>
              </a:tr>
              <a:tr h="555585">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a:solidFill>
                            <a:schemeClr val="tx1">
                              <a:lumMod val="65000"/>
                              <a:lumOff val="35000"/>
                            </a:schemeClr>
                          </a:solidFill>
                          <a:latin typeface="+mn-lt"/>
                          <a:ea typeface="+mn-ea"/>
                          <a:cs typeface="+mn-cs"/>
                        </a:rPr>
                        <a:t>Wagner-Peyser Employment Services (ES)</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tc>
                  <a:txBody>
                    <a:bodyPr/>
                    <a:lstStyle/>
                    <a:p>
                      <a:pPr marL="173038" indent="-173038" algn="l" defTabSz="914400" rtl="0" eaLnBrk="1" latinLnBrk="0" hangingPunct="1">
                        <a:buClr>
                          <a:schemeClr val="accent5">
                            <a:lumMod val="75000"/>
                          </a:schemeClr>
                        </a:buClr>
                        <a:buFont typeface="Wingdings" panose="05000000000000000000" pitchFamily="2" charset="2"/>
                        <a:buChar char="§"/>
                      </a:pPr>
                      <a:r>
                        <a:rPr lang="en-US" sz="1600" b="0" kern="1200" dirty="0">
                          <a:solidFill>
                            <a:schemeClr val="tx1">
                              <a:lumMod val="65000"/>
                              <a:lumOff val="35000"/>
                            </a:schemeClr>
                          </a:solidFill>
                          <a:latin typeface="+mn-lt"/>
                          <a:ea typeface="+mn-ea"/>
                          <a:cs typeface="+mn-cs"/>
                        </a:rPr>
                        <a:t>YouthBuild</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extLst>
                  <a:ext uri="{0D108BD9-81ED-4DB2-BD59-A6C34878D82A}">
                    <a16:rowId xmlns:a16="http://schemas.microsoft.com/office/drawing/2014/main" val="968506222"/>
                  </a:ext>
                </a:extLst>
              </a:tr>
              <a:tr h="601883">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a:solidFill>
                            <a:schemeClr val="tx1">
                              <a:lumMod val="65000"/>
                              <a:lumOff val="35000"/>
                            </a:schemeClr>
                          </a:solidFill>
                          <a:latin typeface="+mn-lt"/>
                          <a:ea typeface="+mn-ea"/>
                          <a:cs typeface="+mn-cs"/>
                        </a:rPr>
                        <a:t>Trade Adjustment Assistance (TAA) Program</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a:solidFill>
                            <a:schemeClr val="tx1">
                              <a:lumMod val="65000"/>
                              <a:lumOff val="35000"/>
                            </a:schemeClr>
                          </a:solidFill>
                          <a:latin typeface="+mn-lt"/>
                          <a:ea typeface="+mn-ea"/>
                          <a:cs typeface="+mn-cs"/>
                        </a:rPr>
                        <a:t>Jobs for Veterans State Grants (JVSG) Programs </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extLst>
                  <a:ext uri="{0D108BD9-81ED-4DB2-BD59-A6C34878D82A}">
                    <a16:rowId xmlns:a16="http://schemas.microsoft.com/office/drawing/2014/main" val="2275565144"/>
                  </a:ext>
                </a:extLst>
              </a:tr>
              <a:tr h="636608">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a:solidFill>
                            <a:schemeClr val="tx1">
                              <a:lumMod val="65000"/>
                              <a:lumOff val="35000"/>
                            </a:schemeClr>
                          </a:solidFill>
                          <a:latin typeface="+mn-lt"/>
                          <a:ea typeface="+mn-ea"/>
                          <a:cs typeface="+mn-cs"/>
                        </a:rPr>
                        <a:t>Unemployment Compensation Programs  </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a:solidFill>
                            <a:schemeClr val="tx1">
                              <a:lumMod val="65000"/>
                              <a:lumOff val="35000"/>
                            </a:schemeClr>
                          </a:solidFill>
                          <a:latin typeface="+mn-lt"/>
                          <a:ea typeface="+mn-ea"/>
                          <a:cs typeface="+mn-cs"/>
                        </a:rPr>
                        <a:t>Migrant and Seasonal Farmworkers (MSFW) Programs</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extLst>
                  <a:ext uri="{0D108BD9-81ED-4DB2-BD59-A6C34878D82A}">
                    <a16:rowId xmlns:a16="http://schemas.microsoft.com/office/drawing/2014/main" val="2422835174"/>
                  </a:ext>
                </a:extLst>
              </a:tr>
              <a:tr h="427877">
                <a:tc>
                  <a:txBody>
                    <a:bodyPr/>
                    <a:lstStyle/>
                    <a:p>
                      <a:pPr marL="173038" indent="-173038" algn="l" defTabSz="914400" rtl="0" eaLnBrk="1" latinLnBrk="0" hangingPunct="1">
                        <a:buClr>
                          <a:schemeClr val="accent5">
                            <a:lumMod val="75000"/>
                          </a:schemeClr>
                        </a:buClr>
                        <a:buFont typeface="Wingdings" panose="05000000000000000000" pitchFamily="2" charset="2"/>
                        <a:buChar char="§"/>
                      </a:pPr>
                      <a:r>
                        <a:rPr lang="en-US" sz="1600" b="0" kern="1200" dirty="0">
                          <a:solidFill>
                            <a:schemeClr val="tx1">
                              <a:lumMod val="65000"/>
                              <a:lumOff val="35000"/>
                            </a:schemeClr>
                          </a:solidFill>
                          <a:latin typeface="+mn-lt"/>
                          <a:ea typeface="+mn-ea"/>
                          <a:cs typeface="+mn-cs"/>
                        </a:rPr>
                        <a:t>Job </a:t>
                      </a:r>
                      <a:r>
                        <a:rPr lang="en-US" sz="1600" b="0" kern="1200" dirty="0" smtClean="0">
                          <a:solidFill>
                            <a:schemeClr val="tx1">
                              <a:lumMod val="65000"/>
                              <a:lumOff val="35000"/>
                            </a:schemeClr>
                          </a:solidFill>
                          <a:latin typeface="+mn-lt"/>
                          <a:ea typeface="+mn-ea"/>
                          <a:cs typeface="+mn-cs"/>
                        </a:rPr>
                        <a:t>Corps</a:t>
                      </a:r>
                    </a:p>
                    <a:p>
                      <a:pPr marL="173038" indent="-173038" algn="l" defTabSz="914400" rtl="0" eaLnBrk="1" latinLnBrk="0" hangingPunct="1">
                        <a:buClr>
                          <a:schemeClr val="accent5">
                            <a:lumMod val="75000"/>
                          </a:schemeClr>
                        </a:buClr>
                        <a:buFont typeface="Wingdings" panose="05000000000000000000" pitchFamily="2" charset="2"/>
                        <a:buChar char="§"/>
                      </a:pPr>
                      <a:endParaRPr lang="en-US" sz="1600" b="0" kern="1200" dirty="0" smtClean="0">
                        <a:solidFill>
                          <a:schemeClr val="tx1">
                            <a:lumMod val="65000"/>
                            <a:lumOff val="35000"/>
                          </a:schemeClr>
                        </a:solidFill>
                        <a:latin typeface="+mn-lt"/>
                        <a:ea typeface="+mn-ea"/>
                        <a:cs typeface="+mn-cs"/>
                      </a:endParaRP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a:solidFill>
                            <a:schemeClr val="tx1">
                              <a:lumMod val="65000"/>
                              <a:lumOff val="35000"/>
                            </a:schemeClr>
                          </a:solidFill>
                          <a:latin typeface="+mn-lt"/>
                          <a:ea typeface="+mn-ea"/>
                          <a:cs typeface="+mn-cs"/>
                        </a:rPr>
                        <a:t>Native American Programs</a:t>
                      </a: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extLst>
                  <a:ext uri="{0D108BD9-81ED-4DB2-BD59-A6C34878D82A}">
                    <a16:rowId xmlns:a16="http://schemas.microsoft.com/office/drawing/2014/main" val="2911726320"/>
                  </a:ext>
                </a:extLst>
              </a:tr>
              <a:tr h="579120">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r>
                        <a:rPr lang="en-US" sz="1600" b="0" kern="1200" dirty="0" smtClean="0">
                          <a:solidFill>
                            <a:schemeClr val="tx1">
                              <a:lumMod val="65000"/>
                              <a:lumOff val="35000"/>
                            </a:schemeClr>
                          </a:solidFill>
                          <a:latin typeface="+mn-lt"/>
                          <a:ea typeface="+mn-ea"/>
                          <a:cs typeface="+mn-cs"/>
                        </a:rPr>
                        <a:t>REO programs authorized under sec. 212 of the Second Chance Act of 2007 (42 U.S.C. 17532 and WIOA sec. 169</a:t>
                      </a:r>
                    </a:p>
                    <a:p>
                      <a:pPr marL="173038" indent="-173038" algn="l" defTabSz="914400" rtl="0" eaLnBrk="1" latinLnBrk="0" hangingPunct="1">
                        <a:buClr>
                          <a:schemeClr val="accent5">
                            <a:lumMod val="75000"/>
                          </a:schemeClr>
                        </a:buClr>
                        <a:buFont typeface="Wingdings" panose="05000000000000000000" pitchFamily="2" charset="2"/>
                        <a:buChar char="§"/>
                      </a:pPr>
                      <a:endParaRPr lang="en-US" sz="1600" b="0" kern="1200" dirty="0">
                        <a:solidFill>
                          <a:schemeClr val="tx1">
                            <a:lumMod val="65000"/>
                            <a:lumOff val="35000"/>
                          </a:schemeClr>
                        </a:solidFill>
                        <a:latin typeface="+mn-lt"/>
                        <a:ea typeface="+mn-ea"/>
                        <a:cs typeface="+mn-cs"/>
                      </a:endParaRP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tc>
                  <a:txBody>
                    <a:bodyPr/>
                    <a:lstStyle/>
                    <a:p>
                      <a:pPr marL="173038" marR="0" lvl="0" indent="-173038" algn="l" defTabSz="914400" rtl="0" eaLnBrk="1" fontAlgn="auto" latinLnBrk="0" hangingPunct="1">
                        <a:lnSpc>
                          <a:spcPct val="100000"/>
                        </a:lnSpc>
                        <a:spcBef>
                          <a:spcPts val="0"/>
                        </a:spcBef>
                        <a:spcAft>
                          <a:spcPts val="0"/>
                        </a:spcAft>
                        <a:buClr>
                          <a:schemeClr val="accent5">
                            <a:lumMod val="75000"/>
                          </a:schemeClr>
                        </a:buClr>
                        <a:buSzTx/>
                        <a:buFont typeface="Wingdings" panose="05000000000000000000" pitchFamily="2" charset="2"/>
                        <a:buChar char="§"/>
                        <a:tabLst/>
                        <a:defRPr/>
                      </a:pPr>
                      <a:endParaRPr lang="en-US" sz="1600" b="0" kern="1200" dirty="0">
                        <a:solidFill>
                          <a:schemeClr val="tx1">
                            <a:lumMod val="65000"/>
                            <a:lumOff val="35000"/>
                          </a:schemeClr>
                        </a:solidFill>
                        <a:latin typeface="+mn-lt"/>
                        <a:ea typeface="+mn-ea"/>
                        <a:cs typeface="+mn-cs"/>
                      </a:endParaRPr>
                    </a:p>
                  </a:txBody>
                  <a:tcPr>
                    <a:lnL w="12700" cap="flat" cmpd="sng" algn="ctr">
                      <a:solidFill>
                        <a:schemeClr val="bg1">
                          <a:lumMod val="85000"/>
                        </a:schemeClr>
                      </a:solidFill>
                      <a:prstDash val="sysDot"/>
                      <a:round/>
                      <a:headEnd type="none" w="med" len="med"/>
                      <a:tailEnd type="none" w="med" len="med"/>
                    </a:lnL>
                    <a:lnR w="12700" cap="flat" cmpd="sng" algn="ctr">
                      <a:solidFill>
                        <a:schemeClr val="bg1">
                          <a:lumMod val="85000"/>
                        </a:schemeClr>
                      </a:solidFill>
                      <a:prstDash val="sysDot"/>
                      <a:round/>
                      <a:headEnd type="none" w="med" len="med"/>
                      <a:tailEnd type="none" w="med" len="med"/>
                    </a:lnR>
                    <a:lnT w="12700" cap="flat" cmpd="sng" algn="ctr">
                      <a:solidFill>
                        <a:schemeClr val="bg1">
                          <a:lumMod val="85000"/>
                        </a:schemeClr>
                      </a:solidFill>
                      <a:prstDash val="sysDot"/>
                      <a:round/>
                      <a:headEnd type="none" w="med" len="med"/>
                      <a:tailEnd type="none" w="med" len="med"/>
                    </a:lnT>
                    <a:lnB w="12700" cap="flat" cmpd="sng" algn="ctr">
                      <a:solidFill>
                        <a:schemeClr val="bg1">
                          <a:lumMod val="85000"/>
                        </a:schemeClr>
                      </a:solidFill>
                      <a:prstDash val="sysDot"/>
                      <a:round/>
                      <a:headEnd type="none" w="med" len="med"/>
                      <a:tailEnd type="none" w="med" len="med"/>
                    </a:lnB>
                  </a:tcPr>
                </a:tc>
                <a:extLst>
                  <a:ext uri="{0D108BD9-81ED-4DB2-BD59-A6C34878D82A}">
                    <a16:rowId xmlns:a16="http://schemas.microsoft.com/office/drawing/2014/main" val="703939946"/>
                  </a:ext>
                </a:extLst>
              </a:tr>
            </a:tbl>
          </a:graphicData>
        </a:graphic>
      </p:graphicFrame>
      <p:sp>
        <p:nvSpPr>
          <p:cNvPr id="8" name="Content Placeholder 2"/>
          <p:cNvSpPr txBox="1">
            <a:spLocks/>
          </p:cNvSpPr>
          <p:nvPr>
            <p:custDataLst>
              <p:tags r:id="rId4"/>
            </p:custDataLst>
          </p:nvPr>
        </p:nvSpPr>
        <p:spPr>
          <a:xfrm>
            <a:off x="628650" y="1422401"/>
            <a:ext cx="7886700" cy="457200"/>
          </a:xfrm>
          <a:prstGeom prst="rect">
            <a:avLst/>
          </a:prstGeom>
        </p:spPr>
        <p:txBody>
          <a:bodyPr vert="horz" lIns="91440" tIns="45720" rIns="91440" bIns="45720" rtlCol="0">
            <a:no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3363" indent="-233363"/>
            <a:r>
              <a:rPr lang="en-US" b="1" dirty="0"/>
              <a:t>Department of Labor</a:t>
            </a:r>
          </a:p>
        </p:txBody>
      </p:sp>
    </p:spTree>
    <p:custDataLst>
      <p:tags r:id="rId1"/>
    </p:custDataLst>
    <p:extLst>
      <p:ext uri="{BB962C8B-B14F-4D97-AF65-F5344CB8AC3E}">
        <p14:creationId xmlns:p14="http://schemas.microsoft.com/office/powerpoint/2010/main" val="2861199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a:t>Required One-Stop Partners</a:t>
            </a:r>
            <a:r>
              <a:rPr lang="en-US" sz="2800" dirty="0"/>
              <a:t> …continued</a:t>
            </a:r>
            <a:endParaRPr lang="en-US" sz="2700" i="1" dirty="0">
              <a:solidFill>
                <a:schemeClr val="tx1">
                  <a:lumMod val="75000"/>
                  <a:lumOff val="25000"/>
                </a:schemeClr>
              </a:solidFill>
            </a:endParaRPr>
          </a:p>
        </p:txBody>
      </p:sp>
      <p:sp>
        <p:nvSpPr>
          <p:cNvPr id="3" name="Content Placeholder 2"/>
          <p:cNvSpPr>
            <a:spLocks noGrp="1"/>
          </p:cNvSpPr>
          <p:nvPr>
            <p:ph sz="half" idx="1"/>
            <p:custDataLst>
              <p:tags r:id="rId3"/>
            </p:custDataLst>
          </p:nvPr>
        </p:nvSpPr>
        <p:spPr>
          <a:xfrm>
            <a:off x="533400" y="1290919"/>
            <a:ext cx="4114800" cy="4886044"/>
          </a:xfrm>
        </p:spPr>
        <p:txBody>
          <a:bodyPr>
            <a:noAutofit/>
          </a:bodyPr>
          <a:lstStyle/>
          <a:p>
            <a:pPr marL="341313" indent="-341313">
              <a:lnSpc>
                <a:spcPct val="100000"/>
              </a:lnSpc>
            </a:pPr>
            <a:r>
              <a:rPr lang="en-US" sz="2200" b="1" dirty="0"/>
              <a:t>Department of Education </a:t>
            </a:r>
          </a:p>
          <a:p>
            <a:pPr marL="681038" lvl="1" indent="-228600">
              <a:lnSpc>
                <a:spcPct val="100000"/>
              </a:lnSpc>
            </a:pPr>
            <a:r>
              <a:rPr lang="en-US" sz="1800" dirty="0"/>
              <a:t>Adult Education and Family Literacy Act (AEFLA) Programs</a:t>
            </a:r>
          </a:p>
          <a:p>
            <a:pPr marL="681038" lvl="1" indent="-228600">
              <a:lnSpc>
                <a:spcPct val="100000"/>
              </a:lnSpc>
            </a:pPr>
            <a:r>
              <a:rPr lang="en-US" sz="1800" dirty="0"/>
              <a:t>Vocational Rehabilitation</a:t>
            </a:r>
          </a:p>
          <a:p>
            <a:pPr marL="681038" lvl="1" indent="-228600">
              <a:lnSpc>
                <a:spcPct val="100000"/>
              </a:lnSpc>
            </a:pPr>
            <a:r>
              <a:rPr lang="en-US" sz="1800" dirty="0"/>
              <a:t>Carl D. Perkins Career and Technical Education Act (Perkins) Programs at the Postsecondary Level</a:t>
            </a:r>
          </a:p>
          <a:p>
            <a:pPr marL="681038" lvl="1" indent="-228600"/>
            <a:r>
              <a:rPr lang="en-US" sz="1800" dirty="0"/>
              <a:t>State Vocational Rehabilitation (VR) Programs</a:t>
            </a:r>
          </a:p>
          <a:p>
            <a:pPr marL="461963" lvl="1">
              <a:lnSpc>
                <a:spcPct val="100000"/>
              </a:lnSpc>
            </a:pPr>
            <a:endParaRPr lang="en-US" sz="1000" dirty="0"/>
          </a:p>
          <a:p>
            <a:pPr marL="341313" indent="-341313"/>
            <a:r>
              <a:rPr lang="en-US" sz="2200" b="1" dirty="0"/>
              <a:t>Department of Housing and Urban Development</a:t>
            </a:r>
          </a:p>
          <a:p>
            <a:pPr marL="681038" lvl="1" indent="-228600"/>
            <a:r>
              <a:rPr lang="en-US" sz="1800" dirty="0"/>
              <a:t>Employment and Training Programs</a:t>
            </a:r>
          </a:p>
          <a:p>
            <a:pPr marL="0" indent="0">
              <a:buNone/>
            </a:pPr>
            <a:endParaRPr lang="en-US" sz="1600" i="1" dirty="0"/>
          </a:p>
        </p:txBody>
      </p:sp>
      <p:sp>
        <p:nvSpPr>
          <p:cNvPr id="4" name="Content Placeholder 3"/>
          <p:cNvSpPr>
            <a:spLocks noGrp="1"/>
          </p:cNvSpPr>
          <p:nvPr>
            <p:ph sz="half" idx="2"/>
            <p:custDataLst>
              <p:tags r:id="rId4"/>
            </p:custDataLst>
          </p:nvPr>
        </p:nvSpPr>
        <p:spPr>
          <a:xfrm>
            <a:off x="4629150" y="1290920"/>
            <a:ext cx="4114800" cy="4886044"/>
          </a:xfrm>
        </p:spPr>
        <p:txBody>
          <a:bodyPr>
            <a:normAutofit lnSpcReduction="10000"/>
          </a:bodyPr>
          <a:lstStyle/>
          <a:p>
            <a:pPr marL="341313" indent="-341313">
              <a:lnSpc>
                <a:spcPct val="100000"/>
              </a:lnSpc>
            </a:pPr>
            <a:r>
              <a:rPr lang="en-US" sz="2200" b="1" dirty="0"/>
              <a:t>Department of Justice</a:t>
            </a:r>
          </a:p>
          <a:p>
            <a:pPr marL="681038" lvl="1" indent="-228600">
              <a:lnSpc>
                <a:spcPct val="100000"/>
              </a:lnSpc>
            </a:pPr>
            <a:r>
              <a:rPr lang="en-US" sz="1800" dirty="0"/>
              <a:t>Programs Authorized under Section 212 of the Second Chance Act of 2007 </a:t>
            </a:r>
            <a:r>
              <a:rPr lang="en-US" sz="1800" dirty="0">
                <a:solidFill>
                  <a:srgbClr val="C00000"/>
                </a:solidFill>
                <a:sym typeface="Wingdings" panose="05000000000000000000" pitchFamily="2" charset="2"/>
              </a:rPr>
              <a:t></a:t>
            </a:r>
            <a:r>
              <a:rPr lang="en-US" sz="1800" dirty="0">
                <a:solidFill>
                  <a:srgbClr val="C00000"/>
                </a:solidFill>
              </a:rPr>
              <a:t> NEW</a:t>
            </a:r>
          </a:p>
          <a:p>
            <a:pPr marL="233363" indent="-233363">
              <a:lnSpc>
                <a:spcPct val="100000"/>
              </a:lnSpc>
            </a:pPr>
            <a:endParaRPr lang="en-US" sz="1000" b="1" dirty="0"/>
          </a:p>
          <a:p>
            <a:pPr marL="341313" indent="-341313">
              <a:lnSpc>
                <a:spcPct val="100000"/>
              </a:lnSpc>
            </a:pPr>
            <a:r>
              <a:rPr lang="en-US" sz="2200" b="1" dirty="0"/>
              <a:t>Department of Health and Human Services</a:t>
            </a:r>
          </a:p>
          <a:p>
            <a:pPr marL="681038" lvl="1" indent="-228600">
              <a:lnSpc>
                <a:spcPct val="100000"/>
              </a:lnSpc>
            </a:pPr>
            <a:r>
              <a:rPr lang="en-US" sz="1800" dirty="0"/>
              <a:t>Community Services Block Grant  (CSBG) Programs</a:t>
            </a:r>
          </a:p>
          <a:p>
            <a:pPr marL="681038" lvl="1" indent="-228600">
              <a:lnSpc>
                <a:spcPct val="100000"/>
              </a:lnSpc>
            </a:pPr>
            <a:r>
              <a:rPr lang="en-US" sz="1800" dirty="0"/>
              <a:t>Temporary Assistance for Needy Families (TANF)</a:t>
            </a:r>
            <a:r>
              <a:rPr lang="en-US" b="1" dirty="0"/>
              <a:t>*</a:t>
            </a:r>
            <a:r>
              <a:rPr lang="en-US" sz="1800" dirty="0"/>
              <a:t> </a:t>
            </a:r>
          </a:p>
          <a:p>
            <a:pPr marL="681038" lvl="1" indent="0">
              <a:lnSpc>
                <a:spcPct val="100000"/>
              </a:lnSpc>
              <a:buNone/>
            </a:pPr>
            <a:r>
              <a:rPr lang="en-US" sz="1800" dirty="0">
                <a:solidFill>
                  <a:srgbClr val="C00000"/>
                </a:solidFill>
                <a:sym typeface="Wingdings" panose="05000000000000000000" pitchFamily="2" charset="2"/>
              </a:rPr>
              <a:t></a:t>
            </a:r>
            <a:r>
              <a:rPr lang="en-US" sz="1800" dirty="0">
                <a:solidFill>
                  <a:srgbClr val="C00000"/>
                </a:solidFill>
              </a:rPr>
              <a:t> NEW</a:t>
            </a:r>
          </a:p>
          <a:p>
            <a:pPr marL="461963" lvl="1">
              <a:lnSpc>
                <a:spcPct val="100000"/>
              </a:lnSpc>
            </a:pPr>
            <a:endParaRPr lang="en-US" sz="1500" dirty="0">
              <a:solidFill>
                <a:srgbClr val="C00000"/>
              </a:solidFill>
            </a:endParaRPr>
          </a:p>
          <a:p>
            <a:pPr marL="176213" lvl="1" indent="0">
              <a:lnSpc>
                <a:spcPct val="100000"/>
              </a:lnSpc>
              <a:buNone/>
            </a:pPr>
            <a:r>
              <a:rPr lang="en-US" b="1" i="1" dirty="0"/>
              <a:t>*</a:t>
            </a:r>
            <a:r>
              <a:rPr lang="en-US" sz="1400" i="1" dirty="0"/>
              <a:t>The Governor may determine that TANF will not be a required partner in the State, or within some specific local areas in the State.</a:t>
            </a:r>
          </a:p>
          <a:p>
            <a:endParaRPr lang="en-US" sz="1800" dirty="0"/>
          </a:p>
        </p:txBody>
      </p:sp>
    </p:spTree>
    <p:custDataLst>
      <p:tags r:id="rId1"/>
    </p:custDataLst>
    <p:extLst>
      <p:ext uri="{BB962C8B-B14F-4D97-AF65-F5344CB8AC3E}">
        <p14:creationId xmlns:p14="http://schemas.microsoft.com/office/powerpoint/2010/main" val="1201949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a:t>Additional One-Stop Partners</a:t>
            </a:r>
            <a:br>
              <a:rPr lang="en-US" dirty="0"/>
            </a:br>
            <a:r>
              <a:rPr lang="en-US" sz="2700" i="1" dirty="0">
                <a:solidFill>
                  <a:schemeClr val="tx1">
                    <a:lumMod val="65000"/>
                    <a:lumOff val="35000"/>
                  </a:schemeClr>
                </a:solidFill>
              </a:rPr>
              <a:t>Section 121(</a:t>
            </a:r>
            <a:r>
              <a:rPr lang="en-US" sz="2800" i="1" cap="none" spc="0" dirty="0">
                <a:solidFill>
                  <a:schemeClr val="tx1">
                    <a:lumMod val="65000"/>
                    <a:lumOff val="35000"/>
                  </a:schemeClr>
                </a:solidFill>
                <a:cs typeface="Arial" panose="020B0604020202020204" pitchFamily="34" charset="0"/>
              </a:rPr>
              <a:t>b</a:t>
            </a:r>
            <a:r>
              <a:rPr lang="en-US" sz="2700" i="1" dirty="0">
                <a:solidFill>
                  <a:schemeClr val="tx1">
                    <a:lumMod val="65000"/>
                    <a:lumOff val="35000"/>
                  </a:schemeClr>
                </a:solidFill>
              </a:rPr>
              <a:t>)(2)(B) and 20 CFR 678.410</a:t>
            </a:r>
          </a:p>
        </p:txBody>
      </p:sp>
      <p:sp>
        <p:nvSpPr>
          <p:cNvPr id="3" name="Content Placeholder 2"/>
          <p:cNvSpPr>
            <a:spLocks noGrp="1"/>
          </p:cNvSpPr>
          <p:nvPr>
            <p:ph sz="half" idx="1"/>
            <p:custDataLst>
              <p:tags r:id="rId3"/>
            </p:custDataLst>
          </p:nvPr>
        </p:nvSpPr>
        <p:spPr>
          <a:xfrm>
            <a:off x="514350" y="1422400"/>
            <a:ext cx="4114800" cy="4754563"/>
          </a:xfrm>
        </p:spPr>
        <p:txBody>
          <a:bodyPr>
            <a:noAutofit/>
          </a:bodyPr>
          <a:lstStyle/>
          <a:p>
            <a:pPr marL="341313" lvl="1" indent="-341313">
              <a:lnSpc>
                <a:spcPct val="100000"/>
              </a:lnSpc>
              <a:spcBef>
                <a:spcPts val="1000"/>
              </a:spcBef>
              <a:buClr>
                <a:schemeClr val="accent4"/>
              </a:buClr>
              <a:buFont typeface="Wingdings" panose="05000000000000000000" pitchFamily="2" charset="2"/>
              <a:buChar char="v"/>
            </a:pPr>
            <a:r>
              <a:rPr lang="en-US" dirty="0">
                <a:solidFill>
                  <a:schemeClr val="accent1"/>
                </a:solidFill>
              </a:rPr>
              <a:t>Social Security Administration (SSA) employment and training programs (i.e. Ticket to Work and Self Sufficiency programs); </a:t>
            </a:r>
          </a:p>
          <a:p>
            <a:pPr marL="341313" lvl="1" indent="-341313">
              <a:lnSpc>
                <a:spcPct val="100000"/>
              </a:lnSpc>
              <a:spcBef>
                <a:spcPts val="1000"/>
              </a:spcBef>
              <a:buClr>
                <a:schemeClr val="accent4"/>
              </a:buClr>
              <a:buFont typeface="Wingdings" panose="05000000000000000000" pitchFamily="2" charset="2"/>
              <a:buChar char="v"/>
            </a:pPr>
            <a:endParaRPr lang="en-US" sz="1400" dirty="0">
              <a:solidFill>
                <a:schemeClr val="accent1"/>
              </a:solidFill>
            </a:endParaRPr>
          </a:p>
          <a:p>
            <a:pPr marL="341313" lvl="1" indent="-341313">
              <a:lnSpc>
                <a:spcPct val="100000"/>
              </a:lnSpc>
              <a:spcBef>
                <a:spcPts val="1000"/>
              </a:spcBef>
              <a:buClr>
                <a:schemeClr val="accent4"/>
              </a:buClr>
              <a:buFont typeface="Wingdings" panose="05000000000000000000" pitchFamily="2" charset="2"/>
              <a:buChar char="v"/>
            </a:pPr>
            <a:r>
              <a:rPr lang="en-US" dirty="0">
                <a:solidFill>
                  <a:schemeClr val="accent1"/>
                </a:solidFill>
              </a:rPr>
              <a:t>Small Business Administration (SBA) employment and training programs; </a:t>
            </a:r>
          </a:p>
          <a:p>
            <a:pPr marL="341313" lvl="1" indent="-341313">
              <a:lnSpc>
                <a:spcPct val="100000"/>
              </a:lnSpc>
              <a:spcBef>
                <a:spcPts val="1000"/>
              </a:spcBef>
              <a:buClr>
                <a:schemeClr val="accent4"/>
              </a:buClr>
              <a:buFont typeface="Wingdings" panose="05000000000000000000" pitchFamily="2" charset="2"/>
              <a:buChar char="v"/>
            </a:pPr>
            <a:endParaRPr lang="en-US" sz="1400" dirty="0">
              <a:solidFill>
                <a:schemeClr val="accent1"/>
              </a:solidFill>
            </a:endParaRPr>
          </a:p>
          <a:p>
            <a:pPr marL="341313" lvl="1" indent="-341313">
              <a:lnSpc>
                <a:spcPct val="100000"/>
              </a:lnSpc>
              <a:spcBef>
                <a:spcPts val="1000"/>
              </a:spcBef>
              <a:buClr>
                <a:schemeClr val="accent4"/>
              </a:buClr>
              <a:buFont typeface="Wingdings" panose="05000000000000000000" pitchFamily="2" charset="2"/>
              <a:buChar char="v"/>
            </a:pPr>
            <a:r>
              <a:rPr lang="en-US" dirty="0">
                <a:solidFill>
                  <a:schemeClr val="accent1"/>
                </a:solidFill>
              </a:rPr>
              <a:t>Supplemental Nutrition and Assistance Program (SNAP) employment and training programs;</a:t>
            </a:r>
          </a:p>
        </p:txBody>
      </p:sp>
      <p:sp>
        <p:nvSpPr>
          <p:cNvPr id="4" name="Content Placeholder 3"/>
          <p:cNvSpPr>
            <a:spLocks noGrp="1"/>
          </p:cNvSpPr>
          <p:nvPr>
            <p:ph sz="half" idx="2"/>
            <p:custDataLst>
              <p:tags r:id="rId4"/>
            </p:custDataLst>
          </p:nvPr>
        </p:nvSpPr>
        <p:spPr>
          <a:xfrm>
            <a:off x="4629150" y="1422400"/>
            <a:ext cx="4114800" cy="4754563"/>
          </a:xfrm>
        </p:spPr>
        <p:txBody>
          <a:bodyPr>
            <a:normAutofit/>
          </a:bodyPr>
          <a:lstStyle/>
          <a:p>
            <a:pPr marL="341313" lvl="1" indent="-341313">
              <a:lnSpc>
                <a:spcPct val="100000"/>
              </a:lnSpc>
              <a:spcBef>
                <a:spcPts val="1000"/>
              </a:spcBef>
              <a:buClr>
                <a:schemeClr val="accent4"/>
              </a:buClr>
              <a:buFont typeface="Wingdings" panose="05000000000000000000" pitchFamily="2" charset="2"/>
              <a:buChar char="v"/>
            </a:pPr>
            <a:r>
              <a:rPr lang="en-US" dirty="0">
                <a:solidFill>
                  <a:schemeClr val="accent1"/>
                </a:solidFill>
              </a:rPr>
              <a:t>Client Assistance Program (CAP) authorized under sec. 112 of the Rehabilitation Act of 1973; </a:t>
            </a:r>
          </a:p>
          <a:p>
            <a:pPr marL="341313" lvl="1" indent="-341313">
              <a:lnSpc>
                <a:spcPct val="100000"/>
              </a:lnSpc>
              <a:spcBef>
                <a:spcPts val="1000"/>
              </a:spcBef>
              <a:buClr>
                <a:schemeClr val="accent4"/>
              </a:buClr>
              <a:buFont typeface="Wingdings" panose="05000000000000000000" pitchFamily="2" charset="2"/>
              <a:buChar char="v"/>
            </a:pPr>
            <a:endParaRPr lang="en-US" sz="1400" dirty="0">
              <a:solidFill>
                <a:schemeClr val="accent1"/>
              </a:solidFill>
            </a:endParaRPr>
          </a:p>
          <a:p>
            <a:pPr marL="341313" lvl="1" indent="-341313">
              <a:lnSpc>
                <a:spcPct val="100000"/>
              </a:lnSpc>
              <a:spcBef>
                <a:spcPts val="1000"/>
              </a:spcBef>
              <a:buClr>
                <a:schemeClr val="accent4"/>
              </a:buClr>
              <a:buFont typeface="Wingdings" panose="05000000000000000000" pitchFamily="2" charset="2"/>
              <a:buChar char="v"/>
            </a:pPr>
            <a:r>
              <a:rPr lang="en-US" dirty="0">
                <a:solidFill>
                  <a:schemeClr val="accent1"/>
                </a:solidFill>
              </a:rPr>
              <a:t>National and Community Service Act Programs; and </a:t>
            </a:r>
          </a:p>
          <a:p>
            <a:pPr marL="341313" lvl="1" indent="-341313">
              <a:lnSpc>
                <a:spcPct val="100000"/>
              </a:lnSpc>
              <a:spcBef>
                <a:spcPts val="1000"/>
              </a:spcBef>
              <a:buClr>
                <a:schemeClr val="accent4"/>
              </a:buClr>
              <a:buFont typeface="Wingdings" panose="05000000000000000000" pitchFamily="2" charset="2"/>
              <a:buChar char="v"/>
            </a:pPr>
            <a:endParaRPr lang="en-US" sz="1400" dirty="0">
              <a:solidFill>
                <a:schemeClr val="accent1"/>
              </a:solidFill>
            </a:endParaRPr>
          </a:p>
          <a:p>
            <a:pPr marL="341313" lvl="1" indent="-341313">
              <a:lnSpc>
                <a:spcPct val="100000"/>
              </a:lnSpc>
              <a:spcBef>
                <a:spcPts val="1000"/>
              </a:spcBef>
              <a:buClr>
                <a:schemeClr val="accent4"/>
              </a:buClr>
              <a:buFont typeface="Wingdings" panose="05000000000000000000" pitchFamily="2" charset="2"/>
              <a:buChar char="v"/>
            </a:pPr>
            <a:r>
              <a:rPr lang="en-US" dirty="0">
                <a:solidFill>
                  <a:schemeClr val="accent1"/>
                </a:solidFill>
              </a:rPr>
              <a:t>Other employment, education or training programs, such as those operated by libraries or in the private sector.</a:t>
            </a:r>
          </a:p>
          <a:p>
            <a:pPr marL="233363" lvl="0" indent="-233363"/>
            <a:endParaRPr lang="en-US" sz="1600" i="1" dirty="0"/>
          </a:p>
          <a:p>
            <a:pPr marL="461963" lvl="1"/>
            <a:endParaRPr lang="en-US" sz="1300" dirty="0"/>
          </a:p>
        </p:txBody>
      </p:sp>
    </p:spTree>
    <p:custDataLst>
      <p:tags r:id="rId1"/>
    </p:custDataLst>
    <p:extLst>
      <p:ext uri="{BB962C8B-B14F-4D97-AF65-F5344CB8AC3E}">
        <p14:creationId xmlns:p14="http://schemas.microsoft.com/office/powerpoint/2010/main" val="3764623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4000" y="3191344"/>
            <a:ext cx="3799840" cy="2534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normAutofit fontScale="90000"/>
          </a:bodyPr>
          <a:lstStyle/>
          <a:p>
            <a:r>
              <a:rPr lang="en-US" dirty="0"/>
              <a:t>Partner Roles</a:t>
            </a:r>
            <a:br>
              <a:rPr lang="en-US" dirty="0"/>
            </a:br>
            <a:r>
              <a:rPr lang="en-US" sz="2400" i="1" dirty="0">
                <a:solidFill>
                  <a:schemeClr val="tx1">
                    <a:lumMod val="65000"/>
                    <a:lumOff val="35000"/>
                  </a:schemeClr>
                </a:solidFill>
              </a:rPr>
              <a:t>Section 121(</a:t>
            </a:r>
            <a:r>
              <a:rPr lang="en-US" sz="2400" i="1" cap="none" spc="0" dirty="0">
                <a:solidFill>
                  <a:schemeClr val="tx1">
                    <a:lumMod val="65000"/>
                    <a:lumOff val="35000"/>
                  </a:schemeClr>
                </a:solidFill>
                <a:cs typeface="Arial" panose="020B0604020202020204" pitchFamily="34" charset="0"/>
              </a:rPr>
              <a:t>b</a:t>
            </a:r>
            <a:r>
              <a:rPr lang="en-US" sz="2400" i="1" dirty="0">
                <a:solidFill>
                  <a:schemeClr val="tx1">
                    <a:lumMod val="65000"/>
                    <a:lumOff val="35000"/>
                  </a:schemeClr>
                </a:solidFill>
              </a:rPr>
              <a:t>)(1)(A)</a:t>
            </a:r>
          </a:p>
        </p:txBody>
      </p:sp>
      <p:sp>
        <p:nvSpPr>
          <p:cNvPr id="3" name="Content Placeholder 2"/>
          <p:cNvSpPr>
            <a:spLocks noGrp="1"/>
          </p:cNvSpPr>
          <p:nvPr>
            <p:ph idx="1"/>
            <p:custDataLst>
              <p:tags r:id="rId3"/>
            </p:custDataLst>
          </p:nvPr>
        </p:nvSpPr>
        <p:spPr/>
        <p:txBody>
          <a:bodyPr anchor="t">
            <a:normAutofit/>
          </a:bodyPr>
          <a:lstStyle/>
          <a:p>
            <a:pPr marL="457200" indent="-457200"/>
            <a:r>
              <a:rPr lang="en-US" sz="2200" dirty="0"/>
              <a:t>Provide </a:t>
            </a:r>
            <a:r>
              <a:rPr lang="en-US" sz="2200" dirty="0">
                <a:solidFill>
                  <a:srgbClr val="C00000"/>
                </a:solidFill>
              </a:rPr>
              <a:t>access</a:t>
            </a:r>
            <a:r>
              <a:rPr lang="en-US" sz="2200" dirty="0"/>
              <a:t> to program services and activities through the One-Stop delivery system.</a:t>
            </a:r>
          </a:p>
          <a:p>
            <a:pPr marL="457200" indent="-457200"/>
            <a:r>
              <a:rPr lang="en-US" sz="2200" dirty="0"/>
              <a:t>Participate in the </a:t>
            </a:r>
            <a:r>
              <a:rPr lang="en-US" sz="2200" dirty="0">
                <a:solidFill>
                  <a:srgbClr val="C00000"/>
                </a:solidFill>
              </a:rPr>
              <a:t>operation</a:t>
            </a:r>
            <a:r>
              <a:rPr lang="en-US" sz="2200" dirty="0"/>
              <a:t> of the One-Stop system</a:t>
            </a:r>
          </a:p>
        </p:txBody>
      </p:sp>
      <p:sp>
        <p:nvSpPr>
          <p:cNvPr id="7" name="Content Placeholder 2"/>
          <p:cNvSpPr txBox="1">
            <a:spLocks/>
          </p:cNvSpPr>
          <p:nvPr>
            <p:custDataLst>
              <p:tags r:id="rId4"/>
            </p:custDataLst>
          </p:nvPr>
        </p:nvSpPr>
        <p:spPr>
          <a:xfrm>
            <a:off x="3371272" y="2738717"/>
            <a:ext cx="5144078" cy="3197086"/>
          </a:xfrm>
          <a:prstGeom prst="rect">
            <a:avLst/>
          </a:prstGeom>
        </p:spPr>
        <p:txBody>
          <a:bodyPr vert="horz" lIns="91440" tIns="45720" rIns="91440" bIns="45720" rtlCol="0" anchor="t">
            <a:noAutofit/>
          </a:bodyPr>
          <a:lst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defTabSz="914400">
              <a:lnSpc>
                <a:spcPct val="90000"/>
              </a:lnSpc>
              <a:spcBef>
                <a:spcPts val="1000"/>
              </a:spcBef>
              <a:buClr>
                <a:schemeClr val="accent4"/>
              </a:buClr>
              <a:buFont typeface="Wingdings" panose="05000000000000000000" pitchFamily="2" charset="2"/>
              <a:buChar char="v"/>
            </a:pPr>
            <a:r>
              <a:rPr lang="en-US" sz="2200" dirty="0">
                <a:solidFill>
                  <a:schemeClr val="accent1"/>
                </a:solidFill>
                <a:latin typeface="+mn-lt"/>
                <a:cs typeface="+mn-cs"/>
              </a:rPr>
              <a:t>Enter into a local </a:t>
            </a:r>
            <a:r>
              <a:rPr lang="en-US" sz="2200" dirty="0">
                <a:solidFill>
                  <a:srgbClr val="C00000"/>
                </a:solidFill>
                <a:latin typeface="+mn-lt"/>
                <a:cs typeface="+mn-cs"/>
              </a:rPr>
              <a:t>memorandum of understanding</a:t>
            </a:r>
            <a:r>
              <a:rPr lang="en-US" sz="2200" dirty="0">
                <a:solidFill>
                  <a:schemeClr val="accent1"/>
                </a:solidFill>
                <a:latin typeface="+mn-lt"/>
                <a:cs typeface="+mn-cs"/>
              </a:rPr>
              <a:t> with the local WDB relating to the operation of the One-Stop system, which includes the IFA.</a:t>
            </a:r>
          </a:p>
          <a:p>
            <a:pPr marL="457200" indent="-457200" defTabSz="914400">
              <a:lnSpc>
                <a:spcPct val="90000"/>
              </a:lnSpc>
              <a:spcBef>
                <a:spcPts val="1000"/>
              </a:spcBef>
              <a:buClr>
                <a:schemeClr val="accent4"/>
              </a:buClr>
              <a:buFont typeface="Wingdings" panose="05000000000000000000" pitchFamily="2" charset="2"/>
              <a:buChar char="v"/>
            </a:pPr>
            <a:r>
              <a:rPr lang="en-US" sz="2200" dirty="0">
                <a:solidFill>
                  <a:schemeClr val="accent1"/>
                </a:solidFill>
                <a:latin typeface="+mn-lt"/>
                <a:cs typeface="+mn-cs"/>
              </a:rPr>
              <a:t>Provide </a:t>
            </a:r>
            <a:r>
              <a:rPr lang="en-US" sz="2200" dirty="0">
                <a:solidFill>
                  <a:srgbClr val="C00000"/>
                </a:solidFill>
                <a:latin typeface="+mn-lt"/>
                <a:cs typeface="+mn-cs"/>
              </a:rPr>
              <a:t>representation</a:t>
            </a:r>
            <a:r>
              <a:rPr lang="en-US" sz="2200" dirty="0">
                <a:solidFill>
                  <a:schemeClr val="accent1"/>
                </a:solidFill>
                <a:latin typeface="+mn-lt"/>
                <a:cs typeface="+mn-cs"/>
              </a:rPr>
              <a:t> on the State board in accordance with the specific programmatic requirements of WIOA.</a:t>
            </a:r>
          </a:p>
        </p:txBody>
      </p:sp>
    </p:spTree>
    <p:custDataLst>
      <p:tags r:id="rId1"/>
    </p:custDataLst>
    <p:extLst>
      <p:ext uri="{BB962C8B-B14F-4D97-AF65-F5344CB8AC3E}">
        <p14:creationId xmlns:p14="http://schemas.microsoft.com/office/powerpoint/2010/main" val="2709624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628650" y="2061882"/>
            <a:ext cx="8013326" cy="4021418"/>
          </a:xfrm>
        </p:spPr>
        <p:txBody>
          <a:bodyPr anchor="t">
            <a:normAutofit/>
          </a:bodyPr>
          <a:lstStyle/>
          <a:p>
            <a:pPr marL="9525" indent="0">
              <a:buNone/>
            </a:pPr>
            <a:r>
              <a:rPr lang="en-US" sz="2500" dirty="0"/>
              <a:t>Each entity that carries out a program or activities through a local One-Stop center must use a portion of the funds available for the program and </a:t>
            </a:r>
            <a:r>
              <a:rPr lang="en-US" sz="2800" dirty="0"/>
              <a:t>activities</a:t>
            </a:r>
            <a:endParaRPr lang="en-US" sz="2500"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658895"/>
            <a:ext cx="3760047" cy="2507952"/>
          </a:xfrm>
          <a:prstGeom prst="rect">
            <a:avLst/>
          </a:prstGeom>
        </p:spPr>
      </p:pic>
      <p:sp>
        <p:nvSpPr>
          <p:cNvPr id="6" name="Content Placeholder 2"/>
          <p:cNvSpPr txBox="1">
            <a:spLocks/>
          </p:cNvSpPr>
          <p:nvPr>
            <p:custDataLst>
              <p:tags r:id="rId3"/>
            </p:custDataLst>
          </p:nvPr>
        </p:nvSpPr>
        <p:spPr>
          <a:xfrm>
            <a:off x="0" y="4959479"/>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lvl1pPr marL="457200" indent="-45720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800" b="1" dirty="0">
                <a:ln>
                  <a:solidFill>
                    <a:schemeClr val="tx2"/>
                  </a:solidFill>
                </a:ln>
                <a:solidFill>
                  <a:srgbClr val="124D95"/>
                </a:solidFill>
                <a:effectLst>
                  <a:outerShdw blurRad="50800" dist="38100" dir="2700000" algn="tl" rotWithShape="0">
                    <a:prstClr val="black">
                      <a:alpha val="40000"/>
                    </a:prstClr>
                  </a:outerShdw>
                </a:effectLst>
              </a:rPr>
              <a:t>WIOA Sec. 121(b)(1)(A)(ii)	</a:t>
            </a:r>
          </a:p>
          <a:p>
            <a:pPr marL="341313" indent="0" algn="r">
              <a:buNone/>
            </a:pPr>
            <a:r>
              <a:rPr lang="en-US" sz="2800" b="1" dirty="0">
                <a:ln>
                  <a:solidFill>
                    <a:schemeClr val="tx2"/>
                  </a:solidFill>
                </a:ln>
                <a:solidFill>
                  <a:srgbClr val="124D95"/>
                </a:solidFill>
                <a:effectLst>
                  <a:outerShdw blurRad="50800" dist="38100" dir="2700000" algn="tl" rotWithShape="0">
                    <a:prstClr val="black">
                      <a:alpha val="40000"/>
                    </a:prstClr>
                  </a:outerShdw>
                </a:effectLst>
              </a:rPr>
              <a:t>20 CFR 678.700(c)	</a:t>
            </a:r>
          </a:p>
        </p:txBody>
      </p:sp>
      <p:sp>
        <p:nvSpPr>
          <p:cNvPr id="8" name="Content Placeholder 2"/>
          <p:cNvSpPr txBox="1">
            <a:spLocks/>
          </p:cNvSpPr>
          <p:nvPr>
            <p:custDataLst>
              <p:tags r:id="rId4"/>
            </p:custDataLst>
          </p:nvPr>
        </p:nvSpPr>
        <p:spPr>
          <a:xfrm>
            <a:off x="3760046" y="3191069"/>
            <a:ext cx="4881930" cy="2673017"/>
          </a:xfrm>
          <a:prstGeom prst="rect">
            <a:avLst/>
          </a:prstGeom>
        </p:spPr>
        <p:txBody>
          <a:bodyPr vert="horz" lIns="91440" tIns="45720" rIns="91440" bIns="45720" rtlCol="0" anchor="t">
            <a:normAutofit/>
          </a:bodyPr>
          <a:lst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525" indent="0" defTabSz="914400">
              <a:lnSpc>
                <a:spcPct val="90000"/>
              </a:lnSpc>
              <a:spcBef>
                <a:spcPts val="1000"/>
              </a:spcBef>
              <a:buClr>
                <a:schemeClr val="accent4"/>
              </a:buClr>
              <a:buNone/>
            </a:pPr>
            <a:r>
              <a:rPr lang="en-US" sz="2500" dirty="0">
                <a:solidFill>
                  <a:schemeClr val="accent1"/>
                </a:solidFill>
                <a:latin typeface="+mn-lt"/>
                <a:cs typeface="+mn-cs"/>
              </a:rPr>
              <a:t>to maintain the One-Stop delivery system, including payment of the infrastructure costs of One-Stop centers.</a:t>
            </a:r>
          </a:p>
          <a:p>
            <a:pPr marL="9525" indent="0">
              <a:buFont typeface="Wingdings" panose="05000000000000000000" pitchFamily="2" charset="2"/>
              <a:buNone/>
            </a:pPr>
            <a:endParaRPr lang="en-US" sz="2400" dirty="0"/>
          </a:p>
        </p:txBody>
      </p:sp>
      <p:sp>
        <p:nvSpPr>
          <p:cNvPr id="2" name="Title 1"/>
          <p:cNvSpPr>
            <a:spLocks noGrp="1"/>
          </p:cNvSpPr>
          <p:nvPr>
            <p:ph type="title"/>
            <p:custDataLst>
              <p:tags r:id="rId5"/>
            </p:custDataLst>
          </p:nvPr>
        </p:nvSpPr>
        <p:spPr/>
        <p:txBody>
          <a:bodyPr/>
          <a:lstStyle/>
          <a:p>
            <a:r>
              <a:rPr lang="en-US" dirty="0"/>
              <a:t>Contribution Requirement</a:t>
            </a:r>
          </a:p>
        </p:txBody>
      </p:sp>
    </p:spTree>
    <p:custDataLst>
      <p:tags r:id="rId1"/>
    </p:custDataLst>
    <p:extLst>
      <p:ext uri="{BB962C8B-B14F-4D97-AF65-F5344CB8AC3E}">
        <p14:creationId xmlns:p14="http://schemas.microsoft.com/office/powerpoint/2010/main" val="3563722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ATTENTION</a:t>
            </a:r>
          </a:p>
        </p:txBody>
      </p:sp>
      <p:sp>
        <p:nvSpPr>
          <p:cNvPr id="3" name="Content Placeholder 2"/>
          <p:cNvSpPr>
            <a:spLocks noGrp="1"/>
          </p:cNvSpPr>
          <p:nvPr>
            <p:ph idx="1"/>
            <p:custDataLst>
              <p:tags r:id="rId3"/>
            </p:custDataLst>
          </p:nvPr>
        </p:nvSpPr>
        <p:spPr>
          <a:xfrm>
            <a:off x="628650" y="1255059"/>
            <a:ext cx="5718362" cy="4828242"/>
          </a:xfrm>
        </p:spPr>
        <p:txBody>
          <a:bodyPr anchor="ctr">
            <a:normAutofit/>
          </a:bodyPr>
          <a:lstStyle/>
          <a:p>
            <a:pPr marL="9525" indent="0">
              <a:buNone/>
            </a:pPr>
            <a:r>
              <a:rPr lang="en-US" sz="2300" dirty="0"/>
              <a:t>All partner contributions to the costs of operating and providing services within the One-Stop center system must:</a:t>
            </a:r>
          </a:p>
          <a:p>
            <a:pPr marL="9525" indent="0">
              <a:buNone/>
            </a:pPr>
            <a:endParaRPr lang="en-US" sz="500" dirty="0"/>
          </a:p>
          <a:p>
            <a:r>
              <a:rPr lang="en-US" sz="2300" dirty="0"/>
              <a:t>Be </a:t>
            </a:r>
            <a:r>
              <a:rPr lang="en-US" sz="2300" dirty="0">
                <a:solidFill>
                  <a:srgbClr val="C00000"/>
                </a:solidFill>
              </a:rPr>
              <a:t>proportionate</a:t>
            </a:r>
            <a:r>
              <a:rPr lang="en-US" sz="2300" dirty="0"/>
              <a:t> to the relative benefits received,</a:t>
            </a:r>
          </a:p>
          <a:p>
            <a:r>
              <a:rPr lang="en-US" sz="2300" dirty="0"/>
              <a:t>Adhere to the partner program’s federal </a:t>
            </a:r>
            <a:r>
              <a:rPr lang="en-US" sz="2300" dirty="0">
                <a:solidFill>
                  <a:srgbClr val="C00000"/>
                </a:solidFill>
              </a:rPr>
              <a:t>authorizing statute</a:t>
            </a:r>
            <a:r>
              <a:rPr lang="en-US" sz="2300" dirty="0"/>
              <a:t>, and </a:t>
            </a:r>
          </a:p>
          <a:p>
            <a:r>
              <a:rPr lang="en-US" sz="2300" dirty="0"/>
              <a:t>Adhere to the </a:t>
            </a:r>
            <a:r>
              <a:rPr lang="en-US" sz="2300" dirty="0">
                <a:solidFill>
                  <a:srgbClr val="C00000"/>
                </a:solidFill>
              </a:rPr>
              <a:t>Federal cost principles </a:t>
            </a:r>
            <a:r>
              <a:rPr lang="en-US" sz="2300" dirty="0"/>
              <a:t>requiring that costs are reasonable, necessary and allocable.</a:t>
            </a:r>
          </a:p>
        </p:txBody>
      </p:sp>
      <p:pic>
        <p:nvPicPr>
          <p:cNvPr id="4" name="Picture 2" descr="http://www.oncoursesystems.com/images/user/8541/17284/remember%20finger.png"/>
          <p:cNvPicPr>
            <a:picLocks noChangeAspect="1" noChangeArrowheads="1"/>
          </p:cNvPicPr>
          <p:nvPr/>
        </p:nvPicPr>
        <p:blipFill rotWithShape="1">
          <a:blip r:embed="rId6">
            <a:extLst>
              <a:ext uri="{28A0092B-C50C-407E-A947-70E740481C1C}">
                <a14:useLocalDpi xmlns:a14="http://schemas.microsoft.com/office/drawing/2010/main" val="0"/>
              </a:ext>
            </a:extLst>
          </a:blip>
          <a:srcRect l="15453" t="6702" r="12315"/>
          <a:stretch/>
        </p:blipFill>
        <p:spPr bwMode="auto">
          <a:xfrm>
            <a:off x="6391527" y="2040217"/>
            <a:ext cx="2123823" cy="4114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6041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Where does the Uniform Guidance come in?</a:t>
            </a:r>
          </a:p>
        </p:txBody>
      </p:sp>
      <p:sp>
        <p:nvSpPr>
          <p:cNvPr id="4" name="Text Placeholder 3"/>
          <p:cNvSpPr>
            <a:spLocks noGrp="1"/>
          </p:cNvSpPr>
          <p:nvPr>
            <p:ph type="body" idx="1"/>
            <p:custDataLst>
              <p:tags r:id="rId3"/>
            </p:custDataLst>
          </p:nvPr>
        </p:nvSpPr>
        <p:spPr/>
        <p:txBody>
          <a:bodyPr/>
          <a:lstStyle/>
          <a:p>
            <a:r>
              <a:rPr lang="en-US" dirty="0"/>
              <a:t>Federal Cost Principles </a:t>
            </a:r>
          </a:p>
        </p:txBody>
      </p:sp>
    </p:spTree>
    <p:custDataLst>
      <p:tags r:id="rId1"/>
    </p:custDataLst>
    <p:extLst>
      <p:ext uri="{BB962C8B-B14F-4D97-AF65-F5344CB8AC3E}">
        <p14:creationId xmlns:p14="http://schemas.microsoft.com/office/powerpoint/2010/main" val="3078372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457200" y="1209470"/>
            <a:ext cx="8382000" cy="4940318"/>
          </a:xfrm>
        </p:spPr>
        <p:txBody>
          <a:bodyPr anchor="ctr">
            <a:normAutofit/>
          </a:bodyPr>
          <a:lstStyle/>
          <a:p>
            <a:r>
              <a:rPr lang="en-US" sz="2300" dirty="0"/>
              <a:t>For the purpose of infrastructure funding, </a:t>
            </a:r>
            <a:r>
              <a:rPr lang="en-US" sz="2300" dirty="0">
                <a:solidFill>
                  <a:srgbClr val="C00000"/>
                </a:solidFill>
              </a:rPr>
              <a:t>proportionate use</a:t>
            </a:r>
            <a:r>
              <a:rPr lang="en-US" sz="2300" dirty="0"/>
              <a:t> refers to, among other things, a partner program </a:t>
            </a:r>
            <a:r>
              <a:rPr lang="en-US" sz="2300" dirty="0">
                <a:solidFill>
                  <a:srgbClr val="C00000"/>
                </a:solidFill>
              </a:rPr>
              <a:t>contributing its  fair share of the costs</a:t>
            </a:r>
            <a:r>
              <a:rPr lang="en-US" sz="2300" dirty="0"/>
              <a:t> of proportionate to:  </a:t>
            </a:r>
          </a:p>
          <a:p>
            <a:pPr lvl="1"/>
            <a:r>
              <a:rPr lang="en-US" sz="2100" dirty="0"/>
              <a:t>The use of the One-Stop center by customers who are enrolled in it’s program at that One-Stop center; </a:t>
            </a:r>
          </a:p>
          <a:p>
            <a:pPr lvl="1"/>
            <a:r>
              <a:rPr lang="en-US" sz="2100" dirty="0"/>
              <a:t>Another allocation base consistent with the Uniform Guidance.  </a:t>
            </a:r>
          </a:p>
          <a:p>
            <a:pPr lvl="0"/>
            <a:endParaRPr lang="en-US" sz="1400" dirty="0">
              <a:solidFill>
                <a:prstClr val="black">
                  <a:lumMod val="75000"/>
                  <a:lumOff val="25000"/>
                </a:prstClr>
              </a:solidFill>
            </a:endParaRPr>
          </a:p>
          <a:p>
            <a:pPr lvl="0"/>
            <a:r>
              <a:rPr lang="en-US" sz="2300" dirty="0"/>
              <a:t>While the requirement to contribute in proportionate share to the benefit received remains present, </a:t>
            </a:r>
            <a:r>
              <a:rPr lang="en-US" sz="2300" dirty="0">
                <a:solidFill>
                  <a:srgbClr val="C00000"/>
                </a:solidFill>
              </a:rPr>
              <a:t>WIOA neither prescribes the exact methodology</a:t>
            </a:r>
            <a:r>
              <a:rPr lang="en-US" sz="2300" dirty="0"/>
              <a:t> to be used to allocate infrastructure costs </a:t>
            </a:r>
            <a:r>
              <a:rPr lang="en-US" sz="2300" dirty="0">
                <a:solidFill>
                  <a:srgbClr val="C00000"/>
                </a:solidFill>
              </a:rPr>
              <a:t>nor determines each partner’s proportionate share</a:t>
            </a:r>
            <a:r>
              <a:rPr lang="en-US" sz="2300" dirty="0"/>
              <a:t>.</a:t>
            </a:r>
          </a:p>
        </p:txBody>
      </p:sp>
      <p:sp>
        <p:nvSpPr>
          <p:cNvPr id="4" name="Title 3"/>
          <p:cNvSpPr>
            <a:spLocks noGrp="1"/>
          </p:cNvSpPr>
          <p:nvPr>
            <p:ph type="title"/>
            <p:custDataLst>
              <p:tags r:id="rId3"/>
            </p:custDataLst>
          </p:nvPr>
        </p:nvSpPr>
        <p:spPr/>
        <p:txBody>
          <a:bodyPr/>
          <a:lstStyle/>
          <a:p>
            <a:r>
              <a:rPr lang="en-US" dirty="0"/>
              <a:t>Proportionate Use</a:t>
            </a:r>
          </a:p>
        </p:txBody>
      </p:sp>
    </p:spTree>
    <p:custDataLst>
      <p:tags r:id="rId1"/>
    </p:custDataLst>
    <p:extLst>
      <p:ext uri="{BB962C8B-B14F-4D97-AF65-F5344CB8AC3E}">
        <p14:creationId xmlns:p14="http://schemas.microsoft.com/office/powerpoint/2010/main" val="581202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US" dirty="0"/>
              <a:t>Relative Benefit</a:t>
            </a:r>
          </a:p>
        </p:txBody>
      </p:sp>
      <p:sp>
        <p:nvSpPr>
          <p:cNvPr id="3" name="Content Placeholder 2"/>
          <p:cNvSpPr>
            <a:spLocks noGrp="1"/>
          </p:cNvSpPr>
          <p:nvPr>
            <p:ph idx="1"/>
            <p:custDataLst>
              <p:tags r:id="rId3"/>
            </p:custDataLst>
          </p:nvPr>
        </p:nvSpPr>
        <p:spPr>
          <a:xfrm>
            <a:off x="628650" y="1474845"/>
            <a:ext cx="7955280" cy="4608456"/>
          </a:xfrm>
        </p:spPr>
        <p:txBody>
          <a:bodyPr anchor="ctr">
            <a:normAutofit/>
          </a:bodyPr>
          <a:lstStyle/>
          <a:p>
            <a:r>
              <a:rPr lang="en-US" sz="2400" dirty="0"/>
              <a:t>When considering proportionate share, the determination of </a:t>
            </a:r>
            <a:r>
              <a:rPr lang="en-US" sz="2400" dirty="0">
                <a:solidFill>
                  <a:srgbClr val="C00000"/>
                </a:solidFill>
              </a:rPr>
              <a:t>relative benefit received </a:t>
            </a:r>
            <a:r>
              <a:rPr lang="en-US" sz="2400" dirty="0"/>
              <a:t>from participating in the One-Stop delivery system is another step in the allocation process. </a:t>
            </a:r>
          </a:p>
          <a:p>
            <a:pPr marL="0" indent="0">
              <a:buNone/>
            </a:pPr>
            <a:r>
              <a:rPr lang="en-US" sz="2400" dirty="0"/>
              <a:t> </a:t>
            </a:r>
            <a:endParaRPr lang="en-US" sz="1400" dirty="0"/>
          </a:p>
          <a:p>
            <a:r>
              <a:rPr lang="en-US" sz="2400" dirty="0"/>
              <a:t>Determining relative benefit </a:t>
            </a:r>
            <a:r>
              <a:rPr lang="en-US" sz="2400" dirty="0">
                <a:solidFill>
                  <a:srgbClr val="C00000"/>
                </a:solidFill>
              </a:rPr>
              <a:t>does not require partners to conduct an exact or absolute measurement of benefit</a:t>
            </a:r>
            <a:r>
              <a:rPr lang="en-US" sz="2400" dirty="0"/>
              <a:t>, but instead measures a partner’s benefit using reasonable methods that are agreed to by all partners.  </a:t>
            </a:r>
          </a:p>
        </p:txBody>
      </p:sp>
    </p:spTree>
    <p:custDataLst>
      <p:tags r:id="rId1"/>
    </p:custDataLst>
    <p:extLst>
      <p:ext uri="{BB962C8B-B14F-4D97-AF65-F5344CB8AC3E}">
        <p14:creationId xmlns:p14="http://schemas.microsoft.com/office/powerpoint/2010/main" val="1367764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Allocation of Costs</a:t>
            </a:r>
          </a:p>
        </p:txBody>
      </p:sp>
      <p:sp>
        <p:nvSpPr>
          <p:cNvPr id="3" name="Content Placeholder 2"/>
          <p:cNvSpPr>
            <a:spLocks noGrp="1"/>
          </p:cNvSpPr>
          <p:nvPr>
            <p:ph idx="1"/>
            <p:custDataLst>
              <p:tags r:id="rId3"/>
            </p:custDataLst>
          </p:nvPr>
        </p:nvSpPr>
        <p:spPr>
          <a:xfrm>
            <a:off x="628650" y="1474845"/>
            <a:ext cx="7669961" cy="4608456"/>
          </a:xfrm>
        </p:spPr>
        <p:txBody>
          <a:bodyPr anchor="t">
            <a:normAutofit/>
          </a:bodyPr>
          <a:lstStyle/>
          <a:p>
            <a:r>
              <a:rPr lang="en-US" sz="2300" dirty="0"/>
              <a:t>The </a:t>
            </a:r>
            <a:r>
              <a:rPr lang="en-US" sz="2400" b="1" dirty="0">
                <a:ln>
                  <a:solidFill>
                    <a:schemeClr val="tx2"/>
                  </a:solidFill>
                </a:ln>
                <a:solidFill>
                  <a:srgbClr val="4675B8"/>
                </a:solidFill>
                <a:effectLst>
                  <a:outerShdw blurRad="50800" dist="38100" dir="2700000" algn="tl" rotWithShape="0">
                    <a:prstClr val="black">
                      <a:alpha val="40000"/>
                    </a:prstClr>
                  </a:outerShdw>
                </a:effectLst>
              </a:rPr>
              <a:t>Uniform Guidance </a:t>
            </a:r>
            <a:r>
              <a:rPr lang="en-US" sz="2300" dirty="0"/>
              <a:t>defines </a:t>
            </a:r>
          </a:p>
          <a:p>
            <a:pPr lvl="1"/>
            <a:r>
              <a:rPr lang="en-US" sz="2100" dirty="0"/>
              <a:t>Allocation at 2 CFR 200.4 and </a:t>
            </a:r>
          </a:p>
          <a:p>
            <a:pPr lvl="1"/>
            <a:r>
              <a:rPr lang="en-US" sz="2100" dirty="0"/>
              <a:t>Allocable Costs at 2 CFR 200.405.</a:t>
            </a:r>
            <a:endParaRPr lang="en-US" sz="2100" baseline="30000" dirty="0"/>
          </a:p>
          <a:p>
            <a:endParaRPr lang="en-US" sz="2300" dirty="0"/>
          </a:p>
          <a:p>
            <a:r>
              <a:rPr lang="en-US" sz="2300" dirty="0"/>
              <a:t>As described in 2 CFR 200.4, allocation is defined as the ‘‘process of assigning a cost, or a group of costs, to one or more cost objective(s), in reasonable proportion to the benefit provided or other equitable relationship.”  </a:t>
            </a:r>
          </a:p>
          <a:p>
            <a:endParaRPr lang="en-US" sz="2300" dirty="0"/>
          </a:p>
          <a:p>
            <a:r>
              <a:rPr lang="en-US" sz="2300" dirty="0"/>
              <a:t>Costs must also be </a:t>
            </a:r>
            <a:r>
              <a:rPr lang="en-US" sz="2300" dirty="0">
                <a:solidFill>
                  <a:srgbClr val="C00000"/>
                </a:solidFill>
              </a:rPr>
              <a:t>allowable</a:t>
            </a:r>
            <a:r>
              <a:rPr lang="en-US" sz="2300" dirty="0"/>
              <a:t>, </a:t>
            </a:r>
            <a:r>
              <a:rPr lang="en-US" sz="2300" dirty="0">
                <a:solidFill>
                  <a:srgbClr val="C00000"/>
                </a:solidFill>
              </a:rPr>
              <a:t>reasonable</a:t>
            </a:r>
            <a:r>
              <a:rPr lang="en-US" sz="2300" dirty="0"/>
              <a:t>, </a:t>
            </a:r>
            <a:r>
              <a:rPr lang="en-US" sz="2300" dirty="0">
                <a:solidFill>
                  <a:srgbClr val="C00000"/>
                </a:solidFill>
              </a:rPr>
              <a:t>necessary</a:t>
            </a:r>
            <a:r>
              <a:rPr lang="en-US" sz="2300" dirty="0"/>
              <a:t>, and </a:t>
            </a:r>
            <a:r>
              <a:rPr lang="en-US" sz="2300" dirty="0">
                <a:solidFill>
                  <a:srgbClr val="C00000"/>
                </a:solidFill>
              </a:rPr>
              <a:t>allocable</a:t>
            </a:r>
            <a:r>
              <a:rPr lang="en-US" sz="2300" dirty="0"/>
              <a:t> to the partner program.</a:t>
            </a:r>
            <a:r>
              <a:rPr lang="en-US" sz="2100" dirty="0"/>
              <a:t> </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1322" y="868852"/>
            <a:ext cx="3248484" cy="2494751"/>
          </a:xfrm>
          <a:prstGeom prst="rect">
            <a:avLst/>
          </a:prstGeom>
        </p:spPr>
      </p:pic>
    </p:spTree>
    <p:custDataLst>
      <p:tags r:id="rId1"/>
    </p:custDataLst>
    <p:extLst>
      <p:ext uri="{BB962C8B-B14F-4D97-AF65-F5344CB8AC3E}">
        <p14:creationId xmlns:p14="http://schemas.microsoft.com/office/powerpoint/2010/main" val="2239276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Today’s Presenters</a:t>
            </a:r>
          </a:p>
        </p:txBody>
      </p:sp>
      <p:sp>
        <p:nvSpPr>
          <p:cNvPr id="4" name="Content Placeholder 3"/>
          <p:cNvSpPr>
            <a:spLocks noGrp="1"/>
          </p:cNvSpPr>
          <p:nvPr>
            <p:ph sz="half" idx="1"/>
            <p:custDataLst>
              <p:tags r:id="rId3"/>
            </p:custDataLst>
          </p:nvPr>
        </p:nvSpPr>
        <p:spPr/>
        <p:txBody>
          <a:bodyPr>
            <a:noAutofit/>
          </a:bodyPr>
          <a:lstStyle/>
          <a:p>
            <a:pPr marL="0" indent="0">
              <a:buNone/>
            </a:pPr>
            <a:r>
              <a:rPr lang="en-US" sz="2400" dirty="0"/>
              <a:t>Debbie Galloway</a:t>
            </a:r>
          </a:p>
          <a:p>
            <a:pPr marL="403225" lvl="1" indent="-231775"/>
            <a:r>
              <a:rPr lang="en-US" sz="1800" dirty="0"/>
              <a:t>Fiscal Policy Manager</a:t>
            </a:r>
          </a:p>
          <a:p>
            <a:pPr marL="403225" lvl="1" indent="-231775"/>
            <a:r>
              <a:rPr lang="en-US" sz="1800" dirty="0">
                <a:solidFill>
                  <a:schemeClr val="tx1">
                    <a:lumMod val="50000"/>
                    <a:lumOff val="50000"/>
                  </a:schemeClr>
                </a:solidFill>
              </a:rPr>
              <a:t>Office of Grants Management</a:t>
            </a:r>
          </a:p>
          <a:p>
            <a:pPr marL="0" lvl="1" indent="0">
              <a:buNone/>
            </a:pPr>
            <a:endParaRPr lang="en-US" sz="500" dirty="0">
              <a:solidFill>
                <a:schemeClr val="tx1">
                  <a:lumMod val="50000"/>
                  <a:lumOff val="50000"/>
                </a:schemeClr>
              </a:solidFill>
            </a:endParaRPr>
          </a:p>
          <a:p>
            <a:pPr marL="0" indent="0">
              <a:buNone/>
            </a:pPr>
            <a:r>
              <a:rPr lang="en-US" sz="2400" dirty="0"/>
              <a:t>Chris Mayo</a:t>
            </a:r>
          </a:p>
          <a:p>
            <a:pPr marL="403225" lvl="1" indent="-231775"/>
            <a:r>
              <a:rPr lang="en-US" sz="1800" dirty="0"/>
              <a:t>Regulatory Policy Analyst</a:t>
            </a:r>
          </a:p>
          <a:p>
            <a:pPr marL="403225" lvl="1" indent="-231775"/>
            <a:r>
              <a:rPr lang="en-US" sz="1800" dirty="0">
                <a:solidFill>
                  <a:schemeClr val="tx1">
                    <a:lumMod val="50000"/>
                    <a:lumOff val="50000"/>
                  </a:schemeClr>
                </a:solidFill>
              </a:rPr>
              <a:t>Office of Policy Development and Research</a:t>
            </a:r>
          </a:p>
          <a:p>
            <a:pPr marL="171450" lvl="1" indent="0">
              <a:buNone/>
            </a:pPr>
            <a:endParaRPr lang="en-US" sz="500" dirty="0">
              <a:solidFill>
                <a:schemeClr val="tx1">
                  <a:lumMod val="50000"/>
                  <a:lumOff val="50000"/>
                </a:schemeClr>
              </a:solidFill>
            </a:endParaRPr>
          </a:p>
          <a:p>
            <a:pPr marL="0" indent="0">
              <a:buNone/>
            </a:pPr>
            <a:r>
              <a:rPr lang="en-US" sz="2400" dirty="0"/>
              <a:t>Chanel Castaneda</a:t>
            </a:r>
          </a:p>
          <a:p>
            <a:pPr marL="403225" lvl="1" indent="-231775"/>
            <a:r>
              <a:rPr lang="en-US" sz="1800" dirty="0"/>
              <a:t>Grants Management Specialist </a:t>
            </a:r>
          </a:p>
          <a:p>
            <a:pPr marL="403225" lvl="1" indent="-231775"/>
            <a:r>
              <a:rPr lang="en-US" sz="1800" dirty="0">
                <a:solidFill>
                  <a:schemeClr val="tx1">
                    <a:lumMod val="50000"/>
                    <a:lumOff val="50000"/>
                  </a:schemeClr>
                </a:solidFill>
              </a:rPr>
              <a:t>Office of Grants Management</a:t>
            </a:r>
          </a:p>
          <a:p>
            <a:pPr marL="0" lvl="1"/>
            <a:endParaRPr lang="en-US" sz="1900" dirty="0">
              <a:solidFill>
                <a:schemeClr val="tx1">
                  <a:lumMod val="50000"/>
                  <a:lumOff val="50000"/>
                </a:schemeClr>
              </a:solidFill>
            </a:endParaRPr>
          </a:p>
        </p:txBody>
      </p:sp>
      <p:sp>
        <p:nvSpPr>
          <p:cNvPr id="8" name="Content Placeholder 7"/>
          <p:cNvSpPr>
            <a:spLocks noGrp="1"/>
          </p:cNvSpPr>
          <p:nvPr>
            <p:ph sz="half" idx="2"/>
            <p:custDataLst>
              <p:tags r:id="rId4"/>
            </p:custDataLst>
          </p:nvPr>
        </p:nvSpPr>
        <p:spPr>
          <a:xfrm>
            <a:off x="4804474" y="2019300"/>
            <a:ext cx="3710875" cy="4157663"/>
          </a:xfrm>
        </p:spPr>
        <p:txBody>
          <a:bodyPr>
            <a:noAutofit/>
          </a:bodyPr>
          <a:lstStyle/>
          <a:p>
            <a:pPr marL="0" indent="0">
              <a:buNone/>
            </a:pPr>
            <a:r>
              <a:rPr lang="en-US" sz="2400" dirty="0"/>
              <a:t>Chris Pope</a:t>
            </a:r>
          </a:p>
          <a:p>
            <a:pPr marL="403225" lvl="1" indent="-231775"/>
            <a:r>
              <a:rPr lang="en-US" sz="1800" dirty="0"/>
              <a:t>WIOA Implementation Team Facilitator </a:t>
            </a:r>
          </a:p>
          <a:p>
            <a:pPr marL="403225" lvl="1" indent="-231775"/>
            <a:r>
              <a:rPr lang="en-US" sz="1800" dirty="0">
                <a:solidFill>
                  <a:schemeClr val="tx1">
                    <a:lumMod val="50000"/>
                    <a:lumOff val="50000"/>
                  </a:schemeClr>
                </a:solidFill>
              </a:rPr>
              <a:t>Rehabilitation Services Administration</a:t>
            </a:r>
          </a:p>
          <a:p>
            <a:pPr marL="171450" lvl="1" indent="0">
              <a:buNone/>
            </a:pPr>
            <a:endParaRPr lang="en-US" sz="1000" dirty="0">
              <a:solidFill>
                <a:schemeClr val="tx1">
                  <a:lumMod val="50000"/>
                  <a:lumOff val="50000"/>
                </a:schemeClr>
              </a:solidFill>
            </a:endParaRPr>
          </a:p>
          <a:p>
            <a:pPr marL="0" indent="0">
              <a:buNone/>
            </a:pPr>
            <a:r>
              <a:rPr lang="en-US" sz="2400" dirty="0"/>
              <a:t>Lekesha Campbell</a:t>
            </a:r>
          </a:p>
          <a:p>
            <a:pPr marL="403225" lvl="1" indent="-231775"/>
            <a:r>
              <a:rPr lang="en-US" sz="1800" dirty="0"/>
              <a:t>Management and Program Analyst</a:t>
            </a:r>
          </a:p>
          <a:p>
            <a:pPr marL="403225" lvl="1" indent="-231775"/>
            <a:r>
              <a:rPr lang="en-US" sz="1800" dirty="0">
                <a:solidFill>
                  <a:schemeClr val="tx1">
                    <a:lumMod val="50000"/>
                    <a:lumOff val="50000"/>
                  </a:schemeClr>
                </a:solidFill>
              </a:rPr>
              <a:t>Office of Career, Technical, and Adult Education</a:t>
            </a:r>
          </a:p>
          <a:p>
            <a:pPr marL="0" indent="0">
              <a:buNone/>
            </a:pPr>
            <a:endParaRPr lang="en-US" sz="1900" dirty="0">
              <a:solidFill>
                <a:schemeClr val="tx1">
                  <a:lumMod val="50000"/>
                  <a:lumOff val="50000"/>
                </a:schemeClr>
              </a:solidFill>
            </a:endParaRPr>
          </a:p>
        </p:txBody>
      </p:sp>
      <p:sp>
        <p:nvSpPr>
          <p:cNvPr id="6" name="Content Placeholder 7"/>
          <p:cNvSpPr>
            <a:spLocks noGrp="1"/>
          </p:cNvSpPr>
          <p:nvPr>
            <p:ph type="body" sz="quarter" idx="11"/>
            <p:custDataLst>
              <p:tags r:id="rId5"/>
            </p:custDataLst>
          </p:nvPr>
        </p:nvSpPr>
        <p:spPr>
          <a:xfrm>
            <a:off x="4629150" y="1438273"/>
            <a:ext cx="4297680" cy="485775"/>
          </a:xfrm>
        </p:spPr>
        <p:txBody>
          <a:bodyPr>
            <a:noAutofit/>
          </a:bodyPr>
          <a:lstStyle/>
          <a:p>
            <a:r>
              <a:rPr lang="en-US" sz="2200" dirty="0"/>
              <a:t>U.S. Department of Education</a:t>
            </a:r>
          </a:p>
        </p:txBody>
      </p:sp>
      <p:sp>
        <p:nvSpPr>
          <p:cNvPr id="3" name="Text Placeholder 2"/>
          <p:cNvSpPr>
            <a:spLocks noGrp="1"/>
          </p:cNvSpPr>
          <p:nvPr>
            <p:ph type="body" sz="quarter" idx="10"/>
            <p:custDataLst>
              <p:tags r:id="rId6"/>
            </p:custDataLst>
          </p:nvPr>
        </p:nvSpPr>
        <p:spPr/>
        <p:txBody>
          <a:bodyPr>
            <a:normAutofit fontScale="92500"/>
          </a:bodyPr>
          <a:lstStyle/>
          <a:p>
            <a:r>
              <a:rPr lang="en-US" dirty="0"/>
              <a:t>U.S. Department of Labor</a:t>
            </a:r>
          </a:p>
        </p:txBody>
      </p:sp>
    </p:spTree>
    <p:custDataLst>
      <p:tags r:id="rId1"/>
    </p:custDataLst>
    <p:extLst>
      <p:ext uri="{BB962C8B-B14F-4D97-AF65-F5344CB8AC3E}">
        <p14:creationId xmlns:p14="http://schemas.microsoft.com/office/powerpoint/2010/main" val="41105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857750" y="3061571"/>
            <a:ext cx="4286250" cy="28589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2"/>
            </p:custDataLst>
          </p:nvPr>
        </p:nvSpPr>
        <p:spPr/>
        <p:txBody>
          <a:bodyPr/>
          <a:lstStyle/>
          <a:p>
            <a:r>
              <a:rPr lang="en-US" dirty="0"/>
              <a:t>Allocation of Costs </a:t>
            </a:r>
            <a:r>
              <a:rPr lang="en-US" sz="2400" dirty="0"/>
              <a:t>…continued</a:t>
            </a:r>
            <a:endParaRPr lang="en-US" dirty="0"/>
          </a:p>
        </p:txBody>
      </p:sp>
      <p:sp>
        <p:nvSpPr>
          <p:cNvPr id="3" name="Content Placeholder 2"/>
          <p:cNvSpPr>
            <a:spLocks noGrp="1"/>
          </p:cNvSpPr>
          <p:nvPr>
            <p:ph idx="1"/>
            <p:custDataLst>
              <p:tags r:id="rId3"/>
            </p:custDataLst>
          </p:nvPr>
        </p:nvSpPr>
        <p:spPr>
          <a:xfrm>
            <a:off x="628650" y="1846729"/>
            <a:ext cx="7886700" cy="1559858"/>
          </a:xfrm>
        </p:spPr>
        <p:txBody>
          <a:bodyPr anchor="t">
            <a:normAutofit/>
          </a:bodyPr>
          <a:lstStyle/>
          <a:p>
            <a:r>
              <a:rPr lang="en-US" sz="2300" dirty="0"/>
              <a:t>Local WDBs and partner agencies </a:t>
            </a:r>
            <a:r>
              <a:rPr lang="en-US" sz="2300" dirty="0">
                <a:solidFill>
                  <a:srgbClr val="C00000"/>
                </a:solidFill>
              </a:rPr>
              <a:t>may choose from any number of allocation methods</a:t>
            </a:r>
            <a:r>
              <a:rPr lang="en-US" sz="2300" dirty="0"/>
              <a:t>, provided they are consistent with the Uniform Guidance.</a:t>
            </a:r>
          </a:p>
        </p:txBody>
      </p:sp>
      <p:sp>
        <p:nvSpPr>
          <p:cNvPr id="7" name="Content Placeholder 2"/>
          <p:cNvSpPr txBox="1">
            <a:spLocks/>
          </p:cNvSpPr>
          <p:nvPr>
            <p:custDataLst>
              <p:tags r:id="rId4"/>
            </p:custDataLst>
          </p:nvPr>
        </p:nvSpPr>
        <p:spPr>
          <a:xfrm>
            <a:off x="628650" y="3406587"/>
            <a:ext cx="4050926" cy="2676713"/>
          </a:xfrm>
          <a:prstGeom prst="rect">
            <a:avLst/>
          </a:prstGeom>
        </p:spPr>
        <p:txBody>
          <a:bodyPr vert="horz" lIns="91440" tIns="45720" rIns="91440" bIns="45720" rtlCol="0" anchor="t">
            <a:norm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300" dirty="0"/>
              <a:t>One-Stop partners should </a:t>
            </a:r>
            <a:r>
              <a:rPr lang="en-US" sz="2300" dirty="0">
                <a:solidFill>
                  <a:srgbClr val="C00000"/>
                </a:solidFill>
              </a:rPr>
              <a:t>share and allocate costs </a:t>
            </a:r>
            <a:r>
              <a:rPr lang="en-US" sz="2300" dirty="0"/>
              <a:t>based on each partner’s </a:t>
            </a:r>
            <a:r>
              <a:rPr lang="en-US" sz="2300" dirty="0">
                <a:solidFill>
                  <a:srgbClr val="C00000"/>
                </a:solidFill>
              </a:rPr>
              <a:t>proportionate use </a:t>
            </a:r>
            <a:r>
              <a:rPr lang="en-US" sz="2300" dirty="0"/>
              <a:t>of the One-Stop center, and relative to </a:t>
            </a:r>
            <a:r>
              <a:rPr lang="en-US" sz="2300" dirty="0">
                <a:solidFill>
                  <a:srgbClr val="C00000"/>
                </a:solidFill>
              </a:rPr>
              <a:t>benefits received</a:t>
            </a:r>
            <a:r>
              <a:rPr lang="en-US" sz="2300" dirty="0"/>
              <a:t>.</a:t>
            </a:r>
            <a:endParaRPr lang="en-US" sz="2300" dirty="0">
              <a:solidFill>
                <a:srgbClr val="00B050"/>
              </a:solidFill>
            </a:endParaRPr>
          </a:p>
        </p:txBody>
      </p:sp>
    </p:spTree>
    <p:custDataLst>
      <p:tags r:id="rId1"/>
    </p:custDataLst>
    <p:extLst>
      <p:ext uri="{BB962C8B-B14F-4D97-AF65-F5344CB8AC3E}">
        <p14:creationId xmlns:p14="http://schemas.microsoft.com/office/powerpoint/2010/main" val="1139371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fontScale="90000"/>
          </a:bodyPr>
          <a:lstStyle/>
          <a:p>
            <a:r>
              <a:rPr lang="en-US" dirty="0"/>
              <a:t>How do partners determine their contributions?</a:t>
            </a:r>
          </a:p>
        </p:txBody>
      </p:sp>
      <p:sp>
        <p:nvSpPr>
          <p:cNvPr id="3" name="Text Placeholder 2"/>
          <p:cNvSpPr>
            <a:spLocks noGrp="1"/>
          </p:cNvSpPr>
          <p:nvPr>
            <p:ph type="body" idx="1"/>
            <p:custDataLst>
              <p:tags r:id="rId3"/>
            </p:custDataLst>
          </p:nvPr>
        </p:nvSpPr>
        <p:spPr/>
        <p:txBody>
          <a:bodyPr/>
          <a:lstStyle/>
          <a:p>
            <a:r>
              <a:rPr lang="en-US" dirty="0"/>
              <a:t>Memorandum of Understanding (MOU)</a:t>
            </a:r>
          </a:p>
          <a:p>
            <a:r>
              <a:rPr lang="en-US" dirty="0"/>
              <a:t>and Infrastructure Funding Agreement (IFA)</a:t>
            </a:r>
          </a:p>
        </p:txBody>
      </p:sp>
    </p:spTree>
    <p:custDataLst>
      <p:tags r:id="rId1"/>
    </p:custDataLst>
    <p:extLst>
      <p:ext uri="{BB962C8B-B14F-4D97-AF65-F5344CB8AC3E}">
        <p14:creationId xmlns:p14="http://schemas.microsoft.com/office/powerpoint/2010/main" val="845499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a:xfrm>
            <a:off x="628650" y="2505075"/>
            <a:ext cx="7421656" cy="3248025"/>
          </a:xfrm>
        </p:spPr>
        <p:txBody>
          <a:bodyPr>
            <a:normAutofit/>
          </a:bodyPr>
          <a:lstStyle/>
          <a:p>
            <a:r>
              <a:rPr lang="en-US" sz="2800" dirty="0"/>
              <a:t>The MOU is the </a:t>
            </a:r>
            <a:r>
              <a:rPr lang="en-US" sz="2800" dirty="0">
                <a:solidFill>
                  <a:srgbClr val="C00000"/>
                </a:solidFill>
              </a:rPr>
              <a:t>product of local discussion and negotiation</a:t>
            </a:r>
            <a:r>
              <a:rPr lang="en-US" sz="2800" dirty="0"/>
              <a:t>, and is an agreement developed and executed between the local WDB, with the agreement of the chief elected official and the One-Stop partners, </a:t>
            </a:r>
            <a:r>
              <a:rPr lang="en-US" sz="2800" dirty="0">
                <a:solidFill>
                  <a:srgbClr val="C00000"/>
                </a:solidFill>
              </a:rPr>
              <a:t>relating to the operation of the One-Stop delivery system</a:t>
            </a:r>
            <a:r>
              <a:rPr lang="en-US" sz="2800" dirty="0"/>
              <a:t> in the local area.</a:t>
            </a:r>
          </a:p>
        </p:txBody>
      </p:sp>
      <p:sp>
        <p:nvSpPr>
          <p:cNvPr id="3" name="Text Placeholder 2"/>
          <p:cNvSpPr>
            <a:spLocks noGrp="1"/>
          </p:cNvSpPr>
          <p:nvPr>
            <p:ph type="body" sz="quarter" idx="11"/>
            <p:custDataLst>
              <p:tags r:id="rId3"/>
            </p:custDataLst>
          </p:nvPr>
        </p:nvSpPr>
        <p:spPr/>
        <p:txBody>
          <a:bodyPr/>
          <a:lstStyle/>
          <a:p>
            <a:r>
              <a:rPr lang="en-US" dirty="0"/>
              <a:t>20 CFR 678.500(a)</a:t>
            </a:r>
          </a:p>
        </p:txBody>
      </p:sp>
    </p:spTree>
    <p:custDataLst>
      <p:tags r:id="rId1"/>
    </p:custDataLst>
    <p:extLst>
      <p:ext uri="{BB962C8B-B14F-4D97-AF65-F5344CB8AC3E}">
        <p14:creationId xmlns:p14="http://schemas.microsoft.com/office/powerpoint/2010/main" val="25585137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custDataLst>
              <p:tags r:id="rId2"/>
            </p:custDataLst>
            <p:extLst>
              <p:ext uri="{D42A27DB-BD31-4B8C-83A1-F6EECF244321}">
                <p14:modId xmlns:p14="http://schemas.microsoft.com/office/powerpoint/2010/main" val="3333610084"/>
              </p:ext>
            </p:extLst>
          </p:nvPr>
        </p:nvGraphicFramePr>
        <p:xfrm>
          <a:off x="365760" y="1158223"/>
          <a:ext cx="8412480" cy="47548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itle 2"/>
          <p:cNvSpPr>
            <a:spLocks noGrp="1"/>
          </p:cNvSpPr>
          <p:nvPr>
            <p:ph type="title" idx="4294967295"/>
            <p:custDataLst>
              <p:tags r:id="rId3"/>
            </p:custDataLst>
          </p:nvPr>
        </p:nvSpPr>
        <p:spPr>
          <a:xfrm>
            <a:off x="0" y="236538"/>
            <a:ext cx="7886700" cy="885825"/>
          </a:xfrm>
        </p:spPr>
        <p:txBody>
          <a:bodyPr anchor="ctr"/>
          <a:lstStyle/>
          <a:p>
            <a:r>
              <a:rPr lang="en-US" dirty="0"/>
              <a:t>Determining Infrastructure Costs</a:t>
            </a:r>
          </a:p>
        </p:txBody>
      </p:sp>
    </p:spTree>
    <p:custDataLst>
      <p:tags r:id="rId1"/>
    </p:custDataLst>
    <p:extLst>
      <p:ext uri="{BB962C8B-B14F-4D97-AF65-F5344CB8AC3E}">
        <p14:creationId xmlns:p14="http://schemas.microsoft.com/office/powerpoint/2010/main" val="2810278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2"/>
            </p:custDataLst>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saturation sat="51000"/>
                    </a14:imgEffect>
                  </a14:imgLayer>
                </a14:imgProps>
              </a:ext>
              <a:ext uri="{28A0092B-C50C-407E-A947-70E740481C1C}">
                <a14:useLocalDpi xmlns:a14="http://schemas.microsoft.com/office/drawing/2010/main" val="0"/>
              </a:ext>
            </a:extLst>
          </a:blip>
          <a:stretch>
            <a:fillRect/>
          </a:stretch>
        </p:blipFill>
        <p:spPr>
          <a:xfrm>
            <a:off x="4756182" y="2581835"/>
            <a:ext cx="4387818" cy="3566947"/>
          </a:xfrm>
          <a:prstGeom prst="rect">
            <a:avLst/>
          </a:prstGeom>
          <a:effectLst>
            <a:softEdge rad="635000"/>
          </a:effectLst>
        </p:spPr>
      </p:pic>
      <p:sp>
        <p:nvSpPr>
          <p:cNvPr id="5" name="Content Placeholder 2"/>
          <p:cNvSpPr txBox="1">
            <a:spLocks/>
          </p:cNvSpPr>
          <p:nvPr>
            <p:custDataLst>
              <p:tags r:id="rId3"/>
            </p:custDataLst>
          </p:nvPr>
        </p:nvSpPr>
        <p:spPr>
          <a:xfrm>
            <a:off x="0" y="5243357"/>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lvl1pPr marL="457200" indent="-45720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800" b="1" dirty="0">
                <a:ln>
                  <a:solidFill>
                    <a:schemeClr val="tx2"/>
                  </a:solidFill>
                </a:ln>
                <a:solidFill>
                  <a:srgbClr val="124D95"/>
                </a:solidFill>
                <a:effectLst>
                  <a:outerShdw blurRad="50800" dist="38100" dir="2700000" algn="tl" rotWithShape="0">
                    <a:prstClr val="black">
                      <a:alpha val="40000"/>
                    </a:prstClr>
                  </a:outerShdw>
                </a:effectLst>
              </a:rPr>
              <a:t>WIOA Sec. 121(c)(2)	   20 CFR 678.500(b)	</a:t>
            </a:r>
          </a:p>
        </p:txBody>
      </p:sp>
      <p:sp>
        <p:nvSpPr>
          <p:cNvPr id="4" name="Content Placeholder 3"/>
          <p:cNvSpPr>
            <a:spLocks noGrp="1"/>
          </p:cNvSpPr>
          <p:nvPr>
            <p:ph idx="1"/>
            <p:custDataLst>
              <p:tags r:id="rId4"/>
            </p:custDataLst>
          </p:nvPr>
        </p:nvSpPr>
        <p:spPr>
          <a:xfrm>
            <a:off x="628650" y="1474845"/>
            <a:ext cx="7955280" cy="4608456"/>
          </a:xfrm>
        </p:spPr>
        <p:txBody>
          <a:bodyPr anchor="t">
            <a:normAutofit/>
          </a:bodyPr>
          <a:lstStyle/>
          <a:p>
            <a:pPr lvl="0"/>
            <a:r>
              <a:rPr lang="en-US" sz="2400" dirty="0"/>
              <a:t>In short, MOUs must, at a minimum, describe:</a:t>
            </a:r>
          </a:p>
          <a:p>
            <a:pPr lvl="1"/>
            <a:r>
              <a:rPr lang="en-US" sz="2000" dirty="0">
                <a:solidFill>
                  <a:schemeClr val="tx1">
                    <a:lumMod val="85000"/>
                    <a:lumOff val="15000"/>
                  </a:schemeClr>
                </a:solidFill>
              </a:rPr>
              <a:t>Services to be provided,</a:t>
            </a:r>
          </a:p>
          <a:p>
            <a:pPr lvl="1"/>
            <a:r>
              <a:rPr lang="en-US" sz="2000" dirty="0">
                <a:solidFill>
                  <a:schemeClr val="tx1">
                    <a:lumMod val="85000"/>
                    <a:lumOff val="15000"/>
                  </a:schemeClr>
                </a:solidFill>
              </a:rPr>
              <a:t>Agreement of funding the cost of services and the operating costs of the system,</a:t>
            </a:r>
          </a:p>
          <a:p>
            <a:pPr lvl="1"/>
            <a:r>
              <a:rPr lang="en-US" sz="2000" dirty="0">
                <a:solidFill>
                  <a:schemeClr val="tx1">
                    <a:lumMod val="85000"/>
                    <a:lumOff val="15000"/>
                  </a:schemeClr>
                </a:solidFill>
              </a:rPr>
              <a:t>Methods of referring individuals between the One-Stop operators and partners for appropriate services and activities,</a:t>
            </a:r>
          </a:p>
          <a:p>
            <a:pPr lvl="1"/>
            <a:r>
              <a:rPr lang="en-US" sz="2000" dirty="0">
                <a:solidFill>
                  <a:schemeClr val="tx1">
                    <a:lumMod val="85000"/>
                    <a:lumOff val="15000"/>
                  </a:schemeClr>
                </a:solidFill>
              </a:rPr>
              <a:t>Strategies to meet the needs of individuals with barriers to employment, </a:t>
            </a:r>
          </a:p>
          <a:p>
            <a:pPr lvl="1"/>
            <a:r>
              <a:rPr lang="en-US" sz="2000" dirty="0">
                <a:solidFill>
                  <a:schemeClr val="tx1">
                    <a:lumMod val="85000"/>
                    <a:lumOff val="15000"/>
                  </a:schemeClr>
                </a:solidFill>
              </a:rPr>
              <a:t>MOU duration and procedures for amendment, and</a:t>
            </a:r>
          </a:p>
          <a:p>
            <a:pPr lvl="1"/>
            <a:r>
              <a:rPr lang="en-US" sz="2000" dirty="0">
                <a:solidFill>
                  <a:schemeClr val="tx1">
                    <a:lumMod val="85000"/>
                    <a:lumOff val="15000"/>
                  </a:schemeClr>
                </a:solidFill>
              </a:rPr>
              <a:t>Assurances that each MOU will be reviewed, and if substantial changes have occurred, renewed, not less than once every 3-year period.</a:t>
            </a:r>
          </a:p>
          <a:p>
            <a:pPr marL="2743200" lvl="1"/>
            <a:endParaRPr lang="en-US" sz="1600" dirty="0"/>
          </a:p>
        </p:txBody>
      </p:sp>
      <p:sp>
        <p:nvSpPr>
          <p:cNvPr id="3" name="Title 2"/>
          <p:cNvSpPr>
            <a:spLocks noGrp="1"/>
          </p:cNvSpPr>
          <p:nvPr>
            <p:ph type="title"/>
            <p:custDataLst>
              <p:tags r:id="rId5"/>
            </p:custDataLst>
          </p:nvPr>
        </p:nvSpPr>
        <p:spPr/>
        <p:txBody>
          <a:bodyPr/>
          <a:lstStyle/>
          <a:p>
            <a:r>
              <a:rPr lang="en-US" dirty="0"/>
              <a:t>Memorandum of Understanding</a:t>
            </a:r>
          </a:p>
        </p:txBody>
      </p:sp>
    </p:spTree>
    <p:custDataLst>
      <p:tags r:id="rId1"/>
    </p:custDataLst>
    <p:extLst>
      <p:ext uri="{BB962C8B-B14F-4D97-AF65-F5344CB8AC3E}">
        <p14:creationId xmlns:p14="http://schemas.microsoft.com/office/powerpoint/2010/main" val="2774594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a:xfrm>
            <a:off x="628650" y="1378858"/>
            <a:ext cx="7886700" cy="2368390"/>
          </a:xfrm>
        </p:spPr>
        <p:txBody>
          <a:bodyPr>
            <a:normAutofit/>
          </a:bodyPr>
          <a:lstStyle/>
          <a:p>
            <a:pPr lvl="0"/>
            <a:r>
              <a:rPr lang="en-US" sz="2300" dirty="0"/>
              <a:t>IFAs</a:t>
            </a:r>
            <a:r>
              <a:rPr lang="en-US" sz="2300" b="1" dirty="0"/>
              <a:t> </a:t>
            </a:r>
            <a:r>
              <a:rPr lang="en-US" sz="2300" dirty="0"/>
              <a:t>(formerly referred to as Resource Sharing Agreements or RSA) are a </a:t>
            </a:r>
            <a:r>
              <a:rPr lang="en-US" sz="2300" dirty="0">
                <a:solidFill>
                  <a:srgbClr val="C00000"/>
                </a:solidFill>
              </a:rPr>
              <a:t>mandatory component of the local MOU </a:t>
            </a:r>
            <a:r>
              <a:rPr lang="en-US" sz="2300" dirty="0"/>
              <a:t>described in section 121(c) of WIOA.</a:t>
            </a:r>
          </a:p>
          <a:p>
            <a:pPr lvl="0"/>
            <a:endParaRPr lang="en-US" sz="500" dirty="0"/>
          </a:p>
          <a:p>
            <a:r>
              <a:rPr lang="en-US" sz="2400" dirty="0"/>
              <a:t>The IFA is part of the MOU; it is not considered a separate agreement.</a:t>
            </a:r>
          </a:p>
        </p:txBody>
      </p:sp>
      <p:sp>
        <p:nvSpPr>
          <p:cNvPr id="6" name="Content Placeholder 2"/>
          <p:cNvSpPr txBox="1">
            <a:spLocks/>
          </p:cNvSpPr>
          <p:nvPr>
            <p:custDataLst>
              <p:tags r:id="rId3"/>
            </p:custDataLst>
          </p:nvPr>
        </p:nvSpPr>
        <p:spPr>
          <a:xfrm>
            <a:off x="628650" y="3747247"/>
            <a:ext cx="4023360" cy="211683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0"/>
              </a:spcBef>
              <a:spcAft>
                <a:spcPts val="600"/>
              </a:spcAft>
              <a:buClr>
                <a:srgbClr val="752832"/>
              </a:buClr>
              <a:buFont typeface="Wingdings" panose="05000000000000000000" pitchFamily="2" charset="2"/>
              <a:buChar char="Ø"/>
              <a:defRPr sz="30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0"/>
              </a:spcBef>
              <a:spcAft>
                <a:spcPts val="600"/>
              </a:spcAft>
              <a:buClr>
                <a:srgbClr val="752832"/>
              </a:buClr>
              <a:buFont typeface="Arial" panose="020B0604020202020204" pitchFamily="34" charset="0"/>
              <a:buChar char="•"/>
              <a:defRPr sz="26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0"/>
              </a:spcBef>
              <a:spcAft>
                <a:spcPts val="600"/>
              </a:spcAft>
              <a:buClr>
                <a:srgbClr val="752832"/>
              </a:buClr>
              <a:buFont typeface="Myriad Pro" panose="020B0503030403020204" pitchFamily="34" charset="0"/>
              <a:buChar char="–"/>
              <a:defRPr sz="22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0"/>
              </a:spcBef>
              <a:spcAft>
                <a:spcPts val="600"/>
              </a:spcAft>
              <a:buClr>
                <a:srgbClr val="752832"/>
              </a:buClr>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0"/>
              </a:spcBef>
              <a:spcAft>
                <a:spcPts val="600"/>
              </a:spcAft>
              <a:buClr>
                <a:srgbClr val="752832"/>
              </a:buClr>
              <a:buFont typeface="Arial"/>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65760" indent="-365760" defTabSz="914400">
              <a:lnSpc>
                <a:spcPct val="90000"/>
              </a:lnSpc>
              <a:spcBef>
                <a:spcPts val="1000"/>
              </a:spcBef>
              <a:buClr>
                <a:schemeClr val="accent4"/>
              </a:buClr>
              <a:buFont typeface="Wingdings" panose="05000000000000000000" pitchFamily="2" charset="2"/>
              <a:buChar char="v"/>
            </a:pPr>
            <a:r>
              <a:rPr lang="en-US" sz="2500" dirty="0">
                <a:solidFill>
                  <a:schemeClr val="accent1"/>
                </a:solidFill>
                <a:latin typeface="+mn-lt"/>
                <a:cs typeface="+mn-cs"/>
              </a:rPr>
              <a:t>Changes in the One-Stop partners or an appeal of a One-Stop partner’s infrastructure cost contributions will require a modification to the MOU.</a:t>
            </a:r>
          </a:p>
          <a:p>
            <a:pPr marL="365760" indent="-365760" defTabSz="914400">
              <a:lnSpc>
                <a:spcPct val="90000"/>
              </a:lnSpc>
              <a:spcBef>
                <a:spcPts val="1000"/>
              </a:spcBef>
              <a:buClr>
                <a:schemeClr val="accent4"/>
              </a:buClr>
              <a:buFont typeface="Wingdings" panose="05000000000000000000" pitchFamily="2" charset="2"/>
              <a:buChar char="v"/>
            </a:pPr>
            <a:endParaRPr lang="en-US" sz="2800" dirty="0">
              <a:solidFill>
                <a:schemeClr val="accent1"/>
              </a:solidFill>
              <a:latin typeface="+mn-lt"/>
              <a:cs typeface="+mn-cs"/>
            </a:endParaRPr>
          </a:p>
        </p:txBody>
      </p:sp>
      <p:pic>
        <p:nvPicPr>
          <p:cNvPr id="10242" name="Picture 2"/>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bwMode="auto">
          <a:xfrm>
            <a:off x="5312229" y="3493422"/>
            <a:ext cx="3203121" cy="229984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custDataLst>
              <p:tags r:id="rId5"/>
            </p:custDataLst>
          </p:nvPr>
        </p:nvSpPr>
        <p:spPr/>
        <p:txBody>
          <a:bodyPr>
            <a:normAutofit/>
          </a:bodyPr>
          <a:lstStyle/>
          <a:p>
            <a:r>
              <a:rPr lang="en-US" dirty="0"/>
              <a:t>Infrastructure Funding Agreement</a:t>
            </a:r>
          </a:p>
        </p:txBody>
      </p:sp>
    </p:spTree>
    <p:custDataLst>
      <p:tags r:id="rId1"/>
    </p:custDataLst>
    <p:extLst>
      <p:ext uri="{BB962C8B-B14F-4D97-AF65-F5344CB8AC3E}">
        <p14:creationId xmlns:p14="http://schemas.microsoft.com/office/powerpoint/2010/main" val="170118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normAutofit fontScale="90000"/>
          </a:bodyPr>
          <a:lstStyle/>
          <a:p>
            <a:r>
              <a:rPr lang="en-US" dirty="0"/>
              <a:t>Infrastructure </a:t>
            </a:r>
            <a:br>
              <a:rPr lang="en-US" dirty="0"/>
            </a:br>
            <a:r>
              <a:rPr lang="en-US" dirty="0"/>
              <a:t>Funding Agreement </a:t>
            </a:r>
            <a:r>
              <a:rPr lang="en-US" sz="2700" dirty="0"/>
              <a:t>…continued</a:t>
            </a:r>
            <a:endParaRPr lang="en-US" dirty="0"/>
          </a:p>
        </p:txBody>
      </p:sp>
      <p:sp>
        <p:nvSpPr>
          <p:cNvPr id="3" name="Content Placeholder 2"/>
          <p:cNvSpPr>
            <a:spLocks noGrp="1"/>
          </p:cNvSpPr>
          <p:nvPr>
            <p:ph idx="1"/>
            <p:custDataLst>
              <p:tags r:id="rId3"/>
            </p:custDataLst>
          </p:nvPr>
        </p:nvSpPr>
        <p:spPr/>
        <p:txBody>
          <a:bodyPr anchor="ctr">
            <a:normAutofit/>
          </a:bodyPr>
          <a:lstStyle/>
          <a:p>
            <a:pPr lvl="0"/>
            <a:r>
              <a:rPr lang="en-US" sz="2800" dirty="0"/>
              <a:t>An IFA describes a reasonable cost allocation methodology, where infrastructure costs are charged to each partner: </a:t>
            </a:r>
          </a:p>
          <a:p>
            <a:pPr marL="0" lvl="0" indent="0">
              <a:buNone/>
            </a:pPr>
            <a:endParaRPr lang="en-US" sz="1000" dirty="0"/>
          </a:p>
          <a:p>
            <a:pPr lvl="1"/>
            <a:r>
              <a:rPr lang="en-US" dirty="0"/>
              <a:t>Based on partners’ proportionate use of the One-Stop center,</a:t>
            </a:r>
          </a:p>
          <a:p>
            <a:pPr lvl="1"/>
            <a:endParaRPr lang="en-US" sz="800" dirty="0"/>
          </a:p>
          <a:p>
            <a:pPr lvl="1"/>
            <a:r>
              <a:rPr lang="en-US" dirty="0"/>
              <a:t>Relative to the benefit received from the use of the One-Stop center, and </a:t>
            </a:r>
          </a:p>
          <a:p>
            <a:pPr lvl="1"/>
            <a:endParaRPr lang="en-US" sz="800" dirty="0"/>
          </a:p>
          <a:p>
            <a:pPr lvl="1"/>
            <a:r>
              <a:rPr lang="en-US" dirty="0"/>
              <a:t>Consistent with Federal cost principles at 2 CFR part 200.</a:t>
            </a:r>
          </a:p>
        </p:txBody>
      </p:sp>
    </p:spTree>
    <p:custDataLst>
      <p:tags r:id="rId1"/>
    </p:custDataLst>
    <p:extLst>
      <p:ext uri="{BB962C8B-B14F-4D97-AF65-F5344CB8AC3E}">
        <p14:creationId xmlns:p14="http://schemas.microsoft.com/office/powerpoint/2010/main" val="1438138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normAutofit/>
          </a:bodyPr>
          <a:lstStyle/>
          <a:p>
            <a:r>
              <a:rPr lang="en-US" dirty="0"/>
              <a:t>IFA Elements</a:t>
            </a:r>
          </a:p>
        </p:txBody>
      </p:sp>
      <p:sp>
        <p:nvSpPr>
          <p:cNvPr id="3" name="Content Placeholder 2"/>
          <p:cNvSpPr>
            <a:spLocks noGrp="1"/>
          </p:cNvSpPr>
          <p:nvPr>
            <p:ph idx="1"/>
            <p:custDataLst>
              <p:tags r:id="rId3"/>
            </p:custDataLst>
          </p:nvPr>
        </p:nvSpPr>
        <p:spPr>
          <a:xfrm>
            <a:off x="628650" y="1255059"/>
            <a:ext cx="8229600" cy="4828242"/>
          </a:xfrm>
        </p:spPr>
        <p:txBody>
          <a:bodyPr anchor="ctr">
            <a:normAutofit fontScale="92500" lnSpcReduction="20000"/>
          </a:bodyPr>
          <a:lstStyle/>
          <a:p>
            <a:r>
              <a:rPr lang="en-US" sz="2400" dirty="0"/>
              <a:t>Effective time period (which may be a different time period than the duration of the MOU),</a:t>
            </a:r>
          </a:p>
          <a:p>
            <a:endParaRPr lang="en-US" sz="600" dirty="0"/>
          </a:p>
          <a:p>
            <a:r>
              <a:rPr lang="en-US" sz="2400" dirty="0"/>
              <a:t>Infrastructure costs and shared costs budget (including career services and other shared services),</a:t>
            </a:r>
          </a:p>
          <a:p>
            <a:endParaRPr lang="en-US" sz="600" dirty="0"/>
          </a:p>
          <a:p>
            <a:r>
              <a:rPr lang="en-US" sz="2400" dirty="0"/>
              <a:t>Identification of all One-Stop partners, chief elected officials, and local WDB participating in the infrastructure funding agreement,</a:t>
            </a:r>
          </a:p>
          <a:p>
            <a:endParaRPr lang="en-US" sz="600" dirty="0"/>
          </a:p>
          <a:p>
            <a:r>
              <a:rPr lang="en-US" sz="2400" dirty="0"/>
              <a:t>Steps the local WDB, chief elected officials, and One-Stop partners used to reach consensus or an assurance that the local area followed the guidance for the State funding process, and</a:t>
            </a:r>
          </a:p>
          <a:p>
            <a:endParaRPr lang="en-US" sz="600" dirty="0"/>
          </a:p>
          <a:p>
            <a:r>
              <a:rPr lang="en-US" sz="2400" dirty="0"/>
              <a:t>A description of the periodic review and reconciliation process to ensure equitable benefit among One-Stop partners.</a:t>
            </a:r>
          </a:p>
        </p:txBody>
      </p:sp>
    </p:spTree>
    <p:custDataLst>
      <p:tags r:id="rId1"/>
    </p:custDataLst>
    <p:extLst>
      <p:ext uri="{BB962C8B-B14F-4D97-AF65-F5344CB8AC3E}">
        <p14:creationId xmlns:p14="http://schemas.microsoft.com/office/powerpoint/2010/main" val="70758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How can partners pay for infrastructure costs?</a:t>
            </a:r>
          </a:p>
        </p:txBody>
      </p:sp>
      <p:sp>
        <p:nvSpPr>
          <p:cNvPr id="3" name="Text Placeholder 2"/>
          <p:cNvSpPr>
            <a:spLocks noGrp="1"/>
          </p:cNvSpPr>
          <p:nvPr>
            <p:ph type="body" idx="1"/>
            <p:custDataLst>
              <p:tags r:id="rId3"/>
            </p:custDataLst>
          </p:nvPr>
        </p:nvSpPr>
        <p:spPr/>
        <p:txBody>
          <a:bodyPr/>
          <a:lstStyle/>
          <a:p>
            <a:r>
              <a:rPr lang="en-US" dirty="0"/>
              <a:t>Types of Infrastructure Funding</a:t>
            </a:r>
          </a:p>
          <a:p>
            <a:endParaRPr lang="en-US" dirty="0"/>
          </a:p>
        </p:txBody>
      </p:sp>
    </p:spTree>
    <p:custDataLst>
      <p:tags r:id="rId1"/>
    </p:custDataLst>
    <p:extLst>
      <p:ext uri="{BB962C8B-B14F-4D97-AF65-F5344CB8AC3E}">
        <p14:creationId xmlns:p14="http://schemas.microsoft.com/office/powerpoint/2010/main" val="3816558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5000" contrast="-10000"/>
                    </a14:imgEffect>
                  </a14:imgLayer>
                </a14:imgProps>
              </a:ext>
              <a:ext uri="{28A0092B-C50C-407E-A947-70E740481C1C}">
                <a14:useLocalDpi xmlns:a14="http://schemas.microsoft.com/office/drawing/2010/main" val="0"/>
              </a:ext>
            </a:extLst>
          </a:blip>
          <a:srcRect t="5001" b="8693"/>
          <a:stretch/>
        </p:blipFill>
        <p:spPr>
          <a:xfrm>
            <a:off x="5631572" y="1613902"/>
            <a:ext cx="3512428" cy="2331188"/>
          </a:xfrm>
          <a:prstGeom prst="rect">
            <a:avLst/>
          </a:prstGeom>
        </p:spPr>
      </p:pic>
      <p:sp>
        <p:nvSpPr>
          <p:cNvPr id="6" name="Title 5"/>
          <p:cNvSpPr>
            <a:spLocks noGrp="1"/>
          </p:cNvSpPr>
          <p:nvPr>
            <p:ph type="title"/>
            <p:custDataLst>
              <p:tags r:id="rId2"/>
            </p:custDataLst>
          </p:nvPr>
        </p:nvSpPr>
        <p:spPr/>
        <p:txBody>
          <a:bodyPr>
            <a:normAutofit/>
          </a:bodyPr>
          <a:lstStyle/>
          <a:p>
            <a:r>
              <a:rPr lang="en-US" dirty="0"/>
              <a:t>Types of Infrastructure Funding</a:t>
            </a:r>
          </a:p>
        </p:txBody>
      </p:sp>
      <p:sp>
        <p:nvSpPr>
          <p:cNvPr id="3" name="Content Placeholder 2"/>
          <p:cNvSpPr>
            <a:spLocks noGrp="1"/>
          </p:cNvSpPr>
          <p:nvPr>
            <p:ph idx="1"/>
            <p:custDataLst>
              <p:tags r:id="rId3"/>
            </p:custDataLst>
          </p:nvPr>
        </p:nvSpPr>
        <p:spPr>
          <a:xfrm>
            <a:off x="628650" y="1844039"/>
            <a:ext cx="6061710" cy="4239261"/>
          </a:xfrm>
        </p:spPr>
        <p:txBody>
          <a:bodyPr anchor="t">
            <a:normAutofit/>
          </a:bodyPr>
          <a:lstStyle/>
          <a:p>
            <a:pPr marL="9525" indent="0">
              <a:buNone/>
            </a:pPr>
            <a:r>
              <a:rPr lang="en-US" sz="2400" dirty="0"/>
              <a:t>Per </a:t>
            </a:r>
            <a:r>
              <a:rPr lang="en-US" sz="2400" dirty="0">
                <a:solidFill>
                  <a:srgbClr val="C00000"/>
                </a:solidFill>
              </a:rPr>
              <a:t>20 CFR 678.720 (c)</a:t>
            </a:r>
            <a:r>
              <a:rPr lang="en-US" sz="2400" dirty="0"/>
              <a:t>, infrastructure costs can be provided as: </a:t>
            </a:r>
          </a:p>
          <a:p>
            <a:pPr lvl="1"/>
            <a:r>
              <a:rPr lang="en-US" sz="2200" dirty="0"/>
              <a:t>cash, </a:t>
            </a:r>
          </a:p>
          <a:p>
            <a:pPr lvl="1"/>
            <a:r>
              <a:rPr lang="en-US" sz="2200" dirty="0"/>
              <a:t>non-cash contributions, or </a:t>
            </a:r>
          </a:p>
          <a:p>
            <a:pPr lvl="1"/>
            <a:r>
              <a:rPr lang="en-US" sz="2200" dirty="0"/>
              <a:t>third party in-kind contributions.</a:t>
            </a:r>
          </a:p>
        </p:txBody>
      </p:sp>
      <p:sp>
        <p:nvSpPr>
          <p:cNvPr id="5" name="Content Placeholder 2"/>
          <p:cNvSpPr txBox="1">
            <a:spLocks/>
          </p:cNvSpPr>
          <p:nvPr>
            <p:custDataLst>
              <p:tags r:id="rId4"/>
            </p:custDataLst>
          </p:nvPr>
        </p:nvSpPr>
        <p:spPr>
          <a:xfrm>
            <a:off x="465513" y="4264898"/>
            <a:ext cx="7680960" cy="1498593"/>
          </a:xfrm>
          <a:prstGeom prst="rect">
            <a:avLst/>
          </a:prstGeom>
        </p:spPr>
        <p:txBody>
          <a:bodyPr vert="horz" lIns="91440" tIns="45720" rIns="91440" bIns="45720" rtlCol="0" anchor="t">
            <a:noAutofit/>
          </a:bodyPr>
          <a:lstStyle>
            <a:lvl1pPr marL="347663" indent="-338138"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Arial" panose="020B0604020202020204" pitchFamily="34" charset="0"/>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lvl="1" indent="0">
              <a:spcBef>
                <a:spcPts val="1000"/>
              </a:spcBef>
              <a:buClr>
                <a:schemeClr val="accent4"/>
              </a:buClr>
              <a:buNone/>
            </a:pPr>
            <a:r>
              <a:rPr lang="en-US" sz="2400" dirty="0">
                <a:solidFill>
                  <a:schemeClr val="accent1"/>
                </a:solidFill>
                <a:latin typeface="+mn-lt"/>
                <a:cs typeface="+mn-cs"/>
              </a:rPr>
              <a:t>Cash contributions are cash funds provided to the local WDB (or its designee) by One-Stop partners, either directly or by an interagency transfer.</a:t>
            </a:r>
          </a:p>
        </p:txBody>
      </p:sp>
    </p:spTree>
    <p:custDataLst>
      <p:tags r:id="rId1"/>
    </p:custDataLst>
    <p:extLst>
      <p:ext uri="{BB962C8B-B14F-4D97-AF65-F5344CB8AC3E}">
        <p14:creationId xmlns:p14="http://schemas.microsoft.com/office/powerpoint/2010/main" val="1120799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p:txBody>
          <a:bodyPr anchor="ctr">
            <a:normAutofit/>
          </a:bodyPr>
          <a:lstStyle/>
          <a:p>
            <a:r>
              <a:rPr lang="en-US" sz="2800" dirty="0">
                <a:solidFill>
                  <a:schemeClr val="tx2"/>
                </a:solidFill>
              </a:rPr>
              <a:t>Examine WIOA requirements regarding local One-Stop delivery system infrastructure funding.</a:t>
            </a:r>
          </a:p>
          <a:p>
            <a:endParaRPr lang="en-US" sz="1400" dirty="0">
              <a:solidFill>
                <a:schemeClr val="tx2"/>
              </a:solidFill>
            </a:endParaRPr>
          </a:p>
          <a:p>
            <a:r>
              <a:rPr lang="en-US" sz="2800" dirty="0">
                <a:solidFill>
                  <a:schemeClr val="tx2"/>
                </a:solidFill>
              </a:rPr>
              <a:t>Clarify definitions of terms, partners  involved, and funding mechanisms.</a:t>
            </a:r>
          </a:p>
          <a:p>
            <a:endParaRPr lang="en-US" sz="1400" dirty="0">
              <a:solidFill>
                <a:schemeClr val="tx2"/>
              </a:solidFill>
            </a:endParaRPr>
          </a:p>
          <a:p>
            <a:r>
              <a:rPr lang="en-US" sz="2800" dirty="0">
                <a:solidFill>
                  <a:schemeClr val="tx2"/>
                </a:solidFill>
              </a:rPr>
              <a:t>Provide foundational knowledge to facilitate understanding of Part II webinar, discussing details of infrastructure funding mechanisms.</a:t>
            </a:r>
          </a:p>
        </p:txBody>
      </p:sp>
    </p:spTree>
    <p:custDataLst>
      <p:tags r:id="rId1"/>
    </p:custDataLst>
    <p:extLst>
      <p:ext uri="{BB962C8B-B14F-4D97-AF65-F5344CB8AC3E}">
        <p14:creationId xmlns:p14="http://schemas.microsoft.com/office/powerpoint/2010/main" val="3379266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Non-cash Contributions</a:t>
            </a:r>
          </a:p>
        </p:txBody>
      </p:sp>
      <p:sp>
        <p:nvSpPr>
          <p:cNvPr id="3" name="Content Placeholder 2"/>
          <p:cNvSpPr>
            <a:spLocks noGrp="1"/>
          </p:cNvSpPr>
          <p:nvPr>
            <p:ph idx="1"/>
            <p:custDataLst>
              <p:tags r:id="rId3"/>
            </p:custDataLst>
          </p:nvPr>
        </p:nvSpPr>
        <p:spPr>
          <a:xfrm>
            <a:off x="628650" y="1554481"/>
            <a:ext cx="7886700" cy="4528820"/>
          </a:xfrm>
        </p:spPr>
        <p:txBody>
          <a:bodyPr anchor="t">
            <a:noAutofit/>
          </a:bodyPr>
          <a:lstStyle/>
          <a:p>
            <a:r>
              <a:rPr lang="en-US" sz="2800" dirty="0"/>
              <a:t>Non-cash contributions are comprised of:</a:t>
            </a:r>
          </a:p>
          <a:p>
            <a:pPr lvl="1"/>
            <a:endParaRPr lang="en-US" sz="500" dirty="0"/>
          </a:p>
          <a:p>
            <a:pPr lvl="1"/>
            <a:r>
              <a:rPr lang="en-US" sz="2300" dirty="0"/>
              <a:t>Expenditures incurred by One-Stop partners on behalf of the One-Stop center;</a:t>
            </a:r>
          </a:p>
          <a:p>
            <a:pPr lvl="1"/>
            <a:endParaRPr lang="en-US" sz="500" dirty="0"/>
          </a:p>
          <a:p>
            <a:pPr lvl="1"/>
            <a:r>
              <a:rPr lang="en-US" sz="2300" dirty="0"/>
              <a:t>Non-cash contributions or goods or services contributed by a partner program and used by the One-Stop center; and</a:t>
            </a:r>
          </a:p>
          <a:p>
            <a:pPr lvl="1"/>
            <a:endParaRPr lang="en-US" sz="500" dirty="0"/>
          </a:p>
          <a:p>
            <a:pPr lvl="1"/>
            <a:r>
              <a:rPr lang="en-US" sz="2300" dirty="0"/>
              <a:t>Must be valued consistent with 2 CFR 200.306 to ensure they are valued fairly evaluated and meet the partner’s proportionate share.</a:t>
            </a:r>
          </a:p>
        </p:txBody>
      </p:sp>
      <p:sp>
        <p:nvSpPr>
          <p:cNvPr id="4" name="Content Placeholder 2"/>
          <p:cNvSpPr txBox="1">
            <a:spLocks/>
          </p:cNvSpPr>
          <p:nvPr>
            <p:custDataLst>
              <p:tags r:id="rId4"/>
            </p:custDataLst>
          </p:nvPr>
        </p:nvSpPr>
        <p:spPr>
          <a:xfrm>
            <a:off x="0" y="5184644"/>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defPPr>
              <a:defRPr lang="en-US"/>
            </a:defPPr>
            <a:lvl1pPr marL="230188" indent="0" algn="ctr">
              <a:lnSpc>
                <a:spcPct val="90000"/>
              </a:lnSpc>
              <a:spcBef>
                <a:spcPts val="1000"/>
              </a:spcBef>
              <a:spcAft>
                <a:spcPts val="0"/>
              </a:spcAft>
              <a:buClr>
                <a:srgbClr val="FAB252"/>
              </a:buClr>
              <a:buFont typeface="Wingdings" panose="05000000000000000000" pitchFamily="2" charset="2"/>
              <a:buNone/>
              <a:defRPr sz="3600" b="1">
                <a:ln w="15875">
                  <a:solidFill>
                    <a:schemeClr val="bg1">
                      <a:lumMod val="65000"/>
                    </a:schemeClr>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defRPr>
            </a:lvl1pPr>
            <a:lvl2pPr marL="685800" indent="-228600">
              <a:lnSpc>
                <a:spcPct val="90000"/>
              </a:lnSpc>
              <a:spcBef>
                <a:spcPts val="500"/>
              </a:spcBef>
              <a:spcAft>
                <a:spcPts val="0"/>
              </a:spcAft>
              <a:buClr>
                <a:srgbClr val="F1592A"/>
              </a:buClr>
              <a:buFont typeface="Wingdings" panose="05000000000000000000" pitchFamily="2" charset="2"/>
              <a:buChar char=""/>
              <a:defRPr sz="2000">
                <a:solidFill>
                  <a:schemeClr val="bg1">
                    <a:lumMod val="50000"/>
                  </a:schemeClr>
                </a:solidFill>
                <a:latin typeface="Arial" panose="020B0604020202020204" pitchFamily="34" charset="0"/>
                <a:cs typeface="Arial" panose="020B0604020202020204" pitchFamily="34" charset="0"/>
              </a:defRPr>
            </a:lvl2pPr>
            <a:lvl3pPr marL="1143000" indent="-228600">
              <a:lnSpc>
                <a:spcPct val="90000"/>
              </a:lnSpc>
              <a:spcBef>
                <a:spcPts val="500"/>
              </a:spcBef>
              <a:spcAft>
                <a:spcPts val="0"/>
              </a:spcAft>
              <a:buClr>
                <a:srgbClr val="0070C0"/>
              </a:buClr>
              <a:buFont typeface="Wingdings" panose="05000000000000000000" pitchFamily="2" charset="2"/>
              <a:buChar char="v"/>
              <a:defRPr>
                <a:solidFill>
                  <a:srgbClr val="F1592A"/>
                </a:solidFill>
                <a:latin typeface="Arial" panose="020B0604020202020204" pitchFamily="34" charset="0"/>
                <a:cs typeface="Arial" panose="020B0604020202020204" pitchFamily="34" charset="0"/>
              </a:defRPr>
            </a:lvl3pPr>
            <a:lvl4pPr marL="1600200" indent="-228600">
              <a:lnSpc>
                <a:spcPct val="90000"/>
              </a:lnSpc>
              <a:spcBef>
                <a:spcPts val="500"/>
              </a:spcBef>
              <a:spcAft>
                <a:spcPts val="0"/>
              </a:spcAft>
              <a:buClr>
                <a:schemeClr val="tx1">
                  <a:lumMod val="65000"/>
                  <a:lumOff val="35000"/>
                </a:schemeClr>
              </a:buClr>
              <a:buFont typeface="Wingdings 2" panose="05020102010507070707" pitchFamily="18" charset="2"/>
              <a:buChar char=""/>
              <a:defRPr sz="1600">
                <a:solidFill>
                  <a:srgbClr val="0070C0"/>
                </a:solidFill>
                <a:latin typeface="Arial" panose="020B0604020202020204" pitchFamily="34" charset="0"/>
                <a:cs typeface="Arial" panose="020B0604020202020204" pitchFamily="34" charset="0"/>
              </a:defRPr>
            </a:lvl4pPr>
            <a:lvl5pPr marL="2057400" indent="-228600">
              <a:lnSpc>
                <a:spcPct val="90000"/>
              </a:lnSpc>
              <a:spcBef>
                <a:spcPts val="500"/>
              </a:spcBef>
              <a:spcAft>
                <a:spcPts val="0"/>
              </a:spcAft>
              <a:buClr>
                <a:srgbClr val="FAB252"/>
              </a:buClr>
              <a:buFont typeface="Wingdings 2" panose="05020102010507070707" pitchFamily="18" charset="2"/>
              <a:buChar char=""/>
              <a:defRPr sz="1600">
                <a:solidFill>
                  <a:schemeClr val="tx1">
                    <a:lumMod val="65000"/>
                    <a:lumOff val="3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657600" defTabSz="914400"/>
            <a:r>
              <a:rPr lang="en-US" sz="2800" dirty="0">
                <a:ln>
                  <a:solidFill>
                    <a:schemeClr val="tx2"/>
                  </a:solidFill>
                </a:ln>
                <a:solidFill>
                  <a:srgbClr val="124D95"/>
                </a:solidFill>
                <a:effectLst>
                  <a:outerShdw blurRad="50800" dist="38100" dir="2700000" algn="tl" rotWithShape="0">
                    <a:prstClr val="black">
                      <a:alpha val="40000"/>
                    </a:prstClr>
                  </a:outerShdw>
                </a:effectLst>
              </a:rPr>
              <a:t>20 CFR 678.720 (c)(3)</a:t>
            </a:r>
          </a:p>
        </p:txBody>
      </p:sp>
    </p:spTree>
    <p:custDataLst>
      <p:tags r:id="rId1"/>
    </p:custDataLst>
    <p:extLst>
      <p:ext uri="{BB962C8B-B14F-4D97-AF65-F5344CB8AC3E}">
        <p14:creationId xmlns:p14="http://schemas.microsoft.com/office/powerpoint/2010/main" val="2782503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60716"/>
            <a:ext cx="2743200" cy="14086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custDataLst>
              <p:tags r:id="rId2"/>
            </p:custDataLst>
          </p:nvPr>
        </p:nvSpPr>
        <p:spPr>
          <a:xfrm>
            <a:off x="3215640" y="0"/>
            <a:ext cx="5928360" cy="143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custDataLst>
              <p:tags r:id="rId3"/>
            </p:custDataLst>
          </p:nvPr>
        </p:nvSpPr>
        <p:spPr>
          <a:xfrm>
            <a:off x="228600" y="1432560"/>
            <a:ext cx="8686800" cy="4556760"/>
          </a:xfrm>
        </p:spPr>
        <p:txBody>
          <a:bodyPr anchor="t">
            <a:normAutofit/>
          </a:bodyPr>
          <a:lstStyle/>
          <a:p>
            <a:r>
              <a:rPr lang="en-US" sz="2000" dirty="0"/>
              <a:t>In PY 2017, a partner’s proportionate share of the One-Stop operating costs is $15,000.  </a:t>
            </a:r>
          </a:p>
          <a:p>
            <a:r>
              <a:rPr lang="en-US" sz="2000" dirty="0"/>
              <a:t>The partner does not have sufficient cash or other resources to fully fund its share, and wishes to donate (not for its own individual use) gently used surplus office furniture.  The furniture was purchased using non-Federal funds in 2015 for $18,500.  </a:t>
            </a:r>
          </a:p>
          <a:p>
            <a:r>
              <a:rPr lang="en-US" sz="2000" dirty="0"/>
              <a:t>The furniture has a current fair market value of $10,000 and a depreciated value of $11,100.</a:t>
            </a:r>
          </a:p>
          <a:p>
            <a:r>
              <a:rPr lang="en-US" sz="2000" dirty="0"/>
              <a:t>In accordance with the requirements of 2 CFR 200.306 (d), the value of the contribution is the lesser of the two amounts.    </a:t>
            </a:r>
          </a:p>
          <a:p>
            <a:r>
              <a:rPr lang="en-US" sz="2000" dirty="0"/>
              <a:t>The partner would be able to use the $10,000 value as its one-time contribution and would need to find additional resources for the remaining $5,000.  </a:t>
            </a:r>
          </a:p>
        </p:txBody>
      </p:sp>
      <p:sp>
        <p:nvSpPr>
          <p:cNvPr id="2" name="Title 1"/>
          <p:cNvSpPr>
            <a:spLocks noGrp="1"/>
          </p:cNvSpPr>
          <p:nvPr>
            <p:ph type="title" idx="4294967295"/>
            <p:custDataLst>
              <p:tags r:id="rId4"/>
            </p:custDataLst>
          </p:nvPr>
        </p:nvSpPr>
        <p:spPr>
          <a:xfrm>
            <a:off x="2286000" y="-1"/>
            <a:ext cx="6858000" cy="1371600"/>
          </a:xfrm>
        </p:spPr>
        <p:txBody>
          <a:bodyPr anchor="ctr"/>
          <a:lstStyle/>
          <a:p>
            <a:pPr algn="ctr"/>
            <a:r>
              <a:rPr lang="en-US" dirty="0"/>
              <a:t>Non-cash Contributions</a:t>
            </a:r>
            <a:endParaRPr lang="en-US" b="1" dirty="0">
              <a:solidFill>
                <a:srgbClr val="C00000"/>
              </a:solidFill>
            </a:endParaRPr>
          </a:p>
        </p:txBody>
      </p:sp>
    </p:spTree>
    <p:custDataLst>
      <p:tags r:id="rId1"/>
    </p:custDataLst>
    <p:extLst>
      <p:ext uri="{BB962C8B-B14F-4D97-AF65-F5344CB8AC3E}">
        <p14:creationId xmlns:p14="http://schemas.microsoft.com/office/powerpoint/2010/main" val="1432337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custDataLst>
              <p:tags r:id="rId2"/>
            </p:custDataLst>
          </p:nvPr>
        </p:nvSpPr>
        <p:spPr>
          <a:xfrm>
            <a:off x="0" y="5232131"/>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defPPr>
              <a:defRPr lang="en-US"/>
            </a:defPPr>
            <a:lvl1pPr marL="2743200" indent="0" algn="ctr">
              <a:lnSpc>
                <a:spcPct val="90000"/>
              </a:lnSpc>
              <a:spcBef>
                <a:spcPts val="1000"/>
              </a:spcBef>
              <a:spcAft>
                <a:spcPts val="0"/>
              </a:spcAft>
              <a:buClr>
                <a:srgbClr val="FAB252"/>
              </a:buClr>
              <a:buFont typeface="Wingdings" panose="05000000000000000000" pitchFamily="2" charset="2"/>
              <a:buNone/>
              <a:defRPr sz="3600" b="1">
                <a:ln w="15875">
                  <a:solidFill>
                    <a:schemeClr val="bg1">
                      <a:lumMod val="65000"/>
                    </a:schemeClr>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defRPr>
            </a:lvl1pPr>
            <a:lvl2pPr marL="685800" indent="-228600">
              <a:lnSpc>
                <a:spcPct val="90000"/>
              </a:lnSpc>
              <a:spcBef>
                <a:spcPts val="500"/>
              </a:spcBef>
              <a:spcAft>
                <a:spcPts val="0"/>
              </a:spcAft>
              <a:buClr>
                <a:srgbClr val="F1592A"/>
              </a:buClr>
              <a:buFont typeface="Wingdings" panose="05000000000000000000" pitchFamily="2" charset="2"/>
              <a:buChar char=""/>
              <a:defRPr sz="2000">
                <a:solidFill>
                  <a:schemeClr val="bg1">
                    <a:lumMod val="50000"/>
                  </a:schemeClr>
                </a:solidFill>
                <a:latin typeface="Arial" panose="020B0604020202020204" pitchFamily="34" charset="0"/>
                <a:cs typeface="Arial" panose="020B0604020202020204" pitchFamily="34" charset="0"/>
              </a:defRPr>
            </a:lvl2pPr>
            <a:lvl3pPr marL="1143000" indent="-228600">
              <a:lnSpc>
                <a:spcPct val="90000"/>
              </a:lnSpc>
              <a:spcBef>
                <a:spcPts val="500"/>
              </a:spcBef>
              <a:spcAft>
                <a:spcPts val="0"/>
              </a:spcAft>
              <a:buClr>
                <a:srgbClr val="0070C0"/>
              </a:buClr>
              <a:buFont typeface="Wingdings" panose="05000000000000000000" pitchFamily="2" charset="2"/>
              <a:buChar char="v"/>
              <a:defRPr>
                <a:solidFill>
                  <a:srgbClr val="F1592A"/>
                </a:solidFill>
                <a:latin typeface="Arial" panose="020B0604020202020204" pitchFamily="34" charset="0"/>
                <a:cs typeface="Arial" panose="020B0604020202020204" pitchFamily="34" charset="0"/>
              </a:defRPr>
            </a:lvl3pPr>
            <a:lvl4pPr marL="1600200" indent="-228600">
              <a:lnSpc>
                <a:spcPct val="90000"/>
              </a:lnSpc>
              <a:spcBef>
                <a:spcPts val="500"/>
              </a:spcBef>
              <a:spcAft>
                <a:spcPts val="0"/>
              </a:spcAft>
              <a:buClr>
                <a:schemeClr val="tx1">
                  <a:lumMod val="65000"/>
                  <a:lumOff val="35000"/>
                </a:schemeClr>
              </a:buClr>
              <a:buFont typeface="Wingdings 2" panose="05020102010507070707" pitchFamily="18" charset="2"/>
              <a:buChar char=""/>
              <a:defRPr sz="1600">
                <a:solidFill>
                  <a:srgbClr val="0070C0"/>
                </a:solidFill>
                <a:latin typeface="Arial" panose="020B0604020202020204" pitchFamily="34" charset="0"/>
                <a:cs typeface="Arial" panose="020B0604020202020204" pitchFamily="34" charset="0"/>
              </a:defRPr>
            </a:lvl4pPr>
            <a:lvl5pPr marL="2057400" indent="-228600">
              <a:lnSpc>
                <a:spcPct val="90000"/>
              </a:lnSpc>
              <a:spcBef>
                <a:spcPts val="500"/>
              </a:spcBef>
              <a:spcAft>
                <a:spcPts val="0"/>
              </a:spcAft>
              <a:buClr>
                <a:srgbClr val="FAB252"/>
              </a:buClr>
              <a:buFont typeface="Wingdings 2" panose="05020102010507070707" pitchFamily="18" charset="2"/>
              <a:buChar char=""/>
              <a:defRPr sz="1600">
                <a:solidFill>
                  <a:schemeClr val="tx1">
                    <a:lumMod val="65000"/>
                    <a:lumOff val="3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3657600" defTabSz="914400"/>
            <a:r>
              <a:rPr lang="en-US" sz="2800" dirty="0">
                <a:ln>
                  <a:solidFill>
                    <a:schemeClr val="tx2"/>
                  </a:solidFill>
                </a:ln>
                <a:solidFill>
                  <a:srgbClr val="124D95"/>
                </a:solidFill>
                <a:effectLst>
                  <a:outerShdw blurRad="50800" dist="38100" dir="2700000" algn="tl" rotWithShape="0">
                    <a:prstClr val="black">
                      <a:alpha val="40000"/>
                    </a:prstClr>
                  </a:outerShdw>
                </a:effectLst>
              </a:rPr>
              <a:t>20 CFR 678.720 (c)(4)</a:t>
            </a:r>
          </a:p>
        </p:txBody>
      </p:sp>
      <p:sp>
        <p:nvSpPr>
          <p:cNvPr id="5" name="Content Placeholder 4"/>
          <p:cNvSpPr>
            <a:spLocks noGrp="1"/>
          </p:cNvSpPr>
          <p:nvPr>
            <p:ph idx="1"/>
            <p:custDataLst>
              <p:tags r:id="rId3"/>
            </p:custDataLst>
          </p:nvPr>
        </p:nvSpPr>
        <p:spPr>
          <a:xfrm>
            <a:off x="628650" y="1474845"/>
            <a:ext cx="8229600" cy="4608456"/>
          </a:xfrm>
        </p:spPr>
        <p:txBody>
          <a:bodyPr>
            <a:normAutofit/>
          </a:bodyPr>
          <a:lstStyle/>
          <a:p>
            <a:r>
              <a:rPr lang="en-US" sz="2400" dirty="0"/>
              <a:t>Contributions of space, equipment, technology, non-personnel services, or other like items to support the infrastructure costs associated with One-Stop operations, </a:t>
            </a:r>
            <a:r>
              <a:rPr lang="en-US" sz="2400" dirty="0">
                <a:solidFill>
                  <a:srgbClr val="C00000"/>
                </a:solidFill>
              </a:rPr>
              <a:t>by a non-One-Stop partner to support the One-Stop center in general, not a specific partner</a:t>
            </a:r>
            <a:r>
              <a:rPr lang="en-US" sz="2400" dirty="0"/>
              <a:t>; or </a:t>
            </a:r>
          </a:p>
          <a:p>
            <a:endParaRPr lang="en-US" sz="500" dirty="0"/>
          </a:p>
          <a:p>
            <a:r>
              <a:rPr lang="en-US" sz="2400" dirty="0"/>
              <a:t>Contributions </a:t>
            </a:r>
            <a:r>
              <a:rPr lang="en-US" sz="2400" dirty="0">
                <a:solidFill>
                  <a:srgbClr val="C00000"/>
                </a:solidFill>
              </a:rPr>
              <a:t>by a non-One-Stop partner</a:t>
            </a:r>
            <a:r>
              <a:rPr lang="en-US" sz="2400" dirty="0"/>
              <a:t> of space, equipment, technology, non-personnel services, or other like items to support the infrastructure costs associated with One-Stop operations, </a:t>
            </a:r>
            <a:r>
              <a:rPr lang="en-US" sz="2400" dirty="0">
                <a:solidFill>
                  <a:srgbClr val="C00000"/>
                </a:solidFill>
              </a:rPr>
              <a:t>to a One-Stop partner to support its proportionate share of One-Stop infrastructure costs</a:t>
            </a:r>
            <a:r>
              <a:rPr lang="en-US" sz="2400" dirty="0"/>
              <a:t>.</a:t>
            </a:r>
          </a:p>
        </p:txBody>
      </p:sp>
      <p:sp>
        <p:nvSpPr>
          <p:cNvPr id="6" name="Title 5"/>
          <p:cNvSpPr>
            <a:spLocks noGrp="1"/>
          </p:cNvSpPr>
          <p:nvPr>
            <p:ph type="title"/>
            <p:custDataLst>
              <p:tags r:id="rId4"/>
            </p:custDataLst>
          </p:nvPr>
        </p:nvSpPr>
        <p:spPr/>
        <p:txBody>
          <a:bodyPr/>
          <a:lstStyle/>
          <a:p>
            <a:r>
              <a:rPr lang="en-US" dirty="0"/>
              <a:t>Third-party In-kind Contributions</a:t>
            </a:r>
          </a:p>
        </p:txBody>
      </p:sp>
    </p:spTree>
    <p:custDataLst>
      <p:tags r:id="rId1"/>
    </p:custDataLst>
    <p:extLst>
      <p:ext uri="{BB962C8B-B14F-4D97-AF65-F5344CB8AC3E}">
        <p14:creationId xmlns:p14="http://schemas.microsoft.com/office/powerpoint/2010/main" val="3492749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custDataLst>
              <p:tags r:id="rId2"/>
            </p:custDataLst>
          </p:nvPr>
        </p:nvSpPr>
        <p:spPr>
          <a:xfrm>
            <a:off x="0" y="236538"/>
            <a:ext cx="7886700" cy="885825"/>
          </a:xfrm>
        </p:spPr>
        <p:txBody>
          <a:bodyPr>
            <a:normAutofit fontScale="90000"/>
          </a:bodyPr>
          <a:lstStyle/>
          <a:p>
            <a:pPr marL="228600"/>
            <a:r>
              <a:rPr lang="en-US" dirty="0"/>
              <a:t>Third-party In-kind </a:t>
            </a:r>
            <a:br>
              <a:rPr lang="en-US" dirty="0"/>
            </a:br>
            <a:r>
              <a:rPr lang="en-US" dirty="0"/>
              <a:t>Contributions </a:t>
            </a:r>
            <a:r>
              <a:rPr lang="en-US" sz="2700" dirty="0"/>
              <a:t>…continued</a:t>
            </a:r>
            <a:endParaRPr lang="en-US" dirty="0"/>
          </a:p>
        </p:txBody>
      </p:sp>
      <p:sp>
        <p:nvSpPr>
          <p:cNvPr id="3" name="Content Placeholder 2"/>
          <p:cNvSpPr>
            <a:spLocks noGrp="1"/>
          </p:cNvSpPr>
          <p:nvPr>
            <p:ph idx="4294967295"/>
            <p:custDataLst>
              <p:tags r:id="rId3"/>
            </p:custDataLst>
          </p:nvPr>
        </p:nvSpPr>
        <p:spPr>
          <a:xfrm>
            <a:off x="628650" y="2209800"/>
            <a:ext cx="7886700" cy="3489960"/>
          </a:xfrm>
        </p:spPr>
        <p:txBody>
          <a:bodyPr anchor="ctr">
            <a:normAutofit/>
          </a:bodyPr>
          <a:lstStyle/>
          <a:p>
            <a:r>
              <a:rPr lang="en-US" sz="2400" dirty="0">
                <a:latin typeface="+mn-lt"/>
              </a:rPr>
              <a:t>Pursuant to 34 CFR 361.60, a VR agency may not use third-party in-kind contributions for match purposes under the VR program.</a:t>
            </a:r>
          </a:p>
          <a:p>
            <a:endParaRPr lang="en-US" sz="1000" dirty="0">
              <a:latin typeface="+mn-lt"/>
            </a:endParaRPr>
          </a:p>
          <a:p>
            <a:r>
              <a:rPr lang="en-US" sz="2400" dirty="0">
                <a:latin typeface="+mn-lt"/>
              </a:rPr>
              <a:t>There is nothing in 34 CFR 361.60 that prohibits a VR agency from using third-party in-kind contributions to pay for its share of the One-Stop operating costs, including infrastructure costs.</a:t>
            </a:r>
          </a:p>
        </p:txBody>
      </p:sp>
      <p:sp>
        <p:nvSpPr>
          <p:cNvPr id="4" name="Content Placeholder 2"/>
          <p:cNvSpPr txBox="1">
            <a:spLocks/>
          </p:cNvSpPr>
          <p:nvPr>
            <p:custDataLst>
              <p:tags r:id="rId4"/>
            </p:custDataLst>
          </p:nvPr>
        </p:nvSpPr>
        <p:spPr>
          <a:xfrm>
            <a:off x="0" y="1239207"/>
            <a:ext cx="9144000" cy="9144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defPPr>
              <a:defRPr lang="en-US"/>
            </a:defPPr>
            <a:lvl1pPr marL="2743200" indent="0" algn="ctr">
              <a:lnSpc>
                <a:spcPct val="90000"/>
              </a:lnSpc>
              <a:spcBef>
                <a:spcPts val="1000"/>
              </a:spcBef>
              <a:spcAft>
                <a:spcPts val="0"/>
              </a:spcAft>
              <a:buClr>
                <a:srgbClr val="FAB252"/>
              </a:buClr>
              <a:buFont typeface="Wingdings" panose="05000000000000000000" pitchFamily="2" charset="2"/>
              <a:buNone/>
              <a:defRPr sz="3600" b="1">
                <a:ln w="15875">
                  <a:solidFill>
                    <a:schemeClr val="bg1">
                      <a:lumMod val="65000"/>
                    </a:schemeClr>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defRPr>
            </a:lvl1pPr>
            <a:lvl2pPr marL="685800" indent="-228600">
              <a:lnSpc>
                <a:spcPct val="90000"/>
              </a:lnSpc>
              <a:spcBef>
                <a:spcPts val="500"/>
              </a:spcBef>
              <a:spcAft>
                <a:spcPts val="0"/>
              </a:spcAft>
              <a:buClr>
                <a:srgbClr val="F1592A"/>
              </a:buClr>
              <a:buFont typeface="Wingdings" panose="05000000000000000000" pitchFamily="2" charset="2"/>
              <a:buChar char=""/>
              <a:defRPr sz="2000">
                <a:solidFill>
                  <a:schemeClr val="bg1">
                    <a:lumMod val="50000"/>
                  </a:schemeClr>
                </a:solidFill>
                <a:latin typeface="Arial" panose="020B0604020202020204" pitchFamily="34" charset="0"/>
                <a:cs typeface="Arial" panose="020B0604020202020204" pitchFamily="34" charset="0"/>
              </a:defRPr>
            </a:lvl2pPr>
            <a:lvl3pPr marL="1143000" indent="-228600">
              <a:lnSpc>
                <a:spcPct val="90000"/>
              </a:lnSpc>
              <a:spcBef>
                <a:spcPts val="500"/>
              </a:spcBef>
              <a:spcAft>
                <a:spcPts val="0"/>
              </a:spcAft>
              <a:buClr>
                <a:srgbClr val="0070C0"/>
              </a:buClr>
              <a:buFont typeface="Wingdings" panose="05000000000000000000" pitchFamily="2" charset="2"/>
              <a:buChar char="v"/>
              <a:defRPr>
                <a:solidFill>
                  <a:srgbClr val="F1592A"/>
                </a:solidFill>
                <a:latin typeface="Arial" panose="020B0604020202020204" pitchFamily="34" charset="0"/>
                <a:cs typeface="Arial" panose="020B0604020202020204" pitchFamily="34" charset="0"/>
              </a:defRPr>
            </a:lvl3pPr>
            <a:lvl4pPr marL="1600200" indent="-228600">
              <a:lnSpc>
                <a:spcPct val="90000"/>
              </a:lnSpc>
              <a:spcBef>
                <a:spcPts val="500"/>
              </a:spcBef>
              <a:spcAft>
                <a:spcPts val="0"/>
              </a:spcAft>
              <a:buClr>
                <a:schemeClr val="tx1">
                  <a:lumMod val="65000"/>
                  <a:lumOff val="35000"/>
                </a:schemeClr>
              </a:buClr>
              <a:buFont typeface="Wingdings 2" panose="05020102010507070707" pitchFamily="18" charset="2"/>
              <a:buChar char=""/>
              <a:defRPr sz="1600">
                <a:solidFill>
                  <a:srgbClr val="0070C0"/>
                </a:solidFill>
                <a:latin typeface="Arial" panose="020B0604020202020204" pitchFamily="34" charset="0"/>
                <a:cs typeface="Arial" panose="020B0604020202020204" pitchFamily="34" charset="0"/>
              </a:defRPr>
            </a:lvl4pPr>
            <a:lvl5pPr marL="2057400" indent="-228600">
              <a:lnSpc>
                <a:spcPct val="90000"/>
              </a:lnSpc>
              <a:spcBef>
                <a:spcPts val="500"/>
              </a:spcBef>
              <a:spcAft>
                <a:spcPts val="0"/>
              </a:spcAft>
              <a:buClr>
                <a:srgbClr val="FAB252"/>
              </a:buClr>
              <a:buFont typeface="Wingdings 2" panose="05020102010507070707" pitchFamily="18" charset="2"/>
              <a:buChar char=""/>
              <a:defRPr sz="1600">
                <a:solidFill>
                  <a:schemeClr val="tx1">
                    <a:lumMod val="65000"/>
                    <a:lumOff val="3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defTabSz="914400"/>
            <a:r>
              <a:rPr lang="en-US" sz="2800" dirty="0"/>
              <a:t>Vocational Rehabilitation Programs</a:t>
            </a:r>
          </a:p>
        </p:txBody>
      </p:sp>
    </p:spTree>
    <p:custDataLst>
      <p:tags r:id="rId1"/>
    </p:custDataLst>
    <p:extLst>
      <p:ext uri="{BB962C8B-B14F-4D97-AF65-F5344CB8AC3E}">
        <p14:creationId xmlns:p14="http://schemas.microsoft.com/office/powerpoint/2010/main" val="93474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2"/>
            </p:custDataLst>
          </p:nvPr>
        </p:nvSpPr>
        <p:spPr>
          <a:xfrm>
            <a:off x="3215640" y="0"/>
            <a:ext cx="5928360" cy="143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custDataLst>
              <p:tags r:id="rId3"/>
            </p:custDataLst>
          </p:nvPr>
        </p:nvSpPr>
        <p:spPr>
          <a:xfrm>
            <a:off x="457200" y="1295400"/>
            <a:ext cx="8229600" cy="4831080"/>
          </a:xfrm>
        </p:spPr>
        <p:txBody>
          <a:bodyPr anchor="ctr">
            <a:noAutofit/>
          </a:bodyPr>
          <a:lstStyle/>
          <a:p>
            <a:pPr marL="284163" indent="-222250"/>
            <a:r>
              <a:rPr lang="en-US" sz="2300" dirty="0"/>
              <a:t>A city government allows the One-Stop to use city space rent free.</a:t>
            </a:r>
          </a:p>
          <a:p>
            <a:pPr marL="284163" indent="-222250"/>
            <a:endParaRPr lang="en-US" sz="500" dirty="0"/>
          </a:p>
          <a:p>
            <a:pPr marL="284163" indent="-222250"/>
            <a:r>
              <a:rPr lang="en-US" sz="2300" dirty="0"/>
              <a:t>This in-kind contribution would not be associated with one specific partner, but rather would go to support the One-Stop generally and would be factored into the underlying budget and cost pools used to determine proportionate share (valued in accordance with 2 CFR 200.306).  </a:t>
            </a:r>
          </a:p>
          <a:p>
            <a:pPr marL="284163" indent="-222250"/>
            <a:endParaRPr lang="en-US" sz="500" dirty="0"/>
          </a:p>
          <a:p>
            <a:pPr marL="284163" indent="-222250"/>
            <a:r>
              <a:rPr lang="en-US" sz="2300" dirty="0"/>
              <a:t>The result would be a decrease in amount of funds each partner contributes as the overall budget will have been reduced.</a:t>
            </a:r>
          </a:p>
        </p:txBody>
      </p:sp>
      <p:sp>
        <p:nvSpPr>
          <p:cNvPr id="4" name="Title 3"/>
          <p:cNvSpPr>
            <a:spLocks noGrp="1"/>
          </p:cNvSpPr>
          <p:nvPr>
            <p:ph type="title" idx="4294967295"/>
            <p:custDataLst>
              <p:tags r:id="rId4"/>
            </p:custDataLst>
          </p:nvPr>
        </p:nvSpPr>
        <p:spPr>
          <a:xfrm>
            <a:off x="0" y="0"/>
            <a:ext cx="7886700" cy="1828800"/>
          </a:xfrm>
        </p:spPr>
        <p:txBody>
          <a:bodyPr anchor="ctr">
            <a:normAutofit/>
          </a:bodyPr>
          <a:lstStyle/>
          <a:p>
            <a:pPr marL="457200"/>
            <a:r>
              <a:rPr lang="en-US" dirty="0"/>
              <a:t>Third-party </a:t>
            </a:r>
            <a:br>
              <a:rPr lang="en-US" dirty="0"/>
            </a:br>
            <a:r>
              <a:rPr lang="en-US" dirty="0"/>
              <a:t>In-kind Contribution</a:t>
            </a: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56960" y="81036"/>
            <a:ext cx="2743200" cy="14086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29508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2"/>
            </p:custDataLst>
          </p:nvPr>
        </p:nvSpPr>
        <p:spPr>
          <a:xfrm>
            <a:off x="3215640" y="0"/>
            <a:ext cx="5928360" cy="1432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custDataLst>
              <p:tags r:id="rId3"/>
            </p:custDataLst>
          </p:nvPr>
        </p:nvSpPr>
        <p:spPr>
          <a:xfrm>
            <a:off x="457200" y="1295400"/>
            <a:ext cx="8229600" cy="4831080"/>
          </a:xfrm>
        </p:spPr>
        <p:txBody>
          <a:bodyPr anchor="ctr">
            <a:noAutofit/>
          </a:bodyPr>
          <a:lstStyle/>
          <a:p>
            <a:pPr marL="284163" indent="-222250"/>
            <a:r>
              <a:rPr lang="en-US" sz="2400" dirty="0"/>
              <a:t>A business partner provides assistive technology to a vocational rehabilitation program who then gives it to the One-Stop.</a:t>
            </a:r>
          </a:p>
          <a:p>
            <a:pPr marL="284163" indent="-222250"/>
            <a:endParaRPr lang="en-US" sz="2300" dirty="0"/>
          </a:p>
          <a:p>
            <a:pPr marL="284163" indent="-222250"/>
            <a:r>
              <a:rPr lang="en-US" sz="2400" dirty="0"/>
              <a:t>So long as assistive technology was in the One-Stop operating budget’s infrastructure costs, the partner could value the assistive technology and use the value to count towards its proportionate share (valued in accordance with 2 CFR 200.306).</a:t>
            </a:r>
          </a:p>
        </p:txBody>
      </p:sp>
      <p:sp>
        <p:nvSpPr>
          <p:cNvPr id="4" name="Title 3"/>
          <p:cNvSpPr>
            <a:spLocks noGrp="1"/>
          </p:cNvSpPr>
          <p:nvPr>
            <p:ph type="title" idx="4294967295"/>
            <p:custDataLst>
              <p:tags r:id="rId4"/>
            </p:custDataLst>
          </p:nvPr>
        </p:nvSpPr>
        <p:spPr>
          <a:xfrm>
            <a:off x="0" y="0"/>
            <a:ext cx="7886700" cy="1828800"/>
          </a:xfrm>
        </p:spPr>
        <p:txBody>
          <a:bodyPr anchor="ctr">
            <a:normAutofit/>
          </a:bodyPr>
          <a:lstStyle/>
          <a:p>
            <a:pPr marL="457200"/>
            <a:r>
              <a:rPr lang="en-US" dirty="0"/>
              <a:t>Third-party </a:t>
            </a:r>
            <a:br>
              <a:rPr lang="en-US" dirty="0"/>
            </a:br>
            <a:r>
              <a:rPr lang="en-US" dirty="0"/>
              <a:t>In-kind Contribution</a:t>
            </a:r>
          </a:p>
        </p:txBody>
      </p:sp>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136640" y="101600"/>
            <a:ext cx="2743200" cy="14086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24586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ATTENTION</a:t>
            </a:r>
          </a:p>
        </p:txBody>
      </p:sp>
      <p:sp>
        <p:nvSpPr>
          <p:cNvPr id="3" name="Content Placeholder 2"/>
          <p:cNvSpPr>
            <a:spLocks noGrp="1"/>
          </p:cNvSpPr>
          <p:nvPr>
            <p:ph idx="1"/>
            <p:custDataLst>
              <p:tags r:id="rId3"/>
            </p:custDataLst>
          </p:nvPr>
        </p:nvSpPr>
        <p:spPr>
          <a:xfrm>
            <a:off x="628650" y="1474845"/>
            <a:ext cx="6054436" cy="4608456"/>
          </a:xfrm>
        </p:spPr>
        <p:txBody>
          <a:bodyPr anchor="ctr">
            <a:normAutofit/>
          </a:bodyPr>
          <a:lstStyle/>
          <a:p>
            <a:r>
              <a:rPr lang="en-US" sz="2200" dirty="0"/>
              <a:t>Both non-cash and in-kind contributions must be </a:t>
            </a:r>
            <a:r>
              <a:rPr lang="en-US" sz="2200" dirty="0">
                <a:solidFill>
                  <a:srgbClr val="C00000"/>
                </a:solidFill>
              </a:rPr>
              <a:t>valued consistent with 2 CFR 200.306 </a:t>
            </a:r>
            <a:r>
              <a:rPr lang="en-US" sz="2200" dirty="0"/>
              <a:t>and </a:t>
            </a:r>
            <a:r>
              <a:rPr lang="en-US" sz="2200" dirty="0">
                <a:solidFill>
                  <a:srgbClr val="C00000"/>
                </a:solidFill>
              </a:rPr>
              <a:t>reconciled on a regular basis </a:t>
            </a:r>
            <a:r>
              <a:rPr lang="en-US" sz="2200" dirty="0"/>
              <a:t>to ensure they are fairly evaluated and meet the proportionate share of the partner.</a:t>
            </a:r>
          </a:p>
          <a:p>
            <a:endParaRPr lang="en-US" sz="1000" dirty="0"/>
          </a:p>
          <a:p>
            <a:r>
              <a:rPr lang="en-US" sz="2200" dirty="0"/>
              <a:t>All partner contributions, regardless of the type, must be reconciled on a regular basis (i.e., monthly or quarterly).</a:t>
            </a:r>
          </a:p>
          <a:p>
            <a:pPr lvl="1"/>
            <a:r>
              <a:rPr lang="en-US" sz="1900" dirty="0"/>
              <a:t>Compare actual expenses incurred to relative benefits received.</a:t>
            </a:r>
          </a:p>
          <a:p>
            <a:pPr lvl="1"/>
            <a:r>
              <a:rPr lang="en-US" sz="1900" dirty="0"/>
              <a:t>Ensure each partner program is contributing its proportionate share in accordance with the terms of the MOU.</a:t>
            </a:r>
          </a:p>
        </p:txBody>
      </p:sp>
      <p:pic>
        <p:nvPicPr>
          <p:cNvPr id="5" name="Picture 2" descr="http://www.oncoursesystems.com/images/user/8541/17284/remember%20finger.png"/>
          <p:cNvPicPr>
            <a:picLocks noChangeAspect="1" noChangeArrowheads="1"/>
          </p:cNvPicPr>
          <p:nvPr/>
        </p:nvPicPr>
        <p:blipFill rotWithShape="1">
          <a:blip r:embed="rId6">
            <a:extLst>
              <a:ext uri="{28A0092B-C50C-407E-A947-70E740481C1C}">
                <a14:useLocalDpi xmlns:a14="http://schemas.microsoft.com/office/drawing/2010/main" val="0"/>
              </a:ext>
            </a:extLst>
          </a:blip>
          <a:srcRect l="15453" t="6702" r="12315"/>
          <a:stretch/>
        </p:blipFill>
        <p:spPr bwMode="auto">
          <a:xfrm>
            <a:off x="6683086" y="2029461"/>
            <a:ext cx="2123823" cy="4114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227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US" dirty="0"/>
              <a:t>What funding options do partners have?</a:t>
            </a:r>
          </a:p>
        </p:txBody>
      </p:sp>
      <p:sp>
        <p:nvSpPr>
          <p:cNvPr id="2" name="Text Placeholder 1"/>
          <p:cNvSpPr>
            <a:spLocks noGrp="1"/>
          </p:cNvSpPr>
          <p:nvPr>
            <p:ph type="body" idx="1"/>
            <p:custDataLst>
              <p:tags r:id="rId3"/>
            </p:custDataLst>
          </p:nvPr>
        </p:nvSpPr>
        <p:spPr/>
        <p:txBody>
          <a:bodyPr/>
          <a:lstStyle/>
          <a:p>
            <a:r>
              <a:rPr lang="en-US" dirty="0"/>
              <a:t>Local vs. State Funding Mechanisms</a:t>
            </a:r>
          </a:p>
          <a:p>
            <a:endParaRPr lang="en-US" dirty="0"/>
          </a:p>
        </p:txBody>
      </p:sp>
    </p:spTree>
    <p:custDataLst>
      <p:tags r:id="rId1"/>
    </p:custDataLst>
    <p:extLst>
      <p:ext uri="{BB962C8B-B14F-4D97-AF65-F5344CB8AC3E}">
        <p14:creationId xmlns:p14="http://schemas.microsoft.com/office/powerpoint/2010/main" val="4027267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US" dirty="0"/>
              <a:t>Funding Mechanisms</a:t>
            </a:r>
          </a:p>
        </p:txBody>
      </p:sp>
      <p:sp>
        <p:nvSpPr>
          <p:cNvPr id="3" name="Content Placeholder 2"/>
          <p:cNvSpPr>
            <a:spLocks noGrp="1"/>
          </p:cNvSpPr>
          <p:nvPr>
            <p:ph sz="half" idx="1"/>
            <p:custDataLst>
              <p:tags r:id="rId3"/>
            </p:custDataLst>
          </p:nvPr>
        </p:nvSpPr>
        <p:spPr/>
        <p:txBody>
          <a:bodyPr>
            <a:normAutofit/>
          </a:bodyPr>
          <a:lstStyle/>
          <a:p>
            <a:r>
              <a:rPr lang="en-US" sz="2000" dirty="0"/>
              <a:t>Consensus regarding the IFA is reached.</a:t>
            </a:r>
          </a:p>
          <a:p>
            <a:endParaRPr lang="en-US" sz="2000" dirty="0"/>
          </a:p>
          <a:p>
            <a:endParaRPr lang="en-US" sz="2000" dirty="0"/>
          </a:p>
          <a:p>
            <a:endParaRPr lang="en-US" sz="2000" dirty="0"/>
          </a:p>
          <a:p>
            <a:endParaRPr lang="en-US" sz="2000" dirty="0"/>
          </a:p>
          <a:p>
            <a:r>
              <a:rPr lang="en-US" sz="2000" dirty="0"/>
              <a:t>Partner contributions may be limited by program statue or regulations.</a:t>
            </a:r>
          </a:p>
        </p:txBody>
      </p:sp>
      <p:sp>
        <p:nvSpPr>
          <p:cNvPr id="36" name="Content Placeholder 35"/>
          <p:cNvSpPr>
            <a:spLocks noGrp="1"/>
          </p:cNvSpPr>
          <p:nvPr>
            <p:ph sz="half" idx="2"/>
            <p:custDataLst>
              <p:tags r:id="rId4"/>
            </p:custDataLst>
          </p:nvPr>
        </p:nvSpPr>
        <p:spPr>
          <a:xfrm>
            <a:off x="4629150" y="2019300"/>
            <a:ext cx="4389120" cy="4157663"/>
          </a:xfrm>
        </p:spPr>
        <p:txBody>
          <a:bodyPr>
            <a:noAutofit/>
          </a:bodyPr>
          <a:lstStyle/>
          <a:p>
            <a:pPr marL="231775" indent="-231775"/>
            <a:r>
              <a:rPr lang="en-US" sz="2000" dirty="0"/>
              <a:t>Consensus regarding the IFA is </a:t>
            </a:r>
            <a:r>
              <a:rPr lang="en-US" sz="2000" b="1" u="sng" dirty="0"/>
              <a:t>not</a:t>
            </a:r>
            <a:r>
              <a:rPr lang="en-US" sz="2000" dirty="0"/>
              <a:t> reached.</a:t>
            </a:r>
          </a:p>
          <a:p>
            <a:endParaRPr lang="en-US" sz="1800" dirty="0"/>
          </a:p>
          <a:p>
            <a:endParaRPr lang="en-US" sz="1800" dirty="0"/>
          </a:p>
          <a:p>
            <a:endParaRPr lang="en-US" sz="1800" dirty="0"/>
          </a:p>
          <a:p>
            <a:endParaRPr lang="en-US" sz="1800" dirty="0"/>
          </a:p>
          <a:p>
            <a:pPr marL="231775" indent="-231775"/>
            <a:r>
              <a:rPr lang="en-US" sz="2000" dirty="0"/>
              <a:t>Beginning in PY’17, the Governor, in consultation with CEOs, local WDBs, and the State WDB, determines partner contributions.</a:t>
            </a:r>
          </a:p>
          <a:p>
            <a:pPr marL="231775" indent="-231775"/>
            <a:r>
              <a:rPr lang="en-US" sz="2000" dirty="0"/>
              <a:t>Specified caps are in place for Partner contributions.</a:t>
            </a:r>
          </a:p>
          <a:p>
            <a:pPr marL="231775" indent="-231775"/>
            <a:endParaRPr lang="en-US" sz="400" dirty="0"/>
          </a:p>
          <a:p>
            <a:endParaRPr lang="en-US" sz="1800" dirty="0"/>
          </a:p>
          <a:p>
            <a:endParaRPr lang="en-US" sz="1800" dirty="0"/>
          </a:p>
        </p:txBody>
      </p:sp>
      <p:sp>
        <p:nvSpPr>
          <p:cNvPr id="37" name="Text Placeholder 36"/>
          <p:cNvSpPr>
            <a:spLocks noGrp="1"/>
          </p:cNvSpPr>
          <p:nvPr>
            <p:ph type="body" sz="quarter" idx="10"/>
            <p:custDataLst>
              <p:tags r:id="rId5"/>
            </p:custDataLst>
          </p:nvPr>
        </p:nvSpPr>
        <p:spPr/>
        <p:style>
          <a:lnRef idx="0">
            <a:schemeClr val="accent3"/>
          </a:lnRef>
          <a:fillRef idx="3">
            <a:schemeClr val="accent3"/>
          </a:fillRef>
          <a:effectRef idx="3">
            <a:schemeClr val="accent3"/>
          </a:effectRef>
          <a:fontRef idx="minor">
            <a:schemeClr val="lt1"/>
          </a:fontRef>
        </p:style>
        <p:txBody>
          <a:bodyPr>
            <a:normAutofit fontScale="92500"/>
          </a:bodyPr>
          <a:lstStyle/>
          <a:p>
            <a:r>
              <a:rPr lang="en-US" dirty="0"/>
              <a:t>Local Funding Mechanism </a:t>
            </a:r>
          </a:p>
        </p:txBody>
      </p:sp>
      <p:sp>
        <p:nvSpPr>
          <p:cNvPr id="38" name="Text Placeholder 37"/>
          <p:cNvSpPr>
            <a:spLocks noGrp="1"/>
          </p:cNvSpPr>
          <p:nvPr>
            <p:ph type="body" sz="quarter" idx="11"/>
            <p:custDataLst>
              <p:tags r:id="rId6"/>
            </p:custDataLst>
          </p:nvPr>
        </p:nvSpPr>
        <p:spPr/>
        <p:style>
          <a:lnRef idx="0">
            <a:schemeClr val="accent3"/>
          </a:lnRef>
          <a:fillRef idx="3">
            <a:schemeClr val="accent3"/>
          </a:fillRef>
          <a:effectRef idx="3">
            <a:schemeClr val="accent3"/>
          </a:effectRef>
          <a:fontRef idx="minor">
            <a:schemeClr val="lt1"/>
          </a:fontRef>
        </p:style>
        <p:txBody>
          <a:bodyPr>
            <a:normAutofit fontScale="92500"/>
          </a:bodyPr>
          <a:lstStyle/>
          <a:p>
            <a:r>
              <a:rPr lang="en-US" dirty="0"/>
              <a:t>State Funding Mechanism </a:t>
            </a:r>
          </a:p>
        </p:txBody>
      </p:sp>
      <p:pic>
        <p:nvPicPr>
          <p:cNvPr id="41" name="Picture 40"/>
          <p:cNvPicPr>
            <a:picLocks noChangeAspect="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r="51450"/>
          <a:stretch/>
        </p:blipFill>
        <p:spPr>
          <a:xfrm>
            <a:off x="0" y="2666999"/>
            <a:ext cx="1828800" cy="1676253"/>
          </a:xfrm>
          <a:prstGeom prst="rect">
            <a:avLst/>
          </a:prstGeom>
        </p:spPr>
      </p:pic>
      <p:pic>
        <p:nvPicPr>
          <p:cNvPr id="43" name="Picture 42"/>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9534" t="8516" r="-1" b="5927"/>
          <a:stretch/>
        </p:blipFill>
        <p:spPr>
          <a:xfrm flipH="1">
            <a:off x="4629150" y="2821293"/>
            <a:ext cx="1828800" cy="1379672"/>
          </a:xfrm>
          <a:prstGeom prst="rect">
            <a:avLst/>
          </a:prstGeom>
        </p:spPr>
      </p:pic>
      <p:sp>
        <p:nvSpPr>
          <p:cNvPr id="2" name="Rectangle 1"/>
          <p:cNvSpPr/>
          <p:nvPr>
            <p:custDataLst>
              <p:tags r:id="rId7"/>
            </p:custDataLst>
          </p:nvPr>
        </p:nvSpPr>
        <p:spPr>
          <a:xfrm>
            <a:off x="4526280" y="1924048"/>
            <a:ext cx="91440" cy="4206240"/>
          </a:xfrm>
          <a:prstGeom prst="rect">
            <a:avLst/>
          </a:prstGeom>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046886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left)">
                                      <p:cBhvr>
                                        <p:cTn id="11" dur="400"/>
                                        <p:tgtEl>
                                          <p:spTgt spid="4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left)">
                                      <p:cBhvr>
                                        <p:cTn id="24" dur="4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2"/>
            </p:custDataLst>
          </p:nvPr>
        </p:nvSpPr>
        <p:spPr/>
        <p:txBody>
          <a:bodyPr/>
          <a:lstStyle/>
          <a:p>
            <a:r>
              <a:rPr lang="en-US" dirty="0"/>
              <a:t>In the </a:t>
            </a:r>
            <a:r>
              <a:rPr lang="en-US" dirty="0">
                <a:solidFill>
                  <a:srgbClr val="C00000"/>
                </a:solidFill>
              </a:rPr>
              <a:t>local funding mechanism</a:t>
            </a:r>
            <a:r>
              <a:rPr lang="en-US" dirty="0"/>
              <a:t>, the local WDB, chief elected officials, and One-Stop </a:t>
            </a:r>
            <a:r>
              <a:rPr lang="en-US" dirty="0">
                <a:solidFill>
                  <a:srgbClr val="C00000"/>
                </a:solidFill>
              </a:rPr>
              <a:t>partners agree to amounts and methods of calculating amounts</a:t>
            </a:r>
            <a:r>
              <a:rPr lang="en-US" dirty="0"/>
              <a:t> each partner will contribute for One-Stop infrastructure funding, include the infrastructure funding terms in the MOU, and sign the MOU.</a:t>
            </a:r>
          </a:p>
        </p:txBody>
      </p:sp>
      <p:sp>
        <p:nvSpPr>
          <p:cNvPr id="5" name="Text Placeholder 4"/>
          <p:cNvSpPr>
            <a:spLocks noGrp="1"/>
          </p:cNvSpPr>
          <p:nvPr>
            <p:ph type="body" sz="quarter" idx="11"/>
            <p:custDataLst>
              <p:tags r:id="rId3"/>
            </p:custDataLst>
          </p:nvPr>
        </p:nvSpPr>
        <p:spPr/>
        <p:txBody>
          <a:bodyPr/>
          <a:lstStyle/>
          <a:p>
            <a:r>
              <a:rPr lang="en-US" dirty="0"/>
              <a:t>20 CFR 678.715(a)</a:t>
            </a:r>
          </a:p>
        </p:txBody>
      </p:sp>
    </p:spTree>
    <p:custDataLst>
      <p:tags r:id="rId1"/>
    </p:custDataLst>
    <p:extLst>
      <p:ext uri="{BB962C8B-B14F-4D97-AF65-F5344CB8AC3E}">
        <p14:creationId xmlns:p14="http://schemas.microsoft.com/office/powerpoint/2010/main" val="2762663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a:xfrm>
            <a:off x="628650" y="1280160"/>
            <a:ext cx="7886700" cy="4541519"/>
          </a:xfrm>
        </p:spPr>
        <p:txBody>
          <a:bodyPr anchor="ctr">
            <a:normAutofit/>
          </a:bodyPr>
          <a:lstStyle/>
          <a:p>
            <a:pPr lvl="0">
              <a:lnSpc>
                <a:spcPct val="100000"/>
              </a:lnSpc>
            </a:pPr>
            <a:r>
              <a:rPr lang="en-US" sz="2400" dirty="0"/>
              <a:t>Intent </a:t>
            </a:r>
          </a:p>
          <a:p>
            <a:pPr lvl="0">
              <a:lnSpc>
                <a:spcPct val="100000"/>
              </a:lnSpc>
            </a:pPr>
            <a:r>
              <a:rPr lang="en-US" sz="2400" dirty="0"/>
              <a:t>Terms and Definitions</a:t>
            </a:r>
          </a:p>
          <a:p>
            <a:pPr>
              <a:lnSpc>
                <a:spcPct val="100000"/>
              </a:lnSpc>
            </a:pPr>
            <a:r>
              <a:rPr lang="en-US" sz="2400" dirty="0"/>
              <a:t>Partner Roles and Responsibilities</a:t>
            </a:r>
          </a:p>
          <a:p>
            <a:pPr lvl="0">
              <a:lnSpc>
                <a:spcPct val="100000"/>
              </a:lnSpc>
            </a:pPr>
            <a:r>
              <a:rPr lang="en-US" sz="2400" dirty="0"/>
              <a:t>Uniform Guidance – Federal Cost Principles </a:t>
            </a:r>
          </a:p>
          <a:p>
            <a:pPr lvl="0">
              <a:lnSpc>
                <a:spcPct val="100000"/>
              </a:lnSpc>
            </a:pPr>
            <a:r>
              <a:rPr lang="en-US" sz="2400" dirty="0"/>
              <a:t>Memorandum of Understanding (MOU) and Infrastructure Funding Agreement (IFA)</a:t>
            </a:r>
          </a:p>
          <a:p>
            <a:pPr>
              <a:lnSpc>
                <a:spcPct val="100000"/>
              </a:lnSpc>
            </a:pPr>
            <a:r>
              <a:rPr lang="en-US" sz="2400" dirty="0"/>
              <a:t>Types of Infrastructure Funding</a:t>
            </a:r>
          </a:p>
          <a:p>
            <a:pPr>
              <a:lnSpc>
                <a:spcPct val="100000"/>
              </a:lnSpc>
            </a:pPr>
            <a:r>
              <a:rPr lang="en-US" sz="2400" dirty="0"/>
              <a:t>Funding Mechanisms</a:t>
            </a:r>
          </a:p>
        </p:txBody>
      </p:sp>
    </p:spTree>
    <p:custDataLst>
      <p:tags r:id="rId1"/>
    </p:custDataLst>
    <p:extLst>
      <p:ext uri="{BB962C8B-B14F-4D97-AF65-F5344CB8AC3E}">
        <p14:creationId xmlns:p14="http://schemas.microsoft.com/office/powerpoint/2010/main" val="1108178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Local Funding Mechanism</a:t>
            </a:r>
          </a:p>
        </p:txBody>
      </p:sp>
      <p:sp>
        <p:nvSpPr>
          <p:cNvPr id="3" name="Content Placeholder 2"/>
          <p:cNvSpPr>
            <a:spLocks noGrp="1"/>
          </p:cNvSpPr>
          <p:nvPr>
            <p:ph idx="1"/>
            <p:custDataLst>
              <p:tags r:id="rId3"/>
            </p:custDataLst>
          </p:nvPr>
        </p:nvSpPr>
        <p:spPr>
          <a:xfrm>
            <a:off x="628650" y="1592317"/>
            <a:ext cx="5094233" cy="1076428"/>
          </a:xfrm>
        </p:spPr>
        <p:txBody>
          <a:bodyPr anchor="t">
            <a:noAutofit/>
          </a:bodyPr>
          <a:lstStyle/>
          <a:p>
            <a:r>
              <a:rPr lang="en-US" sz="2200" dirty="0"/>
              <a:t>One-Stop partner programs may determine what funds they will use to pay for infrastructure costs.</a:t>
            </a:r>
          </a:p>
        </p:txBody>
      </p:sp>
      <p:sp>
        <p:nvSpPr>
          <p:cNvPr id="5" name="Content Placeholder 2"/>
          <p:cNvSpPr txBox="1">
            <a:spLocks/>
          </p:cNvSpPr>
          <p:nvPr>
            <p:custDataLst>
              <p:tags r:id="rId4"/>
            </p:custDataLst>
          </p:nvPr>
        </p:nvSpPr>
        <p:spPr>
          <a:xfrm>
            <a:off x="628650" y="2790497"/>
            <a:ext cx="7886700" cy="3292804"/>
          </a:xfrm>
          <a:prstGeom prst="rect">
            <a:avLst/>
          </a:prstGeom>
        </p:spPr>
        <p:txBody>
          <a:bodyPr vert="horz" lIns="91440" tIns="45720" rIns="91440" bIns="45720" rtlCol="0" anchor="t">
            <a:no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The use of these funds must be in accordance with: </a:t>
            </a:r>
          </a:p>
          <a:p>
            <a:pPr lvl="1"/>
            <a:r>
              <a:rPr lang="en-US" sz="2000" dirty="0"/>
              <a:t>Requirements in 20 CFR 678.720, and </a:t>
            </a:r>
          </a:p>
          <a:p>
            <a:pPr lvl="1"/>
            <a:r>
              <a:rPr lang="en-US" sz="2000" dirty="0"/>
              <a:t>Partner’s authorizing statutes and regulations.</a:t>
            </a:r>
          </a:p>
          <a:p>
            <a:endParaRPr lang="en-US" sz="500" dirty="0"/>
          </a:p>
          <a:p>
            <a:r>
              <a:rPr lang="en-US" sz="2200" dirty="0"/>
              <a:t>There are no specific caps on the amount or percentage of funding a One-Stop partner may contribute, except that contributions may not exceed the amount available for administrative costs under the authorizing statute of the partner programs.</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22883" y="1470565"/>
            <a:ext cx="3068811" cy="1076428"/>
          </a:xfrm>
          <a:prstGeom prst="rect">
            <a:avLst/>
          </a:prstGeom>
        </p:spPr>
      </p:pic>
    </p:spTree>
    <p:custDataLst>
      <p:tags r:id="rId1"/>
    </p:custDataLst>
    <p:extLst>
      <p:ext uri="{BB962C8B-B14F-4D97-AF65-F5344CB8AC3E}">
        <p14:creationId xmlns:p14="http://schemas.microsoft.com/office/powerpoint/2010/main" val="622298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custDataLst>
              <p:tags r:id="rId2"/>
            </p:custDataLst>
          </p:nvPr>
        </p:nvSpPr>
        <p:spPr/>
        <p:txBody>
          <a:bodyPr/>
          <a:lstStyle/>
          <a:p>
            <a:r>
              <a:rPr lang="en-US" dirty="0"/>
              <a:t>In the </a:t>
            </a:r>
            <a:r>
              <a:rPr lang="en-US" dirty="0">
                <a:solidFill>
                  <a:srgbClr val="C00000"/>
                </a:solidFill>
              </a:rPr>
              <a:t>State funding mechanism</a:t>
            </a:r>
            <a:r>
              <a:rPr lang="en-US" dirty="0"/>
              <a:t>, the </a:t>
            </a:r>
            <a:r>
              <a:rPr lang="en-US" dirty="0">
                <a:solidFill>
                  <a:srgbClr val="C00000"/>
                </a:solidFill>
              </a:rPr>
              <a:t>Governor</a:t>
            </a:r>
            <a:r>
              <a:rPr lang="en-US" dirty="0"/>
              <a:t>, subject to the limitations in paragraph (c), </a:t>
            </a:r>
            <a:r>
              <a:rPr lang="en-US" dirty="0">
                <a:solidFill>
                  <a:srgbClr val="C00000"/>
                </a:solidFill>
              </a:rPr>
              <a:t>determines One-Stop partner contributions </a:t>
            </a:r>
            <a:r>
              <a:rPr lang="en-US" dirty="0"/>
              <a:t>after consultation with the chief elected officials, local WDBs, and the State WDB.</a:t>
            </a:r>
          </a:p>
        </p:txBody>
      </p:sp>
      <p:sp>
        <p:nvSpPr>
          <p:cNvPr id="5" name="Text Placeholder 4"/>
          <p:cNvSpPr>
            <a:spLocks noGrp="1"/>
          </p:cNvSpPr>
          <p:nvPr>
            <p:ph type="body" sz="quarter" idx="11"/>
            <p:custDataLst>
              <p:tags r:id="rId3"/>
            </p:custDataLst>
          </p:nvPr>
        </p:nvSpPr>
        <p:spPr/>
        <p:txBody>
          <a:bodyPr/>
          <a:lstStyle/>
          <a:p>
            <a:r>
              <a:rPr lang="en-US" dirty="0"/>
              <a:t>20 CFR 678.730(b)</a:t>
            </a:r>
          </a:p>
        </p:txBody>
      </p:sp>
    </p:spTree>
    <p:custDataLst>
      <p:tags r:id="rId1"/>
    </p:custDataLst>
    <p:extLst>
      <p:ext uri="{BB962C8B-B14F-4D97-AF65-F5344CB8AC3E}">
        <p14:creationId xmlns:p14="http://schemas.microsoft.com/office/powerpoint/2010/main" val="15435785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2"/>
            </p:custDataLst>
          </p:nvPr>
        </p:nvSpPr>
        <p:spPr/>
        <p:txBody>
          <a:bodyPr anchor="ctr">
            <a:normAutofit/>
          </a:bodyPr>
          <a:lstStyle/>
          <a:p>
            <a:r>
              <a:rPr lang="en-US" sz="2400" dirty="0"/>
              <a:t>Governors determine required One-Stop partner contributions in accordance with 20 CFR 678.730 – 678.738.</a:t>
            </a:r>
          </a:p>
          <a:p>
            <a:endParaRPr lang="en-US" sz="1000" dirty="0"/>
          </a:p>
          <a:p>
            <a:r>
              <a:rPr lang="en-US" sz="2400" dirty="0"/>
              <a:t>Governors’ determination of the required One-Stop partner contributions is subject to the funding caps outlined in 20 CFR 678.738(c).</a:t>
            </a:r>
          </a:p>
          <a:p>
            <a:endParaRPr lang="en-US" sz="1000" dirty="0"/>
          </a:p>
          <a:p>
            <a:r>
              <a:rPr lang="en-US" sz="2400" dirty="0"/>
              <a:t>Details of the State Funding Mechanism will be addressed in Part II of this webinar series.</a:t>
            </a:r>
          </a:p>
        </p:txBody>
      </p:sp>
      <p:sp>
        <p:nvSpPr>
          <p:cNvPr id="4" name="Title 3"/>
          <p:cNvSpPr>
            <a:spLocks noGrp="1"/>
          </p:cNvSpPr>
          <p:nvPr>
            <p:ph type="title"/>
            <p:custDataLst>
              <p:tags r:id="rId3"/>
            </p:custDataLst>
          </p:nvPr>
        </p:nvSpPr>
        <p:spPr/>
        <p:txBody>
          <a:bodyPr/>
          <a:lstStyle/>
          <a:p>
            <a:r>
              <a:rPr lang="en-US" dirty="0"/>
              <a:t>State Funding Mechanism </a:t>
            </a:r>
          </a:p>
        </p:txBody>
      </p:sp>
    </p:spTree>
    <p:custDataLst>
      <p:tags r:id="rId1"/>
    </p:custDataLst>
    <p:extLst>
      <p:ext uri="{BB962C8B-B14F-4D97-AF65-F5344CB8AC3E}">
        <p14:creationId xmlns:p14="http://schemas.microsoft.com/office/powerpoint/2010/main" val="1681174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a:t>When do the new rules apply?</a:t>
            </a:r>
          </a:p>
        </p:txBody>
      </p:sp>
      <p:sp>
        <p:nvSpPr>
          <p:cNvPr id="4" name="Text Placeholder 3"/>
          <p:cNvSpPr>
            <a:spLocks noGrp="1"/>
          </p:cNvSpPr>
          <p:nvPr>
            <p:ph type="body" idx="1"/>
            <p:custDataLst>
              <p:tags r:id="rId3"/>
            </p:custDataLst>
          </p:nvPr>
        </p:nvSpPr>
        <p:spPr/>
        <p:txBody>
          <a:bodyPr/>
          <a:lstStyle/>
          <a:p>
            <a:r>
              <a:rPr lang="en-US" dirty="0"/>
              <a:t>Implementation</a:t>
            </a:r>
          </a:p>
        </p:txBody>
      </p:sp>
    </p:spTree>
    <p:custDataLst>
      <p:tags r:id="rId1"/>
    </p:custDataLst>
    <p:extLst>
      <p:ext uri="{BB962C8B-B14F-4D97-AF65-F5344CB8AC3E}">
        <p14:creationId xmlns:p14="http://schemas.microsoft.com/office/powerpoint/2010/main" val="379932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lstStyle/>
          <a:p>
            <a:r>
              <a:rPr lang="en-US" dirty="0"/>
              <a:t>Implementation</a:t>
            </a:r>
          </a:p>
        </p:txBody>
      </p:sp>
      <p:sp>
        <p:nvSpPr>
          <p:cNvPr id="2" name="Content Placeholder 1"/>
          <p:cNvSpPr>
            <a:spLocks noGrp="1"/>
          </p:cNvSpPr>
          <p:nvPr>
            <p:ph idx="1"/>
            <p:custDataLst>
              <p:tags r:id="rId3"/>
            </p:custDataLst>
          </p:nvPr>
        </p:nvSpPr>
        <p:spPr>
          <a:xfrm>
            <a:off x="628650" y="1474845"/>
            <a:ext cx="5661791" cy="4608456"/>
          </a:xfrm>
        </p:spPr>
        <p:txBody>
          <a:bodyPr anchor="ctr">
            <a:normAutofit/>
          </a:bodyPr>
          <a:lstStyle/>
          <a:p>
            <a:r>
              <a:rPr lang="en-US" sz="2400" dirty="0"/>
              <a:t>Local WDBs must satisfy the requirements of section 121(h) of WIOA for purposes of funding the One-Stop system in PY 2017.  </a:t>
            </a:r>
          </a:p>
          <a:p>
            <a:endParaRPr lang="en-US" sz="1100" dirty="0"/>
          </a:p>
          <a:p>
            <a:r>
              <a:rPr lang="en-US" sz="2400" dirty="0"/>
              <a:t>All IFAs must meet the requirements of WIOA by July 1, 2017.</a:t>
            </a:r>
          </a:p>
          <a:p>
            <a:endParaRPr lang="en-US" sz="1000" dirty="0"/>
          </a:p>
          <a:p>
            <a:r>
              <a:rPr lang="en-US" sz="2400" dirty="0"/>
              <a:t>The State Funding Mechanism is triggered for any local WDB that does not reach consensus on the IFA. </a:t>
            </a:r>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l="21788" r="25660"/>
          <a:stretch/>
        </p:blipFill>
        <p:spPr>
          <a:xfrm>
            <a:off x="6146800" y="2008690"/>
            <a:ext cx="2661920" cy="4133339"/>
          </a:xfrm>
          <a:prstGeom prst="rect">
            <a:avLst/>
          </a:prstGeom>
        </p:spPr>
      </p:pic>
    </p:spTree>
    <p:custDataLst>
      <p:tags r:id="rId1"/>
    </p:custDataLst>
    <p:extLst>
      <p:ext uri="{BB962C8B-B14F-4D97-AF65-F5344CB8AC3E}">
        <p14:creationId xmlns:p14="http://schemas.microsoft.com/office/powerpoint/2010/main" val="2468493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2"/>
            </p:custDataLst>
          </p:nvPr>
        </p:nvSpPr>
        <p:spPr>
          <a:xfrm>
            <a:off x="5486400" y="2840883"/>
            <a:ext cx="3382229" cy="2624716"/>
          </a:xfrm>
        </p:spPr>
        <p:txBody>
          <a:bodyPr>
            <a:normAutofit/>
          </a:bodyPr>
          <a:lstStyle/>
          <a:p>
            <a:pPr algn="ctr"/>
            <a:r>
              <a:rPr lang="en-US" b="1" dirty="0"/>
              <a:t>Additional guidance is forthcoming.  </a:t>
            </a:r>
          </a:p>
          <a:p>
            <a:pPr algn="ctr"/>
            <a:r>
              <a:rPr lang="en-US" b="1" dirty="0"/>
              <a:t>Stay tuned!</a:t>
            </a:r>
          </a:p>
        </p:txBody>
      </p:sp>
      <p:sp>
        <p:nvSpPr>
          <p:cNvPr id="3" name="Content Placeholder 2"/>
          <p:cNvSpPr>
            <a:spLocks noGrp="1"/>
          </p:cNvSpPr>
          <p:nvPr>
            <p:ph idx="10"/>
            <p:custDataLst>
              <p:tags r:id="rId3"/>
            </p:custDataLst>
          </p:nvPr>
        </p:nvSpPr>
        <p:spPr>
          <a:xfrm>
            <a:off x="138632" y="1940111"/>
            <a:ext cx="4206240" cy="2624716"/>
          </a:xfrm>
        </p:spPr>
        <p:txBody>
          <a:bodyPr>
            <a:normAutofit/>
          </a:bodyPr>
          <a:lstStyle/>
          <a:p>
            <a:r>
              <a:rPr lang="en-US" sz="2900" dirty="0"/>
              <a:t>Please e-mail your questions to: </a:t>
            </a:r>
          </a:p>
          <a:p>
            <a:r>
              <a:rPr lang="en-US" sz="2900" u="sng" dirty="0">
                <a:hlinkClick r:id="rId6"/>
              </a:rPr>
              <a:t>ion@workforcegps.org</a:t>
            </a:r>
            <a:endParaRPr lang="en-US" sz="2900" dirty="0"/>
          </a:p>
        </p:txBody>
      </p:sp>
    </p:spTree>
    <p:custDataLst>
      <p:tags r:id="rId1"/>
    </p:custDataLst>
    <p:extLst>
      <p:ext uri="{BB962C8B-B14F-4D97-AF65-F5344CB8AC3E}">
        <p14:creationId xmlns:p14="http://schemas.microsoft.com/office/powerpoint/2010/main" val="3817786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648718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2"/>
            </p:custDataLst>
          </p:nvPr>
        </p:nvSpPr>
        <p:spPr/>
        <p:txBody>
          <a:bodyPr>
            <a:normAutofit/>
          </a:bodyPr>
          <a:lstStyle/>
          <a:p>
            <a:r>
              <a:rPr lang="en-US" dirty="0"/>
              <a:t>Intent</a:t>
            </a:r>
            <a:endParaRPr lang="en-US" sz="4400" dirty="0"/>
          </a:p>
        </p:txBody>
      </p:sp>
      <p:sp>
        <p:nvSpPr>
          <p:cNvPr id="5" name="Text Placeholder 4"/>
          <p:cNvSpPr>
            <a:spLocks noGrp="1"/>
          </p:cNvSpPr>
          <p:nvPr>
            <p:ph idx="1"/>
            <p:custDataLst>
              <p:tags r:id="rId3"/>
            </p:custDataLst>
          </p:nvPr>
        </p:nvSpPr>
        <p:spPr>
          <a:xfrm>
            <a:off x="628650" y="1474845"/>
            <a:ext cx="7886700" cy="3950551"/>
          </a:xfrm>
        </p:spPr>
        <p:txBody>
          <a:bodyPr anchor="ctr">
            <a:normAutofit/>
          </a:bodyPr>
          <a:lstStyle/>
          <a:p>
            <a:pPr marL="9525" indent="0" algn="ctr">
              <a:buNone/>
            </a:pPr>
            <a:r>
              <a:rPr lang="en-US" sz="2800" dirty="0"/>
              <a:t>WIOA makes improvements to the public workforce system including a requirement that</a:t>
            </a:r>
            <a:r>
              <a:rPr lang="en-US" sz="2800" i="0" dirty="0"/>
              <a:t> partners </a:t>
            </a:r>
            <a:r>
              <a:rPr lang="en-US" sz="2800" i="0" dirty="0">
                <a:solidFill>
                  <a:srgbClr val="C00000"/>
                </a:solidFill>
              </a:rPr>
              <a:t>dedicate funding for allowable infrastructure and other shared costs </a:t>
            </a:r>
            <a:r>
              <a:rPr lang="en-US" sz="2800" dirty="0"/>
              <a:t>that are allocable to the partner and in proportion to the partner’s use and the relative benefit received by the partner program.</a:t>
            </a:r>
          </a:p>
        </p:txBody>
      </p:sp>
      <p:sp>
        <p:nvSpPr>
          <p:cNvPr id="6" name="Content Placeholder 2"/>
          <p:cNvSpPr txBox="1">
            <a:spLocks/>
          </p:cNvSpPr>
          <p:nvPr>
            <p:custDataLst>
              <p:tags r:id="rId4"/>
            </p:custDataLst>
          </p:nvPr>
        </p:nvSpPr>
        <p:spPr>
          <a:xfrm>
            <a:off x="0" y="5231338"/>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lvl1pPr marL="457200" indent="-45720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indent="0" algn="ctr">
              <a:buNone/>
            </a:pPr>
            <a:r>
              <a:rPr lang="en-US" sz="2800" b="1" dirty="0">
                <a:ln>
                  <a:solidFill>
                    <a:schemeClr val="tx2"/>
                  </a:solidFill>
                </a:ln>
                <a:solidFill>
                  <a:srgbClr val="124D95"/>
                </a:solidFill>
                <a:effectLst>
                  <a:outerShdw blurRad="50800" dist="38100" dir="2700000" algn="tl" rotWithShape="0">
                    <a:prstClr val="black">
                      <a:alpha val="40000"/>
                    </a:prstClr>
                  </a:outerShdw>
                </a:effectLst>
              </a:rPr>
              <a:t>20 CFR 678.700 – 678.760</a:t>
            </a:r>
          </a:p>
        </p:txBody>
      </p:sp>
    </p:spTree>
    <p:custDataLst>
      <p:tags r:id="rId1"/>
    </p:custDataLst>
    <p:extLst>
      <p:ext uri="{BB962C8B-B14F-4D97-AF65-F5344CB8AC3E}">
        <p14:creationId xmlns:p14="http://schemas.microsoft.com/office/powerpoint/2010/main" val="1684322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What are One-Stop operating costs?</a:t>
            </a:r>
          </a:p>
        </p:txBody>
      </p:sp>
      <p:sp>
        <p:nvSpPr>
          <p:cNvPr id="3" name="Text Placeholder 2"/>
          <p:cNvSpPr>
            <a:spLocks noGrp="1"/>
          </p:cNvSpPr>
          <p:nvPr>
            <p:ph type="body" idx="1"/>
            <p:custDataLst>
              <p:tags r:id="rId3"/>
            </p:custDataLst>
          </p:nvPr>
        </p:nvSpPr>
        <p:spPr/>
        <p:txBody>
          <a:bodyPr/>
          <a:lstStyle/>
          <a:p>
            <a:r>
              <a:rPr lang="en-US" dirty="0"/>
              <a:t>Terms and Definitions</a:t>
            </a:r>
          </a:p>
        </p:txBody>
      </p:sp>
    </p:spTree>
    <p:custDataLst>
      <p:tags r:id="rId1"/>
    </p:custDataLst>
    <p:extLst>
      <p:ext uri="{BB962C8B-B14F-4D97-AF65-F5344CB8AC3E}">
        <p14:creationId xmlns:p14="http://schemas.microsoft.com/office/powerpoint/2010/main" val="366118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p:txBody>
          <a:bodyPr>
            <a:normAutofit/>
          </a:bodyPr>
          <a:lstStyle/>
          <a:p>
            <a:r>
              <a:rPr lang="en-US" dirty="0"/>
              <a:t>Infrastructure Costs</a:t>
            </a:r>
          </a:p>
        </p:txBody>
      </p:sp>
      <p:sp>
        <p:nvSpPr>
          <p:cNvPr id="4" name="Content Placeholder 3"/>
          <p:cNvSpPr>
            <a:spLocks noGrp="1"/>
          </p:cNvSpPr>
          <p:nvPr>
            <p:ph idx="1"/>
            <p:custDataLst>
              <p:tags r:id="rId3"/>
            </p:custDataLst>
          </p:nvPr>
        </p:nvSpPr>
        <p:spPr/>
        <p:txBody>
          <a:bodyPr>
            <a:normAutofit/>
          </a:bodyPr>
          <a:lstStyle/>
          <a:p>
            <a:pPr lvl="0">
              <a:buFont typeface="Wingdings" panose="05000000000000000000" pitchFamily="2" charset="2"/>
              <a:buChar char="§"/>
            </a:pPr>
            <a:r>
              <a:rPr lang="en-US" sz="2300" u="sng" dirty="0"/>
              <a:t>Non-personnel</a:t>
            </a:r>
            <a:r>
              <a:rPr lang="en-US" sz="2300" dirty="0"/>
              <a:t> costs necessary for the general operation of the One-Stop center, including but not limited to:</a:t>
            </a:r>
          </a:p>
          <a:p>
            <a:pPr marL="801688" lvl="1" indent="-230188"/>
            <a:r>
              <a:rPr lang="en-US" sz="1900" dirty="0"/>
              <a:t>Applicable facility costs (such as rent)</a:t>
            </a:r>
          </a:p>
          <a:p>
            <a:pPr marL="801688" lvl="1" indent="-230188"/>
            <a:r>
              <a:rPr lang="en-US" sz="1900" dirty="0"/>
              <a:t>Costs of utilities and maintenance</a:t>
            </a:r>
          </a:p>
          <a:p>
            <a:pPr marL="801688" lvl="1" indent="-230188"/>
            <a:r>
              <a:rPr lang="en-US" sz="1900" dirty="0"/>
              <a:t>Equipment (including physical modifications to the center for access, assessment-related products, and assistive technology for individuals with disabilities)</a:t>
            </a:r>
          </a:p>
          <a:p>
            <a:pPr marL="801688" lvl="1" indent="-230188"/>
            <a:r>
              <a:rPr lang="en-US" sz="1900" dirty="0"/>
              <a:t>Technology to facilitate access to the One-Stop center, including technology used for the center’s planning and outreach activities</a:t>
            </a:r>
          </a:p>
          <a:p>
            <a:pPr marL="801688" lvl="1" indent="-230188"/>
            <a:r>
              <a:rPr lang="en-US" sz="1900" dirty="0"/>
              <a:t>Local Workforce Development Boards (WDB) may consider common identifier costs as costs of One-Stop infrastructure</a:t>
            </a:r>
          </a:p>
        </p:txBody>
      </p:sp>
      <p:sp>
        <p:nvSpPr>
          <p:cNvPr id="5" name="Content Placeholder 2"/>
          <p:cNvSpPr txBox="1">
            <a:spLocks/>
          </p:cNvSpPr>
          <p:nvPr>
            <p:custDataLst>
              <p:tags r:id="rId4"/>
            </p:custDataLst>
          </p:nvPr>
        </p:nvSpPr>
        <p:spPr>
          <a:xfrm>
            <a:off x="0" y="5221972"/>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harsh" dir="t"/>
            </a:scene3d>
            <a:sp3d extrusionH="57150" prstMaterial="matte">
              <a:bevelT w="63500" h="12700"/>
              <a:contourClr>
                <a:schemeClr val="bg1">
                  <a:lumMod val="65000"/>
                </a:schemeClr>
              </a:contourClr>
            </a:sp3d>
          </a:bodyPr>
          <a:lstStyle>
            <a:lvl1pPr marL="457200" indent="-45720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Wingdings" panose="05000000000000000000" pitchFamily="2" charset="2"/>
              <a:buNone/>
            </a:pPr>
            <a:r>
              <a:rPr lang="en-US" sz="2800" b="1" dirty="0">
                <a:ln>
                  <a:solidFill>
                    <a:schemeClr val="tx2"/>
                  </a:solidFill>
                </a:ln>
                <a:solidFill>
                  <a:srgbClr val="124D95"/>
                </a:solidFill>
                <a:effectLst>
                  <a:outerShdw blurRad="50800" dist="38100" dir="2700000" algn="tl" rotWithShape="0">
                    <a:prstClr val="black">
                      <a:alpha val="40000"/>
                    </a:prstClr>
                  </a:outerShdw>
                </a:effectLst>
              </a:rPr>
              <a:t>WIOA Sec. 121(h)(4)      	20 CFR 678.700	</a:t>
            </a:r>
          </a:p>
        </p:txBody>
      </p:sp>
    </p:spTree>
    <p:custDataLst>
      <p:tags r:id="rId1"/>
    </p:custDataLst>
    <p:extLst>
      <p:ext uri="{BB962C8B-B14F-4D97-AF65-F5344CB8AC3E}">
        <p14:creationId xmlns:p14="http://schemas.microsoft.com/office/powerpoint/2010/main" val="4012605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p:txBody>
          <a:bodyPr/>
          <a:lstStyle/>
          <a:p>
            <a:r>
              <a:rPr lang="en-US" dirty="0"/>
              <a:t>Additional Costs</a:t>
            </a:r>
          </a:p>
        </p:txBody>
      </p:sp>
      <p:sp>
        <p:nvSpPr>
          <p:cNvPr id="4" name="Content Placeholder 3"/>
          <p:cNvSpPr>
            <a:spLocks noGrp="1"/>
          </p:cNvSpPr>
          <p:nvPr>
            <p:ph idx="1"/>
            <p:custDataLst>
              <p:tags r:id="rId3"/>
            </p:custDataLst>
          </p:nvPr>
        </p:nvSpPr>
        <p:spPr>
          <a:xfrm>
            <a:off x="628650" y="1397479"/>
            <a:ext cx="8046720" cy="4685822"/>
          </a:xfrm>
        </p:spPr>
        <p:txBody>
          <a:bodyPr anchor="t">
            <a:noAutofit/>
          </a:bodyPr>
          <a:lstStyle/>
          <a:p>
            <a:pPr lvl="0">
              <a:buFont typeface="Wingdings" panose="05000000000000000000" pitchFamily="2" charset="2"/>
              <a:buChar char="§"/>
            </a:pPr>
            <a:r>
              <a:rPr lang="en-US" sz="2300" b="1" dirty="0"/>
              <a:t>Applicable Career Services </a:t>
            </a:r>
          </a:p>
          <a:p>
            <a:pPr marL="457200" lvl="1" indent="0">
              <a:buNone/>
            </a:pPr>
            <a:r>
              <a:rPr lang="en-US" sz="2300" dirty="0"/>
              <a:t>Shall include the costs of the provision of career services in section 134(c)(2), as applicable to each program</a:t>
            </a:r>
          </a:p>
          <a:p>
            <a:pPr lvl="0">
              <a:buFont typeface="Wingdings" panose="05000000000000000000" pitchFamily="2" charset="2"/>
              <a:buChar char="§"/>
            </a:pPr>
            <a:r>
              <a:rPr lang="en-US" sz="2300" b="1" dirty="0"/>
              <a:t>Other Costs</a:t>
            </a:r>
          </a:p>
          <a:p>
            <a:pPr marL="457200" lvl="1" indent="0">
              <a:buNone/>
            </a:pPr>
            <a:r>
              <a:rPr lang="en-US" sz="2300" dirty="0"/>
              <a:t>Shared services that are authorized for and may be commonly provided through One-Stop partner programs, such as:</a:t>
            </a:r>
          </a:p>
        </p:txBody>
      </p:sp>
      <p:sp>
        <p:nvSpPr>
          <p:cNvPr id="5" name="Content Placeholder 2"/>
          <p:cNvSpPr txBox="1">
            <a:spLocks/>
          </p:cNvSpPr>
          <p:nvPr>
            <p:custDataLst>
              <p:tags r:id="rId4"/>
            </p:custDataLst>
          </p:nvPr>
        </p:nvSpPr>
        <p:spPr>
          <a:xfrm>
            <a:off x="0" y="5233583"/>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defPPr>
              <a:defRPr lang="en-US"/>
            </a:defPPr>
            <a:lvl1pPr marL="2743200" indent="0" algn="ctr">
              <a:lnSpc>
                <a:spcPct val="90000"/>
              </a:lnSpc>
              <a:spcBef>
                <a:spcPts val="1000"/>
              </a:spcBef>
              <a:spcAft>
                <a:spcPts val="0"/>
              </a:spcAft>
              <a:buClr>
                <a:srgbClr val="FAB252"/>
              </a:buClr>
              <a:buFont typeface="Wingdings" panose="05000000000000000000" pitchFamily="2" charset="2"/>
              <a:buNone/>
              <a:defRPr sz="3600" b="1">
                <a:ln w="15875">
                  <a:solidFill>
                    <a:schemeClr val="bg1">
                      <a:lumMod val="65000"/>
                    </a:schemeClr>
                  </a:solidFill>
                </a:ln>
                <a:gradFill flip="none" rotWithShape="1">
                  <a:gsLst>
                    <a:gs pos="0">
                      <a:schemeClr val="accent1">
                        <a:lumMod val="67000"/>
                      </a:schemeClr>
                    </a:gs>
                    <a:gs pos="48000">
                      <a:srgbClr val="0070C0">
                        <a:lumMod val="91000"/>
                      </a:srgbClr>
                    </a:gs>
                    <a:gs pos="100000">
                      <a:srgbClr val="0071C2"/>
                    </a:gs>
                    <a:gs pos="64000">
                      <a:srgbClr val="0070C0">
                        <a:lumMod val="84000"/>
                        <a:lumOff val="16000"/>
                      </a:srgbClr>
                    </a:gs>
                  </a:gsLst>
                  <a:lin ang="16200000" scaled="1"/>
                  <a:tileRect/>
                </a:gradFill>
                <a:effectLst>
                  <a:innerShdw blurRad="215900" dist="88900" dir="18900000">
                    <a:prstClr val="black">
                      <a:alpha val="50000"/>
                    </a:prstClr>
                  </a:innerShdw>
                </a:effectLst>
                <a:latin typeface="Arial" panose="020B0604020202020204" pitchFamily="34" charset="0"/>
                <a:cs typeface="Arial" panose="020B0604020202020204" pitchFamily="34" charset="0"/>
              </a:defRPr>
            </a:lvl1pPr>
            <a:lvl2pPr marL="685800" indent="-228600">
              <a:lnSpc>
                <a:spcPct val="90000"/>
              </a:lnSpc>
              <a:spcBef>
                <a:spcPts val="500"/>
              </a:spcBef>
              <a:spcAft>
                <a:spcPts val="0"/>
              </a:spcAft>
              <a:buClr>
                <a:srgbClr val="F1592A"/>
              </a:buClr>
              <a:buFont typeface="Wingdings" panose="05000000000000000000" pitchFamily="2" charset="2"/>
              <a:buChar char=""/>
              <a:defRPr sz="2000">
                <a:solidFill>
                  <a:schemeClr val="bg1">
                    <a:lumMod val="50000"/>
                  </a:schemeClr>
                </a:solidFill>
                <a:latin typeface="Arial" panose="020B0604020202020204" pitchFamily="34" charset="0"/>
                <a:cs typeface="Arial" panose="020B0604020202020204" pitchFamily="34" charset="0"/>
              </a:defRPr>
            </a:lvl2pPr>
            <a:lvl3pPr marL="1143000" indent="-228600">
              <a:lnSpc>
                <a:spcPct val="90000"/>
              </a:lnSpc>
              <a:spcBef>
                <a:spcPts val="500"/>
              </a:spcBef>
              <a:spcAft>
                <a:spcPts val="0"/>
              </a:spcAft>
              <a:buClr>
                <a:srgbClr val="0070C0"/>
              </a:buClr>
              <a:buFont typeface="Wingdings" panose="05000000000000000000" pitchFamily="2" charset="2"/>
              <a:buChar char="v"/>
              <a:defRPr>
                <a:solidFill>
                  <a:srgbClr val="F1592A"/>
                </a:solidFill>
                <a:latin typeface="Arial" panose="020B0604020202020204" pitchFamily="34" charset="0"/>
                <a:cs typeface="Arial" panose="020B0604020202020204" pitchFamily="34" charset="0"/>
              </a:defRPr>
            </a:lvl3pPr>
            <a:lvl4pPr marL="1600200" indent="-228600">
              <a:lnSpc>
                <a:spcPct val="90000"/>
              </a:lnSpc>
              <a:spcBef>
                <a:spcPts val="500"/>
              </a:spcBef>
              <a:spcAft>
                <a:spcPts val="0"/>
              </a:spcAft>
              <a:buClr>
                <a:schemeClr val="tx1">
                  <a:lumMod val="65000"/>
                  <a:lumOff val="35000"/>
                </a:schemeClr>
              </a:buClr>
              <a:buFont typeface="Wingdings 2" panose="05020102010507070707" pitchFamily="18" charset="2"/>
              <a:buChar char=""/>
              <a:defRPr sz="1600">
                <a:solidFill>
                  <a:srgbClr val="0070C0"/>
                </a:solidFill>
                <a:latin typeface="Arial" panose="020B0604020202020204" pitchFamily="34" charset="0"/>
                <a:cs typeface="Arial" panose="020B0604020202020204" pitchFamily="34" charset="0"/>
              </a:defRPr>
            </a:lvl4pPr>
            <a:lvl5pPr marL="2057400" indent="-228600">
              <a:lnSpc>
                <a:spcPct val="90000"/>
              </a:lnSpc>
              <a:spcBef>
                <a:spcPts val="500"/>
              </a:spcBef>
              <a:spcAft>
                <a:spcPts val="0"/>
              </a:spcAft>
              <a:buClr>
                <a:srgbClr val="FAB252"/>
              </a:buClr>
              <a:buFont typeface="Wingdings 2" panose="05020102010507070707" pitchFamily="18" charset="2"/>
              <a:buChar char=""/>
              <a:defRPr sz="1600">
                <a:solidFill>
                  <a:schemeClr val="tx1">
                    <a:lumMod val="65000"/>
                    <a:lumOff val="35000"/>
                  </a:schemeClr>
                </a:solidFill>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algn="r"/>
            <a:r>
              <a:rPr lang="en-US" sz="2400" dirty="0">
                <a:ln>
                  <a:solidFill>
                    <a:schemeClr val="tx2"/>
                  </a:solidFill>
                </a:ln>
                <a:solidFill>
                  <a:srgbClr val="124D95"/>
                </a:solidFill>
                <a:effectLst>
                  <a:outerShdw blurRad="50800" dist="38100" dir="2700000" algn="tl" rotWithShape="0">
                    <a:prstClr val="black">
                      <a:alpha val="40000"/>
                    </a:prstClr>
                  </a:outerShdw>
                </a:effectLst>
              </a:rPr>
              <a:t>WIOA Sec. 121(i)(1) &amp; (2)		20 CFR 678.760 (a) &amp; (b)	</a:t>
            </a:r>
          </a:p>
        </p:txBody>
      </p:sp>
      <p:graphicFrame>
        <p:nvGraphicFramePr>
          <p:cNvPr id="2" name="Table 1"/>
          <p:cNvGraphicFramePr>
            <a:graphicFrameLocks noGrp="1"/>
          </p:cNvGraphicFramePr>
          <p:nvPr>
            <p:custDataLst>
              <p:tags r:id="rId5"/>
            </p:custDataLst>
            <p:extLst>
              <p:ext uri="{D42A27DB-BD31-4B8C-83A1-F6EECF244321}">
                <p14:modId xmlns:p14="http://schemas.microsoft.com/office/powerpoint/2010/main" val="1478749602"/>
              </p:ext>
            </p:extLst>
          </p:nvPr>
        </p:nvGraphicFramePr>
        <p:xfrm>
          <a:off x="1280160" y="4056381"/>
          <a:ext cx="7863840" cy="1112520"/>
        </p:xfrm>
        <a:graphic>
          <a:graphicData uri="http://schemas.openxmlformats.org/drawingml/2006/table">
            <a:tbl>
              <a:tblPr firstRow="1" bandRow="1">
                <a:tableStyleId>{5940675A-B579-460E-94D1-54222C63F5DA}</a:tableStyleId>
              </a:tblPr>
              <a:tblGrid>
                <a:gridCol w="3107307">
                  <a:extLst>
                    <a:ext uri="{9D8B030D-6E8A-4147-A177-3AD203B41FA5}">
                      <a16:colId xmlns:a16="http://schemas.microsoft.com/office/drawing/2014/main" val="4015441880"/>
                    </a:ext>
                  </a:extLst>
                </a:gridCol>
                <a:gridCol w="4756533">
                  <a:extLst>
                    <a:ext uri="{9D8B030D-6E8A-4147-A177-3AD203B41FA5}">
                      <a16:colId xmlns:a16="http://schemas.microsoft.com/office/drawing/2014/main" val="617963619"/>
                    </a:ext>
                  </a:extLst>
                </a:gridCol>
              </a:tblGrid>
              <a:tr h="370840">
                <a:tc>
                  <a:txBody>
                    <a:bodyPr/>
                    <a:lstStyle/>
                    <a:p>
                      <a:pPr marL="120650" lvl="2" indent="-120650" algn="l" defTabSz="914400" rtl="0" eaLnBrk="1" latinLnBrk="0" hangingPunct="1">
                        <a:lnSpc>
                          <a:spcPct val="90000"/>
                        </a:lnSpc>
                        <a:spcBef>
                          <a:spcPts val="500"/>
                        </a:spcBef>
                        <a:buClr>
                          <a:schemeClr val="accent6">
                            <a:lumMod val="75000"/>
                          </a:schemeClr>
                        </a:buClr>
                        <a:buFont typeface="Wingdings" panose="05000000000000000000" pitchFamily="2" charset="2"/>
                        <a:buChar char="§"/>
                      </a:pPr>
                      <a:r>
                        <a:rPr lang="en-US" sz="2000" kern="1200" dirty="0">
                          <a:solidFill>
                            <a:schemeClr val="accent2">
                              <a:lumMod val="75000"/>
                            </a:schemeClr>
                          </a:solidFill>
                          <a:latin typeface="+mn-lt"/>
                          <a:ea typeface="+mn-ea"/>
                          <a:cs typeface="+mn-cs"/>
                        </a:rPr>
                        <a:t>Initial intake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20650" marR="0" lvl="2" indent="-120650" algn="l" defTabSz="914400" rtl="0" eaLnBrk="1" fontAlgn="auto" latinLnBrk="0" hangingPunct="1">
                        <a:lnSpc>
                          <a:spcPct val="90000"/>
                        </a:lnSpc>
                        <a:spcBef>
                          <a:spcPts val="500"/>
                        </a:spcBef>
                        <a:spcAft>
                          <a:spcPts val="0"/>
                        </a:spcAft>
                        <a:buClr>
                          <a:schemeClr val="accent6">
                            <a:lumMod val="75000"/>
                          </a:schemeClr>
                        </a:buClr>
                        <a:buSzTx/>
                        <a:buFont typeface="Wingdings" panose="05000000000000000000" pitchFamily="2" charset="2"/>
                        <a:buChar char="§"/>
                        <a:tabLst/>
                        <a:defRPr/>
                      </a:pPr>
                      <a:r>
                        <a:rPr lang="en-US" sz="2000" kern="1200" dirty="0">
                          <a:solidFill>
                            <a:schemeClr val="accent2">
                              <a:lumMod val="75000"/>
                            </a:schemeClr>
                          </a:solidFill>
                          <a:latin typeface="+mn-lt"/>
                          <a:ea typeface="+mn-ea"/>
                          <a:cs typeface="+mn-cs"/>
                        </a:rPr>
                        <a:t>Identification of appropriate services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0883797"/>
                  </a:ext>
                </a:extLst>
              </a:tr>
              <a:tr h="370840">
                <a:tc>
                  <a:txBody>
                    <a:bodyPr/>
                    <a:lstStyle/>
                    <a:p>
                      <a:pPr marL="120650" marR="0" lvl="2" indent="-120650" algn="l" defTabSz="914400" rtl="0" eaLnBrk="1" fontAlgn="auto" latinLnBrk="0" hangingPunct="1">
                        <a:lnSpc>
                          <a:spcPct val="90000"/>
                        </a:lnSpc>
                        <a:spcBef>
                          <a:spcPts val="500"/>
                        </a:spcBef>
                        <a:spcAft>
                          <a:spcPts val="0"/>
                        </a:spcAft>
                        <a:buClr>
                          <a:schemeClr val="accent6">
                            <a:lumMod val="75000"/>
                          </a:schemeClr>
                        </a:buClr>
                        <a:buSzTx/>
                        <a:buFont typeface="Wingdings" panose="05000000000000000000" pitchFamily="2" charset="2"/>
                        <a:buChar char="§"/>
                        <a:tabLst/>
                        <a:defRPr/>
                      </a:pPr>
                      <a:r>
                        <a:rPr lang="en-US" sz="2000" kern="1200" dirty="0">
                          <a:solidFill>
                            <a:schemeClr val="accent2">
                              <a:lumMod val="75000"/>
                            </a:schemeClr>
                          </a:solidFill>
                          <a:latin typeface="+mn-lt"/>
                          <a:ea typeface="+mn-ea"/>
                          <a:cs typeface="+mn-cs"/>
                        </a:rPr>
                        <a:t>Assessment of needs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20650" marR="0" lvl="2" indent="-120650" algn="l" defTabSz="914400" rtl="0" eaLnBrk="1" fontAlgn="auto" latinLnBrk="0" hangingPunct="1">
                        <a:lnSpc>
                          <a:spcPct val="90000"/>
                        </a:lnSpc>
                        <a:spcBef>
                          <a:spcPts val="500"/>
                        </a:spcBef>
                        <a:spcAft>
                          <a:spcPts val="0"/>
                        </a:spcAft>
                        <a:buClr>
                          <a:schemeClr val="accent6">
                            <a:lumMod val="75000"/>
                          </a:schemeClr>
                        </a:buClr>
                        <a:buSzTx/>
                        <a:buFont typeface="Wingdings" panose="05000000000000000000" pitchFamily="2" charset="2"/>
                        <a:buChar char="§"/>
                        <a:tabLst/>
                        <a:defRPr/>
                      </a:pPr>
                      <a:r>
                        <a:rPr lang="en-US" sz="2000" kern="1200" dirty="0">
                          <a:solidFill>
                            <a:schemeClr val="accent2">
                              <a:lumMod val="75000"/>
                            </a:schemeClr>
                          </a:solidFill>
                          <a:latin typeface="+mn-lt"/>
                          <a:ea typeface="+mn-ea"/>
                          <a:cs typeface="+mn-cs"/>
                        </a:rPr>
                        <a:t>Referrals to other One-Stop partners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59039082"/>
                  </a:ext>
                </a:extLst>
              </a:tr>
              <a:tr h="370840">
                <a:tc>
                  <a:txBody>
                    <a:bodyPr/>
                    <a:lstStyle/>
                    <a:p>
                      <a:pPr marL="120650" marR="0" lvl="2" indent="-120650" algn="l" defTabSz="914400" rtl="0" eaLnBrk="1" fontAlgn="auto" latinLnBrk="0" hangingPunct="1">
                        <a:lnSpc>
                          <a:spcPct val="90000"/>
                        </a:lnSpc>
                        <a:spcBef>
                          <a:spcPts val="500"/>
                        </a:spcBef>
                        <a:spcAft>
                          <a:spcPts val="0"/>
                        </a:spcAft>
                        <a:buClr>
                          <a:schemeClr val="accent6">
                            <a:lumMod val="75000"/>
                          </a:schemeClr>
                        </a:buClr>
                        <a:buSzTx/>
                        <a:buFont typeface="Wingdings" panose="05000000000000000000" pitchFamily="2" charset="2"/>
                        <a:buChar char="§"/>
                        <a:tabLst/>
                        <a:defRPr/>
                      </a:pPr>
                      <a:r>
                        <a:rPr lang="en-US" sz="2000" kern="1200" dirty="0">
                          <a:solidFill>
                            <a:schemeClr val="accent2">
                              <a:lumMod val="75000"/>
                            </a:schemeClr>
                          </a:solidFill>
                          <a:latin typeface="+mn-lt"/>
                          <a:ea typeface="+mn-ea"/>
                          <a:cs typeface="+mn-cs"/>
                        </a:rPr>
                        <a:t>Appraisal of basic skills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20650" marR="0" lvl="2" indent="-120650" algn="l" defTabSz="914400" rtl="0" eaLnBrk="1" fontAlgn="auto" latinLnBrk="0" hangingPunct="1">
                        <a:lnSpc>
                          <a:spcPct val="90000"/>
                        </a:lnSpc>
                        <a:spcBef>
                          <a:spcPts val="500"/>
                        </a:spcBef>
                        <a:spcAft>
                          <a:spcPts val="0"/>
                        </a:spcAft>
                        <a:buClr>
                          <a:schemeClr val="accent6">
                            <a:lumMod val="75000"/>
                          </a:schemeClr>
                        </a:buClr>
                        <a:buSzTx/>
                        <a:buFont typeface="Wingdings" panose="05000000000000000000" pitchFamily="2" charset="2"/>
                        <a:buChar char="§"/>
                        <a:tabLst/>
                        <a:defRPr/>
                      </a:pPr>
                      <a:r>
                        <a:rPr lang="en-US" sz="2000" kern="1200" dirty="0">
                          <a:solidFill>
                            <a:schemeClr val="accent2">
                              <a:lumMod val="75000"/>
                            </a:schemeClr>
                          </a:solidFill>
                          <a:latin typeface="+mn-lt"/>
                          <a:ea typeface="+mn-ea"/>
                          <a:cs typeface="+mn-cs"/>
                        </a:rPr>
                        <a:t>Business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14112370"/>
                  </a:ext>
                </a:extLst>
              </a:tr>
            </a:tbl>
          </a:graphicData>
        </a:graphic>
      </p:graphicFrame>
    </p:spTree>
    <p:custDataLst>
      <p:tags r:id="rId1"/>
    </p:custDataLst>
    <p:extLst>
      <p:ext uri="{BB962C8B-B14F-4D97-AF65-F5344CB8AC3E}">
        <p14:creationId xmlns:p14="http://schemas.microsoft.com/office/powerpoint/2010/main" val="1725330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normAutofit/>
          </a:bodyPr>
          <a:lstStyle/>
          <a:p>
            <a:r>
              <a:rPr lang="en-US" dirty="0"/>
              <a:t>Who has to participate and contribute funds?</a:t>
            </a:r>
          </a:p>
        </p:txBody>
      </p:sp>
      <p:sp>
        <p:nvSpPr>
          <p:cNvPr id="3" name="Text Placeholder 2"/>
          <p:cNvSpPr>
            <a:spLocks noGrp="1"/>
          </p:cNvSpPr>
          <p:nvPr>
            <p:ph type="body" idx="1"/>
            <p:custDataLst>
              <p:tags r:id="rId3"/>
            </p:custDataLst>
          </p:nvPr>
        </p:nvSpPr>
        <p:spPr/>
        <p:txBody>
          <a:bodyPr/>
          <a:lstStyle/>
          <a:p>
            <a:r>
              <a:rPr lang="en-US" dirty="0"/>
              <a:t>Partner Roles and Responsibilities</a:t>
            </a:r>
          </a:p>
        </p:txBody>
      </p:sp>
    </p:spTree>
    <p:custDataLst>
      <p:tags r:id="rId1"/>
    </p:custDataLst>
    <p:extLst>
      <p:ext uri="{BB962C8B-B14F-4D97-AF65-F5344CB8AC3E}">
        <p14:creationId xmlns:p14="http://schemas.microsoft.com/office/powerpoint/2010/main" val="1004067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13021PHOTO" val=""/>
  <p:tag name="MMPROD_13021LOGO" val=""/>
  <p:tag name="MMPROD_THEME_BG_IMAGE" val=""/>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2MDk3NzM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SECTOMILLISECCONVERTED" val="1"/>
  <p:tag name="MMPROD_UIDATA" val="&lt;database version=&quot;11.0&quot;&gt;&lt;object type=&quot;1&quot; unique_id=&quot;10001&quot;&gt;&lt;property id=&quot;20141&quot; value=&quot;WIOA One-Stop Infrastructure Funding – Part I&quot;/&gt;&lt;property id=&quot;20144&quot; value=&quot;1&quot;/&gt;&lt;property id=&quot;20146&quot; value=&quot;0&quot;/&gt;&lt;property id=&quot;20147&quot; value=&quot;0&quot;/&gt;&lt;property id=&quot;20148&quot; value=&quot;5&quot;/&gt;&lt;property id=&quot;20180&quot; value=&quot;1&quot;/&gt;&lt;property id=&quot;20181&quot; value=&quot;1&quot;/&gt;&lt;property id=&quot;20183&quot; value=&quot;1&quot;/&gt;&lt;property id=&quot;20184&quot; value=&quot;7&quot;/&gt;&lt;property id=&quot;20193&quot; value=&quot;-1&quot;/&gt;&lt;property id=&quot;20224&quot; value=&quot;C:\Users\Gary\Desktop\Project\WFGPS\Adobe Presenter\WIOA Wednesday WIOA One-Stop Infrastructure Funding Part 1\Master Final&quot;/&gt;&lt;property id=&quot;20225&quot; value=&quot;C:\Users\Gary\Desktop\Project\WFGPS\Adobe Presenter\WIOA Wednesday WIOA One-Stop Infrastructure Funding Part 1\&quot;/&gt;&lt;property id=&quot;20226&quot; value=&quot;C:\Users\Gary\Desktop\Project\WFGPS\Adobe Presenter\WIOA Wednesday WIOA One-Stop Infrastructure Funding Part 1\WIOA_OneStop_Infrastructure_Funding_Part_I_20160921.pptx&quot;/&gt;&lt;property id=&quot;20250&quot; value=&quot;0&quot;/&gt;&lt;property id=&quot;20251&quot; value=&quot;1&quot;/&gt;&lt;property id=&quot;20259&quot; value=&quot;0&quot;/&gt;&lt;property id=&quot;20700&quot; value=&quot;0&quot;/&gt;&lt;object type=&quot;2&quot; unique_id=&quot;10002&quot;&gt;&lt;object type=&quot;3&quot; unique_id=&quot;10115&quot;&gt;&lt;property id=&quot;20148&quot; value=&quot;5&quot;/&gt;&lt;property id=&quot;20300&quot; value=&quot;Slide 1 - &amp;quot;WIOA One-Stop  Infrastructure Funding – Part I&amp;quot;&quot;/&gt;&lt;property id=&quot;20302&quot; value=&quot;0&quot;/&gt;&lt;property id=&quot;20303&quot; value=&quot;-1&quot;/&gt;&lt;property id=&quot;20307&quot; value=&quot;328&quot;/&gt;&lt;property id=&quot;20309&quot; value=&quot;-1&quot;/&gt;&lt;property id=&quot;20312&quot; value=&quot;0&quot;/&gt;&lt;/object&gt;&lt;object type=&quot;3&quot; unique_id=&quot;10117&quot;&gt;&lt;property id=&quot;20148&quot; value=&quot;5&quot;/&gt;&lt;property id=&quot;20300&quot; value=&quot;Slide 3&quot;/&gt;&lt;property id=&quot;20302&quot; value=&quot;0&quot;/&gt;&lt;property id=&quot;20303&quot; value=&quot;-1&quot;/&gt;&lt;property id=&quot;20307&quot; value=&quot;330&quot;/&gt;&lt;property id=&quot;20309&quot; value=&quot;-1&quot;/&gt;&lt;property id=&quot;20312&quot; value=&quot;0&quot;/&gt;&lt;/object&gt;&lt;object type=&quot;3&quot; unique_id=&quot;10118&quot;&gt;&lt;property id=&quot;20148&quot; value=&quot;5&quot;/&gt;&lt;property id=&quot;20300&quot; value=&quot;Slide 4&quot;/&gt;&lt;property id=&quot;20302&quot; value=&quot;0&quot;/&gt;&lt;property id=&quot;20303&quot; value=&quot;-1&quot;/&gt;&lt;property id=&quot;20307&quot; value=&quot;331&quot;/&gt;&lt;property id=&quot;20309&quot; value=&quot;-1&quot;/&gt;&lt;property id=&quot;20312&quot; value=&quot;0&quot;/&gt;&lt;/object&gt;&lt;object type=&quot;3&quot; unique_id=&quot;10119&quot;&gt;&lt;property id=&quot;20148&quot; value=&quot;5&quot;/&gt;&lt;property id=&quot;20300&quot; value=&quot;Slide 5 - &amp;quot;Intent&amp;quot;&quot;/&gt;&lt;property id=&quot;20302&quot; value=&quot;0&quot;/&gt;&lt;property id=&quot;20303&quot; value=&quot;-1&quot;/&gt;&lt;property id=&quot;20307&quot; value=&quot;332&quot;/&gt;&lt;property id=&quot;20309&quot; value=&quot;-1&quot;/&gt;&lt;property id=&quot;20312&quot; value=&quot;0&quot;/&gt;&lt;/object&gt;&lt;object type=&quot;3&quot; unique_id=&quot;10120&quot;&gt;&lt;property id=&quot;20148&quot; value=&quot;5&quot;/&gt;&lt;property id=&quot;20300&quot; value=&quot;Slide 6 - &amp;quot;What are One-Stop operating costs?&amp;quot;&quot;/&gt;&lt;property id=&quot;20302&quot; value=&quot;0&quot;/&gt;&lt;property id=&quot;20303&quot; value=&quot;-1&quot;/&gt;&lt;property id=&quot;20307&quot; value=&quot;333&quot;/&gt;&lt;property id=&quot;20309&quot; value=&quot;-1&quot;/&gt;&lt;property id=&quot;20312&quot; value=&quot;0&quot;/&gt;&lt;/object&gt;&lt;object type=&quot;3&quot; unique_id=&quot;10121&quot;&gt;&lt;property id=&quot;20148&quot; value=&quot;5&quot;/&gt;&lt;property id=&quot;20300&quot; value=&quot;Slide 7 - &amp;quot;Infrastructure Costs&amp;quot;&quot;/&gt;&lt;property id=&quot;20302&quot; value=&quot;0&quot;/&gt;&lt;property id=&quot;20303&quot; value=&quot;-1&quot;/&gt;&lt;property id=&quot;20307&quot; value=&quot;334&quot;/&gt;&lt;property id=&quot;20309&quot; value=&quot;-1&quot;/&gt;&lt;property id=&quot;20312&quot; value=&quot;0&quot;/&gt;&lt;/object&gt;&lt;object type=&quot;3&quot; unique_id=&quot;10122&quot;&gt;&lt;property id=&quot;20148&quot; value=&quot;5&quot;/&gt;&lt;property id=&quot;20300&quot; value=&quot;Slide 8 - &amp;quot;Additional Costs&amp;quot;&quot;/&gt;&lt;property id=&quot;20302&quot; value=&quot;0&quot;/&gt;&lt;property id=&quot;20303&quot; value=&quot;-1&quot;/&gt;&lt;property id=&quot;20307&quot; value=&quot;335&quot;/&gt;&lt;property id=&quot;20309&quot; value=&quot;-1&quot;/&gt;&lt;property id=&quot;20312&quot; value=&quot;0&quot;/&gt;&lt;/object&gt;&lt;object type=&quot;3&quot; unique_id=&quot;10123&quot;&gt;&lt;property id=&quot;20148&quot; value=&quot;5&quot;/&gt;&lt;property id=&quot;20300&quot; value=&quot;Slide 9 - &amp;quot;Who has to participate and contribute funds?&amp;quot;&quot;/&gt;&lt;property id=&quot;20302&quot; value=&quot;0&quot;/&gt;&lt;property id=&quot;20303&quot; value=&quot;-1&quot;/&gt;&lt;property id=&quot;20307&quot; value=&quot;336&quot;/&gt;&lt;property id=&quot;20309&quot; value=&quot;-1&quot;/&gt;&lt;property id=&quot;20312&quot; value=&quot;0&quot;/&gt;&lt;/object&gt;&lt;object type=&quot;3&quot; unique_id=&quot;10124&quot;&gt;&lt;property id=&quot;20148&quot; value=&quot;5&quot;/&gt;&lt;property id=&quot;20300&quot; value=&quot;Slide 10 - &amp;quot;Required One-Stop Partners Section 121(b)(1)(B) and 20 CFR 678.400&amp;quot;&quot;/&gt;&lt;property id=&quot;20302&quot; value=&quot;0&quot;/&gt;&lt;property id=&quot;20303&quot; value=&quot;-1&quot;/&gt;&lt;property id=&quot;20307&quot; value=&quot;378&quot;/&gt;&lt;property id=&quot;20309&quot; value=&quot;-1&quot;/&gt;&lt;property id=&quot;20312&quot; value=&quot;0&quot;/&gt;&lt;/object&gt;&lt;object type=&quot;3&quot; unique_id=&quot;10125&quot;&gt;&lt;property id=&quot;20148&quot; value=&quot;5&quot;/&gt;&lt;property id=&quot;20300&quot; value=&quot;Slide 11 - &amp;quot;Required One-Stop Partners …continued&amp;quot;&quot;/&gt;&lt;property id=&quot;20302&quot; value=&quot;0&quot;/&gt;&lt;property id=&quot;20303&quot; value=&quot;-1&quot;/&gt;&lt;property id=&quot;20307&quot; value=&quot;338&quot;/&gt;&lt;property id=&quot;20309&quot; value=&quot;-1&quot;/&gt;&lt;property id=&quot;20312&quot; value=&quot;0&quot;/&gt;&lt;/object&gt;&lt;object type=&quot;3&quot; unique_id=&quot;10126&quot;&gt;&lt;property id=&quot;20148&quot; value=&quot;5&quot;/&gt;&lt;property id=&quot;20300&quot; value=&quot;Slide 12 - &amp;quot;Additional One-Stop Partners Section 121(b)(2)(B) and 20 CFR 678.410&amp;quot;&quot;/&gt;&lt;property id=&quot;20302&quot; value=&quot;0&quot;/&gt;&lt;property id=&quot;20303&quot; value=&quot;-1&quot;/&gt;&lt;property id=&quot;20307&quot; value=&quot;339&quot;/&gt;&lt;property id=&quot;20309&quot; value=&quot;-1&quot;/&gt;&lt;property id=&quot;20312&quot; value=&quot;0&quot;/&gt;&lt;/object&gt;&lt;object type=&quot;3&quot; unique_id=&quot;10127&quot;&gt;&lt;property id=&quot;20148&quot; value=&quot;5&quot;/&gt;&lt;property id=&quot;20300&quot; value=&quot;Slide 13 - &amp;quot;Partner Roles Section 121(b)(1)(A)&amp;quot;&quot;/&gt;&lt;property id=&quot;20302&quot; value=&quot;0&quot;/&gt;&lt;property id=&quot;20303&quot; value=&quot;-1&quot;/&gt;&lt;property id=&quot;20307&quot; value=&quot;340&quot;/&gt;&lt;property id=&quot;20309&quot; value=&quot;-1&quot;/&gt;&lt;property id=&quot;20312&quot; value=&quot;0&quot;/&gt;&lt;/object&gt;&lt;object type=&quot;3&quot; unique_id=&quot;10128&quot;&gt;&lt;property id=&quot;20148&quot; value=&quot;5&quot;/&gt;&lt;property id=&quot;20300&quot; value=&quot;Slide 14 - &amp;quot;Contribution Requirement&amp;quot;&quot;/&gt;&lt;property id=&quot;20302&quot; value=&quot;0&quot;/&gt;&lt;property id=&quot;20303&quot; value=&quot;-1&quot;/&gt;&lt;property id=&quot;20307&quot; value=&quot;341&quot;/&gt;&lt;property id=&quot;20309&quot; value=&quot;-1&quot;/&gt;&lt;property id=&quot;20312&quot; value=&quot;0&quot;/&gt;&lt;/object&gt;&lt;object type=&quot;3&quot; unique_id=&quot;10129&quot;&gt;&lt;property id=&quot;20148&quot; value=&quot;5&quot;/&gt;&lt;property id=&quot;20300&quot; value=&quot;Slide 15 - &amp;quot;ATTENTION&amp;quot;&quot;/&gt;&lt;property id=&quot;20302&quot; value=&quot;0&quot;/&gt;&lt;property id=&quot;20303&quot; value=&quot;-1&quot;/&gt;&lt;property id=&quot;20307&quot; value=&quot;342&quot;/&gt;&lt;property id=&quot;20309&quot; value=&quot;-1&quot;/&gt;&lt;property id=&quot;20312&quot; value=&quot;0&quot;/&gt;&lt;/object&gt;&lt;object type=&quot;3&quot; unique_id=&quot;10130&quot;&gt;&lt;property id=&quot;20148&quot; value=&quot;5&quot;/&gt;&lt;property id=&quot;20300&quot; value=&quot;Slide 16 - &amp;quot;Where does the Uniform Guidance come in?&amp;quot;&quot;/&gt;&lt;property id=&quot;20302&quot; value=&quot;0&quot;/&gt;&lt;property id=&quot;20303&quot; value=&quot;-1&quot;/&gt;&lt;property id=&quot;20307&quot; value=&quot;343&quot;/&gt;&lt;property id=&quot;20309&quot; value=&quot;-1&quot;/&gt;&lt;property id=&quot;20312&quot; value=&quot;0&quot;/&gt;&lt;/object&gt;&lt;object type=&quot;3&quot; unique_id=&quot;10131&quot;&gt;&lt;property id=&quot;20148&quot; value=&quot;5&quot;/&gt;&lt;property id=&quot;20300&quot; value=&quot;Slide 17 - &amp;quot;Proportionate Use&amp;quot;&quot;/&gt;&lt;property id=&quot;20302&quot; value=&quot;0&quot;/&gt;&lt;property id=&quot;20303&quot; value=&quot;-1&quot;/&gt;&lt;property id=&quot;20307&quot; value=&quot;344&quot;/&gt;&lt;property id=&quot;20309&quot; value=&quot;-1&quot;/&gt;&lt;property id=&quot;20312&quot; value=&quot;0&quot;/&gt;&lt;/object&gt;&lt;object type=&quot;3&quot; unique_id=&quot;10132&quot;&gt;&lt;property id=&quot;20148&quot; value=&quot;5&quot;/&gt;&lt;property id=&quot;20300&quot; value=&quot;Slide 18 - &amp;quot;Relative Benefit&amp;quot;&quot;/&gt;&lt;property id=&quot;20302&quot; value=&quot;0&quot;/&gt;&lt;property id=&quot;20303&quot; value=&quot;-1&quot;/&gt;&lt;property id=&quot;20307&quot; value=&quot;345&quot;/&gt;&lt;property id=&quot;20309&quot; value=&quot;-1&quot;/&gt;&lt;property id=&quot;20312&quot; value=&quot;0&quot;/&gt;&lt;/object&gt;&lt;object type=&quot;3&quot; unique_id=&quot;10133&quot;&gt;&lt;property id=&quot;20148&quot; value=&quot;5&quot;/&gt;&lt;property id=&quot;20300&quot; value=&quot;Slide 19 - &amp;quot;Allocation of Costs&amp;quot;&quot;/&gt;&lt;property id=&quot;20302&quot; value=&quot;0&quot;/&gt;&lt;property id=&quot;20303&quot; value=&quot;-1&quot;/&gt;&lt;property id=&quot;20307&quot; value=&quot;346&quot;/&gt;&lt;property id=&quot;20309&quot; value=&quot;-1&quot;/&gt;&lt;property id=&quot;20312&quot; value=&quot;0&quot;/&gt;&lt;/object&gt;&lt;object type=&quot;3&quot; unique_id=&quot;10134&quot;&gt;&lt;property id=&quot;20148&quot; value=&quot;5&quot;/&gt;&lt;property id=&quot;20300&quot; value=&quot;Slide 20 - &amp;quot;Allocation of Costs …continued&amp;quot;&quot;/&gt;&lt;property id=&quot;20302&quot; value=&quot;0&quot;/&gt;&lt;property id=&quot;20303&quot; value=&quot;-1&quot;/&gt;&lt;property id=&quot;20307&quot; value=&quot;379&quot;/&gt;&lt;property id=&quot;20309&quot; value=&quot;-1&quot;/&gt;&lt;property id=&quot;20312&quot; value=&quot;0&quot;/&gt;&lt;/object&gt;&lt;object type=&quot;3&quot; unique_id=&quot;10135&quot;&gt;&lt;property id=&quot;20148&quot; value=&quot;5&quot;/&gt;&lt;property id=&quot;20300&quot; value=&quot;Slide 21 - &amp;quot;How do partners determine their contributions?&amp;quot;&quot;/&gt;&lt;property id=&quot;20302&quot; value=&quot;0&quot;/&gt;&lt;property id=&quot;20303&quot; value=&quot;-1&quot;/&gt;&lt;property id=&quot;20307&quot; value=&quot;348&quot;/&gt;&lt;property id=&quot;20309&quot; value=&quot;-1&quot;/&gt;&lt;property id=&quot;20312&quot; value=&quot;0&quot;/&gt;&lt;/object&gt;&lt;object type=&quot;3&quot; unique_id=&quot;10136&quot;&gt;&lt;property id=&quot;20148&quot; value=&quot;5&quot;/&gt;&lt;property id=&quot;20300&quot; value=&quot;Slide 22&quot;/&gt;&lt;property id=&quot;20302&quot; value=&quot;0&quot;/&gt;&lt;property id=&quot;20303&quot; value=&quot;-1&quot;/&gt;&lt;property id=&quot;20307&quot; value=&quot;380&quot;/&gt;&lt;property id=&quot;20309&quot; value=&quot;-1&quot;/&gt;&lt;property id=&quot;20312&quot; value=&quot;0&quot;/&gt;&lt;/object&gt;&lt;object type=&quot;3&quot; unique_id=&quot;10137&quot;&gt;&lt;property id=&quot;20148&quot; value=&quot;5&quot;/&gt;&lt;property id=&quot;20300&quot; value=&quot;Slide 23 - &amp;quot;Determining Infrastructure Costs&amp;quot;&quot;/&gt;&lt;property id=&quot;20302&quot; value=&quot;0&quot;/&gt;&lt;property id=&quot;20303&quot; value=&quot;-1&quot;/&gt;&lt;property id=&quot;20307&quot; value=&quot;381&quot;/&gt;&lt;property id=&quot;20309&quot; value=&quot;-1&quot;/&gt;&lt;property id=&quot;20312&quot; value=&quot;0&quot;/&gt;&lt;/object&gt;&lt;object type=&quot;3&quot; unique_id=&quot;10138&quot;&gt;&lt;property id=&quot;20148&quot; value=&quot;5&quot;/&gt;&lt;property id=&quot;20300&quot; value=&quot;Slide 24 - &amp;quot;Memorandum of Understanding&amp;quot;&quot;/&gt;&lt;property id=&quot;20302&quot; value=&quot;0&quot;/&gt;&lt;property id=&quot;20303&quot; value=&quot;-1&quot;/&gt;&lt;property id=&quot;20307&quot; value=&quot;351&quot;/&gt;&lt;property id=&quot;20309&quot; value=&quot;-1&quot;/&gt;&lt;property id=&quot;20312&quot; value=&quot;0&quot;/&gt;&lt;/object&gt;&lt;object type=&quot;3&quot; unique_id=&quot;10139&quot;&gt;&lt;property id=&quot;20148&quot; value=&quot;5&quot;/&gt;&lt;property id=&quot;20300&quot; value=&quot;Slide 25 - &amp;quot;Infrastructure Funding Agreement&amp;quot;&quot;/&gt;&lt;property id=&quot;20302&quot; value=&quot;0&quot;/&gt;&lt;property id=&quot;20303&quot; value=&quot;-1&quot;/&gt;&lt;property id=&quot;20307&quot; value=&quot;353&quot;/&gt;&lt;property id=&quot;20309&quot; value=&quot;-1&quot;/&gt;&lt;property id=&quot;20312&quot; value=&quot;0&quot;/&gt;&lt;/object&gt;&lt;object type=&quot;3&quot; unique_id=&quot;10140&quot;&gt;&lt;property id=&quot;20148&quot; value=&quot;5&quot;/&gt;&lt;property id=&quot;20300&quot; value=&quot;Slide 26 - &amp;quot;Infrastructure  Funding Agreement …continued&amp;quot;&quot;/&gt;&lt;property id=&quot;20302&quot; value=&quot;0&quot;/&gt;&lt;property id=&quot;20303&quot; value=&quot;-1&quot;/&gt;&lt;property id=&quot;20307&quot; value=&quot;354&quot;/&gt;&lt;property id=&quot;20309&quot; value=&quot;-1&quot;/&gt;&lt;property id=&quot;20312&quot; value=&quot;0&quot;/&gt;&lt;/object&gt;&lt;object type=&quot;3&quot; unique_id=&quot;10141&quot;&gt;&lt;property id=&quot;20148&quot; value=&quot;5&quot;/&gt;&lt;property id=&quot;20300&quot; value=&quot;Slide 27 - &amp;quot;IFA Elements&amp;quot;&quot;/&gt;&lt;property id=&quot;20302&quot; value=&quot;0&quot;/&gt;&lt;property id=&quot;20303&quot; value=&quot;-1&quot;/&gt;&lt;property id=&quot;20307&quot; value=&quot;355&quot;/&gt;&lt;property id=&quot;20309&quot; value=&quot;-1&quot;/&gt;&lt;property id=&quot;20312&quot; value=&quot;0&quot;/&gt;&lt;/object&gt;&lt;object type=&quot;3&quot; unique_id=&quot;10142&quot;&gt;&lt;property id=&quot;20148&quot; value=&quot;5&quot;/&gt;&lt;property id=&quot;20300&quot; value=&quot;Slide 28 - &amp;quot;How can partners pay for infrastructure costs?&amp;quot;&quot;/&gt;&lt;property id=&quot;20302&quot; value=&quot;0&quot;/&gt;&lt;property id=&quot;20303&quot; value=&quot;-1&quot;/&gt;&lt;property id=&quot;20307&quot; value=&quot;356&quot;/&gt;&lt;property id=&quot;20309&quot; value=&quot;-1&quot;/&gt;&lt;property id=&quot;20312&quot; value=&quot;0&quot;/&gt;&lt;/object&gt;&lt;object type=&quot;3&quot; unique_id=&quot;10143&quot;&gt;&lt;property id=&quot;20148&quot; value=&quot;5&quot;/&gt;&lt;property id=&quot;20300&quot; value=&quot;Slide 29 - &amp;quot;Types of Infrastructure Funding&amp;quot;&quot;/&gt;&lt;property id=&quot;20302&quot; value=&quot;0&quot;/&gt;&lt;property id=&quot;20303&quot; value=&quot;-1&quot;/&gt;&lt;property id=&quot;20307&quot; value=&quot;357&quot;/&gt;&lt;property id=&quot;20309&quot; value=&quot;-1&quot;/&gt;&lt;property id=&quot;20312&quot; value=&quot;0&quot;/&gt;&lt;/object&gt;&lt;object type=&quot;3&quot; unique_id=&quot;10144&quot;&gt;&lt;property id=&quot;20148&quot; value=&quot;5&quot;/&gt;&lt;property id=&quot;20300&quot; value=&quot;Slide 30 - &amp;quot;Non-cash Contributions&amp;quot;&quot;/&gt;&lt;property id=&quot;20302&quot; value=&quot;0&quot;/&gt;&lt;property id=&quot;20303&quot; value=&quot;-1&quot;/&gt;&lt;property id=&quot;20307&quot; value=&quot;358&quot;/&gt;&lt;property id=&quot;20309&quot; value=&quot;-1&quot;/&gt;&lt;property id=&quot;20312&quot; value=&quot;0&quot;/&gt;&lt;/object&gt;&lt;object type=&quot;3&quot; unique_id=&quot;10145&quot;&gt;&lt;property id=&quot;20148&quot; value=&quot;5&quot;/&gt;&lt;property id=&quot;20300&quot; value=&quot;Slide 31 - &amp;quot;Non-cash Contributions&amp;quot;&quot;/&gt;&lt;property id=&quot;20302&quot; value=&quot;0&quot;/&gt;&lt;property id=&quot;20303&quot; value=&quot;-1&quot;/&gt;&lt;property id=&quot;20307&quot; value=&quot;359&quot;/&gt;&lt;property id=&quot;20309&quot; value=&quot;-1&quot;/&gt;&lt;property id=&quot;20312&quot; value=&quot;0&quot;/&gt;&lt;/object&gt;&lt;object type=&quot;3&quot; unique_id=&quot;10146&quot;&gt;&lt;property id=&quot;20148&quot; value=&quot;5&quot;/&gt;&lt;property id=&quot;20300&quot; value=&quot;Slide 32 - &amp;quot;Third-party In-kind Contributions&amp;quot;&quot;/&gt;&lt;property id=&quot;20302&quot; value=&quot;0&quot;/&gt;&lt;property id=&quot;20303&quot; value=&quot;-1&quot;/&gt;&lt;property id=&quot;20307&quot; value=&quot;383&quot;/&gt;&lt;property id=&quot;20309&quot; value=&quot;-1&quot;/&gt;&lt;property id=&quot;20312&quot; value=&quot;0&quot;/&gt;&lt;/object&gt;&lt;object type=&quot;3&quot; unique_id=&quot;10148&quot;&gt;&lt;property id=&quot;20148&quot; value=&quot;5&quot;/&gt;&lt;property id=&quot;20300&quot; value=&quot;Slide 34 - &amp;quot;Third-party  In-kind Contribution&amp;quot;&quot;/&gt;&lt;property id=&quot;20302&quot; value=&quot;0&quot;/&gt;&lt;property id=&quot;20303&quot; value=&quot;-1&quot;/&gt;&lt;property id=&quot;20307&quot; value=&quot;362&quot;/&gt;&lt;property id=&quot;20309&quot; value=&quot;-1&quot;/&gt;&lt;property id=&quot;20312&quot; value=&quot;0&quot;/&gt;&lt;/object&gt;&lt;object type=&quot;3&quot; unique_id=&quot;10149&quot;&gt;&lt;property id=&quot;20148&quot; value=&quot;5&quot;/&gt;&lt;property id=&quot;20300&quot; value=&quot;Slide 35 - &amp;quot;Third-party  In-kind Contribution&amp;quot;&quot;/&gt;&lt;property id=&quot;20302&quot; value=&quot;0&quot;/&gt;&lt;property id=&quot;20303&quot; value=&quot;-1&quot;/&gt;&lt;property id=&quot;20307&quot; value=&quot;384&quot;/&gt;&lt;property id=&quot;20309&quot; value=&quot;-1&quot;/&gt;&lt;property id=&quot;20312&quot; value=&quot;0&quot;/&gt;&lt;/object&gt;&lt;object type=&quot;3&quot; unique_id=&quot;10150&quot;&gt;&lt;property id=&quot;20148&quot; value=&quot;5&quot;/&gt;&lt;property id=&quot;20300&quot; value=&quot;Slide 36 - &amp;quot;ATTENTION&amp;quot;&quot;/&gt;&lt;property id=&quot;20302&quot; value=&quot;0&quot;/&gt;&lt;property id=&quot;20303&quot; value=&quot;-1&quot;/&gt;&lt;property id=&quot;20307&quot; value=&quot;364&quot;/&gt;&lt;property id=&quot;20309&quot; value=&quot;-1&quot;/&gt;&lt;property id=&quot;20312&quot; value=&quot;0&quot;/&gt;&lt;/object&gt;&lt;object type=&quot;3&quot; unique_id=&quot;10151&quot;&gt;&lt;property id=&quot;20148&quot; value=&quot;5&quot;/&gt;&lt;property id=&quot;20300&quot; value=&quot;Slide 37 - &amp;quot;What funding options do partners have?&amp;quot;&quot;/&gt;&lt;property id=&quot;20302&quot; value=&quot;0&quot;/&gt;&lt;property id=&quot;20303&quot; value=&quot;-1&quot;/&gt;&lt;property id=&quot;20307&quot; value=&quot;365&quot;/&gt;&lt;property id=&quot;20309&quot; value=&quot;-1&quot;/&gt;&lt;property id=&quot;20312&quot; value=&quot;0&quot;/&gt;&lt;/object&gt;&lt;object type=&quot;3&quot; unique_id=&quot;10152&quot;&gt;&lt;property id=&quot;20148&quot; value=&quot;5&quot;/&gt;&lt;property id=&quot;20300&quot; value=&quot;Slide 38 - &amp;quot;Funding Mechanisms&amp;quot;&quot;/&gt;&lt;property id=&quot;20302&quot; value=&quot;0&quot;/&gt;&lt;property id=&quot;20303&quot; value=&quot;-1&quot;/&gt;&lt;property id=&quot;20307&quot; value=&quot;366&quot;/&gt;&lt;property id=&quot;20309&quot; value=&quot;-1&quot;/&gt;&lt;property id=&quot;20312&quot; value=&quot;0&quot;/&gt;&lt;/object&gt;&lt;object type=&quot;3&quot; unique_id=&quot;10153&quot;&gt;&lt;property id=&quot;20148&quot; value=&quot;5&quot;/&gt;&lt;property id=&quot;20300&quot; value=&quot;Slide 39&quot;/&gt;&lt;property id=&quot;20302&quot; value=&quot;0&quot;/&gt;&lt;property id=&quot;20303&quot; value=&quot;-1&quot;/&gt;&lt;property id=&quot;20307&quot; value=&quot;385&quot;/&gt;&lt;property id=&quot;20309&quot; value=&quot;-1&quot;/&gt;&lt;property id=&quot;20312&quot; value=&quot;0&quot;/&gt;&lt;/object&gt;&lt;object type=&quot;3&quot; unique_id=&quot;10154&quot;&gt;&lt;property id=&quot;20148&quot; value=&quot;5&quot;/&gt;&lt;property id=&quot;20300&quot; value=&quot;Slide 40 - &amp;quot;Local Funding Mechanism&amp;quot;&quot;/&gt;&lt;property id=&quot;20302&quot; value=&quot;0&quot;/&gt;&lt;property id=&quot;20303&quot; value=&quot;-1&quot;/&gt;&lt;property id=&quot;20307&quot; value=&quot;368&quot;/&gt;&lt;property id=&quot;20309&quot; value=&quot;-1&quot;/&gt;&lt;property id=&quot;20312&quot; value=&quot;0&quot;/&gt;&lt;/object&gt;&lt;object type=&quot;3&quot; unique_id=&quot;10155&quot;&gt;&lt;property id=&quot;20148&quot; value=&quot;5&quot;/&gt;&lt;property id=&quot;20300&quot; value=&quot;Slide 41&quot;/&gt;&lt;property id=&quot;20302&quot; value=&quot;0&quot;/&gt;&lt;property id=&quot;20303&quot; value=&quot;-1&quot;/&gt;&lt;property id=&quot;20307&quot; value=&quot;386&quot;/&gt;&lt;property id=&quot;20309&quot; value=&quot;-1&quot;/&gt;&lt;property id=&quot;20312&quot; value=&quot;0&quot;/&gt;&lt;/object&gt;&lt;object type=&quot;3&quot; unique_id=&quot;10156&quot;&gt;&lt;property id=&quot;20148&quot; value=&quot;5&quot;/&gt;&lt;property id=&quot;20300&quot; value=&quot;Slide 42 - &amp;quot;State Funding Mechanism &amp;quot;&quot;/&gt;&lt;property id=&quot;20302&quot; value=&quot;0&quot;/&gt;&lt;property id=&quot;20303&quot; value=&quot;-1&quot;/&gt;&lt;property id=&quot;20307&quot; value=&quot;370&quot;/&gt;&lt;property id=&quot;20309&quot; value=&quot;-1&quot;/&gt;&lt;property id=&quot;20312&quot; value=&quot;0&quot;/&gt;&lt;/object&gt;&lt;object type=&quot;3&quot; unique_id=&quot;10157&quot;&gt;&lt;property id=&quot;20148&quot; value=&quot;5&quot;/&gt;&lt;property id=&quot;20300&quot; value=&quot;Slide 43 - &amp;quot;When do the new rules apply?&amp;quot;&quot;/&gt;&lt;property id=&quot;20302&quot; value=&quot;0&quot;/&gt;&lt;property id=&quot;20303&quot; value=&quot;-1&quot;/&gt;&lt;property id=&quot;20307&quot; value=&quot;371&quot;/&gt;&lt;property id=&quot;20309&quot; value=&quot;-1&quot;/&gt;&lt;property id=&quot;20312&quot; value=&quot;0&quot;/&gt;&lt;/object&gt;&lt;object type=&quot;3&quot; unique_id=&quot;10158&quot;&gt;&lt;property id=&quot;20148&quot; value=&quot;5&quot;/&gt;&lt;property id=&quot;20300&quot; value=&quot;Slide 44 - &amp;quot;Implementation&amp;quot;&quot;/&gt;&lt;property id=&quot;20302&quot; value=&quot;0&quot;/&gt;&lt;property id=&quot;20303&quot; value=&quot;-1&quot;/&gt;&lt;property id=&quot;20307&quot; value=&quot;372&quot;/&gt;&lt;property id=&quot;20309&quot; value=&quot;-1&quot;/&gt;&lt;property id=&quot;20312&quot; value=&quot;0&quot;/&gt;&lt;/object&gt;&lt;object type=&quot;3&quot; unique_id=&quot;10160&quot;&gt;&lt;property id=&quot;20148&quot; value=&quot;5&quot;/&gt;&lt;property id=&quot;20300&quot; value=&quot;Slide 46&quot;/&gt;&lt;property id=&quot;20302&quot; value=&quot;0&quot;/&gt;&lt;property id=&quot;20303&quot; value=&quot;-1&quot;/&gt;&lt;property id=&quot;20307&quot; value=&quot;375&quot;/&gt;&lt;property id=&quot;20309&quot; value=&quot;-1&quot;/&gt;&lt;property id=&quot;20312&quot; value=&quot;0&quot;/&gt;&lt;/object&gt;&lt;object type=&quot;3&quot; unique_id=&quot;12916&quot;&gt;&lt;property id=&quot;20148&quot; value=&quot;5&quot;/&gt;&lt;property id=&quot;20300&quot; value=&quot;Slide 2 - &amp;quot;Today’s Presenters&amp;quot;&quot;/&gt;&lt;property id=&quot;20302&quot; value=&quot;0&quot;/&gt;&lt;property id=&quot;20303&quot; value=&quot;-1&quot;/&gt;&lt;property id=&quot;20307&quot; value=&quot;388&quot;/&gt;&lt;property id=&quot;20309&quot; value=&quot;-1&quot;/&gt;&lt;property id=&quot;20312&quot; value=&quot;0&quot;/&gt;&lt;/object&gt;&lt;object type=&quot;3&quot; unique_id=&quot;12917&quot;&gt;&lt;property id=&quot;20148&quot; value=&quot;5&quot;/&gt;&lt;property id=&quot;20300&quot; value=&quot;Slide 33 - &amp;quot;Third-party In-kind  Contributions …continued&amp;quot;&quot;/&gt;&lt;property id=&quot;20302&quot; value=&quot;0&quot;/&gt;&lt;property id=&quot;20303&quot; value=&quot;-1&quot;/&gt;&lt;property id=&quot;20307&quot; value=&quot;390&quot;/&gt;&lt;property id=&quot;20309&quot; value=&quot;-1&quot;/&gt;&lt;property id=&quot;20312&quot; value=&quot;0&quot;/&gt;&lt;/object&gt;&lt;object type=&quot;3&quot; unique_id=&quot;12918&quot;&gt;&lt;property id=&quot;20148&quot; value=&quot;5&quot;/&gt;&lt;property id=&quot;20300&quot; value=&quot;Slide 45&quot;/&gt;&lt;property id=&quot;20302&quot; value=&quot;0&quot;/&gt;&lt;property id=&quot;20303&quot; value=&quot;-1&quot;/&gt;&lt;property id=&quot;20307&quot; value=&quot;391&quot;/&gt;&lt;property id=&quot;20309&quot; value=&quot;-1&quot;/&gt;&lt;property id=&quot;20312&quot; value=&quot;0&quot;/&gt;&lt;/object&gt;&lt;/object&gt;&lt;object type=&quot;8&quot; unique_id=&quot;10114&quot;&gt;&lt;object type=&quot;9&quot; unique_id=&quot;13641&quot;&gt;&lt;property id=&quot;20000&quot; value=&quot;0&quot;/&gt;&lt;property id=&quot;20400&quot; value=&quot;PPT&quot;/&gt;&lt;property id=&quot;20401&quot; value=&quot;WIOA_OneStop_Infrastructure_Funding_Part_I_20160921.pptx&quot;/&gt;&lt;property id=&quot;20402&quot; value=&quot;0&quot;/&gt;&lt;property id=&quot;20404&quot; value=&quot;13694894&quot;/&gt;&lt;property id=&quot;20405&quot; value=&quot;0&quot;/&gt;&lt;property id=&quot;20406&quot; value=&quot;1&quot;/&gt;&lt;/object&gt;&lt;object type=&quot;9&quot; unique_id=&quot;13752&quot;&gt;&lt;property id=&quot;20000&quot; value=&quot;0&quot;/&gt;&lt;property id=&quot;20400&quot; value=&quot;Transcript&quot;/&gt;&lt;property id=&quot;20401&quot; value=&quot;Transcript.pdf&quot;/&gt;&lt;property id=&quot;20402&quot; value=&quot;0&quot;/&gt;&lt;property id=&quot;20404&quot; value=&quot;320461&quot;/&gt;&lt;property id=&quot;20405&quot; value=&quot;2&quot;/&gt;&lt;property id=&quot;20406&quot; value=&quot;1&quot;/&gt;&lt;/object&gt;&lt;/object&gt;&lt;object type=&quot;4&quot; unique_id=&quot;13020&quot;&gt;&lt;object type=&quot;5&quot; unique_id=&quot;13021&quot;&gt;&lt;property id=&quot;20149&quot; value=&quot;Chad Aleshire&quot;/&gt;&lt;/object&gt;&lt;/object&gt;&lt;object type=&quot;10&quot; unique_id=&quot;13426&quot;&gt;&lt;object type=&quot;11&quot; unique_id=&quot;13427&quot;&gt;&lt;property id=&quot;20180&quot; value=&quot;1&quot;/&gt;&lt;property id=&quot;20181&quot; value=&quot;1&quot;/&gt;&lt;property id=&quot;20183&quot; value=&quot;1&quot;/&gt;&lt;/object&gt;&lt;object type=&quot;12&quot; unique_id=&quot;13428&quot;&gt;&lt;/object&gt;&lt;/object&gt;&lt;/object&gt;&lt;/database&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3&quot;/&gt;&lt;lineCharCount val=&quot;54&quot;/&gt;&lt;lineCharCount val=&quot;50&quot;/&gt;&lt;/TableIndex&gt;&lt;/ShapeTextInfo&gt;"/>
</p:tagLst>
</file>

<file path=ppt/tags/tag1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8&quot;/&gt;&lt;lineCharCount val=&quot;18&quot;/&gt;&lt;/TableIndex&gt;&lt;/ShapeTextInfo&gt;"/>
  <p:tag name="PRESENTER_SHAPEINFO" val="&lt;ThreeDShapeInfo&gt;&lt;uuid val=&quot;{8F146627-69B0-4B15-BC30-166F7912BDDB}&quot;/&gt;&lt;isInvalidForFieldText val=&quot;0&quot;/&gt;&lt;Image&gt;&lt;filename val=&quot;C:\Users\Gary\AppData\Local\Temp\PR\data\asimages\{8F146627-69B0-4B15-BC30-166F7912BDDB}_14.png&quot;/&gt;&lt;left val=&quot;0&quot;/&gt;&lt;top val=&quot;389&quot;/&gt;&lt;width val=&quot;721&quot;/&gt;&lt;height val=&quot;75&quot;/&gt;&lt;hasText val=&quot;1&quot;/&gt;&lt;/Image&gt;&lt;/ThreeDShapeInfo&gt;"/>
</p:tagLst>
</file>

<file path=ppt/tags/tag10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25&quot;/&gt;&lt;lineCharCount val=&quot;27&quot;/&gt;&lt;lineCharCount val=&quot;30&quot;/&gt;&lt;lineCharCount val=&quot;27&quot;/&gt;&lt;/TableIndex&gt;&lt;/ShapeTextInfo&gt;"/>
</p:tagLst>
</file>

<file path=ppt/tags/tag1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79B6B88B-230D-4085-A433-36E52BE62960}&quot;/&gt;&lt;isInvalidForFieldText val=&quot;0&quot;/&gt;&lt;Image&gt;&lt;filename val=&quot;C:\Users\Gary\AppData\Local\Temp\PR\data\asimages\{79B6B88B-230D-4085-A433-36E52BE62960}_14.png&quot;/&gt;&lt;left val=&quot;49&quot;/&gt;&lt;top val=&quot;18&quot;/&gt;&lt;width val=&quot;621&quot;/&gt;&lt;height val=&quot;70&quot;/&gt;&lt;hasText val=&quot;1&quot;/&gt;&lt;/Image&gt;&lt;/ThreeDShapeInfo&gt;"/>
</p:tagLst>
</file>

<file path=ppt/tags/tag104.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5.mp3"/>
  <p:tag name="PPSNARRATION" val="15,1424906803,C:\Users\Gary\Desktop\Project\WFGPS\Adobe Presenter\WIOA Wednesday WIOA One-Stop Infrastructure Funding Part 1\WIOA_OneStop_Infrastructure_Funding_Part_I_20160921_pptx\Media.ppcx"/>
</p:tagLst>
</file>

<file path=ppt/tags/tag10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169F65BE-8611-4403-ABC5-16FAA8E82966}&quot;/&gt;&lt;isInvalidForFieldText val=&quot;0&quot;/&gt;&lt;Image&gt;&lt;filename val=&quot;C:\Users\Gary\AppData\Local\Temp\PR\data\asimages\{169F65BE-8611-4403-ABC5-16FAA8E82966}_15.png&quot;/&gt;&lt;left val=&quot;49&quot;/&gt;&lt;top val=&quot;18&quot;/&gt;&lt;width val=&quot;621&quot;/&gt;&lt;height val=&quot;70&quot;/&gt;&lt;hasText val=&quot;1&quot;/&gt;&lt;/Image&gt;&lt;/ThreeDShapeInfo&gt;"/>
</p:tagLst>
</file>

<file path=ppt/tags/tag1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2&quot;/&gt;&lt;lineCharCount val=&quot;44&quot;/&gt;&lt;lineCharCount val=&quot;29&quot;/&gt;&lt;lineCharCount val=&quot;1&quot;/&gt;&lt;lineCharCount val=&quot;42&quot;/&gt;&lt;lineCharCount val=&quot;10&quot;/&gt;&lt;lineCharCount val=&quot;40&quot;/&gt;&lt;lineCharCount val=&quot;26&quot;/&gt;&lt;lineCharCount val=&quot;38&quot;/&gt;&lt;lineCharCount val=&quot;37&quot;/&gt;&lt;lineCharCount val=&quot;24&quot;/&gt;&lt;/TableIndex&gt;&lt;/ShapeTextInfo&gt;"/>
</p:tagLst>
</file>

<file path=ppt/tags/tag107.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6.mp3"/>
  <p:tag name="PPSNARRATION" val="16,1424906803,C:\Users\Gary\Desktop\Project\WFGPS\Adobe Presenter\WIOA Wednesday WIOA One-Stop Infrastructure Funding Part 1\WIOA_OneStop_Infrastructure_Funding_Part_I_20160921_pptx\Media.ppcx"/>
</p:tagLst>
</file>

<file path=ppt/tags/tag10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7&quot;/&gt;&lt;/TableIndex&gt;&lt;/ShapeTextInfo&gt;"/>
  <p:tag name="PRESENTER_SHAPEINFO" val="&lt;ThreeDShapeInfo&gt;&lt;uuid val=&quot;{A6643E3F-5D69-4FDB-BAA3-AB8882AE679B}&quot;/&gt;&lt;isInvalidForFieldText val=&quot;0&quot;/&gt;&lt;Image&gt;&lt;filename val=&quot;C:\Users\Gary\AppData\Local\Temp\PR\data\asimages\{A6643E3F-5D69-4FDB-BAA3-AB8882AE679B}_16.png&quot;/&gt;&lt;left val=&quot;65&quot;/&gt;&lt;top val=&quot;134&quot;/&gt;&lt;width val=&quot;587&quot;/&gt;&lt;height val=&quot;125&quot;/&gt;&lt;hasText val=&quot;1&quot;/&gt;&lt;/Image&gt;&lt;/ThreeDShapeInfo&gt;"/>
</p:tagLst>
</file>

<file path=ppt/tags/tag1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6&quot;/&gt;&lt;/TableIndex&gt;&lt;/ShapeTextInfo&gt;"/>
</p:tagLst>
</file>

<file path=ppt/tags/tag110.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7.mp3"/>
  <p:tag name="PPSNARRATION" val="17,1424906803,C:\Users\Gary\Desktop\Project\WFGPS\Adobe Presenter\WIOA Wednesday WIOA One-Stop Infrastructure Funding Part 1\WIOA_OneStop_Infrastructure_Funding_Part_I_20160921_pptx\Media.ppcx"/>
</p:tagLst>
</file>

<file path=ppt/tags/tag1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61&quot;/&gt;&lt;lineCharCount val=&quot;62&quot;/&gt;&lt;lineCharCount val=&quot;52&quot;/&gt;&lt;lineCharCount val=&quot;61&quot;/&gt;&lt;lineCharCount val=&quot;42&quot;/&gt;&lt;lineCharCount val=&quot;64&quot;/&gt;&lt;lineCharCount val=&quot;1&quot;/&gt;&lt;lineCharCount val=&quot;62&quot;/&gt;&lt;lineCharCount val=&quot;51&quot;/&gt;&lt;lineCharCount val=&quot;56&quot;/&gt;&lt;lineCharCount val=&quot;51&quot;/&gt;&lt;lineCharCount val=&quot;20&quot;/&gt;&lt;/TableIndex&gt;&lt;/ShapeTextInfo&gt;"/>
</p:tagLst>
</file>

<file path=ppt/tags/tag1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PRESENTER_SHAPEINFO" val="&lt;ThreeDShapeInfo&gt;&lt;uuid val=&quot;{83289033-957D-4AF6-9C89-A280EB962524}&quot;/&gt;&lt;isInvalidForFieldText val=&quot;0&quot;/&gt;&lt;Image&gt;&lt;filename val=&quot;C:\Users\Gary\AppData\Local\Temp\PR\data\asimages\{83289033-957D-4AF6-9C89-A280EB962524}_17.png&quot;/&gt;&lt;left val=&quot;49&quot;/&gt;&lt;top val=&quot;18&quot;/&gt;&lt;width val=&quot;621&quot;/&gt;&lt;height val=&quot;70&quot;/&gt;&lt;hasText val=&quot;1&quot;/&gt;&lt;/Image&gt;&lt;/ThreeDShapeInfo&gt;"/>
</p:tagLst>
</file>

<file path=ppt/tags/tag113.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8.mp3"/>
  <p:tag name="PPSNARRATION" val="18,1424906803,C:\Users\Gary\Desktop\Project\WFGPS\Adobe Presenter\WIOA Wednesday WIOA One-Stop Infrastructure Funding Part 1\WIOA_OneStop_Infrastructure_Funding_Part_I_20160921_pptx\Media.ppcx"/>
</p:tagLst>
</file>

<file path=ppt/tags/tag1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762D2ED4-B614-4BD0-B781-C668147D6A30}&quot;/&gt;&lt;isInvalidForFieldText val=&quot;0&quot;/&gt;&lt;Image&gt;&lt;filename val=&quot;C:\Users\Gary\AppData\Local\Temp\PR\data\asimages\{762D2ED4-B614-4BD0-B781-C668147D6A30}_18.png&quot;/&gt;&lt;left val=&quot;49&quot;/&gt;&lt;top val=&quot;18&quot;/&gt;&lt;width val=&quot;621&quot;/&gt;&lt;height val=&quot;70&quot;/&gt;&lt;hasText val=&quot;1&quot;/&gt;&lt;/Image&gt;&lt;/ThreeDShapeInfo&gt;"/>
</p:tagLst>
</file>

<file path=ppt/tags/tag1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42&quot;/&gt;&lt;lineCharCount val=&quot;48&quot;/&gt;&lt;lineCharCount val=&quot;49&quot;/&gt;&lt;lineCharCount val=&quot;41&quot;/&gt;&lt;lineCharCount val=&quot;2&quot;/&gt;&lt;lineCharCount val=&quot;55&quot;/&gt;&lt;lineCharCount val=&quot;47&quot;/&gt;&lt;lineCharCount val=&quot;56&quot;/&gt;&lt;lineCharCount val=&quot;56&quot;/&gt;&lt;/TableIndex&gt;&lt;/ShapeTextInfo&gt;"/>
</p:tagLst>
</file>

<file path=ppt/tags/tag116.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9.mp3"/>
  <p:tag name="PPSNARRATION" val="19,1424906803,C:\Users\Gary\Desktop\Project\WFGPS\Adobe Presenter\WIOA Wednesday WIOA One-Stop Infrastructure Funding Part 1\WIOA_OneStop_Infrastructure_Funding_Part_I_20160921_pptx\Media.ppcx"/>
</p:tagLst>
</file>

<file path=ppt/tags/tag1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 name="PRESENTER_SHAPEINFO" val="&lt;ThreeDShapeInfo&gt;&lt;uuid val=&quot;{C926EFBB-C797-448A-9048-07529C49112C}&quot;/&gt;&lt;isInvalidForFieldText val=&quot;0&quot;/&gt;&lt;Image&gt;&lt;filename val=&quot;C:\Users\Gary\AppData\Local\Temp\PR\data\asimages\{C926EFBB-C797-448A-9048-07529C49112C}_19.png&quot;/&gt;&lt;left val=&quot;49&quot;/&gt;&lt;top val=&quot;18&quot;/&gt;&lt;width val=&quot;621&quot;/&gt;&lt;height val=&quot;70&quot;/&gt;&lt;hasText val=&quot;1&quot;/&gt;&lt;/Image&gt;&lt;/ThreeDShapeInfo&gt;"/>
</p:tagLst>
</file>

<file path=ppt/tags/tag1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30&quot;/&gt;&lt;lineCharCount val=&quot;31&quot;/&gt;&lt;lineCharCount val=&quot;34&quot;/&gt;&lt;lineCharCount val=&quot;1&quot;/&gt;&lt;lineCharCount val=&quot;54&quot;/&gt;&lt;lineCharCount val=&quot;59&quot;/&gt;&lt;lineCharCount val=&quot;56&quot;/&gt;&lt;lineCharCount val=&quot;60&quot;/&gt;&lt;lineCharCount val=&quot;1&quot;/&gt;&lt;lineCharCount val=&quot;53&quot;/&gt;&lt;lineCharCount val=&quot;38&quot;/&gt;&lt;/TableIndex&gt;&lt;/ShapeTextInfo&gt;"/>
  <p:tag name="PRESENTER_SHAPEINFO" val="&lt;ThreeDShapeInfo&gt;&lt;uuid val=&quot;{843ACE92-D5AE-40E5-919A-F908F9C5500F}&quot;/&gt;&lt;isInvalidForFieldText val=&quot;0&quot;/&gt;&lt;Image&gt;&lt;filename val=&quot;C:\Users\Gary\AppData\Local\Temp\PR\data\asimages\{843ACE92-D5AE-40E5-919A-F908F9C5500F}_19.png&quot;/&gt;&lt;left val=&quot;43&quot;/&gt;&lt;top val=&quot;110&quot;/&gt;&lt;width val=&quot;622&quot;/&gt;&lt;height val=&quot;369&quot;/&gt;&lt;hasText val=&quot;1&quot;/&gt;&lt;/Image&gt;&lt;/ThreeDShapeInfo&gt;"/>
</p:tagLst>
</file>

<file path=ppt/tags/tag119.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0.mp3"/>
  <p:tag name="PPSNARRATION" val="20,1424906803,C:\Users\Gary\Desktop\Project\WFGPS\Adobe Presenter\WIOA Wednesday WIOA One-Stop Infrastructure Funding Part 1\WIOA_OneStop_Infrastructure_Funding_Part_I_20160921_pptx\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1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0&quot;/&gt;&lt;/TableIndex&gt;&lt;/ShapeTextInfo&gt;"/>
  <p:tag name="PRESENTER_SHAPEINFO" val="&lt;ThreeDShapeInfo&gt;&lt;uuid val=&quot;{5A65CB34-4453-4C1B-8852-23643AE34019}&quot;/&gt;&lt;isInvalidForFieldText val=&quot;0&quot;/&gt;&lt;Image&gt;&lt;filename val=&quot;C:\Users\Gary\AppData\Local\Temp\PR\data\asimages\{5A65CB34-4453-4C1B-8852-23643AE34019}_20.png&quot;/&gt;&lt;left val=&quot;49&quot;/&gt;&lt;top val=&quot;18&quot;/&gt;&lt;width val=&quot;621&quot;/&gt;&lt;height val=&quot;70&quot;/&gt;&lt;hasText val=&quot;1&quot;/&gt;&lt;/Image&gt;&lt;/ThreeDShapeInfo&gt;"/>
</p:tagLst>
</file>

<file path=ppt/tags/tag1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2&quot;/&gt;&lt;lineCharCount val=&quot;48&quot;/&gt;&lt;lineCharCount val=&quot;37&quot;/&gt;&lt;/TableIndex&gt;&lt;/ShapeTextInfo&gt;"/>
</p:tagLst>
</file>

<file path=ppt/tags/tag1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5&quot;/&gt;&lt;lineCharCount val=&quot;25&quot;/&gt;&lt;lineCharCount val=&quot;24&quot;/&gt;&lt;lineCharCount val=&quot;25&quot;/&gt;&lt;lineCharCount val=&quot;21&quot;/&gt;&lt;lineCharCount val=&quot;21&quot;/&gt;&lt;lineCharCount val=&quot;9&quot;/&gt;&lt;/TableIndex&gt;&lt;/ShapeTextInfo&gt;"/>
</p:tagLst>
</file>

<file path=ppt/tags/tag123.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1.mp3"/>
  <p:tag name="PPSNARRATION" val="21,1424906803,C:\Users\Gary\Desktop\Project\WFGPS\Adobe Presenter\WIOA Wednesday WIOA One-Stop Infrastructure Funding Part 1\WIOA_OneStop_Infrastructure_Funding_Part_I_20160921_pptx\Media.ppcx"/>
</p:tagLst>
</file>

<file path=ppt/tags/tag1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6&quot;/&gt;&lt;lineCharCount val=&quot;20&quot;/&gt;&lt;/TableIndex&gt;&lt;/ShapeTextInfo&gt;"/>
  <p:tag name="PRESENTER_SHAPEINFO" val="&lt;ThreeDShapeInfo&gt;&lt;uuid val=&quot;{1C7F71C0-7F3A-4672-AF00-A08F8FFBFF08}&quot;/&gt;&lt;isInvalidForFieldText val=&quot;0&quot;/&gt;&lt;Image&gt;&lt;filename val=&quot;C:\Users\Gary\AppData\Local\Temp\PR\data\asimages\{1C7F71C0-7F3A-4672-AF00-A08F8FFBFF08}_21.png&quot;/&gt;&lt;left val=&quot;65&quot;/&gt;&lt;top val=&quot;134&quot;/&gt;&lt;width val=&quot;587&quot;/&gt;&lt;height val=&quot;125&quot;/&gt;&lt;hasText val=&quot;1&quot;/&gt;&lt;/Image&gt;&lt;/ThreeDShapeInfo&gt;"/>
</p:tagLst>
</file>

<file path=ppt/tags/tag1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4&quot;/&gt;&lt;lineCharCount val=&quot;42&quot;/&gt;&lt;/TableIndex&gt;&lt;/ShapeTextInfo&gt;"/>
</p:tagLst>
</file>

<file path=ppt/tags/tag126.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2.mp3"/>
  <p:tag name="PPSNARRATION" val="22,1424906803,C:\Users\Gary\Desktop\Project\WFGPS\Adobe Presenter\WIOA Wednesday WIOA One-Stop Infrastructure Funding Part 1\WIOA_OneStop_Infrastructure_Funding_Part_I_20160921_pptx\Media.ppcx"/>
</p:tagLst>
</file>

<file path=ppt/tags/tag1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43&quot;/&gt;&lt;lineCharCount val=&quot;37&quot;/&gt;&lt;lineCharCount val=&quot;41&quot;/&gt;&lt;lineCharCount val=&quot;45&quot;/&gt;&lt;lineCharCount val=&quot;48&quot;/&gt;&lt;lineCharCount val=&quot;39&quot;/&gt;&lt;lineCharCount val=&quot;25&quot;/&gt;&lt;/TableIndex&gt;&lt;/ShapeTextInfo&gt;"/>
</p:tagLst>
</file>

<file path=ppt/tags/tag1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29.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3.mp3"/>
  <p:tag name="PPSNARRATION" val="23,1424906803,C:\Users\Gary\Desktop\Project\WFGPS\Adobe Presenter\WIOA Wednesday WIOA One-Stop Infrastructure Funding Part 1\WIOA_OneStop_Infrastructure_Funding_Part_I_20160921_pptx\Media.ppcx"/>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60E28E4E-C455-4BB0-8686-1506BC8FF46A}&quot;/&gt;&lt;isInvalidForFieldText val=&quot;0&quot;/&gt;&lt;Image&gt;&lt;filename val=&quot;C:\Users\Gary\AppData\Local\Temp\PR\data\asimages\{60E28E4E-C455-4BB0-8686-1506BC8FF46A}_23.png&quot;/&gt;&lt;left val=&quot;23&quot;/&gt;&lt;top val=&quot;89&quot;/&gt;&lt;width val=&quot;669&quot;/&gt;&lt;height val=&quot;378&quot;/&gt;&lt;hasText val=&quot;1&quot;/&gt;&lt;/Image&gt;&lt;/ThreeDShapeInfo&gt;"/>
</p:tagLst>
</file>

<file path=ppt/tags/tag1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D0A426AD-D422-47F6-B11F-B511B31E3F9F}&quot;/&gt;&lt;isInvalidForFieldText val=&quot;0&quot;/&gt;&lt;Image&gt;&lt;filename val=&quot;C:\Users\Gary\AppData\Local\Temp\PR\data\asimages\{D0A426AD-D422-47F6-B11F-B511B31E3F9F}_23.png&quot;/&gt;&lt;left val=&quot;0&quot;/&gt;&lt;top val=&quot;18&quot;/&gt;&lt;width val=&quot;621&quot;/&gt;&lt;height val=&quot;70&quot;/&gt;&lt;hasText val=&quot;1&quot;/&gt;&lt;/Image&gt;&lt;/ThreeDShapeInfo&gt;"/>
</p:tagLst>
</file>

<file path=ppt/tags/tag132.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4.mp3"/>
  <p:tag name="PPSNARRATION" val="24,1424906803,C:\Users\Gary\Desktop\Project\WFGPS\Adobe Presenter\WIOA Wednesday WIOA One-Stop Infrastructure Funding Part 1\WIOA_OneStop_Infrastructure_Funding_Part_I_20160921_pptx\Media.ppcx"/>
</p:tagLst>
</file>

<file path=ppt/tags/tag1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5DD761CA-3514-4F34-B004-FFA2020F59B9}&quot;/&gt;&lt;isInvalidForFieldText val=&quot;0&quot;/&gt;&lt;Image&gt;&lt;filename val=&quot;C:\Users\Gary\AppData\Local\Temp\PR\data\asimages\{5DD761CA-3514-4F34-B004-FFA2020F59B9}_24.png&quot;/&gt;&lt;left val=&quot;373&quot;/&gt;&lt;top val=&quot;202&quot;/&gt;&lt;width val=&quot;346&quot;/&gt;&lt;height val=&quot;281&quot;/&gt;&lt;hasText val=&quot;1&quot;/&gt;&lt;/Image&gt;&lt;/ThreeDShapeInfo&gt;"/>
</p:tagLst>
</file>

<file path=ppt/tags/tag1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 name="PRESENTER_SHAPEINFO" val="&lt;ThreeDShapeInfo&gt;&lt;uuid val=&quot;{108567EF-B7FE-4200-A301-F8F8F7B2EE0C}&quot;/&gt;&lt;isInvalidForFieldText val=&quot;0&quot;/&gt;&lt;Image&gt;&lt;filename val=&quot;C:\Users\Gary\AppData\Local\Temp\PR\data\asimages\{108567EF-B7FE-4200-A301-F8F8F7B2EE0C}_24.png&quot;/&gt;&lt;left val=&quot;0&quot;/&gt;&lt;top val=&quot;412&quot;/&gt;&lt;width val=&quot;721&quot;/&gt;&lt;height val=&quot;73&quot;/&gt;&lt;hasText val=&quot;1&quot;/&gt;&lt;/Image&gt;&lt;/ThreeDShapeInfo&gt;"/>
</p:tagLst>
</file>

<file path=ppt/tags/tag1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5&quot;/&gt;&lt;lineCharCount val=&quot;25&quot;/&gt;&lt;lineCharCount val=&quot;60&quot;/&gt;&lt;lineCharCount val=&quot;21&quot;/&gt;&lt;lineCharCount val=&quot;54&quot;/&gt;&lt;lineCharCount val=&quot;64&quot;/&gt;&lt;lineCharCount val=&quot;61&quot;/&gt;&lt;lineCharCount val=&quot;13&quot;/&gt;&lt;lineCharCount val=&quot;47&quot;/&gt;&lt;lineCharCount val=&quot;62&quot;/&gt;&lt;lineCharCount val=&quot;59&quot;/&gt;&lt;lineCharCount val=&quot;13&quot;/&gt;&lt;/TableIndex&gt;&lt;/ShapeTextInfo&gt;"/>
</p:tagLst>
</file>

<file path=ppt/tags/tag1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7&quot;/&gt;&lt;/TableIndex&gt;&lt;/ShapeTextInfo&gt;"/>
  <p:tag name="PRESENTER_SHAPEINFO" val="&lt;ThreeDShapeInfo&gt;&lt;uuid val=&quot;{C0BD9ABF-14FC-4997-8E3D-5439953E038D}&quot;/&gt;&lt;isInvalidForFieldText val=&quot;0&quot;/&gt;&lt;Image&gt;&lt;filename val=&quot;C:\Users\Gary\AppData\Local\Temp\PR\data\asimages\{C0BD9ABF-14FC-4997-8E3D-5439953E038D}_24.png&quot;/&gt;&lt;left val=&quot;49&quot;/&gt;&lt;top val=&quot;18&quot;/&gt;&lt;width val=&quot;621&quot;/&gt;&lt;height val=&quot;70&quot;/&gt;&lt;hasText val=&quot;1&quot;/&gt;&lt;/Image&gt;&lt;/ThreeDShapeInfo&gt;"/>
</p:tagLst>
</file>

<file path=ppt/tags/tag137.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5.mp3"/>
  <p:tag name="PPSNARRATION" val="25,1424906803,C:\Users\Gary\Desktop\Project\WFGPS\Adobe Presenter\WIOA Wednesday WIOA One-Stop Infrastructure Funding Part 1\WIOA_OneStop_Infrastructure_Funding_Part_I_20160921_pptx\Media.ppcx"/>
</p:tagLst>
</file>

<file path=ppt/tags/tag1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7&quot;/&gt;&lt;lineCharCount val=&quot;52&quot;/&gt;&lt;lineCharCount val=&quot;47&quot;/&gt;&lt;lineCharCount val=&quot;1&quot;/&gt;&lt;lineCharCount val=&quot;51&quot;/&gt;&lt;lineCharCount val=&quot;19&quot;/&gt;&lt;/TableIndex&gt;&lt;/ShapeTextInfo&gt;"/>
</p:tagLst>
</file>

<file path=ppt/tags/tag1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24&quot;/&gt;&lt;lineCharCount val=&quot;27&quot;/&gt;&lt;lineCharCount val=&quot;19&quot;/&gt;&lt;lineCharCount val=&quot;20&quot;/&gt;&lt;lineCharCount val=&quot;29&quot;/&gt;&lt;lineCharCount val=&quot;25&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1EE779BD-7F74-4E27-9B67-D9C81B504542}&quot;/&gt;&lt;isInvalidForFieldText val=&quot;0&quot;/&gt;&lt;Image&gt;&lt;filename val=&quot;C:\Users\Gary\AppData\Local\Temp\PR\data\asimages\{1EE779BD-7F74-4E27-9B67-D9C81B504542}_25.png&quot;/&gt;&lt;left val=&quot;417&quot;/&gt;&lt;top val=&quot;274&quot;/&gt;&lt;width val=&quot;253&quot;/&gt;&lt;height val=&quot;181&quot;/&gt;&lt;hasText val=&quot;1&quot;/&gt;&lt;/Image&gt;&lt;/ThreeDShapeInfo&gt;"/>
</p:tagLst>
</file>

<file path=ppt/tags/tag1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PRESENTER_SHAPEINFO" val="&lt;ThreeDShapeInfo&gt;&lt;uuid val=&quot;{54CCE16B-9D1F-464D-A91F-9DEB80670437}&quot;/&gt;&lt;isInvalidForFieldText val=&quot;0&quot;/&gt;&lt;Image&gt;&lt;filename val=&quot;C:\Users\Gary\AppData\Local\Temp\PR\data\asimages\{54CCE16B-9D1F-464D-A91F-9DEB80670437}_25.png&quot;/&gt;&lt;left val=&quot;49&quot;/&gt;&lt;top val=&quot;18&quot;/&gt;&lt;width val=&quot;621&quot;/&gt;&lt;height val=&quot;70&quot;/&gt;&lt;hasText val=&quot;1&quot;/&gt;&lt;/Image&gt;&lt;/ThreeDShapeInfo&gt;"/>
</p:tagLst>
</file>

<file path=ppt/tags/tag142.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6.mp3"/>
  <p:tag name="PPSNARRATION" val="26,1424906803,C:\Users\Gary\Desktop\Project\WFGPS\Adobe Presenter\WIOA Wednesday WIOA One-Stop Infrastructure Funding Part 1\WIOA_OneStop_Infrastructure_Funding_Part_I_20160921_pptx\Media.ppcx"/>
</p:tagLst>
</file>

<file path=ppt/tags/tag1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6&quot;/&gt;&lt;lineCharCount val=&quot;28&quot;/&gt;&lt;/TableIndex&gt;&lt;/ShapeTextInfo&gt;"/>
  <p:tag name="PRESENTER_SHAPEINFO" val="&lt;ThreeDShapeInfo&gt;&lt;uuid val=&quot;{E03702A4-81CF-4F98-9C5D-EE010CE517DB}&quot;/&gt;&lt;isInvalidForFieldText val=&quot;0&quot;/&gt;&lt;Image&gt;&lt;filename val=&quot;C:\Users\Gary\AppData\Local\Temp\PR\data\asimages\{E03702A4-81CF-4F98-9C5D-EE010CE517DB}_26.png&quot;/&gt;&lt;left val=&quot;49&quot;/&gt;&lt;top val=&quot;18&quot;/&gt;&lt;width val=&quot;621&quot;/&gt;&lt;height val=&quot;70&quot;/&gt;&lt;hasText val=&quot;1&quot;/&gt;&lt;/Image&gt;&lt;/ThreeDShapeInfo&gt;"/>
</p:tagLst>
</file>

<file path=ppt/tags/tag1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6&quot;/&gt;&lt;lineCharCount val=&quot;44&quot;/&gt;&lt;lineCharCount val=&quot;26&quot;/&gt;&lt;lineCharCount val=&quot;1&quot;/&gt;&lt;lineCharCount val=&quot;48&quot;/&gt;&lt;lineCharCount val=&quot;13&quot;/&gt;&lt;lineCharCount val=&quot;1&quot;/&gt;&lt;lineCharCount val=&quot;53&quot;/&gt;&lt;lineCharCount val=&quot;22&quot;/&gt;&lt;lineCharCount val=&quot;1&quot;/&gt;&lt;lineCharCount val=&quot;49&quot;/&gt;&lt;lineCharCount val=&quot;9&quot;/&gt;&lt;/TableIndex&gt;&lt;/ShapeTextInfo&gt;"/>
</p:tagLst>
</file>

<file path=ppt/tags/tag14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7.mp3"/>
  <p:tag name="PPSNARRATION" val="27,1424906803,C:\Users\Gary\Desktop\Project\WFGPS\Adobe Presenter\WIOA Wednesday WIOA One-Stop Infrastructure Funding Part 1\WIOA_OneStop_Infrastructure_Funding_Part_I_20160921_pptx\Media.ppcx"/>
</p:tagLst>
</file>

<file path=ppt/tags/tag1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SHAPEINFO" val="&lt;ThreeDShapeInfo&gt;&lt;uuid val=&quot;{C47FD226-326D-490E-8AEF-9003128DA78A}&quot;/&gt;&lt;isInvalidForFieldText val=&quot;0&quot;/&gt;&lt;Image&gt;&lt;filename val=&quot;C:\Users\Gary\AppData\Local\Temp\PR\data\asimages\{C47FD226-326D-490E-8AEF-9003128DA78A}_27.png&quot;/&gt;&lt;left val=&quot;49&quot;/&gt;&lt;top val=&quot;18&quot;/&gt;&lt;width val=&quot;621&quot;/&gt;&lt;height val=&quot;70&quot;/&gt;&lt;hasText val=&quot;1&quot;/&gt;&lt;/Image&gt;&lt;/ThreeDShapeInfo&gt;"/>
</p:tagLst>
</file>

<file path=ppt/tags/tag1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7&quot;/&gt;&lt;lineCharCount val=&quot;60&quot;/&gt;&lt;lineCharCount val=&quot;31&quot;/&gt;&lt;lineCharCount val=&quot;1&quot;/&gt;&lt;lineCharCount val=&quot;63&quot;/&gt;&lt;lineCharCount val=&quot;37&quot;/&gt;&lt;lineCharCount val=&quot;1&quot;/&gt;&lt;lineCharCount val=&quot;66&quot;/&gt;&lt;lineCharCount val=&quot;58&quot;/&gt;&lt;lineCharCount val=&quot;11&quot;/&gt;&lt;lineCharCount val=&quot;1&quot;/&gt;&lt;lineCharCount val=&quot;59&quot;/&gt;&lt;lineCharCount val=&quot;58&quot;/&gt;&lt;lineCharCount val=&quot;55&quot;/&gt;&lt;lineCharCount val=&quot;13&quot;/&gt;&lt;lineCharCount val=&quot;1&quot;/&gt;&lt;lineCharCount val=&quot;64&quot;/&gt;&lt;lineCharCount val=&quot;52&quot;/&gt;&lt;/TableIndex&gt;&lt;/ShapeTextInfo&gt;"/>
</p:tagLst>
</file>

<file path=ppt/tags/tag148.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8.mp3"/>
  <p:tag name="PPSNARRATION" val="28,1424906803,C:\Users\Gary\Desktop\Project\WFGPS\Adobe Presenter\WIOA Wednesday WIOA One-Stop Infrastructure Funding Part 1\WIOA_OneStop_Infrastructure_Funding_Part_I_20160921_pptx\Media.ppcx"/>
</p:tagLst>
</file>

<file path=ppt/tags/tag1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25&quot;/&gt;&lt;/TableIndex&gt;&lt;/ShapeTextInfo&gt;"/>
  <p:tag name="PRESENTER_SHAPEINFO" val="&lt;ThreeDShapeInfo&gt;&lt;uuid val=&quot;{E04B8C4D-3B4D-438A-8518-4F3D67D5C33B}&quot;/&gt;&lt;isInvalidForFieldText val=&quot;0&quot;/&gt;&lt;Image&gt;&lt;filename val=&quot;C:\Users\Gary\AppData\Local\Temp\PR\data\asimages\{E04B8C4D-3B4D-438A-8518-4F3D67D5C33B}_28.png&quot;/&gt;&lt;left val=&quot;65&quot;/&gt;&lt;top val=&quot;134&quot;/&gt;&lt;width val=&quot;587&quot;/&gt;&lt;height val=&quot;125&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1.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9.mp3"/>
  <p:tag name="PPSNARRATION" val="29,1424906803,C:\Users\Gary\Desktop\Project\WFGPS\Adobe Presenter\WIOA Wednesday WIOA One-Stop Infrastructure Funding Part 1\WIOA_OneStop_Infrastructure_Funding_Part_I_20160921_pptx\Media.ppcx"/>
</p:tagLst>
</file>

<file path=ppt/tags/tag1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PRESENTER_SHAPEINFO" val="&lt;ThreeDShapeInfo&gt;&lt;uuid val=&quot;{B0AE881A-682E-464F-9F82-4F49FAC136F0}&quot;/&gt;&lt;isInvalidForFieldText val=&quot;0&quot;/&gt;&lt;Image&gt;&lt;filename val=&quot;C:\Users\Gary\AppData\Local\Temp\PR\data\asimages\{B0AE881A-682E-464F-9F82-4F49FAC136F0}_29.png&quot;/&gt;&lt;left val=&quot;49&quot;/&gt;&lt;top val=&quot;18&quot;/&gt;&lt;width val=&quot;621&quot;/&gt;&lt;height val=&quot;70&quot;/&gt;&lt;hasText val=&quot;1&quot;/&gt;&lt;/Image&gt;&lt;/ThreeDShapeInfo&gt;"/>
</p:tagLst>
</file>

<file path=ppt/tags/tag1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9&quot;/&gt;&lt;lineCharCount val=&quot;27&quot;/&gt;&lt;lineCharCount val=&quot;7&quot;/&gt;&lt;lineCharCount val=&quot;28&quot;/&gt;&lt;lineCharCount val=&quot;34&quot;/&gt;&lt;/TableIndex&gt;&lt;/ShapeTextInfo&gt;"/>
</p:tagLst>
</file>

<file path=ppt/tags/tag1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6&quot;/&gt;&lt;lineCharCount val=&quot;51&quot;/&gt;&lt;lineCharCount val=&quot;39&quot;/&gt;&lt;/TableIndex&gt;&lt;/ShapeTextInfo&gt;"/>
</p:tagLst>
</file>

<file path=ppt/tags/tag15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0.mp3"/>
  <p:tag name="PPSNARRATION" val="30,1424906803,C:\Users\Gary\Desktop\Project\WFGPS\Adobe Presenter\WIOA Wednesday WIOA One-Stop Infrastructure Funding Part 1\WIOA_OneStop_Infrastructure_Funding_Part_I_20160921_pptx\Media.ppcx"/>
</p:tagLst>
</file>

<file path=ppt/tags/tag1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783A7D24-A11F-41E8-B04A-F9D7506DAB2A}&quot;/&gt;&lt;isInvalidForFieldText val=&quot;0&quot;/&gt;&lt;Image&gt;&lt;filename val=&quot;C:\Users\Gary\AppData\Local\Temp\PR\data\asimages\{783A7D24-A11F-41E8-B04A-F9D7506DAB2A}_30.png&quot;/&gt;&lt;left val=&quot;49&quot;/&gt;&lt;top val=&quot;18&quot;/&gt;&lt;width val=&quot;621&quot;/&gt;&lt;height val=&quot;70&quot;/&gt;&lt;hasText val=&quot;1&quot;/&gt;&lt;/Image&gt;&lt;/ThreeDShapeInfo&gt;"/>
</p:tagLst>
</file>

<file path=ppt/tags/tag1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1&quot;/&gt;&lt;lineCharCount val=&quot;1&quot;/&gt;&lt;lineCharCount val=&quot;53&quot;/&gt;&lt;lineCharCount val=&quot;24&quot;/&gt;&lt;lineCharCount val=&quot;1&quot;/&gt;&lt;lineCharCount val=&quot;44&quot;/&gt;&lt;lineCharCount val=&quot;49&quot;/&gt;&lt;lineCharCount val=&quot;21&quot;/&gt;&lt;lineCharCount val=&quot;1&quot;/&gt;&lt;lineCharCount val=&quot;48&quot;/&gt;&lt;lineCharCount val=&quot;53&quot;/&gt;&lt;lineCharCount val=&quot;30&quot;/&gt;&lt;/TableIndex&gt;&lt;/ShapeTextInfo&gt;"/>
</p:tagLst>
</file>

<file path=ppt/tags/tag1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91470B87-44A7-4979-9BD0-426B356B88A1}&quot;/&gt;&lt;isInvalidForFieldText val=&quot;0&quot;/&gt;&lt;Image&gt;&lt;filename val=&quot;C:\Users\Gary\AppData\Local\Temp\PR\data\asimages\{91470B87-44A7-4979-9BD0-426B356B88A1}_30.png&quot;/&gt;&lt;left val=&quot;0&quot;/&gt;&lt;top val=&quot;407&quot;/&gt;&lt;width val=&quot;721&quot;/&gt;&lt;height val=&quot;73&quot;/&gt;&lt;hasText val=&quot;1&quot;/&gt;&lt;/Image&gt;&lt;/ThreeDShapeInfo&gt;"/>
</p:tagLst>
</file>

<file path=ppt/tags/tag159.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1.mp3"/>
  <p:tag name="PPSNARRATION" val="31,1424906803,C:\Users\Gary\Desktop\Project\WFGPS\Adobe Presenter\WIOA Wednesday WIOA One-Stop Infrastructure Funding Part 1\WIOA_OneStop_Infrastructure_Funding_Part_I_20160921_pptx\Media.ppcx"/>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70&quot;/&gt;&lt;lineCharCount val=&quot;20&quot;/&gt;&lt;lineCharCount val=&quot;70&quot;/&gt;&lt;lineCharCount val=&quot;70&quot;/&gt;&lt;lineCharCount val=&quot;73&quot;/&gt;&lt;lineCharCount val=&quot;41&quot;/&gt;&lt;lineCharCount val=&quot;63&quot;/&gt;&lt;lineCharCount val=&quot;30&quot;/&gt;&lt;lineCharCount val=&quot;71&quot;/&gt;&lt;lineCharCount val=&quot;55&quot;/&gt;&lt;lineCharCount val=&quot;67&quot;/&gt;&lt;lineCharCount val=&quot;65&quot;/&gt;&lt;lineCharCount val=&quot;19&quot;/&gt;&lt;/TableIndex&gt;&lt;/ShapeTextInfo&gt;"/>
</p:tagLst>
</file>

<file path=ppt/tags/tag1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PRESENTER_SHAPEINFO" val="&lt;ThreeDShapeInfo&gt;&lt;uuid val=&quot;{5549BBBF-EA4D-4C19-9F4C-40C1195A20D7}&quot;/&gt;&lt;isInvalidForFieldText val=&quot;0&quot;/&gt;&lt;Image&gt;&lt;filename val=&quot;C:\Users\Gary\AppData\Local\Temp\PR\data\asimages\{5549BBBF-EA4D-4C19-9F4C-40C1195A20D7}_31.png&quot;/&gt;&lt;left val=&quot;179&quot;/&gt;&lt;top val=&quot;0&quot;/&gt;&lt;width val=&quot;540&quot;/&gt;&lt;height val=&quot;108&quot;/&gt;&lt;hasText val=&quot;1&quot;/&gt;&lt;/Image&gt;&lt;/ThreeDShapeInfo&gt;"/>
</p:tagLst>
</file>

<file path=ppt/tags/tag163.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2.mp3"/>
  <p:tag name="PPSNARRATION" val="32,1424906803,C:\Users\Gary\Desktop\Project\WFGPS\Adobe Presenter\WIOA Wednesday WIOA One-Stop Infrastructure Funding Part 1\WIOA_OneStop_Infrastructure_Funding_Part_I_20160921_pptx\Media.ppcx"/>
</p:tagLst>
</file>

<file path=ppt/tags/tag1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PRESENTER_SHAPEINFO" val="&lt;ThreeDShapeInfo&gt;&lt;uuid val=&quot;{F9660F27-95D1-422A-A8C3-1E682C44F056}&quot;/&gt;&lt;isInvalidForFieldText val=&quot;0&quot;/&gt;&lt;Image&gt;&lt;filename val=&quot;C:\Users\Gary\AppData\Local\Temp\PR\data\asimages\{F9660F27-95D1-422A-A8C3-1E682C44F056}_32.png&quot;/&gt;&lt;left val=&quot;0&quot;/&gt;&lt;top val=&quot;411&quot;/&gt;&lt;width val=&quot;721&quot;/&gt;&lt;height val=&quot;73&quot;/&gt;&lt;hasText val=&quot;1&quot;/&gt;&lt;/Image&gt;&lt;/ThreeDShapeInfo&gt;"/>
</p:tagLst>
</file>

<file path=ppt/tags/tag1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1&quot;/&gt;&lt;lineCharCount val=&quot;55&quot;/&gt;&lt;lineCharCount val=&quot;46&quot;/&gt;&lt;lineCharCount val=&quot;53&quot;/&gt;&lt;lineCharCount val=&quot;56&quot;/&gt;&lt;lineCharCount val=&quot;1&quot;/&gt;&lt;lineCharCount val=&quot;50&quot;/&gt;&lt;lineCharCount val=&quot;56&quot;/&gt;&lt;lineCharCount val=&quot;58&quot;/&gt;&lt;lineCharCount val=&quot;51&quot;/&gt;&lt;lineCharCount val=&quot;44&quot;/&gt;&lt;lineCharCount val=&quot;21&quot;/&gt;&lt;/TableIndex&gt;&lt;/ShapeTextInfo&gt;"/>
</p:tagLst>
</file>

<file path=ppt/tags/tag1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PRESENTER_SHAPEINFO" val="&lt;ThreeDShapeInfo&gt;&lt;uuid val=&quot;{AB344D21-CFD7-42FD-AFE0-6F01AE3B72DA}&quot;/&gt;&lt;isInvalidForFieldText val=&quot;0&quot;/&gt;&lt;Image&gt;&lt;filename val=&quot;C:\Users\Gary\AppData\Local\Temp\PR\data\asimages\{AB344D21-CFD7-42FD-AFE0-6F01AE3B72DA}_32.png&quot;/&gt;&lt;left val=&quot;49&quot;/&gt;&lt;top val=&quot;18&quot;/&gt;&lt;width val=&quot;621&quot;/&gt;&lt;height val=&quot;70&quot;/&gt;&lt;hasText val=&quot;1&quot;/&gt;&lt;/Image&gt;&lt;/ThreeDShapeInfo&gt;"/>
</p:tagLst>
</file>

<file path=ppt/tags/tag167.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3.mp3"/>
  <p:tag name="PPSNARRATION" val="33,1424906803,C:\Users\Gary\Desktop\Project\WFGPS\Adobe Presenter\WIOA Wednesday WIOA One-Stop Infrastructure Funding Part 1\WIOA_OneStop_Infrastructure_Funding_Part_I_20160921_pptx\Media.ppcx"/>
</p:tagLst>
</file>

<file path=ppt/tags/tag1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24&quot;/&gt;&lt;/TableIndex&gt;&lt;/ShapeTextInfo&gt;"/>
  <p:tag name="PRESENTER_SHAPEINFO" val="&lt;ThreeDShapeInfo&gt;&lt;uuid val=&quot;{C69D2DDE-0464-4BBB-906C-42D998D58860}&quot;/&gt;&lt;isInvalidForFieldText val=&quot;0&quot;/&gt;&lt;Image&gt;&lt;filename val=&quot;C:\Users\Gary\AppData\Local\Temp\PR\data\asimages\{C69D2DDE-0464-4BBB-906C-42D998D58860}_33.png&quot;/&gt;&lt;left val=&quot;0&quot;/&gt;&lt;top val=&quot;18&quot;/&gt;&lt;width val=&quot;621&quot;/&gt;&lt;height val=&quot;70&quot;/&gt;&lt;hasText val=&quot;1&quot;/&gt;&lt;/Image&gt;&lt;/ThreeDShapeInfo&gt;"/>
</p:tagLst>
</file>

<file path=ppt/tags/tag1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47&quot;/&gt;&lt;lineCharCount val=&quot;48&quot;/&gt;&lt;lineCharCount val=&quot;31&quot;/&gt;&lt;lineCharCount val=&quot;1&quot;/&gt;&lt;lineCharCount val=&quot;54&quot;/&gt;&lt;lineCharCount val=&quot;55&quot;/&gt;&lt;lineCharCount val=&quot;51&quot;/&gt;&lt;lineCharCount val=&quot;31&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 name="PRESENTER_SHAPEINFO" val="&lt;ThreeDShapeInfo&gt;&lt;uuid val=&quot;{C99DA6BF-66EE-4410-9EE0-3C1F2159C7C0}&quot;/&gt;&lt;isInvalidForFieldText val=&quot;0&quot;/&gt;&lt;Image&gt;&lt;filename val=&quot;C:\Users\Gary\AppData\Local\Temp\PR\data\asimages\{C99DA6BF-66EE-4410-9EE0-3C1F2159C7C0}_33.png&quot;/&gt;&lt;left val=&quot;0&quot;/&gt;&lt;top val=&quot;96&quot;/&gt;&lt;width val=&quot;721&quot;/&gt;&lt;height val=&quot;73&quot;/&gt;&lt;hasText val=&quot;1&quot;/&gt;&lt;/Image&gt;&lt;/ThreeDShapeInfo&gt;"/>
</p:tagLst>
</file>

<file path=ppt/tags/tag171.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4.mp3"/>
  <p:tag name="PPSNARRATION" val="34,1424906803,C:\Users\Gary\Desktop\Project\WFGPS\Adobe Presenter\WIOA Wednesday WIOA One-Stop Infrastructure Funding Part 1\WIOA_OneStop_Infrastructure_Funding_Part_I_20160921_pptx\Media.ppcx"/>
</p:tagLst>
</file>

<file path=ppt/tags/tag1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56&quot;/&gt;&lt;lineCharCount val=&quot;11&quot;/&gt;&lt;lineCharCount val=&quot;1&quot;/&gt;&lt;lineCharCount val=&quot;59&quot;/&gt;&lt;lineCharCount val=&quot;57&quot;/&gt;&lt;lineCharCount val=&quot;57&quot;/&gt;&lt;lineCharCount val=&quot;54&quot;/&gt;&lt;lineCharCount val=&quot;51&quot;/&gt;&lt;lineCharCount val=&quot;1&quot;/&gt;&lt;lineCharCount val=&quot;55&quot;/&gt;&lt;lineCharCount val=&quot;57&quot;/&gt;&lt;lineCharCount val=&quot;8&quot;/&gt;&lt;/TableIndex&gt;&lt;/ShapeTextInfo&gt;"/>
</p:tagLst>
</file>

<file path=ppt/tags/tag1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20&quot;/&gt;&lt;/TableIndex&gt;&lt;/ShapeTextInfo&gt;"/>
  <p:tag name="PRESENTER_SHAPEINFO" val="&lt;ThreeDShapeInfo&gt;&lt;uuid val=&quot;{1DC60BA3-6EDF-45A6-B50D-51C78BA5A87D}&quot;/&gt;&lt;isInvalidForFieldText val=&quot;0&quot;/&gt;&lt;Image&gt;&lt;filename val=&quot;C:\Users\Gary\AppData\Local\Temp\PR\data\asimages\{1DC60BA3-6EDF-45A6-B50D-51C78BA5A87D}_34.png&quot;/&gt;&lt;left val=&quot;0&quot;/&gt;&lt;top val=&quot;0&quot;/&gt;&lt;width val=&quot;621&quot;/&gt;&lt;height val=&quot;144&quot;/&gt;&lt;hasText val=&quot;1&quot;/&gt;&lt;/Image&gt;&lt;/ThreeDShapeInfo&gt;"/>
</p:tagLst>
</file>

<file path=ppt/tags/tag17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5.mp3"/>
  <p:tag name="PPSNARRATION" val="35,1424906803,C:\Users\Gary\Desktop\Project\WFGPS\Adobe Presenter\WIOA Wednesday WIOA One-Stop Infrastructure Funding Part 1\WIOA_OneStop_Infrastructure_Funding_Part_I_20160921_pptx\Media.ppcx"/>
</p:tagLst>
</file>

<file path=ppt/tags/tag1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4&quot;/&gt;&lt;lineCharCount val=&quot;59&quot;/&gt;&lt;lineCharCount val=&quot;10&quot;/&gt;&lt;lineCharCount val=&quot;1&quot;/&gt;&lt;lineCharCount val=&quot;52&quot;/&gt;&lt;lineCharCount val=&quot;59&quot;/&gt;&lt;lineCharCount val=&quot;58&quot;/&gt;&lt;lineCharCount val=&quot;54&quot;/&gt;&lt;lineCharCount val=&quot;20&quot;/&gt;&lt;/TableIndex&gt;&lt;/ShapeTextInfo&gt;"/>
</p:tagLst>
</file>

<file path=ppt/tags/tag1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3&quot;/&gt;&lt;lineCharCount val=&quot;20&quot;/&gt;&lt;/TableIndex&gt;&lt;/ShapeTextInfo&gt;"/>
  <p:tag name="PRESENTER_SHAPEINFO" val="&lt;ThreeDShapeInfo&gt;&lt;uuid val=&quot;{B8247A91-146C-4979-8E8F-CCC37572B8B3}&quot;/&gt;&lt;isInvalidForFieldText val=&quot;0&quot;/&gt;&lt;Image&gt;&lt;filename val=&quot;C:\Users\Gary\AppData\Local\Temp\PR\data\asimages\{B8247A91-146C-4979-8E8F-CCC37572B8B3}_35.png&quot;/&gt;&lt;left val=&quot;0&quot;/&gt;&lt;top val=&quot;0&quot;/&gt;&lt;width val=&quot;621&quot;/&gt;&lt;height val=&quot;144&quot;/&gt;&lt;hasText val=&quot;1&quot;/&gt;&lt;/Image&gt;&lt;/ThreeDShapeInfo&gt;"/>
</p:tagLst>
</file>

<file path=ppt/tags/tag179.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6.mp3"/>
  <p:tag name="PPSNARRATION" val="36,1424906803,C:\Users\Gary\Desktop\Project\WFGPS\Adobe Presenter\WIOA Wednesday WIOA One-Stop Infrastructure Funding Part 1\WIOA_OneStop_Infrastructure_Funding_Part_I_20160921_pptx\Media.ppcx"/>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5&quot;/&gt;&lt;/TableIndex&gt;&lt;/ShapeTextInfo&gt;"/>
</p:tagLst>
</file>

<file path=ppt/tags/tag1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 name="PRESENTER_SHAPEINFO" val="&lt;ThreeDShapeInfo&gt;&lt;uuid val=&quot;{455B4250-BC0E-4DB7-92B5-A1AFDECA2007}&quot;/&gt;&lt;isInvalidForFieldText val=&quot;0&quot;/&gt;&lt;Image&gt;&lt;filename val=&quot;C:\Users\Gary\AppData\Local\Temp\PR\data\asimages\{455B4250-BC0E-4DB7-92B5-A1AFDECA2007}_36.png&quot;/&gt;&lt;left val=&quot;49&quot;/&gt;&lt;top val=&quot;18&quot;/&gt;&lt;width val=&quot;621&quot;/&gt;&lt;height val=&quot;70&quot;/&gt;&lt;hasText val=&quot;1&quot;/&gt;&lt;/Image&gt;&lt;/ThreeDShapeInfo&gt;"/>
</p:tagLst>
</file>

<file path=ppt/tags/tag1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40&quot;/&gt;&lt;lineCharCount val=&quot;37&quot;/&gt;&lt;lineCharCount val=&quot;42&quot;/&gt;&lt;lineCharCount val=&quot;45&quot;/&gt;&lt;lineCharCount val=&quot;40&quot;/&gt;&lt;lineCharCount val=&quot;1&quot;/&gt;&lt;lineCharCount val=&quot;45&quot;/&gt;&lt;lineCharCount val=&quot;44&quot;/&gt;&lt;lineCharCount val=&quot;30&quot;/&gt;&lt;lineCharCount val=&quot;45&quot;/&gt;&lt;lineCharCount val=&quot;19&quot;/&gt;&lt;lineCharCount val=&quot;48&quot;/&gt;&lt;lineCharCount val=&quot;43&quot;/&gt;&lt;lineCharCount val=&quot;17&quot;/&gt;&lt;/TableIndex&gt;&lt;/ShapeTextInfo&gt;"/>
</p:tagLst>
</file>

<file path=ppt/tags/tag182.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7.mp3"/>
  <p:tag name="PPSNARRATION" val="37,1424906803,C:\Users\Gary\Desktop\Project\WFGPS\Adobe Presenter\WIOA Wednesday WIOA One-Stop Infrastructure Funding Part 1\WIOA_OneStop_Infrastructure_Funding_Part_I_20160921_pptx\Media.ppcx"/>
</p:tagLst>
</file>

<file path=ppt/tags/tag1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4&quot;/&gt;&lt;lineCharCount val=&quot;14&quot;/&gt;&lt;/TableIndex&gt;&lt;/ShapeTextInfo&gt;"/>
  <p:tag name="PRESENTER_SHAPEINFO" val="&lt;ThreeDShapeInfo&gt;&lt;uuid val=&quot;{1CC9D73D-2524-4326-A2E7-CD17DDC9D147}&quot;/&gt;&lt;isInvalidForFieldText val=&quot;0&quot;/&gt;&lt;Image&gt;&lt;filename val=&quot;C:\Users\Gary\AppData\Local\Temp\PR\data\asimages\{1CC9D73D-2524-4326-A2E7-CD17DDC9D147}_37.png&quot;/&gt;&lt;left val=&quot;65&quot;/&gt;&lt;top val=&quot;134&quot;/&gt;&lt;width val=&quot;587&quot;/&gt;&lt;height val=&quot;125&quot;/&gt;&lt;hasText val=&quot;1&quot;/&gt;&lt;/Image&gt;&lt;/ThreeDShapeInfo&gt;"/>
</p:tagLst>
</file>

<file path=ppt/tags/tag1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8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8.mp3"/>
  <p:tag name="PPSNARRATION" val="38,1424906803,C:\Users\Gary\Desktop\Project\WFGPS\Adobe Presenter\WIOA Wednesday WIOA One-Stop Infrastructure Funding Part 1\WIOA_OneStop_Infrastructure_Funding_Part_I_20160921_pptx\Media.ppcx"/>
</p:tagLst>
</file>

<file path=ppt/tags/tag1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A8F02E55-BE12-4F4D-9122-B1A278AD6D9F}&quot;/&gt;&lt;isInvalidForFieldText val=&quot;0&quot;/&gt;&lt;Image&gt;&lt;filename val=&quot;C:\Users\Gary\AppData\Local\Temp\PR\data\asimages\{A8F02E55-BE12-4F4D-9122-B1A278AD6D9F}_38.png&quot;/&gt;&lt;left val=&quot;49&quot;/&gt;&lt;top val=&quot;18&quot;/&gt;&lt;width val=&quot;621&quot;/&gt;&lt;height val=&quot;70&quot;/&gt;&lt;hasText val=&quot;1&quot;/&gt;&lt;/Image&gt;&lt;/ThreeDShapeInfo&gt;"/>
</p:tagLst>
</file>

<file path=ppt/tags/tag18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28&quot;/&gt;&lt;lineCharCount val=&quot;12&quot;/&gt;&lt;lineCharCount val=&quot;1&quot;/&gt;&lt;lineCharCount val=&quot;1&quot;/&gt;&lt;lineCharCount val=&quot;1&quot;/&gt;&lt;lineCharCount val=&quot;1&quot;/&gt;&lt;lineCharCount val=&quot;29&quot;/&gt;&lt;lineCharCount val=&quot;29&quot;/&gt;&lt;lineCharCount val=&quot;12&quot;/&gt;&lt;/TableIndex&gt;&lt;/ShapeTextInfo&gt;"/>
</p:tagLst>
</file>

<file path=ppt/tags/tag1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31&quot;/&gt;&lt;lineCharCount val=&quot;13&quot;/&gt;&lt;lineCharCount val=&quot;1&quot;/&gt;&lt;lineCharCount val=&quot;1&quot;/&gt;&lt;lineCharCount val=&quot;1&quot;/&gt;&lt;lineCharCount val=&quot;1&quot;/&gt;&lt;lineCharCount val=&quot;34&quot;/&gt;&lt;lineCharCount val=&quot;33&quot;/&gt;&lt;lineCharCount val=&quot;25&quot;/&gt;&lt;lineCharCount val=&quot;34&quot;/&gt;&lt;lineCharCount val=&quot;32&quot;/&gt;&lt;lineCharCount val=&quot;23&quot;/&gt;&lt;lineCharCount val=&quot;1&quot;/&gt;&lt;lineCharCount val=&quot;1&quot;/&gt;&lt;/TableIndex&gt;&lt;/ShapeTextInfo&gt;"/>
</p:tagLst>
</file>

<file path=ppt/tags/tag1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27455892-28BE-4223-9AAC-29D5BA534A50}&quot;/&gt;&lt;isInvalidForFieldText val=&quot;0&quot;/&gt;&lt;Image&gt;&lt;filename val=&quot;C:\Users\Gary\AppData\Local\Temp\PR\data\asimages\{27455892-28BE-4223-9AAC-29D5BA534A50}_38.png&quot;/&gt;&lt;left val=&quot;44&quot;/&gt;&lt;top val=&quot;109&quot;/&gt;&lt;width val=&quot;315&quot;/&gt;&lt;height val=&quot;48&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1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E1F32EF7-A5FD-42F8-A689-8F13FD9B8F80}&quot;/&gt;&lt;isInvalidForFieldText val=&quot;0&quot;/&gt;&lt;Image&gt;&lt;filename val=&quot;C:\Users\Gary\AppData\Local\Temp\PR\data\asimages\{E1F32EF7-A5FD-42F8-A689-8F13FD9B8F80}_38.png&quot;/&gt;&lt;left val=&quot;359&quot;/&gt;&lt;top val=&quot;109&quot;/&gt;&lt;width val=&quot;315&quot;/&gt;&lt;height val=&quot;48&quot;/&gt;&lt;hasText val=&quot;1&quot;/&gt;&lt;/Image&gt;&lt;/ThreeDShapeInfo&gt;"/>
</p:tagLst>
</file>

<file path=ppt/tags/tag19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3E53471B-6B9E-4AE4-AC17-1FDB13497AF8}&quot;/&gt;&lt;isInvalidForFieldText val=&quot;0&quot;/&gt;&lt;Image&gt;&lt;filename val=&quot;C:\Users\Gary\AppData\Local\Temp\PR\data\asimages\{3E53471B-6B9E-4AE4-AC17-1FDB13497AF8}_38.png&quot;/&gt;&lt;left val=&quot;351&quot;/&gt;&lt;top val=&quot;148&quot;/&gt;&lt;width val=&quot;17&quot;/&gt;&lt;height val=&quot;341&quot;/&gt;&lt;hasText val=&quot;1&quot;/&gt;&lt;/Image&gt;&lt;/ThreeDShapeInfo&gt;"/>
</p:tagLst>
</file>

<file path=ppt/tags/tag192.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9.mp3"/>
  <p:tag name="PPSNARRATION" val="39,1424906803,C:\Users\Gary\Desktop\Project\WFGPS\Adobe Presenter\WIOA Wednesday WIOA One-Stop Infrastructure Funding Part 1\WIOA_OneStop_Infrastructure_Funding_Part_I_20160921_pptx\Media.ppcx"/>
</p:tagLst>
</file>

<file path=ppt/tags/tag1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7&quot;/&gt;&lt;lineCharCount val=&quot;53&quot;/&gt;&lt;lineCharCount val=&quot;46&quot;/&gt;&lt;lineCharCount val=&quot;42&quot;/&gt;&lt;lineCharCount val=&quot;51&quot;/&gt;&lt;lineCharCount val=&quot;43&quot;/&gt;&lt;/TableIndex&gt;&lt;/ShapeTextInfo&gt;"/>
</p:tagLst>
</file>

<file path=ppt/tags/tag1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19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0.mp3"/>
  <p:tag name="PPSNARRATION" val="40,1424906803,C:\Users\Gary\Desktop\Project\WFGPS\Adobe Presenter\WIOA Wednesday WIOA One-Stop Infrastructure Funding Part 1\WIOA_OneStop_Infrastructure_Funding_Part_I_20160921_pptx\Media.ppcx"/>
</p:tagLst>
</file>

<file path=ppt/tags/tag1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PRESENTER_SHAPEINFO" val="&lt;ThreeDShapeInfo&gt;&lt;uuid val=&quot;{3DFDBC64-75D6-482B-ADB4-8BD28DFC8C58}&quot;/&gt;&lt;isInvalidForFieldText val=&quot;0&quot;/&gt;&lt;Image&gt;&lt;filename val=&quot;C:\Users\Gary\AppData\Local\Temp\PR\data\asimages\{3DFDBC64-75D6-482B-ADB4-8BD28DFC8C58}_40.png&quot;/&gt;&lt;left val=&quot;49&quot;/&gt;&lt;top val=&quot;18&quot;/&gt;&lt;width val=&quot;621&quot;/&gt;&lt;height val=&quot;70&quot;/&gt;&lt;hasText val=&quot;1&quot;/&gt;&lt;/Image&gt;&lt;/ThreeDShapeInfo&gt;"/>
</p:tagLst>
</file>

<file path=ppt/tags/tag1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30&quot;/&gt;&lt;lineCharCount val=&quot;35&quot;/&gt;&lt;lineCharCount val=&quot;32&quot;/&gt;&lt;/TableIndex&gt;&lt;/ShapeTextInfo&gt;"/>
</p:tagLst>
</file>

<file path=ppt/tags/tag1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52&quot;/&gt;&lt;lineCharCount val=&quot;37&quot;/&gt;&lt;lineCharCount val=&quot;48&quot;/&gt;&lt;lineCharCount val=&quot;1&quot;/&gt;&lt;lineCharCount val=&quot;58&quot;/&gt;&lt;lineCharCount val=&quot;55&quot;/&gt;&lt;lineCharCount val=&quot;54&quot;/&gt;&lt;lineCharCount val=&quot;58&quot;/&gt;&lt;lineCharCount val=&quot;17&quot;/&gt;&lt;/TableIndex&gt;&lt;/ShapeTextInfo&gt;"/>
</p:tagLst>
</file>

<file path=ppt/tags/tag199.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1.mp3"/>
  <p:tag name="PPSNARRATION" val="41,1424906803,C:\Users\Gary\Desktop\Project\WFGPS\Adobe Presenter\WIOA Wednesday WIOA One-Stop Infrastructure Funding Part 1\WIOA_OneStop_Infrastructure_Funding_Part_I_20160921_pptx\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54833629-A23B-4DDD-9EFE-6FC86334BB16}&quot;/&gt;&lt;isInvalidForFieldText val=&quot;0&quot;/&gt;&lt;Image&gt;&lt;filename val=&quot;C:\Users\Gary\AppData\Local\Temp\PR\data\asimages\{54833629-A23B-4DDD-9EFE-6FC86334BB16}_LtOfSld6.png&quot;/&gt;&lt;left val=&quot;-1&quot;/&gt;&lt;top val=&quot;219&quot;/&gt;&lt;width val=&quot;737&quot;/&gt;&lt;height val=&quot;120&quot;/&gt;&lt;hasText val=&quot;1&quot;/&gt;&lt;/Image&gt;&lt;/ThreeDShapeInfo&gt;"/>
</p:tagLst>
</file>

<file path=ppt/tags/tag20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46&quot;/&gt;&lt;lineCharCount val=&quot;45&quot;/&gt;&lt;lineCharCount val=&quot;48&quot;/&gt;&lt;lineCharCount val=&quot;53&quot;/&gt;&lt;lineCharCount val=&quot;24&quot;/&gt;&lt;/TableIndex&gt;&lt;/ShapeTextInfo&gt;"/>
</p:tagLst>
</file>

<file path=ppt/tags/tag20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Lst>
</file>

<file path=ppt/tags/tag202.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2.mp3"/>
  <p:tag name="PPSNARRATION" val="42,1424906803,C:\Users\Gary\Desktop\Project\WFGPS\Adobe Presenter\WIOA Wednesday WIOA One-Stop Infrastructure Funding Part 1\WIOA_OneStop_Infrastructure_Funding_Part_I_20160921_pptx\Media.ppcx"/>
</p:tagLst>
</file>

<file path=ppt/tags/tag20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6&quot;/&gt;&lt;lineCharCount val=&quot;50&quot;/&gt;&lt;lineCharCount val=&quot;9&quot;/&gt;&lt;lineCharCount val=&quot;1&quot;/&gt;&lt;lineCharCount val=&quot;50&quot;/&gt;&lt;lineCharCount val=&quot;53&quot;/&gt;&lt;lineCharCount val=&quot;31&quot;/&gt;&lt;lineCharCount val=&quot;1&quot;/&gt;&lt;lineCharCount val=&quot;47&quot;/&gt;&lt;lineCharCount val=&quot;44&quot;/&gt;&lt;/TableIndex&gt;&lt;/ShapeTextInfo&gt;"/>
</p:tagLst>
</file>

<file path=ppt/tags/tag20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7E7104AE-63E1-4131-AEAD-4DEC275B6D60}&quot;/&gt;&lt;isInvalidForFieldText val=&quot;0&quot;/&gt;&lt;Image&gt;&lt;filename val=&quot;C:\Users\Gary\AppData\Local\Temp\PR\data\asimages\{7E7104AE-63E1-4131-AEAD-4DEC275B6D60}_42.png&quot;/&gt;&lt;left val=&quot;49&quot;/&gt;&lt;top val=&quot;18&quot;/&gt;&lt;width val=&quot;621&quot;/&gt;&lt;height val=&quot;70&quot;/&gt;&lt;hasText val=&quot;1&quot;/&gt;&lt;/Image&gt;&lt;/ThreeDShapeInfo&gt;"/>
</p:tagLst>
</file>

<file path=ppt/tags/tag20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3.mp3"/>
  <p:tag name="PPSNARRATION" val="43,1424906803,C:\Users\Gary\Desktop\Project\WFGPS\Adobe Presenter\WIOA Wednesday WIOA One-Stop Infrastructure Funding Part 1\WIOA_OneStop_Infrastructure_Funding_Part_I_20160921_pptx\Media.ppcx"/>
</p:tagLst>
</file>

<file path=ppt/tags/tag20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2&quot;/&gt;&lt;lineCharCount val=&quot;6&quot;/&gt;&lt;/TableIndex&gt;&lt;/ShapeTextInfo&gt;"/>
  <p:tag name="PRESENTER_SHAPEINFO" val="&lt;ThreeDShapeInfo&gt;&lt;uuid val=&quot;{C3FE68BE-9090-49C3-9BE4-8260E8B38BAE}&quot;/&gt;&lt;isInvalidForFieldText val=&quot;0&quot;/&gt;&lt;Image&gt;&lt;filename val=&quot;C:\Users\Gary\AppData\Local\Temp\PR\data\asimages\{C3FE68BE-9090-49C3-9BE4-8260E8B38BAE}_43.png&quot;/&gt;&lt;left val=&quot;65&quot;/&gt;&lt;top val=&quot;134&quot;/&gt;&lt;width val=&quot;587&quot;/&gt;&lt;height val=&quot;125&quot;/&gt;&lt;hasText val=&quot;1&quot;/&gt;&lt;/Image&gt;&lt;/ThreeDShapeInfo&gt;"/>
</p:tagLst>
</file>

<file path=ppt/tags/tag20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Lst>
</file>

<file path=ppt/tags/tag208.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4.mp3"/>
  <p:tag name="PPSNARRATION" val="44,1424906803,C:\Users\Gary\Desktop\Project\WFGPS\Adobe Presenter\WIOA Wednesday WIOA One-Stop Infrastructure Funding Part 1\WIOA_OneStop_Infrastructure_Funding_Part_I_20160921_pptx\Media.ppcx"/>
</p:tagLst>
</file>

<file path=ppt/tags/tag20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A1D259EF-E1B6-4AE1-8EED-7F345B844DD6}&quot;/&gt;&lt;isInvalidForFieldText val=&quot;0&quot;/&gt;&lt;Image&gt;&lt;filename val=&quot;C:\Users\Gary\AppData\Local\Temp\PR\data\asimages\{A1D259EF-E1B6-4AE1-8EED-7F345B844DD6}_44.png&quot;/&gt;&lt;left val=&quot;49&quot;/&gt;&lt;top val=&quot;18&quot;/&gt;&lt;width val=&quot;621&quot;/&gt;&lt;height val=&quot;70&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28&quot;/&gt;&lt;lineCharCount val=&quot;34&quot;/&gt;&lt;lineCharCount val=&quot;33&quot;/&gt;&lt;lineCharCount val=&quot;30&quot;/&gt;&lt;lineCharCount val=&quot;1&quot;/&gt;&lt;lineCharCount val=&quot;36&quot;/&gt;&lt;lineCharCount val=&quot;25&quot;/&gt;&lt;lineCharCount val=&quot;1&quot;/&gt;&lt;lineCharCount val=&quot;31&quot;/&gt;&lt;lineCharCount val=&quot;38&quot;/&gt;&lt;lineCharCount val=&quot;32&quot;/&gt;&lt;/TableIndex&gt;&lt;/ShapeTextInfo&gt;"/>
</p:tagLst>
</file>

<file path=ppt/tags/tag211.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5.mp3"/>
  <p:tag name="PPSNARRATION" val="45,1424906803,C:\Users\Gary\Desktop\Project\WFGPS\Adobe Presenter\WIOA Wednesday WIOA One-Stop Infrastructure Funding Part 1\WIOA_OneStop_Infrastructure_Funding_Part_I_20160921_pptx\Media.ppcx"/>
</p:tagLst>
</file>

<file path=ppt/tags/tag2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0&quot;/&gt;&lt;lineCharCount val=&quot;18&quot;/&gt;&lt;lineCharCount val=&quot;11&quot;/&gt;&lt;/TableIndex&gt;&lt;/ShapeTextInfo&gt;"/>
  <p:tag name="PRESENTER_SHAPEINFO" val="&lt;ThreeDShapeInfo&gt;&lt;uuid val=&quot;{A7ABEC5F-2D83-40B1-8497-6C3127B0575F}&quot;/&gt;&lt;isInvalidForFieldText val=&quot;0&quot;/&gt;&lt;Image&gt;&lt;filename val=&quot;C:\Users\Gary\AppData\Local\Temp\PR\data\asimages\{A7ABEC5F-2D83-40B1-8497-6C3127B0575F}_45.png&quot;/&gt;&lt;left val=&quot;431&quot;/&gt;&lt;top val=&quot;223&quot;/&gt;&lt;width val=&quot;267&quot;/&gt;&lt;height val=&quot;207&quot;/&gt;&lt;hasText val=&quot;1&quot;/&gt;&lt;/Image&gt;&lt;/ThreeDShapeInfo&gt;"/>
</p:tagLst>
</file>

<file path=ppt/tags/tag2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9&quot;/&gt;&lt;lineCharCount val=&quot;15&quot;/&gt;&lt;lineCharCount val=&quot;20&quot;/&gt;&lt;/TableIndex&gt;&lt;/ShapeTextInfo&gt;"/>
  <p:tag name="PRESENTER_SHAPEINFO" val="&lt;ThreeDShapeInfo&gt;&lt;uuid val=&quot;{E25FC4DD-8DE5-406F-AFCA-7BA715424244}&quot;/&gt;&lt;isInvalidForFieldText val=&quot;0&quot;/&gt;&lt;Image&gt;&lt;filename val=&quot;C:\Users\Gary\AppData\Local\Temp\PR\data\asimages\{E25FC4DD-8DE5-406F-AFCA-7BA715424244}_45.png&quot;/&gt;&lt;left val=&quot;0&quot;/&gt;&lt;top val=&quot;152&quot;/&gt;&lt;width val=&quot;352&quot;/&gt;&lt;height val=&quot;207&quot;/&gt;&lt;hasText val=&quot;1&quot;/&gt;&lt;/Image&gt;&lt;/ThreeDShapeInfo&gt;"/>
</p:tagLst>
</file>

<file path=ppt/tags/tag214.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6.mp3"/>
  <p:tag name="PPSNARRATION" val="46,1424906803,C:\Users\Gary\Desktop\Project\WFGPS\Adobe Presenter\WIOA Wednesday WIOA One-Stop Infrastructure Funding Part 1\WIOA_OneStop_Infrastructure_Funding_Part_I_20160921_pptx\Media.ppcx"/>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10C68A96-DAA9-478E-B1C3-FBCB2F1E0EA5}&quot;/&gt;&lt;isInvalidForFieldText val=&quot;0&quot;/&gt;&lt;Image&gt;&lt;filename val=&quot;C:\Users\Gary\AppData\Local\Temp\PR\data\asimages\{10C68A96-DAA9-478E-B1C3-FBCB2F1E0EA5}_LtOfSld3.png&quot;/&gt;&lt;left val=&quot;49&quot;/&gt;&lt;top val=&quot;41&quot;/&gt;&lt;width val=&quot;529&quot;/&gt;&lt;height val=&quot;47&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ShapeTextInfo&gt;"/>
  <p:tag name="PRESENTER_SHAPEINFO" val="&lt;ThreeDShapeInfo&gt;&lt;uuid val=&quot;{A135FC71-2516-4902-B15E-E203484180A6}&quot;/&gt;&lt;isInvalidForFieldText val=&quot;0&quot;/&gt;&lt;Image&gt;&lt;filename val=&quot;C:\Users\Gary\AppData\Local\Temp\PR\data\asimages\{A135FC71-2516-4902-B15E-E203484180A6}_LtOfSld4.png&quot;/&gt;&lt;left val=&quot;49&quot;/&gt;&lt;top val=&quot;41&quot;/&gt;&lt;width val=&quot;529&quot;/&gt;&lt;height val=&quot;47&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5DEBB7-6AFC-48BC-8EA5-218CAC4A9114}&quot;/&gt;&lt;isInvalidForFieldText val=&quot;0&quot;/&gt;&lt;Image&gt;&lt;filename val=&quot;C:\Users\Gary\AppData\Local\Temp\PR\data\asimages\{F85DEBB7-6AFC-48BC-8EA5-218CAC4A9114}_LtOfSld22.png&quot;/&gt;&lt;left val=&quot;515&quot;/&gt;&lt;top val=&quot;315&quot;/&gt;&lt;width val=&quot;196&quot;/&gt;&lt;height val=&quot;172&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9&quot;/&gt;&lt;lineCharCount val=&quot;15&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PRESENTER_SHAPEINFO" val="&lt;ThreeDShapeInfo&gt;&lt;uuid val=&quot;{A4AC8EDD-36BF-4B63-8272-B3222C75D077}&quot;/&gt;&lt;isInvalidForFieldText val=&quot;0&quot;/&gt;&lt;Image&gt;&lt;filename val=&quot;C:\Users\Gary\AppData\Local\Temp\PR\data\asimages\{A4AC8EDD-36BF-4B63-8272-B3222C75D077}_LtOfSld22.png&quot;/&gt;&lt;left val=&quot;49&quot;/&gt;&lt;top val=&quot;41&quot;/&gt;&lt;width val=&quot;529&quot;/&gt;&lt;height val=&quot;47&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AAC1E3A6-3206-4650-884E-BE473E516DF2}&quot;/&gt;&lt;isInvalidForFieldText val=&quot;0&quot;/&gt;&lt;Image&gt;&lt;filename val=&quot;C:\Users\Gary\AppData\Local\Temp\PR\data\asimages\{AAC1E3A6-3206-4650-884E-BE473E516DF2}_LtOfSld45.png&quot;/&gt;&lt;left val=&quot;49&quot;/&gt;&lt;top val=&quot;41&quot;/&gt;&lt;width val=&quot;529&quot;/&gt;&lt;height val=&quot;47&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11&quot;/&gt;&lt;lineCharCount val=&quot;20&quot;/&gt;&lt;lineCharCount val=&quot;16&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3&quot;/&gt;&lt;lineCharCount val=&quot;11&quot;/&gt;&lt;lineCharCount val=&quot;20&quot;/&gt;&lt;lineCharCount val=&quot;16&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27B15B4E-1B65-4EFE-8872-6227B9AD2712}&quot;/&gt;&lt;isInvalidForFieldText val=&quot;0&quot;/&gt;&lt;Image&gt;&lt;filename val=&quot;C:\Users\Gary\AppData\Local\Temp\PR\data\asimages\{27B15B4E-1B65-4EFE-8872-6227B9AD2712}_LtOfSld45.png&quot;/&gt;&lt;left val=&quot;337&quot;/&gt;&lt;top val=&quot;36&quot;/&gt;&lt;width val=&quot;60&quot;/&gt;&lt;height val=&quot;60&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0C3418B4-06D9-48BD-A1A3-4F1870011F10}&quot;/&gt;&lt;isInvalidForFieldText val=&quot;0&quot;/&gt;&lt;Image&gt;&lt;filename val=&quot;C:\Users\Gary\AppData\Local\Temp\PR\data\asimages\{0C3418B4-06D9-48BD-A1A3-4F1870011F10}_LtOfSld46.png&quot;/&gt;&lt;left val=&quot;113&quot;/&gt;&lt;top val=&quot;99&quot;/&gt;&lt;width val=&quot;507&quot;/&gt;&lt;height val=&quot;375&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1\1.mp3"/>
  <p:tag name="PPSNARRATION" val="1,1424906803,C:\Users\Gary\Desktop\Project\WFGPS\Adobe Presenter\WIOA Wednesday WIOA One-Stop Infrastructure Funding Part 1\WIOA_OneStop_Infrastructure_Funding_Part_I_20160921_pptx\Media.ppcx"/>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5&quot;/&gt;&lt;lineCharCount val=&quot;31&quot;/&gt;&lt;/TableIndex&gt;&lt;/ShapeTextInfo&gt;"/>
  <p:tag name="PRESENTER_SHAPEINFO" val="&lt;ThreeDShapeInfo&gt;&lt;uuid val=&quot;{BAEC02D9-0258-4637-9D00-0E00AEA5494F}&quot;/&gt;&lt;isInvalidForFieldText val=&quot;0&quot;/&gt;&lt;Image&gt;&lt;filename val=&quot;C:\Users\Gary\AppData\Local\Temp\PR\data\asimages\{BAEC02D9-0258-4637-9D00-0E00AEA5494F}_1.png&quot;/&gt;&lt;left val=&quot;38&quot;/&gt;&lt;top val=&quot;91&quot;/&gt;&lt;width val=&quot;642&quot;/&gt;&lt;height val=&quot;96&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4&quot;/&gt;&lt;lineCharCount val=&quot;1&quot;/&gt;&lt;lineCharCount val=&quot;25&quot;/&gt;&lt;lineCharCount val=&quot;28&quot;/&gt;&lt;/TableIndex&gt;&lt;/ShapeTextInfo&gt;"/>
  <p:tag name="PRESENTER_SHAPEINFO" val="&lt;ThreeDShapeInfo&gt;&lt;uuid val=&quot;{9BDCCF7E-D162-44F3-BAB1-6280395918E7}&quot;/&gt;&lt;isInvalidForFieldText val=&quot;0&quot;/&gt;&lt;Image&gt;&lt;filename val=&quot;C:\Users\Gary\AppData\Local\Temp\PR\data\asimages\{9BDCCF7E-D162-44F3-BAB1-6280395918E7}_1.png&quot;/&gt;&lt;left val=&quot;253&quot;/&gt;&lt;top val=&quot;237&quot;/&gt;&lt;width val=&quot;428&quot;/&gt;&lt;height val=&quot;112&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3A10F80D-FC1F-485D-9D26-E55AFE181A36}&quot;/&gt;&lt;isInvalidForFieldText val=&quot;0&quot;/&gt;&lt;Image&gt;&lt;filename val=&quot;C:\Users\Gary\AppData\Local\Temp\PR\data\asimages\{3A10F80D-FC1F-485D-9D26-E55AFE181A36}_1.png&quot;/&gt;&lt;left val=&quot;484&quot;/&gt;&lt;top val=&quot;400&quot;/&gt;&lt;width val=&quot;202&quot;/&gt;&lt;height val=&quot;34&quot;/&gt;&lt;hasText val=&quot;1&quot;/&gt;&lt;/Image&gt;&lt;/ThreeDShapeInfo&gt;"/>
</p:tagLst>
</file>

<file path=ppt/tags/tag54.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2.mp3"/>
  <p:tag name="PPSNARRATION" val="2,1424906803,C:\Users\Gary\Desktop\Project\WFGPS\Adobe Presenter\WIOA Wednesday WIOA One-Stop Infrastructure Funding Part 1\WIOA_OneStop_Infrastructure_Funding_Part_I_20160921_pptx\Media.ppcx"/>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8&quot;/&gt;&lt;/TableIndex&gt;&lt;/ShapeTextInfo&gt;"/>
  <p:tag name="PRESENTER_SHAPEINFO" val="&lt;ThreeDShapeInfo&gt;&lt;uuid val=&quot;{D963AFE9-8DFD-4063-AB87-8C21B00726A2}&quot;/&gt;&lt;isInvalidForFieldText val=&quot;0&quot;/&gt;&lt;Image&gt;&lt;filename val=&quot;C:\Users\Gary\AppData\Local\Temp\PR\data\asimages\{D963AFE9-8DFD-4063-AB87-8C21B00726A2}_2.png&quot;/&gt;&lt;left val=&quot;49&quot;/&gt;&lt;top val=&quot;18&quot;/&gt;&lt;width val=&quot;621&quot;/&gt;&lt;height val=&quot;70&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6&quot;/&gt;&lt;lineCharCount val=&quot;22&quot;/&gt;&lt;lineCharCount val=&quot;28&quot;/&gt;&lt;lineCharCount val=&quot;1&quot;/&gt;&lt;lineCharCount val=&quot;11&quot;/&gt;&lt;lineCharCount val=&quot;26&quot;/&gt;&lt;lineCharCount val=&quot;29&quot;/&gt;&lt;lineCharCount val=&quot;13&quot;/&gt;&lt;lineCharCount val=&quot;1&quot;/&gt;&lt;lineCharCount val=&quot;17&quot;/&gt;&lt;lineCharCount val=&quot;30&quot;/&gt;&lt;lineCharCount val=&quot;28&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11&quot;/&gt;&lt;lineCharCount val=&quot;25&quot;/&gt;&lt;lineCharCount val=&quot;13&quot;/&gt;&lt;lineCharCount val=&quot;24&quot;/&gt;&lt;lineCharCount val=&quot;15&quot;/&gt;&lt;lineCharCount val=&quot;1&quot;/&gt;&lt;lineCharCount val=&quot;17&quot;/&gt;&lt;lineCharCount val=&quot;23&quot;/&gt;&lt;lineCharCount val=&quot;8&quot;/&gt;&lt;lineCharCount val=&quot;29&quot;/&gt;&lt;lineCharCount val=&quot;20&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8&quot;/&gt;&lt;/TableIndex&gt;&lt;/ShapeTextInfo&gt;"/>
  <p:tag name="PRESENTER_SHAPEINFO" val="&lt;ThreeDShapeInfo&gt;&lt;uuid val=&quot;{54E3C523-0F00-44E0-AA45-55B0F1375D8C}&quot;/&gt;&lt;isInvalidForFieldText val=&quot;0&quot;/&gt;&lt;Image&gt;&lt;filename val=&quot;C:\Users\Gary\AppData\Local\Temp\PR\data\asimages\{54E3C523-0F00-44E0-AA45-55B0F1375D8C}_2.png&quot;/&gt;&lt;left val=&quot;360&quot;/&gt;&lt;top val=&quot;107&quot;/&gt;&lt;width val=&quot;347&quot;/&gt;&lt;height val=&quot;47&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2D487D29-6C67-4471-86D9-701BE6891EA3}&quot;/&gt;&lt;isInvalidForFieldText val=&quot;0&quot;/&gt;&lt;Image&gt;&lt;filename val=&quot;C:\Users\Gary\AppData\Local\Temp\PR\data\asimages\{2D487D29-6C67-4471-86D9-701BE6891EA3}_2.png&quot;/&gt;&lt;left val=&quot;45&quot;/&gt;&lt;top val=&quot;107&quot;/&gt;&lt;width val=&quot;315&quot;/&gt;&lt;height val=&quot;47&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9F3B08-4757-4CDA-BC1C-35AB6D5B4EA0}&quot;/&gt;&lt;isInvalidForFieldText val=&quot;0&quot;/&gt;&lt;Image&gt;&lt;filename val=&quot;C:\Users\Gary\AppData\Local\Temp\PR\data\asimages\{969F3B08-4757-4CDA-BC1C-35AB6D5B4EA0}_LtOfSld1.png&quot;/&gt;&lt;left val=&quot;-5&quot;/&gt;&lt;top val=&quot;29&quot;/&gt;&lt;width val=&quot;727&quot;/&gt;&lt;height val=&quot;138&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3.mp3"/>
  <p:tag name="PPSNARRATION" val="3,1424906803,C:\Users\Gary\Desktop\Project\WFGPS\Adobe Presenter\WIOA Wednesday WIOA One-Stop Infrastructure Funding Part 1\WIOA_OneStop_Infrastructure_Funding_Part_I_20160921_pptx\Media.ppcx"/>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42&quot;/&gt;&lt;lineCharCount val=&quot;40&quot;/&gt;&lt;lineCharCount val=&quot;9&quot;/&gt;&lt;lineCharCount val=&quot;1&quot;/&gt;&lt;lineCharCount val=&quot;50&quot;/&gt;&lt;lineCharCount val=&quot;24&quot;/&gt;&lt;lineCharCount val=&quot;1&quot;/&gt;&lt;lineCharCount val=&quot;45&quot;/&gt;&lt;lineCharCount val=&quot;45&quot;/&gt;&lt;lineCharCount val=&quot;45&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4.mp3"/>
  <p:tag name="PPSNARRATION" val="4,1424906803,C:\Users\Gary\Desktop\Project\WFGPS\Adobe Presenter\WIOA Wednesday WIOA One-Stop Infrastructure Funding Part 1\WIOA_OneStop_Infrastructure_Funding_Part_I_20160921_pptx\Media.ppcx"/>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8&quot;/&gt;&lt;lineCharCount val=&quot;22&quot;/&gt;&lt;lineCharCount val=&quot;35&quot;/&gt;&lt;lineCharCount val=&quot;44&quot;/&gt;&lt;lineCharCount val=&quot;38&quot;/&gt;&lt;lineCharCount val=&quot;39&quot;/&gt;&lt;lineCharCount val=&quot;32&quot;/&gt;&lt;lineCharCount val=&quot;18&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5.mp3"/>
  <p:tag name="PPSNARRATION" val="5,1424906803,C:\Users\Gary\Desktop\Project\WFGPS\Adobe Presenter\WIOA Wednesday WIOA One-Stop Infrastructure Funding Part 1\WIOA_OneStop_Infrastructure_Funding_Part_I_20160921_pptx\Media.ppcx"/>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6&quot;/&gt;&lt;/TableIndex&gt;&lt;/ShapeTextInfo&gt;"/>
  <p:tag name="PRESENTER_SHAPEINFO" val="&lt;ThreeDShapeInfo&gt;&lt;uuid val=&quot;{43B18FB9-72AE-4011-9D5B-11B153C302DD}&quot;/&gt;&lt;isInvalidForFieldText val=&quot;0&quot;/&gt;&lt;Image&gt;&lt;filename val=&quot;C:\Users\Gary\AppData\Local\Temp\PR\data\asimages\{43B18FB9-72AE-4011-9D5B-11B153C302DD}_5.png&quot;/&gt;&lt;left val=&quot;49&quot;/&gt;&lt;top val=&quot;18&quot;/&gt;&lt;width val=&quot;621&quot;/&gt;&lt;height val=&quot;70&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38&quot;/&gt;&lt;lineCharCount val=&quot;46&quot;/&gt;&lt;lineCharCount val=&quot;40&quot;/&gt;&lt;lineCharCount val=&quot;47&quot;/&gt;&lt;lineCharCount val=&quot;50&quot;/&gt;&lt;lineCharCount val=&quot;51&quot;/&gt;&lt;lineCharCount val=&quot;20&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 name="PRESENTER_SHAPEINFO" val="&lt;ThreeDShapeInfo&gt;&lt;uuid val=&quot;{A1C010A4-B373-4D3E-9688-7FA61EEEF008}&quot;/&gt;&lt;isInvalidForFieldText val=&quot;0&quot;/&gt;&lt;Image&gt;&lt;filename val=&quot;C:\Users\Gary\AppData\Local\Temp\PR\data\asimages\{A1C010A4-B373-4D3E-9688-7FA61EEEF008}_5.png&quot;/&gt;&lt;left val=&quot;0&quot;/&gt;&lt;top val=&quot;411&quot;/&gt;&lt;width val=&quot;721&quot;/&gt;&lt;height val=&quot;73&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6.mp3"/>
  <p:tag name="PPSNARRATION" val="6,1424906803,C:\Users\Gary\Desktop\Project\WFGPS\Adobe Presenter\WIOA Wednesday WIOA One-Stop Infrastructure Funding Part 1\WIOA_OneStop_Infrastructure_Funding_Part_I_20160921_pptx\Media.ppcx"/>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8&quot;/&gt;&lt;lineCharCount val=&quot;16&quot;/&gt;&lt;/TableIndex&gt;&lt;/ShapeTextInfo&gt;"/>
  <p:tag name="PRESENTER_SHAPEINFO" val="&lt;ThreeDShapeInfo&gt;&lt;uuid val=&quot;{ABA51ED6-C5A0-4CD8-B8A2-6A0372BE0FAE}&quot;/&gt;&lt;isInvalidForFieldText val=&quot;0&quot;/&gt;&lt;Image&gt;&lt;filename val=&quot;C:\Users\Gary\AppData\Local\Temp\PR\data\asimages\{ABA51ED6-C5A0-4CD8-B8A2-6A0372BE0FAE}_6.png&quot;/&gt;&lt;left val=&quot;65&quot;/&gt;&lt;top val=&quot;134&quot;/&gt;&lt;width val=&quot;587&quot;/&gt;&lt;height val=&quot;125&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7.mp3"/>
  <p:tag name="PPSNARRATION" val="7,1424906803,C:\Users\Gary\Desktop\Project\WFGPS\Adobe Presenter\WIOA Wednesday WIOA One-Stop Infrastructure Funding Part 1\WIOA_OneStop_Infrastructure_Funding_Part_I_20160921_pptx\Media.ppcx"/>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BD84987C-4328-42C0-B3DB-381E41B59EEA}&quot;/&gt;&lt;isInvalidForFieldText val=&quot;0&quot;/&gt;&lt;Image&gt;&lt;filename val=&quot;C:\Users\Gary\AppData\Local\Temp\PR\data\asimages\{BD84987C-4328-42C0-B3DB-381E41B59EEA}_7.png&quot;/&gt;&lt;left val=&quot;49&quot;/&gt;&lt;top val=&quot;18&quot;/&gt;&lt;width val=&quot;621&quot;/&gt;&lt;height val=&quot;70&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46&quot;/&gt;&lt;lineCharCount val=&quot;52&quot;/&gt;&lt;lineCharCount val=&quot;12&quot;/&gt;&lt;lineCharCount val=&quot;41&quot;/&gt;&lt;lineCharCount val=&quot;35&quot;/&gt;&lt;lineCharCount val=&quot;62&quot;/&gt;&lt;lineCharCount val=&quot;62&quot;/&gt;&lt;lineCharCount val=&quot;35&quot;/&gt;&lt;lineCharCount val=&quot;66&quot;/&gt;&lt;lineCharCount val=&quot;66&quot;/&gt;&lt;lineCharCount val=&quot;54&quot;/&gt;&lt;lineCharCount val=&quot;59&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1&quot;/&gt;&lt;/TableIndex&gt;&lt;/ShapeTextInfo&gt;"/>
  <p:tag name="PRESENTER_SHAPEINFO" val="&lt;ThreeDShapeInfo&gt;&lt;uuid val=&quot;{1644459D-D0D7-4657-B576-D67CEBC1715E}&quot;/&gt;&lt;isInvalidForFieldText val=&quot;0&quot;/&gt;&lt;Image&gt;&lt;filename val=&quot;C:\Users\Gary\AppData\Local\Temp\PR\data\asimages\{1644459D-D0D7-4657-B576-D67CEBC1715E}_7.png&quot;/&gt;&lt;left val=&quot;0&quot;/&gt;&lt;top val=&quot;410&quot;/&gt;&lt;width val=&quot;721&quot;/&gt;&lt;height val=&quot;73&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8.mp3"/>
  <p:tag name="PPSNARRATION" val="8,1424906803,C:\Users\Gary\Desktop\Project\WFGPS\Adobe Presenter\WIOA Wednesday WIOA One-Stop Infrastructure Funding Part 1\WIOA_OneStop_Infrastructure_Funding_Part_I_20160921_pptx\Media.ppcx"/>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6&quot;/&gt;&lt;/TableIndex&gt;&lt;/ShapeTextInfo&gt;"/>
  <p:tag name="PRESENTER_SHAPEINFO" val="&lt;ThreeDShapeInfo&gt;&lt;uuid val=&quot;{454A2884-7449-4B5B-9046-B5D207DA4FB2}&quot;/&gt;&lt;isInvalidForFieldText val=&quot;0&quot;/&gt;&lt;Image&gt;&lt;filename val=&quot;C:\Users\Gary\AppData\Local\Temp\PR\data\asimages\{454A2884-7449-4B5B-9046-B5D207DA4FB2}_8.png&quot;/&gt;&lt;left val=&quot;49&quot;/&gt;&lt;top val=&quot;18&quot;/&gt;&lt;width val=&quot;621&quot;/&gt;&lt;height val=&quot;70&quot;/&gt;&lt;hasText val=&quot;1&quot;/&gt;&lt;/Image&gt;&lt;/ThreeDShape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28&quot;/&gt;&lt;lineCharCount val=&quot;60&quot;/&gt;&lt;lineCharCount val=&quot;52&quot;/&gt;&lt;lineCharCount val=&quot;12&quot;/&gt;&lt;lineCharCount val=&quot;51&quot;/&gt;&lt;lineCharCount val=&quot;53&quot;/&gt;&lt;lineCharCount val=&quot;8&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52&quot;/&gt;&lt;/TableIndex&gt;&lt;/ShapeTextInfo&gt;"/>
  <p:tag name="PRESENTER_SHAPEINFO" val="&lt;ThreeDShapeInfo&gt;&lt;uuid val=&quot;{FF34FD25-4837-40C5-A86B-D7F97C3BE965}&quot;/&gt;&lt;isInvalidForFieldText val=&quot;0&quot;/&gt;&lt;Image&gt;&lt;filename val=&quot;C:\Users\Gary\AppData\Local\Temp\PR\data\asimages\{FF34FD25-4837-40C5-A86B-D7F97C3BE965}_8.png&quot;/&gt;&lt;left val=&quot;0&quot;/&gt;&lt;top val=&quot;411&quot;/&gt;&lt;width val=&quot;721&quot;/&gt;&lt;height val=&quot;73&quot;/&gt;&lt;hasText val=&quot;1&quot;/&gt;&lt;/Image&gt;&lt;/ThreeDShape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4&quot;/&gt;&lt;/TableIndex&gt;&lt;TableIndex row=&quot;1&quot; col=&quot;2&quot;&gt;&lt;linesCount val=&quot;1&quot;/&gt;&lt;lineCharCount val=&quot;39&quot;/&gt;&lt;/TableIndex&gt;&lt;TableIndex row=&quot;2&quot; col=&quot;1&quot;&gt;&lt;linesCount val=&quot;1&quot;/&gt;&lt;lineCharCount val=&quot;19&quot;/&gt;&lt;/TableIndex&gt;&lt;TableIndex row=&quot;2&quot; col=&quot;2&quot;&gt;&lt;linesCount val=&quot;1&quot;/&gt;&lt;lineCharCount val=&quot;36&quot;/&gt;&lt;/TableIndex&gt;&lt;TableIndex row=&quot;3&quot; col=&quot;1&quot;&gt;&lt;linesCount val=&quot;1&quot;/&gt;&lt;lineCharCount val=&quot;25&quot;/&gt;&lt;/TableIndex&gt;&lt;TableIndex row=&quot;3&quot; col=&quot;2&quot;&gt;&lt;linesCount val=&quot;1&quot;/&gt;&lt;lineCharCount val=&quot;17&quot;/&gt;&lt;/TableIndex&gt;&lt;/ShapeTextInfo&gt;"/>
  <p:tag name="PRESENTER_SHAPEINFO" val="&lt;ThreeDShapeInfo&gt;&lt;uuid val=&quot;{0706D600-2AD9-436D-A0E9-B82351FCC22F}&quot;/&gt;&lt;isInvalidForFieldText val=&quot;0&quot;/&gt;&lt;Image&gt;&lt;filename val=&quot;C:\Users\Gary\AppData\Local\Temp\PR\data\asimages\{0706D600-2AD9-436D-A0E9-B82351FCC22F}_8.png&quot;/&gt;&lt;left val=&quot;100&quot;/&gt;&lt;top val=&quot;313&quot;/&gt;&lt;width val=&quot;620&quot;/&gt;&lt;height val=&quot;10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9.mp3"/>
  <p:tag name="PPSNARRATION" val="9,1424906803,C:\Users\Gary\Desktop\Project\WFGPS\Adobe Presenter\WIOA Wednesday WIOA One-Stop Infrastructure Funding Part 1\WIOA_OneStop_Infrastructure_Funding_Part_I_20160921_pptx\Media.ppcx"/>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21&quot;/&gt;&lt;/TableIndex&gt;&lt;/ShapeTextInfo&gt;"/>
  <p:tag name="PRESENTER_SHAPEINFO" val="&lt;ThreeDShapeInfo&gt;&lt;uuid val=&quot;{5DAA06E5-5F04-47AA-B172-125AF3E32692}&quot;/&gt;&lt;isInvalidForFieldText val=&quot;0&quot;/&gt;&lt;Image&gt;&lt;filename val=&quot;C:\Users\Gary\AppData\Local\Temp\PR\data\asimages\{5DAA06E5-5F04-47AA-B172-125AF3E32692}_9.png&quot;/&gt;&lt;left val=&quot;65&quot;/&gt;&lt;top val=&quot;134&quot;/&gt;&lt;width val=&quot;587&quot;/&gt;&lt;height val=&quot;125&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4&quot;/&gt;&lt;/TableIndex&gt;&lt;/ShapeTextInfo&gt;"/>
</p:tagLst>
</file>

<file path=ppt/tags/tag83.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0.mp3"/>
  <p:tag name="PPSNARRATION" val="10,1424906803,C:\Users\Gary\Desktop\Project\WFGPS\Adobe Presenter\WIOA Wednesday WIOA One-Stop Infrastructure Funding Part 1\WIOA_OneStop_Infrastructure_Funding_Part_I_20160921_pptx\Media.ppcx"/>
</p:tagLst>
</file>

<file path=ppt/tags/tag8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7&quot;/&gt;&lt;lineCharCount val=&quot;39&quot;/&gt;&lt;/TableIndex&gt;&lt;/ShapeTextInfo&gt;"/>
  <p:tag name="PRESENTER_SHAPEINFO" val="&lt;ThreeDShapeInfo&gt;&lt;uuid val=&quot;{258E02B5-9A81-43E2-AF71-C845D66644AE}&quot;/&gt;&lt;isInvalidForFieldText val=&quot;0&quot;/&gt;&lt;Image&gt;&lt;filename val=&quot;C:\Users\Gary\AppData\Local\Temp\PR\data\asimages\{258E02B5-9A81-43E2-AF71-C845D66644AE}_10.png&quot;/&gt;&lt;left val=&quot;41&quot;/&gt;&lt;top val=&quot;18&quot;/&gt;&lt;width val=&quot;629&quot;/&gt;&lt;height val=&quot;81&quot;/&gt;&lt;hasText val=&quot;1&quot;/&gt;&lt;/Image&gt;&lt;/ThreeDShapeInfo&gt;"/>
</p:tagLst>
</file>

<file path=ppt/tags/tag8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3&quot;/&gt;&lt;lineCharCount val=&quot;27&quot;/&gt;&lt;/TableIndex&gt;&lt;TableIndex row=&quot;1&quot; col=&quot;2&quot;&gt;&lt;linesCount val=&quot;2&quot;/&gt;&lt;lineCharCount val=&quot;25&quot;/&gt;&lt;lineCharCount val=&quot;26&quot;/&gt;&lt;/TableIndex&gt;&lt;TableIndex row=&quot;2&quot; col=&quot;1&quot;&gt;&lt;linesCount val=&quot;2&quot;/&gt;&lt;lineCharCount val=&quot;25&quot;/&gt;&lt;lineCharCount val=&quot;13&quot;/&gt;&lt;/TableIndex&gt;&lt;TableIndex row=&quot;2&quot; col=&quot;2&quot;&gt;&lt;linesCount val=&quot;1&quot;/&gt;&lt;lineCharCount val=&quot;10&quot;/&gt;&lt;/TableIndex&gt;&lt;TableIndex row=&quot;3&quot; col=&quot;1&quot;&gt;&lt;linesCount val=&quot;2&quot;/&gt;&lt;lineCharCount val=&quot;28&quot;/&gt;&lt;lineCharCount val=&quot;13&quot;/&gt;&lt;/TableIndex&gt;&lt;TableIndex row=&quot;3&quot; col=&quot;2&quot;&gt;&lt;linesCount val=&quot;2&quot;/&gt;&lt;lineCharCount val=&quot;31&quot;/&gt;&lt;lineCharCount val=&quot;16&quot;/&gt;&lt;/TableIndex&gt;&lt;TableIndex row=&quot;4&quot; col=&quot;1&quot;&gt;&lt;linesCount val=&quot;2&quot;/&gt;&lt;lineCharCount val=&quot;26&quot;/&gt;&lt;lineCharCount val=&quot;10&quot;/&gt;&lt;/TableIndex&gt;&lt;TableIndex row=&quot;4&quot; col=&quot;2&quot;&gt;&lt;linesCount val=&quot;2&quot;/&gt;&lt;lineCharCount val=&quot;21&quot;/&gt;&lt;lineCharCount val=&quot;27&quot;/&gt;&lt;/TableIndex&gt;&lt;TableIndex row=&quot;5&quot; col=&quot;1&quot;&gt;&lt;linesCount val=&quot;1&quot;/&gt;&lt;lineCharCount val=&quot;9&quot;/&gt;&lt;/TableIndex&gt;&lt;TableIndex row=&quot;5&quot; col=&quot;2&quot;&gt;&lt;linesCount val=&quot;1&quot;/&gt;&lt;lineCharCount val=&quot;24&quot;/&gt;&lt;/TableIndex&gt;&lt;/ShapeTextInfo&gt;"/>
  <p:tag name="PRESENTER_SHAPEINFO" val="&lt;ThreeDShapeInfo&gt;&lt;uuid val=&quot;{EB7A6CAB-1F45-48F4-9A09-022CB9376190}&quot;/&gt;&lt;isInvalidForFieldText val=&quot;0&quot;/&gt;&lt;Image&gt;&lt;filename val=&quot;C:\Users\Gary\AppData\Local\Temp\PR\data\asimages\{EB7A6CAB-1F45-48F4-9A09-022CB9376190}_10.png&quot;/&gt;&lt;left val=&quot;77&quot;/&gt;&lt;top val=&quot;149&quot;/&gt;&lt;width val=&quot;628&quot;/&gt;&lt;height val=&quot;310&quot;/&gt;&lt;hasText val=&quot;1&quot;/&gt;&lt;/Image&gt;&lt;/ThreeDShapeInfo&gt;"/>
</p:tagLst>
</file>

<file path=ppt/tags/tag8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9&quot;/&gt;&lt;/TableIndex&gt;&lt;/ShapeTextInfo&gt;"/>
</p:tagLst>
</file>

<file path=ppt/tags/tag87.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1.mp3"/>
  <p:tag name="PPSNARRATION" val="11,1424906803,C:\Users\Gary\Desktop\Project\WFGPS\Adobe Presenter\WIOA Wednesday WIOA One-Stop Infrastructure Funding Part 1\WIOA_OneStop_Infrastructure_Funding_Part_I_20160921_pptx\Media.ppcx"/>
</p:tagLst>
</file>

<file path=ppt/tags/tag8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7&quot;/&gt;&lt;/TableIndex&gt;&lt;/ShapeTextInfo&gt;"/>
  <p:tag name="PRESENTER_SHAPEINFO" val="&lt;ThreeDShapeInfo&gt;&lt;uuid val=&quot;{53A5AA7A-B826-455D-838D-C3E058137F54}&quot;/&gt;&lt;isInvalidForFieldText val=&quot;0&quot;/&gt;&lt;Image&gt;&lt;filename val=&quot;C:\Users\Gary\AppData\Local\Temp\PR\data\asimages\{53A5AA7A-B826-455D-838D-C3E058137F54}_11.png&quot;/&gt;&lt;left val=&quot;49&quot;/&gt;&lt;top val=&quot;18&quot;/&gt;&lt;width val=&quot;621&quot;/&gt;&lt;height val=&quot;70&quot;/&gt;&lt;hasText val=&quot;1&quot;/&gt;&lt;/Image&gt;&lt;/ThreeDShapeInfo&gt;"/>
</p:tagLst>
</file>

<file path=ppt/tags/tag8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5&quot;/&gt;&lt;lineCharCount val=&quot;25&quot;/&gt;&lt;lineCharCount val=&quot;27&quot;/&gt;&lt;lineCharCount val=&quot;30&quot;/&gt;&lt;lineCharCount val=&quot;26&quot;/&gt;&lt;lineCharCount val=&quot;27&quot;/&gt;&lt;lineCharCount val=&quot;24&quot;/&gt;&lt;lineCharCount val=&quot;26&quot;/&gt;&lt;lineCharCount val=&quot;20&quot;/&gt;&lt;lineCharCount val=&quot;32&quot;/&gt;&lt;lineCharCount val=&quot;14&quot;/&gt;&lt;lineCharCount val=&quot;1&quot;/&gt;&lt;lineCharCount val=&quot;22&quot;/&gt;&lt;lineCharCount val=&quot;22&quot;/&gt;&lt;lineCharCount val=&quot;24&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FB5CBF35-2A7A-4BA6-AC44-BD73CE0F8E8E}&quot;/&gt;&lt;isInvalidForFieldText val=&quot;0&quot;/&gt;&lt;Image&gt;&lt;filename val=&quot;C:\Users\Gary\AppData\Local\Temp\PR\data\asimages\{FB5CBF35-2A7A-4BA6-AC44-BD73CE0F8E8E}_LtOfSld1.png&quot;/&gt;&lt;left val=&quot;151&quot;/&gt;&lt;top val=&quot;13&quot;/&gt;&lt;width val=&quot;432&quot;/&gt;&lt;height val=&quot;432&quot;/&gt;&lt;hasText val=&quot;1&quot;/&gt;&lt;/Image&gt;&lt;/ThreeDShapeInfo&gt;"/>
</p:tagLst>
</file>

<file path=ppt/tags/tag9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6&quot;/&gt;&lt;lineCharCount val=&quot;22&quot;/&gt;&lt;lineCharCount val=&quot;26&quot;/&gt;&lt;lineCharCount val=&quot;26&quot;/&gt;&lt;lineCharCount val=&quot;25&quot;/&gt;&lt;lineCharCount val=&quot;1&quot;/&gt;&lt;lineCharCount val=&quot;25&quot;/&gt;&lt;lineCharCount val=&quot;15&quot;/&gt;&lt;lineCharCount val=&quot;25&quot;/&gt;&lt;lineCharCount val=&quot;23&quot;/&gt;&lt;lineCharCount val=&quot;25&quot;/&gt;&lt;lineCharCount val=&quot;24&quot;/&gt;&lt;lineCharCount val=&quot;6&quot;/&gt;&lt;lineCharCount val=&quot;1&quot;/&gt;&lt;lineCharCount val=&quot;43&quot;/&gt;&lt;lineCharCount val=&quot;50&quot;/&gt;&lt;lineCharCount val=&quot;40&quot;/&gt;&lt;/TableIndex&gt;&lt;/ShapeTextInfo&gt;"/>
</p:tagLst>
</file>

<file path=ppt/tags/tag91.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2.mp3"/>
  <p:tag name="PPSNARRATION" val="12,1424906803,C:\Users\Gary\Desktop\Project\WFGPS\Adobe Presenter\WIOA Wednesday WIOA One-Stop Infrastructure Funding Part 1\WIOA_OneStop_Infrastructure_Funding_Part_I_20160921_pptx\Media.ppcx"/>
</p:tagLst>
</file>

<file path=ppt/tags/tag9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9&quot;/&gt;&lt;lineCharCount val=&quot;39&quot;/&gt;&lt;/TableIndex&gt;&lt;/ShapeTextInfo&gt;"/>
  <p:tag name="PRESENTER_SHAPEINFO" val="&lt;ThreeDShapeInfo&gt;&lt;uuid val=&quot;{21D8F0F9-4120-4559-9CB9-E9B0EEABEF88}&quot;/&gt;&lt;isInvalidForFieldText val=&quot;0&quot;/&gt;&lt;Image&gt;&lt;filename val=&quot;C:\Users\Gary\AppData\Local\Temp\PR\data\asimages\{21D8F0F9-4120-4559-9CB9-E9B0EEABEF88}_12.png&quot;/&gt;&lt;left val=&quot;41&quot;/&gt;&lt;top val=&quot;18&quot;/&gt;&lt;width val=&quot;629&quot;/&gt;&lt;height val=&quot;82&quot;/&gt;&lt;hasText val=&quot;1&quot;/&gt;&lt;/Image&gt;&lt;/ThreeDShapeInfo&gt;"/>
</p:tagLst>
</file>

<file path=ppt/tags/tag9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31&quot;/&gt;&lt;lineCharCount val=&quot;30&quot;/&gt;&lt;lineCharCount val=&quot;30&quot;/&gt;&lt;lineCharCount val=&quot;33&quot;/&gt;&lt;lineCharCount val=&quot;1&quot;/&gt;&lt;lineCharCount val=&quot;30&quot;/&gt;&lt;lineCharCount val=&quot;30&quot;/&gt;&lt;lineCharCount val=&quot;11&quot;/&gt;&lt;lineCharCount val=&quot;1&quot;/&gt;&lt;lineCharCount val=&quot;27&quot;/&gt;&lt;lineCharCount val=&quot;26&quot;/&gt;&lt;lineCharCount val=&quot;24&quot;/&gt;&lt;lineCharCount val=&quot;9&quot;/&gt;&lt;/TableIndex&gt;&lt;/ShapeTextInfo&gt;"/>
</p:tagLst>
</file>

<file path=ppt/tags/tag9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3&quot;/&gt;&lt;lineCharCount val=&quot;26&quot;/&gt;&lt;lineCharCount val=&quot;28&quot;/&gt;&lt;lineCharCount val=&quot;33&quot;/&gt;&lt;lineCharCount val=&quot;7&quot;/&gt;&lt;lineCharCount val=&quot;1&quot;/&gt;&lt;lineCharCount val=&quot;23&quot;/&gt;&lt;lineCharCount val=&quot;27&quot;/&gt;&lt;lineCharCount val=&quot;1&quot;/&gt;&lt;lineCharCount val=&quot;28&quot;/&gt;&lt;lineCharCount val=&quot;30&quot;/&gt;&lt;lineCharCount val=&quot;34&quot;/&gt;&lt;lineCharCount val=&quot;20&quot;/&gt;&lt;lineCharCount val=&quot;1&quot;/&gt;&lt;/TableIndex&gt;&lt;/ShapeTextInfo&gt;"/>
</p:tagLst>
</file>

<file path=ppt/tags/tag95.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3.mp3"/>
  <p:tag name="PPSNARRATION" val="13,1424906803,C:\Users\Gary\Desktop\Project\WFGPS\Adobe Presenter\WIOA Wednesday WIOA One-Stop Infrastructure Funding Part 1\WIOA_OneStop_Infrastructure_Funding_Part_I_20160921_pptx\Media.ppcx"/>
</p:tagLst>
</file>

<file path=ppt/tags/tag9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20&quot;/&gt;&lt;/TableIndex&gt;&lt;/ShapeTextInfo&gt;"/>
  <p:tag name="PRESENTER_SHAPEINFO" val="&lt;ThreeDShapeInfo&gt;&lt;uuid val=&quot;{1D9904D5-346A-40AF-8E32-7F1D36602D34}&quot;/&gt;&lt;isInvalidForFieldText val=&quot;0&quot;/&gt;&lt;Image&gt;&lt;filename val=&quot;C:\Users\Gary\AppData\Local\Temp\PR\data\asimages\{1D9904D5-346A-40AF-8E32-7F1D36602D34}_13.png&quot;/&gt;&lt;left val=&quot;43&quot;/&gt;&lt;top val=&quot;18&quot;/&gt;&lt;width val=&quot;627&quot;/&gt;&lt;height val=&quot;80&quot;/&gt;&lt;hasText val=&quot;1&quot;/&gt;&lt;/Image&gt;&lt;/ThreeDShapeInfo&gt;"/>
</p:tagLst>
</file>

<file path=ppt/tags/tag9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58&quot;/&gt;&lt;lineCharCount val=&quot;30&quot;/&gt;&lt;lineCharCount val=&quot;51&quot;/&gt;&lt;/TableIndex&gt;&lt;/ShapeTextInfo&gt;"/>
</p:tagLst>
</file>

<file path=ppt/tags/tag9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33&quot;/&gt;&lt;lineCharCount val=&quot;33&quot;/&gt;&lt;lineCharCount val=&quot;37&quot;/&gt;&lt;lineCharCount val=&quot;32&quot;/&gt;&lt;lineCharCount val=&quot;5&quot;/&gt;&lt;lineCharCount val=&quot;36&quot;/&gt;&lt;lineCharCount val=&quot;29&quot;/&gt;&lt;lineCharCount val=&quot;35&quot;/&gt;&lt;lineCharCount val=&quot;8&quot;/&gt;&lt;/TableIndex&gt;&lt;/ShapeTextInfo&gt;"/>
</p:tagLst>
</file>

<file path=ppt/tags/tag99.xml><?xml version="1.0" encoding="utf-8"?>
<p:tagLst xmlns:a="http://schemas.openxmlformats.org/drawingml/2006/main" xmlns:r="http://schemas.openxmlformats.org/officeDocument/2006/relationships" xmlns:p="http://schemas.openxmlformats.org/presentationml/2006/main">
  <p:tag name="PPSNARRATIONPROPS" val="C:\Users\Gary\Desktop\Project\WFGPS\Adobe Presenter\WIOA Wednesday WIOA One-Stop Infrastructure Funding Part 1\Master\14.mp3"/>
  <p:tag name="PPSNARRATION" val="14,1424906803,C:\Users\Gary\Desktop\Project\WFGPS\Adobe Presenter\WIOA Wednesday WIOA One-Stop Infrastructure Funding Part 1\WIOA_OneStop_Infrastructure_Funding_Part_I_20160921_pptx\Media.ppcx"/>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7169</TotalTime>
  <Words>2741</Words>
  <Application>Microsoft Office PowerPoint</Application>
  <PresentationFormat>On-screen Show (4:3)</PresentationFormat>
  <Paragraphs>340</Paragraphs>
  <Slides>46</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Calibri</vt:lpstr>
      <vt:lpstr>Franklin Gothic Medium</vt:lpstr>
      <vt:lpstr>Impact</vt:lpstr>
      <vt:lpstr>Myriad Pro</vt:lpstr>
      <vt:lpstr>Myriad Pro Cond</vt:lpstr>
      <vt:lpstr>Times New Roman</vt:lpstr>
      <vt:lpstr>Wingdings</vt:lpstr>
      <vt:lpstr>Wingdings 2</vt:lpstr>
      <vt:lpstr>Wingdings 3</vt:lpstr>
      <vt:lpstr>Office Theme</vt:lpstr>
      <vt:lpstr>WIOA One-Stop  Infrastructure Funding – Part I</vt:lpstr>
      <vt:lpstr>Today’s Presenters</vt:lpstr>
      <vt:lpstr>PowerPoint Presentation</vt:lpstr>
      <vt:lpstr>PowerPoint Presentation</vt:lpstr>
      <vt:lpstr>Intent</vt:lpstr>
      <vt:lpstr>What are One-Stop operating costs?</vt:lpstr>
      <vt:lpstr>Infrastructure Costs</vt:lpstr>
      <vt:lpstr>Additional Costs</vt:lpstr>
      <vt:lpstr>Who has to participate and contribute funds?</vt:lpstr>
      <vt:lpstr>Required One-Stop Partners Section 121(b)(1)(B) and 20 CFR 678.400</vt:lpstr>
      <vt:lpstr>Required One-Stop Partners …continued</vt:lpstr>
      <vt:lpstr>Additional One-Stop Partners Section 121(b)(2)(B) and 20 CFR 678.410</vt:lpstr>
      <vt:lpstr>Partner Roles Section 121(b)(1)(A)</vt:lpstr>
      <vt:lpstr>Contribution Requirement</vt:lpstr>
      <vt:lpstr>ATTENTION</vt:lpstr>
      <vt:lpstr>Where does the Uniform Guidance come in?</vt:lpstr>
      <vt:lpstr>Proportionate Use</vt:lpstr>
      <vt:lpstr>Relative Benefit</vt:lpstr>
      <vt:lpstr>Allocation of Costs</vt:lpstr>
      <vt:lpstr>Allocation of Costs …continued</vt:lpstr>
      <vt:lpstr>How do partners determine their contributions?</vt:lpstr>
      <vt:lpstr>PowerPoint Presentation</vt:lpstr>
      <vt:lpstr>Determining Infrastructure Costs</vt:lpstr>
      <vt:lpstr>Memorandum of Understanding</vt:lpstr>
      <vt:lpstr>Infrastructure Funding Agreement</vt:lpstr>
      <vt:lpstr>Infrastructure  Funding Agreement …continued</vt:lpstr>
      <vt:lpstr>IFA Elements</vt:lpstr>
      <vt:lpstr>How can partners pay for infrastructure costs?</vt:lpstr>
      <vt:lpstr>Types of Infrastructure Funding</vt:lpstr>
      <vt:lpstr>Non-cash Contributions</vt:lpstr>
      <vt:lpstr>Non-cash Contributions</vt:lpstr>
      <vt:lpstr>Third-party In-kind Contributions</vt:lpstr>
      <vt:lpstr>Third-party In-kind  Contributions …continued</vt:lpstr>
      <vt:lpstr>Third-party  In-kind Contribution</vt:lpstr>
      <vt:lpstr>Third-party  In-kind Contribution</vt:lpstr>
      <vt:lpstr>ATTENTION</vt:lpstr>
      <vt:lpstr>What funding options do partners have?</vt:lpstr>
      <vt:lpstr>Funding Mechanisms</vt:lpstr>
      <vt:lpstr>PowerPoint Presentation</vt:lpstr>
      <vt:lpstr>Local Funding Mechanism</vt:lpstr>
      <vt:lpstr>PowerPoint Presentation</vt:lpstr>
      <vt:lpstr>State Funding Mechanism </vt:lpstr>
      <vt:lpstr>When do the new rules apply?</vt:lpstr>
      <vt:lpstr>Implementation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DeMille, Robert - ETA</cp:lastModifiedBy>
  <cp:revision>191</cp:revision>
  <dcterms:created xsi:type="dcterms:W3CDTF">2016-06-21T17:10:41Z</dcterms:created>
  <dcterms:modified xsi:type="dcterms:W3CDTF">2018-09-26T17:26:18Z</dcterms:modified>
</cp:coreProperties>
</file>