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56" r:id="rId3"/>
    <p:sldId id="264" r:id="rId4"/>
    <p:sldId id="338" r:id="rId5"/>
    <p:sldId id="279" r:id="rId6"/>
    <p:sldId id="271" r:id="rId7"/>
    <p:sldId id="281" r:id="rId8"/>
    <p:sldId id="285" r:id="rId9"/>
    <p:sldId id="286" r:id="rId10"/>
    <p:sldId id="287" r:id="rId11"/>
    <p:sldId id="288" r:id="rId12"/>
    <p:sldId id="289" r:id="rId13"/>
    <p:sldId id="290" r:id="rId14"/>
    <p:sldId id="291" r:id="rId15"/>
    <p:sldId id="292" r:id="rId16"/>
    <p:sldId id="327" r:id="rId17"/>
    <p:sldId id="294" r:id="rId18"/>
    <p:sldId id="295" r:id="rId19"/>
    <p:sldId id="296" r:id="rId20"/>
    <p:sldId id="297" r:id="rId21"/>
    <p:sldId id="298" r:id="rId22"/>
    <p:sldId id="299" r:id="rId23"/>
    <p:sldId id="300" r:id="rId24"/>
    <p:sldId id="301" r:id="rId25"/>
    <p:sldId id="302" r:id="rId26"/>
    <p:sldId id="337" r:id="rId27"/>
    <p:sldId id="329" r:id="rId28"/>
    <p:sldId id="330" r:id="rId29"/>
    <p:sldId id="331" r:id="rId30"/>
    <p:sldId id="332" r:id="rId31"/>
    <p:sldId id="334" r:id="rId32"/>
    <p:sldId id="335" r:id="rId33"/>
    <p:sldId id="339" r:id="rId34"/>
    <p:sldId id="322" r:id="rId35"/>
    <p:sldId id="323" r:id="rId36"/>
    <p:sldId id="340" r:id="rId37"/>
    <p:sldId id="325" r:id="rId38"/>
    <p:sldId id="326" r:id="rId39"/>
    <p:sldId id="261" r:id="rId40"/>
    <p:sldId id="262" r:id="rId41"/>
  </p:sldIdLst>
  <p:sldSz cx="9144000" cy="6858000" type="screen4x3"/>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84909" autoAdjust="0"/>
  </p:normalViewPr>
  <p:slideViewPr>
    <p:cSldViewPr snapToGrid="0">
      <p:cViewPr varScale="1">
        <p:scale>
          <a:sx n="58" d="100"/>
          <a:sy n="58" d="100"/>
        </p:scale>
        <p:origin x="1722" y="60"/>
      </p:cViewPr>
      <p:guideLst>
        <p:guide orient="horz" pos="2160"/>
        <p:guide pos="2880"/>
      </p:guideLst>
    </p:cSldViewPr>
  </p:slideViewPr>
  <p:notesTextViewPr>
    <p:cViewPr>
      <p:scale>
        <a:sx n="3" d="2"/>
        <a:sy n="3" d="2"/>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CDC5-7F4F-4104-8E55-012777CAE80A}" type="datetimeFigureOut">
              <a:rPr lang="en-US" smtClean="0"/>
              <a:t>9/7/2016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006A7-BF26-4187-9095-950A2D1E153E}" type="slidenum">
              <a:rPr lang="en-US" smtClean="0"/>
              <a:t>‹#›</a:t>
            </a:fld>
            <a:endParaRPr lang="en-US"/>
          </a:p>
        </p:txBody>
      </p:sp>
    </p:spTree>
    <p:extLst>
      <p:ext uri="{BB962C8B-B14F-4D97-AF65-F5344CB8AC3E}">
        <p14:creationId xmlns:p14="http://schemas.microsoft.com/office/powerpoint/2010/main" val="15168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A006A7-BF26-4187-9095-950A2D1E153E}" type="slidenum">
              <a:rPr lang="en-US" smtClean="0"/>
              <a:t>1</a:t>
            </a:fld>
            <a:endParaRPr lang="en-US"/>
          </a:p>
        </p:txBody>
      </p:sp>
    </p:spTree>
    <p:extLst>
      <p:ext uri="{BB962C8B-B14F-4D97-AF65-F5344CB8AC3E}">
        <p14:creationId xmlns:p14="http://schemas.microsoft.com/office/powerpoint/2010/main" val="2151431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10</a:t>
            </a:fld>
            <a:endParaRPr lang="en-US"/>
          </a:p>
        </p:txBody>
      </p:sp>
    </p:spTree>
    <p:extLst>
      <p:ext uri="{BB962C8B-B14F-4D97-AF65-F5344CB8AC3E}">
        <p14:creationId xmlns:p14="http://schemas.microsoft.com/office/powerpoint/2010/main" val="389741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11</a:t>
            </a:fld>
            <a:endParaRPr lang="en-US" dirty="0"/>
          </a:p>
        </p:txBody>
      </p:sp>
    </p:spTree>
    <p:extLst>
      <p:ext uri="{BB962C8B-B14F-4D97-AF65-F5344CB8AC3E}">
        <p14:creationId xmlns:p14="http://schemas.microsoft.com/office/powerpoint/2010/main" val="342934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12</a:t>
            </a:fld>
            <a:endParaRPr lang="en-US" dirty="0"/>
          </a:p>
        </p:txBody>
      </p:sp>
    </p:spTree>
    <p:extLst>
      <p:ext uri="{BB962C8B-B14F-4D97-AF65-F5344CB8AC3E}">
        <p14:creationId xmlns:p14="http://schemas.microsoft.com/office/powerpoint/2010/main" val="27890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BDA68BD4-2497-4C49-8023-35CCC66AF8CB}" type="slidenum">
              <a:rPr lang="en-US" smtClean="0"/>
              <a:t>13</a:t>
            </a:fld>
            <a:endParaRPr lang="en-US" dirty="0"/>
          </a:p>
        </p:txBody>
      </p:sp>
    </p:spTree>
    <p:extLst>
      <p:ext uri="{BB962C8B-B14F-4D97-AF65-F5344CB8AC3E}">
        <p14:creationId xmlns:p14="http://schemas.microsoft.com/office/powerpoint/2010/main" val="2974281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14</a:t>
            </a:fld>
            <a:endParaRPr lang="en-US" dirty="0"/>
          </a:p>
        </p:txBody>
      </p:sp>
    </p:spTree>
    <p:extLst>
      <p:ext uri="{BB962C8B-B14F-4D97-AF65-F5344CB8AC3E}">
        <p14:creationId xmlns:p14="http://schemas.microsoft.com/office/powerpoint/2010/main" val="55395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15</a:t>
            </a:fld>
            <a:endParaRPr lang="en-US" dirty="0"/>
          </a:p>
        </p:txBody>
      </p:sp>
    </p:spTree>
    <p:extLst>
      <p:ext uri="{BB962C8B-B14F-4D97-AF65-F5344CB8AC3E}">
        <p14:creationId xmlns:p14="http://schemas.microsoft.com/office/powerpoint/2010/main" val="43584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16</a:t>
            </a:fld>
            <a:endParaRPr lang="en-US" dirty="0"/>
          </a:p>
        </p:txBody>
      </p:sp>
    </p:spTree>
    <p:extLst>
      <p:ext uri="{BB962C8B-B14F-4D97-AF65-F5344CB8AC3E}">
        <p14:creationId xmlns:p14="http://schemas.microsoft.com/office/powerpoint/2010/main" val="2434025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17</a:t>
            </a:fld>
            <a:endParaRPr lang="en-US" dirty="0"/>
          </a:p>
        </p:txBody>
      </p:sp>
    </p:spTree>
    <p:extLst>
      <p:ext uri="{BB962C8B-B14F-4D97-AF65-F5344CB8AC3E}">
        <p14:creationId xmlns:p14="http://schemas.microsoft.com/office/powerpoint/2010/main" val="378730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18</a:t>
            </a:fld>
            <a:endParaRPr lang="en-US" dirty="0"/>
          </a:p>
        </p:txBody>
      </p:sp>
    </p:spTree>
    <p:extLst>
      <p:ext uri="{BB962C8B-B14F-4D97-AF65-F5344CB8AC3E}">
        <p14:creationId xmlns:p14="http://schemas.microsoft.com/office/powerpoint/2010/main" val="2218035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19</a:t>
            </a:fld>
            <a:endParaRPr lang="en-US" dirty="0"/>
          </a:p>
        </p:txBody>
      </p:sp>
    </p:spTree>
    <p:extLst>
      <p:ext uri="{BB962C8B-B14F-4D97-AF65-F5344CB8AC3E}">
        <p14:creationId xmlns:p14="http://schemas.microsoft.com/office/powerpoint/2010/main" val="414302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dirty="0"/>
          </a:p>
        </p:txBody>
      </p:sp>
      <p:sp>
        <p:nvSpPr>
          <p:cNvPr id="4" name="Slide Number Placeholder 3"/>
          <p:cNvSpPr>
            <a:spLocks noGrp="1"/>
          </p:cNvSpPr>
          <p:nvPr>
            <p:ph type="sldNum" sz="quarter" idx="10"/>
          </p:nvPr>
        </p:nvSpPr>
        <p:spPr/>
        <p:txBody>
          <a:bodyPr/>
          <a:lstStyle/>
          <a:p>
            <a:fld id="{A6A006A7-BF26-4187-9095-950A2D1E153E}" type="slidenum">
              <a:rPr lang="en-US" smtClean="0"/>
              <a:t>2</a:t>
            </a:fld>
            <a:endParaRPr lang="en-US"/>
          </a:p>
        </p:txBody>
      </p:sp>
    </p:spTree>
    <p:extLst>
      <p:ext uri="{BB962C8B-B14F-4D97-AF65-F5344CB8AC3E}">
        <p14:creationId xmlns:p14="http://schemas.microsoft.com/office/powerpoint/2010/main" val="2663475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20</a:t>
            </a:fld>
            <a:endParaRPr lang="en-US" dirty="0"/>
          </a:p>
        </p:txBody>
      </p:sp>
    </p:spTree>
    <p:extLst>
      <p:ext uri="{BB962C8B-B14F-4D97-AF65-F5344CB8AC3E}">
        <p14:creationId xmlns:p14="http://schemas.microsoft.com/office/powerpoint/2010/main" val="47157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21</a:t>
            </a:fld>
            <a:endParaRPr lang="en-US" dirty="0"/>
          </a:p>
        </p:txBody>
      </p:sp>
    </p:spTree>
    <p:extLst>
      <p:ext uri="{BB962C8B-B14F-4D97-AF65-F5344CB8AC3E}">
        <p14:creationId xmlns:p14="http://schemas.microsoft.com/office/powerpoint/2010/main" val="45872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22</a:t>
            </a:fld>
            <a:endParaRPr lang="en-US" dirty="0"/>
          </a:p>
        </p:txBody>
      </p:sp>
    </p:spTree>
    <p:extLst>
      <p:ext uri="{BB962C8B-B14F-4D97-AF65-F5344CB8AC3E}">
        <p14:creationId xmlns:p14="http://schemas.microsoft.com/office/powerpoint/2010/main" val="353217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23</a:t>
            </a:fld>
            <a:endParaRPr lang="en-US" dirty="0"/>
          </a:p>
        </p:txBody>
      </p:sp>
    </p:spTree>
    <p:extLst>
      <p:ext uri="{BB962C8B-B14F-4D97-AF65-F5344CB8AC3E}">
        <p14:creationId xmlns:p14="http://schemas.microsoft.com/office/powerpoint/2010/main" val="2719706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24</a:t>
            </a:fld>
            <a:endParaRPr lang="en-US" dirty="0"/>
          </a:p>
        </p:txBody>
      </p:sp>
    </p:spTree>
    <p:extLst>
      <p:ext uri="{BB962C8B-B14F-4D97-AF65-F5344CB8AC3E}">
        <p14:creationId xmlns:p14="http://schemas.microsoft.com/office/powerpoint/2010/main" val="2254140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25</a:t>
            </a:fld>
            <a:endParaRPr lang="en-US"/>
          </a:p>
        </p:txBody>
      </p:sp>
    </p:spTree>
    <p:extLst>
      <p:ext uri="{BB962C8B-B14F-4D97-AF65-F5344CB8AC3E}">
        <p14:creationId xmlns:p14="http://schemas.microsoft.com/office/powerpoint/2010/main" val="3378607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26</a:t>
            </a:fld>
            <a:endParaRPr lang="en-US" dirty="0"/>
          </a:p>
        </p:txBody>
      </p:sp>
    </p:spTree>
    <p:extLst>
      <p:ext uri="{BB962C8B-B14F-4D97-AF65-F5344CB8AC3E}">
        <p14:creationId xmlns:p14="http://schemas.microsoft.com/office/powerpoint/2010/main" val="2389712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27</a:t>
            </a:fld>
            <a:endParaRPr lang="en-US" dirty="0"/>
          </a:p>
        </p:txBody>
      </p:sp>
    </p:spTree>
    <p:extLst>
      <p:ext uri="{BB962C8B-B14F-4D97-AF65-F5344CB8AC3E}">
        <p14:creationId xmlns:p14="http://schemas.microsoft.com/office/powerpoint/2010/main" val="3728826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28</a:t>
            </a:fld>
            <a:endParaRPr lang="en-US" dirty="0"/>
          </a:p>
        </p:txBody>
      </p:sp>
    </p:spTree>
    <p:extLst>
      <p:ext uri="{BB962C8B-B14F-4D97-AF65-F5344CB8AC3E}">
        <p14:creationId xmlns:p14="http://schemas.microsoft.com/office/powerpoint/2010/main" val="3229469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fld id="{BDA68BD4-2497-4C49-8023-35CCC66AF8CB}" type="slidenum">
              <a:rPr lang="en-US" smtClean="0"/>
              <a:t>29</a:t>
            </a:fld>
            <a:endParaRPr lang="en-US" dirty="0"/>
          </a:p>
        </p:txBody>
      </p:sp>
    </p:spTree>
    <p:extLst>
      <p:ext uri="{BB962C8B-B14F-4D97-AF65-F5344CB8AC3E}">
        <p14:creationId xmlns:p14="http://schemas.microsoft.com/office/powerpoint/2010/main" val="294365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3</a:t>
            </a:fld>
            <a:endParaRPr lang="en-US"/>
          </a:p>
        </p:txBody>
      </p:sp>
    </p:spTree>
    <p:extLst>
      <p:ext uri="{BB962C8B-B14F-4D97-AF65-F5344CB8AC3E}">
        <p14:creationId xmlns:p14="http://schemas.microsoft.com/office/powerpoint/2010/main" val="4143099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trike="noStrike" dirty="0"/>
          </a:p>
        </p:txBody>
      </p:sp>
      <p:sp>
        <p:nvSpPr>
          <p:cNvPr id="4" name="Slide Number Placeholder 3"/>
          <p:cNvSpPr>
            <a:spLocks noGrp="1"/>
          </p:cNvSpPr>
          <p:nvPr>
            <p:ph type="sldNum" sz="quarter" idx="10"/>
          </p:nvPr>
        </p:nvSpPr>
        <p:spPr/>
        <p:txBody>
          <a:bodyPr/>
          <a:lstStyle/>
          <a:p>
            <a:fld id="{BDA68BD4-2497-4C49-8023-35CCC66AF8CB}" type="slidenum">
              <a:rPr lang="en-US" smtClean="0"/>
              <a:t>30</a:t>
            </a:fld>
            <a:endParaRPr lang="en-US" dirty="0"/>
          </a:p>
        </p:txBody>
      </p:sp>
    </p:spTree>
    <p:extLst>
      <p:ext uri="{BB962C8B-B14F-4D97-AF65-F5344CB8AC3E}">
        <p14:creationId xmlns:p14="http://schemas.microsoft.com/office/powerpoint/2010/main" val="54668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31</a:t>
            </a:fld>
            <a:endParaRPr lang="en-US" dirty="0"/>
          </a:p>
        </p:txBody>
      </p:sp>
    </p:spTree>
    <p:extLst>
      <p:ext uri="{BB962C8B-B14F-4D97-AF65-F5344CB8AC3E}">
        <p14:creationId xmlns:p14="http://schemas.microsoft.com/office/powerpoint/2010/main" val="3954190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32</a:t>
            </a:fld>
            <a:endParaRPr lang="en-US" dirty="0"/>
          </a:p>
        </p:txBody>
      </p:sp>
    </p:spTree>
    <p:extLst>
      <p:ext uri="{BB962C8B-B14F-4D97-AF65-F5344CB8AC3E}">
        <p14:creationId xmlns:p14="http://schemas.microsoft.com/office/powerpoint/2010/main" val="1411312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33</a:t>
            </a:fld>
            <a:endParaRPr lang="en-US"/>
          </a:p>
        </p:txBody>
      </p:sp>
    </p:spTree>
    <p:extLst>
      <p:ext uri="{BB962C8B-B14F-4D97-AF65-F5344CB8AC3E}">
        <p14:creationId xmlns:p14="http://schemas.microsoft.com/office/powerpoint/2010/main" val="1573591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34</a:t>
            </a:fld>
            <a:endParaRPr lang="en-US"/>
          </a:p>
        </p:txBody>
      </p:sp>
    </p:spTree>
    <p:extLst>
      <p:ext uri="{BB962C8B-B14F-4D97-AF65-F5344CB8AC3E}">
        <p14:creationId xmlns:p14="http://schemas.microsoft.com/office/powerpoint/2010/main" val="3658427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35</a:t>
            </a:fld>
            <a:endParaRPr lang="en-US" dirty="0"/>
          </a:p>
        </p:txBody>
      </p:sp>
    </p:spTree>
    <p:extLst>
      <p:ext uri="{BB962C8B-B14F-4D97-AF65-F5344CB8AC3E}">
        <p14:creationId xmlns:p14="http://schemas.microsoft.com/office/powerpoint/2010/main" val="107856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36</a:t>
            </a:fld>
            <a:endParaRPr lang="en-US" dirty="0"/>
          </a:p>
        </p:txBody>
      </p:sp>
    </p:spTree>
    <p:extLst>
      <p:ext uri="{BB962C8B-B14F-4D97-AF65-F5344CB8AC3E}">
        <p14:creationId xmlns:p14="http://schemas.microsoft.com/office/powerpoint/2010/main" val="3759348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37</a:t>
            </a:fld>
            <a:endParaRPr lang="en-US" dirty="0"/>
          </a:p>
        </p:txBody>
      </p:sp>
    </p:spTree>
    <p:extLst>
      <p:ext uri="{BB962C8B-B14F-4D97-AF65-F5344CB8AC3E}">
        <p14:creationId xmlns:p14="http://schemas.microsoft.com/office/powerpoint/2010/main" val="3073602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A006A7-BF26-4187-9095-950A2D1E153E}" type="slidenum">
              <a:rPr lang="en-US" smtClean="0"/>
              <a:t>38</a:t>
            </a:fld>
            <a:endParaRPr lang="en-US"/>
          </a:p>
        </p:txBody>
      </p:sp>
    </p:spTree>
    <p:extLst>
      <p:ext uri="{BB962C8B-B14F-4D97-AF65-F5344CB8AC3E}">
        <p14:creationId xmlns:p14="http://schemas.microsoft.com/office/powerpoint/2010/main" val="1474672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39</a:t>
            </a:fld>
            <a:endParaRPr lang="en-US"/>
          </a:p>
        </p:txBody>
      </p:sp>
    </p:spTree>
    <p:extLst>
      <p:ext uri="{BB962C8B-B14F-4D97-AF65-F5344CB8AC3E}">
        <p14:creationId xmlns:p14="http://schemas.microsoft.com/office/powerpoint/2010/main" val="319960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A006A7-BF26-4187-9095-950A2D1E153E}" type="slidenum">
              <a:rPr lang="en-US" smtClean="0"/>
              <a:t>4</a:t>
            </a:fld>
            <a:endParaRPr lang="en-US"/>
          </a:p>
        </p:txBody>
      </p:sp>
    </p:spTree>
    <p:extLst>
      <p:ext uri="{BB962C8B-B14F-4D97-AF65-F5344CB8AC3E}">
        <p14:creationId xmlns:p14="http://schemas.microsoft.com/office/powerpoint/2010/main" val="4268790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A006A7-BF26-4187-9095-950A2D1E153E}" type="slidenum">
              <a:rPr lang="en-US" smtClean="0"/>
              <a:t>40</a:t>
            </a:fld>
            <a:endParaRPr lang="en-US"/>
          </a:p>
        </p:txBody>
      </p:sp>
    </p:spTree>
    <p:extLst>
      <p:ext uri="{BB962C8B-B14F-4D97-AF65-F5344CB8AC3E}">
        <p14:creationId xmlns:p14="http://schemas.microsoft.com/office/powerpoint/2010/main" val="349034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A006A7-BF26-4187-9095-950A2D1E153E}" type="slidenum">
              <a:rPr lang="en-US" smtClean="0"/>
              <a:t>5</a:t>
            </a:fld>
            <a:endParaRPr lang="en-US"/>
          </a:p>
        </p:txBody>
      </p:sp>
    </p:spTree>
    <p:extLst>
      <p:ext uri="{BB962C8B-B14F-4D97-AF65-F5344CB8AC3E}">
        <p14:creationId xmlns:p14="http://schemas.microsoft.com/office/powerpoint/2010/main" val="308230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6A006A7-BF26-4187-9095-950A2D1E153E}" type="slidenum">
              <a:rPr lang="en-US" smtClean="0"/>
              <a:t>6</a:t>
            </a:fld>
            <a:endParaRPr lang="en-US"/>
          </a:p>
        </p:txBody>
      </p:sp>
    </p:spTree>
    <p:extLst>
      <p:ext uri="{BB962C8B-B14F-4D97-AF65-F5344CB8AC3E}">
        <p14:creationId xmlns:p14="http://schemas.microsoft.com/office/powerpoint/2010/main" val="408066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7</a:t>
            </a:fld>
            <a:endParaRPr lang="en-US" dirty="0"/>
          </a:p>
        </p:txBody>
      </p:sp>
    </p:spTree>
    <p:extLst>
      <p:ext uri="{BB962C8B-B14F-4D97-AF65-F5344CB8AC3E}">
        <p14:creationId xmlns:p14="http://schemas.microsoft.com/office/powerpoint/2010/main" val="323596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0118022-50D0-43CE-B9C3-944277464A3B}" type="slidenum">
              <a:rPr lang="en-US" smtClean="0"/>
              <a:t>8</a:t>
            </a:fld>
            <a:endParaRPr lang="en-US"/>
          </a:p>
        </p:txBody>
      </p:sp>
    </p:spTree>
    <p:extLst>
      <p:ext uri="{BB962C8B-B14F-4D97-AF65-F5344CB8AC3E}">
        <p14:creationId xmlns:p14="http://schemas.microsoft.com/office/powerpoint/2010/main" val="153913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9</a:t>
            </a:fld>
            <a:endParaRPr lang="en-US" dirty="0"/>
          </a:p>
        </p:txBody>
      </p:sp>
    </p:spTree>
    <p:extLst>
      <p:ext uri="{BB962C8B-B14F-4D97-AF65-F5344CB8AC3E}">
        <p14:creationId xmlns:p14="http://schemas.microsoft.com/office/powerpoint/2010/main" val="967647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182387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070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0"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 id="2147483694" r:id="rId25"/>
    <p:sldLayoutId id="2147483695" r:id="rId26"/>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doleta.gov/grants/financial_reporting.cfm"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doleta.gov/grants/financial_reporting.cf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1619" y="1697417"/>
            <a:ext cx="7398961" cy="4140627"/>
            <a:chOff x="0" y="1859796"/>
            <a:chExt cx="9144000" cy="4140627"/>
          </a:xfrm>
          <a:solidFill>
            <a:schemeClr val="bg1">
              <a:lumMod val="95000"/>
            </a:schemeClr>
          </a:solidFill>
        </p:grpSpPr>
        <p:sp>
          <p:nvSpPr>
            <p:cNvPr id="6" name="Rectangle 5"/>
            <p:cNvSpPr/>
            <p:nvPr/>
          </p:nvSpPr>
          <p:spPr>
            <a:xfrm>
              <a:off x="0" y="1859796"/>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492644"/>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122908"/>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760921"/>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391185"/>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021448"/>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659460"/>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416224" y="1339935"/>
            <a:ext cx="7469753" cy="4572000"/>
          </a:xfrm>
          <a:prstGeom prst="rect">
            <a:avLst/>
          </a:prstGeom>
          <a:noFill/>
        </p:spPr>
        <p:txBody>
          <a:bodyPr wrap="square" rtlCol="0">
            <a:noAutofit/>
          </a:bodyPr>
          <a:lstStyle/>
          <a:p>
            <a:pPr marL="548640" indent="-548640">
              <a:lnSpc>
                <a:spcPct val="115000"/>
              </a:lnSpc>
              <a:buClr>
                <a:srgbClr val="0070C0"/>
              </a:buClr>
              <a:buSzPct val="120000"/>
              <a:buFont typeface="+mj-lt"/>
              <a:buAutoNum type="arabicPeriod"/>
            </a:pPr>
            <a:r>
              <a:rPr lang="en-US" b="1" dirty="0">
                <a:solidFill>
                  <a:srgbClr val="C00000"/>
                </a:solidFill>
                <a:latin typeface="Arial" panose="020B0604020202020204" pitchFamily="34" charset="0"/>
                <a:cs typeface="Arial" panose="020B0604020202020204" pitchFamily="34" charset="0"/>
              </a:rPr>
              <a:t>ETA-9130 – Basic</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(A) – Statewide Youth</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(B) – Local Youth</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(C) – Statewide Adult</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(D) – Local Adult</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(E) – Statewide Dislocated Workers</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(F) – Local Dislocated Workers</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(G) – National Dislocated Worker Grants – NEW </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(H) – Statewide Rapid Response</a:t>
            </a:r>
          </a:p>
          <a:p>
            <a:pPr marL="548640" indent="-548640">
              <a:lnSpc>
                <a:spcPct val="115000"/>
              </a:lnSpc>
              <a:buClr>
                <a:srgbClr val="0070C0"/>
              </a:buClr>
              <a:buSzPct val="120000"/>
              <a:buFont typeface="+mj-lt"/>
              <a:buAutoNum type="arabicPeriod"/>
            </a:pPr>
            <a:r>
              <a:rPr lang="en-US" sz="1600" b="1" dirty="0">
                <a:solidFill>
                  <a:srgbClr val="C00000"/>
                </a:solidFill>
                <a:latin typeface="Arial" panose="020B0604020202020204" pitchFamily="34" charset="0"/>
                <a:cs typeface="Arial" panose="020B0604020202020204" pitchFamily="34" charset="0"/>
              </a:rPr>
              <a:t>ETA-9130 (I) – Employment Services &amp; Unemployment Insurance</a:t>
            </a:r>
          </a:p>
          <a:p>
            <a:pPr marL="548640" indent="-548640">
              <a:lnSpc>
                <a:spcPct val="115000"/>
              </a:lnSpc>
              <a:buClr>
                <a:srgbClr val="0070C0"/>
              </a:buClr>
              <a:buSzPct val="120000"/>
              <a:buFont typeface="+mj-lt"/>
              <a:buAutoNum type="arabicPeriod"/>
            </a:pPr>
            <a:r>
              <a:rPr lang="en-US" sz="1600" b="1" dirty="0">
                <a:solidFill>
                  <a:srgbClr val="C00000"/>
                </a:solidFill>
                <a:latin typeface="Arial" panose="020B0604020202020204" pitchFamily="34" charset="0"/>
                <a:cs typeface="Arial" panose="020B0604020202020204" pitchFamily="34" charset="0"/>
              </a:rPr>
              <a:t>ETA-9130 (J) – National Farmworker Jobs Program</a:t>
            </a:r>
          </a:p>
          <a:p>
            <a:pPr marL="548640" indent="-548640">
              <a:lnSpc>
                <a:spcPct val="115000"/>
              </a:lnSpc>
              <a:buClr>
                <a:srgbClr val="0070C0"/>
              </a:buClr>
              <a:buSzPct val="120000"/>
              <a:buFont typeface="+mj-lt"/>
              <a:buAutoNum type="arabicPeriod"/>
            </a:pPr>
            <a:r>
              <a:rPr lang="en-US" sz="1600" b="1" dirty="0">
                <a:solidFill>
                  <a:srgbClr val="C00000"/>
                </a:solidFill>
                <a:latin typeface="Arial" panose="020B0604020202020204" pitchFamily="34" charset="0"/>
                <a:cs typeface="Arial" panose="020B0604020202020204" pitchFamily="34" charset="0"/>
              </a:rPr>
              <a:t>ETA-9130 (K) – Senior Community Service Employment Program</a:t>
            </a:r>
          </a:p>
          <a:p>
            <a:pPr marL="548640" indent="-548640">
              <a:lnSpc>
                <a:spcPct val="115000"/>
              </a:lnSpc>
              <a:buClr>
                <a:srgbClr val="0070C0"/>
              </a:buClr>
              <a:buSzPct val="120000"/>
              <a:buFont typeface="+mj-lt"/>
              <a:buAutoNum type="arabicPeriod"/>
            </a:pPr>
            <a:r>
              <a:rPr lang="en-US" sz="1600" b="1" dirty="0">
                <a:solidFill>
                  <a:srgbClr val="C00000"/>
                </a:solidFill>
                <a:latin typeface="Arial" panose="020B0604020202020204" pitchFamily="34" charset="0"/>
                <a:cs typeface="Arial" panose="020B0604020202020204" pitchFamily="34" charset="0"/>
              </a:rPr>
              <a:t>ETA-9130 (L) – Indian and Native American Program</a:t>
            </a:r>
          </a:p>
          <a:p>
            <a:pPr marL="548640" indent="-548640">
              <a:lnSpc>
                <a:spcPct val="115000"/>
              </a:lnSpc>
              <a:buClr>
                <a:srgbClr val="0070C0"/>
              </a:buClr>
              <a:buSzPct val="120000"/>
              <a:buFont typeface="+mj-lt"/>
              <a:buAutoNum type="arabicPeriod"/>
            </a:pPr>
            <a:r>
              <a:rPr lang="en-US" sz="1600" b="1" dirty="0">
                <a:solidFill>
                  <a:srgbClr val="C00000"/>
                </a:solidFill>
                <a:latin typeface="Arial" panose="020B0604020202020204" pitchFamily="34" charset="0"/>
                <a:cs typeface="Arial" panose="020B0604020202020204" pitchFamily="34" charset="0"/>
              </a:rPr>
              <a:t>ETA-9130 (M) – Trade Adjustment Assistance Program</a:t>
            </a:r>
          </a:p>
        </p:txBody>
      </p:sp>
      <p:sp>
        <p:nvSpPr>
          <p:cNvPr id="3" name="Title 2"/>
          <p:cNvSpPr>
            <a:spLocks noGrp="1"/>
          </p:cNvSpPr>
          <p:nvPr>
            <p:ph type="title"/>
          </p:nvPr>
        </p:nvSpPr>
        <p:spPr>
          <a:xfrm>
            <a:off x="757382" y="8535"/>
            <a:ext cx="3571874" cy="1266044"/>
          </a:xfrm>
          <a:prstGeom prst="snipRoundRect">
            <a:avLst>
              <a:gd name="adj1" fmla="val 0"/>
              <a:gd name="adj2" fmla="val 32558"/>
            </a:avLst>
          </a:prstGeom>
          <a:gradFill flip="none" rotWithShape="1">
            <a:gsLst>
              <a:gs pos="0">
                <a:schemeClr val="accent1">
                  <a:lumMod val="67000"/>
                </a:schemeClr>
              </a:gs>
              <a:gs pos="48000">
                <a:srgbClr val="0070C0">
                  <a:lumMod val="65000"/>
                </a:srgbClr>
              </a:gs>
              <a:gs pos="100000">
                <a:schemeClr val="accent1">
                  <a:lumMod val="60000"/>
                  <a:lumOff val="40000"/>
                </a:schemeClr>
              </a:gs>
            </a:gsLst>
            <a:lin ang="13500000" scaled="1"/>
            <a:tileRect/>
          </a:gradFill>
          <a:effectLst>
            <a:outerShdw blurRad="50800" dist="38100" dir="8100000" algn="tr" rotWithShape="0">
              <a:prstClr val="black">
                <a:alpha val="40000"/>
              </a:prstClr>
            </a:outerShdw>
          </a:effectLst>
        </p:spPr>
        <p:txBody>
          <a:bodyPr anchor="ctr" anchorCtr="0">
            <a:normAutofit/>
          </a:bodyPr>
          <a:lstStyle/>
          <a:p>
            <a:pPr algn="ctr">
              <a:lnSpc>
                <a:spcPct val="80000"/>
              </a:lnSpc>
            </a:pPr>
            <a:r>
              <a:rPr lang="en-US" sz="4800" b="1" cap="none" spc="50" dirty="0">
                <a:ln w="0"/>
                <a:solidFill>
                  <a:schemeClr val="bg2"/>
                </a:solidFill>
                <a:effectLst>
                  <a:innerShdw blurRad="63500" dist="50800" dir="13500000">
                    <a:srgbClr val="000000">
                      <a:alpha val="50000"/>
                    </a:srgbClr>
                  </a:innerShdw>
                </a:effectLst>
              </a:rPr>
              <a:t>HELLO</a:t>
            </a:r>
            <a:br>
              <a:rPr lang="en-US" b="1" cap="none" spc="50" dirty="0">
                <a:ln w="0"/>
                <a:solidFill>
                  <a:schemeClr val="bg2"/>
                </a:solidFill>
                <a:effectLst>
                  <a:innerShdw blurRad="63500" dist="50800" dir="13500000">
                    <a:srgbClr val="000000">
                      <a:alpha val="50000"/>
                    </a:srgbClr>
                  </a:innerShdw>
                </a:effectLst>
              </a:rPr>
            </a:br>
            <a:r>
              <a:rPr lang="en-US" b="1" cap="none" spc="50" dirty="0">
                <a:ln w="0"/>
                <a:solidFill>
                  <a:schemeClr val="bg2"/>
                </a:solidFill>
                <a:effectLst>
                  <a:innerShdw blurRad="63500" dist="50800" dir="13500000">
                    <a:srgbClr val="000000">
                      <a:alpha val="50000"/>
                    </a:srgbClr>
                  </a:innerShdw>
                </a:effectLst>
              </a:rPr>
              <a:t>my name is</a:t>
            </a:r>
          </a:p>
        </p:txBody>
      </p:sp>
      <p:sp>
        <p:nvSpPr>
          <p:cNvPr id="5" name="Isosceles Triangle 4"/>
          <p:cNvSpPr/>
          <p:nvPr/>
        </p:nvSpPr>
        <p:spPr>
          <a:xfrm rot="13500000">
            <a:off x="3755682" y="207537"/>
            <a:ext cx="554786" cy="282941"/>
          </a:xfrm>
          <a:prstGeom prst="triangle">
            <a:avLst/>
          </a:prstGeom>
          <a:gradFill flip="none" rotWithShape="1">
            <a:gsLst>
              <a:gs pos="0">
                <a:schemeClr val="accent1">
                  <a:lumMod val="67000"/>
                </a:schemeClr>
              </a:gs>
              <a:gs pos="100000">
                <a:srgbClr val="2866AB"/>
              </a:gs>
              <a:gs pos="33000">
                <a:srgbClr val="0070C0">
                  <a:lumMod val="65000"/>
                </a:srgbClr>
              </a:gs>
              <a:gs pos="66000">
                <a:schemeClr val="accent1">
                  <a:lumMod val="60000"/>
                  <a:lumOff val="40000"/>
                </a:schemeClr>
              </a:gs>
            </a:gsLst>
            <a:lin ang="5400000" scaled="0"/>
            <a:tileRect/>
          </a:gra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329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Across The Board Changes</a:t>
            </a:r>
          </a:p>
        </p:txBody>
      </p:sp>
      <p:sp>
        <p:nvSpPr>
          <p:cNvPr id="6" name="Subtitle 5"/>
          <p:cNvSpPr>
            <a:spLocks noGrp="1"/>
          </p:cNvSpPr>
          <p:nvPr>
            <p:ph idx="1"/>
          </p:nvPr>
        </p:nvSpPr>
        <p:spPr>
          <a:xfrm>
            <a:off x="257175" y="2328522"/>
            <a:ext cx="4905375" cy="3686515"/>
          </a:xfrm>
        </p:spPr>
        <p:txBody>
          <a:bodyPr>
            <a:normAutofit/>
            <a:scene3d>
              <a:camera prst="orthographicFront"/>
              <a:lightRig rig="soft" dir="t">
                <a:rot lat="0" lon="0" rev="15600000"/>
              </a:lightRig>
            </a:scene3d>
            <a:sp3d extrusionH="57150" prstMaterial="softEdge">
              <a:bevelT w="25400" h="38100"/>
            </a:sp3d>
          </a:bodyPr>
          <a:lstStyle/>
          <a:p>
            <a:pPr marL="0" indent="0">
              <a:buNone/>
            </a:pPr>
            <a:r>
              <a:rPr lang="en-US" sz="2800" b="1" dirty="0">
                <a:ln/>
                <a:solidFill>
                  <a:srgbClr val="0070C0"/>
                </a:solidFill>
              </a:rPr>
              <a:t>Affects </a:t>
            </a:r>
            <a:r>
              <a:rPr lang="en-US" sz="2800" b="1" dirty="0">
                <a:ln/>
                <a:solidFill>
                  <a:srgbClr val="C00000"/>
                </a:solidFill>
              </a:rPr>
              <a:t>ALL</a:t>
            </a:r>
            <a:r>
              <a:rPr lang="en-US" sz="2800" b="1" dirty="0">
                <a:ln/>
                <a:solidFill>
                  <a:srgbClr val="0070C0"/>
                </a:solidFill>
              </a:rPr>
              <a:t> ETA-9130s,</a:t>
            </a:r>
            <a:br>
              <a:rPr lang="en-US" sz="2800" b="1" dirty="0">
                <a:ln/>
                <a:solidFill>
                  <a:srgbClr val="0070C0"/>
                </a:solidFill>
              </a:rPr>
            </a:br>
            <a:r>
              <a:rPr lang="en-US" sz="2800" b="1" dirty="0">
                <a:ln/>
                <a:solidFill>
                  <a:srgbClr val="0070C0"/>
                </a:solidFill>
              </a:rPr>
              <a:t>including the Basic Form </a:t>
            </a:r>
          </a:p>
          <a:p>
            <a:pPr marL="0" indent="0" algn="ctr">
              <a:buNone/>
            </a:pPr>
            <a:endParaRPr lang="en-US" sz="2800" b="1" dirty="0">
              <a:ln/>
              <a:solidFill>
                <a:srgbClr val="0070C0"/>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848100" y="1236324"/>
            <a:ext cx="5295900" cy="4851044"/>
          </a:xfrm>
          <a:prstGeom prst="rect">
            <a:avLst/>
          </a:prstGeom>
        </p:spPr>
      </p:pic>
    </p:spTree>
    <p:extLst>
      <p:ext uri="{BB962C8B-B14F-4D97-AF65-F5344CB8AC3E}">
        <p14:creationId xmlns:p14="http://schemas.microsoft.com/office/powerpoint/2010/main" val="42709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Unique Entity Identifier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 y="1122055"/>
            <a:ext cx="6141749" cy="2036595"/>
          </a:xfrm>
          <a:prstGeom prst="rect">
            <a:avLst/>
          </a:prstGeom>
        </p:spPr>
      </p:pic>
      <p:sp>
        <p:nvSpPr>
          <p:cNvPr id="9" name="Rectangle 8"/>
          <p:cNvSpPr/>
          <p:nvPr/>
        </p:nvSpPr>
        <p:spPr>
          <a:xfrm rot="10800000">
            <a:off x="766834" y="1466035"/>
            <a:ext cx="6363639" cy="1692615"/>
          </a:xfrm>
          <a:prstGeom prst="rect">
            <a:avLst/>
          </a:prstGeom>
          <a:gradFill>
            <a:gsLst>
              <a:gs pos="0">
                <a:schemeClr val="bg1">
                  <a:alpha val="0"/>
                </a:schemeClr>
              </a:gs>
              <a:gs pos="37000">
                <a:srgbClr val="FFFFFF">
                  <a:alpha val="72000"/>
                </a:srgbClr>
              </a:gs>
              <a:gs pos="84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28650" y="3080985"/>
            <a:ext cx="8031019" cy="2851397"/>
          </a:xfrm>
        </p:spPr>
        <p:txBody>
          <a:bodyPr>
            <a:noAutofit/>
          </a:bodyPr>
          <a:lstStyle/>
          <a:p>
            <a:pPr marL="365760">
              <a:spcBef>
                <a:spcPts val="1800"/>
              </a:spcBef>
            </a:pPr>
            <a:r>
              <a:rPr lang="en-US" sz="2000" dirty="0"/>
              <a:t>Line item number </a:t>
            </a:r>
            <a:r>
              <a:rPr lang="en-US" sz="2000" dirty="0">
                <a:solidFill>
                  <a:srgbClr val="C00000"/>
                </a:solidFill>
              </a:rPr>
              <a:t>4a</a:t>
            </a:r>
            <a:r>
              <a:rPr lang="en-US" sz="2000" dirty="0"/>
              <a:t> was renamed </a:t>
            </a:r>
            <a:r>
              <a:rPr lang="en-US" sz="2000" dirty="0">
                <a:solidFill>
                  <a:srgbClr val="C00000"/>
                </a:solidFill>
              </a:rPr>
              <a:t>Unique Entity Identifier</a:t>
            </a:r>
            <a:r>
              <a:rPr lang="en-US" sz="2000" dirty="0"/>
              <a:t>, as prescribed by 2 CFR 200.210.</a:t>
            </a:r>
          </a:p>
          <a:p>
            <a:pPr marL="365760">
              <a:spcBef>
                <a:spcPts val="1800"/>
              </a:spcBef>
            </a:pPr>
            <a:r>
              <a:rPr lang="en-US" sz="2000" dirty="0"/>
              <a:t>This field is currently known as the Data Universal Numbering System (DUNS) number or Central Contract Registry extended DUNS number. </a:t>
            </a:r>
          </a:p>
          <a:p>
            <a:pPr marL="365760">
              <a:spcBef>
                <a:spcPts val="1800"/>
              </a:spcBef>
            </a:pPr>
            <a:r>
              <a:rPr lang="en-US" sz="2000" dirty="0"/>
              <a:t>The number is </a:t>
            </a:r>
            <a:r>
              <a:rPr lang="en-US" sz="2000" dirty="0">
                <a:solidFill>
                  <a:srgbClr val="C00000"/>
                </a:solidFill>
              </a:rPr>
              <a:t>pre-filled automatically </a:t>
            </a:r>
            <a:r>
              <a:rPr lang="en-US" sz="2000" dirty="0"/>
              <a:t>by the reporting system and will remain the same until such time a Unique Entity Identifier is determined.</a:t>
            </a:r>
          </a:p>
        </p:txBody>
      </p:sp>
      <p:sp>
        <p:nvSpPr>
          <p:cNvPr id="2" name="Rectangle 1"/>
          <p:cNvSpPr/>
          <p:nvPr/>
        </p:nvSpPr>
        <p:spPr>
          <a:xfrm>
            <a:off x="6908583" y="1232893"/>
            <a:ext cx="2235417" cy="4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697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Basis of Reporting</a:t>
            </a:r>
          </a:p>
        </p:txBody>
      </p:sp>
      <p:sp>
        <p:nvSpPr>
          <p:cNvPr id="6" name="Content Placeholder 5"/>
          <p:cNvSpPr>
            <a:spLocks noGrp="1"/>
          </p:cNvSpPr>
          <p:nvPr>
            <p:ph idx="1"/>
          </p:nvPr>
        </p:nvSpPr>
        <p:spPr/>
        <p:txBody>
          <a:bodyPr anchor="t">
            <a:noAutofit/>
          </a:bodyPr>
          <a:lstStyle/>
          <a:p>
            <a:pPr marL="365760">
              <a:spcBef>
                <a:spcPts val="1800"/>
              </a:spcBef>
            </a:pPr>
            <a:r>
              <a:rPr lang="en-US" sz="2400" dirty="0"/>
              <a:t>Line item number </a:t>
            </a:r>
            <a:r>
              <a:rPr lang="en-US" sz="2400" dirty="0">
                <a:solidFill>
                  <a:srgbClr val="C00000"/>
                </a:solidFill>
              </a:rPr>
              <a:t>7</a:t>
            </a:r>
            <a:r>
              <a:rPr lang="en-US" sz="2400" dirty="0"/>
              <a:t> was renamed </a:t>
            </a:r>
            <a:r>
              <a:rPr lang="en-US" sz="2400" dirty="0">
                <a:solidFill>
                  <a:srgbClr val="C00000"/>
                </a:solidFill>
              </a:rPr>
              <a:t>Basis of Reporting</a:t>
            </a:r>
            <a:r>
              <a:rPr lang="en-US" sz="2400" dirty="0"/>
              <a:t>.</a:t>
            </a:r>
          </a:p>
          <a:p>
            <a:pPr marL="365760">
              <a:spcBef>
                <a:spcPts val="1800"/>
              </a:spcBef>
            </a:pPr>
            <a:r>
              <a:rPr lang="en-US" sz="2400" dirty="0"/>
              <a:t>DOL’s exception to the Uniform Guidance at 2 CFR 2900.14 allows ETA to require that its grant recipients report expenditures on an </a:t>
            </a:r>
            <a:r>
              <a:rPr lang="en-US" sz="2400" dirty="0">
                <a:solidFill>
                  <a:srgbClr val="C00000"/>
                </a:solidFill>
              </a:rPr>
              <a:t>accrual basis</a:t>
            </a:r>
            <a:r>
              <a:rPr lang="en-US" sz="24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035" y="2984637"/>
            <a:ext cx="3133129" cy="3346751"/>
          </a:xfrm>
          <a:prstGeom prst="rect">
            <a:avLst/>
          </a:prstGeom>
          <a:effectLst>
            <a:softEdge rad="317500"/>
          </a:effectLst>
        </p:spPr>
      </p:pic>
      <p:sp>
        <p:nvSpPr>
          <p:cNvPr id="8" name="Content Placeholder 5"/>
          <p:cNvSpPr txBox="1">
            <a:spLocks/>
          </p:cNvSpPr>
          <p:nvPr/>
        </p:nvSpPr>
        <p:spPr>
          <a:xfrm>
            <a:off x="628650" y="3232727"/>
            <a:ext cx="5846041" cy="2850573"/>
          </a:xfrm>
          <a:prstGeom prst="rect">
            <a:avLst/>
          </a:prstGeom>
        </p:spPr>
        <p:txBody>
          <a:bodyPr vert="horz" lIns="91440" tIns="45720" rIns="91440" bIns="45720" rtlCol="0" anchor="t">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400" dirty="0"/>
              <a:t>If operating on a cash basis,  the recipient will not be required to convert its accounting system, but must develop and report such accrual information through best estimates based on an analysis of the documentation on hand.</a:t>
            </a:r>
          </a:p>
        </p:txBody>
      </p:sp>
    </p:spTree>
    <p:extLst>
      <p:ext uri="{BB962C8B-B14F-4D97-AF65-F5344CB8AC3E}">
        <p14:creationId xmlns:p14="http://schemas.microsoft.com/office/powerpoint/2010/main" val="1545124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626" y="-19061"/>
            <a:ext cx="4279799" cy="2854626"/>
          </a:xfrm>
          <a:prstGeom prst="rect">
            <a:avLst/>
          </a:prstGeom>
        </p:spPr>
      </p:pic>
      <p:sp>
        <p:nvSpPr>
          <p:cNvPr id="6" name="Title 5"/>
          <p:cNvSpPr>
            <a:spLocks noGrp="1"/>
          </p:cNvSpPr>
          <p:nvPr>
            <p:ph type="title"/>
          </p:nvPr>
        </p:nvSpPr>
        <p:spPr/>
        <p:txBody>
          <a:bodyPr/>
          <a:lstStyle/>
          <a:p>
            <a:r>
              <a:rPr lang="en-US" dirty="0"/>
              <a:t>Expenditures</a:t>
            </a:r>
          </a:p>
        </p:txBody>
      </p:sp>
      <p:sp>
        <p:nvSpPr>
          <p:cNvPr id="5" name="Content Placeholder 4"/>
          <p:cNvSpPr>
            <a:spLocks noGrp="1"/>
          </p:cNvSpPr>
          <p:nvPr>
            <p:ph idx="1"/>
          </p:nvPr>
        </p:nvSpPr>
        <p:spPr>
          <a:xfrm>
            <a:off x="902565" y="1378321"/>
            <a:ext cx="8093653" cy="4389120"/>
          </a:xfrm>
        </p:spPr>
        <p:txBody>
          <a:bodyPr>
            <a:noAutofit/>
          </a:bodyPr>
          <a:lstStyle/>
          <a:p>
            <a:pPr marL="0" indent="0">
              <a:lnSpc>
                <a:spcPct val="110000"/>
              </a:lnSpc>
              <a:buNone/>
            </a:pPr>
            <a:r>
              <a:rPr lang="en-US" sz="1800" b="1" dirty="0"/>
              <a:t>Instructions have been updated to reflect the Uniform </a:t>
            </a:r>
            <a:br>
              <a:rPr lang="en-US" sz="1800" b="1" dirty="0"/>
            </a:br>
            <a:r>
              <a:rPr lang="en-US" sz="1800" b="1" dirty="0"/>
              <a:t>Guidance definition of Expenditures at 2 CFR 200.34 (c).</a:t>
            </a:r>
          </a:p>
          <a:p>
            <a:pPr marL="0" indent="0">
              <a:lnSpc>
                <a:spcPct val="110000"/>
              </a:lnSpc>
              <a:buNone/>
            </a:pPr>
            <a:endParaRPr lang="en-US" sz="700" dirty="0"/>
          </a:p>
          <a:p>
            <a:pPr marL="0" indent="0">
              <a:lnSpc>
                <a:spcPct val="110000"/>
              </a:lnSpc>
              <a:buNone/>
            </a:pPr>
            <a:r>
              <a:rPr lang="en-US" sz="1800" b="1" dirty="0"/>
              <a:t>For reports prepared on an accrual basis, expenditures are the sum of:</a:t>
            </a:r>
          </a:p>
          <a:p>
            <a:pPr marL="91440" indent="0">
              <a:lnSpc>
                <a:spcPct val="95000"/>
              </a:lnSpc>
              <a:spcBef>
                <a:spcPts val="1200"/>
              </a:spcBef>
              <a:buNone/>
            </a:pPr>
            <a:r>
              <a:rPr lang="en-US" sz="1600" b="1" dirty="0">
                <a:solidFill>
                  <a:schemeClr val="accent5">
                    <a:lumMod val="75000"/>
                  </a:schemeClr>
                </a:solidFill>
              </a:rPr>
              <a:t>(1) </a:t>
            </a:r>
            <a:r>
              <a:rPr lang="en-US" sz="1600" dirty="0">
                <a:solidFill>
                  <a:schemeClr val="tx1">
                    <a:lumMod val="65000"/>
                    <a:lumOff val="35000"/>
                  </a:schemeClr>
                </a:solidFill>
              </a:rPr>
              <a:t>Cash disbursements for direct charges for goods and services;</a:t>
            </a:r>
          </a:p>
          <a:p>
            <a:pPr marL="91440" indent="0">
              <a:lnSpc>
                <a:spcPct val="95000"/>
              </a:lnSpc>
              <a:spcBef>
                <a:spcPts val="1200"/>
              </a:spcBef>
              <a:buNone/>
            </a:pPr>
            <a:r>
              <a:rPr lang="en-US" sz="1600" b="1" dirty="0">
                <a:solidFill>
                  <a:schemeClr val="accent5">
                    <a:lumMod val="75000"/>
                  </a:schemeClr>
                </a:solidFill>
              </a:rPr>
              <a:t>(2) </a:t>
            </a:r>
            <a:r>
              <a:rPr lang="en-US" sz="1600" dirty="0">
                <a:solidFill>
                  <a:schemeClr val="tx1">
                    <a:lumMod val="65000"/>
                    <a:lumOff val="35000"/>
                  </a:schemeClr>
                </a:solidFill>
              </a:rPr>
              <a:t>The amount of indirect expense incurred;</a:t>
            </a:r>
          </a:p>
          <a:p>
            <a:pPr marL="91440" indent="0">
              <a:lnSpc>
                <a:spcPct val="95000"/>
              </a:lnSpc>
              <a:spcBef>
                <a:spcPts val="1200"/>
              </a:spcBef>
              <a:buNone/>
            </a:pPr>
            <a:r>
              <a:rPr lang="en-US" sz="1600" b="1" dirty="0">
                <a:solidFill>
                  <a:schemeClr val="accent5">
                    <a:lumMod val="75000"/>
                  </a:schemeClr>
                </a:solidFill>
              </a:rPr>
              <a:t>(3) </a:t>
            </a:r>
            <a:r>
              <a:rPr lang="en-US" sz="1600" dirty="0">
                <a:solidFill>
                  <a:schemeClr val="tx1">
                    <a:lumMod val="65000"/>
                    <a:lumOff val="35000"/>
                  </a:schemeClr>
                </a:solidFill>
              </a:rPr>
              <a:t>The value of third-party in-kind contributions applied </a:t>
            </a:r>
            <a:r>
              <a:rPr lang="en-US" sz="1500" i="1" dirty="0">
                <a:solidFill>
                  <a:schemeClr val="tx1">
                    <a:lumMod val="65000"/>
                    <a:lumOff val="35000"/>
                  </a:schemeClr>
                </a:solidFill>
              </a:rPr>
              <a:t>(reported in recipient share section)</a:t>
            </a:r>
            <a:r>
              <a:rPr lang="en-US" sz="1600" dirty="0">
                <a:solidFill>
                  <a:schemeClr val="tx1">
                    <a:lumMod val="65000"/>
                    <a:lumOff val="35000"/>
                  </a:schemeClr>
                </a:solidFill>
              </a:rPr>
              <a:t>; and</a:t>
            </a:r>
          </a:p>
          <a:p>
            <a:pPr marL="91440" indent="0">
              <a:lnSpc>
                <a:spcPct val="95000"/>
              </a:lnSpc>
              <a:spcBef>
                <a:spcPts val="1200"/>
              </a:spcBef>
              <a:buNone/>
            </a:pPr>
            <a:r>
              <a:rPr lang="en-US" sz="1600" b="1" dirty="0">
                <a:solidFill>
                  <a:schemeClr val="accent5">
                    <a:lumMod val="75000"/>
                  </a:schemeClr>
                </a:solidFill>
              </a:rPr>
              <a:t>(4) </a:t>
            </a:r>
            <a:r>
              <a:rPr lang="en-US" sz="1600" dirty="0">
                <a:solidFill>
                  <a:schemeClr val="tx1">
                    <a:lumMod val="65000"/>
                    <a:lumOff val="35000"/>
                  </a:schemeClr>
                </a:solidFill>
              </a:rPr>
              <a:t>The net increase or decrease in the amounts owed by the non-Federal entity for:</a:t>
            </a:r>
          </a:p>
          <a:p>
            <a:pPr marL="1025525" indent="-396875">
              <a:lnSpc>
                <a:spcPct val="95000"/>
              </a:lnSpc>
              <a:buNone/>
            </a:pPr>
            <a:r>
              <a:rPr lang="en-US" sz="1500" b="1" dirty="0"/>
              <a:t>(</a:t>
            </a:r>
            <a:r>
              <a:rPr lang="en-US" sz="1500" b="1" dirty="0" err="1"/>
              <a:t>i</a:t>
            </a:r>
            <a:r>
              <a:rPr lang="en-US" sz="1500" b="1" dirty="0"/>
              <a:t>)   </a:t>
            </a:r>
            <a:r>
              <a:rPr lang="en-US" sz="1500" dirty="0">
                <a:solidFill>
                  <a:schemeClr val="tx1">
                    <a:lumMod val="65000"/>
                    <a:lumOff val="35000"/>
                  </a:schemeClr>
                </a:solidFill>
              </a:rPr>
              <a:t>Goods and other property received;</a:t>
            </a:r>
          </a:p>
          <a:p>
            <a:pPr marL="1025525" indent="-396875">
              <a:lnSpc>
                <a:spcPct val="95000"/>
              </a:lnSpc>
              <a:buNone/>
            </a:pPr>
            <a:r>
              <a:rPr lang="en-US" sz="1500" b="1" dirty="0"/>
              <a:t>(ii)  </a:t>
            </a:r>
            <a:r>
              <a:rPr lang="en-US" sz="1500" dirty="0">
                <a:solidFill>
                  <a:schemeClr val="tx1">
                    <a:lumMod val="65000"/>
                    <a:lumOff val="35000"/>
                  </a:schemeClr>
                </a:solidFill>
              </a:rPr>
              <a:t>Services performed by employees, contractors, </a:t>
            </a:r>
            <a:r>
              <a:rPr lang="en-US" sz="1500" dirty="0" err="1">
                <a:solidFill>
                  <a:schemeClr val="tx1">
                    <a:lumMod val="65000"/>
                    <a:lumOff val="35000"/>
                  </a:schemeClr>
                </a:solidFill>
              </a:rPr>
              <a:t>subrecipients</a:t>
            </a:r>
            <a:r>
              <a:rPr lang="en-US" sz="1500" dirty="0">
                <a:solidFill>
                  <a:schemeClr val="tx1">
                    <a:lumMod val="65000"/>
                    <a:lumOff val="35000"/>
                  </a:schemeClr>
                </a:solidFill>
              </a:rPr>
              <a:t>, and other payees; and</a:t>
            </a:r>
          </a:p>
          <a:p>
            <a:pPr marL="1025525" indent="-396875">
              <a:lnSpc>
                <a:spcPct val="95000"/>
              </a:lnSpc>
              <a:buNone/>
            </a:pPr>
            <a:r>
              <a:rPr lang="en-US" sz="1500" b="1" dirty="0"/>
              <a:t>(iii) </a:t>
            </a:r>
            <a:r>
              <a:rPr lang="en-US" sz="1500" dirty="0">
                <a:solidFill>
                  <a:schemeClr val="tx1">
                    <a:lumMod val="65000"/>
                    <a:lumOff val="35000"/>
                  </a:schemeClr>
                </a:solidFill>
              </a:rPr>
              <a:t>Programs for which no current services or performance are required such as annuities, insurance claims, or other benefit payments.</a:t>
            </a:r>
          </a:p>
        </p:txBody>
      </p:sp>
    </p:spTree>
    <p:extLst>
      <p:ext uri="{BB962C8B-B14F-4D97-AF65-F5344CB8AC3E}">
        <p14:creationId xmlns:p14="http://schemas.microsoft.com/office/powerpoint/2010/main" val="332741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0399"/>
            <a:ext cx="8058150" cy="3933687"/>
          </a:xfrm>
        </p:spPr>
        <p:txBody>
          <a:bodyPr>
            <a:normAutofit/>
          </a:bodyPr>
          <a:lstStyle/>
          <a:p>
            <a:pPr marL="0" indent="0">
              <a:buNone/>
            </a:pPr>
            <a:r>
              <a:rPr lang="en-US" sz="2200" b="1" dirty="0"/>
              <a:t>Instructions have been updated to reflect DOL’s exception to the Uniform Guidance definition of Cost Sharing or Matching at 2 CFR 2900.8.</a:t>
            </a:r>
          </a:p>
          <a:p>
            <a:pPr marL="0" indent="0">
              <a:buNone/>
            </a:pPr>
            <a:endParaRPr lang="en-US" dirty="0"/>
          </a:p>
          <a:p>
            <a:pPr marL="2973388" indent="0">
              <a:buNone/>
            </a:pPr>
            <a:r>
              <a:rPr lang="en-US" sz="2000" dirty="0"/>
              <a:t>In addition to the guidance set forth in 2 CFR 200.306(b), for Federal awards from the Department of Labor, the non-Federal entity accounts for funds used for cost sharing or match within their accounting systems as the funds are expended.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313"/>
          <a:stretch/>
        </p:blipFill>
        <p:spPr>
          <a:xfrm>
            <a:off x="687470" y="3241964"/>
            <a:ext cx="2406712" cy="2303536"/>
          </a:xfrm>
          <a:prstGeom prst="rect">
            <a:avLst/>
          </a:prstGeom>
        </p:spPr>
      </p:pic>
      <p:sp>
        <p:nvSpPr>
          <p:cNvPr id="2" name="TextBox 1"/>
          <p:cNvSpPr txBox="1"/>
          <p:nvPr/>
        </p:nvSpPr>
        <p:spPr>
          <a:xfrm>
            <a:off x="457200" y="1411758"/>
            <a:ext cx="8229600" cy="400110"/>
          </a:xfrm>
          <a:prstGeom prst="rect">
            <a:avLst/>
          </a:prstGeom>
          <a:noFill/>
        </p:spPr>
        <p:txBody>
          <a:bodyPr wrap="square" rtlCol="0">
            <a:spAutoFit/>
          </a:bodyPr>
          <a:lstStyle/>
          <a:p>
            <a:r>
              <a:rPr lang="en-US" sz="2000" dirty="0">
                <a:solidFill>
                  <a:srgbClr val="C00000"/>
                </a:solidFill>
              </a:rPr>
              <a:t>Non-federal resources such as match and certain leveraged resources.</a:t>
            </a:r>
          </a:p>
        </p:txBody>
      </p:sp>
      <p:sp>
        <p:nvSpPr>
          <p:cNvPr id="4" name="Title 3"/>
          <p:cNvSpPr>
            <a:spLocks noGrp="1"/>
          </p:cNvSpPr>
          <p:nvPr>
            <p:ph type="title"/>
          </p:nvPr>
        </p:nvSpPr>
        <p:spPr/>
        <p:txBody>
          <a:bodyPr/>
          <a:lstStyle/>
          <a:p>
            <a:r>
              <a:rPr lang="en-US" dirty="0"/>
              <a:t>Recipient Share</a:t>
            </a:r>
          </a:p>
        </p:txBody>
      </p:sp>
    </p:spTree>
    <p:extLst>
      <p:ext uri="{BB962C8B-B14F-4D97-AF65-F5344CB8AC3E}">
        <p14:creationId xmlns:p14="http://schemas.microsoft.com/office/powerpoint/2010/main" val="279460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551709"/>
            <a:ext cx="8474364" cy="4312378"/>
          </a:xfrm>
        </p:spPr>
        <p:txBody>
          <a:bodyPr>
            <a:normAutofit/>
          </a:bodyPr>
          <a:lstStyle/>
          <a:p>
            <a:pPr marL="0" indent="0">
              <a:buNone/>
            </a:pPr>
            <a:r>
              <a:rPr lang="en-US" sz="2200" b="1" dirty="0"/>
              <a:t>Instructions have been updated to reflect additional guidance provided in the Uniform Guidance at 2 CFR 200.305 (b)(5).</a:t>
            </a:r>
          </a:p>
          <a:p>
            <a:pPr marL="0" indent="0">
              <a:buNone/>
            </a:pPr>
            <a:endParaRPr lang="en-US" sz="1000" dirty="0"/>
          </a:p>
          <a:p>
            <a:pPr marL="3546475" indent="0">
              <a:lnSpc>
                <a:spcPct val="95000"/>
              </a:lnSpc>
              <a:buNone/>
            </a:pPr>
            <a:r>
              <a:rPr lang="en-US" sz="2000" dirty="0"/>
              <a:t>Use of resources before requesting cash advance payments. To the extent available, the non-Federal entity must disburse funds available from program income (including repayments to a revolving fund), rebates, refunds, contract settlements, audit recoveries, and interest earned on such funds before requesting additional cash payments.</a:t>
            </a:r>
          </a:p>
        </p:txBody>
      </p:sp>
      <p:sp>
        <p:nvSpPr>
          <p:cNvPr id="4" name="Title 3"/>
          <p:cNvSpPr>
            <a:spLocks noGrp="1"/>
          </p:cNvSpPr>
          <p:nvPr>
            <p:ph type="title"/>
          </p:nvPr>
        </p:nvSpPr>
        <p:spPr/>
        <p:txBody>
          <a:bodyPr/>
          <a:lstStyle/>
          <a:p>
            <a:r>
              <a:rPr lang="en-US" dirty="0"/>
              <a:t>Program Income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5375"/>
            <a:ext cx="3929726" cy="2621127"/>
          </a:xfrm>
          <a:prstGeom prst="rect">
            <a:avLst/>
          </a:prstGeom>
        </p:spPr>
      </p:pic>
      <p:sp>
        <p:nvSpPr>
          <p:cNvPr id="8" name="Content Placeholder 2"/>
          <p:cNvSpPr txBox="1">
            <a:spLocks/>
          </p:cNvSpPr>
          <p:nvPr/>
        </p:nvSpPr>
        <p:spPr>
          <a:xfrm>
            <a:off x="0" y="5266502"/>
            <a:ext cx="9144000" cy="884417"/>
          </a:xfrm>
          <a:prstGeom prst="rect">
            <a:avLst/>
          </a:prstGeom>
          <a:solidFill>
            <a:schemeClr val="bg1"/>
          </a:solidFill>
          <a:ln>
            <a:solidFill>
              <a:schemeClr val="bg1"/>
            </a:solidFill>
          </a:ln>
        </p:spPr>
        <p:txBody>
          <a:bodyPr vert="horz" lIns="91440" tIns="45720" rIns="91440" bIns="45720" rtlCol="0" anchor="ctr">
            <a:noAutofit/>
            <a:scene3d>
              <a:camera prst="orthographicFront"/>
              <a:lightRig rig="threePt" dir="t"/>
            </a:scene3d>
            <a:sp3d/>
          </a:bodyPr>
          <a:lstStyle>
            <a:lvl1pPr marL="228600" indent="-36576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indent="0" algn="ctr">
              <a:buNone/>
            </a:pPr>
            <a:r>
              <a:rPr lang="en-US"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rPr>
              <a:t>20 CFR 683.200 (c)(6)-(8)</a:t>
            </a:r>
          </a:p>
        </p:txBody>
      </p:sp>
    </p:spTree>
    <p:extLst>
      <p:ext uri="{BB962C8B-B14F-4D97-AF65-F5344CB8AC3E}">
        <p14:creationId xmlns:p14="http://schemas.microsoft.com/office/powerpoint/2010/main" val="3649682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017482"/>
            <a:ext cx="4596429" cy="3065818"/>
          </a:xfrm>
          <a:prstGeom prst="rect">
            <a:avLst/>
          </a:prstGeom>
          <a:effectLst>
            <a:softEdge rad="63500"/>
          </a:effectLst>
        </p:spPr>
      </p:pic>
      <p:sp>
        <p:nvSpPr>
          <p:cNvPr id="3" name="Title 2"/>
          <p:cNvSpPr>
            <a:spLocks noGrp="1"/>
          </p:cNvSpPr>
          <p:nvPr>
            <p:ph type="title"/>
          </p:nvPr>
        </p:nvSpPr>
        <p:spPr/>
        <p:txBody>
          <a:bodyPr/>
          <a:lstStyle/>
          <a:p>
            <a:r>
              <a:rPr lang="en-US" dirty="0"/>
              <a:t>Removed Line Items</a:t>
            </a:r>
          </a:p>
        </p:txBody>
      </p:sp>
      <p:sp>
        <p:nvSpPr>
          <p:cNvPr id="6" name="Content Placeholder 5"/>
          <p:cNvSpPr>
            <a:spLocks noGrp="1"/>
          </p:cNvSpPr>
          <p:nvPr>
            <p:ph idx="1"/>
          </p:nvPr>
        </p:nvSpPr>
        <p:spPr>
          <a:xfrm>
            <a:off x="628650" y="1884217"/>
            <a:ext cx="7886700" cy="4199083"/>
          </a:xfrm>
        </p:spPr>
        <p:txBody>
          <a:bodyPr anchor="t">
            <a:normAutofit/>
          </a:bodyPr>
          <a:lstStyle/>
          <a:p>
            <a:pPr marL="365760"/>
            <a:r>
              <a:rPr lang="en-US" sz="2400" dirty="0"/>
              <a:t>ETA attempts to streamline Federal financial reporting by bringing ETA-9130 requirements as close as possible to the already existing SF- 425 report.</a:t>
            </a:r>
          </a:p>
          <a:p>
            <a:pPr marL="365760"/>
            <a:endParaRPr lang="en-US" sz="2400" dirty="0"/>
          </a:p>
          <a:p>
            <a:pPr>
              <a:spcAft>
                <a:spcPts val="1800"/>
              </a:spcAft>
            </a:pPr>
            <a:r>
              <a:rPr lang="en-US" sz="2400" dirty="0"/>
              <a:t>The following lines have been removed:</a:t>
            </a:r>
            <a:endParaRPr lang="en-US" sz="800" dirty="0"/>
          </a:p>
          <a:p>
            <a:pPr lvl="1"/>
            <a:r>
              <a:rPr lang="en-US" sz="2000" dirty="0"/>
              <a:t>10l – Recipient Share of Unliquidated Obligations</a:t>
            </a:r>
          </a:p>
          <a:p>
            <a:pPr lvl="1"/>
            <a:r>
              <a:rPr lang="en-US" sz="2000" dirty="0"/>
              <a:t>10m – Total Recipient Obligations</a:t>
            </a:r>
          </a:p>
        </p:txBody>
      </p:sp>
    </p:spTree>
    <p:extLst>
      <p:ext uri="{BB962C8B-B14F-4D97-AF65-F5344CB8AC3E}">
        <p14:creationId xmlns:p14="http://schemas.microsoft.com/office/powerpoint/2010/main" val="4067760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a:t>
            </a:r>
          </a:p>
        </p:txBody>
      </p:sp>
      <p:sp>
        <p:nvSpPr>
          <p:cNvPr id="6" name="Content Placeholder 5"/>
          <p:cNvSpPr>
            <a:spLocks noGrp="1"/>
          </p:cNvSpPr>
          <p:nvPr>
            <p:ph idx="1"/>
          </p:nvPr>
        </p:nvSpPr>
        <p:spPr>
          <a:xfrm>
            <a:off x="304800" y="2676319"/>
            <a:ext cx="7638473" cy="3267282"/>
          </a:xfrm>
        </p:spPr>
        <p:txBody>
          <a:bodyPr anchor="ctr">
            <a:normAutofit/>
          </a:bodyPr>
          <a:lstStyle/>
          <a:p>
            <a:pPr marL="0" indent="0">
              <a:buNone/>
            </a:pPr>
            <a:r>
              <a:rPr lang="en-US" sz="2400" b="1" dirty="0"/>
              <a:t>The following new Indirect Expenditure reporting line items have been added:</a:t>
            </a:r>
          </a:p>
          <a:p>
            <a:endParaRPr lang="en-US" sz="1000" dirty="0"/>
          </a:p>
          <a:p>
            <a:pPr lvl="1"/>
            <a:r>
              <a:rPr lang="en-US" dirty="0"/>
              <a:t>Type of Rate</a:t>
            </a:r>
          </a:p>
          <a:p>
            <a:pPr lvl="1"/>
            <a:r>
              <a:rPr lang="en-US" dirty="0"/>
              <a:t>Rate</a:t>
            </a:r>
          </a:p>
          <a:p>
            <a:pPr lvl="1"/>
            <a:r>
              <a:rPr lang="en-US" dirty="0"/>
              <a:t>Rate Approval Date</a:t>
            </a:r>
          </a:p>
          <a:p>
            <a:pPr lvl="1"/>
            <a:r>
              <a:rPr lang="en-US" dirty="0"/>
              <a:t>Period From – To</a:t>
            </a:r>
          </a:p>
        </p:txBody>
      </p:sp>
      <p:sp>
        <p:nvSpPr>
          <p:cNvPr id="4" name="TextBox 3"/>
          <p:cNvSpPr txBox="1"/>
          <p:nvPr/>
        </p:nvSpPr>
        <p:spPr>
          <a:xfrm>
            <a:off x="3983109" y="3867117"/>
            <a:ext cx="3599945" cy="2706895"/>
          </a:xfrm>
          <a:prstGeom prst="rect">
            <a:avLst/>
          </a:prstGeom>
          <a:noFill/>
        </p:spPr>
        <p:txBody>
          <a:bodyPr wrap="square" rtlCol="0">
            <a:spAutoFit/>
          </a:bodyPr>
          <a:lstStyle/>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Base</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Amount Charged</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Federal Share</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Totals</a:t>
            </a:r>
          </a:p>
          <a:p>
            <a:pPr marL="742950" lvl="1" indent="-285750">
              <a:spcAft>
                <a:spcPts val="600"/>
              </a:spcAft>
              <a:buClr>
                <a:srgbClr val="752832"/>
              </a:buClr>
              <a:buFont typeface="Arial" panose="020B0604020202020204" pitchFamily="34" charset="0"/>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8" y="1625601"/>
            <a:ext cx="8696003" cy="11929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219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401" y="1397459"/>
            <a:ext cx="2293818" cy="2293818"/>
          </a:xfrm>
          <a:prstGeom prst="rect">
            <a:avLst/>
          </a:prstGeom>
          <a:effectLst>
            <a:softEdge rad="127000"/>
          </a:effectLst>
        </p:spPr>
      </p:pic>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4" name="Content Placeholder 3"/>
          <p:cNvSpPr>
            <a:spLocks noGrp="1"/>
          </p:cNvSpPr>
          <p:nvPr>
            <p:ph idx="1"/>
          </p:nvPr>
        </p:nvSpPr>
        <p:spPr>
          <a:xfrm>
            <a:off x="810491" y="1099769"/>
            <a:ext cx="6353269" cy="2646719"/>
          </a:xfrm>
        </p:spPr>
        <p:txBody>
          <a:bodyPr anchor="ctr" anchorCtr="0">
            <a:noAutofit/>
          </a:bodyPr>
          <a:lstStyle/>
          <a:p>
            <a:pPr marL="365760"/>
            <a:r>
              <a:rPr lang="en-US" sz="2200" dirty="0"/>
              <a:t>Required on all reports except the following </a:t>
            </a:r>
            <a:r>
              <a:rPr lang="en-US" sz="2200" u="sng" dirty="0"/>
              <a:t>WIOA</a:t>
            </a:r>
            <a:r>
              <a:rPr lang="en-US" sz="2200" dirty="0"/>
              <a:t> </a:t>
            </a:r>
            <a:r>
              <a:rPr lang="en-US" sz="2200" u="sng" dirty="0"/>
              <a:t>local</a:t>
            </a:r>
            <a:r>
              <a:rPr lang="en-US" sz="2200" dirty="0"/>
              <a:t> 9130s:</a:t>
            </a:r>
          </a:p>
          <a:p>
            <a:pPr marL="230188" indent="0">
              <a:buNone/>
            </a:pPr>
            <a:endParaRPr lang="en-US" sz="500" b="1" dirty="0">
              <a:solidFill>
                <a:srgbClr val="FF0000"/>
              </a:solidFill>
            </a:endParaRPr>
          </a:p>
          <a:p>
            <a:pPr marL="914400" lvl="1" indent="0">
              <a:buNone/>
            </a:pPr>
            <a:r>
              <a:rPr lang="en-US" sz="2000" b="1" dirty="0">
                <a:solidFill>
                  <a:srgbClr val="C00000"/>
                </a:solidFill>
              </a:rPr>
              <a:t>X</a:t>
            </a:r>
            <a:r>
              <a:rPr lang="en-US" sz="2000" dirty="0"/>
              <a:t> - WIOA Local Youth</a:t>
            </a:r>
          </a:p>
          <a:p>
            <a:pPr marL="914400" lvl="1" indent="0">
              <a:buNone/>
            </a:pPr>
            <a:r>
              <a:rPr lang="en-US" sz="2000" b="1" dirty="0">
                <a:solidFill>
                  <a:srgbClr val="C00000"/>
                </a:solidFill>
              </a:rPr>
              <a:t>X</a:t>
            </a:r>
            <a:r>
              <a:rPr lang="en-US" sz="2000" dirty="0"/>
              <a:t> - WIOA Local Adult</a:t>
            </a:r>
          </a:p>
          <a:p>
            <a:pPr marL="914400" lvl="1" indent="0">
              <a:buNone/>
            </a:pPr>
            <a:r>
              <a:rPr lang="en-US" sz="2000" b="1" dirty="0">
                <a:solidFill>
                  <a:srgbClr val="C00000"/>
                </a:solidFill>
              </a:rPr>
              <a:t>X</a:t>
            </a:r>
            <a:r>
              <a:rPr lang="en-US" sz="2000" dirty="0"/>
              <a:t> - WIOA Local Dislocated Workers</a:t>
            </a:r>
          </a:p>
        </p:txBody>
      </p:sp>
      <p:sp>
        <p:nvSpPr>
          <p:cNvPr id="6" name="Content Placeholder 3"/>
          <p:cNvSpPr txBox="1">
            <a:spLocks/>
          </p:cNvSpPr>
          <p:nvPr/>
        </p:nvSpPr>
        <p:spPr>
          <a:xfrm>
            <a:off x="810491" y="3537527"/>
            <a:ext cx="7871691" cy="2392357"/>
          </a:xfrm>
          <a:prstGeom prst="rect">
            <a:avLst/>
          </a:prstGeom>
        </p:spPr>
        <p:txBody>
          <a:bodyPr vert="horz" lIns="91440" tIns="45720" rIns="91440" bIns="45720" rtlCol="0" anchor="t" anchorCtr="0">
            <a:noAutofit/>
          </a:bodyPr>
          <a:lstStyle>
            <a:lvl1pPr marL="228600" indent="-36576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42900" defTabSz="457200">
              <a:spcBef>
                <a:spcPts val="0"/>
              </a:spcBef>
              <a:spcAft>
                <a:spcPts val="600"/>
              </a:spcAft>
              <a:buClr>
                <a:schemeClr val="accent4"/>
              </a:buClr>
              <a:buFont typeface="Wingdings" panose="05000000000000000000" pitchFamily="2" charset="2"/>
              <a:buChar char="v"/>
            </a:pPr>
            <a:r>
              <a:rPr lang="en-US" sz="2200" dirty="0">
                <a:solidFill>
                  <a:schemeClr val="accent1"/>
                </a:solidFill>
                <a:latin typeface="+mn-lt"/>
                <a:cs typeface="+mn-cs"/>
              </a:rPr>
              <a:t>Indirect costs are only to be reported by the non-federal entity receiving direct awards from DOL and using an indirect cost rate.</a:t>
            </a:r>
          </a:p>
          <a:p>
            <a:pPr marL="365760" indent="-342900" defTabSz="457200">
              <a:spcBef>
                <a:spcPts val="0"/>
              </a:spcBef>
              <a:spcAft>
                <a:spcPts val="600"/>
              </a:spcAft>
              <a:buClr>
                <a:schemeClr val="accent4"/>
              </a:buClr>
              <a:buFont typeface="Wingdings" panose="05000000000000000000" pitchFamily="2" charset="2"/>
              <a:buChar char="v"/>
            </a:pPr>
            <a:endParaRPr lang="en-US" sz="1000" dirty="0">
              <a:solidFill>
                <a:schemeClr val="accent1"/>
              </a:solidFill>
              <a:latin typeface="+mn-lt"/>
              <a:cs typeface="+mn-cs"/>
            </a:endParaRPr>
          </a:p>
          <a:p>
            <a:pPr marL="365760" indent="-342900" defTabSz="457200">
              <a:spcBef>
                <a:spcPts val="0"/>
              </a:spcBef>
              <a:spcAft>
                <a:spcPts val="600"/>
              </a:spcAft>
              <a:buClr>
                <a:schemeClr val="accent4"/>
              </a:buClr>
              <a:buFont typeface="Wingdings" panose="05000000000000000000" pitchFamily="2" charset="2"/>
              <a:buChar char="v"/>
            </a:pPr>
            <a:r>
              <a:rPr lang="en-US" sz="2200" dirty="0">
                <a:solidFill>
                  <a:schemeClr val="accent1"/>
                </a:solidFill>
                <a:latin typeface="+mn-lt"/>
                <a:cs typeface="+mn-cs"/>
              </a:rPr>
              <a:t>Recipients using a Statewide Cost Allocation Plan (SWCAP), approved cost allocation plan, and/or subrecipients will not report indirect expenditures.</a:t>
            </a:r>
          </a:p>
        </p:txBody>
      </p:sp>
    </p:spTree>
    <p:extLst>
      <p:ext uri="{BB962C8B-B14F-4D97-AF65-F5344CB8AC3E}">
        <p14:creationId xmlns:p14="http://schemas.microsoft.com/office/powerpoint/2010/main" val="155658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8000" dirty="0"/>
              <a:t>ETA-9130</a:t>
            </a:r>
            <a:br>
              <a:rPr lang="en-US" sz="8000" dirty="0"/>
            </a:br>
            <a:r>
              <a:rPr lang="en-US" sz="8000" dirty="0"/>
              <a:t>Financial Report</a:t>
            </a:r>
          </a:p>
        </p:txBody>
      </p:sp>
      <p:sp>
        <p:nvSpPr>
          <p:cNvPr id="8" name="Subtitle 7"/>
          <p:cNvSpPr>
            <a:spLocks noGrp="1"/>
          </p:cNvSpPr>
          <p:nvPr>
            <p:ph type="subTitle" idx="1"/>
          </p:nvPr>
        </p:nvSpPr>
        <p:spPr>
          <a:xfrm>
            <a:off x="2946400" y="3618551"/>
            <a:ext cx="5772127" cy="723900"/>
          </a:xfrm>
        </p:spPr>
        <p:txBody>
          <a:bodyPr/>
          <a:lstStyle/>
          <a:p>
            <a:r>
              <a:rPr lang="en-US" sz="2400" dirty="0"/>
              <a:t>Overview of the Basic and National Program </a:t>
            </a:r>
          </a:p>
          <a:p>
            <a:r>
              <a:rPr lang="en-US" sz="2400" dirty="0"/>
              <a:t>(UI-ES, NFJP, SCSEP, INAP, and TAA)  </a:t>
            </a:r>
          </a:p>
          <a:p>
            <a:r>
              <a:rPr lang="en-US" sz="2400" dirty="0"/>
              <a:t>Financial Reports and Instructions</a:t>
            </a:r>
          </a:p>
          <a:p>
            <a:endParaRPr lang="en-US" sz="2400" dirty="0"/>
          </a:p>
        </p:txBody>
      </p:sp>
      <p:sp>
        <p:nvSpPr>
          <p:cNvPr id="9" name="Text Placeholder 8"/>
          <p:cNvSpPr>
            <a:spLocks noGrp="1"/>
          </p:cNvSpPr>
          <p:nvPr>
            <p:ph type="body" sz="quarter" idx="10"/>
          </p:nvPr>
        </p:nvSpPr>
        <p:spPr/>
        <p:txBody>
          <a:bodyPr/>
          <a:lstStyle/>
          <a:p>
            <a:r>
              <a:rPr lang="en-US" dirty="0"/>
              <a:t>09/20/2016</a:t>
            </a:r>
          </a:p>
        </p:txBody>
      </p:sp>
      <p:sp>
        <p:nvSpPr>
          <p:cNvPr id="10" name="Text Placeholder 9"/>
          <p:cNvSpPr>
            <a:spLocks noGrp="1"/>
          </p:cNvSpPr>
          <p:nvPr>
            <p:ph type="body" sz="quarter" idx="11"/>
          </p:nvPr>
        </p:nvSpPr>
        <p:spPr>
          <a:xfrm>
            <a:off x="316194" y="5303862"/>
            <a:ext cx="3481105" cy="431424"/>
          </a:xfrm>
        </p:spPr>
        <p:txBody>
          <a:bodyPr/>
          <a:lstStyle/>
          <a:p>
            <a:r>
              <a:rPr lang="en-US" dirty="0">
                <a:latin typeface="Franklin Gothic Medium" panose="020B0603020102020204" pitchFamily="34" charset="0"/>
              </a:rPr>
              <a:t>Office of Grants Management</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4" name="Content Placeholder 3"/>
          <p:cNvSpPr>
            <a:spLocks noGrp="1"/>
          </p:cNvSpPr>
          <p:nvPr>
            <p:ph idx="1"/>
          </p:nvPr>
        </p:nvSpPr>
        <p:spPr>
          <a:xfrm>
            <a:off x="628650" y="1474845"/>
            <a:ext cx="8164368" cy="4608456"/>
          </a:xfrm>
        </p:spPr>
        <p:txBody>
          <a:bodyPr anchor="ctr" anchorCtr="0">
            <a:noAutofit/>
          </a:bodyPr>
          <a:lstStyle/>
          <a:p>
            <a:pPr marL="365760"/>
            <a:r>
              <a:rPr lang="en-US" sz="2400" dirty="0"/>
              <a:t>Indirect costs are only reported on the </a:t>
            </a:r>
            <a:r>
              <a:rPr lang="en-US" sz="2400" dirty="0">
                <a:solidFill>
                  <a:srgbClr val="C00000"/>
                </a:solidFill>
              </a:rPr>
              <a:t>Final 9130 </a:t>
            </a:r>
            <a:r>
              <a:rPr lang="en-US" sz="2400" dirty="0"/>
              <a:t>report.</a:t>
            </a:r>
          </a:p>
          <a:p>
            <a:pPr marL="365760"/>
            <a:endParaRPr lang="en-US" sz="1500" dirty="0"/>
          </a:p>
          <a:p>
            <a:pPr marL="365760"/>
            <a:r>
              <a:rPr lang="en-US" sz="2400" dirty="0">
                <a:solidFill>
                  <a:srgbClr val="C00000"/>
                </a:solidFill>
              </a:rPr>
              <a:t>Multiple values </a:t>
            </a:r>
            <a:r>
              <a:rPr lang="en-US" sz="2400" dirty="0"/>
              <a:t>may be entered in each Indirect Expenditure reporting line item (13a-h) for instances in which more than one rate applies to the applicable grant period of performance.</a:t>
            </a:r>
          </a:p>
          <a:p>
            <a:pPr marL="365760"/>
            <a:endParaRPr lang="en-US" sz="1500" dirty="0"/>
          </a:p>
          <a:p>
            <a:pPr marL="365760"/>
            <a:r>
              <a:rPr lang="en-US" sz="2400" dirty="0"/>
              <a:t>While some administrative costs may be indirect costs, the two must not be generally equated.</a:t>
            </a:r>
          </a:p>
        </p:txBody>
      </p:sp>
    </p:spTree>
    <p:extLst>
      <p:ext uri="{BB962C8B-B14F-4D97-AF65-F5344CB8AC3E}">
        <p14:creationId xmlns:p14="http://schemas.microsoft.com/office/powerpoint/2010/main" val="828685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95" t="6185" r="8295" b="9672"/>
          <a:stretch/>
        </p:blipFill>
        <p:spPr>
          <a:xfrm>
            <a:off x="6557001" y="1474845"/>
            <a:ext cx="2356903" cy="1782618"/>
          </a:xfrm>
          <a:prstGeom prst="rect">
            <a:avLst/>
          </a:prstGeom>
          <a:effectLst>
            <a:softEdge rad="63500"/>
          </a:effectLst>
        </p:spPr>
      </p:pic>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6" name="Content Placeholder 5"/>
          <p:cNvSpPr>
            <a:spLocks noGrp="1"/>
          </p:cNvSpPr>
          <p:nvPr>
            <p:ph idx="1"/>
          </p:nvPr>
        </p:nvSpPr>
        <p:spPr/>
        <p:txBody>
          <a:bodyPr anchor="ctr">
            <a:normAutofit/>
          </a:bodyPr>
          <a:lstStyle/>
          <a:p>
            <a:r>
              <a:rPr lang="en-US" sz="2200" dirty="0"/>
              <a:t>Type of Rate  </a:t>
            </a:r>
          </a:p>
          <a:p>
            <a:pPr lvl="1"/>
            <a:r>
              <a:rPr lang="en-US" sz="1800" dirty="0"/>
              <a:t>Provisional, Predetermined, Final, Fixed,                                               Fixed with Carry-Forward, De Minimis, or other</a:t>
            </a:r>
          </a:p>
          <a:p>
            <a:r>
              <a:rPr lang="en-US" sz="2200" dirty="0"/>
              <a:t>Rate </a:t>
            </a:r>
          </a:p>
          <a:p>
            <a:pPr lvl="1"/>
            <a:r>
              <a:rPr lang="en-US" sz="1800" dirty="0"/>
              <a:t>Percentage applied to Base</a:t>
            </a:r>
          </a:p>
          <a:p>
            <a:r>
              <a:rPr lang="en-US" sz="2200" dirty="0"/>
              <a:t>Rate Approval Date</a:t>
            </a:r>
          </a:p>
          <a:p>
            <a:pPr lvl="1"/>
            <a:r>
              <a:rPr lang="en-US" sz="1800" dirty="0"/>
              <a:t>Date on which the indirect cost rate was approved</a:t>
            </a:r>
          </a:p>
          <a:p>
            <a:r>
              <a:rPr lang="en-US" sz="2200" dirty="0"/>
              <a:t>Period From – To</a:t>
            </a:r>
          </a:p>
          <a:p>
            <a:pPr lvl="1"/>
            <a:r>
              <a:rPr lang="en-US" sz="1800" dirty="0"/>
              <a:t>Two separate fields:</a:t>
            </a:r>
          </a:p>
          <a:p>
            <a:pPr lvl="2"/>
            <a:r>
              <a:rPr lang="en-US" sz="1600" dirty="0"/>
              <a:t>Date on which the indirect cost rate became effective</a:t>
            </a:r>
          </a:p>
          <a:p>
            <a:pPr lvl="2"/>
            <a:r>
              <a:rPr lang="en-US" sz="1600" dirty="0"/>
              <a:t>Last date (ending date) on which the indirect cost rate was (or is going to be) effective</a:t>
            </a:r>
          </a:p>
        </p:txBody>
      </p:sp>
    </p:spTree>
    <p:extLst>
      <p:ext uri="{BB962C8B-B14F-4D97-AF65-F5344CB8AC3E}">
        <p14:creationId xmlns:p14="http://schemas.microsoft.com/office/powerpoint/2010/main" val="389083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6" name="Content Placeholder 5"/>
          <p:cNvSpPr>
            <a:spLocks noGrp="1"/>
          </p:cNvSpPr>
          <p:nvPr>
            <p:ph idx="1"/>
          </p:nvPr>
        </p:nvSpPr>
        <p:spPr>
          <a:xfrm>
            <a:off x="841085" y="1373246"/>
            <a:ext cx="7886700" cy="4608456"/>
          </a:xfrm>
        </p:spPr>
        <p:txBody>
          <a:bodyPr anchor="ctr">
            <a:normAutofit/>
          </a:bodyPr>
          <a:lstStyle/>
          <a:p>
            <a:r>
              <a:rPr lang="en-US" sz="2200" dirty="0"/>
              <a:t>Base</a:t>
            </a:r>
          </a:p>
          <a:p>
            <a:pPr lvl="1"/>
            <a:r>
              <a:rPr lang="en-US" sz="1800" dirty="0"/>
              <a:t>Amount of the distribution base against which the rate(s) was applied</a:t>
            </a:r>
          </a:p>
          <a:p>
            <a:pPr lvl="1"/>
            <a:r>
              <a:rPr lang="en-US" sz="1800" dirty="0"/>
              <a:t>E.g., Modified Total Direct Costs (MTDC)</a:t>
            </a:r>
          </a:p>
          <a:p>
            <a:r>
              <a:rPr lang="en-US" sz="2200" dirty="0"/>
              <a:t>Amount Charged</a:t>
            </a:r>
          </a:p>
          <a:p>
            <a:pPr lvl="1"/>
            <a:r>
              <a:rPr lang="en-US" sz="1800" dirty="0"/>
              <a:t>This is a manual calculation; the system will not calculate this for recipients</a:t>
            </a:r>
          </a:p>
          <a:p>
            <a:pPr lvl="1"/>
            <a:r>
              <a:rPr lang="en-US" sz="1800" dirty="0"/>
              <a:t>Multiply the Rate (%) times the Base ($)</a:t>
            </a:r>
          </a:p>
          <a:p>
            <a:r>
              <a:rPr lang="en-US" sz="2200" dirty="0"/>
              <a:t>Federal Share</a:t>
            </a:r>
          </a:p>
          <a:p>
            <a:pPr lvl="1"/>
            <a:r>
              <a:rPr lang="en-US" sz="1800" dirty="0"/>
              <a:t>Federal Share of the amount charged</a:t>
            </a:r>
          </a:p>
          <a:p>
            <a:r>
              <a:rPr lang="en-US" sz="2200" dirty="0"/>
              <a:t>Totals</a:t>
            </a:r>
          </a:p>
          <a:p>
            <a:pPr lvl="1"/>
            <a:r>
              <a:rPr lang="en-US" sz="1800" dirty="0"/>
              <a:t>This is a manual calculation; the system will not calculate this for recipients</a:t>
            </a:r>
          </a:p>
          <a:p>
            <a:pPr lvl="1"/>
            <a:r>
              <a:rPr lang="en-US" sz="1800" dirty="0"/>
              <a:t>Add up the individual values for Base, Amount Charged, and Federal Share respectively</a:t>
            </a:r>
            <a:endParaRPr lang="en-US" sz="2200" dirty="0"/>
          </a:p>
        </p:txBody>
      </p:sp>
    </p:spTree>
    <p:extLst>
      <p:ext uri="{BB962C8B-B14F-4D97-AF65-F5344CB8AC3E}">
        <p14:creationId xmlns:p14="http://schemas.microsoft.com/office/powerpoint/2010/main" val="3639767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pic>
        <p:nvPicPr>
          <p:cNvPr id="5" name="Picture 4"/>
          <p:cNvPicPr>
            <a:picLocks noChangeAspect="1"/>
          </p:cNvPicPr>
          <p:nvPr/>
        </p:nvPicPr>
        <p:blipFill>
          <a:blip r:embed="rId3"/>
          <a:stretch>
            <a:fillRect/>
          </a:stretch>
        </p:blipFill>
        <p:spPr>
          <a:xfrm>
            <a:off x="228600" y="2761674"/>
            <a:ext cx="8686800" cy="1191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V="1">
            <a:off x="6003193" y="4036888"/>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7346567" y="4036888"/>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V="1">
            <a:off x="8642972" y="4025940"/>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5637433" y="4483140"/>
            <a:ext cx="731520" cy="365760"/>
          </a:xfrm>
          <a:prstGeom prst="rect">
            <a:avLst/>
          </a:prstGeom>
          <a:noFill/>
        </p:spPr>
        <p:txBody>
          <a:bodyPr wrap="square" rtlCol="0" anchor="ctr">
            <a:spAutoFit/>
          </a:bodyPr>
          <a:lstStyle/>
          <a:p>
            <a:pPr algn="ctr"/>
            <a:r>
              <a:rPr lang="en-US" dirty="0">
                <a:solidFill>
                  <a:srgbClr val="0070C0"/>
                </a:solidFill>
              </a:rPr>
              <a:t>Sum</a:t>
            </a:r>
          </a:p>
        </p:txBody>
      </p:sp>
      <p:sp>
        <p:nvSpPr>
          <p:cNvPr id="12" name="TextBox 11"/>
          <p:cNvSpPr txBox="1"/>
          <p:nvPr/>
        </p:nvSpPr>
        <p:spPr>
          <a:xfrm>
            <a:off x="6957323" y="4479568"/>
            <a:ext cx="731520" cy="369332"/>
          </a:xfrm>
          <a:prstGeom prst="rect">
            <a:avLst/>
          </a:prstGeom>
          <a:noFill/>
        </p:spPr>
        <p:txBody>
          <a:bodyPr wrap="square" rtlCol="0" anchor="ctr">
            <a:spAutoFit/>
          </a:bodyPr>
          <a:lstStyle/>
          <a:p>
            <a:pPr algn="ctr"/>
            <a:r>
              <a:rPr lang="en-US" dirty="0">
                <a:solidFill>
                  <a:srgbClr val="0070C0"/>
                </a:solidFill>
              </a:rPr>
              <a:t>Sum</a:t>
            </a:r>
          </a:p>
        </p:txBody>
      </p:sp>
      <p:sp>
        <p:nvSpPr>
          <p:cNvPr id="13" name="TextBox 12"/>
          <p:cNvSpPr txBox="1"/>
          <p:nvPr/>
        </p:nvSpPr>
        <p:spPr>
          <a:xfrm>
            <a:off x="8277212" y="4481526"/>
            <a:ext cx="731520" cy="369332"/>
          </a:xfrm>
          <a:prstGeom prst="rect">
            <a:avLst/>
          </a:prstGeom>
          <a:noFill/>
        </p:spPr>
        <p:txBody>
          <a:bodyPr wrap="square" rtlCol="0" anchor="ctr">
            <a:spAutoFit/>
          </a:bodyPr>
          <a:lstStyle/>
          <a:p>
            <a:pPr algn="ctr"/>
            <a:r>
              <a:rPr lang="en-US" dirty="0">
                <a:solidFill>
                  <a:srgbClr val="0070C0"/>
                </a:solidFill>
              </a:rPr>
              <a:t>Sum</a:t>
            </a:r>
          </a:p>
        </p:txBody>
      </p:sp>
      <p:cxnSp>
        <p:nvCxnSpPr>
          <p:cNvPr id="16" name="Elbow Connector 15"/>
          <p:cNvCxnSpPr/>
          <p:nvPr/>
        </p:nvCxnSpPr>
        <p:spPr>
          <a:xfrm flipV="1">
            <a:off x="1525131" y="2201970"/>
            <a:ext cx="1737360" cy="82296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3246120" y="2037051"/>
            <a:ext cx="457200" cy="369332"/>
          </a:xfrm>
          <a:prstGeom prst="rect">
            <a:avLst/>
          </a:prstGeom>
          <a:noFill/>
        </p:spPr>
        <p:txBody>
          <a:bodyPr wrap="square" rtlCol="0" anchor="ctr">
            <a:spAutoFit/>
          </a:bodyPr>
          <a:lstStyle/>
          <a:p>
            <a:pPr algn="ctr"/>
            <a:r>
              <a:rPr lang="en-US" b="1" dirty="0">
                <a:solidFill>
                  <a:srgbClr val="C00000"/>
                </a:solidFill>
              </a:rPr>
              <a:t>X</a:t>
            </a:r>
          </a:p>
        </p:txBody>
      </p:sp>
      <p:cxnSp>
        <p:nvCxnSpPr>
          <p:cNvPr id="19" name="Elbow Connector 18"/>
          <p:cNvCxnSpPr/>
          <p:nvPr/>
        </p:nvCxnSpPr>
        <p:spPr>
          <a:xfrm rot="5400000" flipV="1">
            <a:off x="4069080" y="1829762"/>
            <a:ext cx="822960" cy="155448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5334099" y="1958602"/>
            <a:ext cx="457200" cy="523220"/>
          </a:xfrm>
          <a:prstGeom prst="rect">
            <a:avLst/>
          </a:prstGeom>
          <a:noFill/>
        </p:spPr>
        <p:txBody>
          <a:bodyPr wrap="square" rtlCol="0" anchor="ctr">
            <a:spAutoFit/>
          </a:bodyPr>
          <a:lstStyle/>
          <a:p>
            <a:pPr algn="ctr"/>
            <a:r>
              <a:rPr lang="en-US" sz="2800" b="1" dirty="0">
                <a:solidFill>
                  <a:srgbClr val="C00000"/>
                </a:solidFill>
              </a:rPr>
              <a:t>=</a:t>
            </a:r>
          </a:p>
        </p:txBody>
      </p:sp>
      <p:cxnSp>
        <p:nvCxnSpPr>
          <p:cNvPr id="21" name="Elbow Connector 20"/>
          <p:cNvCxnSpPr/>
          <p:nvPr/>
        </p:nvCxnSpPr>
        <p:spPr>
          <a:xfrm rot="5400000" flipV="1">
            <a:off x="5821878" y="2257315"/>
            <a:ext cx="822960" cy="73152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22844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aliveradio.net/wp-content/uploads/ATM_Keypa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685310" y="2299831"/>
            <a:ext cx="4969163" cy="329724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Certification Statement</a:t>
            </a:r>
          </a:p>
        </p:txBody>
      </p:sp>
      <p:sp>
        <p:nvSpPr>
          <p:cNvPr id="4" name="Content Placeholder 3"/>
          <p:cNvSpPr>
            <a:spLocks noGrp="1"/>
          </p:cNvSpPr>
          <p:nvPr>
            <p:ph idx="1"/>
          </p:nvPr>
        </p:nvSpPr>
        <p:spPr>
          <a:xfrm>
            <a:off x="628650" y="1395255"/>
            <a:ext cx="3657023" cy="4294187"/>
          </a:xfrm>
        </p:spPr>
        <p:txBody>
          <a:bodyPr anchor="ctr">
            <a:normAutofit/>
          </a:bodyPr>
          <a:lstStyle/>
          <a:p>
            <a:pPr marL="0" indent="0" algn="ctr">
              <a:buNone/>
            </a:pPr>
            <a:r>
              <a:rPr lang="en-US" sz="36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2 CFR 200.415 </a:t>
            </a:r>
            <a:br>
              <a:rPr lang="en-US" sz="2400" b="1" dirty="0"/>
            </a:br>
            <a:r>
              <a:rPr lang="en-US" sz="2400" b="1" dirty="0"/>
              <a:t>revises the certification statement.</a:t>
            </a:r>
          </a:p>
          <a:p>
            <a:pPr marL="0" indent="0" algn="ctr">
              <a:buNone/>
            </a:pPr>
            <a:endParaRPr lang="en-US" sz="2400" dirty="0"/>
          </a:p>
          <a:p>
            <a:pPr marL="0" indent="0" algn="ctr">
              <a:buNone/>
            </a:pPr>
            <a:r>
              <a:rPr lang="en-US" sz="2400" dirty="0"/>
              <a:t>The authorized official certifies accuracy of reported data by entering their individually assigned PIN.</a:t>
            </a:r>
          </a:p>
        </p:txBody>
      </p:sp>
    </p:spTree>
    <p:extLst>
      <p:ext uri="{BB962C8B-B14F-4D97-AF65-F5344CB8AC3E}">
        <p14:creationId xmlns:p14="http://schemas.microsoft.com/office/powerpoint/2010/main" val="343841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049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4699"/>
            <a:ext cx="7886700" cy="950869"/>
          </a:xfrm>
        </p:spPr>
        <p:txBody>
          <a:bodyPr>
            <a:noAutofit/>
          </a:bodyPr>
          <a:lstStyle/>
          <a:p>
            <a:r>
              <a:rPr lang="en-US" sz="4000" dirty="0">
                <a:solidFill>
                  <a:schemeClr val="accent1"/>
                </a:solidFill>
              </a:rPr>
              <a:t>Changes to </a:t>
            </a:r>
            <a:br>
              <a:rPr lang="en-US" sz="4000" dirty="0">
                <a:solidFill>
                  <a:schemeClr val="accent1"/>
                </a:solidFill>
              </a:rPr>
            </a:br>
            <a:r>
              <a:rPr lang="en-US" sz="4000" dirty="0">
                <a:solidFill>
                  <a:schemeClr val="accent1"/>
                </a:solidFill>
              </a:rPr>
              <a:t>National Program Reports</a:t>
            </a:r>
            <a:endParaRPr lang="en-US" sz="4000" b="1" dirty="0">
              <a:solidFill>
                <a:schemeClr val="accent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60" b="9435"/>
          <a:stretch/>
        </p:blipFill>
        <p:spPr>
          <a:xfrm>
            <a:off x="3462369" y="3121573"/>
            <a:ext cx="5681631" cy="2963916"/>
          </a:xfrm>
          <a:prstGeom prst="rect">
            <a:avLst/>
          </a:prstGeom>
          <a:effectLst>
            <a:softEdge rad="127000"/>
          </a:effectLst>
        </p:spPr>
      </p:pic>
    </p:spTree>
    <p:extLst>
      <p:ext uri="{BB962C8B-B14F-4D97-AF65-F5344CB8AC3E}">
        <p14:creationId xmlns:p14="http://schemas.microsoft.com/office/powerpoint/2010/main" val="152251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Employment Services and </a:t>
            </a:r>
            <a:br>
              <a:rPr lang="en-US" dirty="0"/>
            </a:br>
            <a:r>
              <a:rPr lang="en-US" dirty="0"/>
              <a:t>Unemployment Insurance</a:t>
            </a:r>
          </a:p>
        </p:txBody>
      </p:sp>
      <p:sp>
        <p:nvSpPr>
          <p:cNvPr id="3" name="Content Placeholder 2"/>
          <p:cNvSpPr>
            <a:spLocks noGrp="1"/>
          </p:cNvSpPr>
          <p:nvPr>
            <p:ph idx="1"/>
          </p:nvPr>
        </p:nvSpPr>
        <p:spPr/>
        <p:txBody>
          <a:bodyPr anchor="ctr">
            <a:noAutofit/>
          </a:bodyPr>
          <a:lstStyle/>
          <a:p>
            <a:pPr marL="0" indent="0">
              <a:spcAft>
                <a:spcPts val="600"/>
              </a:spcAft>
              <a:buNone/>
            </a:pPr>
            <a:r>
              <a:rPr lang="en-US" sz="4000" b="1" dirty="0">
                <a:solidFill>
                  <a:schemeClr val="accent5">
                    <a:lumMod val="75000"/>
                  </a:schemeClr>
                </a:solidFill>
              </a:rPr>
              <a:t>No changes!</a:t>
            </a:r>
          </a:p>
        </p:txBody>
      </p:sp>
      <p:pic>
        <p:nvPicPr>
          <p:cNvPr id="5" name="Picture 4"/>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51450"/>
          <a:stretch/>
        </p:blipFill>
        <p:spPr>
          <a:xfrm flipH="1">
            <a:off x="4791456" y="2025556"/>
            <a:ext cx="4352544" cy="3989481"/>
          </a:xfrm>
          <a:prstGeom prst="rect">
            <a:avLst/>
          </a:prstGeom>
        </p:spPr>
      </p:pic>
    </p:spTree>
    <p:extLst>
      <p:ext uri="{BB962C8B-B14F-4D97-AF65-F5344CB8AC3E}">
        <p14:creationId xmlns:p14="http://schemas.microsoft.com/office/powerpoint/2010/main" val="1148951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Farmworker</a:t>
            </a:r>
            <a:br>
              <a:rPr lang="en-US" dirty="0"/>
            </a:br>
            <a:r>
              <a:rPr lang="en-US" dirty="0"/>
              <a:t>Jobs Program</a:t>
            </a:r>
          </a:p>
        </p:txBody>
      </p:sp>
      <p:sp>
        <p:nvSpPr>
          <p:cNvPr id="3" name="Content Placeholder 2"/>
          <p:cNvSpPr>
            <a:spLocks noGrp="1"/>
          </p:cNvSpPr>
          <p:nvPr>
            <p:ph idx="1"/>
          </p:nvPr>
        </p:nvSpPr>
        <p:spPr>
          <a:xfrm>
            <a:off x="628650" y="1854679"/>
            <a:ext cx="7886700" cy="4160358"/>
          </a:xfrm>
        </p:spPr>
        <p:txBody>
          <a:bodyPr>
            <a:noAutofit/>
          </a:bodyPr>
          <a:lstStyle/>
          <a:p>
            <a:pPr marL="365760">
              <a:spcBef>
                <a:spcPts val="1800"/>
              </a:spcBef>
            </a:pPr>
            <a:r>
              <a:rPr lang="en-US" sz="2600" dirty="0"/>
              <a:t>A new </a:t>
            </a:r>
            <a:r>
              <a:rPr lang="en-US" sz="2600" dirty="0">
                <a:solidFill>
                  <a:schemeClr val="accent5">
                    <a:lumMod val="75000"/>
                  </a:schemeClr>
                </a:solidFill>
              </a:rPr>
              <a:t>Supportive Services Expenditures </a:t>
            </a:r>
            <a:r>
              <a:rPr lang="en-US" sz="2600" dirty="0"/>
              <a:t>reporting line item was added to the NFJP 9130.</a:t>
            </a:r>
          </a:p>
          <a:p>
            <a:pPr marL="365760">
              <a:spcBef>
                <a:spcPts val="1800"/>
              </a:spcBef>
              <a:spcAft>
                <a:spcPts val="1200"/>
              </a:spcAft>
            </a:pPr>
            <a:r>
              <a:rPr lang="en-US" sz="2600" dirty="0"/>
              <a:t>Program costs must be classified and reported in the following categories:</a:t>
            </a:r>
          </a:p>
          <a:p>
            <a:pPr lvl="1">
              <a:spcBef>
                <a:spcPts val="1200"/>
              </a:spcBef>
            </a:pPr>
            <a:r>
              <a:rPr lang="en-US" sz="2400" dirty="0"/>
              <a:t>Related assistance; </a:t>
            </a:r>
          </a:p>
          <a:p>
            <a:pPr lvl="1">
              <a:spcBef>
                <a:spcPts val="1200"/>
              </a:spcBef>
            </a:pPr>
            <a:r>
              <a:rPr lang="en-US" sz="2400" dirty="0"/>
              <a:t>Supportive services; and </a:t>
            </a:r>
          </a:p>
          <a:p>
            <a:pPr lvl="1">
              <a:spcBef>
                <a:spcPts val="1200"/>
              </a:spcBef>
            </a:pPr>
            <a:r>
              <a:rPr lang="en-US" sz="2400" dirty="0"/>
              <a:t>All other program services.</a:t>
            </a:r>
          </a:p>
          <a:p>
            <a:endParaRPr 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43103" y="3739794"/>
            <a:ext cx="3411158" cy="2275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25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Senior Community Service </a:t>
            </a:r>
            <a:br>
              <a:rPr lang="en-US" dirty="0"/>
            </a:br>
            <a:r>
              <a:rPr lang="en-US" dirty="0"/>
              <a:t>Employment Program </a:t>
            </a:r>
          </a:p>
        </p:txBody>
      </p:sp>
      <p:sp>
        <p:nvSpPr>
          <p:cNvPr id="3" name="Content Placeholder 2"/>
          <p:cNvSpPr>
            <a:spLocks noGrp="1"/>
          </p:cNvSpPr>
          <p:nvPr>
            <p:ph idx="1"/>
          </p:nvPr>
        </p:nvSpPr>
        <p:spPr>
          <a:xfrm>
            <a:off x="628650" y="3012921"/>
            <a:ext cx="4124505" cy="2904799"/>
          </a:xfrm>
        </p:spPr>
        <p:txBody>
          <a:bodyPr>
            <a:normAutofit/>
          </a:bodyPr>
          <a:lstStyle/>
          <a:p>
            <a:r>
              <a:rPr lang="en-US" sz="2000" dirty="0"/>
              <a:t>The instructions for </a:t>
            </a:r>
          </a:p>
          <a:p>
            <a:pPr lvl="1"/>
            <a:r>
              <a:rPr lang="en-US" sz="1800" dirty="0"/>
              <a:t>Administration – Headquarters </a:t>
            </a:r>
          </a:p>
          <a:p>
            <a:pPr marL="1005840" lvl="1" indent="0">
              <a:buNone/>
            </a:pPr>
            <a:r>
              <a:rPr lang="en-US" sz="1800" i="1" dirty="0"/>
              <a:t>and</a:t>
            </a:r>
          </a:p>
          <a:p>
            <a:pPr lvl="1"/>
            <a:r>
              <a:rPr lang="en-US" sz="1800" dirty="0"/>
              <a:t>Administration – Local</a:t>
            </a:r>
          </a:p>
          <a:p>
            <a:pPr marL="396875" indent="0">
              <a:buNone/>
            </a:pPr>
            <a:r>
              <a:rPr lang="en-US" sz="2000" dirty="0"/>
              <a:t>were updated to reflect references to the regulatory definition of administrative costs at 20 CFR 641.856.</a:t>
            </a:r>
          </a:p>
        </p:txBody>
      </p:sp>
      <p:sp>
        <p:nvSpPr>
          <p:cNvPr id="6" name="Content Placeholder 2"/>
          <p:cNvSpPr txBox="1">
            <a:spLocks/>
          </p:cNvSpPr>
          <p:nvPr/>
        </p:nvSpPr>
        <p:spPr>
          <a:xfrm>
            <a:off x="628649" y="1886317"/>
            <a:ext cx="7315200" cy="1866174"/>
          </a:xfrm>
          <a:prstGeom prst="rect">
            <a:avLst/>
          </a:prstGeom>
        </p:spPr>
        <p:txBody>
          <a:bodyPr vert="horz" lIns="91440" tIns="45720" rIns="91440" bIns="45720" rtlCol="0">
            <a:normAutofit/>
          </a:bodyPr>
          <a:lstStyle>
            <a:lvl1pPr marL="365760" indent="-36576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report name was updated to reflect the program name change from Older Worker Program to Senior Community Service Employment Program (SCSEP).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476" y="3012921"/>
            <a:ext cx="4001734" cy="2797212"/>
          </a:xfrm>
          <a:prstGeom prst="rect">
            <a:avLst/>
          </a:prstGeom>
          <a:effectLst>
            <a:softEdge rad="381000"/>
          </a:effectLst>
        </p:spPr>
      </p:pic>
    </p:spTree>
    <p:extLst>
      <p:ext uri="{BB962C8B-B14F-4D97-AF65-F5344CB8AC3E}">
        <p14:creationId xmlns:p14="http://schemas.microsoft.com/office/powerpoint/2010/main" val="99697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Indian and Native American Program </a:t>
            </a:r>
          </a:p>
        </p:txBody>
      </p:sp>
      <p:sp>
        <p:nvSpPr>
          <p:cNvPr id="5" name="Content Placeholder 4"/>
          <p:cNvSpPr>
            <a:spLocks noGrp="1"/>
          </p:cNvSpPr>
          <p:nvPr>
            <p:ph idx="1"/>
          </p:nvPr>
        </p:nvSpPr>
        <p:spPr>
          <a:xfrm>
            <a:off x="3744686" y="2011438"/>
            <a:ext cx="5138057" cy="3568170"/>
          </a:xfrm>
        </p:spPr>
        <p:txBody>
          <a:bodyPr anchor="ctr">
            <a:noAutofit/>
          </a:bodyPr>
          <a:lstStyle/>
          <a:p>
            <a:pPr marL="365760">
              <a:spcAft>
                <a:spcPts val="600"/>
              </a:spcAft>
            </a:pPr>
            <a:r>
              <a:rPr lang="en-US" dirty="0"/>
              <a:t>Minor updates were made to further clarify the instructions for the following reporting line items:</a:t>
            </a:r>
            <a:endParaRPr lang="en-US" sz="1000" dirty="0"/>
          </a:p>
          <a:p>
            <a:pPr lvl="1">
              <a:spcBef>
                <a:spcPts val="1200"/>
              </a:spcBef>
            </a:pPr>
            <a:r>
              <a:rPr lang="en-US" dirty="0"/>
              <a:t>Employment Services</a:t>
            </a:r>
          </a:p>
          <a:p>
            <a:pPr lvl="1">
              <a:spcBef>
                <a:spcPts val="1200"/>
              </a:spcBef>
            </a:pPr>
            <a:r>
              <a:rPr lang="en-US" dirty="0"/>
              <a:t>Training Services</a:t>
            </a:r>
          </a:p>
          <a:p>
            <a:pPr lvl="1">
              <a:spcBef>
                <a:spcPts val="1200"/>
              </a:spcBef>
            </a:pPr>
            <a:r>
              <a:rPr lang="en-US" dirty="0"/>
              <a:t>Other Program Services</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0058"/>
          <a:stretch/>
        </p:blipFill>
        <p:spPr>
          <a:xfrm>
            <a:off x="232227" y="2011438"/>
            <a:ext cx="3512459" cy="3347962"/>
          </a:xfrm>
          <a:prstGeom prst="rect">
            <a:avLst/>
          </a:prstGeom>
          <a:effectLst>
            <a:softEdge rad="63500"/>
          </a:effectLst>
        </p:spPr>
      </p:pic>
    </p:spTree>
    <p:extLst>
      <p:ext uri="{BB962C8B-B14F-4D97-AF65-F5344CB8AC3E}">
        <p14:creationId xmlns:p14="http://schemas.microsoft.com/office/powerpoint/2010/main" val="297186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1" y="1902419"/>
            <a:ext cx="3622728" cy="3622728"/>
          </a:xfrm>
          <a:prstGeom prst="rect">
            <a:avLst/>
          </a:prstGeom>
          <a:effectLst>
            <a:softEdge rad="317500"/>
          </a:effectLst>
        </p:spPr>
      </p:pic>
      <p:sp>
        <p:nvSpPr>
          <p:cNvPr id="2" name="Title 1"/>
          <p:cNvSpPr>
            <a:spLocks noGrp="1"/>
          </p:cNvSpPr>
          <p:nvPr>
            <p:ph type="title"/>
          </p:nvPr>
        </p:nvSpPr>
        <p:spPr/>
        <p:txBody>
          <a:bodyPr>
            <a:normAutofit fontScale="90000"/>
          </a:bodyPr>
          <a:lstStyle/>
          <a:p>
            <a:r>
              <a:rPr lang="en-US" dirty="0"/>
              <a:t>Trade Adjustment Assistance (TAA) </a:t>
            </a:r>
          </a:p>
        </p:txBody>
      </p:sp>
      <p:sp>
        <p:nvSpPr>
          <p:cNvPr id="5" name="Content Placeholder 4"/>
          <p:cNvSpPr>
            <a:spLocks noGrp="1"/>
          </p:cNvSpPr>
          <p:nvPr>
            <p:ph sz="half" idx="1"/>
          </p:nvPr>
        </p:nvSpPr>
        <p:spPr>
          <a:xfrm>
            <a:off x="3526971" y="1600201"/>
            <a:ext cx="5236029" cy="4267200"/>
          </a:xfrm>
        </p:spPr>
        <p:txBody>
          <a:bodyPr anchor="ctr">
            <a:noAutofit/>
          </a:bodyPr>
          <a:lstStyle/>
          <a:p>
            <a:pPr marL="0" indent="0" algn="ctr">
              <a:buNone/>
            </a:pPr>
            <a:r>
              <a:rPr lang="en-US" dirty="0"/>
              <a:t>A new </a:t>
            </a:r>
            <a:r>
              <a:rPr lang="en-US" dirty="0">
                <a:solidFill>
                  <a:schemeClr val="accent5">
                    <a:lumMod val="75000"/>
                  </a:schemeClr>
                </a:solidFill>
              </a:rPr>
              <a:t>Training Expenditures </a:t>
            </a:r>
            <a:r>
              <a:rPr lang="en-US" dirty="0"/>
              <a:t>reporting line item was added to the TAA 9130.</a:t>
            </a:r>
          </a:p>
          <a:p>
            <a:pPr marL="0" indent="0" algn="ctr">
              <a:buNone/>
            </a:pPr>
            <a:endParaRPr lang="en-US" dirty="0"/>
          </a:p>
          <a:p>
            <a:pPr marL="0" indent="0" algn="ctr">
              <a:buNone/>
            </a:pPr>
            <a:r>
              <a:rPr lang="en-US" dirty="0"/>
              <a:t>The amount of funds expended on training services factors significantly in the formula required by regulations for determining annual funding allocations to states </a:t>
            </a:r>
            <a:br>
              <a:rPr lang="en-US" dirty="0"/>
            </a:br>
            <a:r>
              <a:rPr lang="en-US" dirty="0"/>
              <a:t>(20 CFR 618.910 through 618.940).</a:t>
            </a:r>
          </a:p>
        </p:txBody>
      </p:sp>
    </p:spTree>
    <p:extLst>
      <p:ext uri="{BB962C8B-B14F-4D97-AF65-F5344CB8AC3E}">
        <p14:creationId xmlns:p14="http://schemas.microsoft.com/office/powerpoint/2010/main" val="1792507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840" b="2712"/>
          <a:stretch/>
        </p:blipFill>
        <p:spPr>
          <a:xfrm>
            <a:off x="5095760" y="2087373"/>
            <a:ext cx="4048240" cy="3178847"/>
          </a:xfrm>
          <a:prstGeom prst="rect">
            <a:avLst/>
          </a:prstGeom>
        </p:spPr>
      </p:pic>
      <p:sp>
        <p:nvSpPr>
          <p:cNvPr id="2" name="Title 1"/>
          <p:cNvSpPr>
            <a:spLocks noGrp="1"/>
          </p:cNvSpPr>
          <p:nvPr>
            <p:ph type="title"/>
          </p:nvPr>
        </p:nvSpPr>
        <p:spPr/>
        <p:txBody>
          <a:bodyPr>
            <a:normAutofit fontScale="90000"/>
          </a:bodyPr>
          <a:lstStyle/>
          <a:p>
            <a:r>
              <a:rPr lang="en-US"/>
              <a:t>Trade Adjustment Assistance (TAA) </a:t>
            </a:r>
            <a:endParaRPr lang="en-US" dirty="0"/>
          </a:p>
        </p:txBody>
      </p:sp>
      <p:sp>
        <p:nvSpPr>
          <p:cNvPr id="6" name="Content Placeholder 5"/>
          <p:cNvSpPr>
            <a:spLocks noGrp="1"/>
          </p:cNvSpPr>
          <p:nvPr>
            <p:ph idx="1"/>
          </p:nvPr>
        </p:nvSpPr>
        <p:spPr>
          <a:xfrm>
            <a:off x="303185" y="1726015"/>
            <a:ext cx="8608339" cy="3901565"/>
          </a:xfrm>
        </p:spPr>
        <p:txBody>
          <a:bodyPr anchor="t">
            <a:noAutofit/>
          </a:bodyPr>
          <a:lstStyle/>
          <a:p>
            <a:pPr marL="0" indent="0">
              <a:buNone/>
            </a:pPr>
            <a:r>
              <a:rPr lang="en-US" dirty="0"/>
              <a:t>The instructions for </a:t>
            </a:r>
          </a:p>
          <a:p>
            <a:pPr lvl="1"/>
            <a:r>
              <a:rPr lang="en-US" dirty="0"/>
              <a:t>Total Administrative Expenditures </a:t>
            </a:r>
          </a:p>
          <a:p>
            <a:pPr marL="914400" lvl="1" indent="0">
              <a:buNone/>
            </a:pPr>
            <a:r>
              <a:rPr lang="en-US" i="1" dirty="0"/>
              <a:t>and</a:t>
            </a:r>
          </a:p>
          <a:p>
            <a:pPr lvl="1"/>
            <a:r>
              <a:rPr lang="en-US" dirty="0"/>
              <a:t>Case Management Expenditures</a:t>
            </a:r>
          </a:p>
          <a:p>
            <a:pPr marL="0" indent="0">
              <a:buNone/>
            </a:pPr>
            <a:endParaRPr lang="en-US" dirty="0"/>
          </a:p>
          <a:p>
            <a:pPr marL="0" indent="0">
              <a:buNone/>
            </a:pPr>
            <a:endParaRPr lang="en-US" dirty="0"/>
          </a:p>
          <a:p>
            <a:pPr marL="0" indent="0">
              <a:buNone/>
            </a:pPr>
            <a:r>
              <a:rPr lang="en-US" dirty="0"/>
              <a:t>were updated to provide flexibility </a:t>
            </a:r>
            <a:br>
              <a:rPr lang="en-US" dirty="0"/>
            </a:br>
            <a:r>
              <a:rPr lang="en-US" dirty="0"/>
              <a:t>in regard to changing statutory </a:t>
            </a:r>
            <a:br>
              <a:rPr lang="en-US" dirty="0"/>
            </a:br>
            <a:r>
              <a:rPr lang="en-US" dirty="0"/>
              <a:t>funding cap requirements.</a:t>
            </a:r>
          </a:p>
          <a:p>
            <a:endParaRPr lang="en-US" dirty="0"/>
          </a:p>
        </p:txBody>
      </p:sp>
    </p:spTree>
    <p:extLst>
      <p:ext uri="{BB962C8B-B14F-4D97-AF65-F5344CB8AC3E}">
        <p14:creationId xmlns:p14="http://schemas.microsoft.com/office/powerpoint/2010/main" val="414343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
            <a:ext cx="9144000" cy="8805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b="1" dirty="0">
                <a:ln/>
                <a:solidFill>
                  <a:schemeClr val="tx2"/>
                </a:solidFill>
                <a:latin typeface="Franklin Gothic Medium" panose="020B0603020102020204" pitchFamily="34" charset="0"/>
                <a:ea typeface="+mj-ea"/>
              </a:rPr>
              <a:t>New Line Items In Summary</a:t>
            </a:r>
            <a:endParaRPr lang="en-US" b="1" dirty="0">
              <a:ln/>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34339993"/>
              </p:ext>
            </p:extLst>
          </p:nvPr>
        </p:nvGraphicFramePr>
        <p:xfrm>
          <a:off x="9" y="880533"/>
          <a:ext cx="9143983" cy="5715059"/>
        </p:xfrm>
        <a:graphic>
          <a:graphicData uri="http://schemas.openxmlformats.org/drawingml/2006/table">
            <a:tbl>
              <a:tblPr firstRow="1" firstCol="1" bandRow="1">
                <a:tableStyleId>{9D7B26C5-4107-4FEC-AEDC-1716B250A1EF}</a:tableStyleId>
              </a:tblPr>
              <a:tblGrid>
                <a:gridCol w="2530920">
                  <a:extLst>
                    <a:ext uri="{9D8B030D-6E8A-4147-A177-3AD203B41FA5}">
                      <a16:colId xmlns:a16="http://schemas.microsoft.com/office/drawing/2014/main" val="937307411"/>
                    </a:ext>
                  </a:extLst>
                </a:gridCol>
                <a:gridCol w="547253">
                  <a:extLst>
                    <a:ext uri="{9D8B030D-6E8A-4147-A177-3AD203B41FA5}">
                      <a16:colId xmlns:a16="http://schemas.microsoft.com/office/drawing/2014/main" val="257426719"/>
                    </a:ext>
                  </a:extLst>
                </a:gridCol>
                <a:gridCol w="606581">
                  <a:extLst>
                    <a:ext uri="{9D8B030D-6E8A-4147-A177-3AD203B41FA5}">
                      <a16:colId xmlns:a16="http://schemas.microsoft.com/office/drawing/2014/main" val="3992951253"/>
                    </a:ext>
                  </a:extLst>
                </a:gridCol>
                <a:gridCol w="606581">
                  <a:extLst>
                    <a:ext uri="{9D8B030D-6E8A-4147-A177-3AD203B41FA5}">
                      <a16:colId xmlns:a16="http://schemas.microsoft.com/office/drawing/2014/main" val="837499462"/>
                    </a:ext>
                  </a:extLst>
                </a:gridCol>
                <a:gridCol w="528306">
                  <a:extLst>
                    <a:ext uri="{9D8B030D-6E8A-4147-A177-3AD203B41FA5}">
                      <a16:colId xmlns:a16="http://schemas.microsoft.com/office/drawing/2014/main" val="2174128135"/>
                    </a:ext>
                  </a:extLst>
                </a:gridCol>
                <a:gridCol w="771525">
                  <a:extLst>
                    <a:ext uri="{9D8B030D-6E8A-4147-A177-3AD203B41FA5}">
                      <a16:colId xmlns:a16="http://schemas.microsoft.com/office/drawing/2014/main" val="3190651500"/>
                    </a:ext>
                  </a:extLst>
                </a:gridCol>
                <a:gridCol w="519912">
                  <a:extLst>
                    <a:ext uri="{9D8B030D-6E8A-4147-A177-3AD203B41FA5}">
                      <a16:colId xmlns:a16="http://schemas.microsoft.com/office/drawing/2014/main" val="19793180"/>
                    </a:ext>
                  </a:extLst>
                </a:gridCol>
                <a:gridCol w="606581">
                  <a:extLst>
                    <a:ext uri="{9D8B030D-6E8A-4147-A177-3AD203B41FA5}">
                      <a16:colId xmlns:a16="http://schemas.microsoft.com/office/drawing/2014/main" val="4199332472"/>
                    </a:ext>
                  </a:extLst>
                </a:gridCol>
                <a:gridCol w="606581">
                  <a:extLst>
                    <a:ext uri="{9D8B030D-6E8A-4147-A177-3AD203B41FA5}">
                      <a16:colId xmlns:a16="http://schemas.microsoft.com/office/drawing/2014/main" val="3080836747"/>
                    </a:ext>
                  </a:extLst>
                </a:gridCol>
                <a:gridCol w="606581">
                  <a:extLst>
                    <a:ext uri="{9D8B030D-6E8A-4147-A177-3AD203B41FA5}">
                      <a16:colId xmlns:a16="http://schemas.microsoft.com/office/drawing/2014/main" val="12747162"/>
                    </a:ext>
                  </a:extLst>
                </a:gridCol>
                <a:gridCol w="606581">
                  <a:extLst>
                    <a:ext uri="{9D8B030D-6E8A-4147-A177-3AD203B41FA5}">
                      <a16:colId xmlns:a16="http://schemas.microsoft.com/office/drawing/2014/main" val="1702815196"/>
                    </a:ext>
                  </a:extLst>
                </a:gridCol>
                <a:gridCol w="606581">
                  <a:extLst>
                    <a:ext uri="{9D8B030D-6E8A-4147-A177-3AD203B41FA5}">
                      <a16:colId xmlns:a16="http://schemas.microsoft.com/office/drawing/2014/main" val="3037027460"/>
                    </a:ext>
                  </a:extLst>
                </a:gridCol>
              </a:tblGrid>
              <a:tr h="1560495">
                <a:tc>
                  <a:txBody>
                    <a:bodyPr/>
                    <a:lstStyle/>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p>
                      <a:pPr marL="0" marR="0" algn="l" defTabSz="914400" rtl="0" eaLnBrk="1" latinLnBrk="0" hangingPunct="1">
                        <a:spcBef>
                          <a:spcPts val="0"/>
                        </a:spcBef>
                        <a:spcAft>
                          <a:spcPts val="0"/>
                        </a:spcAft>
                      </a:pPr>
                      <a:endParaRPr lang="en-US" sz="1200" kern="1200" dirty="0">
                        <a:effectLst/>
                        <a:latin typeface="Arial Narrow" panose="020B0606020202030204" pitchFamily="34" charset="0"/>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  Indirect Cost   </a:t>
                      </a:r>
                    </a:p>
                    <a:p>
                      <a:pPr marL="0" marR="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  Expenditures</a:t>
                      </a:r>
                      <a:endParaRPr lang="en-US" sz="1200" b="1" kern="1200" dirty="0">
                        <a:solidFill>
                          <a:srgbClr val="C00000"/>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Out-of-School Youth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Funds Expended on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Direct Services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In-School Youth Funds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Expended on Direct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Services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Work Experience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Expenditures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Federal Share of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Unliquidated Obligations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for Pay-for-Performance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Contracts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Pay-for-Performance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Contract Expenditures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Incumbent Worker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Training Expenditures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Transitional Jobs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Expenditures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Rapid Response Funds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Expended on Other </a:t>
                      </a:r>
                    </a:p>
                    <a:p>
                      <a:pPr marL="0" marR="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  Statewide Programs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  Supportive Services </a:t>
                      </a:r>
                    </a:p>
                    <a:p>
                      <a:pPr marL="0" marR="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  Expenditures</a:t>
                      </a:r>
                      <a:endParaRPr lang="en-US" sz="1200" b="1" kern="1200" dirty="0">
                        <a:solidFill>
                          <a:srgbClr val="C00000"/>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  Training Expenditures</a:t>
                      </a:r>
                      <a:endParaRPr lang="en-US" sz="1200" b="1" kern="1200" dirty="0">
                        <a:solidFill>
                          <a:srgbClr val="C00000"/>
                        </a:solidFill>
                        <a:effectLst/>
                        <a:latin typeface="Arial Narrow" panose="020B0606020202030204" pitchFamily="34" charset="0"/>
                        <a:ea typeface="+mn-ea"/>
                        <a:cs typeface="+mn-cs"/>
                      </a:endParaRPr>
                    </a:p>
                  </a:txBody>
                  <a:tcPr marL="66634" marR="66634"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9766681"/>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Basic</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effectLst/>
                          <a:latin typeface="Arial Narrow" panose="020B0606020202030204" pitchFamily="34" charset="0"/>
                        </a:rPr>
                        <a:t> </a:t>
                      </a:r>
                      <a:endParaRPr lang="en-US" sz="12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effectLst/>
                          <a:latin typeface="Arial Narrow" panose="020B0606020202030204" pitchFamily="34" charset="0"/>
                        </a:rPr>
                        <a:t> </a:t>
                      </a:r>
                      <a:endParaRPr lang="en-US" sz="12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041213"/>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Local Youth</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9490474"/>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Local Adult</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361729"/>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Local Dislocated Worker</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X</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4124424"/>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Statewide Youth</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 </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 </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 </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0596498"/>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Statewide Adult</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50000"/>
                              <a:lumOff val="50000"/>
                            </a:schemeClr>
                          </a:solidFill>
                          <a:effectLst/>
                          <a:latin typeface="Arial Narrow" panose="020B0606020202030204" pitchFamily="34" charset="0"/>
                        </a:rPr>
                        <a:t> </a:t>
                      </a: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0068512"/>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Statewide Dislocated Worker</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0980273"/>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National Dislocated Worker Grants</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0561476"/>
                  </a:ext>
                </a:extLst>
              </a:tr>
              <a:tr h="274320">
                <a:tc>
                  <a:txBody>
                    <a:bodyPr/>
                    <a:lstStyle/>
                    <a:p>
                      <a:pPr marL="65088" marR="0" indent="0" algn="l" defTabSz="914400" rtl="0" eaLnBrk="1" latinLnBrk="0" hangingPunct="1">
                        <a:spcBef>
                          <a:spcPts val="0"/>
                        </a:spcBef>
                        <a:spcAft>
                          <a:spcPts val="0"/>
                        </a:spcAft>
                      </a:pPr>
                      <a:r>
                        <a:rPr lang="en-US" sz="1200" b="0" kern="1200" dirty="0">
                          <a:solidFill>
                            <a:schemeClr val="tx1">
                              <a:lumMod val="50000"/>
                              <a:lumOff val="50000"/>
                            </a:schemeClr>
                          </a:solidFill>
                          <a:effectLst/>
                          <a:latin typeface="Arial Narrow" panose="020B0606020202030204" pitchFamily="34" charset="0"/>
                        </a:rPr>
                        <a:t>Statewide Rapid Response</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X</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lumOff val="50000"/>
                            </a:schemeClr>
                          </a:solidFill>
                          <a:effectLst/>
                          <a:latin typeface="Arial Narrow" panose="020B0606020202030204" pitchFamily="34" charset="0"/>
                        </a:rPr>
                        <a:t> </a:t>
                      </a:r>
                      <a:endParaRPr lang="en-US" sz="1200" b="0"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9221310"/>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Employment Services &amp; Unemployment Insurance</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a:solidFill>
                            <a:schemeClr val="tx1">
                              <a:lumMod val="50000"/>
                              <a:lumOff val="50000"/>
                            </a:schemeClr>
                          </a:solidFill>
                          <a:effectLst/>
                          <a:latin typeface="Arial Narrow" panose="020B0606020202030204" pitchFamily="34" charset="0"/>
                        </a:rPr>
                        <a:t> </a:t>
                      </a:r>
                      <a:endParaRPr lang="en-US" sz="1200" b="1"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a:solidFill>
                            <a:schemeClr val="tx1">
                              <a:lumMod val="50000"/>
                              <a:lumOff val="50000"/>
                            </a:schemeClr>
                          </a:solidFill>
                          <a:effectLst/>
                          <a:latin typeface="Arial Narrow" panose="020B0606020202030204" pitchFamily="34" charset="0"/>
                        </a:rPr>
                        <a:t> </a:t>
                      </a:r>
                      <a:endParaRPr lang="en-US" sz="1200" b="1"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669206"/>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National Farmworker Jobs Program</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481464"/>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Senior Community Service Employment Program</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6116718"/>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Indian and Native American Program</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1520195"/>
                  </a:ext>
                </a:extLst>
              </a:tr>
              <a:tr h="307121">
                <a:tc>
                  <a:txBody>
                    <a:bodyPr/>
                    <a:lstStyle/>
                    <a:p>
                      <a:pPr marL="65088" marR="0" indent="0" algn="l" defTabSz="914400" rtl="0" eaLnBrk="1" latinLnBrk="0" hangingPunct="1">
                        <a:spcBef>
                          <a:spcPts val="0"/>
                        </a:spcBef>
                        <a:spcAft>
                          <a:spcPts val="0"/>
                        </a:spcAft>
                      </a:pPr>
                      <a:r>
                        <a:rPr lang="en-US" sz="1200" kern="1200" dirty="0">
                          <a:solidFill>
                            <a:srgbClr val="C00000"/>
                          </a:solidFill>
                          <a:effectLst/>
                          <a:latin typeface="Arial Narrow" panose="020B0606020202030204" pitchFamily="34" charset="0"/>
                        </a:rPr>
                        <a:t>Trade Adjustment Assistance Program</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a:solidFill>
                            <a:schemeClr val="tx1">
                              <a:lumMod val="50000"/>
                              <a:lumOff val="50000"/>
                            </a:schemeClr>
                          </a:solidFill>
                          <a:effectLst/>
                          <a:latin typeface="Arial Narrow" panose="020B0606020202030204" pitchFamily="34" charset="0"/>
                        </a:rPr>
                        <a:t> </a:t>
                      </a:r>
                      <a:endParaRPr lang="en-US" sz="1200" b="1"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a:solidFill>
                            <a:schemeClr val="tx1">
                              <a:lumMod val="50000"/>
                              <a:lumOff val="50000"/>
                            </a:schemeClr>
                          </a:solidFill>
                          <a:effectLst/>
                          <a:latin typeface="Arial Narrow" panose="020B0606020202030204" pitchFamily="34" charset="0"/>
                        </a:rPr>
                        <a:t> </a:t>
                      </a:r>
                      <a:endParaRPr lang="en-US" sz="1200" b="1"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a:solidFill>
                            <a:schemeClr val="tx1">
                              <a:lumMod val="50000"/>
                              <a:lumOff val="50000"/>
                            </a:schemeClr>
                          </a:solidFill>
                          <a:effectLst/>
                          <a:latin typeface="Arial Narrow" panose="020B0606020202030204" pitchFamily="34" charset="0"/>
                        </a:rPr>
                        <a:t> </a:t>
                      </a:r>
                      <a:endParaRPr lang="en-US" sz="1200" b="1" kern="120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chemeClr val="tx1">
                              <a:lumMod val="50000"/>
                              <a:lumOff val="50000"/>
                            </a:schemeClr>
                          </a:solidFill>
                          <a:effectLst/>
                          <a:latin typeface="Arial Narrow" panose="020B0606020202030204" pitchFamily="34" charset="0"/>
                        </a:rPr>
                        <a:t> </a:t>
                      </a:r>
                      <a:endParaRPr lang="en-US" sz="1200" b="1" kern="1200" dirty="0">
                        <a:solidFill>
                          <a:schemeClr val="tx1">
                            <a:lumMod val="50000"/>
                            <a:lumOff val="50000"/>
                          </a:schemeClr>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 </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1" kern="1200" dirty="0">
                          <a:solidFill>
                            <a:srgbClr val="C00000"/>
                          </a:solidFill>
                          <a:effectLst/>
                          <a:latin typeface="Arial Narrow" panose="020B0606020202030204" pitchFamily="34" charset="0"/>
                        </a:rPr>
                        <a:t>X</a:t>
                      </a:r>
                      <a:endParaRPr lang="en-US" sz="1200" b="1" kern="1200" dirty="0">
                        <a:solidFill>
                          <a:srgbClr val="C00000"/>
                        </a:solidFill>
                        <a:effectLst/>
                        <a:latin typeface="Arial Narrow" panose="020B0606020202030204" pitchFamily="34" charset="0"/>
                        <a:ea typeface="+mn-ea"/>
                        <a:cs typeface="+mn-cs"/>
                      </a:endParaRPr>
                    </a:p>
                  </a:txBody>
                  <a:tcPr marL="66634" marR="6663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2143574"/>
                  </a:ext>
                </a:extLst>
              </a:tr>
            </a:tbl>
          </a:graphicData>
        </a:graphic>
      </p:graphicFrame>
    </p:spTree>
    <p:extLst>
      <p:ext uri="{BB962C8B-B14F-4D97-AF65-F5344CB8AC3E}">
        <p14:creationId xmlns:p14="http://schemas.microsoft.com/office/powerpoint/2010/main" val="3284718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1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5825" y="1600201"/>
            <a:ext cx="3764367" cy="3764367"/>
          </a:xfrm>
          <a:prstGeom prst="rect">
            <a:avLst/>
          </a:prstGeom>
          <a:effectLst>
            <a:softEdge rad="63500"/>
          </a:effectLst>
        </p:spPr>
      </p:pic>
      <p:sp>
        <p:nvSpPr>
          <p:cNvPr id="2" name="Title 1"/>
          <p:cNvSpPr>
            <a:spLocks noGrp="1"/>
          </p:cNvSpPr>
          <p:nvPr>
            <p:ph type="title"/>
          </p:nvPr>
        </p:nvSpPr>
        <p:spPr/>
        <p:txBody>
          <a:bodyPr/>
          <a:lstStyle/>
          <a:p>
            <a:r>
              <a:rPr lang="en-US" dirty="0"/>
              <a:t>Reporting</a:t>
            </a:r>
          </a:p>
        </p:txBody>
      </p:sp>
      <p:sp>
        <p:nvSpPr>
          <p:cNvPr id="8" name="Content Placeholder 7"/>
          <p:cNvSpPr>
            <a:spLocks noGrp="1"/>
          </p:cNvSpPr>
          <p:nvPr>
            <p:ph idx="1"/>
          </p:nvPr>
        </p:nvSpPr>
        <p:spPr>
          <a:xfrm>
            <a:off x="275771" y="1600201"/>
            <a:ext cx="4663211" cy="3483243"/>
          </a:xfrm>
        </p:spPr>
        <p:txBody>
          <a:bodyPr anchor="ctr">
            <a:normAutofit/>
          </a:bodyPr>
          <a:lstStyle/>
          <a:p>
            <a:pPr marL="0" indent="0" algn="ctr">
              <a:buNone/>
            </a:pPr>
            <a:r>
              <a:rPr lang="en-US" sz="3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rPr>
              <a:t>All pre-existing and new reporting line items must be reported </a:t>
            </a:r>
            <a:r>
              <a:rPr lang="en-US" sz="4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rPr>
              <a:t>cumulatively.</a:t>
            </a:r>
            <a:endParaRPr lang="en-US" sz="3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endParaRPr>
          </a:p>
        </p:txBody>
      </p:sp>
    </p:spTree>
    <p:extLst>
      <p:ext uri="{BB962C8B-B14F-4D97-AF65-F5344CB8AC3E}">
        <p14:creationId xmlns:p14="http://schemas.microsoft.com/office/powerpoint/2010/main" val="2623023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Activities</a:t>
            </a:r>
          </a:p>
        </p:txBody>
      </p:sp>
      <p:sp>
        <p:nvSpPr>
          <p:cNvPr id="5" name="Content Placeholder 4"/>
          <p:cNvSpPr>
            <a:spLocks noGrp="1"/>
          </p:cNvSpPr>
          <p:nvPr>
            <p:ph idx="1"/>
          </p:nvPr>
        </p:nvSpPr>
        <p:spPr>
          <a:xfrm>
            <a:off x="628650" y="1474845"/>
            <a:ext cx="6381750" cy="4608456"/>
          </a:xfrm>
        </p:spPr>
        <p:txBody>
          <a:bodyPr anchor="ctr">
            <a:normAutofit/>
          </a:bodyPr>
          <a:lstStyle/>
          <a:p>
            <a:pPr marL="0" indent="0" algn="ctr">
              <a:buNone/>
            </a:pPr>
            <a:r>
              <a:rPr lang="en-US" sz="2400" dirty="0"/>
              <a:t>Expenditures for activities to facilitate the transition from WIA to WIOA </a:t>
            </a:r>
            <a:r>
              <a:rPr lang="en-US" sz="2400" dirty="0">
                <a:solidFill>
                  <a:srgbClr val="C00000"/>
                </a:solidFill>
              </a:rPr>
              <a:t>must be reported in section 12 (Remarks) </a:t>
            </a:r>
            <a:r>
              <a:rPr lang="en-US" sz="2400" dirty="0"/>
              <a:t>of the ETA-9130.</a:t>
            </a:r>
          </a:p>
          <a:p>
            <a:pPr marL="0" indent="0" algn="ctr">
              <a:buNone/>
            </a:pPr>
            <a:endParaRPr lang="en-US" sz="2400" dirty="0"/>
          </a:p>
          <a:p>
            <a:pPr marL="0" indent="0" algn="ctr">
              <a:buNone/>
            </a:pPr>
            <a:r>
              <a:rPr lang="en-US" sz="2400" dirty="0"/>
              <a:t>TEGL 12-14 – Allowable Uses and Funding Limits of Workforce Investment Act (WIA) Program Year 2014 funds for WIOA Transitional Activities</a:t>
            </a:r>
          </a:p>
        </p:txBody>
      </p:sp>
      <p:pic>
        <p:nvPicPr>
          <p:cNvPr id="7" name="Picture 2" descr="http://www.oncoursesystems.com/images/user/8541/17284/remember%20fing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53" t="6702" r="12315"/>
          <a:stretch/>
        </p:blipFill>
        <p:spPr bwMode="auto">
          <a:xfrm>
            <a:off x="6927816" y="2040708"/>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63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sp>
        <p:nvSpPr>
          <p:cNvPr id="4" name="Left-Right Arrow 3"/>
          <p:cNvSpPr/>
          <p:nvPr/>
        </p:nvSpPr>
        <p:spPr>
          <a:xfrm>
            <a:off x="870974" y="3352283"/>
            <a:ext cx="7053825" cy="457200"/>
          </a:xfrm>
          <a:prstGeom prst="lef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TextBox 15"/>
          <p:cNvSpPr txBox="1"/>
          <p:nvPr/>
        </p:nvSpPr>
        <p:spPr>
          <a:xfrm>
            <a:off x="1327994" y="2998715"/>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Mar. 31, 2016</a:t>
            </a:r>
          </a:p>
        </p:txBody>
      </p:sp>
      <p:sp>
        <p:nvSpPr>
          <p:cNvPr id="17" name="TextBox 16"/>
          <p:cNvSpPr txBox="1"/>
          <p:nvPr/>
        </p:nvSpPr>
        <p:spPr>
          <a:xfrm>
            <a:off x="3160028" y="2986523"/>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Jun. 30, 2016</a:t>
            </a:r>
          </a:p>
        </p:txBody>
      </p:sp>
      <p:sp>
        <p:nvSpPr>
          <p:cNvPr id="18" name="TextBox 17"/>
          <p:cNvSpPr txBox="1"/>
          <p:nvPr/>
        </p:nvSpPr>
        <p:spPr>
          <a:xfrm>
            <a:off x="4985593" y="2973713"/>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Sep. 30, 2016</a:t>
            </a:r>
          </a:p>
        </p:txBody>
      </p:sp>
      <p:sp>
        <p:nvSpPr>
          <p:cNvPr id="19" name="TextBox 18"/>
          <p:cNvSpPr txBox="1"/>
          <p:nvPr/>
        </p:nvSpPr>
        <p:spPr>
          <a:xfrm>
            <a:off x="6817628" y="2975079"/>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Dec. 31, 2017</a:t>
            </a:r>
          </a:p>
        </p:txBody>
      </p:sp>
      <p:grpSp>
        <p:nvGrpSpPr>
          <p:cNvPr id="9" name="Group 8"/>
          <p:cNvGrpSpPr/>
          <p:nvPr/>
        </p:nvGrpSpPr>
        <p:grpSpPr>
          <a:xfrm>
            <a:off x="3840480" y="3917604"/>
            <a:ext cx="1737360" cy="1738967"/>
            <a:chOff x="3840480" y="3917604"/>
            <a:chExt cx="1737360" cy="1738967"/>
          </a:xfrm>
        </p:grpSpPr>
        <p:sp>
          <p:nvSpPr>
            <p:cNvPr id="20" name="Right Brace 19"/>
            <p:cNvSpPr/>
            <p:nvPr/>
          </p:nvSpPr>
          <p:spPr>
            <a:xfrm rot="5400000">
              <a:off x="4572000" y="3186084"/>
              <a:ext cx="274320" cy="1737360"/>
            </a:xfrm>
            <a:prstGeom prst="rightBrace">
              <a:avLst>
                <a:gd name="adj1" fmla="val 33333"/>
                <a:gd name="adj2" fmla="val 50000"/>
              </a:avLst>
            </a:prstGeom>
            <a:ln w="38100">
              <a:solidFill>
                <a:srgbClr val="0070C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TextBox 20"/>
            <p:cNvSpPr txBox="1"/>
            <p:nvPr/>
          </p:nvSpPr>
          <p:spPr>
            <a:xfrm>
              <a:off x="3980688" y="4284971"/>
              <a:ext cx="1463040" cy="1371600"/>
            </a:xfrm>
            <a:prstGeom prst="rect">
              <a:avLst/>
            </a:prstGeom>
            <a:noFill/>
          </p:spPr>
          <p:txBody>
            <a:bodyPr wrap="square" rtlCol="0">
              <a:spAutoFit/>
            </a:bodyPr>
            <a:lstStyle/>
            <a:p>
              <a:pPr algn="ctr"/>
              <a:r>
                <a:rPr lang="en-US" sz="1600" b="1" dirty="0">
                  <a:solidFill>
                    <a:srgbClr val="0070C0"/>
                  </a:solidFill>
                  <a:latin typeface="Arial Narrow" panose="020B0606020202030204" pitchFamily="34" charset="0"/>
                </a:rPr>
                <a:t>First quarter to collect financial information based on new rules.</a:t>
              </a:r>
            </a:p>
          </p:txBody>
        </p:sp>
      </p:grpSp>
      <p:grpSp>
        <p:nvGrpSpPr>
          <p:cNvPr id="10" name="Group 9"/>
          <p:cNvGrpSpPr/>
          <p:nvPr/>
        </p:nvGrpSpPr>
        <p:grpSpPr>
          <a:xfrm>
            <a:off x="5560739" y="3342950"/>
            <a:ext cx="2651760" cy="2324934"/>
            <a:chOff x="5560739" y="3342950"/>
            <a:chExt cx="2651760" cy="2324934"/>
          </a:xfrm>
        </p:grpSpPr>
        <p:cxnSp>
          <p:nvCxnSpPr>
            <p:cNvPr id="23" name="Elbow Connector 22"/>
            <p:cNvCxnSpPr/>
            <p:nvPr/>
          </p:nvCxnSpPr>
          <p:spPr>
            <a:xfrm rot="10800000" flipH="1" flipV="1">
              <a:off x="5673637" y="3342950"/>
              <a:ext cx="1554480" cy="1188720"/>
            </a:xfrm>
            <a:prstGeom prst="bentConnector3">
              <a:avLst>
                <a:gd name="adj1" fmla="val -39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5560739" y="4590666"/>
              <a:ext cx="2651760" cy="1077218"/>
            </a:xfrm>
            <a:prstGeom prst="rect">
              <a:avLst/>
            </a:prstGeom>
            <a:noFill/>
          </p:spPr>
          <p:txBody>
            <a:bodyPr wrap="square" rtlCol="0">
              <a:spAutoFit/>
            </a:bodyPr>
            <a:lstStyle/>
            <a:p>
              <a:pPr algn="ctr"/>
              <a:r>
                <a:rPr lang="en-US" sz="1600" b="1" dirty="0">
                  <a:solidFill>
                    <a:srgbClr val="00B050"/>
                  </a:solidFill>
                  <a:latin typeface="Arial Narrow" panose="020B0606020202030204" pitchFamily="34" charset="0"/>
                </a:rPr>
                <a:t>Beginning on October 1, 2016,</a:t>
              </a:r>
            </a:p>
            <a:p>
              <a:pPr algn="ctr"/>
              <a:r>
                <a:rPr lang="en-US" sz="1600" b="1" dirty="0">
                  <a:solidFill>
                    <a:srgbClr val="00B050"/>
                  </a:solidFill>
                  <a:latin typeface="Arial Narrow" panose="020B0606020202030204" pitchFamily="34" charset="0"/>
                </a:rPr>
                <a:t>when reporting on quarters ending on 9/30/16 or after,</a:t>
              </a:r>
            </a:p>
            <a:p>
              <a:pPr algn="ctr"/>
              <a:r>
                <a:rPr lang="en-US" sz="1600" b="1" dirty="0">
                  <a:solidFill>
                    <a:srgbClr val="00B050"/>
                  </a:solidFill>
                  <a:latin typeface="Arial Narrow" panose="020B0606020202030204" pitchFamily="34" charset="0"/>
                </a:rPr>
                <a:t>use </a:t>
              </a:r>
              <a:r>
                <a:rPr lang="en-US" sz="1600" b="1" u="sng" dirty="0">
                  <a:solidFill>
                    <a:srgbClr val="00B050"/>
                  </a:solidFill>
                  <a:latin typeface="Arial Narrow" panose="020B0606020202030204" pitchFamily="34" charset="0"/>
                </a:rPr>
                <a:t>new</a:t>
              </a:r>
              <a:r>
                <a:rPr lang="en-US" sz="1600" b="1" dirty="0">
                  <a:solidFill>
                    <a:srgbClr val="00B050"/>
                  </a:solidFill>
                  <a:latin typeface="Arial Narrow" panose="020B0606020202030204" pitchFamily="34" charset="0"/>
                </a:rPr>
                <a:t> ETA-9130.</a:t>
              </a:r>
            </a:p>
          </p:txBody>
        </p:sp>
      </p:grpSp>
      <p:cxnSp>
        <p:nvCxnSpPr>
          <p:cNvPr id="12" name="Straight Connector 11"/>
          <p:cNvCxnSpPr/>
          <p:nvPr/>
        </p:nvCxnSpPr>
        <p:spPr>
          <a:xfrm>
            <a:off x="1962912" y="3352283"/>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91712" y="3364475"/>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7449312" y="3352283"/>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5618273" y="3305626"/>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332509" y="1833605"/>
            <a:ext cx="3840480" cy="1150096"/>
            <a:chOff x="332509" y="1833605"/>
            <a:chExt cx="3840480" cy="1150096"/>
          </a:xfrm>
        </p:grpSpPr>
        <p:cxnSp>
          <p:nvCxnSpPr>
            <p:cNvPr id="31" name="Elbow Connector 30"/>
            <p:cNvCxnSpPr/>
            <p:nvPr/>
          </p:nvCxnSpPr>
          <p:spPr>
            <a:xfrm rot="10800000">
              <a:off x="1871472" y="2526501"/>
              <a:ext cx="1920240" cy="457200"/>
            </a:xfrm>
            <a:prstGeom prst="bentConnector3">
              <a:avLst>
                <a:gd name="adj1" fmla="val -394"/>
              </a:avLst>
            </a:prstGeom>
            <a:ln w="38100">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332509" y="1833605"/>
              <a:ext cx="3840480" cy="584775"/>
            </a:xfrm>
            <a:prstGeom prst="rect">
              <a:avLst/>
            </a:prstGeom>
            <a:noFill/>
          </p:spPr>
          <p:txBody>
            <a:bodyPr wrap="square" rtlCol="0">
              <a:spAutoFit/>
            </a:bodyPr>
            <a:lstStyle/>
            <a:p>
              <a:pPr algn="ctr"/>
              <a:r>
                <a:rPr lang="en-US" sz="1600" b="1" dirty="0">
                  <a:solidFill>
                    <a:srgbClr val="C00000"/>
                  </a:solidFill>
                  <a:latin typeface="Arial Narrow" panose="020B0606020202030204" pitchFamily="34" charset="0"/>
                </a:rPr>
                <a:t>Continue to use </a:t>
              </a:r>
              <a:r>
                <a:rPr lang="en-US" sz="1600" b="1" u="sng" dirty="0">
                  <a:solidFill>
                    <a:srgbClr val="C00000"/>
                  </a:solidFill>
                  <a:latin typeface="Arial Narrow" panose="020B0606020202030204" pitchFamily="34" charset="0"/>
                </a:rPr>
                <a:t>old</a:t>
              </a:r>
              <a:r>
                <a:rPr lang="en-US" sz="1600" b="1" dirty="0">
                  <a:solidFill>
                    <a:srgbClr val="C00000"/>
                  </a:solidFill>
                  <a:latin typeface="Arial Narrow" panose="020B0606020202030204" pitchFamily="34" charset="0"/>
                </a:rPr>
                <a:t> ETA-9130 when reporting on quarters ending on 6/30/16 or prior.</a:t>
              </a:r>
            </a:p>
          </p:txBody>
        </p:sp>
      </p:grpSp>
      <p:grpSp>
        <p:nvGrpSpPr>
          <p:cNvPr id="6" name="Group 5"/>
          <p:cNvGrpSpPr/>
          <p:nvPr/>
        </p:nvGrpSpPr>
        <p:grpSpPr>
          <a:xfrm>
            <a:off x="1876634" y="3364475"/>
            <a:ext cx="1463040" cy="1763685"/>
            <a:chOff x="1876634" y="3364475"/>
            <a:chExt cx="1463040" cy="1763685"/>
          </a:xfrm>
        </p:grpSpPr>
        <p:cxnSp>
          <p:nvCxnSpPr>
            <p:cNvPr id="35" name="Straight Connector 34"/>
            <p:cNvCxnSpPr/>
            <p:nvPr/>
          </p:nvCxnSpPr>
          <p:spPr>
            <a:xfrm>
              <a:off x="2608154" y="3364475"/>
              <a:ext cx="0" cy="920496"/>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1876634" y="4297163"/>
              <a:ext cx="1463040" cy="830997"/>
            </a:xfrm>
            <a:prstGeom prst="rect">
              <a:avLst/>
            </a:prstGeom>
            <a:noFill/>
          </p:spPr>
          <p:txBody>
            <a:bodyPr wrap="square" rtlCol="0">
              <a:spAutoFit/>
            </a:bodyPr>
            <a:lstStyle/>
            <a:p>
              <a:pPr algn="ctr"/>
              <a:r>
                <a:rPr lang="en-US" sz="1600" b="1" dirty="0">
                  <a:solidFill>
                    <a:srgbClr val="7030A0"/>
                  </a:solidFill>
                  <a:latin typeface="Arial Narrow" panose="020B0606020202030204" pitchFamily="34" charset="0"/>
                </a:rPr>
                <a:t>OMB approves new ETA-9130 on 4/13/16.</a:t>
              </a:r>
            </a:p>
          </p:txBody>
        </p:sp>
      </p:grpSp>
    </p:spTree>
    <p:extLst>
      <p:ext uri="{BB962C8B-B14F-4D97-AF65-F5344CB8AC3E}">
        <p14:creationId xmlns:p14="http://schemas.microsoft.com/office/powerpoint/2010/main" val="231039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grpSp>
        <p:nvGrpSpPr>
          <p:cNvPr id="8" name="Group 7"/>
          <p:cNvGrpSpPr>
            <a:grpSpLocks noChangeAspect="1"/>
          </p:cNvGrpSpPr>
          <p:nvPr/>
        </p:nvGrpSpPr>
        <p:grpSpPr>
          <a:xfrm>
            <a:off x="1920240" y="248881"/>
            <a:ext cx="5303520" cy="6360239"/>
            <a:chOff x="1470295" y="315034"/>
            <a:chExt cx="5029200" cy="5938446"/>
          </a:xfrm>
        </p:grpSpPr>
        <p:pic>
          <p:nvPicPr>
            <p:cNvPr id="9" name="Picture 8"/>
            <p:cNvPicPr>
              <a:picLocks noChangeAspect="1"/>
            </p:cNvPicPr>
            <p:nvPr/>
          </p:nvPicPr>
          <p:blipFill>
            <a:blip r:embed="rId3"/>
            <a:stretch>
              <a:fillRect/>
            </a:stretch>
          </p:blipFill>
          <p:spPr>
            <a:xfrm>
              <a:off x="1470295" y="315034"/>
              <a:ext cx="5029200" cy="3336753"/>
            </a:xfrm>
            <a:prstGeom prst="rect">
              <a:avLst/>
            </a:prstGeom>
          </p:spPr>
        </p:pic>
        <p:pic>
          <p:nvPicPr>
            <p:cNvPr id="10" name="Picture 9"/>
            <p:cNvPicPr>
              <a:picLocks noChangeAspect="1"/>
            </p:cNvPicPr>
            <p:nvPr/>
          </p:nvPicPr>
          <p:blipFill>
            <a:blip r:embed="rId4"/>
            <a:stretch>
              <a:fillRect/>
            </a:stretch>
          </p:blipFill>
          <p:spPr>
            <a:xfrm>
              <a:off x="1470295" y="3651787"/>
              <a:ext cx="5029200" cy="2601693"/>
            </a:xfrm>
            <a:prstGeom prst="rect">
              <a:avLst/>
            </a:prstGeom>
          </p:spPr>
        </p:pic>
      </p:grpSp>
      <p:pic>
        <p:nvPicPr>
          <p:cNvPr id="3" name="Picture 2"/>
          <p:cNvPicPr>
            <a:picLocks noChangeAspect="1"/>
          </p:cNvPicPr>
          <p:nvPr/>
        </p:nvPicPr>
        <p:blipFill>
          <a:blip r:embed="rId5"/>
          <a:stretch>
            <a:fillRect/>
          </a:stretch>
        </p:blipFill>
        <p:spPr>
          <a:xfrm>
            <a:off x="3821554" y="701281"/>
            <a:ext cx="3200400" cy="427757"/>
          </a:xfrm>
          <a:prstGeom prst="rect">
            <a:avLst/>
          </a:prstGeom>
          <a:ln w="762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29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2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71600" y="1848445"/>
            <a:ext cx="6400800" cy="1171941"/>
          </a:xfrm>
        </p:spPr>
        <p:txBody>
          <a:bodyPr>
            <a:noAutofit/>
          </a:bodyPr>
          <a:lstStyle/>
          <a:p>
            <a:r>
              <a:rPr lang="en-US" sz="3200" dirty="0"/>
              <a:t>Debbie Galloway</a:t>
            </a:r>
          </a:p>
          <a:p>
            <a:pPr lvl="1"/>
            <a:r>
              <a:rPr lang="en-US" sz="3200" dirty="0"/>
              <a:t>Fiscal Policy Manager</a:t>
            </a:r>
          </a:p>
          <a:p>
            <a:pPr lvl="1"/>
            <a:r>
              <a:rPr lang="en-US" sz="3200" dirty="0">
                <a:solidFill>
                  <a:schemeClr val="tx1">
                    <a:lumMod val="50000"/>
                    <a:lumOff val="50000"/>
                  </a:schemeClr>
                </a:solidFill>
              </a:rPr>
              <a:t>Office of Grants Management</a:t>
            </a:r>
          </a:p>
        </p:txBody>
      </p:sp>
      <p:sp>
        <p:nvSpPr>
          <p:cNvPr id="8" name="Content Placeholder 7"/>
          <p:cNvSpPr>
            <a:spLocks noGrp="1"/>
          </p:cNvSpPr>
          <p:nvPr>
            <p:ph idx="13"/>
          </p:nvPr>
        </p:nvSpPr>
        <p:spPr>
          <a:xfrm>
            <a:off x="1371600" y="3921059"/>
            <a:ext cx="6400800" cy="1171941"/>
          </a:xfrm>
        </p:spPr>
        <p:txBody>
          <a:bodyPr>
            <a:noAutofit/>
          </a:bodyPr>
          <a:lstStyle/>
          <a:p>
            <a:r>
              <a:rPr lang="en-US" sz="3200" dirty="0"/>
              <a:t>Chanel Castaneda</a:t>
            </a:r>
          </a:p>
          <a:p>
            <a:pPr lvl="1"/>
            <a:r>
              <a:rPr lang="en-US" sz="3200" dirty="0"/>
              <a:t>Grants Management Specialist </a:t>
            </a:r>
          </a:p>
          <a:p>
            <a:pPr lvl="1"/>
            <a:r>
              <a:rPr lang="en-US" sz="3200" dirty="0">
                <a:solidFill>
                  <a:schemeClr val="tx1">
                    <a:lumMod val="50000"/>
                    <a:lumOff val="50000"/>
                  </a:schemeClr>
                </a:solidFill>
              </a:rPr>
              <a:t>Office of Grants Management</a:t>
            </a:r>
          </a:p>
        </p:txBody>
      </p:sp>
    </p:spTree>
    <p:extLst>
      <p:ext uri="{BB962C8B-B14F-4D97-AF65-F5344CB8AC3E}">
        <p14:creationId xmlns:p14="http://schemas.microsoft.com/office/powerpoint/2010/main" val="3476432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0346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r>
              <a:rPr lang="en-US" dirty="0"/>
              <a:t>What is your role in the ETA-9130 reporting process?</a:t>
            </a:r>
          </a:p>
        </p:txBody>
      </p:sp>
      <p:sp>
        <p:nvSpPr>
          <p:cNvPr id="4" name="Content Placeholder 3"/>
          <p:cNvSpPr>
            <a:spLocks noGrp="1"/>
          </p:cNvSpPr>
          <p:nvPr>
            <p:ph idx="1"/>
          </p:nvPr>
        </p:nvSpPr>
        <p:spPr>
          <a:xfrm>
            <a:off x="948582" y="3028949"/>
            <a:ext cx="7566767" cy="3054352"/>
          </a:xfrm>
        </p:spPr>
        <p:txBody>
          <a:bodyPr>
            <a:noAutofit/>
          </a:bodyPr>
          <a:lstStyle/>
          <a:p>
            <a:pPr>
              <a:lnSpc>
                <a:spcPct val="100000"/>
              </a:lnSpc>
            </a:pPr>
            <a:r>
              <a:rPr lang="en-US" sz="2200" dirty="0"/>
              <a:t>I am a Federal reviewer.</a:t>
            </a:r>
          </a:p>
          <a:p>
            <a:pPr>
              <a:lnSpc>
                <a:spcPct val="100000"/>
              </a:lnSpc>
            </a:pPr>
            <a:r>
              <a:rPr lang="en-US" sz="2200" dirty="0"/>
              <a:t>I </a:t>
            </a:r>
            <a:r>
              <a:rPr lang="en-US" sz="2200" u="sng" dirty="0"/>
              <a:t>complete</a:t>
            </a:r>
            <a:r>
              <a:rPr lang="en-US" sz="2200" dirty="0"/>
              <a:t> ETA-9130 reports.</a:t>
            </a:r>
          </a:p>
          <a:p>
            <a:pPr>
              <a:lnSpc>
                <a:spcPct val="100000"/>
              </a:lnSpc>
            </a:pPr>
            <a:r>
              <a:rPr lang="en-US" sz="2200" dirty="0"/>
              <a:t>I </a:t>
            </a:r>
            <a:r>
              <a:rPr lang="en-US" sz="2200" u="sng" dirty="0"/>
              <a:t>certify</a:t>
            </a:r>
            <a:r>
              <a:rPr lang="en-US" sz="2200" dirty="0"/>
              <a:t> ETA-9130 reports.</a:t>
            </a:r>
          </a:p>
          <a:p>
            <a:pPr>
              <a:lnSpc>
                <a:spcPct val="100000"/>
              </a:lnSpc>
            </a:pPr>
            <a:r>
              <a:rPr lang="en-US" sz="2200" dirty="0"/>
              <a:t>I am a program person and I provide information to complete the ETA-9130 report.</a:t>
            </a:r>
          </a:p>
          <a:p>
            <a:pPr>
              <a:lnSpc>
                <a:spcPct val="100000"/>
              </a:lnSpc>
            </a:pPr>
            <a:r>
              <a:rPr lang="en-US" sz="2200" dirty="0"/>
              <a:t>I am not sure.  Is it something I file with my taxes?</a:t>
            </a:r>
          </a:p>
        </p:txBody>
      </p:sp>
    </p:spTree>
    <p:extLst>
      <p:ext uri="{BB962C8B-B14F-4D97-AF65-F5344CB8AC3E}">
        <p14:creationId xmlns:p14="http://schemas.microsoft.com/office/powerpoint/2010/main" val="35052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3913" y="1410057"/>
            <a:ext cx="7886700" cy="4673244"/>
          </a:xfrm>
        </p:spPr>
        <p:txBody>
          <a:bodyPr>
            <a:normAutofit/>
          </a:bodyPr>
          <a:lstStyle/>
          <a:p>
            <a:pPr marL="0" indent="0" algn="ctr">
              <a:buNone/>
            </a:pPr>
            <a:r>
              <a:rPr lang="en-US" sz="2000" dirty="0"/>
              <a:t>Discussion of updates to the</a:t>
            </a:r>
          </a:p>
          <a:p>
            <a:pPr marL="0" indent="0" algn="ctr">
              <a:buNone/>
            </a:pPr>
            <a:r>
              <a:rPr lang="en-US" sz="2000" dirty="0">
                <a:solidFill>
                  <a:srgbClr val="C00000"/>
                </a:solidFill>
              </a:rPr>
              <a:t>Basic and other non-WIOA national program</a:t>
            </a:r>
          </a:p>
          <a:p>
            <a:pPr marL="0" indent="0" algn="ctr">
              <a:buNone/>
            </a:pPr>
            <a:r>
              <a:rPr lang="en-US" sz="2000" b="1" dirty="0">
                <a:solidFill>
                  <a:srgbClr val="C00000"/>
                </a:solidFill>
              </a:rPr>
              <a:t>ETA-9130 Financial Reports and Instructions</a:t>
            </a:r>
          </a:p>
          <a:p>
            <a:pPr marL="0" indent="0" algn="ctr">
              <a:buNone/>
            </a:pPr>
            <a:r>
              <a:rPr lang="en-US" sz="2000" dirty="0"/>
              <a:t>(hereafter referred to as ETA-9130 or 9130).</a:t>
            </a:r>
          </a:p>
          <a:p>
            <a:pPr marL="0" indent="0">
              <a:buNone/>
            </a:pPr>
            <a:endParaRPr lang="en-US" sz="2000" dirty="0"/>
          </a:p>
          <a:p>
            <a:pPr marL="0" indent="0">
              <a:buNone/>
            </a:pPr>
            <a:r>
              <a:rPr lang="en-US" sz="1800" dirty="0"/>
              <a:t>Approval Date:		April 13, 2016</a:t>
            </a:r>
          </a:p>
          <a:p>
            <a:pPr marL="0" indent="0">
              <a:buNone/>
            </a:pPr>
            <a:r>
              <a:rPr lang="en-US" sz="1800" dirty="0"/>
              <a:t>Expiration Date:		April 30, 2019</a:t>
            </a:r>
          </a:p>
          <a:p>
            <a:pPr marL="0" lvl="0" indent="0">
              <a:buNone/>
            </a:pPr>
            <a:r>
              <a:rPr lang="en-US" sz="1800" dirty="0"/>
              <a:t>OMB Control #:		1205-0461</a:t>
            </a:r>
          </a:p>
          <a:p>
            <a:pPr marL="0" lvl="0" indent="0">
              <a:buNone/>
            </a:pPr>
            <a:endParaRPr lang="en-US" sz="1800" dirty="0"/>
          </a:p>
          <a:p>
            <a:pPr marL="0" lvl="0" indent="0">
              <a:buNone/>
            </a:pPr>
            <a:r>
              <a:rPr lang="en-US" sz="1800" dirty="0"/>
              <a:t>All documents are available at:</a:t>
            </a:r>
          </a:p>
          <a:p>
            <a:pPr marL="0" lvl="0" indent="0" algn="ctr">
              <a:buNone/>
            </a:pPr>
            <a:r>
              <a:rPr lang="en-US" sz="1800" dirty="0">
                <a:hlinkClick r:id="rId3"/>
              </a:rPr>
              <a:t>https://www.doleta.gov/grants/financial_reporting.cfm</a:t>
            </a:r>
            <a:endParaRPr lang="en-US" sz="1800" dirty="0"/>
          </a:p>
        </p:txBody>
      </p:sp>
    </p:spTree>
    <p:extLst>
      <p:ext uri="{BB962C8B-B14F-4D97-AF65-F5344CB8AC3E}">
        <p14:creationId xmlns:p14="http://schemas.microsoft.com/office/powerpoint/2010/main" val="45310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a:t>
            </a:r>
          </a:p>
        </p:txBody>
      </p:sp>
      <p:sp>
        <p:nvSpPr>
          <p:cNvPr id="2" name="Content Placeholder 1"/>
          <p:cNvSpPr>
            <a:spLocks noGrp="1"/>
          </p:cNvSpPr>
          <p:nvPr>
            <p:ph idx="1"/>
          </p:nvPr>
        </p:nvSpPr>
        <p:spPr>
          <a:xfrm>
            <a:off x="628650" y="1261241"/>
            <a:ext cx="8229600" cy="4822060"/>
          </a:xfrm>
        </p:spPr>
        <p:txBody>
          <a:bodyPr anchor="ctr"/>
          <a:lstStyle/>
          <a:p>
            <a:r>
              <a:rPr lang="en-US" dirty="0"/>
              <a:t>ETA awards approximately $8 billion in formula and discretionary grants each year to an average of 1,000 recipients.</a:t>
            </a:r>
          </a:p>
          <a:p>
            <a:endParaRPr lang="en-US" sz="1000" dirty="0"/>
          </a:p>
          <a:p>
            <a:r>
              <a:rPr lang="en-US" dirty="0"/>
              <a:t>Financial reports for each of these grants must be submitted quarterly on the financial report form ETA-9130.</a:t>
            </a:r>
          </a:p>
          <a:p>
            <a:endParaRPr lang="en-US" sz="1000" dirty="0"/>
          </a:p>
          <a:p>
            <a:r>
              <a:rPr lang="en-US" dirty="0"/>
              <a:t>There is a </a:t>
            </a:r>
            <a:r>
              <a:rPr lang="en-US" u="sng" dirty="0"/>
              <a:t>Basic</a:t>
            </a:r>
            <a:r>
              <a:rPr lang="en-US" dirty="0"/>
              <a:t> ETA-9130 report for discretionary grants and  thirteen (13) program-specific variations.</a:t>
            </a:r>
          </a:p>
        </p:txBody>
      </p:sp>
    </p:spTree>
    <p:extLst>
      <p:ext uri="{BB962C8B-B14F-4D97-AF65-F5344CB8AC3E}">
        <p14:creationId xmlns:p14="http://schemas.microsoft.com/office/powerpoint/2010/main" val="627525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421"/>
            <a:ext cx="1101687" cy="302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83" y="198304"/>
            <a:ext cx="3209932" cy="2745398"/>
          </a:xfrm>
          <a:prstGeom prst="rect">
            <a:avLst/>
          </a:prstGeom>
          <a:effectLst>
            <a:outerShdw blurRad="76200" dir="16200000" sx="98000" sy="98000" rotWithShape="0">
              <a:prstClr val="black">
                <a:alpha val="40000"/>
              </a:prstClr>
            </a:outerShdw>
          </a:effectLst>
        </p:spPr>
      </p:pic>
      <p:sp>
        <p:nvSpPr>
          <p:cNvPr id="6" name="Rectangle 5"/>
          <p:cNvSpPr/>
          <p:nvPr/>
        </p:nvSpPr>
        <p:spPr>
          <a:xfrm>
            <a:off x="0" y="2734381"/>
            <a:ext cx="3971925" cy="61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94064" y="1333041"/>
            <a:ext cx="8306717" cy="4858439"/>
          </a:xfrm>
        </p:spPr>
        <p:txBody>
          <a:bodyPr>
            <a:noAutofit/>
          </a:bodyPr>
          <a:lstStyle/>
          <a:p>
            <a:pPr marL="2743200" indent="0">
              <a:spcBef>
                <a:spcPts val="1800"/>
              </a:spcBef>
              <a:buNone/>
            </a:pPr>
            <a:r>
              <a:rPr lang="en-US" sz="2150" dirty="0"/>
              <a:t>Today’s discussion will </a:t>
            </a:r>
            <a:r>
              <a:rPr lang="en-US" sz="2150" b="1" dirty="0">
                <a:solidFill>
                  <a:srgbClr val="C00000"/>
                </a:solidFill>
              </a:rPr>
              <a:t>only</a:t>
            </a:r>
            <a:r>
              <a:rPr lang="en-US" sz="2150" dirty="0"/>
              <a:t> address </a:t>
            </a:r>
            <a:r>
              <a:rPr lang="en-US" sz="2150" b="1" dirty="0">
                <a:solidFill>
                  <a:srgbClr val="C00000"/>
                </a:solidFill>
              </a:rPr>
              <a:t>changes</a:t>
            </a:r>
            <a:r>
              <a:rPr lang="en-US" sz="2150" dirty="0"/>
              <a:t> to the </a:t>
            </a:r>
            <a:r>
              <a:rPr lang="en-US" sz="2150" dirty="0">
                <a:solidFill>
                  <a:srgbClr val="C00000"/>
                </a:solidFill>
              </a:rPr>
              <a:t>non-WIOA ETA-9130s</a:t>
            </a:r>
            <a:r>
              <a:rPr lang="en-US" sz="2150" dirty="0"/>
              <a:t>.</a:t>
            </a:r>
          </a:p>
          <a:p>
            <a:pPr marL="2743200" indent="0">
              <a:spcBef>
                <a:spcPts val="1800"/>
              </a:spcBef>
              <a:buNone/>
            </a:pPr>
            <a:r>
              <a:rPr lang="en-US" sz="2150" dirty="0"/>
              <a:t>It will </a:t>
            </a:r>
            <a:r>
              <a:rPr lang="en-US" sz="2150" u="sng" dirty="0"/>
              <a:t>not</a:t>
            </a:r>
            <a:r>
              <a:rPr lang="en-US" sz="2150" dirty="0"/>
              <a:t> cover every section of each 9130 report and its instructions.</a:t>
            </a:r>
          </a:p>
          <a:p>
            <a:pPr marL="0" indent="0">
              <a:spcBef>
                <a:spcPts val="1800"/>
              </a:spcBef>
              <a:buNone/>
            </a:pPr>
            <a:r>
              <a:rPr lang="en-US" sz="2150" dirty="0"/>
              <a:t>The </a:t>
            </a:r>
            <a:r>
              <a:rPr lang="en-US" sz="2150" dirty="0">
                <a:solidFill>
                  <a:srgbClr val="C00000"/>
                </a:solidFill>
              </a:rPr>
              <a:t>new forms </a:t>
            </a:r>
            <a:r>
              <a:rPr lang="en-US" sz="2150" dirty="0"/>
              <a:t>discussed today will become available in the e-Grants reporting system for the quarter ending </a:t>
            </a:r>
            <a:r>
              <a:rPr lang="en-US" sz="2150" b="1" dirty="0">
                <a:solidFill>
                  <a:srgbClr val="C00000"/>
                </a:solidFill>
              </a:rPr>
              <a:t>September 30, 2016</a:t>
            </a:r>
            <a:r>
              <a:rPr lang="en-US" sz="2150" dirty="0"/>
              <a:t>.   </a:t>
            </a:r>
          </a:p>
          <a:p>
            <a:pPr marL="0" indent="0">
              <a:spcBef>
                <a:spcPts val="1800"/>
              </a:spcBef>
              <a:buNone/>
            </a:pPr>
            <a:r>
              <a:rPr lang="en-US" sz="2150" dirty="0"/>
              <a:t>For copies of the 14 new forms and the instructions, please go to:  </a:t>
            </a:r>
            <a:r>
              <a:rPr lang="en-US" sz="2150" dirty="0">
                <a:hlinkClick r:id="rId4"/>
              </a:rPr>
              <a:t>https://www.doleta.gov/grants/financial_reporting.cfm</a:t>
            </a:r>
            <a:r>
              <a:rPr lang="en-US" sz="2150" dirty="0"/>
              <a:t>   </a:t>
            </a:r>
          </a:p>
          <a:p>
            <a:pPr marL="0" indent="0">
              <a:spcBef>
                <a:spcPts val="1800"/>
              </a:spcBef>
              <a:buNone/>
            </a:pPr>
            <a:r>
              <a:rPr lang="en-US" sz="2150" dirty="0"/>
              <a:t>For additional information, you may also refer to </a:t>
            </a:r>
            <a:r>
              <a:rPr lang="en-US" sz="2150" dirty="0">
                <a:solidFill>
                  <a:srgbClr val="C00000"/>
                </a:solidFill>
              </a:rPr>
              <a:t>TEGL 02-16</a:t>
            </a:r>
            <a:r>
              <a:rPr lang="en-US" sz="2150" dirty="0"/>
              <a:t>, Revised ETA-9130 Financial Report, Instructions, and Additional Guidance.</a:t>
            </a:r>
          </a:p>
        </p:txBody>
      </p:sp>
    </p:spTree>
    <p:extLst>
      <p:ext uri="{BB962C8B-B14F-4D97-AF65-F5344CB8AC3E}">
        <p14:creationId xmlns:p14="http://schemas.microsoft.com/office/powerpoint/2010/main" val="88621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0120"/>
            <a:ext cx="4529721" cy="3682303"/>
          </a:xfrm>
          <a:prstGeom prst="rect">
            <a:avLst/>
          </a:prstGeom>
        </p:spPr>
      </p:pic>
      <p:sp>
        <p:nvSpPr>
          <p:cNvPr id="10" name="Title 9"/>
          <p:cNvSpPr>
            <a:spLocks noGrp="1"/>
          </p:cNvSpPr>
          <p:nvPr>
            <p:ph type="title"/>
          </p:nvPr>
        </p:nvSpPr>
        <p:spPr>
          <a:xfrm>
            <a:off x="3505200" y="1493521"/>
            <a:ext cx="5337810" cy="1832248"/>
          </a:xfrm>
        </p:spPr>
        <p:txBody>
          <a:bodyPr>
            <a:noAutofit/>
          </a:bodyPr>
          <a:lstStyle/>
          <a:p>
            <a:pPr algn="ctr"/>
            <a:r>
              <a:rPr lang="en-US" sz="6600" dirty="0">
                <a:solidFill>
                  <a:srgbClr val="C00000"/>
                </a:solidFill>
              </a:rPr>
              <a:t>ETA-9130</a:t>
            </a:r>
            <a:br>
              <a:rPr lang="en-US" sz="6600" dirty="0"/>
            </a:br>
            <a:r>
              <a:rPr lang="en-US" sz="4800" dirty="0"/>
              <a:t>Report Names</a:t>
            </a:r>
            <a:endParaRPr lang="en-US" sz="6600" dirty="0"/>
          </a:p>
        </p:txBody>
      </p:sp>
    </p:spTree>
    <p:extLst>
      <p:ext uri="{BB962C8B-B14F-4D97-AF65-F5344CB8AC3E}">
        <p14:creationId xmlns:p14="http://schemas.microsoft.com/office/powerpoint/2010/main" val="4160596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 - &amp;quot;ETA-9130 Financial Report&amp;quot;&quot;/&gt;&lt;property id=&quot;20307&quot; value=&quot;256&quot;/&gt;&lt;/object&gt;&lt;object type=&quot;3&quot; unique_id=&quot;10005&quot;&gt;&lt;property id=&quot;20148&quot; value=&quot;5&quot;/&gt;&lt;property id=&quot;20300&quot; value=&quot;Slide 3&quot;/&gt;&lt;property id=&quot;20307&quot; value=&quot;264&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79&quot;/&gt;&lt;/object&gt;&lt;object type=&quot;3&quot; unique_id=&quot;10008&quot;&gt;&lt;property id=&quot;20148&quot; value=&quot;5&quot;/&gt;&lt;property id=&quot;20300&quot; value=&quot;Slide 6&quot;/&gt;&lt;property id=&quot;20307&quot; value=&quot;28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 - &amp;quot;Background&amp;quot;&quot;/&gt;&lt;property id=&quot;20307&quot; value=&quot;281&quot;/&gt;&lt;/object&gt;&lt;object type=&quot;3&quot; unique_id=&quot;10011&quot;&gt;&lt;property id=&quot;20148&quot; value=&quot;5&quot;/&gt;&lt;property id=&quot;20300&quot; value=&quot;Slide 9 - &amp;quot;Reasons for Change&amp;quot;&quot;/&gt;&lt;property id=&quot;20307&quot; value=&quot;282&quot;/&gt;&lt;/object&gt;&lt;object type=&quot;3&quot; unique_id=&quot;10012&quot;&gt;&lt;property id=&quot;20148&quot; value=&quot;5&quot;/&gt;&lt;property id=&quot;20300&quot; value=&quot;Slide 10 - &amp;quot;Reasons for Change&amp;quot;&quot;/&gt;&lt;property id=&quot;20307&quot; value=&quot;283&quot;/&gt;&lt;/object&gt;&lt;object type=&quot;3&quot; unique_id=&quot;10013&quot;&gt;&lt;property id=&quot;20148&quot; value=&quot;5&quot;/&gt;&lt;property id=&quot;20300&quot; value=&quot;Slide 11 - &amp;quot;Reasons for Change&amp;quot;&quot;/&gt;&lt;property id=&quot;20307&quot; value=&quot;284&quot;/&gt;&lt;/object&gt;&lt;object type=&quot;3&quot; unique_id=&quot;10014&quot;&gt;&lt;property id=&quot;20148&quot; value=&quot;5&quot;/&gt;&lt;property id=&quot;20300&quot; value=&quot;Slide 12&quot;/&gt;&lt;property id=&quot;20307&quot; value=&quot;285&quot;/&gt;&lt;/object&gt;&lt;object type=&quot;3&quot; unique_id=&quot;10015&quot;&gt;&lt;property id=&quot;20148&quot; value=&quot;5&quot;/&gt;&lt;property id=&quot;20300&quot; value=&quot;Slide 13 - &amp;quot;ETA-9130 Report Names&amp;quot;&quot;/&gt;&lt;property id=&quot;20307&quot; value=&quot;286&quot;/&gt;&lt;/object&gt;&lt;object type=&quot;3&quot; unique_id=&quot;10016&quot;&gt;&lt;property id=&quot;20148&quot; value=&quot;5&quot;/&gt;&lt;property id=&quot;20300&quot; value=&quot;Slide 14 - &amp;quot;HELLO my name is&amp;quot;&quot;/&gt;&lt;property id=&quot;20307&quot; value=&quot;287&quot;/&gt;&lt;/object&gt;&lt;object type=&quot;3&quot; unique_id=&quot;10017&quot;&gt;&lt;property id=&quot;20148&quot; value=&quot;5&quot;/&gt;&lt;property id=&quot;20300&quot; value=&quot;Slide 15 - &amp;quot;Across The Board Changes&amp;quot;&quot;/&gt;&lt;property id=&quot;20307&quot; value=&quot;288&quot;/&gt;&lt;/object&gt;&lt;object type=&quot;3&quot; unique_id=&quot;10018&quot;&gt;&lt;property id=&quot;20148&quot; value=&quot;5&quot;/&gt;&lt;property id=&quot;20300&quot; value=&quot;Slide 16 - &amp;quot;Unique Entity Identifier&amp;quot;&quot;/&gt;&lt;property id=&quot;20307&quot; value=&quot;289&quot;/&gt;&lt;/object&gt;&lt;object type=&quot;3&quot; unique_id=&quot;10019&quot;&gt;&lt;property id=&quot;20148&quot; value=&quot;5&quot;/&gt;&lt;property id=&quot;20300&quot; value=&quot;Slide 17 - &amp;quot;Basis of Reporting&amp;quot;&quot;/&gt;&lt;property id=&quot;20307&quot; value=&quot;290&quot;/&gt;&lt;/object&gt;&lt;object type=&quot;3&quot; unique_id=&quot;10020&quot;&gt;&lt;property id=&quot;20148&quot; value=&quot;5&quot;/&gt;&lt;property id=&quot;20300&quot; value=&quot;Slide 18 - &amp;quot;Expenditures&amp;quot;&quot;/&gt;&lt;property id=&quot;20307&quot; value=&quot;291&quot;/&gt;&lt;/object&gt;&lt;object type=&quot;3&quot; unique_id=&quot;10021&quot;&gt;&lt;property id=&quot;20148&quot; value=&quot;5&quot;/&gt;&lt;property id=&quot;20300&quot; value=&quot;Slide 19 - &amp;quot;Recipient Share&amp;quot;&quot;/&gt;&lt;property id=&quot;20307&quot; value=&quot;292&quot;/&gt;&lt;/object&gt;&lt;object type=&quot;3&quot; unique_id=&quot;10022&quot;&gt;&lt;property id=&quot;20148&quot; value=&quot;5&quot;/&gt;&lt;property id=&quot;20300&quot; value=&quot;Slide 20 - &amp;quot;Program Income&amp;quot;&quot;/&gt;&lt;property id=&quot;20307&quot; value=&quot;327&quot;/&gt;&lt;/object&gt;&lt;object type=&quot;3&quot; unique_id=&quot;10023&quot;&gt;&lt;property id=&quot;20148&quot; value=&quot;5&quot;/&gt;&lt;property id=&quot;20300&quot; value=&quot;Slide 21 - &amp;quot;Removed Line Items&amp;quot;&quot;/&gt;&lt;property id=&quot;20307&quot; value=&quot;294&quot;/&gt;&lt;/object&gt;&lt;object type=&quot;3&quot; unique_id=&quot;10024&quot;&gt;&lt;property id=&quot;20148&quot; value=&quot;5&quot;/&gt;&lt;property id=&quot;20300&quot; value=&quot;Slide 22 - &amp;quot;Indirect Expenditures&amp;quot;&quot;/&gt;&lt;property id=&quot;20307&quot; value=&quot;295&quot;/&gt;&lt;/object&gt;&lt;object type=&quot;3&quot; unique_id=&quot;10025&quot;&gt;&lt;property id=&quot;20148&quot; value=&quot;5&quot;/&gt;&lt;property id=&quot;20300&quot; value=&quot;Slide 23 - &amp;quot;Indirect Expenditures …continued&amp;quot;&quot;/&gt;&lt;property id=&quot;20307&quot; value=&quot;296&quot;/&gt;&lt;/object&gt;&lt;object type=&quot;3&quot; unique_id=&quot;10026&quot;&gt;&lt;property id=&quot;20148&quot; value=&quot;5&quot;/&gt;&lt;property id=&quot;20300&quot; value=&quot;Slide 24 - &amp;quot;Indirect Expenditures …continued&amp;quot;&quot;/&gt;&lt;property id=&quot;20307&quot; value=&quot;297&quot;/&gt;&lt;/object&gt;&lt;object type=&quot;3&quot; unique_id=&quot;10027&quot;&gt;&lt;property id=&quot;20148&quot; value=&quot;5&quot;/&gt;&lt;property id=&quot;20300&quot; value=&quot;Slide 25 - &amp;quot;Indirect Expenditures …continued&amp;quot;&quot;/&gt;&lt;property id=&quot;20307&quot; value=&quot;298&quot;/&gt;&lt;/object&gt;&lt;object type=&quot;3&quot; unique_id=&quot;10028&quot;&gt;&lt;property id=&quot;20148&quot; value=&quot;5&quot;/&gt;&lt;property id=&quot;20300&quot; value=&quot;Slide 26 - &amp;quot;Indirect Expenditures …continued&amp;quot;&quot;/&gt;&lt;property id=&quot;20307&quot; value=&quot;299&quot;/&gt;&lt;/object&gt;&lt;object type=&quot;3&quot; unique_id=&quot;10029&quot;&gt;&lt;property id=&quot;20148&quot; value=&quot;5&quot;/&gt;&lt;property id=&quot;20300&quot; value=&quot;Slide 27 - &amp;quot;Indirect Expenditures …continued&amp;quot;&quot;/&gt;&lt;property id=&quot;20307&quot; value=&quot;300&quot;/&gt;&lt;/object&gt;&lt;object type=&quot;3&quot; unique_id=&quot;10030&quot;&gt;&lt;property id=&quot;20148&quot; value=&quot;5&quot;/&gt;&lt;property id=&quot;20300&quot; value=&quot;Slide 28 - &amp;quot;Certification Statement&amp;quot;&quot;/&gt;&lt;property id=&quot;20307&quot; value=&quot;301&quot;/&gt;&lt;/object&gt;&lt;object type=&quot;3&quot; unique_id=&quot;10031&quot;&gt;&lt;property id=&quot;20148&quot; value=&quot;5&quot;/&gt;&lt;property id=&quot;20300&quot; value=&quot;Slide 29&quot;/&gt;&lt;property id=&quot;20307&quot; value=&quot;302&quot;/&gt;&lt;/object&gt;&lt;object type=&quot;3&quot; unique_id=&quot;10032&quot;&gt;&lt;property id=&quot;20148&quot; value=&quot;5&quot;/&gt;&lt;property id=&quot;20300&quot; value=&quot;Slide 30 - &amp;quot;Changes to WIOA Reports&amp;quot;&quot;/&gt;&lt;property id=&quot;20307&quot; value=&quot;303&quot;/&gt;&lt;/object&gt;&lt;object type=&quot;3&quot; unique_id=&quot;10033&quot;&gt;&lt;property id=&quot;20148&quot; value=&quot;5&quot;/&gt;&lt;property id=&quot;20300&quot; value=&quot;Slide 31 - &amp;quot;Local Reports&amp;quot;&quot;/&gt;&lt;property id=&quot;20307&quot; value=&quot;304&quot;/&gt;&lt;/object&gt;&lt;object type=&quot;3&quot; unique_id=&quot;10034&quot;&gt;&lt;property id=&quot;20148&quot; value=&quot;5&quot;/&gt;&lt;property id=&quot;20300&quot; value=&quot;Slide 32 - &amp;quot;Work Experience&amp;quot;&quot;/&gt;&lt;property id=&quot;20307&quot; value=&quot;305&quot;/&gt;&lt;/object&gt;&lt;object type=&quot;3&quot; unique_id=&quot;10035&quot;&gt;&lt;property id=&quot;20148&quot; value=&quot;5&quot;/&gt;&lt;property id=&quot;20300&quot; value=&quot;Slide 33 - &amp;quot;Pay-for-Performance&amp;quot;&quot;/&gt;&lt;property id=&quot;20307&quot; value=&quot;306&quot;/&gt;&lt;/object&gt;&lt;object type=&quot;3&quot; unique_id=&quot;10036&quot;&gt;&lt;property id=&quot;20148&quot; value=&quot;5&quot;/&gt;&lt;property id=&quot;20300&quot; value=&quot;Slide 34 - &amp;quot;Pay-for-Performance&amp;quot;&quot;/&gt;&lt;property id=&quot;20307&quot; value=&quot;307&quot;/&gt;&lt;/object&gt;&lt;object type=&quot;3&quot; unique_id=&quot;10037&quot;&gt;&lt;property id=&quot;20148&quot; value=&quot;5&quot;/&gt;&lt;property id=&quot;20300&quot; value=&quot;Slide 35 - &amp;quot;Transitional Jobs &amp;quot;&quot;/&gt;&lt;property id=&quot;20307&quot; value=&quot;308&quot;/&gt;&lt;/object&gt;&lt;object type=&quot;3&quot; unique_id=&quot;10038&quot;&gt;&lt;property id=&quot;20148&quot; value=&quot;5&quot;/&gt;&lt;property id=&quot;20300&quot; value=&quot;Slide 36 - &amp;quot;Incumbent Worker Training&amp;quot;&quot;/&gt;&lt;property id=&quot;20307&quot; value=&quot;309&quot;/&gt;&lt;/object&gt;&lt;object type=&quot;3&quot; unique_id=&quot;10039&quot;&gt;&lt;property id=&quot;20148&quot; value=&quot;5&quot;/&gt;&lt;property id=&quot;20300&quot; value=&quot;Slide 37&quot;/&gt;&lt;property id=&quot;20307&quot; value=&quot;310&quot;/&gt;&lt;/object&gt;&lt;object type=&quot;3&quot; unique_id=&quot;10040&quot;&gt;&lt;property id=&quot;20148&quot; value=&quot;5&quot;/&gt;&lt;property id=&quot;20300&quot; value=&quot;Slide 38 - &amp;quot;Statewide Reports&amp;quot;&quot;/&gt;&lt;property id=&quot;20307&quot; value=&quot;311&quot;/&gt;&lt;/object&gt;&lt;object type=&quot;3&quot; unique_id=&quot;10041&quot;&gt;&lt;property id=&quot;20148&quot; value=&quot;5&quot;/&gt;&lt;property id=&quot;20300&quot; value=&quot;Slide 39 - &amp;quot;In-School Youth &amp;quot;&quot;/&gt;&lt;property id=&quot;20307&quot; value=&quot;312&quot;/&gt;&lt;/object&gt;&lt;object type=&quot;3&quot; unique_id=&quot;10042&quot;&gt;&lt;property id=&quot;20148&quot; value=&quot;5&quot;/&gt;&lt;property id=&quot;20300&quot; value=&quot;Slide 40 - &amp;quot;Out-of-School Youth &amp;quot;&quot;/&gt;&lt;property id=&quot;20307&quot; value=&quot;313&quot;/&gt;&lt;/object&gt;&lt;object type=&quot;3&quot; unique_id=&quot;10043&quot;&gt;&lt;property id=&quot;20148&quot; value=&quot;5&quot;/&gt;&lt;property id=&quot;20300&quot; value=&quot;Slide 41 - &amp;quot;Out-of-School Youth …continued &amp;quot;&quot;/&gt;&lt;property id=&quot;20307&quot; value=&quot;314&quot;/&gt;&lt;/object&gt;&lt;object type=&quot;3&quot; unique_id=&quot;10044&quot;&gt;&lt;property id=&quot;20148&quot; value=&quot;5&quot;/&gt;&lt;property id=&quot;20300&quot; value=&quot;Slide 42&quot;/&gt;&lt;property id=&quot;20307&quot; value=&quot;315&quot;/&gt;&lt;/object&gt;&lt;object type=&quot;3&quot; unique_id=&quot;10045&quot;&gt;&lt;property id=&quot;20148&quot; value=&quot;5&quot;/&gt;&lt;property id=&quot;20300&quot; value=&quot;Slide 43 - &amp;quot;Statewide Adult and Dislocated Workers&amp;quot;&quot;/&gt;&lt;property id=&quot;20307&quot; value=&quot;316&quot;/&gt;&lt;/object&gt;&lt;object type=&quot;3&quot; unique_id=&quot;10046&quot;&gt;&lt;property id=&quot;20148&quot; value=&quot;5&quot;/&gt;&lt;property id=&quot;20300&quot; value=&quot;Slide 44 - &amp;quot;National Dislocated Worker Grants &amp;quot;&quot;/&gt;&lt;property id=&quot;20307&quot; value=&quot;317&quot;/&gt;&lt;/object&gt;&lt;object type=&quot;3&quot; unique_id=&quot;10047&quot;&gt;&lt;property id=&quot;20148&quot; value=&quot;5&quot;/&gt;&lt;property id=&quot;20300&quot; value=&quot;Slide 45 - &amp;quot;National Dislocated  Worker Grants …continued&amp;quot;&quot;/&gt;&lt;property id=&quot;20307&quot; value=&quot;318&quot;/&gt;&lt;/object&gt;&lt;object type=&quot;3&quot; unique_id=&quot;10048&quot;&gt;&lt;property id=&quot;20148&quot; value=&quot;5&quot;/&gt;&lt;property id=&quot;20300&quot; value=&quot;Slide 46 - &amp;quot;Rapid Response&amp;quot;&quot;/&gt;&lt;property id=&quot;20307&quot; value=&quot;319&quot;/&gt;&lt;/object&gt;&lt;object type=&quot;3&quot; unique_id=&quot;10049&quot;&gt;&lt;property id=&quot;20148&quot; value=&quot;5&quot;/&gt;&lt;property id=&quot;20300&quot; value=&quot;Slide 47&quot;/&gt;&lt;property id=&quot;20307&quot; value=&quot;320&quot;/&gt;&lt;/object&gt;&lt;object type=&quot;3&quot; unique_id=&quot;10050&quot;&gt;&lt;property id=&quot;20148&quot; value=&quot;5&quot;/&gt;&lt;property id=&quot;20300&quot; value=&quot;Slide 48&quot;/&gt;&lt;property id=&quot;20307&quot; value=&quot;321&quot;/&gt;&lt;/object&gt;&lt;object type=&quot;3&quot; unique_id=&quot;10051&quot;&gt;&lt;property id=&quot;20148&quot; value=&quot;5&quot;/&gt;&lt;property id=&quot;20300&quot; value=&quot;Slide 49&quot;/&gt;&lt;property id=&quot;20307&quot; value=&quot;322&quot;/&gt;&lt;/object&gt;&lt;object type=&quot;3&quot; unique_id=&quot;10052&quot;&gt;&lt;property id=&quot;20148&quot; value=&quot;5&quot;/&gt;&lt;property id=&quot;20300&quot; value=&quot;Slide 50 - &amp;quot;Reporting&amp;quot;&quot;/&gt;&lt;property id=&quot;20307&quot; value=&quot;323&quot;/&gt;&lt;/object&gt;&lt;object type=&quot;3&quot; unique_id=&quot;10053&quot;&gt;&lt;property id=&quot;20148&quot; value=&quot;5&quot;/&gt;&lt;property id=&quot;20300&quot; value=&quot;Slide 51 - &amp;quot;Transition Activities&amp;quot;&quot;/&gt;&lt;property id=&quot;20307&quot; value=&quot;324&quot;/&gt;&lt;/object&gt;&lt;object type=&quot;3&quot; unique_id=&quot;10054&quot;&gt;&lt;property id=&quot;20148&quot; value=&quot;5&quot;/&gt;&lt;property id=&quot;20300&quot; value=&quot;Slide 52 - &amp;quot;Implementation&amp;quot;&quot;/&gt;&lt;property id=&quot;20307&quot; value=&quot;325&quot;/&gt;&lt;/object&gt;&lt;object type=&quot;3&quot; unique_id=&quot;10055&quot;&gt;&lt;property id=&quot;20148&quot; value=&quot;5&quot;/&gt;&lt;property id=&quot;20300&quot; value=&quot;Slide 53&quot;/&gt;&lt;property id=&quot;20307&quot; value=&quot;326&quot;/&gt;&lt;/object&gt;&lt;object type=&quot;3&quot; unique_id=&quot;10056&quot;&gt;&lt;property id=&quot;20148&quot; value=&quot;5&quot;/&gt;&lt;property id=&quot;20300&quot; value=&quot;Slide 54&quot;/&gt;&lt;property id=&quot;20307&quot; value=&quot;261&quot;/&gt;&lt;/object&gt;&lt;object type=&quot;3&quot; unique_id=&quot;10057&quot;&gt;&lt;property id=&quot;20148&quot; value=&quot;5&quot;/&gt;&lt;property id=&quot;20300&quot; value=&quot;Slide 55&quot;/&gt;&lt;property id=&quot;20307&quot; value=&quot;262&quot;/&gt;&lt;/object&gt;&lt;/object&gt;&lt;object type=&quot;8&quot; unique_id=&quot;1011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6423</TotalTime>
  <Words>1643</Words>
  <Application>Microsoft Office PowerPoint</Application>
  <PresentationFormat>On-screen Show (4:3)</PresentationFormat>
  <Paragraphs>432</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Arial Narrow</vt:lpstr>
      <vt:lpstr>Calibri</vt:lpstr>
      <vt:lpstr>Franklin Gothic Medium</vt:lpstr>
      <vt:lpstr>Myriad Pro</vt:lpstr>
      <vt:lpstr>Myriad Pro Cond</vt:lpstr>
      <vt:lpstr>Times New Roman</vt:lpstr>
      <vt:lpstr>Wingdings</vt:lpstr>
      <vt:lpstr>Wingdings 2</vt:lpstr>
      <vt:lpstr>Wingdings 3</vt:lpstr>
      <vt:lpstr>Office Theme</vt:lpstr>
      <vt:lpstr>PowerPoint Presentation</vt:lpstr>
      <vt:lpstr>ETA-9130 Financial Report</vt:lpstr>
      <vt:lpstr>PowerPoint Presentation</vt:lpstr>
      <vt:lpstr>PowerPoint Presentation</vt:lpstr>
      <vt:lpstr>PowerPoint Presentation</vt:lpstr>
      <vt:lpstr>PowerPoint Presentation</vt:lpstr>
      <vt:lpstr>Background</vt:lpstr>
      <vt:lpstr>PowerPoint Presentation</vt:lpstr>
      <vt:lpstr>ETA-9130 Report Names</vt:lpstr>
      <vt:lpstr>HELLO my name is</vt:lpstr>
      <vt:lpstr>Across The Board Changes</vt:lpstr>
      <vt:lpstr>Unique Entity Identifier</vt:lpstr>
      <vt:lpstr>Basis of Reporting</vt:lpstr>
      <vt:lpstr>Expenditures</vt:lpstr>
      <vt:lpstr>Recipient Share</vt:lpstr>
      <vt:lpstr>Program Income</vt:lpstr>
      <vt:lpstr>Removed Line Items</vt:lpstr>
      <vt:lpstr>Indirect Expenditures</vt:lpstr>
      <vt:lpstr>Indirect Expenditures …continued</vt:lpstr>
      <vt:lpstr>Indirect Expenditures …continued</vt:lpstr>
      <vt:lpstr>Indirect Expenditures …continued</vt:lpstr>
      <vt:lpstr>Indirect Expenditures …continued</vt:lpstr>
      <vt:lpstr>Indirect Expenditures …continued</vt:lpstr>
      <vt:lpstr>Certification Statement</vt:lpstr>
      <vt:lpstr>PowerPoint Presentation</vt:lpstr>
      <vt:lpstr>Changes to  National Program Reports</vt:lpstr>
      <vt:lpstr>Employment Services and  Unemployment Insurance</vt:lpstr>
      <vt:lpstr>National Farmworker Jobs Program</vt:lpstr>
      <vt:lpstr>Senior Community Service  Employment Program </vt:lpstr>
      <vt:lpstr>Indian and Native American Program </vt:lpstr>
      <vt:lpstr>Trade Adjustment Assistance (TAA) </vt:lpstr>
      <vt:lpstr>Trade Adjustment Assistance (TAA) </vt:lpstr>
      <vt:lpstr>PowerPoint Presentation</vt:lpstr>
      <vt:lpstr>PowerPoint Presentation</vt:lpstr>
      <vt:lpstr>Reporting</vt:lpstr>
      <vt:lpstr>Transition Activities</vt:lpstr>
      <vt:lpstr>Implementation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Margaret Lamb</cp:lastModifiedBy>
  <cp:revision>119</cp:revision>
  <dcterms:created xsi:type="dcterms:W3CDTF">2016-06-21T17:10:41Z</dcterms:created>
  <dcterms:modified xsi:type="dcterms:W3CDTF">2016-09-07T12:00:36Z</dcterms:modified>
</cp:coreProperties>
</file>