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75" r:id="rId3"/>
    <p:sldId id="276" r:id="rId4"/>
    <p:sldId id="300" r:id="rId5"/>
    <p:sldId id="277" r:id="rId6"/>
    <p:sldId id="297" r:id="rId7"/>
    <p:sldId id="279" r:id="rId8"/>
    <p:sldId id="280" r:id="rId9"/>
    <p:sldId id="299" r:id="rId10"/>
    <p:sldId id="282" r:id="rId11"/>
    <p:sldId id="30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301" r:id="rId25"/>
    <p:sldId id="295" r:id="rId26"/>
    <p:sldId id="296" r:id="rId27"/>
    <p:sldId id="298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000"/>
    <a:srgbClr val="9D1C30"/>
    <a:srgbClr val="4675B8"/>
    <a:srgbClr val="004874"/>
    <a:srgbClr val="275A99"/>
    <a:srgbClr val="124D95"/>
    <a:srgbClr val="002C47"/>
    <a:srgbClr val="041F36"/>
    <a:srgbClr val="7A232E"/>
    <a:srgbClr val="B85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9" autoAdjust="0"/>
    <p:restoredTop sz="89939" autoAdjust="0"/>
  </p:normalViewPr>
  <p:slideViewPr>
    <p:cSldViewPr snapToGrid="0">
      <p:cViewPr varScale="1">
        <p:scale>
          <a:sx n="78" d="100"/>
          <a:sy n="78" d="100"/>
        </p:scale>
        <p:origin x="1685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B039C-6658-4EA6-9D3B-E24EC4955B12}" type="datetimeFigureOut">
              <a:rPr lang="en-US" smtClean="0"/>
              <a:t>4/3/2017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30250-F1AC-46B9-A279-6109F8EF66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909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13C22-2D79-E94B-83B7-3A4164C563D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881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13C22-2D79-E94B-83B7-3A4164C563D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498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13C22-2D79-E94B-83B7-3A4164C563D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828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0" y="3752850"/>
            <a:ext cx="4429402" cy="295275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0" y="5620716"/>
            <a:ext cx="4429402" cy="295275"/>
          </a:xfrm>
          <a:prstGeom prst="rect">
            <a:avLst/>
          </a:prstGeom>
          <a:gradFill>
            <a:gsLst>
              <a:gs pos="0">
                <a:schemeClr val="accent3">
                  <a:shade val="15000"/>
                  <a:satMod val="180000"/>
                  <a:lumMod val="72000"/>
                </a:schemeClr>
              </a:gs>
              <a:gs pos="78000">
                <a:schemeClr val="accent3">
                  <a:shade val="45000"/>
                  <a:satMod val="170000"/>
                  <a:lumMod val="85000"/>
                </a:schemeClr>
              </a:gs>
              <a:gs pos="100000">
                <a:schemeClr val="accent3">
                  <a:tint val="99000"/>
                  <a:shade val="65000"/>
                  <a:satMod val="15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57162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the standard offerings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15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 dirty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3 Speaker Slide choices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Title Slide: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The titles are formatted to display as “Small Caps”.  </a:t>
            </a:r>
          </a:p>
          <a:p>
            <a:pPr marL="628650" lvl="1" indent="-1714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 date on the title slide updates automatically to the current day.  On the day of the Webinar, it will reflect the proper date.</a:t>
            </a:r>
          </a:p>
          <a:p>
            <a:pPr marL="171450" indent="-171450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Resources:</a:t>
            </a:r>
            <a:b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This works like a multi-level bulleted list.  Use the list level buttons on your “Home” tab to</a:t>
            </a:r>
            <a:b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change levels.</a:t>
            </a:r>
          </a:p>
          <a:p>
            <a:pPr marL="628650" lvl="1" indent="-1714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first level is the name of the resource</a:t>
            </a:r>
          </a:p>
          <a:p>
            <a:pPr marL="628650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second level is the Resource Information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third level is the Resource Link.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5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728086" y="5023409"/>
            <a:ext cx="1296075" cy="481538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509122" y="1"/>
            <a:ext cx="278130" cy="11975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501813"/>
            <a:ext cx="278130" cy="5356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54831"/>
            <a:ext cx="54483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0" i="0" kern="1200" cap="small" spc="40" baseline="0" dirty="0">
                <a:gradFill flip="none" rotWithShape="1">
                  <a:gsLst>
                    <a:gs pos="0">
                      <a:srgbClr val="752832">
                        <a:lumMod val="28000"/>
                      </a:srgb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1"/>
                  <a:tileRect/>
                </a:gradFill>
                <a:latin typeface="Impact" panose="020B0806030902050204" pitchFamily="34" charset="0"/>
                <a:ea typeface="+mj-ea"/>
                <a:cs typeface="Myriad Pro Cond"/>
              </a:rPr>
              <a:t>This Slide Is Hidden.  </a:t>
            </a:r>
          </a:p>
          <a:p>
            <a:pPr algn="ctr">
              <a:lnSpc>
                <a:spcPct val="90000"/>
              </a:lnSpc>
            </a:pPr>
            <a:r>
              <a:rPr lang="en-US" sz="2800" b="0" i="0" kern="1200" cap="small" spc="40" baseline="0" dirty="0">
                <a:gradFill flip="none" rotWithShape="1">
                  <a:gsLst>
                    <a:gs pos="0">
                      <a:srgbClr val="752832">
                        <a:lumMod val="28000"/>
                      </a:srgb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1"/>
                  <a:tileRect/>
                </a:gradFill>
                <a:latin typeface="Impact" panose="020B0806030902050204" pitchFamily="34" charset="0"/>
                <a:ea typeface="+mj-ea"/>
                <a:cs typeface="Myriad Pro Cond"/>
              </a:rPr>
              <a:t>It will not display in your presentation.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613703"/>
            <a:ext cx="4297680" cy="51490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available.  Select 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of a slide,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click the “Layout” button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right next to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“New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27432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DO NOT: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.  If a spacing adjustment is needed, it will be handled by the design team.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or location.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Any issues present in the display of your slides will be repaired by the design team.</a:t>
            </a:r>
          </a:p>
          <a:p>
            <a:pPr marL="27432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sng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DO: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originated.  Note 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95250" y="1177480"/>
            <a:ext cx="8953500" cy="325901"/>
            <a:chOff x="95250" y="1177480"/>
            <a:chExt cx="8953500" cy="325901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95250" y="1177480"/>
              <a:ext cx="8953500" cy="3042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slide contains information</a:t>
              </a:r>
              <a:r>
                <a:rPr lang="en-US" sz="1600" i="1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on how to use this template.  It is not a part of the presentation.</a:t>
              </a:r>
              <a:endPara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11"/>
            <p:cNvGrpSpPr/>
            <p:nvPr userDrawn="1"/>
          </p:nvGrpSpPr>
          <p:grpSpPr>
            <a:xfrm>
              <a:off x="114300" y="1197535"/>
              <a:ext cx="8915400" cy="305846"/>
              <a:chOff x="114300" y="1188010"/>
              <a:chExt cx="8915400" cy="305846"/>
            </a:xfrm>
          </p:grpSpPr>
          <p:cxnSp>
            <p:nvCxnSpPr>
              <p:cNvPr id="9" name="Straight Connector 8"/>
              <p:cNvCxnSpPr/>
              <p:nvPr userDrawn="1"/>
            </p:nvCxnSpPr>
            <p:spPr>
              <a:xfrm>
                <a:off x="114300" y="1493856"/>
                <a:ext cx="891540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 userDrawn="1"/>
            </p:nvCxnSpPr>
            <p:spPr>
              <a:xfrm>
                <a:off x="114300" y="1188010"/>
                <a:ext cx="891540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extBox 14"/>
          <p:cNvSpPr txBox="1"/>
          <p:nvPr userDrawn="1"/>
        </p:nvSpPr>
        <p:spPr>
          <a:xfrm>
            <a:off x="7084799" y="2272914"/>
            <a:ext cx="1317601" cy="11543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Quote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Questions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39425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47715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 userDrawn="1"/>
        </p:nvGrpSpPr>
        <p:grpSpPr>
          <a:xfrm>
            <a:off x="6000750" y="-37309"/>
            <a:ext cx="3143249" cy="1262157"/>
            <a:chOff x="6000750" y="-37309"/>
            <a:chExt cx="3143249" cy="1262157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7205266" y="66207"/>
              <a:ext cx="1938733" cy="104403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3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this slide until the presentation is final.</a:t>
              </a:r>
              <a:endParaRPr lang="en-US" sz="13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in the template.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25" name="Group 24"/>
            <p:cNvGrpSpPr/>
            <p:nvPr userDrawn="1"/>
          </p:nvGrpSpPr>
          <p:grpSpPr>
            <a:xfrm>
              <a:off x="6000750" y="-37309"/>
              <a:ext cx="1262157" cy="1262157"/>
              <a:chOff x="1714500" y="4547858"/>
              <a:chExt cx="1262157" cy="1262157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1714500" y="4547858"/>
                <a:ext cx="1262157" cy="1262157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1849335" y="4755916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23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3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3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334674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TextBox 34"/>
          <p:cNvSpPr txBox="1"/>
          <p:nvPr userDrawn="1"/>
        </p:nvSpPr>
        <p:spPr>
          <a:xfrm>
            <a:off x="114300" y="910225"/>
            <a:ext cx="5313591" cy="3042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b="1" i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numbers will set properly when deck is</a:t>
            </a:r>
            <a:r>
              <a:rPr lang="en-US" sz="1200" b="1" i="0" baseline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finalized.</a:t>
            </a:r>
            <a:endParaRPr lang="en-US" sz="1200" b="1" i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4714598" y="6248400"/>
            <a:ext cx="4429402" cy="610606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32000">
                <a:schemeClr val="tx1">
                  <a:lumMod val="75000"/>
                  <a:lumOff val="25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Questions</a:t>
            </a:r>
            <a:r>
              <a:rPr lang="en-US" sz="2000" b="1" baseline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about this template?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Email: Cheryl Robbins at </a:t>
            </a:r>
            <a:r>
              <a:rPr lang="en-US" sz="1400" baseline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crobbins@mahernet.com</a:t>
            </a:r>
            <a:endParaRPr lang="en-US" sz="14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7383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603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Picture Title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16038" y="612775"/>
            <a:ext cx="5486400" cy="4114800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vert="horz" lIns="91440" tIns="45720" rIns="91440" bIns="45720" rtlCol="0"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lang="en-US" sz="3200" i="1" baseline="0">
                <a:ln>
                  <a:noFill/>
                </a:ln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drop picture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628900" y="5396366"/>
            <a:ext cx="4649788" cy="804862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Picture caption here</a:t>
            </a:r>
          </a:p>
        </p:txBody>
      </p:sp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4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-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9613" y="1875238"/>
            <a:ext cx="4837112" cy="5334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49613" y="2390776"/>
            <a:ext cx="4837112" cy="354807"/>
          </a:xfrm>
        </p:spPr>
        <p:txBody>
          <a:bodyPr lIns="182880">
            <a:normAutofit/>
          </a:bodyPr>
          <a:lstStyle>
            <a:lvl1pPr marL="0" indent="0">
              <a:buNone/>
              <a:defRPr sz="18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1914525"/>
            <a:ext cx="1828800" cy="2514600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indent="0" algn="ctr">
              <a:buNone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49613" y="2793209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249613" y="2905126"/>
            <a:ext cx="4837112" cy="1347790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Impact" panose="020B0806030902050204" pitchFamily="34" charset="0"/>
              </a:rPr>
              <a:t>Today’s Presenter</a:t>
            </a:r>
          </a:p>
        </p:txBody>
      </p:sp>
    </p:spTree>
    <p:extLst>
      <p:ext uri="{BB962C8B-B14F-4D97-AF65-F5344CB8AC3E}">
        <p14:creationId xmlns:p14="http://schemas.microsoft.com/office/powerpoint/2010/main" val="2046145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- 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249612" y="3454341"/>
            <a:ext cx="3970337" cy="457200"/>
          </a:xfrm>
        </p:spPr>
        <p:txBody>
          <a:bodyPr lIns="0" tIns="0" rIns="0" bIns="0" anchor="t" anchorCtr="0">
            <a:normAutofit/>
          </a:bodyPr>
          <a:lstStyle>
            <a:lvl1pPr marL="0" indent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31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Speaker’s Name Goes Here.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9613" y="541738"/>
            <a:ext cx="3970337" cy="4572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1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49613" y="1057276"/>
            <a:ext cx="3970337" cy="354807"/>
          </a:xfrm>
        </p:spPr>
        <p:txBody>
          <a:bodyPr lIns="182880">
            <a:noAutofit/>
          </a:bodyPr>
          <a:lstStyle>
            <a:lvl1pPr marL="0" indent="0">
              <a:buNone/>
              <a:defRPr sz="19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362320" y="581025"/>
            <a:ext cx="1533279" cy="2108259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49613" y="1459709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249613" y="1571626"/>
            <a:ext cx="3970337" cy="1117658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249613" y="3968692"/>
            <a:ext cx="3970337" cy="354807"/>
          </a:xfrm>
        </p:spPr>
        <p:txBody>
          <a:bodyPr lIns="182880">
            <a:noAutofit/>
          </a:bodyPr>
          <a:lstStyle>
            <a:lvl1pPr marL="0" indent="0">
              <a:buNone/>
              <a:defRPr sz="19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362320" y="3492441"/>
            <a:ext cx="1533279" cy="2108259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249613" y="4371125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3249613" y="4483042"/>
            <a:ext cx="3970337" cy="1117658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Impact" panose="020B0806030902050204" pitchFamily="34" charset="0"/>
              </a:rPr>
              <a:t>Today’s Presenters</a:t>
            </a:r>
          </a:p>
        </p:txBody>
      </p:sp>
    </p:spTree>
    <p:extLst>
      <p:ext uri="{BB962C8B-B14F-4D97-AF65-F5344CB8AC3E}">
        <p14:creationId xmlns:p14="http://schemas.microsoft.com/office/powerpoint/2010/main" val="1715805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- 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0" y="2124678"/>
            <a:ext cx="8239125" cy="1625896"/>
          </a:xfrm>
          <a:prstGeom prst="rect">
            <a:avLst/>
          </a:prstGeom>
          <a:gradFill flip="none" rotWithShape="1">
            <a:gsLst>
              <a:gs pos="0">
                <a:srgbClr val="EEF9FD">
                  <a:lumMod val="99000"/>
                </a:srgbClr>
              </a:gs>
              <a:gs pos="65000">
                <a:srgbClr val="EEF9FD">
                  <a:alpha val="50000"/>
                </a:srgbClr>
              </a:gs>
              <a:gs pos="9100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-1" y="2097246"/>
            <a:ext cx="8239126" cy="1681481"/>
            <a:chOff x="-1" y="2097246"/>
            <a:chExt cx="8239126" cy="1681481"/>
          </a:xfrm>
        </p:grpSpPr>
        <p:sp>
          <p:nvSpPr>
            <p:cNvPr id="30" name="Rectangle 29"/>
            <p:cNvSpPr/>
            <p:nvPr userDrawn="1"/>
          </p:nvSpPr>
          <p:spPr>
            <a:xfrm>
              <a:off x="0" y="3751295"/>
              <a:ext cx="8239125" cy="27432"/>
            </a:xfrm>
            <a:prstGeom prst="rect">
              <a:avLst/>
            </a:prstGeom>
            <a:gradFill flip="none" rotWithShape="1">
              <a:gsLst>
                <a:gs pos="0">
                  <a:srgbClr val="EEF9FD">
                    <a:lumMod val="94000"/>
                  </a:srgbClr>
                </a:gs>
                <a:gs pos="52200">
                  <a:schemeClr val="bg1">
                    <a:alpha val="50000"/>
                    <a:lumMod val="91000"/>
                  </a:schemeClr>
                </a:gs>
                <a:gs pos="9100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-1" y="2097246"/>
              <a:ext cx="8239125" cy="27432"/>
            </a:xfrm>
            <a:prstGeom prst="rect">
              <a:avLst/>
            </a:prstGeom>
            <a:gradFill flip="none" rotWithShape="1">
              <a:gsLst>
                <a:gs pos="0">
                  <a:srgbClr val="EEF9FD">
                    <a:lumMod val="94000"/>
                  </a:srgbClr>
                </a:gs>
                <a:gs pos="52200">
                  <a:schemeClr val="bg1">
                    <a:alpha val="50000"/>
                    <a:lumMod val="91000"/>
                  </a:schemeClr>
                </a:gs>
                <a:gs pos="9100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035283" y="2171114"/>
            <a:ext cx="3970337" cy="366712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2800" b="0" i="0" kern="1200" cap="small" spc="40" baseline="0" dirty="0">
                <a:ln w="6350">
                  <a:noFill/>
                </a:ln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Speaker’s Name Goes Here.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97112" y="4043757"/>
            <a:ext cx="3970337" cy="365760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2800" b="0" i="0" kern="1200" cap="small" spc="40" baseline="0" dirty="0">
                <a:ln w="6350">
                  <a:noFill/>
                </a:ln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</a:lstStyle>
          <a:p>
            <a:pPr marL="0" lvl="0" indent="0" algn="l" defTabSz="457200" rtl="0" eaLnBrk="1" latinLnBrk="0" hangingPunct="1">
              <a:lnSpc>
                <a:spcPct val="85000"/>
              </a:lnSpc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dirty="0"/>
              <a:t>Speaker’s Name Goes Here.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113" y="290227"/>
            <a:ext cx="3970337" cy="365760"/>
          </a:xfrm>
        </p:spPr>
        <p:txBody>
          <a:bodyPr lIns="0" tIns="0" rIns="0" bIns="0" anchor="b" anchorCtr="0">
            <a:normAutofit/>
          </a:bodyPr>
          <a:lstStyle>
            <a:lvl1pPr algn="l">
              <a:defRPr sz="2800" b="0" spc="40" baseline="0">
                <a:ln w="6350">
                  <a:noFill/>
                </a:ln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97112" y="685801"/>
            <a:ext cx="3970337" cy="274320"/>
          </a:xfrm>
        </p:spPr>
        <p:txBody>
          <a:bodyPr lIns="182880" tIns="0">
            <a:noAutofit/>
          </a:bodyPr>
          <a:lstStyle>
            <a:lvl1pPr marL="0" indent="0">
              <a:buNone/>
              <a:defRPr sz="17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558941" y="265513"/>
            <a:ext cx="1193659" cy="1641281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97113" y="1002509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297113" y="1038226"/>
            <a:ext cx="3970337" cy="907855"/>
          </a:xfrm>
        </p:spPr>
        <p:txBody>
          <a:bodyPr lIns="18288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297113" y="4438144"/>
            <a:ext cx="3970337" cy="274320"/>
          </a:xfrm>
        </p:spPr>
        <p:txBody>
          <a:bodyPr lIns="182880" tIns="0">
            <a:noAutofit/>
          </a:bodyPr>
          <a:lstStyle>
            <a:lvl1pPr marL="0" indent="0">
              <a:buNone/>
              <a:defRPr sz="17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558941" y="3989281"/>
            <a:ext cx="1193659" cy="1641281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97113" y="4754852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2297113" y="4790569"/>
            <a:ext cx="3970337" cy="907855"/>
          </a:xfrm>
        </p:spPr>
        <p:txBody>
          <a:bodyPr lIns="18288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4035283" y="2567164"/>
            <a:ext cx="3970337" cy="274320"/>
          </a:xfrm>
        </p:spPr>
        <p:txBody>
          <a:bodyPr lIns="182880" tIns="0">
            <a:noAutofit/>
          </a:bodyPr>
          <a:lstStyle>
            <a:lvl1pPr marL="0" indent="0">
              <a:buNone/>
              <a:defRPr sz="17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2297112" y="2103112"/>
            <a:ext cx="1193659" cy="1641281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035283" y="2883872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4035283" y="2919590"/>
            <a:ext cx="3970337" cy="905256"/>
          </a:xfrm>
        </p:spPr>
        <p:txBody>
          <a:bodyPr lIns="18288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Impact" panose="020B0806030902050204" pitchFamily="34" charset="0"/>
              </a:rPr>
              <a:t>Today’s Presenters</a:t>
            </a:r>
          </a:p>
        </p:txBody>
      </p:sp>
    </p:spTree>
    <p:extLst>
      <p:ext uri="{BB962C8B-B14F-4D97-AF65-F5344CB8AC3E}">
        <p14:creationId xmlns:p14="http://schemas.microsoft.com/office/powerpoint/2010/main" val="4094675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r>
              <a:rPr lang="en-US" sz="3800" b="0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Where Are You?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781168" y="345650"/>
            <a:ext cx="3921382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 indent="0" algn="ctr" defTabSz="457200" rtl="0" eaLnBrk="1" latinLnBrk="0" hangingPunct="1"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Myriad Pro"/>
              </a:rPr>
              <a:t>Enter your location in the Chat window</a:t>
            </a:r>
          </a:p>
          <a:p>
            <a:pPr marL="0" lvl="0" indent="0" algn="r" defTabSz="457200" rtl="0" eaLnBrk="1" latinLnBrk="0" hangingPunct="1"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1400" i="1" kern="1200" spc="60" baseline="0" dirty="0">
                <a:solidFill>
                  <a:srgbClr val="4675B8"/>
                </a:solidFill>
                <a:latin typeface="+mn-lt"/>
                <a:ea typeface="+mn-ea"/>
                <a:cs typeface="Myriad Pro"/>
              </a:rPr>
              <a:t>(lower left of screen)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849106"/>
            <a:ext cx="8295970" cy="5656620"/>
          </a:xfrm>
          <a:prstGeom prst="rect">
            <a:avLst/>
          </a:prstGeom>
          <a:effectLst>
            <a:outerShdw blurRad="63500" dist="38100" dir="8100000" algn="tr" rotWithShape="0">
              <a:prstClr val="black">
                <a:alpha val="20000"/>
              </a:prstClr>
            </a:outerShdw>
          </a:effectLst>
        </p:spPr>
      </p:pic>
      <p:sp>
        <p:nvSpPr>
          <p:cNvPr id="7" name="Chevron 6"/>
          <p:cNvSpPr/>
          <p:nvPr userDrawn="1"/>
        </p:nvSpPr>
        <p:spPr>
          <a:xfrm>
            <a:off x="3655362" y="347552"/>
            <a:ext cx="150520" cy="450049"/>
          </a:xfrm>
          <a:prstGeom prst="chevron">
            <a:avLst/>
          </a:prstGeom>
          <a:solidFill>
            <a:srgbClr val="4675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12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834763"/>
            <a:ext cx="8064341" cy="2931934"/>
          </a:xfrm>
          <a:prstGeom prst="rect">
            <a:avLst/>
          </a:prstGeom>
        </p:spPr>
      </p:pic>
      <p:pic>
        <p:nvPicPr>
          <p:cNvPr id="5" name="Picture 4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marL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8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Myriad Pro Cond"/>
              </a:rPr>
              <a:t>Today’s Objectives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9470"/>
            <a:ext cx="6908800" cy="4654617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ü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1852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7876" y="0"/>
            <a:ext cx="2803928" cy="2041991"/>
          </a:xfrm>
          <a:prstGeom prst="rect">
            <a:avLst/>
          </a:prstGeom>
        </p:spPr>
      </p:pic>
      <p:pic>
        <p:nvPicPr>
          <p:cNvPr id="5" name="Picture 4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marL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8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Myriad Pro Cond"/>
              </a:rPr>
              <a:t>Today’s Agenda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9470"/>
            <a:ext cx="6908800" cy="4654617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9215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504" y="217489"/>
            <a:ext cx="6182496" cy="774492"/>
          </a:xfrm>
        </p:spPr>
        <p:txBody>
          <a:bodyPr>
            <a:normAutofit/>
          </a:bodyPr>
          <a:lstStyle>
            <a:lvl1pPr>
              <a:defRPr sz="3800" spc="40" baseline="0">
                <a:gradFill flip="none" rotWithShape="1"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-1933"/>
            <a:ext cx="9144000" cy="6859933"/>
            <a:chOff x="0" y="-1933"/>
            <a:chExt cx="9144000" cy="6859933"/>
          </a:xfrm>
        </p:grpSpPr>
        <p:grpSp>
          <p:nvGrpSpPr>
            <p:cNvPr id="10" name="Group 9"/>
            <p:cNvGrpSpPr/>
            <p:nvPr userDrawn="1"/>
          </p:nvGrpSpPr>
          <p:grpSpPr>
            <a:xfrm>
              <a:off x="0" y="991981"/>
              <a:ext cx="9144000" cy="5104019"/>
              <a:chOff x="0" y="991981"/>
              <a:chExt cx="9144000" cy="4951619"/>
            </a:xfrm>
          </p:grpSpPr>
          <p:sp>
            <p:nvSpPr>
              <p:cNvPr id="7" name="Rectangle 6"/>
              <p:cNvSpPr/>
              <p:nvPr userDrawn="1"/>
            </p:nvSpPr>
            <p:spPr>
              <a:xfrm>
                <a:off x="0" y="991981"/>
                <a:ext cx="9144000" cy="4951619"/>
              </a:xfrm>
              <a:prstGeom prst="rect">
                <a:avLst/>
              </a:prstGeom>
              <a:solidFill>
                <a:srgbClr val="275A99">
                  <a:alpha val="16000"/>
                </a:srgb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 userDrawn="1"/>
            </p:nvSpPr>
            <p:spPr>
              <a:xfrm>
                <a:off x="0" y="1017198"/>
                <a:ext cx="9144000" cy="490118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rgbClr val="F6F6F6"/>
                  </a:gs>
                  <a:gs pos="72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" name="Picture 10" descr="wrfgps-logo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26" y="5916894"/>
              <a:ext cx="2230783" cy="75455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 userDrawn="1"/>
          </p:nvSpPr>
          <p:spPr>
            <a:xfrm>
              <a:off x="5882795" y="6070006"/>
              <a:ext cx="2438400" cy="787994"/>
            </a:xfrm>
            <a:prstGeom prst="rect">
              <a:avLst/>
            </a:prstGeom>
            <a:gradFill flip="none" rotWithShape="1">
              <a:gsLst>
                <a:gs pos="55720">
                  <a:srgbClr val="002C47">
                    <a:alpha val="11000"/>
                  </a:srgbClr>
                </a:gs>
                <a:gs pos="10000">
                  <a:srgbClr val="002C47">
                    <a:alpha val="0"/>
                  </a:srgbClr>
                </a:gs>
                <a:gs pos="100000">
                  <a:srgbClr val="002C47">
                    <a:alpha val="34000"/>
                  </a:srgb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6474454" y="-1933"/>
              <a:ext cx="2047874" cy="1019623"/>
            </a:xfrm>
            <a:prstGeom prst="rect">
              <a:avLst/>
            </a:prstGeom>
            <a:gradFill flip="none" rotWithShape="1">
              <a:gsLst>
                <a:gs pos="81000">
                  <a:schemeClr val="tx1">
                    <a:alpha val="14000"/>
                  </a:schemeClr>
                </a:gs>
                <a:gs pos="10000">
                  <a:srgbClr val="002C47">
                    <a:alpha val="0"/>
                  </a:srgbClr>
                </a:gs>
                <a:gs pos="100000">
                  <a:schemeClr val="tx1">
                    <a:alpha val="34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3"/>
            <a:srcRect r="66253"/>
            <a:stretch/>
          </p:blipFill>
          <p:spPr>
            <a:xfrm>
              <a:off x="7498391" y="567"/>
              <a:ext cx="1645609" cy="6857433"/>
            </a:xfrm>
            <a:prstGeom prst="rect">
              <a:avLst/>
            </a:prstGeom>
            <a:effectLst/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1" name="Isosceles Triangle 2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Isosceles Triangle 2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63880" y="1"/>
            <a:ext cx="1019623" cy="1198094"/>
            <a:chOff x="163880" y="1"/>
            <a:chExt cx="1019623" cy="1198094"/>
          </a:xfrm>
          <a:effectLst>
            <a:outerShdw blurRad="50800" dist="38100" dir="5400000" sx="101000" sy="101000" algn="t" rotWithShape="0">
              <a:prstClr val="black">
                <a:alpha val="40000"/>
              </a:prstClr>
            </a:outerShdw>
          </a:effectLst>
        </p:grpSpPr>
        <p:sp>
          <p:nvSpPr>
            <p:cNvPr id="4" name="Pentagon 3"/>
            <p:cNvSpPr/>
            <p:nvPr userDrawn="1"/>
          </p:nvSpPr>
          <p:spPr>
            <a:xfrm rot="5400000">
              <a:off x="74645" y="89236"/>
              <a:ext cx="1198094" cy="1019623"/>
            </a:xfrm>
            <a:prstGeom prst="homePlate">
              <a:avLst>
                <a:gd name="adj" fmla="val 24591"/>
              </a:avLst>
            </a:prstGeom>
            <a:gradFill flip="none" rotWithShape="1">
              <a:gsLst>
                <a:gs pos="9000">
                  <a:schemeClr val="bg1">
                    <a:lumMod val="75000"/>
                  </a:schemeClr>
                </a:gs>
                <a:gs pos="26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 rot="5400000">
              <a:off x="564947" y="-401066"/>
              <a:ext cx="217490" cy="1019623"/>
            </a:xfrm>
            <a:prstGeom prst="rect">
              <a:avLst/>
            </a:prstGeom>
            <a:gradFill flip="none" rotWithShape="1">
              <a:gsLst>
                <a:gs pos="0">
                  <a:srgbClr val="7A232E"/>
                </a:gs>
                <a:gs pos="48000">
                  <a:srgbClr val="9D1C30"/>
                </a:gs>
                <a:gs pos="100000">
                  <a:srgbClr val="B85759">
                    <a:alpha val="0"/>
                  </a:srgbClr>
                </a:gs>
                <a:gs pos="97000">
                  <a:srgbClr val="B8575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0398" y="198689"/>
            <a:ext cx="921646" cy="804862"/>
          </a:xfrm>
        </p:spPr>
        <p:txBody>
          <a:bodyPr tIns="64008">
            <a:normAutofit/>
          </a:bodyPr>
          <a:lstStyle>
            <a:lvl1pPr marL="0" indent="0" algn="ctr">
              <a:buNone/>
              <a:defRPr lang="en-US" sz="4000" b="0" i="0" kern="1200" cap="small" spc="40" baseline="0" dirty="0" smtClean="0">
                <a:ln w="15875">
                  <a:gradFill flip="none" rotWithShape="1">
                    <a:gsLst>
                      <a:gs pos="0">
                        <a:srgbClr val="9D1C30">
                          <a:lumMod val="83000"/>
                        </a:srgbClr>
                      </a:gs>
                      <a:gs pos="100000">
                        <a:srgbClr val="7A232E">
                          <a:lumMod val="93000"/>
                        </a:srgbClr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rgbClr val="9D1C30">
                        <a:lumMod val="0"/>
                        <a:lumOff val="100000"/>
                      </a:srgbClr>
                    </a:gs>
                    <a:gs pos="34000">
                      <a:srgbClr val="9D1C30"/>
                    </a:gs>
                    <a:gs pos="100000">
                      <a:srgbClr val="7A232E">
                        <a:lumMod val="67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101600" dist="762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955519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6038" y="4800600"/>
            <a:ext cx="6551612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162050" y="5398235"/>
            <a:ext cx="6705600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284406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5705" y="1475005"/>
            <a:ext cx="3803589" cy="3736539"/>
          </a:xfrm>
          <a:prstGeom prst="rect">
            <a:avLst/>
          </a:prstGeom>
        </p:spPr>
      </p:pic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3350" y="190500"/>
            <a:ext cx="3543300" cy="5638800"/>
          </a:xfr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lang="en-US" sz="2800" b="0" i="0" kern="1200" cap="small" spc="40" baseline="0" dirty="0" smtClean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  <a:lvl2pPr marL="182880" indent="0">
              <a:spcBef>
                <a:spcPts val="0"/>
              </a:spcBef>
              <a:buNone/>
              <a:defRPr sz="1600"/>
            </a:lvl2pPr>
            <a:lvl3pPr marL="0" indent="-18288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600">
                <a:solidFill>
                  <a:srgbClr val="275A99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Resource Information</a:t>
            </a:r>
          </a:p>
          <a:p>
            <a:pPr lvl="2"/>
            <a:r>
              <a:rPr lang="en-US" dirty="0"/>
              <a:t>Resource Link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14775" y="190500"/>
            <a:ext cx="3543300" cy="5638800"/>
          </a:xfr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lang="en-US" sz="2800" b="0" i="0" kern="1200" cap="small" spc="40" baseline="0" dirty="0" smtClean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  <a:lvl2pPr marL="182880" indent="0">
              <a:spcBef>
                <a:spcPts val="0"/>
              </a:spcBef>
              <a:buNone/>
              <a:defRPr sz="1600"/>
            </a:lvl2pPr>
            <a:lvl3pPr marL="0" indent="-18288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600">
                <a:solidFill>
                  <a:srgbClr val="275A99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Resource Information</a:t>
            </a:r>
          </a:p>
          <a:p>
            <a:pPr lvl="2"/>
            <a:r>
              <a:rPr lang="en-US" dirty="0"/>
              <a:t>Resource Link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Impact" panose="020B0806030902050204" pitchFamily="34" charset="0"/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34694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-Background.png"/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" b="3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/>
          <p:cNvSpPr/>
          <p:nvPr userDrawn="1"/>
        </p:nvSpPr>
        <p:spPr>
          <a:xfrm>
            <a:off x="-1" y="6117905"/>
            <a:ext cx="5307845" cy="740095"/>
          </a:xfrm>
          <a:prstGeom prst="rect">
            <a:avLst/>
          </a:prstGeom>
          <a:solidFill>
            <a:srgbClr val="7A232E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4870" y="1280052"/>
            <a:ext cx="4980609" cy="1470025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800" b="0" i="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2784" y="3576972"/>
            <a:ext cx="5024782" cy="132634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800" b="0" i="0" cap="all" baseline="0">
                <a:solidFill>
                  <a:srgbClr val="275A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85" y="5047573"/>
            <a:ext cx="2424806" cy="820181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728807" y="6200285"/>
            <a:ext cx="3460479" cy="590826"/>
            <a:chOff x="3197079" y="5516217"/>
            <a:chExt cx="3460479" cy="590826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197079" y="5516217"/>
              <a:ext cx="590826" cy="59082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3750362" y="5611203"/>
              <a:ext cx="29071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i="0" kern="800" cap="all" spc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Employment and Training</a:t>
              </a:r>
              <a:r>
                <a:rPr lang="en-US" sz="900" b="1" i="0" kern="800" cap="all" spc="0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Administration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0" i="0" kern="800" cap="all" spc="0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United States Department of Labor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/>
          <a:srcRect r="12034"/>
          <a:stretch/>
        </p:blipFill>
        <p:spPr>
          <a:xfrm>
            <a:off x="4854452" y="567"/>
            <a:ext cx="4289548" cy="6857433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5930349" y="5212404"/>
            <a:ext cx="28670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i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</p:txBody>
      </p:sp>
      <p:sp>
        <p:nvSpPr>
          <p:cNvPr id="19" name="Text Placeholder 3"/>
          <p:cNvSpPr>
            <a:spLocks noGrp="1"/>
          </p:cNvSpPr>
          <p:nvPr userDrawn="1">
            <p:ph type="body" sz="half" idx="12" hasCustomPrompt="1"/>
          </p:nvPr>
        </p:nvSpPr>
        <p:spPr>
          <a:xfrm>
            <a:off x="5654470" y="5730973"/>
            <a:ext cx="3418783" cy="77386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300" b="0" i="0" spc="50" baseline="0">
                <a:ln>
                  <a:solidFill>
                    <a:srgbClr val="004874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3496096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217489"/>
            <a:ext cx="3152321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marL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8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Myriad Pro Cond"/>
              </a:rPr>
              <a:t>Any Questions?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1046309"/>
            <a:ext cx="7840136" cy="4816257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609521" y="345650"/>
            <a:ext cx="4093029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 indent="0" algn="ctr" defTabSz="457200" rtl="0" eaLnBrk="1" latinLnBrk="0" hangingPunct="1"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Myriad Pro"/>
              </a:rPr>
              <a:t>Enter your questions in the Chat window</a:t>
            </a:r>
          </a:p>
          <a:p>
            <a:pPr marL="0" lvl="0" indent="0" algn="r" defTabSz="457200" rtl="0" eaLnBrk="1" latinLnBrk="0" hangingPunct="1"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1400" i="1" kern="1200" spc="60" baseline="0" dirty="0">
                <a:solidFill>
                  <a:srgbClr val="4675B8"/>
                </a:solidFill>
                <a:latin typeface="+mn-lt"/>
                <a:ea typeface="+mn-ea"/>
                <a:cs typeface="Myriad Pro"/>
              </a:rPr>
              <a:t>(lower left of screen)</a:t>
            </a:r>
          </a:p>
        </p:txBody>
      </p:sp>
      <p:sp>
        <p:nvSpPr>
          <p:cNvPr id="7" name="Chevron 6"/>
          <p:cNvSpPr/>
          <p:nvPr userDrawn="1"/>
        </p:nvSpPr>
        <p:spPr>
          <a:xfrm>
            <a:off x="3498840" y="347552"/>
            <a:ext cx="150520" cy="450049"/>
          </a:xfrm>
          <a:prstGeom prst="chevron">
            <a:avLst/>
          </a:prstGeom>
          <a:solidFill>
            <a:srgbClr val="4675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134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72085" y="2600200"/>
            <a:ext cx="5095324" cy="566738"/>
          </a:xfrm>
        </p:spPr>
        <p:txBody>
          <a:bodyPr anchor="b">
            <a:normAutofit/>
          </a:bodyPr>
          <a:lstStyle>
            <a:lvl1pPr marL="0" indent="0" algn="l">
              <a:buClr>
                <a:srgbClr val="7A232E"/>
              </a:buClr>
              <a:buFont typeface="Wingdings" panose="05000000000000000000" pitchFamily="2" charset="2"/>
              <a:buNone/>
              <a:defRPr sz="36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772085" y="3202597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4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Position/Title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772085" y="3653875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Organization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1772085" y="3593121"/>
            <a:ext cx="3840480" cy="27432"/>
          </a:xfrm>
          <a:solidFill>
            <a:srgbClr val="4A7EBB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772085" y="4261387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Phone or Email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0922" y="128938"/>
            <a:ext cx="2182188" cy="2304097"/>
          </a:xfrm>
          <a:prstGeom prst="rect">
            <a:avLst/>
          </a:prstGeom>
        </p:spPr>
      </p:pic>
      <p:sp>
        <p:nvSpPr>
          <p:cNvPr id="19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1772085" y="4680671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Phone or Email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Impact" panose="020B0806030902050204" pitchFamily="34" charset="0"/>
              </a:rPr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2980288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83828"/>
            <a:ext cx="8717281" cy="5576138"/>
          </a:xfrm>
          <a:prstGeom prst="rect">
            <a:avLst/>
          </a:prstGeom>
          <a:effectLst>
            <a:innerShdw blurRad="88900" dist="38100" dir="18900000">
              <a:prstClr val="black">
                <a:alpha val="27000"/>
              </a:prstClr>
            </a:innerShdw>
          </a:effectLst>
        </p:spPr>
      </p:pic>
      <p:pic>
        <p:nvPicPr>
          <p:cNvPr id="5" name="Picture 4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7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ection-Slide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885" y="2191006"/>
            <a:ext cx="5494337" cy="1168599"/>
          </a:xfrm>
        </p:spPr>
        <p:txBody>
          <a:bodyPr anchor="b" anchorCtr="0">
            <a:normAutofit/>
          </a:bodyPr>
          <a:lstStyle>
            <a:lvl1pPr algn="l">
              <a:defRPr sz="4000" b="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8885" y="3536723"/>
            <a:ext cx="5240509" cy="585857"/>
          </a:xfrm>
        </p:spPr>
        <p:txBody>
          <a:bodyPr anchor="t">
            <a:noAutofit/>
          </a:bodyPr>
          <a:lstStyle>
            <a:lvl1pPr marL="0" indent="0">
              <a:buNone/>
              <a:defRPr sz="2200" b="0" i="0" cap="all" baseline="0">
                <a:solidFill>
                  <a:srgbClr val="275A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41F36"/>
                </a:solidFill>
              </a:defRPr>
            </a:lvl1pPr>
          </a:lstStyle>
          <a:p>
            <a:fld id="{42234874-4AE6-EC41-8F27-0640F467241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/>
          <a:srcRect r="12034"/>
          <a:stretch/>
        </p:blipFill>
        <p:spPr>
          <a:xfrm>
            <a:off x="4854453" y="567"/>
            <a:ext cx="4289548" cy="6857433"/>
          </a:xfrm>
          <a:prstGeom prst="rect">
            <a:avLst/>
          </a:prstGeom>
        </p:spPr>
      </p:pic>
      <p:grpSp>
        <p:nvGrpSpPr>
          <p:cNvPr id="17" name="Group 16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18" name="Isosceles Triangle 17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extBox 19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12" name="Picture 11" descr="wrfgps-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85" y="5047573"/>
            <a:ext cx="2424806" cy="82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gradFill flip="none" rotWithShape="1"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-1933"/>
            <a:ext cx="9144000" cy="6859933"/>
            <a:chOff x="0" y="-1933"/>
            <a:chExt cx="9144000" cy="6859933"/>
          </a:xfrm>
        </p:grpSpPr>
        <p:grpSp>
          <p:nvGrpSpPr>
            <p:cNvPr id="10" name="Group 9"/>
            <p:cNvGrpSpPr/>
            <p:nvPr userDrawn="1"/>
          </p:nvGrpSpPr>
          <p:grpSpPr>
            <a:xfrm>
              <a:off x="0" y="991981"/>
              <a:ext cx="9144000" cy="5104019"/>
              <a:chOff x="0" y="991981"/>
              <a:chExt cx="9144000" cy="4951619"/>
            </a:xfrm>
          </p:grpSpPr>
          <p:sp>
            <p:nvSpPr>
              <p:cNvPr id="7" name="Rectangle 6"/>
              <p:cNvSpPr/>
              <p:nvPr userDrawn="1"/>
            </p:nvSpPr>
            <p:spPr>
              <a:xfrm>
                <a:off x="0" y="991981"/>
                <a:ext cx="9144000" cy="4951619"/>
              </a:xfrm>
              <a:prstGeom prst="rect">
                <a:avLst/>
              </a:prstGeom>
              <a:solidFill>
                <a:srgbClr val="275A99">
                  <a:alpha val="16000"/>
                </a:srgb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 userDrawn="1"/>
            </p:nvSpPr>
            <p:spPr>
              <a:xfrm>
                <a:off x="0" y="1017198"/>
                <a:ext cx="9144000" cy="490118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rgbClr val="F6F6F6"/>
                  </a:gs>
                  <a:gs pos="72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" name="Picture 10" descr="wrfgps-logo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26" y="5916894"/>
              <a:ext cx="2230783" cy="75455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 userDrawn="1"/>
          </p:nvSpPr>
          <p:spPr>
            <a:xfrm>
              <a:off x="5882795" y="6070006"/>
              <a:ext cx="2438400" cy="787994"/>
            </a:xfrm>
            <a:prstGeom prst="rect">
              <a:avLst/>
            </a:prstGeom>
            <a:gradFill flip="none" rotWithShape="1">
              <a:gsLst>
                <a:gs pos="55720">
                  <a:srgbClr val="002C47">
                    <a:alpha val="11000"/>
                  </a:srgbClr>
                </a:gs>
                <a:gs pos="10000">
                  <a:srgbClr val="002C47">
                    <a:alpha val="0"/>
                  </a:srgbClr>
                </a:gs>
                <a:gs pos="100000">
                  <a:srgbClr val="002C47">
                    <a:alpha val="34000"/>
                  </a:srgb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6474454" y="-1933"/>
              <a:ext cx="2047874" cy="1019623"/>
            </a:xfrm>
            <a:prstGeom prst="rect">
              <a:avLst/>
            </a:prstGeom>
            <a:gradFill flip="none" rotWithShape="1">
              <a:gsLst>
                <a:gs pos="81000">
                  <a:schemeClr val="tx1">
                    <a:alpha val="14000"/>
                  </a:schemeClr>
                </a:gs>
                <a:gs pos="10000">
                  <a:srgbClr val="002C47">
                    <a:alpha val="0"/>
                  </a:srgbClr>
                </a:gs>
                <a:gs pos="100000">
                  <a:schemeClr val="tx1">
                    <a:alpha val="34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3"/>
            <a:srcRect r="66253"/>
            <a:stretch/>
          </p:blipFill>
          <p:spPr>
            <a:xfrm>
              <a:off x="7498391" y="567"/>
              <a:ext cx="1645609" cy="6857433"/>
            </a:xfrm>
            <a:prstGeom prst="rect">
              <a:avLst/>
            </a:prstGeom>
            <a:effectLst/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1" name="Isosceles Triangle 2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Isosceles Triangle 2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89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-1933"/>
            <a:ext cx="9144000" cy="6859933"/>
            <a:chOff x="0" y="-1933"/>
            <a:chExt cx="9144000" cy="6859933"/>
          </a:xfrm>
        </p:grpSpPr>
        <p:grpSp>
          <p:nvGrpSpPr>
            <p:cNvPr id="10" name="Group 9"/>
            <p:cNvGrpSpPr/>
            <p:nvPr userDrawn="1"/>
          </p:nvGrpSpPr>
          <p:grpSpPr>
            <a:xfrm>
              <a:off x="0" y="991981"/>
              <a:ext cx="9144000" cy="5104019"/>
              <a:chOff x="0" y="991981"/>
              <a:chExt cx="9144000" cy="4951619"/>
            </a:xfrm>
          </p:grpSpPr>
          <p:sp>
            <p:nvSpPr>
              <p:cNvPr id="15" name="Rectangle 14"/>
              <p:cNvSpPr/>
              <p:nvPr userDrawn="1"/>
            </p:nvSpPr>
            <p:spPr>
              <a:xfrm>
                <a:off x="0" y="991981"/>
                <a:ext cx="9144000" cy="4951619"/>
              </a:xfrm>
              <a:prstGeom prst="rect">
                <a:avLst/>
              </a:prstGeom>
              <a:solidFill>
                <a:srgbClr val="275A99">
                  <a:alpha val="16000"/>
                </a:srgb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 userDrawn="1"/>
            </p:nvSpPr>
            <p:spPr>
              <a:xfrm>
                <a:off x="0" y="1017198"/>
                <a:ext cx="9144000" cy="490118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rgbClr val="F6F6F6"/>
                  </a:gs>
                  <a:gs pos="72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" name="Picture 10" descr="wrfgps-logo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26" y="5916894"/>
              <a:ext cx="2230783" cy="75455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 userDrawn="1"/>
          </p:nvSpPr>
          <p:spPr>
            <a:xfrm>
              <a:off x="5882795" y="6070006"/>
              <a:ext cx="2438400" cy="787994"/>
            </a:xfrm>
            <a:prstGeom prst="rect">
              <a:avLst/>
            </a:prstGeom>
            <a:gradFill flip="none" rotWithShape="1">
              <a:gsLst>
                <a:gs pos="55720">
                  <a:srgbClr val="002C47">
                    <a:alpha val="11000"/>
                  </a:srgbClr>
                </a:gs>
                <a:gs pos="10000">
                  <a:srgbClr val="002C47">
                    <a:alpha val="0"/>
                  </a:srgbClr>
                </a:gs>
                <a:gs pos="100000">
                  <a:srgbClr val="002C47">
                    <a:alpha val="34000"/>
                  </a:srgb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6474454" y="-1933"/>
              <a:ext cx="2047874" cy="1019623"/>
            </a:xfrm>
            <a:prstGeom prst="rect">
              <a:avLst/>
            </a:prstGeom>
            <a:gradFill flip="none" rotWithShape="1">
              <a:gsLst>
                <a:gs pos="81000">
                  <a:schemeClr val="tx1">
                    <a:alpha val="14000"/>
                  </a:schemeClr>
                </a:gs>
                <a:gs pos="10000">
                  <a:srgbClr val="002C47">
                    <a:alpha val="0"/>
                  </a:srgbClr>
                </a:gs>
                <a:gs pos="100000">
                  <a:schemeClr val="tx1">
                    <a:alpha val="34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/>
            <a:srcRect r="66253"/>
            <a:stretch/>
          </p:blipFill>
          <p:spPr>
            <a:xfrm>
              <a:off x="7498391" y="284"/>
              <a:ext cx="1645609" cy="6857433"/>
            </a:xfrm>
            <a:prstGeom prst="rect">
              <a:avLst/>
            </a:prstGeom>
            <a:effectLst/>
          </p:spPr>
        </p:pic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1009"/>
            <a:ext cx="36195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5300" y="1281009"/>
            <a:ext cx="36195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Pentagon 16"/>
          <p:cNvSpPr/>
          <p:nvPr userDrawn="1"/>
        </p:nvSpPr>
        <p:spPr>
          <a:xfrm rot="5400000">
            <a:off x="1731394" y="3439196"/>
            <a:ext cx="4899204" cy="56191"/>
          </a:xfrm>
          <a:prstGeom prst="homePlate">
            <a:avLst/>
          </a:prstGeom>
          <a:gradFill flip="none" rotWithShape="1">
            <a:gsLst>
              <a:gs pos="0">
                <a:srgbClr val="275A99">
                  <a:alpha val="19000"/>
                </a:srgbClr>
              </a:gs>
              <a:gs pos="99000">
                <a:srgbClr val="275A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4" name="Isosceles Triangle 23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Isosceles Triangle 24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TextBox 25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73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-1933"/>
            <a:ext cx="9144000" cy="6859933"/>
            <a:chOff x="0" y="-1933"/>
            <a:chExt cx="9144000" cy="6859933"/>
          </a:xfrm>
        </p:grpSpPr>
        <p:grpSp>
          <p:nvGrpSpPr>
            <p:cNvPr id="10" name="Group 9"/>
            <p:cNvGrpSpPr/>
            <p:nvPr userDrawn="1"/>
          </p:nvGrpSpPr>
          <p:grpSpPr>
            <a:xfrm>
              <a:off x="0" y="991981"/>
              <a:ext cx="9144000" cy="5104019"/>
              <a:chOff x="0" y="991981"/>
              <a:chExt cx="9144000" cy="4951619"/>
            </a:xfrm>
          </p:grpSpPr>
          <p:sp>
            <p:nvSpPr>
              <p:cNvPr id="15" name="Rectangle 14"/>
              <p:cNvSpPr/>
              <p:nvPr userDrawn="1"/>
            </p:nvSpPr>
            <p:spPr>
              <a:xfrm>
                <a:off x="0" y="991981"/>
                <a:ext cx="9144000" cy="4951619"/>
              </a:xfrm>
              <a:prstGeom prst="rect">
                <a:avLst/>
              </a:prstGeom>
              <a:solidFill>
                <a:srgbClr val="275A99">
                  <a:alpha val="16000"/>
                </a:srgb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 userDrawn="1"/>
            </p:nvSpPr>
            <p:spPr>
              <a:xfrm>
                <a:off x="0" y="1017198"/>
                <a:ext cx="9144000" cy="490118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rgbClr val="F6F6F6"/>
                  </a:gs>
                  <a:gs pos="72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" name="Picture 10" descr="wrfgps-logo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26" y="5916894"/>
              <a:ext cx="2230783" cy="75455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 userDrawn="1"/>
          </p:nvSpPr>
          <p:spPr>
            <a:xfrm>
              <a:off x="5882795" y="6070006"/>
              <a:ext cx="2438400" cy="787994"/>
            </a:xfrm>
            <a:prstGeom prst="rect">
              <a:avLst/>
            </a:prstGeom>
            <a:gradFill flip="none" rotWithShape="1">
              <a:gsLst>
                <a:gs pos="55720">
                  <a:srgbClr val="002C47">
                    <a:alpha val="11000"/>
                  </a:srgbClr>
                </a:gs>
                <a:gs pos="10000">
                  <a:srgbClr val="002C47">
                    <a:alpha val="0"/>
                  </a:srgbClr>
                </a:gs>
                <a:gs pos="100000">
                  <a:srgbClr val="002C47">
                    <a:alpha val="34000"/>
                  </a:srgb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6474454" y="-1933"/>
              <a:ext cx="2047874" cy="1019623"/>
            </a:xfrm>
            <a:prstGeom prst="rect">
              <a:avLst/>
            </a:prstGeom>
            <a:gradFill flip="none" rotWithShape="1">
              <a:gsLst>
                <a:gs pos="81000">
                  <a:schemeClr val="tx1">
                    <a:alpha val="14000"/>
                  </a:schemeClr>
                </a:gs>
                <a:gs pos="10000">
                  <a:srgbClr val="002C47">
                    <a:alpha val="0"/>
                  </a:srgbClr>
                </a:gs>
                <a:gs pos="100000">
                  <a:schemeClr val="tx1">
                    <a:alpha val="34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/>
            <a:srcRect r="66253"/>
            <a:stretch/>
          </p:blipFill>
          <p:spPr>
            <a:xfrm>
              <a:off x="7498391" y="284"/>
              <a:ext cx="1645609" cy="6857433"/>
            </a:xfrm>
            <a:prstGeom prst="rect">
              <a:avLst/>
            </a:prstGeom>
            <a:effectLst/>
          </p:spPr>
        </p:pic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77012"/>
            <a:ext cx="3619500" cy="3929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5300" y="1877012"/>
            <a:ext cx="3619500" cy="3929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Pentagon 16"/>
          <p:cNvSpPr/>
          <p:nvPr userDrawn="1"/>
        </p:nvSpPr>
        <p:spPr>
          <a:xfrm rot="5400000">
            <a:off x="1731394" y="3439196"/>
            <a:ext cx="4899204" cy="56191"/>
          </a:xfrm>
          <a:prstGeom prst="homePlate">
            <a:avLst/>
          </a:prstGeom>
          <a:gradFill flip="none" rotWithShape="1">
            <a:gsLst>
              <a:gs pos="0">
                <a:srgbClr val="275A99">
                  <a:alpha val="19000"/>
                </a:srgbClr>
              </a:gs>
              <a:gs pos="99000">
                <a:srgbClr val="275A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0"/>
          </p:nvPr>
        </p:nvSpPr>
        <p:spPr>
          <a:xfrm>
            <a:off x="457200" y="1085850"/>
            <a:ext cx="3621253" cy="719624"/>
          </a:xfrm>
          <a:prstGeom prst="snip1Rect">
            <a:avLst/>
          </a:prstGeom>
          <a:gradFill flip="none" rotWithShape="1">
            <a:gsLst>
              <a:gs pos="0">
                <a:srgbClr val="004874">
                  <a:lumMod val="93000"/>
                  <a:lumOff val="7000"/>
                </a:srgbClr>
              </a:gs>
              <a:gs pos="99000">
                <a:srgbClr val="002C47"/>
              </a:gs>
            </a:gsLst>
            <a:lin ang="2700000" scaled="1"/>
            <a:tileRect/>
          </a:gradFill>
        </p:spPr>
        <p:txBody>
          <a:bodyPr tIns="0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000" b="0" spc="40" baseline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19588" y="1085850"/>
            <a:ext cx="3622675" cy="719624"/>
          </a:xfrm>
          <a:prstGeom prst="snip1Rect">
            <a:avLst/>
          </a:prstGeom>
          <a:gradFill flip="none" rotWithShape="1">
            <a:gsLst>
              <a:gs pos="0">
                <a:srgbClr val="004874">
                  <a:lumMod val="93000"/>
                  <a:lumOff val="7000"/>
                </a:srgbClr>
              </a:gs>
              <a:gs pos="99000">
                <a:srgbClr val="002C47"/>
              </a:gs>
            </a:gsLst>
            <a:lin ang="2700000" scaled="1"/>
            <a:tileRect/>
          </a:gradFill>
        </p:spPr>
        <p:txBody>
          <a:bodyPr tIns="0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000" b="0" spc="40" baseline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" y="1872149"/>
            <a:ext cx="36195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305300" y="1872149"/>
            <a:ext cx="36195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4" name="Isosceles Triangle 23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Isosceles Triangle 24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TextBox 25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35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0" y="-1933"/>
            <a:ext cx="9144000" cy="6859933"/>
            <a:chOff x="0" y="-1933"/>
            <a:chExt cx="9144000" cy="6859933"/>
          </a:xfrm>
        </p:grpSpPr>
        <p:grpSp>
          <p:nvGrpSpPr>
            <p:cNvPr id="15" name="Group 14"/>
            <p:cNvGrpSpPr/>
            <p:nvPr userDrawn="1"/>
          </p:nvGrpSpPr>
          <p:grpSpPr>
            <a:xfrm>
              <a:off x="0" y="991981"/>
              <a:ext cx="9144000" cy="5104019"/>
              <a:chOff x="0" y="991981"/>
              <a:chExt cx="9144000" cy="4951619"/>
            </a:xfrm>
          </p:grpSpPr>
          <p:sp>
            <p:nvSpPr>
              <p:cNvPr id="20" name="Rectangle 19"/>
              <p:cNvSpPr/>
              <p:nvPr userDrawn="1"/>
            </p:nvSpPr>
            <p:spPr>
              <a:xfrm>
                <a:off x="0" y="991981"/>
                <a:ext cx="9144000" cy="4951619"/>
              </a:xfrm>
              <a:prstGeom prst="rect">
                <a:avLst/>
              </a:prstGeom>
              <a:solidFill>
                <a:srgbClr val="275A99">
                  <a:alpha val="16000"/>
                </a:srgb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 userDrawn="1"/>
            </p:nvSpPr>
            <p:spPr>
              <a:xfrm>
                <a:off x="0" y="1017198"/>
                <a:ext cx="9144000" cy="490118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rgbClr val="F6F6F6"/>
                  </a:gs>
                  <a:gs pos="72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6" name="Picture 15" descr="wrfgps-logo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26" y="5916894"/>
              <a:ext cx="2230783" cy="754553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 userDrawn="1"/>
          </p:nvSpPr>
          <p:spPr>
            <a:xfrm>
              <a:off x="5882795" y="6070006"/>
              <a:ext cx="2438400" cy="787994"/>
            </a:xfrm>
            <a:prstGeom prst="rect">
              <a:avLst/>
            </a:prstGeom>
            <a:gradFill flip="none" rotWithShape="1">
              <a:gsLst>
                <a:gs pos="55720">
                  <a:srgbClr val="002C47">
                    <a:alpha val="11000"/>
                  </a:srgbClr>
                </a:gs>
                <a:gs pos="10000">
                  <a:srgbClr val="002C47">
                    <a:alpha val="0"/>
                  </a:srgbClr>
                </a:gs>
                <a:gs pos="100000">
                  <a:srgbClr val="002C47">
                    <a:alpha val="34000"/>
                  </a:srgb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474454" y="-1933"/>
              <a:ext cx="2047874" cy="1019623"/>
            </a:xfrm>
            <a:prstGeom prst="rect">
              <a:avLst/>
            </a:prstGeom>
            <a:gradFill flip="none" rotWithShape="1">
              <a:gsLst>
                <a:gs pos="81000">
                  <a:schemeClr val="tx1">
                    <a:alpha val="14000"/>
                  </a:schemeClr>
                </a:gs>
                <a:gs pos="10000">
                  <a:srgbClr val="002C47">
                    <a:alpha val="0"/>
                  </a:srgbClr>
                </a:gs>
                <a:gs pos="100000">
                  <a:schemeClr val="tx1">
                    <a:alpha val="34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3"/>
            <a:srcRect r="66253"/>
            <a:stretch/>
          </p:blipFill>
          <p:spPr>
            <a:xfrm>
              <a:off x="7498391" y="284"/>
              <a:ext cx="1645609" cy="6857433"/>
            </a:xfrm>
            <a:prstGeom prst="rect">
              <a:avLst/>
            </a:prstGeom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3" name="Isosceles Triangle 22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Isosceles Triangle 23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TextBox 24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98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05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1933"/>
            <a:ext cx="9144000" cy="6859933"/>
            <a:chOff x="0" y="-1933"/>
            <a:chExt cx="9144000" cy="6859933"/>
          </a:xfrm>
        </p:grpSpPr>
        <p:grpSp>
          <p:nvGrpSpPr>
            <p:cNvPr id="3" name="Group 2"/>
            <p:cNvGrpSpPr/>
            <p:nvPr userDrawn="1"/>
          </p:nvGrpSpPr>
          <p:grpSpPr>
            <a:xfrm>
              <a:off x="0" y="991981"/>
              <a:ext cx="9144000" cy="5104019"/>
              <a:chOff x="0" y="991981"/>
              <a:chExt cx="9144000" cy="4951619"/>
            </a:xfrm>
          </p:grpSpPr>
          <p:sp>
            <p:nvSpPr>
              <p:cNvPr id="8" name="Rectangle 7"/>
              <p:cNvSpPr/>
              <p:nvPr userDrawn="1"/>
            </p:nvSpPr>
            <p:spPr>
              <a:xfrm>
                <a:off x="0" y="991981"/>
                <a:ext cx="9144000" cy="4951619"/>
              </a:xfrm>
              <a:prstGeom prst="rect">
                <a:avLst/>
              </a:prstGeom>
              <a:solidFill>
                <a:srgbClr val="275A99">
                  <a:alpha val="16000"/>
                </a:srgb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 userDrawn="1"/>
            </p:nvSpPr>
            <p:spPr>
              <a:xfrm>
                <a:off x="0" y="1017198"/>
                <a:ext cx="9144000" cy="490118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rgbClr val="F6F6F6"/>
                  </a:gs>
                  <a:gs pos="72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4" name="Picture 3" descr="wrfgps-logo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26" y="5916894"/>
              <a:ext cx="2230783" cy="75455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 userDrawn="1"/>
          </p:nvSpPr>
          <p:spPr>
            <a:xfrm>
              <a:off x="5882795" y="6070006"/>
              <a:ext cx="2438400" cy="787994"/>
            </a:xfrm>
            <a:prstGeom prst="rect">
              <a:avLst/>
            </a:prstGeom>
            <a:gradFill flip="none" rotWithShape="1">
              <a:gsLst>
                <a:gs pos="55720">
                  <a:srgbClr val="002C47">
                    <a:alpha val="11000"/>
                  </a:srgbClr>
                </a:gs>
                <a:gs pos="10000">
                  <a:srgbClr val="002C47">
                    <a:alpha val="0"/>
                  </a:srgbClr>
                </a:gs>
                <a:gs pos="100000">
                  <a:srgbClr val="002C47">
                    <a:alpha val="34000"/>
                  </a:srgb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6474454" y="-1933"/>
              <a:ext cx="2047874" cy="1019623"/>
            </a:xfrm>
            <a:prstGeom prst="rect">
              <a:avLst/>
            </a:prstGeom>
            <a:gradFill flip="none" rotWithShape="1">
              <a:gsLst>
                <a:gs pos="81000">
                  <a:schemeClr val="tx1">
                    <a:alpha val="14000"/>
                  </a:schemeClr>
                </a:gs>
                <a:gs pos="10000">
                  <a:srgbClr val="002C47">
                    <a:alpha val="0"/>
                  </a:srgbClr>
                </a:gs>
                <a:gs pos="100000">
                  <a:schemeClr val="tx1">
                    <a:alpha val="34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3"/>
            <a:srcRect r="66253"/>
            <a:stretch/>
          </p:blipFill>
          <p:spPr>
            <a:xfrm>
              <a:off x="7498391" y="284"/>
              <a:ext cx="1645609" cy="6857433"/>
            </a:xfrm>
            <a:prstGeom prst="rect">
              <a:avLst/>
            </a:prstGeom>
            <a:effectLst/>
          </p:spPr>
        </p:pic>
      </p:grpSp>
      <p:grpSp>
        <p:nvGrpSpPr>
          <p:cNvPr id="10" name="Group 9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06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-Background.png"/>
          <p:cNvPicPr>
            <a:picLocks noChangeAspect="1"/>
          </p:cNvPicPr>
          <p:nvPr userDrawn="1"/>
        </p:nvPicPr>
        <p:blipFill rotWithShape="1">
          <a:blip r:embed="rId2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" b="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9470"/>
            <a:ext cx="6908800" cy="465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5"/>
          <a:srcRect r="66253"/>
          <a:stretch/>
        </p:blipFill>
        <p:spPr>
          <a:xfrm>
            <a:off x="7498391" y="284"/>
            <a:ext cx="1645609" cy="6857433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extBox 17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0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51" r:id="rId3"/>
    <p:sldLayoutId id="2147483650" r:id="rId4"/>
    <p:sldLayoutId id="2147483652" r:id="rId5"/>
    <p:sldLayoutId id="2147483660" r:id="rId6"/>
    <p:sldLayoutId id="2147483654" r:id="rId7"/>
    <p:sldLayoutId id="2147483655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9" r:id="rId15"/>
    <p:sldLayoutId id="2147483673" r:id="rId16"/>
    <p:sldLayoutId id="2147483674" r:id="rId17"/>
    <p:sldLayoutId id="2147483670" r:id="rId18"/>
    <p:sldLayoutId id="2147483668" r:id="rId19"/>
    <p:sldLayoutId id="2147483667" r:id="rId20"/>
    <p:sldLayoutId id="2147483671" r:id="rId21"/>
    <p:sldLayoutId id="2147483672" r:id="rId22"/>
  </p:sldLayoutIdLst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3800" b="0" i="0" u="none" kern="1200" cap="small" spc="40" baseline="0">
          <a:gradFill>
            <a:gsLst>
              <a:gs pos="0">
                <a:srgbClr val="004874"/>
              </a:gs>
              <a:gs pos="100000">
                <a:srgbClr val="041F36"/>
              </a:gs>
            </a:gsLst>
            <a:lin ang="5400000" scaled="1"/>
          </a:gradFill>
          <a:latin typeface="Impact" panose="020B0806030902050204" pitchFamily="34" charset="0"/>
          <a:ea typeface="+mj-ea"/>
          <a:cs typeface="Impact" panose="020B080603090205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752832"/>
        </a:buClr>
        <a:buFont typeface="Wingdings" panose="05000000000000000000" pitchFamily="2" charset="2"/>
        <a:buChar char="Ø"/>
        <a:defRPr sz="3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752832"/>
        </a:buClr>
        <a:buFont typeface="Arial" panose="020B0604020202020204" pitchFamily="34" charset="0"/>
        <a:buChar char="•"/>
        <a:defRPr sz="2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752832"/>
        </a:buClr>
        <a:buFont typeface="Myriad Pro" panose="020B0503030403020204" pitchFamily="34" charset="0"/>
        <a:buChar char="–"/>
        <a:defRPr sz="22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75283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752832"/>
        </a:buClr>
        <a:buFont typeface="Arial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Apprenticeship.Grants-ETA@dol.gov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State Apprenticeship Expansion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83" y="3098800"/>
            <a:ext cx="5265845" cy="900706"/>
          </a:xfrm>
        </p:spPr>
        <p:txBody>
          <a:bodyPr>
            <a:noAutofit/>
          </a:bodyPr>
          <a:lstStyle/>
          <a:p>
            <a:r>
              <a:rPr lang="en-US" sz="2400" dirty="0"/>
              <a:t>First Round of Quarterly Performance reports (QPRs)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/>
              <a:t>Office of Apprenticeship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32384" y="275442"/>
            <a:ext cx="3440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-4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  <a:r>
              <a:rPr lang="en-US" sz="2400" b="1" i="0" spc="-40" baseline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3, 2017</a:t>
            </a:r>
          </a:p>
        </p:txBody>
      </p:sp>
    </p:spTree>
    <p:extLst>
      <p:ext uri="{BB962C8B-B14F-4D97-AF65-F5344CB8AC3E}">
        <p14:creationId xmlns:p14="http://schemas.microsoft.com/office/powerpoint/2010/main" val="403076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Section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9470"/>
            <a:ext cx="7612744" cy="4654617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</a:pPr>
            <a:r>
              <a:rPr lang="en-US" sz="2600" dirty="0"/>
              <a:t>Several grantees are reporting high numbers of apprentices being served by the Expansion Grant and no individual records were submitted</a:t>
            </a:r>
          </a:p>
          <a:p>
            <a:pPr lvl="1">
              <a:lnSpc>
                <a:spcPct val="95000"/>
              </a:lnSpc>
            </a:pPr>
            <a:r>
              <a:rPr lang="en-US" sz="2200" dirty="0"/>
              <a:t>6 grantees reported over 1,500 apprentices</a:t>
            </a:r>
          </a:p>
          <a:p>
            <a:pPr lvl="1">
              <a:lnSpc>
                <a:spcPct val="95000"/>
              </a:lnSpc>
            </a:pPr>
            <a:r>
              <a:rPr lang="en-US" sz="2200" dirty="0"/>
              <a:t>1 grantee reported more than 68,000 apprentices</a:t>
            </a:r>
          </a:p>
          <a:p>
            <a:pPr>
              <a:lnSpc>
                <a:spcPct val="95000"/>
              </a:lnSpc>
              <a:spcBef>
                <a:spcPts val="1800"/>
              </a:spcBef>
            </a:pPr>
            <a:r>
              <a:rPr lang="en-US" sz="2600" dirty="0"/>
              <a:t>Section I is supposed to contain “Information on Individuals Served by the Grant” </a:t>
            </a:r>
            <a:br>
              <a:rPr lang="en-US" sz="2600" dirty="0"/>
            </a:br>
            <a:r>
              <a:rPr lang="en-US" sz="2600" dirty="0"/>
              <a:t>(emphasis added)</a:t>
            </a:r>
          </a:p>
          <a:p>
            <a:pPr lvl="1">
              <a:lnSpc>
                <a:spcPct val="95000"/>
              </a:lnSpc>
            </a:pPr>
            <a:r>
              <a:rPr lang="en-US" sz="2200" dirty="0"/>
              <a:t>It was clear from many reports that general apprenticeship-related activities not directly related to the SAE grant were included.  </a:t>
            </a:r>
          </a:p>
        </p:txBody>
      </p:sp>
    </p:spTree>
    <p:extLst>
      <p:ext uri="{BB962C8B-B14F-4D97-AF65-F5344CB8AC3E}">
        <p14:creationId xmlns:p14="http://schemas.microsoft.com/office/powerpoint/2010/main" val="806711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Individual Records (2)</a:t>
            </a:r>
          </a:p>
        </p:txBody>
      </p:sp>
      <p:pic>
        <p:nvPicPr>
          <p:cNvPr id="1026" name="Picture 2" descr="C:\Users\weidmark.maria\AppData\Local\Microsoft\Windows\Temporary Internet Files\Content.IE5\H3TM7XWN\10_amendmen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39" y="3776904"/>
            <a:ext cx="4165718" cy="292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States/grantees that do not utilize RAPIDS (that will need to transmit individual records):</a:t>
            </a:r>
          </a:p>
          <a:p>
            <a:pPr lvl="1"/>
            <a:r>
              <a:rPr lang="en-US" sz="3200" dirty="0"/>
              <a:t>CT, DC, DE, HI, KS, MA, MD, MN, MT, NC, NM, NY, OR, RI, VA, VT, WA, WI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FF84E1F-8823-4BD1-89E5-0D4896F414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905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Section II: Info on Services Provided to Individuals Under the Grant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199" y="1209470"/>
            <a:ext cx="7119257" cy="4654617"/>
          </a:xfrm>
        </p:spPr>
        <p:txBody>
          <a:bodyPr>
            <a:normAutofit/>
          </a:bodyPr>
          <a:lstStyle/>
          <a:p>
            <a:r>
              <a:rPr lang="en-US" sz="3200" dirty="0"/>
              <a:t>Two Subsections: </a:t>
            </a:r>
          </a:p>
          <a:p>
            <a:pPr marL="1005840" lvl="1"/>
            <a:r>
              <a:rPr lang="en-US" sz="2800" dirty="0"/>
              <a:t>Services (II.D.)</a:t>
            </a:r>
          </a:p>
          <a:p>
            <a:pPr marL="1005840" lvl="1"/>
            <a:r>
              <a:rPr lang="en-US" sz="2800" dirty="0"/>
              <a:t>Funding Sources (II.E.)</a:t>
            </a:r>
          </a:p>
          <a:p>
            <a:pPr>
              <a:spcBef>
                <a:spcPts val="1800"/>
              </a:spcBef>
            </a:pPr>
            <a:r>
              <a:rPr lang="en-US" sz="3200" dirty="0"/>
              <a:t>If there is nothing to report, grantees are required to enter zeros</a:t>
            </a:r>
          </a:p>
          <a:p>
            <a:pPr>
              <a:spcBef>
                <a:spcPts val="1800"/>
              </a:spcBef>
            </a:pPr>
            <a:r>
              <a:rPr lang="en-US" sz="3200" dirty="0"/>
              <a:t>Many grantees left this</a:t>
            </a:r>
            <a:br>
              <a:rPr lang="en-US" sz="3200" dirty="0"/>
            </a:br>
            <a:r>
              <a:rPr lang="en-US" sz="3200" dirty="0"/>
              <a:t> section blank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2203" y="3686946"/>
            <a:ext cx="1944597" cy="194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88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Section II Example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50" y="1755308"/>
            <a:ext cx="7531621" cy="362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64114" y="2204998"/>
            <a:ext cx="2274556" cy="2570203"/>
          </a:xfrm>
          <a:prstGeom prst="rect">
            <a:avLst/>
          </a:prstGeom>
          <a:gradFill>
            <a:gsLst>
              <a:gs pos="0">
                <a:schemeClr val="accent1">
                  <a:shade val="15000"/>
                  <a:satMod val="180000"/>
                </a:schemeClr>
              </a:gs>
              <a:gs pos="55000">
                <a:schemeClr val="accent1">
                  <a:shade val="45000"/>
                  <a:satMod val="170000"/>
                </a:schemeClr>
              </a:gs>
              <a:gs pos="100000">
                <a:schemeClr val="accent1">
                  <a:tint val="99000"/>
                  <a:shade val="65000"/>
                  <a:satMod val="15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000" b="1" dirty="0"/>
              <a:t>No figures reported for current quarter; should be zeros (and not “None”)</a:t>
            </a:r>
          </a:p>
        </p:txBody>
      </p:sp>
    </p:spTree>
    <p:extLst>
      <p:ext uri="{BB962C8B-B14F-4D97-AF65-F5344CB8AC3E}">
        <p14:creationId xmlns:p14="http://schemas.microsoft.com/office/powerpoint/2010/main" val="641489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Section III: Info on Programs/ Sponsors “Served” Under Grant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3571"/>
            <a:ext cx="8229600" cy="2019664"/>
          </a:xfrm>
        </p:spPr>
        <p:txBody>
          <a:bodyPr>
            <a:normAutofit/>
          </a:bodyPr>
          <a:lstStyle/>
          <a:p>
            <a:r>
              <a:rPr lang="en-US" dirty="0"/>
              <a:t>Element III.1. – Report </a:t>
            </a:r>
            <a:r>
              <a:rPr lang="en-US" i="1" dirty="0"/>
              <a:t>substantive</a:t>
            </a:r>
            <a:r>
              <a:rPr lang="en-US" dirty="0"/>
              <a:t> engagement only as defined in reporting instructions</a:t>
            </a:r>
          </a:p>
          <a:p>
            <a:r>
              <a:rPr lang="en-US" dirty="0"/>
              <a:t>All figures are to be explained in IV.1.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32971" y="1242069"/>
            <a:ext cx="5300195" cy="215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309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III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98060"/>
            <a:ext cx="8229600" cy="1895559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No information is reported for the current quarter and III.1. and III.4. are blank in both columns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How can 19 new programs be registered but no new businesses engaged?  (doesn’t make sense)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684674"/>
            <a:ext cx="8079275" cy="179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9223" y="1284130"/>
            <a:ext cx="2058886" cy="1859316"/>
          </a:xfrm>
          <a:prstGeom prst="rect">
            <a:avLst/>
          </a:prstGeom>
          <a:gradFill>
            <a:gsLst>
              <a:gs pos="0">
                <a:schemeClr val="accent1">
                  <a:shade val="15000"/>
                  <a:satMod val="180000"/>
                </a:schemeClr>
              </a:gs>
              <a:gs pos="55000">
                <a:schemeClr val="accent1">
                  <a:shade val="45000"/>
                  <a:satMod val="170000"/>
                </a:schemeClr>
              </a:gs>
              <a:gs pos="100000">
                <a:schemeClr val="accent1">
                  <a:tint val="99000"/>
                  <a:shade val="65000"/>
                  <a:satMod val="15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000" b="1" dirty="0"/>
              <a:t>These figures were also not described in IV.1 as “required”.</a:t>
            </a:r>
          </a:p>
        </p:txBody>
      </p:sp>
      <p:sp>
        <p:nvSpPr>
          <p:cNvPr id="6" name="Left Brace 5"/>
          <p:cNvSpPr/>
          <p:nvPr/>
        </p:nvSpPr>
        <p:spPr>
          <a:xfrm>
            <a:off x="5669714" y="2023008"/>
            <a:ext cx="302207" cy="1278541"/>
          </a:xfrm>
          <a:prstGeom prst="leftBrace">
            <a:avLst>
              <a:gd name="adj1" fmla="val 96687"/>
              <a:gd name="adj2" fmla="val 50000"/>
            </a:avLst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71921" y="2023008"/>
            <a:ext cx="396511" cy="1278541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31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Individual Records!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92864" y="1078247"/>
            <a:ext cx="4260922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dirty="0">
                <a:gradFill flip="none" rotWithShape="1">
                  <a:gsLst>
                    <a:gs pos="0">
                      <a:schemeClr val="accent1">
                        <a:shade val="15000"/>
                        <a:satMod val="180000"/>
                      </a:schemeClr>
                    </a:gs>
                    <a:gs pos="50000">
                      <a:schemeClr val="accent1">
                        <a:shade val="45000"/>
                        <a:satMod val="170000"/>
                      </a:schemeClr>
                    </a:gs>
                    <a:gs pos="100000">
                      <a:schemeClr val="accent1">
                        <a:tint val="99000"/>
                        <a:shade val="65000"/>
                        <a:satMod val="155000"/>
                      </a:schemeClr>
                    </a:gs>
                  </a:gsLst>
                  <a:lin ang="2700000" scaled="1"/>
                  <a:tileRect/>
                </a:gradFill>
              </a:rPr>
              <a:t>This is a slide from our 2/6/17 initial reporting webinar.</a:t>
            </a: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545" y="1963120"/>
            <a:ext cx="4962525" cy="3724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Arrow: Bent 4"/>
          <p:cNvSpPr/>
          <p:nvPr/>
        </p:nvSpPr>
        <p:spPr>
          <a:xfrm rot="10800000">
            <a:off x="4361606" y="1779978"/>
            <a:ext cx="1521301" cy="1473020"/>
          </a:xfrm>
          <a:prstGeom prst="bentArrow">
            <a:avLst>
              <a:gd name="adj1" fmla="val 17859"/>
              <a:gd name="adj2" fmla="val 18156"/>
              <a:gd name="adj3" fmla="val 20834"/>
              <a:gd name="adj4" fmla="val 437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584772" y="1779978"/>
            <a:ext cx="431305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034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III Example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9470"/>
            <a:ext cx="7367798" cy="4654617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</a:pPr>
            <a:r>
              <a:rPr lang="en-US" sz="2600" dirty="0"/>
              <a:t>Many grantees reported new business engagement over the two-month reporting period but did not provide specific information on the businesses as required</a:t>
            </a:r>
          </a:p>
          <a:p>
            <a:pPr>
              <a:lnSpc>
                <a:spcPct val="95000"/>
              </a:lnSpc>
              <a:spcBef>
                <a:spcPts val="3000"/>
              </a:spcBef>
            </a:pPr>
            <a:r>
              <a:rPr lang="en-US" sz="2600" dirty="0"/>
              <a:t>Although individual records for programs/ sponsors sounds onerous, it doesn’t have to be</a:t>
            </a:r>
          </a:p>
          <a:p>
            <a:pPr marL="914400" lvl="1">
              <a:lnSpc>
                <a:spcPct val="95000"/>
              </a:lnSpc>
            </a:pPr>
            <a:r>
              <a:rPr lang="en-US" sz="2200" dirty="0"/>
              <a:t>Sample from Louisiana, which reported 5 new businesses engaged during November and December 2016</a:t>
            </a:r>
          </a:p>
        </p:txBody>
      </p:sp>
      <p:sp>
        <p:nvSpPr>
          <p:cNvPr id="4" name="Right Arrow 3"/>
          <p:cNvSpPr/>
          <p:nvPr/>
        </p:nvSpPr>
        <p:spPr>
          <a:xfrm>
            <a:off x="6999610" y="4535586"/>
            <a:ext cx="1866147" cy="9144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9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731" y="186117"/>
            <a:ext cx="7679342" cy="56544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88605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Section IV: Narrative Information (Current Quarter Only)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9470"/>
            <a:ext cx="7464903" cy="4654617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</a:pPr>
            <a:r>
              <a:rPr lang="en-US" sz="2800" dirty="0"/>
              <a:t>This section contains narrative information on grant activities</a:t>
            </a:r>
          </a:p>
          <a:p>
            <a:pPr marL="914400" lvl="1">
              <a:lnSpc>
                <a:spcPct val="95000"/>
              </a:lnSpc>
            </a:pPr>
            <a:r>
              <a:rPr lang="en-US" sz="2400" dirty="0"/>
              <a:t>Several grantees transmitted a separate narrative report, which is not necessary</a:t>
            </a:r>
          </a:p>
          <a:p>
            <a:pPr marL="914400" lvl="1">
              <a:lnSpc>
                <a:spcPct val="95000"/>
              </a:lnSpc>
            </a:pPr>
            <a:r>
              <a:rPr lang="en-US" sz="2400" dirty="0"/>
              <a:t>Some grantees used the Narrative report template from their Accelerator Grants</a:t>
            </a:r>
          </a:p>
          <a:p>
            <a:pPr>
              <a:lnSpc>
                <a:spcPct val="95000"/>
              </a:lnSpc>
              <a:spcBef>
                <a:spcPts val="1800"/>
              </a:spcBef>
            </a:pPr>
            <a:r>
              <a:rPr lang="en-US" sz="2800" dirty="0"/>
              <a:t>It is recommended that grantees use the QPR Template previously provided, which has a section for narrative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2424521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2708592" y="3454341"/>
            <a:ext cx="3970337" cy="457200"/>
          </a:xfrm>
        </p:spPr>
        <p:txBody>
          <a:bodyPr/>
          <a:lstStyle/>
          <a:p>
            <a:r>
              <a:rPr lang="en-US" sz="3200" dirty="0">
                <a:ln w="6350">
                  <a:noFill/>
                </a:ln>
              </a:rPr>
              <a:t>Maria Brady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8593" y="541738"/>
            <a:ext cx="3970337" cy="457200"/>
          </a:xfrm>
        </p:spPr>
        <p:txBody>
          <a:bodyPr/>
          <a:lstStyle/>
          <a:p>
            <a:r>
              <a:rPr lang="en-US" dirty="0"/>
              <a:t>Chad Aleshire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>
          <a:xfrm>
            <a:off x="3059113" y="1057276"/>
            <a:ext cx="3970337" cy="354807"/>
          </a:xfrm>
        </p:spPr>
        <p:txBody>
          <a:bodyPr/>
          <a:lstStyle/>
          <a:p>
            <a:r>
              <a:rPr lang="en-US" dirty="0"/>
              <a:t>Team Lead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half" idx="11"/>
          </p:nvPr>
        </p:nvSpPr>
        <p:spPr>
          <a:xfrm>
            <a:off x="3059112" y="1571626"/>
            <a:ext cx="4484687" cy="111765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Investment, Operations &amp; Performance</a:t>
            </a:r>
          </a:p>
          <a:p>
            <a:pPr>
              <a:spcBef>
                <a:spcPts val="1200"/>
              </a:spcBef>
            </a:pPr>
            <a:r>
              <a:rPr lang="en-US" dirty="0"/>
              <a:t>Office of Apprenticeship, Employment and Training Administration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half" idx="12"/>
          </p:nvPr>
        </p:nvSpPr>
        <p:spPr>
          <a:xfrm>
            <a:off x="3059113" y="3968692"/>
            <a:ext cx="3970337" cy="354807"/>
          </a:xfrm>
        </p:spPr>
        <p:txBody>
          <a:bodyPr/>
          <a:lstStyle/>
          <a:p>
            <a:r>
              <a:rPr lang="en-US" dirty="0"/>
              <a:t>Multi-State Navigator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half" idx="14"/>
          </p:nvPr>
        </p:nvSpPr>
        <p:spPr>
          <a:xfrm>
            <a:off x="3059112" y="4483042"/>
            <a:ext cx="4484687" cy="111765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Office of Apprenticeship, Region 4</a:t>
            </a:r>
          </a:p>
          <a:p>
            <a:pPr>
              <a:spcBef>
                <a:spcPts val="1200"/>
              </a:spcBef>
            </a:pPr>
            <a:r>
              <a:rPr lang="en-US" dirty="0"/>
              <a:t>Employment and Training Administration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15918"/>
          <a:stretch/>
        </p:blipFill>
        <p:spPr>
          <a:xfrm>
            <a:off x="0" y="633390"/>
            <a:ext cx="2854756" cy="457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25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489"/>
            <a:ext cx="6908800" cy="774492"/>
          </a:xfrm>
        </p:spPr>
        <p:txBody>
          <a:bodyPr>
            <a:normAutofit/>
          </a:bodyPr>
          <a:lstStyle/>
          <a:p>
            <a:r>
              <a:rPr lang="en-US" dirty="0"/>
              <a:t>Item IV.1.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251" y="1615220"/>
            <a:ext cx="8222190" cy="492369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/>
              <a:t>Item IV.1.			Clarify data in Sections I through III</a:t>
            </a:r>
          </a:p>
          <a:p>
            <a:pPr marL="914400" lvl="1" indent="-365760"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Item II.D.5. </a:t>
            </a:r>
            <a:br>
              <a:rPr lang="en-US" sz="2400" dirty="0"/>
            </a:br>
            <a:r>
              <a:rPr lang="en-US" sz="2000" dirty="0"/>
              <a:t>(Other types of services provided than those listed in Section II)</a:t>
            </a:r>
          </a:p>
          <a:p>
            <a:pPr marL="914400" lvl="1" indent="-365760"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II.E.6. </a:t>
            </a:r>
            <a:br>
              <a:rPr lang="en-US" sz="2400" dirty="0"/>
            </a:br>
            <a:r>
              <a:rPr lang="en-US" sz="2000" dirty="0"/>
              <a:t>(Other types of funding sources utilized besides those listed)</a:t>
            </a:r>
          </a:p>
          <a:p>
            <a:pPr marL="914400" lvl="1" indent="-365760"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All of Section III</a:t>
            </a:r>
          </a:p>
          <a:p>
            <a:pPr marL="914400" lvl="1" indent="-365760"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Other clarifications of reported data</a:t>
            </a:r>
          </a:p>
          <a:p>
            <a:pPr>
              <a:spcBef>
                <a:spcPts val="2400"/>
              </a:spcBef>
            </a:pPr>
            <a:r>
              <a:rPr lang="en-US" sz="2400" b="1" dirty="0"/>
              <a:t>Many grantees did not explain their reported </a:t>
            </a:r>
            <a:br>
              <a:rPr lang="en-US" sz="2400" b="1" dirty="0"/>
            </a:br>
            <a:r>
              <a:rPr lang="en-US" sz="2400" b="1" dirty="0"/>
              <a:t>figures in IV.1.</a:t>
            </a:r>
          </a:p>
        </p:txBody>
      </p:sp>
      <p:sp>
        <p:nvSpPr>
          <p:cNvPr id="7" name="Right Arrow 3"/>
          <p:cNvSpPr/>
          <p:nvPr/>
        </p:nvSpPr>
        <p:spPr>
          <a:xfrm>
            <a:off x="2273863" y="1696140"/>
            <a:ext cx="634059" cy="310685"/>
          </a:xfrm>
          <a:prstGeom prst="rightArrow">
            <a:avLst/>
          </a:prstGeom>
          <a:ln w="9525"/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925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IV.2.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US" b="1" dirty="0"/>
              <a:t>Item IV.2. – Success Stories</a:t>
            </a:r>
          </a:p>
          <a:p>
            <a:r>
              <a:rPr lang="en-US" sz="2400" dirty="0"/>
              <a:t>Specific success stories are requested and not general information </a:t>
            </a:r>
          </a:p>
          <a:p>
            <a:pPr marL="971550" lvl="1">
              <a:spcBef>
                <a:spcPts val="1800"/>
              </a:spcBef>
            </a:pPr>
            <a:r>
              <a:rPr lang="en-US" sz="2000" dirty="0"/>
              <a:t>Example from a QPR – </a:t>
            </a:r>
            <a:br>
              <a:rPr lang="en-US" sz="2000" dirty="0"/>
            </a:br>
            <a:r>
              <a:rPr lang="en-US" sz="2000" dirty="0"/>
              <a:t>“We had a great quarter and engaged with multiple businesses to discuss the benefits of registered apprenticeship.”</a:t>
            </a:r>
          </a:p>
          <a:p>
            <a:pPr>
              <a:spcBef>
                <a:spcPts val="2400"/>
              </a:spcBef>
            </a:pPr>
            <a:r>
              <a:rPr lang="en-US" sz="2400" dirty="0"/>
              <a:t>If there is nothing to report, it’s okay to say Nothing to Report</a:t>
            </a:r>
          </a:p>
        </p:txBody>
      </p:sp>
    </p:spTree>
    <p:extLst>
      <p:ext uri="{BB962C8B-B14F-4D97-AF65-F5344CB8AC3E}">
        <p14:creationId xmlns:p14="http://schemas.microsoft.com/office/powerpoint/2010/main" val="1335629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IV.4.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95000"/>
              </a:lnSpc>
              <a:spcAft>
                <a:spcPts val="1200"/>
              </a:spcAft>
              <a:buNone/>
            </a:pPr>
            <a:r>
              <a:rPr lang="en-US" sz="2400" b="1" dirty="0"/>
              <a:t>Item IV.4. – Describe capacity building and outreach efforts</a:t>
            </a:r>
          </a:p>
          <a:p>
            <a:pPr>
              <a:lnSpc>
                <a:spcPct val="95000"/>
              </a:lnSpc>
            </a:pPr>
            <a:r>
              <a:rPr lang="en-US" sz="2400" dirty="0"/>
              <a:t>Based on reported information, some grantees are confused by this item</a:t>
            </a:r>
          </a:p>
          <a:p>
            <a:pPr lvl="1">
              <a:lnSpc>
                <a:spcPct val="95000"/>
              </a:lnSpc>
            </a:pPr>
            <a:r>
              <a:rPr lang="en-US" sz="2000" dirty="0"/>
              <a:t>The examples of what to include in this item were just examples of what might be reported</a:t>
            </a:r>
          </a:p>
          <a:p>
            <a:pPr lvl="1">
              <a:lnSpc>
                <a:spcPct val="95000"/>
              </a:lnSpc>
            </a:pPr>
            <a:r>
              <a:rPr lang="en-US" sz="2000" dirty="0"/>
              <a:t>Grantees do not have to split up the response according to what was provided as example A, B, C, and D </a:t>
            </a:r>
          </a:p>
          <a:p>
            <a:pPr lvl="2">
              <a:lnSpc>
                <a:spcPct val="95000"/>
              </a:lnSpc>
            </a:pPr>
            <a:r>
              <a:rPr lang="en-US" sz="1800" dirty="0"/>
              <a:t>E.g.: “A” included policy documents and tax credits… Some grantees responded and said, “A. No new policy documents or tax credits” – but the overarching inquiry is about capacity building/outreach in general</a:t>
            </a:r>
          </a:p>
        </p:txBody>
      </p:sp>
    </p:spTree>
    <p:extLst>
      <p:ext uri="{BB962C8B-B14F-4D97-AF65-F5344CB8AC3E}">
        <p14:creationId xmlns:p14="http://schemas.microsoft.com/office/powerpoint/2010/main" val="2364210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“Any Additional Comments”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Some of what was reported under “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Any Additional Comments</a:t>
            </a:r>
            <a:r>
              <a:rPr lang="en-US" sz="2800" dirty="0"/>
              <a:t>” should have been reported elsewhere</a:t>
            </a:r>
          </a:p>
          <a:p>
            <a:pPr marL="914400" indent="0">
              <a:spcBef>
                <a:spcPts val="1800"/>
              </a:spcBef>
              <a:buNone/>
            </a:pP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(e.g., under capacity building efforts </a:t>
            </a:r>
            <a:b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 # of new businesses engaged)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472" y="4002241"/>
            <a:ext cx="2742973" cy="199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44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dirty="0"/>
              <a:t>Each Grantee will receive an e-mail from OA with the following cc’d:  FPO, OA consultant,  TA coach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This email will delineate areas for improvement in the QPR Quarter 1 report.</a:t>
            </a:r>
          </a:p>
          <a:p>
            <a:pPr lvl="1"/>
            <a:r>
              <a:rPr lang="en-US" dirty="0"/>
              <a:t>It will include as attachments:  1) original QPR submission; 2) the QPR template; and 3) the QPR Instructions.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The e-mail will indicate that OA will not require a re-submission of Q1 reports and that we will work with the FPOs and OA consultants to review Q2 reports</a:t>
            </a:r>
          </a:p>
          <a:p>
            <a:pPr lvl="1"/>
            <a:r>
              <a:rPr lang="en-US" dirty="0"/>
              <a:t>Within the 30-day period from receipt of the Q2 QPR, OA will review and respond with a request for re-submission if necessary. 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Grantees work directly with their FPO, OA Consultant and their TA coach if additional TA is needed to report timely and accurately. 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333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REMINDER: Report Submission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845" y="690679"/>
            <a:ext cx="4738983" cy="25258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9327"/>
            <a:ext cx="8229600" cy="456751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800" b="1" dirty="0"/>
              <a:t>Send completed QPR </a:t>
            </a:r>
            <a:br>
              <a:rPr lang="en-US" sz="2800" b="1" dirty="0"/>
            </a:br>
            <a:r>
              <a:rPr lang="en-US" sz="2800" b="1" dirty="0"/>
              <a:t>(in addition to individual </a:t>
            </a:r>
            <a:br>
              <a:rPr lang="en-US" sz="2800" b="1" dirty="0"/>
            </a:br>
            <a:r>
              <a:rPr lang="en-US" sz="2800" b="1" dirty="0"/>
              <a:t>records as appropriate) to:</a:t>
            </a:r>
            <a:br>
              <a:rPr lang="en-US" sz="2800" b="1" dirty="0"/>
            </a:br>
            <a:r>
              <a:rPr lang="en-US" sz="2800" dirty="0">
                <a:solidFill>
                  <a:schemeClr val="tx2">
                    <a:lumMod val="75000"/>
                  </a:schemeClr>
                </a:solidFill>
                <a:hlinkClick r:id="rId3"/>
              </a:rPr>
              <a:t>Apprenticeship.Grants-ETA@dol.gov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1005840" lvl="1"/>
            <a:r>
              <a:rPr lang="en-US" sz="2800" dirty="0"/>
              <a:t>Copy your FPO</a:t>
            </a:r>
          </a:p>
          <a:p>
            <a:pPr marL="1005840" lvl="1"/>
            <a:r>
              <a:rPr lang="en-US" sz="2800" dirty="0"/>
              <a:t>Copy your OA Consultant</a:t>
            </a:r>
          </a:p>
          <a:p>
            <a:pPr marL="1005840" lvl="1"/>
            <a:r>
              <a:rPr lang="en-US" sz="2800" dirty="0"/>
              <a:t>Copy your TA Coach</a:t>
            </a:r>
          </a:p>
        </p:txBody>
      </p:sp>
    </p:spTree>
    <p:extLst>
      <p:ext uri="{BB962C8B-B14F-4D97-AF65-F5344CB8AC3E}">
        <p14:creationId xmlns:p14="http://schemas.microsoft.com/office/powerpoint/2010/main" val="30410314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65442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65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09470"/>
            <a:ext cx="6712419" cy="4654617"/>
          </a:xfrm>
        </p:spPr>
        <p:txBody>
          <a:bodyPr>
            <a:noAutofit/>
          </a:bodyPr>
          <a:lstStyle/>
          <a:p>
            <a:r>
              <a:rPr lang="en-US" sz="2600" dirty="0"/>
              <a:t>Grant period of performance began November 1, 2016 and ends May 2018</a:t>
            </a:r>
          </a:p>
          <a:p>
            <a:pPr marL="914400" lvl="1"/>
            <a:r>
              <a:rPr lang="en-US" sz="2300" dirty="0"/>
              <a:t>18-month period of performance</a:t>
            </a:r>
          </a:p>
          <a:p>
            <a:pPr>
              <a:spcBef>
                <a:spcPts val="3000"/>
              </a:spcBef>
            </a:pPr>
            <a:r>
              <a:rPr lang="en-US" sz="2600" dirty="0"/>
              <a:t>First Quarterly Progress Report </a:t>
            </a:r>
            <a:br>
              <a:rPr lang="en-US" sz="2600" dirty="0"/>
            </a:br>
            <a:r>
              <a:rPr lang="en-US" sz="2600" dirty="0"/>
              <a:t>(QPR) due February 14, 2017</a:t>
            </a:r>
          </a:p>
          <a:p>
            <a:pPr marL="914400" lvl="1"/>
            <a:r>
              <a:rPr lang="en-US" sz="2300" dirty="0"/>
              <a:t>This webinar will highlight the issues </a:t>
            </a:r>
            <a:br>
              <a:rPr lang="en-US" sz="2300" dirty="0"/>
            </a:br>
            <a:r>
              <a:rPr lang="en-US" sz="2300" dirty="0"/>
              <a:t>that have been noted with the first submissions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5537" y="2387709"/>
            <a:ext cx="1982474" cy="1982474"/>
          </a:xfrm>
          <a:prstGeom prst="rect">
            <a:avLst/>
          </a:prstGeom>
          <a:effectLst>
            <a:innerShdw blurRad="101600" dist="50800" dir="189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7918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provide feedback on initial SAE QPRs</a:t>
            </a:r>
          </a:p>
          <a:p>
            <a:r>
              <a:rPr lang="en-US" dirty="0"/>
              <a:t>To explain next steps for  Q2 QPRs</a:t>
            </a:r>
          </a:p>
        </p:txBody>
      </p:sp>
    </p:spTree>
    <p:extLst>
      <p:ext uri="{BB962C8B-B14F-4D97-AF65-F5344CB8AC3E}">
        <p14:creationId xmlns:p14="http://schemas.microsoft.com/office/powerpoint/2010/main" val="1601627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Overview: Sections of SAE QPR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9470"/>
            <a:ext cx="6379029" cy="4654617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/>
              <a:t>Basic and Grant Information</a:t>
            </a:r>
          </a:p>
          <a:p>
            <a:pPr>
              <a:spcBef>
                <a:spcPts val="1200"/>
              </a:spcBef>
            </a:pPr>
            <a:r>
              <a:rPr lang="en-US" sz="2400" b="1" dirty="0"/>
              <a:t>Section I:</a:t>
            </a:r>
            <a:br>
              <a:rPr lang="en-US" sz="2400" dirty="0"/>
            </a:br>
            <a:r>
              <a:rPr lang="en-US" sz="2200" dirty="0"/>
              <a:t>Information on Individuals Served by the Grant</a:t>
            </a:r>
          </a:p>
          <a:p>
            <a:pPr>
              <a:spcBef>
                <a:spcPts val="1200"/>
              </a:spcBef>
            </a:pPr>
            <a:r>
              <a:rPr lang="en-US" sz="2400" b="1" dirty="0"/>
              <a:t>Section II:</a:t>
            </a:r>
            <a:br>
              <a:rPr lang="en-US" sz="2400" dirty="0"/>
            </a:br>
            <a:r>
              <a:rPr lang="en-US" sz="2200" dirty="0"/>
              <a:t>Information on Services Provided to Individuals Under the Grant</a:t>
            </a:r>
          </a:p>
          <a:p>
            <a:pPr>
              <a:spcBef>
                <a:spcPts val="1200"/>
              </a:spcBef>
            </a:pPr>
            <a:r>
              <a:rPr lang="en-US" sz="2400" b="1" dirty="0"/>
              <a:t>Section III:</a:t>
            </a:r>
            <a:br>
              <a:rPr lang="en-US" sz="2400" dirty="0"/>
            </a:br>
            <a:r>
              <a:rPr lang="en-US" sz="2200" dirty="0"/>
              <a:t>Information on Programs/ Sponsors Served Under the Grant</a:t>
            </a:r>
          </a:p>
          <a:p>
            <a:pPr>
              <a:spcBef>
                <a:spcPts val="1200"/>
              </a:spcBef>
            </a:pPr>
            <a:r>
              <a:rPr lang="en-US" sz="2400" b="1" dirty="0"/>
              <a:t>Section IV:</a:t>
            </a:r>
            <a:br>
              <a:rPr lang="en-US" sz="2400" dirty="0"/>
            </a:br>
            <a:r>
              <a:rPr lang="en-US" sz="2200" dirty="0"/>
              <a:t>Narrative Information </a:t>
            </a:r>
          </a:p>
        </p:txBody>
      </p:sp>
      <p:sp>
        <p:nvSpPr>
          <p:cNvPr id="5" name="Right Brace 4"/>
          <p:cNvSpPr/>
          <p:nvPr/>
        </p:nvSpPr>
        <p:spPr>
          <a:xfrm>
            <a:off x="6643561" y="2014918"/>
            <a:ext cx="607214" cy="2751292"/>
          </a:xfrm>
          <a:prstGeom prst="rightBrace">
            <a:avLst>
              <a:gd name="adj1" fmla="val 56810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28436" y="2928899"/>
            <a:ext cx="1566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Cumulative and Current Qtr Info</a:t>
            </a:r>
          </a:p>
        </p:txBody>
      </p:sp>
    </p:spTree>
    <p:extLst>
      <p:ext uri="{BB962C8B-B14F-4D97-AF65-F5344CB8AC3E}">
        <p14:creationId xmlns:p14="http://schemas.microsoft.com/office/powerpoint/2010/main" val="2559946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1773" y="1140976"/>
            <a:ext cx="7493225" cy="1920275"/>
          </a:xfrm>
          <a:prstGeom prst="rect">
            <a:avLst/>
          </a:prstGeom>
          <a:gradFill>
            <a:gsLst>
              <a:gs pos="0">
                <a:schemeClr val="accent1">
                  <a:shade val="15000"/>
                  <a:satMod val="180000"/>
                </a:schemeClr>
              </a:gs>
              <a:gs pos="55000">
                <a:schemeClr val="accent1">
                  <a:shade val="45000"/>
                  <a:satMod val="170000"/>
                </a:schemeClr>
              </a:gs>
              <a:gs pos="100000">
                <a:schemeClr val="accent1">
                  <a:tint val="99000"/>
                  <a:shade val="65000"/>
                  <a:satMod val="15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QPR Template Provided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9470"/>
            <a:ext cx="7319246" cy="4654617"/>
          </a:xfrm>
        </p:spPr>
        <p:txBody>
          <a:bodyPr>
            <a:noAutofit/>
          </a:bodyPr>
          <a:lstStyle/>
          <a:p>
            <a:pPr marL="0" indent="0">
              <a:lnSpc>
                <a:spcPct val="95000"/>
              </a:lnSpc>
              <a:spcAft>
                <a:spcPts val="2400"/>
              </a:spcAft>
              <a:buNone/>
            </a:pPr>
            <a:r>
              <a:rPr lang="en-US" sz="2600" b="1" dirty="0">
                <a:solidFill>
                  <a:schemeClr val="bg1"/>
                </a:solidFill>
              </a:rPr>
              <a:t>Although the template is a suggested format, if grantees choose to not use the template, all of the information must still be provided.  Examples of that not happening, include:</a:t>
            </a:r>
          </a:p>
          <a:p>
            <a:pPr marL="914400">
              <a:spcAft>
                <a:spcPts val="1800"/>
              </a:spcAft>
            </a:pPr>
            <a:r>
              <a:rPr lang="en-US" sz="2400" dirty="0"/>
              <a:t>Submission was an 11-page document listing events that are planned; no other information was provided </a:t>
            </a:r>
          </a:p>
          <a:p>
            <a:pPr marL="914400">
              <a:spcAft>
                <a:spcPts val="1800"/>
              </a:spcAft>
            </a:pPr>
            <a:r>
              <a:rPr lang="en-US" sz="2400" dirty="0"/>
              <a:t>Another submission included a lengthy narrative that did not contain any of the required information</a:t>
            </a:r>
          </a:p>
        </p:txBody>
      </p:sp>
    </p:spTree>
    <p:extLst>
      <p:ext uri="{BB962C8B-B14F-4D97-AF65-F5344CB8AC3E}">
        <p14:creationId xmlns:p14="http://schemas.microsoft.com/office/powerpoint/2010/main" val="1587973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QPR – Up Front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600" dirty="0"/>
              <a:t>Name of Grantee</a:t>
            </a:r>
          </a:p>
          <a:p>
            <a:pPr>
              <a:spcAft>
                <a:spcPts val="1800"/>
              </a:spcAft>
            </a:pPr>
            <a:r>
              <a:rPr lang="en-US" sz="2600" dirty="0"/>
              <a:t>Grant Number</a:t>
            </a:r>
          </a:p>
          <a:p>
            <a:pPr>
              <a:spcAft>
                <a:spcPts val="1800"/>
              </a:spcAft>
            </a:pPr>
            <a:r>
              <a:rPr lang="en-US" sz="2600" dirty="0"/>
              <a:t>Quarter Ending</a:t>
            </a:r>
          </a:p>
          <a:p>
            <a:pPr>
              <a:spcAft>
                <a:spcPts val="1800"/>
              </a:spcAft>
            </a:pPr>
            <a:r>
              <a:rPr lang="en-US" sz="2600" dirty="0"/>
              <a:t>Date of Submission</a:t>
            </a:r>
          </a:p>
          <a:p>
            <a:pPr>
              <a:spcAft>
                <a:spcPts val="1800"/>
              </a:spcAft>
            </a:pPr>
            <a:r>
              <a:rPr lang="en-US" sz="2600" dirty="0"/>
              <a:t>Program Contact Information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305299" y="1281009"/>
            <a:ext cx="3770551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Some grantees are missing all or part of their contact information.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b="1" dirty="0"/>
              <a:t>BOTH email and telephone numbers are required, and in some cases neither was provided.</a:t>
            </a:r>
          </a:p>
        </p:txBody>
      </p:sp>
    </p:spTree>
    <p:extLst>
      <p:ext uri="{BB962C8B-B14F-4D97-AF65-F5344CB8AC3E}">
        <p14:creationId xmlns:p14="http://schemas.microsoft.com/office/powerpoint/2010/main" val="408507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Section I: Information on Individuals Served by the Grant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9829"/>
            <a:ext cx="6908800" cy="4514258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2500" dirty="0"/>
              <a:t>Grantees must enter zero if no activity is being reported (do not leave blank)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2500" dirty="0"/>
              <a:t>For the first quarterly report only, the current quarter figures must equal the cumulative total figures, but this wasn’t always the case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2500" dirty="0"/>
              <a:t>Numerous grantees included activity that has nothing to do with the Expansion Grant (e.g., highlighting Accelerator Grant activities)</a:t>
            </a:r>
          </a:p>
          <a:p>
            <a:pPr marL="1097280" lvl="1">
              <a:lnSpc>
                <a:spcPct val="95000"/>
              </a:lnSpc>
            </a:pPr>
            <a:r>
              <a:rPr lang="en-US" sz="2400" dirty="0"/>
              <a:t>Many reported large numbers of apprentices</a:t>
            </a:r>
          </a:p>
        </p:txBody>
      </p:sp>
    </p:spTree>
    <p:extLst>
      <p:ext uri="{BB962C8B-B14F-4D97-AF65-F5344CB8AC3E}">
        <p14:creationId xmlns:p14="http://schemas.microsoft.com/office/powerpoint/2010/main" val="2517447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Section I Example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015828"/>
            <a:ext cx="5994400" cy="483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54058" y="1899138"/>
            <a:ext cx="2743758" cy="1134348"/>
          </a:xfrm>
          <a:prstGeom prst="rect">
            <a:avLst/>
          </a:prstGeom>
          <a:gradFill>
            <a:gsLst>
              <a:gs pos="0">
                <a:schemeClr val="accent1">
                  <a:shade val="15000"/>
                  <a:satMod val="180000"/>
                </a:schemeClr>
              </a:gs>
              <a:gs pos="55000">
                <a:schemeClr val="accent1">
                  <a:shade val="45000"/>
                  <a:satMod val="170000"/>
                </a:schemeClr>
              </a:gs>
              <a:gs pos="100000">
                <a:schemeClr val="accent1">
                  <a:tint val="99000"/>
                  <a:shade val="65000"/>
                  <a:satMod val="15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000" b="1" dirty="0"/>
              <a:t>Grantee is reporting 14,752 apprentices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54058" y="4416241"/>
            <a:ext cx="2743758" cy="1433016"/>
          </a:xfrm>
          <a:prstGeom prst="rect">
            <a:avLst/>
          </a:prstGeom>
          <a:gradFill>
            <a:gsLst>
              <a:gs pos="0">
                <a:schemeClr val="accent1">
                  <a:shade val="15000"/>
                  <a:satMod val="180000"/>
                </a:schemeClr>
              </a:gs>
              <a:gs pos="55000">
                <a:schemeClr val="accent1">
                  <a:shade val="45000"/>
                  <a:satMod val="170000"/>
                </a:schemeClr>
              </a:gs>
              <a:gs pos="100000">
                <a:schemeClr val="accent1">
                  <a:tint val="99000"/>
                  <a:shade val="65000"/>
                  <a:satMod val="15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000" b="1" dirty="0"/>
              <a:t>Grantee is reporting “Disability-Did Not Self-Identify” as ALL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30286" y="2119086"/>
            <a:ext cx="2491991" cy="1765211"/>
          </a:xfrm>
          <a:prstGeom prst="rect">
            <a:avLst/>
          </a:prstGeom>
          <a:gradFill>
            <a:gsLst>
              <a:gs pos="0">
                <a:schemeClr val="accent1">
                  <a:shade val="15000"/>
                  <a:satMod val="180000"/>
                </a:schemeClr>
              </a:gs>
              <a:gs pos="55000">
                <a:schemeClr val="accent1">
                  <a:shade val="45000"/>
                  <a:satMod val="170000"/>
                </a:schemeClr>
              </a:gs>
              <a:gs pos="100000">
                <a:schemeClr val="accent1">
                  <a:tint val="99000"/>
                  <a:shade val="65000"/>
                  <a:satMod val="15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000" b="1" dirty="0"/>
              <a:t>No figures reported for current quarter; should be zeros</a:t>
            </a:r>
          </a:p>
        </p:txBody>
      </p:sp>
    </p:spTree>
    <p:extLst>
      <p:ext uri="{BB962C8B-B14F-4D97-AF65-F5344CB8AC3E}">
        <p14:creationId xmlns:p14="http://schemas.microsoft.com/office/powerpoint/2010/main" val="4937028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State Apprenticeship Expansion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Chad Aleshire &amp;quot;&quot;/&gt;&lt;property id=&quot;20307&quot; value=&quot;275&quot;/&gt;&lt;/object&gt;&lt;object type=&quot;3&quot; unique_id=&quot;10005&quot;&gt;&lt;property id=&quot;20148&quot; value=&quot;5&quot;/&gt;&lt;property id=&quot;20300&quot; value=&quot;Slide 3 - &amp;quot;Background&amp;quot;&quot;/&gt;&lt;property id=&quot;20307&quot; value=&quot;276&quot;/&gt;&lt;/object&gt;&lt;object type=&quot;3&quot; unique_id=&quot;10006&quot;&gt;&lt;property id=&quot;20148&quot; value=&quot;5&quot;/&gt;&lt;property id=&quot;20300&quot; value=&quot;Slide 4 - &amp;quot;Objectives&amp;quot;&quot;/&gt;&lt;property id=&quot;20307&quot; value=&quot;300&quot;/&gt;&lt;/object&gt;&lt;object type=&quot;3&quot; unique_id=&quot;10007&quot;&gt;&lt;property id=&quot;20148&quot; value=&quot;5&quot;/&gt;&lt;property id=&quot;20300&quot; value=&quot;Slide 5 - &amp;quot;Overview: Sections of SAE QPR&amp;quot;&quot;/&gt;&lt;property id=&quot;20307&quot; value=&quot;277&quot;/&gt;&lt;/object&gt;&lt;object type=&quot;3&quot; unique_id=&quot;10008&quot;&gt;&lt;property id=&quot;20148&quot; value=&quot;5&quot;/&gt;&lt;property id=&quot;20300&quot; value=&quot;Slide 6 - &amp;quot;Using the QPR Template Provided&amp;quot;&quot;/&gt;&lt;property id=&quot;20307&quot; value=&quot;297&quot;/&gt;&lt;/object&gt;&lt;object type=&quot;3&quot; unique_id=&quot;10009&quot;&gt;&lt;property id=&quot;20148&quot; value=&quot;5&quot;/&gt;&lt;property id=&quot;20300&quot; value=&quot;Slide 7 - &amp;quot;QPR – Up Front Information&amp;quot;&quot;/&gt;&lt;property id=&quot;20307&quot; value=&quot;279&quot;/&gt;&lt;/object&gt;&lt;object type=&quot;3&quot; unique_id=&quot;10010&quot;&gt;&lt;property id=&quot;20148&quot; value=&quot;5&quot;/&gt;&lt;property id=&quot;20300&quot; value=&quot;Slide 8 - &amp;quot;Section I: Information on Individuals Served by the Grant&amp;quot;&quot;/&gt;&lt;property id=&quot;20307&quot; value=&quot;280&quot;/&gt;&lt;/object&gt;&lt;object type=&quot;3&quot; unique_id=&quot;10011&quot;&gt;&lt;property id=&quot;20148&quot; value=&quot;5&quot;/&gt;&lt;property id=&quot;20300&quot; value=&quot;Slide 9 - &amp;quot;Section I Example &amp;quot;&quot;/&gt;&lt;property id=&quot;20307&quot; value=&quot;299&quot;/&gt;&lt;/object&gt;&lt;object type=&quot;3&quot; unique_id=&quot;10012&quot;&gt;&lt;property id=&quot;20148&quot; value=&quot;5&quot;/&gt;&lt;property id=&quot;20300&quot; value=&quot;Slide 10 - &amp;quot;More on Section I&amp;quot;&quot;/&gt;&lt;property id=&quot;20307&quot; value=&quot;282&quot;/&gt;&lt;/object&gt;&lt;object type=&quot;3&quot; unique_id=&quot;10013&quot;&gt;&lt;property id=&quot;20148&quot; value=&quot;5&quot;/&gt;&lt;property id=&quot;20300&quot; value=&quot;Slide 11 - &amp;quot;About Individual Records (2)&amp;quot;&quot;/&gt;&lt;property id=&quot;20307&quot; value=&quot;302&quot;/&gt;&lt;/object&gt;&lt;object type=&quot;3&quot; unique_id=&quot;10014&quot;&gt;&lt;property id=&quot;20148&quot; value=&quot;5&quot;/&gt;&lt;property id=&quot;20300&quot; value=&quot;Slide 12 - &amp;quot;Section II: Info on Services Provided to Individuals Under the Grant&amp;quot;&quot;/&gt;&lt;property id=&quot;20307&quot; value=&quot;283&quot;/&gt;&lt;/object&gt;&lt;object type=&quot;3&quot; unique_id=&quot;10015&quot;&gt;&lt;property id=&quot;20148&quot; value=&quot;5&quot;/&gt;&lt;property id=&quot;20300&quot; value=&quot;Slide 13 - &amp;quot;Section II Example&amp;quot;&quot;/&gt;&lt;property id=&quot;20307&quot; value=&quot;284&quot;/&gt;&lt;/object&gt;&lt;object type=&quot;3&quot; unique_id=&quot;10016&quot;&gt;&lt;property id=&quot;20148&quot; value=&quot;5&quot;/&gt;&lt;property id=&quot;20300&quot; value=&quot;Slide 14 - &amp;quot;Section III: Info on Programs/ Sponsors “Served” Under Grant&amp;quot;&quot;/&gt;&lt;property id=&quot;20307&quot; value=&quot;285&quot;/&gt;&lt;/object&gt;&lt;object type=&quot;3&quot; unique_id=&quot;10017&quot;&gt;&lt;property id=&quot;20148&quot; value=&quot;5&quot;/&gt;&lt;property id=&quot;20300&quot; value=&quot;Slide 15 - &amp;quot;Section III Example&amp;quot;&quot;/&gt;&lt;property id=&quot;20307&quot; value=&quot;286&quot;/&gt;&lt;/object&gt;&lt;object type=&quot;3&quot; unique_id=&quot;10018&quot;&gt;&lt;property id=&quot;20148&quot; value=&quot;5&quot;/&gt;&lt;property id=&quot;20300&quot; value=&quot;Slide 16 - &amp;quot;Remember Individual Records!&amp;quot;&quot;/&gt;&lt;property id=&quot;20307&quot; value=&quot;287&quot;/&gt;&lt;/object&gt;&lt;object type=&quot;3&quot; unique_id=&quot;10019&quot;&gt;&lt;property id=&quot;20148&quot; value=&quot;5&quot;/&gt;&lt;property id=&quot;20300&quot; value=&quot;Slide 17 - &amp;quot;Section III Example (2)&amp;quot;&quot;/&gt;&lt;property id=&quot;20307&quot; value=&quot;288&quot;/&gt;&lt;/object&gt;&lt;object type=&quot;3&quot; unique_id=&quot;10020&quot;&gt;&lt;property id=&quot;20148&quot; value=&quot;5&quot;/&gt;&lt;property id=&quot;20300&quot; value=&quot;Slide 18&quot;/&gt;&lt;property id=&quot;20307&quot; value=&quot;289&quot;/&gt;&lt;/object&gt;&lt;object type=&quot;3&quot; unique_id=&quot;10021&quot;&gt;&lt;property id=&quot;20148&quot; value=&quot;5&quot;/&gt;&lt;property id=&quot;20300&quot; value=&quot;Slide 19 - &amp;quot;Section IV: Narrative Information (Current Quarter Only)&amp;quot;&quot;/&gt;&lt;property id=&quot;20307&quot; value=&quot;290&quot;/&gt;&lt;/object&gt;&lt;object type=&quot;3&quot; unique_id=&quot;10022&quot;&gt;&lt;property id=&quot;20148&quot; value=&quot;5&quot;/&gt;&lt;property id=&quot;20300&quot; value=&quot;Slide 20 - &amp;quot;Item IV.1.&amp;quot;&quot;/&gt;&lt;property id=&quot;20307&quot; value=&quot;291&quot;/&gt;&lt;/object&gt;&lt;object type=&quot;3&quot; unique_id=&quot;10023&quot;&gt;&lt;property id=&quot;20148&quot; value=&quot;5&quot;/&gt;&lt;property id=&quot;20300&quot; value=&quot;Slide 21 - &amp;quot;Section IV.2.&amp;quot;&quot;/&gt;&lt;property id=&quot;20307&quot; value=&quot;292&quot;/&gt;&lt;/object&gt;&lt;object type=&quot;3&quot; unique_id=&quot;10024&quot;&gt;&lt;property id=&quot;20148&quot; value=&quot;5&quot;/&gt;&lt;property id=&quot;20300&quot; value=&quot;Slide 22 - &amp;quot;Section IV.4.&amp;quot;&quot;/&gt;&lt;property id=&quot;20307&quot; value=&quot;293&quot;/&gt;&lt;/object&gt;&lt;object type=&quot;3&quot; unique_id=&quot;10025&quot;&gt;&lt;property id=&quot;20148&quot; value=&quot;5&quot;/&gt;&lt;property id=&quot;20300&quot; value=&quot;Slide 23 - &amp;quot;“Any Additional Comments”&amp;quot;&quot;/&gt;&lt;property id=&quot;20307&quot; value=&quot;294&quot;/&gt;&lt;/object&gt;&lt;object type=&quot;3&quot; unique_id=&quot;10026&quot;&gt;&lt;property id=&quot;20148&quot; value=&quot;5&quot;/&gt;&lt;property id=&quot;20300&quot; value=&quot;Slide 24 - &amp;quot;Next steps&amp;quot;&quot;/&gt;&lt;property id=&quot;20307&quot; value=&quot;301&quot;/&gt;&lt;/object&gt;&lt;object type=&quot;3&quot; unique_id=&quot;10027&quot;&gt;&lt;property id=&quot;20148&quot; value=&quot;5&quot;/&gt;&lt;property id=&quot;20300&quot; value=&quot;Slide 25 - &amp;quot;REMINDER: Report Submission&amp;quot;&quot;/&gt;&lt;property id=&quot;20307&quot; value=&quot;295&quot;/&gt;&lt;/object&gt;&lt;object type=&quot;3&quot; unique_id=&quot;10028&quot;&gt;&lt;property id=&quot;20148&quot; value=&quot;5&quot;/&gt;&lt;property id=&quot;20300&quot; value=&quot;Slide 26&quot;/&gt;&lt;property id=&quot;20307&quot; value=&quot;296&quot;/&gt;&lt;/object&gt;&lt;object type=&quot;3&quot; unique_id=&quot;10029&quot;&gt;&lt;property id=&quot;20148&quot; value=&quot;5&quot;/&gt;&lt;property id=&quot;20300&quot; value=&quot;Slide 27&quot;/&gt;&lt;property id=&quot;20307&quot; value=&quot;298&quot;/&gt;&lt;/object&gt;&lt;/object&gt;&lt;object type=&quot;8&quot; unique_id=&quot;1005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3494</TotalTime>
  <Words>1038</Words>
  <Application>Microsoft Office PowerPoint</Application>
  <PresentationFormat>On-screen Show (4:3)</PresentationFormat>
  <Paragraphs>123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Impact</vt:lpstr>
      <vt:lpstr>Myriad Pro</vt:lpstr>
      <vt:lpstr>Myriad Pro Cond</vt:lpstr>
      <vt:lpstr>Times New Roman</vt:lpstr>
      <vt:lpstr>Wingdings</vt:lpstr>
      <vt:lpstr>Office Theme</vt:lpstr>
      <vt:lpstr>State Apprenticeship Expansion</vt:lpstr>
      <vt:lpstr>Chad Aleshire </vt:lpstr>
      <vt:lpstr>Background</vt:lpstr>
      <vt:lpstr>Objectives</vt:lpstr>
      <vt:lpstr>Overview: Sections of SAE QPR</vt:lpstr>
      <vt:lpstr>Using the QPR Template Provided</vt:lpstr>
      <vt:lpstr>QPR – Up Front Information</vt:lpstr>
      <vt:lpstr>Section I: Information on Individuals Served by the Grant</vt:lpstr>
      <vt:lpstr>Section I Example </vt:lpstr>
      <vt:lpstr>More on Section I</vt:lpstr>
      <vt:lpstr>About Individual Records (2)</vt:lpstr>
      <vt:lpstr>Section II: Info on Services Provided to Individuals Under the Grant</vt:lpstr>
      <vt:lpstr>Section II Example</vt:lpstr>
      <vt:lpstr>Section III: Info on Programs/ Sponsors “Served” Under Grant</vt:lpstr>
      <vt:lpstr>Section III Example</vt:lpstr>
      <vt:lpstr>Remember Individual Records!</vt:lpstr>
      <vt:lpstr>Section III Example (2)</vt:lpstr>
      <vt:lpstr>PowerPoint Presentation</vt:lpstr>
      <vt:lpstr>Section IV: Narrative Information (Current Quarter Only)</vt:lpstr>
      <vt:lpstr>Item IV.1.</vt:lpstr>
      <vt:lpstr>Section IV.2.</vt:lpstr>
      <vt:lpstr>Section IV.4.</vt:lpstr>
      <vt:lpstr>“Any Additional Comments”</vt:lpstr>
      <vt:lpstr>Next steps</vt:lpstr>
      <vt:lpstr>REMINDER: Report Submission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Fernando Medrano</dc:creator>
  <cp:lastModifiedBy>Jonathan Vehlow</cp:lastModifiedBy>
  <cp:revision>165</cp:revision>
  <dcterms:created xsi:type="dcterms:W3CDTF">2014-04-10T03:33:57Z</dcterms:created>
  <dcterms:modified xsi:type="dcterms:W3CDTF">2017-04-03T16:22:02Z</dcterms:modified>
</cp:coreProperties>
</file>