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64" r:id="rId3"/>
    <p:sldId id="259" r:id="rId4"/>
    <p:sldId id="265" r:id="rId5"/>
    <p:sldId id="270" r:id="rId6"/>
    <p:sldId id="312" r:id="rId7"/>
    <p:sldId id="272" r:id="rId8"/>
    <p:sldId id="258" r:id="rId9"/>
    <p:sldId id="275" r:id="rId10"/>
    <p:sldId id="276" r:id="rId11"/>
    <p:sldId id="277" r:id="rId12"/>
    <p:sldId id="279" r:id="rId13"/>
    <p:sldId id="281" r:id="rId14"/>
    <p:sldId id="283" r:id="rId15"/>
    <p:sldId id="286" r:id="rId16"/>
    <p:sldId id="287" r:id="rId17"/>
    <p:sldId id="325" r:id="rId18"/>
    <p:sldId id="311" r:id="rId19"/>
    <p:sldId id="288" r:id="rId20"/>
    <p:sldId id="300" r:id="rId21"/>
    <p:sldId id="291" r:id="rId22"/>
    <p:sldId id="289" r:id="rId23"/>
    <p:sldId id="306" r:id="rId24"/>
    <p:sldId id="290" r:id="rId25"/>
    <p:sldId id="308" r:id="rId26"/>
    <p:sldId id="313" r:id="rId27"/>
    <p:sldId id="314" r:id="rId28"/>
    <p:sldId id="315" r:id="rId29"/>
    <p:sldId id="316" r:id="rId30"/>
    <p:sldId id="261" r:id="rId31"/>
    <p:sldId id="302" r:id="rId32"/>
    <p:sldId id="317" r:id="rId33"/>
    <p:sldId id="318" r:id="rId34"/>
    <p:sldId id="319" r:id="rId35"/>
    <p:sldId id="320" r:id="rId36"/>
    <p:sldId id="321" r:id="rId37"/>
    <p:sldId id="322" r:id="rId38"/>
    <p:sldId id="304" r:id="rId39"/>
    <p:sldId id="263" r:id="rId40"/>
    <p:sldId id="323" r:id="rId41"/>
    <p:sldId id="324" r:id="rId42"/>
    <p:sldId id="267" r:id="rId43"/>
    <p:sldId id="269" r:id="rId44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1C30"/>
    <a:srgbClr val="4675B8"/>
    <a:srgbClr val="004874"/>
    <a:srgbClr val="275A99"/>
    <a:srgbClr val="124D95"/>
    <a:srgbClr val="002C47"/>
    <a:srgbClr val="041F36"/>
    <a:srgbClr val="7A232E"/>
    <a:srgbClr val="B85759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89" autoAdjust="0"/>
    <p:restoredTop sz="96850" autoAdjust="0"/>
  </p:normalViewPr>
  <p:slideViewPr>
    <p:cSldViewPr snapToGrid="0">
      <p:cViewPr varScale="1">
        <p:scale>
          <a:sx n="72" d="100"/>
          <a:sy n="72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20FD5-A8EE-49FF-826F-3CFD81D81830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F26E0-853B-4A05-A276-8ED7990C1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91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5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5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youthbuild.workforcegps.org/Discussion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plate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3752850"/>
            <a:ext cx="4429402" cy="29527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0" y="5620716"/>
            <a:ext cx="4429402" cy="295275"/>
          </a:xfrm>
          <a:prstGeom prst="rect">
            <a:avLst/>
          </a:prstGeom>
          <a:gradFill>
            <a:gsLst>
              <a:gs pos="0">
                <a:schemeClr val="accent3">
                  <a:shade val="15000"/>
                  <a:satMod val="180000"/>
                  <a:lumMod val="72000"/>
                </a:schemeClr>
              </a:gs>
              <a:gs pos="78000">
                <a:schemeClr val="accent3">
                  <a:shade val="45000"/>
                  <a:satMod val="170000"/>
                  <a:lumMod val="85000"/>
                </a:schemeClr>
              </a:gs>
              <a:gs pos="100000">
                <a:schemeClr val="accent3">
                  <a:tint val="99000"/>
                  <a:shade val="65000"/>
                  <a:satMod val="15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695825" y="1571624"/>
            <a:ext cx="4297680" cy="51911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the standard offerings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15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150" b="0" dirty="0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template contains a set of custom slides built to help you prepare your presentation.  Included are: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3 Speaker Slide choices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Where Are You? 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(location slide)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Series Set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Title Slide: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The titles are formatted to display as “Small Caps”.  </a:t>
            </a:r>
          </a:p>
          <a:p>
            <a:pPr marL="628650" lvl="1" indent="-1714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 date on the title slide updates automatically to the current day.  On the day of the Webinar, it will reflect the proper date.</a:t>
            </a:r>
          </a:p>
          <a:p>
            <a:pPr marL="171450" indent="-17145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Resources:</a:t>
            </a:r>
            <a:b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This works like a multi-level bulleted list.  Use the list level buttons on your “Home” tab to</a:t>
            </a:r>
            <a:b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change levels.</a:t>
            </a:r>
          </a:p>
          <a:p>
            <a:pPr marL="628650" lvl="1" indent="-1714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first level is the name of the resource</a:t>
            </a:r>
          </a:p>
          <a:p>
            <a:pPr marL="6286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second level is the Resource Information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third level is the Resource Link.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728086" y="5023409"/>
            <a:ext cx="1296075" cy="481538"/>
            <a:chOff x="6721200" y="5603662"/>
            <a:chExt cx="1296075" cy="48153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6721200" y="5603662"/>
              <a:ext cx="881689" cy="481538"/>
              <a:chOff x="6721200" y="5603662"/>
              <a:chExt cx="881689" cy="481538"/>
            </a:xfrm>
          </p:grpSpPr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721200" y="5603662"/>
                <a:ext cx="881689" cy="48153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 userDrawn="1"/>
            </p:nvSpPr>
            <p:spPr>
              <a:xfrm>
                <a:off x="7236000" y="5644800"/>
                <a:ext cx="366889" cy="178031"/>
              </a:xfrm>
              <a:prstGeom prst="rect">
                <a:avLst/>
              </a:prstGeom>
              <a:solidFill>
                <a:srgbClr val="FFC000">
                  <a:alpha val="10000"/>
                </a:srgbClr>
              </a:solidFill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Left Arrow 16"/>
            <p:cNvSpPr/>
            <p:nvPr userDrawn="1"/>
          </p:nvSpPr>
          <p:spPr>
            <a:xfrm>
              <a:off x="7642875" y="5644800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5509122" y="1"/>
            <a:ext cx="278130" cy="11975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4429402" y="1501813"/>
            <a:ext cx="278130" cy="5356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54831"/>
            <a:ext cx="54483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0" i="0" kern="1200" cap="small" spc="40" baseline="0" dirty="0">
                <a:gradFill flip="none" rotWithShape="1">
                  <a:gsLst>
                    <a:gs pos="0">
                      <a:srgbClr val="752832">
                        <a:lumMod val="28000"/>
                      </a:srgb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+mj-ea"/>
                <a:cs typeface="Myriad Pro Cond"/>
              </a:rPr>
              <a:t>This Slide Is Hidden.  </a:t>
            </a:r>
          </a:p>
          <a:p>
            <a:pPr algn="ctr">
              <a:lnSpc>
                <a:spcPct val="90000"/>
              </a:lnSpc>
            </a:pPr>
            <a:r>
              <a:rPr lang="en-US" sz="2800" b="0" i="0" kern="1200" cap="small" spc="40" baseline="0" dirty="0">
                <a:gradFill flip="none" rotWithShape="1">
                  <a:gsLst>
                    <a:gs pos="0">
                      <a:srgbClr val="752832">
                        <a:lumMod val="28000"/>
                      </a:srgb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+mj-ea"/>
                <a:cs typeface="Myriad Pro Cond"/>
              </a:rPr>
              <a:t>It will not display in your presentation.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91736" y="1613703"/>
            <a:ext cx="4297680" cy="51490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How to use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this template: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When creating a new slide, click the arrow under the “New Slide” button.  This will display the template master slides available.  Select the layout you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need from the list.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Likewise, to </a:t>
            </a:r>
            <a:r>
              <a:rPr lang="en-US" sz="105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template master of a slide,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click the “Layout” button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right next to the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“New Slide” button.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Template Notes:</a:t>
            </a:r>
          </a:p>
          <a:p>
            <a:pPr marL="274320" lv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b="0" u="sng" spc="60" baseline="0" dirty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DO NOT: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Space out your bullets using the “enter” key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 If a spacing adjustment is needed, it will be handled by the design team.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Type any titles in all uppercase or with caps lock on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, as formatting is automatic. Type using standard title caps.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 heading alignment or location. 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Any issues present in the display of your slides will be repaired by the design team.</a:t>
            </a:r>
          </a:p>
          <a:p>
            <a:pPr marL="27432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DO: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 your graphics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Add a note at the top of the “Slide notes” section that indicates where your graphic originated.  Note that any graphics not referenced or in violation of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 Copyright Law, Title 17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be replaced to ensure your protection.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1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5250" y="1177480"/>
            <a:ext cx="8953500" cy="325901"/>
            <a:chOff x="95250" y="1177480"/>
            <a:chExt cx="8953500" cy="32590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5250" y="1177480"/>
              <a:ext cx="8953500" cy="3042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slide contains information</a:t>
              </a:r>
              <a:r>
                <a:rPr lang="en-US" sz="1600" i="1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how to use this template.  It is not a part of the presentation.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114300" y="1197535"/>
              <a:ext cx="8915400" cy="305846"/>
              <a:chOff x="114300" y="1188010"/>
              <a:chExt cx="8915400" cy="305846"/>
            </a:xfrm>
          </p:grpSpPr>
          <p:cxnSp>
            <p:nvCxnSpPr>
              <p:cNvPr id="9" name="Straight Connector 8"/>
              <p:cNvCxnSpPr/>
              <p:nvPr userDrawn="1"/>
            </p:nvCxnSpPr>
            <p:spPr>
              <a:xfrm>
                <a:off x="114300" y="1493856"/>
                <a:ext cx="8915400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 userDrawn="1"/>
            </p:nvCxnSpPr>
            <p:spPr>
              <a:xfrm>
                <a:off x="114300" y="1188010"/>
                <a:ext cx="8915400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/>
          <p:cNvSpPr txBox="1"/>
          <p:nvPr userDrawn="1"/>
        </p:nvSpPr>
        <p:spPr>
          <a:xfrm>
            <a:off x="7084799" y="2272914"/>
            <a:ext cx="1317601" cy="11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Quote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Questions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Resources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Contact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Thank You</a:t>
            </a:r>
            <a:endParaRPr lang="en-US" sz="1100" b="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040000" y="2239425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040000" y="3477150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 userDrawn="1"/>
        </p:nvGrpSpPr>
        <p:grpSpPr>
          <a:xfrm>
            <a:off x="6000750" y="-37309"/>
            <a:ext cx="3143249" cy="1262157"/>
            <a:chOff x="6000750" y="-37309"/>
            <a:chExt cx="3143249" cy="1262157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7205266" y="66207"/>
              <a:ext cx="1938733" cy="10440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300" b="1" i="0" spc="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Don’t Delete this slide until the presentation is final.</a:t>
              </a:r>
              <a:endParaRPr lang="en-US" sz="1300" b="1" i="0" spc="4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500" b="1" i="0" spc="40" baseline="0" dirty="0">
                  <a:solidFill>
                    <a:srgbClr val="9D1C30"/>
                  </a:solidFill>
                  <a:latin typeface="+mj-lt"/>
                </a:rPr>
                <a:t>Keep it in the template.</a:t>
              </a:r>
              <a:endParaRPr lang="en-US" sz="1500" b="1" i="0" spc="40" dirty="0">
                <a:solidFill>
                  <a:srgbClr val="9D1C30"/>
                </a:solidFill>
                <a:latin typeface="+mj-lt"/>
              </a:endParaRPr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6000750" y="-37309"/>
              <a:ext cx="1262157" cy="1262157"/>
              <a:chOff x="1714500" y="4547858"/>
              <a:chExt cx="1262157" cy="1262157"/>
            </a:xfrm>
          </p:grpSpPr>
          <p:grpSp>
            <p:nvGrpSpPr>
              <p:cNvPr id="24" name="Group 23"/>
              <p:cNvGrpSpPr/>
              <p:nvPr userDrawn="1"/>
            </p:nvGrpSpPr>
            <p:grpSpPr>
              <a:xfrm>
                <a:off x="1714500" y="4547858"/>
                <a:ext cx="1262157" cy="1262157"/>
                <a:chOff x="1714500" y="4547858"/>
                <a:chExt cx="1262157" cy="1262157"/>
              </a:xfrm>
            </p:grpSpPr>
            <p:sp>
              <p:nvSpPr>
                <p:cNvPr id="21" name="8-Point Star 20"/>
                <p:cNvSpPr/>
                <p:nvPr userDrawn="1"/>
              </p:nvSpPr>
              <p:spPr>
                <a:xfrm rot="20240074">
                  <a:off x="1714500" y="4547858"/>
                  <a:ext cx="1262157" cy="1262157"/>
                </a:xfrm>
                <a:prstGeom prst="star8">
                  <a:avLst>
                    <a:gd name="adj" fmla="val 45801"/>
                  </a:avLst>
                </a:prstGeom>
                <a:gradFill>
                  <a:gsLst>
                    <a:gs pos="0">
                      <a:srgbClr val="7A232E"/>
                    </a:gs>
                    <a:gs pos="100000">
                      <a:srgbClr val="B85759"/>
                    </a:gs>
                    <a:gs pos="55000">
                      <a:srgbClr val="9D1C30"/>
                    </a:gs>
                  </a:gsLst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8-Point Star 21"/>
                <p:cNvSpPr/>
                <p:nvPr userDrawn="1"/>
              </p:nvSpPr>
              <p:spPr>
                <a:xfrm rot="20240074">
                  <a:off x="1776599" y="4609957"/>
                  <a:ext cx="1137960" cy="1137960"/>
                </a:xfrm>
                <a:prstGeom prst="star8">
                  <a:avLst>
                    <a:gd name="adj" fmla="val 45801"/>
                  </a:avLst>
                </a:prstGeom>
                <a:noFill/>
                <a:ln w="444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9" name="TextBox 18"/>
              <p:cNvSpPr txBox="1"/>
              <p:nvPr userDrawn="1"/>
            </p:nvSpPr>
            <p:spPr>
              <a:xfrm>
                <a:off x="1849335" y="4755916"/>
                <a:ext cx="992486" cy="838221"/>
              </a:xfrm>
              <a:prstGeom prst="rect">
                <a:avLst/>
              </a:prstGeom>
              <a:noFill/>
              <a:effectLst>
                <a:outerShdw blurRad="50800" dist="254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DON’T</a:t>
                </a:r>
                <a:b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</a:br>
                <a: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DELETE</a:t>
                </a:r>
              </a:p>
            </p:txBody>
          </p:sp>
        </p:grpSp>
      </p:grpSp>
      <p:grpSp>
        <p:nvGrpSpPr>
          <p:cNvPr id="20" name="Group 19"/>
          <p:cNvGrpSpPr/>
          <p:nvPr userDrawn="1"/>
        </p:nvGrpSpPr>
        <p:grpSpPr>
          <a:xfrm>
            <a:off x="1939046" y="2334674"/>
            <a:ext cx="2645179" cy="1166059"/>
            <a:chOff x="1534687" y="2189208"/>
            <a:chExt cx="3049009" cy="1344077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4687" y="2189208"/>
              <a:ext cx="2695575" cy="116205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 userDrawn="1"/>
          </p:nvSpPr>
          <p:spPr>
            <a:xfrm>
              <a:off x="3454181" y="2483307"/>
              <a:ext cx="736819" cy="22179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Arrow 29"/>
            <p:cNvSpPr/>
            <p:nvPr userDrawn="1"/>
          </p:nvSpPr>
          <p:spPr>
            <a:xfrm>
              <a:off x="4209296" y="2514699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3061701" y="2843369"/>
              <a:ext cx="382955" cy="322936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eft Arrow 31"/>
            <p:cNvSpPr/>
            <p:nvPr userDrawn="1"/>
          </p:nvSpPr>
          <p:spPr>
            <a:xfrm rot="7656475">
              <a:off x="3026394" y="3257070"/>
              <a:ext cx="374400" cy="178030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 userDrawn="1"/>
        </p:nvSpPr>
        <p:spPr>
          <a:xfrm>
            <a:off x="114300" y="910225"/>
            <a:ext cx="5313591" cy="304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b="1" i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numbers will set properly when deck is</a:t>
            </a:r>
            <a:r>
              <a:rPr lang="en-US" sz="1200" b="1" i="0" baseline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finalized.</a:t>
            </a:r>
            <a:endParaRPr lang="en-US" sz="1200" b="1" i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714598" y="6248400"/>
            <a:ext cx="4429402" cy="610606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32000">
                <a:schemeClr val="tx1">
                  <a:lumMod val="75000"/>
                  <a:lumOff val="25000"/>
                </a:schemeClr>
              </a:gs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  <a:r>
              <a:rPr lang="en-US" sz="2000" b="1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about this template?</a:t>
            </a:r>
          </a:p>
          <a:p>
            <a:pPr algn="ctr"/>
            <a:r>
              <a:rPr lang="en-US" sz="1400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Email: Cheryl Robbins at </a:t>
            </a:r>
            <a:r>
              <a:rPr lang="en-US" sz="1400" baseline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crobbins@mahernet.com</a:t>
            </a:r>
            <a:endParaRPr lang="en-US" sz="14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38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603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Picture 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16038" y="612775"/>
            <a:ext cx="5486400" cy="4114800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vert="horz" lIns="91440" tIns="45720" rIns="91440" bIns="45720" rtlCol="0"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lang="en-US" sz="3200" i="1" baseline="0">
                <a:ln>
                  <a:noFill/>
                </a:ln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drop picture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628900" y="5396366"/>
            <a:ext cx="4649788" cy="804862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Picture caption here</a:t>
            </a:r>
          </a:p>
        </p:txBody>
      </p:sp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44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1875238"/>
            <a:ext cx="4837112" cy="5334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2390776"/>
            <a:ext cx="4837112" cy="354807"/>
          </a:xfrm>
        </p:spPr>
        <p:txBody>
          <a:bodyPr lIns="182880">
            <a:normAutofit/>
          </a:bodyPr>
          <a:lstStyle>
            <a:lvl1pPr marL="0" indent="0">
              <a:buNone/>
              <a:defRPr sz="18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066800" y="1914525"/>
            <a:ext cx="1828800" cy="2514600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27932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2905126"/>
            <a:ext cx="4837112" cy="1347790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Today’s Moderator</a:t>
            </a:r>
          </a:p>
          <a:p>
            <a:pPr algn="ctr"/>
            <a:endParaRPr lang="en-US" sz="3500" b="0" i="0" spc="40" baseline="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45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9612" y="3454341"/>
            <a:ext cx="3970337" cy="457200"/>
          </a:xfr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1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541738"/>
            <a:ext cx="3970337" cy="457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1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1057276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62320" y="581025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1571626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249613" y="3968692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362320" y="3492441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249613" y="4483042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Today’s Presenters</a:t>
            </a:r>
          </a:p>
        </p:txBody>
      </p:sp>
    </p:spTree>
    <p:extLst>
      <p:ext uri="{BB962C8B-B14F-4D97-AF65-F5344CB8AC3E}">
        <p14:creationId xmlns:p14="http://schemas.microsoft.com/office/powerpoint/2010/main" val="1715805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Tr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2124678"/>
            <a:ext cx="8239125" cy="1625896"/>
          </a:xfrm>
          <a:prstGeom prst="rect">
            <a:avLst/>
          </a:prstGeom>
          <a:gradFill flip="none" rotWithShape="1">
            <a:gsLst>
              <a:gs pos="0">
                <a:srgbClr val="EEF9FD">
                  <a:lumMod val="99000"/>
                </a:srgbClr>
              </a:gs>
              <a:gs pos="65000">
                <a:srgbClr val="EEF9FD">
                  <a:alpha val="50000"/>
                </a:srgbClr>
              </a:gs>
              <a:gs pos="91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-1" y="2097246"/>
            <a:ext cx="8239126" cy="1681481"/>
            <a:chOff x="-1" y="2097246"/>
            <a:chExt cx="8239126" cy="1681481"/>
          </a:xfrm>
        </p:grpSpPr>
        <p:sp>
          <p:nvSpPr>
            <p:cNvPr id="30" name="Rectangle 29"/>
            <p:cNvSpPr/>
            <p:nvPr userDrawn="1"/>
          </p:nvSpPr>
          <p:spPr>
            <a:xfrm>
              <a:off x="0" y="3751295"/>
              <a:ext cx="8239125" cy="27432"/>
            </a:xfrm>
            <a:prstGeom prst="rect">
              <a:avLst/>
            </a:prstGeom>
            <a:gradFill flip="none" rotWithShape="1">
              <a:gsLst>
                <a:gs pos="0">
                  <a:srgbClr val="EEF9FD">
                    <a:lumMod val="94000"/>
                  </a:srgbClr>
                </a:gs>
                <a:gs pos="52200">
                  <a:schemeClr val="bg1">
                    <a:alpha val="50000"/>
                    <a:lumMod val="91000"/>
                  </a:schemeClr>
                </a:gs>
                <a:gs pos="91000">
                  <a:schemeClr val="bg1">
                    <a:lumMod val="9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1" y="2097246"/>
              <a:ext cx="8239125" cy="27432"/>
            </a:xfrm>
            <a:prstGeom prst="rect">
              <a:avLst/>
            </a:prstGeom>
            <a:gradFill flip="none" rotWithShape="1">
              <a:gsLst>
                <a:gs pos="0">
                  <a:srgbClr val="EEF9FD">
                    <a:lumMod val="94000"/>
                  </a:srgbClr>
                </a:gs>
                <a:gs pos="52200">
                  <a:schemeClr val="bg1">
                    <a:alpha val="50000"/>
                    <a:lumMod val="91000"/>
                  </a:schemeClr>
                </a:gs>
                <a:gs pos="91000">
                  <a:schemeClr val="bg1">
                    <a:lumMod val="9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035283" y="2171114"/>
            <a:ext cx="3970337" cy="366712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800" b="0" i="0" kern="1200" cap="small" spc="40" baseline="0" dirty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297112" y="4043757"/>
            <a:ext cx="3970337" cy="365760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800" b="0" i="0" kern="1200" cap="small" spc="40" baseline="0" dirty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</a:lstStyle>
          <a:p>
            <a:pPr marL="0" lvl="0" indent="0" algn="l" defTabSz="457200" rtl="0" eaLnBrk="1" latinLnBrk="0" hangingPunct="1">
              <a:lnSpc>
                <a:spcPct val="85000"/>
              </a:lnSpc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113" y="290227"/>
            <a:ext cx="3970337" cy="365760"/>
          </a:xfrm>
        </p:spPr>
        <p:txBody>
          <a:bodyPr lIns="0" tIns="0" rIns="0" bIns="0" anchor="b" anchorCtr="0">
            <a:normAutofit/>
          </a:bodyPr>
          <a:lstStyle>
            <a:lvl1pPr algn="l">
              <a:defRPr sz="2800" b="0" spc="40" baseline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97112" y="685801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58941" y="265513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97113" y="10025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297113" y="1038226"/>
            <a:ext cx="3970337" cy="907855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297113" y="4438144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58941" y="3989281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297113" y="4754852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297113" y="4790569"/>
            <a:ext cx="3970337" cy="907855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035283" y="2567164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2297112" y="2103112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035283" y="2883872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4035283" y="2919590"/>
            <a:ext cx="3970337" cy="905256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Today’s Presenters</a:t>
            </a:r>
          </a:p>
        </p:txBody>
      </p:sp>
    </p:spTree>
    <p:extLst>
      <p:ext uri="{BB962C8B-B14F-4D97-AF65-F5344CB8AC3E}">
        <p14:creationId xmlns:p14="http://schemas.microsoft.com/office/powerpoint/2010/main" val="4094675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r>
              <a:rPr lang="en-US" sz="3800" b="0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Where Are You?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781168" y="345650"/>
            <a:ext cx="3921382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in the Chat window</a:t>
            </a:r>
          </a:p>
          <a:p>
            <a:pPr marL="0" lvl="0" indent="0" algn="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49106"/>
            <a:ext cx="8295970" cy="5656620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sp>
        <p:nvSpPr>
          <p:cNvPr id="7" name="Chevron 6"/>
          <p:cNvSpPr/>
          <p:nvPr userDrawn="1"/>
        </p:nvSpPr>
        <p:spPr>
          <a:xfrm>
            <a:off x="3655362" y="347552"/>
            <a:ext cx="150520" cy="450049"/>
          </a:xfrm>
          <a:prstGeom prst="chevron">
            <a:avLst/>
          </a:prstGeom>
          <a:solidFill>
            <a:srgbClr val="4675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34763"/>
            <a:ext cx="8064341" cy="2931934"/>
          </a:xfrm>
          <a:prstGeom prst="rect">
            <a:avLst/>
          </a:prstGeom>
        </p:spPr>
      </p:pic>
      <p:pic>
        <p:nvPicPr>
          <p:cNvPr id="5" name="Picture 4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Myriad Pro Cond"/>
              </a:rPr>
              <a:t>Today’s Objectives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9470"/>
            <a:ext cx="6908800" cy="4654617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852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7876" y="0"/>
            <a:ext cx="2803928" cy="2041991"/>
          </a:xfrm>
          <a:prstGeom prst="rect">
            <a:avLst/>
          </a:prstGeom>
        </p:spPr>
      </p:pic>
      <p:pic>
        <p:nvPicPr>
          <p:cNvPr id="5" name="Picture 4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Myriad Pro Cond"/>
              </a:rPr>
              <a:t>Today’s Agenda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9470"/>
            <a:ext cx="6908800" cy="4654617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21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i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504" y="217489"/>
            <a:ext cx="6182496" cy="774492"/>
          </a:xfrm>
        </p:spPr>
        <p:txBody>
          <a:bodyPr>
            <a:normAutofit/>
          </a:bodyPr>
          <a:lstStyle>
            <a:lvl1pPr>
              <a:defRPr sz="3800" spc="40" baseline="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-1933"/>
            <a:ext cx="9144000" cy="6859933"/>
            <a:chOff x="0" y="-1933"/>
            <a:chExt cx="9144000" cy="6859933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991981"/>
              <a:ext cx="9144000" cy="5104019"/>
              <a:chOff x="0" y="991981"/>
              <a:chExt cx="9144000" cy="4951619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0" y="991981"/>
                <a:ext cx="9144000" cy="4951619"/>
              </a:xfrm>
              <a:prstGeom prst="rect">
                <a:avLst/>
              </a:prstGeom>
              <a:solidFill>
                <a:srgbClr val="275A99">
                  <a:alpha val="16000"/>
                </a:srgb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0" y="1017198"/>
                <a:ext cx="9144000" cy="4901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0000">
                    <a:srgbClr val="F6F6F6"/>
                  </a:gs>
                  <a:gs pos="72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 descr="wrfgps-logo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26" y="5916894"/>
              <a:ext cx="2230783" cy="75455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5882795" y="6070006"/>
              <a:ext cx="2438400" cy="787994"/>
            </a:xfrm>
            <a:prstGeom prst="rect">
              <a:avLst/>
            </a:prstGeom>
            <a:gradFill flip="none" rotWithShape="1">
              <a:gsLst>
                <a:gs pos="55720">
                  <a:srgbClr val="002C47">
                    <a:alpha val="11000"/>
                  </a:srgbClr>
                </a:gs>
                <a:gs pos="10000">
                  <a:srgbClr val="002C47">
                    <a:alpha val="0"/>
                  </a:srgbClr>
                </a:gs>
                <a:gs pos="100000">
                  <a:srgbClr val="002C47">
                    <a:alpha val="34000"/>
                  </a:srgb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474454" y="-1933"/>
              <a:ext cx="2047874" cy="1019623"/>
            </a:xfrm>
            <a:prstGeom prst="rect">
              <a:avLst/>
            </a:prstGeom>
            <a:gradFill flip="none" rotWithShape="1">
              <a:gsLst>
                <a:gs pos="81000">
                  <a:schemeClr val="tx1">
                    <a:alpha val="14000"/>
                  </a:schemeClr>
                </a:gs>
                <a:gs pos="10000">
                  <a:srgbClr val="002C47">
                    <a:alpha val="0"/>
                  </a:srgbClr>
                </a:gs>
                <a:gs pos="100000">
                  <a:schemeClr val="tx1">
                    <a:alpha val="34000"/>
                  </a:schemeClr>
                </a:gs>
              </a:gsLst>
              <a:lin ang="204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/>
            <a:srcRect r="66253"/>
            <a:stretch/>
          </p:blipFill>
          <p:spPr>
            <a:xfrm>
              <a:off x="7498391" y="567"/>
              <a:ext cx="1645609" cy="6857433"/>
            </a:xfrm>
            <a:prstGeom prst="rect">
              <a:avLst/>
            </a:prstGeom>
            <a:effectLst/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1" name="Isosceles Triangle 2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63880" y="1"/>
            <a:ext cx="1019623" cy="1198094"/>
            <a:chOff x="163880" y="1"/>
            <a:chExt cx="1019623" cy="1198094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4" name="Pentagon 3"/>
            <p:cNvSpPr/>
            <p:nvPr userDrawn="1"/>
          </p:nvSpPr>
          <p:spPr>
            <a:xfrm rot="5400000">
              <a:off x="74645" y="89236"/>
              <a:ext cx="1198094" cy="1019623"/>
            </a:xfrm>
            <a:prstGeom prst="homePlate">
              <a:avLst>
                <a:gd name="adj" fmla="val 24591"/>
              </a:avLst>
            </a:prstGeom>
            <a:gradFill flip="none" rotWithShape="1">
              <a:gsLst>
                <a:gs pos="9000">
                  <a:schemeClr val="bg1">
                    <a:lumMod val="75000"/>
                  </a:schemeClr>
                </a:gs>
                <a:gs pos="26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>
              <a:off x="564947" y="-401066"/>
              <a:ext cx="217490" cy="1019623"/>
            </a:xfrm>
            <a:prstGeom prst="rect">
              <a:avLst/>
            </a:prstGeom>
            <a:gradFill flip="none" rotWithShape="1">
              <a:gsLst>
                <a:gs pos="0">
                  <a:srgbClr val="7A232E"/>
                </a:gs>
                <a:gs pos="48000">
                  <a:srgbClr val="9D1C30"/>
                </a:gs>
                <a:gs pos="100000">
                  <a:srgbClr val="B85759">
                    <a:alpha val="0"/>
                  </a:srgbClr>
                </a:gs>
                <a:gs pos="97000">
                  <a:srgbClr val="B857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10398" y="198689"/>
            <a:ext cx="921646" cy="804862"/>
          </a:xfrm>
        </p:spPr>
        <p:txBody>
          <a:bodyPr tIns="64008">
            <a:normAutofit/>
          </a:bodyPr>
          <a:lstStyle>
            <a:lvl1pPr marL="0" indent="0" algn="ctr">
              <a:buNone/>
              <a:defRPr lang="en-US" sz="4000" b="0" i="0" kern="1200" cap="small" spc="40" baseline="0" dirty="0" smtClean="0">
                <a:ln w="15875">
                  <a:gradFill flip="none" rotWithShape="1">
                    <a:gsLst>
                      <a:gs pos="0">
                        <a:srgbClr val="9D1C30">
                          <a:lumMod val="83000"/>
                        </a:srgbClr>
                      </a:gs>
                      <a:gs pos="100000">
                        <a:srgbClr val="7A232E">
                          <a:lumMod val="93000"/>
                        </a:srgb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0">
                      <a:srgbClr val="9D1C30">
                        <a:lumMod val="0"/>
                        <a:lumOff val="100000"/>
                      </a:srgbClr>
                    </a:gs>
                    <a:gs pos="34000">
                      <a:srgbClr val="9D1C30"/>
                    </a:gs>
                    <a:gs pos="100000">
                      <a:srgbClr val="7A232E">
                        <a:lumMod val="67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101600" dist="76200" dir="189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95551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6038" y="4800600"/>
            <a:ext cx="6551612" cy="566738"/>
          </a:xfrm>
        </p:spPr>
        <p:txBody>
          <a:bodyPr anchor="b">
            <a:normAutofit/>
          </a:bodyPr>
          <a:lstStyle>
            <a:lvl1pPr marL="457200" indent="-457200" algn="r">
              <a:buClr>
                <a:srgbClr val="7A232E"/>
              </a:buClr>
              <a:buFont typeface="Wingdings" panose="05000000000000000000" pitchFamily="2" charset="2"/>
              <a:buChar char="Ø"/>
              <a:defRPr sz="32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2026" y="1076325"/>
            <a:ext cx="6724650" cy="296227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162050" y="5398235"/>
            <a:ext cx="6705600" cy="354865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8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Additional info if applicable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729116"/>
            <a:ext cx="962025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 rot="10800000">
            <a:off x="7686675" y="2155824"/>
            <a:ext cx="971550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284406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5705" y="1475005"/>
            <a:ext cx="3803589" cy="3736539"/>
          </a:xfrm>
          <a:prstGeom prst="rect">
            <a:avLst/>
          </a:prstGeom>
        </p:spPr>
      </p:pic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33350" y="190500"/>
            <a:ext cx="3543300" cy="5638800"/>
          </a:xfrm>
        </p:spPr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lang="en-US" sz="2800" b="0" i="0" kern="1200" cap="small" spc="40" baseline="0" dirty="0" smtClean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  <a:lvl2pPr marL="182880" indent="0">
              <a:spcBef>
                <a:spcPts val="0"/>
              </a:spcBef>
              <a:buNone/>
              <a:defRPr sz="1600"/>
            </a:lvl2pPr>
            <a:lvl3pPr marL="0" indent="-182880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1600">
                <a:solidFill>
                  <a:srgbClr val="275A99"/>
                </a:solidFill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914775" y="190500"/>
            <a:ext cx="3543300" cy="5638800"/>
          </a:xfrm>
        </p:spPr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lang="en-US" sz="2800" b="0" i="0" kern="1200" cap="small" spc="40" baseline="0" dirty="0" smtClean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  <a:lvl2pPr marL="182880" indent="0">
              <a:spcBef>
                <a:spcPts val="0"/>
              </a:spcBef>
              <a:buNone/>
              <a:defRPr sz="1600"/>
            </a:lvl2pPr>
            <a:lvl3pPr marL="0" indent="-182880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1600">
                <a:solidFill>
                  <a:srgbClr val="275A99"/>
                </a:solidFill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3469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-Background.png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 userDrawn="1"/>
        </p:nvSpPr>
        <p:spPr>
          <a:xfrm>
            <a:off x="-1" y="6117905"/>
            <a:ext cx="5307845" cy="740095"/>
          </a:xfrm>
          <a:prstGeom prst="rect">
            <a:avLst/>
          </a:prstGeom>
          <a:solidFill>
            <a:srgbClr val="7A232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4870" y="1280052"/>
            <a:ext cx="4980609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 b="0" i="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2784" y="3576972"/>
            <a:ext cx="5024782" cy="132634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 i="0" cap="all" baseline="0">
                <a:solidFill>
                  <a:srgbClr val="275A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5" y="5047573"/>
            <a:ext cx="2424806" cy="820181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728807" y="6200285"/>
            <a:ext cx="3460479" cy="590826"/>
            <a:chOff x="3197079" y="5516217"/>
            <a:chExt cx="3460479" cy="590826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97079" y="5516217"/>
              <a:ext cx="590826" cy="5908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3750362" y="5611203"/>
              <a:ext cx="2907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i="0" kern="800" cap="all" spc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Employment and Training</a:t>
              </a:r>
              <a:r>
                <a:rPr lang="en-US" sz="900" b="1" i="0" kern="800" cap="all" spc="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Administration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 i="0" kern="800" cap="all" spc="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United States Department of Labor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/>
          <a:srcRect r="12034"/>
          <a:stretch/>
        </p:blipFill>
        <p:spPr>
          <a:xfrm>
            <a:off x="4854453" y="567"/>
            <a:ext cx="4289548" cy="6857433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5930349" y="5212404"/>
            <a:ext cx="28670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i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632384" y="275442"/>
            <a:ext cx="344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5B8B45-955B-4B98-9CF8-C4EF3E1D75FE}" type="datetime4">
              <a:rPr lang="en-US" sz="2400" b="1" i="0" spc="-40" baseline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April 4, 2017</a:t>
            </a:fld>
            <a:endParaRPr lang="en-US" sz="2400" b="1" i="0" spc="-40" baseline="0" dirty="0">
              <a:solidFill>
                <a:schemeClr val="tx2">
                  <a:lumMod val="20000"/>
                  <a:lumOff val="80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/>
          <p:cNvSpPr>
            <a:spLocks noGrp="1"/>
          </p:cNvSpPr>
          <p:nvPr userDrawn="1">
            <p:ph type="body" sz="half" idx="12" hasCustomPrompt="1"/>
          </p:nvPr>
        </p:nvSpPr>
        <p:spPr>
          <a:xfrm>
            <a:off x="5654470" y="5730973"/>
            <a:ext cx="3418783" cy="77386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300" b="0" i="0" spc="50" baseline="0">
                <a:ln>
                  <a:solidFill>
                    <a:srgbClr val="004874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Organization Name</a:t>
            </a:r>
          </a:p>
        </p:txBody>
      </p:sp>
    </p:spTree>
    <p:extLst>
      <p:ext uri="{BB962C8B-B14F-4D97-AF65-F5344CB8AC3E}">
        <p14:creationId xmlns:p14="http://schemas.microsoft.com/office/powerpoint/2010/main" val="3496096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209095" y="234953"/>
            <a:ext cx="4105275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Myriad Pro Cond"/>
              </a:rPr>
              <a:t>Additional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1393399"/>
            <a:ext cx="7840136" cy="481625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09095" y="1070234"/>
            <a:ext cx="409302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l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Chat with the presenters in the </a:t>
            </a:r>
            <a:r>
              <a:rPr lang="en-US" sz="1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  <a:hlinkClick r:id="rId4"/>
              </a:rPr>
              <a:t>Discussion Topics</a:t>
            </a: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 Area of the</a:t>
            </a:r>
            <a:r>
              <a:rPr lang="en-US" sz="16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 Community of Practice!</a:t>
            </a:r>
            <a:endParaRPr lang="en-US" sz="16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Myriad Pro"/>
            </a:endParaRPr>
          </a:p>
        </p:txBody>
      </p:sp>
      <p:sp>
        <p:nvSpPr>
          <p:cNvPr id="7" name="Chevron 6"/>
          <p:cNvSpPr/>
          <p:nvPr userDrawn="1"/>
        </p:nvSpPr>
        <p:spPr>
          <a:xfrm>
            <a:off x="4302125" y="347551"/>
            <a:ext cx="150520" cy="450049"/>
          </a:xfrm>
          <a:prstGeom prst="chevron">
            <a:avLst/>
          </a:prstGeom>
          <a:solidFill>
            <a:srgbClr val="4675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3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16" b="7362"/>
          <a:stretch>
            <a:fillRect/>
          </a:stretch>
        </p:blipFill>
        <p:spPr bwMode="auto">
          <a:xfrm>
            <a:off x="4818887" y="1420356"/>
            <a:ext cx="3171583" cy="367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17489"/>
            <a:ext cx="6908800" cy="77449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Upcoming Webinars!</a:t>
            </a:r>
          </a:p>
        </p:txBody>
      </p:sp>
      <p:sp>
        <p:nvSpPr>
          <p:cNvPr id="10" name="TextBox 2"/>
          <p:cNvSpPr txBox="1">
            <a:spLocks noChangeArrowheads="1"/>
          </p:cNvSpPr>
          <p:nvPr userDrawn="1"/>
        </p:nvSpPr>
        <p:spPr bwMode="auto">
          <a:xfrm>
            <a:off x="239713" y="1633538"/>
            <a:ext cx="5083175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4675B8"/>
                </a:solidFill>
              </a:rPr>
              <a:t>Title: Case Management</a:t>
            </a:r>
          </a:p>
          <a:p>
            <a:endParaRPr lang="en-US" sz="2800" b="1" dirty="0">
              <a:solidFill>
                <a:srgbClr val="4675B8"/>
              </a:solidFill>
            </a:endParaRPr>
          </a:p>
          <a:p>
            <a:r>
              <a:rPr lang="en-US" sz="2800" dirty="0"/>
              <a:t>Date: May 2, 2017</a:t>
            </a:r>
          </a:p>
          <a:p>
            <a:r>
              <a:rPr lang="en-US" sz="2800" dirty="0"/>
              <a:t>Time:</a:t>
            </a:r>
            <a:r>
              <a:rPr lang="en-US" sz="2800" baseline="0" dirty="0"/>
              <a:t> 2pm </a:t>
            </a:r>
            <a:r>
              <a:rPr lang="en-US" sz="2800" dirty="0"/>
              <a:t>EDT/EST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28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2085" y="2600200"/>
            <a:ext cx="5095324" cy="566738"/>
          </a:xfrm>
        </p:spPr>
        <p:txBody>
          <a:bodyPr anchor="b">
            <a:normAutofit/>
          </a:bodyPr>
          <a:lstStyle>
            <a:lvl1pPr marL="0" indent="0" algn="l">
              <a:buClr>
                <a:srgbClr val="7A232E"/>
              </a:buClr>
              <a:buFont typeface="Wingdings" panose="05000000000000000000" pitchFamily="2" charset="2"/>
              <a:buNone/>
              <a:defRPr sz="36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772085" y="3202597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4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Position/Title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772085" y="3653875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772085" y="3593121"/>
            <a:ext cx="3840480" cy="27432"/>
          </a:xfrm>
          <a:solidFill>
            <a:srgbClr val="4A7EBB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72085" y="4261387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Phone or Email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922" y="128938"/>
            <a:ext cx="2182188" cy="2304097"/>
          </a:xfrm>
          <a:prstGeom prst="rect">
            <a:avLst/>
          </a:prstGeom>
        </p:spPr>
      </p:pic>
      <p:sp>
        <p:nvSpPr>
          <p:cNvPr id="1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1772085" y="4680671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Phone or Email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980288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83828"/>
            <a:ext cx="8717281" cy="5576138"/>
          </a:xfrm>
          <a:prstGeom prst="rect">
            <a:avLst/>
          </a:prstGeom>
          <a:effectLst>
            <a:innerShdw blurRad="88900" dist="38100" dir="18900000">
              <a:prstClr val="black">
                <a:alpha val="27000"/>
              </a:prstClr>
            </a:innerShdw>
          </a:effectLst>
        </p:spPr>
      </p:pic>
      <p:pic>
        <p:nvPicPr>
          <p:cNvPr id="5" name="Picture 4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74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618911"/>
            <a:ext cx="7772400" cy="817561"/>
          </a:xfrm>
        </p:spPr>
        <p:txBody>
          <a:bodyPr>
            <a:normAutofit/>
          </a:bodyPr>
          <a:lstStyle>
            <a:lvl1pPr algn="ctr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1329525"/>
            <a:ext cx="7772400" cy="198541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02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ction-Slide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885" y="2191006"/>
            <a:ext cx="5494337" cy="1168599"/>
          </a:xfrm>
        </p:spPr>
        <p:txBody>
          <a:bodyPr anchor="b" anchorCtr="0">
            <a:normAutofit/>
          </a:bodyPr>
          <a:lstStyle>
            <a:lvl1pPr algn="l">
              <a:defRPr sz="4000" b="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8885" y="3536723"/>
            <a:ext cx="5240509" cy="585857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all" baseline="0">
                <a:solidFill>
                  <a:srgbClr val="275A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1F36"/>
                </a:solidFill>
              </a:defRPr>
            </a:lvl1pPr>
          </a:lstStyle>
          <a:p>
            <a:fld id="{42234874-4AE6-EC41-8F27-0640F46724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r="12034"/>
          <a:stretch/>
        </p:blipFill>
        <p:spPr>
          <a:xfrm>
            <a:off x="4854453" y="567"/>
            <a:ext cx="4289548" cy="685743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8" name="Isosceles Triangle 17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12" name="Picture 11" descr="wrfgps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5" y="5047573"/>
            <a:ext cx="2424806" cy="8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-1933"/>
            <a:ext cx="9144000" cy="6859933"/>
            <a:chOff x="0" y="-1933"/>
            <a:chExt cx="9144000" cy="6859933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991981"/>
              <a:ext cx="9144000" cy="5104019"/>
              <a:chOff x="0" y="991981"/>
              <a:chExt cx="9144000" cy="4951619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0" y="991981"/>
                <a:ext cx="9144000" cy="4951619"/>
              </a:xfrm>
              <a:prstGeom prst="rect">
                <a:avLst/>
              </a:prstGeom>
              <a:solidFill>
                <a:srgbClr val="275A99">
                  <a:alpha val="16000"/>
                </a:srgb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0" y="1017198"/>
                <a:ext cx="9144000" cy="4901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0000">
                    <a:srgbClr val="F6F6F6"/>
                  </a:gs>
                  <a:gs pos="72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 descr="wrfgps-logo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26" y="5916894"/>
              <a:ext cx="2230783" cy="75455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5882795" y="6070006"/>
              <a:ext cx="2438400" cy="787994"/>
            </a:xfrm>
            <a:prstGeom prst="rect">
              <a:avLst/>
            </a:prstGeom>
            <a:gradFill flip="none" rotWithShape="1">
              <a:gsLst>
                <a:gs pos="55720">
                  <a:srgbClr val="002C47">
                    <a:alpha val="11000"/>
                  </a:srgbClr>
                </a:gs>
                <a:gs pos="10000">
                  <a:srgbClr val="002C47">
                    <a:alpha val="0"/>
                  </a:srgbClr>
                </a:gs>
                <a:gs pos="100000">
                  <a:srgbClr val="002C47">
                    <a:alpha val="34000"/>
                  </a:srgb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474454" y="-1933"/>
              <a:ext cx="2047874" cy="1019623"/>
            </a:xfrm>
            <a:prstGeom prst="rect">
              <a:avLst/>
            </a:prstGeom>
            <a:gradFill flip="none" rotWithShape="1">
              <a:gsLst>
                <a:gs pos="81000">
                  <a:schemeClr val="tx1">
                    <a:alpha val="14000"/>
                  </a:schemeClr>
                </a:gs>
                <a:gs pos="10000">
                  <a:srgbClr val="002C47">
                    <a:alpha val="0"/>
                  </a:srgbClr>
                </a:gs>
                <a:gs pos="100000">
                  <a:schemeClr val="tx1">
                    <a:alpha val="34000"/>
                  </a:schemeClr>
                </a:gs>
              </a:gsLst>
              <a:lin ang="204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/>
            <a:srcRect r="66253"/>
            <a:stretch/>
          </p:blipFill>
          <p:spPr>
            <a:xfrm>
              <a:off x="7498391" y="567"/>
              <a:ext cx="1645609" cy="6857433"/>
            </a:xfrm>
            <a:prstGeom prst="rect">
              <a:avLst/>
            </a:prstGeom>
            <a:effectLst/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1" name="Isosceles Triangle 2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89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-1933"/>
            <a:ext cx="9144000" cy="6859933"/>
            <a:chOff x="0" y="-1933"/>
            <a:chExt cx="9144000" cy="6859933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991981"/>
              <a:ext cx="9144000" cy="5104019"/>
              <a:chOff x="0" y="991981"/>
              <a:chExt cx="9144000" cy="4951619"/>
            </a:xfrm>
          </p:grpSpPr>
          <p:sp>
            <p:nvSpPr>
              <p:cNvPr id="15" name="Rectangle 14"/>
              <p:cNvSpPr/>
              <p:nvPr userDrawn="1"/>
            </p:nvSpPr>
            <p:spPr>
              <a:xfrm>
                <a:off x="0" y="991981"/>
                <a:ext cx="9144000" cy="4951619"/>
              </a:xfrm>
              <a:prstGeom prst="rect">
                <a:avLst/>
              </a:prstGeom>
              <a:solidFill>
                <a:srgbClr val="275A99">
                  <a:alpha val="16000"/>
                </a:srgb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0" y="1017198"/>
                <a:ext cx="9144000" cy="4901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0000">
                    <a:srgbClr val="F6F6F6"/>
                  </a:gs>
                  <a:gs pos="72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 descr="wrfgps-logo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26" y="5916894"/>
              <a:ext cx="2230783" cy="75455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5882795" y="6070006"/>
              <a:ext cx="2438400" cy="787994"/>
            </a:xfrm>
            <a:prstGeom prst="rect">
              <a:avLst/>
            </a:prstGeom>
            <a:gradFill flip="none" rotWithShape="1">
              <a:gsLst>
                <a:gs pos="55720">
                  <a:srgbClr val="002C47">
                    <a:alpha val="11000"/>
                  </a:srgbClr>
                </a:gs>
                <a:gs pos="10000">
                  <a:srgbClr val="002C47">
                    <a:alpha val="0"/>
                  </a:srgbClr>
                </a:gs>
                <a:gs pos="100000">
                  <a:srgbClr val="002C47">
                    <a:alpha val="34000"/>
                  </a:srgb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474454" y="-1933"/>
              <a:ext cx="2047874" cy="1019623"/>
            </a:xfrm>
            <a:prstGeom prst="rect">
              <a:avLst/>
            </a:prstGeom>
            <a:gradFill flip="none" rotWithShape="1">
              <a:gsLst>
                <a:gs pos="81000">
                  <a:schemeClr val="tx1">
                    <a:alpha val="14000"/>
                  </a:schemeClr>
                </a:gs>
                <a:gs pos="10000">
                  <a:srgbClr val="002C47">
                    <a:alpha val="0"/>
                  </a:srgbClr>
                </a:gs>
                <a:gs pos="100000">
                  <a:schemeClr val="tx1">
                    <a:alpha val="34000"/>
                  </a:schemeClr>
                </a:gs>
              </a:gsLst>
              <a:lin ang="204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/>
            <a:srcRect r="66253"/>
            <a:stretch/>
          </p:blipFill>
          <p:spPr>
            <a:xfrm>
              <a:off x="7498391" y="284"/>
              <a:ext cx="1645609" cy="6857433"/>
            </a:xfrm>
            <a:prstGeom prst="rect">
              <a:avLst/>
            </a:prstGeom>
            <a:effectLst/>
          </p:spPr>
        </p:pic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1009"/>
            <a:ext cx="36195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05300" y="1281009"/>
            <a:ext cx="36195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4" name="Isosceles Triangle 23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3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-1933"/>
            <a:ext cx="9144000" cy="6859933"/>
            <a:chOff x="0" y="-1933"/>
            <a:chExt cx="9144000" cy="6859933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0" y="991981"/>
              <a:ext cx="9144000" cy="5104019"/>
              <a:chOff x="0" y="991981"/>
              <a:chExt cx="9144000" cy="4951619"/>
            </a:xfrm>
          </p:grpSpPr>
          <p:sp>
            <p:nvSpPr>
              <p:cNvPr id="15" name="Rectangle 14"/>
              <p:cNvSpPr/>
              <p:nvPr userDrawn="1"/>
            </p:nvSpPr>
            <p:spPr>
              <a:xfrm>
                <a:off x="0" y="991981"/>
                <a:ext cx="9144000" cy="4951619"/>
              </a:xfrm>
              <a:prstGeom prst="rect">
                <a:avLst/>
              </a:prstGeom>
              <a:solidFill>
                <a:srgbClr val="275A99">
                  <a:alpha val="16000"/>
                </a:srgb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0" y="1017198"/>
                <a:ext cx="9144000" cy="4901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0000">
                    <a:srgbClr val="F6F6F6"/>
                  </a:gs>
                  <a:gs pos="72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 descr="wrfgps-logo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26" y="5916894"/>
              <a:ext cx="2230783" cy="75455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5882795" y="6070006"/>
              <a:ext cx="2438400" cy="787994"/>
            </a:xfrm>
            <a:prstGeom prst="rect">
              <a:avLst/>
            </a:prstGeom>
            <a:gradFill flip="none" rotWithShape="1">
              <a:gsLst>
                <a:gs pos="55720">
                  <a:srgbClr val="002C47">
                    <a:alpha val="11000"/>
                  </a:srgbClr>
                </a:gs>
                <a:gs pos="10000">
                  <a:srgbClr val="002C47">
                    <a:alpha val="0"/>
                  </a:srgbClr>
                </a:gs>
                <a:gs pos="100000">
                  <a:srgbClr val="002C47">
                    <a:alpha val="34000"/>
                  </a:srgb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474454" y="-1933"/>
              <a:ext cx="2047874" cy="1019623"/>
            </a:xfrm>
            <a:prstGeom prst="rect">
              <a:avLst/>
            </a:prstGeom>
            <a:gradFill flip="none" rotWithShape="1">
              <a:gsLst>
                <a:gs pos="81000">
                  <a:schemeClr val="tx1">
                    <a:alpha val="14000"/>
                  </a:schemeClr>
                </a:gs>
                <a:gs pos="10000">
                  <a:srgbClr val="002C47">
                    <a:alpha val="0"/>
                  </a:srgbClr>
                </a:gs>
                <a:gs pos="100000">
                  <a:schemeClr val="tx1">
                    <a:alpha val="34000"/>
                  </a:schemeClr>
                </a:gs>
              </a:gsLst>
              <a:lin ang="204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/>
            <a:srcRect r="66253"/>
            <a:stretch/>
          </p:blipFill>
          <p:spPr>
            <a:xfrm>
              <a:off x="7498391" y="284"/>
              <a:ext cx="1645609" cy="6857433"/>
            </a:xfrm>
            <a:prstGeom prst="rect">
              <a:avLst/>
            </a:prstGeom>
            <a:effectLst/>
          </p:spPr>
        </p:pic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77012"/>
            <a:ext cx="3619500" cy="3929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05300" y="1877012"/>
            <a:ext cx="3619500" cy="3929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entagon 16"/>
          <p:cNvSpPr/>
          <p:nvPr userDrawn="1"/>
        </p:nvSpPr>
        <p:spPr>
          <a:xfrm rot="5400000">
            <a:off x="1731394" y="3439196"/>
            <a:ext cx="4899204" cy="56191"/>
          </a:xfrm>
          <a:prstGeom prst="homePlate">
            <a:avLst/>
          </a:prstGeom>
          <a:gradFill flip="none" rotWithShape="1">
            <a:gsLst>
              <a:gs pos="0">
                <a:srgbClr val="275A99">
                  <a:alpha val="19000"/>
                </a:srgbClr>
              </a:gs>
              <a:gs pos="99000">
                <a:srgbClr val="275A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085850"/>
            <a:ext cx="3621253" cy="719624"/>
          </a:xfrm>
          <a:prstGeom prst="snip1Rect">
            <a:avLst/>
          </a:prstGeom>
          <a:gradFill flip="none" rotWithShape="1">
            <a:gsLst>
              <a:gs pos="0">
                <a:srgbClr val="004874">
                  <a:lumMod val="93000"/>
                  <a:lumOff val="7000"/>
                </a:srgbClr>
              </a:gs>
              <a:gs pos="99000">
                <a:srgbClr val="002C47"/>
              </a:gs>
            </a:gsLst>
            <a:lin ang="2700000" scaled="1"/>
            <a:tileRect/>
          </a:gra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000" b="0" spc="4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9588" y="1085850"/>
            <a:ext cx="3622675" cy="719624"/>
          </a:xfrm>
          <a:prstGeom prst="snip1Rect">
            <a:avLst/>
          </a:prstGeom>
          <a:gradFill flip="none" rotWithShape="1">
            <a:gsLst>
              <a:gs pos="0">
                <a:srgbClr val="004874">
                  <a:lumMod val="93000"/>
                  <a:lumOff val="7000"/>
                </a:srgbClr>
              </a:gs>
              <a:gs pos="99000">
                <a:srgbClr val="002C47"/>
              </a:gs>
            </a:gsLst>
            <a:lin ang="2700000" scaled="1"/>
            <a:tileRect/>
          </a:gra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000" b="0" spc="4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57200" y="1872149"/>
            <a:ext cx="36195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305300" y="1872149"/>
            <a:ext cx="36195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4" name="Isosceles Triangle 23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3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-1933"/>
            <a:ext cx="9144000" cy="6859933"/>
            <a:chOff x="0" y="-1933"/>
            <a:chExt cx="9144000" cy="6859933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0" y="991981"/>
              <a:ext cx="9144000" cy="5104019"/>
              <a:chOff x="0" y="991981"/>
              <a:chExt cx="9144000" cy="4951619"/>
            </a:xfrm>
          </p:grpSpPr>
          <p:sp>
            <p:nvSpPr>
              <p:cNvPr id="20" name="Rectangle 19"/>
              <p:cNvSpPr/>
              <p:nvPr userDrawn="1"/>
            </p:nvSpPr>
            <p:spPr>
              <a:xfrm>
                <a:off x="0" y="991981"/>
                <a:ext cx="9144000" cy="4951619"/>
              </a:xfrm>
              <a:prstGeom prst="rect">
                <a:avLst/>
              </a:prstGeom>
              <a:solidFill>
                <a:srgbClr val="275A99">
                  <a:alpha val="16000"/>
                </a:srgb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0" y="1017198"/>
                <a:ext cx="9144000" cy="4901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0000">
                    <a:srgbClr val="F6F6F6"/>
                  </a:gs>
                  <a:gs pos="72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Picture 15" descr="wrfgps-logo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26" y="5916894"/>
              <a:ext cx="2230783" cy="75455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>
            <a:xfrm>
              <a:off x="5882795" y="6070006"/>
              <a:ext cx="2438400" cy="787994"/>
            </a:xfrm>
            <a:prstGeom prst="rect">
              <a:avLst/>
            </a:prstGeom>
            <a:gradFill flip="none" rotWithShape="1">
              <a:gsLst>
                <a:gs pos="55720">
                  <a:srgbClr val="002C47">
                    <a:alpha val="11000"/>
                  </a:srgbClr>
                </a:gs>
                <a:gs pos="10000">
                  <a:srgbClr val="002C47">
                    <a:alpha val="0"/>
                  </a:srgbClr>
                </a:gs>
                <a:gs pos="100000">
                  <a:srgbClr val="002C47">
                    <a:alpha val="34000"/>
                  </a:srgb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6474454" y="-1933"/>
              <a:ext cx="2047874" cy="1019623"/>
            </a:xfrm>
            <a:prstGeom prst="rect">
              <a:avLst/>
            </a:prstGeom>
            <a:gradFill flip="none" rotWithShape="1">
              <a:gsLst>
                <a:gs pos="81000">
                  <a:schemeClr val="tx1">
                    <a:alpha val="14000"/>
                  </a:schemeClr>
                </a:gs>
                <a:gs pos="10000">
                  <a:srgbClr val="002C47">
                    <a:alpha val="0"/>
                  </a:srgbClr>
                </a:gs>
                <a:gs pos="100000">
                  <a:schemeClr val="tx1">
                    <a:alpha val="34000"/>
                  </a:schemeClr>
                </a:gs>
              </a:gsLst>
              <a:lin ang="204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3"/>
            <a:srcRect r="66253"/>
            <a:stretch/>
          </p:blipFill>
          <p:spPr>
            <a:xfrm>
              <a:off x="7498391" y="284"/>
              <a:ext cx="1645609" cy="6857433"/>
            </a:xfrm>
            <a:prstGeom prst="rect">
              <a:avLst/>
            </a:prstGeom>
            <a:effectLst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3" name="Isosceles Triangle 22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98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6" y="5916894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0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1933"/>
            <a:ext cx="9144000" cy="6859933"/>
            <a:chOff x="0" y="-1933"/>
            <a:chExt cx="9144000" cy="6859933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0" y="991981"/>
              <a:ext cx="9144000" cy="5104019"/>
              <a:chOff x="0" y="991981"/>
              <a:chExt cx="9144000" cy="4951619"/>
            </a:xfrm>
          </p:grpSpPr>
          <p:sp>
            <p:nvSpPr>
              <p:cNvPr id="8" name="Rectangle 7"/>
              <p:cNvSpPr/>
              <p:nvPr userDrawn="1"/>
            </p:nvSpPr>
            <p:spPr>
              <a:xfrm>
                <a:off x="0" y="991981"/>
                <a:ext cx="9144000" cy="4951619"/>
              </a:xfrm>
              <a:prstGeom prst="rect">
                <a:avLst/>
              </a:prstGeom>
              <a:solidFill>
                <a:srgbClr val="275A99">
                  <a:alpha val="16000"/>
                </a:srgb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0" y="1017198"/>
                <a:ext cx="9144000" cy="4901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0000">
                    <a:srgbClr val="F6F6F6"/>
                  </a:gs>
                  <a:gs pos="72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wrfgps-logo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26" y="5916894"/>
              <a:ext cx="2230783" cy="75455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>
            <a:xfrm>
              <a:off x="5882795" y="6070006"/>
              <a:ext cx="2438400" cy="787994"/>
            </a:xfrm>
            <a:prstGeom prst="rect">
              <a:avLst/>
            </a:prstGeom>
            <a:gradFill flip="none" rotWithShape="1">
              <a:gsLst>
                <a:gs pos="55720">
                  <a:srgbClr val="002C47">
                    <a:alpha val="11000"/>
                  </a:srgbClr>
                </a:gs>
                <a:gs pos="10000">
                  <a:srgbClr val="002C47">
                    <a:alpha val="0"/>
                  </a:srgbClr>
                </a:gs>
                <a:gs pos="100000">
                  <a:srgbClr val="002C47">
                    <a:alpha val="34000"/>
                  </a:srgb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474454" y="-1933"/>
              <a:ext cx="2047874" cy="1019623"/>
            </a:xfrm>
            <a:prstGeom prst="rect">
              <a:avLst/>
            </a:prstGeom>
            <a:gradFill flip="none" rotWithShape="1">
              <a:gsLst>
                <a:gs pos="81000">
                  <a:schemeClr val="tx1">
                    <a:alpha val="14000"/>
                  </a:schemeClr>
                </a:gs>
                <a:gs pos="10000">
                  <a:srgbClr val="002C47">
                    <a:alpha val="0"/>
                  </a:srgbClr>
                </a:gs>
                <a:gs pos="100000">
                  <a:schemeClr val="tx1">
                    <a:alpha val="34000"/>
                  </a:schemeClr>
                </a:gs>
              </a:gsLst>
              <a:lin ang="204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/>
            <a:srcRect r="66253"/>
            <a:stretch/>
          </p:blipFill>
          <p:spPr>
            <a:xfrm>
              <a:off x="7498391" y="284"/>
              <a:ext cx="1645609" cy="6857433"/>
            </a:xfrm>
            <a:prstGeom prst="rect">
              <a:avLst/>
            </a:prstGeom>
            <a:effectLst/>
          </p:spPr>
        </p:pic>
      </p:grpSp>
      <p:grpSp>
        <p:nvGrpSpPr>
          <p:cNvPr id="10" name="Group 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1" name="Isosceles Triangle 1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6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Background.png"/>
          <p:cNvPicPr>
            <a:picLocks noChangeAspect="1"/>
          </p:cNvPicPr>
          <p:nvPr userDrawn="1"/>
        </p:nvPicPr>
        <p:blipFill rotWithShape="1">
          <a:blip r:embed="rId2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9470"/>
            <a:ext cx="6908800" cy="465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7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6" name="Isosceles Triangle 15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1" r:id="rId3"/>
    <p:sldLayoutId id="2147483650" r:id="rId4"/>
    <p:sldLayoutId id="2147483652" r:id="rId5"/>
    <p:sldLayoutId id="2147483660" r:id="rId6"/>
    <p:sldLayoutId id="2147483654" r:id="rId7"/>
    <p:sldLayoutId id="2147483655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9" r:id="rId15"/>
    <p:sldLayoutId id="2147483673" r:id="rId16"/>
    <p:sldLayoutId id="2147483674" r:id="rId17"/>
    <p:sldLayoutId id="2147483670" r:id="rId18"/>
    <p:sldLayoutId id="2147483668" r:id="rId19"/>
    <p:sldLayoutId id="2147483667" r:id="rId20"/>
    <p:sldLayoutId id="2147483675" r:id="rId21"/>
    <p:sldLayoutId id="2147483671" r:id="rId22"/>
    <p:sldLayoutId id="2147483672" r:id="rId23"/>
    <p:sldLayoutId id="2147483676" r:id="rId24"/>
  </p:sldLayoutIdLst>
  <p:txStyles>
    <p:titleStyle>
      <a:lvl1pPr algn="l" defTabSz="457200" rtl="0" eaLnBrk="1" latinLnBrk="0" hangingPunct="1">
        <a:lnSpc>
          <a:spcPct val="85000"/>
        </a:lnSpc>
        <a:spcBef>
          <a:spcPct val="0"/>
        </a:spcBef>
        <a:buNone/>
        <a:defRPr sz="3800" b="0" i="0" u="none" kern="1200" cap="small" spc="40" baseline="0">
          <a:gradFill>
            <a:gsLst>
              <a:gs pos="0">
                <a:srgbClr val="004874"/>
              </a:gs>
              <a:gs pos="100000">
                <a:srgbClr val="041F36"/>
              </a:gs>
            </a:gsLst>
            <a:lin ang="5400000" scaled="1"/>
          </a:gradFill>
          <a:latin typeface="Impact" panose="020B0806030902050204" pitchFamily="34" charset="0"/>
          <a:ea typeface="+mj-ea"/>
          <a:cs typeface="Impact" panose="020B080603090205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752832"/>
        </a:buClr>
        <a:buFont typeface="Wingdings" panose="05000000000000000000" pitchFamily="2" charset="2"/>
        <a:buChar char="Ø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752832"/>
        </a:buClr>
        <a:buFont typeface="Arial" panose="020B0604020202020204" pitchFamily="34" charset="0"/>
        <a:buChar char="•"/>
        <a:defRPr sz="2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752832"/>
        </a:buClr>
        <a:buFont typeface="Myriad Pro" panose="020B0503030403020204" pitchFamily="34" charset="0"/>
        <a:buChar char="–"/>
        <a:defRPr sz="2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75283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752832"/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hrm.org/research/articles/articles/pages/leadershipcompetencies.aspx#sthash.MqN9mNKk.dpuf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gov/odep/topics/youth/softskills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roan@youthbuild.or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Smith.mark.w@dol.gov" TargetMode="Externa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mailto:frankalvarez26@gmail.com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gov/odep/topics/youth/softskills/" TargetMode="External"/><Relationship Id="rId2" Type="http://schemas.openxmlformats.org/officeDocument/2006/relationships/hyperlink" Target="https://youthbuild.workforcegps.org/resources/2015/07/27/13/49/Leadership-Development-Workplace-Post-Secondary-Readiness-Competencies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Smith.mark.w@dol.gov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jmiranda@youthbuild.or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Building Leaders for the Building Trades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309" y="3148347"/>
            <a:ext cx="5024782" cy="1326340"/>
          </a:xfrm>
        </p:spPr>
        <p:txBody>
          <a:bodyPr>
            <a:normAutofit fontScale="92500"/>
          </a:bodyPr>
          <a:lstStyle/>
          <a:p>
            <a:r>
              <a:rPr lang="en-US" dirty="0"/>
              <a:t>Construction Training And Leadership Development Integration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Department of Labor</a:t>
            </a:r>
          </a:p>
          <a:p>
            <a:r>
              <a:rPr lang="en-US" dirty="0"/>
              <a:t>&amp; YouthBuild USA</a:t>
            </a:r>
          </a:p>
        </p:txBody>
      </p:sp>
    </p:spTree>
    <p:extLst>
      <p:ext uri="{BB962C8B-B14F-4D97-AF65-F5344CB8AC3E}">
        <p14:creationId xmlns:p14="http://schemas.microsoft.com/office/powerpoint/2010/main" val="40307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LD as a Vehicle Towards Outcomes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171575"/>
            <a:ext cx="771525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72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7489"/>
            <a:ext cx="7143749" cy="774492"/>
          </a:xfrm>
        </p:spPr>
        <p:txBody>
          <a:bodyPr>
            <a:normAutofit/>
          </a:bodyPr>
          <a:lstStyle/>
          <a:p>
            <a:r>
              <a:rPr lang="en-US" dirty="0"/>
              <a:t>Four Pillars of Leadership Development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0" y="1402940"/>
            <a:ext cx="1078566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4"/>
          <p:cNvSpPr>
            <a:spLocks noChangeArrowheads="1"/>
          </p:cNvSpPr>
          <p:nvPr/>
        </p:nvSpPr>
        <p:spPr bwMode="auto">
          <a:xfrm>
            <a:off x="355730" y="4728833"/>
            <a:ext cx="1828562" cy="107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17" tIns="38356" rIns="76717" bIns="38356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613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prstClr val="black"/>
                </a:solidFill>
                <a:latin typeface="Open Sans"/>
                <a:ea typeface="Open Sans Light"/>
                <a:cs typeface="Open Sans"/>
              </a:rPr>
              <a:t>Leadership Development is integrated across program components</a:t>
            </a:r>
            <a:endParaRPr lang="en-US" altLang="en-US" sz="1300" b="1" dirty="0">
              <a:solidFill>
                <a:prstClr val="black"/>
              </a:solidFill>
              <a:latin typeface="Open Sans Light"/>
              <a:ea typeface="Open Sans Light"/>
              <a:cs typeface="Open Sans"/>
            </a:endParaRPr>
          </a:p>
        </p:txBody>
      </p:sp>
      <p:sp>
        <p:nvSpPr>
          <p:cNvPr id="6" name="Rectangle 95"/>
          <p:cNvSpPr>
            <a:spLocks noChangeArrowheads="1"/>
          </p:cNvSpPr>
          <p:nvPr/>
        </p:nvSpPr>
        <p:spPr bwMode="auto">
          <a:xfrm>
            <a:off x="2251285" y="4748706"/>
            <a:ext cx="1489873" cy="87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17" tIns="38356" rIns="76717" bIns="38356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613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prstClr val="black"/>
                </a:solidFill>
                <a:latin typeface="Open Sans"/>
                <a:ea typeface="Open Sans Light"/>
                <a:cs typeface="Open Sans"/>
              </a:rPr>
              <a:t>A Policy Committee is elected and supported</a:t>
            </a:r>
            <a:endParaRPr lang="en-US" altLang="en-US" sz="1300" b="1" dirty="0">
              <a:solidFill>
                <a:prstClr val="black"/>
              </a:solidFill>
              <a:latin typeface="Open Sans Light"/>
              <a:ea typeface="Open Sans Light"/>
              <a:cs typeface="Open Sans"/>
            </a:endParaRPr>
          </a:p>
        </p:txBody>
      </p:sp>
      <p:sp>
        <p:nvSpPr>
          <p:cNvPr id="7" name="Rectangle 96"/>
          <p:cNvSpPr>
            <a:spLocks noChangeArrowheads="1"/>
          </p:cNvSpPr>
          <p:nvPr/>
        </p:nvSpPr>
        <p:spPr bwMode="auto">
          <a:xfrm>
            <a:off x="4324091" y="4748706"/>
            <a:ext cx="1614134" cy="87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17" tIns="38356" rIns="76717" bIns="38356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613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prstClr val="black"/>
                </a:solidFill>
                <a:latin typeface="Open Sans"/>
                <a:ea typeface="Open Sans Light"/>
                <a:cs typeface="Open Sans"/>
              </a:rPr>
              <a:t>Leadership Competencies are defined and assessed</a:t>
            </a:r>
            <a:endParaRPr lang="en-US" altLang="en-US" sz="1300" b="1" dirty="0">
              <a:solidFill>
                <a:prstClr val="black"/>
              </a:solidFill>
              <a:latin typeface="Open Sans Light"/>
              <a:ea typeface="Open Sans Light"/>
              <a:cs typeface="Open Sans"/>
            </a:endParaRPr>
          </a:p>
        </p:txBody>
      </p:sp>
      <p:sp>
        <p:nvSpPr>
          <p:cNvPr id="8" name="Rectangle 97"/>
          <p:cNvSpPr>
            <a:spLocks noChangeArrowheads="1"/>
          </p:cNvSpPr>
          <p:nvPr/>
        </p:nvSpPr>
        <p:spPr bwMode="auto">
          <a:xfrm>
            <a:off x="6219583" y="4748706"/>
            <a:ext cx="1705213" cy="87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17" tIns="38356" rIns="76717" bIns="38356"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613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prstClr val="black"/>
                </a:solidFill>
                <a:latin typeface="Open Sans"/>
                <a:ea typeface="Open Sans Light"/>
                <a:cs typeface="Open Sans"/>
              </a:rPr>
              <a:t>Ongoing engagement and development of graduates</a:t>
            </a:r>
            <a:endParaRPr lang="en-US" altLang="en-US" sz="1300" b="1" dirty="0">
              <a:solidFill>
                <a:prstClr val="black"/>
              </a:solidFill>
              <a:latin typeface="Open Sans Light"/>
              <a:ea typeface="Open Sans Light"/>
              <a:cs typeface="Open Sans"/>
            </a:endParaRPr>
          </a:p>
        </p:txBody>
      </p:sp>
      <p:pic>
        <p:nvPicPr>
          <p:cNvPr id="13" name="Picture 5" descr="Image result for competenc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49" y="1417227"/>
            <a:ext cx="154236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Image result for youth engag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63" y="1402940"/>
            <a:ext cx="1188118" cy="131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10548280_10152301509115922_5731854670830508563_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44"/>
          <a:stretch/>
        </p:blipFill>
        <p:spPr bwMode="auto">
          <a:xfrm>
            <a:off x="6019560" y="1383067"/>
            <a:ext cx="1781413" cy="147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0" y="2803115"/>
            <a:ext cx="1204550" cy="187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63" y="2803115"/>
            <a:ext cx="1233378" cy="187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17" y="2803115"/>
            <a:ext cx="1301033" cy="187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83" y="2854926"/>
            <a:ext cx="1381365" cy="187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44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Leadership Competencies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2276475"/>
            <a:ext cx="4229099" cy="30732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YouthBuild USA’s 23 LD Competencies Include: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Personal Leadership </a:t>
            </a:r>
          </a:p>
          <a:p>
            <a:r>
              <a:rPr lang="en-US" dirty="0"/>
              <a:t>Small Group Leadership</a:t>
            </a:r>
          </a:p>
          <a:p>
            <a:r>
              <a:rPr lang="en-US" dirty="0"/>
              <a:t>Community Leadership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33450" y="1695450"/>
            <a:ext cx="59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04825" y="1195386"/>
            <a:ext cx="7353300" cy="10001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52832"/>
              </a:buClr>
              <a:buFont typeface="Wingdings" panose="05000000000000000000" pitchFamily="2" charset="2"/>
              <a:buChar char="Ø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52832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52832"/>
              </a:buClr>
              <a:buFont typeface="Myriad Pro" panose="020B0503030403020204" pitchFamily="34" charset="0"/>
              <a:buChar char="–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528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52832"/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Leadership skills can be taught, learned, and measured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2" name="Picture 7" descr="Policy Committee , Detroit YB active meet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2" r="8029"/>
          <a:stretch/>
        </p:blipFill>
        <p:spPr bwMode="auto">
          <a:xfrm>
            <a:off x="4648200" y="2195513"/>
            <a:ext cx="3476625" cy="253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3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Leadership Competencies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3943" y="965922"/>
            <a:ext cx="7935182" cy="4653828"/>
            <a:chOff x="-41927" y="457198"/>
            <a:chExt cx="22601518" cy="6914187"/>
          </a:xfrm>
        </p:grpSpPr>
        <p:sp>
          <p:nvSpPr>
            <p:cNvPr id="12" name="TextBox 11"/>
            <p:cNvSpPr txBox="1"/>
            <p:nvPr/>
          </p:nvSpPr>
          <p:spPr>
            <a:xfrm>
              <a:off x="-41927" y="457198"/>
              <a:ext cx="22354910" cy="1540430"/>
            </a:xfrm>
            <a:prstGeom prst="rect">
              <a:avLst/>
            </a:prstGeom>
            <a:noFill/>
          </p:spPr>
          <p:txBody>
            <a:bodyPr wrap="square" lIns="217652" tIns="108826" rIns="217652" bIns="108826" rtlCol="0">
              <a:spAutoFit/>
            </a:bodyPr>
            <a:lstStyle/>
            <a:p>
              <a:pPr algn="ctr" defTabSz="914078"/>
              <a:r>
                <a:rPr lang="en-US" sz="3200" dirty="0">
                  <a:cs typeface="Arial" charset="0"/>
                </a:rPr>
                <a:t>12 Common Leadership Competencies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7405" y="3646567"/>
              <a:ext cx="10012206" cy="3724818"/>
            </a:xfrm>
            <a:prstGeom prst="rect">
              <a:avLst/>
            </a:prstGeom>
          </p:spPr>
          <p:txBody>
            <a:bodyPr wrap="square" lIns="217652" tIns="108826" rIns="217652" bIns="108826">
              <a:spAutoFit/>
            </a:bodyPr>
            <a:lstStyle/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1. Interviewing and hiring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2. Delegation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3. Supervising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4. Conflict resolution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5. Emotional intelligence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6. Communication skills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16133" y="1841385"/>
              <a:ext cx="20729099" cy="1806701"/>
            </a:xfrm>
            <a:prstGeom prst="rect">
              <a:avLst/>
            </a:prstGeom>
            <a:noFill/>
          </p:spPr>
          <p:txBody>
            <a:bodyPr wrap="square" lIns="217652" tIns="108826" rIns="217652" bIns="108826" rtlCol="0">
              <a:spAutoFit/>
            </a:bodyPr>
            <a:lstStyle/>
            <a:p>
              <a:pPr defTabSz="914078"/>
              <a:r>
                <a:rPr lang="en-US" sz="2000" dirty="0">
                  <a:cs typeface="Arial" charset="0"/>
                </a:rPr>
                <a:t>Managers need to have certain competencies to effectively influence the behaviors of others and ultimately achieve.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812933" y="3646567"/>
              <a:ext cx="11746658" cy="3724818"/>
            </a:xfrm>
            <a:prstGeom prst="rect">
              <a:avLst/>
            </a:prstGeom>
          </p:spPr>
          <p:txBody>
            <a:bodyPr wrap="square" lIns="217652" tIns="108826" rIns="217652" bIns="108826">
              <a:spAutoFit/>
            </a:bodyPr>
            <a:lstStyle/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7. Team building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8. Motivating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9. Coaching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10. Performance management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11. Problem solving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  <a:p>
              <a:pPr defTabSz="914078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12. Agent for change</a:t>
              </a:r>
              <a:endParaRPr lang="en-US" sz="2000" dirty="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405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Leadership Competencies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9724" y="1658781"/>
            <a:ext cx="2895600" cy="3293145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defTabSz="914078"/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Leading the Organization: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managing change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solving problems and making decisions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managing politics and influencing others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taking risks and innovating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setting vision and strategy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managing the work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enhancing business skills and knowledge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understanding and navigating the organization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" y="1658781"/>
            <a:ext cx="2682240" cy="3293145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defTabSz="914078"/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Leading the Self: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demonstrating ethics and integrity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displaying drive and purpose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exhibiting leadership stature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increasing your capacity to learn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managing yourself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increasing self-awareness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developing adaptability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60369" y="1658781"/>
            <a:ext cx="2459355" cy="3046923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defTabSz="914078"/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Leading Others: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communicating effectively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developing others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valuing diversity and difference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building and maintaining relationships</a:t>
            </a:r>
          </a:p>
          <a:p>
            <a:pPr marL="168157" indent="-168157" defTabSz="91407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managing effective teams and work groups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159" y="5214463"/>
            <a:ext cx="7682865" cy="461600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defTabSz="914078"/>
            <a:r>
              <a:rPr lang="en-US" sz="1200" b="1" dirty="0">
                <a:solidFill>
                  <a:prstClr val="black"/>
                </a:solidFill>
                <a:cs typeface="Arial" charset="0"/>
              </a:rPr>
              <a:t>Source: </a:t>
            </a:r>
            <a:r>
              <a:rPr lang="en-US" sz="1200" dirty="0">
                <a:solidFill>
                  <a:prstClr val="black"/>
                </a:solidFill>
                <a:cs typeface="Arial" charset="0"/>
              </a:rPr>
              <a:t>Society for Human Resource Management: Leadership Competencies </a:t>
            </a:r>
            <a:r>
              <a:rPr lang="en-US" sz="1200" dirty="0">
                <a:solidFill>
                  <a:prstClr val="black"/>
                </a:solidFill>
                <a:cs typeface="Arial" charset="0"/>
                <a:hlinkClick r:id="rId2"/>
              </a:rPr>
              <a:t>http://www.shrm.org/research/articles/articles/pages/leadershipcompetencies.aspx#sthash.MqN9mNKk.dpuf</a:t>
            </a:r>
            <a:endParaRPr lang="en-US" sz="1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Leadership Competencies</a:t>
            </a:r>
          </a:p>
        </p:txBody>
      </p:sp>
      <p:pic>
        <p:nvPicPr>
          <p:cNvPr id="7" name="Picture 2" descr="Cover of the Soft Skills Publication: Soft Skills - to Pay the Bills.  Mastering Soft Skills for Workplace Su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0" y="1187790"/>
            <a:ext cx="3235955" cy="39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438002" y="1411164"/>
            <a:ext cx="3466025" cy="3785587"/>
          </a:xfrm>
          <a:prstGeom prst="rect">
            <a:avLst/>
          </a:prstGeom>
        </p:spPr>
        <p:txBody>
          <a:bodyPr wrap="square" lIns="91376" tIns="45688" rIns="91376" bIns="45688">
            <a:spAutoFit/>
          </a:bodyPr>
          <a:lstStyle/>
          <a:p>
            <a:pPr marL="171330" indent="-171330" defTabSz="914078"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Communication</a:t>
            </a:r>
          </a:p>
          <a:p>
            <a:pPr marL="171330" defTabSz="914078"/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defTabSz="914078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2. Enthusiasm &amp; Attitude</a:t>
            </a:r>
          </a:p>
          <a:p>
            <a:pPr marL="171330" defTabSz="914078"/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defTabSz="914078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3. Teamwork</a:t>
            </a:r>
          </a:p>
          <a:p>
            <a:pPr defTabSz="914078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defTabSz="914078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4. Networking</a:t>
            </a:r>
          </a:p>
          <a:p>
            <a:pPr marL="171330" defTabSz="914078"/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defTabSz="914078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5. Problem Solving &amp; Critical Thinking</a:t>
            </a:r>
          </a:p>
          <a:p>
            <a:pPr defTabSz="914078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defTabSz="914078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6. Professionalism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5920" y="5326738"/>
            <a:ext cx="7827005" cy="769377"/>
          </a:xfrm>
          <a:prstGeom prst="rect">
            <a:avLst/>
          </a:prstGeom>
        </p:spPr>
        <p:txBody>
          <a:bodyPr wrap="square" lIns="91376" tIns="45688" rIns="91376" bIns="45688">
            <a:spAutoFit/>
          </a:bodyPr>
          <a:lstStyle/>
          <a:p>
            <a:pPr defTabSz="914078"/>
            <a:r>
              <a:rPr lang="en-US" sz="1100" b="1" dirty="0">
                <a:solidFill>
                  <a:prstClr val="black"/>
                </a:solidFill>
                <a:cs typeface="Arial" charset="0"/>
              </a:rPr>
              <a:t>Source: </a:t>
            </a:r>
          </a:p>
          <a:p>
            <a:pPr defTabSz="914078"/>
            <a:r>
              <a:rPr lang="en-US" sz="1100" dirty="0">
                <a:solidFill>
                  <a:prstClr val="black"/>
                </a:solidFill>
                <a:cs typeface="Arial" charset="0"/>
              </a:rPr>
              <a:t>U.S. Department of Labor, Office of Disability Employment Policy: Soft Skills to Pay the Bills — Mastering Soft Skills for Workplace Success </a:t>
            </a:r>
            <a:r>
              <a:rPr lang="en-US" sz="1100" dirty="0">
                <a:solidFill>
                  <a:prstClr val="black"/>
                </a:solidFill>
                <a:cs typeface="Arial" charset="0"/>
                <a:hlinkClick r:id="rId3"/>
              </a:rPr>
              <a:t>http://www.dol.gov/odep/topics/youth/softskills/</a:t>
            </a:r>
            <a:endParaRPr lang="en-US" sz="1100" dirty="0">
              <a:solidFill>
                <a:prstClr val="black"/>
              </a:solidFill>
              <a:cs typeface="Arial" charset="0"/>
            </a:endParaRPr>
          </a:p>
          <a:p>
            <a:pPr defTabSz="914078"/>
            <a:endParaRPr lang="en-US" sz="1100" b="1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283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Leadership Competencies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86300" y="3959385"/>
            <a:ext cx="1828800" cy="1169486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defTabSz="914078"/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3. Business skills: </a:t>
            </a:r>
          </a:p>
          <a:p>
            <a:pPr defTabSz="914078"/>
            <a:r>
              <a:rPr lang="en-US" sz="1400" dirty="0">
                <a:solidFill>
                  <a:prstClr val="black"/>
                </a:solidFill>
                <a:cs typeface="Arial" charset="0"/>
              </a:rPr>
              <a:t>Related to specific functional areas that create the context in which leaders work”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498" y="1546390"/>
            <a:ext cx="1996440" cy="2893035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marL="342900" indent="-342900" defTabSz="914078">
              <a:buAutoNum type="arabicPeriod"/>
            </a:pPr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Cognitive skills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:</a:t>
            </a:r>
          </a:p>
          <a:p>
            <a:pPr defTabSz="914078"/>
            <a:r>
              <a:rPr lang="en-US" sz="1400" dirty="0">
                <a:solidFill>
                  <a:prstClr val="black"/>
                </a:solidFill>
                <a:cs typeface="Arial" charset="0"/>
              </a:rPr>
              <a:t>Comprised of skills “related to basic cognitive capacities, such as collecting, processing, and disseminating information and are the fundamental skills required for a large portion of the activities in which leaders are engaged”.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6882" y="3962404"/>
            <a:ext cx="2119393" cy="954043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defTabSz="914078"/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2. Interpersonal skills:</a:t>
            </a:r>
          </a:p>
          <a:p>
            <a:pPr defTabSz="914078"/>
            <a:r>
              <a:rPr lang="en-US" sz="1400" dirty="0">
                <a:solidFill>
                  <a:prstClr val="black"/>
                </a:solidFill>
                <a:cs typeface="Arial" charset="0"/>
              </a:rPr>
              <a:t>Related to interacting with and influencing others.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243040"/>
            <a:ext cx="7749540" cy="600100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defTabSz="914078"/>
            <a:r>
              <a:rPr lang="en-US" sz="1100" b="1" dirty="0">
                <a:cs typeface="Arial" charset="0"/>
              </a:rPr>
              <a:t>Source: </a:t>
            </a:r>
          </a:p>
          <a:p>
            <a:pPr defTabSz="914078"/>
            <a:r>
              <a:rPr lang="en-US" sz="1100" dirty="0">
                <a:cs typeface="Arial" charset="0"/>
              </a:rPr>
              <a:t>Mumford, T., Campion, M., &amp; Morgeson, F. (2007). The leadership skills strataplex: Leadership skill requirements across organizational levels. The Leadership Quarterly, 18, 154-166.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15100" y="2133604"/>
            <a:ext cx="1943100" cy="2031261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defTabSz="914078"/>
            <a:r>
              <a:rPr lang="en-US" sz="1400" b="1" dirty="0">
                <a:solidFill>
                  <a:prstClr val="black"/>
                </a:solidFill>
                <a:cs typeface="Arial" charset="0"/>
              </a:rPr>
              <a:t>4. Strategic skills:</a:t>
            </a:r>
          </a:p>
          <a:p>
            <a:pPr defTabSz="914078"/>
            <a:r>
              <a:rPr lang="en-US" sz="1400" dirty="0">
                <a:solidFill>
                  <a:prstClr val="black"/>
                </a:solidFill>
                <a:cs typeface="Arial" charset="0"/>
              </a:rPr>
              <a:t>Conceptual skills needed to take a systems perspective to understand complexity, deal with ambiguity, and to effect influence in the organization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5" name="Picture 2" descr="http://jaygary.com/wp-content/uploads/stratapl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085849"/>
            <a:ext cx="424815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95" y="123826"/>
            <a:ext cx="7581305" cy="944884"/>
          </a:xfrm>
          <a:prstGeom prst="rect">
            <a:avLst/>
          </a:prstGeom>
          <a:solidFill>
            <a:srgbClr val="5BE79A">
              <a:alpha val="81000"/>
            </a:srgbClr>
          </a:solidFill>
          <a:ln w="76200">
            <a:solidFill>
              <a:srgbClr val="212F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47" tIns="19175" rIns="38347" bIns="19175" anchor="ctr"/>
          <a:lstStyle/>
          <a:p>
            <a:pPr algn="ctr" defTabSz="4560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8209" name="Title 1"/>
          <p:cNvSpPr>
            <a:spLocks noGrp="1"/>
          </p:cNvSpPr>
          <p:nvPr>
            <p:ph type="title"/>
          </p:nvPr>
        </p:nvSpPr>
        <p:spPr>
          <a:xfrm>
            <a:off x="-562939" y="239151"/>
            <a:ext cx="8742812" cy="817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rgbClr val="212F3F"/>
                </a:solidFill>
              </a:rPr>
              <a:t>Stages of a youth’s development in the YouthBuild Program</a:t>
            </a:r>
            <a:br>
              <a:rPr lang="en-US" altLang="en-US" sz="2800" dirty="0">
                <a:solidFill>
                  <a:srgbClr val="212F3F"/>
                </a:solidFill>
              </a:rPr>
            </a:br>
            <a:endParaRPr lang="en-US" altLang="en-US" sz="2800" dirty="0">
              <a:solidFill>
                <a:srgbClr val="212F3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4854" y="918078"/>
            <a:ext cx="6950549" cy="5099064"/>
            <a:chOff x="1273175" y="1490344"/>
            <a:chExt cx="6804025" cy="4767175"/>
          </a:xfrm>
        </p:grpSpPr>
        <p:sp>
          <p:nvSpPr>
            <p:cNvPr id="29" name="Rectangle 2"/>
            <p:cNvSpPr>
              <a:spLocks noChangeArrowheads="1"/>
            </p:cNvSpPr>
            <p:nvPr/>
          </p:nvSpPr>
          <p:spPr bwMode="auto">
            <a:xfrm>
              <a:off x="1303338" y="5227638"/>
              <a:ext cx="1233487" cy="809625"/>
            </a:xfrm>
            <a:prstGeom prst="rect">
              <a:avLst/>
            </a:prstGeom>
            <a:solidFill>
              <a:srgbClr val="00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FF"/>
              </a:extrusionClr>
            </a:sp3d>
            <a:extLst/>
          </p:spPr>
          <p:txBody>
            <a:bodyPr wrap="none" anchor="ctr">
              <a:flatTx/>
            </a:bodyPr>
            <a:lstStyle/>
            <a:p>
              <a:pPr algn="ctr" defTabSz="38395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Feel an initial </a:t>
              </a:r>
            </a:p>
            <a:p>
              <a:pPr algn="ctr" defTabSz="38395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sense of trust </a:t>
              </a:r>
            </a:p>
            <a:p>
              <a:pPr algn="ctr" defTabSz="38395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and comfort</a:t>
              </a:r>
              <a:endParaRPr lang="en-US" sz="1000" dirty="0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0" name="Rectangle 3"/>
            <p:cNvSpPr>
              <a:spLocks noChangeArrowheads="1"/>
            </p:cNvSpPr>
            <p:nvPr/>
          </p:nvSpPr>
          <p:spPr bwMode="auto">
            <a:xfrm>
              <a:off x="2536825" y="5227638"/>
              <a:ext cx="1225550" cy="809625"/>
            </a:xfrm>
            <a:prstGeom prst="rect">
              <a:avLst/>
            </a:prstGeom>
            <a:solidFill>
              <a:srgbClr val="66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Trust becomes 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codified, deeper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and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differentiated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kern="0">
                  <a:solidFill>
                    <a:srgbClr val="000000"/>
                  </a:solidFill>
                  <a:latin typeface="+mj-lt"/>
                </a:rPr>
                <a:t> </a:t>
              </a: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2536825" y="4471988"/>
              <a:ext cx="1204913" cy="762000"/>
            </a:xfrm>
            <a:prstGeom prst="rect">
              <a:avLst/>
            </a:prstGeom>
            <a:solidFill>
              <a:srgbClr val="00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FF"/>
              </a:extrusionClr>
            </a:sp3d>
            <a:extLst/>
          </p:spPr>
          <p:txBody>
            <a:bodyPr wrap="none" anchor="ctr">
              <a:flatTx/>
            </a:bodyPr>
            <a:lstStyle/>
            <a:p>
              <a:pPr algn="ctr" defTabSz="38395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Negotiate balance</a:t>
              </a:r>
            </a:p>
            <a:p>
              <a:pPr algn="ctr" defTabSz="38395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of autonomy vs..</a:t>
              </a:r>
            </a:p>
            <a:p>
              <a:pPr algn="ctr" defTabSz="38395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Staff authority</a:t>
              </a:r>
            </a:p>
          </p:txBody>
        </p:sp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3733800" y="5227638"/>
              <a:ext cx="1233488" cy="809625"/>
            </a:xfrm>
            <a:prstGeom prst="rect">
              <a:avLst/>
            </a:prstGeom>
            <a:solidFill>
              <a:srgbClr val="66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Trusted people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relied upon for advice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concerning a new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life direction</a:t>
              </a:r>
              <a:endParaRPr lang="en-US" altLang="en-US" sz="1000" kern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3741738" y="4471988"/>
              <a:ext cx="1239837" cy="762000"/>
            </a:xfrm>
            <a:prstGeom prst="rect">
              <a:avLst/>
            </a:prstGeom>
            <a:solidFill>
              <a:srgbClr val="66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Autonomy expressed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within the 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specific range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3748088" y="3733800"/>
              <a:ext cx="1219200" cy="738188"/>
            </a:xfrm>
            <a:prstGeom prst="rect">
              <a:avLst/>
            </a:prstGeom>
            <a:solidFill>
              <a:srgbClr val="00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FF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Initial real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attempt to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collaborate toward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self development</a:t>
              </a:r>
            </a:p>
          </p:txBody>
        </p:sp>
        <p:sp>
          <p:nvSpPr>
            <p:cNvPr id="35" name="Rectangle 8"/>
            <p:cNvSpPr>
              <a:spLocks noChangeArrowheads="1"/>
            </p:cNvSpPr>
            <p:nvPr/>
          </p:nvSpPr>
          <p:spPr bwMode="auto">
            <a:xfrm>
              <a:off x="4951413" y="5227638"/>
              <a:ext cx="1228725" cy="815975"/>
            </a:xfrm>
            <a:prstGeom prst="rect">
              <a:avLst/>
            </a:prstGeom>
            <a:solidFill>
              <a:srgbClr val="66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000" b="1" kern="0">
                <a:solidFill>
                  <a:srgbClr val="000000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Trusted teachers and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advisors give support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and reassurance as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trainee expresses more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industriousness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000" b="1" kern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4951413" y="4471988"/>
              <a:ext cx="1233487" cy="762000"/>
            </a:xfrm>
            <a:prstGeom prst="rect">
              <a:avLst/>
            </a:prstGeom>
            <a:solidFill>
              <a:srgbClr val="66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Trainee can be 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trusted to to expand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the initial range of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permitted autonomy</a:t>
              </a:r>
            </a:p>
          </p:txBody>
        </p:sp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4953000" y="3733800"/>
              <a:ext cx="1233488" cy="738188"/>
            </a:xfrm>
            <a:prstGeom prst="rect">
              <a:avLst/>
            </a:prstGeom>
            <a:solidFill>
              <a:srgbClr val="66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Specific goals for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self development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(skills and orientation)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guide actions</a:t>
              </a:r>
            </a:p>
          </p:txBody>
        </p:sp>
        <p:sp>
          <p:nvSpPr>
            <p:cNvPr id="39" name="Rectangle 11"/>
            <p:cNvSpPr>
              <a:spLocks noChangeArrowheads="1"/>
            </p:cNvSpPr>
            <p:nvPr/>
          </p:nvSpPr>
          <p:spPr bwMode="auto">
            <a:xfrm>
              <a:off x="4953000" y="2987675"/>
              <a:ext cx="1233488" cy="746125"/>
            </a:xfrm>
            <a:prstGeom prst="rect">
              <a:avLst/>
            </a:prstGeom>
            <a:solidFill>
              <a:srgbClr val="00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FF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0000"/>
                  </a:solidFill>
                  <a:latin typeface="+mj-lt"/>
                </a:rPr>
                <a:t>Strive toward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0000"/>
                  </a:solidFill>
                  <a:latin typeface="+mj-lt"/>
                </a:rPr>
                <a:t>competence, integrate 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0000"/>
                  </a:solidFill>
                  <a:latin typeface="+mj-lt"/>
                </a:rPr>
                <a:t>skills, and build belief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0000"/>
                  </a:solidFill>
                  <a:latin typeface="+mj-lt"/>
                </a:rPr>
                <a:t>in capacity for 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0000"/>
                  </a:solidFill>
                  <a:latin typeface="+mj-lt"/>
                </a:rPr>
                <a:t>mastery of skills</a:t>
              </a:r>
            </a:p>
          </p:txBody>
        </p:sp>
        <p:sp>
          <p:nvSpPr>
            <p:cNvPr id="40" name="Rectangle 12"/>
            <p:cNvSpPr>
              <a:spLocks noChangeArrowheads="1"/>
            </p:cNvSpPr>
            <p:nvPr/>
          </p:nvSpPr>
          <p:spPr bwMode="auto">
            <a:xfrm>
              <a:off x="6173788" y="5227638"/>
              <a:ext cx="1231900" cy="792162"/>
            </a:xfrm>
            <a:prstGeom prst="rect">
              <a:avLst/>
            </a:prstGeom>
            <a:solidFill>
              <a:srgbClr val="66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Trusted advisors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positively affirm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the trainees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new identity</a:t>
              </a:r>
            </a:p>
          </p:txBody>
        </p:sp>
        <p:sp>
          <p:nvSpPr>
            <p:cNvPr id="41" name="Rectangle 13"/>
            <p:cNvSpPr>
              <a:spLocks noChangeArrowheads="1"/>
            </p:cNvSpPr>
            <p:nvPr/>
          </p:nvSpPr>
          <p:spPr bwMode="auto">
            <a:xfrm>
              <a:off x="6173788" y="4471988"/>
              <a:ext cx="1233487" cy="762000"/>
            </a:xfrm>
            <a:prstGeom prst="rect">
              <a:avLst/>
            </a:prstGeom>
            <a:solidFill>
              <a:srgbClr val="66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Autonomy controls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no longer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needed</a:t>
              </a:r>
            </a:p>
          </p:txBody>
        </p:sp>
        <p:sp>
          <p:nvSpPr>
            <p:cNvPr id="42" name="Rectangle 14"/>
            <p:cNvSpPr>
              <a:spLocks noChangeArrowheads="1"/>
            </p:cNvSpPr>
            <p:nvPr/>
          </p:nvSpPr>
          <p:spPr bwMode="auto">
            <a:xfrm>
              <a:off x="6172200" y="3733800"/>
              <a:ext cx="1233488" cy="738188"/>
            </a:xfrm>
            <a:prstGeom prst="rect">
              <a:avLst/>
            </a:prstGeom>
            <a:solidFill>
              <a:srgbClr val="66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Identify self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with the 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new skills and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orientation </a:t>
              </a:r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6172200" y="2987675"/>
              <a:ext cx="1233488" cy="746125"/>
            </a:xfrm>
            <a:prstGeom prst="rect">
              <a:avLst/>
            </a:prstGeom>
            <a:solidFill>
              <a:srgbClr val="66FF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66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0000"/>
                  </a:solidFill>
                  <a:latin typeface="+mj-lt"/>
                </a:rPr>
                <a:t>Identify self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0000"/>
                  </a:solidFill>
                  <a:latin typeface="+mj-lt"/>
                </a:rPr>
                <a:t>as competent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0000"/>
                  </a:solidFill>
                  <a:latin typeface="+mj-lt"/>
                </a:rPr>
                <a:t>to use skills and 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0000"/>
                  </a:solidFill>
                  <a:latin typeface="+mj-lt"/>
                </a:rPr>
                <a:t>learn more</a:t>
              </a:r>
            </a:p>
          </p:txBody>
        </p:sp>
        <p:sp>
          <p:nvSpPr>
            <p:cNvPr id="44" name="Rectangle 16"/>
            <p:cNvSpPr>
              <a:spLocks noChangeArrowheads="1"/>
            </p:cNvSpPr>
            <p:nvPr/>
          </p:nvSpPr>
          <p:spPr bwMode="auto">
            <a:xfrm>
              <a:off x="6172200" y="2286000"/>
              <a:ext cx="1233488" cy="701675"/>
            </a:xfrm>
            <a:prstGeom prst="rect">
              <a:avLst/>
            </a:prstGeom>
            <a:solidFill>
              <a:srgbClr val="00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FF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Achieve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integration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 of identity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components</a:t>
              </a:r>
            </a:p>
          </p:txBody>
        </p:sp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2543176" y="3289125"/>
              <a:ext cx="1219200" cy="633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000" b="1" kern="0" dirty="0">
                <a:solidFill>
                  <a:srgbClr val="0033CC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000" b="1" kern="0" dirty="0">
                <a:solidFill>
                  <a:srgbClr val="0033CC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0000"/>
                  </a:solidFill>
                  <a:latin typeface="+mj-lt"/>
                </a:rPr>
                <a:t>II. Autonomy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33CC"/>
                  </a:solidFill>
                  <a:latin typeface="+mj-lt"/>
                </a:rPr>
                <a:t>^</a:t>
              </a:r>
              <a:r>
                <a:rPr lang="en-US" altLang="en-US" sz="1000" kern="0" dirty="0">
                  <a:solidFill>
                    <a:srgbClr val="0033CC"/>
                  </a:solidFill>
                  <a:latin typeface="+mj-lt"/>
                </a:rPr>
                <a:t> </a:t>
              </a:r>
            </a:p>
          </p:txBody>
        </p:sp>
        <p:sp>
          <p:nvSpPr>
            <p:cNvPr id="46" name="Text Box 18"/>
            <p:cNvSpPr txBox="1">
              <a:spLocks noChangeArrowheads="1"/>
            </p:cNvSpPr>
            <p:nvPr/>
          </p:nvSpPr>
          <p:spPr bwMode="auto">
            <a:xfrm>
              <a:off x="3832225" y="2655888"/>
              <a:ext cx="1066800" cy="633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000" b="1" kern="0">
                <a:solidFill>
                  <a:srgbClr val="0033CC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III. 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Initiative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33CC"/>
                  </a:solidFill>
                  <a:latin typeface="+mj-lt"/>
                </a:rPr>
                <a:t>^</a:t>
              </a:r>
              <a:r>
                <a:rPr lang="en-US" altLang="en-US" sz="1000" kern="0">
                  <a:solidFill>
                    <a:srgbClr val="0033CC"/>
                  </a:solidFill>
                  <a:latin typeface="+mj-lt"/>
                </a:rPr>
                <a:t> </a:t>
              </a:r>
            </a:p>
          </p:txBody>
        </p:sp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5037138" y="1970088"/>
              <a:ext cx="1066800" cy="633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191978" indent="-191978"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AutoNum type="romanUcPeriod" startAt="4"/>
                <a:defRPr/>
              </a:pPr>
              <a:endParaRPr lang="en-US" altLang="en-US" sz="1000" b="1" kern="0">
                <a:solidFill>
                  <a:srgbClr val="0033CC"/>
                </a:solidFill>
                <a:latin typeface="+mj-lt"/>
              </a:endParaRPr>
            </a:p>
            <a:p>
              <a:pPr marL="191978" indent="-191978"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IV.</a:t>
              </a:r>
            </a:p>
            <a:p>
              <a:pPr marL="191978" indent="-191978"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Industry</a:t>
              </a:r>
            </a:p>
            <a:p>
              <a:pPr marL="191978" indent="-191978"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33CC"/>
                  </a:solidFill>
                  <a:latin typeface="+mj-lt"/>
                </a:rPr>
                <a:t>^</a:t>
              </a:r>
              <a:r>
                <a:rPr lang="en-US" altLang="en-US" sz="1000" kern="0">
                  <a:solidFill>
                    <a:srgbClr val="0033CC"/>
                  </a:solidFill>
                  <a:latin typeface="+mj-lt"/>
                </a:rPr>
                <a:t> </a:t>
              </a:r>
            </a:p>
          </p:txBody>
        </p:sp>
        <p:sp>
          <p:nvSpPr>
            <p:cNvPr id="48" name="Text Box 20"/>
            <p:cNvSpPr txBox="1">
              <a:spLocks noChangeArrowheads="1"/>
            </p:cNvSpPr>
            <p:nvPr/>
          </p:nvSpPr>
          <p:spPr bwMode="auto">
            <a:xfrm>
              <a:off x="6324600" y="1490344"/>
              <a:ext cx="1143000" cy="633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000" b="1" kern="0" dirty="0">
                <a:solidFill>
                  <a:srgbClr val="0033CC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000" b="1" kern="0" dirty="0">
                <a:solidFill>
                  <a:srgbClr val="0033CC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0000"/>
                  </a:solidFill>
                  <a:latin typeface="+mj-lt"/>
                </a:rPr>
                <a:t>V. Identity</a:t>
              </a:r>
            </a:p>
            <a:p>
              <a:pPr algn="ctr" defTabSz="38395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 dirty="0">
                  <a:solidFill>
                    <a:srgbClr val="0033CC"/>
                  </a:solidFill>
                  <a:latin typeface="+mj-lt"/>
                </a:rPr>
                <a:t>^</a:t>
              </a:r>
              <a:r>
                <a:rPr lang="en-US" altLang="en-US" sz="1000" kern="0" dirty="0">
                  <a:solidFill>
                    <a:srgbClr val="0033CC"/>
                  </a:solidFill>
                  <a:latin typeface="+mj-lt"/>
                </a:rPr>
                <a:t> </a:t>
              </a:r>
            </a:p>
          </p:txBody>
        </p:sp>
        <p:sp>
          <p:nvSpPr>
            <p:cNvPr id="49" name="Text Box 21"/>
            <p:cNvSpPr txBox="1">
              <a:spLocks noChangeArrowheads="1"/>
            </p:cNvSpPr>
            <p:nvPr/>
          </p:nvSpPr>
          <p:spPr bwMode="auto">
            <a:xfrm>
              <a:off x="7696200" y="1676400"/>
              <a:ext cx="381000" cy="2491647"/>
            </a:xfrm>
            <a:prstGeom prst="rect">
              <a:avLst/>
            </a:prstGeom>
            <a:noFill/>
            <a:ln w="38100">
              <a:solidFill>
                <a:srgbClr val="BBE0E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en-US" sz="1000" b="1" kern="0">
                <a:solidFill>
                  <a:srgbClr val="0033CC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en-US" sz="1000" b="1" kern="0">
                <a:solidFill>
                  <a:srgbClr val="0033CC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en-US" sz="1000" b="1" kern="0">
                <a:solidFill>
                  <a:srgbClr val="0033CC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en-US" sz="1000" b="1" kern="0">
                <a:solidFill>
                  <a:srgbClr val="0033CC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en-US" sz="1000" b="1" kern="0">
                <a:solidFill>
                  <a:srgbClr val="0033CC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T</a:t>
              </a:r>
            </a:p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A</a:t>
              </a:r>
            </a:p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S</a:t>
              </a:r>
            </a:p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K</a:t>
              </a:r>
            </a:p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S</a:t>
              </a:r>
            </a:p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en-US" sz="1000" b="1" kern="0">
                <a:solidFill>
                  <a:srgbClr val="000000"/>
                </a:solidFill>
                <a:latin typeface="+mj-lt"/>
              </a:endParaRPr>
            </a:p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en-US" sz="1000" b="1" kern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0" name="Text Box 22"/>
            <p:cNvSpPr txBox="1">
              <a:spLocks noChangeArrowheads="1"/>
            </p:cNvSpPr>
            <p:nvPr/>
          </p:nvSpPr>
          <p:spPr bwMode="auto">
            <a:xfrm>
              <a:off x="1273175" y="6037263"/>
              <a:ext cx="6096000" cy="220256"/>
            </a:xfrm>
            <a:prstGeom prst="rect">
              <a:avLst/>
            </a:prstGeom>
            <a:noFill/>
            <a:ln w="38100">
              <a:solidFill>
                <a:srgbClr val="BBE0E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2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383957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srgbClr val="000000"/>
                  </a:solidFill>
                  <a:latin typeface="+mj-lt"/>
                </a:rPr>
                <a:t>STAGES</a:t>
              </a:r>
              <a:endParaRPr lang="en-US" altLang="en-US" sz="1000" kern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1" name="Text Box 23"/>
            <p:cNvSpPr txBox="1">
              <a:spLocks noChangeArrowheads="1"/>
            </p:cNvSpPr>
            <p:nvPr/>
          </p:nvSpPr>
          <p:spPr bwMode="auto">
            <a:xfrm>
              <a:off x="1503363" y="4129088"/>
              <a:ext cx="879475" cy="63323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defTabSz="3839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0033CC"/>
                </a:solidFill>
                <a:latin typeface="+mj-lt"/>
                <a:cs typeface="Arial" charset="0"/>
              </a:endParaRPr>
            </a:p>
            <a:p>
              <a:pPr algn="ctr" defTabSz="38395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I. </a:t>
              </a:r>
            </a:p>
            <a:p>
              <a:pPr algn="ctr" defTabSz="38395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Trust</a:t>
              </a:r>
            </a:p>
            <a:p>
              <a:pPr algn="ctr" defTabSz="38395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33CC"/>
                  </a:solidFill>
                  <a:latin typeface="+mj-lt"/>
                  <a:cs typeface="Arial" charset="0"/>
                </a:rPr>
                <a:t>^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8928" y="1163448"/>
            <a:ext cx="4571405" cy="592769"/>
          </a:xfrm>
          <a:prstGeom prst="rect">
            <a:avLst/>
          </a:prstGeom>
        </p:spPr>
        <p:txBody>
          <a:bodyPr lIns="38396" tIns="19198" rIns="38396" bIns="19198">
            <a:spAutoFit/>
          </a:bodyPr>
          <a:lstStyle/>
          <a:p>
            <a:r>
              <a:rPr lang="en-US" altLang="en-US" dirty="0">
                <a:solidFill>
                  <a:srgbClr val="212F3F"/>
                </a:solidFill>
              </a:rPr>
              <a:t>Ferguson-Snipes Model</a:t>
            </a:r>
            <a:br>
              <a:rPr lang="en-US" altLang="en-US" dirty="0">
                <a:solidFill>
                  <a:srgbClr val="212F3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878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602038" y="1837138"/>
            <a:ext cx="3970337" cy="457200"/>
          </a:xfrm>
        </p:spPr>
        <p:txBody>
          <a:bodyPr/>
          <a:lstStyle/>
          <a:p>
            <a:r>
              <a:rPr lang="en-US" dirty="0"/>
              <a:t>Ted Roan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449638" y="2286001"/>
            <a:ext cx="3970337" cy="3548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Director of Green Construction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r="3378"/>
          <a:stretch>
            <a:fillRect/>
          </a:stretch>
        </p:blipFill>
        <p:spPr bwMode="auto">
          <a:xfrm>
            <a:off x="1009896" y="1209676"/>
            <a:ext cx="2257179" cy="310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>
          <a:xfrm>
            <a:off x="3449638" y="2733676"/>
            <a:ext cx="3970337" cy="1117658"/>
          </a:xfrm>
        </p:spPr>
        <p:txBody>
          <a:bodyPr/>
          <a:lstStyle/>
          <a:p>
            <a:r>
              <a:rPr lang="en-US" dirty="0"/>
              <a:t>YouthBuild USA</a:t>
            </a:r>
          </a:p>
          <a:p>
            <a:r>
              <a:rPr lang="en-US" dirty="0">
                <a:hlinkClick r:id="rId3"/>
              </a:rPr>
              <a:t>troan@youthbuild.org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611563" y="2717009"/>
            <a:ext cx="35226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659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Leadership Competencies on the Worksite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#2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4500"/>
            <a:ext cx="6908800" cy="4624899"/>
          </a:xfrm>
        </p:spPr>
      </p:pic>
    </p:spTree>
    <p:extLst>
      <p:ext uri="{BB962C8B-B14F-4D97-AF65-F5344CB8AC3E}">
        <p14:creationId xmlns:p14="http://schemas.microsoft.com/office/powerpoint/2010/main" val="223126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1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for Construction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spcBef>
                <a:spcPts val="952"/>
              </a:spcBef>
              <a:buClr>
                <a:prstClr val="black"/>
              </a:buClr>
              <a:buSzPct val="100000"/>
              <a:buNone/>
            </a:pPr>
            <a:r>
              <a:rPr lang="en-US" sz="2400" dirty="0">
                <a:solidFill>
                  <a:prstClr val="black"/>
                </a:solidFill>
                <a:latin typeface="Open Sans"/>
                <a:ea typeface="Arial"/>
                <a:cs typeface="Arial"/>
                <a:sym typeface="Arial"/>
              </a:rPr>
              <a:t>Sample Worksite Leadership Roles:</a:t>
            </a:r>
          </a:p>
          <a:p>
            <a:pPr lvl="0">
              <a:spcBef>
                <a:spcPts val="952"/>
              </a:spcBef>
              <a:buClr>
                <a:prstClr val="black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Open Sans"/>
                <a:ea typeface="Arial"/>
                <a:cs typeface="Arial"/>
                <a:sym typeface="Arial"/>
              </a:rPr>
              <a:t>Crew chiefs</a:t>
            </a:r>
          </a:p>
          <a:p>
            <a:pPr lvl="0">
              <a:spcBef>
                <a:spcPts val="952"/>
              </a:spcBef>
              <a:buClr>
                <a:prstClr val="black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Open Sans"/>
                <a:ea typeface="Arial"/>
                <a:cs typeface="Arial"/>
                <a:sym typeface="Arial"/>
              </a:rPr>
              <a:t>Safety coordinator</a:t>
            </a:r>
          </a:p>
          <a:p>
            <a:pPr lvl="0">
              <a:spcBef>
                <a:spcPts val="952"/>
              </a:spcBef>
              <a:buClr>
                <a:prstClr val="black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Open Sans"/>
                <a:ea typeface="Arial"/>
                <a:cs typeface="Arial"/>
                <a:sym typeface="Arial"/>
              </a:rPr>
              <a:t>Site steward responsible for calling for breaks, cleanup, attendance</a:t>
            </a:r>
          </a:p>
          <a:p>
            <a:pPr lvl="0">
              <a:spcBef>
                <a:spcPts val="952"/>
              </a:spcBef>
              <a:buClr>
                <a:prstClr val="black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Open Sans"/>
                <a:ea typeface="Arial"/>
                <a:cs typeface="Arial"/>
                <a:sym typeface="Arial"/>
              </a:rPr>
              <a:t>Waste recycling coordinator</a:t>
            </a:r>
          </a:p>
          <a:p>
            <a:pPr lvl="0">
              <a:spcBef>
                <a:spcPts val="952"/>
              </a:spcBef>
              <a:buClr>
                <a:prstClr val="black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Open Sans"/>
                <a:ea typeface="Arial"/>
                <a:cs typeface="Arial"/>
                <a:sym typeface="Arial"/>
              </a:rPr>
              <a:t>Photographer who documents work</a:t>
            </a:r>
          </a:p>
          <a:p>
            <a:pPr lvl="0">
              <a:spcBef>
                <a:spcPts val="952"/>
              </a:spcBef>
              <a:buClr>
                <a:prstClr val="black"/>
              </a:buClr>
              <a:buSzPct val="100000"/>
            </a:pPr>
            <a:r>
              <a:rPr lang="en-US" sz="2400" dirty="0">
                <a:solidFill>
                  <a:prstClr val="black"/>
                </a:solidFill>
                <a:latin typeface="Open Sans"/>
                <a:ea typeface="Arial"/>
                <a:cs typeface="Arial"/>
                <a:sym typeface="Arial"/>
              </a:rPr>
              <a:t>Tool captain who signs out tools and conducts inventory</a:t>
            </a:r>
            <a:endParaRPr lang="en-US" sz="1800" dirty="0">
              <a:solidFill>
                <a:schemeClr val="dk1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lang="en-US" sz="2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665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 Control </a:t>
            </a:r>
          </a:p>
        </p:txBody>
      </p:sp>
      <p:pic>
        <p:nvPicPr>
          <p:cNvPr id="4" name="Picture 2" descr="MVC-024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514351" y="1200152"/>
            <a:ext cx="7038974" cy="44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7002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Natural Leadership Development Crossovers in 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257301"/>
            <a:ext cx="6781800" cy="4499768"/>
          </a:xfrm>
        </p:spPr>
      </p:pic>
    </p:spTree>
    <p:extLst>
      <p:ext uri="{BB962C8B-B14F-4D97-AF65-F5344CB8AC3E}">
        <p14:creationId xmlns:p14="http://schemas.microsoft.com/office/powerpoint/2010/main" val="143529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Leadership Competencies on the Worksite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Open Sans"/>
                <a:ea typeface="Arial"/>
                <a:cs typeface="Arial"/>
                <a:sym typeface="Arial"/>
              </a:rPr>
              <a:t>Additional Leadership Roles Young People Can Take:</a:t>
            </a:r>
            <a:endParaRPr lang="en-US" sz="600" dirty="0">
              <a:solidFill>
                <a:schemeClr val="dk1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816479" indent="-816479">
              <a:spcBef>
                <a:spcPts val="0"/>
              </a:spcBef>
              <a:buClr>
                <a:schemeClr val="dk1"/>
              </a:buClr>
              <a:buSzPct val="25000"/>
            </a:pPr>
            <a:endParaRPr lang="en-US" sz="600" dirty="0">
              <a:solidFill>
                <a:schemeClr val="dk1"/>
              </a:solidFill>
              <a:latin typeface="Open Sans"/>
              <a:ea typeface="Arial"/>
              <a:cs typeface="Arial"/>
              <a:sym typeface="Arial"/>
            </a:endParaRPr>
          </a:p>
          <a:p>
            <a:pPr>
              <a:spcBef>
                <a:spcPts val="952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latin typeface="Open Sans"/>
                <a:ea typeface="Arial"/>
                <a:cs typeface="Arial"/>
                <a:sym typeface="Arial"/>
              </a:rPr>
              <a:t>Learn overview of entire construction process</a:t>
            </a:r>
            <a:br>
              <a:rPr lang="en-US" sz="1800" dirty="0">
                <a:solidFill>
                  <a:schemeClr val="dk1"/>
                </a:solidFill>
                <a:latin typeface="Open Sans"/>
                <a:ea typeface="Arial"/>
                <a:cs typeface="Arial"/>
                <a:sym typeface="Arial"/>
              </a:rPr>
            </a:br>
            <a:endParaRPr lang="en-US" sz="800" dirty="0">
              <a:solidFill>
                <a:schemeClr val="dk1"/>
              </a:solidFill>
              <a:latin typeface="Open Sans"/>
              <a:ea typeface="Arial"/>
              <a:cs typeface="Arial"/>
              <a:sym typeface="Arial"/>
            </a:endParaRPr>
          </a:p>
          <a:p>
            <a:pPr>
              <a:spcBef>
                <a:spcPts val="952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Learn about the “why” of green building; become leaders on worksite environmental practices</a:t>
            </a:r>
            <a:br>
              <a:rPr lang="en-US" sz="1800" dirty="0">
                <a:solidFill>
                  <a:schemeClr val="dk1"/>
                </a:solidFill>
                <a:latin typeface="Open Sans"/>
                <a:ea typeface="Arial"/>
                <a:cs typeface="Arial"/>
                <a:sym typeface="Arial"/>
              </a:rPr>
            </a:br>
            <a:endParaRPr lang="en-US" sz="800" dirty="0">
              <a:solidFill>
                <a:schemeClr val="dk1"/>
              </a:solidFill>
              <a:latin typeface="Open Sans"/>
              <a:ea typeface="Arial"/>
              <a:cs typeface="Arial"/>
              <a:sym typeface="Arial"/>
            </a:endParaRPr>
          </a:p>
          <a:p>
            <a:pPr>
              <a:spcBef>
                <a:spcPts val="952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latin typeface="Open Sans"/>
                <a:ea typeface="Arial"/>
                <a:cs typeface="Arial"/>
                <a:sym typeface="Arial"/>
              </a:rPr>
              <a:t>Go to contract negotiations or City Hall to pull the permits</a:t>
            </a:r>
          </a:p>
          <a:p>
            <a:pPr>
              <a:spcBef>
                <a:spcPts val="952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Help plan, estimate materials, schedule the work</a:t>
            </a:r>
          </a:p>
          <a:p>
            <a:pPr>
              <a:spcBef>
                <a:spcPts val="952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Help solve problems such as meeting a deadline, keeping the site cleaner, improving attendance, or improving teamwork</a:t>
            </a:r>
          </a:p>
          <a:p>
            <a:pPr>
              <a:spcBef>
                <a:spcPts val="952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Give tours to visitors of the site</a:t>
            </a:r>
          </a:p>
          <a:p>
            <a:pPr>
              <a:spcBef>
                <a:spcPts val="952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Evaluate the performance of construction staff and each other</a:t>
            </a:r>
          </a:p>
        </p:txBody>
      </p:sp>
    </p:spTree>
    <p:extLst>
      <p:ext uri="{BB962C8B-B14F-4D97-AF65-F5344CB8AC3E}">
        <p14:creationId xmlns:p14="http://schemas.microsoft.com/office/powerpoint/2010/main" val="1540869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First…. What do you see?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58503"/>
            <a:ext cx="7096125" cy="4567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160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7489"/>
            <a:ext cx="7153275" cy="774492"/>
          </a:xfrm>
        </p:spPr>
        <p:txBody>
          <a:bodyPr>
            <a:normAutofit/>
          </a:bodyPr>
          <a:lstStyle/>
          <a:p>
            <a:r>
              <a:rPr lang="en-US" dirty="0"/>
              <a:t>Student Leadership Will Notice These…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9953"/>
            <a:ext cx="7629525" cy="491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628775" y="1809750"/>
            <a:ext cx="1426083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Fall hazard</a:t>
            </a:r>
          </a:p>
        </p:txBody>
      </p:sp>
      <p:sp>
        <p:nvSpPr>
          <p:cNvPr id="6" name="Down Arrow 5"/>
          <p:cNvSpPr/>
          <p:nvPr/>
        </p:nvSpPr>
        <p:spPr>
          <a:xfrm>
            <a:off x="3054858" y="2590800"/>
            <a:ext cx="469392" cy="9715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Eyes</a:t>
            </a:r>
          </a:p>
        </p:txBody>
      </p:sp>
      <p:sp>
        <p:nvSpPr>
          <p:cNvPr id="7" name="Left Arrow 6"/>
          <p:cNvSpPr/>
          <p:nvPr/>
        </p:nvSpPr>
        <p:spPr>
          <a:xfrm>
            <a:off x="4171950" y="1257301"/>
            <a:ext cx="1552575" cy="381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Eye protection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628775" y="3448050"/>
            <a:ext cx="1124712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Hard hat</a:t>
            </a:r>
          </a:p>
        </p:txBody>
      </p:sp>
      <p:sp>
        <p:nvSpPr>
          <p:cNvPr id="9" name="Up Arrow 8"/>
          <p:cNvSpPr/>
          <p:nvPr/>
        </p:nvSpPr>
        <p:spPr>
          <a:xfrm>
            <a:off x="495299" y="4581525"/>
            <a:ext cx="1381125" cy="123825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Trip Hazard</a:t>
            </a:r>
          </a:p>
        </p:txBody>
      </p:sp>
    </p:spTree>
    <p:extLst>
      <p:ext uri="{BB962C8B-B14F-4D97-AF65-F5344CB8AC3E}">
        <p14:creationId xmlns:p14="http://schemas.microsoft.com/office/powerpoint/2010/main" val="2851313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 Leaders on Projects…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Are set up for success by Construction Instructor</a:t>
            </a:r>
          </a:p>
          <a:p>
            <a:endParaRPr lang="en-US" dirty="0"/>
          </a:p>
          <a:p>
            <a:r>
              <a:rPr lang="en-US" dirty="0"/>
              <a:t>Develop communication skills</a:t>
            </a:r>
          </a:p>
          <a:p>
            <a:endParaRPr lang="en-US" dirty="0"/>
          </a:p>
          <a:p>
            <a:r>
              <a:rPr lang="en-US" dirty="0"/>
              <a:t>Problem solve</a:t>
            </a:r>
          </a:p>
          <a:p>
            <a:endParaRPr lang="en-US" dirty="0"/>
          </a:p>
          <a:p>
            <a:r>
              <a:rPr lang="en-US" dirty="0"/>
              <a:t>Develop teambuilding skills</a:t>
            </a:r>
          </a:p>
          <a:p>
            <a:endParaRPr lang="en-US" dirty="0"/>
          </a:p>
        </p:txBody>
      </p:sp>
      <p:pic>
        <p:nvPicPr>
          <p:cNvPr id="5" name="Picture 2" descr="\\ybfile1\users\troan\My Pictures\Canton ReBuild\DSC0265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39"/>
          <a:stretch/>
        </p:blipFill>
        <p:spPr bwMode="auto">
          <a:xfrm>
            <a:off x="66675" y="1066800"/>
            <a:ext cx="4010025" cy="481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187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Carpentry/Skills Challenge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05300" y="1009651"/>
            <a:ext cx="3619500" cy="47973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way to assess skill set</a:t>
            </a:r>
          </a:p>
          <a:p>
            <a:endParaRPr lang="en-US" dirty="0"/>
          </a:p>
          <a:p>
            <a:r>
              <a:rPr lang="en-US" dirty="0"/>
              <a:t>Avenue to recognize leadership skills</a:t>
            </a:r>
          </a:p>
          <a:p>
            <a:endParaRPr lang="en-US" dirty="0"/>
          </a:p>
          <a:p>
            <a:r>
              <a:rPr lang="en-US" dirty="0"/>
              <a:t>Observe vocal leaders and action leaders</a:t>
            </a:r>
          </a:p>
          <a:p>
            <a:endParaRPr lang="en-US" dirty="0"/>
          </a:p>
          <a:p>
            <a:r>
              <a:rPr lang="en-US" dirty="0"/>
              <a:t>Opportunity to exercise conflict resolution leadership</a:t>
            </a:r>
          </a:p>
          <a:p>
            <a:endParaRPr lang="en-US" dirty="0"/>
          </a:p>
          <a:p>
            <a:r>
              <a:rPr lang="en-US" dirty="0"/>
              <a:t>Time management </a:t>
            </a:r>
          </a:p>
        </p:txBody>
      </p:sp>
      <p:pic>
        <p:nvPicPr>
          <p:cNvPr id="5" name="Picture 2" descr="\\ybfile1\users\troan\My Pictures\Carpentry challenge solar training\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9174"/>
            <a:ext cx="4267201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08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YouthBuild global leadership model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" y="1104900"/>
            <a:ext cx="4029154" cy="29527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5" b="5452"/>
          <a:stretch/>
        </p:blipFill>
        <p:spPr>
          <a:xfrm>
            <a:off x="4303893" y="2303907"/>
            <a:ext cx="3660414" cy="3190875"/>
          </a:xfrm>
        </p:spPr>
      </p:pic>
      <p:sp>
        <p:nvSpPr>
          <p:cNvPr id="7" name="TextBox 6"/>
          <p:cNvSpPr txBox="1"/>
          <p:nvPr/>
        </p:nvSpPr>
        <p:spPr>
          <a:xfrm>
            <a:off x="285750" y="4238625"/>
            <a:ext cx="3686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Youth in </a:t>
            </a:r>
            <a:r>
              <a:rPr lang="en-US" dirty="0" err="1"/>
              <a:t>Brcko</a:t>
            </a:r>
            <a:r>
              <a:rPr lang="en-US" dirty="0"/>
              <a:t>, Bosnia identified this family home to replace with this…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2450" y="1181100"/>
            <a:ext cx="354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used healthy, durable and efficient building practices that the students researched.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762250" y="500062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28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leadership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6" y="1038226"/>
            <a:ext cx="3962399" cy="481986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YB students demonstrating recycling to community members</a:t>
            </a:r>
          </a:p>
          <a:p>
            <a:r>
              <a:rPr lang="en-US" dirty="0"/>
              <a:t>Instills practices that pass on to family members</a:t>
            </a:r>
          </a:p>
          <a:p>
            <a:r>
              <a:rPr lang="en-US" dirty="0"/>
              <a:t>Reduces the energy consumption of YB projects</a:t>
            </a:r>
          </a:p>
          <a:p>
            <a:r>
              <a:rPr lang="en-US" dirty="0"/>
              <a:t>Provides additional job skills for advanced placement</a:t>
            </a:r>
          </a:p>
        </p:txBody>
      </p:sp>
    </p:spTree>
    <p:extLst>
      <p:ext uri="{BB962C8B-B14F-4D97-AF65-F5344CB8AC3E}">
        <p14:creationId xmlns:p14="http://schemas.microsoft.com/office/powerpoint/2010/main" val="116902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 W. E. Smith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Workforce Analyst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66800" y="1914525"/>
            <a:ext cx="1828800" cy="2295525"/>
          </a:xfrm>
        </p:spPr>
      </p:sp>
      <p:sp>
        <p:nvSpPr>
          <p:cNvPr id="11" name="Text Placeholder 10"/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U.S. Department of Labor, Employment &amp; Training Administration</a:t>
            </a:r>
          </a:p>
          <a:p>
            <a:r>
              <a:rPr lang="en-US" dirty="0"/>
              <a:t>Office of Workforce Investment- Division of Youth Services</a:t>
            </a:r>
          </a:p>
          <a:p>
            <a:r>
              <a:rPr lang="en-US" dirty="0">
                <a:hlinkClick r:id="rId2"/>
              </a:rPr>
              <a:t>Smith.mark.w@dol.gov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962151"/>
            <a:ext cx="1714500" cy="224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809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5788" y="2046688"/>
            <a:ext cx="3970337" cy="457200"/>
          </a:xfrm>
        </p:spPr>
        <p:txBody>
          <a:bodyPr/>
          <a:lstStyle/>
          <a:p>
            <a:r>
              <a:rPr lang="en-US" dirty="0"/>
              <a:t>Frank Alvarez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809875" y="2486026"/>
            <a:ext cx="5391149" cy="354807"/>
          </a:xfrm>
        </p:spPr>
        <p:txBody>
          <a:bodyPr/>
          <a:lstStyle/>
          <a:p>
            <a:r>
              <a:rPr lang="en-US" dirty="0"/>
              <a:t>Regional Construction Academy Coordinator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1"/>
          </p:nvPr>
        </p:nvSpPr>
        <p:spPr>
          <a:xfrm>
            <a:off x="2973388" y="2943226"/>
            <a:ext cx="3970337" cy="1117658"/>
          </a:xfrm>
        </p:spPr>
        <p:txBody>
          <a:bodyPr>
            <a:normAutofit/>
          </a:bodyPr>
          <a:lstStyle/>
          <a:p>
            <a:r>
              <a:rPr lang="en-US" dirty="0"/>
              <a:t>YouthBuild Charter School of California</a:t>
            </a:r>
          </a:p>
          <a:p>
            <a:r>
              <a:rPr lang="en-US" dirty="0">
                <a:hlinkClick r:id="rId2"/>
              </a:rPr>
              <a:t>frankalvarez26@gmail.com</a:t>
            </a:r>
            <a:r>
              <a:rPr lang="en-US" dirty="0"/>
              <a:t> </a:t>
            </a:r>
          </a:p>
        </p:txBody>
      </p:sp>
      <p:pic>
        <p:nvPicPr>
          <p:cNvPr id="5122" name="Picture 2" descr="I:\GREEN INITIATIVE\Communications\Photos\2015 Greenbuild\101NIKON\DSCN0697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5" r="21035"/>
          <a:stretch>
            <a:fillRect/>
          </a:stretch>
        </p:blipFill>
        <p:spPr bwMode="auto">
          <a:xfrm>
            <a:off x="838200" y="1555215"/>
            <a:ext cx="1981200" cy="272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3011488" y="2917034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059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503" y="217489"/>
            <a:ext cx="6407921" cy="774492"/>
          </a:xfrm>
        </p:spPr>
        <p:txBody>
          <a:bodyPr>
            <a:normAutofit fontScale="90000"/>
          </a:bodyPr>
          <a:lstStyle/>
          <a:p>
            <a:r>
              <a:rPr lang="en-US" dirty="0"/>
              <a:t>Leadership Skills Needed in the Trades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#3</a:t>
            </a:r>
          </a:p>
        </p:txBody>
      </p:sp>
      <p:sp>
        <p:nvSpPr>
          <p:cNvPr id="5" name="Shape 646"/>
          <p:cNvSpPr txBox="1">
            <a:spLocks noGrp="1"/>
          </p:cNvSpPr>
          <p:nvPr>
            <p:ph idx="1"/>
          </p:nvPr>
        </p:nvSpPr>
        <p:spPr>
          <a:xfrm>
            <a:off x="457200" y="1209470"/>
            <a:ext cx="7467600" cy="4654617"/>
          </a:xfrm>
          <a:prstGeom prst="rect">
            <a:avLst/>
          </a:prstGeom>
          <a:noFill/>
          <a:ln>
            <a:noFill/>
          </a:ln>
        </p:spPr>
        <p:txBody>
          <a:bodyPr lIns="217692" tIns="108816" rIns="217692" bIns="108816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952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en-US" sz="1800" dirty="0">
              <a:solidFill>
                <a:schemeClr val="dk1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816479" indent="-514079" algn="l">
              <a:spcBef>
                <a:spcPts val="952"/>
              </a:spcBef>
              <a:spcAft>
                <a:spcPts val="0"/>
              </a:spcAft>
              <a:buClr>
                <a:schemeClr val="dk1"/>
              </a:buClr>
            </a:pPr>
            <a:endParaRPr sz="1400" dirty="0">
              <a:solidFill>
                <a:schemeClr val="dk1"/>
              </a:solidFill>
              <a:latin typeface="Open Sans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https://lh6.googleusercontent.com/HgML-wQOs3r9jrWsQC75S00Kw7b05G1779QzOdUMnmwU9z0jy0X74r-lS2y1dpl96cftqQd2iZRwKe7IJTm-9scgqbHjGeXREcWm36s0OtuIi3gGShM3U7Sh_8woLeTcnc8POwr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6" y="1371599"/>
            <a:ext cx="7419131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402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Leadership Skills Needed in the Trades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Cultural Competency </a:t>
            </a:r>
          </a:p>
          <a:p>
            <a:r>
              <a:rPr lang="en-US" sz="2400" dirty="0"/>
              <a:t>Communication</a:t>
            </a:r>
          </a:p>
          <a:p>
            <a:r>
              <a:rPr lang="en-US" sz="2400" dirty="0"/>
              <a:t>Public Speaking</a:t>
            </a:r>
          </a:p>
          <a:p>
            <a:r>
              <a:rPr lang="en-US" sz="2400" dirty="0"/>
              <a:t>Civic Engagement</a:t>
            </a:r>
          </a:p>
          <a:p>
            <a:r>
              <a:rPr lang="en-US" sz="2400" dirty="0"/>
              <a:t>Mentorship </a:t>
            </a:r>
          </a:p>
          <a:p>
            <a:r>
              <a:rPr lang="en-US" sz="2400" dirty="0"/>
              <a:t>Continuous Learning </a:t>
            </a:r>
          </a:p>
          <a:p>
            <a:r>
              <a:rPr lang="en-US" sz="2400" dirty="0"/>
              <a:t>Volunteerism</a:t>
            </a:r>
          </a:p>
          <a:p>
            <a:r>
              <a:rPr lang="en-US" sz="2400" dirty="0"/>
              <a:t>Teamwork</a:t>
            </a:r>
          </a:p>
          <a:p>
            <a:r>
              <a:rPr lang="en-US" sz="2400" dirty="0"/>
              <a:t>Critical Thinking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31" name="Picture 7" descr="https://lh5.googleusercontent.com/1-sCasq_gvR_y5_5RMNq8xGSkBlOjtSnaX8_-d__soMhF7OOZlUGWPu8pGIN5K87ajipr1SfzM3sgGQFEClr063mctMKKipMKu7bD4LwETbRNCsKcj8ryAXuDCkUG4IjuKwLKuH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32" y="1104900"/>
            <a:ext cx="360923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31" y="3463036"/>
            <a:ext cx="3609235" cy="233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708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Cultural Competency &amp;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720" y="3810849"/>
            <a:ext cx="3619500" cy="18660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Cultural Competency is the ability to work effectively across cultures in a way that acknowledges and respect the cultures of the person or organization being served.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8829" y="1471173"/>
            <a:ext cx="3581400" cy="18584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Communication is a process….</a:t>
            </a:r>
          </a:p>
        </p:txBody>
      </p:sp>
      <p:pic>
        <p:nvPicPr>
          <p:cNvPr id="3078" name="Picture 6" descr="https://lh3.googleusercontent.com/M5BM8j3V64ZWWFvlyqJGfp58S4qPkgGQXV_NQrBqGgyl9eUkGXpLq20GGc_FoC4qGv_OgG4-DFpI0GNsOhTczE9XIzZM-Zox78PHE00n25Zz4n8mVgnPbrOrTQz8YqRJpucb15q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3" y="1361016"/>
            <a:ext cx="3688290" cy="207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58" y="2819400"/>
            <a:ext cx="23923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628774" y="4143345"/>
            <a:ext cx="10005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9pPr>
          </a:lstStyle>
          <a:p>
            <a:pPr eaLnBrk="1" hangingPunct="1"/>
            <a:r>
              <a:rPr lang="en-US" sz="2000" b="0" dirty="0">
                <a:latin typeface="Narkisim" pitchFamily="34" charset="-79"/>
                <a:cs typeface="Narkisim" pitchFamily="34" charset="-79"/>
              </a:rPr>
              <a:t>Message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638175" y="3704036"/>
            <a:ext cx="8627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9pPr>
          </a:lstStyle>
          <a:p>
            <a:pPr eaLnBrk="1" hangingPunct="1"/>
            <a:r>
              <a:rPr lang="en-US" sz="2000" b="0" dirty="0">
                <a:latin typeface="Narkisim" pitchFamily="34" charset="-79"/>
                <a:cs typeface="Narkisim" pitchFamily="34" charset="-79"/>
              </a:rPr>
              <a:t>Sender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561636" y="3706218"/>
            <a:ext cx="10214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9pPr>
          </a:lstStyle>
          <a:p>
            <a:pPr eaLnBrk="1" hangingPunct="1"/>
            <a:r>
              <a:rPr lang="en-US" sz="2000" b="0" dirty="0">
                <a:latin typeface="Narkisim" pitchFamily="34" charset="-79"/>
                <a:cs typeface="Narkisim" pitchFamily="34" charset="-79"/>
              </a:rPr>
              <a:t>Receiver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607936" y="5247152"/>
            <a:ext cx="11031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pyru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pyrus" pitchFamily="66" charset="0"/>
              </a:defRPr>
            </a:lvl9pPr>
          </a:lstStyle>
          <a:p>
            <a:pPr eaLnBrk="1" hangingPunct="1"/>
            <a:r>
              <a:rPr lang="en-US" sz="2000" b="0" dirty="0">
                <a:latin typeface="Narkisim" pitchFamily="34" charset="-79"/>
                <a:cs typeface="Narkisim" pitchFamily="34" charset="-79"/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4149034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Speaking &amp; Civic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720" y="3810849"/>
            <a:ext cx="3619500" cy="18660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Youth develop Public Speaking skills through participation in Leadership Classes and put it into practice on Policy Councils.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05300" y="1281009"/>
            <a:ext cx="3581400" cy="18584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Civic Engagement can include testifying in City Hall to promote your local YouthBuild and hosting town halls on youth issues.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1" b="9091"/>
          <a:stretch/>
        </p:blipFill>
        <p:spPr bwMode="auto">
          <a:xfrm>
            <a:off x="361950" y="1083945"/>
            <a:ext cx="3406140" cy="265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3028950"/>
            <a:ext cx="3683662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054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6908800" cy="839581"/>
          </a:xfrm>
        </p:spPr>
        <p:txBody>
          <a:bodyPr>
            <a:normAutofit/>
          </a:bodyPr>
          <a:lstStyle/>
          <a:p>
            <a:r>
              <a:rPr lang="en-US" dirty="0"/>
              <a:t>Mentorship &amp; Continuous Learner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81009"/>
            <a:ext cx="3619500" cy="17288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Mentorship never ends in the trades. As apprentices, YouthBuild grads will be matched with a Journeyman, and one day mentor an apprentice of their own.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04595" y="4605757"/>
            <a:ext cx="2998471" cy="13092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Continuous Learners are always seeking out opportunities to learn and build new skills.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29" y="1051560"/>
            <a:ext cx="257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07055"/>
            <a:ext cx="3634740" cy="272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143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Volunteerism &amp; Teamwork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2249" y="3905251"/>
            <a:ext cx="3619500" cy="2076450"/>
          </a:xfrm>
        </p:spPr>
        <p:txBody>
          <a:bodyPr>
            <a:noAutofit/>
          </a:bodyPr>
          <a:lstStyle/>
          <a:p>
            <a:r>
              <a:rPr lang="en-US" sz="1800" dirty="0"/>
              <a:t>Volunteerism is a skill nurtured throughout YouthBuild, and can be applied in trades through their charitable work e.g. food drives and offering skilled labor for community projects.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83098" y="1186390"/>
            <a:ext cx="3182057" cy="2052110"/>
          </a:xfrm>
        </p:spPr>
        <p:txBody>
          <a:bodyPr>
            <a:noAutofit/>
          </a:bodyPr>
          <a:lstStyle/>
          <a:p>
            <a:r>
              <a:rPr lang="en-US" sz="1800" dirty="0"/>
              <a:t>Teamwork begins in Mental Toughness and will assist a YouthBuild grad while on the worksite as they work with a crew to finish a job safely and on time.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59" y="3295649"/>
            <a:ext cx="3428998" cy="257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6" y="1185333"/>
            <a:ext cx="3361973" cy="252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553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Critical Thinking 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3950"/>
            <a:ext cx="7188200" cy="4740137"/>
          </a:xfrm>
        </p:spPr>
        <p:txBody>
          <a:bodyPr>
            <a:normAutofit/>
          </a:bodyPr>
          <a:lstStyle/>
          <a:p>
            <a:r>
              <a:rPr lang="en-US" dirty="0"/>
              <a:t>Critical Thinking is needed to quickly solve complex work tasks, while working in a fast paced environment.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2587865"/>
            <a:ext cx="4844652" cy="314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518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503" y="217489"/>
            <a:ext cx="6407921" cy="774492"/>
          </a:xfrm>
        </p:spPr>
        <p:txBody>
          <a:bodyPr>
            <a:normAutofit/>
          </a:bodyPr>
          <a:lstStyle/>
          <a:p>
            <a:r>
              <a:rPr lang="en-US" dirty="0"/>
              <a:t>Breakout Sessions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#4</a:t>
            </a:r>
          </a:p>
        </p:txBody>
      </p:sp>
      <p:sp>
        <p:nvSpPr>
          <p:cNvPr id="5" name="Shape 646"/>
          <p:cNvSpPr txBox="1">
            <a:spLocks noGrp="1"/>
          </p:cNvSpPr>
          <p:nvPr>
            <p:ph idx="1"/>
          </p:nvPr>
        </p:nvSpPr>
        <p:spPr>
          <a:xfrm>
            <a:off x="457200" y="1209470"/>
            <a:ext cx="7467600" cy="4654617"/>
          </a:xfrm>
          <a:prstGeom prst="rect">
            <a:avLst/>
          </a:prstGeom>
          <a:noFill/>
          <a:ln>
            <a:noFill/>
          </a:ln>
        </p:spPr>
        <p:txBody>
          <a:bodyPr lIns="217692" tIns="108816" rIns="217692" bIns="108816"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952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en-US" sz="1800" dirty="0">
              <a:solidFill>
                <a:schemeClr val="dk1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816479" indent="-514079" algn="l">
              <a:spcBef>
                <a:spcPts val="952"/>
              </a:spcBef>
              <a:spcAft>
                <a:spcPts val="0"/>
              </a:spcAft>
              <a:buClr>
                <a:schemeClr val="dk1"/>
              </a:buClr>
            </a:pPr>
            <a:endParaRPr sz="1400" dirty="0">
              <a:solidFill>
                <a:schemeClr val="dk1"/>
              </a:solidFill>
              <a:latin typeface="Open Sans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3475" y="2238375"/>
            <a:ext cx="5457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Open Discussion Session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27574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525" y="876300"/>
            <a:ext cx="7353300" cy="5638800"/>
          </a:xfrm>
        </p:spPr>
        <p:txBody>
          <a:bodyPr>
            <a:normAutofit/>
          </a:bodyPr>
          <a:lstStyle/>
          <a:p>
            <a:r>
              <a:rPr lang="en-US" b="1" dirty="0"/>
              <a:t>Leadership Development, Workplace &amp; Post-Secondary Readiness Competencies</a:t>
            </a:r>
            <a:endParaRPr lang="en-US" dirty="0"/>
          </a:p>
          <a:p>
            <a:pPr lvl="1"/>
            <a:r>
              <a:rPr lang="en-US" dirty="0"/>
              <a:t>YouthBuild USA</a:t>
            </a:r>
          </a:p>
          <a:p>
            <a:pPr lvl="2"/>
            <a:r>
              <a:rPr lang="en-US" dirty="0">
                <a:hlinkClick r:id="rId2"/>
              </a:rPr>
              <a:t>https://youthbuild.workforcegps.org/resources/2015/07/27/13/49/Leadership-Development-Workplace-Post-Secondary-Readiness-Competencies</a:t>
            </a:r>
            <a:r>
              <a:rPr lang="en-US" dirty="0"/>
              <a:t> </a:t>
            </a:r>
          </a:p>
          <a:p>
            <a:r>
              <a:rPr lang="en-US" dirty="0"/>
              <a:t>Life Goal Plan Template</a:t>
            </a:r>
          </a:p>
          <a:p>
            <a:pPr lvl="1"/>
            <a:r>
              <a:rPr lang="en-US" dirty="0"/>
              <a:t>YouthBuild USA</a:t>
            </a:r>
          </a:p>
          <a:p>
            <a:pPr lvl="2"/>
            <a:r>
              <a:rPr lang="en-US" dirty="0">
                <a:hlinkClick r:id="rId3"/>
              </a:rPr>
              <a:t>https://youthbuild.workforcegps.org/resources/2017/03/24/07/45/Goal-Planning-Tool/</a:t>
            </a:r>
            <a:r>
              <a:rPr lang="en-US" dirty="0"/>
              <a:t> </a:t>
            </a:r>
          </a:p>
          <a:p>
            <a:r>
              <a:rPr lang="en-US" dirty="0"/>
              <a:t>Soft Skills to Pay the Bills — Mastering Soft Skills for Workplace Success</a:t>
            </a:r>
          </a:p>
          <a:p>
            <a:pPr lvl="1"/>
            <a:r>
              <a:rPr lang="en-US" dirty="0"/>
              <a:t>U.S. Department of Labor, Office of Disability Employment Policy</a:t>
            </a:r>
          </a:p>
          <a:p>
            <a:pPr lvl="2"/>
            <a:r>
              <a:rPr lang="en-US" dirty="0">
                <a:hlinkClick r:id="rId3"/>
              </a:rPr>
              <a:t>http://www.dol.gov/odep/topics/youth/softskills/</a:t>
            </a:r>
          </a:p>
          <a:p>
            <a:pPr lvl="2"/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667893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14425"/>
            <a:ext cx="6908800" cy="4749662"/>
          </a:xfrm>
        </p:spPr>
        <p:txBody>
          <a:bodyPr>
            <a:normAutofit/>
          </a:bodyPr>
          <a:lstStyle/>
          <a:p>
            <a:r>
              <a:rPr lang="en-US" sz="2200" b="1" dirty="0"/>
              <a:t>Objective #1:</a:t>
            </a:r>
            <a:r>
              <a:rPr lang="en-US" sz="2200" dirty="0"/>
              <a:t> Learn to assess youth leadership development competencies in construction training through appropriate developmental benchmarks.</a:t>
            </a:r>
          </a:p>
          <a:p>
            <a:r>
              <a:rPr lang="en-US" sz="2200" b="1" dirty="0"/>
              <a:t>Objective #2: </a:t>
            </a:r>
            <a:r>
              <a:rPr lang="en-US" sz="2200" dirty="0"/>
              <a:t>Learn to identify, integrate and assess leadership development opportunities on the worksite.</a:t>
            </a:r>
          </a:p>
          <a:p>
            <a:r>
              <a:rPr lang="en-US" sz="2200" b="1" dirty="0"/>
              <a:t>Objective #3: </a:t>
            </a:r>
            <a:r>
              <a:rPr lang="en-US" sz="2200" dirty="0"/>
              <a:t>Learn to prepare and support construction staff to practice youth leadership development.</a:t>
            </a:r>
          </a:p>
          <a:p>
            <a:r>
              <a:rPr lang="en-US" sz="2200" b="1" dirty="0"/>
              <a:t>Objective #4: </a:t>
            </a:r>
            <a:r>
              <a:rPr lang="en-US" sz="2200" dirty="0"/>
              <a:t>Discuss challenges and promising practices with peers in the YouthBuild network.</a:t>
            </a:r>
          </a:p>
        </p:txBody>
      </p:sp>
    </p:spTree>
    <p:extLst>
      <p:ext uri="{BB962C8B-B14F-4D97-AF65-F5344CB8AC3E}">
        <p14:creationId xmlns:p14="http://schemas.microsoft.com/office/powerpoint/2010/main" val="3542955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7"/>
          <a:stretch/>
        </p:blipFill>
        <p:spPr>
          <a:xfrm>
            <a:off x="4481117" y="1098456"/>
            <a:ext cx="4724399" cy="5769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Speakers’ Contact Information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b="0" i="0" kern="1200" cap="small" spc="40" baseline="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</a:lstStyle>
          <a:p>
            <a:r>
              <a:rPr lang="en-US" dirty="0"/>
              <a:t>Speakers’ Contact Information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15716" y="2743201"/>
            <a:ext cx="4849881" cy="17941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rgbClr val="C00000"/>
              </a:solidFill>
              <a:latin typeface="Tahoma" pitchFamily="34" charset="0"/>
            </a:endParaRP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Speaker: Joel Miranda		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Title: Senior Director for Leadership Development </a:t>
            </a:r>
            <a:endParaRPr lang="en-US" sz="1600" dirty="0"/>
          </a:p>
          <a:p>
            <a:r>
              <a:rPr lang="en-US" sz="1600" dirty="0">
                <a:solidFill>
                  <a:srgbClr val="C00000"/>
                </a:solidFill>
              </a:rPr>
              <a:t>and Graduate Leadership Development	</a:t>
            </a:r>
            <a:endParaRPr lang="en-US" sz="1600" dirty="0">
              <a:solidFill>
                <a:srgbClr val="C00000"/>
              </a:solidFill>
              <a:latin typeface="Tahoma" pitchFamily="34" charset="0"/>
            </a:endParaRP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Organization: YouthBuild USA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Email: jmiranda@youthbuild.org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Telephone: (617) 741-8315	</a:t>
            </a:r>
          </a:p>
          <a:p>
            <a:endParaRPr lang="en-US" sz="1600" dirty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96668" y="1278908"/>
            <a:ext cx="4868929" cy="1378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Moderator:  Mark Smith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Title: Workforce Analyst/National Liaison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Organization: U.S. Department of Labor/ETA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Email: </a:t>
            </a:r>
            <a:r>
              <a:rPr lang="en-US" sz="1600" dirty="0">
                <a:hlinkClick r:id="rId4"/>
              </a:rPr>
              <a:t>Smith.mark.w@dol.gov </a:t>
            </a:r>
            <a:endParaRPr lang="en-US" sz="1600" dirty="0"/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Telephone: </a:t>
            </a:r>
            <a:r>
              <a:rPr lang="en-US" sz="1600" dirty="0">
                <a:solidFill>
                  <a:srgbClr val="C00000"/>
                </a:solidFill>
              </a:rPr>
              <a:t>(202) 693-3747</a:t>
            </a:r>
            <a:endParaRPr lang="en-US" sz="1600" dirty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242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7"/>
          <a:stretch/>
        </p:blipFill>
        <p:spPr>
          <a:xfrm>
            <a:off x="4481117" y="1098456"/>
            <a:ext cx="4724399" cy="5769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Speakers’ Contact Information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b="0" i="0" kern="1200" cap="small" spc="40" baseline="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</a:lstStyle>
          <a:p>
            <a:r>
              <a:rPr lang="en-US" dirty="0"/>
              <a:t>Speakers’ Contact Information Cont.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4148" y="3215389"/>
            <a:ext cx="4868929" cy="15357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Speaker: 	Frank Alvarez	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Title: Regional Construction Academy Coordinator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Organization: YouthBuild Charter School of CA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Email: frankalvarez26@gmail.com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Telephone: (323) 356-5138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0492" y="1660805"/>
            <a:ext cx="4868929" cy="14309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rgbClr val="C00000"/>
              </a:solidFill>
              <a:latin typeface="Tahoma" pitchFamily="34" charset="0"/>
            </a:endParaRP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Speaker: 	Ted Roan	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Title: Director of Green Construction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Organization: YouthBuild USA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Email: troan@youthbuild.org</a:t>
            </a:r>
          </a:p>
          <a:p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Telephone: (617</a:t>
            </a:r>
            <a:r>
              <a:rPr lang="en-US" sz="1600">
                <a:solidFill>
                  <a:srgbClr val="C00000"/>
                </a:solidFill>
                <a:latin typeface="Tahoma" pitchFamily="34" charset="0"/>
              </a:rPr>
              <a:t>) 741-1259</a:t>
            </a:r>
            <a:r>
              <a:rPr lang="en-US" sz="1600" dirty="0">
                <a:solidFill>
                  <a:srgbClr val="C00000"/>
                </a:solidFill>
                <a:latin typeface="Tahoma" pitchFamily="34" charset="0"/>
              </a:rPr>
              <a:t>	</a:t>
            </a:r>
          </a:p>
          <a:p>
            <a:endParaRPr lang="en-US" sz="1600" dirty="0">
              <a:solidFill>
                <a:srgbClr val="C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16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066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60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28825"/>
            <a:ext cx="6908800" cy="3835262"/>
          </a:xfrm>
        </p:spPr>
        <p:txBody>
          <a:bodyPr/>
          <a:lstStyle/>
          <a:p>
            <a:r>
              <a:rPr lang="en-US" b="1" dirty="0"/>
              <a:t>2:05 </a:t>
            </a:r>
            <a:r>
              <a:rPr lang="en-US" dirty="0"/>
              <a:t>| Measuring Youth Leadership </a:t>
            </a:r>
          </a:p>
          <a:p>
            <a:r>
              <a:rPr lang="en-US" b="1" dirty="0"/>
              <a:t>2:25</a:t>
            </a:r>
            <a:r>
              <a:rPr lang="en-US" dirty="0"/>
              <a:t> | Leadership Competencies on the Work Site </a:t>
            </a:r>
          </a:p>
          <a:p>
            <a:r>
              <a:rPr lang="en-US" b="1" dirty="0"/>
              <a:t>2:45 </a:t>
            </a:r>
            <a:r>
              <a:rPr lang="en-US" dirty="0"/>
              <a:t>| Leadership Skills Needed in the Trades</a:t>
            </a:r>
          </a:p>
          <a:p>
            <a:r>
              <a:rPr lang="en-US" b="1" dirty="0"/>
              <a:t>3:05</a:t>
            </a:r>
            <a:r>
              <a:rPr lang="en-US" dirty="0"/>
              <a:t> | Open Group Discussion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9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611563" y="1884763"/>
            <a:ext cx="3970337" cy="457200"/>
          </a:xfrm>
        </p:spPr>
        <p:txBody>
          <a:bodyPr/>
          <a:lstStyle/>
          <a:p>
            <a:r>
              <a:rPr lang="en-US" dirty="0"/>
              <a:t>Joel Miranda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402013" y="2352676"/>
            <a:ext cx="4694237" cy="354807"/>
          </a:xfrm>
        </p:spPr>
        <p:txBody>
          <a:bodyPr>
            <a:noAutofit/>
          </a:bodyPr>
          <a:lstStyle/>
          <a:p>
            <a:r>
              <a:rPr lang="en-US" sz="1600" dirty="0"/>
              <a:t>Senior Director for Leadership Development</a:t>
            </a:r>
          </a:p>
        </p:txBody>
      </p:sp>
      <p:pic>
        <p:nvPicPr>
          <p:cNvPr id="7" name="Picture 3" descr="\\ybfile1\Dox\COMMUNICATIONS\Photos\2013\Dorothy and Joel on HuffPo Live\IMG_1981.jpg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" t="12650" r="50847"/>
          <a:stretch/>
        </p:blipFill>
        <p:spPr bwMode="auto">
          <a:xfrm>
            <a:off x="1066800" y="1400175"/>
            <a:ext cx="2143125" cy="27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>
          <a:xfrm>
            <a:off x="3506788" y="2886076"/>
            <a:ext cx="3970337" cy="1117658"/>
          </a:xfrm>
        </p:spPr>
        <p:txBody>
          <a:bodyPr/>
          <a:lstStyle/>
          <a:p>
            <a:r>
              <a:rPr lang="en-US" dirty="0"/>
              <a:t>YouthBuild USA</a:t>
            </a:r>
          </a:p>
          <a:p>
            <a:r>
              <a:rPr lang="en-US" dirty="0">
                <a:hlinkClick r:id="rId3"/>
              </a:rPr>
              <a:t>jmiranda@youthbuild.org</a:t>
            </a:r>
            <a:r>
              <a:rPr lang="en-US" dirty="0"/>
              <a:t>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11563" y="2717009"/>
            <a:ext cx="41417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960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Youth Leadership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#1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95339"/>
            <a:ext cx="6908800" cy="3883222"/>
          </a:xfrm>
        </p:spPr>
      </p:pic>
    </p:spTree>
    <p:extLst>
      <p:ext uri="{BB962C8B-B14F-4D97-AF65-F5344CB8AC3E}">
        <p14:creationId xmlns:p14="http://schemas.microsoft.com/office/powerpoint/2010/main" val="2640440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 Outcomes and Personal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9470"/>
            <a:ext cx="4352925" cy="4654617"/>
          </a:xfrm>
        </p:spPr>
        <p:txBody>
          <a:bodyPr>
            <a:normAutofit/>
          </a:bodyPr>
          <a:lstStyle/>
          <a:p>
            <a:r>
              <a:rPr lang="en-US" dirty="0"/>
              <a:t>GED, diploma, or industry certification</a:t>
            </a:r>
          </a:p>
          <a:p>
            <a:r>
              <a:rPr lang="en-US" dirty="0"/>
              <a:t>Increase in literacy and numeracy</a:t>
            </a:r>
          </a:p>
          <a:p>
            <a:r>
              <a:rPr lang="en-US" dirty="0"/>
              <a:t>Reduced recidivism rates</a:t>
            </a:r>
          </a:p>
          <a:p>
            <a:r>
              <a:rPr lang="en-US" dirty="0"/>
              <a:t>Placements after exit</a:t>
            </a:r>
          </a:p>
          <a:p>
            <a:r>
              <a:rPr lang="en-US" dirty="0"/>
              <a:t>Retention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560388"/>
            <a:ext cx="4181475" cy="56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746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LD is the difference between...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1" y="3038473"/>
            <a:ext cx="3648074" cy="2825613"/>
          </a:xfrm>
        </p:spPr>
        <p:txBody>
          <a:bodyPr>
            <a:normAutofit fontScale="92500"/>
          </a:bodyPr>
          <a:lstStyle/>
          <a:p>
            <a:r>
              <a:rPr lang="en-US" dirty="0"/>
              <a:t>Placed in job</a:t>
            </a:r>
          </a:p>
          <a:p>
            <a:r>
              <a:rPr lang="en-US" dirty="0"/>
              <a:t>Placed in PSE/PST</a:t>
            </a:r>
          </a:p>
          <a:p>
            <a:r>
              <a:rPr lang="en-US" dirty="0"/>
              <a:t>Living in community</a:t>
            </a:r>
          </a:p>
          <a:p>
            <a:r>
              <a:rPr lang="en-US" dirty="0"/>
              <a:t>Surviving</a:t>
            </a:r>
          </a:p>
          <a:p>
            <a:endParaRPr lang="en-US" dirty="0"/>
          </a:p>
        </p:txBody>
      </p:sp>
      <p:pic>
        <p:nvPicPr>
          <p:cNvPr id="5" name="Picture 2" descr="Image result for serious emo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27" y="1085850"/>
            <a:ext cx="2017660" cy="18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819525" y="1524000"/>
            <a:ext cx="847725" cy="785098"/>
          </a:xfrm>
          <a:prstGeom prst="rightArrow">
            <a:avLst/>
          </a:prstGeom>
          <a:solidFill>
            <a:srgbClr val="3A5270"/>
          </a:solidFill>
          <a:ln w="9525" cap="flat" cmpd="sng" algn="ctr">
            <a:noFill/>
            <a:prstDash val="solid"/>
          </a:ln>
          <a:effectLst/>
        </p:spPr>
        <p:txBody>
          <a:bodyPr lIns="91425" tIns="45712" rIns="91425" bIns="45712" rtlCol="0" anchor="ctr"/>
          <a:lstStyle/>
          <a:p>
            <a:pPr marL="0" marR="0" lvl="0" indent="0" algn="ctr" defTabSz="21765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7" name="Picture 4" descr="Image result for happy emo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5" y="1252829"/>
            <a:ext cx="2436662" cy="178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14776" y="3038474"/>
            <a:ext cx="4648199" cy="2990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52832"/>
              </a:buClr>
              <a:buFont typeface="Wingdings" panose="05000000000000000000" pitchFamily="2" charset="2"/>
              <a:buChar char="Ø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52832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52832"/>
              </a:buClr>
              <a:buFont typeface="Myriad Pro" panose="020B0503030403020204" pitchFamily="34" charset="0"/>
              <a:buChar char="–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528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52832"/>
              </a:buClr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Building a career; sustaining self and family</a:t>
            </a:r>
          </a:p>
          <a:p>
            <a:r>
              <a:rPr lang="en-US" dirty="0"/>
              <a:t>Earning degree/certificate, developing expertise</a:t>
            </a:r>
          </a:p>
          <a:p>
            <a:r>
              <a:rPr lang="en-US" dirty="0"/>
              <a:t>Building self, family, and community</a:t>
            </a:r>
          </a:p>
          <a:p>
            <a:r>
              <a:rPr lang="en-US" dirty="0"/>
              <a:t>Thriving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1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Building Leaders for the Building Trades&amp;quot;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64&quot;/&gt;&lt;/object&gt;&lt;object type=&quot;3&quot; unique_id=&quot;10006&quot;&gt;&lt;property id=&quot;20148&quot; value=&quot;5&quot;/&gt;&lt;property id=&quot;20300&quot; value=&quot;Slide 3 - &amp;quot;Mark W. E. Smith&amp;quot;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5&quot;/&gt;&lt;/object&gt;&lt;object type=&quot;3&quot; unique_id=&quot;10008&quot;&gt;&lt;property id=&quot;20148&quot; value=&quot;5&quot;/&gt;&lt;property id=&quot;20300&quot; value=&quot;Slide 5&quot;/&gt;&lt;property id=&quot;20307&quot; value=&quot;270&quot;/&gt;&lt;/object&gt;&lt;object type=&quot;3&quot; unique_id=&quot;10009&quot;&gt;&lt;property id=&quot;20148&quot; value=&quot;5&quot;/&gt;&lt;property id=&quot;20300&quot; value=&quot;Slide 6 - &amp;quot;Joel Miranda&amp;quot;&quot;/&gt;&lt;property id=&quot;20307&quot; value=&quot;312&quot;/&gt;&lt;/object&gt;&lt;object type=&quot;3&quot; unique_id=&quot;10010&quot;&gt;&lt;property id=&quot;20148&quot; value=&quot;5&quot;/&gt;&lt;property id=&quot;20300&quot; value=&quot;Slide 7 - &amp;quot;Measuring Youth Leadership&amp;quot;&quot;/&gt;&lt;property id=&quot;20307&quot; value=&quot;272&quot;/&gt;&lt;/object&gt;&lt;object type=&quot;3&quot; unique_id=&quot;10011&quot;&gt;&lt;property id=&quot;20148&quot; value=&quot;5&quot;/&gt;&lt;property id=&quot;20300&quot; value=&quot;Slide 8 - &amp;quot;Program Outcomes and Personal Development&amp;quot;&quot;/&gt;&lt;property id=&quot;20307&quot; value=&quot;258&quot;/&gt;&lt;/object&gt;&lt;object type=&quot;3&quot; unique_id=&quot;10012&quot;&gt;&lt;property id=&quot;20148&quot; value=&quot;5&quot;/&gt;&lt;property id=&quot;20300&quot; value=&quot;Slide 9 - &amp;quot;LD is the difference between...&amp;quot;&quot;/&gt;&lt;property id=&quot;20307&quot; value=&quot;275&quot;/&gt;&lt;/object&gt;&lt;object type=&quot;3&quot; unique_id=&quot;10013&quot;&gt;&lt;property id=&quot;20148&quot; value=&quot;5&quot;/&gt;&lt;property id=&quot;20300&quot; value=&quot;Slide 10 - &amp;quot;LD as a Vehicle Towards Outcomes&amp;quot;&quot;/&gt;&lt;property id=&quot;20307&quot; value=&quot;276&quot;/&gt;&lt;/object&gt;&lt;object type=&quot;3&quot; unique_id=&quot;10014&quot;&gt;&lt;property id=&quot;20148&quot; value=&quot;5&quot;/&gt;&lt;property id=&quot;20300&quot; value=&quot;Slide 11 - &amp;quot;Four Pillars of Leadership Development&amp;quot;&quot;/&gt;&lt;property id=&quot;20307&quot; value=&quot;277&quot;/&gt;&lt;/object&gt;&lt;object type=&quot;3&quot; unique_id=&quot;10015&quot;&gt;&lt;property id=&quot;20148&quot; value=&quot;5&quot;/&gt;&lt;property id=&quot;20300&quot; value=&quot;Slide 12 - &amp;quot;Leadership Competencies&amp;quot;&quot;/&gt;&lt;property id=&quot;20307&quot; value=&quot;279&quot;/&gt;&lt;/object&gt;&lt;object type=&quot;3&quot; unique_id=&quot;10016&quot;&gt;&lt;property id=&quot;20148&quot; value=&quot;5&quot;/&gt;&lt;property id=&quot;20300&quot; value=&quot;Slide 13 - &amp;quot;Leadership Competencies&amp;quot;&quot;/&gt;&lt;property id=&quot;20307&quot; value=&quot;281&quot;/&gt;&lt;/object&gt;&lt;object type=&quot;3&quot; unique_id=&quot;10017&quot;&gt;&lt;property id=&quot;20148&quot; value=&quot;5&quot;/&gt;&lt;property id=&quot;20300&quot; value=&quot;Slide 14 - &amp;quot;Leadership Competencies&amp;quot;&quot;/&gt;&lt;property id=&quot;20307&quot; value=&quot;283&quot;/&gt;&lt;/object&gt;&lt;object type=&quot;3&quot; unique_id=&quot;10018&quot;&gt;&lt;property id=&quot;20148&quot; value=&quot;5&quot;/&gt;&lt;property id=&quot;20300&quot; value=&quot;Slide 15 - &amp;quot;Leadership Competencies&amp;quot;&quot;/&gt;&lt;property id=&quot;20307&quot; value=&quot;286&quot;/&gt;&lt;/object&gt;&lt;object type=&quot;3&quot; unique_id=&quot;10019&quot;&gt;&lt;property id=&quot;20148&quot; value=&quot;5&quot;/&gt;&lt;property id=&quot;20300&quot; value=&quot;Slide 16 - &amp;quot;Leadership Competencies&amp;quot;&quot;/&gt;&lt;property id=&quot;20307&quot; value=&quot;287&quot;/&gt;&lt;/object&gt;&lt;object type=&quot;3&quot; unique_id=&quot;10020&quot;&gt;&lt;property id=&quot;20148&quot; value=&quot;5&quot;/&gt;&lt;property id=&quot;20300&quot; value=&quot;Slide 17 - &amp;quot;Stages of a youth’s development in the YouthBuild Program &amp;quot;&quot;/&gt;&lt;property id=&quot;20307&quot; value=&quot;325&quot;/&gt;&lt;/object&gt;&lt;object type=&quot;3&quot; unique_id=&quot;10021&quot;&gt;&lt;property id=&quot;20148&quot; value=&quot;5&quot;/&gt;&lt;property id=&quot;20300&quot; value=&quot;Slide 18 - &amp;quot;Ted Roan&amp;quot;&quot;/&gt;&lt;property id=&quot;20307&quot; value=&quot;311&quot;/&gt;&lt;/object&gt;&lt;object type=&quot;3&quot; unique_id=&quot;10022&quot;&gt;&lt;property id=&quot;20148&quot; value=&quot;5&quot;/&gt;&lt;property id=&quot;20300&quot; value=&quot;Slide 19 - &amp;quot;Leadership Competencies on the Worksite&amp;quot;&quot;/&gt;&lt;property id=&quot;20307&quot; value=&quot;288&quot;/&gt;&lt;/object&gt;&lt;object type=&quot;3&quot; unique_id=&quot;10023&quot;&gt;&lt;property id=&quot;20148&quot; value=&quot;5&quot;/&gt;&lt;property id=&quot;20300&quot; value=&quot;Slide 20 - &amp;quot;Leadership for Construction Careers&amp;quot;&quot;/&gt;&lt;property id=&quot;20307&quot; value=&quot;300&quot;/&gt;&lt;/object&gt;&lt;object type=&quot;3&quot; unique_id=&quot;10024&quot;&gt;&lt;property id=&quot;20148&quot; value=&quot;5&quot;/&gt;&lt;property id=&quot;20300&quot; value=&quot;Slide 21 - &amp;quot;Inventory Control &amp;quot;&quot;/&gt;&lt;property id=&quot;20307&quot; value=&quot;291&quot;/&gt;&lt;/object&gt;&lt;object type=&quot;3&quot; unique_id=&quot;10025&quot;&gt;&lt;property id=&quot;20148&quot; value=&quot;5&quot;/&gt;&lt;property id=&quot;20300&quot; value=&quot;Slide 22 - &amp;quot;Natural Leadership Development Crossovers in Construction&amp;quot;&quot;/&gt;&lt;property id=&quot;20307&quot; value=&quot;289&quot;/&gt;&lt;/object&gt;&lt;object type=&quot;3&quot; unique_id=&quot;10026&quot;&gt;&lt;property id=&quot;20148&quot; value=&quot;5&quot;/&gt;&lt;property id=&quot;20300&quot; value=&quot;Slide 23 - &amp;quot;Leadership Competencies on the Worksite&amp;quot;&quot;/&gt;&lt;property id=&quot;20307&quot; value=&quot;306&quot;/&gt;&lt;/object&gt;&lt;object type=&quot;3&quot; unique_id=&quot;10027&quot;&gt;&lt;property id=&quot;20148&quot; value=&quot;5&quot;/&gt;&lt;property id=&quot;20300&quot; value=&quot;Slide 24 - &amp;quot;Safety First…. What do you see? &amp;quot;&quot;/&gt;&lt;property id=&quot;20307&quot; value=&quot;290&quot;/&gt;&lt;/object&gt;&lt;object type=&quot;3&quot; unique_id=&quot;10028&quot;&gt;&lt;property id=&quot;20148&quot; value=&quot;5&quot;/&gt;&lt;property id=&quot;20300&quot; value=&quot;Slide 25 - &amp;quot;Student Leadership Will Notice These…&amp;quot;&quot;/&gt;&lt;property id=&quot;20307&quot; value=&quot;308&quot;/&gt;&lt;/object&gt;&lt;object type=&quot;3&quot; unique_id=&quot;10029&quot;&gt;&lt;property id=&quot;20148&quot; value=&quot;5&quot;/&gt;&lt;property id=&quot;20300&quot; value=&quot;Slide 26 - &amp;quot;Peer Leaders on Projects…&amp;quot;&quot;/&gt;&lt;property id=&quot;20307&quot; value=&quot;313&quot;/&gt;&lt;/object&gt;&lt;object type=&quot;3&quot; unique_id=&quot;10030&quot;&gt;&lt;property id=&quot;20148&quot; value=&quot;5&quot;/&gt;&lt;property id=&quot;20300&quot; value=&quot;Slide 27 - &amp;quot;Carpentry/Skills Challenge&amp;quot;&quot;/&gt;&lt;property id=&quot;20307&quot; value=&quot;314&quot;/&gt;&lt;/object&gt;&lt;object type=&quot;3&quot; unique_id=&quot;10031&quot;&gt;&lt;property id=&quot;20148&quot; value=&quot;5&quot;/&gt;&lt;property id=&quot;20300&quot; value=&quot;Slide 28 - &amp;quot;YouthBuild global leadership model&amp;quot;&quot;/&gt;&lt;property id=&quot;20307&quot; value=&quot;315&quot;/&gt;&lt;/object&gt;&lt;object type=&quot;3&quot; unique_id=&quot;10032&quot;&gt;&lt;property id=&quot;20148&quot; value=&quot;5&quot;/&gt;&lt;property id=&quot;20300&quot; value=&quot;Slide 29 - &amp;quot;Environmental leadership&amp;quot;&quot;/&gt;&lt;property id=&quot;20307&quot; value=&quot;316&quot;/&gt;&lt;/object&gt;&lt;object type=&quot;3&quot; unique_id=&quot;10033&quot;&gt;&lt;property id=&quot;20148&quot; value=&quot;5&quot;/&gt;&lt;property id=&quot;20300&quot; value=&quot;Slide 30 - &amp;quot;Frank Alvarez&amp;quot;&quot;/&gt;&lt;property id=&quot;20307&quot; value=&quot;261&quot;/&gt;&lt;/object&gt;&lt;object type=&quot;3&quot; unique_id=&quot;10034&quot;&gt;&lt;property id=&quot;20148&quot; value=&quot;5&quot;/&gt;&lt;property id=&quot;20300&quot; value=&quot;Slide 31 - &amp;quot;Leadership Skills Needed in the Trades &amp;quot;&quot;/&gt;&lt;property id=&quot;20307&quot; value=&quot;302&quot;/&gt;&lt;/object&gt;&lt;object type=&quot;3&quot; unique_id=&quot;10035&quot;&gt;&lt;property id=&quot;20148&quot; value=&quot;5&quot;/&gt;&lt;property id=&quot;20300&quot; value=&quot;Slide 32 - &amp;quot;Leadership Skills Needed in the Trades &amp;quot;&quot;/&gt;&lt;property id=&quot;20307&quot; value=&quot;317&quot;/&gt;&lt;/object&gt;&lt;object type=&quot;3&quot; unique_id=&quot;10036&quot;&gt;&lt;property id=&quot;20148&quot; value=&quot;5&quot;/&gt;&lt;property id=&quot;20300&quot; value=&quot;Slide 33 - &amp;quot;Cultural Competency &amp;amp; Communication&amp;quot;&quot;/&gt;&lt;property id=&quot;20307&quot; value=&quot;318&quot;/&gt;&lt;/object&gt;&lt;object type=&quot;3&quot; unique_id=&quot;10037&quot;&gt;&lt;property id=&quot;20148&quot; value=&quot;5&quot;/&gt;&lt;property id=&quot;20300&quot; value=&quot;Slide 34 - &amp;quot;Public Speaking &amp;amp; Civic Engagement&amp;quot;&quot;/&gt;&lt;property id=&quot;20307&quot; value=&quot;319&quot;/&gt;&lt;/object&gt;&lt;object type=&quot;3&quot; unique_id=&quot;10038&quot;&gt;&lt;property id=&quot;20148&quot; value=&quot;5&quot;/&gt;&lt;property id=&quot;20300&quot; value=&quot;Slide 35 - &amp;quot;Mentorship &amp;amp; Continuous Learner&amp;quot;&quot;/&gt;&lt;property id=&quot;20307&quot; value=&quot;320&quot;/&gt;&lt;/object&gt;&lt;object type=&quot;3&quot; unique_id=&quot;10039&quot;&gt;&lt;property id=&quot;20148&quot; value=&quot;5&quot;/&gt;&lt;property id=&quot;20300&quot; value=&quot;Slide 36 - &amp;quot;Volunteerism &amp;amp; Teamwork &amp;quot;&quot;/&gt;&lt;property id=&quot;20307&quot; value=&quot;321&quot;/&gt;&lt;/object&gt;&lt;object type=&quot;3&quot; unique_id=&quot;10040&quot;&gt;&lt;property id=&quot;20148&quot; value=&quot;5&quot;/&gt;&lt;property id=&quot;20300&quot; value=&quot;Slide 37 - &amp;quot;Critical Thinking  &amp;quot;&quot;/&gt;&lt;property id=&quot;20307&quot; value=&quot;322&quot;/&gt;&lt;/object&gt;&lt;object type=&quot;3&quot; unique_id=&quot;10041&quot;&gt;&lt;property id=&quot;20148&quot; value=&quot;5&quot;/&gt;&lt;property id=&quot;20300&quot; value=&quot;Slide 38 - &amp;quot;Breakout Sessions&amp;quot;&quot;/&gt;&lt;property id=&quot;20307&quot; value=&quot;304&quot;/&gt;&lt;/object&gt;&lt;object type=&quot;3&quot; unique_id=&quot;10042&quot;&gt;&lt;property id=&quot;20148&quot; value=&quot;5&quot;/&gt;&lt;property id=&quot;20300&quot; value=&quot;Slide 39&quot;/&gt;&lt;property id=&quot;20307&quot; value=&quot;263&quot;/&gt;&lt;/object&gt;&lt;object type=&quot;3&quot; unique_id=&quot;10043&quot;&gt;&lt;property id=&quot;20148&quot; value=&quot;5&quot;/&gt;&lt;property id=&quot;20300&quot; value=&quot;Slide 40 - &amp;quot;Speakers’ Contact Information&amp;quot;&quot;/&gt;&lt;property id=&quot;20307&quot; value=&quot;323&quot;/&gt;&lt;/object&gt;&lt;object type=&quot;3&quot; unique_id=&quot;10044&quot;&gt;&lt;property id=&quot;20148&quot; value=&quot;5&quot;/&gt;&lt;property id=&quot;20300&quot; value=&quot;Slide 41 - &amp;quot;Speakers’ Contact Information&amp;quot;&quot;/&gt;&lt;property id=&quot;20307&quot; value=&quot;324&quot;/&gt;&lt;/object&gt;&lt;object type=&quot;3&quot; unique_id=&quot;10045&quot;&gt;&lt;property id=&quot;20148&quot; value=&quot;5&quot;/&gt;&lt;property id=&quot;20300&quot; value=&quot;Slide 42&quot;/&gt;&lt;property id=&quot;20307&quot; value=&quot;267&quot;/&gt;&lt;/object&gt;&lt;object type=&quot;3&quot; unique_id=&quot;10046&quot;&gt;&lt;property id=&quot;20148&quot; value=&quot;5&quot;/&gt;&lt;property id=&quot;20300&quot; value=&quot;Slide 43&quot;/&gt;&lt;property id=&quot;20307&quot; value=&quot;269&quot;/&gt;&lt;/object&gt;&lt;/object&gt;&lt;object type=&quot;8&quot; unique_id=&quot;1009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9938</TotalTime>
  <Words>1520</Words>
  <Application>Microsoft Office PowerPoint</Application>
  <PresentationFormat>On-screen Show (4:3)</PresentationFormat>
  <Paragraphs>344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Calibri</vt:lpstr>
      <vt:lpstr>Impact</vt:lpstr>
      <vt:lpstr>Myriad Pro</vt:lpstr>
      <vt:lpstr>Myriad Pro Cond</vt:lpstr>
      <vt:lpstr>Narkisim</vt:lpstr>
      <vt:lpstr>Open Sans</vt:lpstr>
      <vt:lpstr>Open Sans Light</vt:lpstr>
      <vt:lpstr>Tahoma</vt:lpstr>
      <vt:lpstr>Times New Roman</vt:lpstr>
      <vt:lpstr>Wingdings</vt:lpstr>
      <vt:lpstr>Office Theme</vt:lpstr>
      <vt:lpstr>Building Leaders for the Building Trades</vt:lpstr>
      <vt:lpstr>PowerPoint Presentation</vt:lpstr>
      <vt:lpstr>Mark W. E. Smith</vt:lpstr>
      <vt:lpstr>PowerPoint Presentation</vt:lpstr>
      <vt:lpstr>PowerPoint Presentation</vt:lpstr>
      <vt:lpstr>Joel Miranda</vt:lpstr>
      <vt:lpstr>Measuring Youth Leadership</vt:lpstr>
      <vt:lpstr>Program Outcomes and Personal Development</vt:lpstr>
      <vt:lpstr>LD is the difference between...</vt:lpstr>
      <vt:lpstr>LD as a Vehicle Towards Outcomes</vt:lpstr>
      <vt:lpstr>Four Pillars of Leadership Development</vt:lpstr>
      <vt:lpstr>Leadership Competencies</vt:lpstr>
      <vt:lpstr>Leadership Competencies</vt:lpstr>
      <vt:lpstr>Leadership Competencies</vt:lpstr>
      <vt:lpstr>Leadership Competencies</vt:lpstr>
      <vt:lpstr>Leadership Competencies</vt:lpstr>
      <vt:lpstr>Stages of a youth’s development in the YouthBuild Program </vt:lpstr>
      <vt:lpstr>Ted Roan</vt:lpstr>
      <vt:lpstr>Leadership Competencies on the Worksite</vt:lpstr>
      <vt:lpstr>Leadership for Construction Careers</vt:lpstr>
      <vt:lpstr>Inventory Control </vt:lpstr>
      <vt:lpstr>Natural Leadership Development Crossovers in Construction</vt:lpstr>
      <vt:lpstr>Leadership Competencies on the Worksite</vt:lpstr>
      <vt:lpstr>Safety First…. What do you see? </vt:lpstr>
      <vt:lpstr>Student Leadership Will Notice These…</vt:lpstr>
      <vt:lpstr>Peer Leaders on Projects…</vt:lpstr>
      <vt:lpstr>Carpentry/Skills Challenge</vt:lpstr>
      <vt:lpstr>YouthBuild global leadership model</vt:lpstr>
      <vt:lpstr>Environmental leadership</vt:lpstr>
      <vt:lpstr>Frank Alvarez</vt:lpstr>
      <vt:lpstr>Leadership Skills Needed in the Trades </vt:lpstr>
      <vt:lpstr>Leadership Skills Needed in the Trades </vt:lpstr>
      <vt:lpstr>Cultural Competency &amp; Communication</vt:lpstr>
      <vt:lpstr>Public Speaking &amp; Civic Engagement</vt:lpstr>
      <vt:lpstr>Mentorship &amp; Continuous Learner</vt:lpstr>
      <vt:lpstr>Volunteerism &amp; Teamwork </vt:lpstr>
      <vt:lpstr>Critical Thinking  </vt:lpstr>
      <vt:lpstr>Breakout Sessions</vt:lpstr>
      <vt:lpstr>PowerPoint Presentation</vt:lpstr>
      <vt:lpstr>Speakers’ Contact Information</vt:lpstr>
      <vt:lpstr>Speakers’ Contact Information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Medrano</dc:creator>
  <cp:lastModifiedBy>Jennifer Jacobs</cp:lastModifiedBy>
  <cp:revision>207</cp:revision>
  <dcterms:created xsi:type="dcterms:W3CDTF">2014-04-10T03:33:57Z</dcterms:created>
  <dcterms:modified xsi:type="dcterms:W3CDTF">2017-04-04T13:58:48Z</dcterms:modified>
</cp:coreProperties>
</file>