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tags/tag5.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tags/tag6.xml" ContentType="application/vnd.openxmlformats-officedocument.presentationml.tag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4" r:id="rId5"/>
  </p:sldMasterIdLst>
  <p:notesMasterIdLst>
    <p:notesMasterId r:id="rId37"/>
  </p:notesMasterIdLst>
  <p:sldIdLst>
    <p:sldId id="257" r:id="rId6"/>
    <p:sldId id="279" r:id="rId7"/>
    <p:sldId id="280" r:id="rId8"/>
    <p:sldId id="313" r:id="rId9"/>
    <p:sldId id="283" r:id="rId10"/>
    <p:sldId id="296" r:id="rId11"/>
    <p:sldId id="285" r:id="rId12"/>
    <p:sldId id="286" r:id="rId13"/>
    <p:sldId id="287" r:id="rId14"/>
    <p:sldId id="314" r:id="rId15"/>
    <p:sldId id="311" r:id="rId16"/>
    <p:sldId id="315" r:id="rId17"/>
    <p:sldId id="316" r:id="rId18"/>
    <p:sldId id="310" r:id="rId19"/>
    <p:sldId id="300" r:id="rId20"/>
    <p:sldId id="301" r:id="rId21"/>
    <p:sldId id="302" r:id="rId22"/>
    <p:sldId id="303" r:id="rId23"/>
    <p:sldId id="304" r:id="rId24"/>
    <p:sldId id="305" r:id="rId25"/>
    <p:sldId id="306" r:id="rId26"/>
    <p:sldId id="307" r:id="rId27"/>
    <p:sldId id="308" r:id="rId28"/>
    <p:sldId id="309" r:id="rId29"/>
    <p:sldId id="312" r:id="rId30"/>
    <p:sldId id="291" r:id="rId31"/>
    <p:sldId id="292" r:id="rId32"/>
    <p:sldId id="317" r:id="rId33"/>
    <p:sldId id="293" r:id="rId34"/>
    <p:sldId id="294" r:id="rId35"/>
    <p:sldId id="295" r:id="rId36"/>
  </p:sldIdLst>
  <p:sldSz cx="9144000" cy="6858000" type="screen4x3"/>
  <p:notesSz cx="7010400" cy="9296400"/>
  <p:custDataLst>
    <p:tags r:id="rId3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58333" autoAdjust="0"/>
  </p:normalViewPr>
  <p:slideViewPr>
    <p:cSldViewPr snapToGrid="0">
      <p:cViewPr varScale="1">
        <p:scale>
          <a:sx n="66" d="100"/>
          <a:sy n="66" d="100"/>
        </p:scale>
        <p:origin x="1398" y="246"/>
      </p:cViewPr>
      <p:guideLst>
        <p:guide orient="horz" pos="2160"/>
        <p:guide pos="2880"/>
      </p:guideLst>
    </p:cSldViewPr>
  </p:slideViewPr>
  <p:notesTextViewPr>
    <p:cViewPr>
      <p:scale>
        <a:sx n="3" d="2"/>
        <a:sy n="3" d="2"/>
      </p:scale>
      <p:origin x="0" y="0"/>
    </p:cViewPr>
  </p:notesTextViewPr>
  <p:notesViewPr>
    <p:cSldViewPr snapToGrid="0">
      <p:cViewPr varScale="1">
        <p:scale>
          <a:sx n="85" d="100"/>
          <a:sy n="85" d="100"/>
        </p:scale>
        <p:origin x="1992" y="10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8816FB8B-440A-437F-A9D8-ADE6A89CE6CC}" type="datetimeFigureOut">
              <a:rPr lang="en-US" smtClean="0"/>
              <a:t>4/4/2017</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0ECE3189-1EF0-4708-8177-302C64BC19CF}" type="slidenum">
              <a:rPr lang="en-US" smtClean="0"/>
              <a:t>‹#›</a:t>
            </a:fld>
            <a:endParaRPr lang="en-US"/>
          </a:p>
        </p:txBody>
      </p:sp>
    </p:spTree>
    <p:extLst>
      <p:ext uri="{BB962C8B-B14F-4D97-AF65-F5344CB8AC3E}">
        <p14:creationId xmlns:p14="http://schemas.microsoft.com/office/powerpoint/2010/main" val="23818981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E3189-1EF0-4708-8177-302C64BC19CF}" type="slidenum">
              <a:rPr lang="en-US" smtClean="0"/>
              <a:t>1</a:t>
            </a:fld>
            <a:endParaRPr lang="en-US"/>
          </a:p>
        </p:txBody>
      </p:sp>
    </p:spTree>
    <p:extLst>
      <p:ext uri="{BB962C8B-B14F-4D97-AF65-F5344CB8AC3E}">
        <p14:creationId xmlns:p14="http://schemas.microsoft.com/office/powerpoint/2010/main" val="556673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1"/>
            <a:ext cx="5608320" cy="4128687"/>
          </a:xfrm>
        </p:spPr>
        <p:txBody>
          <a:bodyPr/>
          <a:lstStyle/>
          <a:p>
            <a:endParaRPr lang="en-US" dirty="0"/>
          </a:p>
        </p:txBody>
      </p:sp>
      <p:sp>
        <p:nvSpPr>
          <p:cNvPr id="4" name="Slide Number Placeholder 3"/>
          <p:cNvSpPr>
            <a:spLocks noGrp="1"/>
          </p:cNvSpPr>
          <p:nvPr>
            <p:ph type="sldNum" sz="quarter" idx="10"/>
          </p:nvPr>
        </p:nvSpPr>
        <p:spPr/>
        <p:txBody>
          <a:bodyPr/>
          <a:lstStyle/>
          <a:p>
            <a:fld id="{0ECE3189-1EF0-4708-8177-302C64BC19CF}" type="slidenum">
              <a:rPr lang="en-US" smtClean="0"/>
              <a:t>10</a:t>
            </a:fld>
            <a:endParaRPr lang="en-US" dirty="0"/>
          </a:p>
        </p:txBody>
      </p:sp>
    </p:spTree>
    <p:extLst>
      <p:ext uri="{BB962C8B-B14F-4D97-AF65-F5344CB8AC3E}">
        <p14:creationId xmlns:p14="http://schemas.microsoft.com/office/powerpoint/2010/main" val="5253082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ECE3189-1EF0-4708-8177-302C64BC19CF}" type="slidenum">
              <a:rPr lang="en-US" smtClean="0"/>
              <a:t>11</a:t>
            </a:fld>
            <a:endParaRPr lang="en-US"/>
          </a:p>
        </p:txBody>
      </p:sp>
    </p:spTree>
    <p:extLst>
      <p:ext uri="{BB962C8B-B14F-4D97-AF65-F5344CB8AC3E}">
        <p14:creationId xmlns:p14="http://schemas.microsoft.com/office/powerpoint/2010/main" val="1649405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473893"/>
            <a:ext cx="5608320" cy="4568969"/>
          </a:xfrm>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12</a:t>
            </a:fld>
            <a:endParaRPr lang="en-US" dirty="0"/>
          </a:p>
        </p:txBody>
      </p:sp>
    </p:spTree>
    <p:extLst>
      <p:ext uri="{BB962C8B-B14F-4D97-AF65-F5344CB8AC3E}">
        <p14:creationId xmlns:p14="http://schemas.microsoft.com/office/powerpoint/2010/main" val="3130315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13</a:t>
            </a:fld>
            <a:endParaRPr lang="en-US" dirty="0"/>
          </a:p>
        </p:txBody>
      </p:sp>
    </p:spTree>
    <p:extLst>
      <p:ext uri="{BB962C8B-B14F-4D97-AF65-F5344CB8AC3E}">
        <p14:creationId xmlns:p14="http://schemas.microsoft.com/office/powerpoint/2010/main" val="11956100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14</a:t>
            </a:fld>
            <a:endParaRPr lang="en-US"/>
          </a:p>
        </p:txBody>
      </p:sp>
    </p:spTree>
    <p:extLst>
      <p:ext uri="{BB962C8B-B14F-4D97-AF65-F5344CB8AC3E}">
        <p14:creationId xmlns:p14="http://schemas.microsoft.com/office/powerpoint/2010/main" val="32838340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15</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6599747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16</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33102094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E3189-1EF0-4708-8177-302C64BC19CF}" type="slidenum">
              <a:rPr lang="en-US" smtClean="0"/>
              <a:t>17</a:t>
            </a:fld>
            <a:endParaRPr lang="en-US"/>
          </a:p>
        </p:txBody>
      </p:sp>
    </p:spTree>
    <p:extLst>
      <p:ext uri="{BB962C8B-B14F-4D97-AF65-F5344CB8AC3E}">
        <p14:creationId xmlns:p14="http://schemas.microsoft.com/office/powerpoint/2010/main" val="868674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18</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959012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19</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555949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2</a:t>
            </a:fld>
            <a:endParaRPr lang="en-US"/>
          </a:p>
        </p:txBody>
      </p:sp>
    </p:spTree>
    <p:extLst>
      <p:ext uri="{BB962C8B-B14F-4D97-AF65-F5344CB8AC3E}">
        <p14:creationId xmlns:p14="http://schemas.microsoft.com/office/powerpoint/2010/main" val="4235643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20</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11584445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21</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3970636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E3189-1EF0-4708-8177-302C64BC19CF}" type="slidenum">
              <a:rPr lang="en-US" smtClean="0"/>
              <a:t>22</a:t>
            </a:fld>
            <a:endParaRPr lang="en-US"/>
          </a:p>
        </p:txBody>
      </p:sp>
    </p:spTree>
    <p:extLst>
      <p:ext uri="{BB962C8B-B14F-4D97-AF65-F5344CB8AC3E}">
        <p14:creationId xmlns:p14="http://schemas.microsoft.com/office/powerpoint/2010/main" val="239365735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E3189-1EF0-4708-8177-302C64BC19CF}" type="slidenum">
              <a:rPr lang="en-US" smtClean="0"/>
              <a:t>23</a:t>
            </a:fld>
            <a:endParaRPr lang="en-US"/>
          </a:p>
        </p:txBody>
      </p:sp>
    </p:spTree>
    <p:extLst>
      <p:ext uri="{BB962C8B-B14F-4D97-AF65-F5344CB8AC3E}">
        <p14:creationId xmlns:p14="http://schemas.microsoft.com/office/powerpoint/2010/main" val="35815740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72B9F5D6-4255-4C79-ACFD-A0A9C639C648}" type="slidenum">
              <a:rPr lang="en-US">
                <a:solidFill>
                  <a:prstClr val="black"/>
                </a:solidFill>
                <a:latin typeface="Arial" charset="0"/>
                <a:cs typeface="Arial" charset="0"/>
              </a:rPr>
              <a:pPr defTabSz="931774" fontAlgn="base">
                <a:spcBef>
                  <a:spcPct val="0"/>
                </a:spcBef>
                <a:spcAft>
                  <a:spcPct val="0"/>
                </a:spcAft>
                <a:defRPr/>
              </a:pPr>
              <a:t>24</a:t>
            </a:fld>
            <a:endParaRPr lang="en-US">
              <a:solidFill>
                <a:prstClr val="black"/>
              </a:solidFill>
              <a:latin typeface="Arial" charset="0"/>
              <a:cs typeface="Arial" charset="0"/>
            </a:endParaRPr>
          </a:p>
        </p:txBody>
      </p:sp>
    </p:spTree>
    <p:extLst>
      <p:ext uri="{BB962C8B-B14F-4D97-AF65-F5344CB8AC3E}">
        <p14:creationId xmlns:p14="http://schemas.microsoft.com/office/powerpoint/2010/main" val="20293103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ECE3189-1EF0-4708-8177-302C64BC19CF}" type="slidenum">
              <a:rPr lang="en-US" smtClean="0"/>
              <a:t>25</a:t>
            </a:fld>
            <a:endParaRPr lang="en-US"/>
          </a:p>
        </p:txBody>
      </p:sp>
    </p:spTree>
    <p:extLst>
      <p:ext uri="{BB962C8B-B14F-4D97-AF65-F5344CB8AC3E}">
        <p14:creationId xmlns:p14="http://schemas.microsoft.com/office/powerpoint/2010/main" val="4505470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26</a:t>
            </a:fld>
            <a:endParaRPr lang="en-US"/>
          </a:p>
        </p:txBody>
      </p:sp>
    </p:spTree>
    <p:extLst>
      <p:ext uri="{BB962C8B-B14F-4D97-AF65-F5344CB8AC3E}">
        <p14:creationId xmlns:p14="http://schemas.microsoft.com/office/powerpoint/2010/main" val="1551121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27</a:t>
            </a:fld>
            <a:endParaRPr lang="en-US"/>
          </a:p>
        </p:txBody>
      </p:sp>
    </p:spTree>
    <p:extLst>
      <p:ext uri="{BB962C8B-B14F-4D97-AF65-F5344CB8AC3E}">
        <p14:creationId xmlns:p14="http://schemas.microsoft.com/office/powerpoint/2010/main" val="33698246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28</a:t>
            </a:fld>
            <a:endParaRPr lang="en-US"/>
          </a:p>
        </p:txBody>
      </p:sp>
    </p:spTree>
    <p:extLst>
      <p:ext uri="{BB962C8B-B14F-4D97-AF65-F5344CB8AC3E}">
        <p14:creationId xmlns:p14="http://schemas.microsoft.com/office/powerpoint/2010/main" val="2451269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29</a:t>
            </a:fld>
            <a:endParaRPr lang="en-US"/>
          </a:p>
        </p:txBody>
      </p:sp>
    </p:spTree>
    <p:extLst>
      <p:ext uri="{BB962C8B-B14F-4D97-AF65-F5344CB8AC3E}">
        <p14:creationId xmlns:p14="http://schemas.microsoft.com/office/powerpoint/2010/main" val="87196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3</a:t>
            </a:fld>
            <a:endParaRPr lang="en-US"/>
          </a:p>
        </p:txBody>
      </p:sp>
    </p:spTree>
    <p:extLst>
      <p:ext uri="{BB962C8B-B14F-4D97-AF65-F5344CB8AC3E}">
        <p14:creationId xmlns:p14="http://schemas.microsoft.com/office/powerpoint/2010/main" val="16314869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30</a:t>
            </a:fld>
            <a:endParaRPr lang="en-US"/>
          </a:p>
        </p:txBody>
      </p:sp>
    </p:spTree>
    <p:extLst>
      <p:ext uri="{BB962C8B-B14F-4D97-AF65-F5344CB8AC3E}">
        <p14:creationId xmlns:p14="http://schemas.microsoft.com/office/powerpoint/2010/main" val="32721368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7603F18-A04F-4A45-AC8E-9C70738A4690}" type="slidenum">
              <a:rPr lang="en-US" smtClean="0"/>
              <a:t>31</a:t>
            </a:fld>
            <a:endParaRPr lang="en-US"/>
          </a:p>
        </p:txBody>
      </p:sp>
    </p:spTree>
    <p:extLst>
      <p:ext uri="{BB962C8B-B14F-4D97-AF65-F5344CB8AC3E}">
        <p14:creationId xmlns:p14="http://schemas.microsoft.com/office/powerpoint/2010/main" val="49238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71575" y="708025"/>
            <a:ext cx="4725988" cy="35448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4</a:t>
            </a:fld>
            <a:endParaRPr lang="en-US" dirty="0"/>
          </a:p>
        </p:txBody>
      </p:sp>
    </p:spTree>
    <p:extLst>
      <p:ext uri="{BB962C8B-B14F-4D97-AF65-F5344CB8AC3E}">
        <p14:creationId xmlns:p14="http://schemas.microsoft.com/office/powerpoint/2010/main" val="1416192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5</a:t>
            </a:fld>
            <a:endParaRPr lang="en-US"/>
          </a:p>
        </p:txBody>
      </p:sp>
    </p:spTree>
    <p:extLst>
      <p:ext uri="{BB962C8B-B14F-4D97-AF65-F5344CB8AC3E}">
        <p14:creationId xmlns:p14="http://schemas.microsoft.com/office/powerpoint/2010/main" val="10198475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6</a:t>
            </a:fld>
            <a:endParaRPr lang="en-US"/>
          </a:p>
        </p:txBody>
      </p:sp>
    </p:spTree>
    <p:extLst>
      <p:ext uri="{BB962C8B-B14F-4D97-AF65-F5344CB8AC3E}">
        <p14:creationId xmlns:p14="http://schemas.microsoft.com/office/powerpoint/2010/main" val="10921813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7</a:t>
            </a:fld>
            <a:endParaRPr lang="en-US"/>
          </a:p>
        </p:txBody>
      </p:sp>
    </p:spTree>
    <p:extLst>
      <p:ext uri="{BB962C8B-B14F-4D97-AF65-F5344CB8AC3E}">
        <p14:creationId xmlns:p14="http://schemas.microsoft.com/office/powerpoint/2010/main" val="3565169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8</a:t>
            </a:fld>
            <a:endParaRPr lang="en-US"/>
          </a:p>
        </p:txBody>
      </p:sp>
    </p:spTree>
    <p:extLst>
      <p:ext uri="{BB962C8B-B14F-4D97-AF65-F5344CB8AC3E}">
        <p14:creationId xmlns:p14="http://schemas.microsoft.com/office/powerpoint/2010/main" val="40252669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7603F18-A04F-4A45-AC8E-9C70738A4690}" type="slidenum">
              <a:rPr lang="en-US" smtClean="0"/>
              <a:t>9</a:t>
            </a:fld>
            <a:endParaRPr lang="en-US"/>
          </a:p>
        </p:txBody>
      </p:sp>
    </p:spTree>
    <p:extLst>
      <p:ext uri="{BB962C8B-B14F-4D97-AF65-F5344CB8AC3E}">
        <p14:creationId xmlns:p14="http://schemas.microsoft.com/office/powerpoint/2010/main" val="175942327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3.wmf"/><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0.png"/><Relationship Id="rId7" Type="http://schemas.openxmlformats.org/officeDocument/2006/relationships/image" Target="../media/image5.jpeg"/><Relationship Id="rId2" Type="http://schemas.openxmlformats.org/officeDocument/2006/relationships/image" Target="../media/image22.jp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wmf"/><Relationship Id="rId4" Type="http://schemas.openxmlformats.org/officeDocument/2006/relationships/image" Target="../media/image2.png"/><Relationship Id="rId9" Type="http://schemas.openxmlformats.org/officeDocument/2006/relationships/image" Target="../media/image7.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png"/><Relationship Id="rId7" Type="http://schemas.openxmlformats.org/officeDocument/2006/relationships/image" Target="../media/image3.w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0.png"/><Relationship Id="rId11" Type="http://schemas.openxmlformats.org/officeDocument/2006/relationships/image" Target="../media/image7.png"/><Relationship Id="rId5" Type="http://schemas.microsoft.com/office/2007/relationships/hdphoto" Target="../media/hdphoto3.wdp"/><Relationship Id="rId10" Type="http://schemas.openxmlformats.org/officeDocument/2006/relationships/image" Target="../media/image6.png"/><Relationship Id="rId4" Type="http://schemas.openxmlformats.org/officeDocument/2006/relationships/image" Target="../media/image26.png"/><Relationship Id="rId9" Type="http://schemas.openxmlformats.org/officeDocument/2006/relationships/image" Target="../media/image5.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wm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Master" Target="../slideMasters/slideMaster2.xml"/><Relationship Id="rId5" Type="http://schemas.openxmlformats.org/officeDocument/2006/relationships/hyperlink" Target="http://dwd.wisconsin.gov/" TargetMode="External"/><Relationship Id="rId4" Type="http://schemas.openxmlformats.org/officeDocument/2006/relationships/image" Target="../media/image3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14.png"/><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 y="0"/>
            <a:ext cx="9144000" cy="6858000"/>
          </a:xfrm>
          <a:prstGeom prst="rect">
            <a:avLst/>
          </a:prstGeom>
        </p:spPr>
      </p:pic>
      <p:grpSp>
        <p:nvGrpSpPr>
          <p:cNvPr id="16" name="Group 15"/>
          <p:cNvGrpSpPr/>
          <p:nvPr userDrawn="1"/>
        </p:nvGrpSpPr>
        <p:grpSpPr>
          <a:xfrm>
            <a:off x="2678544" y="1542473"/>
            <a:ext cx="3925455" cy="3948039"/>
            <a:chOff x="1249869" y="10536"/>
            <a:chExt cx="6834764" cy="6834764"/>
          </a:xfrm>
        </p:grpSpPr>
        <p:sp>
          <p:nvSpPr>
            <p:cNvPr id="13" name="Diamond 12"/>
            <p:cNvSpPr/>
            <p:nvPr userDrawn="1"/>
          </p:nvSpPr>
          <p:spPr>
            <a:xfrm>
              <a:off x="1249869" y="10536"/>
              <a:ext cx="6834764" cy="6834764"/>
            </a:xfrm>
            <a:prstGeom prst="diamond">
              <a:avLst/>
            </a:pr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iamond 13"/>
            <p:cNvSpPr/>
            <p:nvPr userDrawn="1"/>
          </p:nvSpPr>
          <p:spPr>
            <a:xfrm>
              <a:off x="4229100" y="2979231"/>
              <a:ext cx="876300" cy="876300"/>
            </a:xfrm>
            <a:prstGeom prst="diamond">
              <a:avLst/>
            </a:pr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pic>
        <p:nvPicPr>
          <p:cNvPr id="8" name="Picture 7"/>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sp>
        <p:nvSpPr>
          <p:cNvPr id="2" name="Title 1"/>
          <p:cNvSpPr>
            <a:spLocks noGrp="1"/>
          </p:cNvSpPr>
          <p:nvPr userDrawn="1">
            <p:ph type="ctrTitle" hasCustomPrompt="1"/>
          </p:nvPr>
        </p:nvSpPr>
        <p:spPr>
          <a:xfrm>
            <a:off x="495300" y="1174469"/>
            <a:ext cx="8153400" cy="1208026"/>
          </a:xfrm>
        </p:spPr>
        <p:txBody>
          <a:bodyPr anchor="b">
            <a:normAutofit/>
          </a:bodyPr>
          <a:lstStyle>
            <a:lvl1pPr algn="l">
              <a:defRPr sz="4800" b="1" cap="small" spc="-100" baseline="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defRPr>
            </a:lvl1pPr>
          </a:lstStyle>
          <a:p>
            <a:r>
              <a:rPr lang="en-US" dirty="0"/>
              <a:t>Presentation Title Here</a:t>
            </a:r>
          </a:p>
        </p:txBody>
      </p:sp>
      <p:sp>
        <p:nvSpPr>
          <p:cNvPr id="3" name="Subtitle 2"/>
          <p:cNvSpPr>
            <a:spLocks noGrp="1"/>
          </p:cNvSpPr>
          <p:nvPr userDrawn="1">
            <p:ph type="subTitle" idx="1" hasCustomPrompt="1"/>
          </p:nvPr>
        </p:nvSpPr>
        <p:spPr>
          <a:xfrm>
            <a:off x="3797299" y="3618551"/>
            <a:ext cx="4921227" cy="723900"/>
          </a:xfrm>
        </p:spPr>
        <p:txBody>
          <a:bodyPr anchor="ctr">
            <a:noAutofit/>
          </a:bodyPr>
          <a:lstStyle>
            <a:lvl1pPr marL="0" indent="0" algn="r" defTabSz="914400" rtl="0" eaLnBrk="1" latinLnBrk="0" hangingPunct="1">
              <a:lnSpc>
                <a:spcPct val="90000"/>
              </a:lnSpc>
              <a:spcBef>
                <a:spcPct val="0"/>
              </a:spcBef>
              <a:buNone/>
              <a:defRPr lang="en-US" sz="2800" b="0" i="1" kern="1200" cap="none" spc="-100" baseline="0" dirty="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en-US" dirty="0">
                <a:latin typeface="Arial" charset="0"/>
                <a:cs typeface="Arial" charset="0"/>
              </a:rPr>
              <a:t>Presentation Subtitle Here</a:t>
            </a:r>
            <a:endParaRPr lang="en-US" dirty="0"/>
          </a:p>
        </p:txBody>
      </p:sp>
      <p:pic>
        <p:nvPicPr>
          <p:cNvPr id="18" name="Picture 1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3594100" y="-1"/>
            <a:ext cx="5549900" cy="1249977"/>
          </a:xfrm>
          <a:prstGeom prst="rect">
            <a:avLst/>
          </a:prstGeom>
        </p:spPr>
      </p:pic>
      <p:sp>
        <p:nvSpPr>
          <p:cNvPr id="9" name="Text Placeholder 8"/>
          <p:cNvSpPr>
            <a:spLocks noGrp="1"/>
          </p:cNvSpPr>
          <p:nvPr>
            <p:ph type="body" sz="quarter" idx="10" hasCustomPrompt="1"/>
          </p:nvPr>
        </p:nvSpPr>
        <p:spPr>
          <a:xfrm>
            <a:off x="6175401" y="5303862"/>
            <a:ext cx="2559029" cy="431424"/>
          </a:xfrm>
        </p:spPr>
        <p:txBody>
          <a:bodyPr anchor="ctr" anchorCtr="0">
            <a:normAutofit/>
          </a:bodyPr>
          <a:lstStyle>
            <a:lvl1pPr marL="0" indent="0" algn="r">
              <a:buNone/>
              <a:defRPr lang="en-US" sz="2000" b="0" i="1" kern="1200" cap="none" spc="-100" baseline="0" dirty="0" smtClean="0">
                <a:gradFill flip="none" rotWithShape="1">
                  <a:gsLst>
                    <a:gs pos="0">
                      <a:schemeClr val="accent3">
                        <a:lumMod val="0"/>
                        <a:lumOff val="100000"/>
                      </a:schemeClr>
                    </a:gs>
                    <a:gs pos="35000">
                      <a:schemeClr val="accent3">
                        <a:lumMod val="0"/>
                        <a:lumOff val="100000"/>
                      </a:schemeClr>
                    </a:gs>
                    <a:gs pos="100000">
                      <a:schemeClr val="bg1">
                        <a:lumMod val="75000"/>
                      </a:schemeClr>
                    </a:gs>
                  </a:gsLst>
                  <a:lin ang="16200000" scaled="1"/>
                  <a:tileRect/>
                </a:gradFill>
                <a:effectLst>
                  <a:outerShdw blurRad="101600" dist="38100" dir="8100000" algn="tr" rotWithShape="0">
                    <a:prstClr val="black"/>
                  </a:outerShdw>
                </a:effectLst>
                <a:latin typeface="Arial" charset="0"/>
                <a:ea typeface="+mj-ea"/>
                <a:cs typeface="Arial" charset="0"/>
              </a:defRPr>
            </a:lvl1pPr>
          </a:lstStyle>
          <a:p>
            <a:pPr lvl="0"/>
            <a:r>
              <a:rPr lang="en-US" dirty="0"/>
              <a:t>MM / DD / YYYY</a:t>
            </a:r>
          </a:p>
        </p:txBody>
      </p:sp>
      <p:sp>
        <p:nvSpPr>
          <p:cNvPr id="26" name="Rectangle 25"/>
          <p:cNvSpPr/>
          <p:nvPr userDrawn="1"/>
        </p:nvSpPr>
        <p:spPr>
          <a:xfrm>
            <a:off x="-4" y="5253062"/>
            <a:ext cx="3797303" cy="542119"/>
          </a:xfrm>
          <a:prstGeom prst="rect">
            <a:avLst/>
          </a:prstGeom>
          <a:gradFill>
            <a:gsLst>
              <a:gs pos="0">
                <a:schemeClr val="bg1">
                  <a:lumMod val="75000"/>
                  <a:alpha val="22000"/>
                </a:schemeClr>
              </a:gs>
              <a:gs pos="100000">
                <a:schemeClr val="bg1">
                  <a:lumMod val="75000"/>
                  <a:alpha val="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 Placeholder 8"/>
          <p:cNvSpPr>
            <a:spLocks noGrp="1"/>
          </p:cNvSpPr>
          <p:nvPr>
            <p:ph type="body" sz="quarter" idx="11" hasCustomPrompt="1"/>
          </p:nvPr>
        </p:nvSpPr>
        <p:spPr>
          <a:xfrm>
            <a:off x="495300" y="5303862"/>
            <a:ext cx="3301999" cy="431424"/>
          </a:xfrm>
        </p:spPr>
        <p:txBody>
          <a:bodyPr anchor="ctr" anchorCtr="0">
            <a:noAutofit/>
          </a:bodyPr>
          <a:lstStyle>
            <a:lvl1pPr marL="0" indent="0" algn="l" defTabSz="914400" rtl="0" eaLnBrk="1" latinLnBrk="0" hangingPunct="1">
              <a:lnSpc>
                <a:spcPct val="90000"/>
              </a:lnSpc>
              <a:spcBef>
                <a:spcPct val="0"/>
              </a:spcBef>
              <a:buNone/>
              <a:defRPr lang="en-US" sz="2000" b="0"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stStyle>
          <a:p>
            <a:pPr lvl="0"/>
            <a:r>
              <a:rPr lang="en-US" dirty="0"/>
              <a:t>Presenting Organization</a:t>
            </a:r>
          </a:p>
        </p:txBody>
      </p:sp>
      <p:grpSp>
        <p:nvGrpSpPr>
          <p:cNvPr id="25" name="Group 24"/>
          <p:cNvGrpSpPr/>
          <p:nvPr userDrawn="1"/>
        </p:nvGrpSpPr>
        <p:grpSpPr>
          <a:xfrm>
            <a:off x="0" y="5253062"/>
            <a:ext cx="3594100" cy="542119"/>
            <a:chOff x="-21034" y="5253062"/>
            <a:chExt cx="3886200" cy="542119"/>
          </a:xfrm>
        </p:grpSpPr>
        <p:cxnSp>
          <p:nvCxnSpPr>
            <p:cNvPr id="21" name="Straight Connector 20"/>
            <p:cNvCxnSpPr/>
            <p:nvPr userDrawn="1"/>
          </p:nvCxnSpPr>
          <p:spPr>
            <a:xfrm>
              <a:off x="-21034" y="5795181"/>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21034" y="5253062"/>
              <a:ext cx="3886200" cy="0"/>
            </a:xfrm>
            <a:prstGeom prst="line">
              <a:avLst/>
            </a:prstGeom>
            <a:ln>
              <a:gradFill flip="none" rotWithShape="1">
                <a:gsLst>
                  <a:gs pos="42000">
                    <a:schemeClr val="bg1">
                      <a:lumMod val="75000"/>
                    </a:schemeClr>
                  </a:gs>
                  <a:gs pos="100000">
                    <a:schemeClr val="bg1">
                      <a:lumMod val="75000"/>
                      <a:alpha val="0"/>
                    </a:schemeClr>
                  </a:gs>
                </a:gsLst>
                <a:lin ang="0" scaled="1"/>
                <a:tileRect/>
              </a:gradFill>
            </a:ln>
          </p:spPr>
          <p:style>
            <a:lnRef idx="1">
              <a:schemeClr val="accent1"/>
            </a:lnRef>
            <a:fillRef idx="0">
              <a:schemeClr val="accent1"/>
            </a:fillRef>
            <a:effectRef idx="0">
              <a:schemeClr val="accent1"/>
            </a:effectRef>
            <a:fontRef idx="minor">
              <a:schemeClr val="tx1"/>
            </a:fontRef>
          </p:style>
        </p:cxnSp>
      </p:grpSp>
      <p:grpSp>
        <p:nvGrpSpPr>
          <p:cNvPr id="29" name="Group 28"/>
          <p:cNvGrpSpPr/>
          <p:nvPr userDrawn="1"/>
        </p:nvGrpSpPr>
        <p:grpSpPr>
          <a:xfrm>
            <a:off x="0" y="2921366"/>
            <a:ext cx="9144001" cy="3936634"/>
            <a:chOff x="-4" y="2921367"/>
            <a:chExt cx="9144001" cy="3936634"/>
          </a:xfrm>
        </p:grpSpPr>
        <p:pic>
          <p:nvPicPr>
            <p:cNvPr id="30" name="Picture 29"/>
            <p:cNvPicPr>
              <a:picLocks noChangeAspect="1"/>
            </p:cNvPicPr>
            <p:nvPr userDrawn="1"/>
          </p:nvPicPr>
          <p:blipFill rotWithShape="1">
            <a:blip r:embed="rId3">
              <a:extLst>
                <a:ext uri="{28A0092B-C50C-407E-A947-70E740481C1C}">
                  <a14:useLocalDpi xmlns:a14="http://schemas.microsoft.com/office/drawing/2010/main" val="0"/>
                </a:ext>
              </a:extLst>
            </a:blip>
            <a:srcRect l="47685"/>
            <a:stretch/>
          </p:blipFill>
          <p:spPr>
            <a:xfrm flipH="1">
              <a:off x="-4" y="2921367"/>
              <a:ext cx="9144001" cy="3936634"/>
            </a:xfrm>
            <a:prstGeom prst="rect">
              <a:avLst/>
            </a:prstGeom>
          </p:spPr>
        </p:pic>
        <p:pic>
          <p:nvPicPr>
            <p:cNvPr id="31" name="Picture 1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21294" y="6290418"/>
              <a:ext cx="1418254" cy="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Picture 31" descr="EDSEALC"/>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3638834" y="6270725"/>
            <a:ext cx="502920" cy="502920"/>
          </a:xfrm>
          <a:prstGeom prst="rect">
            <a:avLst/>
          </a:prstGeom>
          <a:noFill/>
          <a:ln>
            <a:noFill/>
          </a:ln>
        </p:spPr>
      </p:pic>
      <p:sp>
        <p:nvSpPr>
          <p:cNvPr id="33" name="TextBox 32"/>
          <p:cNvSpPr txBox="1"/>
          <p:nvPr userDrawn="1"/>
        </p:nvSpPr>
        <p:spPr>
          <a:xfrm>
            <a:off x="2153641" y="6349271"/>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34" name="TextBox 33"/>
          <p:cNvSpPr txBox="1"/>
          <p:nvPr userDrawn="1"/>
        </p:nvSpPr>
        <p:spPr>
          <a:xfrm>
            <a:off x="4103067"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35" name="image.jpg"/>
          <p:cNvPicPr>
            <a:picLocks noChangeAspect="1" noChangeArrowheads="1"/>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1689782"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6" name="TextBox 35"/>
          <p:cNvSpPr txBox="1"/>
          <p:nvPr userDrawn="1"/>
        </p:nvSpPr>
        <p:spPr>
          <a:xfrm>
            <a:off x="6334298" y="6298030"/>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37" name="Picture 36"/>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5863662" y="6274535"/>
            <a:ext cx="502920" cy="502920"/>
          </a:xfrm>
          <a:prstGeom prst="rect">
            <a:avLst/>
          </a:prstGeom>
          <a:noFill/>
          <a:ln>
            <a:noFill/>
          </a:ln>
        </p:spPr>
      </p:pic>
      <p:pic>
        <p:nvPicPr>
          <p:cNvPr id="27" name="Picture 26"/>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867428" y="6339424"/>
            <a:ext cx="1203740" cy="406609"/>
          </a:xfrm>
          <a:prstGeom prst="rect">
            <a:avLst/>
          </a:prstGeom>
        </p:spPr>
      </p:pic>
    </p:spTree>
    <p:extLst>
      <p:ext uri="{BB962C8B-B14F-4D97-AF65-F5344CB8AC3E}">
        <p14:creationId xmlns:p14="http://schemas.microsoft.com/office/powerpoint/2010/main" val="2237747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96024" y="3726406"/>
            <a:ext cx="2847975" cy="2431778"/>
          </a:xfrm>
          <a:prstGeom prst="rect">
            <a:avLst/>
          </a:prstGeom>
        </p:spPr>
      </p:pic>
      <p:sp>
        <p:nvSpPr>
          <p:cNvPr id="3" name="Content Placeholder 2"/>
          <p:cNvSpPr>
            <a:spLocks noGrp="1"/>
          </p:cNvSpPr>
          <p:nvPr>
            <p:ph idx="1"/>
          </p:nvPr>
        </p:nvSpPr>
        <p:spPr/>
        <p:txBody>
          <a:bodyPr/>
          <a:lstStyle>
            <a:lvl1pPr>
              <a:spcBef>
                <a:spcPts val="1200"/>
              </a:spcBef>
              <a:defRPr/>
            </a:lvl1pPr>
            <a:lvl2pPr>
              <a:spcAft>
                <a:spcPts val="600"/>
              </a:spcAft>
              <a:defRPr/>
            </a:lvl2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Agenda</a:t>
            </a:r>
          </a:p>
        </p:txBody>
      </p:sp>
    </p:spTree>
    <p:extLst>
      <p:ext uri="{BB962C8B-B14F-4D97-AF65-F5344CB8AC3E}">
        <p14:creationId xmlns:p14="http://schemas.microsoft.com/office/powerpoint/2010/main" val="35388773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w">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62550" y="3506482"/>
            <a:ext cx="3981448" cy="2655625"/>
          </a:xfrm>
          <a:prstGeom prst="rect">
            <a:avLst/>
          </a:prstGeom>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1200"/>
              </a:spcBef>
              <a:buNone/>
              <a:defRPr baseline="0"/>
            </a:lvl1pPr>
            <a:lvl2pPr>
              <a:spcAft>
                <a:spcPts val="600"/>
              </a:spcAft>
              <a:defRPr/>
            </a:lvl2pPr>
          </a:lstStyle>
          <a:p>
            <a:pPr lvl="0"/>
            <a:r>
              <a:rPr lang="en-US" dirty="0"/>
              <a:t>Reference Citation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The Law</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4379550"/>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26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407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egulation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BEBA8EAE-BF5A-486C-A8C5-ECC9F3942E4B}">
                <a14:imgProps xmlns:a14="http://schemas.microsoft.com/office/drawing/2010/main">
                  <a14:imgLayer r:embed="rId3">
                    <a14:imgEffect>
                      <a14:brightnessContrast bright="10000"/>
                    </a14:imgEffect>
                  </a14:imgLayer>
                </a14:imgProps>
              </a:ext>
              <a:ext uri="{28A0092B-C50C-407E-A947-70E740481C1C}">
                <a14:useLocalDpi xmlns:a14="http://schemas.microsoft.com/office/drawing/2010/main" val="0"/>
              </a:ext>
            </a:extLst>
          </a:blip>
          <a:stretch>
            <a:fillRect/>
          </a:stretch>
        </p:blipFill>
        <p:spPr>
          <a:xfrm>
            <a:off x="6553199" y="4006453"/>
            <a:ext cx="2486025" cy="2175272"/>
          </a:xfrm>
          <a:prstGeom prst="ellipse">
            <a:avLst/>
          </a:prstGeom>
          <a:ln>
            <a:noFill/>
          </a:ln>
          <a:effectLst>
            <a:softEdge rad="190500"/>
          </a:effectLst>
        </p:spPr>
      </p:pic>
      <p:sp>
        <p:nvSpPr>
          <p:cNvPr id="3" name="Content Placeholder 2"/>
          <p:cNvSpPr>
            <a:spLocks noGrp="1"/>
          </p:cNvSpPr>
          <p:nvPr>
            <p:ph idx="1" hasCustomPrompt="1"/>
          </p:nvPr>
        </p:nvSpPr>
        <p:spPr>
          <a:xfrm>
            <a:off x="628650" y="2505075"/>
            <a:ext cx="7886700" cy="3248025"/>
          </a:xfrm>
        </p:spPr>
        <p:txBody>
          <a:bodyPr/>
          <a:lstStyle>
            <a:lvl1pPr marL="0" indent="0">
              <a:spcBef>
                <a:spcPts val="600"/>
              </a:spcBef>
              <a:spcAft>
                <a:spcPts val="1800"/>
              </a:spcAft>
              <a:buNone/>
              <a:defRPr baseline="0"/>
            </a:lvl1pPr>
            <a:lvl2pPr>
              <a:spcAft>
                <a:spcPts val="1200"/>
              </a:spcAft>
              <a:defRPr sz="1800"/>
            </a:lvl2pPr>
          </a:lstStyle>
          <a:p>
            <a:pPr lvl="0"/>
            <a:r>
              <a:rPr lang="en-US" dirty="0"/>
              <a:t>Reference Citation</a:t>
            </a:r>
          </a:p>
          <a:p>
            <a:pPr lvl="1"/>
            <a:r>
              <a:rPr lang="en-US" dirty="0"/>
              <a:t>Reference Links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Regulations</a:t>
            </a:r>
          </a:p>
        </p:txBody>
      </p:sp>
      <p:sp>
        <p:nvSpPr>
          <p:cNvPr id="5" name="Text Placeholder 3"/>
          <p:cNvSpPr>
            <a:spLocks noGrp="1"/>
          </p:cNvSpPr>
          <p:nvPr>
            <p:ph type="body" sz="quarter" idx="11" hasCustomPrompt="1"/>
          </p:nvPr>
        </p:nvSpPr>
        <p:spPr>
          <a:xfrm>
            <a:off x="628650" y="1585485"/>
            <a:ext cx="7886700" cy="852916"/>
          </a:xfrm>
          <a:effectLst/>
        </p:spPr>
        <p:txBody>
          <a:bodyPr>
            <a:noAutofit/>
          </a:bodyPr>
          <a:lstStyle>
            <a:lvl1pPr marL="457200" indent="-457200" algn="l">
              <a:buFont typeface="Wingdings" panose="05000000000000000000" pitchFamily="2" charset="2"/>
              <a:buChar char="u"/>
              <a:defRPr sz="2800" b="0" i="1">
                <a:solidFill>
                  <a:schemeClr val="accent4"/>
                </a:solidFill>
              </a:defRPr>
            </a:lvl1pPr>
            <a:lvl2pPr marL="320040" indent="0" algn="l">
              <a:buNone/>
              <a:defRPr sz="2200">
                <a:solidFill>
                  <a:schemeClr val="bg2">
                    <a:lumMod val="20000"/>
                    <a:lumOff val="80000"/>
                  </a:schemeClr>
                </a:solidFill>
              </a:defRPr>
            </a:lvl2pPr>
          </a:lstStyle>
          <a:p>
            <a:pPr lvl="0"/>
            <a:r>
              <a:rPr lang="en-US" dirty="0"/>
              <a:t>Reference Details &amp; designation</a:t>
            </a:r>
          </a:p>
        </p:txBody>
      </p:sp>
      <p:sp>
        <p:nvSpPr>
          <p:cNvPr id="6" name="Title 1"/>
          <p:cNvSpPr txBox="1">
            <a:spLocks/>
          </p:cNvSpPr>
          <p:nvPr userDrawn="1"/>
        </p:nvSpPr>
        <p:spPr>
          <a:xfrm>
            <a:off x="1" y="230193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sp>
        <p:nvSpPr>
          <p:cNvPr id="7" name="Title 1"/>
          <p:cNvSpPr txBox="1">
            <a:spLocks/>
          </p:cNvSpPr>
          <p:nvPr userDrawn="1"/>
        </p:nvSpPr>
        <p:spPr>
          <a:xfrm rot="10800000">
            <a:off x="8515350" y="3110834"/>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accent2">
                    <a:alpha val="58000"/>
                  </a:schemeClr>
                </a:solidFill>
                <a:effectLst/>
                <a:latin typeface="Times New Roman" panose="02020603050405020304" pitchFamily="18" charset="0"/>
                <a:cs typeface="Times New Roman" panose="02020603050405020304" pitchFamily="18" charset="0"/>
              </a:rPr>
              <a:t>“</a:t>
            </a:r>
          </a:p>
        </p:txBody>
      </p:sp>
      <p:cxnSp>
        <p:nvCxnSpPr>
          <p:cNvPr id="8" name="Straight Connector 7"/>
          <p:cNvCxnSpPr/>
          <p:nvPr userDrawn="1"/>
        </p:nvCxnSpPr>
        <p:spPr>
          <a:xfrm>
            <a:off x="628649" y="2481263"/>
            <a:ext cx="7886701"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7005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uidanc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62474" y="3104383"/>
            <a:ext cx="4580769" cy="3051815"/>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pPr lvl="0"/>
            <a:r>
              <a:rPr lang="en-US" dirty="0"/>
              <a:t>Cite any published guidance and provide links to TEGLSs, TENs, etc.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Guidance</a:t>
            </a:r>
          </a:p>
        </p:txBody>
      </p:sp>
    </p:spTree>
    <p:extLst>
      <p:ext uri="{BB962C8B-B14F-4D97-AF65-F5344CB8AC3E}">
        <p14:creationId xmlns:p14="http://schemas.microsoft.com/office/powerpoint/2010/main" val="10897939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plementation Tips">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03828" y="3609975"/>
            <a:ext cx="2872790" cy="2549526"/>
          </a:xfrm>
          <a:prstGeom prst="rect">
            <a:avLst/>
          </a:prstGeom>
        </p:spPr>
      </p:pic>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References to guiding practices, examples from the field, available resources on ION or other federal sites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Implementation Tips</a:t>
            </a:r>
          </a:p>
        </p:txBody>
      </p:sp>
    </p:spTree>
    <p:extLst>
      <p:ext uri="{BB962C8B-B14F-4D97-AF65-F5344CB8AC3E}">
        <p14:creationId xmlns:p14="http://schemas.microsoft.com/office/powerpoint/2010/main" val="25734928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chnical_Assistanc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a:spcBef>
                <a:spcPts val="1200"/>
              </a:spcBef>
              <a:defRPr baseline="0"/>
            </a:lvl1pPr>
            <a:lvl2pPr>
              <a:spcAft>
                <a:spcPts val="600"/>
              </a:spcAft>
              <a:defRPr/>
            </a:lvl2pPr>
          </a:lstStyle>
          <a:p>
            <a:r>
              <a:rPr lang="en-US" dirty="0"/>
              <a:t>Note next TA, upcoming events, training, fact sheets related to the topic.</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Technical</a:t>
            </a:r>
            <a:r>
              <a:rPr lang="en-US" sz="3600" b="1" kern="1200" baseline="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 Assistance</a:t>
            </a:r>
            <a:endPar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endParaRP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54091" y="-13619"/>
            <a:ext cx="1785494" cy="1340644"/>
          </a:xfrm>
          <a:prstGeom prst="rect">
            <a:avLst/>
          </a:prstGeom>
        </p:spPr>
      </p:pic>
    </p:spTree>
    <p:extLst>
      <p:ext uri="{BB962C8B-B14F-4D97-AF65-F5344CB8AC3E}">
        <p14:creationId xmlns:p14="http://schemas.microsoft.com/office/powerpoint/2010/main" val="1647060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oll">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3028949"/>
            <a:ext cx="7886700" cy="3054352"/>
          </a:xfrm>
        </p:spPr>
        <p:txBody>
          <a:bodyPr/>
          <a:lstStyle>
            <a:lvl1pPr marL="514350" indent="-514350">
              <a:spcBef>
                <a:spcPts val="1200"/>
              </a:spcBef>
              <a:buFont typeface="+mj-lt"/>
              <a:buAutoNum type="arabicPeriod"/>
              <a:defRPr baseline="0"/>
            </a:lvl1pPr>
            <a:lvl2pPr>
              <a:spcAft>
                <a:spcPts val="600"/>
              </a:spcAft>
              <a:defRPr/>
            </a:lvl2pPr>
          </a:lstStyle>
          <a:p>
            <a:r>
              <a:rPr lang="en-US" dirty="0"/>
              <a:t>Polling Answer Options</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Poll</a:t>
            </a:r>
          </a:p>
        </p:txBody>
      </p:sp>
      <p:sp>
        <p:nvSpPr>
          <p:cNvPr id="6" name="Content Placeholder 2"/>
          <p:cNvSpPr>
            <a:spLocks noGrp="1"/>
          </p:cNvSpPr>
          <p:nvPr>
            <p:ph idx="10" hasCustomPrompt="1"/>
          </p:nvPr>
        </p:nvSpPr>
        <p:spPr>
          <a:xfrm>
            <a:off x="1895475" y="1419226"/>
            <a:ext cx="6619874" cy="1143000"/>
          </a:xfrm>
          <a:prstGeom prst="roundRect">
            <a:avLst/>
          </a:prstGeom>
          <a:solidFill>
            <a:schemeClr val="bg1"/>
          </a:solidFill>
          <a:ln>
            <a:solidFill>
              <a:schemeClr val="bg2">
                <a:lumMod val="60000"/>
                <a:lumOff val="40000"/>
              </a:schemeClr>
            </a:solidFill>
          </a:ln>
        </p:spPr>
        <p:txBody>
          <a:bodyPr bIns="45720" anchor="ctr">
            <a:normAutofit/>
          </a:bodyPr>
          <a:lstStyle>
            <a:lvl1pPr marL="0" indent="0" algn="ctr">
              <a:spcBef>
                <a:spcPts val="1200"/>
              </a:spcBef>
              <a:buFont typeface="+mj-lt"/>
              <a:buNone/>
              <a:defRPr lang="en-US" sz="2600" b="1" i="1" kern="1200" dirty="0" smtClean="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vl2pPr>
              <a:spcAft>
                <a:spcPts val="600"/>
              </a:spcAft>
              <a:defRPr/>
            </a:lvl2pPr>
          </a:lstStyle>
          <a:p>
            <a:r>
              <a:rPr lang="en-US" dirty="0"/>
              <a:t>(Enter polling question here.)</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650" y="1354890"/>
            <a:ext cx="1082439" cy="1441224"/>
          </a:xfrm>
          <a:prstGeom prst="rect">
            <a:avLst/>
          </a:prstGeom>
        </p:spPr>
      </p:pic>
      <p:sp>
        <p:nvSpPr>
          <p:cNvPr id="7" name="TextBox 6"/>
          <p:cNvSpPr txBox="1"/>
          <p:nvPr userDrawn="1"/>
        </p:nvSpPr>
        <p:spPr>
          <a:xfrm>
            <a:off x="1711089" y="2573018"/>
            <a:ext cx="6711950" cy="327782"/>
          </a:xfrm>
          <a:prstGeom prst="rect">
            <a:avLst/>
          </a:prstGeom>
          <a:noFill/>
        </p:spPr>
        <p:txBody>
          <a:bodyPr wrap="square" rtlCol="0">
            <a:spAutoFit/>
          </a:bodyPr>
          <a:lstStyle/>
          <a:p>
            <a:pPr algn="ctr" defTabSz="914400" rtl="0" eaLnBrk="1" latinLnBrk="0" hangingPunct="1">
              <a:lnSpc>
                <a:spcPct val="90000"/>
              </a:lnSpc>
              <a:spcBef>
                <a:spcPct val="0"/>
              </a:spcBef>
              <a:buNone/>
            </a:pPr>
            <a:r>
              <a:rPr lang="en-US" sz="1700" b="0" i="1" kern="1200" dirty="0">
                <a:solidFill>
                  <a:schemeClr val="bg1">
                    <a:lumMod val="50000"/>
                  </a:schemeClr>
                </a:solidFill>
                <a:latin typeface="+mj-lt"/>
                <a:ea typeface="+mj-ea"/>
                <a:cs typeface="+mj-cs"/>
              </a:rPr>
              <a:t>Choose the answer</a:t>
            </a:r>
            <a:r>
              <a:rPr lang="en-US" sz="1700" b="0" i="1" kern="1200" baseline="0" dirty="0">
                <a:solidFill>
                  <a:schemeClr val="bg1">
                    <a:lumMod val="50000"/>
                  </a:schemeClr>
                </a:solidFill>
                <a:latin typeface="+mj-lt"/>
                <a:ea typeface="+mj-ea"/>
                <a:cs typeface="+mj-cs"/>
              </a:rPr>
              <a:t> that best reflects you (or your group):</a:t>
            </a:r>
            <a:endParaRPr lang="en-US" sz="1700" b="0" i="1" kern="1200" dirty="0">
              <a:solidFill>
                <a:schemeClr val="bg1">
                  <a:lumMod val="50000"/>
                </a:schemeClr>
              </a:solidFill>
              <a:latin typeface="+mj-lt"/>
              <a:ea typeface="+mj-ea"/>
              <a:cs typeface="+mj-cs"/>
            </a:endParaRPr>
          </a:p>
        </p:txBody>
      </p:sp>
    </p:spTree>
    <p:extLst>
      <p:ext uri="{BB962C8B-B14F-4D97-AF65-F5344CB8AC3E}">
        <p14:creationId xmlns:p14="http://schemas.microsoft.com/office/powerpoint/2010/main" val="28507427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17866" t="2099" r="11100" b="27218"/>
          <a:stretch/>
        </p:blipFill>
        <p:spPr>
          <a:xfrm>
            <a:off x="-1" y="-1"/>
            <a:ext cx="9143999" cy="6161678"/>
          </a:xfrm>
          <a:prstGeom prst="rect">
            <a:avLst/>
          </a:prstGeom>
          <a:effectLst>
            <a:innerShdw blurRad="381000">
              <a:schemeClr val="accent1">
                <a:alpha val="56000"/>
              </a:schemeClr>
            </a:innerShdw>
          </a:effectLst>
        </p:spPr>
      </p:pic>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V="1">
            <a:off x="3594101" y="-1"/>
            <a:ext cx="5549897" cy="1249976"/>
          </a:xfrm>
          <a:prstGeom prst="rect">
            <a:avLst/>
          </a:prstGeom>
          <a:effectLst>
            <a:outerShdw blurRad="165100" dist="38100" dir="8100000" algn="tr" rotWithShape="0">
              <a:schemeClr val="accent1">
                <a:alpha val="40000"/>
              </a:schemeClr>
            </a:outerShdw>
          </a:effectLst>
        </p:spPr>
      </p:pic>
      <p:pic>
        <p:nvPicPr>
          <p:cNvPr id="12" name="Picture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a:effectLst>
            <a:outerShdw blurRad="50800" dist="38100" dir="18900000" algn="bl" rotWithShape="0">
              <a:schemeClr val="accent1">
                <a:lumMod val="75000"/>
                <a:alpha val="40000"/>
              </a:schemeClr>
            </a:outerShdw>
          </a:effectLst>
        </p:spPr>
      </p:pic>
      <p:sp>
        <p:nvSpPr>
          <p:cNvPr id="13" name="TextBox 12"/>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4" name="Text Placeholder 3"/>
          <p:cNvSpPr>
            <a:spLocks noGrp="1"/>
          </p:cNvSpPr>
          <p:nvPr>
            <p:ph type="body" sz="quarter" idx="10" hasCustomPrompt="1"/>
          </p:nvPr>
        </p:nvSpPr>
        <p:spPr>
          <a:xfrm>
            <a:off x="628650" y="876300"/>
            <a:ext cx="7886700" cy="2311400"/>
          </a:xfrm>
        </p:spPr>
        <p:txBody>
          <a:bodyPr>
            <a:normAutofit/>
          </a:bodyPr>
          <a:lstStyle>
            <a:lvl1pPr marL="0" indent="0">
              <a:lnSpc>
                <a:spcPct val="95000"/>
              </a:lnSpc>
              <a:buNone/>
              <a:defRPr sz="2800" baseline="0"/>
            </a:lvl1pPr>
          </a:lstStyle>
          <a:p>
            <a:pPr lvl="0"/>
            <a:r>
              <a:rPr lang="en-US" dirty="0"/>
              <a:t>Insert quote here.</a:t>
            </a:r>
          </a:p>
        </p:txBody>
      </p:sp>
      <p:sp>
        <p:nvSpPr>
          <p:cNvPr id="15" name="Text Placeholder 3"/>
          <p:cNvSpPr>
            <a:spLocks noGrp="1"/>
          </p:cNvSpPr>
          <p:nvPr>
            <p:ph type="body" sz="quarter" idx="11" hasCustomPrompt="1"/>
          </p:nvPr>
        </p:nvSpPr>
        <p:spPr>
          <a:xfrm>
            <a:off x="628650" y="4242959"/>
            <a:ext cx="7886700" cy="1141897"/>
          </a:xfrm>
          <a:effectLst>
            <a:outerShdw blurRad="50800" dist="25400" dir="8100000" algn="tr" rotWithShape="0">
              <a:schemeClr val="accent1">
                <a:lumMod val="50000"/>
                <a:alpha val="72000"/>
              </a:schemeClr>
            </a:outerShdw>
          </a:effectLst>
        </p:spPr>
        <p:txBody>
          <a:bodyPr>
            <a:noAutofit/>
          </a:bodyPr>
          <a:lstStyle>
            <a:lvl1pPr marL="457200" indent="-457200" algn="r">
              <a:buFont typeface="Wingdings" panose="05000000000000000000" pitchFamily="2" charset="2"/>
              <a:buChar char="u"/>
              <a:defRPr sz="2800" b="0" i="1">
                <a:solidFill>
                  <a:schemeClr val="bg1"/>
                </a:solidFill>
              </a:defRPr>
            </a:lvl1pPr>
            <a:lvl2pPr marL="320040" indent="0" algn="r">
              <a:buNone/>
              <a:defRPr sz="2200">
                <a:solidFill>
                  <a:schemeClr val="bg2">
                    <a:lumMod val="20000"/>
                    <a:lumOff val="80000"/>
                  </a:schemeClr>
                </a:solidFill>
              </a:defRPr>
            </a:lvl2pPr>
          </a:lstStyle>
          <a:p>
            <a:pPr lvl="0"/>
            <a:r>
              <a:rPr lang="en-US" dirty="0"/>
              <a:t>Name of Author</a:t>
            </a:r>
          </a:p>
          <a:p>
            <a:pPr lvl="1"/>
            <a:r>
              <a:rPr lang="en-US" dirty="0"/>
              <a:t>Name of organization or source</a:t>
            </a:r>
          </a:p>
        </p:txBody>
      </p:sp>
      <p:sp>
        <p:nvSpPr>
          <p:cNvPr id="16" name="Title 1"/>
          <p:cNvSpPr txBox="1">
            <a:spLocks/>
          </p:cNvSpPr>
          <p:nvPr userDrawn="1"/>
        </p:nvSpPr>
        <p:spPr>
          <a:xfrm>
            <a:off x="1" y="520756"/>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sp>
        <p:nvSpPr>
          <p:cNvPr id="17" name="Title 1"/>
          <p:cNvSpPr txBox="1">
            <a:spLocks/>
          </p:cNvSpPr>
          <p:nvPr userDrawn="1"/>
        </p:nvSpPr>
        <p:spPr>
          <a:xfrm rot="10800000">
            <a:off x="8515350" y="1682411"/>
            <a:ext cx="628648" cy="1373550"/>
          </a:xfrm>
          <a:prstGeom prst="rect">
            <a:avLst/>
          </a:prstGeom>
        </p:spPr>
        <p:txBody>
          <a:bodyPr vert="horz" lIns="0" tIns="0" rIns="0" bIns="0" rtlCol="0" anchor="ctr">
            <a:noAutofit/>
          </a:bodyPr>
          <a:lstStyle>
            <a:lvl1pPr algn="l" defTabSz="457200" rtl="0" eaLnBrk="1" latinLnBrk="0" hangingPunct="1">
              <a:lnSpc>
                <a:spcPct val="85000"/>
              </a:lnSpc>
              <a:spcBef>
                <a:spcPct val="0"/>
              </a:spcBef>
              <a:buNone/>
              <a:defRPr sz="4400" b="1" i="0" kern="1200" cap="small" baseline="0">
                <a:gradFill>
                  <a:gsLst>
                    <a:gs pos="0">
                      <a:srgbClr val="004874"/>
                    </a:gs>
                    <a:gs pos="100000">
                      <a:srgbClr val="041F36"/>
                    </a:gs>
                  </a:gsLst>
                  <a:lin ang="5400000" scaled="1"/>
                </a:gradFill>
                <a:latin typeface="Myriad Pro Cond"/>
                <a:ea typeface="+mj-ea"/>
                <a:cs typeface="Myriad Pro Cond"/>
              </a:defRPr>
            </a:lvl1pPr>
          </a:lstStyle>
          <a:p>
            <a:pPr algn="r"/>
            <a:r>
              <a:rPr lang="en-US" sz="9600" b="1" cap="none" spc="0" dirty="0">
                <a:ln w="22225">
                  <a:noFill/>
                  <a:prstDash val="solid"/>
                </a:ln>
                <a:solidFill>
                  <a:schemeClr val="bg1">
                    <a:alpha val="58000"/>
                  </a:schemeClr>
                </a:solidFill>
                <a:effectLst/>
                <a:latin typeface="Times New Roman" panose="02020603050405020304" pitchFamily="18" charset="0"/>
                <a:cs typeface="Times New Roman" panose="02020603050405020304" pitchFamily="18" charset="0"/>
              </a:rPr>
              <a:t>“</a:t>
            </a: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9" name="Picture 18" descr="EDSEALC"/>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38834" y="6270725"/>
            <a:ext cx="502920" cy="502920"/>
          </a:xfrm>
          <a:prstGeom prst="rect">
            <a:avLst/>
          </a:prstGeom>
          <a:noFill/>
          <a:ln>
            <a:noFill/>
          </a:ln>
        </p:spPr>
      </p:pic>
      <p:sp>
        <p:nvSpPr>
          <p:cNvPr id="20" name="TextBox 19"/>
          <p:cNvSpPr txBox="1"/>
          <p:nvPr userDrawn="1"/>
        </p:nvSpPr>
        <p:spPr>
          <a:xfrm>
            <a:off x="2153641" y="6349271"/>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21" name="TextBox 20"/>
          <p:cNvSpPr txBox="1"/>
          <p:nvPr userDrawn="1"/>
        </p:nvSpPr>
        <p:spPr>
          <a:xfrm>
            <a:off x="4103067"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22" name="image.jpg"/>
          <p:cNvPicPr>
            <a:picLocks noChangeAspect="1" noChangeArrowheads="1"/>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1689782" y="6288211"/>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3" name="TextBox 22"/>
          <p:cNvSpPr txBox="1"/>
          <p:nvPr userDrawn="1"/>
        </p:nvSpPr>
        <p:spPr>
          <a:xfrm>
            <a:off x="6334298" y="6298030"/>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31" name="Picture 30"/>
          <p:cNvPicPr/>
          <p:nvPr userDrawn="1"/>
        </p:nvPicPr>
        <p:blipFill>
          <a:blip r:embed="rId7" cstate="print">
            <a:extLst>
              <a:ext uri="{28A0092B-C50C-407E-A947-70E740481C1C}">
                <a14:useLocalDpi xmlns:a14="http://schemas.microsoft.com/office/drawing/2010/main" val="0"/>
              </a:ext>
            </a:extLst>
          </a:blip>
          <a:stretch>
            <a:fillRect/>
          </a:stretch>
        </p:blipFill>
        <p:spPr bwMode="auto">
          <a:xfrm>
            <a:off x="5863662" y="6274535"/>
            <a:ext cx="502920" cy="502920"/>
          </a:xfrm>
          <a:prstGeom prst="rect">
            <a:avLst/>
          </a:prstGeom>
          <a:noFill/>
          <a:ln>
            <a:noFill/>
          </a:ln>
        </p:spPr>
      </p:pic>
      <p:pic>
        <p:nvPicPr>
          <p:cNvPr id="32" name="Picture 31"/>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867428" y="6339424"/>
            <a:ext cx="1203740" cy="406609"/>
          </a:xfrm>
          <a:prstGeom prst="rect">
            <a:avLst/>
          </a:prstGeom>
        </p:spPr>
      </p:pic>
      <p:pic>
        <p:nvPicPr>
          <p:cNvPr id="33" name="Picture 13"/>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10367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Resources">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628650" y="1474845"/>
            <a:ext cx="3892550" cy="4608456"/>
          </a:xfrm>
        </p:spPr>
        <p:txBody>
          <a:bodyPr>
            <a:normAutofit/>
          </a:bodyPr>
          <a:lstStyle>
            <a:lvl1pPr marL="0" indent="0">
              <a:buNone/>
              <a:defRPr sz="2200" b="1"/>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a:t>Name of Resource</a:t>
            </a:r>
          </a:p>
          <a:p>
            <a:pPr lvl="1"/>
            <a:r>
              <a:rPr lang="en-US" dirty="0"/>
              <a:t>Resource Information</a:t>
            </a:r>
          </a:p>
          <a:p>
            <a:pPr lvl="2"/>
            <a:r>
              <a:rPr lang="en-US" dirty="0"/>
              <a:t>Resource Link</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Resources</a:t>
            </a:r>
          </a:p>
        </p:txBody>
      </p:sp>
      <p:sp>
        <p:nvSpPr>
          <p:cNvPr id="6" name="Content Placeholder 2"/>
          <p:cNvSpPr>
            <a:spLocks noGrp="1"/>
          </p:cNvSpPr>
          <p:nvPr>
            <p:ph idx="10" hasCustomPrompt="1"/>
          </p:nvPr>
        </p:nvSpPr>
        <p:spPr>
          <a:xfrm>
            <a:off x="4938669" y="1474845"/>
            <a:ext cx="3892550" cy="4608456"/>
          </a:xfrm>
        </p:spPr>
        <p:txBody>
          <a:bodyPr>
            <a:normAutofit/>
          </a:bodyPr>
          <a:lstStyle>
            <a:lvl1pPr marL="0" indent="0">
              <a:buNone/>
              <a:defRPr sz="2200" b="1"/>
            </a:lvl1pPr>
            <a:lvl2pPr marL="182880" indent="0">
              <a:buNone/>
              <a:defRPr sz="1800"/>
            </a:lvl2pPr>
            <a:lvl3pPr marL="411480" indent="-285750">
              <a:spcAft>
                <a:spcPts val="1200"/>
              </a:spcAft>
              <a:buClr>
                <a:schemeClr val="accent4"/>
              </a:buClr>
              <a:buFont typeface="Wingdings 3" panose="05040102010807070707" pitchFamily="18" charset="2"/>
              <a:buChar char="u"/>
              <a:defRPr lang="en-US" sz="1600" kern="1200" dirty="0">
                <a:solidFill>
                  <a:srgbClr val="6876BC"/>
                </a:solidFill>
                <a:latin typeface="+mn-lt"/>
                <a:ea typeface="+mn-ea"/>
                <a:cs typeface="+mn-cs"/>
              </a:defRPr>
            </a:lvl3pPr>
            <a:lvl4pPr>
              <a:defRPr sz="1600"/>
            </a:lvl4pPr>
            <a:lvl5pPr>
              <a:defRPr sz="1600"/>
            </a:lvl5pPr>
          </a:lstStyle>
          <a:p>
            <a:pPr lvl="0"/>
            <a:r>
              <a:rPr lang="en-US" dirty="0"/>
              <a:t>Name of Resource</a:t>
            </a:r>
          </a:p>
          <a:p>
            <a:pPr lvl="1"/>
            <a:r>
              <a:rPr lang="en-US" dirty="0"/>
              <a:t>Resource Information</a:t>
            </a:r>
          </a:p>
          <a:p>
            <a:pPr marL="384048" lvl="2" indent="-228600" algn="l" defTabSz="914400" rtl="0" eaLnBrk="1" latinLnBrk="0" hangingPunct="1">
              <a:lnSpc>
                <a:spcPct val="90000"/>
              </a:lnSpc>
              <a:spcBef>
                <a:spcPts val="500"/>
              </a:spcBef>
              <a:spcAft>
                <a:spcPts val="1200"/>
              </a:spcAft>
              <a:buClr>
                <a:schemeClr val="accent4"/>
              </a:buClr>
              <a:buFont typeface="Wingdings 3" panose="05040102010807070707" pitchFamily="18" charset="2"/>
              <a:buChar char=""/>
            </a:pPr>
            <a:r>
              <a:rPr lang="en-US" dirty="0"/>
              <a:t>Resource Link</a:t>
            </a:r>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18036" y="348968"/>
            <a:ext cx="1806326" cy="1356265"/>
          </a:xfrm>
          <a:prstGeom prst="rect">
            <a:avLst/>
          </a:prstGeom>
        </p:spPr>
      </p:pic>
    </p:spTree>
    <p:extLst>
      <p:ext uri="{BB962C8B-B14F-4D97-AF65-F5344CB8AC3E}">
        <p14:creationId xmlns:p14="http://schemas.microsoft.com/office/powerpoint/2010/main" val="36015115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771900" y="1474845"/>
            <a:ext cx="3892550" cy="4608456"/>
          </a:xfrm>
        </p:spPr>
        <p:txBody>
          <a:bodyPr>
            <a:normAutofit/>
          </a:bodyPr>
          <a:lstStyle>
            <a:lvl1pPr marL="0" indent="0">
              <a:buNone/>
              <a:defRPr sz="2200" b="1" baseline="0"/>
            </a:lvl1pPr>
            <a:lvl2pPr marL="182880" indent="0">
              <a:buNone/>
              <a:defRPr sz="1800" baseline="0"/>
            </a:lvl2pPr>
            <a:lvl3pPr marL="411480" indent="-228600">
              <a:spcAft>
                <a:spcPts val="1200"/>
              </a:spcAft>
              <a:buClr>
                <a:schemeClr val="accent4"/>
              </a:buClr>
              <a:buFont typeface="Wingdings 3" panose="05040102010807070707" pitchFamily="18" charset="2"/>
              <a:buChar char=""/>
              <a:defRPr sz="1600">
                <a:solidFill>
                  <a:srgbClr val="6876BC"/>
                </a:solidFill>
              </a:defRPr>
            </a:lvl3pPr>
            <a:lvl4pPr>
              <a:defRPr sz="1600"/>
            </a:lvl4pPr>
            <a:lvl5pPr>
              <a:defRPr sz="1600"/>
            </a:lvl5pPr>
          </a:lstStyle>
          <a:p>
            <a:pPr lvl="0"/>
            <a:r>
              <a:rPr lang="en-US" dirty="0" err="1"/>
              <a:t>FirstName</a:t>
            </a:r>
            <a:r>
              <a:rPr lang="en-US" dirty="0"/>
              <a:t> </a:t>
            </a:r>
            <a:r>
              <a:rPr lang="en-US" dirty="0" err="1"/>
              <a:t>LastName</a:t>
            </a:r>
            <a:endParaRPr lang="en-US" dirty="0"/>
          </a:p>
          <a:p>
            <a:pPr lvl="1"/>
            <a:r>
              <a:rPr lang="en-US" dirty="0"/>
              <a:t>Organization Info</a:t>
            </a:r>
          </a:p>
          <a:p>
            <a:pPr lvl="2"/>
            <a:r>
              <a:rPr lang="en-US" dirty="0"/>
              <a:t>Email</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Contact</a:t>
            </a:r>
          </a:p>
        </p:txBody>
      </p:sp>
      <p:pic>
        <p:nvPicPr>
          <p:cNvPr id="5" name="Picture 4"/>
          <p:cNvPicPr>
            <a:picLocks noChangeAspect="1"/>
          </p:cNvPicPr>
          <p:nvPr userDrawn="1"/>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42874" y="1864797"/>
            <a:ext cx="3539691" cy="3383477"/>
          </a:xfrm>
          <a:prstGeom prst="rect">
            <a:avLst/>
          </a:prstGeom>
        </p:spPr>
      </p:pic>
    </p:spTree>
    <p:extLst>
      <p:ext uri="{BB962C8B-B14F-4D97-AF65-F5344CB8AC3E}">
        <p14:creationId xmlns:p14="http://schemas.microsoft.com/office/powerpoint/2010/main" val="2100413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Rectangle 9"/>
          <p:cNvSpPr/>
          <p:nvPr userDrawn="1"/>
        </p:nvSpPr>
        <p:spPr>
          <a:xfrm rot="10800000">
            <a:off x="-2" y="3180526"/>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41376" y="1709739"/>
            <a:ext cx="7451724" cy="1579561"/>
          </a:xfrm>
        </p:spPr>
        <p:txBody>
          <a:bodyPr anchor="b">
            <a:normAutofit/>
          </a:bodyPr>
          <a:lstStyle>
            <a:lvl1pPr>
              <a:defRPr sz="4800"/>
            </a:lvl1pPr>
          </a:lstStyle>
          <a:p>
            <a:r>
              <a:rPr lang="en-US" dirty="0"/>
              <a:t>Click to edit Master title style</a:t>
            </a:r>
          </a:p>
        </p:txBody>
      </p:sp>
      <p:sp>
        <p:nvSpPr>
          <p:cNvPr id="3" name="Text Placeholder 2"/>
          <p:cNvSpPr>
            <a:spLocks noGrp="1"/>
          </p:cNvSpPr>
          <p:nvPr>
            <p:ph type="body" idx="1"/>
          </p:nvPr>
        </p:nvSpPr>
        <p:spPr>
          <a:xfrm>
            <a:off x="841376" y="3749551"/>
            <a:ext cx="7451724" cy="1500187"/>
          </a:xfrm>
        </p:spPr>
        <p:txBody>
          <a:bodyPr/>
          <a:lstStyle>
            <a:lvl1pPr marL="0" indent="0" algn="r">
              <a:buNone/>
              <a:defRPr sz="2400" i="1">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grpSp>
        <p:nvGrpSpPr>
          <p:cNvPr id="9" name="Group 8"/>
          <p:cNvGrpSpPr/>
          <p:nvPr userDrawn="1"/>
        </p:nvGrpSpPr>
        <p:grpSpPr>
          <a:xfrm rot="10800000">
            <a:off x="0" y="3092366"/>
            <a:ext cx="9575952" cy="851958"/>
            <a:chOff x="-431952" y="1070526"/>
            <a:chExt cx="9575952" cy="851958"/>
          </a:xfrm>
        </p:grpSpPr>
        <p:cxnSp>
          <p:nvCxnSpPr>
            <p:cNvPr id="7" name="Straight Connector 6"/>
            <p:cNvCxnSpPr/>
            <p:nvPr userDrawn="1"/>
          </p:nvCxnSpPr>
          <p:spPr>
            <a:xfrm>
              <a:off x="0" y="1495425"/>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8" name="Rectangle 14"/>
            <p:cNvSpPr/>
            <p:nvPr userDrawn="1"/>
          </p:nvSpPr>
          <p:spPr>
            <a:xfrm rot="8100000">
              <a:off x="-431952" y="1070526"/>
              <a:ext cx="851960" cy="851958"/>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52400" dist="38100" dir="2700000" algn="tl" rotWithShape="0">
                <a:prstClr val="black">
                  <a:alpha val="7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2954340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ny Question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Any Questions?</a:t>
            </a:r>
          </a:p>
        </p:txBody>
      </p:sp>
      <p:pic>
        <p:nvPicPr>
          <p:cNvPr id="2" name="Picture 1"/>
          <p:cNvPicPr>
            <a:picLocks noChangeAspect="1"/>
          </p:cNvPicPr>
          <p:nvPr userDrawn="1"/>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b="15489"/>
          <a:stretch/>
        </p:blipFill>
        <p:spPr>
          <a:xfrm>
            <a:off x="831596" y="1419159"/>
            <a:ext cx="6089904" cy="474522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5" name="TextBox 4"/>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sp>
        <p:nvSpPr>
          <p:cNvPr id="6" name="Content Placeholder 2"/>
          <p:cNvSpPr>
            <a:spLocks noGrp="1"/>
          </p:cNvSpPr>
          <p:nvPr>
            <p:ph idx="1" hasCustomPrompt="1"/>
          </p:nvPr>
        </p:nvSpPr>
        <p:spPr>
          <a:xfrm>
            <a:off x="5765800" y="3156193"/>
            <a:ext cx="3134360" cy="2624716"/>
          </a:xfrm>
          <a:effectLst/>
        </p:spPr>
        <p:txBody>
          <a:bodyPr anchor="ctr">
            <a:normAutofit/>
          </a:bodyPr>
          <a:lstStyle>
            <a:lvl1pPr marL="0" indent="0" algn="l" defTabSz="914400" rtl="0" eaLnBrk="1" latinLnBrk="0" hangingPunct="1">
              <a:lnSpc>
                <a:spcPct val="90000"/>
              </a:lnSpc>
              <a:spcBef>
                <a:spcPts val="1000"/>
              </a:spcBef>
              <a:buClr>
                <a:schemeClr val="accent4"/>
              </a:buClr>
              <a:buFont typeface="Wingdings" panose="05000000000000000000" pitchFamily="2" charset="2"/>
              <a:buNone/>
              <a:defRPr lang="en-US" sz="2600" b="0"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8" name="Content Placeholder 2"/>
          <p:cNvSpPr>
            <a:spLocks noGrp="1"/>
          </p:cNvSpPr>
          <p:nvPr>
            <p:ph idx="10" hasCustomPrompt="1"/>
          </p:nvPr>
        </p:nvSpPr>
        <p:spPr>
          <a:xfrm>
            <a:off x="324612" y="1645644"/>
            <a:ext cx="3350260" cy="2624716"/>
          </a:xfrm>
          <a:effectLst/>
        </p:spPr>
        <p:txBody>
          <a:bodyPr anchor="ctr">
            <a:normAutofit/>
          </a:bodyPr>
          <a:lstStyle>
            <a:lvl1pPr marL="0" indent="0" algn="ctr" defTabSz="914400" rtl="0" eaLnBrk="1" latinLnBrk="0" hangingPunct="1">
              <a:lnSpc>
                <a:spcPct val="90000"/>
              </a:lnSpc>
              <a:spcBef>
                <a:spcPts val="1000"/>
              </a:spcBef>
              <a:buClr>
                <a:schemeClr val="accent4"/>
              </a:buClr>
              <a:buFont typeface="Wingdings" panose="05000000000000000000" pitchFamily="2" charset="2"/>
              <a:buNone/>
              <a:defRPr lang="en-US" sz="2600" b="1" i="0" kern="1200" baseline="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You may type additional information on this QA session here.</a:t>
            </a:r>
          </a:p>
        </p:txBody>
      </p:sp>
      <p:sp>
        <p:nvSpPr>
          <p:cNvPr id="9" name="TextBox 8"/>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questions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10" name="Diamond 9"/>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Tree>
    <p:extLst>
      <p:ext uri="{BB962C8B-B14F-4D97-AF65-F5344CB8AC3E}">
        <p14:creationId xmlns:p14="http://schemas.microsoft.com/office/powerpoint/2010/main" val="2801262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87610"/>
            <a:ext cx="3492500" cy="786599"/>
          </a:xfrm>
          <a:prstGeom prst="rect">
            <a:avLst/>
          </a:prstGeom>
        </p:spPr>
      </p:pic>
      <p:grpSp>
        <p:nvGrpSpPr>
          <p:cNvPr id="3" name="Group 2"/>
          <p:cNvGrpSpPr/>
          <p:nvPr userDrawn="1"/>
        </p:nvGrpSpPr>
        <p:grpSpPr>
          <a:xfrm>
            <a:off x="-2" y="0"/>
            <a:ext cx="9144002" cy="6164240"/>
            <a:chOff x="-2" y="0"/>
            <a:chExt cx="9144002" cy="6164240"/>
          </a:xfrm>
        </p:grpSpPr>
        <p:pic>
          <p:nvPicPr>
            <p:cNvPr id="2" name="Picture 1"/>
            <p:cNvPicPr>
              <a:picLocks noChangeAspect="1"/>
            </p:cNvPicPr>
            <p:nvPr userDrawn="1"/>
          </p:nvPicPr>
          <p:blipFill>
            <a:blip r:embed="rId4">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 y="1186"/>
              <a:ext cx="9143998" cy="6163054"/>
            </a:xfrm>
            <a:prstGeom prst="rect">
              <a:avLst/>
            </a:prstGeom>
          </p:spPr>
        </p:pic>
        <p:pic>
          <p:nvPicPr>
            <p:cNvPr id="11" name="Picture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V="1">
              <a:off x="3594103" y="0"/>
              <a:ext cx="5549897" cy="1249976"/>
            </a:xfrm>
            <a:prstGeom prst="rect">
              <a:avLst/>
            </a:prstGeom>
            <a:effectLst>
              <a:outerShdw blurRad="50800" dist="38100" dir="8100000" algn="tr" rotWithShape="0">
                <a:prstClr val="black">
                  <a:alpha val="40000"/>
                </a:prstClr>
              </a:outerShdw>
            </a:effectLst>
          </p:spPr>
        </p:pic>
      </p:grpSp>
      <p:sp>
        <p:nvSpPr>
          <p:cNvPr id="12" name="Content Placeholder 2"/>
          <p:cNvSpPr>
            <a:spLocks noGrp="1"/>
          </p:cNvSpPr>
          <p:nvPr>
            <p:ph idx="1" hasCustomPrompt="1"/>
          </p:nvPr>
        </p:nvSpPr>
        <p:spPr>
          <a:xfrm>
            <a:off x="4526280" y="979545"/>
            <a:ext cx="4373880" cy="2624716"/>
          </a:xfrm>
          <a:effectLst>
            <a:outerShdw blurRad="50800" dist="38100" dir="8100000" algn="tr" rotWithShape="0">
              <a:prstClr val="black">
                <a:alpha val="40000"/>
              </a:prstClr>
            </a:outerShdw>
          </a:effectLst>
        </p:spPr>
        <p:txBody>
          <a:bodyPr anchor="ctr">
            <a:normAutofit/>
          </a:bodyPr>
          <a:lstStyle>
            <a:lvl1pPr marL="0" indent="0" algn="ctr">
              <a:lnSpc>
                <a:spcPct val="100000"/>
              </a:lnSpc>
              <a:buNone/>
              <a:defRPr sz="2800" b="1" baseline="0">
                <a:solidFill>
                  <a:schemeClr val="bg1"/>
                </a:solidFill>
              </a:defRPr>
            </a:lvl1pPr>
          </a:lstStyle>
          <a:p>
            <a:pPr lvl="0"/>
            <a:r>
              <a:rPr lang="en-US" dirty="0"/>
              <a:t>Enter special “Thank You” note here, if applicable.</a:t>
            </a:r>
          </a:p>
        </p:txBody>
      </p:sp>
      <p:pic>
        <p:nvPicPr>
          <p:cNvPr id="13" name="Picture 1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4" name="TextBox 13"/>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18" name="Picture 17" descr="EDSEALC"/>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3571787" y="6270725"/>
            <a:ext cx="502920" cy="502920"/>
          </a:xfrm>
          <a:prstGeom prst="rect">
            <a:avLst/>
          </a:prstGeom>
          <a:noFill/>
          <a:ln>
            <a:noFill/>
          </a:ln>
        </p:spPr>
      </p:pic>
      <p:sp>
        <p:nvSpPr>
          <p:cNvPr id="19" name="TextBox 18"/>
          <p:cNvSpPr txBox="1"/>
          <p:nvPr userDrawn="1"/>
        </p:nvSpPr>
        <p:spPr>
          <a:xfrm>
            <a:off x="2060312" y="6339940"/>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20" name="TextBox 19"/>
          <p:cNvSpPr txBox="1"/>
          <p:nvPr userDrawn="1"/>
        </p:nvSpPr>
        <p:spPr>
          <a:xfrm>
            <a:off x="4053853"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21" name="image.jpg"/>
          <p:cNvPicPr>
            <a:picLocks noChangeAspect="1" noChangeArrowheads="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596453"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 name="TextBox 28"/>
          <p:cNvSpPr txBox="1"/>
          <p:nvPr userDrawn="1"/>
        </p:nvSpPr>
        <p:spPr>
          <a:xfrm>
            <a:off x="6296955" y="6288699"/>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30" name="Picture 29"/>
          <p:cNvPicPr/>
          <p:nvPr userDrawn="1"/>
        </p:nvPicPr>
        <p:blipFill>
          <a:blip r:embed="rId9" cstate="print">
            <a:extLst>
              <a:ext uri="{28A0092B-C50C-407E-A947-70E740481C1C}">
                <a14:useLocalDpi xmlns:a14="http://schemas.microsoft.com/office/drawing/2010/main" val="0"/>
              </a:ext>
            </a:extLst>
          </a:blip>
          <a:stretch>
            <a:fillRect/>
          </a:stretch>
        </p:blipFill>
        <p:spPr bwMode="auto">
          <a:xfrm>
            <a:off x="5844981" y="6274535"/>
            <a:ext cx="502920" cy="502920"/>
          </a:xfrm>
          <a:prstGeom prst="rect">
            <a:avLst/>
          </a:prstGeom>
          <a:noFill/>
          <a:ln>
            <a:noFill/>
          </a:ln>
        </p:spPr>
      </p:pic>
      <p:pic>
        <p:nvPicPr>
          <p:cNvPr id="31" name="Picture 30"/>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7858098" y="6292771"/>
            <a:ext cx="1203740" cy="406609"/>
          </a:xfrm>
          <a:prstGeom prst="rect">
            <a:avLst/>
          </a:prstGeom>
        </p:spPr>
      </p:pic>
      <p:pic>
        <p:nvPicPr>
          <p:cNvPr id="32" name="Picture 13"/>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21732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296450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sp>
        <p:nvSpPr>
          <p:cNvPr id="11" name="TextBox 10"/>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cxnSp>
        <p:nvCxnSpPr>
          <p:cNvPr id="10" name="Straight Connector 9"/>
          <p:cNvCxnSpPr/>
          <p:nvPr userDrawn="1"/>
        </p:nvCxnSpPr>
        <p:spPr>
          <a:xfrm>
            <a:off x="-2"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pic>
        <p:nvPicPr>
          <p:cNvPr id="14" name="Picture 13" descr="EDSEALC"/>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571787" y="6270725"/>
            <a:ext cx="502920" cy="502920"/>
          </a:xfrm>
          <a:prstGeom prst="rect">
            <a:avLst/>
          </a:prstGeom>
          <a:noFill/>
          <a:ln>
            <a:noFill/>
          </a:ln>
        </p:spPr>
      </p:pic>
      <p:sp>
        <p:nvSpPr>
          <p:cNvPr id="15" name="TextBox 14"/>
          <p:cNvSpPr txBox="1"/>
          <p:nvPr userDrawn="1"/>
        </p:nvSpPr>
        <p:spPr>
          <a:xfrm>
            <a:off x="2060312" y="6339940"/>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16" name="TextBox 15"/>
          <p:cNvSpPr txBox="1"/>
          <p:nvPr userDrawn="1"/>
        </p:nvSpPr>
        <p:spPr>
          <a:xfrm>
            <a:off x="4053853"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17" name="image.jpg"/>
          <p:cNvPicPr>
            <a:picLocks noChangeAspect="1" noChangeArrowheads="1"/>
          </p:cNvPicPr>
          <p:nvPr userDrawn="1"/>
        </p:nvPicPr>
        <p:blipFill>
          <a:blip r:embed="rId5" cstate="print">
            <a:extLst>
              <a:ext uri="{28A0092B-C50C-407E-A947-70E740481C1C}">
                <a14:useLocalDpi xmlns:a14="http://schemas.microsoft.com/office/drawing/2010/main" val="0"/>
              </a:ext>
            </a:extLst>
          </a:blip>
          <a:stretch>
            <a:fillRect/>
          </a:stretch>
        </p:blipFill>
        <p:spPr bwMode="auto">
          <a:xfrm>
            <a:off x="1596453"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 name="TextBox 17"/>
          <p:cNvSpPr txBox="1"/>
          <p:nvPr userDrawn="1"/>
        </p:nvSpPr>
        <p:spPr>
          <a:xfrm>
            <a:off x="6296955" y="6288699"/>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19" name="Picture 18"/>
          <p:cNvPicPr/>
          <p:nvPr userDrawn="1"/>
        </p:nvPicPr>
        <p:blipFill>
          <a:blip r:embed="rId6" cstate="print">
            <a:extLst>
              <a:ext uri="{28A0092B-C50C-407E-A947-70E740481C1C}">
                <a14:useLocalDpi xmlns:a14="http://schemas.microsoft.com/office/drawing/2010/main" val="0"/>
              </a:ext>
            </a:extLst>
          </a:blip>
          <a:stretch>
            <a:fillRect/>
          </a:stretch>
        </p:blipFill>
        <p:spPr bwMode="auto">
          <a:xfrm>
            <a:off x="5844981" y="6274535"/>
            <a:ext cx="502920" cy="502920"/>
          </a:xfrm>
          <a:prstGeom prst="rect">
            <a:avLst/>
          </a:prstGeom>
          <a:noFill/>
          <a:ln>
            <a:noFill/>
          </a:ln>
        </p:spPr>
      </p:pic>
      <p:pic>
        <p:nvPicPr>
          <p:cNvPr id="20" name="Picture 19"/>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5461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rtains">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3999" cy="6858000"/>
          </a:xfrm>
          <a:prstGeom prst="rect">
            <a:avLst/>
          </a:prstGeom>
          <a:effectLst/>
        </p:spPr>
      </p:pic>
    </p:spTree>
    <p:extLst>
      <p:ext uri="{BB962C8B-B14F-4D97-AF65-F5344CB8AC3E}">
        <p14:creationId xmlns:p14="http://schemas.microsoft.com/office/powerpoint/2010/main" val="5021410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p:cNvSpPr/>
          <p:nvPr userDrawn="1"/>
        </p:nvSpPr>
        <p:spPr>
          <a:xfrm>
            <a:off x="0" y="0"/>
            <a:ext cx="2971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12"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512763" y="3406775"/>
            <a:ext cx="1946275"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276600" y="3419475"/>
            <a:ext cx="5486400"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124200" y="609600"/>
            <a:ext cx="5867400" cy="936625"/>
          </a:xfrm>
        </p:spPr>
        <p:txBody>
          <a:bodyPr/>
          <a:lstStyle>
            <a:lvl1pPr eaLnBrk="1" hangingPunct="1">
              <a:spcBef>
                <a:spcPct val="0"/>
              </a:spcBef>
              <a:defRPr sz="4400">
                <a:latin typeface="Arial" pitchFamily="34" charset="0"/>
                <a:cs typeface="Arial" pitchFamily="34" charset="0"/>
              </a:defRPr>
            </a:lvl1pPr>
          </a:lstStyle>
          <a:p>
            <a:r>
              <a:rPr lang="en-US" altLang="en-US"/>
              <a:t>Click to edit Master title style</a:t>
            </a:r>
            <a:endParaRPr lang="en-US" altLang="en-US" dirty="0"/>
          </a:p>
        </p:txBody>
      </p:sp>
      <p:sp>
        <p:nvSpPr>
          <p:cNvPr id="3" name="Subtitle 2"/>
          <p:cNvSpPr>
            <a:spLocks noGrp="1"/>
          </p:cNvSpPr>
          <p:nvPr>
            <p:ph type="subTitle" idx="1"/>
          </p:nvPr>
        </p:nvSpPr>
        <p:spPr>
          <a:xfrm>
            <a:off x="3124200" y="4497763"/>
            <a:ext cx="5867400" cy="607637"/>
          </a:xfrm>
        </p:spPr>
        <p:txBody>
          <a:bodyPr/>
          <a:lstStyle>
            <a:lvl1pPr marL="0" indent="0" algn="ctr" eaLnBrk="1" hangingPunct="1">
              <a:spcBef>
                <a:spcPct val="0"/>
              </a:spcBef>
              <a:buFontTx/>
              <a:buNone/>
              <a:defRPr sz="32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a:t>Click to edit Master subtitle style</a:t>
            </a:r>
            <a:endParaRPr lang="en-US" altLang="en-US" dirty="0"/>
          </a:p>
        </p:txBody>
      </p:sp>
      <p:sp>
        <p:nvSpPr>
          <p:cNvPr id="23" name="Text Placeholder 22"/>
          <p:cNvSpPr>
            <a:spLocks noGrp="1"/>
          </p:cNvSpPr>
          <p:nvPr>
            <p:ph type="body" sz="quarter" idx="10"/>
          </p:nvPr>
        </p:nvSpPr>
        <p:spPr>
          <a:xfrm>
            <a:off x="3124200" y="1981200"/>
            <a:ext cx="5867400" cy="609600"/>
          </a:xfrm>
        </p:spPr>
        <p:txBody>
          <a:bodyPr anchor="ctr" anchorCtr="1"/>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3200"/>
            </a:lvl1pPr>
          </a:lstStyle>
          <a:p>
            <a:pPr lvl="0"/>
            <a:r>
              <a:rPr lang="en-US" altLang="en-US"/>
              <a:t>Click to edit Master text styles</a:t>
            </a:r>
          </a:p>
        </p:txBody>
      </p:sp>
      <p:sp>
        <p:nvSpPr>
          <p:cNvPr id="27" name="Text Placeholder 26"/>
          <p:cNvSpPr>
            <a:spLocks noGrp="1"/>
          </p:cNvSpPr>
          <p:nvPr>
            <p:ph type="body" sz="quarter" idx="11"/>
          </p:nvPr>
        </p:nvSpPr>
        <p:spPr>
          <a:xfrm>
            <a:off x="3124200" y="5334000"/>
            <a:ext cx="5867400" cy="361950"/>
          </a:xfrm>
        </p:spPr>
        <p:txBody>
          <a:bodyPr anchorCtr="1">
            <a:no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29" name="Text Placeholder 28"/>
          <p:cNvSpPr>
            <a:spLocks noGrp="1"/>
          </p:cNvSpPr>
          <p:nvPr>
            <p:ph type="body" sz="quarter" idx="12"/>
          </p:nvPr>
        </p:nvSpPr>
        <p:spPr>
          <a:xfrm>
            <a:off x="3124200" y="5943600"/>
            <a:ext cx="5867400" cy="381000"/>
          </a:xfrm>
        </p:spPr>
        <p:txBody>
          <a:bodyPr>
            <a:noAutofit/>
          </a:bodyPr>
          <a:lstStyle>
            <a:lvl1pPr marL="0" indent="0" algn="ctr">
              <a:buNone/>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5" name="Text Placeholder 4"/>
          <p:cNvSpPr>
            <a:spLocks noGrp="1"/>
          </p:cNvSpPr>
          <p:nvPr>
            <p:ph type="body" sz="quarter" idx="13"/>
          </p:nvPr>
        </p:nvSpPr>
        <p:spPr>
          <a:xfrm>
            <a:off x="0" y="5638800"/>
            <a:ext cx="2971800" cy="304800"/>
          </a:xfrm>
        </p:spPr>
        <p:txBody>
          <a:bodyPr anchor="ctr" anchorCtr="1"/>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1100" baseline="0">
                <a:solidFill>
                  <a:schemeClr val="bg1"/>
                </a:solidFill>
              </a:defRPr>
            </a:lvl1pPr>
          </a:lstStyle>
          <a:p>
            <a:pPr lvl="0"/>
            <a:r>
              <a:rPr lang="en-US" altLang="en-US"/>
              <a:t>Click to edit Master text styles</a:t>
            </a:r>
          </a:p>
        </p:txBody>
      </p:sp>
      <p:sp>
        <p:nvSpPr>
          <p:cNvPr id="10" name="Text Placeholder 9"/>
          <p:cNvSpPr>
            <a:spLocks noGrp="1"/>
          </p:cNvSpPr>
          <p:nvPr>
            <p:ph type="body" sz="quarter" idx="14"/>
          </p:nvPr>
        </p:nvSpPr>
        <p:spPr>
          <a:xfrm>
            <a:off x="0" y="6019800"/>
            <a:ext cx="2971800" cy="228600"/>
          </a:xfrm>
        </p:spPr>
        <p:txBody>
          <a:bodyPr>
            <a:noAutofit/>
          </a:bodyPr>
          <a:lstStyle>
            <a:lvl1pPr marL="0" indent="0" algn="ctr">
              <a:buNone/>
              <a:defRPr sz="1100">
                <a:solidFill>
                  <a:schemeClr val="bg1"/>
                </a:solidFill>
              </a:defRPr>
            </a:lvl1pPr>
          </a:lstStyle>
          <a:p>
            <a:pPr lvl="0"/>
            <a:r>
              <a:rPr lang="en-US" altLang="en-US"/>
              <a:t>Click to edit Master text styles</a:t>
            </a:r>
          </a:p>
        </p:txBody>
      </p:sp>
      <p:sp>
        <p:nvSpPr>
          <p:cNvPr id="13" name="Text Placeholder 12"/>
          <p:cNvSpPr>
            <a:spLocks noGrp="1"/>
          </p:cNvSpPr>
          <p:nvPr>
            <p:ph type="body" sz="quarter" idx="15"/>
          </p:nvPr>
        </p:nvSpPr>
        <p:spPr>
          <a:xfrm>
            <a:off x="0" y="6400800"/>
            <a:ext cx="2971800" cy="228600"/>
          </a:xfrm>
        </p:spPr>
        <p:txBody>
          <a:bodyPr anchor="ctr" anchorCtr="1"/>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1100">
                <a:solidFill>
                  <a:schemeClr val="bg1"/>
                </a:solidFill>
              </a:defRPr>
            </a:lvl1pPr>
          </a:lstStyle>
          <a:p>
            <a:pPr lvl="0"/>
            <a:r>
              <a:rPr lang="en-US" altLang="en-US"/>
              <a:t>Click to edit Master text styles</a:t>
            </a:r>
          </a:p>
        </p:txBody>
      </p:sp>
    </p:spTree>
    <p:extLst>
      <p:ext uri="{BB962C8B-B14F-4D97-AF65-F5344CB8AC3E}">
        <p14:creationId xmlns:p14="http://schemas.microsoft.com/office/powerpoint/2010/main" val="1668219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57200" y="1447800"/>
            <a:ext cx="8229600" cy="495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13628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Date Placeholder 3"/>
          <p:cNvSpPr>
            <a:spLocks noGrp="1"/>
          </p:cNvSpPr>
          <p:nvPr>
            <p:ph type="dt" sz="half" idx="10"/>
          </p:nvPr>
        </p:nvSpPr>
        <p:spPr/>
        <p:txBody>
          <a:bodyPr/>
          <a:lstStyle>
            <a:lvl1pPr>
              <a:defRPr/>
            </a:lvl1pPr>
          </a:lstStyle>
          <a:p>
            <a:pPr>
              <a:defRPr/>
            </a:pPr>
            <a:fld id="{5C4ACF9A-698D-47BB-B29F-42AD62DE3FDB}" type="datetimeFigureOut">
              <a:rPr lang="en-US"/>
              <a:pPr>
                <a:defRPr/>
              </a:pPr>
              <a:t>4/4/2017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327150E0-0B21-404B-BA40-55953B7D9E4E}" type="slidenum">
              <a:rPr lang="en-US"/>
              <a:pPr>
                <a:defRPr/>
              </a:pPr>
              <a:t>‹#›</a:t>
            </a:fld>
            <a:endParaRPr lang="en-US"/>
          </a:p>
        </p:txBody>
      </p:sp>
    </p:spTree>
    <p:extLst>
      <p:ext uri="{BB962C8B-B14F-4D97-AF65-F5344CB8AC3E}">
        <p14:creationId xmlns:p14="http://schemas.microsoft.com/office/powerpoint/2010/main" val="33539718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5" name="Rectangle 4"/>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457200" y="14478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447800"/>
            <a:ext cx="4038600" cy="5105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99271514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7" name="Rectangle 6"/>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idx="1"/>
          </p:nvPr>
        </p:nvSpPr>
        <p:spPr>
          <a:xfrm>
            <a:off x="457200" y="13716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11362"/>
            <a:ext cx="4040188"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3716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011362"/>
            <a:ext cx="4041775" cy="438943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14891831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2043830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2"/>
          <p:cNvSpPr/>
          <p:nvPr userDrawn="1"/>
        </p:nvSpPr>
        <p:spPr>
          <a:xfrm>
            <a:off x="0" y="0"/>
            <a:ext cx="9144000" cy="12192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848600" y="228600"/>
            <a:ext cx="106680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152400" y="274638"/>
            <a:ext cx="7239000" cy="755124"/>
          </a:xfrm>
        </p:spPr>
        <p:txBody>
          <a:bodyPr anchor="b">
            <a:normAutofit/>
          </a:bodyPr>
          <a:lstStyle>
            <a:lvl1pPr algn="l">
              <a:defRPr sz="3600">
                <a:solidFill>
                  <a:schemeClr val="bg1"/>
                </a:solidFill>
                <a:latin typeface="Calibri" panose="020F0502020204030204" pitchFamily="34" charset="0"/>
                <a:cs typeface="Calibri" panose="020F0502020204030204" pitchFamily="34" charset="0"/>
              </a:defRPr>
            </a:lvl1pPr>
          </a:lstStyle>
          <a:p>
            <a:r>
              <a:rPr lang="en-US"/>
              <a:t>Click to edit Master title style</a:t>
            </a:r>
            <a:endParaRPr lang="en-US" dirty="0"/>
          </a:p>
        </p:txBody>
      </p:sp>
    </p:spTree>
    <p:extLst>
      <p:ext uri="{BB962C8B-B14F-4D97-AF65-F5344CB8AC3E}">
        <p14:creationId xmlns:p14="http://schemas.microsoft.com/office/powerpoint/2010/main" val="26640136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31014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cluding Slide">
    <p:spTree>
      <p:nvGrpSpPr>
        <p:cNvPr id="1" name=""/>
        <p:cNvGrpSpPr/>
        <p:nvPr/>
      </p:nvGrpSpPr>
      <p:grpSpPr>
        <a:xfrm>
          <a:off x="0" y="0"/>
          <a:ext cx="0" cy="0"/>
          <a:chOff x="0" y="0"/>
          <a:chExt cx="0" cy="0"/>
        </a:xfrm>
      </p:grpSpPr>
      <p:sp>
        <p:nvSpPr>
          <p:cNvPr id="8" name="Rectangle 7"/>
          <p:cNvSpPr/>
          <p:nvPr userDrawn="1"/>
        </p:nvSpPr>
        <p:spPr>
          <a:xfrm>
            <a:off x="6194425" y="0"/>
            <a:ext cx="29718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pic>
        <p:nvPicPr>
          <p:cNvPr id="10"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400800" y="4210050"/>
            <a:ext cx="2571750" cy="241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28600" y="2051050"/>
            <a:ext cx="5761038" cy="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2400" y="5397500"/>
            <a:ext cx="5816600" cy="1274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152400" y="587375"/>
            <a:ext cx="5867400" cy="936625"/>
          </a:xfrm>
        </p:spPr>
        <p:txBody>
          <a:bodyPr/>
          <a:lstStyle>
            <a:lvl1pPr eaLnBrk="1" hangingPunct="1">
              <a:spcBef>
                <a:spcPct val="0"/>
              </a:spcBef>
              <a:defRPr sz="4400">
                <a:latin typeface="Arial" pitchFamily="34" charset="0"/>
                <a:cs typeface="Arial" pitchFamily="34" charset="0"/>
              </a:defRPr>
            </a:lvl1pPr>
          </a:lstStyle>
          <a:p>
            <a:r>
              <a:rPr lang="en-US" altLang="en-US"/>
              <a:t>Click to edit Master title style</a:t>
            </a:r>
            <a:endParaRPr lang="en-US" altLang="en-US" dirty="0"/>
          </a:p>
        </p:txBody>
      </p:sp>
      <p:sp>
        <p:nvSpPr>
          <p:cNvPr id="3" name="Subtitle 2"/>
          <p:cNvSpPr>
            <a:spLocks noGrp="1"/>
          </p:cNvSpPr>
          <p:nvPr>
            <p:ph type="subTitle" idx="1"/>
          </p:nvPr>
        </p:nvSpPr>
        <p:spPr>
          <a:xfrm>
            <a:off x="152400" y="2590800"/>
            <a:ext cx="5867400" cy="607637"/>
          </a:xfrm>
        </p:spPr>
        <p:txBody>
          <a:bodyPr/>
          <a:lstStyle>
            <a:lvl1pPr marL="0" indent="0" algn="ctr" eaLnBrk="1" hangingPunct="1">
              <a:spcBef>
                <a:spcPct val="0"/>
              </a:spcBef>
              <a:buFontTx/>
              <a:buNone/>
              <a:defRPr sz="3200">
                <a:solidFill>
                  <a:schemeClr val="bg1">
                    <a:lumMod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ltLang="en-US"/>
              <a:t>Click to edit Master subtitle style</a:t>
            </a:r>
            <a:endParaRPr lang="en-US" altLang="en-US" dirty="0"/>
          </a:p>
        </p:txBody>
      </p:sp>
      <p:sp>
        <p:nvSpPr>
          <p:cNvPr id="27" name="Text Placeholder 26"/>
          <p:cNvSpPr>
            <a:spLocks noGrp="1"/>
          </p:cNvSpPr>
          <p:nvPr>
            <p:ph type="body" sz="quarter" idx="11"/>
          </p:nvPr>
        </p:nvSpPr>
        <p:spPr>
          <a:xfrm>
            <a:off x="152400" y="3352800"/>
            <a:ext cx="5867400" cy="361950"/>
          </a:xfrm>
        </p:spPr>
        <p:txBody>
          <a:bodyPr anchorCtr="1">
            <a:noAutofit/>
          </a:bodyPr>
          <a:lstStyle>
            <a:lvl1pPr marL="0" marR="0" indent="0" algn="ctr" defTabSz="914400" rtl="0" eaLnBrk="1" fontAlgn="auto" latinLnBrk="0" hangingPunct="1">
              <a:lnSpc>
                <a:spcPct val="100000"/>
              </a:lnSpc>
              <a:spcBef>
                <a:spcPct val="20000"/>
              </a:spcBef>
              <a:spcAft>
                <a:spcPts val="0"/>
              </a:spcAft>
              <a:buClrTx/>
              <a:buSzTx/>
              <a:buFont typeface="Arial" pitchFamily="34" charset="0"/>
              <a:buNone/>
              <a:tabLst/>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29" name="Text Placeholder 28"/>
          <p:cNvSpPr>
            <a:spLocks noGrp="1"/>
          </p:cNvSpPr>
          <p:nvPr>
            <p:ph type="body" sz="quarter" idx="12"/>
          </p:nvPr>
        </p:nvSpPr>
        <p:spPr>
          <a:xfrm>
            <a:off x="152400" y="4286250"/>
            <a:ext cx="5867400" cy="381000"/>
          </a:xfrm>
        </p:spPr>
        <p:txBody>
          <a:bodyPr>
            <a:noAutofit/>
          </a:bodyPr>
          <a:lstStyle>
            <a:lvl1pPr marL="0" indent="0" algn="ctr">
              <a:buNone/>
              <a:defRPr sz="2400">
                <a:latin typeface="Calibri" panose="020F0502020204030204" pitchFamily="34" charset="0"/>
                <a:cs typeface="Calibri" panose="020F0502020204030204" pitchFamily="34" charset="0"/>
              </a:defRPr>
            </a:lvl1pPr>
          </a:lstStyle>
          <a:p>
            <a:pPr lvl="0"/>
            <a:r>
              <a:rPr lang="en-US"/>
              <a:t>Click to edit Master text styles</a:t>
            </a:r>
          </a:p>
        </p:txBody>
      </p:sp>
      <p:sp>
        <p:nvSpPr>
          <p:cNvPr id="9" name="Text Placeholder 8"/>
          <p:cNvSpPr>
            <a:spLocks noGrp="1"/>
          </p:cNvSpPr>
          <p:nvPr>
            <p:ph type="body" sz="quarter" idx="13"/>
          </p:nvPr>
        </p:nvSpPr>
        <p:spPr>
          <a:xfrm>
            <a:off x="152400" y="3810000"/>
            <a:ext cx="5867400" cy="400050"/>
          </a:xfrm>
        </p:spPr>
        <p:txBody>
          <a:bodyPr anchor="ctr" anchorCtr="1">
            <a:noAutofit/>
          </a:bodyPr>
          <a:lstStyle>
            <a:lvl1pPr marL="0" indent="0">
              <a:buNone/>
              <a:defRPr sz="2400" baseline="0">
                <a:latin typeface="Calibri" panose="020F0502020204030204" pitchFamily="34" charset="0"/>
                <a:cs typeface="Calibri" panose="020F0502020204030204" pitchFamily="34" charset="0"/>
              </a:defRPr>
            </a:lvl1pPr>
          </a:lstStyle>
          <a:p>
            <a:pPr lvl="0"/>
            <a:r>
              <a:rPr lang="en-US"/>
              <a:t>Click to edit Master text styles</a:t>
            </a:r>
          </a:p>
        </p:txBody>
      </p:sp>
      <p:sp>
        <p:nvSpPr>
          <p:cNvPr id="21" name="Text Placeholder 20"/>
          <p:cNvSpPr>
            <a:spLocks noGrp="1"/>
          </p:cNvSpPr>
          <p:nvPr>
            <p:ph type="body" sz="quarter" idx="14"/>
          </p:nvPr>
        </p:nvSpPr>
        <p:spPr>
          <a:xfrm>
            <a:off x="152400" y="4724400"/>
            <a:ext cx="5943600" cy="457200"/>
          </a:xfrm>
        </p:spPr>
        <p:txBody>
          <a:bodyPr anchor="ctr" anchorCtr="1"/>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sz="3200"/>
            </a:lvl1pPr>
          </a:lstStyle>
          <a:p>
            <a:pPr lvl="0"/>
            <a:r>
              <a:rPr lang="en-US" altLang="en-US">
                <a:hlinkClick r:id="rId5"/>
              </a:rPr>
              <a:t>Click to edit Master text styles</a:t>
            </a:r>
          </a:p>
        </p:txBody>
      </p:sp>
    </p:spTree>
    <p:extLst>
      <p:ext uri="{BB962C8B-B14F-4D97-AF65-F5344CB8AC3E}">
        <p14:creationId xmlns:p14="http://schemas.microsoft.com/office/powerpoint/2010/main" val="4287813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22400"/>
            <a:ext cx="3886200" cy="4754563"/>
          </a:xfrm>
        </p:spPr>
        <p:txBody>
          <a:bodyPr>
            <a:norm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79418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2019300"/>
            <a:ext cx="3886200" cy="4157663"/>
          </a:xfrm>
        </p:spPr>
        <p:txBody>
          <a:bodyPr>
            <a:normAutofit/>
          </a:bodyPr>
          <a:lstStyle>
            <a:lvl1pPr>
              <a:defRPr sz="2200"/>
            </a:lvl1pPr>
            <a:lvl2pPr>
              <a:defRPr sz="2000"/>
            </a:lvl2pPr>
            <a:lvl3pPr>
              <a:defRPr sz="1800"/>
            </a:lvl3pPr>
            <a:lvl4pPr>
              <a:defRPr sz="1600"/>
            </a:lvl4pPr>
            <a:lvl5pPr>
              <a:defRPr sz="16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628650" y="1438274"/>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
        <p:nvSpPr>
          <p:cNvPr id="7" name="Text Placeholder 5"/>
          <p:cNvSpPr>
            <a:spLocks noGrp="1"/>
          </p:cNvSpPr>
          <p:nvPr>
            <p:ph type="body" sz="quarter" idx="11"/>
          </p:nvPr>
        </p:nvSpPr>
        <p:spPr>
          <a:xfrm>
            <a:off x="4629150" y="1438273"/>
            <a:ext cx="3886200" cy="485775"/>
          </a:xfrm>
          <a:prstGeom prst="round2SameRect">
            <a:avLst>
              <a:gd name="adj1" fmla="val 50000"/>
              <a:gd name="adj2" fmla="val 0"/>
            </a:avLst>
          </a:prstGeom>
          <a:solidFill>
            <a:schemeClr val="bg1">
              <a:lumMod val="95000"/>
            </a:schemeClr>
          </a:solidFill>
          <a:effectLst>
            <a:outerShdw blurRad="50800" dist="12700" dir="16200000" rotWithShape="0">
              <a:prstClr val="black">
                <a:alpha val="40000"/>
              </a:prstClr>
            </a:outerShdw>
          </a:effectLst>
        </p:spPr>
        <p:txBody>
          <a:bodyPr tIns="0" anchor="ctr">
            <a:normAutofit/>
          </a:bodyPr>
          <a:lstStyle>
            <a:lvl1pPr marL="0" indent="0" algn="ctr">
              <a:buNone/>
              <a:defRPr lang="en-US" sz="2400" b="1" i="1" kern="1200" dirty="0">
                <a:gradFill flip="none" rotWithShape="1">
                  <a:gsLst>
                    <a:gs pos="0">
                      <a:schemeClr val="accent4">
                        <a:shade val="30000"/>
                        <a:satMod val="115000"/>
                      </a:schemeClr>
                    </a:gs>
                    <a:gs pos="50000">
                      <a:schemeClr val="accent4">
                        <a:shade val="67500"/>
                        <a:satMod val="115000"/>
                      </a:schemeClr>
                    </a:gs>
                    <a:gs pos="100000">
                      <a:schemeClr val="accent4">
                        <a:shade val="100000"/>
                        <a:satMod val="115000"/>
                      </a:schemeClr>
                    </a:gs>
                  </a:gsLst>
                  <a:lin ang="16200000" scaled="1"/>
                  <a:tileRect/>
                </a:gradFill>
                <a:latin typeface="+mn-lt"/>
                <a:ea typeface="+mn-ea"/>
                <a:cs typeface="+mn-cs"/>
              </a:defRPr>
            </a:lvl1pPr>
          </a:lstStyle>
          <a:p>
            <a:pPr lvl="0"/>
            <a:r>
              <a:rPr lang="en-US" dirty="0"/>
              <a:t>Edit Master text styles</a:t>
            </a:r>
          </a:p>
        </p:txBody>
      </p:sp>
    </p:spTree>
    <p:extLst>
      <p:ext uri="{BB962C8B-B14F-4D97-AF65-F5344CB8AC3E}">
        <p14:creationId xmlns:p14="http://schemas.microsoft.com/office/powerpoint/2010/main" val="3079414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peaker (single)">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3893820" y="1474845"/>
            <a:ext cx="4621530" cy="4608456"/>
          </a:xfrm>
        </p:spPr>
        <p:txBody>
          <a:bodyPr/>
          <a:lstStyle>
            <a:lvl1pPr marL="365760" indent="-365760">
              <a:buFont typeface="Wingdings" panose="05000000000000000000" pitchFamily="2" charset="2"/>
              <a:buChar char=""/>
              <a:defRPr lang="en-US" sz="28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2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5" name="Picture Placeholder 4"/>
          <p:cNvSpPr>
            <a:spLocks noGrp="1"/>
          </p:cNvSpPr>
          <p:nvPr>
            <p:ph type="pic" sz="quarter" idx="10"/>
          </p:nvPr>
        </p:nvSpPr>
        <p:spPr>
          <a:xfrm>
            <a:off x="1135063" y="1554163"/>
            <a:ext cx="1684337" cy="170021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Tree>
    <p:extLst>
      <p:ext uri="{BB962C8B-B14F-4D97-AF65-F5344CB8AC3E}">
        <p14:creationId xmlns:p14="http://schemas.microsoft.com/office/powerpoint/2010/main" val="23286417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peakers (plural)">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3" name="Content Placeholder 2"/>
          <p:cNvSpPr>
            <a:spLocks noGrp="1"/>
          </p:cNvSpPr>
          <p:nvPr>
            <p:ph idx="1" hasCustomPrompt="1"/>
          </p:nvPr>
        </p:nvSpPr>
        <p:spPr>
          <a:xfrm>
            <a:off x="3116580" y="155416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Presenters</a:t>
            </a:r>
          </a:p>
        </p:txBody>
      </p:sp>
      <p:sp>
        <p:nvSpPr>
          <p:cNvPr id="5" name="Picture Placeholder 4"/>
          <p:cNvSpPr>
            <a:spLocks noGrp="1"/>
          </p:cNvSpPr>
          <p:nvPr>
            <p:ph type="pic" sz="quarter" idx="10"/>
          </p:nvPr>
        </p:nvSpPr>
        <p:spPr>
          <a:xfrm>
            <a:off x="1607504" y="1554164"/>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7" name="Picture Placeholder 4"/>
          <p:cNvSpPr>
            <a:spLocks noGrp="1"/>
          </p:cNvSpPr>
          <p:nvPr>
            <p:ph type="pic" sz="quarter" idx="11"/>
          </p:nvPr>
        </p:nvSpPr>
        <p:spPr>
          <a:xfrm>
            <a:off x="1607504" y="3041989"/>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8" name="Picture Placeholder 4"/>
          <p:cNvSpPr>
            <a:spLocks noGrp="1"/>
          </p:cNvSpPr>
          <p:nvPr>
            <p:ph type="pic" sz="quarter" idx="12"/>
          </p:nvPr>
        </p:nvSpPr>
        <p:spPr>
          <a:xfrm>
            <a:off x="1607504" y="4529815"/>
            <a:ext cx="1161000" cy="1171942"/>
          </a:xfrm>
          <a:solidFill>
            <a:schemeClr val="bg1"/>
          </a:solidFill>
          <a:ln w="34925">
            <a:gradFill flip="none" rotWithShape="1">
              <a:gsLst>
                <a:gs pos="0">
                  <a:schemeClr val="bg2">
                    <a:lumMod val="60000"/>
                    <a:lumOff val="40000"/>
                  </a:schemeClr>
                </a:gs>
                <a:gs pos="48700">
                  <a:schemeClr val="accent1"/>
                </a:gs>
                <a:gs pos="100000">
                  <a:schemeClr val="bg2"/>
                </a:gs>
              </a:gsLst>
              <a:lin ang="2700000" scaled="1"/>
              <a:tileRect/>
            </a:gradFill>
            <a:miter lim="800000"/>
          </a:ln>
          <a:effectLst>
            <a:outerShdw blurRad="50800" dist="38100" dir="8100000" algn="tr" rotWithShape="0">
              <a:prstClr val="black">
                <a:alpha val="40000"/>
              </a:prstClr>
            </a:outerShdw>
          </a:effectLst>
        </p:spPr>
        <p:txBody>
          <a:bodyPr>
            <a:normAutofit/>
          </a:bodyPr>
          <a:lstStyle>
            <a:lvl1pPr marL="0" indent="0">
              <a:buNone/>
              <a:defRPr sz="2000"/>
            </a:lvl1pPr>
          </a:lstStyle>
          <a:p>
            <a:endParaRPr lang="en-US" dirty="0"/>
          </a:p>
        </p:txBody>
      </p:sp>
      <p:sp>
        <p:nvSpPr>
          <p:cNvPr id="9" name="Content Placeholder 2"/>
          <p:cNvSpPr>
            <a:spLocks noGrp="1"/>
          </p:cNvSpPr>
          <p:nvPr>
            <p:ph idx="13" hasCustomPrompt="1"/>
          </p:nvPr>
        </p:nvSpPr>
        <p:spPr>
          <a:xfrm>
            <a:off x="3116580" y="3041989"/>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
        <p:nvSpPr>
          <p:cNvPr id="10" name="Content Placeholder 2"/>
          <p:cNvSpPr>
            <a:spLocks noGrp="1"/>
          </p:cNvSpPr>
          <p:nvPr>
            <p:ph idx="14" hasCustomPrompt="1"/>
          </p:nvPr>
        </p:nvSpPr>
        <p:spPr>
          <a:xfrm>
            <a:off x="3116580" y="4529814"/>
            <a:ext cx="4621530" cy="1171941"/>
          </a:xfrm>
        </p:spPr>
        <p:txBody>
          <a:bodyPr tIns="0"/>
          <a:lstStyle>
            <a:lvl1pPr marL="365760" indent="-365760">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buNone/>
              <a:defRPr sz="2000" i="1"/>
            </a:lvl2pPr>
            <a:lvl3pPr marL="640080" indent="0">
              <a:spcBef>
                <a:spcPts val="1200"/>
              </a:spcBef>
              <a:spcAft>
                <a:spcPts val="2400"/>
              </a:spcAft>
              <a:buNone/>
              <a:defRPr i="1">
                <a:solidFill>
                  <a:schemeClr val="tx1">
                    <a:lumMod val="50000"/>
                    <a:lumOff val="50000"/>
                  </a:schemeClr>
                </a:solidFill>
              </a:defRPr>
            </a:lvl3pPr>
          </a:lstStyle>
          <a:p>
            <a:pPr lvl="0"/>
            <a:r>
              <a:rPr lang="en-US" dirty="0"/>
              <a:t>Speaker’s Name</a:t>
            </a:r>
          </a:p>
          <a:p>
            <a:pPr lvl="1"/>
            <a:r>
              <a:rPr lang="en-US" dirty="0"/>
              <a:t>Speaker’s Title</a:t>
            </a:r>
          </a:p>
          <a:p>
            <a:pPr lvl="2"/>
            <a:r>
              <a:rPr lang="en-US" dirty="0"/>
              <a:t>Organization</a:t>
            </a:r>
          </a:p>
        </p:txBody>
      </p:sp>
    </p:spTree>
    <p:extLst>
      <p:ext uri="{BB962C8B-B14F-4D97-AF65-F5344CB8AC3E}">
        <p14:creationId xmlns:p14="http://schemas.microsoft.com/office/powerpoint/2010/main" val="222214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Where Are You?">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Where Are You?</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sp>
        <p:nvSpPr>
          <p:cNvPr id="7" name="TextBox 6"/>
          <p:cNvSpPr txBox="1"/>
          <p:nvPr userDrawn="1"/>
        </p:nvSpPr>
        <p:spPr>
          <a:xfrm>
            <a:off x="4938669" y="402427"/>
            <a:ext cx="2125242" cy="860316"/>
          </a:xfrm>
          <a:prstGeom prst="rect">
            <a:avLst/>
          </a:prstGeom>
          <a:noFill/>
        </p:spPr>
        <p:txBody>
          <a:bodyPr wrap="square" rtlCol="0">
            <a:noAutofit/>
          </a:bodyPr>
          <a:lstStyle/>
          <a:p>
            <a:pPr marL="0" lvl="0" indent="0" algn="ctr" defTabSz="457200" rtl="0" eaLnBrk="1" latinLnBrk="0" hangingPunct="1">
              <a:spcBef>
                <a:spcPts val="0"/>
              </a:spcBef>
              <a:buClr>
                <a:srgbClr val="752832"/>
              </a:buClr>
              <a:buFont typeface="Wingdings" panose="05000000000000000000" pitchFamily="2" charset="2"/>
              <a:buNone/>
            </a:pPr>
            <a:r>
              <a:rPr lang="en-US" sz="1600" kern="1200" dirty="0">
                <a:solidFill>
                  <a:schemeClr val="tx1">
                    <a:lumMod val="75000"/>
                    <a:lumOff val="25000"/>
                  </a:schemeClr>
                </a:solidFill>
                <a:latin typeface="+mn-lt"/>
                <a:ea typeface="+mn-ea"/>
                <a:cs typeface="Myriad Pro"/>
              </a:rPr>
              <a:t>Enter your location </a:t>
            </a:r>
            <a:br>
              <a:rPr lang="en-US" sz="1600" kern="1200" dirty="0">
                <a:solidFill>
                  <a:schemeClr val="tx1">
                    <a:lumMod val="75000"/>
                    <a:lumOff val="25000"/>
                  </a:schemeClr>
                </a:solidFill>
                <a:latin typeface="+mn-lt"/>
                <a:ea typeface="+mn-ea"/>
                <a:cs typeface="Myriad Pro"/>
              </a:rPr>
            </a:br>
            <a:r>
              <a:rPr lang="en-US" sz="1600" kern="1200" dirty="0">
                <a:solidFill>
                  <a:schemeClr val="tx1">
                    <a:lumMod val="75000"/>
                    <a:lumOff val="25000"/>
                  </a:schemeClr>
                </a:solidFill>
                <a:latin typeface="+mn-lt"/>
                <a:ea typeface="+mn-ea"/>
                <a:cs typeface="Myriad Pro"/>
              </a:rPr>
              <a:t>in the Chat window</a:t>
            </a:r>
          </a:p>
          <a:p>
            <a:pPr marL="0" lvl="0" indent="0" algn="ctr" defTabSz="457200" rtl="0" eaLnBrk="1" latinLnBrk="0" hangingPunct="1">
              <a:spcBef>
                <a:spcPts val="0"/>
              </a:spcBef>
              <a:buClr>
                <a:srgbClr val="752832"/>
              </a:buClr>
              <a:buFont typeface="Wingdings" panose="05000000000000000000" pitchFamily="2" charset="2"/>
              <a:buNone/>
            </a:pPr>
            <a:r>
              <a:rPr lang="en-US" sz="1400" i="1" kern="1200" spc="60" baseline="0" dirty="0">
                <a:solidFill>
                  <a:srgbClr val="4675B8"/>
                </a:solidFill>
                <a:latin typeface="+mn-lt"/>
                <a:ea typeface="+mn-ea"/>
                <a:cs typeface="Myriad Pro"/>
              </a:rPr>
              <a:t>(lower left of screen)</a:t>
            </a:r>
          </a:p>
        </p:txBody>
      </p:sp>
      <p:sp>
        <p:nvSpPr>
          <p:cNvPr id="8" name="Diamond 7"/>
          <p:cNvSpPr/>
          <p:nvPr userDrawn="1"/>
        </p:nvSpPr>
        <p:spPr>
          <a:xfrm>
            <a:off x="4366805" y="540657"/>
            <a:ext cx="571864" cy="571864"/>
          </a:xfrm>
          <a:prstGeom prst="diamond">
            <a:avLst/>
          </a:prstGeom>
          <a:gradFill flip="none" rotWithShape="1">
            <a:gsLst>
              <a:gs pos="90000">
                <a:srgbClr val="F1592A"/>
              </a:gs>
              <a:gs pos="0">
                <a:srgbClr val="FAB252"/>
              </a:gs>
            </a:gsLst>
            <a:path path="circle">
              <a:fillToRect l="50000" t="50000" r="50000" b="50000"/>
            </a:path>
            <a:tileRect/>
          </a:gradFill>
          <a:ln>
            <a:noFill/>
          </a:ln>
          <a:effectLst>
            <a:outerShdw blurRad="88900" dist="25400" dir="2700000" algn="tl"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pic>
        <p:nvPicPr>
          <p:cNvPr id="9" name="Picture 8"/>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300"/>
                    </a14:imgEffect>
                    <a14:imgEffect>
                      <a14:saturation sat="66000"/>
                    </a14:imgEffect>
                    <a14:imgEffect>
                      <a14:brightnessContrast contrast="20000"/>
                    </a14:imgEffect>
                  </a14:imgLayer>
                </a14:imgProps>
              </a:ext>
            </a:extLst>
          </a:blip>
          <a:stretch>
            <a:fillRect/>
          </a:stretch>
        </p:blipFill>
        <p:spPr>
          <a:xfrm>
            <a:off x="458355" y="1305228"/>
            <a:ext cx="6968017" cy="4751153"/>
          </a:xfrm>
          <a:prstGeom prst="rect">
            <a:avLst/>
          </a:prstGeom>
          <a:effectLst>
            <a:outerShdw blurRad="63500" dist="38100" dir="8100000" algn="tr" rotWithShape="0">
              <a:prstClr val="black">
                <a:alpha val="20000"/>
              </a:prstClr>
            </a:outerShdw>
          </a:effectLst>
        </p:spPr>
      </p:pic>
      <p:pic>
        <p:nvPicPr>
          <p:cNvPr id="2" name="Picture 1"/>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Tree>
    <p:extLst>
      <p:ext uri="{BB962C8B-B14F-4D97-AF65-F5344CB8AC3E}">
        <p14:creationId xmlns:p14="http://schemas.microsoft.com/office/powerpoint/2010/main" val="622694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4" name="TextBox 3"/>
          <p:cNvSpPr txBox="1"/>
          <p:nvPr userDrawn="1"/>
        </p:nvSpPr>
        <p:spPr>
          <a:xfrm>
            <a:off x="628650" y="531124"/>
            <a:ext cx="6711950" cy="590931"/>
          </a:xfrm>
          <a:prstGeom prst="rect">
            <a:avLst/>
          </a:prstGeom>
          <a:noFill/>
        </p:spPr>
        <p:txBody>
          <a:bodyPr wrap="square" rtlCol="0">
            <a:spAutoFit/>
          </a:bodyPr>
          <a:lstStyle/>
          <a:p>
            <a:pPr algn="l" defTabSz="914400" rtl="0" eaLnBrk="1" latinLnBrk="0" hangingPunct="1">
              <a:lnSpc>
                <a:spcPct val="90000"/>
              </a:lnSpc>
              <a:spcBef>
                <a:spcPct val="0"/>
              </a:spcBef>
              <a:buNone/>
            </a:pPr>
            <a:r>
              <a:rPr lang="en-US" sz="3600" b="1" kern="1200" dirty="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rPr>
              <a:t>Today’s Objectives</a:t>
            </a:r>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49701" y="2733725"/>
            <a:ext cx="5168900" cy="3433396"/>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486384" y="2296170"/>
            <a:ext cx="1364776" cy="1422400"/>
          </a:xfrm>
          <a:prstGeom prst="rect">
            <a:avLst/>
          </a:prstGeom>
        </p:spPr>
      </p:pic>
      <p:sp>
        <p:nvSpPr>
          <p:cNvPr id="3" name="Content Placeholder 2"/>
          <p:cNvSpPr>
            <a:spLocks noGrp="1"/>
          </p:cNvSpPr>
          <p:nvPr>
            <p:ph idx="1"/>
          </p:nvPr>
        </p:nvSpPr>
        <p:spPr/>
        <p:txBody>
          <a:bodyPr/>
          <a:lstStyle>
            <a:lvl1pPr marL="365760" indent="-365760">
              <a:buFont typeface="Wingdings" panose="05000000000000000000" pitchFamily="2" charset="2"/>
              <a:buChar char="ü"/>
              <a:defRPr/>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12979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7.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3.w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6.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2.png"/><Relationship Id="rId30" Type="http://schemas.openxmlformats.org/officeDocument/2006/relationships/image" Target="../media/image5.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28.png"/><Relationship Id="rId5" Type="http://schemas.openxmlformats.org/officeDocument/2006/relationships/slideLayout" Target="../slideLayouts/slideLayout29.xml"/><Relationship Id="rId10" Type="http://schemas.openxmlformats.org/officeDocument/2006/relationships/tags" Target="../tags/tag2.xml"/><Relationship Id="rId4" Type="http://schemas.openxmlformats.org/officeDocument/2006/relationships/slideLayout" Target="../slideLayouts/slideLayout28.xml"/><Relationship Id="rId9"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Rectangle 12"/>
          <p:cNvSpPr/>
          <p:nvPr userDrawn="1"/>
        </p:nvSpPr>
        <p:spPr>
          <a:xfrm>
            <a:off x="-2" y="1252542"/>
            <a:ext cx="9144000" cy="330199"/>
          </a:xfrm>
          <a:prstGeom prst="rect">
            <a:avLst/>
          </a:prstGeom>
          <a:gradFill flip="none" rotWithShape="1">
            <a:gsLst>
              <a:gs pos="0">
                <a:schemeClr val="tx1">
                  <a:alpha val="7000"/>
                </a:schemeClr>
              </a:gs>
              <a:gs pos="100000">
                <a:schemeClr val="tx1">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0" y="5740400"/>
            <a:ext cx="9144000" cy="436563"/>
          </a:xfrm>
          <a:prstGeom prst="rect">
            <a:avLst/>
          </a:prstGeom>
          <a:gradFill flip="none" rotWithShape="1">
            <a:gsLst>
              <a:gs pos="0">
                <a:schemeClr val="tx1">
                  <a:alpha val="7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u="none"/>
          </a:p>
        </p:txBody>
      </p:sp>
      <p:sp>
        <p:nvSpPr>
          <p:cNvPr id="2" name="Title Placeholder 1"/>
          <p:cNvSpPr>
            <a:spLocks noGrp="1"/>
          </p:cNvSpPr>
          <p:nvPr>
            <p:ph type="title"/>
          </p:nvPr>
        </p:nvSpPr>
        <p:spPr>
          <a:xfrm>
            <a:off x="628650" y="237205"/>
            <a:ext cx="7886700" cy="88485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474845"/>
            <a:ext cx="7886700" cy="4608456"/>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7" name="Picture 6"/>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flipV="1">
            <a:off x="3594101" y="-1"/>
            <a:ext cx="5549897" cy="1249977"/>
          </a:xfrm>
          <a:prstGeom prst="rect">
            <a:avLst/>
          </a:prstGeom>
        </p:spPr>
      </p:pic>
      <p:grpSp>
        <p:nvGrpSpPr>
          <p:cNvPr id="4" name="Group 3"/>
          <p:cNvGrpSpPr/>
          <p:nvPr userDrawn="1"/>
        </p:nvGrpSpPr>
        <p:grpSpPr>
          <a:xfrm>
            <a:off x="-543406" y="704924"/>
            <a:ext cx="9687406" cy="1090106"/>
            <a:chOff x="-543406" y="704924"/>
            <a:chExt cx="9687406" cy="1090106"/>
          </a:xfrm>
        </p:grpSpPr>
        <p:cxnSp>
          <p:nvCxnSpPr>
            <p:cNvPr id="11" name="Straight Connector 10"/>
            <p:cNvCxnSpPr/>
            <p:nvPr userDrawn="1"/>
          </p:nvCxnSpPr>
          <p:spPr>
            <a:xfrm>
              <a:off x="0" y="1249977"/>
              <a:ext cx="9144000" cy="0"/>
            </a:xfrm>
            <a:prstGeom prst="line">
              <a:avLst/>
            </a:prstGeom>
            <a:ln w="38100">
              <a:gradFill flip="none" rotWithShape="1">
                <a:gsLst>
                  <a:gs pos="0">
                    <a:schemeClr val="bg2">
                      <a:lumMod val="40000"/>
                      <a:lumOff val="60000"/>
                    </a:schemeClr>
                  </a:gs>
                  <a:gs pos="100000">
                    <a:schemeClr val="accent2"/>
                  </a:gs>
                </a:gsLst>
                <a:lin ang="10800000" scaled="1"/>
                <a:tileRect/>
              </a:gradFill>
            </a:ln>
          </p:spPr>
          <p:style>
            <a:lnRef idx="1">
              <a:schemeClr val="accent1"/>
            </a:lnRef>
            <a:fillRef idx="0">
              <a:schemeClr val="accent1"/>
            </a:fillRef>
            <a:effectRef idx="0">
              <a:schemeClr val="accent1"/>
            </a:effectRef>
            <a:fontRef idx="minor">
              <a:schemeClr val="tx1"/>
            </a:fontRef>
          </p:style>
        </p:cxnSp>
        <p:sp>
          <p:nvSpPr>
            <p:cNvPr id="10" name="Rectangle 14"/>
            <p:cNvSpPr/>
            <p:nvPr userDrawn="1"/>
          </p:nvSpPr>
          <p:spPr>
            <a:xfrm rot="8100000">
              <a:off x="-543406" y="704924"/>
              <a:ext cx="1090108" cy="1090106"/>
            </a:xfrm>
            <a:custGeom>
              <a:avLst/>
              <a:gdLst>
                <a:gd name="connsiteX0" fmla="*/ 0 w 2404463"/>
                <a:gd name="connsiteY0" fmla="*/ 0 h 2404463"/>
                <a:gd name="connsiteX1" fmla="*/ 2404463 w 2404463"/>
                <a:gd name="connsiteY1" fmla="*/ 0 h 2404463"/>
                <a:gd name="connsiteX2" fmla="*/ 2404463 w 2404463"/>
                <a:gd name="connsiteY2" fmla="*/ 2404463 h 2404463"/>
                <a:gd name="connsiteX3" fmla="*/ 0 w 2404463"/>
                <a:gd name="connsiteY3" fmla="*/ 2404463 h 2404463"/>
                <a:gd name="connsiteX4" fmla="*/ 0 w 2404463"/>
                <a:gd name="connsiteY4" fmla="*/ 0 h 2404463"/>
                <a:gd name="connsiteX0" fmla="*/ 0 w 2404463"/>
                <a:gd name="connsiteY0" fmla="*/ 0 h 2404463"/>
                <a:gd name="connsiteX1" fmla="*/ 2404463 w 2404463"/>
                <a:gd name="connsiteY1" fmla="*/ 0 h 2404463"/>
                <a:gd name="connsiteX2" fmla="*/ 0 w 2404463"/>
                <a:gd name="connsiteY2" fmla="*/ 2404463 h 2404463"/>
                <a:gd name="connsiteX3" fmla="*/ 0 w 2404463"/>
                <a:gd name="connsiteY3" fmla="*/ 0 h 2404463"/>
              </a:gdLst>
              <a:ahLst/>
              <a:cxnLst>
                <a:cxn ang="0">
                  <a:pos x="connsiteX0" y="connsiteY0"/>
                </a:cxn>
                <a:cxn ang="0">
                  <a:pos x="connsiteX1" y="connsiteY1"/>
                </a:cxn>
                <a:cxn ang="0">
                  <a:pos x="connsiteX2" y="connsiteY2"/>
                </a:cxn>
                <a:cxn ang="0">
                  <a:pos x="connsiteX3" y="connsiteY3"/>
                </a:cxn>
              </a:cxnLst>
              <a:rect l="l" t="t" r="r" b="b"/>
              <a:pathLst>
                <a:path w="2404463" h="2404463">
                  <a:moveTo>
                    <a:pt x="0" y="0"/>
                  </a:moveTo>
                  <a:lnTo>
                    <a:pt x="2404463" y="0"/>
                  </a:lnTo>
                  <a:lnTo>
                    <a:pt x="0" y="2404463"/>
                  </a:lnTo>
                  <a:lnTo>
                    <a:pt x="0" y="0"/>
                  </a:lnTo>
                  <a:close/>
                </a:path>
              </a:pathLst>
            </a:custGeom>
            <a:gradFill flip="none" rotWithShape="1">
              <a:gsLst>
                <a:gs pos="100000">
                  <a:srgbClr val="F1592A"/>
                </a:gs>
                <a:gs pos="0">
                  <a:srgbClr val="FAB252"/>
                </a:gs>
              </a:gsLst>
              <a:path path="circle">
                <a:fillToRect l="50000" t="50000" r="50000" b="50000"/>
              </a:path>
              <a:tileRect/>
            </a:gradFill>
            <a:ln>
              <a:noFill/>
            </a:ln>
            <a:effectLst>
              <a:outerShdw blurRad="1016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rot="10800000" flipV="1">
            <a:off x="0" y="5378085"/>
            <a:ext cx="3492500" cy="786599"/>
          </a:xfrm>
          <a:prstGeom prst="rect">
            <a:avLst/>
          </a:prstGeom>
        </p:spPr>
      </p:pic>
      <p:cxnSp>
        <p:nvCxnSpPr>
          <p:cNvPr id="12" name="Straight Connector 11"/>
          <p:cNvCxnSpPr/>
          <p:nvPr userDrawn="1"/>
        </p:nvCxnSpPr>
        <p:spPr>
          <a:xfrm>
            <a:off x="0" y="6176963"/>
            <a:ext cx="9144000" cy="0"/>
          </a:xfrm>
          <a:prstGeom prst="line">
            <a:avLst/>
          </a:prstGeom>
          <a:ln w="38100">
            <a:gradFill flip="none" rotWithShape="1">
              <a:gsLst>
                <a:gs pos="0">
                  <a:schemeClr val="bg2">
                    <a:lumMod val="40000"/>
                    <a:lumOff val="60000"/>
                  </a:schemeClr>
                </a:gs>
                <a:gs pos="100000">
                  <a:schemeClr val="accent2"/>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19" name="TextBox 18"/>
          <p:cNvSpPr txBox="1"/>
          <p:nvPr userDrawn="1"/>
        </p:nvSpPr>
        <p:spPr>
          <a:xfrm>
            <a:off x="0" y="5911199"/>
            <a:ext cx="482400" cy="214865"/>
          </a:xfrm>
          <a:prstGeom prst="rect">
            <a:avLst/>
          </a:prstGeom>
          <a:noFill/>
        </p:spPr>
        <p:txBody>
          <a:bodyPr wrap="none" lIns="0" tIns="0" rIns="0" bIns="0" rtlCol="0">
            <a:noAutofit/>
          </a:bodyPr>
          <a:lstStyle/>
          <a:p>
            <a:pPr algn="r"/>
            <a:fld id="{8DEF4980-7D5E-40D0-86AF-7E56E9BA502E}" type="slidenum">
              <a:rPr lang="en-US" sz="1100" smtClean="0">
                <a:solidFill>
                  <a:schemeClr val="bg2">
                    <a:lumMod val="40000"/>
                    <a:lumOff val="60000"/>
                  </a:schemeClr>
                </a:solidFill>
              </a:rPr>
              <a:pPr algn="r"/>
              <a:t>‹#›</a:t>
            </a:fld>
            <a:endParaRPr lang="en-US" sz="1100" dirty="0">
              <a:solidFill>
                <a:schemeClr val="bg2">
                  <a:lumMod val="40000"/>
                  <a:lumOff val="60000"/>
                </a:schemeClr>
              </a:solidFill>
            </a:endParaRPr>
          </a:p>
        </p:txBody>
      </p:sp>
      <p:pic>
        <p:nvPicPr>
          <p:cNvPr id="30" name="Picture 29" descr="EDSEALC"/>
          <p:cNvPicPr/>
          <p:nvPr userDrawn="1"/>
        </p:nvPicPr>
        <p:blipFill>
          <a:blip r:embed="rId28" cstate="print">
            <a:extLst>
              <a:ext uri="{28A0092B-C50C-407E-A947-70E740481C1C}">
                <a14:useLocalDpi xmlns:a14="http://schemas.microsoft.com/office/drawing/2010/main" val="0"/>
              </a:ext>
            </a:extLst>
          </a:blip>
          <a:srcRect/>
          <a:stretch>
            <a:fillRect/>
          </a:stretch>
        </p:blipFill>
        <p:spPr bwMode="auto">
          <a:xfrm>
            <a:off x="3581118" y="6270725"/>
            <a:ext cx="502920" cy="502920"/>
          </a:xfrm>
          <a:prstGeom prst="rect">
            <a:avLst/>
          </a:prstGeom>
          <a:noFill/>
          <a:ln>
            <a:noFill/>
          </a:ln>
        </p:spPr>
      </p:pic>
      <p:sp>
        <p:nvSpPr>
          <p:cNvPr id="31" name="TextBox 30"/>
          <p:cNvSpPr txBox="1"/>
          <p:nvPr userDrawn="1"/>
        </p:nvSpPr>
        <p:spPr>
          <a:xfrm>
            <a:off x="2060312" y="6339940"/>
            <a:ext cx="1603407" cy="353943"/>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LABOR</a:t>
            </a:r>
          </a:p>
        </p:txBody>
      </p:sp>
      <p:sp>
        <p:nvSpPr>
          <p:cNvPr id="32" name="TextBox 31"/>
          <p:cNvSpPr txBox="1"/>
          <p:nvPr userDrawn="1"/>
        </p:nvSpPr>
        <p:spPr>
          <a:xfrm>
            <a:off x="4044522" y="6339940"/>
            <a:ext cx="1803492" cy="358040"/>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EDUCATION</a:t>
            </a:r>
          </a:p>
        </p:txBody>
      </p:sp>
      <p:pic>
        <p:nvPicPr>
          <p:cNvPr id="33" name="image.jpg"/>
          <p:cNvPicPr>
            <a:picLocks noChangeAspect="1" noChangeArrowheads="1"/>
          </p:cNvPicPr>
          <p:nvPr userDrawn="1"/>
        </p:nvPicPr>
        <p:blipFill>
          <a:blip r:embed="rId29" cstate="print">
            <a:extLst>
              <a:ext uri="{28A0092B-C50C-407E-A947-70E740481C1C}">
                <a14:useLocalDpi xmlns:a14="http://schemas.microsoft.com/office/drawing/2010/main" val="0"/>
              </a:ext>
            </a:extLst>
          </a:blip>
          <a:stretch>
            <a:fillRect/>
          </a:stretch>
        </p:blipFill>
        <p:spPr bwMode="auto">
          <a:xfrm>
            <a:off x="1596453" y="6273400"/>
            <a:ext cx="502920" cy="502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4" name="TextBox 33"/>
          <p:cNvSpPr txBox="1"/>
          <p:nvPr userDrawn="1"/>
        </p:nvSpPr>
        <p:spPr>
          <a:xfrm>
            <a:off x="6296955" y="6288699"/>
            <a:ext cx="1803492" cy="484748"/>
          </a:xfrm>
          <a:prstGeom prst="rect">
            <a:avLst/>
          </a:prstGeom>
          <a:noFill/>
        </p:spPr>
        <p:txBody>
          <a:bodyPr wrap="square" rtlCol="0">
            <a:spAutoFit/>
          </a:bodyPr>
          <a:lstStyle/>
          <a:p>
            <a:r>
              <a:rPr lang="en-US" sz="850" baseline="0" dirty="0">
                <a:latin typeface="Helvetica Neue" panose="02000503000000020004" pitchFamily="2"/>
                <a:cs typeface="Arial" panose="020B0604020202020204" pitchFamily="34" charset="0"/>
              </a:rPr>
              <a:t>UNITED STATES </a:t>
            </a:r>
            <a:br>
              <a:rPr lang="en-US" sz="850" baseline="0" dirty="0">
                <a:latin typeface="Helvetica Neue" panose="02000503000000020004" pitchFamily="2"/>
                <a:cs typeface="Arial" panose="020B0604020202020204" pitchFamily="34" charset="0"/>
              </a:rPr>
            </a:br>
            <a:r>
              <a:rPr lang="en-US" sz="850" baseline="0" dirty="0">
                <a:latin typeface="Helvetica Neue" panose="02000503000000020004" pitchFamily="2"/>
                <a:cs typeface="Arial" panose="020B0604020202020204" pitchFamily="34" charset="0"/>
              </a:rPr>
              <a:t>DEPARTMENT OF HEALTH AND HUMAN SERVICES</a:t>
            </a:r>
          </a:p>
        </p:txBody>
      </p:sp>
      <p:pic>
        <p:nvPicPr>
          <p:cNvPr id="35" name="Picture 34"/>
          <p:cNvPicPr/>
          <p:nvPr userDrawn="1"/>
        </p:nvPicPr>
        <p:blipFill>
          <a:blip r:embed="rId30" cstate="print">
            <a:extLst>
              <a:ext uri="{28A0092B-C50C-407E-A947-70E740481C1C}">
                <a14:useLocalDpi xmlns:a14="http://schemas.microsoft.com/office/drawing/2010/main" val="0"/>
              </a:ext>
            </a:extLst>
          </a:blip>
          <a:stretch>
            <a:fillRect/>
          </a:stretch>
        </p:blipFill>
        <p:spPr bwMode="auto">
          <a:xfrm>
            <a:off x="5835650" y="6274535"/>
            <a:ext cx="502920" cy="502920"/>
          </a:xfrm>
          <a:prstGeom prst="rect">
            <a:avLst/>
          </a:prstGeom>
          <a:noFill/>
          <a:ln>
            <a:noFill/>
          </a:ln>
        </p:spPr>
      </p:pic>
      <p:pic>
        <p:nvPicPr>
          <p:cNvPr id="20" name="Picture 19"/>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7858098" y="6292771"/>
            <a:ext cx="1203740" cy="406609"/>
          </a:xfrm>
          <a:prstGeom prst="rect">
            <a:avLst/>
          </a:prstGeom>
        </p:spPr>
      </p:pic>
      <p:pic>
        <p:nvPicPr>
          <p:cNvPr id="21" name="Picture 13"/>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bwMode="auto">
          <a:xfrm>
            <a:off x="129062" y="6319229"/>
            <a:ext cx="1298523" cy="41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5937397"/>
      </p:ext>
    </p:extLst>
  </p:cSld>
  <p:clrMap bg1="lt1" tx1="dk1" bg2="lt2" tx2="dk2" accent1="accent1" accent2="accent2" accent3="accent3" accent4="accent4" accent5="accent5" accent6="accent6" hlink="hlink" folHlink="folHlink"/>
  <p:sldLayoutIdLst>
    <p:sldLayoutId id="2147483676" r:id="rId1"/>
    <p:sldLayoutId id="2147483663" r:id="rId2"/>
    <p:sldLayoutId id="2147483662" r:id="rId3"/>
    <p:sldLayoutId id="2147483664" r:id="rId4"/>
    <p:sldLayoutId id="2147483684" r:id="rId5"/>
    <p:sldLayoutId id="2147483679" r:id="rId6"/>
    <p:sldLayoutId id="2147483681" r:id="rId7"/>
    <p:sldLayoutId id="2147483682" r:id="rId8"/>
    <p:sldLayoutId id="2147483683" r:id="rId9"/>
    <p:sldLayoutId id="2147483677" r:id="rId10"/>
    <p:sldLayoutId id="2147483687" r:id="rId11"/>
    <p:sldLayoutId id="2147483688" r:id="rId12"/>
    <p:sldLayoutId id="2147483689" r:id="rId13"/>
    <p:sldLayoutId id="2147483690" r:id="rId14"/>
    <p:sldLayoutId id="2147483691" r:id="rId15"/>
    <p:sldLayoutId id="2147483692" r:id="rId16"/>
    <p:sldLayoutId id="2147483685" r:id="rId17"/>
    <p:sldLayoutId id="2147483686" r:id="rId18"/>
    <p:sldLayoutId id="2147483693" r:id="rId19"/>
    <p:sldLayoutId id="2147483678" r:id="rId20"/>
    <p:sldLayoutId id="2147483680" r:id="rId21"/>
    <p:sldLayoutId id="2147483666" r:id="rId22"/>
    <p:sldLayoutId id="2147483667" r:id="rId23"/>
    <p:sldLayoutId id="2147483674" r:id="rId24"/>
  </p:sldLayoutIdLst>
  <p:txStyles>
    <p:titleStyle>
      <a:lvl1pPr algn="l" defTabSz="914400" rtl="0" eaLnBrk="1" latinLnBrk="0" hangingPunct="1">
        <a:lnSpc>
          <a:spcPct val="90000"/>
        </a:lnSpc>
        <a:spcBef>
          <a:spcPct val="0"/>
        </a:spcBef>
        <a:buNone/>
        <a:defRPr sz="3600" b="1" i="0" u="none" kern="120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p:titleStyle>
    <p:body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v"/>
        <a:defRPr sz="2600" kern="1200">
          <a:solidFill>
            <a:schemeClr val="accent1"/>
          </a:solidFill>
          <a:latin typeface="+mn-lt"/>
          <a:ea typeface="+mn-ea"/>
          <a:cs typeface="+mn-cs"/>
        </a:defRPr>
      </a:lvl1pPr>
      <a:lvl2pPr marL="685800" indent="-365760" algn="l" defTabSz="914400" rtl="0" eaLnBrk="1" latinLnBrk="0" hangingPunct="1">
        <a:lnSpc>
          <a:spcPct val="90000"/>
        </a:lnSpc>
        <a:spcBef>
          <a:spcPts val="500"/>
        </a:spcBef>
        <a:buClr>
          <a:schemeClr val="accent2"/>
        </a:buClr>
        <a:buFont typeface="Wingdings 2" panose="05020102010507070707" pitchFamily="18" charset="2"/>
        <a:buChar char="®"/>
        <a:defRPr sz="2400" kern="1200">
          <a:solidFill>
            <a:schemeClr val="tx1">
              <a:lumMod val="75000"/>
              <a:lumOff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accent6">
            <a:lumMod val="75000"/>
          </a:schemeClr>
        </a:buClr>
        <a:buFont typeface="Wingdings 2" panose="05020102010507070707" pitchFamily="18" charset="2"/>
        <a:buChar char=""/>
        <a:defRPr sz="2000" kern="1200">
          <a:solidFill>
            <a:schemeClr val="accent2">
              <a:lumMod val="7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DA85F312-BDFB-4D96-8032-6324EB1406B7}" type="datetimeFigureOut">
              <a:rPr lang="en-US"/>
              <a:pPr>
                <a:defRPr/>
              </a:pPr>
              <a:t>4/4/2017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955E62A-4934-47CB-A924-6B767937350B}" type="slidenum">
              <a:rPr lang="en-US"/>
              <a:pPr>
                <a:defRPr/>
              </a:pPr>
              <a:t>‹#›</a:t>
            </a:fld>
            <a:endParaRPr lang="en-US"/>
          </a:p>
        </p:txBody>
      </p:sp>
      <p:pic>
        <p:nvPicPr>
          <p:cNvPr id="8" name="Picture 7"/>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7841410" y="6391620"/>
            <a:ext cx="1302589" cy="440005"/>
          </a:xfrm>
          <a:prstGeom prst="rect">
            <a:avLst/>
          </a:prstGeom>
        </p:spPr>
      </p:pic>
    </p:spTree>
    <p:custDataLst>
      <p:tags r:id="rId10"/>
    </p:custDataLst>
    <p:extLst>
      <p:ext uri="{BB962C8B-B14F-4D97-AF65-F5344CB8AC3E}">
        <p14:creationId xmlns:p14="http://schemas.microsoft.com/office/powerpoint/2010/main" val="3024448877"/>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charset="0"/>
        </a:defRPr>
      </a:lvl2pPr>
      <a:lvl3pPr algn="ctr" rtl="0" eaLnBrk="0" fontAlgn="base" hangingPunct="0">
        <a:spcBef>
          <a:spcPct val="0"/>
        </a:spcBef>
        <a:spcAft>
          <a:spcPct val="0"/>
        </a:spcAft>
        <a:defRPr sz="4400">
          <a:solidFill>
            <a:schemeClr val="tx1"/>
          </a:solidFill>
          <a:latin typeface="Arial" charset="0"/>
        </a:defRPr>
      </a:lvl3pPr>
      <a:lvl4pPr algn="ctr" rtl="0" eaLnBrk="0" fontAlgn="base" hangingPunct="0">
        <a:spcBef>
          <a:spcPct val="0"/>
        </a:spcBef>
        <a:spcAft>
          <a:spcPct val="0"/>
        </a:spcAft>
        <a:defRPr sz="4400">
          <a:solidFill>
            <a:schemeClr val="tx1"/>
          </a:solidFill>
          <a:latin typeface="Arial" charset="0"/>
        </a:defRPr>
      </a:lvl4pPr>
      <a:lvl5pPr algn="ctr" rtl="0" eaLnBrk="0" fontAlgn="base" hangingPunct="0">
        <a:spcBef>
          <a:spcPct val="0"/>
        </a:spcBef>
        <a:spcAft>
          <a:spcPct val="0"/>
        </a:spcAft>
        <a:defRPr sz="4400">
          <a:solidFill>
            <a:schemeClr val="tx1"/>
          </a:solidFill>
          <a:latin typeface="Arial" charset="0"/>
        </a:defRPr>
      </a:lvl5pPr>
      <a:lvl6pPr marL="457200" algn="ctr" rtl="0" fontAlgn="base">
        <a:spcBef>
          <a:spcPct val="0"/>
        </a:spcBef>
        <a:spcAft>
          <a:spcPct val="0"/>
        </a:spcAft>
        <a:defRPr sz="4400">
          <a:solidFill>
            <a:schemeClr val="tx1"/>
          </a:solidFill>
          <a:latin typeface="Arial" charset="0"/>
        </a:defRPr>
      </a:lvl6pPr>
      <a:lvl7pPr marL="914400" algn="ctr" rtl="0" fontAlgn="base">
        <a:spcBef>
          <a:spcPct val="0"/>
        </a:spcBef>
        <a:spcAft>
          <a:spcPct val="0"/>
        </a:spcAft>
        <a:defRPr sz="4400">
          <a:solidFill>
            <a:schemeClr val="tx1"/>
          </a:solidFill>
          <a:latin typeface="Arial" charset="0"/>
        </a:defRPr>
      </a:lvl7pPr>
      <a:lvl8pPr marL="1371600" algn="ctr" rtl="0" fontAlgn="base">
        <a:spcBef>
          <a:spcPct val="0"/>
        </a:spcBef>
        <a:spcAft>
          <a:spcPct val="0"/>
        </a:spcAft>
        <a:defRPr sz="4400">
          <a:solidFill>
            <a:schemeClr val="tx1"/>
          </a:solidFill>
          <a:latin typeface="Arial" charset="0"/>
        </a:defRPr>
      </a:lvl8pPr>
      <a:lvl9pPr marL="1828800" algn="ctr" rtl="0" fontAlgn="base">
        <a:spcBef>
          <a:spcPct val="0"/>
        </a:spcBef>
        <a:spcAft>
          <a:spcPct val="0"/>
        </a:spcAft>
        <a:defRPr sz="4400">
          <a:solidFill>
            <a:schemeClr val="tx1"/>
          </a:solidFill>
          <a:latin typeface="Arial"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6.jpeg"/><Relationship Id="rId7"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42.jpe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6.xml"/><Relationship Id="rId1" Type="http://schemas.openxmlformats.org/officeDocument/2006/relationships/tags" Target="../tags/tag5.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0.xml"/><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30.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30.xml"/></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2.xml"/><Relationship Id="rId1" Type="http://schemas.openxmlformats.org/officeDocument/2006/relationships/slideLayout" Target="../slideLayouts/slideLayout26.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2.xml"/><Relationship Id="rId1" Type="http://schemas.openxmlformats.org/officeDocument/2006/relationships/tags" Target="../tags/tag6.xml"/><Relationship Id="rId5" Type="http://schemas.openxmlformats.org/officeDocument/2006/relationships/hyperlink" Target="mailto:Kathryn.Mueller@dwd.wi.gov" TargetMode="External"/><Relationship Id="rId4" Type="http://schemas.openxmlformats.org/officeDocument/2006/relationships/hyperlink" Target="mailto:John.Dipko@dwd.wi.gov"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dol.gov/ajc/" TargetMode="External"/><Relationship Id="rId2" Type="http://schemas.openxmlformats.org/officeDocument/2006/relationships/notesSlide" Target="../notesSlides/notesSlide25.xml"/><Relationship Id="rId1" Type="http://schemas.openxmlformats.org/officeDocument/2006/relationships/slideLayout" Target="../slideLayouts/slideLayout18.xml"/><Relationship Id="rId4" Type="http://schemas.openxmlformats.org/officeDocument/2006/relationships/hyperlink" Target="https://ion.cms.workforcegps.org/resources/2016/09/30/12/11/AJC-Common-Identifier-and-Branding"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ion.workforcegps.org/events"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ion.workforcegps.org/events"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hyperlink" Target="https://ion.workforcegps.org/FocusAreas" TargetMode="External"/><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federalregister.gov/articles/2016/08/19/2016-15977/workforce-innovation-and-opportunity-act-joint-rule-for-unified-and-combined-state-plans-performance"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hyperlink" Target="https://www.doleta.gov/wioa/FAQs.cfm" TargetMode="External"/><Relationship Id="rId4" Type="http://schemas.openxmlformats.org/officeDocument/2006/relationships/hyperlink" Target="http://wdr.doleta.gov/directives/corr_doc.cfm?DOCN=769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9858581"/>
      </p:ext>
    </p:extLst>
  </p:cSld>
  <p:clrMapOvr>
    <a:masterClrMapping/>
  </p:clrMapOvr>
  <p:transition spd="slow" advClick="0" advTm="2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 </a:t>
            </a:r>
          </a:p>
        </p:txBody>
      </p:sp>
      <p:pic>
        <p:nvPicPr>
          <p:cNvPr id="3" name="Content Placeholder 2"/>
          <p:cNvPicPr>
            <a:picLocks noGrp="1" noChangeAspect="1"/>
          </p:cNvPicPr>
          <p:nvPr>
            <p:ph idx="1"/>
          </p:nvPr>
        </p:nvPicPr>
        <p:blipFill rotWithShape="1">
          <a:blip r:embed="rId3">
            <a:extLst>
              <a:ext uri="{28A0092B-C50C-407E-A947-70E740481C1C}">
                <a14:useLocalDpi xmlns:a14="http://schemas.microsoft.com/office/drawing/2010/main" val="0"/>
              </a:ext>
            </a:extLst>
          </a:blip>
          <a:srcRect l="8068" r="9256"/>
          <a:stretch/>
        </p:blipFill>
        <p:spPr>
          <a:xfrm>
            <a:off x="0" y="-15442"/>
            <a:ext cx="9144000" cy="6160427"/>
          </a:xfrm>
        </p:spPr>
      </p:pic>
    </p:spTree>
    <p:extLst>
      <p:ext uri="{BB962C8B-B14F-4D97-AF65-F5344CB8AC3E}">
        <p14:creationId xmlns:p14="http://schemas.microsoft.com/office/powerpoint/2010/main" val="10441758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br>
              <a:rPr lang="en-US" dirty="0"/>
            </a:br>
            <a:endParaRPr lang="en-US"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9242" b="18373"/>
          <a:stretch/>
        </p:blipFill>
        <p:spPr>
          <a:xfrm rot="251996">
            <a:off x="-20073" y="113166"/>
            <a:ext cx="5542494" cy="3192569"/>
          </a:xfrm>
          <a:prstGeom prst="rect">
            <a:avLst/>
          </a:prstGeom>
          <a:solidFill>
            <a:srgbClr val="FFFFFF">
              <a:shade val="85000"/>
            </a:srgbClr>
          </a:solidFill>
          <a:ln w="57150" cap="sq">
            <a:solidFill>
              <a:schemeClr val="accent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828523">
            <a:off x="5361710" y="-25060"/>
            <a:ext cx="3605645" cy="4060586"/>
          </a:xfrm>
          <a:prstGeom prst="rect">
            <a:avLst/>
          </a:prstGeom>
          <a:solidFill>
            <a:srgbClr val="FFFFFF">
              <a:shade val="85000"/>
            </a:srgbClr>
          </a:solidFill>
          <a:ln w="57150" cap="sq">
            <a:solidFill>
              <a:schemeClr val="accent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p:cNvPicPr>
            <a:picLocks noChangeAspect="1"/>
          </p:cNvPicPr>
          <p:nvPr/>
        </p:nvPicPr>
        <p:blipFill rotWithShape="1">
          <a:blip r:embed="rId5" cstate="print">
            <a:extLst>
              <a:ext uri="{28A0092B-C50C-407E-A947-70E740481C1C}">
                <a14:useLocalDpi xmlns:a14="http://schemas.microsoft.com/office/drawing/2010/main" val="0"/>
              </a:ext>
            </a:extLst>
          </a:blip>
          <a:srcRect l="14738" t="11653"/>
          <a:stretch/>
        </p:blipFill>
        <p:spPr>
          <a:xfrm rot="5400000">
            <a:off x="-449244" y="3161270"/>
            <a:ext cx="4031673" cy="3133185"/>
          </a:xfrm>
          <a:prstGeom prst="rect">
            <a:avLst/>
          </a:prstGeom>
          <a:solidFill>
            <a:srgbClr val="FFFFFF">
              <a:shade val="85000"/>
            </a:srgbClr>
          </a:solidFill>
          <a:ln w="57150" cap="sq">
            <a:solidFill>
              <a:schemeClr val="accent4"/>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5" name="Content Placeholder 4"/>
          <p:cNvPicPr>
            <a:picLocks noGrp="1" noChangeAspect="1"/>
          </p:cNvPicPr>
          <p:nvPr>
            <p:ph idx="1"/>
          </p:nvPr>
        </p:nvPicPr>
        <p:blipFill rotWithShape="1">
          <a:blip r:embed="rId6">
            <a:extLst>
              <a:ext uri="{28A0092B-C50C-407E-A947-70E740481C1C}">
                <a14:useLocalDpi xmlns:a14="http://schemas.microsoft.com/office/drawing/2010/main" val="0"/>
              </a:ext>
            </a:extLst>
          </a:blip>
          <a:srcRect l="18867" t="7907" r="22484" b="12726"/>
          <a:stretch/>
        </p:blipFill>
        <p:spPr>
          <a:xfrm rot="213914">
            <a:off x="2774372" y="3139000"/>
            <a:ext cx="2088573" cy="3657601"/>
          </a:xfrm>
          <a:prstGeom prst="rect">
            <a:avLst/>
          </a:prstGeom>
          <a:solidFill>
            <a:srgbClr val="FFFFFF">
              <a:shade val="85000"/>
            </a:srgbClr>
          </a:solidFill>
          <a:ln w="57150" cap="sq">
            <a:solidFill>
              <a:schemeClr val="bg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27159">
            <a:off x="4661945" y="3463573"/>
            <a:ext cx="4377143" cy="3282857"/>
          </a:xfrm>
          <a:prstGeom prst="rect">
            <a:avLst/>
          </a:prstGeom>
          <a:solidFill>
            <a:srgbClr val="FFFFFF">
              <a:shade val="85000"/>
            </a:srgbClr>
          </a:solidFill>
          <a:ln w="57150" cap="sq">
            <a:solidFill>
              <a:schemeClr val="accent1"/>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635876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Frequently Asked Questions</a:t>
            </a:r>
          </a:p>
        </p:txBody>
      </p:sp>
      <p:sp>
        <p:nvSpPr>
          <p:cNvPr id="2" name="Rectangle 1"/>
          <p:cNvSpPr/>
          <p:nvPr/>
        </p:nvSpPr>
        <p:spPr>
          <a:xfrm>
            <a:off x="617516" y="1703366"/>
            <a:ext cx="8277102" cy="3570208"/>
          </a:xfrm>
          <a:prstGeom prst="rect">
            <a:avLst/>
          </a:prstGeom>
        </p:spPr>
        <p:txBody>
          <a:bodyPr wrap="square">
            <a:spAutoFit/>
          </a:bodyPr>
          <a:lstStyle/>
          <a:p>
            <a:pPr marL="404813" indent="-404813">
              <a:spcAft>
                <a:spcPts val="1800"/>
              </a:spcAft>
            </a:pPr>
            <a:r>
              <a:rPr lang="en-US" sz="2800" dirty="0">
                <a:solidFill>
                  <a:schemeClr val="accent1"/>
                </a:solidFill>
              </a:rPr>
              <a:t>1.	What is the common identifier for the Workforce Innovation and Opportunity Act (WIOA)?</a:t>
            </a:r>
          </a:p>
          <a:p>
            <a:pPr marL="404813" lvl="0" indent="-404813">
              <a:spcAft>
                <a:spcPts val="1800"/>
              </a:spcAft>
              <a:buAutoNum type="arabicPeriod" startAt="2"/>
            </a:pPr>
            <a:r>
              <a:rPr lang="en-US" sz="2800" dirty="0">
                <a:solidFill>
                  <a:schemeClr val="accent1"/>
                </a:solidFill>
              </a:rPr>
              <a:t>What was the deadline to co-brand all American Job Center (AJC) electronic materials?</a:t>
            </a:r>
          </a:p>
          <a:p>
            <a:pPr marL="404813" lvl="0" indent="-404813">
              <a:spcAft>
                <a:spcPts val="1800"/>
              </a:spcAft>
              <a:buAutoNum type="arabicPeriod" startAt="2"/>
            </a:pPr>
            <a:r>
              <a:rPr lang="en-US" sz="2800" dirty="0">
                <a:solidFill>
                  <a:schemeClr val="accent1"/>
                </a:solidFill>
              </a:rPr>
              <a:t>Social Media is an electronic resource.  Do we need to do some sort of common identifier or co-branding with our social media?</a:t>
            </a:r>
          </a:p>
        </p:txBody>
      </p:sp>
    </p:spTree>
    <p:extLst>
      <p:ext uri="{BB962C8B-B14F-4D97-AF65-F5344CB8AC3E}">
        <p14:creationId xmlns:p14="http://schemas.microsoft.com/office/powerpoint/2010/main" val="3253549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Frequently Asked Questions</a:t>
            </a:r>
          </a:p>
        </p:txBody>
      </p:sp>
      <p:sp>
        <p:nvSpPr>
          <p:cNvPr id="2" name="Rectangle 1"/>
          <p:cNvSpPr/>
          <p:nvPr/>
        </p:nvSpPr>
        <p:spPr>
          <a:xfrm>
            <a:off x="1126671" y="1526721"/>
            <a:ext cx="6629400" cy="369332"/>
          </a:xfrm>
          <a:prstGeom prst="rect">
            <a:avLst/>
          </a:prstGeom>
        </p:spPr>
        <p:txBody>
          <a:bodyPr wrap="square">
            <a:spAutoFit/>
          </a:bodyPr>
          <a:lstStyle/>
          <a:p>
            <a:r>
              <a:rPr lang="en-US" dirty="0"/>
              <a:t>  </a:t>
            </a:r>
          </a:p>
        </p:txBody>
      </p:sp>
      <p:sp>
        <p:nvSpPr>
          <p:cNvPr id="3" name="Rectangle 2"/>
          <p:cNvSpPr/>
          <p:nvPr/>
        </p:nvSpPr>
        <p:spPr>
          <a:xfrm>
            <a:off x="675409" y="1607622"/>
            <a:ext cx="7803572" cy="3924151"/>
          </a:xfrm>
          <a:prstGeom prst="rect">
            <a:avLst/>
          </a:prstGeom>
        </p:spPr>
        <p:txBody>
          <a:bodyPr wrap="square">
            <a:spAutoFit/>
          </a:bodyPr>
          <a:lstStyle/>
          <a:p>
            <a:pPr marL="404813" indent="-404813">
              <a:spcAft>
                <a:spcPts val="1800"/>
              </a:spcAft>
            </a:pPr>
            <a:r>
              <a:rPr lang="en-US" sz="2600" dirty="0">
                <a:solidFill>
                  <a:schemeClr val="accent1"/>
                </a:solidFill>
              </a:rPr>
              <a:t>4.	Are core and center partners required to add the AJC logo to all their signage and printed materials? Or does this only apply to the comprehensive center location and the resource room materials distributed to customers?</a:t>
            </a:r>
          </a:p>
          <a:p>
            <a:pPr marL="404813" indent="-404813">
              <a:spcAft>
                <a:spcPts val="1800"/>
              </a:spcAft>
            </a:pPr>
            <a:r>
              <a:rPr lang="en-US" sz="2600" dirty="0">
                <a:solidFill>
                  <a:schemeClr val="accent1"/>
                </a:solidFill>
              </a:rPr>
              <a:t>5.	Is this logo required on our business cards?  If so, is there still a 2-inch minimum width requirement and may we print the logo on the back of the business card?</a:t>
            </a:r>
            <a:endParaRPr lang="en-US" sz="2600" dirty="0"/>
          </a:p>
        </p:txBody>
      </p:sp>
    </p:spTree>
    <p:extLst>
      <p:ext uri="{BB962C8B-B14F-4D97-AF65-F5344CB8AC3E}">
        <p14:creationId xmlns:p14="http://schemas.microsoft.com/office/powerpoint/2010/main" val="13409109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87116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ctrTitle"/>
          </p:nvPr>
        </p:nvSpPr>
        <p:spPr>
          <a:xfrm>
            <a:off x="3124200" y="892175"/>
            <a:ext cx="5867400" cy="936625"/>
          </a:xfrm>
        </p:spPr>
        <p:txBody>
          <a:bodyPr/>
          <a:lstStyle/>
          <a:p>
            <a:r>
              <a:rPr lang="en-US" altLang="en-US" sz="4000" b="1" dirty="0">
                <a:latin typeface="Calibri" pitchFamily="34" charset="0"/>
                <a:ea typeface="Calibri" pitchFamily="34" charset="0"/>
                <a:cs typeface="Calibri" pitchFamily="34" charset="0"/>
              </a:rPr>
              <a:t>American Job Center Network Co-Branding</a:t>
            </a:r>
          </a:p>
        </p:txBody>
      </p:sp>
      <p:sp>
        <p:nvSpPr>
          <p:cNvPr id="3" name="Subtitle 2"/>
          <p:cNvSpPr>
            <a:spLocks noGrp="1"/>
          </p:cNvSpPr>
          <p:nvPr>
            <p:ph type="subTitle" idx="1"/>
          </p:nvPr>
        </p:nvSpPr>
        <p:spPr>
          <a:xfrm>
            <a:off x="3124200" y="4497388"/>
            <a:ext cx="5867400" cy="608012"/>
          </a:xfrm>
        </p:spPr>
        <p:txBody>
          <a:bodyPr rtlCol="0">
            <a:normAutofit/>
          </a:bodyPr>
          <a:lstStyle/>
          <a:p>
            <a:pPr fontAlgn="auto">
              <a:spcAft>
                <a:spcPts val="0"/>
              </a:spcAft>
              <a:defRPr/>
            </a:pPr>
            <a:r>
              <a:rPr lang="en-US" sz="2800" b="1" dirty="0">
                <a:solidFill>
                  <a:schemeClr val="tx1">
                    <a:lumMod val="85000"/>
                    <a:lumOff val="15000"/>
                  </a:schemeClr>
                </a:solidFill>
                <a:latin typeface="Calibri" panose="020F0502020204030204" pitchFamily="34" charset="0"/>
                <a:cs typeface="Calibri" panose="020F0502020204030204" pitchFamily="34" charset="0"/>
              </a:rPr>
              <a:t>John Dipko &amp; Katie Mueller</a:t>
            </a:r>
          </a:p>
        </p:txBody>
      </p:sp>
      <p:sp>
        <p:nvSpPr>
          <p:cNvPr id="10244" name="Text Placeholder 3"/>
          <p:cNvSpPr>
            <a:spLocks noGrp="1"/>
          </p:cNvSpPr>
          <p:nvPr>
            <p:ph type="body" sz="quarter" idx="10"/>
          </p:nvPr>
        </p:nvSpPr>
        <p:spPr/>
        <p:txBody>
          <a:bodyPr/>
          <a:lstStyle/>
          <a:p>
            <a:pPr fontAlgn="base">
              <a:spcAft>
                <a:spcPct val="0"/>
              </a:spcAft>
              <a:buFont typeface="Arial" charset="0"/>
              <a:buNone/>
            </a:pPr>
            <a:r>
              <a:rPr lang="en-US" altLang="en-US" sz="2800" b="1" dirty="0">
                <a:latin typeface="Calibri" pitchFamily="34" charset="0"/>
                <a:ea typeface="Calibri" pitchFamily="34" charset="0"/>
                <a:cs typeface="Calibri" pitchFamily="34" charset="0"/>
              </a:rPr>
              <a:t>The Wisconsin Experience</a:t>
            </a:r>
          </a:p>
        </p:txBody>
      </p:sp>
      <p:sp>
        <p:nvSpPr>
          <p:cNvPr id="6" name="Text Placeholder 5"/>
          <p:cNvSpPr>
            <a:spLocks noGrp="1"/>
          </p:cNvSpPr>
          <p:nvPr>
            <p:ph type="body" sz="quarter" idx="12"/>
          </p:nvPr>
        </p:nvSpPr>
        <p:spPr>
          <a:xfrm>
            <a:off x="3124200" y="5128591"/>
            <a:ext cx="5867400" cy="381000"/>
          </a:xfrm>
        </p:spPr>
        <p:txBody>
          <a:bodyPr rtlCol="0"/>
          <a:lstStyle/>
          <a:p>
            <a:pPr eaLnBrk="1" fontAlgn="auto" hangingPunct="1">
              <a:spcAft>
                <a:spcPts val="0"/>
              </a:spcAft>
              <a:buFont typeface="Arial" pitchFamily="34" charset="0"/>
              <a:buNone/>
              <a:defRPr/>
            </a:pPr>
            <a:r>
              <a:rPr lang="en-US" dirty="0">
                <a:solidFill>
                  <a:schemeClr val="tx1">
                    <a:lumMod val="85000"/>
                    <a:lumOff val="15000"/>
                  </a:schemeClr>
                </a:solidFill>
              </a:rPr>
              <a:t>Department of Workforce Development</a:t>
            </a:r>
          </a:p>
        </p:txBody>
      </p:sp>
      <p:sp>
        <p:nvSpPr>
          <p:cNvPr id="10247" name="Text Placeholder 6"/>
          <p:cNvSpPr>
            <a:spLocks noGrp="1"/>
          </p:cNvSpPr>
          <p:nvPr>
            <p:ph type="body" sz="quarter" idx="13"/>
          </p:nvPr>
        </p:nvSpPr>
        <p:spPr>
          <a:xfrm>
            <a:off x="0" y="5562600"/>
            <a:ext cx="2971800" cy="304800"/>
          </a:xfrm>
        </p:spPr>
        <p:txBody>
          <a:bodyPr/>
          <a:lstStyle/>
          <a:p>
            <a:pPr algn="ctr" fontAlgn="base">
              <a:spcAft>
                <a:spcPct val="0"/>
              </a:spcAft>
              <a:buFont typeface="Arial" charset="0"/>
              <a:buNone/>
            </a:pPr>
            <a:r>
              <a:rPr lang="en-US" altLang="en-US" dirty="0">
                <a:latin typeface="Calibri" pitchFamily="34" charset="0"/>
                <a:ea typeface="Calibri" pitchFamily="34" charset="0"/>
                <a:cs typeface="Calibri" pitchFamily="34" charset="0"/>
              </a:rPr>
              <a:t>AJC Branding for the Next Generation Workforce System</a:t>
            </a:r>
          </a:p>
        </p:txBody>
      </p:sp>
      <p:sp>
        <p:nvSpPr>
          <p:cNvPr id="10248" name="Text Placeholder 7"/>
          <p:cNvSpPr>
            <a:spLocks noGrp="1"/>
          </p:cNvSpPr>
          <p:nvPr>
            <p:ph type="body" sz="quarter" idx="14"/>
          </p:nvPr>
        </p:nvSpPr>
        <p:spPr>
          <a:xfrm>
            <a:off x="0" y="5867400"/>
            <a:ext cx="2971800" cy="228600"/>
          </a:xfrm>
        </p:spPr>
        <p:txBody>
          <a:bodyPr/>
          <a:lstStyle/>
          <a:p>
            <a:pPr eaLnBrk="1" hangingPunct="1"/>
            <a:r>
              <a:rPr lang="en-US" altLang="en-US" dirty="0">
                <a:latin typeface="Calibri" pitchFamily="34" charset="0"/>
                <a:ea typeface="Calibri" pitchFamily="34" charset="0"/>
                <a:cs typeface="Calibri" pitchFamily="34" charset="0"/>
              </a:rPr>
              <a:t>April 5, 2017</a:t>
            </a:r>
          </a:p>
        </p:txBody>
      </p:sp>
      <p:sp>
        <p:nvSpPr>
          <p:cNvPr id="10249" name="Text Placeholder 8"/>
          <p:cNvSpPr>
            <a:spLocks noGrp="1"/>
          </p:cNvSpPr>
          <p:nvPr>
            <p:ph type="body" sz="quarter" idx="15"/>
          </p:nvPr>
        </p:nvSpPr>
        <p:spPr>
          <a:xfrm>
            <a:off x="0" y="6096000"/>
            <a:ext cx="2971800" cy="228600"/>
          </a:xfrm>
        </p:spPr>
        <p:txBody>
          <a:bodyPr/>
          <a:lstStyle/>
          <a:p>
            <a:pPr fontAlgn="base">
              <a:spcAft>
                <a:spcPct val="0"/>
              </a:spcAft>
              <a:buFont typeface="Arial" charset="0"/>
              <a:buNone/>
            </a:pPr>
            <a:r>
              <a:rPr lang="en-US" altLang="en-US" dirty="0">
                <a:latin typeface="Calibri" pitchFamily="34" charset="0"/>
                <a:ea typeface="Calibri" pitchFamily="34" charset="0"/>
                <a:cs typeface="Calibri" pitchFamily="34" charset="0"/>
              </a:rPr>
              <a:t>Webinar</a:t>
            </a:r>
          </a:p>
        </p:txBody>
      </p:sp>
    </p:spTree>
    <p:custDataLst>
      <p:tags r:id="rId1"/>
    </p:custDataLst>
    <p:extLst>
      <p:ext uri="{BB962C8B-B14F-4D97-AF65-F5344CB8AC3E}">
        <p14:creationId xmlns:p14="http://schemas.microsoft.com/office/powerpoint/2010/main" val="9000468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Placeholder 1"/>
          <p:cNvSpPr>
            <a:spLocks noGrp="1"/>
          </p:cNvSpPr>
          <p:nvPr>
            <p:ph type="body" idx="1"/>
          </p:nvPr>
        </p:nvSpPr>
        <p:spPr>
          <a:xfrm>
            <a:off x="457200" y="1371600"/>
            <a:ext cx="7924800" cy="639763"/>
          </a:xfrm>
        </p:spPr>
        <p:txBody>
          <a:bodyPr/>
          <a:lstStyle/>
          <a:p>
            <a:pPr eaLnBrk="1" hangingPunct="1"/>
            <a:r>
              <a:rPr lang="en-US" altLang="en-US" sz="3200" dirty="0">
                <a:latin typeface="Calibri" pitchFamily="34" charset="0"/>
              </a:rPr>
              <a:t>What does this mean for us?</a:t>
            </a:r>
          </a:p>
        </p:txBody>
      </p:sp>
      <p:sp>
        <p:nvSpPr>
          <p:cNvPr id="12291" name="Content Placeholder 2"/>
          <p:cNvSpPr>
            <a:spLocks noGrp="1"/>
          </p:cNvSpPr>
          <p:nvPr>
            <p:ph sz="half" idx="2"/>
          </p:nvPr>
        </p:nvSpPr>
        <p:spPr>
          <a:xfrm>
            <a:off x="457200" y="2011363"/>
            <a:ext cx="7543800" cy="4389437"/>
          </a:xfrm>
        </p:spPr>
        <p:txBody>
          <a:bodyPr/>
          <a:lstStyle/>
          <a:p>
            <a:pPr marL="0" indent="0" eaLnBrk="1" hangingPunct="1">
              <a:buNone/>
            </a:pPr>
            <a:r>
              <a:rPr lang="en-US" altLang="en-US" sz="2800" dirty="0">
                <a:latin typeface="Calibri" pitchFamily="34" charset="0"/>
              </a:rPr>
              <a:t>Department of Workforce Development</a:t>
            </a:r>
          </a:p>
          <a:p>
            <a:pPr marL="800100" lvl="1" indent="-342900" eaLnBrk="1" hangingPunct="1">
              <a:buBlip>
                <a:blip r:embed="rId4"/>
              </a:buBlip>
            </a:pPr>
            <a:r>
              <a:rPr lang="en-US" altLang="en-US" sz="2400" dirty="0">
                <a:latin typeface="Calibri" pitchFamily="34" charset="0"/>
              </a:rPr>
              <a:t>Agency has own branding &amp; standards</a:t>
            </a:r>
          </a:p>
          <a:p>
            <a:pPr marL="800100" lvl="1" indent="-342900" eaLnBrk="1" hangingPunct="1">
              <a:buBlip>
                <a:blip r:embed="rId4"/>
              </a:buBlip>
            </a:pPr>
            <a:r>
              <a:rPr lang="en-US" altLang="en-US" sz="2400" dirty="0">
                <a:latin typeface="Calibri" pitchFamily="34" charset="0"/>
              </a:rPr>
              <a:t>Job Center of Wisconsin has distinct branding</a:t>
            </a:r>
          </a:p>
          <a:p>
            <a:pPr marL="800100" lvl="1" indent="-342900" eaLnBrk="1" hangingPunct="1">
              <a:buBlip>
                <a:blip r:embed="rId4"/>
              </a:buBlip>
            </a:pPr>
            <a:r>
              <a:rPr lang="en-US" altLang="en-US" sz="2400" dirty="0">
                <a:latin typeface="Calibri" pitchFamily="34" charset="0"/>
              </a:rPr>
              <a:t>Employment and Training</a:t>
            </a:r>
          </a:p>
          <a:p>
            <a:pPr marL="1257300" lvl="2" indent="-342900" eaLnBrk="1" hangingPunct="1">
              <a:buBlip>
                <a:blip r:embed="rId4"/>
              </a:buBlip>
            </a:pPr>
            <a:r>
              <a:rPr lang="en-US" altLang="en-US" sz="2000" dirty="0">
                <a:latin typeface="Calibri" pitchFamily="34" charset="0"/>
              </a:rPr>
              <a:t>Workforce Board Monitoring </a:t>
            </a:r>
          </a:p>
          <a:p>
            <a:pPr marL="1257300" lvl="2" indent="-342900" eaLnBrk="1" hangingPunct="1">
              <a:buBlip>
                <a:blip r:embed="rId4"/>
              </a:buBlip>
            </a:pPr>
            <a:r>
              <a:rPr lang="en-US" altLang="en-US" sz="2000" dirty="0">
                <a:latin typeface="Calibri" pitchFamily="34" charset="0"/>
              </a:rPr>
              <a:t>WIOA Implementation</a:t>
            </a:r>
          </a:p>
          <a:p>
            <a:pPr marL="800100" lvl="1" indent="-342900" eaLnBrk="1" hangingPunct="1">
              <a:buBlip>
                <a:blip r:embed="rId4"/>
              </a:buBlip>
            </a:pPr>
            <a:r>
              <a:rPr lang="en-US" altLang="en-US" sz="2400" dirty="0">
                <a:latin typeface="Calibri" pitchFamily="34" charset="0"/>
              </a:rPr>
              <a:t>Unemployment Insurance</a:t>
            </a:r>
          </a:p>
          <a:p>
            <a:pPr marL="800100" lvl="1" indent="-342900" eaLnBrk="1" hangingPunct="1">
              <a:buBlip>
                <a:blip r:embed="rId4"/>
              </a:buBlip>
            </a:pPr>
            <a:r>
              <a:rPr lang="en-US" altLang="en-US" sz="2400" dirty="0">
                <a:latin typeface="Calibri" pitchFamily="34" charset="0"/>
              </a:rPr>
              <a:t>Worker's Compensation</a:t>
            </a:r>
          </a:p>
          <a:p>
            <a:pPr marL="800100" lvl="1" indent="-342900" eaLnBrk="1" hangingPunct="1">
              <a:buBlip>
                <a:blip r:embed="rId4"/>
              </a:buBlip>
            </a:pPr>
            <a:r>
              <a:rPr lang="en-US" altLang="en-US" sz="2400" dirty="0">
                <a:latin typeface="Calibri" pitchFamily="34" charset="0"/>
              </a:rPr>
              <a:t>Vocational Rehabilitation </a:t>
            </a:r>
          </a:p>
          <a:p>
            <a:pPr marL="457200" lvl="1" indent="0" eaLnBrk="1" hangingPunct="1">
              <a:buNone/>
            </a:pPr>
            <a:endParaRPr lang="en-US" altLang="en-US" sz="2200" dirty="0">
              <a:latin typeface="Calibri" pitchFamily="34" charset="0"/>
            </a:endParaRPr>
          </a:p>
          <a:p>
            <a:pPr marL="457200" lvl="1" indent="0" eaLnBrk="1" hangingPunct="1">
              <a:buNone/>
            </a:pPr>
            <a:endParaRPr lang="en-US" altLang="en-US" sz="2400" dirty="0">
              <a:latin typeface="Calibri" pitchFamily="34" charset="0"/>
            </a:endParaRPr>
          </a:p>
          <a:p>
            <a:pPr marL="457200" lvl="1" indent="0" eaLnBrk="1" hangingPunct="1">
              <a:buNone/>
            </a:pPr>
            <a:endParaRPr lang="en-US" altLang="en-US" sz="2400" dirty="0">
              <a:latin typeface="Calibri" pitchFamily="34" charset="0"/>
            </a:endParaRPr>
          </a:p>
        </p:txBody>
      </p:sp>
      <p:sp>
        <p:nvSpPr>
          <p:cNvPr id="12294" name="Title 5"/>
          <p:cNvSpPr>
            <a:spLocks noGrp="1"/>
          </p:cNvSpPr>
          <p:nvPr>
            <p:ph type="title"/>
          </p:nvPr>
        </p:nvSpPr>
        <p:spPr>
          <a:xfrm>
            <a:off x="152400" y="274638"/>
            <a:ext cx="7239000" cy="755650"/>
          </a:xfrm>
        </p:spPr>
        <p:txBody>
          <a:bodyPr>
            <a:normAutofit/>
          </a:bodyPr>
          <a:lstStyle/>
          <a:p>
            <a:pPr eaLnBrk="1" hangingPunct="1"/>
            <a:r>
              <a:rPr lang="en-US" altLang="en-US" dirty="0">
                <a:ea typeface="Calibri" pitchFamily="34" charset="0"/>
              </a:rPr>
              <a:t>American Job Center Co-Branding</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4419600"/>
            <a:ext cx="3124200" cy="1009109"/>
          </a:xfrm>
          <a:prstGeom prst="rect">
            <a:avLst/>
          </a:prstGeom>
        </p:spPr>
      </p:pic>
    </p:spTree>
    <p:custDataLst>
      <p:tags r:id="rId1"/>
    </p:custDataLst>
    <p:extLst>
      <p:ext uri="{BB962C8B-B14F-4D97-AF65-F5344CB8AC3E}">
        <p14:creationId xmlns:p14="http://schemas.microsoft.com/office/powerpoint/2010/main" val="268118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152400" y="274638"/>
            <a:ext cx="7239000" cy="755650"/>
          </a:xfrm>
        </p:spPr>
        <p:txBody>
          <a:bodyPr/>
          <a:lstStyle/>
          <a:p>
            <a:pPr eaLnBrk="1" hangingPunct="1"/>
            <a:r>
              <a:rPr lang="en-US" altLang="en-US" dirty="0">
                <a:ea typeface="Calibri" pitchFamily="34" charset="0"/>
              </a:rPr>
              <a:t>American Job Center Co-Branding</a:t>
            </a:r>
          </a:p>
        </p:txBody>
      </p:sp>
      <p:sp>
        <p:nvSpPr>
          <p:cNvPr id="13315" name="TextBox 1"/>
          <p:cNvSpPr>
            <a:spLocks noGrp="1" noChangeArrowheads="1"/>
          </p:cNvSpPr>
          <p:nvPr>
            <p:ph idx="1"/>
          </p:nvPr>
        </p:nvSpPr>
        <p:spPr>
          <a:xfrm>
            <a:off x="457200" y="1447800"/>
            <a:ext cx="8229600" cy="5139869"/>
          </a:xfrm>
        </p:spPr>
        <p:txBody>
          <a:bodyPr>
            <a:spAutoFit/>
          </a:bodyPr>
          <a:lstStyle/>
          <a:p>
            <a:pPr marL="457200" indent="-457200" eaLnBrk="1" hangingPunct="1">
              <a:spcBef>
                <a:spcPct val="0"/>
              </a:spcBef>
              <a:buBlip>
                <a:blip r:embed="rId4"/>
              </a:buBlip>
            </a:pPr>
            <a:r>
              <a:rPr lang="en-US" altLang="en-US" sz="3600" dirty="0">
                <a:latin typeface="Calibri" pitchFamily="34" charset="0"/>
                <a:ea typeface="Calibri" pitchFamily="34" charset="0"/>
                <a:cs typeface="Calibri" pitchFamily="34" charset="0"/>
              </a:rPr>
              <a:t>Agency Implementation</a:t>
            </a:r>
          </a:p>
          <a:p>
            <a:pPr marL="914400" lvl="1" indent="-457200" eaLnBrk="1" hangingPunct="1">
              <a:spcBef>
                <a:spcPct val="0"/>
              </a:spcBef>
              <a:buBlip>
                <a:blip r:embed="rId4"/>
              </a:buBlip>
            </a:pPr>
            <a:r>
              <a:rPr lang="en-US" altLang="en-US" dirty="0">
                <a:latin typeface="Calibri" pitchFamily="34" charset="0"/>
                <a:ea typeface="Calibri" pitchFamily="34" charset="0"/>
                <a:cs typeface="Calibri" pitchFamily="34" charset="0"/>
              </a:rPr>
              <a:t>Not all agency work is One-Stop related</a:t>
            </a:r>
          </a:p>
          <a:p>
            <a:pPr marL="914400" lvl="1" indent="-457200" eaLnBrk="1" hangingPunct="1">
              <a:spcBef>
                <a:spcPct val="0"/>
              </a:spcBef>
              <a:buBlip>
                <a:blip r:embed="rId4"/>
              </a:buBlip>
            </a:pPr>
            <a:r>
              <a:rPr lang="en-US" altLang="en-US" dirty="0">
                <a:latin typeface="Calibri" pitchFamily="34" charset="0"/>
                <a:ea typeface="Calibri" pitchFamily="34" charset="0"/>
                <a:cs typeface="Calibri" pitchFamily="34" charset="0"/>
              </a:rPr>
              <a:t>Took a broad approach to branding</a:t>
            </a:r>
          </a:p>
          <a:p>
            <a:pPr marL="914400" lvl="1" indent="-457200" eaLnBrk="1" hangingPunct="1">
              <a:spcBef>
                <a:spcPct val="0"/>
              </a:spcBef>
              <a:buBlip>
                <a:blip r:embed="rId4"/>
              </a:buBlip>
            </a:pPr>
            <a:r>
              <a:rPr lang="en-US" altLang="en-US" dirty="0">
                <a:latin typeface="Calibri" pitchFamily="34" charset="0"/>
                <a:ea typeface="Calibri" pitchFamily="34" charset="0"/>
                <a:cs typeface="Calibri" pitchFamily="34" charset="0"/>
              </a:rPr>
              <a:t>Retain Job Center of Wisconsin brand</a:t>
            </a:r>
          </a:p>
          <a:p>
            <a:pPr marL="457200" lvl="1" indent="0" eaLnBrk="1" hangingPunct="1">
              <a:spcBef>
                <a:spcPct val="0"/>
              </a:spcBef>
              <a:buNone/>
            </a:pPr>
            <a:endParaRPr lang="en-US" altLang="en-US" dirty="0">
              <a:latin typeface="Calibri" pitchFamily="34" charset="0"/>
              <a:ea typeface="Calibri" pitchFamily="34" charset="0"/>
              <a:cs typeface="Calibri" pitchFamily="34" charset="0"/>
            </a:endParaRPr>
          </a:p>
          <a:p>
            <a:pPr marL="461963" indent="-461963" eaLnBrk="1" hangingPunct="1">
              <a:spcBef>
                <a:spcPct val="0"/>
              </a:spcBef>
              <a:buBlip>
                <a:blip r:embed="rId4"/>
              </a:buBlip>
            </a:pPr>
            <a:r>
              <a:rPr lang="en-US" altLang="en-US" sz="3600" dirty="0">
                <a:latin typeface="Calibri" pitchFamily="34" charset="0"/>
                <a:ea typeface="Calibri" pitchFamily="34" charset="0"/>
                <a:cs typeface="Calibri" pitchFamily="34" charset="0"/>
              </a:rPr>
              <a:t>Guidance to Workforce Boards</a:t>
            </a:r>
          </a:p>
          <a:p>
            <a:pPr marL="914400" lvl="1" indent="-457200" eaLnBrk="1" hangingPunct="1">
              <a:spcBef>
                <a:spcPct val="0"/>
              </a:spcBef>
              <a:buBlip>
                <a:blip r:embed="rId4"/>
              </a:buBlip>
            </a:pPr>
            <a:r>
              <a:rPr lang="en-US" altLang="en-US" dirty="0">
                <a:latin typeface="Calibri" pitchFamily="34" charset="0"/>
                <a:ea typeface="Calibri" pitchFamily="34" charset="0"/>
                <a:cs typeface="Calibri" pitchFamily="34" charset="0"/>
              </a:rPr>
              <a:t>Continue to use Job Center of Wisconsin branding</a:t>
            </a:r>
          </a:p>
          <a:p>
            <a:pPr marL="914400" lvl="1" indent="-457200" eaLnBrk="1" hangingPunct="1">
              <a:spcBef>
                <a:spcPct val="0"/>
              </a:spcBef>
              <a:buBlip>
                <a:blip r:embed="rId4"/>
              </a:buBlip>
            </a:pPr>
            <a:r>
              <a:rPr lang="en-US" altLang="en-US" dirty="0">
                <a:latin typeface="Calibri" pitchFamily="34" charset="0"/>
                <a:ea typeface="Calibri" pitchFamily="34" charset="0"/>
                <a:cs typeface="Calibri" pitchFamily="34" charset="0"/>
              </a:rPr>
              <a:t>Use a broad approach to co-branding</a:t>
            </a:r>
          </a:p>
          <a:p>
            <a:pPr marL="457200" lvl="1" indent="0" eaLnBrk="1" hangingPunct="1">
              <a:spcBef>
                <a:spcPct val="0"/>
              </a:spcBef>
              <a:buNone/>
            </a:pPr>
            <a:endParaRPr lang="en-US" altLang="en-US" dirty="0">
              <a:latin typeface="Calibri" pitchFamily="34" charset="0"/>
              <a:ea typeface="Calibri" pitchFamily="34" charset="0"/>
              <a:cs typeface="Calibri" pitchFamily="34" charset="0"/>
            </a:endParaRPr>
          </a:p>
          <a:p>
            <a:pPr marL="461963" indent="-404813" eaLnBrk="1" hangingPunct="1">
              <a:spcBef>
                <a:spcPct val="0"/>
              </a:spcBef>
              <a:buBlip>
                <a:blip r:embed="rId4"/>
              </a:buBlip>
            </a:pPr>
            <a:r>
              <a:rPr lang="en-US" altLang="en-US" dirty="0">
                <a:latin typeface="Calibri" pitchFamily="34" charset="0"/>
                <a:ea typeface="Calibri" pitchFamily="34" charset="0"/>
                <a:cs typeface="Calibri" pitchFamily="34" charset="0"/>
              </a:rPr>
              <a:t>Adult Basic Education (Title 2) Partners</a:t>
            </a:r>
          </a:p>
        </p:txBody>
      </p:sp>
    </p:spTree>
    <p:custDataLst>
      <p:tags r:id="rId1"/>
    </p:custDataLst>
    <p:extLst>
      <p:ext uri="{BB962C8B-B14F-4D97-AF65-F5344CB8AC3E}">
        <p14:creationId xmlns:p14="http://schemas.microsoft.com/office/powerpoint/2010/main" val="20049479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Job Center Co-Branding</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097" y="1295400"/>
            <a:ext cx="6609806" cy="5486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55933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Job Center Co-Branding</a:t>
            </a:r>
          </a:p>
        </p:txBody>
      </p:sp>
      <p:sp>
        <p:nvSpPr>
          <p:cNvPr id="6" name="Text Placeholder 1"/>
          <p:cNvSpPr txBox="1">
            <a:spLocks/>
          </p:cNvSpPr>
          <p:nvPr/>
        </p:nvSpPr>
        <p:spPr>
          <a:xfrm>
            <a:off x="457200" y="1371600"/>
            <a:ext cx="7924800" cy="6397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3200" b="0" i="0" u="none" strike="noStrike" kern="1200" cap="none" spc="0" normalizeH="0" baseline="0" noProof="0" dirty="0">
                <a:ln>
                  <a:noFill/>
                </a:ln>
                <a:solidFill>
                  <a:prstClr val="black"/>
                </a:solidFill>
                <a:effectLst/>
                <a:uLnTx/>
                <a:uFillTx/>
                <a:latin typeface="Calibri" pitchFamily="34" charset="0"/>
                <a:ea typeface="+mn-ea"/>
                <a:cs typeface="+mn-cs"/>
              </a:rPr>
              <a:t>Co-Branded Social Media Accounts </a:t>
            </a:r>
          </a:p>
        </p:txBody>
      </p:sp>
      <p:sp>
        <p:nvSpPr>
          <p:cNvPr id="7" name="Text Placeholder 1"/>
          <p:cNvSpPr txBox="1">
            <a:spLocks/>
          </p:cNvSpPr>
          <p:nvPr/>
        </p:nvSpPr>
        <p:spPr>
          <a:xfrm>
            <a:off x="469900" y="2163763"/>
            <a:ext cx="2646102" cy="3799370"/>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sng" strike="noStrike" kern="1200" cap="none" spc="0" normalizeH="0" baseline="0" noProof="0" dirty="0">
                <a:ln>
                  <a:noFill/>
                </a:ln>
                <a:solidFill>
                  <a:prstClr val="black"/>
                </a:solidFill>
                <a:effectLst/>
                <a:uLnTx/>
                <a:uFillTx/>
                <a:latin typeface="Calibri" pitchFamily="34" charset="0"/>
                <a:ea typeface="+mn-ea"/>
                <a:cs typeface="+mn-cs"/>
              </a:rPr>
              <a:t>DWD</a:t>
            </a:r>
            <a:r>
              <a:rPr kumimoji="0" lang="en-US" altLang="en-US" sz="2600" b="0" i="0" u="none" strike="noStrike" kern="1200" cap="none" spc="0" normalizeH="0" baseline="0" noProof="0" dirty="0">
                <a:ln>
                  <a:noFill/>
                </a:ln>
                <a:solidFill>
                  <a:prstClr val="black"/>
                </a:solidFill>
                <a:effectLst/>
                <a:uLnTx/>
                <a:uFillTx/>
                <a:latin typeface="Calibri" pitchFamily="34" charset="0"/>
                <a:ea typeface="+mn-ea"/>
                <a:cs typeface="+mn-cs"/>
              </a:rPr>
              <a:t> </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none" strike="noStrike" kern="1200" cap="none" spc="0" normalizeH="0" baseline="0" noProof="0" dirty="0">
                <a:ln>
                  <a:noFill/>
                </a:ln>
                <a:solidFill>
                  <a:srgbClr val="0000FF"/>
                </a:solidFill>
                <a:effectLst/>
                <a:uLnTx/>
                <a:uFillTx/>
                <a:latin typeface="Calibri" pitchFamily="34" charset="0"/>
                <a:ea typeface="+mn-ea"/>
                <a:cs typeface="+mn-cs"/>
              </a:rPr>
              <a:t>Facebook</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none" strike="noStrike" kern="1200" cap="none" spc="0" normalizeH="0" baseline="0" noProof="0" dirty="0">
                <a:ln>
                  <a:noFill/>
                </a:ln>
                <a:solidFill>
                  <a:srgbClr val="00B0F0"/>
                </a:solidFill>
                <a:effectLst/>
                <a:uLnTx/>
                <a:uFillTx/>
                <a:latin typeface="Calibri" pitchFamily="34" charset="0"/>
                <a:ea typeface="+mn-ea"/>
                <a:cs typeface="+mn-cs"/>
              </a:rPr>
              <a:t>Twitter</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none" strike="noStrike" kern="1200" cap="none" spc="0" normalizeH="0" baseline="0" noProof="0" dirty="0">
                <a:ln>
                  <a:noFill/>
                </a:ln>
                <a:solidFill>
                  <a:srgbClr val="FF0000"/>
                </a:solidFill>
                <a:effectLst/>
                <a:uLnTx/>
                <a:uFillTx/>
                <a:latin typeface="Calibri" pitchFamily="34" charset="0"/>
                <a:ea typeface="+mn-ea"/>
                <a:cs typeface="+mn-cs"/>
              </a:rPr>
              <a:t>YouTube</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endParaRPr kumimoji="0" lang="en-US" altLang="en-US" sz="2600" b="0" i="0" u="none" strike="noStrike" kern="1200" cap="none" spc="0" normalizeH="0" baseline="0" noProof="0" dirty="0">
              <a:ln>
                <a:noFill/>
              </a:ln>
              <a:solidFill>
                <a:prstClr val="black"/>
              </a:solidFill>
              <a:effectLst/>
              <a:uLnTx/>
              <a:uFillTx/>
              <a:latin typeface="Calibri"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sng" strike="noStrike" kern="1200" cap="none" spc="0" normalizeH="0" baseline="0" noProof="0" dirty="0">
                <a:ln>
                  <a:noFill/>
                </a:ln>
                <a:solidFill>
                  <a:prstClr val="black"/>
                </a:solidFill>
                <a:effectLst/>
                <a:uLnTx/>
                <a:uFillTx/>
                <a:latin typeface="Calibri" pitchFamily="34" charset="0"/>
                <a:ea typeface="+mn-ea"/>
                <a:cs typeface="+mn-cs"/>
              </a:rPr>
              <a:t>JCW</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none" strike="noStrike" kern="1200" cap="none" spc="0" normalizeH="0" baseline="0" noProof="0" dirty="0">
                <a:ln>
                  <a:noFill/>
                </a:ln>
                <a:solidFill>
                  <a:srgbClr val="0000FF"/>
                </a:solidFill>
                <a:effectLst/>
                <a:uLnTx/>
                <a:uFillTx/>
                <a:latin typeface="Calibri" pitchFamily="34" charset="0"/>
                <a:ea typeface="+mn-ea"/>
                <a:cs typeface="+mn-cs"/>
              </a:rPr>
              <a:t>Facebook </a:t>
            </a:r>
          </a:p>
          <a:p>
            <a:pPr marL="0" marR="0" lvl="0" indent="0" algn="l" defTabSz="914400" rtl="0" eaLnBrk="1" fontAlgn="base" latinLnBrk="0" hangingPunct="1">
              <a:lnSpc>
                <a:spcPct val="100000"/>
              </a:lnSpc>
              <a:spcBef>
                <a:spcPct val="20000"/>
              </a:spcBef>
              <a:spcAft>
                <a:spcPct val="0"/>
              </a:spcAft>
              <a:buClrTx/>
              <a:buSzTx/>
              <a:buFont typeface="Arial" charset="0"/>
              <a:buNone/>
              <a:tabLst/>
              <a:defRPr/>
            </a:pPr>
            <a:r>
              <a:rPr kumimoji="0" lang="en-US" altLang="en-US" sz="2600" b="1" i="0" u="none" strike="noStrike" kern="1200" cap="none" spc="0" normalizeH="0" baseline="0" noProof="0" dirty="0">
                <a:ln>
                  <a:noFill/>
                </a:ln>
                <a:solidFill>
                  <a:srgbClr val="00B0F0"/>
                </a:solidFill>
                <a:effectLst/>
                <a:uLnTx/>
                <a:uFillTx/>
                <a:latin typeface="Calibri" pitchFamily="34" charset="0"/>
                <a:ea typeface="+mn-ea"/>
                <a:cs typeface="+mn-cs"/>
              </a:rPr>
              <a:t>Twitter</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2527" t="5202" r="3196" b="10907"/>
          <a:stretch/>
        </p:blipFill>
        <p:spPr>
          <a:xfrm>
            <a:off x="2705100" y="2353201"/>
            <a:ext cx="4495800" cy="3200400"/>
          </a:xfrm>
          <a:prstGeom prst="rect">
            <a:avLst/>
          </a:prstGeom>
          <a:ln>
            <a:solidFill>
              <a:schemeClr val="tx1"/>
            </a:solidFill>
          </a:ln>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400" y="3505200"/>
            <a:ext cx="2655804" cy="2642943"/>
          </a:xfrm>
          <a:prstGeom prst="rect">
            <a:avLst/>
          </a:prstGeom>
        </p:spPr>
      </p:pic>
    </p:spTree>
    <p:extLst>
      <p:ext uri="{BB962C8B-B14F-4D97-AF65-F5344CB8AC3E}">
        <p14:creationId xmlns:p14="http://schemas.microsoft.com/office/powerpoint/2010/main" val="29291517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81030" y="334776"/>
            <a:ext cx="8153400" cy="3150703"/>
          </a:xfrm>
        </p:spPr>
        <p:txBody>
          <a:bodyPr>
            <a:noAutofit/>
          </a:bodyPr>
          <a:lstStyle/>
          <a:p>
            <a:pPr algn="ctr"/>
            <a:r>
              <a:rPr lang="en-US" sz="5400" dirty="0"/>
              <a:t>American job center branding for the next generation workforce system</a:t>
            </a:r>
          </a:p>
        </p:txBody>
      </p:sp>
      <p:sp>
        <p:nvSpPr>
          <p:cNvPr id="9" name="Text Placeholder 8"/>
          <p:cNvSpPr>
            <a:spLocks noGrp="1"/>
          </p:cNvSpPr>
          <p:nvPr>
            <p:ph type="body" sz="quarter" idx="10"/>
          </p:nvPr>
        </p:nvSpPr>
        <p:spPr>
          <a:xfrm>
            <a:off x="6175401" y="5244227"/>
            <a:ext cx="2559029" cy="431424"/>
          </a:xfrm>
        </p:spPr>
        <p:txBody>
          <a:bodyPr/>
          <a:lstStyle/>
          <a:p>
            <a:r>
              <a:rPr lang="en-US" dirty="0"/>
              <a:t>April 5, 2017</a:t>
            </a:r>
          </a:p>
        </p:txBody>
      </p:sp>
    </p:spTree>
    <p:extLst>
      <p:ext uri="{BB962C8B-B14F-4D97-AF65-F5344CB8AC3E}">
        <p14:creationId xmlns:p14="http://schemas.microsoft.com/office/powerpoint/2010/main" val="2148829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Job Center Co-Branding</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835" y="1295400"/>
            <a:ext cx="7028330" cy="5430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28752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Job Center Co-Branding</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578" y="1371600"/>
            <a:ext cx="8286845"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23976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Job Center Co-Branding</a:t>
            </a:r>
          </a:p>
        </p:txBody>
      </p:sp>
      <p:sp>
        <p:nvSpPr>
          <p:cNvPr id="3" name="Content Placeholder 2"/>
          <p:cNvSpPr>
            <a:spLocks noGrp="1"/>
          </p:cNvSpPr>
          <p:nvPr>
            <p:ph idx="1"/>
          </p:nvPr>
        </p:nvSpPr>
        <p:spPr/>
        <p:txBody>
          <a:bodyPr/>
          <a:lstStyle/>
          <a:p>
            <a:pPr marL="0" indent="0">
              <a:buNone/>
            </a:pPr>
            <a:r>
              <a:rPr lang="en-US" b="1" dirty="0">
                <a:latin typeface="Calibri" panose="020F0502020204030204" pitchFamily="34" charset="0"/>
              </a:rPr>
              <a:t>Keeping it Consistent is Not Easy</a:t>
            </a:r>
          </a:p>
          <a:p>
            <a:pPr marL="571500" indent="-571500">
              <a:buBlip>
                <a:blip r:embed="rId3"/>
              </a:buBlip>
            </a:pPr>
            <a:r>
              <a:rPr lang="en-US" dirty="0">
                <a:latin typeface="Calibri" panose="020F0502020204030204" pitchFamily="34" charset="0"/>
              </a:rPr>
              <a:t>Recommended co-branding with current state Job Center branding</a:t>
            </a:r>
          </a:p>
          <a:p>
            <a:pPr marL="571500" indent="-571500">
              <a:buBlip>
                <a:blip r:embed="rId3"/>
              </a:buBlip>
            </a:pPr>
            <a:endParaRPr lang="en-US" dirty="0">
              <a:latin typeface="Calibri" panose="020F0502020204030204" pitchFamily="34" charset="0"/>
            </a:endParaRPr>
          </a:p>
          <a:p>
            <a:pPr marL="571500" indent="-571500">
              <a:buBlip>
                <a:blip r:embed="rId3"/>
              </a:buBlip>
            </a:pPr>
            <a:endParaRPr lang="en-US" dirty="0">
              <a:latin typeface="Calibri" panose="020F0502020204030204" pitchFamily="34" charset="0"/>
            </a:endParaRPr>
          </a:p>
          <a:p>
            <a:pPr marL="571500" indent="-571500">
              <a:buBlip>
                <a:blip r:embed="rId3"/>
              </a:buBlip>
            </a:pPr>
            <a:r>
              <a:rPr lang="en-US" dirty="0">
                <a:latin typeface="Calibri" panose="020F0502020204030204" pitchFamily="34" charset="0"/>
              </a:rPr>
              <a:t>Boards have different branding throughout the state</a:t>
            </a:r>
          </a:p>
          <a:p>
            <a:pPr marL="571500" indent="-571500">
              <a:buBlip>
                <a:blip r:embed="rId3"/>
              </a:buBlip>
            </a:pPr>
            <a:endParaRPr lang="en-US" dirty="0">
              <a:latin typeface="Calibri" panose="020F0502020204030204" pitchFamily="34" charset="0"/>
            </a:endParaRPr>
          </a:p>
        </p:txBody>
      </p:sp>
      <p:pic>
        <p:nvPicPr>
          <p:cNvPr id="2560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58"/>
          <a:stretch/>
        </p:blipFill>
        <p:spPr bwMode="auto">
          <a:xfrm>
            <a:off x="990600" y="5334000"/>
            <a:ext cx="2499963"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60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8200" y="5525965"/>
            <a:ext cx="3886558" cy="8352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90900" y="3124200"/>
            <a:ext cx="2362200" cy="881732"/>
          </a:xfrm>
          <a:prstGeom prst="rect">
            <a:avLst/>
          </a:prstGeom>
        </p:spPr>
      </p:pic>
    </p:spTree>
    <p:extLst>
      <p:ext uri="{BB962C8B-B14F-4D97-AF65-F5344CB8AC3E}">
        <p14:creationId xmlns:p14="http://schemas.microsoft.com/office/powerpoint/2010/main" val="2750574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American Job Center Co-Branding</a:t>
            </a:r>
          </a:p>
        </p:txBody>
      </p:sp>
      <p:sp>
        <p:nvSpPr>
          <p:cNvPr id="3" name="Content Placeholder 2"/>
          <p:cNvSpPr>
            <a:spLocks noGrp="1"/>
          </p:cNvSpPr>
          <p:nvPr>
            <p:ph idx="1"/>
          </p:nvPr>
        </p:nvSpPr>
        <p:spPr/>
        <p:txBody>
          <a:bodyPr/>
          <a:lstStyle/>
          <a:p>
            <a:pPr marL="0" indent="0">
              <a:buNone/>
            </a:pPr>
            <a:r>
              <a:rPr lang="en-US" sz="4000" b="1" dirty="0">
                <a:latin typeface="Calibri" panose="020F0502020204030204" pitchFamily="34" charset="0"/>
              </a:rPr>
              <a:t>A Work in Progress</a:t>
            </a:r>
          </a:p>
          <a:p>
            <a:pPr marL="571500" indent="-571500">
              <a:buBlip>
                <a:blip r:embed="rId3"/>
              </a:buBlip>
            </a:pPr>
            <a:endParaRPr lang="en-US" sz="1000" dirty="0">
              <a:latin typeface="Calibri" panose="020F0502020204030204" pitchFamily="34" charset="0"/>
            </a:endParaRPr>
          </a:p>
          <a:p>
            <a:pPr marL="571500" indent="-571500">
              <a:buBlip>
                <a:blip r:embed="rId3"/>
              </a:buBlip>
            </a:pPr>
            <a:r>
              <a:rPr lang="en-US" sz="2800" dirty="0">
                <a:latin typeface="Calibri" panose="020F0502020204030204" pitchFamily="34" charset="0"/>
              </a:rPr>
              <a:t>Does this need the AJCN logo?</a:t>
            </a:r>
          </a:p>
          <a:p>
            <a:pPr marL="571500" indent="-571500">
              <a:buBlip>
                <a:blip r:embed="rId3"/>
              </a:buBlip>
            </a:pPr>
            <a:r>
              <a:rPr lang="en-US" sz="2800" dirty="0">
                <a:latin typeface="Calibri" panose="020F0502020204030204" pitchFamily="34" charset="0"/>
              </a:rPr>
              <a:t>Is this part of the “One-Stop” delivery system?</a:t>
            </a:r>
          </a:p>
          <a:p>
            <a:pPr marL="571500" indent="-571500">
              <a:buBlip>
                <a:blip r:embed="rId3"/>
              </a:buBlip>
            </a:pPr>
            <a:r>
              <a:rPr lang="en-US" sz="2800" dirty="0">
                <a:latin typeface="Calibri" panose="020F0502020204030204" pitchFamily="34" charset="0"/>
              </a:rPr>
              <a:t>A proud partner of the American Job Center network vs American Job Center Wisconsin</a:t>
            </a:r>
          </a:p>
          <a:p>
            <a:pPr marL="571500" indent="-571500">
              <a:buBlip>
                <a:blip r:embed="rId3"/>
              </a:buBlip>
            </a:pPr>
            <a:r>
              <a:rPr lang="en-US" sz="2800" dirty="0">
                <a:latin typeface="Calibri" panose="020F0502020204030204" pitchFamily="34" charset="0"/>
              </a:rPr>
              <a:t>Educating all partners</a:t>
            </a:r>
          </a:p>
          <a:p>
            <a:pPr marL="571500" indent="-571500">
              <a:buBlip>
                <a:blip r:embed="rId3"/>
              </a:buBlip>
            </a:pPr>
            <a:r>
              <a:rPr lang="en-US" sz="2800" dirty="0">
                <a:latin typeface="Calibri" panose="020F0502020204030204" pitchFamily="34" charset="0"/>
              </a:rPr>
              <a:t>Cost considerations</a:t>
            </a:r>
          </a:p>
          <a:p>
            <a:pPr marL="971550" lvl="1" indent="-571500">
              <a:buBlip>
                <a:blip r:embed="rId3"/>
              </a:buBlip>
            </a:pPr>
            <a:r>
              <a:rPr lang="en-US" sz="2400" dirty="0">
                <a:latin typeface="Calibri" panose="020F0502020204030204" pitchFamily="34" charset="0"/>
              </a:rPr>
              <a:t>Overall Marketing Campaign</a:t>
            </a:r>
          </a:p>
          <a:p>
            <a:pPr marL="971550" lvl="1" indent="-571500">
              <a:buBlip>
                <a:blip r:embed="rId3"/>
              </a:buBlip>
            </a:pPr>
            <a:r>
              <a:rPr lang="en-US" sz="2400" dirty="0">
                <a:latin typeface="Calibri" panose="020F0502020204030204" pitchFamily="34" charset="0"/>
              </a:rPr>
              <a:t>Exterior Signage</a:t>
            </a:r>
          </a:p>
          <a:p>
            <a:pPr marL="571500" indent="-571500">
              <a:buBlip>
                <a:blip r:embed="rId3"/>
              </a:buBlip>
            </a:pPr>
            <a:endParaRPr lang="en-US" sz="2400" dirty="0">
              <a:latin typeface="Calibri" panose="020F0502020204030204" pitchFamily="34" charset="0"/>
            </a:endParaRPr>
          </a:p>
          <a:p>
            <a:pPr marL="0" indent="0">
              <a:buNone/>
            </a:pPr>
            <a:endParaRPr lang="en-US" dirty="0"/>
          </a:p>
        </p:txBody>
      </p:sp>
    </p:spTree>
    <p:extLst>
      <p:ext uri="{BB962C8B-B14F-4D97-AF65-F5344CB8AC3E}">
        <p14:creationId xmlns:p14="http://schemas.microsoft.com/office/powerpoint/2010/main" val="1664919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ctrTitle"/>
          </p:nvPr>
        </p:nvSpPr>
        <p:spPr/>
        <p:txBody>
          <a:bodyPr/>
          <a:lstStyle/>
          <a:p>
            <a:r>
              <a:rPr lang="en-US" altLang="en-US" b="1" dirty="0">
                <a:latin typeface="Calibri" pitchFamily="34" charset="0"/>
                <a:ea typeface="Calibri" pitchFamily="34" charset="0"/>
                <a:cs typeface="Calibri" pitchFamily="34" charset="0"/>
              </a:rPr>
              <a:t>Questions?</a:t>
            </a:r>
          </a:p>
        </p:txBody>
      </p:sp>
      <p:sp>
        <p:nvSpPr>
          <p:cNvPr id="3" name="Subtitle 2"/>
          <p:cNvSpPr>
            <a:spLocks noGrp="1"/>
          </p:cNvSpPr>
          <p:nvPr>
            <p:ph type="subTitle" idx="1"/>
          </p:nvPr>
        </p:nvSpPr>
        <p:spPr>
          <a:xfrm>
            <a:off x="139148" y="2309104"/>
            <a:ext cx="5867400" cy="608013"/>
          </a:xfrm>
        </p:spPr>
        <p:txBody>
          <a:bodyPr rtlCol="0">
            <a:normAutofit/>
          </a:bodyPr>
          <a:lstStyle/>
          <a:p>
            <a:pPr fontAlgn="auto">
              <a:spcAft>
                <a:spcPts val="0"/>
              </a:spcAft>
              <a:defRPr/>
            </a:pPr>
            <a:r>
              <a:rPr lang="en-US" b="1" dirty="0">
                <a:solidFill>
                  <a:schemeClr val="tx1">
                    <a:lumMod val="85000"/>
                    <a:lumOff val="15000"/>
                  </a:schemeClr>
                </a:solidFill>
                <a:latin typeface="Calibri" panose="020F0502020204030204" pitchFamily="34" charset="0"/>
                <a:cs typeface="Calibri" panose="020F0502020204030204" pitchFamily="34" charset="0"/>
              </a:rPr>
              <a:t>John Dipko &amp; Katie Mueller</a:t>
            </a:r>
          </a:p>
        </p:txBody>
      </p:sp>
      <p:sp>
        <p:nvSpPr>
          <p:cNvPr id="14340" name="Text Placeholder 3"/>
          <p:cNvSpPr>
            <a:spLocks noGrp="1"/>
          </p:cNvSpPr>
          <p:nvPr>
            <p:ph type="body" sz="quarter" idx="11"/>
          </p:nvPr>
        </p:nvSpPr>
        <p:spPr>
          <a:xfrm>
            <a:off x="139148" y="2876079"/>
            <a:ext cx="5867400" cy="361950"/>
          </a:xfrm>
        </p:spPr>
        <p:txBody>
          <a:bodyPr/>
          <a:lstStyle/>
          <a:p>
            <a:pPr fontAlgn="base">
              <a:spcAft>
                <a:spcPct val="0"/>
              </a:spcAft>
            </a:pPr>
            <a:r>
              <a:rPr lang="en-US" sz="2000" dirty="0">
                <a:solidFill>
                  <a:schemeClr val="tx1">
                    <a:lumMod val="85000"/>
                    <a:lumOff val="15000"/>
                  </a:schemeClr>
                </a:solidFill>
              </a:rPr>
              <a:t>Communications Director &amp; Employment and Training Communications Liaison</a:t>
            </a:r>
          </a:p>
          <a:p>
            <a:pPr fontAlgn="base">
              <a:spcAft>
                <a:spcPct val="0"/>
              </a:spcAft>
              <a:buFont typeface="Arial" charset="0"/>
              <a:buNone/>
            </a:pPr>
            <a:endParaRPr lang="en-US" altLang="en-US" dirty="0">
              <a:ea typeface="Calibri" pitchFamily="34" charset="0"/>
            </a:endParaRPr>
          </a:p>
        </p:txBody>
      </p:sp>
      <p:sp>
        <p:nvSpPr>
          <p:cNvPr id="14341" name="Text Placeholder 4"/>
          <p:cNvSpPr>
            <a:spLocks noGrp="1"/>
          </p:cNvSpPr>
          <p:nvPr>
            <p:ph type="body" sz="quarter" idx="12"/>
          </p:nvPr>
        </p:nvSpPr>
        <p:spPr>
          <a:xfrm>
            <a:off x="152400" y="4037310"/>
            <a:ext cx="5867400" cy="381000"/>
          </a:xfrm>
        </p:spPr>
        <p:txBody>
          <a:bodyPr/>
          <a:lstStyle/>
          <a:p>
            <a:pPr eaLnBrk="1" hangingPunct="1"/>
            <a:r>
              <a:rPr lang="en-US" altLang="en-US" dirty="0">
                <a:ea typeface="Calibri" pitchFamily="34" charset="0"/>
                <a:hlinkClick r:id="rId4"/>
              </a:rPr>
              <a:t>John.Dipko@dwd.wi.gov</a:t>
            </a:r>
            <a:r>
              <a:rPr lang="en-US" altLang="en-US" dirty="0">
                <a:ea typeface="Calibri" pitchFamily="34" charset="0"/>
              </a:rPr>
              <a:t> </a:t>
            </a:r>
            <a:r>
              <a:rPr lang="en-US" altLang="en-US" dirty="0">
                <a:ea typeface="Calibri" pitchFamily="34" charset="0"/>
                <a:hlinkClick r:id="rId5"/>
              </a:rPr>
              <a:t>Kathryn.Mueller@dwd.wi.gov</a:t>
            </a:r>
            <a:endParaRPr lang="en-US" altLang="en-US" dirty="0">
              <a:ea typeface="Calibri" pitchFamily="34" charset="0"/>
            </a:endParaRPr>
          </a:p>
          <a:p>
            <a:pPr eaLnBrk="1" hangingPunct="1"/>
            <a:endParaRPr lang="en-US" altLang="en-US" dirty="0">
              <a:ea typeface="Calibri" pitchFamily="34" charset="0"/>
            </a:endParaRPr>
          </a:p>
        </p:txBody>
      </p:sp>
      <p:sp>
        <p:nvSpPr>
          <p:cNvPr id="14342" name="Text Placeholder 5"/>
          <p:cNvSpPr>
            <a:spLocks noGrp="1"/>
          </p:cNvSpPr>
          <p:nvPr>
            <p:ph type="body" sz="quarter" idx="13"/>
          </p:nvPr>
        </p:nvSpPr>
        <p:spPr>
          <a:xfrm>
            <a:off x="139148" y="3634573"/>
            <a:ext cx="5867400" cy="400050"/>
          </a:xfrm>
        </p:spPr>
        <p:txBody>
          <a:bodyPr/>
          <a:lstStyle/>
          <a:p>
            <a:pPr eaLnBrk="1" hangingPunct="1"/>
            <a:r>
              <a:rPr lang="en-US" altLang="en-US" dirty="0">
                <a:ea typeface="Calibri" pitchFamily="34" charset="0"/>
              </a:rPr>
              <a:t>608-266-6753/608-266-2930</a:t>
            </a:r>
          </a:p>
        </p:txBody>
      </p:sp>
    </p:spTree>
    <p:custDataLst>
      <p:tags r:id="rId1"/>
    </p:custDataLst>
    <p:extLst>
      <p:ext uri="{BB962C8B-B14F-4D97-AF65-F5344CB8AC3E}">
        <p14:creationId xmlns:p14="http://schemas.microsoft.com/office/powerpoint/2010/main" val="2074584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pPr>
              <a:lnSpc>
                <a:spcPct val="100000"/>
              </a:lnSpc>
            </a:pPr>
            <a:r>
              <a:rPr lang="en-US" sz="2400" dirty="0">
                <a:solidFill>
                  <a:srgbClr val="0F4B93"/>
                </a:solidFill>
              </a:rPr>
              <a:t>Terms of Use, Graphics Guide (logos in many formats and special fonts): </a:t>
            </a:r>
            <a:r>
              <a:rPr lang="en-US" sz="2400" dirty="0">
                <a:solidFill>
                  <a:srgbClr val="0F4B93"/>
                </a:solidFill>
                <a:hlinkClick r:id="rId3"/>
              </a:rPr>
              <a:t>https://www.dol.gov/ajc/</a:t>
            </a:r>
            <a:r>
              <a:rPr lang="en-US" sz="2400" dirty="0">
                <a:solidFill>
                  <a:srgbClr val="0F4B93"/>
                </a:solidFill>
              </a:rPr>
              <a:t>  </a:t>
            </a:r>
          </a:p>
          <a:p>
            <a:pPr>
              <a:lnSpc>
                <a:spcPct val="100000"/>
              </a:lnSpc>
            </a:pPr>
            <a:r>
              <a:rPr lang="en-US" sz="2400" dirty="0">
                <a:solidFill>
                  <a:srgbClr val="0F4B93"/>
                </a:solidFill>
              </a:rPr>
              <a:t>(accept the Terms of Use “button” at the bottom of the page to access logos)</a:t>
            </a:r>
          </a:p>
          <a:p>
            <a:pPr>
              <a:lnSpc>
                <a:spcPct val="100000"/>
              </a:lnSpc>
            </a:pPr>
            <a:endParaRPr lang="en-US" dirty="0"/>
          </a:p>
        </p:txBody>
      </p:sp>
      <p:sp>
        <p:nvSpPr>
          <p:cNvPr id="5" name="Content Placeholder 4"/>
          <p:cNvSpPr>
            <a:spLocks noGrp="1"/>
          </p:cNvSpPr>
          <p:nvPr>
            <p:ph idx="10"/>
          </p:nvPr>
        </p:nvSpPr>
        <p:spPr/>
        <p:txBody>
          <a:bodyPr/>
          <a:lstStyle/>
          <a:p>
            <a:pPr>
              <a:lnSpc>
                <a:spcPct val="100000"/>
              </a:lnSpc>
            </a:pPr>
            <a:r>
              <a:rPr lang="en-US" dirty="0"/>
              <a:t>AJC Network Common Identifier Fact Sheet:</a:t>
            </a:r>
          </a:p>
          <a:p>
            <a:pPr>
              <a:lnSpc>
                <a:spcPct val="100000"/>
              </a:lnSpc>
            </a:pPr>
            <a:r>
              <a:rPr lang="en-US" dirty="0">
                <a:hlinkClick r:id="rId4"/>
              </a:rPr>
              <a:t>https://ion.cms.workforcegps.org/resources/2016/09/30/12/11/AJC-Common-Identifier-and-Branding</a:t>
            </a:r>
            <a:endParaRPr lang="en-US" dirty="0"/>
          </a:p>
          <a:p>
            <a:pPr>
              <a:lnSpc>
                <a:spcPct val="100000"/>
              </a:lnSpc>
            </a:pPr>
            <a:endParaRPr lang="en-US" dirty="0"/>
          </a:p>
          <a:p>
            <a:pPr>
              <a:lnSpc>
                <a:spcPct val="100000"/>
              </a:lnSpc>
            </a:pPr>
            <a:endParaRPr lang="en-US" dirty="0"/>
          </a:p>
        </p:txBody>
      </p:sp>
    </p:spTree>
    <p:extLst>
      <p:ext uri="{BB962C8B-B14F-4D97-AF65-F5344CB8AC3E}">
        <p14:creationId xmlns:p14="http://schemas.microsoft.com/office/powerpoint/2010/main" val="13285070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1376" y="1371600"/>
            <a:ext cx="7451724" cy="1917701"/>
          </a:xfrm>
        </p:spPr>
        <p:txBody>
          <a:bodyPr vert="horz" lIns="91440" tIns="45720" rIns="91440" bIns="45720" rtlCol="0" anchor="ctr">
            <a:noAutofit/>
          </a:bodyPr>
          <a:lstStyle/>
          <a:p>
            <a:pPr algn="ctr">
              <a:lnSpc>
                <a:spcPct val="95000"/>
              </a:lnSpc>
            </a:pPr>
            <a:r>
              <a:rPr lang="en-US" sz="4400" dirty="0"/>
              <a:t>Upcoming One-Stop </a:t>
            </a:r>
            <a:r>
              <a:rPr lang="en-US" sz="4000" dirty="0"/>
              <a:t>Technical Assistance Events</a:t>
            </a:r>
            <a:endParaRPr lang="en-US" sz="4400" dirty="0"/>
          </a:p>
        </p:txBody>
      </p:sp>
    </p:spTree>
    <p:extLst>
      <p:ext uri="{BB962C8B-B14F-4D97-AF65-F5344CB8AC3E}">
        <p14:creationId xmlns:p14="http://schemas.microsoft.com/office/powerpoint/2010/main" val="8674981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Single Corner Snipped 4"/>
          <p:cNvSpPr/>
          <p:nvPr/>
        </p:nvSpPr>
        <p:spPr>
          <a:xfrm flipH="1">
            <a:off x="2140585" y="5358025"/>
            <a:ext cx="6657974" cy="450211"/>
          </a:xfrm>
          <a:prstGeom prst="snip1Rect">
            <a:avLst>
              <a:gd name="adj" fmla="val 50000"/>
            </a:avLst>
          </a:prstGeom>
          <a:solidFill>
            <a:srgbClr val="E6E6E6"/>
          </a:solidFill>
          <a:ln>
            <a:noFill/>
          </a:ln>
          <a:effectLst>
            <a:innerShdw blurRad="63500" dist="50800" dir="54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fontScale="90000"/>
          </a:bodyPr>
          <a:lstStyle/>
          <a:p>
            <a:r>
              <a:rPr lang="en-US" dirty="0"/>
              <a:t>Upcoming One-Stop</a:t>
            </a:r>
            <a:br>
              <a:rPr lang="en-US" dirty="0"/>
            </a:br>
            <a:r>
              <a:rPr lang="en-US" dirty="0"/>
              <a:t>Technical Assistance Webinars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55585254"/>
              </p:ext>
            </p:extLst>
          </p:nvPr>
        </p:nvGraphicFramePr>
        <p:xfrm>
          <a:off x="514350" y="1637781"/>
          <a:ext cx="8286750" cy="3267456"/>
        </p:xfrm>
        <a:graphic>
          <a:graphicData uri="http://schemas.openxmlformats.org/drawingml/2006/table">
            <a:tbl>
              <a:tblPr bandRow="1">
                <a:tableStyleId>{1FECB4D8-DB02-4DC6-A0A2-4F2EBAE1DC90}</a:tableStyleId>
              </a:tblPr>
              <a:tblGrid>
                <a:gridCol w="3427730">
                  <a:extLst>
                    <a:ext uri="{9D8B030D-6E8A-4147-A177-3AD203B41FA5}">
                      <a16:colId xmlns:a16="http://schemas.microsoft.com/office/drawing/2014/main" val="3392379883"/>
                    </a:ext>
                  </a:extLst>
                </a:gridCol>
                <a:gridCol w="4859020">
                  <a:extLst>
                    <a:ext uri="{9D8B030D-6E8A-4147-A177-3AD203B41FA5}">
                      <a16:colId xmlns:a16="http://schemas.microsoft.com/office/drawing/2014/main" val="384793070"/>
                    </a:ext>
                  </a:extLst>
                </a:gridCol>
              </a:tblGrid>
              <a:tr h="0">
                <a:tc>
                  <a:txBody>
                    <a:bodyPr/>
                    <a:lstStyle/>
                    <a:p>
                      <a:endParaRPr lang="en-US" sz="1400" i="1" dirty="0">
                        <a:solidFill>
                          <a:schemeClr val="accent4">
                            <a:lumMod val="75000"/>
                          </a:schemeClr>
                        </a:solidFill>
                      </a:endParaRPr>
                    </a:p>
                  </a:txBody>
                  <a:tcPr marT="182880" marB="182880"/>
                </a:tc>
                <a:tc>
                  <a:txBody>
                    <a:bodyPr/>
                    <a:lstStyle/>
                    <a:p>
                      <a:pPr marL="0" marR="0" lvl="0" indent="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None/>
                        <a:tabLst/>
                        <a:defRPr/>
                      </a:pPr>
                      <a:r>
                        <a:rPr lang="en-US" sz="1400" b="1" kern="1200" dirty="0">
                          <a:solidFill>
                            <a:schemeClr val="accent1"/>
                          </a:solidFill>
                          <a:latin typeface="+mn-lt"/>
                          <a:ea typeface="+mn-ea"/>
                          <a:cs typeface="+mn-cs"/>
                        </a:rPr>
                        <a:t>Discussion on:</a:t>
                      </a:r>
                    </a:p>
                  </a:txBody>
                  <a:tcPr marT="182880" marB="182880"/>
                </a:tc>
                <a:extLst>
                  <a:ext uri="{0D108BD9-81ED-4DB2-BD59-A6C34878D82A}">
                    <a16:rowId xmlns:a16="http://schemas.microsoft.com/office/drawing/2014/main" val="66746115"/>
                  </a:ext>
                </a:extLst>
              </a:tr>
              <a:tr h="957473">
                <a:tc>
                  <a:txBody>
                    <a:bodyPr/>
                    <a:lstStyle/>
                    <a:p>
                      <a:r>
                        <a:rPr lang="en-US" sz="1400" b="1" dirty="0">
                          <a:solidFill>
                            <a:schemeClr val="tx1">
                              <a:lumMod val="85000"/>
                              <a:lumOff val="15000"/>
                            </a:schemeClr>
                          </a:solidFill>
                        </a:rPr>
                        <a:t>American Job Center Certification:</a:t>
                      </a:r>
                      <a:br>
                        <a:rPr lang="en-US" sz="1400" b="0" dirty="0">
                          <a:solidFill>
                            <a:schemeClr val="tx1">
                              <a:lumMod val="85000"/>
                              <a:lumOff val="15000"/>
                            </a:schemeClr>
                          </a:solidFill>
                        </a:rPr>
                      </a:br>
                      <a:r>
                        <a:rPr lang="en-US" sz="1400" b="0" dirty="0">
                          <a:solidFill>
                            <a:schemeClr val="tx1">
                              <a:lumMod val="85000"/>
                              <a:lumOff val="15000"/>
                            </a:schemeClr>
                          </a:solidFill>
                        </a:rPr>
                        <a:t>A Tool to Maximize State’s Quality and Consistency of Services</a:t>
                      </a:r>
                    </a:p>
                    <a:p>
                      <a:pPr marL="0" algn="l" defTabSz="914400" rtl="0" eaLnBrk="1" latinLnBrk="0" hangingPunct="1">
                        <a:spcBef>
                          <a:spcPts val="300"/>
                        </a:spcBef>
                      </a:pPr>
                      <a:r>
                        <a:rPr lang="en-US" sz="1200" i="1" kern="1200" dirty="0">
                          <a:solidFill>
                            <a:schemeClr val="accent4">
                              <a:lumMod val="75000"/>
                            </a:schemeClr>
                          </a:solidFill>
                          <a:latin typeface="+mn-lt"/>
                          <a:ea typeface="+mn-ea"/>
                          <a:cs typeface="+mn-cs"/>
                        </a:rPr>
                        <a:t>April 12, 2017 – 3:00pm EST</a:t>
                      </a:r>
                    </a:p>
                  </a:txBody>
                  <a:tcPr marT="182880" marB="18288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800" kern="1200" dirty="0">
                          <a:solidFill>
                            <a:schemeClr val="accent1"/>
                          </a:solidFill>
                          <a:latin typeface="+mn-lt"/>
                          <a:ea typeface="+mn-ea"/>
                          <a:cs typeface="+mn-cs"/>
                        </a:rPr>
                        <a:t>Emerging practices occurring in states evaluating effectiveness</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800" kern="1200" dirty="0">
                          <a:solidFill>
                            <a:schemeClr val="accent1"/>
                          </a:solidFill>
                          <a:latin typeface="+mn-lt"/>
                          <a:ea typeface="+mn-ea"/>
                          <a:cs typeface="+mn-cs"/>
                        </a:rPr>
                        <a:t>Physical and programmatic accessibility</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800" kern="1200" dirty="0">
                          <a:solidFill>
                            <a:schemeClr val="accent1"/>
                          </a:solidFill>
                          <a:latin typeface="+mn-lt"/>
                          <a:ea typeface="+mn-ea"/>
                          <a:cs typeface="+mn-cs"/>
                        </a:rPr>
                        <a:t>Continuous improvement </a:t>
                      </a:r>
                    </a:p>
                  </a:txBody>
                  <a:tcPr marT="182880" marB="182880"/>
                </a:tc>
                <a:extLst>
                  <a:ext uri="{0D108BD9-81ED-4DB2-BD59-A6C34878D82A}">
                    <a16:rowId xmlns:a16="http://schemas.microsoft.com/office/drawing/2014/main" val="1850996077"/>
                  </a:ext>
                </a:extLst>
              </a:tr>
              <a:tr h="537503">
                <a:tc>
                  <a:txBody>
                    <a:bodyPr/>
                    <a:lstStyle/>
                    <a:p>
                      <a:r>
                        <a:rPr lang="en-US" sz="1400" b="1" kern="1200" dirty="0">
                          <a:solidFill>
                            <a:schemeClr val="tx1">
                              <a:lumMod val="85000"/>
                              <a:lumOff val="15000"/>
                            </a:schemeClr>
                          </a:solidFill>
                          <a:latin typeface="+mn-lt"/>
                          <a:ea typeface="+mn-ea"/>
                          <a:cs typeface="+mn-cs"/>
                        </a:rPr>
                        <a:t>MOU Part I: </a:t>
                      </a:r>
                      <a:r>
                        <a:rPr lang="en-US" sz="1400" b="0" kern="1200" dirty="0">
                          <a:solidFill>
                            <a:schemeClr val="tx1">
                              <a:lumMod val="85000"/>
                              <a:lumOff val="15000"/>
                            </a:schemeClr>
                          </a:solidFill>
                          <a:latin typeface="+mn-lt"/>
                          <a:ea typeface="+mn-ea"/>
                          <a:cs typeface="+mn-cs"/>
                        </a:rPr>
                        <a:t>Overview &amp; Development </a:t>
                      </a:r>
                    </a:p>
                    <a:p>
                      <a:pPr marL="0" algn="l" defTabSz="914400" rtl="0" eaLnBrk="1" latinLnBrk="0" hangingPunct="1">
                        <a:spcBef>
                          <a:spcPts val="300"/>
                        </a:spcBef>
                      </a:pPr>
                      <a:r>
                        <a:rPr lang="en-US" sz="1200" i="1" kern="1200" dirty="0">
                          <a:solidFill>
                            <a:schemeClr val="accent4">
                              <a:lumMod val="75000"/>
                            </a:schemeClr>
                          </a:solidFill>
                          <a:latin typeface="+mn-lt"/>
                          <a:ea typeface="+mn-ea"/>
                          <a:cs typeface="+mn-cs"/>
                        </a:rPr>
                        <a:t>April 26, 2017 – 3:00pm EST</a:t>
                      </a:r>
                    </a:p>
                  </a:txBody>
                  <a:tcPr marT="182880" marB="182880"/>
                </a:tc>
                <a:tc>
                  <a:txBody>
                    <a:bodyPr/>
                    <a:lstStyle/>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800" kern="1200" dirty="0">
                          <a:solidFill>
                            <a:schemeClr val="accent1"/>
                          </a:solidFill>
                          <a:latin typeface="+mn-lt"/>
                          <a:ea typeface="+mn-ea"/>
                          <a:cs typeface="+mn-cs"/>
                        </a:rPr>
                        <a:t>Discussion of different types of MOUs and key elements </a:t>
                      </a:r>
                    </a:p>
                    <a:p>
                      <a:pPr marL="274320" indent="-274320" algn="l" defTabSz="228600" rtl="0" eaLnBrk="1" latinLnBrk="0" hangingPunct="1">
                        <a:lnSpc>
                          <a:spcPct val="90000"/>
                        </a:lnSpc>
                        <a:spcBef>
                          <a:spcPts val="600"/>
                        </a:spcBef>
                        <a:buClr>
                          <a:schemeClr val="accent4"/>
                        </a:buClr>
                        <a:buFont typeface="Wingdings" panose="05000000000000000000" pitchFamily="2" charset="2"/>
                        <a:buChar char="v"/>
                      </a:pPr>
                      <a:r>
                        <a:rPr lang="en-US" sz="1800" kern="1200" dirty="0">
                          <a:solidFill>
                            <a:schemeClr val="accent1"/>
                          </a:solidFill>
                          <a:latin typeface="+mn-lt"/>
                          <a:ea typeface="+mn-ea"/>
                          <a:cs typeface="+mn-cs"/>
                        </a:rPr>
                        <a:t>Showcase a sample MOU document</a:t>
                      </a:r>
                      <a:endParaRPr lang="en-US" sz="1800" b="0" kern="1200" dirty="0">
                        <a:solidFill>
                          <a:schemeClr val="accent1"/>
                        </a:solidFill>
                        <a:latin typeface="+mn-lt"/>
                        <a:ea typeface="+mn-ea"/>
                        <a:cs typeface="+mn-cs"/>
                      </a:endParaRPr>
                    </a:p>
                  </a:txBody>
                  <a:tcPr marT="182880" marB="182880"/>
                </a:tc>
                <a:extLst>
                  <a:ext uri="{0D108BD9-81ED-4DB2-BD59-A6C34878D82A}">
                    <a16:rowId xmlns:a16="http://schemas.microsoft.com/office/drawing/2014/main" val="524977354"/>
                  </a:ext>
                </a:extLst>
              </a:tr>
            </a:tbl>
          </a:graphicData>
        </a:graphic>
      </p:graphicFrame>
      <p:sp>
        <p:nvSpPr>
          <p:cNvPr id="4" name="Rectangle 3"/>
          <p:cNvSpPr/>
          <p:nvPr/>
        </p:nvSpPr>
        <p:spPr>
          <a:xfrm>
            <a:off x="2153185" y="5412377"/>
            <a:ext cx="6477735" cy="338554"/>
          </a:xfrm>
          <a:prstGeom prst="rect">
            <a:avLst/>
          </a:prstGeom>
        </p:spPr>
        <p:txBody>
          <a:bodyPr wrap="none">
            <a:spAutoFit/>
          </a:bodyPr>
          <a:lstStyle/>
          <a:p>
            <a:pPr algn="r"/>
            <a:r>
              <a:rPr lang="en-US" sz="1600" dirty="0">
                <a:solidFill>
                  <a:schemeClr val="tx1">
                    <a:lumMod val="85000"/>
                    <a:lumOff val="15000"/>
                  </a:schemeClr>
                </a:solidFill>
              </a:rPr>
              <a:t>To register for these events, go to </a:t>
            </a:r>
            <a:r>
              <a:rPr lang="en-US" sz="1600" dirty="0">
                <a:solidFill>
                  <a:schemeClr val="bg1"/>
                </a:solidFill>
                <a:hlinkClick r:id="rId3"/>
              </a:rPr>
              <a:t>https://ion.workforcegps.org/events</a:t>
            </a:r>
            <a:endParaRPr lang="en-US" sz="1600" dirty="0">
              <a:solidFill>
                <a:schemeClr val="bg1"/>
              </a:solidFill>
            </a:endParaRPr>
          </a:p>
        </p:txBody>
      </p:sp>
    </p:spTree>
    <p:extLst>
      <p:ext uri="{BB962C8B-B14F-4D97-AF65-F5344CB8AC3E}">
        <p14:creationId xmlns:p14="http://schemas.microsoft.com/office/powerpoint/2010/main" val="27827200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Upcoming One-Stop</a:t>
            </a:r>
            <a:br>
              <a:rPr lang="en-US" dirty="0"/>
            </a:br>
            <a:r>
              <a:rPr lang="en-US" dirty="0"/>
              <a:t>Technical Assistance Webinars </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647267271"/>
              </p:ext>
            </p:extLst>
          </p:nvPr>
        </p:nvGraphicFramePr>
        <p:xfrm>
          <a:off x="585470" y="1444741"/>
          <a:ext cx="8286750" cy="4642104"/>
        </p:xfrm>
        <a:graphic>
          <a:graphicData uri="http://schemas.openxmlformats.org/drawingml/2006/table">
            <a:tbl>
              <a:tblPr bandRow="1">
                <a:tableStyleId>{1FECB4D8-DB02-4DC6-A0A2-4F2EBAE1DC90}</a:tableStyleId>
              </a:tblPr>
              <a:tblGrid>
                <a:gridCol w="3661410">
                  <a:extLst>
                    <a:ext uri="{9D8B030D-6E8A-4147-A177-3AD203B41FA5}">
                      <a16:colId xmlns:a16="http://schemas.microsoft.com/office/drawing/2014/main" val="3392379883"/>
                    </a:ext>
                  </a:extLst>
                </a:gridCol>
                <a:gridCol w="4625340">
                  <a:extLst>
                    <a:ext uri="{9D8B030D-6E8A-4147-A177-3AD203B41FA5}">
                      <a16:colId xmlns:a16="http://schemas.microsoft.com/office/drawing/2014/main" val="384793070"/>
                    </a:ext>
                  </a:extLst>
                </a:gridCol>
              </a:tblGrid>
              <a:tr h="0">
                <a:tc>
                  <a:txBody>
                    <a:bodyPr/>
                    <a:lstStyle/>
                    <a:p>
                      <a:endParaRPr lang="en-US" sz="1400" i="1" dirty="0">
                        <a:solidFill>
                          <a:schemeClr val="accent4">
                            <a:lumMod val="75000"/>
                          </a:schemeClr>
                        </a:solidFill>
                      </a:endParaRPr>
                    </a:p>
                  </a:txBody>
                  <a:tcPr marT="182880" marB="182880"/>
                </a:tc>
                <a:tc>
                  <a:txBody>
                    <a:bodyPr/>
                    <a:lstStyle/>
                    <a:p>
                      <a:pPr marL="0" marR="0" lvl="0" indent="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None/>
                        <a:tabLst/>
                        <a:defRPr/>
                      </a:pPr>
                      <a:r>
                        <a:rPr lang="en-US" sz="1400" b="1" kern="1200" dirty="0">
                          <a:solidFill>
                            <a:schemeClr val="accent1"/>
                          </a:solidFill>
                          <a:latin typeface="+mn-lt"/>
                          <a:ea typeface="+mn-ea"/>
                          <a:cs typeface="+mn-cs"/>
                        </a:rPr>
                        <a:t>Discussion on:</a:t>
                      </a:r>
                    </a:p>
                  </a:txBody>
                  <a:tcPr marT="182880" marB="182880"/>
                </a:tc>
                <a:extLst>
                  <a:ext uri="{0D108BD9-81ED-4DB2-BD59-A6C34878D82A}">
                    <a16:rowId xmlns:a16="http://schemas.microsoft.com/office/drawing/2014/main" val="66746115"/>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85000"/>
                              <a:lumOff val="15000"/>
                            </a:schemeClr>
                          </a:solidFill>
                          <a:latin typeface="+mn-lt"/>
                          <a:ea typeface="+mn-ea"/>
                          <a:cs typeface="+mn-cs"/>
                        </a:rPr>
                        <a:t>Increasing Opportunity for Shared Customers: </a:t>
                      </a:r>
                      <a:r>
                        <a:rPr lang="en-US" sz="1400" b="0" kern="1200" dirty="0">
                          <a:solidFill>
                            <a:schemeClr val="tx1">
                              <a:lumMod val="85000"/>
                              <a:lumOff val="15000"/>
                            </a:schemeClr>
                          </a:solidFill>
                          <a:latin typeface="+mn-lt"/>
                          <a:ea typeface="+mn-ea"/>
                          <a:cs typeface="+mn-cs"/>
                        </a:rPr>
                        <a:t>Integrated Service Delivery through the American Job Center Network</a:t>
                      </a:r>
                    </a:p>
                    <a:p>
                      <a:r>
                        <a:rPr lang="en-US" sz="1100" i="1" kern="1200" dirty="0">
                          <a:solidFill>
                            <a:schemeClr val="accent4">
                              <a:lumMod val="75000"/>
                            </a:schemeClr>
                          </a:solidFill>
                          <a:latin typeface="+mn-lt"/>
                          <a:ea typeface="+mn-ea"/>
                          <a:cs typeface="+mn-cs"/>
                        </a:rPr>
                        <a:t>May 17, 2017 – 3:00pm EST</a:t>
                      </a:r>
                    </a:p>
                  </a:txBody>
                  <a:tcPr marT="182880" marB="182880"/>
                </a:tc>
                <a:tc>
                  <a:txBody>
                    <a:bodyPr/>
                    <a:lstStyle/>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r>
                        <a:rPr lang="en-US" sz="1600" kern="1200" dirty="0">
                          <a:solidFill>
                            <a:schemeClr val="accent1"/>
                          </a:solidFill>
                          <a:latin typeface="+mn-lt"/>
                          <a:ea typeface="+mn-ea"/>
                          <a:cs typeface="+mn-cs"/>
                        </a:rPr>
                        <a:t>Characteristics of Integrated Service Delivery</a:t>
                      </a:r>
                    </a:p>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r>
                        <a:rPr lang="en-US" sz="1600" kern="1200" dirty="0">
                          <a:solidFill>
                            <a:schemeClr val="accent1"/>
                          </a:solidFill>
                          <a:latin typeface="+mn-lt"/>
                          <a:ea typeface="+mn-ea"/>
                          <a:cs typeface="+mn-cs"/>
                        </a:rPr>
                        <a:t>Benefits of participating in the AJC Network</a:t>
                      </a:r>
                    </a:p>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r>
                        <a:rPr lang="en-US" sz="1600" kern="1200" dirty="0">
                          <a:solidFill>
                            <a:schemeClr val="accent1"/>
                          </a:solidFill>
                          <a:latin typeface="+mn-lt"/>
                          <a:ea typeface="+mn-ea"/>
                          <a:cs typeface="+mn-cs"/>
                        </a:rPr>
                        <a:t>Voices from the “field” w/examples and recommendations</a:t>
                      </a:r>
                    </a:p>
                  </a:txBody>
                  <a:tcPr marT="182880" marB="182880"/>
                </a:tc>
                <a:extLst>
                  <a:ext uri="{0D108BD9-81ED-4DB2-BD59-A6C34878D82A}">
                    <a16:rowId xmlns:a16="http://schemas.microsoft.com/office/drawing/2014/main" val="1850996077"/>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85000"/>
                              <a:lumOff val="15000"/>
                            </a:schemeClr>
                          </a:solidFill>
                          <a:latin typeface="+mn-lt"/>
                          <a:ea typeface="+mn-ea"/>
                          <a:cs typeface="+mn-cs"/>
                        </a:rPr>
                        <a:t>MOU Part II: </a:t>
                      </a:r>
                      <a:r>
                        <a:rPr lang="en-US" sz="1400" b="0" kern="1200" dirty="0">
                          <a:solidFill>
                            <a:schemeClr val="tx1">
                              <a:lumMod val="85000"/>
                              <a:lumOff val="15000"/>
                            </a:schemeClr>
                          </a:solidFill>
                          <a:latin typeface="+mn-lt"/>
                          <a:ea typeface="+mn-ea"/>
                          <a:cs typeface="+mn-cs"/>
                        </a:rPr>
                        <a:t>Local vs. State Funding Mechanism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accent4">
                              <a:lumMod val="75000"/>
                            </a:schemeClr>
                          </a:solidFill>
                          <a:latin typeface="+mn-lt"/>
                          <a:ea typeface="+mn-ea"/>
                          <a:cs typeface="+mn-cs"/>
                        </a:rPr>
                        <a:t>May 31, 2017 – 3:00pm EST</a:t>
                      </a:r>
                    </a:p>
                  </a:txBody>
                  <a:tcPr marT="182880" marB="182880"/>
                </a:tc>
                <a:tc>
                  <a:txBody>
                    <a:bodyPr/>
                    <a:lstStyle/>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r>
                        <a:rPr lang="en-US" sz="1600" kern="1200" dirty="0">
                          <a:solidFill>
                            <a:schemeClr val="accent1"/>
                          </a:solidFill>
                          <a:latin typeface="+mn-lt"/>
                          <a:ea typeface="+mn-ea"/>
                          <a:cs typeface="+mn-cs"/>
                        </a:rPr>
                        <a:t>Walk-through of State and Local funding mechanism options </a:t>
                      </a:r>
                    </a:p>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r>
                        <a:rPr lang="en-US" sz="1600" kern="1200" dirty="0">
                          <a:solidFill>
                            <a:schemeClr val="accent1"/>
                          </a:solidFill>
                          <a:latin typeface="+mn-lt"/>
                          <a:ea typeface="+mn-ea"/>
                          <a:cs typeface="+mn-cs"/>
                        </a:rPr>
                        <a:t>Examples of both options</a:t>
                      </a:r>
                    </a:p>
                  </a:txBody>
                  <a:tcPr marT="182880" marB="182880"/>
                </a:tc>
                <a:extLst>
                  <a:ext uri="{0D108BD9-81ED-4DB2-BD59-A6C34878D82A}">
                    <a16:rowId xmlns:a16="http://schemas.microsoft.com/office/drawing/2014/main" val="52497735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1200" dirty="0">
                          <a:solidFill>
                            <a:schemeClr val="tx1">
                              <a:lumMod val="85000"/>
                              <a:lumOff val="15000"/>
                            </a:schemeClr>
                          </a:solidFill>
                          <a:latin typeface="+mn-lt"/>
                          <a:ea typeface="+mn-ea"/>
                          <a:cs typeface="+mn-cs"/>
                        </a:rPr>
                        <a:t>Competitive Selection of One-Stop Operators: </a:t>
                      </a:r>
                      <a:r>
                        <a:rPr lang="en-US" sz="1400" b="0" kern="1200" dirty="0">
                          <a:solidFill>
                            <a:schemeClr val="tx1">
                              <a:lumMod val="85000"/>
                              <a:lumOff val="15000"/>
                            </a:schemeClr>
                          </a:solidFill>
                          <a:latin typeface="+mn-lt"/>
                          <a:ea typeface="+mn-ea"/>
                          <a:cs typeface="+mn-cs"/>
                        </a:rPr>
                        <a:t>“Deep Dive”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a:solidFill>
                            <a:schemeClr val="accent4">
                              <a:lumMod val="75000"/>
                            </a:schemeClr>
                          </a:solidFill>
                          <a:latin typeface="+mn-lt"/>
                          <a:ea typeface="+mn-ea"/>
                          <a:cs typeface="+mn-cs"/>
                        </a:rPr>
                        <a:t>Date TBD</a:t>
                      </a:r>
                    </a:p>
                  </a:txBody>
                  <a:tcPr marT="182880" marB="182880"/>
                </a:tc>
                <a:tc>
                  <a:txBody>
                    <a:bodyPr/>
                    <a:lstStyle/>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r>
                        <a:rPr lang="en-US" sz="1600" kern="1200" dirty="0">
                          <a:solidFill>
                            <a:schemeClr val="accent1"/>
                          </a:solidFill>
                          <a:latin typeface="+mn-lt"/>
                          <a:ea typeface="+mn-ea"/>
                          <a:cs typeface="+mn-cs"/>
                        </a:rPr>
                        <a:t>In-depth dialogue re: competitive procurement process; essential contract elements; avoiding conflicts of interest; transition, implementation and monitoring</a:t>
                      </a:r>
                    </a:p>
                    <a:p>
                      <a:pPr marL="274320" marR="0" lvl="0" indent="-274320" algn="l" defTabSz="228600" rtl="0" eaLnBrk="1" fontAlgn="auto" latinLnBrk="0" hangingPunct="1">
                        <a:lnSpc>
                          <a:spcPct val="90000"/>
                        </a:lnSpc>
                        <a:spcBef>
                          <a:spcPts val="600"/>
                        </a:spcBef>
                        <a:spcAft>
                          <a:spcPts val="0"/>
                        </a:spcAft>
                        <a:buClr>
                          <a:schemeClr val="accent4"/>
                        </a:buClr>
                        <a:buSzTx/>
                        <a:buFont typeface="Wingdings" panose="05000000000000000000" pitchFamily="2" charset="2"/>
                        <a:buChar char="v"/>
                        <a:tabLst/>
                        <a:defRPr/>
                      </a:pPr>
                      <a:endParaRPr lang="en-US" sz="1800" kern="1200" dirty="0">
                        <a:solidFill>
                          <a:schemeClr val="accent1"/>
                        </a:solidFill>
                        <a:latin typeface="+mn-lt"/>
                        <a:ea typeface="+mn-ea"/>
                        <a:cs typeface="+mn-cs"/>
                      </a:endParaRPr>
                    </a:p>
                  </a:txBody>
                  <a:tcPr marT="182880" marB="182880"/>
                </a:tc>
                <a:extLst>
                  <a:ext uri="{0D108BD9-81ED-4DB2-BD59-A6C34878D82A}">
                    <a16:rowId xmlns:a16="http://schemas.microsoft.com/office/drawing/2014/main" val="1868998137"/>
                  </a:ext>
                </a:extLst>
              </a:tr>
            </a:tbl>
          </a:graphicData>
        </a:graphic>
      </p:graphicFrame>
      <p:sp>
        <p:nvSpPr>
          <p:cNvPr id="5" name="Rectangle: Single Corner Snipped 4"/>
          <p:cNvSpPr/>
          <p:nvPr/>
        </p:nvSpPr>
        <p:spPr>
          <a:xfrm flipH="1">
            <a:off x="2221865" y="5571385"/>
            <a:ext cx="6657974" cy="450211"/>
          </a:xfrm>
          <a:prstGeom prst="snip1Rect">
            <a:avLst>
              <a:gd name="adj" fmla="val 50000"/>
            </a:avLst>
          </a:prstGeom>
          <a:solidFill>
            <a:srgbClr val="E6E6E6"/>
          </a:solidFill>
          <a:ln>
            <a:noFill/>
          </a:ln>
          <a:effectLst>
            <a:innerShdw blurRad="63500" dist="50800" dir="5400000">
              <a:prstClr val="black">
                <a:alpha val="11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2234465" y="5625737"/>
            <a:ext cx="6477735" cy="338554"/>
          </a:xfrm>
          <a:prstGeom prst="rect">
            <a:avLst/>
          </a:prstGeom>
        </p:spPr>
        <p:txBody>
          <a:bodyPr wrap="none">
            <a:spAutoFit/>
          </a:bodyPr>
          <a:lstStyle/>
          <a:p>
            <a:pPr algn="r"/>
            <a:r>
              <a:rPr lang="en-US" sz="1600" dirty="0">
                <a:solidFill>
                  <a:schemeClr val="tx1">
                    <a:lumMod val="85000"/>
                    <a:lumOff val="15000"/>
                  </a:schemeClr>
                </a:solidFill>
              </a:rPr>
              <a:t>To register for these events, go to </a:t>
            </a:r>
            <a:r>
              <a:rPr lang="en-US" sz="1600" dirty="0">
                <a:solidFill>
                  <a:schemeClr val="bg1"/>
                </a:solidFill>
                <a:hlinkClick r:id="rId3"/>
              </a:rPr>
              <a:t>https://ion.workforcegps.org/events</a:t>
            </a:r>
            <a:endParaRPr lang="en-US" sz="1600" dirty="0">
              <a:solidFill>
                <a:schemeClr val="bg1"/>
              </a:solidFill>
            </a:endParaRPr>
          </a:p>
        </p:txBody>
      </p:sp>
    </p:spTree>
    <p:extLst>
      <p:ext uri="{BB962C8B-B14F-4D97-AF65-F5344CB8AC3E}">
        <p14:creationId xmlns:p14="http://schemas.microsoft.com/office/powerpoint/2010/main" val="28562409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74969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01976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ION Website – New Focus Areas Tab</a:t>
            </a:r>
          </a:p>
        </p:txBody>
      </p:sp>
      <p:sp>
        <p:nvSpPr>
          <p:cNvPr id="3" name="Content Placeholder 2"/>
          <p:cNvSpPr>
            <a:spLocks noGrp="1"/>
          </p:cNvSpPr>
          <p:nvPr>
            <p:ph idx="1"/>
          </p:nvPr>
        </p:nvSpPr>
        <p:spPr>
          <a:xfrm>
            <a:off x="615002" y="1376672"/>
            <a:ext cx="8528998" cy="4608456"/>
          </a:xfrm>
        </p:spPr>
        <p:txBody>
          <a:bodyPr/>
          <a:lstStyle/>
          <a:p>
            <a:r>
              <a:rPr lang="en-US" dirty="0"/>
              <a:t>The new </a:t>
            </a:r>
            <a:r>
              <a:rPr lang="en-US" dirty="0">
                <a:hlinkClick r:id="rId3"/>
              </a:rPr>
              <a:t>Focus Areas navigation tab</a:t>
            </a:r>
            <a:r>
              <a:rPr lang="en-US" dirty="0"/>
              <a:t> on the ION homepage offers a host of resources on 11 key elements of WIOA.  This information was formerly housed on the WIOA Implementation Training page. </a:t>
            </a:r>
          </a:p>
        </p:txBody>
      </p:sp>
      <p:pic>
        <p:nvPicPr>
          <p:cNvPr id="4" name="Picture 3" descr="screenshot of ION website homepage" title="screenshot of ION website homepage"/>
          <p:cNvPicPr>
            <a:picLocks noChangeAspect="1"/>
          </p:cNvPicPr>
          <p:nvPr/>
        </p:nvPicPr>
        <p:blipFill rotWithShape="1">
          <a:blip r:embed="rId4"/>
          <a:srcRect l="20149" t="9071" r="21642" b="36534"/>
          <a:stretch/>
        </p:blipFill>
        <p:spPr>
          <a:xfrm>
            <a:off x="2034758" y="2989480"/>
            <a:ext cx="5322627" cy="2797792"/>
          </a:xfrm>
          <a:prstGeom prst="rect">
            <a:avLst/>
          </a:prstGeom>
          <a:ln>
            <a:noFill/>
          </a:ln>
          <a:effectLst>
            <a:outerShdw blurRad="292100" dist="139700" dir="2700000" algn="tl" rotWithShape="0">
              <a:srgbClr val="333333">
                <a:alpha val="65000"/>
              </a:srgbClr>
            </a:outerShdw>
          </a:effectLst>
        </p:spPr>
      </p:pic>
      <p:sp>
        <p:nvSpPr>
          <p:cNvPr id="5" name="Circle: Hollow 4"/>
          <p:cNvSpPr/>
          <p:nvPr/>
        </p:nvSpPr>
        <p:spPr>
          <a:xfrm>
            <a:off x="4612943" y="4476466"/>
            <a:ext cx="777922" cy="634622"/>
          </a:xfrm>
          <a:prstGeom prst="donut">
            <a:avLst>
              <a:gd name="adj" fmla="val 9334"/>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43398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827616" y="1000327"/>
            <a:ext cx="3692929" cy="2624716"/>
          </a:xfrm>
        </p:spPr>
        <p:txBody>
          <a:bodyPr>
            <a:normAutofit/>
          </a:bodyPr>
          <a:lstStyle/>
          <a:p>
            <a:r>
              <a:rPr lang="en-US" sz="3200" dirty="0"/>
              <a:t>Thank you for joining us!</a:t>
            </a:r>
          </a:p>
        </p:txBody>
      </p:sp>
    </p:spTree>
    <p:extLst>
      <p:ext uri="{BB962C8B-B14F-4D97-AF65-F5344CB8AC3E}">
        <p14:creationId xmlns:p14="http://schemas.microsoft.com/office/powerpoint/2010/main" val="22167341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2571" y="2668062"/>
            <a:ext cx="6835581" cy="1442563"/>
          </a:xfrm>
        </p:spPr>
        <p:txBody>
          <a:bodyPr>
            <a:normAutofit/>
          </a:bodyPr>
          <a:lstStyle/>
          <a:p>
            <a:pPr>
              <a:lnSpc>
                <a:spcPct val="80000"/>
              </a:lnSpc>
            </a:pPr>
            <a:r>
              <a:rPr lang="en-US" sz="2400" dirty="0">
                <a:effectLst>
                  <a:outerShdw blurRad="139700" algn="ctr" rotWithShape="0">
                    <a:schemeClr val="bg1"/>
                  </a:outerShdw>
                </a:effectLst>
              </a:rPr>
              <a:t>Kim Vitelli</a:t>
            </a:r>
          </a:p>
          <a:p>
            <a:pPr lvl="1"/>
            <a:r>
              <a:rPr lang="en-US" sz="2400" i="0" dirty="0">
                <a:solidFill>
                  <a:schemeClr val="accent4">
                    <a:lumMod val="75000"/>
                  </a:schemeClr>
                </a:solidFill>
                <a:effectLst>
                  <a:outerShdw blurRad="139700" algn="ctr" rotWithShape="0">
                    <a:schemeClr val="bg1"/>
                  </a:outerShdw>
                </a:effectLst>
              </a:rPr>
              <a:t>Deputy Administrator</a:t>
            </a:r>
          </a:p>
          <a:p>
            <a:pPr lvl="1"/>
            <a:r>
              <a:rPr lang="en-US" sz="1800" dirty="0">
                <a:effectLst>
                  <a:outerShdw blurRad="139700" algn="ctr" rotWithShape="0">
                    <a:schemeClr val="bg1"/>
                  </a:outerShdw>
                </a:effectLst>
              </a:rPr>
              <a:t>Employment &amp; Training Administration, U.S. Dept. of Labor</a:t>
            </a:r>
          </a:p>
        </p:txBody>
      </p:sp>
      <p:sp>
        <p:nvSpPr>
          <p:cNvPr id="8" name="Content Placeholder 7"/>
          <p:cNvSpPr>
            <a:spLocks noGrp="1"/>
          </p:cNvSpPr>
          <p:nvPr>
            <p:ph idx="13"/>
          </p:nvPr>
        </p:nvSpPr>
        <p:spPr>
          <a:xfrm>
            <a:off x="1152571" y="1511016"/>
            <a:ext cx="7198949" cy="1026342"/>
          </a:xfrm>
        </p:spPr>
        <p:txBody>
          <a:bodyPr>
            <a:noAutofit/>
          </a:bodyPr>
          <a:lstStyle/>
          <a:p>
            <a:pPr>
              <a:lnSpc>
                <a:spcPct val="80000"/>
              </a:lnSpc>
            </a:pPr>
            <a:r>
              <a:rPr lang="en-US" sz="2400" dirty="0">
                <a:effectLst>
                  <a:outerShdw blurRad="139700" algn="ctr" rotWithShape="0">
                    <a:schemeClr val="bg1"/>
                  </a:outerShdw>
                </a:effectLst>
              </a:rPr>
              <a:t>Wendy Havenstrite</a:t>
            </a:r>
          </a:p>
          <a:p>
            <a:pPr lvl="1"/>
            <a:r>
              <a:rPr lang="en-US" sz="2400" i="0" dirty="0">
                <a:solidFill>
                  <a:schemeClr val="accent4">
                    <a:lumMod val="75000"/>
                  </a:schemeClr>
                </a:solidFill>
                <a:effectLst>
                  <a:outerShdw blurRad="139700" algn="ctr" rotWithShape="0">
                    <a:schemeClr val="bg1"/>
                  </a:outerShdw>
                </a:effectLst>
              </a:rPr>
              <a:t>Workforce Analyst</a:t>
            </a:r>
          </a:p>
          <a:p>
            <a:pPr lvl="1"/>
            <a:r>
              <a:rPr lang="en-US" sz="1800" dirty="0">
                <a:effectLst>
                  <a:outerShdw blurRad="139700" algn="ctr" rotWithShape="0">
                    <a:schemeClr val="bg1"/>
                  </a:outerShdw>
                </a:effectLst>
              </a:rPr>
              <a:t>Employment &amp; Training Administration, U.S. Dept. of Labor</a:t>
            </a:r>
          </a:p>
        </p:txBody>
      </p:sp>
      <p:sp>
        <p:nvSpPr>
          <p:cNvPr id="4" name="Content Placeholder 5"/>
          <p:cNvSpPr>
            <a:spLocks noGrp="1"/>
          </p:cNvSpPr>
          <p:nvPr>
            <p:ph idx="14"/>
          </p:nvPr>
        </p:nvSpPr>
        <p:spPr>
          <a:xfrm>
            <a:off x="1152572" y="3922295"/>
            <a:ext cx="7565402" cy="867914"/>
          </a:xfrm>
        </p:spPr>
        <p:txBody>
          <a:bodyPr>
            <a:normAutofit fontScale="92500" lnSpcReduction="20000"/>
          </a:bodyPr>
          <a:lstStyle/>
          <a:p>
            <a:r>
              <a:rPr lang="en-US" sz="2400" dirty="0">
                <a:effectLst>
                  <a:outerShdw blurRad="139700" algn="ctr" rotWithShape="0">
                    <a:schemeClr val="bg1"/>
                  </a:outerShdw>
                </a:effectLst>
              </a:rPr>
              <a:t>Katie Mueller</a:t>
            </a:r>
          </a:p>
          <a:p>
            <a:pPr lvl="1"/>
            <a:r>
              <a:rPr lang="en-US" sz="2400" i="0" dirty="0">
                <a:solidFill>
                  <a:schemeClr val="accent4">
                    <a:lumMod val="75000"/>
                  </a:schemeClr>
                </a:solidFill>
                <a:effectLst>
                  <a:outerShdw blurRad="139700" algn="ctr" rotWithShape="0">
                    <a:schemeClr val="bg1"/>
                  </a:outerShdw>
                </a:effectLst>
              </a:rPr>
              <a:t>Policy Analyst and Communications Liaison</a:t>
            </a:r>
          </a:p>
          <a:p>
            <a:pPr lvl="1"/>
            <a:r>
              <a:rPr lang="en-US" sz="1900" dirty="0">
                <a:effectLst>
                  <a:outerShdw blurRad="139700" algn="ctr" rotWithShape="0">
                    <a:schemeClr val="bg1"/>
                  </a:outerShdw>
                </a:effectLst>
              </a:rPr>
              <a:t>Wisconsin Department of Workforce Development</a:t>
            </a:r>
          </a:p>
          <a:p>
            <a:pPr marL="0" indent="0">
              <a:buNone/>
            </a:pPr>
            <a:endParaRPr lang="en-US" dirty="0"/>
          </a:p>
        </p:txBody>
      </p:sp>
      <p:sp>
        <p:nvSpPr>
          <p:cNvPr id="5" name="Content Placeholder 5"/>
          <p:cNvSpPr txBox="1">
            <a:spLocks/>
          </p:cNvSpPr>
          <p:nvPr/>
        </p:nvSpPr>
        <p:spPr>
          <a:xfrm>
            <a:off x="1152571" y="4969042"/>
            <a:ext cx="6783345" cy="940104"/>
          </a:xfrm>
          <a:prstGeom prst="rect">
            <a:avLst/>
          </a:prstGeom>
        </p:spPr>
        <p:txBody>
          <a:bodyPr vert="horz" lIns="91440" tIns="0" rIns="91440" bIns="45720" rtlCol="0">
            <a:normAutofit fontScale="92500" lnSpcReduction="10000"/>
          </a:bodyPr>
          <a:lstStyle>
            <a:lvl1pPr marL="365760" indent="-365760" algn="l" defTabSz="914400" rtl="0" eaLnBrk="1" latinLnBrk="0" hangingPunct="1">
              <a:lnSpc>
                <a:spcPct val="90000"/>
              </a:lnSpc>
              <a:spcBef>
                <a:spcPts val="1000"/>
              </a:spcBef>
              <a:buClr>
                <a:schemeClr val="accent4"/>
              </a:buClr>
              <a:buFont typeface="Wingdings" panose="05000000000000000000" pitchFamily="2" charset="2"/>
              <a:buChar char=""/>
              <a:defRPr lang="en-US" sz="2200" b="1" kern="1200" dirty="0" smtClean="0">
                <a:gradFill flip="none" rotWithShape="1">
                  <a:gsLst>
                    <a:gs pos="0">
                      <a:schemeClr val="accent2">
                        <a:lumMod val="67000"/>
                      </a:schemeClr>
                    </a:gs>
                    <a:gs pos="48000">
                      <a:schemeClr val="accent1"/>
                    </a:gs>
                    <a:gs pos="100000">
                      <a:schemeClr val="accent2">
                        <a:lumMod val="60000"/>
                        <a:lumOff val="40000"/>
                      </a:schemeClr>
                    </a:gs>
                  </a:gsLst>
                  <a:lin ang="16200000" scaled="1"/>
                  <a:tileRect/>
                </a:gradFill>
                <a:latin typeface="+mj-lt"/>
                <a:ea typeface="+mj-ea"/>
                <a:cs typeface="+mj-cs"/>
              </a:defRPr>
            </a:lvl1pPr>
            <a:lvl2pPr marL="640080" indent="0" algn="l" defTabSz="914400" rtl="0" eaLnBrk="1" latinLnBrk="0" hangingPunct="1">
              <a:lnSpc>
                <a:spcPct val="90000"/>
              </a:lnSpc>
              <a:spcBef>
                <a:spcPts val="500"/>
              </a:spcBef>
              <a:buClr>
                <a:schemeClr val="accent2"/>
              </a:buClr>
              <a:buFont typeface="Wingdings 2" panose="05020102010507070707" pitchFamily="18" charset="2"/>
              <a:buNone/>
              <a:defRPr sz="2000" i="1" kern="1200">
                <a:solidFill>
                  <a:schemeClr val="tx1">
                    <a:lumMod val="75000"/>
                    <a:lumOff val="25000"/>
                  </a:schemeClr>
                </a:solidFill>
                <a:latin typeface="+mn-lt"/>
                <a:ea typeface="+mn-ea"/>
                <a:cs typeface="+mn-cs"/>
              </a:defRPr>
            </a:lvl2pPr>
            <a:lvl3pPr marL="640080" indent="0" algn="l" defTabSz="914400" rtl="0" eaLnBrk="1" latinLnBrk="0" hangingPunct="1">
              <a:lnSpc>
                <a:spcPct val="90000"/>
              </a:lnSpc>
              <a:spcBef>
                <a:spcPts val="1200"/>
              </a:spcBef>
              <a:spcAft>
                <a:spcPts val="2400"/>
              </a:spcAft>
              <a:buClr>
                <a:schemeClr val="accent6">
                  <a:lumMod val="75000"/>
                </a:schemeClr>
              </a:buClr>
              <a:buFont typeface="Wingdings 2" panose="05020102010507070707" pitchFamily="18" charset="2"/>
              <a:buNone/>
              <a:defRPr sz="2000" i="1"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lumMod val="65000"/>
                  <a:lumOff val="35000"/>
                </a:schemeClr>
              </a:buClr>
              <a:buFont typeface="Wingdings 2" panose="05020102010507070707" pitchFamily="18" charset="2"/>
              <a:buChar char="­"/>
              <a:defRPr sz="1800" kern="1200">
                <a:solidFill>
                  <a:schemeClr val="accent4">
                    <a:lumMod val="75000"/>
                  </a:schemeClr>
                </a:solidFill>
                <a:latin typeface="+mn-lt"/>
                <a:ea typeface="+mn-ea"/>
                <a:cs typeface="+mn-cs"/>
              </a:defRPr>
            </a:lvl4pPr>
            <a:lvl5pPr marL="2057400" indent="-228600" algn="l" defTabSz="914400" rtl="0" eaLnBrk="1" latinLnBrk="0" hangingPunct="1">
              <a:lnSpc>
                <a:spcPct val="90000"/>
              </a:lnSpc>
              <a:spcBef>
                <a:spcPts val="500"/>
              </a:spcBef>
              <a:buClr>
                <a:schemeClr val="bg1">
                  <a:lumMod val="75000"/>
                </a:schemeClr>
              </a:buClr>
              <a:buFont typeface="Wingdings 3" panose="05040102010807070707" pitchFamily="18" charset="2"/>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effectLst>
                  <a:outerShdw blurRad="139700" algn="ctr" rotWithShape="0">
                    <a:schemeClr val="bg1"/>
                  </a:outerShdw>
                </a:effectLst>
              </a:rPr>
              <a:t>John </a:t>
            </a:r>
            <a:r>
              <a:rPr lang="en-US" sz="2400" dirty="0" err="1">
                <a:effectLst>
                  <a:outerShdw blurRad="139700" algn="ctr" rotWithShape="0">
                    <a:schemeClr val="bg1"/>
                  </a:outerShdw>
                </a:effectLst>
              </a:rPr>
              <a:t>Dipko</a:t>
            </a:r>
            <a:endParaRPr lang="en-US" sz="2400" dirty="0">
              <a:effectLst>
                <a:outerShdw blurRad="139700" algn="ctr" rotWithShape="0">
                  <a:schemeClr val="bg1"/>
                </a:outerShdw>
              </a:effectLst>
            </a:endParaRPr>
          </a:p>
          <a:p>
            <a:pPr lvl="1"/>
            <a:r>
              <a:rPr lang="en-US" sz="2400" i="0" dirty="0">
                <a:solidFill>
                  <a:schemeClr val="accent4">
                    <a:lumMod val="75000"/>
                  </a:schemeClr>
                </a:solidFill>
                <a:effectLst>
                  <a:outerShdw blurRad="139700" algn="ctr" rotWithShape="0">
                    <a:schemeClr val="bg1"/>
                  </a:outerShdw>
                </a:effectLst>
              </a:rPr>
              <a:t>Communications Director</a:t>
            </a:r>
          </a:p>
          <a:p>
            <a:pPr lvl="1"/>
            <a:r>
              <a:rPr lang="en-US" sz="1900" dirty="0">
                <a:effectLst>
                  <a:outerShdw blurRad="139700" algn="ctr" rotWithShape="0">
                    <a:schemeClr val="bg1"/>
                  </a:outerShdw>
                </a:effectLst>
              </a:rPr>
              <a:t>Wisconsin Department of Workforce Development</a:t>
            </a:r>
          </a:p>
          <a:p>
            <a:pPr marL="0" indent="0">
              <a:buFont typeface="Wingdings" panose="05000000000000000000" pitchFamily="2" charset="2"/>
              <a:buNone/>
            </a:pPr>
            <a:endParaRPr lang="en-US" dirty="0"/>
          </a:p>
        </p:txBody>
      </p:sp>
    </p:spTree>
    <p:extLst>
      <p:ext uri="{BB962C8B-B14F-4D97-AF65-F5344CB8AC3E}">
        <p14:creationId xmlns:p14="http://schemas.microsoft.com/office/powerpoint/2010/main" val="32223961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28650" y="1474845"/>
            <a:ext cx="7194550" cy="4608456"/>
          </a:xfrm>
        </p:spPr>
        <p:txBody>
          <a:bodyPr>
            <a:noAutofit/>
          </a:bodyPr>
          <a:lstStyle/>
          <a:p>
            <a:pPr>
              <a:spcBef>
                <a:spcPts val="1200"/>
              </a:spcBef>
              <a:spcAft>
                <a:spcPts val="600"/>
              </a:spcAft>
              <a:buFont typeface="Wingdings" panose="05000000000000000000" pitchFamily="2" charset="2"/>
              <a:buChar char="v"/>
            </a:pPr>
            <a:r>
              <a:rPr lang="en-US" dirty="0">
                <a:solidFill>
                  <a:srgbClr val="0F4B93"/>
                </a:solidFill>
              </a:rPr>
              <a:t>Provide high level overview of common identifier provisions under WIOA, including:</a:t>
            </a:r>
          </a:p>
          <a:p>
            <a:pPr marL="640080">
              <a:spcBef>
                <a:spcPts val="2400"/>
              </a:spcBef>
            </a:pPr>
            <a:r>
              <a:rPr lang="en-US" sz="2400" dirty="0"/>
              <a:t>Requirements for use</a:t>
            </a:r>
          </a:p>
          <a:p>
            <a:pPr marL="640080">
              <a:spcBef>
                <a:spcPts val="2400"/>
              </a:spcBef>
            </a:pPr>
            <a:r>
              <a:rPr lang="en-US" sz="2400" dirty="0"/>
              <a:t>The opportunity to establish a recognizable national brand</a:t>
            </a:r>
          </a:p>
          <a:p>
            <a:pPr>
              <a:spcBef>
                <a:spcPts val="1200"/>
              </a:spcBef>
              <a:spcAft>
                <a:spcPts val="600"/>
              </a:spcAft>
              <a:buFont typeface="Wingdings" panose="05000000000000000000" pitchFamily="2" charset="2"/>
              <a:buChar char="v"/>
            </a:pPr>
            <a:r>
              <a:rPr lang="en-US" dirty="0">
                <a:solidFill>
                  <a:srgbClr val="0F4B93"/>
                </a:solidFill>
              </a:rPr>
              <a:t>Provide resources to support common identifier implementation</a:t>
            </a:r>
          </a:p>
          <a:p>
            <a:pPr>
              <a:spcBef>
                <a:spcPts val="1200"/>
              </a:spcBef>
              <a:spcAft>
                <a:spcPts val="600"/>
              </a:spcAft>
              <a:buFont typeface="Wingdings" panose="05000000000000000000" pitchFamily="2" charset="2"/>
              <a:buChar char="v"/>
            </a:pPr>
            <a:r>
              <a:rPr lang="en-US" dirty="0">
                <a:solidFill>
                  <a:srgbClr val="0F4B93"/>
                </a:solidFill>
              </a:rPr>
              <a:t>Share branding successes from States</a:t>
            </a:r>
          </a:p>
          <a:p>
            <a:pPr marL="640080">
              <a:spcBef>
                <a:spcPts val="2400"/>
              </a:spcBef>
            </a:pPr>
            <a:endParaRPr lang="en-US" sz="2400" dirty="0"/>
          </a:p>
        </p:txBody>
      </p:sp>
    </p:spTree>
    <p:extLst>
      <p:ext uri="{BB962C8B-B14F-4D97-AF65-F5344CB8AC3E}">
        <p14:creationId xmlns:p14="http://schemas.microsoft.com/office/powerpoint/2010/main" val="106255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793750" y="1536699"/>
            <a:ext cx="7886700" cy="4419601"/>
          </a:xfrm>
        </p:spPr>
        <p:txBody>
          <a:bodyPr>
            <a:normAutofit/>
          </a:bodyPr>
          <a:lstStyle/>
          <a:p>
            <a:pPr>
              <a:spcAft>
                <a:spcPts val="1800"/>
              </a:spcAft>
            </a:pPr>
            <a:r>
              <a:rPr lang="en-US" dirty="0">
                <a:solidFill>
                  <a:srgbClr val="0F4B93"/>
                </a:solidFill>
              </a:rPr>
              <a:t>Guidance for the American Job Center Common Identifier </a:t>
            </a:r>
          </a:p>
          <a:p>
            <a:pPr lvl="1">
              <a:lnSpc>
                <a:spcPct val="120000"/>
              </a:lnSpc>
              <a:spcBef>
                <a:spcPts val="0"/>
              </a:spcBef>
              <a:spcAft>
                <a:spcPts val="0"/>
              </a:spcAft>
            </a:pPr>
            <a:r>
              <a:rPr lang="en-US" sz="2000" dirty="0"/>
              <a:t>WIOA Law sec. 121(e)(4) </a:t>
            </a:r>
            <a:r>
              <a:rPr lang="nn-NO" sz="2000" dirty="0"/>
              <a:t>(</a:t>
            </a:r>
            <a:r>
              <a:rPr lang="nn-NO" sz="2000" dirty="0">
                <a:hlinkClick r:id="rId3"/>
              </a:rPr>
              <a:t>81 Fed. Reg. 55791</a:t>
            </a:r>
            <a:r>
              <a:rPr lang="nn-NO" sz="2000" dirty="0"/>
              <a:t> </a:t>
            </a:r>
            <a:br>
              <a:rPr lang="nn-NO" sz="2000" dirty="0"/>
            </a:br>
            <a:r>
              <a:rPr lang="nn-NO" sz="2000" dirty="0"/>
              <a:t>(Aug. 19, 2016))</a:t>
            </a:r>
            <a:endParaRPr lang="en-US" sz="2000" dirty="0"/>
          </a:p>
          <a:p>
            <a:pPr lvl="1">
              <a:lnSpc>
                <a:spcPct val="120000"/>
              </a:lnSpc>
              <a:spcBef>
                <a:spcPts val="0"/>
              </a:spcBef>
              <a:spcAft>
                <a:spcPts val="0"/>
              </a:spcAft>
            </a:pPr>
            <a:r>
              <a:rPr lang="en-US" sz="2000" dirty="0"/>
              <a:t>WIOA Final Rule 20 CFR § 678.900(c)  </a:t>
            </a:r>
            <a:endParaRPr lang="en-US" sz="2000" dirty="0">
              <a:solidFill>
                <a:srgbClr val="0F4B93"/>
              </a:solidFill>
            </a:endParaRPr>
          </a:p>
          <a:p>
            <a:pPr lvl="1">
              <a:lnSpc>
                <a:spcPct val="120000"/>
              </a:lnSpc>
              <a:spcBef>
                <a:spcPts val="0"/>
              </a:spcBef>
              <a:spcAft>
                <a:spcPts val="0"/>
              </a:spcAft>
            </a:pPr>
            <a:r>
              <a:rPr lang="en-US" sz="2000" dirty="0"/>
              <a:t>TEGL</a:t>
            </a:r>
            <a:r>
              <a:rPr lang="en-US" sz="2000" dirty="0">
                <a:solidFill>
                  <a:srgbClr val="0F4B93"/>
                </a:solidFill>
              </a:rPr>
              <a:t> </a:t>
            </a:r>
            <a:r>
              <a:rPr lang="en-US" sz="2000" dirty="0"/>
              <a:t>No. 36-11, </a:t>
            </a:r>
            <a:r>
              <a:rPr lang="en-US" sz="2000" dirty="0">
                <a:hlinkClick r:id="rId4"/>
              </a:rPr>
              <a:t>http://wdr.doleta.gov/directives/corr_doc.cfm?DOCN=7695</a:t>
            </a:r>
            <a:endParaRPr lang="en-US" sz="2000" dirty="0">
              <a:solidFill>
                <a:srgbClr val="0F4B93"/>
              </a:solidFill>
            </a:endParaRPr>
          </a:p>
          <a:p>
            <a:pPr lvl="1">
              <a:lnSpc>
                <a:spcPct val="120000"/>
              </a:lnSpc>
              <a:spcBef>
                <a:spcPts val="0"/>
              </a:spcBef>
              <a:spcAft>
                <a:spcPts val="0"/>
              </a:spcAft>
            </a:pPr>
            <a:r>
              <a:rPr lang="en-US" sz="2000" dirty="0"/>
              <a:t>FAQs</a:t>
            </a:r>
            <a:r>
              <a:rPr lang="en-US" sz="2000" dirty="0">
                <a:solidFill>
                  <a:srgbClr val="0F4B93"/>
                </a:solidFill>
              </a:rPr>
              <a:t>  </a:t>
            </a:r>
            <a:r>
              <a:rPr lang="en-US" sz="2000" dirty="0">
                <a:solidFill>
                  <a:srgbClr val="0F4B93"/>
                </a:solidFill>
                <a:hlinkClick r:id="rId5"/>
              </a:rPr>
              <a:t>https://www.doleta.gov/wioa/FAQs.cfm</a:t>
            </a:r>
            <a:r>
              <a:rPr lang="en-US" sz="2000" dirty="0">
                <a:solidFill>
                  <a:srgbClr val="0F4B93"/>
                </a:solidFill>
              </a:rPr>
              <a:t> </a:t>
            </a:r>
            <a:br>
              <a:rPr lang="en-US" sz="2000" dirty="0">
                <a:solidFill>
                  <a:srgbClr val="0F4B93"/>
                </a:solidFill>
              </a:rPr>
            </a:br>
            <a:r>
              <a:rPr lang="en-US" sz="2000" dirty="0"/>
              <a:t>(September 30, 2016 and February 27, 2017)</a:t>
            </a:r>
          </a:p>
          <a:p>
            <a:pPr lvl="1">
              <a:lnSpc>
                <a:spcPct val="120000"/>
              </a:lnSpc>
              <a:spcBef>
                <a:spcPts val="0"/>
              </a:spcBef>
              <a:spcAft>
                <a:spcPts val="0"/>
              </a:spcAft>
            </a:pPr>
            <a:endParaRPr lang="en-US" sz="1700" dirty="0">
              <a:solidFill>
                <a:srgbClr val="0F4B93"/>
              </a:solidFill>
            </a:endParaRPr>
          </a:p>
          <a:p>
            <a:pPr marL="320040" lvl="1" indent="0">
              <a:lnSpc>
                <a:spcPct val="120000"/>
              </a:lnSpc>
              <a:spcBef>
                <a:spcPts val="0"/>
              </a:spcBef>
              <a:spcAft>
                <a:spcPts val="0"/>
              </a:spcAft>
              <a:buNone/>
            </a:pPr>
            <a:endParaRPr lang="en-US" sz="1700" dirty="0">
              <a:solidFill>
                <a:srgbClr val="0F4B93"/>
              </a:solidFill>
            </a:endParaRPr>
          </a:p>
          <a:p>
            <a:pPr lvl="1">
              <a:lnSpc>
                <a:spcPct val="120000"/>
              </a:lnSpc>
              <a:spcBef>
                <a:spcPts val="0"/>
              </a:spcBef>
              <a:spcAft>
                <a:spcPts val="0"/>
              </a:spcAft>
            </a:pPr>
            <a:endParaRPr lang="en-US" sz="1400" dirty="0">
              <a:solidFill>
                <a:srgbClr val="0F4B93"/>
              </a:solidFill>
            </a:endParaRPr>
          </a:p>
          <a:p>
            <a:pPr lvl="1">
              <a:lnSpc>
                <a:spcPct val="120000"/>
              </a:lnSpc>
              <a:spcBef>
                <a:spcPts val="0"/>
              </a:spcBef>
              <a:spcAft>
                <a:spcPts val="0"/>
              </a:spcAft>
            </a:pPr>
            <a:endParaRPr lang="en-US" sz="1400" dirty="0">
              <a:solidFill>
                <a:srgbClr val="0F4B93"/>
              </a:solidFill>
            </a:endParaRPr>
          </a:p>
          <a:p>
            <a:pPr lvl="1">
              <a:lnSpc>
                <a:spcPct val="120000"/>
              </a:lnSpc>
              <a:spcBef>
                <a:spcPts val="0"/>
              </a:spcBef>
              <a:spcAft>
                <a:spcPts val="0"/>
              </a:spcAft>
            </a:pPr>
            <a:endParaRPr lang="en-US" sz="1400" dirty="0">
              <a:solidFill>
                <a:srgbClr val="0F4B93"/>
              </a:solidFill>
            </a:endParaRPr>
          </a:p>
          <a:p>
            <a:pPr lvl="1">
              <a:lnSpc>
                <a:spcPct val="120000"/>
              </a:lnSpc>
              <a:spcBef>
                <a:spcPts val="0"/>
              </a:spcBef>
              <a:spcAft>
                <a:spcPts val="0"/>
              </a:spcAft>
            </a:pPr>
            <a:endParaRPr lang="en-US" sz="1400" dirty="0">
              <a:solidFill>
                <a:srgbClr val="0F4B93"/>
              </a:solidFill>
            </a:endParaRPr>
          </a:p>
        </p:txBody>
      </p:sp>
      <p:sp>
        <p:nvSpPr>
          <p:cNvPr id="2" name="TextBox 1"/>
          <p:cNvSpPr txBox="1"/>
          <p:nvPr/>
        </p:nvSpPr>
        <p:spPr>
          <a:xfrm>
            <a:off x="1045029" y="2952206"/>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173069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603500"/>
            <a:ext cx="2066925" cy="1377950"/>
          </a:xfrm>
          <a:prstGeom prst="rect">
            <a:avLst/>
          </a:prstGeom>
        </p:spPr>
      </p:pic>
      <p:sp>
        <p:nvSpPr>
          <p:cNvPr id="3" name="Title 2"/>
          <p:cNvSpPr>
            <a:spLocks noGrp="1"/>
          </p:cNvSpPr>
          <p:nvPr>
            <p:ph type="title"/>
          </p:nvPr>
        </p:nvSpPr>
        <p:spPr/>
        <p:txBody>
          <a:bodyPr/>
          <a:lstStyle/>
          <a:p>
            <a:r>
              <a:rPr lang="en-US" dirty="0"/>
              <a:t>WIOA Vision</a:t>
            </a:r>
          </a:p>
        </p:txBody>
      </p:sp>
      <p:sp>
        <p:nvSpPr>
          <p:cNvPr id="4" name="Content Placeholder 3"/>
          <p:cNvSpPr>
            <a:spLocks noGrp="1"/>
          </p:cNvSpPr>
          <p:nvPr>
            <p:ph idx="1"/>
          </p:nvPr>
        </p:nvSpPr>
        <p:spPr/>
        <p:txBody>
          <a:bodyPr/>
          <a:lstStyle/>
          <a:p>
            <a:pPr>
              <a:spcAft>
                <a:spcPts val="600"/>
              </a:spcAft>
            </a:pPr>
            <a:r>
              <a:rPr lang="en-US" sz="2200" dirty="0"/>
              <a:t>The workforce system will be characterized by three critical hallmarks of excellence: </a:t>
            </a:r>
          </a:p>
          <a:p>
            <a:pPr marL="1554480" lvl="1">
              <a:spcBef>
                <a:spcPts val="1200"/>
              </a:spcBef>
              <a:spcAft>
                <a:spcPts val="600"/>
              </a:spcAft>
            </a:pPr>
            <a:r>
              <a:rPr lang="en-US" sz="1900" dirty="0"/>
              <a:t>The needs of business and workers drive workforce solutions; </a:t>
            </a:r>
          </a:p>
          <a:p>
            <a:pPr marL="1554480" lvl="1">
              <a:spcAft>
                <a:spcPts val="600"/>
              </a:spcAft>
            </a:pPr>
            <a:r>
              <a:rPr lang="en-US" sz="1900" dirty="0"/>
              <a:t>One-Stop Centers (or American Job Centers) provide excellent customer service to jobseekers and employers and focus on continuous improvement; and </a:t>
            </a:r>
          </a:p>
          <a:p>
            <a:pPr marL="1554480" lvl="1">
              <a:spcAft>
                <a:spcPts val="1200"/>
              </a:spcAft>
            </a:pPr>
            <a:r>
              <a:rPr lang="en-US" sz="1900" dirty="0"/>
              <a:t>The workforce system supports strong regional economies and plays an active role in community and workforce development. </a:t>
            </a:r>
          </a:p>
          <a:p>
            <a:pPr>
              <a:spcBef>
                <a:spcPts val="600"/>
              </a:spcBef>
            </a:pPr>
            <a:r>
              <a:rPr lang="en-US" sz="2200" dirty="0"/>
              <a:t>Across the system, </a:t>
            </a:r>
            <a:r>
              <a:rPr lang="en-US" sz="2200" b="1" dirty="0">
                <a:solidFill>
                  <a:schemeClr val="accent1">
                    <a:lumMod val="75000"/>
                  </a:schemeClr>
                </a:solidFill>
              </a:rPr>
              <a:t>continuous improvement </a:t>
            </a:r>
            <a:r>
              <a:rPr lang="en-US" sz="2200" dirty="0"/>
              <a:t>is supported through evaluation, accountability, identification of best practices, and data driven decision making. </a:t>
            </a:r>
          </a:p>
        </p:txBody>
      </p:sp>
    </p:spTree>
    <p:extLst>
      <p:ext uri="{BB962C8B-B14F-4D97-AF65-F5344CB8AC3E}">
        <p14:creationId xmlns:p14="http://schemas.microsoft.com/office/powerpoint/2010/main" val="3828303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 Question </a:t>
            </a:r>
          </a:p>
        </p:txBody>
      </p:sp>
      <p:sp>
        <p:nvSpPr>
          <p:cNvPr id="3" name="Content Placeholder 2"/>
          <p:cNvSpPr>
            <a:spLocks noGrp="1"/>
          </p:cNvSpPr>
          <p:nvPr>
            <p:ph idx="1"/>
          </p:nvPr>
        </p:nvSpPr>
        <p:spPr/>
        <p:txBody>
          <a:bodyPr/>
          <a:lstStyle/>
          <a:p>
            <a:pPr marL="0" indent="0">
              <a:buNone/>
            </a:pPr>
            <a:r>
              <a:rPr lang="en-US" dirty="0"/>
              <a:t>Has your state or local system moved forward with implementing the common identifier? </a:t>
            </a:r>
          </a:p>
          <a:p>
            <a:pPr marL="0" indent="0">
              <a:buNone/>
            </a:pPr>
            <a:endParaRPr lang="en-US" sz="1400" b="1" dirty="0"/>
          </a:p>
          <a:p>
            <a:pPr marL="514350" indent="-514350">
              <a:buFont typeface="+mj-lt"/>
              <a:buAutoNum type="alphaLcParenR"/>
            </a:pPr>
            <a:r>
              <a:rPr lang="en-US" dirty="0"/>
              <a:t>Yes, we have a clear plan and timetable </a:t>
            </a:r>
            <a:br>
              <a:rPr lang="en-US" dirty="0"/>
            </a:br>
            <a:r>
              <a:rPr lang="en-US" dirty="0"/>
              <a:t>and implementation is underway</a:t>
            </a:r>
          </a:p>
          <a:p>
            <a:pPr marL="514350" indent="-514350">
              <a:buFont typeface="+mj-lt"/>
              <a:buAutoNum type="alphaLcParenR"/>
            </a:pPr>
            <a:r>
              <a:rPr lang="en-US" dirty="0"/>
              <a:t>We are working on an implementation plan</a:t>
            </a:r>
          </a:p>
          <a:p>
            <a:pPr marL="514350" indent="-514350">
              <a:buFont typeface="+mj-lt"/>
              <a:buAutoNum type="alphaLcParenR"/>
            </a:pPr>
            <a:r>
              <a:rPr lang="en-US" dirty="0"/>
              <a:t>No, we were hoping it would go away</a:t>
            </a:r>
          </a:p>
        </p:txBody>
      </p:sp>
      <p:pic>
        <p:nvPicPr>
          <p:cNvPr id="5" name="Picture 4"/>
          <p:cNvPicPr>
            <a:picLocks noChangeAspect="1"/>
          </p:cNvPicPr>
          <p:nvPr/>
        </p:nvPicPr>
        <p:blipFill>
          <a:blip r:embed="rId3" cstate="print">
            <a:clrChange>
              <a:clrFrom>
                <a:srgbClr val="FAFAFC"/>
              </a:clrFrom>
              <a:clrTo>
                <a:srgbClr val="FAFAFC">
                  <a:alpha val="0"/>
                </a:srgbClr>
              </a:clrTo>
            </a:clrChange>
            <a:extLst>
              <a:ext uri="{28A0092B-C50C-407E-A947-70E740481C1C}">
                <a14:useLocalDpi xmlns:a14="http://schemas.microsoft.com/office/drawing/2010/main" val="0"/>
              </a:ext>
            </a:extLst>
          </a:blip>
          <a:stretch>
            <a:fillRect/>
          </a:stretch>
        </p:blipFill>
        <p:spPr>
          <a:xfrm>
            <a:off x="6674428" y="2389907"/>
            <a:ext cx="3048000" cy="2286000"/>
          </a:xfrm>
          <a:prstGeom prst="rect">
            <a:avLst/>
          </a:prstGeom>
        </p:spPr>
      </p:pic>
    </p:spTree>
    <p:extLst>
      <p:ext uri="{BB962C8B-B14F-4D97-AF65-F5344CB8AC3E}">
        <p14:creationId xmlns:p14="http://schemas.microsoft.com/office/powerpoint/2010/main" val="2773429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chor="ctr">
            <a:noAutofit/>
          </a:bodyPr>
          <a:lstStyle/>
          <a:p>
            <a:pPr algn="ctr"/>
            <a:r>
              <a:rPr lang="en-US" sz="4400" dirty="0"/>
              <a:t>The One-Stop System Common Identifier</a:t>
            </a:r>
          </a:p>
        </p:txBody>
      </p:sp>
    </p:spTree>
    <p:extLst>
      <p:ext uri="{BB962C8B-B14F-4D97-AF65-F5344CB8AC3E}">
        <p14:creationId xmlns:p14="http://schemas.microsoft.com/office/powerpoint/2010/main" val="113059873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1001&quot;&gt;&lt;object type=&quot;3&quot; unique_id=&quot;11002&quot;&gt;&lt;property id=&quot;20148&quot; value=&quot;5&quot;/&gt;&lt;property id=&quot;20300&quot; value=&quot;Slide 1&quot;/&gt;&lt;property id=&quot;20307&quot; value=&quot;257&quot;/&gt;&lt;/object&gt;&lt;object type=&quot;3&quot; unique_id=&quot;43233&quot;&gt;&lt;property id=&quot;20148&quot; value=&quot;5&quot;/&gt;&lt;property id=&quot;20300&quot; value=&quot;Slide 2 - &amp;quot;American job center branding for the next generation workforce system&amp;quot;&quot;/&gt;&lt;property id=&quot;20307&quot; value=&quot;279&quot;/&gt;&lt;/object&gt;&lt;object type=&quot;3&quot; unique_id=&quot;43234&quot;&gt;&lt;property id=&quot;20148&quot; value=&quot;5&quot;/&gt;&lt;property id=&quot;20300&quot; value=&quot;Slide 3&quot;/&gt;&lt;property id=&quot;20307&quot; value=&quot;280&quot;/&gt;&lt;/object&gt;&lt;object type=&quot;3&quot; unique_id=&quot;43235&quot;&gt;&lt;property id=&quot;20148&quot; value=&quot;5&quot;/&gt;&lt;property id=&quot;20300&quot; value=&quot;Slide 4&quot;/&gt;&lt;property id=&quot;20307&quot; value=&quot;281&quot;/&gt;&lt;/object&gt;&lt;object type=&quot;3&quot; unique_id=&quot;43236&quot;&gt;&lt;property id=&quot;20148&quot; value=&quot;5&quot;/&gt;&lt;property id=&quot;20300&quot; value=&quot;Slide 5&quot;/&gt;&lt;property id=&quot;20307&quot; value=&quot;283&quot;/&gt;&lt;/object&gt;&lt;object type=&quot;3&quot; unique_id=&quot;43237&quot;&gt;&lt;property id=&quot;20148&quot; value=&quot;5&quot;/&gt;&lt;property id=&quot;20300&quot; value=&quot;Slide 6&quot;/&gt;&lt;property id=&quot;20307&quot; value=&quot;296&quot;/&gt;&lt;/object&gt;&lt;object type=&quot;3&quot; unique_id=&quot;43238&quot;&gt;&lt;property id=&quot;20148&quot; value=&quot;5&quot;/&gt;&lt;property id=&quot;20300&quot; value=&quot;Slide 7 - &amp;quot;WIOA Vision&amp;quot;&quot;/&gt;&lt;property id=&quot;20307&quot; value=&quot;285&quot;/&gt;&lt;/object&gt;&lt;object type=&quot;3&quot; unique_id=&quot;43239&quot;&gt;&lt;property id=&quot;20148&quot; value=&quot;5&quot;/&gt;&lt;property id=&quot;20300&quot; value=&quot;Slide 8 - &amp;quot;Poll Question &amp;quot;&quot;/&gt;&lt;property id=&quot;20307&quot; value=&quot;286&quot;/&gt;&lt;/object&gt;&lt;object type=&quot;3&quot; unique_id=&quot;43240&quot;&gt;&lt;property id=&quot;20148&quot; value=&quot;5&quot;/&gt;&lt;property id=&quot;20300&quot; value=&quot;Slide 9 - &amp;quot;The One-Stop System Common Identifier&amp;quot;&quot;/&gt;&lt;property id=&quot;20307&quot; value=&quot;287&quot;/&gt;&lt;/object&gt;&lt;object type=&quot;3&quot; unique_id=&quot;43241&quot;&gt;&lt;property id=&quot;20148&quot; value=&quot;5&quot;/&gt;&lt;property id=&quot;20300&quot; value=&quot;Slide 10 - &amp;quot; &amp;quot;&quot;/&gt;&lt;property id=&quot;20307&quot; value=&quot;299&quot;/&gt;&lt;/object&gt;&lt;object type=&quot;3&quot; unique_id=&quot;43242&quot;&gt;&lt;property id=&quot;20148&quot; value=&quot;5&quot;/&gt;&lt;property id=&quot;20300&quot; value=&quot;Slide 11 - &amp;quot; &amp;quot;&quot;/&gt;&lt;property id=&quot;20307&quot; value=&quot;311&quot;/&gt;&lt;/object&gt;&lt;object type=&quot;3&quot; unique_id=&quot;43243&quot;&gt;&lt;property id=&quot;20148&quot; value=&quot;5&quot;/&gt;&lt;property id=&quot;20300&quot; value=&quot;Slide 12 - &amp;quot;Frequently Asked Questions&amp;quot;&quot;/&gt;&lt;property id=&quot;20307&quot; value=&quot;297&quot;/&gt;&lt;/object&gt;&lt;object type=&quot;3&quot; unique_id=&quot;43244&quot;&gt;&lt;property id=&quot;20148&quot; value=&quot;5&quot;/&gt;&lt;property id=&quot;20300&quot; value=&quot;Slide 13 - &amp;quot;Frequently Asked Questions&amp;quot;&quot;/&gt;&lt;property id=&quot;20307&quot; value=&quot;298&quot;/&gt;&lt;/object&gt;&lt;object type=&quot;3&quot; unique_id=&quot;43245&quot;&gt;&lt;property id=&quot;20148&quot; value=&quot;5&quot;/&gt;&lt;property id=&quot;20300&quot; value=&quot;Slide 14&quot;/&gt;&lt;property id=&quot;20307&quot; value=&quot;310&quot;/&gt;&lt;/object&gt;&lt;object type=&quot;3&quot; unique_id=&quot;43246&quot;&gt;&lt;property id=&quot;20148&quot; value=&quot;5&quot;/&gt;&lt;property id=&quot;20300&quot; value=&quot;Slide 15 - &amp;quot;Highlighting Successful State and Local Branding Initiatives &amp;quot;&quot;/&gt;&lt;property id=&quot;20307&quot; value=&quot;289&quot;/&gt;&lt;/object&gt;&lt;object type=&quot;3&quot; unique_id=&quot;43247&quot;&gt;&lt;property id=&quot;20148&quot; value=&quot;5&quot;/&gt;&lt;property id=&quot;20300&quot; value=&quot;Slide 16 - &amp;quot;American Job Center Network Co-Branding&amp;quot;&quot;/&gt;&lt;property id=&quot;20307&quot; value=&quot;300&quot;/&gt;&lt;/object&gt;&lt;object type=&quot;3&quot; unique_id=&quot;43248&quot;&gt;&lt;property id=&quot;20148&quot; value=&quot;5&quot;/&gt;&lt;property id=&quot;20300&quot; value=&quot;Slide 17 - &amp;quot;American Job Center Co-Branding&amp;quot;&quot;/&gt;&lt;property id=&quot;20307&quot; value=&quot;301&quot;/&gt;&lt;/object&gt;&lt;object type=&quot;3&quot; unique_id=&quot;43249&quot;&gt;&lt;property id=&quot;20148&quot; value=&quot;5&quot;/&gt;&lt;property id=&quot;20300&quot; value=&quot;Slide 18 - &amp;quot;American Job Center Co-Branding&amp;quot;&quot;/&gt;&lt;property id=&quot;20307&quot; value=&quot;302&quot;/&gt;&lt;/object&gt;&lt;object type=&quot;3&quot; unique_id=&quot;43250&quot;&gt;&lt;property id=&quot;20148&quot; value=&quot;5&quot;/&gt;&lt;property id=&quot;20300&quot; value=&quot;Slide 19 - &amp;quot;American Job Center Co-Branding&amp;quot;&quot;/&gt;&lt;property id=&quot;20307&quot; value=&quot;303&quot;/&gt;&lt;/object&gt;&lt;object type=&quot;3&quot; unique_id=&quot;43251&quot;&gt;&lt;property id=&quot;20148&quot; value=&quot;5&quot;/&gt;&lt;property id=&quot;20300&quot; value=&quot;Slide 20 - &amp;quot;American Job Center Co-Branding&amp;quot;&quot;/&gt;&lt;property id=&quot;20307&quot; value=&quot;304&quot;/&gt;&lt;/object&gt;&lt;object type=&quot;3&quot; unique_id=&quot;43252&quot;&gt;&lt;property id=&quot;20148&quot; value=&quot;5&quot;/&gt;&lt;property id=&quot;20300&quot; value=&quot;Slide 21 - &amp;quot;American Job Center Co-Branding&amp;quot;&quot;/&gt;&lt;property id=&quot;20307&quot; value=&quot;305&quot;/&gt;&lt;/object&gt;&lt;object type=&quot;3&quot; unique_id=&quot;43253&quot;&gt;&lt;property id=&quot;20148&quot; value=&quot;5&quot;/&gt;&lt;property id=&quot;20300&quot; value=&quot;Slide 22 - &amp;quot;American Job Center Co-Branding&amp;quot;&quot;/&gt;&lt;property id=&quot;20307&quot; value=&quot;306&quot;/&gt;&lt;/object&gt;&lt;object type=&quot;3&quot; unique_id=&quot;43254&quot;&gt;&lt;property id=&quot;20148&quot; value=&quot;5&quot;/&gt;&lt;property id=&quot;20300&quot; value=&quot;Slide 23 - &amp;quot;American Job Center Co-Branding&amp;quot;&quot;/&gt;&lt;property id=&quot;20307&quot; value=&quot;307&quot;/&gt;&lt;/object&gt;&lt;object type=&quot;3&quot; unique_id=&quot;43255&quot;&gt;&lt;property id=&quot;20148&quot; value=&quot;5&quot;/&gt;&lt;property id=&quot;20300&quot; value=&quot;Slide 24 - &amp;quot;American Job Center Co-Branding&amp;quot;&quot;/&gt;&lt;property id=&quot;20307&quot; value=&quot;308&quot;/&gt;&lt;/object&gt;&lt;object type=&quot;3&quot; unique_id=&quot;43256&quot;&gt;&lt;property id=&quot;20148&quot; value=&quot;5&quot;/&gt;&lt;property id=&quot;20300&quot; value=&quot;Slide 25 - &amp;quot;Questions?&amp;quot;&quot;/&gt;&lt;property id=&quot;20307&quot; value=&quot;309&quot;/&gt;&lt;/object&gt;&lt;object type=&quot;3&quot; unique_id=&quot;43257&quot;&gt;&lt;property id=&quot;20148&quot; value=&quot;5&quot;/&gt;&lt;property id=&quot;20300&quot; value=&quot;Slide 26&quot;/&gt;&lt;property id=&quot;20307&quot; value=&quot;312&quot;/&gt;&lt;/object&gt;&lt;object type=&quot;3&quot; unique_id=&quot;43258&quot;&gt;&lt;property id=&quot;20148&quot; value=&quot;5&quot;/&gt;&lt;property id=&quot;20300&quot; value=&quot;Slide 27 - &amp;quot;Upcoming One-Stop Technical Assistance Events&amp;quot;&quot;/&gt;&lt;property id=&quot;20307&quot; value=&quot;291&quot;/&gt;&lt;/object&gt;&lt;object type=&quot;3&quot; unique_id=&quot;43259&quot;&gt;&lt;property id=&quot;20148&quot; value=&quot;5&quot;/&gt;&lt;property id=&quot;20300&quot; value=&quot;Slide 28 - &amp;quot;Upcoming One-Stop Technical Assistance Webinars &amp;quot;&quot;/&gt;&lt;property id=&quot;20307&quot; value=&quot;292&quot;/&gt;&lt;/object&gt;&lt;object type=&quot;3&quot; unique_id=&quot;43260&quot;&gt;&lt;property id=&quot;20148&quot; value=&quot;5&quot;/&gt;&lt;property id=&quot;20300&quot; value=&quot;Slide 29&quot;/&gt;&lt;property id=&quot;20307&quot; value=&quot;293&quot;/&gt;&lt;/object&gt;&lt;object type=&quot;3&quot; unique_id=&quot;43261&quot;&gt;&lt;property id=&quot;20148&quot; value=&quot;5&quot;/&gt;&lt;property id=&quot;20300&quot; value=&quot;Slide 30 - &amp;quot;ION Website – New Focus Areas Tab&amp;quot;&quot;/&gt;&lt;property id=&quot;20307&quot; value=&quot;294&quot;/&gt;&lt;/object&gt;&lt;object type=&quot;3&quot; unique_id=&quot;43262&quot;&gt;&lt;property id=&quot;20148&quot; value=&quot;5&quot;/&gt;&lt;property id=&quot;20300&quot; value=&quot;Slide 31&quot;/&gt;&lt;property id=&quot;20307&quot; value=&quot;295&quot;/&gt;&lt;/object&gt;&lt;/object&gt;&lt;object type=&quot;8&quot; unique_id=&quot;11045&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ION - WIOA Colors">
      <a:dk1>
        <a:sysClr val="windowText" lastClr="000000"/>
      </a:dk1>
      <a:lt1>
        <a:sysClr val="window" lastClr="FFFFFF"/>
      </a:lt1>
      <a:dk2>
        <a:srgbClr val="0B366B"/>
      </a:dk2>
      <a:lt2>
        <a:srgbClr val="54BCEA"/>
      </a:lt2>
      <a:accent1>
        <a:srgbClr val="1C4489"/>
      </a:accent1>
      <a:accent2>
        <a:srgbClr val="4F5F9B"/>
      </a:accent2>
      <a:accent3>
        <a:srgbClr val="EAEAF3"/>
      </a:accent3>
      <a:accent4>
        <a:srgbClr val="F36B22"/>
      </a:accent4>
      <a:accent5>
        <a:srgbClr val="F7955B"/>
      </a:accent5>
      <a:accent6>
        <a:srgbClr val="FEF3EA"/>
      </a:accent6>
      <a:hlink>
        <a:srgbClr val="0081E2"/>
      </a:hlink>
      <a:folHlink>
        <a:srgbClr val="7966C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plateAJC">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algn="ctr" eaLnBrk="1" hangingPunct="1">
          <a:spcBef>
            <a:spcPts val="600"/>
          </a:spcBef>
          <a:spcAft>
            <a:spcPts val="600"/>
          </a:spcAft>
          <a:buFontTx/>
          <a:buNone/>
          <a:defRPr sz="2800" b="1" dirty="0" smtClean="0">
            <a:solidFill>
              <a:srgbClr val="333333"/>
            </a:solidFill>
            <a:latin typeface="Calibri" panose="020F0502020204030204" pitchFamily="34"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BC679C04277554185EF4D8B17A30FE9" ma:contentTypeVersion="3" ma:contentTypeDescription="Create a new document." ma:contentTypeScope="" ma:versionID="52ee1e39728b588da2c495374d1e1e8f">
  <xsd:schema xmlns:xsd="http://www.w3.org/2001/XMLSchema" xmlns:xs="http://www.w3.org/2001/XMLSchema" xmlns:p="http://schemas.microsoft.com/office/2006/metadata/properties" xmlns:ns1="http://schemas.microsoft.com/sharepoint/v3" xmlns:ns2="cac9ff50-933a-406a-a6ef-48d8f874a855" targetNamespace="http://schemas.microsoft.com/office/2006/metadata/properties" ma:root="true" ma:fieldsID="0c39e949e82fcf300c7c8b533ae8ec7c" ns1:_="" ns2:_="">
    <xsd:import namespace="http://schemas.microsoft.com/sharepoint/v3"/>
    <xsd:import namespace="cac9ff50-933a-406a-a6ef-48d8f874a855"/>
    <xsd:element name="properties">
      <xsd:complexType>
        <xsd:sequence>
          <xsd:element name="documentManagement">
            <xsd:complexType>
              <xsd:all>
                <xsd:element ref="ns2:SharedWithUsers" minOccurs="0"/>
                <xsd:element ref="ns2:SharedWithDetails" minOccurs="0"/>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0"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11"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cac9ff50-933a-406a-a6ef-48d8f874a855"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FBC4469-C7F3-4F1E-85E4-68CAB5202476}">
  <ds:schemaRefs>
    <ds:schemaRef ds:uri="http://purl.org/dc/terms/"/>
    <ds:schemaRef ds:uri="http://schemas.openxmlformats.org/package/2006/metadata/core-properties"/>
    <ds:schemaRef ds:uri="cac9ff50-933a-406a-a6ef-48d8f874a855"/>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schemas.microsoft.com/sharepoint/v3"/>
    <ds:schemaRef ds:uri="http://www.w3.org/XML/1998/namespace"/>
    <ds:schemaRef ds:uri="http://purl.org/dc/dcmitype/"/>
  </ds:schemaRefs>
</ds:datastoreItem>
</file>

<file path=customXml/itemProps2.xml><?xml version="1.0" encoding="utf-8"?>
<ds:datastoreItem xmlns:ds="http://schemas.openxmlformats.org/officeDocument/2006/customXml" ds:itemID="{A230FE1E-6409-47EF-BECF-AEDF9D7CD32C}">
  <ds:schemaRefs>
    <ds:schemaRef ds:uri="http://schemas.microsoft.com/sharepoint/v3/contenttype/forms"/>
  </ds:schemaRefs>
</ds:datastoreItem>
</file>

<file path=customXml/itemProps3.xml><?xml version="1.0" encoding="utf-8"?>
<ds:datastoreItem xmlns:ds="http://schemas.openxmlformats.org/officeDocument/2006/customXml" ds:itemID="{92694BD2-4C14-4A41-A983-A2DA0CDA8EF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cac9ff50-933a-406a-a6ef-48d8f874a8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7295</TotalTime>
  <Words>836</Words>
  <Application>Microsoft Office PowerPoint</Application>
  <PresentationFormat>On-screen Show (4:3)</PresentationFormat>
  <Paragraphs>181</Paragraphs>
  <Slides>31</Slides>
  <Notes>31</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Helvetica Neue</vt:lpstr>
      <vt:lpstr>Myriad Pro</vt:lpstr>
      <vt:lpstr>Times New Roman</vt:lpstr>
      <vt:lpstr>Wingdings</vt:lpstr>
      <vt:lpstr>Wingdings 2</vt:lpstr>
      <vt:lpstr>Wingdings 3</vt:lpstr>
      <vt:lpstr>Office Theme</vt:lpstr>
      <vt:lpstr>templateAJC</vt:lpstr>
      <vt:lpstr>PowerPoint Presentation</vt:lpstr>
      <vt:lpstr>American job center branding for the next generation workforce system</vt:lpstr>
      <vt:lpstr>PowerPoint Presentation</vt:lpstr>
      <vt:lpstr>PowerPoint Presentation</vt:lpstr>
      <vt:lpstr>PowerPoint Presentation</vt:lpstr>
      <vt:lpstr>PowerPoint Presentation</vt:lpstr>
      <vt:lpstr>WIOA Vision</vt:lpstr>
      <vt:lpstr>Poll Question </vt:lpstr>
      <vt:lpstr>The One-Stop System Common Identifier</vt:lpstr>
      <vt:lpstr> </vt:lpstr>
      <vt:lpstr> </vt:lpstr>
      <vt:lpstr>Frequently Asked Questions</vt:lpstr>
      <vt:lpstr>Frequently Asked Questions</vt:lpstr>
      <vt:lpstr>PowerPoint Presentation</vt:lpstr>
      <vt:lpstr>American Job Center Network Co-Branding</vt:lpstr>
      <vt:lpstr>American Job Center Co-Branding</vt:lpstr>
      <vt:lpstr>American Job Center Co-Branding</vt:lpstr>
      <vt:lpstr>American Job Center Co-Branding</vt:lpstr>
      <vt:lpstr>American Job Center Co-Branding</vt:lpstr>
      <vt:lpstr>American Job Center Co-Branding</vt:lpstr>
      <vt:lpstr>American Job Center Co-Branding</vt:lpstr>
      <vt:lpstr>American Job Center Co-Branding</vt:lpstr>
      <vt:lpstr>American Job Center Co-Branding</vt:lpstr>
      <vt:lpstr>Questions?</vt:lpstr>
      <vt:lpstr>PowerPoint Presentation</vt:lpstr>
      <vt:lpstr>Upcoming One-Stop Technical Assistance Events</vt:lpstr>
      <vt:lpstr>Upcoming One-Stop Technical Assistance Webinars </vt:lpstr>
      <vt:lpstr>Upcoming One-Stop Technical Assistance Webinars </vt:lpstr>
      <vt:lpstr>PowerPoint Presentation</vt:lpstr>
      <vt:lpstr>ION Website – New Focus Areas Tab</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Robbins</dc:creator>
  <cp:lastModifiedBy>Laura Casertano</cp:lastModifiedBy>
  <cp:revision>115</cp:revision>
  <dcterms:created xsi:type="dcterms:W3CDTF">2016-06-21T17:10:41Z</dcterms:created>
  <dcterms:modified xsi:type="dcterms:W3CDTF">2017-04-04T20:11:36Z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0x0101000BC679C04277554185EF4D8B17A30FE9</vt:lpwstr>
  </property>
</Properties>
</file>