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79" r:id="rId5"/>
    <p:sldId id="281" r:id="rId6"/>
    <p:sldId id="296" r:id="rId7"/>
    <p:sldId id="336" r:id="rId8"/>
    <p:sldId id="337" r:id="rId9"/>
    <p:sldId id="338" r:id="rId10"/>
    <p:sldId id="339" r:id="rId11"/>
    <p:sldId id="340" r:id="rId12"/>
    <p:sldId id="341" r:id="rId13"/>
    <p:sldId id="342" r:id="rId14"/>
    <p:sldId id="335" r:id="rId15"/>
    <p:sldId id="354" r:id="rId16"/>
    <p:sldId id="355" r:id="rId17"/>
    <p:sldId id="356" r:id="rId18"/>
    <p:sldId id="357" r:id="rId19"/>
    <p:sldId id="358" r:id="rId20"/>
    <p:sldId id="359" r:id="rId21"/>
    <p:sldId id="360" r:id="rId22"/>
    <p:sldId id="361" r:id="rId23"/>
    <p:sldId id="383"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25" r:id="rId40"/>
    <p:sldId id="364" r:id="rId41"/>
    <p:sldId id="362" r:id="rId42"/>
    <p:sldId id="363" r:id="rId43"/>
    <p:sldId id="365" r:id="rId44"/>
    <p:sldId id="367" r:id="rId45"/>
    <p:sldId id="295" r:id="rId46"/>
  </p:sldIdLst>
  <p:sldSz cx="9144000" cy="6858000" type="screen4x3"/>
  <p:notesSz cx="70104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4660"/>
  </p:normalViewPr>
  <p:slideViewPr>
    <p:cSldViewPr snapToGrid="0">
      <p:cViewPr varScale="1">
        <p:scale>
          <a:sx n="83" d="100"/>
          <a:sy n="83" d="100"/>
        </p:scale>
        <p:origin x="153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322"/>
    </p:cViewPr>
  </p:sorterViewPr>
  <p:notesViewPr>
    <p:cSldViewPr snapToGrid="0">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60FA6E4-B8AF-48DF-ADC8-C4EF2871CA90}" type="datetimeFigureOut">
              <a:rPr lang="en-US" smtClean="0"/>
              <a:t>4/12/2017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8481AF-97D1-4D2E-80A4-4999519E42B3}" type="slidenum">
              <a:rPr lang="en-US" smtClean="0"/>
              <a:t>‹#›</a:t>
            </a:fld>
            <a:endParaRPr lang="en-US"/>
          </a:p>
        </p:txBody>
      </p:sp>
    </p:spTree>
    <p:extLst>
      <p:ext uri="{BB962C8B-B14F-4D97-AF65-F5344CB8AC3E}">
        <p14:creationId xmlns:p14="http://schemas.microsoft.com/office/powerpoint/2010/main" val="4050750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16FB8B-440A-437F-A9D8-ADE6A89CE6CC}" type="datetimeFigureOut">
              <a:rPr lang="en-US" smtClean="0"/>
              <a:t>4/12/2017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CE3189-1EF0-4708-8177-302C64BC19CF}" type="slidenum">
              <a:rPr lang="en-US" smtClean="0"/>
              <a:t>‹#›</a:t>
            </a:fld>
            <a:endParaRPr lang="en-US"/>
          </a:p>
        </p:txBody>
      </p:sp>
    </p:spTree>
    <p:extLst>
      <p:ext uri="{BB962C8B-B14F-4D97-AF65-F5344CB8AC3E}">
        <p14:creationId xmlns:p14="http://schemas.microsoft.com/office/powerpoint/2010/main" val="238189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1</a:t>
            </a:fld>
            <a:endParaRPr lang="en-US"/>
          </a:p>
        </p:txBody>
      </p:sp>
    </p:spTree>
    <p:extLst>
      <p:ext uri="{BB962C8B-B14F-4D97-AF65-F5344CB8AC3E}">
        <p14:creationId xmlns:p14="http://schemas.microsoft.com/office/powerpoint/2010/main" val="423564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10</a:t>
            </a:fld>
            <a:endParaRPr lang="en-US" dirty="0"/>
          </a:p>
        </p:txBody>
      </p:sp>
    </p:spTree>
    <p:extLst>
      <p:ext uri="{BB962C8B-B14F-4D97-AF65-F5344CB8AC3E}">
        <p14:creationId xmlns:p14="http://schemas.microsoft.com/office/powerpoint/2010/main" val="368309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11</a:t>
            </a:fld>
            <a:endParaRPr lang="en-US"/>
          </a:p>
        </p:txBody>
      </p:sp>
    </p:spTree>
    <p:extLst>
      <p:ext uri="{BB962C8B-B14F-4D97-AF65-F5344CB8AC3E}">
        <p14:creationId xmlns:p14="http://schemas.microsoft.com/office/powerpoint/2010/main" val="357583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84C4B-93ED-40AE-B5E1-4CE7703DAE1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3934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13</a:t>
            </a:fld>
            <a:endParaRPr lang="en-US"/>
          </a:p>
        </p:txBody>
      </p:sp>
    </p:spTree>
    <p:extLst>
      <p:ext uri="{BB962C8B-B14F-4D97-AF65-F5344CB8AC3E}">
        <p14:creationId xmlns:p14="http://schemas.microsoft.com/office/powerpoint/2010/main" val="90171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14</a:t>
            </a:fld>
            <a:endParaRPr lang="en-US"/>
          </a:p>
        </p:txBody>
      </p:sp>
    </p:spTree>
    <p:extLst>
      <p:ext uri="{BB962C8B-B14F-4D97-AF65-F5344CB8AC3E}">
        <p14:creationId xmlns:p14="http://schemas.microsoft.com/office/powerpoint/2010/main" val="194722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84C4B-93ED-40AE-B5E1-4CE7703DAE1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2676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B84C4B-93ED-40AE-B5E1-4CE7703DAE1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2341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17</a:t>
            </a:fld>
            <a:endParaRPr lang="en-US"/>
          </a:p>
        </p:txBody>
      </p:sp>
    </p:spTree>
    <p:extLst>
      <p:ext uri="{BB962C8B-B14F-4D97-AF65-F5344CB8AC3E}">
        <p14:creationId xmlns:p14="http://schemas.microsoft.com/office/powerpoint/2010/main" val="245973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18</a:t>
            </a:fld>
            <a:endParaRPr lang="en-US"/>
          </a:p>
        </p:txBody>
      </p:sp>
    </p:spTree>
    <p:extLst>
      <p:ext uri="{BB962C8B-B14F-4D97-AF65-F5344CB8AC3E}">
        <p14:creationId xmlns:p14="http://schemas.microsoft.com/office/powerpoint/2010/main" val="332744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19</a:t>
            </a:fld>
            <a:endParaRPr lang="en-US"/>
          </a:p>
        </p:txBody>
      </p:sp>
    </p:spTree>
    <p:extLst>
      <p:ext uri="{BB962C8B-B14F-4D97-AF65-F5344CB8AC3E}">
        <p14:creationId xmlns:p14="http://schemas.microsoft.com/office/powerpoint/2010/main" val="255409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2</a:t>
            </a:fld>
            <a:endParaRPr lang="en-US" dirty="0"/>
          </a:p>
        </p:txBody>
      </p:sp>
    </p:spTree>
    <p:extLst>
      <p:ext uri="{BB962C8B-B14F-4D97-AF65-F5344CB8AC3E}">
        <p14:creationId xmlns:p14="http://schemas.microsoft.com/office/powerpoint/2010/main" val="296606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20</a:t>
            </a:fld>
            <a:endParaRPr lang="en-US"/>
          </a:p>
        </p:txBody>
      </p:sp>
    </p:spTree>
    <p:extLst>
      <p:ext uri="{BB962C8B-B14F-4D97-AF65-F5344CB8AC3E}">
        <p14:creationId xmlns:p14="http://schemas.microsoft.com/office/powerpoint/2010/main" val="4010157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21</a:t>
            </a:fld>
            <a:endParaRPr lang="en-US"/>
          </a:p>
        </p:txBody>
      </p:sp>
    </p:spTree>
    <p:extLst>
      <p:ext uri="{BB962C8B-B14F-4D97-AF65-F5344CB8AC3E}">
        <p14:creationId xmlns:p14="http://schemas.microsoft.com/office/powerpoint/2010/main" val="329837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22</a:t>
            </a:fld>
            <a:endParaRPr lang="en-US" dirty="0"/>
          </a:p>
        </p:txBody>
      </p:sp>
    </p:spTree>
    <p:extLst>
      <p:ext uri="{BB962C8B-B14F-4D97-AF65-F5344CB8AC3E}">
        <p14:creationId xmlns:p14="http://schemas.microsoft.com/office/powerpoint/2010/main" val="88937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23</a:t>
            </a:fld>
            <a:endParaRPr lang="en-US" dirty="0"/>
          </a:p>
        </p:txBody>
      </p:sp>
    </p:spTree>
    <p:extLst>
      <p:ext uri="{BB962C8B-B14F-4D97-AF65-F5344CB8AC3E}">
        <p14:creationId xmlns:p14="http://schemas.microsoft.com/office/powerpoint/2010/main" val="117021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24</a:t>
            </a:fld>
            <a:endParaRPr lang="en-US" dirty="0"/>
          </a:p>
        </p:txBody>
      </p:sp>
    </p:spTree>
    <p:extLst>
      <p:ext uri="{BB962C8B-B14F-4D97-AF65-F5344CB8AC3E}">
        <p14:creationId xmlns:p14="http://schemas.microsoft.com/office/powerpoint/2010/main" val="1534939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25</a:t>
            </a:fld>
            <a:endParaRPr lang="en-US" dirty="0"/>
          </a:p>
        </p:txBody>
      </p:sp>
    </p:spTree>
    <p:extLst>
      <p:ext uri="{BB962C8B-B14F-4D97-AF65-F5344CB8AC3E}">
        <p14:creationId xmlns:p14="http://schemas.microsoft.com/office/powerpoint/2010/main" val="1870503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75" y="544513"/>
            <a:ext cx="3930650" cy="2947987"/>
          </a:xfrm>
        </p:spPr>
      </p:sp>
      <p:sp>
        <p:nvSpPr>
          <p:cNvPr id="3" name="Notes Placeholder 2"/>
          <p:cNvSpPr>
            <a:spLocks noGrp="1"/>
          </p:cNvSpPr>
          <p:nvPr>
            <p:ph type="body" idx="1"/>
          </p:nvPr>
        </p:nvSpPr>
        <p:spPr>
          <a:xfrm>
            <a:off x="701040" y="3627864"/>
            <a:ext cx="5608320" cy="5339762"/>
          </a:xfrm>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26</a:t>
            </a:fld>
            <a:endParaRPr lang="en-US" dirty="0"/>
          </a:p>
        </p:txBody>
      </p:sp>
    </p:spTree>
    <p:extLst>
      <p:ext uri="{BB962C8B-B14F-4D97-AF65-F5344CB8AC3E}">
        <p14:creationId xmlns:p14="http://schemas.microsoft.com/office/powerpoint/2010/main" val="4171432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27</a:t>
            </a:fld>
            <a:endParaRPr lang="en-US" dirty="0"/>
          </a:p>
        </p:txBody>
      </p:sp>
    </p:spTree>
    <p:extLst>
      <p:ext uri="{BB962C8B-B14F-4D97-AF65-F5344CB8AC3E}">
        <p14:creationId xmlns:p14="http://schemas.microsoft.com/office/powerpoint/2010/main" val="418326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28</a:t>
            </a:fld>
            <a:endParaRPr lang="en-US"/>
          </a:p>
        </p:txBody>
      </p:sp>
    </p:spTree>
    <p:extLst>
      <p:ext uri="{BB962C8B-B14F-4D97-AF65-F5344CB8AC3E}">
        <p14:creationId xmlns:p14="http://schemas.microsoft.com/office/powerpoint/2010/main" val="4010157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29</a:t>
            </a:fld>
            <a:endParaRPr lang="en-US"/>
          </a:p>
        </p:txBody>
      </p:sp>
    </p:spTree>
    <p:extLst>
      <p:ext uri="{BB962C8B-B14F-4D97-AF65-F5344CB8AC3E}">
        <p14:creationId xmlns:p14="http://schemas.microsoft.com/office/powerpoint/2010/main" val="389658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5244"/>
            <a:ext cx="5902960" cy="3709106"/>
          </a:xfrm>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a:t>
            </a:fld>
            <a:endParaRPr lang="en-US"/>
          </a:p>
        </p:txBody>
      </p:sp>
      <p:sp>
        <p:nvSpPr>
          <p:cNvPr id="5" name="Notes Placeholder 2"/>
          <p:cNvSpPr txBox="1">
            <a:spLocks/>
          </p:cNvSpPr>
          <p:nvPr/>
        </p:nvSpPr>
        <p:spPr>
          <a:xfrm>
            <a:off x="853440" y="4626292"/>
            <a:ext cx="5608320" cy="3660458"/>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u="sng" dirty="0"/>
              <a:t>DAVID JONES</a:t>
            </a:r>
          </a:p>
          <a:p>
            <a:endParaRPr lang="en-US" b="1" dirty="0"/>
          </a:p>
          <a:p>
            <a:r>
              <a:rPr lang="en-US" dirty="0"/>
              <a:t>ED and I will be joined with presenters from across the country.  </a:t>
            </a:r>
          </a:p>
          <a:p>
            <a:endParaRPr lang="en-US" sz="1000" dirty="0"/>
          </a:p>
          <a:p>
            <a:r>
              <a:rPr lang="en-US" dirty="0"/>
              <a:t>From the  state of </a:t>
            </a:r>
            <a:r>
              <a:rPr lang="en-US" u="sng" dirty="0"/>
              <a:t>California</a:t>
            </a:r>
            <a:r>
              <a:rPr lang="en-US" dirty="0"/>
              <a:t>, we have Marissa Clark who serves  as a Policy Unit Manger within the California Employment Development Department.  Marissa played a leadership role in the recent state board approval of its certification standards in which she will provide an overview today.  </a:t>
            </a:r>
          </a:p>
          <a:p>
            <a:endParaRPr lang="en-US" b="1" u="sng" dirty="0"/>
          </a:p>
          <a:p>
            <a:r>
              <a:rPr lang="en-US" dirty="0"/>
              <a:t>From the state of </a:t>
            </a:r>
            <a:r>
              <a:rPr lang="en-US" u="sng" dirty="0"/>
              <a:t>Michigan</a:t>
            </a:r>
            <a:r>
              <a:rPr lang="en-US" dirty="0"/>
              <a:t>, we will have Sue Anne Searles who serves on the Governor’s Talent Investment Agency for the state.  Sue Anne was the lead author of the statewide AJC policy and monitoring checklist.  </a:t>
            </a:r>
          </a:p>
          <a:p>
            <a:endParaRPr lang="en-US" dirty="0"/>
          </a:p>
          <a:p>
            <a:r>
              <a:rPr lang="en-US" dirty="0"/>
              <a:t>From the state of </a:t>
            </a:r>
            <a:r>
              <a:rPr lang="en-US" u="sng" dirty="0"/>
              <a:t>Missouri</a:t>
            </a:r>
            <a:r>
              <a:rPr lang="en-US" dirty="0"/>
              <a:t>, we will have Danielle Smith  who serves as  Missouri’s  WIOA  Equal Opportunity Officer.  We’re happy Danielle can join today because we want to help reinforce the message to our stakeholders of the importance of knowing your State EEO officer as  someone who will have tools and resources to support states carry out an important component of the AJC Certification process on accessibility.  </a:t>
            </a:r>
          </a:p>
          <a:p>
            <a:endParaRPr lang="en-US" sz="1000" dirty="0"/>
          </a:p>
        </p:txBody>
      </p:sp>
    </p:spTree>
    <p:extLst>
      <p:ext uri="{BB962C8B-B14F-4D97-AF65-F5344CB8AC3E}">
        <p14:creationId xmlns:p14="http://schemas.microsoft.com/office/powerpoint/2010/main" val="264123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3984-4BFF-44F5-A514-80C22588EB3C}" type="slidenum">
              <a:rPr lang="en-US" smtClean="0"/>
              <a:t>30</a:t>
            </a:fld>
            <a:endParaRPr lang="en-US" dirty="0"/>
          </a:p>
        </p:txBody>
      </p:sp>
    </p:spTree>
    <p:extLst>
      <p:ext uri="{BB962C8B-B14F-4D97-AF65-F5344CB8AC3E}">
        <p14:creationId xmlns:p14="http://schemas.microsoft.com/office/powerpoint/2010/main" val="867222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31</a:t>
            </a:fld>
            <a:endParaRPr lang="en-US" dirty="0"/>
          </a:p>
        </p:txBody>
      </p:sp>
    </p:spTree>
    <p:extLst>
      <p:ext uri="{BB962C8B-B14F-4D97-AF65-F5344CB8AC3E}">
        <p14:creationId xmlns:p14="http://schemas.microsoft.com/office/powerpoint/2010/main" val="1861072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32</a:t>
            </a:fld>
            <a:endParaRPr lang="en-US" dirty="0"/>
          </a:p>
        </p:txBody>
      </p:sp>
    </p:spTree>
    <p:extLst>
      <p:ext uri="{BB962C8B-B14F-4D97-AF65-F5344CB8AC3E}">
        <p14:creationId xmlns:p14="http://schemas.microsoft.com/office/powerpoint/2010/main" val="245522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33</a:t>
            </a:fld>
            <a:endParaRPr lang="en-US" dirty="0"/>
          </a:p>
        </p:txBody>
      </p:sp>
    </p:spTree>
    <p:extLst>
      <p:ext uri="{BB962C8B-B14F-4D97-AF65-F5344CB8AC3E}">
        <p14:creationId xmlns:p14="http://schemas.microsoft.com/office/powerpoint/2010/main" val="1401316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34</a:t>
            </a:fld>
            <a:endParaRPr lang="en-US" dirty="0"/>
          </a:p>
        </p:txBody>
      </p:sp>
    </p:spTree>
    <p:extLst>
      <p:ext uri="{BB962C8B-B14F-4D97-AF65-F5344CB8AC3E}">
        <p14:creationId xmlns:p14="http://schemas.microsoft.com/office/powerpoint/2010/main" val="3989941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35</a:t>
            </a:fld>
            <a:endParaRPr lang="en-US"/>
          </a:p>
        </p:txBody>
      </p:sp>
    </p:spTree>
    <p:extLst>
      <p:ext uri="{BB962C8B-B14F-4D97-AF65-F5344CB8AC3E}">
        <p14:creationId xmlns:p14="http://schemas.microsoft.com/office/powerpoint/2010/main" val="3951621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E3189-1EF0-4708-8177-302C64BC19CF}" type="slidenum">
              <a:rPr lang="en-US" smtClean="0"/>
              <a:t>36</a:t>
            </a:fld>
            <a:endParaRPr lang="en-US"/>
          </a:p>
        </p:txBody>
      </p:sp>
    </p:spTree>
    <p:extLst>
      <p:ext uri="{BB962C8B-B14F-4D97-AF65-F5344CB8AC3E}">
        <p14:creationId xmlns:p14="http://schemas.microsoft.com/office/powerpoint/2010/main" val="1267482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37</a:t>
            </a:fld>
            <a:endParaRPr lang="en-US" dirty="0"/>
          </a:p>
        </p:txBody>
      </p:sp>
    </p:spTree>
    <p:extLst>
      <p:ext uri="{BB962C8B-B14F-4D97-AF65-F5344CB8AC3E}">
        <p14:creationId xmlns:p14="http://schemas.microsoft.com/office/powerpoint/2010/main" val="194666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38</a:t>
            </a:fld>
            <a:endParaRPr lang="en-US" dirty="0"/>
          </a:p>
        </p:txBody>
      </p:sp>
    </p:spTree>
    <p:extLst>
      <p:ext uri="{BB962C8B-B14F-4D97-AF65-F5344CB8AC3E}">
        <p14:creationId xmlns:p14="http://schemas.microsoft.com/office/powerpoint/2010/main" val="3728427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E3189-1EF0-4708-8177-302C64BC19CF}" type="slidenum">
              <a:rPr lang="en-US" smtClean="0"/>
              <a:t>39</a:t>
            </a:fld>
            <a:endParaRPr lang="en-US" dirty="0"/>
          </a:p>
        </p:txBody>
      </p:sp>
    </p:spTree>
    <p:extLst>
      <p:ext uri="{BB962C8B-B14F-4D97-AF65-F5344CB8AC3E}">
        <p14:creationId xmlns:p14="http://schemas.microsoft.com/office/powerpoint/2010/main" val="259214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4</a:t>
            </a:fld>
            <a:endParaRPr lang="en-US" dirty="0"/>
          </a:p>
        </p:txBody>
      </p:sp>
    </p:spTree>
    <p:extLst>
      <p:ext uri="{BB962C8B-B14F-4D97-AF65-F5344CB8AC3E}">
        <p14:creationId xmlns:p14="http://schemas.microsoft.com/office/powerpoint/2010/main" val="164425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40</a:t>
            </a:fld>
            <a:endParaRPr lang="en-US"/>
          </a:p>
        </p:txBody>
      </p:sp>
    </p:spTree>
    <p:extLst>
      <p:ext uri="{BB962C8B-B14F-4D97-AF65-F5344CB8AC3E}">
        <p14:creationId xmlns:p14="http://schemas.microsoft.com/office/powerpoint/2010/main" val="3989506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41</a:t>
            </a:fld>
            <a:endParaRPr lang="en-US"/>
          </a:p>
        </p:txBody>
      </p:sp>
    </p:spTree>
    <p:extLst>
      <p:ext uri="{BB962C8B-B14F-4D97-AF65-F5344CB8AC3E}">
        <p14:creationId xmlns:p14="http://schemas.microsoft.com/office/powerpoint/2010/main" val="1263341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03F18-A04F-4A45-AC8E-9C70738A4690}" type="slidenum">
              <a:rPr lang="en-US" smtClean="0"/>
              <a:t>42</a:t>
            </a:fld>
            <a:endParaRPr lang="en-US"/>
          </a:p>
        </p:txBody>
      </p:sp>
    </p:spTree>
    <p:extLst>
      <p:ext uri="{BB962C8B-B14F-4D97-AF65-F5344CB8AC3E}">
        <p14:creationId xmlns:p14="http://schemas.microsoft.com/office/powerpoint/2010/main" val="49238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5</a:t>
            </a:fld>
            <a:endParaRPr lang="en-US" dirty="0"/>
          </a:p>
        </p:txBody>
      </p:sp>
    </p:spTree>
    <p:extLst>
      <p:ext uri="{BB962C8B-B14F-4D97-AF65-F5344CB8AC3E}">
        <p14:creationId xmlns:p14="http://schemas.microsoft.com/office/powerpoint/2010/main" val="422343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6</a:t>
            </a:fld>
            <a:endParaRPr lang="en-US" dirty="0"/>
          </a:p>
        </p:txBody>
      </p:sp>
    </p:spTree>
    <p:extLst>
      <p:ext uri="{BB962C8B-B14F-4D97-AF65-F5344CB8AC3E}">
        <p14:creationId xmlns:p14="http://schemas.microsoft.com/office/powerpoint/2010/main" val="404577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7</a:t>
            </a:fld>
            <a:endParaRPr lang="en-US" dirty="0"/>
          </a:p>
        </p:txBody>
      </p:sp>
    </p:spTree>
    <p:extLst>
      <p:ext uri="{BB962C8B-B14F-4D97-AF65-F5344CB8AC3E}">
        <p14:creationId xmlns:p14="http://schemas.microsoft.com/office/powerpoint/2010/main" val="392535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8</a:t>
            </a:fld>
            <a:endParaRPr lang="en-US" dirty="0"/>
          </a:p>
        </p:txBody>
      </p:sp>
    </p:spTree>
    <p:extLst>
      <p:ext uri="{BB962C8B-B14F-4D97-AF65-F5344CB8AC3E}">
        <p14:creationId xmlns:p14="http://schemas.microsoft.com/office/powerpoint/2010/main" val="137437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3307" y="4473891"/>
            <a:ext cx="5733626" cy="4376597"/>
          </a:xfrm>
        </p:spPr>
        <p:txBody>
          <a:bodyPr/>
          <a:lstStyle/>
          <a:p>
            <a:endParaRPr lang="en-US" dirty="0"/>
          </a:p>
        </p:txBody>
      </p:sp>
      <p:sp>
        <p:nvSpPr>
          <p:cNvPr id="4" name="Slide Number Placeholder 3"/>
          <p:cNvSpPr>
            <a:spLocks noGrp="1"/>
          </p:cNvSpPr>
          <p:nvPr>
            <p:ph type="sldNum" sz="quarter" idx="10"/>
          </p:nvPr>
        </p:nvSpPr>
        <p:spPr/>
        <p:txBody>
          <a:bodyPr/>
          <a:lstStyle/>
          <a:p>
            <a:fld id="{77603F18-A04F-4A45-AC8E-9C70738A4690}" type="slidenum">
              <a:rPr lang="en-US" smtClean="0"/>
              <a:t>9</a:t>
            </a:fld>
            <a:endParaRPr lang="en-US" dirty="0"/>
          </a:p>
        </p:txBody>
      </p:sp>
    </p:spTree>
    <p:extLst>
      <p:ext uri="{BB962C8B-B14F-4D97-AF65-F5344CB8AC3E}">
        <p14:creationId xmlns:p14="http://schemas.microsoft.com/office/powerpoint/2010/main" val="13090929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wmf"/><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jpe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7.png"/><Relationship Id="rId5" Type="http://schemas.microsoft.com/office/2007/relationships/hdphoto" Target="../media/hdphoto3.wdp"/><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0" cy="6858000"/>
          </a:xfrm>
          <a:prstGeom prst="rect">
            <a:avLst/>
          </a:prstGeom>
        </p:spPr>
      </p:pic>
      <p:grpSp>
        <p:nvGrpSpPr>
          <p:cNvPr id="16" name="Group 15"/>
          <p:cNvGrpSpPr/>
          <p:nvPr userDrawn="1"/>
        </p:nvGrpSpPr>
        <p:grpSpPr>
          <a:xfrm>
            <a:off x="1930402" y="183069"/>
            <a:ext cx="5473698" cy="5473698"/>
            <a:chOff x="1249869" y="10536"/>
            <a:chExt cx="6834764" cy="6834764"/>
          </a:xfrm>
        </p:grpSpPr>
        <p:sp>
          <p:nvSpPr>
            <p:cNvPr id="13" name="Diamond 12"/>
            <p:cNvSpPr/>
            <p:nvPr userDrawn="1"/>
          </p:nvSpPr>
          <p:spPr>
            <a:xfrm>
              <a:off x="1249869" y="10536"/>
              <a:ext cx="6834764" cy="6834764"/>
            </a:xfrm>
            <a:prstGeom prst="diamond">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4229100" y="2979231"/>
              <a:ext cx="876300" cy="876300"/>
            </a:xfrm>
            <a:prstGeom prst="diamond">
              <a:avLst/>
            </a:pr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sp>
        <p:nvSpPr>
          <p:cNvPr id="2" name="Title 1"/>
          <p:cNvSpPr>
            <a:spLocks noGrp="1"/>
          </p:cNvSpPr>
          <p:nvPr userDrawn="1">
            <p:ph type="ctrTitle" hasCustomPrompt="1"/>
          </p:nvPr>
        </p:nvSpPr>
        <p:spPr>
          <a:xfrm>
            <a:off x="495300" y="1174469"/>
            <a:ext cx="8153400" cy="1208026"/>
          </a:xfrm>
        </p:spPr>
        <p:txBody>
          <a:bodyPr anchor="b">
            <a:normAutofit/>
          </a:bodyPr>
          <a:lstStyle>
            <a:lvl1pPr algn="l">
              <a:defRPr sz="4800" b="1" cap="small" spc="-100" baseline="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defRPr>
            </a:lvl1pPr>
          </a:lstStyle>
          <a:p>
            <a:r>
              <a:rPr lang="en-US" dirty="0"/>
              <a:t>Presentation Title Here</a:t>
            </a:r>
          </a:p>
        </p:txBody>
      </p:sp>
      <p:sp>
        <p:nvSpPr>
          <p:cNvPr id="3" name="Subtitle 2"/>
          <p:cNvSpPr>
            <a:spLocks noGrp="1"/>
          </p:cNvSpPr>
          <p:nvPr userDrawn="1">
            <p:ph type="subTitle" idx="1" hasCustomPrompt="1"/>
          </p:nvPr>
        </p:nvSpPr>
        <p:spPr>
          <a:xfrm>
            <a:off x="3797299" y="3618551"/>
            <a:ext cx="4921227" cy="723900"/>
          </a:xfrm>
        </p:spPr>
        <p:txBody>
          <a:bodyPr anchor="ctr">
            <a:noAutofit/>
          </a:bodyPr>
          <a:lstStyle>
            <a:lvl1pPr marL="0" indent="0" algn="r" defTabSz="914400" rtl="0" eaLnBrk="1" latinLnBrk="0" hangingPunct="1">
              <a:lnSpc>
                <a:spcPct val="90000"/>
              </a:lnSpc>
              <a:spcBef>
                <a:spcPct val="0"/>
              </a:spcBef>
              <a:buNone/>
              <a:defRPr lang="en-US" sz="2800" b="0" i="1" kern="1200" cap="none" spc="-100" baseline="0" dirty="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latin typeface="Arial" charset="0"/>
                <a:cs typeface="Arial" charset="0"/>
              </a:rPr>
              <a:t>Presentation Subtitle Here</a:t>
            </a:r>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594100" y="-1"/>
            <a:ext cx="5549900" cy="1249977"/>
          </a:xfrm>
          <a:prstGeom prst="rect">
            <a:avLst/>
          </a:prstGeom>
        </p:spPr>
      </p:pic>
      <p:sp>
        <p:nvSpPr>
          <p:cNvPr id="9" name="Text Placeholder 8"/>
          <p:cNvSpPr>
            <a:spLocks noGrp="1"/>
          </p:cNvSpPr>
          <p:nvPr>
            <p:ph type="body" sz="quarter" idx="10" hasCustomPrompt="1"/>
          </p:nvPr>
        </p:nvSpPr>
        <p:spPr>
          <a:xfrm>
            <a:off x="6175401" y="5303862"/>
            <a:ext cx="2559029" cy="431424"/>
          </a:xfrm>
        </p:spPr>
        <p:txBody>
          <a:bodyPr anchor="ctr" anchorCtr="0">
            <a:normAutofit/>
          </a:bodyPr>
          <a:lstStyle>
            <a:lvl1pPr marL="0" indent="0" algn="r">
              <a:buNone/>
              <a:defRPr lang="en-US" sz="2000" b="0" i="1" kern="1200" cap="none" spc="-100" baseline="0" dirty="0" smtClean="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Arial" charset="0"/>
                <a:ea typeface="+mj-ea"/>
                <a:cs typeface="Arial" charset="0"/>
              </a:defRPr>
            </a:lvl1pPr>
          </a:lstStyle>
          <a:p>
            <a:pPr lvl="0"/>
            <a:r>
              <a:rPr lang="en-US" dirty="0"/>
              <a:t>MM / DD / YYYY</a:t>
            </a:r>
          </a:p>
        </p:txBody>
      </p:sp>
      <p:sp>
        <p:nvSpPr>
          <p:cNvPr id="26" name="Rectangle 25"/>
          <p:cNvSpPr/>
          <p:nvPr userDrawn="1"/>
        </p:nvSpPr>
        <p:spPr>
          <a:xfrm>
            <a:off x="-4" y="5253062"/>
            <a:ext cx="3797303" cy="542119"/>
          </a:xfrm>
          <a:prstGeom prst="rect">
            <a:avLst/>
          </a:prstGeom>
          <a:gradFill>
            <a:gsLst>
              <a:gs pos="0">
                <a:schemeClr val="bg1">
                  <a:lumMod val="75000"/>
                  <a:alpha val="22000"/>
                </a:schemeClr>
              </a:gs>
              <a:gs pos="100000">
                <a:schemeClr val="bg1">
                  <a:lumMod val="7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a:spLocks noGrp="1"/>
          </p:cNvSpPr>
          <p:nvPr>
            <p:ph type="body" sz="quarter" idx="11" hasCustomPrompt="1"/>
          </p:nvPr>
        </p:nvSpPr>
        <p:spPr>
          <a:xfrm>
            <a:off x="495300" y="5303862"/>
            <a:ext cx="3301999" cy="431424"/>
          </a:xfrm>
        </p:spPr>
        <p:txBody>
          <a:bodyPr anchor="ctr" anchorCtr="0">
            <a:noAutofit/>
          </a:bodyPr>
          <a:lstStyle>
            <a:lvl1pPr marL="0" indent="0" algn="l" defTabSz="914400" rtl="0" eaLnBrk="1" latinLnBrk="0" hangingPunct="1">
              <a:lnSpc>
                <a:spcPct val="90000"/>
              </a:lnSpc>
              <a:spcBef>
                <a:spcPct val="0"/>
              </a:spcBef>
              <a:buNone/>
              <a:defRPr lang="en-US" sz="2000" b="0"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lvl="0"/>
            <a:r>
              <a:rPr lang="en-US" dirty="0"/>
              <a:t>Presenting Organization</a:t>
            </a:r>
          </a:p>
        </p:txBody>
      </p:sp>
      <p:grpSp>
        <p:nvGrpSpPr>
          <p:cNvPr id="25" name="Group 24"/>
          <p:cNvGrpSpPr/>
          <p:nvPr userDrawn="1"/>
        </p:nvGrpSpPr>
        <p:grpSpPr>
          <a:xfrm>
            <a:off x="0" y="5253062"/>
            <a:ext cx="3594100" cy="542119"/>
            <a:chOff x="-21034" y="5253062"/>
            <a:chExt cx="3886200" cy="542119"/>
          </a:xfrm>
        </p:grpSpPr>
        <p:cxnSp>
          <p:nvCxnSpPr>
            <p:cNvPr id="21" name="Straight Connector 20"/>
            <p:cNvCxnSpPr/>
            <p:nvPr userDrawn="1"/>
          </p:nvCxnSpPr>
          <p:spPr>
            <a:xfrm>
              <a:off x="-21034" y="5795181"/>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034" y="5253062"/>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userDrawn="1"/>
        </p:nvGrpSpPr>
        <p:grpSpPr>
          <a:xfrm>
            <a:off x="-1" y="2921366"/>
            <a:ext cx="9144001" cy="3936634"/>
            <a:chOff x="-4" y="2921367"/>
            <a:chExt cx="9144001" cy="3936634"/>
          </a:xfrm>
        </p:grpSpPr>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pic>
          <p:nvPicPr>
            <p:cNvPr id="31"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21294" y="6290418"/>
              <a:ext cx="1418254" cy="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descr="EDSEALC"/>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38834" y="6270725"/>
            <a:ext cx="502920" cy="502920"/>
          </a:xfrm>
          <a:prstGeom prst="rect">
            <a:avLst/>
          </a:prstGeom>
          <a:noFill/>
          <a:ln>
            <a:noFill/>
          </a:ln>
        </p:spPr>
      </p:pic>
      <p:sp>
        <p:nvSpPr>
          <p:cNvPr id="33" name="TextBox 32"/>
          <p:cNvSpPr txBox="1"/>
          <p:nvPr userDrawn="1"/>
        </p:nvSpPr>
        <p:spPr>
          <a:xfrm>
            <a:off x="2153641" y="6349271"/>
            <a:ext cx="1603407"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34" name="TextBox 33"/>
          <p:cNvSpPr txBox="1"/>
          <p:nvPr userDrawn="1"/>
        </p:nvSpPr>
        <p:spPr>
          <a:xfrm>
            <a:off x="4103067" y="6339940"/>
            <a:ext cx="1803492" cy="358040"/>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35" name="image.jpg"/>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689782" y="6288211"/>
            <a:ext cx="5029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 name="TextBox 35"/>
          <p:cNvSpPr txBox="1"/>
          <p:nvPr userDrawn="1"/>
        </p:nvSpPr>
        <p:spPr>
          <a:xfrm>
            <a:off x="6334298" y="6298030"/>
            <a:ext cx="1803492" cy="484748"/>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HEALTH AND HUMAN SERVICES</a:t>
            </a:r>
          </a:p>
        </p:txBody>
      </p:sp>
      <p:pic>
        <p:nvPicPr>
          <p:cNvPr id="37" name="Picture 36"/>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5863662" y="6274535"/>
            <a:ext cx="502920" cy="502920"/>
          </a:xfrm>
          <a:prstGeom prst="rect">
            <a:avLst/>
          </a:prstGeom>
          <a:noFill/>
          <a:ln>
            <a:noFill/>
          </a:ln>
        </p:spPr>
      </p:pic>
      <p:pic>
        <p:nvPicPr>
          <p:cNvPr id="27" name="Picture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67428" y="6339424"/>
            <a:ext cx="1203740" cy="406609"/>
          </a:xfrm>
          <a:prstGeom prst="rect">
            <a:avLst/>
          </a:prstGeom>
        </p:spPr>
      </p:pic>
    </p:spTree>
    <p:extLst>
      <p:ext uri="{BB962C8B-B14F-4D97-AF65-F5344CB8AC3E}">
        <p14:creationId xmlns:p14="http://schemas.microsoft.com/office/powerpoint/2010/main" val="2237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024" y="3726406"/>
            <a:ext cx="2847975" cy="2431778"/>
          </a:xfrm>
          <a:prstGeom prst="rect">
            <a:avLst/>
          </a:prstGeom>
        </p:spPr>
      </p:pic>
      <p:sp>
        <p:nvSpPr>
          <p:cNvPr id="3" name="Content Placeholder 2"/>
          <p:cNvSpPr>
            <a:spLocks noGrp="1"/>
          </p:cNvSpPr>
          <p:nvPr>
            <p:ph idx="1"/>
          </p:nvPr>
        </p:nvSpPr>
        <p:spPr/>
        <p:txBody>
          <a:bodyPr/>
          <a:lstStyle>
            <a:lvl1pPr>
              <a:spcBef>
                <a:spcPts val="1200"/>
              </a:spcBef>
              <a:defRPr/>
            </a:lvl1pPr>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Agenda</a:t>
            </a:r>
          </a:p>
        </p:txBody>
      </p:sp>
    </p:spTree>
    <p:extLst>
      <p:ext uri="{BB962C8B-B14F-4D97-AF65-F5344CB8AC3E}">
        <p14:creationId xmlns:p14="http://schemas.microsoft.com/office/powerpoint/2010/main" val="35388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w">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550" y="3506482"/>
            <a:ext cx="3981448" cy="2655625"/>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0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ula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553199" y="4006453"/>
            <a:ext cx="2486025" cy="2175272"/>
          </a:xfrm>
          <a:prstGeom prst="ellipse">
            <a:avLst/>
          </a:prstGeom>
          <a:ln>
            <a:noFill/>
          </a:ln>
          <a:effectLst>
            <a:softEdge rad="190500"/>
          </a:effectLst>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600"/>
              </a:spcBef>
              <a:spcAft>
                <a:spcPts val="1800"/>
              </a:spcAft>
              <a:buNone/>
              <a:defRPr baseline="0"/>
            </a:lvl1pPr>
            <a:lvl2pPr>
              <a:spcAft>
                <a:spcPts val="1200"/>
              </a:spcAft>
              <a:defRPr sz="1800"/>
            </a:lvl2pPr>
          </a:lstStyle>
          <a:p>
            <a:pPr lvl="0"/>
            <a:r>
              <a:rPr lang="en-US" dirty="0"/>
              <a:t>Reference Citation</a:t>
            </a:r>
          </a:p>
          <a:p>
            <a:pPr lvl="1"/>
            <a:r>
              <a:rPr lang="en-US" dirty="0"/>
              <a:t>Reference Links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Regulations</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311083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0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uida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474" y="3104383"/>
            <a:ext cx="4580769" cy="3051815"/>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pPr lvl="0"/>
            <a:r>
              <a:rPr lang="en-US" dirty="0"/>
              <a:t>Cite any published guidance and provide links to TEGLSs, TENs,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Guidance</a:t>
            </a:r>
          </a:p>
        </p:txBody>
      </p:sp>
    </p:spTree>
    <p:extLst>
      <p:ext uri="{BB962C8B-B14F-4D97-AF65-F5344CB8AC3E}">
        <p14:creationId xmlns:p14="http://schemas.microsoft.com/office/powerpoint/2010/main" val="108979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lementation Tip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828" y="3609975"/>
            <a:ext cx="2872790" cy="2549526"/>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References to guiding practices, examples from the field, available resources on ION or other federal sites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Implementation Tips</a:t>
            </a:r>
          </a:p>
        </p:txBody>
      </p:sp>
    </p:spTree>
    <p:extLst>
      <p:ext uri="{BB962C8B-B14F-4D97-AF65-F5344CB8AC3E}">
        <p14:creationId xmlns:p14="http://schemas.microsoft.com/office/powerpoint/2010/main" val="257349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chnical_Assistan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Note next TA, upcoming events, training, fact sheets related to the topic.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Technical</a:t>
            </a:r>
            <a:r>
              <a:rPr lang="en-US" sz="3600" b="1" kern="1200" baseline="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 Assistance</a:t>
            </a:r>
            <a:endPar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091" y="-13619"/>
            <a:ext cx="1785494" cy="1340644"/>
          </a:xfrm>
          <a:prstGeom prst="rect">
            <a:avLst/>
          </a:prstGeom>
        </p:spPr>
      </p:pic>
    </p:spTree>
    <p:extLst>
      <p:ext uri="{BB962C8B-B14F-4D97-AF65-F5344CB8AC3E}">
        <p14:creationId xmlns:p14="http://schemas.microsoft.com/office/powerpoint/2010/main" val="16470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3028949"/>
            <a:ext cx="7886700" cy="3054352"/>
          </a:xfrm>
        </p:spPr>
        <p:txBody>
          <a:bodyPr/>
          <a:lstStyle>
            <a:lvl1pPr marL="514350" indent="-514350">
              <a:spcBef>
                <a:spcPts val="1200"/>
              </a:spcBef>
              <a:buFont typeface="+mj-lt"/>
              <a:buAutoNum type="arabicPeriod"/>
              <a:defRPr baseline="0"/>
            </a:lvl1pPr>
            <a:lvl2pPr>
              <a:spcAft>
                <a:spcPts val="600"/>
              </a:spcAft>
              <a:defRPr/>
            </a:lvl2pPr>
          </a:lstStyle>
          <a:p>
            <a:r>
              <a:rPr lang="en-US" dirty="0"/>
              <a:t>Polling Answer Options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Poll</a:t>
            </a:r>
          </a:p>
        </p:txBody>
      </p:sp>
      <p:sp>
        <p:nvSpPr>
          <p:cNvPr id="6" name="Content Placeholder 2"/>
          <p:cNvSpPr>
            <a:spLocks noGrp="1"/>
          </p:cNvSpPr>
          <p:nvPr>
            <p:ph idx="10" hasCustomPrompt="1"/>
          </p:nvPr>
        </p:nvSpPr>
        <p:spPr>
          <a:xfrm>
            <a:off x="1895475" y="1419226"/>
            <a:ext cx="6619874" cy="1143000"/>
          </a:xfrm>
          <a:prstGeom prst="roundRect">
            <a:avLst/>
          </a:prstGeom>
          <a:solidFill>
            <a:schemeClr val="bg1"/>
          </a:solidFill>
          <a:ln>
            <a:solidFill>
              <a:schemeClr val="bg2">
                <a:lumMod val="60000"/>
                <a:lumOff val="40000"/>
              </a:schemeClr>
            </a:solidFill>
          </a:ln>
        </p:spPr>
        <p:txBody>
          <a:bodyPr bIns="45720" anchor="ctr">
            <a:normAutofit/>
          </a:bodyPr>
          <a:lstStyle>
            <a:lvl1pPr marL="0" indent="0" algn="ctr">
              <a:spcBef>
                <a:spcPts val="1200"/>
              </a:spcBef>
              <a:buFont typeface="+mj-lt"/>
              <a:buNone/>
              <a:defRPr lang="en-US" sz="2600" b="1" i="1" kern="12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vl2pPr>
              <a:spcAft>
                <a:spcPts val="600"/>
              </a:spcAft>
              <a:defRPr/>
            </a:lvl2pPr>
          </a:lstStyle>
          <a:p>
            <a:r>
              <a:rPr lang="en-US" dirty="0"/>
              <a:t>(Enter polling question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354890"/>
            <a:ext cx="1082439" cy="1441224"/>
          </a:xfrm>
          <a:prstGeom prst="rect">
            <a:avLst/>
          </a:prstGeom>
        </p:spPr>
      </p:pic>
      <p:sp>
        <p:nvSpPr>
          <p:cNvPr id="7" name="TextBox 6"/>
          <p:cNvSpPr txBox="1"/>
          <p:nvPr userDrawn="1"/>
        </p:nvSpPr>
        <p:spPr>
          <a:xfrm>
            <a:off x="1711089" y="2573018"/>
            <a:ext cx="6711950" cy="327782"/>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1700" b="0" i="1" kern="1200" dirty="0">
                <a:solidFill>
                  <a:schemeClr val="bg1">
                    <a:lumMod val="50000"/>
                  </a:schemeClr>
                </a:solidFill>
                <a:latin typeface="+mj-lt"/>
                <a:ea typeface="+mj-ea"/>
                <a:cs typeface="+mj-cs"/>
              </a:rPr>
              <a:t>Choose the answer</a:t>
            </a:r>
            <a:r>
              <a:rPr lang="en-US" sz="1700" b="0" i="1" kern="1200" baseline="0" dirty="0">
                <a:solidFill>
                  <a:schemeClr val="bg1">
                    <a:lumMod val="50000"/>
                  </a:schemeClr>
                </a:solidFill>
                <a:latin typeface="+mj-lt"/>
                <a:ea typeface="+mj-ea"/>
                <a:cs typeface="+mj-cs"/>
              </a:rPr>
              <a:t> that best reflects you (or your group):</a:t>
            </a:r>
            <a:endParaRPr lang="en-US" sz="1700" b="0" i="1" kern="12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85074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7866" t="2099" r="11100" b="27218"/>
          <a:stretch/>
        </p:blipFill>
        <p:spPr>
          <a:xfrm>
            <a:off x="-1" y="-1"/>
            <a:ext cx="9143999" cy="6161678"/>
          </a:xfrm>
          <a:prstGeom prst="rect">
            <a:avLst/>
          </a:prstGeom>
          <a:effectLst>
            <a:innerShdw blurRad="381000">
              <a:schemeClr val="accent1">
                <a:alpha val="56000"/>
              </a:schemeClr>
            </a:innerShdw>
          </a:effectLst>
        </p:spPr>
      </p:pic>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594101" y="-1"/>
            <a:ext cx="5549897" cy="1249976"/>
          </a:xfrm>
          <a:prstGeom prst="rect">
            <a:avLst/>
          </a:prstGeom>
          <a:effectLst>
            <a:outerShdw blurRad="165100" dist="38100" dir="8100000" algn="tr" rotWithShape="0">
              <a:schemeClr val="accent1">
                <a:alpha val="40000"/>
              </a:schemeClr>
            </a:outerShd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a:effectLst>
            <a:outerShdw blurRad="50800" dist="38100" dir="18900000" algn="bl" rotWithShape="0">
              <a:schemeClr val="accent1">
                <a:lumMod val="75000"/>
                <a:alpha val="40000"/>
              </a:schemeClr>
            </a:outerShdw>
          </a:effectLst>
        </p:spPr>
      </p:pic>
      <p:sp>
        <p:nvSpPr>
          <p:cNvPr id="13" name="TextBox 12"/>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4" name="Text Placeholder 3"/>
          <p:cNvSpPr>
            <a:spLocks noGrp="1"/>
          </p:cNvSpPr>
          <p:nvPr>
            <p:ph type="body" sz="quarter" idx="10" hasCustomPrompt="1"/>
          </p:nvPr>
        </p:nvSpPr>
        <p:spPr>
          <a:xfrm>
            <a:off x="628650" y="876300"/>
            <a:ext cx="7886700" cy="2311400"/>
          </a:xfrm>
        </p:spPr>
        <p:txBody>
          <a:bodyPr>
            <a:normAutofit/>
          </a:bodyPr>
          <a:lstStyle>
            <a:lvl1pPr marL="0" indent="0">
              <a:lnSpc>
                <a:spcPct val="95000"/>
              </a:lnSpc>
              <a:buNone/>
              <a:defRPr sz="2800" baseline="0"/>
            </a:lvl1pPr>
          </a:lstStyle>
          <a:p>
            <a:pPr lvl="0"/>
            <a:r>
              <a:rPr lang="en-US" dirty="0"/>
              <a:t>Insert quote here.</a:t>
            </a:r>
          </a:p>
        </p:txBody>
      </p:sp>
      <p:sp>
        <p:nvSpPr>
          <p:cNvPr id="15" name="Text Placeholder 3"/>
          <p:cNvSpPr>
            <a:spLocks noGrp="1"/>
          </p:cNvSpPr>
          <p:nvPr>
            <p:ph type="body" sz="quarter" idx="11" hasCustomPrompt="1"/>
          </p:nvPr>
        </p:nvSpPr>
        <p:spPr>
          <a:xfrm>
            <a:off x="628650" y="4242959"/>
            <a:ext cx="7886700" cy="1141897"/>
          </a:xfrm>
          <a:effectLst>
            <a:outerShdw blurRad="50800" dist="25400" dir="8100000" algn="tr" rotWithShape="0">
              <a:schemeClr val="accent1">
                <a:lumMod val="50000"/>
                <a:alpha val="72000"/>
              </a:schemeClr>
            </a:outerShdw>
          </a:effectLst>
        </p:spPr>
        <p:txBody>
          <a:bodyPr>
            <a:noAutofit/>
          </a:bodyPr>
          <a:lstStyle>
            <a:lvl1pPr marL="457200" indent="-457200" algn="r">
              <a:buFont typeface="Wingdings" panose="05000000000000000000" pitchFamily="2" charset="2"/>
              <a:buChar char="u"/>
              <a:defRPr sz="2800" b="0" i="1">
                <a:solidFill>
                  <a:schemeClr val="bg1"/>
                </a:solidFill>
              </a:defRPr>
            </a:lvl1pPr>
            <a:lvl2pPr marL="320040" indent="0" algn="r">
              <a:buNone/>
              <a:defRPr sz="2200">
                <a:solidFill>
                  <a:schemeClr val="bg2">
                    <a:lumMod val="20000"/>
                    <a:lumOff val="80000"/>
                  </a:schemeClr>
                </a:solidFill>
              </a:defRPr>
            </a:lvl2pPr>
          </a:lstStyle>
          <a:p>
            <a:pPr lvl="0"/>
            <a:r>
              <a:rPr lang="en-US" dirty="0"/>
              <a:t>Name of Author</a:t>
            </a:r>
          </a:p>
          <a:p>
            <a:pPr lvl="1"/>
            <a:r>
              <a:rPr lang="en-US" dirty="0"/>
              <a:t>Name of organization or source</a:t>
            </a:r>
          </a:p>
        </p:txBody>
      </p:sp>
      <p:sp>
        <p:nvSpPr>
          <p:cNvPr id="16" name="Title 1"/>
          <p:cNvSpPr txBox="1">
            <a:spLocks/>
          </p:cNvSpPr>
          <p:nvPr userDrawn="1"/>
        </p:nvSpPr>
        <p:spPr>
          <a:xfrm>
            <a:off x="1" y="520756"/>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sp>
        <p:nvSpPr>
          <p:cNvPr id="17" name="Title 1"/>
          <p:cNvSpPr txBox="1">
            <a:spLocks/>
          </p:cNvSpPr>
          <p:nvPr userDrawn="1"/>
        </p:nvSpPr>
        <p:spPr>
          <a:xfrm rot="10800000">
            <a:off x="8515350" y="168241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9" name="Picture 18" descr="EDSEALC"/>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38834" y="6270725"/>
            <a:ext cx="502920" cy="502920"/>
          </a:xfrm>
          <a:prstGeom prst="rect">
            <a:avLst/>
          </a:prstGeom>
          <a:noFill/>
          <a:ln>
            <a:noFill/>
          </a:ln>
        </p:spPr>
      </p:pic>
      <p:sp>
        <p:nvSpPr>
          <p:cNvPr id="20" name="TextBox 19"/>
          <p:cNvSpPr txBox="1"/>
          <p:nvPr userDrawn="1"/>
        </p:nvSpPr>
        <p:spPr>
          <a:xfrm>
            <a:off x="2153641" y="6349271"/>
            <a:ext cx="1603407"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21" name="TextBox 20"/>
          <p:cNvSpPr txBox="1"/>
          <p:nvPr userDrawn="1"/>
        </p:nvSpPr>
        <p:spPr>
          <a:xfrm>
            <a:off x="4103067" y="6339940"/>
            <a:ext cx="1803492" cy="358040"/>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22" name="im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689782" y="6288211"/>
            <a:ext cx="5029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 name="TextBox 22"/>
          <p:cNvSpPr txBox="1"/>
          <p:nvPr userDrawn="1"/>
        </p:nvSpPr>
        <p:spPr>
          <a:xfrm>
            <a:off x="6334298" y="6298030"/>
            <a:ext cx="1803492" cy="484748"/>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HEALTH AND HUMAN SERVICES</a:t>
            </a:r>
          </a:p>
        </p:txBody>
      </p:sp>
      <p:pic>
        <p:nvPicPr>
          <p:cNvPr id="31" name="Picture 30"/>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5863662" y="6274535"/>
            <a:ext cx="502920" cy="502920"/>
          </a:xfrm>
          <a:prstGeom prst="rect">
            <a:avLst/>
          </a:prstGeom>
          <a:noFill/>
          <a:ln>
            <a:noFill/>
          </a:ln>
        </p:spPr>
      </p:pic>
      <p:pic>
        <p:nvPicPr>
          <p:cNvPr id="32" name="Picture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67428" y="6339424"/>
            <a:ext cx="1203740" cy="406609"/>
          </a:xfrm>
          <a:prstGeom prst="rect">
            <a:avLst/>
          </a:prstGeom>
        </p:spPr>
      </p:pic>
      <p:pic>
        <p:nvPicPr>
          <p:cNvPr id="33"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29062" y="6319229"/>
            <a:ext cx="1298523" cy="41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36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74845"/>
            <a:ext cx="3892550" cy="4608456"/>
          </a:xfrm>
        </p:spPr>
        <p:txBody>
          <a:bodyPr>
            <a:normAutofit/>
          </a:bodyPr>
          <a:lstStyle>
            <a:lvl1pPr marL="0" indent="0">
              <a:buNone/>
              <a:defRPr sz="2200" b="1"/>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a:t>Name of Resource</a:t>
            </a:r>
          </a:p>
          <a:p>
            <a:pPr lvl="1"/>
            <a:r>
              <a:rPr lang="en-US" dirty="0"/>
              <a:t>Resource Information</a:t>
            </a:r>
          </a:p>
          <a:p>
            <a:pPr lvl="2"/>
            <a:r>
              <a:rPr lang="en-US" dirty="0"/>
              <a:t>Resource Link</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Resources</a:t>
            </a:r>
          </a:p>
        </p:txBody>
      </p:sp>
      <p:sp>
        <p:nvSpPr>
          <p:cNvPr id="6" name="Content Placeholder 2"/>
          <p:cNvSpPr>
            <a:spLocks noGrp="1"/>
          </p:cNvSpPr>
          <p:nvPr>
            <p:ph idx="10" hasCustomPrompt="1"/>
          </p:nvPr>
        </p:nvSpPr>
        <p:spPr>
          <a:xfrm>
            <a:off x="4938669" y="1474845"/>
            <a:ext cx="3892550" cy="4608456"/>
          </a:xfrm>
        </p:spPr>
        <p:txBody>
          <a:bodyPr>
            <a:normAutofit/>
          </a:bodyPr>
          <a:lstStyle>
            <a:lvl1pPr marL="0" indent="0">
              <a:buNone/>
              <a:defRPr sz="2200" b="1"/>
            </a:lvl1pPr>
            <a:lvl2pPr marL="182880" indent="0">
              <a:buNone/>
              <a:defRPr sz="1800"/>
            </a:lvl2pPr>
            <a:lvl3pPr marL="411480" indent="-285750">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a:defRPr sz="1600"/>
            </a:lvl4pPr>
            <a:lvl5pPr>
              <a:defRPr sz="1600"/>
            </a:lvl5pPr>
          </a:lstStyle>
          <a:p>
            <a:pPr lvl="0"/>
            <a:r>
              <a:rPr lang="en-US" dirty="0"/>
              <a:t>Name of Resource</a:t>
            </a:r>
          </a:p>
          <a:p>
            <a:pPr lvl="1"/>
            <a:r>
              <a:rPr lang="en-US" dirty="0"/>
              <a:t>Resource Information</a:t>
            </a:r>
          </a:p>
          <a:p>
            <a:pPr marL="384048" lvl="2" indent="-22860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
            </a:pPr>
            <a:r>
              <a:rPr lang="en-US" dirty="0"/>
              <a:t>Resource Link</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036" y="348968"/>
            <a:ext cx="1806326" cy="1356265"/>
          </a:xfrm>
          <a:prstGeom prst="rect">
            <a:avLst/>
          </a:prstGeom>
        </p:spPr>
      </p:pic>
    </p:spTree>
    <p:extLst>
      <p:ext uri="{BB962C8B-B14F-4D97-AF65-F5344CB8AC3E}">
        <p14:creationId xmlns:p14="http://schemas.microsoft.com/office/powerpoint/2010/main" val="360151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71900" y="1474845"/>
            <a:ext cx="3892550" cy="4608456"/>
          </a:xfrm>
        </p:spPr>
        <p:txBody>
          <a:bodyPr>
            <a:normAutofit/>
          </a:bodyPr>
          <a:lstStyle>
            <a:lvl1pPr marL="0" indent="0">
              <a:buNone/>
              <a:defRPr sz="2200" b="1" baseline="0"/>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err="1"/>
              <a:t>FirstName</a:t>
            </a:r>
            <a:r>
              <a:rPr lang="en-US" dirty="0"/>
              <a:t> </a:t>
            </a:r>
            <a:r>
              <a:rPr lang="en-US" dirty="0" err="1"/>
              <a:t>LastName</a:t>
            </a:r>
            <a:endParaRPr lang="en-US" dirty="0"/>
          </a:p>
          <a:p>
            <a:pPr lvl="1"/>
            <a:r>
              <a:rPr lang="en-US" dirty="0"/>
              <a:t>Organization Info</a:t>
            </a:r>
          </a:p>
          <a:p>
            <a:pPr lvl="2"/>
            <a:r>
              <a:rPr lang="en-US" dirty="0"/>
              <a:t>Email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Contact</a:t>
            </a: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74" y="1864797"/>
            <a:ext cx="3539691" cy="3383477"/>
          </a:xfrm>
          <a:prstGeom prst="rect">
            <a:avLst/>
          </a:prstGeom>
        </p:spPr>
      </p:pic>
    </p:spTree>
    <p:extLst>
      <p:ext uri="{BB962C8B-B14F-4D97-AF65-F5344CB8AC3E}">
        <p14:creationId xmlns:p14="http://schemas.microsoft.com/office/powerpoint/2010/main" val="21004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rot="10800000">
            <a:off x="-2" y="3180526"/>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376" y="1709739"/>
            <a:ext cx="7451724" cy="1579561"/>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41376" y="3749551"/>
            <a:ext cx="7451724"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9" name="Group 8"/>
          <p:cNvGrpSpPr/>
          <p:nvPr userDrawn="1"/>
        </p:nvGrpSpPr>
        <p:grpSpPr>
          <a:xfrm rot="10800000">
            <a:off x="0" y="3092366"/>
            <a:ext cx="9575952" cy="851958"/>
            <a:chOff x="-431952" y="1070526"/>
            <a:chExt cx="9575952" cy="851958"/>
          </a:xfrm>
        </p:grpSpPr>
        <p:cxnSp>
          <p:nvCxnSpPr>
            <p:cNvPr id="7" name="Straight Connector 6"/>
            <p:cNvCxnSpPr/>
            <p:nvPr userDrawn="1"/>
          </p:nvCxnSpPr>
          <p:spPr>
            <a:xfrm>
              <a:off x="0" y="1495425"/>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Rectangle 14"/>
            <p:cNvSpPr/>
            <p:nvPr userDrawn="1"/>
          </p:nvSpPr>
          <p:spPr>
            <a:xfrm rot="8100000">
              <a:off x="-431952" y="1070526"/>
              <a:ext cx="851960" cy="851958"/>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9543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Any Questions?</a:t>
            </a:r>
          </a:p>
        </p:txBody>
      </p:sp>
      <p:pic>
        <p:nvPicPr>
          <p:cNvPr id="2" name="Picture 1"/>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489"/>
          <a:stretch/>
        </p:blipFill>
        <p:spPr>
          <a:xfrm>
            <a:off x="831596" y="1419159"/>
            <a:ext cx="6089904" cy="47452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5" name="TextBox 4"/>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6" name="Content Placeholder 2"/>
          <p:cNvSpPr>
            <a:spLocks noGrp="1"/>
          </p:cNvSpPr>
          <p:nvPr>
            <p:ph idx="1" hasCustomPrompt="1"/>
          </p:nvPr>
        </p:nvSpPr>
        <p:spPr>
          <a:xfrm>
            <a:off x="5765800" y="3156193"/>
            <a:ext cx="3134360" cy="2624716"/>
          </a:xfrm>
          <a:effectLst/>
        </p:spPr>
        <p:txBody>
          <a:bodyPr anchor="ctr">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lang="en-US" sz="2600" b="0"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8" name="Content Placeholder 2"/>
          <p:cNvSpPr>
            <a:spLocks noGrp="1"/>
          </p:cNvSpPr>
          <p:nvPr>
            <p:ph idx="10" hasCustomPrompt="1"/>
          </p:nvPr>
        </p:nvSpPr>
        <p:spPr>
          <a:xfrm>
            <a:off x="324612" y="1645644"/>
            <a:ext cx="3350260" cy="2624716"/>
          </a:xfrm>
          <a:effectLst/>
        </p:spPr>
        <p:txBody>
          <a:bodyPr anchor="ctr">
            <a:normAutofit/>
          </a:bodyPr>
          <a:lstStyle>
            <a:lvl1pPr marL="0" indent="0" algn="ctr" defTabSz="914400" rtl="0" eaLnBrk="1" latinLnBrk="0" hangingPunct="1">
              <a:lnSpc>
                <a:spcPct val="90000"/>
              </a:lnSpc>
              <a:spcBef>
                <a:spcPts val="1000"/>
              </a:spcBef>
              <a:buClr>
                <a:schemeClr val="accent4"/>
              </a:buClr>
              <a:buFont typeface="Wingdings" panose="05000000000000000000" pitchFamily="2" charset="2"/>
              <a:buNone/>
              <a:defRPr lang="en-US" sz="2600" b="1"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9" name="TextBox 8"/>
          <p:cNvSpPr txBox="1"/>
          <p:nvPr userDrawn="1"/>
        </p:nvSpPr>
        <p:spPr>
          <a:xfrm>
            <a:off x="5030109" y="521207"/>
            <a:ext cx="2125242" cy="741535"/>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p:txBody>
      </p:sp>
      <p:sp>
        <p:nvSpPr>
          <p:cNvPr id="10" name="Diamond 9"/>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0126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p:spPr>
      </p:pic>
      <p:grpSp>
        <p:nvGrpSpPr>
          <p:cNvPr id="3" name="Group 2"/>
          <p:cNvGrpSpPr/>
          <p:nvPr userDrawn="1"/>
        </p:nvGrpSpPr>
        <p:grpSpPr>
          <a:xfrm>
            <a:off x="-2" y="0"/>
            <a:ext cx="9144002" cy="6164240"/>
            <a:chOff x="-2" y="0"/>
            <a:chExt cx="9144002" cy="6164240"/>
          </a:xfrm>
        </p:grpSpPr>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 y="1186"/>
              <a:ext cx="9143998" cy="616305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3" y="0"/>
              <a:ext cx="5549897" cy="1249976"/>
            </a:xfrm>
            <a:prstGeom prst="rect">
              <a:avLst/>
            </a:prstGeom>
            <a:effectLst>
              <a:outerShdw blurRad="50800" dist="38100" dir="8100000" algn="tr" rotWithShape="0">
                <a:prstClr val="black">
                  <a:alpha val="40000"/>
                </a:prstClr>
              </a:outerShdw>
            </a:effectLst>
          </p:spPr>
        </p:pic>
      </p:grpSp>
      <p:sp>
        <p:nvSpPr>
          <p:cNvPr id="12" name="Content Placeholder 2"/>
          <p:cNvSpPr>
            <a:spLocks noGrp="1"/>
          </p:cNvSpPr>
          <p:nvPr>
            <p:ph idx="1" hasCustomPrompt="1"/>
          </p:nvPr>
        </p:nvSpPr>
        <p:spPr>
          <a:xfrm>
            <a:off x="4526280" y="979545"/>
            <a:ext cx="4373880" cy="2624716"/>
          </a:xfrm>
          <a:effectLst>
            <a:outerShdw blurRad="50800" dist="38100" dir="8100000" algn="tr" rotWithShape="0">
              <a:prstClr val="black">
                <a:alpha val="40000"/>
              </a:prstClr>
            </a:outerShdw>
          </a:effectLst>
        </p:spPr>
        <p:txBody>
          <a:bodyPr anchor="ctr">
            <a:normAutofit/>
          </a:bodyPr>
          <a:lstStyle>
            <a:lvl1pPr marL="0" indent="0" algn="ctr">
              <a:lnSpc>
                <a:spcPct val="100000"/>
              </a:lnSpc>
              <a:buNone/>
              <a:defRPr sz="2800" b="1" baseline="0">
                <a:solidFill>
                  <a:schemeClr val="bg1"/>
                </a:solidFill>
              </a:defRPr>
            </a:lvl1pPr>
          </a:lstStyle>
          <a:p>
            <a:pPr lvl="0"/>
            <a:r>
              <a:rPr lang="en-US" dirty="0"/>
              <a:t>Enter special “Thank You” note here, if applicable.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4" name="TextBox 13"/>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8" name="Picture 17" descr="EDSEALC"/>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571787" y="6270725"/>
            <a:ext cx="502920" cy="502920"/>
          </a:xfrm>
          <a:prstGeom prst="rect">
            <a:avLst/>
          </a:prstGeom>
          <a:noFill/>
          <a:ln>
            <a:noFill/>
          </a:ln>
        </p:spPr>
      </p:pic>
      <p:sp>
        <p:nvSpPr>
          <p:cNvPr id="19" name="TextBox 18"/>
          <p:cNvSpPr txBox="1"/>
          <p:nvPr userDrawn="1"/>
        </p:nvSpPr>
        <p:spPr>
          <a:xfrm>
            <a:off x="2060312" y="6339940"/>
            <a:ext cx="1603407"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20" name="TextBox 19"/>
          <p:cNvSpPr txBox="1"/>
          <p:nvPr userDrawn="1"/>
        </p:nvSpPr>
        <p:spPr>
          <a:xfrm>
            <a:off x="4053853" y="6339940"/>
            <a:ext cx="1803492" cy="358040"/>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21" name="image.jpg"/>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596453" y="6273400"/>
            <a:ext cx="5029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9" name="TextBox 28"/>
          <p:cNvSpPr txBox="1"/>
          <p:nvPr userDrawn="1"/>
        </p:nvSpPr>
        <p:spPr>
          <a:xfrm>
            <a:off x="6296955" y="6288699"/>
            <a:ext cx="1803492" cy="484748"/>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HEALTH AND HUMAN SERVICES</a:t>
            </a:r>
          </a:p>
        </p:txBody>
      </p:sp>
      <p:pic>
        <p:nvPicPr>
          <p:cNvPr id="30" name="Picture 29"/>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5844981" y="6274535"/>
            <a:ext cx="502920" cy="502920"/>
          </a:xfrm>
          <a:prstGeom prst="rect">
            <a:avLst/>
          </a:prstGeom>
          <a:noFill/>
          <a:ln>
            <a:noFill/>
          </a:ln>
        </p:spPr>
      </p:pic>
      <p:pic>
        <p:nvPicPr>
          <p:cNvPr id="31" name="Picture 3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58098" y="6292771"/>
            <a:ext cx="1203740" cy="406609"/>
          </a:xfrm>
          <a:prstGeom prst="rect">
            <a:avLst/>
          </a:prstGeom>
        </p:spPr>
      </p:pic>
      <p:pic>
        <p:nvPicPr>
          <p:cNvPr id="32"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129062" y="6319229"/>
            <a:ext cx="1298523" cy="41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17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964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1" name="TextBox 10"/>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descr="EDSEALC"/>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71787" y="6270725"/>
            <a:ext cx="502920" cy="502920"/>
          </a:xfrm>
          <a:prstGeom prst="rect">
            <a:avLst/>
          </a:prstGeom>
          <a:noFill/>
          <a:ln>
            <a:noFill/>
          </a:ln>
        </p:spPr>
      </p:pic>
      <p:sp>
        <p:nvSpPr>
          <p:cNvPr id="15" name="TextBox 14"/>
          <p:cNvSpPr txBox="1"/>
          <p:nvPr userDrawn="1"/>
        </p:nvSpPr>
        <p:spPr>
          <a:xfrm>
            <a:off x="2060312" y="6339940"/>
            <a:ext cx="1603407"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16" name="TextBox 15"/>
          <p:cNvSpPr txBox="1"/>
          <p:nvPr userDrawn="1"/>
        </p:nvSpPr>
        <p:spPr>
          <a:xfrm>
            <a:off x="4053853" y="6339940"/>
            <a:ext cx="1803492" cy="358040"/>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17" name="image.jpg"/>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96453" y="6273400"/>
            <a:ext cx="5029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 name="TextBox 17"/>
          <p:cNvSpPr txBox="1"/>
          <p:nvPr userDrawn="1"/>
        </p:nvSpPr>
        <p:spPr>
          <a:xfrm>
            <a:off x="6296955" y="6288699"/>
            <a:ext cx="1803492" cy="484748"/>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HEALTH AND HUMAN SERVICES</a:t>
            </a:r>
          </a:p>
        </p:txBody>
      </p:sp>
      <p:pic>
        <p:nvPicPr>
          <p:cNvPr id="19" name="Picture 18"/>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5844981" y="6274535"/>
            <a:ext cx="502920" cy="502920"/>
          </a:xfrm>
          <a:prstGeom prst="rect">
            <a:avLst/>
          </a:prstGeom>
          <a:noFill/>
          <a:ln>
            <a:noFill/>
          </a:ln>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58098" y="6292771"/>
            <a:ext cx="1203740" cy="406609"/>
          </a:xfrm>
          <a:prstGeom prst="rect">
            <a:avLst/>
          </a:prstGeom>
        </p:spPr>
      </p:pic>
      <p:pic>
        <p:nvPicPr>
          <p:cNvPr id="21"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29062" y="6319229"/>
            <a:ext cx="1298523" cy="41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461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rtai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effectLst/>
        </p:spPr>
      </p:pic>
    </p:spTree>
    <p:extLst>
      <p:ext uri="{BB962C8B-B14F-4D97-AF65-F5344CB8AC3E}">
        <p14:creationId xmlns:p14="http://schemas.microsoft.com/office/powerpoint/2010/main" val="502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94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28650" y="1438274"/>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
        <p:nvSpPr>
          <p:cNvPr id="7" name="Text Placeholder 5"/>
          <p:cNvSpPr>
            <a:spLocks noGrp="1"/>
          </p:cNvSpPr>
          <p:nvPr>
            <p:ph type="body" sz="quarter" idx="11"/>
          </p:nvPr>
        </p:nvSpPr>
        <p:spPr>
          <a:xfrm>
            <a:off x="4629150" y="1438273"/>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307941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ing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93820" y="1474845"/>
            <a:ext cx="4621530" cy="4608456"/>
          </a:xfrm>
        </p:spPr>
        <p:txBody>
          <a:bodyPr/>
          <a:lstStyle>
            <a:lvl1pPr marL="365760" indent="-365760">
              <a:buFont typeface="Wingdings" panose="05000000000000000000" pitchFamily="2" charset="2"/>
              <a:buChar char=""/>
              <a:defRPr lang="en-US" sz="28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2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5" name="Picture Placeholder 4"/>
          <p:cNvSpPr>
            <a:spLocks noGrp="1"/>
          </p:cNvSpPr>
          <p:nvPr>
            <p:ph type="pic" sz="quarter" idx="10"/>
          </p:nvPr>
        </p:nvSpPr>
        <p:spPr>
          <a:xfrm>
            <a:off x="1135063" y="1554163"/>
            <a:ext cx="1684337" cy="170021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23286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plur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3" name="Content Placeholder 2"/>
          <p:cNvSpPr>
            <a:spLocks noGrp="1"/>
          </p:cNvSpPr>
          <p:nvPr>
            <p:ph idx="1" hasCustomPrompt="1"/>
          </p:nvPr>
        </p:nvSpPr>
        <p:spPr>
          <a:xfrm>
            <a:off x="3116580" y="155416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Presenters</a:t>
            </a:r>
          </a:p>
        </p:txBody>
      </p:sp>
      <p:sp>
        <p:nvSpPr>
          <p:cNvPr id="5" name="Picture Placeholder 4"/>
          <p:cNvSpPr>
            <a:spLocks noGrp="1"/>
          </p:cNvSpPr>
          <p:nvPr>
            <p:ph type="pic" sz="quarter" idx="10"/>
          </p:nvPr>
        </p:nvSpPr>
        <p:spPr>
          <a:xfrm>
            <a:off x="1607504" y="1554164"/>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7" name="Picture Placeholder 4"/>
          <p:cNvSpPr>
            <a:spLocks noGrp="1"/>
          </p:cNvSpPr>
          <p:nvPr>
            <p:ph type="pic" sz="quarter" idx="11"/>
          </p:nvPr>
        </p:nvSpPr>
        <p:spPr>
          <a:xfrm>
            <a:off x="1607504" y="3041989"/>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8" name="Picture Placeholder 4"/>
          <p:cNvSpPr>
            <a:spLocks noGrp="1"/>
          </p:cNvSpPr>
          <p:nvPr>
            <p:ph type="pic" sz="quarter" idx="12"/>
          </p:nvPr>
        </p:nvSpPr>
        <p:spPr>
          <a:xfrm>
            <a:off x="1607504" y="4529815"/>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9" name="Content Placeholder 2"/>
          <p:cNvSpPr>
            <a:spLocks noGrp="1"/>
          </p:cNvSpPr>
          <p:nvPr>
            <p:ph idx="13" hasCustomPrompt="1"/>
          </p:nvPr>
        </p:nvSpPr>
        <p:spPr>
          <a:xfrm>
            <a:off x="3116580" y="3041989"/>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10" name="Content Placeholder 2"/>
          <p:cNvSpPr>
            <a:spLocks noGrp="1"/>
          </p:cNvSpPr>
          <p:nvPr>
            <p:ph idx="14" hasCustomPrompt="1"/>
          </p:nvPr>
        </p:nvSpPr>
        <p:spPr>
          <a:xfrm>
            <a:off x="3116580" y="452981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Tree>
    <p:extLst>
      <p:ext uri="{BB962C8B-B14F-4D97-AF65-F5344CB8AC3E}">
        <p14:creationId xmlns:p14="http://schemas.microsoft.com/office/powerpoint/2010/main" val="2222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Where Are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7" name="TextBox 6"/>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8" name="Diamond 7"/>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458355" y="1305228"/>
            <a:ext cx="6968017" cy="4751153"/>
          </a:xfrm>
          <a:prstGeom prst="rect">
            <a:avLst/>
          </a:prstGeom>
          <a:effectLst>
            <a:outerShdw blurRad="63500" dist="38100" dir="8100000" algn="tr" rotWithShape="0">
              <a:prstClr val="black">
                <a:alpha val="20000"/>
              </a:prstClr>
            </a:outerShdw>
          </a:effectLst>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Tree>
    <p:extLst>
      <p:ext uri="{BB962C8B-B14F-4D97-AF65-F5344CB8AC3E}">
        <p14:creationId xmlns:p14="http://schemas.microsoft.com/office/powerpoint/2010/main" val="6226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 y="1252542"/>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628650" y="237205"/>
            <a:ext cx="7886700" cy="884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74845"/>
            <a:ext cx="7886700" cy="46084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grpSp>
        <p:nvGrpSpPr>
          <p:cNvPr id="4" name="Group 3"/>
          <p:cNvGrpSpPr/>
          <p:nvPr userDrawn="1"/>
        </p:nvGrpSpPr>
        <p:grpSpPr>
          <a:xfrm>
            <a:off x="-543406" y="704924"/>
            <a:ext cx="9687406" cy="1090106"/>
            <a:chOff x="-543406" y="704924"/>
            <a:chExt cx="9687406" cy="1090106"/>
          </a:xfrm>
        </p:grpSpPr>
        <p:cxnSp>
          <p:nvCxnSpPr>
            <p:cNvPr id="11" name="Straight Connector 10"/>
            <p:cNvCxnSpPr/>
            <p:nvPr userDrawn="1"/>
          </p:nvCxnSpPr>
          <p:spPr>
            <a:xfrm>
              <a:off x="0" y="1249977"/>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14"/>
            <p:cNvSpPr/>
            <p:nvPr userDrawn="1"/>
          </p:nvSpPr>
          <p:spPr>
            <a:xfrm rot="8100000">
              <a:off x="-543406" y="704924"/>
              <a:ext cx="1090108" cy="109010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cxnSp>
        <p:nvCxnSpPr>
          <p:cNvPr id="12" name="Straight Connector 11"/>
          <p:cNvCxnSpPr/>
          <p:nvPr userDrawn="1"/>
        </p:nvCxnSpPr>
        <p:spPr>
          <a:xfrm>
            <a:off x="0"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30" name="Picture 29" descr="EDSEALC"/>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3581118" y="6270725"/>
            <a:ext cx="502920" cy="502920"/>
          </a:xfrm>
          <a:prstGeom prst="rect">
            <a:avLst/>
          </a:prstGeom>
          <a:noFill/>
          <a:ln>
            <a:noFill/>
          </a:ln>
        </p:spPr>
      </p:pic>
      <p:sp>
        <p:nvSpPr>
          <p:cNvPr id="31" name="TextBox 30"/>
          <p:cNvSpPr txBox="1"/>
          <p:nvPr userDrawn="1"/>
        </p:nvSpPr>
        <p:spPr>
          <a:xfrm>
            <a:off x="2060312" y="6339940"/>
            <a:ext cx="1603407"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32" name="TextBox 31"/>
          <p:cNvSpPr txBox="1"/>
          <p:nvPr userDrawn="1"/>
        </p:nvSpPr>
        <p:spPr>
          <a:xfrm>
            <a:off x="4044522" y="6339940"/>
            <a:ext cx="1803492" cy="358040"/>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33" name="image.jpg"/>
          <p:cNvPicPr>
            <a:picLocks noChangeAspect="1" noChangeArrowheads="1"/>
          </p:cNvPicPr>
          <p:nvPr userDrawn="1"/>
        </p:nvPicPr>
        <p:blipFill>
          <a:blip r:embed="rId29" cstate="print">
            <a:extLst>
              <a:ext uri="{28A0092B-C50C-407E-A947-70E740481C1C}">
                <a14:useLocalDpi xmlns:a14="http://schemas.microsoft.com/office/drawing/2010/main" val="0"/>
              </a:ext>
            </a:extLst>
          </a:blip>
          <a:stretch>
            <a:fillRect/>
          </a:stretch>
        </p:blipFill>
        <p:spPr bwMode="auto">
          <a:xfrm>
            <a:off x="1596453" y="6273400"/>
            <a:ext cx="5029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 name="TextBox 33"/>
          <p:cNvSpPr txBox="1"/>
          <p:nvPr userDrawn="1"/>
        </p:nvSpPr>
        <p:spPr>
          <a:xfrm>
            <a:off x="6296955" y="6288699"/>
            <a:ext cx="1803492" cy="484748"/>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HEALTH AND HUMAN SERVICES</a:t>
            </a:r>
          </a:p>
        </p:txBody>
      </p:sp>
      <p:pic>
        <p:nvPicPr>
          <p:cNvPr id="35" name="Picture 34"/>
          <p:cNvPicPr/>
          <p:nvPr userDrawn="1"/>
        </p:nvPicPr>
        <p:blipFill>
          <a:blip r:embed="rId30" cstate="print">
            <a:extLst>
              <a:ext uri="{28A0092B-C50C-407E-A947-70E740481C1C}">
                <a14:useLocalDpi xmlns:a14="http://schemas.microsoft.com/office/drawing/2010/main" val="0"/>
              </a:ext>
            </a:extLst>
          </a:blip>
          <a:stretch>
            <a:fillRect/>
          </a:stretch>
        </p:blipFill>
        <p:spPr bwMode="auto">
          <a:xfrm>
            <a:off x="5835650" y="6274535"/>
            <a:ext cx="502920" cy="502920"/>
          </a:xfrm>
          <a:prstGeom prst="rect">
            <a:avLst/>
          </a:prstGeom>
          <a:noFill/>
          <a:ln>
            <a:noFill/>
          </a:ln>
        </p:spPr>
      </p:pic>
      <p:pic>
        <p:nvPicPr>
          <p:cNvPr id="20" name="Picture 1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858098" y="6292771"/>
            <a:ext cx="1203740" cy="406609"/>
          </a:xfrm>
          <a:prstGeom prst="rect">
            <a:avLst/>
          </a:prstGeom>
        </p:spPr>
      </p:pic>
      <p:pic>
        <p:nvPicPr>
          <p:cNvPr id="21" name="Picture 13"/>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bwMode="auto">
          <a:xfrm>
            <a:off x="129062" y="6319229"/>
            <a:ext cx="1298523" cy="41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93739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2" r:id="rId3"/>
    <p:sldLayoutId id="2147483664" r:id="rId4"/>
    <p:sldLayoutId id="2147483684" r:id="rId5"/>
    <p:sldLayoutId id="2147483679" r:id="rId6"/>
    <p:sldLayoutId id="2147483681" r:id="rId7"/>
    <p:sldLayoutId id="2147483682" r:id="rId8"/>
    <p:sldLayoutId id="2147483683" r:id="rId9"/>
    <p:sldLayoutId id="2147483677" r:id="rId10"/>
    <p:sldLayoutId id="2147483687" r:id="rId11"/>
    <p:sldLayoutId id="2147483688" r:id="rId12"/>
    <p:sldLayoutId id="2147483689" r:id="rId13"/>
    <p:sldLayoutId id="2147483690" r:id="rId14"/>
    <p:sldLayoutId id="2147483691" r:id="rId15"/>
    <p:sldLayoutId id="2147483692" r:id="rId16"/>
    <p:sldLayoutId id="2147483685" r:id="rId17"/>
    <p:sldLayoutId id="2147483686" r:id="rId18"/>
    <p:sldLayoutId id="2147483693" r:id="rId19"/>
    <p:sldLayoutId id="2147483678" r:id="rId20"/>
    <p:sldLayoutId id="2147483680" r:id="rId21"/>
    <p:sldLayoutId id="2147483666" r:id="rId22"/>
    <p:sldLayoutId id="2147483667" r:id="rId23"/>
    <p:sldLayoutId id="2147483674" r:id="rId24"/>
  </p:sldLayoutIdLst>
  <p:txStyles>
    <p:title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jobs.mo.gov/sites/jobs/files/dwdissuance02-2016_100716.pdf"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hyperlink" Target="http://www.wa.gov/esd/1stop/policies/documents/wioa_title1/5612_One-StopEvaluationandCertification_Final.pdf" TargetMode="External"/><Relationship Id="rId5" Type="http://schemas.openxmlformats.org/officeDocument/2006/relationships/hyperlink" Target="http://www.michigan.gov/documents/wda/15-30_MWSC_509237_7.pdf" TargetMode="External"/><Relationship Id="rId4" Type="http://schemas.openxmlformats.org/officeDocument/2006/relationships/hyperlink" Target="http://www.edd.ca.gov/Jobs_and_Training/Active_Directives.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dol.gov/asp/evaluation/completed-studies/AJC-Accessibility-Study.pdf"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hyperlink" Target="https://www.dol.gov/oasam/programs/crc/Section188Guid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ion.workforcegps.org/event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ion.workforcegps.org/event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9435" y="1195977"/>
            <a:ext cx="8153400" cy="1208026"/>
          </a:xfrm>
        </p:spPr>
        <p:txBody>
          <a:bodyPr>
            <a:noAutofit/>
          </a:bodyPr>
          <a:lstStyle/>
          <a:p>
            <a:pPr algn="ctr"/>
            <a:r>
              <a:rPr lang="en-US" sz="3600" dirty="0">
                <a:effectLst/>
              </a:rPr>
              <a:t>American Job Center Certification: </a:t>
            </a:r>
            <a:br>
              <a:rPr lang="en-US" sz="3600" dirty="0">
                <a:effectLst/>
              </a:rPr>
            </a:br>
            <a:r>
              <a:rPr lang="en-US" sz="3600" dirty="0">
                <a:effectLst/>
              </a:rPr>
              <a:t>A Tool to Maximize State’s Quality and Consistency of Services </a:t>
            </a:r>
            <a:endParaRPr lang="en-US" sz="3600" dirty="0"/>
          </a:p>
        </p:txBody>
      </p:sp>
      <p:sp>
        <p:nvSpPr>
          <p:cNvPr id="9" name="Text Placeholder 8"/>
          <p:cNvSpPr>
            <a:spLocks noGrp="1"/>
          </p:cNvSpPr>
          <p:nvPr>
            <p:ph type="body" sz="quarter" idx="10"/>
          </p:nvPr>
        </p:nvSpPr>
        <p:spPr>
          <a:xfrm>
            <a:off x="6234394" y="5107217"/>
            <a:ext cx="2559029" cy="431424"/>
          </a:xfrm>
        </p:spPr>
        <p:txBody>
          <a:bodyPr/>
          <a:lstStyle/>
          <a:p>
            <a:r>
              <a:rPr lang="en-US" dirty="0"/>
              <a:t>April 12, 2017</a:t>
            </a:r>
          </a:p>
        </p:txBody>
      </p:sp>
    </p:spTree>
    <p:extLst>
      <p:ext uri="{BB962C8B-B14F-4D97-AF65-F5344CB8AC3E}">
        <p14:creationId xmlns:p14="http://schemas.microsoft.com/office/powerpoint/2010/main" val="214882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Role of the Federal Partners </a:t>
            </a:r>
          </a:p>
        </p:txBody>
      </p:sp>
      <p:sp>
        <p:nvSpPr>
          <p:cNvPr id="3" name="Content Placeholder 7"/>
          <p:cNvSpPr txBox="1">
            <a:spLocks/>
          </p:cNvSpPr>
          <p:nvPr/>
        </p:nvSpPr>
        <p:spPr>
          <a:xfrm>
            <a:off x="628650" y="1605279"/>
            <a:ext cx="7824470" cy="4478021"/>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r>
              <a:rPr lang="en-US" sz="2400" dirty="0"/>
              <a:t>The Departments give States discretion and flexibility in determining how to establish and operationalize its AJC certification process. </a:t>
            </a:r>
          </a:p>
          <a:p>
            <a:pPr marL="617220" indent="-342900">
              <a:spcBef>
                <a:spcPts val="2400"/>
              </a:spcBef>
            </a:pPr>
            <a:r>
              <a:rPr lang="en-US" sz="2400" dirty="0"/>
              <a:t>The Departments will not issue further requirements for certification beyond what has been provided in existing guidance and will not issue a single national certification checklist.  </a:t>
            </a:r>
          </a:p>
          <a:p>
            <a:pPr marL="617220" indent="-342900">
              <a:spcBef>
                <a:spcPts val="2400"/>
              </a:spcBef>
            </a:pPr>
            <a:endParaRPr lang="en-US" sz="2400" dirty="0"/>
          </a:p>
          <a:p>
            <a:pPr marL="617220" indent="-342900">
              <a:spcBef>
                <a:spcPts val="2400"/>
              </a:spcBef>
            </a:pPr>
            <a:endParaRPr lang="en-US" sz="2400" dirty="0"/>
          </a:p>
          <a:p>
            <a:pPr marL="617220" indent="-342900">
              <a:spcBef>
                <a:spcPts val="2400"/>
              </a:spcBef>
            </a:pPr>
            <a:endParaRPr lang="en-US" sz="2400" dirty="0"/>
          </a:p>
          <a:p>
            <a:pPr marL="617220" indent="-342900">
              <a:spcBef>
                <a:spcPts val="2400"/>
              </a:spcBef>
            </a:pPr>
            <a:endParaRPr lang="en-US" sz="2400" dirty="0"/>
          </a:p>
          <a:p>
            <a:pPr marL="617220" indent="-342900">
              <a:spcBef>
                <a:spcPts val="2400"/>
              </a:spcBef>
            </a:pPr>
            <a:endParaRPr lang="en-US" sz="2400" dirty="0"/>
          </a:p>
        </p:txBody>
      </p:sp>
    </p:spTree>
    <p:extLst>
      <p:ext uri="{BB962C8B-B14F-4D97-AF65-F5344CB8AC3E}">
        <p14:creationId xmlns:p14="http://schemas.microsoft.com/office/powerpoint/2010/main" val="386307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California</a:t>
            </a:r>
          </a:p>
        </p:txBody>
      </p:sp>
      <p:sp>
        <p:nvSpPr>
          <p:cNvPr id="3" name="Text Placeholder 2"/>
          <p:cNvSpPr>
            <a:spLocks noGrp="1"/>
          </p:cNvSpPr>
          <p:nvPr>
            <p:ph type="body" idx="1"/>
          </p:nvPr>
        </p:nvSpPr>
        <p:spPr/>
        <p:txBody>
          <a:bodyPr/>
          <a:lstStyle/>
          <a:p>
            <a:r>
              <a:rPr lang="en-US" dirty="0"/>
              <a:t>Marissa Clark</a:t>
            </a:r>
          </a:p>
          <a:p>
            <a:r>
              <a:rPr lang="en-US" dirty="0"/>
              <a:t>Workforce Services Division Policy Unit Manager</a:t>
            </a:r>
          </a:p>
          <a:p>
            <a:r>
              <a:rPr lang="en-US" dirty="0"/>
              <a:t>Employment Development Department</a:t>
            </a:r>
          </a:p>
        </p:txBody>
      </p:sp>
    </p:spTree>
    <p:extLst>
      <p:ext uri="{BB962C8B-B14F-4D97-AF65-F5344CB8AC3E}">
        <p14:creationId xmlns:p14="http://schemas.microsoft.com/office/powerpoint/2010/main" val="40304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t>America’s Job Center’s of California Certification </a:t>
            </a:r>
          </a:p>
        </p:txBody>
      </p:sp>
      <p:sp>
        <p:nvSpPr>
          <p:cNvPr id="3" name="Content Placeholder 2"/>
          <p:cNvSpPr>
            <a:spLocks noGrp="1"/>
          </p:cNvSpPr>
          <p:nvPr>
            <p:ph idx="1"/>
          </p:nvPr>
        </p:nvSpPr>
        <p:spPr>
          <a:xfrm>
            <a:off x="638482" y="1543672"/>
            <a:ext cx="8190885" cy="4296689"/>
          </a:xfrm>
        </p:spPr>
        <p:txBody>
          <a:bodyPr>
            <a:normAutofit lnSpcReduction="10000"/>
          </a:bodyPr>
          <a:lstStyle/>
          <a:p>
            <a:pPr>
              <a:lnSpc>
                <a:spcPct val="100000"/>
              </a:lnSpc>
            </a:pPr>
            <a:r>
              <a:rPr lang="en-US" sz="2000" dirty="0"/>
              <a:t>The State Board (in consultation with state-level partners and Local Board representatives) developed certification criteria based around the three focus areas outlined in the WIOA Joint Final Rule:</a:t>
            </a:r>
          </a:p>
          <a:p>
            <a:pPr lvl="1">
              <a:lnSpc>
                <a:spcPct val="100000"/>
              </a:lnSpc>
              <a:spcBef>
                <a:spcPts val="1200"/>
              </a:spcBef>
            </a:pPr>
            <a:r>
              <a:rPr lang="en-US" sz="2000" dirty="0"/>
              <a:t>Effectiveness of the AJC;</a:t>
            </a:r>
          </a:p>
          <a:p>
            <a:pPr lvl="1">
              <a:lnSpc>
                <a:spcPct val="100000"/>
              </a:lnSpc>
            </a:pPr>
            <a:r>
              <a:rPr lang="en-US" sz="2000" dirty="0"/>
              <a:t>Physical and programmatic accessibility for individuals with disabilities; and</a:t>
            </a:r>
          </a:p>
          <a:p>
            <a:pPr lvl="1">
              <a:lnSpc>
                <a:spcPct val="100000"/>
              </a:lnSpc>
            </a:pPr>
            <a:r>
              <a:rPr lang="en-US" sz="2000" dirty="0"/>
              <a:t>Continuous improvement</a:t>
            </a:r>
          </a:p>
          <a:p>
            <a:pPr>
              <a:lnSpc>
                <a:spcPct val="100000"/>
              </a:lnSpc>
              <a:spcBef>
                <a:spcPts val="1800"/>
              </a:spcBef>
            </a:pPr>
            <a:r>
              <a:rPr lang="en-US" sz="2000" dirty="0"/>
              <a:t>The goal is to establish a statewide standard that ensures all of California’s customers receive a consistent and high-quality level of services. </a:t>
            </a:r>
          </a:p>
          <a:p>
            <a:pPr>
              <a:lnSpc>
                <a:spcPct val="100000"/>
              </a:lnSpc>
              <a:spcBef>
                <a:spcPts val="1800"/>
              </a:spcBef>
            </a:pPr>
            <a:r>
              <a:rPr lang="en-US" sz="2000" dirty="0"/>
              <a:t>In California, the American Job Center brand is America’s Job Center’s of California (AJCC).</a:t>
            </a:r>
          </a:p>
        </p:txBody>
      </p:sp>
    </p:spTree>
    <p:extLst>
      <p:ext uri="{BB962C8B-B14F-4D97-AF65-F5344CB8AC3E}">
        <p14:creationId xmlns:p14="http://schemas.microsoft.com/office/powerpoint/2010/main" val="38349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Policy Development Process</a:t>
            </a:r>
            <a:endParaRPr lang="en-US" dirty="0"/>
          </a:p>
        </p:txBody>
      </p:sp>
      <p:sp>
        <p:nvSpPr>
          <p:cNvPr id="3" name="Content Placeholder 2"/>
          <p:cNvSpPr>
            <a:spLocks noGrp="1"/>
          </p:cNvSpPr>
          <p:nvPr>
            <p:ph idx="1"/>
          </p:nvPr>
        </p:nvSpPr>
        <p:spPr>
          <a:xfrm>
            <a:off x="628650" y="1474845"/>
            <a:ext cx="8299040" cy="4748974"/>
          </a:xfrm>
        </p:spPr>
        <p:txBody>
          <a:bodyPr>
            <a:normAutofit/>
          </a:bodyPr>
          <a:lstStyle/>
          <a:p>
            <a:r>
              <a:rPr lang="en-US" dirty="0"/>
              <a:t>Federal Guidance</a:t>
            </a:r>
          </a:p>
          <a:p>
            <a:pPr lvl="1"/>
            <a:r>
              <a:rPr lang="en-US" dirty="0"/>
              <a:t>Workforce Innovation and Opportunity Act Statute</a:t>
            </a:r>
          </a:p>
          <a:p>
            <a:pPr lvl="1"/>
            <a:r>
              <a:rPr lang="en-US" dirty="0"/>
              <a:t>Workforce Innovation and Opportunity Act Final Rules</a:t>
            </a:r>
          </a:p>
          <a:p>
            <a:pPr lvl="1"/>
            <a:r>
              <a:rPr lang="en-US" dirty="0"/>
              <a:t>Training Employment and Guidance Letters</a:t>
            </a:r>
          </a:p>
          <a:p>
            <a:pPr>
              <a:spcBef>
                <a:spcPts val="1800"/>
              </a:spcBef>
            </a:pPr>
            <a:r>
              <a:rPr lang="en-US" dirty="0"/>
              <a:t>State Guidance</a:t>
            </a:r>
          </a:p>
          <a:p>
            <a:pPr lvl="1"/>
            <a:r>
              <a:rPr lang="en-US" dirty="0"/>
              <a:t>California WIOA Unified Strategic Plan</a:t>
            </a:r>
          </a:p>
          <a:p>
            <a:pPr lvl="1"/>
            <a:r>
              <a:rPr lang="en-US" dirty="0"/>
              <a:t>Other State’s Certification Policies</a:t>
            </a:r>
          </a:p>
          <a:p>
            <a:pPr>
              <a:spcBef>
                <a:spcPts val="1800"/>
              </a:spcBef>
            </a:pPr>
            <a:r>
              <a:rPr lang="en-US" dirty="0"/>
              <a:t>AJCC Certification Workgroup</a:t>
            </a:r>
          </a:p>
          <a:p>
            <a:pPr lvl="1"/>
            <a:r>
              <a:rPr lang="en-US" dirty="0"/>
              <a:t>Local Workforce Development Boards</a:t>
            </a:r>
          </a:p>
          <a:p>
            <a:pPr lvl="1"/>
            <a:r>
              <a:rPr lang="en-US" dirty="0"/>
              <a:t>State Level WIOA Core Partners</a:t>
            </a:r>
          </a:p>
        </p:txBody>
      </p:sp>
      <p:sp>
        <p:nvSpPr>
          <p:cNvPr id="4" name="Slide Number Placeholder 3"/>
          <p:cNvSpPr>
            <a:spLocks noGrp="1"/>
          </p:cNvSpPr>
          <p:nvPr>
            <p:ph type="sldNum" sz="quarter" idx="12"/>
          </p:nvPr>
        </p:nvSpPr>
        <p:spPr/>
        <p:txBody>
          <a:bodyPr/>
          <a:lstStyle/>
          <a:p>
            <a:r>
              <a:rPr lang="en-US" dirty="0">
                <a:solidFill>
                  <a:srgbClr val="000000"/>
                </a:solidFill>
              </a:rPr>
              <a:t> </a:t>
            </a:r>
          </a:p>
        </p:txBody>
      </p:sp>
    </p:spTree>
    <p:extLst>
      <p:ext uri="{BB962C8B-B14F-4D97-AF65-F5344CB8AC3E}">
        <p14:creationId xmlns:p14="http://schemas.microsoft.com/office/powerpoint/2010/main" val="175936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Certification Levels</a:t>
            </a:r>
            <a:endParaRPr lang="en-US" dirty="0"/>
          </a:p>
        </p:txBody>
      </p:sp>
      <p:sp>
        <p:nvSpPr>
          <p:cNvPr id="3" name="Content Placeholder 2"/>
          <p:cNvSpPr>
            <a:spLocks noGrp="1"/>
          </p:cNvSpPr>
          <p:nvPr>
            <p:ph idx="1"/>
          </p:nvPr>
        </p:nvSpPr>
        <p:spPr>
          <a:xfrm>
            <a:off x="648315" y="1592834"/>
            <a:ext cx="7886700" cy="4257360"/>
          </a:xfrm>
        </p:spPr>
        <p:txBody>
          <a:bodyPr>
            <a:normAutofit fontScale="92500" lnSpcReduction="10000"/>
          </a:bodyPr>
          <a:lstStyle/>
          <a:p>
            <a:r>
              <a:rPr lang="en-US" sz="2800" dirty="0"/>
              <a:t>Two levels of certification</a:t>
            </a:r>
          </a:p>
          <a:p>
            <a:pPr lvl="1"/>
            <a:r>
              <a:rPr lang="en-US" sz="2800" dirty="0"/>
              <a:t>Baseline AJCC Certification</a:t>
            </a:r>
          </a:p>
          <a:p>
            <a:pPr lvl="1"/>
            <a:r>
              <a:rPr lang="en-US" sz="2800" dirty="0"/>
              <a:t>Hallmarks of Excellence AJCC Certification. </a:t>
            </a:r>
          </a:p>
          <a:p>
            <a:pPr>
              <a:spcBef>
                <a:spcPts val="1800"/>
              </a:spcBef>
            </a:pPr>
            <a:r>
              <a:rPr lang="en-US" sz="2800" dirty="0"/>
              <a:t>Baseline AJCC Certification is meant to ensure that the AJCC is in compliance with key WIOA statutory and regulatory requirements.</a:t>
            </a:r>
          </a:p>
          <a:p>
            <a:pPr>
              <a:spcBef>
                <a:spcPts val="1800"/>
              </a:spcBef>
            </a:pPr>
            <a:r>
              <a:rPr lang="en-US" sz="2800" dirty="0"/>
              <a:t>Hallmarks of Excellence AJCC Certification is meant to encourage continuous improvement by identifying areas where Local Boards may be exceeding quality expectations as well as areas in which improvement is needed. </a:t>
            </a:r>
          </a:p>
        </p:txBody>
      </p:sp>
      <p:sp>
        <p:nvSpPr>
          <p:cNvPr id="4" name="Slide Number Placeholder 3"/>
          <p:cNvSpPr>
            <a:spLocks noGrp="1"/>
          </p:cNvSpPr>
          <p:nvPr>
            <p:ph type="sldNum" sz="quarter" idx="12"/>
          </p:nvPr>
        </p:nvSpPr>
        <p:spPr/>
        <p:txBody>
          <a:bodyPr/>
          <a:lstStyle/>
          <a:p>
            <a:r>
              <a:rPr lang="en-US" dirty="0">
                <a:solidFill>
                  <a:srgbClr val="000000"/>
                </a:solidFill>
              </a:rPr>
              <a:t> </a:t>
            </a:r>
          </a:p>
        </p:txBody>
      </p:sp>
    </p:spTree>
    <p:extLst>
      <p:ext uri="{BB962C8B-B14F-4D97-AF65-F5344CB8AC3E}">
        <p14:creationId xmlns:p14="http://schemas.microsoft.com/office/powerpoint/2010/main" val="8517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Baseline Criteria</a:t>
            </a:r>
          </a:p>
        </p:txBody>
      </p:sp>
      <p:sp>
        <p:nvSpPr>
          <p:cNvPr id="3" name="Content Placeholder 2"/>
          <p:cNvSpPr>
            <a:spLocks noGrp="1"/>
          </p:cNvSpPr>
          <p:nvPr>
            <p:ph idx="1"/>
          </p:nvPr>
        </p:nvSpPr>
        <p:spPr>
          <a:xfrm>
            <a:off x="628650" y="1353671"/>
            <a:ext cx="8255374" cy="4761994"/>
          </a:xfrm>
        </p:spPr>
        <p:txBody>
          <a:bodyPr>
            <a:noAutofit/>
          </a:bodyPr>
          <a:lstStyle/>
          <a:p>
            <a:pPr lvl="0">
              <a:lnSpc>
                <a:spcPct val="110000"/>
              </a:lnSpc>
              <a:spcBef>
                <a:spcPts val="1800"/>
              </a:spcBef>
            </a:pPr>
            <a:r>
              <a:rPr lang="en-US" sz="2200" dirty="0"/>
              <a:t>The AJCC is implementing a signed Memorandum of Understanding. </a:t>
            </a:r>
          </a:p>
          <a:p>
            <a:pPr lvl="0">
              <a:lnSpc>
                <a:spcPct val="110000"/>
              </a:lnSpc>
              <a:spcBef>
                <a:spcPts val="1800"/>
              </a:spcBef>
            </a:pPr>
            <a:r>
              <a:rPr lang="en-US" sz="2200" dirty="0"/>
              <a:t>The AJCC is implementing the Local Board defined roles and responsibilities of the Operator and Career Services Provider. </a:t>
            </a:r>
          </a:p>
          <a:p>
            <a:pPr lvl="0">
              <a:lnSpc>
                <a:spcPct val="110000"/>
              </a:lnSpc>
              <a:spcBef>
                <a:spcPts val="1800"/>
              </a:spcBef>
            </a:pPr>
            <a:r>
              <a:rPr lang="en-US" sz="2200" dirty="0"/>
              <a:t>The AJCC meets all regulatory requirements to be a comprehensive AJCC as identified in WIOA Joint Final Rule Section 678.305. </a:t>
            </a:r>
          </a:p>
          <a:p>
            <a:pPr lvl="0">
              <a:lnSpc>
                <a:spcPct val="110000"/>
              </a:lnSpc>
              <a:spcBef>
                <a:spcPts val="1800"/>
              </a:spcBef>
            </a:pPr>
            <a:r>
              <a:rPr lang="en-US" sz="2200" dirty="0"/>
              <a:t>The AJCC ensures equal opportunity for individuals with disabilities in accordance with all applicable federal and state guidance.</a:t>
            </a:r>
          </a:p>
        </p:txBody>
      </p:sp>
    </p:spTree>
    <p:extLst>
      <p:ext uri="{BB962C8B-B14F-4D97-AF65-F5344CB8AC3E}">
        <p14:creationId xmlns:p14="http://schemas.microsoft.com/office/powerpoint/2010/main" val="28418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11" y="147484"/>
            <a:ext cx="7886700" cy="994172"/>
          </a:xfrm>
        </p:spPr>
        <p:txBody>
          <a:bodyPr>
            <a:normAutofit/>
          </a:bodyPr>
          <a:lstStyle/>
          <a:p>
            <a:r>
              <a:rPr lang="en-US" b="1" dirty="0"/>
              <a:t>Hallmarks of Excellence Criteria</a:t>
            </a:r>
          </a:p>
        </p:txBody>
      </p:sp>
      <p:sp>
        <p:nvSpPr>
          <p:cNvPr id="3" name="Content Placeholder 2"/>
          <p:cNvSpPr>
            <a:spLocks noGrp="1"/>
          </p:cNvSpPr>
          <p:nvPr>
            <p:ph idx="1"/>
          </p:nvPr>
        </p:nvSpPr>
        <p:spPr>
          <a:xfrm>
            <a:off x="554393" y="1750142"/>
            <a:ext cx="7812859" cy="4208821"/>
          </a:xfrm>
        </p:spPr>
        <p:txBody>
          <a:bodyPr>
            <a:normAutofit/>
          </a:bodyPr>
          <a:lstStyle/>
          <a:p>
            <a:pPr marL="342900" indent="-342900">
              <a:lnSpc>
                <a:spcPct val="95000"/>
              </a:lnSpc>
              <a:spcBef>
                <a:spcPts val="2400"/>
              </a:spcBef>
              <a:buFont typeface="+mj-lt"/>
              <a:buAutoNum type="arabicPeriod"/>
            </a:pPr>
            <a:r>
              <a:rPr lang="en-US" sz="2400" dirty="0"/>
              <a:t>The AJCC physical location enhances the customer experience.</a:t>
            </a:r>
          </a:p>
          <a:p>
            <a:pPr marL="342900" indent="-342900">
              <a:lnSpc>
                <a:spcPct val="95000"/>
              </a:lnSpc>
              <a:spcBef>
                <a:spcPts val="2400"/>
              </a:spcBef>
              <a:buFont typeface="+mj-lt"/>
              <a:buAutoNum type="arabicPeriod"/>
            </a:pPr>
            <a:r>
              <a:rPr lang="en-US" sz="2400" dirty="0"/>
              <a:t>The AJCC ensures universal access, with an emphasis on individuals with barriers to employment.</a:t>
            </a:r>
          </a:p>
          <a:p>
            <a:pPr marL="342900" indent="-342900">
              <a:lnSpc>
                <a:spcPct val="95000"/>
              </a:lnSpc>
              <a:spcBef>
                <a:spcPts val="2400"/>
              </a:spcBef>
              <a:buFont typeface="+mj-lt"/>
              <a:buAutoNum type="arabicPeriod"/>
            </a:pPr>
            <a:r>
              <a:rPr lang="en-US" sz="2400" dirty="0"/>
              <a:t>The AJCC actively supports the one-stop system through effective partnerships.</a:t>
            </a:r>
          </a:p>
          <a:p>
            <a:pPr marL="342900" indent="-342900">
              <a:lnSpc>
                <a:spcPct val="95000"/>
              </a:lnSpc>
              <a:spcBef>
                <a:spcPts val="2400"/>
              </a:spcBef>
              <a:buFont typeface="+mj-lt"/>
              <a:buAutoNum type="arabicPeriod"/>
            </a:pPr>
            <a:r>
              <a:rPr lang="en-US" sz="2400" dirty="0"/>
              <a:t>The AJCC provides integrated, customer-centered services.</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359" t="29126" r="32136" b="27767"/>
          <a:stretch/>
        </p:blipFill>
        <p:spPr>
          <a:xfrm>
            <a:off x="7665882" y="275303"/>
            <a:ext cx="1232311" cy="1455175"/>
          </a:xfrm>
          <a:prstGeom prst="rect">
            <a:avLst/>
          </a:prstGeom>
        </p:spPr>
      </p:pic>
    </p:spTree>
    <p:extLst>
      <p:ext uri="{BB962C8B-B14F-4D97-AF65-F5344CB8AC3E}">
        <p14:creationId xmlns:p14="http://schemas.microsoft.com/office/powerpoint/2010/main" val="387899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8" y="237205"/>
            <a:ext cx="7886700" cy="884850"/>
          </a:xfrm>
        </p:spPr>
        <p:txBody>
          <a:bodyPr/>
          <a:lstStyle/>
          <a:p>
            <a:r>
              <a:rPr lang="en-US" b="1" dirty="0"/>
              <a:t>Hallmarks of Excellence Criteria</a:t>
            </a:r>
            <a:endParaRPr lang="en-US" dirty="0"/>
          </a:p>
        </p:txBody>
      </p:sp>
      <p:sp>
        <p:nvSpPr>
          <p:cNvPr id="3" name="Content Placeholder 2"/>
          <p:cNvSpPr>
            <a:spLocks noGrp="1"/>
          </p:cNvSpPr>
          <p:nvPr>
            <p:ph idx="1"/>
          </p:nvPr>
        </p:nvSpPr>
        <p:spPr>
          <a:xfrm>
            <a:off x="638482" y="1740316"/>
            <a:ext cx="7886700" cy="4277026"/>
          </a:xfrm>
        </p:spPr>
        <p:txBody>
          <a:bodyPr>
            <a:normAutofit/>
          </a:bodyPr>
          <a:lstStyle/>
          <a:p>
            <a:pPr marL="344488" indent="-344488">
              <a:lnSpc>
                <a:spcPct val="95000"/>
              </a:lnSpc>
              <a:spcBef>
                <a:spcPts val="2400"/>
              </a:spcBef>
              <a:buFont typeface="+mj-lt"/>
              <a:buAutoNum type="arabicPeriod" startAt="5"/>
            </a:pPr>
            <a:r>
              <a:rPr lang="en-US" sz="2000" dirty="0"/>
              <a:t>The AJCC is an on-ramp for skill development and the attainment of industry-recognized credentials which meet the needs of targeted regional sectors and pathways.</a:t>
            </a:r>
          </a:p>
          <a:p>
            <a:pPr marL="342900" indent="-342900">
              <a:spcBef>
                <a:spcPts val="2400"/>
              </a:spcBef>
              <a:buFont typeface="+mj-lt"/>
              <a:buAutoNum type="arabicPeriod" startAt="5"/>
            </a:pPr>
            <a:r>
              <a:rPr lang="en-US" sz="2000" dirty="0"/>
              <a:t>The AJCC actively engages industry and labor and supports regional sector strategies through an integrated business service strategy that focuses on quality jobs.</a:t>
            </a:r>
          </a:p>
          <a:p>
            <a:pPr marL="342900" indent="-342900">
              <a:spcBef>
                <a:spcPts val="2400"/>
              </a:spcBef>
              <a:buFont typeface="+mj-lt"/>
              <a:buAutoNum type="arabicPeriod" startAt="5"/>
            </a:pPr>
            <a:r>
              <a:rPr lang="en-US" sz="2000" dirty="0"/>
              <a:t>The AJCC has high-quality, well-informed, and cross-trained staffing.</a:t>
            </a:r>
          </a:p>
          <a:p>
            <a:pPr marL="342900" indent="-342900">
              <a:spcBef>
                <a:spcPts val="2400"/>
              </a:spcBef>
              <a:buFont typeface="+mj-lt"/>
              <a:buAutoNum type="arabicPeriod" startAt="5"/>
            </a:pPr>
            <a:r>
              <a:rPr lang="en-US" sz="2000" dirty="0"/>
              <a:t>The AJCC achieves business results through data-driven continuous improvement.</a:t>
            </a:r>
          </a:p>
          <a:p>
            <a:endParaRPr lang="en-US" sz="2000" dirty="0"/>
          </a:p>
        </p:txBody>
      </p:sp>
      <p:sp>
        <p:nvSpPr>
          <p:cNvPr id="4" name="Slide Number Placeholder 3"/>
          <p:cNvSpPr>
            <a:spLocks noGrp="1"/>
          </p:cNvSpPr>
          <p:nvPr>
            <p:ph type="sldNum" sz="quarter" idx="12"/>
          </p:nvPr>
        </p:nvSpPr>
        <p:spPr/>
        <p:txBody>
          <a:bodyPr/>
          <a:lstStyle/>
          <a:p>
            <a:r>
              <a:rPr lang="en-US" dirty="0"/>
              <a:t> </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359" t="29126" r="32136" b="27767"/>
          <a:stretch/>
        </p:blipFill>
        <p:spPr>
          <a:xfrm>
            <a:off x="7665882" y="275303"/>
            <a:ext cx="1232311" cy="1455175"/>
          </a:xfrm>
          <a:prstGeom prst="rect">
            <a:avLst/>
          </a:prstGeom>
        </p:spPr>
      </p:pic>
    </p:spTree>
    <p:extLst>
      <p:ext uri="{BB962C8B-B14F-4D97-AF65-F5344CB8AC3E}">
        <p14:creationId xmlns:p14="http://schemas.microsoft.com/office/powerpoint/2010/main" val="420983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98" y="247037"/>
            <a:ext cx="7886700" cy="884850"/>
          </a:xfrm>
        </p:spPr>
        <p:txBody>
          <a:bodyPr/>
          <a:lstStyle/>
          <a:p>
            <a:r>
              <a:rPr lang="en-US" b="1" dirty="0"/>
              <a:t>Hallmarks of Excellence Ranking</a:t>
            </a:r>
          </a:p>
        </p:txBody>
      </p:sp>
      <p:sp>
        <p:nvSpPr>
          <p:cNvPr id="3" name="Content Placeholder 2"/>
          <p:cNvSpPr>
            <a:spLocks noGrp="1"/>
          </p:cNvSpPr>
          <p:nvPr>
            <p:ph idx="1"/>
          </p:nvPr>
        </p:nvSpPr>
        <p:spPr>
          <a:xfrm>
            <a:off x="510662" y="1474845"/>
            <a:ext cx="8328537" cy="4608456"/>
          </a:xfrm>
        </p:spPr>
        <p:txBody>
          <a:bodyPr>
            <a:normAutofit fontScale="77500" lnSpcReduction="20000"/>
          </a:bodyPr>
          <a:lstStyle/>
          <a:p>
            <a:pPr marL="0" indent="0">
              <a:lnSpc>
                <a:spcPct val="105000"/>
              </a:lnSpc>
              <a:spcAft>
                <a:spcPts val="1200"/>
              </a:spcAft>
              <a:buNone/>
            </a:pPr>
            <a:r>
              <a:rPr lang="en-US" dirty="0"/>
              <a:t>Each individual Hallmark of Excellence is ranked on a scale of 1 to 5:</a:t>
            </a:r>
          </a:p>
          <a:p>
            <a:pPr marL="728663" lvl="1" indent="-385763">
              <a:lnSpc>
                <a:spcPct val="105000"/>
              </a:lnSpc>
              <a:buClr>
                <a:schemeClr val="accent4"/>
              </a:buClr>
              <a:buFont typeface="+mj-lt"/>
              <a:buAutoNum type="arabicPeriod"/>
            </a:pPr>
            <a:r>
              <a:rPr lang="en-US" dirty="0">
                <a:solidFill>
                  <a:schemeClr val="accent1"/>
                </a:solidFill>
              </a:rPr>
              <a:t>No progress on the hallmark at this time.</a:t>
            </a:r>
          </a:p>
          <a:p>
            <a:pPr marL="728663" lvl="1" indent="-385763">
              <a:lnSpc>
                <a:spcPct val="105000"/>
              </a:lnSpc>
              <a:buClr>
                <a:schemeClr val="accent4"/>
              </a:buClr>
              <a:buFont typeface="+mj-lt"/>
              <a:buAutoNum type="arabicPeriod"/>
            </a:pPr>
            <a:r>
              <a:rPr lang="en-US" dirty="0">
                <a:solidFill>
                  <a:schemeClr val="accent1"/>
                </a:solidFill>
              </a:rPr>
              <a:t>Have started progress on the hallmark but not yet satisfactory.</a:t>
            </a:r>
          </a:p>
          <a:p>
            <a:pPr marL="728663" lvl="1" indent="-385763">
              <a:lnSpc>
                <a:spcPct val="105000"/>
              </a:lnSpc>
              <a:buClr>
                <a:schemeClr val="accent4"/>
              </a:buClr>
              <a:buFont typeface="+mj-lt"/>
              <a:buAutoNum type="arabicPeriod"/>
            </a:pPr>
            <a:r>
              <a:rPr lang="en-US" dirty="0">
                <a:solidFill>
                  <a:schemeClr val="accent1"/>
                </a:solidFill>
              </a:rPr>
              <a:t>Have a satisfactory amount of the hallmark in place the majority of the time.</a:t>
            </a:r>
          </a:p>
          <a:p>
            <a:pPr marL="728663" lvl="1" indent="-385763">
              <a:lnSpc>
                <a:spcPct val="105000"/>
              </a:lnSpc>
              <a:buClr>
                <a:schemeClr val="accent4"/>
              </a:buClr>
              <a:buFont typeface="+mj-lt"/>
              <a:buAutoNum type="arabicPeriod"/>
            </a:pPr>
            <a:r>
              <a:rPr lang="en-US" dirty="0">
                <a:solidFill>
                  <a:schemeClr val="accent1"/>
                </a:solidFill>
              </a:rPr>
              <a:t>Significantly meeting the hallmark with room for improvement.</a:t>
            </a:r>
          </a:p>
          <a:p>
            <a:pPr marL="728663" lvl="1" indent="-385763">
              <a:lnSpc>
                <a:spcPct val="105000"/>
              </a:lnSpc>
              <a:buClr>
                <a:schemeClr val="accent4"/>
              </a:buClr>
              <a:buFont typeface="+mj-lt"/>
              <a:buAutoNum type="arabicPeriod"/>
            </a:pPr>
            <a:r>
              <a:rPr lang="en-US" dirty="0">
                <a:solidFill>
                  <a:schemeClr val="accent1"/>
                </a:solidFill>
              </a:rPr>
              <a:t>Achieving and excelling at the hallmark.</a:t>
            </a:r>
          </a:p>
          <a:p>
            <a:pPr>
              <a:lnSpc>
                <a:spcPct val="105000"/>
              </a:lnSpc>
              <a:spcBef>
                <a:spcPts val="1800"/>
              </a:spcBef>
            </a:pPr>
            <a:r>
              <a:rPr lang="en-US" dirty="0"/>
              <a:t>In order to receive Hallmarks of Excellence AJCC Certification, an AJCC must have met Baseline AJCC Certification and must also receive a ranking of at least a “3” for each Hallmark of Excellence.</a:t>
            </a:r>
          </a:p>
          <a:p>
            <a:pPr>
              <a:lnSpc>
                <a:spcPct val="105000"/>
              </a:lnSpc>
              <a:spcBef>
                <a:spcPts val="1800"/>
              </a:spcBef>
            </a:pPr>
            <a:r>
              <a:rPr lang="en-US" dirty="0"/>
              <a:t>Must submit a continuous improvement plan for each AJCC outlining how the AJCC will either improve each Hallmark of Excellence or maintain any rankings where they received a “5.”</a:t>
            </a:r>
          </a:p>
          <a:p>
            <a:pPr marL="0" indent="0">
              <a:lnSpc>
                <a:spcPct val="105000"/>
              </a:lnSpc>
              <a:buNone/>
            </a:pPr>
            <a:endParaRPr lang="en-US" dirty="0"/>
          </a:p>
        </p:txBody>
      </p:sp>
      <p:sp>
        <p:nvSpPr>
          <p:cNvPr id="4" name="Slide Number Placeholder 3"/>
          <p:cNvSpPr>
            <a:spLocks noGrp="1"/>
          </p:cNvSpPr>
          <p:nvPr>
            <p:ph type="sldNum" sz="quarter" idx="12"/>
          </p:nvPr>
        </p:nvSpPr>
        <p:spPr/>
        <p:txBody>
          <a:bodyPr/>
          <a:lstStyle/>
          <a:p>
            <a:r>
              <a:rPr lang="en-US" dirty="0"/>
              <a:t> </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04" r="23138" b="20479"/>
          <a:stretch/>
        </p:blipFill>
        <p:spPr>
          <a:xfrm>
            <a:off x="7875638" y="0"/>
            <a:ext cx="1012723" cy="1506489"/>
          </a:xfrm>
          <a:prstGeom prst="rect">
            <a:avLst/>
          </a:prstGeom>
        </p:spPr>
      </p:pic>
    </p:spTree>
    <p:extLst>
      <p:ext uri="{BB962C8B-B14F-4D97-AF65-F5344CB8AC3E}">
        <p14:creationId xmlns:p14="http://schemas.microsoft.com/office/powerpoint/2010/main" val="235908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Successes and Barriers</a:t>
            </a:r>
          </a:p>
        </p:txBody>
      </p:sp>
      <p:sp>
        <p:nvSpPr>
          <p:cNvPr id="3" name="Content Placeholder 2"/>
          <p:cNvSpPr>
            <a:spLocks noGrp="1"/>
          </p:cNvSpPr>
          <p:nvPr>
            <p:ph idx="1"/>
          </p:nvPr>
        </p:nvSpPr>
        <p:spPr>
          <a:xfrm>
            <a:off x="658145" y="1347025"/>
            <a:ext cx="8279377" cy="4925956"/>
          </a:xfrm>
        </p:spPr>
        <p:txBody>
          <a:bodyPr>
            <a:normAutofit fontScale="92500" lnSpcReduction="10000"/>
          </a:bodyPr>
          <a:lstStyle/>
          <a:p>
            <a:pPr marL="0" indent="0">
              <a:spcBef>
                <a:spcPts val="1200"/>
              </a:spcBef>
              <a:buNone/>
            </a:pPr>
            <a:r>
              <a:rPr lang="en-US" b="1" dirty="0"/>
              <a:t>Successes</a:t>
            </a:r>
          </a:p>
          <a:p>
            <a:pPr marL="365760" lvl="1">
              <a:spcBef>
                <a:spcPts val="1200"/>
              </a:spcBef>
              <a:buClr>
                <a:schemeClr val="accent4"/>
              </a:buClr>
              <a:buFont typeface="Wingdings" panose="05000000000000000000" pitchFamily="2" charset="2"/>
              <a:buChar char="v"/>
            </a:pPr>
            <a:r>
              <a:rPr lang="en-US" dirty="0">
                <a:solidFill>
                  <a:schemeClr val="accent1"/>
                </a:solidFill>
              </a:rPr>
              <a:t>In alignment with State Plan and other policies.</a:t>
            </a:r>
          </a:p>
          <a:p>
            <a:pPr marL="365760" lvl="1">
              <a:spcBef>
                <a:spcPts val="1200"/>
              </a:spcBef>
              <a:buClr>
                <a:schemeClr val="accent4"/>
              </a:buClr>
              <a:buFont typeface="Wingdings" panose="05000000000000000000" pitchFamily="2" charset="2"/>
              <a:buChar char="v"/>
            </a:pPr>
            <a:r>
              <a:rPr lang="en-US" dirty="0">
                <a:solidFill>
                  <a:schemeClr val="accent1"/>
                </a:solidFill>
              </a:rPr>
              <a:t>Encourages continuous improvement, not just a one-time activity.</a:t>
            </a:r>
          </a:p>
          <a:p>
            <a:pPr marL="365760" lvl="1">
              <a:spcBef>
                <a:spcPts val="1200"/>
              </a:spcBef>
              <a:buClr>
                <a:schemeClr val="accent4"/>
              </a:buClr>
              <a:buFont typeface="Wingdings" panose="05000000000000000000" pitchFamily="2" charset="2"/>
              <a:buChar char="v"/>
            </a:pPr>
            <a:r>
              <a:rPr lang="en-US" dirty="0">
                <a:solidFill>
                  <a:schemeClr val="accent1"/>
                </a:solidFill>
              </a:rPr>
              <a:t>Empowers Local Boards to drive the process and make decisions.</a:t>
            </a:r>
          </a:p>
          <a:p>
            <a:pPr marL="0" indent="0">
              <a:spcBef>
                <a:spcPts val="1200"/>
              </a:spcBef>
              <a:buNone/>
            </a:pPr>
            <a:r>
              <a:rPr lang="en-US" b="1" dirty="0"/>
              <a:t>Barriers</a:t>
            </a:r>
          </a:p>
          <a:p>
            <a:pPr marL="365760" lvl="1">
              <a:lnSpc>
                <a:spcPct val="100000"/>
              </a:lnSpc>
              <a:spcBef>
                <a:spcPts val="1200"/>
              </a:spcBef>
              <a:buClr>
                <a:schemeClr val="accent4"/>
              </a:buClr>
              <a:buFont typeface="Wingdings" panose="05000000000000000000" pitchFamily="2" charset="2"/>
              <a:buChar char="v"/>
            </a:pPr>
            <a:r>
              <a:rPr lang="en-US" dirty="0">
                <a:solidFill>
                  <a:schemeClr val="accent1"/>
                </a:solidFill>
              </a:rPr>
              <a:t>Ensuring an objective and independent evaluation.</a:t>
            </a:r>
          </a:p>
          <a:p>
            <a:pPr marL="365760" lvl="1">
              <a:lnSpc>
                <a:spcPct val="100000"/>
              </a:lnSpc>
              <a:spcBef>
                <a:spcPts val="1200"/>
              </a:spcBef>
              <a:buClr>
                <a:schemeClr val="accent4"/>
              </a:buClr>
              <a:buFont typeface="Wingdings" panose="05000000000000000000" pitchFamily="2" charset="2"/>
              <a:buChar char="v"/>
            </a:pPr>
            <a:r>
              <a:rPr lang="en-US" dirty="0">
                <a:solidFill>
                  <a:schemeClr val="accent1"/>
                </a:solidFill>
              </a:rPr>
              <a:t>Process used as a comparison tool rather than a self-improvement tool. </a:t>
            </a:r>
          </a:p>
          <a:p>
            <a:pPr marL="365760" lvl="1">
              <a:lnSpc>
                <a:spcPct val="100000"/>
              </a:lnSpc>
              <a:spcBef>
                <a:spcPts val="1200"/>
              </a:spcBef>
              <a:buClr>
                <a:schemeClr val="accent4"/>
              </a:buClr>
              <a:buFont typeface="Wingdings" panose="05000000000000000000" pitchFamily="2" charset="2"/>
              <a:buChar char="v"/>
            </a:pPr>
            <a:r>
              <a:rPr lang="en-US" dirty="0">
                <a:solidFill>
                  <a:schemeClr val="accent1"/>
                </a:solidFill>
              </a:rPr>
              <a:t>Workload associated with certifying all AJCCs throughout the state.</a:t>
            </a:r>
          </a:p>
          <a:p>
            <a:pPr lvl="1">
              <a:spcBef>
                <a:spcPts val="1200"/>
              </a:spcBef>
            </a:pPr>
            <a:endParaRPr lang="en-US" dirty="0"/>
          </a:p>
          <a:p>
            <a:pPr lvl="1">
              <a:spcBef>
                <a:spcPts val="1200"/>
              </a:spcBef>
            </a:pPr>
            <a:endParaRPr lang="en-US" dirty="0"/>
          </a:p>
        </p:txBody>
      </p:sp>
      <p:sp>
        <p:nvSpPr>
          <p:cNvPr id="4" name="Slide Number Placeholder 3"/>
          <p:cNvSpPr>
            <a:spLocks noGrp="1"/>
          </p:cNvSpPr>
          <p:nvPr>
            <p:ph type="sldNum" sz="quarter" idx="12"/>
          </p:nvPr>
        </p:nvSpPr>
        <p:spPr/>
        <p:txBody>
          <a:bodyPr/>
          <a:lstStyle/>
          <a:p>
            <a:r>
              <a:rPr lang="en-US" dirty="0"/>
              <a:t> </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612" y="46703"/>
            <a:ext cx="1995949" cy="1995949"/>
          </a:xfrm>
          <a:prstGeom prst="rect">
            <a:avLst/>
          </a:prstGeom>
        </p:spPr>
      </p:pic>
    </p:spTree>
    <p:extLst>
      <p:ext uri="{BB962C8B-B14F-4D97-AF65-F5344CB8AC3E}">
        <p14:creationId xmlns:p14="http://schemas.microsoft.com/office/powerpoint/2010/main" val="257166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419" y="1839297"/>
            <a:ext cx="5290002" cy="1395516"/>
          </a:xfrm>
        </p:spPr>
        <p:txBody>
          <a:bodyPr>
            <a:normAutofit fontScale="70000" lnSpcReduction="20000"/>
          </a:bodyPr>
          <a:lstStyle/>
          <a:p>
            <a:pPr>
              <a:lnSpc>
                <a:spcPct val="110000"/>
              </a:lnSpc>
            </a:pPr>
            <a:r>
              <a:rPr lang="en-US" sz="3100" dirty="0"/>
              <a:t>David Jones</a:t>
            </a:r>
          </a:p>
          <a:p>
            <a:pPr lvl="1">
              <a:lnSpc>
                <a:spcPct val="120000"/>
              </a:lnSpc>
              <a:spcAft>
                <a:spcPts val="600"/>
              </a:spcAft>
            </a:pPr>
            <a:r>
              <a:rPr lang="en-US" sz="2900" b="1" i="0" dirty="0">
                <a:solidFill>
                  <a:schemeClr val="accent4"/>
                </a:solidFill>
              </a:rPr>
              <a:t>Workforce Analyst</a:t>
            </a:r>
          </a:p>
          <a:p>
            <a:pPr lvl="1"/>
            <a:r>
              <a:rPr lang="en-US" sz="2300" dirty="0"/>
              <a:t>Employment &amp; Training Administration (ETA)</a:t>
            </a:r>
          </a:p>
          <a:p>
            <a:pPr lvl="1"/>
            <a:r>
              <a:rPr lang="en-US" sz="2300" dirty="0"/>
              <a:t>U.S. Dept. of Labor</a:t>
            </a:r>
          </a:p>
        </p:txBody>
      </p:sp>
      <p:pic>
        <p:nvPicPr>
          <p:cNvPr id="9" name="Picture Placeholder 8"/>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2141" b="12141"/>
          <a:stretch>
            <a:fillRect/>
          </a:stretch>
        </p:blipFill>
        <p:spPr>
          <a:xfrm>
            <a:off x="1484239" y="3337164"/>
            <a:ext cx="1317956" cy="1303658"/>
          </a:xfrm>
        </p:spPr>
      </p:pic>
      <p:sp>
        <p:nvSpPr>
          <p:cNvPr id="8" name="Content Placeholder 7"/>
          <p:cNvSpPr>
            <a:spLocks noGrp="1"/>
          </p:cNvSpPr>
          <p:nvPr>
            <p:ph idx="13"/>
          </p:nvPr>
        </p:nvSpPr>
        <p:spPr>
          <a:xfrm>
            <a:off x="3067419" y="3395945"/>
            <a:ext cx="5172015" cy="1461189"/>
          </a:xfrm>
        </p:spPr>
        <p:txBody>
          <a:bodyPr>
            <a:noAutofit/>
          </a:bodyPr>
          <a:lstStyle/>
          <a:p>
            <a:r>
              <a:rPr lang="en-US" dirty="0"/>
              <a:t>Edward West</a:t>
            </a:r>
          </a:p>
          <a:p>
            <a:pPr lvl="1">
              <a:lnSpc>
                <a:spcPct val="100000"/>
              </a:lnSpc>
              <a:spcAft>
                <a:spcPts val="600"/>
              </a:spcAft>
            </a:pPr>
            <a:r>
              <a:rPr lang="en-US" b="1" i="0" dirty="0">
                <a:solidFill>
                  <a:schemeClr val="accent4"/>
                </a:solidFill>
              </a:rPr>
              <a:t>VR Program Specialist</a:t>
            </a:r>
          </a:p>
          <a:p>
            <a:pPr lvl="1">
              <a:lnSpc>
                <a:spcPct val="70000"/>
              </a:lnSpc>
            </a:pPr>
            <a:r>
              <a:rPr lang="en-US" sz="1600" dirty="0"/>
              <a:t>Rehabilitation Services Administration (RSA)</a:t>
            </a:r>
          </a:p>
          <a:p>
            <a:pPr lvl="1">
              <a:lnSpc>
                <a:spcPct val="70000"/>
              </a:lnSpc>
            </a:pPr>
            <a:r>
              <a:rPr lang="en-US" sz="1600" dirty="0"/>
              <a:t>U.S. Department of Education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238" y="1732440"/>
            <a:ext cx="1327788" cy="1366761"/>
          </a:xfrm>
          <a:prstGeom prst="rect">
            <a:avLst/>
          </a:prstGeom>
        </p:spPr>
      </p:pic>
    </p:spTree>
    <p:extLst>
      <p:ext uri="{BB962C8B-B14F-4D97-AF65-F5344CB8AC3E}">
        <p14:creationId xmlns:p14="http://schemas.microsoft.com/office/powerpoint/2010/main" val="16374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Marissa Clark</a:t>
            </a:r>
          </a:p>
          <a:p>
            <a:r>
              <a:rPr lang="en-US"/>
              <a:t>916-654-6552</a:t>
            </a:r>
            <a:endParaRPr lang="en-US" dirty="0"/>
          </a:p>
          <a:p>
            <a:r>
              <a:rPr lang="en-US" dirty="0"/>
              <a:t>Marissa.Clark@edd.ca.gov</a:t>
            </a:r>
          </a:p>
          <a:p>
            <a:endParaRPr lang="en-US" dirty="0"/>
          </a:p>
          <a:p>
            <a:r>
              <a:rPr lang="en-US" sz="2400" i="1" dirty="0"/>
              <a:t>Please feel free to contact me if you have questions or need additional information</a:t>
            </a:r>
            <a:endParaRPr lang="en-US" dirty="0"/>
          </a:p>
          <a:p>
            <a:r>
              <a:rPr lang="en-US" dirty="0"/>
              <a:t> </a:t>
            </a:r>
          </a:p>
          <a:p>
            <a:endParaRPr lang="en-US" dirty="0"/>
          </a:p>
        </p:txBody>
      </p:sp>
    </p:spTree>
    <p:extLst>
      <p:ext uri="{BB962C8B-B14F-4D97-AF65-F5344CB8AC3E}">
        <p14:creationId xmlns:p14="http://schemas.microsoft.com/office/powerpoint/2010/main" val="98405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Michigan</a:t>
            </a:r>
          </a:p>
        </p:txBody>
      </p:sp>
      <p:sp>
        <p:nvSpPr>
          <p:cNvPr id="3" name="Text Placeholder 2"/>
          <p:cNvSpPr>
            <a:spLocks noGrp="1"/>
          </p:cNvSpPr>
          <p:nvPr>
            <p:ph type="body" idx="1"/>
          </p:nvPr>
        </p:nvSpPr>
        <p:spPr/>
        <p:txBody>
          <a:bodyPr/>
          <a:lstStyle/>
          <a:p>
            <a:r>
              <a:rPr lang="en-US" dirty="0"/>
              <a:t>Sue Ann Searles, Workforce Specialist</a:t>
            </a:r>
          </a:p>
          <a:p>
            <a:r>
              <a:rPr lang="en-US" dirty="0"/>
              <a:t>Michigan Talent Investment Agency</a:t>
            </a:r>
          </a:p>
        </p:txBody>
      </p:sp>
    </p:spTree>
    <p:extLst>
      <p:ext uri="{BB962C8B-B14F-4D97-AF65-F5344CB8AC3E}">
        <p14:creationId xmlns:p14="http://schemas.microsoft.com/office/powerpoint/2010/main" val="140812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American Job Center Network Structure Overview</a:t>
            </a:r>
          </a:p>
        </p:txBody>
      </p:sp>
      <p:sp>
        <p:nvSpPr>
          <p:cNvPr id="4" name="Content Placeholder 2"/>
          <p:cNvSpPr>
            <a:spLocks noGrp="1"/>
          </p:cNvSpPr>
          <p:nvPr>
            <p:ph idx="1"/>
          </p:nvPr>
        </p:nvSpPr>
        <p:spPr/>
        <p:txBody>
          <a:bodyPr>
            <a:normAutofit/>
          </a:bodyPr>
          <a:lstStyle/>
          <a:p>
            <a:r>
              <a:rPr lang="en-US" sz="2800" dirty="0"/>
              <a:t>The structure of the Michigan American Job Center network is organized as follow: </a:t>
            </a:r>
          </a:p>
          <a:p>
            <a:pPr marL="0" indent="0">
              <a:buNone/>
            </a:pPr>
            <a:endParaRPr lang="en-US" sz="2800" dirty="0"/>
          </a:p>
          <a:p>
            <a:pPr lvl="1"/>
            <a:r>
              <a:rPr lang="en-US" dirty="0">
                <a:solidFill>
                  <a:schemeClr val="tx1"/>
                </a:solidFill>
              </a:rPr>
              <a:t>16 Local Workforce Development Areas</a:t>
            </a:r>
          </a:p>
          <a:p>
            <a:pPr marL="320040" lvl="1" indent="0">
              <a:buNone/>
            </a:pPr>
            <a:endParaRPr lang="en-US" dirty="0">
              <a:solidFill>
                <a:schemeClr val="tx1"/>
              </a:solidFill>
            </a:endParaRPr>
          </a:p>
          <a:p>
            <a:pPr lvl="1"/>
            <a:r>
              <a:rPr lang="en-US" dirty="0">
                <a:solidFill>
                  <a:schemeClr val="tx1"/>
                </a:solidFill>
              </a:rPr>
              <a:t>71 Comprehensive American Job Centers</a:t>
            </a:r>
          </a:p>
          <a:p>
            <a:pPr marL="320040" lvl="1" indent="0">
              <a:buNone/>
            </a:pPr>
            <a:endParaRPr lang="en-US" dirty="0">
              <a:solidFill>
                <a:schemeClr val="tx1"/>
              </a:solidFill>
            </a:endParaRPr>
          </a:p>
          <a:p>
            <a:pPr lvl="1"/>
            <a:r>
              <a:rPr lang="en-US" dirty="0">
                <a:solidFill>
                  <a:schemeClr val="tx1"/>
                </a:solidFill>
              </a:rPr>
              <a:t>28 Affiliate American Job Centers</a:t>
            </a:r>
          </a:p>
          <a:p>
            <a:pPr lvl="1"/>
            <a:endParaRPr lang="en-US" sz="3200" b="1" i="1" dirty="0">
              <a:solidFill>
                <a:schemeClr val="accent1"/>
              </a:solidFill>
            </a:endParaRPr>
          </a:p>
          <a:p>
            <a:pPr marL="320040" lvl="1" indent="0">
              <a:buNone/>
            </a:pPr>
            <a:endParaRPr lang="en-US" sz="3200" b="1" dirty="0"/>
          </a:p>
          <a:p>
            <a:endParaRPr lang="en-US" sz="3600" b="1" dirty="0"/>
          </a:p>
          <a:p>
            <a:pPr lvl="1"/>
            <a:endParaRPr lang="en-US" sz="2800" dirty="0"/>
          </a:p>
          <a:p>
            <a:pPr lvl="1"/>
            <a:endParaRPr lang="en-US" sz="2800" dirty="0"/>
          </a:p>
        </p:txBody>
      </p:sp>
    </p:spTree>
    <p:extLst>
      <p:ext uri="{BB962C8B-B14F-4D97-AF65-F5344CB8AC3E}">
        <p14:creationId xmlns:p14="http://schemas.microsoft.com/office/powerpoint/2010/main" val="291495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Historical Timeline </a:t>
            </a:r>
            <a:br>
              <a:rPr lang="en-US" dirty="0"/>
            </a:br>
            <a:r>
              <a:rPr lang="en-US" dirty="0"/>
              <a:t>on Michigan’s Certification Process</a:t>
            </a:r>
          </a:p>
        </p:txBody>
      </p:sp>
      <p:sp>
        <p:nvSpPr>
          <p:cNvPr id="3" name="Content Placeholder 2"/>
          <p:cNvSpPr>
            <a:spLocks noGrp="1"/>
          </p:cNvSpPr>
          <p:nvPr>
            <p:ph idx="1"/>
          </p:nvPr>
        </p:nvSpPr>
        <p:spPr>
          <a:xfrm>
            <a:off x="628650" y="1686561"/>
            <a:ext cx="7886700" cy="4396740"/>
          </a:xfrm>
        </p:spPr>
        <p:txBody>
          <a:bodyPr>
            <a:normAutofit/>
          </a:bodyPr>
          <a:lstStyle/>
          <a:p>
            <a:pPr>
              <a:spcAft>
                <a:spcPts val="1200"/>
              </a:spcAft>
            </a:pPr>
            <a:r>
              <a:rPr lang="en-US" sz="2400" b="1" dirty="0">
                <a:solidFill>
                  <a:schemeClr val="accent4"/>
                </a:solidFill>
              </a:rPr>
              <a:t>2001</a:t>
            </a:r>
            <a:r>
              <a:rPr lang="en-US" sz="2400" dirty="0">
                <a:solidFill>
                  <a:schemeClr val="accent1"/>
                </a:solidFill>
              </a:rPr>
              <a:t>: Self-certified with minimum </a:t>
            </a:r>
            <a:r>
              <a:rPr lang="en-US" sz="2400" dirty="0"/>
              <a:t>s</a:t>
            </a:r>
            <a:r>
              <a:rPr lang="en-US" sz="2400" dirty="0">
                <a:solidFill>
                  <a:schemeClr val="accent1"/>
                </a:solidFill>
              </a:rPr>
              <a:t>tandards</a:t>
            </a:r>
          </a:p>
          <a:p>
            <a:pPr marL="803275" lvl="2" indent="-406400"/>
            <a:r>
              <a:rPr lang="en-US" sz="1800" dirty="0">
                <a:solidFill>
                  <a:schemeClr val="accent1"/>
                </a:solidFill>
              </a:rPr>
              <a:t>Emphasis on brick and mortar; accessibility; quality Resource Rooms; customer service; integrated services</a:t>
            </a:r>
          </a:p>
          <a:p>
            <a:pPr>
              <a:spcBef>
                <a:spcPts val="3600"/>
              </a:spcBef>
              <a:spcAft>
                <a:spcPts val="1200"/>
              </a:spcAft>
            </a:pPr>
            <a:r>
              <a:rPr lang="en-US" sz="2400" b="1" dirty="0">
                <a:solidFill>
                  <a:schemeClr val="accent4"/>
                </a:solidFill>
              </a:rPr>
              <a:t>2006</a:t>
            </a:r>
            <a:r>
              <a:rPr lang="en-US" sz="2400" dirty="0">
                <a:solidFill>
                  <a:schemeClr val="accent1"/>
                </a:solidFill>
              </a:rPr>
              <a:t>: Minimum </a:t>
            </a:r>
            <a:r>
              <a:rPr lang="en-US" sz="2400" dirty="0"/>
              <a:t>s</a:t>
            </a:r>
            <a:r>
              <a:rPr lang="en-US" sz="2400" dirty="0">
                <a:solidFill>
                  <a:schemeClr val="accent1"/>
                </a:solidFill>
              </a:rPr>
              <a:t>tandards converted to policy </a:t>
            </a:r>
          </a:p>
          <a:p>
            <a:pPr marL="803275" lvl="2" indent="-406400"/>
            <a:r>
              <a:rPr lang="en-US" sz="1800" dirty="0">
                <a:solidFill>
                  <a:schemeClr val="accent1"/>
                </a:solidFill>
              </a:rPr>
              <a:t>New policy included self-assessment and on-site reviews</a:t>
            </a:r>
          </a:p>
          <a:p>
            <a:pPr>
              <a:spcBef>
                <a:spcPts val="3600"/>
              </a:spcBef>
              <a:spcAft>
                <a:spcPts val="1200"/>
              </a:spcAft>
            </a:pPr>
            <a:r>
              <a:rPr lang="en-US" sz="2400" b="1" dirty="0">
                <a:solidFill>
                  <a:schemeClr val="accent4"/>
                </a:solidFill>
              </a:rPr>
              <a:t>2015</a:t>
            </a:r>
            <a:r>
              <a:rPr lang="en-US" sz="2400" dirty="0"/>
              <a:t>: Michigan updated policy</a:t>
            </a:r>
          </a:p>
          <a:p>
            <a:pPr marL="803275" lvl="2" indent="-406400"/>
            <a:r>
              <a:rPr lang="en-US" sz="1800" dirty="0">
                <a:solidFill>
                  <a:schemeClr val="accent1"/>
                </a:solidFill>
              </a:rPr>
              <a:t>Focused on certification criteria for Michigan Works! Service Centers (Policy Issuance 15-30)</a:t>
            </a:r>
          </a:p>
          <a:p>
            <a:pPr marL="0" lvl="1" indent="0">
              <a:buNone/>
            </a:pPr>
            <a:endParaRPr lang="en-US" sz="2200" dirty="0">
              <a:solidFill>
                <a:schemeClr val="accent1"/>
              </a:solidFill>
            </a:endParaRPr>
          </a:p>
          <a:p>
            <a:pPr marL="0" lvl="1" indent="0">
              <a:buNone/>
            </a:pPr>
            <a:endParaRPr lang="en-US" sz="2200" dirty="0">
              <a:solidFill>
                <a:schemeClr val="accent1"/>
              </a:solidFill>
            </a:endParaRPr>
          </a:p>
          <a:p>
            <a:pPr marL="403225" indent="-403225">
              <a:spcBef>
                <a:spcPts val="0"/>
              </a:spcBef>
            </a:pPr>
            <a:endParaRPr lang="en-US" sz="1800" b="1" dirty="0"/>
          </a:p>
          <a:p>
            <a:pPr marL="320040" lvl="1" indent="0">
              <a:buNone/>
            </a:pPr>
            <a:endParaRPr lang="en-US" sz="3000" b="1" dirty="0"/>
          </a:p>
          <a:p>
            <a:endParaRPr lang="en-US" sz="3200" b="1" dirty="0"/>
          </a:p>
          <a:p>
            <a:pPr lvl="1"/>
            <a:endParaRPr lang="en-US" dirty="0"/>
          </a:p>
          <a:p>
            <a:pPr lvl="1"/>
            <a:endParaRPr lang="en-US" dirty="0"/>
          </a:p>
        </p:txBody>
      </p:sp>
    </p:spTree>
    <p:extLst>
      <p:ext uri="{BB962C8B-B14F-4D97-AF65-F5344CB8AC3E}">
        <p14:creationId xmlns:p14="http://schemas.microsoft.com/office/powerpoint/2010/main" val="336787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Present - Current Status</a:t>
            </a:r>
          </a:p>
        </p:txBody>
      </p:sp>
      <p:sp>
        <p:nvSpPr>
          <p:cNvPr id="3" name="Content Placeholder 2"/>
          <p:cNvSpPr>
            <a:spLocks noGrp="1"/>
          </p:cNvSpPr>
          <p:nvPr>
            <p:ph idx="1"/>
          </p:nvPr>
        </p:nvSpPr>
        <p:spPr/>
        <p:txBody>
          <a:bodyPr>
            <a:normAutofit/>
          </a:bodyPr>
          <a:lstStyle/>
          <a:p>
            <a:r>
              <a:rPr lang="en-US" sz="2400" dirty="0"/>
              <a:t>Current assurance, certification, and monitoring developments include the following: </a:t>
            </a:r>
          </a:p>
          <a:p>
            <a:pPr lvl="1">
              <a:spcBef>
                <a:spcPts val="2400"/>
              </a:spcBef>
            </a:pPr>
            <a:r>
              <a:rPr lang="en-US" sz="2200" dirty="0">
                <a:solidFill>
                  <a:schemeClr val="tx1"/>
                </a:solidFill>
              </a:rPr>
              <a:t>All 16 Local Workforce Development Assurance Forms received state level.  All 71 comprehensive American Job Centers are certified.</a:t>
            </a:r>
          </a:p>
          <a:p>
            <a:pPr lvl="1">
              <a:spcBef>
                <a:spcPts val="2400"/>
              </a:spcBef>
            </a:pPr>
            <a:r>
              <a:rPr lang="en-US" sz="2200" dirty="0">
                <a:solidFill>
                  <a:schemeClr val="tx1"/>
                </a:solidFill>
              </a:rPr>
              <a:t>On-site Monitoring: 5 of 71 comprehensive American Job Service Centers visited (2 of the 16 local areas completed).</a:t>
            </a:r>
          </a:p>
          <a:p>
            <a:pPr lvl="1">
              <a:spcBef>
                <a:spcPts val="2400"/>
              </a:spcBef>
            </a:pPr>
            <a:r>
              <a:rPr lang="en-US" sz="2200" dirty="0">
                <a:solidFill>
                  <a:schemeClr val="tx1"/>
                </a:solidFill>
              </a:rPr>
              <a:t>On-site monitoring reviews to be completed by December 2018.</a:t>
            </a:r>
          </a:p>
          <a:p>
            <a:pPr marL="320040" lvl="1" indent="0">
              <a:buNone/>
            </a:pPr>
            <a:endParaRPr lang="en-US" sz="3000" b="1" dirty="0"/>
          </a:p>
          <a:p>
            <a:pPr lvl="1"/>
            <a:endParaRPr lang="en-US" sz="3000" b="1" dirty="0"/>
          </a:p>
          <a:p>
            <a:pPr lvl="1"/>
            <a:endParaRPr lang="en-US" sz="3000" b="1" dirty="0"/>
          </a:p>
          <a:p>
            <a:pPr lvl="1"/>
            <a:endParaRPr lang="en-US" sz="3000" b="1" dirty="0"/>
          </a:p>
          <a:p>
            <a:endParaRPr lang="en-US" sz="3200" b="1" dirty="0"/>
          </a:p>
          <a:p>
            <a:pPr lvl="1"/>
            <a:endParaRPr lang="en-US" dirty="0"/>
          </a:p>
          <a:p>
            <a:pPr lvl="1"/>
            <a:endParaRPr lang="en-US" dirty="0"/>
          </a:p>
        </p:txBody>
      </p:sp>
    </p:spTree>
    <p:extLst>
      <p:ext uri="{BB962C8B-B14F-4D97-AF65-F5344CB8AC3E}">
        <p14:creationId xmlns:p14="http://schemas.microsoft.com/office/powerpoint/2010/main" val="415510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0" y="237206"/>
            <a:ext cx="7886700" cy="884850"/>
          </a:xfrm>
        </p:spPr>
        <p:txBody>
          <a:bodyPr>
            <a:normAutofit fontScale="90000"/>
          </a:bodyPr>
          <a:lstStyle/>
          <a:p>
            <a:r>
              <a:rPr lang="en-US" dirty="0"/>
              <a:t>Procedures and Processes </a:t>
            </a:r>
            <a:br>
              <a:rPr lang="en-US" dirty="0"/>
            </a:br>
            <a:r>
              <a:rPr lang="en-US" dirty="0"/>
              <a:t>Applied - WIOA Certification Policy</a:t>
            </a:r>
          </a:p>
        </p:txBody>
      </p:sp>
      <p:sp>
        <p:nvSpPr>
          <p:cNvPr id="3" name="Content Placeholder 2"/>
          <p:cNvSpPr>
            <a:spLocks noGrp="1"/>
          </p:cNvSpPr>
          <p:nvPr>
            <p:ph idx="1"/>
          </p:nvPr>
        </p:nvSpPr>
        <p:spPr/>
        <p:txBody>
          <a:bodyPr/>
          <a:lstStyle/>
          <a:p>
            <a:r>
              <a:rPr lang="en-US" sz="2400" dirty="0">
                <a:solidFill>
                  <a:schemeClr val="accent1"/>
                </a:solidFill>
              </a:rPr>
              <a:t>Several </a:t>
            </a:r>
            <a:r>
              <a:rPr lang="en-US" sz="2400" dirty="0"/>
              <a:t>important </a:t>
            </a:r>
            <a:r>
              <a:rPr lang="en-US" sz="2400" dirty="0">
                <a:solidFill>
                  <a:schemeClr val="accent1"/>
                </a:solidFill>
              </a:rPr>
              <a:t>steps occurred in </a:t>
            </a:r>
            <a:r>
              <a:rPr lang="en-US" sz="2400" dirty="0"/>
              <a:t>planning this </a:t>
            </a:r>
            <a:r>
              <a:rPr lang="en-US" sz="2400" dirty="0">
                <a:solidFill>
                  <a:schemeClr val="accent1"/>
                </a:solidFill>
              </a:rPr>
              <a:t>work: </a:t>
            </a:r>
          </a:p>
          <a:p>
            <a:pPr lvl="1"/>
            <a:r>
              <a:rPr lang="en-US" sz="2200" dirty="0">
                <a:solidFill>
                  <a:schemeClr val="tx1"/>
                </a:solidFill>
              </a:rPr>
              <a:t>Researched other states on how they applied the criteria; </a:t>
            </a:r>
            <a:endParaRPr lang="en-US" sz="2200" b="1" dirty="0">
              <a:solidFill>
                <a:schemeClr val="tx1"/>
              </a:solidFill>
            </a:endParaRPr>
          </a:p>
          <a:p>
            <a:pPr lvl="1"/>
            <a:r>
              <a:rPr lang="en-US" sz="2200" dirty="0">
                <a:solidFill>
                  <a:schemeClr val="tx1"/>
                </a:solidFill>
              </a:rPr>
              <a:t>Incorporated additional requirements of effectiveness, continuous improvement and accessibility;</a:t>
            </a:r>
            <a:endParaRPr lang="en-US" sz="2200" b="1" dirty="0">
              <a:solidFill>
                <a:schemeClr val="tx1"/>
              </a:solidFill>
            </a:endParaRPr>
          </a:p>
          <a:p>
            <a:pPr lvl="1"/>
            <a:r>
              <a:rPr lang="en-US" sz="2200" dirty="0">
                <a:solidFill>
                  <a:schemeClr val="tx1"/>
                </a:solidFill>
              </a:rPr>
              <a:t>Great Resources - </a:t>
            </a:r>
            <a:r>
              <a:rPr lang="en-US" sz="2200" i="1" dirty="0">
                <a:solidFill>
                  <a:schemeClr val="tx1"/>
                </a:solidFill>
              </a:rPr>
              <a:t>Vision for the One-Stop Delivery System Under WIOA  </a:t>
            </a:r>
            <a:r>
              <a:rPr lang="en-US" sz="2200" dirty="0">
                <a:solidFill>
                  <a:schemeClr val="tx1"/>
                </a:solidFill>
              </a:rPr>
              <a:t>(TEGL 4-15) and </a:t>
            </a:r>
            <a:r>
              <a:rPr lang="en-US" sz="2200" i="1" dirty="0">
                <a:solidFill>
                  <a:schemeClr val="tx1"/>
                </a:solidFill>
              </a:rPr>
              <a:t>One-Stop Operations Guidance for the American Job Center Network</a:t>
            </a:r>
            <a:r>
              <a:rPr lang="en-US" sz="2200" dirty="0">
                <a:solidFill>
                  <a:schemeClr val="tx1"/>
                </a:solidFill>
              </a:rPr>
              <a:t> (TEGL 16-16); and </a:t>
            </a:r>
          </a:p>
          <a:p>
            <a:pPr lvl="1"/>
            <a:r>
              <a:rPr lang="en-US" sz="2200" dirty="0">
                <a:solidFill>
                  <a:schemeClr val="tx1"/>
                </a:solidFill>
              </a:rPr>
              <a:t>Feedback and approval by State Workforce Board.</a:t>
            </a:r>
            <a:endParaRPr lang="en-US" sz="2200" b="1" dirty="0">
              <a:solidFill>
                <a:schemeClr val="tx1"/>
              </a:solidFill>
            </a:endParaRPr>
          </a:p>
          <a:p>
            <a:pPr marL="320040" lvl="1" indent="0">
              <a:buNone/>
            </a:pPr>
            <a:endParaRPr lang="en-US" sz="3000" b="1" dirty="0"/>
          </a:p>
          <a:p>
            <a:pPr marL="320040" lvl="1" indent="0">
              <a:buNone/>
            </a:pPr>
            <a:endParaRPr lang="en-US" sz="3000" b="1" dirty="0"/>
          </a:p>
          <a:p>
            <a:pPr lvl="1"/>
            <a:endParaRPr lang="en-US" sz="3000" b="1" dirty="0"/>
          </a:p>
          <a:p>
            <a:endParaRPr lang="en-US" sz="3200" b="1" dirty="0"/>
          </a:p>
          <a:p>
            <a:pPr lvl="1"/>
            <a:endParaRPr lang="en-US" dirty="0"/>
          </a:p>
          <a:p>
            <a:pPr lvl="1"/>
            <a:endParaRPr lang="en-US" dirty="0"/>
          </a:p>
        </p:txBody>
      </p:sp>
    </p:spTree>
    <p:extLst>
      <p:ext uri="{BB962C8B-B14F-4D97-AF65-F5344CB8AC3E}">
        <p14:creationId xmlns:p14="http://schemas.microsoft.com/office/powerpoint/2010/main" val="326242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the </a:t>
            </a:r>
            <a:br>
              <a:rPr lang="en-US" dirty="0"/>
            </a:br>
            <a:r>
              <a:rPr lang="en-US" dirty="0"/>
              <a:t>Certification Process</a:t>
            </a:r>
          </a:p>
        </p:txBody>
      </p:sp>
      <p:sp>
        <p:nvSpPr>
          <p:cNvPr id="3" name="Content Placeholder 2"/>
          <p:cNvSpPr>
            <a:spLocks noGrp="1"/>
          </p:cNvSpPr>
          <p:nvPr>
            <p:ph idx="1"/>
          </p:nvPr>
        </p:nvSpPr>
        <p:spPr>
          <a:xfrm>
            <a:off x="618490" y="1474845"/>
            <a:ext cx="7886700" cy="4608456"/>
          </a:xfrm>
        </p:spPr>
        <p:txBody>
          <a:bodyPr>
            <a:normAutofit/>
          </a:bodyPr>
          <a:lstStyle/>
          <a:p>
            <a:pPr>
              <a:spcAft>
                <a:spcPts val="1200"/>
              </a:spcAft>
            </a:pPr>
            <a:r>
              <a:rPr lang="en-US" sz="2800" dirty="0"/>
              <a:t>M</a:t>
            </a:r>
            <a:r>
              <a:rPr lang="en-US" sz="2800" dirty="0">
                <a:solidFill>
                  <a:schemeClr val="accent1"/>
                </a:solidFill>
              </a:rPr>
              <a:t>onitoring of the certification process includes the following </a:t>
            </a:r>
            <a:r>
              <a:rPr lang="en-US" sz="2800" dirty="0"/>
              <a:t>steps</a:t>
            </a:r>
            <a:r>
              <a:rPr lang="en-US" sz="2800" dirty="0">
                <a:solidFill>
                  <a:schemeClr val="accent1"/>
                </a:solidFill>
              </a:rPr>
              <a:t>: </a:t>
            </a:r>
          </a:p>
          <a:p>
            <a:pPr lvl="1"/>
            <a:r>
              <a:rPr lang="en-US" dirty="0">
                <a:solidFill>
                  <a:schemeClr val="tx1"/>
                </a:solidFill>
              </a:rPr>
              <a:t>Self-attestation/assurances with list of comprehensive and affiliate sites; </a:t>
            </a:r>
          </a:p>
          <a:p>
            <a:pPr lvl="1"/>
            <a:r>
              <a:rPr lang="en-US" dirty="0">
                <a:solidFill>
                  <a:schemeClr val="tx1"/>
                </a:solidFill>
              </a:rPr>
              <a:t>Desk review;</a:t>
            </a:r>
          </a:p>
          <a:p>
            <a:pPr lvl="1"/>
            <a:r>
              <a:rPr lang="en-US" dirty="0">
                <a:solidFill>
                  <a:schemeClr val="tx1"/>
                </a:solidFill>
              </a:rPr>
              <a:t>On-site review with check list review guide;</a:t>
            </a:r>
          </a:p>
          <a:p>
            <a:pPr lvl="1"/>
            <a:r>
              <a:rPr lang="en-US" dirty="0">
                <a:solidFill>
                  <a:schemeClr val="tx1"/>
                </a:solidFill>
              </a:rPr>
              <a:t>Discussion with Service Center staff;</a:t>
            </a:r>
          </a:p>
          <a:p>
            <a:pPr lvl="1"/>
            <a:r>
              <a:rPr lang="en-US" dirty="0">
                <a:solidFill>
                  <a:schemeClr val="tx1"/>
                </a:solidFill>
              </a:rPr>
              <a:t>Tour of facility;</a:t>
            </a:r>
          </a:p>
          <a:p>
            <a:pPr lvl="1"/>
            <a:r>
              <a:rPr lang="en-US" dirty="0">
                <a:solidFill>
                  <a:schemeClr val="tx1"/>
                </a:solidFill>
              </a:rPr>
              <a:t>Exit interview with leadership; and </a:t>
            </a:r>
          </a:p>
          <a:p>
            <a:pPr lvl="1"/>
            <a:r>
              <a:rPr lang="en-US" dirty="0">
                <a:solidFill>
                  <a:schemeClr val="tx1"/>
                </a:solidFill>
              </a:rPr>
              <a:t>Follow-up report</a:t>
            </a:r>
          </a:p>
          <a:p>
            <a:pPr marL="320040" lvl="1" indent="0">
              <a:buNone/>
            </a:pPr>
            <a:endParaRPr lang="en-US" sz="3200" b="1" dirty="0"/>
          </a:p>
          <a:p>
            <a:pPr lvl="1"/>
            <a:endParaRPr lang="en-US" sz="3200" b="1" dirty="0"/>
          </a:p>
          <a:p>
            <a:pPr lvl="1"/>
            <a:endParaRPr lang="en-US" sz="3200" b="1" dirty="0"/>
          </a:p>
          <a:p>
            <a:pPr lvl="1"/>
            <a:endParaRPr lang="en-US" sz="3200" b="1" dirty="0"/>
          </a:p>
          <a:p>
            <a:endParaRPr lang="en-US" sz="3600" b="1" dirty="0"/>
          </a:p>
          <a:p>
            <a:pPr lvl="1"/>
            <a:endParaRPr lang="en-US" sz="2800" dirty="0"/>
          </a:p>
          <a:p>
            <a:pPr lvl="1"/>
            <a:endParaRPr lang="en-US" sz="2800"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5710" y="4135120"/>
            <a:ext cx="2826369" cy="1885188"/>
          </a:xfrm>
          <a:prstGeom prst="rect">
            <a:avLst/>
          </a:prstGeom>
        </p:spPr>
      </p:pic>
    </p:spTree>
    <p:extLst>
      <p:ext uri="{BB962C8B-B14F-4D97-AF65-F5344CB8AC3E}">
        <p14:creationId xmlns:p14="http://schemas.microsoft.com/office/powerpoint/2010/main" val="282070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Observed Strengths and </a:t>
            </a:r>
            <a:br>
              <a:rPr lang="en-US" dirty="0"/>
            </a:br>
            <a:r>
              <a:rPr lang="en-US" dirty="0"/>
              <a:t>Challenges – AJC Certification Process</a:t>
            </a:r>
          </a:p>
        </p:txBody>
      </p:sp>
      <p:sp>
        <p:nvSpPr>
          <p:cNvPr id="3" name="Content Placeholder 2"/>
          <p:cNvSpPr>
            <a:spLocks noGrp="1"/>
          </p:cNvSpPr>
          <p:nvPr>
            <p:ph idx="1"/>
          </p:nvPr>
        </p:nvSpPr>
        <p:spPr>
          <a:xfrm>
            <a:off x="618490" y="1838959"/>
            <a:ext cx="5751830" cy="4132581"/>
          </a:xfrm>
        </p:spPr>
        <p:txBody>
          <a:bodyPr/>
          <a:lstStyle/>
          <a:p>
            <a:pPr marL="0" indent="0">
              <a:buNone/>
            </a:pPr>
            <a:r>
              <a:rPr lang="en-US" sz="2400" b="1" u="sng" dirty="0">
                <a:solidFill>
                  <a:schemeClr val="accent1"/>
                </a:solidFill>
              </a:rPr>
              <a:t>Strengths</a:t>
            </a:r>
          </a:p>
          <a:p>
            <a:r>
              <a:rPr lang="en-US" sz="2400" dirty="0">
                <a:solidFill>
                  <a:schemeClr val="tx1"/>
                </a:solidFill>
              </a:rPr>
              <a:t>Assurance follow-up with on-site monitoring reviews</a:t>
            </a:r>
          </a:p>
          <a:p>
            <a:pPr marL="0" indent="0">
              <a:buNone/>
            </a:pPr>
            <a:endParaRPr lang="en-US" sz="2400" dirty="0"/>
          </a:p>
          <a:p>
            <a:pPr marL="0" indent="0">
              <a:buNone/>
            </a:pPr>
            <a:r>
              <a:rPr lang="en-US" sz="2400" b="1" u="sng" dirty="0"/>
              <a:t>Challenges</a:t>
            </a:r>
          </a:p>
          <a:p>
            <a:r>
              <a:rPr lang="en-US" sz="2400" dirty="0">
                <a:solidFill>
                  <a:schemeClr val="tx1"/>
                </a:solidFill>
              </a:rPr>
              <a:t>On-site monitoring reviews are very labor intensive</a:t>
            </a:r>
          </a:p>
          <a:p>
            <a:r>
              <a:rPr lang="en-US" sz="2400" dirty="0">
                <a:solidFill>
                  <a:schemeClr val="tx1"/>
                </a:solidFill>
              </a:rPr>
              <a:t>Differences in local areas </a:t>
            </a:r>
          </a:p>
          <a:p>
            <a:pPr marL="320040" lvl="1" indent="0">
              <a:buNone/>
            </a:pPr>
            <a:r>
              <a:rPr lang="en-US" sz="3000" b="1" i="1" dirty="0">
                <a:solidFill>
                  <a:schemeClr val="accent1"/>
                </a:solidFill>
              </a:rPr>
              <a:t> </a:t>
            </a:r>
          </a:p>
          <a:p>
            <a:pPr lvl="1"/>
            <a:endParaRPr lang="en-US" sz="3000" b="1" dirty="0"/>
          </a:p>
          <a:p>
            <a:pPr marL="320040" lvl="1" indent="0">
              <a:buNone/>
            </a:pPr>
            <a:endParaRPr lang="en-US" sz="3000" b="1" dirty="0"/>
          </a:p>
          <a:p>
            <a:pPr lvl="1"/>
            <a:endParaRPr lang="en-US" sz="3000" b="1" dirty="0"/>
          </a:p>
          <a:p>
            <a:pPr lvl="1"/>
            <a:endParaRPr lang="en-US" sz="3000" b="1" dirty="0"/>
          </a:p>
          <a:p>
            <a:endParaRPr lang="en-US" sz="3200" b="1" dirty="0"/>
          </a:p>
          <a:p>
            <a:pPr lvl="1"/>
            <a:endParaRPr lang="en-US" dirty="0"/>
          </a:p>
          <a:p>
            <a:pPr lvl="1"/>
            <a:endParaRPr lang="en-US" dirty="0"/>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70" t="24148" r="23778" b="24148"/>
          <a:stretch/>
        </p:blipFill>
        <p:spPr>
          <a:xfrm>
            <a:off x="6241792" y="2306320"/>
            <a:ext cx="2312928" cy="2306320"/>
          </a:xfrm>
          <a:prstGeom prst="rect">
            <a:avLst/>
          </a:prstGeom>
        </p:spPr>
      </p:pic>
    </p:spTree>
    <p:extLst>
      <p:ext uri="{BB962C8B-B14F-4D97-AF65-F5344CB8AC3E}">
        <p14:creationId xmlns:p14="http://schemas.microsoft.com/office/powerpoint/2010/main" val="186322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Sue Ann </a:t>
            </a:r>
            <a:r>
              <a:rPr lang="en-US" dirty="0" err="1"/>
              <a:t>Searles</a:t>
            </a:r>
            <a:endParaRPr lang="en-US" dirty="0"/>
          </a:p>
          <a:p>
            <a:r>
              <a:rPr lang="en-US" dirty="0"/>
              <a:t>517-335-9825</a:t>
            </a:r>
          </a:p>
          <a:p>
            <a:r>
              <a:rPr lang="en-US" dirty="0"/>
              <a:t>searless1@Michigan.gov</a:t>
            </a:r>
          </a:p>
          <a:p>
            <a:endParaRPr lang="en-US" dirty="0"/>
          </a:p>
          <a:p>
            <a:r>
              <a:rPr lang="en-US" sz="2400" i="1" dirty="0"/>
              <a:t>Please feel free to contact me if you have questions or need additional information</a:t>
            </a:r>
            <a:endParaRPr lang="en-US" dirty="0"/>
          </a:p>
          <a:p>
            <a:endParaRPr lang="en-US" dirty="0"/>
          </a:p>
        </p:txBody>
      </p:sp>
    </p:spTree>
    <p:extLst>
      <p:ext uri="{BB962C8B-B14F-4D97-AF65-F5344CB8AC3E}">
        <p14:creationId xmlns:p14="http://schemas.microsoft.com/office/powerpoint/2010/main" val="6195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Missouri</a:t>
            </a:r>
          </a:p>
        </p:txBody>
      </p:sp>
      <p:sp>
        <p:nvSpPr>
          <p:cNvPr id="3" name="Text Placeholder 2"/>
          <p:cNvSpPr>
            <a:spLocks noGrp="1"/>
          </p:cNvSpPr>
          <p:nvPr>
            <p:ph type="body" idx="1"/>
          </p:nvPr>
        </p:nvSpPr>
        <p:spPr/>
        <p:txBody>
          <a:bodyPr/>
          <a:lstStyle/>
          <a:p>
            <a:r>
              <a:rPr lang="en-US" dirty="0"/>
              <a:t>Danielle Smith, State Equal Opportunity Officer</a:t>
            </a:r>
          </a:p>
          <a:p>
            <a:r>
              <a:rPr lang="en-US" dirty="0"/>
              <a:t>Department of Economic Development</a:t>
            </a:r>
          </a:p>
        </p:txBody>
      </p:sp>
    </p:spTree>
    <p:extLst>
      <p:ext uri="{BB962C8B-B14F-4D97-AF65-F5344CB8AC3E}">
        <p14:creationId xmlns:p14="http://schemas.microsoft.com/office/powerpoint/2010/main" val="410061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7419" y="1554164"/>
            <a:ext cx="5899602" cy="1366017"/>
          </a:xfrm>
        </p:spPr>
        <p:txBody>
          <a:bodyPr>
            <a:normAutofit fontScale="25000" lnSpcReduction="20000"/>
          </a:bodyPr>
          <a:lstStyle/>
          <a:p>
            <a:pPr>
              <a:lnSpc>
                <a:spcPct val="110000"/>
              </a:lnSpc>
            </a:pPr>
            <a:r>
              <a:rPr lang="en-US" sz="8800" dirty="0"/>
              <a:t>Marissa Clark</a:t>
            </a:r>
          </a:p>
          <a:p>
            <a:pPr lvl="1">
              <a:lnSpc>
                <a:spcPct val="120000"/>
              </a:lnSpc>
              <a:spcAft>
                <a:spcPts val="600"/>
              </a:spcAft>
            </a:pPr>
            <a:r>
              <a:rPr lang="en-US" sz="8000" b="1" i="0" dirty="0">
                <a:solidFill>
                  <a:schemeClr val="accent4"/>
                </a:solidFill>
              </a:rPr>
              <a:t>Workforce Services Division Policy Unit Manager</a:t>
            </a:r>
          </a:p>
          <a:p>
            <a:pPr lvl="1">
              <a:spcAft>
                <a:spcPts val="600"/>
              </a:spcAft>
            </a:pPr>
            <a:r>
              <a:rPr lang="en-US" sz="6400" dirty="0"/>
              <a:t>California Employment Development Department</a:t>
            </a:r>
          </a:p>
          <a:p>
            <a:endParaRPr lang="en-US" dirty="0"/>
          </a:p>
        </p:txBody>
      </p:sp>
      <p:sp>
        <p:nvSpPr>
          <p:cNvPr id="6" name="Content Placeholder 5"/>
          <p:cNvSpPr>
            <a:spLocks noGrp="1"/>
          </p:cNvSpPr>
          <p:nvPr>
            <p:ph idx="13"/>
          </p:nvPr>
        </p:nvSpPr>
        <p:spPr>
          <a:xfrm>
            <a:off x="3067420" y="3150141"/>
            <a:ext cx="4621530" cy="1171941"/>
          </a:xfrm>
        </p:spPr>
        <p:txBody>
          <a:bodyPr>
            <a:normAutofit/>
          </a:bodyPr>
          <a:lstStyle/>
          <a:p>
            <a:r>
              <a:rPr lang="en-US" dirty="0"/>
              <a:t>Sue Ann </a:t>
            </a:r>
            <a:r>
              <a:rPr lang="en-US" dirty="0" err="1"/>
              <a:t>Searles</a:t>
            </a:r>
            <a:endParaRPr lang="en-US" dirty="0"/>
          </a:p>
          <a:p>
            <a:pPr lvl="1">
              <a:lnSpc>
                <a:spcPct val="100000"/>
              </a:lnSpc>
              <a:spcAft>
                <a:spcPts val="600"/>
              </a:spcAft>
            </a:pPr>
            <a:r>
              <a:rPr lang="en-US" b="1" i="0" dirty="0">
                <a:solidFill>
                  <a:schemeClr val="accent4"/>
                </a:solidFill>
              </a:rPr>
              <a:t>Workforce Specialist</a:t>
            </a:r>
          </a:p>
          <a:p>
            <a:pPr lvl="1">
              <a:lnSpc>
                <a:spcPct val="70000"/>
              </a:lnSpc>
              <a:spcAft>
                <a:spcPts val="600"/>
              </a:spcAft>
            </a:pPr>
            <a:r>
              <a:rPr lang="en-US" sz="1600" dirty="0"/>
              <a:t>Michigan Talent Investment Agency</a:t>
            </a:r>
          </a:p>
        </p:txBody>
      </p:sp>
      <p:sp>
        <p:nvSpPr>
          <p:cNvPr id="7" name="Content Placeholder 6"/>
          <p:cNvSpPr>
            <a:spLocks noGrp="1"/>
          </p:cNvSpPr>
          <p:nvPr>
            <p:ph idx="14"/>
          </p:nvPr>
        </p:nvSpPr>
        <p:spPr>
          <a:xfrm>
            <a:off x="3067420" y="4529814"/>
            <a:ext cx="5663626" cy="1171941"/>
          </a:xfrm>
        </p:spPr>
        <p:txBody>
          <a:bodyPr>
            <a:normAutofit/>
          </a:bodyPr>
          <a:lstStyle/>
          <a:p>
            <a:r>
              <a:rPr lang="en-US" dirty="0"/>
              <a:t>Danielle Smith</a:t>
            </a:r>
          </a:p>
          <a:p>
            <a:pPr lvl="1">
              <a:lnSpc>
                <a:spcPct val="110000"/>
              </a:lnSpc>
              <a:spcAft>
                <a:spcPts val="600"/>
              </a:spcAft>
            </a:pPr>
            <a:r>
              <a:rPr lang="en-US" b="1" i="0" dirty="0">
                <a:solidFill>
                  <a:schemeClr val="accent4"/>
                </a:solidFill>
              </a:rPr>
              <a:t>State Equal Opportunity Officer</a:t>
            </a:r>
          </a:p>
          <a:p>
            <a:pPr lvl="1">
              <a:lnSpc>
                <a:spcPct val="80000"/>
              </a:lnSpc>
              <a:spcAft>
                <a:spcPts val="600"/>
              </a:spcAft>
            </a:pPr>
            <a:r>
              <a:rPr lang="en-US" sz="1600" dirty="0"/>
              <a:t>Missouri Department of Economic Development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3073"/>
          <a:stretch/>
        </p:blipFill>
        <p:spPr>
          <a:xfrm>
            <a:off x="1637071" y="4545940"/>
            <a:ext cx="1248697" cy="1225591"/>
          </a:xfrm>
          <a:prstGeom prst="rect">
            <a:avLst/>
          </a:prstGeom>
          <a:solidFill>
            <a:srgbClr val="FFFFFF">
              <a:shade val="85000"/>
            </a:srgbClr>
          </a:solidFill>
          <a:ln w="28575"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461" t="5449" r="-6506" b="24554"/>
          <a:stretch/>
        </p:blipFill>
        <p:spPr>
          <a:xfrm>
            <a:off x="1641987" y="1543665"/>
            <a:ext cx="1238865" cy="1297858"/>
          </a:xfrm>
          <a:prstGeom prst="rect">
            <a:avLst/>
          </a:prstGeom>
          <a:solidFill>
            <a:srgbClr val="FFFFFF">
              <a:shade val="85000"/>
            </a:srgbClr>
          </a:solidFill>
          <a:ln w="28575"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37372"/>
          <a:stretch/>
        </p:blipFill>
        <p:spPr>
          <a:xfrm>
            <a:off x="1634670" y="3125265"/>
            <a:ext cx="1253498" cy="1169822"/>
          </a:xfrm>
          <a:prstGeom prst="rect">
            <a:avLst/>
          </a:prstGeom>
          <a:solidFill>
            <a:srgbClr val="FFFFFF">
              <a:shade val="85000"/>
            </a:srgbClr>
          </a:solidFill>
          <a:ln w="28575"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925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American Job Center </a:t>
            </a:r>
            <a:br>
              <a:rPr lang="en-US" dirty="0"/>
            </a:br>
            <a:r>
              <a:rPr lang="en-US" dirty="0"/>
              <a:t>Network Structure Overview</a:t>
            </a:r>
          </a:p>
        </p:txBody>
      </p:sp>
      <p:sp>
        <p:nvSpPr>
          <p:cNvPr id="4" name="Content Placeholder 2"/>
          <p:cNvSpPr>
            <a:spLocks noGrp="1"/>
          </p:cNvSpPr>
          <p:nvPr>
            <p:ph idx="1"/>
          </p:nvPr>
        </p:nvSpPr>
        <p:spPr/>
        <p:txBody>
          <a:bodyPr>
            <a:normAutofit/>
          </a:bodyPr>
          <a:lstStyle/>
          <a:p>
            <a:r>
              <a:rPr lang="en-US" sz="2800" dirty="0">
                <a:solidFill>
                  <a:schemeClr val="accent2"/>
                </a:solidFill>
              </a:rPr>
              <a:t>The structure of the Missouri American Job Center network is organized as follow: </a:t>
            </a:r>
          </a:p>
          <a:p>
            <a:pPr lvl="1">
              <a:spcBef>
                <a:spcPts val="2400"/>
              </a:spcBef>
            </a:pPr>
            <a:r>
              <a:rPr lang="en-US" dirty="0">
                <a:solidFill>
                  <a:schemeClr val="tx1"/>
                </a:solidFill>
              </a:rPr>
              <a:t>14 Local Workforce Development Areas</a:t>
            </a:r>
          </a:p>
          <a:p>
            <a:pPr lvl="1">
              <a:spcBef>
                <a:spcPts val="2400"/>
              </a:spcBef>
            </a:pPr>
            <a:r>
              <a:rPr lang="en-US" dirty="0">
                <a:solidFill>
                  <a:schemeClr val="tx1"/>
                </a:solidFill>
              </a:rPr>
              <a:t>31 Comprehensive American Job Centers</a:t>
            </a:r>
          </a:p>
          <a:p>
            <a:pPr lvl="1">
              <a:spcBef>
                <a:spcPts val="2400"/>
              </a:spcBef>
            </a:pPr>
            <a:r>
              <a:rPr lang="en-US" dirty="0">
                <a:solidFill>
                  <a:schemeClr val="tx1"/>
                </a:solidFill>
              </a:rPr>
              <a:t>13 Affiliate American Job Centers</a:t>
            </a:r>
          </a:p>
          <a:p>
            <a:pPr lvl="1">
              <a:spcBef>
                <a:spcPts val="2400"/>
              </a:spcBef>
            </a:pPr>
            <a:endParaRPr lang="en-US" dirty="0">
              <a:solidFill>
                <a:schemeClr val="tx1"/>
              </a:solidFill>
            </a:endParaRPr>
          </a:p>
          <a:p>
            <a:pPr marL="320040" lvl="1" indent="0">
              <a:buNone/>
            </a:pPr>
            <a:endParaRPr lang="en-US" dirty="0">
              <a:solidFill>
                <a:schemeClr val="tx1"/>
              </a:solidFill>
            </a:endParaRPr>
          </a:p>
          <a:p>
            <a:pPr marL="320040" lvl="1" indent="0">
              <a:buNone/>
            </a:pPr>
            <a:endParaRPr lang="en-US" sz="3200" b="1" i="1" dirty="0">
              <a:solidFill>
                <a:schemeClr val="accent1"/>
              </a:solidFill>
            </a:endParaRPr>
          </a:p>
          <a:p>
            <a:pPr marL="320040" lvl="1" indent="0">
              <a:buNone/>
            </a:pPr>
            <a:endParaRPr lang="en-US" sz="3200" b="1" dirty="0"/>
          </a:p>
          <a:p>
            <a:endParaRPr lang="en-US" sz="3600" b="1" dirty="0"/>
          </a:p>
          <a:p>
            <a:pPr lvl="1"/>
            <a:endParaRPr lang="en-US" sz="2800" dirty="0"/>
          </a:p>
          <a:p>
            <a:pPr lvl="1"/>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093" y="4379494"/>
            <a:ext cx="2368595" cy="1579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5460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98" y="285154"/>
            <a:ext cx="7886700" cy="670363"/>
          </a:xfrm>
        </p:spPr>
        <p:txBody>
          <a:bodyPr>
            <a:noAutofit/>
          </a:bodyPr>
          <a:lstStyle/>
          <a:p>
            <a:pPr fontAlgn="auto">
              <a:spcAft>
                <a:spcPts val="0"/>
              </a:spcAft>
              <a:defRPr/>
            </a:pPr>
            <a:r>
              <a:rPr lang="en-US" sz="3200" dirty="0">
                <a:cs typeface="Arial" pitchFamily="34" charset="0"/>
              </a:rPr>
              <a:t>Resources, Tools, and Partnerships</a:t>
            </a:r>
            <a:endParaRPr lang="en-US" sz="3200" dirty="0"/>
          </a:p>
        </p:txBody>
      </p:sp>
      <p:sp>
        <p:nvSpPr>
          <p:cNvPr id="4" name="Content Placeholder 2"/>
          <p:cNvSpPr>
            <a:spLocks noGrp="1"/>
          </p:cNvSpPr>
          <p:nvPr>
            <p:ph idx="1"/>
          </p:nvPr>
        </p:nvSpPr>
        <p:spPr>
          <a:xfrm>
            <a:off x="294567" y="1504288"/>
            <a:ext cx="8769350" cy="4608512"/>
          </a:xfrm>
        </p:spPr>
        <p:txBody>
          <a:bodyPr>
            <a:normAutofit/>
          </a:bodyPr>
          <a:lstStyle/>
          <a:p>
            <a:pPr marL="365760" lvl="1">
              <a:spcBef>
                <a:spcPts val="1000"/>
              </a:spcBef>
              <a:buClr>
                <a:schemeClr val="accent4"/>
              </a:buClr>
              <a:buFont typeface="Wingdings" panose="05000000000000000000" pitchFamily="2" charset="2"/>
              <a:buChar char="v"/>
            </a:pPr>
            <a:r>
              <a:rPr lang="en-US" altLang="en-US" dirty="0">
                <a:solidFill>
                  <a:schemeClr val="accent2"/>
                </a:solidFill>
                <a:cs typeface="Arial" pitchFamily="34" charset="0"/>
              </a:rPr>
              <a:t>Resources, tools, and partnerships included the following: </a:t>
            </a:r>
            <a:endParaRPr lang="en-US" sz="2400" dirty="0"/>
          </a:p>
          <a:p>
            <a:pPr lvl="1">
              <a:spcBef>
                <a:spcPts val="1800"/>
              </a:spcBef>
            </a:pPr>
            <a:r>
              <a:rPr lang="en-US" altLang="en-US" i="1" dirty="0">
                <a:cs typeface="Arial" pitchFamily="34" charset="0"/>
              </a:rPr>
              <a:t>Promising Practices in Achieving Universal Access and Equal Opportunity: Section 188 Disability Reference Guide </a:t>
            </a:r>
            <a:r>
              <a:rPr lang="en-US" altLang="en-US" dirty="0">
                <a:cs typeface="Arial" pitchFamily="34" charset="0"/>
              </a:rPr>
              <a:t>(</a:t>
            </a:r>
            <a:r>
              <a:rPr lang="en-US" altLang="en-US" i="1" dirty="0">
                <a:cs typeface="Arial" pitchFamily="34" charset="0"/>
              </a:rPr>
              <a:t>See Resource Page for link</a:t>
            </a:r>
            <a:r>
              <a:rPr lang="en-US" altLang="en-US" dirty="0">
                <a:cs typeface="Arial" pitchFamily="34" charset="0"/>
              </a:rPr>
              <a:t>)</a:t>
            </a:r>
          </a:p>
          <a:p>
            <a:pPr lvl="1">
              <a:spcBef>
                <a:spcPts val="1800"/>
              </a:spcBef>
            </a:pPr>
            <a:r>
              <a:rPr lang="en-US" altLang="en-US" dirty="0">
                <a:cs typeface="Arial" pitchFamily="34" charset="0"/>
              </a:rPr>
              <a:t>Developed and strengthened partnerships with Leadership for the Advancement of People with Disabilities (LEAD) and Vocational Rehabilitation (VR)</a:t>
            </a:r>
          </a:p>
          <a:p>
            <a:pPr lvl="1">
              <a:spcBef>
                <a:spcPts val="1800"/>
              </a:spcBef>
            </a:pPr>
            <a:r>
              <a:rPr lang="en-US" altLang="en-US" dirty="0">
                <a:cs typeface="Arial" pitchFamily="34" charset="0"/>
              </a:rPr>
              <a:t>Webinar and recorded training</a:t>
            </a:r>
          </a:p>
          <a:p>
            <a:pPr lvl="1">
              <a:spcBef>
                <a:spcPts val="1800"/>
              </a:spcBef>
            </a:pPr>
            <a:r>
              <a:rPr lang="en-US" altLang="en-US" dirty="0">
                <a:cs typeface="Arial" pitchFamily="34" charset="0"/>
              </a:rPr>
              <a:t>Great reviews / stories of impact </a:t>
            </a:r>
          </a:p>
          <a:p>
            <a:pPr lvl="1"/>
            <a:endParaRPr lang="en-US" altLang="en-US" sz="3200" dirty="0">
              <a:cs typeface="Arial" pitchFamily="34" charset="0"/>
            </a:endParaRPr>
          </a:p>
          <a:p>
            <a:pPr lvl="1"/>
            <a:endParaRPr lang="en-US" altLang="en-US" sz="3200" dirty="0">
              <a:cs typeface="Arial" pitchFamily="34" charset="0"/>
            </a:endParaRPr>
          </a:p>
          <a:p>
            <a:pPr lvl="1"/>
            <a:endParaRPr lang="en-US" sz="3000" b="1" i="1" dirty="0">
              <a:solidFill>
                <a:schemeClr val="accent1"/>
              </a:solidFill>
            </a:endParaRPr>
          </a:p>
          <a:p>
            <a:pPr marL="320040" lvl="1" indent="0">
              <a:buNone/>
            </a:pPr>
            <a:endParaRPr lang="en-US" sz="3000" b="1" dirty="0"/>
          </a:p>
          <a:p>
            <a:endParaRPr lang="en-US" sz="3200" b="1" dirty="0"/>
          </a:p>
          <a:p>
            <a:pPr lvl="1"/>
            <a:endParaRPr lang="en-US" dirty="0"/>
          </a:p>
          <a:p>
            <a:pPr lvl="1"/>
            <a:endParaRPr lang="en-US" dirty="0"/>
          </a:p>
        </p:txBody>
      </p:sp>
    </p:spTree>
    <p:extLst>
      <p:ext uri="{BB962C8B-B14F-4D97-AF65-F5344CB8AC3E}">
        <p14:creationId xmlns:p14="http://schemas.microsoft.com/office/powerpoint/2010/main" val="236711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205"/>
            <a:ext cx="7886700" cy="884850"/>
          </a:xfrm>
        </p:spPr>
        <p:txBody>
          <a:bodyPr/>
          <a:lstStyle/>
          <a:p>
            <a:pPr fontAlgn="auto">
              <a:spcAft>
                <a:spcPts val="0"/>
              </a:spcAft>
              <a:defRPr/>
            </a:pPr>
            <a:r>
              <a:rPr lang="en-US" dirty="0"/>
              <a:t>Programmatic Accessibility</a:t>
            </a:r>
          </a:p>
        </p:txBody>
      </p:sp>
      <p:sp>
        <p:nvSpPr>
          <p:cNvPr id="32771" name="Content Placeholder 2"/>
          <p:cNvSpPr>
            <a:spLocks noGrp="1"/>
          </p:cNvSpPr>
          <p:nvPr>
            <p:ph idx="1"/>
          </p:nvPr>
        </p:nvSpPr>
        <p:spPr>
          <a:xfrm>
            <a:off x="628650" y="1595120"/>
            <a:ext cx="8062913" cy="4488180"/>
          </a:xfrm>
        </p:spPr>
        <p:txBody>
          <a:bodyPr/>
          <a:lstStyle/>
          <a:p>
            <a:r>
              <a:rPr lang="en-US" altLang="en-US" dirty="0"/>
              <a:t>Equal and effective access to:</a:t>
            </a:r>
          </a:p>
          <a:p>
            <a:pPr algn="ctr">
              <a:buFont typeface="Wingdings" pitchFamily="2" charset="2"/>
              <a:buNone/>
            </a:pPr>
            <a:r>
              <a:rPr lang="en-US" altLang="en-US" b="1" i="1" dirty="0"/>
              <a:t> Programs, Services and Activities</a:t>
            </a:r>
          </a:p>
          <a:p>
            <a:pPr>
              <a:spcBef>
                <a:spcPts val="3600"/>
              </a:spcBef>
            </a:pPr>
            <a:r>
              <a:rPr lang="en-US" altLang="en-US" dirty="0"/>
              <a:t>American Job Centers need effective policies, practices and procedures surrounding programmatic access.</a:t>
            </a:r>
          </a:p>
          <a:p>
            <a:pPr>
              <a:spcBef>
                <a:spcPts val="3600"/>
              </a:spcBef>
            </a:pPr>
            <a:r>
              <a:rPr lang="en-US" altLang="en-US" dirty="0"/>
              <a:t>Outreach is key to people with disabilities and underserved communities.</a:t>
            </a:r>
          </a:p>
          <a:p>
            <a:endParaRPr lang="en-US" altLang="en-US" dirty="0"/>
          </a:p>
        </p:txBody>
      </p:sp>
    </p:spTree>
    <p:extLst>
      <p:ext uri="{BB962C8B-B14F-4D97-AF65-F5344CB8AC3E}">
        <p14:creationId xmlns:p14="http://schemas.microsoft.com/office/powerpoint/2010/main" val="406351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205"/>
            <a:ext cx="7886700" cy="884850"/>
          </a:xfrm>
        </p:spPr>
        <p:txBody>
          <a:bodyPr/>
          <a:lstStyle/>
          <a:p>
            <a:pPr fontAlgn="auto">
              <a:spcAft>
                <a:spcPts val="0"/>
              </a:spcAft>
              <a:defRPr/>
            </a:pPr>
            <a:r>
              <a:rPr lang="en-US" dirty="0"/>
              <a:t>Physical  Accessibility</a:t>
            </a:r>
          </a:p>
        </p:txBody>
      </p:sp>
      <p:sp>
        <p:nvSpPr>
          <p:cNvPr id="33795" name="Content Placeholder 2"/>
          <p:cNvSpPr>
            <a:spLocks noGrp="1"/>
          </p:cNvSpPr>
          <p:nvPr>
            <p:ph idx="1"/>
          </p:nvPr>
        </p:nvSpPr>
        <p:spPr>
          <a:xfrm>
            <a:off x="628650" y="1474788"/>
            <a:ext cx="8250238" cy="4011612"/>
          </a:xfrm>
        </p:spPr>
        <p:txBody>
          <a:bodyPr>
            <a:normAutofit/>
          </a:bodyPr>
          <a:lstStyle/>
          <a:p>
            <a:pPr>
              <a:spcAft>
                <a:spcPts val="1200"/>
              </a:spcAft>
            </a:pPr>
            <a:r>
              <a:rPr lang="en-US" altLang="en-US" sz="2800" dirty="0"/>
              <a:t>Modifications of the physical aspects of your location including: </a:t>
            </a:r>
          </a:p>
          <a:p>
            <a:pPr lvl="1"/>
            <a:r>
              <a:rPr lang="en-US" altLang="en-US" dirty="0">
                <a:solidFill>
                  <a:schemeClr val="tx1"/>
                </a:solidFill>
              </a:rPr>
              <a:t>Indoor Walkways</a:t>
            </a:r>
          </a:p>
          <a:p>
            <a:pPr lvl="1"/>
            <a:r>
              <a:rPr lang="en-US" altLang="en-US" dirty="0">
                <a:solidFill>
                  <a:schemeClr val="tx1"/>
                </a:solidFill>
              </a:rPr>
              <a:t>Cubicle settings and Computer Work Stations</a:t>
            </a:r>
          </a:p>
          <a:p>
            <a:pPr lvl="1"/>
            <a:r>
              <a:rPr lang="en-US" altLang="en-US" dirty="0">
                <a:solidFill>
                  <a:schemeClr val="tx1"/>
                </a:solidFill>
              </a:rPr>
              <a:t>Alarm systems and Signage</a:t>
            </a:r>
          </a:p>
          <a:p>
            <a:pPr lvl="1"/>
            <a:r>
              <a:rPr lang="en-US" altLang="en-US" dirty="0">
                <a:solidFill>
                  <a:schemeClr val="tx1"/>
                </a:solidFill>
              </a:rPr>
              <a:t>Parking and Access by Public Transportation</a:t>
            </a:r>
          </a:p>
          <a:p>
            <a:pPr lvl="1"/>
            <a:r>
              <a:rPr lang="en-US" altLang="en-US" dirty="0">
                <a:solidFill>
                  <a:schemeClr val="tx1"/>
                </a:solidFill>
              </a:rPr>
              <a:t>Common Areas used by Customers</a:t>
            </a:r>
          </a:p>
          <a:p>
            <a:pPr>
              <a:buFont typeface="Wingdings" pitchFamily="2" charset="2"/>
              <a:buNone/>
            </a:pPr>
            <a:endParaRPr lang="en-US" altLang="en-US" sz="2800"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0" y="4216400"/>
            <a:ext cx="1468120" cy="1468120"/>
          </a:xfrm>
          <a:prstGeom prst="rect">
            <a:avLst/>
          </a:prstGeom>
        </p:spPr>
      </p:pic>
    </p:spTree>
    <p:extLst>
      <p:ext uri="{BB962C8B-B14F-4D97-AF65-F5344CB8AC3E}">
        <p14:creationId xmlns:p14="http://schemas.microsoft.com/office/powerpoint/2010/main" val="176370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205"/>
            <a:ext cx="7886700" cy="884850"/>
          </a:xfrm>
        </p:spPr>
        <p:txBody>
          <a:bodyPr>
            <a:normAutofit fontScale="90000"/>
          </a:bodyPr>
          <a:lstStyle/>
          <a:p>
            <a:pPr fontAlgn="auto">
              <a:spcAft>
                <a:spcPts val="0"/>
              </a:spcAft>
              <a:defRPr/>
            </a:pPr>
            <a:r>
              <a:rPr lang="en-US" dirty="0"/>
              <a:t>Key Take-Away and </a:t>
            </a:r>
            <a:br>
              <a:rPr lang="en-US" dirty="0"/>
            </a:br>
            <a:r>
              <a:rPr lang="en-US" dirty="0"/>
              <a:t>Lessons Learned </a:t>
            </a:r>
          </a:p>
        </p:txBody>
      </p:sp>
      <p:sp>
        <p:nvSpPr>
          <p:cNvPr id="3" name="Content Placeholder 2"/>
          <p:cNvSpPr>
            <a:spLocks noGrp="1"/>
          </p:cNvSpPr>
          <p:nvPr>
            <p:ph idx="1"/>
          </p:nvPr>
        </p:nvSpPr>
        <p:spPr>
          <a:xfrm>
            <a:off x="727075" y="1344613"/>
            <a:ext cx="7886700" cy="4318000"/>
          </a:xfrm>
        </p:spPr>
        <p:txBody>
          <a:bodyPr rtlCol="0">
            <a:normAutofit/>
          </a:bodyPr>
          <a:lstStyle/>
          <a:p>
            <a:pPr marL="365760" indent="-365760" fontAlgn="auto">
              <a:spcAft>
                <a:spcPts val="0"/>
              </a:spcAft>
              <a:buClr>
                <a:schemeClr val="accent4"/>
              </a:buClr>
              <a:defRPr/>
            </a:pPr>
            <a:r>
              <a:rPr lang="en-US" sz="2400" dirty="0"/>
              <a:t>Key take-away and lessons learned include the following: </a:t>
            </a:r>
          </a:p>
          <a:p>
            <a:pPr lvl="1">
              <a:buClr>
                <a:schemeClr val="accent4"/>
              </a:buClr>
              <a:buFont typeface="Wingdings" panose="05000000000000000000" pitchFamily="2" charset="2"/>
              <a:buChar char="§"/>
              <a:defRPr/>
            </a:pPr>
            <a:r>
              <a:rPr lang="en-US" sz="2200" dirty="0"/>
              <a:t>Empower the Role of the State and Local EO Officer; </a:t>
            </a:r>
          </a:p>
          <a:p>
            <a:pPr lvl="1">
              <a:buClr>
                <a:schemeClr val="accent4"/>
              </a:buClr>
              <a:buFont typeface="Wingdings" panose="05000000000000000000" pitchFamily="2" charset="2"/>
              <a:buChar char="§"/>
              <a:defRPr/>
            </a:pPr>
            <a:r>
              <a:rPr lang="en-US" sz="2200" dirty="0"/>
              <a:t>Communication;</a:t>
            </a:r>
          </a:p>
          <a:p>
            <a:pPr lvl="1">
              <a:buClr>
                <a:schemeClr val="accent4"/>
              </a:buClr>
              <a:buFont typeface="Wingdings" panose="05000000000000000000" pitchFamily="2" charset="2"/>
              <a:buChar char="§"/>
              <a:defRPr/>
            </a:pPr>
            <a:r>
              <a:rPr lang="en-US" sz="2200" dirty="0"/>
              <a:t>Contracts &amp; Agreements;</a:t>
            </a:r>
          </a:p>
          <a:p>
            <a:pPr lvl="1">
              <a:buClr>
                <a:schemeClr val="accent4"/>
              </a:buClr>
              <a:buFont typeface="Wingdings" panose="05000000000000000000" pitchFamily="2" charset="2"/>
              <a:buChar char="§"/>
              <a:defRPr/>
            </a:pPr>
            <a:r>
              <a:rPr lang="en-US" sz="2200" dirty="0"/>
              <a:t>Universal Access;</a:t>
            </a:r>
          </a:p>
          <a:p>
            <a:pPr lvl="1">
              <a:buClr>
                <a:schemeClr val="accent4"/>
              </a:buClr>
              <a:buFont typeface="Wingdings" panose="05000000000000000000" pitchFamily="2" charset="2"/>
              <a:buChar char="§"/>
              <a:defRPr/>
            </a:pPr>
            <a:r>
              <a:rPr lang="en-US" sz="2200" dirty="0"/>
              <a:t>Compliance with 504 Disability Requirements; </a:t>
            </a:r>
          </a:p>
          <a:p>
            <a:pPr lvl="1">
              <a:buClr>
                <a:schemeClr val="accent4"/>
              </a:buClr>
              <a:buFont typeface="Wingdings" panose="05000000000000000000" pitchFamily="2" charset="2"/>
              <a:buChar char="§"/>
              <a:defRPr/>
            </a:pPr>
            <a:r>
              <a:rPr lang="en-US" sz="2200" dirty="0"/>
              <a:t>Data Collection;</a:t>
            </a:r>
          </a:p>
          <a:p>
            <a:pPr lvl="1">
              <a:buClr>
                <a:schemeClr val="accent4"/>
              </a:buClr>
              <a:buFont typeface="Wingdings" panose="05000000000000000000" pitchFamily="2" charset="2"/>
              <a:buChar char="§"/>
              <a:defRPr/>
            </a:pPr>
            <a:r>
              <a:rPr lang="en-US" sz="2200" dirty="0"/>
              <a:t>Monitor For Compliance;</a:t>
            </a:r>
          </a:p>
          <a:p>
            <a:pPr lvl="1">
              <a:buClr>
                <a:schemeClr val="accent4"/>
              </a:buClr>
              <a:buFont typeface="Wingdings" panose="05000000000000000000" pitchFamily="2" charset="2"/>
              <a:buChar char="§"/>
              <a:defRPr/>
            </a:pPr>
            <a:r>
              <a:rPr lang="en-US" sz="2200" dirty="0"/>
              <a:t>Complaint Process; and </a:t>
            </a:r>
          </a:p>
          <a:p>
            <a:pPr lvl="1">
              <a:buClr>
                <a:schemeClr val="accent4"/>
              </a:buClr>
              <a:buFont typeface="Wingdings" panose="05000000000000000000" pitchFamily="2" charset="2"/>
              <a:buChar char="§"/>
              <a:defRPr/>
            </a:pPr>
            <a:r>
              <a:rPr lang="en-US" sz="2200" dirty="0"/>
              <a:t>Corrective Action &amp; Sanctions.</a:t>
            </a:r>
          </a:p>
          <a:p>
            <a:pPr marL="365760" indent="-365760" fontAlgn="auto">
              <a:spcAft>
                <a:spcPts val="0"/>
              </a:spcAft>
              <a:buClr>
                <a:schemeClr val="accent4"/>
              </a:buClr>
              <a:defRPr/>
            </a:pPr>
            <a:endParaRPr lang="en-US" dirty="0"/>
          </a:p>
        </p:txBody>
      </p:sp>
    </p:spTree>
    <p:extLst>
      <p:ext uri="{BB962C8B-B14F-4D97-AF65-F5344CB8AC3E}">
        <p14:creationId xmlns:p14="http://schemas.microsoft.com/office/powerpoint/2010/main" val="3668957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71899" y="1451295"/>
            <a:ext cx="4180863" cy="4632006"/>
          </a:xfrm>
        </p:spPr>
        <p:txBody>
          <a:bodyPr>
            <a:normAutofit/>
          </a:bodyPr>
          <a:lstStyle/>
          <a:p>
            <a:r>
              <a:rPr lang="en-US" dirty="0"/>
              <a:t>Danielle Smith</a:t>
            </a:r>
          </a:p>
          <a:p>
            <a:r>
              <a:rPr lang="en-US" dirty="0"/>
              <a:t>573-751-2428</a:t>
            </a:r>
          </a:p>
          <a:p>
            <a:r>
              <a:rPr lang="en-US" dirty="0"/>
              <a:t>Danielle.Smith@ded.mo.gov</a:t>
            </a:r>
          </a:p>
          <a:p>
            <a:endParaRPr lang="en-US" dirty="0"/>
          </a:p>
          <a:p>
            <a:endParaRPr lang="en-US" dirty="0"/>
          </a:p>
          <a:p>
            <a:r>
              <a:rPr lang="en-US" sz="2400" i="1" dirty="0"/>
              <a:t>Please feel free to contact me if you have questions or need additional information</a:t>
            </a:r>
            <a:endParaRPr lang="en-US" dirty="0"/>
          </a:p>
          <a:p>
            <a:endParaRPr lang="en-US" dirty="0"/>
          </a:p>
        </p:txBody>
      </p:sp>
    </p:spTree>
    <p:extLst>
      <p:ext uri="{BB962C8B-B14F-4D97-AF65-F5344CB8AC3E}">
        <p14:creationId xmlns:p14="http://schemas.microsoft.com/office/powerpoint/2010/main" val="185661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567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5854" y="1519921"/>
            <a:ext cx="7886700" cy="4419601"/>
          </a:xfrm>
        </p:spPr>
        <p:txBody>
          <a:bodyPr>
            <a:normAutofit/>
          </a:bodyPr>
          <a:lstStyle/>
          <a:p>
            <a:pPr lvl="1"/>
            <a:r>
              <a:rPr lang="en-US" b="1" dirty="0">
                <a:solidFill>
                  <a:schemeClr val="accent4"/>
                </a:solidFill>
              </a:rPr>
              <a:t>WIOA</a:t>
            </a:r>
            <a:r>
              <a:rPr lang="en-US" dirty="0">
                <a:solidFill>
                  <a:schemeClr val="accent1"/>
                </a:solidFill>
              </a:rPr>
              <a:t>:  Section 121(g) </a:t>
            </a:r>
            <a:r>
              <a:rPr lang="en-US" i="1" dirty="0">
                <a:solidFill>
                  <a:schemeClr val="accent1"/>
                </a:solidFill>
              </a:rPr>
              <a:t>Certification And Continuous Improvement of One-Stop Centers</a:t>
            </a:r>
          </a:p>
          <a:p>
            <a:pPr lvl="1"/>
            <a:endParaRPr lang="en-US" i="1" dirty="0">
              <a:solidFill>
                <a:schemeClr val="accent1"/>
              </a:solidFill>
            </a:endParaRPr>
          </a:p>
          <a:p>
            <a:pPr lvl="1"/>
            <a:r>
              <a:rPr lang="en-US" b="1" dirty="0">
                <a:solidFill>
                  <a:schemeClr val="accent4"/>
                </a:solidFill>
              </a:rPr>
              <a:t>Joint Rule</a:t>
            </a:r>
            <a:r>
              <a:rPr lang="en-US" i="1" dirty="0">
                <a:solidFill>
                  <a:schemeClr val="accent1"/>
                </a:solidFill>
              </a:rPr>
              <a:t>: </a:t>
            </a:r>
            <a:r>
              <a:rPr lang="en-US" dirty="0">
                <a:solidFill>
                  <a:schemeClr val="accent1"/>
                </a:solidFill>
              </a:rPr>
              <a:t>20 CFR 678.800, 34 CFR 361.800, and 34 CFR 463.800</a:t>
            </a:r>
          </a:p>
          <a:p>
            <a:pPr lvl="1">
              <a:spcBef>
                <a:spcPts val="3000"/>
              </a:spcBef>
            </a:pPr>
            <a:r>
              <a:rPr lang="en-US" b="1" dirty="0">
                <a:solidFill>
                  <a:schemeClr val="accent4"/>
                </a:solidFill>
              </a:rPr>
              <a:t>Joint Guidance</a:t>
            </a:r>
            <a:r>
              <a:rPr lang="en-US" dirty="0">
                <a:solidFill>
                  <a:srgbClr val="0F4B93"/>
                </a:solidFill>
              </a:rPr>
              <a:t>: </a:t>
            </a:r>
            <a:r>
              <a:rPr lang="en-US" i="1" dirty="0">
                <a:solidFill>
                  <a:schemeClr val="accent1"/>
                </a:solidFill>
              </a:rPr>
              <a:t>Vision for the One-Stop Delivery System Under WIOA  </a:t>
            </a:r>
            <a:r>
              <a:rPr lang="en-US" dirty="0">
                <a:solidFill>
                  <a:schemeClr val="accent1"/>
                </a:solidFill>
              </a:rPr>
              <a:t>(TEGL 4-15) and </a:t>
            </a:r>
            <a:r>
              <a:rPr lang="en-US" i="1" dirty="0">
                <a:solidFill>
                  <a:schemeClr val="accent1"/>
                </a:solidFill>
              </a:rPr>
              <a:t>One-Stop Operations Guidance for the American Job Center Network</a:t>
            </a:r>
            <a:r>
              <a:rPr lang="en-US" dirty="0">
                <a:solidFill>
                  <a:schemeClr val="accent1"/>
                </a:solidFill>
              </a:rPr>
              <a:t> (TEGL 16-16)</a:t>
            </a:r>
          </a:p>
          <a:p>
            <a:pPr marL="320040" lvl="1" indent="0">
              <a:spcBef>
                <a:spcPts val="3000"/>
              </a:spcBef>
              <a:buNone/>
            </a:pPr>
            <a:endParaRPr lang="en-US" dirty="0">
              <a:solidFill>
                <a:srgbClr val="0F4B93"/>
              </a:solidFill>
            </a:endParaRPr>
          </a:p>
          <a:p>
            <a:pPr lvl="1">
              <a:spcBef>
                <a:spcPts val="3000"/>
              </a:spcBef>
            </a:pPr>
            <a:endParaRPr lang="en-US" dirty="0">
              <a:solidFill>
                <a:srgbClr val="0F4B93"/>
              </a:solidFill>
            </a:endParaRPr>
          </a:p>
          <a:p>
            <a:pPr lvl="1">
              <a:spcBef>
                <a:spcPts val="3000"/>
              </a:spcBef>
            </a:pPr>
            <a:endParaRPr lang="en-US" dirty="0">
              <a:solidFill>
                <a:srgbClr val="0F4B93"/>
              </a:solidFill>
            </a:endParaRPr>
          </a:p>
        </p:txBody>
      </p:sp>
      <p:sp>
        <p:nvSpPr>
          <p:cNvPr id="2" name="TextBox 1"/>
          <p:cNvSpPr txBox="1"/>
          <p:nvPr/>
        </p:nvSpPr>
        <p:spPr>
          <a:xfrm>
            <a:off x="1045029" y="295220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2183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999629" y="1474845"/>
            <a:ext cx="3957940" cy="4608456"/>
          </a:xfrm>
        </p:spPr>
        <p:txBody>
          <a:bodyPr>
            <a:normAutofit/>
          </a:bodyPr>
          <a:lstStyle/>
          <a:p>
            <a:r>
              <a:rPr lang="en-US" dirty="0">
                <a:solidFill>
                  <a:schemeClr val="accent4"/>
                </a:solidFill>
              </a:rPr>
              <a:t>Missouri</a:t>
            </a:r>
            <a:r>
              <a:rPr lang="en-US" dirty="0"/>
              <a:t>-  One-Stop Job Center Certification Evaluation and Criteria</a:t>
            </a:r>
          </a:p>
          <a:p>
            <a:pPr>
              <a:lnSpc>
                <a:spcPct val="100000"/>
              </a:lnSpc>
            </a:pPr>
            <a:r>
              <a:rPr lang="en-US" sz="1800" dirty="0"/>
              <a:t>(DWD Issuance 02-2016)</a:t>
            </a:r>
          </a:p>
          <a:p>
            <a:pPr>
              <a:lnSpc>
                <a:spcPct val="100000"/>
              </a:lnSpc>
            </a:pPr>
            <a:r>
              <a:rPr lang="en-US" sz="1600" dirty="0">
                <a:hlinkClick r:id="rId3"/>
              </a:rPr>
              <a:t>https://jobs.mo.gov/sites/jobs/files/dwdissuance02-2016_100716.pdf</a:t>
            </a:r>
            <a:endParaRPr lang="en-US" sz="1600" dirty="0"/>
          </a:p>
          <a:p>
            <a:pPr>
              <a:lnSpc>
                <a:spcPct val="100000"/>
              </a:lnSpc>
            </a:pPr>
            <a:endParaRPr lang="en-US" sz="1600" dirty="0"/>
          </a:p>
          <a:p>
            <a:r>
              <a:rPr lang="en-US" dirty="0">
                <a:solidFill>
                  <a:schemeClr val="accent4"/>
                </a:solidFill>
              </a:rPr>
              <a:t>California</a:t>
            </a:r>
            <a:r>
              <a:rPr lang="en-US" dirty="0"/>
              <a:t>-  Certification Process for Comprehensive AJCCs</a:t>
            </a:r>
          </a:p>
          <a:p>
            <a:r>
              <a:rPr lang="en-US" sz="1800" dirty="0"/>
              <a:t>Not yet released; Posting will soon be housed at following site: </a:t>
            </a:r>
          </a:p>
          <a:p>
            <a:r>
              <a:rPr lang="en-US" sz="1600" u="sng" dirty="0">
                <a:hlinkClick r:id="rId4"/>
              </a:rPr>
              <a:t>http://www.edd.ca.gov/Jobs_and_Training/Active_Directives.htm</a:t>
            </a:r>
            <a:r>
              <a:rPr lang="en-US" sz="1600" dirty="0"/>
              <a:t> </a:t>
            </a:r>
          </a:p>
          <a:p>
            <a:endParaRPr lang="en-US" dirty="0"/>
          </a:p>
        </p:txBody>
      </p:sp>
      <p:sp>
        <p:nvSpPr>
          <p:cNvPr id="6" name="Content Placeholder 4"/>
          <p:cNvSpPr txBox="1">
            <a:spLocks/>
          </p:cNvSpPr>
          <p:nvPr/>
        </p:nvSpPr>
        <p:spPr>
          <a:xfrm>
            <a:off x="660400" y="1474845"/>
            <a:ext cx="4236720" cy="46084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sz="2200" b="1" kern="1200">
                <a:solidFill>
                  <a:schemeClr val="accent1"/>
                </a:solidFill>
                <a:latin typeface="+mn-lt"/>
                <a:ea typeface="+mn-ea"/>
                <a:cs typeface="+mn-cs"/>
              </a:defRPr>
            </a:lvl1pPr>
            <a:lvl2pPr marL="182880" indent="0" algn="l" defTabSz="914400" rtl="0" eaLnBrk="1" latinLnBrk="0" hangingPunct="1">
              <a:lnSpc>
                <a:spcPct val="90000"/>
              </a:lnSpc>
              <a:spcBef>
                <a:spcPts val="500"/>
              </a:spcBef>
              <a:buClr>
                <a:schemeClr val="accent2"/>
              </a:buClr>
              <a:buFont typeface="Wingdings 2" panose="05020102010507070707" pitchFamily="18" charset="2"/>
              <a:buNone/>
              <a:defRPr sz="1800" kern="1200">
                <a:solidFill>
                  <a:schemeClr val="tx1">
                    <a:lumMod val="75000"/>
                    <a:lumOff val="25000"/>
                  </a:schemeClr>
                </a:solidFill>
                <a:latin typeface="+mn-lt"/>
                <a:ea typeface="+mn-ea"/>
                <a:cs typeface="+mn-cs"/>
              </a:defRPr>
            </a:lvl2pPr>
            <a:lvl3pPr marL="411480" indent="-28575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6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4"/>
                </a:solidFill>
              </a:rPr>
              <a:t>Michigan</a:t>
            </a:r>
            <a:r>
              <a:rPr lang="en-US" dirty="0"/>
              <a:t>- Certification Criteria for Michigan Works! Service Centers</a:t>
            </a:r>
          </a:p>
          <a:p>
            <a:r>
              <a:rPr lang="en-US" sz="1800" dirty="0"/>
              <a:t>(Policy Issuance: 15-30)</a:t>
            </a:r>
          </a:p>
          <a:p>
            <a:pPr>
              <a:lnSpc>
                <a:spcPct val="110000"/>
              </a:lnSpc>
            </a:pPr>
            <a:r>
              <a:rPr lang="en-US" sz="1600" dirty="0">
                <a:hlinkClick r:id="rId5"/>
              </a:rPr>
              <a:t>http://www.michigan.gov/documents/wda/15-30_MWSC_509237_7.pdf</a:t>
            </a:r>
            <a:endParaRPr lang="en-US" sz="1600" dirty="0"/>
          </a:p>
          <a:p>
            <a:endParaRPr lang="en-US" sz="1600" dirty="0"/>
          </a:p>
          <a:p>
            <a:r>
              <a:rPr lang="en-US" dirty="0">
                <a:solidFill>
                  <a:schemeClr val="accent4"/>
                </a:solidFill>
              </a:rPr>
              <a:t>Washington</a:t>
            </a:r>
            <a:r>
              <a:rPr lang="en-US" dirty="0"/>
              <a:t>-</a:t>
            </a:r>
            <a:r>
              <a:rPr lang="en-US" dirty="0">
                <a:solidFill>
                  <a:schemeClr val="accent4"/>
                </a:solidFill>
              </a:rPr>
              <a:t> </a:t>
            </a:r>
            <a:r>
              <a:rPr lang="en-US" dirty="0"/>
              <a:t>One-Stop Evaluation and Certification Policy </a:t>
            </a:r>
          </a:p>
          <a:p>
            <a:pPr>
              <a:lnSpc>
                <a:spcPct val="100000"/>
              </a:lnSpc>
            </a:pPr>
            <a:r>
              <a:rPr lang="en-US" sz="1800" dirty="0"/>
              <a:t>(Policy Number 5612)</a:t>
            </a:r>
          </a:p>
          <a:p>
            <a:pPr>
              <a:lnSpc>
                <a:spcPct val="110000"/>
              </a:lnSpc>
            </a:pPr>
            <a:r>
              <a:rPr lang="en-US" sz="1600" dirty="0">
                <a:hlinkClick r:id="rId6"/>
              </a:rPr>
              <a:t>http://www.wa.gov/esd/1stop/policies/documents/wioa_title1/5612_One-StopEvaluationandCertification_Final.pdf</a:t>
            </a:r>
            <a:endParaRPr lang="en-US" sz="1600" dirty="0"/>
          </a:p>
          <a:p>
            <a:endParaRPr lang="en-US" sz="1600" dirty="0"/>
          </a:p>
          <a:p>
            <a:endParaRPr lang="en-US" dirty="0"/>
          </a:p>
        </p:txBody>
      </p:sp>
    </p:spTree>
    <p:extLst>
      <p:ext uri="{BB962C8B-B14F-4D97-AF65-F5344CB8AC3E}">
        <p14:creationId xmlns:p14="http://schemas.microsoft.com/office/powerpoint/2010/main" val="170998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endParaRPr lang="en-US" sz="1600" dirty="0"/>
          </a:p>
          <a:p>
            <a:endParaRPr lang="en-US" dirty="0"/>
          </a:p>
        </p:txBody>
      </p:sp>
      <p:sp>
        <p:nvSpPr>
          <p:cNvPr id="6" name="Content Placeholder 4"/>
          <p:cNvSpPr txBox="1">
            <a:spLocks/>
          </p:cNvSpPr>
          <p:nvPr/>
        </p:nvSpPr>
        <p:spPr>
          <a:xfrm>
            <a:off x="625239" y="1560623"/>
            <a:ext cx="8180314" cy="4633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sz="2200" b="1" kern="1200">
                <a:solidFill>
                  <a:schemeClr val="accent1"/>
                </a:solidFill>
                <a:latin typeface="+mn-lt"/>
                <a:ea typeface="+mn-ea"/>
                <a:cs typeface="+mn-cs"/>
              </a:defRPr>
            </a:lvl1pPr>
            <a:lvl2pPr marL="182880" indent="0" algn="l" defTabSz="914400" rtl="0" eaLnBrk="1" latinLnBrk="0" hangingPunct="1">
              <a:lnSpc>
                <a:spcPct val="90000"/>
              </a:lnSpc>
              <a:spcBef>
                <a:spcPts val="500"/>
              </a:spcBef>
              <a:buClr>
                <a:schemeClr val="accent2"/>
              </a:buClr>
              <a:buFont typeface="Wingdings 2" panose="05020102010507070707" pitchFamily="18" charset="2"/>
              <a:buNone/>
              <a:defRPr sz="1800" kern="1200">
                <a:solidFill>
                  <a:schemeClr val="tx1">
                    <a:lumMod val="75000"/>
                    <a:lumOff val="25000"/>
                  </a:schemeClr>
                </a:solidFill>
                <a:latin typeface="+mn-lt"/>
                <a:ea typeface="+mn-ea"/>
                <a:cs typeface="+mn-cs"/>
              </a:defRPr>
            </a:lvl2pPr>
            <a:lvl3pPr marL="411480" indent="-28575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6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1200"/>
              </a:spcBef>
            </a:pPr>
            <a:r>
              <a:rPr lang="en-US" sz="2000" dirty="0"/>
              <a:t>Evaluating the Accessibility of American Job Centers for People with Disabilities </a:t>
            </a:r>
          </a:p>
          <a:p>
            <a:pPr>
              <a:lnSpc>
                <a:spcPct val="95000"/>
              </a:lnSpc>
              <a:spcBef>
                <a:spcPts val="1200"/>
              </a:spcBef>
            </a:pPr>
            <a:r>
              <a:rPr lang="en-US" sz="1800" b="0" dirty="0">
                <a:solidFill>
                  <a:schemeClr val="tx1"/>
                </a:solidFill>
              </a:rPr>
              <a:t>U.S. DOL final report issued January 13, 2017, measuring the accessibility of American Job Centers.</a:t>
            </a:r>
          </a:p>
          <a:p>
            <a:pPr marL="285750" indent="-285750">
              <a:lnSpc>
                <a:spcPct val="95000"/>
              </a:lnSpc>
              <a:spcBef>
                <a:spcPts val="1200"/>
              </a:spcBef>
              <a:buFont typeface="Wingdings" panose="05000000000000000000" pitchFamily="2" charset="2"/>
              <a:buChar char="Ø"/>
            </a:pPr>
            <a:r>
              <a:rPr lang="en-US" sz="1800" b="0" dirty="0">
                <a:solidFill>
                  <a:schemeClr val="tx1"/>
                </a:solidFill>
                <a:hlinkClick r:id="rId3"/>
              </a:rPr>
              <a:t>https://www.dol.gov/asp/evaluation/completed-studies/AJC-Accessibility-Study.pdf</a:t>
            </a:r>
            <a:endParaRPr lang="en-US" sz="1800" b="0" dirty="0">
              <a:solidFill>
                <a:schemeClr val="tx1"/>
              </a:solidFill>
            </a:endParaRPr>
          </a:p>
          <a:p>
            <a:pPr>
              <a:lnSpc>
                <a:spcPct val="95000"/>
              </a:lnSpc>
              <a:spcBef>
                <a:spcPts val="1200"/>
              </a:spcBef>
            </a:pPr>
            <a:r>
              <a:rPr lang="en-US" sz="2000" dirty="0"/>
              <a:t>Promising Practices in Achieving Universal Access and Equal Opportunity:  A Section 188 Disability Reference Guide</a:t>
            </a:r>
          </a:p>
          <a:p>
            <a:pPr>
              <a:lnSpc>
                <a:spcPct val="95000"/>
              </a:lnSpc>
              <a:spcBef>
                <a:spcPts val="1200"/>
              </a:spcBef>
            </a:pPr>
            <a:r>
              <a:rPr lang="en-US" sz="1800" b="0" dirty="0">
                <a:solidFill>
                  <a:schemeClr val="tx1"/>
                </a:solidFill>
              </a:rPr>
              <a:t>Information and technical assistance to public workforce system in meeting their nondiscrimination and universal access obligations for individuals with disabilities. </a:t>
            </a:r>
          </a:p>
          <a:p>
            <a:pPr marL="285750" indent="-285750">
              <a:lnSpc>
                <a:spcPct val="95000"/>
              </a:lnSpc>
              <a:spcBef>
                <a:spcPts val="1200"/>
              </a:spcBef>
              <a:buFont typeface="Wingdings" panose="05000000000000000000" pitchFamily="2" charset="2"/>
              <a:buChar char="Ø"/>
            </a:pPr>
            <a:r>
              <a:rPr lang="en-US" sz="1800" b="0" dirty="0">
                <a:solidFill>
                  <a:schemeClr val="tx1"/>
                </a:solidFill>
                <a:hlinkClick r:id="rId4"/>
              </a:rPr>
              <a:t>https://www.dol.gov/oasam/programs/crc/Section188Guide.pdf</a:t>
            </a:r>
            <a:endParaRPr lang="en-US" sz="1800" b="0" dirty="0">
              <a:solidFill>
                <a:schemeClr val="tx1"/>
              </a:solidFill>
            </a:endParaRPr>
          </a:p>
          <a:p>
            <a:pPr>
              <a:lnSpc>
                <a:spcPct val="95000"/>
              </a:lnSpc>
              <a:spcBef>
                <a:spcPts val="1200"/>
              </a:spcBef>
            </a:pPr>
            <a:endParaRPr lang="en-US" sz="1800" b="0" dirty="0">
              <a:solidFill>
                <a:schemeClr val="tx1"/>
              </a:solidFill>
            </a:endParaRPr>
          </a:p>
          <a:p>
            <a:pPr>
              <a:lnSpc>
                <a:spcPct val="95000"/>
              </a:lnSpc>
              <a:spcBef>
                <a:spcPts val="1200"/>
              </a:spcBef>
            </a:pPr>
            <a:endParaRPr lang="en-US" sz="2000" dirty="0"/>
          </a:p>
          <a:p>
            <a:pPr>
              <a:lnSpc>
                <a:spcPct val="95000"/>
              </a:lnSpc>
              <a:spcBef>
                <a:spcPts val="1200"/>
              </a:spcBef>
            </a:pPr>
            <a:endParaRPr lang="en-US" sz="2000" dirty="0"/>
          </a:p>
          <a:p>
            <a:pPr>
              <a:lnSpc>
                <a:spcPct val="95000"/>
              </a:lnSpc>
              <a:spcBef>
                <a:spcPts val="1200"/>
              </a:spcBef>
            </a:pPr>
            <a:endParaRPr lang="en-US" sz="1800" dirty="0"/>
          </a:p>
          <a:p>
            <a:pPr>
              <a:lnSpc>
                <a:spcPct val="95000"/>
              </a:lnSpc>
              <a:spcBef>
                <a:spcPts val="1200"/>
              </a:spcBef>
            </a:pPr>
            <a:endParaRPr lang="en-US" sz="2400" dirty="0"/>
          </a:p>
        </p:txBody>
      </p:sp>
    </p:spTree>
    <p:extLst>
      <p:ext uri="{BB962C8B-B14F-4D97-AF65-F5344CB8AC3E}">
        <p14:creationId xmlns:p14="http://schemas.microsoft.com/office/powerpoint/2010/main" val="156023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474845"/>
            <a:ext cx="7213600" cy="4608456"/>
          </a:xfrm>
        </p:spPr>
        <p:txBody>
          <a:bodyPr>
            <a:noAutofit/>
          </a:bodyPr>
          <a:lstStyle/>
          <a:p>
            <a:pPr marL="617220" indent="-342900">
              <a:spcBef>
                <a:spcPts val="2400"/>
              </a:spcBef>
            </a:pPr>
            <a:r>
              <a:rPr lang="en-US" sz="2400" dirty="0"/>
              <a:t>Understand the guiding principles and requirements surrounding American Job Center (AJC) certification. </a:t>
            </a:r>
          </a:p>
          <a:p>
            <a:pPr marL="617220" indent="-342900">
              <a:spcBef>
                <a:spcPts val="2400"/>
              </a:spcBef>
            </a:pPr>
            <a:r>
              <a:rPr lang="en-US" sz="2400" dirty="0"/>
              <a:t>Demonstrate how certification is applied by states to its AJC network for effectiveness, continuous improvement, and physical and programmatic accessibility.</a:t>
            </a:r>
          </a:p>
          <a:p>
            <a:pPr marL="617220" indent="-342900">
              <a:spcBef>
                <a:spcPts val="2400"/>
              </a:spcBef>
            </a:pPr>
            <a:r>
              <a:rPr lang="en-US" sz="2400" dirty="0"/>
              <a:t>Recognize how the certification process is an important tool to help establish a seamless customer-focused delivery system in the AJC network. </a:t>
            </a:r>
          </a:p>
          <a:p>
            <a:pPr marL="617220" indent="-342900">
              <a:spcBef>
                <a:spcPts val="2400"/>
              </a:spcBef>
            </a:pPr>
            <a:endParaRPr lang="en-US" sz="2400" dirty="0"/>
          </a:p>
        </p:txBody>
      </p:sp>
    </p:spTree>
    <p:extLst>
      <p:ext uri="{BB962C8B-B14F-4D97-AF65-F5344CB8AC3E}">
        <p14:creationId xmlns:p14="http://schemas.microsoft.com/office/powerpoint/2010/main" val="334844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Single Corner Snipped 4"/>
          <p:cNvSpPr/>
          <p:nvPr/>
        </p:nvSpPr>
        <p:spPr>
          <a:xfrm flipH="1">
            <a:off x="2140585" y="5358025"/>
            <a:ext cx="6657974" cy="450211"/>
          </a:xfrm>
          <a:prstGeom prst="snip1Rect">
            <a:avLst>
              <a:gd name="adj" fmla="val 50000"/>
            </a:avLst>
          </a:prstGeom>
          <a:solidFill>
            <a:srgbClr val="E6E6E6"/>
          </a:solidFill>
          <a:ln>
            <a:noFill/>
          </a:ln>
          <a:effectLst>
            <a:innerShdw blurRad="63500" dist="50800" dir="5400000">
              <a:prstClr val="black">
                <a:alpha val="1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Upcoming One-Stop</a:t>
            </a:r>
            <a:br>
              <a:rPr lang="en-US" dirty="0"/>
            </a:br>
            <a:r>
              <a:rPr lang="en-US" dirty="0"/>
              <a:t>Technical Assistance Webinars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6124971"/>
              </p:ext>
            </p:extLst>
          </p:nvPr>
        </p:nvGraphicFramePr>
        <p:xfrm>
          <a:off x="514350" y="1637781"/>
          <a:ext cx="8286750" cy="3837432"/>
        </p:xfrm>
        <a:graphic>
          <a:graphicData uri="http://schemas.openxmlformats.org/drawingml/2006/table">
            <a:tbl>
              <a:tblPr bandRow="1">
                <a:tableStyleId>{1FECB4D8-DB02-4DC6-A0A2-4F2EBAE1DC90}</a:tableStyleId>
              </a:tblPr>
              <a:tblGrid>
                <a:gridCol w="3427730">
                  <a:extLst>
                    <a:ext uri="{9D8B030D-6E8A-4147-A177-3AD203B41FA5}">
                      <a16:colId xmlns:a16="http://schemas.microsoft.com/office/drawing/2014/main" val="3392379883"/>
                    </a:ext>
                  </a:extLst>
                </a:gridCol>
                <a:gridCol w="4859020">
                  <a:extLst>
                    <a:ext uri="{9D8B030D-6E8A-4147-A177-3AD203B41FA5}">
                      <a16:colId xmlns:a16="http://schemas.microsoft.com/office/drawing/2014/main" val="384793070"/>
                    </a:ext>
                  </a:extLst>
                </a:gridCol>
              </a:tblGrid>
              <a:tr h="0">
                <a:tc>
                  <a:txBody>
                    <a:bodyPr/>
                    <a:lstStyle/>
                    <a:p>
                      <a:endParaRPr lang="en-US" sz="1400" i="1" dirty="0">
                        <a:solidFill>
                          <a:schemeClr val="accent4">
                            <a:lumMod val="75000"/>
                          </a:schemeClr>
                        </a:solidFill>
                      </a:endParaRPr>
                    </a:p>
                  </a:txBody>
                  <a:tcPr marT="182880" marB="182880"/>
                </a:tc>
                <a:tc>
                  <a:txBody>
                    <a:bodyPr/>
                    <a:lstStyle/>
                    <a:p>
                      <a:pPr marL="0" marR="0" lvl="0" indent="0" algn="l" defTabSz="228600" rtl="0" eaLnBrk="1" fontAlgn="auto" latinLnBrk="0" hangingPunct="1">
                        <a:lnSpc>
                          <a:spcPct val="90000"/>
                        </a:lnSpc>
                        <a:spcBef>
                          <a:spcPts val="600"/>
                        </a:spcBef>
                        <a:spcAft>
                          <a:spcPts val="0"/>
                        </a:spcAft>
                        <a:buClr>
                          <a:schemeClr val="accent4"/>
                        </a:buClr>
                        <a:buSzTx/>
                        <a:buFont typeface="Wingdings" panose="05000000000000000000" pitchFamily="2" charset="2"/>
                        <a:buNone/>
                        <a:tabLst/>
                        <a:defRPr/>
                      </a:pPr>
                      <a:r>
                        <a:rPr lang="en-US" sz="1400" b="1" kern="1200" dirty="0">
                          <a:solidFill>
                            <a:schemeClr val="accent1"/>
                          </a:solidFill>
                          <a:latin typeface="+mn-lt"/>
                          <a:ea typeface="+mn-ea"/>
                          <a:cs typeface="+mn-cs"/>
                        </a:rPr>
                        <a:t>Discussion on:</a:t>
                      </a:r>
                    </a:p>
                  </a:txBody>
                  <a:tcPr marT="182880" marB="182880"/>
                </a:tc>
                <a:extLst>
                  <a:ext uri="{0D108BD9-81ED-4DB2-BD59-A6C34878D82A}">
                    <a16:rowId xmlns:a16="http://schemas.microsoft.com/office/drawing/2014/main" val="66746115"/>
                  </a:ext>
                </a:extLst>
              </a:tr>
              <a:tr h="957473">
                <a:tc>
                  <a:txBody>
                    <a:bodyPr/>
                    <a:lstStyle/>
                    <a:p>
                      <a:r>
                        <a:rPr lang="en-US" sz="1400" b="1" dirty="0">
                          <a:solidFill>
                            <a:schemeClr val="tx1">
                              <a:lumMod val="85000"/>
                              <a:lumOff val="15000"/>
                            </a:schemeClr>
                          </a:solidFill>
                        </a:rPr>
                        <a:t>MOU Part I: Overview &amp; Development</a:t>
                      </a:r>
                      <a:br>
                        <a:rPr lang="en-US" sz="1400" b="0" dirty="0">
                          <a:solidFill>
                            <a:schemeClr val="tx1">
                              <a:lumMod val="85000"/>
                              <a:lumOff val="15000"/>
                            </a:schemeClr>
                          </a:solidFill>
                        </a:rPr>
                      </a:br>
                      <a:r>
                        <a:rPr lang="en-US" sz="1400" i="1" kern="1200" dirty="0">
                          <a:solidFill>
                            <a:schemeClr val="accent4">
                              <a:lumMod val="75000"/>
                            </a:schemeClr>
                          </a:solidFill>
                          <a:latin typeface="+mn-lt"/>
                          <a:ea typeface="+mn-ea"/>
                          <a:cs typeface="+mn-cs"/>
                        </a:rPr>
                        <a:t>April 26, 2017 – 3:00pm EST</a:t>
                      </a:r>
                    </a:p>
                  </a:txBody>
                  <a:tcPr marT="182880" marB="182880"/>
                </a:tc>
                <a:tc>
                  <a:txBody>
                    <a:bodyPr/>
                    <a:lstStyle/>
                    <a:p>
                      <a:pPr marL="274320" indent="-274320" algn="l" defTabSz="228600" rtl="0" eaLnBrk="1" latinLnBrk="0" hangingPunct="1">
                        <a:lnSpc>
                          <a:spcPct val="90000"/>
                        </a:lnSpc>
                        <a:spcBef>
                          <a:spcPts val="600"/>
                        </a:spcBef>
                        <a:buClr>
                          <a:schemeClr val="accent4"/>
                        </a:buClr>
                        <a:buFont typeface="Wingdings" panose="05000000000000000000" pitchFamily="2" charset="2"/>
                        <a:buChar char="v"/>
                      </a:pPr>
                      <a:r>
                        <a:rPr lang="en-US" sz="1800" kern="1200" dirty="0">
                          <a:solidFill>
                            <a:schemeClr val="accent1"/>
                          </a:solidFill>
                          <a:latin typeface="+mn-lt"/>
                          <a:ea typeface="+mn-ea"/>
                          <a:cs typeface="+mn-cs"/>
                        </a:rPr>
                        <a:t>Discussion of different types of MOUs and key elements</a:t>
                      </a:r>
                    </a:p>
                    <a:p>
                      <a:pPr marL="274320" indent="-274320" algn="l" defTabSz="228600" rtl="0" eaLnBrk="1" latinLnBrk="0" hangingPunct="1">
                        <a:lnSpc>
                          <a:spcPct val="90000"/>
                        </a:lnSpc>
                        <a:spcBef>
                          <a:spcPts val="600"/>
                        </a:spcBef>
                        <a:buClr>
                          <a:schemeClr val="accent4"/>
                        </a:buClr>
                        <a:buFont typeface="Wingdings" panose="05000000000000000000" pitchFamily="2" charset="2"/>
                        <a:buChar char="v"/>
                      </a:pPr>
                      <a:r>
                        <a:rPr lang="en-US" sz="1800" kern="1200" dirty="0">
                          <a:solidFill>
                            <a:schemeClr val="accent1"/>
                          </a:solidFill>
                          <a:latin typeface="+mn-lt"/>
                          <a:ea typeface="+mn-ea"/>
                          <a:cs typeface="+mn-cs"/>
                        </a:rPr>
                        <a:t>Showcase a sample MOU document</a:t>
                      </a:r>
                    </a:p>
                  </a:txBody>
                  <a:tcPr marT="182880" marB="182880"/>
                </a:tc>
                <a:extLst>
                  <a:ext uri="{0D108BD9-81ED-4DB2-BD59-A6C34878D82A}">
                    <a16:rowId xmlns:a16="http://schemas.microsoft.com/office/drawing/2014/main" val="1850996077"/>
                  </a:ext>
                </a:extLst>
              </a:tr>
              <a:tr h="537503">
                <a:tc>
                  <a:txBody>
                    <a:bodyPr/>
                    <a:lstStyle/>
                    <a:p>
                      <a:r>
                        <a:rPr lang="en-US" sz="1400" b="1" kern="1200" dirty="0">
                          <a:solidFill>
                            <a:schemeClr val="tx1">
                              <a:lumMod val="85000"/>
                              <a:lumOff val="15000"/>
                            </a:schemeClr>
                          </a:solidFill>
                          <a:latin typeface="+mn-lt"/>
                          <a:ea typeface="+mn-ea"/>
                          <a:cs typeface="+mn-cs"/>
                        </a:rPr>
                        <a:t>Increasing Opportunity for Shared Customers: </a:t>
                      </a:r>
                      <a:r>
                        <a:rPr lang="en-US" sz="1400" b="0" kern="1200" dirty="0">
                          <a:solidFill>
                            <a:schemeClr val="tx1">
                              <a:lumMod val="85000"/>
                              <a:lumOff val="15000"/>
                            </a:schemeClr>
                          </a:solidFill>
                          <a:latin typeface="+mn-lt"/>
                          <a:ea typeface="+mn-ea"/>
                          <a:cs typeface="+mn-cs"/>
                        </a:rPr>
                        <a:t>Integrated Service Delivery through the American Job Center Network</a:t>
                      </a:r>
                    </a:p>
                    <a:p>
                      <a:pPr marL="0" algn="l" defTabSz="914400" rtl="0" eaLnBrk="1" latinLnBrk="0" hangingPunct="1">
                        <a:spcBef>
                          <a:spcPts val="300"/>
                        </a:spcBef>
                      </a:pPr>
                      <a:r>
                        <a:rPr lang="en-US" sz="1400" i="1" kern="1200" dirty="0">
                          <a:solidFill>
                            <a:schemeClr val="accent4">
                              <a:lumMod val="75000"/>
                            </a:schemeClr>
                          </a:solidFill>
                          <a:latin typeface="+mn-lt"/>
                          <a:ea typeface="+mn-ea"/>
                          <a:cs typeface="+mn-cs"/>
                        </a:rPr>
                        <a:t>May 17, 2017 – 3:00pm EST</a:t>
                      </a:r>
                    </a:p>
                  </a:txBody>
                  <a:tcPr marT="182880" marB="182880"/>
                </a:tc>
                <a:tc>
                  <a:txBody>
                    <a:bodyPr/>
                    <a:lstStyle/>
                    <a:p>
                      <a:pPr marL="274320" indent="-274320" algn="l" defTabSz="228600" rtl="0" eaLnBrk="1" latinLnBrk="0" hangingPunct="1">
                        <a:lnSpc>
                          <a:spcPct val="90000"/>
                        </a:lnSpc>
                        <a:spcBef>
                          <a:spcPts val="600"/>
                        </a:spcBef>
                        <a:buClr>
                          <a:schemeClr val="accent4"/>
                        </a:buClr>
                        <a:buFont typeface="Wingdings" panose="05000000000000000000" pitchFamily="2" charset="2"/>
                        <a:buChar char="v"/>
                      </a:pPr>
                      <a:r>
                        <a:rPr lang="en-US" sz="1800" kern="1200" dirty="0">
                          <a:solidFill>
                            <a:schemeClr val="accent1"/>
                          </a:solidFill>
                          <a:latin typeface="+mn-lt"/>
                          <a:ea typeface="+mn-ea"/>
                          <a:cs typeface="+mn-cs"/>
                        </a:rPr>
                        <a:t>Characteristics of Integrated Service Delivery</a:t>
                      </a:r>
                    </a:p>
                    <a:p>
                      <a:pPr marL="274320" indent="-274320" algn="l" defTabSz="228600" rtl="0" eaLnBrk="1" latinLnBrk="0" hangingPunct="1">
                        <a:lnSpc>
                          <a:spcPct val="90000"/>
                        </a:lnSpc>
                        <a:spcBef>
                          <a:spcPts val="600"/>
                        </a:spcBef>
                        <a:buClr>
                          <a:schemeClr val="accent4"/>
                        </a:buClr>
                        <a:buFont typeface="Wingdings" panose="05000000000000000000" pitchFamily="2" charset="2"/>
                        <a:buChar char="v"/>
                      </a:pPr>
                      <a:r>
                        <a:rPr lang="en-US" sz="1800" kern="1200" dirty="0">
                          <a:solidFill>
                            <a:schemeClr val="accent1"/>
                          </a:solidFill>
                          <a:latin typeface="+mn-lt"/>
                          <a:ea typeface="+mn-ea"/>
                          <a:cs typeface="+mn-cs"/>
                        </a:rPr>
                        <a:t>Benefits of participating in the AJC Network</a:t>
                      </a:r>
                    </a:p>
                    <a:p>
                      <a:pPr marL="274320" indent="-274320" algn="l" defTabSz="228600" rtl="0" eaLnBrk="1" latinLnBrk="0" hangingPunct="1">
                        <a:lnSpc>
                          <a:spcPct val="90000"/>
                        </a:lnSpc>
                        <a:spcBef>
                          <a:spcPts val="600"/>
                        </a:spcBef>
                        <a:buClr>
                          <a:schemeClr val="accent4"/>
                        </a:buClr>
                        <a:buFont typeface="Wingdings" panose="05000000000000000000" pitchFamily="2" charset="2"/>
                        <a:buChar char="v"/>
                      </a:pPr>
                      <a:r>
                        <a:rPr lang="en-US" sz="1800" kern="1200" dirty="0">
                          <a:solidFill>
                            <a:schemeClr val="accent1"/>
                          </a:solidFill>
                          <a:latin typeface="+mn-lt"/>
                          <a:ea typeface="+mn-ea"/>
                          <a:cs typeface="+mn-cs"/>
                        </a:rPr>
                        <a:t>Voices from “the field” w/examples and recommendations</a:t>
                      </a:r>
                    </a:p>
                    <a:p>
                      <a:pPr marL="274320" indent="-274320" algn="l" defTabSz="228600" rtl="0" eaLnBrk="1" latinLnBrk="0" hangingPunct="1">
                        <a:lnSpc>
                          <a:spcPct val="90000"/>
                        </a:lnSpc>
                        <a:spcBef>
                          <a:spcPts val="600"/>
                        </a:spcBef>
                        <a:buClr>
                          <a:schemeClr val="accent4"/>
                        </a:buClr>
                        <a:buFont typeface="Wingdings" panose="05000000000000000000" pitchFamily="2" charset="2"/>
                        <a:buChar char="v"/>
                      </a:pPr>
                      <a:endParaRPr lang="en-US" sz="1800" b="0" kern="1200" dirty="0">
                        <a:solidFill>
                          <a:schemeClr val="accent1"/>
                        </a:solidFill>
                        <a:latin typeface="+mn-lt"/>
                        <a:ea typeface="+mn-ea"/>
                        <a:cs typeface="+mn-cs"/>
                      </a:endParaRPr>
                    </a:p>
                  </a:txBody>
                  <a:tcPr marT="182880" marB="182880"/>
                </a:tc>
                <a:extLst>
                  <a:ext uri="{0D108BD9-81ED-4DB2-BD59-A6C34878D82A}">
                    <a16:rowId xmlns:a16="http://schemas.microsoft.com/office/drawing/2014/main" val="524977354"/>
                  </a:ext>
                </a:extLst>
              </a:tr>
            </a:tbl>
          </a:graphicData>
        </a:graphic>
      </p:graphicFrame>
      <p:sp>
        <p:nvSpPr>
          <p:cNvPr id="4" name="Rectangle 3"/>
          <p:cNvSpPr/>
          <p:nvPr/>
        </p:nvSpPr>
        <p:spPr>
          <a:xfrm>
            <a:off x="2153185" y="5412377"/>
            <a:ext cx="6477735" cy="338554"/>
          </a:xfrm>
          <a:prstGeom prst="rect">
            <a:avLst/>
          </a:prstGeom>
        </p:spPr>
        <p:txBody>
          <a:bodyPr wrap="none">
            <a:spAutoFit/>
          </a:bodyPr>
          <a:lstStyle/>
          <a:p>
            <a:pPr algn="r"/>
            <a:r>
              <a:rPr lang="en-US" sz="1600" dirty="0">
                <a:solidFill>
                  <a:schemeClr val="tx1">
                    <a:lumMod val="85000"/>
                    <a:lumOff val="15000"/>
                  </a:schemeClr>
                </a:solidFill>
              </a:rPr>
              <a:t>To register for these events, go to </a:t>
            </a:r>
            <a:r>
              <a:rPr lang="en-US" sz="1600" dirty="0">
                <a:solidFill>
                  <a:schemeClr val="bg1"/>
                </a:solidFill>
                <a:hlinkClick r:id="rId3"/>
              </a:rPr>
              <a:t>https://ion.workforcegps.org/events</a:t>
            </a:r>
            <a:endParaRPr lang="en-US" sz="1600" dirty="0">
              <a:solidFill>
                <a:schemeClr val="bg1"/>
              </a:solidFill>
            </a:endParaRPr>
          </a:p>
        </p:txBody>
      </p:sp>
    </p:spTree>
    <p:extLst>
      <p:ext uri="{BB962C8B-B14F-4D97-AF65-F5344CB8AC3E}">
        <p14:creationId xmlns:p14="http://schemas.microsoft.com/office/powerpoint/2010/main" val="2782720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Upcoming One-Stop</a:t>
            </a:r>
            <a:br>
              <a:rPr lang="en-US" dirty="0"/>
            </a:br>
            <a:r>
              <a:rPr lang="en-US" dirty="0"/>
              <a:t>Technical Assistance Webinars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1735607"/>
              </p:ext>
            </p:extLst>
          </p:nvPr>
        </p:nvGraphicFramePr>
        <p:xfrm>
          <a:off x="514350" y="1637781"/>
          <a:ext cx="8286750" cy="4084320"/>
        </p:xfrm>
        <a:graphic>
          <a:graphicData uri="http://schemas.openxmlformats.org/drawingml/2006/table">
            <a:tbl>
              <a:tblPr bandRow="1">
                <a:tableStyleId>{1FECB4D8-DB02-4DC6-A0A2-4F2EBAE1DC90}</a:tableStyleId>
              </a:tblPr>
              <a:tblGrid>
                <a:gridCol w="3427730">
                  <a:extLst>
                    <a:ext uri="{9D8B030D-6E8A-4147-A177-3AD203B41FA5}">
                      <a16:colId xmlns:a16="http://schemas.microsoft.com/office/drawing/2014/main" val="3392379883"/>
                    </a:ext>
                  </a:extLst>
                </a:gridCol>
                <a:gridCol w="4859020">
                  <a:extLst>
                    <a:ext uri="{9D8B030D-6E8A-4147-A177-3AD203B41FA5}">
                      <a16:colId xmlns:a16="http://schemas.microsoft.com/office/drawing/2014/main" val="384793070"/>
                    </a:ext>
                  </a:extLst>
                </a:gridCol>
              </a:tblGrid>
              <a:tr h="579120">
                <a:tc>
                  <a:txBody>
                    <a:bodyPr/>
                    <a:lstStyle/>
                    <a:p>
                      <a:endParaRPr lang="en-US" sz="1400" i="1" dirty="0">
                        <a:solidFill>
                          <a:schemeClr val="accent4">
                            <a:lumMod val="75000"/>
                          </a:schemeClr>
                        </a:solidFill>
                      </a:endParaRPr>
                    </a:p>
                  </a:txBody>
                  <a:tcPr marT="182880" marB="182880"/>
                </a:tc>
                <a:tc>
                  <a:txBody>
                    <a:bodyPr/>
                    <a:lstStyle/>
                    <a:p>
                      <a:pPr marL="0" marR="0" lvl="0" indent="0" algn="l" defTabSz="228600" rtl="0" eaLnBrk="1" fontAlgn="auto" latinLnBrk="0" hangingPunct="1">
                        <a:lnSpc>
                          <a:spcPct val="90000"/>
                        </a:lnSpc>
                        <a:spcBef>
                          <a:spcPts val="600"/>
                        </a:spcBef>
                        <a:spcAft>
                          <a:spcPts val="0"/>
                        </a:spcAft>
                        <a:buClr>
                          <a:schemeClr val="accent4"/>
                        </a:buClr>
                        <a:buSzTx/>
                        <a:buFont typeface="Wingdings" panose="05000000000000000000" pitchFamily="2" charset="2"/>
                        <a:buNone/>
                        <a:tabLst/>
                        <a:defRPr/>
                      </a:pPr>
                      <a:r>
                        <a:rPr lang="en-US" sz="1400" b="1" kern="1200" dirty="0">
                          <a:solidFill>
                            <a:schemeClr val="accent1"/>
                          </a:solidFill>
                          <a:latin typeface="+mn-lt"/>
                          <a:ea typeface="+mn-ea"/>
                          <a:cs typeface="+mn-cs"/>
                        </a:rPr>
                        <a:t>Discussion on:</a:t>
                      </a:r>
                    </a:p>
                  </a:txBody>
                  <a:tcPr marT="182880" marB="182880"/>
                </a:tc>
                <a:extLst>
                  <a:ext uri="{0D108BD9-81ED-4DB2-BD59-A6C34878D82A}">
                    <a16:rowId xmlns:a16="http://schemas.microsoft.com/office/drawing/2014/main" val="66746115"/>
                  </a:ext>
                </a:extLst>
              </a:tr>
              <a:tr h="1341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85000"/>
                              <a:lumOff val="15000"/>
                            </a:schemeClr>
                          </a:solidFill>
                          <a:latin typeface="+mn-lt"/>
                          <a:ea typeface="+mn-ea"/>
                          <a:cs typeface="+mn-cs"/>
                        </a:rPr>
                        <a:t>MOU Part II: </a:t>
                      </a:r>
                      <a:r>
                        <a:rPr lang="en-US" sz="1600" b="0" kern="1200" dirty="0">
                          <a:solidFill>
                            <a:schemeClr val="tx1">
                              <a:lumMod val="85000"/>
                              <a:lumOff val="15000"/>
                            </a:schemeClr>
                          </a:solidFill>
                          <a:latin typeface="+mn-lt"/>
                          <a:ea typeface="+mn-ea"/>
                          <a:cs typeface="+mn-cs"/>
                        </a:rPr>
                        <a:t>Local vs. State Funding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accent4">
                              <a:lumMod val="75000"/>
                            </a:schemeClr>
                          </a:solidFill>
                          <a:latin typeface="+mn-lt"/>
                          <a:ea typeface="+mn-ea"/>
                          <a:cs typeface="+mn-cs"/>
                        </a:rPr>
                        <a:t>May 31, 2017 – 3:00pm EST</a:t>
                      </a:r>
                    </a:p>
                    <a:p>
                      <a:endParaRPr lang="en-US" sz="1600" i="1" kern="1200" dirty="0">
                        <a:solidFill>
                          <a:schemeClr val="accent4">
                            <a:lumMod val="75000"/>
                          </a:schemeClr>
                        </a:solidFill>
                        <a:latin typeface="+mn-lt"/>
                        <a:ea typeface="+mn-ea"/>
                        <a:cs typeface="+mn-cs"/>
                      </a:endParaRPr>
                    </a:p>
                  </a:txBody>
                  <a:tcPr marT="182880" marB="182880"/>
                </a:tc>
                <a:tc>
                  <a:txBody>
                    <a:bodyPr/>
                    <a:lstStyle/>
                    <a:p>
                      <a:pPr marL="274320" marR="0" lvl="0" indent="-274320" algn="l" defTabSz="228600" rtl="0" eaLnBrk="1" fontAlgn="auto" latinLnBrk="0" hangingPunct="1">
                        <a:lnSpc>
                          <a:spcPct val="90000"/>
                        </a:lnSpc>
                        <a:spcBef>
                          <a:spcPts val="600"/>
                        </a:spcBef>
                        <a:spcAft>
                          <a:spcPts val="0"/>
                        </a:spcAft>
                        <a:buClr>
                          <a:schemeClr val="accent4"/>
                        </a:buClr>
                        <a:buSzTx/>
                        <a:buFont typeface="Wingdings" panose="05000000000000000000" pitchFamily="2" charset="2"/>
                        <a:buChar char="v"/>
                        <a:tabLst/>
                        <a:defRPr/>
                      </a:pPr>
                      <a:r>
                        <a:rPr lang="en-US" sz="1800" kern="1200" dirty="0">
                          <a:solidFill>
                            <a:schemeClr val="accent1"/>
                          </a:solidFill>
                          <a:latin typeface="+mn-lt"/>
                          <a:ea typeface="+mn-ea"/>
                          <a:cs typeface="+mn-cs"/>
                        </a:rPr>
                        <a:t>Walk-through of State and Local funding mechanism options </a:t>
                      </a:r>
                    </a:p>
                    <a:p>
                      <a:pPr marL="274320" marR="0" lvl="0" indent="-274320" algn="l" defTabSz="228600" rtl="0" eaLnBrk="1" fontAlgn="auto" latinLnBrk="0" hangingPunct="1">
                        <a:lnSpc>
                          <a:spcPct val="90000"/>
                        </a:lnSpc>
                        <a:spcBef>
                          <a:spcPts val="600"/>
                        </a:spcBef>
                        <a:spcAft>
                          <a:spcPts val="0"/>
                        </a:spcAft>
                        <a:buClr>
                          <a:schemeClr val="accent4"/>
                        </a:buClr>
                        <a:buSzTx/>
                        <a:buFont typeface="Wingdings" panose="05000000000000000000" pitchFamily="2" charset="2"/>
                        <a:buChar char="v"/>
                        <a:tabLst/>
                        <a:defRPr/>
                      </a:pPr>
                      <a:r>
                        <a:rPr lang="en-US" sz="1800" kern="1200" dirty="0">
                          <a:solidFill>
                            <a:schemeClr val="accent1"/>
                          </a:solidFill>
                          <a:latin typeface="+mn-lt"/>
                          <a:ea typeface="+mn-ea"/>
                          <a:cs typeface="+mn-cs"/>
                        </a:rPr>
                        <a:t>Examples of both funding mechanism options</a:t>
                      </a:r>
                    </a:p>
                  </a:txBody>
                  <a:tcPr marT="182880" marB="182880"/>
                </a:tc>
                <a:extLst>
                  <a:ext uri="{0D108BD9-81ED-4DB2-BD59-A6C34878D82A}">
                    <a16:rowId xmlns:a16="http://schemas.microsoft.com/office/drawing/2014/main" val="1850996077"/>
                  </a:ext>
                </a:extLst>
              </a:tr>
              <a:tr h="2075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85000"/>
                              <a:lumOff val="15000"/>
                            </a:schemeClr>
                          </a:solidFill>
                          <a:latin typeface="+mn-lt"/>
                          <a:ea typeface="+mn-ea"/>
                          <a:cs typeface="+mn-cs"/>
                        </a:rPr>
                        <a:t>Competitive Selection of One-Stop Operators: </a:t>
                      </a:r>
                      <a:r>
                        <a:rPr lang="en-US" sz="1600" b="0" kern="1200" dirty="0">
                          <a:solidFill>
                            <a:schemeClr val="tx1">
                              <a:lumMod val="85000"/>
                              <a:lumOff val="15000"/>
                            </a:schemeClr>
                          </a:solidFill>
                          <a:latin typeface="+mn-lt"/>
                          <a:ea typeface="+mn-ea"/>
                          <a:cs typeface="+mn-cs"/>
                        </a:rPr>
                        <a:t>“Deep Dive”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accent4">
                              <a:lumMod val="75000"/>
                            </a:schemeClr>
                          </a:solidFill>
                          <a:latin typeface="+mn-lt"/>
                          <a:ea typeface="+mn-ea"/>
                          <a:cs typeface="+mn-cs"/>
                        </a:rPr>
                        <a:t>Date TBD</a:t>
                      </a:r>
                    </a:p>
                    <a:p>
                      <a:endParaRPr lang="en-US" sz="1600" i="1" kern="1200" dirty="0">
                        <a:solidFill>
                          <a:schemeClr val="accent4">
                            <a:lumMod val="75000"/>
                          </a:schemeClr>
                        </a:solidFill>
                        <a:latin typeface="+mn-lt"/>
                        <a:ea typeface="+mn-ea"/>
                        <a:cs typeface="+mn-cs"/>
                      </a:endParaRPr>
                    </a:p>
                  </a:txBody>
                  <a:tcPr marT="182880" marB="182880"/>
                </a:tc>
                <a:tc>
                  <a:txBody>
                    <a:bodyPr/>
                    <a:lstStyle/>
                    <a:p>
                      <a:pPr marL="274320" marR="0" lvl="0" indent="-274320" algn="l" defTabSz="228600" rtl="0" eaLnBrk="1" fontAlgn="auto" latinLnBrk="0" hangingPunct="1">
                        <a:lnSpc>
                          <a:spcPct val="90000"/>
                        </a:lnSpc>
                        <a:spcBef>
                          <a:spcPts val="600"/>
                        </a:spcBef>
                        <a:spcAft>
                          <a:spcPts val="0"/>
                        </a:spcAft>
                        <a:buClr>
                          <a:schemeClr val="accent4"/>
                        </a:buClr>
                        <a:buSzTx/>
                        <a:buFont typeface="Wingdings" panose="05000000000000000000" pitchFamily="2" charset="2"/>
                        <a:buChar char="v"/>
                        <a:tabLst/>
                        <a:defRPr/>
                      </a:pPr>
                      <a:r>
                        <a:rPr lang="en-US" sz="1800" kern="1200" dirty="0">
                          <a:solidFill>
                            <a:schemeClr val="accent1"/>
                          </a:solidFill>
                          <a:latin typeface="+mn-lt"/>
                          <a:ea typeface="+mn-ea"/>
                          <a:cs typeface="+mn-cs"/>
                        </a:rPr>
                        <a:t>In-depth dialogue re: competitive procurement process; essential contract elements; avoiding conflicts of interest; transition, implementation and monitoring</a:t>
                      </a:r>
                    </a:p>
                    <a:p>
                      <a:pPr marL="0" indent="0" algn="l" defTabSz="228600" rtl="0" eaLnBrk="1" latinLnBrk="0" hangingPunct="1">
                        <a:lnSpc>
                          <a:spcPct val="90000"/>
                        </a:lnSpc>
                        <a:spcBef>
                          <a:spcPts val="600"/>
                        </a:spcBef>
                        <a:buClr>
                          <a:schemeClr val="accent4"/>
                        </a:buClr>
                        <a:buFont typeface="Wingdings" panose="05000000000000000000" pitchFamily="2" charset="2"/>
                        <a:buNone/>
                      </a:pPr>
                      <a:endParaRPr lang="en-US" sz="1800" b="0" kern="1200" dirty="0">
                        <a:solidFill>
                          <a:schemeClr val="accent1"/>
                        </a:solidFill>
                        <a:latin typeface="+mn-lt"/>
                        <a:ea typeface="+mn-ea"/>
                        <a:cs typeface="+mn-cs"/>
                      </a:endParaRPr>
                    </a:p>
                  </a:txBody>
                  <a:tcPr marT="182880" marB="182880"/>
                </a:tc>
                <a:extLst>
                  <a:ext uri="{0D108BD9-81ED-4DB2-BD59-A6C34878D82A}">
                    <a16:rowId xmlns:a16="http://schemas.microsoft.com/office/drawing/2014/main" val="524977354"/>
                  </a:ext>
                </a:extLst>
              </a:tr>
            </a:tbl>
          </a:graphicData>
        </a:graphic>
      </p:graphicFrame>
      <p:sp>
        <p:nvSpPr>
          <p:cNvPr id="7" name="Rectangle: Single Corner Snipped 6"/>
          <p:cNvSpPr/>
          <p:nvPr/>
        </p:nvSpPr>
        <p:spPr>
          <a:xfrm flipH="1">
            <a:off x="1348740" y="5358025"/>
            <a:ext cx="7449819" cy="450211"/>
          </a:xfrm>
          <a:prstGeom prst="snip1Rect">
            <a:avLst>
              <a:gd name="adj" fmla="val 50000"/>
            </a:avLst>
          </a:prstGeom>
          <a:solidFill>
            <a:srgbClr val="E6E6E6"/>
          </a:solidFill>
          <a:ln>
            <a:noFill/>
          </a:ln>
          <a:effectLst>
            <a:innerShdw blurRad="63500" dist="50800" dir="5400000">
              <a:prstClr val="black">
                <a:alpha val="1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register for these events, go to </a:t>
            </a:r>
            <a:r>
              <a:rPr lang="en-US" dirty="0">
                <a:solidFill>
                  <a:srgbClr val="0070C0"/>
                </a:solidFill>
                <a:hlinkClick r:id="rId3"/>
              </a:rPr>
              <a:t>https://ion.workforcegps.org/events</a:t>
            </a:r>
            <a:endParaRPr lang="en-US" dirty="0">
              <a:solidFill>
                <a:srgbClr val="0070C0"/>
              </a:solidFill>
            </a:endParaRPr>
          </a:p>
          <a:p>
            <a:pPr algn="ctr"/>
            <a:r>
              <a:rPr lang="en-US" dirty="0">
                <a:solidFill>
                  <a:srgbClr val="0070C0"/>
                </a:solidFill>
              </a:rPr>
              <a:t> </a:t>
            </a:r>
          </a:p>
        </p:txBody>
      </p:sp>
    </p:spTree>
    <p:extLst>
      <p:ext uri="{BB962C8B-B14F-4D97-AF65-F5344CB8AC3E}">
        <p14:creationId xmlns:p14="http://schemas.microsoft.com/office/powerpoint/2010/main" val="1671665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2758" y="959880"/>
            <a:ext cx="3457514" cy="2624716"/>
          </a:xfrm>
        </p:spPr>
        <p:txBody>
          <a:bodyPr>
            <a:normAutofit/>
          </a:bodyPr>
          <a:lstStyle/>
          <a:p>
            <a:r>
              <a:rPr lang="en-US" sz="3200" dirty="0"/>
              <a:t>Thank you for joining us!</a:t>
            </a:r>
          </a:p>
        </p:txBody>
      </p:sp>
    </p:spTree>
    <p:extLst>
      <p:ext uri="{BB962C8B-B14F-4D97-AF65-F5344CB8AC3E}">
        <p14:creationId xmlns:p14="http://schemas.microsoft.com/office/powerpoint/2010/main" val="221673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Why is the AJC Certification </a:t>
            </a:r>
            <a:br>
              <a:rPr lang="en-US" dirty="0"/>
            </a:br>
            <a:r>
              <a:rPr lang="en-US" dirty="0"/>
              <a:t>Process Important?</a:t>
            </a:r>
          </a:p>
        </p:txBody>
      </p:sp>
      <p:sp>
        <p:nvSpPr>
          <p:cNvPr id="3" name="Content Placeholder 7"/>
          <p:cNvSpPr txBox="1">
            <a:spLocks/>
          </p:cNvSpPr>
          <p:nvPr/>
        </p:nvSpPr>
        <p:spPr>
          <a:xfrm>
            <a:off x="628650" y="1474845"/>
            <a:ext cx="7194550" cy="4608456"/>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endParaRPr lang="en-US" sz="2400" dirty="0"/>
          </a:p>
        </p:txBody>
      </p:sp>
      <p:sp>
        <p:nvSpPr>
          <p:cNvPr id="4" name="Content Placeholder 7"/>
          <p:cNvSpPr txBox="1">
            <a:spLocks/>
          </p:cNvSpPr>
          <p:nvPr/>
        </p:nvSpPr>
        <p:spPr>
          <a:xfrm>
            <a:off x="781050" y="1627245"/>
            <a:ext cx="7194550" cy="4608456"/>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r>
              <a:rPr lang="en-US" sz="2400" dirty="0"/>
              <a:t>WIOA requires that the State Board establish objective criteria and procedures for use by Local Boards in order to be eligible to receive infrastructure funding. </a:t>
            </a:r>
          </a:p>
          <a:p>
            <a:pPr marL="617220" indent="-342900">
              <a:spcBef>
                <a:spcPts val="2400"/>
              </a:spcBef>
            </a:pPr>
            <a:r>
              <a:rPr lang="en-US" sz="2400" dirty="0"/>
              <a:t>WIOA outlines the criteria as the following: </a:t>
            </a:r>
          </a:p>
          <a:p>
            <a:pPr marL="937260" lvl="1" indent="-342900">
              <a:spcBef>
                <a:spcPts val="2400"/>
              </a:spcBef>
            </a:pPr>
            <a:r>
              <a:rPr lang="en-US" sz="2200" dirty="0"/>
              <a:t>Effectiveness; </a:t>
            </a:r>
          </a:p>
          <a:p>
            <a:pPr marL="937260" lvl="1" indent="-342900">
              <a:spcBef>
                <a:spcPts val="2400"/>
              </a:spcBef>
            </a:pPr>
            <a:r>
              <a:rPr lang="en-US" sz="2200" dirty="0"/>
              <a:t>Continuous Improvement; and </a:t>
            </a:r>
          </a:p>
          <a:p>
            <a:pPr marL="937260" lvl="1" indent="-342900">
              <a:spcBef>
                <a:spcPts val="2400"/>
              </a:spcBef>
            </a:pPr>
            <a:r>
              <a:rPr lang="en-US" sz="2200" dirty="0"/>
              <a:t>Physical and Programmatic Accessibility.</a:t>
            </a:r>
          </a:p>
          <a:p>
            <a:pPr marL="617220" indent="-342900">
              <a:spcBef>
                <a:spcPts val="2400"/>
              </a:spcBef>
            </a:pPr>
            <a:endParaRPr lang="en-US" sz="2400" dirty="0"/>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852" t="28115" r="33546" b="29712"/>
          <a:stretch/>
        </p:blipFill>
        <p:spPr>
          <a:xfrm>
            <a:off x="7254240" y="0"/>
            <a:ext cx="1473200" cy="1848923"/>
          </a:xfrm>
          <a:prstGeom prst="rect">
            <a:avLst/>
          </a:prstGeom>
        </p:spPr>
      </p:pic>
    </p:spTree>
    <p:extLst>
      <p:ext uri="{BB962C8B-B14F-4D97-AF65-F5344CB8AC3E}">
        <p14:creationId xmlns:p14="http://schemas.microsoft.com/office/powerpoint/2010/main" val="313587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State and Local Board </a:t>
            </a:r>
            <a:br>
              <a:rPr lang="en-US" dirty="0"/>
            </a:br>
            <a:r>
              <a:rPr lang="en-US" dirty="0"/>
              <a:t>Roles and Responsibilities </a:t>
            </a:r>
          </a:p>
        </p:txBody>
      </p:sp>
      <p:sp>
        <p:nvSpPr>
          <p:cNvPr id="3" name="Content Placeholder 7"/>
          <p:cNvSpPr txBox="1">
            <a:spLocks/>
          </p:cNvSpPr>
          <p:nvPr/>
        </p:nvSpPr>
        <p:spPr>
          <a:xfrm>
            <a:off x="608330" y="1543401"/>
            <a:ext cx="7159631" cy="4120552"/>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r>
              <a:rPr lang="en-US" sz="2400" b="1" dirty="0">
                <a:solidFill>
                  <a:schemeClr val="accent4"/>
                </a:solidFill>
              </a:rPr>
              <a:t>State Workforce Development Boards (WDBs)</a:t>
            </a:r>
            <a:r>
              <a:rPr lang="en-US" sz="2400" b="1" dirty="0"/>
              <a:t> </a:t>
            </a:r>
            <a:r>
              <a:rPr lang="en-US" sz="2400" dirty="0"/>
              <a:t>establish objective criteria and procedures on the certification process.</a:t>
            </a:r>
          </a:p>
          <a:p>
            <a:pPr marL="617220" indent="-342900">
              <a:spcBef>
                <a:spcPts val="2400"/>
              </a:spcBef>
            </a:pPr>
            <a:r>
              <a:rPr lang="en-US" sz="2400" b="1" dirty="0">
                <a:solidFill>
                  <a:schemeClr val="accent4"/>
                </a:solidFill>
              </a:rPr>
              <a:t>Local Workforce Development Boards (WDB) </a:t>
            </a:r>
            <a:r>
              <a:rPr lang="en-US" sz="2400" dirty="0"/>
              <a:t>certify AJCs every three years based on criteria established by the State WDB.  Local WDBs may establish additional certification criteria. </a:t>
            </a:r>
          </a:p>
          <a:p>
            <a:pPr marL="617220" indent="-342900">
              <a:spcBef>
                <a:spcPts val="2400"/>
              </a:spcBef>
            </a:pPr>
            <a:r>
              <a:rPr lang="en-US" sz="2400" dirty="0"/>
              <a:t>Both the State WDB and Local WDB must review and update the AJC criteria every two years as part of its State Plan modification.  </a:t>
            </a:r>
          </a:p>
        </p:txBody>
      </p:sp>
    </p:spTree>
    <p:extLst>
      <p:ext uri="{BB962C8B-B14F-4D97-AF65-F5344CB8AC3E}">
        <p14:creationId xmlns:p14="http://schemas.microsoft.com/office/powerpoint/2010/main" val="44663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Evaluations of Effectiveness</a:t>
            </a:r>
          </a:p>
        </p:txBody>
      </p:sp>
      <p:sp>
        <p:nvSpPr>
          <p:cNvPr id="3" name="Content Placeholder 7"/>
          <p:cNvSpPr txBox="1">
            <a:spLocks/>
          </p:cNvSpPr>
          <p:nvPr/>
        </p:nvSpPr>
        <p:spPr>
          <a:xfrm>
            <a:off x="628650" y="1474845"/>
            <a:ext cx="7661910" cy="4608456"/>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r>
              <a:rPr lang="en-US" sz="2400" b="1" dirty="0">
                <a:solidFill>
                  <a:schemeClr val="accent4"/>
                </a:solidFill>
              </a:rPr>
              <a:t>Evaluations of effectiveness </a:t>
            </a:r>
            <a:r>
              <a:rPr lang="en-US" sz="2400" dirty="0"/>
              <a:t>examine the extent to which the AJC integrates available services and meets the needs of local employers and participants.  </a:t>
            </a:r>
          </a:p>
          <a:p>
            <a:pPr marL="617220" indent="-342900">
              <a:spcBef>
                <a:spcPts val="2400"/>
              </a:spcBef>
            </a:pPr>
            <a:r>
              <a:rPr lang="en-US" sz="2400" dirty="0"/>
              <a:t>Effectiveness on “customer focused” program standards could include: </a:t>
            </a:r>
          </a:p>
          <a:p>
            <a:pPr marL="937260" lvl="1" indent="-342900">
              <a:lnSpc>
                <a:spcPct val="100000"/>
              </a:lnSpc>
              <a:spcBef>
                <a:spcPts val="0"/>
              </a:spcBef>
            </a:pPr>
            <a:r>
              <a:rPr lang="en-US" sz="2200" dirty="0"/>
              <a:t>Streamlining intake forms across programs; </a:t>
            </a:r>
          </a:p>
          <a:p>
            <a:pPr marL="937260" lvl="1" indent="-342900">
              <a:lnSpc>
                <a:spcPct val="100000"/>
              </a:lnSpc>
              <a:spcBef>
                <a:spcPts val="0"/>
              </a:spcBef>
            </a:pPr>
            <a:r>
              <a:rPr lang="en-US" sz="2200" dirty="0"/>
              <a:t>Having current postings in AJC resource room;  </a:t>
            </a:r>
          </a:p>
          <a:p>
            <a:pPr marL="937260" lvl="1" indent="-342900">
              <a:lnSpc>
                <a:spcPct val="100000"/>
              </a:lnSpc>
              <a:spcBef>
                <a:spcPts val="0"/>
              </a:spcBef>
            </a:pPr>
            <a:r>
              <a:rPr lang="en-US" sz="2200" dirty="0"/>
              <a:t>Providing available resources for all partner programs; and </a:t>
            </a:r>
          </a:p>
          <a:p>
            <a:pPr marL="937260" lvl="1" indent="-342900">
              <a:lnSpc>
                <a:spcPct val="100000"/>
              </a:lnSpc>
              <a:spcBef>
                <a:spcPts val="0"/>
              </a:spcBef>
            </a:pPr>
            <a:r>
              <a:rPr lang="en-US" sz="2200" dirty="0"/>
              <a:t>Ensuring access to services outside business hours. </a:t>
            </a:r>
          </a:p>
        </p:txBody>
      </p:sp>
    </p:spTree>
    <p:extLst>
      <p:ext uri="{BB962C8B-B14F-4D97-AF65-F5344CB8AC3E}">
        <p14:creationId xmlns:p14="http://schemas.microsoft.com/office/powerpoint/2010/main" val="230833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Evaluations of Continuous Improvement</a:t>
            </a:r>
          </a:p>
        </p:txBody>
      </p:sp>
      <p:sp>
        <p:nvSpPr>
          <p:cNvPr id="4" name="Content Placeholder 7"/>
          <p:cNvSpPr txBox="1">
            <a:spLocks/>
          </p:cNvSpPr>
          <p:nvPr/>
        </p:nvSpPr>
        <p:spPr>
          <a:xfrm>
            <a:off x="628650" y="1474845"/>
            <a:ext cx="7343498" cy="4608456"/>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r>
              <a:rPr lang="en-US" sz="2400" b="1" dirty="0">
                <a:solidFill>
                  <a:schemeClr val="accent4"/>
                </a:solidFill>
              </a:rPr>
              <a:t>Continuous Improvement </a:t>
            </a:r>
            <a:r>
              <a:rPr lang="en-US" sz="2400" dirty="0"/>
              <a:t>requires the AJC network to collect, analyze, and use multiple data resources including the negotiated levels of performance from its performance measures. </a:t>
            </a:r>
          </a:p>
          <a:p>
            <a:pPr marL="617220" indent="-342900">
              <a:spcBef>
                <a:spcPts val="2400"/>
              </a:spcBef>
            </a:pPr>
            <a:r>
              <a:rPr lang="en-US" sz="2400" dirty="0"/>
              <a:t>Data to support continuous improvement could stem from: </a:t>
            </a:r>
          </a:p>
          <a:p>
            <a:pPr marL="937260" lvl="1" indent="-342900">
              <a:lnSpc>
                <a:spcPct val="100000"/>
              </a:lnSpc>
              <a:spcBef>
                <a:spcPts val="0"/>
              </a:spcBef>
            </a:pPr>
            <a:r>
              <a:rPr lang="en-US" sz="2200" dirty="0"/>
              <a:t>Customer satisfaction surveys; </a:t>
            </a:r>
          </a:p>
          <a:p>
            <a:pPr marL="937260" lvl="1" indent="-342900">
              <a:lnSpc>
                <a:spcPct val="100000"/>
              </a:lnSpc>
              <a:spcBef>
                <a:spcPts val="0"/>
              </a:spcBef>
            </a:pPr>
            <a:r>
              <a:rPr lang="en-US" sz="2200" dirty="0"/>
              <a:t>Use of performance indicators to address technical assistance needs; and</a:t>
            </a:r>
          </a:p>
          <a:p>
            <a:pPr marL="937260" lvl="1" indent="-342900">
              <a:lnSpc>
                <a:spcPct val="100000"/>
              </a:lnSpc>
              <a:spcBef>
                <a:spcPts val="0"/>
              </a:spcBef>
            </a:pPr>
            <a:r>
              <a:rPr lang="en-US" sz="2200" dirty="0"/>
              <a:t>Professional development opportunities made available to staff to successfully apply latest policies and procedures.   </a:t>
            </a:r>
          </a:p>
        </p:txBody>
      </p:sp>
    </p:spTree>
    <p:extLst>
      <p:ext uri="{BB962C8B-B14F-4D97-AF65-F5344CB8AC3E}">
        <p14:creationId xmlns:p14="http://schemas.microsoft.com/office/powerpoint/2010/main" val="412817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Evaluations of Physical and Programmatic Accessibility</a:t>
            </a:r>
          </a:p>
        </p:txBody>
      </p:sp>
      <p:sp>
        <p:nvSpPr>
          <p:cNvPr id="3" name="Content Placeholder 7"/>
          <p:cNvSpPr txBox="1">
            <a:spLocks/>
          </p:cNvSpPr>
          <p:nvPr/>
        </p:nvSpPr>
        <p:spPr>
          <a:xfrm>
            <a:off x="628650" y="1474845"/>
            <a:ext cx="7194550" cy="4608456"/>
          </a:xfrm>
          <a:prstGeom prst="rect">
            <a:avLst/>
          </a:prstGeom>
        </p:spPr>
        <p:txBody>
          <a:bodyPr>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7220" indent="-342900">
              <a:spcBef>
                <a:spcPts val="2400"/>
              </a:spcBef>
            </a:pPr>
            <a:r>
              <a:rPr lang="en-US" sz="2400" b="1" dirty="0">
                <a:solidFill>
                  <a:schemeClr val="accent4"/>
                </a:solidFill>
              </a:rPr>
              <a:t>Evaluations of physical and programmatic accessibility</a:t>
            </a:r>
            <a:r>
              <a:rPr lang="en-US" sz="2400" dirty="0"/>
              <a:t> must include how well the AJC ensure equal opportunity for individuals with disabilities to benefit from AJC services.  </a:t>
            </a:r>
          </a:p>
          <a:p>
            <a:pPr marL="617220" indent="-342900">
              <a:spcBef>
                <a:spcPts val="2400"/>
              </a:spcBef>
            </a:pPr>
            <a:r>
              <a:rPr lang="en-US" sz="2400" dirty="0"/>
              <a:t>The American with Disabilities Act and Section 188 of WIOA establish guiding standards.  Examples include: </a:t>
            </a:r>
          </a:p>
          <a:p>
            <a:pPr marL="937260" lvl="1" indent="-342900">
              <a:spcBef>
                <a:spcPts val="0"/>
              </a:spcBef>
            </a:pPr>
            <a:r>
              <a:rPr lang="en-US" sz="2200" dirty="0"/>
              <a:t>Availability of transportation to the AJC; </a:t>
            </a:r>
          </a:p>
          <a:p>
            <a:pPr marL="937260" lvl="1" indent="-342900">
              <a:spcBef>
                <a:spcPts val="0"/>
              </a:spcBef>
            </a:pPr>
            <a:r>
              <a:rPr lang="en-US" sz="2200" dirty="0"/>
              <a:t>Flexibility with adjustable work stations; </a:t>
            </a:r>
          </a:p>
          <a:p>
            <a:pPr marL="937260" lvl="1" indent="-342900">
              <a:spcBef>
                <a:spcPts val="0"/>
              </a:spcBef>
            </a:pPr>
            <a:r>
              <a:rPr lang="en-US" sz="2200" dirty="0"/>
              <a:t>Providing reasonable accommodations; and</a:t>
            </a:r>
          </a:p>
          <a:p>
            <a:pPr marL="937260" lvl="1" indent="-342900">
              <a:spcBef>
                <a:spcPts val="0"/>
              </a:spcBef>
            </a:pPr>
            <a:r>
              <a:rPr lang="en-US" sz="2200" dirty="0"/>
              <a:t>Administering programs in the most integrated setting appropriate.</a:t>
            </a:r>
          </a:p>
          <a:p>
            <a:pPr marL="937260" lvl="1" indent="-342900">
              <a:spcBef>
                <a:spcPts val="2400"/>
              </a:spcBef>
            </a:pPr>
            <a:endParaRPr lang="en-US" sz="2200" dirty="0"/>
          </a:p>
          <a:p>
            <a:pPr marL="617220" indent="-342900">
              <a:spcBef>
                <a:spcPts val="2400"/>
              </a:spcBef>
            </a:pPr>
            <a:endParaRPr lang="en-US" sz="2400" dirty="0"/>
          </a:p>
          <a:p>
            <a:pPr marL="937260" lvl="1" indent="-342900">
              <a:lnSpc>
                <a:spcPct val="100000"/>
              </a:lnSpc>
              <a:spcBef>
                <a:spcPts val="0"/>
              </a:spcBef>
            </a:pPr>
            <a:endParaRPr lang="en-US" sz="2200" dirty="0"/>
          </a:p>
          <a:p>
            <a:pPr marL="274320" indent="0">
              <a:spcBef>
                <a:spcPts val="2400"/>
              </a:spcBef>
              <a:buNone/>
            </a:pPr>
            <a:endParaRPr lang="en-US" sz="2400" dirty="0"/>
          </a:p>
        </p:txBody>
      </p:sp>
    </p:spTree>
    <p:extLst>
      <p:ext uri="{BB962C8B-B14F-4D97-AF65-F5344CB8AC3E}">
        <p14:creationId xmlns:p14="http://schemas.microsoft.com/office/powerpoint/2010/main" val="2937134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001&quot;&gt;&lt;object type=&quot;3&quot; unique_id=&quot;11046&quot;&gt;&lt;property id=&quot;20148&quot; value=&quot;5&quot;/&gt;&lt;property id=&quot;20300&quot; value=&quot;Slide 1 - &amp;quot;American Job Center Certification:  A Tool to Maximize State’s Quality and Consistency of Services &amp;quot;&quot;/&gt;&lt;property id=&quot;20307&quot; value=&quot;279&quot;/&gt;&lt;/object&gt;&lt;object type=&quot;3&quot; unique_id=&quot;11047&quot;&gt;&lt;property id=&quot;20148&quot; value=&quot;5&quot;/&gt;&lt;property id=&quot;20300&quot; value=&quot;Slide 2&quot;/&gt;&lt;property id=&quot;20307&quot; value=&quot;281&quot;/&gt;&lt;/object&gt;&lt;object type=&quot;3&quot; unique_id=&quot;11048&quot;&gt;&lt;property id=&quot;20148&quot; value=&quot;5&quot;/&gt;&lt;property id=&quot;20300&quot; value=&quot;Slide 3&quot;/&gt;&lt;property id=&quot;20307&quot; value=&quot;296&quot;/&gt;&lt;/object&gt;&lt;object type=&quot;3&quot; unique_id=&quot;11049&quot;&gt;&lt;property id=&quot;20148&quot; value=&quot;5&quot;/&gt;&lt;property id=&quot;20300&quot; value=&quot;Slide 4&quot;/&gt;&lt;property id=&quot;20307&quot; value=&quot;336&quot;/&gt;&lt;/object&gt;&lt;object type=&quot;3&quot; unique_id=&quot;11050&quot;&gt;&lt;property id=&quot;20148&quot; value=&quot;5&quot;/&gt;&lt;property id=&quot;20300&quot; value=&quot;Slide 5 - &amp;quot;Why is the AJC Certification  Process Important?&amp;quot;&quot;/&gt;&lt;property id=&quot;20307&quot; value=&quot;337&quot;/&gt;&lt;/object&gt;&lt;object type=&quot;3&quot; unique_id=&quot;11051&quot;&gt;&lt;property id=&quot;20148&quot; value=&quot;5&quot;/&gt;&lt;property id=&quot;20300&quot; value=&quot;Slide 6 - &amp;quot;State and Local Board  Roles and Responsibilities &amp;quot;&quot;/&gt;&lt;property id=&quot;20307&quot; value=&quot;338&quot;/&gt;&lt;/object&gt;&lt;object type=&quot;3&quot; unique_id=&quot;11052&quot;&gt;&lt;property id=&quot;20148&quot; value=&quot;5&quot;/&gt;&lt;property id=&quot;20300&quot; value=&quot;Slide 7 - &amp;quot;Evaluations of Effectiveness&amp;quot;&quot;/&gt;&lt;property id=&quot;20307&quot; value=&quot;339&quot;/&gt;&lt;/object&gt;&lt;object type=&quot;3&quot; unique_id=&quot;11053&quot;&gt;&lt;property id=&quot;20148&quot; value=&quot;5&quot;/&gt;&lt;property id=&quot;20300&quot; value=&quot;Slide 8 - &amp;quot;Evaluations of Continuous Improvement&amp;quot;&quot;/&gt;&lt;property id=&quot;20307&quot; value=&quot;340&quot;/&gt;&lt;/object&gt;&lt;object type=&quot;3&quot; unique_id=&quot;11054&quot;&gt;&lt;property id=&quot;20148&quot; value=&quot;5&quot;/&gt;&lt;property id=&quot;20300&quot; value=&quot;Slide 9 - &amp;quot;Evaluations of Physical and Programmatic Accessibility&amp;quot;&quot;/&gt;&lt;property id=&quot;20307&quot; value=&quot;341&quot;/&gt;&lt;/object&gt;&lt;object type=&quot;3&quot; unique_id=&quot;11055&quot;&gt;&lt;property id=&quot;20148&quot; value=&quot;5&quot;/&gt;&lt;property id=&quot;20300&quot; value=&quot;Slide 10 - &amp;quot;Role of the Federal Partners &amp;quot;&quot;/&gt;&lt;property id=&quot;20307&quot; value=&quot;342&quot;/&gt;&lt;/object&gt;&lt;object type=&quot;3&quot; unique_id=&quot;11056&quot;&gt;&lt;property id=&quot;20148&quot; value=&quot;5&quot;/&gt;&lt;property id=&quot;20300&quot; value=&quot;Slide 11 - &amp;quot;California&amp;quot;&quot;/&gt;&lt;property id=&quot;20307&quot; value=&quot;335&quot;/&gt;&lt;/object&gt;&lt;object type=&quot;3&quot; unique_id=&quot;11057&quot;&gt;&lt;property id=&quot;20148&quot; value=&quot;5&quot;/&gt;&lt;property id=&quot;20300&quot; value=&quot;Slide 12 - &amp;quot;America’s Job Center’s of California Certification &amp;quot;&quot;/&gt;&lt;property id=&quot;20307&quot; value=&quot;354&quot;/&gt;&lt;/object&gt;&lt;object type=&quot;3&quot; unique_id=&quot;11058&quot;&gt;&lt;property id=&quot;20148&quot; value=&quot;5&quot;/&gt;&lt;property id=&quot;20300&quot; value=&quot;Slide 13 - &amp;quot;Policy Development Process&amp;quot;&quot;/&gt;&lt;property id=&quot;20307&quot; value=&quot;355&quot;/&gt;&lt;/object&gt;&lt;object type=&quot;3&quot; unique_id=&quot;11059&quot;&gt;&lt;property id=&quot;20148&quot; value=&quot;5&quot;/&gt;&lt;property id=&quot;20300&quot; value=&quot;Slide 14 - &amp;quot;Certification Levels&amp;quot;&quot;/&gt;&lt;property id=&quot;20307&quot; value=&quot;356&quot;/&gt;&lt;/object&gt;&lt;object type=&quot;3&quot; unique_id=&quot;11060&quot;&gt;&lt;property id=&quot;20148&quot; value=&quot;5&quot;/&gt;&lt;property id=&quot;20300&quot; value=&quot;Slide 15 - &amp;quot;Baseline Criteria&amp;quot;&quot;/&gt;&lt;property id=&quot;20307&quot; value=&quot;357&quot;/&gt;&lt;/object&gt;&lt;object type=&quot;3&quot; unique_id=&quot;11061&quot;&gt;&lt;property id=&quot;20148&quot; value=&quot;5&quot;/&gt;&lt;property id=&quot;20300&quot; value=&quot;Slide 16 - &amp;quot;Hallmarks of Excellence Criteria&amp;quot;&quot;/&gt;&lt;property id=&quot;20307&quot; value=&quot;358&quot;/&gt;&lt;/object&gt;&lt;object type=&quot;3&quot; unique_id=&quot;11062&quot;&gt;&lt;property id=&quot;20148&quot; value=&quot;5&quot;/&gt;&lt;property id=&quot;20300&quot; value=&quot;Slide 17 - &amp;quot;Hallmarks of Excellence Criteria&amp;quot;&quot;/&gt;&lt;property id=&quot;20307&quot; value=&quot;359&quot;/&gt;&lt;/object&gt;&lt;object type=&quot;3&quot; unique_id=&quot;11063&quot;&gt;&lt;property id=&quot;20148&quot; value=&quot;5&quot;/&gt;&lt;property id=&quot;20300&quot; value=&quot;Slide 18 - &amp;quot;Hallmarks of Excellence Ranking&amp;quot;&quot;/&gt;&lt;property id=&quot;20307&quot; value=&quot;360&quot;/&gt;&lt;/object&gt;&lt;object type=&quot;3&quot; unique_id=&quot;11064&quot;&gt;&lt;property id=&quot;20148&quot; value=&quot;5&quot;/&gt;&lt;property id=&quot;20300&quot; value=&quot;Slide 19 - &amp;quot;Successes and Barriers&amp;quot;&quot;/&gt;&lt;property id=&quot;20307&quot; value=&quot;361&quot;/&gt;&lt;/object&gt;&lt;object type=&quot;3&quot; unique_id=&quot;11065&quot;&gt;&lt;property id=&quot;20148&quot; value=&quot;5&quot;/&gt;&lt;property id=&quot;20300&quot; value=&quot;Slide 20&quot;/&gt;&lt;property id=&quot;20307&quot; value=&quot;383&quot;/&gt;&lt;/object&gt;&lt;object type=&quot;3&quot; unique_id=&quot;11066&quot;&gt;&lt;property id=&quot;20148&quot; value=&quot;5&quot;/&gt;&lt;property id=&quot;20300&quot; value=&quot;Slide 21 - &amp;quot;Michigan&amp;quot;&quot;/&gt;&lt;property id=&quot;20307&quot; value=&quot;368&quot;/&gt;&lt;/object&gt;&lt;object type=&quot;3&quot; unique_id=&quot;11067&quot;&gt;&lt;property id=&quot;20148&quot; value=&quot;5&quot;/&gt;&lt;property id=&quot;20300&quot; value=&quot;Slide 22 - &amp;quot;  American Job Center Network Structure Overview&amp;quot;&quot;/&gt;&lt;property id=&quot;20307&quot; value=&quot;369&quot;/&gt;&lt;/object&gt;&lt;object type=&quot;3&quot; unique_id=&quot;11068&quot;&gt;&lt;property id=&quot;20148&quot; value=&quot;5&quot;/&gt;&lt;property id=&quot;20300&quot; value=&quot;Slide 23 - &amp;quot;Historical Timeline  on Michigan’s Certification Process&amp;quot;&quot;/&gt;&lt;property id=&quot;20307&quot; value=&quot;370&quot;/&gt;&lt;/object&gt;&lt;object type=&quot;3&quot; unique_id=&quot;11069&quot;&gt;&lt;property id=&quot;20148&quot; value=&quot;5&quot;/&gt;&lt;property id=&quot;20300&quot; value=&quot;Slide 24 - &amp;quot;The Present - Current Status&amp;quot;&quot;/&gt;&lt;property id=&quot;20307&quot; value=&quot;371&quot;/&gt;&lt;/object&gt;&lt;object type=&quot;3&quot; unique_id=&quot;11070&quot;&gt;&lt;property id=&quot;20148&quot; value=&quot;5&quot;/&gt;&lt;property id=&quot;20300&quot; value=&quot;Slide 25 - &amp;quot;Procedures and Processes  Applied - WIOA Certification Policy&amp;quot;&quot;/&gt;&lt;property id=&quot;20307&quot; value=&quot;372&quot;/&gt;&lt;/object&gt;&lt;object type=&quot;3&quot; unique_id=&quot;11071&quot;&gt;&lt;property id=&quot;20148&quot; value=&quot;5&quot;/&gt;&lt;property id=&quot;20300&quot; value=&quot;Slide 26 - &amp;quot;Monitoring the  Certification Process&amp;quot;&quot;/&gt;&lt;property id=&quot;20307&quot; value=&quot;373&quot;/&gt;&lt;/object&gt;&lt;object type=&quot;3&quot; unique_id=&quot;11072&quot;&gt;&lt;property id=&quot;20148&quot; value=&quot;5&quot;/&gt;&lt;property id=&quot;20300&quot; value=&quot;Slide 27 - &amp;quot;Observed Strengths and  Challenges – AJC Certification Process&amp;quot;&quot;/&gt;&lt;property id=&quot;20307&quot; value=&quot;374&quot;/&gt;&lt;/object&gt;&lt;object type=&quot;3&quot; unique_id=&quot;11073&quot;&gt;&lt;property id=&quot;20148&quot; value=&quot;5&quot;/&gt;&lt;property id=&quot;20300&quot; value=&quot;Slide 28&quot;/&gt;&lt;property id=&quot;20307&quot; value=&quot;375&quot;/&gt;&lt;/object&gt;&lt;object type=&quot;3&quot; unique_id=&quot;11074&quot;&gt;&lt;property id=&quot;20148&quot; value=&quot;5&quot;/&gt;&lt;property id=&quot;20300&quot; value=&quot;Slide 29 - &amp;quot;Missouri&amp;quot;&quot;/&gt;&lt;property id=&quot;20307&quot; value=&quot;376&quot;/&gt;&lt;/object&gt;&lt;object type=&quot;3&quot; unique_id=&quot;11075&quot;&gt;&lt;property id=&quot;20148&quot; value=&quot;5&quot;/&gt;&lt;property id=&quot;20300&quot; value=&quot;Slide 30 - &amp;quot;  American Job Center  Network Structure Overview&amp;quot;&quot;/&gt;&lt;property id=&quot;20307&quot; value=&quot;377&quot;/&gt;&lt;/object&gt;&lt;object type=&quot;3&quot; unique_id=&quot;11076&quot;&gt;&lt;property id=&quot;20148&quot; value=&quot;5&quot;/&gt;&lt;property id=&quot;20300&quot; value=&quot;Slide 31 - &amp;quot;Resources, Tools, and Partnerships&amp;quot;&quot;/&gt;&lt;property id=&quot;20307&quot; value=&quot;378&quot;/&gt;&lt;/object&gt;&lt;object type=&quot;3&quot; unique_id=&quot;11077&quot;&gt;&lt;property id=&quot;20148&quot; value=&quot;5&quot;/&gt;&lt;property id=&quot;20300&quot; value=&quot;Slide 32 - &amp;quot;Programmatic Accessibility&amp;quot;&quot;/&gt;&lt;property id=&quot;20307&quot; value=&quot;379&quot;/&gt;&lt;/object&gt;&lt;object type=&quot;3&quot; unique_id=&quot;11078&quot;&gt;&lt;property id=&quot;20148&quot; value=&quot;5&quot;/&gt;&lt;property id=&quot;20300&quot; value=&quot;Slide 33 - &amp;quot;Physical  Accessibility&amp;quot;&quot;/&gt;&lt;property id=&quot;20307&quot; value=&quot;380&quot;/&gt;&lt;/object&gt;&lt;object type=&quot;3&quot; unique_id=&quot;11079&quot;&gt;&lt;property id=&quot;20148&quot; value=&quot;5&quot;/&gt;&lt;property id=&quot;20300&quot; value=&quot;Slide 34 - &amp;quot;Key Take-Away and  Lessons Learned &amp;quot;&quot;/&gt;&lt;property id=&quot;20307&quot; value=&quot;381&quot;/&gt;&lt;/object&gt;&lt;object type=&quot;3&quot; unique_id=&quot;11080&quot;&gt;&lt;property id=&quot;20148&quot; value=&quot;5&quot;/&gt;&lt;property id=&quot;20300&quot; value=&quot;Slide 35&quot;/&gt;&lt;property id=&quot;20307&quot; value=&quot;382&quot;/&gt;&lt;/object&gt;&lt;object type=&quot;3&quot; unique_id=&quot;11081&quot;&gt;&lt;property id=&quot;20148&quot; value=&quot;5&quot;/&gt;&lt;property id=&quot;20300&quot; value=&quot;Slide 36&quot;/&gt;&lt;property id=&quot;20307&quot; value=&quot;325&quot;/&gt;&lt;/object&gt;&lt;object type=&quot;3&quot; unique_id=&quot;11082&quot;&gt;&lt;property id=&quot;20148&quot; value=&quot;5&quot;/&gt;&lt;property id=&quot;20300&quot; value=&quot;Slide 37&quot;/&gt;&lt;property id=&quot;20307&quot; value=&quot;364&quot;/&gt;&lt;/object&gt;&lt;object type=&quot;3&quot; unique_id=&quot;11083&quot;&gt;&lt;property id=&quot;20148&quot; value=&quot;5&quot;/&gt;&lt;property id=&quot;20300&quot; value=&quot;Slide 38&quot;/&gt;&lt;property id=&quot;20307&quot; value=&quot;362&quot;/&gt;&lt;/object&gt;&lt;object type=&quot;3&quot; unique_id=&quot;11084&quot;&gt;&lt;property id=&quot;20148&quot; value=&quot;5&quot;/&gt;&lt;property id=&quot;20300&quot; value=&quot;Slide 39&quot;/&gt;&lt;property id=&quot;20307&quot; value=&quot;363&quot;/&gt;&lt;/object&gt;&lt;object type=&quot;3&quot; unique_id=&quot;11085&quot;&gt;&lt;property id=&quot;20148&quot; value=&quot;5&quot;/&gt;&lt;property id=&quot;20300&quot; value=&quot;Slide 40 - &amp;quot;Upcoming One-Stop Technical Assistance Webinars &amp;quot;&quot;/&gt;&lt;property id=&quot;20307&quot; value=&quot;365&quot;/&gt;&lt;/object&gt;&lt;object type=&quot;3&quot; unique_id=&quot;11086&quot;&gt;&lt;property id=&quot;20148&quot; value=&quot;5&quot;/&gt;&lt;property id=&quot;20300&quot; value=&quot;Slide 41 - &amp;quot;Upcoming One-Stop Technical Assistance Webinars &amp;quot;&quot;/&gt;&lt;property id=&quot;20307&quot; value=&quot;367&quot;/&gt;&lt;/object&gt;&lt;object type=&quot;3&quot; unique_id=&quot;11087&quot;&gt;&lt;property id=&quot;20148&quot; value=&quot;5&quot;/&gt;&lt;property id=&quot;20300&quot; value=&quot;Slide 42&quot;/&gt;&lt;property id=&quot;20307&quot; value=&quot;295&quot;/&gt;&lt;/object&gt;&lt;/object&gt;&lt;object type=&quot;8&quot; unique_id=&quot;11045&quot;&gt;&lt;/object&gt;&lt;/object&gt;&lt;/database&gt;"/>
  <p:tag name="SECTOMILLISECCONVERTED" val="1"/>
</p:tagLst>
</file>

<file path=ppt/theme/theme1.xml><?xml version="1.0" encoding="utf-8"?>
<a:theme xmlns:a="http://schemas.openxmlformats.org/drawingml/2006/main" name="Office Theme">
  <a:themeElements>
    <a:clrScheme name="ION - WIOA Colors">
      <a:dk1>
        <a:sysClr val="windowText" lastClr="000000"/>
      </a:dk1>
      <a:lt1>
        <a:sysClr val="window" lastClr="FFFFFF"/>
      </a:lt1>
      <a:dk2>
        <a:srgbClr val="0B366B"/>
      </a:dk2>
      <a:lt2>
        <a:srgbClr val="54BCEA"/>
      </a:lt2>
      <a:accent1>
        <a:srgbClr val="1C4489"/>
      </a:accent1>
      <a:accent2>
        <a:srgbClr val="4F5F9B"/>
      </a:accent2>
      <a:accent3>
        <a:srgbClr val="EAEAF3"/>
      </a:accent3>
      <a:accent4>
        <a:srgbClr val="F36B22"/>
      </a:accent4>
      <a:accent5>
        <a:srgbClr val="F7955B"/>
      </a:accent5>
      <a:accent6>
        <a:srgbClr val="FEF3EA"/>
      </a:accent6>
      <a:hlink>
        <a:srgbClr val="0081E2"/>
      </a:hlink>
      <a:folHlink>
        <a:srgbClr val="7966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679C04277554185EF4D8B17A30FE9" ma:contentTypeVersion="3" ma:contentTypeDescription="Create a new document." ma:contentTypeScope="" ma:versionID="52ee1e39728b588da2c495374d1e1e8f">
  <xsd:schema xmlns:xsd="http://www.w3.org/2001/XMLSchema" xmlns:xs="http://www.w3.org/2001/XMLSchema" xmlns:p="http://schemas.microsoft.com/office/2006/metadata/properties" xmlns:ns1="http://schemas.microsoft.com/sharepoint/v3" xmlns:ns2="cac9ff50-933a-406a-a6ef-48d8f874a855" targetNamespace="http://schemas.microsoft.com/office/2006/metadata/properties" ma:root="true" ma:fieldsID="0c39e949e82fcf300c7c8b533ae8ec7c" ns1:_="" ns2:_="">
    <xsd:import namespace="http://schemas.microsoft.com/sharepoint/v3"/>
    <xsd:import namespace="cac9ff50-933a-406a-a6ef-48d8f874a855"/>
    <xsd:element name="properties">
      <xsd:complexType>
        <xsd:sequence>
          <xsd:element name="documentManagement">
            <xsd:complexType>
              <xsd:all>
                <xsd:element ref="ns2:SharedWithUsers" minOccurs="0"/>
                <xsd:element ref="ns2:SharedWithDetail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c9ff50-933a-406a-a6ef-48d8f874a8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BC4469-C7F3-4F1E-85E4-68CAB5202476}">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cac9ff50-933a-406a-a6ef-48d8f874a855"/>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2694BD2-4C14-4A41-A983-A2DA0CDA8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c9ff50-933a-406a-a6ef-48d8f874a8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30FE1E-6409-47EF-BECF-AEDF9D7CD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7882</TotalTime>
  <Words>2473</Words>
  <Application>Microsoft Office PowerPoint</Application>
  <PresentationFormat>On-screen Show (4:3)</PresentationFormat>
  <Paragraphs>365</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Helvetica Neue</vt:lpstr>
      <vt:lpstr>Myriad Pro</vt:lpstr>
      <vt:lpstr>Times New Roman</vt:lpstr>
      <vt:lpstr>Wingdings</vt:lpstr>
      <vt:lpstr>Wingdings 2</vt:lpstr>
      <vt:lpstr>Wingdings 3</vt:lpstr>
      <vt:lpstr>Office Theme</vt:lpstr>
      <vt:lpstr>American Job Center Certification:  A Tool to Maximize State’s Quality and Consistency of Services </vt:lpstr>
      <vt:lpstr>PowerPoint Presentation</vt:lpstr>
      <vt:lpstr>PowerPoint Presentation</vt:lpstr>
      <vt:lpstr>PowerPoint Presentation</vt:lpstr>
      <vt:lpstr>Why is the AJC Certification  Process Important?</vt:lpstr>
      <vt:lpstr>State and Local Board  Roles and Responsibilities </vt:lpstr>
      <vt:lpstr>Evaluations of Effectiveness</vt:lpstr>
      <vt:lpstr>Evaluations of Continuous Improvement</vt:lpstr>
      <vt:lpstr>Evaluations of Physical and Programmatic Accessibility</vt:lpstr>
      <vt:lpstr>Role of the Federal Partners </vt:lpstr>
      <vt:lpstr>California</vt:lpstr>
      <vt:lpstr>America’s Job Center’s of California Certification </vt:lpstr>
      <vt:lpstr>Policy Development Process</vt:lpstr>
      <vt:lpstr>Certification Levels</vt:lpstr>
      <vt:lpstr>Baseline Criteria</vt:lpstr>
      <vt:lpstr>Hallmarks of Excellence Criteria</vt:lpstr>
      <vt:lpstr>Hallmarks of Excellence Criteria</vt:lpstr>
      <vt:lpstr>Hallmarks of Excellence Ranking</vt:lpstr>
      <vt:lpstr>Successes and Barriers</vt:lpstr>
      <vt:lpstr>PowerPoint Presentation</vt:lpstr>
      <vt:lpstr>Michigan</vt:lpstr>
      <vt:lpstr>  American Job Center Network Structure Overview</vt:lpstr>
      <vt:lpstr>Historical Timeline  on Michigan’s Certification Process</vt:lpstr>
      <vt:lpstr>The Present - Current Status</vt:lpstr>
      <vt:lpstr>Procedures and Processes  Applied - WIOA Certification Policy</vt:lpstr>
      <vt:lpstr>Monitoring the  Certification Process</vt:lpstr>
      <vt:lpstr>Observed Strengths and  Challenges – AJC Certification Process</vt:lpstr>
      <vt:lpstr>PowerPoint Presentation</vt:lpstr>
      <vt:lpstr>Missouri</vt:lpstr>
      <vt:lpstr>  American Job Center  Network Structure Overview</vt:lpstr>
      <vt:lpstr>Resources, Tools, and Partnerships</vt:lpstr>
      <vt:lpstr>Programmatic Accessibility</vt:lpstr>
      <vt:lpstr>Physical  Accessibility</vt:lpstr>
      <vt:lpstr>Key Take-Away and  Lessons Learned </vt:lpstr>
      <vt:lpstr>PowerPoint Presentation</vt:lpstr>
      <vt:lpstr>PowerPoint Presentation</vt:lpstr>
      <vt:lpstr>PowerPoint Presentation</vt:lpstr>
      <vt:lpstr>PowerPoint Presentation</vt:lpstr>
      <vt:lpstr>PowerPoint Presentation</vt:lpstr>
      <vt:lpstr>Upcoming One-Stop Technical Assistance Webinars </vt:lpstr>
      <vt:lpstr>Upcoming One-Stop Technical Assistance Webinars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254</cp:revision>
  <cp:lastPrinted>2017-03-16T17:38:17Z</cp:lastPrinted>
  <dcterms:created xsi:type="dcterms:W3CDTF">2016-06-21T17:10:41Z</dcterms:created>
  <dcterms:modified xsi:type="dcterms:W3CDTF">2017-04-12T21:49:54Z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0x0101000BC679C04277554185EF4D8B17A30FE9</vt:lpwstr>
  </property>
</Properties>
</file>