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44"/>
  </p:notesMasterIdLst>
  <p:handoutMasterIdLst>
    <p:handoutMasterId r:id="rId45"/>
  </p:handoutMasterIdLst>
  <p:sldIdLst>
    <p:sldId id="273" r:id="rId5"/>
    <p:sldId id="264" r:id="rId6"/>
    <p:sldId id="276" r:id="rId7"/>
    <p:sldId id="330" r:id="rId8"/>
    <p:sldId id="256" r:id="rId9"/>
    <p:sldId id="309" r:id="rId10"/>
    <p:sldId id="311" r:id="rId11"/>
    <p:sldId id="310" r:id="rId12"/>
    <p:sldId id="265" r:id="rId13"/>
    <p:sldId id="270" r:id="rId14"/>
    <p:sldId id="322" r:id="rId15"/>
    <p:sldId id="278" r:id="rId16"/>
    <p:sldId id="279" r:id="rId17"/>
    <p:sldId id="280" r:id="rId18"/>
    <p:sldId id="315" r:id="rId19"/>
    <p:sldId id="323" r:id="rId20"/>
    <p:sldId id="294" r:id="rId21"/>
    <p:sldId id="324" r:id="rId22"/>
    <p:sldId id="283" r:id="rId23"/>
    <p:sldId id="286" r:id="rId24"/>
    <p:sldId id="328" r:id="rId25"/>
    <p:sldId id="287" r:id="rId26"/>
    <p:sldId id="327" r:id="rId27"/>
    <p:sldId id="304" r:id="rId28"/>
    <p:sldId id="321" r:id="rId29"/>
    <p:sldId id="319" r:id="rId30"/>
    <p:sldId id="329" r:id="rId31"/>
    <p:sldId id="298" r:id="rId32"/>
    <p:sldId id="301" r:id="rId33"/>
    <p:sldId id="303" r:id="rId34"/>
    <p:sldId id="297" r:id="rId35"/>
    <p:sldId id="296" r:id="rId36"/>
    <p:sldId id="318" r:id="rId37"/>
    <p:sldId id="284" r:id="rId38"/>
    <p:sldId id="267" r:id="rId39"/>
    <p:sldId id="317" r:id="rId40"/>
    <p:sldId id="290" r:id="rId41"/>
    <p:sldId id="292" r:id="rId42"/>
    <p:sldId id="269" r:id="rId43"/>
  </p:sldIdLst>
  <p:sldSz cx="9144000" cy="6858000" type="screen4x3"/>
  <p:notesSz cx="7010400" cy="9296400"/>
  <p:custDataLst>
    <p:tags r:id="rId46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arrell, Akeelah B - ETA CTR" initials="HAB-EC" lastIdx="1" clrIdx="0"/>
  <p:cmAuthor id="1" name="Sara Lamback" initials="SL" lastIdx="28" clrIdx="1">
    <p:extLst/>
  </p:cmAuthor>
  <p:cmAuthor id="2" name="Sara Lamback" initials="SL [2]" lastIdx="1" clrIdx="2">
    <p:extLst/>
  </p:cmAuthor>
  <p:cmAuthor id="3" name="Sara Lamback" initials="SL [3]" lastIdx="1" clrIdx="3">
    <p:extLst/>
  </p:cmAuthor>
  <p:cmAuthor id="4" name="Sara Lamback" initials="SL [4]" lastIdx="1" clrIdx="4">
    <p:extLst/>
  </p:cmAuthor>
  <p:cmAuthor id="5" name="Sara Lamback" initials="SL [5]" lastIdx="1" clrIdx="5">
    <p:extLst/>
  </p:cmAuthor>
  <p:cmAuthor id="6" name="Sara Lamback" initials="SL [6]" lastIdx="1" clrIdx="6">
    <p:extLst/>
  </p:cmAuthor>
  <p:cmAuthor id="7" name="Sara Lamback" initials="SL [7]" lastIdx="1" clrIdx="7">
    <p:extLst/>
  </p:cmAuthor>
  <p:cmAuthor id="8" name="Sara Lamback" initials="SL [8]" lastIdx="1" clrIdx="8">
    <p:extLst/>
  </p:cmAuthor>
  <p:cmAuthor id="9" name="Sara Lamback" initials="SL [9]" lastIdx="1" clrIdx="9">
    <p:extLst/>
  </p:cmAuthor>
  <p:cmAuthor id="10" name="Sara Lamback" initials="SL [10]" lastIdx="1" clrIdx="10">
    <p:extLst/>
  </p:cmAuthor>
  <p:cmAuthor id="11" name="Sara Lamback" initials="SL [11]" lastIdx="1" clrIdx="11">
    <p:extLst/>
  </p:cmAuthor>
  <p:cmAuthor id="12" name="Sara Lamback" initials="SL [12]" lastIdx="1" clrIdx="12">
    <p:extLst/>
  </p:cmAuthor>
  <p:cmAuthor id="13" name="Sara Lamback" initials="SL [13]" lastIdx="1" clrIdx="13">
    <p:extLst/>
  </p:cmAuthor>
  <p:cmAuthor id="14" name="Sara Lamback" initials="SL [14]" lastIdx="1" clrIdx="14">
    <p:extLst/>
  </p:cmAuthor>
  <p:cmAuthor id="15" name="Akeelah Harrell" initials="AH" lastIdx="1" clrIdx="15">
    <p:extLst/>
  </p:cmAuthor>
  <p:cmAuthor id="16" name="Akeelah Harrell" initials="AH [2]" lastIdx="1" clrIdx="16">
    <p:extLst/>
  </p:cmAuthor>
  <p:cmAuthor id="17" name="Akeelah Harrell" initials="AH [3]" lastIdx="1" clrIdx="17">
    <p:extLst/>
  </p:cmAuthor>
  <p:cmAuthor id="18" name="Akeelah Harrell" initials="AH [4]" lastIdx="1" clrIdx="18">
    <p:extLst/>
  </p:cmAuthor>
  <p:cmAuthor id="19" name="Akeelah Harrell" initials="AH [5]" lastIdx="1" clrIdx="19">
    <p:extLst/>
  </p:cmAuthor>
  <p:cmAuthor id="20" name="Megan Baird" initials="MB" lastIdx="2" clrIdx="20"/>
  <p:cmAuthor id="21" name="Microsoft Office User" initials="Office" lastIdx="1" clrIdx="21">
    <p:extLst/>
  </p:cmAuthor>
  <p:cmAuthor id="22" name="Microsoft Office User" initials="Office [2]" lastIdx="1" clrIdx="22">
    <p:extLst/>
  </p:cmAuthor>
  <p:cmAuthor id="23" name="Microsoft Office User" initials="Office [3]" lastIdx="1" clrIdx="23">
    <p:extLst/>
  </p:cmAuthor>
  <p:cmAuthor id="24" name="Microsoft Office User" initials="Office [4]" lastIdx="1" clrIdx="24">
    <p:extLst/>
  </p:cmAuthor>
  <p:cmAuthor id="25" name="Microsoft Office User" initials="Office [5]" lastIdx="1" clrIdx="25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5A99"/>
    <a:srgbClr val="004874"/>
    <a:srgbClr val="9D1C30"/>
    <a:srgbClr val="4675B8"/>
    <a:srgbClr val="124D95"/>
    <a:srgbClr val="002C47"/>
    <a:srgbClr val="041F36"/>
    <a:srgbClr val="7A232E"/>
    <a:srgbClr val="B85759"/>
    <a:srgbClr val="4A7E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62" autoAdjust="0"/>
    <p:restoredTop sz="69073" autoAdjust="0"/>
  </p:normalViewPr>
  <p:slideViewPr>
    <p:cSldViewPr snapToGrid="0">
      <p:cViewPr varScale="1">
        <p:scale>
          <a:sx n="50" d="100"/>
          <a:sy n="50" d="100"/>
        </p:scale>
        <p:origin x="1764" y="42"/>
      </p:cViewPr>
      <p:guideLst>
        <p:guide orient="horz" pos="216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sorterViewPr>
    <p:cViewPr varScale="1">
      <p:scale>
        <a:sx n="1" d="1"/>
        <a:sy n="1" d="1"/>
      </p:scale>
      <p:origin x="0" y="-581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F318CA6-08AB-4ABE-B349-676605B65D6C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C9D8059-D2E0-4C91-8D8D-A79D1FB79854}">
      <dgm:prSet phldrT="[Text]" custT="1"/>
      <dgm:spPr>
        <a:noFill/>
        <a:ln w="38100" cap="rnd">
          <a:solidFill>
            <a:schemeClr val="accent1"/>
          </a:solidFill>
        </a:ln>
      </dgm:spPr>
      <dgm:t>
        <a:bodyPr/>
        <a:lstStyle/>
        <a:p>
          <a:r>
            <a:rPr lang="en-US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Let’s get to know who is on the call today. Using the poll, select the role that you play in your TechHire grant</a:t>
          </a:r>
        </a:p>
        <a:p>
          <a:r>
            <a:rPr lang="en-US" sz="1700" dirty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Choose the answer that best reflects you (or your group):</a:t>
          </a:r>
          <a:endParaRPr lang="en-US" sz="1700" dirty="0">
            <a:latin typeface="Arial" pitchFamily="34" charset="0"/>
            <a:cs typeface="Arial" pitchFamily="34" charset="0"/>
          </a:endParaRPr>
        </a:p>
      </dgm:t>
    </dgm:pt>
    <dgm:pt modelId="{B4C1CCFE-FE1F-4EA9-A040-FFA594C8966E}" type="parTrans" cxnId="{B0542320-1ACE-40DC-8A28-1279388B3948}">
      <dgm:prSet/>
      <dgm:spPr/>
      <dgm:t>
        <a:bodyPr/>
        <a:lstStyle/>
        <a:p>
          <a:endParaRPr lang="en-US"/>
        </a:p>
      </dgm:t>
    </dgm:pt>
    <dgm:pt modelId="{7D8C7A49-846B-425A-A372-DA2BF28DA196}" type="sibTrans" cxnId="{B0542320-1ACE-40DC-8A28-1279388B3948}">
      <dgm:prSet/>
      <dgm:spPr/>
      <dgm:t>
        <a:bodyPr/>
        <a:lstStyle/>
        <a:p>
          <a:endParaRPr lang="en-US"/>
        </a:p>
      </dgm:t>
    </dgm:pt>
    <dgm:pt modelId="{855749C9-25BC-45AC-B787-9457C050449F}" type="pres">
      <dgm:prSet presAssocID="{9F318CA6-08AB-4ABE-B349-676605B65D6C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E4DC371-F7C6-47CE-B90E-1AFFF13B3F0E}" type="pres">
      <dgm:prSet presAssocID="{FC9D8059-D2E0-4C91-8D8D-A79D1FB79854}" presName="root" presStyleCnt="0"/>
      <dgm:spPr/>
    </dgm:pt>
    <dgm:pt modelId="{77B1561D-399D-4DFB-9AB8-7B690400EE7B}" type="pres">
      <dgm:prSet presAssocID="{FC9D8059-D2E0-4C91-8D8D-A79D1FB79854}" presName="rootComposite" presStyleCnt="0"/>
      <dgm:spPr/>
    </dgm:pt>
    <dgm:pt modelId="{7A996C81-500F-4B1F-B5A4-1B476941A02A}" type="pres">
      <dgm:prSet presAssocID="{FC9D8059-D2E0-4C91-8D8D-A79D1FB79854}" presName="rootText" presStyleLbl="node1" presStyleIdx="0" presStyleCnt="1" custScaleX="570093" custScaleY="204969" custLinFactNeighborX="-4492" custLinFactNeighborY="3918"/>
      <dgm:spPr/>
    </dgm:pt>
    <dgm:pt modelId="{326860F1-B8CF-451E-A26A-39B929BC3F19}" type="pres">
      <dgm:prSet presAssocID="{FC9D8059-D2E0-4C91-8D8D-A79D1FB79854}" presName="rootConnector" presStyleLbl="node1" presStyleIdx="0" presStyleCnt="1"/>
      <dgm:spPr/>
    </dgm:pt>
    <dgm:pt modelId="{2E4345B9-8324-4DBE-9681-CF7D074FAF45}" type="pres">
      <dgm:prSet presAssocID="{FC9D8059-D2E0-4C91-8D8D-A79D1FB79854}" presName="childShape" presStyleCnt="0"/>
      <dgm:spPr/>
    </dgm:pt>
  </dgm:ptLst>
  <dgm:cxnLst>
    <dgm:cxn modelId="{B0542320-1ACE-40DC-8A28-1279388B3948}" srcId="{9F318CA6-08AB-4ABE-B349-676605B65D6C}" destId="{FC9D8059-D2E0-4C91-8D8D-A79D1FB79854}" srcOrd="0" destOrd="0" parTransId="{B4C1CCFE-FE1F-4EA9-A040-FFA594C8966E}" sibTransId="{7D8C7A49-846B-425A-A372-DA2BF28DA196}"/>
    <dgm:cxn modelId="{B3984E33-0599-9D45-A237-D2FA5449061B}" type="presOf" srcId="{FC9D8059-D2E0-4C91-8D8D-A79D1FB79854}" destId="{7A996C81-500F-4B1F-B5A4-1B476941A02A}" srcOrd="0" destOrd="0" presId="urn:microsoft.com/office/officeart/2005/8/layout/hierarchy3"/>
    <dgm:cxn modelId="{44790096-FCCF-EC4F-805F-8BA446422C49}" type="presOf" srcId="{FC9D8059-D2E0-4C91-8D8D-A79D1FB79854}" destId="{326860F1-B8CF-451E-A26A-39B929BC3F19}" srcOrd="1" destOrd="0" presId="urn:microsoft.com/office/officeart/2005/8/layout/hierarchy3"/>
    <dgm:cxn modelId="{69992CEA-6A8F-C74C-A9D5-DFD2D6BE1D24}" type="presOf" srcId="{9F318CA6-08AB-4ABE-B349-676605B65D6C}" destId="{855749C9-25BC-45AC-B787-9457C050449F}" srcOrd="0" destOrd="0" presId="urn:microsoft.com/office/officeart/2005/8/layout/hierarchy3"/>
    <dgm:cxn modelId="{D45EA3DA-E7E2-0B41-802D-96139DB6DD68}" type="presParOf" srcId="{855749C9-25BC-45AC-B787-9457C050449F}" destId="{1E4DC371-F7C6-47CE-B90E-1AFFF13B3F0E}" srcOrd="0" destOrd="0" presId="urn:microsoft.com/office/officeart/2005/8/layout/hierarchy3"/>
    <dgm:cxn modelId="{7B426E14-359A-0245-B0B0-339F36D4DA13}" type="presParOf" srcId="{1E4DC371-F7C6-47CE-B90E-1AFFF13B3F0E}" destId="{77B1561D-399D-4DFB-9AB8-7B690400EE7B}" srcOrd="0" destOrd="0" presId="urn:microsoft.com/office/officeart/2005/8/layout/hierarchy3"/>
    <dgm:cxn modelId="{6F58EA6D-0461-9749-A49A-32A7CEC2859A}" type="presParOf" srcId="{77B1561D-399D-4DFB-9AB8-7B690400EE7B}" destId="{7A996C81-500F-4B1F-B5A4-1B476941A02A}" srcOrd="0" destOrd="0" presId="urn:microsoft.com/office/officeart/2005/8/layout/hierarchy3"/>
    <dgm:cxn modelId="{6A46C5C1-FF0B-FC43-8F22-9A25519C7144}" type="presParOf" srcId="{77B1561D-399D-4DFB-9AB8-7B690400EE7B}" destId="{326860F1-B8CF-451E-A26A-39B929BC3F19}" srcOrd="1" destOrd="0" presId="urn:microsoft.com/office/officeart/2005/8/layout/hierarchy3"/>
    <dgm:cxn modelId="{9B601563-F1E4-7442-843A-A4B775AD3DAD}" type="presParOf" srcId="{1E4DC371-F7C6-47CE-B90E-1AFFF13B3F0E}" destId="{2E4345B9-8324-4DBE-9681-CF7D074FAF45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F318CA6-08AB-4ABE-B349-676605B65D6C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C9D8059-D2E0-4C91-8D8D-A79D1FB79854}">
      <dgm:prSet phldrT="[Text]" custT="1"/>
      <dgm:spPr>
        <a:noFill/>
        <a:ln w="38100" cap="rnd">
          <a:solidFill>
            <a:schemeClr val="accent1"/>
          </a:solidFill>
        </a:ln>
      </dgm:spPr>
      <dgm:t>
        <a:bodyPr/>
        <a:lstStyle/>
        <a:p>
          <a:pPr>
            <a:lnSpc>
              <a:spcPct val="110000"/>
            </a:lnSpc>
          </a:pPr>
          <a:r>
            <a:rPr lang="en-US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In what stage of implementation </a:t>
          </a:r>
          <a:br>
            <a:rPr lang="en-US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rPr>
          </a:br>
          <a:r>
            <a:rPr lang="en-US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is your TechHire project? </a:t>
          </a:r>
        </a:p>
        <a:p>
          <a:pPr>
            <a:lnSpc>
              <a:spcPct val="90000"/>
            </a:lnSpc>
          </a:pPr>
          <a:r>
            <a:rPr lang="en-US" sz="1700" dirty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Choose the answer that best reflects you (or your group):</a:t>
          </a:r>
          <a:endParaRPr lang="en-US" sz="1700" dirty="0">
            <a:latin typeface="Arial" pitchFamily="34" charset="0"/>
            <a:cs typeface="Arial" pitchFamily="34" charset="0"/>
          </a:endParaRPr>
        </a:p>
      </dgm:t>
    </dgm:pt>
    <dgm:pt modelId="{B4C1CCFE-FE1F-4EA9-A040-FFA594C8966E}" type="parTrans" cxnId="{B0542320-1ACE-40DC-8A28-1279388B3948}">
      <dgm:prSet/>
      <dgm:spPr/>
      <dgm:t>
        <a:bodyPr/>
        <a:lstStyle/>
        <a:p>
          <a:endParaRPr lang="en-US"/>
        </a:p>
      </dgm:t>
    </dgm:pt>
    <dgm:pt modelId="{7D8C7A49-846B-425A-A372-DA2BF28DA196}" type="sibTrans" cxnId="{B0542320-1ACE-40DC-8A28-1279388B3948}">
      <dgm:prSet/>
      <dgm:spPr/>
      <dgm:t>
        <a:bodyPr/>
        <a:lstStyle/>
        <a:p>
          <a:endParaRPr lang="en-US"/>
        </a:p>
      </dgm:t>
    </dgm:pt>
    <dgm:pt modelId="{855749C9-25BC-45AC-B787-9457C050449F}" type="pres">
      <dgm:prSet presAssocID="{9F318CA6-08AB-4ABE-B349-676605B65D6C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E4DC371-F7C6-47CE-B90E-1AFFF13B3F0E}" type="pres">
      <dgm:prSet presAssocID="{FC9D8059-D2E0-4C91-8D8D-A79D1FB79854}" presName="root" presStyleCnt="0"/>
      <dgm:spPr/>
    </dgm:pt>
    <dgm:pt modelId="{77B1561D-399D-4DFB-9AB8-7B690400EE7B}" type="pres">
      <dgm:prSet presAssocID="{FC9D8059-D2E0-4C91-8D8D-A79D1FB79854}" presName="rootComposite" presStyleCnt="0"/>
      <dgm:spPr/>
    </dgm:pt>
    <dgm:pt modelId="{7A996C81-500F-4B1F-B5A4-1B476941A02A}" type="pres">
      <dgm:prSet presAssocID="{FC9D8059-D2E0-4C91-8D8D-A79D1FB79854}" presName="rootText" presStyleLbl="node1" presStyleIdx="0" presStyleCnt="1" custScaleX="570093" custScaleY="204969" custLinFactNeighborX="-190" custLinFactNeighborY="-13254"/>
      <dgm:spPr/>
    </dgm:pt>
    <dgm:pt modelId="{326860F1-B8CF-451E-A26A-39B929BC3F19}" type="pres">
      <dgm:prSet presAssocID="{FC9D8059-D2E0-4C91-8D8D-A79D1FB79854}" presName="rootConnector" presStyleLbl="node1" presStyleIdx="0" presStyleCnt="1"/>
      <dgm:spPr/>
    </dgm:pt>
    <dgm:pt modelId="{2E4345B9-8324-4DBE-9681-CF7D074FAF45}" type="pres">
      <dgm:prSet presAssocID="{FC9D8059-D2E0-4C91-8D8D-A79D1FB79854}" presName="childShape" presStyleCnt="0"/>
      <dgm:spPr/>
    </dgm:pt>
  </dgm:ptLst>
  <dgm:cxnLst>
    <dgm:cxn modelId="{34A5EC0C-7EB6-AC49-B90E-6DD727AECE07}" type="presOf" srcId="{FC9D8059-D2E0-4C91-8D8D-A79D1FB79854}" destId="{326860F1-B8CF-451E-A26A-39B929BC3F19}" srcOrd="1" destOrd="0" presId="urn:microsoft.com/office/officeart/2005/8/layout/hierarchy3"/>
    <dgm:cxn modelId="{B0542320-1ACE-40DC-8A28-1279388B3948}" srcId="{9F318CA6-08AB-4ABE-B349-676605B65D6C}" destId="{FC9D8059-D2E0-4C91-8D8D-A79D1FB79854}" srcOrd="0" destOrd="0" parTransId="{B4C1CCFE-FE1F-4EA9-A040-FFA594C8966E}" sibTransId="{7D8C7A49-846B-425A-A372-DA2BF28DA196}"/>
    <dgm:cxn modelId="{15E654F1-9FB2-C849-92E4-7968997A6D63}" type="presOf" srcId="{9F318CA6-08AB-4ABE-B349-676605B65D6C}" destId="{855749C9-25BC-45AC-B787-9457C050449F}" srcOrd="0" destOrd="0" presId="urn:microsoft.com/office/officeart/2005/8/layout/hierarchy3"/>
    <dgm:cxn modelId="{61DFC0F1-E41D-4A4D-92B3-D71415666BA6}" type="presOf" srcId="{FC9D8059-D2E0-4C91-8D8D-A79D1FB79854}" destId="{7A996C81-500F-4B1F-B5A4-1B476941A02A}" srcOrd="0" destOrd="0" presId="urn:microsoft.com/office/officeart/2005/8/layout/hierarchy3"/>
    <dgm:cxn modelId="{7D286B36-66C3-AF48-AADE-E519642FCC7B}" type="presParOf" srcId="{855749C9-25BC-45AC-B787-9457C050449F}" destId="{1E4DC371-F7C6-47CE-B90E-1AFFF13B3F0E}" srcOrd="0" destOrd="0" presId="urn:microsoft.com/office/officeart/2005/8/layout/hierarchy3"/>
    <dgm:cxn modelId="{45D0106D-42CC-4D47-AA8B-561B77F1E3A7}" type="presParOf" srcId="{1E4DC371-F7C6-47CE-B90E-1AFFF13B3F0E}" destId="{77B1561D-399D-4DFB-9AB8-7B690400EE7B}" srcOrd="0" destOrd="0" presId="urn:microsoft.com/office/officeart/2005/8/layout/hierarchy3"/>
    <dgm:cxn modelId="{B0B8C4D7-D4B4-7446-9680-E9A9E1DBC1B9}" type="presParOf" srcId="{77B1561D-399D-4DFB-9AB8-7B690400EE7B}" destId="{7A996C81-500F-4B1F-B5A4-1B476941A02A}" srcOrd="0" destOrd="0" presId="urn:microsoft.com/office/officeart/2005/8/layout/hierarchy3"/>
    <dgm:cxn modelId="{052ECDF4-A4BE-7D47-A895-3118164B4239}" type="presParOf" srcId="{77B1561D-399D-4DFB-9AB8-7B690400EE7B}" destId="{326860F1-B8CF-451E-A26A-39B929BC3F19}" srcOrd="1" destOrd="0" presId="urn:microsoft.com/office/officeart/2005/8/layout/hierarchy3"/>
    <dgm:cxn modelId="{72114C78-6985-5C4A-A620-48BA068C18B4}" type="presParOf" srcId="{1E4DC371-F7C6-47CE-B90E-1AFFF13B3F0E}" destId="{2E4345B9-8324-4DBE-9681-CF7D074FAF45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36D2CE6-2B97-174F-ABDF-3A2431032072}" type="doc">
      <dgm:prSet loTypeId="urn:microsoft.com/office/officeart/2008/layout/NameandTitleOrganizationalChar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7FA59CC-72D3-2444-835E-D79FF5688756}">
      <dgm:prSet phldrT="[Text]" custT="1"/>
      <dgm:spPr/>
      <dgm:t>
        <a:bodyPr/>
        <a:lstStyle/>
        <a:p>
          <a:r>
            <a:rPr lang="en-US" sz="1800" dirty="0"/>
            <a:t>Maher &amp; </a:t>
          </a:r>
          <a:br>
            <a:rPr lang="en-US" sz="1800" dirty="0"/>
          </a:br>
          <a:r>
            <a:rPr lang="en-US" sz="1800" dirty="0"/>
            <a:t>Maher</a:t>
          </a:r>
        </a:p>
      </dgm:t>
    </dgm:pt>
    <dgm:pt modelId="{72EED16D-601F-2A4B-A42F-ABA9507519DC}" type="parTrans" cxnId="{A7307E92-325F-F146-94E1-E1AF43AD7993}">
      <dgm:prSet/>
      <dgm:spPr/>
      <dgm:t>
        <a:bodyPr/>
        <a:lstStyle/>
        <a:p>
          <a:endParaRPr lang="en-US"/>
        </a:p>
      </dgm:t>
    </dgm:pt>
    <dgm:pt modelId="{F4B05C3F-FE76-554A-9400-62953E4864FE}" type="sibTrans" cxnId="{A7307E92-325F-F146-94E1-E1AF43AD7993}">
      <dgm:prSet custT="1"/>
      <dgm:spPr/>
      <dgm:t>
        <a:bodyPr/>
        <a:lstStyle/>
        <a:p>
          <a:pPr algn="ctr"/>
          <a:r>
            <a:rPr lang="en-US" sz="900" dirty="0"/>
            <a:t>Todd Cohen</a:t>
          </a:r>
        </a:p>
      </dgm:t>
    </dgm:pt>
    <dgm:pt modelId="{87A575A4-A02D-4448-BB35-2C2DA1FDDBE8}">
      <dgm:prSet phldrT="[Text]" custT="1"/>
      <dgm:spPr/>
      <dgm:t>
        <a:bodyPr/>
        <a:lstStyle/>
        <a:p>
          <a:r>
            <a:rPr lang="en-US" sz="1800" dirty="0"/>
            <a:t>ICF </a:t>
          </a:r>
          <a:br>
            <a:rPr lang="en-US" sz="1800" dirty="0"/>
          </a:br>
          <a:r>
            <a:rPr lang="en-US" sz="1800" dirty="0"/>
            <a:t>International</a:t>
          </a:r>
        </a:p>
      </dgm:t>
    </dgm:pt>
    <dgm:pt modelId="{9E0D55AC-3FB3-E040-98D6-0CA0E44A9678}" type="parTrans" cxnId="{7A840DBF-D40D-D64C-BF3D-417D3D79DE8A}">
      <dgm:prSet/>
      <dgm:spPr/>
      <dgm:t>
        <a:bodyPr/>
        <a:lstStyle/>
        <a:p>
          <a:endParaRPr lang="en-US"/>
        </a:p>
      </dgm:t>
    </dgm:pt>
    <dgm:pt modelId="{9264FA07-320C-5A49-8358-D88970568FC8}" type="sibTrans" cxnId="{7A840DBF-D40D-D64C-BF3D-417D3D79DE8A}">
      <dgm:prSet custT="1"/>
      <dgm:spPr/>
      <dgm:t>
        <a:bodyPr/>
        <a:lstStyle/>
        <a:p>
          <a:pPr algn="ctr"/>
          <a:r>
            <a:rPr lang="en-US" sz="900" dirty="0"/>
            <a:t>Brent Orrell and </a:t>
          </a:r>
          <a:br>
            <a:rPr lang="en-US" sz="900" dirty="0"/>
          </a:br>
          <a:r>
            <a:rPr lang="en-US" sz="900" dirty="0"/>
            <a:t>Bridget Brown</a:t>
          </a:r>
        </a:p>
      </dgm:t>
    </dgm:pt>
    <dgm:pt modelId="{26A9BA9F-A550-6241-BBC4-48B297DCE2B2}">
      <dgm:prSet phldrT="[Text]" custT="1"/>
      <dgm:spPr/>
      <dgm:t>
        <a:bodyPr/>
        <a:lstStyle/>
        <a:p>
          <a:r>
            <a:rPr lang="en-US" sz="1800" dirty="0"/>
            <a:t>Jobs for the Future</a:t>
          </a:r>
        </a:p>
      </dgm:t>
    </dgm:pt>
    <dgm:pt modelId="{65B98AA4-A4D7-1342-8F5E-9A567B1BC310}" type="parTrans" cxnId="{6E51FA41-F92F-B542-B9C9-CC5A9EF8FFCD}">
      <dgm:prSet/>
      <dgm:spPr/>
      <dgm:t>
        <a:bodyPr/>
        <a:lstStyle/>
        <a:p>
          <a:endParaRPr lang="en-US"/>
        </a:p>
      </dgm:t>
    </dgm:pt>
    <dgm:pt modelId="{A672A50A-1E42-E54B-9D1B-2934AC16291F}" type="sibTrans" cxnId="{6E51FA41-F92F-B542-B9C9-CC5A9EF8FFCD}">
      <dgm:prSet custT="1"/>
      <dgm:spPr/>
      <dgm:t>
        <a:bodyPr/>
        <a:lstStyle/>
        <a:p>
          <a:pPr algn="ctr"/>
          <a:r>
            <a:rPr lang="en-US" sz="900" dirty="0"/>
            <a:t>Tom Hooper and </a:t>
          </a:r>
          <a:br>
            <a:rPr lang="en-US" sz="900" dirty="0"/>
          </a:br>
          <a:r>
            <a:rPr lang="en-US" sz="900" dirty="0"/>
            <a:t>Sara Lamback</a:t>
          </a:r>
        </a:p>
      </dgm:t>
    </dgm:pt>
    <dgm:pt modelId="{A8A3D013-6695-7A42-9FA4-77431974B3B0}" type="pres">
      <dgm:prSet presAssocID="{436D2CE6-2B97-174F-ABDF-3A243103207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DF3D40AB-101D-4111-80E0-C2795E9ED341}" type="pres">
      <dgm:prSet presAssocID="{26A9BA9F-A550-6241-BBC4-48B297DCE2B2}" presName="hierRoot1" presStyleCnt="0">
        <dgm:presLayoutVars>
          <dgm:hierBranch val="init"/>
        </dgm:presLayoutVars>
      </dgm:prSet>
      <dgm:spPr/>
    </dgm:pt>
    <dgm:pt modelId="{2A4D986A-381E-4C8D-8443-D5AFBCEB3D2C}" type="pres">
      <dgm:prSet presAssocID="{26A9BA9F-A550-6241-BBC4-48B297DCE2B2}" presName="rootComposite1" presStyleCnt="0"/>
      <dgm:spPr/>
    </dgm:pt>
    <dgm:pt modelId="{A3943412-DBC7-4410-B5C6-61A5AA4E217F}" type="pres">
      <dgm:prSet presAssocID="{26A9BA9F-A550-6241-BBC4-48B297DCE2B2}" presName="rootText1" presStyleLbl="node0" presStyleIdx="0" presStyleCnt="1">
        <dgm:presLayoutVars>
          <dgm:chMax/>
          <dgm:chPref val="3"/>
        </dgm:presLayoutVars>
      </dgm:prSet>
      <dgm:spPr/>
    </dgm:pt>
    <dgm:pt modelId="{E84BD414-E8E1-469B-B1FF-F2AE15304D15}" type="pres">
      <dgm:prSet presAssocID="{26A9BA9F-A550-6241-BBC4-48B297DCE2B2}" presName="titleText1" presStyleLbl="fgAcc0" presStyleIdx="0" presStyleCnt="1" custScaleX="59031">
        <dgm:presLayoutVars>
          <dgm:chMax val="0"/>
          <dgm:chPref val="0"/>
        </dgm:presLayoutVars>
      </dgm:prSet>
      <dgm:spPr/>
    </dgm:pt>
    <dgm:pt modelId="{7CFA095A-4B16-4EFF-99FF-ABEDEAB5EC50}" type="pres">
      <dgm:prSet presAssocID="{26A9BA9F-A550-6241-BBC4-48B297DCE2B2}" presName="rootConnector1" presStyleLbl="node1" presStyleIdx="0" presStyleCnt="2"/>
      <dgm:spPr/>
    </dgm:pt>
    <dgm:pt modelId="{B72AA4D0-4A17-4E6D-91B4-8BFE46EB6BE7}" type="pres">
      <dgm:prSet presAssocID="{26A9BA9F-A550-6241-BBC4-48B297DCE2B2}" presName="hierChild2" presStyleCnt="0"/>
      <dgm:spPr/>
    </dgm:pt>
    <dgm:pt modelId="{D5A250CF-54E0-B446-B3C6-A6F2867A0E5C}" type="pres">
      <dgm:prSet presAssocID="{72EED16D-601F-2A4B-A42F-ABA9507519DC}" presName="Name37" presStyleLbl="parChTrans1D2" presStyleIdx="0" presStyleCnt="2"/>
      <dgm:spPr/>
    </dgm:pt>
    <dgm:pt modelId="{1933AD11-F4F8-944A-841C-B9116AC842F1}" type="pres">
      <dgm:prSet presAssocID="{E7FA59CC-72D3-2444-835E-D79FF5688756}" presName="hierRoot2" presStyleCnt="0">
        <dgm:presLayoutVars>
          <dgm:hierBranch val="init"/>
        </dgm:presLayoutVars>
      </dgm:prSet>
      <dgm:spPr/>
    </dgm:pt>
    <dgm:pt modelId="{E41C9D76-D643-AD4A-9D75-6793113B4DC5}" type="pres">
      <dgm:prSet presAssocID="{E7FA59CC-72D3-2444-835E-D79FF5688756}" presName="rootComposite" presStyleCnt="0"/>
      <dgm:spPr/>
    </dgm:pt>
    <dgm:pt modelId="{D8D1E45D-D1EC-A446-8C00-5B757C56973A}" type="pres">
      <dgm:prSet presAssocID="{E7FA59CC-72D3-2444-835E-D79FF5688756}" presName="rootText" presStyleLbl="node1" presStyleIdx="0" presStyleCnt="2">
        <dgm:presLayoutVars>
          <dgm:chMax/>
          <dgm:chPref val="3"/>
        </dgm:presLayoutVars>
      </dgm:prSet>
      <dgm:spPr/>
    </dgm:pt>
    <dgm:pt modelId="{B247950C-1BF3-064B-AEA8-953BB417C4B5}" type="pres">
      <dgm:prSet presAssocID="{E7FA59CC-72D3-2444-835E-D79FF5688756}" presName="titleText2" presStyleLbl="fgAcc1" presStyleIdx="0" presStyleCnt="2" custScaleX="48854" custLinFactNeighborX="6975">
        <dgm:presLayoutVars>
          <dgm:chMax val="0"/>
          <dgm:chPref val="0"/>
        </dgm:presLayoutVars>
      </dgm:prSet>
      <dgm:spPr/>
    </dgm:pt>
    <dgm:pt modelId="{4A9913ED-0DD2-A547-A9C2-7185E59216C7}" type="pres">
      <dgm:prSet presAssocID="{E7FA59CC-72D3-2444-835E-D79FF5688756}" presName="rootConnector" presStyleLbl="node2" presStyleIdx="0" presStyleCnt="0"/>
      <dgm:spPr/>
    </dgm:pt>
    <dgm:pt modelId="{74D6CE14-4B52-2447-914C-61ABB02B6FBB}" type="pres">
      <dgm:prSet presAssocID="{E7FA59CC-72D3-2444-835E-D79FF5688756}" presName="hierChild4" presStyleCnt="0"/>
      <dgm:spPr/>
    </dgm:pt>
    <dgm:pt modelId="{F381452D-909F-1E49-8231-7C455D6BFB6F}" type="pres">
      <dgm:prSet presAssocID="{E7FA59CC-72D3-2444-835E-D79FF5688756}" presName="hierChild5" presStyleCnt="0"/>
      <dgm:spPr/>
    </dgm:pt>
    <dgm:pt modelId="{548CDFE9-D411-9B4C-9B2E-35FF20879E8A}" type="pres">
      <dgm:prSet presAssocID="{9E0D55AC-3FB3-E040-98D6-0CA0E44A9678}" presName="Name37" presStyleLbl="parChTrans1D2" presStyleIdx="1" presStyleCnt="2"/>
      <dgm:spPr/>
    </dgm:pt>
    <dgm:pt modelId="{F89E0DA2-05B4-044B-B35B-DC0F946190AD}" type="pres">
      <dgm:prSet presAssocID="{87A575A4-A02D-4448-BB35-2C2DA1FDDBE8}" presName="hierRoot2" presStyleCnt="0">
        <dgm:presLayoutVars>
          <dgm:hierBranch val="init"/>
        </dgm:presLayoutVars>
      </dgm:prSet>
      <dgm:spPr/>
    </dgm:pt>
    <dgm:pt modelId="{A31E4834-899A-0C4B-B667-BE89534A5FE5}" type="pres">
      <dgm:prSet presAssocID="{87A575A4-A02D-4448-BB35-2C2DA1FDDBE8}" presName="rootComposite" presStyleCnt="0"/>
      <dgm:spPr/>
    </dgm:pt>
    <dgm:pt modelId="{567E949B-DA3F-E448-8A6B-8E040CAD5937}" type="pres">
      <dgm:prSet presAssocID="{87A575A4-A02D-4448-BB35-2C2DA1FDDBE8}" presName="rootText" presStyleLbl="node1" presStyleIdx="1" presStyleCnt="2">
        <dgm:presLayoutVars>
          <dgm:chMax/>
          <dgm:chPref val="3"/>
        </dgm:presLayoutVars>
      </dgm:prSet>
      <dgm:spPr/>
    </dgm:pt>
    <dgm:pt modelId="{DD6C837C-1593-654A-9DFA-92B21B89F348}" type="pres">
      <dgm:prSet presAssocID="{87A575A4-A02D-4448-BB35-2C2DA1FDDBE8}" presName="titleText2" presStyleLbl="fgAcc1" presStyleIdx="1" presStyleCnt="2" custScaleX="56787" custLinFactNeighborX="2826">
        <dgm:presLayoutVars>
          <dgm:chMax val="0"/>
          <dgm:chPref val="0"/>
        </dgm:presLayoutVars>
      </dgm:prSet>
      <dgm:spPr/>
    </dgm:pt>
    <dgm:pt modelId="{23E48AFC-7B1A-1349-81F9-527384F7DDCD}" type="pres">
      <dgm:prSet presAssocID="{87A575A4-A02D-4448-BB35-2C2DA1FDDBE8}" presName="rootConnector" presStyleLbl="node2" presStyleIdx="0" presStyleCnt="0"/>
      <dgm:spPr/>
    </dgm:pt>
    <dgm:pt modelId="{C8F5D593-FAFF-3843-9F7C-B9201CE71103}" type="pres">
      <dgm:prSet presAssocID="{87A575A4-A02D-4448-BB35-2C2DA1FDDBE8}" presName="hierChild4" presStyleCnt="0"/>
      <dgm:spPr/>
    </dgm:pt>
    <dgm:pt modelId="{6850A023-5FBF-AC41-B5AC-E4155FDEAFD8}" type="pres">
      <dgm:prSet presAssocID="{87A575A4-A02D-4448-BB35-2C2DA1FDDBE8}" presName="hierChild5" presStyleCnt="0"/>
      <dgm:spPr/>
    </dgm:pt>
    <dgm:pt modelId="{7E22FCD7-88A2-44E0-B595-607573DBB432}" type="pres">
      <dgm:prSet presAssocID="{26A9BA9F-A550-6241-BBC4-48B297DCE2B2}" presName="hierChild3" presStyleCnt="0"/>
      <dgm:spPr/>
    </dgm:pt>
  </dgm:ptLst>
  <dgm:cxnLst>
    <dgm:cxn modelId="{BD82050E-C177-894D-BA70-88CCACDA3FC1}" type="presOf" srcId="{A672A50A-1E42-E54B-9D1B-2934AC16291F}" destId="{E84BD414-E8E1-469B-B1FF-F2AE15304D15}" srcOrd="0" destOrd="0" presId="urn:microsoft.com/office/officeart/2008/layout/NameandTitleOrganizationalChart"/>
    <dgm:cxn modelId="{0C28C613-7F8A-4643-A559-C783174B45BB}" type="presOf" srcId="{87A575A4-A02D-4448-BB35-2C2DA1FDDBE8}" destId="{567E949B-DA3F-E448-8A6B-8E040CAD5937}" srcOrd="0" destOrd="0" presId="urn:microsoft.com/office/officeart/2008/layout/NameandTitleOrganizationalChart"/>
    <dgm:cxn modelId="{62071A22-B87F-1D4A-90C1-944A95327BEA}" type="presOf" srcId="{87A575A4-A02D-4448-BB35-2C2DA1FDDBE8}" destId="{23E48AFC-7B1A-1349-81F9-527384F7DDCD}" srcOrd="1" destOrd="0" presId="urn:microsoft.com/office/officeart/2008/layout/NameandTitleOrganizationalChart"/>
    <dgm:cxn modelId="{6E51FA41-F92F-B542-B9C9-CC5A9EF8FFCD}" srcId="{436D2CE6-2B97-174F-ABDF-3A2431032072}" destId="{26A9BA9F-A550-6241-BBC4-48B297DCE2B2}" srcOrd="0" destOrd="0" parTransId="{65B98AA4-A4D7-1342-8F5E-9A567B1BC310}" sibTransId="{A672A50A-1E42-E54B-9D1B-2934AC16291F}"/>
    <dgm:cxn modelId="{BFA56167-D9BD-0845-87F3-48B66C85FCD4}" type="presOf" srcId="{E7FA59CC-72D3-2444-835E-D79FF5688756}" destId="{D8D1E45D-D1EC-A446-8C00-5B757C56973A}" srcOrd="0" destOrd="0" presId="urn:microsoft.com/office/officeart/2008/layout/NameandTitleOrganizationalChart"/>
    <dgm:cxn modelId="{C2E77847-4574-6648-9848-A850B79D9021}" type="presOf" srcId="{9264FA07-320C-5A49-8358-D88970568FC8}" destId="{DD6C837C-1593-654A-9DFA-92B21B89F348}" srcOrd="0" destOrd="0" presId="urn:microsoft.com/office/officeart/2008/layout/NameandTitleOrganizationalChart"/>
    <dgm:cxn modelId="{945BDE6E-150B-3F47-AD07-96BA9D1D2F07}" type="presOf" srcId="{E7FA59CC-72D3-2444-835E-D79FF5688756}" destId="{4A9913ED-0DD2-A547-A9C2-7185E59216C7}" srcOrd="1" destOrd="0" presId="urn:microsoft.com/office/officeart/2008/layout/NameandTitleOrganizationalChart"/>
    <dgm:cxn modelId="{5C631870-8767-1147-896F-6B92C5AFDF94}" type="presOf" srcId="{F4B05C3F-FE76-554A-9400-62953E4864FE}" destId="{B247950C-1BF3-064B-AEA8-953BB417C4B5}" srcOrd="0" destOrd="0" presId="urn:microsoft.com/office/officeart/2008/layout/NameandTitleOrganizationalChart"/>
    <dgm:cxn modelId="{EC49F172-DC3C-EB4D-9802-19FAC21D6771}" type="presOf" srcId="{26A9BA9F-A550-6241-BBC4-48B297DCE2B2}" destId="{A3943412-DBC7-4410-B5C6-61A5AA4E217F}" srcOrd="0" destOrd="0" presId="urn:microsoft.com/office/officeart/2008/layout/NameandTitleOrganizationalChart"/>
    <dgm:cxn modelId="{4DE7EE76-4A34-084F-95B3-3802BA571E77}" type="presOf" srcId="{72EED16D-601F-2A4B-A42F-ABA9507519DC}" destId="{D5A250CF-54E0-B446-B3C6-A6F2867A0E5C}" srcOrd="0" destOrd="0" presId="urn:microsoft.com/office/officeart/2008/layout/NameandTitleOrganizationalChart"/>
    <dgm:cxn modelId="{A7307E92-325F-F146-94E1-E1AF43AD7993}" srcId="{26A9BA9F-A550-6241-BBC4-48B297DCE2B2}" destId="{E7FA59CC-72D3-2444-835E-D79FF5688756}" srcOrd="0" destOrd="0" parTransId="{72EED16D-601F-2A4B-A42F-ABA9507519DC}" sibTransId="{F4B05C3F-FE76-554A-9400-62953E4864FE}"/>
    <dgm:cxn modelId="{602D55A8-CD63-A946-9686-849E7EBEC8E4}" type="presOf" srcId="{436D2CE6-2B97-174F-ABDF-3A2431032072}" destId="{A8A3D013-6695-7A42-9FA4-77431974B3B0}" srcOrd="0" destOrd="0" presId="urn:microsoft.com/office/officeart/2008/layout/NameandTitleOrganizationalChart"/>
    <dgm:cxn modelId="{7A840DBF-D40D-D64C-BF3D-417D3D79DE8A}" srcId="{26A9BA9F-A550-6241-BBC4-48B297DCE2B2}" destId="{87A575A4-A02D-4448-BB35-2C2DA1FDDBE8}" srcOrd="1" destOrd="0" parTransId="{9E0D55AC-3FB3-E040-98D6-0CA0E44A9678}" sibTransId="{9264FA07-320C-5A49-8358-D88970568FC8}"/>
    <dgm:cxn modelId="{2C43B8E2-0266-D24E-BAD5-0D1CCA183129}" type="presOf" srcId="{26A9BA9F-A550-6241-BBC4-48B297DCE2B2}" destId="{7CFA095A-4B16-4EFF-99FF-ABEDEAB5EC50}" srcOrd="1" destOrd="0" presId="urn:microsoft.com/office/officeart/2008/layout/NameandTitleOrganizationalChart"/>
    <dgm:cxn modelId="{0D3757F8-F901-6E41-BE28-7A66C44CC241}" type="presOf" srcId="{9E0D55AC-3FB3-E040-98D6-0CA0E44A9678}" destId="{548CDFE9-D411-9B4C-9B2E-35FF20879E8A}" srcOrd="0" destOrd="0" presId="urn:microsoft.com/office/officeart/2008/layout/NameandTitleOrganizationalChart"/>
    <dgm:cxn modelId="{F0249D42-4040-1842-86E3-B7C277090C24}" type="presParOf" srcId="{A8A3D013-6695-7A42-9FA4-77431974B3B0}" destId="{DF3D40AB-101D-4111-80E0-C2795E9ED341}" srcOrd="0" destOrd="0" presId="urn:microsoft.com/office/officeart/2008/layout/NameandTitleOrganizationalChart"/>
    <dgm:cxn modelId="{DAB1C199-3A3D-3D46-8F11-AD40F69DF9E4}" type="presParOf" srcId="{DF3D40AB-101D-4111-80E0-C2795E9ED341}" destId="{2A4D986A-381E-4C8D-8443-D5AFBCEB3D2C}" srcOrd="0" destOrd="0" presId="urn:microsoft.com/office/officeart/2008/layout/NameandTitleOrganizationalChart"/>
    <dgm:cxn modelId="{37139473-916C-E44C-AE8A-66546C6370F9}" type="presParOf" srcId="{2A4D986A-381E-4C8D-8443-D5AFBCEB3D2C}" destId="{A3943412-DBC7-4410-B5C6-61A5AA4E217F}" srcOrd="0" destOrd="0" presId="urn:microsoft.com/office/officeart/2008/layout/NameandTitleOrganizationalChart"/>
    <dgm:cxn modelId="{59B79BE7-1B8D-904C-B5A8-583CA231A451}" type="presParOf" srcId="{2A4D986A-381E-4C8D-8443-D5AFBCEB3D2C}" destId="{E84BD414-E8E1-469B-B1FF-F2AE15304D15}" srcOrd="1" destOrd="0" presId="urn:microsoft.com/office/officeart/2008/layout/NameandTitleOrganizationalChart"/>
    <dgm:cxn modelId="{E69B07B2-3E7E-5947-9A8B-6E5C3FF848BB}" type="presParOf" srcId="{2A4D986A-381E-4C8D-8443-D5AFBCEB3D2C}" destId="{7CFA095A-4B16-4EFF-99FF-ABEDEAB5EC50}" srcOrd="2" destOrd="0" presId="urn:microsoft.com/office/officeart/2008/layout/NameandTitleOrganizationalChart"/>
    <dgm:cxn modelId="{E665BF1F-2E5A-0B4D-842B-2BBA4DA782D7}" type="presParOf" srcId="{DF3D40AB-101D-4111-80E0-C2795E9ED341}" destId="{B72AA4D0-4A17-4E6D-91B4-8BFE46EB6BE7}" srcOrd="1" destOrd="0" presId="urn:microsoft.com/office/officeart/2008/layout/NameandTitleOrganizationalChart"/>
    <dgm:cxn modelId="{0099B6EB-F3CE-AE43-AD16-409CAC915044}" type="presParOf" srcId="{B72AA4D0-4A17-4E6D-91B4-8BFE46EB6BE7}" destId="{D5A250CF-54E0-B446-B3C6-A6F2867A0E5C}" srcOrd="0" destOrd="0" presId="urn:microsoft.com/office/officeart/2008/layout/NameandTitleOrganizationalChart"/>
    <dgm:cxn modelId="{4C09528F-2A6E-654F-B270-44D455BC4175}" type="presParOf" srcId="{B72AA4D0-4A17-4E6D-91B4-8BFE46EB6BE7}" destId="{1933AD11-F4F8-944A-841C-B9116AC842F1}" srcOrd="1" destOrd="0" presId="urn:microsoft.com/office/officeart/2008/layout/NameandTitleOrganizationalChart"/>
    <dgm:cxn modelId="{51EF02B8-B07A-E34D-9ACB-E094BA0B309C}" type="presParOf" srcId="{1933AD11-F4F8-944A-841C-B9116AC842F1}" destId="{E41C9D76-D643-AD4A-9D75-6793113B4DC5}" srcOrd="0" destOrd="0" presId="urn:microsoft.com/office/officeart/2008/layout/NameandTitleOrganizationalChart"/>
    <dgm:cxn modelId="{69C49E4D-3656-C845-B2AC-F79DC94EC20A}" type="presParOf" srcId="{E41C9D76-D643-AD4A-9D75-6793113B4DC5}" destId="{D8D1E45D-D1EC-A446-8C00-5B757C56973A}" srcOrd="0" destOrd="0" presId="urn:microsoft.com/office/officeart/2008/layout/NameandTitleOrganizationalChart"/>
    <dgm:cxn modelId="{DD1342F5-3401-4D4E-BA8F-A7DE2A2AA21B}" type="presParOf" srcId="{E41C9D76-D643-AD4A-9D75-6793113B4DC5}" destId="{B247950C-1BF3-064B-AEA8-953BB417C4B5}" srcOrd="1" destOrd="0" presId="urn:microsoft.com/office/officeart/2008/layout/NameandTitleOrganizationalChart"/>
    <dgm:cxn modelId="{1E419341-F254-0748-B103-C2058AC178A2}" type="presParOf" srcId="{E41C9D76-D643-AD4A-9D75-6793113B4DC5}" destId="{4A9913ED-0DD2-A547-A9C2-7185E59216C7}" srcOrd="2" destOrd="0" presId="urn:microsoft.com/office/officeart/2008/layout/NameandTitleOrganizationalChart"/>
    <dgm:cxn modelId="{A85C0523-75CF-504F-9551-E76E76CC41A6}" type="presParOf" srcId="{1933AD11-F4F8-944A-841C-B9116AC842F1}" destId="{74D6CE14-4B52-2447-914C-61ABB02B6FBB}" srcOrd="1" destOrd="0" presId="urn:microsoft.com/office/officeart/2008/layout/NameandTitleOrganizationalChart"/>
    <dgm:cxn modelId="{38AC2F54-A602-734A-B302-37A96F75BB51}" type="presParOf" srcId="{1933AD11-F4F8-944A-841C-B9116AC842F1}" destId="{F381452D-909F-1E49-8231-7C455D6BFB6F}" srcOrd="2" destOrd="0" presId="urn:microsoft.com/office/officeart/2008/layout/NameandTitleOrganizationalChart"/>
    <dgm:cxn modelId="{8A583B16-B774-8445-B102-7B250AF134CF}" type="presParOf" srcId="{B72AA4D0-4A17-4E6D-91B4-8BFE46EB6BE7}" destId="{548CDFE9-D411-9B4C-9B2E-35FF20879E8A}" srcOrd="2" destOrd="0" presId="urn:microsoft.com/office/officeart/2008/layout/NameandTitleOrganizationalChart"/>
    <dgm:cxn modelId="{39CE66B9-C012-DE46-9A41-B22889F91AE4}" type="presParOf" srcId="{B72AA4D0-4A17-4E6D-91B4-8BFE46EB6BE7}" destId="{F89E0DA2-05B4-044B-B35B-DC0F946190AD}" srcOrd="3" destOrd="0" presId="urn:microsoft.com/office/officeart/2008/layout/NameandTitleOrganizationalChart"/>
    <dgm:cxn modelId="{F5392165-A1C2-7141-87CF-CD3570357EE1}" type="presParOf" srcId="{F89E0DA2-05B4-044B-B35B-DC0F946190AD}" destId="{A31E4834-899A-0C4B-B667-BE89534A5FE5}" srcOrd="0" destOrd="0" presId="urn:microsoft.com/office/officeart/2008/layout/NameandTitleOrganizationalChart"/>
    <dgm:cxn modelId="{75ED8F85-38FC-0949-9BFD-6E8C1AD43C2D}" type="presParOf" srcId="{A31E4834-899A-0C4B-B667-BE89534A5FE5}" destId="{567E949B-DA3F-E448-8A6B-8E040CAD5937}" srcOrd="0" destOrd="0" presId="urn:microsoft.com/office/officeart/2008/layout/NameandTitleOrganizationalChart"/>
    <dgm:cxn modelId="{826DC32C-306D-DC43-9C22-4FFCAFB226E4}" type="presParOf" srcId="{A31E4834-899A-0C4B-B667-BE89534A5FE5}" destId="{DD6C837C-1593-654A-9DFA-92B21B89F348}" srcOrd="1" destOrd="0" presId="urn:microsoft.com/office/officeart/2008/layout/NameandTitleOrganizationalChart"/>
    <dgm:cxn modelId="{0D23987C-414C-2641-8131-C9100E8205B1}" type="presParOf" srcId="{A31E4834-899A-0C4B-B667-BE89534A5FE5}" destId="{23E48AFC-7B1A-1349-81F9-527384F7DDCD}" srcOrd="2" destOrd="0" presId="urn:microsoft.com/office/officeart/2008/layout/NameandTitleOrganizationalChart"/>
    <dgm:cxn modelId="{6C0E676D-EF1C-5547-B244-1B3CE3EBB3AE}" type="presParOf" srcId="{F89E0DA2-05B4-044B-B35B-DC0F946190AD}" destId="{C8F5D593-FAFF-3843-9F7C-B9201CE71103}" srcOrd="1" destOrd="0" presId="urn:microsoft.com/office/officeart/2008/layout/NameandTitleOrganizationalChart"/>
    <dgm:cxn modelId="{16C693F5-5D77-6145-B597-114C705A5246}" type="presParOf" srcId="{F89E0DA2-05B4-044B-B35B-DC0F946190AD}" destId="{6850A023-5FBF-AC41-B5AC-E4155FDEAFD8}" srcOrd="2" destOrd="0" presId="urn:microsoft.com/office/officeart/2008/layout/NameandTitleOrganizationalChart"/>
    <dgm:cxn modelId="{F1B31086-2E3F-2E44-A975-849A9B40E508}" type="presParOf" srcId="{DF3D40AB-101D-4111-80E0-C2795E9ED341}" destId="{7E22FCD7-88A2-44E0-B595-607573DBB432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F318CA6-08AB-4ABE-B349-676605B65D6C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C9D8059-D2E0-4C91-8D8D-A79D1FB79854}">
      <dgm:prSet phldrT="[Text]" custT="1"/>
      <dgm:spPr>
        <a:noFill/>
        <a:ln w="38100" cap="rnd">
          <a:solidFill>
            <a:schemeClr val="accent1"/>
          </a:solidFill>
        </a:ln>
      </dgm:spPr>
      <dgm:t>
        <a:bodyPr/>
        <a:lstStyle/>
        <a:p>
          <a:r>
            <a:rPr lang="en-US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Peer networking is a valuable TA strategy. Which of the following types of TechHire peer learning group are you most interested in? </a:t>
          </a:r>
        </a:p>
        <a:p>
          <a:r>
            <a:rPr lang="en-US" sz="1700" dirty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Choose the answer that best reflects you (or your group):</a:t>
          </a:r>
          <a:endParaRPr lang="en-US" sz="1700" dirty="0">
            <a:latin typeface="Arial" pitchFamily="34" charset="0"/>
            <a:cs typeface="Arial" pitchFamily="34" charset="0"/>
          </a:endParaRPr>
        </a:p>
      </dgm:t>
    </dgm:pt>
    <dgm:pt modelId="{B4C1CCFE-FE1F-4EA9-A040-FFA594C8966E}" type="parTrans" cxnId="{B0542320-1ACE-40DC-8A28-1279388B3948}">
      <dgm:prSet/>
      <dgm:spPr/>
      <dgm:t>
        <a:bodyPr/>
        <a:lstStyle/>
        <a:p>
          <a:endParaRPr lang="en-US"/>
        </a:p>
      </dgm:t>
    </dgm:pt>
    <dgm:pt modelId="{7D8C7A49-846B-425A-A372-DA2BF28DA196}" type="sibTrans" cxnId="{B0542320-1ACE-40DC-8A28-1279388B3948}">
      <dgm:prSet/>
      <dgm:spPr/>
      <dgm:t>
        <a:bodyPr/>
        <a:lstStyle/>
        <a:p>
          <a:endParaRPr lang="en-US"/>
        </a:p>
      </dgm:t>
    </dgm:pt>
    <dgm:pt modelId="{855749C9-25BC-45AC-B787-9457C050449F}" type="pres">
      <dgm:prSet presAssocID="{9F318CA6-08AB-4ABE-B349-676605B65D6C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E4DC371-F7C6-47CE-B90E-1AFFF13B3F0E}" type="pres">
      <dgm:prSet presAssocID="{FC9D8059-D2E0-4C91-8D8D-A79D1FB79854}" presName="root" presStyleCnt="0"/>
      <dgm:spPr/>
    </dgm:pt>
    <dgm:pt modelId="{77B1561D-399D-4DFB-9AB8-7B690400EE7B}" type="pres">
      <dgm:prSet presAssocID="{FC9D8059-D2E0-4C91-8D8D-A79D1FB79854}" presName="rootComposite" presStyleCnt="0"/>
      <dgm:spPr/>
    </dgm:pt>
    <dgm:pt modelId="{7A996C81-500F-4B1F-B5A4-1B476941A02A}" type="pres">
      <dgm:prSet presAssocID="{FC9D8059-D2E0-4C91-8D8D-A79D1FB79854}" presName="rootText" presStyleLbl="node1" presStyleIdx="0" presStyleCnt="1" custScaleX="570093" custScaleY="204969" custLinFactNeighborX="-190" custLinFactNeighborY="-13254"/>
      <dgm:spPr/>
    </dgm:pt>
    <dgm:pt modelId="{326860F1-B8CF-451E-A26A-39B929BC3F19}" type="pres">
      <dgm:prSet presAssocID="{FC9D8059-D2E0-4C91-8D8D-A79D1FB79854}" presName="rootConnector" presStyleLbl="node1" presStyleIdx="0" presStyleCnt="1"/>
      <dgm:spPr/>
    </dgm:pt>
    <dgm:pt modelId="{2E4345B9-8324-4DBE-9681-CF7D074FAF45}" type="pres">
      <dgm:prSet presAssocID="{FC9D8059-D2E0-4C91-8D8D-A79D1FB79854}" presName="childShape" presStyleCnt="0"/>
      <dgm:spPr/>
    </dgm:pt>
  </dgm:ptLst>
  <dgm:cxnLst>
    <dgm:cxn modelId="{0EE99F0A-9DC8-488B-BC49-4A80A7401933}" type="presOf" srcId="{9F318CA6-08AB-4ABE-B349-676605B65D6C}" destId="{855749C9-25BC-45AC-B787-9457C050449F}" srcOrd="0" destOrd="0" presId="urn:microsoft.com/office/officeart/2005/8/layout/hierarchy3"/>
    <dgm:cxn modelId="{B0542320-1ACE-40DC-8A28-1279388B3948}" srcId="{9F318CA6-08AB-4ABE-B349-676605B65D6C}" destId="{FC9D8059-D2E0-4C91-8D8D-A79D1FB79854}" srcOrd="0" destOrd="0" parTransId="{B4C1CCFE-FE1F-4EA9-A040-FFA594C8966E}" sibTransId="{7D8C7A49-846B-425A-A372-DA2BF28DA196}"/>
    <dgm:cxn modelId="{F648AF55-6287-4A81-9185-80BCDBAB4524}" type="presOf" srcId="{FC9D8059-D2E0-4C91-8D8D-A79D1FB79854}" destId="{7A996C81-500F-4B1F-B5A4-1B476941A02A}" srcOrd="0" destOrd="0" presId="urn:microsoft.com/office/officeart/2005/8/layout/hierarchy3"/>
    <dgm:cxn modelId="{6D01A3D8-C884-4429-8AAD-64A1B0F7AC2E}" type="presOf" srcId="{FC9D8059-D2E0-4C91-8D8D-A79D1FB79854}" destId="{326860F1-B8CF-451E-A26A-39B929BC3F19}" srcOrd="1" destOrd="0" presId="urn:microsoft.com/office/officeart/2005/8/layout/hierarchy3"/>
    <dgm:cxn modelId="{D4B1A957-A1D1-4FD5-929B-5ED7530911D5}" type="presParOf" srcId="{855749C9-25BC-45AC-B787-9457C050449F}" destId="{1E4DC371-F7C6-47CE-B90E-1AFFF13B3F0E}" srcOrd="0" destOrd="0" presId="urn:microsoft.com/office/officeart/2005/8/layout/hierarchy3"/>
    <dgm:cxn modelId="{D688C4EC-9E15-4677-8D72-7A92F2A48063}" type="presParOf" srcId="{1E4DC371-F7C6-47CE-B90E-1AFFF13B3F0E}" destId="{77B1561D-399D-4DFB-9AB8-7B690400EE7B}" srcOrd="0" destOrd="0" presId="urn:microsoft.com/office/officeart/2005/8/layout/hierarchy3"/>
    <dgm:cxn modelId="{6446DFF9-62B1-4C90-9C29-6DB5CF09B052}" type="presParOf" srcId="{77B1561D-399D-4DFB-9AB8-7B690400EE7B}" destId="{7A996C81-500F-4B1F-B5A4-1B476941A02A}" srcOrd="0" destOrd="0" presId="urn:microsoft.com/office/officeart/2005/8/layout/hierarchy3"/>
    <dgm:cxn modelId="{37DC873A-C261-4471-8C12-E17086A8E28B}" type="presParOf" srcId="{77B1561D-399D-4DFB-9AB8-7B690400EE7B}" destId="{326860F1-B8CF-451E-A26A-39B929BC3F19}" srcOrd="1" destOrd="0" presId="urn:microsoft.com/office/officeart/2005/8/layout/hierarchy3"/>
    <dgm:cxn modelId="{8E3CE64D-5FAD-406A-9689-EAA0D8576565}" type="presParOf" srcId="{1E4DC371-F7C6-47CE-B90E-1AFFF13B3F0E}" destId="{2E4345B9-8324-4DBE-9681-CF7D074FAF45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F318CA6-08AB-4ABE-B349-676605B65D6C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C9D8059-D2E0-4C91-8D8D-A79D1FB79854}">
      <dgm:prSet phldrT="[Text]" custT="1"/>
      <dgm:spPr>
        <a:noFill/>
        <a:ln w="38100" cap="rnd">
          <a:solidFill>
            <a:schemeClr val="accent1"/>
          </a:solidFill>
        </a:ln>
      </dgm:spPr>
      <dgm:t>
        <a:bodyPr/>
        <a:lstStyle/>
        <a:p>
          <a:r>
            <a:rPr lang="en-US" sz="2400" dirty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In what area is your TechHire partnership </a:t>
          </a:r>
        </a:p>
        <a:p>
          <a:r>
            <a:rPr lang="en-US" sz="2400" dirty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particularly strong? </a:t>
          </a:r>
        </a:p>
        <a:p>
          <a:r>
            <a:rPr lang="en-US" sz="1700" dirty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Choose the answer that best reflects you (or your group):</a:t>
          </a:r>
          <a:endParaRPr lang="en-US" sz="1700" dirty="0">
            <a:latin typeface="Arial" pitchFamily="34" charset="0"/>
            <a:cs typeface="Arial" pitchFamily="34" charset="0"/>
          </a:endParaRPr>
        </a:p>
      </dgm:t>
    </dgm:pt>
    <dgm:pt modelId="{B4C1CCFE-FE1F-4EA9-A040-FFA594C8966E}" type="parTrans" cxnId="{B0542320-1ACE-40DC-8A28-1279388B3948}">
      <dgm:prSet/>
      <dgm:spPr/>
      <dgm:t>
        <a:bodyPr/>
        <a:lstStyle/>
        <a:p>
          <a:endParaRPr lang="en-US"/>
        </a:p>
      </dgm:t>
    </dgm:pt>
    <dgm:pt modelId="{7D8C7A49-846B-425A-A372-DA2BF28DA196}" type="sibTrans" cxnId="{B0542320-1ACE-40DC-8A28-1279388B3948}">
      <dgm:prSet/>
      <dgm:spPr/>
      <dgm:t>
        <a:bodyPr/>
        <a:lstStyle/>
        <a:p>
          <a:endParaRPr lang="en-US"/>
        </a:p>
      </dgm:t>
    </dgm:pt>
    <dgm:pt modelId="{855749C9-25BC-45AC-B787-9457C050449F}" type="pres">
      <dgm:prSet presAssocID="{9F318CA6-08AB-4ABE-B349-676605B65D6C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E4DC371-F7C6-47CE-B90E-1AFFF13B3F0E}" type="pres">
      <dgm:prSet presAssocID="{FC9D8059-D2E0-4C91-8D8D-A79D1FB79854}" presName="root" presStyleCnt="0"/>
      <dgm:spPr/>
    </dgm:pt>
    <dgm:pt modelId="{77B1561D-399D-4DFB-9AB8-7B690400EE7B}" type="pres">
      <dgm:prSet presAssocID="{FC9D8059-D2E0-4C91-8D8D-A79D1FB79854}" presName="rootComposite" presStyleCnt="0"/>
      <dgm:spPr/>
    </dgm:pt>
    <dgm:pt modelId="{7A996C81-500F-4B1F-B5A4-1B476941A02A}" type="pres">
      <dgm:prSet presAssocID="{FC9D8059-D2E0-4C91-8D8D-A79D1FB79854}" presName="rootText" presStyleLbl="node1" presStyleIdx="0" presStyleCnt="1" custScaleX="570093" custScaleY="204969" custLinFactNeighborX="-190" custLinFactNeighborY="-13254"/>
      <dgm:spPr/>
    </dgm:pt>
    <dgm:pt modelId="{326860F1-B8CF-451E-A26A-39B929BC3F19}" type="pres">
      <dgm:prSet presAssocID="{FC9D8059-D2E0-4C91-8D8D-A79D1FB79854}" presName="rootConnector" presStyleLbl="node1" presStyleIdx="0" presStyleCnt="1"/>
      <dgm:spPr/>
    </dgm:pt>
    <dgm:pt modelId="{2E4345B9-8324-4DBE-9681-CF7D074FAF45}" type="pres">
      <dgm:prSet presAssocID="{FC9D8059-D2E0-4C91-8D8D-A79D1FB79854}" presName="childShape" presStyleCnt="0"/>
      <dgm:spPr/>
    </dgm:pt>
  </dgm:ptLst>
  <dgm:cxnLst>
    <dgm:cxn modelId="{B0542320-1ACE-40DC-8A28-1279388B3948}" srcId="{9F318CA6-08AB-4ABE-B349-676605B65D6C}" destId="{FC9D8059-D2E0-4C91-8D8D-A79D1FB79854}" srcOrd="0" destOrd="0" parTransId="{B4C1CCFE-FE1F-4EA9-A040-FFA594C8966E}" sibTransId="{7D8C7A49-846B-425A-A372-DA2BF28DA196}"/>
    <dgm:cxn modelId="{AFC8BA38-D757-4619-BC04-A2E64D2AA13B}" type="presOf" srcId="{9F318CA6-08AB-4ABE-B349-676605B65D6C}" destId="{855749C9-25BC-45AC-B787-9457C050449F}" srcOrd="0" destOrd="0" presId="urn:microsoft.com/office/officeart/2005/8/layout/hierarchy3"/>
    <dgm:cxn modelId="{C9E929EE-15E4-416B-987A-3E214FE35B3A}" type="presOf" srcId="{FC9D8059-D2E0-4C91-8D8D-A79D1FB79854}" destId="{326860F1-B8CF-451E-A26A-39B929BC3F19}" srcOrd="1" destOrd="0" presId="urn:microsoft.com/office/officeart/2005/8/layout/hierarchy3"/>
    <dgm:cxn modelId="{92A8B7FA-F833-47FF-B57A-1D37E4295E25}" type="presOf" srcId="{FC9D8059-D2E0-4C91-8D8D-A79D1FB79854}" destId="{7A996C81-500F-4B1F-B5A4-1B476941A02A}" srcOrd="0" destOrd="0" presId="urn:microsoft.com/office/officeart/2005/8/layout/hierarchy3"/>
    <dgm:cxn modelId="{1B2D97B9-B926-4FB8-95AC-C19F21A757E9}" type="presParOf" srcId="{855749C9-25BC-45AC-B787-9457C050449F}" destId="{1E4DC371-F7C6-47CE-B90E-1AFFF13B3F0E}" srcOrd="0" destOrd="0" presId="urn:microsoft.com/office/officeart/2005/8/layout/hierarchy3"/>
    <dgm:cxn modelId="{E0A2680E-5E3B-43B2-B092-C7F3507435FD}" type="presParOf" srcId="{1E4DC371-F7C6-47CE-B90E-1AFFF13B3F0E}" destId="{77B1561D-399D-4DFB-9AB8-7B690400EE7B}" srcOrd="0" destOrd="0" presId="urn:microsoft.com/office/officeart/2005/8/layout/hierarchy3"/>
    <dgm:cxn modelId="{44F2BC11-FEB0-4788-A22A-F04BEF8827AF}" type="presParOf" srcId="{77B1561D-399D-4DFB-9AB8-7B690400EE7B}" destId="{7A996C81-500F-4B1F-B5A4-1B476941A02A}" srcOrd="0" destOrd="0" presId="urn:microsoft.com/office/officeart/2005/8/layout/hierarchy3"/>
    <dgm:cxn modelId="{F1AFC821-94A1-485F-A02E-084CCC122474}" type="presParOf" srcId="{77B1561D-399D-4DFB-9AB8-7B690400EE7B}" destId="{326860F1-B8CF-451E-A26A-39B929BC3F19}" srcOrd="1" destOrd="0" presId="urn:microsoft.com/office/officeart/2005/8/layout/hierarchy3"/>
    <dgm:cxn modelId="{420A8BE4-94F9-4573-A511-7482A68B32A3}" type="presParOf" srcId="{1E4DC371-F7C6-47CE-B90E-1AFFF13B3F0E}" destId="{2E4345B9-8324-4DBE-9681-CF7D074FAF45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F318CA6-08AB-4ABE-B349-676605B65D6C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C9D8059-D2E0-4C91-8D8D-A79D1FB79854}">
      <dgm:prSet phldrT="[Text]" custT="1"/>
      <dgm:spPr>
        <a:noFill/>
        <a:ln w="38100" cap="rnd">
          <a:solidFill>
            <a:schemeClr val="accent1"/>
          </a:solidFill>
        </a:ln>
      </dgm:spPr>
      <dgm:t>
        <a:bodyPr/>
        <a:lstStyle/>
        <a:p>
          <a:r>
            <a:rPr lang="en-US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Which topic represents a TA need </a:t>
          </a:r>
          <a:br>
            <a:rPr lang="en-US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rPr>
          </a:br>
          <a:r>
            <a:rPr lang="en-US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for your partnership? </a:t>
          </a:r>
        </a:p>
        <a:p>
          <a:r>
            <a:rPr lang="en-US" sz="1700" dirty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Choose the answer that best reflects you (or your group):</a:t>
          </a:r>
          <a:endParaRPr lang="en-US" sz="1700" dirty="0">
            <a:latin typeface="Arial" pitchFamily="34" charset="0"/>
            <a:cs typeface="Arial" pitchFamily="34" charset="0"/>
          </a:endParaRPr>
        </a:p>
      </dgm:t>
    </dgm:pt>
    <dgm:pt modelId="{B4C1CCFE-FE1F-4EA9-A040-FFA594C8966E}" type="parTrans" cxnId="{B0542320-1ACE-40DC-8A28-1279388B3948}">
      <dgm:prSet/>
      <dgm:spPr/>
      <dgm:t>
        <a:bodyPr/>
        <a:lstStyle/>
        <a:p>
          <a:endParaRPr lang="en-US"/>
        </a:p>
      </dgm:t>
    </dgm:pt>
    <dgm:pt modelId="{7D8C7A49-846B-425A-A372-DA2BF28DA196}" type="sibTrans" cxnId="{B0542320-1ACE-40DC-8A28-1279388B3948}">
      <dgm:prSet/>
      <dgm:spPr/>
      <dgm:t>
        <a:bodyPr/>
        <a:lstStyle/>
        <a:p>
          <a:endParaRPr lang="en-US"/>
        </a:p>
      </dgm:t>
    </dgm:pt>
    <dgm:pt modelId="{855749C9-25BC-45AC-B787-9457C050449F}" type="pres">
      <dgm:prSet presAssocID="{9F318CA6-08AB-4ABE-B349-676605B65D6C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E4DC371-F7C6-47CE-B90E-1AFFF13B3F0E}" type="pres">
      <dgm:prSet presAssocID="{FC9D8059-D2E0-4C91-8D8D-A79D1FB79854}" presName="root" presStyleCnt="0"/>
      <dgm:spPr/>
    </dgm:pt>
    <dgm:pt modelId="{77B1561D-399D-4DFB-9AB8-7B690400EE7B}" type="pres">
      <dgm:prSet presAssocID="{FC9D8059-D2E0-4C91-8D8D-A79D1FB79854}" presName="rootComposite" presStyleCnt="0"/>
      <dgm:spPr/>
    </dgm:pt>
    <dgm:pt modelId="{7A996C81-500F-4B1F-B5A4-1B476941A02A}" type="pres">
      <dgm:prSet presAssocID="{FC9D8059-D2E0-4C91-8D8D-A79D1FB79854}" presName="rootText" presStyleLbl="node1" presStyleIdx="0" presStyleCnt="1" custScaleX="570093" custScaleY="204969" custLinFactNeighborX="-190" custLinFactNeighborY="-13254"/>
      <dgm:spPr/>
    </dgm:pt>
    <dgm:pt modelId="{326860F1-B8CF-451E-A26A-39B929BC3F19}" type="pres">
      <dgm:prSet presAssocID="{FC9D8059-D2E0-4C91-8D8D-A79D1FB79854}" presName="rootConnector" presStyleLbl="node1" presStyleIdx="0" presStyleCnt="1"/>
      <dgm:spPr/>
    </dgm:pt>
    <dgm:pt modelId="{2E4345B9-8324-4DBE-9681-CF7D074FAF45}" type="pres">
      <dgm:prSet presAssocID="{FC9D8059-D2E0-4C91-8D8D-A79D1FB79854}" presName="childShape" presStyleCnt="0"/>
      <dgm:spPr/>
    </dgm:pt>
  </dgm:ptLst>
  <dgm:cxnLst>
    <dgm:cxn modelId="{B0542320-1ACE-40DC-8A28-1279388B3948}" srcId="{9F318CA6-08AB-4ABE-B349-676605B65D6C}" destId="{FC9D8059-D2E0-4C91-8D8D-A79D1FB79854}" srcOrd="0" destOrd="0" parTransId="{B4C1CCFE-FE1F-4EA9-A040-FFA594C8966E}" sibTransId="{7D8C7A49-846B-425A-A372-DA2BF28DA196}"/>
    <dgm:cxn modelId="{DAFC1F74-4573-2147-8E49-2C8C526A3E9A}" type="presOf" srcId="{FC9D8059-D2E0-4C91-8D8D-A79D1FB79854}" destId="{7A996C81-500F-4B1F-B5A4-1B476941A02A}" srcOrd="0" destOrd="0" presId="urn:microsoft.com/office/officeart/2005/8/layout/hierarchy3"/>
    <dgm:cxn modelId="{01900B99-C511-BE46-BADB-6489A1146AE6}" type="presOf" srcId="{9F318CA6-08AB-4ABE-B349-676605B65D6C}" destId="{855749C9-25BC-45AC-B787-9457C050449F}" srcOrd="0" destOrd="0" presId="urn:microsoft.com/office/officeart/2005/8/layout/hierarchy3"/>
    <dgm:cxn modelId="{3F9054D9-3FEF-A24C-A261-824F55BDDABB}" type="presOf" srcId="{FC9D8059-D2E0-4C91-8D8D-A79D1FB79854}" destId="{326860F1-B8CF-451E-A26A-39B929BC3F19}" srcOrd="1" destOrd="0" presId="urn:microsoft.com/office/officeart/2005/8/layout/hierarchy3"/>
    <dgm:cxn modelId="{D1AA81D7-7A16-9D4A-8234-06A06656E4C3}" type="presParOf" srcId="{855749C9-25BC-45AC-B787-9457C050449F}" destId="{1E4DC371-F7C6-47CE-B90E-1AFFF13B3F0E}" srcOrd="0" destOrd="0" presId="urn:microsoft.com/office/officeart/2005/8/layout/hierarchy3"/>
    <dgm:cxn modelId="{E83E5D38-FF5E-6541-A0B9-EA49B5A4A77F}" type="presParOf" srcId="{1E4DC371-F7C6-47CE-B90E-1AFFF13B3F0E}" destId="{77B1561D-399D-4DFB-9AB8-7B690400EE7B}" srcOrd="0" destOrd="0" presId="urn:microsoft.com/office/officeart/2005/8/layout/hierarchy3"/>
    <dgm:cxn modelId="{4DE70C86-D2E4-AB43-A683-0248917BD431}" type="presParOf" srcId="{77B1561D-399D-4DFB-9AB8-7B690400EE7B}" destId="{7A996C81-500F-4B1F-B5A4-1B476941A02A}" srcOrd="0" destOrd="0" presId="urn:microsoft.com/office/officeart/2005/8/layout/hierarchy3"/>
    <dgm:cxn modelId="{D315B509-5C9B-FD42-9C17-39E1E675126D}" type="presParOf" srcId="{77B1561D-399D-4DFB-9AB8-7B690400EE7B}" destId="{326860F1-B8CF-451E-A26A-39B929BC3F19}" srcOrd="1" destOrd="0" presId="urn:microsoft.com/office/officeart/2005/8/layout/hierarchy3"/>
    <dgm:cxn modelId="{1AA65D55-3086-C54D-97A8-BFE438DF2115}" type="presParOf" srcId="{1E4DC371-F7C6-47CE-B90E-1AFFF13B3F0E}" destId="{2E4345B9-8324-4DBE-9681-CF7D074FAF45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F318CA6-08AB-4ABE-B349-676605B65D6C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C9D8059-D2E0-4C91-8D8D-A79D1FB79854}">
      <dgm:prSet phldrT="[Text]" custT="1"/>
      <dgm:spPr>
        <a:noFill/>
        <a:ln w="38100" cap="rnd">
          <a:solidFill>
            <a:schemeClr val="accent1"/>
          </a:solidFill>
        </a:ln>
      </dgm:spPr>
      <dgm:t>
        <a:bodyPr/>
        <a:lstStyle/>
        <a:p>
          <a:r>
            <a:rPr lang="en-US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How do you feel after today’s webinar?</a:t>
          </a:r>
        </a:p>
        <a:p>
          <a:r>
            <a:rPr lang="en-US" sz="1700" dirty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Choose the answer that best reflects you (or your group):</a:t>
          </a:r>
          <a:endParaRPr lang="en-US" sz="1700" dirty="0">
            <a:latin typeface="Arial" pitchFamily="34" charset="0"/>
            <a:cs typeface="Arial" pitchFamily="34" charset="0"/>
          </a:endParaRPr>
        </a:p>
      </dgm:t>
    </dgm:pt>
    <dgm:pt modelId="{B4C1CCFE-FE1F-4EA9-A040-FFA594C8966E}" type="parTrans" cxnId="{B0542320-1ACE-40DC-8A28-1279388B3948}">
      <dgm:prSet/>
      <dgm:spPr/>
      <dgm:t>
        <a:bodyPr/>
        <a:lstStyle/>
        <a:p>
          <a:endParaRPr lang="en-US"/>
        </a:p>
      </dgm:t>
    </dgm:pt>
    <dgm:pt modelId="{7D8C7A49-846B-425A-A372-DA2BF28DA196}" type="sibTrans" cxnId="{B0542320-1ACE-40DC-8A28-1279388B3948}">
      <dgm:prSet/>
      <dgm:spPr/>
      <dgm:t>
        <a:bodyPr/>
        <a:lstStyle/>
        <a:p>
          <a:endParaRPr lang="en-US"/>
        </a:p>
      </dgm:t>
    </dgm:pt>
    <dgm:pt modelId="{855749C9-25BC-45AC-B787-9457C050449F}" type="pres">
      <dgm:prSet presAssocID="{9F318CA6-08AB-4ABE-B349-676605B65D6C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E4DC371-F7C6-47CE-B90E-1AFFF13B3F0E}" type="pres">
      <dgm:prSet presAssocID="{FC9D8059-D2E0-4C91-8D8D-A79D1FB79854}" presName="root" presStyleCnt="0"/>
      <dgm:spPr/>
    </dgm:pt>
    <dgm:pt modelId="{77B1561D-399D-4DFB-9AB8-7B690400EE7B}" type="pres">
      <dgm:prSet presAssocID="{FC9D8059-D2E0-4C91-8D8D-A79D1FB79854}" presName="rootComposite" presStyleCnt="0"/>
      <dgm:spPr/>
    </dgm:pt>
    <dgm:pt modelId="{7A996C81-500F-4B1F-B5A4-1B476941A02A}" type="pres">
      <dgm:prSet presAssocID="{FC9D8059-D2E0-4C91-8D8D-A79D1FB79854}" presName="rootText" presStyleLbl="node1" presStyleIdx="0" presStyleCnt="1" custScaleX="570093" custScaleY="204969" custLinFactNeighborX="-190" custLinFactNeighborY="-13254"/>
      <dgm:spPr/>
    </dgm:pt>
    <dgm:pt modelId="{326860F1-B8CF-451E-A26A-39B929BC3F19}" type="pres">
      <dgm:prSet presAssocID="{FC9D8059-D2E0-4C91-8D8D-A79D1FB79854}" presName="rootConnector" presStyleLbl="node1" presStyleIdx="0" presStyleCnt="1"/>
      <dgm:spPr/>
    </dgm:pt>
    <dgm:pt modelId="{2E4345B9-8324-4DBE-9681-CF7D074FAF45}" type="pres">
      <dgm:prSet presAssocID="{FC9D8059-D2E0-4C91-8D8D-A79D1FB79854}" presName="childShape" presStyleCnt="0"/>
      <dgm:spPr/>
    </dgm:pt>
  </dgm:ptLst>
  <dgm:cxnLst>
    <dgm:cxn modelId="{B0542320-1ACE-40DC-8A28-1279388B3948}" srcId="{9F318CA6-08AB-4ABE-B349-676605B65D6C}" destId="{FC9D8059-D2E0-4C91-8D8D-A79D1FB79854}" srcOrd="0" destOrd="0" parTransId="{B4C1CCFE-FE1F-4EA9-A040-FFA594C8966E}" sibTransId="{7D8C7A49-846B-425A-A372-DA2BF28DA196}"/>
    <dgm:cxn modelId="{1C827326-AF0F-414E-ACA6-8ADBFCE88EDC}" type="presOf" srcId="{FC9D8059-D2E0-4C91-8D8D-A79D1FB79854}" destId="{7A996C81-500F-4B1F-B5A4-1B476941A02A}" srcOrd="0" destOrd="0" presId="urn:microsoft.com/office/officeart/2005/8/layout/hierarchy3"/>
    <dgm:cxn modelId="{D2C7E53B-43E2-4E53-9398-96E717C8B463}" type="presOf" srcId="{9F318CA6-08AB-4ABE-B349-676605B65D6C}" destId="{855749C9-25BC-45AC-B787-9457C050449F}" srcOrd="0" destOrd="0" presId="urn:microsoft.com/office/officeart/2005/8/layout/hierarchy3"/>
    <dgm:cxn modelId="{AA1C1CEF-88B8-487E-AC5D-BBAB85701F72}" type="presOf" srcId="{FC9D8059-D2E0-4C91-8D8D-A79D1FB79854}" destId="{326860F1-B8CF-451E-A26A-39B929BC3F19}" srcOrd="1" destOrd="0" presId="urn:microsoft.com/office/officeart/2005/8/layout/hierarchy3"/>
    <dgm:cxn modelId="{4606463D-BA05-49A0-AF3F-7B15650D633B}" type="presParOf" srcId="{855749C9-25BC-45AC-B787-9457C050449F}" destId="{1E4DC371-F7C6-47CE-B90E-1AFFF13B3F0E}" srcOrd="0" destOrd="0" presId="urn:microsoft.com/office/officeart/2005/8/layout/hierarchy3"/>
    <dgm:cxn modelId="{6E61581A-BE7A-4503-A459-A0A1BAEAD903}" type="presParOf" srcId="{1E4DC371-F7C6-47CE-B90E-1AFFF13B3F0E}" destId="{77B1561D-399D-4DFB-9AB8-7B690400EE7B}" srcOrd="0" destOrd="0" presId="urn:microsoft.com/office/officeart/2005/8/layout/hierarchy3"/>
    <dgm:cxn modelId="{0F03BFB7-8627-4C3D-9026-082A4489945C}" type="presParOf" srcId="{77B1561D-399D-4DFB-9AB8-7B690400EE7B}" destId="{7A996C81-500F-4B1F-B5A4-1B476941A02A}" srcOrd="0" destOrd="0" presId="urn:microsoft.com/office/officeart/2005/8/layout/hierarchy3"/>
    <dgm:cxn modelId="{A174EEF8-8EA1-4CF7-BEEF-CA82A4DDD7A6}" type="presParOf" srcId="{77B1561D-399D-4DFB-9AB8-7B690400EE7B}" destId="{326860F1-B8CF-451E-A26A-39B929BC3F19}" srcOrd="1" destOrd="0" presId="urn:microsoft.com/office/officeart/2005/8/layout/hierarchy3"/>
    <dgm:cxn modelId="{BEC0671B-8BEB-4623-8FB3-0B935C0D4A16}" type="presParOf" srcId="{1E4DC371-F7C6-47CE-B90E-1AFFF13B3F0E}" destId="{2E4345B9-8324-4DBE-9681-CF7D074FAF45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996C81-500F-4B1F-B5A4-1B476941A02A}">
      <dsp:nvSpPr>
        <dsp:cNvPr id="0" name=""/>
        <dsp:cNvSpPr/>
      </dsp:nvSpPr>
      <dsp:spPr>
        <a:xfrm>
          <a:off x="0" y="215186"/>
          <a:ext cx="7647552" cy="1374785"/>
        </a:xfrm>
        <a:prstGeom prst="roundRect">
          <a:avLst>
            <a:gd name="adj" fmla="val 10000"/>
          </a:avLst>
        </a:prstGeom>
        <a:noFill/>
        <a:ln w="38100" cap="rnd" cmpd="thickThin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Let’s get to know who is on the call today. Using the poll, select the role that you play in your TechHire grant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Choose the answer that best reflects you (or your group):</a:t>
          </a:r>
          <a:endParaRPr lang="en-US" sz="1700" kern="1200" dirty="0">
            <a:latin typeface="Arial" pitchFamily="34" charset="0"/>
            <a:cs typeface="Arial" pitchFamily="34" charset="0"/>
          </a:endParaRPr>
        </a:p>
      </dsp:txBody>
      <dsp:txXfrm>
        <a:off x="40266" y="255452"/>
        <a:ext cx="7567020" cy="129425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996C81-500F-4B1F-B5A4-1B476941A02A}">
      <dsp:nvSpPr>
        <dsp:cNvPr id="0" name=""/>
        <dsp:cNvSpPr/>
      </dsp:nvSpPr>
      <dsp:spPr>
        <a:xfrm>
          <a:off x="3" y="101389"/>
          <a:ext cx="7633954" cy="1372340"/>
        </a:xfrm>
        <a:prstGeom prst="roundRect">
          <a:avLst>
            <a:gd name="adj" fmla="val 10000"/>
          </a:avLst>
        </a:prstGeom>
        <a:noFill/>
        <a:ln w="38100" cap="rnd" cmpd="thickThin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11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In what stage of implementation </a:t>
          </a:r>
          <a:br>
            <a:rPr lang="en-US" sz="2400" b="1" kern="1200" dirty="0">
              <a:solidFill>
                <a:srgbClr val="C00000"/>
              </a:solidFill>
              <a:latin typeface="Arial" pitchFamily="34" charset="0"/>
              <a:cs typeface="Arial" pitchFamily="34" charset="0"/>
            </a:rPr>
          </a:br>
          <a:r>
            <a:rPr lang="en-US" sz="2400" b="1" kern="1200" dirty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is your TechHire project?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Choose the answer that best reflects you (or your group):</a:t>
          </a:r>
          <a:endParaRPr lang="en-US" sz="1700" kern="1200" dirty="0">
            <a:latin typeface="Arial" pitchFamily="34" charset="0"/>
            <a:cs typeface="Arial" pitchFamily="34" charset="0"/>
          </a:endParaRPr>
        </a:p>
      </dsp:txBody>
      <dsp:txXfrm>
        <a:off x="40197" y="141583"/>
        <a:ext cx="7553566" cy="129195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8CDFE9-D411-9B4C-9B2E-35FF20879E8A}">
      <dsp:nvSpPr>
        <dsp:cNvPr id="0" name=""/>
        <dsp:cNvSpPr/>
      </dsp:nvSpPr>
      <dsp:spPr>
        <a:xfrm>
          <a:off x="1983241" y="1163996"/>
          <a:ext cx="1076363" cy="5186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9203"/>
              </a:lnTo>
              <a:lnTo>
                <a:pt x="1076363" y="309203"/>
              </a:lnTo>
              <a:lnTo>
                <a:pt x="1076363" y="51866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A250CF-54E0-B446-B3C6-A6F2867A0E5C}">
      <dsp:nvSpPr>
        <dsp:cNvPr id="0" name=""/>
        <dsp:cNvSpPr/>
      </dsp:nvSpPr>
      <dsp:spPr>
        <a:xfrm>
          <a:off x="906877" y="1163996"/>
          <a:ext cx="1076363" cy="518664"/>
        </a:xfrm>
        <a:custGeom>
          <a:avLst/>
          <a:gdLst/>
          <a:ahLst/>
          <a:cxnLst/>
          <a:rect l="0" t="0" r="0" b="0"/>
          <a:pathLst>
            <a:path>
              <a:moveTo>
                <a:pt x="1076363" y="0"/>
              </a:moveTo>
              <a:lnTo>
                <a:pt x="1076363" y="309203"/>
              </a:lnTo>
              <a:lnTo>
                <a:pt x="0" y="309203"/>
              </a:lnTo>
              <a:lnTo>
                <a:pt x="0" y="51866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943412-DBC7-4410-B5C6-61A5AA4E217F}">
      <dsp:nvSpPr>
        <dsp:cNvPr id="0" name=""/>
        <dsp:cNvSpPr/>
      </dsp:nvSpPr>
      <dsp:spPr>
        <a:xfrm>
          <a:off x="1116338" y="266309"/>
          <a:ext cx="1733805" cy="89768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26674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Jobs for the Future</a:t>
          </a:r>
        </a:p>
      </dsp:txBody>
      <dsp:txXfrm>
        <a:off x="1116338" y="266309"/>
        <a:ext cx="1733805" cy="897687"/>
      </dsp:txXfrm>
    </dsp:sp>
    <dsp:sp modelId="{E84BD414-E8E1-469B-B1FF-F2AE15304D15}">
      <dsp:nvSpPr>
        <dsp:cNvPr id="0" name=""/>
        <dsp:cNvSpPr/>
      </dsp:nvSpPr>
      <dsp:spPr>
        <a:xfrm>
          <a:off x="1782744" y="964510"/>
          <a:ext cx="921134" cy="29922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5715" rIns="22860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Tom Hooper and </a:t>
          </a:r>
          <a:br>
            <a:rPr lang="en-US" sz="900" kern="1200" dirty="0"/>
          </a:br>
          <a:r>
            <a:rPr lang="en-US" sz="900" kern="1200" dirty="0"/>
            <a:t>Sara Lamback</a:t>
          </a:r>
        </a:p>
      </dsp:txBody>
      <dsp:txXfrm>
        <a:off x="1782744" y="964510"/>
        <a:ext cx="921134" cy="299229"/>
      </dsp:txXfrm>
    </dsp:sp>
    <dsp:sp modelId="{D8D1E45D-D1EC-A446-8C00-5B757C56973A}">
      <dsp:nvSpPr>
        <dsp:cNvPr id="0" name=""/>
        <dsp:cNvSpPr/>
      </dsp:nvSpPr>
      <dsp:spPr>
        <a:xfrm>
          <a:off x="39974" y="1682660"/>
          <a:ext cx="1733805" cy="89768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26674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Maher &amp; </a:t>
          </a:r>
          <a:br>
            <a:rPr lang="en-US" sz="1800" kern="1200" dirty="0"/>
          </a:br>
          <a:r>
            <a:rPr lang="en-US" sz="1800" kern="1200" dirty="0"/>
            <a:t>Maher</a:t>
          </a:r>
        </a:p>
      </dsp:txBody>
      <dsp:txXfrm>
        <a:off x="39974" y="1682660"/>
        <a:ext cx="1733805" cy="897687"/>
      </dsp:txXfrm>
    </dsp:sp>
    <dsp:sp modelId="{B247950C-1BF3-064B-AEA8-953BB417C4B5}">
      <dsp:nvSpPr>
        <dsp:cNvPr id="0" name=""/>
        <dsp:cNvSpPr/>
      </dsp:nvSpPr>
      <dsp:spPr>
        <a:xfrm>
          <a:off x="894623" y="2380862"/>
          <a:ext cx="762330" cy="29922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5715" rIns="22860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Todd Cohen</a:t>
          </a:r>
        </a:p>
      </dsp:txBody>
      <dsp:txXfrm>
        <a:off x="894623" y="2380862"/>
        <a:ext cx="762330" cy="299229"/>
      </dsp:txXfrm>
    </dsp:sp>
    <dsp:sp modelId="{567E949B-DA3F-E448-8A6B-8E040CAD5937}">
      <dsp:nvSpPr>
        <dsp:cNvPr id="0" name=""/>
        <dsp:cNvSpPr/>
      </dsp:nvSpPr>
      <dsp:spPr>
        <a:xfrm>
          <a:off x="2192701" y="1682660"/>
          <a:ext cx="1733805" cy="89768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26674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ICF </a:t>
          </a:r>
          <a:br>
            <a:rPr lang="en-US" sz="1800" kern="1200" dirty="0"/>
          </a:br>
          <a:r>
            <a:rPr lang="en-US" sz="1800" kern="1200" dirty="0"/>
            <a:t>International</a:t>
          </a:r>
        </a:p>
      </dsp:txBody>
      <dsp:txXfrm>
        <a:off x="2192701" y="1682660"/>
        <a:ext cx="1733805" cy="897687"/>
      </dsp:txXfrm>
    </dsp:sp>
    <dsp:sp modelId="{DD6C837C-1593-654A-9DFA-92B21B89F348}">
      <dsp:nvSpPr>
        <dsp:cNvPr id="0" name=""/>
        <dsp:cNvSpPr/>
      </dsp:nvSpPr>
      <dsp:spPr>
        <a:xfrm>
          <a:off x="2920713" y="2380862"/>
          <a:ext cx="886118" cy="29922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5715" rIns="22860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Brent Orrell and </a:t>
          </a:r>
          <a:br>
            <a:rPr lang="en-US" sz="900" kern="1200" dirty="0"/>
          </a:br>
          <a:r>
            <a:rPr lang="en-US" sz="900" kern="1200" dirty="0"/>
            <a:t>Bridget Brown</a:t>
          </a:r>
        </a:p>
      </dsp:txBody>
      <dsp:txXfrm>
        <a:off x="2920713" y="2380862"/>
        <a:ext cx="886118" cy="29922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996C81-500F-4B1F-B5A4-1B476941A02A}">
      <dsp:nvSpPr>
        <dsp:cNvPr id="0" name=""/>
        <dsp:cNvSpPr/>
      </dsp:nvSpPr>
      <dsp:spPr>
        <a:xfrm>
          <a:off x="3" y="100008"/>
          <a:ext cx="7647552" cy="1374785"/>
        </a:xfrm>
        <a:prstGeom prst="roundRect">
          <a:avLst>
            <a:gd name="adj" fmla="val 10000"/>
          </a:avLst>
        </a:prstGeom>
        <a:noFill/>
        <a:ln w="38100" cap="rnd" cmpd="thickThin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Peer networking is a valuable TA strategy. Which of the following types of TechHire peer learning group are you most interested in?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Choose the answer that best reflects you (or your group):</a:t>
          </a:r>
          <a:endParaRPr lang="en-US" sz="1700" kern="1200" dirty="0">
            <a:latin typeface="Arial" pitchFamily="34" charset="0"/>
            <a:cs typeface="Arial" pitchFamily="34" charset="0"/>
          </a:endParaRPr>
        </a:p>
      </dsp:txBody>
      <dsp:txXfrm>
        <a:off x="40269" y="140274"/>
        <a:ext cx="7567020" cy="129425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996C81-500F-4B1F-B5A4-1B476941A02A}">
      <dsp:nvSpPr>
        <dsp:cNvPr id="0" name=""/>
        <dsp:cNvSpPr/>
      </dsp:nvSpPr>
      <dsp:spPr>
        <a:xfrm>
          <a:off x="3" y="133136"/>
          <a:ext cx="7321199" cy="1316117"/>
        </a:xfrm>
        <a:prstGeom prst="roundRect">
          <a:avLst>
            <a:gd name="adj" fmla="val 10000"/>
          </a:avLst>
        </a:prstGeom>
        <a:noFill/>
        <a:ln w="38100" cap="rnd" cmpd="thickThin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In what area is your TechHire partnership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particularly strong?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Choose the answer that best reflects you (or your group):</a:t>
          </a:r>
          <a:endParaRPr lang="en-US" sz="1700" kern="1200" dirty="0">
            <a:latin typeface="Arial" pitchFamily="34" charset="0"/>
            <a:cs typeface="Arial" pitchFamily="34" charset="0"/>
          </a:endParaRPr>
        </a:p>
      </dsp:txBody>
      <dsp:txXfrm>
        <a:off x="38551" y="171684"/>
        <a:ext cx="7244103" cy="123902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996C81-500F-4B1F-B5A4-1B476941A02A}">
      <dsp:nvSpPr>
        <dsp:cNvPr id="0" name=""/>
        <dsp:cNvSpPr/>
      </dsp:nvSpPr>
      <dsp:spPr>
        <a:xfrm>
          <a:off x="3" y="100008"/>
          <a:ext cx="7647552" cy="1374785"/>
        </a:xfrm>
        <a:prstGeom prst="roundRect">
          <a:avLst>
            <a:gd name="adj" fmla="val 10000"/>
          </a:avLst>
        </a:prstGeom>
        <a:noFill/>
        <a:ln w="38100" cap="rnd" cmpd="thickThin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Which topic represents a TA need </a:t>
          </a:r>
          <a:br>
            <a:rPr lang="en-US" sz="2400" b="1" kern="1200" dirty="0">
              <a:solidFill>
                <a:srgbClr val="C00000"/>
              </a:solidFill>
              <a:latin typeface="Arial" pitchFamily="34" charset="0"/>
              <a:cs typeface="Arial" pitchFamily="34" charset="0"/>
            </a:rPr>
          </a:br>
          <a:r>
            <a:rPr lang="en-US" sz="2400" b="1" kern="1200" dirty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for your partnership?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Choose the answer that best reflects you (or your group):</a:t>
          </a:r>
          <a:endParaRPr lang="en-US" sz="1700" kern="1200" dirty="0">
            <a:latin typeface="Arial" pitchFamily="34" charset="0"/>
            <a:cs typeface="Arial" pitchFamily="34" charset="0"/>
          </a:endParaRPr>
        </a:p>
      </dsp:txBody>
      <dsp:txXfrm>
        <a:off x="40269" y="140274"/>
        <a:ext cx="7567020" cy="129425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996C81-500F-4B1F-B5A4-1B476941A02A}">
      <dsp:nvSpPr>
        <dsp:cNvPr id="0" name=""/>
        <dsp:cNvSpPr/>
      </dsp:nvSpPr>
      <dsp:spPr>
        <a:xfrm>
          <a:off x="3" y="100008"/>
          <a:ext cx="7647552" cy="1374785"/>
        </a:xfrm>
        <a:prstGeom prst="roundRect">
          <a:avLst>
            <a:gd name="adj" fmla="val 10000"/>
          </a:avLst>
        </a:prstGeom>
        <a:noFill/>
        <a:ln w="38100" cap="rnd" cmpd="thickThin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How do you feel after today’s webinar?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Choose the answer that best reflects you (or your group):</a:t>
          </a:r>
          <a:endParaRPr lang="en-US" sz="1700" kern="1200" dirty="0">
            <a:latin typeface="Arial" pitchFamily="34" charset="0"/>
            <a:cs typeface="Arial" pitchFamily="34" charset="0"/>
          </a:endParaRPr>
        </a:p>
      </dsp:txBody>
      <dsp:txXfrm>
        <a:off x="40269" y="140274"/>
        <a:ext cx="7567020" cy="12942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F347DF-37B4-46B4-8997-0F807F305D5D}" type="datetimeFigureOut">
              <a:rPr lang="en-US" smtClean="0"/>
              <a:t>4/13/2017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F508CC-9E09-4965-8DE9-EA333FDE6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9051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0FBD6B5-AD14-4D41-8A0D-AFF5136F4E09}" type="datetimeFigureOut">
              <a:rPr lang="en-US" smtClean="0"/>
              <a:t>4/13/2017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0118022-50D0-43CE-B9C3-944277464A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54358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18022-50D0-43CE-B9C3-944277464A3B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96385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18022-50D0-43CE-B9C3-944277464A3B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82339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18022-50D0-43CE-B9C3-944277464A3B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50423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39129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20253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14</a:t>
            </a:fld>
            <a:endParaRPr lang="en-US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095392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5F2F24-6D43-B143-BD76-E42627A0A7DE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6402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43941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18022-50D0-43CE-B9C3-944277464A3B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80423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18022-50D0-43CE-B9C3-944277464A3B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0395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 defTabSz="931774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18022-50D0-43CE-B9C3-944277464A3B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01799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18022-50D0-43CE-B9C3-944277464A3B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074323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18022-50D0-43CE-B9C3-944277464A3B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72326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765157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18022-50D0-43CE-B9C3-944277464A3B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3691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17022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18022-50D0-43CE-B9C3-944277464A3B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728012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188084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18022-50D0-43CE-B9C3-944277464A3B}" type="slidenum">
              <a:rPr lang="en-US" smtClean="0">
                <a:solidFill>
                  <a:prstClr val="black"/>
                </a:solidFill>
              </a:rPr>
              <a:pPr/>
              <a:t>26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4327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18022-50D0-43CE-B9C3-944277464A3B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771190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18022-50D0-43CE-B9C3-944277464A3B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69093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18022-50D0-43CE-B9C3-944277464A3B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3770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00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19126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18022-50D0-43CE-B9C3-944277464A3B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860529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18022-50D0-43CE-B9C3-944277464A3B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359160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18022-50D0-43CE-B9C3-944277464A3B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955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18022-50D0-43CE-B9C3-944277464A3B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22867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18022-50D0-43CE-B9C3-944277464A3B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22867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18022-50D0-43CE-B9C3-944277464A3B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771190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819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868" indent="-285718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2874" indent="-228574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023" indent="-228574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174" indent="-228574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322" indent="-22857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470" indent="-22857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8621" indent="-22857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5770" indent="-22857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96C8972-5F4E-4B33-B997-67F5A4A8C9F9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36</a:t>
            </a:fld>
            <a:endParaRPr lang="en-US" altLang="en-US"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Shape 542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43" name="Shape 543"/>
          <p:cNvSpPr txBox="1">
            <a:spLocks noGrp="1"/>
          </p:cNvSpPr>
          <p:nvPr>
            <p:ph type="body" idx="1"/>
          </p:nvPr>
        </p:nvSpPr>
        <p:spPr>
          <a:xfrm>
            <a:off x="701042" y="4415790"/>
            <a:ext cx="5608319" cy="4183380"/>
          </a:xfrm>
          <a:prstGeom prst="rect">
            <a:avLst/>
          </a:prstGeom>
          <a:noFill/>
          <a:ln>
            <a:noFill/>
          </a:ln>
        </p:spPr>
        <p:txBody>
          <a:bodyPr lIns="93157" tIns="46565" rIns="93157" bIns="46565" anchor="t" anchorCtr="0">
            <a:noAutofit/>
          </a:bodyPr>
          <a:lstStyle/>
          <a:p>
            <a:pPr>
              <a:buSzPct val="25000"/>
            </a:pPr>
            <a:endParaRPr dirty="0"/>
          </a:p>
        </p:txBody>
      </p:sp>
      <p:sp>
        <p:nvSpPr>
          <p:cNvPr id="544" name="Shape 544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39" cy="464820"/>
          </a:xfrm>
          <a:prstGeom prst="rect">
            <a:avLst/>
          </a:prstGeom>
          <a:noFill/>
          <a:ln>
            <a:noFill/>
          </a:ln>
        </p:spPr>
        <p:txBody>
          <a:bodyPr lIns="93157" tIns="46565" rIns="93157" bIns="46565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37</a:t>
            </a:fld>
            <a:endParaRPr lang="en-US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014568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18022-50D0-43CE-B9C3-944277464A3B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1264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91259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18022-50D0-43CE-B9C3-944277464A3B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3999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18022-50D0-43CE-B9C3-944277464A3B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57372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18022-50D0-43CE-B9C3-944277464A3B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003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18022-50D0-43CE-B9C3-944277464A3B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0719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18022-50D0-43CE-B9C3-944277464A3B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5218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hyperlink" Target="mailto:ETAsupport@wfgpshelpdesk.atlassian.net" TargetMode="Externa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mplate Informa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 userDrawn="1"/>
        </p:nvSpPr>
        <p:spPr>
          <a:xfrm>
            <a:off x="0" y="3752850"/>
            <a:ext cx="4429402" cy="295275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/>
          <p:cNvSpPr/>
          <p:nvPr userDrawn="1"/>
        </p:nvSpPr>
        <p:spPr>
          <a:xfrm>
            <a:off x="0" y="5620716"/>
            <a:ext cx="4429402" cy="295275"/>
          </a:xfrm>
          <a:prstGeom prst="rect">
            <a:avLst/>
          </a:prstGeom>
          <a:gradFill>
            <a:gsLst>
              <a:gs pos="0">
                <a:schemeClr val="accent3">
                  <a:shade val="15000"/>
                  <a:satMod val="180000"/>
                  <a:lumMod val="72000"/>
                </a:schemeClr>
              </a:gs>
              <a:gs pos="78000">
                <a:schemeClr val="accent3">
                  <a:shade val="45000"/>
                  <a:satMod val="170000"/>
                  <a:lumMod val="85000"/>
                </a:schemeClr>
              </a:gs>
              <a:gs pos="100000">
                <a:schemeClr val="accent3">
                  <a:tint val="99000"/>
                  <a:shade val="65000"/>
                  <a:satMod val="155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4695825" y="1571624"/>
            <a:ext cx="4297680" cy="51911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indent="0">
              <a:spcAft>
                <a:spcPts val="1000"/>
              </a:spcAft>
              <a:buFont typeface="Arial" panose="020B0604020202020204" pitchFamily="34" charset="0"/>
              <a:buNone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Beyond</a:t>
            </a:r>
            <a:r>
              <a:rPr lang="en-US" sz="1400" b="1" baseline="0" dirty="0">
                <a:latin typeface="Arial" panose="020B0604020202020204" pitchFamily="34" charset="0"/>
                <a:cs typeface="Arial" panose="020B0604020202020204" pitchFamily="34" charset="0"/>
              </a:rPr>
              <a:t> the standard offerings</a:t>
            </a:r>
            <a:r>
              <a:rPr lang="en-US" sz="1150" b="0" baseline="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1150" b="1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50" b="0" baseline="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1150" b="0" dirty="0">
                <a:latin typeface="Arial" panose="020B0604020202020204" pitchFamily="34" charset="0"/>
                <a:cs typeface="Arial" panose="020B0604020202020204" pitchFamily="34" charset="0"/>
              </a:rPr>
              <a:t>his</a:t>
            </a:r>
            <a:r>
              <a:rPr lang="en-US" sz="1150" b="0" baseline="0" dirty="0">
                <a:latin typeface="Arial" panose="020B0604020202020204" pitchFamily="34" charset="0"/>
                <a:cs typeface="Arial" panose="020B0604020202020204" pitchFamily="34" charset="0"/>
              </a:rPr>
              <a:t> template contains a set of custom slides built to help you prepare your presentation.  Included are:</a:t>
            </a:r>
          </a:p>
          <a:p>
            <a:pPr marL="62865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>
                <a:latin typeface="Arial" panose="020B0604020202020204" pitchFamily="34" charset="0"/>
                <a:cs typeface="Arial" panose="020B0604020202020204" pitchFamily="34" charset="0"/>
              </a:rPr>
              <a:t>3 Speaker Slide choices</a:t>
            </a:r>
          </a:p>
          <a:p>
            <a:pPr marL="62865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>
                <a:latin typeface="Arial" panose="020B0604020202020204" pitchFamily="34" charset="0"/>
                <a:cs typeface="Arial" panose="020B0604020202020204" pitchFamily="34" charset="0"/>
              </a:rPr>
              <a:t>Where Are You?  </a:t>
            </a:r>
            <a:b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000" b="0" i="1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(location slide)</a:t>
            </a:r>
          </a:p>
          <a:p>
            <a:pPr marL="62865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>
                <a:latin typeface="Arial" panose="020B0604020202020204" pitchFamily="34" charset="0"/>
                <a:cs typeface="Arial" panose="020B0604020202020204" pitchFamily="34" charset="0"/>
              </a:rPr>
              <a:t>Objectives</a:t>
            </a:r>
          </a:p>
          <a:p>
            <a:pPr marL="62865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</a:p>
          <a:p>
            <a:pPr marL="62865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>
                <a:latin typeface="Arial" panose="020B0604020202020204" pitchFamily="34" charset="0"/>
                <a:cs typeface="Arial" panose="020B0604020202020204" pitchFamily="34" charset="0"/>
              </a:rPr>
              <a:t>Series Set</a:t>
            </a:r>
            <a:endParaRPr lang="en-U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Title Slide:</a:t>
            </a:r>
          </a:p>
          <a:p>
            <a:pPr marL="628650" marR="0" lvl="1" indent="-171450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The titles are formatted to display as “Small Caps”.  </a:t>
            </a:r>
          </a:p>
          <a:p>
            <a:pPr marL="628650" lvl="1" indent="-171450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US" sz="1050" baseline="0" dirty="0">
                <a:latin typeface="Arial" panose="020B0604020202020204" pitchFamily="34" charset="0"/>
                <a:cs typeface="Arial" panose="020B0604020202020204" pitchFamily="34" charset="0"/>
              </a:rPr>
              <a:t> date on the title slide updates automatically to the current day.  On the day of the Webinar, it will reflect the proper date.</a:t>
            </a:r>
          </a:p>
          <a:p>
            <a:pPr marL="171450" indent="-171450">
              <a:spcBef>
                <a:spcPts val="6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200" b="1" baseline="0" dirty="0">
                <a:latin typeface="Arial" panose="020B0604020202020204" pitchFamily="34" charset="0"/>
                <a:cs typeface="Arial" panose="020B0604020202020204" pitchFamily="34" charset="0"/>
              </a:rPr>
              <a:t>Resources:</a:t>
            </a:r>
            <a:br>
              <a:rPr lang="en-US" sz="1050" b="1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aseline="0" dirty="0">
                <a:latin typeface="Arial" panose="020B0604020202020204" pitchFamily="34" charset="0"/>
                <a:cs typeface="Arial" panose="020B0604020202020204" pitchFamily="34" charset="0"/>
              </a:rPr>
              <a:t>This works like a multi-level bulleted list.  Use the list level buttons on your “Home” tab to</a:t>
            </a:r>
            <a:br>
              <a:rPr lang="en-US" sz="1050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aseline="0" dirty="0">
                <a:latin typeface="Arial" panose="020B0604020202020204" pitchFamily="34" charset="0"/>
                <a:cs typeface="Arial" panose="020B0604020202020204" pitchFamily="34" charset="0"/>
              </a:rPr>
              <a:t>change levels.</a:t>
            </a:r>
          </a:p>
          <a:p>
            <a:pPr marL="628650" lvl="1" indent="-171450"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050" baseline="0" dirty="0">
                <a:latin typeface="Arial" panose="020B0604020202020204" pitchFamily="34" charset="0"/>
                <a:cs typeface="Arial" panose="020B0604020202020204" pitchFamily="34" charset="0"/>
              </a:rPr>
              <a:t>The first level is the name of the resource</a:t>
            </a:r>
          </a:p>
          <a:p>
            <a:pPr marL="628650" lvl="1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050" baseline="0" dirty="0">
                <a:latin typeface="Arial" panose="020B0604020202020204" pitchFamily="34" charset="0"/>
                <a:cs typeface="Arial" panose="020B0604020202020204" pitchFamily="34" charset="0"/>
              </a:rPr>
              <a:t>The second level is the Resource Information</a:t>
            </a:r>
          </a:p>
          <a:p>
            <a:pPr marL="628650" lvl="1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050" baseline="0" dirty="0">
                <a:latin typeface="Arial" panose="020B0604020202020204" pitchFamily="34" charset="0"/>
                <a:cs typeface="Arial" panose="020B0604020202020204" pitchFamily="34" charset="0"/>
              </a:rPr>
              <a:t>The third level is the Resource Link.</a:t>
            </a:r>
          </a:p>
          <a:p>
            <a:pPr marL="171450" lvl="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050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endParaRPr 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6728086" y="5023409"/>
            <a:ext cx="1296075" cy="481538"/>
            <a:chOff x="6721200" y="5603662"/>
            <a:chExt cx="1296075" cy="481538"/>
          </a:xfrm>
        </p:grpSpPr>
        <p:grpSp>
          <p:nvGrpSpPr>
            <p:cNvPr id="8" name="Group 7"/>
            <p:cNvGrpSpPr/>
            <p:nvPr userDrawn="1"/>
          </p:nvGrpSpPr>
          <p:grpSpPr>
            <a:xfrm>
              <a:off x="6721200" y="5603662"/>
              <a:ext cx="881689" cy="481538"/>
              <a:chOff x="6721200" y="5603662"/>
              <a:chExt cx="881689" cy="481538"/>
            </a:xfrm>
          </p:grpSpPr>
          <p:pic>
            <p:nvPicPr>
              <p:cNvPr id="4" name="Picture 3"/>
              <p:cNvPicPr>
                <a:picLocks noChangeAspect="1"/>
              </p:cNvPicPr>
              <p:nvPr userDrawn="1"/>
            </p:nvPicPr>
            <p:blipFill>
              <a:blip r:embed="rId2"/>
              <a:stretch>
                <a:fillRect/>
              </a:stretch>
            </p:blipFill>
            <p:spPr>
              <a:xfrm>
                <a:off x="6721200" y="5603662"/>
                <a:ext cx="881689" cy="481538"/>
              </a:xfrm>
              <a:prstGeom prst="rect">
                <a:avLst/>
              </a:prstGeom>
            </p:spPr>
          </p:pic>
          <p:sp>
            <p:nvSpPr>
              <p:cNvPr id="5" name="Rectangle 4"/>
              <p:cNvSpPr/>
              <p:nvPr userDrawn="1"/>
            </p:nvSpPr>
            <p:spPr>
              <a:xfrm>
                <a:off x="7236000" y="5644800"/>
                <a:ext cx="366889" cy="178031"/>
              </a:xfrm>
              <a:prstGeom prst="rect">
                <a:avLst/>
              </a:prstGeom>
              <a:solidFill>
                <a:srgbClr val="FFC000">
                  <a:alpha val="10000"/>
                </a:srgbClr>
              </a:solidFill>
              <a:ln w="19050"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7" name="Left Arrow 16"/>
            <p:cNvSpPr/>
            <p:nvPr userDrawn="1"/>
          </p:nvSpPr>
          <p:spPr>
            <a:xfrm>
              <a:off x="7642875" y="5644800"/>
              <a:ext cx="374400" cy="178031"/>
            </a:xfrm>
            <a:prstGeom prst="leftArrow">
              <a:avLst>
                <a:gd name="adj1" fmla="val 33673"/>
                <a:gd name="adj2" fmla="val 50000"/>
              </a:avLst>
            </a:prstGeom>
            <a:gradFill>
              <a:gsLst>
                <a:gs pos="0">
                  <a:srgbClr val="7A232E"/>
                </a:gs>
                <a:gs pos="98230">
                  <a:srgbClr val="B85759"/>
                </a:gs>
                <a:gs pos="45000">
                  <a:srgbClr val="9D1C30"/>
                </a:gs>
              </a:gsLst>
            </a:gradFill>
            <a:ln>
              <a:solidFill>
                <a:srgbClr val="7A232E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8" name="Rectangle 27"/>
          <p:cNvSpPr/>
          <p:nvPr userDrawn="1"/>
        </p:nvSpPr>
        <p:spPr>
          <a:xfrm>
            <a:off x="5509122" y="1"/>
            <a:ext cx="278130" cy="119753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/>
          <p:cNvSpPr/>
          <p:nvPr userDrawn="1"/>
        </p:nvSpPr>
        <p:spPr>
          <a:xfrm>
            <a:off x="4429402" y="1501813"/>
            <a:ext cx="278130" cy="53561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0" y="54831"/>
            <a:ext cx="544830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600" b="0" i="0" kern="1200" cap="small" spc="40" baseline="0" dirty="0">
                <a:gradFill flip="none" rotWithShape="1">
                  <a:gsLst>
                    <a:gs pos="0">
                      <a:srgbClr val="752832">
                        <a:lumMod val="28000"/>
                      </a:srgb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1"/>
                  <a:tileRect/>
                </a:gradFill>
                <a:latin typeface="Impact" panose="020B0806030902050204" pitchFamily="34" charset="0"/>
                <a:ea typeface="+mj-ea"/>
                <a:cs typeface="Myriad Pro Cond"/>
              </a:rPr>
              <a:t>This Slide Is Hidden.  </a:t>
            </a:r>
          </a:p>
          <a:p>
            <a:pPr algn="ctr">
              <a:lnSpc>
                <a:spcPct val="90000"/>
              </a:lnSpc>
            </a:pPr>
            <a:r>
              <a:rPr lang="en-US" sz="2800" b="0" i="0" kern="1200" cap="small" spc="40" baseline="0" dirty="0">
                <a:gradFill flip="none" rotWithShape="1">
                  <a:gsLst>
                    <a:gs pos="0">
                      <a:srgbClr val="752832">
                        <a:lumMod val="28000"/>
                      </a:srgb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1"/>
                  <a:tileRect/>
                </a:gradFill>
                <a:latin typeface="Impact" panose="020B0806030902050204" pitchFamily="34" charset="0"/>
                <a:ea typeface="+mj-ea"/>
                <a:cs typeface="Myriad Pro Cond"/>
              </a:rPr>
              <a:t>It will not display in your presentation.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91736" y="1613703"/>
            <a:ext cx="4297680" cy="514904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300"/>
              </a:spcAft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How to use</a:t>
            </a:r>
            <a:r>
              <a:rPr lang="en-US" sz="1400" b="1" baseline="0" dirty="0">
                <a:latin typeface="Arial" panose="020B0604020202020204" pitchFamily="34" charset="0"/>
                <a:cs typeface="Arial" panose="020B0604020202020204" pitchFamily="34" charset="0"/>
              </a:rPr>
              <a:t> this template: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When creating a new slide, click the arrow under the “New Slide” button.  This will display the template master slides available.  Select the layout you </a:t>
            </a:r>
            <a:b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need from the list.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Likewise, to </a:t>
            </a:r>
            <a:r>
              <a:rPr lang="en-US" sz="1050" b="0" i="1" baseline="0" dirty="0">
                <a:latin typeface="Arial" panose="020B0604020202020204" pitchFamily="34" charset="0"/>
                <a:cs typeface="Arial" panose="020B0604020202020204" pitchFamily="34" charset="0"/>
              </a:rPr>
              <a:t>change</a:t>
            </a: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b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template master of a slide,</a:t>
            </a:r>
            <a:b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click the “Layout” button </a:t>
            </a:r>
            <a:b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right next to the </a:t>
            </a:r>
            <a:b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“New Slide” button.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General Template Notes:</a:t>
            </a:r>
          </a:p>
          <a:p>
            <a:pPr marL="274320" lvl="0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800" b="0" u="sng" spc="60" baseline="0" dirty="0">
                <a:solidFill>
                  <a:schemeClr val="bg1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DO NOT:</a:t>
            </a:r>
          </a:p>
          <a:p>
            <a:pPr marL="628650" marR="0" lvl="1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050" b="1" baseline="0" dirty="0">
                <a:latin typeface="Arial" panose="020B0604020202020204" pitchFamily="34" charset="0"/>
                <a:cs typeface="Arial" panose="020B0604020202020204" pitchFamily="34" charset="0"/>
              </a:rPr>
              <a:t>Space out your bullets using the “enter” key</a:t>
            </a: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.  If a spacing adjustment is needed, it will be handled by the design team.</a:t>
            </a:r>
            <a:endParaRPr lang="en-US" sz="105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8650" lvl="1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050" b="1" baseline="0" dirty="0">
                <a:latin typeface="Arial" panose="020B0604020202020204" pitchFamily="34" charset="0"/>
                <a:cs typeface="Arial" panose="020B0604020202020204" pitchFamily="34" charset="0"/>
              </a:rPr>
              <a:t>Type any titles in all uppercase or with caps lock on</a:t>
            </a: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, as formatting is automatic. Type using standard title caps.</a:t>
            </a:r>
          </a:p>
          <a:p>
            <a:pPr marL="628650" lvl="1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050" b="1" baseline="0" dirty="0">
                <a:latin typeface="Arial" panose="020B0604020202020204" pitchFamily="34" charset="0"/>
                <a:cs typeface="Arial" panose="020B0604020202020204" pitchFamily="34" charset="0"/>
              </a:rPr>
              <a:t>Change heading alignment or location. </a:t>
            </a: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Any issues present in the display of your slides will be repaired by the design team.</a:t>
            </a:r>
          </a:p>
          <a:p>
            <a:pPr marL="27432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sng" strike="noStrike" kern="1200" cap="none" spc="6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DO:</a:t>
            </a:r>
          </a:p>
          <a:p>
            <a:pPr marL="628650" marR="0" lvl="1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Reference your graphics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 Add a note at the top of the “Slide notes” section that indicates where your graphic originated.  Note that any graphics not referenced or in violation of 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US Copyright Law, Title 17 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will be replaced to ensure your protection.</a:t>
            </a:r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endParaRPr lang="en-US" sz="1100" b="0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95250" y="1177480"/>
            <a:ext cx="8953500" cy="325901"/>
            <a:chOff x="95250" y="1177480"/>
            <a:chExt cx="8953500" cy="325901"/>
          </a:xfrm>
        </p:grpSpPr>
        <p:sp>
          <p:nvSpPr>
            <p:cNvPr id="10" name="TextBox 9"/>
            <p:cNvSpPr txBox="1"/>
            <p:nvPr userDrawn="1"/>
          </p:nvSpPr>
          <p:spPr>
            <a:xfrm>
              <a:off x="95250" y="1177480"/>
              <a:ext cx="8953500" cy="30427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1600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This slide contains information</a:t>
              </a:r>
              <a:r>
                <a:rPr lang="en-US" sz="1600" i="1" baseline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on how to use this template.  It is not a part of the presentation.</a:t>
              </a:r>
              <a:endParaRPr lang="en-US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2" name="Group 11"/>
            <p:cNvGrpSpPr/>
            <p:nvPr userDrawn="1"/>
          </p:nvGrpSpPr>
          <p:grpSpPr>
            <a:xfrm>
              <a:off x="114300" y="1197535"/>
              <a:ext cx="8915400" cy="305846"/>
              <a:chOff x="114300" y="1188010"/>
              <a:chExt cx="8915400" cy="305846"/>
            </a:xfrm>
          </p:grpSpPr>
          <p:cxnSp>
            <p:nvCxnSpPr>
              <p:cNvPr id="9" name="Straight Connector 8"/>
              <p:cNvCxnSpPr/>
              <p:nvPr userDrawn="1"/>
            </p:nvCxnSpPr>
            <p:spPr>
              <a:xfrm>
                <a:off x="114300" y="1493856"/>
                <a:ext cx="8915400" cy="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 userDrawn="1"/>
            </p:nvCxnSpPr>
            <p:spPr>
              <a:xfrm>
                <a:off x="114300" y="1188010"/>
                <a:ext cx="8915400" cy="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15" name="TextBox 14"/>
          <p:cNvSpPr txBox="1"/>
          <p:nvPr userDrawn="1"/>
        </p:nvSpPr>
        <p:spPr>
          <a:xfrm>
            <a:off x="7084799" y="2272914"/>
            <a:ext cx="1317601" cy="11543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/>
              <a:t>Quote</a:t>
            </a:r>
          </a:p>
          <a:p>
            <a:pPr marL="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/>
              <a:t>Questions</a:t>
            </a:r>
          </a:p>
          <a:p>
            <a:pPr marL="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/>
              <a:t>Resources</a:t>
            </a:r>
          </a:p>
          <a:p>
            <a:pPr marL="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/>
              <a:t>Contact</a:t>
            </a:r>
          </a:p>
          <a:p>
            <a:pPr marL="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/>
              <a:t>Thank You</a:t>
            </a:r>
            <a:endParaRPr lang="en-US" sz="1100" b="0" dirty="0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5040000" y="2239425"/>
            <a:ext cx="3362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5040000" y="3477150"/>
            <a:ext cx="3362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6" name="Group 25"/>
          <p:cNvGrpSpPr/>
          <p:nvPr userDrawn="1"/>
        </p:nvGrpSpPr>
        <p:grpSpPr>
          <a:xfrm>
            <a:off x="6000750" y="-37309"/>
            <a:ext cx="3143249" cy="1262157"/>
            <a:chOff x="6000750" y="-37309"/>
            <a:chExt cx="3143249" cy="1262157"/>
          </a:xfrm>
        </p:grpSpPr>
        <p:sp>
          <p:nvSpPr>
            <p:cNvPr id="23" name="TextBox 22"/>
            <p:cNvSpPr txBox="1"/>
            <p:nvPr userDrawn="1"/>
          </p:nvSpPr>
          <p:spPr>
            <a:xfrm>
              <a:off x="7205266" y="66207"/>
              <a:ext cx="1938733" cy="104403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1300" b="1" i="0" spc="4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</a:rPr>
                <a:t>Don’t Delete this slide until the presentation is final.</a:t>
              </a:r>
              <a:endParaRPr lang="en-US" sz="1300" b="1" i="0" spc="4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endParaRPr>
            </a:p>
            <a:p>
              <a:pPr algn="ctr">
                <a:lnSpc>
                  <a:spcPct val="90000"/>
                </a:lnSpc>
                <a:spcBef>
                  <a:spcPts val="600"/>
                </a:spcBef>
              </a:pPr>
              <a:r>
                <a:rPr lang="en-US" sz="1500" b="1" i="0" spc="40" baseline="0" dirty="0">
                  <a:solidFill>
                    <a:srgbClr val="9D1C30"/>
                  </a:solidFill>
                  <a:latin typeface="+mj-lt"/>
                </a:rPr>
                <a:t>Keep it in the template.</a:t>
              </a:r>
              <a:endParaRPr lang="en-US" sz="1500" b="1" i="0" spc="40" dirty="0">
                <a:solidFill>
                  <a:srgbClr val="9D1C30"/>
                </a:solidFill>
                <a:latin typeface="+mj-lt"/>
              </a:endParaRPr>
            </a:p>
          </p:txBody>
        </p:sp>
        <p:grpSp>
          <p:nvGrpSpPr>
            <p:cNvPr id="25" name="Group 24"/>
            <p:cNvGrpSpPr/>
            <p:nvPr userDrawn="1"/>
          </p:nvGrpSpPr>
          <p:grpSpPr>
            <a:xfrm>
              <a:off x="6000750" y="-37309"/>
              <a:ext cx="1262157" cy="1262157"/>
              <a:chOff x="1714500" y="4547858"/>
              <a:chExt cx="1262157" cy="1262157"/>
            </a:xfrm>
          </p:grpSpPr>
          <p:grpSp>
            <p:nvGrpSpPr>
              <p:cNvPr id="24" name="Group 23"/>
              <p:cNvGrpSpPr/>
              <p:nvPr userDrawn="1"/>
            </p:nvGrpSpPr>
            <p:grpSpPr>
              <a:xfrm>
                <a:off x="1714500" y="4547858"/>
                <a:ext cx="1262157" cy="1262157"/>
                <a:chOff x="1714500" y="4547858"/>
                <a:chExt cx="1262157" cy="1262157"/>
              </a:xfrm>
            </p:grpSpPr>
            <p:sp>
              <p:nvSpPr>
                <p:cNvPr id="21" name="8-Point Star 20"/>
                <p:cNvSpPr/>
                <p:nvPr userDrawn="1"/>
              </p:nvSpPr>
              <p:spPr>
                <a:xfrm rot="20240074">
                  <a:off x="1714500" y="4547858"/>
                  <a:ext cx="1262157" cy="1262157"/>
                </a:xfrm>
                <a:prstGeom prst="star8">
                  <a:avLst>
                    <a:gd name="adj" fmla="val 45801"/>
                  </a:avLst>
                </a:prstGeom>
                <a:gradFill>
                  <a:gsLst>
                    <a:gs pos="0">
                      <a:srgbClr val="7A232E"/>
                    </a:gs>
                    <a:gs pos="100000">
                      <a:srgbClr val="B85759"/>
                    </a:gs>
                    <a:gs pos="55000">
                      <a:srgbClr val="9D1C30"/>
                    </a:gs>
                  </a:gsLst>
                </a:gra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2" name="8-Point Star 21"/>
                <p:cNvSpPr/>
                <p:nvPr userDrawn="1"/>
              </p:nvSpPr>
              <p:spPr>
                <a:xfrm rot="20240074">
                  <a:off x="1776599" y="4609957"/>
                  <a:ext cx="1137960" cy="1137960"/>
                </a:xfrm>
                <a:prstGeom prst="star8">
                  <a:avLst>
                    <a:gd name="adj" fmla="val 45801"/>
                  </a:avLst>
                </a:prstGeom>
                <a:noFill/>
                <a:ln w="444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9" name="TextBox 18"/>
              <p:cNvSpPr txBox="1"/>
              <p:nvPr userDrawn="1"/>
            </p:nvSpPr>
            <p:spPr>
              <a:xfrm>
                <a:off x="1849335" y="4755916"/>
                <a:ext cx="992486" cy="838221"/>
              </a:xfrm>
              <a:prstGeom prst="rect">
                <a:avLst/>
              </a:prstGeom>
              <a:noFill/>
              <a:effectLst>
                <a:outerShdw blurRad="50800" dist="254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noAutofit/>
              </a:bodyPr>
              <a:lstStyle/>
              <a:p>
                <a:pPr algn="ctr"/>
                <a:r>
                  <a:rPr lang="en-US" sz="2300" b="0" i="0" spc="40" baseline="0" dirty="0">
                    <a:solidFill>
                      <a:schemeClr val="bg1"/>
                    </a:solidFill>
                    <a:latin typeface="Impact" panose="020B0806030902050204" pitchFamily="34" charset="0"/>
                  </a:rPr>
                  <a:t>DON’T</a:t>
                </a:r>
                <a:br>
                  <a:rPr lang="en-US" sz="2300" b="0" i="0" spc="40" baseline="0" dirty="0">
                    <a:solidFill>
                      <a:schemeClr val="bg1"/>
                    </a:solidFill>
                    <a:latin typeface="Impact" panose="020B0806030902050204" pitchFamily="34" charset="0"/>
                  </a:rPr>
                </a:br>
                <a:r>
                  <a:rPr lang="en-US" sz="2300" b="0" i="0" spc="40" baseline="0" dirty="0">
                    <a:solidFill>
                      <a:schemeClr val="bg1"/>
                    </a:solidFill>
                    <a:latin typeface="Impact" panose="020B0806030902050204" pitchFamily="34" charset="0"/>
                  </a:rPr>
                  <a:t>DELETE</a:t>
                </a:r>
              </a:p>
            </p:txBody>
          </p:sp>
        </p:grpSp>
      </p:grpSp>
      <p:grpSp>
        <p:nvGrpSpPr>
          <p:cNvPr id="20" name="Group 19"/>
          <p:cNvGrpSpPr/>
          <p:nvPr userDrawn="1"/>
        </p:nvGrpSpPr>
        <p:grpSpPr>
          <a:xfrm>
            <a:off x="1939046" y="2334674"/>
            <a:ext cx="2645179" cy="1166059"/>
            <a:chOff x="1534687" y="2189208"/>
            <a:chExt cx="3049009" cy="1344077"/>
          </a:xfrm>
        </p:grpSpPr>
        <p:pic>
          <p:nvPicPr>
            <p:cNvPr id="2" name="Picture 1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534687" y="2189208"/>
              <a:ext cx="2695575" cy="1162050"/>
            </a:xfrm>
            <a:prstGeom prst="rect">
              <a:avLst/>
            </a:prstGeom>
          </p:spPr>
        </p:pic>
        <p:sp>
          <p:nvSpPr>
            <p:cNvPr id="29" name="Rectangle 28"/>
            <p:cNvSpPr/>
            <p:nvPr userDrawn="1"/>
          </p:nvSpPr>
          <p:spPr>
            <a:xfrm>
              <a:off x="3454181" y="2483307"/>
              <a:ext cx="736819" cy="221793"/>
            </a:xfrm>
            <a:prstGeom prst="rect">
              <a:avLst/>
            </a:prstGeom>
            <a:solidFill>
              <a:srgbClr val="FFC000">
                <a:alpha val="10000"/>
              </a:srgbClr>
            </a:solidFill>
            <a:ln w="1905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Left Arrow 29"/>
            <p:cNvSpPr/>
            <p:nvPr userDrawn="1"/>
          </p:nvSpPr>
          <p:spPr>
            <a:xfrm>
              <a:off x="4209296" y="2514699"/>
              <a:ext cx="374400" cy="178031"/>
            </a:xfrm>
            <a:prstGeom prst="leftArrow">
              <a:avLst>
                <a:gd name="adj1" fmla="val 33673"/>
                <a:gd name="adj2" fmla="val 50000"/>
              </a:avLst>
            </a:prstGeom>
            <a:gradFill>
              <a:gsLst>
                <a:gs pos="0">
                  <a:srgbClr val="7A232E"/>
                </a:gs>
                <a:gs pos="98230">
                  <a:srgbClr val="B85759"/>
                </a:gs>
                <a:gs pos="45000">
                  <a:srgbClr val="9D1C30"/>
                </a:gs>
              </a:gsLst>
            </a:gradFill>
            <a:ln>
              <a:solidFill>
                <a:srgbClr val="7A232E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Rectangle 30"/>
            <p:cNvSpPr/>
            <p:nvPr userDrawn="1"/>
          </p:nvSpPr>
          <p:spPr>
            <a:xfrm>
              <a:off x="3061701" y="2843369"/>
              <a:ext cx="382955" cy="322936"/>
            </a:xfrm>
            <a:prstGeom prst="rect">
              <a:avLst/>
            </a:prstGeom>
            <a:solidFill>
              <a:srgbClr val="FFC000">
                <a:alpha val="10000"/>
              </a:srgbClr>
            </a:solidFill>
            <a:ln w="1905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Left Arrow 31"/>
            <p:cNvSpPr/>
            <p:nvPr userDrawn="1"/>
          </p:nvSpPr>
          <p:spPr>
            <a:xfrm rot="7656475">
              <a:off x="3026394" y="3257070"/>
              <a:ext cx="374400" cy="178030"/>
            </a:xfrm>
            <a:prstGeom prst="leftArrow">
              <a:avLst>
                <a:gd name="adj1" fmla="val 33673"/>
                <a:gd name="adj2" fmla="val 50000"/>
              </a:avLst>
            </a:prstGeom>
            <a:gradFill>
              <a:gsLst>
                <a:gs pos="0">
                  <a:srgbClr val="7A232E"/>
                </a:gs>
                <a:gs pos="98230">
                  <a:srgbClr val="B85759"/>
                </a:gs>
                <a:gs pos="45000">
                  <a:srgbClr val="9D1C30"/>
                </a:gs>
              </a:gsLst>
            </a:gradFill>
            <a:ln>
              <a:solidFill>
                <a:srgbClr val="7A232E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5" name="TextBox 34"/>
          <p:cNvSpPr txBox="1"/>
          <p:nvPr userDrawn="1"/>
        </p:nvSpPr>
        <p:spPr>
          <a:xfrm>
            <a:off x="114300" y="910225"/>
            <a:ext cx="5313591" cy="3042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200" b="1" i="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numbers will set properly when deck is</a:t>
            </a:r>
            <a:r>
              <a:rPr lang="en-US" sz="1200" b="1" i="0" baseline="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finalized.</a:t>
            </a:r>
            <a:endParaRPr lang="en-US" sz="1200" b="1" i="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ectangle 35"/>
          <p:cNvSpPr/>
          <p:nvPr userDrawn="1"/>
        </p:nvSpPr>
        <p:spPr>
          <a:xfrm>
            <a:off x="4714598" y="6248400"/>
            <a:ext cx="4429402" cy="610606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Questions</a:t>
            </a:r>
            <a:r>
              <a:rPr lang="en-US" sz="2000" b="1" baseline="0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 about this template?</a:t>
            </a:r>
          </a:p>
          <a:p>
            <a:pPr algn="ctr"/>
            <a:r>
              <a:rPr lang="en-US" sz="1400" baseline="0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Email: </a:t>
            </a:r>
            <a:r>
              <a:rPr lang="en-US" sz="1400" baseline="0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hlinkClick r:id="rId4"/>
              </a:rPr>
              <a:t>ETAsupport@wfgpshelpdesk.atlassian.net</a:t>
            </a:r>
            <a:r>
              <a:rPr lang="en-US" sz="1400" baseline="0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endParaRPr lang="en-US" sz="1400" dirty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573839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16038" y="4800600"/>
            <a:ext cx="5486400" cy="566738"/>
          </a:xfrm>
        </p:spPr>
        <p:txBody>
          <a:bodyPr anchor="b">
            <a:normAutofit/>
          </a:bodyPr>
          <a:lstStyle>
            <a:lvl1pPr algn="l">
              <a:defRPr sz="2400" b="0" spc="40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</a:defRPr>
            </a:lvl1pPr>
          </a:lstStyle>
          <a:p>
            <a:r>
              <a:rPr lang="en-US" dirty="0"/>
              <a:t>Picture Title Here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316038" y="612775"/>
            <a:ext cx="5486400" cy="4114800"/>
          </a:xfrm>
          <a:solidFill>
            <a:schemeClr val="bg1">
              <a:lumMod val="85000"/>
            </a:schemeClr>
          </a:solidFill>
          <a:ln w="73025">
            <a:gradFill>
              <a:gsLst>
                <a:gs pos="0">
                  <a:srgbClr val="002C47"/>
                </a:gs>
                <a:gs pos="100000">
                  <a:srgbClr val="002C47"/>
                </a:gs>
                <a:gs pos="75000">
                  <a:srgbClr val="275A99"/>
                </a:gs>
                <a:gs pos="26000">
                  <a:srgbClr val="275A99"/>
                </a:gs>
              </a:gsLst>
              <a:lin ang="5400000" scaled="1"/>
            </a:gradFill>
          </a:ln>
          <a:effectLst>
            <a:outerShdw blurRad="139700" dist="38100" dir="8100000" algn="tr" rotWithShape="0">
              <a:prstClr val="black">
                <a:alpha val="82000"/>
              </a:prstClr>
            </a:outerShdw>
          </a:effectLst>
          <a:scene3d>
            <a:camera prst="orthographicFront"/>
            <a:lightRig rig="threePt" dir="t"/>
          </a:scene3d>
          <a:sp3d contourW="50800">
            <a:contourClr>
              <a:schemeClr val="bg1"/>
            </a:contourClr>
          </a:sp3d>
        </p:spPr>
        <p:txBody>
          <a:bodyPr vert="horz" lIns="91440" tIns="45720" rIns="91440" bIns="45720" rtlCol="0" anchor="ctr" anchorCtr="0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752832"/>
              </a:buClr>
              <a:buSzTx/>
              <a:buFont typeface="Wingdings" panose="05000000000000000000" pitchFamily="2" charset="2"/>
              <a:buNone/>
              <a:tabLst/>
              <a:defRPr lang="en-US" sz="3200" i="1" baseline="0">
                <a:ln>
                  <a:noFill/>
                </a:ln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752832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dirty="0"/>
              <a:t>drop picture here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628900" y="5396366"/>
            <a:ext cx="4649788" cy="804862"/>
          </a:xfrm>
        </p:spPr>
        <p:txBody>
          <a:bodyPr/>
          <a:lstStyle>
            <a:lvl1pPr marL="0" indent="0">
              <a:buNone/>
              <a:defRPr sz="140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Picture caption here</a:t>
            </a:r>
          </a:p>
        </p:txBody>
      </p:sp>
      <p:pic>
        <p:nvPicPr>
          <p:cNvPr id="6" name="Picture 5" descr="wrfgps-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7" y="6106511"/>
            <a:ext cx="2230783" cy="754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144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peaker Slide - Sing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49613" y="1875238"/>
            <a:ext cx="4837112" cy="533400"/>
          </a:xfrm>
        </p:spPr>
        <p:txBody>
          <a:bodyPr lIns="0" tIns="0" rIns="0" bIns="0" anchor="t" anchorCtr="0">
            <a:normAutofit/>
          </a:bodyPr>
          <a:lstStyle>
            <a:lvl1pPr algn="l">
              <a:defRPr sz="3200" b="0" spc="40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</a:defRPr>
            </a:lvl1pPr>
          </a:lstStyle>
          <a:p>
            <a:r>
              <a:rPr lang="en-US" dirty="0"/>
              <a:t>Speaker’s Name Goes Here.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249613" y="2390776"/>
            <a:ext cx="4837112" cy="354807"/>
          </a:xfrm>
        </p:spPr>
        <p:txBody>
          <a:bodyPr lIns="182880">
            <a:normAutofit/>
          </a:bodyPr>
          <a:lstStyle>
            <a:lvl1pPr marL="0" indent="0">
              <a:buNone/>
              <a:defRPr sz="1800" b="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Speaker’s job title here.</a:t>
            </a:r>
          </a:p>
        </p:txBody>
      </p:sp>
      <p:pic>
        <p:nvPicPr>
          <p:cNvPr id="8" name="Picture 7" descr="wrfgps-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26" y="5916894"/>
            <a:ext cx="2230783" cy="754553"/>
          </a:xfrm>
          <a:prstGeom prst="rect">
            <a:avLst/>
          </a:prstGeom>
        </p:spPr>
      </p:pic>
      <p:sp>
        <p:nvSpPr>
          <p:cNvPr id="6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1066800" y="1914525"/>
            <a:ext cx="1828800" cy="2514600"/>
          </a:xfrm>
          <a:solidFill>
            <a:schemeClr val="bg1">
              <a:lumMod val="85000"/>
            </a:schemeClr>
          </a:solidFill>
          <a:ln w="73025">
            <a:gradFill>
              <a:gsLst>
                <a:gs pos="0">
                  <a:srgbClr val="002C47"/>
                </a:gs>
                <a:gs pos="100000">
                  <a:srgbClr val="002C47"/>
                </a:gs>
                <a:gs pos="75000">
                  <a:srgbClr val="275A99"/>
                </a:gs>
                <a:gs pos="26000">
                  <a:srgbClr val="275A99"/>
                </a:gs>
              </a:gsLst>
              <a:lin ang="5400000" scaled="1"/>
            </a:gradFill>
          </a:ln>
          <a:effectLst>
            <a:outerShdw blurRad="139700" dist="38100" dir="8100000" algn="tr" rotWithShape="0">
              <a:prstClr val="black">
                <a:alpha val="82000"/>
              </a:prstClr>
            </a:outerShdw>
          </a:effectLst>
          <a:scene3d>
            <a:camera prst="orthographicFront"/>
            <a:lightRig rig="threePt" dir="t"/>
          </a:scene3d>
          <a:sp3d contourW="50800">
            <a:contourClr>
              <a:schemeClr val="bg1"/>
            </a:contourClr>
          </a:sp3d>
        </p:spPr>
        <p:txBody>
          <a:bodyPr anchor="ctr" anchorCtr="0">
            <a:normAutofit/>
          </a:bodyPr>
          <a:lstStyle>
            <a:lvl1pPr marL="0" indent="0" algn="ctr">
              <a:buNone/>
              <a:defRPr sz="2000" i="1">
                <a:ln>
                  <a:noFill/>
                </a:ln>
              </a:defRPr>
            </a:lvl1pPr>
          </a:lstStyle>
          <a:p>
            <a:r>
              <a:rPr lang="en-US" dirty="0"/>
              <a:t>drop</a:t>
            </a:r>
            <a:br>
              <a:rPr lang="en-US" dirty="0"/>
            </a:br>
            <a:r>
              <a:rPr lang="en-US" dirty="0"/>
              <a:t>picture </a:t>
            </a:r>
            <a:br>
              <a:rPr lang="en-US" dirty="0"/>
            </a:br>
            <a:r>
              <a:rPr lang="en-US" dirty="0"/>
              <a:t>here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3249613" y="2905126"/>
            <a:ext cx="4837112" cy="1347790"/>
          </a:xfrm>
        </p:spPr>
        <p:txBody>
          <a:bodyPr lIns="18288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Speaker’s organization info here.</a:t>
            </a:r>
          </a:p>
        </p:txBody>
      </p:sp>
      <p:sp>
        <p:nvSpPr>
          <p:cNvPr id="11" name="Title 1"/>
          <p:cNvSpPr txBox="1">
            <a:spLocks/>
          </p:cNvSpPr>
          <p:nvPr userDrawn="1"/>
        </p:nvSpPr>
        <p:spPr>
          <a:xfrm rot="17343955">
            <a:off x="6349383" y="4862143"/>
            <a:ext cx="3474685" cy="533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b="1" i="0" kern="1200" cap="small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Myriad Pro Cond"/>
                <a:ea typeface="+mj-ea"/>
                <a:cs typeface="Myriad Pro Cond"/>
              </a:defRPr>
            </a:lvl1pPr>
          </a:lstStyle>
          <a:p>
            <a:pPr algn="ctr"/>
            <a:r>
              <a:rPr lang="en-US" sz="2400" b="0" i="0" spc="40" baseline="0" dirty="0">
                <a:latin typeface="+mj-lt"/>
              </a:rPr>
              <a:t>Today’s Moderator</a:t>
            </a:r>
          </a:p>
        </p:txBody>
      </p:sp>
    </p:spTree>
    <p:extLst>
      <p:ext uri="{BB962C8B-B14F-4D97-AF65-F5344CB8AC3E}">
        <p14:creationId xmlns:p14="http://schemas.microsoft.com/office/powerpoint/2010/main" val="24795663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 Slide - Sing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49613" y="1875238"/>
            <a:ext cx="4837112" cy="533400"/>
          </a:xfrm>
        </p:spPr>
        <p:txBody>
          <a:bodyPr lIns="0" tIns="0" rIns="0" bIns="0" anchor="t" anchorCtr="0">
            <a:normAutofit/>
          </a:bodyPr>
          <a:lstStyle>
            <a:lvl1pPr algn="l">
              <a:defRPr sz="3200" b="0" spc="40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</a:defRPr>
            </a:lvl1pPr>
          </a:lstStyle>
          <a:p>
            <a:r>
              <a:rPr lang="en-US" dirty="0"/>
              <a:t>Speaker’s Name Goes Here.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249613" y="2390776"/>
            <a:ext cx="4837112" cy="354807"/>
          </a:xfrm>
        </p:spPr>
        <p:txBody>
          <a:bodyPr lIns="182880">
            <a:normAutofit/>
          </a:bodyPr>
          <a:lstStyle>
            <a:lvl1pPr marL="0" indent="0">
              <a:buNone/>
              <a:defRPr sz="1800" b="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Speaker’s job title here.</a:t>
            </a:r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1066800" y="1914525"/>
            <a:ext cx="1828800" cy="2514600"/>
          </a:xfrm>
          <a:solidFill>
            <a:schemeClr val="bg1">
              <a:lumMod val="85000"/>
            </a:schemeClr>
          </a:solidFill>
          <a:ln w="73025">
            <a:gradFill>
              <a:gsLst>
                <a:gs pos="0">
                  <a:srgbClr val="002C47"/>
                </a:gs>
                <a:gs pos="100000">
                  <a:srgbClr val="002C47"/>
                </a:gs>
                <a:gs pos="75000">
                  <a:srgbClr val="275A99"/>
                </a:gs>
                <a:gs pos="26000">
                  <a:srgbClr val="275A99"/>
                </a:gs>
              </a:gsLst>
              <a:lin ang="5400000" scaled="1"/>
            </a:gradFill>
          </a:ln>
          <a:effectLst>
            <a:outerShdw blurRad="139700" dist="38100" dir="8100000" algn="tr" rotWithShape="0">
              <a:prstClr val="black">
                <a:alpha val="82000"/>
              </a:prstClr>
            </a:outerShdw>
          </a:effectLst>
          <a:scene3d>
            <a:camera prst="orthographicFront"/>
            <a:lightRig rig="threePt" dir="t"/>
          </a:scene3d>
          <a:sp3d contourW="50800">
            <a:contourClr>
              <a:schemeClr val="bg1"/>
            </a:contourClr>
          </a:sp3d>
        </p:spPr>
        <p:txBody>
          <a:bodyPr anchor="ctr" anchorCtr="0">
            <a:normAutofit/>
          </a:bodyPr>
          <a:lstStyle>
            <a:lvl1pPr marL="0" indent="0" algn="ctr">
              <a:buNone/>
              <a:defRPr sz="2000" i="1">
                <a:ln>
                  <a:noFill/>
                </a:ln>
              </a:defRPr>
            </a:lvl1pPr>
          </a:lstStyle>
          <a:p>
            <a:r>
              <a:rPr lang="en-US" dirty="0"/>
              <a:t>drop</a:t>
            </a:r>
            <a:br>
              <a:rPr lang="en-US" dirty="0"/>
            </a:br>
            <a:r>
              <a:rPr lang="en-US" dirty="0"/>
              <a:t>picture </a:t>
            </a:r>
            <a:br>
              <a:rPr lang="en-US" dirty="0"/>
            </a:br>
            <a:r>
              <a:rPr lang="en-US" dirty="0"/>
              <a:t>here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249613" y="2793209"/>
            <a:ext cx="3303587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3249613" y="2905126"/>
            <a:ext cx="4837112" cy="1347790"/>
          </a:xfrm>
        </p:spPr>
        <p:txBody>
          <a:bodyPr lIns="18288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Speaker’s organization info here.</a:t>
            </a:r>
          </a:p>
        </p:txBody>
      </p:sp>
      <p:sp>
        <p:nvSpPr>
          <p:cNvPr id="11" name="Title 1"/>
          <p:cNvSpPr txBox="1">
            <a:spLocks/>
          </p:cNvSpPr>
          <p:nvPr userDrawn="1"/>
        </p:nvSpPr>
        <p:spPr>
          <a:xfrm rot="17343955">
            <a:off x="6268818" y="4908877"/>
            <a:ext cx="3635812" cy="533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b="1" i="0" kern="1200" cap="small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Myriad Pro Cond"/>
                <a:ea typeface="+mj-ea"/>
                <a:cs typeface="Myriad Pro Cond"/>
              </a:defRPr>
            </a:lvl1pPr>
          </a:lstStyle>
          <a:p>
            <a:pPr algn="ctr"/>
            <a:r>
              <a:rPr lang="en-US" sz="2400" b="0" i="0" spc="40" baseline="0" dirty="0">
                <a:latin typeface="+mj-lt"/>
              </a:rPr>
              <a:t>Today’s Presenter</a:t>
            </a:r>
          </a:p>
        </p:txBody>
      </p:sp>
      <p:pic>
        <p:nvPicPr>
          <p:cNvPr id="9" name="Picture 8" descr="wrfgps-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7" y="6106511"/>
            <a:ext cx="2230783" cy="754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1453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 Slide - 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3249612" y="3454341"/>
            <a:ext cx="4621068" cy="457200"/>
          </a:xfrm>
        </p:spPr>
        <p:txBody>
          <a:bodyPr lIns="0" tIns="0" rIns="0" bIns="0" anchor="t" anchorCtr="0">
            <a:normAutofit/>
          </a:bodyPr>
          <a:lstStyle>
            <a:lvl1pPr marL="0" indent="0"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lang="en-US" sz="3100" b="0" i="0" kern="1200" cap="small" spc="40" baseline="0" dirty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Franklin Gothic Medium" panose="020B0603020102020204" pitchFamily="34" charset="0"/>
                <a:ea typeface="+mj-ea"/>
                <a:cs typeface="Franklin Gothic Medium" panose="020B0603020102020204" pitchFamily="34" charset="0"/>
              </a:defRPr>
            </a:lvl1pPr>
          </a:lstStyle>
          <a:p>
            <a:pPr lvl="0"/>
            <a:r>
              <a:rPr lang="en-US" dirty="0"/>
              <a:t>Speaker’s Name Goes Here.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49613" y="541738"/>
            <a:ext cx="4621067" cy="457200"/>
          </a:xfrm>
        </p:spPr>
        <p:txBody>
          <a:bodyPr lIns="0" tIns="0" rIns="0" bIns="0" anchor="t" anchorCtr="0">
            <a:normAutofit/>
          </a:bodyPr>
          <a:lstStyle>
            <a:lvl1pPr algn="l">
              <a:defRPr sz="3100" b="0" spc="40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</a:defRPr>
            </a:lvl1pPr>
          </a:lstStyle>
          <a:p>
            <a:r>
              <a:rPr lang="en-US" dirty="0"/>
              <a:t>Speaker’s Name Goes Here.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249613" y="1057276"/>
            <a:ext cx="3970337" cy="354807"/>
          </a:xfrm>
        </p:spPr>
        <p:txBody>
          <a:bodyPr lIns="182880">
            <a:noAutofit/>
          </a:bodyPr>
          <a:lstStyle>
            <a:lvl1pPr marL="0" indent="0">
              <a:buNone/>
              <a:defRPr sz="1900" b="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Speaker’s job title here.</a:t>
            </a:r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1362320" y="581025"/>
            <a:ext cx="1533279" cy="2108259"/>
          </a:xfrm>
          <a:solidFill>
            <a:schemeClr val="bg1">
              <a:lumMod val="85000"/>
            </a:schemeClr>
          </a:solidFill>
          <a:ln w="73025">
            <a:gradFill>
              <a:gsLst>
                <a:gs pos="0">
                  <a:srgbClr val="002C47"/>
                </a:gs>
                <a:gs pos="100000">
                  <a:srgbClr val="002C47"/>
                </a:gs>
                <a:gs pos="75000">
                  <a:srgbClr val="275A99"/>
                </a:gs>
                <a:gs pos="26000">
                  <a:srgbClr val="275A99"/>
                </a:gs>
              </a:gsLst>
              <a:lin ang="5400000" scaled="1"/>
            </a:gradFill>
          </a:ln>
          <a:effectLst>
            <a:outerShdw blurRad="139700" dist="38100" dir="8100000" algn="tr" rotWithShape="0">
              <a:prstClr val="black">
                <a:alpha val="82000"/>
              </a:prstClr>
            </a:outerShdw>
          </a:effectLst>
          <a:scene3d>
            <a:camera prst="orthographicFront"/>
            <a:lightRig rig="threePt" dir="t"/>
          </a:scene3d>
          <a:sp3d contourW="50800">
            <a:contourClr>
              <a:schemeClr val="bg1"/>
            </a:contourClr>
          </a:sp3d>
        </p:spPr>
        <p:txBody>
          <a:bodyPr anchor="ctr" anchorCtr="0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752832"/>
              </a:buClr>
              <a:buSzTx/>
              <a:buFont typeface="Wingdings" panose="05000000000000000000" pitchFamily="2" charset="2"/>
              <a:buNone/>
              <a:tabLst/>
              <a:defRPr sz="2000" i="1">
                <a:ln>
                  <a:noFill/>
                </a:ln>
              </a:defRPr>
            </a:lvl1pPr>
          </a:lstStyle>
          <a:p>
            <a:r>
              <a:rPr lang="en-US" dirty="0"/>
              <a:t>drop</a:t>
            </a:r>
            <a:br>
              <a:rPr lang="en-US" dirty="0"/>
            </a:br>
            <a:r>
              <a:rPr lang="en-US" dirty="0"/>
              <a:t>picture </a:t>
            </a:r>
            <a:br>
              <a:rPr lang="en-US" dirty="0"/>
            </a:br>
            <a:r>
              <a:rPr lang="en-US" dirty="0"/>
              <a:t>here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249613" y="1459709"/>
            <a:ext cx="3303587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3249613" y="1571626"/>
            <a:ext cx="3970337" cy="1117658"/>
          </a:xfrm>
        </p:spPr>
        <p:txBody>
          <a:bodyPr lIns="18288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Speaker’s organization info here.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3249613" y="3968692"/>
            <a:ext cx="3970337" cy="354807"/>
          </a:xfrm>
        </p:spPr>
        <p:txBody>
          <a:bodyPr lIns="182880">
            <a:noAutofit/>
          </a:bodyPr>
          <a:lstStyle>
            <a:lvl1pPr marL="0" indent="0">
              <a:buNone/>
              <a:defRPr sz="1900" b="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Speaker’s job title here.</a:t>
            </a:r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1362320" y="3492441"/>
            <a:ext cx="1533279" cy="2108259"/>
          </a:xfrm>
          <a:solidFill>
            <a:schemeClr val="bg1">
              <a:lumMod val="85000"/>
            </a:schemeClr>
          </a:solidFill>
          <a:ln w="73025">
            <a:gradFill>
              <a:gsLst>
                <a:gs pos="0">
                  <a:srgbClr val="002C47"/>
                </a:gs>
                <a:gs pos="100000">
                  <a:srgbClr val="002C47"/>
                </a:gs>
                <a:gs pos="75000">
                  <a:srgbClr val="275A99"/>
                </a:gs>
                <a:gs pos="26000">
                  <a:srgbClr val="275A99"/>
                </a:gs>
              </a:gsLst>
              <a:lin ang="5400000" scaled="1"/>
            </a:gradFill>
          </a:ln>
          <a:effectLst>
            <a:outerShdw blurRad="139700" dist="38100" dir="8100000" algn="tr" rotWithShape="0">
              <a:prstClr val="black">
                <a:alpha val="82000"/>
              </a:prstClr>
            </a:outerShdw>
          </a:effectLst>
          <a:scene3d>
            <a:camera prst="orthographicFront"/>
            <a:lightRig rig="threePt" dir="t"/>
          </a:scene3d>
          <a:sp3d contourW="50800">
            <a:contourClr>
              <a:schemeClr val="bg1"/>
            </a:contourClr>
          </a:sp3d>
        </p:spPr>
        <p:txBody>
          <a:bodyPr anchor="ctr" anchorCtr="0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752832"/>
              </a:buClr>
              <a:buSzTx/>
              <a:buFont typeface="Wingdings" panose="05000000000000000000" pitchFamily="2" charset="2"/>
              <a:buNone/>
              <a:tabLst/>
              <a:defRPr sz="2000" i="1">
                <a:ln>
                  <a:noFill/>
                </a:ln>
              </a:defRPr>
            </a:lvl1pPr>
          </a:lstStyle>
          <a:p>
            <a:r>
              <a:rPr lang="en-US" dirty="0"/>
              <a:t>drop</a:t>
            </a:r>
            <a:br>
              <a:rPr lang="en-US" dirty="0"/>
            </a:br>
            <a:r>
              <a:rPr lang="en-US" dirty="0"/>
              <a:t>picture </a:t>
            </a:r>
            <a:br>
              <a:rPr lang="en-US" dirty="0"/>
            </a:br>
            <a:r>
              <a:rPr lang="en-US" dirty="0"/>
              <a:t>here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3249613" y="4371125"/>
            <a:ext cx="3303587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3"/>
          <p:cNvSpPr>
            <a:spLocks noGrp="1"/>
          </p:cNvSpPr>
          <p:nvPr>
            <p:ph type="body" sz="half" idx="14" hasCustomPrompt="1"/>
          </p:nvPr>
        </p:nvSpPr>
        <p:spPr>
          <a:xfrm>
            <a:off x="3249613" y="4483042"/>
            <a:ext cx="3970337" cy="1117658"/>
          </a:xfrm>
        </p:spPr>
        <p:txBody>
          <a:bodyPr lIns="18288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Speaker’s organization info here.</a:t>
            </a:r>
          </a:p>
        </p:txBody>
      </p:sp>
      <p:sp>
        <p:nvSpPr>
          <p:cNvPr id="16" name="Title 1"/>
          <p:cNvSpPr txBox="1">
            <a:spLocks/>
          </p:cNvSpPr>
          <p:nvPr userDrawn="1"/>
        </p:nvSpPr>
        <p:spPr>
          <a:xfrm rot="17343955">
            <a:off x="6241935" y="5001375"/>
            <a:ext cx="3653658" cy="533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b="1" i="0" kern="1200" cap="small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Myriad Pro Cond"/>
                <a:ea typeface="+mj-ea"/>
                <a:cs typeface="Myriad Pro Cond"/>
              </a:defRPr>
            </a:lvl1pPr>
          </a:lstStyle>
          <a:p>
            <a:pPr algn="ctr"/>
            <a:r>
              <a:rPr lang="en-US" sz="2400" b="0" i="0" spc="40" baseline="0" dirty="0">
                <a:latin typeface="+mj-lt"/>
              </a:rPr>
              <a:t>Today’s Presenters</a:t>
            </a:r>
          </a:p>
        </p:txBody>
      </p:sp>
      <p:pic>
        <p:nvPicPr>
          <p:cNvPr id="15" name="Picture 14" descr="wrfgps-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7" y="6106511"/>
            <a:ext cx="2230783" cy="754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8052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 Slide - Tri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 userDrawn="1"/>
        </p:nvSpPr>
        <p:spPr>
          <a:xfrm>
            <a:off x="0" y="2124678"/>
            <a:ext cx="8239125" cy="1625896"/>
          </a:xfrm>
          <a:prstGeom prst="rect">
            <a:avLst/>
          </a:prstGeom>
          <a:gradFill flip="none" rotWithShape="1">
            <a:gsLst>
              <a:gs pos="0">
                <a:srgbClr val="EEF9FD">
                  <a:lumMod val="99000"/>
                </a:srgbClr>
              </a:gs>
              <a:gs pos="65000">
                <a:srgbClr val="EEF9FD">
                  <a:alpha val="50000"/>
                </a:srgbClr>
              </a:gs>
              <a:gs pos="91000">
                <a:schemeClr val="bg1">
                  <a:lumMod val="95000"/>
                  <a:alpha val="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2" name="Group 31"/>
          <p:cNvGrpSpPr/>
          <p:nvPr userDrawn="1"/>
        </p:nvGrpSpPr>
        <p:grpSpPr>
          <a:xfrm>
            <a:off x="-1" y="2097246"/>
            <a:ext cx="8239126" cy="1681481"/>
            <a:chOff x="-1" y="2097246"/>
            <a:chExt cx="8239126" cy="1681481"/>
          </a:xfrm>
        </p:grpSpPr>
        <p:sp>
          <p:nvSpPr>
            <p:cNvPr id="30" name="Rectangle 29"/>
            <p:cNvSpPr/>
            <p:nvPr userDrawn="1"/>
          </p:nvSpPr>
          <p:spPr>
            <a:xfrm>
              <a:off x="0" y="3751295"/>
              <a:ext cx="8239125" cy="27432"/>
            </a:xfrm>
            <a:prstGeom prst="rect">
              <a:avLst/>
            </a:prstGeom>
            <a:gradFill flip="none" rotWithShape="1">
              <a:gsLst>
                <a:gs pos="0">
                  <a:srgbClr val="EEF9FD">
                    <a:lumMod val="94000"/>
                  </a:srgbClr>
                </a:gs>
                <a:gs pos="52200">
                  <a:schemeClr val="bg1">
                    <a:alpha val="50000"/>
                    <a:lumMod val="91000"/>
                  </a:schemeClr>
                </a:gs>
                <a:gs pos="91000">
                  <a:schemeClr val="bg1">
                    <a:lumMod val="95000"/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Rectangle 30"/>
            <p:cNvSpPr/>
            <p:nvPr userDrawn="1"/>
          </p:nvSpPr>
          <p:spPr>
            <a:xfrm>
              <a:off x="-1" y="2097246"/>
              <a:ext cx="8239125" cy="27432"/>
            </a:xfrm>
            <a:prstGeom prst="rect">
              <a:avLst/>
            </a:prstGeom>
            <a:gradFill flip="none" rotWithShape="1">
              <a:gsLst>
                <a:gs pos="0">
                  <a:srgbClr val="EEF9FD">
                    <a:lumMod val="94000"/>
                  </a:srgbClr>
                </a:gs>
                <a:gs pos="52200">
                  <a:schemeClr val="bg1">
                    <a:alpha val="50000"/>
                    <a:lumMod val="91000"/>
                  </a:schemeClr>
                </a:gs>
                <a:gs pos="91000">
                  <a:schemeClr val="bg1">
                    <a:lumMod val="95000"/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035283" y="2078559"/>
            <a:ext cx="4397517" cy="459267"/>
          </a:xfrm>
        </p:spPr>
        <p:txBody>
          <a:bodyPr lIns="0" tIns="0" rIns="0" bIns="0" anchor="b" anchorCtr="0">
            <a:norm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lang="en-US" sz="2800" b="0" i="0" kern="1200" cap="small" spc="40" baseline="0" dirty="0">
                <a:ln w="6350">
                  <a:noFill/>
                </a:ln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Franklin Gothic Medium" panose="020B0603020102020204" pitchFamily="34" charset="0"/>
                <a:ea typeface="+mj-ea"/>
                <a:cs typeface="Franklin Gothic Medium" panose="020B0603020102020204" pitchFamily="34" charset="0"/>
              </a:defRPr>
            </a:lvl1pPr>
          </a:lstStyle>
          <a:p>
            <a:pPr lvl="0"/>
            <a:r>
              <a:rPr lang="en-US" dirty="0"/>
              <a:t>Speaker’s Name Goes Here.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2297112" y="3931873"/>
            <a:ext cx="4306888" cy="477644"/>
          </a:xfrm>
        </p:spPr>
        <p:txBody>
          <a:bodyPr lIns="0" tIns="0" rIns="0" bIns="0" anchor="b" anchorCtr="0">
            <a:norm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lang="en-US" sz="2800" b="0" i="0" kern="1200" cap="small" spc="40" baseline="0" dirty="0">
                <a:ln w="6350">
                  <a:noFill/>
                </a:ln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Franklin Gothic Medium" panose="020B0603020102020204" pitchFamily="34" charset="0"/>
                <a:ea typeface="+mj-ea"/>
                <a:cs typeface="Franklin Gothic Medium" panose="020B0603020102020204" pitchFamily="34" charset="0"/>
              </a:defRPr>
            </a:lvl1pPr>
          </a:lstStyle>
          <a:p>
            <a:pPr marL="0" lvl="0" indent="0" algn="l" defTabSz="457200" rtl="0" eaLnBrk="1" latinLnBrk="0" hangingPunct="1">
              <a:lnSpc>
                <a:spcPct val="85000"/>
              </a:lnSpc>
              <a:spcBef>
                <a:spcPts val="0"/>
              </a:spcBef>
              <a:buClr>
                <a:srgbClr val="752832"/>
              </a:buClr>
              <a:buFont typeface="Wingdings" panose="05000000000000000000" pitchFamily="2" charset="2"/>
              <a:buNone/>
            </a:pPr>
            <a:r>
              <a:rPr lang="en-US" dirty="0"/>
              <a:t>Speaker’s Name Goes Here.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97113" y="290227"/>
            <a:ext cx="4675187" cy="331230"/>
          </a:xfrm>
        </p:spPr>
        <p:txBody>
          <a:bodyPr lIns="0" tIns="0" rIns="0" bIns="0" anchor="b" anchorCtr="0">
            <a:normAutofit/>
          </a:bodyPr>
          <a:lstStyle>
            <a:lvl1pPr algn="l">
              <a:defRPr sz="2800" b="0" spc="40" baseline="0">
                <a:ln w="6350">
                  <a:noFill/>
                </a:ln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</a:defRPr>
            </a:lvl1pPr>
          </a:lstStyle>
          <a:p>
            <a:r>
              <a:rPr lang="en-US" dirty="0"/>
              <a:t>Speaker’s Name Goes Here.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297112" y="685801"/>
            <a:ext cx="3970337" cy="274320"/>
          </a:xfrm>
        </p:spPr>
        <p:txBody>
          <a:bodyPr lIns="182880" tIns="0">
            <a:noAutofit/>
          </a:bodyPr>
          <a:lstStyle>
            <a:lvl1pPr marL="0" indent="0">
              <a:buNone/>
              <a:defRPr sz="1700" b="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Speaker’s job title here.</a:t>
            </a:r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558941" y="265513"/>
            <a:ext cx="1193659" cy="1641281"/>
          </a:xfrm>
          <a:solidFill>
            <a:schemeClr val="bg1">
              <a:lumMod val="85000"/>
            </a:schemeClr>
          </a:solidFill>
          <a:ln w="73025">
            <a:gradFill>
              <a:gsLst>
                <a:gs pos="0">
                  <a:srgbClr val="002C47"/>
                </a:gs>
                <a:gs pos="100000">
                  <a:srgbClr val="002C47"/>
                </a:gs>
                <a:gs pos="75000">
                  <a:srgbClr val="275A99"/>
                </a:gs>
                <a:gs pos="26000">
                  <a:srgbClr val="275A99"/>
                </a:gs>
              </a:gsLst>
              <a:lin ang="5400000" scaled="1"/>
            </a:gradFill>
          </a:ln>
          <a:effectLst>
            <a:outerShdw blurRad="139700" dist="38100" dir="8100000" algn="tr" rotWithShape="0">
              <a:prstClr val="black">
                <a:alpha val="82000"/>
              </a:prstClr>
            </a:outerShdw>
          </a:effectLst>
          <a:scene3d>
            <a:camera prst="orthographicFront"/>
            <a:lightRig rig="threePt" dir="t"/>
          </a:scene3d>
          <a:sp3d contourW="50800">
            <a:contourClr>
              <a:schemeClr val="bg1"/>
            </a:contourClr>
          </a:sp3d>
        </p:spPr>
        <p:txBody>
          <a:bodyPr anchor="ctr" anchorCtr="0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752832"/>
              </a:buClr>
              <a:buSzTx/>
              <a:buFont typeface="Wingdings" panose="05000000000000000000" pitchFamily="2" charset="2"/>
              <a:buNone/>
              <a:tabLst/>
              <a:defRPr sz="2000" i="1">
                <a:ln>
                  <a:noFill/>
                </a:ln>
              </a:defRPr>
            </a:lvl1pPr>
          </a:lstStyle>
          <a:p>
            <a:r>
              <a:rPr lang="en-US" dirty="0"/>
              <a:t>drop</a:t>
            </a:r>
            <a:br>
              <a:rPr lang="en-US" dirty="0"/>
            </a:br>
            <a:r>
              <a:rPr lang="en-US" dirty="0"/>
              <a:t>picture </a:t>
            </a:r>
            <a:br>
              <a:rPr lang="en-US" dirty="0"/>
            </a:br>
            <a:r>
              <a:rPr lang="en-US" dirty="0"/>
              <a:t>here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297113" y="1002509"/>
            <a:ext cx="3303587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297113" y="1038226"/>
            <a:ext cx="3970337" cy="907855"/>
          </a:xfrm>
        </p:spPr>
        <p:txBody>
          <a:bodyPr lIns="182880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Speaker’s organization info here.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2297113" y="4438144"/>
            <a:ext cx="3970337" cy="274320"/>
          </a:xfrm>
        </p:spPr>
        <p:txBody>
          <a:bodyPr lIns="182880" tIns="0">
            <a:noAutofit/>
          </a:bodyPr>
          <a:lstStyle>
            <a:lvl1pPr marL="0" indent="0">
              <a:buNone/>
              <a:defRPr sz="1700" b="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Speaker’s job title here.</a:t>
            </a:r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558941" y="3989281"/>
            <a:ext cx="1193659" cy="1641281"/>
          </a:xfrm>
          <a:solidFill>
            <a:schemeClr val="bg1">
              <a:lumMod val="85000"/>
            </a:schemeClr>
          </a:solidFill>
          <a:ln w="73025">
            <a:gradFill>
              <a:gsLst>
                <a:gs pos="0">
                  <a:srgbClr val="002C47"/>
                </a:gs>
                <a:gs pos="100000">
                  <a:srgbClr val="002C47"/>
                </a:gs>
                <a:gs pos="75000">
                  <a:srgbClr val="275A99"/>
                </a:gs>
                <a:gs pos="26000">
                  <a:srgbClr val="275A99"/>
                </a:gs>
              </a:gsLst>
              <a:lin ang="5400000" scaled="1"/>
            </a:gradFill>
          </a:ln>
          <a:effectLst>
            <a:outerShdw blurRad="139700" dist="38100" dir="8100000" algn="tr" rotWithShape="0">
              <a:prstClr val="black">
                <a:alpha val="82000"/>
              </a:prstClr>
            </a:outerShdw>
          </a:effectLst>
          <a:scene3d>
            <a:camera prst="orthographicFront"/>
            <a:lightRig rig="threePt" dir="t"/>
          </a:scene3d>
          <a:sp3d contourW="50800">
            <a:contourClr>
              <a:schemeClr val="bg1"/>
            </a:contourClr>
          </a:sp3d>
        </p:spPr>
        <p:txBody>
          <a:bodyPr anchor="ctr" anchorCtr="0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752832"/>
              </a:buClr>
              <a:buSzTx/>
              <a:buFont typeface="Wingdings" panose="05000000000000000000" pitchFamily="2" charset="2"/>
              <a:buNone/>
              <a:tabLst/>
              <a:defRPr sz="2000" i="1">
                <a:ln>
                  <a:noFill/>
                </a:ln>
              </a:defRPr>
            </a:lvl1pPr>
          </a:lstStyle>
          <a:p>
            <a:r>
              <a:rPr lang="en-US" dirty="0"/>
              <a:t>drop</a:t>
            </a:r>
            <a:br>
              <a:rPr lang="en-US" dirty="0"/>
            </a:br>
            <a:r>
              <a:rPr lang="en-US" dirty="0"/>
              <a:t>picture </a:t>
            </a:r>
            <a:br>
              <a:rPr lang="en-US" dirty="0"/>
            </a:br>
            <a:r>
              <a:rPr lang="en-US" dirty="0"/>
              <a:t>here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2297113" y="4754852"/>
            <a:ext cx="3303587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3"/>
          <p:cNvSpPr>
            <a:spLocks noGrp="1"/>
          </p:cNvSpPr>
          <p:nvPr>
            <p:ph type="body" sz="half" idx="14" hasCustomPrompt="1"/>
          </p:nvPr>
        </p:nvSpPr>
        <p:spPr>
          <a:xfrm>
            <a:off x="2297113" y="4790569"/>
            <a:ext cx="3970337" cy="907855"/>
          </a:xfrm>
        </p:spPr>
        <p:txBody>
          <a:bodyPr lIns="182880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Speaker’s organization info here.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6" hasCustomPrompt="1"/>
          </p:nvPr>
        </p:nvSpPr>
        <p:spPr>
          <a:xfrm>
            <a:off x="4035283" y="2567164"/>
            <a:ext cx="3970337" cy="274320"/>
          </a:xfrm>
        </p:spPr>
        <p:txBody>
          <a:bodyPr lIns="182880" tIns="0">
            <a:noAutofit/>
          </a:bodyPr>
          <a:lstStyle>
            <a:lvl1pPr marL="0" indent="0">
              <a:buNone/>
              <a:defRPr sz="1700" b="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Speaker’s job title here.</a:t>
            </a:r>
          </a:p>
        </p:txBody>
      </p:sp>
      <p:sp>
        <p:nvSpPr>
          <p:cNvPr id="25" name="Picture Placeholder 6"/>
          <p:cNvSpPr>
            <a:spLocks noGrp="1"/>
          </p:cNvSpPr>
          <p:nvPr>
            <p:ph type="pic" sz="quarter" idx="17" hasCustomPrompt="1"/>
          </p:nvPr>
        </p:nvSpPr>
        <p:spPr>
          <a:xfrm>
            <a:off x="2297112" y="2103112"/>
            <a:ext cx="1193659" cy="1641281"/>
          </a:xfrm>
          <a:solidFill>
            <a:schemeClr val="bg1">
              <a:lumMod val="85000"/>
            </a:schemeClr>
          </a:solidFill>
          <a:ln w="73025">
            <a:gradFill>
              <a:gsLst>
                <a:gs pos="0">
                  <a:srgbClr val="002C47"/>
                </a:gs>
                <a:gs pos="100000">
                  <a:srgbClr val="002C47"/>
                </a:gs>
                <a:gs pos="75000">
                  <a:srgbClr val="275A99"/>
                </a:gs>
                <a:gs pos="26000">
                  <a:srgbClr val="275A99"/>
                </a:gs>
              </a:gsLst>
              <a:lin ang="5400000" scaled="1"/>
            </a:gradFill>
          </a:ln>
          <a:effectLst>
            <a:outerShdw blurRad="139700" dist="38100" dir="8100000" algn="tr" rotWithShape="0">
              <a:prstClr val="black">
                <a:alpha val="82000"/>
              </a:prstClr>
            </a:outerShdw>
          </a:effectLst>
          <a:scene3d>
            <a:camera prst="orthographicFront"/>
            <a:lightRig rig="threePt" dir="t"/>
          </a:scene3d>
          <a:sp3d contourW="50800">
            <a:contourClr>
              <a:schemeClr val="bg1"/>
            </a:contourClr>
          </a:sp3d>
        </p:spPr>
        <p:txBody>
          <a:bodyPr anchor="ctr" anchorCtr="0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752832"/>
              </a:buClr>
              <a:buSzTx/>
              <a:buFont typeface="Wingdings" panose="05000000000000000000" pitchFamily="2" charset="2"/>
              <a:buNone/>
              <a:tabLst/>
              <a:defRPr sz="2000" i="1">
                <a:ln>
                  <a:noFill/>
                </a:ln>
              </a:defRPr>
            </a:lvl1pPr>
          </a:lstStyle>
          <a:p>
            <a:r>
              <a:rPr lang="en-US" dirty="0"/>
              <a:t>drop</a:t>
            </a:r>
            <a:br>
              <a:rPr lang="en-US" dirty="0"/>
            </a:br>
            <a:r>
              <a:rPr lang="en-US" dirty="0"/>
              <a:t>picture </a:t>
            </a:r>
            <a:br>
              <a:rPr lang="en-US" dirty="0"/>
            </a:br>
            <a:r>
              <a:rPr lang="en-US" dirty="0"/>
              <a:t>here</a:t>
            </a:r>
          </a:p>
        </p:txBody>
      </p:sp>
      <p:cxnSp>
        <p:nvCxnSpPr>
          <p:cNvPr id="26" name="Straight Connector 25"/>
          <p:cNvCxnSpPr/>
          <p:nvPr userDrawn="1"/>
        </p:nvCxnSpPr>
        <p:spPr>
          <a:xfrm>
            <a:off x="4035283" y="2883872"/>
            <a:ext cx="3303587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3"/>
          <p:cNvSpPr>
            <a:spLocks noGrp="1"/>
          </p:cNvSpPr>
          <p:nvPr>
            <p:ph type="body" sz="half" idx="18" hasCustomPrompt="1"/>
          </p:nvPr>
        </p:nvSpPr>
        <p:spPr>
          <a:xfrm>
            <a:off x="4035283" y="2919590"/>
            <a:ext cx="3970337" cy="905256"/>
          </a:xfrm>
        </p:spPr>
        <p:txBody>
          <a:bodyPr lIns="182880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Speaker’s organization info here.</a:t>
            </a:r>
          </a:p>
        </p:txBody>
      </p:sp>
      <p:sp>
        <p:nvSpPr>
          <p:cNvPr id="23" name="Title 1"/>
          <p:cNvSpPr txBox="1">
            <a:spLocks/>
          </p:cNvSpPr>
          <p:nvPr userDrawn="1"/>
        </p:nvSpPr>
        <p:spPr>
          <a:xfrm rot="17343955">
            <a:off x="6227072" y="4934034"/>
            <a:ext cx="3682011" cy="533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b="1" i="0" kern="1200" cap="small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Myriad Pro Cond"/>
                <a:ea typeface="+mj-ea"/>
                <a:cs typeface="Myriad Pro Cond"/>
              </a:defRPr>
            </a:lvl1pPr>
          </a:lstStyle>
          <a:p>
            <a:pPr algn="ctr"/>
            <a:r>
              <a:rPr lang="en-US" sz="2400" b="0" i="0" spc="40" baseline="0" dirty="0">
                <a:latin typeface="+mj-lt"/>
              </a:rPr>
              <a:t>Today’s Presenters</a:t>
            </a:r>
          </a:p>
        </p:txBody>
      </p:sp>
      <p:pic>
        <p:nvPicPr>
          <p:cNvPr id="29" name="Picture 28" descr="wrfgps-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7" y="6106511"/>
            <a:ext cx="2230783" cy="754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6754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ere Are You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 userDrawn="1"/>
        </p:nvSpPr>
        <p:spPr>
          <a:xfrm>
            <a:off x="-15780" y="217489"/>
            <a:ext cx="3194592" cy="7744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b="1" i="0" kern="1200" cap="small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Myriad Pro Cond"/>
                <a:ea typeface="+mj-ea"/>
                <a:cs typeface="Myriad Pro Cond"/>
              </a:defRPr>
            </a:lvl1pPr>
          </a:lstStyle>
          <a:p>
            <a:r>
              <a:rPr lang="en-US" sz="2800" b="1" spc="40" baseline="0" dirty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+mj-lt"/>
              </a:rPr>
              <a:t>Where Are You?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3026982" y="373931"/>
            <a:ext cx="4903076" cy="64633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lvl="0" indent="0" algn="ctr" defTabSz="457200" rtl="0" eaLnBrk="1" latinLnBrk="0" hangingPunct="1">
              <a:spcBef>
                <a:spcPts val="0"/>
              </a:spcBef>
              <a:buClr>
                <a:srgbClr val="752832"/>
              </a:buClr>
              <a:buFont typeface="Wingdings" panose="05000000000000000000" pitchFamily="2" charset="2"/>
              <a:buNone/>
            </a:pPr>
            <a:r>
              <a:rPr lang="en-US" sz="20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Myriad Pro"/>
              </a:rPr>
              <a:t>Enter your location in the Chat window!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849106"/>
            <a:ext cx="8295970" cy="5656620"/>
          </a:xfrm>
          <a:prstGeom prst="rect">
            <a:avLst/>
          </a:prstGeom>
          <a:effectLst>
            <a:outerShdw blurRad="63500" dist="38100" dir="8100000" algn="tr" rotWithShape="0">
              <a:prstClr val="black">
                <a:alpha val="20000"/>
              </a:prstClr>
            </a:outerShdw>
          </a:effectLst>
        </p:spPr>
      </p:pic>
      <p:sp>
        <p:nvSpPr>
          <p:cNvPr id="7" name="Chevron 6"/>
          <p:cNvSpPr/>
          <p:nvPr userDrawn="1"/>
        </p:nvSpPr>
        <p:spPr>
          <a:xfrm>
            <a:off x="3024722" y="347552"/>
            <a:ext cx="150520" cy="450049"/>
          </a:xfrm>
          <a:prstGeom prst="chevron">
            <a:avLst/>
          </a:prstGeom>
          <a:solidFill>
            <a:srgbClr val="9D1C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wrfgps-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7" y="6106511"/>
            <a:ext cx="2230783" cy="754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122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743200"/>
            <a:ext cx="8064341" cy="4023497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 userDrawn="1"/>
        </p:nvSpPr>
        <p:spPr>
          <a:xfrm>
            <a:off x="457200" y="217489"/>
            <a:ext cx="6908800" cy="7744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b="1" i="0" kern="1200" cap="small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Myriad Pro Cond"/>
                <a:ea typeface="+mj-ea"/>
                <a:cs typeface="Myriad Pro Cond"/>
              </a:defRPr>
            </a:lvl1pPr>
          </a:lstStyle>
          <a:p>
            <a:pPr marL="0"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</a:pPr>
            <a:r>
              <a:rPr lang="en-US" sz="3800" b="1" i="0" kern="1200" cap="small" spc="40" baseline="0" dirty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+mj-lt"/>
                <a:ea typeface="+mj-ea"/>
                <a:cs typeface="Myriad Pro Cond"/>
              </a:rPr>
              <a:t>Today’s Objectives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209470"/>
            <a:ext cx="6908800" cy="4654617"/>
          </a:xfrm>
        </p:spPr>
        <p:txBody>
          <a:bodyPr/>
          <a:lstStyle>
            <a:lvl1pPr marL="342900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lvl1pPr>
            <a:lvl2pPr>
              <a:spcBef>
                <a:spcPts val="0"/>
              </a:spcBef>
              <a:spcAft>
                <a:spcPts val="600"/>
              </a:spcAft>
              <a:defRPr/>
            </a:lvl2pPr>
            <a:lvl3pPr>
              <a:spcBef>
                <a:spcPts val="0"/>
              </a:spcBef>
              <a:spcAft>
                <a:spcPts val="600"/>
              </a:spcAft>
              <a:defRPr/>
            </a:lvl3pPr>
            <a:lvl4pPr>
              <a:spcBef>
                <a:spcPts val="0"/>
              </a:spcBef>
              <a:spcAft>
                <a:spcPts val="600"/>
              </a:spcAft>
              <a:defRPr/>
            </a:lvl4pPr>
            <a:lvl5pPr>
              <a:spcBef>
                <a:spcPts val="0"/>
              </a:spcBef>
              <a:spcAft>
                <a:spcPts val="600"/>
              </a:spcAft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 descr="wrfgps-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7" y="6106511"/>
            <a:ext cx="2230783" cy="754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8522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37876" y="0"/>
            <a:ext cx="2803928" cy="2041991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 userDrawn="1"/>
        </p:nvSpPr>
        <p:spPr>
          <a:xfrm>
            <a:off x="457200" y="217489"/>
            <a:ext cx="6908800" cy="7744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b="1" i="0" kern="1200" cap="small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Myriad Pro Cond"/>
                <a:ea typeface="+mj-ea"/>
                <a:cs typeface="Myriad Pro Cond"/>
              </a:defRPr>
            </a:lvl1pPr>
          </a:lstStyle>
          <a:p>
            <a:pPr marL="0"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</a:pPr>
            <a:r>
              <a:rPr lang="en-US" sz="3800" b="1" i="0" kern="1200" cap="small" spc="40" baseline="0" dirty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+mj-lt"/>
                <a:ea typeface="+mj-ea"/>
                <a:cs typeface="Myriad Pro Cond"/>
              </a:rPr>
              <a:t>Today’s Agenda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209470"/>
            <a:ext cx="6908800" cy="4654617"/>
          </a:xfrm>
        </p:spPr>
        <p:txBody>
          <a:bodyPr/>
          <a:lstStyle>
            <a:lvl1pPr marL="342900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lvl1pPr>
            <a:lvl2pPr>
              <a:spcBef>
                <a:spcPts val="0"/>
              </a:spcBef>
              <a:spcAft>
                <a:spcPts val="600"/>
              </a:spcAft>
              <a:defRPr/>
            </a:lvl2pPr>
            <a:lvl3pPr>
              <a:spcBef>
                <a:spcPts val="0"/>
              </a:spcBef>
              <a:spcAft>
                <a:spcPts val="600"/>
              </a:spcAft>
              <a:defRPr/>
            </a:lvl3pPr>
            <a:lvl4pPr>
              <a:spcBef>
                <a:spcPts val="0"/>
              </a:spcBef>
              <a:spcAft>
                <a:spcPts val="600"/>
              </a:spcAft>
              <a:defRPr/>
            </a:lvl4pPr>
            <a:lvl5pPr>
              <a:spcBef>
                <a:spcPts val="0"/>
              </a:spcBef>
              <a:spcAft>
                <a:spcPts val="600"/>
              </a:spcAft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 descr="wrfgps-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7" y="6106511"/>
            <a:ext cx="2230783" cy="754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2154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Poll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8813" y="2574767"/>
            <a:ext cx="1822480" cy="2730500"/>
          </a:xfrm>
          <a:prstGeom prst="rect">
            <a:avLst/>
          </a:prstGeom>
        </p:spPr>
      </p:pic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457200" y="2950005"/>
            <a:ext cx="6908800" cy="3485834"/>
          </a:xfrm>
        </p:spPr>
        <p:txBody>
          <a:bodyPr/>
          <a:lstStyle>
            <a:lvl1pPr marL="342900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lvl1pPr>
            <a:lvl2pPr>
              <a:spcBef>
                <a:spcPts val="0"/>
              </a:spcBef>
              <a:spcAft>
                <a:spcPts val="600"/>
              </a:spcAft>
              <a:defRPr/>
            </a:lvl2pPr>
            <a:lvl3pPr>
              <a:spcBef>
                <a:spcPts val="0"/>
              </a:spcBef>
              <a:spcAft>
                <a:spcPts val="600"/>
              </a:spcAft>
              <a:defRPr/>
            </a:lvl3pPr>
            <a:lvl4pPr>
              <a:spcBef>
                <a:spcPts val="0"/>
              </a:spcBef>
              <a:spcAft>
                <a:spcPts val="600"/>
              </a:spcAft>
              <a:defRPr/>
            </a:lvl4pPr>
            <a:lvl5pPr>
              <a:spcBef>
                <a:spcPts val="0"/>
              </a:spcBef>
              <a:spcAft>
                <a:spcPts val="600"/>
              </a:spcAft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Freeform 18"/>
          <p:cNvSpPr/>
          <p:nvPr userDrawn="1"/>
        </p:nvSpPr>
        <p:spPr>
          <a:xfrm>
            <a:off x="88903" y="1218088"/>
            <a:ext cx="7480297" cy="1505810"/>
          </a:xfrm>
          <a:custGeom>
            <a:avLst/>
            <a:gdLst>
              <a:gd name="connsiteX0" fmla="*/ 0 w 8376408"/>
              <a:gd name="connsiteY0" fmla="*/ 150581 h 1505810"/>
              <a:gd name="connsiteX1" fmla="*/ 150581 w 8376408"/>
              <a:gd name="connsiteY1" fmla="*/ 0 h 1505810"/>
              <a:gd name="connsiteX2" fmla="*/ 8225827 w 8376408"/>
              <a:gd name="connsiteY2" fmla="*/ 0 h 1505810"/>
              <a:gd name="connsiteX3" fmla="*/ 8376408 w 8376408"/>
              <a:gd name="connsiteY3" fmla="*/ 150581 h 1505810"/>
              <a:gd name="connsiteX4" fmla="*/ 8376408 w 8376408"/>
              <a:gd name="connsiteY4" fmla="*/ 1355229 h 1505810"/>
              <a:gd name="connsiteX5" fmla="*/ 8225827 w 8376408"/>
              <a:gd name="connsiteY5" fmla="*/ 1505810 h 1505810"/>
              <a:gd name="connsiteX6" fmla="*/ 150581 w 8376408"/>
              <a:gd name="connsiteY6" fmla="*/ 1505810 h 1505810"/>
              <a:gd name="connsiteX7" fmla="*/ 0 w 8376408"/>
              <a:gd name="connsiteY7" fmla="*/ 1355229 h 1505810"/>
              <a:gd name="connsiteX8" fmla="*/ 0 w 8376408"/>
              <a:gd name="connsiteY8" fmla="*/ 150581 h 1505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376408" h="1505810">
                <a:moveTo>
                  <a:pt x="0" y="150581"/>
                </a:moveTo>
                <a:cubicBezTo>
                  <a:pt x="0" y="67417"/>
                  <a:pt x="67417" y="0"/>
                  <a:pt x="150581" y="0"/>
                </a:cubicBezTo>
                <a:lnTo>
                  <a:pt x="8225827" y="0"/>
                </a:lnTo>
                <a:cubicBezTo>
                  <a:pt x="8308991" y="0"/>
                  <a:pt x="8376408" y="67417"/>
                  <a:pt x="8376408" y="150581"/>
                </a:cubicBezTo>
                <a:lnTo>
                  <a:pt x="8376408" y="1355229"/>
                </a:lnTo>
                <a:cubicBezTo>
                  <a:pt x="8376408" y="1438393"/>
                  <a:pt x="8308991" y="1505810"/>
                  <a:pt x="8225827" y="1505810"/>
                </a:cubicBezTo>
                <a:lnTo>
                  <a:pt x="150581" y="1505810"/>
                </a:lnTo>
                <a:cubicBezTo>
                  <a:pt x="67417" y="1505810"/>
                  <a:pt x="0" y="1438393"/>
                  <a:pt x="0" y="1355229"/>
                </a:cubicBezTo>
                <a:lnTo>
                  <a:pt x="0" y="150581"/>
                </a:lnTo>
                <a:close/>
              </a:path>
            </a:pathLst>
          </a:custGeom>
          <a:noFill/>
          <a:ln w="38100" cap="rnd">
            <a:solidFill>
              <a:schemeClr val="accent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9824" tIns="74584" rIns="89824" bIns="74584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kern="12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67321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ie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3504" y="217489"/>
            <a:ext cx="6710174" cy="774492"/>
          </a:xfrm>
        </p:spPr>
        <p:txBody>
          <a:bodyPr>
            <a:normAutofit/>
          </a:bodyPr>
          <a:lstStyle>
            <a:lvl1pPr>
              <a:defRPr sz="2800" spc="40" baseline="0">
                <a:gradFill flip="none" rotWithShape="1"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0" y="991981"/>
            <a:ext cx="9144000" cy="5104019"/>
            <a:chOff x="0" y="991981"/>
            <a:chExt cx="9144000" cy="4951619"/>
          </a:xfrm>
        </p:grpSpPr>
        <p:sp>
          <p:nvSpPr>
            <p:cNvPr id="7" name="Rectangle 6"/>
            <p:cNvSpPr/>
            <p:nvPr userDrawn="1"/>
          </p:nvSpPr>
          <p:spPr>
            <a:xfrm>
              <a:off x="0" y="991981"/>
              <a:ext cx="9144000" cy="4951619"/>
            </a:xfrm>
            <a:prstGeom prst="rect">
              <a:avLst/>
            </a:prstGeom>
            <a:solidFill>
              <a:srgbClr val="275A99">
                <a:alpha val="16000"/>
              </a:srgb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0" y="1017198"/>
              <a:ext cx="9144000" cy="4901184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90000">
                  <a:srgbClr val="F6F6F6"/>
                </a:gs>
                <a:gs pos="7200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600000" scaled="0"/>
              <a:tileRect/>
            </a:gra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2" name="Rectangle 11"/>
          <p:cNvSpPr/>
          <p:nvPr userDrawn="1"/>
        </p:nvSpPr>
        <p:spPr>
          <a:xfrm>
            <a:off x="5882795" y="6070006"/>
            <a:ext cx="2438400" cy="787994"/>
          </a:xfrm>
          <a:prstGeom prst="rect">
            <a:avLst/>
          </a:prstGeom>
          <a:gradFill flip="none" rotWithShape="1">
            <a:gsLst>
              <a:gs pos="55720">
                <a:srgbClr val="002C47">
                  <a:alpha val="11000"/>
                </a:srgbClr>
              </a:gs>
              <a:gs pos="10000">
                <a:srgbClr val="002C47">
                  <a:alpha val="0"/>
                </a:srgbClr>
              </a:gs>
              <a:gs pos="100000">
                <a:srgbClr val="002C47">
                  <a:alpha val="34000"/>
                </a:srgbClr>
              </a:gs>
            </a:gsLst>
            <a:lin ang="600000" scaled="0"/>
            <a:tileRect/>
          </a:gra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6474454" y="-1933"/>
            <a:ext cx="2047874" cy="1019623"/>
          </a:xfrm>
          <a:prstGeom prst="rect">
            <a:avLst/>
          </a:prstGeom>
          <a:gradFill flip="none" rotWithShape="1">
            <a:gsLst>
              <a:gs pos="81000">
                <a:schemeClr val="tx1">
                  <a:alpha val="14000"/>
                </a:schemeClr>
              </a:gs>
              <a:gs pos="10000">
                <a:srgbClr val="002C47">
                  <a:alpha val="0"/>
                </a:srgbClr>
              </a:gs>
              <a:gs pos="100000">
                <a:schemeClr val="tx1">
                  <a:alpha val="34000"/>
                </a:schemeClr>
              </a:gs>
            </a:gsLst>
            <a:lin ang="20400000" scaled="0"/>
            <a:tileRect/>
          </a:gra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/>
          <a:srcRect r="66253"/>
          <a:stretch/>
        </p:blipFill>
        <p:spPr>
          <a:xfrm>
            <a:off x="7498391" y="567"/>
            <a:ext cx="1645609" cy="6857433"/>
          </a:xfrm>
          <a:prstGeom prst="rect">
            <a:avLst/>
          </a:prstGeom>
          <a:effectLst/>
        </p:spPr>
      </p:pic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/>
        <p:txBody>
          <a:bodyPr/>
          <a:lstStyle>
            <a:lvl1pPr>
              <a:spcBef>
                <a:spcPts val="0"/>
              </a:spcBef>
              <a:spcAft>
                <a:spcPts val="600"/>
              </a:spcAft>
              <a:defRPr/>
            </a:lvl1pPr>
            <a:lvl2pPr>
              <a:spcBef>
                <a:spcPts val="0"/>
              </a:spcBef>
              <a:spcAft>
                <a:spcPts val="600"/>
              </a:spcAft>
              <a:defRPr/>
            </a:lvl2pPr>
            <a:lvl3pPr>
              <a:spcBef>
                <a:spcPts val="0"/>
              </a:spcBef>
              <a:spcAft>
                <a:spcPts val="600"/>
              </a:spcAft>
              <a:defRPr/>
            </a:lvl3pPr>
            <a:lvl4pPr>
              <a:spcBef>
                <a:spcPts val="0"/>
              </a:spcBef>
              <a:spcAft>
                <a:spcPts val="600"/>
              </a:spcAft>
              <a:defRPr/>
            </a:lvl4pPr>
            <a:lvl5pPr>
              <a:spcBef>
                <a:spcPts val="0"/>
              </a:spcBef>
              <a:spcAft>
                <a:spcPts val="600"/>
              </a:spcAft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20" name="Group 19"/>
          <p:cNvGrpSpPr/>
          <p:nvPr userDrawn="1"/>
        </p:nvGrpSpPr>
        <p:grpSpPr>
          <a:xfrm flipV="1">
            <a:off x="8515350" y="0"/>
            <a:ext cx="628650" cy="1820427"/>
            <a:chOff x="8515350" y="5037573"/>
            <a:chExt cx="628650" cy="1820427"/>
          </a:xfrm>
        </p:grpSpPr>
        <p:sp>
          <p:nvSpPr>
            <p:cNvPr id="21" name="Isosceles Triangle 20"/>
            <p:cNvSpPr/>
            <p:nvPr userDrawn="1"/>
          </p:nvSpPr>
          <p:spPr>
            <a:xfrm>
              <a:off x="8515350" y="5037573"/>
              <a:ext cx="628650" cy="1820427"/>
            </a:xfrm>
            <a:prstGeom prst="triangle">
              <a:avLst>
                <a:gd name="adj" fmla="val 100000"/>
              </a:avLst>
            </a:prstGeom>
            <a:solidFill>
              <a:srgbClr val="124D95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Isosceles Triangle 21"/>
            <p:cNvSpPr/>
            <p:nvPr userDrawn="1"/>
          </p:nvSpPr>
          <p:spPr>
            <a:xfrm>
              <a:off x="8639494" y="5397070"/>
              <a:ext cx="504505" cy="1460930"/>
            </a:xfrm>
            <a:prstGeom prst="triangle">
              <a:avLst>
                <a:gd name="adj" fmla="val 10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8410574" y="13773"/>
            <a:ext cx="73342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F8240E2A-ECE5-F24D-A8D7-01A5FDAE1A86}" type="slidenum">
              <a:rPr lang="en-US" sz="1700" b="0" spc="40" baseline="0" smtClean="0">
                <a:solidFill>
                  <a:srgbClr val="004874"/>
                </a:solidFill>
                <a:latin typeface="Arial" charset="0"/>
              </a:rPr>
              <a:pPr/>
              <a:t>‹#›</a:t>
            </a:fld>
            <a:endParaRPr lang="en-US" sz="1700" b="0" spc="40" baseline="0" dirty="0">
              <a:solidFill>
                <a:srgbClr val="004874"/>
              </a:solidFill>
              <a:latin typeface="Impact" panose="020B0806030902050204" pitchFamily="34" charset="0"/>
            </a:endParaRPr>
          </a:p>
        </p:txBody>
      </p:sp>
      <p:grpSp>
        <p:nvGrpSpPr>
          <p:cNvPr id="5" name="Group 4"/>
          <p:cNvGrpSpPr/>
          <p:nvPr userDrawn="1"/>
        </p:nvGrpSpPr>
        <p:grpSpPr>
          <a:xfrm>
            <a:off x="163880" y="1"/>
            <a:ext cx="1019623" cy="1198094"/>
            <a:chOff x="163880" y="1"/>
            <a:chExt cx="1019623" cy="1198094"/>
          </a:xfrm>
          <a:effectLst>
            <a:outerShdw blurRad="50800" dist="38100" dir="5400000" sx="101000" sy="101000" algn="t" rotWithShape="0">
              <a:prstClr val="black">
                <a:alpha val="40000"/>
              </a:prstClr>
            </a:outerShdw>
          </a:effectLst>
        </p:grpSpPr>
        <p:sp>
          <p:nvSpPr>
            <p:cNvPr id="4" name="Pentagon 3"/>
            <p:cNvSpPr/>
            <p:nvPr userDrawn="1"/>
          </p:nvSpPr>
          <p:spPr>
            <a:xfrm rot="5400000">
              <a:off x="74645" y="89236"/>
              <a:ext cx="1198094" cy="1019623"/>
            </a:xfrm>
            <a:prstGeom prst="homePlate">
              <a:avLst>
                <a:gd name="adj" fmla="val 24591"/>
              </a:avLst>
            </a:prstGeom>
            <a:gradFill flip="none" rotWithShape="1">
              <a:gsLst>
                <a:gs pos="9000">
                  <a:schemeClr val="bg1">
                    <a:lumMod val="75000"/>
                  </a:schemeClr>
                </a:gs>
                <a:gs pos="2600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/>
            <p:cNvSpPr/>
            <p:nvPr userDrawn="1"/>
          </p:nvSpPr>
          <p:spPr>
            <a:xfrm rot="5400000">
              <a:off x="564947" y="-401066"/>
              <a:ext cx="217490" cy="1019623"/>
            </a:xfrm>
            <a:prstGeom prst="rect">
              <a:avLst/>
            </a:prstGeom>
            <a:gradFill flip="none" rotWithShape="1">
              <a:gsLst>
                <a:gs pos="0">
                  <a:srgbClr val="7A232E"/>
                </a:gs>
                <a:gs pos="48000">
                  <a:srgbClr val="9D1C30"/>
                </a:gs>
                <a:gs pos="100000">
                  <a:srgbClr val="B85759">
                    <a:alpha val="0"/>
                  </a:srgbClr>
                </a:gs>
                <a:gs pos="97000">
                  <a:srgbClr val="B85759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9" name="Text Placeholder 3"/>
          <p:cNvSpPr>
            <a:spLocks noGrp="1"/>
          </p:cNvSpPr>
          <p:nvPr userDrawn="1">
            <p:ph type="body" sz="half" idx="2" hasCustomPrompt="1"/>
          </p:nvPr>
        </p:nvSpPr>
        <p:spPr>
          <a:xfrm>
            <a:off x="210398" y="198689"/>
            <a:ext cx="921646" cy="804862"/>
          </a:xfrm>
        </p:spPr>
        <p:txBody>
          <a:bodyPr tIns="64008">
            <a:normAutofit/>
          </a:bodyPr>
          <a:lstStyle>
            <a:lvl1pPr marL="0" indent="0" algn="ctr">
              <a:buNone/>
              <a:defRPr lang="en-US" sz="4000" b="0" i="0" kern="1200" cap="small" spc="40" baseline="0" dirty="0" smtClean="0">
                <a:ln w="15875">
                  <a:gradFill flip="none" rotWithShape="1">
                    <a:gsLst>
                      <a:gs pos="0">
                        <a:srgbClr val="9D1C30">
                          <a:lumMod val="83000"/>
                        </a:srgbClr>
                      </a:gs>
                      <a:gs pos="100000">
                        <a:srgbClr val="7A232E">
                          <a:lumMod val="93000"/>
                        </a:srgbClr>
                      </a:gs>
                    </a:gsLst>
                    <a:lin ang="16200000" scaled="1"/>
                    <a:tileRect/>
                  </a:gradFill>
                </a:ln>
                <a:gradFill flip="none" rotWithShape="1">
                  <a:gsLst>
                    <a:gs pos="0">
                      <a:srgbClr val="9D1C30">
                        <a:lumMod val="0"/>
                        <a:lumOff val="100000"/>
                      </a:srgbClr>
                    </a:gs>
                    <a:gs pos="34000">
                      <a:srgbClr val="9D1C30"/>
                    </a:gs>
                    <a:gs pos="100000">
                      <a:srgbClr val="7A232E">
                        <a:lumMod val="67000"/>
                      </a:srgbClr>
                    </a:gs>
                  </a:gsLst>
                  <a:lin ang="5400000" scaled="1"/>
                  <a:tileRect/>
                </a:gradFill>
                <a:effectLst>
                  <a:innerShdw blurRad="101600" dist="76200" dir="18900000">
                    <a:prstClr val="black">
                      <a:alpha val="50000"/>
                    </a:prstClr>
                  </a:innerShdw>
                </a:effectLst>
                <a:latin typeface="Impact" panose="020B0806030902050204" pitchFamily="34" charset="0"/>
                <a:ea typeface="+mj-ea"/>
                <a:cs typeface="Impact" panose="020B080603090205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##</a:t>
            </a:r>
          </a:p>
        </p:txBody>
      </p:sp>
      <p:pic>
        <p:nvPicPr>
          <p:cNvPr id="23" name="Picture 22" descr="wrfgps-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7" y="6106511"/>
            <a:ext cx="2230783" cy="754553"/>
          </a:xfrm>
          <a:prstGeom prst="rect">
            <a:avLst/>
          </a:prstGeom>
        </p:spPr>
      </p:pic>
      <p:grpSp>
        <p:nvGrpSpPr>
          <p:cNvPr id="24" name="Group 23"/>
          <p:cNvGrpSpPr/>
          <p:nvPr userDrawn="1"/>
        </p:nvGrpSpPr>
        <p:grpSpPr>
          <a:xfrm rot="10800000" flipH="1" flipV="1">
            <a:off x="8553860" y="5040637"/>
            <a:ext cx="592563" cy="1820427"/>
            <a:chOff x="8515350" y="5037573"/>
            <a:chExt cx="628650" cy="1820427"/>
          </a:xfrm>
        </p:grpSpPr>
        <p:sp>
          <p:nvSpPr>
            <p:cNvPr id="25" name="Isosceles Triangle 24"/>
            <p:cNvSpPr/>
            <p:nvPr userDrawn="1"/>
          </p:nvSpPr>
          <p:spPr>
            <a:xfrm>
              <a:off x="8515350" y="5037573"/>
              <a:ext cx="628650" cy="1820427"/>
            </a:xfrm>
            <a:prstGeom prst="triangle">
              <a:avLst>
                <a:gd name="adj" fmla="val 100000"/>
              </a:avLst>
            </a:prstGeom>
            <a:solidFill>
              <a:srgbClr val="124D95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Isosceles Triangle 25"/>
            <p:cNvSpPr/>
            <p:nvPr userDrawn="1"/>
          </p:nvSpPr>
          <p:spPr>
            <a:xfrm>
              <a:off x="8639494" y="5397070"/>
              <a:ext cx="504505" cy="1460930"/>
            </a:xfrm>
            <a:prstGeom prst="triangle">
              <a:avLst>
                <a:gd name="adj" fmla="val 10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955519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PPT-Background.png"/>
          <p:cNvPicPr>
            <a:picLocks noChangeAspect="1"/>
          </p:cNvPicPr>
          <p:nvPr userDrawn="1"/>
        </p:nvPicPr>
        <p:blipFill rotWithShape="1"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" b="3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Rectangle 4"/>
          <p:cNvSpPr/>
          <p:nvPr userDrawn="1"/>
        </p:nvSpPr>
        <p:spPr>
          <a:xfrm>
            <a:off x="-1" y="6117905"/>
            <a:ext cx="5307845" cy="740095"/>
          </a:xfrm>
          <a:prstGeom prst="rect">
            <a:avLst/>
          </a:prstGeom>
          <a:solidFill>
            <a:srgbClr val="7A232E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74870" y="1280052"/>
            <a:ext cx="5002696" cy="1470025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 b="1" i="0" cap="small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+mj-lt"/>
                <a:cs typeface="Franklin Gothic Medium" panose="020B06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2784" y="3576972"/>
            <a:ext cx="5024782" cy="132634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800" b="0" i="0" cap="all" baseline="0">
                <a:solidFill>
                  <a:srgbClr val="275A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" name="Picture 9" descr="wrfgps-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685" y="5047573"/>
            <a:ext cx="2424806" cy="820181"/>
          </a:xfrm>
          <a:prstGeom prst="rect">
            <a:avLst/>
          </a:prstGeom>
        </p:spPr>
      </p:pic>
      <p:grpSp>
        <p:nvGrpSpPr>
          <p:cNvPr id="7" name="Group 6"/>
          <p:cNvGrpSpPr/>
          <p:nvPr userDrawn="1"/>
        </p:nvGrpSpPr>
        <p:grpSpPr>
          <a:xfrm>
            <a:off x="728807" y="6200285"/>
            <a:ext cx="3460479" cy="590826"/>
            <a:chOff x="3197079" y="5516217"/>
            <a:chExt cx="3460479" cy="590826"/>
          </a:xfrm>
        </p:grpSpPr>
        <p:pic>
          <p:nvPicPr>
            <p:cNvPr id="4" name="Picture 3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3197079" y="5516217"/>
              <a:ext cx="590826" cy="590826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 userDrawn="1"/>
          </p:nvSpPr>
          <p:spPr>
            <a:xfrm>
              <a:off x="3750362" y="5611203"/>
              <a:ext cx="29071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i="0" kern="800" cap="all" spc="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Employment and Training</a:t>
              </a:r>
              <a:r>
                <a:rPr lang="en-US" sz="900" b="1" i="0" kern="800" cap="all" spc="0" baseline="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Administration</a:t>
              </a:r>
            </a:p>
            <a:p>
              <a:pPr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900" b="0" i="0" kern="800" cap="all" spc="0" baseline="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United States Department of Labor</a:t>
              </a:r>
            </a:p>
          </p:txBody>
        </p:sp>
      </p:grp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5"/>
          <a:srcRect r="12034"/>
          <a:stretch/>
        </p:blipFill>
        <p:spPr>
          <a:xfrm>
            <a:off x="4854453" y="567"/>
            <a:ext cx="4289548" cy="6857433"/>
          </a:xfrm>
          <a:prstGeom prst="rect">
            <a:avLst/>
          </a:prstGeom>
        </p:spPr>
      </p:pic>
      <p:sp>
        <p:nvSpPr>
          <p:cNvPr id="17" name="TextBox 16"/>
          <p:cNvSpPr txBox="1"/>
          <p:nvPr userDrawn="1"/>
        </p:nvSpPr>
        <p:spPr>
          <a:xfrm>
            <a:off x="5930349" y="5212404"/>
            <a:ext cx="2867025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0" i="0" cap="none" spc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Presented By: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5632384" y="275442"/>
            <a:ext cx="3440870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400" b="1" i="0" kern="1200" spc="-40" baseline="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April 13, 2017</a:t>
            </a:r>
          </a:p>
        </p:txBody>
      </p:sp>
      <p:sp>
        <p:nvSpPr>
          <p:cNvPr id="19" name="Text Placeholder 3"/>
          <p:cNvSpPr>
            <a:spLocks noGrp="1"/>
          </p:cNvSpPr>
          <p:nvPr userDrawn="1">
            <p:ph type="body" sz="half" idx="12" hasCustomPrompt="1"/>
          </p:nvPr>
        </p:nvSpPr>
        <p:spPr>
          <a:xfrm>
            <a:off x="5654470" y="5730973"/>
            <a:ext cx="3418783" cy="773865"/>
          </a:xfrm>
          <a:ln>
            <a:noFill/>
          </a:ln>
        </p:spPr>
        <p:txBody>
          <a:bodyPr lIns="0" tIns="0" rIns="0" bIns="0">
            <a:noAutofit/>
          </a:bodyPr>
          <a:lstStyle>
            <a:lvl1pPr marL="0" indent="0" algn="ctr">
              <a:buNone/>
              <a:defRPr sz="2300" b="1" i="0" spc="5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Organization Name</a:t>
            </a:r>
          </a:p>
        </p:txBody>
      </p:sp>
    </p:spTree>
    <p:extLst>
      <p:ext uri="{BB962C8B-B14F-4D97-AF65-F5344CB8AC3E}">
        <p14:creationId xmlns:p14="http://schemas.microsoft.com/office/powerpoint/2010/main" val="34960960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16038" y="4800600"/>
            <a:ext cx="6551612" cy="566738"/>
          </a:xfrm>
        </p:spPr>
        <p:txBody>
          <a:bodyPr anchor="b">
            <a:normAutofit/>
          </a:bodyPr>
          <a:lstStyle>
            <a:lvl1pPr marL="457200" indent="-457200" algn="r">
              <a:buClr>
                <a:srgbClr val="7A232E"/>
              </a:buClr>
              <a:buFont typeface="Wingdings" panose="05000000000000000000" pitchFamily="2" charset="2"/>
              <a:buChar char="Ø"/>
              <a:defRPr sz="3200" b="0" spc="40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</a:defRPr>
            </a:lvl1pPr>
          </a:lstStyle>
          <a:p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2026" y="1076325"/>
            <a:ext cx="6724650" cy="2962275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1162050" y="5398235"/>
            <a:ext cx="6705600" cy="354865"/>
          </a:xfrm>
        </p:spPr>
        <p:txBody>
          <a:bodyPr anchor="ctr" anchorCtr="0">
            <a:noAutofit/>
          </a:bodyPr>
          <a:lstStyle>
            <a:lvl1pPr marL="0" indent="0" algn="r">
              <a:buNone/>
              <a:defRPr sz="1800" i="1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Additional info if applicable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0" y="729116"/>
            <a:ext cx="962025" cy="189706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b="1" i="0" kern="1200" cap="small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Myriad Pro Cond"/>
                <a:ea typeface="+mj-ea"/>
                <a:cs typeface="Myriad Pro Cond"/>
              </a:defRPr>
            </a:lvl1pPr>
          </a:lstStyle>
          <a:p>
            <a:pPr algn="r"/>
            <a:r>
              <a:rPr lang="en-US" sz="1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 rot="10800000">
            <a:off x="7686675" y="2155824"/>
            <a:ext cx="971550" cy="189706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b="1" i="0" kern="1200" cap="small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Myriad Pro Cond"/>
                <a:ea typeface="+mj-ea"/>
                <a:cs typeface="Myriad Pro Cond"/>
              </a:defRPr>
            </a:lvl1pPr>
          </a:lstStyle>
          <a:p>
            <a:pPr algn="r"/>
            <a:r>
              <a:rPr lang="en-US" sz="1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</a:p>
        </p:txBody>
      </p:sp>
      <p:pic>
        <p:nvPicPr>
          <p:cNvPr id="10" name="Picture 9" descr="wrfgps-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7" y="6106511"/>
            <a:ext cx="2230783" cy="754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4061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our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65705" y="1475005"/>
            <a:ext cx="3803589" cy="3736539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33350" y="190500"/>
            <a:ext cx="3543300" cy="5638800"/>
          </a:xfrm>
        </p:spPr>
        <p:txBody>
          <a:bodyPr lIns="0" tIns="0" rIns="0" bIns="0"/>
          <a:lstStyle>
            <a:lvl1pPr marL="0" indent="0">
              <a:spcBef>
                <a:spcPts val="1200"/>
              </a:spcBef>
              <a:buNone/>
              <a:defRPr lang="en-US" sz="2800" b="1" i="0" kern="1200" cap="small" spc="40" baseline="0" dirty="0" smtClean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+mj-lt"/>
                <a:ea typeface="+mj-ea"/>
                <a:cs typeface="Franklin Gothic Medium" panose="020B0603020102020204" pitchFamily="34" charset="0"/>
              </a:defRPr>
            </a:lvl1pPr>
            <a:lvl2pPr marL="182880" indent="0">
              <a:spcBef>
                <a:spcPts val="0"/>
              </a:spcBef>
              <a:buNone/>
              <a:defRPr sz="1600"/>
            </a:lvl2pPr>
            <a:lvl3pPr marL="0" indent="-182880">
              <a:spcBef>
                <a:spcPts val="3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 sz="1600">
                <a:solidFill>
                  <a:srgbClr val="275A99"/>
                </a:solidFill>
              </a:defRPr>
            </a:lvl3pPr>
          </a:lstStyle>
          <a:p>
            <a:pPr lvl="0"/>
            <a:r>
              <a:rPr lang="en-US" dirty="0"/>
              <a:t>Name of Resource</a:t>
            </a:r>
          </a:p>
          <a:p>
            <a:pPr lvl="1"/>
            <a:r>
              <a:rPr lang="en-US" dirty="0"/>
              <a:t>Resource Information</a:t>
            </a:r>
          </a:p>
          <a:p>
            <a:pPr lvl="2"/>
            <a:r>
              <a:rPr lang="en-US" dirty="0"/>
              <a:t>Resource Link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3914775" y="190500"/>
            <a:ext cx="3543300" cy="5638800"/>
          </a:xfrm>
        </p:spPr>
        <p:txBody>
          <a:bodyPr lIns="0" tIns="0" rIns="0" bIns="0"/>
          <a:lstStyle>
            <a:lvl1pPr marL="0" indent="0">
              <a:spcBef>
                <a:spcPts val="1200"/>
              </a:spcBef>
              <a:buNone/>
              <a:defRPr lang="en-US" sz="2800" b="1" i="0" kern="1200" cap="small" spc="40" baseline="0" dirty="0" smtClean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+mj-lt"/>
                <a:ea typeface="+mj-ea"/>
                <a:cs typeface="Franklin Gothic Medium" panose="020B0603020102020204" pitchFamily="34" charset="0"/>
              </a:defRPr>
            </a:lvl1pPr>
            <a:lvl2pPr marL="182880" indent="0">
              <a:spcBef>
                <a:spcPts val="0"/>
              </a:spcBef>
              <a:buNone/>
              <a:defRPr sz="1600"/>
            </a:lvl2pPr>
            <a:lvl3pPr marL="0" indent="-182880">
              <a:spcBef>
                <a:spcPts val="3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 sz="1600">
                <a:solidFill>
                  <a:srgbClr val="275A99"/>
                </a:solidFill>
              </a:defRPr>
            </a:lvl3pPr>
          </a:lstStyle>
          <a:p>
            <a:pPr lvl="0"/>
            <a:r>
              <a:rPr lang="en-US" dirty="0"/>
              <a:t>Name of Resource</a:t>
            </a:r>
          </a:p>
          <a:p>
            <a:pPr lvl="1"/>
            <a:r>
              <a:rPr lang="en-US" dirty="0"/>
              <a:t>Resource Information</a:t>
            </a:r>
          </a:p>
          <a:p>
            <a:pPr lvl="2"/>
            <a:r>
              <a:rPr lang="en-US" dirty="0"/>
              <a:t>Resource Link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 rot="17343955">
            <a:off x="6363212" y="4800076"/>
            <a:ext cx="3474685" cy="533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b="1" i="0" kern="1200" cap="small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Myriad Pro Cond"/>
                <a:ea typeface="+mj-ea"/>
                <a:cs typeface="Myriad Pro Cond"/>
              </a:defRPr>
            </a:lvl1pPr>
          </a:lstStyle>
          <a:p>
            <a:pPr algn="ctr"/>
            <a:r>
              <a:rPr lang="en-US" sz="3500" b="0" i="0" spc="40" baseline="0" dirty="0">
                <a:latin typeface="Impact" panose="020B0806030902050204" pitchFamily="34" charset="0"/>
              </a:rPr>
              <a:t>Resources</a:t>
            </a:r>
          </a:p>
        </p:txBody>
      </p:sp>
      <p:pic>
        <p:nvPicPr>
          <p:cNvPr id="10" name="Picture 9" descr="wrfgps-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7" y="6106511"/>
            <a:ext cx="2230783" cy="754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945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 userDrawn="1"/>
        </p:nvSpPr>
        <p:spPr>
          <a:xfrm>
            <a:off x="2180" y="204789"/>
            <a:ext cx="3152321" cy="7744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b="1" i="0" kern="1200" cap="small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Myriad Pro Cond"/>
                <a:ea typeface="+mj-ea"/>
                <a:cs typeface="Myriad Pro Cond"/>
              </a:defRPr>
            </a:lvl1pPr>
          </a:lstStyle>
          <a:p>
            <a:pPr marL="0"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</a:pPr>
            <a:r>
              <a:rPr lang="en-US" sz="2800" b="1" i="0" kern="1200" cap="small" spc="40" baseline="0" dirty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+mj-lt"/>
                <a:ea typeface="+mj-ea"/>
                <a:cs typeface="Myriad Pro Cond"/>
              </a:rPr>
              <a:t>Any Questions?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844029"/>
            <a:ext cx="9144001" cy="5420142"/>
          </a:xfrm>
          <a:prstGeom prst="rect">
            <a:avLst/>
          </a:prstGeom>
        </p:spPr>
      </p:pic>
      <p:pic>
        <p:nvPicPr>
          <p:cNvPr id="8" name="Picture 7" descr="wrfgps-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7" y="6106511"/>
            <a:ext cx="2230783" cy="754553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3026982" y="383750"/>
            <a:ext cx="4903076" cy="64633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lvl="0" indent="0" algn="ctr" defTabSz="457200" rtl="0" eaLnBrk="1" latinLnBrk="0" hangingPunct="1">
              <a:spcBef>
                <a:spcPts val="0"/>
              </a:spcBef>
              <a:buClr>
                <a:srgbClr val="752832"/>
              </a:buClr>
              <a:buFont typeface="Wingdings" panose="05000000000000000000" pitchFamily="2" charset="2"/>
              <a:buNone/>
            </a:pPr>
            <a:r>
              <a:rPr lang="en-US" sz="19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Myriad Pro"/>
              </a:rPr>
              <a:t>Enter your questions in the Chat window!</a:t>
            </a:r>
          </a:p>
        </p:txBody>
      </p:sp>
      <p:sp>
        <p:nvSpPr>
          <p:cNvPr id="10" name="Chevron 9"/>
          <p:cNvSpPr/>
          <p:nvPr userDrawn="1"/>
        </p:nvSpPr>
        <p:spPr>
          <a:xfrm>
            <a:off x="3062822" y="347552"/>
            <a:ext cx="150520" cy="450049"/>
          </a:xfrm>
          <a:prstGeom prst="chevron">
            <a:avLst/>
          </a:prstGeom>
          <a:solidFill>
            <a:srgbClr val="9D1C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1343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72085" y="2600200"/>
            <a:ext cx="5095324" cy="566738"/>
          </a:xfrm>
        </p:spPr>
        <p:txBody>
          <a:bodyPr anchor="b">
            <a:normAutofit/>
          </a:bodyPr>
          <a:lstStyle>
            <a:lvl1pPr marL="0" indent="0" algn="l">
              <a:buClr>
                <a:srgbClr val="7A232E"/>
              </a:buClr>
              <a:buFont typeface="Wingdings" panose="05000000000000000000" pitchFamily="2" charset="2"/>
              <a:buNone/>
              <a:defRPr sz="3600" b="0" spc="40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</a:defRPr>
            </a:lvl1pPr>
          </a:lstStyle>
          <a:p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1772085" y="3202597"/>
            <a:ext cx="5095324" cy="354865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2400" i="1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Position/Title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1772085" y="3653875"/>
            <a:ext cx="5095324" cy="354865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2000" i="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Organization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1772085" y="3593121"/>
            <a:ext cx="3840480" cy="27432"/>
          </a:xfrm>
          <a:solidFill>
            <a:srgbClr val="4A7EBB"/>
          </a:solidFill>
        </p:spPr>
        <p:txBody>
          <a:bodyPr>
            <a:noAutofit/>
          </a:bodyPr>
          <a:lstStyle>
            <a:lvl1pPr marL="0" indent="0">
              <a:buNone/>
              <a:defRPr sz="100">
                <a:solidFill>
                  <a:schemeClr val="accent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3" hasCustomPrompt="1"/>
          </p:nvPr>
        </p:nvSpPr>
        <p:spPr>
          <a:xfrm>
            <a:off x="1772085" y="4261387"/>
            <a:ext cx="5095324" cy="354865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2000" i="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Phone or Email</a:t>
            </a: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0922" y="128938"/>
            <a:ext cx="2182188" cy="2304097"/>
          </a:xfrm>
          <a:prstGeom prst="rect">
            <a:avLst/>
          </a:prstGeom>
        </p:spPr>
      </p:pic>
      <p:sp>
        <p:nvSpPr>
          <p:cNvPr id="19" name="Text Placeholder 3"/>
          <p:cNvSpPr>
            <a:spLocks noGrp="1"/>
          </p:cNvSpPr>
          <p:nvPr>
            <p:ph type="body" sz="half" idx="14" hasCustomPrompt="1"/>
          </p:nvPr>
        </p:nvSpPr>
        <p:spPr>
          <a:xfrm>
            <a:off x="1772085" y="4680671"/>
            <a:ext cx="5095324" cy="354865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2000" i="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Phone or Email</a:t>
            </a:r>
          </a:p>
        </p:txBody>
      </p:sp>
      <p:sp>
        <p:nvSpPr>
          <p:cNvPr id="12" name="Title 1"/>
          <p:cNvSpPr txBox="1">
            <a:spLocks/>
          </p:cNvSpPr>
          <p:nvPr userDrawn="1"/>
        </p:nvSpPr>
        <p:spPr>
          <a:xfrm rot="17343955">
            <a:off x="6384984" y="4865207"/>
            <a:ext cx="3474685" cy="533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b="1" i="0" kern="1200" cap="small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Myriad Pro Cond"/>
                <a:ea typeface="+mj-ea"/>
                <a:cs typeface="Myriad Pro Cond"/>
              </a:defRPr>
            </a:lvl1pPr>
          </a:lstStyle>
          <a:p>
            <a:pPr algn="ctr"/>
            <a:r>
              <a:rPr lang="en-US" sz="2400" b="0" i="0" spc="40" baseline="0" dirty="0">
                <a:latin typeface="+mj-lt"/>
              </a:rPr>
              <a:t>Contact</a:t>
            </a:r>
          </a:p>
        </p:txBody>
      </p:sp>
      <p:pic>
        <p:nvPicPr>
          <p:cNvPr id="11" name="Picture 10" descr="wrfgps-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7" y="6106511"/>
            <a:ext cx="2230783" cy="754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2882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766" y="472966"/>
            <a:ext cx="8655269" cy="6400800"/>
          </a:xfrm>
          <a:prstGeom prst="rect">
            <a:avLst/>
          </a:prstGeom>
          <a:effectLst>
            <a:innerShdw blurRad="88900" dist="38100" dir="18900000">
              <a:prstClr val="black">
                <a:alpha val="27000"/>
              </a:prstClr>
            </a:innerShdw>
          </a:effectLst>
        </p:spPr>
      </p:pic>
      <p:pic>
        <p:nvPicPr>
          <p:cNvPr id="4" name="Picture 3" descr="wrfgps-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7" y="6106511"/>
            <a:ext cx="2230783" cy="754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5746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9EA2F9E-492F-4D5F-B735-7C60A724A867}" type="datetimeFigureOut">
              <a:rPr lang="en-US" smtClean="0"/>
              <a:t>4/13/2017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3BF2E9-BEAA-4267-813A-8D799D10A56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712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ection-Slide-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8885" y="2191006"/>
            <a:ext cx="5494337" cy="1168599"/>
          </a:xfrm>
        </p:spPr>
        <p:txBody>
          <a:bodyPr anchor="b" anchorCtr="0">
            <a:normAutofit/>
          </a:bodyPr>
          <a:lstStyle>
            <a:lvl1pPr algn="l">
              <a:defRPr sz="4000" b="0" cap="small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18885" y="3536723"/>
            <a:ext cx="5240509" cy="893387"/>
          </a:xfrm>
        </p:spPr>
        <p:txBody>
          <a:bodyPr anchor="t">
            <a:noAutofit/>
          </a:bodyPr>
          <a:lstStyle>
            <a:lvl1pPr marL="0" indent="0">
              <a:buNone/>
              <a:defRPr sz="2200" b="0" i="0" cap="all" baseline="0">
                <a:solidFill>
                  <a:srgbClr val="275A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41F36"/>
                </a:solidFill>
              </a:defRPr>
            </a:lvl1pPr>
          </a:lstStyle>
          <a:p>
            <a:fld id="{42234874-4AE6-EC41-8F27-0640F467241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/>
          <a:srcRect r="12034"/>
          <a:stretch/>
        </p:blipFill>
        <p:spPr>
          <a:xfrm>
            <a:off x="4854453" y="567"/>
            <a:ext cx="4289548" cy="6857433"/>
          </a:xfrm>
          <a:prstGeom prst="rect">
            <a:avLst/>
          </a:prstGeom>
        </p:spPr>
      </p:pic>
      <p:grpSp>
        <p:nvGrpSpPr>
          <p:cNvPr id="17" name="Group 16"/>
          <p:cNvGrpSpPr/>
          <p:nvPr userDrawn="1"/>
        </p:nvGrpSpPr>
        <p:grpSpPr>
          <a:xfrm flipV="1">
            <a:off x="8515350" y="0"/>
            <a:ext cx="628650" cy="1820427"/>
            <a:chOff x="8515350" y="5037573"/>
            <a:chExt cx="628650" cy="1820427"/>
          </a:xfrm>
        </p:grpSpPr>
        <p:sp>
          <p:nvSpPr>
            <p:cNvPr id="18" name="Isosceles Triangle 17"/>
            <p:cNvSpPr/>
            <p:nvPr userDrawn="1"/>
          </p:nvSpPr>
          <p:spPr>
            <a:xfrm>
              <a:off x="8515350" y="5037573"/>
              <a:ext cx="628650" cy="1820427"/>
            </a:xfrm>
            <a:prstGeom prst="triangle">
              <a:avLst>
                <a:gd name="adj" fmla="val 100000"/>
              </a:avLst>
            </a:prstGeom>
            <a:solidFill>
              <a:srgbClr val="124D95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Isosceles Triangle 18"/>
            <p:cNvSpPr/>
            <p:nvPr userDrawn="1"/>
          </p:nvSpPr>
          <p:spPr>
            <a:xfrm>
              <a:off x="8639494" y="5397070"/>
              <a:ext cx="504505" cy="1460930"/>
            </a:xfrm>
            <a:prstGeom prst="triangle">
              <a:avLst>
                <a:gd name="adj" fmla="val 10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0" name="TextBox 19"/>
          <p:cNvSpPr txBox="1"/>
          <p:nvPr userDrawn="1"/>
        </p:nvSpPr>
        <p:spPr>
          <a:xfrm>
            <a:off x="8410574" y="13773"/>
            <a:ext cx="73342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F8240E2A-ECE5-F24D-A8D7-01A5FDAE1A86}" type="slidenum">
              <a:rPr lang="en-US" sz="1700" b="0" spc="40" baseline="0" smtClean="0">
                <a:solidFill>
                  <a:srgbClr val="004874"/>
                </a:solidFill>
                <a:latin typeface="Arial" charset="0"/>
              </a:rPr>
              <a:pPr/>
              <a:t>‹#›</a:t>
            </a:fld>
            <a:endParaRPr lang="en-US" sz="1700" b="0" spc="40" baseline="0" dirty="0">
              <a:solidFill>
                <a:srgbClr val="004874"/>
              </a:solidFill>
              <a:latin typeface="Impact" panose="020B0806030902050204" pitchFamily="34" charset="0"/>
            </a:endParaRPr>
          </a:p>
        </p:txBody>
      </p:sp>
      <p:pic>
        <p:nvPicPr>
          <p:cNvPr id="12" name="Picture 11" descr="wrfgps-logo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685" y="5047573"/>
            <a:ext cx="2424806" cy="820181"/>
          </a:xfrm>
          <a:prstGeom prst="rect">
            <a:avLst/>
          </a:prstGeom>
        </p:spPr>
      </p:pic>
      <p:grpSp>
        <p:nvGrpSpPr>
          <p:cNvPr id="13" name="Group 12"/>
          <p:cNvGrpSpPr/>
          <p:nvPr userDrawn="1"/>
        </p:nvGrpSpPr>
        <p:grpSpPr>
          <a:xfrm rot="10800000" flipH="1" flipV="1">
            <a:off x="8553860" y="5040637"/>
            <a:ext cx="592563" cy="1820427"/>
            <a:chOff x="8515350" y="5037573"/>
            <a:chExt cx="628650" cy="1820427"/>
          </a:xfrm>
        </p:grpSpPr>
        <p:sp>
          <p:nvSpPr>
            <p:cNvPr id="14" name="Isosceles Triangle 13"/>
            <p:cNvSpPr/>
            <p:nvPr userDrawn="1"/>
          </p:nvSpPr>
          <p:spPr>
            <a:xfrm>
              <a:off x="8515350" y="5037573"/>
              <a:ext cx="628650" cy="1820427"/>
            </a:xfrm>
            <a:prstGeom prst="triangle">
              <a:avLst>
                <a:gd name="adj" fmla="val 100000"/>
              </a:avLst>
            </a:prstGeom>
            <a:solidFill>
              <a:srgbClr val="124D95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Isosceles Triangle 14"/>
            <p:cNvSpPr/>
            <p:nvPr userDrawn="1"/>
          </p:nvSpPr>
          <p:spPr>
            <a:xfrm>
              <a:off x="8639494" y="5397070"/>
              <a:ext cx="504505" cy="1460930"/>
            </a:xfrm>
            <a:prstGeom prst="triangle">
              <a:avLst>
                <a:gd name="adj" fmla="val 10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32488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800">
                <a:gradFill flip="none" rotWithShape="1"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0" y="991981"/>
            <a:ext cx="9144000" cy="5104019"/>
            <a:chOff x="0" y="991981"/>
            <a:chExt cx="9144000" cy="4951619"/>
          </a:xfrm>
        </p:grpSpPr>
        <p:sp>
          <p:nvSpPr>
            <p:cNvPr id="7" name="Rectangle 6"/>
            <p:cNvSpPr/>
            <p:nvPr userDrawn="1"/>
          </p:nvSpPr>
          <p:spPr>
            <a:xfrm>
              <a:off x="0" y="991981"/>
              <a:ext cx="9144000" cy="4951619"/>
            </a:xfrm>
            <a:prstGeom prst="rect">
              <a:avLst/>
            </a:prstGeom>
            <a:solidFill>
              <a:srgbClr val="275A99">
                <a:alpha val="16000"/>
              </a:srgb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0" y="1017198"/>
              <a:ext cx="9144000" cy="4901184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90000">
                  <a:srgbClr val="F6F6F6"/>
                </a:gs>
                <a:gs pos="7200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600000" scaled="0"/>
              <a:tileRect/>
            </a:gra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1" name="Picture 10" descr="wrfgps-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7" y="6106511"/>
            <a:ext cx="2230783" cy="754553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5882795" y="6070006"/>
            <a:ext cx="2438400" cy="787994"/>
          </a:xfrm>
          <a:prstGeom prst="rect">
            <a:avLst/>
          </a:prstGeom>
          <a:gradFill flip="none" rotWithShape="1">
            <a:gsLst>
              <a:gs pos="55720">
                <a:srgbClr val="002C47">
                  <a:alpha val="11000"/>
                </a:srgbClr>
              </a:gs>
              <a:gs pos="10000">
                <a:srgbClr val="002C47">
                  <a:alpha val="0"/>
                </a:srgbClr>
              </a:gs>
              <a:gs pos="100000">
                <a:srgbClr val="002C47">
                  <a:alpha val="34000"/>
                </a:srgbClr>
              </a:gs>
            </a:gsLst>
            <a:lin ang="600000" scaled="0"/>
            <a:tileRect/>
          </a:gra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6474454" y="-1933"/>
            <a:ext cx="2047874" cy="1019623"/>
          </a:xfrm>
          <a:prstGeom prst="rect">
            <a:avLst/>
          </a:prstGeom>
          <a:gradFill flip="none" rotWithShape="1">
            <a:gsLst>
              <a:gs pos="81000">
                <a:schemeClr val="tx1">
                  <a:alpha val="14000"/>
                </a:schemeClr>
              </a:gs>
              <a:gs pos="10000">
                <a:srgbClr val="002C47">
                  <a:alpha val="0"/>
                </a:srgbClr>
              </a:gs>
              <a:gs pos="100000">
                <a:schemeClr val="tx1">
                  <a:alpha val="34000"/>
                </a:schemeClr>
              </a:gs>
            </a:gsLst>
            <a:lin ang="20400000" scaled="0"/>
            <a:tileRect/>
          </a:gra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/>
          <a:srcRect r="66253"/>
          <a:stretch/>
        </p:blipFill>
        <p:spPr>
          <a:xfrm>
            <a:off x="7498391" y="567"/>
            <a:ext cx="1645609" cy="6857433"/>
          </a:xfrm>
          <a:prstGeom prst="rect">
            <a:avLst/>
          </a:prstGeom>
          <a:effectLst/>
        </p:spPr>
      </p:pic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/>
        <p:txBody>
          <a:bodyPr/>
          <a:lstStyle>
            <a:lvl1pPr>
              <a:spcBef>
                <a:spcPts val="0"/>
              </a:spcBef>
              <a:spcAft>
                <a:spcPts val="600"/>
              </a:spcAft>
              <a:defRPr/>
            </a:lvl1pPr>
            <a:lvl2pPr>
              <a:spcBef>
                <a:spcPts val="0"/>
              </a:spcBef>
              <a:spcAft>
                <a:spcPts val="600"/>
              </a:spcAft>
              <a:defRPr/>
            </a:lvl2pPr>
            <a:lvl3pPr>
              <a:spcBef>
                <a:spcPts val="0"/>
              </a:spcBef>
              <a:spcAft>
                <a:spcPts val="600"/>
              </a:spcAft>
              <a:defRPr/>
            </a:lvl3pPr>
            <a:lvl4pPr>
              <a:spcBef>
                <a:spcPts val="0"/>
              </a:spcBef>
              <a:spcAft>
                <a:spcPts val="600"/>
              </a:spcAft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20" name="Group 19"/>
          <p:cNvGrpSpPr/>
          <p:nvPr userDrawn="1"/>
        </p:nvGrpSpPr>
        <p:grpSpPr>
          <a:xfrm flipV="1">
            <a:off x="8515350" y="0"/>
            <a:ext cx="628650" cy="1820427"/>
            <a:chOff x="8515350" y="5037573"/>
            <a:chExt cx="628650" cy="1820427"/>
          </a:xfrm>
        </p:grpSpPr>
        <p:sp>
          <p:nvSpPr>
            <p:cNvPr id="21" name="Isosceles Triangle 20"/>
            <p:cNvSpPr/>
            <p:nvPr userDrawn="1"/>
          </p:nvSpPr>
          <p:spPr>
            <a:xfrm>
              <a:off x="8515350" y="5037573"/>
              <a:ext cx="628650" cy="1820427"/>
            </a:xfrm>
            <a:prstGeom prst="triangle">
              <a:avLst>
                <a:gd name="adj" fmla="val 100000"/>
              </a:avLst>
            </a:prstGeom>
            <a:solidFill>
              <a:srgbClr val="124D95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Isosceles Triangle 21"/>
            <p:cNvSpPr/>
            <p:nvPr userDrawn="1"/>
          </p:nvSpPr>
          <p:spPr>
            <a:xfrm>
              <a:off x="8639494" y="5397070"/>
              <a:ext cx="504505" cy="1460930"/>
            </a:xfrm>
            <a:prstGeom prst="triangle">
              <a:avLst>
                <a:gd name="adj" fmla="val 10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8410574" y="13773"/>
            <a:ext cx="73342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F8240E2A-ECE5-F24D-A8D7-01A5FDAE1A86}" type="slidenum">
              <a:rPr lang="en-US" sz="1700" b="0" spc="40" baseline="0" smtClean="0">
                <a:solidFill>
                  <a:srgbClr val="004874"/>
                </a:solidFill>
                <a:latin typeface="Arial" charset="0"/>
              </a:rPr>
              <a:pPr/>
              <a:t>‹#›</a:t>
            </a:fld>
            <a:endParaRPr lang="en-US" sz="1700" b="0" spc="40" baseline="0" dirty="0">
              <a:solidFill>
                <a:srgbClr val="004874"/>
              </a:solidFill>
              <a:latin typeface="Impact" panose="020B0806030902050204" pitchFamily="34" charset="0"/>
            </a:endParaRPr>
          </a:p>
        </p:txBody>
      </p:sp>
      <p:grpSp>
        <p:nvGrpSpPr>
          <p:cNvPr id="16" name="Group 15"/>
          <p:cNvGrpSpPr/>
          <p:nvPr userDrawn="1"/>
        </p:nvGrpSpPr>
        <p:grpSpPr>
          <a:xfrm rot="10800000" flipH="1" flipV="1">
            <a:off x="8553860" y="5040637"/>
            <a:ext cx="592563" cy="1820427"/>
            <a:chOff x="8515350" y="5037573"/>
            <a:chExt cx="628650" cy="1820427"/>
          </a:xfrm>
        </p:grpSpPr>
        <p:sp>
          <p:nvSpPr>
            <p:cNvPr id="18" name="Isosceles Triangle 17"/>
            <p:cNvSpPr/>
            <p:nvPr userDrawn="1"/>
          </p:nvSpPr>
          <p:spPr>
            <a:xfrm>
              <a:off x="8515350" y="5037573"/>
              <a:ext cx="628650" cy="1820427"/>
            </a:xfrm>
            <a:prstGeom prst="triangle">
              <a:avLst>
                <a:gd name="adj" fmla="val 100000"/>
              </a:avLst>
            </a:prstGeom>
            <a:solidFill>
              <a:srgbClr val="124D95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Isosceles Triangle 18"/>
            <p:cNvSpPr/>
            <p:nvPr userDrawn="1"/>
          </p:nvSpPr>
          <p:spPr>
            <a:xfrm>
              <a:off x="8639494" y="5397070"/>
              <a:ext cx="504505" cy="1460930"/>
            </a:xfrm>
            <a:prstGeom prst="triangle">
              <a:avLst>
                <a:gd name="adj" fmla="val 10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468892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0" y="991981"/>
            <a:ext cx="9144000" cy="5104019"/>
            <a:chOff x="0" y="991981"/>
            <a:chExt cx="9144000" cy="4951619"/>
          </a:xfrm>
        </p:grpSpPr>
        <p:sp>
          <p:nvSpPr>
            <p:cNvPr id="15" name="Rectangle 14"/>
            <p:cNvSpPr/>
            <p:nvPr userDrawn="1"/>
          </p:nvSpPr>
          <p:spPr>
            <a:xfrm>
              <a:off x="0" y="991981"/>
              <a:ext cx="9144000" cy="4951619"/>
            </a:xfrm>
            <a:prstGeom prst="rect">
              <a:avLst/>
            </a:prstGeom>
            <a:solidFill>
              <a:srgbClr val="275A99">
                <a:alpha val="16000"/>
              </a:srgb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0" y="1017198"/>
              <a:ext cx="9144000" cy="4901184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90000">
                  <a:srgbClr val="F6F6F6"/>
                </a:gs>
                <a:gs pos="7200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600000" scaled="0"/>
              <a:tileRect/>
            </a:gra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2" name="Rectangle 11"/>
          <p:cNvSpPr/>
          <p:nvPr userDrawn="1"/>
        </p:nvSpPr>
        <p:spPr>
          <a:xfrm>
            <a:off x="5882795" y="6070006"/>
            <a:ext cx="2438400" cy="787994"/>
          </a:xfrm>
          <a:prstGeom prst="rect">
            <a:avLst/>
          </a:prstGeom>
          <a:gradFill flip="none" rotWithShape="1">
            <a:gsLst>
              <a:gs pos="55720">
                <a:srgbClr val="002C47">
                  <a:alpha val="11000"/>
                </a:srgbClr>
              </a:gs>
              <a:gs pos="10000">
                <a:srgbClr val="002C47">
                  <a:alpha val="0"/>
                </a:srgbClr>
              </a:gs>
              <a:gs pos="100000">
                <a:srgbClr val="002C47">
                  <a:alpha val="34000"/>
                </a:srgbClr>
              </a:gs>
            </a:gsLst>
            <a:lin ang="600000" scaled="0"/>
            <a:tileRect/>
          </a:gra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6474454" y="-1933"/>
            <a:ext cx="2047874" cy="1019623"/>
          </a:xfrm>
          <a:prstGeom prst="rect">
            <a:avLst/>
          </a:prstGeom>
          <a:gradFill flip="none" rotWithShape="1">
            <a:gsLst>
              <a:gs pos="81000">
                <a:schemeClr val="tx1">
                  <a:alpha val="14000"/>
                </a:schemeClr>
              </a:gs>
              <a:gs pos="10000">
                <a:srgbClr val="002C47">
                  <a:alpha val="0"/>
                </a:srgbClr>
              </a:gs>
              <a:gs pos="100000">
                <a:schemeClr val="tx1">
                  <a:alpha val="34000"/>
                </a:schemeClr>
              </a:gs>
            </a:gsLst>
            <a:lin ang="20400000" scaled="0"/>
            <a:tileRect/>
          </a:gra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/>
          <a:srcRect r="66253"/>
          <a:stretch/>
        </p:blipFill>
        <p:spPr>
          <a:xfrm>
            <a:off x="7498390" y="-1934"/>
            <a:ext cx="1645609" cy="6857433"/>
          </a:xfrm>
          <a:prstGeom prst="rect">
            <a:avLst/>
          </a:prstGeom>
          <a:effectLst/>
        </p:spPr>
      </p:pic>
      <p:sp>
        <p:nvSpPr>
          <p:cNvPr id="3" name="Content Placeholder 2"/>
          <p:cNvSpPr>
            <a:spLocks noGrp="1"/>
          </p:cNvSpPr>
          <p:nvPr userDrawn="1">
            <p:ph sz="half" idx="1"/>
          </p:nvPr>
        </p:nvSpPr>
        <p:spPr>
          <a:xfrm>
            <a:off x="457200" y="1281009"/>
            <a:ext cx="3619500" cy="45259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19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 userDrawn="1">
            <p:ph sz="half" idx="2"/>
          </p:nvPr>
        </p:nvSpPr>
        <p:spPr>
          <a:xfrm>
            <a:off x="4305300" y="1281009"/>
            <a:ext cx="3619500" cy="45259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19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Pentagon 16"/>
          <p:cNvSpPr/>
          <p:nvPr userDrawn="1"/>
        </p:nvSpPr>
        <p:spPr>
          <a:xfrm rot="5400000">
            <a:off x="1731394" y="3439196"/>
            <a:ext cx="4899204" cy="56191"/>
          </a:xfrm>
          <a:prstGeom prst="homePlate">
            <a:avLst/>
          </a:prstGeom>
          <a:gradFill flip="none" rotWithShape="1">
            <a:gsLst>
              <a:gs pos="0">
                <a:srgbClr val="275A99">
                  <a:alpha val="19000"/>
                </a:srgbClr>
              </a:gs>
              <a:gs pos="99000">
                <a:srgbClr val="275A99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3" name="Group 22"/>
          <p:cNvGrpSpPr/>
          <p:nvPr userDrawn="1"/>
        </p:nvGrpSpPr>
        <p:grpSpPr>
          <a:xfrm flipV="1">
            <a:off x="8515350" y="0"/>
            <a:ext cx="628650" cy="1820427"/>
            <a:chOff x="8515350" y="5037573"/>
            <a:chExt cx="628650" cy="1820427"/>
          </a:xfrm>
        </p:grpSpPr>
        <p:sp>
          <p:nvSpPr>
            <p:cNvPr id="24" name="Isosceles Triangle 23"/>
            <p:cNvSpPr/>
            <p:nvPr userDrawn="1"/>
          </p:nvSpPr>
          <p:spPr>
            <a:xfrm>
              <a:off x="8515350" y="5037573"/>
              <a:ext cx="628650" cy="1820427"/>
            </a:xfrm>
            <a:prstGeom prst="triangle">
              <a:avLst>
                <a:gd name="adj" fmla="val 100000"/>
              </a:avLst>
            </a:prstGeom>
            <a:solidFill>
              <a:srgbClr val="124D95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Isosceles Triangle 24"/>
            <p:cNvSpPr/>
            <p:nvPr userDrawn="1"/>
          </p:nvSpPr>
          <p:spPr>
            <a:xfrm>
              <a:off x="8639494" y="5397070"/>
              <a:ext cx="504505" cy="1460930"/>
            </a:xfrm>
            <a:prstGeom prst="triangle">
              <a:avLst>
                <a:gd name="adj" fmla="val 10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6" name="TextBox 25"/>
          <p:cNvSpPr txBox="1"/>
          <p:nvPr userDrawn="1"/>
        </p:nvSpPr>
        <p:spPr>
          <a:xfrm>
            <a:off x="8410574" y="13773"/>
            <a:ext cx="73342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F8240E2A-ECE5-F24D-A8D7-01A5FDAE1A86}" type="slidenum">
              <a:rPr lang="en-US" sz="1700" b="0" spc="40" baseline="0" smtClean="0">
                <a:solidFill>
                  <a:srgbClr val="004874"/>
                </a:solidFill>
                <a:latin typeface="Arial" charset="0"/>
              </a:rPr>
              <a:pPr/>
              <a:t>‹#›</a:t>
            </a:fld>
            <a:endParaRPr lang="en-US" sz="1700" b="0" spc="40" baseline="0" dirty="0">
              <a:solidFill>
                <a:srgbClr val="004874"/>
              </a:solidFill>
              <a:latin typeface="Impact" panose="020B0806030902050204" pitchFamily="34" charset="0"/>
            </a:endParaRPr>
          </a:p>
        </p:txBody>
      </p:sp>
      <p:pic>
        <p:nvPicPr>
          <p:cNvPr id="18" name="Picture 17" descr="wrfgps-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7" y="6106511"/>
            <a:ext cx="2230783" cy="754553"/>
          </a:xfrm>
          <a:prstGeom prst="rect">
            <a:avLst/>
          </a:prstGeom>
        </p:spPr>
      </p:pic>
      <p:grpSp>
        <p:nvGrpSpPr>
          <p:cNvPr id="19" name="Group 18"/>
          <p:cNvGrpSpPr/>
          <p:nvPr userDrawn="1"/>
        </p:nvGrpSpPr>
        <p:grpSpPr>
          <a:xfrm rot="10800000" flipH="1" flipV="1">
            <a:off x="8553860" y="5040637"/>
            <a:ext cx="592563" cy="1820427"/>
            <a:chOff x="8515350" y="5037573"/>
            <a:chExt cx="628650" cy="1820427"/>
          </a:xfrm>
        </p:grpSpPr>
        <p:sp>
          <p:nvSpPr>
            <p:cNvPr id="20" name="Isosceles Triangle 19"/>
            <p:cNvSpPr/>
            <p:nvPr userDrawn="1"/>
          </p:nvSpPr>
          <p:spPr>
            <a:xfrm>
              <a:off x="8515350" y="5037573"/>
              <a:ext cx="628650" cy="1820427"/>
            </a:xfrm>
            <a:prstGeom prst="triangle">
              <a:avLst>
                <a:gd name="adj" fmla="val 100000"/>
              </a:avLst>
            </a:prstGeom>
            <a:solidFill>
              <a:srgbClr val="124D95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Isosceles Triangle 20"/>
            <p:cNvSpPr/>
            <p:nvPr userDrawn="1"/>
          </p:nvSpPr>
          <p:spPr>
            <a:xfrm>
              <a:off x="8639494" y="5397070"/>
              <a:ext cx="504505" cy="1460930"/>
            </a:xfrm>
            <a:prstGeom prst="triangle">
              <a:avLst>
                <a:gd name="adj" fmla="val 10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433732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800" spc="40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0" y="991981"/>
            <a:ext cx="9144000" cy="5104019"/>
            <a:chOff x="0" y="991981"/>
            <a:chExt cx="9144000" cy="4951619"/>
          </a:xfrm>
        </p:grpSpPr>
        <p:sp>
          <p:nvSpPr>
            <p:cNvPr id="15" name="Rectangle 14"/>
            <p:cNvSpPr/>
            <p:nvPr userDrawn="1"/>
          </p:nvSpPr>
          <p:spPr>
            <a:xfrm>
              <a:off x="0" y="991981"/>
              <a:ext cx="9144000" cy="4951619"/>
            </a:xfrm>
            <a:prstGeom prst="rect">
              <a:avLst/>
            </a:prstGeom>
            <a:solidFill>
              <a:srgbClr val="275A99">
                <a:alpha val="16000"/>
              </a:srgb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0" y="1017198"/>
              <a:ext cx="9144000" cy="4901184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90000">
                  <a:srgbClr val="F6F6F6"/>
                </a:gs>
                <a:gs pos="7200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600000" scaled="0"/>
              <a:tileRect/>
            </a:gra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2" name="Rectangle 11"/>
          <p:cNvSpPr/>
          <p:nvPr userDrawn="1"/>
        </p:nvSpPr>
        <p:spPr>
          <a:xfrm>
            <a:off x="5882795" y="6070006"/>
            <a:ext cx="2438400" cy="787994"/>
          </a:xfrm>
          <a:prstGeom prst="rect">
            <a:avLst/>
          </a:prstGeom>
          <a:gradFill flip="none" rotWithShape="1">
            <a:gsLst>
              <a:gs pos="55720">
                <a:srgbClr val="002C47">
                  <a:alpha val="11000"/>
                </a:srgbClr>
              </a:gs>
              <a:gs pos="10000">
                <a:srgbClr val="002C47">
                  <a:alpha val="0"/>
                </a:srgbClr>
              </a:gs>
              <a:gs pos="100000">
                <a:srgbClr val="002C47">
                  <a:alpha val="34000"/>
                </a:srgbClr>
              </a:gs>
            </a:gsLst>
            <a:lin ang="600000" scaled="0"/>
            <a:tileRect/>
          </a:gra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6474454" y="-1933"/>
            <a:ext cx="2047874" cy="1019623"/>
          </a:xfrm>
          <a:prstGeom prst="rect">
            <a:avLst/>
          </a:prstGeom>
          <a:gradFill flip="none" rotWithShape="1">
            <a:gsLst>
              <a:gs pos="81000">
                <a:schemeClr val="tx1">
                  <a:alpha val="14000"/>
                </a:schemeClr>
              </a:gs>
              <a:gs pos="10000">
                <a:srgbClr val="002C47">
                  <a:alpha val="0"/>
                </a:srgbClr>
              </a:gs>
              <a:gs pos="100000">
                <a:schemeClr val="tx1">
                  <a:alpha val="34000"/>
                </a:schemeClr>
              </a:gs>
            </a:gsLst>
            <a:lin ang="20400000" scaled="0"/>
            <a:tileRect/>
          </a:gra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/>
          <a:srcRect r="66253"/>
          <a:stretch/>
        </p:blipFill>
        <p:spPr>
          <a:xfrm>
            <a:off x="7498391" y="284"/>
            <a:ext cx="1645609" cy="6857433"/>
          </a:xfrm>
          <a:prstGeom prst="rect">
            <a:avLst/>
          </a:prstGeom>
          <a:effectLst/>
        </p:spPr>
      </p:pic>
      <p:sp>
        <p:nvSpPr>
          <p:cNvPr id="3" name="Content Placeholder 2"/>
          <p:cNvSpPr>
            <a:spLocks noGrp="1"/>
          </p:cNvSpPr>
          <p:nvPr userDrawn="1">
            <p:ph sz="half" idx="1"/>
          </p:nvPr>
        </p:nvSpPr>
        <p:spPr>
          <a:xfrm>
            <a:off x="457200" y="1877012"/>
            <a:ext cx="3619500" cy="392996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 userDrawn="1">
            <p:ph sz="half" idx="2"/>
          </p:nvPr>
        </p:nvSpPr>
        <p:spPr>
          <a:xfrm>
            <a:off x="4305300" y="1877012"/>
            <a:ext cx="3619500" cy="392996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Pentagon 16"/>
          <p:cNvSpPr/>
          <p:nvPr userDrawn="1"/>
        </p:nvSpPr>
        <p:spPr>
          <a:xfrm rot="5400000">
            <a:off x="1731394" y="3439196"/>
            <a:ext cx="4899204" cy="56191"/>
          </a:xfrm>
          <a:prstGeom prst="homePlate">
            <a:avLst/>
          </a:prstGeom>
          <a:gradFill flip="none" rotWithShape="1">
            <a:gsLst>
              <a:gs pos="0">
                <a:srgbClr val="275A99">
                  <a:alpha val="19000"/>
                </a:srgbClr>
              </a:gs>
              <a:gs pos="99000">
                <a:srgbClr val="275A99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 userDrawn="1">
            <p:ph type="body" idx="10"/>
          </p:nvPr>
        </p:nvSpPr>
        <p:spPr>
          <a:xfrm>
            <a:off x="457200" y="1085850"/>
            <a:ext cx="3621253" cy="719624"/>
          </a:xfrm>
          <a:prstGeom prst="snip1Rect">
            <a:avLst/>
          </a:prstGeom>
          <a:gradFill flip="none" rotWithShape="1">
            <a:gsLst>
              <a:gs pos="0">
                <a:srgbClr val="004874">
                  <a:lumMod val="93000"/>
                  <a:lumOff val="7000"/>
                </a:srgbClr>
              </a:gs>
              <a:gs pos="99000">
                <a:srgbClr val="002C47"/>
              </a:gs>
            </a:gsLst>
            <a:lin ang="2700000" scaled="1"/>
            <a:tileRect/>
          </a:gradFill>
        </p:spPr>
        <p:txBody>
          <a:bodyPr tIns="0" anchor="ctr" anchorCtr="0">
            <a:normAutofit/>
          </a:bodyPr>
          <a:lstStyle>
            <a:lvl1pPr marL="0" indent="0" algn="ctr">
              <a:lnSpc>
                <a:spcPct val="90000"/>
              </a:lnSpc>
              <a:buNone/>
              <a:defRPr sz="2000" b="0" spc="40" baseline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Franklin Gothic Medium" panose="020B0603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4"/>
          <p:cNvSpPr>
            <a:spLocks noGrp="1"/>
          </p:cNvSpPr>
          <p:nvPr userDrawn="1">
            <p:ph type="body" sz="quarter" idx="3"/>
          </p:nvPr>
        </p:nvSpPr>
        <p:spPr>
          <a:xfrm>
            <a:off x="4319588" y="1085850"/>
            <a:ext cx="3622675" cy="719624"/>
          </a:xfrm>
          <a:prstGeom prst="snip1Rect">
            <a:avLst/>
          </a:prstGeom>
          <a:gradFill flip="none" rotWithShape="1">
            <a:gsLst>
              <a:gs pos="0">
                <a:srgbClr val="004874">
                  <a:lumMod val="93000"/>
                  <a:lumOff val="7000"/>
                </a:srgbClr>
              </a:gs>
              <a:gs pos="99000">
                <a:srgbClr val="002C47"/>
              </a:gs>
            </a:gsLst>
            <a:lin ang="2700000" scaled="1"/>
            <a:tileRect/>
          </a:gradFill>
        </p:spPr>
        <p:txBody>
          <a:bodyPr tIns="0" anchor="ctr" anchorCtr="0">
            <a:normAutofit/>
          </a:bodyPr>
          <a:lstStyle>
            <a:lvl1pPr marL="0" indent="0" algn="ctr">
              <a:lnSpc>
                <a:spcPct val="90000"/>
              </a:lnSpc>
              <a:buNone/>
              <a:defRPr sz="2000" b="0" spc="40" baseline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Franklin Gothic Medium" panose="020B0603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457200" y="1872149"/>
            <a:ext cx="36195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>
            <a:off x="4305300" y="1872149"/>
            <a:ext cx="36195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3" name="Group 22"/>
          <p:cNvGrpSpPr/>
          <p:nvPr userDrawn="1"/>
        </p:nvGrpSpPr>
        <p:grpSpPr>
          <a:xfrm flipV="1">
            <a:off x="8515350" y="0"/>
            <a:ext cx="628650" cy="1820427"/>
            <a:chOff x="8515350" y="5037573"/>
            <a:chExt cx="628650" cy="1820427"/>
          </a:xfrm>
        </p:grpSpPr>
        <p:sp>
          <p:nvSpPr>
            <p:cNvPr id="24" name="Isosceles Triangle 23"/>
            <p:cNvSpPr/>
            <p:nvPr userDrawn="1"/>
          </p:nvSpPr>
          <p:spPr>
            <a:xfrm>
              <a:off x="8515350" y="5037573"/>
              <a:ext cx="628650" cy="1820427"/>
            </a:xfrm>
            <a:prstGeom prst="triangle">
              <a:avLst>
                <a:gd name="adj" fmla="val 100000"/>
              </a:avLst>
            </a:prstGeom>
            <a:solidFill>
              <a:srgbClr val="124D95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Isosceles Triangle 24"/>
            <p:cNvSpPr/>
            <p:nvPr userDrawn="1"/>
          </p:nvSpPr>
          <p:spPr>
            <a:xfrm>
              <a:off x="8639494" y="5397070"/>
              <a:ext cx="504505" cy="1460930"/>
            </a:xfrm>
            <a:prstGeom prst="triangle">
              <a:avLst>
                <a:gd name="adj" fmla="val 10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6" name="TextBox 25"/>
          <p:cNvSpPr txBox="1"/>
          <p:nvPr userDrawn="1"/>
        </p:nvSpPr>
        <p:spPr>
          <a:xfrm>
            <a:off x="8410574" y="13773"/>
            <a:ext cx="73342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F8240E2A-ECE5-F24D-A8D7-01A5FDAE1A86}" type="slidenum">
              <a:rPr lang="en-US" sz="1700" b="0" spc="40" baseline="0" smtClean="0">
                <a:solidFill>
                  <a:srgbClr val="004874"/>
                </a:solidFill>
                <a:latin typeface="Arial" charset="0"/>
              </a:rPr>
              <a:pPr/>
              <a:t>‹#›</a:t>
            </a:fld>
            <a:endParaRPr lang="en-US" sz="1700" b="0" spc="40" baseline="0" dirty="0">
              <a:solidFill>
                <a:srgbClr val="004874"/>
              </a:solidFill>
              <a:latin typeface="Impact" panose="020B0806030902050204" pitchFamily="34" charset="0"/>
            </a:endParaRPr>
          </a:p>
        </p:txBody>
      </p:sp>
      <p:pic>
        <p:nvPicPr>
          <p:cNvPr id="27" name="Picture 26" descr="wrfgps-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7" y="6106511"/>
            <a:ext cx="2230783" cy="754553"/>
          </a:xfrm>
          <a:prstGeom prst="rect">
            <a:avLst/>
          </a:prstGeom>
        </p:spPr>
      </p:pic>
      <p:grpSp>
        <p:nvGrpSpPr>
          <p:cNvPr id="28" name="Group 27"/>
          <p:cNvGrpSpPr/>
          <p:nvPr userDrawn="1"/>
        </p:nvGrpSpPr>
        <p:grpSpPr>
          <a:xfrm rot="10800000" flipH="1" flipV="1">
            <a:off x="8553860" y="5040637"/>
            <a:ext cx="592563" cy="1820427"/>
            <a:chOff x="8515350" y="5037573"/>
            <a:chExt cx="628650" cy="1820427"/>
          </a:xfrm>
        </p:grpSpPr>
        <p:sp>
          <p:nvSpPr>
            <p:cNvPr id="29" name="Isosceles Triangle 28"/>
            <p:cNvSpPr/>
            <p:nvPr userDrawn="1"/>
          </p:nvSpPr>
          <p:spPr>
            <a:xfrm>
              <a:off x="8515350" y="5037573"/>
              <a:ext cx="628650" cy="1820427"/>
            </a:xfrm>
            <a:prstGeom prst="triangle">
              <a:avLst>
                <a:gd name="adj" fmla="val 100000"/>
              </a:avLst>
            </a:prstGeom>
            <a:solidFill>
              <a:srgbClr val="124D95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Isosceles Triangle 29"/>
            <p:cNvSpPr/>
            <p:nvPr userDrawn="1"/>
          </p:nvSpPr>
          <p:spPr>
            <a:xfrm>
              <a:off x="8639494" y="5397070"/>
              <a:ext cx="504505" cy="1460930"/>
            </a:xfrm>
            <a:prstGeom prst="triangle">
              <a:avLst>
                <a:gd name="adj" fmla="val 10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120535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 userDrawn="1"/>
        </p:nvGrpSpPr>
        <p:grpSpPr>
          <a:xfrm>
            <a:off x="0" y="991981"/>
            <a:ext cx="9144000" cy="5104019"/>
            <a:chOff x="0" y="991981"/>
            <a:chExt cx="9144000" cy="4951619"/>
          </a:xfrm>
        </p:grpSpPr>
        <p:sp>
          <p:nvSpPr>
            <p:cNvPr id="20" name="Rectangle 19"/>
            <p:cNvSpPr/>
            <p:nvPr userDrawn="1"/>
          </p:nvSpPr>
          <p:spPr>
            <a:xfrm>
              <a:off x="0" y="991981"/>
              <a:ext cx="9144000" cy="4951619"/>
            </a:xfrm>
            <a:prstGeom prst="rect">
              <a:avLst/>
            </a:prstGeom>
            <a:solidFill>
              <a:srgbClr val="275A99">
                <a:alpha val="16000"/>
              </a:srgb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0" y="1017198"/>
              <a:ext cx="9144000" cy="4901184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90000">
                  <a:srgbClr val="F6F6F6"/>
                </a:gs>
                <a:gs pos="7200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600000" scaled="0"/>
              <a:tileRect/>
            </a:gra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7" name="Rectangle 16"/>
          <p:cNvSpPr/>
          <p:nvPr userDrawn="1"/>
        </p:nvSpPr>
        <p:spPr>
          <a:xfrm>
            <a:off x="5882795" y="6070006"/>
            <a:ext cx="2438400" cy="787994"/>
          </a:xfrm>
          <a:prstGeom prst="rect">
            <a:avLst/>
          </a:prstGeom>
          <a:gradFill flip="none" rotWithShape="1">
            <a:gsLst>
              <a:gs pos="55720">
                <a:srgbClr val="002C47">
                  <a:alpha val="11000"/>
                </a:srgbClr>
              </a:gs>
              <a:gs pos="10000">
                <a:srgbClr val="002C47">
                  <a:alpha val="0"/>
                </a:srgbClr>
              </a:gs>
              <a:gs pos="100000">
                <a:srgbClr val="002C47">
                  <a:alpha val="34000"/>
                </a:srgbClr>
              </a:gs>
            </a:gsLst>
            <a:lin ang="600000" scaled="0"/>
            <a:tileRect/>
          </a:gra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6474454" y="-1933"/>
            <a:ext cx="2047874" cy="1019623"/>
          </a:xfrm>
          <a:prstGeom prst="rect">
            <a:avLst/>
          </a:prstGeom>
          <a:gradFill flip="none" rotWithShape="1">
            <a:gsLst>
              <a:gs pos="81000">
                <a:schemeClr val="tx1">
                  <a:alpha val="14000"/>
                </a:schemeClr>
              </a:gs>
              <a:gs pos="10000">
                <a:srgbClr val="002C47">
                  <a:alpha val="0"/>
                </a:srgbClr>
              </a:gs>
              <a:gs pos="100000">
                <a:schemeClr val="tx1">
                  <a:alpha val="34000"/>
                </a:schemeClr>
              </a:gs>
            </a:gsLst>
            <a:lin ang="20400000" scaled="0"/>
            <a:tileRect/>
          </a:gra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 rotWithShape="1">
          <a:blip r:embed="rId2"/>
          <a:srcRect r="66253"/>
          <a:stretch/>
        </p:blipFill>
        <p:spPr>
          <a:xfrm>
            <a:off x="7498391" y="284"/>
            <a:ext cx="1645609" cy="6857433"/>
          </a:xfrm>
          <a:prstGeom prst="rect">
            <a:avLst/>
          </a:prstGeom>
          <a:effectLst/>
        </p:spPr>
      </p:pic>
      <p:sp>
        <p:nvSpPr>
          <p:cNvPr id="2" name="Title 1"/>
          <p:cNvSpPr>
            <a:spLocks noGrp="1"/>
          </p:cNvSpPr>
          <p:nvPr userDrawn="1">
            <p:ph type="title"/>
          </p:nvPr>
        </p:nvSpPr>
        <p:spPr/>
        <p:txBody>
          <a:bodyPr>
            <a:normAutofit/>
          </a:bodyPr>
          <a:lstStyle>
            <a:lvl1pPr>
              <a:defRPr sz="3800" spc="40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22" name="Group 21"/>
          <p:cNvGrpSpPr/>
          <p:nvPr userDrawn="1"/>
        </p:nvGrpSpPr>
        <p:grpSpPr>
          <a:xfrm flipV="1">
            <a:off x="8515350" y="0"/>
            <a:ext cx="628650" cy="1820427"/>
            <a:chOff x="8515350" y="5037573"/>
            <a:chExt cx="628650" cy="1820427"/>
          </a:xfrm>
        </p:grpSpPr>
        <p:sp>
          <p:nvSpPr>
            <p:cNvPr id="23" name="Isosceles Triangle 22"/>
            <p:cNvSpPr/>
            <p:nvPr userDrawn="1"/>
          </p:nvSpPr>
          <p:spPr>
            <a:xfrm>
              <a:off x="8515350" y="5037573"/>
              <a:ext cx="628650" cy="1820427"/>
            </a:xfrm>
            <a:prstGeom prst="triangle">
              <a:avLst>
                <a:gd name="adj" fmla="val 100000"/>
              </a:avLst>
            </a:prstGeom>
            <a:solidFill>
              <a:srgbClr val="124D95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Isosceles Triangle 23"/>
            <p:cNvSpPr/>
            <p:nvPr userDrawn="1"/>
          </p:nvSpPr>
          <p:spPr>
            <a:xfrm>
              <a:off x="8639494" y="5397070"/>
              <a:ext cx="504505" cy="1460930"/>
            </a:xfrm>
            <a:prstGeom prst="triangle">
              <a:avLst>
                <a:gd name="adj" fmla="val 10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5" name="TextBox 24"/>
          <p:cNvSpPr txBox="1"/>
          <p:nvPr userDrawn="1"/>
        </p:nvSpPr>
        <p:spPr>
          <a:xfrm>
            <a:off x="8410574" y="13773"/>
            <a:ext cx="73342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F8240E2A-ECE5-F24D-A8D7-01A5FDAE1A86}" type="slidenum">
              <a:rPr lang="en-US" sz="1700" b="0" spc="40" baseline="0" smtClean="0">
                <a:solidFill>
                  <a:srgbClr val="004874"/>
                </a:solidFill>
                <a:latin typeface="Arial" charset="0"/>
              </a:rPr>
              <a:pPr/>
              <a:t>‹#›</a:t>
            </a:fld>
            <a:endParaRPr lang="en-US" sz="1700" b="0" spc="40" baseline="0" dirty="0">
              <a:solidFill>
                <a:srgbClr val="004874"/>
              </a:solidFill>
              <a:latin typeface="Impact" panose="020B0806030902050204" pitchFamily="34" charset="0"/>
            </a:endParaRPr>
          </a:p>
        </p:txBody>
      </p:sp>
      <p:pic>
        <p:nvPicPr>
          <p:cNvPr id="26" name="Picture 25" descr="wrfgps-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7" y="6106511"/>
            <a:ext cx="2230783" cy="754553"/>
          </a:xfrm>
          <a:prstGeom prst="rect">
            <a:avLst/>
          </a:prstGeom>
        </p:spPr>
      </p:pic>
      <p:grpSp>
        <p:nvGrpSpPr>
          <p:cNvPr id="27" name="Group 26"/>
          <p:cNvGrpSpPr/>
          <p:nvPr userDrawn="1"/>
        </p:nvGrpSpPr>
        <p:grpSpPr>
          <a:xfrm rot="10800000" flipH="1" flipV="1">
            <a:off x="8553860" y="5040637"/>
            <a:ext cx="592563" cy="1820427"/>
            <a:chOff x="8515350" y="5037573"/>
            <a:chExt cx="628650" cy="1820427"/>
          </a:xfrm>
        </p:grpSpPr>
        <p:sp>
          <p:nvSpPr>
            <p:cNvPr id="28" name="Isosceles Triangle 27"/>
            <p:cNvSpPr/>
            <p:nvPr userDrawn="1"/>
          </p:nvSpPr>
          <p:spPr>
            <a:xfrm>
              <a:off x="8515350" y="5037573"/>
              <a:ext cx="628650" cy="1820427"/>
            </a:xfrm>
            <a:prstGeom prst="triangle">
              <a:avLst>
                <a:gd name="adj" fmla="val 100000"/>
              </a:avLst>
            </a:prstGeom>
            <a:solidFill>
              <a:srgbClr val="124D95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Isosceles Triangle 28"/>
            <p:cNvSpPr/>
            <p:nvPr userDrawn="1"/>
          </p:nvSpPr>
          <p:spPr>
            <a:xfrm>
              <a:off x="8639494" y="5397070"/>
              <a:ext cx="504505" cy="1460930"/>
            </a:xfrm>
            <a:prstGeom prst="triangle">
              <a:avLst>
                <a:gd name="adj" fmla="val 10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446989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rfgps-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7" y="6106511"/>
            <a:ext cx="2230783" cy="754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205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-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 userDrawn="1"/>
        </p:nvGrpSpPr>
        <p:grpSpPr>
          <a:xfrm>
            <a:off x="0" y="991981"/>
            <a:ext cx="9144000" cy="5104019"/>
            <a:chOff x="0" y="991981"/>
            <a:chExt cx="9144000" cy="4951619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991981"/>
              <a:ext cx="9144000" cy="4951619"/>
            </a:xfrm>
            <a:prstGeom prst="rect">
              <a:avLst/>
            </a:prstGeom>
            <a:solidFill>
              <a:srgbClr val="275A99">
                <a:alpha val="16000"/>
              </a:srgb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0" y="1017198"/>
              <a:ext cx="9144000" cy="4901184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90000">
                  <a:srgbClr val="F6F6F6"/>
                </a:gs>
                <a:gs pos="7200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600000" scaled="0"/>
              <a:tileRect/>
            </a:gra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" name="Rectangle 4"/>
          <p:cNvSpPr/>
          <p:nvPr userDrawn="1"/>
        </p:nvSpPr>
        <p:spPr>
          <a:xfrm>
            <a:off x="5882795" y="6070006"/>
            <a:ext cx="2438400" cy="787994"/>
          </a:xfrm>
          <a:prstGeom prst="rect">
            <a:avLst/>
          </a:prstGeom>
          <a:gradFill flip="none" rotWithShape="1">
            <a:gsLst>
              <a:gs pos="55720">
                <a:srgbClr val="002C47">
                  <a:alpha val="11000"/>
                </a:srgbClr>
              </a:gs>
              <a:gs pos="10000">
                <a:srgbClr val="002C47">
                  <a:alpha val="0"/>
                </a:srgbClr>
              </a:gs>
              <a:gs pos="100000">
                <a:srgbClr val="002C47">
                  <a:alpha val="34000"/>
                </a:srgbClr>
              </a:gs>
            </a:gsLst>
            <a:lin ang="600000" scaled="0"/>
            <a:tileRect/>
          </a:gra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6474454" y="-1933"/>
            <a:ext cx="2047874" cy="1019623"/>
          </a:xfrm>
          <a:prstGeom prst="rect">
            <a:avLst/>
          </a:prstGeom>
          <a:gradFill flip="none" rotWithShape="1">
            <a:gsLst>
              <a:gs pos="81000">
                <a:schemeClr val="tx1">
                  <a:alpha val="14000"/>
                </a:schemeClr>
              </a:gs>
              <a:gs pos="10000">
                <a:srgbClr val="002C47">
                  <a:alpha val="0"/>
                </a:srgbClr>
              </a:gs>
              <a:gs pos="100000">
                <a:schemeClr val="tx1">
                  <a:alpha val="34000"/>
                </a:schemeClr>
              </a:gs>
            </a:gsLst>
            <a:lin ang="20400000" scaled="0"/>
            <a:tileRect/>
          </a:gra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/>
          <a:srcRect r="66253"/>
          <a:stretch/>
        </p:blipFill>
        <p:spPr>
          <a:xfrm>
            <a:off x="7498391" y="284"/>
            <a:ext cx="1645609" cy="6857433"/>
          </a:xfrm>
          <a:prstGeom prst="rect">
            <a:avLst/>
          </a:prstGeom>
          <a:effectLst/>
        </p:spPr>
      </p:pic>
      <p:grpSp>
        <p:nvGrpSpPr>
          <p:cNvPr id="10" name="Group 9"/>
          <p:cNvGrpSpPr/>
          <p:nvPr userDrawn="1"/>
        </p:nvGrpSpPr>
        <p:grpSpPr>
          <a:xfrm flipV="1">
            <a:off x="8515350" y="0"/>
            <a:ext cx="628650" cy="1820427"/>
            <a:chOff x="8515350" y="5037573"/>
            <a:chExt cx="628650" cy="1820427"/>
          </a:xfrm>
        </p:grpSpPr>
        <p:sp>
          <p:nvSpPr>
            <p:cNvPr id="11" name="Isosceles Triangle 10"/>
            <p:cNvSpPr/>
            <p:nvPr userDrawn="1"/>
          </p:nvSpPr>
          <p:spPr>
            <a:xfrm>
              <a:off x="8515350" y="5037573"/>
              <a:ext cx="628650" cy="1820427"/>
            </a:xfrm>
            <a:prstGeom prst="triangle">
              <a:avLst>
                <a:gd name="adj" fmla="val 100000"/>
              </a:avLst>
            </a:prstGeom>
            <a:solidFill>
              <a:srgbClr val="124D95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Isosceles Triangle 11"/>
            <p:cNvSpPr/>
            <p:nvPr userDrawn="1"/>
          </p:nvSpPr>
          <p:spPr>
            <a:xfrm>
              <a:off x="8639494" y="5397070"/>
              <a:ext cx="504505" cy="1460930"/>
            </a:xfrm>
            <a:prstGeom prst="triangle">
              <a:avLst>
                <a:gd name="adj" fmla="val 10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3" name="TextBox 12"/>
          <p:cNvSpPr txBox="1"/>
          <p:nvPr userDrawn="1"/>
        </p:nvSpPr>
        <p:spPr>
          <a:xfrm>
            <a:off x="8410574" y="13773"/>
            <a:ext cx="73342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F8240E2A-ECE5-F24D-A8D7-01A5FDAE1A86}" type="slidenum">
              <a:rPr lang="en-US" sz="1700" b="0" spc="40" baseline="0" smtClean="0">
                <a:solidFill>
                  <a:srgbClr val="004874"/>
                </a:solidFill>
                <a:latin typeface="Arial" charset="0"/>
              </a:rPr>
              <a:pPr/>
              <a:t>‹#›</a:t>
            </a:fld>
            <a:endParaRPr lang="en-US" sz="1700" b="0" spc="40" baseline="0" dirty="0">
              <a:solidFill>
                <a:srgbClr val="004874"/>
              </a:solidFill>
              <a:latin typeface="Impact" panose="020B0806030902050204" pitchFamily="34" charset="0"/>
            </a:endParaRPr>
          </a:p>
        </p:txBody>
      </p:sp>
      <p:pic>
        <p:nvPicPr>
          <p:cNvPr id="14" name="Picture 13" descr="wrfgps-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7" y="6106511"/>
            <a:ext cx="2230783" cy="754553"/>
          </a:xfrm>
          <a:prstGeom prst="rect">
            <a:avLst/>
          </a:prstGeom>
        </p:spPr>
      </p:pic>
      <p:grpSp>
        <p:nvGrpSpPr>
          <p:cNvPr id="15" name="Group 14"/>
          <p:cNvGrpSpPr/>
          <p:nvPr userDrawn="1"/>
        </p:nvGrpSpPr>
        <p:grpSpPr>
          <a:xfrm rot="10800000" flipH="1" flipV="1">
            <a:off x="8553860" y="5040637"/>
            <a:ext cx="592563" cy="1820427"/>
            <a:chOff x="8515350" y="5037573"/>
            <a:chExt cx="628650" cy="1820427"/>
          </a:xfrm>
        </p:grpSpPr>
        <p:sp>
          <p:nvSpPr>
            <p:cNvPr id="16" name="Isosceles Triangle 15"/>
            <p:cNvSpPr/>
            <p:nvPr userDrawn="1"/>
          </p:nvSpPr>
          <p:spPr>
            <a:xfrm>
              <a:off x="8515350" y="5037573"/>
              <a:ext cx="628650" cy="1820427"/>
            </a:xfrm>
            <a:prstGeom prst="triangle">
              <a:avLst>
                <a:gd name="adj" fmla="val 100000"/>
              </a:avLst>
            </a:prstGeom>
            <a:solidFill>
              <a:srgbClr val="124D95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Isosceles Triangle 16"/>
            <p:cNvSpPr/>
            <p:nvPr userDrawn="1"/>
          </p:nvSpPr>
          <p:spPr>
            <a:xfrm>
              <a:off x="8639494" y="5397070"/>
              <a:ext cx="504505" cy="1460930"/>
            </a:xfrm>
            <a:prstGeom prst="triangle">
              <a:avLst>
                <a:gd name="adj" fmla="val 10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254068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T-Background.png"/>
          <p:cNvPicPr>
            <a:picLocks noChangeAspect="1"/>
          </p:cNvPicPr>
          <p:nvPr userDrawn="1"/>
        </p:nvPicPr>
        <p:blipFill rotWithShape="1">
          <a:blip r:embed="rId27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" b="3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17489"/>
            <a:ext cx="6908800" cy="7744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9470"/>
            <a:ext cx="6908800" cy="465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8"/>
          <a:srcRect r="66253"/>
          <a:stretch/>
        </p:blipFill>
        <p:spPr>
          <a:xfrm>
            <a:off x="7498391" y="284"/>
            <a:ext cx="1645609" cy="6857433"/>
          </a:xfrm>
          <a:prstGeom prst="rect">
            <a:avLst/>
          </a:prstGeom>
        </p:spPr>
      </p:pic>
      <p:grpSp>
        <p:nvGrpSpPr>
          <p:cNvPr id="15" name="Group 14"/>
          <p:cNvGrpSpPr/>
          <p:nvPr userDrawn="1"/>
        </p:nvGrpSpPr>
        <p:grpSpPr>
          <a:xfrm flipV="1">
            <a:off x="8515350" y="0"/>
            <a:ext cx="628650" cy="1820427"/>
            <a:chOff x="8515350" y="5037573"/>
            <a:chExt cx="628650" cy="1820427"/>
          </a:xfrm>
        </p:grpSpPr>
        <p:sp>
          <p:nvSpPr>
            <p:cNvPr id="16" name="Isosceles Triangle 15"/>
            <p:cNvSpPr/>
            <p:nvPr userDrawn="1"/>
          </p:nvSpPr>
          <p:spPr>
            <a:xfrm>
              <a:off x="8515350" y="5037573"/>
              <a:ext cx="628650" cy="1820427"/>
            </a:xfrm>
            <a:prstGeom prst="triangle">
              <a:avLst>
                <a:gd name="adj" fmla="val 100000"/>
              </a:avLst>
            </a:prstGeom>
            <a:solidFill>
              <a:srgbClr val="124D95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Isosceles Triangle 16"/>
            <p:cNvSpPr/>
            <p:nvPr userDrawn="1"/>
          </p:nvSpPr>
          <p:spPr>
            <a:xfrm>
              <a:off x="8639494" y="5397070"/>
              <a:ext cx="504505" cy="1460930"/>
            </a:xfrm>
            <a:prstGeom prst="triangle">
              <a:avLst>
                <a:gd name="adj" fmla="val 10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8" name="TextBox 17"/>
          <p:cNvSpPr txBox="1"/>
          <p:nvPr userDrawn="1"/>
        </p:nvSpPr>
        <p:spPr>
          <a:xfrm>
            <a:off x="8410574" y="13773"/>
            <a:ext cx="73342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F8240E2A-ECE5-F24D-A8D7-01A5FDAE1A86}" type="slidenum">
              <a:rPr lang="en-US" sz="1700" b="0" spc="40" baseline="0" smtClean="0">
                <a:solidFill>
                  <a:srgbClr val="004874"/>
                </a:solidFill>
                <a:latin typeface="Arial" charset="0"/>
              </a:rPr>
              <a:t>‹#›</a:t>
            </a:fld>
            <a:endParaRPr lang="en-US" sz="1700" b="0" spc="40" baseline="0" dirty="0">
              <a:solidFill>
                <a:srgbClr val="004874"/>
              </a:solidFill>
              <a:latin typeface="Arial" charset="0"/>
            </a:endParaRPr>
          </a:p>
        </p:txBody>
      </p:sp>
      <p:grpSp>
        <p:nvGrpSpPr>
          <p:cNvPr id="10" name="Group 9"/>
          <p:cNvGrpSpPr/>
          <p:nvPr userDrawn="1"/>
        </p:nvGrpSpPr>
        <p:grpSpPr>
          <a:xfrm rot="10800000" flipH="1" flipV="1">
            <a:off x="8553860" y="5040637"/>
            <a:ext cx="592563" cy="1820427"/>
            <a:chOff x="8515350" y="5037573"/>
            <a:chExt cx="628650" cy="1820427"/>
          </a:xfrm>
        </p:grpSpPr>
        <p:sp>
          <p:nvSpPr>
            <p:cNvPr id="11" name="Isosceles Triangle 10"/>
            <p:cNvSpPr/>
            <p:nvPr userDrawn="1"/>
          </p:nvSpPr>
          <p:spPr>
            <a:xfrm>
              <a:off x="8515350" y="5037573"/>
              <a:ext cx="628650" cy="1820427"/>
            </a:xfrm>
            <a:prstGeom prst="triangle">
              <a:avLst>
                <a:gd name="adj" fmla="val 100000"/>
              </a:avLst>
            </a:prstGeom>
            <a:solidFill>
              <a:srgbClr val="124D95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Isosceles Triangle 11"/>
            <p:cNvSpPr/>
            <p:nvPr userDrawn="1"/>
          </p:nvSpPr>
          <p:spPr>
            <a:xfrm>
              <a:off x="8639494" y="5397070"/>
              <a:ext cx="504505" cy="1460930"/>
            </a:xfrm>
            <a:prstGeom prst="triangle">
              <a:avLst>
                <a:gd name="adj" fmla="val 10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91200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49" r:id="rId2"/>
    <p:sldLayoutId id="2147483651" r:id="rId3"/>
    <p:sldLayoutId id="2147483650" r:id="rId4"/>
    <p:sldLayoutId id="2147483652" r:id="rId5"/>
    <p:sldLayoutId id="2147483660" r:id="rId6"/>
    <p:sldLayoutId id="2147483654" r:id="rId7"/>
    <p:sldLayoutId id="2147483655" r:id="rId8"/>
    <p:sldLayoutId id="2147483661" r:id="rId9"/>
    <p:sldLayoutId id="2147483657" r:id="rId10"/>
    <p:sldLayoutId id="2147483676" r:id="rId11"/>
    <p:sldLayoutId id="2147483663" r:id="rId12"/>
    <p:sldLayoutId id="2147483664" r:id="rId13"/>
    <p:sldLayoutId id="2147483665" r:id="rId14"/>
    <p:sldLayoutId id="2147483666" r:id="rId15"/>
    <p:sldLayoutId id="2147483669" r:id="rId16"/>
    <p:sldLayoutId id="2147483673" r:id="rId17"/>
    <p:sldLayoutId id="2147483675" r:id="rId18"/>
    <p:sldLayoutId id="2147483674" r:id="rId19"/>
    <p:sldLayoutId id="2147483670" r:id="rId20"/>
    <p:sldLayoutId id="2147483668" r:id="rId21"/>
    <p:sldLayoutId id="2147483667" r:id="rId22"/>
    <p:sldLayoutId id="2147483671" r:id="rId23"/>
    <p:sldLayoutId id="2147483672" r:id="rId24"/>
    <p:sldLayoutId id="2147483677" r:id="rId25"/>
  </p:sldLayoutIdLst>
  <p:txStyles>
    <p:titleStyle>
      <a:lvl1pPr algn="l" defTabSz="457200" rtl="0" eaLnBrk="1" latinLnBrk="0" hangingPunct="1">
        <a:lnSpc>
          <a:spcPct val="85000"/>
        </a:lnSpc>
        <a:spcBef>
          <a:spcPct val="0"/>
        </a:spcBef>
        <a:buNone/>
        <a:defRPr sz="3200" b="1" i="0" kern="1200" cap="small" spc="40" baseline="0">
          <a:gradFill>
            <a:gsLst>
              <a:gs pos="0">
                <a:srgbClr val="004874"/>
              </a:gs>
              <a:gs pos="100000">
                <a:srgbClr val="041F36"/>
              </a:gs>
            </a:gsLst>
            <a:lin ang="5400000" scaled="1"/>
          </a:gradFill>
          <a:latin typeface="+mj-lt"/>
          <a:ea typeface="+mj-ea"/>
          <a:cs typeface="Franklin Gothic Medium" panose="020B0603020102020204" pitchFamily="34" charset="0"/>
        </a:defRPr>
      </a:lvl1pPr>
    </p:titleStyle>
    <p:bodyStyle>
      <a:lvl1pPr marL="342900" indent="-342900" algn="l" defTabSz="457200" rtl="0" eaLnBrk="1" latinLnBrk="0" hangingPunct="1">
        <a:spcBef>
          <a:spcPts val="0"/>
        </a:spcBef>
        <a:spcAft>
          <a:spcPts val="600"/>
        </a:spcAft>
        <a:buClr>
          <a:srgbClr val="752832"/>
        </a:buClr>
        <a:buFont typeface="Wingdings" panose="05000000000000000000" pitchFamily="2" charset="2"/>
        <a:buChar char="Ø"/>
        <a:defRPr sz="30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600"/>
        </a:spcAft>
        <a:buClr>
          <a:srgbClr val="752832"/>
        </a:buClr>
        <a:buFont typeface="Arial" panose="020B0604020202020204" pitchFamily="34" charset="0"/>
        <a:buChar char="•"/>
        <a:defRPr sz="26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457200" rtl="0" eaLnBrk="1" latinLnBrk="0" hangingPunct="1">
        <a:spcBef>
          <a:spcPts val="0"/>
        </a:spcBef>
        <a:spcAft>
          <a:spcPts val="600"/>
        </a:spcAft>
        <a:buClr>
          <a:srgbClr val="752832"/>
        </a:buClr>
        <a:buFont typeface="Myriad Pro" panose="020B0503030403020204" pitchFamily="34" charset="0"/>
        <a:buChar char="–"/>
        <a:defRPr sz="22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457200" rtl="0" eaLnBrk="1" latinLnBrk="0" hangingPunct="1">
        <a:spcBef>
          <a:spcPts val="0"/>
        </a:spcBef>
        <a:spcAft>
          <a:spcPts val="600"/>
        </a:spcAft>
        <a:buClr>
          <a:srgbClr val="75283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457200" rtl="0" eaLnBrk="1" latinLnBrk="0" hangingPunct="1">
        <a:spcBef>
          <a:spcPts val="0"/>
        </a:spcBef>
        <a:spcAft>
          <a:spcPts val="600"/>
        </a:spcAft>
        <a:buClr>
          <a:srgbClr val="752832"/>
        </a:buClr>
        <a:buFont typeface="Arial"/>
        <a:buChar char="»"/>
        <a:defRPr sz="18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31.png"/><Relationship Id="rId4" Type="http://schemas.openxmlformats.org/officeDocument/2006/relationships/diagramLayout" Target="../diagrams/layout3.xml"/><Relationship Id="rId9" Type="http://schemas.openxmlformats.org/officeDocument/2006/relationships/image" Target="../media/image30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4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6.png"/><Relationship Id="rId4" Type="http://schemas.openxmlformats.org/officeDocument/2006/relationships/image" Target="../media/image35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9.png"/><Relationship Id="rId4" Type="http://schemas.openxmlformats.org/officeDocument/2006/relationships/image" Target="../media/image38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mailto:techhire@dol.gov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0.jp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3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1.jp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59110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62533"/>
            <a:ext cx="6908800" cy="4869440"/>
          </a:xfrm>
        </p:spPr>
        <p:txBody>
          <a:bodyPr>
            <a:noAutofit/>
          </a:bodyPr>
          <a:lstStyle/>
          <a:p>
            <a:r>
              <a:rPr lang="en-US" sz="2400" b="1" dirty="0"/>
              <a:t>12:00 </a:t>
            </a:r>
            <a:r>
              <a:rPr lang="en-US" sz="2400" dirty="0"/>
              <a:t>| TechHire program overview</a:t>
            </a:r>
          </a:p>
          <a:p>
            <a:pPr lvl="1">
              <a:spcAft>
                <a:spcPts val="1200"/>
              </a:spcAft>
            </a:pPr>
            <a:r>
              <a:rPr lang="en-US" sz="2400" dirty="0"/>
              <a:t>Snapshot of grantees </a:t>
            </a:r>
          </a:p>
          <a:p>
            <a:r>
              <a:rPr lang="en-US" sz="2400" b="1" dirty="0"/>
              <a:t>12:15</a:t>
            </a:r>
            <a:r>
              <a:rPr lang="en-US" sz="2400" dirty="0"/>
              <a:t> | TechHire programmatic TA</a:t>
            </a:r>
          </a:p>
          <a:p>
            <a:pPr lvl="1"/>
            <a:r>
              <a:rPr lang="en-US" sz="2400" dirty="0"/>
              <a:t>The TA Team </a:t>
            </a:r>
          </a:p>
          <a:p>
            <a:pPr lvl="1"/>
            <a:r>
              <a:rPr lang="en-US" sz="2400" dirty="0"/>
              <a:t>TA Goals and objectives</a:t>
            </a:r>
          </a:p>
          <a:p>
            <a:pPr lvl="1">
              <a:spcAft>
                <a:spcPts val="1200"/>
              </a:spcAft>
            </a:pPr>
            <a:r>
              <a:rPr lang="en-US" sz="2400" dirty="0"/>
              <a:t>TechHire coaches: roles and introductions</a:t>
            </a:r>
          </a:p>
          <a:p>
            <a:pPr>
              <a:spcAft>
                <a:spcPts val="1200"/>
              </a:spcAft>
            </a:pPr>
            <a:r>
              <a:rPr lang="en-US" sz="2400" b="1" dirty="0"/>
              <a:t>12:35</a:t>
            </a:r>
            <a:r>
              <a:rPr lang="en-US" sz="2400" dirty="0"/>
              <a:t> | Upcoming events and activities</a:t>
            </a:r>
          </a:p>
          <a:p>
            <a:pPr>
              <a:spcAft>
                <a:spcPts val="1200"/>
              </a:spcAft>
            </a:pPr>
            <a:r>
              <a:rPr lang="en-US" sz="2400" b="1" dirty="0"/>
              <a:t>12:45</a:t>
            </a:r>
            <a:r>
              <a:rPr lang="en-US" sz="2400" dirty="0"/>
              <a:t> | Questions and discussion</a:t>
            </a:r>
          </a:p>
          <a:p>
            <a:pPr>
              <a:spcAft>
                <a:spcPts val="1200"/>
              </a:spcAft>
            </a:pPr>
            <a:r>
              <a:rPr lang="en-US" sz="2400" b="1" dirty="0"/>
              <a:t>1:00</a:t>
            </a:r>
            <a:r>
              <a:rPr lang="en-US" sz="2400" dirty="0"/>
              <a:t> | Closing </a:t>
            </a:r>
          </a:p>
        </p:txBody>
      </p:sp>
    </p:spTree>
    <p:extLst>
      <p:ext uri="{BB962C8B-B14F-4D97-AF65-F5344CB8AC3E}">
        <p14:creationId xmlns:p14="http://schemas.microsoft.com/office/powerpoint/2010/main" val="34521982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TechHire Program Overview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5"/>
          <p:cNvSpPr txBox="1">
            <a:spLocks/>
          </p:cNvSpPr>
          <p:nvPr/>
        </p:nvSpPr>
        <p:spPr>
          <a:xfrm>
            <a:off x="5638800" y="3429000"/>
            <a:ext cx="3048000" cy="2590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b="0" i="0" kern="1200" cap="small" spc="40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Franklin Gothic Medium" panose="020B0603020102020204" pitchFamily="34" charset="0"/>
                <a:ea typeface="+mj-ea"/>
                <a:cs typeface="Franklin Gothic Medium" panose="020B0603020102020204" pitchFamily="34" charset="0"/>
              </a:defRPr>
            </a:lvl1pPr>
          </a:lstStyle>
          <a:p>
            <a:pPr algn="r" fontAlgn="base">
              <a:lnSpc>
                <a:spcPct val="100000"/>
              </a:lnSpc>
              <a:spcAft>
                <a:spcPct val="0"/>
              </a:spcAft>
            </a:pPr>
            <a:r>
              <a:rPr lang="en-US" sz="2400" b="1" cap="none" dirty="0">
                <a:solidFill>
                  <a:schemeClr val="bg1"/>
                </a:solidFill>
                <a:latin typeface="+mj-lt"/>
                <a:ea typeface="+mn-ea"/>
                <a:cs typeface="+mn-cs"/>
              </a:rPr>
              <a:t>Ayreen Cadwallader </a:t>
            </a:r>
            <a:br>
              <a:rPr lang="en-US" sz="2400" b="1" cap="none" dirty="0">
                <a:solidFill>
                  <a:schemeClr val="bg1"/>
                </a:solidFill>
                <a:latin typeface="+mj-lt"/>
                <a:ea typeface="+mn-ea"/>
                <a:cs typeface="+mn-cs"/>
              </a:rPr>
            </a:br>
            <a:r>
              <a:rPr lang="en-US" sz="2400" b="1" cap="none" dirty="0">
                <a:solidFill>
                  <a:schemeClr val="bg1"/>
                </a:solidFill>
                <a:latin typeface="+mj-lt"/>
                <a:ea typeface="+mn-ea"/>
                <a:cs typeface="+mn-cs"/>
              </a:rPr>
              <a:t>Workforce Analyst  </a:t>
            </a:r>
            <a:br>
              <a:rPr lang="en-US" sz="2400" b="1" cap="none" dirty="0">
                <a:solidFill>
                  <a:schemeClr val="bg1"/>
                </a:solidFill>
                <a:latin typeface="+mj-lt"/>
                <a:ea typeface="+mn-ea"/>
                <a:cs typeface="+mn-cs"/>
              </a:rPr>
            </a:br>
            <a:r>
              <a:rPr lang="en-US" sz="2400" b="1" cap="none" dirty="0">
                <a:solidFill>
                  <a:schemeClr val="bg1"/>
                </a:solidFill>
                <a:latin typeface="+mj-lt"/>
                <a:ea typeface="+mn-ea"/>
                <a:cs typeface="+mn-cs"/>
              </a:rPr>
              <a:t>H-1B Grants</a:t>
            </a:r>
            <a:endParaRPr lang="en-US" sz="32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058530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7924800" cy="4830763"/>
          </a:xfrm>
        </p:spPr>
        <p:txBody>
          <a:bodyPr/>
          <a:lstStyle/>
          <a:p>
            <a:pPr indent="-342900">
              <a:buFont typeface="Wingdings" panose="05000000000000000000" pitchFamily="2" charset="2"/>
              <a:buChar char="§"/>
            </a:pPr>
            <a:endParaRPr lang="en-US" sz="2400" dirty="0"/>
          </a:p>
          <a:p>
            <a:pPr indent="-342900">
              <a:buFont typeface="Wingdings" panose="05000000000000000000" pitchFamily="2" charset="2"/>
              <a:buChar char="§"/>
            </a:pPr>
            <a:endParaRPr lang="en-US" sz="24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#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324600" y="6416675"/>
            <a:ext cx="2133600" cy="365125"/>
          </a:xfrm>
          <a:prstGeom prst="rect">
            <a:avLst/>
          </a:prstGeom>
        </p:spPr>
        <p:txBody>
          <a:bodyPr/>
          <a:lstStyle/>
          <a:p>
            <a:fld id="{01723B91-CE10-4F20-890A-0852E2246859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Content Placeholder 6"/>
          <p:cNvSpPr txBox="1">
            <a:spLocks/>
          </p:cNvSpPr>
          <p:nvPr/>
        </p:nvSpPr>
        <p:spPr>
          <a:xfrm>
            <a:off x="228600" y="1143000"/>
            <a:ext cx="8153400" cy="46783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1524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752832"/>
              </a:buClr>
              <a:buSzPct val="100000"/>
              <a:buFont typeface="Noto Sans Symbols"/>
              <a:buChar char="➢"/>
              <a:defRPr sz="3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2065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752832"/>
              </a:buClr>
              <a:buSzPct val="100000"/>
              <a:buFont typeface="Arial"/>
              <a:buChar char="•"/>
              <a:defRPr sz="26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889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752832"/>
              </a:buClr>
              <a:buSzPct val="100000"/>
              <a:buFont typeface="PT Sans"/>
              <a:buChar char="–"/>
              <a:defRPr sz="2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143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752832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52832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chemeClr val="tx1"/>
                </a:solidFill>
                <a:latin typeface="+mj-lt"/>
              </a:rPr>
              <a:t>DOL TechHire Grant Objectives:</a:t>
            </a:r>
          </a:p>
          <a:p>
            <a:pPr marL="857250" lvl="1" indent="-4572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400" kern="1200" dirty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Calibri"/>
              </a:rPr>
              <a:t>Expand access to accelerated learning strategies that provide the fastest paths to good jobs;</a:t>
            </a:r>
          </a:p>
          <a:p>
            <a:pPr marL="857250" lvl="1" indent="-4572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400" kern="1200" dirty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Calibri"/>
              </a:rPr>
              <a:t>Improve the likelihood that the TechHire Target populations complete training and enter employment;</a:t>
            </a:r>
          </a:p>
          <a:p>
            <a:pPr marL="857250" lvl="1" indent="-4572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400" kern="1200" dirty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Calibri"/>
              </a:rPr>
              <a:t>Connect those who received training or have the skills to employment, paid internships, and Registered Apprenticeship opportunities.</a:t>
            </a:r>
            <a:endParaRPr lang="en-US" sz="2400" b="1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  <a:p>
            <a:pPr marL="0" indent="0">
              <a:spcAft>
                <a:spcPts val="0"/>
              </a:spcAft>
              <a:buFont typeface="Noto Sans Symbols"/>
              <a:buNone/>
            </a:pPr>
            <a:endParaRPr lang="en-US" sz="3300" b="1" dirty="0"/>
          </a:p>
          <a:p>
            <a:pPr marL="0" indent="0">
              <a:buFont typeface="Noto Sans Symbols"/>
              <a:buNone/>
            </a:pPr>
            <a:endParaRPr lang="en-US" sz="3200" dirty="0"/>
          </a:p>
          <a:p>
            <a:pPr marL="0" indent="0">
              <a:buFont typeface="Noto Sans Symbols"/>
              <a:buNone/>
            </a:pPr>
            <a:endParaRPr lang="en-US" sz="2800" b="1" dirty="0">
              <a:solidFill>
                <a:schemeClr val="tx1"/>
              </a:solidFill>
            </a:endParaRP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7" name="Title 5"/>
          <p:cNvSpPr txBox="1">
            <a:spLocks/>
          </p:cNvSpPr>
          <p:nvPr/>
        </p:nvSpPr>
        <p:spPr>
          <a:xfrm>
            <a:off x="381000" y="152400"/>
            <a:ext cx="7239000" cy="77449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4874"/>
              </a:buClr>
              <a:buFont typeface="Impact"/>
              <a:buNone/>
              <a:defRPr sz="3800" b="0" i="0" u="none" strike="noStrike" cap="small">
                <a:solidFill>
                  <a:srgbClr val="004874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r>
              <a:rPr lang="en-US" b="1" dirty="0">
                <a:latin typeface="+mj-lt"/>
              </a:rPr>
              <a:t>TechHire Program Overview</a:t>
            </a:r>
          </a:p>
        </p:txBody>
      </p:sp>
    </p:spTree>
    <p:extLst>
      <p:ext uri="{BB962C8B-B14F-4D97-AF65-F5344CB8AC3E}">
        <p14:creationId xmlns:p14="http://schemas.microsoft.com/office/powerpoint/2010/main" val="15607063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28600" y="1143000"/>
            <a:ext cx="8077200" cy="4678363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sz="2800" b="1" dirty="0">
                <a:solidFill>
                  <a:schemeClr val="accent2"/>
                </a:solidFill>
                <a:latin typeface="+mn-lt"/>
              </a:rPr>
              <a:t>DOL awarded nearly $150 million</a:t>
            </a:r>
          </a:p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800" b="1" dirty="0">
                <a:latin typeface="+mn-lt"/>
              </a:rPr>
              <a:t>39 public and private partnerships </a:t>
            </a:r>
          </a:p>
          <a:p>
            <a:pPr marL="857250" lvl="1" indent="-4572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Located across </a:t>
            </a:r>
            <a:r>
              <a:rPr lang="en-US" sz="2400" b="1" dirty="0">
                <a:solidFill>
                  <a:schemeClr val="tx1"/>
                </a:solidFill>
                <a:latin typeface="+mn-lt"/>
              </a:rPr>
              <a:t>25 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states, </a:t>
            </a:r>
            <a:r>
              <a:rPr lang="en-US" sz="2400" b="1" dirty="0">
                <a:solidFill>
                  <a:schemeClr val="tx1"/>
                </a:solidFill>
                <a:latin typeface="+mn-lt"/>
              </a:rPr>
              <a:t>4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 of these projects are multi-state projects</a:t>
            </a:r>
          </a:p>
          <a:p>
            <a:pPr marL="857250" lvl="1" indent="-4572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Awards range from </a:t>
            </a:r>
            <a:r>
              <a:rPr lang="en-US" sz="2400" b="1" dirty="0">
                <a:solidFill>
                  <a:schemeClr val="tx1"/>
                </a:solidFill>
                <a:latin typeface="+mn-lt"/>
              </a:rPr>
              <a:t>$2.1 million 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to </a:t>
            </a:r>
            <a:r>
              <a:rPr lang="en-US" sz="2400" b="1" dirty="0">
                <a:solidFill>
                  <a:schemeClr val="tx1"/>
                </a:solidFill>
                <a:latin typeface="+mn-lt"/>
              </a:rPr>
              <a:t>$5 million</a:t>
            </a:r>
            <a:endParaRPr lang="en-US" sz="3600" b="1" dirty="0">
              <a:solidFill>
                <a:schemeClr val="tx1"/>
              </a:solidFill>
              <a:latin typeface="+mn-lt"/>
            </a:endParaRPr>
          </a:p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800" b="1" dirty="0">
                <a:latin typeface="+mn-lt"/>
              </a:rPr>
              <a:t>Period of performance is 48 months</a:t>
            </a:r>
          </a:p>
          <a:p>
            <a:pPr lvl="1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Grant start date: </a:t>
            </a:r>
            <a:r>
              <a:rPr lang="en-US" sz="2400" b="1" dirty="0">
                <a:solidFill>
                  <a:schemeClr val="tx1"/>
                </a:solidFill>
                <a:latin typeface="+mn-lt"/>
              </a:rPr>
              <a:t>July 1, 2016</a:t>
            </a:r>
          </a:p>
          <a:p>
            <a:pPr lvl="1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Grant end date: </a:t>
            </a:r>
            <a:r>
              <a:rPr lang="en-US" sz="2400" b="1" dirty="0">
                <a:solidFill>
                  <a:schemeClr val="tx1"/>
                </a:solidFill>
                <a:latin typeface="+mn-lt"/>
              </a:rPr>
              <a:t>June 30, 2020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2800" b="1" dirty="0">
              <a:solidFill>
                <a:schemeClr val="tx1"/>
              </a:solidFill>
            </a:endParaRP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#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324600" y="6416675"/>
            <a:ext cx="2133600" cy="365125"/>
          </a:xfrm>
          <a:prstGeom prst="rect">
            <a:avLst/>
          </a:prstGeom>
        </p:spPr>
        <p:txBody>
          <a:bodyPr/>
          <a:lstStyle/>
          <a:p>
            <a:fld id="{01723B91-CE10-4F20-890A-0852E2246859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17488"/>
            <a:ext cx="6908799" cy="774491"/>
          </a:xfrm>
        </p:spPr>
        <p:txBody>
          <a:bodyPr/>
          <a:lstStyle/>
          <a:p>
            <a:r>
              <a:rPr lang="en-US" b="1" dirty="0"/>
              <a:t>Overview of Grantees</a:t>
            </a:r>
          </a:p>
        </p:txBody>
      </p:sp>
      <p:pic>
        <p:nvPicPr>
          <p:cNvPr id="9" name="Content Placeholder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4419600"/>
            <a:ext cx="2152650" cy="2286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344770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912" y="126558"/>
            <a:ext cx="8153400" cy="711642"/>
          </a:xfrm>
        </p:spPr>
        <p:txBody>
          <a:bodyPr>
            <a:normAutofit/>
          </a:bodyPr>
          <a:lstStyle/>
          <a:p>
            <a:r>
              <a:rPr lang="en-US" sz="3800" b="1" dirty="0"/>
              <a:t>H-1B TechHire Grantees</a:t>
            </a: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392" y="685801"/>
            <a:ext cx="7594599" cy="5349240"/>
          </a:xfrm>
          <a:prstGeom prst="rect">
            <a:avLst/>
          </a:prstGeom>
          <a:solidFill>
            <a:schemeClr val="bg1"/>
          </a:solidFill>
          <a:extLst/>
        </p:spPr>
      </p:pic>
    </p:spTree>
    <p:extLst>
      <p:ext uri="{BB962C8B-B14F-4D97-AF65-F5344CB8AC3E}">
        <p14:creationId xmlns:p14="http://schemas.microsoft.com/office/powerpoint/2010/main" val="37668123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TechHire grantees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209470"/>
            <a:ext cx="7739743" cy="4846773"/>
          </a:xfrm>
        </p:spPr>
        <p:txBody>
          <a:bodyPr>
            <a:noAutofit/>
          </a:bodyPr>
          <a:lstStyle/>
          <a:p>
            <a:pPr defTabSz="914400">
              <a:spcAft>
                <a:spcPts val="1200"/>
              </a:spcAft>
              <a:buClr>
                <a:srgbClr val="9D1C30"/>
              </a:buClr>
            </a:pPr>
            <a:r>
              <a:rPr lang="en-US" sz="1600" dirty="0">
                <a:solidFill>
                  <a:schemeClr val="tx1"/>
                </a:solidFill>
              </a:rPr>
              <a:t>Nearly 19,000 participants will be served through the </a:t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TechHire grant program</a:t>
            </a:r>
          </a:p>
          <a:p>
            <a:pPr defTabSz="914400">
              <a:spcBef>
                <a:spcPts val="200"/>
              </a:spcBef>
              <a:spcAft>
                <a:spcPts val="200"/>
              </a:spcAft>
              <a:buClr>
                <a:srgbClr val="9D1C30"/>
              </a:buClr>
              <a:buSzTx/>
            </a:pPr>
            <a:r>
              <a:rPr lang="en-US" sz="1600" b="1" dirty="0">
                <a:solidFill>
                  <a:schemeClr val="tx1"/>
                </a:solidFill>
              </a:rPr>
              <a:t>Target Populations include: </a:t>
            </a:r>
          </a:p>
          <a:p>
            <a:pPr lvl="1" indent="-342900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1"/>
                </a:solidFill>
              </a:rPr>
              <a:t>Youth and young adults age 17-29 (33 grantees)</a:t>
            </a:r>
          </a:p>
          <a:p>
            <a:pPr lvl="1" indent="-342900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1"/>
                </a:solidFill>
              </a:rPr>
              <a:t>Individuals with criminal records (3 grantees)</a:t>
            </a:r>
          </a:p>
          <a:p>
            <a:pPr lvl="1" indent="-342900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1"/>
                </a:solidFill>
              </a:rPr>
              <a:t>Individuals with limited English proficiency (2 grantees)</a:t>
            </a:r>
          </a:p>
          <a:p>
            <a:pPr lvl="1" indent="-342900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1"/>
                </a:solidFill>
              </a:rPr>
              <a:t>Individuals with disabilities (1 grantee)</a:t>
            </a:r>
          </a:p>
          <a:p>
            <a:pPr defTabSz="914400">
              <a:spcBef>
                <a:spcPts val="200"/>
              </a:spcBef>
              <a:spcAft>
                <a:spcPts val="200"/>
              </a:spcAft>
              <a:buClr>
                <a:srgbClr val="9D1C30"/>
              </a:buClr>
            </a:pPr>
            <a:r>
              <a:rPr lang="en-US" sz="1600" b="1" dirty="0">
                <a:solidFill>
                  <a:schemeClr val="tx1"/>
                </a:solidFill>
              </a:rPr>
              <a:t>H1-B Industries </a:t>
            </a:r>
          </a:p>
          <a:p>
            <a:pPr lvl="1" indent="-342900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1"/>
                </a:solidFill>
              </a:rPr>
              <a:t>Information technology</a:t>
            </a:r>
          </a:p>
          <a:p>
            <a:pPr lvl="1" indent="-342900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1"/>
                </a:solidFill>
              </a:rPr>
              <a:t>Advanced manufacturing </a:t>
            </a:r>
          </a:p>
          <a:p>
            <a:pPr lvl="1" indent="-342900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1"/>
                </a:solidFill>
              </a:rPr>
              <a:t>Health care</a:t>
            </a:r>
          </a:p>
          <a:p>
            <a:pPr lvl="1" indent="-342900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1"/>
                </a:solidFill>
              </a:rPr>
              <a:t>Financial services</a:t>
            </a:r>
          </a:p>
          <a:p>
            <a:pPr lvl="1" indent="-342900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1"/>
                </a:solidFill>
              </a:rPr>
              <a:t>Other: Biotech, professional and technical </a:t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services, education services</a:t>
            </a:r>
          </a:p>
          <a:p>
            <a:pPr lvl="1" defTabSz="914400">
              <a:spcBef>
                <a:spcPts val="200"/>
              </a:spcBef>
              <a:spcAft>
                <a:spcPts val="200"/>
              </a:spcAft>
              <a:buClrTx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7800752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Grantee Polling Question</a:t>
            </a:r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2084208504"/>
              </p:ext>
            </p:extLst>
          </p:nvPr>
        </p:nvGraphicFramePr>
        <p:xfrm>
          <a:off x="304800" y="1219200"/>
          <a:ext cx="7639050" cy="175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6324600" y="6416675"/>
            <a:ext cx="2133600" cy="365125"/>
          </a:xfrm>
          <a:prstGeom prst="rect">
            <a:avLst/>
          </a:prstGeom>
        </p:spPr>
        <p:txBody>
          <a:bodyPr/>
          <a:lstStyle/>
          <a:p>
            <a:fld id="{01723B91-CE10-4F20-890A-0852E2246859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#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3400" y="2973457"/>
            <a:ext cx="741045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2400"/>
              </a:spcAft>
              <a:buClr>
                <a:schemeClr val="accent2">
                  <a:lumMod val="50000"/>
                </a:schemeClr>
              </a:buClr>
              <a:buFont typeface="+mj-lt"/>
              <a:buAutoNum type="arabicPeriod"/>
            </a:pPr>
            <a:r>
              <a:rPr lang="en-US" b="1" dirty="0">
                <a:latin typeface="Arial" pitchFamily="34" charset="0"/>
                <a:cs typeface="Arial" pitchFamily="34" charset="0"/>
              </a:rPr>
              <a:t>Preparation: </a:t>
            </a:r>
            <a:r>
              <a:rPr lang="en-US" dirty="0">
                <a:latin typeface="Arial" pitchFamily="34" charset="0"/>
                <a:cs typeface="Arial" pitchFamily="34" charset="0"/>
              </a:rPr>
              <a:t>Key staff are still being hired, identification of key policies and procedures</a:t>
            </a:r>
          </a:p>
          <a:p>
            <a:pPr marL="342900" indent="-342900">
              <a:spcAft>
                <a:spcPts val="2400"/>
              </a:spcAft>
              <a:buClr>
                <a:schemeClr val="accent2">
                  <a:lumMod val="50000"/>
                </a:schemeClr>
              </a:buClr>
              <a:buFont typeface="+mj-lt"/>
              <a:buAutoNum type="arabicPeriod"/>
            </a:pPr>
            <a:r>
              <a:rPr lang="en-US" b="1" dirty="0">
                <a:latin typeface="Arial" pitchFamily="34" charset="0"/>
                <a:cs typeface="Arial" pitchFamily="34" charset="0"/>
              </a:rPr>
              <a:t>Early Implementation: </a:t>
            </a:r>
            <a:r>
              <a:rPr lang="en-US" dirty="0">
                <a:latin typeface="Arial" pitchFamily="34" charset="0"/>
                <a:cs typeface="Arial" pitchFamily="34" charset="0"/>
              </a:rPr>
              <a:t>Staff hired, initial participants recruited for service delivery </a:t>
            </a:r>
          </a:p>
          <a:p>
            <a:pPr marL="342900" indent="-342900">
              <a:spcAft>
                <a:spcPts val="2400"/>
              </a:spcAft>
              <a:buClr>
                <a:schemeClr val="accent2">
                  <a:lumMod val="50000"/>
                </a:schemeClr>
              </a:buClr>
              <a:buFont typeface="+mj-lt"/>
              <a:buAutoNum type="arabicPeriod"/>
            </a:pPr>
            <a:r>
              <a:rPr lang="en-US" b="1" dirty="0">
                <a:latin typeface="Arial" pitchFamily="34" charset="0"/>
                <a:cs typeface="Arial" pitchFamily="34" charset="0"/>
              </a:rPr>
              <a:t>Full Implementation: </a:t>
            </a:r>
            <a:r>
              <a:rPr lang="en-US" dirty="0">
                <a:latin typeface="Arial" pitchFamily="34" charset="0"/>
                <a:cs typeface="Arial" pitchFamily="34" charset="0"/>
              </a:rPr>
              <a:t>Project is fully implemented and staff are providing skillful service delivery </a:t>
            </a:r>
          </a:p>
          <a:p>
            <a:pPr marL="342900" indent="-342900">
              <a:spcAft>
                <a:spcPts val="2400"/>
              </a:spcAft>
              <a:buClr>
                <a:schemeClr val="accent2">
                  <a:lumMod val="50000"/>
                </a:schemeClr>
              </a:buClr>
              <a:buFont typeface="+mj-lt"/>
              <a:buAutoNum type="arabicPeriod"/>
            </a:pPr>
            <a:r>
              <a:rPr lang="en-US" b="1" dirty="0">
                <a:latin typeface="Arial" pitchFamily="34" charset="0"/>
                <a:cs typeface="Arial" pitchFamily="34" charset="0"/>
              </a:rPr>
              <a:t>Othe</a:t>
            </a:r>
            <a:r>
              <a:rPr lang="en-US" dirty="0">
                <a:latin typeface="Arial" pitchFamily="34" charset="0"/>
                <a:cs typeface="Arial" pitchFamily="34" charset="0"/>
              </a:rPr>
              <a:t>r (please specify in the textbox!)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4114" y="2971800"/>
            <a:ext cx="1434987" cy="1337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3279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TechHire Technical Assistance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81496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Full TechHire TA Team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295140" y="1446028"/>
            <a:ext cx="3913195" cy="4517892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Together, the TA team will: 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Provide TA to TechHire grantees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Support the TechHire Program Office and your Federal Project Officer (FPO)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24180" y="4175760"/>
            <a:ext cx="3619500" cy="767611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JFF will coordinate all TechHire TA activities</a:t>
            </a:r>
          </a:p>
          <a:p>
            <a:endParaRPr lang="en-US" dirty="0"/>
          </a:p>
        </p:txBody>
      </p:sp>
      <p:graphicFrame>
        <p:nvGraphicFramePr>
          <p:cNvPr id="11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3874578"/>
              </p:ext>
            </p:extLst>
          </p:nvPr>
        </p:nvGraphicFramePr>
        <p:xfrm>
          <a:off x="77198" y="1168399"/>
          <a:ext cx="3966482" cy="29464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140" y="5358283"/>
            <a:ext cx="825039" cy="53111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939" y="5305887"/>
            <a:ext cx="2083981" cy="58351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7295" y="5358284"/>
            <a:ext cx="2324472" cy="638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2409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TechHire 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chemeClr val="tx1"/>
                </a:solidFill>
              </a:rPr>
              <a:t>Programmatic TA activities will help grantees achieve the goals and objectives of the TechHire program  </a:t>
            </a:r>
          </a:p>
          <a:p>
            <a:pPr marL="342900" lvl="1" indent="-3429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</a:rPr>
              <a:t>Activities will be offered through various different formats to best meet grantee needs, including:</a:t>
            </a:r>
          </a:p>
          <a:p>
            <a:pPr marL="742950" lvl="2" indent="-342900">
              <a:spcAft>
                <a:spcPts val="1000"/>
              </a:spcAft>
              <a:buFont typeface="Wingdings" charset="2"/>
              <a:buChar char="§"/>
            </a:pPr>
            <a:r>
              <a:rPr lang="en-US" sz="2000" dirty="0">
                <a:solidFill>
                  <a:schemeClr val="tx1"/>
                </a:solidFill>
              </a:rPr>
              <a:t>Universal: all grantees are encouraged to participate</a:t>
            </a:r>
          </a:p>
          <a:p>
            <a:pPr marL="742950" lvl="2" indent="-342900">
              <a:spcAft>
                <a:spcPts val="1000"/>
              </a:spcAft>
              <a:buFont typeface="Wingdings" charset="2"/>
              <a:buChar char="§"/>
            </a:pPr>
            <a:r>
              <a:rPr lang="en-US" sz="2000" dirty="0">
                <a:solidFill>
                  <a:schemeClr val="tx1"/>
                </a:solidFill>
              </a:rPr>
              <a:t>Targeted: activities that focus on the needs of a small group of grantees</a:t>
            </a:r>
          </a:p>
          <a:p>
            <a:pPr marL="742950" lvl="2" indent="-342900">
              <a:buFont typeface="Wingdings" charset="2"/>
              <a:buChar char="§"/>
            </a:pPr>
            <a:r>
              <a:rPr lang="en-US" sz="2000" dirty="0">
                <a:solidFill>
                  <a:schemeClr val="tx1"/>
                </a:solidFill>
              </a:rPr>
              <a:t>Individualized: one-on-one TA activities for 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individual grantees </a:t>
            </a:r>
          </a:p>
          <a:p>
            <a:endParaRPr lang="en-US" dirty="0"/>
          </a:p>
          <a:p>
            <a:pPr lvl="1"/>
            <a:endParaRPr lang="en-US" dirty="0"/>
          </a:p>
          <a:p>
            <a:pPr marL="60325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26601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3814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TechHire TA Modalities 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7657024"/>
              </p:ext>
            </p:extLst>
          </p:nvPr>
        </p:nvGraphicFramePr>
        <p:xfrm>
          <a:off x="141514" y="1089951"/>
          <a:ext cx="7587342" cy="486453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499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069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304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56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TA Form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Delivery Details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TA Level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447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Coaching Calls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charset="2"/>
                        <a:buNone/>
                      </a:pPr>
                      <a:r>
                        <a:rPr lang="en-US" sz="1200" dirty="0"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Monthly calls with grantees to discuss progress and provide them with customized TA.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Individual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120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Virtual TA Meetings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charset="2"/>
                        <a:buNone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These bi-monthly webinars and/or consultancies will draw on innovative web-based formats (e.g., facilitated chat, interactive webinars) to engage grantees and convey information on key programmatic topics</a:t>
                      </a:r>
                      <a:r>
                        <a:rPr lang="en-US" sz="1200" dirty="0">
                          <a:effectLst/>
                          <a:latin typeface="+mn-lt"/>
                        </a:rPr>
                        <a:t> </a:t>
                      </a:r>
                      <a:endParaRPr lang="en-US" sz="1200" dirty="0">
                        <a:effectLst/>
                        <a:latin typeface="+mn-lt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Universal 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120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Peer Learning Groups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charset="2"/>
                        <a:buNone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Quarterly small-group discussions on a specific topic</a:t>
                      </a:r>
                      <a:r>
                        <a:rPr lang="en-US" sz="12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 t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hese discussions will provide an opportunity to learn from expert practitioners,</a:t>
                      </a:r>
                      <a:r>
                        <a:rPr lang="en-US" sz="12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including SMEs, 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and to share strategies across TechHire grantees</a:t>
                      </a:r>
                      <a:r>
                        <a:rPr lang="en-US" sz="1200" dirty="0">
                          <a:effectLst/>
                          <a:latin typeface="+mn-lt"/>
                        </a:rPr>
                        <a:t> </a:t>
                      </a:r>
                      <a:endParaRPr lang="en-US" sz="1200" dirty="0">
                        <a:effectLst/>
                        <a:latin typeface="+mn-lt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Targeted and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Universal 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949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Convenings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charset="2"/>
                        <a:buNone/>
                      </a:pPr>
                      <a:r>
                        <a:rPr lang="en-US" sz="1200" dirty="0"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In-person</a:t>
                      </a:r>
                      <a:r>
                        <a:rPr lang="en-US" sz="1200" baseline="0" dirty="0"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 and virtual convenings will provide opportunities for peer-to-peer learning and networking as well as </a:t>
                      </a:r>
                      <a:endParaRPr lang="en-US" sz="1200" dirty="0">
                        <a:effectLst/>
                        <a:latin typeface="+mn-lt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+mn-lt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2594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TechHire CoP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charset="2"/>
                        <a:buNone/>
                      </a:pPr>
                      <a:r>
                        <a:rPr lang="en-US" sz="1200" dirty="0"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Curated resources and new resources developed by Team to support implementation. Online discussion boards moderated on the TechHire CoP on WFGPS.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Universal 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1662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Written Resource</a:t>
                      </a:r>
                      <a:r>
                        <a:rPr lang="en-US" sz="1200" baseline="0" dirty="0"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 Materials</a:t>
                      </a:r>
                      <a:endParaRPr lang="en-US" sz="1200" dirty="0">
                        <a:effectLst/>
                        <a:latin typeface="+mn-lt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charset="2"/>
                        <a:buNone/>
                      </a:pPr>
                      <a:r>
                        <a:rPr lang="en-US" sz="1200" dirty="0"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The TA </a:t>
                      </a:r>
                      <a:r>
                        <a:rPr lang="en-US" sz="1200" baseline="0" dirty="0"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team will develop materials such as resource briefs, case studies, and FAQ documents, based upon specific grantee needs.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Targeted and Universal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41866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Grantee Polling Question</a:t>
            </a:r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304028203"/>
              </p:ext>
            </p:extLst>
          </p:nvPr>
        </p:nvGraphicFramePr>
        <p:xfrm>
          <a:off x="304800" y="1219200"/>
          <a:ext cx="7652657" cy="175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6324600" y="6416675"/>
            <a:ext cx="2133600" cy="365125"/>
          </a:xfrm>
          <a:prstGeom prst="rect">
            <a:avLst/>
          </a:prstGeom>
        </p:spPr>
        <p:txBody>
          <a:bodyPr/>
          <a:lstStyle/>
          <a:p>
            <a:fld id="{01723B91-CE10-4F20-890A-0852E2246859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#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3400" y="2973457"/>
            <a:ext cx="6953631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2400"/>
              </a:spcAft>
              <a:buClr>
                <a:schemeClr val="accent2">
                  <a:lumMod val="50000"/>
                </a:schemeClr>
              </a:buClr>
              <a:buFont typeface="+mj-lt"/>
              <a:buAutoNum type="arabicPeriod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Industry-based peer groups</a:t>
            </a:r>
          </a:p>
          <a:p>
            <a:pPr marL="342900" indent="-342900">
              <a:spcAft>
                <a:spcPts val="2400"/>
              </a:spcAft>
              <a:buClr>
                <a:schemeClr val="accent2">
                  <a:lumMod val="50000"/>
                </a:schemeClr>
              </a:buClr>
              <a:buFont typeface="+mj-lt"/>
              <a:buAutoNum type="arabicPeriod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Peer groups based upon target populations</a:t>
            </a:r>
          </a:p>
          <a:p>
            <a:pPr marL="342900" indent="-342900">
              <a:spcAft>
                <a:spcPts val="2400"/>
              </a:spcAft>
              <a:buClr>
                <a:schemeClr val="accent2">
                  <a:lumMod val="50000"/>
                </a:schemeClr>
              </a:buClr>
              <a:buFont typeface="+mj-lt"/>
              <a:buAutoNum type="arabicPeriod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Peer groups based upon training strategies</a:t>
            </a:r>
          </a:p>
          <a:p>
            <a:pPr marL="342900" indent="-342900">
              <a:spcAft>
                <a:spcPts val="2400"/>
              </a:spcAft>
              <a:buClr>
                <a:schemeClr val="accent2">
                  <a:lumMod val="50000"/>
                </a:schemeClr>
              </a:buClr>
              <a:buFont typeface="+mj-lt"/>
              <a:buAutoNum type="arabicPeriod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Other (please specify!)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3202" y="4875178"/>
            <a:ext cx="1223829" cy="1140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4798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Potential programmatic topics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000" dirty="0">
                <a:solidFill>
                  <a:schemeClr val="tx1"/>
                </a:solidFill>
              </a:rPr>
              <a:t>Employer engagement and creating industry-aligned sector partnerships</a:t>
            </a:r>
          </a:p>
          <a:p>
            <a:pPr>
              <a:spcAft>
                <a:spcPts val="1200"/>
              </a:spcAft>
            </a:pPr>
            <a:r>
              <a:rPr lang="en-US" sz="2000" dirty="0">
                <a:solidFill>
                  <a:schemeClr val="tx1"/>
                </a:solidFill>
              </a:rPr>
              <a:t>Participant recruitment</a:t>
            </a:r>
          </a:p>
          <a:p>
            <a:pPr>
              <a:spcAft>
                <a:spcPts val="1200"/>
              </a:spcAft>
            </a:pPr>
            <a:r>
              <a:rPr lang="en-US" sz="2000" dirty="0">
                <a:solidFill>
                  <a:schemeClr val="tx1"/>
                </a:solidFill>
              </a:rPr>
              <a:t>Tailoring training strategies for targeted populations</a:t>
            </a:r>
          </a:p>
          <a:p>
            <a:pPr>
              <a:spcAft>
                <a:spcPts val="1200"/>
              </a:spcAft>
            </a:pPr>
            <a:r>
              <a:rPr lang="en-US" sz="2000" dirty="0">
                <a:solidFill>
                  <a:schemeClr val="tx1"/>
                </a:solidFill>
              </a:rPr>
              <a:t>Using customer-centered design</a:t>
            </a:r>
          </a:p>
          <a:p>
            <a:pPr>
              <a:spcAft>
                <a:spcPts val="1200"/>
              </a:spcAft>
            </a:pPr>
            <a:r>
              <a:rPr lang="en-US" sz="2000" dirty="0">
                <a:solidFill>
                  <a:schemeClr val="tx1"/>
                </a:solidFill>
              </a:rPr>
              <a:t>Comprehensive supportive services for targeted populations</a:t>
            </a:r>
          </a:p>
          <a:p>
            <a:pPr>
              <a:spcAft>
                <a:spcPts val="1200"/>
              </a:spcAft>
            </a:pPr>
            <a:r>
              <a:rPr lang="en-US" sz="2000" dirty="0">
                <a:solidFill>
                  <a:schemeClr val="tx1"/>
                </a:solidFill>
              </a:rPr>
              <a:t>Planning for sustainability </a:t>
            </a:r>
          </a:p>
          <a:p>
            <a:r>
              <a:rPr lang="en-US" sz="2000" dirty="0">
                <a:solidFill>
                  <a:schemeClr val="tx1"/>
                </a:solidFill>
              </a:rPr>
              <a:t>Leveraged funding: strategies to leverage public and private resources </a:t>
            </a:r>
          </a:p>
        </p:txBody>
      </p:sp>
    </p:spTree>
    <p:extLst>
      <p:ext uri="{BB962C8B-B14F-4D97-AF65-F5344CB8AC3E}">
        <p14:creationId xmlns:p14="http://schemas.microsoft.com/office/powerpoint/2010/main" val="4249463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Grantee Polling Question</a:t>
            </a:r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1181691338"/>
              </p:ext>
            </p:extLst>
          </p:nvPr>
        </p:nvGraphicFramePr>
        <p:xfrm>
          <a:off x="304800" y="1219200"/>
          <a:ext cx="7326086" cy="175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6324600" y="6416675"/>
            <a:ext cx="2133600" cy="365125"/>
          </a:xfrm>
          <a:prstGeom prst="rect">
            <a:avLst/>
          </a:prstGeom>
        </p:spPr>
        <p:txBody>
          <a:bodyPr/>
          <a:lstStyle/>
          <a:p>
            <a:fld id="{01723B91-CE10-4F20-890A-0852E2246859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#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3400" y="2973457"/>
            <a:ext cx="6953631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2400"/>
              </a:spcAft>
              <a:buClr>
                <a:schemeClr val="accent2">
                  <a:lumMod val="50000"/>
                </a:schemeClr>
              </a:buClr>
              <a:buFont typeface="+mj-lt"/>
              <a:buAutoNum type="arabicPeriod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Employer engagement</a:t>
            </a:r>
          </a:p>
          <a:p>
            <a:pPr marL="342900" indent="-342900">
              <a:spcAft>
                <a:spcPts val="2400"/>
              </a:spcAft>
              <a:buClr>
                <a:schemeClr val="accent2">
                  <a:lumMod val="50000"/>
                </a:schemeClr>
              </a:buClr>
              <a:buFont typeface="+mj-lt"/>
              <a:buAutoNum type="arabicPeriod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Developing and maintaining partnerships</a:t>
            </a:r>
          </a:p>
          <a:p>
            <a:pPr marL="342900" indent="-342900">
              <a:spcAft>
                <a:spcPts val="2400"/>
              </a:spcAft>
              <a:buClr>
                <a:schemeClr val="accent2">
                  <a:lumMod val="50000"/>
                </a:schemeClr>
              </a:buClr>
              <a:buFont typeface="+mj-lt"/>
              <a:buAutoNum type="arabicPeriod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Recruitment</a:t>
            </a:r>
          </a:p>
          <a:p>
            <a:pPr marL="342900" indent="-342900">
              <a:spcAft>
                <a:spcPts val="2400"/>
              </a:spcAft>
              <a:buClr>
                <a:schemeClr val="accent2">
                  <a:lumMod val="50000"/>
                </a:schemeClr>
              </a:buClr>
              <a:buFont typeface="+mj-lt"/>
              <a:buAutoNum type="arabicPeriod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Other (please specify in the textbox!)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870" y="4436856"/>
            <a:ext cx="1663587" cy="1550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4350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/>
              <a:t>Responsive</a:t>
            </a:r>
            <a:r>
              <a:rPr lang="en-US" dirty="0"/>
              <a:t> 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209470"/>
            <a:ext cx="7532703" cy="4654617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chemeClr val="tx1"/>
                </a:solidFill>
              </a:rPr>
              <a:t>TA topics and events will be driven by </a:t>
            </a:r>
            <a:r>
              <a:rPr lang="en-US" sz="2400" b="1" dirty="0">
                <a:solidFill>
                  <a:schemeClr val="tx1"/>
                </a:solidFill>
              </a:rPr>
              <a:t>your</a:t>
            </a:r>
            <a:r>
              <a:rPr lang="en-US" sz="2400" dirty="0">
                <a:solidFill>
                  <a:schemeClr val="tx1"/>
                </a:solidFill>
              </a:rPr>
              <a:t> needs. As such we’re building in several grantee </a:t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feedback loops: </a:t>
            </a:r>
          </a:p>
          <a:p>
            <a:pPr lvl="1">
              <a:spcAft>
                <a:spcPts val="1200"/>
              </a:spcAft>
              <a:buFont typeface="Wingdings" charset="2"/>
              <a:buChar char="§"/>
            </a:pPr>
            <a:r>
              <a:rPr lang="en-US" sz="2400" dirty="0">
                <a:solidFill>
                  <a:schemeClr val="tx1"/>
                </a:solidFill>
              </a:rPr>
              <a:t>Coaching calls</a:t>
            </a:r>
          </a:p>
          <a:p>
            <a:pPr lvl="1">
              <a:spcAft>
                <a:spcPts val="1200"/>
              </a:spcAft>
              <a:buFont typeface="Wingdings" charset="2"/>
              <a:buChar char="§"/>
            </a:pPr>
            <a:r>
              <a:rPr lang="en-US" sz="2400" dirty="0">
                <a:solidFill>
                  <a:schemeClr val="tx1"/>
                </a:solidFill>
              </a:rPr>
              <a:t>Virtual TA events/Peer calls </a:t>
            </a:r>
            <a:r>
              <a:rPr lang="en-US" sz="2400" dirty="0">
                <a:solidFill>
                  <a:schemeClr val="tx1"/>
                </a:solidFill>
                <a:sym typeface="Wingdings" panose="05000000000000000000" pitchFamily="2" charset="2"/>
              </a:rPr>
              <a:t> “TA Ideas Box”</a:t>
            </a:r>
          </a:p>
          <a:p>
            <a:pPr lvl="1">
              <a:spcAft>
                <a:spcPts val="1200"/>
              </a:spcAft>
              <a:buFont typeface="Wingdings" charset="2"/>
              <a:buChar char="§"/>
            </a:pPr>
            <a:r>
              <a:rPr lang="en-US" sz="2400" dirty="0">
                <a:solidFill>
                  <a:schemeClr val="tx1"/>
                </a:solidFill>
                <a:sym typeface="Wingdings" panose="05000000000000000000" pitchFamily="2" charset="2"/>
              </a:rPr>
              <a:t>Convening  “White-boarding Needs”</a:t>
            </a:r>
          </a:p>
          <a:p>
            <a:pPr lvl="1">
              <a:spcAft>
                <a:spcPts val="1200"/>
              </a:spcAft>
              <a:buFont typeface="Wingdings" charset="2"/>
              <a:buChar char="§"/>
            </a:pPr>
            <a:r>
              <a:rPr lang="en-US" sz="2400" dirty="0">
                <a:solidFill>
                  <a:schemeClr val="tx1"/>
                </a:solidFill>
                <a:sym typeface="Wingdings" panose="05000000000000000000" pitchFamily="2" charset="2"/>
              </a:rPr>
              <a:t>Online CoP  “Discussion Boards”</a:t>
            </a:r>
          </a:p>
        </p:txBody>
      </p:sp>
    </p:spTree>
    <p:extLst>
      <p:ext uri="{BB962C8B-B14F-4D97-AF65-F5344CB8AC3E}">
        <p14:creationId xmlns:p14="http://schemas.microsoft.com/office/powerpoint/2010/main" val="10572801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Grantee Polling Question</a:t>
            </a:r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222242482"/>
              </p:ext>
            </p:extLst>
          </p:nvPr>
        </p:nvGraphicFramePr>
        <p:xfrm>
          <a:off x="304800" y="1219200"/>
          <a:ext cx="7652657" cy="175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6324600" y="6416675"/>
            <a:ext cx="2133600" cy="365125"/>
          </a:xfrm>
          <a:prstGeom prst="rect">
            <a:avLst/>
          </a:prstGeom>
        </p:spPr>
        <p:txBody>
          <a:bodyPr/>
          <a:lstStyle/>
          <a:p>
            <a:fld id="{01723B91-CE10-4F20-890A-0852E2246859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#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1" y="2761893"/>
            <a:ext cx="7304566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2400"/>
              </a:spcAft>
              <a:buClr>
                <a:schemeClr val="accent2">
                  <a:lumMod val="50000"/>
                </a:schemeClr>
              </a:buClr>
              <a:buFont typeface="+mj-lt"/>
              <a:buAutoNum type="arabicPeriod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Understanding H-1B occupations and industries</a:t>
            </a:r>
          </a:p>
          <a:p>
            <a:pPr marL="342900" indent="-342900">
              <a:spcAft>
                <a:spcPts val="2400"/>
              </a:spcAft>
              <a:buClr>
                <a:schemeClr val="accent2">
                  <a:lumMod val="50000"/>
                </a:schemeClr>
              </a:buClr>
              <a:buFont typeface="+mj-lt"/>
              <a:buAutoNum type="arabicPeriod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Leveraging resources to support TechHire partnerships</a:t>
            </a:r>
          </a:p>
          <a:p>
            <a:pPr marL="342900" indent="-342900">
              <a:spcAft>
                <a:spcPts val="2400"/>
              </a:spcAft>
              <a:buClr>
                <a:schemeClr val="accent2">
                  <a:lumMod val="50000"/>
                </a:schemeClr>
              </a:buClr>
              <a:buFont typeface="+mj-lt"/>
              <a:buAutoNum type="arabicPeriod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Collaborating with industry partners on program design/delivery </a:t>
            </a:r>
          </a:p>
          <a:p>
            <a:pPr marL="342900" indent="-342900">
              <a:spcAft>
                <a:spcPts val="2400"/>
              </a:spcAft>
              <a:buClr>
                <a:schemeClr val="accent2">
                  <a:lumMod val="50000"/>
                </a:schemeClr>
              </a:buClr>
              <a:buFont typeface="+mj-lt"/>
              <a:buAutoNum type="arabicPeriod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Other (please specify!)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9142" y="4892064"/>
            <a:ext cx="1182160" cy="1101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0847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TechHire CoP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4559" y="1209470"/>
            <a:ext cx="3428653" cy="4654617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400" dirty="0"/>
              <a:t>Your centralized location to find grantee resources and information</a:t>
            </a:r>
          </a:p>
          <a:p>
            <a:pPr>
              <a:spcAft>
                <a:spcPts val="1200"/>
              </a:spcAft>
            </a:pPr>
            <a:r>
              <a:rPr lang="en-US" sz="2400" dirty="0"/>
              <a:t>Peer-to-peer sharing</a:t>
            </a:r>
          </a:p>
          <a:p>
            <a:pPr>
              <a:spcAft>
                <a:spcPts val="1200"/>
              </a:spcAft>
            </a:pPr>
            <a:r>
              <a:rPr lang="en-US" sz="2400" dirty="0"/>
              <a:t>Latest project announcements, best practices</a:t>
            </a:r>
          </a:p>
          <a:p>
            <a:pPr>
              <a:spcAft>
                <a:spcPts val="1200"/>
              </a:spcAft>
            </a:pPr>
            <a:r>
              <a:rPr lang="en-US" sz="2400" dirty="0"/>
              <a:t>Coming soon!</a:t>
            </a:r>
          </a:p>
          <a:p>
            <a:pPr>
              <a:spcAft>
                <a:spcPts val="1200"/>
              </a:spcAft>
            </a:pPr>
            <a:endParaRPr lang="en-US" sz="2400" dirty="0"/>
          </a:p>
          <a:p>
            <a:pPr>
              <a:spcAft>
                <a:spcPts val="1200"/>
              </a:spcAft>
            </a:pPr>
            <a:endParaRPr lang="en-US" sz="2400" dirty="0"/>
          </a:p>
          <a:p>
            <a:pPr>
              <a:spcAft>
                <a:spcPts val="1200"/>
              </a:spcAft>
            </a:pPr>
            <a:endParaRPr lang="en-US" sz="2400" dirty="0"/>
          </a:p>
          <a:p>
            <a:pPr>
              <a:spcAft>
                <a:spcPts val="1200"/>
              </a:spcAft>
            </a:pP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9512" t="31978" r="72778" b="16965"/>
          <a:stretch/>
        </p:blipFill>
        <p:spPr>
          <a:xfrm>
            <a:off x="3613212" y="1129571"/>
            <a:ext cx="4181911" cy="4634368"/>
          </a:xfrm>
          <a:prstGeom prst="rect">
            <a:avLst/>
          </a:prstGeom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612617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52007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TechHire Coaching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74631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17489"/>
            <a:ext cx="7826829" cy="774492"/>
          </a:xfrm>
        </p:spPr>
        <p:txBody>
          <a:bodyPr>
            <a:noAutofit/>
          </a:bodyPr>
          <a:lstStyle/>
          <a:p>
            <a:r>
              <a:rPr lang="en-US" sz="3200" dirty="0"/>
              <a:t>The Role of your TechHire Coach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8637989"/>
              </p:ext>
            </p:extLst>
          </p:nvPr>
        </p:nvGraphicFramePr>
        <p:xfrm>
          <a:off x="457200" y="1400176"/>
          <a:ext cx="7329488" cy="43148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647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647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592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Federal Project </a:t>
                      </a:r>
                      <a:br>
                        <a:rPr lang="en-US" sz="1800" dirty="0">
                          <a:effectLst/>
                        </a:rPr>
                      </a:br>
                      <a:r>
                        <a:rPr lang="en-US" sz="1800" dirty="0">
                          <a:effectLst/>
                        </a:rPr>
                        <a:t>Officer’s Guidance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TA  Coach’s Guidance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592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Clarification of H-1B FOA, including definitions 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Organizational structure: staffing, systems, and processes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592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Statement of work modifications 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Participant outreach and recruitment strategies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8520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Fiscal questions, including allowable expenditures and budget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Participant services, including case management, supportive services, and job placement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592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Quarterly performance outcomes against target outcomes 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Training design and implementation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592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Other policy questions, as they arise 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Employer engagement and participant placement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93461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TechHire Grantees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Create a virtual name tag…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#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324600" y="6416675"/>
            <a:ext cx="2133600" cy="365125"/>
          </a:xfrm>
          <a:prstGeom prst="rect">
            <a:avLst/>
          </a:prstGeom>
        </p:spPr>
        <p:txBody>
          <a:bodyPr/>
          <a:lstStyle/>
          <a:p>
            <a:fld id="{01723B91-CE10-4F20-890A-0852E2246859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9055" y="1965960"/>
            <a:ext cx="6102350" cy="398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40049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latin typeface="+mj-lt"/>
              </a:rPr>
              <a:t>Matt Poland	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Randy Wilson	</a:t>
            </a:r>
            <a:br>
              <a:rPr lang="en-US" dirty="0"/>
            </a:b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Associate Research Director	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r>
              <a:rPr lang="en-US" dirty="0"/>
              <a:t>Jobs for the Future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12"/>
          </p:nvPr>
        </p:nvSpPr>
        <p:spPr/>
        <p:txBody>
          <a:bodyPr/>
          <a:lstStyle/>
          <a:p>
            <a:r>
              <a:rPr lang="en-US" dirty="0"/>
              <a:t>Senior Program Manager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14"/>
          </p:nvPr>
        </p:nvSpPr>
        <p:spPr/>
        <p:txBody>
          <a:bodyPr/>
          <a:lstStyle/>
          <a:p>
            <a:r>
              <a:rPr lang="en-US" dirty="0"/>
              <a:t>Jobs for the Future</a:t>
            </a:r>
          </a:p>
          <a:p>
            <a:endParaRPr lang="en-US" dirty="0"/>
          </a:p>
        </p:txBody>
      </p:sp>
      <p:pic>
        <p:nvPicPr>
          <p:cNvPr id="12" name="Picture 2" descr="C:\Users\Harrell.Akeelah.B\Downloads\Randy-Wilson-website_0.jpg"/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68" b="4268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C:\Users\Harrell.Akeelah.B\Downloads\Matthew-Poland.jpg"/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68" b="4268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81393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b="1" dirty="0">
                <a:latin typeface="+mj-lt"/>
              </a:rPr>
              <a:t>Silvia Middleton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b="1" dirty="0">
                <a:latin typeface="+mj-lt"/>
              </a:rPr>
              <a:t>Christy Montgomery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/>
              <a:t>Todd Cohen	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Director, Strategic Initiatives</a:t>
            </a:r>
          </a:p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r>
              <a:rPr lang="en-US" dirty="0"/>
              <a:t>Maher &amp; Maher</a:t>
            </a:r>
          </a:p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12"/>
          </p:nvPr>
        </p:nvSpPr>
        <p:spPr/>
        <p:txBody>
          <a:bodyPr/>
          <a:lstStyle/>
          <a:p>
            <a:r>
              <a:rPr lang="en-US" dirty="0"/>
              <a:t>Senior Analyst </a:t>
            </a:r>
          </a:p>
          <a:p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half" idx="14"/>
          </p:nvPr>
        </p:nvSpPr>
        <p:spPr/>
        <p:txBody>
          <a:bodyPr/>
          <a:lstStyle/>
          <a:p>
            <a:r>
              <a:rPr lang="en-US" dirty="0"/>
              <a:t>Maher &amp; Maher</a:t>
            </a:r>
          </a:p>
          <a:p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half" idx="16"/>
          </p:nvPr>
        </p:nvSpPr>
        <p:spPr/>
        <p:txBody>
          <a:bodyPr/>
          <a:lstStyle/>
          <a:p>
            <a:r>
              <a:rPr lang="en-US" dirty="0"/>
              <a:t>Senior Analyst 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half" idx="18"/>
          </p:nvPr>
        </p:nvSpPr>
        <p:spPr/>
        <p:txBody>
          <a:bodyPr/>
          <a:lstStyle/>
          <a:p>
            <a:r>
              <a:rPr lang="en-US" dirty="0"/>
              <a:t>Maher &amp; Maher</a:t>
            </a:r>
          </a:p>
        </p:txBody>
      </p:sp>
      <p:pic>
        <p:nvPicPr>
          <p:cNvPr id="19" name="Picture 2" descr="C:\Users\Harrell.Akeelah.B\Downloads\Picture1.png"/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6" r="13636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 descr="C:\Users\Harrell.Akeelah.B\Downloads\Silvia Middleton.jpg"/>
          <p:cNvPicPr>
            <a:picLocks noGrp="1" noChangeAspect="1" noChangeArrowheads="1"/>
          </p:cNvPicPr>
          <p:nvPr>
            <p:ph type="pic" sz="quarter" idx="17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4" r="6364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Harrell.Akeelah.B\Downloads\Christy Montgomery headshot.png"/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4" r="6364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979520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20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b="1" dirty="0">
                <a:latin typeface="+mj-lt"/>
              </a:rPr>
              <a:t>Venessa Marks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atin typeface="+mj-lt"/>
              </a:rPr>
              <a:t>Jessica Kendall	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Lynn Bajorek		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Senior Consultant 	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r>
              <a:rPr lang="en-US" dirty="0"/>
              <a:t>Maher &amp; Maher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half" idx="12"/>
          </p:nvPr>
        </p:nvSpPr>
        <p:spPr/>
        <p:txBody>
          <a:bodyPr/>
          <a:lstStyle/>
          <a:p>
            <a:r>
              <a:rPr lang="en-US" dirty="0"/>
              <a:t>Senior Technical Specialist </a:t>
            </a:r>
          </a:p>
          <a:p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half" idx="14"/>
          </p:nvPr>
        </p:nvSpPr>
        <p:spPr/>
        <p:txBody>
          <a:bodyPr/>
          <a:lstStyle/>
          <a:p>
            <a:r>
              <a:rPr lang="en-US" dirty="0"/>
              <a:t>ICF International 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half" idx="16"/>
          </p:nvPr>
        </p:nvSpPr>
        <p:spPr/>
        <p:txBody>
          <a:bodyPr/>
          <a:lstStyle/>
          <a:p>
            <a:r>
              <a:rPr lang="en-US" dirty="0"/>
              <a:t>Senior Manager</a:t>
            </a:r>
          </a:p>
          <a:p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half" idx="18"/>
          </p:nvPr>
        </p:nvSpPr>
        <p:spPr/>
        <p:txBody>
          <a:bodyPr/>
          <a:lstStyle/>
          <a:p>
            <a:r>
              <a:rPr lang="en-US" dirty="0"/>
              <a:t>ICF International </a:t>
            </a:r>
          </a:p>
          <a:p>
            <a:endParaRPr lang="en-US" dirty="0"/>
          </a:p>
        </p:txBody>
      </p:sp>
      <p:pic>
        <p:nvPicPr>
          <p:cNvPr id="22" name="Picture 3" descr="C:\Users\Harrell.Akeelah.B\Downloads\Kendall Headshot.jpg"/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67" b="4167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Harrell.Akeelah.B\Downloads\Marks%2c Venessa_headshot.JPG"/>
          <p:cNvPicPr>
            <a:picLocks noGrp="1" noChangeAspect="1" noChangeArrowheads="1"/>
          </p:cNvPicPr>
          <p:nvPr>
            <p:ph type="pic" sz="quarter" idx="17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67" b="4167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Harrell.Akeelah.B\Downloads\Lynn_Bajorek_BW_small_240_288.png"/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4" r="6364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064781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17489"/>
            <a:ext cx="8273143" cy="774492"/>
          </a:xfrm>
        </p:spPr>
        <p:txBody>
          <a:bodyPr>
            <a:noAutofit/>
          </a:bodyPr>
          <a:lstStyle/>
          <a:p>
            <a:r>
              <a:rPr lang="en-US" sz="3200" dirty="0"/>
              <a:t>Immediate TechHire TA Next Steps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7150" indent="0">
              <a:buNone/>
            </a:pPr>
            <a:endParaRPr lang="en-US" sz="2400" dirty="0">
              <a:solidFill>
                <a:schemeClr val="tx1"/>
              </a:solidFill>
            </a:endParaRPr>
          </a:p>
          <a:p>
            <a:pPr marL="400050">
              <a:spcAft>
                <a:spcPts val="1200"/>
              </a:spcAft>
            </a:pPr>
            <a:r>
              <a:rPr lang="en-US" sz="2400" b="1" dirty="0">
                <a:solidFill>
                  <a:schemeClr val="tx1"/>
                </a:solidFill>
              </a:rPr>
              <a:t>TechHire TA Guide Release</a:t>
            </a:r>
            <a:r>
              <a:rPr lang="en-US" sz="2400" dirty="0">
                <a:solidFill>
                  <a:schemeClr val="tx1"/>
                </a:solidFill>
              </a:rPr>
              <a:t>: this guide outlines our TechHire TA efforts and identifies your dedicated TA coach.</a:t>
            </a:r>
          </a:p>
          <a:p>
            <a:pPr marL="857250" lvl="1" indent="-342900">
              <a:buFont typeface="Wingdings" charset="2"/>
              <a:buChar char="§"/>
            </a:pPr>
            <a:r>
              <a:rPr lang="en-US" sz="2000" dirty="0">
                <a:solidFill>
                  <a:schemeClr val="tx1"/>
                </a:solidFill>
              </a:rPr>
              <a:t>Guide will be released via email following this webinar.</a:t>
            </a:r>
          </a:p>
          <a:p>
            <a:pPr marL="57150" indent="0">
              <a:buNone/>
            </a:pPr>
            <a:endParaRPr lang="en-US" sz="2400" dirty="0"/>
          </a:p>
          <a:p>
            <a:pPr marL="400050">
              <a:spcAft>
                <a:spcPts val="1200"/>
              </a:spcAft>
            </a:pPr>
            <a:r>
              <a:rPr lang="en-US" sz="2400" b="1" dirty="0">
                <a:solidFill>
                  <a:schemeClr val="tx1"/>
                </a:solidFill>
              </a:rPr>
              <a:t>Initial Calls with TA Coach: </a:t>
            </a:r>
            <a:r>
              <a:rPr lang="en-US" sz="2400" dirty="0">
                <a:solidFill>
                  <a:schemeClr val="tx1"/>
                </a:solidFill>
              </a:rPr>
              <a:t>Your TA coach will contact you via email (primary program POC) within the next week! </a:t>
            </a:r>
          </a:p>
          <a:p>
            <a:pPr marL="857250" lvl="1" indent="-342900">
              <a:buFont typeface="Wingdings" charset="2"/>
              <a:buChar char="§"/>
            </a:pPr>
            <a:r>
              <a:rPr lang="en-US" sz="2000" dirty="0">
                <a:solidFill>
                  <a:schemeClr val="tx1"/>
                </a:solidFill>
              </a:rPr>
              <a:t>Your FPO will be copied on this correspondence. </a:t>
            </a:r>
          </a:p>
          <a:p>
            <a:pPr lvl="1"/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80432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Other Upcoming TA Activities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4160" y="1046910"/>
            <a:ext cx="7934960" cy="4104210"/>
          </a:xfrm>
        </p:spPr>
        <p:txBody>
          <a:bodyPr>
            <a:normAutofit lnSpcReduction="10000"/>
          </a:bodyPr>
          <a:lstStyle/>
          <a:p>
            <a:r>
              <a:rPr lang="en-US" sz="2400" b="1" dirty="0">
                <a:solidFill>
                  <a:schemeClr val="tx1"/>
                </a:solidFill>
              </a:rPr>
              <a:t>April </a:t>
            </a:r>
            <a:endParaRPr lang="en-US" sz="2800" b="1" dirty="0">
              <a:solidFill>
                <a:schemeClr val="tx1"/>
              </a:solidFill>
            </a:endParaRPr>
          </a:p>
          <a:p>
            <a:pPr lvl="1">
              <a:buFont typeface="Wingdings" charset="2"/>
              <a:buChar char="§"/>
            </a:pPr>
            <a:r>
              <a:rPr lang="en-US" sz="2000" dirty="0">
                <a:solidFill>
                  <a:schemeClr val="tx1"/>
                </a:solidFill>
              </a:rPr>
              <a:t>Grantees review TechHire TA guide</a:t>
            </a:r>
          </a:p>
          <a:p>
            <a:pPr lvl="1">
              <a:spcAft>
                <a:spcPts val="1200"/>
              </a:spcAft>
              <a:buFont typeface="Wingdings" charset="2"/>
              <a:buChar char="§"/>
            </a:pPr>
            <a:r>
              <a:rPr lang="en-US" sz="2000" dirty="0">
                <a:solidFill>
                  <a:schemeClr val="tx1"/>
                </a:solidFill>
              </a:rPr>
              <a:t>Coaches will schedule initial calls with grantees</a:t>
            </a:r>
          </a:p>
          <a:p>
            <a:r>
              <a:rPr lang="en-US" sz="2400" b="1" dirty="0">
                <a:solidFill>
                  <a:schemeClr val="tx1"/>
                </a:solidFill>
              </a:rPr>
              <a:t>May</a:t>
            </a:r>
          </a:p>
          <a:p>
            <a:pPr lvl="1">
              <a:buFont typeface="Wingdings" charset="2"/>
              <a:buChar char="§"/>
            </a:pPr>
            <a:r>
              <a:rPr lang="en-US" sz="2000" dirty="0">
                <a:solidFill>
                  <a:schemeClr val="tx1"/>
                </a:solidFill>
              </a:rPr>
              <a:t>Coaching calls</a:t>
            </a:r>
          </a:p>
          <a:p>
            <a:pPr lvl="1">
              <a:spcAft>
                <a:spcPts val="1200"/>
              </a:spcAft>
              <a:buFont typeface="Wingdings" charset="2"/>
              <a:buChar char="§"/>
            </a:pPr>
            <a:r>
              <a:rPr lang="en-US" sz="2000" dirty="0">
                <a:solidFill>
                  <a:schemeClr val="tx1"/>
                </a:solidFill>
              </a:rPr>
              <a:t>May/June: Grantee Needs Assessment</a:t>
            </a:r>
          </a:p>
          <a:p>
            <a:r>
              <a:rPr lang="en-US" sz="2400" b="1" dirty="0">
                <a:solidFill>
                  <a:schemeClr val="tx1"/>
                </a:solidFill>
              </a:rPr>
              <a:t>June</a:t>
            </a:r>
          </a:p>
          <a:p>
            <a:pPr lvl="1">
              <a:buFont typeface="Wingdings" charset="2"/>
              <a:buChar char="§"/>
            </a:pPr>
            <a:r>
              <a:rPr lang="en-US" sz="2000" dirty="0">
                <a:solidFill>
                  <a:schemeClr val="tx1"/>
                </a:solidFill>
              </a:rPr>
              <a:t>Launch of online TechHire Community of Practice (</a:t>
            </a:r>
            <a:r>
              <a:rPr lang="en-US" sz="2000" dirty="0" err="1">
                <a:solidFill>
                  <a:schemeClr val="tx1"/>
                </a:solidFill>
              </a:rPr>
              <a:t>CoP</a:t>
            </a:r>
            <a:r>
              <a:rPr lang="en-US" sz="2000" dirty="0">
                <a:solidFill>
                  <a:schemeClr val="tx1"/>
                </a:solidFill>
              </a:rPr>
              <a:t>)</a:t>
            </a:r>
          </a:p>
          <a:p>
            <a:pPr>
              <a:spcBef>
                <a:spcPts val="600"/>
              </a:spcBef>
            </a:pPr>
            <a:r>
              <a:rPr lang="en-US" sz="2400" b="1" dirty="0">
                <a:solidFill>
                  <a:schemeClr val="tx1"/>
                </a:solidFill>
              </a:rPr>
              <a:t>Summer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b="1" dirty="0">
                <a:solidFill>
                  <a:schemeClr val="tx1"/>
                </a:solidFill>
              </a:rPr>
              <a:t>2017</a:t>
            </a:r>
          </a:p>
          <a:p>
            <a:pPr lvl="1">
              <a:buFont typeface="Wingdings" charset="2"/>
              <a:buChar char="§"/>
            </a:pPr>
            <a:r>
              <a:rPr lang="en-US" sz="2000" dirty="0">
                <a:solidFill>
                  <a:schemeClr val="tx1"/>
                </a:solidFill>
              </a:rPr>
              <a:t>Grantee convening (pending)</a:t>
            </a:r>
          </a:p>
          <a:p>
            <a:pPr lvl="1"/>
            <a:endParaRPr lang="en-US" sz="2000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94640" y="5323840"/>
            <a:ext cx="7447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Performance Reporting Technical Assistance Coming Soon!</a:t>
            </a:r>
          </a:p>
        </p:txBody>
      </p:sp>
    </p:spTree>
    <p:extLst>
      <p:ext uri="{BB962C8B-B14F-4D97-AF65-F5344CB8AC3E}">
        <p14:creationId xmlns:p14="http://schemas.microsoft.com/office/powerpoint/2010/main" val="365456053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406678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/>
              <a:t>Program Contact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7924800" cy="4833257"/>
          </a:xfrm>
        </p:spPr>
        <p:txBody>
          <a:bodyPr rtlCol="0"/>
          <a:lstStyle/>
          <a:p>
            <a:pPr marL="0" indent="0" algn="ctr" fontAlgn="auto">
              <a:spcAft>
                <a:spcPts val="1800"/>
              </a:spcAft>
              <a:buNone/>
              <a:defRPr/>
            </a:pPr>
            <a:r>
              <a:rPr lang="en-US" sz="2200" b="1" dirty="0">
                <a:solidFill>
                  <a:srgbClr val="FF0000"/>
                </a:solidFill>
              </a:rPr>
              <a:t>Please ensure we have the most up-to-date </a:t>
            </a:r>
            <a:br>
              <a:rPr lang="en-US" sz="2200" b="1" dirty="0">
                <a:solidFill>
                  <a:srgbClr val="FF0000"/>
                </a:solidFill>
              </a:rPr>
            </a:br>
            <a:r>
              <a:rPr lang="en-US" sz="2200" b="1" dirty="0">
                <a:solidFill>
                  <a:srgbClr val="FF0000"/>
                </a:solidFill>
              </a:rPr>
              <a:t>program contact information! </a:t>
            </a:r>
            <a:endParaRPr lang="en-US" sz="2400" dirty="0"/>
          </a:p>
          <a:p>
            <a:pPr>
              <a:spcAft>
                <a:spcPts val="1200"/>
              </a:spcAft>
              <a:defRPr/>
            </a:pPr>
            <a:r>
              <a:rPr lang="en-US" sz="2000" b="1" dirty="0"/>
              <a:t>Please send updated contact information in an email to </a:t>
            </a:r>
            <a:r>
              <a:rPr lang="en-US" sz="2000" b="1" dirty="0">
                <a:hlinkClick r:id="rId3"/>
              </a:rPr>
              <a:t>techhire@dol.gov</a:t>
            </a:r>
            <a:r>
              <a:rPr lang="en-US" sz="2000" b="1" dirty="0"/>
              <a:t> with:</a:t>
            </a:r>
          </a:p>
          <a:p>
            <a:pPr lvl="1">
              <a:spcAft>
                <a:spcPts val="1200"/>
              </a:spcAft>
              <a:buFont typeface="Wingdings" charset="2"/>
              <a:buChar char="§"/>
              <a:defRPr/>
            </a:pPr>
            <a:r>
              <a:rPr lang="en-US" sz="2000" b="1" dirty="0"/>
              <a:t>The name of your grant organization,</a:t>
            </a:r>
          </a:p>
          <a:p>
            <a:pPr lvl="1">
              <a:spcAft>
                <a:spcPts val="1200"/>
              </a:spcAft>
              <a:buFont typeface="Wingdings" charset="2"/>
              <a:buChar char="§"/>
              <a:defRPr/>
            </a:pPr>
            <a:r>
              <a:rPr lang="en-US" sz="2000" b="1" dirty="0"/>
              <a:t>Grant number, and</a:t>
            </a:r>
          </a:p>
          <a:p>
            <a:pPr lvl="1">
              <a:buFont typeface="Wingdings" charset="2"/>
              <a:buChar char="§"/>
              <a:defRPr/>
            </a:pPr>
            <a:r>
              <a:rPr lang="en-US" sz="2000" b="1" dirty="0"/>
              <a:t>The following information for each </a:t>
            </a:r>
            <a:br>
              <a:rPr lang="en-US" sz="2000" b="1" dirty="0"/>
            </a:br>
            <a:r>
              <a:rPr lang="en-US" sz="2000" b="1" dirty="0"/>
              <a:t>Program Contact:</a:t>
            </a:r>
          </a:p>
          <a:p>
            <a:pPr lvl="2">
              <a:spcAft>
                <a:spcPts val="0"/>
              </a:spcAft>
              <a:defRPr/>
            </a:pPr>
            <a:r>
              <a:rPr lang="en-US" sz="1600" dirty="0"/>
              <a:t>Name; </a:t>
            </a:r>
          </a:p>
          <a:p>
            <a:pPr lvl="2">
              <a:spcAft>
                <a:spcPts val="0"/>
              </a:spcAft>
              <a:defRPr/>
            </a:pPr>
            <a:r>
              <a:rPr lang="en-US" sz="1600" dirty="0"/>
              <a:t>Title; </a:t>
            </a:r>
          </a:p>
          <a:p>
            <a:pPr lvl="2">
              <a:spcAft>
                <a:spcPts val="0"/>
              </a:spcAft>
              <a:defRPr/>
            </a:pPr>
            <a:r>
              <a:rPr lang="en-US" sz="1600" dirty="0"/>
              <a:t>Address; </a:t>
            </a:r>
          </a:p>
          <a:p>
            <a:pPr lvl="2">
              <a:spcAft>
                <a:spcPts val="0"/>
              </a:spcAft>
              <a:defRPr/>
            </a:pPr>
            <a:r>
              <a:rPr lang="en-US" sz="1600" dirty="0"/>
              <a:t>Telephone number; and</a:t>
            </a:r>
          </a:p>
          <a:p>
            <a:pPr lvl="2">
              <a:spcAft>
                <a:spcPts val="0"/>
              </a:spcAft>
              <a:defRPr/>
            </a:pPr>
            <a:r>
              <a:rPr lang="en-US" sz="1600" dirty="0"/>
              <a:t>Email address</a:t>
            </a:r>
          </a:p>
          <a:p>
            <a:pPr indent="-342900"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en-US" sz="2400" dirty="0"/>
          </a:p>
          <a:p>
            <a:pPr marL="914400" lvl="1" indent="-457200" fontAlgn="auto">
              <a:spcAft>
                <a:spcPts val="0"/>
              </a:spcAft>
              <a:buFont typeface="+mj-lt"/>
              <a:buAutoNum type="arabicPeriod"/>
              <a:defRPr/>
            </a:pPr>
            <a:endParaRPr lang="en-US" dirty="0"/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4586" y="3699576"/>
            <a:ext cx="1316138" cy="1971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65989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Shape 546"/>
          <p:cNvSpPr txBox="1">
            <a:spLocks noGrp="1"/>
          </p:cNvSpPr>
          <p:nvPr>
            <p:ph type="title"/>
          </p:nvPr>
        </p:nvSpPr>
        <p:spPr>
          <a:xfrm>
            <a:off x="508000" y="2565400"/>
            <a:ext cx="7073899" cy="31876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buClr>
                <a:srgbClr val="7A232E"/>
              </a:buClr>
              <a:buSzPct val="25000"/>
              <a:buFont typeface="Noto Sans Symbols"/>
              <a:buNone/>
            </a:pPr>
            <a:r>
              <a:rPr lang="en-US" sz="3200" b="1" i="0" u="none" strike="noStrike" cap="small" dirty="0">
                <a:solidFill>
                  <a:srgbClr val="004874"/>
                </a:solidFill>
                <a:ea typeface="Impact"/>
                <a:cs typeface="Impact"/>
                <a:sym typeface="Impact"/>
              </a:rPr>
              <a:t>TechHire Grantee Mailbox</a:t>
            </a:r>
            <a:br>
              <a:rPr lang="en-US" sz="3200" b="1" i="0" u="none" strike="noStrike" cap="small" dirty="0">
                <a:solidFill>
                  <a:srgbClr val="004874"/>
                </a:solidFill>
                <a:ea typeface="Impact"/>
                <a:cs typeface="Impact"/>
                <a:sym typeface="Impact"/>
              </a:rPr>
            </a:br>
            <a:r>
              <a:rPr lang="en-US" sz="3200" b="0" i="0" u="none" strike="noStrike" cap="small" dirty="0">
                <a:solidFill>
                  <a:srgbClr val="004874"/>
                </a:solidFill>
                <a:ea typeface="Impact"/>
                <a:cs typeface="Impact"/>
                <a:sym typeface="Impact"/>
              </a:rPr>
              <a:t>TechHire@dol.gov </a:t>
            </a:r>
            <a:br>
              <a:rPr lang="en-US" sz="3200" b="0" i="0" u="none" strike="noStrike" cap="small" dirty="0">
                <a:solidFill>
                  <a:srgbClr val="004874"/>
                </a:solidFill>
                <a:ea typeface="Impact"/>
                <a:cs typeface="Impact"/>
                <a:sym typeface="Impact"/>
              </a:rPr>
            </a:br>
            <a:r>
              <a:rPr lang="en-US" sz="3200" b="0" i="0" u="none" strike="noStrike" cap="small" dirty="0">
                <a:solidFill>
                  <a:srgbClr val="004874"/>
                </a:solidFill>
                <a:ea typeface="Impact"/>
                <a:cs typeface="Impact"/>
                <a:sym typeface="Impact"/>
              </a:rPr>
              <a:t>To Reach your Federal Project Officer, DOL National Office and Technical Assistance Providers</a:t>
            </a:r>
          </a:p>
        </p:txBody>
      </p:sp>
    </p:spTree>
    <p:extLst>
      <p:ext uri="{BB962C8B-B14F-4D97-AF65-F5344CB8AC3E}">
        <p14:creationId xmlns:p14="http://schemas.microsoft.com/office/powerpoint/2010/main" val="203199997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Grantee Polling Question</a:t>
            </a:r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1849870365"/>
              </p:ext>
            </p:extLst>
          </p:nvPr>
        </p:nvGraphicFramePr>
        <p:xfrm>
          <a:off x="304800" y="1219200"/>
          <a:ext cx="7652657" cy="175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6324600" y="6416675"/>
            <a:ext cx="2133600" cy="365125"/>
          </a:xfrm>
          <a:prstGeom prst="rect">
            <a:avLst/>
          </a:prstGeom>
        </p:spPr>
        <p:txBody>
          <a:bodyPr/>
          <a:lstStyle/>
          <a:p>
            <a:fld id="{01723B91-CE10-4F20-890A-0852E2246859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#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3400" y="2973457"/>
            <a:ext cx="79248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2400"/>
              </a:spcAft>
              <a:buClr>
                <a:schemeClr val="accent2">
                  <a:lumMod val="50000"/>
                </a:schemeClr>
              </a:buClr>
              <a:buFont typeface="+mj-lt"/>
              <a:buAutoNum type="arabicPeriod"/>
            </a:pPr>
            <a:r>
              <a:rPr lang="en-US" sz="2400" b="1" dirty="0">
                <a:latin typeface="Arial" pitchFamily="34" charset="0"/>
                <a:cs typeface="Arial" pitchFamily="34" charset="0"/>
              </a:rPr>
              <a:t>Geronimo!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We are ready to jumpstart our program!</a:t>
            </a:r>
          </a:p>
          <a:p>
            <a:pPr marL="342900" indent="-342900">
              <a:spcAft>
                <a:spcPts val="2400"/>
              </a:spcAft>
              <a:buClr>
                <a:schemeClr val="accent2">
                  <a:lumMod val="50000"/>
                </a:schemeClr>
              </a:buClr>
              <a:buFont typeface="+mj-lt"/>
              <a:buAutoNum type="arabicPeriod"/>
            </a:pPr>
            <a:r>
              <a:rPr lang="en-US" sz="2400" b="1" dirty="0">
                <a:latin typeface="Arial" pitchFamily="34" charset="0"/>
                <a:cs typeface="Arial" pitchFamily="34" charset="0"/>
              </a:rPr>
              <a:t>TechHire What?!…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We still have a few </a:t>
            </a:r>
            <a:br>
              <a:rPr lang="en-US" sz="2400" dirty="0">
                <a:latin typeface="Arial" pitchFamily="34" charset="0"/>
                <a:cs typeface="Arial" pitchFamily="34" charset="0"/>
              </a:rPr>
            </a:br>
            <a:r>
              <a:rPr lang="en-US" sz="2400" dirty="0">
                <a:latin typeface="Arial" pitchFamily="34" charset="0"/>
                <a:cs typeface="Arial" pitchFamily="34" charset="0"/>
              </a:rPr>
              <a:t>more questions!</a:t>
            </a:r>
          </a:p>
          <a:p>
            <a:pPr marL="342900" indent="-342900">
              <a:spcAft>
                <a:spcPts val="2400"/>
              </a:spcAft>
              <a:buClr>
                <a:schemeClr val="accent2">
                  <a:lumMod val="50000"/>
                </a:schemeClr>
              </a:buClr>
              <a:buFont typeface="+mj-lt"/>
              <a:buAutoNum type="arabicPeriod"/>
            </a:pPr>
            <a:r>
              <a:rPr lang="en-US" sz="2400" b="1" dirty="0">
                <a:latin typeface="Arial" pitchFamily="34" charset="0"/>
                <a:cs typeface="Arial" pitchFamily="34" charset="0"/>
              </a:rPr>
              <a:t>A little overwhelmed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but excited!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0057" y="4142264"/>
            <a:ext cx="1888485" cy="1759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28631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1606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010400" y="6416675"/>
            <a:ext cx="2133600" cy="365125"/>
          </a:xfrm>
          <a:prstGeom prst="rect">
            <a:avLst/>
          </a:prstGeom>
        </p:spPr>
        <p:txBody>
          <a:bodyPr/>
          <a:lstStyle/>
          <a:p>
            <a:fld id="{01723B91-CE10-4F20-890A-0852E2246859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0" y="6416675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#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17488"/>
            <a:ext cx="6908800" cy="774700"/>
          </a:xfrm>
        </p:spPr>
        <p:txBody>
          <a:bodyPr/>
          <a:lstStyle/>
          <a:p>
            <a:r>
              <a:rPr lang="en-US" b="1" dirty="0"/>
              <a:t>Grantee Polling Question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half" idx="4294967295"/>
          </p:nvPr>
        </p:nvSpPr>
        <p:spPr>
          <a:xfrm>
            <a:off x="375176" y="2567763"/>
            <a:ext cx="3695700" cy="3240087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2400"/>
              </a:spcAft>
              <a:buClr>
                <a:schemeClr val="accent2">
                  <a:lumMod val="50000"/>
                </a:schemeClr>
              </a:buClr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</a:rPr>
              <a:t>Authorized representative</a:t>
            </a:r>
          </a:p>
          <a:p>
            <a:pPr>
              <a:spcAft>
                <a:spcPts val="2400"/>
              </a:spcAft>
              <a:buClr>
                <a:schemeClr val="accent2">
                  <a:lumMod val="50000"/>
                </a:schemeClr>
              </a:buClr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</a:rPr>
              <a:t>Program director/manager </a:t>
            </a:r>
          </a:p>
          <a:p>
            <a:pPr>
              <a:spcAft>
                <a:spcPts val="2400"/>
              </a:spcAft>
              <a:buClr>
                <a:schemeClr val="accent2">
                  <a:lumMod val="50000"/>
                </a:schemeClr>
              </a:buClr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</a:rPr>
              <a:t>IT/Data manager or staff</a:t>
            </a:r>
          </a:p>
          <a:p>
            <a:pPr>
              <a:spcAft>
                <a:spcPts val="2400"/>
              </a:spcAft>
              <a:buClr>
                <a:schemeClr val="accent2">
                  <a:lumMod val="50000"/>
                </a:schemeClr>
              </a:buClr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</a:rPr>
              <a:t>Training partner</a:t>
            </a:r>
          </a:p>
          <a:p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half" idx="4294967295"/>
          </p:nvPr>
        </p:nvSpPr>
        <p:spPr>
          <a:xfrm>
            <a:off x="4423491" y="2634032"/>
            <a:ext cx="3181350" cy="3240087"/>
          </a:xfrm>
        </p:spPr>
        <p:txBody>
          <a:bodyPr>
            <a:normAutofit/>
          </a:bodyPr>
          <a:lstStyle/>
          <a:p>
            <a:pPr marL="0" indent="0">
              <a:spcAft>
                <a:spcPts val="2400"/>
              </a:spcAft>
              <a:buNone/>
            </a:pP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5. </a:t>
            </a:r>
            <a:r>
              <a:rPr lang="en-US" sz="2400" dirty="0">
                <a:solidFill>
                  <a:schemeClr val="tx1"/>
                </a:solidFill>
              </a:rPr>
              <a:t>Employer partner</a:t>
            </a:r>
          </a:p>
          <a:p>
            <a:pPr marL="0" indent="0">
              <a:spcAft>
                <a:spcPts val="2400"/>
              </a:spcAft>
              <a:buNone/>
            </a:pP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6. </a:t>
            </a:r>
            <a:r>
              <a:rPr lang="en-US" sz="2400" dirty="0">
                <a:solidFill>
                  <a:schemeClr val="tx1"/>
                </a:solidFill>
              </a:rPr>
              <a:t>Service Provider</a:t>
            </a:r>
          </a:p>
          <a:p>
            <a:pPr marL="0" indent="0">
              <a:spcAft>
                <a:spcPts val="2400"/>
              </a:spcAft>
              <a:buNone/>
            </a:pP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7. </a:t>
            </a:r>
            <a:r>
              <a:rPr lang="en-US" sz="2400" dirty="0">
                <a:solidFill>
                  <a:schemeClr val="tx1"/>
                </a:solidFill>
              </a:rPr>
              <a:t>Other (please specify!)</a:t>
            </a:r>
          </a:p>
          <a:p>
            <a:endParaRPr lang="en-US" dirty="0"/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1471987780"/>
              </p:ext>
            </p:extLst>
          </p:nvPr>
        </p:nvGraphicFramePr>
        <p:xfrm>
          <a:off x="304800" y="815163"/>
          <a:ext cx="7652657" cy="175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3202" y="4614530"/>
            <a:ext cx="1503568" cy="1400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2102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2981" y="1280052"/>
            <a:ext cx="4980609" cy="1470025"/>
          </a:xfrm>
        </p:spPr>
        <p:txBody>
          <a:bodyPr/>
          <a:lstStyle/>
          <a:p>
            <a:r>
              <a:rPr lang="en-US" sz="3200" dirty="0"/>
              <a:t>H-1B TechHire Grants Technical Assistance Launch Webinar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8808" y="3233087"/>
            <a:ext cx="5024782" cy="13263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2"/>
          </p:nvPr>
        </p:nvSpPr>
        <p:spPr/>
        <p:txBody>
          <a:bodyPr/>
          <a:lstStyle/>
          <a:p>
            <a:r>
              <a:rPr lang="en-US" dirty="0">
                <a:latin typeface="Franklin Gothic Medium" panose="020B0603020102020204" pitchFamily="34" charset="0"/>
              </a:rPr>
              <a:t>Jobs for the Future</a:t>
            </a:r>
          </a:p>
        </p:txBody>
      </p:sp>
    </p:spTree>
    <p:extLst>
      <p:ext uri="{BB962C8B-B14F-4D97-AF65-F5344CB8AC3E}">
        <p14:creationId xmlns:p14="http://schemas.microsoft.com/office/powerpoint/2010/main" val="4030764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43068" y="127322"/>
            <a:ext cx="754669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small" spc="0" normalizeH="0" baseline="0" noProof="0" dirty="0">
                <a:ln>
                  <a:noFill/>
                </a:ln>
                <a:solidFill>
                  <a:srgbClr val="004874"/>
                </a:solidFill>
                <a:effectLst/>
                <a:uLnTx/>
                <a:uFillTx/>
                <a:latin typeface="+mj-lt"/>
                <a:sym typeface="Impact"/>
              </a:rPr>
              <a:t>Department of Labor Employment and Training Administration</a:t>
            </a:r>
          </a:p>
          <a:p>
            <a:pPr algn="ctr" defTabSz="914400"/>
            <a:r>
              <a:rPr lang="en-US" b="1" dirty="0"/>
              <a:t>Division of Strategic Investments</a:t>
            </a:r>
            <a:endParaRPr lang="en-US" b="1" i="1" dirty="0">
              <a:solidFill>
                <a:srgbClr val="3F3F3F"/>
              </a:solidFill>
              <a:sym typeface="Arial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75A99"/>
                </a:solidFill>
                <a:effectLst/>
                <a:uLnTx/>
                <a:uFillTx/>
              </a:rPr>
              <a:t>____________________________________________________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923" y="3448293"/>
            <a:ext cx="1869620" cy="2439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C:\Users\baird.megan\Desktop\pics\MB head shot 2.jpg"/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59" b="6559"/>
          <a:stretch>
            <a:fillRect/>
          </a:stretch>
        </p:blipFill>
        <p:spPr bwMode="auto">
          <a:xfrm>
            <a:off x="689144" y="1791608"/>
            <a:ext cx="1417469" cy="164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8" b="2288"/>
          <a:stretch>
            <a:fillRect/>
          </a:stretch>
        </p:blipFill>
        <p:spPr bwMode="auto">
          <a:xfrm>
            <a:off x="776391" y="3766455"/>
            <a:ext cx="1306826" cy="1796887"/>
          </a:xfrm>
          <a:prstGeom prst="rect">
            <a:avLst/>
          </a:prstGeom>
          <a:noFill/>
          <a:ln w="73025">
            <a:noFill/>
          </a:ln>
          <a:effectLst/>
          <a:scene3d>
            <a:camera prst="orthographicFront"/>
            <a:lightRig rig="threePt" dir="t"/>
          </a:scene3d>
          <a:sp3d contourW="50800">
            <a:contourClr>
              <a:schemeClr val="bg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 Placeholder 4"/>
          <p:cNvSpPr>
            <a:spLocks noGrp="1"/>
          </p:cNvSpPr>
          <p:nvPr>
            <p:ph type="body" sz="half" idx="11"/>
          </p:nvPr>
        </p:nvSpPr>
        <p:spPr>
          <a:xfrm>
            <a:off x="2103825" y="2079580"/>
            <a:ext cx="3099546" cy="871319"/>
          </a:xfrm>
        </p:spPr>
        <p:txBody>
          <a:bodyPr>
            <a:normAutofit lnSpcReduction="10000"/>
          </a:bodyPr>
          <a:lstStyle/>
          <a:p>
            <a:pPr>
              <a:spcAft>
                <a:spcPts val="0"/>
              </a:spcAft>
            </a:pPr>
            <a:r>
              <a:rPr lang="en-US" sz="1400" i="1" dirty="0"/>
              <a:t>Program Manager, H-1B Grants</a:t>
            </a:r>
          </a:p>
          <a:p>
            <a:r>
              <a:rPr lang="en-US" sz="1400" dirty="0"/>
              <a:t>U.S. Department of Labor, </a:t>
            </a:r>
            <a:br>
              <a:rPr lang="en-US" sz="1400" dirty="0"/>
            </a:br>
            <a:r>
              <a:rPr lang="en-US" sz="1400" dirty="0"/>
              <a:t>Employment </a:t>
            </a:r>
            <a:br>
              <a:rPr lang="en-US" sz="1400" dirty="0"/>
            </a:br>
            <a:r>
              <a:rPr lang="en-US" sz="1400" dirty="0"/>
              <a:t>and Training Administration</a:t>
            </a: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2299788" y="3663186"/>
            <a:ext cx="2435498" cy="828995"/>
          </a:xfrm>
          <a:prstGeom prst="rect">
            <a:avLst/>
          </a:prstGeom>
        </p:spPr>
        <p:txBody>
          <a:bodyPr vert="horz" lIns="0" tIns="0" rIns="0" bIns="0" rtlCol="0" anchor="t" anchorCtr="0">
            <a:normAutofit fontScale="97500"/>
          </a:bodyPr>
          <a:lstStyle>
            <a:lvl1pPr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200" b="0" i="0" kern="1200" cap="small" spc="40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Franklin Gothic Medium" panose="020B0603020102020204" pitchFamily="34" charset="0"/>
                <a:ea typeface="+mj-ea"/>
                <a:cs typeface="Franklin Gothic Medium" panose="020B0603020102020204" pitchFamily="34" charset="0"/>
              </a:defRPr>
            </a:lvl1pPr>
          </a:lstStyle>
          <a:p>
            <a:r>
              <a:rPr lang="en-US" sz="2000" b="1" dirty="0">
                <a:latin typeface="+mj-lt"/>
              </a:rPr>
              <a:t>Ayreen </a:t>
            </a:r>
            <a:br>
              <a:rPr lang="en-US" sz="2000" b="1" dirty="0">
                <a:latin typeface="+mj-lt"/>
              </a:rPr>
            </a:br>
            <a:r>
              <a:rPr lang="en-US" sz="2000" b="1" dirty="0">
                <a:latin typeface="+mj-lt"/>
              </a:rPr>
              <a:t>Cadwallader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087737" y="3566711"/>
            <a:ext cx="43639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cap="small" spc="40" dirty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+mj-lt"/>
                <a:ea typeface="+mj-ea"/>
                <a:cs typeface="Franklin Gothic Medium" panose="020B0603020102020204" pitchFamily="34" charset="0"/>
              </a:rPr>
              <a:t>Danielle </a:t>
            </a:r>
          </a:p>
          <a:p>
            <a:r>
              <a:rPr lang="en-US" sz="2000" b="1" cap="small" spc="40" dirty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+mj-lt"/>
                <a:ea typeface="+mj-ea"/>
                <a:cs typeface="Franklin Gothic Medium" panose="020B0603020102020204" pitchFamily="34" charset="0"/>
              </a:rPr>
              <a:t>Kittrell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080853" y="4277582"/>
            <a:ext cx="1708909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Workforce Analyst</a:t>
            </a:r>
          </a:p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U.S. Department of </a:t>
            </a:r>
            <a:b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Labor, Employment </a:t>
            </a:r>
            <a:b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Training</a:t>
            </a:r>
            <a:b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Administration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188710" y="4207435"/>
            <a:ext cx="38921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Workforce Analyst</a:t>
            </a:r>
          </a:p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U.S. Department of Labor, </a:t>
            </a:r>
            <a:b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Employment and Training </a:t>
            </a:r>
            <a:b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Administration</a:t>
            </a: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6726" y="3470878"/>
            <a:ext cx="1869620" cy="2439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2299788" y="1833518"/>
            <a:ext cx="4722812" cy="373101"/>
          </a:xfrm>
        </p:spPr>
        <p:txBody>
          <a:bodyPr>
            <a:normAutofit/>
          </a:bodyPr>
          <a:lstStyle/>
          <a:p>
            <a:r>
              <a:rPr lang="en-US" sz="2200" b="1" dirty="0"/>
              <a:t>Megan Baird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355" y="3835258"/>
            <a:ext cx="1365820" cy="166666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6524" y="-42299"/>
            <a:ext cx="9160524" cy="689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7186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b="1" dirty="0">
                <a:latin typeface="+mj-lt"/>
              </a:rPr>
              <a:t>Sara Lamback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Tom Hooper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Senior Director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r>
              <a:rPr lang="en-US" dirty="0"/>
              <a:t>Jobs for the Future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12"/>
          </p:nvPr>
        </p:nvSpPr>
        <p:spPr/>
        <p:txBody>
          <a:bodyPr/>
          <a:lstStyle/>
          <a:p>
            <a:r>
              <a:rPr lang="en-US" dirty="0"/>
              <a:t>Senior Program Manager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14"/>
          </p:nvPr>
        </p:nvSpPr>
        <p:spPr/>
        <p:txBody>
          <a:bodyPr/>
          <a:lstStyle/>
          <a:p>
            <a:r>
              <a:rPr lang="en-US" dirty="0"/>
              <a:t>Jobs for the Future </a:t>
            </a:r>
          </a:p>
        </p:txBody>
      </p:sp>
      <p:pic>
        <p:nvPicPr>
          <p:cNvPr id="10" name="Picture 2" descr="C:\Users\Harrell.Akeelah.B\Downloads\Thomas-Hooper_0.jpg"/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68" b="4268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Harrell.Akeelah.B\Downloads\Sara-Lamback.jpg"/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68" b="4268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4969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b="1" dirty="0">
                <a:latin typeface="+mj-lt"/>
              </a:rPr>
              <a:t>Bridget Brown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Todd Cohen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Director, Strategic Initiatives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r>
              <a:rPr lang="en-US" dirty="0"/>
              <a:t>Maher &amp; Maher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12"/>
          </p:nvPr>
        </p:nvSpPr>
        <p:spPr>
          <a:xfrm>
            <a:off x="3249613" y="3968692"/>
            <a:ext cx="4779962" cy="388996"/>
          </a:xfrm>
        </p:spPr>
        <p:txBody>
          <a:bodyPr/>
          <a:lstStyle/>
          <a:p>
            <a:r>
              <a:rPr lang="en-US" dirty="0"/>
              <a:t>Senior Workforce Development Specialist	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8" b="738"/>
          <a:stretch>
            <a:fillRect/>
          </a:stretch>
        </p:blipFill>
        <p:spPr/>
      </p:pic>
      <p:sp>
        <p:nvSpPr>
          <p:cNvPr id="9" name="Text Placeholder 8"/>
          <p:cNvSpPr>
            <a:spLocks noGrp="1"/>
          </p:cNvSpPr>
          <p:nvPr>
            <p:ph type="body" sz="half" idx="14"/>
          </p:nvPr>
        </p:nvSpPr>
        <p:spPr/>
        <p:txBody>
          <a:bodyPr/>
          <a:lstStyle/>
          <a:p>
            <a:r>
              <a:rPr lang="en-US" dirty="0"/>
              <a:t>ICF International </a:t>
            </a:r>
          </a:p>
        </p:txBody>
      </p:sp>
      <p:pic>
        <p:nvPicPr>
          <p:cNvPr id="10" name="Picture 4" descr="C:\Users\Harrell.Akeelah.B\Downloads\Picture1.png"/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0" r="13630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97840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400" b="1" dirty="0"/>
          </a:p>
          <a:p>
            <a:pPr lvl="0">
              <a:spcAft>
                <a:spcPts val="1200"/>
              </a:spcAft>
            </a:pPr>
            <a:r>
              <a:rPr lang="en-US" sz="2400" dirty="0"/>
              <a:t>Provide an overview of planned H-1B TechHire programmatic TA activities</a:t>
            </a:r>
          </a:p>
          <a:p>
            <a:pPr lvl="0">
              <a:spcAft>
                <a:spcPts val="1200"/>
              </a:spcAft>
            </a:pPr>
            <a:r>
              <a:rPr lang="en-US" sz="2400" dirty="0"/>
              <a:t>Introduce the TA team (and roles) to grantees, including coaches and SMEs</a:t>
            </a:r>
          </a:p>
          <a:p>
            <a:pPr lvl="0">
              <a:spcAft>
                <a:spcPts val="1200"/>
              </a:spcAft>
            </a:pPr>
            <a:r>
              <a:rPr lang="en-US" sz="2400" dirty="0"/>
              <a:t>Provide an overview of the coaching process, including coach/grantee matches</a:t>
            </a:r>
          </a:p>
          <a:p>
            <a:pPr lvl="0">
              <a:spcAft>
                <a:spcPts val="1200"/>
              </a:spcAft>
            </a:pPr>
            <a:r>
              <a:rPr lang="en-US" sz="2400" dirty="0"/>
              <a:t>Alert grantees to upcoming H-1B TechHire </a:t>
            </a:r>
            <a:br>
              <a:rPr lang="en-US" sz="2400" dirty="0"/>
            </a:br>
            <a:r>
              <a:rPr lang="en-US" sz="2400" dirty="0"/>
              <a:t>events and activities</a:t>
            </a:r>
          </a:p>
        </p:txBody>
      </p:sp>
    </p:spTree>
    <p:extLst>
      <p:ext uri="{BB962C8B-B14F-4D97-AF65-F5344CB8AC3E}">
        <p14:creationId xmlns:p14="http://schemas.microsoft.com/office/powerpoint/2010/main" val="354295588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676&quot;&gt;&lt;object type=&quot;3&quot; unique_id=&quot;10677&quot;&gt;&lt;property id=&quot;20148&quot; value=&quot;5&quot;/&gt;&lt;property id=&quot;20300&quot; value=&quot;Slide 1&quot;/&gt;&lt;property id=&quot;20307&quot; value=&quot;273&quot;/&gt;&lt;/object&gt;&lt;object type=&quot;3&quot; unique_id=&quot;10678&quot;&gt;&lt;property id=&quot;20148&quot; value=&quot;5&quot;/&gt;&lt;property id=&quot;20300&quot; value=&quot;Slide 2 - &amp;quot;Title Goes Here&amp;quot;&quot;/&gt;&lt;property id=&quot;20307&quot; value=&quot;256&quot;/&gt;&lt;/object&gt;&lt;object type=&quot;3&quot; unique_id=&quot;10679&quot;&gt;&lt;property id=&quot;20148&quot; value=&quot;5&quot;/&gt;&lt;property id=&quot;20300&quot; value=&quot;Slide 3&quot;/&gt;&lt;property id=&quot;20307&quot; value=&quot;264&quot;/&gt;&lt;/object&gt;&lt;object type=&quot;3&quot; unique_id=&quot;10680&quot;&gt;&lt;property id=&quot;20148&quot; value=&quot;5&quot;/&gt;&lt;property id=&quot;20300&quot; value=&quot;Slide 5 - &amp;quot;Bob Smith&amp;quot;&quot;/&gt;&lt;property id=&quot;20307&quot; value=&quot;259&quot;/&gt;&lt;/object&gt;&lt;object type=&quot;3&quot; unique_id=&quot;10681&quot;&gt;&lt;property id=&quot;20148&quot; value=&quot;5&quot;/&gt;&lt;property id=&quot;20300&quot; value=&quot;Slide 6 - &amp;quot;Bob Smith&amp;quot;&quot;/&gt;&lt;property id=&quot;20307&quot; value=&quot;260&quot;/&gt;&lt;/object&gt;&lt;object type=&quot;3&quot; unique_id=&quot;10682&quot;&gt;&lt;property id=&quot;20148&quot; value=&quot;5&quot;/&gt;&lt;property id=&quot;20300&quot; value=&quot;Slide 7 - &amp;quot;Bob Smith&amp;quot;&quot;/&gt;&lt;property id=&quot;20307&quot; value=&quot;261&quot;/&gt;&lt;/object&gt;&lt;object type=&quot;3&quot; unique_id=&quot;10683&quot;&gt;&lt;property id=&quot;20148&quot; value=&quot;5&quot;/&gt;&lt;property id=&quot;20300&quot; value=&quot;Slide 8&quot;/&gt;&lt;property id=&quot;20307&quot; value=&quot;265&quot;/&gt;&lt;/object&gt;&lt;object type=&quot;3&quot; unique_id=&quot;10684&quot;&gt;&lt;property id=&quot;20148&quot; value=&quot;5&quot;/&gt;&lt;property id=&quot;20300&quot; value=&quot;Slide 9&quot;/&gt;&lt;property id=&quot;20307&quot; value=&quot;270&quot;/&gt;&lt;/object&gt;&lt;object type=&quot;3&quot; unique_id=&quot;10685&quot;&gt;&lt;property id=&quot;20148&quot; value=&quot;5&quot;/&gt;&lt;property id=&quot;20300&quot; value=&quot;Slide 10 - &amp;quot;Section Title Goes Here&amp;quot;&quot;/&gt;&lt;property id=&quot;20307&quot; value=&quot;257&quot;/&gt;&lt;/object&gt;&lt;object type=&quot;3&quot; unique_id=&quot;10686&quot;&gt;&lt;property id=&quot;20148&quot; value=&quot;5&quot;/&gt;&lt;property id=&quot;20300&quot; value=&quot;Slide 11 - &amp;quot;Title Goes Here&amp;quot;&quot;/&gt;&lt;property id=&quot;20307&quot; value=&quot;258&quot;/&gt;&lt;/object&gt;&lt;object type=&quot;3&quot; unique_id=&quot;10687&quot;&gt;&lt;property id=&quot;20148&quot; value=&quot;5&quot;/&gt;&lt;property id=&quot;20300&quot; value=&quot;Slide 13 - &amp;quot;Picture Title Here&amp;quot;&quot;/&gt;&lt;property id=&quot;20307&quot; value=&quot;262&quot;/&gt;&lt;/object&gt;&lt;object type=&quot;3&quot; unique_id=&quot;10688&quot;&gt;&lt;property id=&quot;20148&quot; value=&quot;5&quot;/&gt;&lt;property id=&quot;20300&quot; value=&quot;Slide 14&quot;/&gt;&lt;property id=&quot;20307&quot; value=&quot;263&quot;/&gt;&lt;/object&gt;&lt;object type=&quot;3&quot; unique_id=&quot;10689&quot;&gt;&lt;property id=&quot;20148&quot; value=&quot;5&quot;/&gt;&lt;property id=&quot;20300&quot; value=&quot;Slide 15 - &amp;quot;Series Set Title&amp;quot;&quot;/&gt;&lt;property id=&quot;20307&quot; value=&quot;272&quot;/&gt;&lt;/object&gt;&lt;object type=&quot;3&quot; unique_id=&quot;10690&quot;&gt;&lt;property id=&quot;20148&quot; value=&quot;5&quot;/&gt;&lt;property id=&quot;20300&quot; value=&quot;Slide 16 - &amp;quot;FirstName LastName&amp;quot;&quot;/&gt;&lt;property id=&quot;20307&quot; value=&quot;266&quot;/&gt;&lt;/object&gt;&lt;object type=&quot;3&quot; unique_id=&quot;10691&quot;&gt;&lt;property id=&quot;20148&quot; value=&quot;5&quot;/&gt;&lt;property id=&quot;20300&quot; value=&quot;Slide 17&quot;/&gt;&lt;property id=&quot;20307&quot; value=&quot;267&quot;/&gt;&lt;/object&gt;&lt;object type=&quot;3&quot; unique_id=&quot;10692&quot;&gt;&lt;property id=&quot;20148&quot; value=&quot;5&quot;/&gt;&lt;property id=&quot;20300&quot; value=&quot;Slide 18 - &amp;quot;FirstName LastName&amp;quot;&quot;/&gt;&lt;property id=&quot;20307&quot; value=&quot;268&quot;/&gt;&lt;/object&gt;&lt;object type=&quot;3&quot; unique_id=&quot;10693&quot;&gt;&lt;property id=&quot;20148&quot; value=&quot;5&quot;/&gt;&lt;property id=&quot;20300&quot; value=&quot;Slide 19&quot;/&gt;&lt;property id=&quot;20307&quot; value=&quot;269&quot;/&gt;&lt;/object&gt;&lt;object type=&quot;3&quot; unique_id=&quot;21438&quot;&gt;&lt;property id=&quot;20148&quot; value=&quot;5&quot;/&gt;&lt;property id=&quot;20300&quot; value=&quot;Slide 12&quot;/&gt;&lt;property id=&quot;20307&quot; value=&quot;274&quot;/&gt;&lt;/object&gt;&lt;object type=&quot;3&quot; unique_id=&quot;21579&quot;&gt;&lt;property id=&quot;20148&quot; value=&quot;5&quot;/&gt;&lt;property id=&quot;20300&quot; value=&quot;Slide 4&quot;/&gt;&lt;property id=&quot;20307&quot; value=&quot;275&quot;/&gt;&lt;/object&gt;&lt;/object&gt;&lt;object type=&quot;8&quot; unique_id=&quot;10712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lossy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tint val="95000"/>
              <a:shade val="95000"/>
              <a:satMod val="120000"/>
            </a:schemeClr>
          </a:solidFill>
          <a:prstDash val="solid"/>
        </a:ln>
        <a:ln w="55000" cap="flat" cmpd="thickThin" algn="ctr">
          <a:solidFill>
            <a:schemeClr val="phClr">
              <a:tint val="90000"/>
              <a:satMod val="130000"/>
            </a:schemeClr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18FBA55B8DA5045BFCD6003A0206EBB" ma:contentTypeVersion="0" ma:contentTypeDescription="Create a new document." ma:contentTypeScope="" ma:versionID="9af4df16691a9af1e934d66c9f31676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CC49AA9-F75E-4759-B9AE-64F2C0E5A53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2AA1B5B-069E-4BDD-A79A-68D5FBCBDE35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421FA3AD-3432-4526-89EB-7A5B323DBCF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4772</TotalTime>
  <Words>1320</Words>
  <Application>Microsoft Office PowerPoint</Application>
  <PresentationFormat>On-screen Show (4:3)</PresentationFormat>
  <Paragraphs>311</Paragraphs>
  <Slides>39</Slides>
  <Notes>39</Notes>
  <HiddenSlides>1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50" baseType="lpstr">
      <vt:lpstr>Arial</vt:lpstr>
      <vt:lpstr>Calibri</vt:lpstr>
      <vt:lpstr>Franklin Gothic Medium</vt:lpstr>
      <vt:lpstr>Impact</vt:lpstr>
      <vt:lpstr>Myriad Pro</vt:lpstr>
      <vt:lpstr>Myriad Pro Cond</vt:lpstr>
      <vt:lpstr>Noto Sans Symbols</vt:lpstr>
      <vt:lpstr>Symbol</vt:lpstr>
      <vt:lpstr>Times New Roman</vt:lpstr>
      <vt:lpstr>Wingdings</vt:lpstr>
      <vt:lpstr>Office Theme</vt:lpstr>
      <vt:lpstr>PowerPoint Presentation</vt:lpstr>
      <vt:lpstr>PowerPoint Presentation</vt:lpstr>
      <vt:lpstr>TechHire Grantees</vt:lpstr>
      <vt:lpstr>Grantee Polling Question</vt:lpstr>
      <vt:lpstr>H-1B TechHire Grants Technical Assistance Launch Webinar</vt:lpstr>
      <vt:lpstr>Megan Baird</vt:lpstr>
      <vt:lpstr>Tom Hooper</vt:lpstr>
      <vt:lpstr>Todd Cohen</vt:lpstr>
      <vt:lpstr>PowerPoint Presentation</vt:lpstr>
      <vt:lpstr>PowerPoint Presentation</vt:lpstr>
      <vt:lpstr>TechHire Program Overview</vt:lpstr>
      <vt:lpstr>PowerPoint Presentation</vt:lpstr>
      <vt:lpstr>Overview of Grantees</vt:lpstr>
      <vt:lpstr>H-1B TechHire Grantees</vt:lpstr>
      <vt:lpstr>TechHire grantees</vt:lpstr>
      <vt:lpstr>Grantee Polling Question</vt:lpstr>
      <vt:lpstr>TechHire Technical Assistance </vt:lpstr>
      <vt:lpstr>The Full TechHire TA Team</vt:lpstr>
      <vt:lpstr>Overview of TechHire TA</vt:lpstr>
      <vt:lpstr>TechHire TA Modalities  </vt:lpstr>
      <vt:lpstr>Grantee Polling Question</vt:lpstr>
      <vt:lpstr>Potential programmatic topics </vt:lpstr>
      <vt:lpstr>Grantee Polling Question</vt:lpstr>
      <vt:lpstr>Responsive TA</vt:lpstr>
      <vt:lpstr>Grantee Polling Question</vt:lpstr>
      <vt:lpstr>The TechHire CoP</vt:lpstr>
      <vt:lpstr>PowerPoint Presentation</vt:lpstr>
      <vt:lpstr>TechHire Coaching</vt:lpstr>
      <vt:lpstr>The Role of your TechHire Coach</vt:lpstr>
      <vt:lpstr>Randy Wilson  </vt:lpstr>
      <vt:lpstr>Todd Cohen </vt:lpstr>
      <vt:lpstr>Lynn Bajorek  </vt:lpstr>
      <vt:lpstr>Immediate TechHire TA Next Steps</vt:lpstr>
      <vt:lpstr>Other Upcoming TA Activities </vt:lpstr>
      <vt:lpstr>PowerPoint Presentation</vt:lpstr>
      <vt:lpstr>Program Contact Information</vt:lpstr>
      <vt:lpstr>TechHire Grantee Mailbox TechHire@dol.gov  To Reach your Federal Project Officer, DOL National Office and Technical Assistance Providers</vt:lpstr>
      <vt:lpstr>Grantee Polling Question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Fernando Medrano</dc:creator>
  <cp:lastModifiedBy>Laura Casertano</cp:lastModifiedBy>
  <cp:revision>346</cp:revision>
  <cp:lastPrinted>2017-04-13T12:32:35Z</cp:lastPrinted>
  <dcterms:created xsi:type="dcterms:W3CDTF">2014-04-10T03:33:57Z</dcterms:created>
  <dcterms:modified xsi:type="dcterms:W3CDTF">2017-04-13T15:20:30Z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0x010100618FBA55B8DA5045BFCD6003A0206EBB</vt:lpwstr>
  </property>
</Properties>
</file>