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0"/>
  </p:notesMasterIdLst>
  <p:handoutMasterIdLst>
    <p:handoutMasterId r:id="rId31"/>
  </p:handoutMasterIdLst>
  <p:sldIdLst>
    <p:sldId id="269" r:id="rId2"/>
    <p:sldId id="386" r:id="rId3"/>
    <p:sldId id="351" r:id="rId4"/>
    <p:sldId id="388" r:id="rId5"/>
    <p:sldId id="387" r:id="rId6"/>
    <p:sldId id="352" r:id="rId7"/>
    <p:sldId id="371" r:id="rId8"/>
    <p:sldId id="355" r:id="rId9"/>
    <p:sldId id="356" r:id="rId10"/>
    <p:sldId id="375" r:id="rId11"/>
    <p:sldId id="374" r:id="rId12"/>
    <p:sldId id="360" r:id="rId13"/>
    <p:sldId id="379" r:id="rId14"/>
    <p:sldId id="380" r:id="rId15"/>
    <p:sldId id="334" r:id="rId16"/>
    <p:sldId id="365" r:id="rId17"/>
    <p:sldId id="366" r:id="rId18"/>
    <p:sldId id="392" r:id="rId19"/>
    <p:sldId id="389" r:id="rId20"/>
    <p:sldId id="383" r:id="rId21"/>
    <p:sldId id="384" r:id="rId22"/>
    <p:sldId id="367" r:id="rId23"/>
    <p:sldId id="382" r:id="rId24"/>
    <p:sldId id="378" r:id="rId25"/>
    <p:sldId id="373" r:id="rId26"/>
    <p:sldId id="372" r:id="rId27"/>
    <p:sldId id="390" r:id="rId28"/>
    <p:sldId id="391" r:id="rId29"/>
  </p:sldIdLst>
  <p:sldSz cx="9144000" cy="6858000" type="screen4x3"/>
  <p:notesSz cx="6858000" cy="9313863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96"/>
    <a:srgbClr val="898989"/>
    <a:srgbClr val="F68222"/>
    <a:srgbClr val="F6882E"/>
    <a:srgbClr val="F5750B"/>
    <a:srgbClr val="005392"/>
    <a:srgbClr val="007434"/>
    <a:srgbClr val="CBCBCB"/>
    <a:srgbClr val="D3D3D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85597" autoAdjust="0"/>
  </p:normalViewPr>
  <p:slideViewPr>
    <p:cSldViewPr>
      <p:cViewPr varScale="1">
        <p:scale>
          <a:sx n="75" d="100"/>
          <a:sy n="75" d="100"/>
        </p:scale>
        <p:origin x="194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6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1A298-957C-4C9B-BE21-0661DBD20DC6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2D45-DCF6-47A2-8C78-A6D6532CA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1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637E-62AA-42B3-99B9-03B4B0AE3053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415B-1EFA-4E09-B249-36ACC019B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2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8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4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2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1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7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2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4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2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24085"/>
            <a:ext cx="64770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4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19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9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35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89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0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8A93-9EC8-4F88-9EEE-0E3CD198B8A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3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8A93-9EC8-4F88-9EEE-0E3CD198B8A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0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4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7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C415B-1EFA-4E09-B249-36ACC019BC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14598" y="6248400"/>
            <a:ext cx="4429402" cy="61060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2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Cheryl Robbins at </a:t>
            </a:r>
            <a:r>
              <a:rPr lang="en-US" sz="140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crobbins@mahernet.com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470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7" name="Oval 6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1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2" name="Oval 11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30247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7" name="Oval 16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742791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33" name="Oval 32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488887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1168" y="345650"/>
            <a:ext cx="392138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/>
        </p:nvSpPr>
        <p:spPr>
          <a:xfrm>
            <a:off x="3655362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69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763"/>
            <a:ext cx="8064341" cy="2931934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8" name="Oval 7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582055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8" name="Oval 7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460379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24" name="Oval 23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5912951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1" name="Oval 10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486945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1" name="Oval 10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491366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188453786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6309"/>
            <a:ext cx="7840136" cy="481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9521" y="345650"/>
            <a:ext cx="40930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7" name="Chevron 6"/>
          <p:cNvSpPr/>
          <p:nvPr/>
        </p:nvSpPr>
        <p:spPr>
          <a:xfrm>
            <a:off x="3498840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9" name="Oval 8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7922635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3" name="Oval 12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4649259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828"/>
            <a:ext cx="8717281" cy="5576138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66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"/>
          <p:cNvSpPr/>
          <p:nvPr userDrawn="1"/>
        </p:nvSpPr>
        <p:spPr>
          <a:xfrm>
            <a:off x="0" y="4775200"/>
            <a:ext cx="9144000" cy="98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01600" dist="25400" dir="13500000">
              <a:prstClr val="black">
                <a:alpha val="2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 userDrawn="1"/>
        </p:nvSpPr>
        <p:spPr>
          <a:xfrm>
            <a:off x="0" y="5421840"/>
            <a:ext cx="9144000" cy="1436160"/>
          </a:xfrm>
          <a:prstGeom prst="rect">
            <a:avLst/>
          </a:prstGeom>
          <a:gradFill flip="none" rotWithShape="1">
            <a:gsLst>
              <a:gs pos="0">
                <a:srgbClr val="376092">
                  <a:shade val="30000"/>
                  <a:satMod val="115000"/>
                </a:srgbClr>
              </a:gs>
              <a:gs pos="50000">
                <a:srgbClr val="376092">
                  <a:shade val="67500"/>
                  <a:satMod val="115000"/>
                </a:srgbClr>
              </a:gs>
              <a:gs pos="100000">
                <a:srgbClr val="37609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Welcome</a:t>
            </a:r>
            <a:r>
              <a:rPr lang="en-US" sz="2000" b="1" baseline="0" dirty="0">
                <a:solidFill>
                  <a:schemeClr val="bg1"/>
                </a:solidFill>
              </a:rPr>
              <a:t> to </a:t>
            </a:r>
            <a:r>
              <a:rPr lang="en-US" sz="2000" b="1" dirty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>
                <a:solidFill>
                  <a:schemeClr val="bg1"/>
                </a:solidFill>
              </a:rPr>
              <a:t>3</a:t>
            </a:r>
            <a:r>
              <a:rPr lang="en-US" sz="2000" b="1" baseline="0" dirty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979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5790670"/>
            <a:ext cx="3905250" cy="698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90670"/>
            <a:ext cx="9144000" cy="762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0884" y="5909689"/>
            <a:ext cx="3456716" cy="524493"/>
            <a:chOff x="39624" y="5208446"/>
            <a:chExt cx="3456716" cy="524493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5296286"/>
              <a:ext cx="296294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spc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OFFICE</a:t>
              </a:r>
              <a:r>
                <a:rPr lang="en-US" sz="900" b="1" i="0" kern="800" spc="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OF APPRENTICESHIP</a:t>
              </a:r>
              <a:endParaRPr lang="en-US" sz="900" b="1" i="0" kern="800" spc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spc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UNITED</a:t>
              </a:r>
              <a:r>
                <a:rPr lang="en-US" sz="900" b="0" i="0" kern="800" spc="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STATES DEPARTMENT OF LABOR</a:t>
              </a:r>
              <a:endParaRPr lang="en-US" sz="900" b="0" i="0" kern="800" spc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4" y="5208446"/>
              <a:ext cx="524493" cy="524493"/>
            </a:xfrm>
            <a:prstGeom prst="rect">
              <a:avLst/>
            </a:prstGeom>
          </p:spPr>
        </p:pic>
      </p:grpSp>
      <p:sp>
        <p:nvSpPr>
          <p:cNvPr id="16" name="Footer"/>
          <p:cNvSpPr/>
          <p:nvPr userDrawn="1"/>
        </p:nvSpPr>
        <p:spPr>
          <a:xfrm>
            <a:off x="0" y="-1"/>
            <a:ext cx="9144000" cy="2658979"/>
          </a:xfrm>
          <a:prstGeom prst="rect">
            <a:avLst/>
          </a:prstGeom>
          <a:gradFill flip="none" rotWithShape="1">
            <a:gsLst>
              <a:gs pos="0">
                <a:srgbClr val="376092">
                  <a:shade val="30000"/>
                  <a:satMod val="115000"/>
                </a:srgbClr>
              </a:gs>
              <a:gs pos="50000">
                <a:srgbClr val="376092">
                  <a:shade val="67500"/>
                  <a:satMod val="115000"/>
                </a:srgbClr>
              </a:gs>
              <a:gs pos="100000">
                <a:srgbClr val="37609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innerShdw blurRad="482600" dist="4699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064"/>
          <a:stretch/>
        </p:blipFill>
        <p:spPr>
          <a:xfrm>
            <a:off x="2987040" y="692066"/>
            <a:ext cx="3169920" cy="212733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0670"/>
            <a:ext cx="9144000" cy="76253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67500"/>
                  <a:satMod val="115000"/>
                </a:schemeClr>
              </a:gs>
              <a:gs pos="41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23" y="173414"/>
            <a:ext cx="6356018" cy="7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1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235274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"/>
          <p:cNvSpPr/>
          <p:nvPr userDrawn="1"/>
        </p:nvSpPr>
        <p:spPr>
          <a:xfrm>
            <a:off x="0" y="4775200"/>
            <a:ext cx="9144000" cy="98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01600" dist="25400" dir="13500000">
              <a:prstClr val="black">
                <a:alpha val="2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 userDrawn="1"/>
        </p:nvSpPr>
        <p:spPr>
          <a:xfrm>
            <a:off x="0" y="5421840"/>
            <a:ext cx="9144000" cy="1436160"/>
          </a:xfrm>
          <a:prstGeom prst="rect">
            <a:avLst/>
          </a:prstGeom>
          <a:gradFill flip="none" rotWithShape="1">
            <a:gsLst>
              <a:gs pos="0">
                <a:srgbClr val="376092">
                  <a:shade val="30000"/>
                  <a:satMod val="115000"/>
                </a:srgbClr>
              </a:gs>
              <a:gs pos="50000">
                <a:srgbClr val="376092">
                  <a:shade val="67500"/>
                  <a:satMod val="115000"/>
                </a:srgbClr>
              </a:gs>
              <a:gs pos="100000">
                <a:srgbClr val="37609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Welcome</a:t>
            </a:r>
            <a:r>
              <a:rPr lang="en-US" sz="2000" b="1" baseline="0" dirty="0">
                <a:solidFill>
                  <a:schemeClr val="bg1"/>
                </a:solidFill>
              </a:rPr>
              <a:t> to </a:t>
            </a:r>
            <a:r>
              <a:rPr lang="en-US" sz="2000" b="1" dirty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>
                <a:solidFill>
                  <a:schemeClr val="bg1"/>
                </a:solidFill>
              </a:rPr>
              <a:t>3</a:t>
            </a:r>
            <a:r>
              <a:rPr lang="en-US" sz="2000" b="1" baseline="0" dirty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979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5790670"/>
            <a:ext cx="3905250" cy="698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790670"/>
            <a:ext cx="9144000" cy="762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00884" y="5909689"/>
            <a:ext cx="3456716" cy="524493"/>
            <a:chOff x="39624" y="5208446"/>
            <a:chExt cx="3456716" cy="524493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5296286"/>
              <a:ext cx="296294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spc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OFFICE OF APPRENTICESHIP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spc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UNITED</a:t>
              </a:r>
              <a:r>
                <a:rPr lang="en-US" sz="900" b="0" i="0" kern="800" spc="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STATES DEPARTMENT OF LABOR</a:t>
              </a:r>
              <a:endParaRPr lang="en-US" sz="900" b="0" i="0" kern="800" spc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4" y="5208446"/>
              <a:ext cx="524493" cy="524493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5846778"/>
            <a:ext cx="3505200" cy="650315"/>
          </a:xfrm>
          <a:prstGeom prst="rect">
            <a:avLst/>
          </a:prstGeom>
        </p:spPr>
      </p:pic>
      <p:sp>
        <p:nvSpPr>
          <p:cNvPr id="16" name="Footer"/>
          <p:cNvSpPr/>
          <p:nvPr userDrawn="1"/>
        </p:nvSpPr>
        <p:spPr>
          <a:xfrm>
            <a:off x="0" y="-1"/>
            <a:ext cx="9144000" cy="2658979"/>
          </a:xfrm>
          <a:prstGeom prst="rect">
            <a:avLst/>
          </a:prstGeom>
          <a:gradFill flip="none" rotWithShape="1">
            <a:gsLst>
              <a:gs pos="0">
                <a:srgbClr val="376092">
                  <a:shade val="30000"/>
                  <a:satMod val="115000"/>
                </a:srgbClr>
              </a:gs>
              <a:gs pos="50000">
                <a:srgbClr val="376092">
                  <a:shade val="67500"/>
                  <a:satMod val="115000"/>
                </a:srgbClr>
              </a:gs>
              <a:gs pos="100000">
                <a:srgbClr val="376092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innerShdw blurRad="482600" dist="4699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064"/>
          <a:stretch/>
        </p:blipFill>
        <p:spPr>
          <a:xfrm>
            <a:off x="2482850" y="52658"/>
            <a:ext cx="4178300" cy="280405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486400" y="65170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829A04-44C1-4077-A019-054E2E907196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4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58585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25" name="Oval 24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749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9" name="Oval 18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01431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28" name="Oval 27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22563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28" name="Oval 27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951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6" name="Oval 5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5549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 descr="wrfgps-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grpSp>
        <p:nvGrpSpPr>
          <p:cNvPr id="10" name="Group 9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083154" y="6050884"/>
            <a:ext cx="3410350" cy="730916"/>
            <a:chOff x="1066800" y="5943600"/>
            <a:chExt cx="3285744" cy="704210"/>
          </a:xfrm>
        </p:grpSpPr>
        <p:sp>
          <p:nvSpPr>
            <p:cNvPr id="15" name="Oval 14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0268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/>
        </p:nvPicPr>
        <p:blipFill rotWithShape="1">
          <a:blip r:embed="rId2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5486400" y="6412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829A04-44C1-4077-A019-054E2E907196}" type="slidenum">
              <a:rPr lang="en-US" smtClean="0">
                <a:solidFill>
                  <a:schemeClr val="accent1"/>
                </a:solidFill>
              </a:rPr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4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ee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684" y="4876706"/>
            <a:ext cx="8791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8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870" y="1280052"/>
            <a:ext cx="5468730" cy="1470025"/>
          </a:xfrm>
        </p:spPr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the New </a:t>
            </a:r>
            <a:br>
              <a:rPr lang="en-US" dirty="0"/>
            </a:br>
            <a:r>
              <a:rPr lang="en-US" dirty="0"/>
              <a:t>Apprenticeship EEO Regulations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 Title 29 Part 30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5632384" y="5638800"/>
            <a:ext cx="3511616" cy="773865"/>
          </a:xfrm>
        </p:spPr>
        <p:txBody>
          <a:bodyPr/>
          <a:lstStyle/>
          <a:p>
            <a:r>
              <a:rPr lang="en-US" sz="2100" dirty="0"/>
              <a:t>The Office of Apprenticeship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spc="-4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April 18,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9" b="-7759"/>
          <a:stretch/>
        </p:blipFill>
        <p:spPr>
          <a:xfrm>
            <a:off x="5745320" y="6096000"/>
            <a:ext cx="3285744" cy="704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443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Sponsors’ Obligations to Ensure </a:t>
            </a:r>
            <a:br>
              <a:rPr lang="en-US" dirty="0"/>
            </a:br>
            <a:r>
              <a:rPr lang="en-US" dirty="0"/>
              <a:t>Equal Opportunity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33800" y="1371599"/>
            <a:ext cx="4572000" cy="4038601"/>
          </a:xfr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en-US" sz="2100" dirty="0"/>
              <a:t>Assign responsibility to an individual(s) to oversee EEO efforts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en-US" sz="2100" dirty="0"/>
              <a:t>Distribute the EEO policy and conduct orientation and information sessions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en-US" sz="2100" dirty="0"/>
              <a:t>Keep the workplace free from harassment, intimidation, and retaliation (anti-harassment training and complaint procedures)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en-US" sz="2100" dirty="0"/>
              <a:t>Conduct outreach and recruitment and provide notice about </a:t>
            </a:r>
            <a:br>
              <a:rPr lang="en-US" sz="2100" dirty="0"/>
            </a:br>
            <a:r>
              <a:rPr lang="en-US" sz="2100" dirty="0"/>
              <a:t>openings </a:t>
            </a:r>
          </a:p>
        </p:txBody>
      </p:sp>
      <p:pic>
        <p:nvPicPr>
          <p:cNvPr id="5" name="Picture 3" descr="C:\Users\Foti.James\AppData\Local\Microsoft\Windows\Temporary Internet Files\Content.IE5\X1VTA90F\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8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524000"/>
            <a:ext cx="3048000" cy="4267200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072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8442325" cy="4830763"/>
          </a:xfrm>
        </p:spPr>
        <p:txBody>
          <a:bodyPr>
            <a:noAutofit/>
          </a:bodyPr>
          <a:lstStyle/>
          <a:p>
            <a:pPr lvl="0">
              <a:lnSpc>
                <a:spcPct val="95000"/>
              </a:lnSpc>
              <a:spcAft>
                <a:spcPts val="1500"/>
              </a:spcAft>
            </a:pPr>
            <a:r>
              <a:rPr lang="en-US" sz="2100" dirty="0"/>
              <a:t>Larger sponsors (with five or more apprentices) will work with registration agencies to develop affirmative action programs (AAPs) to ensure equal opportunity in recruitment, selection, employment, and training of apprentices. </a:t>
            </a:r>
          </a:p>
          <a:p>
            <a:pPr lvl="0">
              <a:lnSpc>
                <a:spcPct val="95000"/>
              </a:lnSpc>
              <a:spcAft>
                <a:spcPts val="1500"/>
              </a:spcAft>
            </a:pPr>
            <a:r>
              <a:rPr lang="en-US" sz="2100" dirty="0"/>
              <a:t>The final rule allows new </a:t>
            </a:r>
            <a:br>
              <a:rPr lang="en-US" sz="2100" dirty="0"/>
            </a:br>
            <a:r>
              <a:rPr lang="en-US" sz="2100" dirty="0"/>
              <a:t>program sponsors up to </a:t>
            </a:r>
            <a:br>
              <a:rPr lang="en-US" sz="2100" dirty="0"/>
            </a:br>
            <a:r>
              <a:rPr lang="en-US" sz="2100" dirty="0"/>
              <a:t>two years to establish </a:t>
            </a:r>
            <a:br>
              <a:rPr lang="en-US" sz="2100" dirty="0"/>
            </a:br>
            <a:r>
              <a:rPr lang="en-US" sz="2100" dirty="0"/>
              <a:t>initial AAPs. </a:t>
            </a:r>
          </a:p>
          <a:p>
            <a:pPr lvl="0">
              <a:lnSpc>
                <a:spcPct val="95000"/>
              </a:lnSpc>
              <a:spcAft>
                <a:spcPts val="1500"/>
              </a:spcAft>
            </a:pPr>
            <a:r>
              <a:rPr lang="en-US" sz="2100" dirty="0"/>
              <a:t>Existing sponsors will </a:t>
            </a:r>
            <a:br>
              <a:rPr lang="en-US" sz="2100" dirty="0"/>
            </a:br>
            <a:r>
              <a:rPr lang="en-US" sz="2100" dirty="0"/>
              <a:t>have two years from the </a:t>
            </a:r>
            <a:br>
              <a:rPr lang="en-US" sz="2100" dirty="0"/>
            </a:br>
            <a:r>
              <a:rPr lang="en-US" sz="2100" dirty="0"/>
              <a:t>effective date to develop </a:t>
            </a:r>
            <a:br>
              <a:rPr lang="en-US" sz="2100" dirty="0"/>
            </a:br>
            <a:r>
              <a:rPr lang="en-US" sz="2100" dirty="0"/>
              <a:t>an AAP in line with the </a:t>
            </a:r>
            <a:br>
              <a:rPr lang="en-US" sz="2100" dirty="0"/>
            </a:br>
            <a:r>
              <a:rPr lang="en-US" sz="2100" dirty="0"/>
              <a:t>new rule. </a:t>
            </a:r>
          </a:p>
          <a:p>
            <a:pPr>
              <a:lnSpc>
                <a:spcPct val="95000"/>
              </a:lnSpc>
              <a:spcAft>
                <a:spcPts val="1500"/>
              </a:spcAft>
            </a:pP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Sponsors’ Affirmative Action Obligations</a:t>
            </a:r>
          </a:p>
        </p:txBody>
      </p:sp>
      <p:pic>
        <p:nvPicPr>
          <p:cNvPr id="5" name="Picture 2" descr="C:\Users\Foti.James\AppData\Local\Microsoft\Windows\Temporary Internet Files\Content.IE5\FJ0F8DC4\6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91000" y="2895600"/>
            <a:ext cx="4071112" cy="2939929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3615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57967"/>
          </a:xfrm>
        </p:spPr>
        <p:txBody>
          <a:bodyPr>
            <a:normAutofit/>
          </a:bodyPr>
          <a:lstStyle/>
          <a:p>
            <a:r>
              <a:rPr lang="en-US" dirty="0"/>
              <a:t>Implementation Timeline:  </a:t>
            </a:r>
            <a:br>
              <a:rPr lang="en-US" dirty="0"/>
            </a:br>
            <a:r>
              <a:rPr lang="en-US" dirty="0"/>
              <a:t>Sponsors in OA States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00403" y="1676400"/>
            <a:ext cx="5105398" cy="1703740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Aft>
                <a:spcPts val="800"/>
              </a:spcAft>
              <a:buNone/>
            </a:pPr>
            <a:r>
              <a:rPr lang="en-US" sz="2000" dirty="0"/>
              <a:t>Updated regulations go into effect, including obligations to:</a:t>
            </a:r>
          </a:p>
          <a:p>
            <a:pPr marL="231775" indent="-231775">
              <a:lnSpc>
                <a:spcPct val="95000"/>
              </a:lnSpc>
              <a:spcAft>
                <a:spcPts val="800"/>
              </a:spcAft>
            </a:pPr>
            <a:r>
              <a:rPr lang="en-US" sz="1600" dirty="0"/>
              <a:t>Utilize nondiscriminatory selection procedures</a:t>
            </a:r>
          </a:p>
          <a:p>
            <a:pPr marL="231775" indent="-231775">
              <a:lnSpc>
                <a:spcPct val="95000"/>
              </a:lnSpc>
              <a:spcAft>
                <a:spcPts val="800"/>
              </a:spcAft>
            </a:pPr>
            <a:r>
              <a:rPr lang="en-US" sz="1600" dirty="0"/>
              <a:t>Provide notice about complaint procedure</a:t>
            </a:r>
          </a:p>
          <a:p>
            <a:pPr marL="231775" indent="-231775">
              <a:lnSpc>
                <a:spcPct val="95000"/>
              </a:lnSpc>
              <a:spcAft>
                <a:spcPts val="800"/>
              </a:spcAft>
            </a:pPr>
            <a:r>
              <a:rPr lang="en-US" sz="1600" dirty="0"/>
              <a:t>Not retaliate for filing a complaint</a:t>
            </a:r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en-US" sz="2000" dirty="0"/>
          </a:p>
          <a:p>
            <a:pPr>
              <a:lnSpc>
                <a:spcPct val="95000"/>
              </a:lnSpc>
              <a:spcAft>
                <a:spcPts val="800"/>
              </a:spcAft>
            </a:pPr>
            <a:endParaRPr lang="en-US" sz="2000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276601" y="3889812"/>
            <a:ext cx="4876799" cy="296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95000"/>
              </a:lnSpc>
              <a:spcBef>
                <a:spcPct val="20000"/>
              </a:spcBef>
              <a:spcAft>
                <a:spcPts val="800"/>
              </a:spcAft>
              <a:buClr>
                <a:srgbClr val="752832"/>
              </a:buClr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Non-discrimination/equal employment opportunity provisions go into effect, including:</a:t>
            </a:r>
          </a:p>
          <a:p>
            <a:pPr marL="231775" indent="-231775" defTabSz="457200">
              <a:lnSpc>
                <a:spcPct val="95000"/>
              </a:lnSpc>
              <a:spcBef>
                <a:spcPct val="20000"/>
              </a:spcBef>
              <a:spcAft>
                <a:spcPts val="8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Refrain from discrimination, including new protected bases</a:t>
            </a:r>
          </a:p>
          <a:p>
            <a:pPr marL="231775" indent="-231775" defTabSz="457200">
              <a:lnSpc>
                <a:spcPct val="95000"/>
              </a:lnSpc>
              <a:spcBef>
                <a:spcPct val="20000"/>
              </a:spcBef>
              <a:spcAft>
                <a:spcPts val="8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Update and disseminate EEO pledge</a:t>
            </a:r>
          </a:p>
          <a:p>
            <a:pPr marL="231775" indent="-231775" defTabSz="457200">
              <a:lnSpc>
                <a:spcPct val="95000"/>
              </a:lnSpc>
              <a:spcBef>
                <a:spcPct val="20000"/>
              </a:spcBef>
              <a:spcAft>
                <a:spcPts val="8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Engage in inclusive outreach &amp; recruitment efforts</a:t>
            </a:r>
          </a:p>
          <a:p>
            <a:pPr marL="231775" indent="-231775" defTabSz="457200">
              <a:lnSpc>
                <a:spcPct val="95000"/>
              </a:lnSpc>
              <a:spcBef>
                <a:spcPct val="20000"/>
              </a:spcBef>
              <a:spcAft>
                <a:spcPts val="800"/>
              </a:spcAft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Implement anti-harassment measures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1299390"/>
            <a:ext cx="8451273" cy="765771"/>
            <a:chOff x="644467" y="2256972"/>
            <a:chExt cx="8451273" cy="765771"/>
          </a:xfrm>
        </p:grpSpPr>
        <p:sp>
          <p:nvSpPr>
            <p:cNvPr id="17" name="TextBox 16"/>
            <p:cNvSpPr txBox="1"/>
            <p:nvPr/>
          </p:nvSpPr>
          <p:spPr>
            <a:xfrm>
              <a:off x="644468" y="2263722"/>
              <a:ext cx="2895600" cy="759021"/>
            </a:xfrm>
            <a:prstGeom prst="roundRect">
              <a:avLst>
                <a:gd name="adj" fmla="val 28172"/>
              </a:avLst>
            </a:prstGeom>
            <a:gradFill flip="none" rotWithShape="1">
              <a:gsLst>
                <a:gs pos="100000">
                  <a:srgbClr val="4F4F4F"/>
                </a:gs>
                <a:gs pos="0">
                  <a:srgbClr val="1D1D1D"/>
                </a:gs>
                <a:gs pos="53000">
                  <a:srgbClr val="313131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800" b="1">
                  <a:latin typeface="Trebuchet MS" panose="020B0603020202020204" pitchFamily="34" charset="0"/>
                </a:defRPr>
              </a:lvl1pPr>
            </a:lstStyle>
            <a:p>
              <a:pPr algn="ctr"/>
              <a:r>
                <a:rPr lang="en-US" sz="1900" b="0" dirty="0">
                  <a:latin typeface="+mj-lt"/>
                </a:rPr>
                <a:t>January 18, 2017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467" y="2256972"/>
              <a:ext cx="8451273" cy="3657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rgbClr val="0C5496"/>
                </a:gs>
                <a:gs pos="100000">
                  <a:schemeClr val="tx2"/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85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/>
            <a:lstStyle>
              <a:defPPr>
                <a:defRPr lang="en-US"/>
              </a:defPPr>
              <a:lvl1pPr algn="ctr">
                <a:defRPr>
                  <a:latin typeface="Arial" pitchFamily="34" charset="0"/>
                  <a:cs typeface="Arial" pitchFamily="34" charset="0"/>
                </a:defRPr>
              </a:lvl1pPr>
            </a:lstStyle>
            <a:p>
              <a:pPr algn="l" defTabSz="457200">
                <a:lnSpc>
                  <a:spcPct val="90000"/>
                </a:lnSpc>
              </a:pPr>
              <a:r>
                <a:rPr lang="en-US" sz="21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Key Date		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|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	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Obligations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399" y="3524052"/>
            <a:ext cx="8451273" cy="743148"/>
            <a:chOff x="644467" y="2089211"/>
            <a:chExt cx="8451273" cy="933532"/>
          </a:xfrm>
        </p:grpSpPr>
        <p:sp>
          <p:nvSpPr>
            <p:cNvPr id="27" name="TextBox 26"/>
            <p:cNvSpPr txBox="1"/>
            <p:nvPr/>
          </p:nvSpPr>
          <p:spPr>
            <a:xfrm>
              <a:off x="644468" y="2263722"/>
              <a:ext cx="2895601" cy="759021"/>
            </a:xfrm>
            <a:prstGeom prst="roundRect">
              <a:avLst>
                <a:gd name="adj" fmla="val 28172"/>
              </a:avLst>
            </a:prstGeom>
            <a:gradFill flip="none" rotWithShape="1">
              <a:gsLst>
                <a:gs pos="100000">
                  <a:srgbClr val="4F4F4F"/>
                </a:gs>
                <a:gs pos="0">
                  <a:srgbClr val="1D1D1D"/>
                </a:gs>
                <a:gs pos="53000">
                  <a:srgbClr val="313131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800" b="1">
                  <a:latin typeface="Trebuchet MS" panose="020B0603020202020204" pitchFamily="34" charset="0"/>
                </a:defRPr>
              </a:lvl1pPr>
            </a:lstStyle>
            <a:p>
              <a:pPr algn="ctr"/>
              <a:r>
                <a:rPr lang="en-US" sz="1900" b="0" dirty="0">
                  <a:latin typeface="+mj-lt"/>
                </a:rPr>
                <a:t>July 17, 2017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4467" y="2089211"/>
              <a:ext cx="8451273" cy="459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rgbClr val="0C5496"/>
                </a:gs>
                <a:gs pos="100000">
                  <a:schemeClr val="tx2"/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85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/>
            <a:lstStyle>
              <a:defPPr>
                <a:defRPr lang="en-US"/>
              </a:defPPr>
              <a:lvl1pPr algn="ctr">
                <a:defRPr>
                  <a:latin typeface="Arial" pitchFamily="34" charset="0"/>
                  <a:cs typeface="Arial" pitchFamily="34" charset="0"/>
                </a:defRPr>
              </a:lvl1pPr>
            </a:lstStyle>
            <a:p>
              <a:pPr algn="l" defTabSz="457200">
                <a:lnSpc>
                  <a:spcPct val="90000"/>
                </a:lnSpc>
              </a:pPr>
              <a:r>
                <a:rPr lang="en-US" sz="21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Key Date		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|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	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Obligations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390686" y="4415135"/>
            <a:ext cx="2419028" cy="1613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0487"/>
            <a:ext cx="1295401" cy="4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799" y="1549023"/>
            <a:ext cx="8451273" cy="765771"/>
            <a:chOff x="644467" y="2256972"/>
            <a:chExt cx="8451273" cy="765771"/>
          </a:xfrm>
        </p:grpSpPr>
        <p:sp>
          <p:nvSpPr>
            <p:cNvPr id="8" name="TextBox 7"/>
            <p:cNvSpPr txBox="1"/>
            <p:nvPr/>
          </p:nvSpPr>
          <p:spPr>
            <a:xfrm>
              <a:off x="644468" y="2263722"/>
              <a:ext cx="2895600" cy="759021"/>
            </a:xfrm>
            <a:prstGeom prst="roundRect">
              <a:avLst>
                <a:gd name="adj" fmla="val 28172"/>
              </a:avLst>
            </a:prstGeom>
            <a:gradFill flip="none" rotWithShape="1">
              <a:gsLst>
                <a:gs pos="100000">
                  <a:srgbClr val="4F4F4F"/>
                </a:gs>
                <a:gs pos="0">
                  <a:srgbClr val="1D1D1D"/>
                </a:gs>
                <a:gs pos="53000">
                  <a:srgbClr val="313131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800" b="1">
                  <a:latin typeface="Trebuchet MS" panose="020B0603020202020204" pitchFamily="34" charset="0"/>
                </a:defRPr>
              </a:lvl1pPr>
            </a:lstStyle>
            <a:p>
              <a:pPr algn="ctr"/>
              <a:r>
                <a:rPr lang="en-US" sz="1900" b="0" dirty="0">
                  <a:latin typeface="+mj-lt"/>
                </a:rPr>
                <a:t>January 18, 2019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467" y="2256972"/>
              <a:ext cx="8451273" cy="3657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rgbClr val="0C5496"/>
                </a:gs>
                <a:gs pos="100000">
                  <a:schemeClr val="tx2"/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85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/>
            <a:lstStyle>
              <a:defPPr>
                <a:defRPr lang="en-US"/>
              </a:defPPr>
              <a:lvl1pPr algn="ctr">
                <a:defRPr>
                  <a:latin typeface="Arial" pitchFamily="34" charset="0"/>
                  <a:cs typeface="Arial" pitchFamily="34" charset="0"/>
                </a:defRPr>
              </a:lvl1pPr>
            </a:lstStyle>
            <a:p>
              <a:pPr algn="l" defTabSz="457200">
                <a:lnSpc>
                  <a:spcPct val="90000"/>
                </a:lnSpc>
              </a:pPr>
              <a:r>
                <a:rPr lang="en-US" sz="21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Key Date		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|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	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Required Actions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/>
              <a:t>Implementation Timeline:  </a:t>
            </a:r>
            <a:br>
              <a:rPr lang="en-US" dirty="0"/>
            </a:br>
            <a:r>
              <a:rPr lang="en-US" dirty="0"/>
              <a:t>Sponsors in OA States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2174875"/>
            <a:ext cx="533400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Existing RA sponsors implement affirmative action programs:</a:t>
            </a:r>
          </a:p>
          <a:p>
            <a:r>
              <a:rPr lang="en-US" sz="2000" dirty="0"/>
              <a:t>Invite self-identification of disabilities</a:t>
            </a:r>
          </a:p>
          <a:p>
            <a:r>
              <a:rPr lang="en-US" sz="2000" dirty="0"/>
              <a:t>Conduct initial review of personnel practices</a:t>
            </a:r>
          </a:p>
          <a:p>
            <a:r>
              <a:rPr lang="en-US" sz="2000" dirty="0"/>
              <a:t>Conduct initial workforce analyses</a:t>
            </a:r>
          </a:p>
          <a:p>
            <a:r>
              <a:rPr lang="en-US" sz="2000" dirty="0"/>
              <a:t>Draft written affirmative action plan</a:t>
            </a:r>
          </a:p>
          <a:p>
            <a:r>
              <a:rPr lang="en-US" sz="2000" dirty="0"/>
              <a:t>Compliance reviews begin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602163"/>
            <a:ext cx="289733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0487"/>
            <a:ext cx="1295401" cy="4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799" y="1549023"/>
            <a:ext cx="8451273" cy="1651377"/>
            <a:chOff x="644467" y="2256972"/>
            <a:chExt cx="8451273" cy="1651377"/>
          </a:xfrm>
        </p:grpSpPr>
        <p:sp>
          <p:nvSpPr>
            <p:cNvPr id="8" name="TextBox 7"/>
            <p:cNvSpPr txBox="1"/>
            <p:nvPr/>
          </p:nvSpPr>
          <p:spPr>
            <a:xfrm>
              <a:off x="644468" y="2263722"/>
              <a:ext cx="2895600" cy="1644627"/>
            </a:xfrm>
            <a:prstGeom prst="roundRect">
              <a:avLst>
                <a:gd name="adj" fmla="val 17723"/>
              </a:avLst>
            </a:prstGeom>
            <a:gradFill flip="none" rotWithShape="1">
              <a:gsLst>
                <a:gs pos="100000">
                  <a:srgbClr val="4F4F4F"/>
                </a:gs>
                <a:gs pos="0">
                  <a:srgbClr val="1D1D1D"/>
                </a:gs>
                <a:gs pos="53000">
                  <a:srgbClr val="313131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64008" rtlCol="0" anchor="b" anchorCtr="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800" b="1">
                  <a:latin typeface="Trebuchet MS" panose="020B0603020202020204" pitchFamily="34" charset="0"/>
                </a:defRPr>
              </a:lvl1pPr>
            </a:lstStyle>
            <a:p>
              <a:pPr algn="ctr"/>
              <a:r>
                <a:rPr lang="en-US" sz="2400" b="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j-lt"/>
                </a:rPr>
                <a:t>Two Years </a:t>
              </a:r>
              <a:br>
                <a:rPr lang="en-US" sz="2000" b="0" dirty="0">
                  <a:latin typeface="+mj-lt"/>
                </a:rPr>
              </a:br>
              <a:r>
                <a:rPr lang="en-US" sz="2000" b="0" dirty="0">
                  <a:latin typeface="+mj-lt"/>
                </a:rPr>
                <a:t>from date of </a:t>
              </a:r>
              <a:br>
                <a:rPr lang="en-US" sz="2000" b="0" dirty="0">
                  <a:latin typeface="+mj-lt"/>
                </a:rPr>
              </a:br>
              <a:r>
                <a:rPr lang="en-US" sz="2000" b="0" dirty="0">
                  <a:latin typeface="+mj-lt"/>
                </a:rPr>
                <a:t>program registration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467" y="2256972"/>
              <a:ext cx="8451273" cy="3657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rgbClr val="0C5496"/>
                </a:gs>
                <a:gs pos="100000">
                  <a:schemeClr val="tx2"/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85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/>
            <a:lstStyle>
              <a:defPPr>
                <a:defRPr lang="en-US"/>
              </a:defPPr>
              <a:lvl1pPr algn="ctr">
                <a:defRPr>
                  <a:latin typeface="Arial" pitchFamily="34" charset="0"/>
                  <a:cs typeface="Arial" pitchFamily="34" charset="0"/>
                </a:defRPr>
              </a:lvl1pPr>
            </a:lstStyle>
            <a:p>
              <a:pPr algn="l" defTabSz="457200">
                <a:lnSpc>
                  <a:spcPct val="90000"/>
                </a:lnSpc>
              </a:pPr>
              <a:r>
                <a:rPr lang="en-US" sz="21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Key Date		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|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	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Required Actions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371600"/>
          </a:xfrm>
        </p:spPr>
        <p:txBody>
          <a:bodyPr lIns="0">
            <a:normAutofit/>
          </a:bodyPr>
          <a:lstStyle/>
          <a:p>
            <a:r>
              <a:rPr lang="en-US" dirty="0"/>
              <a:t>Implementation Timeline:  </a:t>
            </a:r>
            <a:br>
              <a:rPr lang="en-US" dirty="0"/>
            </a:br>
            <a:r>
              <a:rPr lang="en-US" dirty="0"/>
              <a:t>New Sponsors in OA States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2174875"/>
            <a:ext cx="533400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New RA sponsors implement affirmative action program:</a:t>
            </a:r>
          </a:p>
          <a:p>
            <a:r>
              <a:rPr lang="en-US" sz="2000" dirty="0"/>
              <a:t>Invite self-identification of disabilities</a:t>
            </a:r>
          </a:p>
          <a:p>
            <a:r>
              <a:rPr lang="en-US" sz="2000" dirty="0"/>
              <a:t>Conduct initial review of personnel practices</a:t>
            </a:r>
          </a:p>
          <a:p>
            <a:r>
              <a:rPr lang="en-US" sz="2000" dirty="0"/>
              <a:t>Conduct initial workforce analyses</a:t>
            </a:r>
          </a:p>
          <a:p>
            <a:r>
              <a:rPr lang="en-US" sz="2000" dirty="0"/>
              <a:t>Draft written affirmative action plan</a:t>
            </a:r>
          </a:p>
          <a:p>
            <a:r>
              <a:rPr lang="en-US" sz="2000" dirty="0"/>
              <a:t>Compliance reviews begin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0487"/>
            <a:ext cx="1295401" cy="4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85" y="2191007"/>
            <a:ext cx="5494337" cy="1009394"/>
          </a:xfrm>
        </p:spPr>
        <p:txBody>
          <a:bodyPr>
            <a:normAutofit/>
          </a:bodyPr>
          <a:lstStyle/>
          <a:p>
            <a:r>
              <a:rPr lang="en-US" sz="6000" dirty="0"/>
              <a:t>New Provisions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85" y="3276600"/>
            <a:ext cx="5240509" cy="1111477"/>
          </a:xfrm>
        </p:spPr>
        <p:txBody>
          <a:bodyPr/>
          <a:lstStyle/>
          <a:p>
            <a:r>
              <a:rPr lang="en-US" sz="2800" dirty="0"/>
              <a:t>for SAA State Laws</a:t>
            </a:r>
            <a:br>
              <a:rPr lang="en-US" sz="2800" dirty="0"/>
            </a:br>
            <a:r>
              <a:rPr lang="en-US" sz="2800" dirty="0"/>
              <a:t>and EEO Plans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5943600"/>
            <a:ext cx="3285744" cy="704210"/>
            <a:chOff x="1066800" y="5943600"/>
            <a:chExt cx="3285744" cy="704210"/>
          </a:xfrm>
        </p:grpSpPr>
        <p:sp>
          <p:nvSpPr>
            <p:cNvPr id="4" name="Oval 3"/>
            <p:cNvSpPr/>
            <p:nvPr/>
          </p:nvSpPr>
          <p:spPr>
            <a:xfrm>
              <a:off x="1216819" y="6084095"/>
              <a:ext cx="435769" cy="4357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9" b="-7759"/>
            <a:stretch/>
          </p:blipFill>
          <p:spPr>
            <a:xfrm>
              <a:off x="1066800" y="5943600"/>
              <a:ext cx="3285744" cy="7042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9180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Conforming State Laws, Regulations and EEO Plans Under Part 30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7924800" cy="4267978"/>
          </a:xfrm>
        </p:spPr>
        <p:txBody>
          <a:bodyPr/>
          <a:lstStyle/>
          <a:p>
            <a:r>
              <a:rPr lang="en-US" sz="2800" dirty="0"/>
              <a:t>15 States will likely need to amend statutes</a:t>
            </a:r>
          </a:p>
          <a:p>
            <a:endParaRPr lang="en-US" sz="1000" dirty="0"/>
          </a:p>
          <a:p>
            <a:r>
              <a:rPr lang="en-US" sz="2800" dirty="0"/>
              <a:t>23 States will likely need to amend regulations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Other States may want to amend their regulations</a:t>
            </a:r>
          </a:p>
          <a:p>
            <a:endParaRPr lang="en-US" sz="1000" dirty="0"/>
          </a:p>
          <a:p>
            <a:r>
              <a:rPr lang="en-US" sz="2800" dirty="0"/>
              <a:t>All State plans should be reviewed and updated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9" y="1010835"/>
            <a:ext cx="3571961" cy="13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4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Common Changes SAAs </a:t>
            </a:r>
            <a:br>
              <a:rPr lang="en-US" dirty="0"/>
            </a:br>
            <a:r>
              <a:rPr lang="en-US" dirty="0"/>
              <a:t>Will Need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Amending language to conform with protected classes spelled out in new Part 30 regulations:</a:t>
            </a:r>
          </a:p>
          <a:p>
            <a:pPr lvl="1"/>
            <a:r>
              <a:rPr lang="en-US" sz="2000" dirty="0"/>
              <a:t>Age (40 and older)</a:t>
            </a:r>
          </a:p>
          <a:p>
            <a:pPr lvl="1"/>
            <a:r>
              <a:rPr lang="en-US" sz="2000" dirty="0"/>
              <a:t>Disability</a:t>
            </a:r>
          </a:p>
          <a:p>
            <a:pPr lvl="1"/>
            <a:r>
              <a:rPr lang="en-US" sz="2000" dirty="0"/>
              <a:t>Sexual orientation</a:t>
            </a:r>
          </a:p>
          <a:p>
            <a:pPr lvl="1"/>
            <a:r>
              <a:rPr lang="en-US" sz="2000" dirty="0"/>
              <a:t>Genetic information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Must require, within 180 days of Federal approval of the State EEO Plan, all apprenticeship programs registered with the State to come into compliance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60478"/>
            <a:ext cx="1752600" cy="1752600"/>
          </a:xfrm>
          <a:prstGeom prst="rect">
            <a:avLst/>
          </a:prstGeom>
          <a:effectLst>
            <a:outerShdw blurRad="114300" dist="1016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66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Implementation Timeline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905000"/>
            <a:ext cx="8451273" cy="765771"/>
            <a:chOff x="644467" y="2256972"/>
            <a:chExt cx="8451273" cy="765771"/>
          </a:xfrm>
        </p:grpSpPr>
        <p:sp>
          <p:nvSpPr>
            <p:cNvPr id="8" name="TextBox 7"/>
            <p:cNvSpPr txBox="1"/>
            <p:nvPr/>
          </p:nvSpPr>
          <p:spPr>
            <a:xfrm>
              <a:off x="644468" y="2263722"/>
              <a:ext cx="2895600" cy="759021"/>
            </a:xfrm>
            <a:prstGeom prst="roundRect">
              <a:avLst>
                <a:gd name="adj" fmla="val 28172"/>
              </a:avLst>
            </a:prstGeom>
            <a:gradFill flip="none" rotWithShape="1">
              <a:gsLst>
                <a:gs pos="100000">
                  <a:srgbClr val="4F4F4F"/>
                </a:gs>
                <a:gs pos="0">
                  <a:srgbClr val="1D1D1D"/>
                </a:gs>
                <a:gs pos="53000">
                  <a:srgbClr val="313131"/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800" b="1">
                  <a:latin typeface="Trebuchet MS" panose="020B0603020202020204" pitchFamily="34" charset="0"/>
                </a:defRPr>
              </a:lvl1pPr>
            </a:lstStyle>
            <a:p>
              <a:pPr algn="ctr"/>
              <a:r>
                <a:rPr lang="en-US" sz="1900" b="0" dirty="0">
                  <a:latin typeface="+mj-lt"/>
                </a:rPr>
                <a:t>January 18, 2018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467" y="2256972"/>
              <a:ext cx="8451273" cy="3657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rgbClr val="0C5496"/>
                </a:gs>
                <a:gs pos="100000">
                  <a:schemeClr val="tx2"/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85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tIns="0" rIns="0" bIns="0" rtlCol="0" anchor="ctr"/>
            <a:lstStyle>
              <a:defPPr>
                <a:defRPr lang="en-US"/>
              </a:defPPr>
              <a:lvl1pPr algn="ctr">
                <a:defRPr>
                  <a:latin typeface="Arial" pitchFamily="34" charset="0"/>
                  <a:cs typeface="Arial" pitchFamily="34" charset="0"/>
                </a:defRPr>
              </a:lvl1pPr>
            </a:lstStyle>
            <a:p>
              <a:pPr algn="l" defTabSz="457200">
                <a:lnSpc>
                  <a:spcPct val="90000"/>
                </a:lnSpc>
              </a:pPr>
              <a:r>
                <a:rPr lang="en-US" sz="21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Key Date		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+mj-lt"/>
                </a:rPr>
                <a:t>|</a:t>
              </a:r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	</a:t>
              </a:r>
              <a:r>
                <a:rPr lang="en-US" sz="21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Required Actions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4" y="2971800"/>
            <a:ext cx="2890247" cy="2257283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sz="half" idx="4294967295"/>
          </p:nvPr>
        </p:nvSpPr>
        <p:spPr>
          <a:xfrm>
            <a:off x="3352800" y="2514600"/>
            <a:ext cx="48768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SAAs submit draft EEO Plans</a:t>
            </a:r>
          </a:p>
          <a:p>
            <a:pPr>
              <a:spcBef>
                <a:spcPts val="12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Plan must contain authorizing language corresponding to Part 30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0728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SAA States Will Need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Required SAA submissions include new EEO plans </a:t>
            </a:r>
          </a:p>
          <a:p>
            <a:pPr lvl="1"/>
            <a:r>
              <a:rPr lang="en-US" dirty="0"/>
              <a:t>Draft language revising State legislation and regulations may also be needed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Extensions may be granted for good cause shown</a:t>
            </a:r>
          </a:p>
          <a:p>
            <a:pPr>
              <a:spcBef>
                <a:spcPts val="1800"/>
              </a:spcBef>
            </a:pPr>
            <a:r>
              <a:rPr lang="en-US" dirty="0"/>
              <a:t>Each state’s submission will vary, depending on their current framework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6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Zachary Boren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Donna Lenhoff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Daniel </a:t>
            </a:r>
            <a:r>
              <a:rPr lang="en-US" sz="3200" dirty="0" err="1"/>
              <a:t>Villao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Deputy Administrator</a:t>
            </a:r>
            <a:endParaRPr lang="en-US" dirty="0"/>
          </a:p>
        </p:txBody>
      </p:sp>
      <p:pic>
        <p:nvPicPr>
          <p:cNvPr id="5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1" y="349761"/>
            <a:ext cx="1193659" cy="1472784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USDOL/ETA Office of Apprenticeship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Advisor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USDOL/ETA Office of Apprenticeship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Division Chief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USDOL/ETA Office of Apprenticeship</a:t>
            </a: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7112" y="2137831"/>
            <a:ext cx="1108363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/>
          <a:stretch/>
        </p:blipFill>
        <p:spPr>
          <a:xfrm>
            <a:off x="736670" y="3997584"/>
            <a:ext cx="1143000" cy="1488816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43993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 State Update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477758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Timeline for review process</a:t>
            </a:r>
          </a:p>
          <a:p>
            <a:pPr>
              <a:spcBef>
                <a:spcPts val="2400"/>
              </a:spcBef>
            </a:pPr>
            <a:r>
              <a:rPr lang="en-US" dirty="0"/>
              <a:t>Types of review to expect</a:t>
            </a:r>
          </a:p>
          <a:p>
            <a:pPr>
              <a:spcBef>
                <a:spcPts val="2400"/>
              </a:spcBef>
            </a:pPr>
            <a:r>
              <a:rPr lang="en-US" dirty="0"/>
              <a:t>Guidance and technical </a:t>
            </a:r>
            <a:br>
              <a:rPr lang="en-US" dirty="0"/>
            </a:br>
            <a:r>
              <a:rPr lang="en-US" dirty="0"/>
              <a:t>assistance available from OA:</a:t>
            </a:r>
          </a:p>
          <a:p>
            <a:pPr lvl="1"/>
            <a:r>
              <a:rPr lang="en-US" dirty="0"/>
              <a:t>Edits to existing authorizing language</a:t>
            </a:r>
          </a:p>
          <a:p>
            <a:pPr lvl="1"/>
            <a:r>
              <a:rPr lang="en-US" dirty="0"/>
              <a:t>Support customized to States’ current situations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15353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from 29.29 Recognition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Effective/timely approval of plans follow the rule verbatim with necessary State references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Stay in continuous communication</a:t>
            </a:r>
            <a:br>
              <a:rPr lang="en-US" sz="2600" dirty="0"/>
            </a:br>
            <a:r>
              <a:rPr lang="en-US" sz="2600" dirty="0"/>
              <a:t>with OA throughout the process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Open dialogue with all parties (State and Federal) is critical in resolving discrepancies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OA will hold a “policy accelerator” to ensure efficiency in plan approval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36" y="1447800"/>
            <a:ext cx="18369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7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SAA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467600" cy="46546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Support sponsors in conducting workforce and utilization analyses:  </a:t>
            </a:r>
            <a:br>
              <a:rPr lang="en-US" sz="2800" dirty="0"/>
            </a:br>
            <a:r>
              <a:rPr lang="en-US" sz="2800" dirty="0"/>
              <a:t>race, sex and ethnicity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Where needed, help sponsors to establish utilization goals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Support sponsors in implementing </a:t>
            </a:r>
            <a:br>
              <a:rPr lang="en-US" sz="2800" dirty="0"/>
            </a:br>
            <a:r>
              <a:rPr lang="en-US" sz="2800" dirty="0"/>
              <a:t>disability provisions</a:t>
            </a:r>
          </a:p>
          <a:p>
            <a:pPr lvl="1"/>
            <a:r>
              <a:rPr lang="en-US" sz="2400" dirty="0"/>
              <a:t>Invitation to self-identify</a:t>
            </a:r>
          </a:p>
          <a:p>
            <a:pPr lvl="1"/>
            <a:r>
              <a:rPr lang="en-US" sz="2400" dirty="0"/>
              <a:t>Record-keeping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873095"/>
            <a:ext cx="3124200" cy="29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/>
          <p:cNvSpPr/>
          <p:nvPr/>
        </p:nvSpPr>
        <p:spPr>
          <a:xfrm rot="5400000">
            <a:off x="3314700" y="-2095500"/>
            <a:ext cx="609600" cy="723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5000"/>
            </a:schemeClr>
          </a:solidFill>
          <a:ln w="127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Top Corners Rounded 4"/>
          <p:cNvSpPr/>
          <p:nvPr/>
        </p:nvSpPr>
        <p:spPr>
          <a:xfrm rot="5400000">
            <a:off x="3314700" y="-704851"/>
            <a:ext cx="609600" cy="723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5000"/>
            </a:schemeClr>
          </a:solidFill>
          <a:ln w="127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8250"/>
            <a:ext cx="8305800" cy="49530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Apprenticeship</a:t>
            </a:r>
            <a:r>
              <a:rPr lang="en-US" sz="2800" b="1" spc="50" dirty="0">
                <a:ln w="19050">
                  <a:solidFill>
                    <a:schemeClr val="tx2"/>
                  </a:solidFill>
                  <a:miter lim="800000"/>
                </a:ln>
              </a:rPr>
              <a:t>USA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EEO Website: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	</a:t>
            </a:r>
            <a:r>
              <a:rPr lang="en-US" sz="2400" dirty="0">
                <a:hlinkClick r:id="rId3"/>
              </a:rPr>
              <a:t>www.doleta.gov/oa/eeo </a:t>
            </a: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features of the website include:</a:t>
            </a:r>
          </a:p>
          <a:p>
            <a:pPr marL="2976563" indent="-233363"/>
            <a:r>
              <a:rPr lang="en-US" sz="2200" dirty="0"/>
              <a:t>Apprenticeship EEO FAQs</a:t>
            </a:r>
          </a:p>
          <a:p>
            <a:pPr marL="2976563" indent="-233363"/>
            <a:r>
              <a:rPr lang="en-US" sz="2200" dirty="0"/>
              <a:t>Apprenticeship EEO Overview Fact Sheet</a:t>
            </a:r>
          </a:p>
          <a:p>
            <a:pPr marL="2976563" indent="-233363"/>
            <a:r>
              <a:rPr lang="en-US" sz="2200" dirty="0"/>
              <a:t>Pre-Apprenticeship:  Pathways for Women into High-Wage Careers</a:t>
            </a:r>
          </a:p>
          <a:p>
            <a:pPr marL="2976563" indent="-233363"/>
            <a:r>
              <a:rPr lang="en-US" sz="2200" dirty="0"/>
              <a:t>Apprenticeship EEO Final Rule</a:t>
            </a:r>
          </a:p>
          <a:p>
            <a:pPr marL="2976563" indent="-233363"/>
            <a:r>
              <a:rPr lang="en-US" sz="2200" dirty="0"/>
              <a:t>Implementation Timeline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" y="3913252"/>
            <a:ext cx="2667000" cy="1852040"/>
            <a:chOff x="76200" y="3762376"/>
            <a:chExt cx="2667000" cy="18520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4799584"/>
              <a:ext cx="2362200" cy="81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3762376"/>
              <a:ext cx="2667000" cy="1852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297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Technical Assistance Strategy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9470"/>
            <a:ext cx="7467600" cy="46546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Meeting Non-Discrimination Requirements</a:t>
            </a:r>
          </a:p>
          <a:p>
            <a:pPr marL="1097280" lvl="1"/>
            <a:r>
              <a:rPr lang="en-US" sz="2000" dirty="0"/>
              <a:t>Guidance on meeting requirements for all protected populations</a:t>
            </a:r>
          </a:p>
          <a:p>
            <a:pPr marL="1097280" lvl="1"/>
            <a:r>
              <a:rPr lang="en-US" sz="2000" dirty="0"/>
              <a:t>Sample posters and other materials that sponsors can use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Conducting Utilization and Availability Analyses</a:t>
            </a:r>
          </a:p>
          <a:p>
            <a:pPr marL="1097280" lvl="1"/>
            <a:r>
              <a:rPr lang="en-US" sz="2000" dirty="0"/>
              <a:t>Online tool to support analyses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Anti-Harassment Training</a:t>
            </a:r>
          </a:p>
          <a:p>
            <a:pPr marL="1097280" lvl="1"/>
            <a:r>
              <a:rPr lang="en-US" sz="2000" dirty="0"/>
              <a:t>Online training modules for sponsors’ use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Identifying Outreach and Recruitment Sources</a:t>
            </a:r>
          </a:p>
          <a:p>
            <a:pPr marL="1097280" lvl="1"/>
            <a:r>
              <a:rPr lang="en-US" sz="2000" dirty="0"/>
              <a:t>Clearinghouse of resources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36778"/>
            <a:ext cx="2230689" cy="21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Technical Assistance Strategy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09470"/>
            <a:ext cx="7620000" cy="4654617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en-US" sz="2400" dirty="0"/>
              <a:t>Establishing Selection Procedures</a:t>
            </a:r>
          </a:p>
          <a:p>
            <a:pPr marL="1097280" lvl="1"/>
            <a:r>
              <a:rPr lang="en-US" sz="2000" dirty="0"/>
              <a:t>Guidance and sample selection procedures</a:t>
            </a:r>
          </a:p>
          <a:p>
            <a:pPr marL="1097280" lvl="1"/>
            <a:r>
              <a:rPr lang="en-US" sz="2000" dirty="0"/>
              <a:t>Direct entry as a selection procedure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Promoting Self-Identification of a Disability</a:t>
            </a:r>
            <a:r>
              <a:rPr lang="en-US" dirty="0"/>
              <a:t>	</a:t>
            </a:r>
          </a:p>
          <a:p>
            <a:pPr marL="1097280" lvl="1"/>
            <a:r>
              <a:rPr lang="en-US" sz="2000" dirty="0"/>
              <a:t>Guidance, language for the self-identification form </a:t>
            </a:r>
          </a:p>
          <a:p>
            <a:pPr marL="1097280" lvl="1"/>
            <a:r>
              <a:rPr lang="en-US" sz="2000" dirty="0"/>
              <a:t>Best practices for self-identification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5"/>
            </a:pPr>
            <a:r>
              <a:rPr lang="en-US" sz="2400" dirty="0"/>
              <a:t>Developing Written Affirmative Action Plans</a:t>
            </a:r>
          </a:p>
          <a:p>
            <a:pPr marL="1097280" lvl="1"/>
            <a:r>
              <a:rPr lang="en-US" sz="2000" dirty="0"/>
              <a:t>Sample plans for sponsor use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 startAt="5"/>
            </a:pPr>
            <a:r>
              <a:rPr lang="en-US" sz="2400" dirty="0"/>
              <a:t>Discrimination Standards and Defenses</a:t>
            </a:r>
          </a:p>
          <a:p>
            <a:pPr marL="1097280" lvl="1"/>
            <a:r>
              <a:rPr lang="en-US" sz="2000" dirty="0"/>
              <a:t>Guidance and training for apprenticeship sponsors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36778"/>
            <a:ext cx="2230689" cy="21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6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5095324" cy="566738"/>
          </a:xfrm>
        </p:spPr>
        <p:txBody>
          <a:bodyPr/>
          <a:lstStyle/>
          <a:p>
            <a:r>
              <a:rPr lang="en-US" dirty="0"/>
              <a:t>Zachary Boren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717800" y="1289114"/>
            <a:ext cx="3840480" cy="27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2743200" y="1447800"/>
            <a:ext cx="5095324" cy="354865"/>
          </a:xfrm>
        </p:spPr>
        <p:txBody>
          <a:bodyPr/>
          <a:lstStyle/>
          <a:p>
            <a:r>
              <a:rPr lang="en-US" dirty="0"/>
              <a:t>Boren.Zachary@dol.gov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2743200" y="1804183"/>
            <a:ext cx="5095324" cy="354865"/>
          </a:xfrm>
        </p:spPr>
        <p:txBody>
          <a:bodyPr/>
          <a:lstStyle/>
          <a:p>
            <a:r>
              <a:rPr lang="en-US" dirty="0"/>
              <a:t>202-693-3793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2590800"/>
            <a:ext cx="50953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Clr>
                <a:srgbClr val="7A232E"/>
              </a:buClr>
              <a:buFont typeface="Wingdings" panose="05000000000000000000" pitchFamily="2" charset="2"/>
              <a:buNone/>
              <a:defRPr sz="36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 dirty="0"/>
              <a:t>Donna Lenhoff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758440" y="3276600"/>
            <a:ext cx="3840480" cy="27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58440" y="3458702"/>
            <a:ext cx="295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Lenhoff.Donna@dol.gov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half" idx="14"/>
          </p:nvPr>
        </p:nvSpPr>
        <p:spPr>
          <a:xfrm>
            <a:off x="2758440" y="3824489"/>
            <a:ext cx="5095324" cy="354865"/>
          </a:xfrm>
        </p:spPr>
        <p:txBody>
          <a:bodyPr/>
          <a:lstStyle/>
          <a:p>
            <a:r>
              <a:rPr lang="en-US" dirty="0"/>
              <a:t>202-693-2687</a:t>
            </a:r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65183"/>
            <a:ext cx="6019800" cy="465461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dirty="0"/>
              <a:t>Welcome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Continuing Challenge of Harassment and Opportunities for Diversity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Overview of New EEO Regulations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Implementation Timeline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New SAA Provisions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Resources and Technical Assistance</a:t>
            </a:r>
          </a:p>
          <a:p>
            <a:pPr>
              <a:spcBef>
                <a:spcPts val="1800"/>
              </a:spcBef>
            </a:pP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79483" y="2840053"/>
            <a:ext cx="4114802" cy="1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5098" r="-1"/>
          <a:stretch/>
        </p:blipFill>
        <p:spPr>
          <a:xfrm>
            <a:off x="0" y="991980"/>
            <a:ext cx="2590800" cy="4951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and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924800" cy="490696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Even in the year 2017…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300" dirty="0"/>
              <a:t>   …harassment and discrimination occur too often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300" dirty="0"/>
              <a:t>		…to all kinds of people at all types of businesses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300" dirty="0"/>
              <a:t>			…with sometimes painful results.</a:t>
            </a:r>
          </a:p>
        </p:txBody>
      </p:sp>
    </p:spTree>
    <p:extLst>
      <p:ext uri="{BB962C8B-B14F-4D97-AF65-F5344CB8AC3E}">
        <p14:creationId xmlns:p14="http://schemas.microsoft.com/office/powerpoint/2010/main" val="20243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7086600" cy="774492"/>
          </a:xfrm>
        </p:spPr>
        <p:txBody>
          <a:bodyPr>
            <a:noAutofit/>
          </a:bodyPr>
          <a:lstStyle/>
          <a:p>
            <a:r>
              <a:rPr lang="en-US" sz="3200" dirty="0"/>
              <a:t>EEO:  Opportunity for Diversity and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92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5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EEO is not just about meeting requirements,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but an opportunity to talk about the value of diversity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Diversity is good for business!</a:t>
            </a:r>
          </a:p>
          <a:p>
            <a:pPr marL="0" indent="0">
              <a:spcAft>
                <a:spcPts val="0"/>
              </a:spcAft>
              <a:buNone/>
            </a:pPr>
            <a:endParaRPr lang="en-US" sz="800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100" dirty="0"/>
              <a:t>Diverse companies are more successful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100" dirty="0"/>
              <a:t>Diversity contributes positively to companies’ bottom lines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100" dirty="0"/>
              <a:t>Workplace diversity translates into better customer service and increased business competitiveness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62000" y="2895600"/>
            <a:ext cx="7315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on New Apprenticeship </a:t>
            </a:r>
            <a:br>
              <a:rPr lang="en-US" dirty="0"/>
            </a:br>
            <a:r>
              <a:rPr lang="en-US" dirty="0"/>
              <a:t>EEO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2400"/>
              </a:spcAft>
            </a:pPr>
            <a:r>
              <a:rPr lang="en-US" sz="2600" dirty="0"/>
              <a:t>It has been nearly 40 years since last update.</a:t>
            </a:r>
            <a:endParaRPr lang="en-US" sz="1000" dirty="0"/>
          </a:p>
          <a:p>
            <a:pPr>
              <a:spcAft>
                <a:spcPts val="2400"/>
              </a:spcAft>
            </a:pPr>
            <a:r>
              <a:rPr lang="en-US" sz="2600" dirty="0"/>
              <a:t>Modernizing the rule will help employers </a:t>
            </a:r>
            <a:br>
              <a:rPr lang="en-US" sz="2600" dirty="0"/>
            </a:br>
            <a:r>
              <a:rPr lang="en-US" sz="2600" dirty="0"/>
              <a:t>attract a larger and more diverse </a:t>
            </a:r>
            <a:br>
              <a:rPr lang="en-US" sz="2600" dirty="0"/>
            </a:br>
            <a:r>
              <a:rPr lang="en-US" sz="2600" dirty="0"/>
              <a:t>applicant pool.</a:t>
            </a:r>
            <a:endParaRPr lang="en-US" sz="1000" dirty="0"/>
          </a:p>
          <a:p>
            <a:pPr>
              <a:spcAft>
                <a:spcPts val="2400"/>
              </a:spcAft>
            </a:pPr>
            <a:r>
              <a:rPr lang="en-US" sz="2600" dirty="0"/>
              <a:t>Clarifying/streamlining the rule will </a:t>
            </a:r>
            <a:br>
              <a:rPr lang="en-US" sz="2600" dirty="0"/>
            </a:br>
            <a:r>
              <a:rPr lang="en-US" sz="2600" dirty="0"/>
              <a:t>make it easier for sponsors to comply.</a:t>
            </a:r>
            <a:endParaRPr lang="en-US" sz="1000" dirty="0"/>
          </a:p>
          <a:p>
            <a:pPr>
              <a:spcAft>
                <a:spcPts val="2400"/>
              </a:spcAft>
            </a:pPr>
            <a:r>
              <a:rPr lang="en-US" sz="2600" dirty="0"/>
              <a:t>The rule will bring regulations into accord with </a:t>
            </a:r>
            <a:br>
              <a:rPr lang="en-US" sz="2600" dirty="0"/>
            </a:br>
            <a:r>
              <a:rPr lang="en-US" sz="2600" dirty="0"/>
              <a:t>current civil rights statutes and case law.</a:t>
            </a:r>
          </a:p>
        </p:txBody>
      </p:sp>
    </p:spTree>
    <p:extLst>
      <p:ext uri="{BB962C8B-B14F-4D97-AF65-F5344CB8AC3E}">
        <p14:creationId xmlns:p14="http://schemas.microsoft.com/office/powerpoint/2010/main" val="19729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57200"/>
            <a:ext cx="3095888" cy="2612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Key Changes in the 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525963"/>
          </a:xfrm>
        </p:spPr>
        <p:txBody>
          <a:bodyPr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Adds age, disability, sexual orientation, </a:t>
            </a:r>
            <a:br>
              <a:rPr lang="en-US" sz="2400" dirty="0"/>
            </a:br>
            <a:r>
              <a:rPr lang="en-US" sz="2400" dirty="0"/>
              <a:t>and genetic information as </a:t>
            </a:r>
            <a:br>
              <a:rPr lang="en-US" sz="2400" dirty="0"/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protected bases</a:t>
            </a:r>
            <a:r>
              <a:rPr lang="en-US" sz="2400" dirty="0"/>
              <a:t>.</a:t>
            </a:r>
          </a:p>
          <a:p>
            <a:pPr marL="2286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Clarifies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specific actions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/>
              <a:t>sponsors must take to provide equal opportunity.</a:t>
            </a:r>
          </a:p>
          <a:p>
            <a:pPr marL="2286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Requires three specific steps for sponsors to address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anti-harassment</a:t>
            </a:r>
            <a:r>
              <a:rPr lang="en-US" sz="2400" dirty="0"/>
              <a:t>.</a:t>
            </a:r>
          </a:p>
          <a:p>
            <a:pPr marL="2286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Clarifies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outreach, recruitment, and retention</a:t>
            </a:r>
            <a:r>
              <a:rPr lang="en-US" sz="2400" b="1" dirty="0"/>
              <a:t> </a:t>
            </a:r>
            <a:r>
              <a:rPr lang="en-US" sz="2400" dirty="0"/>
              <a:t>activities.</a:t>
            </a:r>
          </a:p>
          <a:p>
            <a:pPr marL="228600" indent="-2286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Provides additional mechanisms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/>
              <a:t>prior to de-registration.</a:t>
            </a:r>
          </a:p>
        </p:txBody>
      </p:sp>
    </p:spTree>
    <p:extLst>
      <p:ext uri="{BB962C8B-B14F-4D97-AF65-F5344CB8AC3E}">
        <p14:creationId xmlns:p14="http://schemas.microsoft.com/office/powerpoint/2010/main" val="335304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is New/Updated in 29 CFR 30?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768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2400"/>
              </a:spcAft>
              <a:buClr>
                <a:schemeClr val="tx2"/>
              </a:buClr>
            </a:pPr>
            <a:r>
              <a:rPr lang="en-US" sz="2800" dirty="0"/>
              <a:t>The revised rule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improves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clarifies</a:t>
            </a:r>
            <a:r>
              <a:rPr lang="en-US" sz="2800" dirty="0"/>
              <a:t> affirmative steps to ensure equal employment opportunity.</a:t>
            </a:r>
          </a:p>
          <a:p>
            <a:pPr>
              <a:lnSpc>
                <a:spcPct val="95000"/>
              </a:lnSpc>
              <a:spcAft>
                <a:spcPts val="24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flexibility:  </a:t>
            </a:r>
            <a:r>
              <a:rPr lang="en-US" sz="2800" dirty="0"/>
              <a:t>existing programs have two years to comply with many of the affirmative action program requirements; new programs have two years to </a:t>
            </a:r>
            <a:br>
              <a:rPr lang="en-US" sz="2800" dirty="0"/>
            </a:br>
            <a:r>
              <a:rPr lang="en-US" sz="2800" dirty="0"/>
              <a:t>develop initial affirmative action </a:t>
            </a:r>
            <a:br>
              <a:rPr lang="en-US" sz="2800" dirty="0"/>
            </a:br>
            <a:r>
              <a:rPr lang="en-US" sz="2800" dirty="0"/>
              <a:t>programs.	</a:t>
            </a:r>
            <a:r>
              <a:rPr lang="en-US" dirty="0"/>
              <a:t>	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637" y="4419600"/>
            <a:ext cx="2075163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68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8"/>
          <a:stretch/>
        </p:blipFill>
        <p:spPr>
          <a:xfrm>
            <a:off x="0" y="2743200"/>
            <a:ext cx="3581009" cy="2981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is New/Updated in 29 CFR 30?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7924800" cy="4525963"/>
          </a:xfrm>
        </p:spPr>
        <p:txBody>
          <a:bodyPr>
            <a:noAutofit/>
          </a:bodyPr>
          <a:lstStyle/>
          <a:p>
            <a:r>
              <a:rPr lang="en-US" sz="2800" dirty="0"/>
              <a:t>Provides step-by-step process for analyzing available talent and for determining diversity goals.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2783190"/>
            <a:ext cx="5295900" cy="3389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buClr>
                <a:srgbClr val="75283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Introduces affirmative steps for employing people with disabilities in apprenticeship.</a:t>
            </a:r>
          </a:p>
          <a:p>
            <a:pPr lvl="1" defTabSz="457200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Invite self-identification of disability</a:t>
            </a:r>
          </a:p>
          <a:p>
            <a:pPr lvl="1" defTabSz="457200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Sets aspirational goal of 7%</a:t>
            </a:r>
          </a:p>
        </p:txBody>
      </p:sp>
    </p:spTree>
    <p:extLst>
      <p:ext uri="{BB962C8B-B14F-4D97-AF65-F5344CB8AC3E}">
        <p14:creationId xmlns:p14="http://schemas.microsoft.com/office/powerpoint/2010/main" val="2106320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761&quot;&gt;&lt;object type=&quot;3&quot; unique_id=&quot;10762&quot;&gt;&lt;property id=&quot;20148&quot; value=&quot;5&quot;/&gt;&lt;property id=&quot;20300&quot; value=&quot;Slide 1 - &amp;quot;Understanding  the New  Apprenticeship EEO Regulations &amp;quot;&quot;/&gt;&lt;property id=&quot;20307&quot; value=&quot;269&quot;/&gt;&lt;/object&gt;&lt;object type=&quot;3&quot; unique_id=&quot;10763&quot;&gt;&lt;property id=&quot;20148&quot; value=&quot;5&quot;/&gt;&lt;property id=&quot;20300&quot; value=&quot;Slide 2 - &amp;quot;Daniel Villao&amp;quot;&quot;/&gt;&lt;property id=&quot;20307&quot; value=&quot;386&quot;/&gt;&lt;/object&gt;&lt;object type=&quot;3&quot; unique_id=&quot;10764&quot;&gt;&lt;property id=&quot;20148&quot; value=&quot;5&quot;/&gt;&lt;property id=&quot;20300&quot; value=&quot;Slide 3 - &amp;quot;TODAY’S AGENDA&amp;quot;&quot;/&gt;&lt;property id=&quot;20307&quot; value=&quot;351&quot;/&gt;&lt;/object&gt;&lt;object type=&quot;3&quot; unique_id=&quot;10765&quot;&gt;&lt;property id=&quot;20148&quot; value=&quot;5&quot;/&gt;&lt;property id=&quot;20300&quot; value=&quot;Slide 4 - &amp;quot;Harassment and Discrimination&amp;quot;&quot;/&gt;&lt;property id=&quot;20307&quot; value=&quot;388&quot;/&gt;&lt;/object&gt;&lt;object type=&quot;3&quot; unique_id=&quot;10766&quot;&gt;&lt;property id=&quot;20148&quot; value=&quot;5&quot;/&gt;&lt;property id=&quot;20300&quot; value=&quot;Slide 5 - &amp;quot;EEO:  Opportunity for Diversity and Inclusion&amp;quot;&quot;/&gt;&lt;property id=&quot;20307&quot; value=&quot;387&quot;/&gt;&lt;/object&gt;&lt;object type=&quot;3&quot; unique_id=&quot;10767&quot;&gt;&lt;property id=&quot;20148&quot; value=&quot;5&quot;/&gt;&lt;property id=&quot;20300&quot; value=&quot;Slide 6 - &amp;quot;Background on New Apprenticeship  EEO Regulations&amp;quot;&quot;/&gt;&lt;property id=&quot;20307&quot; value=&quot;352&quot;/&gt;&lt;/object&gt;&lt;object type=&quot;3&quot; unique_id=&quot;10768&quot;&gt;&lt;property id=&quot;20148&quot; value=&quot;5&quot;/&gt;&lt;property id=&quot;20300&quot; value=&quot;Slide 7 - &amp;quot;What Are the Key Changes in the Regulations?&amp;quot;&quot;/&gt;&lt;property id=&quot;20307&quot; value=&quot;371&quot;/&gt;&lt;/object&gt;&lt;object type=&quot;3&quot; unique_id=&quot;10769&quot;&gt;&lt;property id=&quot;20148&quot; value=&quot;5&quot;/&gt;&lt;property id=&quot;20300&quot; value=&quot;Slide 8 - &amp;quot;What Else is New/Updated in 29 CFR 30?&amp;quot;&quot;/&gt;&lt;property id=&quot;20307&quot; value=&quot;355&quot;/&gt;&lt;/object&gt;&lt;object type=&quot;3&quot; unique_id=&quot;10770&quot;&gt;&lt;property id=&quot;20148&quot; value=&quot;5&quot;/&gt;&lt;property id=&quot;20300&quot; value=&quot;Slide 9 - &amp;quot;What Else is New/Updated in 29 CFR 30?&amp;quot;&quot;/&gt;&lt;property id=&quot;20307&quot; value=&quot;356&quot;/&gt;&lt;/object&gt;&lt;object type=&quot;3&quot; unique_id=&quot;10771&quot;&gt;&lt;property id=&quot;20148&quot; value=&quot;5&quot;/&gt;&lt;property id=&quot;20300&quot; value=&quot;Slide 10 - &amp;quot;All Sponsors’ Obligations to Ensure  Equal Opportunity&amp;quot;&quot;/&gt;&lt;property id=&quot;20307&quot; value=&quot;375&quot;/&gt;&lt;/object&gt;&lt;object type=&quot;3&quot; unique_id=&quot;10772&quot;&gt;&lt;property id=&quot;20148&quot; value=&quot;5&quot;/&gt;&lt;property id=&quot;20300&quot; value=&quot;Slide 11 - &amp;quot;Sponsors’ Affirmative Action Obligations&amp;quot;&quot;/&gt;&lt;property id=&quot;20307&quot; value=&quot;374&quot;/&gt;&lt;/object&gt;&lt;object type=&quot;3&quot; unique_id=&quot;10773&quot;&gt;&lt;property id=&quot;20148&quot; value=&quot;5&quot;/&gt;&lt;property id=&quot;20300&quot; value=&quot;Slide 12 - &amp;quot;Implementation Timeline:   Sponsors in OA States&amp;quot;&quot;/&gt;&lt;property id=&quot;20307&quot; value=&quot;360&quot;/&gt;&lt;/object&gt;&lt;object type=&quot;3&quot; unique_id=&quot;10774&quot;&gt;&lt;property id=&quot;20148&quot; value=&quot;5&quot;/&gt;&lt;property id=&quot;20300&quot; value=&quot;Slide 13 - &amp;quot;Implementation Timeline:   Sponsors in OA States&amp;quot;&quot;/&gt;&lt;property id=&quot;20307&quot; value=&quot;379&quot;/&gt;&lt;/object&gt;&lt;object type=&quot;3&quot; unique_id=&quot;10775&quot;&gt;&lt;property id=&quot;20148&quot; value=&quot;5&quot;/&gt;&lt;property id=&quot;20300&quot; value=&quot;Slide 14 - &amp;quot;Implementation Timeline:   New Sponsors in OA States&amp;quot;&quot;/&gt;&lt;property id=&quot;20307&quot; value=&quot;380&quot;/&gt;&lt;/object&gt;&lt;object type=&quot;3&quot; unique_id=&quot;10776&quot;&gt;&lt;property id=&quot;20148&quot; value=&quot;5&quot;/&gt;&lt;property id=&quot;20300&quot; value=&quot;Slide 15 - &amp;quot;New Provisions &amp;quot;&quot;/&gt;&lt;property id=&quot;20307&quot; value=&quot;334&quot;/&gt;&lt;/object&gt;&lt;object type=&quot;3&quot; unique_id=&quot;10777&quot;&gt;&lt;property id=&quot;20148&quot; value=&quot;5&quot;/&gt;&lt;property id=&quot;20300&quot; value=&quot;Slide 16 - &amp;quot;Conforming State Laws, Regulations and EEO Plans Under Part 30 Regulations&amp;quot;&quot;/&gt;&lt;property id=&quot;20307&quot; value=&quot;365&quot;/&gt;&lt;/object&gt;&lt;object type=&quot;3&quot; unique_id=&quot;10778&quot;&gt;&lt;property id=&quot;20148&quot; value=&quot;5&quot;/&gt;&lt;property id=&quot;20300&quot; value=&quot;Slide 17 - &amp;quot;Most Common Changes SAAs  Will Need to Make&amp;quot;&quot;/&gt;&lt;property id=&quot;20307&quot; value=&quot;366&quot;/&gt;&lt;/object&gt;&lt;object type=&quot;3&quot; unique_id=&quot;10779&quot;&gt;&lt;property id=&quot;20148&quot; value=&quot;5&quot;/&gt;&lt;property id=&quot;20300&quot; value=&quot;Slide 18 - &amp;quot;Implementation Timeline&amp;quot;&quot;/&gt;&lt;property id=&quot;20307&quot; value=&quot;392&quot;/&gt;&lt;/object&gt;&lt;object type=&quot;3&quot; unique_id=&quot;10780&quot;&gt;&lt;property id=&quot;20148&quot; value=&quot;5&quot;/&gt;&lt;property id=&quot;20300&quot; value=&quot;Slide 19 - &amp;quot;What SAA States Will Need to Submit&amp;quot;&quot;/&gt;&lt;property id=&quot;20307&quot; value=&quot;389&quot;/&gt;&lt;/object&gt;&lt;object type=&quot;3&quot; unique_id=&quot;10781&quot;&gt;&lt;property id=&quot;20148&quot; value=&quot;5&quot;/&gt;&lt;property id=&quot;20300&quot; value=&quot;Slide 20 - &amp;quot;SAA State Update Process&amp;quot;&quot;/&gt;&lt;property id=&quot;20307&quot; value=&quot;383&quot;/&gt;&lt;/object&gt;&lt;object type=&quot;3&quot; unique_id=&quot;10782&quot;&gt;&lt;property id=&quot;20148&quot; value=&quot;5&quot;/&gt;&lt;property id=&quot;20300&quot; value=&quot;Slide 21 - &amp;quot;Lessons Learned from 29.29 Recognition Process&amp;quot;&quot;/&gt;&lt;property id=&quot;20307&quot; value=&quot;384&quot;/&gt;&lt;/object&gt;&lt;object type=&quot;3&quot; unique_id=&quot;10783&quot;&gt;&lt;property id=&quot;20148&quot; value=&quot;5&quot;/&gt;&lt;property id=&quot;20300&quot; value=&quot;Slide 22 - &amp;quot;Additional SAA Responsibilities&amp;quot;&quot;/&gt;&lt;property id=&quot;20307&quot; value=&quot;367&quot;/&gt;&lt;/object&gt;&lt;object type=&quot;3&quot; unique_id=&quot;10784&quot;&gt;&lt;property id=&quot;20148&quot; value=&quot;5&quot;/&gt;&lt;property id=&quot;20300&quot; value=&quot;Slide 23 - &amp;quot;Resources&amp;quot;&quot;/&gt;&lt;property id=&quot;20307&quot; value=&quot;382&quot;/&gt;&lt;/object&gt;&lt;object type=&quot;3&quot; unique_id=&quot;10785&quot;&gt;&lt;property id=&quot;20148&quot; value=&quot;5&quot;/&gt;&lt;property id=&quot;20300&quot; value=&quot;Slide 24 - &amp;quot;DOL Technical Assistance Strategy&amp;quot;&quot;/&gt;&lt;property id=&quot;20307&quot; value=&quot;378&quot;/&gt;&lt;/object&gt;&lt;object type=&quot;3&quot; unique_id=&quot;10786&quot;&gt;&lt;property id=&quot;20148&quot; value=&quot;5&quot;/&gt;&lt;property id=&quot;20300&quot; value=&quot;Slide 25 - &amp;quot;DOL Technical Assistance Strategy&amp;quot;&quot;/&gt;&lt;property id=&quot;20307&quot; value=&quot;373&quot;/&gt;&lt;/object&gt;&lt;object type=&quot;3&quot; unique_id=&quot;10787&quot;&gt;&lt;property id=&quot;20148&quot; value=&quot;5&quot;/&gt;&lt;property id=&quot;20300&quot; value=&quot;Slide 26&quot;/&gt;&lt;property id=&quot;20307&quot; value=&quot;372&quot;/&gt;&lt;/object&gt;&lt;object type=&quot;3&quot; unique_id=&quot;10788&quot;&gt;&lt;property id=&quot;20148&quot; value=&quot;5&quot;/&gt;&lt;property id=&quot;20300&quot; value=&quot;Slide 27 - &amp;quot;Zachary Boren&amp;quot;&quot;/&gt;&lt;property id=&quot;20307&quot; value=&quot;390&quot;/&gt;&lt;/object&gt;&lt;object type=&quot;3&quot; unique_id=&quot;10789&quot;&gt;&lt;property id=&quot;20148&quot; value=&quot;5&quot;/&gt;&lt;property id=&quot;20300&quot; value=&quot;Slide 28&quot;/&gt;&lt;property id=&quot;20307&quot; value=&quot;391&quot;/&gt;&lt;/object&gt;&lt;/object&gt;&lt;object type=&quot;8&quot; unique_id=&quot;10819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WFG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FGPS" id="{2E286098-DA20-4F82-BEE0-84BEC8917A96}" vid="{72DC4925-5478-46F2-A408-C7482BAFF3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WFGPS</Template>
  <TotalTime>9925</TotalTime>
  <Words>879</Words>
  <Application>Microsoft Office PowerPoint</Application>
  <PresentationFormat>On-screen Show (4:3)</PresentationFormat>
  <Paragraphs>204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Unicode MS</vt:lpstr>
      <vt:lpstr>Calibri</vt:lpstr>
      <vt:lpstr>Impact</vt:lpstr>
      <vt:lpstr>Myriad Pro</vt:lpstr>
      <vt:lpstr>Myriad Pro Cond</vt:lpstr>
      <vt:lpstr>Times New Roman</vt:lpstr>
      <vt:lpstr>Trebuchet MS</vt:lpstr>
      <vt:lpstr>Wingdings</vt:lpstr>
      <vt:lpstr>WFGPS</vt:lpstr>
      <vt:lpstr>Understanding  the New  Apprenticeship EEO Regulations </vt:lpstr>
      <vt:lpstr>Daniel Villao</vt:lpstr>
      <vt:lpstr>TODAY’S AGENDA</vt:lpstr>
      <vt:lpstr>Harassment and Discrimination</vt:lpstr>
      <vt:lpstr>EEO:  Opportunity for Diversity and Inclusion</vt:lpstr>
      <vt:lpstr>Background on New Apprenticeship  EEO Regulations</vt:lpstr>
      <vt:lpstr>What Are the Key Changes in the Regulations?</vt:lpstr>
      <vt:lpstr>What Else is New/Updated in 29 CFR 30?</vt:lpstr>
      <vt:lpstr>What Else is New/Updated in 29 CFR 30?</vt:lpstr>
      <vt:lpstr>All Sponsors’ Obligations to Ensure  Equal Opportunity</vt:lpstr>
      <vt:lpstr>Sponsors’ Affirmative Action Obligations</vt:lpstr>
      <vt:lpstr>Implementation Timeline:   Sponsors in OA States</vt:lpstr>
      <vt:lpstr>Implementation Timeline:   Sponsors in OA States</vt:lpstr>
      <vt:lpstr>Implementation Timeline:   New Sponsors in OA States</vt:lpstr>
      <vt:lpstr>New Provisions </vt:lpstr>
      <vt:lpstr>Conforming State Laws, Regulations and EEO Plans Under Part 30 Regulations</vt:lpstr>
      <vt:lpstr>Most Common Changes SAAs  Will Need to Make</vt:lpstr>
      <vt:lpstr>Implementation Timeline</vt:lpstr>
      <vt:lpstr>What SAA States Will Need to Submit</vt:lpstr>
      <vt:lpstr>SAA State Update Process</vt:lpstr>
      <vt:lpstr>Lessons Learned from 29.29 Recognition Process</vt:lpstr>
      <vt:lpstr>Additional SAA Responsibilities</vt:lpstr>
      <vt:lpstr>Resources</vt:lpstr>
      <vt:lpstr>DOL Technical Assistance Strategy</vt:lpstr>
      <vt:lpstr>DOL Technical Assistance Strategy</vt:lpstr>
      <vt:lpstr>PowerPoint Presentation</vt:lpstr>
      <vt:lpstr>Zachary Boren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Jonathan Vehlow</cp:lastModifiedBy>
  <cp:revision>490</cp:revision>
  <cp:lastPrinted>2017-04-10T16:14:31Z</cp:lastPrinted>
  <dcterms:created xsi:type="dcterms:W3CDTF">2015-06-12T13:54:02Z</dcterms:created>
  <dcterms:modified xsi:type="dcterms:W3CDTF">2017-04-18T13:26:28Z</dcterms:modified>
</cp:coreProperties>
</file>