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74"/>
  </p:notesMasterIdLst>
  <p:sldIdLst>
    <p:sldId id="256" r:id="rId5"/>
    <p:sldId id="314" r:id="rId6"/>
    <p:sldId id="271" r:id="rId7"/>
    <p:sldId id="323" r:id="rId8"/>
    <p:sldId id="312" r:id="rId9"/>
    <p:sldId id="272" r:id="rId10"/>
    <p:sldId id="304" r:id="rId11"/>
    <p:sldId id="317" r:id="rId12"/>
    <p:sldId id="316" r:id="rId13"/>
    <p:sldId id="322" r:id="rId14"/>
    <p:sldId id="324" r:id="rId15"/>
    <p:sldId id="343" r:id="rId16"/>
    <p:sldId id="313" r:id="rId17"/>
    <p:sldId id="330" r:id="rId18"/>
    <p:sldId id="296" r:id="rId19"/>
    <p:sldId id="331" r:id="rId20"/>
    <p:sldId id="273" r:id="rId21"/>
    <p:sldId id="280" r:id="rId22"/>
    <p:sldId id="325" r:id="rId23"/>
    <p:sldId id="338" r:id="rId24"/>
    <p:sldId id="332" r:id="rId25"/>
    <p:sldId id="334" r:id="rId26"/>
    <p:sldId id="335" r:id="rId27"/>
    <p:sldId id="333" r:id="rId28"/>
    <p:sldId id="282" r:id="rId29"/>
    <p:sldId id="281" r:id="rId30"/>
    <p:sldId id="283" r:id="rId31"/>
    <p:sldId id="284" r:id="rId32"/>
    <p:sldId id="285" r:id="rId33"/>
    <p:sldId id="286" r:id="rId34"/>
    <p:sldId id="287" r:id="rId35"/>
    <p:sldId id="288" r:id="rId36"/>
    <p:sldId id="300" r:id="rId37"/>
    <p:sldId id="302" r:id="rId38"/>
    <p:sldId id="291" r:id="rId39"/>
    <p:sldId id="366" r:id="rId40"/>
    <p:sldId id="345" r:id="rId41"/>
    <p:sldId id="346" r:id="rId42"/>
    <p:sldId id="347" r:id="rId43"/>
    <p:sldId id="348" r:id="rId44"/>
    <p:sldId id="349" r:id="rId45"/>
    <p:sldId id="350" r:id="rId46"/>
    <p:sldId id="351" r:id="rId47"/>
    <p:sldId id="352" r:id="rId48"/>
    <p:sldId id="353" r:id="rId49"/>
    <p:sldId id="354" r:id="rId50"/>
    <p:sldId id="355" r:id="rId51"/>
    <p:sldId id="356" r:id="rId52"/>
    <p:sldId id="357" r:id="rId53"/>
    <p:sldId id="358" r:id="rId54"/>
    <p:sldId id="359" r:id="rId55"/>
    <p:sldId id="360" r:id="rId56"/>
    <p:sldId id="361" r:id="rId57"/>
    <p:sldId id="362" r:id="rId58"/>
    <p:sldId id="363" r:id="rId59"/>
    <p:sldId id="364" r:id="rId60"/>
    <p:sldId id="365" r:id="rId61"/>
    <p:sldId id="374" r:id="rId62"/>
    <p:sldId id="367" r:id="rId63"/>
    <p:sldId id="368" r:id="rId64"/>
    <p:sldId id="369" r:id="rId65"/>
    <p:sldId id="370" r:id="rId66"/>
    <p:sldId id="371" r:id="rId67"/>
    <p:sldId id="372" r:id="rId68"/>
    <p:sldId id="373" r:id="rId69"/>
    <p:sldId id="339" r:id="rId70"/>
    <p:sldId id="344" r:id="rId71"/>
    <p:sldId id="261" r:id="rId72"/>
    <p:sldId id="262" r:id="rId73"/>
  </p:sldIdLst>
  <p:sldSz cx="9144000" cy="6858000" type="screen4x3"/>
  <p:notesSz cx="7010400" cy="9296400"/>
  <p:custDataLst>
    <p:tags r:id="rId7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8">
          <p15:clr>
            <a:srgbClr val="A4A3A4"/>
          </p15:clr>
        </p15:guide>
        <p15:guide id="4"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DDFF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80" autoAdjust="0"/>
    <p:restoredTop sz="65817" autoAdjust="0"/>
  </p:normalViewPr>
  <p:slideViewPr>
    <p:cSldViewPr snapToGrid="0">
      <p:cViewPr varScale="1">
        <p:scale>
          <a:sx n="66" d="100"/>
          <a:sy n="66" d="100"/>
        </p:scale>
        <p:origin x="2544" y="60"/>
      </p:cViewPr>
      <p:guideLst>
        <p:guide orient="horz" pos="2160"/>
        <p:guide pos="2880"/>
      </p:guideLst>
    </p:cSldViewPr>
  </p:slideViewPr>
  <p:notesTextViewPr>
    <p:cViewPr>
      <p:scale>
        <a:sx n="3" d="2"/>
        <a:sy n="3" d="2"/>
      </p:scale>
      <p:origin x="0" y="0"/>
    </p:cViewPr>
  </p:notesTextViewPr>
  <p:notesViewPr>
    <p:cSldViewPr snapToGrid="0">
      <p:cViewPr varScale="1">
        <p:scale>
          <a:sx n="84" d="100"/>
          <a:sy n="84" d="100"/>
        </p:scale>
        <p:origin x="3792" y="90"/>
      </p:cViewPr>
      <p:guideLst>
        <p:guide orient="horz" pos="2880"/>
        <p:guide pos="2160"/>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EA4E9D-DA19-4F69-8915-C4164A87FC3A}" type="doc">
      <dgm:prSet loTypeId="urn:microsoft.com/office/officeart/2005/8/layout/orgChart1" loCatId="hierarchy" qsTypeId="urn:microsoft.com/office/officeart/2005/8/quickstyle/3d3" qsCatId="3D" csTypeId="urn:microsoft.com/office/officeart/2005/8/colors/colorful3" csCatId="colorful" phldr="1"/>
      <dgm:spPr/>
      <dgm:t>
        <a:bodyPr/>
        <a:lstStyle/>
        <a:p>
          <a:endParaRPr lang="en-US"/>
        </a:p>
      </dgm:t>
    </dgm:pt>
    <dgm:pt modelId="{BE55BC63-200A-4EB9-AF08-F685F1880205}">
      <dgm:prSet phldrT="[Text]" custT="1"/>
      <dgm:spPr/>
      <dgm:t>
        <a:bodyPr lIns="45720" tIns="45720" rIns="45720" bIns="45720"/>
        <a:lstStyle/>
        <a:p>
          <a:r>
            <a:rPr lang="en-US" sz="2000" b="1"/>
            <a:t>One-Stop Operating Costs</a:t>
          </a:r>
        </a:p>
      </dgm:t>
    </dgm:pt>
    <dgm:pt modelId="{A5B92C76-9E9D-4B20-80BC-9153328DA46E}" type="parTrans" cxnId="{D4B35BD2-303D-4820-8D3B-683A381F0258}">
      <dgm:prSet/>
      <dgm:spPr/>
      <dgm:t>
        <a:bodyPr/>
        <a:lstStyle/>
        <a:p>
          <a:endParaRPr lang="en-US" sz="2000"/>
        </a:p>
      </dgm:t>
    </dgm:pt>
    <dgm:pt modelId="{68F431AC-AFC8-4801-AC84-CB2C39DA473F}" type="sibTrans" cxnId="{D4B35BD2-303D-4820-8D3B-683A381F0258}">
      <dgm:prSet/>
      <dgm:spPr/>
      <dgm:t>
        <a:bodyPr/>
        <a:lstStyle/>
        <a:p>
          <a:endParaRPr lang="en-US" sz="2000"/>
        </a:p>
      </dgm:t>
    </dgm:pt>
    <dgm:pt modelId="{501D93CF-49A0-49F0-9B3A-0DA3CB692218}">
      <dgm:prSet phldrT="[Text]" custT="1"/>
      <dgm:spPr/>
      <dgm:t>
        <a:bodyPr lIns="45720" tIns="45720" rIns="45720" bIns="45720"/>
        <a:lstStyle/>
        <a:p>
          <a:r>
            <a:rPr lang="en-US" sz="2000" b="1"/>
            <a:t>Infrastructure Costs </a:t>
          </a:r>
        </a:p>
      </dgm:t>
    </dgm:pt>
    <dgm:pt modelId="{E2665F3A-680D-45D1-83C9-EFCA155EF37F}" type="parTrans" cxnId="{8BBC2516-0532-4D24-A72E-5F8BB29E083D}">
      <dgm:prSet/>
      <dgm:spPr/>
      <dgm:t>
        <a:bodyPr/>
        <a:lstStyle/>
        <a:p>
          <a:endParaRPr lang="en-US" sz="2000"/>
        </a:p>
      </dgm:t>
    </dgm:pt>
    <dgm:pt modelId="{3041EAA2-E356-48B0-958A-4A972D0081C6}" type="sibTrans" cxnId="{8BBC2516-0532-4D24-A72E-5F8BB29E083D}">
      <dgm:prSet/>
      <dgm:spPr/>
      <dgm:t>
        <a:bodyPr/>
        <a:lstStyle/>
        <a:p>
          <a:endParaRPr lang="en-US" sz="2000"/>
        </a:p>
      </dgm:t>
    </dgm:pt>
    <dgm:pt modelId="{1C399344-EC28-4626-9CAE-61815C60EF6E}">
      <dgm:prSet phldrT="[Text]" custT="1"/>
      <dgm:spPr/>
      <dgm:t>
        <a:bodyPr lIns="45720" tIns="45720" rIns="45720" bIns="45720"/>
        <a:lstStyle/>
        <a:p>
          <a:r>
            <a:rPr lang="en-US" sz="2000" b="1"/>
            <a:t>Additional Costs</a:t>
          </a:r>
        </a:p>
      </dgm:t>
    </dgm:pt>
    <dgm:pt modelId="{8A0EA839-7F89-47DE-95C3-9CB5B13EBFD7}" type="parTrans" cxnId="{2B14D92E-9A8D-4D91-8A23-D4AA97283DFE}">
      <dgm:prSet/>
      <dgm:spPr/>
      <dgm:t>
        <a:bodyPr/>
        <a:lstStyle/>
        <a:p>
          <a:endParaRPr lang="en-US" sz="2000"/>
        </a:p>
      </dgm:t>
    </dgm:pt>
    <dgm:pt modelId="{D48A47AF-2012-4726-A2B3-88B772EE4C08}" type="sibTrans" cxnId="{2B14D92E-9A8D-4D91-8A23-D4AA97283DFE}">
      <dgm:prSet/>
      <dgm:spPr/>
      <dgm:t>
        <a:bodyPr/>
        <a:lstStyle/>
        <a:p>
          <a:endParaRPr lang="en-US" sz="2000"/>
        </a:p>
      </dgm:t>
    </dgm:pt>
    <dgm:pt modelId="{2DC71543-07A5-40C2-A4D9-D0594512CE67}">
      <dgm:prSet custT="1"/>
      <dgm:spPr>
        <a:solidFill>
          <a:srgbClr val="F36B22">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45720" tIns="45720" rIns="45720" bIns="45720" numCol="1" spcCol="1270" anchor="ctr" anchorCtr="0"/>
        <a:lstStyle/>
        <a:p>
          <a:pPr marL="0" lvl="0" indent="0" algn="ctr" defTabSz="889000">
            <a:lnSpc>
              <a:spcPct val="90000"/>
            </a:lnSpc>
            <a:spcBef>
              <a:spcPct val="0"/>
            </a:spcBef>
            <a:spcAft>
              <a:spcPct val="35000"/>
            </a:spcAft>
            <a:buNone/>
          </a:pPr>
          <a:r>
            <a:rPr lang="en-US" sz="2000" b="0" u="sng" kern="1200" dirty="0">
              <a:solidFill>
                <a:prstClr val="white"/>
              </a:solidFill>
              <a:latin typeface="Arial" panose="020B0604020202020204"/>
              <a:ea typeface="+mn-ea"/>
              <a:cs typeface="+mn-cs"/>
            </a:rPr>
            <a:t>Must</a:t>
          </a:r>
          <a:r>
            <a:rPr lang="en-US" sz="2000" b="0" kern="1200" dirty="0">
              <a:solidFill>
                <a:prstClr val="white"/>
              </a:solidFill>
              <a:latin typeface="Arial" panose="020B0604020202020204"/>
              <a:ea typeface="+mn-ea"/>
              <a:cs typeface="+mn-cs"/>
            </a:rPr>
            <a:t> include applicable </a:t>
          </a:r>
          <a:r>
            <a:rPr lang="en-US" sz="2000" b="1" kern="1200" dirty="0">
              <a:solidFill>
                <a:prstClr val="white"/>
              </a:solidFill>
              <a:latin typeface="Arial" panose="020B0604020202020204"/>
              <a:ea typeface="+mn-ea"/>
              <a:cs typeface="+mn-cs"/>
            </a:rPr>
            <a:t>Career Services</a:t>
          </a:r>
        </a:p>
      </dgm:t>
    </dgm:pt>
    <dgm:pt modelId="{83C32F56-47F2-467C-A0D7-7893E3180FA8}" type="parTrans" cxnId="{99AD97EB-626D-47E6-9827-3F505167FDE0}">
      <dgm:prSet/>
      <dgm:spPr/>
      <dgm:t>
        <a:bodyPr/>
        <a:lstStyle/>
        <a:p>
          <a:endParaRPr lang="en-US" sz="2000"/>
        </a:p>
      </dgm:t>
    </dgm:pt>
    <dgm:pt modelId="{DE5A7243-B830-4712-B65D-CF604FCED576}" type="sibTrans" cxnId="{99AD97EB-626D-47E6-9827-3F505167FDE0}">
      <dgm:prSet/>
      <dgm:spPr/>
      <dgm:t>
        <a:bodyPr/>
        <a:lstStyle/>
        <a:p>
          <a:endParaRPr lang="en-US" sz="2000"/>
        </a:p>
      </dgm:t>
    </dgm:pt>
    <dgm:pt modelId="{D0FE8EFF-BB94-495F-866C-6A0605B229A0}">
      <dgm:prSet custT="1"/>
      <dgm:spPr>
        <a:solidFill>
          <a:srgbClr val="F36B22">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45720" tIns="45720" rIns="45720" bIns="45720" numCol="1" spcCol="1270" anchor="ctr" anchorCtr="0"/>
        <a:lstStyle/>
        <a:p>
          <a:pPr marL="0" lvl="0" indent="0" algn="ctr" defTabSz="889000">
            <a:lnSpc>
              <a:spcPct val="90000"/>
            </a:lnSpc>
            <a:spcBef>
              <a:spcPct val="0"/>
            </a:spcBef>
            <a:spcAft>
              <a:spcPct val="35000"/>
            </a:spcAft>
            <a:buNone/>
          </a:pPr>
          <a:r>
            <a:rPr lang="en-US" sz="2000" b="0" u="sng" kern="1200" dirty="0">
              <a:solidFill>
                <a:prstClr val="white"/>
              </a:solidFill>
              <a:latin typeface="Arial" panose="020B0604020202020204"/>
              <a:ea typeface="+mn-ea"/>
              <a:cs typeface="+mn-cs"/>
            </a:rPr>
            <a:t>May</a:t>
          </a:r>
          <a:r>
            <a:rPr lang="en-US" sz="2000" b="0" kern="1200" dirty="0">
              <a:solidFill>
                <a:prstClr val="white"/>
              </a:solidFill>
              <a:latin typeface="Arial" panose="020B0604020202020204"/>
              <a:ea typeface="+mn-ea"/>
              <a:cs typeface="+mn-cs"/>
            </a:rPr>
            <a:t> include </a:t>
          </a:r>
          <a:r>
            <a:rPr lang="en-US" sz="2000" b="1" kern="1200" dirty="0">
              <a:solidFill>
                <a:prstClr val="white"/>
              </a:solidFill>
              <a:latin typeface="Arial" panose="020B0604020202020204"/>
              <a:ea typeface="+mn-ea"/>
              <a:cs typeface="+mn-cs"/>
            </a:rPr>
            <a:t>Shared Operating Costs</a:t>
          </a:r>
          <a:r>
            <a:rPr lang="en-US" sz="2000" b="0" kern="1200" dirty="0">
              <a:solidFill>
                <a:prstClr val="white"/>
              </a:solidFill>
              <a:latin typeface="Arial" panose="020B0604020202020204"/>
              <a:ea typeface="+mn-ea"/>
              <a:cs typeface="+mn-cs"/>
            </a:rPr>
            <a:t> and </a:t>
          </a:r>
          <a:r>
            <a:rPr lang="en-US" sz="2000" b="1" kern="1200" dirty="0">
              <a:solidFill>
                <a:prstClr val="white"/>
              </a:solidFill>
              <a:latin typeface="Arial" panose="020B0604020202020204"/>
              <a:ea typeface="+mn-ea"/>
              <a:cs typeface="+mn-cs"/>
            </a:rPr>
            <a:t>Shared Services</a:t>
          </a:r>
        </a:p>
      </dgm:t>
    </dgm:pt>
    <dgm:pt modelId="{DB8518A3-C2D2-4080-ADDD-509EF3670482}" type="parTrans" cxnId="{2448AE4D-A2FE-4269-ADB9-6D48EDDEB153}">
      <dgm:prSet/>
      <dgm:spPr/>
      <dgm:t>
        <a:bodyPr/>
        <a:lstStyle/>
        <a:p>
          <a:endParaRPr lang="en-US" sz="2000"/>
        </a:p>
      </dgm:t>
    </dgm:pt>
    <dgm:pt modelId="{C0E43AEA-9C87-495C-B165-71C2D7B44273}" type="sibTrans" cxnId="{2448AE4D-A2FE-4269-ADB9-6D48EDDEB153}">
      <dgm:prSet/>
      <dgm:spPr/>
      <dgm:t>
        <a:bodyPr/>
        <a:lstStyle/>
        <a:p>
          <a:endParaRPr lang="en-US" sz="2000"/>
        </a:p>
      </dgm:t>
    </dgm:pt>
    <dgm:pt modelId="{5A406B07-FFFF-47D3-BC04-69AC282A368F}" type="pres">
      <dgm:prSet presAssocID="{61EA4E9D-DA19-4F69-8915-C4164A87FC3A}" presName="hierChild1" presStyleCnt="0">
        <dgm:presLayoutVars>
          <dgm:orgChart val="1"/>
          <dgm:chPref val="1"/>
          <dgm:dir/>
          <dgm:animOne val="branch"/>
          <dgm:animLvl val="lvl"/>
          <dgm:resizeHandles/>
        </dgm:presLayoutVars>
      </dgm:prSet>
      <dgm:spPr/>
    </dgm:pt>
    <dgm:pt modelId="{532856D0-6340-47B2-BD48-95C294063E72}" type="pres">
      <dgm:prSet presAssocID="{BE55BC63-200A-4EB9-AF08-F685F1880205}" presName="hierRoot1" presStyleCnt="0">
        <dgm:presLayoutVars>
          <dgm:hierBranch val="init"/>
        </dgm:presLayoutVars>
      </dgm:prSet>
      <dgm:spPr/>
    </dgm:pt>
    <dgm:pt modelId="{D22885CE-1A39-4BF9-BD4C-745DC1C1853F}" type="pres">
      <dgm:prSet presAssocID="{BE55BC63-200A-4EB9-AF08-F685F1880205}" presName="rootComposite1" presStyleCnt="0"/>
      <dgm:spPr/>
    </dgm:pt>
    <dgm:pt modelId="{DF71CE51-35F5-4129-B57F-552F33F11C1C}" type="pres">
      <dgm:prSet presAssocID="{BE55BC63-200A-4EB9-AF08-F685F1880205}" presName="rootText1" presStyleLbl="node0" presStyleIdx="0" presStyleCnt="1" custScaleX="182959">
        <dgm:presLayoutVars>
          <dgm:chPref val="3"/>
        </dgm:presLayoutVars>
      </dgm:prSet>
      <dgm:spPr/>
    </dgm:pt>
    <dgm:pt modelId="{05E9CADE-0256-45EC-BF9A-55F41E5557FA}" type="pres">
      <dgm:prSet presAssocID="{BE55BC63-200A-4EB9-AF08-F685F1880205}" presName="rootConnector1" presStyleLbl="node1" presStyleIdx="0" presStyleCnt="0"/>
      <dgm:spPr/>
    </dgm:pt>
    <dgm:pt modelId="{F4C3071D-5A8A-4142-8DDE-F42F4C2C19B0}" type="pres">
      <dgm:prSet presAssocID="{BE55BC63-200A-4EB9-AF08-F685F1880205}" presName="hierChild2" presStyleCnt="0"/>
      <dgm:spPr/>
    </dgm:pt>
    <dgm:pt modelId="{73F48AC3-19F1-4EE6-BFA9-9C7142FC134F}" type="pres">
      <dgm:prSet presAssocID="{E2665F3A-680D-45D1-83C9-EFCA155EF37F}" presName="Name37" presStyleLbl="parChTrans1D2" presStyleIdx="0" presStyleCnt="2"/>
      <dgm:spPr/>
    </dgm:pt>
    <dgm:pt modelId="{1B001C3A-EAEE-409B-A8C1-866BD21B62B3}" type="pres">
      <dgm:prSet presAssocID="{501D93CF-49A0-49F0-9B3A-0DA3CB692218}" presName="hierRoot2" presStyleCnt="0">
        <dgm:presLayoutVars>
          <dgm:hierBranch val="init"/>
        </dgm:presLayoutVars>
      </dgm:prSet>
      <dgm:spPr/>
    </dgm:pt>
    <dgm:pt modelId="{9D786A70-6095-4C93-8955-5F6B3E246739}" type="pres">
      <dgm:prSet presAssocID="{501D93CF-49A0-49F0-9B3A-0DA3CB692218}" presName="rootComposite" presStyleCnt="0"/>
      <dgm:spPr/>
    </dgm:pt>
    <dgm:pt modelId="{59B6FD6B-7123-41C2-8B02-6AF6A06A9158}" type="pres">
      <dgm:prSet presAssocID="{501D93CF-49A0-49F0-9B3A-0DA3CB692218}" presName="rootText" presStyleLbl="node2" presStyleIdx="0" presStyleCnt="2" custScaleX="130685">
        <dgm:presLayoutVars>
          <dgm:chPref val="3"/>
        </dgm:presLayoutVars>
      </dgm:prSet>
      <dgm:spPr/>
    </dgm:pt>
    <dgm:pt modelId="{279BE4A1-76B1-4147-8538-93DD3071174F}" type="pres">
      <dgm:prSet presAssocID="{501D93CF-49A0-49F0-9B3A-0DA3CB692218}" presName="rootConnector" presStyleLbl="node2" presStyleIdx="0" presStyleCnt="2"/>
      <dgm:spPr/>
    </dgm:pt>
    <dgm:pt modelId="{80175239-1D9A-43E1-B92F-DA3160F19F02}" type="pres">
      <dgm:prSet presAssocID="{501D93CF-49A0-49F0-9B3A-0DA3CB692218}" presName="hierChild4" presStyleCnt="0"/>
      <dgm:spPr/>
    </dgm:pt>
    <dgm:pt modelId="{EE08BBB9-8E7B-4E00-9909-4C1437EE8E6B}" type="pres">
      <dgm:prSet presAssocID="{501D93CF-49A0-49F0-9B3A-0DA3CB692218}" presName="hierChild5" presStyleCnt="0"/>
      <dgm:spPr/>
    </dgm:pt>
    <dgm:pt modelId="{0A890AE7-9FFA-409D-8433-6F6F708BF6CE}" type="pres">
      <dgm:prSet presAssocID="{8A0EA839-7F89-47DE-95C3-9CB5B13EBFD7}" presName="Name37" presStyleLbl="parChTrans1D2" presStyleIdx="1" presStyleCnt="2"/>
      <dgm:spPr/>
    </dgm:pt>
    <dgm:pt modelId="{EE7B4944-FC2E-4D89-A949-B3807FF2F1B5}" type="pres">
      <dgm:prSet presAssocID="{1C399344-EC28-4626-9CAE-61815C60EF6E}" presName="hierRoot2" presStyleCnt="0">
        <dgm:presLayoutVars>
          <dgm:hierBranch val="init"/>
        </dgm:presLayoutVars>
      </dgm:prSet>
      <dgm:spPr/>
    </dgm:pt>
    <dgm:pt modelId="{9FB43A55-E9FE-49FC-8EFE-CEA25C798F58}" type="pres">
      <dgm:prSet presAssocID="{1C399344-EC28-4626-9CAE-61815C60EF6E}" presName="rootComposite" presStyleCnt="0"/>
      <dgm:spPr/>
    </dgm:pt>
    <dgm:pt modelId="{1489B250-BD5A-4042-8F08-9435EBBC4C0D}" type="pres">
      <dgm:prSet presAssocID="{1C399344-EC28-4626-9CAE-61815C60EF6E}" presName="rootText" presStyleLbl="node2" presStyleIdx="1" presStyleCnt="2" custScaleX="130685">
        <dgm:presLayoutVars>
          <dgm:chPref val="3"/>
        </dgm:presLayoutVars>
      </dgm:prSet>
      <dgm:spPr/>
    </dgm:pt>
    <dgm:pt modelId="{FAD64B1A-72A3-4D4C-9250-C6C9CD9DEB6E}" type="pres">
      <dgm:prSet presAssocID="{1C399344-EC28-4626-9CAE-61815C60EF6E}" presName="rootConnector" presStyleLbl="node2" presStyleIdx="1" presStyleCnt="2"/>
      <dgm:spPr/>
    </dgm:pt>
    <dgm:pt modelId="{ED6C8576-BCF5-4C04-98DE-C3C4DC3C9390}" type="pres">
      <dgm:prSet presAssocID="{1C399344-EC28-4626-9CAE-61815C60EF6E}" presName="hierChild4" presStyleCnt="0"/>
      <dgm:spPr/>
    </dgm:pt>
    <dgm:pt modelId="{C76EC1A4-6FA5-4CCC-92B2-8FA88FB8A20E}" type="pres">
      <dgm:prSet presAssocID="{83C32F56-47F2-467C-A0D7-7893E3180FA8}" presName="Name37" presStyleLbl="parChTrans1D3" presStyleIdx="0" presStyleCnt="2"/>
      <dgm:spPr/>
    </dgm:pt>
    <dgm:pt modelId="{30C88B7D-3D85-45BC-B813-514F5CE27107}" type="pres">
      <dgm:prSet presAssocID="{2DC71543-07A5-40C2-A4D9-D0594512CE67}" presName="hierRoot2" presStyleCnt="0">
        <dgm:presLayoutVars>
          <dgm:hierBranch val="init"/>
        </dgm:presLayoutVars>
      </dgm:prSet>
      <dgm:spPr/>
    </dgm:pt>
    <dgm:pt modelId="{3C541A9A-F86D-40CB-8CE4-60936BB7932A}" type="pres">
      <dgm:prSet presAssocID="{2DC71543-07A5-40C2-A4D9-D0594512CE67}" presName="rootComposite" presStyleCnt="0"/>
      <dgm:spPr/>
    </dgm:pt>
    <dgm:pt modelId="{7FF00F5D-4F00-4EE4-B045-5C9BD4797DB1}" type="pres">
      <dgm:prSet presAssocID="{2DC71543-07A5-40C2-A4D9-D0594512CE67}" presName="rootText" presStyleLbl="node3" presStyleIdx="0" presStyleCnt="2" custScaleX="156816">
        <dgm:presLayoutVars>
          <dgm:chPref val="3"/>
        </dgm:presLayoutVars>
      </dgm:prSet>
      <dgm:spPr>
        <a:xfrm>
          <a:off x="3596948" y="2484918"/>
          <a:ext cx="2743207" cy="874658"/>
        </a:xfrm>
        <a:prstGeom prst="rect">
          <a:avLst/>
        </a:prstGeom>
      </dgm:spPr>
    </dgm:pt>
    <dgm:pt modelId="{DBE86B06-5A11-4338-9359-946318242D03}" type="pres">
      <dgm:prSet presAssocID="{2DC71543-07A5-40C2-A4D9-D0594512CE67}" presName="rootConnector" presStyleLbl="node3" presStyleIdx="0" presStyleCnt="2"/>
      <dgm:spPr/>
    </dgm:pt>
    <dgm:pt modelId="{FBEBDB0A-FB15-40FD-B3D1-7A3D68A39B5E}" type="pres">
      <dgm:prSet presAssocID="{2DC71543-07A5-40C2-A4D9-D0594512CE67}" presName="hierChild4" presStyleCnt="0"/>
      <dgm:spPr/>
    </dgm:pt>
    <dgm:pt modelId="{CF5D7BDC-28F6-4B9D-B847-A23553AEAC54}" type="pres">
      <dgm:prSet presAssocID="{2DC71543-07A5-40C2-A4D9-D0594512CE67}" presName="hierChild5" presStyleCnt="0"/>
      <dgm:spPr/>
    </dgm:pt>
    <dgm:pt modelId="{3518303E-FB5C-42A8-BCD6-111DEB818626}" type="pres">
      <dgm:prSet presAssocID="{DB8518A3-C2D2-4080-ADDD-509EF3670482}" presName="Name37" presStyleLbl="parChTrans1D3" presStyleIdx="1" presStyleCnt="2"/>
      <dgm:spPr/>
    </dgm:pt>
    <dgm:pt modelId="{E1276A08-BABD-4A5F-A46D-0536051EBA4B}" type="pres">
      <dgm:prSet presAssocID="{D0FE8EFF-BB94-495F-866C-6A0605B229A0}" presName="hierRoot2" presStyleCnt="0">
        <dgm:presLayoutVars>
          <dgm:hierBranch val="init"/>
        </dgm:presLayoutVars>
      </dgm:prSet>
      <dgm:spPr/>
    </dgm:pt>
    <dgm:pt modelId="{6FF4A7C0-E226-40EE-9E4A-567BF9F4C0F9}" type="pres">
      <dgm:prSet presAssocID="{D0FE8EFF-BB94-495F-866C-6A0605B229A0}" presName="rootComposite" presStyleCnt="0"/>
      <dgm:spPr/>
    </dgm:pt>
    <dgm:pt modelId="{9B205B97-5E82-4B0D-A1A0-BFEFFC45904D}" type="pres">
      <dgm:prSet presAssocID="{D0FE8EFF-BB94-495F-866C-6A0605B229A0}" presName="rootText" presStyleLbl="node3" presStyleIdx="1" presStyleCnt="2" custScaleX="156816">
        <dgm:presLayoutVars>
          <dgm:chPref val="3"/>
        </dgm:presLayoutVars>
      </dgm:prSet>
      <dgm:spPr>
        <a:xfrm>
          <a:off x="3596948" y="3726932"/>
          <a:ext cx="2743207" cy="874658"/>
        </a:xfrm>
        <a:prstGeom prst="rect">
          <a:avLst/>
        </a:prstGeom>
      </dgm:spPr>
    </dgm:pt>
    <dgm:pt modelId="{AC4BF44F-1EBD-4EB4-A0A6-4CE28A01DD10}" type="pres">
      <dgm:prSet presAssocID="{D0FE8EFF-BB94-495F-866C-6A0605B229A0}" presName="rootConnector" presStyleLbl="node3" presStyleIdx="1" presStyleCnt="2"/>
      <dgm:spPr/>
    </dgm:pt>
    <dgm:pt modelId="{6D104219-BD90-493B-BEFF-BF9750438FE1}" type="pres">
      <dgm:prSet presAssocID="{D0FE8EFF-BB94-495F-866C-6A0605B229A0}" presName="hierChild4" presStyleCnt="0"/>
      <dgm:spPr/>
    </dgm:pt>
    <dgm:pt modelId="{48D2164D-F400-464C-BA35-E658E964F079}" type="pres">
      <dgm:prSet presAssocID="{D0FE8EFF-BB94-495F-866C-6A0605B229A0}" presName="hierChild5" presStyleCnt="0"/>
      <dgm:spPr/>
    </dgm:pt>
    <dgm:pt modelId="{BEF0B270-DB9A-41A2-BCBF-2F5371A0C624}" type="pres">
      <dgm:prSet presAssocID="{1C399344-EC28-4626-9CAE-61815C60EF6E}" presName="hierChild5" presStyleCnt="0"/>
      <dgm:spPr/>
    </dgm:pt>
    <dgm:pt modelId="{6EF0BC1F-F943-4F41-BAE3-21080932EC5E}" type="pres">
      <dgm:prSet presAssocID="{BE55BC63-200A-4EB9-AF08-F685F1880205}" presName="hierChild3" presStyleCnt="0"/>
      <dgm:spPr/>
    </dgm:pt>
  </dgm:ptLst>
  <dgm:cxnLst>
    <dgm:cxn modelId="{8BBC2516-0532-4D24-A72E-5F8BB29E083D}" srcId="{BE55BC63-200A-4EB9-AF08-F685F1880205}" destId="{501D93CF-49A0-49F0-9B3A-0DA3CB692218}" srcOrd="0" destOrd="0" parTransId="{E2665F3A-680D-45D1-83C9-EFCA155EF37F}" sibTransId="{3041EAA2-E356-48B0-958A-4A972D0081C6}"/>
    <dgm:cxn modelId="{DD0FBA24-5661-4FD4-A416-DFCF1FAF0561}" type="presOf" srcId="{8A0EA839-7F89-47DE-95C3-9CB5B13EBFD7}" destId="{0A890AE7-9FFA-409D-8433-6F6F708BF6CE}" srcOrd="0" destOrd="0" presId="urn:microsoft.com/office/officeart/2005/8/layout/orgChart1"/>
    <dgm:cxn modelId="{2B14D92E-9A8D-4D91-8A23-D4AA97283DFE}" srcId="{BE55BC63-200A-4EB9-AF08-F685F1880205}" destId="{1C399344-EC28-4626-9CAE-61815C60EF6E}" srcOrd="1" destOrd="0" parTransId="{8A0EA839-7F89-47DE-95C3-9CB5B13EBFD7}" sibTransId="{D48A47AF-2012-4726-A2B3-88B772EE4C08}"/>
    <dgm:cxn modelId="{BC3C905E-4878-48A7-8B8C-63AF30D06D72}" type="presOf" srcId="{E2665F3A-680D-45D1-83C9-EFCA155EF37F}" destId="{73F48AC3-19F1-4EE6-BFA9-9C7142FC134F}" srcOrd="0" destOrd="0" presId="urn:microsoft.com/office/officeart/2005/8/layout/orgChart1"/>
    <dgm:cxn modelId="{55A04A46-DB44-46C5-992D-9FE23385CE7E}" type="presOf" srcId="{BE55BC63-200A-4EB9-AF08-F685F1880205}" destId="{DF71CE51-35F5-4129-B57F-552F33F11C1C}" srcOrd="0" destOrd="0" presId="urn:microsoft.com/office/officeart/2005/8/layout/orgChart1"/>
    <dgm:cxn modelId="{F7618E47-2393-44CC-8B9F-E0C81C6FE7EB}" type="presOf" srcId="{501D93CF-49A0-49F0-9B3A-0DA3CB692218}" destId="{59B6FD6B-7123-41C2-8B02-6AF6A06A9158}" srcOrd="0" destOrd="0" presId="urn:microsoft.com/office/officeart/2005/8/layout/orgChart1"/>
    <dgm:cxn modelId="{9D08D34B-AAD6-4EF5-9B79-75CABD7FD9B7}" type="presOf" srcId="{DB8518A3-C2D2-4080-ADDD-509EF3670482}" destId="{3518303E-FB5C-42A8-BCD6-111DEB818626}" srcOrd="0" destOrd="0" presId="urn:microsoft.com/office/officeart/2005/8/layout/orgChart1"/>
    <dgm:cxn modelId="{F1FF356D-70FB-455E-9746-63376847BE06}" type="presOf" srcId="{D0FE8EFF-BB94-495F-866C-6A0605B229A0}" destId="{AC4BF44F-1EBD-4EB4-A0A6-4CE28A01DD10}" srcOrd="1" destOrd="0" presId="urn:microsoft.com/office/officeart/2005/8/layout/orgChart1"/>
    <dgm:cxn modelId="{2448AE4D-A2FE-4269-ADB9-6D48EDDEB153}" srcId="{1C399344-EC28-4626-9CAE-61815C60EF6E}" destId="{D0FE8EFF-BB94-495F-866C-6A0605B229A0}" srcOrd="1" destOrd="0" parTransId="{DB8518A3-C2D2-4080-ADDD-509EF3670482}" sibTransId="{C0E43AEA-9C87-495C-B165-71C2D7B44273}"/>
    <dgm:cxn modelId="{19655CA5-8862-417F-ADC5-43DBE97E5302}" type="presOf" srcId="{2DC71543-07A5-40C2-A4D9-D0594512CE67}" destId="{7FF00F5D-4F00-4EE4-B045-5C9BD4797DB1}" srcOrd="0" destOrd="0" presId="urn:microsoft.com/office/officeart/2005/8/layout/orgChart1"/>
    <dgm:cxn modelId="{C99575AD-896D-41A0-B9FE-4ED1AA2EED09}" type="presOf" srcId="{2DC71543-07A5-40C2-A4D9-D0594512CE67}" destId="{DBE86B06-5A11-4338-9359-946318242D03}" srcOrd="1" destOrd="0" presId="urn:microsoft.com/office/officeart/2005/8/layout/orgChart1"/>
    <dgm:cxn modelId="{4F8EABAD-4E2B-4086-A91C-A0638E7D26F2}" type="presOf" srcId="{501D93CF-49A0-49F0-9B3A-0DA3CB692218}" destId="{279BE4A1-76B1-4147-8538-93DD3071174F}" srcOrd="1" destOrd="0" presId="urn:microsoft.com/office/officeart/2005/8/layout/orgChart1"/>
    <dgm:cxn modelId="{6D7B62BD-7E67-4DA7-8A20-4F905388F72A}" type="presOf" srcId="{D0FE8EFF-BB94-495F-866C-6A0605B229A0}" destId="{9B205B97-5E82-4B0D-A1A0-BFEFFC45904D}" srcOrd="0" destOrd="0" presId="urn:microsoft.com/office/officeart/2005/8/layout/orgChart1"/>
    <dgm:cxn modelId="{715FD4C3-718D-4FF1-BB57-B7A41E9A176A}" type="presOf" srcId="{1C399344-EC28-4626-9CAE-61815C60EF6E}" destId="{1489B250-BD5A-4042-8F08-9435EBBC4C0D}" srcOrd="0" destOrd="0" presId="urn:microsoft.com/office/officeart/2005/8/layout/orgChart1"/>
    <dgm:cxn modelId="{0D7F5BC8-3FBC-410E-BDFC-26B57A059960}" type="presOf" srcId="{61EA4E9D-DA19-4F69-8915-C4164A87FC3A}" destId="{5A406B07-FFFF-47D3-BC04-69AC282A368F}" srcOrd="0" destOrd="0" presId="urn:microsoft.com/office/officeart/2005/8/layout/orgChart1"/>
    <dgm:cxn modelId="{D4B35BD2-303D-4820-8D3B-683A381F0258}" srcId="{61EA4E9D-DA19-4F69-8915-C4164A87FC3A}" destId="{BE55BC63-200A-4EB9-AF08-F685F1880205}" srcOrd="0" destOrd="0" parTransId="{A5B92C76-9E9D-4B20-80BC-9153328DA46E}" sibTransId="{68F431AC-AFC8-4801-AC84-CB2C39DA473F}"/>
    <dgm:cxn modelId="{99AD97EB-626D-47E6-9827-3F505167FDE0}" srcId="{1C399344-EC28-4626-9CAE-61815C60EF6E}" destId="{2DC71543-07A5-40C2-A4D9-D0594512CE67}" srcOrd="0" destOrd="0" parTransId="{83C32F56-47F2-467C-A0D7-7893E3180FA8}" sibTransId="{DE5A7243-B830-4712-B65D-CF604FCED576}"/>
    <dgm:cxn modelId="{1431DBEB-3221-40D4-ACEA-2E2FD8225EDE}" type="presOf" srcId="{BE55BC63-200A-4EB9-AF08-F685F1880205}" destId="{05E9CADE-0256-45EC-BF9A-55F41E5557FA}" srcOrd="1" destOrd="0" presId="urn:microsoft.com/office/officeart/2005/8/layout/orgChart1"/>
    <dgm:cxn modelId="{BF53E1F0-3E05-4C7C-8192-26897472C320}" type="presOf" srcId="{1C399344-EC28-4626-9CAE-61815C60EF6E}" destId="{FAD64B1A-72A3-4D4C-9250-C6C9CD9DEB6E}" srcOrd="1" destOrd="0" presId="urn:microsoft.com/office/officeart/2005/8/layout/orgChart1"/>
    <dgm:cxn modelId="{B03780F1-D3C6-46E6-9C37-F2992DEF587E}" type="presOf" srcId="{83C32F56-47F2-467C-A0D7-7893E3180FA8}" destId="{C76EC1A4-6FA5-4CCC-92B2-8FA88FB8A20E}" srcOrd="0" destOrd="0" presId="urn:microsoft.com/office/officeart/2005/8/layout/orgChart1"/>
    <dgm:cxn modelId="{C3075B7D-34C9-4B55-9AC6-C90C5B1CC696}" type="presParOf" srcId="{5A406B07-FFFF-47D3-BC04-69AC282A368F}" destId="{532856D0-6340-47B2-BD48-95C294063E72}" srcOrd="0" destOrd="0" presId="urn:microsoft.com/office/officeart/2005/8/layout/orgChart1"/>
    <dgm:cxn modelId="{63178A31-7650-411F-9F7C-50D0039D27E4}" type="presParOf" srcId="{532856D0-6340-47B2-BD48-95C294063E72}" destId="{D22885CE-1A39-4BF9-BD4C-745DC1C1853F}" srcOrd="0" destOrd="0" presId="urn:microsoft.com/office/officeart/2005/8/layout/orgChart1"/>
    <dgm:cxn modelId="{10F6E2CB-494D-4C2E-8692-2B4DD847F9D5}" type="presParOf" srcId="{D22885CE-1A39-4BF9-BD4C-745DC1C1853F}" destId="{DF71CE51-35F5-4129-B57F-552F33F11C1C}" srcOrd="0" destOrd="0" presId="urn:microsoft.com/office/officeart/2005/8/layout/orgChart1"/>
    <dgm:cxn modelId="{D639B89C-6BD8-4B84-95C8-585D131090BC}" type="presParOf" srcId="{D22885CE-1A39-4BF9-BD4C-745DC1C1853F}" destId="{05E9CADE-0256-45EC-BF9A-55F41E5557FA}" srcOrd="1" destOrd="0" presId="urn:microsoft.com/office/officeart/2005/8/layout/orgChart1"/>
    <dgm:cxn modelId="{1C9FD3B5-1C8A-421C-8C0A-796BF9E1DFB2}" type="presParOf" srcId="{532856D0-6340-47B2-BD48-95C294063E72}" destId="{F4C3071D-5A8A-4142-8DDE-F42F4C2C19B0}" srcOrd="1" destOrd="0" presId="urn:microsoft.com/office/officeart/2005/8/layout/orgChart1"/>
    <dgm:cxn modelId="{B14B07A5-72E3-49F0-98C1-FD7A8CA7BAA0}" type="presParOf" srcId="{F4C3071D-5A8A-4142-8DDE-F42F4C2C19B0}" destId="{73F48AC3-19F1-4EE6-BFA9-9C7142FC134F}" srcOrd="0" destOrd="0" presId="urn:microsoft.com/office/officeart/2005/8/layout/orgChart1"/>
    <dgm:cxn modelId="{AA2349BE-4F56-4B61-A598-2FCCE01A9BCF}" type="presParOf" srcId="{F4C3071D-5A8A-4142-8DDE-F42F4C2C19B0}" destId="{1B001C3A-EAEE-409B-A8C1-866BD21B62B3}" srcOrd="1" destOrd="0" presId="urn:microsoft.com/office/officeart/2005/8/layout/orgChart1"/>
    <dgm:cxn modelId="{6D4111DE-4856-411B-9981-6ED523ED8FD8}" type="presParOf" srcId="{1B001C3A-EAEE-409B-A8C1-866BD21B62B3}" destId="{9D786A70-6095-4C93-8955-5F6B3E246739}" srcOrd="0" destOrd="0" presId="urn:microsoft.com/office/officeart/2005/8/layout/orgChart1"/>
    <dgm:cxn modelId="{CB5FBE7C-6098-40FA-A63E-1558B6C6A2F5}" type="presParOf" srcId="{9D786A70-6095-4C93-8955-5F6B3E246739}" destId="{59B6FD6B-7123-41C2-8B02-6AF6A06A9158}" srcOrd="0" destOrd="0" presId="urn:microsoft.com/office/officeart/2005/8/layout/orgChart1"/>
    <dgm:cxn modelId="{20DD15D7-30D6-4606-A3FE-ADC33AC8936C}" type="presParOf" srcId="{9D786A70-6095-4C93-8955-5F6B3E246739}" destId="{279BE4A1-76B1-4147-8538-93DD3071174F}" srcOrd="1" destOrd="0" presId="urn:microsoft.com/office/officeart/2005/8/layout/orgChart1"/>
    <dgm:cxn modelId="{7AAD471B-4EF1-4607-83A2-ACDF9EBD6C1B}" type="presParOf" srcId="{1B001C3A-EAEE-409B-A8C1-866BD21B62B3}" destId="{80175239-1D9A-43E1-B92F-DA3160F19F02}" srcOrd="1" destOrd="0" presId="urn:microsoft.com/office/officeart/2005/8/layout/orgChart1"/>
    <dgm:cxn modelId="{012E7D0E-4B76-45F5-8D3D-52BF41FCCF8D}" type="presParOf" srcId="{1B001C3A-EAEE-409B-A8C1-866BD21B62B3}" destId="{EE08BBB9-8E7B-4E00-9909-4C1437EE8E6B}" srcOrd="2" destOrd="0" presId="urn:microsoft.com/office/officeart/2005/8/layout/orgChart1"/>
    <dgm:cxn modelId="{727A1490-BBEA-4030-9A88-8FB5BBC4E917}" type="presParOf" srcId="{F4C3071D-5A8A-4142-8DDE-F42F4C2C19B0}" destId="{0A890AE7-9FFA-409D-8433-6F6F708BF6CE}" srcOrd="2" destOrd="0" presId="urn:microsoft.com/office/officeart/2005/8/layout/orgChart1"/>
    <dgm:cxn modelId="{159FBDC7-5C9B-4A53-BA8A-B4BC2395CD95}" type="presParOf" srcId="{F4C3071D-5A8A-4142-8DDE-F42F4C2C19B0}" destId="{EE7B4944-FC2E-4D89-A949-B3807FF2F1B5}" srcOrd="3" destOrd="0" presId="urn:microsoft.com/office/officeart/2005/8/layout/orgChart1"/>
    <dgm:cxn modelId="{2055DFF3-418D-44A2-9D36-53FAF6584560}" type="presParOf" srcId="{EE7B4944-FC2E-4D89-A949-B3807FF2F1B5}" destId="{9FB43A55-E9FE-49FC-8EFE-CEA25C798F58}" srcOrd="0" destOrd="0" presId="urn:microsoft.com/office/officeart/2005/8/layout/orgChart1"/>
    <dgm:cxn modelId="{7A1524DB-6086-4DCE-B46F-10C2EBF5BB0B}" type="presParOf" srcId="{9FB43A55-E9FE-49FC-8EFE-CEA25C798F58}" destId="{1489B250-BD5A-4042-8F08-9435EBBC4C0D}" srcOrd="0" destOrd="0" presId="urn:microsoft.com/office/officeart/2005/8/layout/orgChart1"/>
    <dgm:cxn modelId="{94D9E4FB-EA35-48C0-80D9-5710FE4F4454}" type="presParOf" srcId="{9FB43A55-E9FE-49FC-8EFE-CEA25C798F58}" destId="{FAD64B1A-72A3-4D4C-9250-C6C9CD9DEB6E}" srcOrd="1" destOrd="0" presId="urn:microsoft.com/office/officeart/2005/8/layout/orgChart1"/>
    <dgm:cxn modelId="{00CDC8EC-8409-4F6D-9795-A49F1380DCC4}" type="presParOf" srcId="{EE7B4944-FC2E-4D89-A949-B3807FF2F1B5}" destId="{ED6C8576-BCF5-4C04-98DE-C3C4DC3C9390}" srcOrd="1" destOrd="0" presId="urn:microsoft.com/office/officeart/2005/8/layout/orgChart1"/>
    <dgm:cxn modelId="{CA8408CA-1934-4DED-9AEC-B1E9859B3DA8}" type="presParOf" srcId="{ED6C8576-BCF5-4C04-98DE-C3C4DC3C9390}" destId="{C76EC1A4-6FA5-4CCC-92B2-8FA88FB8A20E}" srcOrd="0" destOrd="0" presId="urn:microsoft.com/office/officeart/2005/8/layout/orgChart1"/>
    <dgm:cxn modelId="{4CE80DC4-15FD-475C-8FD9-C2E4320A2A90}" type="presParOf" srcId="{ED6C8576-BCF5-4C04-98DE-C3C4DC3C9390}" destId="{30C88B7D-3D85-45BC-B813-514F5CE27107}" srcOrd="1" destOrd="0" presId="urn:microsoft.com/office/officeart/2005/8/layout/orgChart1"/>
    <dgm:cxn modelId="{C24964F9-5249-4C67-903B-197BEC29470C}" type="presParOf" srcId="{30C88B7D-3D85-45BC-B813-514F5CE27107}" destId="{3C541A9A-F86D-40CB-8CE4-60936BB7932A}" srcOrd="0" destOrd="0" presId="urn:microsoft.com/office/officeart/2005/8/layout/orgChart1"/>
    <dgm:cxn modelId="{A4F60135-E322-4AFC-AFDF-1CE44A37F9C5}" type="presParOf" srcId="{3C541A9A-F86D-40CB-8CE4-60936BB7932A}" destId="{7FF00F5D-4F00-4EE4-B045-5C9BD4797DB1}" srcOrd="0" destOrd="0" presId="urn:microsoft.com/office/officeart/2005/8/layout/orgChart1"/>
    <dgm:cxn modelId="{CBE005DB-B04A-4650-9825-6AD847CB5845}" type="presParOf" srcId="{3C541A9A-F86D-40CB-8CE4-60936BB7932A}" destId="{DBE86B06-5A11-4338-9359-946318242D03}" srcOrd="1" destOrd="0" presId="urn:microsoft.com/office/officeart/2005/8/layout/orgChart1"/>
    <dgm:cxn modelId="{BD106018-E9D6-4D08-A34F-3CC73D032F1B}" type="presParOf" srcId="{30C88B7D-3D85-45BC-B813-514F5CE27107}" destId="{FBEBDB0A-FB15-40FD-B3D1-7A3D68A39B5E}" srcOrd="1" destOrd="0" presId="urn:microsoft.com/office/officeart/2005/8/layout/orgChart1"/>
    <dgm:cxn modelId="{146B39AB-6A3C-41D5-BA04-493383C8088E}" type="presParOf" srcId="{30C88B7D-3D85-45BC-B813-514F5CE27107}" destId="{CF5D7BDC-28F6-4B9D-B847-A23553AEAC54}" srcOrd="2" destOrd="0" presId="urn:microsoft.com/office/officeart/2005/8/layout/orgChart1"/>
    <dgm:cxn modelId="{8C6E2C38-0A02-4DC9-BC1C-98CD4E29D4DA}" type="presParOf" srcId="{ED6C8576-BCF5-4C04-98DE-C3C4DC3C9390}" destId="{3518303E-FB5C-42A8-BCD6-111DEB818626}" srcOrd="2" destOrd="0" presId="urn:microsoft.com/office/officeart/2005/8/layout/orgChart1"/>
    <dgm:cxn modelId="{5EDAEB5C-C743-44B8-ADC7-618167341CD5}" type="presParOf" srcId="{ED6C8576-BCF5-4C04-98DE-C3C4DC3C9390}" destId="{E1276A08-BABD-4A5F-A46D-0536051EBA4B}" srcOrd="3" destOrd="0" presId="urn:microsoft.com/office/officeart/2005/8/layout/orgChart1"/>
    <dgm:cxn modelId="{493A4042-B5A0-46FA-8BC9-EF3D9A90647F}" type="presParOf" srcId="{E1276A08-BABD-4A5F-A46D-0536051EBA4B}" destId="{6FF4A7C0-E226-40EE-9E4A-567BF9F4C0F9}" srcOrd="0" destOrd="0" presId="urn:microsoft.com/office/officeart/2005/8/layout/orgChart1"/>
    <dgm:cxn modelId="{BDE78D9D-6EAD-4F13-BD03-F72DDAE10676}" type="presParOf" srcId="{6FF4A7C0-E226-40EE-9E4A-567BF9F4C0F9}" destId="{9B205B97-5E82-4B0D-A1A0-BFEFFC45904D}" srcOrd="0" destOrd="0" presId="urn:microsoft.com/office/officeart/2005/8/layout/orgChart1"/>
    <dgm:cxn modelId="{798F68D0-B1F0-4A71-A532-2690034EB581}" type="presParOf" srcId="{6FF4A7C0-E226-40EE-9E4A-567BF9F4C0F9}" destId="{AC4BF44F-1EBD-4EB4-A0A6-4CE28A01DD10}" srcOrd="1" destOrd="0" presId="urn:microsoft.com/office/officeart/2005/8/layout/orgChart1"/>
    <dgm:cxn modelId="{8F1D127F-72EB-4E57-904C-AAC27A0B36D5}" type="presParOf" srcId="{E1276A08-BABD-4A5F-A46D-0536051EBA4B}" destId="{6D104219-BD90-493B-BEFF-BF9750438FE1}" srcOrd="1" destOrd="0" presId="urn:microsoft.com/office/officeart/2005/8/layout/orgChart1"/>
    <dgm:cxn modelId="{689AD103-0138-4F66-BC75-4AD007CA0EF6}" type="presParOf" srcId="{E1276A08-BABD-4A5F-A46D-0536051EBA4B}" destId="{48D2164D-F400-464C-BA35-E658E964F079}" srcOrd="2" destOrd="0" presId="urn:microsoft.com/office/officeart/2005/8/layout/orgChart1"/>
    <dgm:cxn modelId="{C00CB450-F768-469A-A05E-40C040DC09DB}" type="presParOf" srcId="{EE7B4944-FC2E-4D89-A949-B3807FF2F1B5}" destId="{BEF0B270-DB9A-41A2-BCBF-2F5371A0C624}" srcOrd="2" destOrd="0" presId="urn:microsoft.com/office/officeart/2005/8/layout/orgChart1"/>
    <dgm:cxn modelId="{82AE4934-BC0F-4725-A5EF-19F12D597ECC}" type="presParOf" srcId="{532856D0-6340-47B2-BD48-95C294063E72}" destId="{6EF0BC1F-F943-4F41-BAE3-21080932EC5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8303E-FB5C-42A8-BCD6-111DEB818626}">
      <dsp:nvSpPr>
        <dsp:cNvPr id="0" name=""/>
        <dsp:cNvSpPr/>
      </dsp:nvSpPr>
      <dsp:spPr>
        <a:xfrm>
          <a:off x="3555646" y="2117701"/>
          <a:ext cx="342653" cy="2045144"/>
        </a:xfrm>
        <a:custGeom>
          <a:avLst/>
          <a:gdLst/>
          <a:ahLst/>
          <a:cxnLst/>
          <a:rect l="0" t="0" r="0" b="0"/>
          <a:pathLst>
            <a:path>
              <a:moveTo>
                <a:pt x="0" y="0"/>
              </a:moveTo>
              <a:lnTo>
                <a:pt x="0" y="2045144"/>
              </a:lnTo>
              <a:lnTo>
                <a:pt x="342653" y="2045144"/>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76EC1A4-6FA5-4CCC-92B2-8FA88FB8A20E}">
      <dsp:nvSpPr>
        <dsp:cNvPr id="0" name=""/>
        <dsp:cNvSpPr/>
      </dsp:nvSpPr>
      <dsp:spPr>
        <a:xfrm>
          <a:off x="3555646" y="2117701"/>
          <a:ext cx="342653" cy="804073"/>
        </a:xfrm>
        <a:custGeom>
          <a:avLst/>
          <a:gdLst/>
          <a:ahLst/>
          <a:cxnLst/>
          <a:rect l="0" t="0" r="0" b="0"/>
          <a:pathLst>
            <a:path>
              <a:moveTo>
                <a:pt x="0" y="0"/>
              </a:moveTo>
              <a:lnTo>
                <a:pt x="0" y="804073"/>
              </a:lnTo>
              <a:lnTo>
                <a:pt x="342653" y="804073"/>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A890AE7-9FFA-409D-8433-6F6F708BF6CE}">
      <dsp:nvSpPr>
        <dsp:cNvPr id="0" name=""/>
        <dsp:cNvSpPr/>
      </dsp:nvSpPr>
      <dsp:spPr>
        <a:xfrm>
          <a:off x="3143672" y="876631"/>
          <a:ext cx="1325716" cy="367077"/>
        </a:xfrm>
        <a:custGeom>
          <a:avLst/>
          <a:gdLst/>
          <a:ahLst/>
          <a:cxnLst/>
          <a:rect l="0" t="0" r="0" b="0"/>
          <a:pathLst>
            <a:path>
              <a:moveTo>
                <a:pt x="0" y="0"/>
              </a:moveTo>
              <a:lnTo>
                <a:pt x="0" y="183538"/>
              </a:lnTo>
              <a:lnTo>
                <a:pt x="1325716" y="183538"/>
              </a:lnTo>
              <a:lnTo>
                <a:pt x="1325716" y="367077"/>
              </a:lnTo>
            </a:path>
          </a:pathLst>
        </a:custGeom>
        <a:noFill/>
        <a:ln w="1270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73F48AC3-19F1-4EE6-BFA9-9C7142FC134F}">
      <dsp:nvSpPr>
        <dsp:cNvPr id="0" name=""/>
        <dsp:cNvSpPr/>
      </dsp:nvSpPr>
      <dsp:spPr>
        <a:xfrm>
          <a:off x="1817955" y="876631"/>
          <a:ext cx="1325716" cy="367077"/>
        </a:xfrm>
        <a:custGeom>
          <a:avLst/>
          <a:gdLst/>
          <a:ahLst/>
          <a:cxnLst/>
          <a:rect l="0" t="0" r="0" b="0"/>
          <a:pathLst>
            <a:path>
              <a:moveTo>
                <a:pt x="1325716" y="0"/>
              </a:moveTo>
              <a:lnTo>
                <a:pt x="1325716" y="183538"/>
              </a:lnTo>
              <a:lnTo>
                <a:pt x="0" y="183538"/>
              </a:lnTo>
              <a:lnTo>
                <a:pt x="0" y="367077"/>
              </a:lnTo>
            </a:path>
          </a:pathLst>
        </a:custGeom>
        <a:noFill/>
        <a:ln w="12700" cap="flat" cmpd="sng" algn="ctr">
          <a:solidFill>
            <a:schemeClr val="accent4">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F71CE51-35F5-4129-B57F-552F33F11C1C}">
      <dsp:nvSpPr>
        <dsp:cNvPr id="0" name=""/>
        <dsp:cNvSpPr/>
      </dsp:nvSpPr>
      <dsp:spPr>
        <a:xfrm>
          <a:off x="1544623" y="2637"/>
          <a:ext cx="3198098" cy="873993"/>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89000">
            <a:lnSpc>
              <a:spcPct val="90000"/>
            </a:lnSpc>
            <a:spcBef>
              <a:spcPct val="0"/>
            </a:spcBef>
            <a:spcAft>
              <a:spcPct val="35000"/>
            </a:spcAft>
            <a:buNone/>
          </a:pPr>
          <a:r>
            <a:rPr lang="en-US" sz="2000" b="1" kern="1200"/>
            <a:t>One-Stop Operating Costs</a:t>
          </a:r>
        </a:p>
      </dsp:txBody>
      <dsp:txXfrm>
        <a:off x="1544623" y="2637"/>
        <a:ext cx="3198098" cy="873993"/>
      </dsp:txXfrm>
    </dsp:sp>
    <dsp:sp modelId="{59B6FD6B-7123-41C2-8B02-6AF6A06A9158}">
      <dsp:nvSpPr>
        <dsp:cNvPr id="0" name=""/>
        <dsp:cNvSpPr/>
      </dsp:nvSpPr>
      <dsp:spPr>
        <a:xfrm>
          <a:off x="675777" y="1243708"/>
          <a:ext cx="2284355" cy="873993"/>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89000">
            <a:lnSpc>
              <a:spcPct val="90000"/>
            </a:lnSpc>
            <a:spcBef>
              <a:spcPct val="0"/>
            </a:spcBef>
            <a:spcAft>
              <a:spcPct val="35000"/>
            </a:spcAft>
            <a:buNone/>
          </a:pPr>
          <a:r>
            <a:rPr lang="en-US" sz="2000" b="1" kern="1200"/>
            <a:t>Infrastructure Costs </a:t>
          </a:r>
        </a:p>
      </dsp:txBody>
      <dsp:txXfrm>
        <a:off x="675777" y="1243708"/>
        <a:ext cx="2284355" cy="873993"/>
      </dsp:txXfrm>
    </dsp:sp>
    <dsp:sp modelId="{1489B250-BD5A-4042-8F08-9435EBBC4C0D}">
      <dsp:nvSpPr>
        <dsp:cNvPr id="0" name=""/>
        <dsp:cNvSpPr/>
      </dsp:nvSpPr>
      <dsp:spPr>
        <a:xfrm>
          <a:off x="3327210" y="1243708"/>
          <a:ext cx="2284355" cy="873993"/>
        </a:xfrm>
        <a:prstGeom prst="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89000">
            <a:lnSpc>
              <a:spcPct val="90000"/>
            </a:lnSpc>
            <a:spcBef>
              <a:spcPct val="0"/>
            </a:spcBef>
            <a:spcAft>
              <a:spcPct val="35000"/>
            </a:spcAft>
            <a:buNone/>
          </a:pPr>
          <a:r>
            <a:rPr lang="en-US" sz="2000" b="1" kern="1200"/>
            <a:t>Additional Costs</a:t>
          </a:r>
        </a:p>
      </dsp:txBody>
      <dsp:txXfrm>
        <a:off x="3327210" y="1243708"/>
        <a:ext cx="2284355" cy="873993"/>
      </dsp:txXfrm>
    </dsp:sp>
    <dsp:sp modelId="{7FF00F5D-4F00-4EE4-B045-5C9BD4797DB1}">
      <dsp:nvSpPr>
        <dsp:cNvPr id="0" name=""/>
        <dsp:cNvSpPr/>
      </dsp:nvSpPr>
      <dsp:spPr>
        <a:xfrm>
          <a:off x="3898299" y="2484778"/>
          <a:ext cx="2741122" cy="873993"/>
        </a:xfrm>
        <a:prstGeom prst="rect">
          <a:avLst/>
        </a:prstGeom>
        <a:solidFill>
          <a:srgbClr val="F36B22">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89000">
            <a:lnSpc>
              <a:spcPct val="90000"/>
            </a:lnSpc>
            <a:spcBef>
              <a:spcPct val="0"/>
            </a:spcBef>
            <a:spcAft>
              <a:spcPct val="35000"/>
            </a:spcAft>
            <a:buNone/>
          </a:pPr>
          <a:r>
            <a:rPr lang="en-US" sz="2000" b="0" u="sng" kern="1200" dirty="0">
              <a:solidFill>
                <a:prstClr val="white"/>
              </a:solidFill>
              <a:latin typeface="Arial" panose="020B0604020202020204"/>
              <a:ea typeface="+mn-ea"/>
              <a:cs typeface="+mn-cs"/>
            </a:rPr>
            <a:t>Must</a:t>
          </a:r>
          <a:r>
            <a:rPr lang="en-US" sz="2000" b="0" kern="1200" dirty="0">
              <a:solidFill>
                <a:prstClr val="white"/>
              </a:solidFill>
              <a:latin typeface="Arial" panose="020B0604020202020204"/>
              <a:ea typeface="+mn-ea"/>
              <a:cs typeface="+mn-cs"/>
            </a:rPr>
            <a:t> include applicable </a:t>
          </a:r>
          <a:r>
            <a:rPr lang="en-US" sz="2000" b="1" kern="1200" dirty="0">
              <a:solidFill>
                <a:prstClr val="white"/>
              </a:solidFill>
              <a:latin typeface="Arial" panose="020B0604020202020204"/>
              <a:ea typeface="+mn-ea"/>
              <a:cs typeface="+mn-cs"/>
            </a:rPr>
            <a:t>Career Services</a:t>
          </a:r>
        </a:p>
      </dsp:txBody>
      <dsp:txXfrm>
        <a:off x="3898299" y="2484778"/>
        <a:ext cx="2741122" cy="873993"/>
      </dsp:txXfrm>
    </dsp:sp>
    <dsp:sp modelId="{9B205B97-5E82-4B0D-A1A0-BFEFFC45904D}">
      <dsp:nvSpPr>
        <dsp:cNvPr id="0" name=""/>
        <dsp:cNvSpPr/>
      </dsp:nvSpPr>
      <dsp:spPr>
        <a:xfrm>
          <a:off x="3898299" y="3725848"/>
          <a:ext cx="2741122" cy="873993"/>
        </a:xfrm>
        <a:prstGeom prst="rect">
          <a:avLst/>
        </a:prstGeom>
        <a:solidFill>
          <a:srgbClr val="F36B22">
            <a:hueOff val="0"/>
            <a:satOff val="0"/>
            <a:lumOff val="0"/>
            <a:alphaOff val="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89000">
            <a:lnSpc>
              <a:spcPct val="90000"/>
            </a:lnSpc>
            <a:spcBef>
              <a:spcPct val="0"/>
            </a:spcBef>
            <a:spcAft>
              <a:spcPct val="35000"/>
            </a:spcAft>
            <a:buNone/>
          </a:pPr>
          <a:r>
            <a:rPr lang="en-US" sz="2000" b="0" u="sng" kern="1200" dirty="0">
              <a:solidFill>
                <a:prstClr val="white"/>
              </a:solidFill>
              <a:latin typeface="Arial" panose="020B0604020202020204"/>
              <a:ea typeface="+mn-ea"/>
              <a:cs typeface="+mn-cs"/>
            </a:rPr>
            <a:t>May</a:t>
          </a:r>
          <a:r>
            <a:rPr lang="en-US" sz="2000" b="0" kern="1200" dirty="0">
              <a:solidFill>
                <a:prstClr val="white"/>
              </a:solidFill>
              <a:latin typeface="Arial" panose="020B0604020202020204"/>
              <a:ea typeface="+mn-ea"/>
              <a:cs typeface="+mn-cs"/>
            </a:rPr>
            <a:t> include </a:t>
          </a:r>
          <a:r>
            <a:rPr lang="en-US" sz="2000" b="1" kern="1200" dirty="0">
              <a:solidFill>
                <a:prstClr val="white"/>
              </a:solidFill>
              <a:latin typeface="Arial" panose="020B0604020202020204"/>
              <a:ea typeface="+mn-ea"/>
              <a:cs typeface="+mn-cs"/>
            </a:rPr>
            <a:t>Shared Operating Costs</a:t>
          </a:r>
          <a:r>
            <a:rPr lang="en-US" sz="2000" b="0" kern="1200" dirty="0">
              <a:solidFill>
                <a:prstClr val="white"/>
              </a:solidFill>
              <a:latin typeface="Arial" panose="020B0604020202020204"/>
              <a:ea typeface="+mn-ea"/>
              <a:cs typeface="+mn-cs"/>
            </a:rPr>
            <a:t> and </a:t>
          </a:r>
          <a:r>
            <a:rPr lang="en-US" sz="2000" b="1" kern="1200" dirty="0">
              <a:solidFill>
                <a:prstClr val="white"/>
              </a:solidFill>
              <a:latin typeface="Arial" panose="020B0604020202020204"/>
              <a:ea typeface="+mn-ea"/>
              <a:cs typeface="+mn-cs"/>
            </a:rPr>
            <a:t>Shared Services</a:t>
          </a:r>
        </a:p>
      </dsp:txBody>
      <dsp:txXfrm>
        <a:off x="3898299" y="3725848"/>
        <a:ext cx="2741122" cy="87399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569A91D-7F58-413C-9516-9736683538C6}" type="datetimeFigureOut">
              <a:rPr lang="en-US" smtClean="0"/>
              <a:t>4/26/2017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0BF077E-7A7E-4A4D-AD35-CEFA517F1A48}" type="slidenum">
              <a:rPr lang="en-US" smtClean="0"/>
              <a:t>‹#›</a:t>
            </a:fld>
            <a:endParaRPr lang="en-US"/>
          </a:p>
        </p:txBody>
      </p:sp>
    </p:spTree>
    <p:extLst>
      <p:ext uri="{BB962C8B-B14F-4D97-AF65-F5344CB8AC3E}">
        <p14:creationId xmlns:p14="http://schemas.microsoft.com/office/powerpoint/2010/main" val="4135578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F077E-7A7E-4A4D-AD35-CEFA517F1A48}" type="slidenum">
              <a:rPr lang="en-US" smtClean="0"/>
              <a:t>1</a:t>
            </a:fld>
            <a:endParaRPr lang="en-US"/>
          </a:p>
        </p:txBody>
      </p:sp>
    </p:spTree>
    <p:extLst>
      <p:ext uri="{BB962C8B-B14F-4D97-AF65-F5344CB8AC3E}">
        <p14:creationId xmlns:p14="http://schemas.microsoft.com/office/powerpoint/2010/main" val="1458550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10</a:t>
            </a:fld>
            <a:endParaRPr lang="en-US"/>
          </a:p>
        </p:txBody>
      </p:sp>
    </p:spTree>
    <p:extLst>
      <p:ext uri="{BB962C8B-B14F-4D97-AF65-F5344CB8AC3E}">
        <p14:creationId xmlns:p14="http://schemas.microsoft.com/office/powerpoint/2010/main" val="1098812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F077E-7A7E-4A4D-AD35-CEFA517F1A48}" type="slidenum">
              <a:rPr lang="en-US" smtClean="0"/>
              <a:t>11</a:t>
            </a:fld>
            <a:endParaRPr lang="en-US"/>
          </a:p>
        </p:txBody>
      </p:sp>
    </p:spTree>
    <p:extLst>
      <p:ext uri="{BB962C8B-B14F-4D97-AF65-F5344CB8AC3E}">
        <p14:creationId xmlns:p14="http://schemas.microsoft.com/office/powerpoint/2010/main" val="17724232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12</a:t>
            </a:fld>
            <a:endParaRPr lang="en-US"/>
          </a:p>
        </p:txBody>
      </p:sp>
    </p:spTree>
    <p:extLst>
      <p:ext uri="{BB962C8B-B14F-4D97-AF65-F5344CB8AC3E}">
        <p14:creationId xmlns:p14="http://schemas.microsoft.com/office/powerpoint/2010/main" val="2121191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13</a:t>
            </a:fld>
            <a:endParaRPr lang="en-US"/>
          </a:p>
        </p:txBody>
      </p:sp>
    </p:spTree>
    <p:extLst>
      <p:ext uri="{BB962C8B-B14F-4D97-AF65-F5344CB8AC3E}">
        <p14:creationId xmlns:p14="http://schemas.microsoft.com/office/powerpoint/2010/main" val="3463941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14</a:t>
            </a:fld>
            <a:endParaRPr lang="en-US"/>
          </a:p>
        </p:txBody>
      </p:sp>
    </p:spTree>
    <p:extLst>
      <p:ext uri="{BB962C8B-B14F-4D97-AF65-F5344CB8AC3E}">
        <p14:creationId xmlns:p14="http://schemas.microsoft.com/office/powerpoint/2010/main" val="4285409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15</a:t>
            </a:fld>
            <a:endParaRPr lang="en-US"/>
          </a:p>
        </p:txBody>
      </p:sp>
    </p:spTree>
    <p:extLst>
      <p:ext uri="{BB962C8B-B14F-4D97-AF65-F5344CB8AC3E}">
        <p14:creationId xmlns:p14="http://schemas.microsoft.com/office/powerpoint/2010/main" val="17803699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16</a:t>
            </a:fld>
            <a:endParaRPr lang="en-US"/>
          </a:p>
        </p:txBody>
      </p:sp>
    </p:spTree>
    <p:extLst>
      <p:ext uri="{BB962C8B-B14F-4D97-AF65-F5344CB8AC3E}">
        <p14:creationId xmlns:p14="http://schemas.microsoft.com/office/powerpoint/2010/main" val="1340256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F077E-7A7E-4A4D-AD35-CEFA517F1A48}" type="slidenum">
              <a:rPr lang="en-US" smtClean="0"/>
              <a:t>17</a:t>
            </a:fld>
            <a:endParaRPr lang="en-US"/>
          </a:p>
        </p:txBody>
      </p:sp>
    </p:spTree>
    <p:extLst>
      <p:ext uri="{BB962C8B-B14F-4D97-AF65-F5344CB8AC3E}">
        <p14:creationId xmlns:p14="http://schemas.microsoft.com/office/powerpoint/2010/main" val="11263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F077E-7A7E-4A4D-AD35-CEFA517F1A48}" type="slidenum">
              <a:rPr lang="en-US" smtClean="0"/>
              <a:t>18</a:t>
            </a:fld>
            <a:endParaRPr lang="en-US"/>
          </a:p>
        </p:txBody>
      </p:sp>
    </p:spTree>
    <p:extLst>
      <p:ext uri="{BB962C8B-B14F-4D97-AF65-F5344CB8AC3E}">
        <p14:creationId xmlns:p14="http://schemas.microsoft.com/office/powerpoint/2010/main" val="24423596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F077E-7A7E-4A4D-AD35-CEFA517F1A48}" type="slidenum">
              <a:rPr lang="en-US" smtClean="0"/>
              <a:t>19</a:t>
            </a:fld>
            <a:endParaRPr lang="en-US"/>
          </a:p>
        </p:txBody>
      </p:sp>
    </p:spTree>
    <p:extLst>
      <p:ext uri="{BB962C8B-B14F-4D97-AF65-F5344CB8AC3E}">
        <p14:creationId xmlns:p14="http://schemas.microsoft.com/office/powerpoint/2010/main" val="2983824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2</a:t>
            </a:fld>
            <a:endParaRPr lang="en-US"/>
          </a:p>
        </p:txBody>
      </p:sp>
    </p:spTree>
    <p:extLst>
      <p:ext uri="{BB962C8B-B14F-4D97-AF65-F5344CB8AC3E}">
        <p14:creationId xmlns:p14="http://schemas.microsoft.com/office/powerpoint/2010/main" val="1081399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20</a:t>
            </a:fld>
            <a:endParaRPr lang="en-US"/>
          </a:p>
        </p:txBody>
      </p:sp>
    </p:spTree>
    <p:extLst>
      <p:ext uri="{BB962C8B-B14F-4D97-AF65-F5344CB8AC3E}">
        <p14:creationId xmlns:p14="http://schemas.microsoft.com/office/powerpoint/2010/main" val="190111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F077E-7A7E-4A4D-AD35-CEFA517F1A48}" type="slidenum">
              <a:rPr lang="en-US" smtClean="0"/>
              <a:t>21</a:t>
            </a:fld>
            <a:endParaRPr lang="en-US"/>
          </a:p>
        </p:txBody>
      </p:sp>
    </p:spTree>
    <p:extLst>
      <p:ext uri="{BB962C8B-B14F-4D97-AF65-F5344CB8AC3E}">
        <p14:creationId xmlns:p14="http://schemas.microsoft.com/office/powerpoint/2010/main" val="15527295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dirty="0"/>
          </a:p>
        </p:txBody>
      </p:sp>
      <p:sp>
        <p:nvSpPr>
          <p:cNvPr id="4" name="Slide Number Placeholder 3"/>
          <p:cNvSpPr>
            <a:spLocks noGrp="1"/>
          </p:cNvSpPr>
          <p:nvPr>
            <p:ph type="sldNum" sz="quarter" idx="10"/>
          </p:nvPr>
        </p:nvSpPr>
        <p:spPr/>
        <p:txBody>
          <a:bodyPr/>
          <a:lstStyle/>
          <a:p>
            <a:fld id="{E0BF077E-7A7E-4A4D-AD35-CEFA517F1A48}" type="slidenum">
              <a:rPr lang="en-US" smtClean="0"/>
              <a:t>22</a:t>
            </a:fld>
            <a:endParaRPr lang="en-US"/>
          </a:p>
        </p:txBody>
      </p:sp>
    </p:spTree>
    <p:extLst>
      <p:ext uri="{BB962C8B-B14F-4D97-AF65-F5344CB8AC3E}">
        <p14:creationId xmlns:p14="http://schemas.microsoft.com/office/powerpoint/2010/main" val="1071171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23</a:t>
            </a:fld>
            <a:endParaRPr lang="en-US"/>
          </a:p>
        </p:txBody>
      </p:sp>
    </p:spTree>
    <p:extLst>
      <p:ext uri="{BB962C8B-B14F-4D97-AF65-F5344CB8AC3E}">
        <p14:creationId xmlns:p14="http://schemas.microsoft.com/office/powerpoint/2010/main" val="10705859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F077E-7A7E-4A4D-AD35-CEFA517F1A48}" type="slidenum">
              <a:rPr lang="en-US" smtClean="0"/>
              <a:t>24</a:t>
            </a:fld>
            <a:endParaRPr lang="en-US"/>
          </a:p>
        </p:txBody>
      </p:sp>
    </p:spTree>
    <p:extLst>
      <p:ext uri="{BB962C8B-B14F-4D97-AF65-F5344CB8AC3E}">
        <p14:creationId xmlns:p14="http://schemas.microsoft.com/office/powerpoint/2010/main" val="1283279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25</a:t>
            </a:fld>
            <a:endParaRPr lang="en-US"/>
          </a:p>
        </p:txBody>
      </p:sp>
    </p:spTree>
    <p:extLst>
      <p:ext uri="{BB962C8B-B14F-4D97-AF65-F5344CB8AC3E}">
        <p14:creationId xmlns:p14="http://schemas.microsoft.com/office/powerpoint/2010/main" val="2819476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F077E-7A7E-4A4D-AD35-CEFA517F1A48}" type="slidenum">
              <a:rPr lang="en-US" smtClean="0"/>
              <a:t>26</a:t>
            </a:fld>
            <a:endParaRPr lang="en-US"/>
          </a:p>
        </p:txBody>
      </p:sp>
    </p:spTree>
    <p:extLst>
      <p:ext uri="{BB962C8B-B14F-4D97-AF65-F5344CB8AC3E}">
        <p14:creationId xmlns:p14="http://schemas.microsoft.com/office/powerpoint/2010/main" val="3103957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27</a:t>
            </a:fld>
            <a:endParaRPr lang="en-US"/>
          </a:p>
        </p:txBody>
      </p:sp>
    </p:spTree>
    <p:extLst>
      <p:ext uri="{BB962C8B-B14F-4D97-AF65-F5344CB8AC3E}">
        <p14:creationId xmlns:p14="http://schemas.microsoft.com/office/powerpoint/2010/main" val="11906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28</a:t>
            </a:fld>
            <a:endParaRPr lang="en-US"/>
          </a:p>
        </p:txBody>
      </p:sp>
    </p:spTree>
    <p:extLst>
      <p:ext uri="{BB962C8B-B14F-4D97-AF65-F5344CB8AC3E}">
        <p14:creationId xmlns:p14="http://schemas.microsoft.com/office/powerpoint/2010/main" val="958983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29</a:t>
            </a:fld>
            <a:endParaRPr lang="en-US"/>
          </a:p>
        </p:txBody>
      </p:sp>
    </p:spTree>
    <p:extLst>
      <p:ext uri="{BB962C8B-B14F-4D97-AF65-F5344CB8AC3E}">
        <p14:creationId xmlns:p14="http://schemas.microsoft.com/office/powerpoint/2010/main" val="1704031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F077E-7A7E-4A4D-AD35-CEFA517F1A48}" type="slidenum">
              <a:rPr lang="en-US" smtClean="0"/>
              <a:t>3</a:t>
            </a:fld>
            <a:endParaRPr lang="en-US"/>
          </a:p>
        </p:txBody>
      </p:sp>
    </p:spTree>
    <p:extLst>
      <p:ext uri="{BB962C8B-B14F-4D97-AF65-F5344CB8AC3E}">
        <p14:creationId xmlns:p14="http://schemas.microsoft.com/office/powerpoint/2010/main" val="13059711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30</a:t>
            </a:fld>
            <a:endParaRPr lang="en-US"/>
          </a:p>
        </p:txBody>
      </p:sp>
    </p:spTree>
    <p:extLst>
      <p:ext uri="{BB962C8B-B14F-4D97-AF65-F5344CB8AC3E}">
        <p14:creationId xmlns:p14="http://schemas.microsoft.com/office/powerpoint/2010/main" val="34032908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F077E-7A7E-4A4D-AD35-CEFA517F1A48}" type="slidenum">
              <a:rPr lang="en-US" smtClean="0"/>
              <a:t>31</a:t>
            </a:fld>
            <a:endParaRPr lang="en-US"/>
          </a:p>
        </p:txBody>
      </p:sp>
    </p:spTree>
    <p:extLst>
      <p:ext uri="{BB962C8B-B14F-4D97-AF65-F5344CB8AC3E}">
        <p14:creationId xmlns:p14="http://schemas.microsoft.com/office/powerpoint/2010/main" val="35592199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32</a:t>
            </a:fld>
            <a:endParaRPr lang="en-US"/>
          </a:p>
        </p:txBody>
      </p:sp>
    </p:spTree>
    <p:extLst>
      <p:ext uri="{BB962C8B-B14F-4D97-AF65-F5344CB8AC3E}">
        <p14:creationId xmlns:p14="http://schemas.microsoft.com/office/powerpoint/2010/main" val="37351646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F077E-7A7E-4A4D-AD35-CEFA517F1A48}" type="slidenum">
              <a:rPr lang="en-US" smtClean="0"/>
              <a:t>33</a:t>
            </a:fld>
            <a:endParaRPr lang="en-US"/>
          </a:p>
        </p:txBody>
      </p:sp>
    </p:spTree>
    <p:extLst>
      <p:ext uri="{BB962C8B-B14F-4D97-AF65-F5344CB8AC3E}">
        <p14:creationId xmlns:p14="http://schemas.microsoft.com/office/powerpoint/2010/main" val="1785488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34</a:t>
            </a:fld>
            <a:endParaRPr lang="en-US"/>
          </a:p>
        </p:txBody>
      </p:sp>
    </p:spTree>
    <p:extLst>
      <p:ext uri="{BB962C8B-B14F-4D97-AF65-F5344CB8AC3E}">
        <p14:creationId xmlns:p14="http://schemas.microsoft.com/office/powerpoint/2010/main" val="6324051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35</a:t>
            </a:fld>
            <a:endParaRPr lang="en-US"/>
          </a:p>
        </p:txBody>
      </p:sp>
    </p:spTree>
    <p:extLst>
      <p:ext uri="{BB962C8B-B14F-4D97-AF65-F5344CB8AC3E}">
        <p14:creationId xmlns:p14="http://schemas.microsoft.com/office/powerpoint/2010/main" val="2336465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36</a:t>
            </a:fld>
            <a:endParaRPr lang="en-US"/>
          </a:p>
        </p:txBody>
      </p:sp>
    </p:spTree>
    <p:extLst>
      <p:ext uri="{BB962C8B-B14F-4D97-AF65-F5344CB8AC3E}">
        <p14:creationId xmlns:p14="http://schemas.microsoft.com/office/powerpoint/2010/main" val="944008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17A1C-747E-415F-89DD-8AA05D5C9499}" type="slidenum">
              <a:rPr lang="en-US" smtClean="0"/>
              <a:t>38</a:t>
            </a:fld>
            <a:endParaRPr lang="en-US"/>
          </a:p>
        </p:txBody>
      </p:sp>
    </p:spTree>
    <p:extLst>
      <p:ext uri="{BB962C8B-B14F-4D97-AF65-F5344CB8AC3E}">
        <p14:creationId xmlns:p14="http://schemas.microsoft.com/office/powerpoint/2010/main" val="22776903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17A1C-747E-415F-89DD-8AA05D5C9499}" type="slidenum">
              <a:rPr lang="en-US" smtClean="0"/>
              <a:t>41</a:t>
            </a:fld>
            <a:endParaRPr lang="en-US"/>
          </a:p>
        </p:txBody>
      </p:sp>
    </p:spTree>
    <p:extLst>
      <p:ext uri="{BB962C8B-B14F-4D97-AF65-F5344CB8AC3E}">
        <p14:creationId xmlns:p14="http://schemas.microsoft.com/office/powerpoint/2010/main" val="14993050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17A1C-747E-415F-89DD-8AA05D5C9499}" type="slidenum">
              <a:rPr lang="en-US" smtClean="0"/>
              <a:t>42</a:t>
            </a:fld>
            <a:endParaRPr lang="en-US"/>
          </a:p>
        </p:txBody>
      </p:sp>
    </p:spTree>
    <p:extLst>
      <p:ext uri="{BB962C8B-B14F-4D97-AF65-F5344CB8AC3E}">
        <p14:creationId xmlns:p14="http://schemas.microsoft.com/office/powerpoint/2010/main" val="2910266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118022-50D0-43CE-B9C3-944277464A3B}" type="slidenum">
              <a:rPr lang="en-US" smtClean="0"/>
              <a:t>4</a:t>
            </a:fld>
            <a:endParaRPr lang="en-US" dirty="0"/>
          </a:p>
        </p:txBody>
      </p:sp>
    </p:spTree>
    <p:extLst>
      <p:ext uri="{BB962C8B-B14F-4D97-AF65-F5344CB8AC3E}">
        <p14:creationId xmlns:p14="http://schemas.microsoft.com/office/powerpoint/2010/main" val="38759183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C3017A1C-747E-415F-89DD-8AA05D5C9499}" type="slidenum">
              <a:rPr lang="en-US" smtClean="0"/>
              <a:t>43</a:t>
            </a:fld>
            <a:endParaRPr lang="en-US"/>
          </a:p>
        </p:txBody>
      </p:sp>
    </p:spTree>
    <p:extLst>
      <p:ext uri="{BB962C8B-B14F-4D97-AF65-F5344CB8AC3E}">
        <p14:creationId xmlns:p14="http://schemas.microsoft.com/office/powerpoint/2010/main" val="20012342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17A1C-747E-415F-89DD-8AA05D5C9499}" type="slidenum">
              <a:rPr lang="en-US" smtClean="0"/>
              <a:t>46</a:t>
            </a:fld>
            <a:endParaRPr lang="en-US"/>
          </a:p>
        </p:txBody>
      </p:sp>
    </p:spTree>
    <p:extLst>
      <p:ext uri="{BB962C8B-B14F-4D97-AF65-F5344CB8AC3E}">
        <p14:creationId xmlns:p14="http://schemas.microsoft.com/office/powerpoint/2010/main" val="26785101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17A1C-747E-415F-89DD-8AA05D5C9499}" type="slidenum">
              <a:rPr lang="en-US" smtClean="0"/>
              <a:t>47</a:t>
            </a:fld>
            <a:endParaRPr lang="en-US"/>
          </a:p>
        </p:txBody>
      </p:sp>
    </p:spTree>
    <p:extLst>
      <p:ext uri="{BB962C8B-B14F-4D97-AF65-F5344CB8AC3E}">
        <p14:creationId xmlns:p14="http://schemas.microsoft.com/office/powerpoint/2010/main" val="3657076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17A1C-747E-415F-89DD-8AA05D5C9499}" type="slidenum">
              <a:rPr lang="en-US" smtClean="0"/>
              <a:t>49</a:t>
            </a:fld>
            <a:endParaRPr lang="en-US"/>
          </a:p>
        </p:txBody>
      </p:sp>
    </p:spTree>
    <p:extLst>
      <p:ext uri="{BB962C8B-B14F-4D97-AF65-F5344CB8AC3E}">
        <p14:creationId xmlns:p14="http://schemas.microsoft.com/office/powerpoint/2010/main" val="41025747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17A1C-747E-415F-89DD-8AA05D5C9499}" type="slidenum">
              <a:rPr lang="en-US" smtClean="0"/>
              <a:t>50</a:t>
            </a:fld>
            <a:endParaRPr lang="en-US"/>
          </a:p>
        </p:txBody>
      </p:sp>
    </p:spTree>
    <p:extLst>
      <p:ext uri="{BB962C8B-B14F-4D97-AF65-F5344CB8AC3E}">
        <p14:creationId xmlns:p14="http://schemas.microsoft.com/office/powerpoint/2010/main" val="9880444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17A1C-747E-415F-89DD-8AA05D5C9499}" type="slidenum">
              <a:rPr lang="en-US" smtClean="0"/>
              <a:t>54</a:t>
            </a:fld>
            <a:endParaRPr lang="en-US"/>
          </a:p>
        </p:txBody>
      </p:sp>
    </p:spTree>
    <p:extLst>
      <p:ext uri="{BB962C8B-B14F-4D97-AF65-F5344CB8AC3E}">
        <p14:creationId xmlns:p14="http://schemas.microsoft.com/office/powerpoint/2010/main" val="24148154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17A1C-747E-415F-89DD-8AA05D5C9499}" type="slidenum">
              <a:rPr lang="en-US" smtClean="0"/>
              <a:t>55</a:t>
            </a:fld>
            <a:endParaRPr lang="en-US"/>
          </a:p>
        </p:txBody>
      </p:sp>
    </p:spTree>
    <p:extLst>
      <p:ext uri="{BB962C8B-B14F-4D97-AF65-F5344CB8AC3E}">
        <p14:creationId xmlns:p14="http://schemas.microsoft.com/office/powerpoint/2010/main" val="12181435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17A1C-747E-415F-89DD-8AA05D5C9499}" type="slidenum">
              <a:rPr lang="en-US" smtClean="0"/>
              <a:t>56</a:t>
            </a:fld>
            <a:endParaRPr lang="en-US"/>
          </a:p>
        </p:txBody>
      </p:sp>
    </p:spTree>
    <p:extLst>
      <p:ext uri="{BB962C8B-B14F-4D97-AF65-F5344CB8AC3E}">
        <p14:creationId xmlns:p14="http://schemas.microsoft.com/office/powerpoint/2010/main" val="21779277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017A1C-747E-415F-89DD-8AA05D5C9499}" type="slidenum">
              <a:rPr lang="en-US" smtClean="0"/>
              <a:t>57</a:t>
            </a:fld>
            <a:endParaRPr lang="en-US"/>
          </a:p>
        </p:txBody>
      </p:sp>
    </p:spTree>
    <p:extLst>
      <p:ext uri="{BB962C8B-B14F-4D97-AF65-F5344CB8AC3E}">
        <p14:creationId xmlns:p14="http://schemas.microsoft.com/office/powerpoint/2010/main" val="41003084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58</a:t>
            </a:fld>
            <a:endParaRPr lang="en-US"/>
          </a:p>
        </p:txBody>
      </p:sp>
    </p:spTree>
    <p:extLst>
      <p:ext uri="{BB962C8B-B14F-4D97-AF65-F5344CB8AC3E}">
        <p14:creationId xmlns:p14="http://schemas.microsoft.com/office/powerpoint/2010/main" val="2185347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5</a:t>
            </a:fld>
            <a:endParaRPr lang="en-US"/>
          </a:p>
        </p:txBody>
      </p:sp>
    </p:spTree>
    <p:extLst>
      <p:ext uri="{BB962C8B-B14F-4D97-AF65-F5344CB8AC3E}">
        <p14:creationId xmlns:p14="http://schemas.microsoft.com/office/powerpoint/2010/main" val="12018786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59</a:t>
            </a:fld>
            <a:endParaRPr lang="en-US"/>
          </a:p>
        </p:txBody>
      </p:sp>
    </p:spTree>
    <p:extLst>
      <p:ext uri="{BB962C8B-B14F-4D97-AF65-F5344CB8AC3E}">
        <p14:creationId xmlns:p14="http://schemas.microsoft.com/office/powerpoint/2010/main" val="25343609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60</a:t>
            </a:fld>
            <a:endParaRPr lang="en-US"/>
          </a:p>
        </p:txBody>
      </p:sp>
    </p:spTree>
    <p:extLst>
      <p:ext uri="{BB962C8B-B14F-4D97-AF65-F5344CB8AC3E}">
        <p14:creationId xmlns:p14="http://schemas.microsoft.com/office/powerpoint/2010/main" val="40134889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F077E-7A7E-4A4D-AD35-CEFA517F1A48}" type="slidenum">
              <a:rPr lang="en-US" smtClean="0"/>
              <a:t>61</a:t>
            </a:fld>
            <a:endParaRPr lang="en-US"/>
          </a:p>
        </p:txBody>
      </p:sp>
    </p:spTree>
    <p:extLst>
      <p:ext uri="{BB962C8B-B14F-4D97-AF65-F5344CB8AC3E}">
        <p14:creationId xmlns:p14="http://schemas.microsoft.com/office/powerpoint/2010/main" val="24676535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F077E-7A7E-4A4D-AD35-CEFA517F1A48}" type="slidenum">
              <a:rPr lang="en-US" smtClean="0"/>
              <a:t>62</a:t>
            </a:fld>
            <a:endParaRPr lang="en-US"/>
          </a:p>
        </p:txBody>
      </p:sp>
    </p:spTree>
    <p:extLst>
      <p:ext uri="{BB962C8B-B14F-4D97-AF65-F5344CB8AC3E}">
        <p14:creationId xmlns:p14="http://schemas.microsoft.com/office/powerpoint/2010/main" val="31984792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63</a:t>
            </a:fld>
            <a:endParaRPr lang="en-US"/>
          </a:p>
        </p:txBody>
      </p:sp>
    </p:spTree>
    <p:extLst>
      <p:ext uri="{BB962C8B-B14F-4D97-AF65-F5344CB8AC3E}">
        <p14:creationId xmlns:p14="http://schemas.microsoft.com/office/powerpoint/2010/main" val="14797780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64</a:t>
            </a:fld>
            <a:endParaRPr lang="en-US"/>
          </a:p>
        </p:txBody>
      </p:sp>
    </p:spTree>
    <p:extLst>
      <p:ext uri="{BB962C8B-B14F-4D97-AF65-F5344CB8AC3E}">
        <p14:creationId xmlns:p14="http://schemas.microsoft.com/office/powerpoint/2010/main" val="18023930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F077E-7A7E-4A4D-AD35-CEFA517F1A48}" type="slidenum">
              <a:rPr lang="en-US" smtClean="0"/>
              <a:t>65</a:t>
            </a:fld>
            <a:endParaRPr lang="en-US"/>
          </a:p>
        </p:txBody>
      </p:sp>
    </p:spTree>
    <p:extLst>
      <p:ext uri="{BB962C8B-B14F-4D97-AF65-F5344CB8AC3E}">
        <p14:creationId xmlns:p14="http://schemas.microsoft.com/office/powerpoint/2010/main" val="374389405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77603F18-A04F-4A45-AC8E-9C70738A4690}"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25085044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67</a:t>
            </a:fld>
            <a:endParaRPr lang="en-US"/>
          </a:p>
        </p:txBody>
      </p:sp>
    </p:spTree>
    <p:extLst>
      <p:ext uri="{BB962C8B-B14F-4D97-AF65-F5344CB8AC3E}">
        <p14:creationId xmlns:p14="http://schemas.microsoft.com/office/powerpoint/2010/main" val="12382906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68</a:t>
            </a:fld>
            <a:endParaRPr lang="en-US"/>
          </a:p>
        </p:txBody>
      </p:sp>
    </p:spTree>
    <p:extLst>
      <p:ext uri="{BB962C8B-B14F-4D97-AF65-F5344CB8AC3E}">
        <p14:creationId xmlns:p14="http://schemas.microsoft.com/office/powerpoint/2010/main" val="151895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0BF077E-7A7E-4A4D-AD35-CEFA517F1A48}" type="slidenum">
              <a:rPr lang="en-US" smtClean="0"/>
              <a:t>6</a:t>
            </a:fld>
            <a:endParaRPr lang="en-US"/>
          </a:p>
        </p:txBody>
      </p:sp>
    </p:spTree>
    <p:extLst>
      <p:ext uri="{BB962C8B-B14F-4D97-AF65-F5344CB8AC3E}">
        <p14:creationId xmlns:p14="http://schemas.microsoft.com/office/powerpoint/2010/main" val="12669482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69</a:t>
            </a:fld>
            <a:endParaRPr lang="en-US"/>
          </a:p>
        </p:txBody>
      </p:sp>
    </p:spTree>
    <p:extLst>
      <p:ext uri="{BB962C8B-B14F-4D97-AF65-F5344CB8AC3E}">
        <p14:creationId xmlns:p14="http://schemas.microsoft.com/office/powerpoint/2010/main" val="120581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BF077E-7A7E-4A4D-AD35-CEFA517F1A48}" type="slidenum">
              <a:rPr lang="en-US" smtClean="0"/>
              <a:t>7</a:t>
            </a:fld>
            <a:endParaRPr lang="en-US"/>
          </a:p>
        </p:txBody>
      </p:sp>
    </p:spTree>
    <p:extLst>
      <p:ext uri="{BB962C8B-B14F-4D97-AF65-F5344CB8AC3E}">
        <p14:creationId xmlns:p14="http://schemas.microsoft.com/office/powerpoint/2010/main" val="1166752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8</a:t>
            </a:fld>
            <a:endParaRPr lang="en-US"/>
          </a:p>
        </p:txBody>
      </p:sp>
    </p:spTree>
    <p:extLst>
      <p:ext uri="{BB962C8B-B14F-4D97-AF65-F5344CB8AC3E}">
        <p14:creationId xmlns:p14="http://schemas.microsoft.com/office/powerpoint/2010/main" val="2097281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9</a:t>
            </a:fld>
            <a:endParaRPr lang="en-US"/>
          </a:p>
        </p:txBody>
      </p:sp>
    </p:spTree>
    <p:extLst>
      <p:ext uri="{BB962C8B-B14F-4D97-AF65-F5344CB8AC3E}">
        <p14:creationId xmlns:p14="http://schemas.microsoft.com/office/powerpoint/2010/main" val="4202600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26.png"/><Relationship Id="rId9"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9144000" cy="6858000"/>
          </a:xfrm>
          <a:prstGeom prst="rect">
            <a:avLst/>
          </a:prstGeom>
        </p:spPr>
      </p:pic>
      <p:grpSp>
        <p:nvGrpSpPr>
          <p:cNvPr id="16" name="Group 15"/>
          <p:cNvGrpSpPr/>
          <p:nvPr userDrawn="1"/>
        </p:nvGrpSpPr>
        <p:grpSpPr>
          <a:xfrm>
            <a:off x="1930402" y="183069"/>
            <a:ext cx="5473698" cy="5473698"/>
            <a:chOff x="1249869" y="10536"/>
            <a:chExt cx="6834764" cy="6834764"/>
          </a:xfrm>
        </p:grpSpPr>
        <p:sp>
          <p:nvSpPr>
            <p:cNvPr id="13" name="Diamond 12"/>
            <p:cNvSpPr/>
            <p:nvPr userDrawn="1"/>
          </p:nvSpPr>
          <p:spPr>
            <a:xfrm>
              <a:off x="1249869" y="10536"/>
              <a:ext cx="6834764" cy="6834764"/>
            </a:xfrm>
            <a:prstGeom prst="diamond">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p:cNvSpPr/>
            <p:nvPr userDrawn="1"/>
          </p:nvSpPr>
          <p:spPr>
            <a:xfrm>
              <a:off x="4229100" y="2979231"/>
              <a:ext cx="876300" cy="876300"/>
            </a:xfrm>
            <a:prstGeom prst="diamond">
              <a:avLst/>
            </a:pr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5" name="Group 4"/>
          <p:cNvGrpSpPr/>
          <p:nvPr userDrawn="1"/>
        </p:nvGrpSpPr>
        <p:grpSpPr>
          <a:xfrm>
            <a:off x="-3" y="2986680"/>
            <a:ext cx="9144001" cy="3871319"/>
            <a:chOff x="-6" y="2921366"/>
            <a:chExt cx="9144001" cy="3871319"/>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47685" b="1659"/>
            <a:stretch/>
          </p:blipFill>
          <p:spPr>
            <a:xfrm flipH="1">
              <a:off x="-6" y="2921366"/>
              <a:ext cx="9144001" cy="3871319"/>
            </a:xfrm>
            <a:prstGeom prst="rect">
              <a:avLst/>
            </a:prstGeom>
          </p:spPr>
        </p:pic>
        <p:pic>
          <p:nvPicPr>
            <p:cNvPr id="7"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377033" y="5985681"/>
              <a:ext cx="2004628" cy="64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7740" y="6083876"/>
              <a:ext cx="1700207" cy="574311"/>
            </a:xfrm>
            <a:prstGeom prst="rect">
              <a:avLst/>
            </a:prstGeom>
          </p:spPr>
        </p:pic>
      </p:grpSp>
      <p:sp>
        <p:nvSpPr>
          <p:cNvPr id="2" name="Title 1"/>
          <p:cNvSpPr>
            <a:spLocks noGrp="1"/>
          </p:cNvSpPr>
          <p:nvPr userDrawn="1">
            <p:ph type="ctrTitle" hasCustomPrompt="1"/>
          </p:nvPr>
        </p:nvSpPr>
        <p:spPr>
          <a:xfrm>
            <a:off x="495300" y="1174469"/>
            <a:ext cx="8153400" cy="1208026"/>
          </a:xfrm>
        </p:spPr>
        <p:txBody>
          <a:bodyPr anchor="b">
            <a:normAutofit/>
          </a:bodyPr>
          <a:lstStyle>
            <a:lvl1pPr algn="l">
              <a:defRPr sz="4800" b="1" cap="small" spc="-100" baseline="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defRPr>
            </a:lvl1pPr>
          </a:lstStyle>
          <a:p>
            <a:r>
              <a:rPr lang="en-US" dirty="0"/>
              <a:t>Presentation Title Here</a:t>
            </a:r>
          </a:p>
        </p:txBody>
      </p:sp>
      <p:sp>
        <p:nvSpPr>
          <p:cNvPr id="3" name="Subtitle 2"/>
          <p:cNvSpPr>
            <a:spLocks noGrp="1"/>
          </p:cNvSpPr>
          <p:nvPr userDrawn="1">
            <p:ph type="subTitle" idx="1" hasCustomPrompt="1"/>
          </p:nvPr>
        </p:nvSpPr>
        <p:spPr>
          <a:xfrm>
            <a:off x="3797299" y="3618551"/>
            <a:ext cx="4921227" cy="723900"/>
          </a:xfrm>
        </p:spPr>
        <p:txBody>
          <a:bodyPr anchor="ctr">
            <a:noAutofit/>
          </a:bodyPr>
          <a:lstStyle>
            <a:lvl1pPr marL="0" indent="0" algn="r" defTabSz="914400" rtl="0" eaLnBrk="1" latinLnBrk="0" hangingPunct="1">
              <a:lnSpc>
                <a:spcPct val="90000"/>
              </a:lnSpc>
              <a:spcBef>
                <a:spcPct val="0"/>
              </a:spcBef>
              <a:buNone/>
              <a:defRPr lang="en-US" sz="2800" b="0" i="1" kern="1200" cap="none" spc="-100" baseline="0" dirty="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dirty="0">
                <a:latin typeface="Arial" charset="0"/>
                <a:cs typeface="Arial" charset="0"/>
              </a:rPr>
              <a:t>Presentation Subtitle Here</a:t>
            </a:r>
            <a:endParaRPr lang="en-US" dirty="0"/>
          </a:p>
        </p:txBody>
      </p:sp>
      <p:pic>
        <p:nvPicPr>
          <p:cNvPr id="18" name="Pictur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3594100" y="-1"/>
            <a:ext cx="5549900" cy="1249977"/>
          </a:xfrm>
          <a:prstGeom prst="rect">
            <a:avLst/>
          </a:prstGeom>
        </p:spPr>
      </p:pic>
      <p:sp>
        <p:nvSpPr>
          <p:cNvPr id="9" name="Text Placeholder 8"/>
          <p:cNvSpPr>
            <a:spLocks noGrp="1"/>
          </p:cNvSpPr>
          <p:nvPr>
            <p:ph type="body" sz="quarter" idx="10" hasCustomPrompt="1"/>
          </p:nvPr>
        </p:nvSpPr>
        <p:spPr>
          <a:xfrm>
            <a:off x="6175401" y="5180037"/>
            <a:ext cx="2559029" cy="431424"/>
          </a:xfrm>
        </p:spPr>
        <p:txBody>
          <a:bodyPr anchor="ctr" anchorCtr="0">
            <a:normAutofit/>
          </a:bodyPr>
          <a:lstStyle>
            <a:lvl1pPr marL="0" indent="0" algn="r">
              <a:buNone/>
              <a:defRPr lang="en-US" sz="2000" b="0" i="1" kern="1200" cap="none" spc="-100" baseline="0" dirty="0" smtClean="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Arial" charset="0"/>
                <a:ea typeface="+mj-ea"/>
                <a:cs typeface="Arial" charset="0"/>
              </a:defRPr>
            </a:lvl1pPr>
          </a:lstStyle>
          <a:p>
            <a:pPr lvl="0"/>
            <a:r>
              <a:rPr lang="en-US" dirty="0"/>
              <a:t>MM / DD / YYYY</a:t>
            </a:r>
          </a:p>
        </p:txBody>
      </p:sp>
      <p:sp>
        <p:nvSpPr>
          <p:cNvPr id="26" name="Rectangle 25"/>
          <p:cNvSpPr/>
          <p:nvPr userDrawn="1"/>
        </p:nvSpPr>
        <p:spPr>
          <a:xfrm>
            <a:off x="-4" y="5253062"/>
            <a:ext cx="3797303" cy="542119"/>
          </a:xfrm>
          <a:prstGeom prst="rect">
            <a:avLst/>
          </a:prstGeom>
          <a:gradFill>
            <a:gsLst>
              <a:gs pos="0">
                <a:schemeClr val="bg1">
                  <a:lumMod val="75000"/>
                  <a:alpha val="22000"/>
                </a:schemeClr>
              </a:gs>
              <a:gs pos="100000">
                <a:schemeClr val="bg1">
                  <a:lumMod val="7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8"/>
          <p:cNvSpPr>
            <a:spLocks noGrp="1"/>
          </p:cNvSpPr>
          <p:nvPr>
            <p:ph type="body" sz="quarter" idx="11" hasCustomPrompt="1"/>
          </p:nvPr>
        </p:nvSpPr>
        <p:spPr>
          <a:xfrm>
            <a:off x="495300" y="5303862"/>
            <a:ext cx="3301999" cy="431424"/>
          </a:xfrm>
        </p:spPr>
        <p:txBody>
          <a:bodyPr anchor="ctr" anchorCtr="0">
            <a:noAutofit/>
          </a:bodyPr>
          <a:lstStyle>
            <a:lvl1pPr marL="0" indent="0" algn="l" defTabSz="914400" rtl="0" eaLnBrk="1" latinLnBrk="0" hangingPunct="1">
              <a:lnSpc>
                <a:spcPct val="90000"/>
              </a:lnSpc>
              <a:spcBef>
                <a:spcPct val="0"/>
              </a:spcBef>
              <a:buNone/>
              <a:defRPr lang="en-US" sz="2000" b="0"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stStyle>
          <a:p>
            <a:pPr lvl="0"/>
            <a:r>
              <a:rPr lang="en-US" dirty="0"/>
              <a:t>Presenting Organization</a:t>
            </a:r>
          </a:p>
        </p:txBody>
      </p:sp>
      <p:grpSp>
        <p:nvGrpSpPr>
          <p:cNvPr id="25" name="Group 24"/>
          <p:cNvGrpSpPr/>
          <p:nvPr userDrawn="1"/>
        </p:nvGrpSpPr>
        <p:grpSpPr>
          <a:xfrm>
            <a:off x="0" y="5253062"/>
            <a:ext cx="3594100" cy="542119"/>
            <a:chOff x="-21034" y="5253062"/>
            <a:chExt cx="3886200" cy="542119"/>
          </a:xfrm>
        </p:grpSpPr>
        <p:cxnSp>
          <p:nvCxnSpPr>
            <p:cNvPr id="21" name="Straight Connector 20"/>
            <p:cNvCxnSpPr/>
            <p:nvPr userDrawn="1"/>
          </p:nvCxnSpPr>
          <p:spPr>
            <a:xfrm>
              <a:off x="-21034" y="5795181"/>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1034" y="5253062"/>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userDrawn="1"/>
        </p:nvPicPr>
        <p:blipFill>
          <a:blip r:embed="rId7"/>
          <a:stretch>
            <a:fillRect/>
          </a:stretch>
        </p:blipFill>
        <p:spPr>
          <a:xfrm>
            <a:off x="3446403" y="5855075"/>
            <a:ext cx="1597546" cy="883325"/>
          </a:xfrm>
          <a:prstGeom prst="rect">
            <a:avLst/>
          </a:prstGeom>
        </p:spPr>
      </p:pic>
    </p:spTree>
    <p:extLst>
      <p:ext uri="{BB962C8B-B14F-4D97-AF65-F5344CB8AC3E}">
        <p14:creationId xmlns:p14="http://schemas.microsoft.com/office/powerpoint/2010/main" val="2237747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024" y="3726406"/>
            <a:ext cx="2847975" cy="2431778"/>
          </a:xfrm>
          <a:prstGeom prst="rect">
            <a:avLst/>
          </a:prstGeom>
        </p:spPr>
      </p:pic>
      <p:sp>
        <p:nvSpPr>
          <p:cNvPr id="3" name="Content Placeholder 2"/>
          <p:cNvSpPr>
            <a:spLocks noGrp="1"/>
          </p:cNvSpPr>
          <p:nvPr>
            <p:ph idx="1"/>
          </p:nvPr>
        </p:nvSpPr>
        <p:spPr/>
        <p:txBody>
          <a:bodyPr/>
          <a:lstStyle>
            <a:lvl1pPr>
              <a:spcBef>
                <a:spcPts val="1200"/>
              </a:spcBef>
              <a:defRPr/>
            </a:lvl1pPr>
            <a:lvl2pPr>
              <a:spcAft>
                <a:spcPts val="600"/>
              </a:spcAf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Agenda</a:t>
            </a:r>
          </a:p>
        </p:txBody>
      </p:sp>
    </p:spTree>
    <p:extLst>
      <p:ext uri="{BB962C8B-B14F-4D97-AF65-F5344CB8AC3E}">
        <p14:creationId xmlns:p14="http://schemas.microsoft.com/office/powerpoint/2010/main" val="353887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w">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550" y="3506482"/>
            <a:ext cx="3981448" cy="2655625"/>
          </a:xfrm>
          <a:prstGeom prst="rect">
            <a:avLst/>
          </a:prstGeom>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1200"/>
              </a:spcBef>
              <a:buNone/>
              <a:defRPr baseline="0"/>
            </a:lvl1pPr>
            <a:lvl2pPr>
              <a:spcAft>
                <a:spcPts val="600"/>
              </a:spcAft>
              <a:defRPr/>
            </a:lvl2pPr>
          </a:lstStyle>
          <a:p>
            <a:pPr lvl="0"/>
            <a:r>
              <a:rPr lang="en-US" dirty="0"/>
              <a:t>Reference Citation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The Law</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4379550"/>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26000"/>
                  </a:schemeClr>
                </a:solidFill>
                <a:effectLst/>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407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gula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553199" y="4006453"/>
            <a:ext cx="2486025" cy="2175272"/>
          </a:xfrm>
          <a:prstGeom prst="ellipse">
            <a:avLst/>
          </a:prstGeom>
          <a:ln>
            <a:noFill/>
          </a:ln>
          <a:effectLst>
            <a:softEdge rad="190500"/>
          </a:effectLst>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600"/>
              </a:spcBef>
              <a:spcAft>
                <a:spcPts val="1800"/>
              </a:spcAft>
              <a:buNone/>
              <a:defRPr baseline="0"/>
            </a:lvl1pPr>
            <a:lvl2pPr>
              <a:spcAft>
                <a:spcPts val="1200"/>
              </a:spcAft>
              <a:defRPr sz="1800"/>
            </a:lvl2pPr>
          </a:lstStyle>
          <a:p>
            <a:pPr lvl="0"/>
            <a:r>
              <a:rPr lang="en-US" dirty="0"/>
              <a:t>Reference Citation</a:t>
            </a:r>
          </a:p>
          <a:p>
            <a:pPr lvl="1"/>
            <a:r>
              <a:rPr lang="en-US" dirty="0"/>
              <a:t>Reference Links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Regulations</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311083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005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uida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474" y="3104383"/>
            <a:ext cx="4580769" cy="3051815"/>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pPr lvl="0"/>
            <a:r>
              <a:rPr lang="en-US" dirty="0"/>
              <a:t>Cite any published guidance and provide links to TEGLSs, TENs,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Guidance</a:t>
            </a:r>
          </a:p>
        </p:txBody>
      </p:sp>
    </p:spTree>
    <p:extLst>
      <p:ext uri="{BB962C8B-B14F-4D97-AF65-F5344CB8AC3E}">
        <p14:creationId xmlns:p14="http://schemas.microsoft.com/office/powerpoint/2010/main" val="1089793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plementation Tip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3828" y="3609975"/>
            <a:ext cx="2872790" cy="2549526"/>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References to guiding practices, examples from the field, available resources on ION or other federal sites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Implementation Tips</a:t>
            </a:r>
          </a:p>
        </p:txBody>
      </p:sp>
    </p:spTree>
    <p:extLst>
      <p:ext uri="{BB962C8B-B14F-4D97-AF65-F5344CB8AC3E}">
        <p14:creationId xmlns:p14="http://schemas.microsoft.com/office/powerpoint/2010/main" val="2573492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chnical_Assistan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Note next TA, upcoming events, training, fact sheets related to the topic.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Technical</a:t>
            </a:r>
            <a:r>
              <a:rPr lang="en-US" sz="3600" b="1" kern="1200" baseline="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 Assistance</a:t>
            </a:r>
            <a:endPar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4091" y="-13619"/>
            <a:ext cx="1785494" cy="1340644"/>
          </a:xfrm>
          <a:prstGeom prst="rect">
            <a:avLst/>
          </a:prstGeom>
        </p:spPr>
      </p:pic>
    </p:spTree>
    <p:extLst>
      <p:ext uri="{BB962C8B-B14F-4D97-AF65-F5344CB8AC3E}">
        <p14:creationId xmlns:p14="http://schemas.microsoft.com/office/powerpoint/2010/main" val="1647060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3028949"/>
            <a:ext cx="7886700" cy="3054352"/>
          </a:xfrm>
        </p:spPr>
        <p:txBody>
          <a:bodyPr/>
          <a:lstStyle>
            <a:lvl1pPr marL="514350" indent="-514350">
              <a:spcBef>
                <a:spcPts val="1200"/>
              </a:spcBef>
              <a:buFont typeface="+mj-lt"/>
              <a:buAutoNum type="arabicPeriod"/>
              <a:defRPr baseline="0"/>
            </a:lvl1pPr>
            <a:lvl2pPr>
              <a:spcAft>
                <a:spcPts val="600"/>
              </a:spcAft>
              <a:defRPr/>
            </a:lvl2pPr>
          </a:lstStyle>
          <a:p>
            <a:r>
              <a:rPr lang="en-US" dirty="0"/>
              <a:t>Polling Answer Options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Poll</a:t>
            </a:r>
          </a:p>
        </p:txBody>
      </p:sp>
      <p:sp>
        <p:nvSpPr>
          <p:cNvPr id="6" name="Content Placeholder 2"/>
          <p:cNvSpPr>
            <a:spLocks noGrp="1"/>
          </p:cNvSpPr>
          <p:nvPr>
            <p:ph idx="10" hasCustomPrompt="1"/>
          </p:nvPr>
        </p:nvSpPr>
        <p:spPr>
          <a:xfrm>
            <a:off x="1895475" y="1419226"/>
            <a:ext cx="6619874" cy="1143000"/>
          </a:xfrm>
          <a:prstGeom prst="roundRect">
            <a:avLst/>
          </a:prstGeom>
          <a:solidFill>
            <a:schemeClr val="bg1"/>
          </a:solidFill>
          <a:ln>
            <a:solidFill>
              <a:schemeClr val="bg2">
                <a:lumMod val="60000"/>
                <a:lumOff val="40000"/>
              </a:schemeClr>
            </a:solidFill>
          </a:ln>
        </p:spPr>
        <p:txBody>
          <a:bodyPr bIns="45720" anchor="ctr">
            <a:normAutofit/>
          </a:bodyPr>
          <a:lstStyle>
            <a:lvl1pPr marL="0" indent="0" algn="ctr">
              <a:spcBef>
                <a:spcPts val="1200"/>
              </a:spcBef>
              <a:buFont typeface="+mj-lt"/>
              <a:buNone/>
              <a:defRPr lang="en-US" sz="2600" b="1" i="1" kern="1200" dirty="0" smtClean="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vl2pPr>
              <a:spcAft>
                <a:spcPts val="600"/>
              </a:spcAft>
              <a:defRPr/>
            </a:lvl2pPr>
          </a:lstStyle>
          <a:p>
            <a:r>
              <a:rPr lang="en-US" dirty="0"/>
              <a:t>(Enter polling question here.)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354890"/>
            <a:ext cx="1082439" cy="1441224"/>
          </a:xfrm>
          <a:prstGeom prst="rect">
            <a:avLst/>
          </a:prstGeom>
        </p:spPr>
      </p:pic>
      <p:sp>
        <p:nvSpPr>
          <p:cNvPr id="7" name="TextBox 6"/>
          <p:cNvSpPr txBox="1"/>
          <p:nvPr userDrawn="1"/>
        </p:nvSpPr>
        <p:spPr>
          <a:xfrm>
            <a:off x="1711089" y="2573018"/>
            <a:ext cx="6711950" cy="32778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700" b="0" i="1" kern="1200" dirty="0">
                <a:solidFill>
                  <a:schemeClr val="bg1">
                    <a:lumMod val="50000"/>
                  </a:schemeClr>
                </a:solidFill>
                <a:latin typeface="+mj-lt"/>
                <a:ea typeface="+mj-ea"/>
                <a:cs typeface="+mj-cs"/>
              </a:rPr>
              <a:t>Choose the answer</a:t>
            </a:r>
            <a:r>
              <a:rPr lang="en-US" sz="1700" b="0" i="1" kern="1200" baseline="0" dirty="0">
                <a:solidFill>
                  <a:schemeClr val="bg1">
                    <a:lumMod val="50000"/>
                  </a:schemeClr>
                </a:solidFill>
                <a:latin typeface="+mj-lt"/>
                <a:ea typeface="+mj-ea"/>
                <a:cs typeface="+mj-cs"/>
              </a:rPr>
              <a:t> that best reflects you (or your group):</a:t>
            </a:r>
            <a:endParaRPr lang="en-US" sz="1700" b="0" i="1" kern="1200" dirty="0">
              <a:solidFill>
                <a:schemeClr val="bg1">
                  <a:lumMod val="50000"/>
                </a:schemeClr>
              </a:solidFill>
              <a:latin typeface="+mj-lt"/>
              <a:ea typeface="+mj-ea"/>
              <a:cs typeface="+mj-cs"/>
            </a:endParaRPr>
          </a:p>
        </p:txBody>
      </p:sp>
    </p:spTree>
    <p:extLst>
      <p:ext uri="{BB962C8B-B14F-4D97-AF65-F5344CB8AC3E}">
        <p14:creationId xmlns:p14="http://schemas.microsoft.com/office/powerpoint/2010/main" val="2850742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7866" t="2099" r="11100" b="27218"/>
          <a:stretch/>
        </p:blipFill>
        <p:spPr>
          <a:xfrm>
            <a:off x="-1" y="-1"/>
            <a:ext cx="9143999" cy="6161678"/>
          </a:xfrm>
          <a:prstGeom prst="rect">
            <a:avLst/>
          </a:prstGeom>
          <a:effectLst>
            <a:innerShdw blurRad="381000">
              <a:schemeClr val="accent1">
                <a:alpha val="56000"/>
              </a:schemeClr>
            </a:innerShdw>
          </a:effectLst>
        </p:spPr>
      </p:pic>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3594101" y="-1"/>
            <a:ext cx="5549897" cy="1249976"/>
          </a:xfrm>
          <a:prstGeom prst="rect">
            <a:avLst/>
          </a:prstGeom>
          <a:effectLst>
            <a:outerShdw blurRad="165100" dist="38100" dir="8100000" algn="tr" rotWithShape="0">
              <a:schemeClr val="accent1">
                <a:alpha val="40000"/>
              </a:schemeClr>
            </a:outerShdw>
          </a:effectLst>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a:effectLst>
            <a:outerShdw blurRad="50800" dist="38100" dir="18900000" algn="bl" rotWithShape="0">
              <a:schemeClr val="accent1">
                <a:lumMod val="75000"/>
                <a:alpha val="40000"/>
              </a:schemeClr>
            </a:outerShdw>
          </a:effectLst>
        </p:spPr>
      </p:pic>
      <p:sp>
        <p:nvSpPr>
          <p:cNvPr id="13" name="TextBox 12"/>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4" name="Text Placeholder 3"/>
          <p:cNvSpPr>
            <a:spLocks noGrp="1"/>
          </p:cNvSpPr>
          <p:nvPr>
            <p:ph type="body" sz="quarter" idx="10" hasCustomPrompt="1"/>
          </p:nvPr>
        </p:nvSpPr>
        <p:spPr>
          <a:xfrm>
            <a:off x="628650" y="876300"/>
            <a:ext cx="7886700" cy="2311400"/>
          </a:xfrm>
        </p:spPr>
        <p:txBody>
          <a:bodyPr>
            <a:normAutofit/>
          </a:bodyPr>
          <a:lstStyle>
            <a:lvl1pPr marL="0" indent="0">
              <a:lnSpc>
                <a:spcPct val="95000"/>
              </a:lnSpc>
              <a:buNone/>
              <a:defRPr sz="2800" baseline="0"/>
            </a:lvl1pPr>
          </a:lstStyle>
          <a:p>
            <a:pPr lvl="0"/>
            <a:r>
              <a:rPr lang="en-US" dirty="0"/>
              <a:t>Insert quote here.</a:t>
            </a:r>
          </a:p>
        </p:txBody>
      </p:sp>
      <p:sp>
        <p:nvSpPr>
          <p:cNvPr id="15" name="Text Placeholder 3"/>
          <p:cNvSpPr>
            <a:spLocks noGrp="1"/>
          </p:cNvSpPr>
          <p:nvPr>
            <p:ph type="body" sz="quarter" idx="11" hasCustomPrompt="1"/>
          </p:nvPr>
        </p:nvSpPr>
        <p:spPr>
          <a:xfrm>
            <a:off x="628650" y="4242959"/>
            <a:ext cx="7886700" cy="1141897"/>
          </a:xfrm>
          <a:effectLst>
            <a:outerShdw blurRad="50800" dist="25400" dir="8100000" algn="tr" rotWithShape="0">
              <a:schemeClr val="accent1">
                <a:lumMod val="50000"/>
                <a:alpha val="72000"/>
              </a:schemeClr>
            </a:outerShdw>
          </a:effectLst>
        </p:spPr>
        <p:txBody>
          <a:bodyPr>
            <a:noAutofit/>
          </a:bodyPr>
          <a:lstStyle>
            <a:lvl1pPr marL="457200" indent="-457200" algn="r">
              <a:buFont typeface="Wingdings" panose="05000000000000000000" pitchFamily="2" charset="2"/>
              <a:buChar char="u"/>
              <a:defRPr sz="2800" b="0" i="1">
                <a:solidFill>
                  <a:schemeClr val="bg1"/>
                </a:solidFill>
              </a:defRPr>
            </a:lvl1pPr>
            <a:lvl2pPr marL="320040" indent="0" algn="r">
              <a:buNone/>
              <a:defRPr sz="2200">
                <a:solidFill>
                  <a:schemeClr val="bg2">
                    <a:lumMod val="20000"/>
                    <a:lumOff val="80000"/>
                  </a:schemeClr>
                </a:solidFill>
              </a:defRPr>
            </a:lvl2pPr>
          </a:lstStyle>
          <a:p>
            <a:pPr lvl="0"/>
            <a:r>
              <a:rPr lang="en-US" dirty="0"/>
              <a:t>Name of Author</a:t>
            </a:r>
          </a:p>
          <a:p>
            <a:pPr lvl="1"/>
            <a:r>
              <a:rPr lang="en-US" dirty="0"/>
              <a:t>Name of organization or source</a:t>
            </a:r>
          </a:p>
        </p:txBody>
      </p:sp>
      <p:sp>
        <p:nvSpPr>
          <p:cNvPr id="16" name="Title 1"/>
          <p:cNvSpPr txBox="1">
            <a:spLocks/>
          </p:cNvSpPr>
          <p:nvPr userDrawn="1"/>
        </p:nvSpPr>
        <p:spPr>
          <a:xfrm>
            <a:off x="1" y="520756"/>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58000"/>
                  </a:schemeClr>
                </a:solidFill>
                <a:effectLst/>
                <a:latin typeface="Times New Roman" panose="02020603050405020304" pitchFamily="18" charset="0"/>
                <a:cs typeface="Times New Roman" panose="02020603050405020304" pitchFamily="18" charset="0"/>
              </a:rPr>
              <a:t>“</a:t>
            </a:r>
          </a:p>
        </p:txBody>
      </p:sp>
      <p:sp>
        <p:nvSpPr>
          <p:cNvPr id="17" name="Title 1"/>
          <p:cNvSpPr txBox="1">
            <a:spLocks/>
          </p:cNvSpPr>
          <p:nvPr userDrawn="1"/>
        </p:nvSpPr>
        <p:spPr>
          <a:xfrm rot="10800000">
            <a:off x="8515350" y="168241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58000"/>
                  </a:schemeClr>
                </a:solidFill>
                <a:effectLst/>
                <a:latin typeface="Times New Roman" panose="02020603050405020304" pitchFamily="18" charset="0"/>
                <a:cs typeface="Times New Roman" panose="02020603050405020304" pitchFamily="18" charset="0"/>
              </a:rPr>
              <a:t>“</a:t>
            </a:r>
          </a:p>
        </p:txBody>
      </p:sp>
      <p:pic>
        <p:nvPicPr>
          <p:cNvPr id="19" name="Picture 18"/>
          <p:cNvPicPr>
            <a:picLocks noChangeAspect="1"/>
          </p:cNvPicPr>
          <p:nvPr userDrawn="1"/>
        </p:nvPicPr>
        <p:blipFill rotWithShape="1">
          <a:blip r:embed="rId5"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1" name="TextBox 20"/>
          <p:cNvSpPr txBox="1"/>
          <p:nvPr userDrawn="1"/>
        </p:nvSpPr>
        <p:spPr>
          <a:xfrm>
            <a:off x="4685782" y="6325821"/>
            <a:ext cx="2443809" cy="353943"/>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LABOR</a:t>
            </a:r>
          </a:p>
        </p:txBody>
      </p:sp>
      <p:pic>
        <p:nvPicPr>
          <p:cNvPr id="22" name="image.jpg"/>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4262563" y="6270038"/>
            <a:ext cx="470300" cy="4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331036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474845"/>
            <a:ext cx="3892550" cy="4608456"/>
          </a:xfrm>
        </p:spPr>
        <p:txBody>
          <a:bodyPr>
            <a:normAutofit/>
          </a:bodyPr>
          <a:lstStyle>
            <a:lvl1pPr marL="0" indent="0">
              <a:buNone/>
              <a:defRPr sz="2200" b="1"/>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a:t>Name of Resource</a:t>
            </a:r>
          </a:p>
          <a:p>
            <a:pPr lvl="1"/>
            <a:r>
              <a:rPr lang="en-US" dirty="0"/>
              <a:t>Resource Information</a:t>
            </a:r>
          </a:p>
          <a:p>
            <a:pPr lvl="2"/>
            <a:r>
              <a:rPr lang="en-US" dirty="0"/>
              <a:t>Resource Link</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Resources</a:t>
            </a:r>
          </a:p>
        </p:txBody>
      </p:sp>
      <p:sp>
        <p:nvSpPr>
          <p:cNvPr id="6" name="Content Placeholder 2"/>
          <p:cNvSpPr>
            <a:spLocks noGrp="1"/>
          </p:cNvSpPr>
          <p:nvPr>
            <p:ph idx="10" hasCustomPrompt="1"/>
          </p:nvPr>
        </p:nvSpPr>
        <p:spPr>
          <a:xfrm>
            <a:off x="4938669" y="1474845"/>
            <a:ext cx="3892550" cy="4608456"/>
          </a:xfrm>
        </p:spPr>
        <p:txBody>
          <a:bodyPr>
            <a:normAutofit/>
          </a:bodyPr>
          <a:lstStyle>
            <a:lvl1pPr marL="0" indent="0">
              <a:buNone/>
              <a:defRPr sz="2200" b="1"/>
            </a:lvl1pPr>
            <a:lvl2pPr marL="182880" indent="0">
              <a:buNone/>
              <a:defRPr sz="1800"/>
            </a:lvl2pPr>
            <a:lvl3pPr marL="411480" indent="-285750">
              <a:spcAft>
                <a:spcPts val="1200"/>
              </a:spcAft>
              <a:buClr>
                <a:schemeClr val="accent4"/>
              </a:buClr>
              <a:buFont typeface="Wingdings 3" panose="05040102010807070707" pitchFamily="18" charset="2"/>
              <a:buChar char="u"/>
              <a:defRPr lang="en-US" sz="1600" kern="1200" dirty="0">
                <a:solidFill>
                  <a:srgbClr val="6876BC"/>
                </a:solidFill>
                <a:latin typeface="+mn-lt"/>
                <a:ea typeface="+mn-ea"/>
                <a:cs typeface="+mn-cs"/>
              </a:defRPr>
            </a:lvl3pPr>
            <a:lvl4pPr>
              <a:defRPr sz="1600"/>
            </a:lvl4pPr>
            <a:lvl5pPr>
              <a:defRPr sz="1600"/>
            </a:lvl5pPr>
          </a:lstStyle>
          <a:p>
            <a:pPr lvl="0"/>
            <a:r>
              <a:rPr lang="en-US" dirty="0"/>
              <a:t>Name of Resource</a:t>
            </a:r>
          </a:p>
          <a:p>
            <a:pPr lvl="1"/>
            <a:r>
              <a:rPr lang="en-US" dirty="0"/>
              <a:t>Resource Information</a:t>
            </a:r>
          </a:p>
          <a:p>
            <a:pPr marL="384048" lvl="2" indent="-228600" algn="l" defTabSz="914400" rtl="0" eaLnBrk="1" latinLnBrk="0" hangingPunct="1">
              <a:lnSpc>
                <a:spcPct val="90000"/>
              </a:lnSpc>
              <a:spcBef>
                <a:spcPts val="500"/>
              </a:spcBef>
              <a:spcAft>
                <a:spcPts val="1200"/>
              </a:spcAft>
              <a:buClr>
                <a:schemeClr val="accent4"/>
              </a:buClr>
              <a:buFont typeface="Wingdings 3" panose="05040102010807070707" pitchFamily="18" charset="2"/>
              <a:buChar char=""/>
            </a:pPr>
            <a:r>
              <a:rPr lang="en-US" dirty="0"/>
              <a:t>Resource Link</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036" y="348968"/>
            <a:ext cx="1806326" cy="1356265"/>
          </a:xfrm>
          <a:prstGeom prst="rect">
            <a:avLst/>
          </a:prstGeom>
        </p:spPr>
      </p:pic>
    </p:spTree>
    <p:extLst>
      <p:ext uri="{BB962C8B-B14F-4D97-AF65-F5344CB8AC3E}">
        <p14:creationId xmlns:p14="http://schemas.microsoft.com/office/powerpoint/2010/main" val="3601511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71900" y="1474845"/>
            <a:ext cx="3892550" cy="4608456"/>
          </a:xfrm>
        </p:spPr>
        <p:txBody>
          <a:bodyPr>
            <a:normAutofit/>
          </a:bodyPr>
          <a:lstStyle>
            <a:lvl1pPr marL="0" indent="0">
              <a:buNone/>
              <a:defRPr sz="2200" b="1" baseline="0"/>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err="1"/>
              <a:t>FirstName</a:t>
            </a:r>
            <a:r>
              <a:rPr lang="en-US" dirty="0"/>
              <a:t> </a:t>
            </a:r>
            <a:r>
              <a:rPr lang="en-US" dirty="0" err="1"/>
              <a:t>LastName</a:t>
            </a:r>
            <a:endParaRPr lang="en-US" dirty="0"/>
          </a:p>
          <a:p>
            <a:pPr lvl="1"/>
            <a:r>
              <a:rPr lang="en-US" dirty="0"/>
              <a:t>Organization Info</a:t>
            </a:r>
          </a:p>
          <a:p>
            <a:pPr lvl="2"/>
            <a:r>
              <a:rPr lang="en-US" dirty="0"/>
              <a:t>Email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Contact</a:t>
            </a:r>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74" y="1864797"/>
            <a:ext cx="3539691" cy="3383477"/>
          </a:xfrm>
          <a:prstGeom prst="rect">
            <a:avLst/>
          </a:prstGeom>
        </p:spPr>
      </p:pic>
    </p:spTree>
    <p:extLst>
      <p:ext uri="{BB962C8B-B14F-4D97-AF65-F5344CB8AC3E}">
        <p14:creationId xmlns:p14="http://schemas.microsoft.com/office/powerpoint/2010/main" val="210041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rot="10800000">
            <a:off x="-2" y="3180526"/>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376" y="1709739"/>
            <a:ext cx="7451724" cy="1579561"/>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41376" y="3749551"/>
            <a:ext cx="7451724"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9" name="Group 8"/>
          <p:cNvGrpSpPr/>
          <p:nvPr userDrawn="1"/>
        </p:nvGrpSpPr>
        <p:grpSpPr>
          <a:xfrm rot="10800000">
            <a:off x="0" y="3092366"/>
            <a:ext cx="9575952" cy="851958"/>
            <a:chOff x="-431952" y="1070526"/>
            <a:chExt cx="9575952" cy="851958"/>
          </a:xfrm>
        </p:grpSpPr>
        <p:cxnSp>
          <p:nvCxnSpPr>
            <p:cNvPr id="7" name="Straight Connector 6"/>
            <p:cNvCxnSpPr/>
            <p:nvPr userDrawn="1"/>
          </p:nvCxnSpPr>
          <p:spPr>
            <a:xfrm>
              <a:off x="0" y="1495425"/>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Rectangle 14"/>
            <p:cNvSpPr/>
            <p:nvPr userDrawn="1"/>
          </p:nvSpPr>
          <p:spPr>
            <a:xfrm rot="8100000">
              <a:off x="-431952" y="1070526"/>
              <a:ext cx="851960" cy="851958"/>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9543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Any Questions?</a:t>
            </a:r>
          </a:p>
        </p:txBody>
      </p:sp>
      <p:pic>
        <p:nvPicPr>
          <p:cNvPr id="2" name="Picture 1"/>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5489"/>
          <a:stretch/>
        </p:blipFill>
        <p:spPr>
          <a:xfrm>
            <a:off x="831596" y="1419159"/>
            <a:ext cx="6089904" cy="474522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6" name="Content Placeholder 2"/>
          <p:cNvSpPr>
            <a:spLocks noGrp="1"/>
          </p:cNvSpPr>
          <p:nvPr>
            <p:ph idx="1" hasCustomPrompt="1"/>
          </p:nvPr>
        </p:nvSpPr>
        <p:spPr>
          <a:xfrm>
            <a:off x="5765800" y="3156193"/>
            <a:ext cx="3134360" cy="2624716"/>
          </a:xfrm>
          <a:effectLst/>
        </p:spPr>
        <p:txBody>
          <a:bodyPr anchor="ctr">
            <a:normAutofit/>
          </a:bodyPr>
          <a:lst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lang="en-US" sz="2600" b="0"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8" name="Content Placeholder 2"/>
          <p:cNvSpPr>
            <a:spLocks noGrp="1"/>
          </p:cNvSpPr>
          <p:nvPr>
            <p:ph idx="10" hasCustomPrompt="1"/>
          </p:nvPr>
        </p:nvSpPr>
        <p:spPr>
          <a:xfrm>
            <a:off x="324612" y="1645644"/>
            <a:ext cx="3350260" cy="2624716"/>
          </a:xfrm>
          <a:effectLst/>
        </p:spPr>
        <p:txBody>
          <a:bodyPr anchor="ctr">
            <a:normAutofit/>
          </a:bodyPr>
          <a:lstStyle>
            <a:lvl1pPr marL="0" indent="0" algn="ctr" defTabSz="914400" rtl="0" eaLnBrk="1" latinLnBrk="0" hangingPunct="1">
              <a:lnSpc>
                <a:spcPct val="90000"/>
              </a:lnSpc>
              <a:spcBef>
                <a:spcPts val="1000"/>
              </a:spcBef>
              <a:buClr>
                <a:schemeClr val="accent4"/>
              </a:buClr>
              <a:buFont typeface="Wingdings" panose="05000000000000000000" pitchFamily="2" charset="2"/>
              <a:buNone/>
              <a:defRPr lang="en-US" sz="2600" b="1"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9" name="TextBox 8"/>
          <p:cNvSpPr txBox="1"/>
          <p:nvPr userDrawn="1"/>
        </p:nvSpPr>
        <p:spPr>
          <a:xfrm>
            <a:off x="4938669" y="402427"/>
            <a:ext cx="2125242" cy="860316"/>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600" kern="1200" dirty="0">
                <a:solidFill>
                  <a:schemeClr val="tx1">
                    <a:lumMod val="75000"/>
                    <a:lumOff val="25000"/>
                  </a:schemeClr>
                </a:solidFill>
                <a:latin typeface="+mn-lt"/>
                <a:ea typeface="+mn-ea"/>
                <a:cs typeface="Myriad Pro"/>
              </a:rPr>
              <a:t>Enter your questions </a:t>
            </a:r>
            <a:br>
              <a:rPr lang="en-US" sz="1600" kern="1200" dirty="0">
                <a:solidFill>
                  <a:schemeClr val="tx1">
                    <a:lumMod val="75000"/>
                    <a:lumOff val="25000"/>
                  </a:schemeClr>
                </a:solidFill>
                <a:latin typeface="+mn-lt"/>
                <a:ea typeface="+mn-ea"/>
                <a:cs typeface="Myriad Pro"/>
              </a:rPr>
            </a:br>
            <a:r>
              <a:rPr lang="en-US" sz="1600" kern="1200" dirty="0">
                <a:solidFill>
                  <a:schemeClr val="tx1">
                    <a:lumMod val="75000"/>
                    <a:lumOff val="25000"/>
                  </a:schemeClr>
                </a:solidFill>
                <a:latin typeface="+mn-lt"/>
                <a:ea typeface="+mn-ea"/>
                <a:cs typeface="Myriad Pro"/>
              </a:rPr>
              <a:t>in the Chat window</a:t>
            </a:r>
          </a:p>
          <a:p>
            <a:pPr marL="0" lvl="0" indent="0" algn="ctr" defTabSz="457200" rtl="0" eaLnBrk="1" latinLnBrk="0" hangingPunct="1">
              <a:spcBef>
                <a:spcPts val="0"/>
              </a:spcBef>
              <a:buClr>
                <a:srgbClr val="752832"/>
              </a:buClr>
              <a:buFont typeface="Wingdings" panose="05000000000000000000" pitchFamily="2" charset="2"/>
              <a:buNone/>
            </a:pPr>
            <a:r>
              <a:rPr lang="en-US" sz="1400" i="1" kern="1200" spc="60" baseline="0" dirty="0">
                <a:solidFill>
                  <a:srgbClr val="4675B8"/>
                </a:solidFill>
                <a:latin typeface="+mn-lt"/>
                <a:ea typeface="+mn-ea"/>
                <a:cs typeface="Myriad Pro"/>
              </a:rPr>
              <a:t>(lower left of screen)</a:t>
            </a:r>
          </a:p>
        </p:txBody>
      </p:sp>
      <p:sp>
        <p:nvSpPr>
          <p:cNvPr id="10" name="Diamond 9"/>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801262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p:spPr>
      </p:pic>
      <p:grpSp>
        <p:nvGrpSpPr>
          <p:cNvPr id="3" name="Group 2"/>
          <p:cNvGrpSpPr/>
          <p:nvPr userDrawn="1"/>
        </p:nvGrpSpPr>
        <p:grpSpPr>
          <a:xfrm>
            <a:off x="-2" y="0"/>
            <a:ext cx="9144002" cy="6164240"/>
            <a:chOff x="-2" y="0"/>
            <a:chExt cx="9144002" cy="6164240"/>
          </a:xfrm>
        </p:grpSpPr>
        <p:pic>
          <p:nvPicPr>
            <p:cNvPr id="2" name="Picture 1"/>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 y="1186"/>
              <a:ext cx="9143998" cy="6163054"/>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3594103" y="0"/>
              <a:ext cx="5549897" cy="1249976"/>
            </a:xfrm>
            <a:prstGeom prst="rect">
              <a:avLst/>
            </a:prstGeom>
            <a:effectLst>
              <a:outerShdw blurRad="50800" dist="38100" dir="8100000" algn="tr" rotWithShape="0">
                <a:prstClr val="black">
                  <a:alpha val="40000"/>
                </a:prstClr>
              </a:outerShdw>
            </a:effectLst>
          </p:spPr>
        </p:pic>
      </p:grpSp>
      <p:sp>
        <p:nvSpPr>
          <p:cNvPr id="12" name="Content Placeholder 2"/>
          <p:cNvSpPr>
            <a:spLocks noGrp="1"/>
          </p:cNvSpPr>
          <p:nvPr>
            <p:ph idx="1" hasCustomPrompt="1"/>
          </p:nvPr>
        </p:nvSpPr>
        <p:spPr>
          <a:xfrm>
            <a:off x="4526280" y="979545"/>
            <a:ext cx="4373880" cy="2624716"/>
          </a:xfrm>
          <a:effectLst>
            <a:outerShdw blurRad="50800" dist="38100" dir="8100000" algn="tr" rotWithShape="0">
              <a:prstClr val="black">
                <a:alpha val="40000"/>
              </a:prstClr>
            </a:outerShdw>
          </a:effectLst>
        </p:spPr>
        <p:txBody>
          <a:bodyPr anchor="ctr">
            <a:normAutofit/>
          </a:bodyPr>
          <a:lstStyle>
            <a:lvl1pPr marL="0" indent="0" algn="ctr">
              <a:lnSpc>
                <a:spcPct val="100000"/>
              </a:lnSpc>
              <a:buNone/>
              <a:defRPr sz="2800" b="1" baseline="0">
                <a:solidFill>
                  <a:schemeClr val="bg1"/>
                </a:solidFill>
              </a:defRPr>
            </a:lvl1pPr>
          </a:lstStyle>
          <a:p>
            <a:pPr lvl="0"/>
            <a:r>
              <a:rPr lang="en-US" dirty="0"/>
              <a:t>Enter special “Thank You” note here, if applicable.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4" name="TextBox 13"/>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16" name="Picture 15"/>
          <p:cNvPicPr>
            <a:picLocks noChangeAspect="1"/>
          </p:cNvPicPr>
          <p:nvPr userDrawn="1"/>
        </p:nvPicPr>
        <p:blipFill rotWithShape="1">
          <a:blip r:embed="rId7"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4662922" y="6337251"/>
            <a:ext cx="2443809" cy="353943"/>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LABOR</a:t>
            </a:r>
          </a:p>
        </p:txBody>
      </p:sp>
      <p:pic>
        <p:nvPicPr>
          <p:cNvPr id="19" name="image.jpg"/>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4239703" y="6281468"/>
            <a:ext cx="470300" cy="4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3202173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29645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1" name="TextBox 10"/>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4674352" y="6348681"/>
            <a:ext cx="2443809" cy="353943"/>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LABOR</a:t>
            </a:r>
          </a:p>
        </p:txBody>
      </p:sp>
      <p:pic>
        <p:nvPicPr>
          <p:cNvPr id="16" name="image.jpg"/>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4251133" y="6292898"/>
            <a:ext cx="470300" cy="47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2945461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rtai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a:effectLst/>
        </p:spPr>
      </p:pic>
    </p:spTree>
    <p:extLst>
      <p:ext uri="{BB962C8B-B14F-4D97-AF65-F5344CB8AC3E}">
        <p14:creationId xmlns:p14="http://schemas.microsoft.com/office/powerpoint/2010/main" val="502141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DA934AE3-5939-4873-9193-236D087BE8FE}" type="datetimeFigureOut">
              <a:rPr lang="en-US" smtClean="0"/>
              <a:t>4/26/2017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243C0D-284B-447C-918C-DA6AA05483EE}" type="slidenum">
              <a:rPr lang="en-US" smtClean="0"/>
              <a:t>‹#›</a:t>
            </a:fld>
            <a:endParaRPr lang="en-US"/>
          </a:p>
        </p:txBody>
      </p:sp>
    </p:spTree>
    <p:extLst>
      <p:ext uri="{BB962C8B-B14F-4D97-AF65-F5344CB8AC3E}">
        <p14:creationId xmlns:p14="http://schemas.microsoft.com/office/powerpoint/2010/main" val="107452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4383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941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628650" y="1438274"/>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
        <p:nvSpPr>
          <p:cNvPr id="7" name="Text Placeholder 5"/>
          <p:cNvSpPr>
            <a:spLocks noGrp="1"/>
          </p:cNvSpPr>
          <p:nvPr>
            <p:ph type="body" sz="quarter" idx="11"/>
          </p:nvPr>
        </p:nvSpPr>
        <p:spPr>
          <a:xfrm>
            <a:off x="4629150" y="1438273"/>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Tree>
    <p:extLst>
      <p:ext uri="{BB962C8B-B14F-4D97-AF65-F5344CB8AC3E}">
        <p14:creationId xmlns:p14="http://schemas.microsoft.com/office/powerpoint/2010/main" val="3079414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 (sing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93820" y="1474845"/>
            <a:ext cx="4621530" cy="4608456"/>
          </a:xfrm>
        </p:spPr>
        <p:txBody>
          <a:bodyPr/>
          <a:lstStyle>
            <a:lvl1pPr marL="365760" indent="-365760">
              <a:buFont typeface="Wingdings" panose="05000000000000000000" pitchFamily="2" charset="2"/>
              <a:buChar char=""/>
              <a:defRPr lang="en-US" sz="28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2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Presenter</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5" name="Picture Placeholder 4"/>
          <p:cNvSpPr>
            <a:spLocks noGrp="1"/>
          </p:cNvSpPr>
          <p:nvPr>
            <p:ph type="pic" sz="quarter" idx="10"/>
          </p:nvPr>
        </p:nvSpPr>
        <p:spPr>
          <a:xfrm>
            <a:off x="1135063" y="1554163"/>
            <a:ext cx="1684337" cy="170021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Tree>
    <p:extLst>
      <p:ext uri="{BB962C8B-B14F-4D97-AF65-F5344CB8AC3E}">
        <p14:creationId xmlns:p14="http://schemas.microsoft.com/office/powerpoint/2010/main" val="2328641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s (plur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3" name="Content Placeholder 2"/>
          <p:cNvSpPr>
            <a:spLocks noGrp="1"/>
          </p:cNvSpPr>
          <p:nvPr>
            <p:ph idx="1" hasCustomPrompt="1"/>
          </p:nvPr>
        </p:nvSpPr>
        <p:spPr>
          <a:xfrm>
            <a:off x="3116580" y="155416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Presenters</a:t>
            </a:r>
          </a:p>
        </p:txBody>
      </p:sp>
      <p:sp>
        <p:nvSpPr>
          <p:cNvPr id="5" name="Picture Placeholder 4"/>
          <p:cNvSpPr>
            <a:spLocks noGrp="1"/>
          </p:cNvSpPr>
          <p:nvPr>
            <p:ph type="pic" sz="quarter" idx="10"/>
          </p:nvPr>
        </p:nvSpPr>
        <p:spPr>
          <a:xfrm>
            <a:off x="1607504" y="1554164"/>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7" name="Picture Placeholder 4"/>
          <p:cNvSpPr>
            <a:spLocks noGrp="1"/>
          </p:cNvSpPr>
          <p:nvPr>
            <p:ph type="pic" sz="quarter" idx="11"/>
          </p:nvPr>
        </p:nvSpPr>
        <p:spPr>
          <a:xfrm>
            <a:off x="1607504" y="3041989"/>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8" name="Picture Placeholder 4"/>
          <p:cNvSpPr>
            <a:spLocks noGrp="1"/>
          </p:cNvSpPr>
          <p:nvPr>
            <p:ph type="pic" sz="quarter" idx="12"/>
          </p:nvPr>
        </p:nvSpPr>
        <p:spPr>
          <a:xfrm>
            <a:off x="1607504" y="4529815"/>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9" name="Content Placeholder 2"/>
          <p:cNvSpPr>
            <a:spLocks noGrp="1"/>
          </p:cNvSpPr>
          <p:nvPr>
            <p:ph idx="13" hasCustomPrompt="1"/>
          </p:nvPr>
        </p:nvSpPr>
        <p:spPr>
          <a:xfrm>
            <a:off x="3116580" y="3041989"/>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10" name="Content Placeholder 2"/>
          <p:cNvSpPr>
            <a:spLocks noGrp="1"/>
          </p:cNvSpPr>
          <p:nvPr>
            <p:ph idx="14" hasCustomPrompt="1"/>
          </p:nvPr>
        </p:nvSpPr>
        <p:spPr>
          <a:xfrm>
            <a:off x="3116580" y="452981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Tree>
    <p:extLst>
      <p:ext uri="{BB962C8B-B14F-4D97-AF65-F5344CB8AC3E}">
        <p14:creationId xmlns:p14="http://schemas.microsoft.com/office/powerpoint/2010/main" val="22221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Where Are You?</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7" name="TextBox 6"/>
          <p:cNvSpPr txBox="1"/>
          <p:nvPr userDrawn="1"/>
        </p:nvSpPr>
        <p:spPr>
          <a:xfrm>
            <a:off x="4938669" y="402427"/>
            <a:ext cx="2125242" cy="860316"/>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600" kern="1200" dirty="0">
                <a:solidFill>
                  <a:schemeClr val="tx1">
                    <a:lumMod val="75000"/>
                    <a:lumOff val="25000"/>
                  </a:schemeClr>
                </a:solidFill>
                <a:latin typeface="+mn-lt"/>
                <a:ea typeface="+mn-ea"/>
                <a:cs typeface="Myriad Pro"/>
              </a:rPr>
              <a:t>Enter your location </a:t>
            </a:r>
            <a:br>
              <a:rPr lang="en-US" sz="1600" kern="1200" dirty="0">
                <a:solidFill>
                  <a:schemeClr val="tx1">
                    <a:lumMod val="75000"/>
                    <a:lumOff val="25000"/>
                  </a:schemeClr>
                </a:solidFill>
                <a:latin typeface="+mn-lt"/>
                <a:ea typeface="+mn-ea"/>
                <a:cs typeface="Myriad Pro"/>
              </a:rPr>
            </a:br>
            <a:r>
              <a:rPr lang="en-US" sz="1600" kern="1200" dirty="0">
                <a:solidFill>
                  <a:schemeClr val="tx1">
                    <a:lumMod val="75000"/>
                    <a:lumOff val="25000"/>
                  </a:schemeClr>
                </a:solidFill>
                <a:latin typeface="+mn-lt"/>
                <a:ea typeface="+mn-ea"/>
                <a:cs typeface="Myriad Pro"/>
              </a:rPr>
              <a:t>in the Chat window</a:t>
            </a:r>
          </a:p>
          <a:p>
            <a:pPr marL="0" lvl="0" indent="0" algn="ctr" defTabSz="457200" rtl="0" eaLnBrk="1" latinLnBrk="0" hangingPunct="1">
              <a:spcBef>
                <a:spcPts val="0"/>
              </a:spcBef>
              <a:buClr>
                <a:srgbClr val="752832"/>
              </a:buClr>
              <a:buFont typeface="Wingdings" panose="05000000000000000000" pitchFamily="2" charset="2"/>
              <a:buNone/>
            </a:pPr>
            <a:r>
              <a:rPr lang="en-US" sz="1400" i="1" kern="1200" spc="60" baseline="0" dirty="0">
                <a:solidFill>
                  <a:srgbClr val="4675B8"/>
                </a:solidFill>
                <a:latin typeface="+mn-lt"/>
                <a:ea typeface="+mn-ea"/>
                <a:cs typeface="Myriad Pro"/>
              </a:rPr>
              <a:t>(lower left of screen)</a:t>
            </a:r>
          </a:p>
        </p:txBody>
      </p:sp>
      <p:sp>
        <p:nvSpPr>
          <p:cNvPr id="8" name="Diamond 7"/>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9" name="Picture 8"/>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contrast="20000"/>
                    </a14:imgEffect>
                  </a14:imgLayer>
                </a14:imgProps>
              </a:ext>
            </a:extLst>
          </a:blip>
          <a:stretch>
            <a:fillRect/>
          </a:stretch>
        </p:blipFill>
        <p:spPr>
          <a:xfrm>
            <a:off x="458355" y="1305228"/>
            <a:ext cx="6968017" cy="4751153"/>
          </a:xfrm>
          <a:prstGeom prst="rect">
            <a:avLst/>
          </a:prstGeom>
          <a:effectLst>
            <a:outerShdw blurRad="63500" dist="38100" dir="8100000" algn="tr" rotWithShape="0">
              <a:prstClr val="black">
                <a:alpha val="20000"/>
              </a:prstClr>
            </a:outerShdw>
          </a:effectLst>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Tree>
    <p:extLst>
      <p:ext uri="{BB962C8B-B14F-4D97-AF65-F5344CB8AC3E}">
        <p14:creationId xmlns:p14="http://schemas.microsoft.com/office/powerpoint/2010/main" val="622694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Objectives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
        <p:nvSpPr>
          <p:cNvPr id="3" name="Content Placeholder 2"/>
          <p:cNvSpPr>
            <a:spLocks noGrp="1"/>
          </p:cNvSpPr>
          <p:nvPr>
            <p:ph idx="1"/>
          </p:nvPr>
        </p:nvSpPr>
        <p:spPr/>
        <p:txBody>
          <a:bodyPr/>
          <a:lstStyle>
            <a:lvl1pPr marL="365760" indent="-365760">
              <a:buFont typeface="Wingdings" panose="05000000000000000000" pitchFamily="2" charset="2"/>
              <a:buChar char="ü"/>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2979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 Id="rId30"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2" y="1252542"/>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u="none"/>
          </a:p>
        </p:txBody>
      </p:sp>
      <p:sp>
        <p:nvSpPr>
          <p:cNvPr id="2" name="Title Placeholder 1"/>
          <p:cNvSpPr>
            <a:spLocks noGrp="1"/>
          </p:cNvSpPr>
          <p:nvPr>
            <p:ph type="title"/>
          </p:nvPr>
        </p:nvSpPr>
        <p:spPr>
          <a:xfrm>
            <a:off x="628650" y="237205"/>
            <a:ext cx="7886700" cy="884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74845"/>
            <a:ext cx="7886700" cy="46084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grpSp>
        <p:nvGrpSpPr>
          <p:cNvPr id="4" name="Group 3"/>
          <p:cNvGrpSpPr/>
          <p:nvPr userDrawn="1"/>
        </p:nvGrpSpPr>
        <p:grpSpPr>
          <a:xfrm>
            <a:off x="-543406" y="704924"/>
            <a:ext cx="9687406" cy="1090106"/>
            <a:chOff x="-543406" y="704924"/>
            <a:chExt cx="9687406" cy="1090106"/>
          </a:xfrm>
        </p:grpSpPr>
        <p:cxnSp>
          <p:nvCxnSpPr>
            <p:cNvPr id="11" name="Straight Connector 10"/>
            <p:cNvCxnSpPr/>
            <p:nvPr userDrawn="1"/>
          </p:nvCxnSpPr>
          <p:spPr>
            <a:xfrm>
              <a:off x="0" y="1249977"/>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14"/>
            <p:cNvSpPr/>
            <p:nvPr userDrawn="1"/>
          </p:nvSpPr>
          <p:spPr>
            <a:xfrm rot="8100000">
              <a:off x="-543406" y="704924"/>
              <a:ext cx="1090108" cy="1090106"/>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userDrawn="1"/>
        </p:nvPicPr>
        <p:blipFill rotWithShape="1">
          <a:blip r:embed="rId28"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cxnSp>
        <p:nvCxnSpPr>
          <p:cNvPr id="12" name="Straight Connector 11"/>
          <p:cNvCxnSpPr/>
          <p:nvPr userDrawn="1"/>
        </p:nvCxnSpPr>
        <p:spPr>
          <a:xfrm>
            <a:off x="0"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5" name="Picture 4"/>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pic>
        <p:nvPicPr>
          <p:cNvPr id="21" name="Picture 20"/>
          <p:cNvPicPr>
            <a:picLocks noChangeAspect="1"/>
          </p:cNvPicPr>
          <p:nvPr userDrawn="1"/>
        </p:nvPicPr>
        <p:blipFill rotWithShape="1">
          <a:blip r:embed="rId31"/>
          <a:srcRect b="13798"/>
          <a:stretch/>
        </p:blipFill>
        <p:spPr>
          <a:xfrm>
            <a:off x="4218621" y="6212640"/>
            <a:ext cx="1004168" cy="478622"/>
          </a:xfrm>
          <a:prstGeom prst="rect">
            <a:avLst/>
          </a:prstGeom>
        </p:spPr>
      </p:pic>
      <p:pic>
        <p:nvPicPr>
          <p:cNvPr id="22" name="Picture 21"/>
          <p:cNvPicPr>
            <a:picLocks noChangeAspect="1"/>
          </p:cNvPicPr>
          <p:nvPr userDrawn="1"/>
        </p:nvPicPr>
        <p:blipFill rotWithShape="1">
          <a:blip r:embed="rId31"/>
          <a:srcRect t="86975"/>
          <a:stretch/>
        </p:blipFill>
        <p:spPr>
          <a:xfrm>
            <a:off x="3921931" y="6693333"/>
            <a:ext cx="1597546" cy="115057"/>
          </a:xfrm>
          <a:prstGeom prst="rect">
            <a:avLst/>
          </a:prstGeom>
        </p:spPr>
      </p:pic>
    </p:spTree>
    <p:extLst>
      <p:ext uri="{BB962C8B-B14F-4D97-AF65-F5344CB8AC3E}">
        <p14:creationId xmlns:p14="http://schemas.microsoft.com/office/powerpoint/2010/main" val="2225937397"/>
      </p:ext>
    </p:extLst>
  </p:cSld>
  <p:clrMap bg1="lt1" tx1="dk1" bg2="lt2" tx2="dk2" accent1="accent1" accent2="accent2" accent3="accent3" accent4="accent4" accent5="accent5" accent6="accent6" hlink="hlink" folHlink="folHlink"/>
  <p:sldLayoutIdLst>
    <p:sldLayoutId id="2147483676" r:id="rId1"/>
    <p:sldLayoutId id="2147483663" r:id="rId2"/>
    <p:sldLayoutId id="2147483662" r:id="rId3"/>
    <p:sldLayoutId id="2147483664" r:id="rId4"/>
    <p:sldLayoutId id="2147483684" r:id="rId5"/>
    <p:sldLayoutId id="2147483679" r:id="rId6"/>
    <p:sldLayoutId id="2147483681" r:id="rId7"/>
    <p:sldLayoutId id="2147483682" r:id="rId8"/>
    <p:sldLayoutId id="2147483683" r:id="rId9"/>
    <p:sldLayoutId id="2147483677" r:id="rId10"/>
    <p:sldLayoutId id="2147483687" r:id="rId11"/>
    <p:sldLayoutId id="2147483688" r:id="rId12"/>
    <p:sldLayoutId id="2147483689" r:id="rId13"/>
    <p:sldLayoutId id="2147483690" r:id="rId14"/>
    <p:sldLayoutId id="2147483691" r:id="rId15"/>
    <p:sldLayoutId id="2147483692" r:id="rId16"/>
    <p:sldLayoutId id="2147483685" r:id="rId17"/>
    <p:sldLayoutId id="2147483686" r:id="rId18"/>
    <p:sldLayoutId id="2147483693" r:id="rId19"/>
    <p:sldLayoutId id="2147483678" r:id="rId20"/>
    <p:sldLayoutId id="2147483680" r:id="rId21"/>
    <p:sldLayoutId id="2147483666" r:id="rId22"/>
    <p:sldLayoutId id="2147483667" r:id="rId23"/>
    <p:sldLayoutId id="2147483674" r:id="rId24"/>
    <p:sldLayoutId id="2147483694" r:id="rId25"/>
  </p:sldLayoutIdLst>
  <p:txStyles>
    <p:titleStyle>
      <a:lvl1pPr algn="l" defTabSz="914400" rtl="0" eaLnBrk="1" latinLnBrk="0" hangingPunct="1">
        <a:lnSpc>
          <a:spcPct val="90000"/>
        </a:lnSpc>
        <a:spcBef>
          <a:spcPct val="0"/>
        </a:spcBef>
        <a:buNone/>
        <a:defRPr sz="3600" b="1" i="0" u="none" kern="120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p:titleStyle>
    <p:body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microsoft.com/office/2007/relationships/hdphoto" Target="../media/hdphoto7.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hyperlink" Target="https://www.illinoisworknet.com/WIOA/Resources/Pages/Public-Documents.aspx"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hyperlink" Target="http://www.illinoisworknet.com/WIOA/Resources/Pages/Public-Documents.aspx"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hyperlink" Target="https://www.illinoisworknet.com/WIOA/Resources/Pages/Advisory-Group-FAQ.aspx" TargetMode="Externa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ion.workforcegps.org/events" TargetMode="External"/><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a:t>04/26/17</a:t>
            </a:r>
            <a:endParaRPr lang="en-US" dirty="0"/>
          </a:p>
        </p:txBody>
      </p:sp>
      <p:sp>
        <p:nvSpPr>
          <p:cNvPr id="3" name="Text Placeholder 2"/>
          <p:cNvSpPr>
            <a:spLocks noGrp="1"/>
          </p:cNvSpPr>
          <p:nvPr>
            <p:ph type="body" sz="quarter" idx="11"/>
          </p:nvPr>
        </p:nvSpPr>
        <p:spPr>
          <a:xfrm>
            <a:off x="495300" y="5456259"/>
            <a:ext cx="3301999" cy="431424"/>
          </a:xfrm>
        </p:spPr>
        <p:txBody>
          <a:bodyPr/>
          <a:lstStyle/>
          <a:p>
            <a:r>
              <a:rPr lang="en-US" dirty="0"/>
              <a:t>Presented by:</a:t>
            </a:r>
          </a:p>
          <a:p>
            <a:r>
              <a:rPr lang="en-US" dirty="0"/>
              <a:t>U.S. Department of Labor</a:t>
            </a:r>
          </a:p>
          <a:p>
            <a:endParaRPr lang="en-US" dirty="0"/>
          </a:p>
        </p:txBody>
      </p:sp>
      <p:sp>
        <p:nvSpPr>
          <p:cNvPr id="4" name="Title 3"/>
          <p:cNvSpPr>
            <a:spLocks noGrp="1"/>
          </p:cNvSpPr>
          <p:nvPr>
            <p:ph type="ctrTitle"/>
          </p:nvPr>
        </p:nvSpPr>
        <p:spPr/>
        <p:txBody>
          <a:bodyPr>
            <a:noAutofit/>
          </a:bodyPr>
          <a:lstStyle/>
          <a:p>
            <a:r>
              <a:rPr lang="en-US" sz="5400" dirty="0"/>
              <a:t>Memorandums Of Understanding: Part 1</a:t>
            </a:r>
          </a:p>
        </p:txBody>
      </p:sp>
      <p:sp>
        <p:nvSpPr>
          <p:cNvPr id="6" name="Subtitle 5"/>
          <p:cNvSpPr>
            <a:spLocks noGrp="1"/>
          </p:cNvSpPr>
          <p:nvPr>
            <p:ph type="subTitle" idx="1"/>
          </p:nvPr>
        </p:nvSpPr>
        <p:spPr/>
        <p:txBody>
          <a:bodyPr/>
          <a:lstStyle/>
          <a:p>
            <a:r>
              <a:rPr lang="en-US" dirty="0"/>
              <a:t>Overview and Development</a:t>
            </a:r>
          </a:p>
        </p:txBody>
      </p:sp>
    </p:spTree>
    <p:extLst>
      <p:ext uri="{BB962C8B-B14F-4D97-AF65-F5344CB8AC3E}">
        <p14:creationId xmlns:p14="http://schemas.microsoft.com/office/powerpoint/2010/main" val="2789789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9785" y="2143593"/>
            <a:ext cx="6160956" cy="3939708"/>
          </a:xfrm>
        </p:spPr>
        <p:txBody>
          <a:bodyPr anchor="ctr">
            <a:normAutofit/>
          </a:bodyPr>
          <a:lstStyle/>
          <a:p>
            <a:pPr>
              <a:spcBef>
                <a:spcPts val="300"/>
              </a:spcBef>
              <a:spcAft>
                <a:spcPts val="300"/>
              </a:spcAft>
            </a:pPr>
            <a:r>
              <a:rPr lang="en-US" dirty="0"/>
              <a:t>Carefully analyze business and job seeker customers’ needs in consideration of:</a:t>
            </a:r>
          </a:p>
          <a:p>
            <a:pPr marL="793750" lvl="1" indent="-365125">
              <a:spcBef>
                <a:spcPts val="300"/>
              </a:spcBef>
              <a:spcAft>
                <a:spcPts val="300"/>
              </a:spcAft>
            </a:pPr>
            <a:r>
              <a:rPr lang="en-US" dirty="0"/>
              <a:t>Geographic location and </a:t>
            </a:r>
            <a:br>
              <a:rPr lang="en-US" dirty="0"/>
            </a:br>
            <a:r>
              <a:rPr lang="en-US" dirty="0"/>
              <a:t>infrastructure,</a:t>
            </a:r>
          </a:p>
          <a:p>
            <a:pPr marL="793750" lvl="1" indent="-365125">
              <a:spcBef>
                <a:spcPts val="300"/>
              </a:spcBef>
              <a:spcAft>
                <a:spcPts val="300"/>
              </a:spcAft>
            </a:pPr>
            <a:r>
              <a:rPr lang="en-US" dirty="0"/>
              <a:t>Population concentration, and</a:t>
            </a:r>
          </a:p>
          <a:p>
            <a:pPr marL="793750" lvl="1" indent="-365125">
              <a:spcBef>
                <a:spcPts val="300"/>
              </a:spcBef>
              <a:spcAft>
                <a:spcPts val="300"/>
              </a:spcAft>
            </a:pPr>
            <a:r>
              <a:rPr lang="en-US" dirty="0"/>
              <a:t>Employer concentration</a:t>
            </a:r>
          </a:p>
        </p:txBody>
      </p:sp>
      <p:sp>
        <p:nvSpPr>
          <p:cNvPr id="7" name="Title 6"/>
          <p:cNvSpPr>
            <a:spLocks noGrp="1"/>
          </p:cNvSpPr>
          <p:nvPr>
            <p:ph type="title"/>
          </p:nvPr>
        </p:nvSpPr>
        <p:spPr/>
        <p:txBody>
          <a:bodyPr/>
          <a:lstStyle/>
          <a:p>
            <a:r>
              <a:rPr lang="en-US" dirty="0"/>
              <a:t>Negotiating the MOU</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6555" y="3526442"/>
            <a:ext cx="3067639" cy="2174957"/>
          </a:xfrm>
          <a:prstGeom prst="round2DiagRect">
            <a:avLst>
              <a:gd name="adj1" fmla="val 16667"/>
              <a:gd name="adj2" fmla="val 0"/>
            </a:avLst>
          </a:prstGeom>
          <a:ln w="88900" cap="sq">
            <a:noFill/>
            <a:miter lim="800000"/>
          </a:ln>
          <a:effectLst>
            <a:outerShdw blurRad="254000" algn="tl" rotWithShape="0">
              <a:srgbClr val="000000">
                <a:alpha val="43000"/>
              </a:srgbClr>
            </a:outerShdw>
          </a:effectLst>
        </p:spPr>
      </p:pic>
      <p:sp>
        <p:nvSpPr>
          <p:cNvPr id="8" name="Double Bracket 7"/>
          <p:cNvSpPr/>
          <p:nvPr/>
        </p:nvSpPr>
        <p:spPr>
          <a:xfrm>
            <a:off x="628650" y="1474845"/>
            <a:ext cx="2743200" cy="914400"/>
          </a:xfrm>
          <a:prstGeom prst="bracketPair">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3600" b="1" dirty="0">
                <a:ln/>
                <a:solidFill>
                  <a:schemeClr val="accent4"/>
                </a:solidFill>
              </a:rPr>
              <a:t>Strategy #3</a:t>
            </a:r>
          </a:p>
        </p:txBody>
      </p:sp>
    </p:spTree>
    <p:extLst>
      <p:ext uri="{BB962C8B-B14F-4D97-AF65-F5344CB8AC3E}">
        <p14:creationId xmlns:p14="http://schemas.microsoft.com/office/powerpoint/2010/main" val="328845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7205"/>
            <a:ext cx="7886700" cy="884850"/>
          </a:xfrm>
        </p:spPr>
        <p:txBody>
          <a:bodyPr/>
          <a:lstStyle/>
          <a:p>
            <a:r>
              <a:rPr lang="en-US" dirty="0"/>
              <a:t>Partner Representation</a:t>
            </a:r>
          </a:p>
        </p:txBody>
      </p:sp>
      <p:sp>
        <p:nvSpPr>
          <p:cNvPr id="5" name="Content Placeholder 4"/>
          <p:cNvSpPr>
            <a:spLocks noGrp="1"/>
          </p:cNvSpPr>
          <p:nvPr>
            <p:ph idx="1"/>
          </p:nvPr>
        </p:nvSpPr>
        <p:spPr>
          <a:xfrm>
            <a:off x="628650" y="1474845"/>
            <a:ext cx="4917711" cy="4608456"/>
          </a:xfrm>
        </p:spPr>
        <p:txBody>
          <a:bodyPr anchor="ctr"/>
          <a:lstStyle/>
          <a:p>
            <a:pPr>
              <a:spcBef>
                <a:spcPts val="1200"/>
              </a:spcBef>
              <a:spcAft>
                <a:spcPts val="1200"/>
              </a:spcAft>
            </a:pPr>
            <a:r>
              <a:rPr lang="en-US" b="1" dirty="0">
                <a:ln>
                  <a:solidFill>
                    <a:schemeClr val="accent4"/>
                  </a:solidFill>
                </a:ln>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atin typeface="Arial" panose="020B0604020202020204" pitchFamily="34" charset="0"/>
                <a:cs typeface="Arial" panose="020B0604020202020204" pitchFamily="34" charset="0"/>
              </a:rPr>
              <a:t>All</a:t>
            </a:r>
            <a:r>
              <a:rPr lang="en-US" dirty="0"/>
              <a:t> required partners must be included in the MOU.</a:t>
            </a:r>
          </a:p>
          <a:p>
            <a:pPr>
              <a:spcBef>
                <a:spcPts val="1200"/>
              </a:spcBef>
              <a:spcAft>
                <a:spcPts val="1200"/>
              </a:spcAft>
            </a:pPr>
            <a:r>
              <a:rPr lang="en-US" dirty="0"/>
              <a:t>WIOA places a great deal of importance on effectively serving those individuals with barriers to employment, such as individuals with disabilities.</a:t>
            </a:r>
          </a:p>
        </p:txBody>
      </p:sp>
      <p:pic>
        <p:nvPicPr>
          <p:cNvPr id="6" name="Picture 2" descr="http://www.oncoursesystems.com/images/user/8541/17284/remember%20finger.png"/>
          <p:cNvPicPr>
            <a:picLocks noChangeAspect="1" noChangeArrowheads="1"/>
          </p:cNvPicPr>
          <p:nvPr/>
        </p:nvPicPr>
        <p:blipFill rotWithShape="1">
          <a:blip r:embed="rId3">
            <a:extLst>
              <a:ext uri="{28A0092B-C50C-407E-A947-70E740481C1C}">
                <a14:useLocalDpi xmlns:a14="http://schemas.microsoft.com/office/drawing/2010/main" val="0"/>
              </a:ext>
            </a:extLst>
          </a:blip>
          <a:srcRect l="15453" t="6702" r="12315"/>
          <a:stretch/>
        </p:blipFill>
        <p:spPr bwMode="auto">
          <a:xfrm>
            <a:off x="5985559" y="1492775"/>
            <a:ext cx="2409567" cy="4668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163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655418558"/>
              </p:ext>
            </p:extLst>
          </p:nvPr>
        </p:nvGraphicFramePr>
        <p:xfrm>
          <a:off x="0" y="2"/>
          <a:ext cx="9144000" cy="6857997"/>
        </p:xfrm>
        <a:graphic>
          <a:graphicData uri="http://schemas.openxmlformats.org/drawingml/2006/table">
            <a:tbl>
              <a:tblPr>
                <a:tableStyleId>{5C22544A-7EE6-4342-B048-85BDC9FD1C3A}</a:tableStyleId>
              </a:tblPr>
              <a:tblGrid>
                <a:gridCol w="2340429">
                  <a:extLst>
                    <a:ext uri="{9D8B030D-6E8A-4147-A177-3AD203B41FA5}">
                      <a16:colId xmlns:a16="http://schemas.microsoft.com/office/drawing/2014/main" val="1738538871"/>
                    </a:ext>
                  </a:extLst>
                </a:gridCol>
                <a:gridCol w="2002971">
                  <a:extLst>
                    <a:ext uri="{9D8B030D-6E8A-4147-A177-3AD203B41FA5}">
                      <a16:colId xmlns:a16="http://schemas.microsoft.com/office/drawing/2014/main" val="2063343919"/>
                    </a:ext>
                  </a:extLst>
                </a:gridCol>
                <a:gridCol w="829235">
                  <a:extLst>
                    <a:ext uri="{9D8B030D-6E8A-4147-A177-3AD203B41FA5}">
                      <a16:colId xmlns:a16="http://schemas.microsoft.com/office/drawing/2014/main" val="2955478515"/>
                    </a:ext>
                  </a:extLst>
                </a:gridCol>
                <a:gridCol w="3971365">
                  <a:extLst>
                    <a:ext uri="{9D8B030D-6E8A-4147-A177-3AD203B41FA5}">
                      <a16:colId xmlns:a16="http://schemas.microsoft.com/office/drawing/2014/main" val="3691761503"/>
                    </a:ext>
                  </a:extLst>
                </a:gridCol>
              </a:tblGrid>
              <a:tr h="546813">
                <a:tc gridSpan="3">
                  <a:txBody>
                    <a:bodyPr/>
                    <a:lstStyle/>
                    <a:p>
                      <a:pPr marL="228600" indent="0" algn="l" fontAlgn="ctr"/>
                      <a:r>
                        <a:rPr lang="en-US" sz="2200" b="1" dirty="0">
                          <a:solidFill>
                            <a:schemeClr val="bg1"/>
                          </a:solidFill>
                        </a:rPr>
                        <a:t>REQUIRED ONE-STOP PARTNERS</a:t>
                      </a:r>
                      <a:endParaRPr lang="en-US" sz="2200" b="1" i="0" u="none" strike="noStrike" dirty="0">
                        <a:solidFill>
                          <a:schemeClr val="bg1"/>
                        </a:solidFill>
                        <a:effectLst/>
                        <a:latin typeface="Arial" panose="020B0604020202020204" pitchFamily="34" charset="0"/>
                      </a:endParaRPr>
                    </a:p>
                  </a:txBody>
                  <a:tcPr marL="8755" marR="8755" marT="875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pPr marL="119063" indent="0" algn="l" fontAlgn="ctr"/>
                      <a:endParaRPr lang="en-US" sz="1400" b="0" i="0" u="none" strike="noStrike" dirty="0">
                        <a:solidFill>
                          <a:srgbClr val="000000"/>
                        </a:solidFill>
                        <a:effectLst/>
                        <a:latin typeface="Arial" panose="020B0604020202020204" pitchFamily="34" charset="0"/>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pPr marL="0" indent="0" algn="l" fontAlgn="ctr"/>
                      <a:endParaRPr lang="en-US" sz="1400" b="0" i="0" u="none" strike="noStrike" dirty="0">
                        <a:solidFill>
                          <a:srgbClr val="000000"/>
                        </a:solidFill>
                        <a:effectLst/>
                        <a:latin typeface="Arial" panose="020B0604020202020204" pitchFamily="34" charset="0"/>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233363" indent="0" algn="ctr" fontAlgn="ctr"/>
                      <a:r>
                        <a:rPr lang="en-US" sz="1400" i="1" dirty="0">
                          <a:solidFill>
                            <a:schemeClr val="bg1"/>
                          </a:solidFill>
                        </a:rPr>
                        <a:t>Section 121(b)(1)(B) and 20 CFR 678.400</a:t>
                      </a:r>
                      <a:endParaRPr lang="en-US" sz="1400" b="1" i="0" u="none" strike="noStrike" dirty="0">
                        <a:solidFill>
                          <a:schemeClr val="bg1"/>
                        </a:solidFill>
                        <a:effectLst/>
                        <a:latin typeface="Arial" panose="020B0604020202020204" pitchFamily="34" charset="0"/>
                      </a:endParaRPr>
                    </a:p>
                  </a:txBody>
                  <a:tcPr marL="8755" marR="8755" marT="8755"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510670612"/>
                  </a:ext>
                </a:extLst>
              </a:tr>
              <a:tr h="300747">
                <a:tc rowSpan="11">
                  <a:txBody>
                    <a:bodyPr/>
                    <a:lstStyle/>
                    <a:p>
                      <a:pPr marL="228600" indent="0" algn="l" fontAlgn="ctr"/>
                      <a:r>
                        <a:rPr lang="en-US" sz="1400" b="1" u="none" strike="noStrike" dirty="0">
                          <a:effectLst/>
                        </a:rPr>
                        <a:t>Department of Labor</a:t>
                      </a:r>
                      <a:endParaRPr lang="en-US" sz="1400" b="1" i="0" u="none" strike="noStrike" dirty="0">
                        <a:solidFill>
                          <a:srgbClr val="000000"/>
                        </a:solidFill>
                        <a:effectLst/>
                        <a:latin typeface="Arial" panose="020B0604020202020204" pitchFamily="34" charset="0"/>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rowSpan="5">
                  <a:txBody>
                    <a:bodyPr/>
                    <a:lstStyle/>
                    <a:p>
                      <a:pPr marL="119063" indent="0" algn="l" fontAlgn="ctr"/>
                      <a:r>
                        <a:rPr lang="en-US" sz="1400" u="none" strike="noStrike" dirty="0">
                          <a:effectLst/>
                        </a:rPr>
                        <a:t>WIOA Title I Programs</a:t>
                      </a:r>
                      <a:endParaRPr lang="en-US" sz="1400" b="0" i="0" u="none" strike="noStrike" dirty="0">
                        <a:solidFill>
                          <a:srgbClr val="000000"/>
                        </a:solidFill>
                        <a:effectLst/>
                        <a:latin typeface="Arial" panose="020B0604020202020204" pitchFamily="34" charset="0"/>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2">
                  <a:txBody>
                    <a:bodyPr/>
                    <a:lstStyle/>
                    <a:p>
                      <a:pPr marL="0" indent="0" algn="l" fontAlgn="ctr"/>
                      <a:r>
                        <a:rPr lang="en-US" sz="1400" u="none" strike="noStrike" dirty="0">
                          <a:effectLst/>
                        </a:rPr>
                        <a:t>     Adult, Dislocated Workers, and Youth</a:t>
                      </a:r>
                      <a:endParaRPr lang="en-US" sz="1400" b="0" i="0" u="none" strike="noStrike" dirty="0">
                        <a:solidFill>
                          <a:srgbClr val="000000"/>
                        </a:solidFill>
                        <a:effectLst/>
                        <a:latin typeface="Arial" panose="020B0604020202020204" pitchFamily="34" charset="0"/>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3063134629"/>
                  </a:ext>
                </a:extLst>
              </a:tr>
              <a:tr h="300747">
                <a:tc vMerge="1">
                  <a:txBody>
                    <a:bodyPr/>
                    <a:lstStyle/>
                    <a:p>
                      <a:endParaRPr lang="en-US"/>
                    </a:p>
                  </a:txBody>
                  <a:tcPr/>
                </a:tc>
                <a:tc vMerge="1">
                  <a:txBody>
                    <a:bodyPr/>
                    <a:lstStyle/>
                    <a:p>
                      <a:endParaRPr lang="en-US"/>
                    </a:p>
                  </a:txBody>
                  <a:tcPr/>
                </a:tc>
                <a:tc gridSpan="2">
                  <a:txBody>
                    <a:bodyPr/>
                    <a:lstStyle/>
                    <a:p>
                      <a:pPr algn="l" fontAlgn="ctr"/>
                      <a:r>
                        <a:rPr lang="en-US" sz="1400" u="none" strike="noStrike" dirty="0">
                          <a:effectLst/>
                        </a:rPr>
                        <a:t>     Job Corps</a:t>
                      </a:r>
                      <a:endParaRPr lang="en-US" sz="1400" b="0" i="0" u="none" strike="noStrike" dirty="0">
                        <a:solidFill>
                          <a:srgbClr val="000000"/>
                        </a:solidFill>
                        <a:effectLst/>
                        <a:latin typeface="Arial" panose="020B0604020202020204" pitchFamily="34" charset="0"/>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1056387338"/>
                  </a:ext>
                </a:extLst>
              </a:tr>
              <a:tr h="300747">
                <a:tc vMerge="1">
                  <a:txBody>
                    <a:bodyPr/>
                    <a:lstStyle/>
                    <a:p>
                      <a:endParaRPr lang="en-US"/>
                    </a:p>
                  </a:txBody>
                  <a:tcPr/>
                </a:tc>
                <a:tc vMerge="1">
                  <a:txBody>
                    <a:bodyPr/>
                    <a:lstStyle/>
                    <a:p>
                      <a:endParaRPr lang="en-US"/>
                    </a:p>
                  </a:txBody>
                  <a:tcPr/>
                </a:tc>
                <a:tc gridSpan="2">
                  <a:txBody>
                    <a:bodyPr/>
                    <a:lstStyle/>
                    <a:p>
                      <a:pPr algn="l" fontAlgn="ctr"/>
                      <a:r>
                        <a:rPr lang="en-US" sz="1400" u="none" strike="noStrike" dirty="0">
                          <a:effectLst/>
                        </a:rPr>
                        <a:t>     YouthBuild</a:t>
                      </a:r>
                      <a:endParaRPr lang="en-US" sz="1400" b="0" i="0" u="none" strike="noStrike" dirty="0">
                        <a:solidFill>
                          <a:srgbClr val="000000"/>
                        </a:solidFill>
                        <a:effectLst/>
                        <a:latin typeface="Arial" panose="020B0604020202020204" pitchFamily="34" charset="0"/>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2209663577"/>
                  </a:ext>
                </a:extLst>
              </a:tr>
              <a:tr h="300747">
                <a:tc vMerge="1">
                  <a:txBody>
                    <a:bodyPr/>
                    <a:lstStyle/>
                    <a:p>
                      <a:endParaRPr lang="en-US"/>
                    </a:p>
                  </a:txBody>
                  <a:tcPr/>
                </a:tc>
                <a:tc vMerge="1">
                  <a:txBody>
                    <a:bodyPr/>
                    <a:lstStyle/>
                    <a:p>
                      <a:endParaRPr lang="en-US"/>
                    </a:p>
                  </a:txBody>
                  <a:tcPr/>
                </a:tc>
                <a:tc gridSpan="2">
                  <a:txBody>
                    <a:bodyPr/>
                    <a:lstStyle/>
                    <a:p>
                      <a:pPr algn="l" fontAlgn="ctr"/>
                      <a:r>
                        <a:rPr lang="en-US" sz="1400" u="none" strike="noStrike" dirty="0">
                          <a:effectLst/>
                        </a:rPr>
                        <a:t>     National Farmworker Jobs Program (NFJP)</a:t>
                      </a:r>
                      <a:endParaRPr lang="en-US" sz="1400" b="0" i="0" u="none" strike="noStrike" dirty="0">
                        <a:solidFill>
                          <a:srgbClr val="000000"/>
                        </a:solidFill>
                        <a:effectLst/>
                        <a:latin typeface="Arial" panose="020B0604020202020204" pitchFamily="34" charset="0"/>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1348897161"/>
                  </a:ext>
                </a:extLst>
              </a:tr>
              <a:tr h="300747">
                <a:tc vMerge="1">
                  <a:txBody>
                    <a:bodyPr/>
                    <a:lstStyle/>
                    <a:p>
                      <a:endParaRPr lang="en-US"/>
                    </a:p>
                  </a:txBody>
                  <a:tcPr/>
                </a:tc>
                <a:tc vMerge="1">
                  <a:txBody>
                    <a:bodyPr/>
                    <a:lstStyle/>
                    <a:p>
                      <a:endParaRPr lang="en-US"/>
                    </a:p>
                  </a:txBody>
                  <a:tcPr/>
                </a:tc>
                <a:tc gridSpan="2">
                  <a:txBody>
                    <a:bodyPr/>
                    <a:lstStyle/>
                    <a:p>
                      <a:pPr algn="l" fontAlgn="ctr"/>
                      <a:r>
                        <a:rPr lang="en-US" sz="1400" u="none" strike="noStrike" dirty="0">
                          <a:effectLst/>
                        </a:rPr>
                        <a:t>     Native American Programs</a:t>
                      </a:r>
                      <a:endParaRPr lang="en-US" sz="1400" b="0" i="0" u="none" strike="noStrike" dirty="0">
                        <a:solidFill>
                          <a:srgbClr val="000000"/>
                        </a:solidFill>
                        <a:effectLst/>
                        <a:latin typeface="Arial" panose="020B0604020202020204" pitchFamily="34" charset="0"/>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extLst>
                  <a:ext uri="{0D108BD9-81ED-4DB2-BD59-A6C34878D82A}">
                    <a16:rowId xmlns:a16="http://schemas.microsoft.com/office/drawing/2014/main" val="1458049903"/>
                  </a:ext>
                </a:extLst>
              </a:tr>
              <a:tr h="300747">
                <a:tc vMerge="1">
                  <a:txBody>
                    <a:bodyPr/>
                    <a:lstStyle/>
                    <a:p>
                      <a:endParaRPr lang="en-US"/>
                    </a:p>
                  </a:txBody>
                  <a:tcPr/>
                </a:tc>
                <a:tc gridSpan="3">
                  <a:txBody>
                    <a:bodyPr/>
                    <a:lstStyle/>
                    <a:p>
                      <a:pPr marL="119063" indent="0" algn="l" fontAlgn="ctr"/>
                      <a:r>
                        <a:rPr lang="en-US" sz="1400" u="none" strike="noStrike" dirty="0">
                          <a:effectLst/>
                        </a:rPr>
                        <a:t>Wagner-Peyser (Employment Services)</a:t>
                      </a:r>
                      <a:endParaRPr lang="en-US" sz="1400" b="0" i="0" u="none" strike="noStrike" dirty="0">
                        <a:solidFill>
                          <a:srgbClr val="000000"/>
                        </a:solidFill>
                        <a:effectLst/>
                        <a:latin typeface="Arial" panose="020B0604020202020204" pitchFamily="34" charset="0"/>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71087962"/>
                  </a:ext>
                </a:extLst>
              </a:tr>
              <a:tr h="300747">
                <a:tc vMerge="1">
                  <a:txBody>
                    <a:bodyPr/>
                    <a:lstStyle/>
                    <a:p>
                      <a:endParaRPr lang="en-US"/>
                    </a:p>
                  </a:txBody>
                  <a:tcPr/>
                </a:tc>
                <a:tc gridSpan="3">
                  <a:txBody>
                    <a:bodyPr/>
                    <a:lstStyle/>
                    <a:p>
                      <a:pPr marL="119063" indent="0" algn="l" fontAlgn="ctr"/>
                      <a:r>
                        <a:rPr lang="en-US" sz="1400" u="none" strike="noStrike" dirty="0">
                          <a:effectLst/>
                        </a:rPr>
                        <a:t>Senior Community Service Employment Program (SCSEP)</a:t>
                      </a:r>
                      <a:endParaRPr lang="en-US" sz="1400" b="0" i="0" u="none" strike="noStrike" dirty="0">
                        <a:solidFill>
                          <a:srgbClr val="000000"/>
                        </a:solidFill>
                        <a:effectLst/>
                        <a:latin typeface="Arial" panose="020B0604020202020204" pitchFamily="34" charset="0"/>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07128992"/>
                  </a:ext>
                </a:extLst>
              </a:tr>
              <a:tr h="300747">
                <a:tc vMerge="1">
                  <a:txBody>
                    <a:bodyPr/>
                    <a:lstStyle/>
                    <a:p>
                      <a:endParaRPr lang="en-US"/>
                    </a:p>
                  </a:txBody>
                  <a:tcPr/>
                </a:tc>
                <a:tc gridSpan="3">
                  <a:txBody>
                    <a:bodyPr/>
                    <a:lstStyle/>
                    <a:p>
                      <a:pPr marL="119063" indent="0" algn="l" fontAlgn="ctr"/>
                      <a:r>
                        <a:rPr lang="en-US" sz="1400" u="none" strike="noStrike" dirty="0">
                          <a:effectLst/>
                        </a:rPr>
                        <a:t>Trade Adjustment Assistance (TAA) Program</a:t>
                      </a:r>
                      <a:endParaRPr lang="en-US" sz="1400" b="0" i="0" u="none" strike="noStrike" dirty="0">
                        <a:solidFill>
                          <a:srgbClr val="000000"/>
                        </a:solidFill>
                        <a:effectLst/>
                        <a:latin typeface="Arial" panose="020B0604020202020204" pitchFamily="34" charset="0"/>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61250954"/>
                  </a:ext>
                </a:extLst>
              </a:tr>
              <a:tr h="300747">
                <a:tc vMerge="1">
                  <a:txBody>
                    <a:bodyPr/>
                    <a:lstStyle/>
                    <a:p>
                      <a:endParaRPr lang="en-US"/>
                    </a:p>
                  </a:txBody>
                  <a:tcPr/>
                </a:tc>
                <a:tc gridSpan="3">
                  <a:txBody>
                    <a:bodyPr/>
                    <a:lstStyle/>
                    <a:p>
                      <a:pPr marL="119063" indent="0" algn="l" fontAlgn="ctr"/>
                      <a:r>
                        <a:rPr lang="en-US" sz="1400" u="none" strike="noStrike" dirty="0">
                          <a:effectLst/>
                        </a:rPr>
                        <a:t>Unemployment Compensation (UC) Programs</a:t>
                      </a:r>
                      <a:endParaRPr lang="en-US" sz="1400" b="0" i="0" u="none" strike="noStrike" dirty="0">
                        <a:solidFill>
                          <a:srgbClr val="000000"/>
                        </a:solidFill>
                        <a:effectLst/>
                        <a:latin typeface="Arial" panose="020B0604020202020204" pitchFamily="34" charset="0"/>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658584"/>
                  </a:ext>
                </a:extLst>
              </a:tr>
              <a:tr h="300747">
                <a:tc vMerge="1">
                  <a:txBody>
                    <a:bodyPr/>
                    <a:lstStyle/>
                    <a:p>
                      <a:endParaRPr lang="en-US"/>
                    </a:p>
                  </a:txBody>
                  <a:tcPr/>
                </a:tc>
                <a:tc gridSpan="3">
                  <a:txBody>
                    <a:bodyPr/>
                    <a:lstStyle/>
                    <a:p>
                      <a:pPr marL="119063" indent="0" algn="l" fontAlgn="ctr"/>
                      <a:r>
                        <a:rPr lang="en-US" sz="1400" u="none" strike="noStrike" dirty="0">
                          <a:effectLst/>
                        </a:rPr>
                        <a:t>Jobs for Veterans State Grants (JVSG) Programs</a:t>
                      </a:r>
                      <a:endParaRPr lang="en-US" sz="1400" b="0" i="0" u="none" strike="noStrike" dirty="0">
                        <a:solidFill>
                          <a:srgbClr val="000000"/>
                        </a:solidFill>
                        <a:effectLst/>
                        <a:latin typeface="Arial" panose="020B0604020202020204" pitchFamily="34" charset="0"/>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97084377"/>
                  </a:ext>
                </a:extLst>
              </a:tr>
              <a:tr h="520396">
                <a:tc vMerge="1">
                  <a:txBody>
                    <a:bodyPr/>
                    <a:lstStyle/>
                    <a:p>
                      <a:endParaRPr lang="en-US"/>
                    </a:p>
                  </a:txBody>
                  <a:tcPr/>
                </a:tc>
                <a:tc gridSpan="3">
                  <a:txBody>
                    <a:bodyPr/>
                    <a:lstStyle/>
                    <a:p>
                      <a:pPr marL="119063" indent="0" algn="l" fontAlgn="ctr"/>
                      <a:r>
                        <a:rPr lang="en-US" sz="1400" u="none" strike="noStrike" dirty="0">
                          <a:effectLst/>
                        </a:rPr>
                        <a:t>Reentry Employment Opportunities (REO) programs authorized under sec. 212 </a:t>
                      </a:r>
                      <a:br>
                        <a:rPr lang="en-US" sz="1400" u="none" strike="noStrike" dirty="0">
                          <a:effectLst/>
                        </a:rPr>
                      </a:br>
                      <a:r>
                        <a:rPr lang="en-US" sz="1400" u="none" strike="noStrike" dirty="0">
                          <a:effectLst/>
                        </a:rPr>
                        <a:t>of the Second Chance Act of 2007 (42 U.S.C. 17532) and WIOA sec. 169</a:t>
                      </a:r>
                      <a:endParaRPr lang="en-US" sz="1400" b="0" i="0" u="none" strike="noStrike" dirty="0">
                        <a:solidFill>
                          <a:srgbClr val="000000"/>
                        </a:solidFill>
                        <a:effectLst/>
                        <a:latin typeface="Arial" panose="020B0604020202020204" pitchFamily="34" charset="0"/>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76832405"/>
                  </a:ext>
                </a:extLst>
              </a:tr>
              <a:tr h="318974">
                <a:tc rowSpan="3">
                  <a:txBody>
                    <a:bodyPr/>
                    <a:lstStyle/>
                    <a:p>
                      <a:pPr marL="228600" indent="0" algn="l" defTabSz="914400" rtl="0" eaLnBrk="1" fontAlgn="ctr" latinLnBrk="0" hangingPunct="1"/>
                      <a:r>
                        <a:rPr lang="en-US" sz="1400" b="1" u="none" strike="noStrike" kern="1200" dirty="0">
                          <a:solidFill>
                            <a:schemeClr val="dk1"/>
                          </a:solidFill>
                          <a:effectLst/>
                          <a:latin typeface="+mn-lt"/>
                          <a:ea typeface="+mn-ea"/>
                          <a:cs typeface="+mn-cs"/>
                        </a:rPr>
                        <a:t>Department of Education</a:t>
                      </a: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gridSpan="3">
                  <a:txBody>
                    <a:bodyPr/>
                    <a:lstStyle/>
                    <a:p>
                      <a:pPr marL="119063" indent="0" algn="l" fontAlgn="ctr"/>
                      <a:r>
                        <a:rPr lang="en-US" sz="1400" u="none" strike="noStrike" dirty="0">
                          <a:effectLst/>
                        </a:rPr>
                        <a:t>Adult Education and Family Literacy Act program, authorized under WIOA title II</a:t>
                      </a:r>
                      <a:endParaRPr lang="en-US" sz="1400" b="0" i="0" u="none" strike="noStrike" dirty="0">
                        <a:solidFill>
                          <a:srgbClr val="000000"/>
                        </a:solidFill>
                        <a:effectLst/>
                        <a:latin typeface="Arial" panose="020B0604020202020204" pitchFamily="34" charset="0"/>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22258465"/>
                  </a:ext>
                </a:extLst>
              </a:tr>
              <a:tr h="520396">
                <a:tc vMerge="1">
                  <a:txBody>
                    <a:bodyPr/>
                    <a:lstStyle/>
                    <a:p>
                      <a:endParaRPr lang="en-US"/>
                    </a:p>
                  </a:txBody>
                  <a:tcPr/>
                </a:tc>
                <a:tc gridSpan="3">
                  <a:txBody>
                    <a:bodyPr/>
                    <a:lstStyle/>
                    <a:p>
                      <a:pPr marL="119063" indent="0" algn="l" fontAlgn="ctr"/>
                      <a:r>
                        <a:rPr lang="en-US" sz="1400" u="none" strike="noStrike" dirty="0">
                          <a:effectLst/>
                        </a:rPr>
                        <a:t>The State Vocational Rehabilitation Services program authorized under title I of the Rehabilitation Act of 1973 (29 U.S.C.720 et seq.), as amended by WIOA title IV</a:t>
                      </a:r>
                      <a:endParaRPr lang="en-US" sz="1400" b="0" i="0" u="none" strike="noStrike" dirty="0">
                        <a:solidFill>
                          <a:srgbClr val="000000"/>
                        </a:solidFill>
                        <a:effectLst/>
                        <a:latin typeface="Arial" panose="020B0604020202020204" pitchFamily="34" charset="0"/>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49208943"/>
                  </a:ext>
                </a:extLst>
              </a:tr>
              <a:tr h="520396">
                <a:tc vMerge="1">
                  <a:txBody>
                    <a:bodyPr/>
                    <a:lstStyle/>
                    <a:p>
                      <a:endParaRPr lang="en-US"/>
                    </a:p>
                  </a:txBody>
                  <a:tcPr/>
                </a:tc>
                <a:tc gridSpan="3">
                  <a:txBody>
                    <a:bodyPr/>
                    <a:lstStyle/>
                    <a:p>
                      <a:pPr marL="119063" indent="0" algn="l" fontAlgn="ctr"/>
                      <a:r>
                        <a:rPr lang="en-US" sz="1400" u="none" strike="noStrike" dirty="0">
                          <a:effectLst/>
                        </a:rPr>
                        <a:t>Career and technical education programs at the postsecondary level, authorized </a:t>
                      </a:r>
                      <a:br>
                        <a:rPr lang="en-US" sz="1400" u="none" strike="noStrike" dirty="0">
                          <a:effectLst/>
                        </a:rPr>
                      </a:br>
                      <a:r>
                        <a:rPr lang="en-US" sz="1400" u="none" strike="noStrike" dirty="0">
                          <a:effectLst/>
                        </a:rPr>
                        <a:t>under the Carl D. Perkins Career and Technical Education Act of 2006</a:t>
                      </a:r>
                      <a:endParaRPr lang="en-US" sz="1400" b="0" i="0" u="none" strike="noStrike" dirty="0">
                        <a:solidFill>
                          <a:srgbClr val="000000"/>
                        </a:solidFill>
                        <a:effectLst/>
                        <a:latin typeface="Arial" panose="020B0604020202020204" pitchFamily="34" charset="0"/>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3682623"/>
                  </a:ext>
                </a:extLst>
              </a:tr>
              <a:tr h="518945">
                <a:tc>
                  <a:txBody>
                    <a:bodyPr/>
                    <a:lstStyle/>
                    <a:p>
                      <a:pPr marL="228600" indent="0" algn="l" defTabSz="914400" rtl="0" eaLnBrk="1" fontAlgn="ctr" latinLnBrk="0" hangingPunct="1"/>
                      <a:r>
                        <a:rPr lang="en-US" sz="1400" b="1" u="none" strike="noStrike" kern="1200" dirty="0">
                          <a:solidFill>
                            <a:schemeClr val="dk1"/>
                          </a:solidFill>
                          <a:effectLst/>
                          <a:latin typeface="+mn-lt"/>
                          <a:ea typeface="+mn-ea"/>
                          <a:cs typeface="+mn-cs"/>
                        </a:rPr>
                        <a:t>Department of Housing and Urban Development</a:t>
                      </a: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FFDD"/>
                    </a:solidFill>
                  </a:tcPr>
                </a:tc>
                <a:tc gridSpan="3">
                  <a:txBody>
                    <a:bodyPr/>
                    <a:lstStyle/>
                    <a:p>
                      <a:pPr marL="119063" indent="0" algn="l" fontAlgn="ctr"/>
                      <a:r>
                        <a:rPr lang="en-US" sz="1400" u="none" strike="noStrike" dirty="0">
                          <a:effectLst/>
                        </a:rPr>
                        <a:t>Employment and training activities carried out by the HUD</a:t>
                      </a:r>
                      <a:endParaRPr lang="en-US" sz="1400" b="0" i="0" u="none" strike="noStrike" dirty="0">
                        <a:solidFill>
                          <a:srgbClr val="000000"/>
                        </a:solidFill>
                        <a:effectLst/>
                        <a:latin typeface="Arial" panose="020B0604020202020204" pitchFamily="34" charset="0"/>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DFFD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07079522"/>
                  </a:ext>
                </a:extLst>
              </a:tr>
              <a:tr h="520396">
                <a:tc rowSpan="2">
                  <a:txBody>
                    <a:bodyPr/>
                    <a:lstStyle/>
                    <a:p>
                      <a:pPr marL="228600" indent="0" algn="l" defTabSz="914400" rtl="0" eaLnBrk="1" fontAlgn="ctr" latinLnBrk="0" hangingPunct="1"/>
                      <a:r>
                        <a:rPr lang="en-US" sz="1400" b="1" u="none" strike="noStrike" kern="1200" dirty="0">
                          <a:solidFill>
                            <a:schemeClr val="dk1"/>
                          </a:solidFill>
                          <a:effectLst/>
                          <a:latin typeface="+mn-lt"/>
                          <a:ea typeface="+mn-ea"/>
                          <a:cs typeface="+mn-cs"/>
                        </a:rPr>
                        <a:t>Department of Health and Human Services</a:t>
                      </a: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3">
                  <a:txBody>
                    <a:bodyPr/>
                    <a:lstStyle/>
                    <a:p>
                      <a:pPr marL="119063" indent="0" algn="l" fontAlgn="ctr"/>
                      <a:r>
                        <a:rPr lang="en-US" sz="1400" u="none" strike="noStrike" dirty="0">
                          <a:effectLst/>
                        </a:rPr>
                        <a:t>Employment and training activities carried out under the Community Services Block Grant (CSBG) Programs</a:t>
                      </a:r>
                      <a:endParaRPr lang="en-US" sz="1400" b="0" i="0" u="none" strike="noStrike" dirty="0">
                        <a:solidFill>
                          <a:srgbClr val="000000"/>
                        </a:solidFill>
                        <a:effectLst/>
                        <a:latin typeface="Arial" panose="020B0604020202020204" pitchFamily="34" charset="0"/>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50117893"/>
                  </a:ext>
                </a:extLst>
              </a:tr>
              <a:tr h="384211">
                <a:tc vMerge="1">
                  <a:txBody>
                    <a:bodyPr/>
                    <a:lstStyle/>
                    <a:p>
                      <a:endParaRPr lang="en-US"/>
                    </a:p>
                  </a:txBody>
                  <a:tcPr/>
                </a:tc>
                <a:tc gridSpan="3">
                  <a:txBody>
                    <a:bodyPr/>
                    <a:lstStyle/>
                    <a:p>
                      <a:pPr marL="119063" indent="0" algn="l" fontAlgn="ctr"/>
                      <a:r>
                        <a:rPr lang="en-US" sz="1400" u="none" strike="noStrike" dirty="0">
                          <a:effectLst/>
                        </a:rPr>
                        <a:t>Temporary Assistance for Needy Families (TANF)</a:t>
                      </a:r>
                      <a:endParaRPr lang="en-US" sz="1400" b="0" i="0" u="none" strike="noStrike" dirty="0">
                        <a:solidFill>
                          <a:srgbClr val="000000"/>
                        </a:solidFill>
                        <a:effectLst/>
                        <a:latin typeface="Arial" panose="020B0604020202020204" pitchFamily="34" charset="0"/>
                      </a:endParaRPr>
                    </a:p>
                  </a:txBody>
                  <a:tcPr marL="8755" marR="8755" marT="875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64612466"/>
                  </a:ext>
                </a:extLst>
              </a:tr>
            </a:tbl>
          </a:graphicData>
        </a:graphic>
      </p:graphicFrame>
    </p:spTree>
    <p:extLst>
      <p:ext uri="{BB962C8B-B14F-4D97-AF65-F5344CB8AC3E}">
        <p14:creationId xmlns:p14="http://schemas.microsoft.com/office/powerpoint/2010/main" val="943687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Required One-Stop Partners</a:t>
            </a:r>
            <a:r>
              <a:rPr lang="en-US" sz="2800" dirty="0"/>
              <a:t> …continued</a:t>
            </a:r>
            <a:endParaRPr lang="en-US" dirty="0"/>
          </a:p>
        </p:txBody>
      </p:sp>
      <p:sp>
        <p:nvSpPr>
          <p:cNvPr id="3" name="Content Placeholder 2"/>
          <p:cNvSpPr>
            <a:spLocks noGrp="1"/>
          </p:cNvSpPr>
          <p:nvPr>
            <p:ph idx="1"/>
          </p:nvPr>
        </p:nvSpPr>
        <p:spPr>
          <a:xfrm>
            <a:off x="628650" y="1474845"/>
            <a:ext cx="8229600" cy="4608456"/>
          </a:xfrm>
        </p:spPr>
        <p:txBody>
          <a:bodyPr>
            <a:normAutofit/>
            <a:scene3d>
              <a:camera prst="orthographicFront"/>
              <a:lightRig rig="threePt" dir="t"/>
            </a:scene3d>
            <a:sp3d extrusionH="57150">
              <a:bevelT w="38100" h="38100"/>
            </a:sp3d>
          </a:bodyPr>
          <a:lstStyle/>
          <a:p>
            <a:pPr marL="0" indent="0">
              <a:spcBef>
                <a:spcPts val="600"/>
              </a:spcBef>
              <a:spcAft>
                <a:spcPts val="600"/>
              </a:spcAft>
              <a:buNone/>
            </a:pPr>
            <a:r>
              <a:rPr lang="en-US" b="1" dirty="0"/>
              <a:t>WIOA has introduced </a:t>
            </a:r>
            <a:r>
              <a:rPr lang="en-US" b="1" dirty="0">
                <a:ln>
                  <a:solidFill>
                    <a:schemeClr val="accent4"/>
                  </a:solidFill>
                </a:ln>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atin typeface="Arial" panose="020B0604020202020204" pitchFamily="34" charset="0"/>
                <a:cs typeface="Arial" panose="020B0604020202020204" pitchFamily="34" charset="0"/>
              </a:rPr>
              <a:t>new required partners </a:t>
            </a:r>
            <a:r>
              <a:rPr lang="en-US" b="1" dirty="0"/>
              <a:t>to ensure a comprehensive one-stop delivery system.  </a:t>
            </a:r>
          </a:p>
          <a:p>
            <a:pPr>
              <a:spcBef>
                <a:spcPts val="600"/>
              </a:spcBef>
              <a:spcAft>
                <a:spcPts val="600"/>
              </a:spcAft>
            </a:pPr>
            <a:endParaRPr lang="en-US" sz="2400" dirty="0"/>
          </a:p>
          <a:p>
            <a:pPr>
              <a:spcBef>
                <a:spcPts val="600"/>
              </a:spcBef>
              <a:spcAft>
                <a:spcPts val="600"/>
              </a:spcAft>
            </a:pPr>
            <a:r>
              <a:rPr lang="en-US" sz="2400" dirty="0"/>
              <a:t>Indian and Native American Programs (INA)</a:t>
            </a:r>
          </a:p>
          <a:p>
            <a:pPr>
              <a:spcBef>
                <a:spcPts val="600"/>
              </a:spcBef>
            </a:pPr>
            <a:r>
              <a:rPr lang="en-US" sz="2400" dirty="0"/>
              <a:t>Reentry Employment Opportunities (REO) Programs</a:t>
            </a:r>
          </a:p>
          <a:p>
            <a:pPr lvl="1">
              <a:spcBef>
                <a:spcPts val="600"/>
              </a:spcBef>
            </a:pPr>
            <a:r>
              <a:rPr lang="en-US" sz="2000" dirty="0"/>
              <a:t>Authorized under sec. 212 of the </a:t>
            </a:r>
            <a:br>
              <a:rPr lang="en-US" sz="2000" dirty="0"/>
            </a:br>
            <a:r>
              <a:rPr lang="en-US" sz="2000" dirty="0"/>
              <a:t>Second Chance Act of 2007 </a:t>
            </a:r>
            <a:br>
              <a:rPr lang="en-US" sz="2000" dirty="0"/>
            </a:br>
            <a:r>
              <a:rPr lang="en-US" sz="2000" dirty="0"/>
              <a:t>(42 U.S.C. 17532) and </a:t>
            </a:r>
          </a:p>
          <a:p>
            <a:pPr lvl="1">
              <a:spcBef>
                <a:spcPts val="600"/>
              </a:spcBef>
              <a:spcAft>
                <a:spcPts val="600"/>
              </a:spcAft>
            </a:pPr>
            <a:r>
              <a:rPr lang="en-US" sz="2000" dirty="0"/>
              <a:t>WIOA sec. 169</a:t>
            </a:r>
          </a:p>
          <a:p>
            <a:pPr>
              <a:spcBef>
                <a:spcPts val="600"/>
              </a:spcBef>
              <a:spcAft>
                <a:spcPts val="600"/>
              </a:spcAft>
            </a:pPr>
            <a:r>
              <a:rPr lang="en-US" sz="2400" dirty="0"/>
              <a:t>YouthBuild</a:t>
            </a:r>
          </a:p>
        </p:txBody>
      </p:sp>
      <p:cxnSp>
        <p:nvCxnSpPr>
          <p:cNvPr id="4" name="Straight Connector 3"/>
          <p:cNvCxnSpPr/>
          <p:nvPr/>
        </p:nvCxnSpPr>
        <p:spPr>
          <a:xfrm>
            <a:off x="628650" y="2406611"/>
            <a:ext cx="8229600" cy="0"/>
          </a:xfrm>
          <a:prstGeom prst="line">
            <a:avLst/>
          </a:prstGeom>
          <a:ln w="19050">
            <a:headEnd type="diamond"/>
            <a:tailEnd type="diamond"/>
          </a:ln>
        </p:spPr>
        <p:style>
          <a:lnRef idx="1">
            <a:schemeClr val="accent5"/>
          </a:lnRef>
          <a:fillRef idx="0">
            <a:schemeClr val="accent5"/>
          </a:fillRef>
          <a:effectRef idx="0">
            <a:schemeClr val="accent5"/>
          </a:effectRef>
          <a:fontRef idx="minor">
            <a:schemeClr val="tx1"/>
          </a:fontRef>
        </p:style>
      </p:cxnSp>
      <p:pic>
        <p:nvPicPr>
          <p:cNvPr id="5" name="Picture 4"/>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80000"/>
                    </a14:imgEffect>
                  </a14:imgLayer>
                </a14:imgProps>
              </a:ext>
              <a:ext uri="{28A0092B-C50C-407E-A947-70E740481C1C}">
                <a14:useLocalDpi xmlns:a14="http://schemas.microsoft.com/office/drawing/2010/main" val="0"/>
              </a:ext>
            </a:extLst>
          </a:blip>
          <a:stretch>
            <a:fillRect/>
          </a:stretch>
        </p:blipFill>
        <p:spPr bwMode="auto">
          <a:xfrm>
            <a:off x="5587987" y="3908438"/>
            <a:ext cx="2252753" cy="2252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148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Types of MOUs</a:t>
            </a:r>
          </a:p>
        </p:txBody>
      </p:sp>
      <p:sp>
        <p:nvSpPr>
          <p:cNvPr id="5" name="Content Placeholder 4"/>
          <p:cNvSpPr>
            <a:spLocks noGrp="1"/>
          </p:cNvSpPr>
          <p:nvPr>
            <p:ph sz="half" idx="1"/>
          </p:nvPr>
        </p:nvSpPr>
        <p:spPr>
          <a:xfrm>
            <a:off x="628650" y="2240268"/>
            <a:ext cx="3886200" cy="3936695"/>
          </a:xfrm>
        </p:spPr>
        <p:txBody>
          <a:bodyPr>
            <a:normAutofit/>
          </a:bodyPr>
          <a:lstStyle/>
          <a:p>
            <a:pPr>
              <a:spcAft>
                <a:spcPts val="1000"/>
              </a:spcAft>
            </a:pPr>
            <a:r>
              <a:rPr lang="en-US" sz="2300" dirty="0"/>
              <a:t>May only be entered into with the agreement of the CEO</a:t>
            </a:r>
          </a:p>
        </p:txBody>
      </p:sp>
      <p:sp>
        <p:nvSpPr>
          <p:cNvPr id="6" name="Content Placeholder 5"/>
          <p:cNvSpPr>
            <a:spLocks noGrp="1"/>
          </p:cNvSpPr>
          <p:nvPr>
            <p:ph sz="half" idx="2"/>
          </p:nvPr>
        </p:nvSpPr>
        <p:spPr>
          <a:xfrm>
            <a:off x="4629150" y="2240266"/>
            <a:ext cx="3886200" cy="3936697"/>
          </a:xfrm>
        </p:spPr>
        <p:txBody>
          <a:bodyPr>
            <a:normAutofit/>
          </a:bodyPr>
          <a:lstStyle/>
          <a:p>
            <a:pPr>
              <a:spcAft>
                <a:spcPts val="1000"/>
              </a:spcAft>
            </a:pPr>
            <a:r>
              <a:rPr lang="en-US" sz="2300" dirty="0"/>
              <a:t>Facilitate transparent and flexible agreements</a:t>
            </a:r>
          </a:p>
          <a:p>
            <a:pPr>
              <a:spcAft>
                <a:spcPts val="1000"/>
              </a:spcAft>
            </a:pPr>
            <a:r>
              <a:rPr lang="en-US" sz="2300" dirty="0"/>
              <a:t>Address issues related to the local American Job Center network, its Chief Elected Official (CEO), and all partners </a:t>
            </a:r>
          </a:p>
          <a:p>
            <a:pPr>
              <a:spcAft>
                <a:spcPts val="1000"/>
              </a:spcAft>
            </a:pPr>
            <a:r>
              <a:rPr lang="en-US" sz="2300" dirty="0"/>
              <a:t>Allow partner programs to focus on service delivery</a:t>
            </a:r>
          </a:p>
        </p:txBody>
      </p:sp>
      <p:sp>
        <p:nvSpPr>
          <p:cNvPr id="7" name="Text Placeholder 6"/>
          <p:cNvSpPr>
            <a:spLocks noGrp="1"/>
          </p:cNvSpPr>
          <p:nvPr>
            <p:ph type="body" sz="quarter" idx="10"/>
          </p:nvPr>
        </p:nvSpPr>
        <p:spPr>
          <a:xfrm>
            <a:off x="628650" y="1438273"/>
            <a:ext cx="3886200" cy="731520"/>
          </a:xfrm>
        </p:spPr>
        <p:txBody>
          <a:bodyPr>
            <a:normAutofit fontScale="92500" lnSpcReduction="10000"/>
          </a:bodyPr>
          <a:lstStyle/>
          <a:p>
            <a:r>
              <a:rPr lang="en-US" dirty="0"/>
              <a:t>Separate Partner Agreements</a:t>
            </a:r>
          </a:p>
        </p:txBody>
      </p:sp>
      <p:sp>
        <p:nvSpPr>
          <p:cNvPr id="8" name="Text Placeholder 7"/>
          <p:cNvSpPr>
            <a:spLocks noGrp="1"/>
          </p:cNvSpPr>
          <p:nvPr>
            <p:ph type="body" sz="quarter" idx="11"/>
          </p:nvPr>
        </p:nvSpPr>
        <p:spPr>
          <a:xfrm>
            <a:off x="4629150" y="1438272"/>
            <a:ext cx="3886200" cy="731520"/>
          </a:xfrm>
        </p:spPr>
        <p:txBody>
          <a:bodyPr>
            <a:normAutofit/>
          </a:bodyPr>
          <a:lstStyle/>
          <a:p>
            <a:r>
              <a:rPr lang="en-US" dirty="0"/>
              <a:t>“Umbrella” MOUs</a:t>
            </a:r>
          </a:p>
        </p:txBody>
      </p:sp>
    </p:spTree>
    <p:extLst>
      <p:ext uri="{BB962C8B-B14F-4D97-AF65-F5344CB8AC3E}">
        <p14:creationId xmlns:p14="http://schemas.microsoft.com/office/powerpoint/2010/main" val="1610467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41376" y="1709739"/>
            <a:ext cx="7927870" cy="1579561"/>
          </a:xfrm>
        </p:spPr>
        <p:txBody>
          <a:bodyPr/>
          <a:lstStyle/>
          <a:p>
            <a:r>
              <a:rPr lang="en-US" dirty="0"/>
              <a:t>Key Elements of the MOU</a:t>
            </a:r>
          </a:p>
        </p:txBody>
      </p:sp>
      <p:sp>
        <p:nvSpPr>
          <p:cNvPr id="8" name="Text Placeholder 7"/>
          <p:cNvSpPr>
            <a:spLocks noGrp="1"/>
          </p:cNvSpPr>
          <p:nvPr>
            <p:ph type="body" idx="1"/>
          </p:nvPr>
        </p:nvSpPr>
        <p:spPr/>
        <p:txBody>
          <a:bodyPr/>
          <a:lstStyle/>
          <a:p>
            <a:endParaRPr lang="en-US"/>
          </a:p>
        </p:txBody>
      </p:sp>
    </p:spTree>
    <p:extLst>
      <p:ext uri="{BB962C8B-B14F-4D97-AF65-F5344CB8AC3E}">
        <p14:creationId xmlns:p14="http://schemas.microsoft.com/office/powerpoint/2010/main" val="10417049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Elements of the MOU</a:t>
            </a:r>
          </a:p>
        </p:txBody>
      </p:sp>
      <p:sp>
        <p:nvSpPr>
          <p:cNvPr id="3" name="Content Placeholder 2"/>
          <p:cNvSpPr>
            <a:spLocks noGrp="1"/>
          </p:cNvSpPr>
          <p:nvPr>
            <p:ph idx="1"/>
          </p:nvPr>
        </p:nvSpPr>
        <p:spPr>
          <a:xfrm>
            <a:off x="936170" y="1474845"/>
            <a:ext cx="7579179" cy="4608456"/>
          </a:xfrm>
        </p:spPr>
        <p:txBody>
          <a:bodyPr>
            <a:normAutofit fontScale="92500" lnSpcReduction="10000"/>
          </a:bodyPr>
          <a:lstStyle/>
          <a:p>
            <a:pPr>
              <a:spcBef>
                <a:spcPts val="600"/>
              </a:spcBef>
              <a:spcAft>
                <a:spcPts val="600"/>
              </a:spcAft>
            </a:pPr>
            <a:r>
              <a:rPr lang="en-US" dirty="0"/>
              <a:t>Services</a:t>
            </a:r>
          </a:p>
          <a:p>
            <a:pPr>
              <a:spcBef>
                <a:spcPts val="600"/>
              </a:spcBef>
              <a:spcAft>
                <a:spcPts val="600"/>
              </a:spcAft>
            </a:pPr>
            <a:r>
              <a:rPr lang="en-US" dirty="0"/>
              <a:t>One-Stop Operating Budget </a:t>
            </a:r>
          </a:p>
          <a:p>
            <a:pPr>
              <a:spcBef>
                <a:spcPts val="600"/>
              </a:spcBef>
              <a:spcAft>
                <a:spcPts val="600"/>
              </a:spcAft>
            </a:pPr>
            <a:r>
              <a:rPr lang="en-US" dirty="0"/>
              <a:t>Infrastructure Funding Agreement</a:t>
            </a:r>
          </a:p>
          <a:p>
            <a:pPr>
              <a:spcBef>
                <a:spcPts val="600"/>
              </a:spcBef>
              <a:spcAft>
                <a:spcPts val="600"/>
              </a:spcAft>
            </a:pPr>
            <a:r>
              <a:rPr lang="en-US" dirty="0"/>
              <a:t>Referrals</a:t>
            </a:r>
          </a:p>
          <a:p>
            <a:pPr>
              <a:spcBef>
                <a:spcPts val="600"/>
              </a:spcBef>
              <a:spcAft>
                <a:spcPts val="600"/>
              </a:spcAft>
            </a:pPr>
            <a:r>
              <a:rPr lang="en-US" dirty="0"/>
              <a:t>Access</a:t>
            </a:r>
          </a:p>
          <a:p>
            <a:pPr>
              <a:spcBef>
                <a:spcPts val="600"/>
              </a:spcBef>
              <a:spcAft>
                <a:spcPts val="600"/>
              </a:spcAft>
            </a:pPr>
            <a:r>
              <a:rPr lang="en-US" dirty="0"/>
              <a:t>Duration</a:t>
            </a:r>
          </a:p>
          <a:p>
            <a:pPr>
              <a:spcBef>
                <a:spcPts val="600"/>
              </a:spcBef>
              <a:spcAft>
                <a:spcPts val="600"/>
              </a:spcAft>
            </a:pPr>
            <a:r>
              <a:rPr lang="en-US" dirty="0"/>
              <a:t>Other Contributors</a:t>
            </a:r>
          </a:p>
          <a:p>
            <a:pPr>
              <a:spcBef>
                <a:spcPts val="600"/>
              </a:spcBef>
              <a:spcAft>
                <a:spcPts val="600"/>
              </a:spcAft>
            </a:pPr>
            <a:r>
              <a:rPr lang="en-US" dirty="0"/>
              <a:t>Modification Process</a:t>
            </a:r>
          </a:p>
          <a:p>
            <a:pPr>
              <a:spcBef>
                <a:spcPts val="600"/>
              </a:spcBef>
              <a:spcAft>
                <a:spcPts val="600"/>
              </a:spcAft>
            </a:pPr>
            <a:r>
              <a:rPr lang="en-US" dirty="0"/>
              <a:t>Signatures</a:t>
            </a:r>
          </a:p>
          <a:p>
            <a:pPr>
              <a:spcBef>
                <a:spcPts val="600"/>
              </a:spcBef>
              <a:spcAft>
                <a:spcPts val="600"/>
              </a:spcAft>
            </a:pPr>
            <a:r>
              <a:rPr lang="en-US" dirty="0"/>
              <a:t>Appeals</a:t>
            </a:r>
          </a:p>
          <a:p>
            <a:pPr>
              <a:spcBef>
                <a:spcPts val="600"/>
              </a:spcBef>
              <a:spcAft>
                <a:spcPts val="600"/>
              </a:spcAft>
            </a:pPr>
            <a:endParaRPr lang="en-US" dirty="0"/>
          </a:p>
          <a:p>
            <a:pPr>
              <a:spcBef>
                <a:spcPts val="600"/>
              </a:spcBef>
              <a:spcAft>
                <a:spcPts val="600"/>
              </a:spcAft>
            </a:pPr>
            <a:endParaRPr lang="en-US" dirty="0"/>
          </a:p>
        </p:txBody>
      </p:sp>
      <p:pic>
        <p:nvPicPr>
          <p:cNvPr id="7" name="Picture 6"/>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10200" y="3129313"/>
            <a:ext cx="3733800" cy="3035282"/>
          </a:xfrm>
          <a:prstGeom prst="rect">
            <a:avLst/>
          </a:prstGeom>
        </p:spPr>
      </p:pic>
      <p:sp>
        <p:nvSpPr>
          <p:cNvPr id="8" name="TextBox 7"/>
          <p:cNvSpPr txBox="1"/>
          <p:nvPr/>
        </p:nvSpPr>
        <p:spPr>
          <a:xfrm>
            <a:off x="6175457" y="1406251"/>
            <a:ext cx="2743200" cy="914400"/>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wrap="square" rtlCol="0" anchor="ctr">
            <a:noAutofit/>
          </a:bodyPr>
          <a:lstStyle/>
          <a:p>
            <a:pPr algn="ctr">
              <a:spcAft>
                <a:spcPts val="1800"/>
              </a:spcAft>
            </a:pPr>
            <a:r>
              <a:rPr lang="en-US" sz="2400" dirty="0">
                <a:effectLst>
                  <a:outerShdw blurRad="38100" dist="38100" dir="2700000" algn="tl">
                    <a:srgbClr val="000000">
                      <a:alpha val="43137"/>
                    </a:srgbClr>
                  </a:outerShdw>
                </a:effectLst>
              </a:rPr>
              <a:t>20 CFR 678.500</a:t>
            </a:r>
          </a:p>
        </p:txBody>
      </p:sp>
    </p:spTree>
    <p:extLst>
      <p:ext uri="{BB962C8B-B14F-4D97-AF65-F5344CB8AC3E}">
        <p14:creationId xmlns:p14="http://schemas.microsoft.com/office/powerpoint/2010/main" val="64021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Services</a:t>
            </a:r>
            <a:endParaRPr lang="en-US" dirty="0"/>
          </a:p>
        </p:txBody>
      </p:sp>
      <p:sp>
        <p:nvSpPr>
          <p:cNvPr id="3" name="Content Placeholder 2"/>
          <p:cNvSpPr>
            <a:spLocks noGrp="1"/>
          </p:cNvSpPr>
          <p:nvPr>
            <p:ph idx="1"/>
          </p:nvPr>
        </p:nvSpPr>
        <p:spPr>
          <a:xfrm>
            <a:off x="628650" y="1474845"/>
            <a:ext cx="3223822" cy="4608456"/>
          </a:xfrm>
        </p:spPr>
        <p:txBody>
          <a:bodyPr anchor="ctr"/>
          <a:lstStyle/>
          <a:p>
            <a:pPr marL="0" indent="0" algn="ctr">
              <a:buNone/>
            </a:pPr>
            <a:r>
              <a:rPr lang="en-US" dirty="0"/>
              <a:t>The MOU must include a description of the services provided through the American Job Center network.</a:t>
            </a:r>
          </a:p>
        </p:txBody>
      </p:sp>
      <p:sp>
        <p:nvSpPr>
          <p:cNvPr id="8" name="Content Placeholder 4"/>
          <p:cNvSpPr txBox="1">
            <a:spLocks/>
          </p:cNvSpPr>
          <p:nvPr/>
        </p:nvSpPr>
        <p:spPr>
          <a:xfrm>
            <a:off x="1500520" y="4828081"/>
            <a:ext cx="7886700" cy="3403343"/>
          </a:xfrm>
          <a:prstGeom prst="rect">
            <a:avLst/>
          </a:prstGeom>
        </p:spPr>
        <p:txBody>
          <a:bodyPr vert="horz" lIns="91440" tIns="45720" rIns="91440" bIns="45720" rtlCol="0">
            <a:normAutofit/>
          </a:bodyPr>
          <a:lst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4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18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6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6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7604" y="2159469"/>
            <a:ext cx="4555136" cy="3038276"/>
          </a:xfrm>
          <a:prstGeom prst="rect">
            <a:avLst/>
          </a:prstGeom>
          <a:ln w="88900" cap="sq" cmpd="thickThin">
            <a:solidFill>
              <a:schemeClr val="accent1"/>
            </a:solidFill>
            <a:prstDash val="solid"/>
            <a:miter lim="800000"/>
          </a:ln>
          <a:effectLst>
            <a:innerShdw blurRad="76200">
              <a:srgbClr val="000000"/>
            </a:innerShdw>
          </a:effectLst>
        </p:spPr>
      </p:pic>
    </p:spTree>
    <p:extLst>
      <p:ext uri="{BB962C8B-B14F-4D97-AF65-F5344CB8AC3E}">
        <p14:creationId xmlns:p14="http://schemas.microsoft.com/office/powerpoint/2010/main" val="2906630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80000"/>
                    </a14:imgEffect>
                  </a14:imgLayer>
                </a14:imgProps>
              </a:ext>
              <a:ext uri="{28A0092B-C50C-407E-A947-70E740481C1C}">
                <a14:useLocalDpi xmlns:a14="http://schemas.microsoft.com/office/drawing/2010/main" val="0"/>
              </a:ext>
            </a:extLst>
          </a:blip>
          <a:stretch>
            <a:fillRect/>
          </a:stretch>
        </p:blipFill>
        <p:spPr bwMode="auto">
          <a:xfrm>
            <a:off x="4279901" y="2899945"/>
            <a:ext cx="4864100" cy="3244354"/>
          </a:xfrm>
          <a:prstGeom prst="ellipse">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One-Stop Operating Budget</a:t>
            </a:r>
          </a:p>
        </p:txBody>
      </p:sp>
      <p:sp>
        <p:nvSpPr>
          <p:cNvPr id="3" name="Content Placeholder 2"/>
          <p:cNvSpPr>
            <a:spLocks noGrp="1"/>
          </p:cNvSpPr>
          <p:nvPr>
            <p:ph idx="1"/>
          </p:nvPr>
        </p:nvSpPr>
        <p:spPr>
          <a:xfrm>
            <a:off x="628650" y="1317171"/>
            <a:ext cx="7435850" cy="4067629"/>
          </a:xfrm>
        </p:spPr>
        <p:txBody>
          <a:bodyPr anchor="ctr">
            <a:normAutofit/>
          </a:bodyPr>
          <a:lstStyle/>
          <a:p>
            <a:pPr marL="0" indent="0">
              <a:buNone/>
            </a:pPr>
            <a:r>
              <a:rPr lang="en-US" dirty="0"/>
              <a:t>The one-stop operating budget is the financial plan that one-stop partners, the CEO, and the Local WDB agree to in the MOU that </a:t>
            </a:r>
            <a:br>
              <a:rPr lang="en-US" dirty="0"/>
            </a:br>
            <a:r>
              <a:rPr lang="en-US" dirty="0"/>
              <a:t>will be used to achieve the </a:t>
            </a:r>
            <a:br>
              <a:rPr lang="en-US" dirty="0"/>
            </a:br>
            <a:r>
              <a:rPr lang="en-US" dirty="0"/>
              <a:t>goals of delivering services </a:t>
            </a:r>
            <a:br>
              <a:rPr lang="en-US" dirty="0"/>
            </a:br>
            <a:r>
              <a:rPr lang="en-US" dirty="0"/>
              <a:t>in a local area. </a:t>
            </a:r>
          </a:p>
        </p:txBody>
      </p:sp>
    </p:spTree>
    <p:extLst>
      <p:ext uri="{BB962C8B-B14F-4D97-AF65-F5344CB8AC3E}">
        <p14:creationId xmlns:p14="http://schemas.microsoft.com/office/powerpoint/2010/main" val="1064497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One-Stop Operating Budget </a:t>
            </a:r>
            <a:r>
              <a:rPr lang="en-US" sz="2000" dirty="0"/>
              <a:t>…continued</a:t>
            </a:r>
            <a:endParaRPr lang="en-US" dirty="0"/>
          </a:p>
        </p:txBody>
      </p:sp>
      <p:sp>
        <p:nvSpPr>
          <p:cNvPr id="3" name="Content Placeholder 2"/>
          <p:cNvSpPr>
            <a:spLocks noGrp="1"/>
          </p:cNvSpPr>
          <p:nvPr>
            <p:ph idx="1"/>
          </p:nvPr>
        </p:nvSpPr>
        <p:spPr>
          <a:xfrm>
            <a:off x="628650" y="1474844"/>
            <a:ext cx="7886700" cy="4519555"/>
          </a:xfrm>
        </p:spPr>
        <p:txBody>
          <a:bodyPr>
            <a:normAutofit/>
          </a:bodyPr>
          <a:lstStyle/>
          <a:p>
            <a:pPr>
              <a:spcBef>
                <a:spcPts val="1200"/>
              </a:spcBef>
              <a:spcAft>
                <a:spcPts val="600"/>
              </a:spcAft>
            </a:pPr>
            <a:r>
              <a:rPr lang="en-US" dirty="0"/>
              <a:t>The one-stop operating budget contains cost categories that are specifically identified in the statute: </a:t>
            </a:r>
          </a:p>
          <a:p>
            <a:pPr lvl="1">
              <a:spcBef>
                <a:spcPts val="1200"/>
              </a:spcBef>
              <a:spcAft>
                <a:spcPts val="600"/>
              </a:spcAft>
            </a:pPr>
            <a:r>
              <a:rPr lang="en-US" dirty="0"/>
              <a:t>Infrastructure Costs </a:t>
            </a:r>
          </a:p>
          <a:p>
            <a:pPr lvl="1">
              <a:spcBef>
                <a:spcPts val="1200"/>
              </a:spcBef>
              <a:spcAft>
                <a:spcPts val="600"/>
              </a:spcAft>
            </a:pPr>
            <a:r>
              <a:rPr lang="en-US" dirty="0"/>
              <a:t>Additional Costs</a:t>
            </a:r>
          </a:p>
          <a:p>
            <a:pPr marL="1258888" lvl="2" indent="-344488">
              <a:spcBef>
                <a:spcPts val="1200"/>
              </a:spcBef>
              <a:spcAft>
                <a:spcPts val="600"/>
              </a:spcAft>
              <a:buFont typeface="Wingdings" panose="05000000000000000000" pitchFamily="2" charset="2"/>
              <a:buChar char="Ø"/>
            </a:pPr>
            <a:r>
              <a:rPr lang="en-US" dirty="0"/>
              <a:t>Must include applicable career services</a:t>
            </a:r>
          </a:p>
          <a:p>
            <a:pPr marL="1258888" lvl="2" indent="-344488">
              <a:spcBef>
                <a:spcPts val="1200"/>
              </a:spcBef>
              <a:spcAft>
                <a:spcPts val="600"/>
              </a:spcAft>
              <a:buFont typeface="Wingdings" panose="05000000000000000000" pitchFamily="2" charset="2"/>
              <a:buChar char="Ø"/>
            </a:pPr>
            <a:r>
              <a:rPr lang="en-US" dirty="0"/>
              <a:t>May include shared operating costs and shared services that are related to the operation of the one-stop</a:t>
            </a:r>
          </a:p>
          <a:p>
            <a:pPr marL="0" indent="0">
              <a:spcBef>
                <a:spcPts val="1200"/>
              </a:spcBef>
              <a:spcAft>
                <a:spcPts val="600"/>
              </a:spcAft>
              <a:buNone/>
            </a:pPr>
            <a:endParaRPr lang="en-US" dirty="0"/>
          </a:p>
        </p:txBody>
      </p:sp>
      <p:sp>
        <p:nvSpPr>
          <p:cNvPr id="5" name="Rectangle 4"/>
          <p:cNvSpPr/>
          <p:nvPr/>
        </p:nvSpPr>
        <p:spPr>
          <a:xfrm>
            <a:off x="0" y="5274648"/>
            <a:ext cx="9144000" cy="548640"/>
          </a:xfrm>
          <a:prstGeom prst="rect">
            <a:avLst/>
          </a:prstGeom>
          <a:ln/>
          <a:scene3d>
            <a:camera prst="orthographicFront"/>
            <a:lightRig rig="threePt" dir="t"/>
          </a:scene3d>
          <a:sp3d>
            <a:bevelT/>
          </a:sp3d>
        </p:spPr>
        <p:style>
          <a:lnRef idx="0">
            <a:schemeClr val="accent1"/>
          </a:lnRef>
          <a:fillRef idx="3">
            <a:schemeClr val="accent1"/>
          </a:fillRef>
          <a:effectRef idx="3">
            <a:schemeClr val="accent1"/>
          </a:effectRef>
          <a:fontRef idx="minor">
            <a:schemeClr val="lt1"/>
          </a:fontRef>
        </p:style>
        <p:txBody>
          <a:bodyPr rtlCol="0" anchor="ctr"/>
          <a:lstStyle/>
          <a:p>
            <a:pPr marL="914400" algn="ctr"/>
            <a:r>
              <a:rPr lang="en-US" sz="2000" dirty="0"/>
              <a:t>TEGL 17-16, Infrastructure Funding of the One-Stop Delivery System	</a:t>
            </a:r>
            <a:endParaRPr lang="en-US" sz="2400" dirty="0"/>
          </a:p>
        </p:txBody>
      </p:sp>
    </p:spTree>
    <p:extLst>
      <p:ext uri="{BB962C8B-B14F-4D97-AF65-F5344CB8AC3E}">
        <p14:creationId xmlns:p14="http://schemas.microsoft.com/office/powerpoint/2010/main" val="2756326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876" y="1903804"/>
            <a:ext cx="5029200" cy="1371600"/>
          </a:xfrm>
        </p:spPr>
        <p:txBody>
          <a:bodyPr>
            <a:normAutofit/>
          </a:bodyPr>
          <a:lstStyle/>
          <a:p>
            <a:r>
              <a:rPr lang="en-US" sz="2800" dirty="0"/>
              <a:t>Charlotte Harris</a:t>
            </a:r>
          </a:p>
          <a:p>
            <a:pPr lvl="1"/>
            <a:r>
              <a:rPr lang="en-US" sz="2400" b="1" dirty="0"/>
              <a:t>Workforce Analyst</a:t>
            </a:r>
          </a:p>
          <a:p>
            <a:pPr lvl="1"/>
            <a:r>
              <a:rPr lang="en-US" sz="2400" dirty="0"/>
              <a:t>Office of Workforce Investment</a:t>
            </a:r>
          </a:p>
        </p:txBody>
      </p:sp>
      <p:sp>
        <p:nvSpPr>
          <p:cNvPr id="6" name="Content Placeholder 5"/>
          <p:cNvSpPr>
            <a:spLocks noGrp="1"/>
          </p:cNvSpPr>
          <p:nvPr>
            <p:ph idx="13"/>
          </p:nvPr>
        </p:nvSpPr>
        <p:spPr>
          <a:xfrm>
            <a:off x="2515876" y="3755089"/>
            <a:ext cx="5029200" cy="1371600"/>
          </a:xfrm>
        </p:spPr>
        <p:txBody>
          <a:bodyPr>
            <a:normAutofit/>
          </a:bodyPr>
          <a:lstStyle/>
          <a:p>
            <a:r>
              <a:rPr lang="en-US" sz="3200" dirty="0"/>
              <a:t>Jennifer Friedman</a:t>
            </a:r>
          </a:p>
          <a:p>
            <a:pPr lvl="1"/>
            <a:r>
              <a:rPr lang="en-US" sz="2400" b="1" dirty="0"/>
              <a:t>Division Chief </a:t>
            </a:r>
          </a:p>
          <a:p>
            <a:pPr lvl="1"/>
            <a:r>
              <a:rPr lang="en-US" sz="2400" dirty="0"/>
              <a:t>Region 2 – Philadelphia Office</a:t>
            </a:r>
          </a:p>
        </p:txBody>
      </p:sp>
      <p:pic>
        <p:nvPicPr>
          <p:cNvPr id="11" name="Picture 2"/>
          <p:cNvPicPr>
            <a:picLocks noChangeAspect="1" noChangeArrowheads="1"/>
          </p:cNvPicPr>
          <p:nvPr/>
        </p:nvPicPr>
        <p:blipFill>
          <a:blip r:embed="rId3">
            <a:clrChange>
              <a:clrFrom>
                <a:srgbClr val="F4FBFB"/>
              </a:clrFrom>
              <a:clrTo>
                <a:srgbClr val="F4FBFB">
                  <a:alpha val="0"/>
                </a:srgbClr>
              </a:clrTo>
            </a:clrChange>
            <a:extLst>
              <a:ext uri="{BEBA8EAE-BF5A-486C-A8C5-ECC9F3942E4B}">
                <a14:imgProps xmlns:a14="http://schemas.microsoft.com/office/drawing/2010/main">
                  <a14:imgLayer r:embed="rId4">
                    <a14:imgEffect>
                      <a14:colorTemperature colorTemp="4700"/>
                    </a14:imgEffect>
                    <a14:imgEffect>
                      <a14:saturation sa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582482" y="2740944"/>
            <a:ext cx="1708542" cy="2385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6278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One-Stop Operating Budget </a:t>
            </a:r>
            <a:r>
              <a:rPr lang="en-US" sz="2000" dirty="0"/>
              <a:t>…continued</a:t>
            </a:r>
            <a:endParaRPr lang="en-US" dirty="0"/>
          </a:p>
        </p:txBody>
      </p:sp>
      <p:graphicFrame>
        <p:nvGraphicFramePr>
          <p:cNvPr id="3" name="Diagram 2"/>
          <p:cNvGraphicFramePr/>
          <p:nvPr>
            <p:extLst>
              <p:ext uri="{D42A27DB-BD31-4B8C-83A1-F6EECF244321}">
                <p14:modId xmlns:p14="http://schemas.microsoft.com/office/powerpoint/2010/main" val="2161540498"/>
              </p:ext>
            </p:extLst>
          </p:nvPr>
        </p:nvGraphicFramePr>
        <p:xfrm>
          <a:off x="914400" y="1421674"/>
          <a:ext cx="7315200" cy="4602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3435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dirty="0"/>
              <a:t>Infrastructure Funding Agreement</a:t>
            </a:r>
          </a:p>
        </p:txBody>
      </p:sp>
      <p:sp>
        <p:nvSpPr>
          <p:cNvPr id="3" name="Content Placeholder 2"/>
          <p:cNvSpPr>
            <a:spLocks noGrp="1"/>
          </p:cNvSpPr>
          <p:nvPr>
            <p:ph idx="1"/>
          </p:nvPr>
        </p:nvSpPr>
        <p:spPr/>
        <p:txBody>
          <a:bodyPr anchor="ctr">
            <a:normAutofit lnSpcReduction="10000"/>
          </a:bodyPr>
          <a:lstStyle/>
          <a:p>
            <a:pPr marL="3319463" indent="-365125">
              <a:spcBef>
                <a:spcPts val="1200"/>
              </a:spcBef>
              <a:spcAft>
                <a:spcPts val="1200"/>
              </a:spcAft>
            </a:pPr>
            <a:r>
              <a:rPr lang="en-US" sz="2400" dirty="0"/>
              <a:t>The Infrastructure Funding Agreement (IFA) contains the infrastructure costs budget that is an integral component of the overall one-stop operating budget.  </a:t>
            </a:r>
          </a:p>
          <a:p>
            <a:pPr>
              <a:spcBef>
                <a:spcPts val="1200"/>
              </a:spcBef>
              <a:spcAft>
                <a:spcPts val="1200"/>
              </a:spcAft>
            </a:pPr>
            <a:r>
              <a:rPr lang="en-US" sz="2400" dirty="0"/>
              <a:t>It is strongly recommended that the IFA be negotiated along with additional costs when developing the operating budget for the local one-stop system.  </a:t>
            </a:r>
          </a:p>
          <a:p>
            <a:pPr>
              <a:spcBef>
                <a:spcPts val="1200"/>
              </a:spcBef>
              <a:spcAft>
                <a:spcPts val="1200"/>
              </a:spcAft>
            </a:pPr>
            <a:r>
              <a:rPr lang="en-US" sz="2400" dirty="0"/>
              <a:t>Similar to MOUs, the Local WDB may negotiate an umbrella IFA or individual IFAs for one or more of its one-stop centers.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706" y="1474845"/>
            <a:ext cx="3048000" cy="2033016"/>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9144000" cy="6851667"/>
          </a:xfrm>
          <a:prstGeom prst="rect">
            <a:avLst/>
          </a:prstGeom>
        </p:spPr>
      </p:pic>
    </p:spTree>
    <p:extLst>
      <p:ext uri="{BB962C8B-B14F-4D97-AF65-F5344CB8AC3E}">
        <p14:creationId xmlns:p14="http://schemas.microsoft.com/office/powerpoint/2010/main" val="3803373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Infrastructure </a:t>
            </a:r>
            <a:br>
              <a:rPr lang="en-US" dirty="0"/>
            </a:br>
            <a:r>
              <a:rPr lang="en-US" dirty="0"/>
              <a:t>Funding Agreement </a:t>
            </a:r>
            <a:r>
              <a:rPr lang="en-US" sz="2800" dirty="0"/>
              <a:t>…continued</a:t>
            </a:r>
            <a:endParaRPr lang="en-US" dirty="0"/>
          </a:p>
        </p:txBody>
      </p:sp>
      <p:sp>
        <p:nvSpPr>
          <p:cNvPr id="3" name="Content Placeholder 2"/>
          <p:cNvSpPr>
            <a:spLocks noGrp="1"/>
          </p:cNvSpPr>
          <p:nvPr>
            <p:ph idx="1"/>
          </p:nvPr>
        </p:nvSpPr>
        <p:spPr>
          <a:xfrm>
            <a:off x="628650" y="1469571"/>
            <a:ext cx="7886700" cy="4613729"/>
          </a:xfrm>
        </p:spPr>
        <p:txBody>
          <a:bodyPr>
            <a:normAutofit/>
          </a:bodyPr>
          <a:lstStyle/>
          <a:p>
            <a:pPr marL="0" indent="0">
              <a:spcBef>
                <a:spcPts val="1200"/>
              </a:spcBef>
              <a:spcAft>
                <a:spcPts val="1200"/>
              </a:spcAft>
              <a:buNone/>
            </a:pPr>
            <a:r>
              <a:rPr lang="en-US" sz="3200" b="1"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rPr>
              <a:t>Key Elements</a:t>
            </a:r>
          </a:p>
          <a:p>
            <a:pPr>
              <a:spcBef>
                <a:spcPts val="600"/>
              </a:spcBef>
              <a:spcAft>
                <a:spcPts val="600"/>
              </a:spcAft>
            </a:pPr>
            <a:r>
              <a:rPr lang="en-US" sz="2500" dirty="0"/>
              <a:t>Effective period</a:t>
            </a:r>
          </a:p>
          <a:p>
            <a:pPr>
              <a:spcBef>
                <a:spcPts val="600"/>
              </a:spcBef>
              <a:spcAft>
                <a:spcPts val="600"/>
              </a:spcAft>
            </a:pPr>
            <a:r>
              <a:rPr lang="en-US" sz="2500" dirty="0"/>
              <a:t>Infrastructure costs budget</a:t>
            </a:r>
          </a:p>
          <a:p>
            <a:pPr>
              <a:spcBef>
                <a:spcPts val="600"/>
              </a:spcBef>
              <a:spcAft>
                <a:spcPts val="600"/>
              </a:spcAft>
            </a:pPr>
            <a:r>
              <a:rPr lang="en-US" sz="2500" dirty="0"/>
              <a:t>Identification of all one-stop partners, CEOs, and the Local WDB participating in the IFA</a:t>
            </a:r>
          </a:p>
          <a:p>
            <a:pPr>
              <a:spcBef>
                <a:spcPts val="600"/>
              </a:spcBef>
              <a:spcAft>
                <a:spcPts val="600"/>
              </a:spcAft>
            </a:pPr>
            <a:r>
              <a:rPr lang="en-US" sz="2500" dirty="0"/>
              <a:t>Description of the periodic modification and review process </a:t>
            </a:r>
          </a:p>
          <a:p>
            <a:pPr>
              <a:spcBef>
                <a:spcPts val="600"/>
              </a:spcBef>
              <a:spcAft>
                <a:spcPts val="600"/>
              </a:spcAft>
            </a:pPr>
            <a:r>
              <a:rPr lang="en-US" sz="2500" dirty="0"/>
              <a:t>Steps to reach consensus</a:t>
            </a:r>
          </a:p>
          <a:p>
            <a:pPr>
              <a:spcBef>
                <a:spcPts val="600"/>
              </a:spcBef>
              <a:spcAft>
                <a:spcPts val="600"/>
              </a:spcAft>
            </a:pPr>
            <a:r>
              <a:rPr lang="en-US" sz="2500" dirty="0"/>
              <a:t>Dispute resolution process</a:t>
            </a:r>
          </a:p>
        </p:txBody>
      </p:sp>
      <p:cxnSp>
        <p:nvCxnSpPr>
          <p:cNvPr id="4" name="Straight Connector 3"/>
          <p:cNvCxnSpPr/>
          <p:nvPr/>
        </p:nvCxnSpPr>
        <p:spPr>
          <a:xfrm>
            <a:off x="628650" y="2058268"/>
            <a:ext cx="7772400" cy="0"/>
          </a:xfrm>
          <a:prstGeom prst="line">
            <a:avLst/>
          </a:prstGeom>
          <a:ln w="19050">
            <a:headEnd type="diamond"/>
            <a:tailEnd type="diamond"/>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9898081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a:t>Infrastructure </a:t>
            </a:r>
            <a:br>
              <a:rPr lang="en-US" dirty="0"/>
            </a:br>
            <a:r>
              <a:rPr lang="en-US" dirty="0"/>
              <a:t>Funding Agreement </a:t>
            </a:r>
            <a:r>
              <a:rPr lang="en-US" sz="2800" dirty="0"/>
              <a:t>…continued</a:t>
            </a:r>
            <a:endParaRPr lang="en-US" dirty="0"/>
          </a:p>
        </p:txBody>
      </p:sp>
      <p:sp>
        <p:nvSpPr>
          <p:cNvPr id="3" name="Content Placeholder 2"/>
          <p:cNvSpPr>
            <a:spLocks noGrp="1"/>
          </p:cNvSpPr>
          <p:nvPr>
            <p:ph idx="1"/>
          </p:nvPr>
        </p:nvSpPr>
        <p:spPr>
          <a:xfrm>
            <a:off x="3145970" y="1474845"/>
            <a:ext cx="5369379" cy="4608456"/>
          </a:xfrm>
        </p:spPr>
        <p:txBody>
          <a:bodyPr anchor="ctr"/>
          <a:lstStyle/>
          <a:p>
            <a:pPr marL="0" indent="0" algn="ctr">
              <a:buNone/>
            </a:pPr>
            <a:r>
              <a:rPr lang="en-US" dirty="0"/>
              <a:t>While not required by statute, the Departments consider it essential that the IFA include the </a:t>
            </a:r>
            <a:r>
              <a:rPr lang="en-US" dirty="0">
                <a:solidFill>
                  <a:srgbClr val="C00000"/>
                </a:solidFill>
              </a:rPr>
              <a:t>signatures of individuals with authority to bind the signatories to the IFA</a:t>
            </a:r>
            <a:r>
              <a:rPr lang="en-US" dirty="0"/>
              <a:t>, including all one-stop partners, CEO, and Local WDB participating in the IFA.</a:t>
            </a:r>
          </a:p>
          <a:p>
            <a:pPr marL="0" indent="0" algn="ctr">
              <a:buNone/>
            </a:pPr>
            <a:endParaRPr lang="en-US" dirty="0"/>
          </a:p>
        </p:txBody>
      </p:sp>
      <p:pic>
        <p:nvPicPr>
          <p:cNvPr id="4" name="Picture 3"/>
          <p:cNvPicPr>
            <a:picLocks noChangeAspect="1"/>
          </p:cNvPicPr>
          <p:nvPr/>
        </p:nvPicPr>
        <p:blipFill rotWithShape="1">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r="51450"/>
          <a:stretch/>
        </p:blipFill>
        <p:spPr>
          <a:xfrm>
            <a:off x="-13607" y="2126911"/>
            <a:ext cx="2841171" cy="2604178"/>
          </a:xfrm>
          <a:prstGeom prst="rect">
            <a:avLst/>
          </a:prstGeom>
        </p:spPr>
      </p:pic>
    </p:spTree>
    <p:extLst>
      <p:ext uri="{BB962C8B-B14F-4D97-AF65-F5344CB8AC3E}">
        <p14:creationId xmlns:p14="http://schemas.microsoft.com/office/powerpoint/2010/main" val="2451491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500" dirty="0"/>
              <a:t>Infrastructure </a:t>
            </a:r>
            <a:br>
              <a:rPr lang="en-US" sz="3500" dirty="0"/>
            </a:br>
            <a:r>
              <a:rPr lang="en-US" sz="3500" dirty="0"/>
              <a:t>Funding Agreement </a:t>
            </a:r>
            <a:r>
              <a:rPr lang="en-US" sz="2700" dirty="0"/>
              <a:t>…continued</a:t>
            </a:r>
            <a:endParaRPr lang="en-US" sz="3500" dirty="0"/>
          </a:p>
        </p:txBody>
      </p:sp>
      <p:sp>
        <p:nvSpPr>
          <p:cNvPr id="3" name="Content Placeholder 2"/>
          <p:cNvSpPr>
            <a:spLocks noGrp="1"/>
          </p:cNvSpPr>
          <p:nvPr>
            <p:ph idx="1"/>
          </p:nvPr>
        </p:nvSpPr>
        <p:spPr>
          <a:xfrm>
            <a:off x="628650" y="1474845"/>
            <a:ext cx="4988379" cy="4608456"/>
          </a:xfrm>
        </p:spPr>
        <p:txBody>
          <a:bodyPr anchor="t">
            <a:noAutofit/>
          </a:bodyPr>
          <a:lstStyle/>
          <a:p>
            <a:pPr>
              <a:lnSpc>
                <a:spcPct val="95000"/>
              </a:lnSpc>
              <a:spcBef>
                <a:spcPts val="600"/>
              </a:spcBef>
              <a:spcAft>
                <a:spcPts val="1200"/>
              </a:spcAft>
            </a:pPr>
            <a:r>
              <a:rPr lang="en-US" sz="2250" dirty="0"/>
              <a:t>Funding agreements may continue to be negotiated as they have been under WIA for PY 2016.</a:t>
            </a:r>
          </a:p>
          <a:p>
            <a:pPr>
              <a:lnSpc>
                <a:spcPct val="95000"/>
              </a:lnSpc>
              <a:spcBef>
                <a:spcPts val="600"/>
              </a:spcBef>
              <a:spcAft>
                <a:spcPts val="1200"/>
              </a:spcAft>
            </a:pPr>
            <a:r>
              <a:rPr lang="en-US" sz="2250" dirty="0"/>
              <a:t>PY 2017 final IFAs must be in place no later than </a:t>
            </a:r>
            <a:r>
              <a:rPr lang="en-US" sz="2250" dirty="0">
                <a:solidFill>
                  <a:srgbClr val="C00000"/>
                </a:solidFill>
              </a:rPr>
              <a:t>January 1, 2018</a:t>
            </a:r>
            <a:r>
              <a:rPr lang="en-US" sz="2250" dirty="0"/>
              <a:t>, or by an earlier date specified by the Governor.  </a:t>
            </a:r>
          </a:p>
          <a:p>
            <a:pPr>
              <a:lnSpc>
                <a:spcPct val="95000"/>
              </a:lnSpc>
              <a:spcBef>
                <a:spcPts val="600"/>
              </a:spcBef>
              <a:spcAft>
                <a:spcPts val="1200"/>
              </a:spcAft>
            </a:pPr>
            <a:r>
              <a:rPr lang="en-US" sz="2250" dirty="0"/>
              <a:t>For PY 2017 and all program years that follow, the IFA must be completed by the date specified by the Governor. </a:t>
            </a:r>
          </a:p>
        </p:txBody>
      </p:sp>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1788" r="25660"/>
          <a:stretch/>
        </p:blipFill>
        <p:spPr>
          <a:xfrm>
            <a:off x="6146800" y="2021390"/>
            <a:ext cx="2661920" cy="4133339"/>
          </a:xfrm>
          <a:prstGeom prst="rect">
            <a:avLst/>
          </a:prstGeom>
        </p:spPr>
      </p:pic>
    </p:spTree>
    <p:extLst>
      <p:ext uri="{BB962C8B-B14F-4D97-AF65-F5344CB8AC3E}">
        <p14:creationId xmlns:p14="http://schemas.microsoft.com/office/powerpoint/2010/main" val="239709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Referrals</a:t>
            </a:r>
          </a:p>
        </p:txBody>
      </p:sp>
      <p:sp>
        <p:nvSpPr>
          <p:cNvPr id="3" name="Content Placeholder 2"/>
          <p:cNvSpPr>
            <a:spLocks noGrp="1"/>
          </p:cNvSpPr>
          <p:nvPr>
            <p:ph idx="1"/>
          </p:nvPr>
        </p:nvSpPr>
        <p:spPr>
          <a:xfrm>
            <a:off x="628650" y="1474845"/>
            <a:ext cx="3583586" cy="4608456"/>
          </a:xfrm>
        </p:spPr>
        <p:txBody>
          <a:bodyPr anchor="ctr"/>
          <a:lstStyle/>
          <a:p>
            <a:pPr marL="0" indent="0">
              <a:buNone/>
            </a:pPr>
            <a:r>
              <a:rPr lang="en-US" dirty="0"/>
              <a:t>The MOU must include methods for referral to appropriate services and activities between one-stop operators and partner programs.</a:t>
            </a:r>
          </a:p>
        </p:txBody>
      </p:sp>
      <p:pic>
        <p:nvPicPr>
          <p:cNvPr id="5" name="Picture 4"/>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772706" y="1431681"/>
            <a:ext cx="5002993" cy="4486520"/>
          </a:xfrm>
          <a:prstGeom prst="rect">
            <a:avLst/>
          </a:prstGeom>
          <a:effectLst/>
        </p:spPr>
      </p:pic>
    </p:spTree>
    <p:extLst>
      <p:ext uri="{BB962C8B-B14F-4D97-AF65-F5344CB8AC3E}">
        <p14:creationId xmlns:p14="http://schemas.microsoft.com/office/powerpoint/2010/main" val="2887561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15524" y="1517924"/>
            <a:ext cx="7112952" cy="3269976"/>
          </a:xfrm>
          <a:prstGeom prst="rect">
            <a:avLst/>
          </a:prstGeom>
        </p:spPr>
      </p:pic>
      <p:sp>
        <p:nvSpPr>
          <p:cNvPr id="2" name="Title 1"/>
          <p:cNvSpPr>
            <a:spLocks noGrp="1"/>
          </p:cNvSpPr>
          <p:nvPr>
            <p:ph type="title"/>
          </p:nvPr>
        </p:nvSpPr>
        <p:spPr/>
        <p:txBody>
          <a:bodyPr/>
          <a:lstStyle/>
          <a:p>
            <a:r>
              <a:rPr lang="en-US"/>
              <a:t>Access</a:t>
            </a:r>
            <a:endParaRPr lang="en-US" dirty="0"/>
          </a:p>
        </p:txBody>
      </p:sp>
      <p:sp>
        <p:nvSpPr>
          <p:cNvPr id="3" name="Content Placeholder 2"/>
          <p:cNvSpPr>
            <a:spLocks noGrp="1"/>
          </p:cNvSpPr>
          <p:nvPr>
            <p:ph idx="1"/>
          </p:nvPr>
        </p:nvSpPr>
        <p:spPr>
          <a:xfrm>
            <a:off x="457200" y="4227226"/>
            <a:ext cx="8229600" cy="1856074"/>
          </a:xfrm>
        </p:spPr>
        <p:txBody>
          <a:bodyPr/>
          <a:lstStyle/>
          <a:p>
            <a:pPr marL="0" indent="0" algn="ctr">
              <a:buNone/>
            </a:pPr>
            <a:r>
              <a:rPr lang="en-US" dirty="0"/>
              <a:t>The MOU must include methods to ensure the needs of all people are addressed in providing access to services, including access to technology and materials available through the one-stop system.</a:t>
            </a:r>
          </a:p>
        </p:txBody>
      </p:sp>
    </p:spTree>
    <p:extLst>
      <p:ext uri="{BB962C8B-B14F-4D97-AF65-F5344CB8AC3E}">
        <p14:creationId xmlns:p14="http://schemas.microsoft.com/office/powerpoint/2010/main" val="1353898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400" y="1411389"/>
            <a:ext cx="3771900" cy="4645197"/>
          </a:xfrm>
          <a:prstGeom prst="rect">
            <a:avLst/>
          </a:prstGeom>
          <a:effectLst>
            <a:softEdge rad="317500"/>
          </a:effectLst>
        </p:spPr>
      </p:pic>
      <p:sp>
        <p:nvSpPr>
          <p:cNvPr id="2" name="Title 1"/>
          <p:cNvSpPr>
            <a:spLocks noGrp="1"/>
          </p:cNvSpPr>
          <p:nvPr>
            <p:ph type="title"/>
          </p:nvPr>
        </p:nvSpPr>
        <p:spPr/>
        <p:txBody>
          <a:bodyPr/>
          <a:lstStyle/>
          <a:p>
            <a:r>
              <a:rPr lang="en-US"/>
              <a:t>Duration</a:t>
            </a:r>
            <a:endParaRPr lang="en-US" dirty="0"/>
          </a:p>
        </p:txBody>
      </p:sp>
      <p:sp>
        <p:nvSpPr>
          <p:cNvPr id="15" name="Content Placeholder 14"/>
          <p:cNvSpPr>
            <a:spLocks noGrp="1"/>
          </p:cNvSpPr>
          <p:nvPr>
            <p:ph idx="1"/>
          </p:nvPr>
        </p:nvSpPr>
        <p:spPr>
          <a:xfrm>
            <a:off x="628650" y="1474845"/>
            <a:ext cx="5112583" cy="4608456"/>
          </a:xfrm>
        </p:spPr>
        <p:txBody>
          <a:bodyPr anchor="ctr"/>
          <a:lstStyle/>
          <a:p>
            <a:pPr>
              <a:spcBef>
                <a:spcPts val="1200"/>
              </a:spcBef>
              <a:spcAft>
                <a:spcPts val="1200"/>
              </a:spcAft>
            </a:pPr>
            <a:r>
              <a:rPr lang="en-US" dirty="0"/>
              <a:t>Include provisions specifying the MOU duration and the procedures for amending it. </a:t>
            </a:r>
          </a:p>
          <a:p>
            <a:pPr>
              <a:spcBef>
                <a:spcPts val="1200"/>
              </a:spcBef>
              <a:spcAft>
                <a:spcPts val="1200"/>
              </a:spcAft>
            </a:pPr>
            <a:r>
              <a:rPr lang="en-US" dirty="0"/>
              <a:t>Include assurances that the MOU will be reviewed and, if substantial changes have occurred, renewed. </a:t>
            </a:r>
          </a:p>
          <a:p>
            <a:pPr>
              <a:spcBef>
                <a:spcPts val="1200"/>
              </a:spcBef>
              <a:spcAft>
                <a:spcPts val="1200"/>
              </a:spcAft>
            </a:pPr>
            <a:r>
              <a:rPr lang="en-US" dirty="0"/>
              <a:t>Must be renewed not less than once every three years.</a:t>
            </a:r>
          </a:p>
        </p:txBody>
      </p:sp>
    </p:spTree>
    <p:extLst>
      <p:ext uri="{BB962C8B-B14F-4D97-AF65-F5344CB8AC3E}">
        <p14:creationId xmlns:p14="http://schemas.microsoft.com/office/powerpoint/2010/main" val="3326693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Other Contributors</a:t>
            </a:r>
            <a:endParaRPr lang="en-US" dirty="0"/>
          </a:p>
        </p:txBody>
      </p:sp>
      <p:sp>
        <p:nvSpPr>
          <p:cNvPr id="3" name="Content Placeholder 2"/>
          <p:cNvSpPr>
            <a:spLocks noGrp="1"/>
          </p:cNvSpPr>
          <p:nvPr>
            <p:ph idx="1"/>
          </p:nvPr>
        </p:nvSpPr>
        <p:spPr>
          <a:xfrm>
            <a:off x="628650" y="1768839"/>
            <a:ext cx="7886700" cy="4314462"/>
          </a:xfrm>
        </p:spPr>
        <p:txBody>
          <a:bodyPr/>
          <a:lstStyle/>
          <a:p>
            <a:pPr>
              <a:spcBef>
                <a:spcPts val="1200"/>
              </a:spcBef>
              <a:spcAft>
                <a:spcPts val="1200"/>
              </a:spcAft>
            </a:pPr>
            <a:r>
              <a:rPr lang="en-US" dirty="0"/>
              <a:t>Must include contributions made to the one-stop system through other avenues, such as donations made by a non-partner entity (e.g., a local business donating computers for a learning lab). </a:t>
            </a:r>
          </a:p>
          <a:p>
            <a:pPr marL="3597275" indent="-365125">
              <a:spcBef>
                <a:spcPts val="1200"/>
              </a:spcBef>
              <a:spcAft>
                <a:spcPts val="1200"/>
              </a:spcAft>
            </a:pPr>
            <a:r>
              <a:rPr lang="en-US" dirty="0"/>
              <a:t>Third-party in-kind contributions made to supplement the operation of the American Job Center must also be documented.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48009"/>
            <a:ext cx="3760047" cy="250795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29544"/>
          </a:xfrm>
          <a:prstGeom prst="rect">
            <a:avLst/>
          </a:prstGeom>
        </p:spPr>
      </p:pic>
    </p:spTree>
    <p:extLst>
      <p:ext uri="{BB962C8B-B14F-4D97-AF65-F5344CB8AC3E}">
        <p14:creationId xmlns:p14="http://schemas.microsoft.com/office/powerpoint/2010/main" val="17696053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840" b="2712"/>
          <a:stretch/>
        </p:blipFill>
        <p:spPr>
          <a:xfrm>
            <a:off x="4465606" y="2173573"/>
            <a:ext cx="4678394" cy="3673670"/>
          </a:xfrm>
          <a:prstGeom prst="rect">
            <a:avLst/>
          </a:prstGeom>
        </p:spPr>
      </p:pic>
      <p:sp>
        <p:nvSpPr>
          <p:cNvPr id="2" name="Title 1"/>
          <p:cNvSpPr>
            <a:spLocks noGrp="1"/>
          </p:cNvSpPr>
          <p:nvPr>
            <p:ph type="title"/>
          </p:nvPr>
        </p:nvSpPr>
        <p:spPr/>
        <p:txBody>
          <a:bodyPr/>
          <a:lstStyle/>
          <a:p>
            <a:r>
              <a:rPr lang="en-US"/>
              <a:t>Modification Process</a:t>
            </a:r>
            <a:endParaRPr lang="en-US" dirty="0"/>
          </a:p>
        </p:txBody>
      </p:sp>
      <p:sp>
        <p:nvSpPr>
          <p:cNvPr id="3" name="Content Placeholder 2"/>
          <p:cNvSpPr>
            <a:spLocks noGrp="1"/>
          </p:cNvSpPr>
          <p:nvPr>
            <p:ph idx="1"/>
          </p:nvPr>
        </p:nvSpPr>
        <p:spPr>
          <a:xfrm>
            <a:off x="628650" y="1474845"/>
            <a:ext cx="4333094" cy="2737391"/>
          </a:xfrm>
        </p:spPr>
        <p:txBody>
          <a:bodyPr anchor="ctr"/>
          <a:lstStyle/>
          <a:p>
            <a:pPr marL="0" indent="0" algn="ctr">
              <a:buNone/>
            </a:pPr>
            <a:r>
              <a:rPr lang="en-US" dirty="0"/>
              <a:t>The MOU must include a description of the process for amending it.</a:t>
            </a:r>
          </a:p>
        </p:txBody>
      </p:sp>
    </p:spTree>
    <p:extLst>
      <p:ext uri="{BB962C8B-B14F-4D97-AF65-F5344CB8AC3E}">
        <p14:creationId xmlns:p14="http://schemas.microsoft.com/office/powerpoint/2010/main" val="20097404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628650" y="1474845"/>
            <a:ext cx="7136255" cy="4608456"/>
          </a:xfrm>
        </p:spPr>
        <p:txBody>
          <a:bodyPr/>
          <a:lstStyle/>
          <a:p>
            <a:pPr>
              <a:spcBef>
                <a:spcPts val="1200"/>
              </a:spcBef>
              <a:spcAft>
                <a:spcPts val="1200"/>
              </a:spcAft>
            </a:pPr>
            <a:r>
              <a:rPr lang="en-US" dirty="0"/>
              <a:t>Provide overview on the development of the MOU to include MOU negotiations</a:t>
            </a:r>
          </a:p>
          <a:p>
            <a:pPr>
              <a:spcBef>
                <a:spcPts val="1200"/>
              </a:spcBef>
              <a:spcAft>
                <a:spcPts val="1200"/>
              </a:spcAft>
            </a:pPr>
            <a:r>
              <a:rPr lang="en-US" dirty="0"/>
              <a:t>Discuss the purpose, elements, and modification of the MOU</a:t>
            </a:r>
          </a:p>
          <a:p>
            <a:pPr>
              <a:spcBef>
                <a:spcPts val="1200"/>
              </a:spcBef>
              <a:spcAft>
                <a:spcPts val="1200"/>
              </a:spcAft>
            </a:pPr>
            <a:r>
              <a:rPr lang="en-US" dirty="0"/>
              <a:t>Share strategies from State and local workforce agencies</a:t>
            </a:r>
          </a:p>
          <a:p>
            <a:pPr>
              <a:spcBef>
                <a:spcPts val="1200"/>
              </a:spcBef>
              <a:spcAft>
                <a:spcPts val="1200"/>
              </a:spcAft>
            </a:pPr>
            <a:r>
              <a:rPr lang="en-US" dirty="0"/>
              <a:t>Upcoming One-Stop Technical Assistance Webinars</a:t>
            </a:r>
          </a:p>
          <a:p>
            <a:pPr>
              <a:spcBef>
                <a:spcPts val="1200"/>
              </a:spcBef>
              <a:spcAft>
                <a:spcPts val="1200"/>
              </a:spcAft>
            </a:pPr>
            <a:endParaRPr lang="en-US" dirty="0"/>
          </a:p>
          <a:p>
            <a:pPr>
              <a:spcBef>
                <a:spcPts val="1200"/>
              </a:spcBef>
              <a:spcAft>
                <a:spcPts val="1200"/>
              </a:spcAft>
            </a:pPr>
            <a:endParaRPr lang="en-US" dirty="0"/>
          </a:p>
        </p:txBody>
      </p:sp>
    </p:spTree>
    <p:extLst>
      <p:ext uri="{BB962C8B-B14F-4D97-AF65-F5344CB8AC3E}">
        <p14:creationId xmlns:p14="http://schemas.microsoft.com/office/powerpoint/2010/main" val="453104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Signatures</a:t>
            </a:r>
          </a:p>
        </p:txBody>
      </p:sp>
      <p:sp>
        <p:nvSpPr>
          <p:cNvPr id="3" name="Content Placeholder 2"/>
          <p:cNvSpPr>
            <a:spLocks noGrp="1"/>
          </p:cNvSpPr>
          <p:nvPr>
            <p:ph idx="1"/>
          </p:nvPr>
        </p:nvSpPr>
        <p:spPr>
          <a:xfrm>
            <a:off x="628650" y="1474845"/>
            <a:ext cx="5847101" cy="3405424"/>
          </a:xfrm>
        </p:spPr>
        <p:txBody>
          <a:bodyPr anchor="ctr"/>
          <a:lstStyle/>
          <a:p>
            <a:pPr marL="0" indent="0" algn="ctr">
              <a:buNone/>
            </a:pPr>
            <a:r>
              <a:rPr lang="en-US" dirty="0"/>
              <a:t>The MOU must contain signatures of the CEO, Local WDB director, and authorized representatives of each partner program.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397" y="1271226"/>
            <a:ext cx="3090416" cy="3596343"/>
          </a:xfrm>
          <a:prstGeom prst="rect">
            <a:avLst/>
          </a:prstGeom>
        </p:spPr>
      </p:pic>
    </p:spTree>
    <p:extLst>
      <p:ext uri="{BB962C8B-B14F-4D97-AF65-F5344CB8AC3E}">
        <p14:creationId xmlns:p14="http://schemas.microsoft.com/office/powerpoint/2010/main" val="4840263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474845"/>
            <a:ext cx="8229600" cy="4608456"/>
          </a:xfrm>
        </p:spPr>
        <p:txBody>
          <a:bodyPr/>
          <a:lstStyle/>
          <a:p>
            <a:pPr>
              <a:spcBef>
                <a:spcPts val="1200"/>
              </a:spcBef>
              <a:spcAft>
                <a:spcPts val="1200"/>
              </a:spcAft>
            </a:pPr>
            <a:r>
              <a:rPr lang="en-US" dirty="0"/>
              <a:t>The MOU must be updated to reflect the final one-stop partner infrastructure cost contributions if:</a:t>
            </a:r>
          </a:p>
          <a:p>
            <a:pPr lvl="1">
              <a:spcBef>
                <a:spcPts val="1200"/>
              </a:spcBef>
              <a:spcAft>
                <a:spcPts val="1200"/>
              </a:spcAft>
            </a:pPr>
            <a:r>
              <a:rPr lang="en-US" dirty="0"/>
              <a:t>A one-stop partner makes an appeal to the State regarding infrastructure costs, and</a:t>
            </a:r>
          </a:p>
          <a:p>
            <a:pPr lvl="1">
              <a:spcBef>
                <a:spcPts val="1200"/>
              </a:spcBef>
              <a:spcAft>
                <a:spcPts val="1200"/>
              </a:spcAft>
            </a:pPr>
            <a:r>
              <a:rPr lang="en-US" dirty="0"/>
              <a:t>That appeal results in a change </a:t>
            </a:r>
            <a:br>
              <a:rPr lang="en-US" dirty="0"/>
            </a:br>
            <a:r>
              <a:rPr lang="en-US" dirty="0"/>
              <a:t>to the one-stop partner’s </a:t>
            </a:r>
            <a:br>
              <a:rPr lang="en-US" dirty="0"/>
            </a:br>
            <a:r>
              <a:rPr lang="en-US" dirty="0"/>
              <a:t>infrastructure cost contributions.</a:t>
            </a:r>
          </a:p>
          <a:p>
            <a:pPr marL="0" indent="0">
              <a:spcBef>
                <a:spcPts val="1200"/>
              </a:spcBef>
              <a:spcAft>
                <a:spcPts val="1200"/>
              </a:spcAft>
              <a:buNone/>
            </a:pPr>
            <a:endParaRPr lang="en-US" dirty="0"/>
          </a:p>
        </p:txBody>
      </p:sp>
      <p:sp>
        <p:nvSpPr>
          <p:cNvPr id="2" name="Title 1"/>
          <p:cNvSpPr>
            <a:spLocks noGrp="1"/>
          </p:cNvSpPr>
          <p:nvPr>
            <p:ph type="title"/>
          </p:nvPr>
        </p:nvSpPr>
        <p:spPr/>
        <p:txBody>
          <a:bodyPr/>
          <a:lstStyle/>
          <a:p>
            <a:r>
              <a:rPr lang="en-US" dirty="0"/>
              <a:t>Appeals</a:t>
            </a:r>
          </a:p>
        </p:txBody>
      </p:sp>
      <p:pic>
        <p:nvPicPr>
          <p:cNvPr id="5" name="Picture 4"/>
          <p:cNvPicPr>
            <a:picLocks noChangeAspect="1"/>
          </p:cNvPicPr>
          <p:nvPr/>
        </p:nvPicPr>
        <p:blipFill>
          <a:blip r:embed="rId3" cstate="screen">
            <a:clrChange>
              <a:clrFrom>
                <a:srgbClr val="FCFCFC"/>
              </a:clrFrom>
              <a:clrTo>
                <a:srgbClr val="FCFCFC">
                  <a:alpha val="0"/>
                </a:srgbClr>
              </a:clrTo>
            </a:clrChange>
            <a:extLst>
              <a:ext uri="{28A0092B-C50C-407E-A947-70E740481C1C}">
                <a14:useLocalDpi xmlns:a14="http://schemas.microsoft.com/office/drawing/2010/main"/>
              </a:ext>
            </a:extLst>
          </a:blip>
          <a:stretch>
            <a:fillRect/>
          </a:stretch>
        </p:blipFill>
        <p:spPr>
          <a:xfrm>
            <a:off x="4764617" y="2920999"/>
            <a:ext cx="4093633" cy="3070225"/>
          </a:xfrm>
          <a:prstGeom prst="rect">
            <a:avLst/>
          </a:prstGeom>
        </p:spPr>
      </p:pic>
    </p:spTree>
    <p:extLst>
      <p:ext uri="{BB962C8B-B14F-4D97-AF65-F5344CB8AC3E}">
        <p14:creationId xmlns:p14="http://schemas.microsoft.com/office/powerpoint/2010/main" val="3082938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Modification of the MOU</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4024146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Modification Requirements</a:t>
            </a:r>
          </a:p>
        </p:txBody>
      </p:sp>
      <p:sp>
        <p:nvSpPr>
          <p:cNvPr id="5" name="Content Placeholder 4"/>
          <p:cNvSpPr>
            <a:spLocks noGrp="1"/>
          </p:cNvSpPr>
          <p:nvPr>
            <p:ph idx="1"/>
          </p:nvPr>
        </p:nvSpPr>
        <p:spPr/>
        <p:txBody>
          <a:bodyPr anchor="ctr">
            <a:normAutofit/>
          </a:bodyPr>
          <a:lstStyle/>
          <a:p>
            <a:pPr>
              <a:spcBef>
                <a:spcPts val="1200"/>
              </a:spcBef>
              <a:spcAft>
                <a:spcPts val="1800"/>
              </a:spcAft>
            </a:pPr>
            <a:r>
              <a:rPr lang="en-US" dirty="0"/>
              <a:t>The MOU must contain a description </a:t>
            </a:r>
            <a:br>
              <a:rPr lang="en-US" dirty="0"/>
            </a:br>
            <a:r>
              <a:rPr lang="en-US" dirty="0"/>
              <a:t>of the procedures for amending it.</a:t>
            </a:r>
          </a:p>
          <a:p>
            <a:pPr>
              <a:spcBef>
                <a:spcPts val="1200"/>
              </a:spcBef>
              <a:spcAft>
                <a:spcPts val="1800"/>
              </a:spcAft>
            </a:pPr>
            <a:r>
              <a:rPr lang="en-US" dirty="0"/>
              <a:t>Renewal of an MOU requires </a:t>
            </a:r>
            <a:br>
              <a:rPr lang="en-US" dirty="0"/>
            </a:br>
            <a:r>
              <a:rPr lang="en-US" dirty="0"/>
              <a:t>all parties to review and agree </a:t>
            </a:r>
            <a:br>
              <a:rPr lang="en-US" dirty="0"/>
            </a:br>
            <a:r>
              <a:rPr lang="en-US" dirty="0"/>
              <a:t>to all elements of the MOU </a:t>
            </a:r>
            <a:br>
              <a:rPr lang="en-US" dirty="0"/>
            </a:br>
            <a:r>
              <a:rPr lang="en-US" dirty="0"/>
              <a:t>and resign the MOU. </a:t>
            </a:r>
          </a:p>
          <a:p>
            <a:pPr>
              <a:spcBef>
                <a:spcPts val="1200"/>
              </a:spcBef>
              <a:spcAft>
                <a:spcPts val="1800"/>
              </a:spcAft>
            </a:pPr>
            <a:r>
              <a:rPr lang="en-US" dirty="0"/>
              <a:t>Amendment or modification of the MOU only requires the parties to review and agree to the elements of the MOU that changed.</a:t>
            </a:r>
          </a:p>
        </p:txBody>
      </p:sp>
      <p:pic>
        <p:nvPicPr>
          <p:cNvPr id="6" name="Picture 5"/>
          <p:cNvPicPr>
            <a:picLocks noChangeAspect="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076947" y="1369914"/>
            <a:ext cx="4067053" cy="3725420"/>
          </a:xfrm>
          <a:prstGeom prst="rect">
            <a:avLst/>
          </a:prstGeom>
        </p:spPr>
      </p:pic>
    </p:spTree>
    <p:extLst>
      <p:ext uri="{BB962C8B-B14F-4D97-AF65-F5344CB8AC3E}">
        <p14:creationId xmlns:p14="http://schemas.microsoft.com/office/powerpoint/2010/main" val="3276212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to Modify the MOU</a:t>
            </a:r>
          </a:p>
        </p:txBody>
      </p:sp>
      <p:sp>
        <p:nvSpPr>
          <p:cNvPr id="3" name="Content Placeholder 2"/>
          <p:cNvSpPr>
            <a:spLocks noGrp="1"/>
          </p:cNvSpPr>
          <p:nvPr>
            <p:ph idx="1"/>
          </p:nvPr>
        </p:nvSpPr>
        <p:spPr/>
        <p:txBody>
          <a:bodyPr>
            <a:normAutofit/>
          </a:bodyPr>
          <a:lstStyle/>
          <a:p>
            <a:pPr>
              <a:spcBef>
                <a:spcPts val="1200"/>
              </a:spcBef>
              <a:spcAft>
                <a:spcPts val="300"/>
              </a:spcAft>
            </a:pPr>
            <a:r>
              <a:rPr lang="en-US" b="1" dirty="0"/>
              <a:t>Election of a new CEO </a:t>
            </a:r>
          </a:p>
          <a:p>
            <a:pPr lvl="1">
              <a:spcBef>
                <a:spcPts val="1200"/>
              </a:spcBef>
              <a:spcAft>
                <a:spcPts val="1800"/>
              </a:spcAft>
            </a:pPr>
            <a:r>
              <a:rPr lang="en-US" dirty="0"/>
              <a:t>Ensures that the newly-elected official is aware of the local one-stop partners, as well as the terms and conditions of the MOU.</a:t>
            </a:r>
          </a:p>
          <a:p>
            <a:pPr>
              <a:spcBef>
                <a:spcPts val="1200"/>
              </a:spcBef>
              <a:spcAft>
                <a:spcPts val="300"/>
              </a:spcAft>
            </a:pPr>
            <a:r>
              <a:rPr lang="en-US" b="1" dirty="0"/>
              <a:t>New Infrastructure Funding Agreement</a:t>
            </a:r>
          </a:p>
          <a:p>
            <a:pPr lvl="1">
              <a:spcBef>
                <a:spcPts val="1200"/>
              </a:spcBef>
              <a:spcAft>
                <a:spcPts val="300"/>
              </a:spcAft>
            </a:pPr>
            <a:r>
              <a:rPr lang="en-US" dirty="0"/>
              <a:t>Modification requirement in accordance with:</a:t>
            </a:r>
          </a:p>
          <a:p>
            <a:pPr marL="1258888" lvl="2" indent="-344488">
              <a:spcBef>
                <a:spcPts val="1200"/>
              </a:spcBef>
              <a:spcAft>
                <a:spcPts val="300"/>
              </a:spcAft>
              <a:buFont typeface="Wingdings" panose="05000000000000000000" pitchFamily="2" charset="2"/>
              <a:buChar char="Ø"/>
            </a:pPr>
            <a:r>
              <a:rPr lang="en-US" dirty="0"/>
              <a:t>20 CFR 678.500(e)</a:t>
            </a:r>
          </a:p>
          <a:p>
            <a:pPr marL="1258888" lvl="2" indent="-344488">
              <a:spcBef>
                <a:spcPts val="1200"/>
              </a:spcBef>
              <a:spcAft>
                <a:spcPts val="300"/>
              </a:spcAft>
              <a:buFont typeface="Wingdings" panose="05000000000000000000" pitchFamily="2" charset="2"/>
              <a:buChar char="Ø"/>
            </a:pPr>
            <a:r>
              <a:rPr lang="en-US" dirty="0"/>
              <a:t>34 CFR 361.500(e)</a:t>
            </a:r>
          </a:p>
          <a:p>
            <a:pPr marL="1258888" lvl="2" indent="-344488">
              <a:spcBef>
                <a:spcPts val="1200"/>
              </a:spcBef>
              <a:spcAft>
                <a:spcPts val="300"/>
              </a:spcAft>
              <a:buFont typeface="Wingdings" panose="05000000000000000000" pitchFamily="2" charset="2"/>
              <a:buChar char="Ø"/>
            </a:pPr>
            <a:r>
              <a:rPr lang="en-US" dirty="0"/>
              <a:t>and 34 CFR 463.500(e)</a:t>
            </a:r>
          </a:p>
        </p:txBody>
      </p:sp>
    </p:spTree>
    <p:extLst>
      <p:ext uri="{BB962C8B-B14F-4D97-AF65-F5344CB8AC3E}">
        <p14:creationId xmlns:p14="http://schemas.microsoft.com/office/powerpoint/2010/main" val="1829347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Workforce Representatives</a:t>
            </a:r>
          </a:p>
        </p:txBody>
      </p:sp>
      <p:pic>
        <p:nvPicPr>
          <p:cNvPr id="4" name="Picture 3"/>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2552699"/>
            <a:ext cx="9144000" cy="3612619"/>
          </a:xfrm>
          <a:prstGeom prst="rect">
            <a:avLst/>
          </a:prstGeom>
        </p:spPr>
      </p:pic>
    </p:spTree>
    <p:extLst>
      <p:ext uri="{BB962C8B-B14F-4D97-AF65-F5344CB8AC3E}">
        <p14:creationId xmlns:p14="http://schemas.microsoft.com/office/powerpoint/2010/main" val="3308373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15876" y="1903804"/>
            <a:ext cx="5675624" cy="1647116"/>
          </a:xfrm>
        </p:spPr>
        <p:txBody>
          <a:bodyPr>
            <a:normAutofit/>
          </a:bodyPr>
          <a:lstStyle/>
          <a:p>
            <a:r>
              <a:rPr lang="en-US" sz="2800" dirty="0"/>
              <a:t>Michael Baker</a:t>
            </a:r>
          </a:p>
          <a:p>
            <a:pPr marL="274320" lvl="1"/>
            <a:r>
              <a:rPr lang="en-US" sz="2400" b="1" i="1" dirty="0">
                <a:solidFill>
                  <a:schemeClr val="tx1"/>
                </a:solidFill>
              </a:rPr>
              <a:t>Illinois Department of Commerce</a:t>
            </a:r>
          </a:p>
          <a:p>
            <a:pPr marL="274320" lvl="1"/>
            <a:r>
              <a:rPr lang="en-US" sz="2400" b="1" i="1" dirty="0">
                <a:solidFill>
                  <a:schemeClr val="tx1"/>
                </a:solidFill>
              </a:rPr>
              <a:t>Office of Employment &amp; Training</a:t>
            </a:r>
          </a:p>
          <a:p>
            <a:pPr lvl="1"/>
            <a:endParaRPr lang="en-US" sz="2400" dirty="0"/>
          </a:p>
        </p:txBody>
      </p:sp>
      <p:sp>
        <p:nvSpPr>
          <p:cNvPr id="6" name="Content Placeholder 5"/>
          <p:cNvSpPr>
            <a:spLocks noGrp="1"/>
          </p:cNvSpPr>
          <p:nvPr>
            <p:ph idx="13"/>
          </p:nvPr>
        </p:nvSpPr>
        <p:spPr>
          <a:xfrm>
            <a:off x="2515876" y="3755088"/>
            <a:ext cx="5815324" cy="1413811"/>
          </a:xfrm>
        </p:spPr>
        <p:txBody>
          <a:bodyPr>
            <a:normAutofit lnSpcReduction="10000"/>
          </a:bodyPr>
          <a:lstStyle/>
          <a:p>
            <a:r>
              <a:rPr lang="en-US" sz="2800" dirty="0"/>
              <a:t>Bethany Jaeger</a:t>
            </a:r>
          </a:p>
          <a:p>
            <a:pPr marL="274320" lvl="1"/>
            <a:r>
              <a:rPr lang="en-US" sz="2400" b="1" i="1" dirty="0">
                <a:solidFill>
                  <a:schemeClr val="tx1"/>
                </a:solidFill>
              </a:rPr>
              <a:t>CPAs and Management Consultants (Illinois)</a:t>
            </a:r>
          </a:p>
          <a:p>
            <a:pPr marL="274320" lvl="1"/>
            <a:r>
              <a:rPr lang="en-US" sz="2400" b="1" i="1" dirty="0">
                <a:solidFill>
                  <a:schemeClr val="tx1"/>
                </a:solidFill>
              </a:rPr>
              <a:t>Kerber, Eck &amp; Braeckel LLP</a:t>
            </a:r>
          </a:p>
          <a:p>
            <a:pPr lvl="1"/>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526" y="3550920"/>
            <a:ext cx="1455273" cy="1969167"/>
          </a:xfrm>
          <a:prstGeom prst="rect">
            <a:avLst/>
          </a:prstGeom>
          <a:ln>
            <a:noFill/>
          </a:ln>
          <a:effectLst>
            <a:softEdge rad="112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039" y="1396647"/>
            <a:ext cx="1381759" cy="2061673"/>
          </a:xfrm>
          <a:prstGeom prst="rect">
            <a:avLst/>
          </a:prstGeom>
          <a:ln>
            <a:noFill/>
          </a:ln>
          <a:effectLst>
            <a:softEdge rad="112500"/>
          </a:effectLst>
        </p:spPr>
      </p:pic>
    </p:spTree>
    <p:extLst>
      <p:ext uri="{BB962C8B-B14F-4D97-AF65-F5344CB8AC3E}">
        <p14:creationId xmlns:p14="http://schemas.microsoft.com/office/powerpoint/2010/main" val="486709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Illinois MOU Negotiations</a:t>
            </a:r>
          </a:p>
        </p:txBody>
      </p:sp>
      <p:sp>
        <p:nvSpPr>
          <p:cNvPr id="3" name="Subtitle 2"/>
          <p:cNvSpPr>
            <a:spLocks noGrp="1"/>
          </p:cNvSpPr>
          <p:nvPr>
            <p:ph type="subTitle" idx="1"/>
          </p:nvPr>
        </p:nvSpPr>
        <p:spPr/>
        <p:txBody>
          <a:bodyPr>
            <a:normAutofit/>
          </a:bodyPr>
          <a:lstStyle/>
          <a:p>
            <a:r>
              <a:rPr lang="en-US" dirty="0"/>
              <a:t>WIOA Wednesday – Memorandum of Understanding (MOU)</a:t>
            </a:r>
          </a:p>
          <a:p>
            <a:r>
              <a:rPr lang="en-US" dirty="0"/>
              <a:t>Part I: Overview &amp; Development</a:t>
            </a:r>
          </a:p>
          <a:p>
            <a:endParaRPr lang="en-US" dirty="0"/>
          </a:p>
          <a:p>
            <a:r>
              <a:rPr lang="en-US" dirty="0"/>
              <a:t>April 26, 2017</a:t>
            </a:r>
          </a:p>
        </p:txBody>
      </p:sp>
    </p:spTree>
    <p:extLst>
      <p:ext uri="{BB962C8B-B14F-4D97-AF65-F5344CB8AC3E}">
        <p14:creationId xmlns:p14="http://schemas.microsoft.com/office/powerpoint/2010/main" val="29698411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43560"/>
            <a:ext cx="7886700" cy="685800"/>
          </a:xfrm>
        </p:spPr>
        <p:txBody>
          <a:bodyPr>
            <a:normAutofit fontScale="90000"/>
          </a:bodyPr>
          <a:lstStyle/>
          <a:p>
            <a:r>
              <a:rPr lang="en-US" dirty="0"/>
              <a:t>Illinois’ state-level implementation efforts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28067021"/>
              </p:ext>
            </p:extLst>
          </p:nvPr>
        </p:nvGraphicFramePr>
        <p:xfrm>
          <a:off x="628650" y="1534160"/>
          <a:ext cx="8174990" cy="4618593"/>
        </p:xfrm>
        <a:graphic>
          <a:graphicData uri="http://schemas.openxmlformats.org/drawingml/2006/table">
            <a:tbl>
              <a:tblPr firstRow="1" bandRow="1">
                <a:tableStyleId>{5C22544A-7EE6-4342-B048-85BDC9FD1C3A}</a:tableStyleId>
              </a:tblPr>
              <a:tblGrid>
                <a:gridCol w="1734858">
                  <a:extLst>
                    <a:ext uri="{9D8B030D-6E8A-4147-A177-3AD203B41FA5}">
                      <a16:colId xmlns:a16="http://schemas.microsoft.com/office/drawing/2014/main" val="20000"/>
                    </a:ext>
                  </a:extLst>
                </a:gridCol>
                <a:gridCol w="6440132">
                  <a:extLst>
                    <a:ext uri="{9D8B030D-6E8A-4147-A177-3AD203B41FA5}">
                      <a16:colId xmlns:a16="http://schemas.microsoft.com/office/drawing/2014/main" val="20001"/>
                    </a:ext>
                  </a:extLst>
                </a:gridCol>
              </a:tblGrid>
              <a:tr h="743625">
                <a:tc gridSpan="2">
                  <a:txBody>
                    <a:bodyPr/>
                    <a:lstStyle/>
                    <a:p>
                      <a:pPr algn="ctr"/>
                      <a:r>
                        <a:rPr lang="en-US" sz="2400" dirty="0"/>
                        <a:t>WIOA</a:t>
                      </a:r>
                      <a:r>
                        <a:rPr lang="en-US" sz="2400" baseline="0" dirty="0"/>
                        <a:t> Interagency Work Group</a:t>
                      </a:r>
                      <a:endParaRPr lang="en-US" sz="2400" dirty="0"/>
                    </a:p>
                  </a:txBody>
                  <a:tcPr marL="68580" marR="68580" marT="34290" marB="34290" anchor="ctr"/>
                </a:tc>
                <a:tc hMerge="1">
                  <a:txBody>
                    <a:bodyPr/>
                    <a:lstStyle/>
                    <a:p>
                      <a:pPr algn="ctr"/>
                      <a:endParaRPr lang="en-US" dirty="0"/>
                    </a:p>
                  </a:txBody>
                  <a:tcPr anchor="ctr"/>
                </a:tc>
                <a:extLst>
                  <a:ext uri="{0D108BD9-81ED-4DB2-BD59-A6C34878D82A}">
                    <a16:rowId xmlns:a16="http://schemas.microsoft.com/office/drawing/2014/main" val="10000"/>
                  </a:ext>
                </a:extLst>
              </a:tr>
              <a:tr h="1107159">
                <a:tc>
                  <a:txBody>
                    <a:bodyPr/>
                    <a:lstStyle/>
                    <a:p>
                      <a:r>
                        <a:rPr lang="en-US" sz="2100" dirty="0"/>
                        <a:t>Composition:</a:t>
                      </a:r>
                    </a:p>
                  </a:txBody>
                  <a:tcPr marL="68580" marR="68580" marT="34290" marB="34290"/>
                </a:tc>
                <a:tc>
                  <a:txBody>
                    <a:bodyPr/>
                    <a:lstStyle/>
                    <a:p>
                      <a:r>
                        <a:rPr lang="en-US" sz="2100" dirty="0"/>
                        <a:t>State-level administrators of core and required program</a:t>
                      </a:r>
                      <a:r>
                        <a:rPr lang="en-US" sz="2100" baseline="0" dirty="0"/>
                        <a:t>s</a:t>
                      </a:r>
                      <a:r>
                        <a:rPr lang="en-US" sz="2100" dirty="0"/>
                        <a:t> authorized under WIOA (since May 2015)</a:t>
                      </a:r>
                    </a:p>
                  </a:txBody>
                  <a:tcPr marL="68580" marR="68580" marT="34290" marB="34290"/>
                </a:tc>
                <a:extLst>
                  <a:ext uri="{0D108BD9-81ED-4DB2-BD59-A6C34878D82A}">
                    <a16:rowId xmlns:a16="http://schemas.microsoft.com/office/drawing/2014/main" val="10001"/>
                  </a:ext>
                </a:extLst>
              </a:tr>
              <a:tr h="1316201">
                <a:tc>
                  <a:txBody>
                    <a:bodyPr/>
                    <a:lstStyle/>
                    <a:p>
                      <a:r>
                        <a:rPr lang="en-US" sz="2100" dirty="0"/>
                        <a:t>Role:</a:t>
                      </a:r>
                    </a:p>
                  </a:txBody>
                  <a:tcPr marL="68580" marR="68580" marT="34290" marB="34290"/>
                </a:tc>
                <a:tc>
                  <a:txBody>
                    <a:bodyPr/>
                    <a:lstStyle/>
                    <a:p>
                      <a:r>
                        <a:rPr lang="en-US" sz="2100" dirty="0"/>
                        <a:t>Address state-level issues associated with WIOA implementation in collaboration with the Illinois </a:t>
                      </a:r>
                      <a:r>
                        <a:rPr lang="en-US" sz="2100" baseline="0" dirty="0"/>
                        <a:t>Workforce Innovation Board and local partners</a:t>
                      </a:r>
                      <a:endParaRPr lang="en-US" sz="2100" dirty="0"/>
                    </a:p>
                  </a:txBody>
                  <a:tcPr marL="68580" marR="68580" marT="34290" marB="34290"/>
                </a:tc>
                <a:extLst>
                  <a:ext uri="{0D108BD9-81ED-4DB2-BD59-A6C34878D82A}">
                    <a16:rowId xmlns:a16="http://schemas.microsoft.com/office/drawing/2014/main" val="10002"/>
                  </a:ext>
                </a:extLst>
              </a:tr>
              <a:tr h="1451608">
                <a:tc>
                  <a:txBody>
                    <a:bodyPr/>
                    <a:lstStyle/>
                    <a:p>
                      <a:r>
                        <a:rPr lang="en-US" sz="2100" dirty="0"/>
                        <a:t>Examples:</a:t>
                      </a:r>
                    </a:p>
                  </a:txBody>
                  <a:tcPr marL="68580" marR="68580" marT="34290" marB="34290"/>
                </a:tc>
                <a:tc>
                  <a:txBody>
                    <a:bodyPr/>
                    <a:lstStyle/>
                    <a:p>
                      <a:r>
                        <a:rPr lang="en-US" sz="2100" dirty="0"/>
                        <a:t>Unified voice on Illinois’ approach to career services, “direct linkage,” and shared costs; conducting a </a:t>
                      </a:r>
                      <a:r>
                        <a:rPr lang="en-US" sz="2100" baseline="0" dirty="0"/>
                        <a:t>state-level review of MOUs and annual budgets</a:t>
                      </a:r>
                      <a:endParaRPr lang="en-US" sz="2100" dirty="0"/>
                    </a:p>
                  </a:txBody>
                  <a:tcPr marL="68580" marR="68580" marT="34290" marB="3429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8170334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449946"/>
            <a:ext cx="7791901" cy="559654"/>
          </a:xfrm>
        </p:spPr>
        <p:txBody>
          <a:bodyPr/>
          <a:lstStyle/>
          <a:p>
            <a:r>
              <a:rPr lang="en-US" sz="2400" dirty="0">
                <a:solidFill>
                  <a:schemeClr val="tx1">
                    <a:lumMod val="75000"/>
                    <a:lumOff val="25000"/>
                  </a:schemeClr>
                </a:solidFill>
              </a:rPr>
              <a:t>Illinois WIOA System</a:t>
            </a:r>
          </a:p>
        </p:txBody>
      </p:sp>
      <p:grpSp>
        <p:nvGrpSpPr>
          <p:cNvPr id="60" name="Group 59"/>
          <p:cNvGrpSpPr/>
          <p:nvPr/>
        </p:nvGrpSpPr>
        <p:grpSpPr>
          <a:xfrm>
            <a:off x="558208" y="946315"/>
            <a:ext cx="8089997" cy="4978730"/>
            <a:chOff x="744084" y="1371600"/>
            <a:chExt cx="10692948" cy="4448058"/>
          </a:xfrm>
        </p:grpSpPr>
        <p:grpSp>
          <p:nvGrpSpPr>
            <p:cNvPr id="11" name="Group 73"/>
            <p:cNvGrpSpPr/>
            <p:nvPr/>
          </p:nvGrpSpPr>
          <p:grpSpPr>
            <a:xfrm>
              <a:off x="1728563" y="2087102"/>
              <a:ext cx="8694509" cy="3732556"/>
              <a:chOff x="1668691" y="2010902"/>
              <a:chExt cx="8694509" cy="3732556"/>
            </a:xfrm>
          </p:grpSpPr>
          <p:grpSp>
            <p:nvGrpSpPr>
              <p:cNvPr id="12" name="Group 72"/>
              <p:cNvGrpSpPr/>
              <p:nvPr/>
            </p:nvGrpSpPr>
            <p:grpSpPr>
              <a:xfrm>
                <a:off x="1668691" y="2010902"/>
                <a:ext cx="8694509" cy="1113298"/>
                <a:chOff x="1668691" y="2010902"/>
                <a:chExt cx="8694509" cy="1113298"/>
              </a:xfrm>
            </p:grpSpPr>
            <p:grpSp>
              <p:nvGrpSpPr>
                <p:cNvPr id="13" name="Group 71"/>
                <p:cNvGrpSpPr/>
                <p:nvPr/>
              </p:nvGrpSpPr>
              <p:grpSpPr>
                <a:xfrm>
                  <a:off x="1668691" y="2960918"/>
                  <a:ext cx="8694509" cy="163282"/>
                  <a:chOff x="1668691" y="2960918"/>
                  <a:chExt cx="8694509" cy="163282"/>
                </a:xfrm>
              </p:grpSpPr>
              <p:cxnSp>
                <p:nvCxnSpPr>
                  <p:cNvPr id="30" name="Straight Connector 29"/>
                  <p:cNvCxnSpPr/>
                  <p:nvPr/>
                </p:nvCxnSpPr>
                <p:spPr>
                  <a:xfrm>
                    <a:off x="1674812" y="2960918"/>
                    <a:ext cx="8686800"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10286206" y="3047206"/>
                    <a:ext cx="152400"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7401492" y="3047206"/>
                    <a:ext cx="152400"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a:off x="4485709" y="3047206"/>
                    <a:ext cx="152400"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1593285" y="3047205"/>
                    <a:ext cx="152400"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1" name="Straight Connector 40"/>
                <p:cNvCxnSpPr/>
                <p:nvPr/>
              </p:nvCxnSpPr>
              <p:spPr>
                <a:xfrm rot="5400000">
                  <a:off x="5619010" y="2485511"/>
                  <a:ext cx="950805"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647407" y="2118577"/>
                  <a:ext cx="1447800" cy="15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a:xfrm>
                <a:off x="1845713" y="4188683"/>
                <a:ext cx="852" cy="155477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 name="Rounded Rectangle 2"/>
            <p:cNvSpPr/>
            <p:nvPr/>
          </p:nvSpPr>
          <p:spPr>
            <a:xfrm>
              <a:off x="5151210" y="1371600"/>
              <a:ext cx="2385559" cy="725595"/>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Arial" pitchFamily="34" charset="0"/>
                  <a:cs typeface="Arial" pitchFamily="34" charset="0"/>
                </a:rPr>
                <a:t>Governor</a:t>
              </a:r>
            </a:p>
          </p:txBody>
        </p:sp>
        <p:sp>
          <p:nvSpPr>
            <p:cNvPr id="6" name="Rounded Rectangle 5"/>
            <p:cNvSpPr/>
            <p:nvPr/>
          </p:nvSpPr>
          <p:spPr>
            <a:xfrm>
              <a:off x="744084" y="3251440"/>
              <a:ext cx="2006148" cy="612990"/>
            </a:xfrm>
            <a:prstGeom prst="roundRect">
              <a:avLst>
                <a:gd name="adj" fmla="val 5000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Title I</a:t>
              </a:r>
              <a:br>
                <a:rPr lang="en-US" sz="1050" dirty="0">
                  <a:latin typeface="Arial" pitchFamily="34" charset="0"/>
                  <a:cs typeface="Arial" pitchFamily="34" charset="0"/>
                </a:rPr>
              </a:br>
              <a:r>
                <a:rPr lang="en-US" sz="1050" dirty="0">
                  <a:latin typeface="Arial" pitchFamily="34" charset="0"/>
                  <a:cs typeface="Arial" pitchFamily="34" charset="0"/>
                </a:rPr>
                <a:t>Commerce</a:t>
              </a:r>
            </a:p>
          </p:txBody>
        </p:sp>
        <p:sp>
          <p:nvSpPr>
            <p:cNvPr id="7" name="Rounded Rectangle 6"/>
            <p:cNvSpPr/>
            <p:nvPr/>
          </p:nvSpPr>
          <p:spPr>
            <a:xfrm>
              <a:off x="3639684" y="3251440"/>
              <a:ext cx="2006148" cy="612990"/>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Title II</a:t>
              </a:r>
              <a:br>
                <a:rPr lang="en-US" sz="1050" dirty="0">
                  <a:latin typeface="Arial" pitchFamily="34" charset="0"/>
                  <a:cs typeface="Arial" pitchFamily="34" charset="0"/>
                </a:rPr>
              </a:br>
              <a:r>
                <a:rPr lang="en-US" sz="1050" dirty="0">
                  <a:latin typeface="Arial" pitchFamily="34" charset="0"/>
                  <a:cs typeface="Arial" pitchFamily="34" charset="0"/>
                </a:rPr>
                <a:t>College Board</a:t>
              </a:r>
            </a:p>
          </p:txBody>
        </p:sp>
        <p:sp>
          <p:nvSpPr>
            <p:cNvPr id="8" name="Rounded Rectangle 7"/>
            <p:cNvSpPr/>
            <p:nvPr/>
          </p:nvSpPr>
          <p:spPr>
            <a:xfrm>
              <a:off x="6535284" y="3251440"/>
              <a:ext cx="2006148" cy="612990"/>
            </a:xfrm>
            <a:prstGeom prst="roundRect">
              <a:avLst>
                <a:gd name="adj" fmla="val 5000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Title III</a:t>
              </a:r>
              <a:br>
                <a:rPr lang="en-US" sz="1050" dirty="0">
                  <a:latin typeface="Arial" pitchFamily="34" charset="0"/>
                  <a:cs typeface="Arial" pitchFamily="34" charset="0"/>
                </a:rPr>
              </a:br>
              <a:r>
                <a:rPr lang="en-US" sz="1050" dirty="0">
                  <a:latin typeface="Arial" pitchFamily="34" charset="0"/>
                  <a:cs typeface="Arial" pitchFamily="34" charset="0"/>
                </a:rPr>
                <a:t>Employment Security</a:t>
              </a:r>
            </a:p>
          </p:txBody>
        </p:sp>
        <p:sp>
          <p:nvSpPr>
            <p:cNvPr id="9" name="Rounded Rectangle 8"/>
            <p:cNvSpPr/>
            <p:nvPr/>
          </p:nvSpPr>
          <p:spPr>
            <a:xfrm>
              <a:off x="9430884" y="3251440"/>
              <a:ext cx="2006148" cy="612990"/>
            </a:xfrm>
            <a:prstGeom prst="roundRect">
              <a:avLst>
                <a:gd name="adj" fmla="val 50000"/>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Title IV</a:t>
              </a:r>
              <a:br>
                <a:rPr lang="en-US" sz="1050" dirty="0">
                  <a:latin typeface="Arial" pitchFamily="34" charset="0"/>
                  <a:cs typeface="Arial" pitchFamily="34" charset="0"/>
                </a:rPr>
              </a:br>
              <a:r>
                <a:rPr lang="en-US" sz="1050" dirty="0">
                  <a:latin typeface="Arial" pitchFamily="34" charset="0"/>
                  <a:cs typeface="Arial" pitchFamily="34" charset="0"/>
                </a:rPr>
                <a:t>Human Services</a:t>
              </a:r>
            </a:p>
          </p:txBody>
        </p:sp>
        <p:sp>
          <p:nvSpPr>
            <p:cNvPr id="5" name="Rounded Rectangle 4"/>
            <p:cNvSpPr/>
            <p:nvPr/>
          </p:nvSpPr>
          <p:spPr>
            <a:xfrm>
              <a:off x="2750233" y="1904731"/>
              <a:ext cx="2092894" cy="512743"/>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Arial" pitchFamily="34" charset="0"/>
                  <a:cs typeface="Arial" pitchFamily="34" charset="0"/>
                </a:rPr>
                <a:t>State WIB</a:t>
              </a:r>
            </a:p>
          </p:txBody>
        </p:sp>
      </p:grpSp>
      <p:sp>
        <p:nvSpPr>
          <p:cNvPr id="72" name="TextBox 71"/>
          <p:cNvSpPr txBox="1"/>
          <p:nvPr/>
        </p:nvSpPr>
        <p:spPr>
          <a:xfrm>
            <a:off x="6692365" y="1226018"/>
            <a:ext cx="1943606" cy="738664"/>
          </a:xfrm>
          <a:prstGeom prst="rect">
            <a:avLst/>
          </a:prstGeom>
          <a:noFill/>
        </p:spPr>
        <p:txBody>
          <a:bodyPr wrap="square" rtlCol="0">
            <a:spAutoFit/>
          </a:bodyPr>
          <a:lstStyle/>
          <a:p>
            <a:pPr lvl="0">
              <a:defRPr/>
            </a:pPr>
            <a:r>
              <a:rPr lang="en-US" sz="1050" kern="0" dirty="0">
                <a:solidFill>
                  <a:sysClr val="windowText" lastClr="000000">
                    <a:lumMod val="65000"/>
                    <a:lumOff val="35000"/>
                  </a:sysClr>
                </a:solidFill>
                <a:latin typeface="Arial" pitchFamily="34" charset="0"/>
                <a:cs typeface="Arial" pitchFamily="34" charset="0"/>
              </a:rPr>
              <a:t>The IWIB sets policy with input from the IWG</a:t>
            </a:r>
          </a:p>
          <a:p>
            <a:pPr lvl="0">
              <a:defRPr/>
            </a:pPr>
            <a:endParaRPr lang="en-US" sz="1050" kern="0" dirty="0">
              <a:solidFill>
                <a:sysClr val="windowText" lastClr="000000">
                  <a:lumMod val="65000"/>
                  <a:lumOff val="35000"/>
                </a:sysClr>
              </a:solidFill>
              <a:latin typeface="Arial" pitchFamily="34" charset="0"/>
              <a:cs typeface="Arial" pitchFamily="34" charset="0"/>
            </a:endParaRPr>
          </a:p>
          <a:p>
            <a:pPr lvl="0">
              <a:defRPr/>
            </a:pPr>
            <a:r>
              <a:rPr lang="en-US" sz="1050" kern="0" dirty="0">
                <a:solidFill>
                  <a:sysClr val="windowText" lastClr="000000">
                    <a:lumMod val="65000"/>
                    <a:lumOff val="35000"/>
                  </a:sysClr>
                </a:solidFill>
                <a:latin typeface="Arial" pitchFamily="34" charset="0"/>
                <a:cs typeface="Arial" pitchFamily="34" charset="0"/>
              </a:rPr>
              <a:t>No State Partner MOU</a:t>
            </a:r>
          </a:p>
        </p:txBody>
      </p:sp>
      <p:sp>
        <p:nvSpPr>
          <p:cNvPr id="75" name="Rounded Rectangle 74"/>
          <p:cNvSpPr/>
          <p:nvPr/>
        </p:nvSpPr>
        <p:spPr>
          <a:xfrm>
            <a:off x="1307671" y="2242782"/>
            <a:ext cx="6572198" cy="544196"/>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latin typeface="Arial" pitchFamily="34" charset="0"/>
                <a:cs typeface="Arial" pitchFamily="34" charset="0"/>
              </a:rPr>
              <a:t>Interagency Work Group</a:t>
            </a:r>
          </a:p>
        </p:txBody>
      </p:sp>
      <p:cxnSp>
        <p:nvCxnSpPr>
          <p:cNvPr id="74" name="Straight Connector 73"/>
          <p:cNvCxnSpPr/>
          <p:nvPr/>
        </p:nvCxnSpPr>
        <p:spPr>
          <a:xfrm>
            <a:off x="1285040" y="3967840"/>
            <a:ext cx="6516797" cy="14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7748517" y="3887875"/>
            <a:ext cx="138070" cy="119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5584419" y="3893043"/>
            <a:ext cx="138070" cy="119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3414536" y="3917228"/>
            <a:ext cx="138070" cy="119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1216602" y="3912437"/>
            <a:ext cx="138070" cy="119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4615128" y="3986859"/>
            <a:ext cx="1192" cy="20727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430200" y="4194130"/>
            <a:ext cx="645899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4" name="Rounded Rectangle 83"/>
          <p:cNvSpPr/>
          <p:nvPr/>
        </p:nvSpPr>
        <p:spPr>
          <a:xfrm>
            <a:off x="1603488" y="5498752"/>
            <a:ext cx="1126986" cy="2079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Local Area 7</a:t>
            </a:r>
          </a:p>
        </p:txBody>
      </p:sp>
      <p:sp>
        <p:nvSpPr>
          <p:cNvPr id="85" name="Rounded Rectangle 84"/>
          <p:cNvSpPr/>
          <p:nvPr/>
        </p:nvSpPr>
        <p:spPr>
          <a:xfrm>
            <a:off x="158054" y="5069919"/>
            <a:ext cx="1126986" cy="2079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Local Area 3</a:t>
            </a:r>
          </a:p>
        </p:txBody>
      </p:sp>
      <p:sp>
        <p:nvSpPr>
          <p:cNvPr id="86" name="Rounded Rectangle 85"/>
          <p:cNvSpPr/>
          <p:nvPr/>
        </p:nvSpPr>
        <p:spPr>
          <a:xfrm>
            <a:off x="158054" y="4677826"/>
            <a:ext cx="1126986" cy="2079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Local Area 2</a:t>
            </a:r>
          </a:p>
        </p:txBody>
      </p:sp>
      <p:sp>
        <p:nvSpPr>
          <p:cNvPr id="87" name="Rounded Rectangle 86"/>
          <p:cNvSpPr/>
          <p:nvPr/>
        </p:nvSpPr>
        <p:spPr>
          <a:xfrm>
            <a:off x="158054" y="4223479"/>
            <a:ext cx="1126986" cy="2079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Local Area 1</a:t>
            </a:r>
          </a:p>
        </p:txBody>
      </p:sp>
      <p:sp>
        <p:nvSpPr>
          <p:cNvPr id="124" name="Rounded Rectangle 123"/>
          <p:cNvSpPr/>
          <p:nvPr/>
        </p:nvSpPr>
        <p:spPr>
          <a:xfrm>
            <a:off x="1603488" y="5069709"/>
            <a:ext cx="1126986" cy="2079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Local Area 6</a:t>
            </a:r>
          </a:p>
        </p:txBody>
      </p:sp>
      <p:sp>
        <p:nvSpPr>
          <p:cNvPr id="125" name="Rounded Rectangle 124"/>
          <p:cNvSpPr/>
          <p:nvPr/>
        </p:nvSpPr>
        <p:spPr>
          <a:xfrm>
            <a:off x="1603488" y="4667767"/>
            <a:ext cx="1126986" cy="2079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Local Area 5</a:t>
            </a:r>
          </a:p>
        </p:txBody>
      </p:sp>
      <p:sp>
        <p:nvSpPr>
          <p:cNvPr id="126" name="Rounded Rectangle 125"/>
          <p:cNvSpPr/>
          <p:nvPr/>
        </p:nvSpPr>
        <p:spPr>
          <a:xfrm>
            <a:off x="1603488" y="4237760"/>
            <a:ext cx="1126986" cy="2079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Local Area 4</a:t>
            </a:r>
          </a:p>
        </p:txBody>
      </p:sp>
      <p:sp>
        <p:nvSpPr>
          <p:cNvPr id="138" name="Rounded Rectangle 137"/>
          <p:cNvSpPr/>
          <p:nvPr/>
        </p:nvSpPr>
        <p:spPr>
          <a:xfrm>
            <a:off x="2893813" y="5076570"/>
            <a:ext cx="1126986" cy="2079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Local Area 10</a:t>
            </a:r>
          </a:p>
        </p:txBody>
      </p:sp>
      <p:sp>
        <p:nvSpPr>
          <p:cNvPr id="139" name="Rounded Rectangle 138"/>
          <p:cNvSpPr/>
          <p:nvPr/>
        </p:nvSpPr>
        <p:spPr>
          <a:xfrm>
            <a:off x="2893813" y="4679793"/>
            <a:ext cx="1126986" cy="2079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Local Area 9</a:t>
            </a:r>
          </a:p>
        </p:txBody>
      </p:sp>
      <p:sp>
        <p:nvSpPr>
          <p:cNvPr id="140" name="Rounded Rectangle 139"/>
          <p:cNvSpPr/>
          <p:nvPr/>
        </p:nvSpPr>
        <p:spPr>
          <a:xfrm>
            <a:off x="2893813" y="4249786"/>
            <a:ext cx="1126986" cy="2079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Local Area 8</a:t>
            </a:r>
          </a:p>
        </p:txBody>
      </p:sp>
      <p:sp>
        <p:nvSpPr>
          <p:cNvPr id="141" name="Rounded Rectangle 140"/>
          <p:cNvSpPr/>
          <p:nvPr/>
        </p:nvSpPr>
        <p:spPr>
          <a:xfrm>
            <a:off x="4346825" y="5085463"/>
            <a:ext cx="1126986" cy="2079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Local Area 14</a:t>
            </a:r>
          </a:p>
        </p:txBody>
      </p:sp>
      <p:sp>
        <p:nvSpPr>
          <p:cNvPr id="142" name="Rounded Rectangle 141"/>
          <p:cNvSpPr/>
          <p:nvPr/>
        </p:nvSpPr>
        <p:spPr>
          <a:xfrm>
            <a:off x="4339247" y="4690500"/>
            <a:ext cx="1126986" cy="2079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Local Area 13</a:t>
            </a:r>
          </a:p>
        </p:txBody>
      </p:sp>
      <p:sp>
        <p:nvSpPr>
          <p:cNvPr id="143" name="Rounded Rectangle 142"/>
          <p:cNvSpPr/>
          <p:nvPr/>
        </p:nvSpPr>
        <p:spPr>
          <a:xfrm>
            <a:off x="4360510" y="4251224"/>
            <a:ext cx="1126986" cy="2079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Local Area 12</a:t>
            </a:r>
          </a:p>
        </p:txBody>
      </p:sp>
      <p:cxnSp>
        <p:nvCxnSpPr>
          <p:cNvPr id="145" name="Straight Connector 144"/>
          <p:cNvCxnSpPr/>
          <p:nvPr/>
        </p:nvCxnSpPr>
        <p:spPr>
          <a:xfrm>
            <a:off x="4041729" y="4784322"/>
            <a:ext cx="114330" cy="14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a:off x="4050170" y="4353746"/>
            <a:ext cx="114330" cy="14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a:off x="4067732" y="5183621"/>
            <a:ext cx="231486" cy="7241"/>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a:off x="4170503" y="4784321"/>
            <a:ext cx="114330" cy="14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a:off x="4171951" y="4353745"/>
            <a:ext cx="114330" cy="14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1321862" y="4341720"/>
            <a:ext cx="19882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327784" y="4768556"/>
            <a:ext cx="19882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321737" y="5173670"/>
            <a:ext cx="219719" cy="542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1442043" y="5602973"/>
            <a:ext cx="9941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8" name="Rounded Rectangle 157"/>
          <p:cNvSpPr/>
          <p:nvPr/>
        </p:nvSpPr>
        <p:spPr>
          <a:xfrm>
            <a:off x="2915076" y="5498751"/>
            <a:ext cx="1126986" cy="2079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Local Area 11</a:t>
            </a:r>
          </a:p>
        </p:txBody>
      </p:sp>
      <p:sp>
        <p:nvSpPr>
          <p:cNvPr id="159" name="Rounded Rectangle 158"/>
          <p:cNvSpPr/>
          <p:nvPr/>
        </p:nvSpPr>
        <p:spPr>
          <a:xfrm>
            <a:off x="4360510" y="5509458"/>
            <a:ext cx="1126986" cy="2079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Local Area 15</a:t>
            </a:r>
          </a:p>
        </p:txBody>
      </p:sp>
      <p:cxnSp>
        <p:nvCxnSpPr>
          <p:cNvPr id="160" name="Straight Connector 159"/>
          <p:cNvCxnSpPr/>
          <p:nvPr/>
        </p:nvCxnSpPr>
        <p:spPr>
          <a:xfrm>
            <a:off x="4067732" y="5637187"/>
            <a:ext cx="114330" cy="14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4171951" y="5637186"/>
            <a:ext cx="114330" cy="14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2" name="Rounded Rectangle 161"/>
          <p:cNvSpPr/>
          <p:nvPr/>
        </p:nvSpPr>
        <p:spPr>
          <a:xfrm>
            <a:off x="5655242" y="5089525"/>
            <a:ext cx="1126986" cy="2079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Local Area 18</a:t>
            </a:r>
          </a:p>
        </p:txBody>
      </p:sp>
      <p:sp>
        <p:nvSpPr>
          <p:cNvPr id="163" name="Rounded Rectangle 162"/>
          <p:cNvSpPr/>
          <p:nvPr/>
        </p:nvSpPr>
        <p:spPr>
          <a:xfrm>
            <a:off x="5655242" y="4692749"/>
            <a:ext cx="1126986" cy="2079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Local Area 17</a:t>
            </a:r>
          </a:p>
        </p:txBody>
      </p:sp>
      <p:sp>
        <p:nvSpPr>
          <p:cNvPr id="164" name="Rounded Rectangle 163"/>
          <p:cNvSpPr/>
          <p:nvPr/>
        </p:nvSpPr>
        <p:spPr>
          <a:xfrm>
            <a:off x="5655242" y="4262742"/>
            <a:ext cx="1126986" cy="2079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Local Area 16</a:t>
            </a:r>
          </a:p>
        </p:txBody>
      </p:sp>
      <p:sp>
        <p:nvSpPr>
          <p:cNvPr id="165" name="Rounded Rectangle 164"/>
          <p:cNvSpPr/>
          <p:nvPr/>
        </p:nvSpPr>
        <p:spPr>
          <a:xfrm>
            <a:off x="7108254" y="5098419"/>
            <a:ext cx="1126986" cy="2079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Local Area 22</a:t>
            </a:r>
          </a:p>
        </p:txBody>
      </p:sp>
      <p:sp>
        <p:nvSpPr>
          <p:cNvPr id="166" name="Rounded Rectangle 165"/>
          <p:cNvSpPr/>
          <p:nvPr/>
        </p:nvSpPr>
        <p:spPr>
          <a:xfrm>
            <a:off x="7100675" y="4703456"/>
            <a:ext cx="1126986" cy="2079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Local Area 21</a:t>
            </a:r>
          </a:p>
        </p:txBody>
      </p:sp>
      <p:sp>
        <p:nvSpPr>
          <p:cNvPr id="167" name="Rounded Rectangle 166"/>
          <p:cNvSpPr/>
          <p:nvPr/>
        </p:nvSpPr>
        <p:spPr>
          <a:xfrm>
            <a:off x="7121939" y="4264179"/>
            <a:ext cx="1126986" cy="2079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Local Area 20</a:t>
            </a:r>
          </a:p>
        </p:txBody>
      </p:sp>
      <p:cxnSp>
        <p:nvCxnSpPr>
          <p:cNvPr id="168" name="Straight Connector 167"/>
          <p:cNvCxnSpPr/>
          <p:nvPr/>
        </p:nvCxnSpPr>
        <p:spPr>
          <a:xfrm>
            <a:off x="6839108" y="5207533"/>
            <a:ext cx="114330" cy="14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6835322" y="4366703"/>
            <a:ext cx="225325" cy="143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6946316" y="5202379"/>
            <a:ext cx="114330" cy="14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6839108" y="4800031"/>
            <a:ext cx="22487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flipH="1">
            <a:off x="4171951" y="4194131"/>
            <a:ext cx="7571" cy="144449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flipH="1">
            <a:off x="6945867" y="4185697"/>
            <a:ext cx="7571" cy="144449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9" name="Rounded Rectangle 178"/>
          <p:cNvSpPr/>
          <p:nvPr/>
        </p:nvSpPr>
        <p:spPr>
          <a:xfrm>
            <a:off x="5652857" y="5509458"/>
            <a:ext cx="1126986" cy="20792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pitchFamily="34" charset="0"/>
                <a:cs typeface="Arial" pitchFamily="34" charset="0"/>
              </a:rPr>
              <a:t>Local Area 19</a:t>
            </a:r>
          </a:p>
        </p:txBody>
      </p:sp>
      <p:cxnSp>
        <p:nvCxnSpPr>
          <p:cNvPr id="180" name="Straight Connector 179"/>
          <p:cNvCxnSpPr/>
          <p:nvPr/>
        </p:nvCxnSpPr>
        <p:spPr>
          <a:xfrm>
            <a:off x="6824032" y="5627466"/>
            <a:ext cx="114330" cy="143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4237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Intent</a:t>
            </a:r>
          </a:p>
        </p:txBody>
      </p:sp>
      <p:sp>
        <p:nvSpPr>
          <p:cNvPr id="7" name="Content Placeholder 6"/>
          <p:cNvSpPr>
            <a:spLocks noGrp="1"/>
          </p:cNvSpPr>
          <p:nvPr>
            <p:ph idx="1"/>
          </p:nvPr>
        </p:nvSpPr>
        <p:spPr>
          <a:xfrm>
            <a:off x="628650" y="1474845"/>
            <a:ext cx="7886700" cy="4202055"/>
          </a:xfrm>
        </p:spPr>
        <p:txBody>
          <a:bodyPr anchor="ctr">
            <a:normAutofit/>
          </a:bodyPr>
          <a:lstStyle/>
          <a:p>
            <a:pPr>
              <a:spcBef>
                <a:spcPts val="1200"/>
              </a:spcBef>
              <a:spcAft>
                <a:spcPts val="1200"/>
              </a:spcAft>
            </a:pPr>
            <a:r>
              <a:rPr lang="en-US" dirty="0"/>
              <a:t>Implement a collaborative and good-faith approach to negotiations </a:t>
            </a:r>
          </a:p>
          <a:p>
            <a:pPr>
              <a:spcBef>
                <a:spcPts val="1200"/>
              </a:spcBef>
              <a:spcAft>
                <a:spcPts val="1200"/>
              </a:spcAft>
            </a:pPr>
            <a:r>
              <a:rPr lang="en-US" dirty="0"/>
              <a:t>Demonstrate the spirit and intent of WIOA</a:t>
            </a:r>
          </a:p>
          <a:p>
            <a:pPr>
              <a:spcBef>
                <a:spcPts val="1200"/>
              </a:spcBef>
              <a:spcAft>
                <a:spcPts val="1200"/>
              </a:spcAft>
            </a:pPr>
            <a:r>
              <a:rPr lang="en-US" dirty="0"/>
              <a:t>Ensure successful integration </a:t>
            </a:r>
            <a:br>
              <a:rPr lang="en-US" dirty="0"/>
            </a:br>
            <a:r>
              <a:rPr lang="en-US" dirty="0"/>
              <a:t>and implementation of partner </a:t>
            </a:r>
            <a:br>
              <a:rPr lang="en-US" dirty="0"/>
            </a:br>
            <a:r>
              <a:rPr lang="en-US" dirty="0"/>
              <a:t>programs in American Job </a:t>
            </a:r>
            <a:br>
              <a:rPr lang="en-US" dirty="0"/>
            </a:br>
            <a:r>
              <a:rPr lang="en-US" dirty="0"/>
              <a:t>Centers</a:t>
            </a:r>
          </a:p>
        </p:txBody>
      </p:sp>
      <p:sp>
        <p:nvSpPr>
          <p:cNvPr id="6" name="Content Placeholder 2"/>
          <p:cNvSpPr txBox="1">
            <a:spLocks/>
          </p:cNvSpPr>
          <p:nvPr/>
        </p:nvSpPr>
        <p:spPr>
          <a:xfrm>
            <a:off x="0" y="5231338"/>
            <a:ext cx="9144000" cy="914400"/>
          </a:xfrm>
          <a:prstGeom prst="rect">
            <a:avLst/>
          </a:prstGeom>
          <a:noFill/>
          <a:ln>
            <a:noFill/>
          </a:ln>
          <a:effectLst/>
          <a:scene3d>
            <a:camera prst="orthographicFront">
              <a:rot lat="0" lon="0" rev="0"/>
            </a:camera>
            <a:lightRig rig="contrasting" dir="t">
              <a:rot lat="0" lon="0" rev="7800000"/>
            </a:lightRig>
          </a:scene3d>
          <a:sp3d>
            <a:bevelT w="139700" h="139700"/>
          </a:sp3d>
        </p:spPr>
        <p:txBody>
          <a:bodyPr vert="horz" lIns="91440" tIns="45720" rIns="91440" bIns="45720" rtlCol="0" anchor="ctr">
            <a:noAutofit/>
            <a:scene3d>
              <a:camera prst="orthographicFront"/>
              <a:lightRig rig="threePt" dir="t"/>
            </a:scene3d>
            <a:sp3d/>
          </a:bodyPr>
          <a:lstStyle>
            <a:lvl1pPr marL="457200" indent="-457200" algn="l" defTabSz="914400" rtl="0" eaLnBrk="1" latinLnBrk="0" hangingPunct="1">
              <a:lnSpc>
                <a:spcPct val="90000"/>
              </a:lnSpc>
              <a:spcBef>
                <a:spcPts val="1000"/>
              </a:spcBef>
              <a:spcAft>
                <a:spcPts val="0"/>
              </a:spcAft>
              <a:buClr>
                <a:srgbClr val="FAB252"/>
              </a:buClr>
              <a:buFont typeface="Wingdings" panose="05000000000000000000" pitchFamily="2" charset="2"/>
              <a:buChar char=""/>
              <a:defRPr sz="2400" kern="1200">
                <a:solidFill>
                  <a:srgbClr val="0070C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0"/>
              </a:spcAft>
              <a:buClr>
                <a:srgbClr val="F1592A"/>
              </a:buClr>
              <a:buFont typeface="Wingdings" panose="05000000000000000000" pitchFamily="2" charset="2"/>
              <a:buChar char=""/>
              <a:defRPr sz="2000" kern="1200">
                <a:solidFill>
                  <a:schemeClr val="bg1">
                    <a:lumMod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0"/>
              </a:spcAft>
              <a:buClr>
                <a:srgbClr val="0070C0"/>
              </a:buClr>
              <a:buFont typeface="Wingdings" panose="05000000000000000000" pitchFamily="2" charset="2"/>
              <a:buChar char="v"/>
              <a:defRPr sz="1800" kern="1200">
                <a:solidFill>
                  <a:srgbClr val="F159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0"/>
              </a:spcAft>
              <a:buClr>
                <a:schemeClr val="tx1">
                  <a:lumMod val="65000"/>
                  <a:lumOff val="35000"/>
                </a:schemeClr>
              </a:buClr>
              <a:buFont typeface="Wingdings 2" panose="05020102010507070707" pitchFamily="18" charset="2"/>
              <a:buChar char=""/>
              <a:defRPr sz="1600" kern="1200">
                <a:solidFill>
                  <a:srgbClr val="0070C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0"/>
              </a:spcAft>
              <a:buClr>
                <a:srgbClr val="FAB252"/>
              </a:buClr>
              <a:buFont typeface="Wingdings 2" panose="05020102010507070707" pitchFamily="18" charset="2"/>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57600" indent="0" algn="r">
              <a:buNone/>
            </a:pPr>
            <a:endParaRPr lang="en-US" sz="2800" b="1" dirty="0">
              <a:ln>
                <a:solidFill>
                  <a:schemeClr val="tx2"/>
                </a:solidFill>
              </a:ln>
              <a:solidFill>
                <a:srgbClr val="124D95"/>
              </a:solidFill>
              <a:effectLst>
                <a:outerShdw blurRad="50800" dist="38100" dir="2700000" algn="tl" rotWithShape="0">
                  <a:prstClr val="black">
                    <a:alpha val="40000"/>
                  </a:prstClr>
                </a:outerShdw>
              </a:effectLst>
            </a:endParaRPr>
          </a:p>
        </p:txBody>
      </p:sp>
      <p:pic>
        <p:nvPicPr>
          <p:cNvPr id="10"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298141" y="3651526"/>
            <a:ext cx="3791619" cy="2506259"/>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683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26439" y="314385"/>
            <a:ext cx="7357195" cy="952394"/>
          </a:xfrm>
        </p:spPr>
        <p:txBody>
          <a:bodyPr>
            <a:normAutofit fontScale="90000"/>
          </a:bodyPr>
          <a:lstStyle/>
          <a:p>
            <a:r>
              <a:rPr lang="en-US" dirty="0"/>
              <a:t>Expanding the WIOA Knowledge Base</a:t>
            </a:r>
          </a:p>
        </p:txBody>
      </p:sp>
      <p:sp>
        <p:nvSpPr>
          <p:cNvPr id="109" name="Freeform 73"/>
          <p:cNvSpPr>
            <a:spLocks/>
          </p:cNvSpPr>
          <p:nvPr/>
        </p:nvSpPr>
        <p:spPr bwMode="auto">
          <a:xfrm flipH="1" flipV="1">
            <a:off x="4190600" y="3887445"/>
            <a:ext cx="734214" cy="990820"/>
          </a:xfrm>
          <a:custGeom>
            <a:avLst/>
            <a:gdLst>
              <a:gd name="T0" fmla="*/ 222 w 718"/>
              <a:gd name="T1" fmla="*/ 662 h 663"/>
              <a:gd name="T2" fmla="*/ 222 w 718"/>
              <a:gd name="T3" fmla="*/ 663 h 663"/>
              <a:gd name="T4" fmla="*/ 505 w 718"/>
              <a:gd name="T5" fmla="*/ 663 h 663"/>
              <a:gd name="T6" fmla="*/ 638 w 718"/>
              <a:gd name="T7" fmla="*/ 533 h 663"/>
              <a:gd name="T8" fmla="*/ 639 w 718"/>
              <a:gd name="T9" fmla="*/ 533 h 663"/>
              <a:gd name="T10" fmla="*/ 639 w 718"/>
              <a:gd name="T11" fmla="*/ 79 h 663"/>
              <a:gd name="T12" fmla="*/ 718 w 718"/>
              <a:gd name="T13" fmla="*/ 2 h 663"/>
              <a:gd name="T14" fmla="*/ 716 w 718"/>
              <a:gd name="T15" fmla="*/ 0 h 663"/>
              <a:gd name="T16" fmla="*/ 636 w 718"/>
              <a:gd name="T17" fmla="*/ 77 h 663"/>
              <a:gd name="T18" fmla="*/ 636 w 718"/>
              <a:gd name="T19" fmla="*/ 532 h 663"/>
              <a:gd name="T20" fmla="*/ 503 w 718"/>
              <a:gd name="T21" fmla="*/ 660 h 663"/>
              <a:gd name="T22" fmla="*/ 224 w 718"/>
              <a:gd name="T23" fmla="*/ 660 h 663"/>
              <a:gd name="T24" fmla="*/ 76 w 718"/>
              <a:gd name="T25" fmla="*/ 525 h 663"/>
              <a:gd name="T26" fmla="*/ 76 w 718"/>
              <a:gd name="T27" fmla="*/ 80 h 663"/>
              <a:gd name="T28" fmla="*/ 1 w 718"/>
              <a:gd name="T29" fmla="*/ 8 h 663"/>
              <a:gd name="T30" fmla="*/ 0 w 718"/>
              <a:gd name="T31" fmla="*/ 10 h 663"/>
              <a:gd name="T32" fmla="*/ 73 w 718"/>
              <a:gd name="T33" fmla="*/ 82 h 663"/>
              <a:gd name="T34" fmla="*/ 73 w 718"/>
              <a:gd name="T35" fmla="*/ 527 h 663"/>
              <a:gd name="T36" fmla="*/ 222 w 718"/>
              <a:gd name="T37" fmla="*/ 662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8" h="663">
                <a:moveTo>
                  <a:pt x="222" y="662"/>
                </a:moveTo>
                <a:lnTo>
                  <a:pt x="222" y="663"/>
                </a:lnTo>
                <a:lnTo>
                  <a:pt x="505" y="663"/>
                </a:lnTo>
                <a:lnTo>
                  <a:pt x="638" y="533"/>
                </a:lnTo>
                <a:lnTo>
                  <a:pt x="639" y="533"/>
                </a:lnTo>
                <a:lnTo>
                  <a:pt x="639" y="79"/>
                </a:lnTo>
                <a:lnTo>
                  <a:pt x="718" y="2"/>
                </a:lnTo>
                <a:lnTo>
                  <a:pt x="716" y="0"/>
                </a:lnTo>
                <a:lnTo>
                  <a:pt x="636" y="77"/>
                </a:lnTo>
                <a:lnTo>
                  <a:pt x="636" y="532"/>
                </a:lnTo>
                <a:lnTo>
                  <a:pt x="503" y="660"/>
                </a:lnTo>
                <a:lnTo>
                  <a:pt x="224" y="660"/>
                </a:lnTo>
                <a:lnTo>
                  <a:pt x="76" y="525"/>
                </a:lnTo>
                <a:lnTo>
                  <a:pt x="76" y="80"/>
                </a:lnTo>
                <a:lnTo>
                  <a:pt x="1" y="8"/>
                </a:lnTo>
                <a:lnTo>
                  <a:pt x="0" y="10"/>
                </a:lnTo>
                <a:lnTo>
                  <a:pt x="73" y="82"/>
                </a:lnTo>
                <a:lnTo>
                  <a:pt x="73" y="527"/>
                </a:lnTo>
                <a:lnTo>
                  <a:pt x="222" y="662"/>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46" name="Rectangle 42"/>
          <p:cNvSpPr>
            <a:spLocks noChangeArrowheads="1"/>
          </p:cNvSpPr>
          <p:nvPr/>
        </p:nvSpPr>
        <p:spPr bwMode="auto">
          <a:xfrm>
            <a:off x="4548396" y="1906765"/>
            <a:ext cx="3728" cy="592445"/>
          </a:xfrm>
          <a:prstGeom prst="rect">
            <a:avLst/>
          </a:prstGeom>
          <a:solidFill>
            <a:schemeClr val="bg1">
              <a:lumMod val="50000"/>
            </a:schemeClr>
          </a:solidFill>
          <a:ln w="9525">
            <a:solidFill>
              <a:schemeClr val="tx1">
                <a:lumMod val="50000"/>
                <a:lumOff val="50000"/>
              </a:schemeClr>
            </a:solidFill>
            <a:miter lim="800000"/>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47" name="Freeform 43"/>
          <p:cNvSpPr>
            <a:spLocks/>
          </p:cNvSpPr>
          <p:nvPr/>
        </p:nvSpPr>
        <p:spPr bwMode="auto">
          <a:xfrm>
            <a:off x="4578211" y="1932846"/>
            <a:ext cx="371462" cy="572573"/>
          </a:xfrm>
          <a:custGeom>
            <a:avLst/>
            <a:gdLst>
              <a:gd name="T0" fmla="*/ 3 w 299"/>
              <a:gd name="T1" fmla="*/ 293 h 461"/>
              <a:gd name="T2" fmla="*/ 299 w 299"/>
              <a:gd name="T3" fmla="*/ 1 h 461"/>
              <a:gd name="T4" fmla="*/ 297 w 299"/>
              <a:gd name="T5" fmla="*/ 0 h 461"/>
              <a:gd name="T6" fmla="*/ 1 w 299"/>
              <a:gd name="T7" fmla="*/ 291 h 461"/>
              <a:gd name="T8" fmla="*/ 0 w 299"/>
              <a:gd name="T9" fmla="*/ 291 h 461"/>
              <a:gd name="T10" fmla="*/ 0 w 299"/>
              <a:gd name="T11" fmla="*/ 461 h 461"/>
              <a:gd name="T12" fmla="*/ 3 w 299"/>
              <a:gd name="T13" fmla="*/ 461 h 461"/>
              <a:gd name="T14" fmla="*/ 3 w 299"/>
              <a:gd name="T15" fmla="*/ 293 h 4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9" h="461">
                <a:moveTo>
                  <a:pt x="3" y="293"/>
                </a:moveTo>
                <a:lnTo>
                  <a:pt x="299" y="1"/>
                </a:lnTo>
                <a:lnTo>
                  <a:pt x="297" y="0"/>
                </a:lnTo>
                <a:lnTo>
                  <a:pt x="1" y="291"/>
                </a:lnTo>
                <a:lnTo>
                  <a:pt x="0" y="291"/>
                </a:lnTo>
                <a:lnTo>
                  <a:pt x="0" y="461"/>
                </a:lnTo>
                <a:lnTo>
                  <a:pt x="3" y="461"/>
                </a:lnTo>
                <a:lnTo>
                  <a:pt x="3" y="293"/>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48" name="Freeform 44"/>
          <p:cNvSpPr>
            <a:spLocks/>
          </p:cNvSpPr>
          <p:nvPr/>
        </p:nvSpPr>
        <p:spPr bwMode="auto">
          <a:xfrm>
            <a:off x="4622937" y="1961413"/>
            <a:ext cx="547874" cy="545248"/>
          </a:xfrm>
          <a:custGeom>
            <a:avLst/>
            <a:gdLst>
              <a:gd name="T0" fmla="*/ 2 w 441"/>
              <a:gd name="T1" fmla="*/ 439 h 439"/>
              <a:gd name="T2" fmla="*/ 441 w 441"/>
              <a:gd name="T3" fmla="*/ 1 h 439"/>
              <a:gd name="T4" fmla="*/ 439 w 441"/>
              <a:gd name="T5" fmla="*/ 0 h 439"/>
              <a:gd name="T6" fmla="*/ 0 w 441"/>
              <a:gd name="T7" fmla="*/ 437 h 439"/>
              <a:gd name="T8" fmla="*/ 2 w 441"/>
              <a:gd name="T9" fmla="*/ 439 h 439"/>
            </a:gdLst>
            <a:ahLst/>
            <a:cxnLst>
              <a:cxn ang="0">
                <a:pos x="T0" y="T1"/>
              </a:cxn>
              <a:cxn ang="0">
                <a:pos x="T2" y="T3"/>
              </a:cxn>
              <a:cxn ang="0">
                <a:pos x="T4" y="T5"/>
              </a:cxn>
              <a:cxn ang="0">
                <a:pos x="T6" y="T7"/>
              </a:cxn>
              <a:cxn ang="0">
                <a:pos x="T8" y="T9"/>
              </a:cxn>
            </a:cxnLst>
            <a:rect l="0" t="0" r="r" b="b"/>
            <a:pathLst>
              <a:path w="441" h="439">
                <a:moveTo>
                  <a:pt x="2" y="439"/>
                </a:moveTo>
                <a:lnTo>
                  <a:pt x="441" y="1"/>
                </a:lnTo>
                <a:lnTo>
                  <a:pt x="439" y="0"/>
                </a:lnTo>
                <a:lnTo>
                  <a:pt x="0" y="437"/>
                </a:lnTo>
                <a:lnTo>
                  <a:pt x="2" y="439"/>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49" name="Freeform 45"/>
          <p:cNvSpPr>
            <a:spLocks/>
          </p:cNvSpPr>
          <p:nvPr/>
        </p:nvSpPr>
        <p:spPr bwMode="auto">
          <a:xfrm>
            <a:off x="4154572" y="1941540"/>
            <a:ext cx="357795" cy="560153"/>
          </a:xfrm>
          <a:custGeom>
            <a:avLst/>
            <a:gdLst>
              <a:gd name="T0" fmla="*/ 281 w 288"/>
              <a:gd name="T1" fmla="*/ 451 h 451"/>
              <a:gd name="T2" fmla="*/ 285 w 288"/>
              <a:gd name="T3" fmla="*/ 451 h 451"/>
              <a:gd name="T4" fmla="*/ 288 w 288"/>
              <a:gd name="T5" fmla="*/ 281 h 451"/>
              <a:gd name="T6" fmla="*/ 1 w 288"/>
              <a:gd name="T7" fmla="*/ 0 h 451"/>
              <a:gd name="T8" fmla="*/ 0 w 288"/>
              <a:gd name="T9" fmla="*/ 2 h 451"/>
              <a:gd name="T10" fmla="*/ 285 w 288"/>
              <a:gd name="T11" fmla="*/ 283 h 451"/>
              <a:gd name="T12" fmla="*/ 281 w 288"/>
              <a:gd name="T13" fmla="*/ 451 h 451"/>
            </a:gdLst>
            <a:ahLst/>
            <a:cxnLst>
              <a:cxn ang="0">
                <a:pos x="T0" y="T1"/>
              </a:cxn>
              <a:cxn ang="0">
                <a:pos x="T2" y="T3"/>
              </a:cxn>
              <a:cxn ang="0">
                <a:pos x="T4" y="T5"/>
              </a:cxn>
              <a:cxn ang="0">
                <a:pos x="T6" y="T7"/>
              </a:cxn>
              <a:cxn ang="0">
                <a:pos x="T8" y="T9"/>
              </a:cxn>
              <a:cxn ang="0">
                <a:pos x="T10" y="T11"/>
              </a:cxn>
              <a:cxn ang="0">
                <a:pos x="T12" y="T13"/>
              </a:cxn>
            </a:cxnLst>
            <a:rect l="0" t="0" r="r" b="b"/>
            <a:pathLst>
              <a:path w="288" h="451">
                <a:moveTo>
                  <a:pt x="281" y="451"/>
                </a:moveTo>
                <a:lnTo>
                  <a:pt x="285" y="451"/>
                </a:lnTo>
                <a:lnTo>
                  <a:pt x="288" y="281"/>
                </a:lnTo>
                <a:lnTo>
                  <a:pt x="1" y="0"/>
                </a:lnTo>
                <a:lnTo>
                  <a:pt x="0" y="2"/>
                </a:lnTo>
                <a:lnTo>
                  <a:pt x="285" y="283"/>
                </a:lnTo>
                <a:lnTo>
                  <a:pt x="281" y="451"/>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50" name="Freeform 46"/>
          <p:cNvSpPr>
            <a:spLocks/>
          </p:cNvSpPr>
          <p:nvPr/>
        </p:nvSpPr>
        <p:spPr bwMode="auto">
          <a:xfrm>
            <a:off x="3923495" y="1972592"/>
            <a:ext cx="534209" cy="527860"/>
          </a:xfrm>
          <a:custGeom>
            <a:avLst/>
            <a:gdLst>
              <a:gd name="T0" fmla="*/ 430 w 430"/>
              <a:gd name="T1" fmla="*/ 424 h 425"/>
              <a:gd name="T2" fmla="*/ 2 w 430"/>
              <a:gd name="T3" fmla="*/ 0 h 425"/>
              <a:gd name="T4" fmla="*/ 0 w 430"/>
              <a:gd name="T5" fmla="*/ 2 h 425"/>
              <a:gd name="T6" fmla="*/ 428 w 430"/>
              <a:gd name="T7" fmla="*/ 425 h 425"/>
              <a:gd name="T8" fmla="*/ 430 w 430"/>
              <a:gd name="T9" fmla="*/ 424 h 425"/>
            </a:gdLst>
            <a:ahLst/>
            <a:cxnLst>
              <a:cxn ang="0">
                <a:pos x="T0" y="T1"/>
              </a:cxn>
              <a:cxn ang="0">
                <a:pos x="T2" y="T3"/>
              </a:cxn>
              <a:cxn ang="0">
                <a:pos x="T4" y="T5"/>
              </a:cxn>
              <a:cxn ang="0">
                <a:pos x="T6" y="T7"/>
              </a:cxn>
              <a:cxn ang="0">
                <a:pos x="T8" y="T9"/>
              </a:cxn>
            </a:cxnLst>
            <a:rect l="0" t="0" r="r" b="b"/>
            <a:pathLst>
              <a:path w="430" h="425">
                <a:moveTo>
                  <a:pt x="430" y="424"/>
                </a:moveTo>
                <a:lnTo>
                  <a:pt x="2" y="0"/>
                </a:lnTo>
                <a:lnTo>
                  <a:pt x="0" y="2"/>
                </a:lnTo>
                <a:lnTo>
                  <a:pt x="428" y="425"/>
                </a:lnTo>
                <a:lnTo>
                  <a:pt x="430" y="424"/>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51" name="Freeform 47"/>
          <p:cNvSpPr>
            <a:spLocks/>
          </p:cNvSpPr>
          <p:nvPr/>
        </p:nvSpPr>
        <p:spPr bwMode="auto">
          <a:xfrm>
            <a:off x="5485124" y="2245837"/>
            <a:ext cx="203745" cy="433466"/>
          </a:xfrm>
          <a:custGeom>
            <a:avLst/>
            <a:gdLst>
              <a:gd name="T0" fmla="*/ 163 w 164"/>
              <a:gd name="T1" fmla="*/ 187 h 349"/>
              <a:gd name="T2" fmla="*/ 164 w 164"/>
              <a:gd name="T3" fmla="*/ 187 h 349"/>
              <a:gd name="T4" fmla="*/ 164 w 164"/>
              <a:gd name="T5" fmla="*/ 0 h 349"/>
              <a:gd name="T6" fmla="*/ 161 w 164"/>
              <a:gd name="T7" fmla="*/ 0 h 349"/>
              <a:gd name="T8" fmla="*/ 161 w 164"/>
              <a:gd name="T9" fmla="*/ 185 h 349"/>
              <a:gd name="T10" fmla="*/ 0 w 164"/>
              <a:gd name="T11" fmla="*/ 348 h 349"/>
              <a:gd name="T12" fmla="*/ 2 w 164"/>
              <a:gd name="T13" fmla="*/ 349 h 349"/>
              <a:gd name="T14" fmla="*/ 163 w 164"/>
              <a:gd name="T15" fmla="*/ 187 h 3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 h="349">
                <a:moveTo>
                  <a:pt x="163" y="187"/>
                </a:moveTo>
                <a:lnTo>
                  <a:pt x="164" y="187"/>
                </a:lnTo>
                <a:lnTo>
                  <a:pt x="164" y="0"/>
                </a:lnTo>
                <a:lnTo>
                  <a:pt x="161" y="0"/>
                </a:lnTo>
                <a:lnTo>
                  <a:pt x="161" y="185"/>
                </a:lnTo>
                <a:lnTo>
                  <a:pt x="0" y="348"/>
                </a:lnTo>
                <a:lnTo>
                  <a:pt x="2" y="349"/>
                </a:lnTo>
                <a:lnTo>
                  <a:pt x="163" y="187"/>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52" name="Freeform 48"/>
          <p:cNvSpPr>
            <a:spLocks/>
          </p:cNvSpPr>
          <p:nvPr/>
        </p:nvSpPr>
        <p:spPr bwMode="auto">
          <a:xfrm>
            <a:off x="5522395" y="2379976"/>
            <a:ext cx="313071" cy="315473"/>
          </a:xfrm>
          <a:custGeom>
            <a:avLst/>
            <a:gdLst>
              <a:gd name="T0" fmla="*/ 2 w 252"/>
              <a:gd name="T1" fmla="*/ 254 h 254"/>
              <a:gd name="T2" fmla="*/ 252 w 252"/>
              <a:gd name="T3" fmla="*/ 1 h 254"/>
              <a:gd name="T4" fmla="*/ 250 w 252"/>
              <a:gd name="T5" fmla="*/ 0 h 254"/>
              <a:gd name="T6" fmla="*/ 0 w 252"/>
              <a:gd name="T7" fmla="*/ 252 h 254"/>
              <a:gd name="T8" fmla="*/ 2 w 252"/>
              <a:gd name="T9" fmla="*/ 254 h 254"/>
            </a:gdLst>
            <a:ahLst/>
            <a:cxnLst>
              <a:cxn ang="0">
                <a:pos x="T0" y="T1"/>
              </a:cxn>
              <a:cxn ang="0">
                <a:pos x="T2" y="T3"/>
              </a:cxn>
              <a:cxn ang="0">
                <a:pos x="T4" y="T5"/>
              </a:cxn>
              <a:cxn ang="0">
                <a:pos x="T6" y="T7"/>
              </a:cxn>
              <a:cxn ang="0">
                <a:pos x="T8" y="T9"/>
              </a:cxn>
            </a:cxnLst>
            <a:rect l="0" t="0" r="r" b="b"/>
            <a:pathLst>
              <a:path w="252" h="254">
                <a:moveTo>
                  <a:pt x="2" y="254"/>
                </a:moveTo>
                <a:lnTo>
                  <a:pt x="252" y="1"/>
                </a:lnTo>
                <a:lnTo>
                  <a:pt x="250" y="0"/>
                </a:lnTo>
                <a:lnTo>
                  <a:pt x="0" y="252"/>
                </a:lnTo>
                <a:lnTo>
                  <a:pt x="2" y="254"/>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53" name="Freeform 49"/>
          <p:cNvSpPr>
            <a:spLocks/>
          </p:cNvSpPr>
          <p:nvPr/>
        </p:nvSpPr>
        <p:spPr bwMode="auto">
          <a:xfrm>
            <a:off x="5531091" y="2660671"/>
            <a:ext cx="551602" cy="72038"/>
          </a:xfrm>
          <a:custGeom>
            <a:avLst/>
            <a:gdLst>
              <a:gd name="T0" fmla="*/ 0 w 444"/>
              <a:gd name="T1" fmla="*/ 57 h 58"/>
              <a:gd name="T2" fmla="*/ 2 w 444"/>
              <a:gd name="T3" fmla="*/ 58 h 58"/>
              <a:gd name="T4" fmla="*/ 55 w 444"/>
              <a:gd name="T5" fmla="*/ 3 h 58"/>
              <a:gd name="T6" fmla="*/ 444 w 444"/>
              <a:gd name="T7" fmla="*/ 3 h 58"/>
              <a:gd name="T8" fmla="*/ 444 w 444"/>
              <a:gd name="T9" fmla="*/ 0 h 58"/>
              <a:gd name="T10" fmla="*/ 54 w 444"/>
              <a:gd name="T11" fmla="*/ 0 h 58"/>
              <a:gd name="T12" fmla="*/ 0 w 444"/>
              <a:gd name="T13" fmla="*/ 57 h 58"/>
            </a:gdLst>
            <a:ahLst/>
            <a:cxnLst>
              <a:cxn ang="0">
                <a:pos x="T0" y="T1"/>
              </a:cxn>
              <a:cxn ang="0">
                <a:pos x="T2" y="T3"/>
              </a:cxn>
              <a:cxn ang="0">
                <a:pos x="T4" y="T5"/>
              </a:cxn>
              <a:cxn ang="0">
                <a:pos x="T6" y="T7"/>
              </a:cxn>
              <a:cxn ang="0">
                <a:pos x="T8" y="T9"/>
              </a:cxn>
              <a:cxn ang="0">
                <a:pos x="T10" y="T11"/>
              </a:cxn>
              <a:cxn ang="0">
                <a:pos x="T12" y="T13"/>
              </a:cxn>
            </a:cxnLst>
            <a:rect l="0" t="0" r="r" b="b"/>
            <a:pathLst>
              <a:path w="444" h="58">
                <a:moveTo>
                  <a:pt x="0" y="57"/>
                </a:moveTo>
                <a:lnTo>
                  <a:pt x="2" y="58"/>
                </a:lnTo>
                <a:lnTo>
                  <a:pt x="55" y="3"/>
                </a:lnTo>
                <a:lnTo>
                  <a:pt x="444" y="3"/>
                </a:lnTo>
                <a:lnTo>
                  <a:pt x="444" y="0"/>
                </a:lnTo>
                <a:lnTo>
                  <a:pt x="54" y="0"/>
                </a:lnTo>
                <a:lnTo>
                  <a:pt x="0" y="57"/>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54" name="Freeform 50"/>
          <p:cNvSpPr>
            <a:spLocks/>
          </p:cNvSpPr>
          <p:nvPr/>
        </p:nvSpPr>
        <p:spPr bwMode="auto">
          <a:xfrm>
            <a:off x="5538545" y="2761276"/>
            <a:ext cx="729257" cy="269519"/>
          </a:xfrm>
          <a:custGeom>
            <a:avLst/>
            <a:gdLst>
              <a:gd name="T0" fmla="*/ 274 w 587"/>
              <a:gd name="T1" fmla="*/ 0 h 217"/>
              <a:gd name="T2" fmla="*/ 0 w 587"/>
              <a:gd name="T3" fmla="*/ 0 h 217"/>
              <a:gd name="T4" fmla="*/ 0 w 587"/>
              <a:gd name="T5" fmla="*/ 3 h 217"/>
              <a:gd name="T6" fmla="*/ 273 w 587"/>
              <a:gd name="T7" fmla="*/ 3 h 217"/>
              <a:gd name="T8" fmla="*/ 491 w 587"/>
              <a:gd name="T9" fmla="*/ 216 h 217"/>
              <a:gd name="T10" fmla="*/ 491 w 587"/>
              <a:gd name="T11" fmla="*/ 217 h 217"/>
              <a:gd name="T12" fmla="*/ 587 w 587"/>
              <a:gd name="T13" fmla="*/ 217 h 217"/>
              <a:gd name="T14" fmla="*/ 587 w 587"/>
              <a:gd name="T15" fmla="*/ 214 h 217"/>
              <a:gd name="T16" fmla="*/ 492 w 587"/>
              <a:gd name="T17" fmla="*/ 214 h 217"/>
              <a:gd name="T18" fmla="*/ 274 w 587"/>
              <a:gd name="T19" fmla="*/ 0 h 217"/>
              <a:gd name="T20" fmla="*/ 274 w 587"/>
              <a:gd name="T2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7" h="217">
                <a:moveTo>
                  <a:pt x="274" y="0"/>
                </a:moveTo>
                <a:lnTo>
                  <a:pt x="0" y="0"/>
                </a:lnTo>
                <a:lnTo>
                  <a:pt x="0" y="3"/>
                </a:lnTo>
                <a:lnTo>
                  <a:pt x="273" y="3"/>
                </a:lnTo>
                <a:lnTo>
                  <a:pt x="491" y="216"/>
                </a:lnTo>
                <a:lnTo>
                  <a:pt x="491" y="217"/>
                </a:lnTo>
                <a:lnTo>
                  <a:pt x="587" y="217"/>
                </a:lnTo>
                <a:lnTo>
                  <a:pt x="587" y="214"/>
                </a:lnTo>
                <a:lnTo>
                  <a:pt x="492" y="214"/>
                </a:lnTo>
                <a:lnTo>
                  <a:pt x="274" y="0"/>
                </a:lnTo>
                <a:lnTo>
                  <a:pt x="274" y="0"/>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55" name="Freeform 51"/>
          <p:cNvSpPr>
            <a:spLocks/>
          </p:cNvSpPr>
          <p:nvPr/>
        </p:nvSpPr>
        <p:spPr bwMode="auto">
          <a:xfrm>
            <a:off x="3401711" y="2269434"/>
            <a:ext cx="231076" cy="408626"/>
          </a:xfrm>
          <a:custGeom>
            <a:avLst/>
            <a:gdLst>
              <a:gd name="T0" fmla="*/ 186 w 186"/>
              <a:gd name="T1" fmla="*/ 327 h 329"/>
              <a:gd name="T2" fmla="*/ 3 w 186"/>
              <a:gd name="T3" fmla="*/ 145 h 329"/>
              <a:gd name="T4" fmla="*/ 3 w 186"/>
              <a:gd name="T5" fmla="*/ 0 h 329"/>
              <a:gd name="T6" fmla="*/ 0 w 186"/>
              <a:gd name="T7" fmla="*/ 0 h 329"/>
              <a:gd name="T8" fmla="*/ 0 w 186"/>
              <a:gd name="T9" fmla="*/ 146 h 329"/>
              <a:gd name="T10" fmla="*/ 185 w 186"/>
              <a:gd name="T11" fmla="*/ 329 h 329"/>
              <a:gd name="T12" fmla="*/ 186 w 186"/>
              <a:gd name="T13" fmla="*/ 327 h 329"/>
            </a:gdLst>
            <a:ahLst/>
            <a:cxnLst>
              <a:cxn ang="0">
                <a:pos x="T0" y="T1"/>
              </a:cxn>
              <a:cxn ang="0">
                <a:pos x="T2" y="T3"/>
              </a:cxn>
              <a:cxn ang="0">
                <a:pos x="T4" y="T5"/>
              </a:cxn>
              <a:cxn ang="0">
                <a:pos x="T6" y="T7"/>
              </a:cxn>
              <a:cxn ang="0">
                <a:pos x="T8" y="T9"/>
              </a:cxn>
              <a:cxn ang="0">
                <a:pos x="T10" y="T11"/>
              </a:cxn>
              <a:cxn ang="0">
                <a:pos x="T12" y="T13"/>
              </a:cxn>
            </a:cxnLst>
            <a:rect l="0" t="0" r="r" b="b"/>
            <a:pathLst>
              <a:path w="186" h="329">
                <a:moveTo>
                  <a:pt x="186" y="327"/>
                </a:moveTo>
                <a:lnTo>
                  <a:pt x="3" y="145"/>
                </a:lnTo>
                <a:lnTo>
                  <a:pt x="3" y="0"/>
                </a:lnTo>
                <a:lnTo>
                  <a:pt x="0" y="0"/>
                </a:lnTo>
                <a:lnTo>
                  <a:pt x="0" y="146"/>
                </a:lnTo>
                <a:lnTo>
                  <a:pt x="185" y="329"/>
                </a:lnTo>
                <a:lnTo>
                  <a:pt x="186" y="327"/>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56" name="Freeform 52"/>
          <p:cNvSpPr>
            <a:spLocks/>
          </p:cNvSpPr>
          <p:nvPr/>
        </p:nvSpPr>
        <p:spPr bwMode="auto">
          <a:xfrm>
            <a:off x="3272506" y="2368796"/>
            <a:ext cx="321768" cy="324168"/>
          </a:xfrm>
          <a:custGeom>
            <a:avLst/>
            <a:gdLst>
              <a:gd name="T0" fmla="*/ 259 w 259"/>
              <a:gd name="T1" fmla="*/ 260 h 261"/>
              <a:gd name="T2" fmla="*/ 2 w 259"/>
              <a:gd name="T3" fmla="*/ 0 h 261"/>
              <a:gd name="T4" fmla="*/ 0 w 259"/>
              <a:gd name="T5" fmla="*/ 2 h 261"/>
              <a:gd name="T6" fmla="*/ 257 w 259"/>
              <a:gd name="T7" fmla="*/ 261 h 261"/>
              <a:gd name="T8" fmla="*/ 259 w 259"/>
              <a:gd name="T9" fmla="*/ 260 h 261"/>
            </a:gdLst>
            <a:ahLst/>
            <a:cxnLst>
              <a:cxn ang="0">
                <a:pos x="T0" y="T1"/>
              </a:cxn>
              <a:cxn ang="0">
                <a:pos x="T2" y="T3"/>
              </a:cxn>
              <a:cxn ang="0">
                <a:pos x="T4" y="T5"/>
              </a:cxn>
              <a:cxn ang="0">
                <a:pos x="T6" y="T7"/>
              </a:cxn>
              <a:cxn ang="0">
                <a:pos x="T8" y="T9"/>
              </a:cxn>
            </a:cxnLst>
            <a:rect l="0" t="0" r="r" b="b"/>
            <a:pathLst>
              <a:path w="259" h="261">
                <a:moveTo>
                  <a:pt x="259" y="260"/>
                </a:moveTo>
                <a:lnTo>
                  <a:pt x="2" y="0"/>
                </a:lnTo>
                <a:lnTo>
                  <a:pt x="0" y="2"/>
                </a:lnTo>
                <a:lnTo>
                  <a:pt x="257" y="261"/>
                </a:lnTo>
                <a:lnTo>
                  <a:pt x="259" y="260"/>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57" name="Freeform 53"/>
          <p:cNvSpPr>
            <a:spLocks/>
          </p:cNvSpPr>
          <p:nvPr/>
        </p:nvSpPr>
        <p:spPr bwMode="auto">
          <a:xfrm>
            <a:off x="3027765" y="2663155"/>
            <a:ext cx="562783" cy="73280"/>
          </a:xfrm>
          <a:custGeom>
            <a:avLst/>
            <a:gdLst>
              <a:gd name="T0" fmla="*/ 451 w 453"/>
              <a:gd name="T1" fmla="*/ 59 h 59"/>
              <a:gd name="T2" fmla="*/ 453 w 453"/>
              <a:gd name="T3" fmla="*/ 57 h 59"/>
              <a:gd name="T4" fmla="*/ 399 w 453"/>
              <a:gd name="T5" fmla="*/ 1 h 59"/>
              <a:gd name="T6" fmla="*/ 399 w 453"/>
              <a:gd name="T7" fmla="*/ 0 h 59"/>
              <a:gd name="T8" fmla="*/ 0 w 453"/>
              <a:gd name="T9" fmla="*/ 0 h 59"/>
              <a:gd name="T10" fmla="*/ 0 w 453"/>
              <a:gd name="T11" fmla="*/ 3 h 59"/>
              <a:gd name="T12" fmla="*/ 397 w 453"/>
              <a:gd name="T13" fmla="*/ 3 h 59"/>
              <a:gd name="T14" fmla="*/ 451 w 453"/>
              <a:gd name="T15" fmla="*/ 59 h 5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59">
                <a:moveTo>
                  <a:pt x="451" y="59"/>
                </a:moveTo>
                <a:lnTo>
                  <a:pt x="453" y="57"/>
                </a:lnTo>
                <a:lnTo>
                  <a:pt x="399" y="1"/>
                </a:lnTo>
                <a:lnTo>
                  <a:pt x="399" y="0"/>
                </a:lnTo>
                <a:lnTo>
                  <a:pt x="0" y="0"/>
                </a:lnTo>
                <a:lnTo>
                  <a:pt x="0" y="3"/>
                </a:lnTo>
                <a:lnTo>
                  <a:pt x="397" y="3"/>
                </a:lnTo>
                <a:lnTo>
                  <a:pt x="451" y="59"/>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58" name="Freeform 54"/>
          <p:cNvSpPr>
            <a:spLocks/>
          </p:cNvSpPr>
          <p:nvPr/>
        </p:nvSpPr>
        <p:spPr bwMode="auto">
          <a:xfrm>
            <a:off x="2848867" y="2781148"/>
            <a:ext cx="734227" cy="275729"/>
          </a:xfrm>
          <a:custGeom>
            <a:avLst/>
            <a:gdLst>
              <a:gd name="T0" fmla="*/ 297 w 591"/>
              <a:gd name="T1" fmla="*/ 3 h 222"/>
              <a:gd name="T2" fmla="*/ 591 w 591"/>
              <a:gd name="T3" fmla="*/ 3 h 222"/>
              <a:gd name="T4" fmla="*/ 591 w 591"/>
              <a:gd name="T5" fmla="*/ 0 h 222"/>
              <a:gd name="T6" fmla="*/ 296 w 591"/>
              <a:gd name="T7" fmla="*/ 0 h 222"/>
              <a:gd name="T8" fmla="*/ 80 w 591"/>
              <a:gd name="T9" fmla="*/ 219 h 222"/>
              <a:gd name="T10" fmla="*/ 0 w 591"/>
              <a:gd name="T11" fmla="*/ 219 h 222"/>
              <a:gd name="T12" fmla="*/ 0 w 591"/>
              <a:gd name="T13" fmla="*/ 222 h 222"/>
              <a:gd name="T14" fmla="*/ 82 w 591"/>
              <a:gd name="T15" fmla="*/ 222 h 222"/>
              <a:gd name="T16" fmla="*/ 297 w 591"/>
              <a:gd name="T17" fmla="*/ 3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1" h="222">
                <a:moveTo>
                  <a:pt x="297" y="3"/>
                </a:moveTo>
                <a:lnTo>
                  <a:pt x="591" y="3"/>
                </a:lnTo>
                <a:lnTo>
                  <a:pt x="591" y="0"/>
                </a:lnTo>
                <a:lnTo>
                  <a:pt x="296" y="0"/>
                </a:lnTo>
                <a:lnTo>
                  <a:pt x="80" y="219"/>
                </a:lnTo>
                <a:lnTo>
                  <a:pt x="0" y="219"/>
                </a:lnTo>
                <a:lnTo>
                  <a:pt x="0" y="222"/>
                </a:lnTo>
                <a:lnTo>
                  <a:pt x="82" y="222"/>
                </a:lnTo>
                <a:lnTo>
                  <a:pt x="297" y="3"/>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59" name="Freeform 55"/>
          <p:cNvSpPr>
            <a:spLocks/>
          </p:cNvSpPr>
          <p:nvPr/>
        </p:nvSpPr>
        <p:spPr bwMode="auto">
          <a:xfrm>
            <a:off x="2754448" y="3358687"/>
            <a:ext cx="567752" cy="86942"/>
          </a:xfrm>
          <a:custGeom>
            <a:avLst/>
            <a:gdLst>
              <a:gd name="T0" fmla="*/ 155 w 457"/>
              <a:gd name="T1" fmla="*/ 3 h 70"/>
              <a:gd name="T2" fmla="*/ 457 w 457"/>
              <a:gd name="T3" fmla="*/ 3 h 70"/>
              <a:gd name="T4" fmla="*/ 457 w 457"/>
              <a:gd name="T5" fmla="*/ 0 h 70"/>
              <a:gd name="T6" fmla="*/ 155 w 457"/>
              <a:gd name="T7" fmla="*/ 0 h 70"/>
              <a:gd name="T8" fmla="*/ 87 w 457"/>
              <a:gd name="T9" fmla="*/ 67 h 70"/>
              <a:gd name="T10" fmla="*/ 0 w 457"/>
              <a:gd name="T11" fmla="*/ 67 h 70"/>
              <a:gd name="T12" fmla="*/ 0 w 457"/>
              <a:gd name="T13" fmla="*/ 70 h 70"/>
              <a:gd name="T14" fmla="*/ 88 w 457"/>
              <a:gd name="T15" fmla="*/ 70 h 70"/>
              <a:gd name="T16" fmla="*/ 155 w 457"/>
              <a:gd name="T17" fmla="*/ 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7" h="70">
                <a:moveTo>
                  <a:pt x="155" y="3"/>
                </a:moveTo>
                <a:lnTo>
                  <a:pt x="457" y="3"/>
                </a:lnTo>
                <a:lnTo>
                  <a:pt x="457" y="0"/>
                </a:lnTo>
                <a:lnTo>
                  <a:pt x="155" y="0"/>
                </a:lnTo>
                <a:lnTo>
                  <a:pt x="87" y="67"/>
                </a:lnTo>
                <a:lnTo>
                  <a:pt x="0" y="67"/>
                </a:lnTo>
                <a:lnTo>
                  <a:pt x="0" y="70"/>
                </a:lnTo>
                <a:lnTo>
                  <a:pt x="88" y="70"/>
                </a:lnTo>
                <a:lnTo>
                  <a:pt x="155" y="3"/>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60" name="Freeform 56"/>
          <p:cNvSpPr>
            <a:spLocks/>
          </p:cNvSpPr>
          <p:nvPr/>
        </p:nvSpPr>
        <p:spPr bwMode="auto">
          <a:xfrm>
            <a:off x="2742025" y="3803332"/>
            <a:ext cx="582660" cy="68312"/>
          </a:xfrm>
          <a:custGeom>
            <a:avLst/>
            <a:gdLst>
              <a:gd name="T0" fmla="*/ 134 w 469"/>
              <a:gd name="T1" fmla="*/ 3 h 55"/>
              <a:gd name="T2" fmla="*/ 469 w 469"/>
              <a:gd name="T3" fmla="*/ 3 h 55"/>
              <a:gd name="T4" fmla="*/ 469 w 469"/>
              <a:gd name="T5" fmla="*/ 0 h 55"/>
              <a:gd name="T6" fmla="*/ 132 w 469"/>
              <a:gd name="T7" fmla="*/ 0 h 55"/>
              <a:gd name="T8" fmla="*/ 85 w 469"/>
              <a:gd name="T9" fmla="*/ 52 h 55"/>
              <a:gd name="T10" fmla="*/ 0 w 469"/>
              <a:gd name="T11" fmla="*/ 52 h 55"/>
              <a:gd name="T12" fmla="*/ 0 w 469"/>
              <a:gd name="T13" fmla="*/ 55 h 55"/>
              <a:gd name="T14" fmla="*/ 86 w 469"/>
              <a:gd name="T15" fmla="*/ 55 h 55"/>
              <a:gd name="T16" fmla="*/ 134 w 469"/>
              <a:gd name="T17" fmla="*/ 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9" h="55">
                <a:moveTo>
                  <a:pt x="134" y="3"/>
                </a:moveTo>
                <a:lnTo>
                  <a:pt x="469" y="3"/>
                </a:lnTo>
                <a:lnTo>
                  <a:pt x="469" y="0"/>
                </a:lnTo>
                <a:lnTo>
                  <a:pt x="132" y="0"/>
                </a:lnTo>
                <a:lnTo>
                  <a:pt x="85" y="52"/>
                </a:lnTo>
                <a:lnTo>
                  <a:pt x="0" y="52"/>
                </a:lnTo>
                <a:lnTo>
                  <a:pt x="0" y="55"/>
                </a:lnTo>
                <a:lnTo>
                  <a:pt x="86" y="55"/>
                </a:lnTo>
                <a:lnTo>
                  <a:pt x="134" y="3"/>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61" name="Freeform 57"/>
          <p:cNvSpPr>
            <a:spLocks/>
          </p:cNvSpPr>
          <p:nvPr/>
        </p:nvSpPr>
        <p:spPr bwMode="auto">
          <a:xfrm>
            <a:off x="2778053" y="3848045"/>
            <a:ext cx="536693" cy="324168"/>
          </a:xfrm>
          <a:custGeom>
            <a:avLst/>
            <a:gdLst>
              <a:gd name="T0" fmla="*/ 432 w 432"/>
              <a:gd name="T1" fmla="*/ 3 h 261"/>
              <a:gd name="T2" fmla="*/ 432 w 432"/>
              <a:gd name="T3" fmla="*/ 0 h 261"/>
              <a:gd name="T4" fmla="*/ 253 w 432"/>
              <a:gd name="T5" fmla="*/ 0 h 261"/>
              <a:gd name="T6" fmla="*/ 0 w 432"/>
              <a:gd name="T7" fmla="*/ 258 h 261"/>
              <a:gd name="T8" fmla="*/ 2 w 432"/>
              <a:gd name="T9" fmla="*/ 261 h 261"/>
              <a:gd name="T10" fmla="*/ 255 w 432"/>
              <a:gd name="T11" fmla="*/ 3 h 261"/>
              <a:gd name="T12" fmla="*/ 432 w 432"/>
              <a:gd name="T13" fmla="*/ 3 h 261"/>
            </a:gdLst>
            <a:ahLst/>
            <a:cxnLst>
              <a:cxn ang="0">
                <a:pos x="T0" y="T1"/>
              </a:cxn>
              <a:cxn ang="0">
                <a:pos x="T2" y="T3"/>
              </a:cxn>
              <a:cxn ang="0">
                <a:pos x="T4" y="T5"/>
              </a:cxn>
              <a:cxn ang="0">
                <a:pos x="T6" y="T7"/>
              </a:cxn>
              <a:cxn ang="0">
                <a:pos x="T8" y="T9"/>
              </a:cxn>
              <a:cxn ang="0">
                <a:pos x="T10" y="T11"/>
              </a:cxn>
              <a:cxn ang="0">
                <a:pos x="T12" y="T13"/>
              </a:cxn>
            </a:cxnLst>
            <a:rect l="0" t="0" r="r" b="b"/>
            <a:pathLst>
              <a:path w="432" h="261">
                <a:moveTo>
                  <a:pt x="432" y="3"/>
                </a:moveTo>
                <a:lnTo>
                  <a:pt x="432" y="0"/>
                </a:lnTo>
                <a:lnTo>
                  <a:pt x="253" y="0"/>
                </a:lnTo>
                <a:lnTo>
                  <a:pt x="0" y="258"/>
                </a:lnTo>
                <a:lnTo>
                  <a:pt x="2" y="261"/>
                </a:lnTo>
                <a:lnTo>
                  <a:pt x="255" y="3"/>
                </a:lnTo>
                <a:lnTo>
                  <a:pt x="432" y="3"/>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62" name="Rectangle 58"/>
          <p:cNvSpPr>
            <a:spLocks noChangeArrowheads="1"/>
          </p:cNvSpPr>
          <p:nvPr/>
        </p:nvSpPr>
        <p:spPr bwMode="auto">
          <a:xfrm>
            <a:off x="2933346" y="4562208"/>
            <a:ext cx="780193" cy="3727"/>
          </a:xfrm>
          <a:prstGeom prst="rect">
            <a:avLst/>
          </a:prstGeom>
          <a:solidFill>
            <a:schemeClr val="bg1">
              <a:lumMod val="50000"/>
            </a:schemeClr>
          </a:solidFill>
          <a:ln w="9525">
            <a:solidFill>
              <a:schemeClr val="tx1">
                <a:lumMod val="50000"/>
                <a:lumOff val="50000"/>
              </a:schemeClr>
            </a:solidFill>
            <a:miter lim="800000"/>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63" name="Freeform 59"/>
          <p:cNvSpPr>
            <a:spLocks/>
          </p:cNvSpPr>
          <p:nvPr/>
        </p:nvSpPr>
        <p:spPr bwMode="auto">
          <a:xfrm>
            <a:off x="3118455" y="4604437"/>
            <a:ext cx="593841" cy="259583"/>
          </a:xfrm>
          <a:custGeom>
            <a:avLst/>
            <a:gdLst>
              <a:gd name="T0" fmla="*/ 478 w 478"/>
              <a:gd name="T1" fmla="*/ 0 h 209"/>
              <a:gd name="T2" fmla="*/ 202 w 478"/>
              <a:gd name="T3" fmla="*/ 0 h 209"/>
              <a:gd name="T4" fmla="*/ 0 w 478"/>
              <a:gd name="T5" fmla="*/ 207 h 209"/>
              <a:gd name="T6" fmla="*/ 2 w 478"/>
              <a:gd name="T7" fmla="*/ 209 h 209"/>
              <a:gd name="T8" fmla="*/ 204 w 478"/>
              <a:gd name="T9" fmla="*/ 3 h 209"/>
              <a:gd name="T10" fmla="*/ 478 w 478"/>
              <a:gd name="T11" fmla="*/ 3 h 209"/>
              <a:gd name="T12" fmla="*/ 478 w 478"/>
              <a:gd name="T13" fmla="*/ 0 h 209"/>
            </a:gdLst>
            <a:ahLst/>
            <a:cxnLst>
              <a:cxn ang="0">
                <a:pos x="T0" y="T1"/>
              </a:cxn>
              <a:cxn ang="0">
                <a:pos x="T2" y="T3"/>
              </a:cxn>
              <a:cxn ang="0">
                <a:pos x="T4" y="T5"/>
              </a:cxn>
              <a:cxn ang="0">
                <a:pos x="T6" y="T7"/>
              </a:cxn>
              <a:cxn ang="0">
                <a:pos x="T8" y="T9"/>
              </a:cxn>
              <a:cxn ang="0">
                <a:pos x="T10" y="T11"/>
              </a:cxn>
              <a:cxn ang="0">
                <a:pos x="T12" y="T13"/>
              </a:cxn>
            </a:cxnLst>
            <a:rect l="0" t="0" r="r" b="b"/>
            <a:pathLst>
              <a:path w="478" h="209">
                <a:moveTo>
                  <a:pt x="478" y="0"/>
                </a:moveTo>
                <a:lnTo>
                  <a:pt x="202" y="0"/>
                </a:lnTo>
                <a:lnTo>
                  <a:pt x="0" y="207"/>
                </a:lnTo>
                <a:lnTo>
                  <a:pt x="2" y="209"/>
                </a:lnTo>
                <a:lnTo>
                  <a:pt x="204" y="3"/>
                </a:lnTo>
                <a:lnTo>
                  <a:pt x="478" y="3"/>
                </a:lnTo>
                <a:lnTo>
                  <a:pt x="478" y="0"/>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64" name="Freeform 60"/>
          <p:cNvSpPr>
            <a:spLocks/>
          </p:cNvSpPr>
          <p:nvPr/>
        </p:nvSpPr>
        <p:spPr bwMode="auto">
          <a:xfrm>
            <a:off x="3402954" y="4649148"/>
            <a:ext cx="364007" cy="499293"/>
          </a:xfrm>
          <a:custGeom>
            <a:avLst/>
            <a:gdLst>
              <a:gd name="T0" fmla="*/ 293 w 293"/>
              <a:gd name="T1" fmla="*/ 105 h 402"/>
              <a:gd name="T2" fmla="*/ 293 w 293"/>
              <a:gd name="T3" fmla="*/ 0 h 402"/>
              <a:gd name="T4" fmla="*/ 289 w 293"/>
              <a:gd name="T5" fmla="*/ 0 h 402"/>
              <a:gd name="T6" fmla="*/ 289 w 293"/>
              <a:gd name="T7" fmla="*/ 104 h 402"/>
              <a:gd name="T8" fmla="*/ 0 w 293"/>
              <a:gd name="T9" fmla="*/ 401 h 402"/>
              <a:gd name="T10" fmla="*/ 2 w 293"/>
              <a:gd name="T11" fmla="*/ 402 h 402"/>
              <a:gd name="T12" fmla="*/ 292 w 293"/>
              <a:gd name="T13" fmla="*/ 106 h 402"/>
              <a:gd name="T14" fmla="*/ 293 w 293"/>
              <a:gd name="T15" fmla="*/ 105 h 4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3" h="402">
                <a:moveTo>
                  <a:pt x="293" y="105"/>
                </a:moveTo>
                <a:lnTo>
                  <a:pt x="293" y="0"/>
                </a:lnTo>
                <a:lnTo>
                  <a:pt x="289" y="0"/>
                </a:lnTo>
                <a:lnTo>
                  <a:pt x="289" y="104"/>
                </a:lnTo>
                <a:lnTo>
                  <a:pt x="0" y="401"/>
                </a:lnTo>
                <a:lnTo>
                  <a:pt x="2" y="402"/>
                </a:lnTo>
                <a:lnTo>
                  <a:pt x="292" y="106"/>
                </a:lnTo>
                <a:lnTo>
                  <a:pt x="293" y="105"/>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65" name="Freeform 61"/>
          <p:cNvSpPr>
            <a:spLocks/>
          </p:cNvSpPr>
          <p:nvPr/>
        </p:nvSpPr>
        <p:spPr bwMode="auto">
          <a:xfrm>
            <a:off x="3619120" y="4655359"/>
            <a:ext cx="188837" cy="670692"/>
          </a:xfrm>
          <a:custGeom>
            <a:avLst/>
            <a:gdLst>
              <a:gd name="T0" fmla="*/ 148 w 152"/>
              <a:gd name="T1" fmla="*/ 393 h 540"/>
              <a:gd name="T2" fmla="*/ 0 w 152"/>
              <a:gd name="T3" fmla="*/ 538 h 540"/>
              <a:gd name="T4" fmla="*/ 1 w 152"/>
              <a:gd name="T5" fmla="*/ 540 h 540"/>
              <a:gd name="T6" fmla="*/ 151 w 152"/>
              <a:gd name="T7" fmla="*/ 394 h 540"/>
              <a:gd name="T8" fmla="*/ 152 w 152"/>
              <a:gd name="T9" fmla="*/ 394 h 540"/>
              <a:gd name="T10" fmla="*/ 152 w 152"/>
              <a:gd name="T11" fmla="*/ 0 h 540"/>
              <a:gd name="T12" fmla="*/ 148 w 152"/>
              <a:gd name="T13" fmla="*/ 0 h 540"/>
              <a:gd name="T14" fmla="*/ 148 w 152"/>
              <a:gd name="T15" fmla="*/ 393 h 5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540">
                <a:moveTo>
                  <a:pt x="148" y="393"/>
                </a:moveTo>
                <a:lnTo>
                  <a:pt x="0" y="538"/>
                </a:lnTo>
                <a:lnTo>
                  <a:pt x="1" y="540"/>
                </a:lnTo>
                <a:lnTo>
                  <a:pt x="151" y="394"/>
                </a:lnTo>
                <a:lnTo>
                  <a:pt x="152" y="394"/>
                </a:lnTo>
                <a:lnTo>
                  <a:pt x="152" y="0"/>
                </a:lnTo>
                <a:lnTo>
                  <a:pt x="148" y="0"/>
                </a:lnTo>
                <a:lnTo>
                  <a:pt x="148" y="393"/>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71" name="Freeform 67"/>
          <p:cNvSpPr>
            <a:spLocks/>
          </p:cNvSpPr>
          <p:nvPr/>
        </p:nvSpPr>
        <p:spPr bwMode="auto">
          <a:xfrm>
            <a:off x="5358405" y="4650392"/>
            <a:ext cx="416186" cy="459548"/>
          </a:xfrm>
          <a:custGeom>
            <a:avLst/>
            <a:gdLst>
              <a:gd name="T0" fmla="*/ 3 w 335"/>
              <a:gd name="T1" fmla="*/ 0 h 370"/>
              <a:gd name="T2" fmla="*/ 0 w 335"/>
              <a:gd name="T3" fmla="*/ 0 h 370"/>
              <a:gd name="T4" fmla="*/ 0 w 335"/>
              <a:gd name="T5" fmla="*/ 34 h 370"/>
              <a:gd name="T6" fmla="*/ 334 w 335"/>
              <a:gd name="T7" fmla="*/ 370 h 370"/>
              <a:gd name="T8" fmla="*/ 335 w 335"/>
              <a:gd name="T9" fmla="*/ 369 h 370"/>
              <a:gd name="T10" fmla="*/ 3 w 335"/>
              <a:gd name="T11" fmla="*/ 33 h 370"/>
              <a:gd name="T12" fmla="*/ 3 w 335"/>
              <a:gd name="T13" fmla="*/ 0 h 370"/>
            </a:gdLst>
            <a:ahLst/>
            <a:cxnLst>
              <a:cxn ang="0">
                <a:pos x="T0" y="T1"/>
              </a:cxn>
              <a:cxn ang="0">
                <a:pos x="T2" y="T3"/>
              </a:cxn>
              <a:cxn ang="0">
                <a:pos x="T4" y="T5"/>
              </a:cxn>
              <a:cxn ang="0">
                <a:pos x="T6" y="T7"/>
              </a:cxn>
              <a:cxn ang="0">
                <a:pos x="T8" y="T9"/>
              </a:cxn>
              <a:cxn ang="0">
                <a:pos x="T10" y="T11"/>
              </a:cxn>
              <a:cxn ang="0">
                <a:pos x="T12" y="T13"/>
              </a:cxn>
            </a:cxnLst>
            <a:rect l="0" t="0" r="r" b="b"/>
            <a:pathLst>
              <a:path w="335" h="370">
                <a:moveTo>
                  <a:pt x="3" y="0"/>
                </a:moveTo>
                <a:lnTo>
                  <a:pt x="0" y="0"/>
                </a:lnTo>
                <a:lnTo>
                  <a:pt x="0" y="34"/>
                </a:lnTo>
                <a:lnTo>
                  <a:pt x="334" y="370"/>
                </a:lnTo>
                <a:lnTo>
                  <a:pt x="335" y="369"/>
                </a:lnTo>
                <a:lnTo>
                  <a:pt x="3" y="33"/>
                </a:lnTo>
                <a:lnTo>
                  <a:pt x="3" y="0"/>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72" name="Freeform 68"/>
          <p:cNvSpPr>
            <a:spLocks/>
          </p:cNvSpPr>
          <p:nvPr/>
        </p:nvSpPr>
        <p:spPr bwMode="auto">
          <a:xfrm>
            <a:off x="5414310" y="4604435"/>
            <a:ext cx="593841" cy="247163"/>
          </a:xfrm>
          <a:custGeom>
            <a:avLst/>
            <a:gdLst>
              <a:gd name="T0" fmla="*/ 274 w 478"/>
              <a:gd name="T1" fmla="*/ 0 h 199"/>
              <a:gd name="T2" fmla="*/ 0 w 478"/>
              <a:gd name="T3" fmla="*/ 0 h 199"/>
              <a:gd name="T4" fmla="*/ 0 w 478"/>
              <a:gd name="T5" fmla="*/ 3 h 199"/>
              <a:gd name="T6" fmla="*/ 272 w 478"/>
              <a:gd name="T7" fmla="*/ 3 h 199"/>
              <a:gd name="T8" fmla="*/ 476 w 478"/>
              <a:gd name="T9" fmla="*/ 199 h 199"/>
              <a:gd name="T10" fmla="*/ 478 w 478"/>
              <a:gd name="T11" fmla="*/ 197 h 199"/>
              <a:gd name="T12" fmla="*/ 274 w 478"/>
              <a:gd name="T13" fmla="*/ 1 h 199"/>
              <a:gd name="T14" fmla="*/ 274 w 478"/>
              <a:gd name="T15" fmla="*/ 0 h 1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8" h="199">
                <a:moveTo>
                  <a:pt x="274" y="0"/>
                </a:moveTo>
                <a:lnTo>
                  <a:pt x="0" y="0"/>
                </a:lnTo>
                <a:lnTo>
                  <a:pt x="0" y="3"/>
                </a:lnTo>
                <a:lnTo>
                  <a:pt x="272" y="3"/>
                </a:lnTo>
                <a:lnTo>
                  <a:pt x="476" y="199"/>
                </a:lnTo>
                <a:lnTo>
                  <a:pt x="478" y="197"/>
                </a:lnTo>
                <a:lnTo>
                  <a:pt x="274" y="1"/>
                </a:lnTo>
                <a:lnTo>
                  <a:pt x="274" y="0"/>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73" name="Rectangle 69"/>
          <p:cNvSpPr>
            <a:spLocks noChangeArrowheads="1"/>
          </p:cNvSpPr>
          <p:nvPr/>
        </p:nvSpPr>
        <p:spPr bwMode="auto">
          <a:xfrm>
            <a:off x="5411827" y="4564692"/>
            <a:ext cx="795101" cy="3727"/>
          </a:xfrm>
          <a:prstGeom prst="rect">
            <a:avLst/>
          </a:prstGeom>
          <a:solidFill>
            <a:schemeClr val="bg1">
              <a:lumMod val="50000"/>
            </a:schemeClr>
          </a:solidFill>
          <a:ln w="9525">
            <a:solidFill>
              <a:schemeClr val="tx1">
                <a:lumMod val="50000"/>
                <a:lumOff val="50000"/>
              </a:schemeClr>
            </a:solidFill>
            <a:miter lim="800000"/>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74" name="Freeform 70"/>
          <p:cNvSpPr>
            <a:spLocks/>
          </p:cNvSpPr>
          <p:nvPr/>
        </p:nvSpPr>
        <p:spPr bwMode="auto">
          <a:xfrm>
            <a:off x="5772106" y="3405884"/>
            <a:ext cx="607508" cy="418562"/>
          </a:xfrm>
          <a:custGeom>
            <a:avLst/>
            <a:gdLst>
              <a:gd name="T0" fmla="*/ 0 w 489"/>
              <a:gd name="T1" fmla="*/ 334 h 337"/>
              <a:gd name="T2" fmla="*/ 0 w 489"/>
              <a:gd name="T3" fmla="*/ 337 h 337"/>
              <a:gd name="T4" fmla="*/ 153 w 489"/>
              <a:gd name="T5" fmla="*/ 337 h 337"/>
              <a:gd name="T6" fmla="*/ 489 w 489"/>
              <a:gd name="T7" fmla="*/ 2 h 337"/>
              <a:gd name="T8" fmla="*/ 487 w 489"/>
              <a:gd name="T9" fmla="*/ 0 h 337"/>
              <a:gd name="T10" fmla="*/ 151 w 489"/>
              <a:gd name="T11" fmla="*/ 334 h 337"/>
              <a:gd name="T12" fmla="*/ 0 w 489"/>
              <a:gd name="T13" fmla="*/ 334 h 337"/>
            </a:gdLst>
            <a:ahLst/>
            <a:cxnLst>
              <a:cxn ang="0">
                <a:pos x="T0" y="T1"/>
              </a:cxn>
              <a:cxn ang="0">
                <a:pos x="T2" y="T3"/>
              </a:cxn>
              <a:cxn ang="0">
                <a:pos x="T4" y="T5"/>
              </a:cxn>
              <a:cxn ang="0">
                <a:pos x="T6" y="T7"/>
              </a:cxn>
              <a:cxn ang="0">
                <a:pos x="T8" y="T9"/>
              </a:cxn>
              <a:cxn ang="0">
                <a:pos x="T10" y="T11"/>
              </a:cxn>
              <a:cxn ang="0">
                <a:pos x="T12" y="T13"/>
              </a:cxn>
            </a:cxnLst>
            <a:rect l="0" t="0" r="r" b="b"/>
            <a:pathLst>
              <a:path w="489" h="337">
                <a:moveTo>
                  <a:pt x="0" y="334"/>
                </a:moveTo>
                <a:lnTo>
                  <a:pt x="0" y="337"/>
                </a:lnTo>
                <a:lnTo>
                  <a:pt x="153" y="337"/>
                </a:lnTo>
                <a:lnTo>
                  <a:pt x="489" y="2"/>
                </a:lnTo>
                <a:lnTo>
                  <a:pt x="487" y="0"/>
                </a:lnTo>
                <a:lnTo>
                  <a:pt x="151" y="334"/>
                </a:lnTo>
                <a:lnTo>
                  <a:pt x="0" y="334"/>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75" name="Freeform 71"/>
          <p:cNvSpPr>
            <a:spLocks/>
          </p:cNvSpPr>
          <p:nvPr/>
        </p:nvSpPr>
        <p:spPr bwMode="auto">
          <a:xfrm>
            <a:off x="3471281" y="3803332"/>
            <a:ext cx="914367" cy="399931"/>
          </a:xfrm>
          <a:custGeom>
            <a:avLst/>
            <a:gdLst>
              <a:gd name="T0" fmla="*/ 441 w 614"/>
              <a:gd name="T1" fmla="*/ 173 h 241"/>
              <a:gd name="T2" fmla="*/ 66 w 614"/>
              <a:gd name="T3" fmla="*/ 173 h 241"/>
              <a:gd name="T4" fmla="*/ 0 w 614"/>
              <a:gd name="T5" fmla="*/ 239 h 241"/>
              <a:gd name="T6" fmla="*/ 3 w 614"/>
              <a:gd name="T7" fmla="*/ 241 h 241"/>
              <a:gd name="T8" fmla="*/ 68 w 614"/>
              <a:gd name="T9" fmla="*/ 176 h 241"/>
              <a:gd name="T10" fmla="*/ 442 w 614"/>
              <a:gd name="T11" fmla="*/ 176 h 241"/>
              <a:gd name="T12" fmla="*/ 614 w 614"/>
              <a:gd name="T13" fmla="*/ 1 h 241"/>
              <a:gd name="T14" fmla="*/ 613 w 614"/>
              <a:gd name="T15" fmla="*/ 0 h 241"/>
              <a:gd name="T16" fmla="*/ 441 w 614"/>
              <a:gd name="T17" fmla="*/ 173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4" h="241">
                <a:moveTo>
                  <a:pt x="441" y="173"/>
                </a:moveTo>
                <a:lnTo>
                  <a:pt x="66" y="173"/>
                </a:lnTo>
                <a:lnTo>
                  <a:pt x="0" y="239"/>
                </a:lnTo>
                <a:lnTo>
                  <a:pt x="3" y="241"/>
                </a:lnTo>
                <a:lnTo>
                  <a:pt x="68" y="176"/>
                </a:lnTo>
                <a:lnTo>
                  <a:pt x="442" y="176"/>
                </a:lnTo>
                <a:lnTo>
                  <a:pt x="614" y="1"/>
                </a:lnTo>
                <a:lnTo>
                  <a:pt x="613" y="0"/>
                </a:lnTo>
                <a:lnTo>
                  <a:pt x="441" y="173"/>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76" name="Freeform 72"/>
          <p:cNvSpPr>
            <a:spLocks/>
          </p:cNvSpPr>
          <p:nvPr/>
        </p:nvSpPr>
        <p:spPr bwMode="auto">
          <a:xfrm>
            <a:off x="4763943" y="3840249"/>
            <a:ext cx="924927" cy="377918"/>
          </a:xfrm>
          <a:custGeom>
            <a:avLst/>
            <a:gdLst>
              <a:gd name="T0" fmla="*/ 563 w 644"/>
              <a:gd name="T1" fmla="*/ 195 h 265"/>
              <a:gd name="T2" fmla="*/ 642 w 644"/>
              <a:gd name="T3" fmla="*/ 265 h 265"/>
              <a:gd name="T4" fmla="*/ 644 w 644"/>
              <a:gd name="T5" fmla="*/ 264 h 265"/>
              <a:gd name="T6" fmla="*/ 564 w 644"/>
              <a:gd name="T7" fmla="*/ 191 h 265"/>
              <a:gd name="T8" fmla="*/ 188 w 644"/>
              <a:gd name="T9" fmla="*/ 191 h 265"/>
              <a:gd name="T10" fmla="*/ 1 w 644"/>
              <a:gd name="T11" fmla="*/ 0 h 265"/>
              <a:gd name="T12" fmla="*/ 0 w 644"/>
              <a:gd name="T13" fmla="*/ 1 h 265"/>
              <a:gd name="T14" fmla="*/ 186 w 644"/>
              <a:gd name="T15" fmla="*/ 195 h 265"/>
              <a:gd name="T16" fmla="*/ 563 w 644"/>
              <a:gd name="T17" fmla="*/ 19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265">
                <a:moveTo>
                  <a:pt x="563" y="195"/>
                </a:moveTo>
                <a:lnTo>
                  <a:pt x="642" y="265"/>
                </a:lnTo>
                <a:lnTo>
                  <a:pt x="644" y="264"/>
                </a:lnTo>
                <a:lnTo>
                  <a:pt x="564" y="191"/>
                </a:lnTo>
                <a:lnTo>
                  <a:pt x="188" y="191"/>
                </a:lnTo>
                <a:lnTo>
                  <a:pt x="1" y="0"/>
                </a:lnTo>
                <a:lnTo>
                  <a:pt x="0" y="1"/>
                </a:lnTo>
                <a:lnTo>
                  <a:pt x="186" y="195"/>
                </a:lnTo>
                <a:lnTo>
                  <a:pt x="563" y="195"/>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sp>
        <p:nvSpPr>
          <p:cNvPr id="77" name="Freeform 73"/>
          <p:cNvSpPr>
            <a:spLocks/>
          </p:cNvSpPr>
          <p:nvPr/>
        </p:nvSpPr>
        <p:spPr bwMode="auto">
          <a:xfrm>
            <a:off x="4114817" y="2568761"/>
            <a:ext cx="892004" cy="986507"/>
          </a:xfrm>
          <a:custGeom>
            <a:avLst/>
            <a:gdLst>
              <a:gd name="T0" fmla="*/ 222 w 718"/>
              <a:gd name="T1" fmla="*/ 662 h 663"/>
              <a:gd name="T2" fmla="*/ 222 w 718"/>
              <a:gd name="T3" fmla="*/ 663 h 663"/>
              <a:gd name="T4" fmla="*/ 505 w 718"/>
              <a:gd name="T5" fmla="*/ 663 h 663"/>
              <a:gd name="T6" fmla="*/ 638 w 718"/>
              <a:gd name="T7" fmla="*/ 533 h 663"/>
              <a:gd name="T8" fmla="*/ 639 w 718"/>
              <a:gd name="T9" fmla="*/ 533 h 663"/>
              <a:gd name="T10" fmla="*/ 639 w 718"/>
              <a:gd name="T11" fmla="*/ 79 h 663"/>
              <a:gd name="T12" fmla="*/ 718 w 718"/>
              <a:gd name="T13" fmla="*/ 2 h 663"/>
              <a:gd name="T14" fmla="*/ 716 w 718"/>
              <a:gd name="T15" fmla="*/ 0 h 663"/>
              <a:gd name="T16" fmla="*/ 636 w 718"/>
              <a:gd name="T17" fmla="*/ 77 h 663"/>
              <a:gd name="T18" fmla="*/ 636 w 718"/>
              <a:gd name="T19" fmla="*/ 532 h 663"/>
              <a:gd name="T20" fmla="*/ 503 w 718"/>
              <a:gd name="T21" fmla="*/ 660 h 663"/>
              <a:gd name="T22" fmla="*/ 224 w 718"/>
              <a:gd name="T23" fmla="*/ 660 h 663"/>
              <a:gd name="T24" fmla="*/ 76 w 718"/>
              <a:gd name="T25" fmla="*/ 525 h 663"/>
              <a:gd name="T26" fmla="*/ 76 w 718"/>
              <a:gd name="T27" fmla="*/ 80 h 663"/>
              <a:gd name="T28" fmla="*/ 1 w 718"/>
              <a:gd name="T29" fmla="*/ 8 h 663"/>
              <a:gd name="T30" fmla="*/ 0 w 718"/>
              <a:gd name="T31" fmla="*/ 10 h 663"/>
              <a:gd name="T32" fmla="*/ 73 w 718"/>
              <a:gd name="T33" fmla="*/ 82 h 663"/>
              <a:gd name="T34" fmla="*/ 73 w 718"/>
              <a:gd name="T35" fmla="*/ 527 h 663"/>
              <a:gd name="T36" fmla="*/ 222 w 718"/>
              <a:gd name="T37" fmla="*/ 662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18" h="663">
                <a:moveTo>
                  <a:pt x="222" y="662"/>
                </a:moveTo>
                <a:lnTo>
                  <a:pt x="222" y="663"/>
                </a:lnTo>
                <a:lnTo>
                  <a:pt x="505" y="663"/>
                </a:lnTo>
                <a:lnTo>
                  <a:pt x="638" y="533"/>
                </a:lnTo>
                <a:lnTo>
                  <a:pt x="639" y="533"/>
                </a:lnTo>
                <a:lnTo>
                  <a:pt x="639" y="79"/>
                </a:lnTo>
                <a:lnTo>
                  <a:pt x="718" y="2"/>
                </a:lnTo>
                <a:lnTo>
                  <a:pt x="716" y="0"/>
                </a:lnTo>
                <a:lnTo>
                  <a:pt x="636" y="77"/>
                </a:lnTo>
                <a:lnTo>
                  <a:pt x="636" y="532"/>
                </a:lnTo>
                <a:lnTo>
                  <a:pt x="503" y="660"/>
                </a:lnTo>
                <a:lnTo>
                  <a:pt x="224" y="660"/>
                </a:lnTo>
                <a:lnTo>
                  <a:pt x="76" y="525"/>
                </a:lnTo>
                <a:lnTo>
                  <a:pt x="76" y="80"/>
                </a:lnTo>
                <a:lnTo>
                  <a:pt x="1" y="8"/>
                </a:lnTo>
                <a:lnTo>
                  <a:pt x="0" y="10"/>
                </a:lnTo>
                <a:lnTo>
                  <a:pt x="73" y="82"/>
                </a:lnTo>
                <a:lnTo>
                  <a:pt x="73" y="527"/>
                </a:lnTo>
                <a:lnTo>
                  <a:pt x="222" y="662"/>
                </a:lnTo>
                <a:close/>
              </a:path>
            </a:pathLst>
          </a:custGeom>
          <a:solidFill>
            <a:schemeClr val="bg1">
              <a:lumMod val="50000"/>
            </a:schemeClr>
          </a:solidFill>
          <a:ln w="9525">
            <a:solidFill>
              <a:schemeClr val="tx1">
                <a:lumMod val="50000"/>
                <a:lumOff val="50000"/>
              </a:schemeClr>
            </a:solidFill>
            <a:round/>
            <a:headEnd/>
            <a:tailEnd/>
          </a:ln>
        </p:spPr>
        <p:txBody>
          <a:bodyPr vert="horz" wrap="square" lIns="0" tIns="0" rIns="0" bIns="0" numCol="1" anchor="ctr" anchorCtr="1" compatLnSpc="1">
            <a:prstTxWarp prst="textNoShape">
              <a:avLst/>
            </a:prstTxWarp>
          </a:bodyPr>
          <a:lstStyle/>
          <a:p>
            <a:pPr algn="ctr"/>
            <a:endParaRPr lang="en-US" sz="525">
              <a:latin typeface="Arial" panose="020B0604020202020204" pitchFamily="34" charset="0"/>
              <a:cs typeface="Arial" panose="020B0604020202020204" pitchFamily="34" charset="0"/>
            </a:endParaRPr>
          </a:p>
        </p:txBody>
      </p:sp>
      <p:cxnSp>
        <p:nvCxnSpPr>
          <p:cNvPr id="95" name="Straight Connector 94"/>
          <p:cNvCxnSpPr/>
          <p:nvPr/>
        </p:nvCxnSpPr>
        <p:spPr>
          <a:xfrm>
            <a:off x="3702316" y="3809543"/>
            <a:ext cx="1760351" cy="0"/>
          </a:xfrm>
          <a:prstGeom prst="line">
            <a:avLst/>
          </a:prstGeom>
          <a:solidFill>
            <a:schemeClr val="bg1">
              <a:lumMod val="50000"/>
            </a:schemeClr>
          </a:solidFill>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114817" y="3324927"/>
            <a:ext cx="1022450" cy="968347"/>
          </a:xfrm>
          <a:prstGeom prst="line">
            <a:avLst/>
          </a:prstGeom>
          <a:solidFill>
            <a:schemeClr val="bg1">
              <a:lumMod val="50000"/>
            </a:schemeClr>
          </a:solidFill>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4025255" y="3324927"/>
            <a:ext cx="1013301" cy="968347"/>
          </a:xfrm>
          <a:prstGeom prst="line">
            <a:avLst/>
          </a:prstGeom>
          <a:solidFill>
            <a:schemeClr val="bg1">
              <a:lumMod val="50000"/>
            </a:schemeClr>
          </a:solidFill>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70759" y="2783047"/>
            <a:ext cx="0" cy="814109"/>
          </a:xfrm>
          <a:prstGeom prst="line">
            <a:avLst/>
          </a:prstGeom>
          <a:solidFill>
            <a:schemeClr val="bg1">
              <a:lumMod val="50000"/>
            </a:schemeClr>
          </a:solidFill>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030426" y="3324926"/>
            <a:ext cx="454699" cy="0"/>
          </a:xfrm>
          <a:prstGeom prst="line">
            <a:avLst/>
          </a:prstGeom>
          <a:solidFill>
            <a:schemeClr val="bg1">
              <a:lumMod val="50000"/>
            </a:schemeClr>
          </a:solidFill>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3670791" y="3324926"/>
            <a:ext cx="454699" cy="0"/>
          </a:xfrm>
          <a:prstGeom prst="line">
            <a:avLst/>
          </a:prstGeom>
          <a:solidFill>
            <a:schemeClr val="bg1">
              <a:lumMod val="50000"/>
            </a:schemeClr>
          </a:solidFill>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Oval 19"/>
          <p:cNvSpPr>
            <a:spLocks noChangeArrowheads="1"/>
          </p:cNvSpPr>
          <p:nvPr/>
        </p:nvSpPr>
        <p:spPr bwMode="auto">
          <a:xfrm>
            <a:off x="3819139" y="2239626"/>
            <a:ext cx="397550" cy="397447"/>
          </a:xfrm>
          <a:prstGeom prst="ellipse">
            <a:avLst/>
          </a:prstGeom>
          <a:solidFill>
            <a:schemeClr val="tx1">
              <a:lumMod val="50000"/>
              <a:lumOff val="50000"/>
            </a:schemeClr>
          </a:solidFill>
          <a:ln w="9525">
            <a:noFill/>
            <a:round/>
            <a:headEnd/>
            <a:tailEnd/>
          </a:ln>
        </p:spPr>
        <p:txBody>
          <a:bodyPr vert="horz" wrap="square" lIns="0" tIns="0" rIns="0" bIns="0" numCol="1" anchor="ctr" anchorCtr="1" compatLnSpc="1">
            <a:prstTxWarp prst="textNoShape">
              <a:avLst/>
            </a:prstTxWarp>
          </a:bodyPr>
          <a:lstStyle/>
          <a:p>
            <a:pPr algn="ctr"/>
            <a:r>
              <a:rPr lang="en-US" sz="600" dirty="0">
                <a:solidFill>
                  <a:schemeClr val="bg1"/>
                </a:solidFill>
                <a:latin typeface="Arial" panose="020B0604020202020204" pitchFamily="34" charset="0"/>
                <a:cs typeface="Arial" panose="020B0604020202020204" pitchFamily="34" charset="0"/>
              </a:rPr>
              <a:t>TITLE I</a:t>
            </a:r>
          </a:p>
        </p:txBody>
      </p:sp>
      <p:sp>
        <p:nvSpPr>
          <p:cNvPr id="24" name="Oval 20"/>
          <p:cNvSpPr>
            <a:spLocks noChangeArrowheads="1"/>
          </p:cNvSpPr>
          <p:nvPr/>
        </p:nvSpPr>
        <p:spPr bwMode="auto">
          <a:xfrm>
            <a:off x="4906192" y="2239626"/>
            <a:ext cx="397550" cy="397447"/>
          </a:xfrm>
          <a:prstGeom prst="ellipse">
            <a:avLst/>
          </a:prstGeom>
          <a:solidFill>
            <a:schemeClr val="tx1">
              <a:lumMod val="50000"/>
              <a:lumOff val="50000"/>
            </a:schemeClr>
          </a:solidFill>
          <a:ln w="9525">
            <a:noFill/>
            <a:round/>
            <a:headEnd/>
            <a:tailEnd/>
          </a:ln>
        </p:spPr>
        <p:txBody>
          <a:bodyPr vert="horz" wrap="square" lIns="0" tIns="0" rIns="0" bIns="0" numCol="1" anchor="ctr" anchorCtr="1" compatLnSpc="1">
            <a:prstTxWarp prst="textNoShape">
              <a:avLst/>
            </a:prstTxWarp>
          </a:bodyPr>
          <a:lstStyle/>
          <a:p>
            <a:pPr algn="ctr"/>
            <a:r>
              <a:rPr lang="en-US" sz="600" dirty="0">
                <a:solidFill>
                  <a:schemeClr val="bg1"/>
                </a:solidFill>
                <a:latin typeface="Arial" panose="020B0604020202020204" pitchFamily="34" charset="0"/>
                <a:cs typeface="Arial" panose="020B0604020202020204" pitchFamily="34" charset="0"/>
              </a:rPr>
              <a:t>TITLE II</a:t>
            </a:r>
          </a:p>
        </p:txBody>
      </p:sp>
      <p:sp>
        <p:nvSpPr>
          <p:cNvPr id="25" name="Oval 21"/>
          <p:cNvSpPr>
            <a:spLocks noChangeArrowheads="1"/>
          </p:cNvSpPr>
          <p:nvPr/>
        </p:nvSpPr>
        <p:spPr bwMode="auto">
          <a:xfrm>
            <a:off x="3963252" y="4860293"/>
            <a:ext cx="397550" cy="397447"/>
          </a:xfrm>
          <a:prstGeom prst="ellipse">
            <a:avLst/>
          </a:prstGeom>
          <a:solidFill>
            <a:schemeClr val="tx1">
              <a:lumMod val="50000"/>
              <a:lumOff val="50000"/>
            </a:schemeClr>
          </a:solidFill>
          <a:ln w="9525">
            <a:noFill/>
            <a:round/>
            <a:headEnd/>
            <a:tailEnd/>
          </a:ln>
        </p:spPr>
        <p:txBody>
          <a:bodyPr vert="horz" wrap="square" lIns="0" tIns="0" rIns="0" bIns="0" numCol="1" anchor="ctr" anchorCtr="1" compatLnSpc="1">
            <a:prstTxWarp prst="textNoShape">
              <a:avLst/>
            </a:prstTxWarp>
          </a:bodyPr>
          <a:lstStyle/>
          <a:p>
            <a:pPr algn="ctr"/>
            <a:r>
              <a:rPr lang="en-US" sz="600" dirty="0">
                <a:solidFill>
                  <a:schemeClr val="bg1"/>
                </a:solidFill>
                <a:latin typeface="Arial" panose="020B0604020202020204" pitchFamily="34" charset="0"/>
                <a:cs typeface="Arial" panose="020B0604020202020204" pitchFamily="34" charset="0"/>
              </a:rPr>
              <a:t>CMS</a:t>
            </a:r>
          </a:p>
        </p:txBody>
      </p:sp>
      <p:sp>
        <p:nvSpPr>
          <p:cNvPr id="26" name="Oval 22"/>
          <p:cNvSpPr>
            <a:spLocks noChangeArrowheads="1"/>
          </p:cNvSpPr>
          <p:nvPr/>
        </p:nvSpPr>
        <p:spPr bwMode="auto">
          <a:xfrm>
            <a:off x="4739717" y="4860293"/>
            <a:ext cx="397550" cy="397447"/>
          </a:xfrm>
          <a:prstGeom prst="ellipse">
            <a:avLst/>
          </a:prstGeom>
          <a:solidFill>
            <a:schemeClr val="tx1">
              <a:lumMod val="50000"/>
              <a:lumOff val="50000"/>
            </a:schemeClr>
          </a:solidFill>
          <a:ln w="9525">
            <a:noFill/>
            <a:round/>
            <a:headEnd/>
            <a:tailEnd/>
          </a:ln>
        </p:spPr>
        <p:txBody>
          <a:bodyPr vert="horz" wrap="square" lIns="0" tIns="0" rIns="0" bIns="0" numCol="1" anchor="ctr" anchorCtr="1" compatLnSpc="1">
            <a:prstTxWarp prst="textNoShape">
              <a:avLst/>
            </a:prstTxWarp>
          </a:bodyPr>
          <a:lstStyle/>
          <a:p>
            <a:pPr algn="ctr"/>
            <a:r>
              <a:rPr lang="en-US" sz="600" dirty="0">
                <a:solidFill>
                  <a:schemeClr val="bg1"/>
                </a:solidFill>
                <a:latin typeface="Arial" panose="020B0604020202020204" pitchFamily="34" charset="0"/>
                <a:cs typeface="Arial" panose="020B0604020202020204" pitchFamily="34" charset="0"/>
              </a:rPr>
              <a:t>TITLE IV</a:t>
            </a:r>
          </a:p>
        </p:txBody>
      </p:sp>
      <p:sp>
        <p:nvSpPr>
          <p:cNvPr id="27" name="Oval 23"/>
          <p:cNvSpPr>
            <a:spLocks noChangeArrowheads="1"/>
          </p:cNvSpPr>
          <p:nvPr/>
        </p:nvSpPr>
        <p:spPr bwMode="auto">
          <a:xfrm>
            <a:off x="5623025" y="4118806"/>
            <a:ext cx="397550" cy="397447"/>
          </a:xfrm>
          <a:prstGeom prst="ellipse">
            <a:avLst/>
          </a:prstGeom>
          <a:solidFill>
            <a:schemeClr val="tx1">
              <a:lumMod val="50000"/>
              <a:lumOff val="50000"/>
            </a:schemeClr>
          </a:solidFill>
          <a:ln w="9525">
            <a:noFill/>
            <a:round/>
            <a:headEnd/>
            <a:tailEnd/>
          </a:ln>
        </p:spPr>
        <p:txBody>
          <a:bodyPr vert="horz" wrap="square" lIns="0" tIns="0" rIns="0" bIns="0" numCol="1" anchor="ctr" anchorCtr="1" compatLnSpc="1">
            <a:prstTxWarp prst="textNoShape">
              <a:avLst/>
            </a:prstTxWarp>
          </a:bodyPr>
          <a:lstStyle/>
          <a:p>
            <a:pPr algn="ctr"/>
            <a:r>
              <a:rPr lang="en-US" sz="600" dirty="0">
                <a:solidFill>
                  <a:schemeClr val="bg1"/>
                </a:solidFill>
                <a:latin typeface="Arial" panose="020B0604020202020204" pitchFamily="34" charset="0"/>
                <a:cs typeface="Arial" panose="020B0604020202020204" pitchFamily="34" charset="0"/>
              </a:rPr>
              <a:t>TITLE III</a:t>
            </a:r>
          </a:p>
        </p:txBody>
      </p:sp>
      <p:sp>
        <p:nvSpPr>
          <p:cNvPr id="28" name="Oval 24"/>
          <p:cNvSpPr>
            <a:spLocks noChangeArrowheads="1"/>
          </p:cNvSpPr>
          <p:nvPr/>
        </p:nvSpPr>
        <p:spPr bwMode="auto">
          <a:xfrm>
            <a:off x="3152000" y="4118806"/>
            <a:ext cx="397550" cy="397447"/>
          </a:xfrm>
          <a:prstGeom prst="ellipse">
            <a:avLst/>
          </a:prstGeom>
          <a:solidFill>
            <a:schemeClr val="tx1">
              <a:lumMod val="50000"/>
              <a:lumOff val="50000"/>
            </a:schemeClr>
          </a:solidFill>
          <a:ln w="9525">
            <a:noFill/>
            <a:round/>
            <a:headEnd/>
            <a:tailEnd/>
          </a:ln>
        </p:spPr>
        <p:txBody>
          <a:bodyPr vert="horz" wrap="square" lIns="0" tIns="0" rIns="0" bIns="0" numCol="1" anchor="ctr" anchorCtr="1" compatLnSpc="1">
            <a:prstTxWarp prst="textNoShape">
              <a:avLst/>
            </a:prstTxWarp>
          </a:bodyPr>
          <a:lstStyle/>
          <a:p>
            <a:pPr algn="ctr"/>
            <a:r>
              <a:rPr lang="en-US" sz="600" dirty="0">
                <a:solidFill>
                  <a:schemeClr val="bg1"/>
                </a:solidFill>
                <a:latin typeface="Arial" panose="020B0604020202020204" pitchFamily="34" charset="0"/>
                <a:cs typeface="Arial" panose="020B0604020202020204" pitchFamily="34" charset="0"/>
              </a:rPr>
              <a:t>OTHER</a:t>
            </a:r>
          </a:p>
        </p:txBody>
      </p:sp>
      <p:sp>
        <p:nvSpPr>
          <p:cNvPr id="9" name="Oval 5"/>
          <p:cNvSpPr>
            <a:spLocks noChangeArrowheads="1"/>
          </p:cNvSpPr>
          <p:nvPr/>
        </p:nvSpPr>
        <p:spPr bwMode="auto">
          <a:xfrm>
            <a:off x="4385649" y="1585979"/>
            <a:ext cx="330464" cy="329136"/>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10" name="Oval 6"/>
          <p:cNvSpPr>
            <a:spLocks noChangeArrowheads="1"/>
          </p:cNvSpPr>
          <p:nvPr/>
        </p:nvSpPr>
        <p:spPr bwMode="auto">
          <a:xfrm>
            <a:off x="4221659" y="5596468"/>
            <a:ext cx="330464" cy="330378"/>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11" name="Oval 7"/>
          <p:cNvSpPr>
            <a:spLocks noChangeArrowheads="1"/>
          </p:cNvSpPr>
          <p:nvPr/>
        </p:nvSpPr>
        <p:spPr bwMode="auto">
          <a:xfrm>
            <a:off x="3820382" y="5516978"/>
            <a:ext cx="331706" cy="329136"/>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12" name="Oval 8"/>
          <p:cNvSpPr>
            <a:spLocks noChangeArrowheads="1"/>
          </p:cNvSpPr>
          <p:nvPr/>
        </p:nvSpPr>
        <p:spPr bwMode="auto">
          <a:xfrm>
            <a:off x="3448919" y="5362968"/>
            <a:ext cx="330464" cy="329136"/>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13" name="Oval 9"/>
          <p:cNvSpPr>
            <a:spLocks noChangeArrowheads="1"/>
          </p:cNvSpPr>
          <p:nvPr/>
        </p:nvSpPr>
        <p:spPr bwMode="auto">
          <a:xfrm>
            <a:off x="3111001" y="5136920"/>
            <a:ext cx="330464" cy="330378"/>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14" name="Oval 10"/>
          <p:cNvSpPr>
            <a:spLocks noChangeArrowheads="1"/>
          </p:cNvSpPr>
          <p:nvPr/>
        </p:nvSpPr>
        <p:spPr bwMode="auto">
          <a:xfrm>
            <a:off x="2824020" y="4843802"/>
            <a:ext cx="329222" cy="330378"/>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15" name="Oval 11"/>
          <p:cNvSpPr>
            <a:spLocks noChangeArrowheads="1"/>
          </p:cNvSpPr>
          <p:nvPr/>
        </p:nvSpPr>
        <p:spPr bwMode="auto">
          <a:xfrm>
            <a:off x="2602882" y="4502247"/>
            <a:ext cx="329222" cy="330378"/>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16" name="Oval 12"/>
          <p:cNvSpPr>
            <a:spLocks noChangeArrowheads="1"/>
          </p:cNvSpPr>
          <p:nvPr/>
        </p:nvSpPr>
        <p:spPr bwMode="auto">
          <a:xfrm>
            <a:off x="2462497" y="4124672"/>
            <a:ext cx="330464" cy="330378"/>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17" name="Oval 13"/>
          <p:cNvSpPr>
            <a:spLocks noChangeArrowheads="1"/>
          </p:cNvSpPr>
          <p:nvPr/>
        </p:nvSpPr>
        <p:spPr bwMode="auto">
          <a:xfrm>
            <a:off x="2394169" y="3722257"/>
            <a:ext cx="330464" cy="330378"/>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18" name="Oval 14"/>
          <p:cNvSpPr>
            <a:spLocks noChangeArrowheads="1"/>
          </p:cNvSpPr>
          <p:nvPr/>
        </p:nvSpPr>
        <p:spPr bwMode="auto">
          <a:xfrm>
            <a:off x="2410318" y="3311147"/>
            <a:ext cx="329222" cy="329136"/>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19" name="Oval 15"/>
          <p:cNvSpPr>
            <a:spLocks noChangeArrowheads="1"/>
          </p:cNvSpPr>
          <p:nvPr/>
        </p:nvSpPr>
        <p:spPr bwMode="auto">
          <a:xfrm>
            <a:off x="2507221" y="2922395"/>
            <a:ext cx="329222" cy="329136"/>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20" name="Oval 16"/>
          <p:cNvSpPr>
            <a:spLocks noChangeArrowheads="1"/>
          </p:cNvSpPr>
          <p:nvPr/>
        </p:nvSpPr>
        <p:spPr bwMode="auto">
          <a:xfrm>
            <a:off x="2682393" y="2551030"/>
            <a:ext cx="330464" cy="329136"/>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21" name="Oval 17"/>
          <p:cNvSpPr>
            <a:spLocks noChangeArrowheads="1"/>
          </p:cNvSpPr>
          <p:nvPr/>
        </p:nvSpPr>
        <p:spPr bwMode="auto">
          <a:xfrm>
            <a:off x="2928378" y="2231831"/>
            <a:ext cx="330464" cy="330378"/>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22" name="Oval 18"/>
          <p:cNvSpPr>
            <a:spLocks noChangeArrowheads="1"/>
          </p:cNvSpPr>
          <p:nvPr/>
        </p:nvSpPr>
        <p:spPr bwMode="auto">
          <a:xfrm>
            <a:off x="3237720" y="1961070"/>
            <a:ext cx="329222" cy="330378"/>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29" name="Oval 25"/>
          <p:cNvSpPr>
            <a:spLocks noChangeArrowheads="1"/>
          </p:cNvSpPr>
          <p:nvPr/>
        </p:nvSpPr>
        <p:spPr bwMode="auto">
          <a:xfrm>
            <a:off x="3588063" y="1761104"/>
            <a:ext cx="330464" cy="330378"/>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30" name="Oval 26"/>
          <p:cNvSpPr>
            <a:spLocks noChangeArrowheads="1"/>
          </p:cNvSpPr>
          <p:nvPr/>
        </p:nvSpPr>
        <p:spPr bwMode="auto">
          <a:xfrm>
            <a:off x="3975674" y="1629450"/>
            <a:ext cx="329222" cy="330378"/>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31" name="Oval 27"/>
          <p:cNvSpPr>
            <a:spLocks noChangeArrowheads="1"/>
          </p:cNvSpPr>
          <p:nvPr/>
        </p:nvSpPr>
        <p:spPr bwMode="auto">
          <a:xfrm>
            <a:off x="4786927" y="1624481"/>
            <a:ext cx="330464" cy="329136"/>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32" name="Oval 28"/>
          <p:cNvSpPr>
            <a:spLocks noChangeArrowheads="1"/>
          </p:cNvSpPr>
          <p:nvPr/>
        </p:nvSpPr>
        <p:spPr bwMode="auto">
          <a:xfrm>
            <a:off x="5178265" y="1739990"/>
            <a:ext cx="330464" cy="331620"/>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33" name="Oval 29"/>
          <p:cNvSpPr>
            <a:spLocks noChangeArrowheads="1"/>
          </p:cNvSpPr>
          <p:nvPr/>
        </p:nvSpPr>
        <p:spPr bwMode="auto">
          <a:xfrm>
            <a:off x="5539787" y="1933745"/>
            <a:ext cx="329222" cy="330378"/>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34" name="Oval 30"/>
          <p:cNvSpPr>
            <a:spLocks noChangeArrowheads="1"/>
          </p:cNvSpPr>
          <p:nvPr/>
        </p:nvSpPr>
        <p:spPr bwMode="auto">
          <a:xfrm>
            <a:off x="5849131" y="2193328"/>
            <a:ext cx="331706" cy="330378"/>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35" name="Oval 31"/>
          <p:cNvSpPr>
            <a:spLocks noChangeArrowheads="1"/>
          </p:cNvSpPr>
          <p:nvPr/>
        </p:nvSpPr>
        <p:spPr bwMode="auto">
          <a:xfrm>
            <a:off x="6103813" y="2513769"/>
            <a:ext cx="330464" cy="330378"/>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36" name="Oval 32"/>
          <p:cNvSpPr>
            <a:spLocks noChangeArrowheads="1"/>
          </p:cNvSpPr>
          <p:nvPr/>
        </p:nvSpPr>
        <p:spPr bwMode="auto">
          <a:xfrm>
            <a:off x="6288922" y="2878924"/>
            <a:ext cx="330464" cy="331620"/>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37" name="Oval 33"/>
          <p:cNvSpPr>
            <a:spLocks noChangeArrowheads="1"/>
          </p:cNvSpPr>
          <p:nvPr/>
        </p:nvSpPr>
        <p:spPr bwMode="auto">
          <a:xfrm>
            <a:off x="6390794" y="3263951"/>
            <a:ext cx="330464" cy="329136"/>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38" name="Oval 34"/>
          <p:cNvSpPr>
            <a:spLocks noChangeArrowheads="1"/>
          </p:cNvSpPr>
          <p:nvPr/>
        </p:nvSpPr>
        <p:spPr bwMode="auto">
          <a:xfrm>
            <a:off x="6418126" y="3675060"/>
            <a:ext cx="331706" cy="330378"/>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39" name="Oval 35"/>
          <p:cNvSpPr>
            <a:spLocks noChangeArrowheads="1"/>
          </p:cNvSpPr>
          <p:nvPr/>
        </p:nvSpPr>
        <p:spPr bwMode="auto">
          <a:xfrm>
            <a:off x="6357251" y="4073749"/>
            <a:ext cx="331706" cy="330378"/>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40" name="Oval 36"/>
          <p:cNvSpPr>
            <a:spLocks noChangeArrowheads="1"/>
          </p:cNvSpPr>
          <p:nvPr/>
        </p:nvSpPr>
        <p:spPr bwMode="auto">
          <a:xfrm>
            <a:off x="6223078" y="4462502"/>
            <a:ext cx="330464" cy="330378"/>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41" name="Oval 37"/>
          <p:cNvSpPr>
            <a:spLocks noChangeArrowheads="1"/>
          </p:cNvSpPr>
          <p:nvPr/>
        </p:nvSpPr>
        <p:spPr bwMode="auto">
          <a:xfrm>
            <a:off x="6004425" y="4812752"/>
            <a:ext cx="330464" cy="331620"/>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42" name="Oval 38"/>
          <p:cNvSpPr>
            <a:spLocks noChangeArrowheads="1"/>
          </p:cNvSpPr>
          <p:nvPr/>
        </p:nvSpPr>
        <p:spPr bwMode="auto">
          <a:xfrm>
            <a:off x="5732350" y="5108354"/>
            <a:ext cx="330464" cy="330378"/>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43" name="Oval 39"/>
          <p:cNvSpPr>
            <a:spLocks noChangeArrowheads="1"/>
          </p:cNvSpPr>
          <p:nvPr/>
        </p:nvSpPr>
        <p:spPr bwMode="auto">
          <a:xfrm>
            <a:off x="5401888" y="5339370"/>
            <a:ext cx="330464" cy="330378"/>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44" name="Oval 40"/>
          <p:cNvSpPr>
            <a:spLocks noChangeArrowheads="1"/>
          </p:cNvSpPr>
          <p:nvPr/>
        </p:nvSpPr>
        <p:spPr bwMode="auto">
          <a:xfrm>
            <a:off x="5030426" y="5505801"/>
            <a:ext cx="330464" cy="329136"/>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45" name="Oval 41"/>
          <p:cNvSpPr>
            <a:spLocks noChangeArrowheads="1"/>
          </p:cNvSpPr>
          <p:nvPr/>
        </p:nvSpPr>
        <p:spPr bwMode="auto">
          <a:xfrm>
            <a:off x="4631632" y="5596468"/>
            <a:ext cx="330464" cy="330378"/>
          </a:xfrm>
          <a:prstGeom prst="ellipse">
            <a:avLst/>
          </a:prstGeom>
          <a:solidFill>
            <a:schemeClr val="accent2"/>
          </a:solidFill>
          <a:ln w="9525">
            <a:noFill/>
            <a:round/>
            <a:headEnd/>
            <a:tailEnd/>
          </a:ln>
        </p:spPr>
        <p:txBody>
          <a:bodyPr vert="horz" wrap="square" lIns="0" tIns="0" rIns="0" bIns="0" numCol="1" anchor="ctr" anchorCtr="1" compatLnSpc="1">
            <a:prstTxWarp prst="textNoShape">
              <a:avLst/>
            </a:prstTxWarp>
          </a:bodyPr>
          <a:lstStyle/>
          <a:p>
            <a:pPr algn="ctr"/>
            <a:r>
              <a:rPr lang="en-US" sz="525" dirty="0">
                <a:solidFill>
                  <a:schemeClr val="bg1"/>
                </a:solidFill>
                <a:latin typeface="Arial" panose="020B0604020202020204" pitchFamily="34" charset="0"/>
                <a:cs typeface="Arial" panose="020B0604020202020204" pitchFamily="34" charset="0"/>
              </a:rPr>
              <a:t>LWIA</a:t>
            </a:r>
          </a:p>
        </p:txBody>
      </p:sp>
      <p:sp>
        <p:nvSpPr>
          <p:cNvPr id="83" name="Rounded Rectangle 82"/>
          <p:cNvSpPr/>
          <p:nvPr/>
        </p:nvSpPr>
        <p:spPr>
          <a:xfrm>
            <a:off x="5292619" y="3156923"/>
            <a:ext cx="484630" cy="398345"/>
          </a:xfrm>
          <a:prstGeom prst="roundRect">
            <a:avLst>
              <a:gd name="adj" fmla="val 1086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825" dirty="0">
                <a:solidFill>
                  <a:schemeClr val="bg1"/>
                </a:solidFill>
                <a:latin typeface="Arial" panose="020B0604020202020204" pitchFamily="34" charset="0"/>
                <a:cs typeface="Arial" panose="020B0604020202020204" pitchFamily="34" charset="0"/>
              </a:rPr>
              <a:t>STAT 3</a:t>
            </a:r>
          </a:p>
        </p:txBody>
      </p:sp>
      <p:sp>
        <p:nvSpPr>
          <p:cNvPr id="85" name="Rounded Rectangle 84"/>
          <p:cNvSpPr/>
          <p:nvPr/>
        </p:nvSpPr>
        <p:spPr>
          <a:xfrm>
            <a:off x="5292619" y="3627139"/>
            <a:ext cx="484630" cy="398345"/>
          </a:xfrm>
          <a:prstGeom prst="roundRect">
            <a:avLst>
              <a:gd name="adj" fmla="val 1086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825" dirty="0">
                <a:solidFill>
                  <a:schemeClr val="bg1"/>
                </a:solidFill>
                <a:latin typeface="Arial" panose="020B0604020202020204" pitchFamily="34" charset="0"/>
                <a:cs typeface="Arial" panose="020B0604020202020204" pitchFamily="34" charset="0"/>
              </a:rPr>
              <a:t>STAT 4</a:t>
            </a:r>
          </a:p>
        </p:txBody>
      </p:sp>
      <p:sp>
        <p:nvSpPr>
          <p:cNvPr id="86" name="Rounded Rectangle 85"/>
          <p:cNvSpPr/>
          <p:nvPr/>
        </p:nvSpPr>
        <p:spPr>
          <a:xfrm>
            <a:off x="4924815" y="4231349"/>
            <a:ext cx="484630" cy="398345"/>
          </a:xfrm>
          <a:prstGeom prst="roundRect">
            <a:avLst>
              <a:gd name="adj" fmla="val 1086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825" dirty="0">
                <a:solidFill>
                  <a:schemeClr val="bg1"/>
                </a:solidFill>
                <a:latin typeface="Arial" panose="020B0604020202020204" pitchFamily="34" charset="0"/>
                <a:cs typeface="Arial" panose="020B0604020202020204" pitchFamily="34" charset="0"/>
              </a:rPr>
              <a:t>STAT 5</a:t>
            </a:r>
          </a:p>
        </p:txBody>
      </p:sp>
      <p:sp>
        <p:nvSpPr>
          <p:cNvPr id="87" name="Rounded Rectangle 86"/>
          <p:cNvSpPr/>
          <p:nvPr/>
        </p:nvSpPr>
        <p:spPr>
          <a:xfrm>
            <a:off x="3736580" y="4231349"/>
            <a:ext cx="484630" cy="398345"/>
          </a:xfrm>
          <a:prstGeom prst="roundRect">
            <a:avLst>
              <a:gd name="adj" fmla="val 1086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825" dirty="0">
                <a:solidFill>
                  <a:schemeClr val="bg1"/>
                </a:solidFill>
                <a:latin typeface="Arial" panose="020B0604020202020204" pitchFamily="34" charset="0"/>
                <a:cs typeface="Arial" panose="020B0604020202020204" pitchFamily="34" charset="0"/>
              </a:rPr>
              <a:t>STAT 7</a:t>
            </a:r>
          </a:p>
        </p:txBody>
      </p:sp>
      <p:sp>
        <p:nvSpPr>
          <p:cNvPr id="88" name="Rounded Rectangle 87"/>
          <p:cNvSpPr/>
          <p:nvPr/>
        </p:nvSpPr>
        <p:spPr>
          <a:xfrm>
            <a:off x="3342511" y="3627139"/>
            <a:ext cx="484630" cy="398345"/>
          </a:xfrm>
          <a:prstGeom prst="roundRect">
            <a:avLst>
              <a:gd name="adj" fmla="val 1086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825" dirty="0">
                <a:solidFill>
                  <a:schemeClr val="bg1"/>
                </a:solidFill>
                <a:latin typeface="Arial" panose="020B0604020202020204" pitchFamily="34" charset="0"/>
                <a:cs typeface="Arial" panose="020B0604020202020204" pitchFamily="34" charset="0"/>
              </a:rPr>
              <a:t>STAT 8</a:t>
            </a:r>
          </a:p>
        </p:txBody>
      </p:sp>
      <p:sp>
        <p:nvSpPr>
          <p:cNvPr id="89" name="Rounded Rectangle 88"/>
          <p:cNvSpPr/>
          <p:nvPr/>
        </p:nvSpPr>
        <p:spPr>
          <a:xfrm>
            <a:off x="3342511" y="3161696"/>
            <a:ext cx="484630" cy="398345"/>
          </a:xfrm>
          <a:prstGeom prst="roundRect">
            <a:avLst>
              <a:gd name="adj" fmla="val 1086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825" dirty="0">
                <a:solidFill>
                  <a:schemeClr val="bg1"/>
                </a:solidFill>
                <a:latin typeface="Arial" panose="020B0604020202020204" pitchFamily="34" charset="0"/>
                <a:cs typeface="Arial" panose="020B0604020202020204" pitchFamily="34" charset="0"/>
              </a:rPr>
              <a:t>STAT 9</a:t>
            </a:r>
          </a:p>
        </p:txBody>
      </p:sp>
      <p:sp>
        <p:nvSpPr>
          <p:cNvPr id="91" name="Rounded Rectangle 90"/>
          <p:cNvSpPr/>
          <p:nvPr/>
        </p:nvSpPr>
        <p:spPr>
          <a:xfrm>
            <a:off x="4329686" y="2505420"/>
            <a:ext cx="484630" cy="398345"/>
          </a:xfrm>
          <a:prstGeom prst="roundRect">
            <a:avLst>
              <a:gd name="adj" fmla="val 1086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825" dirty="0">
                <a:solidFill>
                  <a:schemeClr val="bg1"/>
                </a:solidFill>
                <a:latin typeface="Arial" panose="020B0604020202020204" pitchFamily="34" charset="0"/>
                <a:cs typeface="Arial" panose="020B0604020202020204" pitchFamily="34" charset="0"/>
              </a:rPr>
              <a:t>STAT 1</a:t>
            </a:r>
          </a:p>
        </p:txBody>
      </p:sp>
      <p:sp>
        <p:nvSpPr>
          <p:cNvPr id="6" name="TextBox 5"/>
          <p:cNvSpPr txBox="1"/>
          <p:nvPr/>
        </p:nvSpPr>
        <p:spPr>
          <a:xfrm>
            <a:off x="6716455" y="2338795"/>
            <a:ext cx="2427545" cy="784830"/>
          </a:xfrm>
          <a:prstGeom prst="rect">
            <a:avLst/>
          </a:prstGeom>
          <a:noFill/>
        </p:spPr>
        <p:txBody>
          <a:bodyPr wrap="square" rtlCol="0">
            <a:spAutoFit/>
          </a:bodyPr>
          <a:lstStyle/>
          <a:p>
            <a:r>
              <a:rPr lang="en-US" sz="1500" dirty="0">
                <a:solidFill>
                  <a:schemeClr val="tx1">
                    <a:lumMod val="75000"/>
                    <a:lumOff val="25000"/>
                  </a:schemeClr>
                </a:solidFill>
                <a:latin typeface="Arial" panose="020B0604020202020204" pitchFamily="34" charset="0"/>
                <a:cs typeface="Arial" panose="020B0604020202020204" pitchFamily="34" charset="0"/>
              </a:rPr>
              <a:t>Level 2</a:t>
            </a:r>
            <a:br>
              <a:rPr lang="en-US" sz="1500" dirty="0">
                <a:solidFill>
                  <a:schemeClr val="tx1">
                    <a:lumMod val="75000"/>
                    <a:lumOff val="25000"/>
                  </a:schemeClr>
                </a:solidFill>
                <a:latin typeface="Arial" panose="020B0604020202020204" pitchFamily="34" charset="0"/>
                <a:cs typeface="Arial" panose="020B0604020202020204" pitchFamily="34" charset="0"/>
              </a:rPr>
            </a:br>
            <a:r>
              <a:rPr lang="en-US" sz="1500" kern="0" dirty="0">
                <a:solidFill>
                  <a:schemeClr val="tx1">
                    <a:lumMod val="75000"/>
                    <a:lumOff val="25000"/>
                  </a:schemeClr>
                </a:solidFill>
                <a:latin typeface="Arial" panose="020B0604020202020204" pitchFamily="34" charset="0"/>
                <a:cs typeface="Arial" panose="020B0604020202020204" pitchFamily="34" charset="0"/>
              </a:rPr>
              <a:t>State Technical Assistant Teams</a:t>
            </a:r>
            <a:endParaRPr lang="en-US" sz="15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24" name="TextBox 123"/>
          <p:cNvSpPr txBox="1"/>
          <p:nvPr/>
        </p:nvSpPr>
        <p:spPr>
          <a:xfrm>
            <a:off x="6756273" y="4254340"/>
            <a:ext cx="2137975" cy="784830"/>
          </a:xfrm>
          <a:prstGeom prst="rect">
            <a:avLst/>
          </a:prstGeom>
          <a:noFill/>
        </p:spPr>
        <p:txBody>
          <a:bodyPr wrap="square" rtlCol="0">
            <a:spAutoFit/>
          </a:bodyPr>
          <a:lstStyle/>
          <a:p>
            <a:r>
              <a:rPr lang="en-US" sz="1500" dirty="0">
                <a:solidFill>
                  <a:schemeClr val="tx1">
                    <a:lumMod val="75000"/>
                    <a:lumOff val="25000"/>
                  </a:schemeClr>
                </a:solidFill>
                <a:latin typeface="Arial" panose="020B0604020202020204" pitchFamily="34" charset="0"/>
                <a:cs typeface="Arial" panose="020B0604020202020204" pitchFamily="34" charset="0"/>
              </a:rPr>
              <a:t>Level 3</a:t>
            </a:r>
            <a:br>
              <a:rPr lang="en-US" sz="1500" dirty="0">
                <a:solidFill>
                  <a:schemeClr val="tx1">
                    <a:lumMod val="75000"/>
                    <a:lumOff val="25000"/>
                  </a:schemeClr>
                </a:solidFill>
                <a:latin typeface="Arial" panose="020B0604020202020204" pitchFamily="34" charset="0"/>
                <a:cs typeface="Arial" panose="020B0604020202020204" pitchFamily="34" charset="0"/>
              </a:rPr>
            </a:br>
            <a:r>
              <a:rPr lang="en-US" sz="1500" dirty="0">
                <a:solidFill>
                  <a:schemeClr val="tx1">
                    <a:lumMod val="75000"/>
                    <a:lumOff val="25000"/>
                  </a:schemeClr>
                </a:solidFill>
                <a:latin typeface="Arial" panose="020B0604020202020204" pitchFamily="34" charset="0"/>
                <a:cs typeface="Arial" panose="020B0604020202020204" pitchFamily="34" charset="0"/>
              </a:rPr>
              <a:t>State Partner Technical Experts</a:t>
            </a:r>
          </a:p>
        </p:txBody>
      </p:sp>
      <p:sp>
        <p:nvSpPr>
          <p:cNvPr id="127" name="TextBox 126"/>
          <p:cNvSpPr txBox="1"/>
          <p:nvPr/>
        </p:nvSpPr>
        <p:spPr>
          <a:xfrm>
            <a:off x="106878" y="2338795"/>
            <a:ext cx="2314228" cy="553998"/>
          </a:xfrm>
          <a:prstGeom prst="rect">
            <a:avLst/>
          </a:prstGeom>
          <a:noFill/>
        </p:spPr>
        <p:txBody>
          <a:bodyPr wrap="square" rtlCol="0">
            <a:spAutoFit/>
          </a:bodyPr>
          <a:lstStyle/>
          <a:p>
            <a:pPr algn="r"/>
            <a:r>
              <a:rPr lang="en-US" sz="1500" dirty="0">
                <a:solidFill>
                  <a:schemeClr val="tx1">
                    <a:lumMod val="75000"/>
                    <a:lumOff val="25000"/>
                  </a:schemeClr>
                </a:solidFill>
                <a:latin typeface="Arial" panose="020B0604020202020204" pitchFamily="34" charset="0"/>
                <a:cs typeface="Arial" panose="020B0604020202020204" pitchFamily="34" charset="0"/>
              </a:rPr>
              <a:t>Level 1</a:t>
            </a:r>
            <a:br>
              <a:rPr lang="en-US" sz="1500" dirty="0">
                <a:solidFill>
                  <a:schemeClr val="tx1">
                    <a:lumMod val="75000"/>
                    <a:lumOff val="25000"/>
                  </a:schemeClr>
                </a:solidFill>
                <a:latin typeface="Arial" panose="020B0604020202020204" pitchFamily="34" charset="0"/>
                <a:cs typeface="Arial" panose="020B0604020202020204" pitchFamily="34" charset="0"/>
              </a:rPr>
            </a:br>
            <a:r>
              <a:rPr lang="en-US" sz="1500" dirty="0">
                <a:solidFill>
                  <a:schemeClr val="tx1">
                    <a:lumMod val="75000"/>
                    <a:lumOff val="25000"/>
                  </a:schemeClr>
                </a:solidFill>
                <a:latin typeface="Arial" panose="020B0604020202020204" pitchFamily="34" charset="0"/>
                <a:cs typeface="Arial" panose="020B0604020202020204" pitchFamily="34" charset="0"/>
              </a:rPr>
              <a:t>Interagency Work Group</a:t>
            </a:r>
          </a:p>
        </p:txBody>
      </p:sp>
      <p:cxnSp>
        <p:nvCxnSpPr>
          <p:cNvPr id="102" name="Straight Connector 101"/>
          <p:cNvCxnSpPr/>
          <p:nvPr/>
        </p:nvCxnSpPr>
        <p:spPr>
          <a:xfrm flipV="1">
            <a:off x="5038556" y="2980492"/>
            <a:ext cx="157101" cy="356883"/>
          </a:xfrm>
          <a:prstGeom prst="line">
            <a:avLst/>
          </a:prstGeom>
          <a:solidFill>
            <a:schemeClr val="bg1">
              <a:lumMod val="50000"/>
            </a:schemeClr>
          </a:solidFill>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283131" y="4485174"/>
            <a:ext cx="2137975" cy="1015663"/>
          </a:xfrm>
          <a:prstGeom prst="rect">
            <a:avLst/>
          </a:prstGeom>
          <a:noFill/>
        </p:spPr>
        <p:txBody>
          <a:bodyPr wrap="square" rtlCol="0">
            <a:spAutoFit/>
          </a:bodyPr>
          <a:lstStyle/>
          <a:p>
            <a:pPr algn="r"/>
            <a:r>
              <a:rPr lang="en-US" sz="1500" dirty="0">
                <a:solidFill>
                  <a:schemeClr val="tx1">
                    <a:lumMod val="75000"/>
                    <a:lumOff val="25000"/>
                  </a:schemeClr>
                </a:solidFill>
                <a:latin typeface="Arial" panose="020B0604020202020204" pitchFamily="34" charset="0"/>
                <a:cs typeface="Arial" panose="020B0604020202020204" pitchFamily="34" charset="0"/>
              </a:rPr>
              <a:t>Level 4 </a:t>
            </a:r>
            <a:br>
              <a:rPr lang="en-US" sz="1500" dirty="0">
                <a:solidFill>
                  <a:schemeClr val="tx1">
                    <a:lumMod val="75000"/>
                    <a:lumOff val="25000"/>
                  </a:schemeClr>
                </a:solidFill>
                <a:latin typeface="Arial" panose="020B0604020202020204" pitchFamily="34" charset="0"/>
                <a:cs typeface="Arial" panose="020B0604020202020204" pitchFamily="34" charset="0"/>
              </a:rPr>
            </a:br>
            <a:r>
              <a:rPr lang="en-US" sz="1500" dirty="0">
                <a:solidFill>
                  <a:schemeClr val="tx1">
                    <a:lumMod val="75000"/>
                    <a:lumOff val="25000"/>
                  </a:schemeClr>
                </a:solidFill>
                <a:latin typeface="Arial" panose="020B0604020202020204" pitchFamily="34" charset="0"/>
                <a:cs typeface="Arial" panose="020B0604020202020204" pitchFamily="34" charset="0"/>
              </a:rPr>
              <a:t>Local Area Staff</a:t>
            </a:r>
            <a:br>
              <a:rPr lang="en-US" sz="1500" dirty="0">
                <a:solidFill>
                  <a:schemeClr val="tx1">
                    <a:lumMod val="75000"/>
                    <a:lumOff val="25000"/>
                  </a:schemeClr>
                </a:solidFill>
                <a:latin typeface="Arial" panose="020B0604020202020204" pitchFamily="34" charset="0"/>
                <a:cs typeface="Arial" panose="020B0604020202020204" pitchFamily="34" charset="0"/>
              </a:rPr>
            </a:br>
            <a:r>
              <a:rPr lang="en-US" sz="1500" dirty="0">
                <a:solidFill>
                  <a:schemeClr val="tx1">
                    <a:lumMod val="75000"/>
                    <a:lumOff val="25000"/>
                  </a:schemeClr>
                </a:solidFill>
                <a:latin typeface="Arial" panose="020B0604020202020204" pitchFamily="34" charset="0"/>
                <a:cs typeface="Arial" panose="020B0604020202020204" pitchFamily="34" charset="0"/>
              </a:rPr>
              <a:t>(State Programs &amp; Required Partners)</a:t>
            </a:r>
          </a:p>
        </p:txBody>
      </p:sp>
      <p:sp>
        <p:nvSpPr>
          <p:cNvPr id="84" name="Rounded Rectangle 83"/>
          <p:cNvSpPr/>
          <p:nvPr/>
        </p:nvSpPr>
        <p:spPr>
          <a:xfrm>
            <a:off x="5050304" y="2675590"/>
            <a:ext cx="484630" cy="398345"/>
          </a:xfrm>
          <a:prstGeom prst="roundRect">
            <a:avLst>
              <a:gd name="adj" fmla="val 1086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825" dirty="0">
                <a:solidFill>
                  <a:schemeClr val="bg1"/>
                </a:solidFill>
                <a:latin typeface="Arial" panose="020B0604020202020204" pitchFamily="34" charset="0"/>
                <a:cs typeface="Arial" panose="020B0604020202020204" pitchFamily="34" charset="0"/>
              </a:rPr>
              <a:t>STAT 2</a:t>
            </a:r>
          </a:p>
        </p:txBody>
      </p:sp>
      <p:cxnSp>
        <p:nvCxnSpPr>
          <p:cNvPr id="104" name="Straight Connector 103"/>
          <p:cNvCxnSpPr/>
          <p:nvPr/>
        </p:nvCxnSpPr>
        <p:spPr>
          <a:xfrm>
            <a:off x="3923496" y="2980492"/>
            <a:ext cx="163990" cy="344435"/>
          </a:xfrm>
          <a:prstGeom prst="line">
            <a:avLst/>
          </a:prstGeom>
          <a:solidFill>
            <a:schemeClr val="bg1">
              <a:lumMod val="50000"/>
            </a:schemeClr>
          </a:solidFill>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90" name="Rounded Rectangle 89"/>
          <p:cNvSpPr/>
          <p:nvPr/>
        </p:nvSpPr>
        <p:spPr>
          <a:xfrm>
            <a:off x="3606732" y="2675590"/>
            <a:ext cx="484630" cy="398345"/>
          </a:xfrm>
          <a:prstGeom prst="roundRect">
            <a:avLst>
              <a:gd name="adj" fmla="val 1086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825" dirty="0">
                <a:solidFill>
                  <a:schemeClr val="bg1"/>
                </a:solidFill>
                <a:latin typeface="Arial" panose="020B0604020202020204" pitchFamily="34" charset="0"/>
                <a:cs typeface="Arial" panose="020B0604020202020204" pitchFamily="34" charset="0"/>
              </a:rPr>
              <a:t>STAT 10</a:t>
            </a:r>
          </a:p>
        </p:txBody>
      </p:sp>
      <p:cxnSp>
        <p:nvCxnSpPr>
          <p:cNvPr id="106" name="Straight Connector 105"/>
          <p:cNvCxnSpPr/>
          <p:nvPr/>
        </p:nvCxnSpPr>
        <p:spPr>
          <a:xfrm>
            <a:off x="4578212" y="3752446"/>
            <a:ext cx="0" cy="814109"/>
          </a:xfrm>
          <a:prstGeom prst="line">
            <a:avLst/>
          </a:prstGeom>
          <a:solidFill>
            <a:schemeClr val="bg1">
              <a:lumMod val="50000"/>
            </a:schemeClr>
          </a:solidFill>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0" name="Rounded Rectangle 99"/>
          <p:cNvSpPr/>
          <p:nvPr/>
        </p:nvSpPr>
        <p:spPr>
          <a:xfrm>
            <a:off x="4340573" y="4386911"/>
            <a:ext cx="484630" cy="398345"/>
          </a:xfrm>
          <a:prstGeom prst="roundRect">
            <a:avLst>
              <a:gd name="adj" fmla="val 10863"/>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825" dirty="0">
                <a:solidFill>
                  <a:schemeClr val="bg1"/>
                </a:solidFill>
                <a:latin typeface="Arial" panose="020B0604020202020204" pitchFamily="34" charset="0"/>
                <a:cs typeface="Arial" panose="020B0604020202020204" pitchFamily="34" charset="0"/>
              </a:rPr>
              <a:t>STAT 6</a:t>
            </a:r>
          </a:p>
        </p:txBody>
      </p:sp>
      <p:sp>
        <p:nvSpPr>
          <p:cNvPr id="93" name="Oval 92"/>
          <p:cNvSpPr/>
          <p:nvPr/>
        </p:nvSpPr>
        <p:spPr>
          <a:xfrm>
            <a:off x="4321217" y="3482496"/>
            <a:ext cx="493098" cy="52763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sz="1200" dirty="0">
                <a:latin typeface="Arial" panose="020B0604020202020204" pitchFamily="34" charset="0"/>
                <a:cs typeface="Arial" panose="020B0604020202020204" pitchFamily="34" charset="0"/>
              </a:rPr>
              <a:t>IWG</a:t>
            </a:r>
          </a:p>
        </p:txBody>
      </p:sp>
    </p:spTree>
    <p:extLst>
      <p:ext uri="{BB962C8B-B14F-4D97-AF65-F5344CB8AC3E}">
        <p14:creationId xmlns:p14="http://schemas.microsoft.com/office/powerpoint/2010/main" val="56792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Governor’s Guidelines for </a:t>
            </a:r>
            <a:br>
              <a:rPr lang="en-US" dirty="0"/>
            </a:br>
            <a:r>
              <a:rPr lang="en-US" dirty="0"/>
              <a:t>Negotiating Shared Costs and Services</a:t>
            </a:r>
          </a:p>
        </p:txBody>
      </p:sp>
      <p:sp>
        <p:nvSpPr>
          <p:cNvPr id="3" name="Content Placeholder 2"/>
          <p:cNvSpPr>
            <a:spLocks noGrp="1"/>
          </p:cNvSpPr>
          <p:nvPr>
            <p:ph idx="1"/>
          </p:nvPr>
        </p:nvSpPr>
        <p:spPr>
          <a:xfrm>
            <a:off x="628650" y="2226469"/>
            <a:ext cx="8164286" cy="3263504"/>
          </a:xfrm>
        </p:spPr>
        <p:txBody>
          <a:bodyPr>
            <a:normAutofit fontScale="62500" lnSpcReduction="20000"/>
          </a:bodyPr>
          <a:lstStyle/>
          <a:p>
            <a:pPr marL="0" indent="0">
              <a:buNone/>
            </a:pPr>
            <a:r>
              <a:rPr lang="en-US" b="1" dirty="0"/>
              <a:t>Purpose:</a:t>
            </a:r>
            <a:r>
              <a:rPr lang="en-US" dirty="0"/>
              <a:t> Fulfills the WIOA requirement that the Governor issue guidance for negotiating costs and services for a high-functioning workforce system</a:t>
            </a:r>
          </a:p>
          <a:p>
            <a:pPr marL="0" indent="0">
              <a:buNone/>
            </a:pPr>
            <a:r>
              <a:rPr lang="en-US" b="1" dirty="0"/>
              <a:t>Audience: </a:t>
            </a:r>
          </a:p>
          <a:p>
            <a:r>
              <a:rPr lang="en-US" dirty="0"/>
              <a:t>All state and local required partners</a:t>
            </a:r>
          </a:p>
          <a:p>
            <a:r>
              <a:rPr lang="en-US" dirty="0"/>
              <a:t>Local workforce innovation boards </a:t>
            </a:r>
          </a:p>
          <a:p>
            <a:r>
              <a:rPr lang="en-US" dirty="0"/>
              <a:t>Chief elected officials</a:t>
            </a:r>
          </a:p>
          <a:p>
            <a:r>
              <a:rPr lang="en-US" dirty="0"/>
              <a:t>Other partners integral to the administration and delivery of services</a:t>
            </a:r>
          </a:p>
          <a:p>
            <a:pPr marL="0" indent="0">
              <a:buNone/>
            </a:pPr>
            <a:endParaRPr lang="en-US" dirty="0"/>
          </a:p>
          <a:p>
            <a:pPr marL="0" indent="0">
              <a:buNone/>
            </a:pPr>
            <a:r>
              <a:rPr lang="en-US" dirty="0">
                <a:hlinkClick r:id="rId3"/>
              </a:rPr>
              <a:t>Right Click &amp; Open Link to access Governor's Guidelines &amp; other documents</a:t>
            </a:r>
            <a:br>
              <a:rPr lang="en-US" dirty="0"/>
            </a:br>
            <a:endParaRPr lang="en-US" dirty="0"/>
          </a:p>
          <a:p>
            <a:pPr marL="0" indent="0">
              <a:buNone/>
            </a:pPr>
            <a:br>
              <a:rPr lang="en-US" sz="1800" dirty="0">
                <a:hlinkClick r:id="rId4"/>
              </a:rPr>
            </a:br>
            <a:endParaRPr lang="en-US" sz="1800" dirty="0"/>
          </a:p>
          <a:p>
            <a:pPr marL="0" indent="0">
              <a:buNone/>
            </a:pPr>
            <a:endParaRPr lang="en-US" sz="1800" dirty="0"/>
          </a:p>
        </p:txBody>
      </p:sp>
    </p:spTree>
    <p:extLst>
      <p:ext uri="{BB962C8B-B14F-4D97-AF65-F5344CB8AC3E}">
        <p14:creationId xmlns:p14="http://schemas.microsoft.com/office/powerpoint/2010/main" val="292614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Governor’s Guidelines for </a:t>
            </a:r>
            <a:br>
              <a:rPr lang="en-US" sz="2400" dirty="0"/>
            </a:br>
            <a:r>
              <a:rPr lang="en-US" sz="2400" dirty="0"/>
              <a:t>Negotiating Shared Costs and Services (cont.)</a:t>
            </a:r>
          </a:p>
        </p:txBody>
      </p:sp>
      <p:sp>
        <p:nvSpPr>
          <p:cNvPr id="3" name="Content Placeholder 2"/>
          <p:cNvSpPr>
            <a:spLocks noGrp="1"/>
          </p:cNvSpPr>
          <p:nvPr>
            <p:ph idx="1"/>
          </p:nvPr>
        </p:nvSpPr>
        <p:spPr>
          <a:xfrm>
            <a:off x="539750" y="1743869"/>
            <a:ext cx="8262257" cy="3664064"/>
          </a:xfrm>
        </p:spPr>
        <p:txBody>
          <a:bodyPr>
            <a:normAutofit fontScale="92500" lnSpcReduction="10000"/>
          </a:bodyPr>
          <a:lstStyle/>
          <a:p>
            <a:pPr marL="0" indent="0">
              <a:buNone/>
            </a:pPr>
            <a:r>
              <a:rPr lang="en-US" sz="2400" b="1" dirty="0"/>
              <a:t>MOU timelines for PY17:</a:t>
            </a:r>
            <a:endParaRPr lang="en-US" sz="2400" dirty="0"/>
          </a:p>
          <a:p>
            <a:pPr marL="642938" lvl="1" indent="-342900">
              <a:spcAft>
                <a:spcPts val="900"/>
              </a:spcAft>
              <a:buFont typeface="+mj-lt"/>
              <a:buAutoNum type="arabicPeriod"/>
            </a:pPr>
            <a:r>
              <a:rPr lang="en-US" altLang="en-US" sz="2250" dirty="0">
                <a:ea typeface="ＭＳ Ｐゴシック" panose="020B0600070205080204" pitchFamily="34" charset="-128"/>
              </a:rPr>
              <a:t>Negotiation period: </a:t>
            </a:r>
            <a:r>
              <a:rPr lang="en-US" altLang="en-US" sz="2250" b="1" dirty="0">
                <a:ea typeface="ＭＳ Ｐゴシック" panose="020B0600070205080204" pitchFamily="34" charset="-128"/>
              </a:rPr>
              <a:t>105 days</a:t>
            </a:r>
          </a:p>
          <a:p>
            <a:pPr marL="942975" lvl="2" indent="-342900">
              <a:spcAft>
                <a:spcPts val="900"/>
              </a:spcAft>
            </a:pPr>
            <a:r>
              <a:rPr lang="en-US" altLang="en-US" sz="1950" dirty="0">
                <a:ea typeface="ＭＳ Ｐゴシック" panose="020B0600070205080204" pitchFamily="34" charset="-128"/>
              </a:rPr>
              <a:t>January 1, 2017 – April 15, 2017</a:t>
            </a:r>
          </a:p>
          <a:p>
            <a:pPr marL="942975" lvl="2" indent="-342900">
              <a:spcAft>
                <a:spcPts val="900"/>
              </a:spcAft>
            </a:pPr>
            <a:r>
              <a:rPr lang="en-US" altLang="en-US" sz="1950" dirty="0">
                <a:ea typeface="ＭＳ Ｐゴシック" panose="020B0600070205080204" pitchFamily="34" charset="-128"/>
              </a:rPr>
              <a:t>Report of Outcomes and draft budget due April 15, 2017</a:t>
            </a:r>
          </a:p>
          <a:p>
            <a:pPr marL="642938" lvl="1" indent="-342900">
              <a:spcAft>
                <a:spcPts val="900"/>
              </a:spcAft>
              <a:buFont typeface="+mj-lt"/>
              <a:buAutoNum type="arabicPeriod"/>
            </a:pPr>
            <a:r>
              <a:rPr lang="en-US" altLang="en-US" sz="2250" dirty="0">
                <a:ea typeface="ＭＳ Ｐゴシック" panose="020B0600070205080204" pitchFamily="34" charset="-128"/>
              </a:rPr>
              <a:t>State-level remediation period: </a:t>
            </a:r>
            <a:r>
              <a:rPr lang="en-US" altLang="en-US" sz="2250" b="1" dirty="0">
                <a:ea typeface="ＭＳ Ｐゴシック" panose="020B0600070205080204" pitchFamily="34" charset="-128"/>
              </a:rPr>
              <a:t>30 days</a:t>
            </a:r>
          </a:p>
          <a:p>
            <a:pPr marL="942975" lvl="2" indent="-342900">
              <a:spcAft>
                <a:spcPts val="900"/>
              </a:spcAft>
            </a:pPr>
            <a:r>
              <a:rPr lang="en-US" altLang="en-US" sz="1950" dirty="0">
                <a:ea typeface="ＭＳ Ｐゴシック" panose="020B0600070205080204" pitchFamily="34" charset="-128"/>
              </a:rPr>
              <a:t>May 1, 2017 – May 31, 2017</a:t>
            </a:r>
          </a:p>
          <a:p>
            <a:pPr marL="942975" lvl="2" indent="-342900">
              <a:spcAft>
                <a:spcPts val="900"/>
              </a:spcAft>
            </a:pPr>
            <a:r>
              <a:rPr lang="en-US" altLang="en-US" sz="1950" dirty="0">
                <a:ea typeface="ＭＳ Ｐゴシック" panose="020B0600070205080204" pitchFamily="34" charset="-128"/>
              </a:rPr>
              <a:t>Report any impasse to Federal agencies July 1, 2017</a:t>
            </a:r>
          </a:p>
          <a:p>
            <a:pPr lvl="1" indent="-385763">
              <a:spcAft>
                <a:spcPts val="900"/>
              </a:spcAft>
              <a:buFont typeface="+mj-lt"/>
              <a:buAutoNum type="arabicPeriod"/>
            </a:pPr>
            <a:r>
              <a:rPr lang="en-US" altLang="en-US" sz="2250" dirty="0">
                <a:ea typeface="ＭＳ Ｐゴシック" panose="020B0600070205080204" pitchFamily="34" charset="-128"/>
              </a:rPr>
              <a:t>If at impasse, appeal to Interagency Work Group first, then to the Illinois Workforce Innovation Board</a:t>
            </a:r>
          </a:p>
          <a:p>
            <a:pPr marL="385763" indent="-385763">
              <a:buFont typeface="+mj-lt"/>
              <a:buAutoNum type="arabicPeriod"/>
            </a:pPr>
            <a:endParaRPr lang="en-US" dirty="0"/>
          </a:p>
        </p:txBody>
      </p:sp>
    </p:spTree>
    <p:extLst>
      <p:ext uri="{BB962C8B-B14F-4D97-AF65-F5344CB8AC3E}">
        <p14:creationId xmlns:p14="http://schemas.microsoft.com/office/powerpoint/2010/main" val="24503641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447" y="430054"/>
            <a:ext cx="8258174" cy="994172"/>
          </a:xfrm>
        </p:spPr>
        <p:txBody>
          <a:bodyPr anchor="t"/>
          <a:lstStyle/>
          <a:p>
            <a:r>
              <a:rPr lang="en-US" dirty="0"/>
              <a:t>Governor’s Guidelines (cont.)</a:t>
            </a:r>
          </a:p>
        </p:txBody>
      </p:sp>
      <p:sp>
        <p:nvSpPr>
          <p:cNvPr id="3" name="Content Placeholder 2"/>
          <p:cNvSpPr>
            <a:spLocks noGrp="1"/>
          </p:cNvSpPr>
          <p:nvPr>
            <p:ph idx="1"/>
          </p:nvPr>
        </p:nvSpPr>
        <p:spPr>
          <a:xfrm>
            <a:off x="257176" y="1694461"/>
            <a:ext cx="8682717" cy="4208318"/>
          </a:xfrm>
        </p:spPr>
        <p:txBody>
          <a:bodyPr>
            <a:normAutofit fontScale="70000" lnSpcReduction="20000"/>
          </a:bodyPr>
          <a:lstStyle/>
          <a:p>
            <a:pPr marL="0" indent="0">
              <a:buNone/>
            </a:pPr>
            <a:r>
              <a:rPr lang="en-US" b="1" dirty="0"/>
              <a:t>Key concepts for negotiating MOUs:</a:t>
            </a:r>
          </a:p>
          <a:p>
            <a:pPr marL="385763" indent="-385763">
              <a:lnSpc>
                <a:spcPct val="105000"/>
              </a:lnSpc>
              <a:buFont typeface="+mj-lt"/>
              <a:buAutoNum type="arabicPeriod"/>
            </a:pPr>
            <a:r>
              <a:rPr lang="en-US" dirty="0"/>
              <a:t>Demonstrate a commitment to integration (not just what, but </a:t>
            </a:r>
            <a:r>
              <a:rPr lang="en-US" i="1" dirty="0"/>
              <a:t>how </a:t>
            </a:r>
            <a:r>
              <a:rPr lang="en-US" dirty="0"/>
              <a:t>&amp; </a:t>
            </a:r>
            <a:r>
              <a:rPr lang="en-US" i="1" dirty="0"/>
              <a:t>who</a:t>
            </a:r>
            <a:r>
              <a:rPr lang="en-US" dirty="0"/>
              <a:t>)</a:t>
            </a:r>
          </a:p>
          <a:p>
            <a:pPr marL="385763" indent="-385763">
              <a:lnSpc>
                <a:spcPct val="105000"/>
              </a:lnSpc>
              <a:buFont typeface="+mj-lt"/>
              <a:buAutoNum type="arabicPeriod"/>
            </a:pPr>
            <a:r>
              <a:rPr lang="en-US" dirty="0"/>
              <a:t>Each required partner designates an individual with authority to commit financially and programmatically on behalf of that partner to negotiate</a:t>
            </a:r>
          </a:p>
          <a:p>
            <a:pPr marL="385763" indent="-385763">
              <a:lnSpc>
                <a:spcPct val="105000"/>
              </a:lnSpc>
              <a:buFont typeface="+mj-lt"/>
              <a:buAutoNum type="arabicPeriod"/>
            </a:pPr>
            <a:r>
              <a:rPr lang="en-US" dirty="0"/>
              <a:t>Local board chair designates an individual as “lead MOU negotiator”</a:t>
            </a:r>
          </a:p>
          <a:p>
            <a:pPr marL="385763" indent="-385763">
              <a:lnSpc>
                <a:spcPct val="105000"/>
              </a:lnSpc>
              <a:buFont typeface="+mj-lt"/>
              <a:buAutoNum type="arabicPeriod"/>
            </a:pPr>
            <a:r>
              <a:rPr lang="en-US" dirty="0"/>
              <a:t>Local board chair designates a “private sector board member or other impartial individual” to lead annual budget negotiations (i.e., infrastructure funding agreement)</a:t>
            </a:r>
          </a:p>
          <a:p>
            <a:pPr marL="385763" indent="-385763">
              <a:lnSpc>
                <a:spcPct val="105000"/>
              </a:lnSpc>
              <a:buFont typeface="+mj-lt"/>
              <a:buAutoNum type="arabicPeriod"/>
            </a:pPr>
            <a:r>
              <a:rPr lang="en-US" dirty="0"/>
              <a:t>Local “career service matrix” includes a checklist for required partners to identify which career services they will provide and </a:t>
            </a:r>
            <a:r>
              <a:rPr lang="en-US" i="1" dirty="0"/>
              <a:t>how </a:t>
            </a:r>
            <a:r>
              <a:rPr lang="en-US" dirty="0"/>
              <a:t>they will make those services accessible in the comprehensive one-stop center(s)</a:t>
            </a:r>
          </a:p>
          <a:p>
            <a:pPr marL="342900" lvl="1" indent="0">
              <a:lnSpc>
                <a:spcPct val="105000"/>
              </a:lnSpc>
              <a:buNone/>
            </a:pPr>
            <a:r>
              <a:rPr lang="en-US" dirty="0"/>
              <a:t>1) Onsite program staff/contractor; 2) cross-trained staff; 3) “direct linkage” technology</a:t>
            </a:r>
          </a:p>
        </p:txBody>
      </p:sp>
    </p:spTree>
    <p:extLst>
      <p:ext uri="{BB962C8B-B14F-4D97-AF65-F5344CB8AC3E}">
        <p14:creationId xmlns:p14="http://schemas.microsoft.com/office/powerpoint/2010/main" val="34655312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317"/>
            <a:ext cx="8997049" cy="465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93259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2700"/>
            <a:ext cx="9144000" cy="3975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2010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000" y="257334"/>
            <a:ext cx="8209190" cy="994172"/>
          </a:xfrm>
        </p:spPr>
        <p:txBody>
          <a:bodyPr>
            <a:normAutofit/>
          </a:bodyPr>
          <a:lstStyle/>
          <a:p>
            <a:r>
              <a:rPr lang="en-US" sz="2800" dirty="0"/>
              <a:t>Governor’s Guidelines for Negotiating</a:t>
            </a:r>
            <a:br>
              <a:rPr lang="en-US" sz="2800" dirty="0"/>
            </a:br>
            <a:r>
              <a:rPr lang="en-US" sz="2800" dirty="0"/>
              <a:t> Shared Costs and Services (cont.)</a:t>
            </a:r>
          </a:p>
        </p:txBody>
      </p:sp>
      <p:sp>
        <p:nvSpPr>
          <p:cNvPr id="3" name="Content Placeholder 2"/>
          <p:cNvSpPr>
            <a:spLocks noGrp="1"/>
          </p:cNvSpPr>
          <p:nvPr>
            <p:ph idx="1"/>
          </p:nvPr>
        </p:nvSpPr>
        <p:spPr>
          <a:xfrm>
            <a:off x="331561" y="1794669"/>
            <a:ext cx="8572500" cy="3774281"/>
          </a:xfrm>
        </p:spPr>
        <p:txBody>
          <a:bodyPr>
            <a:normAutofit fontScale="70000" lnSpcReduction="20000"/>
          </a:bodyPr>
          <a:lstStyle/>
          <a:p>
            <a:pPr marL="0" indent="0">
              <a:buNone/>
            </a:pPr>
            <a:r>
              <a:rPr lang="en-US" sz="2900" b="1" dirty="0"/>
              <a:t>Key concepts for negotiating infrastructure and additional shared costs:</a:t>
            </a:r>
          </a:p>
          <a:p>
            <a:pPr marL="385763" indent="-385763">
              <a:lnSpc>
                <a:spcPct val="105000"/>
              </a:lnSpc>
              <a:buFont typeface="+mj-lt"/>
              <a:buAutoNum type="arabicPeriod"/>
            </a:pPr>
            <a:r>
              <a:rPr lang="en-US" dirty="0"/>
              <a:t>Retain the effective date for infrastructure funding agreements in Illinois as July 1, 2017 </a:t>
            </a:r>
          </a:p>
          <a:p>
            <a:pPr marL="385763" indent="-385763">
              <a:lnSpc>
                <a:spcPct val="105000"/>
              </a:lnSpc>
              <a:buFont typeface="+mj-lt"/>
              <a:buAutoNum type="arabicPeriod"/>
            </a:pPr>
            <a:r>
              <a:rPr lang="en-US" dirty="0"/>
              <a:t>Retain FTEs as the preferred cost allocation methodology in Illinois</a:t>
            </a:r>
          </a:p>
          <a:p>
            <a:pPr marL="385763" indent="-385763">
              <a:lnSpc>
                <a:spcPct val="105000"/>
              </a:lnSpc>
              <a:buFont typeface="+mj-lt"/>
              <a:buAutoNum type="arabicPeriod"/>
            </a:pPr>
            <a:r>
              <a:rPr lang="en-US" dirty="0"/>
              <a:t>Emphasize the expectation that local areas reach agreement on cost sharing </a:t>
            </a:r>
            <a:r>
              <a:rPr lang="en-US" dirty="0">
                <a:solidFill>
                  <a:srgbClr val="C00000"/>
                </a:solidFill>
              </a:rPr>
              <a:t>(i.e., state funding mechanism = LAST RESORT)</a:t>
            </a:r>
          </a:p>
          <a:p>
            <a:pPr marL="385763" indent="-385763">
              <a:lnSpc>
                <a:spcPct val="105000"/>
              </a:lnSpc>
              <a:buFont typeface="+mj-lt"/>
              <a:buAutoNum type="arabicPeriod"/>
            </a:pPr>
            <a:r>
              <a:rPr lang="en-US" dirty="0"/>
              <a:t>Encourage local board chairs to designate the one-stop operator as a resource to provide staff to be cross-trained for partners who cannot commit to a full-time, onsite presence in one-stop centers</a:t>
            </a:r>
          </a:p>
          <a:p>
            <a:pPr marL="385763" indent="-385763">
              <a:lnSpc>
                <a:spcPct val="105000"/>
              </a:lnSpc>
              <a:buFont typeface="+mj-lt"/>
              <a:buAutoNum type="arabicPeriod"/>
            </a:pPr>
            <a:r>
              <a:rPr lang="en-US" dirty="0"/>
              <a:t>Allow cash, non-cash or third-party in-kind contributions to meet additional shared cost commitments </a:t>
            </a:r>
            <a:r>
              <a:rPr lang="en-US" dirty="0">
                <a:solidFill>
                  <a:srgbClr val="C00000"/>
                </a:solidFill>
              </a:rPr>
              <a:t>(no in-kind staffing for infrastructure)</a:t>
            </a:r>
          </a:p>
        </p:txBody>
      </p:sp>
    </p:spTree>
    <p:extLst>
      <p:ext uri="{BB962C8B-B14F-4D97-AF65-F5344CB8AC3E}">
        <p14:creationId xmlns:p14="http://schemas.microsoft.com/office/powerpoint/2010/main" val="28452144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Governor’s Guidelines for Negotiating </a:t>
            </a:r>
            <a:br>
              <a:rPr lang="en-US" sz="2400" dirty="0"/>
            </a:br>
            <a:r>
              <a:rPr lang="en-US" sz="2400" dirty="0"/>
              <a:t>Shared Costs and Services (cont.)</a:t>
            </a:r>
          </a:p>
        </p:txBody>
      </p:sp>
      <p:sp>
        <p:nvSpPr>
          <p:cNvPr id="3" name="Content Placeholder 2"/>
          <p:cNvSpPr>
            <a:spLocks noGrp="1"/>
          </p:cNvSpPr>
          <p:nvPr>
            <p:ph idx="1"/>
          </p:nvPr>
        </p:nvSpPr>
        <p:spPr>
          <a:xfrm>
            <a:off x="628650" y="2226469"/>
            <a:ext cx="8164286" cy="3263504"/>
          </a:xfrm>
        </p:spPr>
        <p:txBody>
          <a:bodyPr>
            <a:normAutofit fontScale="92500" lnSpcReduction="10000"/>
          </a:bodyPr>
          <a:lstStyle/>
          <a:p>
            <a:pPr marL="0" indent="0">
              <a:buNone/>
            </a:pPr>
            <a:r>
              <a:rPr lang="en-US" sz="2400" b="1" dirty="0"/>
              <a:t>Resources provided in the Governor’s Guidelines:</a:t>
            </a:r>
          </a:p>
          <a:p>
            <a:pPr marL="385763" indent="-385763">
              <a:buFont typeface="+mj-lt"/>
              <a:buAutoNum type="arabicPeriod"/>
            </a:pPr>
            <a:r>
              <a:rPr lang="en-US" sz="2400" dirty="0"/>
              <a:t>MOU template (required)</a:t>
            </a:r>
          </a:p>
          <a:p>
            <a:pPr marL="385763" indent="-385763">
              <a:buFont typeface="+mj-lt"/>
              <a:buAutoNum type="arabicPeriod"/>
            </a:pPr>
            <a:r>
              <a:rPr lang="en-US" sz="2400" dirty="0"/>
              <a:t>Infrastructure Funding Agreement spreadsheet (required)</a:t>
            </a:r>
          </a:p>
          <a:p>
            <a:pPr marL="385763" indent="-385763">
              <a:buFont typeface="+mj-lt"/>
              <a:buAutoNum type="arabicPeriod"/>
            </a:pPr>
            <a:r>
              <a:rPr lang="en-US" sz="2400" dirty="0"/>
              <a:t>Report of Outcomes from local MOU negotiations (required)</a:t>
            </a:r>
          </a:p>
          <a:p>
            <a:pPr marL="385763" indent="-385763">
              <a:buFont typeface="+mj-lt"/>
              <a:buAutoNum type="arabicPeriod"/>
            </a:pPr>
            <a:r>
              <a:rPr lang="en-US" sz="2400" dirty="0"/>
              <a:t>Timelines</a:t>
            </a:r>
          </a:p>
          <a:p>
            <a:pPr marL="385763" indent="-385763">
              <a:buFont typeface="+mj-lt"/>
              <a:buAutoNum type="arabicPeriod"/>
            </a:pPr>
            <a:r>
              <a:rPr lang="en-US" sz="2400" dirty="0"/>
              <a:t>Glossary</a:t>
            </a:r>
          </a:p>
          <a:p>
            <a:pPr marL="385763" indent="-385763">
              <a:buFont typeface="+mj-lt"/>
              <a:buAutoNum type="arabicPeriod"/>
            </a:pPr>
            <a:r>
              <a:rPr lang="en-US" sz="2400" dirty="0"/>
              <a:t>Other resources (e.g., additional requirements for providing services via “direct linkage” in Illinois)</a:t>
            </a:r>
          </a:p>
        </p:txBody>
      </p:sp>
    </p:spTree>
    <p:extLst>
      <p:ext uri="{BB962C8B-B14F-4D97-AF65-F5344CB8AC3E}">
        <p14:creationId xmlns:p14="http://schemas.microsoft.com/office/powerpoint/2010/main" val="19940523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971" y="197889"/>
            <a:ext cx="6572069" cy="994172"/>
          </a:xfrm>
        </p:spPr>
        <p:txBody>
          <a:bodyPr>
            <a:normAutofit/>
          </a:bodyPr>
          <a:lstStyle/>
          <a:p>
            <a:r>
              <a:rPr lang="en-US" dirty="0"/>
              <a:t>Illinois MOU Template</a:t>
            </a:r>
          </a:p>
        </p:txBody>
      </p:sp>
      <p:sp>
        <p:nvSpPr>
          <p:cNvPr id="7" name="TextBox 6"/>
          <p:cNvSpPr txBox="1"/>
          <p:nvPr/>
        </p:nvSpPr>
        <p:spPr>
          <a:xfrm>
            <a:off x="97972" y="2104360"/>
            <a:ext cx="2471737" cy="2308324"/>
          </a:xfrm>
          <a:prstGeom prst="rect">
            <a:avLst/>
          </a:prstGeom>
          <a:noFill/>
        </p:spPr>
        <p:txBody>
          <a:bodyPr wrap="square" rtlCol="0">
            <a:spAutoFit/>
          </a:bodyPr>
          <a:lstStyle/>
          <a:p>
            <a:pPr algn="r"/>
            <a:r>
              <a:rPr lang="en-US" dirty="0"/>
              <a:t>Each section includes citations to WIOA, Final Rules and/or Governor’s Guidelines</a:t>
            </a:r>
          </a:p>
          <a:p>
            <a:pPr algn="r"/>
            <a:endParaRPr lang="en-US" dirty="0"/>
          </a:p>
          <a:p>
            <a:pPr algn="r"/>
            <a:r>
              <a:rPr lang="en-US" dirty="0"/>
              <a:t>Dot points below each section indicate </a:t>
            </a:r>
            <a:r>
              <a:rPr lang="en-US" u="sng" dirty="0"/>
              <a:t>required content</a:t>
            </a:r>
            <a:endParaRPr lang="en-US" dirty="0"/>
          </a:p>
        </p:txBody>
      </p:sp>
      <p:pic>
        <p:nvPicPr>
          <p:cNvPr id="18" name="Content Placeholder 17"/>
          <p:cNvPicPr>
            <a:picLocks noGrp="1" noChangeAspect="1"/>
          </p:cNvPicPr>
          <p:nvPr>
            <p:ph idx="1"/>
          </p:nvPr>
        </p:nvPicPr>
        <p:blipFill rotWithShape="1">
          <a:blip r:embed="rId2"/>
          <a:srcRect l="58482" t="37504" r="7178" b="33820"/>
          <a:stretch/>
        </p:blipFill>
        <p:spPr>
          <a:xfrm>
            <a:off x="2930978" y="2104360"/>
            <a:ext cx="5966460" cy="3113969"/>
          </a:xfrm>
          <a:prstGeom prst="rect">
            <a:avLst/>
          </a:prstGeom>
        </p:spPr>
      </p:pic>
      <p:cxnSp>
        <p:nvCxnSpPr>
          <p:cNvPr id="8" name="Straight Arrow Connector 7"/>
          <p:cNvCxnSpPr/>
          <p:nvPr/>
        </p:nvCxnSpPr>
        <p:spPr>
          <a:xfrm>
            <a:off x="2561544" y="2482017"/>
            <a:ext cx="68784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561544" y="3771974"/>
            <a:ext cx="68784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144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435971"/>
            <a:ext cx="8391525" cy="820881"/>
          </a:xfrm>
        </p:spPr>
        <p:txBody>
          <a:bodyPr>
            <a:normAutofit/>
          </a:bodyPr>
          <a:lstStyle/>
          <a:p>
            <a:r>
              <a:rPr lang="en-US" sz="2400" dirty="0"/>
              <a:t>Illinois Infrastructure Funding Agreement Template</a:t>
            </a:r>
          </a:p>
        </p:txBody>
      </p:sp>
      <p:grpSp>
        <p:nvGrpSpPr>
          <p:cNvPr id="13" name="Group 12"/>
          <p:cNvGrpSpPr/>
          <p:nvPr/>
        </p:nvGrpSpPr>
        <p:grpSpPr>
          <a:xfrm>
            <a:off x="1866656" y="1678132"/>
            <a:ext cx="7148945" cy="4322618"/>
            <a:chOff x="900545" y="845127"/>
            <a:chExt cx="9531927" cy="5763491"/>
          </a:xfrm>
        </p:grpSpPr>
        <p:pic>
          <p:nvPicPr>
            <p:cNvPr id="14" name="Picture 13"/>
            <p:cNvPicPr>
              <a:picLocks noChangeAspect="1"/>
            </p:cNvPicPr>
            <p:nvPr/>
          </p:nvPicPr>
          <p:blipFill rotWithShape="1">
            <a:blip r:embed="rId3"/>
            <a:srcRect l="50213" t="38238" r="923" b="17898"/>
            <a:stretch/>
          </p:blipFill>
          <p:spPr>
            <a:xfrm>
              <a:off x="900545" y="845127"/>
              <a:ext cx="9531927" cy="5347855"/>
            </a:xfrm>
            <a:prstGeom prst="rect">
              <a:avLst/>
            </a:prstGeom>
          </p:spPr>
        </p:pic>
        <p:pic>
          <p:nvPicPr>
            <p:cNvPr id="15" name="Picture 14"/>
            <p:cNvPicPr>
              <a:picLocks noChangeAspect="1"/>
            </p:cNvPicPr>
            <p:nvPr/>
          </p:nvPicPr>
          <p:blipFill rotWithShape="1">
            <a:blip r:embed="rId3"/>
            <a:srcRect l="50213" t="95853" r="923" b="1534"/>
            <a:stretch/>
          </p:blipFill>
          <p:spPr>
            <a:xfrm>
              <a:off x="900545" y="6289964"/>
              <a:ext cx="9531927" cy="318654"/>
            </a:xfrm>
            <a:prstGeom prst="rect">
              <a:avLst/>
            </a:prstGeom>
          </p:spPr>
        </p:pic>
      </p:grpSp>
      <p:sp>
        <p:nvSpPr>
          <p:cNvPr id="4" name="TextBox 3"/>
          <p:cNvSpPr txBox="1"/>
          <p:nvPr/>
        </p:nvSpPr>
        <p:spPr>
          <a:xfrm>
            <a:off x="85725" y="1851423"/>
            <a:ext cx="1780931" cy="3416320"/>
          </a:xfrm>
          <a:prstGeom prst="rect">
            <a:avLst/>
          </a:prstGeom>
          <a:noFill/>
        </p:spPr>
        <p:txBody>
          <a:bodyPr wrap="square" rtlCol="0">
            <a:spAutoFit/>
          </a:bodyPr>
          <a:lstStyle/>
          <a:p>
            <a:pPr marL="171450" indent="-171450">
              <a:buFontTx/>
              <a:buAutoNum type="arabicPeriod"/>
            </a:pPr>
            <a:r>
              <a:rPr lang="en-US" dirty="0"/>
              <a:t>Count onsite staff providing WIOA services</a:t>
            </a:r>
          </a:p>
          <a:p>
            <a:pPr marL="171450" indent="-171450">
              <a:buAutoNum type="arabicPeriod"/>
            </a:pPr>
            <a:r>
              <a:rPr lang="en-US" dirty="0"/>
              <a:t>Count cross-trained staff</a:t>
            </a:r>
          </a:p>
          <a:p>
            <a:pPr marL="171450" indent="-171450">
              <a:buAutoNum type="arabicPeriod"/>
            </a:pPr>
            <a:r>
              <a:rPr lang="en-US" dirty="0"/>
              <a:t>Count offsite staff providing WIOA services via direct linkage technology</a:t>
            </a:r>
          </a:p>
        </p:txBody>
      </p:sp>
    </p:spTree>
    <p:extLst>
      <p:ext uri="{BB962C8B-B14F-4D97-AF65-F5344CB8AC3E}">
        <p14:creationId xmlns:p14="http://schemas.microsoft.com/office/powerpoint/2010/main" val="2304242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10000"/>
          </a:bodyPr>
          <a:lstStyle/>
          <a:p>
            <a:r>
              <a:rPr lang="en-US" dirty="0"/>
              <a:t>We have strong relationships with all required partners.</a:t>
            </a:r>
          </a:p>
          <a:p>
            <a:r>
              <a:rPr lang="en-US" dirty="0"/>
              <a:t>We have strong relationships with some required partners, and are working on developing partnerships with others.</a:t>
            </a:r>
          </a:p>
          <a:p>
            <a:r>
              <a:rPr lang="en-US" dirty="0"/>
              <a:t>We have some relationships somewhat in place and need to make connections with most other required partners.</a:t>
            </a:r>
          </a:p>
          <a:p>
            <a:r>
              <a:rPr lang="en-US" dirty="0"/>
              <a:t>We are at the beginning stages of partnering with most of the required partners.</a:t>
            </a:r>
          </a:p>
          <a:p>
            <a:pPr marL="0" indent="0">
              <a:buNone/>
            </a:pPr>
            <a:endParaRPr lang="en-US" dirty="0"/>
          </a:p>
        </p:txBody>
      </p:sp>
      <p:sp>
        <p:nvSpPr>
          <p:cNvPr id="4" name="Content Placeholder 3"/>
          <p:cNvSpPr>
            <a:spLocks noGrp="1"/>
          </p:cNvSpPr>
          <p:nvPr>
            <p:ph idx="10"/>
          </p:nvPr>
        </p:nvSpPr>
        <p:spPr/>
        <p:txBody>
          <a:bodyPr>
            <a:normAutofit fontScale="92500" lnSpcReduction="10000"/>
          </a:bodyPr>
          <a:lstStyle/>
          <a:p>
            <a:r>
              <a:rPr lang="en-US" dirty="0"/>
              <a:t>How would you describe your organization’s current relationships with the required partners outlined in WIOA?</a:t>
            </a:r>
          </a:p>
        </p:txBody>
      </p:sp>
    </p:spTree>
    <p:extLst>
      <p:ext uri="{BB962C8B-B14F-4D97-AF65-F5344CB8AC3E}">
        <p14:creationId xmlns:p14="http://schemas.microsoft.com/office/powerpoint/2010/main" val="27106847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400" y="426721"/>
            <a:ext cx="8483600" cy="802639"/>
          </a:xfrm>
        </p:spPr>
        <p:txBody>
          <a:bodyPr>
            <a:normAutofit fontScale="90000"/>
          </a:bodyPr>
          <a:lstStyle/>
          <a:p>
            <a:r>
              <a:rPr lang="en-US" sz="2800" dirty="0"/>
              <a:t>Illinois Infrastructure Funding Agreement Template</a:t>
            </a:r>
          </a:p>
        </p:txBody>
      </p:sp>
      <p:sp>
        <p:nvSpPr>
          <p:cNvPr id="4" name="TextBox 3"/>
          <p:cNvSpPr txBox="1"/>
          <p:nvPr/>
        </p:nvSpPr>
        <p:spPr>
          <a:xfrm>
            <a:off x="85725" y="1851422"/>
            <a:ext cx="1780931" cy="2862322"/>
          </a:xfrm>
          <a:prstGeom prst="rect">
            <a:avLst/>
          </a:prstGeom>
          <a:noFill/>
        </p:spPr>
        <p:txBody>
          <a:bodyPr wrap="square" rtlCol="0">
            <a:spAutoFit/>
          </a:bodyPr>
          <a:lstStyle/>
          <a:p>
            <a:pPr marL="171450" indent="-171450">
              <a:buFontTx/>
              <a:buAutoNum type="arabicPeriod"/>
            </a:pPr>
            <a:r>
              <a:rPr lang="en-US" dirty="0"/>
              <a:t>FTE calculations flow through each partner’s contribution for infrastructure and shared costs</a:t>
            </a:r>
          </a:p>
        </p:txBody>
      </p:sp>
      <p:pic>
        <p:nvPicPr>
          <p:cNvPr id="7" name="Picture 6"/>
          <p:cNvPicPr>
            <a:picLocks noChangeAspect="1"/>
          </p:cNvPicPr>
          <p:nvPr/>
        </p:nvPicPr>
        <p:blipFill rotWithShape="1">
          <a:blip r:embed="rId3"/>
          <a:srcRect l="51065" t="19943" r="1705" b="32898"/>
          <a:stretch/>
        </p:blipFill>
        <p:spPr>
          <a:xfrm>
            <a:off x="2050350" y="1527092"/>
            <a:ext cx="6909956" cy="4312227"/>
          </a:xfrm>
          <a:prstGeom prst="rect">
            <a:avLst/>
          </a:prstGeom>
        </p:spPr>
      </p:pic>
    </p:spTree>
    <p:extLst>
      <p:ext uri="{BB962C8B-B14F-4D97-AF65-F5344CB8AC3E}">
        <p14:creationId xmlns:p14="http://schemas.microsoft.com/office/powerpoint/2010/main" val="10804942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440" y="137160"/>
            <a:ext cx="4328159" cy="3949065"/>
          </a:xfrm>
        </p:spPr>
        <p:txBody>
          <a:bodyPr anchor="t">
            <a:normAutofit/>
          </a:bodyPr>
          <a:lstStyle/>
          <a:p>
            <a:r>
              <a:rPr lang="en-US" b="1" dirty="0"/>
              <a:t>Illinois Workforce </a:t>
            </a:r>
            <a:br>
              <a:rPr lang="en-US" b="1" dirty="0"/>
            </a:br>
            <a:r>
              <a:rPr lang="en-US" b="1" dirty="0"/>
              <a:t>Landscape</a:t>
            </a:r>
            <a:br>
              <a:rPr lang="en-US" dirty="0"/>
            </a:br>
            <a:br>
              <a:rPr lang="en-US" dirty="0"/>
            </a:br>
            <a:r>
              <a:rPr lang="en-US" sz="2400" dirty="0"/>
              <a:t>10 Economic Development Regions</a:t>
            </a:r>
            <a:br>
              <a:rPr lang="en-US" dirty="0"/>
            </a:br>
            <a:br>
              <a:rPr lang="en-US" dirty="0"/>
            </a:br>
            <a:r>
              <a:rPr lang="en-US" sz="2400" dirty="0"/>
              <a:t>22 Local Areas</a:t>
            </a:r>
            <a:endParaRPr lang="en-US" sz="2400" u="sng"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7467" y="857250"/>
            <a:ext cx="3911566" cy="5143500"/>
          </a:xfrm>
          <a:prstGeom prst="rect">
            <a:avLst/>
          </a:prstGeom>
          <a:scene3d>
            <a:camera prst="orthographicFront"/>
            <a:lightRig rig="threePt" dir="t"/>
          </a:scene3d>
          <a:sp3d>
            <a:bevelT prst="angle"/>
          </a:sp3d>
        </p:spPr>
      </p:pic>
    </p:spTree>
    <p:extLst>
      <p:ext uri="{BB962C8B-B14F-4D97-AF65-F5344CB8AC3E}">
        <p14:creationId xmlns:p14="http://schemas.microsoft.com/office/powerpoint/2010/main" val="14494214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240" y="426720"/>
            <a:ext cx="7865111" cy="812800"/>
          </a:xfrm>
        </p:spPr>
        <p:txBody>
          <a:bodyPr>
            <a:normAutofit fontScale="90000"/>
          </a:bodyPr>
          <a:lstStyle/>
          <a:p>
            <a:r>
              <a:rPr lang="en-US" dirty="0"/>
              <a:t>Technical Assistance </a:t>
            </a:r>
            <a:r>
              <a:rPr lang="en-US" u="sng" dirty="0"/>
              <a:t>During Negotiations</a:t>
            </a:r>
          </a:p>
        </p:txBody>
      </p:sp>
      <p:sp>
        <p:nvSpPr>
          <p:cNvPr id="3" name="Content Placeholder 2"/>
          <p:cNvSpPr>
            <a:spLocks noGrp="1"/>
          </p:cNvSpPr>
          <p:nvPr>
            <p:ph idx="1"/>
          </p:nvPr>
        </p:nvSpPr>
        <p:spPr>
          <a:xfrm>
            <a:off x="330654" y="2030525"/>
            <a:ext cx="8707211" cy="3774282"/>
          </a:xfrm>
        </p:spPr>
        <p:txBody>
          <a:bodyPr>
            <a:normAutofit lnSpcReduction="10000"/>
          </a:bodyPr>
          <a:lstStyle/>
          <a:p>
            <a:pPr marL="385763" indent="-385763">
              <a:buFont typeface="+mj-lt"/>
              <a:buAutoNum type="arabicPeriod"/>
            </a:pPr>
            <a:r>
              <a:rPr lang="en-US" sz="2400" b="1" dirty="0"/>
              <a:t>State Technical Assistance Teams (STATs) </a:t>
            </a:r>
            <a:r>
              <a:rPr lang="en-US" sz="2400" dirty="0"/>
              <a:t>– Serve as a resource for local boards, CEOs by offering technical assistance in local areas and raise operational issues to the state-level Interagency Work group for resolution</a:t>
            </a:r>
          </a:p>
          <a:p>
            <a:pPr lvl="1"/>
            <a:r>
              <a:rPr lang="en-US" sz="2100" dirty="0"/>
              <a:t>One STAT per economic development region</a:t>
            </a:r>
          </a:p>
          <a:p>
            <a:pPr lvl="1"/>
            <a:r>
              <a:rPr lang="en-US" sz="2100" dirty="0"/>
              <a:t>Core partners represented on each team</a:t>
            </a:r>
          </a:p>
          <a:p>
            <a:pPr lvl="1"/>
            <a:r>
              <a:rPr lang="en-US" sz="2100" dirty="0"/>
              <a:t>Other required partners involved as needed</a:t>
            </a:r>
          </a:p>
          <a:p>
            <a:pPr lvl="1"/>
            <a:r>
              <a:rPr lang="en-US" sz="2100" dirty="0"/>
              <a:t>Collaborate as a team to make service integration a reality</a:t>
            </a:r>
          </a:p>
          <a:p>
            <a:pPr lvl="1"/>
            <a:r>
              <a:rPr lang="en-US" sz="2100" dirty="0"/>
              <a:t>First line of training, information and support</a:t>
            </a:r>
          </a:p>
          <a:p>
            <a:pPr lvl="1"/>
            <a:r>
              <a:rPr lang="en-US" sz="2100" dirty="0"/>
              <a:t>Monitor progress on MOU/budget negotiations </a:t>
            </a:r>
            <a:r>
              <a:rPr lang="en-US" sz="2100" dirty="0">
                <a:solidFill>
                  <a:srgbClr val="C00000"/>
                </a:solidFill>
              </a:rPr>
              <a:t>(raise red flags)</a:t>
            </a:r>
          </a:p>
          <a:p>
            <a:pPr lvl="1"/>
            <a:r>
              <a:rPr lang="en-US" sz="2100" dirty="0"/>
              <a:t>Support state-level teams in 30-day remediation period</a:t>
            </a:r>
          </a:p>
        </p:txBody>
      </p:sp>
    </p:spTree>
    <p:extLst>
      <p:ext uri="{BB962C8B-B14F-4D97-AF65-F5344CB8AC3E}">
        <p14:creationId xmlns:p14="http://schemas.microsoft.com/office/powerpoint/2010/main" val="12232416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8760"/>
            <a:ext cx="8458200" cy="1026160"/>
          </a:xfrm>
        </p:spPr>
        <p:txBody>
          <a:bodyPr>
            <a:normAutofit/>
          </a:bodyPr>
          <a:lstStyle/>
          <a:p>
            <a:r>
              <a:rPr lang="en-US" sz="2800" dirty="0"/>
              <a:t>Technical Assistance During Negotiations (cont.)</a:t>
            </a:r>
          </a:p>
        </p:txBody>
      </p:sp>
      <p:sp>
        <p:nvSpPr>
          <p:cNvPr id="3" name="Content Placeholder 2"/>
          <p:cNvSpPr>
            <a:spLocks noGrp="1"/>
          </p:cNvSpPr>
          <p:nvPr>
            <p:ph idx="1"/>
          </p:nvPr>
        </p:nvSpPr>
        <p:spPr>
          <a:xfrm>
            <a:off x="306161" y="2226468"/>
            <a:ext cx="8670471" cy="3639571"/>
          </a:xfrm>
        </p:spPr>
        <p:txBody>
          <a:bodyPr>
            <a:normAutofit fontScale="85000" lnSpcReduction="10000"/>
          </a:bodyPr>
          <a:lstStyle/>
          <a:p>
            <a:pPr marL="385763" indent="-385763">
              <a:buFont typeface="+mj-lt"/>
              <a:buAutoNum type="arabicPeriod" startAt="2"/>
            </a:pPr>
            <a:r>
              <a:rPr lang="en-US" b="1" dirty="0"/>
              <a:t>WIOA Wednesday Webinars </a:t>
            </a:r>
            <a:r>
              <a:rPr lang="en-US" dirty="0"/>
              <a:t>– Interactive webinars held regularly at 10 a.m. Wednesdays about specific WIOA implementation topics (e.g., one-stop operator procurement)</a:t>
            </a:r>
          </a:p>
          <a:p>
            <a:pPr lvl="1"/>
            <a:r>
              <a:rPr lang="en-US" dirty="0"/>
              <a:t>Open to the all required partners at the state and local levels</a:t>
            </a:r>
          </a:p>
          <a:p>
            <a:pPr marL="342900" lvl="1" indent="0">
              <a:buNone/>
            </a:pPr>
            <a:endParaRPr lang="en-US" dirty="0"/>
          </a:p>
          <a:p>
            <a:pPr marL="385763" indent="-385763">
              <a:buFont typeface="+mj-lt"/>
              <a:buAutoNum type="arabicPeriod" startAt="3"/>
            </a:pPr>
            <a:r>
              <a:rPr lang="en-US" b="1" dirty="0"/>
              <a:t>MOU FAQ</a:t>
            </a:r>
            <a:r>
              <a:rPr lang="en-US" dirty="0"/>
              <a:t> – Common questions posed during WIOA Wednesday Webinars or STAT activities and addressed with a unified voice from the WIOA Interagency Work Group </a:t>
            </a:r>
          </a:p>
          <a:p>
            <a:pPr lvl="1"/>
            <a:r>
              <a:rPr lang="en-US" dirty="0"/>
              <a:t>Dynamic FAQ maintained on a web portal accessible to the public</a:t>
            </a:r>
          </a:p>
          <a:p>
            <a:pPr lvl="1"/>
            <a:r>
              <a:rPr lang="en-US" dirty="0">
                <a:hlinkClick r:id="rId2"/>
              </a:rPr>
              <a:t>https://www.illinoisworknet.com/WIOA/Resources/Pages/Advisory-Group-FAQ.aspx</a:t>
            </a:r>
            <a:r>
              <a:rPr lang="en-US" dirty="0"/>
              <a:t> </a:t>
            </a:r>
          </a:p>
        </p:txBody>
      </p:sp>
    </p:spTree>
    <p:extLst>
      <p:ext uri="{BB962C8B-B14F-4D97-AF65-F5344CB8AC3E}">
        <p14:creationId xmlns:p14="http://schemas.microsoft.com/office/powerpoint/2010/main" val="25591010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 y="426721"/>
            <a:ext cx="7890510" cy="853440"/>
          </a:xfrm>
        </p:spPr>
        <p:txBody>
          <a:bodyPr>
            <a:normAutofit fontScale="90000"/>
          </a:bodyPr>
          <a:lstStyle/>
          <a:p>
            <a:r>
              <a:rPr lang="en-US" dirty="0"/>
              <a:t>Technical Assistance </a:t>
            </a:r>
            <a:r>
              <a:rPr lang="en-US" u="sng" dirty="0"/>
              <a:t>After Negotiations</a:t>
            </a:r>
          </a:p>
        </p:txBody>
      </p:sp>
      <p:sp>
        <p:nvSpPr>
          <p:cNvPr id="3" name="Content Placeholder 2"/>
          <p:cNvSpPr>
            <a:spLocks noGrp="1"/>
          </p:cNvSpPr>
          <p:nvPr>
            <p:ph idx="1"/>
          </p:nvPr>
        </p:nvSpPr>
        <p:spPr>
          <a:xfrm>
            <a:off x="355147" y="1932553"/>
            <a:ext cx="8609239" cy="4068197"/>
          </a:xfrm>
        </p:spPr>
        <p:txBody>
          <a:bodyPr>
            <a:normAutofit fontScale="77500" lnSpcReduction="20000"/>
          </a:bodyPr>
          <a:lstStyle/>
          <a:p>
            <a:pPr marL="0" indent="0">
              <a:buNone/>
            </a:pPr>
            <a:r>
              <a:rPr lang="en-US" b="1" dirty="0"/>
              <a:t>State-level remediation teams </a:t>
            </a:r>
            <a:r>
              <a:rPr lang="en-US" dirty="0"/>
              <a:t>– For areas reporting on April 15 that they are unable to reach agreement on an MOU, a state-level team of core program partners works with the local board chair, CEOs and required partners to facilitate agreement</a:t>
            </a:r>
          </a:p>
          <a:p>
            <a:pPr lvl="1"/>
            <a:r>
              <a:rPr lang="en-US" dirty="0"/>
              <a:t>State-level team can assign specific cost contributions to required partners when disagreements are minor or deemed unreasonable</a:t>
            </a:r>
          </a:p>
          <a:p>
            <a:pPr marL="0" indent="0">
              <a:buNone/>
            </a:pPr>
            <a:endParaRPr lang="en-US" b="1" dirty="0"/>
          </a:p>
          <a:p>
            <a:pPr marL="0" indent="0">
              <a:buNone/>
            </a:pPr>
            <a:r>
              <a:rPr lang="en-US" b="1" dirty="0"/>
              <a:t>PY16 Examples of State-level Remediation Success:</a:t>
            </a:r>
          </a:p>
          <a:p>
            <a:pPr marL="0" indent="0">
              <a:buNone/>
            </a:pPr>
            <a:r>
              <a:rPr lang="en-US" dirty="0"/>
              <a:t>Example 1: Disagreement about cost allocation methodology using FTEs</a:t>
            </a:r>
          </a:p>
          <a:p>
            <a:r>
              <a:rPr lang="en-US" dirty="0"/>
              <a:t>State-level remediation facilitated agreement among partners to agree to “do what they did under WIA” for PY16</a:t>
            </a:r>
          </a:p>
          <a:p>
            <a:pPr marL="0" indent="0">
              <a:buNone/>
            </a:pPr>
            <a:r>
              <a:rPr lang="en-US" dirty="0"/>
              <a:t>Example 2: Equitable distribution of rent costs based on space utilization</a:t>
            </a:r>
          </a:p>
          <a:p>
            <a:r>
              <a:rPr lang="en-US" dirty="0"/>
              <a:t>State-level procurement agency agreed to modify the lease and billings based on the adjusted amount of square footage used by each partner</a:t>
            </a:r>
          </a:p>
        </p:txBody>
      </p:sp>
    </p:spTree>
    <p:extLst>
      <p:ext uri="{BB962C8B-B14F-4D97-AF65-F5344CB8AC3E}">
        <p14:creationId xmlns:p14="http://schemas.microsoft.com/office/powerpoint/2010/main" val="5724393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1160"/>
            <a:ext cx="9144000" cy="736600"/>
          </a:xfrm>
        </p:spPr>
        <p:txBody>
          <a:bodyPr>
            <a:normAutofit/>
          </a:bodyPr>
          <a:lstStyle/>
          <a:p>
            <a:pPr algn="ctr"/>
            <a:r>
              <a:rPr lang="en-US" sz="2400" dirty="0"/>
              <a:t>Common Challenges and Resolutions so far in PY17</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77212475"/>
              </p:ext>
            </p:extLst>
          </p:nvPr>
        </p:nvGraphicFramePr>
        <p:xfrm>
          <a:off x="219627" y="1246260"/>
          <a:ext cx="8704745" cy="4937760"/>
        </p:xfrm>
        <a:graphic>
          <a:graphicData uri="http://schemas.openxmlformats.org/drawingml/2006/table">
            <a:tbl>
              <a:tblPr firstRow="1" bandRow="1">
                <a:tableStyleId>{5C22544A-7EE6-4342-B048-85BDC9FD1C3A}</a:tableStyleId>
              </a:tblPr>
              <a:tblGrid>
                <a:gridCol w="3096736">
                  <a:extLst>
                    <a:ext uri="{9D8B030D-6E8A-4147-A177-3AD203B41FA5}">
                      <a16:colId xmlns:a16="http://schemas.microsoft.com/office/drawing/2014/main" val="20000"/>
                    </a:ext>
                  </a:extLst>
                </a:gridCol>
                <a:gridCol w="5608009">
                  <a:extLst>
                    <a:ext uri="{9D8B030D-6E8A-4147-A177-3AD203B41FA5}">
                      <a16:colId xmlns:a16="http://schemas.microsoft.com/office/drawing/2014/main" val="20001"/>
                    </a:ext>
                  </a:extLst>
                </a:gridCol>
              </a:tblGrid>
              <a:tr h="249529">
                <a:tc>
                  <a:txBody>
                    <a:bodyPr/>
                    <a:lstStyle/>
                    <a:p>
                      <a:r>
                        <a:rPr lang="en-US" sz="1800" dirty="0"/>
                        <a:t>Common</a:t>
                      </a:r>
                      <a:r>
                        <a:rPr lang="en-US" sz="1800" baseline="0" dirty="0"/>
                        <a:t> Challenge</a:t>
                      </a:r>
                      <a:endParaRPr lang="en-US" sz="1800" dirty="0"/>
                    </a:p>
                  </a:txBody>
                  <a:tcPr marL="68580" marR="68580" marT="34290" marB="34290"/>
                </a:tc>
                <a:tc>
                  <a:txBody>
                    <a:bodyPr/>
                    <a:lstStyle/>
                    <a:p>
                      <a:r>
                        <a:rPr lang="en-US" sz="1800" dirty="0"/>
                        <a:t>Interagency Work Group Resolution (to date)</a:t>
                      </a:r>
                    </a:p>
                  </a:txBody>
                  <a:tcPr marL="68580" marR="68580" marT="34290" marB="34290"/>
                </a:tc>
                <a:extLst>
                  <a:ext uri="{0D108BD9-81ED-4DB2-BD59-A6C34878D82A}">
                    <a16:rowId xmlns:a16="http://schemas.microsoft.com/office/drawing/2014/main" val="10000"/>
                  </a:ext>
                </a:extLst>
              </a:tr>
              <a:tr h="1247646">
                <a:tc>
                  <a:txBody>
                    <a:bodyPr/>
                    <a:lstStyle/>
                    <a:p>
                      <a:r>
                        <a:rPr lang="en-US" sz="1800" dirty="0"/>
                        <a:t>Delay obtaining MOU signatures</a:t>
                      </a:r>
                      <a:r>
                        <a:rPr lang="en-US" sz="1800" baseline="0" dirty="0"/>
                        <a:t> from Job Corp and state-administered programs</a:t>
                      </a:r>
                      <a:endParaRPr lang="en-US" sz="1800" dirty="0"/>
                    </a:p>
                  </a:txBody>
                  <a:tcPr marL="68580" marR="68580" marT="34290" marB="34290"/>
                </a:tc>
                <a:tc>
                  <a:txBody>
                    <a:bodyPr/>
                    <a:lstStyle/>
                    <a:p>
                      <a:r>
                        <a:rPr lang="en-US" sz="1800" dirty="0"/>
                        <a:t>Contacted</a:t>
                      </a:r>
                      <a:r>
                        <a:rPr lang="en-US" sz="1800" baseline="0" dirty="0"/>
                        <a:t> regional Job Corp office, next steps ask PFO to assist; </a:t>
                      </a:r>
                      <a:br>
                        <a:rPr lang="en-US" sz="1800" baseline="0" dirty="0"/>
                      </a:br>
                      <a:r>
                        <a:rPr lang="en-US" sz="1800" dirty="0"/>
                        <a:t>State</a:t>
                      </a:r>
                      <a:r>
                        <a:rPr lang="en-US" sz="1800" baseline="0" dirty="0"/>
                        <a:t> legal staff of agencies administering required programs were briefed by state partners and developed a process to expedite MOU signatures for PY17.</a:t>
                      </a:r>
                      <a:endParaRPr lang="en-US" sz="1800" dirty="0"/>
                    </a:p>
                  </a:txBody>
                  <a:tcPr marL="68580" marR="68580" marT="34290" marB="34290"/>
                </a:tc>
                <a:extLst>
                  <a:ext uri="{0D108BD9-81ED-4DB2-BD59-A6C34878D82A}">
                    <a16:rowId xmlns:a16="http://schemas.microsoft.com/office/drawing/2014/main" val="10001"/>
                  </a:ext>
                </a:extLst>
              </a:tr>
              <a:tr h="1247646">
                <a:tc>
                  <a:txBody>
                    <a:bodyPr/>
                    <a:lstStyle/>
                    <a:p>
                      <a:r>
                        <a:rPr lang="en-US" sz="1800" dirty="0"/>
                        <a:t>Required partners with limited resources can’t commit to the minimum .25 FTEs</a:t>
                      </a:r>
                    </a:p>
                  </a:txBody>
                  <a:tcPr marL="68580" marR="68580" marT="34290" marB="34290"/>
                </a:tc>
                <a:tc>
                  <a:txBody>
                    <a:bodyPr/>
                    <a:lstStyle/>
                    <a:p>
                      <a:pPr marL="0" indent="0">
                        <a:buFont typeface="Arial" panose="020B0604020202020204" pitchFamily="34" charset="0"/>
                        <a:buNone/>
                      </a:pPr>
                      <a:r>
                        <a:rPr lang="en-US" sz="1800" b="0" i="0" kern="1200">
                          <a:solidFill>
                            <a:schemeClr val="dk1"/>
                          </a:solidFill>
                          <a:effectLst/>
                          <a:latin typeface="+mn-lt"/>
                          <a:ea typeface="+mn-ea"/>
                          <a:cs typeface="+mn-cs"/>
                        </a:rPr>
                        <a:t>Local</a:t>
                      </a:r>
                      <a:r>
                        <a:rPr lang="en-US" sz="1800" b="0" i="0" kern="1200" baseline="0">
                          <a:solidFill>
                            <a:schemeClr val="dk1"/>
                          </a:solidFill>
                          <a:effectLst/>
                          <a:latin typeface="+mn-lt"/>
                          <a:ea typeface="+mn-ea"/>
                          <a:cs typeface="+mn-cs"/>
                        </a:rPr>
                        <a:t> areas a</a:t>
                      </a:r>
                      <a:r>
                        <a:rPr lang="en-US" sz="1800" b="0" i="0" kern="1200">
                          <a:solidFill>
                            <a:schemeClr val="dk1"/>
                          </a:solidFill>
                          <a:effectLst/>
                          <a:latin typeface="+mn-lt"/>
                          <a:ea typeface="+mn-ea"/>
                          <a:cs typeface="+mn-cs"/>
                        </a:rPr>
                        <a:t>ccepting less than the minimum .25 FTEs risk being non-compliant with the Governor’s Guidelines, but</a:t>
                      </a:r>
                      <a:r>
                        <a:rPr lang="en-US" sz="1800" b="0" i="0" kern="1200" baseline="0">
                          <a:solidFill>
                            <a:schemeClr val="dk1"/>
                          </a:solidFill>
                          <a:effectLst/>
                          <a:latin typeface="+mn-lt"/>
                          <a:ea typeface="+mn-ea"/>
                          <a:cs typeface="+mn-cs"/>
                        </a:rPr>
                        <a:t> the Governor will determine whether an exception is warranted (anticipate additional requirements and documentation with rationale for the local decision)</a:t>
                      </a:r>
                      <a:endParaRPr lang="en-US" sz="1800" b="0" i="0" kern="1200" dirty="0">
                        <a:solidFill>
                          <a:schemeClr val="dk1"/>
                        </a:solidFill>
                        <a:effectLst/>
                        <a:latin typeface="+mn-lt"/>
                        <a:ea typeface="+mn-ea"/>
                        <a:cs typeface="+mn-cs"/>
                      </a:endParaRPr>
                    </a:p>
                  </a:txBody>
                  <a:tcPr marL="68580" marR="68580" marT="34290" marB="34290"/>
                </a:tc>
                <a:extLst>
                  <a:ext uri="{0D108BD9-81ED-4DB2-BD59-A6C34878D82A}">
                    <a16:rowId xmlns:a16="http://schemas.microsoft.com/office/drawing/2014/main" val="10002"/>
                  </a:ext>
                </a:extLst>
              </a:tr>
              <a:tr h="848399">
                <a:tc>
                  <a:txBody>
                    <a:bodyPr/>
                    <a:lstStyle/>
                    <a:p>
                      <a:r>
                        <a:rPr lang="en-US" sz="1800" dirty="0"/>
                        <a:t>Can’t get all required partners to participate</a:t>
                      </a:r>
                      <a:r>
                        <a:rPr lang="en-US" sz="1800" baseline="0" dirty="0"/>
                        <a:t> in negotiations</a:t>
                      </a:r>
                      <a:endParaRPr lang="en-US" sz="1800" dirty="0"/>
                    </a:p>
                  </a:txBody>
                  <a:tcPr marL="68580" marR="68580" marT="34290" marB="34290"/>
                </a:tc>
                <a:tc>
                  <a:txBody>
                    <a:bodyPr/>
                    <a:lstStyle/>
                    <a:p>
                      <a:r>
                        <a:rPr lang="en-US" sz="1800" dirty="0"/>
                        <a:t>STAT</a:t>
                      </a:r>
                      <a:r>
                        <a:rPr lang="en-US" sz="1800" baseline="0" dirty="0"/>
                        <a:t> leaders identify non-responsive partners and contact the Interagency Work Group for state-level resolution; IWG requesting help from regional Job Corp office</a:t>
                      </a:r>
                      <a:endParaRPr lang="en-US" sz="1800" dirty="0"/>
                    </a:p>
                  </a:txBody>
                  <a:tcPr marL="68580" marR="68580" marT="34290" marB="3429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587417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3720"/>
            <a:ext cx="9144000" cy="675640"/>
          </a:xfrm>
        </p:spPr>
        <p:txBody>
          <a:bodyPr>
            <a:normAutofit/>
          </a:bodyPr>
          <a:lstStyle/>
          <a:p>
            <a:pPr algn="ctr"/>
            <a:r>
              <a:rPr lang="en-US" sz="2400" dirty="0"/>
              <a:t>Common Themes in PY16 State-level Review of MOUs</a:t>
            </a:r>
          </a:p>
        </p:txBody>
      </p:sp>
      <p:sp>
        <p:nvSpPr>
          <p:cNvPr id="3" name="Content Placeholder 2"/>
          <p:cNvSpPr>
            <a:spLocks noGrp="1"/>
          </p:cNvSpPr>
          <p:nvPr>
            <p:ph idx="1"/>
          </p:nvPr>
        </p:nvSpPr>
        <p:spPr>
          <a:xfrm>
            <a:off x="244929" y="1592036"/>
            <a:ext cx="8731703" cy="4286250"/>
          </a:xfrm>
        </p:spPr>
        <p:txBody>
          <a:bodyPr>
            <a:normAutofit fontScale="85000" lnSpcReduction="20000"/>
          </a:bodyPr>
          <a:lstStyle/>
          <a:p>
            <a:r>
              <a:rPr lang="en-US" b="1" dirty="0">
                <a:latin typeface="Segoe UI" panose="020B0502040204020203" pitchFamily="34" charset="0"/>
                <a:ea typeface="Segoe UI" panose="020B0502040204020203" pitchFamily="34" charset="0"/>
                <a:cs typeface="Segoe UI" panose="020B0502040204020203" pitchFamily="34" charset="0"/>
              </a:rPr>
              <a:t>Missing signatures</a:t>
            </a:r>
          </a:p>
          <a:p>
            <a:r>
              <a:rPr lang="en-US" b="1" dirty="0">
                <a:latin typeface="Segoe UI" panose="020B0502040204020203" pitchFamily="34" charset="0"/>
                <a:ea typeface="Segoe UI" panose="020B0502040204020203" pitchFamily="34" charset="0"/>
                <a:cs typeface="Segoe UI" panose="020B0502040204020203" pitchFamily="34" charset="0"/>
              </a:rPr>
              <a:t>Vision for the System </a:t>
            </a:r>
            <a:r>
              <a:rPr lang="en-US" dirty="0">
                <a:latin typeface="Segoe UI" panose="020B0502040204020203" pitchFamily="34" charset="0"/>
                <a:ea typeface="Segoe UI" panose="020B0502040204020203" pitchFamily="34" charset="0"/>
                <a:cs typeface="Segoe UI" panose="020B0502040204020203" pitchFamily="34" charset="0"/>
              </a:rPr>
              <a:t>– the vision must also include actions and timelines for implementing aspects of the vision not yet in place</a:t>
            </a:r>
          </a:p>
          <a:p>
            <a:r>
              <a:rPr lang="en-US" b="1" dirty="0">
                <a:latin typeface="Segoe UI" panose="020B0502040204020203" pitchFamily="34" charset="0"/>
                <a:ea typeface="Segoe UI" panose="020B0502040204020203" pitchFamily="34" charset="0"/>
                <a:cs typeface="Segoe UI" panose="020B0502040204020203" pitchFamily="34" charset="0"/>
              </a:rPr>
              <a:t>MOU Development </a:t>
            </a:r>
            <a:r>
              <a:rPr lang="en-US" dirty="0">
                <a:latin typeface="Segoe UI" panose="020B0502040204020203" pitchFamily="34" charset="0"/>
                <a:ea typeface="Segoe UI" panose="020B0502040204020203" pitchFamily="34" charset="0"/>
                <a:cs typeface="Segoe UI" panose="020B0502040204020203" pitchFamily="34" charset="0"/>
              </a:rPr>
              <a:t>– must describe the process to negotiate the MOU and the process if consensus cannot be reached to comply with § 678.510 (c)(1)</a:t>
            </a:r>
          </a:p>
          <a:p>
            <a:r>
              <a:rPr lang="en-US" b="1" dirty="0">
                <a:latin typeface="Segoe UI" panose="020B0502040204020203" pitchFamily="34" charset="0"/>
                <a:ea typeface="Segoe UI" panose="020B0502040204020203" pitchFamily="34" charset="0"/>
                <a:cs typeface="Segoe UI" panose="020B0502040204020203" pitchFamily="34" charset="0"/>
              </a:rPr>
              <a:t>Description of Comprehensive One-Stop Services </a:t>
            </a:r>
            <a:r>
              <a:rPr lang="en-US" dirty="0">
                <a:latin typeface="Segoe UI" panose="020B0502040204020203" pitchFamily="34" charset="0"/>
                <a:ea typeface="Segoe UI" panose="020B0502040204020203" pitchFamily="34" charset="0"/>
                <a:cs typeface="Segoe UI" panose="020B0502040204020203" pitchFamily="34" charset="0"/>
              </a:rPr>
              <a:t>– All required partners listed as providing services in the comprehensive one-stop center must have completed descriptions and must be reflected in the Local Service Matrices</a:t>
            </a:r>
          </a:p>
          <a:p>
            <a:r>
              <a:rPr lang="en-US" b="1" dirty="0">
                <a:latin typeface="Segoe UI" panose="020B0502040204020203" pitchFamily="34" charset="0"/>
                <a:ea typeface="Segoe UI" panose="020B0502040204020203" pitchFamily="34" charset="0"/>
                <a:cs typeface="Segoe UI" panose="020B0502040204020203" pitchFamily="34" charset="0"/>
              </a:rPr>
              <a:t>Procurement of One-Stop Operator </a:t>
            </a:r>
            <a:r>
              <a:rPr lang="en-US" dirty="0">
                <a:latin typeface="Segoe UI" panose="020B0502040204020203" pitchFamily="34" charset="0"/>
                <a:ea typeface="Segoe UI" panose="020B0502040204020203" pitchFamily="34" charset="0"/>
                <a:cs typeface="Segoe UI" panose="020B0502040204020203" pitchFamily="34" charset="0"/>
              </a:rPr>
              <a:t>– must describe the functions and scope of work on the one-stop operator and the one-stop operator’s role in coordinating referrals to comply with § 678.500(b)(3)</a:t>
            </a:r>
          </a:p>
        </p:txBody>
      </p:sp>
    </p:spTree>
    <p:extLst>
      <p:ext uri="{BB962C8B-B14F-4D97-AF65-F5344CB8AC3E}">
        <p14:creationId xmlns:p14="http://schemas.microsoft.com/office/powerpoint/2010/main" val="32797769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8321"/>
            <a:ext cx="9144000" cy="711200"/>
          </a:xfrm>
        </p:spPr>
        <p:txBody>
          <a:bodyPr>
            <a:normAutofit/>
          </a:bodyPr>
          <a:lstStyle/>
          <a:p>
            <a:pPr algn="ctr"/>
            <a:r>
              <a:rPr lang="en-US" sz="2400" dirty="0"/>
              <a:t>Common Themes in PY16 State-level Review of MOUs</a:t>
            </a:r>
          </a:p>
        </p:txBody>
      </p:sp>
      <p:sp>
        <p:nvSpPr>
          <p:cNvPr id="3" name="Content Placeholder 2"/>
          <p:cNvSpPr>
            <a:spLocks noGrp="1"/>
          </p:cNvSpPr>
          <p:nvPr>
            <p:ph idx="1"/>
          </p:nvPr>
        </p:nvSpPr>
        <p:spPr>
          <a:xfrm>
            <a:off x="244929" y="1800225"/>
            <a:ext cx="8731703" cy="4078060"/>
          </a:xfrm>
        </p:spPr>
        <p:txBody>
          <a:bodyPr>
            <a:normAutofit fontScale="92500" lnSpcReduction="10000"/>
          </a:bodyPr>
          <a:lstStyle/>
          <a:p>
            <a:r>
              <a:rPr lang="en-US" b="1" dirty="0">
                <a:latin typeface="Segoe UI" panose="020B0502040204020203" pitchFamily="34" charset="0"/>
                <a:ea typeface="Segoe UI" panose="020B0502040204020203" pitchFamily="34" charset="0"/>
                <a:cs typeface="Segoe UI" panose="020B0502040204020203" pitchFamily="34" charset="0"/>
              </a:rPr>
              <a:t>Referral Process </a:t>
            </a:r>
            <a:r>
              <a:rPr lang="en-US" dirty="0">
                <a:latin typeface="Segoe UI" panose="020B0502040204020203" pitchFamily="34" charset="0"/>
                <a:ea typeface="Segoe UI" panose="020B0502040204020203" pitchFamily="34" charset="0"/>
                <a:cs typeface="Segoe UI" panose="020B0502040204020203" pitchFamily="34" charset="0"/>
              </a:rPr>
              <a:t>– must describe specific arrangements to assure that individuals with barriers to employment can access services to comply with § 678.500(b)(4)</a:t>
            </a:r>
          </a:p>
          <a:p>
            <a:r>
              <a:rPr lang="en-US" b="1" dirty="0">
                <a:latin typeface="Segoe UI" panose="020B0502040204020203" pitchFamily="34" charset="0"/>
                <a:ea typeface="Segoe UI" panose="020B0502040204020203" pitchFamily="34" charset="0"/>
                <a:cs typeface="Segoe UI" panose="020B0502040204020203" pitchFamily="34" charset="0"/>
              </a:rPr>
              <a:t>Amendment Procedures </a:t>
            </a:r>
            <a:r>
              <a:rPr lang="en-US" dirty="0">
                <a:latin typeface="Segoe UI" panose="020B0502040204020203" pitchFamily="34" charset="0"/>
                <a:ea typeface="Segoe UI" panose="020B0502040204020203" pitchFamily="34" charset="0"/>
                <a:cs typeface="Segoe UI" panose="020B0502040204020203" pitchFamily="34" charset="0"/>
              </a:rPr>
              <a:t>– must describe the amendment procedures and process for negotiating annual shared costs</a:t>
            </a:r>
          </a:p>
          <a:p>
            <a:r>
              <a:rPr lang="en-US" b="1" dirty="0">
                <a:latin typeface="Segoe UI" panose="020B0502040204020203" pitchFamily="34" charset="0"/>
                <a:ea typeface="Segoe UI" panose="020B0502040204020203" pitchFamily="34" charset="0"/>
                <a:cs typeface="Segoe UI" panose="020B0502040204020203" pitchFamily="34" charset="0"/>
              </a:rPr>
              <a:t>Data Sharing </a:t>
            </a:r>
            <a:r>
              <a:rPr lang="en-US" dirty="0">
                <a:latin typeface="Segoe UI" panose="020B0502040204020203" pitchFamily="34" charset="0"/>
                <a:ea typeface="Segoe UI" panose="020B0502040204020203" pitchFamily="34" charset="0"/>
                <a:cs typeface="Segoe UI" panose="020B0502040204020203" pitchFamily="34" charset="0"/>
              </a:rPr>
              <a:t>– must describe how core partners will share data and collaborate to assure all core partners achieve the primary indicators of performance, as well as assure confidentiality of personally identifiable information</a:t>
            </a:r>
          </a:p>
          <a:p>
            <a:r>
              <a:rPr lang="en-US" b="1" dirty="0">
                <a:latin typeface="Segoe UI" panose="020B0502040204020203" pitchFamily="34" charset="0"/>
                <a:ea typeface="Segoe UI" panose="020B0502040204020203" pitchFamily="34" charset="0"/>
                <a:cs typeface="Segoe UI" panose="020B0502040204020203" pitchFamily="34" charset="0"/>
              </a:rPr>
              <a:t>Renewal Provisions </a:t>
            </a:r>
            <a:r>
              <a:rPr lang="en-US" dirty="0">
                <a:latin typeface="Segoe UI" panose="020B0502040204020203" pitchFamily="34" charset="0"/>
                <a:ea typeface="Segoe UI" panose="020B0502040204020203" pitchFamily="34" charset="0"/>
                <a:cs typeface="Segoe UI" panose="020B0502040204020203" pitchFamily="34" charset="0"/>
              </a:rPr>
              <a:t>– describe renewal process for when substantial changes occur before the MOU expires, as required by § 678.500(b)(5) and (6)</a:t>
            </a:r>
          </a:p>
        </p:txBody>
      </p:sp>
    </p:spTree>
    <p:extLst>
      <p:ext uri="{BB962C8B-B14F-4D97-AF65-F5344CB8AC3E}">
        <p14:creationId xmlns:p14="http://schemas.microsoft.com/office/powerpoint/2010/main" val="13913173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Content Placeholder 2"/>
          <p:cNvSpPr>
            <a:spLocks noGrp="1"/>
          </p:cNvSpPr>
          <p:nvPr>
            <p:ph idx="10"/>
          </p:nvPr>
        </p:nvSpPr>
        <p:spPr/>
        <p:txBody>
          <a:bodyPr/>
          <a:lstStyle/>
          <a:p>
            <a:endParaRPr lang="en-US"/>
          </a:p>
        </p:txBody>
      </p:sp>
    </p:spTree>
    <p:extLst>
      <p:ext uri="{BB962C8B-B14F-4D97-AF65-F5344CB8AC3E}">
        <p14:creationId xmlns:p14="http://schemas.microsoft.com/office/powerpoint/2010/main" val="41775064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Sample MOU and Infrastructure Costs Toolkit</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77541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Memorandum of Understanding (MOU)</a:t>
            </a:r>
            <a:endParaRPr lang="en-US" dirty="0"/>
          </a:p>
        </p:txBody>
      </p:sp>
    </p:spTree>
    <p:extLst>
      <p:ext uri="{BB962C8B-B14F-4D97-AF65-F5344CB8AC3E}">
        <p14:creationId xmlns:p14="http://schemas.microsoft.com/office/powerpoint/2010/main" val="6050332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Toolkit Purpose</a:t>
            </a:r>
          </a:p>
        </p:txBody>
      </p:sp>
      <p:sp>
        <p:nvSpPr>
          <p:cNvPr id="3" name="Content Placeholder 2"/>
          <p:cNvSpPr>
            <a:spLocks noGrp="1"/>
          </p:cNvSpPr>
          <p:nvPr>
            <p:ph idx="1"/>
          </p:nvPr>
        </p:nvSpPr>
        <p:spPr>
          <a:xfrm>
            <a:off x="628650" y="1474845"/>
            <a:ext cx="8229600" cy="4608456"/>
          </a:xfrm>
        </p:spPr>
        <p:txBody>
          <a:bodyPr>
            <a:normAutofit fontScale="92500"/>
          </a:bodyPr>
          <a:lstStyle/>
          <a:p>
            <a:pPr>
              <a:spcBef>
                <a:spcPts val="1200"/>
              </a:spcBef>
              <a:spcAft>
                <a:spcPts val="1200"/>
              </a:spcAft>
            </a:pPr>
            <a:r>
              <a:rPr lang="en-US" dirty="0"/>
              <a:t>The Sample MOU and Infrastructure Costs Toolkit includes actual portions of local MOUs and IFAs that have been developed thus far. </a:t>
            </a:r>
          </a:p>
          <a:p>
            <a:pPr>
              <a:spcBef>
                <a:spcPts val="1200"/>
              </a:spcBef>
              <a:spcAft>
                <a:spcPts val="1200"/>
              </a:spcAft>
            </a:pPr>
            <a:r>
              <a:rPr lang="en-US" dirty="0"/>
              <a:t>It may be used as a reference guide or toolkit when developing your own MOU pursuant to the requirements of section 121 of WIOA, its implementing regulations at 20 CFR part 678 and 34 CFR parts 361 and 463, and the relevant guidance.</a:t>
            </a:r>
          </a:p>
          <a:p>
            <a:pPr>
              <a:spcBef>
                <a:spcPts val="1200"/>
              </a:spcBef>
              <a:spcAft>
                <a:spcPts val="1200"/>
              </a:spcAft>
            </a:pPr>
            <a:r>
              <a:rPr lang="en-US" dirty="0"/>
              <a:t>It shows how the overall one-stop operating budget, including cost allocation methodologies and partner contributions, </a:t>
            </a:r>
            <a:r>
              <a:rPr lang="en-US" u="sng" dirty="0"/>
              <a:t>may</a:t>
            </a:r>
            <a:r>
              <a:rPr lang="en-US" dirty="0"/>
              <a:t> be laid out in relation to the IFA.</a:t>
            </a:r>
          </a:p>
          <a:p>
            <a:pPr>
              <a:spcBef>
                <a:spcPts val="1200"/>
              </a:spcBef>
              <a:spcAft>
                <a:spcPts val="1200"/>
              </a:spcAft>
            </a:pPr>
            <a:endParaRPr lang="en-US" dirty="0"/>
          </a:p>
        </p:txBody>
      </p:sp>
    </p:spTree>
    <p:extLst>
      <p:ext uri="{BB962C8B-B14F-4D97-AF65-F5344CB8AC3E}">
        <p14:creationId xmlns:p14="http://schemas.microsoft.com/office/powerpoint/2010/main" val="11802543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969" y="1987748"/>
            <a:ext cx="3582649" cy="3582649"/>
          </a:xfrm>
          <a:prstGeom prst="rect">
            <a:avLst/>
          </a:prstGeom>
        </p:spPr>
      </p:pic>
      <p:sp>
        <p:nvSpPr>
          <p:cNvPr id="4" name="Title 3"/>
          <p:cNvSpPr>
            <a:spLocks noGrp="1"/>
          </p:cNvSpPr>
          <p:nvPr>
            <p:ph type="title"/>
          </p:nvPr>
        </p:nvSpPr>
        <p:spPr/>
        <p:txBody>
          <a:bodyPr>
            <a:normAutofit/>
          </a:bodyPr>
          <a:lstStyle/>
          <a:p>
            <a:r>
              <a:rPr lang="en-US" dirty="0">
                <a:ln>
                  <a:solidFill>
                    <a:schemeClr val="tx1">
                      <a:lumMod val="65000"/>
                      <a:lumOff val="35000"/>
                    </a:schemeClr>
                  </a:solidFill>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Arial" panose="020B0604020202020204" pitchFamily="34" charset="0"/>
                <a:ea typeface="+mn-ea"/>
                <a:cs typeface="Arial" panose="020B0604020202020204" pitchFamily="34" charset="0"/>
              </a:rPr>
              <a:t>Disclaimer</a:t>
            </a:r>
          </a:p>
        </p:txBody>
      </p:sp>
      <p:sp>
        <p:nvSpPr>
          <p:cNvPr id="5" name="Content Placeholder 4"/>
          <p:cNvSpPr>
            <a:spLocks noGrp="1"/>
          </p:cNvSpPr>
          <p:nvPr>
            <p:ph idx="1"/>
          </p:nvPr>
        </p:nvSpPr>
        <p:spPr>
          <a:xfrm>
            <a:off x="3604591" y="1474845"/>
            <a:ext cx="5209626" cy="4608456"/>
          </a:xfrm>
        </p:spPr>
        <p:txBody>
          <a:bodyPr anchor="ctr">
            <a:normAutofit/>
          </a:bodyPr>
          <a:lstStyle/>
          <a:p>
            <a:pPr>
              <a:spcBef>
                <a:spcPts val="1200"/>
              </a:spcBef>
              <a:spcAft>
                <a:spcPts val="1200"/>
              </a:spcAft>
            </a:pPr>
            <a:r>
              <a:rPr lang="en-US" sz="2500" dirty="0"/>
              <a:t>This Sample MOU and cost allocation analyses should </a:t>
            </a:r>
            <a:r>
              <a:rPr lang="en-US" sz="2500" b="1" dirty="0">
                <a:solidFill>
                  <a:schemeClr val="accent4"/>
                </a:solidFill>
              </a:rPr>
              <a:t>not</a:t>
            </a:r>
            <a:r>
              <a:rPr lang="en-US" sz="2500" dirty="0"/>
              <a:t> replace the local negotiations that should occur or supplant any State laws that apply in any particular State. </a:t>
            </a:r>
          </a:p>
          <a:p>
            <a:pPr>
              <a:spcBef>
                <a:spcPts val="1200"/>
              </a:spcBef>
              <a:spcAft>
                <a:spcPts val="1200"/>
              </a:spcAft>
            </a:pPr>
            <a:r>
              <a:rPr lang="en-US" sz="2500" dirty="0"/>
              <a:t>States and local areas are </a:t>
            </a:r>
            <a:r>
              <a:rPr lang="en-US" sz="2500" b="1" dirty="0">
                <a:solidFill>
                  <a:schemeClr val="accent4"/>
                </a:solidFill>
              </a:rPr>
              <a:t>not</a:t>
            </a:r>
            <a:r>
              <a:rPr lang="en-US" sz="2500" dirty="0"/>
              <a:t> required to develop an MOU that uses the same format of this sample because there are many other ways to develop an MOU.</a:t>
            </a:r>
          </a:p>
        </p:txBody>
      </p:sp>
    </p:spTree>
    <p:extLst>
      <p:ext uri="{BB962C8B-B14F-4D97-AF65-F5344CB8AC3E}">
        <p14:creationId xmlns:p14="http://schemas.microsoft.com/office/powerpoint/2010/main" val="36399722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ln>
                  <a:solidFill>
                    <a:schemeClr val="tx1">
                      <a:lumMod val="65000"/>
                      <a:lumOff val="35000"/>
                    </a:schemeClr>
                  </a:solidFill>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Arial" panose="020B0604020202020204" pitchFamily="34" charset="0"/>
                <a:ea typeface="+mn-ea"/>
                <a:cs typeface="Arial" panose="020B0604020202020204" pitchFamily="34" charset="0"/>
              </a:rPr>
              <a:t>Disclaimer </a:t>
            </a:r>
            <a:r>
              <a:rPr lang="en-US" sz="2400" dirty="0">
                <a:ln>
                  <a:solidFill>
                    <a:schemeClr val="tx1">
                      <a:lumMod val="65000"/>
                      <a:lumOff val="35000"/>
                    </a:schemeClr>
                  </a:solidFill>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Arial" panose="020B0604020202020204" pitchFamily="34" charset="0"/>
                <a:ea typeface="+mn-ea"/>
                <a:cs typeface="Arial" panose="020B0604020202020204" pitchFamily="34" charset="0"/>
              </a:rPr>
              <a:t>…continued</a:t>
            </a:r>
            <a:endParaRPr lang="en-US" dirty="0">
              <a:ln>
                <a:solidFill>
                  <a:schemeClr val="tx1">
                    <a:lumMod val="65000"/>
                    <a:lumOff val="35000"/>
                  </a:schemeClr>
                </a:solidFill>
              </a:ln>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atin typeface="Arial" panose="020B0604020202020204" pitchFamily="34" charset="0"/>
              <a:ea typeface="+mn-ea"/>
              <a:cs typeface="Arial" panose="020B0604020202020204" pitchFamily="34" charset="0"/>
            </a:endParaRPr>
          </a:p>
        </p:txBody>
      </p:sp>
      <p:sp>
        <p:nvSpPr>
          <p:cNvPr id="5" name="Content Placeholder 4"/>
          <p:cNvSpPr>
            <a:spLocks noGrp="1"/>
          </p:cNvSpPr>
          <p:nvPr>
            <p:ph idx="1"/>
          </p:nvPr>
        </p:nvSpPr>
        <p:spPr>
          <a:xfrm>
            <a:off x="628650" y="1474845"/>
            <a:ext cx="4363075" cy="4608456"/>
          </a:xfrm>
        </p:spPr>
        <p:txBody>
          <a:bodyPr anchor="ctr">
            <a:normAutofit/>
          </a:bodyPr>
          <a:lstStyle/>
          <a:p>
            <a:pPr marL="0" indent="0" algn="ctr">
              <a:buNone/>
            </a:pPr>
            <a:r>
              <a:rPr lang="en-US" dirty="0"/>
              <a:t>Use of the language in this document does </a:t>
            </a:r>
            <a:r>
              <a:rPr lang="en-US" b="1" dirty="0">
                <a:solidFill>
                  <a:schemeClr val="accent4"/>
                </a:solidFill>
              </a:rPr>
              <a:t>not</a:t>
            </a:r>
            <a:r>
              <a:rPr lang="en-US" dirty="0"/>
              <a:t> ensure compliance with WIOA and </a:t>
            </a:r>
            <a:r>
              <a:rPr lang="en-US" b="1" dirty="0">
                <a:solidFill>
                  <a:schemeClr val="accent4"/>
                </a:solidFill>
              </a:rPr>
              <a:t>cannot</a:t>
            </a:r>
            <a:r>
              <a:rPr lang="en-US" dirty="0"/>
              <a:t> substitute for developing these documents based on careful review of WIOA, its implementing regulations and guidance, and local conditions.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14351" y="1987748"/>
            <a:ext cx="3582649" cy="3582649"/>
          </a:xfrm>
          <a:prstGeom prst="rect">
            <a:avLst/>
          </a:prstGeom>
        </p:spPr>
      </p:pic>
    </p:spTree>
    <p:extLst>
      <p:ext uri="{BB962C8B-B14F-4D97-AF65-F5344CB8AC3E}">
        <p14:creationId xmlns:p14="http://schemas.microsoft.com/office/powerpoint/2010/main" val="7027091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duotone>
              <a:schemeClr val="accent4">
                <a:shade val="45000"/>
                <a:satMod val="135000"/>
              </a:schemeClr>
              <a:prstClr val="white"/>
            </a:duotone>
            <a:extLst>
              <a:ext uri="{28A0092B-C50C-407E-A947-70E740481C1C}">
                <a14:useLocalDpi xmlns:a14="http://schemas.microsoft.com/office/drawing/2010/main"/>
              </a:ext>
            </a:extLst>
          </a:blip>
          <a:srcRect/>
          <a:stretch/>
        </p:blipFill>
        <p:spPr>
          <a:xfrm>
            <a:off x="4322478" y="2988807"/>
            <a:ext cx="4192872" cy="2739445"/>
          </a:xfrm>
          <a:prstGeom prst="rect">
            <a:avLst/>
          </a:prstGeom>
        </p:spPr>
      </p:pic>
      <p:sp>
        <p:nvSpPr>
          <p:cNvPr id="2" name="Title 1"/>
          <p:cNvSpPr>
            <a:spLocks noGrp="1"/>
          </p:cNvSpPr>
          <p:nvPr>
            <p:ph type="title"/>
          </p:nvPr>
        </p:nvSpPr>
        <p:spPr/>
        <p:txBody>
          <a:bodyPr/>
          <a:lstStyle/>
          <a:p>
            <a:r>
              <a:rPr lang="en-US" dirty="0"/>
              <a:t>Open Source Document</a:t>
            </a:r>
          </a:p>
        </p:txBody>
      </p:sp>
      <p:sp>
        <p:nvSpPr>
          <p:cNvPr id="3" name="Content Placeholder 2"/>
          <p:cNvSpPr>
            <a:spLocks noGrp="1"/>
          </p:cNvSpPr>
          <p:nvPr>
            <p:ph idx="1"/>
          </p:nvPr>
        </p:nvSpPr>
        <p:spPr>
          <a:xfrm>
            <a:off x="628650" y="1843789"/>
            <a:ext cx="7886700" cy="4239511"/>
          </a:xfrm>
        </p:spPr>
        <p:txBody>
          <a:bodyPr/>
          <a:lstStyle/>
          <a:p>
            <a:r>
              <a:rPr lang="en-US" dirty="0"/>
              <a:t>All of the information contained in this Toolkit is in the public domain and available for sharing, reproduction, and distribution, </a:t>
            </a:r>
            <a:br>
              <a:rPr lang="en-US" dirty="0"/>
            </a:br>
            <a:r>
              <a:rPr lang="en-US" dirty="0"/>
              <a:t>but may not be reproduced </a:t>
            </a:r>
            <a:br>
              <a:rPr lang="en-US" dirty="0"/>
            </a:br>
            <a:r>
              <a:rPr lang="en-US" dirty="0"/>
              <a:t>or distributed for a fee. </a:t>
            </a:r>
          </a:p>
        </p:txBody>
      </p:sp>
    </p:spTree>
    <p:extLst>
      <p:ext uri="{BB962C8B-B14F-4D97-AF65-F5344CB8AC3E}">
        <p14:creationId xmlns:p14="http://schemas.microsoft.com/office/powerpoint/2010/main" val="1802747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000" dirty="0"/>
              <a:t>Summary</a:t>
            </a:r>
          </a:p>
        </p:txBody>
      </p:sp>
      <p:sp>
        <p:nvSpPr>
          <p:cNvPr id="3" name="Content Placeholder 2"/>
          <p:cNvSpPr>
            <a:spLocks noGrp="1"/>
          </p:cNvSpPr>
          <p:nvPr>
            <p:ph idx="1"/>
          </p:nvPr>
        </p:nvSpPr>
        <p:spPr/>
        <p:txBody>
          <a:bodyPr>
            <a:normAutofit/>
          </a:bodyPr>
          <a:lstStyle/>
          <a:p>
            <a:pPr>
              <a:lnSpc>
                <a:spcPct val="80000"/>
              </a:lnSpc>
              <a:spcBef>
                <a:spcPts val="600"/>
              </a:spcBef>
              <a:spcAft>
                <a:spcPts val="1200"/>
              </a:spcAft>
            </a:pPr>
            <a:r>
              <a:rPr lang="en-US" sz="2200" dirty="0"/>
              <a:t>WIOA Vision &amp; Partner Collaboration</a:t>
            </a:r>
          </a:p>
          <a:p>
            <a:pPr>
              <a:lnSpc>
                <a:spcPct val="80000"/>
              </a:lnSpc>
              <a:spcBef>
                <a:spcPts val="600"/>
              </a:spcBef>
              <a:spcAft>
                <a:spcPts val="1200"/>
              </a:spcAft>
            </a:pPr>
            <a:r>
              <a:rPr lang="en-US" sz="2200" dirty="0"/>
              <a:t>Services tailored to meet the needs of regional employers through, for example, sector strategies.</a:t>
            </a:r>
          </a:p>
          <a:p>
            <a:pPr>
              <a:lnSpc>
                <a:spcPct val="80000"/>
              </a:lnSpc>
              <a:spcBef>
                <a:spcPts val="600"/>
              </a:spcBef>
              <a:spcAft>
                <a:spcPts val="1200"/>
              </a:spcAft>
            </a:pPr>
            <a:r>
              <a:rPr lang="en-US" sz="2200" dirty="0"/>
              <a:t>Services tailored to meet the needs of local job seekers through career pathways, talent pipelines, and related approaches.</a:t>
            </a:r>
          </a:p>
          <a:p>
            <a:pPr>
              <a:lnSpc>
                <a:spcPct val="80000"/>
              </a:lnSpc>
              <a:spcBef>
                <a:spcPts val="600"/>
              </a:spcBef>
              <a:spcAft>
                <a:spcPts val="1200"/>
              </a:spcAft>
            </a:pPr>
            <a:r>
              <a:rPr lang="en-US" sz="2200" dirty="0"/>
              <a:t>Focus </a:t>
            </a:r>
            <a:r>
              <a:rPr lang="en-US" sz="2200" b="1" dirty="0">
                <a:solidFill>
                  <a:schemeClr val="accent4"/>
                </a:solidFill>
              </a:rPr>
              <a:t>primarily</a:t>
            </a:r>
            <a:r>
              <a:rPr lang="en-US" sz="2200" dirty="0"/>
              <a:t> on strategies that effectively serve business and job seeker customers and promote the overall well-being of the Local community through economic growth.  </a:t>
            </a:r>
            <a:r>
              <a:rPr lang="en-US" sz="2200" dirty="0">
                <a:sym typeface="Wingdings" panose="05000000000000000000" pitchFamily="2" charset="2"/>
              </a:rPr>
              <a:t> </a:t>
            </a:r>
            <a:r>
              <a:rPr lang="en-US" sz="2200" i="1" dirty="0">
                <a:solidFill>
                  <a:schemeClr val="accent4"/>
                </a:solidFill>
              </a:rPr>
              <a:t>Then</a:t>
            </a:r>
            <a:r>
              <a:rPr lang="en-US" sz="2200" dirty="0"/>
              <a:t> ensure compliance.</a:t>
            </a:r>
          </a:p>
          <a:p>
            <a:pPr>
              <a:lnSpc>
                <a:spcPct val="80000"/>
              </a:lnSpc>
              <a:spcBef>
                <a:spcPts val="600"/>
              </a:spcBef>
              <a:spcAft>
                <a:spcPts val="1200"/>
              </a:spcAft>
            </a:pPr>
            <a:r>
              <a:rPr lang="en-US" sz="2200" dirty="0"/>
              <a:t>Transparency, efficiency, elimination of duplication.</a:t>
            </a:r>
          </a:p>
        </p:txBody>
      </p:sp>
    </p:spTree>
    <p:extLst>
      <p:ext uri="{BB962C8B-B14F-4D97-AF65-F5344CB8AC3E}">
        <p14:creationId xmlns:p14="http://schemas.microsoft.com/office/powerpoint/2010/main" val="35684579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28650" y="1839685"/>
            <a:ext cx="6621236" cy="4243615"/>
          </a:xfrm>
        </p:spPr>
        <p:txBody>
          <a:bodyPr/>
          <a:lstStyle/>
          <a:p>
            <a:pPr>
              <a:spcBef>
                <a:spcPts val="1800"/>
              </a:spcBef>
              <a:spcAft>
                <a:spcPts val="1800"/>
              </a:spcAft>
            </a:pPr>
            <a:r>
              <a:rPr lang="en-US" dirty="0"/>
              <a:t>TEGL 16-16, One-Stop Operations Guidance for the American Job Center Network</a:t>
            </a:r>
          </a:p>
          <a:p>
            <a:pPr>
              <a:spcBef>
                <a:spcPts val="1800"/>
              </a:spcBef>
              <a:spcAft>
                <a:spcPts val="1800"/>
              </a:spcAft>
            </a:pPr>
            <a:r>
              <a:rPr lang="en-US" dirty="0"/>
              <a:t>TEGL 17-16, Infrastructure Funding of the One-Stop Delivery System</a:t>
            </a:r>
          </a:p>
        </p:txBody>
      </p:sp>
    </p:spTree>
    <p:extLst>
      <p:ext uri="{BB962C8B-B14F-4D97-AF65-F5344CB8AC3E}">
        <p14:creationId xmlns:p14="http://schemas.microsoft.com/office/powerpoint/2010/main" val="26330541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endParaRPr lang="en-US"/>
          </a:p>
        </p:txBody>
      </p:sp>
      <p:sp>
        <p:nvSpPr>
          <p:cNvPr id="6" name="Title 5"/>
          <p:cNvSpPr>
            <a:spLocks noGrp="1"/>
          </p:cNvSpPr>
          <p:nvPr>
            <p:ph type="title"/>
          </p:nvPr>
        </p:nvSpPr>
        <p:spPr/>
        <p:txBody>
          <a:bodyPr>
            <a:noAutofit/>
          </a:bodyPr>
          <a:lstStyle/>
          <a:p>
            <a:r>
              <a:rPr lang="en-US" sz="4000" dirty="0"/>
              <a:t>Upcoming One-Stop Technical Assistance Events</a:t>
            </a:r>
          </a:p>
        </p:txBody>
      </p:sp>
    </p:spTree>
    <p:extLst>
      <p:ext uri="{BB962C8B-B14F-4D97-AF65-F5344CB8AC3E}">
        <p14:creationId xmlns:p14="http://schemas.microsoft.com/office/powerpoint/2010/main" val="11582452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p:cNvSpPr/>
          <p:nvPr/>
        </p:nvSpPr>
        <p:spPr>
          <a:xfrm flipH="1">
            <a:off x="4150519" y="5626911"/>
            <a:ext cx="4993481" cy="337658"/>
          </a:xfrm>
          <a:prstGeom prst="snip1Rect">
            <a:avLst>
              <a:gd name="adj" fmla="val 50000"/>
            </a:avLst>
          </a:prstGeom>
          <a:solidFill>
            <a:srgbClr val="E6E6E6"/>
          </a:solidFill>
          <a:ln>
            <a:noFill/>
          </a:ln>
          <a:effectLst>
            <a:innerShdw blurRad="63500" dist="50800" dir="5400000">
              <a:prstClr val="black">
                <a:alpha val="1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sp>
        <p:nvSpPr>
          <p:cNvPr id="2" name="Title 1"/>
          <p:cNvSpPr>
            <a:spLocks noGrp="1"/>
          </p:cNvSpPr>
          <p:nvPr>
            <p:ph type="title"/>
          </p:nvPr>
        </p:nvSpPr>
        <p:spPr/>
        <p:txBody>
          <a:bodyPr>
            <a:normAutofit fontScale="90000"/>
          </a:bodyPr>
          <a:lstStyle/>
          <a:p>
            <a:r>
              <a:rPr lang="en-US" dirty="0"/>
              <a:t>Upcoming One-Stop</a:t>
            </a:r>
            <a:br>
              <a:rPr lang="en-US" dirty="0"/>
            </a:br>
            <a:r>
              <a:rPr lang="en-US" dirty="0"/>
              <a:t>Technical Assistance Webinars </a:t>
            </a:r>
          </a:p>
        </p:txBody>
      </p:sp>
      <p:graphicFrame>
        <p:nvGraphicFramePr>
          <p:cNvPr id="6" name="Content Placeholder 5"/>
          <p:cNvGraphicFramePr>
            <a:graphicFrameLocks noGrp="1"/>
          </p:cNvGraphicFramePr>
          <p:nvPr>
            <p:ph idx="1"/>
            <p:extLst/>
          </p:nvPr>
        </p:nvGraphicFramePr>
        <p:xfrm>
          <a:off x="477456" y="1889292"/>
          <a:ext cx="8524754" cy="3535751"/>
        </p:xfrm>
        <a:graphic>
          <a:graphicData uri="http://schemas.openxmlformats.org/drawingml/2006/table">
            <a:tbl>
              <a:tblPr bandRow="1">
                <a:tableStyleId>{1FECB4D8-DB02-4DC6-A0A2-4F2EBAE1DC90}</a:tableStyleId>
              </a:tblPr>
              <a:tblGrid>
                <a:gridCol w="4785621">
                  <a:extLst>
                    <a:ext uri="{9D8B030D-6E8A-4147-A177-3AD203B41FA5}">
                      <a16:colId xmlns:a16="http://schemas.microsoft.com/office/drawing/2014/main" val="3392379883"/>
                    </a:ext>
                  </a:extLst>
                </a:gridCol>
                <a:gridCol w="3739133">
                  <a:extLst>
                    <a:ext uri="{9D8B030D-6E8A-4147-A177-3AD203B41FA5}">
                      <a16:colId xmlns:a16="http://schemas.microsoft.com/office/drawing/2014/main" val="384793070"/>
                    </a:ext>
                  </a:extLst>
                </a:gridCol>
              </a:tblGrid>
              <a:tr h="1233297">
                <a:tc>
                  <a:txBody>
                    <a:bodyPr/>
                    <a:lstStyle/>
                    <a:p>
                      <a:r>
                        <a:rPr lang="en-US" sz="1400" b="1" dirty="0">
                          <a:solidFill>
                            <a:schemeClr val="tx1">
                              <a:lumMod val="85000"/>
                              <a:lumOff val="15000"/>
                            </a:schemeClr>
                          </a:solidFill>
                        </a:rPr>
                        <a:t>Competitive Selection of One-Stop Operators:</a:t>
                      </a:r>
                      <a:br>
                        <a:rPr lang="en-US" sz="1400" b="1" dirty="0">
                          <a:solidFill>
                            <a:schemeClr val="tx1">
                              <a:lumMod val="85000"/>
                              <a:lumOff val="15000"/>
                            </a:schemeClr>
                          </a:solidFill>
                        </a:rPr>
                      </a:br>
                      <a:r>
                        <a:rPr lang="en-US" sz="1400" b="0" dirty="0">
                          <a:solidFill>
                            <a:schemeClr val="tx1">
                              <a:lumMod val="85000"/>
                              <a:lumOff val="15000"/>
                            </a:schemeClr>
                          </a:solidFill>
                        </a:rPr>
                        <a:t>“Deep Dive”</a:t>
                      </a:r>
                    </a:p>
                    <a:p>
                      <a:pPr marL="0" algn="l" defTabSz="914400" rtl="0" eaLnBrk="1" latinLnBrk="0" hangingPunct="1">
                        <a:spcBef>
                          <a:spcPts val="300"/>
                        </a:spcBef>
                      </a:pPr>
                      <a:r>
                        <a:rPr lang="en-US" sz="1100" i="1" kern="1200" dirty="0">
                          <a:solidFill>
                            <a:schemeClr val="accent4">
                              <a:lumMod val="75000"/>
                            </a:schemeClr>
                          </a:solidFill>
                          <a:latin typeface="+mn-lt"/>
                          <a:ea typeface="+mn-ea"/>
                          <a:cs typeface="+mn-cs"/>
                        </a:rPr>
                        <a:t>May 4, 2017</a:t>
                      </a:r>
                    </a:p>
                  </a:txBody>
                  <a:tcPr marL="68580" marR="68580" marT="137160" marB="137160"/>
                </a:tc>
                <a:tc>
                  <a:txBody>
                    <a:bodyPr/>
                    <a:lstStyle/>
                    <a:p>
                      <a:pPr marL="274320" indent="-274320" algn="l" defTabSz="228600" rtl="0" eaLnBrk="1" latinLnBrk="0" hangingPunct="1">
                        <a:lnSpc>
                          <a:spcPct val="90000"/>
                        </a:lnSpc>
                        <a:spcBef>
                          <a:spcPts val="600"/>
                        </a:spcBef>
                        <a:buClr>
                          <a:schemeClr val="accent4"/>
                        </a:buClr>
                        <a:buFont typeface="Wingdings" panose="05000000000000000000" pitchFamily="2" charset="2"/>
                        <a:buChar char="v"/>
                      </a:pPr>
                      <a:r>
                        <a:rPr lang="en-US" sz="1100" kern="1200" dirty="0">
                          <a:solidFill>
                            <a:schemeClr val="accent1"/>
                          </a:solidFill>
                          <a:latin typeface="+mn-lt"/>
                          <a:ea typeface="+mn-ea"/>
                          <a:cs typeface="+mn-cs"/>
                        </a:rPr>
                        <a:t>Interactive dialogue covering:</a:t>
                      </a:r>
                    </a:p>
                    <a:p>
                      <a:pPr marL="512763" lvl="1" indent="-174625" algn="l" defTabSz="228600" rtl="0" eaLnBrk="1" latinLnBrk="0" hangingPunct="1">
                        <a:lnSpc>
                          <a:spcPct val="90000"/>
                        </a:lnSpc>
                        <a:spcBef>
                          <a:spcPts val="600"/>
                        </a:spcBef>
                        <a:buClr>
                          <a:schemeClr val="accent4"/>
                        </a:buClr>
                        <a:buFont typeface="Wingdings" panose="05000000000000000000" pitchFamily="2" charset="2"/>
                        <a:buChar char="ü"/>
                      </a:pPr>
                      <a:r>
                        <a:rPr lang="en-US" sz="1100" kern="1200" dirty="0">
                          <a:solidFill>
                            <a:schemeClr val="tx1">
                              <a:lumMod val="65000"/>
                              <a:lumOff val="35000"/>
                            </a:schemeClr>
                          </a:solidFill>
                          <a:latin typeface="+mn-lt"/>
                          <a:ea typeface="+mn-ea"/>
                          <a:cs typeface="+mn-cs"/>
                        </a:rPr>
                        <a:t>Competitive Procurement Process</a:t>
                      </a:r>
                    </a:p>
                    <a:p>
                      <a:pPr marL="512763" lvl="1" indent="-174625" algn="l" defTabSz="228600" rtl="0" eaLnBrk="1" latinLnBrk="0" hangingPunct="1">
                        <a:lnSpc>
                          <a:spcPct val="90000"/>
                        </a:lnSpc>
                        <a:spcBef>
                          <a:spcPts val="600"/>
                        </a:spcBef>
                        <a:buClr>
                          <a:schemeClr val="accent4"/>
                        </a:buClr>
                        <a:buFont typeface="Wingdings" panose="05000000000000000000" pitchFamily="2" charset="2"/>
                        <a:buChar char="ü"/>
                      </a:pPr>
                      <a:r>
                        <a:rPr lang="en-US" sz="1100" kern="1200" dirty="0">
                          <a:solidFill>
                            <a:schemeClr val="tx1">
                              <a:lumMod val="65000"/>
                              <a:lumOff val="35000"/>
                            </a:schemeClr>
                          </a:solidFill>
                          <a:latin typeface="+mn-lt"/>
                          <a:ea typeface="+mn-ea"/>
                          <a:cs typeface="+mn-cs"/>
                        </a:rPr>
                        <a:t>Essential Contract Elements</a:t>
                      </a:r>
                    </a:p>
                    <a:p>
                      <a:pPr marL="512763" lvl="1" indent="-174625" algn="l" defTabSz="228600" rtl="0" eaLnBrk="1" latinLnBrk="0" hangingPunct="1">
                        <a:lnSpc>
                          <a:spcPct val="90000"/>
                        </a:lnSpc>
                        <a:spcBef>
                          <a:spcPts val="600"/>
                        </a:spcBef>
                        <a:buClr>
                          <a:schemeClr val="accent4"/>
                        </a:buClr>
                        <a:buFont typeface="Wingdings" panose="05000000000000000000" pitchFamily="2" charset="2"/>
                        <a:buChar char="ü"/>
                      </a:pPr>
                      <a:r>
                        <a:rPr lang="en-US" sz="1100" kern="1200" dirty="0">
                          <a:solidFill>
                            <a:schemeClr val="tx1">
                              <a:lumMod val="65000"/>
                              <a:lumOff val="35000"/>
                            </a:schemeClr>
                          </a:solidFill>
                          <a:latin typeface="+mn-lt"/>
                          <a:ea typeface="+mn-ea"/>
                          <a:cs typeface="+mn-cs"/>
                        </a:rPr>
                        <a:t>Avoiding Conflicts of Interest</a:t>
                      </a:r>
                    </a:p>
                    <a:p>
                      <a:pPr marL="512763" lvl="1" indent="-174625" algn="l" defTabSz="228600" rtl="0" eaLnBrk="1" latinLnBrk="0" hangingPunct="1">
                        <a:lnSpc>
                          <a:spcPct val="90000"/>
                        </a:lnSpc>
                        <a:spcBef>
                          <a:spcPts val="600"/>
                        </a:spcBef>
                        <a:buClr>
                          <a:schemeClr val="accent4"/>
                        </a:buClr>
                        <a:buFont typeface="Wingdings" panose="05000000000000000000" pitchFamily="2" charset="2"/>
                        <a:buChar char="ü"/>
                      </a:pPr>
                      <a:r>
                        <a:rPr lang="en-US" sz="1100" kern="1200" dirty="0">
                          <a:solidFill>
                            <a:schemeClr val="tx1">
                              <a:lumMod val="65000"/>
                              <a:lumOff val="35000"/>
                            </a:schemeClr>
                          </a:solidFill>
                          <a:latin typeface="+mn-lt"/>
                          <a:ea typeface="+mn-ea"/>
                          <a:cs typeface="+mn-cs"/>
                        </a:rPr>
                        <a:t>Transition, Implementation, and Monitoring</a:t>
                      </a:r>
                    </a:p>
                  </a:txBody>
                  <a:tcPr marL="68580" marR="68580" marT="137160" marB="137160"/>
                </a:tc>
                <a:extLst>
                  <a:ext uri="{0D108BD9-81ED-4DB2-BD59-A6C34878D82A}">
                    <a16:rowId xmlns:a16="http://schemas.microsoft.com/office/drawing/2014/main" val="338696798"/>
                  </a:ext>
                </a:extLst>
              </a:tr>
              <a:tr h="874395">
                <a:tc>
                  <a:txBody>
                    <a:bodyPr/>
                    <a:lstStyle/>
                    <a:p>
                      <a:r>
                        <a:rPr lang="en-US" sz="1400" b="1" dirty="0">
                          <a:solidFill>
                            <a:schemeClr val="tx1">
                              <a:lumMod val="85000"/>
                              <a:lumOff val="15000"/>
                            </a:schemeClr>
                          </a:solidFill>
                        </a:rPr>
                        <a:t>Increasing Opportunity for Shared Customers: </a:t>
                      </a:r>
                      <a:r>
                        <a:rPr lang="en-US" sz="1400" b="0" dirty="0">
                          <a:solidFill>
                            <a:schemeClr val="tx1">
                              <a:lumMod val="85000"/>
                              <a:lumOff val="15000"/>
                            </a:schemeClr>
                          </a:solidFill>
                        </a:rPr>
                        <a:t>Integrated Service Delivery through the American Job Center Network</a:t>
                      </a:r>
                    </a:p>
                    <a:p>
                      <a:pPr>
                        <a:spcBef>
                          <a:spcPts val="300"/>
                        </a:spcBef>
                      </a:pPr>
                      <a:r>
                        <a:rPr lang="en-US" sz="1100" i="1" dirty="0">
                          <a:solidFill>
                            <a:schemeClr val="accent4">
                              <a:lumMod val="75000"/>
                            </a:schemeClr>
                          </a:solidFill>
                        </a:rPr>
                        <a:t>May 17, 2017</a:t>
                      </a:r>
                    </a:p>
                  </a:txBody>
                  <a:tcPr marL="68580" marR="68580" marT="137160" marB="137160"/>
                </a:tc>
                <a:tc>
                  <a:txBody>
                    <a:bodyPr/>
                    <a:lstStyle/>
                    <a:p>
                      <a:pPr marL="274320" indent="-274320" algn="l" defTabSz="228600" rtl="0" eaLnBrk="1" latinLnBrk="0" hangingPunct="1">
                        <a:lnSpc>
                          <a:spcPct val="90000"/>
                        </a:lnSpc>
                        <a:spcBef>
                          <a:spcPts val="600"/>
                        </a:spcBef>
                        <a:buClr>
                          <a:schemeClr val="accent4"/>
                        </a:buClr>
                        <a:buFont typeface="Wingdings" panose="05000000000000000000" pitchFamily="2" charset="2"/>
                        <a:buChar char="v"/>
                      </a:pPr>
                      <a:r>
                        <a:rPr lang="en-US" sz="1100" kern="1200" dirty="0">
                          <a:solidFill>
                            <a:schemeClr val="accent1"/>
                          </a:solidFill>
                          <a:latin typeface="+mn-lt"/>
                          <a:ea typeface="+mn-ea"/>
                          <a:cs typeface="+mn-cs"/>
                        </a:rPr>
                        <a:t>Advice and lessons learned when building an integrated service delivery system</a:t>
                      </a:r>
                    </a:p>
                  </a:txBody>
                  <a:tcPr marL="68580" marR="68580" marT="137160" marB="137160"/>
                </a:tc>
                <a:extLst>
                  <a:ext uri="{0D108BD9-81ED-4DB2-BD59-A6C34878D82A}">
                    <a16:rowId xmlns:a16="http://schemas.microsoft.com/office/drawing/2014/main" val="66746115"/>
                  </a:ext>
                </a:extLst>
              </a:tr>
              <a:tr h="1082111">
                <a:tc>
                  <a:txBody>
                    <a:bodyPr/>
                    <a:lstStyle/>
                    <a:p>
                      <a:r>
                        <a:rPr lang="en-US" sz="1400" b="1" dirty="0">
                          <a:solidFill>
                            <a:schemeClr val="tx1">
                              <a:lumMod val="85000"/>
                              <a:lumOff val="15000"/>
                            </a:schemeClr>
                          </a:solidFill>
                        </a:rPr>
                        <a:t>MOU Part II:</a:t>
                      </a:r>
                      <a:r>
                        <a:rPr lang="en-US" sz="1400" b="0" dirty="0">
                          <a:solidFill>
                            <a:schemeClr val="tx1">
                              <a:lumMod val="85000"/>
                              <a:lumOff val="15000"/>
                            </a:schemeClr>
                          </a:solidFill>
                        </a:rPr>
                        <a:t> Local vs. State Funding Mechanism</a:t>
                      </a:r>
                    </a:p>
                    <a:p>
                      <a:pPr marL="0" algn="l" defTabSz="914400" rtl="0" eaLnBrk="1" latinLnBrk="0" hangingPunct="1">
                        <a:spcBef>
                          <a:spcPts val="300"/>
                        </a:spcBef>
                      </a:pPr>
                      <a:r>
                        <a:rPr lang="en-US" sz="1100" i="1" kern="1200" dirty="0">
                          <a:solidFill>
                            <a:schemeClr val="accent4">
                              <a:lumMod val="75000"/>
                            </a:schemeClr>
                          </a:solidFill>
                          <a:latin typeface="+mn-lt"/>
                          <a:ea typeface="+mn-ea"/>
                          <a:cs typeface="+mn-cs"/>
                        </a:rPr>
                        <a:t>May 31, 2017</a:t>
                      </a:r>
                    </a:p>
                    <a:p>
                      <a:endParaRPr lang="en-US" sz="1400" dirty="0"/>
                    </a:p>
                  </a:txBody>
                  <a:tcPr marL="68580" marR="68580" marT="137160" marB="137160"/>
                </a:tc>
                <a:tc>
                  <a:txBody>
                    <a:bodyPr/>
                    <a:lstStyle/>
                    <a:p>
                      <a:pPr marL="274320" indent="-274320" algn="l" defTabSz="228600" rtl="0" eaLnBrk="1" latinLnBrk="0" hangingPunct="1">
                        <a:lnSpc>
                          <a:spcPct val="90000"/>
                        </a:lnSpc>
                        <a:spcBef>
                          <a:spcPts val="600"/>
                        </a:spcBef>
                        <a:buClr>
                          <a:schemeClr val="accent4"/>
                        </a:buClr>
                        <a:buFont typeface="Wingdings" panose="05000000000000000000" pitchFamily="2" charset="2"/>
                        <a:buChar char="v"/>
                      </a:pPr>
                      <a:r>
                        <a:rPr lang="en-US" sz="1100" kern="1200" dirty="0">
                          <a:solidFill>
                            <a:schemeClr val="accent1"/>
                          </a:solidFill>
                          <a:latin typeface="+mn-lt"/>
                          <a:ea typeface="+mn-ea"/>
                          <a:cs typeface="+mn-cs"/>
                        </a:rPr>
                        <a:t>Infrastructure costs are funded either through the Local or State funding mechanism</a:t>
                      </a:r>
                    </a:p>
                    <a:p>
                      <a:pPr marL="274320" indent="-274320" algn="l" defTabSz="228600" rtl="0" eaLnBrk="1" latinLnBrk="0" hangingPunct="1">
                        <a:lnSpc>
                          <a:spcPct val="90000"/>
                        </a:lnSpc>
                        <a:spcBef>
                          <a:spcPts val="600"/>
                        </a:spcBef>
                        <a:buClr>
                          <a:schemeClr val="accent4"/>
                        </a:buClr>
                        <a:buFont typeface="Wingdings" panose="05000000000000000000" pitchFamily="2" charset="2"/>
                        <a:buChar char="v"/>
                      </a:pPr>
                      <a:r>
                        <a:rPr lang="en-US" sz="1100" kern="1200" dirty="0">
                          <a:solidFill>
                            <a:schemeClr val="accent1"/>
                          </a:solidFill>
                          <a:latin typeface="+mn-lt"/>
                          <a:ea typeface="+mn-ea"/>
                          <a:cs typeface="+mn-cs"/>
                        </a:rPr>
                        <a:t>Federal partners walk participants through both options and provide examples</a:t>
                      </a:r>
                    </a:p>
                  </a:txBody>
                  <a:tcPr marL="68580" marR="68580" marT="137160" marB="137160"/>
                </a:tc>
                <a:extLst>
                  <a:ext uri="{0D108BD9-81ED-4DB2-BD59-A6C34878D82A}">
                    <a16:rowId xmlns:a16="http://schemas.microsoft.com/office/drawing/2014/main" val="1850996077"/>
                  </a:ext>
                </a:extLst>
              </a:tr>
            </a:tbl>
          </a:graphicData>
        </a:graphic>
      </p:graphicFrame>
      <p:sp>
        <p:nvSpPr>
          <p:cNvPr id="4" name="Rectangle 3"/>
          <p:cNvSpPr/>
          <p:nvPr/>
        </p:nvSpPr>
        <p:spPr>
          <a:xfrm>
            <a:off x="4209479" y="5646981"/>
            <a:ext cx="4891660" cy="276999"/>
          </a:xfrm>
          <a:prstGeom prst="rect">
            <a:avLst/>
          </a:prstGeom>
        </p:spPr>
        <p:txBody>
          <a:bodyPr wrap="none">
            <a:spAutoFit/>
          </a:bodyPr>
          <a:lstStyle/>
          <a:p>
            <a:pPr algn="r" defTabSz="342900"/>
            <a:r>
              <a:rPr lang="en-US" sz="1200" dirty="0">
                <a:solidFill>
                  <a:prstClr val="black">
                    <a:lumMod val="85000"/>
                    <a:lumOff val="15000"/>
                  </a:prstClr>
                </a:solidFill>
              </a:rPr>
              <a:t>To register for these events, go to </a:t>
            </a:r>
            <a:r>
              <a:rPr lang="en-US" sz="1200" dirty="0">
                <a:solidFill>
                  <a:prstClr val="white"/>
                </a:solidFill>
                <a:hlinkClick r:id="rId3"/>
              </a:rPr>
              <a:t>https://ion.workforcegps.org/events</a:t>
            </a:r>
            <a:endParaRPr lang="en-US" sz="1200" dirty="0">
              <a:solidFill>
                <a:prstClr val="white"/>
              </a:solidFill>
            </a:endParaRPr>
          </a:p>
        </p:txBody>
      </p:sp>
    </p:spTree>
    <p:extLst>
      <p:ext uri="{BB962C8B-B14F-4D97-AF65-F5344CB8AC3E}">
        <p14:creationId xmlns:p14="http://schemas.microsoft.com/office/powerpoint/2010/main" val="16408464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Content Placeholder 2"/>
          <p:cNvSpPr>
            <a:spLocks noGrp="1"/>
          </p:cNvSpPr>
          <p:nvPr>
            <p:ph idx="10"/>
          </p:nvPr>
        </p:nvSpPr>
        <p:spPr/>
        <p:txBody>
          <a:bodyPr/>
          <a:lstStyle/>
          <a:p>
            <a:endParaRPr lang="en-US"/>
          </a:p>
        </p:txBody>
      </p:sp>
    </p:spTree>
    <p:extLst>
      <p:ext uri="{BB962C8B-B14F-4D97-AF65-F5344CB8AC3E}">
        <p14:creationId xmlns:p14="http://schemas.microsoft.com/office/powerpoint/2010/main" val="20925296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1203467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Purpose of the MOU</a:t>
            </a:r>
          </a:p>
        </p:txBody>
      </p:sp>
      <p:sp>
        <p:nvSpPr>
          <p:cNvPr id="5" name="Content Placeholder 4"/>
          <p:cNvSpPr>
            <a:spLocks noGrp="1"/>
          </p:cNvSpPr>
          <p:nvPr>
            <p:ph idx="1"/>
          </p:nvPr>
        </p:nvSpPr>
        <p:spPr>
          <a:xfrm>
            <a:off x="628650" y="2546993"/>
            <a:ext cx="7886700" cy="3536308"/>
          </a:xfrm>
        </p:spPr>
        <p:txBody>
          <a:bodyPr anchor="ctr">
            <a:normAutofit/>
          </a:bodyPr>
          <a:lstStyle/>
          <a:p>
            <a:pPr marL="0" indent="0" algn="ctr">
              <a:buNone/>
            </a:pPr>
            <a:r>
              <a:rPr lang="en-US" sz="2900" dirty="0"/>
              <a:t>The purpose of a Memorandum of Agreement is to establish the </a:t>
            </a:r>
            <a:r>
              <a:rPr lang="en-US" sz="2900" dirty="0">
                <a:solidFill>
                  <a:srgbClr val="C00000"/>
                </a:solidFill>
              </a:rPr>
              <a:t>roles and responsibilities </a:t>
            </a:r>
            <a:r>
              <a:rPr lang="en-US" sz="2900" dirty="0"/>
              <a:t>of the Local Workforce Development Board, the chief elected official (CEO) and the one-stop partners </a:t>
            </a:r>
            <a:r>
              <a:rPr lang="en-US" sz="2900" dirty="0">
                <a:solidFill>
                  <a:srgbClr val="C00000"/>
                </a:solidFill>
              </a:rPr>
              <a:t>in relation to the management of the American Job Center network</a:t>
            </a:r>
            <a:r>
              <a:rPr lang="en-US" sz="2900" dirty="0"/>
              <a: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6893" y="1470565"/>
            <a:ext cx="4054802" cy="1422278"/>
          </a:xfrm>
          <a:prstGeom prst="rect">
            <a:avLst/>
          </a:prstGeom>
        </p:spPr>
      </p:pic>
    </p:spTree>
    <p:extLst>
      <p:ext uri="{BB962C8B-B14F-4D97-AF65-F5344CB8AC3E}">
        <p14:creationId xmlns:p14="http://schemas.microsoft.com/office/powerpoint/2010/main" val="29308882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4758"/>
          <a:stretch/>
        </p:blipFill>
        <p:spPr>
          <a:xfrm>
            <a:off x="4876800" y="2618262"/>
            <a:ext cx="4025900" cy="3465039"/>
          </a:xfrm>
          <a:prstGeom prst="rect">
            <a:avLst/>
          </a:prstGeom>
          <a:solidFill>
            <a:schemeClr val="bg1"/>
          </a:solidFill>
          <a:effectLst>
            <a:softEdge rad="190500"/>
          </a:effectLst>
        </p:spPr>
      </p:pic>
      <p:sp>
        <p:nvSpPr>
          <p:cNvPr id="5" name="Title 4"/>
          <p:cNvSpPr>
            <a:spLocks noGrp="1"/>
          </p:cNvSpPr>
          <p:nvPr>
            <p:ph type="title"/>
          </p:nvPr>
        </p:nvSpPr>
        <p:spPr/>
        <p:txBody>
          <a:bodyPr>
            <a:normAutofit/>
          </a:bodyPr>
          <a:lstStyle/>
          <a:p>
            <a:r>
              <a:rPr lang="en-US" dirty="0"/>
              <a:t>Negotiating the MOU</a:t>
            </a:r>
          </a:p>
        </p:txBody>
      </p:sp>
      <p:sp>
        <p:nvSpPr>
          <p:cNvPr id="3" name="Content Placeholder 2"/>
          <p:cNvSpPr>
            <a:spLocks noGrp="1"/>
          </p:cNvSpPr>
          <p:nvPr>
            <p:ph idx="1"/>
          </p:nvPr>
        </p:nvSpPr>
        <p:spPr>
          <a:xfrm>
            <a:off x="628650" y="1474845"/>
            <a:ext cx="5727180" cy="4608456"/>
          </a:xfrm>
        </p:spPr>
        <p:txBody>
          <a:bodyPr anchor="ctr">
            <a:normAutofit/>
          </a:bodyPr>
          <a:lstStyle/>
          <a:p>
            <a:pPr marL="0" indent="0" algn="ctr">
              <a:buNone/>
            </a:pPr>
            <a:r>
              <a:rPr lang="en-US" dirty="0"/>
              <a:t>Introduce negotiations with a strong, joint (cross-agency) mission and vision statement.  This may help set the right tone and emphasize how vital this process is to the economic growth of the area.</a:t>
            </a:r>
          </a:p>
        </p:txBody>
      </p:sp>
      <p:sp>
        <p:nvSpPr>
          <p:cNvPr id="8" name="Double Bracket 7"/>
          <p:cNvSpPr/>
          <p:nvPr/>
        </p:nvSpPr>
        <p:spPr>
          <a:xfrm>
            <a:off x="628650" y="1474845"/>
            <a:ext cx="2743200" cy="914400"/>
          </a:xfrm>
          <a:prstGeom prst="bracketPair">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3600" b="1" dirty="0">
                <a:ln/>
                <a:solidFill>
                  <a:schemeClr val="accent4"/>
                </a:solidFill>
              </a:rPr>
              <a:t>Strategy #1</a:t>
            </a:r>
          </a:p>
        </p:txBody>
      </p:sp>
    </p:spTree>
    <p:extLst>
      <p:ext uri="{BB962C8B-B14F-4D97-AF65-F5344CB8AC3E}">
        <p14:creationId xmlns:p14="http://schemas.microsoft.com/office/powerpoint/2010/main" val="29039849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4688" y="3702569"/>
            <a:ext cx="3569312" cy="2380731"/>
          </a:xfrm>
          <a:prstGeom prst="ellipse">
            <a:avLst/>
          </a:prstGeom>
          <a:ln>
            <a:noFill/>
          </a:ln>
          <a:effectLst>
            <a:softEdge rad="112500"/>
          </a:effectLst>
        </p:spPr>
      </p:pic>
      <p:sp>
        <p:nvSpPr>
          <p:cNvPr id="3" name="Content Placeholder 2"/>
          <p:cNvSpPr>
            <a:spLocks noGrp="1"/>
          </p:cNvSpPr>
          <p:nvPr>
            <p:ph idx="1"/>
          </p:nvPr>
        </p:nvSpPr>
        <p:spPr>
          <a:xfrm>
            <a:off x="628650" y="2083633"/>
            <a:ext cx="4946038" cy="3999668"/>
          </a:xfrm>
        </p:spPr>
        <p:txBody>
          <a:bodyPr anchor="ctr">
            <a:normAutofit/>
          </a:bodyPr>
          <a:lstStyle/>
          <a:p>
            <a:pPr marL="0" indent="0" algn="ctr">
              <a:buNone/>
            </a:pPr>
            <a:r>
              <a:rPr lang="en-US" dirty="0"/>
              <a:t>Tie the MOU components back into the goals and objectives of the area’s Regional or Local Plan, or perhaps even to the State’s Unified or Combined State Plan. </a:t>
            </a:r>
          </a:p>
        </p:txBody>
      </p:sp>
      <p:sp>
        <p:nvSpPr>
          <p:cNvPr id="7" name="Title 6"/>
          <p:cNvSpPr>
            <a:spLocks noGrp="1"/>
          </p:cNvSpPr>
          <p:nvPr>
            <p:ph type="title"/>
          </p:nvPr>
        </p:nvSpPr>
        <p:spPr/>
        <p:txBody>
          <a:bodyPr/>
          <a:lstStyle/>
          <a:p>
            <a:r>
              <a:rPr lang="en-US" dirty="0"/>
              <a:t>Negotiating the MOU</a:t>
            </a:r>
          </a:p>
        </p:txBody>
      </p:sp>
      <p:sp>
        <p:nvSpPr>
          <p:cNvPr id="6" name="Double Bracket 5"/>
          <p:cNvSpPr/>
          <p:nvPr/>
        </p:nvSpPr>
        <p:spPr>
          <a:xfrm>
            <a:off x="628650" y="1474845"/>
            <a:ext cx="2743200" cy="914400"/>
          </a:xfrm>
          <a:prstGeom prst="bracketPair">
            <a:avLst/>
          </a:prstGeom>
        </p:spPr>
        <p:style>
          <a:lnRef idx="3">
            <a:schemeClr val="accent1"/>
          </a:lnRef>
          <a:fillRef idx="0">
            <a:schemeClr val="accent1"/>
          </a:fillRef>
          <a:effectRef idx="2">
            <a:schemeClr val="accent1"/>
          </a:effectRef>
          <a:fontRef idx="minor">
            <a:schemeClr val="tx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3600" b="1" dirty="0">
                <a:ln/>
                <a:solidFill>
                  <a:schemeClr val="accent4"/>
                </a:solidFill>
              </a:rPr>
              <a:t>Strategy #2</a:t>
            </a:r>
          </a:p>
        </p:txBody>
      </p:sp>
    </p:spTree>
    <p:extLst>
      <p:ext uri="{BB962C8B-B14F-4D97-AF65-F5344CB8AC3E}">
        <p14:creationId xmlns:p14="http://schemas.microsoft.com/office/powerpoint/2010/main" val="17519868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1001&quot;&gt;&lt;object type=&quot;3&quot; unique_id=&quot;11003&quot;&gt;&lt;property id=&quot;20148&quot; value=&quot;5&quot;/&gt;&lt;property id=&quot;20300&quot; value=&quot;Slide 1 - &amp;quot;Memorandums Of Understanding: Part 1&amp;quot;&quot;/&gt;&lt;property id=&quot;20307&quot; value=&quot;256&quot;/&gt;&lt;/object&gt;&lt;object type=&quot;3&quot; unique_id=&quot;11007&quot;&gt;&lt;property id=&quot;20148&quot; value=&quot;5&quot;/&gt;&lt;property id=&quot;20300&quot; value=&quot;Slide 3&quot;/&gt;&lt;property id=&quot;20307&quot; value=&quot;271&quot;/&gt;&lt;/object&gt;&lt;object type=&quot;3&quot; unique_id=&quot;11009&quot;&gt;&lt;property id=&quot;20148&quot; value=&quot;5&quot;/&gt;&lt;property id=&quot;20300&quot; value=&quot;Slide 6 - &amp;quot;Memorandum of Understanding (MOU)&amp;quot;&quot;/&gt;&lt;property id=&quot;20307&quot; value=&quot;272&quot;/&gt;&lt;/object&gt;&lt;object type=&quot;3&quot; unique_id=&quot;11012&quot;&gt;&lt;property id=&quot;20148&quot; value=&quot;5&quot;/&gt;&lt;property id=&quot;20300&quot; value=&quot;Slide 17 - &amp;quot;Services&amp;quot;&quot;/&gt;&lt;property id=&quot;20307&quot; value=&quot;273&quot;/&gt;&lt;/object&gt;&lt;object type=&quot;3&quot; unique_id=&quot;11021&quot;&gt;&lt;property id=&quot;20148&quot; value=&quot;5&quot;/&gt;&lt;property id=&quot;20300&quot; value=&quot;Slide 68&quot;/&gt;&lt;property id=&quot;20307&quot; value=&quot;261&quot;/&gt;&lt;/object&gt;&lt;object type=&quot;3&quot; unique_id=&quot;11022&quot;&gt;&lt;property id=&quot;20148&quot; value=&quot;5&quot;/&gt;&lt;property id=&quot;20300&quot; value=&quot;Slide 69&quot;/&gt;&lt;property id=&quot;20307&quot; value=&quot;262&quot;/&gt;&lt;/object&gt;&lt;object type=&quot;3&quot; unique_id=&quot;11046&quot;&gt;&lt;property id=&quot;20148&quot; value=&quot;5&quot;/&gt;&lt;property id=&quot;20300&quot; value=&quot;Slide 2&quot;/&gt;&lt;property id=&quot;20307&quot; value=&quot;314&quot;/&gt;&lt;/object&gt;&lt;object type=&quot;3&quot; unique_id=&quot;11047&quot;&gt;&lt;property id=&quot;20148&quot; value=&quot;5&quot;/&gt;&lt;property id=&quot;20300&quot; value=&quot;Slide 4 - &amp;quot;Intent&amp;quot;&quot;/&gt;&lt;property id=&quot;20307&quot; value=&quot;323&quot;/&gt;&lt;/object&gt;&lt;object type=&quot;3&quot; unique_id=&quot;11048&quot;&gt;&lt;property id=&quot;20148&quot; value=&quot;5&quot;/&gt;&lt;property id=&quot;20300&quot; value=&quot;Slide 5&quot;/&gt;&lt;property id=&quot;20307&quot; value=&quot;312&quot;/&gt;&lt;/object&gt;&lt;object type=&quot;3&quot; unique_id=&quot;11049&quot;&gt;&lt;property id=&quot;20148&quot; value=&quot;5&quot;/&gt;&lt;property id=&quot;20300&quot; value=&quot;Slide 7 - &amp;quot;Purpose of the MOU&amp;quot;&quot;/&gt;&lt;property id=&quot;20307&quot; value=&quot;304&quot;/&gt;&lt;/object&gt;&lt;object type=&quot;3&quot; unique_id=&quot;11050&quot;&gt;&lt;property id=&quot;20148&quot; value=&quot;5&quot;/&gt;&lt;property id=&quot;20300&quot; value=&quot;Slide 8 - &amp;quot;Negotiating the MOU&amp;quot;&quot;/&gt;&lt;property id=&quot;20307&quot; value=&quot;317&quot;/&gt;&lt;/object&gt;&lt;object type=&quot;3&quot; unique_id=&quot;11051&quot;&gt;&lt;property id=&quot;20148&quot; value=&quot;5&quot;/&gt;&lt;property id=&quot;20300&quot; value=&quot;Slide 9 - &amp;quot;Negotiating the MOU&amp;quot;&quot;/&gt;&lt;property id=&quot;20307&quot; value=&quot;316&quot;/&gt;&lt;/object&gt;&lt;object type=&quot;3&quot; unique_id=&quot;11052&quot;&gt;&lt;property id=&quot;20148&quot; value=&quot;5&quot;/&gt;&lt;property id=&quot;20300&quot; value=&quot;Slide 10 - &amp;quot;Negotiating the MOU&amp;quot;&quot;/&gt;&lt;property id=&quot;20307&quot; value=&quot;322&quot;/&gt;&lt;/object&gt;&lt;object type=&quot;3&quot; unique_id=&quot;11053&quot;&gt;&lt;property id=&quot;20148&quot; value=&quot;5&quot;/&gt;&lt;property id=&quot;20300&quot; value=&quot;Slide 11 - &amp;quot;Partner Representation&amp;quot;&quot;/&gt;&lt;property id=&quot;20307&quot; value=&quot;324&quot;/&gt;&lt;/object&gt;&lt;object type=&quot;3&quot; unique_id=&quot;11054&quot;&gt;&lt;property id=&quot;20148&quot; value=&quot;5&quot;/&gt;&lt;property id=&quot;20300&quot; value=&quot;Slide 12&quot;/&gt;&lt;property id=&quot;20307&quot; value=&quot;343&quot;/&gt;&lt;/object&gt;&lt;object type=&quot;3&quot; unique_id=&quot;11055&quot;&gt;&lt;property id=&quot;20148&quot; value=&quot;5&quot;/&gt;&lt;property id=&quot;20300&quot; value=&quot;Slide 13 - &amp;quot;Required One-Stop Partners …continued&amp;quot;&quot;/&gt;&lt;property id=&quot;20307&quot; value=&quot;313&quot;/&gt;&lt;/object&gt;&lt;object type=&quot;3&quot; unique_id=&quot;11056&quot;&gt;&lt;property id=&quot;20148&quot; value=&quot;5&quot;/&gt;&lt;property id=&quot;20300&quot; value=&quot;Slide 14 - &amp;quot;Types of MOUs&amp;quot;&quot;/&gt;&lt;property id=&quot;20307&quot; value=&quot;330&quot;/&gt;&lt;/object&gt;&lt;object type=&quot;3&quot; unique_id=&quot;11057&quot;&gt;&lt;property id=&quot;20148&quot; value=&quot;5&quot;/&gt;&lt;property id=&quot;20300&quot; value=&quot;Slide 15 - &amp;quot;Key Elements of the MOU&amp;quot;&quot;/&gt;&lt;property id=&quot;20307&quot; value=&quot;296&quot;/&gt;&lt;/object&gt;&lt;object type=&quot;3&quot; unique_id=&quot;11058&quot;&gt;&lt;property id=&quot;20148&quot; value=&quot;5&quot;/&gt;&lt;property id=&quot;20300&quot; value=&quot;Slide 16 - &amp;quot;Key Elements of the MOU&amp;quot;&quot;/&gt;&lt;property id=&quot;20307&quot; value=&quot;331&quot;/&gt;&lt;/object&gt;&lt;object type=&quot;3&quot; unique_id=&quot;11059&quot;&gt;&lt;property id=&quot;20148&quot; value=&quot;5&quot;/&gt;&lt;property id=&quot;20300&quot; value=&quot;Slide 18 - &amp;quot;One-Stop Operating Budget&amp;quot;&quot;/&gt;&lt;property id=&quot;20307&quot; value=&quot;280&quot;/&gt;&lt;/object&gt;&lt;object type=&quot;3&quot; unique_id=&quot;11060&quot;&gt;&lt;property id=&quot;20148&quot; value=&quot;5&quot;/&gt;&lt;property id=&quot;20300&quot; value=&quot;Slide 19 - &amp;quot;One-Stop Operating Budget …continued&amp;quot;&quot;/&gt;&lt;property id=&quot;20307&quot; value=&quot;325&quot;/&gt;&lt;/object&gt;&lt;object type=&quot;3&quot; unique_id=&quot;11061&quot;&gt;&lt;property id=&quot;20148&quot; value=&quot;5&quot;/&gt;&lt;property id=&quot;20300&quot; value=&quot;Slide 20 - &amp;quot;One-Stop Operating Budget …continued&amp;quot;&quot;/&gt;&lt;property id=&quot;20307&quot; value=&quot;338&quot;/&gt;&lt;/object&gt;&lt;object type=&quot;3&quot; unique_id=&quot;11062&quot;&gt;&lt;property id=&quot;20148&quot; value=&quot;5&quot;/&gt;&lt;property id=&quot;20300&quot; value=&quot;Slide 21 - &amp;quot;Infrastructure Funding Agreement&amp;quot;&quot;/&gt;&lt;property id=&quot;20307&quot; value=&quot;332&quot;/&gt;&lt;/object&gt;&lt;object type=&quot;3&quot; unique_id=&quot;11063&quot;&gt;&lt;property id=&quot;20148&quot; value=&quot;5&quot;/&gt;&lt;property id=&quot;20300&quot; value=&quot;Slide 22 - &amp;quot;Infrastructure  Funding Agreement …continued&amp;quot;&quot;/&gt;&lt;property id=&quot;20307&quot; value=&quot;334&quot;/&gt;&lt;/object&gt;&lt;object type=&quot;3&quot; unique_id=&quot;11064&quot;&gt;&lt;property id=&quot;20148&quot; value=&quot;5&quot;/&gt;&lt;property id=&quot;20300&quot; value=&quot;Slide 23 - &amp;quot;Infrastructure  Funding Agreement …continued&amp;quot;&quot;/&gt;&lt;property id=&quot;20307&quot; value=&quot;335&quot;/&gt;&lt;/object&gt;&lt;object type=&quot;3&quot; unique_id=&quot;11065&quot;&gt;&lt;property id=&quot;20148&quot; value=&quot;5&quot;/&gt;&lt;property id=&quot;20300&quot; value=&quot;Slide 24 - &amp;quot;Infrastructure  Funding Agreement …continued&amp;quot;&quot;/&gt;&lt;property id=&quot;20307&quot; value=&quot;333&quot;/&gt;&lt;/object&gt;&lt;object type=&quot;3&quot; unique_id=&quot;11066&quot;&gt;&lt;property id=&quot;20148&quot; value=&quot;5&quot;/&gt;&lt;property id=&quot;20300&quot; value=&quot;Slide 25 - &amp;quot;Referrals&amp;quot;&quot;/&gt;&lt;property id=&quot;20307&quot; value=&quot;282&quot;/&gt;&lt;/object&gt;&lt;object type=&quot;3&quot; unique_id=&quot;11067&quot;&gt;&lt;property id=&quot;20148&quot; value=&quot;5&quot;/&gt;&lt;property id=&quot;20300&quot; value=&quot;Slide 26 - &amp;quot;Access&amp;quot;&quot;/&gt;&lt;property id=&quot;20307&quot; value=&quot;281&quot;/&gt;&lt;/object&gt;&lt;object type=&quot;3&quot; unique_id=&quot;11068&quot;&gt;&lt;property id=&quot;20148&quot; value=&quot;5&quot;/&gt;&lt;property id=&quot;20300&quot; value=&quot;Slide 27 - &amp;quot;Duration&amp;quot;&quot;/&gt;&lt;property id=&quot;20307&quot; value=&quot;283&quot;/&gt;&lt;/object&gt;&lt;object type=&quot;3&quot; unique_id=&quot;11069&quot;&gt;&lt;property id=&quot;20148&quot; value=&quot;5&quot;/&gt;&lt;property id=&quot;20300&quot; value=&quot;Slide 28 - &amp;quot;Other Contributors&amp;quot;&quot;/&gt;&lt;property id=&quot;20307&quot; value=&quot;284&quot;/&gt;&lt;/object&gt;&lt;object type=&quot;3&quot; unique_id=&quot;11070&quot;&gt;&lt;property id=&quot;20148&quot; value=&quot;5&quot;/&gt;&lt;property id=&quot;20300&quot; value=&quot;Slide 29 - &amp;quot;Modification Process&amp;quot;&quot;/&gt;&lt;property id=&quot;20307&quot; value=&quot;285&quot;/&gt;&lt;/object&gt;&lt;object type=&quot;3&quot; unique_id=&quot;11071&quot;&gt;&lt;property id=&quot;20148&quot; value=&quot;5&quot;/&gt;&lt;property id=&quot;20300&quot; value=&quot;Slide 30 - &amp;quot;Signatures&amp;quot;&quot;/&gt;&lt;property id=&quot;20307&quot; value=&quot;286&quot;/&gt;&lt;/object&gt;&lt;object type=&quot;3&quot; unique_id=&quot;11072&quot;&gt;&lt;property id=&quot;20148&quot; value=&quot;5&quot;/&gt;&lt;property id=&quot;20300&quot; value=&quot;Slide 31 - &amp;quot;Appeals&amp;quot;&quot;/&gt;&lt;property id=&quot;20307&quot; value=&quot;287&quot;/&gt;&lt;/object&gt;&lt;object type=&quot;3&quot; unique_id=&quot;11073&quot;&gt;&lt;property id=&quot;20148&quot; value=&quot;5&quot;/&gt;&lt;property id=&quot;20300&quot; value=&quot;Slide 32 - &amp;quot;Modification of the MOU&amp;quot;&quot;/&gt;&lt;property id=&quot;20307&quot; value=&quot;288&quot;/&gt;&lt;/object&gt;&lt;object type=&quot;3&quot; unique_id=&quot;11074&quot;&gt;&lt;property id=&quot;20148&quot; value=&quot;5&quot;/&gt;&lt;property id=&quot;20300&quot; value=&quot;Slide 33 - &amp;quot;Modification Requirements&amp;quot;&quot;/&gt;&lt;property id=&quot;20307&quot; value=&quot;300&quot;/&gt;&lt;/object&gt;&lt;object type=&quot;3&quot; unique_id=&quot;11075&quot;&gt;&lt;property id=&quot;20148&quot; value=&quot;5&quot;/&gt;&lt;property id=&quot;20300&quot; value=&quot;Slide 34 - &amp;quot;When to Modify the MOU&amp;quot;&quot;/&gt;&lt;property id=&quot;20307&quot; value=&quot;302&quot;/&gt;&lt;/object&gt;&lt;object type=&quot;3&quot; unique_id=&quot;11076&quot;&gt;&lt;property id=&quot;20148&quot; value=&quot;5&quot;/&gt;&lt;property id=&quot;20300&quot; value=&quot;Slide 35 - &amp;quot;Local Workforce Representatives&amp;quot;&quot;/&gt;&lt;property id=&quot;20307&quot; value=&quot;291&quot;/&gt;&lt;/object&gt;&lt;object type=&quot;3&quot; unique_id=&quot;11077&quot;&gt;&lt;property id=&quot;20148&quot; value=&quot;5&quot;/&gt;&lt;property id=&quot;20300&quot; value=&quot;Slide 36&quot;/&gt;&lt;property id=&quot;20307&quot; value=&quot;366&quot;/&gt;&lt;/object&gt;&lt;object type=&quot;3&quot; unique_id=&quot;11078&quot;&gt;&lt;property id=&quot;20148&quot; value=&quot;5&quot;/&gt;&lt;property id=&quot;20300&quot; value=&quot;Slide 37 - &amp;quot;Illinois MOU Negotiations&amp;quot;&quot;/&gt;&lt;property id=&quot;20307&quot; value=&quot;345&quot;/&gt;&lt;/object&gt;&lt;object type=&quot;3&quot; unique_id=&quot;11079&quot;&gt;&lt;property id=&quot;20148&quot; value=&quot;5&quot;/&gt;&lt;property id=&quot;20300&quot; value=&quot;Slide 38 - &amp;quot;Illinois’ state-level implementation efforts&amp;quot;&quot;/&gt;&lt;property id=&quot;20307&quot; value=&quot;346&quot;/&gt;&lt;/object&gt;&lt;object type=&quot;3&quot; unique_id=&quot;11080&quot;&gt;&lt;property id=&quot;20148&quot; value=&quot;5&quot;/&gt;&lt;property id=&quot;20300&quot; value=&quot;Slide 39 - &amp;quot;Illinois WIOA System&amp;quot;&quot;/&gt;&lt;property id=&quot;20307&quot; value=&quot;347&quot;/&gt;&lt;/object&gt;&lt;object type=&quot;3&quot; unique_id=&quot;11081&quot;&gt;&lt;property id=&quot;20148&quot; value=&quot;5&quot;/&gt;&lt;property id=&quot;20300&quot; value=&quot;Slide 40 - &amp;quot;Expanding the WIOA Knowledge Base&amp;quot;&quot;/&gt;&lt;property id=&quot;20307&quot; value=&quot;348&quot;/&gt;&lt;/object&gt;&lt;object type=&quot;3&quot; unique_id=&quot;11082&quot;&gt;&lt;property id=&quot;20148&quot; value=&quot;5&quot;/&gt;&lt;property id=&quot;20300&quot; value=&quot;Slide 41 - &amp;quot;Governor’s Guidelines for  Negotiating Shared Costs and Services&amp;quot;&quot;/&gt;&lt;property id=&quot;20307&quot; value=&quot;349&quot;/&gt;&lt;/object&gt;&lt;object type=&quot;3&quot; unique_id=&quot;11083&quot;&gt;&lt;property id=&quot;20148&quot; value=&quot;5&quot;/&gt;&lt;property id=&quot;20300&quot; value=&quot;Slide 42 - &amp;quot;Governor’s Guidelines for  Negotiating Shared Costs and Services (cont.)&amp;quot;&quot;/&gt;&lt;property id=&quot;20307&quot; value=&quot;350&quot;/&gt;&lt;/object&gt;&lt;object type=&quot;3&quot; unique_id=&quot;11084&quot;&gt;&lt;property id=&quot;20148&quot; value=&quot;5&quot;/&gt;&lt;property id=&quot;20300&quot; value=&quot;Slide 43 - &amp;quot;Governor’s Guidelines (cont.)&amp;quot;&quot;/&gt;&lt;property id=&quot;20307&quot; value=&quot;351&quot;/&gt;&lt;/object&gt;&lt;object type=&quot;3&quot; unique_id=&quot;11085&quot;&gt;&lt;property id=&quot;20148&quot; value=&quot;5&quot;/&gt;&lt;property id=&quot;20300&quot; value=&quot;Slide 44&quot;/&gt;&lt;property id=&quot;20307&quot; value=&quot;352&quot;/&gt;&lt;/object&gt;&lt;object type=&quot;3&quot; unique_id=&quot;11086&quot;&gt;&lt;property id=&quot;20148&quot; value=&quot;5&quot;/&gt;&lt;property id=&quot;20300&quot; value=&quot;Slide 45&quot;/&gt;&lt;property id=&quot;20307&quot; value=&quot;353&quot;/&gt;&lt;/object&gt;&lt;object type=&quot;3&quot; unique_id=&quot;11087&quot;&gt;&lt;property id=&quot;20148&quot; value=&quot;5&quot;/&gt;&lt;property id=&quot;20300&quot; value=&quot;Slide 46 - &amp;quot;Governor’s Guidelines for Negotiating  Shared Costs and Services (cont.)&amp;quot;&quot;/&gt;&lt;property id=&quot;20307&quot; value=&quot;354&quot;/&gt;&lt;/object&gt;&lt;object type=&quot;3&quot; unique_id=&quot;11088&quot;&gt;&lt;property id=&quot;20148&quot; value=&quot;5&quot;/&gt;&lt;property id=&quot;20300&quot; value=&quot;Slide 47 - &amp;quot;Governor’s Guidelines for Negotiating  Shared Costs and Services (cont.)&amp;quot;&quot;/&gt;&lt;property id=&quot;20307&quot; value=&quot;355&quot;/&gt;&lt;/object&gt;&lt;object type=&quot;3&quot; unique_id=&quot;11089&quot;&gt;&lt;property id=&quot;20148&quot; value=&quot;5&quot;/&gt;&lt;property id=&quot;20300&quot; value=&quot;Slide 48 - &amp;quot;Illinois MOU Template&amp;quot;&quot;/&gt;&lt;property id=&quot;20307&quot; value=&quot;356&quot;/&gt;&lt;/object&gt;&lt;object type=&quot;3&quot; unique_id=&quot;11090&quot;&gt;&lt;property id=&quot;20148&quot; value=&quot;5&quot;/&gt;&lt;property id=&quot;20300&quot; value=&quot;Slide 49 - &amp;quot;Illinois Infrastructure Funding Agreement Template&amp;quot;&quot;/&gt;&lt;property id=&quot;20307&quot; value=&quot;357&quot;/&gt;&lt;/object&gt;&lt;object type=&quot;3&quot; unique_id=&quot;11091&quot;&gt;&lt;property id=&quot;20148&quot; value=&quot;5&quot;/&gt;&lt;property id=&quot;20300&quot; value=&quot;Slide 50 - &amp;quot;Illinois Infrastructure Funding Agreement Template&amp;quot;&quot;/&gt;&lt;property id=&quot;20307&quot; value=&quot;358&quot;/&gt;&lt;/object&gt;&lt;object type=&quot;3&quot; unique_id=&quot;11092&quot;&gt;&lt;property id=&quot;20148&quot; value=&quot;5&quot;/&gt;&lt;property id=&quot;20300&quot; value=&quot;Slide 51 - &amp;quot;Illinois Workforce  Landscape  10 Economic Development Regions  22 Local Areas&amp;quot;&quot;/&gt;&lt;property id=&quot;20307&quot; value=&quot;359&quot;/&gt;&lt;/object&gt;&lt;object type=&quot;3&quot; unique_id=&quot;11093&quot;&gt;&lt;property id=&quot;20148&quot; value=&quot;5&quot;/&gt;&lt;property id=&quot;20300&quot; value=&quot;Slide 52 - &amp;quot;Technical Assistance During Negotiations&amp;quot;&quot;/&gt;&lt;property id=&quot;20307&quot; value=&quot;360&quot;/&gt;&lt;/object&gt;&lt;object type=&quot;3&quot; unique_id=&quot;11094&quot;&gt;&lt;property id=&quot;20148&quot; value=&quot;5&quot;/&gt;&lt;property id=&quot;20300&quot; value=&quot;Slide 53 - &amp;quot;Technical Assistance During Negotiations (cont.)&amp;quot;&quot;/&gt;&lt;property id=&quot;20307&quot; value=&quot;361&quot;/&gt;&lt;/object&gt;&lt;object type=&quot;3&quot; unique_id=&quot;11095&quot;&gt;&lt;property id=&quot;20148&quot; value=&quot;5&quot;/&gt;&lt;property id=&quot;20300&quot; value=&quot;Slide 54 - &amp;quot;Technical Assistance After Negotiations&amp;quot;&quot;/&gt;&lt;property id=&quot;20307&quot; value=&quot;362&quot;/&gt;&lt;/object&gt;&lt;object type=&quot;3&quot; unique_id=&quot;11096&quot;&gt;&lt;property id=&quot;20148&quot; value=&quot;5&quot;/&gt;&lt;property id=&quot;20300&quot; value=&quot;Slide 55 - &amp;quot;Common Challenges and Resolutions so far in PY17&amp;quot;&quot;/&gt;&lt;property id=&quot;20307&quot; value=&quot;363&quot;/&gt;&lt;/object&gt;&lt;object type=&quot;3&quot; unique_id=&quot;11097&quot;&gt;&lt;property id=&quot;20148&quot; value=&quot;5&quot;/&gt;&lt;property id=&quot;20300&quot; value=&quot;Slide 56 - &amp;quot;Common Themes in PY16 State-level Review of MOUs&amp;quot;&quot;/&gt;&lt;property id=&quot;20307&quot; value=&quot;364&quot;/&gt;&lt;/object&gt;&lt;object type=&quot;3&quot; unique_id=&quot;11098&quot;&gt;&lt;property id=&quot;20148&quot; value=&quot;5&quot;/&gt;&lt;property id=&quot;20300&quot; value=&quot;Slide 57 - &amp;quot;Common Themes in PY16 State-level Review of MOUs&amp;quot;&quot;/&gt;&lt;property id=&quot;20307&quot; value=&quot;365&quot;/&gt;&lt;/object&gt;&lt;object type=&quot;3&quot; unique_id=&quot;11099&quot;&gt;&lt;property id=&quot;20148&quot; value=&quot;5&quot;/&gt;&lt;property id=&quot;20300&quot; value=&quot;Slide 58&quot;/&gt;&lt;property id=&quot;20307&quot; value=&quot;374&quot;/&gt;&lt;/object&gt;&lt;object type=&quot;3&quot; unique_id=&quot;11100&quot;&gt;&lt;property id=&quot;20148&quot; value=&quot;5&quot;/&gt;&lt;property id=&quot;20300&quot; value=&quot;Slide 59 - &amp;quot;Sample MOU and Infrastructure Costs Toolkit&amp;quot;&quot;/&gt;&lt;property id=&quot;20307&quot; value=&quot;367&quot;/&gt;&lt;/object&gt;&lt;object type=&quot;3&quot; unique_id=&quot;11101&quot;&gt;&lt;property id=&quot;20148&quot; value=&quot;5&quot;/&gt;&lt;property id=&quot;20300&quot; value=&quot;Slide 60 - &amp;quot;Toolkit Purpose&amp;quot;&quot;/&gt;&lt;property id=&quot;20307&quot; value=&quot;368&quot;/&gt;&lt;/object&gt;&lt;object type=&quot;3&quot; unique_id=&quot;11102&quot;&gt;&lt;property id=&quot;20148&quot; value=&quot;5&quot;/&gt;&lt;property id=&quot;20300&quot; value=&quot;Slide 61 - &amp;quot;Disclaimer&amp;quot;&quot;/&gt;&lt;property id=&quot;20307&quot; value=&quot;369&quot;/&gt;&lt;/object&gt;&lt;object type=&quot;3&quot; unique_id=&quot;11103&quot;&gt;&lt;property id=&quot;20148&quot; value=&quot;5&quot;/&gt;&lt;property id=&quot;20300&quot; value=&quot;Slide 62 - &amp;quot;Disclaimer …continued&amp;quot;&quot;/&gt;&lt;property id=&quot;20307&quot; value=&quot;370&quot;/&gt;&lt;/object&gt;&lt;object type=&quot;3&quot; unique_id=&quot;11104&quot;&gt;&lt;property id=&quot;20148&quot; value=&quot;5&quot;/&gt;&lt;property id=&quot;20300&quot; value=&quot;Slide 63 - &amp;quot;Open Source Document&amp;quot;&quot;/&gt;&lt;property id=&quot;20307&quot; value=&quot;371&quot;/&gt;&lt;/object&gt;&lt;object type=&quot;3&quot; unique_id=&quot;11105&quot;&gt;&lt;property id=&quot;20148&quot; value=&quot;5&quot;/&gt;&lt;property id=&quot;20300&quot; value=&quot;Slide 64 - &amp;quot;Summary&amp;quot;&quot;/&gt;&lt;property id=&quot;20307&quot; value=&quot;372&quot;/&gt;&lt;/object&gt;&lt;object type=&quot;3&quot; unique_id=&quot;11106&quot;&gt;&lt;property id=&quot;20148&quot; value=&quot;5&quot;/&gt;&lt;property id=&quot;20300&quot; value=&quot;Slide 65&quot;/&gt;&lt;property id=&quot;20307&quot; value=&quot;373&quot;/&gt;&lt;/object&gt;&lt;object type=&quot;3&quot; unique_id=&quot;11107&quot;&gt;&lt;property id=&quot;20148&quot; value=&quot;5&quot;/&gt;&lt;property id=&quot;20300&quot; value=&quot;Slide 66 - &amp;quot;Upcoming One-Stop Technical Assistance Events&amp;quot;&quot;/&gt;&lt;property id=&quot;20307&quot; value=&quot;339&quot;/&gt;&lt;/object&gt;&lt;object type=&quot;3&quot; unique_id=&quot;11108&quot;&gt;&lt;property id=&quot;20148&quot; value=&quot;5&quot;/&gt;&lt;property id=&quot;20300&quot; value=&quot;Slide 67 - &amp;quot;Upcoming One-Stop Technical Assistance Webinars &amp;quot;&quot;/&gt;&lt;property id=&quot;20307&quot; value=&quot;344&quot;/&gt;&lt;/object&gt;&lt;/object&gt;&lt;object type=&quot;8&quot; unique_id=&quot;11045&quot;&gt;&lt;/object&gt;&lt;/object&gt;&lt;/database&gt;"/>
  <p:tag name="SECTOMILLISECCONVERTED" val="1"/>
</p:tagLst>
</file>

<file path=ppt/theme/theme1.xml><?xml version="1.0" encoding="utf-8"?>
<a:theme xmlns:a="http://schemas.openxmlformats.org/drawingml/2006/main" name="Office Theme">
  <a:themeElements>
    <a:clrScheme name="ION - WIOA Colors">
      <a:dk1>
        <a:sysClr val="windowText" lastClr="000000"/>
      </a:dk1>
      <a:lt1>
        <a:sysClr val="window" lastClr="FFFFFF"/>
      </a:lt1>
      <a:dk2>
        <a:srgbClr val="0B366B"/>
      </a:dk2>
      <a:lt2>
        <a:srgbClr val="54BCEA"/>
      </a:lt2>
      <a:accent1>
        <a:srgbClr val="1C4489"/>
      </a:accent1>
      <a:accent2>
        <a:srgbClr val="4F5F9B"/>
      </a:accent2>
      <a:accent3>
        <a:srgbClr val="EAEAF3"/>
      </a:accent3>
      <a:accent4>
        <a:srgbClr val="F36B22"/>
      </a:accent4>
      <a:accent5>
        <a:srgbClr val="F7955B"/>
      </a:accent5>
      <a:accent6>
        <a:srgbClr val="FEF3EA"/>
      </a:accent6>
      <a:hlink>
        <a:srgbClr val="0081E2"/>
      </a:hlink>
      <a:folHlink>
        <a:srgbClr val="7966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C679C04277554185EF4D8B17A30FE9" ma:contentTypeVersion="3" ma:contentTypeDescription="Create a new document." ma:contentTypeScope="" ma:versionID="52ee1e39728b588da2c495374d1e1e8f">
  <xsd:schema xmlns:xsd="http://www.w3.org/2001/XMLSchema" xmlns:xs="http://www.w3.org/2001/XMLSchema" xmlns:p="http://schemas.microsoft.com/office/2006/metadata/properties" xmlns:ns1="http://schemas.microsoft.com/sharepoint/v3" xmlns:ns2="cac9ff50-933a-406a-a6ef-48d8f874a855" targetNamespace="http://schemas.microsoft.com/office/2006/metadata/properties" ma:root="true" ma:fieldsID="0c39e949e82fcf300c7c8b533ae8ec7c" ns1:_="" ns2:_="">
    <xsd:import namespace="http://schemas.microsoft.com/sharepoint/v3"/>
    <xsd:import namespace="cac9ff50-933a-406a-a6ef-48d8f874a855"/>
    <xsd:element name="properties">
      <xsd:complexType>
        <xsd:sequence>
          <xsd:element name="documentManagement">
            <xsd:complexType>
              <xsd:all>
                <xsd:element ref="ns2:SharedWithUsers" minOccurs="0"/>
                <xsd:element ref="ns2:SharedWithDetails"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c9ff50-933a-406a-a6ef-48d8f874a85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F45139-3B4E-45E7-B1A8-2AA5C7E8EB34}">
  <ds:schemaRefs>
    <ds:schemaRef ds:uri="http://schemas.microsoft.com/sharepoint/v3"/>
    <ds:schemaRef ds:uri="http://purl.org/dc/terms/"/>
    <ds:schemaRef ds:uri="http://schemas.openxmlformats.org/package/2006/metadata/core-properties"/>
    <ds:schemaRef ds:uri="cac9ff50-933a-406a-a6ef-48d8f874a855"/>
    <ds:schemaRef ds:uri="http://purl.org/dc/dcmitype/"/>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A6502960-2459-4C46-B9D8-D8B025C5BE2F}">
  <ds:schemaRefs>
    <ds:schemaRef ds:uri="http://schemas.microsoft.com/sharepoint/v3/contenttype/forms"/>
  </ds:schemaRefs>
</ds:datastoreItem>
</file>

<file path=customXml/itemProps3.xml><?xml version="1.0" encoding="utf-8"?>
<ds:datastoreItem xmlns:ds="http://schemas.openxmlformats.org/officeDocument/2006/customXml" ds:itemID="{091AB017-A153-4A89-A5F7-FF6B8B9825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ac9ff50-933a-406a-a6ef-48d8f874a8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9548</TotalTime>
  <Words>3347</Words>
  <Application>Microsoft Office PowerPoint</Application>
  <PresentationFormat>On-screen Show (4:3)</PresentationFormat>
  <Paragraphs>462</Paragraphs>
  <Slides>69</Slides>
  <Notes>60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69</vt:i4>
      </vt:variant>
    </vt:vector>
  </HeadingPairs>
  <TitlesOfParts>
    <vt:vector size="80" baseType="lpstr">
      <vt:lpstr>ＭＳ Ｐゴシック</vt:lpstr>
      <vt:lpstr>Arial</vt:lpstr>
      <vt:lpstr>Calibri</vt:lpstr>
      <vt:lpstr>Helvetica Neue</vt:lpstr>
      <vt:lpstr>Myriad Pro</vt:lpstr>
      <vt:lpstr>Segoe UI</vt:lpstr>
      <vt:lpstr>Times New Roman</vt:lpstr>
      <vt:lpstr>Wingdings</vt:lpstr>
      <vt:lpstr>Wingdings 2</vt:lpstr>
      <vt:lpstr>Wingdings 3</vt:lpstr>
      <vt:lpstr>Office Theme</vt:lpstr>
      <vt:lpstr>Memorandums Of Understanding: Part 1</vt:lpstr>
      <vt:lpstr>PowerPoint Presentation</vt:lpstr>
      <vt:lpstr>PowerPoint Presentation</vt:lpstr>
      <vt:lpstr>Intent</vt:lpstr>
      <vt:lpstr>PowerPoint Presentation</vt:lpstr>
      <vt:lpstr>Memorandum of Understanding (MOU)</vt:lpstr>
      <vt:lpstr>Purpose of the MOU</vt:lpstr>
      <vt:lpstr>Negotiating the MOU</vt:lpstr>
      <vt:lpstr>Negotiating the MOU</vt:lpstr>
      <vt:lpstr>Negotiating the MOU</vt:lpstr>
      <vt:lpstr>Partner Representation</vt:lpstr>
      <vt:lpstr>PowerPoint Presentation</vt:lpstr>
      <vt:lpstr>Required One-Stop Partners …continued</vt:lpstr>
      <vt:lpstr>Types of MOUs</vt:lpstr>
      <vt:lpstr>Key Elements of the MOU</vt:lpstr>
      <vt:lpstr>Key Elements of the MOU</vt:lpstr>
      <vt:lpstr>Services</vt:lpstr>
      <vt:lpstr>One-Stop Operating Budget</vt:lpstr>
      <vt:lpstr>One-Stop Operating Budget …continued</vt:lpstr>
      <vt:lpstr>One-Stop Operating Budget …continued</vt:lpstr>
      <vt:lpstr>Infrastructure Funding Agreement</vt:lpstr>
      <vt:lpstr>Infrastructure  Funding Agreement …continued</vt:lpstr>
      <vt:lpstr>Infrastructure  Funding Agreement …continued</vt:lpstr>
      <vt:lpstr>Infrastructure  Funding Agreement …continued</vt:lpstr>
      <vt:lpstr>Referrals</vt:lpstr>
      <vt:lpstr>Access</vt:lpstr>
      <vt:lpstr>Duration</vt:lpstr>
      <vt:lpstr>Other Contributors</vt:lpstr>
      <vt:lpstr>Modification Process</vt:lpstr>
      <vt:lpstr>Signatures</vt:lpstr>
      <vt:lpstr>Appeals</vt:lpstr>
      <vt:lpstr>Modification of the MOU</vt:lpstr>
      <vt:lpstr>Modification Requirements</vt:lpstr>
      <vt:lpstr>When to Modify the MOU</vt:lpstr>
      <vt:lpstr>Local Workforce Representatives</vt:lpstr>
      <vt:lpstr>PowerPoint Presentation</vt:lpstr>
      <vt:lpstr>Illinois MOU Negotiations</vt:lpstr>
      <vt:lpstr>Illinois’ state-level implementation efforts</vt:lpstr>
      <vt:lpstr>Illinois WIOA System</vt:lpstr>
      <vt:lpstr>Expanding the WIOA Knowledge Base</vt:lpstr>
      <vt:lpstr>Governor’s Guidelines for  Negotiating Shared Costs and Services</vt:lpstr>
      <vt:lpstr>Governor’s Guidelines for  Negotiating Shared Costs and Services (cont.)</vt:lpstr>
      <vt:lpstr>Governor’s Guidelines (cont.)</vt:lpstr>
      <vt:lpstr>PowerPoint Presentation</vt:lpstr>
      <vt:lpstr>PowerPoint Presentation</vt:lpstr>
      <vt:lpstr>Governor’s Guidelines for Negotiating  Shared Costs and Services (cont.)</vt:lpstr>
      <vt:lpstr>Governor’s Guidelines for Negotiating  Shared Costs and Services (cont.)</vt:lpstr>
      <vt:lpstr>Illinois MOU Template</vt:lpstr>
      <vt:lpstr>Illinois Infrastructure Funding Agreement Template</vt:lpstr>
      <vt:lpstr>Illinois Infrastructure Funding Agreement Template</vt:lpstr>
      <vt:lpstr>Illinois Workforce  Landscape  10 Economic Development Regions  22 Local Areas</vt:lpstr>
      <vt:lpstr>Technical Assistance During Negotiations</vt:lpstr>
      <vt:lpstr>Technical Assistance During Negotiations (cont.)</vt:lpstr>
      <vt:lpstr>Technical Assistance After Negotiations</vt:lpstr>
      <vt:lpstr>Common Challenges and Resolutions so far in PY17</vt:lpstr>
      <vt:lpstr>Common Themes in PY16 State-level Review of MOUs</vt:lpstr>
      <vt:lpstr>Common Themes in PY16 State-level Review of MOUs</vt:lpstr>
      <vt:lpstr>PowerPoint Presentation</vt:lpstr>
      <vt:lpstr>Sample MOU and Infrastructure Costs Toolkit</vt:lpstr>
      <vt:lpstr>Toolkit Purpose</vt:lpstr>
      <vt:lpstr>Disclaimer</vt:lpstr>
      <vt:lpstr>Disclaimer …continued</vt:lpstr>
      <vt:lpstr>Open Source Document</vt:lpstr>
      <vt:lpstr>Summary</vt:lpstr>
      <vt:lpstr>PowerPoint Presentation</vt:lpstr>
      <vt:lpstr>Upcoming One-Stop Technical Assistance Events</vt:lpstr>
      <vt:lpstr>Upcoming One-Stop Technical Assistance Webinars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Laura Casertano</cp:lastModifiedBy>
  <cp:revision>230</cp:revision>
  <cp:lastPrinted>2017-03-29T15:35:04Z</cp:lastPrinted>
  <dcterms:created xsi:type="dcterms:W3CDTF">2016-06-21T17:10:41Z</dcterms:created>
  <dcterms:modified xsi:type="dcterms:W3CDTF">2017-04-26T17:53:32Z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0x0101000BC679C04277554185EF4D8B17A30FE9</vt:lpwstr>
  </property>
</Properties>
</file>