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1"/>
  </p:notesMasterIdLst>
  <p:handoutMasterIdLst>
    <p:handoutMasterId r:id="rId32"/>
  </p:handoutMasterIdLst>
  <p:sldIdLst>
    <p:sldId id="282" r:id="rId2"/>
    <p:sldId id="448" r:id="rId3"/>
    <p:sldId id="488" r:id="rId4"/>
    <p:sldId id="489" r:id="rId5"/>
    <p:sldId id="490" r:id="rId6"/>
    <p:sldId id="491" r:id="rId7"/>
    <p:sldId id="492" r:id="rId8"/>
    <p:sldId id="493" r:id="rId9"/>
    <p:sldId id="494" r:id="rId10"/>
    <p:sldId id="495" r:id="rId11"/>
    <p:sldId id="496" r:id="rId12"/>
    <p:sldId id="452" r:id="rId13"/>
    <p:sldId id="453" r:id="rId14"/>
    <p:sldId id="487" r:id="rId15"/>
    <p:sldId id="477" r:id="rId16"/>
    <p:sldId id="474" r:id="rId17"/>
    <p:sldId id="475" r:id="rId18"/>
    <p:sldId id="472" r:id="rId19"/>
    <p:sldId id="476" r:id="rId20"/>
    <p:sldId id="461" r:id="rId21"/>
    <p:sldId id="485" r:id="rId22"/>
    <p:sldId id="478" r:id="rId23"/>
    <p:sldId id="486" r:id="rId24"/>
    <p:sldId id="481" r:id="rId25"/>
    <p:sldId id="482" r:id="rId26"/>
    <p:sldId id="483" r:id="rId27"/>
    <p:sldId id="484" r:id="rId28"/>
    <p:sldId id="469" r:id="rId29"/>
    <p:sldId id="470" r:id="rId30"/>
  </p:sldIdLst>
  <p:sldSz cx="9144000" cy="6858000" type="screen4x3"/>
  <p:notesSz cx="7010400" cy="92964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0105"/>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26" autoAdjust="0"/>
    <p:restoredTop sz="75646" autoAdjust="0"/>
  </p:normalViewPr>
  <p:slideViewPr>
    <p:cSldViewPr showGuides="1">
      <p:cViewPr varScale="1">
        <p:scale>
          <a:sx n="86" d="100"/>
          <a:sy n="86" d="100"/>
        </p:scale>
        <p:origin x="162" y="78"/>
      </p:cViewPr>
      <p:guideLst>
        <p:guide orient="horz" pos="2160"/>
        <p:guide pos="2880"/>
      </p:guideLst>
    </p:cSldViewPr>
  </p:slideViewPr>
  <p:notesTextViewPr>
    <p:cViewPr>
      <p:scale>
        <a:sx n="1" d="1"/>
        <a:sy n="1" d="1"/>
      </p:scale>
      <p:origin x="0" y="0"/>
    </p:cViewPr>
  </p:notesTextViewPr>
  <p:sorterViewPr>
    <p:cViewPr>
      <p:scale>
        <a:sx n="66" d="100"/>
        <a:sy n="66" d="100"/>
      </p:scale>
      <p:origin x="0" y="58"/>
    </p:cViewPr>
  </p:sorterViewPr>
  <p:notesViewPr>
    <p:cSldViewPr>
      <p:cViewPr>
        <p:scale>
          <a:sx n="89" d="100"/>
          <a:sy n="89" d="100"/>
        </p:scale>
        <p:origin x="-1051" y="614"/>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9EF384E7-3149-427F-97D2-6CECA1A70302}" type="datetimeFigureOut">
              <a:rPr lang="en-US" smtClean="0"/>
              <a:t>4/28/2017</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8C32A8EB-9A68-499C-9CE0-70D092CACEF3}" type="slidenum">
              <a:rPr lang="en-US" smtClean="0"/>
              <a:t>‹#›</a:t>
            </a:fld>
            <a:endParaRPr lang="en-US"/>
          </a:p>
        </p:txBody>
      </p:sp>
    </p:spTree>
    <p:extLst>
      <p:ext uri="{BB962C8B-B14F-4D97-AF65-F5344CB8AC3E}">
        <p14:creationId xmlns:p14="http://schemas.microsoft.com/office/powerpoint/2010/main" val="4030094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7521C267-C851-49F1-98E4-5046A542CD27}" type="datetimeFigureOut">
              <a:rPr lang="en-US" smtClean="0"/>
              <a:pPr/>
              <a:t>4/28/2017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89963435-CF12-4FD2-8142-C5E7E85581FA}" type="slidenum">
              <a:rPr lang="en-US" smtClean="0"/>
              <a:pPr/>
              <a:t>‹#›</a:t>
            </a:fld>
            <a:endParaRPr lang="en-US"/>
          </a:p>
        </p:txBody>
      </p:sp>
    </p:spTree>
    <p:extLst>
      <p:ext uri="{BB962C8B-B14F-4D97-AF65-F5344CB8AC3E}">
        <p14:creationId xmlns:p14="http://schemas.microsoft.com/office/powerpoint/2010/main" val="107331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endParaRPr lang="en-US" dirty="0"/>
          </a:p>
        </p:txBody>
      </p:sp>
      <p:sp>
        <p:nvSpPr>
          <p:cNvPr id="4" name="Slide Number Placeholder 3"/>
          <p:cNvSpPr>
            <a:spLocks noGrp="1"/>
          </p:cNvSpPr>
          <p:nvPr>
            <p:ph type="sldNum" sz="quarter" idx="10"/>
          </p:nvPr>
        </p:nvSpPr>
        <p:spPr/>
        <p:txBody>
          <a:bodyPr/>
          <a:lstStyle/>
          <a:p>
            <a:fld id="{89963435-CF12-4FD2-8142-C5E7E85581FA}" type="slidenum">
              <a:rPr lang="en-US" smtClean="0"/>
              <a:pPr/>
              <a:t>1</a:t>
            </a:fld>
            <a:endParaRPr lang="en-US"/>
          </a:p>
        </p:txBody>
      </p:sp>
    </p:spTree>
    <p:extLst>
      <p:ext uri="{BB962C8B-B14F-4D97-AF65-F5344CB8AC3E}">
        <p14:creationId xmlns:p14="http://schemas.microsoft.com/office/powerpoint/2010/main" val="22514779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6" descr="taaccct_bann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normAutofit/>
          </a:bodyPr>
          <a:lstStyle>
            <a:lvl1pPr>
              <a:defRPr sz="4000" b="1">
                <a:latin typeface="Franklin Gothic Demi" pitchFamily="34" charset="0"/>
              </a:defRPr>
            </a:lvl1pPr>
          </a:lstStyle>
          <a:p>
            <a:r>
              <a:rPr lang="en-US"/>
              <a:t>Click to edit Master title style</a:t>
            </a:r>
            <a:endParaRPr lang="en-US"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4800" y="6446163"/>
            <a:ext cx="1219200" cy="411837"/>
          </a:xfrm>
          <a:prstGeom prst="rect">
            <a:avLst/>
          </a:prstGeom>
        </p:spPr>
      </p:pic>
    </p:spTree>
    <p:extLst>
      <p:ext uri="{BB962C8B-B14F-4D97-AF65-F5344CB8AC3E}">
        <p14:creationId xmlns:p14="http://schemas.microsoft.com/office/powerpoint/2010/main" val="88410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spTree>
    <p:extLst>
      <p:ext uri="{BB962C8B-B14F-4D97-AF65-F5344CB8AC3E}">
        <p14:creationId xmlns:p14="http://schemas.microsoft.com/office/powerpoint/2010/main" val="120024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spTree>
    <p:extLst>
      <p:ext uri="{BB962C8B-B14F-4D97-AF65-F5344CB8AC3E}">
        <p14:creationId xmlns:p14="http://schemas.microsoft.com/office/powerpoint/2010/main" val="3941716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E8E615-DDF5-41E1-AA26-44423466D30B}" type="slidenum">
              <a:rPr lang="en-US" smtClean="0"/>
              <a:pPr/>
              <a:t>‹#›</a:t>
            </a:fld>
            <a:endParaRPr lang="en-US"/>
          </a:p>
        </p:txBody>
      </p:sp>
    </p:spTree>
    <p:extLst>
      <p:ext uri="{BB962C8B-B14F-4D97-AF65-F5344CB8AC3E}">
        <p14:creationId xmlns:p14="http://schemas.microsoft.com/office/powerpoint/2010/main" val="424237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taaccct_banner.jpg"/>
          <p:cNvPicPr>
            <a:picLocks noChangeAspect="1"/>
          </p:cNvPicPr>
          <p:nvPr/>
        </p:nvPicPr>
        <p:blipFill>
          <a:blip r:embed="rId2">
            <a:extLst>
              <a:ext uri="{28A0092B-C50C-407E-A947-70E740481C1C}">
                <a14:useLocalDpi xmlns:a14="http://schemas.microsoft.com/office/drawing/2010/main" val="0"/>
              </a:ext>
            </a:extLst>
          </a:blip>
          <a:srcRect t="2493" b="-11583"/>
          <a:stretch>
            <a:fillRect/>
          </a:stretch>
        </p:blipFill>
        <p:spPr bwMode="auto">
          <a:xfrm>
            <a:off x="1113972" y="6158352"/>
            <a:ext cx="6889750" cy="77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8"/>
          <p:cNvCxnSpPr/>
          <p:nvPr/>
        </p:nvCxnSpPr>
        <p:spPr>
          <a:xfrm>
            <a:off x="457200" y="1030288"/>
            <a:ext cx="8229600" cy="0"/>
          </a:xfrm>
          <a:prstGeom prst="line">
            <a:avLst/>
          </a:prstGeom>
          <a:ln cap="rnd" cmpd="sng">
            <a:gradFill flip="none" rotWithShape="1">
              <a:gsLst>
                <a:gs pos="0">
                  <a:schemeClr val="tx2">
                    <a:lumMod val="75000"/>
                  </a:schemeClr>
                </a:gs>
                <a:gs pos="50000">
                  <a:schemeClr val="accent1">
                    <a:lumMod val="50000"/>
                  </a:schemeClr>
                </a:gs>
                <a:gs pos="100000">
                  <a:schemeClr val="accent1">
                    <a:lumMod val="60000"/>
                    <a:lumOff val="40000"/>
                  </a:schemeClr>
                </a:gs>
              </a:gsLst>
              <a:lin ang="2700000" scaled="1"/>
              <a:tileRect/>
            </a:gradFill>
          </a:ln>
          <a:effectLst/>
          <a:scene3d>
            <a:camera prst="orthographicFront"/>
            <a:lightRig rig="threePt" dir="t"/>
          </a:scene3d>
          <a:sp3d>
            <a:bevelT w="0" h="0"/>
          </a:sp3d>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457200" y="350838"/>
            <a:ext cx="8229600" cy="792162"/>
          </a:xfrm>
        </p:spPr>
        <p:txBody>
          <a:bodyPr>
            <a:normAutofit/>
          </a:bodyPr>
          <a:lstStyle>
            <a:lvl1pPr algn="l">
              <a:defRPr sz="3600" b="0" cap="none" spc="0">
                <a:ln>
                  <a:noFill/>
                </a:ln>
                <a:solidFill>
                  <a:schemeClr val="tx1">
                    <a:lumMod val="95000"/>
                    <a:lumOff val="5000"/>
                  </a:schemeClr>
                </a:solidFill>
                <a:effectLst/>
                <a:latin typeface="+mj-lt"/>
              </a:defRPr>
            </a:lvl1pPr>
          </a:lstStyle>
          <a:p>
            <a:r>
              <a:rPr lang="en-US" dirty="0"/>
              <a:t>Click to edit Master title style</a:t>
            </a:r>
          </a:p>
        </p:txBody>
      </p:sp>
      <p:sp>
        <p:nvSpPr>
          <p:cNvPr id="3" name="Content Placeholder 2"/>
          <p:cNvSpPr>
            <a:spLocks noGrp="1"/>
          </p:cNvSpPr>
          <p:nvPr>
            <p:ph idx="1"/>
          </p:nvPr>
        </p:nvSpPr>
        <p:spPr>
          <a:xfrm>
            <a:off x="457200" y="1143000"/>
            <a:ext cx="8229600" cy="4754563"/>
          </a:xfrm>
        </p:spPr>
        <p:txBody>
          <a:bodyPr>
            <a:normAutofit/>
          </a:bodyPr>
          <a:lstStyle>
            <a:lvl1pPr>
              <a:buNone/>
              <a:defRPr sz="2800" b="1">
                <a:solidFill>
                  <a:schemeClr val="accent1">
                    <a:lumMod val="50000"/>
                  </a:schemeClr>
                </a:solidFill>
                <a:latin typeface="+mn-lt"/>
              </a:defRPr>
            </a:lvl1pPr>
            <a:lvl2pPr marL="468313" indent="-285750">
              <a:buFont typeface="Arial" pitchFamily="34" charset="0"/>
              <a:buChar char="•"/>
              <a:defRPr sz="2400">
                <a:latin typeface="+mn-lt"/>
              </a:defRPr>
            </a:lvl2pPr>
            <a:lvl3pPr marL="909638" indent="-228600">
              <a:defRPr sz="2000">
                <a:latin typeface="+mn-lt"/>
              </a:defRPr>
            </a:lvl3pPr>
            <a:lvl4pPr marL="1382713" indent="-228600">
              <a:defRPr sz="1800">
                <a:latin typeface="+mn-lt"/>
              </a:defRPr>
            </a:lvl4pPr>
            <a:lvl5pPr marL="1825625" indent="-228600">
              <a:defRPr sz="18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20594" y="6400801"/>
            <a:ext cx="1123406" cy="457200"/>
          </a:xfrm>
          <a:prstGeom prst="rect">
            <a:avLst/>
          </a:prstGeom>
        </p:spPr>
      </p:pic>
    </p:spTree>
    <p:extLst>
      <p:ext uri="{BB962C8B-B14F-4D97-AF65-F5344CB8AC3E}">
        <p14:creationId xmlns:p14="http://schemas.microsoft.com/office/powerpoint/2010/main" val="427704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2438400"/>
            <a:ext cx="7315200" cy="1500187"/>
          </a:xfrm>
        </p:spPr>
        <p:txBody>
          <a:bodyPr anchor="ctr"/>
          <a:lstStyle>
            <a:lvl1pPr marL="0" indent="0" algn="r">
              <a:buNone/>
              <a:defRPr sz="3600">
                <a:solidFill>
                  <a:schemeClr val="tx1">
                    <a:tint val="75000"/>
                  </a:schemeClr>
                </a:solidFill>
                <a:latin typeface="Franklin Gothic Medium" panose="020B06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7" name="Picture 6" descr="taaccct_banner.jpg"/>
          <p:cNvPicPr>
            <a:picLocks noChangeAspect="1"/>
          </p:cNvPicPr>
          <p:nvPr userDrawn="1"/>
        </p:nvPicPr>
        <p:blipFill>
          <a:blip r:embed="rId2">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t="2493" b="-11583"/>
          <a:stretch>
            <a:fillRect/>
          </a:stretch>
        </p:blipFill>
        <p:spPr bwMode="auto">
          <a:xfrm rot="16200000">
            <a:off x="-3056950" y="3056951"/>
            <a:ext cx="6889750" cy="775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a:spLocks noGrp="1"/>
          </p:cNvSpPr>
          <p:nvPr>
            <p:ph type="body" idx="10"/>
          </p:nvPr>
        </p:nvSpPr>
        <p:spPr>
          <a:xfrm>
            <a:off x="914401" y="4824413"/>
            <a:ext cx="7315200" cy="1500187"/>
          </a:xfrm>
        </p:spPr>
        <p:txBody>
          <a:bodyPr anchor="ctr">
            <a:normAutofit/>
          </a:bodyPr>
          <a:lstStyle/>
          <a:p>
            <a:pPr marL="0" indent="0" algn="r">
              <a:spcBef>
                <a:spcPts val="0"/>
              </a:spcBef>
              <a:buNone/>
            </a:pPr>
            <a:r>
              <a:rPr lang="en-US" sz="2000" b="1" dirty="0">
                <a:solidFill>
                  <a:schemeClr val="tx1">
                    <a:lumMod val="75000"/>
                    <a:lumOff val="25000"/>
                  </a:schemeClr>
                </a:solidFill>
              </a:rPr>
              <a:t>Sharon Leu</a:t>
            </a:r>
          </a:p>
          <a:p>
            <a:pPr marL="0" indent="0" algn="r">
              <a:spcBef>
                <a:spcPts val="0"/>
              </a:spcBef>
              <a:buNone/>
            </a:pPr>
            <a:r>
              <a:rPr lang="en-US" sz="2000" dirty="0">
                <a:solidFill>
                  <a:schemeClr val="tx1">
                    <a:lumMod val="75000"/>
                    <a:lumOff val="25000"/>
                  </a:schemeClr>
                </a:solidFill>
              </a:rPr>
              <a:t>Workforce Analyst</a:t>
            </a:r>
          </a:p>
          <a:p>
            <a:pPr marL="0" indent="0" algn="r">
              <a:spcBef>
                <a:spcPts val="0"/>
              </a:spcBef>
              <a:buNone/>
            </a:pPr>
            <a:r>
              <a:rPr lang="en-US" sz="2000" dirty="0">
                <a:solidFill>
                  <a:schemeClr val="tx1">
                    <a:lumMod val="75000"/>
                    <a:lumOff val="25000"/>
                  </a:schemeClr>
                </a:solidFill>
              </a:rPr>
              <a:t>Division of Strategic Investments</a:t>
            </a:r>
          </a:p>
          <a:p>
            <a:pPr marL="0" indent="0" algn="r">
              <a:spcBef>
                <a:spcPts val="0"/>
              </a:spcBef>
              <a:buNone/>
            </a:pPr>
            <a:r>
              <a:rPr lang="en-US" sz="2000" dirty="0">
                <a:solidFill>
                  <a:schemeClr val="tx1">
                    <a:lumMod val="75000"/>
                    <a:lumOff val="25000"/>
                  </a:schemeClr>
                </a:solidFill>
              </a:rPr>
              <a:t>ETA Office of Workforce Investments</a:t>
            </a:r>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924800" y="6446163"/>
            <a:ext cx="1219200" cy="411837"/>
          </a:xfrm>
          <a:prstGeom prst="rect">
            <a:avLst/>
          </a:prstGeom>
        </p:spPr>
      </p:pic>
    </p:spTree>
    <p:extLst>
      <p:ext uri="{BB962C8B-B14F-4D97-AF65-F5344CB8AC3E}">
        <p14:creationId xmlns:p14="http://schemas.microsoft.com/office/powerpoint/2010/main" val="2508661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6446163"/>
            <a:ext cx="1219200" cy="411837"/>
          </a:xfrm>
          <a:prstGeom prst="rect">
            <a:avLst/>
          </a:prstGeom>
        </p:spPr>
      </p:pic>
    </p:spTree>
    <p:extLst>
      <p:ext uri="{BB962C8B-B14F-4D97-AF65-F5344CB8AC3E}">
        <p14:creationId xmlns:p14="http://schemas.microsoft.com/office/powerpoint/2010/main" val="164277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6446163"/>
            <a:ext cx="1219200" cy="411837"/>
          </a:xfrm>
          <a:prstGeom prst="rect">
            <a:avLst/>
          </a:prstGeom>
        </p:spPr>
      </p:pic>
    </p:spTree>
    <p:extLst>
      <p:ext uri="{BB962C8B-B14F-4D97-AF65-F5344CB8AC3E}">
        <p14:creationId xmlns:p14="http://schemas.microsoft.com/office/powerpoint/2010/main" val="319638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6446163"/>
            <a:ext cx="1219200" cy="411837"/>
          </a:xfrm>
          <a:prstGeom prst="rect">
            <a:avLst/>
          </a:prstGeom>
        </p:spPr>
      </p:pic>
    </p:spTree>
    <p:extLst>
      <p:ext uri="{BB962C8B-B14F-4D97-AF65-F5344CB8AC3E}">
        <p14:creationId xmlns:p14="http://schemas.microsoft.com/office/powerpoint/2010/main" val="323382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4800" y="6446163"/>
            <a:ext cx="1219200" cy="411837"/>
          </a:xfrm>
          <a:prstGeom prst="rect">
            <a:avLst/>
          </a:prstGeom>
        </p:spPr>
      </p:pic>
    </p:spTree>
    <p:extLst>
      <p:ext uri="{BB962C8B-B14F-4D97-AF65-F5344CB8AC3E}">
        <p14:creationId xmlns:p14="http://schemas.microsoft.com/office/powerpoint/2010/main" val="324787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spTree>
    <p:extLst>
      <p:ext uri="{BB962C8B-B14F-4D97-AF65-F5344CB8AC3E}">
        <p14:creationId xmlns:p14="http://schemas.microsoft.com/office/powerpoint/2010/main" val="3862821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C4E8E615-DDF5-41E1-AA26-44423466D30B}" type="slidenum">
              <a:rPr lang="en-US" smtClean="0"/>
              <a:pPr/>
              <a:t>‹#›</a:t>
            </a:fld>
            <a:endParaRPr lang="en-US"/>
          </a:p>
        </p:txBody>
      </p:sp>
    </p:spTree>
    <p:extLst>
      <p:ext uri="{BB962C8B-B14F-4D97-AF65-F5344CB8AC3E}">
        <p14:creationId xmlns:p14="http://schemas.microsoft.com/office/powerpoint/2010/main" val="284185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C4E8E615-DDF5-41E1-AA26-44423466D3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1" fontAlgn="base" hangingPunct="1">
        <a:spcBef>
          <a:spcPct val="0"/>
        </a:spcBef>
        <a:spcAft>
          <a:spcPct val="0"/>
        </a:spcAft>
        <a:defRPr sz="4400" b="0" i="0" u="none"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600200"/>
          </a:xfrm>
        </p:spPr>
        <p:txBody>
          <a:bodyPr>
            <a:normAutofit fontScale="90000"/>
          </a:bodyPr>
          <a:lstStyle/>
          <a:p>
            <a:r>
              <a:rPr lang="en-US" sz="4400" i="1" dirty="0"/>
              <a:t>TAACCCT Performance Reporting</a:t>
            </a:r>
            <a:br>
              <a:rPr lang="en-US" sz="4400" i="1" dirty="0"/>
            </a:br>
            <a:r>
              <a:rPr lang="en-US" sz="4400" i="1" dirty="0"/>
              <a:t>Q&amp;A</a:t>
            </a:r>
            <a:br>
              <a:rPr lang="en-US" sz="4400" i="1" dirty="0"/>
            </a:br>
            <a:br>
              <a:rPr lang="en-US" sz="3300" i="1" dirty="0"/>
            </a:br>
            <a:r>
              <a:rPr lang="en-US" sz="3600" i="1" dirty="0">
                <a:solidFill>
                  <a:srgbClr val="C00000"/>
                </a:solidFill>
              </a:rPr>
              <a:t>April Topic:  What You Need to Know about </a:t>
            </a:r>
            <a:r>
              <a:rPr lang="en-US" sz="3600" dirty="0">
                <a:solidFill>
                  <a:srgbClr val="C00000"/>
                </a:solidFill>
              </a:rPr>
              <a:t>Performance Reporting During Program Activities Extension and During Closeout</a:t>
            </a:r>
            <a:endParaRPr lang="en-US" sz="3600" b="0" i="1" dirty="0">
              <a:solidFill>
                <a:srgbClr val="C00000"/>
              </a:solidFill>
              <a:latin typeface="Franklin Gothic Medium" panose="020B0603020102020204" pitchFamily="34" charset="0"/>
            </a:endParaRPr>
          </a:p>
        </p:txBody>
      </p:sp>
      <p:sp>
        <p:nvSpPr>
          <p:cNvPr id="4" name="Subtitle 2"/>
          <p:cNvSpPr txBox="1">
            <a:spLocks/>
          </p:cNvSpPr>
          <p:nvPr/>
        </p:nvSpPr>
        <p:spPr>
          <a:xfrm>
            <a:off x="4876800" y="5715000"/>
            <a:ext cx="3352800" cy="457200"/>
          </a:xfrm>
          <a:prstGeom prst="rect">
            <a:avLst/>
          </a:prstGeom>
        </p:spPr>
        <p:txBody>
          <a:bodyPr tIns="0" anchor="ctr">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a:spcBef>
                <a:spcPts val="0"/>
              </a:spcBef>
            </a:pPr>
            <a:endParaRPr lang="en-US" sz="1600" dirty="0"/>
          </a:p>
        </p:txBody>
      </p:sp>
      <p:sp>
        <p:nvSpPr>
          <p:cNvPr id="5" name="Subtitle 2"/>
          <p:cNvSpPr txBox="1">
            <a:spLocks/>
          </p:cNvSpPr>
          <p:nvPr/>
        </p:nvSpPr>
        <p:spPr>
          <a:xfrm>
            <a:off x="4953000" y="6019800"/>
            <a:ext cx="3581400" cy="533400"/>
          </a:xfrm>
          <a:prstGeom prst="rect">
            <a:avLst/>
          </a:prstGeom>
        </p:spPr>
        <p:txBody>
          <a:bodyPr tIns="0" anchor="ctr">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Bef>
                <a:spcPts val="0"/>
              </a:spcBef>
            </a:pPr>
            <a:r>
              <a:rPr lang="en-US" b="1" dirty="0">
                <a:solidFill>
                  <a:schemeClr val="tx1">
                    <a:lumMod val="85000"/>
                    <a:lumOff val="15000"/>
                  </a:schemeClr>
                </a:solidFill>
              </a:rPr>
              <a:t>April 27, 2017</a:t>
            </a:r>
          </a:p>
        </p:txBody>
      </p:sp>
      <p:sp>
        <p:nvSpPr>
          <p:cNvPr id="7" name="TextBox 6"/>
          <p:cNvSpPr txBox="1"/>
          <p:nvPr/>
        </p:nvSpPr>
        <p:spPr>
          <a:xfrm>
            <a:off x="4191000" y="5068669"/>
            <a:ext cx="4648200" cy="646331"/>
          </a:xfrm>
          <a:prstGeom prst="rect">
            <a:avLst/>
          </a:prstGeom>
          <a:noFill/>
        </p:spPr>
        <p:txBody>
          <a:bodyPr wrap="square" rtlCol="0">
            <a:spAutoFit/>
          </a:bodyPr>
          <a:lstStyle/>
          <a:p>
            <a:r>
              <a:rPr lang="en-US" dirty="0"/>
              <a:t>U.S. Department of Labor</a:t>
            </a:r>
          </a:p>
          <a:p>
            <a:r>
              <a:rPr lang="en-US" dirty="0"/>
              <a:t>Employment &amp; Training Administration </a:t>
            </a:r>
          </a:p>
        </p:txBody>
      </p:sp>
    </p:spTree>
    <p:extLst>
      <p:ext uri="{BB962C8B-B14F-4D97-AF65-F5344CB8AC3E}">
        <p14:creationId xmlns:p14="http://schemas.microsoft.com/office/powerpoint/2010/main" val="304023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Autofit/>
          </a:bodyPr>
          <a:lstStyle/>
          <a:p>
            <a:pPr algn="ctr"/>
            <a:r>
              <a:rPr lang="en-US" sz="6000" b="1" dirty="0"/>
              <a:t>Question #4</a:t>
            </a:r>
          </a:p>
        </p:txBody>
      </p:sp>
      <p:sp>
        <p:nvSpPr>
          <p:cNvPr id="3" name="Content Placeholder 2"/>
          <p:cNvSpPr>
            <a:spLocks noGrp="1"/>
          </p:cNvSpPr>
          <p:nvPr>
            <p:ph idx="1"/>
          </p:nvPr>
        </p:nvSpPr>
        <p:spPr/>
        <p:txBody>
          <a:bodyPr>
            <a:normAutofit/>
          </a:bodyPr>
          <a:lstStyle/>
          <a:p>
            <a:pPr lvl="0"/>
            <a:r>
              <a:rPr lang="en-US" sz="3200" dirty="0"/>
              <a:t>	</a:t>
            </a:r>
            <a:r>
              <a:rPr lang="en-US" sz="3600" dirty="0"/>
              <a:t>What if the person is not employed at Q2, would you stop tracking the person at that point since they can no longer achieve being retained in employment (that is, employed in second and third quarters after exit)?</a:t>
            </a:r>
          </a:p>
        </p:txBody>
      </p:sp>
    </p:spTree>
    <p:extLst>
      <p:ext uri="{BB962C8B-B14F-4D97-AF65-F5344CB8AC3E}">
        <p14:creationId xmlns:p14="http://schemas.microsoft.com/office/powerpoint/2010/main" val="400356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Autofit/>
          </a:bodyPr>
          <a:lstStyle/>
          <a:p>
            <a:pPr algn="ctr"/>
            <a:r>
              <a:rPr lang="en-US" sz="5400" b="1" dirty="0">
                <a:solidFill>
                  <a:srgbClr val="FF0000"/>
                </a:solidFill>
              </a:rPr>
              <a:t>Question #4 Response</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3200" dirty="0"/>
              <a:t>Yes</a:t>
            </a:r>
          </a:p>
          <a:p>
            <a:pPr marL="457200" indent="-457200">
              <a:buFont typeface="Arial" panose="020B0604020202020204" pitchFamily="34" charset="0"/>
              <a:buChar char="•"/>
            </a:pPr>
            <a:r>
              <a:rPr lang="en-US" sz="3200" dirty="0"/>
              <a:t>Participant must be retained in both second </a:t>
            </a:r>
            <a:r>
              <a:rPr lang="en-US" sz="3200" u="sng" dirty="0"/>
              <a:t>and </a:t>
            </a:r>
            <a:r>
              <a:rPr lang="en-US" sz="3200" dirty="0"/>
              <a:t>third quarter after exit before being counted in B9 as having been retained in employment</a:t>
            </a:r>
          </a:p>
          <a:p>
            <a:pPr marL="457200" indent="-457200">
              <a:buFont typeface="Arial" panose="020B0604020202020204" pitchFamily="34" charset="0"/>
              <a:buChar char="•"/>
            </a:pPr>
            <a:r>
              <a:rPr lang="en-US" sz="3200" dirty="0"/>
              <a:t>Should not even count them in B9 </a:t>
            </a:r>
            <a:r>
              <a:rPr lang="en-US" sz="3200" u="sng" dirty="0"/>
              <a:t>until </a:t>
            </a:r>
            <a:r>
              <a:rPr lang="en-US" sz="3200" dirty="0"/>
              <a:t>the third quarter after exit has been reached if the participant is still retained in employment</a:t>
            </a:r>
          </a:p>
        </p:txBody>
      </p:sp>
    </p:spTree>
    <p:extLst>
      <p:ext uri="{BB962C8B-B14F-4D97-AF65-F5344CB8AC3E}">
        <p14:creationId xmlns:p14="http://schemas.microsoft.com/office/powerpoint/2010/main" val="1238979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i="1" dirty="0">
                <a:solidFill>
                  <a:srgbClr val="00B050"/>
                </a:solidFill>
              </a:rPr>
              <a:t>Six-Month Grant-Funded Extension of Program-Activities</a:t>
            </a:r>
          </a:p>
        </p:txBody>
      </p:sp>
      <p:sp>
        <p:nvSpPr>
          <p:cNvPr id="5" name="Subtitle 4"/>
          <p:cNvSpPr>
            <a:spLocks noGrp="1"/>
          </p:cNvSpPr>
          <p:nvPr>
            <p:ph type="subTitle" idx="1"/>
          </p:nvPr>
        </p:nvSpPr>
        <p:spPr/>
        <p:txBody>
          <a:bodyPr/>
          <a:lstStyle/>
          <a:p>
            <a:r>
              <a:rPr lang="en-US" dirty="0"/>
              <a:t>What You Need to Know About Performance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6477000"/>
            <a:ext cx="1219200" cy="411837"/>
          </a:xfrm>
          <a:prstGeom prst="rect">
            <a:avLst/>
          </a:prstGeom>
        </p:spPr>
      </p:pic>
    </p:spTree>
    <p:extLst>
      <p:ext uri="{BB962C8B-B14F-4D97-AF65-F5344CB8AC3E}">
        <p14:creationId xmlns:p14="http://schemas.microsoft.com/office/powerpoint/2010/main" val="4174346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lnSpcReduction="10000"/>
          </a:bodyPr>
          <a:lstStyle/>
          <a:p>
            <a:pPr marL="571500" indent="-571500">
              <a:buFont typeface="Arial" panose="020B0604020202020204" pitchFamily="34" charset="0"/>
              <a:buChar char="•"/>
            </a:pPr>
            <a:r>
              <a:rPr lang="en-US" sz="4000" dirty="0"/>
              <a:t>You are required to report </a:t>
            </a:r>
            <a:r>
              <a:rPr lang="en-US" sz="4000" u="sng" dirty="0"/>
              <a:t>all</a:t>
            </a:r>
            <a:r>
              <a:rPr lang="en-US" sz="4000" dirty="0"/>
              <a:t> applicable outcomes for participants enrolled during your program activities extension as per the SGA</a:t>
            </a:r>
          </a:p>
          <a:p>
            <a:pPr marL="571500" indent="-571500">
              <a:buFont typeface="Arial" panose="020B0604020202020204" pitchFamily="34" charset="0"/>
              <a:buChar char="•"/>
            </a:pPr>
            <a:r>
              <a:rPr lang="en-US" sz="4000" dirty="0"/>
              <a:t>Program activities extension was provided to allow grantees to further meet the targets in their SOW and reflect the successes of their programs</a:t>
            </a:r>
          </a:p>
          <a:p>
            <a:pPr marL="1039813" lvl="3" indent="0">
              <a:buNone/>
            </a:pPr>
            <a:endParaRPr lang="en-US" sz="3000" b="1" dirty="0"/>
          </a:p>
        </p:txBody>
      </p:sp>
      <p:sp>
        <p:nvSpPr>
          <p:cNvPr id="2" name="TextBox 1"/>
          <p:cNvSpPr txBox="1"/>
          <p:nvPr/>
        </p:nvSpPr>
        <p:spPr>
          <a:xfrm>
            <a:off x="762000" y="108856"/>
            <a:ext cx="7924800" cy="923330"/>
          </a:xfrm>
          <a:prstGeom prst="rect">
            <a:avLst/>
          </a:prstGeom>
          <a:noFill/>
        </p:spPr>
        <p:txBody>
          <a:bodyPr wrap="square" rtlCol="0">
            <a:spAutoFit/>
          </a:bodyPr>
          <a:lstStyle/>
          <a:p>
            <a:pPr algn="ctr"/>
            <a:r>
              <a:rPr lang="en-US" sz="5400" b="1" dirty="0"/>
              <a:t>Requirements to Report</a:t>
            </a:r>
          </a:p>
        </p:txBody>
      </p:sp>
    </p:spTree>
    <p:extLst>
      <p:ext uri="{BB962C8B-B14F-4D97-AF65-F5344CB8AC3E}">
        <p14:creationId xmlns:p14="http://schemas.microsoft.com/office/powerpoint/2010/main" val="3096521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Autofit/>
          </a:bodyPr>
          <a:lstStyle/>
          <a:p>
            <a:r>
              <a:rPr lang="en-US" sz="5400" b="1" dirty="0" err="1"/>
              <a:t>Differences:TPE</a:t>
            </a:r>
            <a:r>
              <a:rPr lang="en-US" sz="5400" b="1" dirty="0"/>
              <a:t> and APR?</a:t>
            </a:r>
          </a:p>
        </p:txBody>
      </p:sp>
      <p:sp>
        <p:nvSpPr>
          <p:cNvPr id="3" name="Content Placeholder 2"/>
          <p:cNvSpPr>
            <a:spLocks noGrp="1"/>
          </p:cNvSpPr>
          <p:nvPr>
            <p:ph idx="1"/>
          </p:nvPr>
        </p:nvSpPr>
        <p:spPr/>
        <p:txBody>
          <a:bodyPr>
            <a:noAutofit/>
          </a:bodyPr>
          <a:lstStyle/>
          <a:p>
            <a:pPr marL="457200" lvl="1" indent="-457200"/>
            <a:r>
              <a:rPr lang="en-US" sz="3200" b="1" dirty="0">
                <a:solidFill>
                  <a:schemeClr val="accent1">
                    <a:lumMod val="50000"/>
                  </a:schemeClr>
                </a:solidFill>
              </a:rPr>
              <a:t>Performance numbers for your final APR may be different than those in your Third-Party Evaluation (e.g., due to wage record delays, etc.)</a:t>
            </a:r>
          </a:p>
          <a:p>
            <a:pPr marL="457200" lvl="1" indent="-457200"/>
            <a:r>
              <a:rPr lang="en-US" sz="3200" b="1" dirty="0">
                <a:solidFill>
                  <a:schemeClr val="accent1">
                    <a:lumMod val="50000"/>
                  </a:schemeClr>
                </a:solidFill>
              </a:rPr>
              <a:t>Evaluator should state clearly the dates covered by the data they report and note that the evaluation data will be different than the data submitted in the final APR</a:t>
            </a:r>
          </a:p>
          <a:p>
            <a:endParaRPr lang="en-US" sz="3200" dirty="0"/>
          </a:p>
        </p:txBody>
      </p:sp>
    </p:spTree>
    <p:extLst>
      <p:ext uri="{BB962C8B-B14F-4D97-AF65-F5344CB8AC3E}">
        <p14:creationId xmlns:p14="http://schemas.microsoft.com/office/powerpoint/2010/main" val="335572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571500" indent="-571500">
              <a:buFont typeface="Arial" panose="020B0604020202020204" pitchFamily="34" charset="0"/>
              <a:buChar char="•"/>
            </a:pPr>
            <a:r>
              <a:rPr lang="en-US" sz="4000" dirty="0"/>
              <a:t>All applicable outcomes based on how long your program activities extension was taken</a:t>
            </a:r>
          </a:p>
          <a:p>
            <a:pPr marL="1138238" lvl="2" indent="-571500"/>
            <a:r>
              <a:rPr lang="en-US" sz="3600" b="1" dirty="0"/>
              <a:t>Will depend on when students enroll and complete</a:t>
            </a:r>
          </a:p>
          <a:p>
            <a:pPr marL="1039813" lvl="3" indent="0">
              <a:buNone/>
            </a:pPr>
            <a:endParaRPr lang="en-US" sz="3000" b="1" dirty="0"/>
          </a:p>
        </p:txBody>
      </p:sp>
      <p:sp>
        <p:nvSpPr>
          <p:cNvPr id="2" name="TextBox 1"/>
          <p:cNvSpPr txBox="1"/>
          <p:nvPr/>
        </p:nvSpPr>
        <p:spPr>
          <a:xfrm>
            <a:off x="762000" y="108856"/>
            <a:ext cx="7924800" cy="923330"/>
          </a:xfrm>
          <a:prstGeom prst="rect">
            <a:avLst/>
          </a:prstGeom>
          <a:noFill/>
        </p:spPr>
        <p:txBody>
          <a:bodyPr wrap="square" rtlCol="0">
            <a:spAutoFit/>
          </a:bodyPr>
          <a:lstStyle/>
          <a:p>
            <a:r>
              <a:rPr lang="en-US" sz="5400" b="1" dirty="0"/>
              <a:t>Which Outcomes to Report</a:t>
            </a:r>
          </a:p>
        </p:txBody>
      </p:sp>
    </p:spTree>
    <p:extLst>
      <p:ext uri="{BB962C8B-B14F-4D97-AF65-F5344CB8AC3E}">
        <p14:creationId xmlns:p14="http://schemas.microsoft.com/office/powerpoint/2010/main" val="2401358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1" y="152400"/>
            <a:ext cx="8229600" cy="1143000"/>
          </a:xfrm>
        </p:spPr>
        <p:txBody>
          <a:bodyPr>
            <a:normAutofit fontScale="90000"/>
          </a:bodyPr>
          <a:lstStyle/>
          <a:p>
            <a:r>
              <a:rPr lang="en-US" sz="3600" i="1" dirty="0"/>
              <a:t>For those operating on traditional semester schedule if full six months are taken</a:t>
            </a:r>
            <a:r>
              <a:rPr lang="en-US" i="1" dirty="0"/>
              <a:t>:</a:t>
            </a:r>
          </a:p>
        </p:txBody>
      </p:sp>
      <p:sp>
        <p:nvSpPr>
          <p:cNvPr id="3" name="Content Placeholder 2"/>
          <p:cNvSpPr>
            <a:spLocks noGrp="1"/>
          </p:cNvSpPr>
          <p:nvPr>
            <p:ph idx="4294967295"/>
          </p:nvPr>
        </p:nvSpPr>
        <p:spPr>
          <a:xfrm>
            <a:off x="342901" y="1295400"/>
            <a:ext cx="8229600" cy="411162"/>
          </a:xfrm>
        </p:spPr>
        <p:txBody>
          <a:bodyPr>
            <a:normAutofit fontScale="92500" lnSpcReduction="10000"/>
          </a:bodyPr>
          <a:lstStyle/>
          <a:p>
            <a:r>
              <a:rPr lang="en-US" sz="2400" dirty="0"/>
              <a:t>Certain outcomes  may be counted</a:t>
            </a:r>
          </a:p>
        </p:txBody>
      </p:sp>
      <p:graphicFrame>
        <p:nvGraphicFramePr>
          <p:cNvPr id="4" name="Table 3"/>
          <p:cNvGraphicFramePr>
            <a:graphicFrameLocks noGrp="1"/>
          </p:cNvGraphicFramePr>
          <p:nvPr>
            <p:extLst>
              <p:ext uri="{D42A27DB-BD31-4B8C-83A1-F6EECF244321}">
                <p14:modId xmlns:p14="http://schemas.microsoft.com/office/powerpoint/2010/main" val="2861928036"/>
              </p:ext>
            </p:extLst>
          </p:nvPr>
        </p:nvGraphicFramePr>
        <p:xfrm>
          <a:off x="533400" y="1676401"/>
          <a:ext cx="7848602" cy="4904396"/>
        </p:xfrm>
        <a:graphic>
          <a:graphicData uri="http://schemas.openxmlformats.org/drawingml/2006/table">
            <a:tbl>
              <a:tblPr firstRow="1" firstCol="1" bandRow="1">
                <a:tableStyleId>{5C22544A-7EE6-4342-B048-85BDC9FD1C3A}</a:tableStyleId>
              </a:tblPr>
              <a:tblGrid>
                <a:gridCol w="1267354">
                  <a:extLst>
                    <a:ext uri="{9D8B030D-6E8A-4147-A177-3AD203B41FA5}">
                      <a16:colId xmlns:a16="http://schemas.microsoft.com/office/drawing/2014/main" val="20000"/>
                    </a:ext>
                  </a:extLst>
                </a:gridCol>
                <a:gridCol w="425179">
                  <a:extLst>
                    <a:ext uri="{9D8B030D-6E8A-4147-A177-3AD203B41FA5}">
                      <a16:colId xmlns:a16="http://schemas.microsoft.com/office/drawing/2014/main" val="20001"/>
                    </a:ext>
                  </a:extLst>
                </a:gridCol>
                <a:gridCol w="457882">
                  <a:extLst>
                    <a:ext uri="{9D8B030D-6E8A-4147-A177-3AD203B41FA5}">
                      <a16:colId xmlns:a16="http://schemas.microsoft.com/office/drawing/2014/main" val="20002"/>
                    </a:ext>
                  </a:extLst>
                </a:gridCol>
                <a:gridCol w="449705">
                  <a:extLst>
                    <a:ext uri="{9D8B030D-6E8A-4147-A177-3AD203B41FA5}">
                      <a16:colId xmlns:a16="http://schemas.microsoft.com/office/drawing/2014/main" val="20003"/>
                    </a:ext>
                  </a:extLst>
                </a:gridCol>
                <a:gridCol w="433354">
                  <a:extLst>
                    <a:ext uri="{9D8B030D-6E8A-4147-A177-3AD203B41FA5}">
                      <a16:colId xmlns:a16="http://schemas.microsoft.com/office/drawing/2014/main" val="20004"/>
                    </a:ext>
                  </a:extLst>
                </a:gridCol>
                <a:gridCol w="440712">
                  <a:extLst>
                    <a:ext uri="{9D8B030D-6E8A-4147-A177-3AD203B41FA5}">
                      <a16:colId xmlns:a16="http://schemas.microsoft.com/office/drawing/2014/main" val="20005"/>
                    </a:ext>
                  </a:extLst>
                </a:gridCol>
                <a:gridCol w="440712">
                  <a:extLst>
                    <a:ext uri="{9D8B030D-6E8A-4147-A177-3AD203B41FA5}">
                      <a16:colId xmlns:a16="http://schemas.microsoft.com/office/drawing/2014/main" val="20006"/>
                    </a:ext>
                  </a:extLst>
                </a:gridCol>
                <a:gridCol w="432536">
                  <a:extLst>
                    <a:ext uri="{9D8B030D-6E8A-4147-A177-3AD203B41FA5}">
                      <a16:colId xmlns:a16="http://schemas.microsoft.com/office/drawing/2014/main" val="20007"/>
                    </a:ext>
                  </a:extLst>
                </a:gridCol>
                <a:gridCol w="466059">
                  <a:extLst>
                    <a:ext uri="{9D8B030D-6E8A-4147-A177-3AD203B41FA5}">
                      <a16:colId xmlns:a16="http://schemas.microsoft.com/office/drawing/2014/main" val="20008"/>
                    </a:ext>
                  </a:extLst>
                </a:gridCol>
                <a:gridCol w="440712">
                  <a:extLst>
                    <a:ext uri="{9D8B030D-6E8A-4147-A177-3AD203B41FA5}">
                      <a16:colId xmlns:a16="http://schemas.microsoft.com/office/drawing/2014/main" val="20009"/>
                    </a:ext>
                  </a:extLst>
                </a:gridCol>
                <a:gridCol w="390836">
                  <a:extLst>
                    <a:ext uri="{9D8B030D-6E8A-4147-A177-3AD203B41FA5}">
                      <a16:colId xmlns:a16="http://schemas.microsoft.com/office/drawing/2014/main" val="20010"/>
                    </a:ext>
                  </a:extLst>
                </a:gridCol>
                <a:gridCol w="465242">
                  <a:extLst>
                    <a:ext uri="{9D8B030D-6E8A-4147-A177-3AD203B41FA5}">
                      <a16:colId xmlns:a16="http://schemas.microsoft.com/office/drawing/2014/main" val="20011"/>
                    </a:ext>
                  </a:extLst>
                </a:gridCol>
                <a:gridCol w="448889">
                  <a:extLst>
                    <a:ext uri="{9D8B030D-6E8A-4147-A177-3AD203B41FA5}">
                      <a16:colId xmlns:a16="http://schemas.microsoft.com/office/drawing/2014/main" val="20012"/>
                    </a:ext>
                  </a:extLst>
                </a:gridCol>
                <a:gridCol w="408006">
                  <a:extLst>
                    <a:ext uri="{9D8B030D-6E8A-4147-A177-3AD203B41FA5}">
                      <a16:colId xmlns:a16="http://schemas.microsoft.com/office/drawing/2014/main" val="20013"/>
                    </a:ext>
                  </a:extLst>
                </a:gridCol>
                <a:gridCol w="440712">
                  <a:extLst>
                    <a:ext uri="{9D8B030D-6E8A-4147-A177-3AD203B41FA5}">
                      <a16:colId xmlns:a16="http://schemas.microsoft.com/office/drawing/2014/main" val="20014"/>
                    </a:ext>
                  </a:extLst>
                </a:gridCol>
                <a:gridCol w="440712">
                  <a:extLst>
                    <a:ext uri="{9D8B030D-6E8A-4147-A177-3AD203B41FA5}">
                      <a16:colId xmlns:a16="http://schemas.microsoft.com/office/drawing/2014/main" val="20015"/>
                    </a:ext>
                  </a:extLst>
                </a:gridCol>
              </a:tblGrid>
              <a:tr h="184599">
                <a:tc gridSpan="13">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1000"/>
                        </a:spcAft>
                      </a:pPr>
                      <a:r>
                        <a:rPr lang="en-US" sz="900">
                          <a:effectLst/>
                        </a:rPr>
                        <a:t>Closeout</a:t>
                      </a:r>
                      <a:endParaRPr lang="en-US" sz="900">
                        <a:effectLst/>
                        <a:latin typeface="Calibri"/>
                        <a:ea typeface="Calibri"/>
                        <a:cs typeface="Times New Roman"/>
                      </a:endParaRPr>
                    </a:p>
                  </a:txBody>
                  <a:tcPr marL="58923" marR="58923"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4599">
                <a:tc>
                  <a:txBody>
                    <a:bodyPr/>
                    <a:lstStyle/>
                    <a:p>
                      <a:pPr marL="0" marR="0" algn="ctr">
                        <a:lnSpc>
                          <a:spcPct val="115000"/>
                        </a:lnSpc>
                        <a:spcBef>
                          <a:spcPts val="0"/>
                        </a:spcBef>
                        <a:spcAft>
                          <a:spcPts val="1000"/>
                        </a:spcAft>
                      </a:pPr>
                      <a:r>
                        <a:rPr lang="en-US" sz="900">
                          <a:effectLst/>
                        </a:rPr>
                        <a:t>Outcome</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Oct</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Nov</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Dec</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dirty="0">
                          <a:effectLst/>
                        </a:rPr>
                        <a:t>Jan</a:t>
                      </a:r>
                      <a:endParaRPr lang="en-US" sz="900" dirty="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Feb</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Mar</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Apr</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May</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Jun</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Jul</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Aug</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Sep</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Oct</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Nov</a:t>
                      </a:r>
                      <a:endParaRPr lang="en-US" sz="900">
                        <a:effectLst/>
                        <a:latin typeface="Calibri"/>
                        <a:ea typeface="Calibri"/>
                        <a:cs typeface="Times New Roman"/>
                      </a:endParaRPr>
                    </a:p>
                  </a:txBody>
                  <a:tcPr marL="58923" marR="58923" marT="0" marB="0" anchor="b"/>
                </a:tc>
                <a:tc>
                  <a:txBody>
                    <a:bodyPr/>
                    <a:lstStyle/>
                    <a:p>
                      <a:pPr marL="0" marR="0" algn="ctr">
                        <a:lnSpc>
                          <a:spcPct val="115000"/>
                        </a:lnSpc>
                        <a:spcBef>
                          <a:spcPts val="0"/>
                        </a:spcBef>
                        <a:spcAft>
                          <a:spcPts val="1000"/>
                        </a:spcAft>
                      </a:pPr>
                      <a:r>
                        <a:rPr lang="en-US" sz="700">
                          <a:effectLst/>
                        </a:rPr>
                        <a:t>Dec</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1"/>
                  </a:ext>
                </a:extLst>
              </a:tr>
              <a:tr h="374690">
                <a:tc>
                  <a:txBody>
                    <a:bodyPr/>
                    <a:lstStyle/>
                    <a:p>
                      <a:pPr marL="0" marR="0">
                        <a:lnSpc>
                          <a:spcPct val="115000"/>
                        </a:lnSpc>
                        <a:spcBef>
                          <a:spcPts val="0"/>
                        </a:spcBef>
                        <a:spcAft>
                          <a:spcPts val="1000"/>
                        </a:spcAft>
                      </a:pPr>
                      <a:r>
                        <a:rPr lang="en-US" sz="900">
                          <a:effectLst/>
                        </a:rPr>
                        <a:t>B1  </a:t>
                      </a:r>
                      <a:br>
                        <a:rPr lang="en-US" sz="900">
                          <a:effectLst/>
                        </a:rPr>
                      </a:br>
                      <a:r>
                        <a:rPr lang="en-US" sz="900">
                          <a:effectLst/>
                        </a:rPr>
                        <a:t>(participants)</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2"/>
                  </a:ext>
                </a:extLst>
              </a:tr>
              <a:tr h="264514">
                <a:tc>
                  <a:txBody>
                    <a:bodyPr/>
                    <a:lstStyle/>
                    <a:p>
                      <a:pPr marL="0" marR="0">
                        <a:lnSpc>
                          <a:spcPct val="115000"/>
                        </a:lnSpc>
                        <a:spcBef>
                          <a:spcPts val="0"/>
                        </a:spcBef>
                        <a:spcAft>
                          <a:spcPts val="1000"/>
                        </a:spcAft>
                      </a:pPr>
                      <a:r>
                        <a:rPr lang="en-US" sz="900">
                          <a:effectLst/>
                        </a:rPr>
                        <a:t>B2/B2a (completers)</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3"/>
                  </a:ext>
                </a:extLst>
              </a:tr>
              <a:tr h="374690">
                <a:tc>
                  <a:txBody>
                    <a:bodyPr/>
                    <a:lstStyle/>
                    <a:p>
                      <a:pPr marL="0" marR="0">
                        <a:lnSpc>
                          <a:spcPct val="115000"/>
                        </a:lnSpc>
                        <a:spcBef>
                          <a:spcPts val="0"/>
                        </a:spcBef>
                        <a:spcAft>
                          <a:spcPts val="1000"/>
                        </a:spcAft>
                      </a:pPr>
                      <a:r>
                        <a:rPr lang="en-US" sz="900">
                          <a:effectLst/>
                        </a:rPr>
                        <a:t>B3 </a:t>
                      </a:r>
                      <a:br>
                        <a:rPr lang="en-US" sz="900">
                          <a:effectLst/>
                        </a:rPr>
                      </a:br>
                      <a:r>
                        <a:rPr lang="en-US" sz="900">
                          <a:effectLst/>
                        </a:rPr>
                        <a:t>(retained)</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4"/>
                  </a:ext>
                </a:extLst>
              </a:tr>
              <a:tr h="477178">
                <a:tc>
                  <a:txBody>
                    <a:bodyPr/>
                    <a:lstStyle/>
                    <a:p>
                      <a:pPr marL="0" marR="0">
                        <a:lnSpc>
                          <a:spcPct val="115000"/>
                        </a:lnSpc>
                        <a:spcBef>
                          <a:spcPts val="0"/>
                        </a:spcBef>
                        <a:spcAft>
                          <a:spcPts val="1000"/>
                        </a:spcAft>
                      </a:pPr>
                      <a:r>
                        <a:rPr lang="en-US" sz="900" dirty="0">
                          <a:effectLst/>
                        </a:rPr>
                        <a:t>B4 </a:t>
                      </a:r>
                      <a:br>
                        <a:rPr lang="en-US" sz="900" dirty="0">
                          <a:effectLst/>
                        </a:rPr>
                      </a:br>
                      <a:r>
                        <a:rPr lang="en-US" sz="900" dirty="0">
                          <a:effectLst/>
                        </a:rPr>
                        <a:t>(retained in other)</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5"/>
                  </a:ext>
                </a:extLst>
              </a:tr>
              <a:tr h="374690">
                <a:tc>
                  <a:txBody>
                    <a:bodyPr/>
                    <a:lstStyle/>
                    <a:p>
                      <a:pPr marL="0" marR="0">
                        <a:lnSpc>
                          <a:spcPct val="115000"/>
                        </a:lnSpc>
                        <a:spcBef>
                          <a:spcPts val="0"/>
                        </a:spcBef>
                        <a:spcAft>
                          <a:spcPts val="1000"/>
                        </a:spcAft>
                      </a:pPr>
                      <a:r>
                        <a:rPr lang="en-US" sz="900">
                          <a:effectLst/>
                        </a:rPr>
                        <a:t>B5/B5a </a:t>
                      </a:r>
                      <a:br>
                        <a:rPr lang="en-US" sz="900">
                          <a:effectLst/>
                        </a:rPr>
                      </a:br>
                      <a:r>
                        <a:rPr lang="en-US" sz="900">
                          <a:effectLst/>
                        </a:rPr>
                        <a:t>(credits)</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6"/>
                  </a:ext>
                </a:extLst>
              </a:tr>
              <a:tr h="477178">
                <a:tc>
                  <a:txBody>
                    <a:bodyPr/>
                    <a:lstStyle/>
                    <a:p>
                      <a:pPr marL="0" marR="0">
                        <a:lnSpc>
                          <a:spcPct val="115000"/>
                        </a:lnSpc>
                        <a:spcBef>
                          <a:spcPts val="0"/>
                        </a:spcBef>
                        <a:spcAft>
                          <a:spcPts val="1000"/>
                        </a:spcAft>
                      </a:pPr>
                      <a:r>
                        <a:rPr lang="en-US" sz="900">
                          <a:effectLst/>
                        </a:rPr>
                        <a:t>B6/B6a/B6b/B6c (credentials)</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7"/>
                  </a:ext>
                </a:extLst>
              </a:tr>
              <a:tr h="477178">
                <a:tc>
                  <a:txBody>
                    <a:bodyPr/>
                    <a:lstStyle/>
                    <a:p>
                      <a:pPr marL="0" marR="0">
                        <a:lnSpc>
                          <a:spcPct val="115000"/>
                        </a:lnSpc>
                        <a:spcBef>
                          <a:spcPts val="0"/>
                        </a:spcBef>
                        <a:spcAft>
                          <a:spcPts val="1000"/>
                        </a:spcAft>
                      </a:pPr>
                      <a:r>
                        <a:rPr lang="en-US" sz="900">
                          <a:effectLst/>
                        </a:rPr>
                        <a:t>B7 </a:t>
                      </a:r>
                      <a:br>
                        <a:rPr lang="en-US" sz="900">
                          <a:effectLst/>
                        </a:rPr>
                      </a:br>
                      <a:r>
                        <a:rPr lang="en-US" sz="900">
                          <a:effectLst/>
                        </a:rPr>
                        <a:t>(further education)</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a:effectLst/>
                        </a:rPr>
                        <a:t> </a:t>
                      </a:r>
                      <a:endParaRPr lang="en-US" sz="900">
                        <a:effectLst/>
                        <a:latin typeface="Calibri"/>
                        <a:ea typeface="Calibri"/>
                        <a:cs typeface="Times New Roman"/>
                      </a:endParaRPr>
                    </a:p>
                  </a:txBody>
                  <a:tcPr marL="58923" marR="58923" marT="0" marB="0" anchor="b"/>
                </a:tc>
                <a:extLst>
                  <a:ext uri="{0D108BD9-81ED-4DB2-BD59-A6C34878D82A}">
                    <a16:rowId xmlns:a16="http://schemas.microsoft.com/office/drawing/2014/main" val="10008"/>
                  </a:ext>
                </a:extLst>
              </a:tr>
              <a:tr h="374690">
                <a:tc>
                  <a:txBody>
                    <a:bodyPr/>
                    <a:lstStyle/>
                    <a:p>
                      <a:pPr marL="0" marR="0">
                        <a:lnSpc>
                          <a:spcPct val="115000"/>
                        </a:lnSpc>
                        <a:spcBef>
                          <a:spcPts val="0"/>
                        </a:spcBef>
                        <a:spcAft>
                          <a:spcPts val="1000"/>
                        </a:spcAft>
                      </a:pPr>
                      <a:r>
                        <a:rPr lang="en-US" sz="900">
                          <a:effectLst/>
                        </a:rPr>
                        <a:t>B8 </a:t>
                      </a:r>
                      <a:br>
                        <a:rPr lang="en-US" sz="900">
                          <a:effectLst/>
                        </a:rPr>
                      </a:br>
                      <a:r>
                        <a:rPr lang="en-US" sz="900">
                          <a:effectLst/>
                        </a:rPr>
                        <a:t>(employment)</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extLst>
                  <a:ext uri="{0D108BD9-81ED-4DB2-BD59-A6C34878D82A}">
                    <a16:rowId xmlns:a16="http://schemas.microsoft.com/office/drawing/2014/main" val="10009"/>
                  </a:ext>
                </a:extLst>
              </a:tr>
              <a:tr h="477178">
                <a:tc>
                  <a:txBody>
                    <a:bodyPr/>
                    <a:lstStyle/>
                    <a:p>
                      <a:pPr marL="0" marR="0">
                        <a:lnSpc>
                          <a:spcPct val="115000"/>
                        </a:lnSpc>
                        <a:spcBef>
                          <a:spcPts val="0"/>
                        </a:spcBef>
                        <a:spcAft>
                          <a:spcPts val="1000"/>
                        </a:spcAft>
                      </a:pPr>
                      <a:r>
                        <a:rPr lang="en-US" sz="900">
                          <a:effectLst/>
                        </a:rPr>
                        <a:t>B9</a:t>
                      </a:r>
                      <a:br>
                        <a:rPr lang="en-US" sz="900">
                          <a:effectLst/>
                        </a:rPr>
                      </a:br>
                      <a:r>
                        <a:rPr lang="en-US" sz="900">
                          <a:effectLst/>
                        </a:rPr>
                        <a:t>(emp retention)</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x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x</a:t>
                      </a:r>
                      <a:endParaRPr lang="en-US" sz="900" dirty="0">
                        <a:effectLst/>
                        <a:latin typeface="Calibri"/>
                        <a:ea typeface="Calibri"/>
                        <a:cs typeface="Times New Roman"/>
                      </a:endParaRPr>
                    </a:p>
                  </a:txBody>
                  <a:tcPr marL="58923" marR="58923" marT="0" marB="0" anchor="b"/>
                </a:tc>
                <a:extLst>
                  <a:ext uri="{0D108BD9-81ED-4DB2-BD59-A6C34878D82A}">
                    <a16:rowId xmlns:a16="http://schemas.microsoft.com/office/drawing/2014/main" val="10010"/>
                  </a:ext>
                </a:extLst>
              </a:tr>
              <a:tr h="477178">
                <a:tc>
                  <a:txBody>
                    <a:bodyPr/>
                    <a:lstStyle/>
                    <a:p>
                      <a:pPr marL="0" marR="0">
                        <a:lnSpc>
                          <a:spcPct val="115000"/>
                        </a:lnSpc>
                        <a:spcBef>
                          <a:spcPts val="0"/>
                        </a:spcBef>
                        <a:spcAft>
                          <a:spcPts val="1000"/>
                        </a:spcAft>
                      </a:pPr>
                      <a:r>
                        <a:rPr lang="en-US" sz="900">
                          <a:effectLst/>
                        </a:rPr>
                        <a:t>B10 </a:t>
                      </a:r>
                      <a:br>
                        <a:rPr lang="en-US" sz="900">
                          <a:effectLst/>
                        </a:rPr>
                      </a:br>
                      <a:r>
                        <a:rPr lang="en-US" sz="900">
                          <a:effectLst/>
                        </a:rPr>
                        <a:t>(wage increase)</a:t>
                      </a:r>
                      <a:endParaRPr lang="en-US" sz="90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tc>
                  <a:txBody>
                    <a:bodyPr/>
                    <a:lstStyle/>
                    <a:p>
                      <a:pPr marL="0" marR="0">
                        <a:lnSpc>
                          <a:spcPct val="115000"/>
                        </a:lnSpc>
                        <a:spcBef>
                          <a:spcPts val="0"/>
                        </a:spcBef>
                        <a:spcAft>
                          <a:spcPts val="1000"/>
                        </a:spcAft>
                      </a:pPr>
                      <a:r>
                        <a:rPr lang="en-US" sz="900" dirty="0">
                          <a:effectLst/>
                        </a:rPr>
                        <a:t> </a:t>
                      </a:r>
                      <a:endParaRPr lang="en-US" sz="900" dirty="0">
                        <a:effectLst/>
                        <a:latin typeface="Calibri"/>
                        <a:ea typeface="Calibri"/>
                        <a:cs typeface="Times New Roman"/>
                      </a:endParaRPr>
                    </a:p>
                  </a:txBody>
                  <a:tcPr marL="58923" marR="58923" marT="0" marB="0" anchor="b"/>
                </a:tc>
                <a:extLst>
                  <a:ext uri="{0D108BD9-81ED-4DB2-BD59-A6C34878D82A}">
                    <a16:rowId xmlns:a16="http://schemas.microsoft.com/office/drawing/2014/main" val="10011"/>
                  </a:ext>
                </a:extLst>
              </a:tr>
              <a:tr h="193017">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extLst>
                  <a:ext uri="{0D108BD9-81ED-4DB2-BD59-A6C34878D82A}">
                    <a16:rowId xmlns:a16="http://schemas.microsoft.com/office/drawing/2014/main" val="10012"/>
                  </a:ext>
                </a:extLst>
              </a:tr>
              <a:tr h="193017">
                <a:tc gridSpan="2">
                  <a:txBody>
                    <a:bodyPr/>
                    <a:lstStyle/>
                    <a:p>
                      <a:pPr marL="0" marR="0">
                        <a:lnSpc>
                          <a:spcPct val="115000"/>
                        </a:lnSpc>
                        <a:spcBef>
                          <a:spcPts val="0"/>
                        </a:spcBef>
                        <a:spcAft>
                          <a:spcPts val="1000"/>
                        </a:spcAft>
                      </a:pPr>
                      <a:r>
                        <a:rPr lang="en-US" sz="800">
                          <a:effectLst/>
                        </a:rPr>
                        <a:t>*incumbent workers only</a:t>
                      </a:r>
                      <a:endParaRPr lang="en-US" sz="900">
                        <a:effectLst/>
                        <a:latin typeface="Calibri"/>
                        <a:ea typeface="Calibri"/>
                        <a:cs typeface="Times New Roman"/>
                      </a:endParaRPr>
                    </a:p>
                  </a:txBody>
                  <a:tcPr marL="58923" marR="58923" marT="0" marB="0" anchor="b"/>
                </a:tc>
                <a:tc hMerge="1">
                  <a:txBody>
                    <a:bodyPr/>
                    <a:lstStyle/>
                    <a:p>
                      <a:endParaRPr lang="en-US"/>
                    </a:p>
                  </a:txBody>
                  <a:tcPr/>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dirty="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dirty="0">
                        <a:effectLst/>
                        <a:latin typeface="Calibri"/>
                      </a:endParaRPr>
                    </a:p>
                  </a:txBody>
                  <a:tcPr marL="58923" marR="58923" marT="0" marB="0" anchor="b"/>
                </a:tc>
                <a:tc>
                  <a:txBody>
                    <a:bodyPr/>
                    <a:lstStyle/>
                    <a:p>
                      <a:pPr>
                        <a:lnSpc>
                          <a:spcPct val="115000"/>
                        </a:lnSpc>
                      </a:pPr>
                      <a:endParaRPr lang="en-US" sz="900" dirty="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a:effectLst/>
                        <a:latin typeface="Calibri"/>
                      </a:endParaRPr>
                    </a:p>
                  </a:txBody>
                  <a:tcPr marL="58923" marR="58923" marT="0" marB="0" anchor="b"/>
                </a:tc>
                <a:tc>
                  <a:txBody>
                    <a:bodyPr/>
                    <a:lstStyle/>
                    <a:p>
                      <a:pPr>
                        <a:lnSpc>
                          <a:spcPct val="115000"/>
                        </a:lnSpc>
                      </a:pPr>
                      <a:endParaRPr lang="en-US" sz="900" dirty="0">
                        <a:effectLst/>
                        <a:latin typeface="Calibri"/>
                      </a:endParaRPr>
                    </a:p>
                  </a:txBody>
                  <a:tcPr marL="58923" marR="58923" marT="0"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08506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77500" lnSpcReduction="20000"/>
          </a:bodyPr>
          <a:lstStyle/>
          <a:p>
            <a:pPr marL="571500" indent="-571500">
              <a:buFont typeface="Arial" panose="020B0604020202020204" pitchFamily="34" charset="0"/>
              <a:buChar char="•"/>
            </a:pPr>
            <a:r>
              <a:rPr lang="en-US" sz="4000" dirty="0"/>
              <a:t>Traditional semesters end at the end of a calendar year</a:t>
            </a:r>
          </a:p>
          <a:p>
            <a:pPr marL="1138238" lvl="2" indent="-571500"/>
            <a:r>
              <a:rPr lang="en-US" sz="3200" dirty="0"/>
              <a:t>Students who enroll in Spring semester can be counted as new participants (B.1)</a:t>
            </a:r>
          </a:p>
          <a:p>
            <a:pPr marL="1138238" lvl="2" indent="-571500"/>
            <a:r>
              <a:rPr lang="en-US" sz="3200" dirty="0"/>
              <a:t>Participants still enrolled March 31 would be counted in B.3 as still retained (or if they leave but go onto non-TAACCCT programs would be counted in B.4)</a:t>
            </a:r>
          </a:p>
          <a:p>
            <a:pPr marL="1138238" lvl="2" indent="-571500"/>
            <a:r>
              <a:rPr lang="en-US" sz="3200" dirty="0"/>
              <a:t>Completers (B.2), Credits (B.5/B.5a), Credentials (B.6/B.6a/B.6b/B.6c) generally would not be counted after December</a:t>
            </a:r>
          </a:p>
          <a:p>
            <a:pPr marL="1138238" lvl="2" indent="-571500"/>
            <a:r>
              <a:rPr lang="en-US" sz="3200" dirty="0"/>
              <a:t>Follow-up outcomes (B.7, B.8, B.9) are treated as normal</a:t>
            </a:r>
          </a:p>
          <a:p>
            <a:pPr marL="1138238" lvl="2" indent="-571500"/>
            <a:r>
              <a:rPr lang="en-US" sz="3200" dirty="0"/>
              <a:t>Incumbent worker outcome (B.10) is treated as normal</a:t>
            </a:r>
          </a:p>
          <a:p>
            <a:pPr marL="1039813" lvl="3" indent="0">
              <a:buNone/>
            </a:pPr>
            <a:endParaRPr lang="en-US" sz="3000" b="1" dirty="0"/>
          </a:p>
        </p:txBody>
      </p:sp>
      <p:sp>
        <p:nvSpPr>
          <p:cNvPr id="2" name="TextBox 1"/>
          <p:cNvSpPr txBox="1"/>
          <p:nvPr/>
        </p:nvSpPr>
        <p:spPr>
          <a:xfrm>
            <a:off x="762000" y="108856"/>
            <a:ext cx="7924800" cy="923330"/>
          </a:xfrm>
          <a:prstGeom prst="rect">
            <a:avLst/>
          </a:prstGeom>
          <a:noFill/>
        </p:spPr>
        <p:txBody>
          <a:bodyPr wrap="square" rtlCol="0">
            <a:spAutoFit/>
          </a:bodyPr>
          <a:lstStyle/>
          <a:p>
            <a:pPr algn="ctr"/>
            <a:r>
              <a:rPr lang="en-US" sz="5400" b="1" dirty="0"/>
              <a:t>Table Summary</a:t>
            </a:r>
          </a:p>
        </p:txBody>
      </p:sp>
    </p:spTree>
    <p:extLst>
      <p:ext uri="{BB962C8B-B14F-4D97-AF65-F5344CB8AC3E}">
        <p14:creationId xmlns:p14="http://schemas.microsoft.com/office/powerpoint/2010/main" val="240956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Font typeface="Arial" panose="020B0604020202020204" pitchFamily="34" charset="0"/>
              <a:buChar char="•"/>
            </a:pPr>
            <a:r>
              <a:rPr lang="en-US" sz="4400" dirty="0"/>
              <a:t>Other types of schedules (e.g., rolling enrollments may report all outcomes, including completers, credits and credentials, where applicable through the end of the program activities extension)</a:t>
            </a:r>
          </a:p>
          <a:p>
            <a:endParaRPr lang="en-US" dirty="0"/>
          </a:p>
        </p:txBody>
      </p:sp>
    </p:spTree>
    <p:extLst>
      <p:ext uri="{BB962C8B-B14F-4D97-AF65-F5344CB8AC3E}">
        <p14:creationId xmlns:p14="http://schemas.microsoft.com/office/powerpoint/2010/main" val="1126678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a:bodyPr>
          <a:lstStyle/>
          <a:p>
            <a:pPr marL="571500" indent="-571500">
              <a:buFont typeface="Arial" panose="020B0604020202020204" pitchFamily="34" charset="0"/>
              <a:buChar char="•"/>
            </a:pPr>
            <a:r>
              <a:rPr lang="en-US" sz="4000" dirty="0"/>
              <a:t>Will only report one time –</a:t>
            </a:r>
          </a:p>
          <a:p>
            <a:pPr marL="1138238" lvl="2" indent="-571500"/>
            <a:r>
              <a:rPr lang="en-US" sz="3200" dirty="0"/>
              <a:t>Annual Reports – Year ending September 30</a:t>
            </a:r>
          </a:p>
          <a:p>
            <a:pPr marL="571500" indent="-571500">
              <a:buFont typeface="Arial" panose="020B0604020202020204" pitchFamily="34" charset="0"/>
              <a:buChar char="•"/>
            </a:pPr>
            <a:r>
              <a:rPr lang="en-US" sz="4000" dirty="0"/>
              <a:t>What is reported in the APR should reflect participant tracking records for what took place during the length of time taken for the program activities extension</a:t>
            </a:r>
          </a:p>
          <a:p>
            <a:pPr marL="1138238" lvl="2" indent="-571500"/>
            <a:r>
              <a:rPr lang="en-US" sz="3200" dirty="0"/>
              <a:t>Only report grant-funded outcomes in APR</a:t>
            </a:r>
          </a:p>
          <a:p>
            <a:pPr marL="1039813" lvl="3" indent="0">
              <a:buNone/>
            </a:pPr>
            <a:endParaRPr lang="en-US" sz="3000" b="1" dirty="0"/>
          </a:p>
        </p:txBody>
      </p:sp>
      <p:sp>
        <p:nvSpPr>
          <p:cNvPr id="2" name="TextBox 1"/>
          <p:cNvSpPr txBox="1"/>
          <p:nvPr/>
        </p:nvSpPr>
        <p:spPr>
          <a:xfrm>
            <a:off x="762000" y="108856"/>
            <a:ext cx="7924800" cy="923330"/>
          </a:xfrm>
          <a:prstGeom prst="rect">
            <a:avLst/>
          </a:prstGeom>
          <a:noFill/>
        </p:spPr>
        <p:txBody>
          <a:bodyPr wrap="square" rtlCol="0">
            <a:spAutoFit/>
          </a:bodyPr>
          <a:lstStyle/>
          <a:p>
            <a:pPr algn="ctr"/>
            <a:r>
              <a:rPr lang="en-US" sz="5400" b="1" dirty="0"/>
              <a:t>When to Report</a:t>
            </a:r>
          </a:p>
        </p:txBody>
      </p:sp>
    </p:spTree>
    <p:extLst>
      <p:ext uri="{BB962C8B-B14F-4D97-AF65-F5344CB8AC3E}">
        <p14:creationId xmlns:p14="http://schemas.microsoft.com/office/powerpoint/2010/main" val="379604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Autofit/>
          </a:bodyPr>
          <a:lstStyle/>
          <a:p>
            <a:r>
              <a:rPr lang="en-US" sz="6600" b="1" dirty="0">
                <a:latin typeface="Albertus Extra Bold" pitchFamily="34" charset="0"/>
              </a:rPr>
              <a:t>Presenters</a:t>
            </a:r>
          </a:p>
        </p:txBody>
      </p:sp>
      <p:sp>
        <p:nvSpPr>
          <p:cNvPr id="3" name="Content Placeholder 2"/>
          <p:cNvSpPr>
            <a:spLocks noGrp="1"/>
          </p:cNvSpPr>
          <p:nvPr>
            <p:ph idx="1"/>
          </p:nvPr>
        </p:nvSpPr>
        <p:spPr>
          <a:xfrm>
            <a:off x="457200" y="1600200"/>
            <a:ext cx="8229600" cy="4297363"/>
          </a:xfrm>
        </p:spPr>
        <p:txBody>
          <a:bodyPr/>
          <a:lstStyle/>
          <a:p>
            <a:r>
              <a:rPr lang="en-US" sz="4400" dirty="0"/>
              <a:t>Cheryl Martin, Moderator</a:t>
            </a:r>
          </a:p>
          <a:p>
            <a:pPr lvl="1"/>
            <a:r>
              <a:rPr lang="en-US" sz="3600" dirty="0"/>
              <a:t>Supervisory Workforce Analyst, ETA</a:t>
            </a:r>
          </a:p>
          <a:p>
            <a:r>
              <a:rPr lang="en-US" sz="4400" dirty="0"/>
              <a:t>Kristen Milstead, Presenter</a:t>
            </a:r>
          </a:p>
          <a:p>
            <a:pPr lvl="1"/>
            <a:r>
              <a:rPr lang="en-US" sz="3600" dirty="0"/>
              <a:t>Workforce Analyst, ETA </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287586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3600"/>
            <a:ext cx="7772400" cy="1470025"/>
          </a:xfrm>
        </p:spPr>
        <p:txBody>
          <a:bodyPr/>
          <a:lstStyle/>
          <a:p>
            <a:r>
              <a:rPr lang="en-US" sz="7200" b="1" i="1" dirty="0">
                <a:solidFill>
                  <a:srgbClr val="00B050"/>
                </a:solidFill>
              </a:rPr>
              <a:t>Grant Closeout</a:t>
            </a:r>
          </a:p>
        </p:txBody>
      </p:sp>
      <p:sp>
        <p:nvSpPr>
          <p:cNvPr id="5" name="Subtitle 4"/>
          <p:cNvSpPr>
            <a:spLocks noGrp="1"/>
          </p:cNvSpPr>
          <p:nvPr>
            <p:ph type="subTitle" idx="1"/>
          </p:nvPr>
        </p:nvSpPr>
        <p:spPr/>
        <p:txBody>
          <a:bodyPr/>
          <a:lstStyle/>
          <a:p>
            <a:r>
              <a:rPr lang="en-US" dirty="0"/>
              <a:t>What You Need to Know About </a:t>
            </a:r>
          </a:p>
          <a:p>
            <a:r>
              <a:rPr lang="en-US" i="1" dirty="0">
                <a:solidFill>
                  <a:srgbClr val="C00000"/>
                </a:solidFill>
              </a:rPr>
              <a:t>APR</a:t>
            </a:r>
            <a:r>
              <a:rPr lang="en-US" i="1" dirty="0"/>
              <a:t> and </a:t>
            </a:r>
            <a:r>
              <a:rPr lang="en-US" i="1" dirty="0">
                <a:solidFill>
                  <a:srgbClr val="C00000"/>
                </a:solidFill>
              </a:rPr>
              <a:t>QNPR</a:t>
            </a:r>
            <a:r>
              <a:rPr lang="en-US" i="1" dirty="0"/>
              <a:t> </a:t>
            </a:r>
            <a:r>
              <a:rPr lang="en-US" dirty="0"/>
              <a:t>Reporting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24800" y="6400800"/>
            <a:ext cx="1219200" cy="411837"/>
          </a:xfrm>
          <a:prstGeom prst="rect">
            <a:avLst/>
          </a:prstGeom>
        </p:spPr>
      </p:pic>
    </p:spTree>
    <p:extLst>
      <p:ext uri="{BB962C8B-B14F-4D97-AF65-F5344CB8AC3E}">
        <p14:creationId xmlns:p14="http://schemas.microsoft.com/office/powerpoint/2010/main" val="2265999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1"/>
            <a:r>
              <a:rPr lang="en-US" sz="3600" dirty="0"/>
              <a:t>Both APRs and QNPRs are due 45 days after period of performance end date (November 14) </a:t>
            </a:r>
          </a:p>
          <a:p>
            <a:pPr marL="1039813" lvl="3" indent="0">
              <a:buNone/>
            </a:pPr>
            <a:endParaRPr lang="en-US" sz="3000" b="1" dirty="0"/>
          </a:p>
        </p:txBody>
      </p:sp>
      <p:sp>
        <p:nvSpPr>
          <p:cNvPr id="2" name="TextBox 1"/>
          <p:cNvSpPr txBox="1"/>
          <p:nvPr/>
        </p:nvSpPr>
        <p:spPr>
          <a:xfrm>
            <a:off x="762000" y="108856"/>
            <a:ext cx="7924800" cy="923330"/>
          </a:xfrm>
          <a:prstGeom prst="rect">
            <a:avLst/>
          </a:prstGeom>
          <a:noFill/>
        </p:spPr>
        <p:txBody>
          <a:bodyPr wrap="square" rtlCol="0">
            <a:spAutoFit/>
          </a:bodyPr>
          <a:lstStyle/>
          <a:p>
            <a:pPr algn="ctr"/>
            <a:r>
              <a:rPr lang="en-US" sz="5400" b="1" dirty="0"/>
              <a:t>When Reports Are Due</a:t>
            </a:r>
          </a:p>
        </p:txBody>
      </p:sp>
    </p:spTree>
    <p:extLst>
      <p:ext uri="{BB962C8B-B14F-4D97-AF65-F5344CB8AC3E}">
        <p14:creationId xmlns:p14="http://schemas.microsoft.com/office/powerpoint/2010/main" val="1653051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1"/>
            <a:r>
              <a:rPr lang="en-US" sz="3600" dirty="0">
                <a:solidFill>
                  <a:srgbClr val="FF0000"/>
                </a:solidFill>
              </a:rPr>
              <a:t>Annual information for the final year only</a:t>
            </a:r>
          </a:p>
          <a:p>
            <a:pPr lvl="1"/>
            <a:r>
              <a:rPr lang="en-US" sz="3600" b="1" u="sng" dirty="0"/>
              <a:t>Do not </a:t>
            </a:r>
            <a:r>
              <a:rPr lang="en-US" sz="3600" dirty="0"/>
              <a:t>report cumulative information for the entire period of performance</a:t>
            </a:r>
          </a:p>
          <a:p>
            <a:pPr lvl="1"/>
            <a:r>
              <a:rPr lang="en-US" sz="3600" dirty="0"/>
              <a:t>Applicable outcomes only</a:t>
            </a:r>
          </a:p>
          <a:p>
            <a:pPr lvl="2"/>
            <a:r>
              <a:rPr lang="en-US" sz="3600" dirty="0"/>
              <a:t>Only follow-up outcomes after March 31</a:t>
            </a:r>
          </a:p>
          <a:p>
            <a:pPr marL="1039813" lvl="3" indent="0">
              <a:buNone/>
            </a:pPr>
            <a:endParaRPr lang="en-US" sz="3000" b="1" dirty="0"/>
          </a:p>
        </p:txBody>
      </p:sp>
      <p:sp>
        <p:nvSpPr>
          <p:cNvPr id="2" name="TextBox 1"/>
          <p:cNvSpPr txBox="1"/>
          <p:nvPr/>
        </p:nvSpPr>
        <p:spPr>
          <a:xfrm>
            <a:off x="762000" y="108856"/>
            <a:ext cx="7924800" cy="923330"/>
          </a:xfrm>
          <a:prstGeom prst="rect">
            <a:avLst/>
          </a:prstGeom>
          <a:noFill/>
        </p:spPr>
        <p:txBody>
          <a:bodyPr wrap="square" rtlCol="0">
            <a:spAutoFit/>
          </a:bodyPr>
          <a:lstStyle/>
          <a:p>
            <a:pPr algn="ctr"/>
            <a:r>
              <a:rPr lang="en-US" sz="5400" b="1" dirty="0"/>
              <a:t>What to Report in the APR</a:t>
            </a:r>
          </a:p>
        </p:txBody>
      </p:sp>
    </p:spTree>
    <p:extLst>
      <p:ext uri="{BB962C8B-B14F-4D97-AF65-F5344CB8AC3E}">
        <p14:creationId xmlns:p14="http://schemas.microsoft.com/office/powerpoint/2010/main" val="2891274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85000" lnSpcReduction="20000"/>
          </a:bodyPr>
          <a:lstStyle/>
          <a:p>
            <a:pPr marL="571500" indent="-571500">
              <a:buFont typeface="Arial" panose="020B0604020202020204" pitchFamily="34" charset="0"/>
              <a:buChar char="•"/>
            </a:pPr>
            <a:r>
              <a:rPr lang="en-US" sz="4000" dirty="0"/>
              <a:t>Report the data you have by the Nov. 14 due date</a:t>
            </a:r>
          </a:p>
          <a:p>
            <a:pPr marL="571500" indent="-571500">
              <a:buFont typeface="Arial" panose="020B0604020202020204" pitchFamily="34" charset="0"/>
              <a:buChar char="•"/>
            </a:pPr>
            <a:r>
              <a:rPr lang="en-US" sz="4000" dirty="0"/>
              <a:t>If a student meets the definition of an employment follow-up outcome or you receive this data prior to the closeout deadline (December 31), you may still count this participant in B.8 or B.9</a:t>
            </a:r>
            <a:endParaRPr lang="en-US" sz="3200" dirty="0"/>
          </a:p>
          <a:p>
            <a:pPr marL="571500" indent="-571500">
              <a:buFont typeface="Arial" panose="020B0604020202020204" pitchFamily="34" charset="0"/>
              <a:buChar char="•"/>
            </a:pPr>
            <a:r>
              <a:rPr lang="en-US" sz="4000" dirty="0"/>
              <a:t>Contact your FPO to re-open your final report if applicable and re-submit by the December 31 closeout deadline</a:t>
            </a:r>
          </a:p>
          <a:p>
            <a:pPr marL="1039813" lvl="3" indent="0">
              <a:buNone/>
            </a:pPr>
            <a:endParaRPr lang="en-US" sz="3000" b="1" dirty="0"/>
          </a:p>
        </p:txBody>
      </p:sp>
      <p:sp>
        <p:nvSpPr>
          <p:cNvPr id="2" name="TextBox 1"/>
          <p:cNvSpPr txBox="1"/>
          <p:nvPr/>
        </p:nvSpPr>
        <p:spPr>
          <a:xfrm>
            <a:off x="228600" y="152400"/>
            <a:ext cx="8915400" cy="646331"/>
          </a:xfrm>
          <a:prstGeom prst="rect">
            <a:avLst/>
          </a:prstGeom>
          <a:noFill/>
        </p:spPr>
        <p:txBody>
          <a:bodyPr wrap="square" rtlCol="0">
            <a:spAutoFit/>
          </a:bodyPr>
          <a:lstStyle/>
          <a:p>
            <a:pPr algn="ctr"/>
            <a:r>
              <a:rPr lang="en-US" sz="3600" b="1" dirty="0"/>
              <a:t>Additional APR Data During Closeout</a:t>
            </a:r>
          </a:p>
        </p:txBody>
      </p:sp>
    </p:spTree>
    <p:extLst>
      <p:ext uri="{BB962C8B-B14F-4D97-AF65-F5344CB8AC3E}">
        <p14:creationId xmlns:p14="http://schemas.microsoft.com/office/powerpoint/2010/main" val="2322849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1"/>
            <a:r>
              <a:rPr lang="en-US" sz="3600" b="1" dirty="0"/>
              <a:t>QNPR Final Report is</a:t>
            </a:r>
            <a:r>
              <a:rPr lang="en-US" sz="3600" b="1" dirty="0">
                <a:solidFill>
                  <a:srgbClr val="C00000"/>
                </a:solidFill>
              </a:rPr>
              <a:t> cumulative!</a:t>
            </a:r>
          </a:p>
          <a:p>
            <a:pPr lvl="1"/>
            <a:r>
              <a:rPr lang="en-US" sz="3600" dirty="0"/>
              <a:t>Information on grant activities during the last quarter </a:t>
            </a:r>
            <a:r>
              <a:rPr lang="en-US" sz="3600" u="sng" dirty="0"/>
              <a:t>and</a:t>
            </a:r>
            <a:r>
              <a:rPr lang="en-US" sz="3600" dirty="0"/>
              <a:t> cumulative information on grant activities during the entire period of performance</a:t>
            </a:r>
          </a:p>
        </p:txBody>
      </p:sp>
      <p:sp>
        <p:nvSpPr>
          <p:cNvPr id="2" name="TextBox 1"/>
          <p:cNvSpPr txBox="1"/>
          <p:nvPr/>
        </p:nvSpPr>
        <p:spPr>
          <a:xfrm>
            <a:off x="762000" y="108856"/>
            <a:ext cx="7924800" cy="830997"/>
          </a:xfrm>
          <a:prstGeom prst="rect">
            <a:avLst/>
          </a:prstGeom>
          <a:noFill/>
        </p:spPr>
        <p:txBody>
          <a:bodyPr wrap="square" rtlCol="0">
            <a:spAutoFit/>
          </a:bodyPr>
          <a:lstStyle/>
          <a:p>
            <a:pPr algn="ctr"/>
            <a:r>
              <a:rPr lang="en-US" sz="4800" b="1" dirty="0"/>
              <a:t>What to Report in the QNPR</a:t>
            </a:r>
          </a:p>
        </p:txBody>
      </p:sp>
    </p:spTree>
    <p:extLst>
      <p:ext uri="{BB962C8B-B14F-4D97-AF65-F5344CB8AC3E}">
        <p14:creationId xmlns:p14="http://schemas.microsoft.com/office/powerpoint/2010/main" val="2335684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1"/>
            <a:r>
              <a:rPr lang="en-US" sz="3600" dirty="0"/>
              <a:t>Additional pamphlets, reports, or other documents may be sent to the TAACCCT mailbox (please copy your FPO)</a:t>
            </a:r>
          </a:p>
          <a:p>
            <a:pPr lvl="1"/>
            <a:r>
              <a:rPr lang="en-US" sz="3600" b="1" dirty="0">
                <a:solidFill>
                  <a:srgbClr val="C00000"/>
                </a:solidFill>
              </a:rPr>
              <a:t>DO NOT USE THE ATTACHMENT FUNCTION IN THE REPORTING SYSTEM ASSOCIATED WITH THE QNPR</a:t>
            </a:r>
          </a:p>
          <a:p>
            <a:pPr lvl="2"/>
            <a:r>
              <a:rPr lang="en-US" sz="3200" b="1" i="1" u="sng" dirty="0"/>
              <a:t>We do not have access to anything you upload and will not receive it</a:t>
            </a:r>
          </a:p>
        </p:txBody>
      </p:sp>
      <p:sp>
        <p:nvSpPr>
          <p:cNvPr id="2" name="TextBox 1"/>
          <p:cNvSpPr txBox="1"/>
          <p:nvPr/>
        </p:nvSpPr>
        <p:spPr>
          <a:xfrm>
            <a:off x="762000" y="228600"/>
            <a:ext cx="7924800" cy="738664"/>
          </a:xfrm>
          <a:prstGeom prst="rect">
            <a:avLst/>
          </a:prstGeom>
          <a:noFill/>
        </p:spPr>
        <p:txBody>
          <a:bodyPr wrap="square" rtlCol="0">
            <a:spAutoFit/>
          </a:bodyPr>
          <a:lstStyle/>
          <a:p>
            <a:pPr algn="ctr"/>
            <a:r>
              <a:rPr lang="en-US" sz="4200" b="1" dirty="0"/>
              <a:t>Submitting Additional Information</a:t>
            </a:r>
          </a:p>
        </p:txBody>
      </p:sp>
    </p:spTree>
    <p:extLst>
      <p:ext uri="{BB962C8B-B14F-4D97-AF65-F5344CB8AC3E}">
        <p14:creationId xmlns:p14="http://schemas.microsoft.com/office/powerpoint/2010/main" val="3480648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lvl="1"/>
            <a:r>
              <a:rPr lang="en-US" sz="3600" dirty="0"/>
              <a:t>Please follow appropriate instructions provided for submitting the </a:t>
            </a:r>
            <a:r>
              <a:rPr lang="en-US" sz="3600" dirty="0" err="1"/>
              <a:t>SkillsCommons</a:t>
            </a:r>
            <a:r>
              <a:rPr lang="en-US" sz="3600" dirty="0"/>
              <a:t> deliverables and for the Third-party Evaluation </a:t>
            </a:r>
          </a:p>
          <a:p>
            <a:pPr lvl="1"/>
            <a:r>
              <a:rPr lang="en-US" sz="3600" dirty="0"/>
              <a:t>These are separate requirements from and should not be submitted in conjunction with the QNPR</a:t>
            </a:r>
            <a:endParaRPr lang="en-US" sz="3000" b="1" dirty="0"/>
          </a:p>
        </p:txBody>
      </p:sp>
      <p:sp>
        <p:nvSpPr>
          <p:cNvPr id="2" name="TextBox 1"/>
          <p:cNvSpPr txBox="1"/>
          <p:nvPr/>
        </p:nvSpPr>
        <p:spPr>
          <a:xfrm>
            <a:off x="762000" y="107877"/>
            <a:ext cx="7924800" cy="923330"/>
          </a:xfrm>
          <a:prstGeom prst="rect">
            <a:avLst/>
          </a:prstGeom>
          <a:noFill/>
        </p:spPr>
        <p:txBody>
          <a:bodyPr wrap="square" rtlCol="0">
            <a:spAutoFit/>
          </a:bodyPr>
          <a:lstStyle/>
          <a:p>
            <a:pPr algn="ctr"/>
            <a:r>
              <a:rPr lang="en-US" sz="5400" b="1" dirty="0">
                <a:solidFill>
                  <a:srgbClr val="A10105"/>
                </a:solidFill>
              </a:rPr>
              <a:t>PLEASE NOTE</a:t>
            </a:r>
          </a:p>
        </p:txBody>
      </p:sp>
    </p:spTree>
    <p:extLst>
      <p:ext uri="{BB962C8B-B14F-4D97-AF65-F5344CB8AC3E}">
        <p14:creationId xmlns:p14="http://schemas.microsoft.com/office/powerpoint/2010/main" val="3920040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5350" y="2362200"/>
            <a:ext cx="8229600" cy="3230563"/>
          </a:xfrm>
        </p:spPr>
        <p:txBody>
          <a:bodyPr>
            <a:normAutofit/>
          </a:bodyPr>
          <a:lstStyle/>
          <a:p>
            <a:pPr marL="1023938" lvl="2" indent="-457200"/>
            <a:r>
              <a:rPr lang="en-US" sz="4800" dirty="0"/>
              <a:t>Extension:  Section VI</a:t>
            </a:r>
          </a:p>
          <a:p>
            <a:pPr marL="1023938" lvl="2" indent="-457200"/>
            <a:r>
              <a:rPr lang="en-US" sz="4800" dirty="0"/>
              <a:t>Closeout:  Section VII</a:t>
            </a:r>
          </a:p>
        </p:txBody>
      </p:sp>
      <p:sp>
        <p:nvSpPr>
          <p:cNvPr id="4" name="Title 3"/>
          <p:cNvSpPr>
            <a:spLocks noGrp="1"/>
          </p:cNvSpPr>
          <p:nvPr>
            <p:ph type="title"/>
          </p:nvPr>
        </p:nvSpPr>
        <p:spPr/>
        <p:txBody>
          <a:bodyPr>
            <a:normAutofit/>
          </a:bodyPr>
          <a:lstStyle/>
          <a:p>
            <a:r>
              <a:rPr lang="en-US" sz="4400" b="1" dirty="0">
                <a:latin typeface="Albertus Extra Bold" pitchFamily="34" charset="0"/>
              </a:rPr>
              <a:t>FOR MORE INFORMATION</a:t>
            </a:r>
          </a:p>
        </p:txBody>
      </p:sp>
      <p:sp>
        <p:nvSpPr>
          <p:cNvPr id="5" name="Title 1"/>
          <p:cNvSpPr txBox="1">
            <a:spLocks/>
          </p:cNvSpPr>
          <p:nvPr/>
        </p:nvSpPr>
        <p:spPr bwMode="auto">
          <a:xfrm>
            <a:off x="533400" y="1447800"/>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3600" b="0" kern="1200" cap="none" spc="0">
                <a:ln>
                  <a:noFill/>
                </a:ln>
                <a:solidFill>
                  <a:schemeClr val="tx1">
                    <a:lumMod val="95000"/>
                    <a:lumOff val="5000"/>
                  </a:schemeClr>
                </a:solidFill>
                <a:effectLst/>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ctr"/>
            <a:r>
              <a:rPr lang="en-US" sz="5400" b="1" dirty="0">
                <a:solidFill>
                  <a:schemeClr val="accent6">
                    <a:lumMod val="75000"/>
                  </a:schemeClr>
                </a:solidFill>
              </a:rPr>
              <a:t>Compiled TAACCCT FAQ</a:t>
            </a:r>
          </a:p>
        </p:txBody>
      </p:sp>
    </p:spTree>
    <p:extLst>
      <p:ext uri="{BB962C8B-B14F-4D97-AF65-F5344CB8AC3E}">
        <p14:creationId xmlns:p14="http://schemas.microsoft.com/office/powerpoint/2010/main" val="4062367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ilstead.kristen\AppData\Local\Microsoft\Windows\Temporary Internet Files\Content.IE5\H3TM7XWN\question_mark[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2999" y="1143000"/>
            <a:ext cx="6781799" cy="551369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80998" y="0"/>
            <a:ext cx="8305799" cy="2569934"/>
          </a:xfrm>
          <a:prstGeom prst="rect">
            <a:avLst/>
          </a:prstGeom>
          <a:noFill/>
        </p:spPr>
        <p:txBody>
          <a:bodyPr wrap="square" rtlCol="0">
            <a:spAutoFit/>
          </a:bodyPr>
          <a:lstStyle/>
          <a:p>
            <a:r>
              <a:rPr lang="en-US" sz="6500" b="1" dirty="0"/>
              <a:t>General Reporting Q&amp;A</a:t>
            </a:r>
          </a:p>
          <a:p>
            <a:endParaRPr lang="en-US" sz="9600" dirty="0"/>
          </a:p>
        </p:txBody>
      </p:sp>
    </p:spTree>
    <p:extLst>
      <p:ext uri="{BB962C8B-B14F-4D97-AF65-F5344CB8AC3E}">
        <p14:creationId xmlns:p14="http://schemas.microsoft.com/office/powerpoint/2010/main" val="459217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2514600"/>
          </a:xfrm>
        </p:spPr>
        <p:txBody>
          <a:bodyPr>
            <a:normAutofit fontScale="55000" lnSpcReduction="20000"/>
          </a:bodyPr>
          <a:lstStyle/>
          <a:p>
            <a:pPr marL="0" indent="0" algn="ctr">
              <a:buNone/>
            </a:pPr>
            <a:r>
              <a:rPr lang="en-US" sz="15000" b="1" dirty="0">
                <a:solidFill>
                  <a:schemeClr val="tx2">
                    <a:lumMod val="60000"/>
                    <a:lumOff val="40000"/>
                  </a:schemeClr>
                </a:solidFill>
              </a:rPr>
              <a:t>Thank you </a:t>
            </a:r>
          </a:p>
          <a:p>
            <a:pPr marL="0" indent="0" algn="ctr">
              <a:buNone/>
            </a:pPr>
            <a:r>
              <a:rPr lang="en-US" sz="15000" b="1" dirty="0">
                <a:solidFill>
                  <a:schemeClr val="tx2">
                    <a:lumMod val="60000"/>
                    <a:lumOff val="40000"/>
                  </a:schemeClr>
                </a:solidFill>
              </a:rPr>
              <a:t>for attending!</a:t>
            </a:r>
          </a:p>
          <a:p>
            <a:pPr marL="0" indent="0">
              <a:buNone/>
            </a:pPr>
            <a:endParaRPr lang="en-US" sz="4000" dirty="0"/>
          </a:p>
        </p:txBody>
      </p:sp>
    </p:spTree>
    <p:extLst>
      <p:ext uri="{BB962C8B-B14F-4D97-AF65-F5344CB8AC3E}">
        <p14:creationId xmlns:p14="http://schemas.microsoft.com/office/powerpoint/2010/main" val="3098743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000" b="1" dirty="0">
                <a:latin typeface="Albertus Extra Bold" pitchFamily="34" charset="0"/>
              </a:rPr>
              <a:t>AGENDA</a:t>
            </a:r>
          </a:p>
        </p:txBody>
      </p:sp>
      <p:sp>
        <p:nvSpPr>
          <p:cNvPr id="3" name="Content Placeholder 2"/>
          <p:cNvSpPr>
            <a:spLocks noGrp="1"/>
          </p:cNvSpPr>
          <p:nvPr>
            <p:ph idx="1"/>
          </p:nvPr>
        </p:nvSpPr>
        <p:spPr>
          <a:xfrm>
            <a:off x="457200" y="1371600"/>
            <a:ext cx="8229600" cy="4754563"/>
          </a:xfrm>
        </p:spPr>
        <p:txBody>
          <a:bodyPr>
            <a:normAutofit/>
          </a:bodyPr>
          <a:lstStyle/>
          <a:p>
            <a:pPr marL="457200" indent="-457200">
              <a:buFont typeface="Arial" panose="020B0604020202020204" pitchFamily="34" charset="0"/>
              <a:buChar char="•"/>
            </a:pPr>
            <a:r>
              <a:rPr lang="en-US" sz="4000" dirty="0">
                <a:solidFill>
                  <a:srgbClr val="00B050"/>
                </a:solidFill>
              </a:rPr>
              <a:t>Questions from you</a:t>
            </a:r>
          </a:p>
          <a:p>
            <a:pPr marL="457200" indent="-457200">
              <a:buFont typeface="Arial" panose="020B0604020202020204" pitchFamily="34" charset="0"/>
              <a:buChar char="•"/>
            </a:pPr>
            <a:r>
              <a:rPr lang="en-US" sz="4000" dirty="0">
                <a:solidFill>
                  <a:srgbClr val="00B050"/>
                </a:solidFill>
              </a:rPr>
              <a:t>Performance Reporting:  Six-Month Extension of Program Activities</a:t>
            </a:r>
          </a:p>
          <a:p>
            <a:pPr marL="457200" indent="-457200">
              <a:buFont typeface="Arial" panose="020B0604020202020204" pitchFamily="34" charset="0"/>
              <a:buChar char="•"/>
            </a:pPr>
            <a:r>
              <a:rPr lang="en-US" sz="4000" dirty="0">
                <a:solidFill>
                  <a:srgbClr val="00B050"/>
                </a:solidFill>
              </a:rPr>
              <a:t>Performance Reporting:  Closeout</a:t>
            </a:r>
          </a:p>
          <a:p>
            <a:pPr marL="457200" indent="-457200">
              <a:buFont typeface="Arial" panose="020B0604020202020204" pitchFamily="34" charset="0"/>
              <a:buChar char="•"/>
            </a:pPr>
            <a:r>
              <a:rPr lang="en-US" sz="4000" dirty="0">
                <a:solidFill>
                  <a:srgbClr val="00B050"/>
                </a:solidFill>
              </a:rPr>
              <a:t>Additional Questions?</a:t>
            </a:r>
          </a:p>
        </p:txBody>
      </p:sp>
    </p:spTree>
    <p:extLst>
      <p:ext uri="{BB962C8B-B14F-4D97-AF65-F5344CB8AC3E}">
        <p14:creationId xmlns:p14="http://schemas.microsoft.com/office/powerpoint/2010/main" val="114227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pPr algn="ctr"/>
            <a:r>
              <a:rPr lang="en-US" sz="6000" b="1" dirty="0"/>
              <a:t>Question #1</a:t>
            </a:r>
          </a:p>
        </p:txBody>
      </p:sp>
      <p:sp>
        <p:nvSpPr>
          <p:cNvPr id="3" name="Content Placeholder 2"/>
          <p:cNvSpPr>
            <a:spLocks noGrp="1"/>
          </p:cNvSpPr>
          <p:nvPr>
            <p:ph idx="1"/>
          </p:nvPr>
        </p:nvSpPr>
        <p:spPr/>
        <p:txBody>
          <a:bodyPr>
            <a:normAutofit/>
          </a:bodyPr>
          <a:lstStyle/>
          <a:p>
            <a:r>
              <a:rPr lang="en-US" sz="3200" dirty="0"/>
              <a:t>	After students earn an Airframe certificate, they would have completed a grant-funded program of study, outcome B2 - completed a TAACCCT program.  If they remain in the College and go onto further education by taking courses to complete the second </a:t>
            </a:r>
            <a:r>
              <a:rPr lang="en-US" sz="3200" dirty="0" err="1"/>
              <a:t>Powerplant</a:t>
            </a:r>
            <a:r>
              <a:rPr lang="en-US" sz="3200" dirty="0"/>
              <a:t> credential, would they be counted under B7 - Goes onto further education, an Exit Point? </a:t>
            </a:r>
          </a:p>
        </p:txBody>
      </p:sp>
    </p:spTree>
    <p:extLst>
      <p:ext uri="{BB962C8B-B14F-4D97-AF65-F5344CB8AC3E}">
        <p14:creationId xmlns:p14="http://schemas.microsoft.com/office/powerpoint/2010/main" val="250500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a:solidFill>
                  <a:srgbClr val="FF0000"/>
                </a:solidFill>
              </a:rPr>
              <a:t>Question #1 Response</a:t>
            </a:r>
          </a:p>
        </p:txBody>
      </p:sp>
      <p:sp>
        <p:nvSpPr>
          <p:cNvPr id="3" name="Content Placeholder 2"/>
          <p:cNvSpPr>
            <a:spLocks noGrp="1"/>
          </p:cNvSpPr>
          <p:nvPr>
            <p:ph idx="1"/>
          </p:nvPr>
        </p:nvSpPr>
        <p:spPr/>
        <p:txBody>
          <a:bodyPr>
            <a:normAutofit lnSpcReduction="10000"/>
          </a:bodyPr>
          <a:lstStyle/>
          <a:p>
            <a:pPr marL="457200" indent="-457200">
              <a:buFont typeface="Arial" panose="020B0604020202020204" pitchFamily="34" charset="0"/>
              <a:buChar char="•"/>
            </a:pPr>
            <a:r>
              <a:rPr lang="en-US" sz="3600" dirty="0"/>
              <a:t>Incorrect assumption in question</a:t>
            </a:r>
          </a:p>
          <a:p>
            <a:pPr marL="457200" indent="-457200">
              <a:buFont typeface="Arial" panose="020B0604020202020204" pitchFamily="34" charset="0"/>
              <a:buChar char="•"/>
            </a:pPr>
            <a:r>
              <a:rPr lang="en-US" sz="3600" dirty="0"/>
              <a:t>Participants would </a:t>
            </a:r>
            <a:r>
              <a:rPr lang="en-US" sz="3600" i="1" dirty="0"/>
              <a:t>not </a:t>
            </a:r>
            <a:r>
              <a:rPr lang="en-US" sz="3600" dirty="0"/>
              <a:t>be counted in B.7 after completion of first certificate</a:t>
            </a:r>
          </a:p>
          <a:p>
            <a:pPr marL="457200" indent="-457200">
              <a:buFont typeface="Arial" panose="020B0604020202020204" pitchFamily="34" charset="0"/>
              <a:buChar char="•"/>
            </a:pPr>
            <a:r>
              <a:rPr lang="en-US" sz="3200" dirty="0"/>
              <a:t>B.7 is an exit point for tracking purposes</a:t>
            </a:r>
          </a:p>
          <a:p>
            <a:pPr marL="582613" lvl="1" indent="-457200"/>
            <a:r>
              <a:rPr lang="en-US" dirty="0"/>
              <a:t>For participants who matriculate to </a:t>
            </a:r>
            <a:r>
              <a:rPr lang="en-US" i="1" dirty="0"/>
              <a:t>other colleges and universities after completing at least one TAACCCT program</a:t>
            </a:r>
            <a:endParaRPr lang="en-US" dirty="0"/>
          </a:p>
          <a:p>
            <a:pPr marL="457200" indent="-457200">
              <a:buFont typeface="Arial" panose="020B0604020202020204" pitchFamily="34" charset="0"/>
              <a:buChar char="•"/>
            </a:pPr>
            <a:r>
              <a:rPr lang="en-US" sz="3200" dirty="0"/>
              <a:t>Instead, consider participants who complete a TAACCCT program but are still enrolled “on hold” until they exit</a:t>
            </a:r>
          </a:p>
        </p:txBody>
      </p:sp>
    </p:spTree>
    <p:extLst>
      <p:ext uri="{BB962C8B-B14F-4D97-AF65-F5344CB8AC3E}">
        <p14:creationId xmlns:p14="http://schemas.microsoft.com/office/powerpoint/2010/main" val="1714367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92162"/>
          </a:xfrm>
        </p:spPr>
        <p:txBody>
          <a:bodyPr>
            <a:noAutofit/>
          </a:bodyPr>
          <a:lstStyle/>
          <a:p>
            <a:pPr algn="ctr"/>
            <a:r>
              <a:rPr lang="en-US" sz="6000" b="1" dirty="0"/>
              <a:t>Question #2</a:t>
            </a:r>
          </a:p>
        </p:txBody>
      </p:sp>
      <p:sp>
        <p:nvSpPr>
          <p:cNvPr id="3" name="Content Placeholder 2"/>
          <p:cNvSpPr>
            <a:spLocks noGrp="1"/>
          </p:cNvSpPr>
          <p:nvPr>
            <p:ph idx="1"/>
          </p:nvPr>
        </p:nvSpPr>
        <p:spPr/>
        <p:txBody>
          <a:bodyPr>
            <a:normAutofit/>
          </a:bodyPr>
          <a:lstStyle/>
          <a:p>
            <a:r>
              <a:rPr lang="en-US" sz="3200" dirty="0"/>
              <a:t>	</a:t>
            </a:r>
            <a:r>
              <a:rPr lang="en-US" sz="3600" dirty="0"/>
              <a:t>If a participant completes their first program of study and goes onto employment and they were NOT an incumbent worker, would they be counted in B8 if they enter employment in the first quarter after they exit the college? </a:t>
            </a:r>
            <a:r>
              <a:rPr lang="en-US" sz="3200" dirty="0"/>
              <a:t> </a:t>
            </a:r>
          </a:p>
        </p:txBody>
      </p:sp>
    </p:spTree>
    <p:extLst>
      <p:ext uri="{BB962C8B-B14F-4D97-AF65-F5344CB8AC3E}">
        <p14:creationId xmlns:p14="http://schemas.microsoft.com/office/powerpoint/2010/main" val="57201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a:solidFill>
                  <a:srgbClr val="FF0000"/>
                </a:solidFill>
              </a:rPr>
              <a:t>Question #2 Response</a:t>
            </a:r>
          </a:p>
        </p:txBody>
      </p:sp>
      <p:sp>
        <p:nvSpPr>
          <p:cNvPr id="3" name="Content Placeholder 2"/>
          <p:cNvSpPr>
            <a:spLocks noGrp="1"/>
          </p:cNvSpPr>
          <p:nvPr>
            <p:ph idx="1"/>
          </p:nvPr>
        </p:nvSpPr>
        <p:spPr>
          <a:xfrm>
            <a:off x="457200" y="1143001"/>
            <a:ext cx="8229600" cy="1066799"/>
          </a:xfrm>
        </p:spPr>
        <p:txBody>
          <a:bodyPr>
            <a:normAutofit/>
          </a:bodyPr>
          <a:lstStyle/>
          <a:p>
            <a:pPr marL="457200" indent="-457200">
              <a:buFont typeface="Arial" panose="020B0604020202020204" pitchFamily="34" charset="0"/>
              <a:buChar char="•"/>
            </a:pPr>
            <a:r>
              <a:rPr lang="en-US" sz="2200" dirty="0"/>
              <a:t>Must complete a program first prior to </a:t>
            </a:r>
            <a:r>
              <a:rPr lang="en-US" sz="2200" i="1" dirty="0">
                <a:solidFill>
                  <a:srgbClr val="FF0000"/>
                </a:solidFill>
              </a:rPr>
              <a:t>entering</a:t>
            </a:r>
            <a:r>
              <a:rPr lang="en-US" sz="2200" dirty="0"/>
              <a:t> employment</a:t>
            </a:r>
          </a:p>
          <a:p>
            <a:pPr marL="457200" indent="-457200">
              <a:buFont typeface="Arial" panose="020B0604020202020204" pitchFamily="34" charset="0"/>
              <a:buChar char="•"/>
            </a:pPr>
            <a:r>
              <a:rPr lang="en-US" sz="2200" dirty="0"/>
              <a:t>Must exit prior to being </a:t>
            </a:r>
            <a:r>
              <a:rPr lang="en-US" sz="2200" i="1" dirty="0">
                <a:solidFill>
                  <a:srgbClr val="FF0000"/>
                </a:solidFill>
              </a:rPr>
              <a:t>counted</a:t>
            </a:r>
            <a:r>
              <a:rPr lang="en-US" sz="2200" i="1" dirty="0"/>
              <a:t> </a:t>
            </a:r>
            <a:r>
              <a:rPr lang="en-US" sz="2200" dirty="0"/>
              <a:t>as having entered employment</a:t>
            </a:r>
          </a:p>
          <a:p>
            <a:pPr marL="0" indent="0"/>
            <a:endParaRPr lang="en-US" dirty="0"/>
          </a:p>
          <a:p>
            <a:pPr marL="457200" indent="-457200">
              <a:buFont typeface="Arial" panose="020B0604020202020204" pitchFamily="34" charset="0"/>
              <a:buChar char="•"/>
            </a:pPr>
            <a:endParaRPr lang="en-US" dirty="0"/>
          </a:p>
          <a:p>
            <a:pPr marL="0" indent="0"/>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49" y="2209800"/>
            <a:ext cx="8625532"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3586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92162"/>
          </a:xfrm>
        </p:spPr>
        <p:txBody>
          <a:bodyPr>
            <a:noAutofit/>
          </a:bodyPr>
          <a:lstStyle/>
          <a:p>
            <a:pPr algn="ctr"/>
            <a:r>
              <a:rPr lang="en-US" sz="6000" b="1" dirty="0"/>
              <a:t>Question #3</a:t>
            </a:r>
          </a:p>
        </p:txBody>
      </p:sp>
      <p:sp>
        <p:nvSpPr>
          <p:cNvPr id="3" name="Content Placeholder 2"/>
          <p:cNvSpPr>
            <a:spLocks noGrp="1"/>
          </p:cNvSpPr>
          <p:nvPr>
            <p:ph idx="1"/>
          </p:nvPr>
        </p:nvSpPr>
        <p:spPr/>
        <p:txBody>
          <a:bodyPr>
            <a:normAutofit lnSpcReduction="10000"/>
          </a:bodyPr>
          <a:lstStyle/>
          <a:p>
            <a:pPr lvl="0"/>
            <a:r>
              <a:rPr lang="en-US" sz="3200" dirty="0"/>
              <a:t>	</a:t>
            </a:r>
            <a:r>
              <a:rPr lang="en-US" sz="3600" dirty="0"/>
              <a:t>Then this participant would continue to be tracked for the next 2 quarters to see if employment was retained for two successive quarters after exit from the college.  If employment was retained, that person would be counted under B9 (Retained in Employment) and would then exit participant tracking.  Is that correct?</a:t>
            </a:r>
          </a:p>
        </p:txBody>
      </p:sp>
    </p:spTree>
    <p:extLst>
      <p:ext uri="{BB962C8B-B14F-4D97-AF65-F5344CB8AC3E}">
        <p14:creationId xmlns:p14="http://schemas.microsoft.com/office/powerpoint/2010/main" val="390297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a:solidFill>
                  <a:srgbClr val="FF0000"/>
                </a:solidFill>
              </a:rPr>
              <a:t>Question #3 Response</a:t>
            </a:r>
          </a:p>
        </p:txBody>
      </p:sp>
      <p:sp>
        <p:nvSpPr>
          <p:cNvPr id="3" name="Content Placeholder 2"/>
          <p:cNvSpPr>
            <a:spLocks noGrp="1"/>
          </p:cNvSpPr>
          <p:nvPr>
            <p:ph idx="1"/>
          </p:nvPr>
        </p:nvSpPr>
        <p:spPr/>
        <p:txBody>
          <a:bodyPr>
            <a:normAutofit/>
          </a:bodyPr>
          <a:lstStyle/>
          <a:p>
            <a:pPr marL="457200" indent="-457200">
              <a:buFont typeface="Arial" panose="020B0604020202020204" pitchFamily="34" charset="0"/>
              <a:buChar char="•"/>
            </a:pPr>
            <a:r>
              <a:rPr lang="en-US" sz="3600" dirty="0"/>
              <a:t>Correct</a:t>
            </a:r>
          </a:p>
          <a:p>
            <a:pPr marL="457200" indent="-457200">
              <a:buFont typeface="Arial" panose="020B0604020202020204" pitchFamily="34" charset="0"/>
              <a:buChar char="•"/>
            </a:pPr>
            <a:r>
              <a:rPr lang="en-US" sz="3600" dirty="0"/>
              <a:t>The participant is employed or still employed after having completed </a:t>
            </a:r>
            <a:r>
              <a:rPr lang="en-US" sz="3600" u="sng" dirty="0"/>
              <a:t>and </a:t>
            </a:r>
            <a:r>
              <a:rPr lang="en-US" sz="3600" dirty="0"/>
              <a:t>exited in the first quarter after exit</a:t>
            </a:r>
          </a:p>
          <a:p>
            <a:pPr marL="457200" indent="-457200">
              <a:buFont typeface="Arial" panose="020B0604020202020204" pitchFamily="34" charset="0"/>
              <a:buChar char="•"/>
            </a:pPr>
            <a:r>
              <a:rPr lang="en-US" sz="3600" dirty="0"/>
              <a:t>Participant must be retained in both second </a:t>
            </a:r>
            <a:r>
              <a:rPr lang="en-US" sz="3600" u="sng" dirty="0"/>
              <a:t>and </a:t>
            </a:r>
            <a:r>
              <a:rPr lang="en-US" sz="3600" dirty="0"/>
              <a:t>third quarter after exit before being counted in B9 as having been retained in employment</a:t>
            </a:r>
          </a:p>
        </p:txBody>
      </p:sp>
    </p:spTree>
    <p:extLst>
      <p:ext uri="{BB962C8B-B14F-4D97-AF65-F5344CB8AC3E}">
        <p14:creationId xmlns:p14="http://schemas.microsoft.com/office/powerpoint/2010/main" val="8316363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TAACCCT Performance Reporting Q&amp;amp;A  April Topic:  What You Need to Know about Performance Reporting During Program A&quot;/&gt;&lt;property id=&quot;20307&quot; value=&quot;282&quot;/&gt;&lt;/object&gt;&lt;object type=&quot;3&quot; unique_id=&quot;10004&quot;&gt;&lt;property id=&quot;20148&quot; value=&quot;5&quot;/&gt;&lt;property id=&quot;20300&quot; value=&quot;Slide 2 - &amp;quot;Presenters&amp;quot;&quot;/&gt;&lt;property id=&quot;20307&quot; value=&quot;448&quot;/&gt;&lt;/object&gt;&lt;object type=&quot;3&quot; unique_id=&quot;10005&quot;&gt;&lt;property id=&quot;20148&quot; value=&quot;5&quot;/&gt;&lt;property id=&quot;20300&quot; value=&quot;Slide 3 - &amp;quot;AGENDA&amp;quot;&quot;/&gt;&lt;property id=&quot;20307&quot; value=&quot;488&quot;/&gt;&lt;/object&gt;&lt;object type=&quot;3&quot; unique_id=&quot;10006&quot;&gt;&lt;property id=&quot;20148&quot; value=&quot;5&quot;/&gt;&lt;property id=&quot;20300&quot; value=&quot;Slide 4 - &amp;quot;Question #1&amp;quot;&quot;/&gt;&lt;property id=&quot;20307&quot; value=&quot;489&quot;/&gt;&lt;/object&gt;&lt;object type=&quot;3&quot; unique_id=&quot;10007&quot;&gt;&lt;property id=&quot;20148&quot; value=&quot;5&quot;/&gt;&lt;property id=&quot;20300&quot; value=&quot;Slide 5 - &amp;quot;Question #1 Response&amp;quot;&quot;/&gt;&lt;property id=&quot;20307&quot; value=&quot;490&quot;/&gt;&lt;/object&gt;&lt;object type=&quot;3&quot; unique_id=&quot;10008&quot;&gt;&lt;property id=&quot;20148&quot; value=&quot;5&quot;/&gt;&lt;property id=&quot;20300&quot; value=&quot;Slide 6 - &amp;quot;Question #2&amp;quot;&quot;/&gt;&lt;property id=&quot;20307&quot; value=&quot;491&quot;/&gt;&lt;/object&gt;&lt;object type=&quot;3&quot; unique_id=&quot;10009&quot;&gt;&lt;property id=&quot;20148&quot; value=&quot;5&quot;/&gt;&lt;property id=&quot;20300&quot; value=&quot;Slide 7 - &amp;quot;Question #2 Response&amp;quot;&quot;/&gt;&lt;property id=&quot;20307&quot; value=&quot;492&quot;/&gt;&lt;/object&gt;&lt;object type=&quot;3&quot; unique_id=&quot;10010&quot;&gt;&lt;property id=&quot;20148&quot; value=&quot;5&quot;/&gt;&lt;property id=&quot;20300&quot; value=&quot;Slide 8 - &amp;quot;Question #3&amp;quot;&quot;/&gt;&lt;property id=&quot;20307&quot; value=&quot;493&quot;/&gt;&lt;/object&gt;&lt;object type=&quot;3&quot; unique_id=&quot;10011&quot;&gt;&lt;property id=&quot;20148&quot; value=&quot;5&quot;/&gt;&lt;property id=&quot;20300&quot; value=&quot;Slide 9 - &amp;quot;Question #3 Response&amp;quot;&quot;/&gt;&lt;property id=&quot;20307&quot; value=&quot;494&quot;/&gt;&lt;/object&gt;&lt;object type=&quot;3&quot; unique_id=&quot;10012&quot;&gt;&lt;property id=&quot;20148&quot; value=&quot;5&quot;/&gt;&lt;property id=&quot;20300&quot; value=&quot;Slide 10 - &amp;quot;Question #4&amp;quot;&quot;/&gt;&lt;property id=&quot;20307&quot; value=&quot;495&quot;/&gt;&lt;/object&gt;&lt;object type=&quot;3&quot; unique_id=&quot;10013&quot;&gt;&lt;property id=&quot;20148&quot; value=&quot;5&quot;/&gt;&lt;property id=&quot;20300&quot; value=&quot;Slide 11 - &amp;quot;Question #4 Response&amp;quot;&quot;/&gt;&lt;property id=&quot;20307&quot; value=&quot;496&quot;/&gt;&lt;/object&gt;&lt;object type=&quot;3&quot; unique_id=&quot;10014&quot;&gt;&lt;property id=&quot;20148&quot; value=&quot;5&quot;/&gt;&lt;property id=&quot;20300&quot; value=&quot;Slide 12 - &amp;quot;Six-Month Grant-Funded Extension of Program-Activities&amp;quot;&quot;/&gt;&lt;property id=&quot;20307&quot; value=&quot;452&quot;/&gt;&lt;/object&gt;&lt;object type=&quot;3&quot; unique_id=&quot;10015&quot;&gt;&lt;property id=&quot;20148&quot; value=&quot;5&quot;/&gt;&lt;property id=&quot;20300&quot; value=&quot;Slide 13&quot;/&gt;&lt;property id=&quot;20307&quot; value=&quot;453&quot;/&gt;&lt;/object&gt;&lt;object type=&quot;3&quot; unique_id=&quot;10016&quot;&gt;&lt;property id=&quot;20148&quot; value=&quot;5&quot;/&gt;&lt;property id=&quot;20300&quot; value=&quot;Slide 14 - &amp;quot;Differences:TPE and APR?&amp;quot;&quot;/&gt;&lt;property id=&quot;20307&quot; value=&quot;487&quot;/&gt;&lt;/object&gt;&lt;object type=&quot;3&quot; unique_id=&quot;10017&quot;&gt;&lt;property id=&quot;20148&quot; value=&quot;5&quot;/&gt;&lt;property id=&quot;20300&quot; value=&quot;Slide 15&quot;/&gt;&lt;property id=&quot;20307&quot; value=&quot;477&quot;/&gt;&lt;/object&gt;&lt;object type=&quot;3&quot; unique_id=&quot;10018&quot;&gt;&lt;property id=&quot;20148&quot; value=&quot;5&quot;/&gt;&lt;property id=&quot;20300&quot; value=&quot;Slide 16 - &amp;quot;For those operating on traditional semester schedule if full six months are taken:&amp;quot;&quot;/&gt;&lt;property id=&quot;20307&quot; value=&quot;474&quot;/&gt;&lt;/object&gt;&lt;object type=&quot;3&quot; unique_id=&quot;10019&quot;&gt;&lt;property id=&quot;20148&quot; value=&quot;5&quot;/&gt;&lt;property id=&quot;20300&quot; value=&quot;Slide 17&quot;/&gt;&lt;property id=&quot;20307&quot; value=&quot;475&quot;/&gt;&lt;/object&gt;&lt;object type=&quot;3&quot; unique_id=&quot;10020&quot;&gt;&lt;property id=&quot;20148&quot; value=&quot;5&quot;/&gt;&lt;property id=&quot;20300&quot; value=&quot;Slide 18&quot;/&gt;&lt;property id=&quot;20307&quot; value=&quot;472&quot;/&gt;&lt;/object&gt;&lt;object type=&quot;3&quot; unique_id=&quot;10021&quot;&gt;&lt;property id=&quot;20148&quot; value=&quot;5&quot;/&gt;&lt;property id=&quot;20300&quot; value=&quot;Slide 19&quot;/&gt;&lt;property id=&quot;20307&quot; value=&quot;476&quot;/&gt;&lt;/object&gt;&lt;object type=&quot;3&quot; unique_id=&quot;10022&quot;&gt;&lt;property id=&quot;20148&quot; value=&quot;5&quot;/&gt;&lt;property id=&quot;20300&quot; value=&quot;Slide 20 - &amp;quot;Grant Closeout&amp;quot;&quot;/&gt;&lt;property id=&quot;20307&quot; value=&quot;461&quot;/&gt;&lt;/object&gt;&lt;object type=&quot;3&quot; unique_id=&quot;10023&quot;&gt;&lt;property id=&quot;20148&quot; value=&quot;5&quot;/&gt;&lt;property id=&quot;20300&quot; value=&quot;Slide 21&quot;/&gt;&lt;property id=&quot;20307&quot; value=&quot;485&quot;/&gt;&lt;/object&gt;&lt;object type=&quot;3&quot; unique_id=&quot;10024&quot;&gt;&lt;property id=&quot;20148&quot; value=&quot;5&quot;/&gt;&lt;property id=&quot;20300&quot; value=&quot;Slide 22&quot;/&gt;&lt;property id=&quot;20307&quot; value=&quot;478&quot;/&gt;&lt;/object&gt;&lt;object type=&quot;3&quot; unique_id=&quot;10025&quot;&gt;&lt;property id=&quot;20148&quot; value=&quot;5&quot;/&gt;&lt;property id=&quot;20300&quot; value=&quot;Slide 23&quot;/&gt;&lt;property id=&quot;20307&quot; value=&quot;486&quot;/&gt;&lt;/object&gt;&lt;object type=&quot;3&quot; unique_id=&quot;10026&quot;&gt;&lt;property id=&quot;20148&quot; value=&quot;5&quot;/&gt;&lt;property id=&quot;20300&quot; value=&quot;Slide 24&quot;/&gt;&lt;property id=&quot;20307&quot; value=&quot;481&quot;/&gt;&lt;/object&gt;&lt;object type=&quot;3&quot; unique_id=&quot;10027&quot;&gt;&lt;property id=&quot;20148&quot; value=&quot;5&quot;/&gt;&lt;property id=&quot;20300&quot; value=&quot;Slide 25&quot;/&gt;&lt;property id=&quot;20307&quot; value=&quot;482&quot;/&gt;&lt;/object&gt;&lt;object type=&quot;3&quot; unique_id=&quot;10028&quot;&gt;&lt;property id=&quot;20148&quot; value=&quot;5&quot;/&gt;&lt;property id=&quot;20300&quot; value=&quot;Slide 26&quot;/&gt;&lt;property id=&quot;20307&quot; value=&quot;483&quot;/&gt;&lt;/object&gt;&lt;object type=&quot;3&quot; unique_id=&quot;10029&quot;&gt;&lt;property id=&quot;20148&quot; value=&quot;5&quot;/&gt;&lt;property id=&quot;20300&quot; value=&quot;Slide 27 - &amp;quot;FOR MORE INFORMATION&amp;quot;&quot;/&gt;&lt;property id=&quot;20307&quot; value=&quot;484&quot;/&gt;&lt;/object&gt;&lt;object type=&quot;3&quot; unique_id=&quot;10030&quot;&gt;&lt;property id=&quot;20148&quot; value=&quot;5&quot;/&gt;&lt;property id=&quot;20300&quot; value=&quot;Slide 28&quot;/&gt;&lt;property id=&quot;20307&quot; value=&quot;469&quot;/&gt;&lt;/object&gt;&lt;object type=&quot;3&quot; unique_id=&quot;10031&quot;&gt;&lt;property id=&quot;20148&quot; value=&quot;5&quot;/&gt;&lt;property id=&quot;20300&quot; value=&quot;Slide 29&quot;/&gt;&lt;property id=&quot;20307&quot; value=&quot;470&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TAC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TACT Theme</Template>
  <TotalTime>10677</TotalTime>
  <Words>1019</Words>
  <Application>Microsoft Office PowerPoint</Application>
  <PresentationFormat>On-screen Show (4:3)</PresentationFormat>
  <Paragraphs>272</Paragraphs>
  <Slides>29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Albertus Extra Bold</vt:lpstr>
      <vt:lpstr>Arial</vt:lpstr>
      <vt:lpstr>Calibri</vt:lpstr>
      <vt:lpstr>Franklin Gothic Demi</vt:lpstr>
      <vt:lpstr>Franklin Gothic Medium</vt:lpstr>
      <vt:lpstr>Times New Roman</vt:lpstr>
      <vt:lpstr>Wingdings 2</vt:lpstr>
      <vt:lpstr>TACT Theme</vt:lpstr>
      <vt:lpstr>TAACCCT Performance Reporting Q&amp;A  April Topic:  What You Need to Know about Performance Reporting During Program Activities Extension and During Closeout</vt:lpstr>
      <vt:lpstr>Presenters</vt:lpstr>
      <vt:lpstr>AGENDA</vt:lpstr>
      <vt:lpstr>Question #1</vt:lpstr>
      <vt:lpstr>Question #1 Response</vt:lpstr>
      <vt:lpstr>Question #2</vt:lpstr>
      <vt:lpstr>Question #2 Response</vt:lpstr>
      <vt:lpstr>Question #3</vt:lpstr>
      <vt:lpstr>Question #3 Response</vt:lpstr>
      <vt:lpstr>Question #4</vt:lpstr>
      <vt:lpstr>Question #4 Response</vt:lpstr>
      <vt:lpstr>Six-Month Grant-Funded Extension of Program-Activities</vt:lpstr>
      <vt:lpstr>PowerPoint Presentation</vt:lpstr>
      <vt:lpstr>Differences:TPE and APR?</vt:lpstr>
      <vt:lpstr>PowerPoint Presentation</vt:lpstr>
      <vt:lpstr>For those operating on traditional semester schedule if full six months are taken:</vt:lpstr>
      <vt:lpstr>PowerPoint Presentation</vt:lpstr>
      <vt:lpstr>PowerPoint Presentation</vt:lpstr>
      <vt:lpstr>PowerPoint Presentation</vt:lpstr>
      <vt:lpstr>Grant Closeout</vt:lpstr>
      <vt:lpstr>PowerPoint Presentation</vt:lpstr>
      <vt:lpstr>PowerPoint Presentation</vt:lpstr>
      <vt:lpstr>PowerPoint Presentation</vt:lpstr>
      <vt:lpstr>PowerPoint Presentation</vt:lpstr>
      <vt:lpstr>PowerPoint Presentation</vt:lpstr>
      <vt:lpstr>PowerPoint Presentation</vt:lpstr>
      <vt:lpstr>FOR MORE INFORMATION</vt:lpstr>
      <vt:lpstr>PowerPoint Presentation</vt:lpstr>
      <vt:lpstr>PowerPoint Presentation</vt:lpstr>
    </vt:vector>
  </TitlesOfParts>
  <Company>Employment &amp; Training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ducut.edward</dc:creator>
  <cp:lastModifiedBy>Laura Casertano</cp:lastModifiedBy>
  <cp:revision>264</cp:revision>
  <cp:lastPrinted>2016-05-25T17:35:41Z</cp:lastPrinted>
  <dcterms:created xsi:type="dcterms:W3CDTF">2014-03-04T15:26:59Z</dcterms:created>
  <dcterms:modified xsi:type="dcterms:W3CDTF">2017-04-28T16:58:46Z</dcterms:modified>
</cp:coreProperties>
</file>