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461" r:id="rId2"/>
    <p:sldId id="462" r:id="rId3"/>
    <p:sldId id="463" r:id="rId4"/>
    <p:sldId id="259" r:id="rId5"/>
    <p:sldId id="360" r:id="rId6"/>
    <p:sldId id="425" r:id="rId7"/>
    <p:sldId id="426" r:id="rId8"/>
    <p:sldId id="422" r:id="rId9"/>
    <p:sldId id="431" r:id="rId10"/>
    <p:sldId id="432" r:id="rId11"/>
    <p:sldId id="458" r:id="rId12"/>
    <p:sldId id="459" r:id="rId13"/>
    <p:sldId id="434" r:id="rId14"/>
    <p:sldId id="433" r:id="rId15"/>
    <p:sldId id="435" r:id="rId16"/>
    <p:sldId id="430" r:id="rId17"/>
    <p:sldId id="437" r:id="rId18"/>
    <p:sldId id="429" r:id="rId19"/>
    <p:sldId id="438" r:id="rId20"/>
    <p:sldId id="439" r:id="rId21"/>
    <p:sldId id="440" r:id="rId22"/>
    <p:sldId id="436" r:id="rId23"/>
    <p:sldId id="441" r:id="rId24"/>
    <p:sldId id="442" r:id="rId25"/>
    <p:sldId id="454" r:id="rId26"/>
    <p:sldId id="444" r:id="rId27"/>
    <p:sldId id="447" r:id="rId28"/>
    <p:sldId id="451" r:id="rId29"/>
    <p:sldId id="446" r:id="rId30"/>
    <p:sldId id="453" r:id="rId31"/>
    <p:sldId id="448" r:id="rId32"/>
    <p:sldId id="450" r:id="rId33"/>
    <p:sldId id="443" r:id="rId34"/>
    <p:sldId id="460" r:id="rId35"/>
    <p:sldId id="456" r:id="rId36"/>
    <p:sldId id="455" r:id="rId37"/>
    <p:sldId id="452" r:id="rId38"/>
    <p:sldId id="310" r:id="rId39"/>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Acev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4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61" autoAdjust="0"/>
    <p:restoredTop sz="73504" autoAdjust="0"/>
  </p:normalViewPr>
  <p:slideViewPr>
    <p:cSldViewPr snapToGrid="0" snapToObjects="1">
      <p:cViewPr varScale="1">
        <p:scale>
          <a:sx n="50" d="100"/>
          <a:sy n="50" d="100"/>
        </p:scale>
        <p:origin x="1290" y="54"/>
      </p:cViewPr>
      <p:guideLst>
        <p:guide orient="horz" pos="2160"/>
        <p:guide pos="2880"/>
      </p:guideLst>
    </p:cSldViewPr>
  </p:slideViewPr>
  <p:outlineViewPr>
    <p:cViewPr>
      <p:scale>
        <a:sx n="33" d="100"/>
        <a:sy n="33" d="100"/>
      </p:scale>
      <p:origin x="18" y="100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8/3/2017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17</a:t>
            </a:fld>
            <a:endParaRPr lang="en-US"/>
          </a:p>
        </p:txBody>
      </p:sp>
    </p:spTree>
    <p:extLst>
      <p:ext uri="{BB962C8B-B14F-4D97-AF65-F5344CB8AC3E}">
        <p14:creationId xmlns:p14="http://schemas.microsoft.com/office/powerpoint/2010/main" val="33336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19</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20</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21</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23</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24</a:t>
            </a:fld>
            <a:endParaRPr lang="en-US"/>
          </a:p>
        </p:txBody>
      </p:sp>
    </p:spTree>
    <p:extLst>
      <p:ext uri="{BB962C8B-B14F-4D97-AF65-F5344CB8AC3E}">
        <p14:creationId xmlns:p14="http://schemas.microsoft.com/office/powerpoint/2010/main" val="3520481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26</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27</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28</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29</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30</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31</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32</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33</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34</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35</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36</a:t>
            </a:fld>
            <a:endParaRPr lang="en-US"/>
          </a:p>
        </p:txBody>
      </p:sp>
    </p:spTree>
    <p:extLst>
      <p:ext uri="{BB962C8B-B14F-4D97-AF65-F5344CB8AC3E}">
        <p14:creationId xmlns:p14="http://schemas.microsoft.com/office/powerpoint/2010/main" val="561099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37</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a:t>
            </a:fld>
            <a:endParaRPr lang="en-US"/>
          </a:p>
        </p:txBody>
      </p:sp>
    </p:spTree>
    <p:extLst>
      <p:ext uri="{BB962C8B-B14F-4D97-AF65-F5344CB8AC3E}">
        <p14:creationId xmlns:p14="http://schemas.microsoft.com/office/powerpoint/2010/main" val="1696765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58795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13425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353269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9</a:t>
            </a:fld>
            <a:endParaRPr lang="en-US"/>
          </a:p>
        </p:txBody>
      </p:sp>
    </p:spTree>
    <p:extLst>
      <p:ext uri="{BB962C8B-B14F-4D97-AF65-F5344CB8AC3E}">
        <p14:creationId xmlns:p14="http://schemas.microsoft.com/office/powerpoint/2010/main" val="424610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12</a:t>
            </a:fld>
            <a:endParaRPr lang="en-US"/>
          </a:p>
        </p:txBody>
      </p:sp>
    </p:spTree>
    <p:extLst>
      <p:ext uri="{BB962C8B-B14F-4D97-AF65-F5344CB8AC3E}">
        <p14:creationId xmlns:p14="http://schemas.microsoft.com/office/powerpoint/2010/main" val="14767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15</a:t>
            </a:fld>
            <a:endParaRPr lang="en-US"/>
          </a:p>
        </p:txBody>
      </p:sp>
    </p:spTree>
    <p:extLst>
      <p:ext uri="{BB962C8B-B14F-4D97-AF65-F5344CB8AC3E}">
        <p14:creationId xmlns:p14="http://schemas.microsoft.com/office/powerpoint/2010/main" val="33336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16</a:t>
            </a:fld>
            <a:endParaRPr lang="en-US"/>
          </a:p>
        </p:txBody>
      </p:sp>
    </p:spTree>
    <p:extLst>
      <p:ext uri="{BB962C8B-B14F-4D97-AF65-F5344CB8AC3E}">
        <p14:creationId xmlns:p14="http://schemas.microsoft.com/office/powerpoint/2010/main" val="169676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a:t>Clicks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spTree>
    <p:extLst>
      <p:ext uri="{BB962C8B-B14F-4D97-AF65-F5344CB8AC3E}">
        <p14:creationId xmlns:p14="http://schemas.microsoft.com/office/powerpoint/2010/main" val="151282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descr="TAACCCT-Learning-Network-logo.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478816" y="6121397"/>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457200" rtl="0" eaLnBrk="1" latinLnBrk="0" hangingPunct="1">
        <a:spcBef>
          <a:spcPct val="0"/>
        </a:spcBef>
        <a:buNone/>
        <a:defRPr sz="1600" b="1" i="0" u="none"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aaccct.workforcegps.org/resources/2016/12/21/10/37/TAACCCT_Performance_What_Can_Your_APR_Tell_You"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TAACCCT.workforceGPS.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TAACCCT@dol.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accct.workforcegps.org/resources/2016/07/13/11/53/TAACCCT_Performance_Key_Resourc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Opening Poll</a:t>
            </a:r>
          </a:p>
        </p:txBody>
      </p:sp>
      <p:sp>
        <p:nvSpPr>
          <p:cNvPr id="3" name="Content Placeholder 2"/>
          <p:cNvSpPr>
            <a:spLocks noGrp="1"/>
          </p:cNvSpPr>
          <p:nvPr>
            <p:ph idx="1"/>
          </p:nvPr>
        </p:nvSpPr>
        <p:spPr/>
        <p:txBody>
          <a:bodyPr/>
          <a:lstStyle/>
          <a:p>
            <a:pPr marL="0" indent="0">
              <a:buNone/>
            </a:pPr>
            <a:r>
              <a:rPr lang="en-US" dirty="0"/>
              <a:t>On the APR, are you supposed to report your totals from all previous years for each outcome:</a:t>
            </a:r>
          </a:p>
          <a:p>
            <a:pPr marL="0" indent="0">
              <a:buNone/>
            </a:pPr>
            <a:endParaRPr lang="en-US" dirty="0"/>
          </a:p>
          <a:p>
            <a:pPr marL="0" indent="0">
              <a:buNone/>
            </a:pPr>
            <a:r>
              <a:rPr lang="en-US" dirty="0"/>
              <a:t>A) yes</a:t>
            </a:r>
          </a:p>
          <a:p>
            <a:pPr marL="0" indent="0">
              <a:buNone/>
            </a:pPr>
            <a:r>
              <a:rPr lang="en-US" dirty="0"/>
              <a:t>B) no</a:t>
            </a:r>
          </a:p>
          <a:p>
            <a:pPr marL="0" indent="0">
              <a:buNone/>
            </a:pPr>
            <a:r>
              <a:rPr lang="en-US" dirty="0"/>
              <a:t>C) What's an APR?</a:t>
            </a:r>
          </a:p>
        </p:txBody>
      </p:sp>
    </p:spTree>
    <p:extLst>
      <p:ext uri="{BB962C8B-B14F-4D97-AF65-F5344CB8AC3E}">
        <p14:creationId xmlns:p14="http://schemas.microsoft.com/office/powerpoint/2010/main" val="205170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Outcome Tracking: Putting it All Together and Using the Data</a:t>
            </a:r>
            <a:br>
              <a:rPr lang="en-US" dirty="0"/>
            </a:br>
            <a:endParaRPr lang="en-US" dirty="0"/>
          </a:p>
        </p:txBody>
      </p:sp>
      <p:sp>
        <p:nvSpPr>
          <p:cNvPr id="3" name="Text Placeholder 2"/>
          <p:cNvSpPr>
            <a:spLocks noGrp="1"/>
          </p:cNvSpPr>
          <p:nvPr>
            <p:ph type="body" idx="1"/>
          </p:nvPr>
        </p:nvSpPr>
        <p:spPr/>
        <p:txBody>
          <a:bodyPr/>
          <a:lstStyle/>
          <a:p>
            <a:r>
              <a:rPr lang="en-US" sz="4800" dirty="0"/>
              <a:t>Today’s Special Topic</a:t>
            </a:r>
          </a:p>
          <a:p>
            <a:endParaRPr lang="en-US" dirty="0"/>
          </a:p>
        </p:txBody>
      </p:sp>
    </p:spTree>
    <p:extLst>
      <p:ext uri="{BB962C8B-B14F-4D97-AF65-F5344CB8AC3E}">
        <p14:creationId xmlns:p14="http://schemas.microsoft.com/office/powerpoint/2010/main" val="328553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TAACCCT Performance: What Can Your APR Tell You</a:t>
            </a:r>
          </a:p>
        </p:txBody>
      </p:sp>
      <p:sp>
        <p:nvSpPr>
          <p:cNvPr id="3" name="Content Placeholder 2"/>
          <p:cNvSpPr>
            <a:spLocks noGrp="1"/>
          </p:cNvSpPr>
          <p:nvPr>
            <p:ph idx="1"/>
          </p:nvPr>
        </p:nvSpPr>
        <p:spPr/>
        <p:txBody>
          <a:bodyPr/>
          <a:lstStyle/>
          <a:p>
            <a:r>
              <a:rPr lang="en-US" dirty="0"/>
              <a:t>This webinar is based off of the TA Resource Handout titled TAACCCT Performance: What Can Your APR Tell You</a:t>
            </a:r>
          </a:p>
          <a:p>
            <a:pPr marL="0" indent="0">
              <a:buNone/>
            </a:pPr>
            <a:endParaRPr lang="en-US" dirty="0"/>
          </a:p>
          <a:p>
            <a:r>
              <a:rPr lang="en-US" dirty="0"/>
              <a:t>Find this resource on TLN @ </a:t>
            </a:r>
            <a:r>
              <a:rPr lang="en-US" dirty="0">
                <a:hlinkClick r:id="rId2"/>
              </a:rPr>
              <a:t>https://taaccct.workforcegps.org/resources/2016/12/21/10/37/TAACCCT_Performance_What_Can_Your_APR_Tell_You</a:t>
            </a:r>
            <a:endParaRPr lang="en-US" dirty="0"/>
          </a:p>
          <a:p>
            <a:pPr marL="0" indent="0">
              <a:buNone/>
            </a:pPr>
            <a:endParaRPr lang="en-US" dirty="0"/>
          </a:p>
          <a:p>
            <a:r>
              <a:rPr lang="en-US" dirty="0"/>
              <a:t>Or you can download it from the webinar room or the registration page</a:t>
            </a:r>
          </a:p>
        </p:txBody>
      </p:sp>
    </p:spTree>
    <p:extLst>
      <p:ext uri="{BB962C8B-B14F-4D97-AF65-F5344CB8AC3E}">
        <p14:creationId xmlns:p14="http://schemas.microsoft.com/office/powerpoint/2010/main" val="143957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Cheat Sheet </a:t>
            </a:r>
          </a:p>
        </p:txBody>
      </p:sp>
      <p:sp>
        <p:nvSpPr>
          <p:cNvPr id="3" name="Content Placeholder 2"/>
          <p:cNvSpPr>
            <a:spLocks noGrp="1"/>
          </p:cNvSpPr>
          <p:nvPr>
            <p:ph idx="1"/>
          </p:nvPr>
        </p:nvSpPr>
        <p:spPr/>
        <p:txBody>
          <a:bodyPr>
            <a:normAutofit lnSpcReduction="10000"/>
          </a:bodyPr>
          <a:lstStyle/>
          <a:p>
            <a:r>
              <a:rPr lang="en-US" dirty="0"/>
              <a:t>B.1 = Participants</a:t>
            </a:r>
          </a:p>
          <a:p>
            <a:r>
              <a:rPr lang="en-US" dirty="0"/>
              <a:t>B.2 = Completers</a:t>
            </a:r>
          </a:p>
          <a:p>
            <a:r>
              <a:rPr lang="en-US" dirty="0"/>
              <a:t>B.2a = Incumbent Workers</a:t>
            </a:r>
          </a:p>
          <a:p>
            <a:r>
              <a:rPr lang="en-US" dirty="0"/>
              <a:t>B.3 = Retained Participants </a:t>
            </a:r>
          </a:p>
          <a:p>
            <a:r>
              <a:rPr lang="en-US" dirty="0"/>
              <a:t>B.6 = Certificates earned</a:t>
            </a:r>
          </a:p>
          <a:p>
            <a:r>
              <a:rPr lang="en-US" dirty="0"/>
              <a:t>B.6a = Students earning a certificate of less than one year</a:t>
            </a:r>
          </a:p>
          <a:p>
            <a:r>
              <a:rPr lang="en-US" dirty="0"/>
              <a:t>B.6b = Students earning a certificate of more than one year</a:t>
            </a:r>
          </a:p>
          <a:p>
            <a:r>
              <a:rPr lang="en-US" dirty="0"/>
              <a:t>B.6c = Students earning a degree</a:t>
            </a:r>
          </a:p>
          <a:p>
            <a:r>
              <a:rPr lang="en-US" dirty="0"/>
              <a:t>B.7 = Students who go on to further education</a:t>
            </a:r>
          </a:p>
          <a:p>
            <a:r>
              <a:rPr lang="en-US" dirty="0"/>
              <a:t>B.8 = Students who find employment</a:t>
            </a:r>
          </a:p>
          <a:p>
            <a:r>
              <a:rPr lang="en-US" dirty="0"/>
              <a:t>B.10 = Incumbent workers who receive a wage increase </a:t>
            </a:r>
          </a:p>
          <a:p>
            <a:r>
              <a:rPr lang="en-US" dirty="0"/>
              <a:t>C.4 = Incumbent Workers</a:t>
            </a:r>
          </a:p>
        </p:txBody>
      </p:sp>
    </p:spTree>
    <p:extLst>
      <p:ext uri="{BB962C8B-B14F-4D97-AF65-F5344CB8AC3E}">
        <p14:creationId xmlns:p14="http://schemas.microsoft.com/office/powerpoint/2010/main" val="416320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Completers and Retained </a:t>
            </a:r>
          </a:p>
        </p:txBody>
      </p:sp>
      <p:sp>
        <p:nvSpPr>
          <p:cNvPr id="3" name="Content Placeholder 2"/>
          <p:cNvSpPr>
            <a:spLocks noGrp="1"/>
          </p:cNvSpPr>
          <p:nvPr>
            <p:ph idx="1"/>
          </p:nvPr>
        </p:nvSpPr>
        <p:spPr>
          <a:xfrm>
            <a:off x="457200" y="1383632"/>
            <a:ext cx="8229600" cy="4742531"/>
          </a:xfrm>
        </p:spPr>
        <p:txBody>
          <a:bodyPr>
            <a:normAutofit lnSpcReduction="10000"/>
          </a:bodyPr>
          <a:lstStyle/>
          <a:p>
            <a:r>
              <a:rPr lang="en-US" u="sng" dirty="0"/>
              <a:t>Percentage of participants completing a program to date:</a:t>
            </a:r>
          </a:p>
          <a:p>
            <a:r>
              <a:rPr lang="en-US" dirty="0"/>
              <a:t>Sum B.1 and B.2 for all years of your grant</a:t>
            </a:r>
          </a:p>
          <a:p>
            <a:pPr marL="338137" lvl="1" indent="0">
              <a:buNone/>
            </a:pPr>
            <a:r>
              <a:rPr lang="en-US" dirty="0">
                <a:solidFill>
                  <a:srgbClr val="C00000"/>
                </a:solidFill>
              </a:rPr>
              <a:t>Formula: (B.2 / B.1) x 100 = % </a:t>
            </a:r>
          </a:p>
          <a:p>
            <a:pPr lvl="1"/>
            <a:endParaRPr lang="en-US" dirty="0"/>
          </a:p>
          <a:p>
            <a:r>
              <a:rPr lang="en-US" u="sng" dirty="0"/>
              <a:t>Percentage of participants currently retained in a TAACCCT program</a:t>
            </a:r>
          </a:p>
          <a:p>
            <a:r>
              <a:rPr lang="en-US" dirty="0"/>
              <a:t>Sum B.1 for all years of your grant</a:t>
            </a:r>
          </a:p>
          <a:p>
            <a:r>
              <a:rPr lang="en-US" dirty="0"/>
              <a:t>Identify your most recent B.3 total</a:t>
            </a:r>
          </a:p>
          <a:p>
            <a:pPr marL="338137" lvl="1" indent="0">
              <a:buNone/>
            </a:pPr>
            <a:r>
              <a:rPr lang="en-US" dirty="0">
                <a:solidFill>
                  <a:srgbClr val="C00000"/>
                </a:solidFill>
              </a:rPr>
              <a:t>Formula: (Most recent B.3 only / B.1) x 100 = %</a:t>
            </a:r>
          </a:p>
          <a:p>
            <a:endParaRPr lang="en-US" dirty="0">
              <a:solidFill>
                <a:srgbClr val="C00000"/>
              </a:solidFill>
            </a:endParaRPr>
          </a:p>
          <a:p>
            <a:r>
              <a:rPr lang="en-US" dirty="0"/>
              <a:t>It is not useful to know the total number of retained to date, as some participants may have changed their status as they completed their program or left the institution from year to year, or may be duplicated if they were retained in more than one year.</a:t>
            </a:r>
          </a:p>
          <a:p>
            <a:endParaRPr lang="en-US" dirty="0"/>
          </a:p>
        </p:txBody>
      </p:sp>
    </p:spTree>
    <p:extLst>
      <p:ext uri="{BB962C8B-B14F-4D97-AF65-F5344CB8AC3E}">
        <p14:creationId xmlns:p14="http://schemas.microsoft.com/office/powerpoint/2010/main" val="48764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Completers and Retained </a:t>
            </a:r>
          </a:p>
        </p:txBody>
      </p:sp>
      <p:sp>
        <p:nvSpPr>
          <p:cNvPr id="3" name="Content Placeholder 2"/>
          <p:cNvSpPr>
            <a:spLocks noGrp="1"/>
          </p:cNvSpPr>
          <p:nvPr>
            <p:ph idx="1"/>
          </p:nvPr>
        </p:nvSpPr>
        <p:spPr/>
        <p:txBody>
          <a:bodyPr/>
          <a:lstStyle/>
          <a:p>
            <a:r>
              <a:rPr lang="en-US" sz="2400" dirty="0"/>
              <a:t>Completion and retention can be combined to create a single “positive” program status outcome.</a:t>
            </a:r>
          </a:p>
          <a:p>
            <a:pPr marL="338137" lvl="1" indent="0">
              <a:buNone/>
            </a:pPr>
            <a:endParaRPr lang="en-US" sz="2400" dirty="0">
              <a:solidFill>
                <a:srgbClr val="C00000"/>
              </a:solidFill>
            </a:endParaRPr>
          </a:p>
          <a:p>
            <a:pPr marL="338137" lvl="1" indent="0">
              <a:buNone/>
            </a:pPr>
            <a:r>
              <a:rPr lang="en-US" sz="2400" dirty="0">
                <a:solidFill>
                  <a:srgbClr val="C00000"/>
                </a:solidFill>
              </a:rPr>
              <a:t>Formula: (B.2 + B.3 last year only) / B.1 x 100 = %</a:t>
            </a:r>
          </a:p>
          <a:p>
            <a:pPr marL="338137" lvl="1" indent="0">
              <a:buNone/>
            </a:pPr>
            <a:endParaRPr lang="en-US" sz="2400" dirty="0">
              <a:solidFill>
                <a:srgbClr val="C00000"/>
              </a:solidFill>
            </a:endParaRPr>
          </a:p>
          <a:p>
            <a:pPr marL="338137" lvl="1" indent="0">
              <a:buNone/>
            </a:pPr>
            <a:r>
              <a:rPr lang="en-US" sz="2400" dirty="0">
                <a:solidFill>
                  <a:srgbClr val="C00000"/>
                </a:solidFill>
              </a:rPr>
              <a:t>REMINDER: use the sum total </a:t>
            </a:r>
            <a:r>
              <a:rPr lang="en-US" sz="2400" b="1" dirty="0">
                <a:solidFill>
                  <a:srgbClr val="C00000"/>
                </a:solidFill>
              </a:rPr>
              <a:t>to date </a:t>
            </a:r>
            <a:r>
              <a:rPr lang="en-US" sz="2400" dirty="0">
                <a:solidFill>
                  <a:srgbClr val="C00000"/>
                </a:solidFill>
              </a:rPr>
              <a:t>for B.2 but only the total from most recent year for B.3</a:t>
            </a:r>
            <a:endParaRPr lang="en-US" dirty="0">
              <a:solidFill>
                <a:srgbClr val="C00000"/>
              </a:solidFill>
            </a:endParaRPr>
          </a:p>
        </p:txBody>
      </p:sp>
    </p:spTree>
    <p:extLst>
      <p:ext uri="{BB962C8B-B14F-4D97-AF65-F5344CB8AC3E}">
        <p14:creationId xmlns:p14="http://schemas.microsoft.com/office/powerpoint/2010/main" val="394477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Knowledge Check #1</a:t>
            </a:r>
          </a:p>
        </p:txBody>
      </p:sp>
      <p:sp>
        <p:nvSpPr>
          <p:cNvPr id="3" name="Content Placeholder 2"/>
          <p:cNvSpPr>
            <a:spLocks noGrp="1"/>
          </p:cNvSpPr>
          <p:nvPr>
            <p:ph idx="1"/>
          </p:nvPr>
        </p:nvSpPr>
        <p:spPr/>
        <p:txBody>
          <a:bodyPr/>
          <a:lstStyle/>
          <a:p>
            <a:r>
              <a:rPr lang="en-US" dirty="0"/>
              <a:t>What is the Combined Completion &amp; Retention Rate for all 3 years?</a:t>
            </a:r>
          </a:p>
          <a:p>
            <a:pPr marL="338137" lvl="1" indent="0">
              <a:buNone/>
            </a:pPr>
            <a:r>
              <a:rPr lang="en-US" dirty="0">
                <a:solidFill>
                  <a:srgbClr val="C00000"/>
                </a:solidFill>
              </a:rPr>
              <a:t>Formula: (B.2 + B.3 last year only) / B.1 x 100 = %</a:t>
            </a:r>
          </a:p>
          <a:p>
            <a:pPr marL="338137" lvl="1" indent="0">
              <a:buNone/>
            </a:pPr>
            <a:endParaRPr lang="en-US"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68386968"/>
              </p:ext>
            </p:extLst>
          </p:nvPr>
        </p:nvGraphicFramePr>
        <p:xfrm>
          <a:off x="1022684" y="2454441"/>
          <a:ext cx="6737684" cy="3188372"/>
        </p:xfrm>
        <a:graphic>
          <a:graphicData uri="http://schemas.openxmlformats.org/drawingml/2006/table">
            <a:tbl>
              <a:tblPr>
                <a:tableStyleId>{5C22544A-7EE6-4342-B048-85BDC9FD1C3A}</a:tableStyleId>
              </a:tblPr>
              <a:tblGrid>
                <a:gridCol w="1251284">
                  <a:extLst>
                    <a:ext uri="{9D8B030D-6E8A-4147-A177-3AD203B41FA5}">
                      <a16:colId xmlns:a16="http://schemas.microsoft.com/office/drawing/2014/main" val="20000"/>
                    </a:ext>
                  </a:extLst>
                </a:gridCol>
                <a:gridCol w="1299330">
                  <a:extLst>
                    <a:ext uri="{9D8B030D-6E8A-4147-A177-3AD203B41FA5}">
                      <a16:colId xmlns:a16="http://schemas.microsoft.com/office/drawing/2014/main" val="20001"/>
                    </a:ext>
                  </a:extLst>
                </a:gridCol>
                <a:gridCol w="1472810">
                  <a:extLst>
                    <a:ext uri="{9D8B030D-6E8A-4147-A177-3AD203B41FA5}">
                      <a16:colId xmlns:a16="http://schemas.microsoft.com/office/drawing/2014/main" val="20002"/>
                    </a:ext>
                  </a:extLst>
                </a:gridCol>
                <a:gridCol w="1512312">
                  <a:extLst>
                    <a:ext uri="{9D8B030D-6E8A-4147-A177-3AD203B41FA5}">
                      <a16:colId xmlns:a16="http://schemas.microsoft.com/office/drawing/2014/main" val="20003"/>
                    </a:ext>
                  </a:extLst>
                </a:gridCol>
                <a:gridCol w="1201948">
                  <a:extLst>
                    <a:ext uri="{9D8B030D-6E8A-4147-A177-3AD203B41FA5}">
                      <a16:colId xmlns:a16="http://schemas.microsoft.com/office/drawing/2014/main" val="20004"/>
                    </a:ext>
                  </a:extLst>
                </a:gridCol>
              </a:tblGrid>
              <a:tr h="797093">
                <a:tc>
                  <a:txBody>
                    <a:bodyPr/>
                    <a:lstStyle/>
                    <a:p>
                      <a:pPr algn="l" fontAlgn="b"/>
                      <a:r>
                        <a:rPr lang="en-US" sz="2400" b="1" u="none" strike="noStrike" dirty="0">
                          <a:effectLst/>
                        </a:rPr>
                        <a:t>Outcome</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Year 1</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Year 2</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Year 3</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Total</a:t>
                      </a:r>
                      <a:endParaRPr lang="en-US" sz="2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97093">
                <a:tc>
                  <a:txBody>
                    <a:bodyPr/>
                    <a:lstStyle/>
                    <a:p>
                      <a:pPr algn="ctr" fontAlgn="b"/>
                      <a:r>
                        <a:rPr lang="en-US" sz="2400" b="1" u="none" strike="noStrike" dirty="0">
                          <a:effectLst/>
                        </a:rPr>
                        <a:t>B.1</a:t>
                      </a:r>
                    </a:p>
                    <a:p>
                      <a:pPr algn="ctr" fontAlgn="b"/>
                      <a:r>
                        <a:rPr lang="en-US" sz="1600" b="1" i="0" u="none" strike="noStrike" dirty="0">
                          <a:solidFill>
                            <a:srgbClr val="000000"/>
                          </a:solidFill>
                          <a:effectLst/>
                          <a:latin typeface="Calibri"/>
                        </a:rPr>
                        <a:t>Participants</a:t>
                      </a:r>
                    </a:p>
                  </a:txBody>
                  <a:tcPr marL="9525" marR="9525" marT="9525" marB="0" anchor="b"/>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5</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30</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97093">
                <a:tc>
                  <a:txBody>
                    <a:bodyPr/>
                    <a:lstStyle/>
                    <a:p>
                      <a:pPr algn="ctr" fontAlgn="b"/>
                      <a:r>
                        <a:rPr lang="en-US" sz="2400" b="1" u="none" strike="noStrike" dirty="0">
                          <a:effectLst/>
                        </a:rPr>
                        <a:t>B.2</a:t>
                      </a:r>
                    </a:p>
                    <a:p>
                      <a:pPr algn="ctr" fontAlgn="b"/>
                      <a:r>
                        <a:rPr lang="en-US" sz="1600" b="1" i="0" u="none" strike="noStrike" dirty="0">
                          <a:solidFill>
                            <a:srgbClr val="000000"/>
                          </a:solidFill>
                          <a:effectLst/>
                          <a:latin typeface="Calibri"/>
                        </a:rPr>
                        <a:t>Completers</a:t>
                      </a:r>
                    </a:p>
                  </a:txBody>
                  <a:tcPr marL="9525" marR="9525" marT="9525" marB="0" anchor="b"/>
                </a:tc>
                <a:tc>
                  <a:txBody>
                    <a:bodyPr/>
                    <a:lstStyle/>
                    <a:p>
                      <a:pPr algn="ctr" fontAlgn="b"/>
                      <a:r>
                        <a:rPr lang="en-US" sz="2400" b="0" i="0" u="none" strike="noStrike" dirty="0">
                          <a:solidFill>
                            <a:schemeClr val="dk1"/>
                          </a:solidFill>
                          <a:effectLst/>
                          <a:latin typeface="+mn-lt"/>
                        </a:rPr>
                        <a:t>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15</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97093">
                <a:tc>
                  <a:txBody>
                    <a:bodyPr/>
                    <a:lstStyle/>
                    <a:p>
                      <a:pPr algn="ctr" fontAlgn="b"/>
                      <a:r>
                        <a:rPr lang="en-US" sz="2400" b="1" u="none" strike="noStrike" dirty="0">
                          <a:effectLst/>
                        </a:rPr>
                        <a:t>B.3</a:t>
                      </a:r>
                    </a:p>
                    <a:p>
                      <a:pPr algn="ctr" fontAlgn="b"/>
                      <a:r>
                        <a:rPr lang="en-US" sz="1600" b="1" i="0" u="none" strike="noStrike" dirty="0">
                          <a:solidFill>
                            <a:srgbClr val="000000"/>
                          </a:solidFill>
                          <a:effectLst/>
                          <a:latin typeface="Calibri"/>
                        </a:rPr>
                        <a:t>Retained</a:t>
                      </a:r>
                    </a:p>
                  </a:txBody>
                  <a:tcPr marL="9525" marR="9525" marT="9525" marB="0" anchor="b"/>
                </a:tc>
                <a:tc>
                  <a:txBody>
                    <a:bodyPr/>
                    <a:lstStyle/>
                    <a:p>
                      <a:pPr algn="ctr" fontAlgn="b"/>
                      <a:r>
                        <a:rPr lang="en-US" sz="2400" u="none" strike="noStrike">
                          <a:effectLst/>
                        </a:rPr>
                        <a:t>7</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15</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27</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482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Knowledge Check #1</a:t>
            </a:r>
          </a:p>
        </p:txBody>
      </p:sp>
      <p:sp>
        <p:nvSpPr>
          <p:cNvPr id="3" name="Content Placeholder 2"/>
          <p:cNvSpPr>
            <a:spLocks noGrp="1"/>
          </p:cNvSpPr>
          <p:nvPr>
            <p:ph idx="1"/>
          </p:nvPr>
        </p:nvSpPr>
        <p:spPr/>
        <p:txBody>
          <a:bodyPr/>
          <a:lstStyle/>
          <a:p>
            <a:pPr marL="0" indent="0">
              <a:buNone/>
            </a:pPr>
            <a:r>
              <a:rPr lang="en-US" dirty="0"/>
              <a:t>Multiple Choice:</a:t>
            </a:r>
          </a:p>
          <a:p>
            <a:pPr marL="0" indent="0">
              <a:buNone/>
            </a:pPr>
            <a:r>
              <a:rPr lang="en-US" dirty="0"/>
              <a:t>A) 140%</a:t>
            </a:r>
          </a:p>
          <a:p>
            <a:pPr marL="0" indent="0">
              <a:buNone/>
            </a:pPr>
            <a:r>
              <a:rPr lang="en-US" dirty="0"/>
              <a:t>B) 50%</a:t>
            </a:r>
          </a:p>
          <a:p>
            <a:pPr marL="0" indent="0">
              <a:buNone/>
            </a:pPr>
            <a:r>
              <a:rPr lang="en-US" dirty="0"/>
              <a:t>C) 66%</a:t>
            </a:r>
          </a:p>
          <a:p>
            <a:pPr marL="0" indent="0">
              <a:buNone/>
            </a:pPr>
            <a:r>
              <a:rPr lang="en-US" dirty="0"/>
              <a:t>D) I don’t understand / I don’t have a calculator</a:t>
            </a:r>
          </a:p>
          <a:p>
            <a:pPr marL="0" indent="0">
              <a:buNone/>
            </a:pPr>
            <a:endParaRPr lang="en-US" dirty="0"/>
          </a:p>
        </p:txBody>
      </p:sp>
    </p:spTree>
    <p:extLst>
      <p:ext uri="{BB962C8B-B14F-4D97-AF65-F5344CB8AC3E}">
        <p14:creationId xmlns:p14="http://schemas.microsoft.com/office/powerpoint/2010/main" val="399081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Answer #1</a:t>
            </a:r>
          </a:p>
        </p:txBody>
      </p:sp>
      <p:sp>
        <p:nvSpPr>
          <p:cNvPr id="3" name="Content Placeholder 2"/>
          <p:cNvSpPr>
            <a:spLocks noGrp="1"/>
          </p:cNvSpPr>
          <p:nvPr>
            <p:ph idx="1"/>
          </p:nvPr>
        </p:nvSpPr>
        <p:spPr>
          <a:xfrm>
            <a:off x="457200" y="1239254"/>
            <a:ext cx="8229600" cy="4886910"/>
          </a:xfrm>
        </p:spPr>
        <p:txBody>
          <a:bodyPr/>
          <a:lstStyle/>
          <a:p>
            <a:r>
              <a:rPr lang="en-US" dirty="0"/>
              <a:t>What is the Combined Completion &amp; Retention Rate for all 3 years?</a:t>
            </a:r>
          </a:p>
          <a:p>
            <a:pPr marL="338137" lvl="1" indent="0">
              <a:buNone/>
            </a:pPr>
            <a:r>
              <a:rPr lang="en-US" dirty="0">
                <a:solidFill>
                  <a:srgbClr val="C00000"/>
                </a:solidFill>
              </a:rPr>
              <a:t>Formula: (B.2 + B.3 last year only) / B.1 x 100 = %</a:t>
            </a:r>
          </a:p>
          <a:p>
            <a:pPr marL="338137" lvl="1" indent="0">
              <a:buNone/>
            </a:pPr>
            <a:r>
              <a:rPr lang="en-US" dirty="0">
                <a:solidFill>
                  <a:srgbClr val="C00000"/>
                </a:solidFill>
              </a:rPr>
              <a:t>	</a:t>
            </a:r>
            <a:r>
              <a:rPr lang="en-US" b="1" dirty="0">
                <a:solidFill>
                  <a:srgbClr val="C00000"/>
                </a:solidFill>
              </a:rPr>
              <a:t>Answer:  [(15 + 5) </a:t>
            </a:r>
            <a:r>
              <a:rPr lang="en-US" b="1">
                <a:solidFill>
                  <a:srgbClr val="C00000"/>
                </a:solidFill>
              </a:rPr>
              <a:t>/ 30] </a:t>
            </a:r>
            <a:r>
              <a:rPr lang="en-US" b="1" dirty="0">
                <a:solidFill>
                  <a:srgbClr val="C00000"/>
                </a:solidFill>
              </a:rPr>
              <a:t>x 100 = 66%</a:t>
            </a:r>
          </a:p>
        </p:txBody>
      </p:sp>
      <p:graphicFrame>
        <p:nvGraphicFramePr>
          <p:cNvPr id="5" name="Table 4"/>
          <p:cNvGraphicFramePr>
            <a:graphicFrameLocks noGrp="1"/>
          </p:cNvGraphicFramePr>
          <p:nvPr>
            <p:extLst>
              <p:ext uri="{D42A27DB-BD31-4B8C-83A1-F6EECF244321}">
                <p14:modId xmlns:p14="http://schemas.microsoft.com/office/powerpoint/2010/main" val="801074717"/>
              </p:ext>
            </p:extLst>
          </p:nvPr>
        </p:nvGraphicFramePr>
        <p:xfrm>
          <a:off x="1438320" y="2926080"/>
          <a:ext cx="6508646" cy="2693324"/>
        </p:xfrm>
        <a:graphic>
          <a:graphicData uri="http://schemas.openxmlformats.org/drawingml/2006/table">
            <a:tbl>
              <a:tblPr>
                <a:tableStyleId>{5C22544A-7EE6-4342-B048-85BDC9FD1C3A}</a:tableStyleId>
              </a:tblPr>
              <a:tblGrid>
                <a:gridCol w="1208748">
                  <a:extLst>
                    <a:ext uri="{9D8B030D-6E8A-4147-A177-3AD203B41FA5}">
                      <a16:colId xmlns:a16="http://schemas.microsoft.com/office/drawing/2014/main" val="20000"/>
                    </a:ext>
                  </a:extLst>
                </a:gridCol>
                <a:gridCol w="1255161">
                  <a:extLst>
                    <a:ext uri="{9D8B030D-6E8A-4147-A177-3AD203B41FA5}">
                      <a16:colId xmlns:a16="http://schemas.microsoft.com/office/drawing/2014/main" val="20001"/>
                    </a:ext>
                  </a:extLst>
                </a:gridCol>
                <a:gridCol w="1422744">
                  <a:extLst>
                    <a:ext uri="{9D8B030D-6E8A-4147-A177-3AD203B41FA5}">
                      <a16:colId xmlns:a16="http://schemas.microsoft.com/office/drawing/2014/main" val="20002"/>
                    </a:ext>
                  </a:extLst>
                </a:gridCol>
                <a:gridCol w="1460904">
                  <a:extLst>
                    <a:ext uri="{9D8B030D-6E8A-4147-A177-3AD203B41FA5}">
                      <a16:colId xmlns:a16="http://schemas.microsoft.com/office/drawing/2014/main" val="20003"/>
                    </a:ext>
                  </a:extLst>
                </a:gridCol>
                <a:gridCol w="1161089">
                  <a:extLst>
                    <a:ext uri="{9D8B030D-6E8A-4147-A177-3AD203B41FA5}">
                      <a16:colId xmlns:a16="http://schemas.microsoft.com/office/drawing/2014/main" val="20004"/>
                    </a:ext>
                  </a:extLst>
                </a:gridCol>
              </a:tblGrid>
              <a:tr h="673331">
                <a:tc>
                  <a:txBody>
                    <a:bodyPr/>
                    <a:lstStyle/>
                    <a:p>
                      <a:pPr algn="l" fontAlgn="b"/>
                      <a:r>
                        <a:rPr lang="en-US" sz="2400" b="1" u="none" strike="noStrike" dirty="0">
                          <a:effectLst/>
                        </a:rPr>
                        <a:t>Outcome</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Year 1</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Year 2</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Year 3</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Total</a:t>
                      </a:r>
                      <a:endParaRPr lang="en-US" sz="2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673331">
                <a:tc>
                  <a:txBody>
                    <a:bodyPr/>
                    <a:lstStyle/>
                    <a:p>
                      <a:pPr algn="ctr" fontAlgn="b"/>
                      <a:r>
                        <a:rPr lang="en-US" sz="2400" b="1" u="none" strike="noStrike" dirty="0">
                          <a:effectLst/>
                        </a:rPr>
                        <a:t>B.1</a:t>
                      </a:r>
                    </a:p>
                    <a:p>
                      <a:pPr algn="ctr" fontAlgn="b"/>
                      <a:r>
                        <a:rPr lang="en-US" sz="1600" b="1" i="0" u="none" strike="noStrike" dirty="0">
                          <a:solidFill>
                            <a:srgbClr val="000000"/>
                          </a:solidFill>
                          <a:effectLst/>
                          <a:latin typeface="Calibri"/>
                        </a:rPr>
                        <a:t>Participants</a:t>
                      </a:r>
                    </a:p>
                  </a:txBody>
                  <a:tcPr marL="9525" marR="9525" marT="9525" marB="0" anchor="b"/>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30</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673331">
                <a:tc>
                  <a:txBody>
                    <a:bodyPr/>
                    <a:lstStyle/>
                    <a:p>
                      <a:pPr algn="ctr" fontAlgn="b"/>
                      <a:r>
                        <a:rPr lang="en-US" sz="2400" b="1" u="none" strike="noStrike" dirty="0">
                          <a:effectLst/>
                        </a:rPr>
                        <a:t>B.2</a:t>
                      </a:r>
                    </a:p>
                    <a:p>
                      <a:pPr algn="ctr" fontAlgn="b"/>
                      <a:r>
                        <a:rPr lang="en-US" sz="1600" b="1" i="0" u="none" strike="noStrike" dirty="0">
                          <a:solidFill>
                            <a:srgbClr val="000000"/>
                          </a:solidFill>
                          <a:effectLst/>
                          <a:latin typeface="Calibri"/>
                        </a:rPr>
                        <a:t>Completers</a:t>
                      </a:r>
                    </a:p>
                  </a:txBody>
                  <a:tcPr marL="9525" marR="9525" marT="9525" marB="0" anchor="b"/>
                </a:tc>
                <a:tc>
                  <a:txBody>
                    <a:bodyPr/>
                    <a:lstStyle/>
                    <a:p>
                      <a:pPr algn="ctr" fontAlgn="b"/>
                      <a:r>
                        <a:rPr lang="en-US" sz="2400" b="0" i="0" u="none" strike="noStrike" dirty="0">
                          <a:solidFill>
                            <a:schemeClr val="dk1"/>
                          </a:solidFill>
                          <a:effectLst/>
                          <a:latin typeface="+mn-lt"/>
                        </a:rPr>
                        <a:t>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15</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73331">
                <a:tc>
                  <a:txBody>
                    <a:bodyPr/>
                    <a:lstStyle/>
                    <a:p>
                      <a:pPr algn="ctr" fontAlgn="b"/>
                      <a:r>
                        <a:rPr lang="en-US" sz="2400" b="1" u="none" strike="noStrike" dirty="0">
                          <a:effectLst/>
                        </a:rPr>
                        <a:t>B.3</a:t>
                      </a:r>
                    </a:p>
                    <a:p>
                      <a:pPr algn="ctr" fontAlgn="b"/>
                      <a:r>
                        <a:rPr lang="en-US" sz="1600" b="1" i="0" u="none" strike="noStrike" dirty="0">
                          <a:solidFill>
                            <a:srgbClr val="000000"/>
                          </a:solidFill>
                          <a:effectLst/>
                          <a:latin typeface="Calibri"/>
                        </a:rPr>
                        <a:t>Retained</a:t>
                      </a:r>
                    </a:p>
                  </a:txBody>
                  <a:tcPr marL="9525" marR="9525" marT="9525" marB="0" anchor="b"/>
                </a:tc>
                <a:tc>
                  <a:txBody>
                    <a:bodyPr/>
                    <a:lstStyle/>
                    <a:p>
                      <a:pPr algn="ctr" fontAlgn="b"/>
                      <a:r>
                        <a:rPr lang="en-US" sz="2400" u="none" strike="noStrike" dirty="0">
                          <a:effectLst/>
                        </a:rPr>
                        <a:t>7</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15</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27</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781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142685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Percentage of Completers Earning Credentials</a:t>
            </a:r>
          </a:p>
        </p:txBody>
      </p:sp>
      <p:sp>
        <p:nvSpPr>
          <p:cNvPr id="3" name="Content Placeholder 2"/>
          <p:cNvSpPr>
            <a:spLocks noGrp="1"/>
          </p:cNvSpPr>
          <p:nvPr>
            <p:ph idx="1"/>
          </p:nvPr>
        </p:nvSpPr>
        <p:spPr/>
        <p:txBody>
          <a:bodyPr/>
          <a:lstStyle/>
          <a:p>
            <a:r>
              <a:rPr lang="en-US" dirty="0"/>
              <a:t>Percentage of completers earning a certificate of less than one year to date:</a:t>
            </a:r>
          </a:p>
          <a:p>
            <a:pPr marL="338137" lvl="1" indent="0">
              <a:buNone/>
            </a:pPr>
            <a:r>
              <a:rPr lang="en-US" dirty="0">
                <a:solidFill>
                  <a:srgbClr val="C00000"/>
                </a:solidFill>
              </a:rPr>
              <a:t>Formula: (B.6a / B.2) x 100 = % </a:t>
            </a:r>
          </a:p>
          <a:p>
            <a:pPr marL="338137" lvl="1" indent="0">
              <a:buNone/>
            </a:pPr>
            <a:endParaRPr lang="en-US" dirty="0">
              <a:solidFill>
                <a:srgbClr val="C00000"/>
              </a:solidFill>
            </a:endParaRPr>
          </a:p>
          <a:p>
            <a:r>
              <a:rPr lang="en-US" dirty="0"/>
              <a:t>Percentage of completers earning a certificate of more than one year to date:</a:t>
            </a:r>
          </a:p>
          <a:p>
            <a:pPr marL="338137" lvl="1" indent="0">
              <a:buNone/>
            </a:pPr>
            <a:r>
              <a:rPr lang="en-US" dirty="0">
                <a:solidFill>
                  <a:srgbClr val="C00000"/>
                </a:solidFill>
              </a:rPr>
              <a:t>Formula: (B.6b / B.2) x 100 = % </a:t>
            </a:r>
          </a:p>
          <a:p>
            <a:pPr marL="338137" lvl="1" indent="0">
              <a:buNone/>
            </a:pPr>
            <a:endParaRPr lang="en-US" dirty="0">
              <a:solidFill>
                <a:srgbClr val="C00000"/>
              </a:solidFill>
            </a:endParaRPr>
          </a:p>
          <a:p>
            <a:r>
              <a:rPr lang="en-US" dirty="0"/>
              <a:t>Percentage of completers earning a degree to date:</a:t>
            </a:r>
          </a:p>
          <a:p>
            <a:pPr marL="338137" lvl="1" indent="0">
              <a:buNone/>
            </a:pPr>
            <a:r>
              <a:rPr lang="en-US" dirty="0">
                <a:solidFill>
                  <a:srgbClr val="C00000"/>
                </a:solidFill>
              </a:rPr>
              <a:t>Formula: (B.6c / B.2) x 100 = % </a:t>
            </a:r>
          </a:p>
          <a:p>
            <a:endParaRPr lang="en-US" dirty="0"/>
          </a:p>
        </p:txBody>
      </p:sp>
    </p:spTree>
    <p:extLst>
      <p:ext uri="{BB962C8B-B14F-4D97-AF65-F5344CB8AC3E}">
        <p14:creationId xmlns:p14="http://schemas.microsoft.com/office/powerpoint/2010/main" val="197740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Opening Poll</a:t>
            </a:r>
          </a:p>
        </p:txBody>
      </p:sp>
      <p:sp>
        <p:nvSpPr>
          <p:cNvPr id="3" name="Content Placeholder 2"/>
          <p:cNvSpPr>
            <a:spLocks noGrp="1"/>
          </p:cNvSpPr>
          <p:nvPr>
            <p:ph idx="1"/>
          </p:nvPr>
        </p:nvSpPr>
        <p:spPr/>
        <p:txBody>
          <a:bodyPr/>
          <a:lstStyle/>
          <a:p>
            <a:pPr marL="0" indent="0">
              <a:buNone/>
            </a:pPr>
            <a:r>
              <a:rPr lang="en-US" dirty="0"/>
              <a:t>If you’re the person responsible for submitting the performance reports for your grant this year, were you the person responsible for it last year?</a:t>
            </a:r>
          </a:p>
          <a:p>
            <a:pPr marL="0" indent="0">
              <a:buNone/>
            </a:pPr>
            <a:endParaRPr lang="en-US" dirty="0"/>
          </a:p>
          <a:p>
            <a:pPr marL="0" indent="0">
              <a:buNone/>
            </a:pPr>
            <a:r>
              <a:rPr lang="en-US" dirty="0"/>
              <a:t>A) yes</a:t>
            </a:r>
          </a:p>
          <a:p>
            <a:pPr marL="0" indent="0">
              <a:buNone/>
            </a:pPr>
            <a:r>
              <a:rPr lang="en-US" dirty="0"/>
              <a:t>B) no</a:t>
            </a:r>
          </a:p>
          <a:p>
            <a:pPr marL="0" indent="0">
              <a:buNone/>
            </a:pPr>
            <a:endParaRPr lang="en-US" dirty="0"/>
          </a:p>
        </p:txBody>
      </p:sp>
    </p:spTree>
    <p:extLst>
      <p:ext uri="{BB962C8B-B14F-4D97-AF65-F5344CB8AC3E}">
        <p14:creationId xmlns:p14="http://schemas.microsoft.com/office/powerpoint/2010/main" val="2875139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Percentage of Completers Earning Credentials</a:t>
            </a:r>
          </a:p>
        </p:txBody>
      </p:sp>
      <p:sp>
        <p:nvSpPr>
          <p:cNvPr id="3" name="Content Placeholder 2"/>
          <p:cNvSpPr>
            <a:spLocks noGrp="1"/>
          </p:cNvSpPr>
          <p:nvPr>
            <p:ph idx="1"/>
          </p:nvPr>
        </p:nvSpPr>
        <p:spPr/>
        <p:txBody>
          <a:bodyPr/>
          <a:lstStyle/>
          <a:p>
            <a:r>
              <a:rPr lang="en-US" dirty="0"/>
              <a:t>Important things to note:</a:t>
            </a:r>
          </a:p>
          <a:p>
            <a:pPr marL="0" indent="0">
              <a:buNone/>
            </a:pPr>
            <a:endParaRPr lang="en-US" dirty="0"/>
          </a:p>
          <a:p>
            <a:pPr lvl="1"/>
            <a:r>
              <a:rPr lang="en-US" dirty="0"/>
              <a:t>You can’t combine these three formulas into one larger rate because of possible, if not likely, duplication of participants in each category if they earn more than one of each type</a:t>
            </a:r>
          </a:p>
          <a:p>
            <a:pPr lvl="1"/>
            <a:endParaRPr lang="en-US" dirty="0">
              <a:solidFill>
                <a:srgbClr val="C00000"/>
              </a:solidFill>
            </a:endParaRPr>
          </a:p>
          <a:p>
            <a:pPr lvl="1"/>
            <a:r>
              <a:rPr lang="en-US" dirty="0"/>
              <a:t>This is the % of COMPLETERS earning credentials not a % of TYPES of credentials earned</a:t>
            </a:r>
          </a:p>
        </p:txBody>
      </p:sp>
    </p:spTree>
    <p:extLst>
      <p:ext uri="{BB962C8B-B14F-4D97-AF65-F5344CB8AC3E}">
        <p14:creationId xmlns:p14="http://schemas.microsoft.com/office/powerpoint/2010/main" val="151183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Average Number of Certificates Earned</a:t>
            </a:r>
          </a:p>
        </p:txBody>
      </p:sp>
      <p:sp>
        <p:nvSpPr>
          <p:cNvPr id="3" name="Content Placeholder 2"/>
          <p:cNvSpPr>
            <a:spLocks noGrp="1"/>
          </p:cNvSpPr>
          <p:nvPr>
            <p:ph idx="1"/>
          </p:nvPr>
        </p:nvSpPr>
        <p:spPr/>
        <p:txBody>
          <a:bodyPr/>
          <a:lstStyle/>
          <a:p>
            <a:r>
              <a:rPr lang="en-US" dirty="0"/>
              <a:t>Average number of </a:t>
            </a:r>
            <a:r>
              <a:rPr lang="en-US" i="1" dirty="0"/>
              <a:t>participants</a:t>
            </a:r>
            <a:r>
              <a:rPr lang="en-US" dirty="0"/>
              <a:t> earning a certificate/degree to date:</a:t>
            </a:r>
          </a:p>
          <a:p>
            <a:pPr marL="338137" lvl="1" indent="0">
              <a:buNone/>
            </a:pPr>
            <a:r>
              <a:rPr lang="en-US" dirty="0">
                <a:solidFill>
                  <a:srgbClr val="C00000"/>
                </a:solidFill>
              </a:rPr>
              <a:t>Formula: (B.6 / B.1) x 100 = % </a:t>
            </a:r>
          </a:p>
          <a:p>
            <a:pPr lvl="1"/>
            <a:endParaRPr lang="en-US" dirty="0">
              <a:solidFill>
                <a:srgbClr val="C00000"/>
              </a:solidFill>
            </a:endParaRPr>
          </a:p>
          <a:p>
            <a:pPr marL="0" indent="0">
              <a:buNone/>
            </a:pPr>
            <a:r>
              <a:rPr lang="en-US" dirty="0"/>
              <a:t>	OR</a:t>
            </a:r>
          </a:p>
          <a:p>
            <a:pPr marL="0" indent="0">
              <a:buNone/>
            </a:pPr>
            <a:endParaRPr lang="en-US" dirty="0"/>
          </a:p>
          <a:p>
            <a:r>
              <a:rPr lang="en-US" dirty="0"/>
              <a:t>Average number of </a:t>
            </a:r>
            <a:r>
              <a:rPr lang="en-US" i="1" dirty="0"/>
              <a:t>completers</a:t>
            </a:r>
            <a:r>
              <a:rPr lang="en-US" dirty="0"/>
              <a:t> earning a certificate/degree to date:</a:t>
            </a:r>
            <a:endParaRPr lang="en-US" dirty="0">
              <a:solidFill>
                <a:srgbClr val="C00000"/>
              </a:solidFill>
            </a:endParaRPr>
          </a:p>
          <a:p>
            <a:pPr marL="338137" lvl="1" indent="0">
              <a:buNone/>
            </a:pPr>
            <a:r>
              <a:rPr lang="en-US" dirty="0">
                <a:solidFill>
                  <a:srgbClr val="C00000"/>
                </a:solidFill>
              </a:rPr>
              <a:t>Formula: (B.6 / B.2) x 100 = % </a:t>
            </a:r>
          </a:p>
          <a:p>
            <a:pPr marL="338137" lvl="1" indent="0">
              <a:buNone/>
            </a:pPr>
            <a:endParaRPr lang="en-US" dirty="0">
              <a:solidFill>
                <a:srgbClr val="C00000"/>
              </a:solidFill>
            </a:endParaRPr>
          </a:p>
          <a:p>
            <a:endParaRPr lang="en-US" dirty="0"/>
          </a:p>
        </p:txBody>
      </p:sp>
    </p:spTree>
    <p:extLst>
      <p:ext uri="{BB962C8B-B14F-4D97-AF65-F5344CB8AC3E}">
        <p14:creationId xmlns:p14="http://schemas.microsoft.com/office/powerpoint/2010/main" val="12810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Knowledge Check #2</a:t>
            </a:r>
          </a:p>
        </p:txBody>
      </p:sp>
      <p:sp>
        <p:nvSpPr>
          <p:cNvPr id="3" name="Content Placeholder 2"/>
          <p:cNvSpPr>
            <a:spLocks noGrp="1"/>
          </p:cNvSpPr>
          <p:nvPr>
            <p:ph idx="1"/>
          </p:nvPr>
        </p:nvSpPr>
        <p:spPr>
          <a:xfrm>
            <a:off x="457200" y="1203158"/>
            <a:ext cx="8229600" cy="4923005"/>
          </a:xfrm>
        </p:spPr>
        <p:txBody>
          <a:bodyPr/>
          <a:lstStyle/>
          <a:p>
            <a:r>
              <a:rPr lang="en-US" dirty="0"/>
              <a:t>What is the total % of completers who earned a certificate of less than one year?</a:t>
            </a:r>
          </a:p>
          <a:p>
            <a:pPr lvl="1"/>
            <a:r>
              <a:rPr lang="en-US" dirty="0">
                <a:solidFill>
                  <a:srgbClr val="C00000"/>
                </a:solidFill>
              </a:rPr>
              <a:t>Formula: (B.6a / B.2) x 100 = %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20124094"/>
              </p:ext>
            </p:extLst>
          </p:nvPr>
        </p:nvGraphicFramePr>
        <p:xfrm>
          <a:off x="962526" y="2755232"/>
          <a:ext cx="7291136" cy="2983230"/>
        </p:xfrm>
        <a:graphic>
          <a:graphicData uri="http://schemas.openxmlformats.org/drawingml/2006/table">
            <a:tbl>
              <a:tblPr>
                <a:tableStyleId>{5C22544A-7EE6-4342-B048-85BDC9FD1C3A}</a:tableStyleId>
              </a:tblPr>
              <a:tblGrid>
                <a:gridCol w="1822784">
                  <a:extLst>
                    <a:ext uri="{9D8B030D-6E8A-4147-A177-3AD203B41FA5}">
                      <a16:colId xmlns:a16="http://schemas.microsoft.com/office/drawing/2014/main" val="20000"/>
                    </a:ext>
                  </a:extLst>
                </a:gridCol>
                <a:gridCol w="1799784">
                  <a:extLst>
                    <a:ext uri="{9D8B030D-6E8A-4147-A177-3AD203B41FA5}">
                      <a16:colId xmlns:a16="http://schemas.microsoft.com/office/drawing/2014/main" val="20001"/>
                    </a:ext>
                  </a:extLst>
                </a:gridCol>
                <a:gridCol w="1845784">
                  <a:extLst>
                    <a:ext uri="{9D8B030D-6E8A-4147-A177-3AD203B41FA5}">
                      <a16:colId xmlns:a16="http://schemas.microsoft.com/office/drawing/2014/main" val="20002"/>
                    </a:ext>
                  </a:extLst>
                </a:gridCol>
                <a:gridCol w="1822784">
                  <a:extLst>
                    <a:ext uri="{9D8B030D-6E8A-4147-A177-3AD203B41FA5}">
                      <a16:colId xmlns:a16="http://schemas.microsoft.com/office/drawing/2014/main" val="20003"/>
                    </a:ext>
                  </a:extLst>
                </a:gridCol>
              </a:tblGrid>
              <a:tr h="455780">
                <a:tc>
                  <a:txBody>
                    <a:bodyPr/>
                    <a:lstStyle/>
                    <a:p>
                      <a:pPr algn="l" fontAlgn="b"/>
                      <a:r>
                        <a:rPr lang="en-US" sz="3200" b="1" u="none" strike="noStrike" dirty="0">
                          <a:effectLst/>
                        </a:rPr>
                        <a:t>Outcome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1</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2</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Total</a:t>
                      </a:r>
                      <a:endParaRPr lang="en-US" sz="3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55780">
                <a:tc>
                  <a:txBody>
                    <a:bodyPr/>
                    <a:lstStyle/>
                    <a:p>
                      <a:pPr algn="ctr" fontAlgn="b"/>
                      <a:r>
                        <a:rPr lang="en-US" sz="3200" b="1" u="none" strike="noStrike" dirty="0">
                          <a:effectLst/>
                        </a:rPr>
                        <a:t>B.2 </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8</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55780">
                <a:tc>
                  <a:txBody>
                    <a:bodyPr/>
                    <a:lstStyle/>
                    <a:p>
                      <a:pPr algn="ctr" fontAlgn="b"/>
                      <a:r>
                        <a:rPr lang="en-US" sz="3200" b="1" u="none" strike="noStrike" dirty="0">
                          <a:effectLst/>
                        </a:rPr>
                        <a:t>B.6</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b="0" i="0" u="none" strike="noStrike" dirty="0">
                          <a:solidFill>
                            <a:srgbClr val="000000"/>
                          </a:solidFill>
                          <a:effectLst/>
                          <a:latin typeface="Calibri"/>
                        </a:rPr>
                        <a:t>10</a:t>
                      </a:r>
                    </a:p>
                  </a:txBody>
                  <a:tcPr marL="9525" marR="9525" marT="9525" marB="0" anchor="b"/>
                </a:tc>
                <a:tc>
                  <a:txBody>
                    <a:bodyPr/>
                    <a:lstStyle/>
                    <a:p>
                      <a:pPr algn="ctr" fontAlgn="b"/>
                      <a:r>
                        <a:rPr lang="en-US" sz="3200" u="none" strike="noStrike" dirty="0">
                          <a:effectLst/>
                        </a:rPr>
                        <a:t>15</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55780">
                <a:tc>
                  <a:txBody>
                    <a:bodyPr/>
                    <a:lstStyle/>
                    <a:p>
                      <a:pPr algn="ctr" fontAlgn="b"/>
                      <a:r>
                        <a:rPr lang="en-US" sz="3200" b="1" u="none" strike="noStrike" dirty="0">
                          <a:effectLst/>
                        </a:rPr>
                        <a:t>B.6 a</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6</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55780">
                <a:tc>
                  <a:txBody>
                    <a:bodyPr/>
                    <a:lstStyle/>
                    <a:p>
                      <a:pPr algn="ctr" fontAlgn="b"/>
                      <a:r>
                        <a:rPr lang="en-US" sz="3200" b="1" u="none" strike="noStrike" dirty="0">
                          <a:effectLst/>
                        </a:rPr>
                        <a:t>B.6 b</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b="0" i="0" u="none" strike="noStrike" dirty="0">
                          <a:solidFill>
                            <a:schemeClr val="dk1"/>
                          </a:solidFill>
                          <a:effectLst/>
                          <a:latin typeface="+mn-lt"/>
                        </a:rPr>
                        <a:t>1</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b="0" i="0" u="none" strike="noStrike" dirty="0">
                          <a:solidFill>
                            <a:schemeClr val="dk1"/>
                          </a:solidFill>
                          <a:effectLst/>
                          <a:latin typeface="+mn-lt"/>
                        </a:rPr>
                        <a:t>1</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55780">
                <a:tc>
                  <a:txBody>
                    <a:bodyPr/>
                    <a:lstStyle/>
                    <a:p>
                      <a:pPr algn="ctr" fontAlgn="b"/>
                      <a:r>
                        <a:rPr lang="en-US" sz="3200" b="1" u="none" strike="noStrike" dirty="0">
                          <a:effectLst/>
                        </a:rPr>
                        <a:t>B.6 c</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0442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Knowledge Check #2</a:t>
            </a:r>
          </a:p>
        </p:txBody>
      </p:sp>
      <p:sp>
        <p:nvSpPr>
          <p:cNvPr id="3" name="Content Placeholder 2"/>
          <p:cNvSpPr>
            <a:spLocks noGrp="1"/>
          </p:cNvSpPr>
          <p:nvPr>
            <p:ph idx="1"/>
          </p:nvPr>
        </p:nvSpPr>
        <p:spPr/>
        <p:txBody>
          <a:bodyPr/>
          <a:lstStyle/>
          <a:p>
            <a:pPr marL="0" indent="0">
              <a:buNone/>
            </a:pPr>
            <a:r>
              <a:rPr lang="en-US" dirty="0"/>
              <a:t>Multiple Choice:</a:t>
            </a:r>
          </a:p>
          <a:p>
            <a:pPr marL="0" indent="0">
              <a:buNone/>
            </a:pPr>
            <a:r>
              <a:rPr lang="en-US" dirty="0"/>
              <a:t>A) 75%</a:t>
            </a:r>
          </a:p>
          <a:p>
            <a:pPr marL="0" indent="0">
              <a:buNone/>
            </a:pPr>
            <a:r>
              <a:rPr lang="en-US" dirty="0"/>
              <a:t>B) 50%</a:t>
            </a:r>
          </a:p>
          <a:p>
            <a:pPr marL="0" indent="0">
              <a:buNone/>
            </a:pPr>
            <a:r>
              <a:rPr lang="en-US" dirty="0"/>
              <a:t>C) 30%</a:t>
            </a:r>
          </a:p>
          <a:p>
            <a:pPr marL="0" indent="0">
              <a:buNone/>
            </a:pPr>
            <a:r>
              <a:rPr lang="en-US" dirty="0"/>
              <a:t>D) I don’t understand/ I don’t have a calculator</a:t>
            </a:r>
          </a:p>
          <a:p>
            <a:pPr marL="0" indent="0">
              <a:buNone/>
            </a:pPr>
            <a:endParaRPr lang="en-US" dirty="0"/>
          </a:p>
        </p:txBody>
      </p:sp>
    </p:spTree>
    <p:extLst>
      <p:ext uri="{BB962C8B-B14F-4D97-AF65-F5344CB8AC3E}">
        <p14:creationId xmlns:p14="http://schemas.microsoft.com/office/powerpoint/2010/main" val="181384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Answer #2</a:t>
            </a:r>
          </a:p>
        </p:txBody>
      </p:sp>
      <p:sp>
        <p:nvSpPr>
          <p:cNvPr id="3" name="Content Placeholder 2"/>
          <p:cNvSpPr>
            <a:spLocks noGrp="1"/>
          </p:cNvSpPr>
          <p:nvPr>
            <p:ph idx="1"/>
          </p:nvPr>
        </p:nvSpPr>
        <p:spPr>
          <a:xfrm>
            <a:off x="457200" y="1203158"/>
            <a:ext cx="8229600" cy="4923005"/>
          </a:xfrm>
        </p:spPr>
        <p:txBody>
          <a:bodyPr/>
          <a:lstStyle/>
          <a:p>
            <a:r>
              <a:rPr lang="en-US" dirty="0"/>
              <a:t>What is the total % of completers who earned a certificate of less than one year?</a:t>
            </a:r>
          </a:p>
          <a:p>
            <a:pPr marL="338137" lvl="1" indent="0">
              <a:buNone/>
            </a:pPr>
            <a:r>
              <a:rPr lang="en-US" dirty="0">
                <a:solidFill>
                  <a:srgbClr val="C00000"/>
                </a:solidFill>
              </a:rPr>
              <a:t> Formula: (B.6a / B.2) x 100 = %</a:t>
            </a:r>
          </a:p>
          <a:p>
            <a:pPr marL="338137" lvl="1" indent="0">
              <a:buNone/>
            </a:pPr>
            <a:r>
              <a:rPr lang="en-US" dirty="0">
                <a:solidFill>
                  <a:srgbClr val="C00000"/>
                </a:solidFill>
              </a:rPr>
              <a:t> 	</a:t>
            </a:r>
            <a:r>
              <a:rPr lang="en-US" b="1" dirty="0">
                <a:solidFill>
                  <a:srgbClr val="C00000"/>
                </a:solidFill>
              </a:rPr>
              <a:t>Answer: (6 / 8) x 100 = 75%</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16772592"/>
              </p:ext>
            </p:extLst>
          </p:nvPr>
        </p:nvGraphicFramePr>
        <p:xfrm>
          <a:off x="505325" y="3133850"/>
          <a:ext cx="8181475" cy="3059439"/>
        </p:xfrm>
        <a:graphic>
          <a:graphicData uri="http://schemas.openxmlformats.org/drawingml/2006/table">
            <a:tbl>
              <a:tblPr>
                <a:tableStyleId>{5C22544A-7EE6-4342-B048-85BDC9FD1C3A}</a:tableStyleId>
              </a:tblPr>
              <a:tblGrid>
                <a:gridCol w="2045369">
                  <a:extLst>
                    <a:ext uri="{9D8B030D-6E8A-4147-A177-3AD203B41FA5}">
                      <a16:colId xmlns:a16="http://schemas.microsoft.com/office/drawing/2014/main" val="20000"/>
                    </a:ext>
                  </a:extLst>
                </a:gridCol>
                <a:gridCol w="2019560">
                  <a:extLst>
                    <a:ext uri="{9D8B030D-6E8A-4147-A177-3AD203B41FA5}">
                      <a16:colId xmlns:a16="http://schemas.microsoft.com/office/drawing/2014/main" val="20001"/>
                    </a:ext>
                  </a:extLst>
                </a:gridCol>
                <a:gridCol w="2071177">
                  <a:extLst>
                    <a:ext uri="{9D8B030D-6E8A-4147-A177-3AD203B41FA5}">
                      <a16:colId xmlns:a16="http://schemas.microsoft.com/office/drawing/2014/main" val="20002"/>
                    </a:ext>
                  </a:extLst>
                </a:gridCol>
                <a:gridCol w="2045369">
                  <a:extLst>
                    <a:ext uri="{9D8B030D-6E8A-4147-A177-3AD203B41FA5}">
                      <a16:colId xmlns:a16="http://schemas.microsoft.com/office/drawing/2014/main" val="20003"/>
                    </a:ext>
                  </a:extLst>
                </a:gridCol>
              </a:tblGrid>
              <a:tr h="573414">
                <a:tc>
                  <a:txBody>
                    <a:bodyPr/>
                    <a:lstStyle/>
                    <a:p>
                      <a:pPr algn="l" fontAlgn="b"/>
                      <a:r>
                        <a:rPr lang="en-US" sz="3200" b="1" u="none" strike="noStrike" dirty="0">
                          <a:effectLst/>
                        </a:rPr>
                        <a:t>Outcome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1</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2</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Total</a:t>
                      </a:r>
                      <a:endParaRPr lang="en-US" sz="3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30828">
                <a:tc>
                  <a:txBody>
                    <a:bodyPr/>
                    <a:lstStyle/>
                    <a:p>
                      <a:pPr algn="ctr" fontAlgn="b"/>
                      <a:r>
                        <a:rPr lang="en-US" sz="3200" b="1" u="none" strike="noStrike" dirty="0">
                          <a:effectLst/>
                        </a:rPr>
                        <a:t>B.2 </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8</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30828">
                <a:tc>
                  <a:txBody>
                    <a:bodyPr/>
                    <a:lstStyle/>
                    <a:p>
                      <a:pPr algn="ctr" fontAlgn="b"/>
                      <a:r>
                        <a:rPr lang="en-US" sz="3200" b="1" u="none" strike="noStrike" dirty="0">
                          <a:effectLst/>
                        </a:rPr>
                        <a:t>B.6</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b="0" i="0" u="none" strike="noStrike" dirty="0">
                          <a:solidFill>
                            <a:srgbClr val="000000"/>
                          </a:solidFill>
                          <a:effectLst/>
                          <a:latin typeface="Calibri"/>
                        </a:rPr>
                        <a:t>10</a:t>
                      </a:r>
                    </a:p>
                  </a:txBody>
                  <a:tcPr marL="9525" marR="9525" marT="9525" marB="0" anchor="b"/>
                </a:tc>
                <a:tc>
                  <a:txBody>
                    <a:bodyPr/>
                    <a:lstStyle/>
                    <a:p>
                      <a:pPr algn="ctr" fontAlgn="b"/>
                      <a:r>
                        <a:rPr lang="en-US" sz="3200" u="none" strike="noStrike" dirty="0">
                          <a:effectLst/>
                        </a:rPr>
                        <a:t>15</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30828">
                <a:tc>
                  <a:txBody>
                    <a:bodyPr/>
                    <a:lstStyle/>
                    <a:p>
                      <a:pPr algn="ctr" fontAlgn="b"/>
                      <a:r>
                        <a:rPr lang="en-US" sz="3200" b="1" u="none" strike="noStrike" dirty="0">
                          <a:effectLst/>
                        </a:rPr>
                        <a:t>B.6 a</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6</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30828">
                <a:tc>
                  <a:txBody>
                    <a:bodyPr/>
                    <a:lstStyle/>
                    <a:p>
                      <a:pPr algn="ctr" fontAlgn="b"/>
                      <a:r>
                        <a:rPr lang="en-US" sz="3200" b="1" u="none" strike="noStrike" dirty="0">
                          <a:effectLst/>
                        </a:rPr>
                        <a:t>B.6 b</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b="0" i="0" u="none" strike="noStrike" dirty="0">
                          <a:solidFill>
                            <a:schemeClr val="dk1"/>
                          </a:solidFill>
                          <a:effectLst/>
                          <a:latin typeface="+mn-lt"/>
                        </a:rPr>
                        <a:t>1</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b="0" i="0" u="none" strike="noStrike" dirty="0">
                          <a:solidFill>
                            <a:schemeClr val="dk1"/>
                          </a:solidFill>
                          <a:effectLst/>
                          <a:latin typeface="+mn-lt"/>
                        </a:rPr>
                        <a:t>1</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30828">
                <a:tc>
                  <a:txBody>
                    <a:bodyPr/>
                    <a:lstStyle/>
                    <a:p>
                      <a:pPr algn="ctr" fontAlgn="b"/>
                      <a:r>
                        <a:rPr lang="en-US" sz="3200" b="1" u="none" strike="noStrike" dirty="0">
                          <a:effectLst/>
                        </a:rPr>
                        <a:t>B.6 c</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047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20468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Percentage of Non-Incumbent Workers Entering Employment</a:t>
            </a:r>
          </a:p>
        </p:txBody>
      </p:sp>
      <p:sp>
        <p:nvSpPr>
          <p:cNvPr id="3" name="Content Placeholder 2"/>
          <p:cNvSpPr>
            <a:spLocks noGrp="1"/>
          </p:cNvSpPr>
          <p:nvPr>
            <p:ph idx="1"/>
          </p:nvPr>
        </p:nvSpPr>
        <p:spPr/>
        <p:txBody>
          <a:bodyPr/>
          <a:lstStyle/>
          <a:p>
            <a:r>
              <a:rPr lang="en-US" dirty="0"/>
              <a:t>Sum B.2, B.2a and B.8 for all years in your grant</a:t>
            </a:r>
          </a:p>
          <a:p>
            <a:pPr marL="338137" lvl="1" indent="0">
              <a:buNone/>
            </a:pPr>
            <a:r>
              <a:rPr lang="en-US" dirty="0">
                <a:solidFill>
                  <a:srgbClr val="C00000"/>
                </a:solidFill>
              </a:rPr>
              <a:t> Formula: [ B.8 / (B.2 – B.2a) ] x 100 = %</a:t>
            </a:r>
          </a:p>
          <a:p>
            <a:pPr marL="0" indent="0">
              <a:buNone/>
            </a:pPr>
            <a:endParaRPr lang="en-US" dirty="0"/>
          </a:p>
          <a:p>
            <a:r>
              <a:rPr lang="en-US" dirty="0"/>
              <a:t>This is essentially your employment rate</a:t>
            </a:r>
          </a:p>
          <a:p>
            <a:endParaRPr lang="en-US" dirty="0"/>
          </a:p>
          <a:p>
            <a:r>
              <a:rPr lang="en-US" dirty="0"/>
              <a:t>Not simply B.8 / B.2 because incumbent workers are not eligible </a:t>
            </a:r>
          </a:p>
          <a:p>
            <a:pPr lvl="1"/>
            <a:r>
              <a:rPr lang="en-US" dirty="0"/>
              <a:t>Incumbent workers (B.2a) have to be subtracted from B.2</a:t>
            </a:r>
          </a:p>
          <a:p>
            <a:pPr lvl="1"/>
            <a:r>
              <a:rPr lang="en-US" dirty="0"/>
              <a:t>You can’t get a job if you already have a job</a:t>
            </a:r>
          </a:p>
          <a:p>
            <a:pPr lvl="1"/>
            <a:r>
              <a:rPr lang="en-US" dirty="0"/>
              <a:t>B.10 is meant to measure incumbent worker outcomes</a:t>
            </a:r>
          </a:p>
          <a:p>
            <a:endParaRPr lang="en-US" dirty="0"/>
          </a:p>
        </p:txBody>
      </p:sp>
    </p:spTree>
    <p:extLst>
      <p:ext uri="{BB962C8B-B14F-4D97-AF65-F5344CB8AC3E}">
        <p14:creationId xmlns:p14="http://schemas.microsoft.com/office/powerpoint/2010/main" val="26631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Knowledge Check #3</a:t>
            </a:r>
          </a:p>
        </p:txBody>
      </p:sp>
      <p:sp>
        <p:nvSpPr>
          <p:cNvPr id="3" name="Content Placeholder 2"/>
          <p:cNvSpPr>
            <a:spLocks noGrp="1"/>
          </p:cNvSpPr>
          <p:nvPr>
            <p:ph idx="1"/>
          </p:nvPr>
        </p:nvSpPr>
        <p:spPr/>
        <p:txBody>
          <a:bodyPr/>
          <a:lstStyle/>
          <a:p>
            <a:r>
              <a:rPr lang="en-US" dirty="0"/>
              <a:t>What is the employment rate using this data set?</a:t>
            </a:r>
          </a:p>
          <a:p>
            <a:pPr lvl="1"/>
            <a:r>
              <a:rPr lang="en-US" dirty="0">
                <a:solidFill>
                  <a:srgbClr val="C00000"/>
                </a:solidFill>
              </a:rPr>
              <a:t>Formula: [ B.8 / (B.2 – B.2a) ] x 100 = %</a:t>
            </a:r>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60394862"/>
              </p:ext>
            </p:extLst>
          </p:nvPr>
        </p:nvGraphicFramePr>
        <p:xfrm>
          <a:off x="505327" y="2538663"/>
          <a:ext cx="7579894" cy="3367137"/>
        </p:xfrm>
        <a:graphic>
          <a:graphicData uri="http://schemas.openxmlformats.org/drawingml/2006/table">
            <a:tbl>
              <a:tblPr>
                <a:tableStyleId>{5C22544A-7EE6-4342-B048-85BDC9FD1C3A}</a:tableStyleId>
              </a:tblPr>
              <a:tblGrid>
                <a:gridCol w="1940092">
                  <a:extLst>
                    <a:ext uri="{9D8B030D-6E8A-4147-A177-3AD203B41FA5}">
                      <a16:colId xmlns:a16="http://schemas.microsoft.com/office/drawing/2014/main" val="20000"/>
                    </a:ext>
                  </a:extLst>
                </a:gridCol>
                <a:gridCol w="1879934">
                  <a:extLst>
                    <a:ext uri="{9D8B030D-6E8A-4147-A177-3AD203B41FA5}">
                      <a16:colId xmlns:a16="http://schemas.microsoft.com/office/drawing/2014/main" val="20001"/>
                    </a:ext>
                  </a:extLst>
                </a:gridCol>
                <a:gridCol w="1879934">
                  <a:extLst>
                    <a:ext uri="{9D8B030D-6E8A-4147-A177-3AD203B41FA5}">
                      <a16:colId xmlns:a16="http://schemas.microsoft.com/office/drawing/2014/main" val="20002"/>
                    </a:ext>
                  </a:extLst>
                </a:gridCol>
                <a:gridCol w="1879934">
                  <a:extLst>
                    <a:ext uri="{9D8B030D-6E8A-4147-A177-3AD203B41FA5}">
                      <a16:colId xmlns:a16="http://schemas.microsoft.com/office/drawing/2014/main" val="20003"/>
                    </a:ext>
                  </a:extLst>
                </a:gridCol>
              </a:tblGrid>
              <a:tr h="794084">
                <a:tc>
                  <a:txBody>
                    <a:bodyPr/>
                    <a:lstStyle/>
                    <a:p>
                      <a:pPr algn="l" fontAlgn="b"/>
                      <a:r>
                        <a:rPr lang="en-US" sz="3200" b="1" u="none" strike="noStrike" dirty="0">
                          <a:effectLst/>
                        </a:rPr>
                        <a:t>Outcome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1</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a:effectLst/>
                        </a:rPr>
                        <a:t>Year 2</a:t>
                      </a:r>
                      <a:endParaRPr lang="en-US" sz="3200" b="1" i="0" u="none" strike="noStrike">
                        <a:solidFill>
                          <a:srgbClr val="000000"/>
                        </a:solidFill>
                        <a:effectLst/>
                        <a:latin typeface="Calibri"/>
                      </a:endParaRPr>
                    </a:p>
                  </a:txBody>
                  <a:tcPr marL="9525" marR="9525" marT="9525" marB="0" anchor="b"/>
                </a:tc>
                <a:tc>
                  <a:txBody>
                    <a:bodyPr/>
                    <a:lstStyle/>
                    <a:p>
                      <a:pPr algn="ctr" fontAlgn="b"/>
                      <a:r>
                        <a:rPr lang="en-US" sz="3200" b="1" u="none" strike="noStrike" dirty="0">
                          <a:effectLst/>
                        </a:rPr>
                        <a:t>Total</a:t>
                      </a:r>
                      <a:endParaRPr lang="en-US" sz="3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94084">
                <a:tc>
                  <a:txBody>
                    <a:bodyPr/>
                    <a:lstStyle/>
                    <a:p>
                      <a:pPr algn="ctr" fontAlgn="b"/>
                      <a:r>
                        <a:rPr lang="en-US" sz="3200" b="1" u="none" strike="noStrike" dirty="0">
                          <a:effectLst/>
                        </a:rPr>
                        <a:t>B.2</a:t>
                      </a:r>
                    </a:p>
                    <a:p>
                      <a:pPr algn="ctr" fontAlgn="b"/>
                      <a:r>
                        <a:rPr lang="en-US" sz="1600" b="1" u="none" strike="noStrike" dirty="0">
                          <a:effectLst/>
                        </a:rPr>
                        <a:t>Completers</a:t>
                      </a:r>
                      <a:r>
                        <a:rPr lang="en-US" sz="3200" b="1" u="none" strike="noStrike" dirty="0">
                          <a:effectLst/>
                        </a:rPr>
                        <a:t> </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10</a:t>
                      </a:r>
                      <a:endParaRPr lang="en-US" sz="3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94084">
                <a:tc>
                  <a:txBody>
                    <a:bodyPr/>
                    <a:lstStyle/>
                    <a:p>
                      <a:pPr algn="ctr" fontAlgn="b"/>
                      <a:r>
                        <a:rPr lang="en-US" sz="3200" b="1" u="none" strike="noStrike" dirty="0">
                          <a:effectLst/>
                        </a:rPr>
                        <a:t>B.2a</a:t>
                      </a:r>
                    </a:p>
                    <a:p>
                      <a:pPr algn="ctr" fontAlgn="b"/>
                      <a:r>
                        <a:rPr lang="en-US" sz="1600" b="1" i="0" u="none" strike="noStrike" dirty="0">
                          <a:solidFill>
                            <a:srgbClr val="000000"/>
                          </a:solidFill>
                          <a:effectLst/>
                          <a:latin typeface="Calibri"/>
                        </a:rPr>
                        <a:t>Incumbent Completers</a:t>
                      </a: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94084">
                <a:tc>
                  <a:txBody>
                    <a:bodyPr/>
                    <a:lstStyle/>
                    <a:p>
                      <a:pPr algn="ctr" fontAlgn="b"/>
                      <a:r>
                        <a:rPr lang="en-US" sz="3200" b="1" u="none" strike="noStrike" dirty="0">
                          <a:effectLst/>
                        </a:rPr>
                        <a:t>B.8</a:t>
                      </a:r>
                    </a:p>
                    <a:p>
                      <a:pPr algn="ctr" fontAlgn="b"/>
                      <a:r>
                        <a:rPr lang="en-US" sz="1600" b="1" i="0" u="none" strike="noStrike" dirty="0">
                          <a:solidFill>
                            <a:srgbClr val="000000"/>
                          </a:solidFill>
                          <a:effectLst/>
                          <a:latin typeface="Calibri"/>
                        </a:rPr>
                        <a:t>Employed</a:t>
                      </a: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4</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983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Knowledge Check #3</a:t>
            </a:r>
          </a:p>
        </p:txBody>
      </p:sp>
      <p:sp>
        <p:nvSpPr>
          <p:cNvPr id="3" name="Content Placeholder 2"/>
          <p:cNvSpPr>
            <a:spLocks noGrp="1"/>
          </p:cNvSpPr>
          <p:nvPr>
            <p:ph idx="1"/>
          </p:nvPr>
        </p:nvSpPr>
        <p:spPr/>
        <p:txBody>
          <a:bodyPr/>
          <a:lstStyle/>
          <a:p>
            <a:pPr marL="0" indent="0">
              <a:buNone/>
            </a:pPr>
            <a:r>
              <a:rPr lang="en-US" dirty="0"/>
              <a:t>Multiple Choice:</a:t>
            </a:r>
          </a:p>
          <a:p>
            <a:pPr marL="0" indent="0">
              <a:buNone/>
            </a:pPr>
            <a:r>
              <a:rPr lang="en-US" dirty="0"/>
              <a:t>A) 40%</a:t>
            </a:r>
          </a:p>
          <a:p>
            <a:pPr marL="0" indent="0">
              <a:buNone/>
            </a:pPr>
            <a:r>
              <a:rPr lang="en-US" dirty="0"/>
              <a:t>B) 30%</a:t>
            </a:r>
          </a:p>
          <a:p>
            <a:pPr marL="0" indent="0">
              <a:buNone/>
            </a:pPr>
            <a:r>
              <a:rPr lang="en-US" dirty="0"/>
              <a:t>C) 57%</a:t>
            </a:r>
          </a:p>
          <a:p>
            <a:pPr marL="0" indent="0">
              <a:buNone/>
            </a:pPr>
            <a:r>
              <a:rPr lang="en-US" dirty="0"/>
              <a:t>D) I don’t understand/ I don’t have a calculator</a:t>
            </a:r>
          </a:p>
          <a:p>
            <a:pPr marL="0" indent="0">
              <a:buNone/>
            </a:pPr>
            <a:endParaRPr lang="en-US" dirty="0"/>
          </a:p>
        </p:txBody>
      </p:sp>
    </p:spTree>
    <p:extLst>
      <p:ext uri="{BB962C8B-B14F-4D97-AF65-F5344CB8AC3E}">
        <p14:creationId xmlns:p14="http://schemas.microsoft.com/office/powerpoint/2010/main" val="14336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Answer #3</a:t>
            </a:r>
          </a:p>
        </p:txBody>
      </p:sp>
      <p:sp>
        <p:nvSpPr>
          <p:cNvPr id="3" name="Content Placeholder 2"/>
          <p:cNvSpPr>
            <a:spLocks noGrp="1"/>
          </p:cNvSpPr>
          <p:nvPr>
            <p:ph idx="1"/>
          </p:nvPr>
        </p:nvSpPr>
        <p:spPr>
          <a:xfrm>
            <a:off x="457200" y="1347538"/>
            <a:ext cx="8229600" cy="4778626"/>
          </a:xfrm>
        </p:spPr>
        <p:txBody>
          <a:bodyPr/>
          <a:lstStyle/>
          <a:p>
            <a:r>
              <a:rPr lang="en-US" dirty="0"/>
              <a:t>What is the employment rate using this data set?</a:t>
            </a:r>
          </a:p>
          <a:p>
            <a:pPr marL="338137" lvl="1" indent="0">
              <a:buNone/>
            </a:pPr>
            <a:r>
              <a:rPr lang="en-US" dirty="0">
                <a:solidFill>
                  <a:srgbClr val="C00000"/>
                </a:solidFill>
              </a:rPr>
              <a:t>Formula: [ B.8 / (B.2 – B.2a) ] x 100 = %</a:t>
            </a:r>
          </a:p>
          <a:p>
            <a:pPr marL="338137" lvl="1" indent="0">
              <a:buNone/>
            </a:pPr>
            <a:r>
              <a:rPr lang="en-US" b="1" dirty="0">
                <a:solidFill>
                  <a:srgbClr val="C00000"/>
                </a:solidFill>
              </a:rPr>
              <a:t>Answer: [4 / (10 – 3)] x 100 = 57%</a:t>
            </a:r>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78847804"/>
              </p:ext>
            </p:extLst>
          </p:nvPr>
        </p:nvGraphicFramePr>
        <p:xfrm>
          <a:off x="738083" y="2775208"/>
          <a:ext cx="7579894" cy="3203770"/>
        </p:xfrm>
        <a:graphic>
          <a:graphicData uri="http://schemas.openxmlformats.org/drawingml/2006/table">
            <a:tbl>
              <a:tblPr>
                <a:tableStyleId>{5C22544A-7EE6-4342-B048-85BDC9FD1C3A}</a:tableStyleId>
              </a:tblPr>
              <a:tblGrid>
                <a:gridCol w="1940092">
                  <a:extLst>
                    <a:ext uri="{9D8B030D-6E8A-4147-A177-3AD203B41FA5}">
                      <a16:colId xmlns:a16="http://schemas.microsoft.com/office/drawing/2014/main" val="20000"/>
                    </a:ext>
                  </a:extLst>
                </a:gridCol>
                <a:gridCol w="1879934">
                  <a:extLst>
                    <a:ext uri="{9D8B030D-6E8A-4147-A177-3AD203B41FA5}">
                      <a16:colId xmlns:a16="http://schemas.microsoft.com/office/drawing/2014/main" val="20001"/>
                    </a:ext>
                  </a:extLst>
                </a:gridCol>
                <a:gridCol w="1879934">
                  <a:extLst>
                    <a:ext uri="{9D8B030D-6E8A-4147-A177-3AD203B41FA5}">
                      <a16:colId xmlns:a16="http://schemas.microsoft.com/office/drawing/2014/main" val="20002"/>
                    </a:ext>
                  </a:extLst>
                </a:gridCol>
                <a:gridCol w="1879934">
                  <a:extLst>
                    <a:ext uri="{9D8B030D-6E8A-4147-A177-3AD203B41FA5}">
                      <a16:colId xmlns:a16="http://schemas.microsoft.com/office/drawing/2014/main" val="20003"/>
                    </a:ext>
                  </a:extLst>
                </a:gridCol>
              </a:tblGrid>
              <a:tr h="736795">
                <a:tc>
                  <a:txBody>
                    <a:bodyPr/>
                    <a:lstStyle/>
                    <a:p>
                      <a:pPr algn="l" fontAlgn="b"/>
                      <a:r>
                        <a:rPr lang="en-US" sz="3200" b="1" u="none" strike="noStrike" dirty="0">
                          <a:effectLst/>
                        </a:rPr>
                        <a:t>Outcome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1</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2</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Total</a:t>
                      </a:r>
                      <a:endParaRPr lang="en-US" sz="3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36795">
                <a:tc>
                  <a:txBody>
                    <a:bodyPr/>
                    <a:lstStyle/>
                    <a:p>
                      <a:pPr algn="ctr" fontAlgn="b"/>
                      <a:r>
                        <a:rPr lang="en-US" sz="3200" b="1" u="none" strike="noStrike" dirty="0">
                          <a:effectLst/>
                        </a:rPr>
                        <a:t>B.2</a:t>
                      </a:r>
                    </a:p>
                    <a:p>
                      <a:pPr algn="ctr" fontAlgn="b"/>
                      <a:r>
                        <a:rPr lang="en-US" sz="1600" b="1" u="none" strike="noStrike" dirty="0">
                          <a:effectLst/>
                        </a:rPr>
                        <a:t>Completers</a:t>
                      </a:r>
                      <a:r>
                        <a:rPr lang="en-US" sz="3200" b="1" u="none" strike="noStrike" dirty="0">
                          <a:effectLst/>
                        </a:rPr>
                        <a:t> </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10</a:t>
                      </a:r>
                      <a:endParaRPr lang="en-US" sz="3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36795">
                <a:tc>
                  <a:txBody>
                    <a:bodyPr/>
                    <a:lstStyle/>
                    <a:p>
                      <a:pPr algn="ctr" fontAlgn="b"/>
                      <a:r>
                        <a:rPr lang="en-US" sz="3200" b="1" u="none" strike="noStrike" dirty="0">
                          <a:effectLst/>
                        </a:rPr>
                        <a:t>B.2a</a:t>
                      </a:r>
                    </a:p>
                    <a:p>
                      <a:pPr algn="ctr" fontAlgn="b"/>
                      <a:r>
                        <a:rPr lang="en-US" sz="1600" b="1" i="0" u="none" strike="noStrike" dirty="0">
                          <a:solidFill>
                            <a:srgbClr val="000000"/>
                          </a:solidFill>
                          <a:effectLst/>
                          <a:latin typeface="Calibri"/>
                        </a:rPr>
                        <a:t>Incumbent Completers</a:t>
                      </a: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36795">
                <a:tc>
                  <a:txBody>
                    <a:bodyPr/>
                    <a:lstStyle/>
                    <a:p>
                      <a:pPr algn="ctr" fontAlgn="b"/>
                      <a:r>
                        <a:rPr lang="en-US" sz="3200" b="1" u="none" strike="noStrike" dirty="0">
                          <a:effectLst/>
                        </a:rPr>
                        <a:t>B.8</a:t>
                      </a:r>
                    </a:p>
                    <a:p>
                      <a:pPr algn="ctr" fontAlgn="b"/>
                      <a:r>
                        <a:rPr lang="en-US" sz="1600" b="1" i="0" u="none" strike="noStrike" dirty="0">
                          <a:solidFill>
                            <a:srgbClr val="000000"/>
                          </a:solidFill>
                          <a:effectLst/>
                          <a:latin typeface="Calibri"/>
                        </a:rPr>
                        <a:t>Employed</a:t>
                      </a: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4</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647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Opening Poll</a:t>
            </a:r>
          </a:p>
        </p:txBody>
      </p:sp>
      <p:sp>
        <p:nvSpPr>
          <p:cNvPr id="3" name="Content Placeholder 2"/>
          <p:cNvSpPr>
            <a:spLocks noGrp="1"/>
          </p:cNvSpPr>
          <p:nvPr>
            <p:ph idx="1"/>
          </p:nvPr>
        </p:nvSpPr>
        <p:spPr/>
        <p:txBody>
          <a:bodyPr/>
          <a:lstStyle/>
          <a:p>
            <a:pPr marL="0" indent="0">
              <a:buNone/>
            </a:pPr>
            <a:r>
              <a:rPr lang="en-US" dirty="0"/>
              <a:t>What is your role/title with your grant?</a:t>
            </a:r>
          </a:p>
          <a:p>
            <a:pPr marL="0" indent="0">
              <a:buNone/>
            </a:pPr>
            <a:endParaRPr lang="en-US" dirty="0"/>
          </a:p>
          <a:p>
            <a:pPr marL="457200" indent="-457200">
              <a:buAutoNum type="alphaLcParenR"/>
            </a:pPr>
            <a:r>
              <a:rPr lang="en-US" dirty="0"/>
              <a:t>Program Manager</a:t>
            </a:r>
          </a:p>
          <a:p>
            <a:pPr marL="457200" indent="-457200">
              <a:buAutoNum type="alphaLcParenR"/>
            </a:pPr>
            <a:r>
              <a:rPr lang="en-US" dirty="0"/>
              <a:t>Grant Manager</a:t>
            </a:r>
          </a:p>
          <a:p>
            <a:pPr marL="457200" indent="-457200">
              <a:buAutoNum type="alphaLcParenR"/>
            </a:pPr>
            <a:r>
              <a:rPr lang="en-US" dirty="0"/>
              <a:t>Data Person</a:t>
            </a:r>
          </a:p>
          <a:p>
            <a:pPr marL="457200" indent="-457200">
              <a:buAutoNum type="alphaLcParenR"/>
            </a:pPr>
            <a:r>
              <a:rPr lang="en-US" dirty="0"/>
              <a:t>Faculty</a:t>
            </a:r>
          </a:p>
          <a:p>
            <a:pPr marL="457200" indent="-457200">
              <a:buAutoNum type="alphaLcParenR"/>
            </a:pPr>
            <a:r>
              <a:rPr lang="en-US"/>
              <a:t>Administrator </a:t>
            </a:r>
            <a:endParaRPr lang="en-US" dirty="0"/>
          </a:p>
          <a:p>
            <a:pPr marL="457200" indent="-457200">
              <a:buAutoNum type="alphaLcParenR"/>
            </a:pPr>
            <a:endParaRPr lang="en-US" dirty="0"/>
          </a:p>
          <a:p>
            <a:pPr marL="0" indent="0">
              <a:buNone/>
            </a:pPr>
            <a:endParaRPr lang="en-US" dirty="0"/>
          </a:p>
        </p:txBody>
      </p:sp>
    </p:spTree>
    <p:extLst>
      <p:ext uri="{BB962C8B-B14F-4D97-AF65-F5344CB8AC3E}">
        <p14:creationId xmlns:p14="http://schemas.microsoft.com/office/powerpoint/2010/main" val="2345736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299105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Percentage of Completers Entering Further Education or Employment</a:t>
            </a:r>
          </a:p>
        </p:txBody>
      </p:sp>
      <p:sp>
        <p:nvSpPr>
          <p:cNvPr id="3" name="Content Placeholder 2"/>
          <p:cNvSpPr>
            <a:spLocks noGrp="1"/>
          </p:cNvSpPr>
          <p:nvPr>
            <p:ph idx="1"/>
          </p:nvPr>
        </p:nvSpPr>
        <p:spPr/>
        <p:txBody>
          <a:bodyPr/>
          <a:lstStyle/>
          <a:p>
            <a:r>
              <a:rPr lang="en-US" dirty="0"/>
              <a:t>Sum B.2, B.7 and B.8 for all years in your grant</a:t>
            </a:r>
          </a:p>
          <a:p>
            <a:pPr marL="0" indent="0">
              <a:buNone/>
            </a:pPr>
            <a:r>
              <a:rPr lang="en-US" dirty="0"/>
              <a:t>	then</a:t>
            </a:r>
          </a:p>
          <a:p>
            <a:pPr marL="338137" lvl="1" indent="0">
              <a:buNone/>
            </a:pPr>
            <a:r>
              <a:rPr lang="en-US" dirty="0">
                <a:solidFill>
                  <a:srgbClr val="C00000"/>
                </a:solidFill>
              </a:rPr>
              <a:t>Formula: [ (B.7 + B.8) / B.2 ] x 100 = %</a:t>
            </a:r>
          </a:p>
          <a:p>
            <a:pPr marL="0" indent="0">
              <a:buNone/>
            </a:pPr>
            <a:endParaRPr lang="en-US" dirty="0"/>
          </a:p>
          <a:p>
            <a:pPr marL="0" indent="0">
              <a:buNone/>
            </a:pPr>
            <a:r>
              <a:rPr lang="en-US" b="1" dirty="0"/>
              <a:t>Wait!</a:t>
            </a:r>
          </a:p>
          <a:p>
            <a:pPr lvl="1"/>
            <a:r>
              <a:rPr lang="en-US" dirty="0"/>
              <a:t>I thought I couldn’t count incumbent workers when using B.8</a:t>
            </a:r>
          </a:p>
          <a:p>
            <a:pPr lvl="1"/>
            <a:r>
              <a:rPr lang="en-US" dirty="0"/>
              <a:t>Incumbent workers can be counted in B.7. </a:t>
            </a:r>
          </a:p>
          <a:p>
            <a:pPr lvl="2"/>
            <a:r>
              <a:rPr lang="en-US" dirty="0"/>
              <a:t>Because we are including B.7 in the calculation we can use the entire B.2 population.</a:t>
            </a:r>
          </a:p>
        </p:txBody>
      </p:sp>
    </p:spTree>
    <p:extLst>
      <p:ext uri="{BB962C8B-B14F-4D97-AF65-F5344CB8AC3E}">
        <p14:creationId xmlns:p14="http://schemas.microsoft.com/office/powerpoint/2010/main" val="3452766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Knowledge Check #4</a:t>
            </a:r>
          </a:p>
        </p:txBody>
      </p:sp>
      <p:sp>
        <p:nvSpPr>
          <p:cNvPr id="3" name="Content Placeholder 2"/>
          <p:cNvSpPr>
            <a:spLocks noGrp="1"/>
          </p:cNvSpPr>
          <p:nvPr>
            <p:ph idx="1"/>
          </p:nvPr>
        </p:nvSpPr>
        <p:spPr>
          <a:xfrm>
            <a:off x="457200" y="1359568"/>
            <a:ext cx="8229600" cy="4766595"/>
          </a:xfrm>
        </p:spPr>
        <p:txBody>
          <a:bodyPr/>
          <a:lstStyle/>
          <a:p>
            <a:r>
              <a:rPr lang="en-US" dirty="0"/>
              <a:t>What is the combined employment and further education rate using this data set?</a:t>
            </a:r>
          </a:p>
          <a:p>
            <a:pPr marL="338137" lvl="1" indent="0">
              <a:buNone/>
            </a:pPr>
            <a:r>
              <a:rPr lang="en-US" dirty="0">
                <a:solidFill>
                  <a:srgbClr val="C00000"/>
                </a:solidFill>
              </a:rPr>
              <a:t>Formula: [ (B.7 + B.8) / B.2 ] x 100 = %</a:t>
            </a:r>
          </a:p>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07752839"/>
              </p:ext>
            </p:extLst>
          </p:nvPr>
        </p:nvGraphicFramePr>
        <p:xfrm>
          <a:off x="890334" y="2658981"/>
          <a:ext cx="6942224" cy="3248525"/>
        </p:xfrm>
        <a:graphic>
          <a:graphicData uri="http://schemas.openxmlformats.org/drawingml/2006/table">
            <a:tbl>
              <a:tblPr>
                <a:tableStyleId>{5C22544A-7EE6-4342-B048-85BDC9FD1C3A}</a:tableStyleId>
              </a:tblPr>
              <a:tblGrid>
                <a:gridCol w="1735556">
                  <a:extLst>
                    <a:ext uri="{9D8B030D-6E8A-4147-A177-3AD203B41FA5}">
                      <a16:colId xmlns:a16="http://schemas.microsoft.com/office/drawing/2014/main" val="20000"/>
                    </a:ext>
                  </a:extLst>
                </a:gridCol>
                <a:gridCol w="1735556">
                  <a:extLst>
                    <a:ext uri="{9D8B030D-6E8A-4147-A177-3AD203B41FA5}">
                      <a16:colId xmlns:a16="http://schemas.microsoft.com/office/drawing/2014/main" val="20001"/>
                    </a:ext>
                  </a:extLst>
                </a:gridCol>
                <a:gridCol w="1735556">
                  <a:extLst>
                    <a:ext uri="{9D8B030D-6E8A-4147-A177-3AD203B41FA5}">
                      <a16:colId xmlns:a16="http://schemas.microsoft.com/office/drawing/2014/main" val="20002"/>
                    </a:ext>
                  </a:extLst>
                </a:gridCol>
                <a:gridCol w="1735556">
                  <a:extLst>
                    <a:ext uri="{9D8B030D-6E8A-4147-A177-3AD203B41FA5}">
                      <a16:colId xmlns:a16="http://schemas.microsoft.com/office/drawing/2014/main" val="20003"/>
                    </a:ext>
                  </a:extLst>
                </a:gridCol>
              </a:tblGrid>
              <a:tr h="649705">
                <a:tc>
                  <a:txBody>
                    <a:bodyPr/>
                    <a:lstStyle/>
                    <a:p>
                      <a:pPr algn="l" fontAlgn="b"/>
                      <a:r>
                        <a:rPr lang="en-US" sz="3200" b="1" u="none" strike="noStrike" dirty="0">
                          <a:effectLst/>
                        </a:rPr>
                        <a:t>Outcome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1</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2</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Total</a:t>
                      </a:r>
                      <a:endParaRPr lang="en-US" sz="3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649705">
                <a:tc>
                  <a:txBody>
                    <a:bodyPr/>
                    <a:lstStyle/>
                    <a:p>
                      <a:pPr algn="ctr" fontAlgn="b"/>
                      <a:r>
                        <a:rPr lang="en-US" sz="3200" b="1" u="none" strike="noStrike" dirty="0">
                          <a:effectLst/>
                        </a:rPr>
                        <a:t>B.2 </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10</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649705">
                <a:tc>
                  <a:txBody>
                    <a:bodyPr/>
                    <a:lstStyle/>
                    <a:p>
                      <a:pPr algn="ctr" fontAlgn="b"/>
                      <a:r>
                        <a:rPr lang="en-US" sz="3200" b="1" u="none" strike="noStrike" dirty="0">
                          <a:effectLst/>
                        </a:rPr>
                        <a:t>B.2a</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49705">
                <a:tc>
                  <a:txBody>
                    <a:bodyPr/>
                    <a:lstStyle/>
                    <a:p>
                      <a:pPr algn="ctr" fontAlgn="b"/>
                      <a:r>
                        <a:rPr lang="en-US" sz="3200" b="1" u="none" strike="noStrike" dirty="0">
                          <a:effectLst/>
                        </a:rPr>
                        <a:t>B.7</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649705">
                <a:tc>
                  <a:txBody>
                    <a:bodyPr/>
                    <a:lstStyle/>
                    <a:p>
                      <a:pPr algn="ctr" fontAlgn="b"/>
                      <a:r>
                        <a:rPr lang="en-US" sz="3200" b="1" u="none" strike="noStrike" dirty="0">
                          <a:effectLst/>
                        </a:rPr>
                        <a:t>B.8</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4</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491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Knowledge Check #4</a:t>
            </a:r>
          </a:p>
        </p:txBody>
      </p:sp>
      <p:sp>
        <p:nvSpPr>
          <p:cNvPr id="3" name="Content Placeholder 2"/>
          <p:cNvSpPr>
            <a:spLocks noGrp="1"/>
          </p:cNvSpPr>
          <p:nvPr>
            <p:ph idx="1"/>
          </p:nvPr>
        </p:nvSpPr>
        <p:spPr/>
        <p:txBody>
          <a:bodyPr/>
          <a:lstStyle/>
          <a:p>
            <a:pPr marL="0" indent="0">
              <a:buNone/>
            </a:pPr>
            <a:r>
              <a:rPr lang="en-US" dirty="0"/>
              <a:t>Multiple Choice:</a:t>
            </a:r>
          </a:p>
          <a:p>
            <a:pPr marL="0" indent="0">
              <a:buNone/>
            </a:pPr>
            <a:r>
              <a:rPr lang="en-US" dirty="0"/>
              <a:t>A) 70%</a:t>
            </a:r>
          </a:p>
          <a:p>
            <a:pPr marL="0" indent="0">
              <a:buNone/>
            </a:pPr>
            <a:r>
              <a:rPr lang="en-US" dirty="0"/>
              <a:t>B) 100%</a:t>
            </a:r>
          </a:p>
          <a:p>
            <a:pPr marL="0" indent="0">
              <a:buNone/>
            </a:pPr>
            <a:r>
              <a:rPr lang="en-US" dirty="0"/>
              <a:t>C) 57%</a:t>
            </a:r>
          </a:p>
          <a:p>
            <a:pPr marL="0" indent="0">
              <a:buNone/>
            </a:pPr>
            <a:r>
              <a:rPr lang="en-US" dirty="0"/>
              <a:t>D) I don’t understand/ I don’t have a calculator</a:t>
            </a:r>
          </a:p>
          <a:p>
            <a:pPr marL="0" indent="0">
              <a:buNone/>
            </a:pPr>
            <a:endParaRPr lang="en-US" dirty="0"/>
          </a:p>
        </p:txBody>
      </p:sp>
    </p:spTree>
    <p:extLst>
      <p:ext uri="{BB962C8B-B14F-4D97-AF65-F5344CB8AC3E}">
        <p14:creationId xmlns:p14="http://schemas.microsoft.com/office/powerpoint/2010/main" val="1317005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Answer #4</a:t>
            </a:r>
          </a:p>
        </p:txBody>
      </p:sp>
      <p:sp>
        <p:nvSpPr>
          <p:cNvPr id="3" name="Content Placeholder 2"/>
          <p:cNvSpPr>
            <a:spLocks noGrp="1"/>
          </p:cNvSpPr>
          <p:nvPr>
            <p:ph idx="1"/>
          </p:nvPr>
        </p:nvSpPr>
        <p:spPr>
          <a:xfrm>
            <a:off x="457200" y="1359568"/>
            <a:ext cx="8229600" cy="4766595"/>
          </a:xfrm>
        </p:spPr>
        <p:txBody>
          <a:bodyPr/>
          <a:lstStyle/>
          <a:p>
            <a:r>
              <a:rPr lang="en-US" dirty="0"/>
              <a:t>What is the combined employment and further education rate using this data set?</a:t>
            </a:r>
          </a:p>
          <a:p>
            <a:pPr marL="338137" lvl="1" indent="0">
              <a:buNone/>
            </a:pPr>
            <a:r>
              <a:rPr lang="en-US" dirty="0">
                <a:solidFill>
                  <a:srgbClr val="C00000"/>
                </a:solidFill>
              </a:rPr>
              <a:t>Formula: [ (B.7 + B.8) / B.2 ] x 100 = %</a:t>
            </a:r>
          </a:p>
          <a:p>
            <a:pPr marL="338137" lvl="1" indent="0">
              <a:buNone/>
            </a:pPr>
            <a:r>
              <a:rPr lang="en-US" b="1" dirty="0">
                <a:solidFill>
                  <a:srgbClr val="C00000"/>
                </a:solidFill>
              </a:rPr>
              <a:t>Answer: [(3 + 4) / 10] x 100 = 70% </a:t>
            </a:r>
          </a:p>
          <a:p>
            <a:pPr marL="338137" lvl="1" indent="0">
              <a:buNone/>
            </a:pPr>
            <a:endParaRPr lang="en-US" dirty="0">
              <a:solidFill>
                <a:srgbClr val="C00000"/>
              </a:solidFill>
            </a:endParaRPr>
          </a:p>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02831809"/>
              </p:ext>
            </p:extLst>
          </p:nvPr>
        </p:nvGraphicFramePr>
        <p:xfrm>
          <a:off x="1056588" y="3325089"/>
          <a:ext cx="6942224" cy="2883110"/>
        </p:xfrm>
        <a:graphic>
          <a:graphicData uri="http://schemas.openxmlformats.org/drawingml/2006/table">
            <a:tbl>
              <a:tblPr>
                <a:tableStyleId>{5C22544A-7EE6-4342-B048-85BDC9FD1C3A}</a:tableStyleId>
              </a:tblPr>
              <a:tblGrid>
                <a:gridCol w="1735556">
                  <a:extLst>
                    <a:ext uri="{9D8B030D-6E8A-4147-A177-3AD203B41FA5}">
                      <a16:colId xmlns:a16="http://schemas.microsoft.com/office/drawing/2014/main" val="20000"/>
                    </a:ext>
                  </a:extLst>
                </a:gridCol>
                <a:gridCol w="1735556">
                  <a:extLst>
                    <a:ext uri="{9D8B030D-6E8A-4147-A177-3AD203B41FA5}">
                      <a16:colId xmlns:a16="http://schemas.microsoft.com/office/drawing/2014/main" val="20001"/>
                    </a:ext>
                  </a:extLst>
                </a:gridCol>
                <a:gridCol w="1735556">
                  <a:extLst>
                    <a:ext uri="{9D8B030D-6E8A-4147-A177-3AD203B41FA5}">
                      <a16:colId xmlns:a16="http://schemas.microsoft.com/office/drawing/2014/main" val="20002"/>
                    </a:ext>
                  </a:extLst>
                </a:gridCol>
                <a:gridCol w="1735556">
                  <a:extLst>
                    <a:ext uri="{9D8B030D-6E8A-4147-A177-3AD203B41FA5}">
                      <a16:colId xmlns:a16="http://schemas.microsoft.com/office/drawing/2014/main" val="20003"/>
                    </a:ext>
                  </a:extLst>
                </a:gridCol>
              </a:tblGrid>
              <a:tr h="576622">
                <a:tc>
                  <a:txBody>
                    <a:bodyPr/>
                    <a:lstStyle/>
                    <a:p>
                      <a:pPr algn="l" fontAlgn="b"/>
                      <a:r>
                        <a:rPr lang="en-US" sz="3200" b="1" u="none" strike="noStrike" dirty="0">
                          <a:effectLst/>
                        </a:rPr>
                        <a:t>Outcome</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1</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Year 2</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u="none" strike="noStrike" dirty="0">
                          <a:effectLst/>
                        </a:rPr>
                        <a:t>Total</a:t>
                      </a:r>
                      <a:endParaRPr lang="en-US" sz="3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76622">
                <a:tc>
                  <a:txBody>
                    <a:bodyPr/>
                    <a:lstStyle/>
                    <a:p>
                      <a:pPr algn="ctr" fontAlgn="b"/>
                      <a:r>
                        <a:rPr lang="en-US" sz="3200" b="1" u="none" strike="noStrike" dirty="0">
                          <a:effectLst/>
                        </a:rPr>
                        <a:t>B.2 </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5</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10</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76622">
                <a:tc>
                  <a:txBody>
                    <a:bodyPr/>
                    <a:lstStyle/>
                    <a:p>
                      <a:pPr algn="ctr" fontAlgn="b"/>
                      <a:r>
                        <a:rPr lang="en-US" sz="3200" b="1" u="none" strike="noStrike" dirty="0">
                          <a:effectLst/>
                        </a:rPr>
                        <a:t>B.2a</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1</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76622">
                <a:tc>
                  <a:txBody>
                    <a:bodyPr/>
                    <a:lstStyle/>
                    <a:p>
                      <a:pPr algn="ctr" fontAlgn="b"/>
                      <a:r>
                        <a:rPr lang="en-US" sz="3200" b="1" u="none" strike="noStrike" dirty="0">
                          <a:effectLst/>
                        </a:rPr>
                        <a:t>B.7</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2</a:t>
                      </a:r>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3</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76622">
                <a:tc>
                  <a:txBody>
                    <a:bodyPr/>
                    <a:lstStyle/>
                    <a:p>
                      <a:pPr algn="ctr" fontAlgn="b"/>
                      <a:r>
                        <a:rPr lang="en-US" sz="3200" b="1" u="none" strike="noStrike" dirty="0">
                          <a:effectLst/>
                        </a:rPr>
                        <a:t>B.8</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a:effectLst/>
                        </a:rPr>
                        <a:t>2</a:t>
                      </a:r>
                      <a:endParaRPr lang="en-US" sz="3200" b="0" i="0" u="none" strike="noStrike">
                        <a:solidFill>
                          <a:srgbClr val="000000"/>
                        </a:solidFill>
                        <a:effectLst/>
                        <a:latin typeface="Calibri"/>
                      </a:endParaRPr>
                    </a:p>
                  </a:txBody>
                  <a:tcPr marL="9525" marR="9525" marT="9525" marB="0" anchor="b"/>
                </a:tc>
                <a:tc>
                  <a:txBody>
                    <a:bodyPr/>
                    <a:lstStyle/>
                    <a:p>
                      <a:pPr algn="ctr" fontAlgn="b"/>
                      <a:r>
                        <a:rPr lang="en-US" sz="3200" u="none" strike="noStrike" dirty="0">
                          <a:effectLst/>
                        </a:rPr>
                        <a:t>4</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9010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1583737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Percentage of Incumbent Workers Receiving a Wage Increase </a:t>
            </a:r>
          </a:p>
        </p:txBody>
      </p:sp>
      <p:sp>
        <p:nvSpPr>
          <p:cNvPr id="3" name="Content Placeholder 2"/>
          <p:cNvSpPr>
            <a:spLocks noGrp="1"/>
          </p:cNvSpPr>
          <p:nvPr>
            <p:ph idx="1"/>
          </p:nvPr>
        </p:nvSpPr>
        <p:spPr/>
        <p:txBody>
          <a:bodyPr/>
          <a:lstStyle/>
          <a:p>
            <a:r>
              <a:rPr lang="en-US" dirty="0"/>
              <a:t>Sum B.10 and C.4 for all years in your grant</a:t>
            </a:r>
          </a:p>
          <a:p>
            <a:pPr marL="0" indent="0">
              <a:buNone/>
            </a:pPr>
            <a:r>
              <a:rPr lang="en-US" dirty="0"/>
              <a:t>	then</a:t>
            </a:r>
          </a:p>
          <a:p>
            <a:pPr marL="338137" lvl="1" indent="0">
              <a:buNone/>
            </a:pPr>
            <a:r>
              <a:rPr lang="en-US" dirty="0">
                <a:solidFill>
                  <a:srgbClr val="C00000"/>
                </a:solidFill>
              </a:rPr>
              <a:t>Formula: (B.10 / C.4 ) x 100 = %</a:t>
            </a:r>
          </a:p>
          <a:p>
            <a:pPr marL="338137" lvl="1" indent="0">
              <a:buNone/>
            </a:pPr>
            <a:endParaRPr lang="en-US" dirty="0">
              <a:solidFill>
                <a:srgbClr val="C00000"/>
              </a:solidFill>
            </a:endParaRPr>
          </a:p>
          <a:p>
            <a:r>
              <a:rPr lang="en-US" dirty="0"/>
              <a:t>Incumbent Workers can get wage increases at any point in the program.</a:t>
            </a:r>
          </a:p>
          <a:p>
            <a:pPr lvl="1"/>
            <a:r>
              <a:rPr lang="en-US" dirty="0"/>
              <a:t>Don’t have to rely off of completion data (B.2a)</a:t>
            </a:r>
          </a:p>
          <a:p>
            <a:pPr marL="0" indent="0">
              <a:buNone/>
            </a:pPr>
            <a:endParaRPr lang="en-US" dirty="0"/>
          </a:p>
        </p:txBody>
      </p:sp>
    </p:spTree>
    <p:extLst>
      <p:ext uri="{BB962C8B-B14F-4D97-AF65-F5344CB8AC3E}">
        <p14:creationId xmlns:p14="http://schemas.microsoft.com/office/powerpoint/2010/main" val="423189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1533816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332" y="1114778"/>
            <a:ext cx="7986889" cy="5011386"/>
          </a:xfrm>
        </p:spPr>
        <p:txBody>
          <a:bodyPr>
            <a:normAutofit fontScale="92500" lnSpcReduction="20000"/>
          </a:bodyPr>
          <a:lstStyle/>
          <a:p>
            <a:pPr marL="0" indent="0" algn="ctr">
              <a:buNone/>
            </a:pPr>
            <a:endParaRPr lang="en-US" dirty="0"/>
          </a:p>
          <a:p>
            <a:pPr marL="0" indent="0" algn="ctr">
              <a:buNone/>
            </a:pPr>
            <a:endParaRPr lang="en-US" dirty="0"/>
          </a:p>
          <a:p>
            <a:pPr marL="0" indent="0" algn="ctr">
              <a:buNone/>
            </a:pPr>
            <a:r>
              <a:rPr lang="en-US" sz="5400" b="1" i="1" dirty="0">
                <a:solidFill>
                  <a:srgbClr val="376092"/>
                </a:solidFill>
                <a:effectLst>
                  <a:outerShdw blurRad="38100" dist="38100" dir="2700000" algn="tl">
                    <a:srgbClr val="000000">
                      <a:alpha val="43137"/>
                    </a:srgbClr>
                  </a:outerShdw>
                </a:effectLst>
                <a:latin typeface="Comic Sans MS" pitchFamily="66" charset="0"/>
              </a:rPr>
              <a:t>Thank You!</a:t>
            </a:r>
            <a:endParaRPr lang="en-US" sz="5400" b="1" dirty="0">
              <a:solidFill>
                <a:srgbClr val="376092"/>
              </a:solidFill>
              <a:effectLst>
                <a:outerShdw blurRad="38100" dist="38100" dir="2700000" algn="tl">
                  <a:srgbClr val="000000">
                    <a:alpha val="43137"/>
                  </a:srgbClr>
                </a:outerShdw>
              </a:effectLst>
              <a:latin typeface="Comic Sans MS" pitchFamily="66" charset="0"/>
            </a:endParaRPr>
          </a:p>
          <a:p>
            <a:pPr marL="0" indent="0" algn="ctr">
              <a:buNone/>
            </a:pPr>
            <a:endParaRPr lang="en-US" sz="2400" dirty="0">
              <a:effectLst>
                <a:outerShdw blurRad="38100" dist="38100" dir="2700000" algn="tl">
                  <a:srgbClr val="000000">
                    <a:alpha val="43137"/>
                  </a:srgbClr>
                </a:outerShdw>
              </a:effectLst>
            </a:endParaRPr>
          </a:p>
          <a:p>
            <a:pPr marL="0" indent="0" algn="ctr">
              <a:buNone/>
            </a:pPr>
            <a:endParaRPr lang="en-US" sz="2400" dirty="0">
              <a:effectLst>
                <a:outerShdw blurRad="38100" dist="38100" dir="2700000" algn="tl">
                  <a:srgbClr val="000000">
                    <a:alpha val="43137"/>
                  </a:srgbClr>
                </a:outerShdw>
              </a:effectLst>
            </a:endParaRPr>
          </a:p>
          <a:p>
            <a:pPr marL="0" indent="0" algn="ctr">
              <a:spcAft>
                <a:spcPts val="0"/>
              </a:spcAft>
              <a:buNone/>
            </a:pPr>
            <a:r>
              <a:rPr lang="en-US" sz="2400" dirty="0"/>
              <a:t>Connect with the NEW TAACCCT Community of Practice and search for TAACCCT resources at:</a:t>
            </a:r>
          </a:p>
          <a:p>
            <a:pPr marL="0" indent="0" algn="ctr">
              <a:spcAft>
                <a:spcPts val="0"/>
              </a:spcAft>
              <a:buNone/>
            </a:pPr>
            <a:r>
              <a:rPr lang="en-US" sz="2400" dirty="0">
                <a:hlinkClick r:id="rId3"/>
              </a:rPr>
              <a:t>https://TAACCCT.workforceGPS.org</a:t>
            </a:r>
            <a:r>
              <a:rPr lang="en-US" sz="2400" dirty="0"/>
              <a:t>  </a:t>
            </a:r>
          </a:p>
          <a:p>
            <a:pPr marL="0" indent="0" algn="ctr">
              <a:spcAft>
                <a:spcPts val="0"/>
              </a:spcAft>
              <a:buNone/>
            </a:pPr>
            <a:endParaRPr lang="en-US" sz="2400" dirty="0"/>
          </a:p>
          <a:p>
            <a:pPr marL="0" indent="0" algn="ctr">
              <a:spcAft>
                <a:spcPts val="0"/>
              </a:spcAft>
              <a:buNone/>
            </a:pPr>
            <a:r>
              <a:rPr lang="en-US" sz="2400" dirty="0"/>
              <a:t>Ask questions and to connect with peers and resources at </a:t>
            </a:r>
            <a:r>
              <a:rPr lang="en-US" sz="2400" dirty="0">
                <a:hlinkClick r:id="rId4"/>
              </a:rPr>
              <a:t>TAACCCT@dol.gov</a:t>
            </a:r>
            <a:r>
              <a:rPr lang="en-US" sz="2400" dirty="0"/>
              <a:t> </a:t>
            </a:r>
          </a:p>
          <a:p>
            <a:pPr marL="0" indent="0" algn="ctr">
              <a:spcAft>
                <a:spcPts val="0"/>
              </a:spcAft>
              <a:buNone/>
            </a:pPr>
            <a:endParaRPr lang="en-US" sz="2400" dirty="0"/>
          </a:p>
          <a:p>
            <a:pPr marL="0" indent="0" algn="ctr">
              <a:spcAft>
                <a:spcPts val="0"/>
              </a:spcAft>
              <a:buNone/>
            </a:pPr>
            <a:r>
              <a:rPr lang="en-US" sz="2400" dirty="0"/>
              <a:t>If you want to learn more about peer mentoring email </a:t>
            </a:r>
            <a:r>
              <a:rPr lang="en-US" sz="2400" dirty="0">
                <a:hlinkClick r:id="rId4"/>
              </a:rPr>
              <a:t>TAACCCT@dol.gov</a:t>
            </a:r>
            <a:r>
              <a:rPr lang="en-US" sz="2400" dirty="0"/>
              <a:t> </a:t>
            </a:r>
          </a:p>
          <a:p>
            <a:pPr marL="0" indent="0" algn="ctr">
              <a:spcAft>
                <a:spcPts val="0"/>
              </a:spcAft>
              <a:buNone/>
            </a:pPr>
            <a:endParaRPr lang="en-US" sz="2400" dirty="0"/>
          </a:p>
        </p:txBody>
      </p:sp>
    </p:spTree>
    <p:extLst>
      <p:ext uri="{BB962C8B-B14F-4D97-AF65-F5344CB8AC3E}">
        <p14:creationId xmlns:p14="http://schemas.microsoft.com/office/powerpoint/2010/main" val="177392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34892" y="782053"/>
            <a:ext cx="8539992" cy="3513221"/>
          </a:xfrm>
        </p:spPr>
        <p:txBody>
          <a:bodyPr>
            <a:normAutofit fontScale="70000" lnSpcReduction="20000"/>
          </a:bodyPr>
          <a:lstStyle/>
          <a:p>
            <a:pPr algn="ctr"/>
            <a:r>
              <a:rPr lang="en-US" sz="4000" dirty="0"/>
              <a:t>TAACCCT Performance Reporting</a:t>
            </a:r>
            <a:br>
              <a:rPr lang="en-US" sz="4000" dirty="0"/>
            </a:br>
            <a:r>
              <a:rPr lang="en-US" sz="4000" dirty="0"/>
              <a:t>August Q&amp;A:</a:t>
            </a:r>
          </a:p>
          <a:p>
            <a:pPr algn="ctr"/>
            <a:br>
              <a:rPr lang="en-US" sz="4000" dirty="0"/>
            </a:br>
            <a:r>
              <a:rPr lang="en-US" sz="4000" dirty="0"/>
              <a:t>Outcome Tracking: Putting it All Together and Using the Data</a:t>
            </a:r>
            <a:endParaRPr lang="en-US" sz="3200" dirty="0"/>
          </a:p>
          <a:p>
            <a:pPr algn="ctr"/>
            <a:endParaRPr lang="en-US" sz="3200" dirty="0"/>
          </a:p>
          <a:p>
            <a:pPr algn="ctr"/>
            <a:r>
              <a:rPr lang="en-US" sz="3200" dirty="0"/>
              <a:t>Date </a:t>
            </a:r>
          </a:p>
          <a:p>
            <a:pPr algn="ctr"/>
            <a:r>
              <a:rPr lang="en-US" sz="3200" dirty="0"/>
              <a:t>August 3, 2017</a:t>
            </a:r>
          </a:p>
          <a:p>
            <a:pPr algn="ctr"/>
            <a:r>
              <a:rPr lang="en-US" sz="2900" dirty="0"/>
              <a:t> </a:t>
            </a:r>
          </a:p>
        </p:txBody>
      </p:sp>
      <p:sp>
        <p:nvSpPr>
          <p:cNvPr id="8" name="Title 1"/>
          <p:cNvSpPr txBox="1">
            <a:spLocks/>
          </p:cNvSpPr>
          <p:nvPr/>
        </p:nvSpPr>
        <p:spPr>
          <a:xfrm>
            <a:off x="722313" y="3314700"/>
            <a:ext cx="7772400" cy="831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endParaRPr lang="en-US" dirty="0"/>
          </a:p>
        </p:txBody>
      </p:sp>
    </p:spTree>
    <p:extLst>
      <p:ext uri="{BB962C8B-B14F-4D97-AF65-F5344CB8AC3E}">
        <p14:creationId xmlns:p14="http://schemas.microsoft.com/office/powerpoint/2010/main" val="383484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574067"/>
            <a:ext cx="7852771" cy="4596486"/>
          </a:xfrm>
        </p:spPr>
        <p:txBody>
          <a:bodyPr>
            <a:normAutofit/>
          </a:bodyPr>
          <a:lstStyle/>
          <a:p>
            <a:pPr marL="0" indent="0">
              <a:buNone/>
            </a:pPr>
            <a:r>
              <a:rPr lang="en-US" u="sng" dirty="0"/>
              <a:t>Moderator:</a:t>
            </a:r>
          </a:p>
          <a:p>
            <a:pPr marL="0" indent="0">
              <a:buNone/>
            </a:pPr>
            <a:r>
              <a:rPr lang="en-US" b="1" dirty="0"/>
              <a:t>Cheryl Martin</a:t>
            </a:r>
            <a:r>
              <a:rPr lang="en-US" dirty="0"/>
              <a:t>, Program Manager, TAACCCT Grants, U.S. Department of Labor, Employment and Training Administration</a:t>
            </a:r>
          </a:p>
          <a:p>
            <a:pPr marL="0" indent="0">
              <a:buNone/>
            </a:pPr>
            <a:endParaRPr lang="en-US" dirty="0"/>
          </a:p>
          <a:p>
            <a:pPr marL="0" indent="0">
              <a:buNone/>
            </a:pPr>
            <a:r>
              <a:rPr lang="en-US" u="sng" dirty="0"/>
              <a:t>Presenter:</a:t>
            </a:r>
          </a:p>
          <a:p>
            <a:pPr marL="0" indent="0">
              <a:buNone/>
            </a:pPr>
            <a:r>
              <a:rPr lang="en-US" b="1" dirty="0"/>
              <a:t>Scott Estrada</a:t>
            </a:r>
            <a:r>
              <a:rPr lang="en-US" dirty="0"/>
              <a:t>, Performance Specialist, Maher &amp; Maher, TAACCCT Grants</a:t>
            </a:r>
          </a:p>
          <a:p>
            <a:pPr marL="0" indent="0">
              <a:buNone/>
            </a:pPr>
            <a:endParaRPr lang="en-US" dirty="0"/>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Presenters</a:t>
            </a:r>
          </a:p>
        </p:txBody>
      </p:sp>
    </p:spTree>
    <p:extLst>
      <p:ext uri="{BB962C8B-B14F-4D97-AF65-F5344CB8AC3E}">
        <p14:creationId xmlns:p14="http://schemas.microsoft.com/office/powerpoint/2010/main" val="261035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29974"/>
            <a:ext cx="7772400" cy="3089430"/>
          </a:xfrm>
        </p:spPr>
        <p:txBody>
          <a:bodyPr/>
          <a:lstStyle/>
          <a:p>
            <a:r>
              <a:rPr lang="en-US" sz="2400" b="1" dirty="0">
                <a:solidFill>
                  <a:schemeClr val="tx1"/>
                </a:solidFill>
              </a:rPr>
              <a:t>Quarter 3 QNPRs are due august 14</a:t>
            </a:r>
            <a:r>
              <a:rPr lang="en-US" sz="2400" b="1" baseline="30000" dirty="0">
                <a:solidFill>
                  <a:schemeClr val="tx1"/>
                </a:solidFill>
              </a:rPr>
              <a:t>th</a:t>
            </a:r>
            <a:r>
              <a:rPr lang="en-US" sz="2400" b="1" dirty="0">
                <a:solidFill>
                  <a:schemeClr val="tx1"/>
                </a:solidFill>
              </a:rPr>
              <a:t> </a:t>
            </a:r>
            <a:br>
              <a:rPr lang="en-US" sz="2400" b="1" dirty="0">
                <a:solidFill>
                  <a:schemeClr val="tx1"/>
                </a:solidFill>
              </a:rPr>
            </a:br>
            <a:br>
              <a:rPr lang="en-US" sz="2400" b="1" dirty="0">
                <a:solidFill>
                  <a:schemeClr val="tx1"/>
                </a:solidFill>
              </a:rPr>
            </a:br>
            <a:r>
              <a:rPr lang="en-US" sz="2400" b="1" dirty="0" err="1">
                <a:solidFill>
                  <a:schemeClr val="tx1"/>
                </a:solidFill>
              </a:rPr>
              <a:t>apr</a:t>
            </a:r>
            <a:r>
              <a:rPr lang="en-US" sz="2400" b="1" dirty="0">
                <a:solidFill>
                  <a:schemeClr val="tx1"/>
                </a:solidFill>
              </a:rPr>
              <a:t> and Quarter 4 QNPR due November 14</a:t>
            </a:r>
            <a:r>
              <a:rPr lang="en-US" sz="2400" b="1" baseline="30000" dirty="0">
                <a:solidFill>
                  <a:schemeClr val="tx1"/>
                </a:solidFill>
              </a:rPr>
              <a:t>th</a:t>
            </a:r>
            <a:br>
              <a:rPr lang="en-US" sz="2400" b="1" baseline="30000" dirty="0">
                <a:solidFill>
                  <a:schemeClr val="tx1"/>
                </a:solidFill>
              </a:rPr>
            </a:br>
            <a:br>
              <a:rPr lang="en-US" sz="2400" b="1" dirty="0">
                <a:solidFill>
                  <a:schemeClr val="tx1"/>
                </a:solidFill>
              </a:rPr>
            </a:br>
            <a:r>
              <a:rPr lang="en-US" sz="2400" b="1" dirty="0">
                <a:solidFill>
                  <a:schemeClr val="tx1"/>
                </a:solidFill>
              </a:rPr>
              <a:t>Next webinar is on September 14</a:t>
            </a:r>
            <a:r>
              <a:rPr lang="en-US" sz="2400" b="1" baseline="30000" dirty="0">
                <a:solidFill>
                  <a:schemeClr val="tx1"/>
                </a:solidFill>
              </a:rPr>
              <a:t>th</a:t>
            </a:r>
            <a:r>
              <a:rPr lang="en-US" sz="2400" b="1" dirty="0">
                <a:solidFill>
                  <a:schemeClr val="tx1"/>
                </a:solidFill>
              </a:rPr>
              <a:t> </a:t>
            </a:r>
            <a:br>
              <a:rPr lang="en-US" dirty="0"/>
            </a:br>
            <a:endParaRPr lang="en-US" dirty="0"/>
          </a:p>
        </p:txBody>
      </p:sp>
      <p:sp>
        <p:nvSpPr>
          <p:cNvPr id="3" name="Text Placeholder 2"/>
          <p:cNvSpPr>
            <a:spLocks noGrp="1"/>
          </p:cNvSpPr>
          <p:nvPr>
            <p:ph type="body" idx="1"/>
          </p:nvPr>
        </p:nvSpPr>
        <p:spPr>
          <a:xfrm>
            <a:off x="565903" y="1198229"/>
            <a:ext cx="7772400" cy="823075"/>
          </a:xfrm>
        </p:spPr>
        <p:txBody>
          <a:bodyPr>
            <a:normAutofit/>
          </a:bodyPr>
          <a:lstStyle/>
          <a:p>
            <a:r>
              <a:rPr lang="en-US" sz="3200" dirty="0"/>
              <a:t>TAACCCT Announcements </a:t>
            </a:r>
          </a:p>
        </p:txBody>
      </p:sp>
    </p:spTree>
    <p:extLst>
      <p:ext uri="{BB962C8B-B14F-4D97-AF65-F5344CB8AC3E}">
        <p14:creationId xmlns:p14="http://schemas.microsoft.com/office/powerpoint/2010/main" val="186787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58" y="274638"/>
            <a:ext cx="5502442" cy="792162"/>
          </a:xfrm>
        </p:spPr>
        <p:txBody>
          <a:bodyPr>
            <a:noAutofit/>
          </a:bodyPr>
          <a:lstStyle/>
          <a:p>
            <a:r>
              <a:rPr lang="en-US" sz="2400" b="1" dirty="0"/>
              <a:t>TAACCCT Performance Reporting Key Resources</a:t>
            </a:r>
          </a:p>
        </p:txBody>
      </p:sp>
      <p:sp>
        <p:nvSpPr>
          <p:cNvPr id="3" name="Content Placeholder 2"/>
          <p:cNvSpPr>
            <a:spLocks noGrp="1"/>
          </p:cNvSpPr>
          <p:nvPr>
            <p:ph idx="1"/>
          </p:nvPr>
        </p:nvSpPr>
        <p:spPr>
          <a:xfrm>
            <a:off x="457200" y="5546558"/>
            <a:ext cx="8229600" cy="579605"/>
          </a:xfrm>
        </p:spPr>
        <p:txBody>
          <a:bodyPr>
            <a:normAutofit fontScale="92500" lnSpcReduction="20000"/>
          </a:bodyPr>
          <a:lstStyle/>
          <a:p>
            <a:pPr marL="0" indent="0">
              <a:buNone/>
            </a:pPr>
            <a:r>
              <a:rPr lang="en-US" dirty="0">
                <a:hlinkClick r:id="rId3"/>
              </a:rPr>
              <a:t>https://taaccct.workforcegps.org/resources/2016/07/13/11/53/TAACCCT_Performance_Key_Resources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293" y="1066800"/>
            <a:ext cx="5392403" cy="447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14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557062"/>
            <a:ext cx="8238807" cy="4538991"/>
          </a:xfrm>
        </p:spPr>
        <p:txBody>
          <a:bodyPr>
            <a:normAutofit/>
          </a:bodyPr>
          <a:lstStyle/>
          <a:p>
            <a:pPr algn="just"/>
            <a:r>
              <a:rPr lang="en-US" sz="2800" b="1" dirty="0"/>
              <a:t>Questions From You</a:t>
            </a:r>
          </a:p>
          <a:p>
            <a:pPr marL="0" indent="0" algn="just">
              <a:buNone/>
            </a:pPr>
            <a:endParaRPr lang="en-US" sz="2800" dirty="0"/>
          </a:p>
          <a:p>
            <a:pPr algn="just"/>
            <a:r>
              <a:rPr lang="en-US" sz="2800" b="1" dirty="0"/>
              <a:t>Today’s Special Topic</a:t>
            </a:r>
          </a:p>
          <a:p>
            <a:pPr lvl="1" algn="just"/>
            <a:r>
              <a:rPr lang="en-US" sz="2800" dirty="0"/>
              <a:t>Outcome Tracking: Putting it All Together and Using the Data</a:t>
            </a:r>
          </a:p>
          <a:p>
            <a:pPr marL="338137" lvl="1" indent="0" algn="just">
              <a:buNone/>
            </a:pPr>
            <a:endParaRPr lang="en-US" sz="2800" dirty="0"/>
          </a:p>
          <a:p>
            <a:pPr algn="just"/>
            <a:r>
              <a:rPr lang="en-US" sz="2800" b="1" dirty="0"/>
              <a:t>Open Question Period</a:t>
            </a:r>
          </a:p>
          <a:p>
            <a:pPr lvl="1" algn="just"/>
            <a:endParaRPr lang="en-US" sz="2800" dirty="0"/>
          </a:p>
          <a:p>
            <a:pPr marL="0" indent="0" algn="just">
              <a:buNone/>
            </a:pPr>
            <a:r>
              <a:rPr lang="en-US" sz="2800" dirty="0"/>
              <a:t>	</a:t>
            </a:r>
          </a:p>
        </p:txBody>
      </p:sp>
      <p:sp>
        <p:nvSpPr>
          <p:cNvPr id="13" name="Title Placeholder 1"/>
          <p:cNvSpPr txBox="1">
            <a:spLocks/>
          </p:cNvSpPr>
          <p:nvPr/>
        </p:nvSpPr>
        <p:spPr>
          <a:xfrm>
            <a:off x="3242235" y="274638"/>
            <a:ext cx="5444564"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Agenda</a:t>
            </a:r>
          </a:p>
        </p:txBody>
      </p:sp>
    </p:spTree>
    <p:extLst>
      <p:ext uri="{BB962C8B-B14F-4D97-AF65-F5344CB8AC3E}">
        <p14:creationId xmlns:p14="http://schemas.microsoft.com/office/powerpoint/2010/main" val="1378646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4800" dirty="0"/>
              <a:t>Questions From You</a:t>
            </a:r>
          </a:p>
        </p:txBody>
      </p:sp>
    </p:spTree>
    <p:extLst>
      <p:ext uri="{BB962C8B-B14F-4D97-AF65-F5344CB8AC3E}">
        <p14:creationId xmlns:p14="http://schemas.microsoft.com/office/powerpoint/2010/main" val="1370535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4&quot;/&gt;&lt;property id=&quot;20307&quot; value=&quot;259&quot;/&gt;&lt;/object&gt;&lt;object type=&quot;3&quot; unique_id=&quot;10032&quot;&gt;&lt;property id=&quot;20148&quot; value=&quot;5&quot;/&gt;&lt;property id=&quot;20300&quot; value=&quot;Slide 38&quot;/&gt;&lt;property id=&quot;20307&quot; value=&quot;310&quot;/&gt;&lt;/object&gt;&lt;object type=&quot;3&quot; unique_id=&quot;10065&quot;&gt;&lt;property id=&quot;20148&quot; value=&quot;5&quot;/&gt;&lt;property id=&quot;20300&quot; value=&quot;Slide 1 - &amp;quot;Opening Poll&amp;quot;&quot;/&gt;&lt;property id=&quot;20307&quot; value=&quot;461&quot;/&gt;&lt;/object&gt;&lt;object type=&quot;3&quot; unique_id=&quot;10066&quot;&gt;&lt;property id=&quot;20148&quot; value=&quot;5&quot;/&gt;&lt;property id=&quot;20300&quot; value=&quot;Slide 2 - &amp;quot;Opening Poll&amp;quot;&quot;/&gt;&lt;property id=&quot;20307&quot; value=&quot;462&quot;/&gt;&lt;/object&gt;&lt;object type=&quot;3&quot; unique_id=&quot;10067&quot;&gt;&lt;property id=&quot;20148&quot; value=&quot;5&quot;/&gt;&lt;property id=&quot;20300&quot; value=&quot;Slide 3 - &amp;quot;Opening Poll&amp;quot;&quot;/&gt;&lt;property id=&quot;20307&quot; value=&quot;463&quot;/&gt;&lt;/object&gt;&lt;object type=&quot;3&quot; unique_id=&quot;10068&quot;&gt;&lt;property id=&quot;20148&quot; value=&quot;5&quot;/&gt;&lt;property id=&quot;20300&quot; value=&quot;Slide 5&quot;/&gt;&lt;property id=&quot;20307&quot; value=&quot;360&quot;/&gt;&lt;/object&gt;&lt;object type=&quot;3&quot; unique_id=&quot;10069&quot;&gt;&lt;property id=&quot;20148&quot; value=&quot;5&quot;/&gt;&lt;property id=&quot;20300&quot; value=&quot;Slide 6 - &amp;quot;Quarter 3 QNPRs are due august 14th   apr and Quarter 4 QNPR due November 14th  Next webinar is on September 14th  &quot;/&gt;&lt;property id=&quot;20307&quot; value=&quot;425&quot;/&gt;&lt;/object&gt;&lt;object type=&quot;3&quot; unique_id=&quot;10070&quot;&gt;&lt;property id=&quot;20148&quot; value=&quot;5&quot;/&gt;&lt;property id=&quot;20300&quot; value=&quot;Slide 7 - &amp;quot;TAACCCT Performance Reporting Key Resources&amp;quot;&quot;/&gt;&lt;property id=&quot;20307&quot; value=&quot;426&quot;/&gt;&lt;/object&gt;&lt;object type=&quot;3&quot; unique_id=&quot;10071&quot;&gt;&lt;property id=&quot;20148&quot; value=&quot;5&quot;/&gt;&lt;property id=&quot;20300&quot; value=&quot;Slide 8&quot;/&gt;&lt;property id=&quot;20307&quot; value=&quot;422&quot;/&gt;&lt;/object&gt;&lt;object type=&quot;3&quot; unique_id=&quot;10072&quot;&gt;&lt;property id=&quot;20148&quot; value=&quot;5&quot;/&gt;&lt;property id=&quot;20300&quot; value=&quot;Slide 9&quot;/&gt;&lt;property id=&quot;20307&quot; value=&quot;431&quot;/&gt;&lt;/object&gt;&lt;object type=&quot;3&quot; unique_id=&quot;10073&quot;&gt;&lt;property id=&quot;20148&quot; value=&quot;5&quot;/&gt;&lt;property id=&quot;20300&quot; value=&quot;Slide 10 - &amp;quot;Outcome Tracking: Putting it All Together and Using the Data &amp;quot;&quot;/&gt;&lt;property id=&quot;20307&quot; value=&quot;432&quot;/&gt;&lt;/object&gt;&lt;object type=&quot;3&quot; unique_id=&quot;10074&quot;&gt;&lt;property id=&quot;20148&quot; value=&quot;5&quot;/&gt;&lt;property id=&quot;20300&quot; value=&quot;Slide 11 - &amp;quot;TAACCCT Performance: What Can Your APR Tell You&amp;quot;&quot;/&gt;&lt;property id=&quot;20307&quot; value=&quot;458&quot;/&gt;&lt;/object&gt;&lt;object type=&quot;3&quot; unique_id=&quot;10075&quot;&gt;&lt;property id=&quot;20148&quot; value=&quot;5&quot;/&gt;&lt;property id=&quot;20300&quot; value=&quot;Slide 12 - &amp;quot;Cheat Sheet &amp;quot;&quot;/&gt;&lt;property id=&quot;20307&quot; value=&quot;459&quot;/&gt;&lt;/object&gt;&lt;object type=&quot;3&quot; unique_id=&quot;10076&quot;&gt;&lt;property id=&quot;20148&quot; value=&quot;5&quot;/&gt;&lt;property id=&quot;20300&quot; value=&quot;Slide 13 - &amp;quot;Completers and Retained &amp;quot;&quot;/&gt;&lt;property id=&quot;20307&quot; value=&quot;434&quot;/&gt;&lt;/object&gt;&lt;object type=&quot;3&quot; unique_id=&quot;10077&quot;&gt;&lt;property id=&quot;20148&quot; value=&quot;5&quot;/&gt;&lt;property id=&quot;20300&quot; value=&quot;Slide 14 - &amp;quot;Completers and Retained &amp;quot;&quot;/&gt;&lt;property id=&quot;20307&quot; value=&quot;433&quot;/&gt;&lt;/object&gt;&lt;object type=&quot;3&quot; unique_id=&quot;10078&quot;&gt;&lt;property id=&quot;20148&quot; value=&quot;5&quot;/&gt;&lt;property id=&quot;20300&quot; value=&quot;Slide 15 - &amp;quot;Knowledge Check #1&amp;quot;&quot;/&gt;&lt;property id=&quot;20307&quot; value=&quot;435&quot;/&gt;&lt;/object&gt;&lt;object type=&quot;3&quot; unique_id=&quot;10079&quot;&gt;&lt;property id=&quot;20148&quot; value=&quot;5&quot;/&gt;&lt;property id=&quot;20300&quot; value=&quot;Slide 16 - &amp;quot;Knowledge Check #1&amp;quot;&quot;/&gt;&lt;property id=&quot;20307&quot; value=&quot;430&quot;/&gt;&lt;/object&gt;&lt;object type=&quot;3&quot; unique_id=&quot;10080&quot;&gt;&lt;property id=&quot;20148&quot; value=&quot;5&quot;/&gt;&lt;property id=&quot;20300&quot; value=&quot;Slide 17 - &amp;quot;Answer #1&amp;quot;&quot;/&gt;&lt;property id=&quot;20307&quot; value=&quot;437&quot;/&gt;&lt;/object&gt;&lt;object type=&quot;3&quot; unique_id=&quot;10081&quot;&gt;&lt;property id=&quot;20148&quot; value=&quot;5&quot;/&gt;&lt;property id=&quot;20300&quot; value=&quot;Slide 18&quot;/&gt;&lt;property id=&quot;20307&quot; value=&quot;429&quot;/&gt;&lt;/object&gt;&lt;object type=&quot;3&quot; unique_id=&quot;10082&quot;&gt;&lt;property id=&quot;20148&quot; value=&quot;5&quot;/&gt;&lt;property id=&quot;20300&quot; value=&quot;Slide 19 - &amp;quot;Percentage of Completers Earning Credentials&amp;quot;&quot;/&gt;&lt;property id=&quot;20307&quot; value=&quot;438&quot;/&gt;&lt;/object&gt;&lt;object type=&quot;3&quot; unique_id=&quot;10083&quot;&gt;&lt;property id=&quot;20148&quot; value=&quot;5&quot;/&gt;&lt;property id=&quot;20300&quot; value=&quot;Slide 20 - &amp;quot;Percentage of Completers Earning Credentials&amp;quot;&quot;/&gt;&lt;property id=&quot;20307&quot; value=&quot;439&quot;/&gt;&lt;/object&gt;&lt;object type=&quot;3&quot; unique_id=&quot;10084&quot;&gt;&lt;property id=&quot;20148&quot; value=&quot;5&quot;/&gt;&lt;property id=&quot;20300&quot; value=&quot;Slide 21 - &amp;quot;Average Number of Certificates Earned&amp;quot;&quot;/&gt;&lt;property id=&quot;20307&quot; value=&quot;440&quot;/&gt;&lt;/object&gt;&lt;object type=&quot;3&quot; unique_id=&quot;10085&quot;&gt;&lt;property id=&quot;20148&quot; value=&quot;5&quot;/&gt;&lt;property id=&quot;20300&quot; value=&quot;Slide 22 - &amp;quot;Knowledge Check #2&amp;quot;&quot;/&gt;&lt;property id=&quot;20307&quot; value=&quot;436&quot;/&gt;&lt;/object&gt;&lt;object type=&quot;3&quot; unique_id=&quot;10086&quot;&gt;&lt;property id=&quot;20148&quot; value=&quot;5&quot;/&gt;&lt;property id=&quot;20300&quot; value=&quot;Slide 23 - &amp;quot;Knowledge Check #2&amp;quot;&quot;/&gt;&lt;property id=&quot;20307&quot; value=&quot;441&quot;/&gt;&lt;/object&gt;&lt;object type=&quot;3&quot; unique_id=&quot;10087&quot;&gt;&lt;property id=&quot;20148&quot; value=&quot;5&quot;/&gt;&lt;property id=&quot;20300&quot; value=&quot;Slide 24 - &amp;quot;Answer #2&amp;quot;&quot;/&gt;&lt;property id=&quot;20307&quot; value=&quot;442&quot;/&gt;&lt;/object&gt;&lt;object type=&quot;3&quot; unique_id=&quot;10088&quot;&gt;&lt;property id=&quot;20148&quot; value=&quot;5&quot;/&gt;&lt;property id=&quot;20300&quot; value=&quot;Slide 25&quot;/&gt;&lt;property id=&quot;20307&quot; value=&quot;454&quot;/&gt;&lt;/object&gt;&lt;object type=&quot;3&quot; unique_id=&quot;10089&quot;&gt;&lt;property id=&quot;20148&quot; value=&quot;5&quot;/&gt;&lt;property id=&quot;20300&quot; value=&quot;Slide 26 - &amp;quot;Percentage of Non-Incumbent Workers Entering Employment&amp;quot;&quot;/&gt;&lt;property id=&quot;20307&quot; value=&quot;444&quot;/&gt;&lt;/object&gt;&lt;object type=&quot;3&quot; unique_id=&quot;10090&quot;&gt;&lt;property id=&quot;20148&quot; value=&quot;5&quot;/&gt;&lt;property id=&quot;20300&quot; value=&quot;Slide 27 - &amp;quot;Knowledge Check #3&amp;quot;&quot;/&gt;&lt;property id=&quot;20307&quot; value=&quot;447&quot;/&gt;&lt;/object&gt;&lt;object type=&quot;3&quot; unique_id=&quot;10091&quot;&gt;&lt;property id=&quot;20148&quot; value=&quot;5&quot;/&gt;&lt;property id=&quot;20300&quot; value=&quot;Slide 28 - &amp;quot;Knowledge Check #3&amp;quot;&quot;/&gt;&lt;property id=&quot;20307&quot; value=&quot;451&quot;/&gt;&lt;/object&gt;&lt;object type=&quot;3&quot; unique_id=&quot;10092&quot;&gt;&lt;property id=&quot;20148&quot; value=&quot;5&quot;/&gt;&lt;property id=&quot;20300&quot; value=&quot;Slide 29 - &amp;quot;Answer #3&amp;quot;&quot;/&gt;&lt;property id=&quot;20307&quot; value=&quot;446&quot;/&gt;&lt;/object&gt;&lt;object type=&quot;3&quot; unique_id=&quot;10093&quot;&gt;&lt;property id=&quot;20148&quot; value=&quot;5&quot;/&gt;&lt;property id=&quot;20300&quot; value=&quot;Slide 30&quot;/&gt;&lt;property id=&quot;20307&quot; value=&quot;453&quot;/&gt;&lt;/object&gt;&lt;object type=&quot;3&quot; unique_id=&quot;10094&quot;&gt;&lt;property id=&quot;20148&quot; value=&quot;5&quot;/&gt;&lt;property id=&quot;20300&quot; value=&quot;Slide 31 - &amp;quot;Percentage of Completers Entering Further Education or Employment&amp;quot;&quot;/&gt;&lt;property id=&quot;20307&quot; value=&quot;448&quot;/&gt;&lt;/object&gt;&lt;object type=&quot;3&quot; unique_id=&quot;10095&quot;&gt;&lt;property id=&quot;20148&quot; value=&quot;5&quot;/&gt;&lt;property id=&quot;20300&quot; value=&quot;Slide 32 - &amp;quot;Knowledge Check #4&amp;quot;&quot;/&gt;&lt;property id=&quot;20307&quot; value=&quot;450&quot;/&gt;&lt;/object&gt;&lt;object type=&quot;3&quot; unique_id=&quot;10096&quot;&gt;&lt;property id=&quot;20148&quot; value=&quot;5&quot;/&gt;&lt;property id=&quot;20300&quot; value=&quot;Slide 33 - &amp;quot;Knowledge Check #4&amp;quot;&quot;/&gt;&lt;property id=&quot;20307&quot; value=&quot;443&quot;/&gt;&lt;/object&gt;&lt;object type=&quot;3&quot; unique_id=&quot;10097&quot;&gt;&lt;property id=&quot;20148&quot; value=&quot;5&quot;/&gt;&lt;property id=&quot;20300&quot; value=&quot;Slide 34 - &amp;quot;Answer #4&amp;quot;&quot;/&gt;&lt;property id=&quot;20307&quot; value=&quot;460&quot;/&gt;&lt;/object&gt;&lt;object type=&quot;3&quot; unique_id=&quot;10098&quot;&gt;&lt;property id=&quot;20148&quot; value=&quot;5&quot;/&gt;&lt;property id=&quot;20300&quot; value=&quot;Slide 35&quot;/&gt;&lt;property id=&quot;20307&quot; value=&quot;456&quot;/&gt;&lt;/object&gt;&lt;object type=&quot;3&quot; unique_id=&quot;10099&quot;&gt;&lt;property id=&quot;20148&quot; value=&quot;5&quot;/&gt;&lt;property id=&quot;20300&quot; value=&quot;Slide 36 - &amp;quot;Percentage of Incumbent Workers Receiving a Wage Increase &amp;quot;&quot;/&gt;&lt;property id=&quot;20307&quot; value=&quot;455&quot;/&gt;&lt;/object&gt;&lt;object type=&quot;3&quot; unique_id=&quot;10100&quot;&gt;&lt;property id=&quot;20148&quot; value=&quot;5&quot;/&gt;&lt;property id=&quot;20300&quot; value=&quot;Slide 37&quot;/&gt;&lt;property id=&quot;20307&quot; value=&quot;452&quot;/&gt;&lt;/object&gt;&lt;/object&gt;&lt;object type=&quot;8&quot; unique_id=&quot;1006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8348</TotalTime>
  <Words>1704</Words>
  <Application>Microsoft Office PowerPoint</Application>
  <PresentationFormat>On-screen Show (4:3)</PresentationFormat>
  <Paragraphs>407</Paragraphs>
  <Slides>38</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Comic Sans MS</vt:lpstr>
      <vt:lpstr>Office Theme</vt:lpstr>
      <vt:lpstr>Opening Poll</vt:lpstr>
      <vt:lpstr>Opening Poll</vt:lpstr>
      <vt:lpstr>Opening Poll</vt:lpstr>
      <vt:lpstr>PowerPoint Presentation</vt:lpstr>
      <vt:lpstr>PowerPoint Presentation</vt:lpstr>
      <vt:lpstr>Quarter 3 QNPRs are due august 14th   apr and Quarter 4 QNPR due November 14th  Next webinar is on September 14th  </vt:lpstr>
      <vt:lpstr>TAACCCT Performance Reporting Key Resources</vt:lpstr>
      <vt:lpstr>PowerPoint Presentation</vt:lpstr>
      <vt:lpstr>PowerPoint Presentation</vt:lpstr>
      <vt:lpstr>Outcome Tracking: Putting it All Together and Using the Data </vt:lpstr>
      <vt:lpstr>TAACCCT Performance: What Can Your APR Tell You</vt:lpstr>
      <vt:lpstr>Cheat Sheet </vt:lpstr>
      <vt:lpstr>Completers and Retained </vt:lpstr>
      <vt:lpstr>Completers and Retained </vt:lpstr>
      <vt:lpstr>Knowledge Check #1</vt:lpstr>
      <vt:lpstr>Knowledge Check #1</vt:lpstr>
      <vt:lpstr>Answer #1</vt:lpstr>
      <vt:lpstr>PowerPoint Presentation</vt:lpstr>
      <vt:lpstr>Percentage of Completers Earning Credentials</vt:lpstr>
      <vt:lpstr>Percentage of Completers Earning Credentials</vt:lpstr>
      <vt:lpstr>Average Number of Certificates Earned</vt:lpstr>
      <vt:lpstr>Knowledge Check #2</vt:lpstr>
      <vt:lpstr>Knowledge Check #2</vt:lpstr>
      <vt:lpstr>Answer #2</vt:lpstr>
      <vt:lpstr>PowerPoint Presentation</vt:lpstr>
      <vt:lpstr>Percentage of Non-Incumbent Workers Entering Employment</vt:lpstr>
      <vt:lpstr>Knowledge Check #3</vt:lpstr>
      <vt:lpstr>Knowledge Check #3</vt:lpstr>
      <vt:lpstr>Answer #3</vt:lpstr>
      <vt:lpstr>PowerPoint Presentation</vt:lpstr>
      <vt:lpstr>Percentage of Completers Entering Further Education or Employment</vt:lpstr>
      <vt:lpstr>Knowledge Check #4</vt:lpstr>
      <vt:lpstr>Knowledge Check #4</vt:lpstr>
      <vt:lpstr>Answer #4</vt:lpstr>
      <vt:lpstr>PowerPoint Presentation</vt:lpstr>
      <vt:lpstr>Percentage of Incumbent Workers Receiving a Wage Increase </vt:lpstr>
      <vt:lpstr>PowerPoint Presentation</vt:lpstr>
      <vt:lpstr>PowerPoint Presentation</vt:lpstr>
    </vt:vector>
  </TitlesOfParts>
  <Company>JFF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Jennifer Jacobs</cp:lastModifiedBy>
  <cp:revision>420</cp:revision>
  <dcterms:created xsi:type="dcterms:W3CDTF">2012-12-12T14:53:33Z</dcterms:created>
  <dcterms:modified xsi:type="dcterms:W3CDTF">2017-08-03T20:04:21Z</dcterms:modified>
</cp:coreProperties>
</file>