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1" r:id="rId2"/>
  </p:sldMasterIdLst>
  <p:notesMasterIdLst>
    <p:notesMasterId r:id="rId44"/>
  </p:notesMasterIdLst>
  <p:sldIdLst>
    <p:sldId id="287" r:id="rId3"/>
    <p:sldId id="272" r:id="rId4"/>
    <p:sldId id="326" r:id="rId5"/>
    <p:sldId id="324" r:id="rId6"/>
    <p:sldId id="325"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 id="316" r:id="rId33"/>
    <p:sldId id="317" r:id="rId34"/>
    <p:sldId id="318" r:id="rId35"/>
    <p:sldId id="319" r:id="rId36"/>
    <p:sldId id="320" r:id="rId37"/>
    <p:sldId id="321" r:id="rId38"/>
    <p:sldId id="322" r:id="rId39"/>
    <p:sldId id="281" r:id="rId40"/>
    <p:sldId id="284" r:id="rId41"/>
    <p:sldId id="275" r:id="rId42"/>
    <p:sldId id="282" r:id="rId43"/>
  </p:sldIdLst>
  <p:sldSz cx="9144000" cy="6858000" type="screen4x3"/>
  <p:notesSz cx="6858000" cy="9144000"/>
  <p:custDataLst>
    <p:tags r:id="rId4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13" autoAdjust="0"/>
    <p:restoredTop sz="71273" autoAdjust="0"/>
  </p:normalViewPr>
  <p:slideViewPr>
    <p:cSldViewPr snapToGrid="0">
      <p:cViewPr varScale="1">
        <p:scale>
          <a:sx n="81" d="100"/>
          <a:sy n="81" d="100"/>
        </p:scale>
        <p:origin x="400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88989-C4F2-419E-8CC5-53E2453B8A9F}" type="datetimeFigureOut">
              <a:rPr lang="en-US" smtClean="0"/>
              <a:t>8/14/2017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0D2C8-4E9D-4ABA-936B-5E500A1B423B}" type="slidenum">
              <a:rPr lang="en-US" smtClean="0"/>
              <a:t>‹#›</a:t>
            </a:fld>
            <a:endParaRPr lang="en-US" dirty="0"/>
          </a:p>
        </p:txBody>
      </p:sp>
    </p:spTree>
    <p:extLst>
      <p:ext uri="{BB962C8B-B14F-4D97-AF65-F5344CB8AC3E}">
        <p14:creationId xmlns:p14="http://schemas.microsoft.com/office/powerpoint/2010/main" val="302674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C415B-1EFA-4E09-B249-36ACC019BC20}" type="slidenum">
              <a:rPr lang="en-US" smtClean="0"/>
              <a:pPr/>
              <a:t>6</a:t>
            </a:fld>
            <a:endParaRPr lang="en-US" dirty="0"/>
          </a:p>
        </p:txBody>
      </p:sp>
    </p:spTree>
    <p:extLst>
      <p:ext uri="{BB962C8B-B14F-4D97-AF65-F5344CB8AC3E}">
        <p14:creationId xmlns:p14="http://schemas.microsoft.com/office/powerpoint/2010/main" val="216948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C415B-1EFA-4E09-B249-36ACC019BC20}" type="slidenum">
              <a:rPr lang="en-US" smtClean="0"/>
              <a:pPr/>
              <a:t>15</a:t>
            </a:fld>
            <a:endParaRPr lang="en-US" dirty="0"/>
          </a:p>
        </p:txBody>
      </p:sp>
    </p:spTree>
    <p:extLst>
      <p:ext uri="{BB962C8B-B14F-4D97-AF65-F5344CB8AC3E}">
        <p14:creationId xmlns:p14="http://schemas.microsoft.com/office/powerpoint/2010/main" val="3981666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C415B-1EFA-4E09-B249-36ACC019BC20}" type="slidenum">
              <a:rPr lang="en-US" smtClean="0"/>
              <a:pPr/>
              <a:t>16</a:t>
            </a:fld>
            <a:endParaRPr lang="en-US" dirty="0"/>
          </a:p>
        </p:txBody>
      </p:sp>
    </p:spTree>
    <p:extLst>
      <p:ext uri="{BB962C8B-B14F-4D97-AF65-F5344CB8AC3E}">
        <p14:creationId xmlns:p14="http://schemas.microsoft.com/office/powerpoint/2010/main" val="482342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C415B-1EFA-4E09-B249-36ACC019BC20}" type="slidenum">
              <a:rPr lang="en-US" smtClean="0"/>
              <a:pPr/>
              <a:t>17</a:t>
            </a:fld>
            <a:endParaRPr lang="en-US" dirty="0"/>
          </a:p>
        </p:txBody>
      </p:sp>
    </p:spTree>
    <p:extLst>
      <p:ext uri="{BB962C8B-B14F-4D97-AF65-F5344CB8AC3E}">
        <p14:creationId xmlns:p14="http://schemas.microsoft.com/office/powerpoint/2010/main" val="2749394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C415B-1EFA-4E09-B249-36ACC019BC20}" type="slidenum">
              <a:rPr lang="en-US" smtClean="0"/>
              <a:pPr/>
              <a:t>18</a:t>
            </a:fld>
            <a:endParaRPr lang="en-US" dirty="0"/>
          </a:p>
        </p:txBody>
      </p:sp>
    </p:spTree>
    <p:extLst>
      <p:ext uri="{BB962C8B-B14F-4D97-AF65-F5344CB8AC3E}">
        <p14:creationId xmlns:p14="http://schemas.microsoft.com/office/powerpoint/2010/main" val="3940021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7CC415B-1EFA-4E09-B249-36ACC019BC20}" type="slidenum">
              <a:rPr lang="en-US" smtClean="0"/>
              <a:pPr/>
              <a:t>19</a:t>
            </a:fld>
            <a:endParaRPr lang="en-US" dirty="0"/>
          </a:p>
        </p:txBody>
      </p:sp>
    </p:spTree>
    <p:extLst>
      <p:ext uri="{BB962C8B-B14F-4D97-AF65-F5344CB8AC3E}">
        <p14:creationId xmlns:p14="http://schemas.microsoft.com/office/powerpoint/2010/main" val="424911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C415B-1EFA-4E09-B249-36ACC019BC20}" type="slidenum">
              <a:rPr lang="en-US" smtClean="0"/>
              <a:pPr/>
              <a:t>20</a:t>
            </a:fld>
            <a:endParaRPr lang="en-US" dirty="0"/>
          </a:p>
        </p:txBody>
      </p:sp>
    </p:spTree>
    <p:extLst>
      <p:ext uri="{BB962C8B-B14F-4D97-AF65-F5344CB8AC3E}">
        <p14:creationId xmlns:p14="http://schemas.microsoft.com/office/powerpoint/2010/main" val="402967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C415B-1EFA-4E09-B249-36ACC019BC20}" type="slidenum">
              <a:rPr lang="en-US" smtClean="0"/>
              <a:pPr/>
              <a:t>21</a:t>
            </a:fld>
            <a:endParaRPr lang="en-US" dirty="0"/>
          </a:p>
        </p:txBody>
      </p:sp>
    </p:spTree>
    <p:extLst>
      <p:ext uri="{BB962C8B-B14F-4D97-AF65-F5344CB8AC3E}">
        <p14:creationId xmlns:p14="http://schemas.microsoft.com/office/powerpoint/2010/main" val="835508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C415B-1EFA-4E09-B249-36ACC019BC20}" type="slidenum">
              <a:rPr lang="en-US" smtClean="0"/>
              <a:pPr/>
              <a:t>22</a:t>
            </a:fld>
            <a:endParaRPr lang="en-US" dirty="0"/>
          </a:p>
        </p:txBody>
      </p:sp>
    </p:spTree>
    <p:extLst>
      <p:ext uri="{BB962C8B-B14F-4D97-AF65-F5344CB8AC3E}">
        <p14:creationId xmlns:p14="http://schemas.microsoft.com/office/powerpoint/2010/main" val="2574520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C415B-1EFA-4E09-B249-36ACC019BC20}" type="slidenum">
              <a:rPr lang="en-US" smtClean="0"/>
              <a:pPr/>
              <a:t>23</a:t>
            </a:fld>
            <a:endParaRPr lang="en-US" dirty="0"/>
          </a:p>
        </p:txBody>
      </p:sp>
    </p:spTree>
    <p:extLst>
      <p:ext uri="{BB962C8B-B14F-4D97-AF65-F5344CB8AC3E}">
        <p14:creationId xmlns:p14="http://schemas.microsoft.com/office/powerpoint/2010/main" val="4204803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C415B-1EFA-4E09-B249-36ACC019BC20}" type="slidenum">
              <a:rPr lang="en-US" smtClean="0"/>
              <a:pPr/>
              <a:t>24</a:t>
            </a:fld>
            <a:endParaRPr lang="en-US" dirty="0"/>
          </a:p>
        </p:txBody>
      </p:sp>
    </p:spTree>
    <p:extLst>
      <p:ext uri="{BB962C8B-B14F-4D97-AF65-F5344CB8AC3E}">
        <p14:creationId xmlns:p14="http://schemas.microsoft.com/office/powerpoint/2010/main" val="1994751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17CC415B-1EFA-4E09-B249-36ACC019BC20}" type="slidenum">
              <a:rPr lang="en-US" smtClean="0"/>
              <a:pPr/>
              <a:t>7</a:t>
            </a:fld>
            <a:endParaRPr lang="en-US" dirty="0"/>
          </a:p>
        </p:txBody>
      </p:sp>
    </p:spTree>
    <p:extLst>
      <p:ext uri="{BB962C8B-B14F-4D97-AF65-F5344CB8AC3E}">
        <p14:creationId xmlns:p14="http://schemas.microsoft.com/office/powerpoint/2010/main" val="1111297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C415B-1EFA-4E09-B249-36ACC019BC20}" type="slidenum">
              <a:rPr lang="en-US" smtClean="0"/>
              <a:pPr/>
              <a:t>25</a:t>
            </a:fld>
            <a:endParaRPr lang="en-US" dirty="0"/>
          </a:p>
        </p:txBody>
      </p:sp>
    </p:spTree>
    <p:extLst>
      <p:ext uri="{BB962C8B-B14F-4D97-AF65-F5344CB8AC3E}">
        <p14:creationId xmlns:p14="http://schemas.microsoft.com/office/powerpoint/2010/main" val="2051532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C415B-1EFA-4E09-B249-36ACC019BC20}" type="slidenum">
              <a:rPr lang="en-US" smtClean="0"/>
              <a:pPr/>
              <a:t>26</a:t>
            </a:fld>
            <a:endParaRPr lang="en-US" dirty="0"/>
          </a:p>
        </p:txBody>
      </p:sp>
    </p:spTree>
    <p:extLst>
      <p:ext uri="{BB962C8B-B14F-4D97-AF65-F5344CB8AC3E}">
        <p14:creationId xmlns:p14="http://schemas.microsoft.com/office/powerpoint/2010/main" val="3522986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C415B-1EFA-4E09-B249-36ACC019BC20}" type="slidenum">
              <a:rPr lang="en-US" smtClean="0"/>
              <a:pPr/>
              <a:t>27</a:t>
            </a:fld>
            <a:endParaRPr lang="en-US" dirty="0"/>
          </a:p>
        </p:txBody>
      </p:sp>
    </p:spTree>
    <p:extLst>
      <p:ext uri="{BB962C8B-B14F-4D97-AF65-F5344CB8AC3E}">
        <p14:creationId xmlns:p14="http://schemas.microsoft.com/office/powerpoint/2010/main" val="3254285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C415B-1EFA-4E09-B249-36ACC019BC20}" type="slidenum">
              <a:rPr lang="en-US" smtClean="0"/>
              <a:pPr/>
              <a:t>28</a:t>
            </a:fld>
            <a:endParaRPr lang="en-US" dirty="0"/>
          </a:p>
        </p:txBody>
      </p:sp>
    </p:spTree>
    <p:extLst>
      <p:ext uri="{BB962C8B-B14F-4D97-AF65-F5344CB8AC3E}">
        <p14:creationId xmlns:p14="http://schemas.microsoft.com/office/powerpoint/2010/main" val="3673507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7CC415B-1EFA-4E09-B249-36ACC019BC20}" type="slidenum">
              <a:rPr lang="en-US" smtClean="0"/>
              <a:pPr/>
              <a:t>29</a:t>
            </a:fld>
            <a:endParaRPr lang="en-US" dirty="0"/>
          </a:p>
        </p:txBody>
      </p:sp>
    </p:spTree>
    <p:extLst>
      <p:ext uri="{BB962C8B-B14F-4D97-AF65-F5344CB8AC3E}">
        <p14:creationId xmlns:p14="http://schemas.microsoft.com/office/powerpoint/2010/main" val="4290926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C415B-1EFA-4E09-B249-36ACC019BC20}" type="slidenum">
              <a:rPr lang="en-US" smtClean="0"/>
              <a:pPr/>
              <a:t>30</a:t>
            </a:fld>
            <a:endParaRPr lang="en-US" dirty="0"/>
          </a:p>
        </p:txBody>
      </p:sp>
    </p:spTree>
    <p:extLst>
      <p:ext uri="{BB962C8B-B14F-4D97-AF65-F5344CB8AC3E}">
        <p14:creationId xmlns:p14="http://schemas.microsoft.com/office/powerpoint/2010/main" val="2831513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C415B-1EFA-4E09-B249-36ACC019BC20}" type="slidenum">
              <a:rPr lang="en-US" smtClean="0"/>
              <a:pPr/>
              <a:t>31</a:t>
            </a:fld>
            <a:endParaRPr lang="en-US" dirty="0"/>
          </a:p>
        </p:txBody>
      </p:sp>
    </p:spTree>
    <p:extLst>
      <p:ext uri="{BB962C8B-B14F-4D97-AF65-F5344CB8AC3E}">
        <p14:creationId xmlns:p14="http://schemas.microsoft.com/office/powerpoint/2010/main" val="1166289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C415B-1EFA-4E09-B249-36ACC019BC20}" type="slidenum">
              <a:rPr lang="en-US" smtClean="0"/>
              <a:pPr/>
              <a:t>32</a:t>
            </a:fld>
            <a:endParaRPr lang="en-US" dirty="0"/>
          </a:p>
        </p:txBody>
      </p:sp>
    </p:spTree>
    <p:extLst>
      <p:ext uri="{BB962C8B-B14F-4D97-AF65-F5344CB8AC3E}">
        <p14:creationId xmlns:p14="http://schemas.microsoft.com/office/powerpoint/2010/main" val="1071103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C415B-1EFA-4E09-B249-36ACC019BC20}" type="slidenum">
              <a:rPr lang="en-US" smtClean="0"/>
              <a:pPr/>
              <a:t>33</a:t>
            </a:fld>
            <a:endParaRPr lang="en-US" dirty="0"/>
          </a:p>
        </p:txBody>
      </p:sp>
    </p:spTree>
    <p:extLst>
      <p:ext uri="{BB962C8B-B14F-4D97-AF65-F5344CB8AC3E}">
        <p14:creationId xmlns:p14="http://schemas.microsoft.com/office/powerpoint/2010/main" val="103806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C415B-1EFA-4E09-B249-36ACC019BC20}" type="slidenum">
              <a:rPr lang="en-US" smtClean="0"/>
              <a:pPr/>
              <a:t>34</a:t>
            </a:fld>
            <a:endParaRPr lang="en-US" dirty="0"/>
          </a:p>
        </p:txBody>
      </p:sp>
    </p:spTree>
    <p:extLst>
      <p:ext uri="{BB962C8B-B14F-4D97-AF65-F5344CB8AC3E}">
        <p14:creationId xmlns:p14="http://schemas.microsoft.com/office/powerpoint/2010/main" val="2264736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C415B-1EFA-4E09-B249-36ACC019BC20}" type="slidenum">
              <a:rPr lang="en-US" smtClean="0"/>
              <a:pPr/>
              <a:t>8</a:t>
            </a:fld>
            <a:endParaRPr lang="en-US" dirty="0"/>
          </a:p>
        </p:txBody>
      </p:sp>
    </p:spTree>
    <p:extLst>
      <p:ext uri="{BB962C8B-B14F-4D97-AF65-F5344CB8AC3E}">
        <p14:creationId xmlns:p14="http://schemas.microsoft.com/office/powerpoint/2010/main" val="37369039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C415B-1EFA-4E09-B249-36ACC019BC20}" type="slidenum">
              <a:rPr lang="en-US" smtClean="0"/>
              <a:pPr/>
              <a:t>35</a:t>
            </a:fld>
            <a:endParaRPr lang="en-US" dirty="0"/>
          </a:p>
        </p:txBody>
      </p:sp>
    </p:spTree>
    <p:extLst>
      <p:ext uri="{BB962C8B-B14F-4D97-AF65-F5344CB8AC3E}">
        <p14:creationId xmlns:p14="http://schemas.microsoft.com/office/powerpoint/2010/main" val="14264592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C415B-1EFA-4E09-B249-36ACC019BC20}" type="slidenum">
              <a:rPr lang="en-US" smtClean="0"/>
              <a:pPr/>
              <a:t>37</a:t>
            </a:fld>
            <a:endParaRPr lang="en-US" dirty="0"/>
          </a:p>
        </p:txBody>
      </p:sp>
    </p:spTree>
    <p:extLst>
      <p:ext uri="{BB962C8B-B14F-4D97-AF65-F5344CB8AC3E}">
        <p14:creationId xmlns:p14="http://schemas.microsoft.com/office/powerpoint/2010/main" val="2003131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17CC415B-1EFA-4E09-B249-36ACC019BC20}" type="slidenum">
              <a:rPr lang="en-US" smtClean="0"/>
              <a:pPr/>
              <a:t>9</a:t>
            </a:fld>
            <a:endParaRPr lang="en-US" dirty="0"/>
          </a:p>
        </p:txBody>
      </p:sp>
    </p:spTree>
    <p:extLst>
      <p:ext uri="{BB962C8B-B14F-4D97-AF65-F5344CB8AC3E}">
        <p14:creationId xmlns:p14="http://schemas.microsoft.com/office/powerpoint/2010/main" val="1799720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lvl="2"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7CC415B-1EFA-4E09-B249-36ACC019BC20}" type="slidenum">
              <a:rPr lang="en-US" smtClean="0"/>
              <a:pPr/>
              <a:t>10</a:t>
            </a:fld>
            <a:endParaRPr lang="en-US" dirty="0"/>
          </a:p>
        </p:txBody>
      </p:sp>
    </p:spTree>
    <p:extLst>
      <p:ext uri="{BB962C8B-B14F-4D97-AF65-F5344CB8AC3E}">
        <p14:creationId xmlns:p14="http://schemas.microsoft.com/office/powerpoint/2010/main" val="3846005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C415B-1EFA-4E09-B249-36ACC019BC20}" type="slidenum">
              <a:rPr lang="en-US" smtClean="0"/>
              <a:pPr/>
              <a:t>11</a:t>
            </a:fld>
            <a:endParaRPr lang="en-US" dirty="0"/>
          </a:p>
        </p:txBody>
      </p:sp>
    </p:spTree>
    <p:extLst>
      <p:ext uri="{BB962C8B-B14F-4D97-AF65-F5344CB8AC3E}">
        <p14:creationId xmlns:p14="http://schemas.microsoft.com/office/powerpoint/2010/main" val="3120972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C415B-1EFA-4E09-B249-36ACC019BC20}" type="slidenum">
              <a:rPr lang="en-US" smtClean="0"/>
              <a:pPr/>
              <a:t>12</a:t>
            </a:fld>
            <a:endParaRPr lang="en-US" dirty="0"/>
          </a:p>
        </p:txBody>
      </p:sp>
    </p:spTree>
    <p:extLst>
      <p:ext uri="{BB962C8B-B14F-4D97-AF65-F5344CB8AC3E}">
        <p14:creationId xmlns:p14="http://schemas.microsoft.com/office/powerpoint/2010/main" val="3478258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C415B-1EFA-4E09-B249-36ACC019BC20}" type="slidenum">
              <a:rPr lang="en-US" smtClean="0"/>
              <a:pPr/>
              <a:t>13</a:t>
            </a:fld>
            <a:endParaRPr lang="en-US" dirty="0"/>
          </a:p>
        </p:txBody>
      </p:sp>
    </p:spTree>
    <p:extLst>
      <p:ext uri="{BB962C8B-B14F-4D97-AF65-F5344CB8AC3E}">
        <p14:creationId xmlns:p14="http://schemas.microsoft.com/office/powerpoint/2010/main" val="2803948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C415B-1EFA-4E09-B249-36ACC019BC20}" type="slidenum">
              <a:rPr lang="en-US" smtClean="0"/>
              <a:pPr/>
              <a:t>14</a:t>
            </a:fld>
            <a:endParaRPr lang="en-US" dirty="0"/>
          </a:p>
        </p:txBody>
      </p:sp>
    </p:spTree>
    <p:extLst>
      <p:ext uri="{BB962C8B-B14F-4D97-AF65-F5344CB8AC3E}">
        <p14:creationId xmlns:p14="http://schemas.microsoft.com/office/powerpoint/2010/main" val="1722962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p:cNvGrpSpPr>
            <a:grpSpLocks noChangeAspect="1"/>
          </p:cNvGrpSpPr>
          <p:nvPr userDrawn="1"/>
        </p:nvGrpSpPr>
        <p:grpSpPr>
          <a:xfrm rot="16200000" flipV="1">
            <a:off x="2158718"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17" name="Text Placeholder 4"/>
          <p:cNvSpPr>
            <a:spLocks noGrp="1"/>
          </p:cNvSpPr>
          <p:nvPr>
            <p:ph type="body" sz="quarter" idx="12" hasCustomPrompt="1"/>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141454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Moderator: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98363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08453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90999" y="176928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176928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5" y="4115206"/>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78656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04211" y="1550213"/>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49"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59"/>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7"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2"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851879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0"/>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Today’s Objectives:</a:t>
            </a:r>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986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4"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3972518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5"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5" y="5398235"/>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dirty="0"/>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7301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5"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68"/>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dirty="0"/>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0"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6"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2505059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2" y="1120346"/>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6"/>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6"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dirty="0"/>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79" y="205945"/>
            <a:ext cx="1318054" cy="947351"/>
          </a:xfrm>
          <a:prstGeom prst="rect">
            <a:avLst/>
          </a:prstGeom>
          <a:noFill/>
        </p:spPr>
        <p:txBody>
          <a:bodyPr wrap="none" rtlCol="0">
            <a:noAutofit/>
          </a:bodyPr>
          <a:lstStyle/>
          <a:p>
            <a:pPr algn="l">
              <a:lnSpc>
                <a:spcPct val="85000"/>
              </a:lnSpc>
            </a:pPr>
            <a:r>
              <a:rPr lang="en-US" sz="6600" dirty="0">
                <a:solidFill>
                  <a:schemeClr val="bg1">
                    <a:lumMod val="75000"/>
                  </a:schemeClr>
                </a:solidFill>
                <a:sym typeface="Webdings" panose="05030102010509060703" pitchFamily="18" charset="2"/>
              </a:rPr>
              <a:t></a:t>
            </a:r>
            <a:endParaRPr lang="en-US" sz="6600" dirty="0">
              <a:solidFill>
                <a:schemeClr val="bg1">
                  <a:lumMod val="75000"/>
                </a:scheme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3075813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Contact Information:</a:t>
            </a:r>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3"/>
            <a:ext cx="2974602" cy="1389773"/>
          </a:xfrm>
          <a:prstGeom prst="rect">
            <a:avLst/>
          </a:prstGeom>
        </p:spPr>
      </p:pic>
    </p:spTree>
    <p:extLst>
      <p:ext uri="{BB962C8B-B14F-4D97-AF65-F5344CB8AC3E}">
        <p14:creationId xmlns:p14="http://schemas.microsoft.com/office/powerpoint/2010/main" val="39565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3115955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335113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2"/>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4" name="Rectangle 33"/>
          <p:cNvSpPr/>
          <p:nvPr userDrawn="1"/>
        </p:nvSpPr>
        <p:spPr>
          <a:xfrm>
            <a:off x="0" y="5513221"/>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marL="0" indent="0">
              <a:spcAft>
                <a:spcPts val="0"/>
              </a:spcAft>
              <a:buFont typeface="Arial" panose="020B0604020202020204" pitchFamily="34" charset="0"/>
              <a:buNone/>
            </a:pPr>
            <a:r>
              <a:rPr lang="en-US" sz="2000" b="1" dirty="0">
                <a:solidFill>
                  <a:schemeClr val="accent1"/>
                </a:solidFill>
                <a:latin typeface="Arial" panose="020B0604020202020204" pitchFamily="34" charset="0"/>
                <a:cs typeface="Arial" panose="020B0604020202020204" pitchFamily="34" charset="0"/>
              </a:rPr>
              <a:t>Beyond</a:t>
            </a:r>
            <a:r>
              <a:rPr lang="en-US" sz="2000" b="1" baseline="0" dirty="0">
                <a:solidFill>
                  <a:schemeClr val="accent1"/>
                </a:solidFill>
                <a:latin typeface="Arial" panose="020B0604020202020204" pitchFamily="34" charset="0"/>
                <a:cs typeface="Arial" panose="020B0604020202020204" pitchFamily="34" charset="0"/>
              </a:rPr>
              <a:t> the standard offerings,</a:t>
            </a:r>
          </a:p>
          <a:p>
            <a:pPr marL="0" indent="0">
              <a:spcAft>
                <a:spcPts val="1000"/>
              </a:spcAft>
              <a:buFont typeface="Arial" panose="020B0604020202020204" pitchFamily="34" charset="0"/>
              <a:buNone/>
            </a:pPr>
            <a:r>
              <a:rPr lang="en-US" sz="1150" b="0" baseline="0" dirty="0">
                <a:latin typeface="Arial" panose="020B0604020202020204" pitchFamily="34" charset="0"/>
                <a:cs typeface="Arial" panose="020B0604020202020204" pitchFamily="34" charset="0"/>
              </a:rPr>
              <a:t>t</a:t>
            </a:r>
            <a:r>
              <a:rPr lang="en-US" sz="1150" b="0" dirty="0">
                <a:latin typeface="Arial" panose="020B0604020202020204" pitchFamily="34" charset="0"/>
                <a:cs typeface="Arial" panose="020B0604020202020204" pitchFamily="34" charset="0"/>
              </a:rPr>
              <a:t>his</a:t>
            </a:r>
            <a:r>
              <a:rPr lang="en-US" sz="1150" b="0" baseline="0" dirty="0">
                <a:latin typeface="Arial" panose="020B0604020202020204" pitchFamily="34" charset="0"/>
                <a:cs typeface="Arial" panose="020B0604020202020204" pitchFamily="34" charset="0"/>
              </a:rPr>
              <a:t> 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3 Speaker Slide choices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Today’s Objectives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Quote</a:t>
            </a:r>
          </a:p>
          <a:p>
            <a:pPr marL="0" indent="0">
              <a:spcBef>
                <a:spcPts val="3000"/>
              </a:spcBef>
              <a:spcAft>
                <a:spcPts val="0"/>
              </a:spcAft>
              <a:buFont typeface="Arial" panose="020B0604020202020204" pitchFamily="34" charset="0"/>
              <a:buNone/>
            </a:pPr>
            <a:r>
              <a:rPr lang="en-US" sz="1500" b="1" baseline="0" dirty="0">
                <a:solidFill>
                  <a:schemeClr val="accent1"/>
                </a:solidFill>
                <a:latin typeface="Arial" panose="020B0604020202020204" pitchFamily="34" charset="0"/>
                <a:cs typeface="Arial" panose="020B0604020202020204" pitchFamily="34" charset="0"/>
              </a:rPr>
              <a:t>Resources &amp; Name / Occupation / Org boxes:</a:t>
            </a:r>
          </a:p>
          <a:p>
            <a:pPr marL="0" indent="0">
              <a:spcBef>
                <a:spcPts val="400"/>
              </a:spcBef>
              <a:spcAft>
                <a:spcPts val="800"/>
              </a:spcAft>
              <a:buFont typeface="Arial" panose="020B0604020202020204" pitchFamily="34" charset="0"/>
              <a:buNone/>
            </a:pPr>
            <a:r>
              <a:rPr lang="en-US" sz="1050" baseline="0" dirty="0">
                <a:latin typeface="Arial" panose="020B0604020202020204" pitchFamily="34" charset="0"/>
                <a:cs typeface="Arial" panose="020B0604020202020204" pitchFamily="34" charset="0"/>
              </a:rPr>
              <a:t>This works like a multi-level bulleted list.  Use the list level buttons on your “Home” tab to</a:t>
            </a:r>
            <a:br>
              <a:rPr lang="en-US" sz="1050"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change formatting levels.</a:t>
            </a: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7084799" y="4562930"/>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 name="TextBox 6"/>
          <p:cNvSpPr txBox="1"/>
          <p:nvPr userDrawn="1"/>
        </p:nvSpPr>
        <p:spPr>
          <a:xfrm>
            <a:off x="91736" y="1480004"/>
            <a:ext cx="4337666" cy="5352299"/>
          </a:xfrm>
          <a:prstGeom prst="rect">
            <a:avLst/>
          </a:prstGeom>
          <a:noFill/>
        </p:spPr>
        <p:txBody>
          <a:bodyPr wrap="square" rtlCol="0">
            <a:noAutofit/>
          </a:bodyPr>
          <a:lstStyle/>
          <a:p>
            <a:pPr>
              <a:spcAft>
                <a:spcPts val="300"/>
              </a:spcAft>
            </a:pPr>
            <a:r>
              <a:rPr lang="en-US" sz="2000" b="1" dirty="0">
                <a:solidFill>
                  <a:schemeClr val="accent1"/>
                </a:solidFill>
                <a:latin typeface="Arial" panose="020B0604020202020204" pitchFamily="34" charset="0"/>
                <a:cs typeface="Arial" panose="020B0604020202020204" pitchFamily="34" charset="0"/>
              </a:rPr>
              <a:t>How to use</a:t>
            </a:r>
            <a:r>
              <a:rPr lang="en-US" sz="2000" b="1" baseline="0" dirty="0">
                <a:solidFill>
                  <a:schemeClr val="accent1"/>
                </a:solidFill>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available.</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Select 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of an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existing slide, click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“Layout” button right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next to the “New Slide” button.</a:t>
            </a:r>
          </a:p>
          <a:p>
            <a:pPr marL="0" marR="0" lvl="0" indent="0" algn="l" defTabSz="457200" rtl="0" eaLnBrk="1" fontAlgn="auto" latinLnBrk="0" hangingPunct="1">
              <a:lnSpc>
                <a:spcPct val="100000"/>
              </a:lnSpc>
              <a:spcBef>
                <a:spcPts val="120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General Template Notes:</a:t>
            </a:r>
          </a:p>
          <a:p>
            <a:pPr marL="91440" lvl="0" indent="0">
              <a:spcAft>
                <a:spcPts val="600"/>
              </a:spcAft>
              <a:buFont typeface="Arial" panose="020B0604020202020204" pitchFamily="34" charset="0"/>
              <a:buNone/>
            </a:pPr>
            <a:r>
              <a:rPr lang="en-US" sz="1800" b="0" u="none" spc="60" baseline="0" dirty="0">
                <a:solidFill>
                  <a:schemeClr val="accent5">
                    <a:lumMod val="20000"/>
                    <a:lumOff val="80000"/>
                  </a:schemeClr>
                </a:solidFill>
                <a:effectLst>
                  <a:outerShdw blurRad="76200" dist="38100" dir="8100000" algn="tr" rotWithShape="0">
                    <a:prstClr val="black">
                      <a:alpha val="60000"/>
                    </a:prstClr>
                  </a:outerShdw>
                </a:effectLst>
                <a:latin typeface="+mj-lt"/>
                <a:cs typeface="Arial" panose="020B0604020202020204" pitchFamily="34" charset="0"/>
                <a:sym typeface="Wingdings" panose="05000000000000000000" pitchFamily="2" charset="2"/>
              </a:rPr>
              <a:t></a:t>
            </a:r>
            <a:r>
              <a:rPr lang="en-US" sz="1800" b="1" u="none"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 </a:t>
            </a:r>
            <a:r>
              <a:rPr lang="en-US" sz="1800" b="1" u="sng"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DO NOT</a:t>
            </a:r>
            <a:r>
              <a:rPr lang="en-US" sz="1800" b="1" u="none"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chemeClr val="accent2"/>
              </a:buClr>
              <a:buSzTx/>
              <a:buFont typeface="Wingdings" panose="05000000000000000000" pitchFamily="2" charset="2"/>
              <a:buChar char="ý"/>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dirty="0">
                <a:latin typeface="Arial" panose="020B0604020202020204" pitchFamily="34" charset="0"/>
                <a:cs typeface="Arial" panose="020B0604020202020204" pitchFamily="34" charset="0"/>
              </a:rPr>
              <a:t>.  Please note if a spacing adjustment is required.</a:t>
            </a:r>
            <a:endParaRPr lang="en-US" sz="1050" b="0" dirty="0">
              <a:latin typeface="Arial" panose="020B0604020202020204" pitchFamily="34" charset="0"/>
              <a:cs typeface="Arial" panose="020B0604020202020204" pitchFamily="34" charset="0"/>
            </a:endParaRP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Change heading alignment or location for standard content slide material</a:t>
            </a:r>
            <a:r>
              <a:rPr lang="en-US" sz="1050" b="0" baseline="0" dirty="0">
                <a:latin typeface="Arial" panose="020B0604020202020204" pitchFamily="34" charset="0"/>
                <a:cs typeface="Arial" panose="020B0604020202020204" pitchFamily="34" charset="0"/>
              </a:rPr>
              <a:t>.</a:t>
            </a:r>
          </a:p>
          <a:p>
            <a:pPr marL="9144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0" u="none" kern="1200" spc="60" baseline="0" dirty="0">
                <a:solidFill>
                  <a:srgbClr val="92D050"/>
                </a:solidFill>
                <a:effectLst>
                  <a:outerShdw blurRad="76200" dist="38100" dir="8100000" algn="tr" rotWithShape="0">
                    <a:prstClr val="black">
                      <a:alpha val="60000"/>
                    </a:prstClr>
                  </a:outerShdw>
                </a:effectLst>
                <a:latin typeface="+mn-lt"/>
                <a:ea typeface="+mn-ea"/>
                <a:cs typeface="Arial" panose="020B0604020202020204" pitchFamily="34" charset="0"/>
                <a:sym typeface="Wingdings" panose="05000000000000000000" pitchFamily="2" charset="2"/>
              </a:rPr>
              <a:t></a:t>
            </a:r>
            <a:r>
              <a:rPr kumimoji="0" lang="en-US" sz="1800" b="1" i="0" u="none"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 </a:t>
            </a:r>
            <a:r>
              <a:rPr kumimoji="0" lang="en-US" sz="1800" b="1" i="0" u="sng"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DO</a:t>
            </a:r>
            <a:r>
              <a:rPr kumimoji="0" lang="en-US" sz="1800" b="1" i="0" u="none"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rgbClr val="72AF2F"/>
              </a:buClr>
              <a:buSzTx/>
              <a:buFont typeface="Wingdings" panose="05000000000000000000" pitchFamily="2" charset="2"/>
              <a:buChar char="þ"/>
              <a:tabLst/>
              <a:defRPr/>
            </a:pP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Reference 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originated.</a:t>
            </a:r>
          </a:p>
          <a:p>
            <a:pPr marL="457200" marR="0" lvl="1"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 that any graphics not referenced or in violation of </a:t>
            </a:r>
            <a:r>
              <a:rPr kumimoji="0" lang="en-US" sz="1050" b="1"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10" name="TextBox 9"/>
          <p:cNvSpPr txBox="1"/>
          <p:nvPr userDrawn="1"/>
        </p:nvSpPr>
        <p:spPr>
          <a:xfrm>
            <a:off x="5308798" y="88691"/>
            <a:ext cx="3245631" cy="1102812"/>
          </a:xfrm>
          <a:prstGeom prst="rect">
            <a:avLst/>
          </a:prstGeom>
          <a:noFill/>
        </p:spPr>
        <p:txBody>
          <a:bodyPr wrap="square" rtlCol="0" anchor="ctr">
            <a:noAutofit/>
          </a:bodyPr>
          <a:lstStyle/>
          <a:p>
            <a:pPr algn="l"/>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This slide contains information on how to use this template, and is hidden. </a:t>
            </a:r>
          </a:p>
          <a:p>
            <a:pPr algn="l">
              <a:spcBef>
                <a:spcPts val="300"/>
              </a:spcBef>
            </a:pPr>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It is not a part of </a:t>
            </a:r>
            <a:b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br>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the presentation.</a:t>
            </a: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799" y="2286069"/>
            <a:ext cx="1619719" cy="1620538"/>
          </a:xfrm>
          <a:prstGeom prst="rect">
            <a:avLst/>
          </a:prstGeom>
          <a:noFill/>
        </p:spPr>
        <p:txBody>
          <a:bodyPr wrap="square" rtlCol="0">
            <a:noAutofit/>
          </a:bodyPr>
          <a:lstStyle/>
          <a:p>
            <a:pPr marL="0" marR="0" lvl="1" indent="-171450" algn="l" defTabSz="457200" rtl="0" eaLnBrk="1" fontAlgn="auto" latinLnBrk="0" hangingPunct="1">
              <a:lnSpc>
                <a:spcPct val="90000"/>
              </a:lnSpc>
              <a:spcBef>
                <a:spcPts val="0"/>
              </a:spcBef>
              <a:spcAft>
                <a:spcPts val="400"/>
              </a:spcAft>
              <a:buClrTx/>
              <a:buSzTx/>
              <a:buFont typeface="Arial" panose="020B0604020202020204" pitchFamily="34" charset="0"/>
              <a:buChar char="•"/>
              <a:tabLst/>
              <a:defRPr/>
            </a:pPr>
            <a:r>
              <a:rPr lang="en-US" sz="1100" b="0" baseline="0" dirty="0">
                <a:latin typeface="Arial" panose="020B0604020202020204" pitchFamily="34" charset="0"/>
                <a:cs typeface="Arial" panose="020B0604020202020204" pitchFamily="34" charset="0"/>
              </a:rPr>
              <a:t>Legal Language</a:t>
            </a:r>
            <a:endParaRPr lang="en-US" sz="1100" b="0" baseline="0" dirty="0"/>
          </a:p>
          <a:p>
            <a:pPr marL="0" lvl="1" indent="-171450">
              <a:lnSpc>
                <a:spcPct val="90000"/>
              </a:lnSpc>
              <a:spcAft>
                <a:spcPts val="400"/>
              </a:spcAft>
              <a:buFont typeface="Arial" panose="020B0604020202020204" pitchFamily="34" charset="0"/>
              <a:buChar char="•"/>
            </a:pPr>
            <a:r>
              <a:rPr lang="en-US" sz="1100" b="0" baseline="0" dirty="0"/>
              <a:t>Poll</a:t>
            </a:r>
          </a:p>
          <a:p>
            <a:pPr marL="0" lvl="1" indent="-171450">
              <a:lnSpc>
                <a:spcPct val="90000"/>
              </a:lnSpc>
              <a:spcAft>
                <a:spcPts val="400"/>
              </a:spcAft>
              <a:buFont typeface="Arial" panose="020B0604020202020204" pitchFamily="34" charset="0"/>
              <a:buChar char="•"/>
            </a:pPr>
            <a:r>
              <a:rPr lang="en-US" sz="1100" b="0" baseline="0" dirty="0"/>
              <a:t>Save the Date</a:t>
            </a:r>
          </a:p>
          <a:p>
            <a:pPr marL="0" lvl="1" indent="-171450">
              <a:lnSpc>
                <a:spcPct val="90000"/>
              </a:lnSpc>
              <a:spcAft>
                <a:spcPts val="400"/>
              </a:spcAft>
              <a:buFont typeface="Arial" panose="020B0604020202020204" pitchFamily="34" charset="0"/>
              <a:buChar char="•"/>
            </a:pPr>
            <a:r>
              <a:rPr lang="en-US" sz="1100" b="0" baseline="0" dirty="0"/>
              <a:t>Questions</a:t>
            </a:r>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4"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gn="l">
                <a:lnSpc>
                  <a:spcPct val="90000"/>
                </a:lnSpc>
              </a:pPr>
              <a:r>
                <a:rPr lang="en-US" sz="1200" b="1" i="0" spc="40" dirty="0">
                  <a:solidFill>
                    <a:schemeClr val="tx1">
                      <a:lumMod val="85000"/>
                      <a:lumOff val="15000"/>
                    </a:schemeClr>
                  </a:solidFill>
                  <a:latin typeface="+mj-lt"/>
                </a:rPr>
                <a:t>Don’t delete this slide until the presentation is final.</a:t>
              </a:r>
              <a:endParaRPr lang="en-US" sz="12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in the template.</a:t>
              </a:r>
              <a:endParaRPr lang="en-US" sz="1500" b="1" i="0" spc="40" dirty="0">
                <a:solidFill>
                  <a:srgbClr val="9D1C30"/>
                </a:solidFill>
                <a:latin typeface="+mj-lt"/>
              </a:endParaRP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b="0" i="0" spc="40" baseline="0" dirty="0">
                    <a:solidFill>
                      <a:schemeClr val="bg1"/>
                    </a:solidFill>
                    <a:latin typeface="Impact" panose="020B0806030902050204" pitchFamily="34" charset="0"/>
                  </a:rPr>
                  <a:t>DON’T</a:t>
                </a:r>
                <a:br>
                  <a:rPr lang="en-US" sz="2000" b="0" i="0" spc="40" baseline="0" dirty="0">
                    <a:solidFill>
                      <a:schemeClr val="bg1"/>
                    </a:solidFill>
                    <a:latin typeface="Impact" panose="020B0806030902050204" pitchFamily="34" charset="0"/>
                  </a:rPr>
                </a:br>
                <a:r>
                  <a:rPr lang="en-US" sz="20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247590"/>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lnSpc>
                <a:spcPct val="85000"/>
              </a:lnSpc>
            </a:pPr>
            <a:r>
              <a:rPr lang="en-US" sz="5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2017 Template</a:t>
            </a:r>
          </a:p>
          <a:p>
            <a:pPr lvl="0" algn="ctr">
              <a:lnSpc>
                <a:spcPct val="85000"/>
              </a:lnSpc>
            </a:pPr>
            <a:r>
              <a:rPr lang="en-US" sz="4000" b="0" spc="60" baseline="0" dirty="0"/>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3" y="626792"/>
            <a:ext cx="1736362" cy="586522"/>
          </a:xfrm>
          <a:prstGeom prst="rect">
            <a:avLst/>
          </a:prstGeom>
        </p:spPr>
      </p:pic>
    </p:spTree>
    <p:extLst>
      <p:ext uri="{BB962C8B-B14F-4D97-AF65-F5344CB8AC3E}">
        <p14:creationId xmlns:p14="http://schemas.microsoft.com/office/powerpoint/2010/main" val="2258890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6A5BAF-C39D-44C3-B998-7CF83B21A06F}"/>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1500059"/>
            <a:ext cx="4955638" cy="5357941"/>
          </a:xfrm>
          <a:prstGeom prst="rect">
            <a:avLst/>
          </a:prstGeom>
        </p:spPr>
      </p:pic>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Save the Date: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1112107" y="1699826"/>
            <a:ext cx="7661189" cy="4505325"/>
          </a:xfrm>
        </p:spPr>
        <p:txBody>
          <a:bodyPr/>
          <a:lstStyle>
            <a:lvl1pPr marL="91440" indent="-365760">
              <a:buSzPct val="130000"/>
              <a:buFont typeface="Webdings" panose="05030102010509060703" pitchFamily="18" charset="2"/>
              <a:buChar char=""/>
              <a:defRPr sz="2600"/>
            </a:lvl1pPr>
            <a:lvl2pPr marL="685800" indent="0">
              <a:spcBef>
                <a:spcPts val="0"/>
              </a:spcBef>
              <a:buNone/>
              <a:defRPr sz="1700">
                <a:solidFill>
                  <a:schemeClr val="accent3">
                    <a:lumMod val="75000"/>
                    <a:lumOff val="25000"/>
                  </a:schemeClr>
                </a:solidFill>
              </a:defRPr>
            </a:lvl2pPr>
            <a:lvl3pPr marL="1005840" indent="-365760" algn="l">
              <a:spcAft>
                <a:spcPts val="1200"/>
              </a:spcAft>
              <a:buFont typeface="Webdings" panose="05030102010509060703" pitchFamily="18" charset="2"/>
              <a:buChar char=""/>
              <a:defRPr b="1">
                <a:solidFill>
                  <a:schemeClr val="accent1"/>
                </a:solidFill>
              </a:defRPr>
            </a:lvl3pPr>
          </a:lstStyle>
          <a:p>
            <a:pPr lvl="0"/>
            <a:r>
              <a:rPr lang="en-US"/>
              <a:t>Event Title Here</a:t>
            </a:r>
          </a:p>
          <a:p>
            <a:pPr lvl="1"/>
            <a:r>
              <a:rPr lang="en-US"/>
              <a:t>Event summary goes here</a:t>
            </a:r>
          </a:p>
          <a:p>
            <a:pPr lvl="2"/>
            <a:r>
              <a:rPr lang="en-US"/>
              <a:t>Event date</a:t>
            </a:r>
          </a:p>
          <a:p>
            <a:pPr lvl="3"/>
            <a:r>
              <a:rPr lang="en-US"/>
              <a:t>Fourth level</a:t>
            </a:r>
          </a:p>
          <a:p>
            <a:pPr lvl="4"/>
            <a:r>
              <a:rPr lang="en-US"/>
              <a:t>Fifth level</a:t>
            </a:r>
          </a:p>
        </p:txBody>
      </p:sp>
    </p:spTree>
    <p:extLst>
      <p:ext uri="{BB962C8B-B14F-4D97-AF65-F5344CB8AC3E}">
        <p14:creationId xmlns:p14="http://schemas.microsoft.com/office/powerpoint/2010/main" val="1387802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out Room List">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AA60EFC-21EF-4756-ABD1-14D137A0BA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4103" y="-1"/>
            <a:ext cx="3379489" cy="3456222"/>
          </a:xfrm>
          <a:prstGeom prst="ellipse">
            <a:avLst/>
          </a:prstGeom>
          <a:ln>
            <a:noFill/>
          </a:ln>
          <a:effectLst>
            <a:softEdge rad="112500"/>
          </a:effectLst>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628655" y="1319429"/>
            <a:ext cx="7528945" cy="1448602"/>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60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i="0"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grpSp>
        <p:nvGrpSpPr>
          <p:cNvPr id="20" name="Group 19">
            <a:extLst>
              <a:ext uri="{FF2B5EF4-FFF2-40B4-BE49-F238E27FC236}">
                <a16:creationId xmlns:a16="http://schemas.microsoft.com/office/drawing/2014/main" id="{57C394F9-EFD5-42F9-891E-4F9A50F08A68}"/>
              </a:ext>
            </a:extLst>
          </p:cNvPr>
          <p:cNvGrpSpPr/>
          <p:nvPr userDrawn="1"/>
        </p:nvGrpSpPr>
        <p:grpSpPr>
          <a:xfrm>
            <a:off x="4848225" y="193023"/>
            <a:ext cx="4019550" cy="1264286"/>
            <a:chOff x="4895850" y="193023"/>
            <a:chExt cx="4019550" cy="1264286"/>
          </a:xfrm>
        </p:grpSpPr>
        <p:sp>
          <p:nvSpPr>
            <p:cNvPr id="18" name="Speech Bubble: Rectangle with Corners Rounded 17">
              <a:extLst>
                <a:ext uri="{FF2B5EF4-FFF2-40B4-BE49-F238E27FC236}">
                  <a16:creationId xmlns:a16="http://schemas.microsoft.com/office/drawing/2014/main" id="{CFC41472-478F-4A01-9B2E-B66290F9B7CB}"/>
                </a:ext>
              </a:extLst>
            </p:cNvPr>
            <p:cNvSpPr/>
            <p:nvPr userDrawn="1"/>
          </p:nvSpPr>
          <p:spPr>
            <a:xfrm>
              <a:off x="4895850" y="193023"/>
              <a:ext cx="4019550" cy="1264286"/>
            </a:xfrm>
            <a:prstGeom prst="wedgeRoundRectCallout">
              <a:avLst>
                <a:gd name="adj1" fmla="val 1245"/>
                <a:gd name="adj2" fmla="val 95649"/>
                <a:gd name="adj3" fmla="val 16667"/>
              </a:avLst>
            </a:prstGeom>
            <a:solidFill>
              <a:schemeClr val="bg1">
                <a:lumMod val="95000"/>
              </a:schemeClr>
            </a:solidFill>
            <a:ln>
              <a:solidFill>
                <a:schemeClr val="tx1">
                  <a:lumMod val="10000"/>
                  <a:lumOff val="90000"/>
                </a:schemeClr>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10000"/>
                </a:lnSpc>
                <a:spcBef>
                  <a:spcPct val="0"/>
                </a:spcBef>
                <a:spcAft>
                  <a:spcPts val="0"/>
                </a:spcAft>
                <a:buClrTx/>
                <a:buSzTx/>
                <a:buFontTx/>
                <a:buNone/>
                <a:tabLst/>
                <a:defRPr/>
              </a:pPr>
              <a:r>
                <a:rPr lang="en-US" sz="3300" b="1" kern="1200" cap="none" spc="0" baseline="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Breakout Room</a:t>
              </a:r>
              <a:r>
                <a:rPr lang="en-US" sz="3300" b="1" kern="1200" cap="none" spc="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 </a:t>
              </a:r>
              <a:r>
                <a:rPr lang="en-US" sz="32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Discussions</a:t>
              </a:r>
              <a:endParaRPr lang="en-US" sz="34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
          <p:nvSpPr>
            <p:cNvPr id="19" name="Rectangle 18">
              <a:extLst>
                <a:ext uri="{FF2B5EF4-FFF2-40B4-BE49-F238E27FC236}">
                  <a16:creationId xmlns:a16="http://schemas.microsoft.com/office/drawing/2014/main" id="{7AD30ECD-A8EE-4AE1-AE33-FD6E6D3A1A06}"/>
                </a:ext>
              </a:extLst>
            </p:cNvPr>
            <p:cNvSpPr/>
            <p:nvPr userDrawn="1"/>
          </p:nvSpPr>
          <p:spPr>
            <a:xfrm rot="5400000">
              <a:off x="6882765" y="-738460"/>
              <a:ext cx="45720" cy="308152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sp>
        <p:nvSpPr>
          <p:cNvPr id="29" name="Text Placeholder 8">
            <a:extLst>
              <a:ext uri="{FF2B5EF4-FFF2-40B4-BE49-F238E27FC236}">
                <a16:creationId xmlns:a16="http://schemas.microsoft.com/office/drawing/2014/main" id="{D5AA38BA-BC5A-4469-A67D-0B1D8AF2EB5E}"/>
              </a:ext>
            </a:extLst>
          </p:cNvPr>
          <p:cNvSpPr>
            <a:spLocks noGrp="1"/>
          </p:cNvSpPr>
          <p:nvPr>
            <p:ph type="body" sz="quarter" idx="12" hasCustomPrompt="1"/>
          </p:nvPr>
        </p:nvSpPr>
        <p:spPr>
          <a:xfrm>
            <a:off x="628655" y="3037379"/>
            <a:ext cx="7528945" cy="1371658"/>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
        <p:nvSpPr>
          <p:cNvPr id="30" name="Text Placeholder 8">
            <a:extLst>
              <a:ext uri="{FF2B5EF4-FFF2-40B4-BE49-F238E27FC236}">
                <a16:creationId xmlns:a16="http://schemas.microsoft.com/office/drawing/2014/main" id="{09447CD6-F586-496A-B33A-672175DDF8C4}"/>
              </a:ext>
            </a:extLst>
          </p:cNvPr>
          <p:cNvSpPr>
            <a:spLocks noGrp="1"/>
          </p:cNvSpPr>
          <p:nvPr>
            <p:ph type="body" sz="quarter" idx="13" hasCustomPrompt="1"/>
          </p:nvPr>
        </p:nvSpPr>
        <p:spPr>
          <a:xfrm>
            <a:off x="628655" y="4678385"/>
            <a:ext cx="7528945" cy="1371658"/>
          </a:xfrm>
          <a:prstGeom prst="rect">
            <a:avLst/>
          </a:prstGeom>
          <a:noFill/>
          <a:ln w="9525">
            <a:no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Tree>
    <p:extLst>
      <p:ext uri="{BB962C8B-B14F-4D97-AF65-F5344CB8AC3E}">
        <p14:creationId xmlns:p14="http://schemas.microsoft.com/office/powerpoint/2010/main" val="3732768000"/>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circle(out)">
                                      <p:cBhvr>
                                        <p:cTn id="7" dur="1000"/>
                                        <p:tgtEl>
                                          <p:spTgt spid="28"/>
                                        </p:tgtEl>
                                      </p:cBhvr>
                                    </p:animEffect>
                                  </p:childTnLst>
                                </p:cTn>
                              </p:par>
                            </p:childTnLst>
                          </p:cTn>
                        </p:par>
                        <p:par>
                          <p:cTn id="8" fill="hold">
                            <p:stCondLst>
                              <p:cond delay="2000"/>
                            </p:stCondLst>
                            <p:childTnLst>
                              <p:par>
                                <p:cTn id="9" presetID="10" presetClass="exit" presetSubtype="0" fill="hold" nodeType="afterEffect">
                                  <p:stCondLst>
                                    <p:cond delay="1500"/>
                                  </p:stCondLst>
                                  <p:childTnLst>
                                    <p:animEffect transition="out" filter="fade">
                                      <p:cBhvr>
                                        <p:cTn id="10" dur="3000"/>
                                        <p:tgtEl>
                                          <p:spTgt spid="28"/>
                                        </p:tgtEl>
                                      </p:cBhvr>
                                    </p:animEffect>
                                    <p:set>
                                      <p:cBhvr>
                                        <p:cTn id="11" dur="1" fill="hold">
                                          <p:stCondLst>
                                            <p:cond delay="2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628650" y="365126"/>
            <a:ext cx="795527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r"/>
            <a:r>
              <a:rPr lang="en-US" sz="3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Where Are You?</a:t>
            </a:r>
          </a:p>
        </p:txBody>
      </p:sp>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7"/>
            <a:ext cx="8295970"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id="{4F6D1450-DC26-4EDD-BBBC-73EB1D776CF7}"/>
              </a:ext>
            </a:extLst>
          </p:cNvPr>
          <p:cNvSpPr txBox="1"/>
          <p:nvPr userDrawn="1"/>
        </p:nvSpPr>
        <p:spPr>
          <a:xfrm>
            <a:off x="5601600" y="1207559"/>
            <a:ext cx="2982329" cy="492443"/>
          </a:xfrm>
          <a:prstGeom prst="rect">
            <a:avLst/>
          </a:prstGeom>
          <a:noFill/>
        </p:spPr>
        <p:txBody>
          <a:bodyPr wrap="square" rtlCol="0">
            <a:spAutoFit/>
          </a:bodyPr>
          <a:lstStyle/>
          <a:p>
            <a:pPr marL="457200" indent="-457200" algn="ctr"/>
            <a:r>
              <a:rPr lang="en-US" sz="1300" i="1" dirty="0">
                <a:solidFill>
                  <a:schemeClr val="accent3">
                    <a:lumMod val="75000"/>
                    <a:lumOff val="25000"/>
                  </a:schemeClr>
                </a:solidFill>
              </a:rPr>
              <a:t>Enter your location in the chat window</a:t>
            </a:r>
            <a:br>
              <a:rPr lang="en-US" sz="1300" i="1" dirty="0">
                <a:solidFill>
                  <a:schemeClr val="accent3">
                    <a:lumMod val="75000"/>
                    <a:lumOff val="25000"/>
                  </a:schemeClr>
                </a:solidFill>
              </a:rPr>
            </a:br>
            <a:r>
              <a:rPr lang="en-US" sz="1200" i="1" dirty="0">
                <a:solidFill>
                  <a:schemeClr val="accent3">
                    <a:lumMod val="50000"/>
                    <a:lumOff val="50000"/>
                  </a:schemeClr>
                </a:solidFill>
              </a:rPr>
              <a:t>(lower left of screen)</a:t>
            </a:r>
          </a:p>
        </p:txBody>
      </p:sp>
    </p:spTree>
    <p:extLst>
      <p:ext uri="{BB962C8B-B14F-4D97-AF65-F5344CB8AC3E}">
        <p14:creationId xmlns:p14="http://schemas.microsoft.com/office/powerpoint/2010/main" val="2203354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037844" y="4477392"/>
            <a:ext cx="7068312"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0"/>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p>
        </p:txBody>
      </p:sp>
    </p:spTree>
    <p:extLst>
      <p:ext uri="{BB962C8B-B14F-4D97-AF65-F5344CB8AC3E}">
        <p14:creationId xmlns:p14="http://schemas.microsoft.com/office/powerpoint/2010/main" val="966532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Poll">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id="{8D1EBE43-28AC-4EDE-922C-0DEE355DCAF4}"/>
              </a:ext>
            </a:extLst>
          </p:cNvPr>
          <p:cNvSpPr/>
          <p:nvPr userDrawn="1"/>
        </p:nvSpPr>
        <p:spPr>
          <a:xfrm>
            <a:off x="795232" y="1197034"/>
            <a:ext cx="64008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787234" y="571074"/>
            <a:ext cx="6796695" cy="1051560"/>
          </a:xfrm>
        </p:spPr>
        <p:txBody>
          <a:bodyPr anchor="ctr"/>
          <a:lstStyle>
            <a:lvl1pPr>
              <a:defRPr/>
            </a:lvl1pPr>
          </a:lstStyle>
          <a:p>
            <a:r>
              <a:rPr lang="en-US" dirty="0"/>
              <a:t>Type your polling question here. </a:t>
            </a:r>
          </a:p>
        </p:txBody>
      </p:sp>
      <p:sp>
        <p:nvSpPr>
          <p:cNvPr id="3" name="Content Placeholder 2"/>
          <p:cNvSpPr>
            <a:spLocks noGrp="1"/>
          </p:cNvSpPr>
          <p:nvPr>
            <p:ph idx="1" hasCustomPrompt="1"/>
          </p:nvPr>
        </p:nvSpPr>
        <p:spPr>
          <a:xfrm>
            <a:off x="939114" y="2188127"/>
            <a:ext cx="7364627" cy="3693690"/>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dirty="0"/>
              <a:t>Type your possible choices/answers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5" name="Rectangle 4">
            <a:extLst>
              <a:ext uri="{FF2B5EF4-FFF2-40B4-BE49-F238E27FC236}">
                <a16:creationId xmlns:a16="http://schemas.microsoft.com/office/drawing/2014/main" id="{EA14D85F-6F7F-45C7-83F3-FD9113F0E7CB}"/>
              </a:ext>
            </a:extLst>
          </p:cNvPr>
          <p:cNvSpPr/>
          <p:nvPr userDrawn="1"/>
        </p:nvSpPr>
        <p:spPr>
          <a:xfrm rot="5400000">
            <a:off x="4946904" y="-1628776"/>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6728CEE-638E-4D8A-8127-346A257906F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
        <p:nvSpPr>
          <p:cNvPr id="7" name="TextBox 6">
            <a:extLst>
              <a:ext uri="{FF2B5EF4-FFF2-40B4-BE49-F238E27FC236}">
                <a16:creationId xmlns:a16="http://schemas.microsoft.com/office/drawing/2014/main" id="{53571A4E-C4B0-4CA2-936E-E627457E6BED}"/>
              </a:ext>
            </a:extLst>
          </p:cNvPr>
          <p:cNvSpPr txBox="1"/>
          <p:nvPr userDrawn="1"/>
        </p:nvSpPr>
        <p:spPr>
          <a:xfrm>
            <a:off x="2630804" y="1882520"/>
            <a:ext cx="5953125" cy="292388"/>
          </a:xfrm>
          <a:prstGeom prst="rect">
            <a:avLst/>
          </a:prstGeom>
          <a:noFill/>
        </p:spPr>
        <p:txBody>
          <a:bodyPr wrap="square" rtlCol="0">
            <a:spAutoFit/>
          </a:bodyPr>
          <a:lstStyle/>
          <a:p>
            <a:pPr algn="r"/>
            <a:r>
              <a:rPr lang="en-US" sz="1300" i="1" dirty="0">
                <a:solidFill>
                  <a:schemeClr val="accent3">
                    <a:lumMod val="75000"/>
                    <a:lumOff val="25000"/>
                  </a:schemeClr>
                </a:solidFill>
              </a:rPr>
              <a:t>Choose the answer that best reflects you (or your organization)</a:t>
            </a:r>
          </a:p>
        </p:txBody>
      </p:sp>
    </p:spTree>
    <p:extLst>
      <p:ext uri="{BB962C8B-B14F-4D97-AF65-F5344CB8AC3E}">
        <p14:creationId xmlns:p14="http://schemas.microsoft.com/office/powerpoint/2010/main" val="128910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4"/>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2229910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46467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2"/>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2"/>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19139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99062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357994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395128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0"/>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280762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2.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257799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3" r:id="rId10"/>
    <p:sldLayoutId id="2147483684" r:id="rId11"/>
    <p:sldLayoutId id="2147483685" r:id="rId12"/>
    <p:sldLayoutId id="2147483686" r:id="rId13"/>
    <p:sldLayoutId id="2147483702" r:id="rId14"/>
    <p:sldLayoutId id="2147483696" r:id="rId15"/>
    <p:sldLayoutId id="2147483689" r:id="rId16"/>
    <p:sldLayoutId id="2147483701" r:id="rId17"/>
    <p:sldLayoutId id="2147483700" r:id="rId18"/>
    <p:sldLayoutId id="2147483690" r:id="rId19"/>
    <p:sldLayoutId id="2147483695" r:id="rId20"/>
    <p:sldLayoutId id="2147483704" r:id="rId21"/>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3BC8923-5990-4505-8338-F181A486DCBA}"/>
              </a:ext>
            </a:extLst>
          </p:cNvPr>
          <p:cNvGrpSpPr/>
          <p:nvPr userDrawn="1"/>
        </p:nvGrpSpPr>
        <p:grpSpPr>
          <a:xfrm>
            <a:off x="-1" y="0"/>
            <a:ext cx="9144001" cy="6858000"/>
            <a:chOff x="-1" y="0"/>
            <a:chExt cx="9144001" cy="685800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userDrawn="1"/>
            </p:nvSpPr>
            <p:spPr>
              <a:xfrm>
                <a:off x="8314926" y="3948449"/>
                <a:ext cx="829074" cy="2909552"/>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18" name="Picture 1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1584901017"/>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87" r:id="rId3"/>
    <p:sldLayoutId id="2147483692" r:id="rId4"/>
    <p:sldLayoutId id="2147483683" r:id="rId5"/>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4.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5.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hyperlink" Target="https://www.doleta.gov/oa/eeo/"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7FF2BB-E1BF-49EA-A117-CAD4FED05404}"/>
              </a:ext>
            </a:extLst>
          </p:cNvPr>
          <p:cNvSpPr>
            <a:spLocks noGrp="1"/>
          </p:cNvSpPr>
          <p:nvPr>
            <p:ph type="body" sz="quarter" idx="12"/>
          </p:nvPr>
        </p:nvSpPr>
        <p:spPr/>
        <p:txBody>
          <a:bodyPr/>
          <a:lstStyle/>
          <a:p>
            <a:fld id="{F9B4886A-ACCF-4465-9905-FF6BD48FB85A}" type="datetime4">
              <a:rPr lang="en-US" smtClean="0"/>
              <a:t>August 14, 2017</a:t>
            </a:fld>
            <a:endParaRPr lang="en-US" dirty="0"/>
          </a:p>
        </p:txBody>
      </p:sp>
      <p:sp>
        <p:nvSpPr>
          <p:cNvPr id="3" name="Title 2">
            <a:extLst>
              <a:ext uri="{FF2B5EF4-FFF2-40B4-BE49-F238E27FC236}">
                <a16:creationId xmlns:a16="http://schemas.microsoft.com/office/drawing/2014/main" id="{EBF54E9F-EE23-4326-AFBD-5DC41FCD0D5C}"/>
              </a:ext>
            </a:extLst>
          </p:cNvPr>
          <p:cNvSpPr>
            <a:spLocks noGrp="1"/>
          </p:cNvSpPr>
          <p:nvPr>
            <p:ph type="ctrTitle"/>
          </p:nvPr>
        </p:nvSpPr>
        <p:spPr>
          <a:xfrm>
            <a:off x="851263" y="1486008"/>
            <a:ext cx="7772400" cy="2387600"/>
          </a:xfrm>
        </p:spPr>
        <p:txBody>
          <a:bodyPr>
            <a:noAutofit/>
          </a:bodyPr>
          <a:lstStyle/>
          <a:p>
            <a:br>
              <a:rPr lang="en-US" sz="3500" dirty="0"/>
            </a:br>
            <a:r>
              <a:rPr lang="en-US" sz="3500" dirty="0"/>
              <a:t>Apprenticeship EEO Regulations: </a:t>
            </a:r>
            <a:br>
              <a:rPr lang="en-US" sz="4500" dirty="0"/>
            </a:br>
            <a:r>
              <a:rPr lang="en-US" sz="4500" i="1" dirty="0"/>
              <a:t>Understanding Sponsors’ Obligations</a:t>
            </a:r>
          </a:p>
        </p:txBody>
      </p:sp>
      <p:sp>
        <p:nvSpPr>
          <p:cNvPr id="4" name="Subtitle 3">
            <a:extLst>
              <a:ext uri="{FF2B5EF4-FFF2-40B4-BE49-F238E27FC236}">
                <a16:creationId xmlns:a16="http://schemas.microsoft.com/office/drawing/2014/main" id="{93B88AC5-1443-4329-92A3-834FF78723F4}"/>
              </a:ext>
            </a:extLst>
          </p:cNvPr>
          <p:cNvSpPr>
            <a:spLocks noGrp="1"/>
          </p:cNvSpPr>
          <p:nvPr>
            <p:ph type="subTitle" idx="1"/>
          </p:nvPr>
        </p:nvSpPr>
        <p:spPr/>
        <p:txBody>
          <a:bodyPr/>
          <a:lstStyle/>
          <a:p>
            <a:r>
              <a:rPr lang="en-US" dirty="0"/>
              <a:t>Revised 29 CFR Part 30</a:t>
            </a:r>
          </a:p>
        </p:txBody>
      </p:sp>
    </p:spTree>
    <p:extLst>
      <p:ext uri="{BB962C8B-B14F-4D97-AF65-F5344CB8AC3E}">
        <p14:creationId xmlns:p14="http://schemas.microsoft.com/office/powerpoint/2010/main" val="3579039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Obligations That Were Phased In First</a:t>
            </a:r>
          </a:p>
        </p:txBody>
      </p:sp>
      <p:sp>
        <p:nvSpPr>
          <p:cNvPr id="3" name="Content Placeholder 2">
            <a:extLst>
              <a:ext uri="{FF2B5EF4-FFF2-40B4-BE49-F238E27FC236}">
                <a16:creationId xmlns:a16="http://schemas.microsoft.com/office/drawing/2014/main" id="{115246C6-AE11-4194-8757-B8D9EDFD45E3}"/>
              </a:ext>
            </a:extLst>
          </p:cNvPr>
          <p:cNvSpPr>
            <a:spLocks noGrp="1"/>
          </p:cNvSpPr>
          <p:nvPr>
            <p:ph idx="1"/>
          </p:nvPr>
        </p:nvSpPr>
        <p:spPr/>
        <p:txBody>
          <a:bodyPr/>
          <a:lstStyle/>
          <a:p>
            <a:r>
              <a:rPr lang="en-US" dirty="0"/>
              <a:t>Non-discriminatory selection procedures (§30.10)</a:t>
            </a:r>
            <a:endParaRPr lang="en-US" sz="1000" dirty="0"/>
          </a:p>
          <a:p>
            <a:r>
              <a:rPr lang="en-US" dirty="0"/>
              <a:t>Recordkeeping (§30.12)</a:t>
            </a:r>
            <a:endParaRPr lang="en-US" sz="1000" dirty="0"/>
          </a:p>
          <a:p>
            <a:r>
              <a:rPr lang="en-US" dirty="0"/>
              <a:t>Complaint procedures (§30.14)</a:t>
            </a:r>
            <a:endParaRPr lang="en-US" sz="1000" dirty="0"/>
          </a:p>
          <a:p>
            <a:r>
              <a:rPr lang="en-US" dirty="0"/>
              <a:t>Intimidation/retaliation (§30.17)</a:t>
            </a:r>
          </a:p>
        </p:txBody>
      </p:sp>
      <p:pic>
        <p:nvPicPr>
          <p:cNvPr id="5" name="Picture 4" descr="A close up of a pencil&#10;&#10;Description generated with high confidence">
            <a:extLst>
              <a:ext uri="{FF2B5EF4-FFF2-40B4-BE49-F238E27FC236}">
                <a16:creationId xmlns:a16="http://schemas.microsoft.com/office/drawing/2014/main" id="{B2D7C664-0B45-4FE4-8207-B75704D6258F}"/>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64691" y="3717227"/>
            <a:ext cx="2623833" cy="2459736"/>
          </a:xfrm>
          <a:prstGeom prst="rect">
            <a:avLst/>
          </a:prstGeom>
        </p:spPr>
      </p:pic>
    </p:spTree>
    <p:extLst>
      <p:ext uri="{BB962C8B-B14F-4D97-AF65-F5344CB8AC3E}">
        <p14:creationId xmlns:p14="http://schemas.microsoft.com/office/powerpoint/2010/main" val="3817522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Non-Discriminatory Selection Procedures</a:t>
            </a:r>
          </a:p>
        </p:txBody>
      </p:sp>
      <p:sp>
        <p:nvSpPr>
          <p:cNvPr id="10" name="Content Placeholder 9">
            <a:extLst>
              <a:ext uri="{FF2B5EF4-FFF2-40B4-BE49-F238E27FC236}">
                <a16:creationId xmlns:a16="http://schemas.microsoft.com/office/drawing/2014/main" id="{F47A8B4C-7F7D-4CC3-9150-86744A1794DC}"/>
              </a:ext>
            </a:extLst>
          </p:cNvPr>
          <p:cNvSpPr>
            <a:spLocks noGrp="1"/>
          </p:cNvSpPr>
          <p:nvPr>
            <p:ph idx="1"/>
          </p:nvPr>
        </p:nvSpPr>
        <p:spPr/>
        <p:txBody>
          <a:bodyPr>
            <a:normAutofit fontScale="92500" lnSpcReduction="20000"/>
          </a:bodyPr>
          <a:lstStyle/>
          <a:p>
            <a:pPr marL="0" indent="0">
              <a:buNone/>
            </a:pPr>
            <a:r>
              <a:rPr lang="en-US" dirty="0"/>
              <a:t>Sponsors may utilize any method for selecting apprentices, so long as it:</a:t>
            </a:r>
          </a:p>
          <a:p>
            <a:pPr marL="514350" indent="-514350">
              <a:buFont typeface="+mj-lt"/>
              <a:buAutoNum type="arabicPeriod"/>
            </a:pPr>
            <a:r>
              <a:rPr lang="en-US" dirty="0"/>
              <a:t>Complies with the Uniform Guidelines on Employee Selection Procedures (UGESP)(41 CFR part 60-3)</a:t>
            </a:r>
          </a:p>
          <a:p>
            <a:pPr marL="514350" indent="-514350">
              <a:buFont typeface="+mj-lt"/>
              <a:buAutoNum type="arabicPeriod"/>
            </a:pPr>
            <a:r>
              <a:rPr lang="en-US" dirty="0"/>
              <a:t>Is uniformly and consistently applied</a:t>
            </a:r>
          </a:p>
          <a:p>
            <a:pPr marL="514350" indent="-514350">
              <a:buFont typeface="+mj-lt"/>
              <a:buAutoNum type="arabicPeriod"/>
            </a:pPr>
            <a:r>
              <a:rPr lang="en-US" dirty="0"/>
              <a:t>Complies with title I of the Americans with Disabilities Act and implementing regulations</a:t>
            </a:r>
          </a:p>
          <a:p>
            <a:pPr marL="514350" indent="-514350">
              <a:buFont typeface="+mj-lt"/>
              <a:buAutoNum type="arabicPeriod"/>
            </a:pPr>
            <a:r>
              <a:rPr lang="en-US" dirty="0"/>
              <a:t>Is facially neutral in terms of race, color, religion, national origin, sex, sexual orientation, age, genetic information and disability</a:t>
            </a:r>
          </a:p>
        </p:txBody>
      </p:sp>
    </p:spTree>
    <p:extLst>
      <p:ext uri="{BB962C8B-B14F-4D97-AF65-F5344CB8AC3E}">
        <p14:creationId xmlns:p14="http://schemas.microsoft.com/office/powerpoint/2010/main" val="1098917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Non-Discriminatory Selection Procedures</a:t>
            </a:r>
            <a:br>
              <a:rPr lang="en-US" dirty="0"/>
            </a:br>
            <a:r>
              <a:rPr lang="en-US" dirty="0"/>
              <a:t>Technical Assistance Resource</a:t>
            </a:r>
          </a:p>
        </p:txBody>
      </p:sp>
      <p:pic>
        <p:nvPicPr>
          <p:cNvPr id="9" name="Picture 8">
            <a:extLst>
              <a:ext uri="{FF2B5EF4-FFF2-40B4-BE49-F238E27FC236}">
                <a16:creationId xmlns:a16="http://schemas.microsoft.com/office/drawing/2014/main" id="{4FCE70CA-55F5-4F0C-9673-FB217E2B7240}"/>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1722" t="1570" r="1722"/>
          <a:stretch/>
        </p:blipFill>
        <p:spPr>
          <a:xfrm>
            <a:off x="1204196" y="1587374"/>
            <a:ext cx="6804188" cy="463627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407907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Applicable to the Registration Agency</a:t>
            </a:r>
          </a:p>
        </p:txBody>
      </p:sp>
      <p:sp>
        <p:nvSpPr>
          <p:cNvPr id="5" name="Content Placeholder 4">
            <a:extLst>
              <a:ext uri="{FF2B5EF4-FFF2-40B4-BE49-F238E27FC236}">
                <a16:creationId xmlns:a16="http://schemas.microsoft.com/office/drawing/2014/main" id="{39CA4513-1976-46DA-99A7-D3D1764811C1}"/>
              </a:ext>
            </a:extLst>
          </p:cNvPr>
          <p:cNvSpPr>
            <a:spLocks noGrp="1"/>
          </p:cNvSpPr>
          <p:nvPr>
            <p:ph idx="1"/>
          </p:nvPr>
        </p:nvSpPr>
        <p:spPr/>
        <p:txBody>
          <a:bodyPr/>
          <a:lstStyle/>
          <a:p>
            <a:r>
              <a:rPr lang="en-US" dirty="0"/>
              <a:t>EEO Compliance Reviews</a:t>
            </a:r>
          </a:p>
          <a:p>
            <a:r>
              <a:rPr lang="en-US" dirty="0"/>
              <a:t>Discrimination Complaint Investigations</a:t>
            </a:r>
          </a:p>
          <a:p>
            <a:r>
              <a:rPr lang="en-US" dirty="0"/>
              <a:t>Sanctions for Non-Compliance with 29 CFR part 30</a:t>
            </a:r>
          </a:p>
        </p:txBody>
      </p:sp>
      <p:pic>
        <p:nvPicPr>
          <p:cNvPr id="9" name="Picture 8" descr="A close up of a map&#10;&#10;Description generated with high confidence">
            <a:extLst>
              <a:ext uri="{FF2B5EF4-FFF2-40B4-BE49-F238E27FC236}">
                <a16:creationId xmlns:a16="http://schemas.microsoft.com/office/drawing/2014/main" id="{9621B9E1-0D8C-4323-9C6F-273407A12A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8747" y="3973789"/>
            <a:ext cx="3135086" cy="2743200"/>
          </a:xfrm>
          <a:prstGeom prst="rect">
            <a:avLst/>
          </a:prstGeom>
          <a:ln>
            <a:noFill/>
          </a:ln>
          <a:effectLst>
            <a:softEdge rad="317500"/>
          </a:effectLst>
        </p:spPr>
      </p:pic>
    </p:spTree>
    <p:extLst>
      <p:ext uri="{BB962C8B-B14F-4D97-AF65-F5344CB8AC3E}">
        <p14:creationId xmlns:p14="http://schemas.microsoft.com/office/powerpoint/2010/main" val="2954748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Equal Opportunity Standards – </a:t>
            </a:r>
            <a:br>
              <a:rPr lang="en-US" dirty="0"/>
            </a:br>
            <a:r>
              <a:rPr lang="en-US" dirty="0"/>
              <a:t>That Were Phased In Second</a:t>
            </a:r>
          </a:p>
        </p:txBody>
      </p:sp>
      <p:sp>
        <p:nvSpPr>
          <p:cNvPr id="3" name="Content Placeholder 2"/>
          <p:cNvSpPr>
            <a:spLocks noGrp="1"/>
          </p:cNvSpPr>
          <p:nvPr>
            <p:ph idx="1"/>
          </p:nvPr>
        </p:nvSpPr>
        <p:spPr/>
        <p:txBody>
          <a:bodyPr>
            <a:normAutofit/>
          </a:bodyPr>
          <a:lstStyle/>
          <a:p>
            <a:pPr marL="0" indent="0">
              <a:buNone/>
            </a:pPr>
            <a:r>
              <a:rPr lang="en-US" dirty="0"/>
              <a:t>Applicable to ALL sponsors, regardless of the number of apprentices they have.</a:t>
            </a:r>
          </a:p>
          <a:p>
            <a:pPr marL="457200" lvl="1" indent="0">
              <a:buNone/>
            </a:pPr>
            <a:endParaRPr lang="en-US" dirty="0"/>
          </a:p>
          <a:p>
            <a:pPr marL="457200" lvl="1" indent="0">
              <a:buNone/>
            </a:pPr>
            <a:r>
              <a:rPr lang="en-US" dirty="0"/>
              <a:t>Phase-In Dates for Sponsors Registered With OA:</a:t>
            </a:r>
          </a:p>
          <a:p>
            <a:pPr lvl="1"/>
            <a:r>
              <a:rPr lang="en-US" dirty="0"/>
              <a:t>Existing sponsors:  </a:t>
            </a:r>
            <a:r>
              <a:rPr lang="en-US" b="1" dirty="0"/>
              <a:t>July 17, 2017</a:t>
            </a:r>
          </a:p>
          <a:p>
            <a:pPr lvl="1"/>
            <a:r>
              <a:rPr lang="en-US" dirty="0"/>
              <a:t>New sponsors:  </a:t>
            </a:r>
            <a:r>
              <a:rPr lang="en-US" b="1" dirty="0"/>
              <a:t>Upon registration</a:t>
            </a:r>
          </a:p>
          <a:p>
            <a:pPr lvl="1"/>
            <a:endParaRPr lang="en-US" dirty="0"/>
          </a:p>
        </p:txBody>
      </p:sp>
    </p:spTree>
    <p:extLst>
      <p:ext uri="{BB962C8B-B14F-4D97-AF65-F5344CB8AC3E}">
        <p14:creationId xmlns:p14="http://schemas.microsoft.com/office/powerpoint/2010/main" val="3504666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Discrimination Prohibited</a:t>
            </a:r>
          </a:p>
        </p:txBody>
      </p:sp>
      <p:sp>
        <p:nvSpPr>
          <p:cNvPr id="5" name="Content Placeholder 4">
            <a:extLst>
              <a:ext uri="{FF2B5EF4-FFF2-40B4-BE49-F238E27FC236}">
                <a16:creationId xmlns:a16="http://schemas.microsoft.com/office/drawing/2014/main" id="{8F361ABB-CC67-4698-A78B-02AEEA48B8FA}"/>
              </a:ext>
            </a:extLst>
          </p:cNvPr>
          <p:cNvSpPr>
            <a:spLocks noGrp="1"/>
          </p:cNvSpPr>
          <p:nvPr>
            <p:ph idx="1"/>
          </p:nvPr>
        </p:nvSpPr>
        <p:spPr/>
        <p:txBody>
          <a:bodyPr/>
          <a:lstStyle/>
          <a:p>
            <a:r>
              <a:rPr lang="en-US" dirty="0"/>
              <a:t>It is unlawful for a sponsor of a registered apprenticeship program to discriminate against an apprentice or applicant for apprenticeship on the basis of race, color, religion, national origin, sex, sexual orientation, age (40 or older), genetic information, or disability.</a:t>
            </a:r>
          </a:p>
        </p:txBody>
      </p:sp>
      <p:sp>
        <p:nvSpPr>
          <p:cNvPr id="8" name="Content Placeholder 4">
            <a:extLst>
              <a:ext uri="{FF2B5EF4-FFF2-40B4-BE49-F238E27FC236}">
                <a16:creationId xmlns:a16="http://schemas.microsoft.com/office/drawing/2014/main" id="{3A8EE357-22D5-487C-A9CC-9F36ADBD726E}"/>
              </a:ext>
            </a:extLst>
          </p:cNvPr>
          <p:cNvSpPr txBox="1">
            <a:spLocks/>
          </p:cNvSpPr>
          <p:nvPr/>
        </p:nvSpPr>
        <p:spPr>
          <a:xfrm>
            <a:off x="6023610" y="5651183"/>
            <a:ext cx="2327910" cy="52578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§30.3(a)(1)</a:t>
            </a:r>
          </a:p>
        </p:txBody>
      </p:sp>
    </p:spTree>
    <p:extLst>
      <p:ext uri="{BB962C8B-B14F-4D97-AF65-F5344CB8AC3E}">
        <p14:creationId xmlns:p14="http://schemas.microsoft.com/office/powerpoint/2010/main" val="1428270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Prohibited Discriminatory Acts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Discrimination with respect to the following employment actions is prohibited:</a:t>
            </a:r>
          </a:p>
          <a:p>
            <a:pPr marL="514350" indent="-514350">
              <a:buFont typeface="+mj-lt"/>
              <a:buAutoNum type="arabicPeriod"/>
            </a:pPr>
            <a:r>
              <a:rPr lang="en-US" dirty="0"/>
              <a:t>Recruitment, outreach, and selection procedures. </a:t>
            </a:r>
          </a:p>
          <a:p>
            <a:pPr marL="514350" indent="-514350">
              <a:buFont typeface="+mj-lt"/>
              <a:buAutoNum type="arabicPeriod"/>
            </a:pPr>
            <a:r>
              <a:rPr lang="en-US" dirty="0"/>
              <a:t>Hiring and/or placement, upgrading, periodic advancement, promotion, demotion, transfer, layoff, termination, right of return from layoff, and rehiring.</a:t>
            </a:r>
          </a:p>
          <a:p>
            <a:pPr marL="514350" indent="-514350">
              <a:buFont typeface="+mj-lt"/>
              <a:buAutoNum type="arabicPeriod"/>
            </a:pPr>
            <a:r>
              <a:rPr lang="en-US" dirty="0"/>
              <a:t>Rotation among work processes.</a:t>
            </a:r>
          </a:p>
          <a:p>
            <a:pPr marL="514350" indent="-514350">
              <a:buFont typeface="+mj-lt"/>
              <a:buAutoNum type="arabicPeriod"/>
            </a:pPr>
            <a:r>
              <a:rPr lang="en-US" dirty="0"/>
              <a:t>Imposition of penalties or other disciplinary action.</a:t>
            </a:r>
          </a:p>
        </p:txBody>
      </p:sp>
    </p:spTree>
    <p:extLst>
      <p:ext uri="{BB962C8B-B14F-4D97-AF65-F5344CB8AC3E}">
        <p14:creationId xmlns:p14="http://schemas.microsoft.com/office/powerpoint/2010/main" val="3210876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Prohibited Discriminatory Acts</a:t>
            </a:r>
          </a:p>
        </p:txBody>
      </p:sp>
      <p:sp>
        <p:nvSpPr>
          <p:cNvPr id="3" name="Content Placeholder 2"/>
          <p:cNvSpPr>
            <a:spLocks noGrp="1"/>
          </p:cNvSpPr>
          <p:nvPr>
            <p:ph idx="1"/>
          </p:nvPr>
        </p:nvSpPr>
        <p:spPr>
          <a:xfrm>
            <a:off x="628650" y="1770615"/>
            <a:ext cx="7832598" cy="4406348"/>
          </a:xfrm>
        </p:spPr>
        <p:txBody>
          <a:bodyPr>
            <a:normAutofit fontScale="92500" lnSpcReduction="10000"/>
          </a:bodyPr>
          <a:lstStyle/>
          <a:p>
            <a:pPr marL="514350" indent="-514350">
              <a:buFont typeface="+mj-lt"/>
              <a:buAutoNum type="arabicPeriod" startAt="5"/>
            </a:pPr>
            <a:r>
              <a:rPr lang="en-US" dirty="0"/>
              <a:t>Rates of pay or any other form of compensation and changes in compensation.</a:t>
            </a:r>
          </a:p>
          <a:p>
            <a:pPr marL="514350" indent="-514350">
              <a:buFont typeface="+mj-lt"/>
              <a:buAutoNum type="arabicPeriod" startAt="5"/>
            </a:pPr>
            <a:r>
              <a:rPr lang="en-US" dirty="0"/>
              <a:t>Conditions of work.</a:t>
            </a:r>
          </a:p>
          <a:p>
            <a:pPr marL="514350" indent="-514350">
              <a:buFont typeface="+mj-lt"/>
              <a:buAutoNum type="arabicPeriod" startAt="5"/>
            </a:pPr>
            <a:r>
              <a:rPr lang="en-US" dirty="0"/>
              <a:t>Hours of work and hours of training provided.</a:t>
            </a:r>
          </a:p>
          <a:p>
            <a:pPr marL="514350" indent="-514350">
              <a:buFont typeface="+mj-lt"/>
              <a:buAutoNum type="arabicPeriod" startAt="5"/>
            </a:pPr>
            <a:r>
              <a:rPr lang="en-US" dirty="0"/>
              <a:t>Job assignments.</a:t>
            </a:r>
          </a:p>
          <a:p>
            <a:pPr marL="514350" indent="-514350">
              <a:buFont typeface="+mj-lt"/>
              <a:buAutoNum type="arabicPeriod" startAt="5"/>
            </a:pPr>
            <a:r>
              <a:rPr lang="en-US" dirty="0"/>
              <a:t>Leaves of absence, sick leave, or any other leave.</a:t>
            </a:r>
          </a:p>
          <a:p>
            <a:pPr marL="514350" indent="-514350">
              <a:buFont typeface="+mj-lt"/>
              <a:buAutoNum type="arabicPeriod" startAt="5"/>
            </a:pPr>
            <a:r>
              <a:rPr lang="en-US" dirty="0"/>
              <a:t>Any other benefit, term, condition, or privilege associated with apprenticeship.</a:t>
            </a:r>
          </a:p>
        </p:txBody>
      </p:sp>
      <p:sp>
        <p:nvSpPr>
          <p:cNvPr id="5" name="TextBox 4"/>
          <p:cNvSpPr txBox="1"/>
          <p:nvPr/>
        </p:nvSpPr>
        <p:spPr>
          <a:xfrm>
            <a:off x="5486400" y="6412468"/>
            <a:ext cx="3581400" cy="369332"/>
          </a:xfrm>
          <a:prstGeom prst="rect">
            <a:avLst/>
          </a:prstGeom>
          <a:noFill/>
        </p:spPr>
        <p:txBody>
          <a:bodyPr wrap="square" rtlCol="0">
            <a:spAutoFit/>
          </a:bodyPr>
          <a:lstStyle/>
          <a:p>
            <a:pPr algn="r"/>
            <a:fld id="{83829A04-44C1-4077-A019-054E2E907196}" type="slidenum">
              <a:rPr lang="en-US" smtClean="0">
                <a:solidFill>
                  <a:schemeClr val="bg1"/>
                </a:solidFill>
              </a:rPr>
              <a:t>17</a:t>
            </a:fld>
            <a:endParaRPr lang="en-US" dirty="0">
              <a:solidFill>
                <a:schemeClr val="bg1"/>
              </a:solidFill>
            </a:endParaRPr>
          </a:p>
        </p:txBody>
      </p:sp>
    </p:spTree>
    <p:extLst>
      <p:ext uri="{BB962C8B-B14F-4D97-AF65-F5344CB8AC3E}">
        <p14:creationId xmlns:p14="http://schemas.microsoft.com/office/powerpoint/2010/main" val="2143528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660" y="0"/>
            <a:ext cx="7955280" cy="1371600"/>
          </a:xfrm>
        </p:spPr>
        <p:txBody>
          <a:bodyPr>
            <a:normAutofit/>
          </a:bodyPr>
          <a:lstStyle/>
          <a:p>
            <a:r>
              <a:rPr lang="en-US" sz="3200" dirty="0"/>
              <a:t>Affirmative Steps to Provide Equal Opportunity</a:t>
            </a:r>
          </a:p>
        </p:txBody>
      </p:sp>
      <p:sp>
        <p:nvSpPr>
          <p:cNvPr id="3" name="Content Placeholder 2"/>
          <p:cNvSpPr>
            <a:spLocks noGrp="1"/>
          </p:cNvSpPr>
          <p:nvPr>
            <p:ph idx="1"/>
          </p:nvPr>
        </p:nvSpPr>
        <p:spPr>
          <a:xfrm>
            <a:off x="533400" y="1371600"/>
            <a:ext cx="8305800" cy="4953000"/>
          </a:xfrm>
        </p:spPr>
        <p:txBody>
          <a:bodyPr>
            <a:noAutofit/>
          </a:bodyPr>
          <a:lstStyle/>
          <a:p>
            <a:pPr marL="0" indent="0">
              <a:spcAft>
                <a:spcPts val="0"/>
              </a:spcAft>
              <a:buNone/>
            </a:pPr>
            <a:r>
              <a:rPr lang="en-US" sz="2800" dirty="0"/>
              <a:t>All sponsors, regardless of size, must take four affirmative steps to provide equal opportunity in apprenticeship, including:</a:t>
            </a:r>
          </a:p>
          <a:p>
            <a:pPr marL="457200" indent="-457200">
              <a:spcAft>
                <a:spcPts val="0"/>
              </a:spcAft>
              <a:buAutoNum type="arabicPeriod"/>
            </a:pPr>
            <a:r>
              <a:rPr lang="en-US" sz="2400" dirty="0"/>
              <a:t>Assigning EEO responsibility</a:t>
            </a:r>
          </a:p>
          <a:p>
            <a:pPr marL="457200" indent="-457200">
              <a:spcAft>
                <a:spcPts val="0"/>
              </a:spcAft>
              <a:buAutoNum type="arabicPeriod"/>
            </a:pPr>
            <a:r>
              <a:rPr lang="en-US" sz="2400" dirty="0"/>
              <a:t>Internally disseminating equal opportunity policy</a:t>
            </a:r>
          </a:p>
          <a:p>
            <a:pPr marL="457200" indent="-457200">
              <a:spcAft>
                <a:spcPts val="0"/>
              </a:spcAft>
              <a:buAutoNum type="arabicPeriod"/>
            </a:pPr>
            <a:r>
              <a:rPr lang="en-US" sz="2400" dirty="0"/>
              <a:t>Engaging in universal outreach and developing a recruitment sources list</a:t>
            </a:r>
          </a:p>
          <a:p>
            <a:pPr marL="457200" indent="-457200">
              <a:spcAft>
                <a:spcPts val="0"/>
              </a:spcAft>
              <a:buAutoNum type="arabicPeriod"/>
            </a:pPr>
            <a:r>
              <a:rPr lang="en-US" sz="2400" dirty="0"/>
              <a:t>Maintaining an environment free from harassment</a:t>
            </a:r>
          </a:p>
        </p:txBody>
      </p:sp>
      <p:sp>
        <p:nvSpPr>
          <p:cNvPr id="4" name="Content Placeholder 4">
            <a:extLst>
              <a:ext uri="{FF2B5EF4-FFF2-40B4-BE49-F238E27FC236}">
                <a16:creationId xmlns:a16="http://schemas.microsoft.com/office/drawing/2014/main" id="{A997BF8F-9840-433B-B7CD-D890AB4C1655}"/>
              </a:ext>
            </a:extLst>
          </p:cNvPr>
          <p:cNvSpPr txBox="1">
            <a:spLocks/>
          </p:cNvSpPr>
          <p:nvPr/>
        </p:nvSpPr>
        <p:spPr>
          <a:xfrm>
            <a:off x="6023610" y="5651183"/>
            <a:ext cx="2327910" cy="52578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§30.3(b)</a:t>
            </a:r>
          </a:p>
        </p:txBody>
      </p:sp>
    </p:spTree>
    <p:extLst>
      <p:ext uri="{BB962C8B-B14F-4D97-AF65-F5344CB8AC3E}">
        <p14:creationId xmlns:p14="http://schemas.microsoft.com/office/powerpoint/2010/main" val="3057297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of EEO Responsibility</a:t>
            </a:r>
          </a:p>
        </p:txBody>
      </p:sp>
      <p:sp>
        <p:nvSpPr>
          <p:cNvPr id="4" name="Content Placeholder 3">
            <a:extLst>
              <a:ext uri="{FF2B5EF4-FFF2-40B4-BE49-F238E27FC236}">
                <a16:creationId xmlns:a16="http://schemas.microsoft.com/office/drawing/2014/main" id="{E77DCD1D-03B3-4FD2-9826-7C3588796B7A}"/>
              </a:ext>
            </a:extLst>
          </p:cNvPr>
          <p:cNvSpPr>
            <a:spLocks noGrp="1"/>
          </p:cNvSpPr>
          <p:nvPr>
            <p:ph idx="1"/>
          </p:nvPr>
        </p:nvSpPr>
        <p:spPr/>
        <p:txBody>
          <a:bodyPr>
            <a:normAutofit fontScale="92500" lnSpcReduction="10000"/>
          </a:bodyPr>
          <a:lstStyle/>
          <a:p>
            <a:r>
              <a:rPr lang="en-US" dirty="0"/>
              <a:t>Sponsors will designate an individual(s) with appropriate authority to be responsible and accountable for overseeing the sponsor’s commitment to equal opportunity in registered apprenticeship.  </a:t>
            </a:r>
          </a:p>
          <a:p>
            <a:r>
              <a:rPr lang="en-US" dirty="0"/>
              <a:t>The individual will be responsible for:</a:t>
            </a:r>
          </a:p>
          <a:p>
            <a:pPr lvl="1"/>
            <a:r>
              <a:rPr lang="en-US" dirty="0"/>
              <a:t>Monitoring activity to ensure compliance</a:t>
            </a:r>
          </a:p>
          <a:p>
            <a:pPr lvl="1"/>
            <a:r>
              <a:rPr lang="en-US" dirty="0"/>
              <a:t>Maintaining records</a:t>
            </a:r>
          </a:p>
          <a:p>
            <a:pPr lvl="1"/>
            <a:r>
              <a:rPr lang="en-US" dirty="0"/>
              <a:t>Generating and submitting any required reports to the Registration Agency</a:t>
            </a:r>
          </a:p>
          <a:p>
            <a:pPr lvl="1"/>
            <a:r>
              <a:rPr lang="en-US" dirty="0"/>
              <a:t>Developing and implementing AAP,</a:t>
            </a:r>
            <a:br>
              <a:rPr lang="en-US" dirty="0"/>
            </a:br>
            <a:r>
              <a:rPr lang="en-US" dirty="0"/>
              <a:t> if applicable</a:t>
            </a:r>
          </a:p>
        </p:txBody>
      </p:sp>
      <p:sp>
        <p:nvSpPr>
          <p:cNvPr id="5" name="Content Placeholder 4">
            <a:extLst>
              <a:ext uri="{FF2B5EF4-FFF2-40B4-BE49-F238E27FC236}">
                <a16:creationId xmlns:a16="http://schemas.microsoft.com/office/drawing/2014/main" id="{65ECB56F-1330-441B-9D12-EF3CDE880B6D}"/>
              </a:ext>
            </a:extLst>
          </p:cNvPr>
          <p:cNvSpPr txBox="1">
            <a:spLocks/>
          </p:cNvSpPr>
          <p:nvPr/>
        </p:nvSpPr>
        <p:spPr>
          <a:xfrm>
            <a:off x="5951220" y="5798820"/>
            <a:ext cx="2327910" cy="52578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§30.3(b)(1)</a:t>
            </a:r>
          </a:p>
        </p:txBody>
      </p:sp>
    </p:spTree>
    <p:extLst>
      <p:ext uri="{BB962C8B-B14F-4D97-AF65-F5344CB8AC3E}">
        <p14:creationId xmlns:p14="http://schemas.microsoft.com/office/powerpoint/2010/main" val="2329194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D68BA9-AB21-4A23-988F-B0FEAE20B66E}"/>
              </a:ext>
            </a:extLst>
          </p:cNvPr>
          <p:cNvSpPr>
            <a:spLocks noGrp="1"/>
          </p:cNvSpPr>
          <p:nvPr>
            <p:ph type="sldNum" sz="quarter" idx="10"/>
          </p:nvPr>
        </p:nvSpPr>
        <p:spPr/>
        <p:txBody>
          <a:bodyPr/>
          <a:lstStyle/>
          <a:p>
            <a:fld id="{706D636C-90A3-4979-BA37-BAB384B22101}" type="slidenum">
              <a:rPr lang="en-US" smtClean="0"/>
              <a:pPr/>
              <a:t>2</a:t>
            </a:fld>
            <a:endParaRPr lang="en-US" dirty="0"/>
          </a:p>
        </p:txBody>
      </p:sp>
    </p:spTree>
    <p:extLst>
      <p:ext uri="{BB962C8B-B14F-4D97-AF65-F5344CB8AC3E}">
        <p14:creationId xmlns:p14="http://schemas.microsoft.com/office/powerpoint/2010/main" val="2904282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Internal Dissemination of EO Policy:  </a:t>
            </a:r>
            <a:br>
              <a:rPr lang="en-US" dirty="0"/>
            </a:br>
            <a:r>
              <a:rPr lang="en-US" dirty="0"/>
              <a:t>Updating the EEO Pledge</a:t>
            </a:r>
          </a:p>
        </p:txBody>
      </p:sp>
      <p:sp>
        <p:nvSpPr>
          <p:cNvPr id="13" name="Content Placeholder 12"/>
          <p:cNvSpPr>
            <a:spLocks noGrp="1"/>
          </p:cNvSpPr>
          <p:nvPr>
            <p:ph idx="1"/>
          </p:nvPr>
        </p:nvSpPr>
        <p:spPr>
          <a:xfrm>
            <a:off x="628650" y="1770615"/>
            <a:ext cx="7820406" cy="4264425"/>
          </a:xfrm>
        </p:spPr>
        <p:txBody>
          <a:bodyPr>
            <a:noAutofit/>
          </a:bodyPr>
          <a:lstStyle/>
          <a:p>
            <a:pPr marL="0" indent="0">
              <a:lnSpc>
                <a:spcPct val="95000"/>
              </a:lnSpc>
              <a:spcAft>
                <a:spcPts val="1500"/>
              </a:spcAft>
              <a:buNone/>
            </a:pPr>
            <a:r>
              <a:rPr lang="en-US" sz="2100" b="1" dirty="0"/>
              <a:t>Required language for the EEO Pledge:</a:t>
            </a:r>
          </a:p>
          <a:p>
            <a:pPr marL="461963" indent="-461963">
              <a:lnSpc>
                <a:spcPct val="95000"/>
              </a:lnSpc>
              <a:spcAft>
                <a:spcPts val="1500"/>
              </a:spcAft>
              <a:buNone/>
              <a:tabLst>
                <a:tab pos="461963" algn="l"/>
              </a:tabLst>
            </a:pPr>
            <a:r>
              <a:rPr lang="en-US" sz="2100" dirty="0"/>
              <a:t>	[</a:t>
            </a:r>
            <a:r>
              <a:rPr lang="en-US" sz="2100" i="1" dirty="0"/>
              <a:t>Name of sponsor</a:t>
            </a:r>
            <a:r>
              <a:rPr lang="en-US" sz="2100" dirty="0"/>
              <a:t>] will not discriminate against apprenticeship applicants or apprentices based on race, color, religion, national origin, sex (including pregnancy and gender identity), sexual orientation, genetic information, or because they are an individual with a disability or a person 40 years old or older.</a:t>
            </a:r>
          </a:p>
          <a:p>
            <a:pPr marL="461963" indent="-461963">
              <a:lnSpc>
                <a:spcPct val="95000"/>
              </a:lnSpc>
              <a:spcAft>
                <a:spcPts val="1500"/>
              </a:spcAft>
              <a:buNone/>
              <a:tabLst>
                <a:tab pos="461963" algn="l"/>
              </a:tabLst>
            </a:pPr>
            <a:r>
              <a:rPr lang="en-US" sz="2100" dirty="0"/>
              <a:t>	[</a:t>
            </a:r>
            <a:r>
              <a:rPr lang="en-US" sz="2100" i="1" dirty="0"/>
              <a:t>Name of sponsor</a:t>
            </a:r>
            <a:r>
              <a:rPr lang="en-US" sz="2100" dirty="0"/>
              <a:t>] will take affirmative action to provide equal opportunity in apprenticeship and will operate the apprenticeship program as required under Title 29 of the Code of Federal Regulations, part 30.</a:t>
            </a:r>
          </a:p>
          <a:p>
            <a:pPr marL="461963" indent="-461963">
              <a:lnSpc>
                <a:spcPct val="95000"/>
              </a:lnSpc>
              <a:spcAft>
                <a:spcPts val="1500"/>
              </a:spcAft>
              <a:buNone/>
              <a:tabLst>
                <a:tab pos="461963" algn="l"/>
              </a:tabLst>
            </a:pPr>
            <a:endParaRPr lang="en-US" sz="2100" dirty="0"/>
          </a:p>
        </p:txBody>
      </p:sp>
      <p:sp>
        <p:nvSpPr>
          <p:cNvPr id="4" name="Content Placeholder 4">
            <a:extLst>
              <a:ext uri="{FF2B5EF4-FFF2-40B4-BE49-F238E27FC236}">
                <a16:creationId xmlns:a16="http://schemas.microsoft.com/office/drawing/2014/main" id="{1323564C-6F62-456B-B299-0E0132FA2E69}"/>
              </a:ext>
            </a:extLst>
          </p:cNvPr>
          <p:cNvSpPr txBox="1">
            <a:spLocks/>
          </p:cNvSpPr>
          <p:nvPr/>
        </p:nvSpPr>
        <p:spPr>
          <a:xfrm>
            <a:off x="5951220" y="5798820"/>
            <a:ext cx="2327910" cy="52578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§30.3(b)(2)</a:t>
            </a:r>
          </a:p>
        </p:txBody>
      </p:sp>
    </p:spTree>
    <p:extLst>
      <p:ext uri="{BB962C8B-B14F-4D97-AF65-F5344CB8AC3E}">
        <p14:creationId xmlns:p14="http://schemas.microsoft.com/office/powerpoint/2010/main" val="354987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Internal Dissemination of EO Policy:</a:t>
            </a:r>
            <a:br>
              <a:rPr lang="en-US" dirty="0"/>
            </a:br>
            <a:r>
              <a:rPr lang="en-US" dirty="0"/>
              <a:t>Disseminating the EEO Pledge</a:t>
            </a:r>
          </a:p>
        </p:txBody>
      </p:sp>
      <p:sp>
        <p:nvSpPr>
          <p:cNvPr id="5" name="Content Placeholder 4">
            <a:extLst>
              <a:ext uri="{FF2B5EF4-FFF2-40B4-BE49-F238E27FC236}">
                <a16:creationId xmlns:a16="http://schemas.microsoft.com/office/drawing/2014/main" id="{3D9BEE53-7A98-457D-B812-A4A0DC7EBC81}"/>
              </a:ext>
            </a:extLst>
          </p:cNvPr>
          <p:cNvSpPr>
            <a:spLocks noGrp="1"/>
          </p:cNvSpPr>
          <p:nvPr>
            <p:ph idx="1"/>
          </p:nvPr>
        </p:nvSpPr>
        <p:spPr/>
        <p:txBody>
          <a:bodyPr/>
          <a:lstStyle/>
          <a:p>
            <a:r>
              <a:rPr lang="en-US" dirty="0"/>
              <a:t>Pledge dissemination must reach:</a:t>
            </a:r>
          </a:p>
          <a:p>
            <a:pPr lvl="1"/>
            <a:r>
              <a:rPr lang="en-US" dirty="0"/>
              <a:t>	Applicants</a:t>
            </a:r>
          </a:p>
          <a:p>
            <a:pPr lvl="1"/>
            <a:r>
              <a:rPr lang="en-US" dirty="0"/>
              <a:t>  Apprentices</a:t>
            </a:r>
          </a:p>
          <a:p>
            <a:pPr lvl="1"/>
            <a:r>
              <a:rPr lang="en-US" dirty="0"/>
              <a:t>  Individuals connected with the   </a:t>
            </a:r>
            <a:br>
              <a:rPr lang="en-US" dirty="0"/>
            </a:br>
            <a:r>
              <a:rPr lang="en-US" dirty="0"/>
              <a:t>  administration or operation of the </a:t>
            </a:r>
            <a:br>
              <a:rPr lang="en-US" dirty="0"/>
            </a:br>
            <a:r>
              <a:rPr lang="en-US" dirty="0"/>
              <a:t>  apprenticeship program</a:t>
            </a:r>
          </a:p>
        </p:txBody>
      </p:sp>
      <p:sp>
        <p:nvSpPr>
          <p:cNvPr id="6" name="Content Placeholder 4">
            <a:extLst>
              <a:ext uri="{FF2B5EF4-FFF2-40B4-BE49-F238E27FC236}">
                <a16:creationId xmlns:a16="http://schemas.microsoft.com/office/drawing/2014/main" id="{D3C76EE7-6D61-4982-8E92-16897ABA2FBA}"/>
              </a:ext>
            </a:extLst>
          </p:cNvPr>
          <p:cNvSpPr txBox="1">
            <a:spLocks/>
          </p:cNvSpPr>
          <p:nvPr/>
        </p:nvSpPr>
        <p:spPr>
          <a:xfrm>
            <a:off x="5951220" y="5798820"/>
            <a:ext cx="2327910" cy="52578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§30.3(b)(2)</a:t>
            </a:r>
          </a:p>
        </p:txBody>
      </p:sp>
    </p:spTree>
    <p:extLst>
      <p:ext uri="{BB962C8B-B14F-4D97-AF65-F5344CB8AC3E}">
        <p14:creationId xmlns:p14="http://schemas.microsoft.com/office/powerpoint/2010/main" val="2135961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B7B1A-867B-428A-B919-4E561F14C025}"/>
              </a:ext>
            </a:extLst>
          </p:cNvPr>
          <p:cNvSpPr>
            <a:spLocks noGrp="1"/>
          </p:cNvSpPr>
          <p:nvPr>
            <p:ph type="title"/>
          </p:nvPr>
        </p:nvSpPr>
        <p:spPr/>
        <p:txBody>
          <a:bodyPr>
            <a:normAutofit fontScale="90000"/>
          </a:bodyPr>
          <a:lstStyle/>
          <a:p>
            <a:br>
              <a:rPr lang="en-US" dirty="0"/>
            </a:br>
            <a:r>
              <a:rPr lang="en-US" dirty="0"/>
              <a:t>Internal Dissemination of EO Policy:</a:t>
            </a:r>
            <a:br>
              <a:rPr lang="en-US" dirty="0"/>
            </a:br>
            <a:r>
              <a:rPr lang="en-US" dirty="0"/>
              <a:t>Disseminating the EEO Pledge</a:t>
            </a:r>
          </a:p>
        </p:txBody>
      </p:sp>
      <p:sp>
        <p:nvSpPr>
          <p:cNvPr id="3" name="Content Placeholder 2">
            <a:extLst>
              <a:ext uri="{FF2B5EF4-FFF2-40B4-BE49-F238E27FC236}">
                <a16:creationId xmlns:a16="http://schemas.microsoft.com/office/drawing/2014/main" id="{102131E1-0C8A-4974-8606-0691022A4363}"/>
              </a:ext>
            </a:extLst>
          </p:cNvPr>
          <p:cNvSpPr>
            <a:spLocks noGrp="1"/>
          </p:cNvSpPr>
          <p:nvPr>
            <p:ph idx="1"/>
          </p:nvPr>
        </p:nvSpPr>
        <p:spPr/>
        <p:txBody>
          <a:bodyPr>
            <a:normAutofit/>
          </a:bodyPr>
          <a:lstStyle/>
          <a:p>
            <a:r>
              <a:rPr lang="en-US" dirty="0"/>
              <a:t>At a minimum, the updated Pledge must be:</a:t>
            </a:r>
          </a:p>
          <a:p>
            <a:pPr lvl="1"/>
            <a:r>
              <a:rPr lang="en-US" dirty="0"/>
              <a:t>Published in sponsors’ apprenticeship standards</a:t>
            </a:r>
          </a:p>
          <a:p>
            <a:pPr lvl="1"/>
            <a:r>
              <a:rPr lang="en-US" dirty="0"/>
              <a:t>Published in company handbooks, manuals, and similar documents</a:t>
            </a:r>
          </a:p>
          <a:p>
            <a:pPr lvl="1"/>
            <a:r>
              <a:rPr lang="en-US" dirty="0"/>
              <a:t>Posted on bulletin boards, including through electronic media</a:t>
            </a:r>
          </a:p>
          <a:p>
            <a:pPr lvl="1"/>
            <a:r>
              <a:rPr lang="en-US" dirty="0"/>
              <a:t>Included in apprenticeship opportunity announcements</a:t>
            </a:r>
          </a:p>
          <a:p>
            <a:r>
              <a:rPr lang="en-US" dirty="0"/>
              <a:t>The posted Pledge must be accessible to all apprentices and applicants.</a:t>
            </a:r>
          </a:p>
          <a:p>
            <a:pPr lvl="1"/>
            <a:endParaRPr lang="en-US" dirty="0"/>
          </a:p>
          <a:p>
            <a:pPr lvl="1"/>
            <a:endParaRPr lang="en-US" dirty="0"/>
          </a:p>
          <a:p>
            <a:pPr lvl="1"/>
            <a:endParaRPr lang="en-US" dirty="0"/>
          </a:p>
        </p:txBody>
      </p:sp>
      <p:sp>
        <p:nvSpPr>
          <p:cNvPr id="4" name="Content Placeholder 4">
            <a:extLst>
              <a:ext uri="{FF2B5EF4-FFF2-40B4-BE49-F238E27FC236}">
                <a16:creationId xmlns:a16="http://schemas.microsoft.com/office/drawing/2014/main" id="{3459F73C-FE82-4A2C-A644-9C8C9D03A6E7}"/>
              </a:ext>
            </a:extLst>
          </p:cNvPr>
          <p:cNvSpPr txBox="1">
            <a:spLocks/>
          </p:cNvSpPr>
          <p:nvPr/>
        </p:nvSpPr>
        <p:spPr>
          <a:xfrm>
            <a:off x="5951220" y="5798820"/>
            <a:ext cx="2327910" cy="52578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§30.3(b)(2)</a:t>
            </a:r>
          </a:p>
        </p:txBody>
      </p:sp>
    </p:spTree>
    <p:extLst>
      <p:ext uri="{BB962C8B-B14F-4D97-AF65-F5344CB8AC3E}">
        <p14:creationId xmlns:p14="http://schemas.microsoft.com/office/powerpoint/2010/main" val="426983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0E107-2D07-4949-AFEC-3E00947A9033}"/>
              </a:ext>
            </a:extLst>
          </p:cNvPr>
          <p:cNvSpPr>
            <a:spLocks noGrp="1"/>
          </p:cNvSpPr>
          <p:nvPr>
            <p:ph type="title"/>
          </p:nvPr>
        </p:nvSpPr>
        <p:spPr/>
        <p:txBody>
          <a:bodyPr/>
          <a:lstStyle/>
          <a:p>
            <a:r>
              <a:rPr lang="en-US" dirty="0"/>
              <a:t>EEO Pledge and Complaints Notice Poster</a:t>
            </a:r>
          </a:p>
        </p:txBody>
      </p:sp>
      <p:pic>
        <p:nvPicPr>
          <p:cNvPr id="4" name="Picture 3">
            <a:extLst>
              <a:ext uri="{FF2B5EF4-FFF2-40B4-BE49-F238E27FC236}">
                <a16:creationId xmlns:a16="http://schemas.microsoft.com/office/drawing/2014/main" id="{60CDCAB8-FA22-45B3-BCB9-A8EE99FA7432}"/>
              </a:ext>
            </a:extLst>
          </p:cNvPr>
          <p:cNvPicPr>
            <a:picLocks noChangeAspect="1"/>
          </p:cNvPicPr>
          <p:nvPr/>
        </p:nvPicPr>
        <p:blipFill>
          <a:blip r:embed="rId3"/>
          <a:stretch>
            <a:fillRect/>
          </a:stretch>
        </p:blipFill>
        <p:spPr>
          <a:xfrm>
            <a:off x="2599331" y="1371600"/>
            <a:ext cx="3945337" cy="5105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04031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0144C-4FE8-41DB-8757-13F971892E8C}"/>
              </a:ext>
            </a:extLst>
          </p:cNvPr>
          <p:cNvSpPr>
            <a:spLocks noGrp="1"/>
          </p:cNvSpPr>
          <p:nvPr>
            <p:ph type="title"/>
          </p:nvPr>
        </p:nvSpPr>
        <p:spPr/>
        <p:txBody>
          <a:bodyPr>
            <a:normAutofit fontScale="90000"/>
          </a:bodyPr>
          <a:lstStyle/>
          <a:p>
            <a:br>
              <a:rPr lang="en-US" dirty="0"/>
            </a:br>
            <a:r>
              <a:rPr lang="en-US" dirty="0"/>
              <a:t>Internal Dissemination of EEO Policy:</a:t>
            </a:r>
            <a:br>
              <a:rPr lang="en-US" dirty="0"/>
            </a:br>
            <a:r>
              <a:rPr lang="en-US" dirty="0"/>
              <a:t>Information Sessions and Recordkeeping</a:t>
            </a:r>
          </a:p>
        </p:txBody>
      </p:sp>
      <p:sp>
        <p:nvSpPr>
          <p:cNvPr id="3" name="Content Placeholder 2">
            <a:extLst>
              <a:ext uri="{FF2B5EF4-FFF2-40B4-BE49-F238E27FC236}">
                <a16:creationId xmlns:a16="http://schemas.microsoft.com/office/drawing/2014/main" id="{04982B33-172D-4F49-B0E7-32808C98D2FC}"/>
              </a:ext>
            </a:extLst>
          </p:cNvPr>
          <p:cNvSpPr>
            <a:spLocks noGrp="1"/>
          </p:cNvSpPr>
          <p:nvPr>
            <p:ph idx="1"/>
          </p:nvPr>
        </p:nvSpPr>
        <p:spPr>
          <a:xfrm>
            <a:off x="628650" y="1655362"/>
            <a:ext cx="7955280" cy="4406348"/>
          </a:xfrm>
        </p:spPr>
        <p:txBody>
          <a:bodyPr>
            <a:normAutofit fontScale="92500" lnSpcReduction="10000"/>
          </a:bodyPr>
          <a:lstStyle/>
          <a:p>
            <a:r>
              <a:rPr lang="en-US" dirty="0"/>
              <a:t>In addition to posting and publishing the revised EEO Pledge, sponsors must:</a:t>
            </a:r>
          </a:p>
          <a:p>
            <a:pPr lvl="1"/>
            <a:r>
              <a:rPr lang="en-US" dirty="0"/>
              <a:t>Conduct orientation and periodic information sessions on the sponsor’s apprenticeship EEO policy, and provide required anti-harassment training</a:t>
            </a:r>
          </a:p>
          <a:p>
            <a:pPr lvl="1"/>
            <a:r>
              <a:rPr lang="en-US" dirty="0"/>
              <a:t>Include at orientation/information sessions and anti-harassment trainings:</a:t>
            </a:r>
          </a:p>
          <a:p>
            <a:pPr lvl="2"/>
            <a:r>
              <a:rPr lang="en-US" dirty="0"/>
              <a:t>All apprentices</a:t>
            </a:r>
          </a:p>
          <a:p>
            <a:pPr lvl="2"/>
            <a:r>
              <a:rPr lang="en-US" dirty="0"/>
              <a:t>Journeyworkers who regularly work with apprentices</a:t>
            </a:r>
          </a:p>
          <a:p>
            <a:pPr lvl="2"/>
            <a:r>
              <a:rPr lang="en-US" dirty="0"/>
              <a:t>Other individuals connected with administration or operation of the apprenticeship program</a:t>
            </a:r>
          </a:p>
          <a:p>
            <a:pPr lvl="1"/>
            <a:r>
              <a:rPr lang="en-US" dirty="0"/>
              <a:t>Maintain records necessary to demonstrate compliance with these requirements and make them available to the Registration Agency upon request.</a:t>
            </a:r>
          </a:p>
          <a:p>
            <a:pPr lvl="2"/>
            <a:endParaRPr lang="en-US" dirty="0"/>
          </a:p>
          <a:p>
            <a:pPr lvl="2"/>
            <a:endParaRPr lang="en-US" dirty="0"/>
          </a:p>
          <a:p>
            <a:pPr lvl="2"/>
            <a:endParaRPr lang="en-US" dirty="0"/>
          </a:p>
        </p:txBody>
      </p:sp>
      <p:sp>
        <p:nvSpPr>
          <p:cNvPr id="4" name="Content Placeholder 4">
            <a:extLst>
              <a:ext uri="{FF2B5EF4-FFF2-40B4-BE49-F238E27FC236}">
                <a16:creationId xmlns:a16="http://schemas.microsoft.com/office/drawing/2014/main" id="{3311F270-9BC4-4708-BAC8-809DFE28D957}"/>
              </a:ext>
            </a:extLst>
          </p:cNvPr>
          <p:cNvSpPr txBox="1">
            <a:spLocks/>
          </p:cNvSpPr>
          <p:nvPr/>
        </p:nvSpPr>
        <p:spPr>
          <a:xfrm>
            <a:off x="5951220" y="5798820"/>
            <a:ext cx="2327910" cy="52578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§30.3(b)(2)</a:t>
            </a:r>
          </a:p>
        </p:txBody>
      </p:sp>
    </p:spTree>
    <p:extLst>
      <p:ext uri="{BB962C8B-B14F-4D97-AF65-F5344CB8AC3E}">
        <p14:creationId xmlns:p14="http://schemas.microsoft.com/office/powerpoint/2010/main" val="3292632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9FC1D-CECA-48A2-8E91-F6200324E7AB}"/>
              </a:ext>
            </a:extLst>
          </p:cNvPr>
          <p:cNvSpPr>
            <a:spLocks noGrp="1"/>
          </p:cNvSpPr>
          <p:nvPr>
            <p:ph type="title"/>
          </p:nvPr>
        </p:nvSpPr>
        <p:spPr/>
        <p:txBody>
          <a:bodyPr/>
          <a:lstStyle/>
          <a:p>
            <a:r>
              <a:rPr lang="en-US" dirty="0"/>
              <a:t>Universal Outreach Efforts</a:t>
            </a:r>
          </a:p>
        </p:txBody>
      </p:sp>
      <p:sp>
        <p:nvSpPr>
          <p:cNvPr id="3" name="Content Placeholder 2">
            <a:extLst>
              <a:ext uri="{FF2B5EF4-FFF2-40B4-BE49-F238E27FC236}">
                <a16:creationId xmlns:a16="http://schemas.microsoft.com/office/drawing/2014/main" id="{9645B01C-108B-4109-A418-5A131379BBFC}"/>
              </a:ext>
            </a:extLst>
          </p:cNvPr>
          <p:cNvSpPr>
            <a:spLocks noGrp="1"/>
          </p:cNvSpPr>
          <p:nvPr>
            <p:ph idx="1"/>
          </p:nvPr>
        </p:nvSpPr>
        <p:spPr>
          <a:xfrm>
            <a:off x="628650" y="1770615"/>
            <a:ext cx="7650480" cy="3935241"/>
          </a:xfrm>
        </p:spPr>
        <p:txBody>
          <a:bodyPr>
            <a:normAutofit fontScale="92500" lnSpcReduction="10000"/>
          </a:bodyPr>
          <a:lstStyle/>
          <a:p>
            <a:r>
              <a:rPr lang="en-US" dirty="0"/>
              <a:t>Three steps are required of all sponsors:</a:t>
            </a:r>
          </a:p>
          <a:p>
            <a:pPr marL="514350" indent="-514350">
              <a:buFont typeface="+mj-lt"/>
              <a:buAutoNum type="arabicPeriod"/>
            </a:pPr>
            <a:r>
              <a:rPr lang="en-US" dirty="0"/>
              <a:t>Develop and annually update a list of recruitment sources</a:t>
            </a:r>
          </a:p>
          <a:p>
            <a:pPr marL="514350" indent="-514350">
              <a:buFont typeface="+mj-lt"/>
              <a:buAutoNum type="arabicPeriod"/>
            </a:pPr>
            <a:r>
              <a:rPr lang="en-US" dirty="0"/>
              <a:t>Identify a contact at each of these sources</a:t>
            </a:r>
          </a:p>
          <a:p>
            <a:pPr marL="514350" indent="-514350">
              <a:buFont typeface="+mj-lt"/>
              <a:buAutoNum type="arabicPeriod"/>
            </a:pPr>
            <a:r>
              <a:rPr lang="en-US" dirty="0"/>
              <a:t>Provide sources with advance notice of apprenticeship openings so they can refer candidates</a:t>
            </a:r>
          </a:p>
          <a:p>
            <a:r>
              <a:rPr lang="en-US" dirty="0"/>
              <a:t>Additional outreach efforts may be required after the sponsor’s first utilization analysis</a:t>
            </a:r>
          </a:p>
          <a:p>
            <a:endParaRPr lang="en-US" dirty="0"/>
          </a:p>
        </p:txBody>
      </p:sp>
      <p:sp>
        <p:nvSpPr>
          <p:cNvPr id="4" name="Content Placeholder 4">
            <a:extLst>
              <a:ext uri="{FF2B5EF4-FFF2-40B4-BE49-F238E27FC236}">
                <a16:creationId xmlns:a16="http://schemas.microsoft.com/office/drawing/2014/main" id="{0BEC9E0F-FE4E-4CBD-A8CB-713B4FAA019D}"/>
              </a:ext>
            </a:extLst>
          </p:cNvPr>
          <p:cNvSpPr txBox="1">
            <a:spLocks/>
          </p:cNvSpPr>
          <p:nvPr/>
        </p:nvSpPr>
        <p:spPr>
          <a:xfrm>
            <a:off x="5951220" y="5798820"/>
            <a:ext cx="2327910" cy="52578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§30.3(b)(3)</a:t>
            </a:r>
          </a:p>
        </p:txBody>
      </p:sp>
    </p:spTree>
    <p:extLst>
      <p:ext uri="{BB962C8B-B14F-4D97-AF65-F5344CB8AC3E}">
        <p14:creationId xmlns:p14="http://schemas.microsoft.com/office/powerpoint/2010/main" val="1256025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775A1-AEFD-4797-9EF2-4F941B557A62}"/>
              </a:ext>
            </a:extLst>
          </p:cNvPr>
          <p:cNvSpPr>
            <a:spLocks noGrp="1"/>
          </p:cNvSpPr>
          <p:nvPr>
            <p:ph type="title"/>
          </p:nvPr>
        </p:nvSpPr>
        <p:spPr/>
        <p:txBody>
          <a:bodyPr/>
          <a:lstStyle/>
          <a:p>
            <a:r>
              <a:rPr lang="en-US" dirty="0"/>
              <a:t>Outreach and Recruitment Resource Directory</a:t>
            </a:r>
          </a:p>
        </p:txBody>
      </p:sp>
      <p:pic>
        <p:nvPicPr>
          <p:cNvPr id="4" name="Picture 3">
            <a:extLst>
              <a:ext uri="{FF2B5EF4-FFF2-40B4-BE49-F238E27FC236}">
                <a16:creationId xmlns:a16="http://schemas.microsoft.com/office/drawing/2014/main" id="{AA0C8391-E141-45B2-97BC-D6ADB01266A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636871" y="1502664"/>
            <a:ext cx="5938837" cy="4756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60164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B91BE-52F0-4DA3-BD0E-66D720448D9E}"/>
              </a:ext>
            </a:extLst>
          </p:cNvPr>
          <p:cNvSpPr>
            <a:spLocks noGrp="1"/>
          </p:cNvSpPr>
          <p:nvPr>
            <p:ph type="title"/>
          </p:nvPr>
        </p:nvSpPr>
        <p:spPr/>
        <p:txBody>
          <a:bodyPr>
            <a:normAutofit/>
          </a:bodyPr>
          <a:lstStyle/>
          <a:p>
            <a:r>
              <a:rPr lang="en-US" dirty="0"/>
              <a:t>Harassment, Intimidation and Retaliation</a:t>
            </a:r>
          </a:p>
        </p:txBody>
      </p:sp>
      <p:sp>
        <p:nvSpPr>
          <p:cNvPr id="3" name="Content Placeholder 2">
            <a:extLst>
              <a:ext uri="{FF2B5EF4-FFF2-40B4-BE49-F238E27FC236}">
                <a16:creationId xmlns:a16="http://schemas.microsoft.com/office/drawing/2014/main" id="{434A9BD9-E7F9-4C60-B8CC-B53CB2B0E77B}"/>
              </a:ext>
            </a:extLst>
          </p:cNvPr>
          <p:cNvSpPr>
            <a:spLocks noGrp="1"/>
          </p:cNvSpPr>
          <p:nvPr>
            <p:ph idx="1"/>
          </p:nvPr>
        </p:nvSpPr>
        <p:spPr/>
        <p:txBody>
          <a:bodyPr/>
          <a:lstStyle/>
          <a:p>
            <a:pPr marL="0" indent="0">
              <a:buNone/>
            </a:pPr>
            <a:r>
              <a:rPr lang="en-US" b="1" i="1" dirty="0"/>
              <a:t>Harassment is:  </a:t>
            </a:r>
            <a:r>
              <a:rPr lang="en-US" i="1" dirty="0"/>
              <a:t>Actions or words that make an apprentice or group of apprentices feel uncomfortable, belittled, offended, threatened or intimidated.</a:t>
            </a:r>
          </a:p>
          <a:p>
            <a:pPr lvl="1"/>
            <a:r>
              <a:rPr lang="en-US" dirty="0"/>
              <a:t>This can include offensive or crude language, disparaging comments, and even sexual or other kinds of assault.</a:t>
            </a:r>
          </a:p>
          <a:p>
            <a:pPr lvl="1"/>
            <a:endParaRPr lang="en-US" dirty="0"/>
          </a:p>
        </p:txBody>
      </p:sp>
      <p:sp>
        <p:nvSpPr>
          <p:cNvPr id="4" name="Content Placeholder 4">
            <a:extLst>
              <a:ext uri="{FF2B5EF4-FFF2-40B4-BE49-F238E27FC236}">
                <a16:creationId xmlns:a16="http://schemas.microsoft.com/office/drawing/2014/main" id="{B3981558-2836-4E10-9AB0-901FB662DC76}"/>
              </a:ext>
            </a:extLst>
          </p:cNvPr>
          <p:cNvSpPr txBox="1">
            <a:spLocks/>
          </p:cNvSpPr>
          <p:nvPr/>
        </p:nvSpPr>
        <p:spPr>
          <a:xfrm>
            <a:off x="5951220" y="5798820"/>
            <a:ext cx="2327910" cy="52578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§30.3(b)(4)</a:t>
            </a:r>
          </a:p>
        </p:txBody>
      </p:sp>
    </p:spTree>
    <p:extLst>
      <p:ext uri="{BB962C8B-B14F-4D97-AF65-F5344CB8AC3E}">
        <p14:creationId xmlns:p14="http://schemas.microsoft.com/office/powerpoint/2010/main" val="2746602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04365-FAAE-4AF1-83B8-DFE00879B816}"/>
              </a:ext>
            </a:extLst>
          </p:cNvPr>
          <p:cNvSpPr>
            <a:spLocks noGrp="1"/>
          </p:cNvSpPr>
          <p:nvPr>
            <p:ph type="title"/>
          </p:nvPr>
        </p:nvSpPr>
        <p:spPr/>
        <p:txBody>
          <a:bodyPr>
            <a:normAutofit/>
          </a:bodyPr>
          <a:lstStyle/>
          <a:p>
            <a:r>
              <a:rPr lang="en-US" dirty="0"/>
              <a:t>Harassment, Intimidation and Retaliation</a:t>
            </a:r>
          </a:p>
        </p:txBody>
      </p:sp>
      <p:sp>
        <p:nvSpPr>
          <p:cNvPr id="3" name="Content Placeholder 2">
            <a:extLst>
              <a:ext uri="{FF2B5EF4-FFF2-40B4-BE49-F238E27FC236}">
                <a16:creationId xmlns:a16="http://schemas.microsoft.com/office/drawing/2014/main" id="{3B7B507A-ED16-4DBD-B128-4B6C2445D2F6}"/>
              </a:ext>
            </a:extLst>
          </p:cNvPr>
          <p:cNvSpPr>
            <a:spLocks noGrp="1"/>
          </p:cNvSpPr>
          <p:nvPr>
            <p:ph idx="1"/>
          </p:nvPr>
        </p:nvSpPr>
        <p:spPr/>
        <p:txBody>
          <a:bodyPr>
            <a:normAutofit/>
          </a:bodyPr>
          <a:lstStyle/>
          <a:p>
            <a:pPr marL="0" indent="0">
              <a:buNone/>
            </a:pPr>
            <a:r>
              <a:rPr lang="en-US" b="1" i="1" dirty="0"/>
              <a:t>Harassment in Registered Apprentice programs is unlawful when it:</a:t>
            </a:r>
          </a:p>
          <a:p>
            <a:pPr lvl="1"/>
            <a:r>
              <a:rPr lang="en-US" dirty="0"/>
              <a:t>Is because of someone’s religion, sex, race, color, national origin, sexual orientation, disability, age, or genetic information, or because they filed an EEO complaint;</a:t>
            </a:r>
          </a:p>
          <a:p>
            <a:pPr lvl="1"/>
            <a:r>
              <a:rPr lang="en-US" dirty="0"/>
              <a:t>Is unwelcome; and</a:t>
            </a:r>
          </a:p>
          <a:p>
            <a:pPr lvl="1"/>
            <a:r>
              <a:rPr lang="en-US" dirty="0"/>
              <a:t>Creates a hostile or offensive work environment or results in an adverse employment decision.</a:t>
            </a:r>
          </a:p>
          <a:p>
            <a:endParaRPr lang="en-US" dirty="0"/>
          </a:p>
        </p:txBody>
      </p:sp>
      <p:sp>
        <p:nvSpPr>
          <p:cNvPr id="4" name="Content Placeholder 4">
            <a:extLst>
              <a:ext uri="{FF2B5EF4-FFF2-40B4-BE49-F238E27FC236}">
                <a16:creationId xmlns:a16="http://schemas.microsoft.com/office/drawing/2014/main" id="{44FE69B3-8497-4494-92DE-698D121E1BD7}"/>
              </a:ext>
            </a:extLst>
          </p:cNvPr>
          <p:cNvSpPr txBox="1">
            <a:spLocks/>
          </p:cNvSpPr>
          <p:nvPr/>
        </p:nvSpPr>
        <p:spPr>
          <a:xfrm>
            <a:off x="5951220" y="5798820"/>
            <a:ext cx="2327910" cy="52578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§30.3(b)(4)</a:t>
            </a:r>
          </a:p>
        </p:txBody>
      </p:sp>
    </p:spTree>
    <p:extLst>
      <p:ext uri="{BB962C8B-B14F-4D97-AF65-F5344CB8AC3E}">
        <p14:creationId xmlns:p14="http://schemas.microsoft.com/office/powerpoint/2010/main" val="1080669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33182-698E-4D24-9CA9-B59CA00CFE78}"/>
              </a:ext>
            </a:extLst>
          </p:cNvPr>
          <p:cNvSpPr>
            <a:spLocks noGrp="1"/>
          </p:cNvSpPr>
          <p:nvPr>
            <p:ph type="title"/>
          </p:nvPr>
        </p:nvSpPr>
        <p:spPr/>
        <p:txBody>
          <a:bodyPr/>
          <a:lstStyle/>
          <a:p>
            <a:r>
              <a:rPr lang="en-US" dirty="0"/>
              <a:t>Harassment Prevention Requirements</a:t>
            </a:r>
          </a:p>
        </p:txBody>
      </p:sp>
      <p:sp>
        <p:nvSpPr>
          <p:cNvPr id="3" name="Content Placeholder 2">
            <a:extLst>
              <a:ext uri="{FF2B5EF4-FFF2-40B4-BE49-F238E27FC236}">
                <a16:creationId xmlns:a16="http://schemas.microsoft.com/office/drawing/2014/main" id="{BB663797-5A96-4D14-9717-BF25CFB8966C}"/>
              </a:ext>
            </a:extLst>
          </p:cNvPr>
          <p:cNvSpPr>
            <a:spLocks noGrp="1"/>
          </p:cNvSpPr>
          <p:nvPr>
            <p:ph idx="1"/>
          </p:nvPr>
        </p:nvSpPr>
        <p:spPr/>
        <p:txBody>
          <a:bodyPr>
            <a:normAutofit fontScale="92500" lnSpcReduction="20000"/>
          </a:bodyPr>
          <a:lstStyle/>
          <a:p>
            <a:r>
              <a:rPr lang="en-US" dirty="0"/>
              <a:t>Sponsors must:</a:t>
            </a:r>
          </a:p>
          <a:p>
            <a:pPr marL="514350" indent="-514350">
              <a:buFont typeface="+mj-lt"/>
              <a:buAutoNum type="arabicPeriod"/>
            </a:pPr>
            <a:r>
              <a:rPr lang="en-US" dirty="0"/>
              <a:t>Provide interactive anti-harassment training that communicates, at a minimum:</a:t>
            </a:r>
          </a:p>
          <a:p>
            <a:pPr lvl="1"/>
            <a:r>
              <a:rPr lang="en-US" dirty="0"/>
              <a:t>That harassing conduct will not be tolerated</a:t>
            </a:r>
          </a:p>
          <a:p>
            <a:pPr lvl="1"/>
            <a:r>
              <a:rPr lang="en-US" dirty="0"/>
              <a:t>The definition of harassment and the types of conduct that constitute unlawful harassment</a:t>
            </a:r>
          </a:p>
          <a:p>
            <a:pPr lvl="1"/>
            <a:r>
              <a:rPr lang="en-US" dirty="0"/>
              <a:t>The right to file a harassment complaint with the registration agency (for OA states, this is OA)</a:t>
            </a:r>
          </a:p>
          <a:p>
            <a:pPr marL="514350" indent="-514350">
              <a:buFont typeface="+mj-lt"/>
              <a:buAutoNum type="arabicPeriod"/>
            </a:pPr>
            <a:r>
              <a:rPr lang="en-US" dirty="0"/>
              <a:t>Make facilities and activities available to all</a:t>
            </a:r>
          </a:p>
          <a:p>
            <a:pPr marL="514350" indent="-514350">
              <a:buFont typeface="+mj-lt"/>
              <a:buAutoNum type="arabicPeriod"/>
            </a:pPr>
            <a:r>
              <a:rPr lang="en-US" dirty="0"/>
              <a:t>Establish and implement their own procedures for handling and resolving complaints about harassment or retaliation</a:t>
            </a:r>
          </a:p>
          <a:p>
            <a:pPr lvl="1"/>
            <a:endParaRPr lang="en-US" dirty="0"/>
          </a:p>
        </p:txBody>
      </p:sp>
    </p:spTree>
    <p:extLst>
      <p:ext uri="{BB962C8B-B14F-4D97-AF65-F5344CB8AC3E}">
        <p14:creationId xmlns:p14="http://schemas.microsoft.com/office/powerpoint/2010/main" val="1973489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D59A3F-5638-461B-9504-848F86CA94F4}"/>
              </a:ext>
            </a:extLst>
          </p:cNvPr>
          <p:cNvSpPr>
            <a:spLocks noGrp="1"/>
          </p:cNvSpPr>
          <p:nvPr>
            <p:ph type="title"/>
          </p:nvPr>
        </p:nvSpPr>
        <p:spPr/>
        <p:txBody>
          <a:bodyPr/>
          <a:lstStyle/>
          <a:p>
            <a:r>
              <a:rPr lang="en-US" dirty="0"/>
              <a:t>Please indicate which of the following best describes you:</a:t>
            </a:r>
          </a:p>
        </p:txBody>
      </p:sp>
      <p:sp>
        <p:nvSpPr>
          <p:cNvPr id="4" name="Content Placeholder 3">
            <a:extLst>
              <a:ext uri="{FF2B5EF4-FFF2-40B4-BE49-F238E27FC236}">
                <a16:creationId xmlns:a16="http://schemas.microsoft.com/office/drawing/2014/main" id="{51325EDB-8CFC-4023-BD6D-788DAC245F0C}"/>
              </a:ext>
            </a:extLst>
          </p:cNvPr>
          <p:cNvSpPr>
            <a:spLocks noGrp="1"/>
          </p:cNvSpPr>
          <p:nvPr>
            <p:ph idx="1"/>
          </p:nvPr>
        </p:nvSpPr>
        <p:spPr/>
        <p:txBody>
          <a:bodyPr/>
          <a:lstStyle/>
          <a:p>
            <a:r>
              <a:rPr lang="en-US" dirty="0"/>
              <a:t>Active Apprenticeship Sponsor</a:t>
            </a:r>
          </a:p>
          <a:p>
            <a:r>
              <a:rPr lang="en-US" dirty="0"/>
              <a:t>Employer (not an Apprenticeship Sponsor)</a:t>
            </a:r>
          </a:p>
          <a:p>
            <a:r>
              <a:rPr lang="en-US" dirty="0"/>
              <a:t>Apprenticeship Agency Staff</a:t>
            </a:r>
          </a:p>
          <a:p>
            <a:r>
              <a:rPr lang="en-US" dirty="0"/>
              <a:t>Other Stakeholder</a:t>
            </a:r>
          </a:p>
          <a:p>
            <a:endParaRPr lang="en-US" dirty="0"/>
          </a:p>
        </p:txBody>
      </p:sp>
      <p:sp>
        <p:nvSpPr>
          <p:cNvPr id="2" name="Slide Number Placeholder 1">
            <a:extLst>
              <a:ext uri="{FF2B5EF4-FFF2-40B4-BE49-F238E27FC236}">
                <a16:creationId xmlns:a16="http://schemas.microsoft.com/office/drawing/2014/main" id="{A8CD9CA8-5189-4118-9E7A-D1FD4BFEC5F5}"/>
              </a:ext>
            </a:extLst>
          </p:cNvPr>
          <p:cNvSpPr>
            <a:spLocks noGrp="1"/>
          </p:cNvSpPr>
          <p:nvPr>
            <p:ph type="sldNum" sz="quarter" idx="10"/>
          </p:nvPr>
        </p:nvSpPr>
        <p:spPr/>
        <p:txBody>
          <a:bodyPr/>
          <a:lstStyle/>
          <a:p>
            <a:fld id="{706D636C-90A3-4979-BA37-BAB384B22101}" type="slidenum">
              <a:rPr lang="en-US" smtClean="0"/>
              <a:pPr/>
              <a:t>3</a:t>
            </a:fld>
            <a:endParaRPr lang="en-US" dirty="0"/>
          </a:p>
        </p:txBody>
      </p:sp>
    </p:spTree>
    <p:extLst>
      <p:ext uri="{BB962C8B-B14F-4D97-AF65-F5344CB8AC3E}">
        <p14:creationId xmlns:p14="http://schemas.microsoft.com/office/powerpoint/2010/main" val="4140277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2445D-3CF8-4282-9A24-83A55B018553}"/>
              </a:ext>
            </a:extLst>
          </p:cNvPr>
          <p:cNvSpPr>
            <a:spLocks noGrp="1"/>
          </p:cNvSpPr>
          <p:nvPr>
            <p:ph type="title"/>
          </p:nvPr>
        </p:nvSpPr>
        <p:spPr/>
        <p:txBody>
          <a:bodyPr/>
          <a:lstStyle/>
          <a:p>
            <a:r>
              <a:rPr lang="en-US" dirty="0"/>
              <a:t>Suite of Anti-Harassment Training Materials</a:t>
            </a:r>
          </a:p>
        </p:txBody>
      </p:sp>
      <p:pic>
        <p:nvPicPr>
          <p:cNvPr id="4" name="Picture 3">
            <a:extLst>
              <a:ext uri="{FF2B5EF4-FFF2-40B4-BE49-F238E27FC236}">
                <a16:creationId xmlns:a16="http://schemas.microsoft.com/office/drawing/2014/main" id="{306DFE39-FDD0-47D5-A938-8BD8CA529EE4}"/>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4079" r="3280"/>
          <a:stretch/>
        </p:blipFill>
        <p:spPr>
          <a:xfrm>
            <a:off x="628650" y="1652016"/>
            <a:ext cx="7955281" cy="4563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40344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FABB0-191E-4DC8-8ABF-7875DC7B24B7}"/>
              </a:ext>
            </a:extLst>
          </p:cNvPr>
          <p:cNvSpPr>
            <a:spLocks noGrp="1"/>
          </p:cNvSpPr>
          <p:nvPr>
            <p:ph type="title"/>
          </p:nvPr>
        </p:nvSpPr>
        <p:spPr/>
        <p:txBody>
          <a:bodyPr/>
          <a:lstStyle/>
          <a:p>
            <a:r>
              <a:rPr lang="en-US" dirty="0"/>
              <a:t>Looking Ahead:  2019 Phase-In</a:t>
            </a:r>
          </a:p>
        </p:txBody>
      </p:sp>
      <p:sp>
        <p:nvSpPr>
          <p:cNvPr id="3" name="Content Placeholder 2">
            <a:extLst>
              <a:ext uri="{FF2B5EF4-FFF2-40B4-BE49-F238E27FC236}">
                <a16:creationId xmlns:a16="http://schemas.microsoft.com/office/drawing/2014/main" id="{59AB2878-D8E8-433D-B5C8-E7CCC919EC1A}"/>
              </a:ext>
            </a:extLst>
          </p:cNvPr>
          <p:cNvSpPr>
            <a:spLocks noGrp="1"/>
          </p:cNvSpPr>
          <p:nvPr>
            <p:ph idx="1"/>
          </p:nvPr>
        </p:nvSpPr>
        <p:spPr/>
        <p:txBody>
          <a:bodyPr>
            <a:normAutofit lnSpcReduction="10000"/>
          </a:bodyPr>
          <a:lstStyle/>
          <a:p>
            <a:r>
              <a:rPr lang="en-US" dirty="0"/>
              <a:t>Provisions phasing in January 18, 2019 for OA-Registered Sponsors:</a:t>
            </a:r>
          </a:p>
          <a:p>
            <a:pPr lvl="1"/>
            <a:r>
              <a:rPr lang="en-US" dirty="0"/>
              <a:t>Draft written AAP (§30.4(e))</a:t>
            </a:r>
          </a:p>
          <a:p>
            <a:pPr lvl="1"/>
            <a:r>
              <a:rPr lang="en-US" dirty="0"/>
              <a:t>Conduct initial workforce analysis for race/sex (§30.5(b))</a:t>
            </a:r>
          </a:p>
          <a:p>
            <a:pPr lvl="1"/>
            <a:r>
              <a:rPr lang="en-US" dirty="0"/>
              <a:t>Conduct initial workforce analysis for individuals with disabilities (§30.7(d)(2))</a:t>
            </a:r>
          </a:p>
          <a:p>
            <a:pPr lvl="1"/>
            <a:r>
              <a:rPr lang="en-US" dirty="0"/>
              <a:t>Conduct initial review of personnel practices (§30.9)</a:t>
            </a:r>
          </a:p>
          <a:p>
            <a:pPr lvl="1"/>
            <a:r>
              <a:rPr lang="en-US" dirty="0"/>
              <a:t>Begin invitations to self-identify as having a disability at pre-offer and post-offer stages (§30.11)</a:t>
            </a:r>
          </a:p>
          <a:p>
            <a:pPr lvl="1"/>
            <a:r>
              <a:rPr lang="en-US" dirty="0"/>
              <a:t>Disseminate one-time invitation to self-identify for all current apprentices (§30.11)</a:t>
            </a:r>
          </a:p>
        </p:txBody>
      </p:sp>
    </p:spTree>
    <p:extLst>
      <p:ext uri="{BB962C8B-B14F-4D97-AF65-F5344CB8AC3E}">
        <p14:creationId xmlns:p14="http://schemas.microsoft.com/office/powerpoint/2010/main" val="4191842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02F86-D76E-4666-820D-6D033E7E889C}"/>
              </a:ext>
            </a:extLst>
          </p:cNvPr>
          <p:cNvSpPr>
            <a:spLocks noGrp="1"/>
          </p:cNvSpPr>
          <p:nvPr>
            <p:ph type="title"/>
          </p:nvPr>
        </p:nvSpPr>
        <p:spPr/>
        <p:txBody>
          <a:bodyPr/>
          <a:lstStyle/>
          <a:p>
            <a:r>
              <a:rPr lang="en-US" dirty="0"/>
              <a:t>Looking Ahead:  2019 Phase-In</a:t>
            </a:r>
          </a:p>
        </p:txBody>
      </p:sp>
      <p:sp>
        <p:nvSpPr>
          <p:cNvPr id="3" name="Content Placeholder 2">
            <a:extLst>
              <a:ext uri="{FF2B5EF4-FFF2-40B4-BE49-F238E27FC236}">
                <a16:creationId xmlns:a16="http://schemas.microsoft.com/office/drawing/2014/main" id="{D3F7CDE1-7E9E-4822-A2EB-B9D02A8AAA30}"/>
              </a:ext>
            </a:extLst>
          </p:cNvPr>
          <p:cNvSpPr>
            <a:spLocks noGrp="1"/>
          </p:cNvSpPr>
          <p:nvPr>
            <p:ph idx="1"/>
          </p:nvPr>
        </p:nvSpPr>
        <p:spPr/>
        <p:txBody>
          <a:bodyPr/>
          <a:lstStyle/>
          <a:p>
            <a:r>
              <a:rPr lang="en-US" dirty="0"/>
              <a:t>At the time of a sponsor’s first  compliance review following implementation of these provisions, sponsors will also need to:</a:t>
            </a:r>
          </a:p>
          <a:p>
            <a:pPr lvl="1"/>
            <a:r>
              <a:rPr lang="en-US" dirty="0"/>
              <a:t>Conduct a utilization analysis for race/sex (§30.5(c)) and for individuals with disabilities (§30.7)</a:t>
            </a:r>
          </a:p>
          <a:p>
            <a:pPr lvl="1"/>
            <a:r>
              <a:rPr lang="en-US" dirty="0"/>
              <a:t>If necessary, set a utilization goal and assess impediments to EEO and undertake action-oriented programs (§30.6, 30.8)</a:t>
            </a:r>
          </a:p>
        </p:txBody>
      </p:sp>
    </p:spTree>
    <p:extLst>
      <p:ext uri="{BB962C8B-B14F-4D97-AF65-F5344CB8AC3E}">
        <p14:creationId xmlns:p14="http://schemas.microsoft.com/office/powerpoint/2010/main" val="4202843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18EC4-6192-4FE0-A939-3E50D69A3D0C}"/>
              </a:ext>
            </a:extLst>
          </p:cNvPr>
          <p:cNvSpPr>
            <a:spLocks noGrp="1"/>
          </p:cNvSpPr>
          <p:nvPr>
            <p:ph type="title"/>
          </p:nvPr>
        </p:nvSpPr>
        <p:spPr/>
        <p:txBody>
          <a:bodyPr>
            <a:normAutofit fontScale="90000"/>
          </a:bodyPr>
          <a:lstStyle/>
          <a:p>
            <a:r>
              <a:rPr lang="en-US" dirty="0"/>
              <a:t>Compliance with Other Equal Opportunity Laws: </a:t>
            </a:r>
            <a:r>
              <a:rPr lang="en-US" i="1" dirty="0"/>
              <a:t>Major Federal Laws</a:t>
            </a:r>
          </a:p>
        </p:txBody>
      </p:sp>
      <p:sp>
        <p:nvSpPr>
          <p:cNvPr id="5" name="Rectangle 1">
            <a:extLst>
              <a:ext uri="{FF2B5EF4-FFF2-40B4-BE49-F238E27FC236}">
                <a16:creationId xmlns:a16="http://schemas.microsoft.com/office/drawing/2014/main" id="{EB5B1F06-7E67-445D-B5E6-F68BA62FCA7E}"/>
              </a:ext>
            </a:extLst>
          </p:cNvPr>
          <p:cNvSpPr>
            <a:spLocks noChangeArrowheads="1"/>
          </p:cNvSpPr>
          <p:nvPr/>
        </p:nvSpPr>
        <p:spPr bwMode="auto">
          <a:xfrm>
            <a:off x="3286125" y="1598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9" name="Table 8">
            <a:extLst>
              <a:ext uri="{FF2B5EF4-FFF2-40B4-BE49-F238E27FC236}">
                <a16:creationId xmlns:a16="http://schemas.microsoft.com/office/drawing/2014/main" id="{B003E5FD-32D7-4528-82A8-85D9A905B4C2}"/>
              </a:ext>
            </a:extLst>
          </p:cNvPr>
          <p:cNvGraphicFramePr>
            <a:graphicFrameLocks noGrp="1"/>
          </p:cNvGraphicFramePr>
          <p:nvPr>
            <p:extLst>
              <p:ext uri="{D42A27DB-BD31-4B8C-83A1-F6EECF244321}">
                <p14:modId xmlns:p14="http://schemas.microsoft.com/office/powerpoint/2010/main" val="2797719770"/>
              </p:ext>
            </p:extLst>
          </p:nvPr>
        </p:nvGraphicFramePr>
        <p:xfrm>
          <a:off x="628650" y="1416686"/>
          <a:ext cx="7832598" cy="4882684"/>
        </p:xfrm>
        <a:graphic>
          <a:graphicData uri="http://schemas.openxmlformats.org/drawingml/2006/table">
            <a:tbl>
              <a:tblPr firstRow="1" firstCol="1" bandRow="1">
                <a:effectLst>
                  <a:outerShdw blurRad="50800" dist="38100" dir="8100000" algn="tr" rotWithShape="0">
                    <a:prstClr val="black">
                      <a:alpha val="40000"/>
                    </a:prstClr>
                  </a:outerShdw>
                </a:effectLst>
                <a:tableStyleId>{5C22544A-7EE6-4342-B048-85BDC9FD1C3A}</a:tableStyleId>
              </a:tblPr>
              <a:tblGrid>
                <a:gridCol w="1402369">
                  <a:extLst>
                    <a:ext uri="{9D8B030D-6E8A-4147-A177-3AD203B41FA5}">
                      <a16:colId xmlns:a16="http://schemas.microsoft.com/office/drawing/2014/main" val="3424527673"/>
                    </a:ext>
                  </a:extLst>
                </a:gridCol>
                <a:gridCol w="1489227">
                  <a:extLst>
                    <a:ext uri="{9D8B030D-6E8A-4147-A177-3AD203B41FA5}">
                      <a16:colId xmlns:a16="http://schemas.microsoft.com/office/drawing/2014/main" val="2977538373"/>
                    </a:ext>
                  </a:extLst>
                </a:gridCol>
                <a:gridCol w="1602715">
                  <a:extLst>
                    <a:ext uri="{9D8B030D-6E8A-4147-A177-3AD203B41FA5}">
                      <a16:colId xmlns:a16="http://schemas.microsoft.com/office/drawing/2014/main" val="966360441"/>
                    </a:ext>
                  </a:extLst>
                </a:gridCol>
                <a:gridCol w="1062941">
                  <a:extLst>
                    <a:ext uri="{9D8B030D-6E8A-4147-A177-3AD203B41FA5}">
                      <a16:colId xmlns:a16="http://schemas.microsoft.com/office/drawing/2014/main" val="2558186308"/>
                    </a:ext>
                  </a:extLst>
                </a:gridCol>
                <a:gridCol w="958735">
                  <a:extLst>
                    <a:ext uri="{9D8B030D-6E8A-4147-A177-3AD203B41FA5}">
                      <a16:colId xmlns:a16="http://schemas.microsoft.com/office/drawing/2014/main" val="1092543696"/>
                    </a:ext>
                  </a:extLst>
                </a:gridCol>
                <a:gridCol w="1316611">
                  <a:extLst>
                    <a:ext uri="{9D8B030D-6E8A-4147-A177-3AD203B41FA5}">
                      <a16:colId xmlns:a16="http://schemas.microsoft.com/office/drawing/2014/main" val="4121533116"/>
                    </a:ext>
                  </a:extLst>
                </a:gridCol>
              </a:tblGrid>
              <a:tr h="609925">
                <a:tc>
                  <a:txBody>
                    <a:bodyPr/>
                    <a:lstStyle/>
                    <a:p>
                      <a:pPr marL="0" marR="0">
                        <a:lnSpc>
                          <a:spcPct val="115000"/>
                        </a:lnSpc>
                        <a:spcBef>
                          <a:spcPts val="0"/>
                        </a:spcBef>
                        <a:spcAft>
                          <a:spcPts val="0"/>
                        </a:spcAft>
                      </a:pPr>
                      <a:r>
                        <a:rPr lang="en-US" sz="1050" kern="1200" dirty="0">
                          <a:effectLst/>
                        </a:rPr>
                        <a:t>Name of Law</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7829" marB="0"/>
                </a:tc>
                <a:tc>
                  <a:txBody>
                    <a:bodyPr/>
                    <a:lstStyle/>
                    <a:p>
                      <a:pPr marL="0" marR="0">
                        <a:lnSpc>
                          <a:spcPct val="115000"/>
                        </a:lnSpc>
                        <a:spcBef>
                          <a:spcPts val="0"/>
                        </a:spcBef>
                        <a:spcAft>
                          <a:spcPts val="0"/>
                        </a:spcAft>
                      </a:pPr>
                      <a:r>
                        <a:rPr lang="en-US" sz="1050" kern="1200" dirty="0">
                          <a:effectLst/>
                        </a:rPr>
                        <a:t>Bases of Discrimination Prohibited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7829" marB="0"/>
                </a:tc>
                <a:tc>
                  <a:txBody>
                    <a:bodyPr/>
                    <a:lstStyle/>
                    <a:p>
                      <a:pPr marL="0" marR="0">
                        <a:lnSpc>
                          <a:spcPct val="115000"/>
                        </a:lnSpc>
                        <a:spcBef>
                          <a:spcPts val="0"/>
                        </a:spcBef>
                        <a:spcAft>
                          <a:spcPts val="0"/>
                        </a:spcAft>
                      </a:pPr>
                      <a:r>
                        <a:rPr lang="en-US" sz="1050" kern="1200" dirty="0">
                          <a:effectLst/>
                        </a:rPr>
                        <a:t>Entities Covered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7829" marB="0"/>
                </a:tc>
                <a:tc>
                  <a:txBody>
                    <a:bodyPr/>
                    <a:lstStyle/>
                    <a:p>
                      <a:pPr marL="0" marR="0">
                        <a:lnSpc>
                          <a:spcPct val="115000"/>
                        </a:lnSpc>
                        <a:spcBef>
                          <a:spcPts val="0"/>
                        </a:spcBef>
                        <a:spcAft>
                          <a:spcPts val="0"/>
                        </a:spcAft>
                      </a:pPr>
                      <a:r>
                        <a:rPr lang="en-US" sz="1050" kern="1200" dirty="0">
                          <a:effectLst/>
                        </a:rPr>
                        <a:t>Enforcement Agency/</a:t>
                      </a:r>
                      <a:endParaRPr lang="en-US" sz="1050" dirty="0">
                        <a:effectLst/>
                      </a:endParaRPr>
                    </a:p>
                    <a:p>
                      <a:pPr marL="0" marR="0">
                        <a:lnSpc>
                          <a:spcPct val="115000"/>
                        </a:lnSpc>
                        <a:spcBef>
                          <a:spcPts val="0"/>
                        </a:spcBef>
                        <a:spcAft>
                          <a:spcPts val="0"/>
                        </a:spcAft>
                      </a:pPr>
                      <a:r>
                        <a:rPr lang="en-US" sz="1050" kern="1200" dirty="0">
                          <a:effectLst/>
                        </a:rPr>
                        <a:t>Agencies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7829" marB="0"/>
                </a:tc>
                <a:tc>
                  <a:txBody>
                    <a:bodyPr/>
                    <a:lstStyle/>
                    <a:p>
                      <a:pPr marL="0" marR="0">
                        <a:lnSpc>
                          <a:spcPct val="115000"/>
                        </a:lnSpc>
                        <a:spcBef>
                          <a:spcPts val="0"/>
                        </a:spcBef>
                        <a:spcAft>
                          <a:spcPts val="0"/>
                        </a:spcAft>
                      </a:pPr>
                      <a:r>
                        <a:rPr lang="en-US" sz="1050" kern="1200" dirty="0">
                          <a:effectLst/>
                        </a:rPr>
                        <a:t>Private Lawsuit Allowed?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7829" marB="0"/>
                </a:tc>
                <a:tc>
                  <a:txBody>
                    <a:bodyPr/>
                    <a:lstStyle/>
                    <a:p>
                      <a:pPr marL="0" marR="0">
                        <a:lnSpc>
                          <a:spcPct val="115000"/>
                        </a:lnSpc>
                        <a:spcBef>
                          <a:spcPts val="0"/>
                        </a:spcBef>
                        <a:spcAft>
                          <a:spcPts val="0"/>
                        </a:spcAft>
                      </a:pPr>
                      <a:r>
                        <a:rPr lang="en-US" sz="1050" kern="1200" dirty="0">
                          <a:effectLst/>
                        </a:rPr>
                        <a:t>Available Remedies (in addition to Injunctive Relief)</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7829" marB="0"/>
                </a:tc>
                <a:extLst>
                  <a:ext uri="{0D108BD9-81ED-4DB2-BD59-A6C34878D82A}">
                    <a16:rowId xmlns:a16="http://schemas.microsoft.com/office/drawing/2014/main" val="1683600544"/>
                  </a:ext>
                </a:extLst>
              </a:tr>
              <a:tr h="1390797">
                <a:tc>
                  <a:txBody>
                    <a:bodyPr/>
                    <a:lstStyle/>
                    <a:p>
                      <a:pPr marL="0" marR="0">
                        <a:lnSpc>
                          <a:spcPct val="115000"/>
                        </a:lnSpc>
                        <a:spcBef>
                          <a:spcPts val="0"/>
                        </a:spcBef>
                        <a:spcAft>
                          <a:spcPts val="0"/>
                        </a:spcAft>
                      </a:pPr>
                      <a:r>
                        <a:rPr lang="en-US" sz="1050" kern="1200" dirty="0">
                          <a:effectLst/>
                        </a:rPr>
                        <a:t>Title VII of the Civil Rights Act of 1964</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7829" marB="0"/>
                </a:tc>
                <a:tc>
                  <a:txBody>
                    <a:bodyPr/>
                    <a:lstStyle/>
                    <a:p>
                      <a:pPr marL="0" marR="0">
                        <a:lnSpc>
                          <a:spcPct val="115000"/>
                        </a:lnSpc>
                        <a:spcBef>
                          <a:spcPts val="0"/>
                        </a:spcBef>
                        <a:spcAft>
                          <a:spcPts val="0"/>
                        </a:spcAft>
                      </a:pPr>
                      <a:r>
                        <a:rPr lang="en-US" sz="1050" kern="1200" dirty="0">
                          <a:effectLst/>
                        </a:rPr>
                        <a:t>Race, color, national origin, religion, sex (including pregnancy and gender identity)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7829" marB="0"/>
                </a:tc>
                <a:tc>
                  <a:txBody>
                    <a:bodyPr/>
                    <a:lstStyle/>
                    <a:p>
                      <a:pPr marL="0" marR="0">
                        <a:lnSpc>
                          <a:spcPct val="115000"/>
                        </a:lnSpc>
                        <a:spcBef>
                          <a:spcPts val="0"/>
                        </a:spcBef>
                        <a:spcAft>
                          <a:spcPts val="0"/>
                        </a:spcAft>
                      </a:pPr>
                      <a:r>
                        <a:rPr lang="en-US" sz="1050" kern="1200" dirty="0">
                          <a:effectLst/>
                        </a:rPr>
                        <a:t>Public and private employers of 15 or more employees; employment agencies; labor organizations; joint labor-management training and apprenticeship programs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7829" marB="0"/>
                </a:tc>
                <a:tc>
                  <a:txBody>
                    <a:bodyPr/>
                    <a:lstStyle/>
                    <a:p>
                      <a:pPr marL="0" marR="0">
                        <a:lnSpc>
                          <a:spcPct val="115000"/>
                        </a:lnSpc>
                        <a:spcBef>
                          <a:spcPts val="0"/>
                        </a:spcBef>
                        <a:spcAft>
                          <a:spcPts val="0"/>
                        </a:spcAft>
                      </a:pPr>
                      <a:r>
                        <a:rPr lang="en-US" sz="1050" kern="1200" dirty="0">
                          <a:effectLst/>
                        </a:rPr>
                        <a:t>Equal Employment Opportunity Commission (EEOC) and Department of Justice Civil Rights Division (CRD)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7829" marB="0"/>
                </a:tc>
                <a:tc>
                  <a:txBody>
                    <a:bodyPr/>
                    <a:lstStyle/>
                    <a:p>
                      <a:pPr marL="0" marR="0">
                        <a:lnSpc>
                          <a:spcPct val="115000"/>
                        </a:lnSpc>
                        <a:spcBef>
                          <a:spcPts val="0"/>
                        </a:spcBef>
                        <a:spcAft>
                          <a:spcPts val="0"/>
                        </a:spcAft>
                      </a:pPr>
                      <a:r>
                        <a:rPr lang="en-US" sz="1050" kern="1200" dirty="0">
                          <a:effectLst/>
                        </a:rPr>
                        <a:t>yes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7829" marB="0"/>
                </a:tc>
                <a:tc>
                  <a:txBody>
                    <a:bodyPr/>
                    <a:lstStyle/>
                    <a:p>
                      <a:pPr marL="0" marR="0">
                        <a:lnSpc>
                          <a:spcPct val="115000"/>
                        </a:lnSpc>
                        <a:spcBef>
                          <a:spcPts val="0"/>
                        </a:spcBef>
                        <a:spcAft>
                          <a:spcPts val="0"/>
                        </a:spcAft>
                      </a:pPr>
                      <a:r>
                        <a:rPr lang="en-US" sz="1050" kern="1200" dirty="0">
                          <a:effectLst/>
                        </a:rPr>
                        <a:t>Make-whole relief (back pay, front pay, lost benefits, interest); compensatory and punitive damages; attorney’s fees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7829" marB="0"/>
                </a:tc>
                <a:extLst>
                  <a:ext uri="{0D108BD9-81ED-4DB2-BD59-A6C34878D82A}">
                    <a16:rowId xmlns:a16="http://schemas.microsoft.com/office/drawing/2014/main" val="443260826"/>
                  </a:ext>
                </a:extLst>
              </a:tr>
              <a:tr h="1390797">
                <a:tc>
                  <a:txBody>
                    <a:bodyPr/>
                    <a:lstStyle/>
                    <a:p>
                      <a:pPr marL="0" marR="0">
                        <a:lnSpc>
                          <a:spcPct val="115000"/>
                        </a:lnSpc>
                        <a:spcBef>
                          <a:spcPts val="0"/>
                        </a:spcBef>
                        <a:spcAft>
                          <a:spcPts val="0"/>
                        </a:spcAft>
                      </a:pPr>
                      <a:r>
                        <a:rPr lang="en-US" sz="1050" kern="1200" dirty="0">
                          <a:effectLst/>
                        </a:rPr>
                        <a:t>Americans with Disabilities Act (ADA)</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7829" marB="0"/>
                </a:tc>
                <a:tc>
                  <a:txBody>
                    <a:bodyPr/>
                    <a:lstStyle/>
                    <a:p>
                      <a:pPr marL="0" marR="0">
                        <a:lnSpc>
                          <a:spcPct val="115000"/>
                        </a:lnSpc>
                        <a:spcBef>
                          <a:spcPts val="0"/>
                        </a:spcBef>
                        <a:spcAft>
                          <a:spcPts val="0"/>
                        </a:spcAft>
                      </a:pPr>
                      <a:r>
                        <a:rPr lang="en-US" sz="1050" kern="1200" dirty="0">
                          <a:effectLst/>
                        </a:rPr>
                        <a:t>Disability</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7829" marB="0"/>
                </a:tc>
                <a:tc>
                  <a:txBody>
                    <a:bodyPr/>
                    <a:lstStyle/>
                    <a:p>
                      <a:pPr marL="0" marR="0">
                        <a:lnSpc>
                          <a:spcPct val="115000"/>
                        </a:lnSpc>
                        <a:spcBef>
                          <a:spcPts val="0"/>
                        </a:spcBef>
                        <a:spcAft>
                          <a:spcPts val="0"/>
                        </a:spcAft>
                      </a:pPr>
                      <a:r>
                        <a:rPr lang="en-US" sz="1050" kern="1200" dirty="0">
                          <a:effectLst/>
                        </a:rPr>
                        <a:t>Public and private employers of 15 or more employees; employment agencies; labor organizations; joint labor-management training and apprenticeship programs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7829" marB="0"/>
                </a:tc>
                <a:tc>
                  <a:txBody>
                    <a:bodyPr/>
                    <a:lstStyle/>
                    <a:p>
                      <a:pPr marL="0" marR="0">
                        <a:lnSpc>
                          <a:spcPct val="115000"/>
                        </a:lnSpc>
                        <a:spcBef>
                          <a:spcPts val="0"/>
                        </a:spcBef>
                        <a:spcAft>
                          <a:spcPts val="0"/>
                        </a:spcAft>
                      </a:pPr>
                      <a:r>
                        <a:rPr lang="en-US" sz="1050" kern="1200" dirty="0">
                          <a:effectLst/>
                        </a:rPr>
                        <a:t>EEOC and CRD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7829" marB="0"/>
                </a:tc>
                <a:tc>
                  <a:txBody>
                    <a:bodyPr/>
                    <a:lstStyle/>
                    <a:p>
                      <a:pPr marL="0" marR="0">
                        <a:lnSpc>
                          <a:spcPct val="115000"/>
                        </a:lnSpc>
                        <a:spcBef>
                          <a:spcPts val="0"/>
                        </a:spcBef>
                        <a:spcAft>
                          <a:spcPts val="0"/>
                        </a:spcAft>
                      </a:pPr>
                      <a:r>
                        <a:rPr lang="en-US" sz="1050" kern="1200" dirty="0">
                          <a:effectLst/>
                        </a:rPr>
                        <a:t>yes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7829" marB="0"/>
                </a:tc>
                <a:tc>
                  <a:txBody>
                    <a:bodyPr/>
                    <a:lstStyle/>
                    <a:p>
                      <a:pPr marL="0" marR="0">
                        <a:lnSpc>
                          <a:spcPct val="115000"/>
                        </a:lnSpc>
                        <a:spcBef>
                          <a:spcPts val="0"/>
                        </a:spcBef>
                        <a:spcAft>
                          <a:spcPts val="0"/>
                        </a:spcAft>
                      </a:pPr>
                      <a:r>
                        <a:rPr lang="en-US" sz="1050" kern="1200" dirty="0">
                          <a:effectLst/>
                        </a:rPr>
                        <a:t>Make-whole relief; compensatory and punitive damages; attorney’s fees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7829" marB="0"/>
                </a:tc>
                <a:extLst>
                  <a:ext uri="{0D108BD9-81ED-4DB2-BD59-A6C34878D82A}">
                    <a16:rowId xmlns:a16="http://schemas.microsoft.com/office/drawing/2014/main" val="3273361575"/>
                  </a:ext>
                </a:extLst>
              </a:tr>
              <a:tr h="1217926">
                <a:tc>
                  <a:txBody>
                    <a:bodyPr/>
                    <a:lstStyle/>
                    <a:p>
                      <a:pPr marL="0" marR="0">
                        <a:lnSpc>
                          <a:spcPct val="115000"/>
                        </a:lnSpc>
                        <a:spcBef>
                          <a:spcPts val="0"/>
                        </a:spcBef>
                        <a:spcAft>
                          <a:spcPts val="0"/>
                        </a:spcAft>
                      </a:pPr>
                      <a:r>
                        <a:rPr lang="en-US" sz="1050" kern="1200" dirty="0">
                          <a:effectLst/>
                        </a:rPr>
                        <a:t>Age Discrimination in Employment Act (ADEA)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7829" marB="0"/>
                </a:tc>
                <a:tc>
                  <a:txBody>
                    <a:bodyPr/>
                    <a:lstStyle/>
                    <a:p>
                      <a:pPr marL="0" marR="0">
                        <a:lnSpc>
                          <a:spcPct val="115000"/>
                        </a:lnSpc>
                        <a:spcBef>
                          <a:spcPts val="0"/>
                        </a:spcBef>
                        <a:spcAft>
                          <a:spcPts val="0"/>
                        </a:spcAft>
                      </a:pPr>
                      <a:r>
                        <a:rPr lang="en-US" sz="1050" kern="1200" dirty="0">
                          <a:effectLst/>
                        </a:rPr>
                        <a:t>Age (40 or older)</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7829" marB="0"/>
                </a:tc>
                <a:tc>
                  <a:txBody>
                    <a:bodyPr/>
                    <a:lstStyle/>
                    <a:p>
                      <a:pPr marL="0" marR="0">
                        <a:lnSpc>
                          <a:spcPct val="115000"/>
                        </a:lnSpc>
                        <a:spcBef>
                          <a:spcPts val="0"/>
                        </a:spcBef>
                        <a:spcAft>
                          <a:spcPts val="0"/>
                        </a:spcAft>
                      </a:pPr>
                      <a:r>
                        <a:rPr lang="en-US" sz="1050" kern="1200" dirty="0">
                          <a:effectLst/>
                        </a:rPr>
                        <a:t>Public and private employers of 20 or more employees; labor organizations; joint labor-management training and apprenticeship programs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7829" marB="0"/>
                </a:tc>
                <a:tc>
                  <a:txBody>
                    <a:bodyPr/>
                    <a:lstStyle/>
                    <a:p>
                      <a:pPr marL="0" marR="0">
                        <a:lnSpc>
                          <a:spcPct val="115000"/>
                        </a:lnSpc>
                        <a:spcBef>
                          <a:spcPts val="0"/>
                        </a:spcBef>
                        <a:spcAft>
                          <a:spcPts val="0"/>
                        </a:spcAft>
                      </a:pPr>
                      <a:r>
                        <a:rPr lang="en-US" sz="1050" kern="1200" dirty="0">
                          <a:effectLst/>
                        </a:rPr>
                        <a:t>EEOC</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7829" marB="0"/>
                </a:tc>
                <a:tc>
                  <a:txBody>
                    <a:bodyPr/>
                    <a:lstStyle/>
                    <a:p>
                      <a:pPr marL="0" marR="0">
                        <a:lnSpc>
                          <a:spcPct val="115000"/>
                        </a:lnSpc>
                        <a:spcBef>
                          <a:spcPts val="0"/>
                        </a:spcBef>
                        <a:spcAft>
                          <a:spcPts val="0"/>
                        </a:spcAft>
                      </a:pPr>
                      <a:r>
                        <a:rPr lang="en-US" sz="1050" kern="1200" dirty="0">
                          <a:effectLst/>
                        </a:rPr>
                        <a:t>Yes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7829" marB="0"/>
                </a:tc>
                <a:tc>
                  <a:txBody>
                    <a:bodyPr/>
                    <a:lstStyle/>
                    <a:p>
                      <a:pPr marL="0" marR="0">
                        <a:lnSpc>
                          <a:spcPct val="115000"/>
                        </a:lnSpc>
                        <a:spcBef>
                          <a:spcPts val="0"/>
                        </a:spcBef>
                        <a:spcAft>
                          <a:spcPts val="0"/>
                        </a:spcAft>
                      </a:pPr>
                      <a:r>
                        <a:rPr lang="en-US" sz="1050" kern="1200" dirty="0">
                          <a:effectLst/>
                        </a:rPr>
                        <a:t>Make-whole relief; double damages for willful violations; attorney’s fees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7829" marB="0"/>
                </a:tc>
                <a:extLst>
                  <a:ext uri="{0D108BD9-81ED-4DB2-BD59-A6C34878D82A}">
                    <a16:rowId xmlns:a16="http://schemas.microsoft.com/office/drawing/2014/main" val="2220654758"/>
                  </a:ext>
                </a:extLst>
              </a:tr>
            </a:tbl>
          </a:graphicData>
        </a:graphic>
      </p:graphicFrame>
    </p:spTree>
    <p:extLst>
      <p:ext uri="{BB962C8B-B14F-4D97-AF65-F5344CB8AC3E}">
        <p14:creationId xmlns:p14="http://schemas.microsoft.com/office/powerpoint/2010/main" val="3058277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18EC4-6192-4FE0-A939-3E50D69A3D0C}"/>
              </a:ext>
            </a:extLst>
          </p:cNvPr>
          <p:cNvSpPr>
            <a:spLocks noGrp="1"/>
          </p:cNvSpPr>
          <p:nvPr>
            <p:ph type="title"/>
          </p:nvPr>
        </p:nvSpPr>
        <p:spPr/>
        <p:txBody>
          <a:bodyPr>
            <a:normAutofit fontScale="90000"/>
          </a:bodyPr>
          <a:lstStyle/>
          <a:p>
            <a:r>
              <a:rPr lang="en-US" dirty="0"/>
              <a:t>Compliance with Other Equal Opportunity Laws: </a:t>
            </a:r>
            <a:r>
              <a:rPr lang="en-US" i="1" dirty="0"/>
              <a:t>Major Federal Laws</a:t>
            </a:r>
          </a:p>
        </p:txBody>
      </p:sp>
      <p:sp>
        <p:nvSpPr>
          <p:cNvPr id="5" name="Rectangle 1">
            <a:extLst>
              <a:ext uri="{FF2B5EF4-FFF2-40B4-BE49-F238E27FC236}">
                <a16:creationId xmlns:a16="http://schemas.microsoft.com/office/drawing/2014/main" id="{EB5B1F06-7E67-445D-B5E6-F68BA62FCA7E}"/>
              </a:ext>
            </a:extLst>
          </p:cNvPr>
          <p:cNvSpPr>
            <a:spLocks noChangeArrowheads="1"/>
          </p:cNvSpPr>
          <p:nvPr/>
        </p:nvSpPr>
        <p:spPr bwMode="auto">
          <a:xfrm>
            <a:off x="3286125" y="1598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9" name="Table 8">
            <a:extLst>
              <a:ext uri="{FF2B5EF4-FFF2-40B4-BE49-F238E27FC236}">
                <a16:creationId xmlns:a16="http://schemas.microsoft.com/office/drawing/2014/main" id="{B003E5FD-32D7-4528-82A8-85D9A905B4C2}"/>
              </a:ext>
            </a:extLst>
          </p:cNvPr>
          <p:cNvGraphicFramePr>
            <a:graphicFrameLocks noGrp="1"/>
          </p:cNvGraphicFramePr>
          <p:nvPr>
            <p:extLst>
              <p:ext uri="{D42A27DB-BD31-4B8C-83A1-F6EECF244321}">
                <p14:modId xmlns:p14="http://schemas.microsoft.com/office/powerpoint/2010/main" val="2366393568"/>
              </p:ext>
            </p:extLst>
          </p:nvPr>
        </p:nvGraphicFramePr>
        <p:xfrm>
          <a:off x="463296" y="1370966"/>
          <a:ext cx="8120634" cy="606427"/>
        </p:xfrm>
        <a:graphic>
          <a:graphicData uri="http://schemas.openxmlformats.org/drawingml/2006/table">
            <a:tbl>
              <a:tblPr firstRow="1" firstCol="1" bandRow="1">
                <a:effectLst>
                  <a:outerShdw blurRad="50800" dist="38100" dir="8100000" algn="tr" rotWithShape="0">
                    <a:prstClr val="black">
                      <a:alpha val="40000"/>
                    </a:prstClr>
                  </a:outerShdw>
                </a:effectLst>
                <a:tableStyleId>{5C22544A-7EE6-4342-B048-85BDC9FD1C3A}</a:tableStyleId>
              </a:tblPr>
              <a:tblGrid>
                <a:gridCol w="1453940">
                  <a:extLst>
                    <a:ext uri="{9D8B030D-6E8A-4147-A177-3AD203B41FA5}">
                      <a16:colId xmlns:a16="http://schemas.microsoft.com/office/drawing/2014/main" val="3424527673"/>
                    </a:ext>
                  </a:extLst>
                </a:gridCol>
                <a:gridCol w="1543992">
                  <a:extLst>
                    <a:ext uri="{9D8B030D-6E8A-4147-A177-3AD203B41FA5}">
                      <a16:colId xmlns:a16="http://schemas.microsoft.com/office/drawing/2014/main" val="2977538373"/>
                    </a:ext>
                  </a:extLst>
                </a:gridCol>
                <a:gridCol w="1661653">
                  <a:extLst>
                    <a:ext uri="{9D8B030D-6E8A-4147-A177-3AD203B41FA5}">
                      <a16:colId xmlns:a16="http://schemas.microsoft.com/office/drawing/2014/main" val="966360441"/>
                    </a:ext>
                  </a:extLst>
                </a:gridCol>
                <a:gridCol w="1102030">
                  <a:extLst>
                    <a:ext uri="{9D8B030D-6E8A-4147-A177-3AD203B41FA5}">
                      <a16:colId xmlns:a16="http://schemas.microsoft.com/office/drawing/2014/main" val="2558186308"/>
                    </a:ext>
                  </a:extLst>
                </a:gridCol>
                <a:gridCol w="993991">
                  <a:extLst>
                    <a:ext uri="{9D8B030D-6E8A-4147-A177-3AD203B41FA5}">
                      <a16:colId xmlns:a16="http://schemas.microsoft.com/office/drawing/2014/main" val="1092543696"/>
                    </a:ext>
                  </a:extLst>
                </a:gridCol>
                <a:gridCol w="1365028">
                  <a:extLst>
                    <a:ext uri="{9D8B030D-6E8A-4147-A177-3AD203B41FA5}">
                      <a16:colId xmlns:a16="http://schemas.microsoft.com/office/drawing/2014/main" val="4121533116"/>
                    </a:ext>
                  </a:extLst>
                </a:gridCol>
              </a:tblGrid>
              <a:tr h="606427">
                <a:tc>
                  <a:txBody>
                    <a:bodyPr/>
                    <a:lstStyle/>
                    <a:p>
                      <a:pPr marL="0" marR="0">
                        <a:lnSpc>
                          <a:spcPct val="115000"/>
                        </a:lnSpc>
                        <a:spcBef>
                          <a:spcPts val="0"/>
                        </a:spcBef>
                        <a:spcAft>
                          <a:spcPts val="0"/>
                        </a:spcAft>
                      </a:pPr>
                      <a:r>
                        <a:rPr lang="en-US" sz="1000" kern="1200" dirty="0">
                          <a:effectLst/>
                        </a:rPr>
                        <a:t>Name of Law</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7829" marB="0"/>
                </a:tc>
                <a:tc>
                  <a:txBody>
                    <a:bodyPr/>
                    <a:lstStyle/>
                    <a:p>
                      <a:pPr marL="0" marR="0">
                        <a:lnSpc>
                          <a:spcPct val="115000"/>
                        </a:lnSpc>
                        <a:spcBef>
                          <a:spcPts val="0"/>
                        </a:spcBef>
                        <a:spcAft>
                          <a:spcPts val="0"/>
                        </a:spcAft>
                      </a:pPr>
                      <a:r>
                        <a:rPr lang="en-US" sz="1000" kern="1200" dirty="0">
                          <a:effectLst/>
                        </a:rPr>
                        <a:t>Bases of Discrimination Prohibited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7829" marB="0"/>
                </a:tc>
                <a:tc>
                  <a:txBody>
                    <a:bodyPr/>
                    <a:lstStyle/>
                    <a:p>
                      <a:pPr marL="0" marR="0">
                        <a:lnSpc>
                          <a:spcPct val="115000"/>
                        </a:lnSpc>
                        <a:spcBef>
                          <a:spcPts val="0"/>
                        </a:spcBef>
                        <a:spcAft>
                          <a:spcPts val="0"/>
                        </a:spcAft>
                      </a:pPr>
                      <a:r>
                        <a:rPr lang="en-US" sz="1000" kern="1200" dirty="0">
                          <a:effectLst/>
                        </a:rPr>
                        <a:t>Entities Covered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7829" marB="0"/>
                </a:tc>
                <a:tc>
                  <a:txBody>
                    <a:bodyPr/>
                    <a:lstStyle/>
                    <a:p>
                      <a:pPr marL="0" marR="0">
                        <a:lnSpc>
                          <a:spcPct val="115000"/>
                        </a:lnSpc>
                        <a:spcBef>
                          <a:spcPts val="0"/>
                        </a:spcBef>
                        <a:spcAft>
                          <a:spcPts val="0"/>
                        </a:spcAft>
                      </a:pPr>
                      <a:r>
                        <a:rPr lang="en-US" sz="1000" kern="1200" dirty="0">
                          <a:effectLst/>
                        </a:rPr>
                        <a:t>Enforcement Agency/</a:t>
                      </a:r>
                      <a:endParaRPr lang="en-US" sz="900" dirty="0">
                        <a:effectLst/>
                      </a:endParaRPr>
                    </a:p>
                    <a:p>
                      <a:pPr marL="0" marR="0">
                        <a:lnSpc>
                          <a:spcPct val="115000"/>
                        </a:lnSpc>
                        <a:spcBef>
                          <a:spcPts val="0"/>
                        </a:spcBef>
                        <a:spcAft>
                          <a:spcPts val="0"/>
                        </a:spcAft>
                      </a:pPr>
                      <a:r>
                        <a:rPr lang="en-US" sz="1000" kern="1200" dirty="0">
                          <a:effectLst/>
                        </a:rPr>
                        <a:t>Agencies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7829" marB="0"/>
                </a:tc>
                <a:tc>
                  <a:txBody>
                    <a:bodyPr/>
                    <a:lstStyle/>
                    <a:p>
                      <a:pPr marL="0" marR="0">
                        <a:lnSpc>
                          <a:spcPct val="115000"/>
                        </a:lnSpc>
                        <a:spcBef>
                          <a:spcPts val="0"/>
                        </a:spcBef>
                        <a:spcAft>
                          <a:spcPts val="0"/>
                        </a:spcAft>
                      </a:pPr>
                      <a:r>
                        <a:rPr lang="en-US" sz="1000" kern="1200" dirty="0">
                          <a:effectLst/>
                        </a:rPr>
                        <a:t>Private Lawsuit Allowed?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7829" marB="0"/>
                </a:tc>
                <a:tc>
                  <a:txBody>
                    <a:bodyPr/>
                    <a:lstStyle/>
                    <a:p>
                      <a:pPr marL="0" marR="0">
                        <a:lnSpc>
                          <a:spcPct val="115000"/>
                        </a:lnSpc>
                        <a:spcBef>
                          <a:spcPts val="0"/>
                        </a:spcBef>
                        <a:spcAft>
                          <a:spcPts val="0"/>
                        </a:spcAft>
                      </a:pPr>
                      <a:r>
                        <a:rPr lang="en-US" sz="1000" kern="1200" dirty="0">
                          <a:effectLst/>
                        </a:rPr>
                        <a:t>Available Remedies (in addition to Injunctive Relief)</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0356" marR="20356" marT="7829" marB="0"/>
                </a:tc>
                <a:extLst>
                  <a:ext uri="{0D108BD9-81ED-4DB2-BD59-A6C34878D82A}">
                    <a16:rowId xmlns:a16="http://schemas.microsoft.com/office/drawing/2014/main" val="1683600544"/>
                  </a:ext>
                </a:extLst>
              </a:tr>
            </a:tbl>
          </a:graphicData>
        </a:graphic>
      </p:graphicFrame>
      <p:graphicFrame>
        <p:nvGraphicFramePr>
          <p:cNvPr id="3" name="Table 2">
            <a:extLst>
              <a:ext uri="{FF2B5EF4-FFF2-40B4-BE49-F238E27FC236}">
                <a16:creationId xmlns:a16="http://schemas.microsoft.com/office/drawing/2014/main" id="{CEE8325F-3B6F-4E37-A270-6960AB6A04C7}"/>
              </a:ext>
            </a:extLst>
          </p:cNvPr>
          <p:cNvGraphicFramePr>
            <a:graphicFrameLocks noGrp="1"/>
          </p:cNvGraphicFramePr>
          <p:nvPr>
            <p:extLst>
              <p:ext uri="{D42A27DB-BD31-4B8C-83A1-F6EECF244321}">
                <p14:modId xmlns:p14="http://schemas.microsoft.com/office/powerpoint/2010/main" val="3145353661"/>
              </p:ext>
            </p:extLst>
          </p:nvPr>
        </p:nvGraphicFramePr>
        <p:xfrm>
          <a:off x="463296" y="1901827"/>
          <a:ext cx="8120633" cy="4407134"/>
        </p:xfrm>
        <a:graphic>
          <a:graphicData uri="http://schemas.openxmlformats.org/drawingml/2006/table">
            <a:tbl>
              <a:tblPr firstCol="1" bandRow="1">
                <a:effectLst>
                  <a:outerShdw blurRad="50800" dist="38100" dir="8100000" algn="tr" rotWithShape="0">
                    <a:prstClr val="black">
                      <a:alpha val="40000"/>
                    </a:prstClr>
                  </a:outerShdw>
                </a:effectLst>
                <a:tableStyleId>{5C22544A-7EE6-4342-B048-85BDC9FD1C3A}</a:tableStyleId>
              </a:tblPr>
              <a:tblGrid>
                <a:gridCol w="1453939">
                  <a:extLst>
                    <a:ext uri="{9D8B030D-6E8A-4147-A177-3AD203B41FA5}">
                      <a16:colId xmlns:a16="http://schemas.microsoft.com/office/drawing/2014/main" val="2812861673"/>
                    </a:ext>
                  </a:extLst>
                </a:gridCol>
                <a:gridCol w="1543992">
                  <a:extLst>
                    <a:ext uri="{9D8B030D-6E8A-4147-A177-3AD203B41FA5}">
                      <a16:colId xmlns:a16="http://schemas.microsoft.com/office/drawing/2014/main" val="146477847"/>
                    </a:ext>
                  </a:extLst>
                </a:gridCol>
                <a:gridCol w="1655149">
                  <a:extLst>
                    <a:ext uri="{9D8B030D-6E8A-4147-A177-3AD203B41FA5}">
                      <a16:colId xmlns:a16="http://schemas.microsoft.com/office/drawing/2014/main" val="3359532770"/>
                    </a:ext>
                  </a:extLst>
                </a:gridCol>
                <a:gridCol w="1108534">
                  <a:extLst>
                    <a:ext uri="{9D8B030D-6E8A-4147-A177-3AD203B41FA5}">
                      <a16:colId xmlns:a16="http://schemas.microsoft.com/office/drawing/2014/main" val="1050026256"/>
                    </a:ext>
                  </a:extLst>
                </a:gridCol>
                <a:gridCol w="993992">
                  <a:extLst>
                    <a:ext uri="{9D8B030D-6E8A-4147-A177-3AD203B41FA5}">
                      <a16:colId xmlns:a16="http://schemas.microsoft.com/office/drawing/2014/main" val="4256556565"/>
                    </a:ext>
                  </a:extLst>
                </a:gridCol>
                <a:gridCol w="1365027">
                  <a:extLst>
                    <a:ext uri="{9D8B030D-6E8A-4147-A177-3AD203B41FA5}">
                      <a16:colId xmlns:a16="http://schemas.microsoft.com/office/drawing/2014/main" val="128368075"/>
                    </a:ext>
                  </a:extLst>
                </a:gridCol>
              </a:tblGrid>
              <a:tr h="1475945">
                <a:tc>
                  <a:txBody>
                    <a:bodyPr/>
                    <a:lstStyle/>
                    <a:p>
                      <a:pPr marL="0" marR="0">
                        <a:lnSpc>
                          <a:spcPct val="115000"/>
                        </a:lnSpc>
                        <a:spcBef>
                          <a:spcPts val="0"/>
                        </a:spcBef>
                        <a:spcAft>
                          <a:spcPts val="0"/>
                        </a:spcAft>
                      </a:pPr>
                      <a:r>
                        <a:rPr lang="en-US" sz="1000" kern="1200" dirty="0">
                          <a:effectLst/>
                        </a:rPr>
                        <a:t>Genetic Information Non-discrimination Act (GINA)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65" marR="21165" marT="8140" marB="0"/>
                </a:tc>
                <a:tc>
                  <a:txBody>
                    <a:bodyPr/>
                    <a:lstStyle/>
                    <a:p>
                      <a:pPr marL="0" marR="0">
                        <a:lnSpc>
                          <a:spcPct val="115000"/>
                        </a:lnSpc>
                        <a:spcBef>
                          <a:spcPts val="0"/>
                        </a:spcBef>
                        <a:spcAft>
                          <a:spcPts val="0"/>
                        </a:spcAft>
                      </a:pPr>
                      <a:r>
                        <a:rPr lang="en-US" sz="1000" kern="1200" dirty="0">
                          <a:effectLst/>
                        </a:rPr>
                        <a:t>Genetic information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65" marR="21165" marT="8140" marB="0"/>
                </a:tc>
                <a:tc>
                  <a:txBody>
                    <a:bodyPr/>
                    <a:lstStyle/>
                    <a:p>
                      <a:pPr marL="0" marR="0">
                        <a:lnSpc>
                          <a:spcPct val="115000"/>
                        </a:lnSpc>
                        <a:spcBef>
                          <a:spcPts val="0"/>
                        </a:spcBef>
                        <a:spcAft>
                          <a:spcPts val="0"/>
                        </a:spcAft>
                      </a:pPr>
                      <a:r>
                        <a:rPr lang="en-US" sz="1000" kern="1200" dirty="0">
                          <a:effectLst/>
                        </a:rPr>
                        <a:t>Public and private employers of 15 or more employees; employment agencies; labor organizations; joint labor-management training and apprenticeship programs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65" marR="21165" marT="8140" marB="0"/>
                </a:tc>
                <a:tc>
                  <a:txBody>
                    <a:bodyPr/>
                    <a:lstStyle/>
                    <a:p>
                      <a:pPr marL="0" marR="0">
                        <a:lnSpc>
                          <a:spcPct val="115000"/>
                        </a:lnSpc>
                        <a:spcBef>
                          <a:spcPts val="0"/>
                        </a:spcBef>
                        <a:spcAft>
                          <a:spcPts val="0"/>
                        </a:spcAft>
                        <a:tabLst>
                          <a:tab pos="638175" algn="l"/>
                        </a:tabLst>
                      </a:pPr>
                      <a:r>
                        <a:rPr lang="en-US" sz="1000" kern="1200" dirty="0">
                          <a:effectLst/>
                        </a:rPr>
                        <a:t>EEOC and CRD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65" marR="21165" marT="8140" marB="0"/>
                </a:tc>
                <a:tc>
                  <a:txBody>
                    <a:bodyPr/>
                    <a:lstStyle/>
                    <a:p>
                      <a:pPr marL="0" marR="0">
                        <a:lnSpc>
                          <a:spcPct val="115000"/>
                        </a:lnSpc>
                        <a:spcBef>
                          <a:spcPts val="0"/>
                        </a:spcBef>
                        <a:spcAft>
                          <a:spcPts val="0"/>
                        </a:spcAft>
                      </a:pPr>
                      <a:r>
                        <a:rPr lang="en-US" sz="1000" kern="1200" dirty="0">
                          <a:effectLst/>
                        </a:rPr>
                        <a:t>yes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65" marR="21165" marT="8140" marB="0"/>
                </a:tc>
                <a:tc>
                  <a:txBody>
                    <a:bodyPr/>
                    <a:lstStyle/>
                    <a:p>
                      <a:pPr marL="0" marR="0">
                        <a:lnSpc>
                          <a:spcPct val="115000"/>
                        </a:lnSpc>
                        <a:spcBef>
                          <a:spcPts val="0"/>
                        </a:spcBef>
                        <a:spcAft>
                          <a:spcPts val="0"/>
                        </a:spcAft>
                      </a:pPr>
                      <a:r>
                        <a:rPr lang="en-US" sz="1000" kern="1200" dirty="0">
                          <a:effectLst/>
                        </a:rPr>
                        <a:t>Make-whole relief; compensatory and punitive damages; attorney’s fees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65" marR="21165" marT="8140" marB="0"/>
                </a:tc>
                <a:extLst>
                  <a:ext uri="{0D108BD9-81ED-4DB2-BD59-A6C34878D82A}">
                    <a16:rowId xmlns:a16="http://schemas.microsoft.com/office/drawing/2014/main" val="903665698"/>
                  </a:ext>
                </a:extLst>
              </a:tr>
              <a:tr h="1203911">
                <a:tc>
                  <a:txBody>
                    <a:bodyPr/>
                    <a:lstStyle/>
                    <a:p>
                      <a:pPr marL="0" marR="0">
                        <a:lnSpc>
                          <a:spcPct val="115000"/>
                        </a:lnSpc>
                        <a:spcBef>
                          <a:spcPts val="0"/>
                        </a:spcBef>
                        <a:spcAft>
                          <a:spcPts val="0"/>
                        </a:spcAft>
                      </a:pPr>
                      <a:r>
                        <a:rPr lang="en-US" sz="1000" kern="1200" dirty="0">
                          <a:effectLst/>
                        </a:rPr>
                        <a:t>Executive Order 11246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65" marR="21165" marT="8140" marB="0"/>
                </a:tc>
                <a:tc>
                  <a:txBody>
                    <a:bodyPr/>
                    <a:lstStyle/>
                    <a:p>
                      <a:pPr marL="0" marR="0">
                        <a:lnSpc>
                          <a:spcPct val="115000"/>
                        </a:lnSpc>
                        <a:spcBef>
                          <a:spcPts val="0"/>
                        </a:spcBef>
                        <a:spcAft>
                          <a:spcPts val="0"/>
                        </a:spcAft>
                      </a:pPr>
                      <a:r>
                        <a:rPr lang="en-US" sz="1000" kern="1200" dirty="0">
                          <a:effectLst/>
                        </a:rPr>
                        <a:t>Race, color, national origin, religion, sex (including pregnancy), sexual orientation, gender identity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65" marR="21165" marT="8140" marB="0"/>
                </a:tc>
                <a:tc>
                  <a:txBody>
                    <a:bodyPr/>
                    <a:lstStyle/>
                    <a:p>
                      <a:pPr marL="0" marR="0">
                        <a:lnSpc>
                          <a:spcPct val="115000"/>
                        </a:lnSpc>
                        <a:spcBef>
                          <a:spcPts val="0"/>
                        </a:spcBef>
                        <a:spcAft>
                          <a:spcPts val="0"/>
                        </a:spcAft>
                      </a:pPr>
                      <a:r>
                        <a:rPr lang="en-US" sz="1000" kern="1200" dirty="0">
                          <a:effectLst/>
                        </a:rPr>
                        <a:t>Federal contractors and subcontractors and federally assisted contractors and subcontractors that have contracts of more than $10,000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65" marR="21165" marT="8140" marB="0"/>
                </a:tc>
                <a:tc>
                  <a:txBody>
                    <a:bodyPr/>
                    <a:lstStyle/>
                    <a:p>
                      <a:pPr marL="0" marR="0">
                        <a:lnSpc>
                          <a:spcPct val="115000"/>
                        </a:lnSpc>
                        <a:spcBef>
                          <a:spcPts val="0"/>
                        </a:spcBef>
                        <a:spcAft>
                          <a:spcPts val="0"/>
                        </a:spcAft>
                      </a:pPr>
                      <a:r>
                        <a:rPr lang="en-US" sz="1000" kern="1200" dirty="0">
                          <a:effectLst/>
                        </a:rPr>
                        <a:t>DOL Office of Federal Contract Compliance Programs (OFCCP)</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65" marR="21165" marT="8140" marB="0"/>
                </a:tc>
                <a:tc>
                  <a:txBody>
                    <a:bodyPr/>
                    <a:lstStyle/>
                    <a:p>
                      <a:pPr marL="0" marR="0">
                        <a:lnSpc>
                          <a:spcPct val="115000"/>
                        </a:lnSpc>
                        <a:spcBef>
                          <a:spcPts val="0"/>
                        </a:spcBef>
                        <a:spcAft>
                          <a:spcPts val="0"/>
                        </a:spcAft>
                      </a:pPr>
                      <a:r>
                        <a:rPr lang="en-US" sz="1000" kern="1200" dirty="0">
                          <a:effectLst/>
                        </a:rPr>
                        <a:t>no</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65" marR="21165" marT="8140" marB="0"/>
                </a:tc>
                <a:tc>
                  <a:txBody>
                    <a:bodyPr/>
                    <a:lstStyle/>
                    <a:p>
                      <a:pPr marL="0" marR="0">
                        <a:lnSpc>
                          <a:spcPct val="115000"/>
                        </a:lnSpc>
                        <a:spcBef>
                          <a:spcPts val="0"/>
                        </a:spcBef>
                        <a:spcAft>
                          <a:spcPts val="0"/>
                        </a:spcAft>
                      </a:pPr>
                      <a:r>
                        <a:rPr lang="en-US" sz="1000" kern="1200" dirty="0">
                          <a:effectLst/>
                        </a:rPr>
                        <a:t>Make-whole relief</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65" marR="21165" marT="8140" marB="0"/>
                </a:tc>
                <a:extLst>
                  <a:ext uri="{0D108BD9-81ED-4DB2-BD59-A6C34878D82A}">
                    <a16:rowId xmlns:a16="http://schemas.microsoft.com/office/drawing/2014/main" val="3905225544"/>
                  </a:ext>
                </a:extLst>
              </a:tr>
              <a:tr h="693928">
                <a:tc>
                  <a:txBody>
                    <a:bodyPr/>
                    <a:lstStyle/>
                    <a:p>
                      <a:pPr marL="0" marR="0">
                        <a:lnSpc>
                          <a:spcPct val="115000"/>
                        </a:lnSpc>
                        <a:spcBef>
                          <a:spcPts val="0"/>
                        </a:spcBef>
                        <a:spcAft>
                          <a:spcPts val="0"/>
                        </a:spcAft>
                      </a:pPr>
                      <a:r>
                        <a:rPr lang="en-US" sz="1000" kern="1200" dirty="0">
                          <a:effectLst/>
                        </a:rPr>
                        <a:t>Section 503 of the Rehabilitation Act of 1973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65" marR="21165" marT="8140" marB="0"/>
                </a:tc>
                <a:tc>
                  <a:txBody>
                    <a:bodyPr/>
                    <a:lstStyle/>
                    <a:p>
                      <a:pPr marL="0" marR="0">
                        <a:lnSpc>
                          <a:spcPct val="115000"/>
                        </a:lnSpc>
                        <a:spcBef>
                          <a:spcPts val="0"/>
                        </a:spcBef>
                        <a:spcAft>
                          <a:spcPts val="0"/>
                        </a:spcAft>
                      </a:pPr>
                      <a:r>
                        <a:rPr lang="en-US" sz="1000" kern="1200" dirty="0">
                          <a:effectLst/>
                        </a:rPr>
                        <a:t>Disability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65" marR="21165" marT="8140" marB="0"/>
                </a:tc>
                <a:tc>
                  <a:txBody>
                    <a:bodyPr/>
                    <a:lstStyle/>
                    <a:p>
                      <a:pPr marL="0" marR="0">
                        <a:lnSpc>
                          <a:spcPct val="115000"/>
                        </a:lnSpc>
                        <a:spcBef>
                          <a:spcPts val="0"/>
                        </a:spcBef>
                        <a:spcAft>
                          <a:spcPts val="0"/>
                        </a:spcAft>
                      </a:pPr>
                      <a:r>
                        <a:rPr lang="en-US" sz="1000" kern="1200" dirty="0">
                          <a:effectLst/>
                        </a:rPr>
                        <a:t>Federal contractors and subcontractors that have contracts of more than $15,000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65" marR="21165" marT="8140" marB="0"/>
                </a:tc>
                <a:tc>
                  <a:txBody>
                    <a:bodyPr/>
                    <a:lstStyle/>
                    <a:p>
                      <a:pPr marL="0" marR="0">
                        <a:lnSpc>
                          <a:spcPct val="115000"/>
                        </a:lnSpc>
                        <a:spcBef>
                          <a:spcPts val="0"/>
                        </a:spcBef>
                        <a:spcAft>
                          <a:spcPts val="0"/>
                        </a:spcAft>
                      </a:pPr>
                      <a:r>
                        <a:rPr lang="en-US" sz="1000" kern="1200" dirty="0">
                          <a:effectLst/>
                        </a:rPr>
                        <a:t>OFCCP</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65" marR="21165" marT="8140" marB="0"/>
                </a:tc>
                <a:tc>
                  <a:txBody>
                    <a:bodyPr/>
                    <a:lstStyle/>
                    <a:p>
                      <a:pPr marL="0" marR="0">
                        <a:lnSpc>
                          <a:spcPct val="115000"/>
                        </a:lnSpc>
                        <a:spcBef>
                          <a:spcPts val="0"/>
                        </a:spcBef>
                        <a:spcAft>
                          <a:spcPts val="0"/>
                        </a:spcAft>
                      </a:pPr>
                      <a:r>
                        <a:rPr lang="en-US" sz="1000" kern="1200" dirty="0">
                          <a:effectLst/>
                        </a:rPr>
                        <a:t>No</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65" marR="21165" marT="8140" marB="0"/>
                </a:tc>
                <a:tc>
                  <a:txBody>
                    <a:bodyPr/>
                    <a:lstStyle/>
                    <a:p>
                      <a:pPr marL="0" marR="0">
                        <a:lnSpc>
                          <a:spcPct val="115000"/>
                        </a:lnSpc>
                        <a:spcBef>
                          <a:spcPts val="0"/>
                        </a:spcBef>
                        <a:spcAft>
                          <a:spcPts val="0"/>
                        </a:spcAft>
                      </a:pPr>
                      <a:r>
                        <a:rPr lang="en-US" sz="1000" kern="1200" dirty="0">
                          <a:effectLst/>
                        </a:rPr>
                        <a:t>Make-whole relief</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65" marR="21165" marT="8140" marB="0"/>
                </a:tc>
                <a:extLst>
                  <a:ext uri="{0D108BD9-81ED-4DB2-BD59-A6C34878D82A}">
                    <a16:rowId xmlns:a16="http://schemas.microsoft.com/office/drawing/2014/main" val="1665395340"/>
                  </a:ext>
                </a:extLst>
              </a:tr>
              <a:tr h="1018098">
                <a:tc>
                  <a:txBody>
                    <a:bodyPr/>
                    <a:lstStyle/>
                    <a:p>
                      <a:pPr marL="0" marR="0">
                        <a:lnSpc>
                          <a:spcPct val="115000"/>
                        </a:lnSpc>
                        <a:spcBef>
                          <a:spcPts val="0"/>
                        </a:spcBef>
                        <a:spcAft>
                          <a:spcPts val="0"/>
                        </a:spcAft>
                      </a:pPr>
                      <a:r>
                        <a:rPr lang="en-US" sz="1000" kern="1200" dirty="0">
                          <a:effectLst/>
                        </a:rPr>
                        <a:t>Title IX of the Education Amendments of 1972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65" marR="21165" marT="8140" marB="0"/>
                </a:tc>
                <a:tc>
                  <a:txBody>
                    <a:bodyPr/>
                    <a:lstStyle/>
                    <a:p>
                      <a:pPr marL="0" marR="0">
                        <a:lnSpc>
                          <a:spcPct val="115000"/>
                        </a:lnSpc>
                        <a:spcBef>
                          <a:spcPts val="0"/>
                        </a:spcBef>
                        <a:spcAft>
                          <a:spcPts val="0"/>
                        </a:spcAft>
                      </a:pPr>
                      <a:r>
                        <a:rPr lang="en-US" sz="1000" kern="1200" dirty="0">
                          <a:effectLst/>
                        </a:rPr>
                        <a:t>Sex (including pregnancy)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65" marR="21165" marT="8140" marB="0"/>
                </a:tc>
                <a:tc>
                  <a:txBody>
                    <a:bodyPr/>
                    <a:lstStyle/>
                    <a:p>
                      <a:pPr marL="0" marR="0">
                        <a:lnSpc>
                          <a:spcPct val="115000"/>
                        </a:lnSpc>
                        <a:spcBef>
                          <a:spcPts val="0"/>
                        </a:spcBef>
                        <a:spcAft>
                          <a:spcPts val="0"/>
                        </a:spcAft>
                      </a:pPr>
                      <a:r>
                        <a:rPr lang="en-US" sz="1000" kern="1200" dirty="0">
                          <a:effectLst/>
                        </a:rPr>
                        <a:t>Education programs or activities (including apprenticeship programs) that receive Federal financial assistance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65" marR="21165" marT="8140" marB="0"/>
                </a:tc>
                <a:tc>
                  <a:txBody>
                    <a:bodyPr/>
                    <a:lstStyle/>
                    <a:p>
                      <a:pPr marL="0" marR="0">
                        <a:lnSpc>
                          <a:spcPct val="115000"/>
                        </a:lnSpc>
                        <a:spcBef>
                          <a:spcPts val="0"/>
                        </a:spcBef>
                        <a:spcAft>
                          <a:spcPts val="0"/>
                        </a:spcAft>
                      </a:pPr>
                      <a:r>
                        <a:rPr lang="en-US" sz="1000" kern="1200" dirty="0">
                          <a:effectLst/>
                        </a:rPr>
                        <a:t>Department of Education Office of Civil Rights (OCR)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65" marR="21165" marT="8140" marB="0"/>
                </a:tc>
                <a:tc>
                  <a:txBody>
                    <a:bodyPr/>
                    <a:lstStyle/>
                    <a:p>
                      <a:pPr marL="0" marR="0">
                        <a:lnSpc>
                          <a:spcPct val="115000"/>
                        </a:lnSpc>
                        <a:spcBef>
                          <a:spcPts val="0"/>
                        </a:spcBef>
                        <a:spcAft>
                          <a:spcPts val="0"/>
                        </a:spcAft>
                      </a:pPr>
                      <a:r>
                        <a:rPr lang="en-US" sz="1000" kern="1200" dirty="0">
                          <a:effectLst/>
                        </a:rPr>
                        <a:t>yes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65" marR="21165" marT="8140" marB="0"/>
                </a:tc>
                <a:tc>
                  <a:txBody>
                    <a:bodyPr/>
                    <a:lstStyle/>
                    <a:p>
                      <a:pPr marL="0" marR="0">
                        <a:lnSpc>
                          <a:spcPct val="115000"/>
                        </a:lnSpc>
                        <a:spcBef>
                          <a:spcPts val="0"/>
                        </a:spcBef>
                        <a:spcAft>
                          <a:spcPts val="0"/>
                        </a:spcAft>
                      </a:pPr>
                      <a:r>
                        <a:rPr lang="en-US" sz="1000" kern="1200" dirty="0">
                          <a:effectLst/>
                        </a:rPr>
                        <a:t>Make-whole relief; compensatory damages; possibly punitive damages; attorney’s fees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1165" marR="21165" marT="8140" marB="0"/>
                </a:tc>
                <a:extLst>
                  <a:ext uri="{0D108BD9-81ED-4DB2-BD59-A6C34878D82A}">
                    <a16:rowId xmlns:a16="http://schemas.microsoft.com/office/drawing/2014/main" val="609203949"/>
                  </a:ext>
                </a:extLst>
              </a:tr>
            </a:tbl>
          </a:graphicData>
        </a:graphic>
      </p:graphicFrame>
    </p:spTree>
    <p:extLst>
      <p:ext uri="{BB962C8B-B14F-4D97-AF65-F5344CB8AC3E}">
        <p14:creationId xmlns:p14="http://schemas.microsoft.com/office/powerpoint/2010/main" val="4948679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DF0C1-0DB9-45C3-824C-4AA096189762}"/>
              </a:ext>
            </a:extLst>
          </p:cNvPr>
          <p:cNvSpPr>
            <a:spLocks noGrp="1"/>
          </p:cNvSpPr>
          <p:nvPr>
            <p:ph type="title"/>
          </p:nvPr>
        </p:nvSpPr>
        <p:spPr/>
        <p:txBody>
          <a:bodyPr>
            <a:normAutofit fontScale="90000"/>
          </a:bodyPr>
          <a:lstStyle/>
          <a:p>
            <a:r>
              <a:rPr lang="en-US" dirty="0"/>
              <a:t>Compliance with Other Equal Opportunity Laws: </a:t>
            </a:r>
            <a:r>
              <a:rPr lang="en-US" i="1" dirty="0"/>
              <a:t>State and Local Laws</a:t>
            </a:r>
          </a:p>
        </p:txBody>
      </p:sp>
      <p:sp>
        <p:nvSpPr>
          <p:cNvPr id="3" name="Content Placeholder 2">
            <a:extLst>
              <a:ext uri="{FF2B5EF4-FFF2-40B4-BE49-F238E27FC236}">
                <a16:creationId xmlns:a16="http://schemas.microsoft.com/office/drawing/2014/main" id="{5C63763E-E26A-46B9-8EFC-4C31F4247FFA}"/>
              </a:ext>
            </a:extLst>
          </p:cNvPr>
          <p:cNvSpPr>
            <a:spLocks noGrp="1"/>
          </p:cNvSpPr>
          <p:nvPr>
            <p:ph idx="1"/>
          </p:nvPr>
        </p:nvSpPr>
        <p:spPr/>
        <p:txBody>
          <a:bodyPr/>
          <a:lstStyle/>
          <a:p>
            <a:r>
              <a:rPr lang="en-US" sz="2400" dirty="0"/>
              <a:t>These are called “Fair Employment Practice Laws” or “mini-Title VII’s”</a:t>
            </a:r>
          </a:p>
          <a:p>
            <a:r>
              <a:rPr lang="en-US" sz="2400" dirty="0"/>
              <a:t>Generally enforced by state or local Fair Employment Practice Agencies (FEPAs)</a:t>
            </a:r>
          </a:p>
          <a:p>
            <a:r>
              <a:rPr lang="en-US" sz="2400" dirty="0"/>
              <a:t>Generally cover discrimination on bases of race, color, national origin, religion, sex (including pregnancy), disability and age</a:t>
            </a:r>
          </a:p>
          <a:p>
            <a:endParaRPr lang="en-US" dirty="0"/>
          </a:p>
        </p:txBody>
      </p:sp>
    </p:spTree>
    <p:extLst>
      <p:ext uri="{BB962C8B-B14F-4D97-AF65-F5344CB8AC3E}">
        <p14:creationId xmlns:p14="http://schemas.microsoft.com/office/powerpoint/2010/main" val="40275937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F6520-0772-408A-B04D-822AB0F91F63}"/>
              </a:ext>
            </a:extLst>
          </p:cNvPr>
          <p:cNvSpPr>
            <a:spLocks noGrp="1"/>
          </p:cNvSpPr>
          <p:nvPr>
            <p:ph type="title"/>
          </p:nvPr>
        </p:nvSpPr>
        <p:spPr/>
        <p:txBody>
          <a:bodyPr>
            <a:normAutofit fontScale="90000"/>
          </a:bodyPr>
          <a:lstStyle/>
          <a:p>
            <a:r>
              <a:rPr lang="en-US" dirty="0"/>
              <a:t>Compliance with Other Equal Opportunity Laws: </a:t>
            </a:r>
            <a:r>
              <a:rPr lang="en-US" i="1" dirty="0"/>
              <a:t>State and Local Laws</a:t>
            </a:r>
          </a:p>
        </p:txBody>
      </p:sp>
      <p:sp>
        <p:nvSpPr>
          <p:cNvPr id="3" name="Content Placeholder 2">
            <a:extLst>
              <a:ext uri="{FF2B5EF4-FFF2-40B4-BE49-F238E27FC236}">
                <a16:creationId xmlns:a16="http://schemas.microsoft.com/office/drawing/2014/main" id="{681A6A8A-5EF0-4C68-9629-6AB01D56015A}"/>
              </a:ext>
            </a:extLst>
          </p:cNvPr>
          <p:cNvSpPr>
            <a:spLocks noGrp="1"/>
          </p:cNvSpPr>
          <p:nvPr>
            <p:ph idx="1"/>
          </p:nvPr>
        </p:nvSpPr>
        <p:spPr/>
        <p:txBody>
          <a:bodyPr>
            <a:normAutofit/>
          </a:bodyPr>
          <a:lstStyle/>
          <a:p>
            <a:r>
              <a:rPr lang="en-US" dirty="0"/>
              <a:t>May also cover discrimination on bases of one or more of the following:</a:t>
            </a:r>
          </a:p>
          <a:p>
            <a:pPr lvl="1"/>
            <a:r>
              <a:rPr lang="en-US" dirty="0"/>
              <a:t>Genetic information</a:t>
            </a:r>
          </a:p>
          <a:p>
            <a:pPr lvl="1"/>
            <a:r>
              <a:rPr lang="en-US" dirty="0"/>
              <a:t>Sexual orientation</a:t>
            </a:r>
          </a:p>
          <a:p>
            <a:pPr lvl="1"/>
            <a:r>
              <a:rPr lang="en-US" dirty="0"/>
              <a:t>Gender identity</a:t>
            </a:r>
          </a:p>
          <a:p>
            <a:pPr lvl="1"/>
            <a:r>
              <a:rPr lang="en-US" dirty="0"/>
              <a:t>Marital status</a:t>
            </a:r>
          </a:p>
          <a:p>
            <a:pPr lvl="1"/>
            <a:r>
              <a:rPr lang="en-US" dirty="0"/>
              <a:t>Family responsibilities or parental status</a:t>
            </a:r>
          </a:p>
          <a:p>
            <a:pPr lvl="1"/>
            <a:r>
              <a:rPr lang="en-US" dirty="0"/>
              <a:t>Political affiliation</a:t>
            </a:r>
          </a:p>
          <a:p>
            <a:pPr lvl="1"/>
            <a:r>
              <a:rPr lang="en-US" dirty="0"/>
              <a:t>Veteran status</a:t>
            </a:r>
          </a:p>
        </p:txBody>
      </p:sp>
    </p:spTree>
    <p:extLst>
      <p:ext uri="{BB962C8B-B14F-4D97-AF65-F5344CB8AC3E}">
        <p14:creationId xmlns:p14="http://schemas.microsoft.com/office/powerpoint/2010/main" val="11756306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CD68-8C76-4AE3-A06E-69C44012A67F}"/>
              </a:ext>
            </a:extLst>
          </p:cNvPr>
          <p:cNvSpPr>
            <a:spLocks noGrp="1"/>
          </p:cNvSpPr>
          <p:nvPr>
            <p:ph type="title"/>
          </p:nvPr>
        </p:nvSpPr>
        <p:spPr/>
        <p:txBody>
          <a:bodyPr/>
          <a:lstStyle/>
          <a:p>
            <a:r>
              <a:rPr lang="en-US" dirty="0"/>
              <a:t>OA Technical Assistance Resources</a:t>
            </a:r>
          </a:p>
        </p:txBody>
      </p:sp>
      <p:sp>
        <p:nvSpPr>
          <p:cNvPr id="3" name="Content Placeholder 2">
            <a:extLst>
              <a:ext uri="{FF2B5EF4-FFF2-40B4-BE49-F238E27FC236}">
                <a16:creationId xmlns:a16="http://schemas.microsoft.com/office/drawing/2014/main" id="{DDE424D2-A63C-4E49-A211-9A9C8512FEF6}"/>
              </a:ext>
            </a:extLst>
          </p:cNvPr>
          <p:cNvSpPr>
            <a:spLocks noGrp="1"/>
          </p:cNvSpPr>
          <p:nvPr>
            <p:ph idx="1"/>
          </p:nvPr>
        </p:nvSpPr>
        <p:spPr/>
        <p:txBody>
          <a:bodyPr>
            <a:normAutofit fontScale="77500" lnSpcReduction="20000"/>
          </a:bodyPr>
          <a:lstStyle/>
          <a:p>
            <a:r>
              <a:rPr lang="en-US" dirty="0"/>
              <a:t>Resources on non-discriminatory selection procedures</a:t>
            </a:r>
          </a:p>
          <a:p>
            <a:r>
              <a:rPr lang="en-US" dirty="0"/>
              <a:t>EEO Pledge and complaint notice poster</a:t>
            </a:r>
          </a:p>
          <a:p>
            <a:r>
              <a:rPr lang="en-US" dirty="0"/>
              <a:t>EEO Pledge update addendum</a:t>
            </a:r>
          </a:p>
          <a:p>
            <a:r>
              <a:rPr lang="en-US" dirty="0"/>
              <a:t>Directory of National Outreach and Recruitment Resources</a:t>
            </a:r>
          </a:p>
          <a:p>
            <a:r>
              <a:rPr lang="en-US" dirty="0"/>
              <a:t>Suite of anti-harassment materials</a:t>
            </a:r>
          </a:p>
          <a:p>
            <a:pPr lvl="1"/>
            <a:r>
              <a:rPr lang="en-US" dirty="0"/>
              <a:t>Customizable PowerPoint slide show for in-person training</a:t>
            </a:r>
          </a:p>
          <a:p>
            <a:pPr lvl="1"/>
            <a:r>
              <a:rPr lang="en-US" dirty="0"/>
              <a:t>Video and Knowledge Checks for online training</a:t>
            </a:r>
          </a:p>
          <a:p>
            <a:pPr lvl="1"/>
            <a:r>
              <a:rPr lang="en-US" dirty="0"/>
              <a:t>Guide for using the PowerPoint and video</a:t>
            </a:r>
          </a:p>
          <a:p>
            <a:pPr lvl="1"/>
            <a:r>
              <a:rPr lang="en-US" dirty="0"/>
              <a:t>Tip Sheet for Apprentices</a:t>
            </a:r>
          </a:p>
          <a:p>
            <a:pPr lvl="1"/>
            <a:r>
              <a:rPr lang="en-US" dirty="0"/>
              <a:t>Managers’ Fact Sheet</a:t>
            </a:r>
          </a:p>
          <a:p>
            <a:pPr lvl="1"/>
            <a:r>
              <a:rPr lang="en-US" dirty="0"/>
              <a:t>FAQs</a:t>
            </a:r>
          </a:p>
        </p:txBody>
      </p:sp>
    </p:spTree>
    <p:extLst>
      <p:ext uri="{BB962C8B-B14F-4D97-AF65-F5344CB8AC3E}">
        <p14:creationId xmlns:p14="http://schemas.microsoft.com/office/powerpoint/2010/main" val="2576031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7C1EBB-5DB1-4804-A3A0-418D6756477C}"/>
              </a:ext>
            </a:extLst>
          </p:cNvPr>
          <p:cNvSpPr>
            <a:spLocks noGrp="1"/>
          </p:cNvSpPr>
          <p:nvPr>
            <p:ph type="sldNum" sz="quarter" idx="10"/>
          </p:nvPr>
        </p:nvSpPr>
        <p:spPr/>
        <p:txBody>
          <a:bodyPr/>
          <a:lstStyle/>
          <a:p>
            <a:fld id="{706D636C-90A3-4979-BA37-BAB384B22101}" type="slidenum">
              <a:rPr lang="en-US" smtClean="0"/>
              <a:pPr/>
              <a:t>38</a:t>
            </a:fld>
            <a:endParaRPr lang="en-US" dirty="0"/>
          </a:p>
        </p:txBody>
      </p:sp>
    </p:spTree>
    <p:extLst>
      <p:ext uri="{BB962C8B-B14F-4D97-AF65-F5344CB8AC3E}">
        <p14:creationId xmlns:p14="http://schemas.microsoft.com/office/powerpoint/2010/main" val="14894709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B7772EF-269F-4291-BE88-2FED5287E897}"/>
              </a:ext>
            </a:extLst>
          </p:cNvPr>
          <p:cNvSpPr>
            <a:spLocks noGrp="1"/>
          </p:cNvSpPr>
          <p:nvPr>
            <p:ph sz="half" idx="1"/>
          </p:nvPr>
        </p:nvSpPr>
        <p:spPr/>
        <p:txBody>
          <a:bodyPr/>
          <a:lstStyle/>
          <a:p>
            <a:r>
              <a:rPr lang="en-US" dirty="0"/>
              <a:t>Equal Employment Opportunity: </a:t>
            </a:r>
            <a:br>
              <a:rPr lang="en-US" dirty="0"/>
            </a:br>
            <a:r>
              <a:rPr lang="en-US" i="1" dirty="0"/>
              <a:t>Advancing Diversity and Inclusion in Apprenticeship</a:t>
            </a:r>
          </a:p>
          <a:p>
            <a:pPr lvl="1"/>
            <a:r>
              <a:rPr lang="en-US" dirty="0"/>
              <a:t>Your source for information and resources on the updated EEO regulations for apprenticeship programs</a:t>
            </a:r>
          </a:p>
          <a:p>
            <a:pPr lvl="2"/>
            <a:r>
              <a:rPr lang="en-US" dirty="0">
                <a:hlinkClick r:id="rId2"/>
              </a:rPr>
              <a:t>https://www.doleta.gov/oa/eeo/</a:t>
            </a:r>
            <a:endParaRPr lang="en-US" dirty="0"/>
          </a:p>
          <a:p>
            <a:pPr lvl="2"/>
            <a:endParaRPr lang="en-US" dirty="0"/>
          </a:p>
          <a:p>
            <a:endParaRPr lang="en-US" dirty="0"/>
          </a:p>
        </p:txBody>
      </p:sp>
      <p:sp>
        <p:nvSpPr>
          <p:cNvPr id="7" name="Content Placeholder 6">
            <a:extLst>
              <a:ext uri="{FF2B5EF4-FFF2-40B4-BE49-F238E27FC236}">
                <a16:creationId xmlns:a16="http://schemas.microsoft.com/office/drawing/2014/main" id="{981E32DC-A1D9-44C7-97C1-97700A179A0E}"/>
              </a:ext>
            </a:extLst>
          </p:cNvPr>
          <p:cNvSpPr>
            <a:spLocks noGrp="1"/>
          </p:cNvSpPr>
          <p:nvPr>
            <p:ph sz="half" idx="2"/>
          </p:nvPr>
        </p:nvSpPr>
        <p:spPr/>
        <p:txBody>
          <a:bodyPr/>
          <a:lstStyle/>
          <a:p>
            <a:endParaRPr lang="en-US" dirty="0"/>
          </a:p>
        </p:txBody>
      </p:sp>
      <p:sp>
        <p:nvSpPr>
          <p:cNvPr id="2" name="Slide Number Placeholder 1">
            <a:extLst>
              <a:ext uri="{FF2B5EF4-FFF2-40B4-BE49-F238E27FC236}">
                <a16:creationId xmlns:a16="http://schemas.microsoft.com/office/drawing/2014/main" id="{065D8615-B6E2-4A7E-818D-E96159DE7304}"/>
              </a:ext>
            </a:extLst>
          </p:cNvPr>
          <p:cNvSpPr>
            <a:spLocks noGrp="1"/>
          </p:cNvSpPr>
          <p:nvPr>
            <p:ph type="sldNum" sz="quarter" idx="10"/>
          </p:nvPr>
        </p:nvSpPr>
        <p:spPr/>
        <p:txBody>
          <a:bodyPr/>
          <a:lstStyle/>
          <a:p>
            <a:fld id="{706D636C-90A3-4979-BA37-BAB384B22101}" type="slidenum">
              <a:rPr lang="en-US" smtClean="0"/>
              <a:pPr/>
              <a:t>39</a:t>
            </a:fld>
            <a:endParaRPr lang="en-US" dirty="0"/>
          </a:p>
        </p:txBody>
      </p:sp>
    </p:spTree>
    <p:extLst>
      <p:ext uri="{BB962C8B-B14F-4D97-AF65-F5344CB8AC3E}">
        <p14:creationId xmlns:p14="http://schemas.microsoft.com/office/powerpoint/2010/main" val="2424668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43AF2F-C8D2-45F3-9DD0-5FBC6628D72C}"/>
              </a:ext>
            </a:extLst>
          </p:cNvPr>
          <p:cNvSpPr>
            <a:spLocks noGrp="1"/>
          </p:cNvSpPr>
          <p:nvPr>
            <p:ph idx="1"/>
          </p:nvPr>
        </p:nvSpPr>
        <p:spPr>
          <a:xfrm>
            <a:off x="4010591" y="2467966"/>
            <a:ext cx="4953001" cy="1818203"/>
          </a:xfrm>
        </p:spPr>
        <p:txBody>
          <a:bodyPr/>
          <a:lstStyle/>
          <a:p>
            <a:r>
              <a:rPr lang="en-US" dirty="0"/>
              <a:t>Daniel Villao</a:t>
            </a:r>
          </a:p>
          <a:p>
            <a:pPr lvl="1"/>
            <a:r>
              <a:rPr lang="en-US" dirty="0"/>
              <a:t>Deputy Administrator</a:t>
            </a:r>
          </a:p>
          <a:p>
            <a:pPr lvl="1"/>
            <a:r>
              <a:rPr lang="en-US" dirty="0"/>
              <a:t>   USDOL/ETA </a:t>
            </a:r>
            <a:br>
              <a:rPr lang="en-US" dirty="0"/>
            </a:br>
            <a:r>
              <a:rPr lang="en-US" dirty="0"/>
              <a:t>   Office of Apprenticeship</a:t>
            </a:r>
          </a:p>
        </p:txBody>
      </p:sp>
      <p:sp>
        <p:nvSpPr>
          <p:cNvPr id="3" name="Slide Number Placeholder 2">
            <a:extLst>
              <a:ext uri="{FF2B5EF4-FFF2-40B4-BE49-F238E27FC236}">
                <a16:creationId xmlns:a16="http://schemas.microsoft.com/office/drawing/2014/main" id="{06618E1A-B751-4EF3-859E-FAFBE09EEC66}"/>
              </a:ext>
            </a:extLst>
          </p:cNvPr>
          <p:cNvSpPr>
            <a:spLocks noGrp="1"/>
          </p:cNvSpPr>
          <p:nvPr>
            <p:ph type="sldNum" sz="quarter" idx="10"/>
          </p:nvPr>
        </p:nvSpPr>
        <p:spPr/>
        <p:txBody>
          <a:bodyPr/>
          <a:lstStyle/>
          <a:p>
            <a:fld id="{706D636C-90A3-4979-BA37-BAB384B22101}" type="slidenum">
              <a:rPr lang="en-US" smtClean="0"/>
              <a:pPr/>
              <a:t>4</a:t>
            </a:fld>
            <a:endParaRPr lang="en-US" dirty="0"/>
          </a:p>
        </p:txBody>
      </p:sp>
      <p:pic>
        <p:nvPicPr>
          <p:cNvPr id="5" name="Picture Placeholder 4" descr="A person wearing a suit and tie smiling at the camera&#10;&#10;Description generated with very high confidence">
            <a:extLst>
              <a:ext uri="{FF2B5EF4-FFF2-40B4-BE49-F238E27FC236}">
                <a16:creationId xmlns:a16="http://schemas.microsoft.com/office/drawing/2014/main" id="{B3AF421F-E981-4711-9DCA-F32261EE09AC}"/>
              </a:ext>
            </a:extLst>
          </p:cNvPr>
          <p:cNvPicPr>
            <a:picLocks noGrp="1" noChangeAspect="1"/>
          </p:cNvPicPr>
          <p:nvPr>
            <p:ph type="pic" idx="11"/>
          </p:nvPr>
        </p:nvPicPr>
        <p:blipFill>
          <a:blip r:embed="rId2">
            <a:extLst>
              <a:ext uri="{28A0092B-C50C-407E-A947-70E740481C1C}">
                <a14:useLocalDpi xmlns:a14="http://schemas.microsoft.com/office/drawing/2010/main" val="0"/>
              </a:ext>
            </a:extLst>
          </a:blip>
          <a:srcRect t="3179" b="3179"/>
          <a:stretch>
            <a:fillRect/>
          </a:stretch>
        </p:blipFill>
        <p:spPr/>
      </p:pic>
    </p:spTree>
    <p:extLst>
      <p:ext uri="{BB962C8B-B14F-4D97-AF65-F5344CB8AC3E}">
        <p14:creationId xmlns:p14="http://schemas.microsoft.com/office/powerpoint/2010/main" val="92436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EC64D59-29FA-4179-A338-CB713E8B3EEB}"/>
              </a:ext>
            </a:extLst>
          </p:cNvPr>
          <p:cNvSpPr>
            <a:spLocks noGrp="1"/>
          </p:cNvSpPr>
          <p:nvPr>
            <p:ph idx="1"/>
          </p:nvPr>
        </p:nvSpPr>
        <p:spPr>
          <a:xfrm>
            <a:off x="4695825" y="1190625"/>
            <a:ext cx="3697604" cy="3686175"/>
          </a:xfrm>
        </p:spPr>
        <p:txBody>
          <a:bodyPr/>
          <a:lstStyle/>
          <a:p>
            <a:r>
              <a:rPr lang="en-US" dirty="0"/>
              <a:t>Donna Lenhoff</a:t>
            </a:r>
          </a:p>
          <a:p>
            <a:pPr lvl="1"/>
            <a:r>
              <a:rPr lang="en-US" dirty="0"/>
              <a:t>Senior Advisor</a:t>
            </a:r>
          </a:p>
          <a:p>
            <a:pPr lvl="2"/>
            <a:r>
              <a:rPr lang="en-US" dirty="0"/>
              <a:t>USDOL Office of Apprenticeship</a:t>
            </a:r>
          </a:p>
          <a:p>
            <a:pPr lvl="3"/>
            <a:r>
              <a:rPr lang="en-US" dirty="0"/>
              <a:t>Lenhoff.donna@dol.gov</a:t>
            </a:r>
          </a:p>
        </p:txBody>
      </p:sp>
    </p:spTree>
    <p:extLst>
      <p:ext uri="{BB962C8B-B14F-4D97-AF65-F5344CB8AC3E}">
        <p14:creationId xmlns:p14="http://schemas.microsoft.com/office/powerpoint/2010/main" val="42454201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2103DD-18C2-4FF0-9612-CE3A974CEC6E}"/>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41</a:t>
            </a:fld>
            <a:endParaRPr lang="en-US" dirty="0"/>
          </a:p>
        </p:txBody>
      </p:sp>
    </p:spTree>
    <p:extLst>
      <p:ext uri="{BB962C8B-B14F-4D97-AF65-F5344CB8AC3E}">
        <p14:creationId xmlns:p14="http://schemas.microsoft.com/office/powerpoint/2010/main" val="1488783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4A4C43-9D9E-4AEC-B6F4-D7F125677847}"/>
              </a:ext>
            </a:extLst>
          </p:cNvPr>
          <p:cNvSpPr>
            <a:spLocks noGrp="1"/>
          </p:cNvSpPr>
          <p:nvPr>
            <p:ph idx="1"/>
          </p:nvPr>
        </p:nvSpPr>
        <p:spPr>
          <a:xfrm>
            <a:off x="4190999" y="1769287"/>
            <a:ext cx="4953001" cy="1818203"/>
          </a:xfrm>
        </p:spPr>
        <p:txBody>
          <a:bodyPr>
            <a:normAutofit/>
          </a:bodyPr>
          <a:lstStyle/>
          <a:p>
            <a:r>
              <a:rPr lang="en-US" dirty="0"/>
              <a:t>Donna Lenhoff</a:t>
            </a:r>
          </a:p>
          <a:p>
            <a:pPr lvl="1"/>
            <a:r>
              <a:rPr lang="en-US" dirty="0"/>
              <a:t>Senior Advisor</a:t>
            </a:r>
          </a:p>
          <a:p>
            <a:pPr lvl="1"/>
            <a:r>
              <a:rPr lang="en-US" dirty="0"/>
              <a:t>   USDOL/ETA </a:t>
            </a:r>
            <a:br>
              <a:rPr lang="en-US" dirty="0"/>
            </a:br>
            <a:r>
              <a:rPr lang="en-US" dirty="0"/>
              <a:t>   Office of Apprenticeship</a:t>
            </a:r>
          </a:p>
        </p:txBody>
      </p:sp>
      <p:sp>
        <p:nvSpPr>
          <p:cNvPr id="3" name="Slide Number Placeholder 2">
            <a:extLst>
              <a:ext uri="{FF2B5EF4-FFF2-40B4-BE49-F238E27FC236}">
                <a16:creationId xmlns:a16="http://schemas.microsoft.com/office/drawing/2014/main" id="{3695DFCD-7B15-48DD-8149-0E8ABCBC59DF}"/>
              </a:ext>
            </a:extLst>
          </p:cNvPr>
          <p:cNvSpPr>
            <a:spLocks noGrp="1"/>
          </p:cNvSpPr>
          <p:nvPr>
            <p:ph type="sldNum" sz="quarter" idx="10"/>
          </p:nvPr>
        </p:nvSpPr>
        <p:spPr/>
        <p:txBody>
          <a:bodyPr/>
          <a:lstStyle/>
          <a:p>
            <a:fld id="{706D636C-90A3-4979-BA37-BAB384B22101}" type="slidenum">
              <a:rPr lang="en-US" smtClean="0"/>
              <a:pPr/>
              <a:t>5</a:t>
            </a:fld>
            <a:endParaRPr lang="en-US" dirty="0"/>
          </a:p>
        </p:txBody>
      </p:sp>
      <p:pic>
        <p:nvPicPr>
          <p:cNvPr id="5" name="Picture Placeholder 4" descr="A person wearing a red hat&#10;&#10;Description generated with high confidence">
            <a:extLst>
              <a:ext uri="{FF2B5EF4-FFF2-40B4-BE49-F238E27FC236}">
                <a16:creationId xmlns:a16="http://schemas.microsoft.com/office/drawing/2014/main" id="{490D434C-AF7B-4C8C-82F0-06450A8AA19F}"/>
              </a:ext>
            </a:extLst>
          </p:cNvPr>
          <p:cNvPicPr>
            <a:picLocks noGrp="1" noChangeAspect="1"/>
          </p:cNvPicPr>
          <p:nvPr>
            <p:ph type="pic" idx="11"/>
          </p:nvPr>
        </p:nvPicPr>
        <p:blipFill rotWithShape="1">
          <a:blip r:embed="rId2">
            <a:extLst>
              <a:ext uri="{28A0092B-C50C-407E-A947-70E740481C1C}">
                <a14:useLocalDpi xmlns:a14="http://schemas.microsoft.com/office/drawing/2010/main" val="0"/>
              </a:ext>
            </a:extLst>
          </a:blip>
          <a:srcRect l="5398" t="1407" b="1407"/>
          <a:stretch/>
        </p:blipFill>
        <p:spPr>
          <a:xfrm>
            <a:off x="1849048" y="1769287"/>
            <a:ext cx="1488498" cy="1818203"/>
          </a:xfrm>
        </p:spPr>
      </p:pic>
      <p:pic>
        <p:nvPicPr>
          <p:cNvPr id="8" name="Picture Placeholder 7">
            <a:extLst>
              <a:ext uri="{FF2B5EF4-FFF2-40B4-BE49-F238E27FC236}">
                <a16:creationId xmlns:a16="http://schemas.microsoft.com/office/drawing/2014/main" id="{1AE6036E-D218-4443-AA2B-DB5483C5879A}"/>
              </a:ext>
            </a:extLst>
          </p:cNvPr>
          <p:cNvPicPr>
            <a:picLocks noGrp="1" noChangeAspect="1"/>
          </p:cNvPicPr>
          <p:nvPr>
            <p:ph type="pic" idx="13"/>
          </p:nvPr>
        </p:nvPicPr>
        <p:blipFill rotWithShape="1">
          <a:blip r:embed="rId3">
            <a:extLst>
              <a:ext uri="{28A0092B-C50C-407E-A947-70E740481C1C}">
                <a14:useLocalDpi xmlns:a14="http://schemas.microsoft.com/office/drawing/2010/main" val="0"/>
              </a:ext>
            </a:extLst>
          </a:blip>
          <a:srcRect b="21175"/>
          <a:stretch/>
        </p:blipFill>
        <p:spPr>
          <a:xfrm>
            <a:off x="1827213" y="4114800"/>
            <a:ext cx="1573212" cy="1875409"/>
          </a:xfrm>
        </p:spPr>
      </p:pic>
      <p:sp>
        <p:nvSpPr>
          <p:cNvPr id="20" name="Content Placeholder 17">
            <a:extLst>
              <a:ext uri="{FF2B5EF4-FFF2-40B4-BE49-F238E27FC236}">
                <a16:creationId xmlns:a16="http://schemas.microsoft.com/office/drawing/2014/main" id="{6076297B-ADA0-46EB-B5FA-976023CF11B5}"/>
              </a:ext>
            </a:extLst>
          </p:cNvPr>
          <p:cNvSpPr>
            <a:spLocks noGrp="1"/>
          </p:cNvSpPr>
          <p:nvPr>
            <p:ph idx="12"/>
          </p:nvPr>
        </p:nvSpPr>
        <p:spPr>
          <a:xfrm>
            <a:off x="4190999" y="4115205"/>
            <a:ext cx="3983355" cy="1818203"/>
          </a:xfrm>
        </p:spPr>
        <p:txBody>
          <a:bodyPr/>
          <a:lstStyle/>
          <a:p>
            <a:r>
              <a:rPr lang="en-US" dirty="0"/>
              <a:t>Nicholas Beadle</a:t>
            </a:r>
          </a:p>
          <a:p>
            <a:pPr lvl="1"/>
            <a:r>
              <a:rPr lang="en-US" dirty="0"/>
              <a:t>Special Assistant</a:t>
            </a:r>
          </a:p>
          <a:p>
            <a:pPr lvl="1"/>
            <a:r>
              <a:rPr lang="en-US" dirty="0"/>
              <a:t>   USDOL/ETA </a:t>
            </a:r>
            <a:br>
              <a:rPr lang="en-US" dirty="0"/>
            </a:br>
            <a:r>
              <a:rPr lang="en-US" dirty="0"/>
              <a:t>   Office of Apprenticeship</a:t>
            </a:r>
          </a:p>
        </p:txBody>
      </p:sp>
    </p:spTree>
    <p:extLst>
      <p:ext uri="{BB962C8B-B14F-4D97-AF65-F5344CB8AC3E}">
        <p14:creationId xmlns:p14="http://schemas.microsoft.com/office/powerpoint/2010/main" val="236398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AGENDA</a:t>
            </a:r>
          </a:p>
        </p:txBody>
      </p:sp>
      <p:sp>
        <p:nvSpPr>
          <p:cNvPr id="3" name="Content Placeholder 2"/>
          <p:cNvSpPr>
            <a:spLocks noGrp="1"/>
          </p:cNvSpPr>
          <p:nvPr>
            <p:ph idx="1"/>
          </p:nvPr>
        </p:nvSpPr>
        <p:spPr>
          <a:xfrm>
            <a:off x="1590666" y="1770615"/>
            <a:ext cx="6993264" cy="4406348"/>
          </a:xfrm>
        </p:spPr>
        <p:txBody>
          <a:bodyPr/>
          <a:lstStyle/>
          <a:p>
            <a:pPr>
              <a:buFont typeface="Wingdings 2" panose="05020102010507070707" pitchFamily="18" charset="2"/>
              <a:buChar char="P"/>
            </a:pPr>
            <a:r>
              <a:rPr lang="en-US" dirty="0"/>
              <a:t>Welcome</a:t>
            </a:r>
          </a:p>
          <a:p>
            <a:pPr>
              <a:buFont typeface="Wingdings 2" panose="05020102010507070707" pitchFamily="18" charset="2"/>
              <a:buChar char="P"/>
            </a:pPr>
            <a:r>
              <a:rPr lang="en-US" dirty="0"/>
              <a:t>Why is Equal Employment Opportunity (EEO) Still Necessary?</a:t>
            </a:r>
          </a:p>
          <a:p>
            <a:pPr>
              <a:buFont typeface="Wingdings 2" panose="05020102010507070707" pitchFamily="18" charset="2"/>
              <a:buChar char="P"/>
            </a:pPr>
            <a:r>
              <a:rPr lang="en-US" dirty="0"/>
              <a:t>Comparison of Old and New EEO Regulations</a:t>
            </a:r>
          </a:p>
          <a:p>
            <a:pPr>
              <a:buFont typeface="Wingdings 2" panose="05020102010507070707" pitchFamily="18" charset="2"/>
              <a:buChar char="P"/>
            </a:pPr>
            <a:r>
              <a:rPr lang="en-US" dirty="0"/>
              <a:t>Details of Implementation Timeline</a:t>
            </a:r>
          </a:p>
          <a:p>
            <a:pPr>
              <a:buFont typeface="Wingdings 2" panose="05020102010507070707" pitchFamily="18" charset="2"/>
              <a:buChar char="P"/>
            </a:pPr>
            <a:r>
              <a:rPr lang="en-US" dirty="0"/>
              <a:t>Resources and Technical Assistance</a:t>
            </a:r>
          </a:p>
          <a:p>
            <a:endParaRPr lang="en-US"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360245" y="3068889"/>
            <a:ext cx="4724400" cy="1177421"/>
          </a:xfrm>
          <a:prstGeom prst="rect">
            <a:avLst/>
          </a:prstGeom>
        </p:spPr>
      </p:pic>
    </p:spTree>
    <p:extLst>
      <p:ext uri="{BB962C8B-B14F-4D97-AF65-F5344CB8AC3E}">
        <p14:creationId xmlns:p14="http://schemas.microsoft.com/office/powerpoint/2010/main" val="877869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EEO Still Necessary?</a:t>
            </a:r>
          </a:p>
        </p:txBody>
      </p:sp>
      <p:sp>
        <p:nvSpPr>
          <p:cNvPr id="3" name="Content Placeholder 2"/>
          <p:cNvSpPr>
            <a:spLocks noGrp="1"/>
          </p:cNvSpPr>
          <p:nvPr>
            <p:ph idx="1"/>
          </p:nvPr>
        </p:nvSpPr>
        <p:spPr/>
        <p:txBody>
          <a:bodyPr>
            <a:normAutofit/>
          </a:bodyPr>
          <a:lstStyle/>
          <a:p>
            <a:pPr marL="0" indent="0">
              <a:spcAft>
                <a:spcPts val="2400"/>
              </a:spcAft>
              <a:buNone/>
            </a:pPr>
            <a:r>
              <a:rPr lang="en-US" sz="2600" b="1" dirty="0"/>
              <a:t>Even in the year 2017…</a:t>
            </a:r>
          </a:p>
          <a:p>
            <a:pPr lvl="1">
              <a:spcAft>
                <a:spcPts val="2400"/>
              </a:spcAft>
              <a:buFont typeface="Wingdings" panose="05000000000000000000" pitchFamily="2" charset="2"/>
              <a:buChar char="§"/>
            </a:pPr>
            <a:r>
              <a:rPr lang="en-US" sz="2200" dirty="0"/>
              <a:t>Harassment and discrimination occur too often -</a:t>
            </a:r>
          </a:p>
          <a:p>
            <a:pPr lvl="2">
              <a:spcAft>
                <a:spcPts val="2400"/>
              </a:spcAft>
              <a:buFont typeface="Wingdings" panose="05000000000000000000" pitchFamily="2" charset="2"/>
              <a:buChar char="§"/>
            </a:pPr>
            <a:r>
              <a:rPr lang="en-US" sz="2200" dirty="0"/>
              <a:t>To all kinds of people, at all types of businesses -</a:t>
            </a:r>
          </a:p>
          <a:p>
            <a:pPr lvl="3">
              <a:spcAft>
                <a:spcPts val="2400"/>
              </a:spcAft>
              <a:buFont typeface="Wingdings" panose="05000000000000000000" pitchFamily="2" charset="2"/>
              <a:buChar char="§"/>
            </a:pPr>
            <a:r>
              <a:rPr lang="en-US" sz="2200" dirty="0"/>
              <a:t>With sometimes painful results.</a:t>
            </a:r>
            <a:endParaRPr lang="en-US" sz="1400" dirty="0"/>
          </a:p>
        </p:txBody>
      </p:sp>
    </p:spTree>
    <p:extLst>
      <p:ext uri="{BB962C8B-B14F-4D97-AF65-F5344CB8AC3E}">
        <p14:creationId xmlns:p14="http://schemas.microsoft.com/office/powerpoint/2010/main" val="1972913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29 CFR Part 30</a:t>
            </a:r>
          </a:p>
        </p:txBody>
      </p:sp>
      <p:pic>
        <p:nvPicPr>
          <p:cNvPr id="17" name="Content Placeholder 16">
            <a:extLst>
              <a:ext uri="{FF2B5EF4-FFF2-40B4-BE49-F238E27FC236}">
                <a16:creationId xmlns:a16="http://schemas.microsoft.com/office/drawing/2014/main" id="{EFCE4FC9-B38D-4ADE-8651-500F6295F1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605190"/>
            <a:ext cx="7924800" cy="43696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2">
            <a:extLst>
              <a:ext uri="{FF2B5EF4-FFF2-40B4-BE49-F238E27FC236}">
                <a16:creationId xmlns:a16="http://schemas.microsoft.com/office/drawing/2014/main" id="{9B42546E-49E1-4B91-AD36-A336AFFFDDA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66540" tIns="0" rIns="6665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3">
            <a:extLst>
              <a:ext uri="{FF2B5EF4-FFF2-40B4-BE49-F238E27FC236}">
                <a16:creationId xmlns:a16="http://schemas.microsoft.com/office/drawing/2014/main" id="{BAB56860-AB63-4F9F-A36E-AAD8D7671D17}"/>
              </a:ext>
            </a:extLst>
          </p:cNvPr>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5" name="Rectangle 4">
            <a:extLst>
              <a:ext uri="{FF2B5EF4-FFF2-40B4-BE49-F238E27FC236}">
                <a16:creationId xmlns:a16="http://schemas.microsoft.com/office/drawing/2014/main" id="{810940D0-43B1-4446-A2C8-CE37EFCC6D2F}"/>
              </a:ext>
            </a:extLst>
          </p:cNvPr>
          <p:cNvSpPr>
            <a:spLocks noChangeArrowheads="1"/>
          </p:cNvSpPr>
          <p:nvPr/>
        </p:nvSpPr>
        <p:spPr bwMode="auto">
          <a:xfrm>
            <a:off x="0" y="15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53044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rebuchet MS" panose="020B0603020202020204" pitchFamily="34" charset="0"/>
              </a:rPr>
              <a:t>Phase-In Schedule for Sponsors Registered with OA</a:t>
            </a:r>
          </a:p>
        </p:txBody>
      </p:sp>
      <p:graphicFrame>
        <p:nvGraphicFramePr>
          <p:cNvPr id="5" name="Content Placeholder 4">
            <a:extLst>
              <a:ext uri="{FF2B5EF4-FFF2-40B4-BE49-F238E27FC236}">
                <a16:creationId xmlns:a16="http://schemas.microsoft.com/office/drawing/2014/main" id="{0CB2FB13-E884-414F-AD30-4A6C2BFA0036}"/>
              </a:ext>
            </a:extLst>
          </p:cNvPr>
          <p:cNvGraphicFramePr>
            <a:graphicFrameLocks noGrp="1"/>
          </p:cNvGraphicFramePr>
          <p:nvPr>
            <p:ph sz="quarter" idx="4294967295"/>
            <p:extLst>
              <p:ext uri="{D42A27DB-BD31-4B8C-83A1-F6EECF244321}">
                <p14:modId xmlns:p14="http://schemas.microsoft.com/office/powerpoint/2010/main" val="2757555974"/>
              </p:ext>
            </p:extLst>
          </p:nvPr>
        </p:nvGraphicFramePr>
        <p:xfrm>
          <a:off x="689991" y="1563624"/>
          <a:ext cx="7832598" cy="4588699"/>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3916299">
                  <a:extLst>
                    <a:ext uri="{9D8B030D-6E8A-4147-A177-3AD203B41FA5}">
                      <a16:colId xmlns:a16="http://schemas.microsoft.com/office/drawing/2014/main" val="2937557430"/>
                    </a:ext>
                  </a:extLst>
                </a:gridCol>
                <a:gridCol w="1918187">
                  <a:extLst>
                    <a:ext uri="{9D8B030D-6E8A-4147-A177-3AD203B41FA5}">
                      <a16:colId xmlns:a16="http://schemas.microsoft.com/office/drawing/2014/main" val="4260400544"/>
                    </a:ext>
                  </a:extLst>
                </a:gridCol>
                <a:gridCol w="1998112">
                  <a:extLst>
                    <a:ext uri="{9D8B030D-6E8A-4147-A177-3AD203B41FA5}">
                      <a16:colId xmlns:a16="http://schemas.microsoft.com/office/drawing/2014/main" val="2687542363"/>
                    </a:ext>
                  </a:extLst>
                </a:gridCol>
              </a:tblGrid>
              <a:tr h="569246">
                <a:tc>
                  <a:txBody>
                    <a:bodyPr/>
                    <a:lstStyle/>
                    <a:p>
                      <a:endParaRPr lang="en-US" sz="1600" dirty="0"/>
                    </a:p>
                  </a:txBody>
                  <a:tcPr/>
                </a:tc>
                <a:tc>
                  <a:txBody>
                    <a:bodyPr/>
                    <a:lstStyle/>
                    <a:p>
                      <a:r>
                        <a:rPr lang="en-US" sz="1600" dirty="0"/>
                        <a:t>Existing Sponsors</a:t>
                      </a:r>
                    </a:p>
                  </a:txBody>
                  <a:tcPr/>
                </a:tc>
                <a:tc>
                  <a:txBody>
                    <a:bodyPr/>
                    <a:lstStyle/>
                    <a:p>
                      <a:r>
                        <a:rPr lang="en-US" sz="1600" dirty="0"/>
                        <a:t>New Sponsors</a:t>
                      </a:r>
                    </a:p>
                  </a:txBody>
                  <a:tcPr/>
                </a:tc>
                <a:extLst>
                  <a:ext uri="{0D108BD9-81ED-4DB2-BD59-A6C34878D82A}">
                    <a16:rowId xmlns:a16="http://schemas.microsoft.com/office/drawing/2014/main" val="2973245255"/>
                  </a:ext>
                </a:extLst>
              </a:tr>
              <a:tr h="464385">
                <a:tc>
                  <a:txBody>
                    <a:bodyPr/>
                    <a:lstStyle/>
                    <a:p>
                      <a:r>
                        <a:rPr lang="en-US" sz="1600" dirty="0"/>
                        <a:t>Initial Requirements</a:t>
                      </a:r>
                    </a:p>
                  </a:txBody>
                  <a:tcPr/>
                </a:tc>
                <a:tc>
                  <a:txBody>
                    <a:bodyPr/>
                    <a:lstStyle/>
                    <a:p>
                      <a:r>
                        <a:rPr lang="en-US" sz="1600" dirty="0"/>
                        <a:t>January 18, 2017</a:t>
                      </a:r>
                    </a:p>
                  </a:txBody>
                  <a:tcPr/>
                </a:tc>
                <a:tc>
                  <a:txBody>
                    <a:bodyPr/>
                    <a:lstStyle/>
                    <a:p>
                      <a:r>
                        <a:rPr lang="en-US" sz="1600" dirty="0"/>
                        <a:t>Upon registration</a:t>
                      </a:r>
                    </a:p>
                  </a:txBody>
                  <a:tcPr/>
                </a:tc>
                <a:extLst>
                  <a:ext uri="{0D108BD9-81ED-4DB2-BD59-A6C34878D82A}">
                    <a16:rowId xmlns:a16="http://schemas.microsoft.com/office/drawing/2014/main" val="690539560"/>
                  </a:ext>
                </a:extLst>
              </a:tr>
              <a:tr h="2966074">
                <a:tc>
                  <a:txBody>
                    <a:bodyPr/>
                    <a:lstStyle/>
                    <a:p>
                      <a:r>
                        <a:rPr lang="en-US" sz="1600" dirty="0"/>
                        <a:t>July 17, 2017 Requirements:</a:t>
                      </a:r>
                    </a:p>
                    <a:p>
                      <a:pPr marL="285750" indent="-285750">
                        <a:buFont typeface="Arial" panose="020B0604020202020204" pitchFamily="34" charset="0"/>
                        <a:buChar char="•"/>
                      </a:pPr>
                      <a:r>
                        <a:rPr lang="en-US" sz="1600" dirty="0"/>
                        <a:t>New bases protected from discrimination</a:t>
                      </a:r>
                    </a:p>
                    <a:p>
                      <a:pPr marL="285750" indent="-285750">
                        <a:buFont typeface="Arial" panose="020B0604020202020204" pitchFamily="34" charset="0"/>
                        <a:buChar char="•"/>
                      </a:pPr>
                      <a:r>
                        <a:rPr lang="en-US" sz="1600" dirty="0"/>
                        <a:t>Assignment of EEO responsibility</a:t>
                      </a:r>
                    </a:p>
                    <a:p>
                      <a:pPr marL="285750" indent="-285750">
                        <a:buFont typeface="Arial" panose="020B0604020202020204" pitchFamily="34" charset="0"/>
                        <a:buChar char="•"/>
                      </a:pPr>
                      <a:r>
                        <a:rPr lang="en-US" sz="1600" dirty="0"/>
                        <a:t>Internal dissemination of equal opportunity policy</a:t>
                      </a:r>
                    </a:p>
                    <a:p>
                      <a:pPr marL="285750" indent="-285750">
                        <a:buFont typeface="Arial" panose="020B0604020202020204" pitchFamily="34" charset="0"/>
                        <a:buChar char="•"/>
                      </a:pPr>
                      <a:r>
                        <a:rPr lang="en-US" sz="1600" dirty="0"/>
                        <a:t>Universal outreach and development of a recruitment sources list</a:t>
                      </a:r>
                    </a:p>
                    <a:p>
                      <a:pPr marL="285750" indent="-285750">
                        <a:buFont typeface="Arial" panose="020B0604020202020204" pitchFamily="34" charset="0"/>
                        <a:buChar char="•"/>
                      </a:pPr>
                      <a:r>
                        <a:rPr lang="en-US" sz="1600" dirty="0"/>
                        <a:t>Maintenance of an environment free from harassment (including providing anti-harassment training)</a:t>
                      </a:r>
                    </a:p>
                  </a:txBody>
                  <a:tcPr/>
                </a:tc>
                <a:tc>
                  <a:txBody>
                    <a:bodyPr/>
                    <a:lstStyle/>
                    <a:p>
                      <a:endParaRPr lang="en-US" sz="1600" dirty="0"/>
                    </a:p>
                    <a:p>
                      <a:endParaRPr lang="en-US" sz="1600" dirty="0"/>
                    </a:p>
                    <a:p>
                      <a:endParaRPr lang="en-US" sz="1600" dirty="0"/>
                    </a:p>
                    <a:p>
                      <a:r>
                        <a:rPr lang="en-US" sz="1600" dirty="0"/>
                        <a:t>July 17, 2017</a:t>
                      </a:r>
                    </a:p>
                  </a:txBody>
                  <a:tcPr/>
                </a:tc>
                <a:tc>
                  <a:txBody>
                    <a:bodyPr/>
                    <a:lstStyle/>
                    <a:p>
                      <a:endParaRPr lang="en-US" sz="1600" dirty="0"/>
                    </a:p>
                    <a:p>
                      <a:endParaRPr lang="en-US" sz="1600" dirty="0"/>
                    </a:p>
                    <a:p>
                      <a:endParaRPr lang="en-US" sz="1600" dirty="0"/>
                    </a:p>
                    <a:p>
                      <a:r>
                        <a:rPr lang="en-US" sz="1600" dirty="0"/>
                        <a:t>Upon registration</a:t>
                      </a:r>
                    </a:p>
                  </a:txBody>
                  <a:tcPr/>
                </a:tc>
                <a:extLst>
                  <a:ext uri="{0D108BD9-81ED-4DB2-BD59-A6C34878D82A}">
                    <a16:rowId xmlns:a16="http://schemas.microsoft.com/office/drawing/2014/main" val="3814632940"/>
                  </a:ext>
                </a:extLst>
              </a:tr>
              <a:tr h="569246">
                <a:tc>
                  <a:txBody>
                    <a:bodyPr/>
                    <a:lstStyle/>
                    <a:p>
                      <a:pPr marL="0" indent="0">
                        <a:buFont typeface="Arial" panose="020B0604020202020204" pitchFamily="34" charset="0"/>
                        <a:buNone/>
                      </a:pPr>
                      <a:r>
                        <a:rPr lang="en-US" sz="1600" dirty="0"/>
                        <a:t>Further Affirmative Action Requirements</a:t>
                      </a:r>
                    </a:p>
                  </a:txBody>
                  <a:tcPr/>
                </a:tc>
                <a:tc>
                  <a:txBody>
                    <a:bodyPr/>
                    <a:lstStyle/>
                    <a:p>
                      <a:r>
                        <a:rPr lang="en-US" sz="1600" dirty="0"/>
                        <a:t>January 18, 2019</a:t>
                      </a:r>
                    </a:p>
                  </a:txBody>
                  <a:tcPr/>
                </a:tc>
                <a:tc>
                  <a:txBody>
                    <a:bodyPr/>
                    <a:lstStyle/>
                    <a:p>
                      <a:r>
                        <a:rPr lang="en-US" sz="1600" dirty="0"/>
                        <a:t>Two years after registration</a:t>
                      </a:r>
                    </a:p>
                  </a:txBody>
                  <a:tcPr/>
                </a:tc>
                <a:extLst>
                  <a:ext uri="{0D108BD9-81ED-4DB2-BD59-A6C34878D82A}">
                    <a16:rowId xmlns:a16="http://schemas.microsoft.com/office/drawing/2014/main" val="1687251246"/>
                  </a:ext>
                </a:extLst>
              </a:tr>
            </a:tbl>
          </a:graphicData>
        </a:graphic>
      </p:graphicFrame>
    </p:spTree>
    <p:extLst>
      <p:ext uri="{BB962C8B-B14F-4D97-AF65-F5344CB8AC3E}">
        <p14:creationId xmlns:p14="http://schemas.microsoft.com/office/powerpoint/2010/main" val="29556446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72&quot;/&gt;&lt;/object&gt;&lt;object type=&quot;3&quot; unique_id=&quot;10004&quot;&gt;&lt;property id=&quot;20148&quot; value=&quot;5&quot;/&gt;&lt;property id=&quot;20300&quot; value=&quot;Slide 2 - &amp;quot;Please indicate which of the following best describes you:&amp;quot;&quot;/&gt;&lt;property id=&quot;20307&quot; value=&quot;326&quot;/&gt;&lt;/object&gt;&lt;object type=&quot;3&quot; unique_id=&quot;10005&quot;&gt;&lt;property id=&quot;20148&quot; value=&quot;5&quot;/&gt;&lt;property id=&quot;20300&quot; value=&quot;Slide 3 - &amp;quot; Apprenticeship EEO Regulations:  Understanding Sponsors’ Obligations&amp;quot;&quot;/&gt;&lt;property id=&quot;20307&quot; value=&quot;287&quot;/&gt;&lt;/object&gt;&lt;object type=&quot;3&quot; unique_id=&quot;10006&quot;&gt;&lt;property id=&quot;20148&quot; value=&quot;5&quot;/&gt;&lt;property id=&quot;20300&quot; value=&quot;Slide 4&quot;/&gt;&lt;property id=&quot;20307&quot; value=&quot;324&quot;/&gt;&lt;/object&gt;&lt;object type=&quot;3&quot; unique_id=&quot;10007&quot;&gt;&lt;property id=&quot;20148&quot; value=&quot;5&quot;/&gt;&lt;property id=&quot;20300&quot; value=&quot;Slide 5&quot;/&gt;&lt;property id=&quot;20307&quot; value=&quot;325&quot;/&gt;&lt;/object&gt;&lt;object type=&quot;3&quot; unique_id=&quot;10008&quot;&gt;&lt;property id=&quot;20148&quot; value=&quot;5&quot;/&gt;&lt;property id=&quot;20300&quot; value=&quot;Slide 6 - &amp;quot;TODAY’S AGENDA&amp;quot;&quot;/&gt;&lt;property id=&quot;20307&quot; value=&quot;291&quot;/&gt;&lt;/object&gt;&lt;object type=&quot;3&quot; unique_id=&quot;10009&quot;&gt;&lt;property id=&quot;20148&quot; value=&quot;5&quot;/&gt;&lt;property id=&quot;20300&quot; value=&quot;Slide 7 - &amp;quot;Why is EEO Still Necessary?&amp;quot;&quot;/&gt;&lt;property id=&quot;20307&quot; value=&quot;292&quot;/&gt;&lt;/object&gt;&lt;object type=&quot;3&quot; unique_id=&quot;10010&quot;&gt;&lt;property id=&quot;20148&quot; value=&quot;5&quot;/&gt;&lt;property id=&quot;20300&quot; value=&quot;Slide 8 - &amp;quot;29 CFR Part 30&amp;quot;&quot;/&gt;&lt;property id=&quot;20307&quot; value=&quot;293&quot;/&gt;&lt;/object&gt;&lt;object type=&quot;3&quot; unique_id=&quot;10011&quot;&gt;&lt;property id=&quot;20148&quot; value=&quot;5&quot;/&gt;&lt;property id=&quot;20300&quot; value=&quot;Slide 9 - &amp;quot;Phase-In Schedule for Sponsors Registered with OA&amp;quot;&quot;/&gt;&lt;property id=&quot;20307&quot; value=&quot;294&quot;/&gt;&lt;/object&gt;&lt;object type=&quot;3&quot; unique_id=&quot;10012&quot;&gt;&lt;property id=&quot;20148&quot; value=&quot;5&quot;/&gt;&lt;property id=&quot;20300&quot; value=&quot;Slide 10 - &amp;quot;The Obligations That Were Phased In First&amp;quot;&quot;/&gt;&lt;property id=&quot;20307&quot; value=&quot;295&quot;/&gt;&lt;/object&gt;&lt;object type=&quot;3&quot; unique_id=&quot;10013&quot;&gt;&lt;property id=&quot;20148&quot; value=&quot;5&quot;/&gt;&lt;property id=&quot;20300&quot; value=&quot;Slide 11 - &amp;quot;Non-Discriminatory Selection Procedures&amp;quot;&quot;/&gt;&lt;property id=&quot;20307&quot; value=&quot;296&quot;/&gt;&lt;/object&gt;&lt;object type=&quot;3&quot; unique_id=&quot;10014&quot;&gt;&lt;property id=&quot;20148&quot; value=&quot;5&quot;/&gt;&lt;property id=&quot;20300&quot; value=&quot;Slide 12 - &amp;quot;Non-Discriminatory Selection Procedures Technical Assistance Resource&amp;quot;&quot;/&gt;&lt;property id=&quot;20307&quot; value=&quot;297&quot;/&gt;&lt;/object&gt;&lt;object type=&quot;3&quot; unique_id=&quot;10015&quot;&gt;&lt;property id=&quot;20148&quot; value=&quot;5&quot;/&gt;&lt;property id=&quot;20300&quot; value=&quot;Slide 13 - &amp;quot;Requirements Applicable to the Registration Agency&amp;quot;&quot;/&gt;&lt;property id=&quot;20307&quot; value=&quot;298&quot;/&gt;&lt;/object&gt;&lt;object type=&quot;3&quot; unique_id=&quot;10016&quot;&gt;&lt;property id=&quot;20148&quot; value=&quot;5&quot;/&gt;&lt;property id=&quot;20300&quot; value=&quot;Slide 14 - &amp;quot;The Equal Opportunity Standards –  That Were Phased In Second&amp;quot;&quot;/&gt;&lt;property id=&quot;20307&quot; value=&quot;299&quot;/&gt;&lt;/object&gt;&lt;object type=&quot;3&quot; unique_id=&quot;10017&quot;&gt;&lt;property id=&quot;20148&quot; value=&quot;5&quot;/&gt;&lt;property id=&quot;20300&quot; value=&quot;Slide 15 - &amp;quot;Discrimination Prohibited&amp;quot;&quot;/&gt;&lt;property id=&quot;20307&quot; value=&quot;300&quot;/&gt;&lt;/object&gt;&lt;object type=&quot;3&quot; unique_id=&quot;10018&quot;&gt;&lt;property id=&quot;20148&quot; value=&quot;5&quot;/&gt;&lt;property id=&quot;20300&quot; value=&quot;Slide 16 - &amp;quot;Prohibited Discriminatory Acts&amp;quot;&quot;/&gt;&lt;property id=&quot;20307&quot; value=&quot;301&quot;/&gt;&lt;/object&gt;&lt;object type=&quot;3&quot; unique_id=&quot;10019&quot;&gt;&lt;property id=&quot;20148&quot; value=&quot;5&quot;/&gt;&lt;property id=&quot;20300&quot; value=&quot;Slide 17 - &amp;quot;Prohibited Discriminatory Acts&amp;quot;&quot;/&gt;&lt;property id=&quot;20307&quot; value=&quot;302&quot;/&gt;&lt;/object&gt;&lt;object type=&quot;3&quot; unique_id=&quot;10020&quot;&gt;&lt;property id=&quot;20148&quot; value=&quot;5&quot;/&gt;&lt;property id=&quot;20300&quot; value=&quot;Slide 18 - &amp;quot;Affirmative Steps to Provide Equal Opportunity&amp;quot;&quot;/&gt;&lt;property id=&quot;20307&quot; value=&quot;303&quot;/&gt;&lt;/object&gt;&lt;object type=&quot;3&quot; unique_id=&quot;10021&quot;&gt;&lt;property id=&quot;20148&quot; value=&quot;5&quot;/&gt;&lt;property id=&quot;20300&quot; value=&quot;Slide 19 - &amp;quot;Assignment of EEO Responsibility&amp;quot;&quot;/&gt;&lt;property id=&quot;20307&quot; value=&quot;304&quot;/&gt;&lt;/object&gt;&lt;object type=&quot;3&quot; unique_id=&quot;10022&quot;&gt;&lt;property id=&quot;20148&quot; value=&quot;5&quot;/&gt;&lt;property id=&quot;20300&quot; value=&quot;Slide 20 - &amp;quot; Internal Dissemination of EO Policy:   Updating the EEO Pledge&amp;quot;&quot;/&gt;&lt;property id=&quot;20307&quot; value=&quot;305&quot;/&gt;&lt;/object&gt;&lt;object type=&quot;3&quot; unique_id=&quot;10023&quot;&gt;&lt;property id=&quot;20148&quot; value=&quot;5&quot;/&gt;&lt;property id=&quot;20300&quot; value=&quot;Slide 21 - &amp;quot; Internal Dissemination of EO Policy: Disseminating the EEO Pledge&amp;quot;&quot;/&gt;&lt;property id=&quot;20307&quot; value=&quot;306&quot;/&gt;&lt;/object&gt;&lt;object type=&quot;3&quot; unique_id=&quot;10024&quot;&gt;&lt;property id=&quot;20148&quot; value=&quot;5&quot;/&gt;&lt;property id=&quot;20300&quot; value=&quot;Slide 22 - &amp;quot; Internal Dissemination of EO Policy: Disseminating the EEO Pledge&amp;quot;&quot;/&gt;&lt;property id=&quot;20307&quot; value=&quot;307&quot;/&gt;&lt;/object&gt;&lt;object type=&quot;3&quot; unique_id=&quot;10025&quot;&gt;&lt;property id=&quot;20148&quot; value=&quot;5&quot;/&gt;&lt;property id=&quot;20300&quot; value=&quot;Slide 23 - &amp;quot;EEO Pledge and Complaints Notice Poster&amp;quot;&quot;/&gt;&lt;property id=&quot;20307&quot; value=&quot;308&quot;/&gt;&lt;/object&gt;&lt;object type=&quot;3&quot; unique_id=&quot;10026&quot;&gt;&lt;property id=&quot;20148&quot; value=&quot;5&quot;/&gt;&lt;property id=&quot;20300&quot; value=&quot;Slide 24 - &amp;quot; Internal Dissemination of EEO Policy: Information Sessions and Recordkeeping&amp;quot;&quot;/&gt;&lt;property id=&quot;20307&quot; value=&quot;309&quot;/&gt;&lt;/object&gt;&lt;object type=&quot;3&quot; unique_id=&quot;10027&quot;&gt;&lt;property id=&quot;20148&quot; value=&quot;5&quot;/&gt;&lt;property id=&quot;20300&quot; value=&quot;Slide 25 - &amp;quot;Universal Outreach Efforts&amp;quot;&quot;/&gt;&lt;property id=&quot;20307&quot; value=&quot;310&quot;/&gt;&lt;/object&gt;&lt;object type=&quot;3&quot; unique_id=&quot;10028&quot;&gt;&lt;property id=&quot;20148&quot; value=&quot;5&quot;/&gt;&lt;property id=&quot;20300&quot; value=&quot;Slide 26 - &amp;quot;Outreach and Recruitment Resource Directory&amp;quot;&quot;/&gt;&lt;property id=&quot;20307&quot; value=&quot;311&quot;/&gt;&lt;/object&gt;&lt;object type=&quot;3&quot; unique_id=&quot;10029&quot;&gt;&lt;property id=&quot;20148&quot; value=&quot;5&quot;/&gt;&lt;property id=&quot;20300&quot; value=&quot;Slide 27 - &amp;quot;Harassment, Intimidation and Retaliation&amp;quot;&quot;/&gt;&lt;property id=&quot;20307&quot; value=&quot;312&quot;/&gt;&lt;/object&gt;&lt;object type=&quot;3&quot; unique_id=&quot;10030&quot;&gt;&lt;property id=&quot;20148&quot; value=&quot;5&quot;/&gt;&lt;property id=&quot;20300&quot; value=&quot;Slide 28 - &amp;quot;Harassment, Intimidation and Retaliation&amp;quot;&quot;/&gt;&lt;property id=&quot;20307&quot; value=&quot;313&quot;/&gt;&lt;/object&gt;&lt;object type=&quot;3&quot; unique_id=&quot;10031&quot;&gt;&lt;property id=&quot;20148&quot; value=&quot;5&quot;/&gt;&lt;property id=&quot;20300&quot; value=&quot;Slide 29 - &amp;quot;Harassment Prevention Requirements&amp;quot;&quot;/&gt;&lt;property id=&quot;20307&quot; value=&quot;314&quot;/&gt;&lt;/object&gt;&lt;object type=&quot;3&quot; unique_id=&quot;10032&quot;&gt;&lt;property id=&quot;20148&quot; value=&quot;5&quot;/&gt;&lt;property id=&quot;20300&quot; value=&quot;Slide 30 - &amp;quot;Suite of Anti-Harassment Training Materials&amp;quot;&quot;/&gt;&lt;property id=&quot;20307&quot; value=&quot;315&quot;/&gt;&lt;/object&gt;&lt;object type=&quot;3&quot; unique_id=&quot;10033&quot;&gt;&lt;property id=&quot;20148&quot; value=&quot;5&quot;/&gt;&lt;property id=&quot;20300&quot; value=&quot;Slide 31 - &amp;quot;Looking Ahead:  2019 Phase-In&amp;quot;&quot;/&gt;&lt;property id=&quot;20307&quot; value=&quot;316&quot;/&gt;&lt;/object&gt;&lt;object type=&quot;3&quot; unique_id=&quot;10034&quot;&gt;&lt;property id=&quot;20148&quot; value=&quot;5&quot;/&gt;&lt;property id=&quot;20300&quot; value=&quot;Slide 32 - &amp;quot;Looking Ahead:  2019 Phase-In&amp;quot;&quot;/&gt;&lt;property id=&quot;20307&quot; value=&quot;317&quot;/&gt;&lt;/object&gt;&lt;object type=&quot;3&quot; unique_id=&quot;10035&quot;&gt;&lt;property id=&quot;20148&quot; value=&quot;5&quot;/&gt;&lt;property id=&quot;20300&quot; value=&quot;Slide 33 - &amp;quot;Compliance with Other Equal Opportunity Laws: Major Federal Laws&amp;quot;&quot;/&gt;&lt;property id=&quot;20307&quot; value=&quot;318&quot;/&gt;&lt;/object&gt;&lt;object type=&quot;3&quot; unique_id=&quot;10036&quot;&gt;&lt;property id=&quot;20148&quot; value=&quot;5&quot;/&gt;&lt;property id=&quot;20300&quot; value=&quot;Slide 34 - &amp;quot;Compliance with Other Equal Opportunity Laws: Major Federal Laws&amp;quot;&quot;/&gt;&lt;property id=&quot;20307&quot; value=&quot;319&quot;/&gt;&lt;/object&gt;&lt;object type=&quot;3&quot; unique_id=&quot;10037&quot;&gt;&lt;property id=&quot;20148&quot; value=&quot;5&quot;/&gt;&lt;property id=&quot;20300&quot; value=&quot;Slide 35 - &amp;quot;Compliance with Other Equal Opportunity Laws: State and Local Laws&amp;quot;&quot;/&gt;&lt;property id=&quot;20307&quot; value=&quot;320&quot;/&gt;&lt;/object&gt;&lt;object type=&quot;3&quot; unique_id=&quot;10038&quot;&gt;&lt;property id=&quot;20148&quot; value=&quot;5&quot;/&gt;&lt;property id=&quot;20300&quot; value=&quot;Slide 36 - &amp;quot;Compliance with Other Equal Opportunity Laws: State and Local Laws&amp;quot;&quot;/&gt;&lt;property id=&quot;20307&quot; value=&quot;321&quot;/&gt;&lt;/object&gt;&lt;object type=&quot;3&quot; unique_id=&quot;10039&quot;&gt;&lt;property id=&quot;20148&quot; value=&quot;5&quot;/&gt;&lt;property id=&quot;20300&quot; value=&quot;Slide 37 - &amp;quot;OA Technical Assistance Resources&amp;quot;&quot;/&gt;&lt;property id=&quot;20307&quot; value=&quot;322&quot;/&gt;&lt;/object&gt;&lt;object type=&quot;3&quot; unique_id=&quot;10040&quot;&gt;&lt;property id=&quot;20148&quot; value=&quot;5&quot;/&gt;&lt;property id=&quot;20300&quot; value=&quot;Slide 38&quot;/&gt;&lt;property id=&quot;20307&quot; value=&quot;281&quot;/&gt;&lt;/object&gt;&lt;object type=&quot;3&quot; unique_id=&quot;10041&quot;&gt;&lt;property id=&quot;20148&quot; value=&quot;5&quot;/&gt;&lt;property id=&quot;20300&quot; value=&quot;Slide 39&quot;/&gt;&lt;property id=&quot;20307&quot; value=&quot;284&quot;/&gt;&lt;/object&gt;&lt;object type=&quot;3&quot; unique_id=&quot;10042&quot;&gt;&lt;property id=&quot;20148&quot; value=&quot;5&quot;/&gt;&lt;property id=&quot;20300&quot; value=&quot;Slide 40&quot;/&gt;&lt;property id=&quot;20307&quot; value=&quot;275&quot;/&gt;&lt;/object&gt;&lt;object type=&quot;3&quot; unique_id=&quot;10043&quot;&gt;&lt;property id=&quot;20148&quot; value=&quot;5&quot;/&gt;&lt;property id=&quot;20300&quot; value=&quot;Slide 41&quot;/&gt;&lt;property id=&quot;20307&quot; value=&quot;282&quot;/&gt;&lt;/object&gt;&lt;/object&gt;&lt;object type=&quot;8&quot; unique_id=&quot;10086&quot;&gt;&lt;/object&gt;&lt;/object&gt;&lt;/database&gt;"/>
  <p:tag name="SECTOMILLISECCONVERTED" val="1"/>
</p:tagLst>
</file>

<file path=ppt/theme/theme1.xml><?xml version="1.0" encoding="utf-8"?>
<a:theme xmlns:a="http://schemas.openxmlformats.org/drawingml/2006/main" name="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active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4285</TotalTime>
  <Words>1939</Words>
  <Application>Microsoft Office PowerPoint</Application>
  <PresentationFormat>On-screen Show (4:3)</PresentationFormat>
  <Paragraphs>308</Paragraphs>
  <Slides>41</Slides>
  <Notes>31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41</vt:i4>
      </vt:variant>
    </vt:vector>
  </HeadingPairs>
  <TitlesOfParts>
    <vt:vector size="52" baseType="lpstr">
      <vt:lpstr>Arial</vt:lpstr>
      <vt:lpstr>Calibri</vt:lpstr>
      <vt:lpstr>Impact</vt:lpstr>
      <vt:lpstr>Times New Roman</vt:lpstr>
      <vt:lpstr>Trebuchet MS</vt:lpstr>
      <vt:lpstr>Webdings</vt:lpstr>
      <vt:lpstr>Wingdings</vt:lpstr>
      <vt:lpstr>Wingdings 2</vt:lpstr>
      <vt:lpstr>Wingdings 3</vt:lpstr>
      <vt:lpstr>Standard Slides</vt:lpstr>
      <vt:lpstr>Interactive Slides</vt:lpstr>
      <vt:lpstr> Apprenticeship EEO Regulations:  Understanding Sponsors’ Obligations</vt:lpstr>
      <vt:lpstr>PowerPoint Presentation</vt:lpstr>
      <vt:lpstr>Please indicate which of the following best describes you:</vt:lpstr>
      <vt:lpstr>PowerPoint Presentation</vt:lpstr>
      <vt:lpstr>PowerPoint Presentation</vt:lpstr>
      <vt:lpstr>TODAY’S AGENDA</vt:lpstr>
      <vt:lpstr>Why is EEO Still Necessary?</vt:lpstr>
      <vt:lpstr>29 CFR Part 30</vt:lpstr>
      <vt:lpstr>Phase-In Schedule for Sponsors Registered with OA</vt:lpstr>
      <vt:lpstr>The Obligations That Were Phased In First</vt:lpstr>
      <vt:lpstr>Non-Discriminatory Selection Procedures</vt:lpstr>
      <vt:lpstr>Non-Discriminatory Selection Procedures Technical Assistance Resource</vt:lpstr>
      <vt:lpstr>Requirements Applicable to the Registration Agency</vt:lpstr>
      <vt:lpstr>The Equal Opportunity Standards –  That Were Phased In Second</vt:lpstr>
      <vt:lpstr>Discrimination Prohibited</vt:lpstr>
      <vt:lpstr>Prohibited Discriminatory Acts</vt:lpstr>
      <vt:lpstr>Prohibited Discriminatory Acts</vt:lpstr>
      <vt:lpstr>Affirmative Steps to Provide Equal Opportunity</vt:lpstr>
      <vt:lpstr>Assignment of EEO Responsibility</vt:lpstr>
      <vt:lpstr> Internal Dissemination of EO Policy:   Updating the EEO Pledge</vt:lpstr>
      <vt:lpstr> Internal Dissemination of EO Policy: Disseminating the EEO Pledge</vt:lpstr>
      <vt:lpstr> Internal Dissemination of EO Policy: Disseminating the EEO Pledge</vt:lpstr>
      <vt:lpstr>EEO Pledge and Complaints Notice Poster</vt:lpstr>
      <vt:lpstr> Internal Dissemination of EEO Policy: Information Sessions and Recordkeeping</vt:lpstr>
      <vt:lpstr>Universal Outreach Efforts</vt:lpstr>
      <vt:lpstr>Outreach and Recruitment Resource Directory</vt:lpstr>
      <vt:lpstr>Harassment, Intimidation and Retaliation</vt:lpstr>
      <vt:lpstr>Harassment, Intimidation and Retaliation</vt:lpstr>
      <vt:lpstr>Harassment Prevention Requirements</vt:lpstr>
      <vt:lpstr>Suite of Anti-Harassment Training Materials</vt:lpstr>
      <vt:lpstr>Looking Ahead:  2019 Phase-In</vt:lpstr>
      <vt:lpstr>Looking Ahead:  2019 Phase-In</vt:lpstr>
      <vt:lpstr>Compliance with Other Equal Opportunity Laws: Major Federal Laws</vt:lpstr>
      <vt:lpstr>Compliance with Other Equal Opportunity Laws: Major Federal Laws</vt:lpstr>
      <vt:lpstr>Compliance with Other Equal Opportunity Laws: State and Local Laws</vt:lpstr>
      <vt:lpstr>Compliance with Other Equal Opportunity Laws: State and Local Laws</vt:lpstr>
      <vt:lpstr>OA Technical Assistance Resources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Jennifer Jacobs</cp:lastModifiedBy>
  <cp:revision>177</cp:revision>
  <dcterms:created xsi:type="dcterms:W3CDTF">2017-06-21T17:13:53Z</dcterms:created>
  <dcterms:modified xsi:type="dcterms:W3CDTF">2017-08-14T15:40:41Z</dcterms:modified>
</cp:coreProperties>
</file>