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2"/>
  </p:notesMasterIdLst>
  <p:sldIdLst>
    <p:sldId id="256" r:id="rId5"/>
    <p:sldId id="264" r:id="rId6"/>
    <p:sldId id="308" r:id="rId7"/>
    <p:sldId id="265" r:id="rId8"/>
    <p:sldId id="408" r:id="rId9"/>
    <p:sldId id="412" r:id="rId10"/>
    <p:sldId id="457" r:id="rId11"/>
    <p:sldId id="322" r:id="rId12"/>
    <p:sldId id="411" r:id="rId13"/>
    <p:sldId id="397" r:id="rId14"/>
    <p:sldId id="395" r:id="rId15"/>
    <p:sldId id="401" r:id="rId16"/>
    <p:sldId id="402" r:id="rId17"/>
    <p:sldId id="419" r:id="rId18"/>
    <p:sldId id="446" r:id="rId19"/>
    <p:sldId id="447" r:id="rId20"/>
    <p:sldId id="448" r:id="rId21"/>
    <p:sldId id="449" r:id="rId22"/>
    <p:sldId id="450" r:id="rId23"/>
    <p:sldId id="451" r:id="rId24"/>
    <p:sldId id="452" r:id="rId25"/>
    <p:sldId id="453" r:id="rId26"/>
    <p:sldId id="454" r:id="rId27"/>
    <p:sldId id="455" r:id="rId28"/>
    <p:sldId id="456" r:id="rId29"/>
    <p:sldId id="420" r:id="rId30"/>
    <p:sldId id="421" r:id="rId31"/>
    <p:sldId id="422" r:id="rId32"/>
    <p:sldId id="423" r:id="rId33"/>
    <p:sldId id="424" r:id="rId34"/>
    <p:sldId id="425" r:id="rId35"/>
    <p:sldId id="426" r:id="rId36"/>
    <p:sldId id="427" r:id="rId37"/>
    <p:sldId id="428" r:id="rId38"/>
    <p:sldId id="429" r:id="rId39"/>
    <p:sldId id="430" r:id="rId40"/>
    <p:sldId id="431" r:id="rId41"/>
    <p:sldId id="432" r:id="rId42"/>
    <p:sldId id="433" r:id="rId43"/>
    <p:sldId id="434" r:id="rId44"/>
    <p:sldId id="435" r:id="rId45"/>
    <p:sldId id="436" r:id="rId46"/>
    <p:sldId id="437" r:id="rId47"/>
    <p:sldId id="438" r:id="rId48"/>
    <p:sldId id="439" r:id="rId49"/>
    <p:sldId id="440" r:id="rId50"/>
    <p:sldId id="441" r:id="rId51"/>
    <p:sldId id="442" r:id="rId52"/>
    <p:sldId id="443" r:id="rId53"/>
    <p:sldId id="444" r:id="rId54"/>
    <p:sldId id="445" r:id="rId55"/>
    <p:sldId id="343" r:id="rId56"/>
    <p:sldId id="394" r:id="rId57"/>
    <p:sldId id="304" r:id="rId58"/>
    <p:sldId id="303" r:id="rId59"/>
    <p:sldId id="263" r:id="rId60"/>
    <p:sldId id="269" r:id="rId61"/>
  </p:sldIdLst>
  <p:sldSz cx="9144000" cy="6858000" type="screen4x3"/>
  <p:notesSz cx="6858000" cy="9144000"/>
  <p:custDataLst>
    <p:tags r:id="rId6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D" initials="SD" lastIdx="10" clrIdx="0"/>
  <p:cmAuthor id="1" name="Laura Ibañez" initials="ETA" lastIdx="6"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640"/>
    <a:srgbClr val="132B49"/>
    <a:srgbClr val="091A6D"/>
    <a:srgbClr val="004874"/>
    <a:srgbClr val="002C47"/>
    <a:srgbClr val="124D95"/>
    <a:srgbClr val="9D1C30"/>
    <a:srgbClr val="4675B8"/>
    <a:srgbClr val="275A99"/>
    <a:srgbClr val="041F3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37" autoAdjust="0"/>
    <p:restoredTop sz="60710" autoAdjust="0"/>
  </p:normalViewPr>
  <p:slideViewPr>
    <p:cSldViewPr snapToGrid="0">
      <p:cViewPr varScale="1">
        <p:scale>
          <a:sx n="73" d="100"/>
          <a:sy n="73" d="100"/>
        </p:scale>
        <p:origin x="2894" y="67"/>
      </p:cViewPr>
      <p:guideLst>
        <p:guide orient="horz" pos="2160"/>
        <p:guide pos="2880"/>
      </p:guideLst>
    </p:cSldViewPr>
  </p:slideViewPr>
  <p:notesTextViewPr>
    <p:cViewPr>
      <p:scale>
        <a:sx n="3" d="2"/>
        <a:sy n="3" d="2"/>
      </p:scale>
      <p:origin x="0" y="0"/>
    </p:cViewPr>
  </p:notesTextViewPr>
  <p:sorterViewPr>
    <p:cViewPr varScale="1">
      <p:scale>
        <a:sx n="1" d="1"/>
        <a:sy n="1" d="1"/>
      </p:scale>
      <p:origin x="0" y="-58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gs" Target="tags/tag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Race/Ethnic</a:t>
            </a:r>
            <a:r>
              <a:rPr lang="en-US" baseline="0" dirty="0"/>
              <a:t> Group </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1454344522724134"/>
          <c:y val="0.1513505857981132"/>
          <c:w val="0.66615830915872354"/>
          <c:h val="0.53273977996280131"/>
        </c:manualLayout>
      </c:layout>
      <c:pieChart>
        <c:varyColors val="1"/>
        <c:ser>
          <c:idx val="0"/>
          <c:order val="0"/>
          <c:tx>
            <c:strRef>
              <c:f>Sheet1!$B$1</c:f>
              <c:strCache>
                <c:ptCount val="1"/>
                <c:pt idx="0">
                  <c:v>Race/Ethnic Group</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96A-4FA3-A1C7-D46B990F4F6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96A-4FA3-A1C7-D46B990F4F6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96A-4FA3-A1C7-D46B990F4F6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96A-4FA3-A1C7-D46B990F4F6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96A-4FA3-A1C7-D46B990F4F6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596A-4FA3-A1C7-D46B990F4F60}"/>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596A-4FA3-A1C7-D46B990F4F60}"/>
              </c:ext>
            </c:extLst>
          </c:dPt>
          <c:cat>
            <c:strRef>
              <c:f>Sheet1!$A$2:$A$8</c:f>
              <c:strCache>
                <c:ptCount val="7"/>
                <c:pt idx="0">
                  <c:v>Am Indian/Alaskan Native</c:v>
                </c:pt>
                <c:pt idx="1">
                  <c:v>Asian</c:v>
                </c:pt>
                <c:pt idx="2">
                  <c:v>Black/African-American</c:v>
                </c:pt>
                <c:pt idx="3">
                  <c:v>Hawaiian Native/Pac. Islander</c:v>
                </c:pt>
                <c:pt idx="4">
                  <c:v>White</c:v>
                </c:pt>
                <c:pt idx="5">
                  <c:v>Multi-Racial</c:v>
                </c:pt>
                <c:pt idx="6">
                  <c:v>Missing</c:v>
                </c:pt>
              </c:strCache>
            </c:strRef>
          </c:cat>
          <c:val>
            <c:numRef>
              <c:f>Sheet1!$B$2:$B$8</c:f>
              <c:numCache>
                <c:formatCode>General</c:formatCode>
                <c:ptCount val="7"/>
                <c:pt idx="0">
                  <c:v>96</c:v>
                </c:pt>
                <c:pt idx="1">
                  <c:v>118</c:v>
                </c:pt>
                <c:pt idx="2">
                  <c:v>473</c:v>
                </c:pt>
                <c:pt idx="3">
                  <c:v>19</c:v>
                </c:pt>
                <c:pt idx="4">
                  <c:v>4117</c:v>
                </c:pt>
                <c:pt idx="5">
                  <c:v>53</c:v>
                </c:pt>
                <c:pt idx="6">
                  <c:v>1699</c:v>
                </c:pt>
              </c:numCache>
            </c:numRef>
          </c:val>
          <c:extLst>
            <c:ext xmlns:c16="http://schemas.microsoft.com/office/drawing/2014/chart" uri="{C3380CC4-5D6E-409C-BE32-E72D297353CC}">
              <c16:uniqueId val="{0000000E-596A-4FA3-A1C7-D46B990F4F60}"/>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6.1948887967951359E-2"/>
          <c:y val="0.7021265313319025"/>
          <c:w val="0.86557563199336929"/>
          <c:h val="0.2810372689828151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Ethnicity</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712-4786-95B4-41645CF879B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712-4786-95B4-41645CF879B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712-4786-95B4-41645CF879B6}"/>
              </c:ext>
            </c:extLst>
          </c:dPt>
          <c:cat>
            <c:strRef>
              <c:f>Sheet1!$A$2:$A$4</c:f>
              <c:strCache>
                <c:ptCount val="3"/>
                <c:pt idx="0">
                  <c:v>Hispanic</c:v>
                </c:pt>
                <c:pt idx="1">
                  <c:v>Non-Hispanic</c:v>
                </c:pt>
                <c:pt idx="2">
                  <c:v>Missing</c:v>
                </c:pt>
              </c:strCache>
            </c:strRef>
          </c:cat>
          <c:val>
            <c:numRef>
              <c:f>Sheet1!$B$2:$B$4</c:f>
              <c:numCache>
                <c:formatCode>General</c:formatCode>
                <c:ptCount val="3"/>
                <c:pt idx="0">
                  <c:v>4973</c:v>
                </c:pt>
                <c:pt idx="1">
                  <c:v>1590</c:v>
                </c:pt>
                <c:pt idx="2">
                  <c:v>12</c:v>
                </c:pt>
              </c:numCache>
            </c:numRef>
          </c:val>
          <c:extLst>
            <c:ext xmlns:c16="http://schemas.microsoft.com/office/drawing/2014/chart" uri="{C3380CC4-5D6E-409C-BE32-E72D297353CC}">
              <c16:uniqueId val="{00000006-F712-4786-95B4-41645CF879B6}"/>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All E&amp;T Exiters</c:v>
                </c:pt>
              </c:strCache>
            </c:strRef>
          </c:tx>
          <c:spPr>
            <a:solidFill>
              <a:schemeClr val="accent1"/>
            </a:solidFill>
            <a:ln>
              <a:noFill/>
            </a:ln>
            <a:effectLst/>
          </c:spPr>
          <c:invertIfNegative val="0"/>
          <c:cat>
            <c:strRef>
              <c:f>Sheet1!$A$2:$A$10</c:f>
              <c:strCache>
                <c:ptCount val="9"/>
                <c:pt idx="0">
                  <c:v>Basic Literacy Skills Deficient</c:v>
                </c:pt>
                <c:pt idx="1">
                  <c:v>Limited English Proficiency</c:v>
                </c:pt>
                <c:pt idx="2">
                  <c:v>Crim. Justice Barrier</c:v>
                </c:pt>
                <c:pt idx="3">
                  <c:v>Homeless</c:v>
                </c:pt>
                <c:pt idx="4">
                  <c:v>Lacks Work History</c:v>
                </c:pt>
                <c:pt idx="5">
                  <c:v>Long-term Ag Emplymnt</c:v>
                </c:pt>
                <c:pt idx="6">
                  <c:v>Lacks Transportation</c:v>
                </c:pt>
                <c:pt idx="7">
                  <c:v>Single Head of Hsld w/ Children</c:v>
                </c:pt>
                <c:pt idx="8">
                  <c:v>Individual with Disability</c:v>
                </c:pt>
              </c:strCache>
            </c:strRef>
          </c:cat>
          <c:val>
            <c:numRef>
              <c:f>Sheet1!$B$2:$B$10</c:f>
              <c:numCache>
                <c:formatCode>General</c:formatCode>
                <c:ptCount val="9"/>
                <c:pt idx="0">
                  <c:v>1370</c:v>
                </c:pt>
                <c:pt idx="1">
                  <c:v>907</c:v>
                </c:pt>
                <c:pt idx="2">
                  <c:v>238</c:v>
                </c:pt>
                <c:pt idx="3">
                  <c:v>36</c:v>
                </c:pt>
                <c:pt idx="4">
                  <c:v>2492</c:v>
                </c:pt>
                <c:pt idx="5">
                  <c:v>1392</c:v>
                </c:pt>
                <c:pt idx="6">
                  <c:v>568</c:v>
                </c:pt>
                <c:pt idx="7">
                  <c:v>637</c:v>
                </c:pt>
                <c:pt idx="8">
                  <c:v>78</c:v>
                </c:pt>
              </c:numCache>
            </c:numRef>
          </c:val>
          <c:extLst>
            <c:ext xmlns:c16="http://schemas.microsoft.com/office/drawing/2014/chart" uri="{C3380CC4-5D6E-409C-BE32-E72D297353CC}">
              <c16:uniqueId val="{00000000-C635-40CA-B99A-C2F3788BE4F4}"/>
            </c:ext>
          </c:extLst>
        </c:ser>
        <c:ser>
          <c:idx val="1"/>
          <c:order val="1"/>
          <c:tx>
            <c:strRef>
              <c:f>Sheet1!$C$1</c:f>
              <c:strCache>
                <c:ptCount val="1"/>
                <c:pt idx="0">
                  <c:v>Related Assistance-Only</c:v>
                </c:pt>
              </c:strCache>
            </c:strRef>
          </c:tx>
          <c:spPr>
            <a:solidFill>
              <a:schemeClr val="accent2"/>
            </a:solidFill>
            <a:ln>
              <a:noFill/>
            </a:ln>
            <a:effectLst/>
          </c:spPr>
          <c:invertIfNegative val="0"/>
          <c:cat>
            <c:strRef>
              <c:f>Sheet1!$A$2:$A$10</c:f>
              <c:strCache>
                <c:ptCount val="9"/>
                <c:pt idx="0">
                  <c:v>Basic Literacy Skills Deficient</c:v>
                </c:pt>
                <c:pt idx="1">
                  <c:v>Limited English Proficiency</c:v>
                </c:pt>
                <c:pt idx="2">
                  <c:v>Crim. Justice Barrier</c:v>
                </c:pt>
                <c:pt idx="3">
                  <c:v>Homeless</c:v>
                </c:pt>
                <c:pt idx="4">
                  <c:v>Lacks Work History</c:v>
                </c:pt>
                <c:pt idx="5">
                  <c:v>Long-term Ag Emplymnt</c:v>
                </c:pt>
                <c:pt idx="6">
                  <c:v>Lacks Transportation</c:v>
                </c:pt>
                <c:pt idx="7">
                  <c:v>Single Head of Hsld w/ Children</c:v>
                </c:pt>
                <c:pt idx="8">
                  <c:v>Individual with Disability</c:v>
                </c:pt>
              </c:strCache>
            </c:strRef>
          </c:cat>
          <c:val>
            <c:numRef>
              <c:f>Sheet1!$C$2:$C$10</c:f>
              <c:numCache>
                <c:formatCode>General</c:formatCode>
                <c:ptCount val="9"/>
                <c:pt idx="0">
                  <c:v>0</c:v>
                </c:pt>
                <c:pt idx="1">
                  <c:v>1436</c:v>
                </c:pt>
                <c:pt idx="2">
                  <c:v>74</c:v>
                </c:pt>
                <c:pt idx="3">
                  <c:v>29</c:v>
                </c:pt>
                <c:pt idx="4">
                  <c:v>1435</c:v>
                </c:pt>
                <c:pt idx="5">
                  <c:v>1414</c:v>
                </c:pt>
                <c:pt idx="6">
                  <c:v>576</c:v>
                </c:pt>
                <c:pt idx="7">
                  <c:v>300</c:v>
                </c:pt>
                <c:pt idx="8">
                  <c:v>45</c:v>
                </c:pt>
              </c:numCache>
            </c:numRef>
          </c:val>
          <c:extLst>
            <c:ext xmlns:c16="http://schemas.microsoft.com/office/drawing/2014/chart" uri="{C3380CC4-5D6E-409C-BE32-E72D297353CC}">
              <c16:uniqueId val="{00000001-C635-40CA-B99A-C2F3788BE4F4}"/>
            </c:ext>
          </c:extLst>
        </c:ser>
        <c:dLbls>
          <c:showLegendKey val="0"/>
          <c:showVal val="0"/>
          <c:showCatName val="0"/>
          <c:showSerName val="0"/>
          <c:showPercent val="0"/>
          <c:showBubbleSize val="0"/>
        </c:dLbls>
        <c:gapWidth val="219"/>
        <c:overlap val="-27"/>
        <c:axId val="148186624"/>
        <c:axId val="143619712"/>
      </c:barChart>
      <c:catAx>
        <c:axId val="148186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3619712"/>
        <c:crosses val="autoZero"/>
        <c:auto val="1"/>
        <c:lblAlgn val="ctr"/>
        <c:lblOffset val="100"/>
        <c:noMultiLvlLbl val="0"/>
      </c:catAx>
      <c:valAx>
        <c:axId val="1436197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81866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5C831A-CCF5-4391-A2BE-9DF065D37587}" type="doc">
      <dgm:prSet loTypeId="urn:microsoft.com/office/officeart/2005/8/layout/arrow2" loCatId="process" qsTypeId="urn:microsoft.com/office/officeart/2005/8/quickstyle/3d5" qsCatId="3D" csTypeId="urn:microsoft.com/office/officeart/2005/8/colors/colorful3" csCatId="colorful" phldr="1"/>
      <dgm:spPr/>
    </dgm:pt>
    <dgm:pt modelId="{1E3A074B-8EC3-4AC7-ADB8-C53A583CA2D1}">
      <dgm:prSet phldrT="[Text]" custT="1"/>
      <dgm:spPr/>
      <dgm:t>
        <a:bodyPr/>
        <a:lstStyle/>
        <a:p>
          <a:r>
            <a:rPr lang="en-US" sz="2400" dirty="0">
              <a:latin typeface="Arial Narrow" panose="020B0606020202030204" pitchFamily="34" charset="0"/>
            </a:rPr>
            <a:t>Reading English</a:t>
          </a:r>
        </a:p>
      </dgm:t>
    </dgm:pt>
    <dgm:pt modelId="{C3E70DF8-D297-401F-A070-1295F4388B0B}" type="parTrans" cxnId="{8C1AFE23-B091-4CE6-8284-0511812F213B}">
      <dgm:prSet/>
      <dgm:spPr/>
      <dgm:t>
        <a:bodyPr/>
        <a:lstStyle/>
        <a:p>
          <a:endParaRPr lang="en-US" sz="2400"/>
        </a:p>
      </dgm:t>
    </dgm:pt>
    <dgm:pt modelId="{13D421C7-F834-4141-85ED-0207D610A128}" type="sibTrans" cxnId="{8C1AFE23-B091-4CE6-8284-0511812F213B}">
      <dgm:prSet/>
      <dgm:spPr/>
      <dgm:t>
        <a:bodyPr/>
        <a:lstStyle/>
        <a:p>
          <a:endParaRPr lang="en-US" sz="2400"/>
        </a:p>
      </dgm:t>
    </dgm:pt>
    <dgm:pt modelId="{C7CCB8C4-BA8F-435B-96D2-651E5BBEE204}">
      <dgm:prSet phldrT="[Text]" custT="1"/>
      <dgm:spPr/>
      <dgm:t>
        <a:bodyPr/>
        <a:lstStyle/>
        <a:p>
          <a:r>
            <a:rPr lang="en-US" sz="2400" dirty="0"/>
            <a:t>Speaking English</a:t>
          </a:r>
        </a:p>
      </dgm:t>
    </dgm:pt>
    <dgm:pt modelId="{AD18367E-C5DB-45A4-A27B-B15954C86D0F}" type="parTrans" cxnId="{679C1D1A-14EB-43D6-A6EB-15DB434BD9E3}">
      <dgm:prSet/>
      <dgm:spPr/>
      <dgm:t>
        <a:bodyPr/>
        <a:lstStyle/>
        <a:p>
          <a:endParaRPr lang="en-US" sz="2400"/>
        </a:p>
      </dgm:t>
    </dgm:pt>
    <dgm:pt modelId="{7D6A4EA2-7BAB-433A-B969-4D95C96F0274}" type="sibTrans" cxnId="{679C1D1A-14EB-43D6-A6EB-15DB434BD9E3}">
      <dgm:prSet/>
      <dgm:spPr/>
      <dgm:t>
        <a:bodyPr/>
        <a:lstStyle/>
        <a:p>
          <a:endParaRPr lang="en-US" sz="2400"/>
        </a:p>
      </dgm:t>
    </dgm:pt>
    <dgm:pt modelId="{A75DE5EA-0E88-4A1C-B1EA-B4EE477D7AA1}">
      <dgm:prSet phldrT="[Text]" custT="1"/>
      <dgm:spPr/>
      <dgm:t>
        <a:bodyPr/>
        <a:lstStyle/>
        <a:p>
          <a:r>
            <a:rPr lang="en-US" sz="2400" dirty="0"/>
            <a:t>HS Diploma or GED</a:t>
          </a:r>
        </a:p>
      </dgm:t>
    </dgm:pt>
    <dgm:pt modelId="{48157EE2-9BD9-48FE-A422-276C84F2470D}" type="parTrans" cxnId="{D09152C8-0058-4F02-AE9F-59A443534AE8}">
      <dgm:prSet/>
      <dgm:spPr/>
      <dgm:t>
        <a:bodyPr/>
        <a:lstStyle/>
        <a:p>
          <a:endParaRPr lang="en-US" sz="2400"/>
        </a:p>
      </dgm:t>
    </dgm:pt>
    <dgm:pt modelId="{03226FF3-250B-4000-A0B5-00FF0F1D75A5}" type="sibTrans" cxnId="{D09152C8-0058-4F02-AE9F-59A443534AE8}">
      <dgm:prSet/>
      <dgm:spPr/>
      <dgm:t>
        <a:bodyPr/>
        <a:lstStyle/>
        <a:p>
          <a:endParaRPr lang="en-US" sz="2400"/>
        </a:p>
      </dgm:t>
    </dgm:pt>
    <dgm:pt modelId="{1982B446-3706-4711-A6F1-3DC4DFE59A3A}">
      <dgm:prSet phldrT="[Text]" custT="1"/>
      <dgm:spPr/>
      <dgm:t>
        <a:bodyPr/>
        <a:lstStyle/>
        <a:p>
          <a:endParaRPr lang="en-US"/>
        </a:p>
      </dgm:t>
    </dgm:pt>
    <dgm:pt modelId="{33D0F32B-ABD3-423A-818A-28D89377B172}" type="parTrans" cxnId="{7DD07C3D-EA79-49EE-93EE-865A49AB8425}">
      <dgm:prSet/>
      <dgm:spPr/>
      <dgm:t>
        <a:bodyPr/>
        <a:lstStyle/>
        <a:p>
          <a:endParaRPr lang="en-US"/>
        </a:p>
      </dgm:t>
    </dgm:pt>
    <dgm:pt modelId="{6C0374E5-7FC4-4DEF-BC17-94C58A35DE3F}" type="sibTrans" cxnId="{7DD07C3D-EA79-49EE-93EE-865A49AB8425}">
      <dgm:prSet/>
      <dgm:spPr/>
      <dgm:t>
        <a:bodyPr/>
        <a:lstStyle/>
        <a:p>
          <a:endParaRPr lang="en-US"/>
        </a:p>
      </dgm:t>
    </dgm:pt>
    <dgm:pt modelId="{D1790CFC-2740-4331-9607-96B69F046D49}">
      <dgm:prSet phldrT="[Text]" custT="1"/>
      <dgm:spPr/>
      <dgm:t>
        <a:bodyPr/>
        <a:lstStyle/>
        <a:p>
          <a:r>
            <a:rPr lang="en-US" sz="2400" dirty="0"/>
            <a:t>Writing English</a:t>
          </a:r>
        </a:p>
      </dgm:t>
    </dgm:pt>
    <dgm:pt modelId="{BC2D84F5-8B17-46BC-9198-BBAD9E447C62}" type="parTrans" cxnId="{4BE9CAF7-E7D6-4F08-AF23-C6F873238AC1}">
      <dgm:prSet/>
      <dgm:spPr/>
      <dgm:t>
        <a:bodyPr/>
        <a:lstStyle/>
        <a:p>
          <a:endParaRPr lang="en-US"/>
        </a:p>
      </dgm:t>
    </dgm:pt>
    <dgm:pt modelId="{7CC21A7B-03AE-43AE-9CC0-A7E5351B4CD8}" type="sibTrans" cxnId="{4BE9CAF7-E7D6-4F08-AF23-C6F873238AC1}">
      <dgm:prSet/>
      <dgm:spPr/>
      <dgm:t>
        <a:bodyPr/>
        <a:lstStyle/>
        <a:p>
          <a:endParaRPr lang="en-US"/>
        </a:p>
      </dgm:t>
    </dgm:pt>
    <dgm:pt modelId="{7B38A56E-CF41-454D-A07D-C5C89BDD7F7A}">
      <dgm:prSet phldrT="[Text]" custT="1"/>
      <dgm:spPr/>
      <dgm:t>
        <a:bodyPr/>
        <a:lstStyle/>
        <a:p>
          <a:r>
            <a:rPr lang="en-US" sz="2400" dirty="0"/>
            <a:t>Math</a:t>
          </a:r>
        </a:p>
      </dgm:t>
    </dgm:pt>
    <dgm:pt modelId="{43FE5258-125A-4E6E-AF14-B8160FA6FD61}" type="parTrans" cxnId="{1F39A6D2-B2FC-4B5B-8B5B-117D66CEE053}">
      <dgm:prSet/>
      <dgm:spPr/>
      <dgm:t>
        <a:bodyPr/>
        <a:lstStyle/>
        <a:p>
          <a:endParaRPr lang="en-US"/>
        </a:p>
      </dgm:t>
    </dgm:pt>
    <dgm:pt modelId="{06D7E811-978A-44BA-8BDC-9104F6324275}" type="sibTrans" cxnId="{1F39A6D2-B2FC-4B5B-8B5B-117D66CEE053}">
      <dgm:prSet/>
      <dgm:spPr/>
      <dgm:t>
        <a:bodyPr/>
        <a:lstStyle/>
        <a:p>
          <a:endParaRPr lang="en-US"/>
        </a:p>
      </dgm:t>
    </dgm:pt>
    <dgm:pt modelId="{E220828C-C958-4FCF-B52F-02D7F5D17607}" type="pres">
      <dgm:prSet presAssocID="{455C831A-CCF5-4391-A2BE-9DF065D37587}" presName="arrowDiagram" presStyleCnt="0">
        <dgm:presLayoutVars>
          <dgm:chMax val="5"/>
          <dgm:dir/>
          <dgm:resizeHandles val="exact"/>
        </dgm:presLayoutVars>
      </dgm:prSet>
      <dgm:spPr/>
    </dgm:pt>
    <dgm:pt modelId="{82ED47FD-CD8E-4EC8-A7E3-BF3AC4BC5C1A}" type="pres">
      <dgm:prSet presAssocID="{455C831A-CCF5-4391-A2BE-9DF065D37587}" presName="arrow" presStyleLbl="bgShp" presStyleIdx="0" presStyleCnt="1" custScaleX="86792" custScaleY="86038" custLinFactNeighborX="-5251" custLinFactNeighborY="5206"/>
      <dgm:spPr/>
    </dgm:pt>
    <dgm:pt modelId="{252B1B33-980C-4304-8B36-AD894671411E}" type="pres">
      <dgm:prSet presAssocID="{455C831A-CCF5-4391-A2BE-9DF065D37587}" presName="arrowDiagram5" presStyleCnt="0"/>
      <dgm:spPr/>
    </dgm:pt>
    <dgm:pt modelId="{9F8E3DA8-4C38-4706-8D39-C999ED038DEA}" type="pres">
      <dgm:prSet presAssocID="{1E3A074B-8EC3-4AC7-ADB8-C53A583CA2D1}" presName="bullet5a" presStyleLbl="node1" presStyleIdx="0" presStyleCnt="5"/>
      <dgm:spPr/>
    </dgm:pt>
    <dgm:pt modelId="{4D15C72F-5F09-49C8-8246-FEF94285CFE1}" type="pres">
      <dgm:prSet presAssocID="{1E3A074B-8EC3-4AC7-ADB8-C53A583CA2D1}" presName="textBox5a" presStyleLbl="revTx" presStyleIdx="0" presStyleCnt="5">
        <dgm:presLayoutVars>
          <dgm:bulletEnabled val="1"/>
        </dgm:presLayoutVars>
      </dgm:prSet>
      <dgm:spPr/>
    </dgm:pt>
    <dgm:pt modelId="{EEE678AE-7BDD-4DEF-8A79-F9AA5A970C98}" type="pres">
      <dgm:prSet presAssocID="{D1790CFC-2740-4331-9607-96B69F046D49}" presName="bullet5b" presStyleLbl="node1" presStyleIdx="1" presStyleCnt="5"/>
      <dgm:spPr/>
    </dgm:pt>
    <dgm:pt modelId="{60F1A035-284E-4D90-AE97-4CE2DC210B05}" type="pres">
      <dgm:prSet presAssocID="{D1790CFC-2740-4331-9607-96B69F046D49}" presName="textBox5b" presStyleLbl="revTx" presStyleIdx="1" presStyleCnt="5">
        <dgm:presLayoutVars>
          <dgm:bulletEnabled val="1"/>
        </dgm:presLayoutVars>
      </dgm:prSet>
      <dgm:spPr/>
    </dgm:pt>
    <dgm:pt modelId="{1EE36CDB-0A3F-4B89-8D24-C86166951E41}" type="pres">
      <dgm:prSet presAssocID="{C7CCB8C4-BA8F-435B-96D2-651E5BBEE204}" presName="bullet5c" presStyleLbl="node1" presStyleIdx="2" presStyleCnt="5"/>
      <dgm:spPr/>
    </dgm:pt>
    <dgm:pt modelId="{689E8D6F-0F7A-48E4-B218-C2185DA9CE56}" type="pres">
      <dgm:prSet presAssocID="{C7CCB8C4-BA8F-435B-96D2-651E5BBEE204}" presName="textBox5c" presStyleLbl="revTx" presStyleIdx="2" presStyleCnt="5">
        <dgm:presLayoutVars>
          <dgm:bulletEnabled val="1"/>
        </dgm:presLayoutVars>
      </dgm:prSet>
      <dgm:spPr/>
    </dgm:pt>
    <dgm:pt modelId="{25848962-8F94-4330-B251-FD8B8CFFD37B}" type="pres">
      <dgm:prSet presAssocID="{7B38A56E-CF41-454D-A07D-C5C89BDD7F7A}" presName="bullet5d" presStyleLbl="node1" presStyleIdx="3" presStyleCnt="5"/>
      <dgm:spPr/>
    </dgm:pt>
    <dgm:pt modelId="{3CA00A6D-AB65-4BC1-8E78-C5E2D08BA8D7}" type="pres">
      <dgm:prSet presAssocID="{7B38A56E-CF41-454D-A07D-C5C89BDD7F7A}" presName="textBox5d" presStyleLbl="revTx" presStyleIdx="3" presStyleCnt="5">
        <dgm:presLayoutVars>
          <dgm:bulletEnabled val="1"/>
        </dgm:presLayoutVars>
      </dgm:prSet>
      <dgm:spPr/>
    </dgm:pt>
    <dgm:pt modelId="{421E0C11-AE2A-4E20-91C5-A31D647E6162}" type="pres">
      <dgm:prSet presAssocID="{A75DE5EA-0E88-4A1C-B1EA-B4EE477D7AA1}" presName="bullet5e" presStyleLbl="node1" presStyleIdx="4" presStyleCnt="5"/>
      <dgm:spPr/>
    </dgm:pt>
    <dgm:pt modelId="{19D5C811-5C25-4A07-8FE7-0C4EFBBA7BE1}" type="pres">
      <dgm:prSet presAssocID="{A75DE5EA-0E88-4A1C-B1EA-B4EE477D7AA1}" presName="textBox5e" presStyleLbl="revTx" presStyleIdx="4" presStyleCnt="5">
        <dgm:presLayoutVars>
          <dgm:bulletEnabled val="1"/>
        </dgm:presLayoutVars>
      </dgm:prSet>
      <dgm:spPr/>
    </dgm:pt>
  </dgm:ptLst>
  <dgm:cxnLst>
    <dgm:cxn modelId="{679C1D1A-14EB-43D6-A6EB-15DB434BD9E3}" srcId="{455C831A-CCF5-4391-A2BE-9DF065D37587}" destId="{C7CCB8C4-BA8F-435B-96D2-651E5BBEE204}" srcOrd="2" destOrd="0" parTransId="{AD18367E-C5DB-45A4-A27B-B15954C86D0F}" sibTransId="{7D6A4EA2-7BAB-433A-B969-4D95C96F0274}"/>
    <dgm:cxn modelId="{8C1AFE23-B091-4CE6-8284-0511812F213B}" srcId="{455C831A-CCF5-4391-A2BE-9DF065D37587}" destId="{1E3A074B-8EC3-4AC7-ADB8-C53A583CA2D1}" srcOrd="0" destOrd="0" parTransId="{C3E70DF8-D297-401F-A070-1295F4388B0B}" sibTransId="{13D421C7-F834-4141-85ED-0207D610A128}"/>
    <dgm:cxn modelId="{7DD07C3D-EA79-49EE-93EE-865A49AB8425}" srcId="{455C831A-CCF5-4391-A2BE-9DF065D37587}" destId="{1982B446-3706-4711-A6F1-3DC4DFE59A3A}" srcOrd="5" destOrd="0" parTransId="{33D0F32B-ABD3-423A-818A-28D89377B172}" sibTransId="{6C0374E5-7FC4-4DEF-BC17-94C58A35DE3F}"/>
    <dgm:cxn modelId="{024A7944-11D2-4096-BF06-A8A3DF29E711}" type="presOf" srcId="{C7CCB8C4-BA8F-435B-96D2-651E5BBEE204}" destId="{689E8D6F-0F7A-48E4-B218-C2185DA9CE56}" srcOrd="0" destOrd="0" presId="urn:microsoft.com/office/officeart/2005/8/layout/arrow2"/>
    <dgm:cxn modelId="{156EE177-B05E-4ECC-B6E6-B586A1738C5F}" type="presOf" srcId="{A75DE5EA-0E88-4A1C-B1EA-B4EE477D7AA1}" destId="{19D5C811-5C25-4A07-8FE7-0C4EFBBA7BE1}" srcOrd="0" destOrd="0" presId="urn:microsoft.com/office/officeart/2005/8/layout/arrow2"/>
    <dgm:cxn modelId="{6A8D42A2-ED13-4853-9401-2C45C178857B}" type="presOf" srcId="{455C831A-CCF5-4391-A2BE-9DF065D37587}" destId="{E220828C-C958-4FCF-B52F-02D7F5D17607}" srcOrd="0" destOrd="0" presId="urn:microsoft.com/office/officeart/2005/8/layout/arrow2"/>
    <dgm:cxn modelId="{D09152C8-0058-4F02-AE9F-59A443534AE8}" srcId="{455C831A-CCF5-4391-A2BE-9DF065D37587}" destId="{A75DE5EA-0E88-4A1C-B1EA-B4EE477D7AA1}" srcOrd="4" destOrd="0" parTransId="{48157EE2-9BD9-48FE-A422-276C84F2470D}" sibTransId="{03226FF3-250B-4000-A0B5-00FF0F1D75A5}"/>
    <dgm:cxn modelId="{1F39A6D2-B2FC-4B5B-8B5B-117D66CEE053}" srcId="{455C831A-CCF5-4391-A2BE-9DF065D37587}" destId="{7B38A56E-CF41-454D-A07D-C5C89BDD7F7A}" srcOrd="3" destOrd="0" parTransId="{43FE5258-125A-4E6E-AF14-B8160FA6FD61}" sibTransId="{06D7E811-978A-44BA-8BDC-9104F6324275}"/>
    <dgm:cxn modelId="{E629B6D4-12FF-4F8B-A175-F03C23976F30}" type="presOf" srcId="{1E3A074B-8EC3-4AC7-ADB8-C53A583CA2D1}" destId="{4D15C72F-5F09-49C8-8246-FEF94285CFE1}" srcOrd="0" destOrd="0" presId="urn:microsoft.com/office/officeart/2005/8/layout/arrow2"/>
    <dgm:cxn modelId="{9D6B54D6-794C-4FA5-83D2-4A0A0696478D}" type="presOf" srcId="{7B38A56E-CF41-454D-A07D-C5C89BDD7F7A}" destId="{3CA00A6D-AB65-4BC1-8E78-C5E2D08BA8D7}" srcOrd="0" destOrd="0" presId="urn:microsoft.com/office/officeart/2005/8/layout/arrow2"/>
    <dgm:cxn modelId="{637E10E9-BC24-41BE-8402-6DD033131E8B}" type="presOf" srcId="{D1790CFC-2740-4331-9607-96B69F046D49}" destId="{60F1A035-284E-4D90-AE97-4CE2DC210B05}" srcOrd="0" destOrd="0" presId="urn:microsoft.com/office/officeart/2005/8/layout/arrow2"/>
    <dgm:cxn modelId="{4BE9CAF7-E7D6-4F08-AF23-C6F873238AC1}" srcId="{455C831A-CCF5-4391-A2BE-9DF065D37587}" destId="{D1790CFC-2740-4331-9607-96B69F046D49}" srcOrd="1" destOrd="0" parTransId="{BC2D84F5-8B17-46BC-9198-BBAD9E447C62}" sibTransId="{7CC21A7B-03AE-43AE-9CC0-A7E5351B4CD8}"/>
    <dgm:cxn modelId="{B4DEF060-2C3B-4117-B3AF-4681536BF55F}" type="presParOf" srcId="{E220828C-C958-4FCF-B52F-02D7F5D17607}" destId="{82ED47FD-CD8E-4EC8-A7E3-BF3AC4BC5C1A}" srcOrd="0" destOrd="0" presId="urn:microsoft.com/office/officeart/2005/8/layout/arrow2"/>
    <dgm:cxn modelId="{891A9953-C9BE-432A-90B5-0A1FA4DC2B93}" type="presParOf" srcId="{E220828C-C958-4FCF-B52F-02D7F5D17607}" destId="{252B1B33-980C-4304-8B36-AD894671411E}" srcOrd="1" destOrd="0" presId="urn:microsoft.com/office/officeart/2005/8/layout/arrow2"/>
    <dgm:cxn modelId="{1F787EB9-F091-4CEF-92DE-964935E69746}" type="presParOf" srcId="{252B1B33-980C-4304-8B36-AD894671411E}" destId="{9F8E3DA8-4C38-4706-8D39-C999ED038DEA}" srcOrd="0" destOrd="0" presId="urn:microsoft.com/office/officeart/2005/8/layout/arrow2"/>
    <dgm:cxn modelId="{6D0E30C6-286A-48B9-9662-A837CEAA2720}" type="presParOf" srcId="{252B1B33-980C-4304-8B36-AD894671411E}" destId="{4D15C72F-5F09-49C8-8246-FEF94285CFE1}" srcOrd="1" destOrd="0" presId="urn:microsoft.com/office/officeart/2005/8/layout/arrow2"/>
    <dgm:cxn modelId="{59323566-719F-48D0-A1B6-12F0A58D3C1C}" type="presParOf" srcId="{252B1B33-980C-4304-8B36-AD894671411E}" destId="{EEE678AE-7BDD-4DEF-8A79-F9AA5A970C98}" srcOrd="2" destOrd="0" presId="urn:microsoft.com/office/officeart/2005/8/layout/arrow2"/>
    <dgm:cxn modelId="{CF6B092D-B691-4D2C-855D-3FBD0C4556ED}" type="presParOf" srcId="{252B1B33-980C-4304-8B36-AD894671411E}" destId="{60F1A035-284E-4D90-AE97-4CE2DC210B05}" srcOrd="3" destOrd="0" presId="urn:microsoft.com/office/officeart/2005/8/layout/arrow2"/>
    <dgm:cxn modelId="{84D61768-32D3-42E6-A489-635D3B7F5428}" type="presParOf" srcId="{252B1B33-980C-4304-8B36-AD894671411E}" destId="{1EE36CDB-0A3F-4B89-8D24-C86166951E41}" srcOrd="4" destOrd="0" presId="urn:microsoft.com/office/officeart/2005/8/layout/arrow2"/>
    <dgm:cxn modelId="{3AB1882A-3C04-4E4D-82B1-5BDE7473843E}" type="presParOf" srcId="{252B1B33-980C-4304-8B36-AD894671411E}" destId="{689E8D6F-0F7A-48E4-B218-C2185DA9CE56}" srcOrd="5" destOrd="0" presId="urn:microsoft.com/office/officeart/2005/8/layout/arrow2"/>
    <dgm:cxn modelId="{913E80FE-5469-44A3-A4FF-10D78EA9199F}" type="presParOf" srcId="{252B1B33-980C-4304-8B36-AD894671411E}" destId="{25848962-8F94-4330-B251-FD8B8CFFD37B}" srcOrd="6" destOrd="0" presId="urn:microsoft.com/office/officeart/2005/8/layout/arrow2"/>
    <dgm:cxn modelId="{76799F83-F057-43CA-99DD-5A68C37246E8}" type="presParOf" srcId="{252B1B33-980C-4304-8B36-AD894671411E}" destId="{3CA00A6D-AB65-4BC1-8E78-C5E2D08BA8D7}" srcOrd="7" destOrd="0" presId="urn:microsoft.com/office/officeart/2005/8/layout/arrow2"/>
    <dgm:cxn modelId="{5E1A758D-6626-4A0F-B80C-14E87650E745}" type="presParOf" srcId="{252B1B33-980C-4304-8B36-AD894671411E}" destId="{421E0C11-AE2A-4E20-91C5-A31D647E6162}" srcOrd="8" destOrd="0" presId="urn:microsoft.com/office/officeart/2005/8/layout/arrow2"/>
    <dgm:cxn modelId="{0EC5B38F-A64C-4868-A8B4-3CA860634F18}" type="presParOf" srcId="{252B1B33-980C-4304-8B36-AD894671411E}" destId="{19D5C811-5C25-4A07-8FE7-0C4EFBBA7BE1}" srcOrd="9"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ED47FD-CD8E-4EC8-A7E3-BF3AC4BC5C1A}">
      <dsp:nvSpPr>
        <dsp:cNvPr id="0" name=""/>
        <dsp:cNvSpPr/>
      </dsp:nvSpPr>
      <dsp:spPr>
        <a:xfrm>
          <a:off x="1169772" y="513946"/>
          <a:ext cx="8206789" cy="5084683"/>
        </a:xfrm>
        <a:prstGeom prst="swooshArrow">
          <a:avLst>
            <a:gd name="adj1" fmla="val 25000"/>
            <a:gd name="adj2" fmla="val 25000"/>
          </a:avLst>
        </a:prstGeom>
        <a:solidFill>
          <a:schemeClr val="accent3">
            <a:tint val="40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sp>
    <dsp:sp modelId="{9F8E3DA8-4C38-4706-8D39-C999ED038DEA}">
      <dsp:nvSpPr>
        <dsp:cNvPr id="0" name=""/>
        <dsp:cNvSpPr/>
      </dsp:nvSpPr>
      <dsp:spPr>
        <a:xfrm>
          <a:off x="1973223" y="4188253"/>
          <a:ext cx="217481" cy="217481"/>
        </a:xfrm>
        <a:prstGeom prst="ellipse">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4D15C72F-5F09-49C8-8246-FEF94285CFE1}">
      <dsp:nvSpPr>
        <dsp:cNvPr id="0" name=""/>
        <dsp:cNvSpPr/>
      </dsp:nvSpPr>
      <dsp:spPr>
        <a:xfrm>
          <a:off x="2081963" y="4296994"/>
          <a:ext cx="1238696" cy="1406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239" tIns="0" rIns="0" bIns="0" numCol="1" spcCol="1270" anchor="t" anchorCtr="0">
          <a:noAutofit/>
        </a:bodyPr>
        <a:lstStyle/>
        <a:p>
          <a:pPr marL="0" lvl="0" indent="0" algn="l" defTabSz="1066800">
            <a:lnSpc>
              <a:spcPct val="90000"/>
            </a:lnSpc>
            <a:spcBef>
              <a:spcPct val="0"/>
            </a:spcBef>
            <a:spcAft>
              <a:spcPct val="35000"/>
            </a:spcAft>
            <a:buNone/>
          </a:pPr>
          <a:r>
            <a:rPr lang="en-US" sz="2400" kern="1200" dirty="0">
              <a:latin typeface="Arial Narrow" panose="020B0606020202030204" pitchFamily="34" charset="0"/>
            </a:rPr>
            <a:t>Reading English</a:t>
          </a:r>
        </a:p>
      </dsp:txBody>
      <dsp:txXfrm>
        <a:off x="2081963" y="4296994"/>
        <a:ext cx="1238696" cy="1406535"/>
      </dsp:txXfrm>
    </dsp:sp>
    <dsp:sp modelId="{EEE678AE-7BDD-4DEF-8A79-F9AA5A970C98}">
      <dsp:nvSpPr>
        <dsp:cNvPr id="0" name=""/>
        <dsp:cNvSpPr/>
      </dsp:nvSpPr>
      <dsp:spPr>
        <a:xfrm>
          <a:off x="3150457" y="3057115"/>
          <a:ext cx="340405" cy="340405"/>
        </a:xfrm>
        <a:prstGeom prst="ellipse">
          <a:avLst/>
        </a:prstGeom>
        <a:solidFill>
          <a:schemeClr val="accent3">
            <a:hueOff val="2812566"/>
            <a:satOff val="-4220"/>
            <a:lumOff val="-686"/>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60F1A035-284E-4D90-AE97-4CE2DC210B05}">
      <dsp:nvSpPr>
        <dsp:cNvPr id="0" name=""/>
        <dsp:cNvSpPr/>
      </dsp:nvSpPr>
      <dsp:spPr>
        <a:xfrm>
          <a:off x="3320660" y="3227318"/>
          <a:ext cx="1569645" cy="2476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0374" tIns="0" rIns="0" bIns="0" numCol="1" spcCol="1270" anchor="t" anchorCtr="0">
          <a:noAutofit/>
        </a:bodyPr>
        <a:lstStyle/>
        <a:p>
          <a:pPr marL="0" lvl="0" indent="0" algn="l" defTabSz="1066800">
            <a:lnSpc>
              <a:spcPct val="90000"/>
            </a:lnSpc>
            <a:spcBef>
              <a:spcPct val="0"/>
            </a:spcBef>
            <a:spcAft>
              <a:spcPct val="35000"/>
            </a:spcAft>
            <a:buNone/>
          </a:pPr>
          <a:r>
            <a:rPr lang="en-US" sz="2400" kern="1200" dirty="0"/>
            <a:t>Writing English</a:t>
          </a:r>
        </a:p>
      </dsp:txBody>
      <dsp:txXfrm>
        <a:off x="3320660" y="3227318"/>
        <a:ext cx="1569645" cy="2476210"/>
      </dsp:txXfrm>
    </dsp:sp>
    <dsp:sp modelId="{1EE36CDB-0A3F-4B89-8D24-C86166951E41}">
      <dsp:nvSpPr>
        <dsp:cNvPr id="0" name=""/>
        <dsp:cNvSpPr/>
      </dsp:nvSpPr>
      <dsp:spPr>
        <a:xfrm>
          <a:off x="4663369" y="2155278"/>
          <a:ext cx="453873" cy="453873"/>
        </a:xfrm>
        <a:prstGeom prst="ellipse">
          <a:avLst/>
        </a:prstGeom>
        <a:solidFill>
          <a:schemeClr val="accent3">
            <a:hueOff val="5625132"/>
            <a:satOff val="-8440"/>
            <a:lumOff val="-1373"/>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689E8D6F-0F7A-48E4-B218-C2185DA9CE56}">
      <dsp:nvSpPr>
        <dsp:cNvPr id="0" name=""/>
        <dsp:cNvSpPr/>
      </dsp:nvSpPr>
      <dsp:spPr>
        <a:xfrm>
          <a:off x="4890305" y="2382215"/>
          <a:ext cx="1824949" cy="33213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498" tIns="0" rIns="0" bIns="0" numCol="1" spcCol="1270" anchor="t" anchorCtr="0">
          <a:noAutofit/>
        </a:bodyPr>
        <a:lstStyle/>
        <a:p>
          <a:pPr marL="0" lvl="0" indent="0" algn="l" defTabSz="1066800">
            <a:lnSpc>
              <a:spcPct val="90000"/>
            </a:lnSpc>
            <a:spcBef>
              <a:spcPct val="0"/>
            </a:spcBef>
            <a:spcAft>
              <a:spcPct val="35000"/>
            </a:spcAft>
            <a:buNone/>
          </a:pPr>
          <a:r>
            <a:rPr lang="en-US" sz="2400" kern="1200" dirty="0"/>
            <a:t>Speaking English</a:t>
          </a:r>
        </a:p>
      </dsp:txBody>
      <dsp:txXfrm>
        <a:off x="4890305" y="2382215"/>
        <a:ext cx="1824949" cy="3321313"/>
      </dsp:txXfrm>
    </dsp:sp>
    <dsp:sp modelId="{25848962-8F94-4330-B251-FD8B8CFFD37B}">
      <dsp:nvSpPr>
        <dsp:cNvPr id="0" name=""/>
        <dsp:cNvSpPr/>
      </dsp:nvSpPr>
      <dsp:spPr>
        <a:xfrm>
          <a:off x="6422128" y="1450829"/>
          <a:ext cx="586253" cy="586253"/>
        </a:xfrm>
        <a:prstGeom prst="ellipse">
          <a:avLst/>
        </a:prstGeom>
        <a:solidFill>
          <a:schemeClr val="accent3">
            <a:hueOff val="8437698"/>
            <a:satOff val="-12660"/>
            <a:lumOff val="-2059"/>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3CA00A6D-AB65-4BC1-8E78-C5E2D08BA8D7}">
      <dsp:nvSpPr>
        <dsp:cNvPr id="0" name=""/>
        <dsp:cNvSpPr/>
      </dsp:nvSpPr>
      <dsp:spPr>
        <a:xfrm>
          <a:off x="6715255" y="1743955"/>
          <a:ext cx="1891139" cy="3959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0643" tIns="0" rIns="0" bIns="0" numCol="1" spcCol="1270" anchor="t" anchorCtr="0">
          <a:noAutofit/>
        </a:bodyPr>
        <a:lstStyle/>
        <a:p>
          <a:pPr marL="0" lvl="0" indent="0" algn="l" defTabSz="1066800">
            <a:lnSpc>
              <a:spcPct val="90000"/>
            </a:lnSpc>
            <a:spcBef>
              <a:spcPct val="0"/>
            </a:spcBef>
            <a:spcAft>
              <a:spcPct val="35000"/>
            </a:spcAft>
            <a:buNone/>
          </a:pPr>
          <a:r>
            <a:rPr lang="en-US" sz="2400" kern="1200" dirty="0"/>
            <a:t>Math</a:t>
          </a:r>
        </a:p>
      </dsp:txBody>
      <dsp:txXfrm>
        <a:off x="6715255" y="1743955"/>
        <a:ext cx="1891139" cy="3959573"/>
      </dsp:txXfrm>
    </dsp:sp>
    <dsp:sp modelId="{421E0C11-AE2A-4E20-91C5-A31D647E6162}">
      <dsp:nvSpPr>
        <dsp:cNvPr id="0" name=""/>
        <dsp:cNvSpPr/>
      </dsp:nvSpPr>
      <dsp:spPr>
        <a:xfrm>
          <a:off x="8232895" y="980408"/>
          <a:ext cx="747000" cy="747000"/>
        </a:xfrm>
        <a:prstGeom prst="ellipse">
          <a:avLst/>
        </a:prstGeom>
        <a:solidFill>
          <a:schemeClr val="accent3">
            <a:hueOff val="11250264"/>
            <a:satOff val="-16880"/>
            <a:lumOff val="-2745"/>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19D5C811-5C25-4A07-8FE7-0C4EFBBA7BE1}">
      <dsp:nvSpPr>
        <dsp:cNvPr id="0" name=""/>
        <dsp:cNvSpPr/>
      </dsp:nvSpPr>
      <dsp:spPr>
        <a:xfrm>
          <a:off x="8606395" y="1353908"/>
          <a:ext cx="1891139" cy="4349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5820" tIns="0" rIns="0" bIns="0" numCol="1" spcCol="1270" anchor="t" anchorCtr="0">
          <a:noAutofit/>
        </a:bodyPr>
        <a:lstStyle/>
        <a:p>
          <a:pPr marL="0" lvl="0" indent="0" algn="l" defTabSz="1066800">
            <a:lnSpc>
              <a:spcPct val="90000"/>
            </a:lnSpc>
            <a:spcBef>
              <a:spcPct val="0"/>
            </a:spcBef>
            <a:spcAft>
              <a:spcPct val="35000"/>
            </a:spcAft>
            <a:buNone/>
          </a:pPr>
          <a:r>
            <a:rPr lang="en-US" sz="2400" kern="1200" dirty="0"/>
            <a:t>HS Diploma or GED</a:t>
          </a:r>
        </a:p>
      </dsp:txBody>
      <dsp:txXfrm>
        <a:off x="8606395" y="1353908"/>
        <a:ext cx="1891139" cy="4349620"/>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FBD6B5-AD14-4D41-8A0D-AFF5136F4E09}" type="datetimeFigureOut">
              <a:rPr lang="en-US" smtClean="0"/>
              <a:pPr/>
              <a:t>8/18/2017</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118022-50D0-43CE-B9C3-944277464A3B}" type="slidenum">
              <a:rPr lang="en-US" smtClean="0"/>
              <a:pPr/>
              <a:t>‹#›</a:t>
            </a:fld>
            <a:endParaRPr lang="en-US" dirty="0"/>
          </a:p>
        </p:txBody>
      </p:sp>
    </p:spTree>
    <p:extLst>
      <p:ext uri="{BB962C8B-B14F-4D97-AF65-F5344CB8AC3E}">
        <p14:creationId xmlns:p14="http://schemas.microsoft.com/office/powerpoint/2010/main" val="3125435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A0118022-50D0-43CE-B9C3-944277464A3B}" type="slidenum">
              <a:rPr lang="en-US" smtClean="0"/>
              <a:pPr/>
              <a:t>1</a:t>
            </a:fld>
            <a:endParaRPr lang="en-US" dirty="0"/>
          </a:p>
        </p:txBody>
      </p:sp>
    </p:spTree>
    <p:extLst>
      <p:ext uri="{BB962C8B-B14F-4D97-AF65-F5344CB8AC3E}">
        <p14:creationId xmlns:p14="http://schemas.microsoft.com/office/powerpoint/2010/main" val="1616623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pPr/>
              <a:t>12</a:t>
            </a:fld>
            <a:endParaRPr lang="en-US" dirty="0"/>
          </a:p>
        </p:txBody>
      </p:sp>
    </p:spTree>
    <p:extLst>
      <p:ext uri="{BB962C8B-B14F-4D97-AF65-F5344CB8AC3E}">
        <p14:creationId xmlns:p14="http://schemas.microsoft.com/office/powerpoint/2010/main" val="1943697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pPr/>
              <a:t>13</a:t>
            </a:fld>
            <a:endParaRPr lang="en-US" dirty="0"/>
          </a:p>
        </p:txBody>
      </p:sp>
    </p:spTree>
    <p:extLst>
      <p:ext uri="{BB962C8B-B14F-4D97-AF65-F5344CB8AC3E}">
        <p14:creationId xmlns:p14="http://schemas.microsoft.com/office/powerpoint/2010/main" val="1061453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pPr/>
              <a:t>14</a:t>
            </a:fld>
            <a:endParaRPr lang="en-US" dirty="0"/>
          </a:p>
        </p:txBody>
      </p:sp>
    </p:spTree>
    <p:extLst>
      <p:ext uri="{BB962C8B-B14F-4D97-AF65-F5344CB8AC3E}">
        <p14:creationId xmlns:p14="http://schemas.microsoft.com/office/powerpoint/2010/main" val="630248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pPr/>
              <a:t>15</a:t>
            </a:fld>
            <a:endParaRPr lang="en-US" dirty="0"/>
          </a:p>
        </p:txBody>
      </p:sp>
    </p:spTree>
    <p:extLst>
      <p:ext uri="{BB962C8B-B14F-4D97-AF65-F5344CB8AC3E}">
        <p14:creationId xmlns:p14="http://schemas.microsoft.com/office/powerpoint/2010/main" val="604574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pPr/>
              <a:t>16</a:t>
            </a:fld>
            <a:endParaRPr lang="en-US" dirty="0"/>
          </a:p>
        </p:txBody>
      </p:sp>
    </p:spTree>
    <p:extLst>
      <p:ext uri="{BB962C8B-B14F-4D97-AF65-F5344CB8AC3E}">
        <p14:creationId xmlns:p14="http://schemas.microsoft.com/office/powerpoint/2010/main" val="3271572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pPr/>
              <a:t>17</a:t>
            </a:fld>
            <a:endParaRPr lang="en-US" dirty="0"/>
          </a:p>
        </p:txBody>
      </p:sp>
    </p:spTree>
    <p:extLst>
      <p:ext uri="{BB962C8B-B14F-4D97-AF65-F5344CB8AC3E}">
        <p14:creationId xmlns:p14="http://schemas.microsoft.com/office/powerpoint/2010/main" val="1341952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pPr/>
              <a:t>18</a:t>
            </a:fld>
            <a:endParaRPr lang="en-US" dirty="0"/>
          </a:p>
        </p:txBody>
      </p:sp>
    </p:spTree>
    <p:extLst>
      <p:ext uri="{BB962C8B-B14F-4D97-AF65-F5344CB8AC3E}">
        <p14:creationId xmlns:p14="http://schemas.microsoft.com/office/powerpoint/2010/main" val="166083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pPr/>
              <a:t>19</a:t>
            </a:fld>
            <a:endParaRPr lang="en-US" dirty="0"/>
          </a:p>
        </p:txBody>
      </p:sp>
    </p:spTree>
    <p:extLst>
      <p:ext uri="{BB962C8B-B14F-4D97-AF65-F5344CB8AC3E}">
        <p14:creationId xmlns:p14="http://schemas.microsoft.com/office/powerpoint/2010/main" val="1040469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pPr/>
              <a:t>20</a:t>
            </a:fld>
            <a:endParaRPr lang="en-US" dirty="0"/>
          </a:p>
        </p:txBody>
      </p:sp>
    </p:spTree>
    <p:extLst>
      <p:ext uri="{BB962C8B-B14F-4D97-AF65-F5344CB8AC3E}">
        <p14:creationId xmlns:p14="http://schemas.microsoft.com/office/powerpoint/2010/main" val="1777688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pPr/>
              <a:t>21</a:t>
            </a:fld>
            <a:endParaRPr lang="en-US" dirty="0"/>
          </a:p>
        </p:txBody>
      </p:sp>
    </p:spTree>
    <p:extLst>
      <p:ext uri="{BB962C8B-B14F-4D97-AF65-F5344CB8AC3E}">
        <p14:creationId xmlns:p14="http://schemas.microsoft.com/office/powerpoint/2010/main" val="1252668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pPr/>
              <a:t>4</a:t>
            </a:fld>
            <a:endParaRPr lang="en-US" dirty="0"/>
          </a:p>
        </p:txBody>
      </p:sp>
    </p:spTree>
    <p:extLst>
      <p:ext uri="{BB962C8B-B14F-4D97-AF65-F5344CB8AC3E}">
        <p14:creationId xmlns:p14="http://schemas.microsoft.com/office/powerpoint/2010/main" val="12750198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pPr/>
              <a:t>22</a:t>
            </a:fld>
            <a:endParaRPr lang="en-US" dirty="0"/>
          </a:p>
        </p:txBody>
      </p:sp>
    </p:spTree>
    <p:extLst>
      <p:ext uri="{BB962C8B-B14F-4D97-AF65-F5344CB8AC3E}">
        <p14:creationId xmlns:p14="http://schemas.microsoft.com/office/powerpoint/2010/main" val="926679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pPr/>
              <a:t>23</a:t>
            </a:fld>
            <a:endParaRPr lang="en-US" dirty="0"/>
          </a:p>
        </p:txBody>
      </p:sp>
    </p:spTree>
    <p:extLst>
      <p:ext uri="{BB962C8B-B14F-4D97-AF65-F5344CB8AC3E}">
        <p14:creationId xmlns:p14="http://schemas.microsoft.com/office/powerpoint/2010/main" val="10829127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pPr/>
              <a:t>24</a:t>
            </a:fld>
            <a:endParaRPr lang="en-US" dirty="0"/>
          </a:p>
        </p:txBody>
      </p:sp>
    </p:spTree>
    <p:extLst>
      <p:ext uri="{BB962C8B-B14F-4D97-AF65-F5344CB8AC3E}">
        <p14:creationId xmlns:p14="http://schemas.microsoft.com/office/powerpoint/2010/main" val="24316263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pPr/>
              <a:t>25</a:t>
            </a:fld>
            <a:endParaRPr lang="en-US" dirty="0"/>
          </a:p>
        </p:txBody>
      </p:sp>
    </p:spTree>
    <p:extLst>
      <p:ext uri="{BB962C8B-B14F-4D97-AF65-F5344CB8AC3E}">
        <p14:creationId xmlns:p14="http://schemas.microsoft.com/office/powerpoint/2010/main" val="1559192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A0118022-50D0-43CE-B9C3-944277464A3B}" type="slidenum">
              <a:rPr lang="en-US" smtClean="0"/>
              <a:pPr/>
              <a:t>26</a:t>
            </a:fld>
            <a:endParaRPr lang="en-US" dirty="0"/>
          </a:p>
        </p:txBody>
      </p:sp>
    </p:spTree>
    <p:extLst>
      <p:ext uri="{BB962C8B-B14F-4D97-AF65-F5344CB8AC3E}">
        <p14:creationId xmlns:p14="http://schemas.microsoft.com/office/powerpoint/2010/main" val="10274666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pPr/>
              <a:t>53</a:t>
            </a:fld>
            <a:endParaRPr lang="en-US" dirty="0"/>
          </a:p>
        </p:txBody>
      </p:sp>
    </p:spTree>
    <p:extLst>
      <p:ext uri="{BB962C8B-B14F-4D97-AF65-F5344CB8AC3E}">
        <p14:creationId xmlns:p14="http://schemas.microsoft.com/office/powerpoint/2010/main" val="2962673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pPr/>
              <a:t>54</a:t>
            </a:fld>
            <a:endParaRPr lang="en-US" dirty="0"/>
          </a:p>
        </p:txBody>
      </p:sp>
    </p:spTree>
    <p:extLst>
      <p:ext uri="{BB962C8B-B14F-4D97-AF65-F5344CB8AC3E}">
        <p14:creationId xmlns:p14="http://schemas.microsoft.com/office/powerpoint/2010/main" val="36078817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pPr/>
              <a:t>55</a:t>
            </a:fld>
            <a:endParaRPr lang="en-US" dirty="0"/>
          </a:p>
        </p:txBody>
      </p:sp>
    </p:spTree>
    <p:extLst>
      <p:ext uri="{BB962C8B-B14F-4D97-AF65-F5344CB8AC3E}">
        <p14:creationId xmlns:p14="http://schemas.microsoft.com/office/powerpoint/2010/main" val="3821214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pPr/>
              <a:t>5</a:t>
            </a:fld>
            <a:endParaRPr lang="en-US" dirty="0"/>
          </a:p>
        </p:txBody>
      </p:sp>
    </p:spTree>
    <p:extLst>
      <p:ext uri="{BB962C8B-B14F-4D97-AF65-F5344CB8AC3E}">
        <p14:creationId xmlns:p14="http://schemas.microsoft.com/office/powerpoint/2010/main" val="2548896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pPr/>
              <a:t>6</a:t>
            </a:fld>
            <a:endParaRPr lang="en-US" dirty="0"/>
          </a:p>
        </p:txBody>
      </p:sp>
    </p:spTree>
    <p:extLst>
      <p:ext uri="{BB962C8B-B14F-4D97-AF65-F5344CB8AC3E}">
        <p14:creationId xmlns:p14="http://schemas.microsoft.com/office/powerpoint/2010/main" val="1987678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pPr/>
              <a:t>7</a:t>
            </a:fld>
            <a:endParaRPr lang="en-US" dirty="0"/>
          </a:p>
        </p:txBody>
      </p:sp>
    </p:spTree>
    <p:extLst>
      <p:ext uri="{BB962C8B-B14F-4D97-AF65-F5344CB8AC3E}">
        <p14:creationId xmlns:p14="http://schemas.microsoft.com/office/powerpoint/2010/main" val="960293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pPr/>
              <a:t>8</a:t>
            </a:fld>
            <a:endParaRPr lang="en-US" dirty="0"/>
          </a:p>
        </p:txBody>
      </p:sp>
    </p:spTree>
    <p:extLst>
      <p:ext uri="{BB962C8B-B14F-4D97-AF65-F5344CB8AC3E}">
        <p14:creationId xmlns:p14="http://schemas.microsoft.com/office/powerpoint/2010/main" val="3887248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pPr/>
              <a:t>9</a:t>
            </a:fld>
            <a:endParaRPr lang="en-US" dirty="0"/>
          </a:p>
        </p:txBody>
      </p:sp>
    </p:spTree>
    <p:extLst>
      <p:ext uri="{BB962C8B-B14F-4D97-AF65-F5344CB8AC3E}">
        <p14:creationId xmlns:p14="http://schemas.microsoft.com/office/powerpoint/2010/main" val="2548896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pPr/>
              <a:t>10</a:t>
            </a:fld>
            <a:endParaRPr lang="en-US" dirty="0"/>
          </a:p>
        </p:txBody>
      </p:sp>
    </p:spTree>
    <p:extLst>
      <p:ext uri="{BB962C8B-B14F-4D97-AF65-F5344CB8AC3E}">
        <p14:creationId xmlns:p14="http://schemas.microsoft.com/office/powerpoint/2010/main" val="1735735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pPr/>
              <a:t>11</a:t>
            </a:fld>
            <a:endParaRPr lang="en-US" dirty="0"/>
          </a:p>
        </p:txBody>
      </p:sp>
    </p:spTree>
    <p:extLst>
      <p:ext uri="{BB962C8B-B14F-4D97-AF65-F5344CB8AC3E}">
        <p14:creationId xmlns:p14="http://schemas.microsoft.com/office/powerpoint/2010/main" val="29822359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hyperlink" Target="mailto:ETAsupport@wfgpshelpdesk.atlassian.net" TargetMode="Externa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emplate Information">
    <p:bg>
      <p:bgPr>
        <a:solidFill>
          <a:schemeClr val="bg1"/>
        </a:solidFill>
        <a:effectLst/>
      </p:bgPr>
    </p:bg>
    <p:spTree>
      <p:nvGrpSpPr>
        <p:cNvPr id="1" name=""/>
        <p:cNvGrpSpPr/>
        <p:nvPr/>
      </p:nvGrpSpPr>
      <p:grpSpPr>
        <a:xfrm>
          <a:off x="0" y="0"/>
          <a:ext cx="0" cy="0"/>
          <a:chOff x="0" y="0"/>
          <a:chExt cx="0" cy="0"/>
        </a:xfrm>
      </p:grpSpPr>
      <p:sp>
        <p:nvSpPr>
          <p:cNvPr id="33" name="Rectangle 32"/>
          <p:cNvSpPr/>
          <p:nvPr userDrawn="1"/>
        </p:nvSpPr>
        <p:spPr>
          <a:xfrm>
            <a:off x="0" y="3752850"/>
            <a:ext cx="4429402" cy="295275"/>
          </a:xfrm>
          <a:prstGeom prst="rect">
            <a:avLst/>
          </a:prstGeom>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4" name="Rectangle 33"/>
          <p:cNvSpPr/>
          <p:nvPr userDrawn="1"/>
        </p:nvSpPr>
        <p:spPr>
          <a:xfrm>
            <a:off x="0" y="5620716"/>
            <a:ext cx="4429402" cy="295275"/>
          </a:xfrm>
          <a:prstGeom prst="rect">
            <a:avLst/>
          </a:prstGeom>
          <a:gradFill>
            <a:gsLst>
              <a:gs pos="0">
                <a:schemeClr val="accent3">
                  <a:shade val="15000"/>
                  <a:satMod val="180000"/>
                  <a:lumMod val="72000"/>
                </a:schemeClr>
              </a:gs>
              <a:gs pos="78000">
                <a:schemeClr val="accent3">
                  <a:shade val="45000"/>
                  <a:satMod val="170000"/>
                  <a:lumMod val="85000"/>
                </a:schemeClr>
              </a:gs>
              <a:gs pos="100000">
                <a:schemeClr val="accent3">
                  <a:tint val="99000"/>
                  <a:shade val="65000"/>
                  <a:satMod val="155000"/>
                </a:schemeClr>
              </a:gs>
            </a:gsLst>
          </a:gra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14" name="TextBox 13"/>
          <p:cNvSpPr txBox="1"/>
          <p:nvPr userDrawn="1"/>
        </p:nvSpPr>
        <p:spPr>
          <a:xfrm>
            <a:off x="4695825" y="1571624"/>
            <a:ext cx="4297680" cy="5191126"/>
          </a:xfrm>
          <a:prstGeom prst="rect">
            <a:avLst/>
          </a:prstGeom>
          <a:noFill/>
        </p:spPr>
        <p:txBody>
          <a:bodyPr wrap="square" rtlCol="0">
            <a:noAutofit/>
          </a:bodyPr>
          <a:lstStyle/>
          <a:p>
            <a:pPr marL="0" indent="0">
              <a:spcAft>
                <a:spcPts val="1000"/>
              </a:spcAft>
              <a:buFont typeface="Arial" panose="020B0604020202020204" pitchFamily="34" charset="0"/>
              <a:buNone/>
            </a:pPr>
            <a:r>
              <a:rPr lang="en-US" sz="1400" b="1" dirty="0">
                <a:latin typeface="Arial" panose="020B0604020202020204" pitchFamily="34" charset="0"/>
                <a:cs typeface="Arial" panose="020B0604020202020204" pitchFamily="34" charset="0"/>
              </a:rPr>
              <a:t>Beyond</a:t>
            </a:r>
            <a:r>
              <a:rPr lang="en-US" sz="1400" b="1" baseline="0" dirty="0">
                <a:latin typeface="Arial" panose="020B0604020202020204" pitchFamily="34" charset="0"/>
                <a:cs typeface="Arial" panose="020B0604020202020204" pitchFamily="34" charset="0"/>
              </a:rPr>
              <a:t> the standard offerings</a:t>
            </a:r>
            <a:r>
              <a:rPr lang="en-US" sz="1150" b="0" baseline="0" dirty="0">
                <a:latin typeface="Arial" panose="020B0604020202020204" pitchFamily="34" charset="0"/>
                <a:cs typeface="Arial" panose="020B0604020202020204" pitchFamily="34" charset="0"/>
              </a:rPr>
              <a:t>,</a:t>
            </a:r>
            <a:r>
              <a:rPr lang="en-US" sz="1150" b="1" baseline="0" dirty="0">
                <a:latin typeface="Arial" panose="020B0604020202020204" pitchFamily="34" charset="0"/>
                <a:cs typeface="Arial" panose="020B0604020202020204" pitchFamily="34" charset="0"/>
              </a:rPr>
              <a:t> </a:t>
            </a:r>
            <a:r>
              <a:rPr lang="en-US" sz="1150" b="0" baseline="0" dirty="0">
                <a:latin typeface="Arial" panose="020B0604020202020204" pitchFamily="34" charset="0"/>
                <a:cs typeface="Arial" panose="020B0604020202020204" pitchFamily="34" charset="0"/>
              </a:rPr>
              <a:t>t</a:t>
            </a:r>
            <a:r>
              <a:rPr lang="en-US" sz="1150" b="0" dirty="0">
                <a:latin typeface="Arial" panose="020B0604020202020204" pitchFamily="34" charset="0"/>
                <a:cs typeface="Arial" panose="020B0604020202020204" pitchFamily="34" charset="0"/>
              </a:rPr>
              <a:t>his</a:t>
            </a:r>
            <a:r>
              <a:rPr lang="en-US" sz="1150" b="0" baseline="0" dirty="0">
                <a:latin typeface="Arial" panose="020B0604020202020204" pitchFamily="34" charset="0"/>
                <a:cs typeface="Arial" panose="020B0604020202020204" pitchFamily="34" charset="0"/>
              </a:rPr>
              <a:t> template contains a set of custom slides built to help you prepare your presentation.  Included are:</a:t>
            </a:r>
          </a:p>
          <a:p>
            <a:pPr marL="628650" lvl="1" indent="-171450">
              <a:lnSpc>
                <a:spcPct val="90000"/>
              </a:lnSpc>
              <a:spcAft>
                <a:spcPts val="400"/>
              </a:spcAft>
              <a:buFont typeface="Arial" panose="020B0604020202020204" pitchFamily="34" charset="0"/>
              <a:buChar char="•"/>
            </a:pPr>
            <a:r>
              <a:rPr lang="en-US" sz="1100" b="0" baseline="0" dirty="0">
                <a:latin typeface="Arial" panose="020B0604020202020204" pitchFamily="34" charset="0"/>
                <a:cs typeface="Arial" panose="020B0604020202020204" pitchFamily="34" charset="0"/>
              </a:rPr>
              <a:t>3 Speaker Slide choices</a:t>
            </a:r>
          </a:p>
          <a:p>
            <a:pPr marL="628650" lvl="1" indent="-171450">
              <a:lnSpc>
                <a:spcPct val="90000"/>
              </a:lnSpc>
              <a:spcAft>
                <a:spcPts val="400"/>
              </a:spcAft>
              <a:buFont typeface="Arial" panose="020B0604020202020204" pitchFamily="34" charset="0"/>
              <a:buChar char="•"/>
            </a:pPr>
            <a:r>
              <a:rPr lang="en-US" sz="1100" b="0" baseline="0" dirty="0">
                <a:latin typeface="Arial" panose="020B0604020202020204" pitchFamily="34" charset="0"/>
                <a:cs typeface="Arial" panose="020B0604020202020204" pitchFamily="34" charset="0"/>
              </a:rPr>
              <a:t>Where Are You?  </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  </a:t>
            </a:r>
            <a:r>
              <a:rPr lang="en-US" sz="1000" b="0" i="1" baseline="0" dirty="0">
                <a:solidFill>
                  <a:schemeClr val="tx1">
                    <a:lumMod val="75000"/>
                    <a:lumOff val="25000"/>
                  </a:schemeClr>
                </a:solidFill>
                <a:latin typeface="Arial" panose="020B0604020202020204" pitchFamily="34" charset="0"/>
                <a:cs typeface="Arial" panose="020B0604020202020204" pitchFamily="34" charset="0"/>
              </a:rPr>
              <a:t>(location slide)</a:t>
            </a:r>
          </a:p>
          <a:p>
            <a:pPr marL="628650" lvl="1" indent="-171450">
              <a:lnSpc>
                <a:spcPct val="90000"/>
              </a:lnSpc>
              <a:spcAft>
                <a:spcPts val="400"/>
              </a:spcAft>
              <a:buFont typeface="Arial" panose="020B0604020202020204" pitchFamily="34" charset="0"/>
              <a:buChar char="•"/>
            </a:pPr>
            <a:r>
              <a:rPr lang="en-US" sz="1100" b="0" baseline="0" dirty="0">
                <a:latin typeface="Arial" panose="020B0604020202020204" pitchFamily="34" charset="0"/>
                <a:cs typeface="Arial" panose="020B0604020202020204" pitchFamily="34" charset="0"/>
              </a:rPr>
              <a:t>Objectives</a:t>
            </a:r>
          </a:p>
          <a:p>
            <a:pPr marL="628650" lvl="1" indent="-171450">
              <a:lnSpc>
                <a:spcPct val="90000"/>
              </a:lnSpc>
              <a:spcAft>
                <a:spcPts val="400"/>
              </a:spcAft>
              <a:buFont typeface="Arial" panose="020B0604020202020204" pitchFamily="34" charset="0"/>
              <a:buChar char="•"/>
            </a:pPr>
            <a:r>
              <a:rPr lang="en-US" sz="1100" b="0" baseline="0" dirty="0">
                <a:latin typeface="Arial" panose="020B0604020202020204" pitchFamily="34" charset="0"/>
                <a:cs typeface="Arial" panose="020B0604020202020204" pitchFamily="34" charset="0"/>
              </a:rPr>
              <a:t>Agenda</a:t>
            </a:r>
          </a:p>
          <a:p>
            <a:pPr marL="628650" lvl="1" indent="-171450">
              <a:lnSpc>
                <a:spcPct val="90000"/>
              </a:lnSpc>
              <a:spcAft>
                <a:spcPts val="400"/>
              </a:spcAft>
              <a:buFont typeface="Arial" panose="020B0604020202020204" pitchFamily="34" charset="0"/>
              <a:buChar char="•"/>
            </a:pPr>
            <a:r>
              <a:rPr lang="en-US" sz="1100" b="0" baseline="0" dirty="0">
                <a:latin typeface="Arial" panose="020B0604020202020204" pitchFamily="34" charset="0"/>
                <a:cs typeface="Arial" panose="020B0604020202020204" pitchFamily="34" charset="0"/>
              </a:rPr>
              <a:t>Series Set</a:t>
            </a:r>
            <a:endParaRPr lang="en-US" sz="1100" b="1" dirty="0">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lang="en-US" sz="1200" b="1" dirty="0">
                <a:latin typeface="Arial" panose="020B0604020202020204" pitchFamily="34" charset="0"/>
                <a:cs typeface="Arial" panose="020B0604020202020204" pitchFamily="34" charset="0"/>
              </a:rPr>
              <a:t>Title Slide:</a:t>
            </a:r>
          </a:p>
          <a:p>
            <a:pPr marL="628650" marR="0" lvl="1" indent="-17145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050" b="0" baseline="0" dirty="0">
                <a:latin typeface="Arial" panose="020B0604020202020204" pitchFamily="34" charset="0"/>
                <a:cs typeface="Arial" panose="020B0604020202020204" pitchFamily="34" charset="0"/>
              </a:rPr>
              <a:t>The titles are formatted to display as “Small Caps”.  </a:t>
            </a:r>
          </a:p>
          <a:p>
            <a:pPr marL="628650" lvl="1" indent="-171450">
              <a:spcBef>
                <a:spcPts val="300"/>
              </a:spcBef>
              <a:spcAft>
                <a:spcPts val="0"/>
              </a:spcAft>
              <a:buFont typeface="Arial" panose="020B0604020202020204" pitchFamily="34" charset="0"/>
              <a:buChar char="•"/>
            </a:pPr>
            <a:r>
              <a:rPr lang="en-US" sz="1050" dirty="0">
                <a:latin typeface="Arial" panose="020B0604020202020204" pitchFamily="34" charset="0"/>
                <a:cs typeface="Arial" panose="020B0604020202020204" pitchFamily="34" charset="0"/>
              </a:rPr>
              <a:t>The</a:t>
            </a:r>
            <a:r>
              <a:rPr lang="en-US" sz="1050" baseline="0" dirty="0">
                <a:latin typeface="Arial" panose="020B0604020202020204" pitchFamily="34" charset="0"/>
                <a:cs typeface="Arial" panose="020B0604020202020204" pitchFamily="34" charset="0"/>
              </a:rPr>
              <a:t> date on the title slide updates automatically to the current day.  On the day of the Webinar, it will reflect the proper date.</a:t>
            </a:r>
          </a:p>
          <a:p>
            <a:pPr marL="171450" indent="-171450">
              <a:spcBef>
                <a:spcPts val="600"/>
              </a:spcBef>
              <a:spcAft>
                <a:spcPts val="800"/>
              </a:spcAft>
              <a:buFont typeface="Arial" panose="020B0604020202020204" pitchFamily="34" charset="0"/>
              <a:buChar char="•"/>
            </a:pPr>
            <a:r>
              <a:rPr lang="en-US" sz="1200" b="1" baseline="0" dirty="0">
                <a:latin typeface="Arial" panose="020B0604020202020204" pitchFamily="34" charset="0"/>
                <a:cs typeface="Arial" panose="020B0604020202020204" pitchFamily="34" charset="0"/>
              </a:rPr>
              <a:t>Resources:</a:t>
            </a:r>
            <a:br>
              <a:rPr lang="en-US" sz="1050" b="1" baseline="0" dirty="0">
                <a:latin typeface="Arial" panose="020B0604020202020204" pitchFamily="34" charset="0"/>
                <a:cs typeface="Arial" panose="020B0604020202020204" pitchFamily="34" charset="0"/>
              </a:rPr>
            </a:br>
            <a:r>
              <a:rPr lang="en-US" sz="1050" baseline="0" dirty="0">
                <a:latin typeface="Arial" panose="020B0604020202020204" pitchFamily="34" charset="0"/>
                <a:cs typeface="Arial" panose="020B0604020202020204" pitchFamily="34" charset="0"/>
              </a:rPr>
              <a:t>This works like a multi-level bulleted list.  Use the list level buttons on your “Home” tab to</a:t>
            </a:r>
            <a:br>
              <a:rPr lang="en-US" sz="1050" baseline="0" dirty="0">
                <a:latin typeface="Arial" panose="020B0604020202020204" pitchFamily="34" charset="0"/>
                <a:cs typeface="Arial" panose="020B0604020202020204" pitchFamily="34" charset="0"/>
              </a:rPr>
            </a:br>
            <a:r>
              <a:rPr lang="en-US" sz="1050" baseline="0" dirty="0">
                <a:latin typeface="Arial" panose="020B0604020202020204" pitchFamily="34" charset="0"/>
                <a:cs typeface="Arial" panose="020B0604020202020204" pitchFamily="34" charset="0"/>
              </a:rPr>
              <a:t>change levels.</a:t>
            </a:r>
          </a:p>
          <a:p>
            <a:pPr marL="628650" lvl="1" indent="-171450">
              <a:spcBef>
                <a:spcPts val="600"/>
              </a:spcBef>
              <a:spcAft>
                <a:spcPts val="300"/>
              </a:spcAft>
              <a:buFont typeface="Arial" panose="020B0604020202020204" pitchFamily="34" charset="0"/>
              <a:buChar char="•"/>
            </a:pPr>
            <a:r>
              <a:rPr lang="en-US" sz="1050" baseline="0" dirty="0">
                <a:latin typeface="Arial" panose="020B0604020202020204" pitchFamily="34" charset="0"/>
                <a:cs typeface="Arial" panose="020B0604020202020204" pitchFamily="34" charset="0"/>
              </a:rPr>
              <a:t>The first level is the name of the resource</a:t>
            </a:r>
          </a:p>
          <a:p>
            <a:pPr marL="628650" lvl="1" indent="-171450">
              <a:spcAft>
                <a:spcPts val="300"/>
              </a:spcAft>
              <a:buFont typeface="Arial" panose="020B0604020202020204" pitchFamily="34" charset="0"/>
              <a:buChar char="•"/>
            </a:pPr>
            <a:r>
              <a:rPr lang="en-US" sz="1050" baseline="0" dirty="0">
                <a:latin typeface="Arial" panose="020B0604020202020204" pitchFamily="34" charset="0"/>
                <a:cs typeface="Arial" panose="020B0604020202020204" pitchFamily="34" charset="0"/>
              </a:rPr>
              <a:t>The second level is the Resource Information</a:t>
            </a:r>
          </a:p>
          <a:p>
            <a:pPr marL="628650" lvl="1" indent="-171450">
              <a:spcAft>
                <a:spcPts val="600"/>
              </a:spcAft>
              <a:buFont typeface="Arial" panose="020B0604020202020204" pitchFamily="34" charset="0"/>
              <a:buChar char="•"/>
            </a:pPr>
            <a:r>
              <a:rPr lang="en-US" sz="1050" baseline="0" dirty="0">
                <a:latin typeface="Arial" panose="020B0604020202020204" pitchFamily="34" charset="0"/>
                <a:cs typeface="Arial" panose="020B0604020202020204" pitchFamily="34" charset="0"/>
              </a:rPr>
              <a:t>The third level is the Resource Link.</a:t>
            </a:r>
          </a:p>
          <a:p>
            <a:pPr marL="171450" lvl="0" indent="-171450">
              <a:spcAft>
                <a:spcPts val="600"/>
              </a:spcAft>
              <a:buFont typeface="Arial" panose="020B0604020202020204" pitchFamily="34" charset="0"/>
              <a:buChar char="•"/>
            </a:pPr>
            <a:endParaRPr lang="en-US" sz="1050" baseline="0" dirty="0">
              <a:latin typeface="Arial" panose="020B0604020202020204" pitchFamily="34" charset="0"/>
              <a:cs typeface="Arial" panose="020B0604020202020204" pitchFamily="34" charset="0"/>
            </a:endParaRPr>
          </a:p>
          <a:p>
            <a:pPr marL="0" indent="0">
              <a:spcAft>
                <a:spcPts val="600"/>
              </a:spcAft>
              <a:buFont typeface="Arial" panose="020B0604020202020204" pitchFamily="34" charset="0"/>
              <a:buNone/>
            </a:pPr>
            <a:endParaRPr lang="en-US" sz="1050" dirty="0">
              <a:latin typeface="Arial" panose="020B0604020202020204" pitchFamily="34" charset="0"/>
              <a:cs typeface="Arial" panose="020B0604020202020204" pitchFamily="34" charset="0"/>
            </a:endParaRPr>
          </a:p>
        </p:txBody>
      </p:sp>
      <p:grpSp>
        <p:nvGrpSpPr>
          <p:cNvPr id="18" name="Group 17"/>
          <p:cNvGrpSpPr/>
          <p:nvPr userDrawn="1"/>
        </p:nvGrpSpPr>
        <p:grpSpPr>
          <a:xfrm>
            <a:off x="6728086" y="5023409"/>
            <a:ext cx="1296075" cy="481538"/>
            <a:chOff x="6721200" y="5603662"/>
            <a:chExt cx="1296075" cy="481538"/>
          </a:xfrm>
        </p:grpSpPr>
        <p:grpSp>
          <p:nvGrpSpPr>
            <p:cNvPr id="8" name="Group 7"/>
            <p:cNvGrpSpPr/>
            <p:nvPr userDrawn="1"/>
          </p:nvGrpSpPr>
          <p:grpSpPr>
            <a:xfrm>
              <a:off x="6721200" y="5603662"/>
              <a:ext cx="881689" cy="481538"/>
              <a:chOff x="6721200" y="5603662"/>
              <a:chExt cx="881689" cy="481538"/>
            </a:xfrm>
          </p:grpSpPr>
          <p:pic>
            <p:nvPicPr>
              <p:cNvPr id="4" name="Picture 3"/>
              <p:cNvPicPr>
                <a:picLocks noChangeAspect="1"/>
              </p:cNvPicPr>
              <p:nvPr userDrawn="1"/>
            </p:nvPicPr>
            <p:blipFill>
              <a:blip r:embed="rId2"/>
              <a:stretch>
                <a:fillRect/>
              </a:stretch>
            </p:blipFill>
            <p:spPr>
              <a:xfrm>
                <a:off x="6721200" y="5603662"/>
                <a:ext cx="881689" cy="481538"/>
              </a:xfrm>
              <a:prstGeom prst="rect">
                <a:avLst/>
              </a:prstGeom>
            </p:spPr>
          </p:pic>
          <p:sp>
            <p:nvSpPr>
              <p:cNvPr id="5" name="Rectangle 4"/>
              <p:cNvSpPr/>
              <p:nvPr userDrawn="1"/>
            </p:nvSpPr>
            <p:spPr>
              <a:xfrm>
                <a:off x="7236000" y="5644800"/>
                <a:ext cx="366889" cy="178031"/>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grpSp>
        <p:sp>
          <p:nvSpPr>
            <p:cNvPr id="17" name="Left Arrow 16"/>
            <p:cNvSpPr/>
            <p:nvPr userDrawn="1"/>
          </p:nvSpPr>
          <p:spPr>
            <a:xfrm>
              <a:off x="7642875" y="5644800"/>
              <a:ext cx="374400" cy="178031"/>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grpSp>
      <p:sp>
        <p:nvSpPr>
          <p:cNvPr id="28" name="Rectangle 27"/>
          <p:cNvSpPr/>
          <p:nvPr userDrawn="1"/>
        </p:nvSpPr>
        <p:spPr>
          <a:xfrm>
            <a:off x="5509122" y="1"/>
            <a:ext cx="278130" cy="1197534"/>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7" name="Rectangle 26"/>
          <p:cNvSpPr/>
          <p:nvPr userDrawn="1"/>
        </p:nvSpPr>
        <p:spPr>
          <a:xfrm>
            <a:off x="4429402" y="1501813"/>
            <a:ext cx="278130" cy="5356188"/>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 name="TextBox 5"/>
          <p:cNvSpPr txBox="1"/>
          <p:nvPr userDrawn="1"/>
        </p:nvSpPr>
        <p:spPr>
          <a:xfrm>
            <a:off x="0" y="54831"/>
            <a:ext cx="5448300" cy="978729"/>
          </a:xfrm>
          <a:prstGeom prst="rect">
            <a:avLst/>
          </a:prstGeom>
          <a:noFill/>
        </p:spPr>
        <p:txBody>
          <a:bodyPr wrap="square" rtlCol="0">
            <a:spAutoFit/>
          </a:bodyPr>
          <a:lstStyle/>
          <a:p>
            <a:pPr algn="ctr">
              <a:lnSpc>
                <a:spcPct val="90000"/>
              </a:lnSpc>
            </a:pPr>
            <a:r>
              <a:rPr lang="en-US" sz="3600" b="0" i="0" kern="1200" cap="small" spc="40" baseline="0" dirty="0">
                <a:gradFill flip="none" rotWithShape="1">
                  <a:gsLst>
                    <a:gs pos="0">
                      <a:srgbClr val="752832">
                        <a:lumMod val="28000"/>
                      </a:srgbClr>
                    </a:gs>
                    <a:gs pos="100000">
                      <a:schemeClr val="accent2">
                        <a:lumMod val="75000"/>
                      </a:schemeClr>
                    </a:gs>
                  </a:gsLst>
                  <a:lin ang="16200000" scaled="1"/>
                  <a:tileRect/>
                </a:gradFill>
                <a:latin typeface="Impact" panose="020B0806030902050204" pitchFamily="34" charset="0"/>
                <a:ea typeface="+mj-ea"/>
                <a:cs typeface="Myriad Pro Cond"/>
              </a:rPr>
              <a:t>This Slide Is Hidden.  </a:t>
            </a:r>
          </a:p>
          <a:p>
            <a:pPr algn="ctr">
              <a:lnSpc>
                <a:spcPct val="90000"/>
              </a:lnSpc>
            </a:pPr>
            <a:r>
              <a:rPr lang="en-US" sz="2800" b="0" i="0" kern="1200" cap="small" spc="40" baseline="0" dirty="0">
                <a:gradFill flip="none" rotWithShape="1">
                  <a:gsLst>
                    <a:gs pos="0">
                      <a:srgbClr val="752832">
                        <a:lumMod val="28000"/>
                      </a:srgbClr>
                    </a:gs>
                    <a:gs pos="100000">
                      <a:schemeClr val="accent2">
                        <a:lumMod val="75000"/>
                      </a:schemeClr>
                    </a:gs>
                  </a:gsLst>
                  <a:lin ang="16200000" scaled="1"/>
                  <a:tileRect/>
                </a:gradFill>
                <a:latin typeface="Impact" panose="020B0806030902050204" pitchFamily="34" charset="0"/>
                <a:ea typeface="+mj-ea"/>
                <a:cs typeface="Myriad Pro Cond"/>
              </a:rPr>
              <a:t>It will not display in your presentation.</a:t>
            </a:r>
          </a:p>
        </p:txBody>
      </p:sp>
      <p:sp>
        <p:nvSpPr>
          <p:cNvPr id="7" name="TextBox 6"/>
          <p:cNvSpPr txBox="1"/>
          <p:nvPr userDrawn="1"/>
        </p:nvSpPr>
        <p:spPr>
          <a:xfrm>
            <a:off x="91736" y="1613703"/>
            <a:ext cx="4297680" cy="5149047"/>
          </a:xfrm>
          <a:prstGeom prst="rect">
            <a:avLst/>
          </a:prstGeom>
          <a:noFill/>
        </p:spPr>
        <p:txBody>
          <a:bodyPr wrap="square" rtlCol="0">
            <a:noAutofit/>
          </a:bodyPr>
          <a:lstStyle/>
          <a:p>
            <a:pPr>
              <a:spcAft>
                <a:spcPts val="300"/>
              </a:spcAft>
            </a:pPr>
            <a:r>
              <a:rPr lang="en-US" sz="1400" b="1" dirty="0">
                <a:latin typeface="Arial" panose="020B0604020202020204" pitchFamily="34" charset="0"/>
                <a:cs typeface="Arial" panose="020B0604020202020204" pitchFamily="34" charset="0"/>
              </a:rPr>
              <a:t>How to use</a:t>
            </a:r>
            <a:r>
              <a:rPr lang="en-US" sz="1400" b="1" baseline="0" dirty="0">
                <a:latin typeface="Arial" panose="020B0604020202020204" pitchFamily="34" charset="0"/>
                <a:cs typeface="Arial" panose="020B0604020202020204" pitchFamily="34" charset="0"/>
              </a:rPr>
              <a:t> this template:</a:t>
            </a:r>
          </a:p>
          <a:p>
            <a:pPr marL="171450" indent="-171450">
              <a:buFont typeface="Arial" panose="020B0604020202020204" pitchFamily="34" charset="0"/>
              <a:buChar char="•"/>
            </a:pPr>
            <a:r>
              <a:rPr lang="en-US" sz="1050" b="0" baseline="0" dirty="0">
                <a:latin typeface="Arial" panose="020B0604020202020204" pitchFamily="34" charset="0"/>
                <a:cs typeface="Arial" panose="020B0604020202020204" pitchFamily="34" charset="0"/>
              </a:rPr>
              <a:t>When creating a new slide, click the arrow under the “New Slide” button.  This will display the template master slides available.  Select the layout you </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need from the list.</a:t>
            </a:r>
          </a:p>
          <a:p>
            <a:pPr marL="171450" indent="-171450">
              <a:spcBef>
                <a:spcPts val="600"/>
              </a:spcBef>
              <a:buFont typeface="Arial" panose="020B0604020202020204" pitchFamily="34" charset="0"/>
              <a:buChar char="•"/>
            </a:pPr>
            <a:r>
              <a:rPr lang="en-US" sz="1050" b="0" baseline="0" dirty="0">
                <a:latin typeface="Arial" panose="020B0604020202020204" pitchFamily="34" charset="0"/>
                <a:cs typeface="Arial" panose="020B0604020202020204" pitchFamily="34" charset="0"/>
              </a:rPr>
              <a:t>Likewise, to </a:t>
            </a:r>
            <a:r>
              <a:rPr lang="en-US" sz="1050" b="0" i="1" baseline="0" dirty="0">
                <a:latin typeface="Arial" panose="020B0604020202020204" pitchFamily="34" charset="0"/>
                <a:cs typeface="Arial" panose="020B0604020202020204" pitchFamily="34" charset="0"/>
              </a:rPr>
              <a:t>change</a:t>
            </a:r>
            <a:r>
              <a:rPr lang="en-US" sz="1050" b="0" baseline="0" dirty="0">
                <a:latin typeface="Arial" panose="020B0604020202020204" pitchFamily="34" charset="0"/>
                <a:cs typeface="Arial" panose="020B0604020202020204" pitchFamily="34" charset="0"/>
              </a:rPr>
              <a:t> the </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template master of a slide,</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click the “Layout” button </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right next to the </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“New Slide” button.</a:t>
            </a:r>
          </a:p>
          <a:p>
            <a:pPr marL="0" marR="0" lvl="0" indent="0" algn="l" defTabSz="457200" rtl="0" eaLnBrk="1" fontAlgn="auto" latinLnBrk="0" hangingPunct="1">
              <a:lnSpc>
                <a:spcPct val="100000"/>
              </a:lnSpc>
              <a:spcBef>
                <a:spcPts val="600"/>
              </a:spcBef>
              <a:spcAft>
                <a:spcPts val="3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General Template Notes:</a:t>
            </a:r>
          </a:p>
          <a:p>
            <a:pPr marL="274320" lvl="0" indent="0">
              <a:spcAft>
                <a:spcPts val="600"/>
              </a:spcAft>
              <a:buFont typeface="Arial" panose="020B0604020202020204" pitchFamily="34" charset="0"/>
              <a:buNone/>
            </a:pPr>
            <a:r>
              <a:rPr lang="en-US" sz="1800" b="0" u="sng" spc="60" baseline="0" dirty="0">
                <a:solidFill>
                  <a:schemeClr val="bg1"/>
                </a:solidFill>
                <a:effectLst>
                  <a:outerShdw blurRad="76200" dist="38100" dir="8100000" algn="tr" rotWithShape="0">
                    <a:prstClr val="black">
                      <a:alpha val="60000"/>
                    </a:prstClr>
                  </a:outerShdw>
                </a:effectLst>
                <a:latin typeface="Impact" panose="020B0806030902050204" pitchFamily="34" charset="0"/>
                <a:cs typeface="Arial" panose="020B0604020202020204" pitchFamily="34" charset="0"/>
              </a:rPr>
              <a:t>DO NOT:</a:t>
            </a:r>
          </a:p>
          <a:p>
            <a:pPr marL="628650" marR="0" lvl="1"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50" b="1" baseline="0" dirty="0">
                <a:latin typeface="Arial" panose="020B0604020202020204" pitchFamily="34" charset="0"/>
                <a:cs typeface="Arial" panose="020B0604020202020204" pitchFamily="34" charset="0"/>
              </a:rPr>
              <a:t>Space out your bullets using the “enter” key</a:t>
            </a:r>
            <a:r>
              <a:rPr lang="en-US" sz="1050" b="0" baseline="0" dirty="0">
                <a:latin typeface="Arial" panose="020B0604020202020204" pitchFamily="34" charset="0"/>
                <a:cs typeface="Arial" panose="020B0604020202020204" pitchFamily="34" charset="0"/>
              </a:rPr>
              <a:t>.  If a spacing adjustment is needed, it will be handled by the design team.</a:t>
            </a:r>
            <a:endParaRPr lang="en-US" sz="1050" b="0" dirty="0">
              <a:latin typeface="Arial" panose="020B0604020202020204" pitchFamily="34" charset="0"/>
              <a:cs typeface="Arial" panose="020B0604020202020204" pitchFamily="34" charset="0"/>
            </a:endParaRPr>
          </a:p>
          <a:p>
            <a:pPr marL="628650" lvl="1" indent="-171450">
              <a:spcAft>
                <a:spcPts val="600"/>
              </a:spcAft>
              <a:buFont typeface="Arial" panose="020B0604020202020204" pitchFamily="34" charset="0"/>
              <a:buChar char="•"/>
            </a:pPr>
            <a:r>
              <a:rPr lang="en-US" sz="1050" b="1" baseline="0" dirty="0">
                <a:latin typeface="Arial" panose="020B0604020202020204" pitchFamily="34" charset="0"/>
                <a:cs typeface="Arial" panose="020B0604020202020204" pitchFamily="34" charset="0"/>
              </a:rPr>
              <a:t>Type any titles in all uppercase or with caps lock on</a:t>
            </a:r>
            <a:r>
              <a:rPr lang="en-US" sz="1050" b="0" baseline="0" dirty="0">
                <a:latin typeface="Arial" panose="020B0604020202020204" pitchFamily="34" charset="0"/>
                <a:cs typeface="Arial" panose="020B0604020202020204" pitchFamily="34" charset="0"/>
              </a:rPr>
              <a:t>, as formatting is automatic. Type using standard title caps.</a:t>
            </a:r>
          </a:p>
          <a:p>
            <a:pPr marL="628650" lvl="1" indent="-171450">
              <a:spcAft>
                <a:spcPts val="600"/>
              </a:spcAft>
              <a:buFont typeface="Arial" panose="020B0604020202020204" pitchFamily="34" charset="0"/>
              <a:buChar char="•"/>
            </a:pPr>
            <a:r>
              <a:rPr lang="en-US" sz="1050" b="1" baseline="0" dirty="0">
                <a:latin typeface="Arial" panose="020B0604020202020204" pitchFamily="34" charset="0"/>
                <a:cs typeface="Arial" panose="020B0604020202020204" pitchFamily="34" charset="0"/>
              </a:rPr>
              <a:t>Change heading alignment or location. </a:t>
            </a:r>
            <a:r>
              <a:rPr lang="en-US" sz="1050" b="0" baseline="0" dirty="0">
                <a:latin typeface="Arial" panose="020B0604020202020204" pitchFamily="34" charset="0"/>
                <a:cs typeface="Arial" panose="020B0604020202020204" pitchFamily="34" charset="0"/>
              </a:rPr>
              <a:t>Any issues present in the display of your slides will be repaired by the design team.</a:t>
            </a:r>
          </a:p>
          <a:p>
            <a:pPr marL="27432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0" i="0" u="sng" strike="noStrike" kern="1200" cap="none" spc="60" normalizeH="0" baseline="0" noProof="0" dirty="0">
                <a:ln>
                  <a:noFill/>
                </a:ln>
                <a:solidFill>
                  <a:schemeClr val="bg1"/>
                </a:solidFill>
                <a:effectLst>
                  <a:outerShdw blurRad="76200" dist="38100" dir="8100000" algn="tr" rotWithShape="0">
                    <a:prstClr val="black">
                      <a:alpha val="60000"/>
                    </a:prstClr>
                  </a:outerShdw>
                </a:effectLst>
                <a:uLnTx/>
                <a:uFillTx/>
                <a:latin typeface="Impact" panose="020B0806030902050204" pitchFamily="34" charset="0"/>
                <a:ea typeface="+mn-ea"/>
                <a:cs typeface="Arial" panose="020B0604020202020204" pitchFamily="34" charset="0"/>
              </a:rPr>
              <a:t>DO:</a:t>
            </a:r>
          </a:p>
          <a:p>
            <a:pPr marL="628650" marR="0" lvl="1"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Reference your graphics</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Add a note at the top of the “Slide notes” section that indicates where your graphic originated.  Note that any graphics not referenced or in violation of </a:t>
            </a:r>
            <a:r>
              <a:rPr kumimoji="0" lang="en-US" sz="105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mn-ea"/>
                <a:cs typeface="Arial" panose="020B0604020202020204" pitchFamily="34" charset="0"/>
              </a:rPr>
              <a:t>US Copyright Law, Title 17 </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will be replaced to ensure your protection.</a:t>
            </a:r>
          </a:p>
          <a:p>
            <a:pPr marL="0" indent="0">
              <a:spcBef>
                <a:spcPts val="600"/>
              </a:spcBef>
              <a:buFont typeface="Arial" panose="020B0604020202020204" pitchFamily="34" charset="0"/>
              <a:buNone/>
            </a:pPr>
            <a:endParaRPr lang="en-US" sz="1100" b="0" baseline="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grpSp>
        <p:nvGrpSpPr>
          <p:cNvPr id="13" name="Group 12"/>
          <p:cNvGrpSpPr/>
          <p:nvPr userDrawn="1"/>
        </p:nvGrpSpPr>
        <p:grpSpPr>
          <a:xfrm>
            <a:off x="95250" y="1177480"/>
            <a:ext cx="8953500" cy="325901"/>
            <a:chOff x="95250" y="1177480"/>
            <a:chExt cx="8953500" cy="325901"/>
          </a:xfrm>
        </p:grpSpPr>
        <p:sp>
          <p:nvSpPr>
            <p:cNvPr id="10" name="TextBox 9"/>
            <p:cNvSpPr txBox="1"/>
            <p:nvPr userDrawn="1"/>
          </p:nvSpPr>
          <p:spPr>
            <a:xfrm>
              <a:off x="95250" y="1177480"/>
              <a:ext cx="8953500" cy="304277"/>
            </a:xfrm>
            <a:prstGeom prst="rect">
              <a:avLst/>
            </a:prstGeom>
            <a:noFill/>
          </p:spPr>
          <p:txBody>
            <a:bodyPr wrap="square" rtlCol="0">
              <a:noAutofit/>
            </a:bodyPr>
            <a:lstStyle/>
            <a:p>
              <a:pPr algn="ctr"/>
              <a:r>
                <a:rPr lang="en-US" sz="1600" i="1" dirty="0">
                  <a:solidFill>
                    <a:schemeClr val="tx1">
                      <a:lumMod val="65000"/>
                      <a:lumOff val="35000"/>
                    </a:schemeClr>
                  </a:solidFill>
                  <a:latin typeface="Arial" panose="020B0604020202020204" pitchFamily="34" charset="0"/>
                  <a:cs typeface="Arial" panose="020B0604020202020204" pitchFamily="34" charset="0"/>
                </a:rPr>
                <a:t>This slide contains information</a:t>
              </a:r>
              <a:r>
                <a:rPr lang="en-US" sz="1600" i="1" baseline="0" dirty="0">
                  <a:solidFill>
                    <a:schemeClr val="tx1">
                      <a:lumMod val="65000"/>
                      <a:lumOff val="35000"/>
                    </a:schemeClr>
                  </a:solidFill>
                  <a:latin typeface="Arial" panose="020B0604020202020204" pitchFamily="34" charset="0"/>
                  <a:cs typeface="Arial" panose="020B0604020202020204" pitchFamily="34" charset="0"/>
                </a:rPr>
                <a:t> on how to use this template.  It is not a part of the presentation.</a:t>
              </a:r>
              <a:endParaRPr lang="en-US" sz="1600" i="1"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12" name="Group 11"/>
            <p:cNvGrpSpPr/>
            <p:nvPr userDrawn="1"/>
          </p:nvGrpSpPr>
          <p:grpSpPr>
            <a:xfrm>
              <a:off x="114300" y="1197535"/>
              <a:ext cx="8915400" cy="305846"/>
              <a:chOff x="114300" y="1188010"/>
              <a:chExt cx="8915400" cy="305846"/>
            </a:xfrm>
          </p:grpSpPr>
          <p:cxnSp>
            <p:nvCxnSpPr>
              <p:cNvPr id="9" name="Straight Connector 8"/>
              <p:cNvCxnSpPr/>
              <p:nvPr userDrawn="1"/>
            </p:nvCxnSpPr>
            <p:spPr>
              <a:xfrm>
                <a:off x="114300" y="1493856"/>
                <a:ext cx="8915400" cy="0"/>
              </a:xfrm>
              <a:prstGeom prst="line">
                <a:avLst/>
              </a:prstGeom>
              <a:ln w="28575">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userDrawn="1"/>
            </p:nvCxnSpPr>
            <p:spPr>
              <a:xfrm>
                <a:off x="114300" y="1188010"/>
                <a:ext cx="8915400" cy="0"/>
              </a:xfrm>
              <a:prstGeom prst="line">
                <a:avLst/>
              </a:prstGeom>
              <a:ln w="28575">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sp>
        <p:nvSpPr>
          <p:cNvPr id="15" name="TextBox 14"/>
          <p:cNvSpPr txBox="1"/>
          <p:nvPr userDrawn="1"/>
        </p:nvSpPr>
        <p:spPr>
          <a:xfrm>
            <a:off x="7084799" y="2272914"/>
            <a:ext cx="1317601" cy="1154326"/>
          </a:xfrm>
          <a:prstGeom prst="rect">
            <a:avLst/>
          </a:prstGeom>
          <a:noFill/>
        </p:spPr>
        <p:txBody>
          <a:bodyPr wrap="square" rtlCol="0">
            <a:noAutofit/>
          </a:bodyPr>
          <a:lstStyle/>
          <a:p>
            <a:pPr marL="0" lvl="1" indent="-171450">
              <a:lnSpc>
                <a:spcPct val="90000"/>
              </a:lnSpc>
              <a:spcAft>
                <a:spcPts val="400"/>
              </a:spcAft>
              <a:buFont typeface="Arial" panose="020B0604020202020204" pitchFamily="34" charset="0"/>
              <a:buChar char="•"/>
            </a:pPr>
            <a:r>
              <a:rPr lang="en-US" sz="1100" b="0" baseline="0" dirty="0"/>
              <a:t>Quote</a:t>
            </a:r>
          </a:p>
          <a:p>
            <a:pPr marL="0" lvl="1" indent="-171450">
              <a:lnSpc>
                <a:spcPct val="90000"/>
              </a:lnSpc>
              <a:spcAft>
                <a:spcPts val="400"/>
              </a:spcAft>
              <a:buFont typeface="Arial" panose="020B0604020202020204" pitchFamily="34" charset="0"/>
              <a:buChar char="•"/>
            </a:pPr>
            <a:r>
              <a:rPr lang="en-US" sz="1100" b="0" baseline="0" dirty="0"/>
              <a:t>Questions</a:t>
            </a:r>
          </a:p>
          <a:p>
            <a:pPr marL="0" lvl="1" indent="-171450">
              <a:lnSpc>
                <a:spcPct val="90000"/>
              </a:lnSpc>
              <a:spcAft>
                <a:spcPts val="400"/>
              </a:spcAft>
              <a:buFont typeface="Arial" panose="020B0604020202020204" pitchFamily="34" charset="0"/>
              <a:buChar char="•"/>
            </a:pPr>
            <a:r>
              <a:rPr lang="en-US" sz="1100" b="0" baseline="0" dirty="0"/>
              <a:t>Resources</a:t>
            </a:r>
          </a:p>
          <a:p>
            <a:pPr marL="0" lvl="1" indent="-171450">
              <a:lnSpc>
                <a:spcPct val="90000"/>
              </a:lnSpc>
              <a:spcAft>
                <a:spcPts val="400"/>
              </a:spcAft>
              <a:buFont typeface="Arial" panose="020B0604020202020204" pitchFamily="34" charset="0"/>
              <a:buChar char="•"/>
            </a:pPr>
            <a:r>
              <a:rPr lang="en-US" sz="1100" b="0" baseline="0" dirty="0"/>
              <a:t>Contact</a:t>
            </a:r>
          </a:p>
          <a:p>
            <a:pPr marL="0" lvl="1" indent="-171450">
              <a:lnSpc>
                <a:spcPct val="90000"/>
              </a:lnSpc>
              <a:spcAft>
                <a:spcPts val="400"/>
              </a:spcAft>
              <a:buFont typeface="Arial" panose="020B0604020202020204" pitchFamily="34" charset="0"/>
              <a:buChar char="•"/>
            </a:pPr>
            <a:r>
              <a:rPr lang="en-US" sz="1100" b="0" baseline="0" dirty="0"/>
              <a:t>Thank You</a:t>
            </a:r>
            <a:endParaRPr lang="en-US" sz="1100" b="0" dirty="0"/>
          </a:p>
        </p:txBody>
      </p:sp>
      <p:cxnSp>
        <p:nvCxnSpPr>
          <p:cNvPr id="3" name="Straight Connector 2"/>
          <p:cNvCxnSpPr/>
          <p:nvPr userDrawn="1"/>
        </p:nvCxnSpPr>
        <p:spPr>
          <a:xfrm>
            <a:off x="5040000" y="2239425"/>
            <a:ext cx="33624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userDrawn="1"/>
        </p:nvCxnSpPr>
        <p:spPr>
          <a:xfrm>
            <a:off x="5040000" y="3477150"/>
            <a:ext cx="33624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nvGrpSpPr>
          <p:cNvPr id="26" name="Group 25"/>
          <p:cNvGrpSpPr/>
          <p:nvPr userDrawn="1"/>
        </p:nvGrpSpPr>
        <p:grpSpPr>
          <a:xfrm>
            <a:off x="6000750" y="-37309"/>
            <a:ext cx="3143249" cy="1262157"/>
            <a:chOff x="6000750" y="-37309"/>
            <a:chExt cx="3143249" cy="1262157"/>
          </a:xfrm>
        </p:grpSpPr>
        <p:sp>
          <p:nvSpPr>
            <p:cNvPr id="23" name="TextBox 22"/>
            <p:cNvSpPr txBox="1"/>
            <p:nvPr userDrawn="1"/>
          </p:nvSpPr>
          <p:spPr>
            <a:xfrm>
              <a:off x="7205266" y="66207"/>
              <a:ext cx="1938733" cy="1044036"/>
            </a:xfrm>
            <a:prstGeom prst="rect">
              <a:avLst/>
            </a:prstGeom>
            <a:noFill/>
          </p:spPr>
          <p:txBody>
            <a:bodyPr wrap="square" rtlCol="0">
              <a:noAutofit/>
            </a:bodyPr>
            <a:lstStyle/>
            <a:p>
              <a:pPr algn="l">
                <a:lnSpc>
                  <a:spcPct val="90000"/>
                </a:lnSpc>
              </a:pPr>
              <a:r>
                <a:rPr lang="en-US" sz="1300" b="1" i="0" spc="40" dirty="0">
                  <a:solidFill>
                    <a:schemeClr val="tx1">
                      <a:lumMod val="85000"/>
                      <a:lumOff val="15000"/>
                    </a:schemeClr>
                  </a:solidFill>
                  <a:latin typeface="+mj-lt"/>
                </a:rPr>
                <a:t>Don’t Delete this slide until the presentation is final.</a:t>
              </a:r>
              <a:endParaRPr lang="en-US" sz="1300" b="1" i="0" spc="40" baseline="0" dirty="0">
                <a:solidFill>
                  <a:schemeClr val="tx1">
                    <a:lumMod val="85000"/>
                    <a:lumOff val="15000"/>
                  </a:schemeClr>
                </a:solidFill>
                <a:latin typeface="+mj-lt"/>
              </a:endParaRPr>
            </a:p>
            <a:p>
              <a:pPr algn="ctr">
                <a:lnSpc>
                  <a:spcPct val="90000"/>
                </a:lnSpc>
                <a:spcBef>
                  <a:spcPts val="600"/>
                </a:spcBef>
              </a:pPr>
              <a:r>
                <a:rPr lang="en-US" sz="1500" b="1" i="0" spc="40" baseline="0" dirty="0">
                  <a:solidFill>
                    <a:srgbClr val="9D1C30"/>
                  </a:solidFill>
                  <a:latin typeface="+mj-lt"/>
                </a:rPr>
                <a:t>Keep it in the template.</a:t>
              </a:r>
              <a:endParaRPr lang="en-US" sz="1500" b="1" i="0" spc="40" dirty="0">
                <a:solidFill>
                  <a:srgbClr val="9D1C30"/>
                </a:solidFill>
                <a:latin typeface="+mj-lt"/>
              </a:endParaRPr>
            </a:p>
          </p:txBody>
        </p:sp>
        <p:grpSp>
          <p:nvGrpSpPr>
            <p:cNvPr id="25" name="Group 24"/>
            <p:cNvGrpSpPr/>
            <p:nvPr userDrawn="1"/>
          </p:nvGrpSpPr>
          <p:grpSpPr>
            <a:xfrm>
              <a:off x="6000750" y="-37309"/>
              <a:ext cx="1262157" cy="1262157"/>
              <a:chOff x="1714500" y="4547858"/>
              <a:chExt cx="1262157" cy="1262157"/>
            </a:xfrm>
          </p:grpSpPr>
          <p:grpSp>
            <p:nvGrpSpPr>
              <p:cNvPr id="24" name="Group 23"/>
              <p:cNvGrpSpPr/>
              <p:nvPr userDrawn="1"/>
            </p:nvGrpSpPr>
            <p:grpSpPr>
              <a:xfrm>
                <a:off x="1714500" y="4547858"/>
                <a:ext cx="1262157" cy="1262157"/>
                <a:chOff x="1714500" y="4547858"/>
                <a:chExt cx="1262157" cy="1262157"/>
              </a:xfrm>
            </p:grpSpPr>
            <p:sp>
              <p:nvSpPr>
                <p:cNvPr id="21" name="8-Point Star 20"/>
                <p:cNvSpPr/>
                <p:nvPr userDrawn="1"/>
              </p:nvSpPr>
              <p:spPr>
                <a:xfrm rot="20240074">
                  <a:off x="1714500" y="4547858"/>
                  <a:ext cx="1262157" cy="1262157"/>
                </a:xfrm>
                <a:prstGeom prst="star8">
                  <a:avLst>
                    <a:gd name="adj" fmla="val 45801"/>
                  </a:avLst>
                </a:prstGeom>
                <a:gradFill>
                  <a:gsLst>
                    <a:gs pos="0">
                      <a:srgbClr val="7A232E"/>
                    </a:gs>
                    <a:gs pos="100000">
                      <a:srgbClr val="B85759"/>
                    </a:gs>
                    <a:gs pos="55000">
                      <a:srgbClr val="9D1C3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2" name="8-Point Star 21"/>
                <p:cNvSpPr/>
                <p:nvPr userDrawn="1"/>
              </p:nvSpPr>
              <p:spPr>
                <a:xfrm rot="20240074">
                  <a:off x="1776599" y="4609957"/>
                  <a:ext cx="1137960" cy="1137960"/>
                </a:xfrm>
                <a:prstGeom prst="star8">
                  <a:avLst>
                    <a:gd name="adj" fmla="val 45801"/>
                  </a:avLst>
                </a:prstGeom>
                <a:noFill/>
                <a:ln w="444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sp>
            <p:nvSpPr>
              <p:cNvPr id="19" name="TextBox 18"/>
              <p:cNvSpPr txBox="1"/>
              <p:nvPr userDrawn="1"/>
            </p:nvSpPr>
            <p:spPr>
              <a:xfrm>
                <a:off x="1849335" y="4755916"/>
                <a:ext cx="992486" cy="838221"/>
              </a:xfrm>
              <a:prstGeom prst="rect">
                <a:avLst/>
              </a:prstGeom>
              <a:noFill/>
              <a:effectLst>
                <a:outerShdw blurRad="50800" dist="25400" dir="8100000" algn="tr" rotWithShape="0">
                  <a:prstClr val="black">
                    <a:alpha val="40000"/>
                  </a:prstClr>
                </a:outerShdw>
              </a:effectLst>
            </p:spPr>
            <p:txBody>
              <a:bodyPr wrap="square" rtlCol="0">
                <a:noAutofit/>
              </a:bodyPr>
              <a:lstStyle/>
              <a:p>
                <a:pPr algn="ctr"/>
                <a:r>
                  <a:rPr lang="en-US" sz="2300" b="0" i="0" spc="40" baseline="0" dirty="0">
                    <a:solidFill>
                      <a:schemeClr val="bg1"/>
                    </a:solidFill>
                    <a:latin typeface="Impact" panose="020B0806030902050204" pitchFamily="34" charset="0"/>
                  </a:rPr>
                  <a:t>DON’T</a:t>
                </a:r>
                <a:br>
                  <a:rPr lang="en-US" sz="2300" b="0" i="0" spc="40" baseline="0" dirty="0">
                    <a:solidFill>
                      <a:schemeClr val="bg1"/>
                    </a:solidFill>
                    <a:latin typeface="Impact" panose="020B0806030902050204" pitchFamily="34" charset="0"/>
                  </a:rPr>
                </a:br>
                <a:r>
                  <a:rPr lang="en-US" sz="2300" b="0" i="0" spc="40" baseline="0" dirty="0">
                    <a:solidFill>
                      <a:schemeClr val="bg1"/>
                    </a:solidFill>
                    <a:latin typeface="Impact" panose="020B0806030902050204" pitchFamily="34" charset="0"/>
                  </a:rPr>
                  <a:t>DELETE</a:t>
                </a:r>
              </a:p>
            </p:txBody>
          </p:sp>
        </p:grpSp>
      </p:grpSp>
      <p:grpSp>
        <p:nvGrpSpPr>
          <p:cNvPr id="20" name="Group 19"/>
          <p:cNvGrpSpPr/>
          <p:nvPr userDrawn="1"/>
        </p:nvGrpSpPr>
        <p:grpSpPr>
          <a:xfrm>
            <a:off x="1939046" y="2334674"/>
            <a:ext cx="2645179" cy="1166059"/>
            <a:chOff x="1534687" y="2189208"/>
            <a:chExt cx="3049009" cy="1344077"/>
          </a:xfrm>
        </p:grpSpPr>
        <p:pic>
          <p:nvPicPr>
            <p:cNvPr id="2" name="Picture 1"/>
            <p:cNvPicPr>
              <a:picLocks noChangeAspect="1"/>
            </p:cNvPicPr>
            <p:nvPr userDrawn="1"/>
          </p:nvPicPr>
          <p:blipFill>
            <a:blip r:embed="rId3"/>
            <a:stretch>
              <a:fillRect/>
            </a:stretch>
          </p:blipFill>
          <p:spPr>
            <a:xfrm>
              <a:off x="1534687" y="2189208"/>
              <a:ext cx="2695575" cy="1162050"/>
            </a:xfrm>
            <a:prstGeom prst="rect">
              <a:avLst/>
            </a:prstGeom>
          </p:spPr>
        </p:pic>
        <p:sp>
          <p:nvSpPr>
            <p:cNvPr id="29" name="Rectangle 28"/>
            <p:cNvSpPr/>
            <p:nvPr userDrawn="1"/>
          </p:nvSpPr>
          <p:spPr>
            <a:xfrm>
              <a:off x="3454181" y="2483307"/>
              <a:ext cx="736819" cy="221793"/>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30" name="Left Arrow 29"/>
            <p:cNvSpPr/>
            <p:nvPr userDrawn="1"/>
          </p:nvSpPr>
          <p:spPr>
            <a:xfrm>
              <a:off x="4209296" y="2514699"/>
              <a:ext cx="374400" cy="178031"/>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1" name="Rectangle 30"/>
            <p:cNvSpPr/>
            <p:nvPr userDrawn="1"/>
          </p:nvSpPr>
          <p:spPr>
            <a:xfrm>
              <a:off x="3061701" y="2843369"/>
              <a:ext cx="382955" cy="322936"/>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32" name="Left Arrow 31"/>
            <p:cNvSpPr/>
            <p:nvPr userDrawn="1"/>
          </p:nvSpPr>
          <p:spPr>
            <a:xfrm rot="7656475">
              <a:off x="3026394" y="3257070"/>
              <a:ext cx="374400" cy="178030"/>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grpSp>
      <p:sp>
        <p:nvSpPr>
          <p:cNvPr id="35" name="TextBox 34"/>
          <p:cNvSpPr txBox="1"/>
          <p:nvPr userDrawn="1"/>
        </p:nvSpPr>
        <p:spPr>
          <a:xfrm>
            <a:off x="114300" y="910225"/>
            <a:ext cx="5313591" cy="304277"/>
          </a:xfrm>
          <a:prstGeom prst="rect">
            <a:avLst/>
          </a:prstGeom>
          <a:noFill/>
        </p:spPr>
        <p:txBody>
          <a:bodyPr wrap="square" rtlCol="0">
            <a:noAutofit/>
          </a:bodyPr>
          <a:lstStyle/>
          <a:p>
            <a:pPr algn="ctr"/>
            <a:r>
              <a:rPr lang="en-US" sz="1200" b="1" i="0" dirty="0">
                <a:solidFill>
                  <a:schemeClr val="accent2">
                    <a:lumMod val="50000"/>
                  </a:schemeClr>
                </a:solidFill>
                <a:latin typeface="Arial" panose="020B0604020202020204" pitchFamily="34" charset="0"/>
                <a:cs typeface="Arial" panose="020B0604020202020204" pitchFamily="34" charset="0"/>
              </a:rPr>
              <a:t>Slide numbers will set properly when deck is</a:t>
            </a:r>
            <a:r>
              <a:rPr lang="en-US" sz="1200" b="1" i="0" baseline="0" dirty="0">
                <a:solidFill>
                  <a:schemeClr val="accent2">
                    <a:lumMod val="50000"/>
                  </a:schemeClr>
                </a:solidFill>
                <a:latin typeface="Arial" panose="020B0604020202020204" pitchFamily="34" charset="0"/>
                <a:cs typeface="Arial" panose="020B0604020202020204" pitchFamily="34" charset="0"/>
              </a:rPr>
              <a:t> finalized.</a:t>
            </a:r>
            <a:endParaRPr lang="en-US" sz="1200" b="1" i="0" dirty="0">
              <a:solidFill>
                <a:schemeClr val="accent2">
                  <a:lumMod val="50000"/>
                </a:schemeClr>
              </a:solidFill>
              <a:latin typeface="Arial" panose="020B0604020202020204" pitchFamily="34" charset="0"/>
              <a:cs typeface="Arial" panose="020B0604020202020204" pitchFamily="34" charset="0"/>
            </a:endParaRPr>
          </a:p>
        </p:txBody>
      </p:sp>
      <p:sp>
        <p:nvSpPr>
          <p:cNvPr id="36" name="Rectangle 35"/>
          <p:cNvSpPr/>
          <p:nvPr userDrawn="1"/>
        </p:nvSpPr>
        <p:spPr>
          <a:xfrm>
            <a:off x="4714598" y="6248400"/>
            <a:ext cx="4429402" cy="610606"/>
          </a:xfrm>
          <a:prstGeom prst="rect">
            <a:avLst/>
          </a:prstGeom>
          <a:solidFill>
            <a:schemeClr val="bg2">
              <a:lumMod val="50000"/>
            </a:schemeClr>
          </a:solidFill>
          <a:ln>
            <a:noFill/>
          </a:ln>
          <a:effectLst/>
        </p:spPr>
        <p:style>
          <a:lnRef idx="1">
            <a:schemeClr val="accent2"/>
          </a:lnRef>
          <a:fillRef idx="3">
            <a:schemeClr val="accent2"/>
          </a:fillRef>
          <a:effectRef idx="2">
            <a:schemeClr val="accent2"/>
          </a:effectRef>
          <a:fontRef idx="minor">
            <a:schemeClr val="lt1"/>
          </a:fontRef>
        </p:style>
        <p:txBody>
          <a:bodyPr tIns="0" rtlCol="0" anchor="ctr"/>
          <a:lstStyle/>
          <a:p>
            <a:pPr algn="ctr"/>
            <a:r>
              <a:rPr lang="en-US" sz="2000" b="1" dirty="0">
                <a:solidFill>
                  <a:schemeClr val="bg1"/>
                </a:solidFill>
                <a:effectLst>
                  <a:outerShdw blurRad="50800" dist="38100" dir="8100000" algn="tr" rotWithShape="0">
                    <a:prstClr val="black">
                      <a:alpha val="40000"/>
                    </a:prstClr>
                  </a:outerShdw>
                </a:effectLst>
              </a:rPr>
              <a:t>Questions</a:t>
            </a:r>
            <a:r>
              <a:rPr lang="en-US" sz="2000" b="1" baseline="0" dirty="0">
                <a:solidFill>
                  <a:schemeClr val="bg1"/>
                </a:solidFill>
                <a:effectLst>
                  <a:outerShdw blurRad="50800" dist="38100" dir="8100000" algn="tr" rotWithShape="0">
                    <a:prstClr val="black">
                      <a:alpha val="40000"/>
                    </a:prstClr>
                  </a:outerShdw>
                </a:effectLst>
              </a:rPr>
              <a:t> about this template?</a:t>
            </a:r>
          </a:p>
          <a:p>
            <a:pPr algn="ctr"/>
            <a:r>
              <a:rPr lang="en-US" sz="1400" baseline="0" dirty="0">
                <a:solidFill>
                  <a:schemeClr val="bg1"/>
                </a:solidFill>
                <a:effectLst>
                  <a:outerShdw blurRad="50800" dist="38100" dir="8100000" algn="tr" rotWithShape="0">
                    <a:prstClr val="black">
                      <a:alpha val="40000"/>
                    </a:prstClr>
                  </a:outerShdw>
                </a:effectLst>
              </a:rPr>
              <a:t>Email: </a:t>
            </a:r>
            <a:r>
              <a:rPr lang="en-US" sz="1400" baseline="0" dirty="0">
                <a:solidFill>
                  <a:schemeClr val="bg1"/>
                </a:solidFill>
                <a:effectLst>
                  <a:outerShdw blurRad="50800" dist="38100" dir="8100000" algn="tr" rotWithShape="0">
                    <a:prstClr val="black">
                      <a:alpha val="40000"/>
                    </a:prstClr>
                  </a:outerShdw>
                </a:effectLst>
                <a:hlinkClick r:id="rId4"/>
              </a:rPr>
              <a:t>ETAsupport@wfgpshelpdesk.atlassian.net</a:t>
            </a:r>
            <a:r>
              <a:rPr lang="en-US" sz="1400" baseline="0" dirty="0">
                <a:solidFill>
                  <a:schemeClr val="bg1"/>
                </a:solidFill>
                <a:effectLst>
                  <a:outerShdw blurRad="50800" dist="38100" dir="8100000" algn="tr" rotWithShape="0">
                    <a:prstClr val="black">
                      <a:alpha val="40000"/>
                    </a:prstClr>
                  </a:outerShdw>
                </a:effectLst>
              </a:rPr>
              <a:t> </a:t>
            </a:r>
            <a:endParaRPr lang="en-US" sz="1400" dirty="0">
              <a:solidFill>
                <a:schemeClr val="tx2">
                  <a:lumMod val="20000"/>
                  <a:lumOff val="80000"/>
                </a:schemeClr>
              </a:solidFill>
              <a:effectLst>
                <a:outerShdw blurRad="50800" dist="38100" dir="8100000" algn="tr" rotWithShape="0">
                  <a:prstClr val="black">
                    <a:alpha val="40000"/>
                  </a:prstClr>
                </a:outerShdw>
              </a:effectLst>
            </a:endParaRPr>
          </a:p>
        </p:txBody>
      </p:sp>
    </p:spTree>
    <p:extLst>
      <p:ext uri="{BB962C8B-B14F-4D97-AF65-F5344CB8AC3E}">
        <p14:creationId xmlns:p14="http://schemas.microsoft.com/office/powerpoint/2010/main" val="3157383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16038" y="4800600"/>
            <a:ext cx="5486400" cy="566738"/>
          </a:xfrm>
        </p:spPr>
        <p:txBody>
          <a:bodyPr anchor="b">
            <a:normAutofit/>
          </a:bodyPr>
          <a:lstStyle>
            <a:lvl1pPr algn="l">
              <a:defRPr sz="2400" b="0" spc="40" baseline="0">
                <a:gradFill>
                  <a:gsLst>
                    <a:gs pos="0">
                      <a:srgbClr val="004874"/>
                    </a:gs>
                    <a:gs pos="100000">
                      <a:srgbClr val="041F36"/>
                    </a:gs>
                  </a:gsLst>
                  <a:lin ang="5400000" scaled="1"/>
                </a:gradFill>
              </a:defRPr>
            </a:lvl1pPr>
          </a:lstStyle>
          <a:p>
            <a:r>
              <a:rPr lang="en-US" dirty="0"/>
              <a:t>Picture Title Here</a:t>
            </a:r>
          </a:p>
        </p:txBody>
      </p:sp>
      <p:sp>
        <p:nvSpPr>
          <p:cNvPr id="3" name="Picture Placeholder 2"/>
          <p:cNvSpPr>
            <a:spLocks noGrp="1"/>
          </p:cNvSpPr>
          <p:nvPr>
            <p:ph type="pic" idx="1" hasCustomPrompt="1"/>
          </p:nvPr>
        </p:nvSpPr>
        <p:spPr>
          <a:xfrm>
            <a:off x="1316038" y="612775"/>
            <a:ext cx="5486400" cy="4114800"/>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vert="horz" lIns="91440" tIns="45720" rIns="91440" bIns="45720" rtlCol="0"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lang="en-US" sz="3200" i="1" baseline="0">
                <a:ln>
                  <a:noFill/>
                </a:ln>
              </a:defRPr>
            </a:lvl1pPr>
          </a:lstStyle>
          <a:p>
            <a:pPr marL="0" marR="0" lvl="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a:pPr>
            <a:r>
              <a:rPr lang="en-US" dirty="0"/>
              <a:t>drop picture here</a:t>
            </a:r>
          </a:p>
        </p:txBody>
      </p:sp>
      <p:sp>
        <p:nvSpPr>
          <p:cNvPr id="4" name="Text Placeholder 3"/>
          <p:cNvSpPr>
            <a:spLocks noGrp="1"/>
          </p:cNvSpPr>
          <p:nvPr>
            <p:ph type="body" sz="half" idx="2" hasCustomPrompt="1"/>
          </p:nvPr>
        </p:nvSpPr>
        <p:spPr>
          <a:xfrm>
            <a:off x="2628900" y="5396366"/>
            <a:ext cx="4649788" cy="804862"/>
          </a:xfrm>
        </p:spPr>
        <p:txBody>
          <a:bodyPr/>
          <a:lstStyle>
            <a:lvl1pPr marL="0" indent="0">
              <a:buNone/>
              <a:defRPr sz="14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Picture caption here</a:t>
            </a:r>
          </a:p>
        </p:txBody>
      </p:sp>
      <p:pic>
        <p:nvPicPr>
          <p:cNvPr id="6" name="Picture 5" descr="wrfgps-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780144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peaker Slide - Sing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49613" y="1875238"/>
            <a:ext cx="4837112" cy="533400"/>
          </a:xfrm>
        </p:spPr>
        <p:txBody>
          <a:bodyPr lIns="0" tIns="0" rIns="0" bIns="0" anchor="t" anchorCtr="0">
            <a:normAutofit/>
          </a:bodyPr>
          <a:lstStyle>
            <a:lvl1pPr algn="l">
              <a:defRPr sz="3200" b="0" spc="40" baseline="0">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3249613" y="2390776"/>
            <a:ext cx="4837112" cy="354807"/>
          </a:xfrm>
        </p:spPr>
        <p:txBody>
          <a:bodyPr lIns="182880">
            <a:normAutofit/>
          </a:bodyPr>
          <a:lstStyle>
            <a:lvl1pPr marL="0" indent="0">
              <a:buNone/>
              <a:defRPr sz="18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pic>
        <p:nvPicPr>
          <p:cNvPr id="8" name="Picture 7" descr="wrfgps-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5826" y="5916894"/>
            <a:ext cx="2230783" cy="754553"/>
          </a:xfrm>
          <a:prstGeom prst="rect">
            <a:avLst/>
          </a:prstGeom>
        </p:spPr>
      </p:pic>
      <p:sp>
        <p:nvSpPr>
          <p:cNvPr id="6" name="Picture Placeholder 6"/>
          <p:cNvSpPr>
            <a:spLocks noGrp="1"/>
          </p:cNvSpPr>
          <p:nvPr>
            <p:ph type="pic" sz="quarter" idx="10" hasCustomPrompt="1"/>
          </p:nvPr>
        </p:nvSpPr>
        <p:spPr>
          <a:xfrm>
            <a:off x="1066800" y="1914525"/>
            <a:ext cx="1828800" cy="2514600"/>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indent="0" algn="ctr">
              <a:buNone/>
              <a:defRPr sz="2000" i="1">
                <a:ln>
                  <a:noFill/>
                </a:ln>
              </a:defRPr>
            </a:lvl1pPr>
          </a:lstStyle>
          <a:p>
            <a:r>
              <a:rPr lang="en-US" dirty="0"/>
              <a:t>drop</a:t>
            </a:r>
            <a:br>
              <a:rPr lang="en-US" dirty="0"/>
            </a:br>
            <a:r>
              <a:rPr lang="en-US" dirty="0"/>
              <a:t>picture </a:t>
            </a:r>
            <a:br>
              <a:rPr lang="en-US" dirty="0"/>
            </a:br>
            <a:r>
              <a:rPr lang="en-US" dirty="0"/>
              <a:t>here</a:t>
            </a:r>
          </a:p>
        </p:txBody>
      </p:sp>
      <p:sp>
        <p:nvSpPr>
          <p:cNvPr id="10" name="Text Placeholder 3"/>
          <p:cNvSpPr>
            <a:spLocks noGrp="1"/>
          </p:cNvSpPr>
          <p:nvPr>
            <p:ph type="body" sz="half" idx="11" hasCustomPrompt="1"/>
          </p:nvPr>
        </p:nvSpPr>
        <p:spPr>
          <a:xfrm>
            <a:off x="3249613" y="2905126"/>
            <a:ext cx="4837112" cy="1347790"/>
          </a:xfrm>
        </p:spPr>
        <p:txBody>
          <a:bodyPr lIns="18288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1" name="Title 1"/>
          <p:cNvSpPr txBox="1">
            <a:spLocks/>
          </p:cNvSpPr>
          <p:nvPr userDrawn="1"/>
        </p:nvSpPr>
        <p:spPr>
          <a:xfrm rot="17343955">
            <a:off x="6363212" y="4800076"/>
            <a:ext cx="3474685"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300" b="0" i="0" spc="40" baseline="0" dirty="0">
                <a:latin typeface="Franklin Gothic Medium" panose="020B0603020102020204" pitchFamily="34" charset="0"/>
              </a:rPr>
              <a:t>Today’s Moderator</a:t>
            </a:r>
          </a:p>
        </p:txBody>
      </p:sp>
    </p:spTree>
    <p:extLst>
      <p:ext uri="{BB962C8B-B14F-4D97-AF65-F5344CB8AC3E}">
        <p14:creationId xmlns:p14="http://schemas.microsoft.com/office/powerpoint/2010/main" val="2479566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eaker Slide - Sing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49613" y="1875238"/>
            <a:ext cx="4837112" cy="533400"/>
          </a:xfrm>
        </p:spPr>
        <p:txBody>
          <a:bodyPr lIns="0" tIns="0" rIns="0" bIns="0" anchor="t" anchorCtr="0">
            <a:normAutofit/>
          </a:bodyPr>
          <a:lstStyle>
            <a:lvl1pPr algn="l">
              <a:defRPr sz="3200" b="0" spc="40" baseline="0">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3249613" y="2390776"/>
            <a:ext cx="4837112" cy="354807"/>
          </a:xfrm>
        </p:spPr>
        <p:txBody>
          <a:bodyPr lIns="182880">
            <a:normAutofit/>
          </a:bodyPr>
          <a:lstStyle>
            <a:lvl1pPr marL="0" indent="0">
              <a:buNone/>
              <a:defRPr sz="18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6" name="Picture Placeholder 6"/>
          <p:cNvSpPr>
            <a:spLocks noGrp="1"/>
          </p:cNvSpPr>
          <p:nvPr>
            <p:ph type="pic" sz="quarter" idx="10" hasCustomPrompt="1"/>
          </p:nvPr>
        </p:nvSpPr>
        <p:spPr>
          <a:xfrm>
            <a:off x="1066800" y="1914525"/>
            <a:ext cx="1828800" cy="2514600"/>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indent="0" algn="ctr">
              <a:buNone/>
              <a:defRPr sz="2000" i="1">
                <a:ln>
                  <a:noFill/>
                </a:ln>
              </a:defRPr>
            </a:lvl1pPr>
          </a:lstStyle>
          <a:p>
            <a:r>
              <a:rPr lang="en-US" dirty="0"/>
              <a:t>drop</a:t>
            </a:r>
            <a:br>
              <a:rPr lang="en-US" dirty="0"/>
            </a:br>
            <a:r>
              <a:rPr lang="en-US" dirty="0"/>
              <a:t>picture </a:t>
            </a:r>
            <a:br>
              <a:rPr lang="en-US" dirty="0"/>
            </a:br>
            <a:r>
              <a:rPr lang="en-US" dirty="0"/>
              <a:t>here</a:t>
            </a:r>
          </a:p>
        </p:txBody>
      </p:sp>
      <p:cxnSp>
        <p:nvCxnSpPr>
          <p:cNvPr id="7" name="Straight Connector 6"/>
          <p:cNvCxnSpPr/>
          <p:nvPr userDrawn="1"/>
        </p:nvCxnSpPr>
        <p:spPr>
          <a:xfrm>
            <a:off x="3249613" y="2793209"/>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half" idx="11" hasCustomPrompt="1"/>
          </p:nvPr>
        </p:nvSpPr>
        <p:spPr>
          <a:xfrm>
            <a:off x="3249613" y="2905126"/>
            <a:ext cx="4837112" cy="1347790"/>
          </a:xfrm>
        </p:spPr>
        <p:txBody>
          <a:bodyPr lIns="18288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1" name="Title 1"/>
          <p:cNvSpPr txBox="1">
            <a:spLocks/>
          </p:cNvSpPr>
          <p:nvPr userDrawn="1"/>
        </p:nvSpPr>
        <p:spPr>
          <a:xfrm rot="17343955">
            <a:off x="6256333" y="4876220"/>
            <a:ext cx="3635812"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500" b="0" i="0" spc="40" baseline="0" dirty="0">
                <a:latin typeface="Franklin Gothic Medium" panose="020B0603020102020204" pitchFamily="34" charset="0"/>
              </a:rPr>
              <a:t>Today’s Presenter</a:t>
            </a:r>
          </a:p>
        </p:txBody>
      </p:sp>
      <p:pic>
        <p:nvPicPr>
          <p:cNvPr id="9" name="Picture 8" descr="wrfgps-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20461453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eaker Slide - Double">
    <p:spTree>
      <p:nvGrpSpPr>
        <p:cNvPr id="1" name=""/>
        <p:cNvGrpSpPr/>
        <p:nvPr/>
      </p:nvGrpSpPr>
      <p:grpSpPr>
        <a:xfrm>
          <a:off x="0" y="0"/>
          <a:ext cx="0" cy="0"/>
          <a:chOff x="0" y="0"/>
          <a:chExt cx="0" cy="0"/>
        </a:xfrm>
      </p:grpSpPr>
      <p:sp>
        <p:nvSpPr>
          <p:cNvPr id="5" name="Text Placeholder 4"/>
          <p:cNvSpPr>
            <a:spLocks noGrp="1"/>
          </p:cNvSpPr>
          <p:nvPr>
            <p:ph type="body" sz="quarter" idx="15" hasCustomPrompt="1"/>
          </p:nvPr>
        </p:nvSpPr>
        <p:spPr>
          <a:xfrm>
            <a:off x="3249612" y="3454341"/>
            <a:ext cx="4621068" cy="457200"/>
          </a:xfrm>
        </p:spPr>
        <p:txBody>
          <a:bodyPr lIns="0" tIns="0" rIns="0" bIns="0" anchor="t" anchorCtr="0">
            <a:normAutofit/>
          </a:bodyPr>
          <a:lstStyle>
            <a:lvl1pPr marL="0" indent="0" algn="l" defTabSz="457200" rtl="0" eaLnBrk="1" latinLnBrk="0" hangingPunct="1">
              <a:lnSpc>
                <a:spcPct val="85000"/>
              </a:lnSpc>
              <a:spcBef>
                <a:spcPct val="0"/>
              </a:spcBef>
              <a:buNone/>
              <a:defRPr lang="en-US" sz="3100" b="0" i="0" kern="1200" cap="small" spc="40" baseline="0" dirty="0">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stStyle>
          <a:p>
            <a:pPr lvl="0"/>
            <a:r>
              <a:rPr lang="en-US" dirty="0"/>
              <a:t>Speaker’s Name Goes Here.</a:t>
            </a:r>
          </a:p>
        </p:txBody>
      </p:sp>
      <p:sp>
        <p:nvSpPr>
          <p:cNvPr id="2" name="Title 1"/>
          <p:cNvSpPr>
            <a:spLocks noGrp="1"/>
          </p:cNvSpPr>
          <p:nvPr>
            <p:ph type="title" hasCustomPrompt="1"/>
          </p:nvPr>
        </p:nvSpPr>
        <p:spPr>
          <a:xfrm>
            <a:off x="3249613" y="541738"/>
            <a:ext cx="4621067" cy="457200"/>
          </a:xfrm>
        </p:spPr>
        <p:txBody>
          <a:bodyPr lIns="0" tIns="0" rIns="0" bIns="0" anchor="t" anchorCtr="0">
            <a:normAutofit/>
          </a:bodyPr>
          <a:lstStyle>
            <a:lvl1pPr algn="l">
              <a:defRPr sz="3100" b="0" spc="40" baseline="0">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3249613" y="1057276"/>
            <a:ext cx="3970337" cy="354807"/>
          </a:xfrm>
        </p:spPr>
        <p:txBody>
          <a:bodyPr lIns="182880">
            <a:noAutofit/>
          </a:bodyPr>
          <a:lstStyle>
            <a:lvl1pPr marL="0" indent="0">
              <a:buNone/>
              <a:defRPr sz="19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6" name="Picture Placeholder 6"/>
          <p:cNvSpPr>
            <a:spLocks noGrp="1"/>
          </p:cNvSpPr>
          <p:nvPr>
            <p:ph type="pic" sz="quarter" idx="10" hasCustomPrompt="1"/>
          </p:nvPr>
        </p:nvSpPr>
        <p:spPr>
          <a:xfrm>
            <a:off x="1362320" y="581025"/>
            <a:ext cx="1533279" cy="2108259"/>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7" name="Straight Connector 6"/>
          <p:cNvCxnSpPr/>
          <p:nvPr userDrawn="1"/>
        </p:nvCxnSpPr>
        <p:spPr>
          <a:xfrm>
            <a:off x="3249613" y="1459709"/>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half" idx="11" hasCustomPrompt="1"/>
          </p:nvPr>
        </p:nvSpPr>
        <p:spPr>
          <a:xfrm>
            <a:off x="3249613" y="1571626"/>
            <a:ext cx="3970337" cy="1117658"/>
          </a:xfrm>
        </p:spPr>
        <p:txBody>
          <a:bodyPr lIns="18288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1" name="Text Placeholder 3"/>
          <p:cNvSpPr>
            <a:spLocks noGrp="1"/>
          </p:cNvSpPr>
          <p:nvPr>
            <p:ph type="body" sz="half" idx="12" hasCustomPrompt="1"/>
          </p:nvPr>
        </p:nvSpPr>
        <p:spPr>
          <a:xfrm>
            <a:off x="3249613" y="3968692"/>
            <a:ext cx="3970337" cy="354807"/>
          </a:xfrm>
        </p:spPr>
        <p:txBody>
          <a:bodyPr lIns="182880">
            <a:noAutofit/>
          </a:bodyPr>
          <a:lstStyle>
            <a:lvl1pPr marL="0" indent="0">
              <a:buNone/>
              <a:defRPr sz="19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12" name="Picture Placeholder 6"/>
          <p:cNvSpPr>
            <a:spLocks noGrp="1"/>
          </p:cNvSpPr>
          <p:nvPr>
            <p:ph type="pic" sz="quarter" idx="13" hasCustomPrompt="1"/>
          </p:nvPr>
        </p:nvSpPr>
        <p:spPr>
          <a:xfrm>
            <a:off x="1362320" y="3492441"/>
            <a:ext cx="1533279" cy="2108259"/>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13" name="Straight Connector 12"/>
          <p:cNvCxnSpPr/>
          <p:nvPr userDrawn="1"/>
        </p:nvCxnSpPr>
        <p:spPr>
          <a:xfrm>
            <a:off x="3249613" y="4371125"/>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Text Placeholder 3"/>
          <p:cNvSpPr>
            <a:spLocks noGrp="1"/>
          </p:cNvSpPr>
          <p:nvPr>
            <p:ph type="body" sz="half" idx="14" hasCustomPrompt="1"/>
          </p:nvPr>
        </p:nvSpPr>
        <p:spPr>
          <a:xfrm>
            <a:off x="3249613" y="4483042"/>
            <a:ext cx="3970337" cy="1117658"/>
          </a:xfrm>
        </p:spPr>
        <p:txBody>
          <a:bodyPr lIns="18288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6" name="Title 1"/>
          <p:cNvSpPr txBox="1">
            <a:spLocks/>
          </p:cNvSpPr>
          <p:nvPr userDrawn="1"/>
        </p:nvSpPr>
        <p:spPr>
          <a:xfrm rot="17343955">
            <a:off x="6244495" y="4884653"/>
            <a:ext cx="3653658"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500" b="0" i="0" spc="40" baseline="0" dirty="0">
                <a:latin typeface="Franklin Gothic Medium" panose="020B0603020102020204" pitchFamily="34" charset="0"/>
              </a:rPr>
              <a:t>Today’s Presenters</a:t>
            </a:r>
          </a:p>
        </p:txBody>
      </p:sp>
      <p:pic>
        <p:nvPicPr>
          <p:cNvPr id="15" name="Picture 14" descr="wrfgps-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1715805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eaker Slide - Triple">
    <p:spTree>
      <p:nvGrpSpPr>
        <p:cNvPr id="1" name=""/>
        <p:cNvGrpSpPr/>
        <p:nvPr/>
      </p:nvGrpSpPr>
      <p:grpSpPr>
        <a:xfrm>
          <a:off x="0" y="0"/>
          <a:ext cx="0" cy="0"/>
          <a:chOff x="0" y="0"/>
          <a:chExt cx="0" cy="0"/>
        </a:xfrm>
      </p:grpSpPr>
      <p:sp>
        <p:nvSpPr>
          <p:cNvPr id="28" name="Rectangle 27"/>
          <p:cNvSpPr/>
          <p:nvPr userDrawn="1"/>
        </p:nvSpPr>
        <p:spPr>
          <a:xfrm>
            <a:off x="0" y="2124678"/>
            <a:ext cx="8239125" cy="1625896"/>
          </a:xfrm>
          <a:prstGeom prst="rect">
            <a:avLst/>
          </a:prstGeom>
          <a:gradFill flip="none" rotWithShape="1">
            <a:gsLst>
              <a:gs pos="0">
                <a:srgbClr val="EEF9FD">
                  <a:lumMod val="99000"/>
                </a:srgbClr>
              </a:gs>
              <a:gs pos="65000">
                <a:srgbClr val="EEF9FD">
                  <a:alpha val="50000"/>
                </a:srgbClr>
              </a:gs>
              <a:gs pos="91000">
                <a:schemeClr val="bg1">
                  <a:lumMod val="95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2" name="Group 31"/>
          <p:cNvGrpSpPr/>
          <p:nvPr userDrawn="1"/>
        </p:nvGrpSpPr>
        <p:grpSpPr>
          <a:xfrm>
            <a:off x="-1" y="2097246"/>
            <a:ext cx="8239126" cy="1681481"/>
            <a:chOff x="-1" y="2097246"/>
            <a:chExt cx="8239126" cy="1681481"/>
          </a:xfrm>
        </p:grpSpPr>
        <p:sp>
          <p:nvSpPr>
            <p:cNvPr id="30" name="Rectangle 29"/>
            <p:cNvSpPr/>
            <p:nvPr userDrawn="1"/>
          </p:nvSpPr>
          <p:spPr>
            <a:xfrm>
              <a:off x="0" y="3751295"/>
              <a:ext cx="8239125" cy="27432"/>
            </a:xfrm>
            <a:prstGeom prst="rect">
              <a:avLst/>
            </a:prstGeom>
            <a:gradFill flip="none" rotWithShape="1">
              <a:gsLst>
                <a:gs pos="0">
                  <a:srgbClr val="EEF9FD">
                    <a:lumMod val="94000"/>
                  </a:srgbClr>
                </a:gs>
                <a:gs pos="52200">
                  <a:schemeClr val="bg1">
                    <a:alpha val="50000"/>
                    <a:lumMod val="91000"/>
                  </a:schemeClr>
                </a:gs>
                <a:gs pos="91000">
                  <a:schemeClr val="bg1">
                    <a:lumMod val="95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p:cNvSpPr/>
            <p:nvPr userDrawn="1"/>
          </p:nvSpPr>
          <p:spPr>
            <a:xfrm>
              <a:off x="-1" y="2097246"/>
              <a:ext cx="8239125" cy="27432"/>
            </a:xfrm>
            <a:prstGeom prst="rect">
              <a:avLst/>
            </a:prstGeom>
            <a:gradFill flip="none" rotWithShape="1">
              <a:gsLst>
                <a:gs pos="0">
                  <a:srgbClr val="EEF9FD">
                    <a:lumMod val="94000"/>
                  </a:srgbClr>
                </a:gs>
                <a:gs pos="52200">
                  <a:schemeClr val="bg1">
                    <a:alpha val="50000"/>
                    <a:lumMod val="91000"/>
                  </a:schemeClr>
                </a:gs>
                <a:gs pos="91000">
                  <a:schemeClr val="bg1">
                    <a:lumMod val="95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9" name="Text Placeholder 8"/>
          <p:cNvSpPr>
            <a:spLocks noGrp="1"/>
          </p:cNvSpPr>
          <p:nvPr>
            <p:ph type="body" sz="quarter" idx="19" hasCustomPrompt="1"/>
          </p:nvPr>
        </p:nvSpPr>
        <p:spPr>
          <a:xfrm>
            <a:off x="4035283" y="2078559"/>
            <a:ext cx="4397517" cy="459267"/>
          </a:xfrm>
        </p:spPr>
        <p:txBody>
          <a:bodyPr lIns="0" tIns="0" rIns="0" bIns="0" anchor="b" anchorCtr="0">
            <a:normAutofit/>
          </a:bodyPr>
          <a:lstStyle>
            <a:lvl1pPr marL="0" indent="0">
              <a:lnSpc>
                <a:spcPct val="85000"/>
              </a:lnSpc>
              <a:spcBef>
                <a:spcPts val="0"/>
              </a:spcBef>
              <a:buNone/>
              <a:defRPr lang="en-US" sz="2800" b="0" i="0" kern="1200" cap="small" spc="40" baseline="0" dirty="0">
                <a:ln w="6350">
                  <a:noFill/>
                </a:ln>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stStyle>
          <a:p>
            <a:pPr lvl="0"/>
            <a:r>
              <a:rPr lang="en-US" dirty="0"/>
              <a:t>Speaker’s Name Goes Here.</a:t>
            </a:r>
          </a:p>
        </p:txBody>
      </p:sp>
      <p:sp>
        <p:nvSpPr>
          <p:cNvPr id="5" name="Text Placeholder 4"/>
          <p:cNvSpPr>
            <a:spLocks noGrp="1"/>
          </p:cNvSpPr>
          <p:nvPr>
            <p:ph type="body" sz="quarter" idx="15" hasCustomPrompt="1"/>
          </p:nvPr>
        </p:nvSpPr>
        <p:spPr>
          <a:xfrm>
            <a:off x="2297112" y="3931873"/>
            <a:ext cx="4306888" cy="477644"/>
          </a:xfrm>
        </p:spPr>
        <p:txBody>
          <a:bodyPr lIns="0" tIns="0" rIns="0" bIns="0" anchor="b" anchorCtr="0">
            <a:normAutofit/>
          </a:bodyPr>
          <a:lstStyle>
            <a:lvl1pPr marL="0" indent="0">
              <a:lnSpc>
                <a:spcPct val="85000"/>
              </a:lnSpc>
              <a:spcBef>
                <a:spcPts val="0"/>
              </a:spcBef>
              <a:buNone/>
              <a:defRPr lang="en-US" sz="2800" b="0" i="0" kern="1200" cap="small" spc="40" baseline="0" dirty="0">
                <a:ln w="6350">
                  <a:noFill/>
                </a:ln>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stStyle>
          <a:p>
            <a:pPr marL="0" lvl="0" indent="0" algn="l" defTabSz="457200" rtl="0" eaLnBrk="1" latinLnBrk="0" hangingPunct="1">
              <a:lnSpc>
                <a:spcPct val="85000"/>
              </a:lnSpc>
              <a:spcBef>
                <a:spcPts val="0"/>
              </a:spcBef>
              <a:buClr>
                <a:srgbClr val="752832"/>
              </a:buClr>
              <a:buFont typeface="Wingdings" panose="05000000000000000000" pitchFamily="2" charset="2"/>
              <a:buNone/>
            </a:pPr>
            <a:r>
              <a:rPr lang="en-US" dirty="0"/>
              <a:t>Speaker’s Name Goes Here.</a:t>
            </a:r>
          </a:p>
        </p:txBody>
      </p:sp>
      <p:sp>
        <p:nvSpPr>
          <p:cNvPr id="2" name="Title 1"/>
          <p:cNvSpPr>
            <a:spLocks noGrp="1"/>
          </p:cNvSpPr>
          <p:nvPr>
            <p:ph type="title" hasCustomPrompt="1"/>
          </p:nvPr>
        </p:nvSpPr>
        <p:spPr>
          <a:xfrm>
            <a:off x="2297113" y="290227"/>
            <a:ext cx="4675187" cy="331230"/>
          </a:xfrm>
        </p:spPr>
        <p:txBody>
          <a:bodyPr lIns="0" tIns="0" rIns="0" bIns="0" anchor="b" anchorCtr="0">
            <a:normAutofit/>
          </a:bodyPr>
          <a:lstStyle>
            <a:lvl1pPr algn="l">
              <a:defRPr sz="2800" b="0" spc="40" baseline="0">
                <a:ln w="6350">
                  <a:noFill/>
                </a:ln>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2297112" y="685801"/>
            <a:ext cx="3970337" cy="274320"/>
          </a:xfrm>
        </p:spPr>
        <p:txBody>
          <a:bodyPr lIns="182880" tIns="0">
            <a:noAutofit/>
          </a:bodyPr>
          <a:lstStyle>
            <a:lvl1pPr marL="0" indent="0">
              <a:buNone/>
              <a:defRPr sz="17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6" name="Picture Placeholder 6"/>
          <p:cNvSpPr>
            <a:spLocks noGrp="1"/>
          </p:cNvSpPr>
          <p:nvPr>
            <p:ph type="pic" sz="quarter" idx="10" hasCustomPrompt="1"/>
          </p:nvPr>
        </p:nvSpPr>
        <p:spPr>
          <a:xfrm>
            <a:off x="558941" y="265513"/>
            <a:ext cx="1193659" cy="1641281"/>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7" name="Straight Connector 6"/>
          <p:cNvCxnSpPr/>
          <p:nvPr userDrawn="1"/>
        </p:nvCxnSpPr>
        <p:spPr>
          <a:xfrm>
            <a:off x="2297113" y="1002509"/>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half" idx="11" hasCustomPrompt="1"/>
          </p:nvPr>
        </p:nvSpPr>
        <p:spPr>
          <a:xfrm>
            <a:off x="2297113" y="1038226"/>
            <a:ext cx="3970337" cy="907855"/>
          </a:xfrm>
        </p:spPr>
        <p:txBody>
          <a:bodyPr lIns="182880">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1" name="Text Placeholder 3"/>
          <p:cNvSpPr>
            <a:spLocks noGrp="1"/>
          </p:cNvSpPr>
          <p:nvPr>
            <p:ph type="body" sz="half" idx="12" hasCustomPrompt="1"/>
          </p:nvPr>
        </p:nvSpPr>
        <p:spPr>
          <a:xfrm>
            <a:off x="2297113" y="4438144"/>
            <a:ext cx="3970337" cy="274320"/>
          </a:xfrm>
        </p:spPr>
        <p:txBody>
          <a:bodyPr lIns="182880" tIns="0">
            <a:noAutofit/>
          </a:bodyPr>
          <a:lstStyle>
            <a:lvl1pPr marL="0" indent="0">
              <a:buNone/>
              <a:defRPr sz="17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12" name="Picture Placeholder 6"/>
          <p:cNvSpPr>
            <a:spLocks noGrp="1"/>
          </p:cNvSpPr>
          <p:nvPr>
            <p:ph type="pic" sz="quarter" idx="13" hasCustomPrompt="1"/>
          </p:nvPr>
        </p:nvSpPr>
        <p:spPr>
          <a:xfrm>
            <a:off x="558941" y="3989281"/>
            <a:ext cx="1193659" cy="1641281"/>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13" name="Straight Connector 12"/>
          <p:cNvCxnSpPr/>
          <p:nvPr userDrawn="1"/>
        </p:nvCxnSpPr>
        <p:spPr>
          <a:xfrm>
            <a:off x="2297113" y="4754852"/>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Text Placeholder 3"/>
          <p:cNvSpPr>
            <a:spLocks noGrp="1"/>
          </p:cNvSpPr>
          <p:nvPr>
            <p:ph type="body" sz="half" idx="14" hasCustomPrompt="1"/>
          </p:nvPr>
        </p:nvSpPr>
        <p:spPr>
          <a:xfrm>
            <a:off x="2297113" y="4790569"/>
            <a:ext cx="3970337" cy="907855"/>
          </a:xfrm>
        </p:spPr>
        <p:txBody>
          <a:bodyPr lIns="182880">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24" name="Text Placeholder 3"/>
          <p:cNvSpPr>
            <a:spLocks noGrp="1"/>
          </p:cNvSpPr>
          <p:nvPr>
            <p:ph type="body" sz="half" idx="16" hasCustomPrompt="1"/>
          </p:nvPr>
        </p:nvSpPr>
        <p:spPr>
          <a:xfrm>
            <a:off x="4035283" y="2567164"/>
            <a:ext cx="3970337" cy="274320"/>
          </a:xfrm>
        </p:spPr>
        <p:txBody>
          <a:bodyPr lIns="182880" tIns="0">
            <a:noAutofit/>
          </a:bodyPr>
          <a:lstStyle>
            <a:lvl1pPr marL="0" indent="0">
              <a:buNone/>
              <a:defRPr sz="17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25" name="Picture Placeholder 6"/>
          <p:cNvSpPr>
            <a:spLocks noGrp="1"/>
          </p:cNvSpPr>
          <p:nvPr>
            <p:ph type="pic" sz="quarter" idx="17" hasCustomPrompt="1"/>
          </p:nvPr>
        </p:nvSpPr>
        <p:spPr>
          <a:xfrm>
            <a:off x="2297112" y="2103112"/>
            <a:ext cx="1193659" cy="1641281"/>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26" name="Straight Connector 25"/>
          <p:cNvCxnSpPr/>
          <p:nvPr userDrawn="1"/>
        </p:nvCxnSpPr>
        <p:spPr>
          <a:xfrm>
            <a:off x="4035283" y="2883872"/>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7" name="Text Placeholder 3"/>
          <p:cNvSpPr>
            <a:spLocks noGrp="1"/>
          </p:cNvSpPr>
          <p:nvPr>
            <p:ph type="body" sz="half" idx="18" hasCustomPrompt="1"/>
          </p:nvPr>
        </p:nvSpPr>
        <p:spPr>
          <a:xfrm>
            <a:off x="4035283" y="2919590"/>
            <a:ext cx="3970337" cy="905256"/>
          </a:xfrm>
        </p:spPr>
        <p:txBody>
          <a:bodyPr lIns="182880">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23" name="Title 1"/>
          <p:cNvSpPr txBox="1">
            <a:spLocks/>
          </p:cNvSpPr>
          <p:nvPr userDrawn="1"/>
        </p:nvSpPr>
        <p:spPr>
          <a:xfrm rot="17343955">
            <a:off x="6225688" y="4898052"/>
            <a:ext cx="3682011"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500" b="0" i="0" spc="40" baseline="0" dirty="0">
                <a:latin typeface="Franklin Gothic Medium" panose="020B0603020102020204" pitchFamily="34" charset="0"/>
              </a:rPr>
              <a:t>Today’s Presenters</a:t>
            </a:r>
          </a:p>
        </p:txBody>
      </p:sp>
      <p:pic>
        <p:nvPicPr>
          <p:cNvPr id="29" name="Picture 28" descr="wrfgps-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40946754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sp>
        <p:nvSpPr>
          <p:cNvPr id="4" name="Title 1"/>
          <p:cNvSpPr txBox="1">
            <a:spLocks/>
          </p:cNvSpPr>
          <p:nvPr userDrawn="1"/>
        </p:nvSpPr>
        <p:spPr>
          <a:xfrm>
            <a:off x="-15780" y="217489"/>
            <a:ext cx="3194592" cy="774492"/>
          </a:xfrm>
          <a:prstGeom prst="rect">
            <a:avLst/>
          </a:prstGeom>
        </p:spPr>
        <p:txBody>
          <a:bodyPr vert="horz" lIns="91440" tIns="45720" rIns="91440" bIns="45720" rtlCol="0" anchor="ctr">
            <a:normAutofit fontScale="85000" lnSpcReduction="10000"/>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r>
              <a:rPr lang="en-US" sz="3800" b="0" spc="40" baseline="0" dirty="0">
                <a:gradFill>
                  <a:gsLst>
                    <a:gs pos="0">
                      <a:srgbClr val="004874"/>
                    </a:gs>
                    <a:gs pos="100000">
                      <a:srgbClr val="041F36"/>
                    </a:gs>
                  </a:gsLst>
                  <a:lin ang="5400000" scaled="1"/>
                </a:gradFill>
                <a:latin typeface="Franklin Gothic Medium" panose="020B0603020102020204" pitchFamily="34" charset="0"/>
              </a:rPr>
              <a:t>Where Are You?</a:t>
            </a:r>
          </a:p>
        </p:txBody>
      </p:sp>
      <p:sp>
        <p:nvSpPr>
          <p:cNvPr id="2" name="TextBox 1"/>
          <p:cNvSpPr txBox="1"/>
          <p:nvPr userDrawn="1"/>
        </p:nvSpPr>
        <p:spPr>
          <a:xfrm>
            <a:off x="3026982" y="373931"/>
            <a:ext cx="4903076" cy="646331"/>
          </a:xfrm>
          <a:prstGeom prst="rect">
            <a:avLst/>
          </a:prstGeom>
          <a:noFill/>
        </p:spPr>
        <p:txBody>
          <a:bodyPr wrap="square" rtlCol="0">
            <a:noAutofit/>
          </a:bodyPr>
          <a:lstStyle/>
          <a:p>
            <a:pPr marL="0" lvl="0" indent="0" algn="ctr" defTabSz="457200" rtl="0" eaLnBrk="1" latinLnBrk="0" hangingPunct="1">
              <a:spcBef>
                <a:spcPts val="0"/>
              </a:spcBef>
              <a:buClr>
                <a:srgbClr val="752832"/>
              </a:buClr>
              <a:buFont typeface="Wingdings" panose="05000000000000000000" pitchFamily="2" charset="2"/>
              <a:buNone/>
            </a:pPr>
            <a:r>
              <a:rPr lang="en-US" sz="2000" kern="1200" dirty="0">
                <a:solidFill>
                  <a:schemeClr val="tx1">
                    <a:lumMod val="75000"/>
                    <a:lumOff val="25000"/>
                  </a:schemeClr>
                </a:solidFill>
                <a:latin typeface="+mn-lt"/>
                <a:ea typeface="+mn-ea"/>
                <a:cs typeface="Myriad Pro"/>
              </a:rPr>
              <a:t>Enter your location in the Chat window!</a:t>
            </a:r>
          </a:p>
        </p:txBody>
      </p:sp>
      <p:pic>
        <p:nvPicPr>
          <p:cNvPr id="14" name="Picture 13"/>
          <p:cNvPicPr>
            <a:picLocks noChangeAspect="1"/>
          </p:cNvPicPr>
          <p:nvPr userDrawn="1"/>
        </p:nvPicPr>
        <p:blipFill>
          <a:blip r:embed="rId2"/>
          <a:stretch>
            <a:fillRect/>
          </a:stretch>
        </p:blipFill>
        <p:spPr>
          <a:xfrm>
            <a:off x="0" y="849106"/>
            <a:ext cx="8295970" cy="5656620"/>
          </a:xfrm>
          <a:prstGeom prst="rect">
            <a:avLst/>
          </a:prstGeom>
          <a:effectLst>
            <a:outerShdw blurRad="63500" dist="38100" dir="8100000" algn="tr" rotWithShape="0">
              <a:prstClr val="black">
                <a:alpha val="20000"/>
              </a:prstClr>
            </a:outerShdw>
          </a:effectLst>
        </p:spPr>
      </p:pic>
      <p:sp>
        <p:nvSpPr>
          <p:cNvPr id="7" name="Chevron 6"/>
          <p:cNvSpPr/>
          <p:nvPr userDrawn="1"/>
        </p:nvSpPr>
        <p:spPr>
          <a:xfrm>
            <a:off x="3024722" y="347552"/>
            <a:ext cx="150520" cy="450049"/>
          </a:xfrm>
          <a:prstGeom prst="chevron">
            <a:avLst/>
          </a:prstGeom>
          <a:solidFill>
            <a:srgbClr val="9D1C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67212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2743200"/>
            <a:ext cx="8064341" cy="4023497"/>
          </a:xfrm>
          <a:prstGeom prst="rect">
            <a:avLst/>
          </a:prstGeom>
        </p:spPr>
      </p:pic>
      <p:sp>
        <p:nvSpPr>
          <p:cNvPr id="4" name="Title 1"/>
          <p:cNvSpPr txBox="1">
            <a:spLocks/>
          </p:cNvSpPr>
          <p:nvPr userDrawn="1"/>
        </p:nvSpPr>
        <p:spPr>
          <a:xfrm>
            <a:off x="457200" y="217489"/>
            <a:ext cx="6908800" cy="774492"/>
          </a:xfrm>
          <a:prstGeom prst="rect">
            <a:avLst/>
          </a:prstGeom>
        </p:spPr>
        <p:txBody>
          <a:bodyPr vert="horz" lIns="91440" tIns="45720" rIns="91440" bIns="45720" rtlCol="0" anchor="ctr">
            <a:norm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marL="0" algn="l" defTabSz="457200" rtl="0" eaLnBrk="1" latinLnBrk="0" hangingPunct="1">
              <a:lnSpc>
                <a:spcPct val="85000"/>
              </a:lnSpc>
              <a:spcBef>
                <a:spcPct val="0"/>
              </a:spcBef>
              <a:buNone/>
            </a:pPr>
            <a:r>
              <a:rPr lang="en-US" sz="3800" b="0" i="0" kern="1200" cap="small" spc="40" baseline="0" dirty="0">
                <a:gradFill>
                  <a:gsLst>
                    <a:gs pos="0">
                      <a:srgbClr val="004874"/>
                    </a:gs>
                    <a:gs pos="100000">
                      <a:srgbClr val="041F36"/>
                    </a:gs>
                  </a:gsLst>
                  <a:lin ang="5400000" scaled="1"/>
                </a:gradFill>
                <a:latin typeface="Franklin Gothic Medium" panose="020B0603020102020204" pitchFamily="34" charset="0"/>
                <a:ea typeface="+mj-ea"/>
                <a:cs typeface="Myriad Pro Cond"/>
              </a:rPr>
              <a:t>Today’s Objectives</a:t>
            </a:r>
          </a:p>
        </p:txBody>
      </p:sp>
      <p:sp>
        <p:nvSpPr>
          <p:cNvPr id="6" name="Content Placeholder 2"/>
          <p:cNvSpPr>
            <a:spLocks noGrp="1"/>
          </p:cNvSpPr>
          <p:nvPr>
            <p:ph idx="1"/>
          </p:nvPr>
        </p:nvSpPr>
        <p:spPr>
          <a:xfrm>
            <a:off x="457200" y="1209470"/>
            <a:ext cx="6908800" cy="4654617"/>
          </a:xfrm>
        </p:spPr>
        <p:txBody>
          <a:bodyPr/>
          <a:lstStyle>
            <a:lvl1pPr marL="342900" indent="-342900">
              <a:spcBef>
                <a:spcPts val="0"/>
              </a:spcBef>
              <a:spcAft>
                <a:spcPts val="600"/>
              </a:spcAft>
              <a:buFont typeface="Wingdings" panose="05000000000000000000" pitchFamily="2" charset="2"/>
              <a:buChar char="ü"/>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6718522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4937876" y="0"/>
            <a:ext cx="2803928" cy="2041991"/>
          </a:xfrm>
          <a:prstGeom prst="rect">
            <a:avLst/>
          </a:prstGeom>
        </p:spPr>
      </p:pic>
      <p:sp>
        <p:nvSpPr>
          <p:cNvPr id="4" name="Title 1"/>
          <p:cNvSpPr txBox="1">
            <a:spLocks/>
          </p:cNvSpPr>
          <p:nvPr userDrawn="1"/>
        </p:nvSpPr>
        <p:spPr>
          <a:xfrm>
            <a:off x="457200" y="217489"/>
            <a:ext cx="6908800" cy="774492"/>
          </a:xfrm>
          <a:prstGeom prst="rect">
            <a:avLst/>
          </a:prstGeom>
        </p:spPr>
        <p:txBody>
          <a:bodyPr vert="horz" lIns="91440" tIns="45720" rIns="91440" bIns="45720" rtlCol="0" anchor="ctr">
            <a:norm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marL="0" algn="l" defTabSz="457200" rtl="0" eaLnBrk="1" latinLnBrk="0" hangingPunct="1">
              <a:lnSpc>
                <a:spcPct val="85000"/>
              </a:lnSpc>
              <a:spcBef>
                <a:spcPct val="0"/>
              </a:spcBef>
              <a:buNone/>
            </a:pPr>
            <a:r>
              <a:rPr lang="en-US" sz="3800" b="0" i="0" kern="1200" cap="small" spc="40" baseline="0" dirty="0">
                <a:gradFill>
                  <a:gsLst>
                    <a:gs pos="0">
                      <a:srgbClr val="004874"/>
                    </a:gs>
                    <a:gs pos="100000">
                      <a:srgbClr val="041F36"/>
                    </a:gs>
                  </a:gsLst>
                  <a:lin ang="5400000" scaled="1"/>
                </a:gradFill>
                <a:latin typeface="Franklin Gothic Medium" panose="020B0603020102020204" pitchFamily="34" charset="0"/>
                <a:ea typeface="+mj-ea"/>
                <a:cs typeface="Myriad Pro Cond"/>
              </a:rPr>
              <a:t>Today’s Agenda</a:t>
            </a:r>
          </a:p>
        </p:txBody>
      </p:sp>
      <p:sp>
        <p:nvSpPr>
          <p:cNvPr id="6" name="Content Placeholder 2"/>
          <p:cNvSpPr>
            <a:spLocks noGrp="1"/>
          </p:cNvSpPr>
          <p:nvPr>
            <p:ph idx="1"/>
          </p:nvPr>
        </p:nvSpPr>
        <p:spPr>
          <a:xfrm>
            <a:off x="457200" y="1209470"/>
            <a:ext cx="6908800" cy="4654617"/>
          </a:xfrm>
        </p:spPr>
        <p:txBody>
          <a:bodyPr/>
          <a:lstStyle>
            <a:lvl1pPr marL="342900" indent="-342900">
              <a:spcBef>
                <a:spcPts val="0"/>
              </a:spcBef>
              <a:spcAft>
                <a:spcPts val="600"/>
              </a:spcAft>
              <a:buFont typeface="Wingdings" panose="05000000000000000000" pitchFamily="2" charset="2"/>
              <a:buChar char="Ø"/>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7692154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Poll</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68813" y="2574767"/>
            <a:ext cx="1822480" cy="2730500"/>
          </a:xfrm>
          <a:prstGeom prst="rect">
            <a:avLst/>
          </a:prstGeom>
        </p:spPr>
      </p:pic>
      <p:sp>
        <p:nvSpPr>
          <p:cNvPr id="18" name="Content Placeholder 2"/>
          <p:cNvSpPr>
            <a:spLocks noGrp="1"/>
          </p:cNvSpPr>
          <p:nvPr>
            <p:ph idx="1"/>
          </p:nvPr>
        </p:nvSpPr>
        <p:spPr>
          <a:xfrm>
            <a:off x="457200" y="2950005"/>
            <a:ext cx="6908800" cy="3485834"/>
          </a:xfrm>
        </p:spPr>
        <p:txBody>
          <a:bodyPr/>
          <a:lstStyle>
            <a:lvl1pPr marL="342900" indent="-342900">
              <a:spcBef>
                <a:spcPts val="0"/>
              </a:spcBef>
              <a:spcAft>
                <a:spcPts val="1200"/>
              </a:spcAft>
              <a:buFont typeface="Arial" panose="020B0604020202020204" pitchFamily="34" charset="0"/>
              <a:buChar char="•"/>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p:txBody>
      </p:sp>
      <p:sp>
        <p:nvSpPr>
          <p:cNvPr id="19" name="Freeform 18"/>
          <p:cNvSpPr/>
          <p:nvPr userDrawn="1"/>
        </p:nvSpPr>
        <p:spPr>
          <a:xfrm>
            <a:off x="88903" y="1218088"/>
            <a:ext cx="7480297" cy="1505810"/>
          </a:xfrm>
          <a:custGeom>
            <a:avLst/>
            <a:gdLst>
              <a:gd name="connsiteX0" fmla="*/ 0 w 8376408"/>
              <a:gd name="connsiteY0" fmla="*/ 150581 h 1505810"/>
              <a:gd name="connsiteX1" fmla="*/ 150581 w 8376408"/>
              <a:gd name="connsiteY1" fmla="*/ 0 h 1505810"/>
              <a:gd name="connsiteX2" fmla="*/ 8225827 w 8376408"/>
              <a:gd name="connsiteY2" fmla="*/ 0 h 1505810"/>
              <a:gd name="connsiteX3" fmla="*/ 8376408 w 8376408"/>
              <a:gd name="connsiteY3" fmla="*/ 150581 h 1505810"/>
              <a:gd name="connsiteX4" fmla="*/ 8376408 w 8376408"/>
              <a:gd name="connsiteY4" fmla="*/ 1355229 h 1505810"/>
              <a:gd name="connsiteX5" fmla="*/ 8225827 w 8376408"/>
              <a:gd name="connsiteY5" fmla="*/ 1505810 h 1505810"/>
              <a:gd name="connsiteX6" fmla="*/ 150581 w 8376408"/>
              <a:gd name="connsiteY6" fmla="*/ 1505810 h 1505810"/>
              <a:gd name="connsiteX7" fmla="*/ 0 w 8376408"/>
              <a:gd name="connsiteY7" fmla="*/ 1355229 h 1505810"/>
              <a:gd name="connsiteX8" fmla="*/ 0 w 8376408"/>
              <a:gd name="connsiteY8" fmla="*/ 150581 h 150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76408" h="1505810">
                <a:moveTo>
                  <a:pt x="0" y="150581"/>
                </a:moveTo>
                <a:cubicBezTo>
                  <a:pt x="0" y="67417"/>
                  <a:pt x="67417" y="0"/>
                  <a:pt x="150581" y="0"/>
                </a:cubicBezTo>
                <a:lnTo>
                  <a:pt x="8225827" y="0"/>
                </a:lnTo>
                <a:cubicBezTo>
                  <a:pt x="8308991" y="0"/>
                  <a:pt x="8376408" y="67417"/>
                  <a:pt x="8376408" y="150581"/>
                </a:cubicBezTo>
                <a:lnTo>
                  <a:pt x="8376408" y="1355229"/>
                </a:lnTo>
                <a:cubicBezTo>
                  <a:pt x="8376408" y="1438393"/>
                  <a:pt x="8308991" y="1505810"/>
                  <a:pt x="8225827" y="1505810"/>
                </a:cubicBezTo>
                <a:lnTo>
                  <a:pt x="150581" y="1505810"/>
                </a:lnTo>
                <a:cubicBezTo>
                  <a:pt x="67417" y="1505810"/>
                  <a:pt x="0" y="1438393"/>
                  <a:pt x="0" y="1355229"/>
                </a:cubicBezTo>
                <a:lnTo>
                  <a:pt x="0" y="150581"/>
                </a:lnTo>
                <a:close/>
              </a:path>
            </a:pathLst>
          </a:custGeom>
          <a:noFill/>
          <a:ln w="38100" cap="rnd">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9824" tIns="74584" rIns="89824" bIns="74584" numCol="1" spcCol="1270" anchor="ctr" anchorCtr="0">
            <a:noAutofit/>
          </a:bodyPr>
          <a:lstStyle/>
          <a:p>
            <a:pPr lvl="0" algn="ctr" defTabSz="1066800">
              <a:lnSpc>
                <a:spcPct val="90000"/>
              </a:lnSpc>
              <a:spcBef>
                <a:spcPct val="0"/>
              </a:spcBef>
              <a:spcAft>
                <a:spcPct val="35000"/>
              </a:spcAft>
            </a:pPr>
            <a:endParaRPr lang="en-US" sz="2400" kern="1200"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0767321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ries Slide">
    <p:spTree>
      <p:nvGrpSpPr>
        <p:cNvPr id="1" name=""/>
        <p:cNvGrpSpPr/>
        <p:nvPr/>
      </p:nvGrpSpPr>
      <p:grpSpPr>
        <a:xfrm>
          <a:off x="0" y="0"/>
          <a:ext cx="0" cy="0"/>
          <a:chOff x="0" y="0"/>
          <a:chExt cx="0" cy="0"/>
        </a:xfrm>
      </p:grpSpPr>
      <p:sp>
        <p:nvSpPr>
          <p:cNvPr id="2" name="Title 1"/>
          <p:cNvSpPr>
            <a:spLocks noGrp="1"/>
          </p:cNvSpPr>
          <p:nvPr>
            <p:ph type="title"/>
          </p:nvPr>
        </p:nvSpPr>
        <p:spPr>
          <a:xfrm>
            <a:off x="1183504" y="217489"/>
            <a:ext cx="6710174" cy="774492"/>
          </a:xfrm>
        </p:spPr>
        <p:txBody>
          <a:bodyPr>
            <a:normAutofit/>
          </a:bodyPr>
          <a:lstStyle>
            <a:lvl1pPr>
              <a:defRPr sz="3800" spc="40" baseline="0">
                <a:gradFill flip="none" rotWithShape="1">
                  <a:gsLst>
                    <a:gs pos="0">
                      <a:srgbClr val="004874"/>
                    </a:gs>
                    <a:gs pos="100000">
                      <a:srgbClr val="041F36"/>
                    </a:gs>
                  </a:gsLst>
                  <a:lin ang="5400000" scaled="1"/>
                  <a:tileRect/>
                </a:gradFill>
              </a:defRPr>
            </a:lvl1pPr>
          </a:lstStyle>
          <a:p>
            <a:r>
              <a:rPr lang="en-US" dirty="0"/>
              <a:t>Click to edit Master title style</a:t>
            </a:r>
          </a:p>
        </p:txBody>
      </p:sp>
      <p:grpSp>
        <p:nvGrpSpPr>
          <p:cNvPr id="10" name="Group 9"/>
          <p:cNvGrpSpPr/>
          <p:nvPr userDrawn="1"/>
        </p:nvGrpSpPr>
        <p:grpSpPr>
          <a:xfrm>
            <a:off x="0" y="991981"/>
            <a:ext cx="9144000" cy="5104019"/>
            <a:chOff x="0" y="991981"/>
            <a:chExt cx="9144000" cy="4951619"/>
          </a:xfrm>
        </p:grpSpPr>
        <p:sp>
          <p:nvSpPr>
            <p:cNvPr id="7" name="Rectangle 6"/>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 name="Rectangle 8"/>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2" name="Rectangle 11"/>
          <p:cNvSpPr/>
          <p:nvPr userDrawn="1"/>
        </p:nvSpPr>
        <p:spPr>
          <a:xfrm>
            <a:off x="5882795" y="6070006"/>
            <a:ext cx="2438400" cy="787994"/>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 name="Rectangle 12"/>
          <p:cNvSpPr/>
          <p:nvPr userDrawn="1"/>
        </p:nvSpPr>
        <p:spPr>
          <a:xfrm>
            <a:off x="6474454" y="-1933"/>
            <a:ext cx="2047874" cy="1019623"/>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8" name="Picture 7"/>
          <p:cNvPicPr>
            <a:picLocks noChangeAspect="1"/>
          </p:cNvPicPr>
          <p:nvPr userDrawn="1"/>
        </p:nvPicPr>
        <p:blipFill rotWithShape="1">
          <a:blip r:embed="rId2"/>
          <a:srcRect r="66253"/>
          <a:stretch/>
        </p:blipFill>
        <p:spPr>
          <a:xfrm>
            <a:off x="7498391" y="567"/>
            <a:ext cx="1645609" cy="6857433"/>
          </a:xfrm>
          <a:prstGeom prst="rect">
            <a:avLst/>
          </a:prstGeom>
          <a:effectLst/>
        </p:spPr>
      </p:pic>
      <p:sp>
        <p:nvSpPr>
          <p:cNvPr id="3" name="Content Placeholder 2"/>
          <p:cNvSpPr>
            <a:spLocks noGrp="1"/>
          </p:cNvSpPr>
          <p:nvPr userDrawn="1">
            <p:ph idx="1"/>
          </p:nvPr>
        </p:nvSpPr>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0" name="Group 19"/>
          <p:cNvGrpSpPr/>
          <p:nvPr userDrawn="1"/>
        </p:nvGrpSpPr>
        <p:grpSpPr>
          <a:xfrm flipV="1">
            <a:off x="8515350" y="0"/>
            <a:ext cx="628650" cy="1820427"/>
            <a:chOff x="8515350" y="5037573"/>
            <a:chExt cx="628650" cy="1820427"/>
          </a:xfrm>
        </p:grpSpPr>
        <p:sp>
          <p:nvSpPr>
            <p:cNvPr id="21" name="Isosceles Triangle 2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2" name="Isosceles Triangle 2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7" name="TextBox 16"/>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b="0" spc="40" baseline="0" smtClean="0">
                <a:solidFill>
                  <a:srgbClr val="004874"/>
                </a:solidFill>
                <a:latin typeface="Impact" panose="020B0806030902050204" pitchFamily="34" charset="0"/>
              </a:rPr>
              <a:pPr algn="r"/>
              <a:t>‹#›</a:t>
            </a:fld>
            <a:endParaRPr lang="en-US" sz="1700" b="0" spc="40" baseline="0" dirty="0">
              <a:solidFill>
                <a:srgbClr val="004874"/>
              </a:solidFill>
              <a:latin typeface="Impact" panose="020B0806030902050204" pitchFamily="34" charset="0"/>
            </a:endParaRPr>
          </a:p>
        </p:txBody>
      </p:sp>
      <p:grpSp>
        <p:nvGrpSpPr>
          <p:cNvPr id="5" name="Group 4"/>
          <p:cNvGrpSpPr/>
          <p:nvPr userDrawn="1"/>
        </p:nvGrpSpPr>
        <p:grpSpPr>
          <a:xfrm>
            <a:off x="163880" y="1"/>
            <a:ext cx="1019623" cy="1198094"/>
            <a:chOff x="163880" y="1"/>
            <a:chExt cx="1019623" cy="1198094"/>
          </a:xfrm>
          <a:effectLst>
            <a:outerShdw blurRad="50800" dist="38100" dir="5400000" sx="101000" sy="101000" algn="t" rotWithShape="0">
              <a:prstClr val="black">
                <a:alpha val="40000"/>
              </a:prstClr>
            </a:outerShdw>
          </a:effectLst>
        </p:grpSpPr>
        <p:sp>
          <p:nvSpPr>
            <p:cNvPr id="4" name="Pentagon 3"/>
            <p:cNvSpPr/>
            <p:nvPr userDrawn="1"/>
          </p:nvSpPr>
          <p:spPr>
            <a:xfrm rot="5400000">
              <a:off x="74645" y="89236"/>
              <a:ext cx="1198094" cy="1019623"/>
            </a:xfrm>
            <a:prstGeom prst="homePlate">
              <a:avLst>
                <a:gd name="adj" fmla="val 24591"/>
              </a:avLst>
            </a:prstGeom>
            <a:gradFill flip="none" rotWithShape="1">
              <a:gsLst>
                <a:gs pos="9000">
                  <a:schemeClr val="bg1">
                    <a:lumMod val="75000"/>
                  </a:schemeClr>
                </a:gs>
                <a:gs pos="26000">
                  <a:schemeClr val="bg1"/>
                </a:gs>
                <a:gs pos="100000">
                  <a:schemeClr val="bg1">
                    <a:lumMod val="85000"/>
                  </a:schemeClr>
                </a:gs>
              </a:gsLst>
              <a:lin ang="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8" name="Rectangle 17"/>
            <p:cNvSpPr/>
            <p:nvPr userDrawn="1"/>
          </p:nvSpPr>
          <p:spPr>
            <a:xfrm rot="5400000">
              <a:off x="564947" y="-401066"/>
              <a:ext cx="217490" cy="1019623"/>
            </a:xfrm>
            <a:prstGeom prst="rect">
              <a:avLst/>
            </a:prstGeom>
            <a:gradFill flip="none" rotWithShape="1">
              <a:gsLst>
                <a:gs pos="0">
                  <a:srgbClr val="7A232E"/>
                </a:gs>
                <a:gs pos="48000">
                  <a:srgbClr val="9D1C30"/>
                </a:gs>
                <a:gs pos="100000">
                  <a:srgbClr val="B85759">
                    <a:alpha val="0"/>
                  </a:srgbClr>
                </a:gs>
                <a:gs pos="97000">
                  <a:srgbClr val="B85759"/>
                </a:gs>
              </a:gsLst>
              <a:lin ang="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sp>
        <p:nvSpPr>
          <p:cNvPr id="19" name="Text Placeholder 3"/>
          <p:cNvSpPr>
            <a:spLocks noGrp="1"/>
          </p:cNvSpPr>
          <p:nvPr userDrawn="1">
            <p:ph type="body" sz="half" idx="2" hasCustomPrompt="1"/>
          </p:nvPr>
        </p:nvSpPr>
        <p:spPr>
          <a:xfrm>
            <a:off x="210398" y="198689"/>
            <a:ext cx="921646" cy="804862"/>
          </a:xfrm>
        </p:spPr>
        <p:txBody>
          <a:bodyPr tIns="64008">
            <a:normAutofit/>
          </a:bodyPr>
          <a:lstStyle>
            <a:lvl1pPr marL="0" indent="0" algn="ctr">
              <a:buNone/>
              <a:defRPr lang="en-US" sz="4000" b="0" i="0" kern="1200" cap="small" spc="40" baseline="0" dirty="0" smtClean="0">
                <a:ln w="15875">
                  <a:gradFill flip="none" rotWithShape="1">
                    <a:gsLst>
                      <a:gs pos="0">
                        <a:srgbClr val="9D1C30">
                          <a:lumMod val="83000"/>
                        </a:srgbClr>
                      </a:gs>
                      <a:gs pos="100000">
                        <a:srgbClr val="7A232E">
                          <a:lumMod val="93000"/>
                        </a:srgbClr>
                      </a:gs>
                    </a:gsLst>
                    <a:lin ang="16200000" scaled="1"/>
                    <a:tileRect/>
                  </a:gradFill>
                </a:ln>
                <a:gradFill flip="none" rotWithShape="1">
                  <a:gsLst>
                    <a:gs pos="0">
                      <a:srgbClr val="9D1C30">
                        <a:lumMod val="0"/>
                        <a:lumOff val="100000"/>
                      </a:srgbClr>
                    </a:gs>
                    <a:gs pos="34000">
                      <a:srgbClr val="9D1C30"/>
                    </a:gs>
                    <a:gs pos="100000">
                      <a:srgbClr val="7A232E">
                        <a:lumMod val="67000"/>
                      </a:srgbClr>
                    </a:gs>
                  </a:gsLst>
                  <a:lin ang="5400000" scaled="1"/>
                  <a:tileRect/>
                </a:gradFill>
                <a:effectLst>
                  <a:innerShdw blurRad="101600" dist="76200" dir="18900000">
                    <a:prstClr val="black">
                      <a:alpha val="50000"/>
                    </a:prstClr>
                  </a:innerShdw>
                </a:effectLst>
                <a:latin typeface="Impact" panose="020B0806030902050204" pitchFamily="34" charset="0"/>
                <a:ea typeface="+mj-ea"/>
                <a:cs typeface="Impact" panose="020B080603090205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a:t>
            </a:r>
          </a:p>
        </p:txBody>
      </p:sp>
      <p:pic>
        <p:nvPicPr>
          <p:cNvPr id="23" name="Picture 22"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grpSp>
        <p:nvGrpSpPr>
          <p:cNvPr id="24" name="Group 23"/>
          <p:cNvGrpSpPr/>
          <p:nvPr userDrawn="1"/>
        </p:nvGrpSpPr>
        <p:grpSpPr>
          <a:xfrm rot="10800000" flipH="1" flipV="1">
            <a:off x="8553860" y="5040637"/>
            <a:ext cx="592563" cy="1820427"/>
            <a:chOff x="8515350" y="5037573"/>
            <a:chExt cx="628650" cy="1820427"/>
          </a:xfrm>
        </p:grpSpPr>
        <p:sp>
          <p:nvSpPr>
            <p:cNvPr id="25" name="Isosceles Triangle 24"/>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6" name="Isosceles Triangle 25"/>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955519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descr="PPT-Background.png"/>
          <p:cNvPicPr>
            <a:picLocks noChangeAspect="1"/>
          </p:cNvPicPr>
          <p:nvPr userDrawn="1"/>
        </p:nvPicPr>
        <p:blipFill rotWithShape="1">
          <a:blip r:embed="rId2">
            <a:alphaModFix amt="60000"/>
            <a:extLst>
              <a:ext uri="{28A0092B-C50C-407E-A947-70E740481C1C}">
                <a14:useLocalDpi xmlns:a14="http://schemas.microsoft.com/office/drawing/2010/main" val="0"/>
              </a:ext>
            </a:extLst>
          </a:blip>
          <a:srcRect t="-8" b="3"/>
          <a:stretch/>
        </p:blipFill>
        <p:spPr>
          <a:xfrm>
            <a:off x="0" y="0"/>
            <a:ext cx="9144000" cy="6858000"/>
          </a:xfrm>
          <a:prstGeom prst="rect">
            <a:avLst/>
          </a:prstGeom>
          <a:solidFill>
            <a:schemeClr val="bg1"/>
          </a:solidFill>
        </p:spPr>
      </p:pic>
      <p:sp>
        <p:nvSpPr>
          <p:cNvPr id="5" name="Rectangle 4"/>
          <p:cNvSpPr/>
          <p:nvPr userDrawn="1"/>
        </p:nvSpPr>
        <p:spPr>
          <a:xfrm>
            <a:off x="-1" y="6117905"/>
            <a:ext cx="5307845" cy="740095"/>
          </a:xfrm>
          <a:prstGeom prst="rect">
            <a:avLst/>
          </a:prstGeom>
          <a:solidFill>
            <a:srgbClr val="7A232E"/>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2" name="Title 1"/>
          <p:cNvSpPr>
            <a:spLocks noGrp="1"/>
          </p:cNvSpPr>
          <p:nvPr>
            <p:ph type="ctrTitle" hasCustomPrompt="1"/>
          </p:nvPr>
        </p:nvSpPr>
        <p:spPr>
          <a:xfrm>
            <a:off x="474870" y="1280052"/>
            <a:ext cx="5002696" cy="1470025"/>
          </a:xfrm>
        </p:spPr>
        <p:txBody>
          <a:bodyPr>
            <a:noAutofit/>
          </a:bodyPr>
          <a:lstStyle>
            <a:lvl1pPr>
              <a:lnSpc>
                <a:spcPct val="80000"/>
              </a:lnSpc>
              <a:defRPr sz="4800" b="0" i="0" cap="small" baseline="0">
                <a:gradFill>
                  <a:gsLst>
                    <a:gs pos="0">
                      <a:srgbClr val="004874"/>
                    </a:gs>
                    <a:gs pos="100000">
                      <a:srgbClr val="041F36"/>
                    </a:gs>
                  </a:gsLst>
                  <a:lin ang="5400000" scaled="1"/>
                </a:gradFill>
                <a:latin typeface="Franklin Gothic Medium" panose="020B0603020102020204" pitchFamily="34" charset="0"/>
                <a:cs typeface="Franklin Gothic Medium" panose="020B06030201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452784" y="3576972"/>
            <a:ext cx="5024782" cy="1326340"/>
          </a:xfrm>
        </p:spPr>
        <p:txBody>
          <a:bodyPr>
            <a:normAutofit/>
          </a:bodyPr>
          <a:lstStyle>
            <a:lvl1pPr marL="0" indent="0" algn="l">
              <a:lnSpc>
                <a:spcPct val="100000"/>
              </a:lnSpc>
              <a:buNone/>
              <a:defRPr sz="2800" b="0" i="0" cap="all" baseline="0">
                <a:solidFill>
                  <a:srgbClr val="275A99"/>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0" name="Picture 9"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79685" y="5047573"/>
            <a:ext cx="2424806" cy="820181"/>
          </a:xfrm>
          <a:prstGeom prst="rect">
            <a:avLst/>
          </a:prstGeom>
        </p:spPr>
      </p:pic>
      <p:grpSp>
        <p:nvGrpSpPr>
          <p:cNvPr id="7" name="Group 6"/>
          <p:cNvGrpSpPr/>
          <p:nvPr userDrawn="1"/>
        </p:nvGrpSpPr>
        <p:grpSpPr>
          <a:xfrm>
            <a:off x="728807" y="6200285"/>
            <a:ext cx="3460479" cy="590826"/>
            <a:chOff x="3197079" y="5516217"/>
            <a:chExt cx="3460479" cy="590826"/>
          </a:xfrm>
        </p:grpSpPr>
        <p:pic>
          <p:nvPicPr>
            <p:cNvPr id="4" name="Picture 3"/>
            <p:cNvPicPr>
              <a:picLocks noChangeAspect="1"/>
            </p:cNvPicPr>
            <p:nvPr userDrawn="1"/>
          </p:nvPicPr>
          <p:blipFill>
            <a:blip r:embed="rId4"/>
            <a:stretch>
              <a:fillRect/>
            </a:stretch>
          </p:blipFill>
          <p:spPr>
            <a:xfrm>
              <a:off x="3197079" y="5516217"/>
              <a:ext cx="590826" cy="590826"/>
            </a:xfrm>
            <a:prstGeom prst="rect">
              <a:avLst/>
            </a:prstGeom>
          </p:spPr>
        </p:pic>
        <p:sp>
          <p:nvSpPr>
            <p:cNvPr id="9" name="TextBox 8"/>
            <p:cNvSpPr txBox="1"/>
            <p:nvPr userDrawn="1"/>
          </p:nvSpPr>
          <p:spPr>
            <a:xfrm>
              <a:off x="3750362" y="5611203"/>
              <a:ext cx="2907196" cy="369332"/>
            </a:xfrm>
            <a:prstGeom prst="rect">
              <a:avLst/>
            </a:prstGeom>
            <a:noFill/>
          </p:spPr>
          <p:txBody>
            <a:bodyPr wrap="square" rtlCol="0">
              <a:spAutoFit/>
            </a:bodyPr>
            <a:lstStyle/>
            <a:p>
              <a:pPr>
                <a:lnSpc>
                  <a:spcPct val="100000"/>
                </a:lnSpc>
                <a:spcBef>
                  <a:spcPts val="0"/>
                </a:spcBef>
                <a:spcAft>
                  <a:spcPts val="0"/>
                </a:spcAft>
              </a:pPr>
              <a:r>
                <a:rPr lang="en-US" sz="900" b="1" i="0" kern="800" cap="all" spc="0" dirty="0">
                  <a:solidFill>
                    <a:schemeClr val="bg1"/>
                  </a:solidFill>
                  <a:latin typeface="Arial" pitchFamily="34" charset="0"/>
                  <a:cs typeface="Arial" pitchFamily="34" charset="0"/>
                </a:rPr>
                <a:t>Employment and Training</a:t>
              </a:r>
              <a:r>
                <a:rPr lang="en-US" sz="900" b="1" i="0" kern="800" cap="all" spc="0" baseline="0" dirty="0">
                  <a:solidFill>
                    <a:schemeClr val="bg1"/>
                  </a:solidFill>
                  <a:latin typeface="Arial" pitchFamily="34" charset="0"/>
                  <a:cs typeface="Arial" pitchFamily="34" charset="0"/>
                </a:rPr>
                <a:t> Administration</a:t>
              </a:r>
            </a:p>
            <a:p>
              <a:pPr>
                <a:lnSpc>
                  <a:spcPct val="100000"/>
                </a:lnSpc>
                <a:spcBef>
                  <a:spcPts val="0"/>
                </a:spcBef>
                <a:spcAft>
                  <a:spcPts val="0"/>
                </a:spcAft>
              </a:pPr>
              <a:r>
                <a:rPr lang="en-US" sz="900" b="0" i="0" kern="800" cap="all" spc="0" baseline="0" dirty="0">
                  <a:solidFill>
                    <a:schemeClr val="bg1"/>
                  </a:solidFill>
                  <a:latin typeface="Arial" pitchFamily="34" charset="0"/>
                  <a:cs typeface="Arial" pitchFamily="34" charset="0"/>
                </a:rPr>
                <a:t>United States Department of Labor</a:t>
              </a:r>
            </a:p>
          </p:txBody>
        </p:sp>
      </p:grpSp>
      <p:pic>
        <p:nvPicPr>
          <p:cNvPr id="8" name="Picture 7"/>
          <p:cNvPicPr>
            <a:picLocks noChangeAspect="1"/>
          </p:cNvPicPr>
          <p:nvPr userDrawn="1"/>
        </p:nvPicPr>
        <p:blipFill rotWithShape="1">
          <a:blip r:embed="rId5"/>
          <a:srcRect r="12034"/>
          <a:stretch/>
        </p:blipFill>
        <p:spPr>
          <a:xfrm>
            <a:off x="4854453" y="567"/>
            <a:ext cx="4289548" cy="6857433"/>
          </a:xfrm>
          <a:prstGeom prst="rect">
            <a:avLst/>
          </a:prstGeom>
        </p:spPr>
      </p:pic>
      <p:sp>
        <p:nvSpPr>
          <p:cNvPr id="17" name="TextBox 16"/>
          <p:cNvSpPr txBox="1"/>
          <p:nvPr userDrawn="1"/>
        </p:nvSpPr>
        <p:spPr>
          <a:xfrm>
            <a:off x="5930349" y="5212404"/>
            <a:ext cx="2867025" cy="369332"/>
          </a:xfrm>
          <a:prstGeom prst="rect">
            <a:avLst/>
          </a:prstGeom>
          <a:noFill/>
        </p:spPr>
        <p:txBody>
          <a:bodyPr wrap="square" lIns="0" rIns="0" rtlCol="0">
            <a:spAutoFit/>
          </a:bodyPr>
          <a:lstStyle/>
          <a:p>
            <a:pPr algn="ctr"/>
            <a:r>
              <a:rPr lang="en-US" i="0" dirty="0">
                <a:solidFill>
                  <a:schemeClr val="tx2">
                    <a:lumMod val="20000"/>
                    <a:lumOff val="80000"/>
                  </a:schemeClr>
                </a:solidFill>
                <a:effectLst>
                  <a:outerShdw blurRad="50800" dist="38100" dir="8100000" algn="tr" rotWithShape="0">
                    <a:prstClr val="black">
                      <a:alpha val="40000"/>
                    </a:prstClr>
                  </a:outerShdw>
                </a:effectLst>
                <a:latin typeface="Arial" panose="020B0604020202020204" pitchFamily="34" charset="0"/>
                <a:cs typeface="Arial" panose="020B0604020202020204" pitchFamily="34" charset="0"/>
              </a:rPr>
              <a:t>Presented By:</a:t>
            </a:r>
          </a:p>
        </p:txBody>
      </p:sp>
      <p:sp>
        <p:nvSpPr>
          <p:cNvPr id="18" name="TextBox 17"/>
          <p:cNvSpPr txBox="1"/>
          <p:nvPr userDrawn="1"/>
        </p:nvSpPr>
        <p:spPr>
          <a:xfrm>
            <a:off x="5632384" y="275442"/>
            <a:ext cx="3440870" cy="461665"/>
          </a:xfrm>
          <a:prstGeom prst="rect">
            <a:avLst/>
          </a:prstGeom>
          <a:noFill/>
        </p:spPr>
        <p:txBody>
          <a:bodyPr wrap="square" rtlCol="0">
            <a:spAutoFit/>
          </a:bodyPr>
          <a:lstStyle/>
          <a:p>
            <a:pPr algn="ctr"/>
            <a:fld id="{875B8B45-955B-4B98-9CF8-C4EF3E1D75FE}" type="datetime4">
              <a:rPr lang="en-US" sz="2400" b="1" i="0" spc="-40" baseline="0" smtClean="0">
                <a:solidFill>
                  <a:schemeClr val="bg1"/>
                </a:solidFill>
                <a:effectLst>
                  <a:innerShdw blurRad="63500" dist="50800" dir="18900000">
                    <a:prstClr val="black">
                      <a:alpha val="50000"/>
                    </a:prstClr>
                  </a:innerShdw>
                </a:effectLst>
                <a:latin typeface="Arial" panose="020B0604020202020204" pitchFamily="34" charset="0"/>
                <a:cs typeface="Arial" panose="020B0604020202020204" pitchFamily="34" charset="0"/>
              </a:rPr>
              <a:pPr algn="ctr"/>
              <a:t>August 18, 2017</a:t>
            </a:fld>
            <a:endParaRPr lang="en-US" sz="2400" b="1" i="0" spc="-40" baseline="0" dirty="0">
              <a:solidFill>
                <a:schemeClr val="bg1"/>
              </a:solidFill>
              <a:effectLst>
                <a:innerShdw blurRad="63500" dist="50800" dir="18900000">
                  <a:prstClr val="black">
                    <a:alpha val="50000"/>
                  </a:prstClr>
                </a:innerShdw>
              </a:effectLst>
              <a:latin typeface="Arial" panose="020B0604020202020204" pitchFamily="34" charset="0"/>
              <a:cs typeface="Arial" panose="020B0604020202020204" pitchFamily="34" charset="0"/>
            </a:endParaRPr>
          </a:p>
        </p:txBody>
      </p:sp>
      <p:sp>
        <p:nvSpPr>
          <p:cNvPr id="19" name="Text Placeholder 3"/>
          <p:cNvSpPr>
            <a:spLocks noGrp="1"/>
          </p:cNvSpPr>
          <p:nvPr userDrawn="1">
            <p:ph type="body" sz="half" idx="12" hasCustomPrompt="1"/>
          </p:nvPr>
        </p:nvSpPr>
        <p:spPr>
          <a:xfrm>
            <a:off x="5654470" y="5730973"/>
            <a:ext cx="3418783" cy="773865"/>
          </a:xfrm>
        </p:spPr>
        <p:txBody>
          <a:bodyPr lIns="0" tIns="0" rIns="0" bIns="0">
            <a:noAutofit/>
          </a:bodyPr>
          <a:lstStyle>
            <a:lvl1pPr marL="0" indent="0" algn="ctr">
              <a:buNone/>
              <a:defRPr sz="2300" b="0" i="0" spc="50" baseline="0">
                <a:ln>
                  <a:solidFill>
                    <a:srgbClr val="004874"/>
                  </a:solidFill>
                </a:ln>
                <a:solidFill>
                  <a:schemeClr val="bg1"/>
                </a:solidFill>
                <a:effectLst>
                  <a:outerShdw blurRad="50800" dist="38100" dir="8100000" algn="tr" rotWithShape="0">
                    <a:prstClr val="black">
                      <a:alpha val="40000"/>
                    </a:prstClr>
                  </a:outerShdw>
                </a:effectLst>
                <a:latin typeface="Impact" panose="020B080603090205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Organization Name</a:t>
            </a:r>
          </a:p>
        </p:txBody>
      </p:sp>
    </p:spTree>
    <p:extLst>
      <p:ext uri="{BB962C8B-B14F-4D97-AF65-F5344CB8AC3E}">
        <p14:creationId xmlns:p14="http://schemas.microsoft.com/office/powerpoint/2010/main" val="3496096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16038" y="4800600"/>
            <a:ext cx="6551612" cy="566738"/>
          </a:xfrm>
        </p:spPr>
        <p:txBody>
          <a:bodyPr anchor="b">
            <a:normAutofit/>
          </a:bodyPr>
          <a:lstStyle>
            <a:lvl1pPr marL="457200" indent="-457200" algn="r">
              <a:buClr>
                <a:srgbClr val="7A232E"/>
              </a:buClr>
              <a:buFont typeface="Wingdings" panose="05000000000000000000" pitchFamily="2" charset="2"/>
              <a:buChar char="Ø"/>
              <a:defRPr sz="3200" b="0" spc="40" baseline="0">
                <a:gradFill>
                  <a:gsLst>
                    <a:gs pos="0">
                      <a:srgbClr val="004874"/>
                    </a:gs>
                    <a:gs pos="100000">
                      <a:srgbClr val="041F36"/>
                    </a:gs>
                  </a:gsLst>
                  <a:lin ang="5400000" scaled="1"/>
                </a:gradFill>
              </a:defRPr>
            </a:lvl1pPr>
          </a:lstStyle>
          <a:p>
            <a:r>
              <a:rPr lang="en-US" dirty="0" err="1"/>
              <a:t>FirstName</a:t>
            </a:r>
            <a:r>
              <a:rPr lang="en-US" dirty="0"/>
              <a:t> </a:t>
            </a:r>
            <a:r>
              <a:rPr lang="en-US" dirty="0" err="1"/>
              <a:t>LastName</a:t>
            </a:r>
            <a:endParaRPr lang="en-US" dirty="0"/>
          </a:p>
        </p:txBody>
      </p:sp>
      <p:sp>
        <p:nvSpPr>
          <p:cNvPr id="4" name="Text Placeholder 3"/>
          <p:cNvSpPr>
            <a:spLocks noGrp="1"/>
          </p:cNvSpPr>
          <p:nvPr>
            <p:ph type="body" sz="half" idx="2"/>
          </p:nvPr>
        </p:nvSpPr>
        <p:spPr>
          <a:xfrm>
            <a:off x="962026" y="1076325"/>
            <a:ext cx="6724650" cy="2962275"/>
          </a:xfrm>
        </p:spPr>
        <p:txBody>
          <a:bodyPr anchor="ctr" anchorCtr="0">
            <a:normAutofit/>
          </a:bodyPr>
          <a:lstStyle>
            <a:lvl1pPr marL="0" indent="0">
              <a:buNone/>
              <a:defRPr sz="2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Text Placeholder 3"/>
          <p:cNvSpPr>
            <a:spLocks noGrp="1"/>
          </p:cNvSpPr>
          <p:nvPr>
            <p:ph type="body" sz="half" idx="10" hasCustomPrompt="1"/>
          </p:nvPr>
        </p:nvSpPr>
        <p:spPr>
          <a:xfrm>
            <a:off x="1162050" y="5398235"/>
            <a:ext cx="6705600" cy="354865"/>
          </a:xfrm>
        </p:spPr>
        <p:txBody>
          <a:bodyPr anchor="ctr" anchorCtr="0">
            <a:noAutofit/>
          </a:bodyPr>
          <a:lstStyle>
            <a:lvl1pPr marL="0" indent="0" algn="r">
              <a:buNone/>
              <a:defRPr sz="1800" i="1"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Additional info if applicable</a:t>
            </a:r>
          </a:p>
        </p:txBody>
      </p:sp>
      <p:sp>
        <p:nvSpPr>
          <p:cNvPr id="7" name="Title 1"/>
          <p:cNvSpPr txBox="1">
            <a:spLocks/>
          </p:cNvSpPr>
          <p:nvPr userDrawn="1"/>
        </p:nvSpPr>
        <p:spPr>
          <a:xfrm>
            <a:off x="0" y="729116"/>
            <a:ext cx="962025" cy="1897061"/>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11500" dirty="0">
                <a:latin typeface="Times New Roman" panose="02020603050405020304" pitchFamily="18" charset="0"/>
                <a:cs typeface="Times New Roman" panose="02020603050405020304" pitchFamily="18" charset="0"/>
              </a:rPr>
              <a:t>“</a:t>
            </a:r>
          </a:p>
        </p:txBody>
      </p:sp>
      <p:sp>
        <p:nvSpPr>
          <p:cNvPr id="9" name="Title 1"/>
          <p:cNvSpPr txBox="1">
            <a:spLocks/>
          </p:cNvSpPr>
          <p:nvPr userDrawn="1"/>
        </p:nvSpPr>
        <p:spPr>
          <a:xfrm rot="10800000">
            <a:off x="7686675" y="2155824"/>
            <a:ext cx="971550" cy="1897061"/>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11500" dirty="0">
                <a:latin typeface="Times New Roman" panose="02020603050405020304" pitchFamily="18" charset="0"/>
                <a:cs typeface="Times New Roman" panose="02020603050405020304" pitchFamily="18" charset="0"/>
              </a:rPr>
              <a:t>“</a:t>
            </a:r>
          </a:p>
        </p:txBody>
      </p:sp>
      <p:pic>
        <p:nvPicPr>
          <p:cNvPr id="10" name="Picture 9" descr="wrfgps-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32844061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4765705" y="1475005"/>
            <a:ext cx="3803589" cy="3736539"/>
          </a:xfrm>
          <a:prstGeom prst="rect">
            <a:avLst/>
          </a:prstGeom>
        </p:spPr>
      </p:pic>
      <p:sp>
        <p:nvSpPr>
          <p:cNvPr id="5" name="Text Placeholder 4"/>
          <p:cNvSpPr>
            <a:spLocks noGrp="1"/>
          </p:cNvSpPr>
          <p:nvPr>
            <p:ph type="body" sz="quarter" idx="10" hasCustomPrompt="1"/>
          </p:nvPr>
        </p:nvSpPr>
        <p:spPr>
          <a:xfrm>
            <a:off x="133350" y="190500"/>
            <a:ext cx="3543300" cy="5638800"/>
          </a:xfrm>
        </p:spPr>
        <p:txBody>
          <a:bodyPr lIns="0" tIns="0" rIns="0" bIns="0"/>
          <a:lstStyle>
            <a:lvl1pPr marL="0" indent="0">
              <a:spcBef>
                <a:spcPts val="1200"/>
              </a:spcBef>
              <a:buNone/>
              <a:defRPr lang="en-US" sz="2800" b="0" i="0" kern="1200" cap="small" spc="40" baseline="0" dirty="0" smtClean="0">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vl2pPr marL="182880" indent="0">
              <a:spcBef>
                <a:spcPts val="0"/>
              </a:spcBef>
              <a:buNone/>
              <a:defRPr sz="1600"/>
            </a:lvl2pPr>
            <a:lvl3pPr marL="0" indent="-182880">
              <a:spcBef>
                <a:spcPts val="300"/>
              </a:spcBef>
              <a:spcAft>
                <a:spcPts val="600"/>
              </a:spcAft>
              <a:buFont typeface="Wingdings" panose="05000000000000000000" pitchFamily="2" charset="2"/>
              <a:buChar char="Ø"/>
              <a:defRPr sz="1600">
                <a:solidFill>
                  <a:srgbClr val="275A99"/>
                </a:solidFill>
              </a:defRPr>
            </a:lvl3pPr>
          </a:lstStyle>
          <a:p>
            <a:pPr lvl="0"/>
            <a:r>
              <a:rPr lang="en-US" dirty="0"/>
              <a:t>Name of Resource</a:t>
            </a:r>
          </a:p>
          <a:p>
            <a:pPr lvl="1"/>
            <a:r>
              <a:rPr lang="en-US" dirty="0"/>
              <a:t>Resource Information</a:t>
            </a:r>
          </a:p>
          <a:p>
            <a:pPr lvl="2"/>
            <a:r>
              <a:rPr lang="en-US" dirty="0"/>
              <a:t>Resource Link</a:t>
            </a:r>
          </a:p>
        </p:txBody>
      </p:sp>
      <p:sp>
        <p:nvSpPr>
          <p:cNvPr id="13" name="Text Placeholder 4"/>
          <p:cNvSpPr>
            <a:spLocks noGrp="1"/>
          </p:cNvSpPr>
          <p:nvPr>
            <p:ph type="body" sz="quarter" idx="11" hasCustomPrompt="1"/>
          </p:nvPr>
        </p:nvSpPr>
        <p:spPr>
          <a:xfrm>
            <a:off x="3914775" y="190500"/>
            <a:ext cx="3543300" cy="5638800"/>
          </a:xfrm>
        </p:spPr>
        <p:txBody>
          <a:bodyPr lIns="0" tIns="0" rIns="0" bIns="0"/>
          <a:lstStyle>
            <a:lvl1pPr marL="0" indent="0">
              <a:spcBef>
                <a:spcPts val="1200"/>
              </a:spcBef>
              <a:buNone/>
              <a:defRPr lang="en-US" sz="2800" b="0" i="0" kern="1200" cap="small" spc="40" baseline="0" dirty="0" smtClean="0">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vl2pPr marL="182880" indent="0">
              <a:spcBef>
                <a:spcPts val="0"/>
              </a:spcBef>
              <a:buNone/>
              <a:defRPr sz="1600"/>
            </a:lvl2pPr>
            <a:lvl3pPr marL="0" indent="-182880">
              <a:spcBef>
                <a:spcPts val="300"/>
              </a:spcBef>
              <a:spcAft>
                <a:spcPts val="600"/>
              </a:spcAft>
              <a:buFont typeface="Wingdings" panose="05000000000000000000" pitchFamily="2" charset="2"/>
              <a:buChar char="Ø"/>
              <a:defRPr sz="1600">
                <a:solidFill>
                  <a:srgbClr val="275A99"/>
                </a:solidFill>
              </a:defRPr>
            </a:lvl3pPr>
          </a:lstStyle>
          <a:p>
            <a:pPr lvl="0"/>
            <a:r>
              <a:rPr lang="en-US" dirty="0"/>
              <a:t>Name of Resource</a:t>
            </a:r>
          </a:p>
          <a:p>
            <a:pPr lvl="1"/>
            <a:r>
              <a:rPr lang="en-US" dirty="0"/>
              <a:t>Resource Information</a:t>
            </a:r>
          </a:p>
          <a:p>
            <a:pPr lvl="2"/>
            <a:r>
              <a:rPr lang="en-US" dirty="0"/>
              <a:t>Resource Link</a:t>
            </a:r>
          </a:p>
        </p:txBody>
      </p:sp>
      <p:sp>
        <p:nvSpPr>
          <p:cNvPr id="7" name="Title 1"/>
          <p:cNvSpPr txBox="1">
            <a:spLocks/>
          </p:cNvSpPr>
          <p:nvPr userDrawn="1"/>
        </p:nvSpPr>
        <p:spPr>
          <a:xfrm rot="17343955">
            <a:off x="6363212" y="4800076"/>
            <a:ext cx="3474685"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500" b="0" i="0" spc="40" baseline="0" dirty="0">
                <a:latin typeface="Impact" panose="020B0806030902050204" pitchFamily="34" charset="0"/>
              </a:rPr>
              <a:t>Resources</a:t>
            </a:r>
          </a:p>
        </p:txBody>
      </p:sp>
      <p:pic>
        <p:nvPicPr>
          <p:cNvPr id="10" name="Picture 9"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234694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4" name="Title 1"/>
          <p:cNvSpPr txBox="1">
            <a:spLocks/>
          </p:cNvSpPr>
          <p:nvPr userDrawn="1"/>
        </p:nvSpPr>
        <p:spPr>
          <a:xfrm>
            <a:off x="2180" y="204789"/>
            <a:ext cx="3152321" cy="774492"/>
          </a:xfrm>
          <a:prstGeom prst="rect">
            <a:avLst/>
          </a:prstGeom>
        </p:spPr>
        <p:txBody>
          <a:bodyPr vert="horz" lIns="91440" tIns="45720" rIns="91440" bIns="45720" rtlCol="0" anchor="ctr">
            <a:normAutofit fontScale="92500"/>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marL="0" algn="l" defTabSz="457200" rtl="0" eaLnBrk="1" latinLnBrk="0" hangingPunct="1">
              <a:lnSpc>
                <a:spcPct val="85000"/>
              </a:lnSpc>
              <a:spcBef>
                <a:spcPct val="0"/>
              </a:spcBef>
              <a:buNone/>
            </a:pPr>
            <a:r>
              <a:rPr lang="en-US" sz="3800" b="0" i="0" kern="1200" cap="small" spc="40" baseline="0" dirty="0">
                <a:gradFill>
                  <a:gsLst>
                    <a:gs pos="0">
                      <a:srgbClr val="004874"/>
                    </a:gs>
                    <a:gs pos="100000">
                      <a:srgbClr val="041F36"/>
                    </a:gs>
                  </a:gsLst>
                  <a:lin ang="5400000" scaled="1"/>
                </a:gradFill>
                <a:latin typeface="Franklin Gothic Medium" panose="020B0603020102020204" pitchFamily="34" charset="0"/>
                <a:ea typeface="+mj-ea"/>
                <a:cs typeface="Myriad Pro Cond"/>
              </a:rPr>
              <a:t>Any Questions?</a:t>
            </a:r>
          </a:p>
        </p:txBody>
      </p:sp>
      <p:pic>
        <p:nvPicPr>
          <p:cNvPr id="14" name="Picture 13"/>
          <p:cNvPicPr>
            <a:picLocks noChangeAspect="1"/>
          </p:cNvPicPr>
          <p:nvPr userDrawn="1"/>
        </p:nvPicPr>
        <p:blipFill>
          <a:blip r:embed="rId2"/>
          <a:stretch>
            <a:fillRect/>
          </a:stretch>
        </p:blipFill>
        <p:spPr>
          <a:xfrm>
            <a:off x="-1" y="844029"/>
            <a:ext cx="9144001" cy="5420142"/>
          </a:xfrm>
          <a:prstGeom prst="rect">
            <a:avLst/>
          </a:prstGeom>
        </p:spPr>
      </p:pic>
      <p:pic>
        <p:nvPicPr>
          <p:cNvPr id="8" name="Picture 7"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
        <p:nvSpPr>
          <p:cNvPr id="9" name="TextBox 8"/>
          <p:cNvSpPr txBox="1"/>
          <p:nvPr userDrawn="1"/>
        </p:nvSpPr>
        <p:spPr>
          <a:xfrm>
            <a:off x="3026982" y="383750"/>
            <a:ext cx="4903076" cy="646331"/>
          </a:xfrm>
          <a:prstGeom prst="rect">
            <a:avLst/>
          </a:prstGeom>
          <a:noFill/>
        </p:spPr>
        <p:txBody>
          <a:bodyPr wrap="square" rtlCol="0">
            <a:noAutofit/>
          </a:bodyPr>
          <a:lstStyle/>
          <a:p>
            <a:pPr marL="0" lvl="0" indent="0" algn="ctr" defTabSz="457200" rtl="0" eaLnBrk="1" latinLnBrk="0" hangingPunct="1">
              <a:spcBef>
                <a:spcPts val="0"/>
              </a:spcBef>
              <a:buClr>
                <a:srgbClr val="752832"/>
              </a:buClr>
              <a:buFont typeface="Wingdings" panose="05000000000000000000" pitchFamily="2" charset="2"/>
              <a:buNone/>
            </a:pPr>
            <a:r>
              <a:rPr lang="en-US" sz="1900" kern="1200" dirty="0">
                <a:solidFill>
                  <a:schemeClr val="tx1">
                    <a:lumMod val="75000"/>
                    <a:lumOff val="25000"/>
                  </a:schemeClr>
                </a:solidFill>
                <a:latin typeface="+mn-lt"/>
                <a:ea typeface="+mn-ea"/>
                <a:cs typeface="Myriad Pro"/>
              </a:rPr>
              <a:t>Enter your questions in the Chat window!</a:t>
            </a:r>
          </a:p>
        </p:txBody>
      </p:sp>
      <p:sp>
        <p:nvSpPr>
          <p:cNvPr id="10" name="Chevron 9"/>
          <p:cNvSpPr/>
          <p:nvPr userDrawn="1"/>
        </p:nvSpPr>
        <p:spPr>
          <a:xfrm>
            <a:off x="3062822" y="347552"/>
            <a:ext cx="150520" cy="450049"/>
          </a:xfrm>
          <a:prstGeom prst="chevron">
            <a:avLst/>
          </a:prstGeom>
          <a:solidFill>
            <a:srgbClr val="9D1C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061343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72085" y="2600200"/>
            <a:ext cx="5095324" cy="566738"/>
          </a:xfrm>
        </p:spPr>
        <p:txBody>
          <a:bodyPr anchor="b">
            <a:normAutofit/>
          </a:bodyPr>
          <a:lstStyle>
            <a:lvl1pPr marL="0" indent="0" algn="l">
              <a:buClr>
                <a:srgbClr val="7A232E"/>
              </a:buClr>
              <a:buFont typeface="Wingdings" panose="05000000000000000000" pitchFamily="2" charset="2"/>
              <a:buNone/>
              <a:defRPr sz="3600" b="0" spc="40" baseline="0">
                <a:gradFill>
                  <a:gsLst>
                    <a:gs pos="0">
                      <a:srgbClr val="004874"/>
                    </a:gs>
                    <a:gs pos="100000">
                      <a:srgbClr val="041F36"/>
                    </a:gs>
                  </a:gsLst>
                  <a:lin ang="5400000" scaled="1"/>
                </a:gradFill>
              </a:defRPr>
            </a:lvl1pPr>
          </a:lstStyle>
          <a:p>
            <a:r>
              <a:rPr lang="en-US" dirty="0" err="1"/>
              <a:t>FirstName</a:t>
            </a:r>
            <a:r>
              <a:rPr lang="en-US" dirty="0"/>
              <a:t> </a:t>
            </a:r>
            <a:r>
              <a:rPr lang="en-US" dirty="0" err="1"/>
              <a:t>LastName</a:t>
            </a:r>
            <a:endParaRPr lang="en-US" dirty="0"/>
          </a:p>
        </p:txBody>
      </p:sp>
      <p:sp>
        <p:nvSpPr>
          <p:cNvPr id="6" name="Text Placeholder 3"/>
          <p:cNvSpPr>
            <a:spLocks noGrp="1"/>
          </p:cNvSpPr>
          <p:nvPr>
            <p:ph type="body" sz="half" idx="10" hasCustomPrompt="1"/>
          </p:nvPr>
        </p:nvSpPr>
        <p:spPr>
          <a:xfrm>
            <a:off x="1772085" y="3202597"/>
            <a:ext cx="5095324" cy="354865"/>
          </a:xfrm>
        </p:spPr>
        <p:txBody>
          <a:bodyPr anchor="ctr" anchorCtr="0">
            <a:noAutofit/>
          </a:bodyPr>
          <a:lstStyle>
            <a:lvl1pPr marL="0" indent="0" algn="l">
              <a:buNone/>
              <a:defRPr sz="2400" i="1"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Position/Title</a:t>
            </a:r>
          </a:p>
        </p:txBody>
      </p:sp>
      <p:sp>
        <p:nvSpPr>
          <p:cNvPr id="10" name="Text Placeholder 3"/>
          <p:cNvSpPr>
            <a:spLocks noGrp="1"/>
          </p:cNvSpPr>
          <p:nvPr>
            <p:ph type="body" sz="half" idx="11" hasCustomPrompt="1"/>
          </p:nvPr>
        </p:nvSpPr>
        <p:spPr>
          <a:xfrm>
            <a:off x="1772085" y="3653875"/>
            <a:ext cx="5095324" cy="354865"/>
          </a:xfrm>
        </p:spPr>
        <p:txBody>
          <a:bodyPr anchor="ctr" anchorCtr="0">
            <a:noAutofit/>
          </a:bodyPr>
          <a:lstStyle>
            <a:lvl1pPr marL="0" indent="0" algn="l">
              <a:buNone/>
              <a:defRPr sz="2000" i="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Organization</a:t>
            </a:r>
          </a:p>
        </p:txBody>
      </p:sp>
      <p:sp>
        <p:nvSpPr>
          <p:cNvPr id="15" name="Text Placeholder 14"/>
          <p:cNvSpPr>
            <a:spLocks noGrp="1"/>
          </p:cNvSpPr>
          <p:nvPr>
            <p:ph type="body" sz="quarter" idx="12"/>
          </p:nvPr>
        </p:nvSpPr>
        <p:spPr>
          <a:xfrm>
            <a:off x="1772085" y="3593121"/>
            <a:ext cx="3840480" cy="27432"/>
          </a:xfrm>
          <a:solidFill>
            <a:srgbClr val="4A7EBB"/>
          </a:solidFill>
        </p:spPr>
        <p:txBody>
          <a:bodyPr>
            <a:noAutofit/>
          </a:bodyPr>
          <a:lstStyle>
            <a:lvl1pPr marL="0" indent="0">
              <a:buNone/>
              <a:defRPr sz="100">
                <a:solidFill>
                  <a:schemeClr val="accent1"/>
                </a:solidFill>
              </a:defRPr>
            </a:lvl1pPr>
          </a:lstStyle>
          <a:p>
            <a:pPr lvl="0"/>
            <a:endParaRPr lang="en-US" dirty="0"/>
          </a:p>
        </p:txBody>
      </p:sp>
      <p:sp>
        <p:nvSpPr>
          <p:cNvPr id="16" name="Text Placeholder 3"/>
          <p:cNvSpPr>
            <a:spLocks noGrp="1"/>
          </p:cNvSpPr>
          <p:nvPr>
            <p:ph type="body" sz="half" idx="13" hasCustomPrompt="1"/>
          </p:nvPr>
        </p:nvSpPr>
        <p:spPr>
          <a:xfrm>
            <a:off x="1772085" y="4261387"/>
            <a:ext cx="5095324" cy="354865"/>
          </a:xfrm>
        </p:spPr>
        <p:txBody>
          <a:bodyPr anchor="ctr" anchorCtr="0">
            <a:noAutofit/>
          </a:bodyPr>
          <a:lstStyle>
            <a:lvl1pPr marL="0" indent="0" algn="l">
              <a:buNone/>
              <a:defRPr sz="2000" i="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Phone or Email</a:t>
            </a:r>
          </a:p>
        </p:txBody>
      </p:sp>
      <p:pic>
        <p:nvPicPr>
          <p:cNvPr id="18" name="Picture 17"/>
          <p:cNvPicPr>
            <a:picLocks noChangeAspect="1"/>
          </p:cNvPicPr>
          <p:nvPr userDrawn="1"/>
        </p:nvPicPr>
        <p:blipFill>
          <a:blip r:embed="rId2"/>
          <a:stretch>
            <a:fillRect/>
          </a:stretch>
        </p:blipFill>
        <p:spPr>
          <a:xfrm>
            <a:off x="170922" y="128938"/>
            <a:ext cx="2182188" cy="2304097"/>
          </a:xfrm>
          <a:prstGeom prst="rect">
            <a:avLst/>
          </a:prstGeom>
        </p:spPr>
      </p:pic>
      <p:sp>
        <p:nvSpPr>
          <p:cNvPr id="19" name="Text Placeholder 3"/>
          <p:cNvSpPr>
            <a:spLocks noGrp="1"/>
          </p:cNvSpPr>
          <p:nvPr>
            <p:ph type="body" sz="half" idx="14" hasCustomPrompt="1"/>
          </p:nvPr>
        </p:nvSpPr>
        <p:spPr>
          <a:xfrm>
            <a:off x="1772085" y="4680671"/>
            <a:ext cx="5095324" cy="354865"/>
          </a:xfrm>
        </p:spPr>
        <p:txBody>
          <a:bodyPr anchor="ctr" anchorCtr="0">
            <a:noAutofit/>
          </a:bodyPr>
          <a:lstStyle>
            <a:lvl1pPr marL="0" indent="0" algn="l">
              <a:buNone/>
              <a:defRPr sz="2000" i="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Phone or Email</a:t>
            </a:r>
          </a:p>
        </p:txBody>
      </p:sp>
      <p:sp>
        <p:nvSpPr>
          <p:cNvPr id="12" name="Title 1"/>
          <p:cNvSpPr txBox="1">
            <a:spLocks/>
          </p:cNvSpPr>
          <p:nvPr userDrawn="1"/>
        </p:nvSpPr>
        <p:spPr>
          <a:xfrm rot="17343955">
            <a:off x="6363212" y="4800076"/>
            <a:ext cx="3474685"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500" b="0" i="0" spc="40" baseline="0" dirty="0">
                <a:latin typeface="Impact" panose="020B0806030902050204" pitchFamily="34" charset="0"/>
              </a:rPr>
              <a:t>Contact</a:t>
            </a:r>
          </a:p>
        </p:txBody>
      </p:sp>
      <p:pic>
        <p:nvPicPr>
          <p:cNvPr id="11" name="Picture 10"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29802882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5766" y="472966"/>
            <a:ext cx="8655269" cy="6400800"/>
          </a:xfrm>
          <a:prstGeom prst="rect">
            <a:avLst/>
          </a:prstGeom>
          <a:effectLst>
            <a:innerShdw blurRad="88900" dist="38100" dir="18900000">
              <a:prstClr val="black">
                <a:alpha val="27000"/>
              </a:prstClr>
            </a:innerShdw>
          </a:effectLst>
        </p:spPr>
      </p:pic>
      <p:pic>
        <p:nvPicPr>
          <p:cNvPr id="4" name="Picture 3"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3009574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Section-Slide-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418885" y="2191006"/>
            <a:ext cx="5494337" cy="1168599"/>
          </a:xfrm>
        </p:spPr>
        <p:txBody>
          <a:bodyPr anchor="b" anchorCtr="0">
            <a:normAutofit/>
          </a:bodyPr>
          <a:lstStyle>
            <a:lvl1pPr algn="l">
              <a:defRPr sz="4000" b="0" cap="small" baseline="0">
                <a:gradFill>
                  <a:gsLst>
                    <a:gs pos="0">
                      <a:srgbClr val="004874"/>
                    </a:gs>
                    <a:gs pos="100000">
                      <a:srgbClr val="041F36"/>
                    </a:gs>
                  </a:gsLst>
                  <a:lin ang="5400000" scaled="1"/>
                </a:gradFill>
              </a:defRPr>
            </a:lvl1pPr>
          </a:lstStyle>
          <a:p>
            <a:r>
              <a:rPr lang="en-US" dirty="0"/>
              <a:t>Click to Edit Master Title Style</a:t>
            </a:r>
          </a:p>
        </p:txBody>
      </p:sp>
      <p:sp>
        <p:nvSpPr>
          <p:cNvPr id="3" name="Text Placeholder 2"/>
          <p:cNvSpPr>
            <a:spLocks noGrp="1"/>
          </p:cNvSpPr>
          <p:nvPr>
            <p:ph type="body" idx="1" hasCustomPrompt="1"/>
          </p:nvPr>
        </p:nvSpPr>
        <p:spPr>
          <a:xfrm>
            <a:off x="418885" y="3536723"/>
            <a:ext cx="5240509" cy="893387"/>
          </a:xfrm>
        </p:spPr>
        <p:txBody>
          <a:bodyPr anchor="t">
            <a:noAutofit/>
          </a:bodyPr>
          <a:lstStyle>
            <a:lvl1pPr marL="0" indent="0">
              <a:buNone/>
              <a:defRPr sz="2200" b="0" i="0" cap="all" baseline="0">
                <a:solidFill>
                  <a:srgbClr val="275A99"/>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Subtitle Style</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solidFill>
                  <a:srgbClr val="041F36"/>
                </a:solidFill>
              </a:defRPr>
            </a:lvl1pPr>
          </a:lstStyle>
          <a:p>
            <a:fld id="{42234874-4AE6-EC41-8F27-0640F467241F}" type="slidenum">
              <a:rPr lang="en-US" smtClean="0"/>
              <a:pPr/>
              <a:t>‹#›</a:t>
            </a:fld>
            <a:endParaRPr lang="en-US" dirty="0"/>
          </a:p>
        </p:txBody>
      </p:sp>
      <p:pic>
        <p:nvPicPr>
          <p:cNvPr id="11" name="Picture 10"/>
          <p:cNvPicPr>
            <a:picLocks noChangeAspect="1"/>
          </p:cNvPicPr>
          <p:nvPr userDrawn="1"/>
        </p:nvPicPr>
        <p:blipFill rotWithShape="1">
          <a:blip r:embed="rId3"/>
          <a:srcRect r="12034"/>
          <a:stretch/>
        </p:blipFill>
        <p:spPr>
          <a:xfrm>
            <a:off x="4854453" y="567"/>
            <a:ext cx="4289548" cy="6857433"/>
          </a:xfrm>
          <a:prstGeom prst="rect">
            <a:avLst/>
          </a:prstGeom>
        </p:spPr>
      </p:pic>
      <p:grpSp>
        <p:nvGrpSpPr>
          <p:cNvPr id="17" name="Group 16"/>
          <p:cNvGrpSpPr/>
          <p:nvPr userDrawn="1"/>
        </p:nvGrpSpPr>
        <p:grpSpPr>
          <a:xfrm flipV="1">
            <a:off x="8515350" y="0"/>
            <a:ext cx="628650" cy="1820427"/>
            <a:chOff x="8515350" y="5037573"/>
            <a:chExt cx="628650" cy="1820427"/>
          </a:xfrm>
        </p:grpSpPr>
        <p:sp>
          <p:nvSpPr>
            <p:cNvPr id="18" name="Isosceles Triangle 17"/>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9" name="Isosceles Triangle 18"/>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20" name="TextBox 19"/>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b="0" spc="40" baseline="0" smtClean="0">
                <a:solidFill>
                  <a:srgbClr val="004874"/>
                </a:solidFill>
                <a:latin typeface="Impact" panose="020B0806030902050204" pitchFamily="34" charset="0"/>
              </a:rPr>
              <a:pPr algn="r"/>
              <a:t>‹#›</a:t>
            </a:fld>
            <a:endParaRPr lang="en-US" sz="1700" b="0" spc="40" baseline="0" dirty="0">
              <a:solidFill>
                <a:srgbClr val="004874"/>
              </a:solidFill>
              <a:latin typeface="Impact" panose="020B0806030902050204" pitchFamily="34" charset="0"/>
            </a:endParaRPr>
          </a:p>
        </p:txBody>
      </p:sp>
      <p:pic>
        <p:nvPicPr>
          <p:cNvPr id="12" name="Picture 11" descr="wrfgps-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79685" y="5047573"/>
            <a:ext cx="2424806" cy="820181"/>
          </a:xfrm>
          <a:prstGeom prst="rect">
            <a:avLst/>
          </a:prstGeom>
        </p:spPr>
      </p:pic>
      <p:grpSp>
        <p:nvGrpSpPr>
          <p:cNvPr id="13" name="Group 12"/>
          <p:cNvGrpSpPr/>
          <p:nvPr userDrawn="1"/>
        </p:nvGrpSpPr>
        <p:grpSpPr>
          <a:xfrm rot="10800000" flipH="1" flipV="1">
            <a:off x="8553860" y="5040637"/>
            <a:ext cx="592563" cy="1820427"/>
            <a:chOff x="8515350" y="5037573"/>
            <a:chExt cx="628650" cy="1820427"/>
          </a:xfrm>
        </p:grpSpPr>
        <p:sp>
          <p:nvSpPr>
            <p:cNvPr id="14" name="Isosceles Triangle 13"/>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5" name="Isosceles Triangle 14"/>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332488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800">
                <a:gradFill flip="none" rotWithShape="1">
                  <a:gsLst>
                    <a:gs pos="0">
                      <a:srgbClr val="004874"/>
                    </a:gs>
                    <a:gs pos="100000">
                      <a:srgbClr val="041F36"/>
                    </a:gs>
                  </a:gsLst>
                  <a:lin ang="5400000" scaled="1"/>
                  <a:tileRect/>
                </a:gradFill>
              </a:defRPr>
            </a:lvl1pPr>
          </a:lstStyle>
          <a:p>
            <a:r>
              <a:rPr lang="en-US" dirty="0"/>
              <a:t>Click to edit Master title style</a:t>
            </a:r>
          </a:p>
        </p:txBody>
      </p:sp>
      <p:grpSp>
        <p:nvGrpSpPr>
          <p:cNvPr id="10" name="Group 9"/>
          <p:cNvGrpSpPr/>
          <p:nvPr userDrawn="1"/>
        </p:nvGrpSpPr>
        <p:grpSpPr>
          <a:xfrm>
            <a:off x="0" y="991981"/>
            <a:ext cx="9144000" cy="5104019"/>
            <a:chOff x="0" y="991981"/>
            <a:chExt cx="9144000" cy="4951619"/>
          </a:xfrm>
        </p:grpSpPr>
        <p:sp>
          <p:nvSpPr>
            <p:cNvPr id="7" name="Rectangle 6"/>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 name="Rectangle 8"/>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pic>
        <p:nvPicPr>
          <p:cNvPr id="11" name="Picture 10" descr="wrfgps-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
        <p:nvSpPr>
          <p:cNvPr id="12" name="Rectangle 11"/>
          <p:cNvSpPr/>
          <p:nvPr userDrawn="1"/>
        </p:nvSpPr>
        <p:spPr>
          <a:xfrm>
            <a:off x="5882795" y="6070006"/>
            <a:ext cx="2438400" cy="787994"/>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 name="Rectangle 12"/>
          <p:cNvSpPr/>
          <p:nvPr userDrawn="1"/>
        </p:nvSpPr>
        <p:spPr>
          <a:xfrm>
            <a:off x="6474454" y="-1933"/>
            <a:ext cx="2047874" cy="1019623"/>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8" name="Picture 7"/>
          <p:cNvPicPr>
            <a:picLocks noChangeAspect="1"/>
          </p:cNvPicPr>
          <p:nvPr userDrawn="1"/>
        </p:nvPicPr>
        <p:blipFill rotWithShape="1">
          <a:blip r:embed="rId3"/>
          <a:srcRect r="66253"/>
          <a:stretch/>
        </p:blipFill>
        <p:spPr>
          <a:xfrm>
            <a:off x="7498391" y="567"/>
            <a:ext cx="1645609" cy="6857433"/>
          </a:xfrm>
          <a:prstGeom prst="rect">
            <a:avLst/>
          </a:prstGeom>
          <a:effectLst/>
        </p:spPr>
      </p:pic>
      <p:sp>
        <p:nvSpPr>
          <p:cNvPr id="3" name="Content Placeholder 2"/>
          <p:cNvSpPr>
            <a:spLocks noGrp="1"/>
          </p:cNvSpPr>
          <p:nvPr userDrawn="1">
            <p:ph idx="1"/>
          </p:nvPr>
        </p:nvSpPr>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0" name="Group 19"/>
          <p:cNvGrpSpPr/>
          <p:nvPr userDrawn="1"/>
        </p:nvGrpSpPr>
        <p:grpSpPr>
          <a:xfrm flipV="1">
            <a:off x="8515350" y="0"/>
            <a:ext cx="628650" cy="1820427"/>
            <a:chOff x="8515350" y="5037573"/>
            <a:chExt cx="628650" cy="1820427"/>
          </a:xfrm>
        </p:grpSpPr>
        <p:sp>
          <p:nvSpPr>
            <p:cNvPr id="21" name="Isosceles Triangle 2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2" name="Isosceles Triangle 2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7" name="TextBox 16"/>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b="0" spc="40" baseline="0" smtClean="0">
                <a:solidFill>
                  <a:srgbClr val="004874"/>
                </a:solidFill>
                <a:latin typeface="Impact" panose="020B0806030902050204" pitchFamily="34" charset="0"/>
              </a:rPr>
              <a:pPr algn="r"/>
              <a:t>‹#›</a:t>
            </a:fld>
            <a:endParaRPr lang="en-US" sz="1700" b="0" spc="40" baseline="0" dirty="0">
              <a:solidFill>
                <a:srgbClr val="004874"/>
              </a:solidFill>
              <a:latin typeface="Impact" panose="020B0806030902050204" pitchFamily="34" charset="0"/>
            </a:endParaRPr>
          </a:p>
        </p:txBody>
      </p:sp>
      <p:grpSp>
        <p:nvGrpSpPr>
          <p:cNvPr id="16" name="Group 15"/>
          <p:cNvGrpSpPr/>
          <p:nvPr userDrawn="1"/>
        </p:nvGrpSpPr>
        <p:grpSpPr>
          <a:xfrm rot="10800000" flipH="1" flipV="1">
            <a:off x="8553860" y="5040637"/>
            <a:ext cx="592563" cy="1820427"/>
            <a:chOff x="8515350" y="5037573"/>
            <a:chExt cx="628650" cy="1820427"/>
          </a:xfrm>
        </p:grpSpPr>
        <p:sp>
          <p:nvSpPr>
            <p:cNvPr id="18" name="Isosceles Triangle 17"/>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9" name="Isosceles Triangle 18"/>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3468892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0">
                      <a:srgbClr val="004874"/>
                    </a:gs>
                    <a:gs pos="100000">
                      <a:srgbClr val="041F36"/>
                    </a:gs>
                  </a:gsLst>
                  <a:lin ang="5400000" scaled="1"/>
                </a:gradFill>
              </a:defRPr>
            </a:lvl1pPr>
          </a:lstStyle>
          <a:p>
            <a:r>
              <a:rPr lang="en-US" dirty="0"/>
              <a:t>Click to edit Master title style</a:t>
            </a:r>
          </a:p>
        </p:txBody>
      </p:sp>
      <p:grpSp>
        <p:nvGrpSpPr>
          <p:cNvPr id="10" name="Group 9"/>
          <p:cNvGrpSpPr/>
          <p:nvPr userDrawn="1"/>
        </p:nvGrpSpPr>
        <p:grpSpPr>
          <a:xfrm>
            <a:off x="0" y="991981"/>
            <a:ext cx="9144000" cy="5104019"/>
            <a:chOff x="0" y="991981"/>
            <a:chExt cx="9144000" cy="4951619"/>
          </a:xfrm>
        </p:grpSpPr>
        <p:sp>
          <p:nvSpPr>
            <p:cNvPr id="15" name="Rectangle 14"/>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6" name="Rectangle 15"/>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2" name="Rectangle 11"/>
          <p:cNvSpPr/>
          <p:nvPr userDrawn="1"/>
        </p:nvSpPr>
        <p:spPr>
          <a:xfrm>
            <a:off x="5882795" y="6070006"/>
            <a:ext cx="2438400" cy="787994"/>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 name="Rectangle 12"/>
          <p:cNvSpPr/>
          <p:nvPr userDrawn="1"/>
        </p:nvSpPr>
        <p:spPr>
          <a:xfrm>
            <a:off x="6474454" y="-1933"/>
            <a:ext cx="2047874" cy="1019623"/>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14" name="Picture 13"/>
          <p:cNvPicPr>
            <a:picLocks noChangeAspect="1"/>
          </p:cNvPicPr>
          <p:nvPr userDrawn="1"/>
        </p:nvPicPr>
        <p:blipFill rotWithShape="1">
          <a:blip r:embed="rId2"/>
          <a:srcRect r="66253"/>
          <a:stretch/>
        </p:blipFill>
        <p:spPr>
          <a:xfrm>
            <a:off x="7498390" y="-1934"/>
            <a:ext cx="1645609" cy="6857433"/>
          </a:xfrm>
          <a:prstGeom prst="rect">
            <a:avLst/>
          </a:prstGeom>
          <a:effectLst/>
        </p:spPr>
      </p:pic>
      <p:sp>
        <p:nvSpPr>
          <p:cNvPr id="3" name="Content Placeholder 2"/>
          <p:cNvSpPr>
            <a:spLocks noGrp="1"/>
          </p:cNvSpPr>
          <p:nvPr userDrawn="1">
            <p:ph sz="half" idx="1"/>
          </p:nvPr>
        </p:nvSpPr>
        <p:spPr>
          <a:xfrm>
            <a:off x="457200" y="1281009"/>
            <a:ext cx="3619500" cy="4525963"/>
          </a:xfrm>
        </p:spPr>
        <p:txBody>
          <a:bodyPr>
            <a:normAutofit/>
          </a:bodyPr>
          <a:lstStyle>
            <a:lvl1pPr>
              <a:defRPr sz="2200"/>
            </a:lvl1pPr>
            <a:lvl2pPr>
              <a:defRPr sz="19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userDrawn="1">
            <p:ph sz="half" idx="2"/>
          </p:nvPr>
        </p:nvSpPr>
        <p:spPr>
          <a:xfrm>
            <a:off x="4305300" y="1281009"/>
            <a:ext cx="3619500" cy="4525963"/>
          </a:xfrm>
        </p:spPr>
        <p:txBody>
          <a:bodyPr>
            <a:normAutofit/>
          </a:bodyPr>
          <a:lstStyle>
            <a:lvl1pPr>
              <a:defRPr sz="2200"/>
            </a:lvl1pPr>
            <a:lvl2pPr>
              <a:defRPr sz="19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entagon 16"/>
          <p:cNvSpPr/>
          <p:nvPr userDrawn="1"/>
        </p:nvSpPr>
        <p:spPr>
          <a:xfrm rot="5400000">
            <a:off x="1731394" y="3439196"/>
            <a:ext cx="4899204" cy="56191"/>
          </a:xfrm>
          <a:prstGeom prst="homePlate">
            <a:avLst/>
          </a:prstGeom>
          <a:gradFill flip="none" rotWithShape="1">
            <a:gsLst>
              <a:gs pos="0">
                <a:srgbClr val="275A99">
                  <a:alpha val="19000"/>
                </a:srgbClr>
              </a:gs>
              <a:gs pos="99000">
                <a:srgbClr val="275A99"/>
              </a:gs>
            </a:gsLst>
            <a:lin ang="0" scaled="1"/>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nvGrpSpPr>
          <p:cNvPr id="23" name="Group 22"/>
          <p:cNvGrpSpPr/>
          <p:nvPr userDrawn="1"/>
        </p:nvGrpSpPr>
        <p:grpSpPr>
          <a:xfrm flipV="1">
            <a:off x="8515350" y="0"/>
            <a:ext cx="628650" cy="1820427"/>
            <a:chOff x="8515350" y="5037573"/>
            <a:chExt cx="628650" cy="1820427"/>
          </a:xfrm>
        </p:grpSpPr>
        <p:sp>
          <p:nvSpPr>
            <p:cNvPr id="24" name="Isosceles Triangle 23"/>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5" name="Isosceles Triangle 24"/>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26" name="TextBox 25"/>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b="0" spc="40" baseline="0" smtClean="0">
                <a:solidFill>
                  <a:srgbClr val="004874"/>
                </a:solidFill>
                <a:latin typeface="Impact" panose="020B0806030902050204" pitchFamily="34" charset="0"/>
              </a:rPr>
              <a:pPr algn="r"/>
              <a:t>‹#›</a:t>
            </a:fld>
            <a:endParaRPr lang="en-US" sz="1700" b="0" spc="40" baseline="0" dirty="0">
              <a:solidFill>
                <a:srgbClr val="004874"/>
              </a:solidFill>
              <a:latin typeface="Impact" panose="020B0806030902050204" pitchFamily="34" charset="0"/>
            </a:endParaRPr>
          </a:p>
        </p:txBody>
      </p:sp>
      <p:pic>
        <p:nvPicPr>
          <p:cNvPr id="18" name="Picture 17"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grpSp>
        <p:nvGrpSpPr>
          <p:cNvPr id="19" name="Group 18"/>
          <p:cNvGrpSpPr/>
          <p:nvPr userDrawn="1"/>
        </p:nvGrpSpPr>
        <p:grpSpPr>
          <a:xfrm rot="10800000" flipH="1" flipV="1">
            <a:off x="8553860" y="5040637"/>
            <a:ext cx="592563" cy="1820427"/>
            <a:chOff x="8515350" y="5037573"/>
            <a:chExt cx="628650" cy="1820427"/>
          </a:xfrm>
        </p:grpSpPr>
        <p:sp>
          <p:nvSpPr>
            <p:cNvPr id="20" name="Isosceles Triangle 19"/>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1" name="Isosceles Triangle 20"/>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2433732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800" spc="40" baseline="0">
                <a:gradFill>
                  <a:gsLst>
                    <a:gs pos="0">
                      <a:srgbClr val="004874"/>
                    </a:gs>
                    <a:gs pos="100000">
                      <a:srgbClr val="041F36"/>
                    </a:gs>
                  </a:gsLst>
                  <a:lin ang="5400000" scaled="1"/>
                </a:gradFill>
              </a:defRPr>
            </a:lvl1pPr>
          </a:lstStyle>
          <a:p>
            <a:r>
              <a:rPr lang="en-US" dirty="0"/>
              <a:t>Click to edit Master title style</a:t>
            </a:r>
          </a:p>
        </p:txBody>
      </p:sp>
      <p:grpSp>
        <p:nvGrpSpPr>
          <p:cNvPr id="10" name="Group 9"/>
          <p:cNvGrpSpPr/>
          <p:nvPr userDrawn="1"/>
        </p:nvGrpSpPr>
        <p:grpSpPr>
          <a:xfrm>
            <a:off x="0" y="991981"/>
            <a:ext cx="9144000" cy="5104019"/>
            <a:chOff x="0" y="991981"/>
            <a:chExt cx="9144000" cy="4951619"/>
          </a:xfrm>
        </p:grpSpPr>
        <p:sp>
          <p:nvSpPr>
            <p:cNvPr id="15" name="Rectangle 14"/>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6" name="Rectangle 15"/>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2" name="Rectangle 11"/>
          <p:cNvSpPr/>
          <p:nvPr userDrawn="1"/>
        </p:nvSpPr>
        <p:spPr>
          <a:xfrm>
            <a:off x="5882795" y="6070006"/>
            <a:ext cx="2438400" cy="787994"/>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 name="Rectangle 12"/>
          <p:cNvSpPr/>
          <p:nvPr userDrawn="1"/>
        </p:nvSpPr>
        <p:spPr>
          <a:xfrm>
            <a:off x="6474454" y="-1933"/>
            <a:ext cx="2047874" cy="1019623"/>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14" name="Picture 13"/>
          <p:cNvPicPr>
            <a:picLocks noChangeAspect="1"/>
          </p:cNvPicPr>
          <p:nvPr userDrawn="1"/>
        </p:nvPicPr>
        <p:blipFill rotWithShape="1">
          <a:blip r:embed="rId2"/>
          <a:srcRect r="66253"/>
          <a:stretch/>
        </p:blipFill>
        <p:spPr>
          <a:xfrm>
            <a:off x="7498391" y="284"/>
            <a:ext cx="1645609" cy="6857433"/>
          </a:xfrm>
          <a:prstGeom prst="rect">
            <a:avLst/>
          </a:prstGeom>
          <a:effectLst/>
        </p:spPr>
      </p:pic>
      <p:sp>
        <p:nvSpPr>
          <p:cNvPr id="3" name="Content Placeholder 2"/>
          <p:cNvSpPr>
            <a:spLocks noGrp="1"/>
          </p:cNvSpPr>
          <p:nvPr userDrawn="1">
            <p:ph sz="half" idx="1"/>
          </p:nvPr>
        </p:nvSpPr>
        <p:spPr>
          <a:xfrm>
            <a:off x="457200" y="1877012"/>
            <a:ext cx="3619500" cy="3929960"/>
          </a:xfrm>
        </p:spPr>
        <p:txBody>
          <a:bodyPr>
            <a:normAutofit/>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userDrawn="1">
            <p:ph sz="half" idx="2"/>
          </p:nvPr>
        </p:nvSpPr>
        <p:spPr>
          <a:xfrm>
            <a:off x="4305300" y="1877012"/>
            <a:ext cx="3619500" cy="3929960"/>
          </a:xfrm>
        </p:spPr>
        <p:txBody>
          <a:bodyPr>
            <a:normAutofit/>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entagon 16"/>
          <p:cNvSpPr/>
          <p:nvPr userDrawn="1"/>
        </p:nvSpPr>
        <p:spPr>
          <a:xfrm rot="5400000">
            <a:off x="1731394" y="3439196"/>
            <a:ext cx="4899204" cy="56191"/>
          </a:xfrm>
          <a:prstGeom prst="homePlate">
            <a:avLst/>
          </a:prstGeom>
          <a:gradFill flip="none" rotWithShape="1">
            <a:gsLst>
              <a:gs pos="0">
                <a:srgbClr val="275A99">
                  <a:alpha val="19000"/>
                </a:srgbClr>
              </a:gs>
              <a:gs pos="99000">
                <a:srgbClr val="275A99"/>
              </a:gs>
            </a:gsLst>
            <a:lin ang="0" scaled="1"/>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8" name="Text Placeholder 2"/>
          <p:cNvSpPr>
            <a:spLocks noGrp="1"/>
          </p:cNvSpPr>
          <p:nvPr userDrawn="1">
            <p:ph type="body" idx="10"/>
          </p:nvPr>
        </p:nvSpPr>
        <p:spPr>
          <a:xfrm>
            <a:off x="457200" y="1085850"/>
            <a:ext cx="3621253" cy="719624"/>
          </a:xfrm>
          <a:prstGeom prst="snip1Rect">
            <a:avLst/>
          </a:prstGeom>
          <a:gradFill flip="none" rotWithShape="1">
            <a:gsLst>
              <a:gs pos="0">
                <a:srgbClr val="004874">
                  <a:lumMod val="93000"/>
                  <a:lumOff val="7000"/>
                </a:srgbClr>
              </a:gs>
              <a:gs pos="99000">
                <a:srgbClr val="002C47"/>
              </a:gs>
            </a:gsLst>
            <a:lin ang="2700000" scaled="1"/>
            <a:tileRect/>
          </a:gradFill>
        </p:spPr>
        <p:txBody>
          <a:bodyPr tIns="0" anchor="ctr" anchorCtr="0">
            <a:normAutofit/>
          </a:bodyPr>
          <a:lstStyle>
            <a:lvl1pPr marL="0" indent="0" algn="ctr">
              <a:lnSpc>
                <a:spcPct val="90000"/>
              </a:lnSpc>
              <a:buNone/>
              <a:defRPr sz="2000" b="0" spc="40" baseline="0">
                <a:solidFill>
                  <a:schemeClr val="bg1"/>
                </a:solidFill>
                <a:effectLst>
                  <a:outerShdw blurRad="50800" dist="38100" dir="8100000" algn="tr" rotWithShape="0">
                    <a:prstClr val="black">
                      <a:alpha val="40000"/>
                    </a:prstClr>
                  </a:outerShdw>
                </a:effectLst>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Text Placeholder 4"/>
          <p:cNvSpPr>
            <a:spLocks noGrp="1"/>
          </p:cNvSpPr>
          <p:nvPr userDrawn="1">
            <p:ph type="body" sz="quarter" idx="3"/>
          </p:nvPr>
        </p:nvSpPr>
        <p:spPr>
          <a:xfrm>
            <a:off x="4319588" y="1085850"/>
            <a:ext cx="3622675" cy="719624"/>
          </a:xfrm>
          <a:prstGeom prst="snip1Rect">
            <a:avLst/>
          </a:prstGeom>
          <a:gradFill flip="none" rotWithShape="1">
            <a:gsLst>
              <a:gs pos="0">
                <a:srgbClr val="004874">
                  <a:lumMod val="93000"/>
                  <a:lumOff val="7000"/>
                </a:srgbClr>
              </a:gs>
              <a:gs pos="99000">
                <a:srgbClr val="002C47"/>
              </a:gs>
            </a:gsLst>
            <a:lin ang="2700000" scaled="1"/>
            <a:tileRect/>
          </a:gradFill>
        </p:spPr>
        <p:txBody>
          <a:bodyPr tIns="0" anchor="ctr" anchorCtr="0">
            <a:normAutofit/>
          </a:bodyPr>
          <a:lstStyle>
            <a:lvl1pPr marL="0" indent="0" algn="ctr">
              <a:lnSpc>
                <a:spcPct val="90000"/>
              </a:lnSpc>
              <a:buNone/>
              <a:defRPr sz="2000" b="0" spc="40" baseline="0">
                <a:solidFill>
                  <a:schemeClr val="bg1"/>
                </a:solidFill>
                <a:effectLst>
                  <a:outerShdw blurRad="50800" dist="38100" dir="8100000" algn="tr" rotWithShape="0">
                    <a:prstClr val="black">
                      <a:alpha val="40000"/>
                    </a:prstClr>
                  </a:outerShdw>
                </a:effectLst>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20" name="Straight Connector 19"/>
          <p:cNvCxnSpPr/>
          <p:nvPr userDrawn="1"/>
        </p:nvCxnSpPr>
        <p:spPr>
          <a:xfrm>
            <a:off x="457200" y="1872149"/>
            <a:ext cx="3619500" cy="0"/>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2" name="Straight Connector 21"/>
          <p:cNvCxnSpPr/>
          <p:nvPr userDrawn="1"/>
        </p:nvCxnSpPr>
        <p:spPr>
          <a:xfrm>
            <a:off x="4305300" y="1872149"/>
            <a:ext cx="3619500" cy="0"/>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grpSp>
        <p:nvGrpSpPr>
          <p:cNvPr id="23" name="Group 22"/>
          <p:cNvGrpSpPr/>
          <p:nvPr userDrawn="1"/>
        </p:nvGrpSpPr>
        <p:grpSpPr>
          <a:xfrm flipV="1">
            <a:off x="8515350" y="0"/>
            <a:ext cx="628650" cy="1820427"/>
            <a:chOff x="8515350" y="5037573"/>
            <a:chExt cx="628650" cy="1820427"/>
          </a:xfrm>
        </p:grpSpPr>
        <p:sp>
          <p:nvSpPr>
            <p:cNvPr id="24" name="Isosceles Triangle 23"/>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5" name="Isosceles Triangle 24"/>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26" name="TextBox 25"/>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b="0" spc="40" baseline="0" smtClean="0">
                <a:solidFill>
                  <a:srgbClr val="004874"/>
                </a:solidFill>
                <a:latin typeface="Impact" panose="020B0806030902050204" pitchFamily="34" charset="0"/>
              </a:rPr>
              <a:pPr algn="r"/>
              <a:t>‹#›</a:t>
            </a:fld>
            <a:endParaRPr lang="en-US" sz="1700" b="0" spc="40" baseline="0" dirty="0">
              <a:solidFill>
                <a:srgbClr val="004874"/>
              </a:solidFill>
              <a:latin typeface="Impact" panose="020B0806030902050204" pitchFamily="34" charset="0"/>
            </a:endParaRPr>
          </a:p>
        </p:txBody>
      </p:sp>
      <p:pic>
        <p:nvPicPr>
          <p:cNvPr id="27" name="Picture 26"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grpSp>
        <p:nvGrpSpPr>
          <p:cNvPr id="28" name="Group 27"/>
          <p:cNvGrpSpPr/>
          <p:nvPr userDrawn="1"/>
        </p:nvGrpSpPr>
        <p:grpSpPr>
          <a:xfrm rot="10800000" flipH="1" flipV="1">
            <a:off x="8553860" y="5040637"/>
            <a:ext cx="592563" cy="1820427"/>
            <a:chOff x="8515350" y="5037573"/>
            <a:chExt cx="628650" cy="1820427"/>
          </a:xfrm>
        </p:grpSpPr>
        <p:sp>
          <p:nvSpPr>
            <p:cNvPr id="29" name="Isosceles Triangle 28"/>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0" name="Isosceles Triangle 29"/>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2120535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p:cNvGrpSpPr/>
          <p:nvPr userDrawn="1"/>
        </p:nvGrpSpPr>
        <p:grpSpPr>
          <a:xfrm>
            <a:off x="0" y="991981"/>
            <a:ext cx="9144000" cy="5104019"/>
            <a:chOff x="0" y="991981"/>
            <a:chExt cx="9144000" cy="4951619"/>
          </a:xfrm>
        </p:grpSpPr>
        <p:sp>
          <p:nvSpPr>
            <p:cNvPr id="20" name="Rectangle 19"/>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1" name="Rectangle 20"/>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7" name="Rectangle 16"/>
          <p:cNvSpPr/>
          <p:nvPr userDrawn="1"/>
        </p:nvSpPr>
        <p:spPr>
          <a:xfrm>
            <a:off x="5882795" y="6070006"/>
            <a:ext cx="2438400" cy="787994"/>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8" name="Rectangle 17"/>
          <p:cNvSpPr/>
          <p:nvPr userDrawn="1"/>
        </p:nvSpPr>
        <p:spPr>
          <a:xfrm>
            <a:off x="6474454" y="-1933"/>
            <a:ext cx="2047874" cy="1019623"/>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19" name="Picture 18"/>
          <p:cNvPicPr>
            <a:picLocks noChangeAspect="1"/>
          </p:cNvPicPr>
          <p:nvPr userDrawn="1"/>
        </p:nvPicPr>
        <p:blipFill rotWithShape="1">
          <a:blip r:embed="rId2"/>
          <a:srcRect r="66253"/>
          <a:stretch/>
        </p:blipFill>
        <p:spPr>
          <a:xfrm>
            <a:off x="7498391" y="284"/>
            <a:ext cx="1645609" cy="6857433"/>
          </a:xfrm>
          <a:prstGeom prst="rect">
            <a:avLst/>
          </a:prstGeom>
          <a:effectLst/>
        </p:spPr>
      </p:pic>
      <p:sp>
        <p:nvSpPr>
          <p:cNvPr id="2" name="Title 1"/>
          <p:cNvSpPr>
            <a:spLocks noGrp="1"/>
          </p:cNvSpPr>
          <p:nvPr userDrawn="1">
            <p:ph type="title"/>
          </p:nvPr>
        </p:nvSpPr>
        <p:spPr/>
        <p:txBody>
          <a:bodyPr>
            <a:normAutofit/>
          </a:bodyPr>
          <a:lstStyle>
            <a:lvl1pPr>
              <a:defRPr sz="3800" spc="40" baseline="0">
                <a:gradFill>
                  <a:gsLst>
                    <a:gs pos="0">
                      <a:srgbClr val="004874"/>
                    </a:gs>
                    <a:gs pos="100000">
                      <a:srgbClr val="041F36"/>
                    </a:gs>
                  </a:gsLst>
                  <a:lin ang="5400000" scaled="1"/>
                </a:gradFill>
              </a:defRPr>
            </a:lvl1pPr>
          </a:lstStyle>
          <a:p>
            <a:r>
              <a:rPr lang="en-US" dirty="0"/>
              <a:t>Click to edit Master title style</a:t>
            </a:r>
          </a:p>
        </p:txBody>
      </p:sp>
      <p:grpSp>
        <p:nvGrpSpPr>
          <p:cNvPr id="22" name="Group 21"/>
          <p:cNvGrpSpPr/>
          <p:nvPr userDrawn="1"/>
        </p:nvGrpSpPr>
        <p:grpSpPr>
          <a:xfrm flipV="1">
            <a:off x="8515350" y="0"/>
            <a:ext cx="628650" cy="1820427"/>
            <a:chOff x="8515350" y="5037573"/>
            <a:chExt cx="628650" cy="1820427"/>
          </a:xfrm>
        </p:grpSpPr>
        <p:sp>
          <p:nvSpPr>
            <p:cNvPr id="23" name="Isosceles Triangle 22"/>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4" name="Isosceles Triangle 23"/>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25" name="TextBox 24"/>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b="0" spc="40" baseline="0" smtClean="0">
                <a:solidFill>
                  <a:srgbClr val="004874"/>
                </a:solidFill>
                <a:latin typeface="Impact" panose="020B0806030902050204" pitchFamily="34" charset="0"/>
              </a:rPr>
              <a:pPr algn="r"/>
              <a:t>‹#›</a:t>
            </a:fld>
            <a:endParaRPr lang="en-US" sz="1700" b="0" spc="40" baseline="0" dirty="0">
              <a:solidFill>
                <a:srgbClr val="004874"/>
              </a:solidFill>
              <a:latin typeface="Impact" panose="020B0806030902050204" pitchFamily="34" charset="0"/>
            </a:endParaRPr>
          </a:p>
        </p:txBody>
      </p:sp>
      <p:pic>
        <p:nvPicPr>
          <p:cNvPr id="26" name="Picture 25"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grpSp>
        <p:nvGrpSpPr>
          <p:cNvPr id="27" name="Group 26"/>
          <p:cNvGrpSpPr/>
          <p:nvPr userDrawn="1"/>
        </p:nvGrpSpPr>
        <p:grpSpPr>
          <a:xfrm rot="10800000" flipH="1" flipV="1">
            <a:off x="8553860" y="5040637"/>
            <a:ext cx="592563" cy="1820427"/>
            <a:chOff x="8515350" y="5037573"/>
            <a:chExt cx="628650" cy="1820427"/>
          </a:xfrm>
        </p:grpSpPr>
        <p:sp>
          <p:nvSpPr>
            <p:cNvPr id="28" name="Isosceles Triangle 27"/>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9" name="Isosceles Triangle 28"/>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3446989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descr="wrfgps-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1438205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 White Background">
    <p:spTree>
      <p:nvGrpSpPr>
        <p:cNvPr id="1" name=""/>
        <p:cNvGrpSpPr/>
        <p:nvPr/>
      </p:nvGrpSpPr>
      <p:grpSpPr>
        <a:xfrm>
          <a:off x="0" y="0"/>
          <a:ext cx="0" cy="0"/>
          <a:chOff x="0" y="0"/>
          <a:chExt cx="0" cy="0"/>
        </a:xfrm>
      </p:grpSpPr>
      <p:grpSp>
        <p:nvGrpSpPr>
          <p:cNvPr id="3" name="Group 2"/>
          <p:cNvGrpSpPr/>
          <p:nvPr userDrawn="1"/>
        </p:nvGrpSpPr>
        <p:grpSpPr>
          <a:xfrm>
            <a:off x="0" y="991981"/>
            <a:ext cx="9144000" cy="5104019"/>
            <a:chOff x="0" y="991981"/>
            <a:chExt cx="9144000" cy="4951619"/>
          </a:xfrm>
        </p:grpSpPr>
        <p:sp>
          <p:nvSpPr>
            <p:cNvPr id="8" name="Rectangle 7"/>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 name="Rectangle 8"/>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5" name="Rectangle 4"/>
          <p:cNvSpPr/>
          <p:nvPr userDrawn="1"/>
        </p:nvSpPr>
        <p:spPr>
          <a:xfrm>
            <a:off x="5882795" y="6070006"/>
            <a:ext cx="2438400" cy="787994"/>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6" name="Rectangle 5"/>
          <p:cNvSpPr/>
          <p:nvPr userDrawn="1"/>
        </p:nvSpPr>
        <p:spPr>
          <a:xfrm>
            <a:off x="6474454" y="-1933"/>
            <a:ext cx="2047874" cy="1019623"/>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7" name="Picture 6"/>
          <p:cNvPicPr>
            <a:picLocks noChangeAspect="1"/>
          </p:cNvPicPr>
          <p:nvPr userDrawn="1"/>
        </p:nvPicPr>
        <p:blipFill rotWithShape="1">
          <a:blip r:embed="rId2"/>
          <a:srcRect r="66253"/>
          <a:stretch/>
        </p:blipFill>
        <p:spPr>
          <a:xfrm>
            <a:off x="7498391" y="284"/>
            <a:ext cx="1645609" cy="6857433"/>
          </a:xfrm>
          <a:prstGeom prst="rect">
            <a:avLst/>
          </a:prstGeom>
          <a:effectLst/>
        </p:spPr>
      </p:pic>
      <p:grpSp>
        <p:nvGrpSpPr>
          <p:cNvPr id="10" name="Group 9"/>
          <p:cNvGrpSpPr/>
          <p:nvPr userDrawn="1"/>
        </p:nvGrpSpPr>
        <p:grpSpPr>
          <a:xfrm flipV="1">
            <a:off x="8515350" y="0"/>
            <a:ext cx="628650" cy="1820427"/>
            <a:chOff x="8515350" y="5037573"/>
            <a:chExt cx="628650" cy="1820427"/>
          </a:xfrm>
        </p:grpSpPr>
        <p:sp>
          <p:nvSpPr>
            <p:cNvPr id="11" name="Isosceles Triangle 1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2" name="Isosceles Triangle 1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3" name="TextBox 12"/>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b="0" spc="40" baseline="0" smtClean="0">
                <a:solidFill>
                  <a:srgbClr val="004874"/>
                </a:solidFill>
                <a:latin typeface="Impact" panose="020B0806030902050204" pitchFamily="34" charset="0"/>
              </a:rPr>
              <a:pPr algn="r"/>
              <a:t>‹#›</a:t>
            </a:fld>
            <a:endParaRPr lang="en-US" sz="1700" b="0" spc="40" baseline="0" dirty="0">
              <a:solidFill>
                <a:srgbClr val="004874"/>
              </a:solidFill>
              <a:latin typeface="Impact" panose="020B0806030902050204" pitchFamily="34" charset="0"/>
            </a:endParaRPr>
          </a:p>
        </p:txBody>
      </p:sp>
      <p:pic>
        <p:nvPicPr>
          <p:cNvPr id="14" name="Picture 13"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grpSp>
        <p:nvGrpSpPr>
          <p:cNvPr id="15" name="Group 14"/>
          <p:cNvGrpSpPr/>
          <p:nvPr userDrawn="1"/>
        </p:nvGrpSpPr>
        <p:grpSpPr>
          <a:xfrm rot="10800000" flipH="1" flipV="1">
            <a:off x="8553860" y="5040637"/>
            <a:ext cx="592563" cy="1820427"/>
            <a:chOff x="8515350" y="5037573"/>
            <a:chExt cx="628650" cy="1820427"/>
          </a:xfrm>
        </p:grpSpPr>
        <p:sp>
          <p:nvSpPr>
            <p:cNvPr id="16" name="Isosceles Triangle 15"/>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7" name="Isosceles Triangle 16"/>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2254068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PPT-Background.png"/>
          <p:cNvPicPr>
            <a:picLocks noChangeAspect="1"/>
          </p:cNvPicPr>
          <p:nvPr userDrawn="1"/>
        </p:nvPicPr>
        <p:blipFill rotWithShape="1">
          <a:blip r:embed="rId26">
            <a:alphaModFix amt="60000"/>
            <a:extLst>
              <a:ext uri="{28A0092B-C50C-407E-A947-70E740481C1C}">
                <a14:useLocalDpi xmlns:a14="http://schemas.microsoft.com/office/drawing/2010/main" val="0"/>
              </a:ext>
            </a:extLst>
          </a:blip>
          <a:srcRect t="-8" b="3"/>
          <a:stretch/>
        </p:blipFill>
        <p:spPr>
          <a:xfrm>
            <a:off x="0" y="0"/>
            <a:ext cx="9144000" cy="6858000"/>
          </a:xfrm>
          <a:prstGeom prst="rect">
            <a:avLst/>
          </a:prstGeom>
        </p:spPr>
      </p:pic>
      <p:sp>
        <p:nvSpPr>
          <p:cNvPr id="2" name="Title Placeholder 1"/>
          <p:cNvSpPr>
            <a:spLocks noGrp="1"/>
          </p:cNvSpPr>
          <p:nvPr>
            <p:ph type="title"/>
          </p:nvPr>
        </p:nvSpPr>
        <p:spPr>
          <a:xfrm>
            <a:off x="457200" y="217489"/>
            <a:ext cx="6908800" cy="77449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9470"/>
            <a:ext cx="6908800" cy="46546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rotWithShape="1">
          <a:blip r:embed="rId27"/>
          <a:srcRect r="66253"/>
          <a:stretch/>
        </p:blipFill>
        <p:spPr>
          <a:xfrm>
            <a:off x="7498391" y="284"/>
            <a:ext cx="1645609" cy="6857433"/>
          </a:xfrm>
          <a:prstGeom prst="rect">
            <a:avLst/>
          </a:prstGeom>
        </p:spPr>
      </p:pic>
      <p:grpSp>
        <p:nvGrpSpPr>
          <p:cNvPr id="15" name="Group 14"/>
          <p:cNvGrpSpPr/>
          <p:nvPr userDrawn="1"/>
        </p:nvGrpSpPr>
        <p:grpSpPr>
          <a:xfrm flipV="1">
            <a:off x="8515350" y="0"/>
            <a:ext cx="628650" cy="1820427"/>
            <a:chOff x="8515350" y="5037573"/>
            <a:chExt cx="628650" cy="1820427"/>
          </a:xfrm>
        </p:grpSpPr>
        <p:sp>
          <p:nvSpPr>
            <p:cNvPr id="16" name="Isosceles Triangle 15"/>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7" name="Isosceles Triangle 16"/>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8" name="TextBox 17"/>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b="0" spc="40" baseline="0" smtClean="0">
                <a:solidFill>
                  <a:srgbClr val="004874"/>
                </a:solidFill>
                <a:latin typeface="Impact" panose="020B0806030902050204" pitchFamily="34" charset="0"/>
              </a:rPr>
              <a:pPr algn="r"/>
              <a:t>‹#›</a:t>
            </a:fld>
            <a:endParaRPr lang="en-US" sz="1700" b="0" spc="40" baseline="0" dirty="0">
              <a:solidFill>
                <a:srgbClr val="004874"/>
              </a:solidFill>
              <a:latin typeface="Impact" panose="020B0806030902050204" pitchFamily="34" charset="0"/>
            </a:endParaRPr>
          </a:p>
        </p:txBody>
      </p:sp>
      <p:grpSp>
        <p:nvGrpSpPr>
          <p:cNvPr id="10" name="Group 9"/>
          <p:cNvGrpSpPr/>
          <p:nvPr userDrawn="1"/>
        </p:nvGrpSpPr>
        <p:grpSpPr>
          <a:xfrm rot="10800000" flipH="1" flipV="1">
            <a:off x="8553860" y="5040637"/>
            <a:ext cx="592563" cy="1820427"/>
            <a:chOff x="8515350" y="5037573"/>
            <a:chExt cx="628650" cy="1820427"/>
          </a:xfrm>
        </p:grpSpPr>
        <p:sp>
          <p:nvSpPr>
            <p:cNvPr id="11" name="Isosceles Triangle 1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2" name="Isosceles Triangle 1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191200307"/>
      </p:ext>
    </p:extLst>
  </p:cSld>
  <p:clrMap bg1="lt1" tx1="dk1" bg2="lt2" tx2="dk2" accent1="accent1" accent2="accent2" accent3="accent3" accent4="accent4" accent5="accent5" accent6="accent6" hlink="hlink" folHlink="folHlink"/>
  <p:sldLayoutIdLst>
    <p:sldLayoutId id="2147483662" r:id="rId1"/>
    <p:sldLayoutId id="2147483649" r:id="rId2"/>
    <p:sldLayoutId id="2147483651" r:id="rId3"/>
    <p:sldLayoutId id="2147483650" r:id="rId4"/>
    <p:sldLayoutId id="2147483652" r:id="rId5"/>
    <p:sldLayoutId id="2147483660" r:id="rId6"/>
    <p:sldLayoutId id="2147483654" r:id="rId7"/>
    <p:sldLayoutId id="2147483655" r:id="rId8"/>
    <p:sldLayoutId id="2147483661" r:id="rId9"/>
    <p:sldLayoutId id="2147483657" r:id="rId10"/>
    <p:sldLayoutId id="2147483676" r:id="rId11"/>
    <p:sldLayoutId id="2147483663" r:id="rId12"/>
    <p:sldLayoutId id="2147483664" r:id="rId13"/>
    <p:sldLayoutId id="2147483665" r:id="rId14"/>
    <p:sldLayoutId id="2147483666" r:id="rId15"/>
    <p:sldLayoutId id="2147483669" r:id="rId16"/>
    <p:sldLayoutId id="2147483673" r:id="rId17"/>
    <p:sldLayoutId id="2147483675" r:id="rId18"/>
    <p:sldLayoutId id="2147483674" r:id="rId19"/>
    <p:sldLayoutId id="2147483670" r:id="rId20"/>
    <p:sldLayoutId id="2147483668" r:id="rId21"/>
    <p:sldLayoutId id="2147483667" r:id="rId22"/>
    <p:sldLayoutId id="2147483671" r:id="rId23"/>
    <p:sldLayoutId id="2147483672" r:id="rId24"/>
  </p:sldLayoutIdLst>
  <p:txStyles>
    <p:titleStyle>
      <a:lvl1pPr algn="l" defTabSz="457200" rtl="0" eaLnBrk="1" latinLnBrk="0" hangingPunct="1">
        <a:lnSpc>
          <a:spcPct val="85000"/>
        </a:lnSpc>
        <a:spcBef>
          <a:spcPct val="0"/>
        </a:spcBef>
        <a:buNone/>
        <a:defRPr sz="3800" b="0" i="0" u="none" kern="1200" cap="small" spc="40" baseline="0">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p:titleStyle>
    <p:bodyStyle>
      <a:lvl1pPr marL="342900" indent="-342900" algn="l" defTabSz="457200" rtl="0" eaLnBrk="1" latinLnBrk="0" hangingPunct="1">
        <a:spcBef>
          <a:spcPts val="0"/>
        </a:spcBef>
        <a:spcAft>
          <a:spcPts val="600"/>
        </a:spcAft>
        <a:buClr>
          <a:srgbClr val="752832"/>
        </a:buClr>
        <a:buFont typeface="Wingdings" panose="05000000000000000000" pitchFamily="2" charset="2"/>
        <a:buChar char="Ø"/>
        <a:defRPr sz="3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0"/>
        </a:spcBef>
        <a:spcAft>
          <a:spcPts val="600"/>
        </a:spcAft>
        <a:buClr>
          <a:srgbClr val="752832"/>
        </a:buClr>
        <a:buFont typeface="Arial" panose="020B0604020202020204" pitchFamily="34" charset="0"/>
        <a:buChar char="•"/>
        <a:defRPr sz="26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0"/>
        </a:spcBef>
        <a:spcAft>
          <a:spcPts val="600"/>
        </a:spcAft>
        <a:buClr>
          <a:srgbClr val="752832"/>
        </a:buClr>
        <a:buFont typeface="Myriad Pro" panose="020B0503030403020204" pitchFamily="34" charset="0"/>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0"/>
        </a:spcBef>
        <a:spcAft>
          <a:spcPts val="600"/>
        </a:spcAft>
        <a:buClr>
          <a:srgbClr val="752832"/>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0"/>
        </a:spcBef>
        <a:spcAft>
          <a:spcPts val="600"/>
        </a:spcAft>
        <a:buClr>
          <a:srgbClr val="752832"/>
        </a:buClr>
        <a:buFont typeface="Arial"/>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1.jpg"/><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5.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hyperlink" Target="https://wdr.doleta.gov/directives/attach/TEN/TEN_28-16_Change_1_acc.pdf" TargetMode="Externa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3" Type="http://schemas.openxmlformats.org/officeDocument/2006/relationships/hyperlink" Target="https://apprenticeshipusa.workforcegps.org/resources/2017/03/10/15/45/Expanding-Apprenticeship-for-Minorities"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hyperlink" Target="https://farmworker.workforcegps.org/sitecore/content/global/resources/2015/06/01/11/17/Success_Hard_to_Serve_Clients_Through_Community_Part"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hyperlink" Target="mailto:nelson@afop.org"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hyperlink" Target="https://farmworker.workforcegps.org/" TargetMode="External"/><Relationship Id="rId2" Type="http://schemas.openxmlformats.org/officeDocument/2006/relationships/hyperlink" Target="https://www.doleta.gov/Farmworker/html/NFJP.cfm" TargetMode="External"/><Relationship Id="rId1" Type="http://schemas.openxmlformats.org/officeDocument/2006/relationships/slideLayout" Target="../slideLayouts/slideLayout21.xml"/><Relationship Id="rId5" Type="http://schemas.openxmlformats.org/officeDocument/2006/relationships/hyperlink" Target="http://afop.org/" TargetMode="External"/><Relationship Id="rId4" Type="http://schemas.openxmlformats.org/officeDocument/2006/relationships/hyperlink" Target="https://www.doleta.gov/programs/msfw.cfm"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5990" y="477078"/>
            <a:ext cx="4980609" cy="2326007"/>
          </a:xfrm>
        </p:spPr>
        <p:txBody>
          <a:bodyPr/>
          <a:lstStyle/>
          <a:p>
            <a:r>
              <a:rPr lang="en-US" sz="4400" dirty="0"/>
              <a:t>Navigating Language and Cultural Barriers</a:t>
            </a:r>
            <a:endParaRPr lang="en-US" sz="3600" dirty="0"/>
          </a:p>
        </p:txBody>
      </p:sp>
      <p:sp>
        <p:nvSpPr>
          <p:cNvPr id="3" name="Subtitle 2"/>
          <p:cNvSpPr>
            <a:spLocks noGrp="1"/>
          </p:cNvSpPr>
          <p:nvPr>
            <p:ph type="subTitle" idx="1"/>
          </p:nvPr>
        </p:nvSpPr>
        <p:spPr>
          <a:xfrm>
            <a:off x="326660" y="2804462"/>
            <a:ext cx="5024782" cy="1326340"/>
          </a:xfrm>
        </p:spPr>
        <p:txBody>
          <a:bodyPr>
            <a:normAutofit fontScale="85000" lnSpcReduction="10000"/>
          </a:bodyPr>
          <a:lstStyle/>
          <a:p>
            <a:r>
              <a:rPr lang="en-US" dirty="0"/>
              <a:t>To Increase Access to Employment, Education, and Training Opportunities</a:t>
            </a:r>
          </a:p>
        </p:txBody>
      </p:sp>
      <p:sp>
        <p:nvSpPr>
          <p:cNvPr id="6" name="Text Placeholder 5"/>
          <p:cNvSpPr>
            <a:spLocks noGrp="1"/>
          </p:cNvSpPr>
          <p:nvPr>
            <p:ph type="body" sz="half" idx="12"/>
          </p:nvPr>
        </p:nvSpPr>
        <p:spPr/>
        <p:txBody>
          <a:bodyPr/>
          <a:lstStyle/>
          <a:p>
            <a:r>
              <a:rPr lang="en-US" dirty="0">
                <a:latin typeface="Franklin Gothic Medium" panose="020B0603020102020204" pitchFamily="34" charset="0"/>
              </a:rPr>
              <a:t>Employment and Training Administration</a:t>
            </a:r>
          </a:p>
        </p:txBody>
      </p:sp>
    </p:spTree>
    <p:extLst>
      <p:ext uri="{BB962C8B-B14F-4D97-AF65-F5344CB8AC3E}">
        <p14:creationId xmlns:p14="http://schemas.microsoft.com/office/powerpoint/2010/main" val="403076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87351"/>
            <a:ext cx="6908800" cy="774492"/>
          </a:xfrm>
        </p:spPr>
        <p:txBody>
          <a:bodyPr>
            <a:normAutofit fontScale="90000"/>
          </a:bodyPr>
          <a:lstStyle/>
          <a:p>
            <a:r>
              <a:rPr lang="en-US" dirty="0"/>
              <a:t>NFJP Demographics Reported in 2016 (</a:t>
            </a:r>
            <a:r>
              <a:rPr lang="en-US" sz="2200" dirty="0"/>
              <a:t>All E&amp;T and RA-only </a:t>
            </a:r>
            <a:r>
              <a:rPr lang="en-US" sz="2200" dirty="0" err="1"/>
              <a:t>Exiters</a:t>
            </a:r>
            <a:r>
              <a:rPr lang="en-US" sz="2200" dirty="0"/>
              <a:t>)</a:t>
            </a:r>
            <a:br>
              <a:rPr lang="en-US" sz="4000" dirty="0"/>
            </a:br>
            <a:endParaRPr lang="en-US" dirty="0"/>
          </a:p>
        </p:txBody>
      </p:sp>
      <p:graphicFrame>
        <p:nvGraphicFramePr>
          <p:cNvPr id="8" name="Content Placeholder 7"/>
          <p:cNvGraphicFramePr>
            <a:graphicFrameLocks noGrp="1"/>
          </p:cNvGraphicFramePr>
          <p:nvPr>
            <p:ph sz="half" idx="1"/>
            <p:extLst>
              <p:ext uri="{D42A27DB-BD31-4B8C-83A1-F6EECF244321}">
                <p14:modId xmlns:p14="http://schemas.microsoft.com/office/powerpoint/2010/main" val="2310568481"/>
              </p:ext>
            </p:extLst>
          </p:nvPr>
        </p:nvGraphicFramePr>
        <p:xfrm>
          <a:off x="457200" y="1281113"/>
          <a:ext cx="3619500" cy="452596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ontent Placeholder 11"/>
          <p:cNvGraphicFramePr>
            <a:graphicFrameLocks noGrp="1"/>
          </p:cNvGraphicFramePr>
          <p:nvPr>
            <p:ph sz="half" idx="2"/>
            <p:extLst>
              <p:ext uri="{D42A27DB-BD31-4B8C-83A1-F6EECF244321}">
                <p14:modId xmlns:p14="http://schemas.microsoft.com/office/powerpoint/2010/main" val="1603765320"/>
              </p:ext>
            </p:extLst>
          </p:nvPr>
        </p:nvGraphicFramePr>
        <p:xfrm>
          <a:off x="4479234" y="1281113"/>
          <a:ext cx="3445565" cy="379447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39164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Additional Barriers to Employment Reported in 2016</a:t>
            </a:r>
          </a:p>
        </p:txBody>
      </p:sp>
      <p:graphicFrame>
        <p:nvGraphicFramePr>
          <p:cNvPr id="17" name="Content Placeholder 16"/>
          <p:cNvGraphicFramePr>
            <a:graphicFrameLocks noGrp="1"/>
          </p:cNvGraphicFramePr>
          <p:nvPr>
            <p:ph idx="1"/>
            <p:extLst>
              <p:ext uri="{D42A27DB-BD31-4B8C-83A1-F6EECF244321}">
                <p14:modId xmlns:p14="http://schemas.microsoft.com/office/powerpoint/2010/main" val="343555353"/>
              </p:ext>
            </p:extLst>
          </p:nvPr>
        </p:nvGraphicFramePr>
        <p:xfrm>
          <a:off x="457200" y="1209675"/>
          <a:ext cx="6908800" cy="465455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Did We Learn in Arkansas</a:t>
            </a:r>
          </a:p>
        </p:txBody>
      </p:sp>
      <p:pic>
        <p:nvPicPr>
          <p:cNvPr id="7" name="Content Placeholder 6"/>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9334" r="17009"/>
          <a:stretch/>
        </p:blipFill>
        <p:spPr>
          <a:xfrm>
            <a:off x="457200" y="1477229"/>
            <a:ext cx="3426576" cy="4022423"/>
          </a:xfrm>
        </p:spPr>
      </p:pic>
      <p:sp>
        <p:nvSpPr>
          <p:cNvPr id="4" name="Content Placeholder 3"/>
          <p:cNvSpPr>
            <a:spLocks noGrp="1"/>
          </p:cNvSpPr>
          <p:nvPr>
            <p:ph sz="half" idx="2"/>
          </p:nvPr>
        </p:nvSpPr>
        <p:spPr>
          <a:xfrm>
            <a:off x="4177862" y="1166648"/>
            <a:ext cx="3746938" cy="5013435"/>
          </a:xfrm>
        </p:spPr>
        <p:txBody>
          <a:bodyPr>
            <a:normAutofit fontScale="92500" lnSpcReduction="10000"/>
          </a:bodyPr>
          <a:lstStyle/>
          <a:p>
            <a:r>
              <a:rPr lang="en-US" dirty="0">
                <a:solidFill>
                  <a:schemeClr val="tx1"/>
                </a:solidFill>
              </a:rPr>
              <a:t>Grantees from</a:t>
            </a:r>
          </a:p>
          <a:p>
            <a:pPr lvl="1"/>
            <a:r>
              <a:rPr lang="en-US" dirty="0">
                <a:solidFill>
                  <a:schemeClr val="tx1"/>
                </a:solidFill>
              </a:rPr>
              <a:t>New York</a:t>
            </a:r>
          </a:p>
          <a:p>
            <a:pPr lvl="1"/>
            <a:r>
              <a:rPr lang="en-US" dirty="0">
                <a:solidFill>
                  <a:schemeClr val="tx1"/>
                </a:solidFill>
              </a:rPr>
              <a:t>Vermont</a:t>
            </a:r>
          </a:p>
          <a:p>
            <a:pPr lvl="1"/>
            <a:r>
              <a:rPr lang="en-US" dirty="0">
                <a:solidFill>
                  <a:schemeClr val="tx1"/>
                </a:solidFill>
              </a:rPr>
              <a:t>Ohio</a:t>
            </a:r>
          </a:p>
          <a:p>
            <a:pPr lvl="1"/>
            <a:r>
              <a:rPr lang="en-US" dirty="0">
                <a:solidFill>
                  <a:schemeClr val="tx1"/>
                </a:solidFill>
              </a:rPr>
              <a:t>Louisiana </a:t>
            </a:r>
          </a:p>
          <a:p>
            <a:pPr lvl="1"/>
            <a:r>
              <a:rPr lang="en-US" dirty="0">
                <a:solidFill>
                  <a:schemeClr val="tx1"/>
                </a:solidFill>
              </a:rPr>
              <a:t>Maryland </a:t>
            </a:r>
          </a:p>
          <a:p>
            <a:pPr lvl="1"/>
            <a:r>
              <a:rPr lang="en-US" dirty="0">
                <a:solidFill>
                  <a:schemeClr val="tx1"/>
                </a:solidFill>
              </a:rPr>
              <a:t>Arkansas</a:t>
            </a:r>
          </a:p>
          <a:p>
            <a:r>
              <a:rPr lang="en-US" dirty="0">
                <a:solidFill>
                  <a:schemeClr val="tx1"/>
                </a:solidFill>
              </a:rPr>
              <a:t>Serving workers</a:t>
            </a:r>
          </a:p>
          <a:p>
            <a:pPr lvl="1"/>
            <a:r>
              <a:rPr lang="en-US" dirty="0">
                <a:solidFill>
                  <a:schemeClr val="tx1"/>
                </a:solidFill>
              </a:rPr>
              <a:t>Immigrants and refugees from Mexico, Guatemala, Dominican Republic, Somalia, Laos, Hatti, Puerto Rico</a:t>
            </a:r>
          </a:p>
          <a:p>
            <a:pPr lvl="1"/>
            <a:r>
              <a:rPr lang="en-US" dirty="0">
                <a:solidFill>
                  <a:schemeClr val="tx1"/>
                </a:solidFill>
              </a:rPr>
              <a:t>Non-immigrant African American and Caucasian Farmworkers </a:t>
            </a:r>
          </a:p>
        </p:txBody>
      </p:sp>
    </p:spTree>
    <p:extLst>
      <p:ext uri="{BB962C8B-B14F-4D97-AF65-F5344CB8AC3E}">
        <p14:creationId xmlns:p14="http://schemas.microsoft.com/office/powerpoint/2010/main" val="3916804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Did We Learn in Arkansas?</a:t>
            </a:r>
          </a:p>
        </p:txBody>
      </p:sp>
      <p:sp>
        <p:nvSpPr>
          <p:cNvPr id="3" name="Content Placeholder 2"/>
          <p:cNvSpPr>
            <a:spLocks noGrp="1"/>
          </p:cNvSpPr>
          <p:nvPr>
            <p:ph sz="half" idx="1"/>
          </p:nvPr>
        </p:nvSpPr>
        <p:spPr>
          <a:xfrm>
            <a:off x="110359" y="1281009"/>
            <a:ext cx="3966341" cy="4645782"/>
          </a:xfrm>
        </p:spPr>
        <p:txBody>
          <a:bodyPr>
            <a:normAutofit/>
          </a:bodyPr>
          <a:lstStyle/>
          <a:p>
            <a:r>
              <a:rPr lang="en-US" dirty="0">
                <a:solidFill>
                  <a:schemeClr val="tx1"/>
                </a:solidFill>
              </a:rPr>
              <a:t>Building Cultural Competency </a:t>
            </a:r>
          </a:p>
          <a:p>
            <a:pPr lvl="1"/>
            <a:r>
              <a:rPr lang="en-US" sz="2000" dirty="0">
                <a:solidFill>
                  <a:schemeClr val="tx1"/>
                </a:solidFill>
              </a:rPr>
              <a:t>Linguistically and Culturally Diverse Program Participants </a:t>
            </a:r>
          </a:p>
          <a:p>
            <a:pPr lvl="1"/>
            <a:r>
              <a:rPr lang="en-US" sz="2000" dirty="0">
                <a:solidFill>
                  <a:schemeClr val="tx1"/>
                </a:solidFill>
              </a:rPr>
              <a:t>Cultivating and Leveraging Service Partnerships</a:t>
            </a:r>
          </a:p>
          <a:p>
            <a:pPr lvl="1"/>
            <a:r>
              <a:rPr lang="en-US" sz="2000" dirty="0">
                <a:solidFill>
                  <a:schemeClr val="tx1"/>
                </a:solidFill>
              </a:rPr>
              <a:t>Reviewing and Improving Outreach Materials and Assessment Questions </a:t>
            </a:r>
          </a:p>
          <a:p>
            <a:pPr lvl="1"/>
            <a:endParaRPr lang="en-US" dirty="0"/>
          </a:p>
        </p:txBody>
      </p:sp>
      <p:pic>
        <p:nvPicPr>
          <p:cNvPr id="13" name="Content Placeholder 1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322763" y="1281009"/>
            <a:ext cx="2707029" cy="1522703"/>
          </a:xfr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6475" y="2819488"/>
            <a:ext cx="2576007" cy="1449004"/>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9588" y="4402301"/>
            <a:ext cx="2710204" cy="1524490"/>
          </a:xfrm>
          <a:prstGeom prst="rect">
            <a:avLst/>
          </a:prstGeom>
        </p:spPr>
      </p:pic>
    </p:spTree>
    <p:extLst>
      <p:ext uri="{BB962C8B-B14F-4D97-AF65-F5344CB8AC3E}">
        <p14:creationId xmlns:p14="http://schemas.microsoft.com/office/powerpoint/2010/main" val="2768608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Did We Learn in Arkansas?</a:t>
            </a:r>
            <a:br>
              <a:rPr lang="en-US" dirty="0"/>
            </a:br>
            <a:r>
              <a:rPr lang="en-US" dirty="0"/>
              <a:t>Outreach and Assessment</a:t>
            </a:r>
          </a:p>
        </p:txBody>
      </p:sp>
      <p:sp>
        <p:nvSpPr>
          <p:cNvPr id="5" name="Content Placeholder 4"/>
          <p:cNvSpPr>
            <a:spLocks noGrp="1"/>
          </p:cNvSpPr>
          <p:nvPr>
            <p:ph sz="half" idx="1"/>
          </p:nvPr>
        </p:nvSpPr>
        <p:spPr>
          <a:xfrm>
            <a:off x="331076" y="1418897"/>
            <a:ext cx="3745624" cy="4388075"/>
          </a:xfrm>
        </p:spPr>
        <p:txBody>
          <a:bodyPr>
            <a:normAutofit/>
          </a:bodyPr>
          <a:lstStyle/>
          <a:p>
            <a:pPr marL="0" indent="0" algn="ctr">
              <a:buNone/>
            </a:pPr>
            <a:r>
              <a:rPr lang="en-US" sz="2600" dirty="0">
                <a:solidFill>
                  <a:schemeClr val="tx1"/>
                </a:solidFill>
              </a:rPr>
              <a:t>Are you a Farmworker?</a:t>
            </a:r>
          </a:p>
          <a:p>
            <a:pPr marL="0" indent="0" algn="ctr">
              <a:buNone/>
            </a:pPr>
            <a:r>
              <a:rPr lang="en-US" sz="2600" dirty="0">
                <a:solidFill>
                  <a:schemeClr val="tx1"/>
                </a:solidFill>
              </a:rPr>
              <a:t>vs.</a:t>
            </a:r>
          </a:p>
          <a:p>
            <a:pPr marL="0" indent="0" algn="ctr">
              <a:buNone/>
            </a:pPr>
            <a:r>
              <a:rPr lang="en-US" sz="2600" dirty="0">
                <a:solidFill>
                  <a:schemeClr val="tx1"/>
                </a:solidFill>
              </a:rPr>
              <a:t>Have you ever done </a:t>
            </a:r>
            <a:r>
              <a:rPr lang="en-US" sz="2600" dirty="0" err="1">
                <a:solidFill>
                  <a:schemeClr val="tx1"/>
                </a:solidFill>
              </a:rPr>
              <a:t>farmwork</a:t>
            </a:r>
            <a:r>
              <a:rPr lang="en-US" sz="2600" dirty="0">
                <a:solidFill>
                  <a:schemeClr val="tx1"/>
                </a:solidFill>
              </a:rPr>
              <a:t>?</a:t>
            </a:r>
          </a:p>
          <a:p>
            <a:pPr marL="0" indent="0" algn="ctr">
              <a:buNone/>
            </a:pPr>
            <a:endParaRPr lang="en-US" sz="2600" dirty="0">
              <a:solidFill>
                <a:schemeClr val="tx1"/>
              </a:solidFill>
            </a:endParaRPr>
          </a:p>
          <a:p>
            <a:pPr marL="0" indent="0" algn="ctr">
              <a:buNone/>
            </a:pPr>
            <a:r>
              <a:rPr lang="en-US" sz="2600" dirty="0">
                <a:solidFill>
                  <a:schemeClr val="tx1"/>
                </a:solidFill>
              </a:rPr>
              <a:t>Are you a Veteran?</a:t>
            </a:r>
          </a:p>
          <a:p>
            <a:pPr marL="0" indent="0" algn="ctr">
              <a:buNone/>
            </a:pPr>
            <a:r>
              <a:rPr lang="en-US" sz="2600" dirty="0">
                <a:solidFill>
                  <a:schemeClr val="tx1"/>
                </a:solidFill>
              </a:rPr>
              <a:t>vs.</a:t>
            </a:r>
          </a:p>
          <a:p>
            <a:pPr marL="0" indent="0" algn="ctr">
              <a:buNone/>
            </a:pPr>
            <a:r>
              <a:rPr lang="en-US" sz="2600" dirty="0">
                <a:solidFill>
                  <a:schemeClr val="tx1"/>
                </a:solidFill>
              </a:rPr>
              <a:t>Have you ever served in the military?</a:t>
            </a:r>
          </a:p>
        </p:txBody>
      </p:sp>
      <p:pic>
        <p:nvPicPr>
          <p:cNvPr id="4"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33900" y="2526006"/>
            <a:ext cx="3619500" cy="2035968"/>
          </a:xfrm>
        </p:spPr>
      </p:pic>
    </p:spTree>
    <p:extLst>
      <p:ext uri="{BB962C8B-B14F-4D97-AF65-F5344CB8AC3E}">
        <p14:creationId xmlns:p14="http://schemas.microsoft.com/office/powerpoint/2010/main" val="2087918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Jennifer Shahan</a:t>
            </a:r>
          </a:p>
        </p:txBody>
      </p:sp>
      <p:sp>
        <p:nvSpPr>
          <p:cNvPr id="9" name="Text Placeholder 8"/>
          <p:cNvSpPr>
            <a:spLocks noGrp="1"/>
          </p:cNvSpPr>
          <p:nvPr>
            <p:ph type="body" sz="half" idx="2"/>
          </p:nvPr>
        </p:nvSpPr>
        <p:spPr/>
        <p:txBody>
          <a:bodyPr>
            <a:normAutofit lnSpcReduction="10000"/>
          </a:bodyPr>
          <a:lstStyle/>
          <a:p>
            <a:r>
              <a:rPr lang="en-US" dirty="0"/>
              <a:t>State Director</a:t>
            </a:r>
          </a:p>
        </p:txBody>
      </p:sp>
      <p:sp>
        <p:nvSpPr>
          <p:cNvPr id="11" name="Text Placeholder 10"/>
          <p:cNvSpPr>
            <a:spLocks noGrp="1"/>
          </p:cNvSpPr>
          <p:nvPr>
            <p:ph type="body" sz="half" idx="11"/>
          </p:nvPr>
        </p:nvSpPr>
        <p:spPr/>
        <p:txBody>
          <a:bodyPr/>
          <a:lstStyle/>
          <a:p>
            <a:r>
              <a:rPr lang="en-US" dirty="0" err="1"/>
              <a:t>Telamon</a:t>
            </a:r>
            <a:r>
              <a:rPr lang="en-US" dirty="0"/>
              <a:t> Corporation,</a:t>
            </a:r>
          </a:p>
          <a:p>
            <a:r>
              <a:rPr lang="en-US" dirty="0"/>
              <a:t>Salisbury, MD</a:t>
            </a:r>
          </a:p>
        </p:txBody>
      </p:sp>
      <p:pic>
        <p:nvPicPr>
          <p:cNvPr id="3"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013" b="1013"/>
          <a:stretch>
            <a:fillRect/>
          </a:stretch>
        </p:blipFill>
        <p:spPr>
          <a:prstGeom prst="rect">
            <a:avLst/>
          </a:prstGeom>
          <a:noFill/>
          <a:ln>
            <a:noFill/>
          </a:ln>
        </p:spPr>
      </p:pic>
    </p:spTree>
    <p:extLst>
      <p:ext uri="{BB962C8B-B14F-4D97-AF65-F5344CB8AC3E}">
        <p14:creationId xmlns:p14="http://schemas.microsoft.com/office/powerpoint/2010/main" val="3351934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Telamon Corporation</a:t>
            </a:r>
          </a:p>
        </p:txBody>
      </p:sp>
      <p:pic>
        <p:nvPicPr>
          <p:cNvPr id="6" name="Picture Placeholder 5"/>
          <p:cNvPicPr>
            <a:picLocks noGrp="1" noChangeAspect="1"/>
          </p:cNvPicPr>
          <p:nvPr>
            <p:ph type="pic" idx="1"/>
          </p:nvPr>
        </p:nvPicPr>
        <p:blipFill>
          <a:blip r:embed="rId3"/>
          <a:srcRect l="6068" r="6068"/>
          <a:stretch>
            <a:fillRect/>
          </a:stretch>
        </p:blipFill>
        <p:spPr/>
      </p:pic>
      <p:sp>
        <p:nvSpPr>
          <p:cNvPr id="4" name="Text Placeholder 3"/>
          <p:cNvSpPr>
            <a:spLocks noGrp="1"/>
          </p:cNvSpPr>
          <p:nvPr>
            <p:ph type="body" sz="half" idx="2"/>
          </p:nvPr>
        </p:nvSpPr>
        <p:spPr/>
        <p:txBody>
          <a:bodyPr>
            <a:normAutofit fontScale="92500"/>
          </a:bodyPr>
          <a:lstStyle/>
          <a:p>
            <a:r>
              <a:rPr lang="en-US" dirty="0">
                <a:solidFill>
                  <a:schemeClr val="tx1"/>
                </a:solidFill>
              </a:rPr>
              <a:t>Multi-cultural, multi-lingual Human Services Organization providing a variety of Workforce and Career Services in several states in the mid-</a:t>
            </a:r>
            <a:r>
              <a:rPr lang="en-US" dirty="0" err="1">
                <a:solidFill>
                  <a:schemeClr val="tx1"/>
                </a:solidFill>
              </a:rPr>
              <a:t>atlantic</a:t>
            </a:r>
            <a:r>
              <a:rPr lang="en-US" dirty="0">
                <a:solidFill>
                  <a:schemeClr val="tx1"/>
                </a:solidFill>
              </a:rPr>
              <a:t>, southeast and mid-west. </a:t>
            </a:r>
          </a:p>
        </p:txBody>
      </p:sp>
    </p:spTree>
    <p:extLst>
      <p:ext uri="{BB962C8B-B14F-4D97-AF65-F5344CB8AC3E}">
        <p14:creationId xmlns:p14="http://schemas.microsoft.com/office/powerpoint/2010/main" val="1912638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 Centered Approach</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93053" y="1209675"/>
            <a:ext cx="3037093" cy="4654550"/>
          </a:xfrm>
        </p:spPr>
      </p:pic>
    </p:spTree>
    <p:extLst>
      <p:ext uri="{BB962C8B-B14F-4D97-AF65-F5344CB8AC3E}">
        <p14:creationId xmlns:p14="http://schemas.microsoft.com/office/powerpoint/2010/main" val="33183686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 Centered Approach</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595339"/>
            <a:ext cx="6908800" cy="3883222"/>
          </a:xfrm>
        </p:spPr>
      </p:pic>
    </p:spTree>
    <p:extLst>
      <p:ext uri="{BB962C8B-B14F-4D97-AF65-F5344CB8AC3E}">
        <p14:creationId xmlns:p14="http://schemas.microsoft.com/office/powerpoint/2010/main" val="2288116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 Centered Approach</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91173" y="1209675"/>
            <a:ext cx="6240854" cy="4654550"/>
          </a:xfrm>
        </p:spPr>
      </p:pic>
    </p:spTree>
    <p:extLst>
      <p:ext uri="{BB962C8B-B14F-4D97-AF65-F5344CB8AC3E}">
        <p14:creationId xmlns:p14="http://schemas.microsoft.com/office/powerpoint/2010/main" val="3278450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4381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Policies and Procedures for Cultural Competence</a:t>
            </a:r>
          </a:p>
        </p:txBody>
      </p:sp>
      <p:pic>
        <p:nvPicPr>
          <p:cNvPr id="5" name="Content Placeholder 4"/>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813836" y="1642188"/>
            <a:ext cx="6195527" cy="3452326"/>
          </a:xfrm>
          <a:prstGeom prst="rect">
            <a:avLst/>
          </a:prstGeom>
        </p:spPr>
      </p:pic>
    </p:spTree>
    <p:extLst>
      <p:ext uri="{BB962C8B-B14F-4D97-AF65-F5344CB8AC3E}">
        <p14:creationId xmlns:p14="http://schemas.microsoft.com/office/powerpoint/2010/main" val="2795896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Cultural and Linguistic Sensitivity</a:t>
            </a:r>
            <a:endParaRPr lang="en-US" dirty="0"/>
          </a:p>
        </p:txBody>
      </p:sp>
      <p:pic>
        <p:nvPicPr>
          <p:cNvPr id="13" name="Picture Placeholder 12"/>
          <p:cNvPicPr>
            <a:picLocks noGrp="1" noChangeAspect="1"/>
          </p:cNvPicPr>
          <p:nvPr>
            <p:ph type="pic" idx="1"/>
          </p:nvPr>
        </p:nvPicPr>
        <p:blipFill>
          <a:blip r:embed="rId3"/>
          <a:srcRect l="3667" r="3667"/>
          <a:stretch>
            <a:fillRect/>
          </a:stretch>
        </p:blipFill>
        <p:spPr/>
      </p:pic>
      <p:sp>
        <p:nvSpPr>
          <p:cNvPr id="11" name="Text Placeholder 10"/>
          <p:cNvSpPr>
            <a:spLocks noGrp="1"/>
          </p:cNvSpPr>
          <p:nvPr>
            <p:ph type="body" sz="half" idx="2"/>
          </p:nvPr>
        </p:nvSpPr>
        <p:spPr/>
        <p:txBody>
          <a:bodyPr/>
          <a:lstStyle/>
          <a:p>
            <a:r>
              <a:rPr lang="en-US" dirty="0"/>
              <a:t>Telamon MD/DE NFJP Staff Picture, 2015</a:t>
            </a:r>
          </a:p>
        </p:txBody>
      </p:sp>
    </p:spTree>
    <p:extLst>
      <p:ext uri="{BB962C8B-B14F-4D97-AF65-F5344CB8AC3E}">
        <p14:creationId xmlns:p14="http://schemas.microsoft.com/office/powerpoint/2010/main" val="2131922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 Designs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08567" y="1209675"/>
            <a:ext cx="6206066" cy="4654550"/>
          </a:xfrm>
        </p:spPr>
      </p:pic>
    </p:spTree>
    <p:extLst>
      <p:ext uri="{BB962C8B-B14F-4D97-AF65-F5344CB8AC3E}">
        <p14:creationId xmlns:p14="http://schemas.microsoft.com/office/powerpoint/2010/main" val="32507529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 Designs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46538" y="1405215"/>
            <a:ext cx="6501009" cy="4193151"/>
          </a:xfrm>
        </p:spPr>
      </p:pic>
    </p:spTree>
    <p:extLst>
      <p:ext uri="{BB962C8B-B14F-4D97-AF65-F5344CB8AC3E}">
        <p14:creationId xmlns:p14="http://schemas.microsoft.com/office/powerpoint/2010/main" val="24493503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Leads to Better Outcomes</a:t>
            </a:r>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82441" y="1142870"/>
            <a:ext cx="6083559" cy="4562670"/>
          </a:xfrm>
        </p:spPr>
      </p:pic>
    </p:spTree>
    <p:extLst>
      <p:ext uri="{BB962C8B-B14F-4D97-AF65-F5344CB8AC3E}">
        <p14:creationId xmlns:p14="http://schemas.microsoft.com/office/powerpoint/2010/main" val="3261029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a:t>
            </a:r>
          </a:p>
        </p:txBody>
      </p:sp>
      <p:pic>
        <p:nvPicPr>
          <p:cNvPr id="6" name="Content Placeholder 5"/>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669471" y="1735494"/>
            <a:ext cx="7000292" cy="3431851"/>
          </a:xfrm>
          <a:prstGeom prst="rect">
            <a:avLst/>
          </a:prstGeom>
        </p:spPr>
      </p:pic>
    </p:spTree>
    <p:extLst>
      <p:ext uri="{BB962C8B-B14F-4D97-AF65-F5344CB8AC3E}">
        <p14:creationId xmlns:p14="http://schemas.microsoft.com/office/powerpoint/2010/main" val="24996217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  Dina Eden</a:t>
            </a:r>
          </a:p>
        </p:txBody>
      </p:sp>
      <p:sp>
        <p:nvSpPr>
          <p:cNvPr id="9" name="Text Placeholder 8"/>
          <p:cNvSpPr>
            <a:spLocks noGrp="1"/>
          </p:cNvSpPr>
          <p:nvPr>
            <p:ph type="body" sz="half" idx="2"/>
          </p:nvPr>
        </p:nvSpPr>
        <p:spPr/>
        <p:txBody>
          <a:bodyPr>
            <a:normAutofit lnSpcReduction="10000"/>
          </a:bodyPr>
          <a:lstStyle/>
          <a:p>
            <a:r>
              <a:rPr lang="en-US" dirty="0"/>
              <a:t>Senior Education Analyst</a:t>
            </a:r>
          </a:p>
        </p:txBody>
      </p:sp>
      <p:sp>
        <p:nvSpPr>
          <p:cNvPr id="11" name="Text Placeholder 10"/>
          <p:cNvSpPr>
            <a:spLocks noGrp="1"/>
          </p:cNvSpPr>
          <p:nvPr>
            <p:ph type="body" sz="half" idx="11"/>
          </p:nvPr>
        </p:nvSpPr>
        <p:spPr/>
        <p:txBody>
          <a:bodyPr/>
          <a:lstStyle/>
          <a:p>
            <a:r>
              <a:rPr lang="en-US" dirty="0"/>
              <a:t>Center for Employment Training</a:t>
            </a:r>
          </a:p>
        </p:txBody>
      </p:sp>
      <p:pic>
        <p:nvPicPr>
          <p:cNvPr id="4"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515" r="1515"/>
          <a:stretch>
            <a:fillRect/>
          </a:stretch>
        </p:blipFill>
        <p:spPr/>
      </p:pic>
    </p:spTree>
    <p:extLst>
      <p:ext uri="{BB962C8B-B14F-4D97-AF65-F5344CB8AC3E}">
        <p14:creationId xmlns:p14="http://schemas.microsoft.com/office/powerpoint/2010/main" val="40989560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3255" y="3881705"/>
            <a:ext cx="4167739" cy="2030931"/>
          </a:xfrm>
          <a:prstGeom prst="rect">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ctr"/>
            <a:r>
              <a:rPr lang="en-US" dirty="0"/>
              <a:t>Our organization</a:t>
            </a:r>
          </a:p>
        </p:txBody>
      </p:sp>
      <p:sp>
        <p:nvSpPr>
          <p:cNvPr id="3" name="Content Placeholder 2"/>
          <p:cNvSpPr>
            <a:spLocks noGrp="1"/>
          </p:cNvSpPr>
          <p:nvPr>
            <p:ph idx="1"/>
          </p:nvPr>
        </p:nvSpPr>
        <p:spPr/>
        <p:txBody>
          <a:bodyPr/>
          <a:lstStyle/>
          <a:p>
            <a:endParaRPr lang="en-US" dirty="0"/>
          </a:p>
          <a:p>
            <a:pPr marL="0" indent="0">
              <a:buNone/>
            </a:pPr>
            <a:endParaRPr lang="en-US" dirty="0"/>
          </a:p>
        </p:txBody>
      </p:sp>
      <p:sp>
        <p:nvSpPr>
          <p:cNvPr id="5" name="TextBox 4"/>
          <p:cNvSpPr txBox="1"/>
          <p:nvPr/>
        </p:nvSpPr>
        <p:spPr>
          <a:xfrm>
            <a:off x="105878" y="1065091"/>
            <a:ext cx="4235116" cy="5262979"/>
          </a:xfrm>
          <a:prstGeom prst="rect">
            <a:avLst/>
          </a:prstGeom>
          <a:noFill/>
        </p:spPr>
        <p:txBody>
          <a:bodyPr wrap="square" rtlCol="0">
            <a:spAutoFit/>
          </a:bodyPr>
          <a:lstStyle/>
          <a:p>
            <a:endParaRPr lang="en-US" dirty="0"/>
          </a:p>
          <a:p>
            <a:endParaRPr lang="en-US" dirty="0"/>
          </a:p>
          <a:p>
            <a:pPr marL="285750" indent="-285750">
              <a:buFont typeface="Arial" panose="020B0604020202020204" pitchFamily="34" charset="0"/>
              <a:buChar char="•"/>
            </a:pPr>
            <a:r>
              <a:rPr lang="en-US" sz="2000" dirty="0"/>
              <a:t>Developed in 1967 </a:t>
            </a:r>
          </a:p>
          <a:p>
            <a:pPr marL="285750" indent="-285750">
              <a:buFont typeface="Arial" panose="020B0604020202020204" pitchFamily="34" charset="0"/>
              <a:buChar char="•"/>
            </a:pPr>
            <a:r>
              <a:rPr lang="en-US" sz="2000" dirty="0"/>
              <a:t>Based in San Jose, California</a:t>
            </a:r>
          </a:p>
          <a:p>
            <a:pPr marL="285750" indent="-285750">
              <a:buFont typeface="Arial" panose="020B0604020202020204" pitchFamily="34" charset="0"/>
              <a:buChar char="•"/>
            </a:pPr>
            <a:r>
              <a:rPr lang="en-US" sz="2000" dirty="0"/>
              <a:t>13 centers</a:t>
            </a:r>
          </a:p>
          <a:p>
            <a:pPr marL="285750" indent="-285750">
              <a:buFont typeface="Arial" panose="020B0604020202020204" pitchFamily="34" charset="0"/>
              <a:buChar char="•"/>
            </a:pPr>
            <a:r>
              <a:rPr lang="en-US" sz="2000" dirty="0"/>
              <a:t>17 educational programs</a:t>
            </a:r>
          </a:p>
          <a:p>
            <a:pPr marL="285750" indent="-285750">
              <a:buFont typeface="Arial" panose="020B0604020202020204" pitchFamily="34" charset="0"/>
              <a:buChar char="•"/>
            </a:pPr>
            <a:r>
              <a:rPr lang="en-US" sz="2000" dirty="0"/>
              <a:t>6-8 months long</a:t>
            </a:r>
          </a:p>
          <a:p>
            <a:pPr marL="285750" indent="-285750">
              <a:buFont typeface="Arial" panose="020B0604020202020204" pitchFamily="34" charset="0"/>
              <a:buChar char="•"/>
            </a:pPr>
            <a:r>
              <a:rPr lang="en-US" sz="2000" dirty="0"/>
              <a:t>&gt; 2000 students served annually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algn="ctr"/>
            <a:endParaRPr lang="en-US" dirty="0"/>
          </a:p>
          <a:p>
            <a:pPr algn="ctr"/>
            <a:r>
              <a:rPr lang="en-US" dirty="0">
                <a:latin typeface="Baskerville Old Face" panose="02020602080505020303" pitchFamily="18" charset="0"/>
              </a:rPr>
              <a:t>The mission of CET, an economic and community development corporation is to promote human development and education by providing people with marketable skills, training and supportive services that contribute to self-sufficiency.</a:t>
            </a:r>
          </a:p>
          <a:p>
            <a:pPr marL="285750" indent="-285750">
              <a:buFont typeface="Arial" panose="020B0604020202020204" pitchFamily="34" charset="0"/>
              <a:buChar char="•"/>
            </a:pPr>
            <a:endParaRPr lang="en-US" dirty="0"/>
          </a:p>
        </p:txBody>
      </p:sp>
      <p:pic>
        <p:nvPicPr>
          <p:cNvPr id="6" name="Picture 5"/>
          <p:cNvPicPr>
            <a:picLocks noChangeAspect="1"/>
          </p:cNvPicPr>
          <p:nvPr/>
        </p:nvPicPr>
        <p:blipFill>
          <a:blip r:embed="rId2"/>
          <a:stretch>
            <a:fillRect/>
          </a:stretch>
        </p:blipFill>
        <p:spPr>
          <a:xfrm>
            <a:off x="4408371" y="1463040"/>
            <a:ext cx="3645394" cy="3637347"/>
          </a:xfrm>
          <a:prstGeom prst="rect">
            <a:avLst/>
          </a:prstGeom>
        </p:spPr>
      </p:pic>
    </p:spTree>
    <p:extLst>
      <p:ext uri="{BB962C8B-B14F-4D97-AF65-F5344CB8AC3E}">
        <p14:creationId xmlns:p14="http://schemas.microsoft.com/office/powerpoint/2010/main" val="31666995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Our Students – Basic Demographics</a:t>
            </a:r>
          </a:p>
        </p:txBody>
      </p:sp>
      <p:sp>
        <p:nvSpPr>
          <p:cNvPr id="3" name="Content Placeholder 2"/>
          <p:cNvSpPr>
            <a:spLocks noGrp="1"/>
          </p:cNvSpPr>
          <p:nvPr>
            <p:ph idx="1"/>
          </p:nvPr>
        </p:nvSpPr>
        <p:spPr/>
        <p:txBody>
          <a:bodyPr/>
          <a:lstStyle/>
          <a:p>
            <a:endParaRPr lang="en-US" dirty="0"/>
          </a:p>
          <a:p>
            <a:pPr marL="0" indent="0">
              <a:buNone/>
            </a:pPr>
            <a:endParaRPr lang="en-US" dirty="0"/>
          </a:p>
        </p:txBody>
      </p:sp>
      <p:sp>
        <p:nvSpPr>
          <p:cNvPr id="5" name="TextBox 4"/>
          <p:cNvSpPr txBox="1"/>
          <p:nvPr/>
        </p:nvSpPr>
        <p:spPr>
          <a:xfrm>
            <a:off x="105878" y="1065091"/>
            <a:ext cx="4235116" cy="1200329"/>
          </a:xfrm>
          <a:prstGeom prst="rect">
            <a:avLst/>
          </a:prstGeom>
          <a:noFill/>
        </p:spPr>
        <p:txBody>
          <a:bodyPr wrap="square" rtlCol="0">
            <a:spAutoFit/>
          </a:bodyPr>
          <a:lstStyle/>
          <a:p>
            <a:endParaRPr lang="en-US" dirty="0"/>
          </a:p>
          <a:p>
            <a:pPr marL="285750" indent="-285750">
              <a:buFont typeface="Arial" panose="020B0604020202020204" pitchFamily="34" charset="0"/>
              <a:buChar char="•"/>
            </a:pPr>
            <a:endParaRPr lang="en-US" dirty="0"/>
          </a:p>
          <a:p>
            <a:pPr algn="ctr"/>
            <a:endParaRPr lang="en-US" dirty="0"/>
          </a:p>
          <a:p>
            <a:pPr marL="285750" indent="-285750">
              <a:buFont typeface="Arial" panose="020B0604020202020204" pitchFamily="34" charset="0"/>
              <a:buChar char="•"/>
            </a:pPr>
            <a:endParaRPr lang="en-US" dirty="0"/>
          </a:p>
        </p:txBody>
      </p:sp>
      <p:pic>
        <p:nvPicPr>
          <p:cNvPr id="6" name="Picture 5"/>
          <p:cNvPicPr>
            <a:picLocks noChangeAspect="1"/>
          </p:cNvPicPr>
          <p:nvPr/>
        </p:nvPicPr>
        <p:blipFill>
          <a:blip r:embed="rId2"/>
          <a:stretch>
            <a:fillRect/>
          </a:stretch>
        </p:blipFill>
        <p:spPr>
          <a:xfrm>
            <a:off x="6825622" y="1199845"/>
            <a:ext cx="891700" cy="889732"/>
          </a:xfrm>
          <a:prstGeom prst="rect">
            <a:avLst/>
          </a:prstGeom>
        </p:spPr>
      </p:pic>
      <p:graphicFrame>
        <p:nvGraphicFramePr>
          <p:cNvPr id="4" name="Table 3"/>
          <p:cNvGraphicFramePr>
            <a:graphicFrameLocks noGrp="1"/>
          </p:cNvGraphicFramePr>
          <p:nvPr>
            <p:extLst/>
          </p:nvPr>
        </p:nvGraphicFramePr>
        <p:xfrm>
          <a:off x="230606" y="1225260"/>
          <a:ext cx="3546910" cy="2194560"/>
        </p:xfrm>
        <a:graphic>
          <a:graphicData uri="http://schemas.openxmlformats.org/drawingml/2006/table">
            <a:tbl>
              <a:tblPr firstRow="1" bandRow="1">
                <a:tableStyleId>{5C22544A-7EE6-4342-B048-85BDC9FD1C3A}</a:tableStyleId>
              </a:tblPr>
              <a:tblGrid>
                <a:gridCol w="2897204">
                  <a:extLst>
                    <a:ext uri="{9D8B030D-6E8A-4147-A177-3AD203B41FA5}">
                      <a16:colId xmlns:a16="http://schemas.microsoft.com/office/drawing/2014/main" val="884565673"/>
                    </a:ext>
                  </a:extLst>
                </a:gridCol>
                <a:gridCol w="649706">
                  <a:extLst>
                    <a:ext uri="{9D8B030D-6E8A-4147-A177-3AD203B41FA5}">
                      <a16:colId xmlns:a16="http://schemas.microsoft.com/office/drawing/2014/main" val="2282376269"/>
                    </a:ext>
                  </a:extLst>
                </a:gridCol>
              </a:tblGrid>
              <a:tr h="289291">
                <a:tc>
                  <a:txBody>
                    <a:bodyPr/>
                    <a:lstStyle/>
                    <a:p>
                      <a:pPr algn="ctr"/>
                      <a:r>
                        <a:rPr lang="en-US" dirty="0"/>
                        <a:t>ETHNIC</a:t>
                      </a:r>
                      <a:r>
                        <a:rPr lang="en-US" baseline="0" dirty="0"/>
                        <a:t> GROUP</a:t>
                      </a:r>
                      <a:endParaRPr lang="en-US" dirty="0"/>
                    </a:p>
                  </a:txBody>
                  <a:tcPr/>
                </a:tc>
                <a:tc>
                  <a:txBody>
                    <a:bodyPr/>
                    <a:lstStyle/>
                    <a:p>
                      <a:pPr algn="ctr"/>
                      <a:r>
                        <a:rPr lang="en-US" dirty="0"/>
                        <a:t>%</a:t>
                      </a:r>
                    </a:p>
                  </a:txBody>
                  <a:tcPr/>
                </a:tc>
                <a:extLst>
                  <a:ext uri="{0D108BD9-81ED-4DB2-BD59-A6C34878D82A}">
                    <a16:rowId xmlns:a16="http://schemas.microsoft.com/office/drawing/2014/main" val="2633679535"/>
                  </a:ext>
                </a:extLst>
              </a:tr>
              <a:tr h="289291">
                <a:tc>
                  <a:txBody>
                    <a:bodyPr/>
                    <a:lstStyle/>
                    <a:p>
                      <a:pPr algn="ctr"/>
                      <a:r>
                        <a:rPr lang="en-US" baseline="0" dirty="0"/>
                        <a:t>Hispanic / </a:t>
                      </a:r>
                      <a:r>
                        <a:rPr lang="en-US" dirty="0"/>
                        <a:t>Latino</a:t>
                      </a:r>
                    </a:p>
                  </a:txBody>
                  <a:tcPr/>
                </a:tc>
                <a:tc>
                  <a:txBody>
                    <a:bodyPr/>
                    <a:lstStyle/>
                    <a:p>
                      <a:pPr algn="ctr"/>
                      <a:r>
                        <a:rPr lang="en-US" dirty="0"/>
                        <a:t>75</a:t>
                      </a:r>
                    </a:p>
                  </a:txBody>
                  <a:tcPr/>
                </a:tc>
                <a:extLst>
                  <a:ext uri="{0D108BD9-81ED-4DB2-BD59-A6C34878D82A}">
                    <a16:rowId xmlns:a16="http://schemas.microsoft.com/office/drawing/2014/main" val="1144098570"/>
                  </a:ext>
                </a:extLst>
              </a:tr>
              <a:tr h="289291">
                <a:tc>
                  <a:txBody>
                    <a:bodyPr/>
                    <a:lstStyle/>
                    <a:p>
                      <a:pPr algn="ctr"/>
                      <a:r>
                        <a:rPr lang="en-US" dirty="0"/>
                        <a:t>Black</a:t>
                      </a:r>
                    </a:p>
                  </a:txBody>
                  <a:tcPr/>
                </a:tc>
                <a:tc>
                  <a:txBody>
                    <a:bodyPr/>
                    <a:lstStyle/>
                    <a:p>
                      <a:pPr algn="ctr"/>
                      <a:r>
                        <a:rPr lang="en-US" dirty="0"/>
                        <a:t>13</a:t>
                      </a:r>
                    </a:p>
                  </a:txBody>
                  <a:tcPr/>
                </a:tc>
                <a:extLst>
                  <a:ext uri="{0D108BD9-81ED-4DB2-BD59-A6C34878D82A}">
                    <a16:rowId xmlns:a16="http://schemas.microsoft.com/office/drawing/2014/main" val="3410326008"/>
                  </a:ext>
                </a:extLst>
              </a:tr>
              <a:tr h="289291">
                <a:tc>
                  <a:txBody>
                    <a:bodyPr/>
                    <a:lstStyle/>
                    <a:p>
                      <a:pPr algn="ctr"/>
                      <a:r>
                        <a:rPr lang="en-US" dirty="0"/>
                        <a:t>White</a:t>
                      </a:r>
                    </a:p>
                  </a:txBody>
                  <a:tcPr/>
                </a:tc>
                <a:tc>
                  <a:txBody>
                    <a:bodyPr/>
                    <a:lstStyle/>
                    <a:p>
                      <a:pPr algn="ctr"/>
                      <a:r>
                        <a:rPr lang="en-US" dirty="0"/>
                        <a:t>6</a:t>
                      </a:r>
                    </a:p>
                  </a:txBody>
                  <a:tcPr/>
                </a:tc>
                <a:extLst>
                  <a:ext uri="{0D108BD9-81ED-4DB2-BD59-A6C34878D82A}">
                    <a16:rowId xmlns:a16="http://schemas.microsoft.com/office/drawing/2014/main" val="924094072"/>
                  </a:ext>
                </a:extLst>
              </a:tr>
              <a:tr h="289291">
                <a:tc>
                  <a:txBody>
                    <a:bodyPr/>
                    <a:lstStyle/>
                    <a:p>
                      <a:pPr algn="ctr"/>
                      <a:r>
                        <a:rPr lang="en-US" dirty="0"/>
                        <a:t>Asian</a:t>
                      </a:r>
                    </a:p>
                  </a:txBody>
                  <a:tcPr/>
                </a:tc>
                <a:tc>
                  <a:txBody>
                    <a:bodyPr/>
                    <a:lstStyle/>
                    <a:p>
                      <a:pPr algn="ctr"/>
                      <a:r>
                        <a:rPr lang="en-US" dirty="0"/>
                        <a:t>4</a:t>
                      </a:r>
                    </a:p>
                  </a:txBody>
                  <a:tcPr/>
                </a:tc>
                <a:extLst>
                  <a:ext uri="{0D108BD9-81ED-4DB2-BD59-A6C34878D82A}">
                    <a16:rowId xmlns:a16="http://schemas.microsoft.com/office/drawing/2014/main" val="1075584048"/>
                  </a:ext>
                </a:extLst>
              </a:tr>
              <a:tr h="289291">
                <a:tc>
                  <a:txBody>
                    <a:bodyPr/>
                    <a:lstStyle/>
                    <a:p>
                      <a:pPr algn="ctr"/>
                      <a:r>
                        <a:rPr lang="en-US" dirty="0"/>
                        <a:t>2 +</a:t>
                      </a:r>
                      <a:r>
                        <a:rPr lang="en-US" baseline="0" dirty="0"/>
                        <a:t> Races / Other</a:t>
                      </a:r>
                      <a:endParaRPr lang="en-US" dirty="0"/>
                    </a:p>
                  </a:txBody>
                  <a:tcPr/>
                </a:tc>
                <a:tc>
                  <a:txBody>
                    <a:bodyPr/>
                    <a:lstStyle/>
                    <a:p>
                      <a:pPr algn="ctr"/>
                      <a:r>
                        <a:rPr lang="en-US" dirty="0"/>
                        <a:t>2</a:t>
                      </a:r>
                    </a:p>
                  </a:txBody>
                  <a:tcPr/>
                </a:tc>
                <a:extLst>
                  <a:ext uri="{0D108BD9-81ED-4DB2-BD59-A6C34878D82A}">
                    <a16:rowId xmlns:a16="http://schemas.microsoft.com/office/drawing/2014/main" val="1805744581"/>
                  </a:ext>
                </a:extLst>
              </a:tr>
            </a:tbl>
          </a:graphicData>
        </a:graphic>
      </p:graphicFrame>
      <p:graphicFrame>
        <p:nvGraphicFramePr>
          <p:cNvPr id="10" name="Table 9"/>
          <p:cNvGraphicFramePr>
            <a:graphicFrameLocks noGrp="1"/>
          </p:cNvGraphicFramePr>
          <p:nvPr>
            <p:extLst/>
          </p:nvPr>
        </p:nvGraphicFramePr>
        <p:xfrm>
          <a:off x="4340994" y="2265420"/>
          <a:ext cx="2258728" cy="1112520"/>
        </p:xfrm>
        <a:graphic>
          <a:graphicData uri="http://schemas.openxmlformats.org/drawingml/2006/table">
            <a:tbl>
              <a:tblPr firstRow="1" bandRow="1">
                <a:tableStyleId>{5C22544A-7EE6-4342-B048-85BDC9FD1C3A}</a:tableStyleId>
              </a:tblPr>
              <a:tblGrid>
                <a:gridCol w="1267326">
                  <a:extLst>
                    <a:ext uri="{9D8B030D-6E8A-4147-A177-3AD203B41FA5}">
                      <a16:colId xmlns:a16="http://schemas.microsoft.com/office/drawing/2014/main" val="417559831"/>
                    </a:ext>
                  </a:extLst>
                </a:gridCol>
                <a:gridCol w="991402">
                  <a:extLst>
                    <a:ext uri="{9D8B030D-6E8A-4147-A177-3AD203B41FA5}">
                      <a16:colId xmlns:a16="http://schemas.microsoft.com/office/drawing/2014/main" val="1203720755"/>
                    </a:ext>
                  </a:extLst>
                </a:gridCol>
              </a:tblGrid>
              <a:tr h="370840">
                <a:tc>
                  <a:txBody>
                    <a:bodyPr/>
                    <a:lstStyle/>
                    <a:p>
                      <a:pPr algn="ctr"/>
                      <a:r>
                        <a:rPr lang="en-US" dirty="0"/>
                        <a:t>GENDER</a:t>
                      </a:r>
                    </a:p>
                  </a:txBody>
                  <a:tcPr/>
                </a:tc>
                <a:tc>
                  <a:txBody>
                    <a:bodyPr/>
                    <a:lstStyle/>
                    <a:p>
                      <a:pPr algn="ctr"/>
                      <a:r>
                        <a:rPr lang="en-US" dirty="0"/>
                        <a:t>%</a:t>
                      </a:r>
                    </a:p>
                  </a:txBody>
                  <a:tcPr/>
                </a:tc>
                <a:extLst>
                  <a:ext uri="{0D108BD9-81ED-4DB2-BD59-A6C34878D82A}">
                    <a16:rowId xmlns:a16="http://schemas.microsoft.com/office/drawing/2014/main" val="2744289475"/>
                  </a:ext>
                </a:extLst>
              </a:tr>
              <a:tr h="370840">
                <a:tc>
                  <a:txBody>
                    <a:bodyPr/>
                    <a:lstStyle/>
                    <a:p>
                      <a:pPr algn="ctr"/>
                      <a:r>
                        <a:rPr lang="en-US" dirty="0"/>
                        <a:t>Male</a:t>
                      </a:r>
                    </a:p>
                  </a:txBody>
                  <a:tcPr/>
                </a:tc>
                <a:tc>
                  <a:txBody>
                    <a:bodyPr/>
                    <a:lstStyle/>
                    <a:p>
                      <a:pPr algn="ctr"/>
                      <a:r>
                        <a:rPr lang="en-US" dirty="0"/>
                        <a:t>63</a:t>
                      </a:r>
                    </a:p>
                  </a:txBody>
                  <a:tcPr/>
                </a:tc>
                <a:extLst>
                  <a:ext uri="{0D108BD9-81ED-4DB2-BD59-A6C34878D82A}">
                    <a16:rowId xmlns:a16="http://schemas.microsoft.com/office/drawing/2014/main" val="3365752488"/>
                  </a:ext>
                </a:extLst>
              </a:tr>
              <a:tr h="370840">
                <a:tc>
                  <a:txBody>
                    <a:bodyPr/>
                    <a:lstStyle/>
                    <a:p>
                      <a:pPr algn="ctr"/>
                      <a:r>
                        <a:rPr lang="en-US" dirty="0"/>
                        <a:t>Female</a:t>
                      </a:r>
                    </a:p>
                  </a:txBody>
                  <a:tcPr/>
                </a:tc>
                <a:tc>
                  <a:txBody>
                    <a:bodyPr/>
                    <a:lstStyle/>
                    <a:p>
                      <a:pPr algn="ctr"/>
                      <a:r>
                        <a:rPr lang="en-US" dirty="0"/>
                        <a:t>37</a:t>
                      </a:r>
                    </a:p>
                  </a:txBody>
                  <a:tcPr/>
                </a:tc>
                <a:extLst>
                  <a:ext uri="{0D108BD9-81ED-4DB2-BD59-A6C34878D82A}">
                    <a16:rowId xmlns:a16="http://schemas.microsoft.com/office/drawing/2014/main" val="2491548753"/>
                  </a:ext>
                </a:extLst>
              </a:tr>
            </a:tbl>
          </a:graphicData>
        </a:graphic>
      </p:graphicFrame>
      <p:graphicFrame>
        <p:nvGraphicFramePr>
          <p:cNvPr id="12" name="Table 11"/>
          <p:cNvGraphicFramePr>
            <a:graphicFrameLocks noGrp="1"/>
          </p:cNvGraphicFramePr>
          <p:nvPr>
            <p:extLst/>
          </p:nvPr>
        </p:nvGraphicFramePr>
        <p:xfrm>
          <a:off x="354533" y="3761428"/>
          <a:ext cx="2470483" cy="1849120"/>
        </p:xfrm>
        <a:graphic>
          <a:graphicData uri="http://schemas.openxmlformats.org/drawingml/2006/table">
            <a:tbl>
              <a:tblPr firstRow="1" bandRow="1">
                <a:tableStyleId>{5C22544A-7EE6-4342-B048-85BDC9FD1C3A}</a:tableStyleId>
              </a:tblPr>
              <a:tblGrid>
                <a:gridCol w="1785249">
                  <a:extLst>
                    <a:ext uri="{9D8B030D-6E8A-4147-A177-3AD203B41FA5}">
                      <a16:colId xmlns:a16="http://schemas.microsoft.com/office/drawing/2014/main" val="343796379"/>
                    </a:ext>
                  </a:extLst>
                </a:gridCol>
                <a:gridCol w="685234">
                  <a:extLst>
                    <a:ext uri="{9D8B030D-6E8A-4147-A177-3AD203B41FA5}">
                      <a16:colId xmlns:a16="http://schemas.microsoft.com/office/drawing/2014/main" val="2475817158"/>
                    </a:ext>
                  </a:extLst>
                </a:gridCol>
              </a:tblGrid>
              <a:tr h="370840">
                <a:tc>
                  <a:txBody>
                    <a:bodyPr/>
                    <a:lstStyle/>
                    <a:p>
                      <a:pPr algn="ctr"/>
                      <a:r>
                        <a:rPr lang="en-US" dirty="0"/>
                        <a:t>AGE</a:t>
                      </a:r>
                    </a:p>
                  </a:txBody>
                  <a:tcPr/>
                </a:tc>
                <a:tc>
                  <a:txBody>
                    <a:bodyPr/>
                    <a:lstStyle/>
                    <a:p>
                      <a:pPr algn="ctr"/>
                      <a:r>
                        <a:rPr lang="en-US" dirty="0"/>
                        <a:t>%</a:t>
                      </a:r>
                    </a:p>
                  </a:txBody>
                  <a:tcPr/>
                </a:tc>
                <a:extLst>
                  <a:ext uri="{0D108BD9-81ED-4DB2-BD59-A6C34878D82A}">
                    <a16:rowId xmlns:a16="http://schemas.microsoft.com/office/drawing/2014/main" val="3419829915"/>
                  </a:ext>
                </a:extLst>
              </a:tr>
              <a:tr h="370840">
                <a:tc>
                  <a:txBody>
                    <a:bodyPr/>
                    <a:lstStyle/>
                    <a:p>
                      <a:pPr algn="ctr"/>
                      <a:r>
                        <a:rPr lang="en-US" dirty="0"/>
                        <a:t>22 – 44</a:t>
                      </a:r>
                    </a:p>
                  </a:txBody>
                  <a:tcPr/>
                </a:tc>
                <a:tc>
                  <a:txBody>
                    <a:bodyPr/>
                    <a:lstStyle/>
                    <a:p>
                      <a:pPr algn="ctr"/>
                      <a:r>
                        <a:rPr lang="en-US" dirty="0"/>
                        <a:t>58</a:t>
                      </a:r>
                    </a:p>
                  </a:txBody>
                  <a:tcPr/>
                </a:tc>
                <a:extLst>
                  <a:ext uri="{0D108BD9-81ED-4DB2-BD59-A6C34878D82A}">
                    <a16:rowId xmlns:a16="http://schemas.microsoft.com/office/drawing/2014/main" val="3507696842"/>
                  </a:ext>
                </a:extLst>
              </a:tr>
              <a:tr h="370840">
                <a:tc>
                  <a:txBody>
                    <a:bodyPr/>
                    <a:lstStyle/>
                    <a:p>
                      <a:pPr algn="ctr"/>
                      <a:r>
                        <a:rPr lang="en-US" dirty="0"/>
                        <a:t>0 – 21</a:t>
                      </a:r>
                    </a:p>
                  </a:txBody>
                  <a:tcPr/>
                </a:tc>
                <a:tc>
                  <a:txBody>
                    <a:bodyPr/>
                    <a:lstStyle/>
                    <a:p>
                      <a:pPr algn="ctr"/>
                      <a:r>
                        <a:rPr lang="en-US" dirty="0"/>
                        <a:t>31</a:t>
                      </a:r>
                    </a:p>
                  </a:txBody>
                  <a:tcPr/>
                </a:tc>
                <a:extLst>
                  <a:ext uri="{0D108BD9-81ED-4DB2-BD59-A6C34878D82A}">
                    <a16:rowId xmlns:a16="http://schemas.microsoft.com/office/drawing/2014/main" val="1969043580"/>
                  </a:ext>
                </a:extLst>
              </a:tr>
              <a:tr h="0">
                <a:tc>
                  <a:txBody>
                    <a:bodyPr/>
                    <a:lstStyle/>
                    <a:p>
                      <a:pPr algn="ctr"/>
                      <a:r>
                        <a:rPr lang="en-US" dirty="0"/>
                        <a:t>45 - 54</a:t>
                      </a:r>
                    </a:p>
                  </a:txBody>
                  <a:tcPr/>
                </a:tc>
                <a:tc>
                  <a:txBody>
                    <a:bodyPr/>
                    <a:lstStyle/>
                    <a:p>
                      <a:pPr algn="ctr"/>
                      <a:r>
                        <a:rPr lang="en-US" dirty="0"/>
                        <a:t>8</a:t>
                      </a:r>
                    </a:p>
                  </a:txBody>
                  <a:tcPr/>
                </a:tc>
                <a:extLst>
                  <a:ext uri="{0D108BD9-81ED-4DB2-BD59-A6C34878D82A}">
                    <a16:rowId xmlns:a16="http://schemas.microsoft.com/office/drawing/2014/main" val="3082926451"/>
                  </a:ext>
                </a:extLst>
              </a:tr>
              <a:tr h="370840">
                <a:tc>
                  <a:txBody>
                    <a:bodyPr/>
                    <a:lstStyle/>
                    <a:p>
                      <a:pPr algn="ctr"/>
                      <a:r>
                        <a:rPr lang="en-US" dirty="0"/>
                        <a:t>55 +</a:t>
                      </a:r>
                    </a:p>
                  </a:txBody>
                  <a:tcPr/>
                </a:tc>
                <a:tc>
                  <a:txBody>
                    <a:bodyPr/>
                    <a:lstStyle/>
                    <a:p>
                      <a:pPr algn="ctr"/>
                      <a:r>
                        <a:rPr lang="en-US" dirty="0"/>
                        <a:t>3</a:t>
                      </a:r>
                    </a:p>
                  </a:txBody>
                  <a:tcPr/>
                </a:tc>
                <a:extLst>
                  <a:ext uri="{0D108BD9-81ED-4DB2-BD59-A6C34878D82A}">
                    <a16:rowId xmlns:a16="http://schemas.microsoft.com/office/drawing/2014/main" val="2823880156"/>
                  </a:ext>
                </a:extLst>
              </a:tr>
            </a:tbl>
          </a:graphicData>
        </a:graphic>
      </p:graphicFrame>
      <p:graphicFrame>
        <p:nvGraphicFramePr>
          <p:cNvPr id="13" name="Table 12"/>
          <p:cNvGraphicFramePr>
            <a:graphicFrameLocks noGrp="1"/>
          </p:cNvGraphicFramePr>
          <p:nvPr>
            <p:extLst/>
          </p:nvPr>
        </p:nvGraphicFramePr>
        <p:xfrm>
          <a:off x="3603860" y="3756348"/>
          <a:ext cx="4235116" cy="1854200"/>
        </p:xfrm>
        <a:graphic>
          <a:graphicData uri="http://schemas.openxmlformats.org/drawingml/2006/table">
            <a:tbl>
              <a:tblPr firstRow="1" bandRow="1">
                <a:tableStyleId>{5C22544A-7EE6-4342-B048-85BDC9FD1C3A}</a:tableStyleId>
              </a:tblPr>
              <a:tblGrid>
                <a:gridCol w="3474720">
                  <a:extLst>
                    <a:ext uri="{9D8B030D-6E8A-4147-A177-3AD203B41FA5}">
                      <a16:colId xmlns:a16="http://schemas.microsoft.com/office/drawing/2014/main" val="3040902950"/>
                    </a:ext>
                  </a:extLst>
                </a:gridCol>
                <a:gridCol w="760396">
                  <a:extLst>
                    <a:ext uri="{9D8B030D-6E8A-4147-A177-3AD203B41FA5}">
                      <a16:colId xmlns:a16="http://schemas.microsoft.com/office/drawing/2014/main" val="2016778548"/>
                    </a:ext>
                  </a:extLst>
                </a:gridCol>
              </a:tblGrid>
              <a:tr h="370840">
                <a:tc>
                  <a:txBody>
                    <a:bodyPr/>
                    <a:lstStyle/>
                    <a:p>
                      <a:pPr algn="ctr"/>
                      <a:r>
                        <a:rPr lang="en-US" dirty="0"/>
                        <a:t>EDUCATION</a:t>
                      </a:r>
                    </a:p>
                  </a:txBody>
                  <a:tcPr/>
                </a:tc>
                <a:tc>
                  <a:txBody>
                    <a:bodyPr/>
                    <a:lstStyle/>
                    <a:p>
                      <a:pPr algn="ctr"/>
                      <a:r>
                        <a:rPr lang="en-US" dirty="0"/>
                        <a:t>%</a:t>
                      </a:r>
                    </a:p>
                  </a:txBody>
                  <a:tcPr/>
                </a:tc>
                <a:extLst>
                  <a:ext uri="{0D108BD9-81ED-4DB2-BD59-A6C34878D82A}">
                    <a16:rowId xmlns:a16="http://schemas.microsoft.com/office/drawing/2014/main" val="2958996152"/>
                  </a:ext>
                </a:extLst>
              </a:tr>
              <a:tr h="370840">
                <a:tc>
                  <a:txBody>
                    <a:bodyPr/>
                    <a:lstStyle/>
                    <a:p>
                      <a:r>
                        <a:rPr lang="en-US" dirty="0"/>
                        <a:t>High School</a:t>
                      </a:r>
                      <a:r>
                        <a:rPr lang="en-US" baseline="0" dirty="0"/>
                        <a:t> Grad / GED</a:t>
                      </a:r>
                      <a:endParaRPr lang="en-US" dirty="0"/>
                    </a:p>
                  </a:txBody>
                  <a:tcPr/>
                </a:tc>
                <a:tc>
                  <a:txBody>
                    <a:bodyPr/>
                    <a:lstStyle/>
                    <a:p>
                      <a:pPr algn="ctr"/>
                      <a:r>
                        <a:rPr lang="en-US" dirty="0"/>
                        <a:t>77</a:t>
                      </a:r>
                    </a:p>
                  </a:txBody>
                  <a:tcPr/>
                </a:tc>
                <a:extLst>
                  <a:ext uri="{0D108BD9-81ED-4DB2-BD59-A6C34878D82A}">
                    <a16:rowId xmlns:a16="http://schemas.microsoft.com/office/drawing/2014/main" val="1912984558"/>
                  </a:ext>
                </a:extLst>
              </a:tr>
              <a:tr h="370840">
                <a:tc>
                  <a:txBody>
                    <a:bodyPr/>
                    <a:lstStyle/>
                    <a:p>
                      <a:r>
                        <a:rPr lang="en-US" dirty="0"/>
                        <a:t>Below 12</a:t>
                      </a:r>
                      <a:r>
                        <a:rPr lang="en-US" baseline="30000" dirty="0"/>
                        <a:t>th</a:t>
                      </a:r>
                      <a:r>
                        <a:rPr lang="en-US" dirty="0"/>
                        <a:t> grade</a:t>
                      </a:r>
                    </a:p>
                  </a:txBody>
                  <a:tcPr/>
                </a:tc>
                <a:tc>
                  <a:txBody>
                    <a:bodyPr/>
                    <a:lstStyle/>
                    <a:p>
                      <a:pPr algn="ctr"/>
                      <a:r>
                        <a:rPr lang="en-US" dirty="0"/>
                        <a:t>17</a:t>
                      </a:r>
                    </a:p>
                  </a:txBody>
                  <a:tcPr/>
                </a:tc>
                <a:extLst>
                  <a:ext uri="{0D108BD9-81ED-4DB2-BD59-A6C34878D82A}">
                    <a16:rowId xmlns:a16="http://schemas.microsoft.com/office/drawing/2014/main" val="117894989"/>
                  </a:ext>
                </a:extLst>
              </a:tr>
              <a:tr h="370840">
                <a:tc>
                  <a:txBody>
                    <a:bodyPr/>
                    <a:lstStyle/>
                    <a:p>
                      <a:r>
                        <a:rPr lang="en-US" dirty="0"/>
                        <a:t>Below 8</a:t>
                      </a:r>
                      <a:r>
                        <a:rPr lang="en-US" baseline="30000" dirty="0"/>
                        <a:t>th</a:t>
                      </a:r>
                      <a:r>
                        <a:rPr lang="en-US" dirty="0"/>
                        <a:t> grade</a:t>
                      </a:r>
                    </a:p>
                  </a:txBody>
                  <a:tcPr/>
                </a:tc>
                <a:tc>
                  <a:txBody>
                    <a:bodyPr/>
                    <a:lstStyle/>
                    <a:p>
                      <a:pPr algn="ctr"/>
                      <a:r>
                        <a:rPr lang="en-US" dirty="0"/>
                        <a:t>2</a:t>
                      </a:r>
                    </a:p>
                  </a:txBody>
                  <a:tcPr/>
                </a:tc>
                <a:extLst>
                  <a:ext uri="{0D108BD9-81ED-4DB2-BD59-A6C34878D82A}">
                    <a16:rowId xmlns:a16="http://schemas.microsoft.com/office/drawing/2014/main" val="3202497019"/>
                  </a:ext>
                </a:extLst>
              </a:tr>
              <a:tr h="370840">
                <a:tc>
                  <a:txBody>
                    <a:bodyPr/>
                    <a:lstStyle/>
                    <a:p>
                      <a:r>
                        <a:rPr lang="en-US" dirty="0"/>
                        <a:t>Post high school</a:t>
                      </a:r>
                    </a:p>
                  </a:txBody>
                  <a:tcPr/>
                </a:tc>
                <a:tc>
                  <a:txBody>
                    <a:bodyPr/>
                    <a:lstStyle/>
                    <a:p>
                      <a:pPr algn="ctr"/>
                      <a:r>
                        <a:rPr lang="en-US" dirty="0"/>
                        <a:t>2</a:t>
                      </a:r>
                    </a:p>
                  </a:txBody>
                  <a:tcPr/>
                </a:tc>
                <a:extLst>
                  <a:ext uri="{0D108BD9-81ED-4DB2-BD59-A6C34878D82A}">
                    <a16:rowId xmlns:a16="http://schemas.microsoft.com/office/drawing/2014/main" val="597057430"/>
                  </a:ext>
                </a:extLst>
              </a:tr>
            </a:tbl>
          </a:graphicData>
        </a:graphic>
      </p:graphicFrame>
    </p:spTree>
    <p:extLst>
      <p:ext uri="{BB962C8B-B14F-4D97-AF65-F5344CB8AC3E}">
        <p14:creationId xmlns:p14="http://schemas.microsoft.com/office/powerpoint/2010/main" val="29023390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348" y="173912"/>
            <a:ext cx="8087895" cy="774492"/>
          </a:xfrm>
        </p:spPr>
        <p:txBody>
          <a:bodyPr>
            <a:normAutofit fontScale="90000"/>
          </a:bodyPr>
          <a:lstStyle/>
          <a:p>
            <a:pPr algn="ctr"/>
            <a:r>
              <a:rPr lang="en-US" dirty="0"/>
              <a:t>Our Students – Barriers to Employment</a:t>
            </a:r>
          </a:p>
        </p:txBody>
      </p:sp>
      <p:sp>
        <p:nvSpPr>
          <p:cNvPr id="3" name="Content Placeholder 2"/>
          <p:cNvSpPr>
            <a:spLocks noGrp="1"/>
          </p:cNvSpPr>
          <p:nvPr>
            <p:ph idx="1"/>
          </p:nvPr>
        </p:nvSpPr>
        <p:spPr/>
        <p:txBody>
          <a:bodyPr/>
          <a:lstStyle/>
          <a:p>
            <a:endParaRPr lang="en-US" dirty="0"/>
          </a:p>
          <a:p>
            <a:pPr marL="0" indent="0">
              <a:buNone/>
            </a:pPr>
            <a:endParaRPr lang="en-US" dirty="0"/>
          </a:p>
        </p:txBody>
      </p:sp>
      <p:sp>
        <p:nvSpPr>
          <p:cNvPr id="5" name="TextBox 4"/>
          <p:cNvSpPr txBox="1"/>
          <p:nvPr/>
        </p:nvSpPr>
        <p:spPr>
          <a:xfrm>
            <a:off x="105878" y="1065091"/>
            <a:ext cx="4235116" cy="1200329"/>
          </a:xfrm>
          <a:prstGeom prst="rect">
            <a:avLst/>
          </a:prstGeom>
          <a:noFill/>
        </p:spPr>
        <p:txBody>
          <a:bodyPr wrap="square" rtlCol="0">
            <a:spAutoFit/>
          </a:bodyPr>
          <a:lstStyle/>
          <a:p>
            <a:endParaRPr lang="en-US" dirty="0"/>
          </a:p>
          <a:p>
            <a:pPr marL="285750" indent="-285750">
              <a:buFont typeface="Arial" panose="020B0604020202020204" pitchFamily="34" charset="0"/>
              <a:buChar char="•"/>
            </a:pPr>
            <a:endParaRPr lang="en-US" dirty="0"/>
          </a:p>
          <a:p>
            <a:pPr algn="ctr"/>
            <a:endParaRPr lang="en-US" dirty="0"/>
          </a:p>
          <a:p>
            <a:pPr marL="285750" indent="-285750">
              <a:buFont typeface="Arial" panose="020B0604020202020204" pitchFamily="34" charset="0"/>
              <a:buChar char="•"/>
            </a:pPr>
            <a:endParaRPr lang="en-US" dirty="0"/>
          </a:p>
        </p:txBody>
      </p:sp>
      <p:pic>
        <p:nvPicPr>
          <p:cNvPr id="6" name="Picture 5"/>
          <p:cNvPicPr>
            <a:picLocks noChangeAspect="1"/>
          </p:cNvPicPr>
          <p:nvPr/>
        </p:nvPicPr>
        <p:blipFill>
          <a:blip r:embed="rId2"/>
          <a:stretch>
            <a:fillRect/>
          </a:stretch>
        </p:blipFill>
        <p:spPr>
          <a:xfrm>
            <a:off x="6920150" y="1242902"/>
            <a:ext cx="891700" cy="889732"/>
          </a:xfrm>
          <a:prstGeom prst="rect">
            <a:avLst/>
          </a:prstGeom>
        </p:spPr>
      </p:pic>
      <p:graphicFrame>
        <p:nvGraphicFramePr>
          <p:cNvPr id="11" name="Table 10"/>
          <p:cNvGraphicFramePr>
            <a:graphicFrameLocks noGrp="1"/>
          </p:cNvGraphicFramePr>
          <p:nvPr>
            <p:extLst/>
          </p:nvPr>
        </p:nvGraphicFramePr>
        <p:xfrm>
          <a:off x="2805169" y="3061531"/>
          <a:ext cx="4783756" cy="2590800"/>
        </p:xfrm>
        <a:graphic>
          <a:graphicData uri="http://schemas.openxmlformats.org/drawingml/2006/table">
            <a:tbl>
              <a:tblPr firstRow="1" bandRow="1">
                <a:tableStyleId>{5C22544A-7EE6-4342-B048-85BDC9FD1C3A}</a:tableStyleId>
              </a:tblPr>
              <a:tblGrid>
                <a:gridCol w="3898232">
                  <a:extLst>
                    <a:ext uri="{9D8B030D-6E8A-4147-A177-3AD203B41FA5}">
                      <a16:colId xmlns:a16="http://schemas.microsoft.com/office/drawing/2014/main" val="2568200776"/>
                    </a:ext>
                  </a:extLst>
                </a:gridCol>
                <a:gridCol w="885524">
                  <a:extLst>
                    <a:ext uri="{9D8B030D-6E8A-4147-A177-3AD203B41FA5}">
                      <a16:colId xmlns:a16="http://schemas.microsoft.com/office/drawing/2014/main" val="1112044378"/>
                    </a:ext>
                  </a:extLst>
                </a:gridCol>
              </a:tblGrid>
              <a:tr h="370840">
                <a:tc>
                  <a:txBody>
                    <a:bodyPr/>
                    <a:lstStyle/>
                    <a:p>
                      <a:pPr algn="ctr"/>
                      <a:r>
                        <a:rPr lang="en-US" dirty="0"/>
                        <a:t>OTHER BARRIERS</a:t>
                      </a:r>
                    </a:p>
                  </a:txBody>
                  <a:tcPr/>
                </a:tc>
                <a:tc>
                  <a:txBody>
                    <a:bodyPr/>
                    <a:lstStyle/>
                    <a:p>
                      <a:pPr algn="ctr"/>
                      <a:r>
                        <a:rPr lang="en-US" dirty="0"/>
                        <a:t>%</a:t>
                      </a:r>
                    </a:p>
                  </a:txBody>
                  <a:tcPr/>
                </a:tc>
                <a:extLst>
                  <a:ext uri="{0D108BD9-81ED-4DB2-BD59-A6C34878D82A}">
                    <a16:rowId xmlns:a16="http://schemas.microsoft.com/office/drawing/2014/main" val="2846047201"/>
                  </a:ext>
                </a:extLst>
              </a:tr>
              <a:tr h="370840">
                <a:tc>
                  <a:txBody>
                    <a:bodyPr/>
                    <a:lstStyle/>
                    <a:p>
                      <a:pPr algn="ctr"/>
                      <a:r>
                        <a:rPr lang="en-US" dirty="0"/>
                        <a:t>Dependent(s)</a:t>
                      </a:r>
                      <a:r>
                        <a:rPr lang="en-US" baseline="0" dirty="0"/>
                        <a:t> under the age of 6</a:t>
                      </a:r>
                      <a:endParaRPr lang="en-US" dirty="0"/>
                    </a:p>
                  </a:txBody>
                  <a:tcPr/>
                </a:tc>
                <a:tc>
                  <a:txBody>
                    <a:bodyPr/>
                    <a:lstStyle/>
                    <a:p>
                      <a:pPr algn="ctr"/>
                      <a:r>
                        <a:rPr lang="en-US" dirty="0"/>
                        <a:t>29</a:t>
                      </a:r>
                    </a:p>
                  </a:txBody>
                  <a:tcPr/>
                </a:tc>
                <a:extLst>
                  <a:ext uri="{0D108BD9-81ED-4DB2-BD59-A6C34878D82A}">
                    <a16:rowId xmlns:a16="http://schemas.microsoft.com/office/drawing/2014/main" val="3239465523"/>
                  </a:ext>
                </a:extLst>
              </a:tr>
              <a:tr h="370840">
                <a:tc>
                  <a:txBody>
                    <a:bodyPr/>
                    <a:lstStyle/>
                    <a:p>
                      <a:pPr algn="ctr"/>
                      <a:r>
                        <a:rPr lang="en-US" dirty="0"/>
                        <a:t>Food Stamps</a:t>
                      </a:r>
                    </a:p>
                  </a:txBody>
                  <a:tcPr/>
                </a:tc>
                <a:tc>
                  <a:txBody>
                    <a:bodyPr/>
                    <a:lstStyle/>
                    <a:p>
                      <a:pPr algn="ctr"/>
                      <a:r>
                        <a:rPr lang="en-US" dirty="0"/>
                        <a:t>27</a:t>
                      </a:r>
                    </a:p>
                  </a:txBody>
                  <a:tcPr/>
                </a:tc>
                <a:extLst>
                  <a:ext uri="{0D108BD9-81ED-4DB2-BD59-A6C34878D82A}">
                    <a16:rowId xmlns:a16="http://schemas.microsoft.com/office/drawing/2014/main" val="35942948"/>
                  </a:ext>
                </a:extLst>
              </a:tr>
              <a:tr h="370840">
                <a:tc>
                  <a:txBody>
                    <a:bodyPr/>
                    <a:lstStyle/>
                    <a:p>
                      <a:pPr algn="ctr"/>
                      <a:r>
                        <a:rPr lang="en-US" dirty="0"/>
                        <a:t>Limited English</a:t>
                      </a:r>
                    </a:p>
                  </a:txBody>
                  <a:tcPr/>
                </a:tc>
                <a:tc>
                  <a:txBody>
                    <a:bodyPr/>
                    <a:lstStyle/>
                    <a:p>
                      <a:pPr algn="ctr"/>
                      <a:r>
                        <a:rPr lang="en-US" dirty="0"/>
                        <a:t>10</a:t>
                      </a:r>
                    </a:p>
                  </a:txBody>
                  <a:tcPr/>
                </a:tc>
                <a:extLst>
                  <a:ext uri="{0D108BD9-81ED-4DB2-BD59-A6C34878D82A}">
                    <a16:rowId xmlns:a16="http://schemas.microsoft.com/office/drawing/2014/main" val="3409008931"/>
                  </a:ext>
                </a:extLst>
              </a:tr>
              <a:tr h="0">
                <a:tc>
                  <a:txBody>
                    <a:bodyPr/>
                    <a:lstStyle/>
                    <a:p>
                      <a:pPr algn="ctr"/>
                      <a:r>
                        <a:rPr lang="en-US" dirty="0"/>
                        <a:t>Ex-Offender</a:t>
                      </a:r>
                    </a:p>
                  </a:txBody>
                  <a:tcPr/>
                </a:tc>
                <a:tc>
                  <a:txBody>
                    <a:bodyPr/>
                    <a:lstStyle/>
                    <a:p>
                      <a:pPr algn="ctr"/>
                      <a:r>
                        <a:rPr lang="en-US" dirty="0"/>
                        <a:t>3</a:t>
                      </a:r>
                    </a:p>
                  </a:txBody>
                  <a:tcPr/>
                </a:tc>
                <a:extLst>
                  <a:ext uri="{0D108BD9-81ED-4DB2-BD59-A6C34878D82A}">
                    <a16:rowId xmlns:a16="http://schemas.microsoft.com/office/drawing/2014/main" val="2583937453"/>
                  </a:ext>
                </a:extLst>
              </a:tr>
              <a:tr h="370840">
                <a:tc>
                  <a:txBody>
                    <a:bodyPr/>
                    <a:lstStyle/>
                    <a:p>
                      <a:pPr algn="ctr"/>
                      <a:r>
                        <a:rPr lang="en-US" dirty="0"/>
                        <a:t>Teen</a:t>
                      </a:r>
                      <a:r>
                        <a:rPr lang="en-US" baseline="0" dirty="0"/>
                        <a:t> Parent</a:t>
                      </a:r>
                      <a:endParaRPr lang="en-US" dirty="0"/>
                    </a:p>
                  </a:txBody>
                  <a:tcPr/>
                </a:tc>
                <a:tc>
                  <a:txBody>
                    <a:bodyPr/>
                    <a:lstStyle/>
                    <a:p>
                      <a:pPr algn="ctr"/>
                      <a:r>
                        <a:rPr lang="en-US" dirty="0"/>
                        <a:t>2</a:t>
                      </a:r>
                    </a:p>
                  </a:txBody>
                  <a:tcPr/>
                </a:tc>
                <a:extLst>
                  <a:ext uri="{0D108BD9-81ED-4DB2-BD59-A6C34878D82A}">
                    <a16:rowId xmlns:a16="http://schemas.microsoft.com/office/drawing/2014/main" val="712122579"/>
                  </a:ext>
                </a:extLst>
              </a:tr>
              <a:tr h="370840">
                <a:tc>
                  <a:txBody>
                    <a:bodyPr/>
                    <a:lstStyle/>
                    <a:p>
                      <a:pPr algn="ctr"/>
                      <a:r>
                        <a:rPr lang="en-US" dirty="0"/>
                        <a:t>Homeless</a:t>
                      </a:r>
                    </a:p>
                  </a:txBody>
                  <a:tcPr/>
                </a:tc>
                <a:tc>
                  <a:txBody>
                    <a:bodyPr/>
                    <a:lstStyle/>
                    <a:p>
                      <a:pPr algn="ctr"/>
                      <a:r>
                        <a:rPr lang="en-US" dirty="0"/>
                        <a:t>1</a:t>
                      </a:r>
                    </a:p>
                  </a:txBody>
                  <a:tcPr/>
                </a:tc>
                <a:extLst>
                  <a:ext uri="{0D108BD9-81ED-4DB2-BD59-A6C34878D82A}">
                    <a16:rowId xmlns:a16="http://schemas.microsoft.com/office/drawing/2014/main" val="1486409103"/>
                  </a:ext>
                </a:extLst>
              </a:tr>
            </a:tbl>
          </a:graphicData>
        </a:graphic>
      </p:graphicFrame>
      <p:graphicFrame>
        <p:nvGraphicFramePr>
          <p:cNvPr id="7" name="Table 6"/>
          <p:cNvGraphicFramePr>
            <a:graphicFrameLocks noGrp="1"/>
          </p:cNvGraphicFramePr>
          <p:nvPr>
            <p:extLst/>
          </p:nvPr>
        </p:nvGraphicFramePr>
        <p:xfrm>
          <a:off x="457200" y="1390954"/>
          <a:ext cx="6096000" cy="111252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1887699182"/>
                    </a:ext>
                  </a:extLst>
                </a:gridCol>
                <a:gridCol w="3048000">
                  <a:extLst>
                    <a:ext uri="{9D8B030D-6E8A-4147-A177-3AD203B41FA5}">
                      <a16:colId xmlns:a16="http://schemas.microsoft.com/office/drawing/2014/main" val="1542139699"/>
                    </a:ext>
                  </a:extLst>
                </a:gridCol>
              </a:tblGrid>
              <a:tr h="370840">
                <a:tc>
                  <a:txBody>
                    <a:bodyPr/>
                    <a:lstStyle/>
                    <a:p>
                      <a:r>
                        <a:rPr lang="en-US" dirty="0"/>
                        <a:t>FARMWORKER STATUS</a:t>
                      </a:r>
                    </a:p>
                  </a:txBody>
                  <a:tcPr/>
                </a:tc>
                <a:tc>
                  <a:txBody>
                    <a:bodyPr/>
                    <a:lstStyle/>
                    <a:p>
                      <a:r>
                        <a:rPr lang="en-US" dirty="0"/>
                        <a:t>%</a:t>
                      </a:r>
                    </a:p>
                  </a:txBody>
                  <a:tcPr/>
                </a:tc>
                <a:extLst>
                  <a:ext uri="{0D108BD9-81ED-4DB2-BD59-A6C34878D82A}">
                    <a16:rowId xmlns:a16="http://schemas.microsoft.com/office/drawing/2014/main" val="512065823"/>
                  </a:ext>
                </a:extLst>
              </a:tr>
              <a:tr h="370840">
                <a:tc>
                  <a:txBody>
                    <a:bodyPr/>
                    <a:lstStyle/>
                    <a:p>
                      <a:r>
                        <a:rPr lang="en-US" dirty="0"/>
                        <a:t>Seasonal</a:t>
                      </a:r>
                      <a:r>
                        <a:rPr lang="en-US" baseline="0" dirty="0"/>
                        <a:t> Farmworker</a:t>
                      </a:r>
                      <a:endParaRPr lang="en-US" dirty="0"/>
                    </a:p>
                  </a:txBody>
                  <a:tcPr/>
                </a:tc>
                <a:tc>
                  <a:txBody>
                    <a:bodyPr/>
                    <a:lstStyle/>
                    <a:p>
                      <a:r>
                        <a:rPr lang="en-US" dirty="0"/>
                        <a:t>23</a:t>
                      </a:r>
                    </a:p>
                  </a:txBody>
                  <a:tcPr/>
                </a:tc>
                <a:extLst>
                  <a:ext uri="{0D108BD9-81ED-4DB2-BD59-A6C34878D82A}">
                    <a16:rowId xmlns:a16="http://schemas.microsoft.com/office/drawing/2014/main" val="531758048"/>
                  </a:ext>
                </a:extLst>
              </a:tr>
              <a:tr h="370840">
                <a:tc>
                  <a:txBody>
                    <a:bodyPr/>
                    <a:lstStyle/>
                    <a:p>
                      <a:r>
                        <a:rPr lang="en-US" dirty="0"/>
                        <a:t>Dependent of Farmworker</a:t>
                      </a:r>
                    </a:p>
                  </a:txBody>
                  <a:tcPr/>
                </a:tc>
                <a:tc>
                  <a:txBody>
                    <a:bodyPr/>
                    <a:lstStyle/>
                    <a:p>
                      <a:r>
                        <a:rPr lang="en-US" dirty="0"/>
                        <a:t>12</a:t>
                      </a:r>
                    </a:p>
                  </a:txBody>
                  <a:tcPr/>
                </a:tc>
                <a:extLst>
                  <a:ext uri="{0D108BD9-81ED-4DB2-BD59-A6C34878D82A}">
                    <a16:rowId xmlns:a16="http://schemas.microsoft.com/office/drawing/2014/main" val="403306365"/>
                  </a:ext>
                </a:extLst>
              </a:tr>
            </a:tbl>
          </a:graphicData>
        </a:graphic>
      </p:graphicFrame>
    </p:spTree>
    <p:extLst>
      <p:ext uri="{BB962C8B-B14F-4D97-AF65-F5344CB8AC3E}">
        <p14:creationId xmlns:p14="http://schemas.microsoft.com/office/powerpoint/2010/main" val="1698361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Laura Ibañez</a:t>
            </a:r>
          </a:p>
        </p:txBody>
      </p:sp>
      <p:sp>
        <p:nvSpPr>
          <p:cNvPr id="3" name="Text Placeholder 2"/>
          <p:cNvSpPr>
            <a:spLocks noGrp="1"/>
          </p:cNvSpPr>
          <p:nvPr>
            <p:ph type="body" sz="half" idx="2"/>
          </p:nvPr>
        </p:nvSpPr>
        <p:spPr/>
        <p:txBody>
          <a:bodyPr>
            <a:normAutofit lnSpcReduction="10000"/>
          </a:bodyPr>
          <a:lstStyle/>
          <a:p>
            <a:r>
              <a:rPr lang="en-US" dirty="0"/>
              <a:t>Unit Chief</a:t>
            </a:r>
          </a:p>
        </p:txBody>
      </p:sp>
      <p:sp>
        <p:nvSpPr>
          <p:cNvPr id="5" name="Text Placeholder 4"/>
          <p:cNvSpPr>
            <a:spLocks noGrp="1"/>
          </p:cNvSpPr>
          <p:nvPr>
            <p:ph type="body" sz="half" idx="11"/>
          </p:nvPr>
        </p:nvSpPr>
        <p:spPr/>
        <p:txBody>
          <a:bodyPr/>
          <a:lstStyle/>
          <a:p>
            <a:r>
              <a:rPr lang="en-US" dirty="0"/>
              <a:t>Specialty National Programs Unit</a:t>
            </a:r>
          </a:p>
          <a:p>
            <a:r>
              <a:rPr lang="en-US" dirty="0"/>
              <a:t>Employment and Training Administration </a:t>
            </a:r>
          </a:p>
          <a:p>
            <a:r>
              <a:rPr lang="en-US" dirty="0"/>
              <a:t>U.S. Department of Labor</a:t>
            </a:r>
          </a:p>
        </p:txBody>
      </p:sp>
      <p:pic>
        <p:nvPicPr>
          <p:cNvPr id="6" name="Picture 2" descr="H:\My Documents\Laura\Laura_I.jpg"/>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l="16860" r="16860"/>
          <a:stretch>
            <a:fillRect/>
          </a:stretch>
        </p:blipFill>
        <p:spPr bwMode="auto">
          <a:prstGeom prst="rect">
            <a:avLst/>
          </a:prstGeom>
          <a:no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5345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Our farmworker population</a:t>
            </a:r>
          </a:p>
        </p:txBody>
      </p:sp>
      <p:sp>
        <p:nvSpPr>
          <p:cNvPr id="3" name="Content Placeholder 2"/>
          <p:cNvSpPr>
            <a:spLocks noGrp="1"/>
          </p:cNvSpPr>
          <p:nvPr>
            <p:ph idx="1"/>
          </p:nvPr>
        </p:nvSpPr>
        <p:spPr/>
        <p:txBody>
          <a:bodyPr/>
          <a:lstStyle/>
          <a:p>
            <a:endParaRPr lang="en-US" dirty="0"/>
          </a:p>
          <a:p>
            <a:pPr marL="0" indent="0">
              <a:buNone/>
            </a:pPr>
            <a:endParaRPr lang="en-US" dirty="0"/>
          </a:p>
        </p:txBody>
      </p:sp>
      <p:sp>
        <p:nvSpPr>
          <p:cNvPr id="6" name="Rectangle 5"/>
          <p:cNvSpPr/>
          <p:nvPr/>
        </p:nvSpPr>
        <p:spPr>
          <a:xfrm>
            <a:off x="207467" y="1209470"/>
            <a:ext cx="1818126" cy="383182"/>
          </a:xfrm>
          <a:prstGeom prst="rect">
            <a:avLst/>
          </a:prstGeom>
        </p:spPr>
        <p:txBody>
          <a:bodyPr wrap="none">
            <a:spAutoFit/>
          </a:bodyPr>
          <a:lstStyle/>
          <a:p>
            <a:pPr>
              <a:lnSpc>
                <a:spcPct val="105000"/>
              </a:lnSpc>
              <a:spcAft>
                <a:spcPts val="800"/>
              </a:spcAft>
            </a:pPr>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7/1/16 – 6/30/17</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p:cNvGraphicFramePr>
            <a:graphicFrameLocks noGrp="1"/>
          </p:cNvGraphicFramePr>
          <p:nvPr>
            <p:extLst/>
          </p:nvPr>
        </p:nvGraphicFramePr>
        <p:xfrm>
          <a:off x="1116530" y="1694046"/>
          <a:ext cx="6583680" cy="3847303"/>
        </p:xfrm>
        <a:graphic>
          <a:graphicData uri="http://schemas.openxmlformats.org/drawingml/2006/table">
            <a:tbl>
              <a:tblPr firstRow="1" firstCol="1" bandRow="1">
                <a:tableStyleId>{5C22544A-7EE6-4342-B048-85BDC9FD1C3A}</a:tableStyleId>
              </a:tblPr>
              <a:tblGrid>
                <a:gridCol w="2005272">
                  <a:extLst>
                    <a:ext uri="{9D8B030D-6E8A-4147-A177-3AD203B41FA5}">
                      <a16:colId xmlns:a16="http://schemas.microsoft.com/office/drawing/2014/main" val="1704919443"/>
                    </a:ext>
                  </a:extLst>
                </a:gridCol>
                <a:gridCol w="1455152">
                  <a:extLst>
                    <a:ext uri="{9D8B030D-6E8A-4147-A177-3AD203B41FA5}">
                      <a16:colId xmlns:a16="http://schemas.microsoft.com/office/drawing/2014/main" val="2752288730"/>
                    </a:ext>
                  </a:extLst>
                </a:gridCol>
                <a:gridCol w="851797">
                  <a:extLst>
                    <a:ext uri="{9D8B030D-6E8A-4147-A177-3AD203B41FA5}">
                      <a16:colId xmlns:a16="http://schemas.microsoft.com/office/drawing/2014/main" val="3711599396"/>
                    </a:ext>
                  </a:extLst>
                </a:gridCol>
                <a:gridCol w="1419662">
                  <a:extLst>
                    <a:ext uri="{9D8B030D-6E8A-4147-A177-3AD203B41FA5}">
                      <a16:colId xmlns:a16="http://schemas.microsoft.com/office/drawing/2014/main" val="3635977416"/>
                    </a:ext>
                  </a:extLst>
                </a:gridCol>
                <a:gridCol w="851797">
                  <a:extLst>
                    <a:ext uri="{9D8B030D-6E8A-4147-A177-3AD203B41FA5}">
                      <a16:colId xmlns:a16="http://schemas.microsoft.com/office/drawing/2014/main" val="1285155706"/>
                    </a:ext>
                  </a:extLst>
                </a:gridCol>
              </a:tblGrid>
              <a:tr h="575438">
                <a:tc>
                  <a:txBody>
                    <a:bodyPr/>
                    <a:lstStyle/>
                    <a:p>
                      <a:pPr marL="0" marR="0">
                        <a:lnSpc>
                          <a:spcPct val="105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5000"/>
                        </a:lnSpc>
                        <a:spcBef>
                          <a:spcPts val="0"/>
                        </a:spcBef>
                        <a:spcAft>
                          <a:spcPts val="0"/>
                        </a:spcAft>
                      </a:pPr>
                      <a:r>
                        <a:rPr lang="en-US" sz="1100">
                          <a:effectLst/>
                        </a:rPr>
                        <a:t>All Farmworkers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5000"/>
                        </a:lnSpc>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5000"/>
                        </a:lnSpc>
                        <a:spcBef>
                          <a:spcPts val="0"/>
                        </a:spcBef>
                        <a:spcAft>
                          <a:spcPts val="0"/>
                        </a:spcAft>
                      </a:pPr>
                      <a:r>
                        <a:rPr lang="en-US" sz="1100">
                          <a:effectLst/>
                        </a:rPr>
                        <a:t>EC Farmworkers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5000"/>
                        </a:lnSpc>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944232230"/>
                  </a:ext>
                </a:extLst>
              </a:tr>
              <a:tr h="575438">
                <a:tc>
                  <a:txBody>
                    <a:bodyPr/>
                    <a:lstStyle/>
                    <a:p>
                      <a:pPr marL="0" marR="0">
                        <a:lnSpc>
                          <a:spcPct val="105000"/>
                        </a:lnSpc>
                        <a:spcBef>
                          <a:spcPts val="0"/>
                        </a:spcBef>
                        <a:spcAft>
                          <a:spcPts val="0"/>
                        </a:spcAft>
                      </a:pPr>
                      <a:r>
                        <a:rPr lang="en-US" sz="1100">
                          <a:effectLst/>
                        </a:rPr>
                        <a:t>Average Reading Level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5000"/>
                        </a:lnSpc>
                        <a:spcBef>
                          <a:spcPts val="0"/>
                        </a:spcBef>
                        <a:spcAft>
                          <a:spcPts val="0"/>
                        </a:spcAft>
                      </a:pPr>
                      <a:r>
                        <a:rPr lang="en-US" sz="1100">
                          <a:effectLst/>
                        </a:rPr>
                        <a:t>7.7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5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5000"/>
                        </a:lnSpc>
                        <a:spcBef>
                          <a:spcPts val="0"/>
                        </a:spcBef>
                        <a:spcAft>
                          <a:spcPts val="0"/>
                        </a:spcAft>
                      </a:pPr>
                      <a:r>
                        <a:rPr lang="en-US" sz="1100">
                          <a:effectLst/>
                        </a:rPr>
                        <a:t>6.7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5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931412083"/>
                  </a:ext>
                </a:extLst>
              </a:tr>
              <a:tr h="575438">
                <a:tc>
                  <a:txBody>
                    <a:bodyPr/>
                    <a:lstStyle/>
                    <a:p>
                      <a:pPr marL="0" marR="0">
                        <a:lnSpc>
                          <a:spcPct val="105000"/>
                        </a:lnSpc>
                        <a:spcBef>
                          <a:spcPts val="0"/>
                        </a:spcBef>
                        <a:spcAft>
                          <a:spcPts val="0"/>
                        </a:spcAft>
                      </a:pPr>
                      <a:r>
                        <a:rPr lang="en-US" sz="1100">
                          <a:effectLst/>
                        </a:rPr>
                        <a:t>Average Math Level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5000"/>
                        </a:lnSpc>
                        <a:spcBef>
                          <a:spcPts val="0"/>
                        </a:spcBef>
                        <a:spcAft>
                          <a:spcPts val="0"/>
                        </a:spcAft>
                      </a:pPr>
                      <a:r>
                        <a:rPr lang="en-US" sz="1100" dirty="0">
                          <a:effectLst/>
                        </a:rPr>
                        <a:t>6.9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5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5000"/>
                        </a:lnSpc>
                        <a:spcBef>
                          <a:spcPts val="0"/>
                        </a:spcBef>
                        <a:spcAft>
                          <a:spcPts val="0"/>
                        </a:spcAft>
                      </a:pPr>
                      <a:r>
                        <a:rPr lang="en-US" sz="1100">
                          <a:effectLst/>
                        </a:rPr>
                        <a:t>6.2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5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39226652"/>
                  </a:ext>
                </a:extLst>
              </a:tr>
              <a:tr h="318802">
                <a:tc>
                  <a:txBody>
                    <a:bodyPr/>
                    <a:lstStyle/>
                    <a:p>
                      <a:pPr marL="0" marR="0">
                        <a:lnSpc>
                          <a:spcPct val="105000"/>
                        </a:lnSpc>
                        <a:spcBef>
                          <a:spcPts val="0"/>
                        </a:spcBef>
                        <a:spcAft>
                          <a:spcPts val="0"/>
                        </a:spcAft>
                      </a:pPr>
                      <a:r>
                        <a:rPr lang="en-US" sz="1100">
                          <a:effectLst/>
                        </a:rPr>
                        <a:t>HS Dropout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5000"/>
                        </a:lnSpc>
                        <a:spcBef>
                          <a:spcPts val="0"/>
                        </a:spcBef>
                        <a:spcAft>
                          <a:spcPts val="0"/>
                        </a:spcAft>
                      </a:pPr>
                      <a:r>
                        <a:rPr lang="en-US" sz="1100">
                          <a:effectLst/>
                        </a:rPr>
                        <a:t>434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5000"/>
                        </a:lnSpc>
                        <a:spcBef>
                          <a:spcPts val="0"/>
                        </a:spcBef>
                        <a:spcAft>
                          <a:spcPts val="0"/>
                        </a:spcAft>
                      </a:pPr>
                      <a:r>
                        <a:rPr lang="en-US" sz="1100">
                          <a:effectLst/>
                        </a:rPr>
                        <a:t>33%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5000"/>
                        </a:lnSpc>
                        <a:spcBef>
                          <a:spcPts val="0"/>
                        </a:spcBef>
                        <a:spcAft>
                          <a:spcPts val="0"/>
                        </a:spcAft>
                      </a:pPr>
                      <a:r>
                        <a:rPr lang="en-US" sz="1100">
                          <a:effectLst/>
                        </a:rPr>
                        <a:t>172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5000"/>
                        </a:lnSpc>
                        <a:spcBef>
                          <a:spcPts val="0"/>
                        </a:spcBef>
                        <a:spcAft>
                          <a:spcPts val="0"/>
                        </a:spcAft>
                      </a:pPr>
                      <a:r>
                        <a:rPr lang="en-US" sz="1100">
                          <a:effectLst/>
                        </a:rPr>
                        <a:t>44%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872500190"/>
                  </a:ext>
                </a:extLst>
              </a:tr>
              <a:tr h="1164583">
                <a:tc>
                  <a:txBody>
                    <a:bodyPr/>
                    <a:lstStyle/>
                    <a:p>
                      <a:pPr marL="0" marR="0">
                        <a:lnSpc>
                          <a:spcPct val="105000"/>
                        </a:lnSpc>
                        <a:spcBef>
                          <a:spcPts val="0"/>
                        </a:spcBef>
                        <a:spcAft>
                          <a:spcPts val="0"/>
                        </a:spcAft>
                      </a:pPr>
                      <a:r>
                        <a:rPr lang="en-US" sz="1100">
                          <a:effectLst/>
                        </a:rPr>
                        <a:t>HS Equivalency (e.g. GED, HS Diploma, or equivalency)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5000"/>
                        </a:lnSpc>
                        <a:spcBef>
                          <a:spcPts val="0"/>
                        </a:spcBef>
                        <a:spcAft>
                          <a:spcPts val="0"/>
                        </a:spcAft>
                      </a:pPr>
                      <a:r>
                        <a:rPr lang="en-US" sz="1100">
                          <a:effectLst/>
                        </a:rPr>
                        <a:t>883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5000"/>
                        </a:lnSpc>
                        <a:spcBef>
                          <a:spcPts val="0"/>
                        </a:spcBef>
                        <a:spcAft>
                          <a:spcPts val="0"/>
                        </a:spcAft>
                      </a:pPr>
                      <a:r>
                        <a:rPr lang="en-US" sz="1100">
                          <a:effectLst/>
                        </a:rPr>
                        <a:t>67%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5000"/>
                        </a:lnSpc>
                        <a:spcBef>
                          <a:spcPts val="0"/>
                        </a:spcBef>
                        <a:spcAft>
                          <a:spcPts val="0"/>
                        </a:spcAft>
                      </a:pPr>
                      <a:r>
                        <a:rPr lang="en-US" sz="1100">
                          <a:effectLst/>
                        </a:rPr>
                        <a:t>223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5000"/>
                        </a:lnSpc>
                        <a:spcBef>
                          <a:spcPts val="0"/>
                        </a:spcBef>
                        <a:spcAft>
                          <a:spcPts val="0"/>
                        </a:spcAft>
                      </a:pPr>
                      <a:r>
                        <a:rPr lang="en-US" sz="1100">
                          <a:effectLst/>
                        </a:rPr>
                        <a:t>56%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280477036"/>
                  </a:ext>
                </a:extLst>
              </a:tr>
              <a:tr h="318802">
                <a:tc>
                  <a:txBody>
                    <a:bodyPr/>
                    <a:lstStyle/>
                    <a:p>
                      <a:pPr marL="0" marR="0">
                        <a:lnSpc>
                          <a:spcPct val="105000"/>
                        </a:lnSpc>
                        <a:spcBef>
                          <a:spcPts val="0"/>
                        </a:spcBef>
                        <a:spcAft>
                          <a:spcPts val="0"/>
                        </a:spcAft>
                      </a:pPr>
                      <a:r>
                        <a:rPr lang="en-US" sz="1100">
                          <a:effectLst/>
                        </a:rPr>
                        <a:t>Limited English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5000"/>
                        </a:lnSpc>
                        <a:spcBef>
                          <a:spcPts val="0"/>
                        </a:spcBef>
                        <a:spcAft>
                          <a:spcPts val="0"/>
                        </a:spcAft>
                      </a:pPr>
                      <a:r>
                        <a:rPr lang="en-US" sz="1100">
                          <a:effectLst/>
                        </a:rPr>
                        <a:t>275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5000"/>
                        </a:lnSpc>
                        <a:spcBef>
                          <a:spcPts val="0"/>
                        </a:spcBef>
                        <a:spcAft>
                          <a:spcPts val="0"/>
                        </a:spcAft>
                      </a:pPr>
                      <a:r>
                        <a:rPr lang="en-US" sz="1100">
                          <a:effectLst/>
                        </a:rPr>
                        <a:t>21%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5000"/>
                        </a:lnSpc>
                        <a:spcBef>
                          <a:spcPts val="0"/>
                        </a:spcBef>
                        <a:spcAft>
                          <a:spcPts val="0"/>
                        </a:spcAft>
                      </a:pPr>
                      <a:r>
                        <a:rPr lang="en-US" sz="1100">
                          <a:effectLst/>
                        </a:rPr>
                        <a:t>50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5000"/>
                        </a:lnSpc>
                        <a:spcBef>
                          <a:spcPts val="0"/>
                        </a:spcBef>
                        <a:spcAft>
                          <a:spcPts val="0"/>
                        </a:spcAft>
                      </a:pPr>
                      <a:r>
                        <a:rPr lang="en-US" sz="1100">
                          <a:effectLst/>
                        </a:rPr>
                        <a:t>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248390381"/>
                  </a:ext>
                </a:extLst>
              </a:tr>
              <a:tr h="318802">
                <a:tc>
                  <a:txBody>
                    <a:bodyPr/>
                    <a:lstStyle/>
                    <a:p>
                      <a:pPr marL="0" marR="0">
                        <a:lnSpc>
                          <a:spcPct val="105000"/>
                        </a:lnSpc>
                        <a:spcBef>
                          <a:spcPts val="0"/>
                        </a:spcBef>
                        <a:spcAft>
                          <a:spcPts val="0"/>
                        </a:spcAft>
                      </a:pPr>
                      <a:r>
                        <a:rPr lang="en-US" sz="1100">
                          <a:effectLst/>
                        </a:rPr>
                        <a:t>Total Farmworkers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5000"/>
                        </a:lnSpc>
                        <a:spcBef>
                          <a:spcPts val="0"/>
                        </a:spcBef>
                        <a:spcAft>
                          <a:spcPts val="0"/>
                        </a:spcAft>
                      </a:pPr>
                      <a:r>
                        <a:rPr lang="en-US" sz="1100">
                          <a:effectLst/>
                        </a:rPr>
                        <a:t>1317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5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5000"/>
                        </a:lnSpc>
                        <a:spcBef>
                          <a:spcPts val="0"/>
                        </a:spcBef>
                        <a:spcAft>
                          <a:spcPts val="0"/>
                        </a:spcAft>
                      </a:pPr>
                      <a:r>
                        <a:rPr lang="en-US" sz="1100">
                          <a:effectLst/>
                        </a:rPr>
                        <a:t>395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5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708487092"/>
                  </a:ext>
                </a:extLst>
              </a:tr>
            </a:tbl>
          </a:graphicData>
        </a:graphic>
      </p:graphicFrame>
      <p:sp>
        <p:nvSpPr>
          <p:cNvPr id="8" name="Rectangle 1"/>
          <p:cNvSpPr>
            <a:spLocks noChangeArrowheads="1"/>
          </p:cNvSpPr>
          <p:nvPr/>
        </p:nvSpPr>
        <p:spPr bwMode="auto">
          <a:xfrm>
            <a:off x="1555750" y="25987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1156341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63916" y="1995608"/>
            <a:ext cx="1842435" cy="587141"/>
          </a:xfrm>
          <a:prstGeom prst="rect">
            <a:avLst/>
          </a:prstGeom>
          <a:solidFill>
            <a:schemeClr val="accent3">
              <a:lumMod val="60000"/>
              <a:lumOff val="40000"/>
            </a:schemeClr>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063916" y="2785727"/>
            <a:ext cx="1842436" cy="587141"/>
          </a:xfrm>
          <a:prstGeom prst="rect">
            <a:avLst/>
          </a:prstGeom>
          <a:solidFill>
            <a:schemeClr val="accent3">
              <a:lumMod val="60000"/>
              <a:lumOff val="40000"/>
            </a:schemeClr>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063915" y="3575846"/>
            <a:ext cx="1842436" cy="587141"/>
          </a:xfrm>
          <a:prstGeom prst="rect">
            <a:avLst/>
          </a:prstGeom>
          <a:solidFill>
            <a:schemeClr val="accent3">
              <a:lumMod val="60000"/>
              <a:lumOff val="40000"/>
            </a:schemeClr>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892055" y="5267603"/>
            <a:ext cx="2014296" cy="587141"/>
          </a:xfrm>
          <a:prstGeom prst="rect">
            <a:avLst/>
          </a:prstGeom>
          <a:solidFill>
            <a:schemeClr val="accent3">
              <a:lumMod val="60000"/>
              <a:lumOff val="40000"/>
            </a:schemeClr>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006162" y="4419563"/>
            <a:ext cx="1900189" cy="587141"/>
          </a:xfrm>
          <a:prstGeom prst="rect">
            <a:avLst/>
          </a:prstGeom>
          <a:solidFill>
            <a:schemeClr val="accent3">
              <a:lumMod val="60000"/>
              <a:lumOff val="40000"/>
            </a:schemeClr>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063916" y="1145406"/>
            <a:ext cx="1842435" cy="664143"/>
          </a:xfrm>
          <a:prstGeom prst="rect">
            <a:avLst/>
          </a:prstGeom>
          <a:solidFill>
            <a:schemeClr val="accent3">
              <a:lumMod val="60000"/>
              <a:lumOff val="40000"/>
            </a:schemeClr>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6067543" y="1292811"/>
            <a:ext cx="1994035" cy="369332"/>
          </a:xfrm>
          <a:prstGeom prst="rect">
            <a:avLst/>
          </a:prstGeom>
          <a:noFill/>
        </p:spPr>
        <p:txBody>
          <a:bodyPr wrap="square" rtlCol="0">
            <a:spAutoFit/>
          </a:bodyPr>
          <a:lstStyle/>
          <a:p>
            <a:r>
              <a:rPr lang="en-US" b="1" dirty="0"/>
              <a:t>RECRUITMENT</a:t>
            </a:r>
          </a:p>
        </p:txBody>
      </p:sp>
      <p:sp>
        <p:nvSpPr>
          <p:cNvPr id="17" name="TextBox 16"/>
          <p:cNvSpPr txBox="1"/>
          <p:nvPr/>
        </p:nvSpPr>
        <p:spPr>
          <a:xfrm>
            <a:off x="6063915" y="2070690"/>
            <a:ext cx="1994035" cy="369332"/>
          </a:xfrm>
          <a:prstGeom prst="rect">
            <a:avLst/>
          </a:prstGeom>
          <a:noFill/>
        </p:spPr>
        <p:txBody>
          <a:bodyPr wrap="square" rtlCol="0">
            <a:spAutoFit/>
          </a:bodyPr>
          <a:lstStyle/>
          <a:p>
            <a:r>
              <a:rPr lang="en-US" b="1" dirty="0"/>
              <a:t>ENROLLMENT</a:t>
            </a:r>
          </a:p>
        </p:txBody>
      </p:sp>
      <p:sp>
        <p:nvSpPr>
          <p:cNvPr id="18" name="TextBox 17"/>
          <p:cNvSpPr txBox="1"/>
          <p:nvPr/>
        </p:nvSpPr>
        <p:spPr>
          <a:xfrm>
            <a:off x="6179419" y="3675371"/>
            <a:ext cx="1994035" cy="369332"/>
          </a:xfrm>
          <a:prstGeom prst="rect">
            <a:avLst/>
          </a:prstGeom>
          <a:noFill/>
        </p:spPr>
        <p:txBody>
          <a:bodyPr wrap="square" rtlCol="0">
            <a:spAutoFit/>
          </a:bodyPr>
          <a:lstStyle/>
          <a:p>
            <a:r>
              <a:rPr lang="en-US" b="1" dirty="0"/>
              <a:t>GRADUATION</a:t>
            </a:r>
          </a:p>
        </p:txBody>
      </p:sp>
      <p:sp>
        <p:nvSpPr>
          <p:cNvPr id="19" name="TextBox 18"/>
          <p:cNvSpPr txBox="1"/>
          <p:nvPr/>
        </p:nvSpPr>
        <p:spPr>
          <a:xfrm>
            <a:off x="6384460" y="2914650"/>
            <a:ext cx="1994035" cy="369332"/>
          </a:xfrm>
          <a:prstGeom prst="rect">
            <a:avLst/>
          </a:prstGeom>
          <a:noFill/>
        </p:spPr>
        <p:txBody>
          <a:bodyPr wrap="square" rtlCol="0">
            <a:spAutoFit/>
          </a:bodyPr>
          <a:lstStyle/>
          <a:p>
            <a:r>
              <a:rPr lang="en-US" b="1" dirty="0"/>
              <a:t>TRAINING</a:t>
            </a:r>
          </a:p>
        </p:txBody>
      </p:sp>
      <p:sp>
        <p:nvSpPr>
          <p:cNvPr id="20" name="TextBox 19"/>
          <p:cNvSpPr txBox="1"/>
          <p:nvPr/>
        </p:nvSpPr>
        <p:spPr>
          <a:xfrm>
            <a:off x="5827188" y="5376507"/>
            <a:ext cx="2315890" cy="369332"/>
          </a:xfrm>
          <a:prstGeom prst="rect">
            <a:avLst/>
          </a:prstGeom>
          <a:noFill/>
        </p:spPr>
        <p:txBody>
          <a:bodyPr wrap="square" rtlCol="0">
            <a:spAutoFit/>
          </a:bodyPr>
          <a:lstStyle/>
          <a:p>
            <a:r>
              <a:rPr lang="en-US" b="1" dirty="0"/>
              <a:t>JOB PLACEMENT</a:t>
            </a:r>
          </a:p>
        </p:txBody>
      </p:sp>
      <p:sp>
        <p:nvSpPr>
          <p:cNvPr id="21" name="TextBox 20"/>
          <p:cNvSpPr txBox="1"/>
          <p:nvPr/>
        </p:nvSpPr>
        <p:spPr>
          <a:xfrm>
            <a:off x="6116049" y="4532790"/>
            <a:ext cx="1994035" cy="369332"/>
          </a:xfrm>
          <a:prstGeom prst="rect">
            <a:avLst/>
          </a:prstGeom>
          <a:noFill/>
        </p:spPr>
        <p:txBody>
          <a:bodyPr wrap="square" rtlCol="0">
            <a:spAutoFit/>
          </a:bodyPr>
          <a:lstStyle/>
          <a:p>
            <a:r>
              <a:rPr lang="en-US" b="1" dirty="0"/>
              <a:t>JOB SEARCH</a:t>
            </a:r>
          </a:p>
        </p:txBody>
      </p:sp>
      <p:sp>
        <p:nvSpPr>
          <p:cNvPr id="22" name="Down Arrow 21"/>
          <p:cNvSpPr/>
          <p:nvPr/>
        </p:nvSpPr>
        <p:spPr>
          <a:xfrm>
            <a:off x="6805061" y="1662143"/>
            <a:ext cx="371375" cy="408547"/>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Down Arrow 22"/>
          <p:cNvSpPr/>
          <p:nvPr/>
        </p:nvSpPr>
        <p:spPr>
          <a:xfrm>
            <a:off x="6799445" y="2438370"/>
            <a:ext cx="371375" cy="408547"/>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Down Arrow 23"/>
          <p:cNvSpPr/>
          <p:nvPr/>
        </p:nvSpPr>
        <p:spPr>
          <a:xfrm>
            <a:off x="6770568" y="3305359"/>
            <a:ext cx="371375" cy="408547"/>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Down Arrow 24"/>
          <p:cNvSpPr/>
          <p:nvPr/>
        </p:nvSpPr>
        <p:spPr>
          <a:xfrm>
            <a:off x="6799444" y="4040492"/>
            <a:ext cx="371375" cy="408547"/>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Down Arrow 25"/>
          <p:cNvSpPr/>
          <p:nvPr/>
        </p:nvSpPr>
        <p:spPr>
          <a:xfrm>
            <a:off x="6817597" y="4967960"/>
            <a:ext cx="371375" cy="408547"/>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2"/>
          <a:stretch>
            <a:fillRect/>
          </a:stretch>
        </p:blipFill>
        <p:spPr>
          <a:xfrm>
            <a:off x="461242" y="1793816"/>
            <a:ext cx="5404635" cy="3240527"/>
          </a:xfrm>
          <a:prstGeom prst="rect">
            <a:avLst/>
          </a:prstGeom>
        </p:spPr>
      </p:pic>
      <p:sp>
        <p:nvSpPr>
          <p:cNvPr id="30" name="TextBox 29"/>
          <p:cNvSpPr txBox="1"/>
          <p:nvPr/>
        </p:nvSpPr>
        <p:spPr>
          <a:xfrm>
            <a:off x="-169244" y="92482"/>
            <a:ext cx="8075595" cy="830997"/>
          </a:xfrm>
          <a:prstGeom prst="rect">
            <a:avLst/>
          </a:prstGeom>
          <a:noFill/>
        </p:spPr>
        <p:txBody>
          <a:bodyPr wrap="square" rtlCol="0">
            <a:spAutoFit/>
          </a:bodyPr>
          <a:lstStyle/>
          <a:p>
            <a:pPr algn="ctr"/>
            <a:r>
              <a:rPr lang="en-US" sz="2400" b="1" dirty="0"/>
              <a:t>PROGRAM DESIGN:</a:t>
            </a:r>
          </a:p>
          <a:p>
            <a:pPr algn="ctr"/>
            <a:r>
              <a:rPr lang="en-US" sz="2400" b="1" dirty="0"/>
              <a:t>Removing Barriers Every Step of the Way</a:t>
            </a:r>
          </a:p>
        </p:txBody>
      </p:sp>
    </p:spTree>
    <p:extLst>
      <p:ext uri="{BB962C8B-B14F-4D97-AF65-F5344CB8AC3E}">
        <p14:creationId xmlns:p14="http://schemas.microsoft.com/office/powerpoint/2010/main" val="975455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Inclusive Strategies for Retention</a:t>
            </a:r>
          </a:p>
        </p:txBody>
      </p:sp>
      <p:sp>
        <p:nvSpPr>
          <p:cNvPr id="3" name="Content Placeholder 2"/>
          <p:cNvSpPr>
            <a:spLocks noGrp="1"/>
          </p:cNvSpPr>
          <p:nvPr>
            <p:ph idx="1"/>
          </p:nvPr>
        </p:nvSpPr>
        <p:spPr>
          <a:xfrm>
            <a:off x="457200" y="1527104"/>
            <a:ext cx="6908800" cy="4654617"/>
          </a:xfrm>
        </p:spPr>
        <p:txBody>
          <a:bodyPr>
            <a:normAutofit/>
          </a:bodyPr>
          <a:lstStyle/>
          <a:p>
            <a:pPr>
              <a:lnSpc>
                <a:spcPct val="200000"/>
              </a:lnSpc>
              <a:spcAft>
                <a:spcPts val="1200"/>
              </a:spcAft>
            </a:pPr>
            <a:r>
              <a:rPr lang="en-US" sz="3600" b="1" dirty="0"/>
              <a:t>RECRUITMENT</a:t>
            </a:r>
          </a:p>
          <a:p>
            <a:pPr>
              <a:lnSpc>
                <a:spcPct val="200000"/>
              </a:lnSpc>
              <a:spcAft>
                <a:spcPts val="1200"/>
              </a:spcAft>
            </a:pPr>
            <a:r>
              <a:rPr lang="en-US" sz="3600" b="1" dirty="0"/>
              <a:t>EDUCATION</a:t>
            </a:r>
          </a:p>
          <a:p>
            <a:pPr>
              <a:lnSpc>
                <a:spcPct val="200000"/>
              </a:lnSpc>
              <a:spcAft>
                <a:spcPts val="1200"/>
              </a:spcAft>
            </a:pPr>
            <a:r>
              <a:rPr lang="en-US" sz="3600" b="1" dirty="0"/>
              <a:t>STUDENT SERVICES</a:t>
            </a:r>
          </a:p>
        </p:txBody>
      </p:sp>
    </p:spTree>
    <p:extLst>
      <p:ext uri="{BB962C8B-B14F-4D97-AF65-F5344CB8AC3E}">
        <p14:creationId xmlns:p14="http://schemas.microsoft.com/office/powerpoint/2010/main" val="28925402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6365"/>
            <a:ext cx="7885764" cy="774492"/>
          </a:xfrm>
        </p:spPr>
        <p:txBody>
          <a:bodyPr>
            <a:normAutofit/>
          </a:bodyPr>
          <a:lstStyle/>
          <a:p>
            <a:pPr algn="ctr"/>
            <a:r>
              <a:rPr lang="en-US" dirty="0"/>
              <a:t>Recruitment</a:t>
            </a:r>
          </a:p>
        </p:txBody>
      </p:sp>
      <p:sp>
        <p:nvSpPr>
          <p:cNvPr id="6" name="Content Placeholder 5"/>
          <p:cNvSpPr>
            <a:spLocks noGrp="1"/>
          </p:cNvSpPr>
          <p:nvPr>
            <p:ph idx="1"/>
          </p:nvPr>
        </p:nvSpPr>
        <p:spPr>
          <a:xfrm>
            <a:off x="457200" y="1209470"/>
            <a:ext cx="7089228" cy="4654617"/>
          </a:xfrm>
        </p:spPr>
        <p:txBody>
          <a:bodyPr/>
          <a:lstStyle/>
          <a:p>
            <a:pPr>
              <a:lnSpc>
                <a:spcPct val="150000"/>
              </a:lnSpc>
            </a:pPr>
            <a:r>
              <a:rPr lang="en-US" dirty="0"/>
              <a:t>Targeted locations for ads</a:t>
            </a:r>
          </a:p>
          <a:p>
            <a:pPr>
              <a:lnSpc>
                <a:spcPct val="150000"/>
              </a:lnSpc>
            </a:pPr>
            <a:r>
              <a:rPr lang="en-US" dirty="0"/>
              <a:t>Spanish speaking recruiters and Admissions advisors</a:t>
            </a:r>
          </a:p>
          <a:p>
            <a:pPr>
              <a:lnSpc>
                <a:spcPct val="150000"/>
              </a:lnSpc>
            </a:pPr>
            <a:r>
              <a:rPr lang="en-US" dirty="0"/>
              <a:t>Bilingual documents</a:t>
            </a:r>
          </a:p>
          <a:p>
            <a:pPr>
              <a:lnSpc>
                <a:spcPct val="150000"/>
              </a:lnSpc>
            </a:pPr>
            <a:r>
              <a:rPr lang="en-US" dirty="0"/>
              <a:t>Most inquiries are from referrals</a:t>
            </a:r>
          </a:p>
          <a:p>
            <a:pPr marL="0" indent="0">
              <a:buNone/>
            </a:pPr>
            <a:endParaRPr lang="en-US" dirty="0"/>
          </a:p>
        </p:txBody>
      </p:sp>
    </p:spTree>
    <p:extLst>
      <p:ext uri="{BB962C8B-B14F-4D97-AF65-F5344CB8AC3E}">
        <p14:creationId xmlns:p14="http://schemas.microsoft.com/office/powerpoint/2010/main" val="2603838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Bilingual Advertising</a:t>
            </a:r>
          </a:p>
        </p:txBody>
      </p:sp>
      <p:pic>
        <p:nvPicPr>
          <p:cNvPr id="4" name="Content Placeholder 3"/>
          <p:cNvPicPr>
            <a:picLocks noGrp="1" noChangeAspect="1"/>
          </p:cNvPicPr>
          <p:nvPr>
            <p:ph idx="1"/>
          </p:nvPr>
        </p:nvPicPr>
        <p:blipFill>
          <a:blip r:embed="rId2"/>
          <a:stretch>
            <a:fillRect/>
          </a:stretch>
        </p:blipFill>
        <p:spPr>
          <a:xfrm>
            <a:off x="4011936" y="1425740"/>
            <a:ext cx="3874898" cy="4161221"/>
          </a:xfrm>
          <a:prstGeom prst="rect">
            <a:avLst/>
          </a:prstGeom>
        </p:spPr>
      </p:pic>
      <p:pic>
        <p:nvPicPr>
          <p:cNvPr id="5" name="Picture 4"/>
          <p:cNvPicPr>
            <a:picLocks noChangeAspect="1"/>
          </p:cNvPicPr>
          <p:nvPr/>
        </p:nvPicPr>
        <p:blipFill>
          <a:blip r:embed="rId3"/>
          <a:stretch>
            <a:fillRect/>
          </a:stretch>
        </p:blipFill>
        <p:spPr>
          <a:xfrm>
            <a:off x="0" y="1425740"/>
            <a:ext cx="3818556" cy="3812306"/>
          </a:xfrm>
          <a:prstGeom prst="rect">
            <a:avLst/>
          </a:prstGeom>
        </p:spPr>
      </p:pic>
    </p:spTree>
    <p:extLst>
      <p:ext uri="{BB962C8B-B14F-4D97-AF65-F5344CB8AC3E}">
        <p14:creationId xmlns:p14="http://schemas.microsoft.com/office/powerpoint/2010/main" val="42067446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Bilingual Student Catalogue</a:t>
            </a:r>
          </a:p>
        </p:txBody>
      </p:sp>
      <p:pic>
        <p:nvPicPr>
          <p:cNvPr id="4" name="Content Placeholder 3"/>
          <p:cNvPicPr>
            <a:picLocks noGrp="1" noChangeAspect="1"/>
          </p:cNvPicPr>
          <p:nvPr>
            <p:ph idx="1"/>
          </p:nvPr>
        </p:nvPicPr>
        <p:blipFill>
          <a:blip r:embed="rId2"/>
          <a:stretch>
            <a:fillRect/>
          </a:stretch>
        </p:blipFill>
        <p:spPr>
          <a:xfrm>
            <a:off x="457199" y="1032522"/>
            <a:ext cx="7416265" cy="4688069"/>
          </a:xfrm>
          <a:prstGeom prst="rect">
            <a:avLst/>
          </a:prstGeom>
        </p:spPr>
      </p:pic>
    </p:spTree>
    <p:extLst>
      <p:ext uri="{BB962C8B-B14F-4D97-AF65-F5344CB8AC3E}">
        <p14:creationId xmlns:p14="http://schemas.microsoft.com/office/powerpoint/2010/main" val="11971355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Education</a:t>
            </a:r>
          </a:p>
        </p:txBody>
      </p:sp>
      <p:sp>
        <p:nvSpPr>
          <p:cNvPr id="3" name="Content Placeholder 2"/>
          <p:cNvSpPr>
            <a:spLocks noGrp="1"/>
          </p:cNvSpPr>
          <p:nvPr>
            <p:ph idx="1"/>
          </p:nvPr>
        </p:nvSpPr>
        <p:spPr>
          <a:xfrm>
            <a:off x="457200" y="991981"/>
            <a:ext cx="6984124" cy="4654617"/>
          </a:xfrm>
        </p:spPr>
        <p:txBody>
          <a:bodyPr>
            <a:normAutofit/>
          </a:bodyPr>
          <a:lstStyle/>
          <a:p>
            <a:pPr marL="457200" lvl="1" indent="0">
              <a:buNone/>
            </a:pPr>
            <a:endParaRPr lang="en-US" dirty="0"/>
          </a:p>
          <a:p>
            <a:pPr>
              <a:spcAft>
                <a:spcPts val="1200"/>
              </a:spcAft>
            </a:pPr>
            <a:r>
              <a:rPr lang="en-US" dirty="0">
                <a:solidFill>
                  <a:schemeClr val="tx1"/>
                </a:solidFill>
              </a:rPr>
              <a:t>Integrated – education within our regular vocational programs </a:t>
            </a:r>
          </a:p>
          <a:p>
            <a:pPr marL="0" indent="0">
              <a:spcAft>
                <a:spcPts val="1200"/>
              </a:spcAft>
              <a:buNone/>
            </a:pPr>
            <a:endParaRPr lang="en-US" dirty="0">
              <a:solidFill>
                <a:schemeClr val="tx1"/>
              </a:solidFill>
            </a:endParaRPr>
          </a:p>
          <a:p>
            <a:pPr>
              <a:spcAft>
                <a:spcPts val="1200"/>
              </a:spcAft>
            </a:pPr>
            <a:r>
              <a:rPr lang="en-US" dirty="0">
                <a:solidFill>
                  <a:schemeClr val="tx1"/>
                </a:solidFill>
              </a:rPr>
              <a:t>Adult Education Career Pathways – education above and beyond the scope of our regular vocational programs</a:t>
            </a:r>
          </a:p>
        </p:txBody>
      </p:sp>
    </p:spTree>
    <p:extLst>
      <p:ext uri="{BB962C8B-B14F-4D97-AF65-F5344CB8AC3E}">
        <p14:creationId xmlns:p14="http://schemas.microsoft.com/office/powerpoint/2010/main" val="36968418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Integrated Education</a:t>
            </a:r>
          </a:p>
        </p:txBody>
      </p:sp>
      <p:pic>
        <p:nvPicPr>
          <p:cNvPr id="6" name="Content Placeholder 5"/>
          <p:cNvPicPr>
            <a:picLocks noGrp="1" noChangeAspect="1"/>
          </p:cNvPicPr>
          <p:nvPr>
            <p:ph idx="1"/>
          </p:nvPr>
        </p:nvPicPr>
        <p:blipFill>
          <a:blip r:embed="rId2"/>
          <a:stretch>
            <a:fillRect/>
          </a:stretch>
        </p:blipFill>
        <p:spPr>
          <a:xfrm>
            <a:off x="0" y="1469204"/>
            <a:ext cx="8006619" cy="3946525"/>
          </a:xfrm>
          <a:prstGeom prst="rect">
            <a:avLst/>
          </a:prstGeom>
        </p:spPr>
      </p:pic>
      <p:sp>
        <p:nvSpPr>
          <p:cNvPr id="7" name="Oval 6"/>
          <p:cNvSpPr/>
          <p:nvPr/>
        </p:nvSpPr>
        <p:spPr>
          <a:xfrm>
            <a:off x="113016" y="2280863"/>
            <a:ext cx="5712432" cy="171578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7621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Integrated Education</a:t>
            </a:r>
          </a:p>
        </p:txBody>
      </p:sp>
      <p:pic>
        <p:nvPicPr>
          <p:cNvPr id="4" name="Content Placeholder 3"/>
          <p:cNvPicPr>
            <a:picLocks noGrp="1" noChangeAspect="1"/>
          </p:cNvPicPr>
          <p:nvPr>
            <p:ph idx="1"/>
          </p:nvPr>
        </p:nvPicPr>
        <p:blipFill>
          <a:blip r:embed="rId2"/>
          <a:stretch>
            <a:fillRect/>
          </a:stretch>
        </p:blipFill>
        <p:spPr>
          <a:xfrm>
            <a:off x="1111036" y="1078787"/>
            <a:ext cx="5923367" cy="5003130"/>
          </a:xfrm>
          <a:prstGeom prst="rect">
            <a:avLst/>
          </a:prstGeom>
        </p:spPr>
      </p:pic>
      <p:sp>
        <p:nvSpPr>
          <p:cNvPr id="7" name="Oval 6"/>
          <p:cNvSpPr/>
          <p:nvPr/>
        </p:nvSpPr>
        <p:spPr>
          <a:xfrm>
            <a:off x="133564" y="2969232"/>
            <a:ext cx="5712432" cy="3348992"/>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57055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Integrated education:</a:t>
            </a:r>
            <a:br>
              <a:rPr lang="en-US" dirty="0"/>
            </a:br>
            <a:r>
              <a:rPr lang="en-US" dirty="0"/>
              <a:t>Job Preparedness</a:t>
            </a:r>
          </a:p>
        </p:txBody>
      </p:sp>
      <p:sp>
        <p:nvSpPr>
          <p:cNvPr id="3" name="Content Placeholder 2"/>
          <p:cNvSpPr>
            <a:spLocks noGrp="1"/>
          </p:cNvSpPr>
          <p:nvPr>
            <p:ph idx="1"/>
          </p:nvPr>
        </p:nvSpPr>
        <p:spPr>
          <a:xfrm>
            <a:off x="457200" y="1398656"/>
            <a:ext cx="6908800" cy="4825570"/>
          </a:xfrm>
        </p:spPr>
        <p:txBody>
          <a:bodyPr>
            <a:normAutofit lnSpcReduction="10000"/>
          </a:bodyPr>
          <a:lstStyle/>
          <a:p>
            <a:r>
              <a:rPr lang="en-US" dirty="0">
                <a:solidFill>
                  <a:schemeClr val="tx1"/>
                </a:solidFill>
              </a:rPr>
              <a:t>The Job Search Process</a:t>
            </a:r>
          </a:p>
          <a:p>
            <a:pPr lvl="1"/>
            <a:r>
              <a:rPr lang="en-US" dirty="0">
                <a:solidFill>
                  <a:schemeClr val="tx1"/>
                </a:solidFill>
              </a:rPr>
              <a:t>Personal qualities, transferable skills</a:t>
            </a:r>
          </a:p>
          <a:p>
            <a:pPr lvl="1"/>
            <a:r>
              <a:rPr lang="en-US" dirty="0">
                <a:solidFill>
                  <a:schemeClr val="tx1"/>
                </a:solidFill>
              </a:rPr>
              <a:t>Job search documents</a:t>
            </a:r>
          </a:p>
          <a:p>
            <a:pPr lvl="1"/>
            <a:r>
              <a:rPr lang="en-US" dirty="0">
                <a:solidFill>
                  <a:schemeClr val="tx1"/>
                </a:solidFill>
              </a:rPr>
              <a:t>Develop and implement job search strategy</a:t>
            </a:r>
          </a:p>
          <a:p>
            <a:pPr lvl="2"/>
            <a:r>
              <a:rPr lang="en-US" dirty="0">
                <a:solidFill>
                  <a:schemeClr val="tx1"/>
                </a:solidFill>
              </a:rPr>
              <a:t>Online research on potential employers</a:t>
            </a:r>
          </a:p>
          <a:p>
            <a:pPr lvl="2"/>
            <a:r>
              <a:rPr lang="en-US" dirty="0">
                <a:solidFill>
                  <a:schemeClr val="tx1"/>
                </a:solidFill>
              </a:rPr>
              <a:t>Develop networking contacts weekly</a:t>
            </a:r>
          </a:p>
          <a:p>
            <a:pPr lvl="1"/>
            <a:r>
              <a:rPr lang="en-US" dirty="0">
                <a:solidFill>
                  <a:schemeClr val="tx1"/>
                </a:solidFill>
              </a:rPr>
              <a:t>Mock interviews</a:t>
            </a:r>
          </a:p>
          <a:p>
            <a:pPr lvl="2"/>
            <a:r>
              <a:rPr lang="en-US" dirty="0">
                <a:solidFill>
                  <a:schemeClr val="tx1"/>
                </a:solidFill>
              </a:rPr>
              <a:t>Demonstrate appropriate dress and demeanor</a:t>
            </a:r>
          </a:p>
          <a:p>
            <a:pPr lvl="1"/>
            <a:r>
              <a:rPr lang="en-US" dirty="0">
                <a:solidFill>
                  <a:schemeClr val="tx1"/>
                </a:solidFill>
              </a:rPr>
              <a:t>Post Interview follow up</a:t>
            </a:r>
          </a:p>
          <a:p>
            <a:pPr lvl="2"/>
            <a:endParaRPr lang="en-US" dirty="0"/>
          </a:p>
          <a:p>
            <a:pPr marL="914400" lvl="2" indent="0">
              <a:buNone/>
            </a:pPr>
            <a:endParaRPr lang="en-US" dirty="0"/>
          </a:p>
        </p:txBody>
      </p:sp>
    </p:spTree>
    <p:extLst>
      <p:ext uri="{BB962C8B-B14F-4D97-AF65-F5344CB8AC3E}">
        <p14:creationId xmlns:p14="http://schemas.microsoft.com/office/powerpoint/2010/main" val="1626895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solidFill>
                  <a:schemeClr val="tx1"/>
                </a:solidFill>
              </a:rPr>
              <a:t>Learn about NFJP and Migrant and Seasonal Farmworkers</a:t>
            </a:r>
          </a:p>
          <a:p>
            <a:r>
              <a:rPr lang="en-US" dirty="0">
                <a:solidFill>
                  <a:schemeClr val="tx1"/>
                </a:solidFill>
              </a:rPr>
              <a:t>Discuss:</a:t>
            </a:r>
          </a:p>
          <a:p>
            <a:pPr lvl="1"/>
            <a:r>
              <a:rPr lang="en-US" dirty="0">
                <a:solidFill>
                  <a:schemeClr val="tx1"/>
                </a:solidFill>
              </a:rPr>
              <a:t>Culturally inclusive strategies</a:t>
            </a:r>
          </a:p>
          <a:p>
            <a:pPr lvl="1"/>
            <a:r>
              <a:rPr lang="en-US" dirty="0">
                <a:solidFill>
                  <a:schemeClr val="tx1"/>
                </a:solidFill>
              </a:rPr>
              <a:t>Best practices in outreach &amp; case management</a:t>
            </a:r>
          </a:p>
          <a:p>
            <a:pPr lvl="1"/>
            <a:r>
              <a:rPr lang="en-US" dirty="0">
                <a:solidFill>
                  <a:schemeClr val="tx1"/>
                </a:solidFill>
              </a:rPr>
              <a:t>Strategies for staff hiring and development</a:t>
            </a:r>
          </a:p>
          <a:p>
            <a:pPr marL="0" indent="0">
              <a:buNone/>
            </a:pPr>
            <a:endParaRPr lang="en-US" dirty="0">
              <a:solidFill>
                <a:schemeClr val="tx1"/>
              </a:solidFill>
            </a:endParaRPr>
          </a:p>
        </p:txBody>
      </p:sp>
    </p:spTree>
    <p:extLst>
      <p:ext uri="{BB962C8B-B14F-4D97-AF65-F5344CB8AC3E}">
        <p14:creationId xmlns:p14="http://schemas.microsoft.com/office/powerpoint/2010/main" val="35429558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Co-enrollment flow chart</a:t>
            </a:r>
          </a:p>
        </p:txBody>
      </p:sp>
      <p:sp>
        <p:nvSpPr>
          <p:cNvPr id="4" name="Oval 3"/>
          <p:cNvSpPr/>
          <p:nvPr/>
        </p:nvSpPr>
        <p:spPr>
          <a:xfrm>
            <a:off x="192501" y="1063302"/>
            <a:ext cx="2839453" cy="1934678"/>
          </a:xfrm>
          <a:prstGeom prst="ellipse">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15504" y="1357163"/>
            <a:ext cx="3590223" cy="1384995"/>
          </a:xfrm>
          <a:prstGeom prst="rect">
            <a:avLst/>
          </a:prstGeom>
          <a:noFill/>
        </p:spPr>
        <p:txBody>
          <a:bodyPr wrap="square" rtlCol="0">
            <a:spAutoFit/>
          </a:bodyPr>
          <a:lstStyle/>
          <a:p>
            <a:pPr algn="ctr"/>
            <a:r>
              <a:rPr lang="en-US" sz="2800" b="1" dirty="0"/>
              <a:t>INITIAL ASSESSMENT</a:t>
            </a:r>
          </a:p>
          <a:p>
            <a:pPr algn="ctr"/>
            <a:r>
              <a:rPr lang="en-US" sz="2800" b="1" dirty="0"/>
              <a:t>TEST</a:t>
            </a:r>
          </a:p>
        </p:txBody>
      </p:sp>
      <p:cxnSp>
        <p:nvCxnSpPr>
          <p:cNvPr id="7" name="Straight Arrow Connector 6"/>
          <p:cNvCxnSpPr/>
          <p:nvPr/>
        </p:nvCxnSpPr>
        <p:spPr>
          <a:xfrm flipV="1">
            <a:off x="3142644" y="1559895"/>
            <a:ext cx="1398346"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1612227" y="3195587"/>
            <a:ext cx="1" cy="15400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567886" y="4925338"/>
            <a:ext cx="2088682" cy="1011232"/>
          </a:xfrm>
          <a:prstGeom prst="rect">
            <a:avLst/>
          </a:prstGeom>
          <a:solidFill>
            <a:srgbClr val="92D050"/>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565483" y="5117125"/>
            <a:ext cx="2228247" cy="646331"/>
          </a:xfrm>
          <a:prstGeom prst="rect">
            <a:avLst/>
          </a:prstGeom>
          <a:noFill/>
        </p:spPr>
        <p:txBody>
          <a:bodyPr wrap="square" rtlCol="0">
            <a:spAutoFit/>
          </a:bodyPr>
          <a:lstStyle/>
          <a:p>
            <a:pPr algn="ctr"/>
            <a:r>
              <a:rPr lang="en-US" dirty="0"/>
              <a:t>Student meets  benchmarks</a:t>
            </a:r>
          </a:p>
        </p:txBody>
      </p:sp>
      <p:cxnSp>
        <p:nvCxnSpPr>
          <p:cNvPr id="14" name="Straight Arrow Connector 13"/>
          <p:cNvCxnSpPr/>
          <p:nvPr/>
        </p:nvCxnSpPr>
        <p:spPr>
          <a:xfrm>
            <a:off x="2885113" y="5435479"/>
            <a:ext cx="1183908" cy="96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Oval 14"/>
          <p:cNvSpPr/>
          <p:nvPr/>
        </p:nvSpPr>
        <p:spPr>
          <a:xfrm rot="21431695">
            <a:off x="4436015" y="4851122"/>
            <a:ext cx="2820315" cy="1198821"/>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4712909" y="5056779"/>
            <a:ext cx="2372627" cy="646331"/>
          </a:xfrm>
          <a:prstGeom prst="rect">
            <a:avLst/>
          </a:prstGeom>
          <a:noFill/>
        </p:spPr>
        <p:txBody>
          <a:bodyPr wrap="square" rtlCol="0">
            <a:spAutoFit/>
          </a:bodyPr>
          <a:lstStyle/>
          <a:p>
            <a:pPr algn="ctr"/>
            <a:r>
              <a:rPr lang="en-US" dirty="0"/>
              <a:t>Student enrolls in vocational program</a:t>
            </a:r>
          </a:p>
        </p:txBody>
      </p:sp>
      <p:sp>
        <p:nvSpPr>
          <p:cNvPr id="17" name="Rectangle 16"/>
          <p:cNvSpPr/>
          <p:nvPr/>
        </p:nvSpPr>
        <p:spPr>
          <a:xfrm>
            <a:off x="4716383" y="1165863"/>
            <a:ext cx="3031954" cy="788065"/>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5020917" y="1204944"/>
            <a:ext cx="3632194" cy="646331"/>
          </a:xfrm>
          <a:prstGeom prst="rect">
            <a:avLst/>
          </a:prstGeom>
          <a:noFill/>
        </p:spPr>
        <p:txBody>
          <a:bodyPr wrap="square" rtlCol="0">
            <a:spAutoFit/>
          </a:bodyPr>
          <a:lstStyle/>
          <a:p>
            <a:r>
              <a:rPr lang="en-US" dirty="0"/>
              <a:t>Student does not meet benchmark in English</a:t>
            </a:r>
          </a:p>
        </p:txBody>
      </p:sp>
      <p:cxnSp>
        <p:nvCxnSpPr>
          <p:cNvPr id="20" name="Straight Arrow Connector 19"/>
          <p:cNvCxnSpPr/>
          <p:nvPr/>
        </p:nvCxnSpPr>
        <p:spPr>
          <a:xfrm>
            <a:off x="3142644" y="2519096"/>
            <a:ext cx="123991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4435919" y="2252195"/>
            <a:ext cx="2436519" cy="788065"/>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4435919" y="2307567"/>
            <a:ext cx="2561647" cy="646331"/>
          </a:xfrm>
          <a:prstGeom prst="rect">
            <a:avLst/>
          </a:prstGeom>
          <a:noFill/>
        </p:spPr>
        <p:txBody>
          <a:bodyPr wrap="square" rtlCol="0">
            <a:spAutoFit/>
          </a:bodyPr>
          <a:lstStyle/>
          <a:p>
            <a:r>
              <a:rPr lang="en-US" dirty="0"/>
              <a:t>Student does not have a high school diploma</a:t>
            </a:r>
          </a:p>
        </p:txBody>
      </p:sp>
      <p:cxnSp>
        <p:nvCxnSpPr>
          <p:cNvPr id="27" name="Straight Arrow Connector 26"/>
          <p:cNvCxnSpPr/>
          <p:nvPr/>
        </p:nvCxnSpPr>
        <p:spPr>
          <a:xfrm>
            <a:off x="5811531" y="3145522"/>
            <a:ext cx="6948" cy="64489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8" name="Oval 27"/>
          <p:cNvSpPr/>
          <p:nvPr/>
        </p:nvSpPr>
        <p:spPr>
          <a:xfrm>
            <a:off x="5127751" y="3927390"/>
            <a:ext cx="1436841" cy="770021"/>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5127751" y="4114430"/>
            <a:ext cx="1441378" cy="461665"/>
          </a:xfrm>
          <a:prstGeom prst="rect">
            <a:avLst/>
          </a:prstGeom>
          <a:noFill/>
        </p:spPr>
        <p:txBody>
          <a:bodyPr wrap="square" rtlCol="0">
            <a:spAutoFit/>
          </a:bodyPr>
          <a:lstStyle/>
          <a:p>
            <a:pPr algn="ctr"/>
            <a:r>
              <a:rPr lang="en-US" sz="1200" dirty="0"/>
              <a:t>Student enrolls in GED program</a:t>
            </a:r>
          </a:p>
        </p:txBody>
      </p:sp>
      <p:sp>
        <p:nvSpPr>
          <p:cNvPr id="30" name="Oval 29"/>
          <p:cNvSpPr/>
          <p:nvPr/>
        </p:nvSpPr>
        <p:spPr>
          <a:xfrm>
            <a:off x="7216270" y="3256326"/>
            <a:ext cx="1436841" cy="770021"/>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7224892" y="3396964"/>
            <a:ext cx="1441378" cy="461665"/>
          </a:xfrm>
          <a:prstGeom prst="rect">
            <a:avLst/>
          </a:prstGeom>
          <a:noFill/>
        </p:spPr>
        <p:txBody>
          <a:bodyPr wrap="square" rtlCol="0">
            <a:spAutoFit/>
          </a:bodyPr>
          <a:lstStyle/>
          <a:p>
            <a:pPr algn="ctr"/>
            <a:r>
              <a:rPr lang="en-US" sz="1200" dirty="0"/>
              <a:t>Student enrolls in VESL program</a:t>
            </a:r>
          </a:p>
        </p:txBody>
      </p:sp>
      <p:cxnSp>
        <p:nvCxnSpPr>
          <p:cNvPr id="32" name="Straight Arrow Connector 31"/>
          <p:cNvCxnSpPr/>
          <p:nvPr/>
        </p:nvCxnSpPr>
        <p:spPr>
          <a:xfrm flipH="1">
            <a:off x="7566263" y="2152285"/>
            <a:ext cx="1070" cy="10083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4721748" y="3141523"/>
            <a:ext cx="1" cy="177675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a:off x="7050926" y="2133187"/>
            <a:ext cx="34610" cy="278509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180250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40524" y="1209675"/>
            <a:ext cx="5518072" cy="4851564"/>
          </a:xfrm>
          <a:prstGeom prst="rect">
            <a:avLst/>
          </a:prstGeom>
        </p:spPr>
      </p:pic>
    </p:spTree>
    <p:extLst>
      <p:ext uri="{BB962C8B-B14F-4D97-AF65-F5344CB8AC3E}">
        <p14:creationId xmlns:p14="http://schemas.microsoft.com/office/powerpoint/2010/main" val="3626598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056290" y="1041278"/>
            <a:ext cx="5350860" cy="4676897"/>
          </a:xfrm>
          <a:prstGeom prst="rect">
            <a:avLst/>
          </a:prstGeom>
        </p:spPr>
      </p:pic>
    </p:spTree>
    <p:extLst>
      <p:ext uri="{BB962C8B-B14F-4D97-AF65-F5344CB8AC3E}">
        <p14:creationId xmlns:p14="http://schemas.microsoft.com/office/powerpoint/2010/main" val="30752486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VESL Program</a:t>
            </a:r>
          </a:p>
        </p:txBody>
      </p:sp>
      <p:pic>
        <p:nvPicPr>
          <p:cNvPr id="4" name="Content Placeholder 3"/>
          <p:cNvPicPr>
            <a:picLocks noGrp="1" noChangeAspect="1"/>
          </p:cNvPicPr>
          <p:nvPr>
            <p:ph idx="1"/>
          </p:nvPr>
        </p:nvPicPr>
        <p:blipFill>
          <a:blip r:embed="rId2"/>
          <a:stretch>
            <a:fillRect/>
          </a:stretch>
        </p:blipFill>
        <p:spPr>
          <a:xfrm>
            <a:off x="193775" y="991981"/>
            <a:ext cx="7683917" cy="5412506"/>
          </a:xfrm>
          <a:prstGeom prst="rect">
            <a:avLst/>
          </a:prstGeom>
        </p:spPr>
      </p:pic>
    </p:spTree>
    <p:extLst>
      <p:ext uri="{BB962C8B-B14F-4D97-AF65-F5344CB8AC3E}">
        <p14:creationId xmlns:p14="http://schemas.microsoft.com/office/powerpoint/2010/main" val="16794150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of VESL Program</a:t>
            </a:r>
          </a:p>
        </p:txBody>
      </p:sp>
      <p:sp>
        <p:nvSpPr>
          <p:cNvPr id="3" name="Content Placeholder 2"/>
          <p:cNvSpPr>
            <a:spLocks noGrp="1"/>
          </p:cNvSpPr>
          <p:nvPr>
            <p:ph idx="1"/>
          </p:nvPr>
        </p:nvSpPr>
        <p:spPr/>
        <p:txBody>
          <a:bodyPr/>
          <a:lstStyle/>
          <a:p>
            <a:r>
              <a:rPr lang="en-US" dirty="0">
                <a:solidFill>
                  <a:schemeClr val="tx1"/>
                </a:solidFill>
              </a:rPr>
              <a:t>Oral and written workplace communication skills</a:t>
            </a:r>
          </a:p>
          <a:p>
            <a:pPr lvl="1"/>
            <a:r>
              <a:rPr lang="en-US" dirty="0">
                <a:solidFill>
                  <a:schemeClr val="tx1"/>
                </a:solidFill>
              </a:rPr>
              <a:t>Introductions, in person and by telephone</a:t>
            </a:r>
          </a:p>
          <a:p>
            <a:pPr lvl="1"/>
            <a:r>
              <a:rPr lang="en-US" dirty="0">
                <a:solidFill>
                  <a:schemeClr val="tx1"/>
                </a:solidFill>
              </a:rPr>
              <a:t>Greetings – customers, employers</a:t>
            </a:r>
          </a:p>
          <a:p>
            <a:pPr lvl="1"/>
            <a:r>
              <a:rPr lang="en-US" dirty="0">
                <a:solidFill>
                  <a:schemeClr val="tx1"/>
                </a:solidFill>
              </a:rPr>
              <a:t>Grammar – present, past, future tenses</a:t>
            </a:r>
          </a:p>
          <a:p>
            <a:pPr lvl="1"/>
            <a:r>
              <a:rPr lang="en-US" dirty="0">
                <a:solidFill>
                  <a:schemeClr val="tx1"/>
                </a:solidFill>
              </a:rPr>
              <a:t>Speaking with enthusiasm</a:t>
            </a:r>
          </a:p>
          <a:p>
            <a:pPr lvl="1"/>
            <a:r>
              <a:rPr lang="en-US" dirty="0">
                <a:solidFill>
                  <a:schemeClr val="tx1"/>
                </a:solidFill>
              </a:rPr>
              <a:t>Basic writing business letter (intermediate)</a:t>
            </a:r>
          </a:p>
        </p:txBody>
      </p:sp>
    </p:spTree>
    <p:extLst>
      <p:ext uri="{BB962C8B-B14F-4D97-AF65-F5344CB8AC3E}">
        <p14:creationId xmlns:p14="http://schemas.microsoft.com/office/powerpoint/2010/main" val="30398917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of VESL Program</a:t>
            </a:r>
          </a:p>
        </p:txBody>
      </p:sp>
      <p:sp>
        <p:nvSpPr>
          <p:cNvPr id="3" name="Content Placeholder 2"/>
          <p:cNvSpPr>
            <a:spLocks noGrp="1"/>
          </p:cNvSpPr>
          <p:nvPr>
            <p:ph idx="1"/>
          </p:nvPr>
        </p:nvSpPr>
        <p:spPr>
          <a:xfrm>
            <a:off x="457199" y="1209470"/>
            <a:ext cx="7446579" cy="4654617"/>
          </a:xfrm>
        </p:spPr>
        <p:txBody>
          <a:bodyPr>
            <a:normAutofit/>
          </a:bodyPr>
          <a:lstStyle/>
          <a:p>
            <a:pPr>
              <a:spcBef>
                <a:spcPts val="1200"/>
              </a:spcBef>
            </a:pPr>
            <a:r>
              <a:rPr lang="en-US" sz="3200" dirty="0">
                <a:solidFill>
                  <a:schemeClr val="tx1"/>
                </a:solidFill>
              </a:rPr>
              <a:t>Terminology</a:t>
            </a:r>
            <a:r>
              <a:rPr lang="en-US" sz="3600" dirty="0">
                <a:solidFill>
                  <a:schemeClr val="tx1"/>
                </a:solidFill>
              </a:rPr>
              <a:t> </a:t>
            </a:r>
          </a:p>
          <a:p>
            <a:pPr>
              <a:spcBef>
                <a:spcPts val="1200"/>
              </a:spcBef>
              <a:buFont typeface="Arial" panose="020B0604020202020204" pitchFamily="34" charset="0"/>
              <a:buChar char="•"/>
            </a:pPr>
            <a:r>
              <a:rPr lang="en-US" sz="2800" dirty="0">
                <a:solidFill>
                  <a:schemeClr val="tx1"/>
                </a:solidFill>
              </a:rPr>
              <a:t>Describe basic job position, functions and tasks</a:t>
            </a:r>
          </a:p>
          <a:p>
            <a:pPr>
              <a:spcBef>
                <a:spcPts val="1200"/>
              </a:spcBef>
              <a:buFont typeface="Arial" panose="020B0604020202020204" pitchFamily="34" charset="0"/>
              <a:buChar char="•"/>
            </a:pPr>
            <a:r>
              <a:rPr lang="en-US" sz="2800" dirty="0">
                <a:solidFill>
                  <a:schemeClr val="tx1"/>
                </a:solidFill>
              </a:rPr>
              <a:t>Identify common tools, equipment, and materials</a:t>
            </a:r>
          </a:p>
          <a:p>
            <a:pPr>
              <a:spcBef>
                <a:spcPts val="1200"/>
              </a:spcBef>
              <a:buFont typeface="Arial" panose="020B0604020202020204" pitchFamily="34" charset="0"/>
              <a:buChar char="•"/>
            </a:pPr>
            <a:r>
              <a:rPr lang="en-US" sz="2800" dirty="0">
                <a:solidFill>
                  <a:schemeClr val="tx1"/>
                </a:solidFill>
              </a:rPr>
              <a:t>Understand instructions for using machines, tools, equipment, manuals, etc.</a:t>
            </a:r>
          </a:p>
          <a:p>
            <a:pPr lvl="1"/>
            <a:endParaRPr lang="en-US" dirty="0"/>
          </a:p>
          <a:p>
            <a:endParaRPr lang="en-US" dirty="0"/>
          </a:p>
        </p:txBody>
      </p:sp>
    </p:spTree>
    <p:extLst>
      <p:ext uri="{BB962C8B-B14F-4D97-AF65-F5344CB8AC3E}">
        <p14:creationId xmlns:p14="http://schemas.microsoft.com/office/powerpoint/2010/main" val="8223295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GED Program</a:t>
            </a:r>
          </a:p>
        </p:txBody>
      </p:sp>
      <p:graphicFrame>
        <p:nvGraphicFramePr>
          <p:cNvPr id="4" name="Content Placeholder 3"/>
          <p:cNvGraphicFramePr>
            <a:graphicFrameLocks noGrp="1"/>
          </p:cNvGraphicFramePr>
          <p:nvPr>
            <p:ph idx="1"/>
            <p:extLst/>
          </p:nvPr>
        </p:nvGraphicFramePr>
        <p:xfrm>
          <a:off x="-1867300" y="500514"/>
          <a:ext cx="12163826" cy="59098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p:cNvPicPr>
            <a:picLocks noChangeAspect="1"/>
          </p:cNvPicPr>
          <p:nvPr/>
        </p:nvPicPr>
        <p:blipFill>
          <a:blip r:embed="rId7"/>
          <a:stretch>
            <a:fillRect/>
          </a:stretch>
        </p:blipFill>
        <p:spPr>
          <a:xfrm>
            <a:off x="1961498" y="4084220"/>
            <a:ext cx="5680961" cy="1854640"/>
          </a:xfrm>
          <a:prstGeom prst="rect">
            <a:avLst/>
          </a:prstGeom>
        </p:spPr>
      </p:pic>
    </p:spTree>
    <p:extLst>
      <p:ext uri="{BB962C8B-B14F-4D97-AF65-F5344CB8AC3E}">
        <p14:creationId xmlns:p14="http://schemas.microsoft.com/office/powerpoint/2010/main" val="26101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dgm id="{82ED47FD-CD8E-4EC8-A7E3-BF3AC4BC5C1A}"/>
                                            </p:graphicEl>
                                          </p:spTgt>
                                        </p:tgtEl>
                                        <p:attrNameLst>
                                          <p:attrName>style.visibility</p:attrName>
                                        </p:attrNameLst>
                                      </p:cBhvr>
                                      <p:to>
                                        <p:strVal val="visible"/>
                                      </p:to>
                                    </p:set>
                                    <p:animEffect transition="in" filter="wipe(left)">
                                      <p:cBhvr>
                                        <p:cTn id="7" dur="1000"/>
                                        <p:tgtEl>
                                          <p:spTgt spid="4">
                                            <p:graphicEl>
                                              <a:dgm id="{82ED47FD-CD8E-4EC8-A7E3-BF3AC4BC5C1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graphicEl>
                                              <a:dgm id="{9F8E3DA8-4C38-4706-8D39-C999ED038DEA}"/>
                                            </p:graphicEl>
                                          </p:spTgt>
                                        </p:tgtEl>
                                        <p:attrNameLst>
                                          <p:attrName>style.visibility</p:attrName>
                                        </p:attrNameLst>
                                      </p:cBhvr>
                                      <p:to>
                                        <p:strVal val="visible"/>
                                      </p:to>
                                    </p:set>
                                    <p:animEffect transition="in" filter="wipe(left)">
                                      <p:cBhvr>
                                        <p:cTn id="12" dur="1000"/>
                                        <p:tgtEl>
                                          <p:spTgt spid="4">
                                            <p:graphicEl>
                                              <a:dgm id="{9F8E3DA8-4C38-4706-8D39-C999ED038DEA}"/>
                                            </p:graphic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
                                            <p:graphicEl>
                                              <a:dgm id="{4D15C72F-5F09-49C8-8246-FEF94285CFE1}"/>
                                            </p:graphicEl>
                                          </p:spTgt>
                                        </p:tgtEl>
                                        <p:attrNameLst>
                                          <p:attrName>style.visibility</p:attrName>
                                        </p:attrNameLst>
                                      </p:cBhvr>
                                      <p:to>
                                        <p:strVal val="visible"/>
                                      </p:to>
                                    </p:set>
                                    <p:animEffect transition="in" filter="wipe(left)">
                                      <p:cBhvr>
                                        <p:cTn id="15" dur="1000"/>
                                        <p:tgtEl>
                                          <p:spTgt spid="4">
                                            <p:graphicEl>
                                              <a:dgm id="{4D15C72F-5F09-49C8-8246-FEF94285CFE1}"/>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graphicEl>
                                              <a:dgm id="{EEE678AE-7BDD-4DEF-8A79-F9AA5A970C98}"/>
                                            </p:graphicEl>
                                          </p:spTgt>
                                        </p:tgtEl>
                                        <p:attrNameLst>
                                          <p:attrName>style.visibility</p:attrName>
                                        </p:attrNameLst>
                                      </p:cBhvr>
                                      <p:to>
                                        <p:strVal val="visible"/>
                                      </p:to>
                                    </p:set>
                                    <p:animEffect transition="in" filter="wipe(left)">
                                      <p:cBhvr>
                                        <p:cTn id="20" dur="1000"/>
                                        <p:tgtEl>
                                          <p:spTgt spid="4">
                                            <p:graphicEl>
                                              <a:dgm id="{EEE678AE-7BDD-4DEF-8A79-F9AA5A970C98}"/>
                                            </p:graphic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4">
                                            <p:graphicEl>
                                              <a:dgm id="{60F1A035-284E-4D90-AE97-4CE2DC210B05}"/>
                                            </p:graphicEl>
                                          </p:spTgt>
                                        </p:tgtEl>
                                        <p:attrNameLst>
                                          <p:attrName>style.visibility</p:attrName>
                                        </p:attrNameLst>
                                      </p:cBhvr>
                                      <p:to>
                                        <p:strVal val="visible"/>
                                      </p:to>
                                    </p:set>
                                    <p:animEffect transition="in" filter="wipe(left)">
                                      <p:cBhvr>
                                        <p:cTn id="23" dur="1000"/>
                                        <p:tgtEl>
                                          <p:spTgt spid="4">
                                            <p:graphicEl>
                                              <a:dgm id="{60F1A035-284E-4D90-AE97-4CE2DC210B05}"/>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
                                            <p:graphicEl>
                                              <a:dgm id="{1EE36CDB-0A3F-4B89-8D24-C86166951E41}"/>
                                            </p:graphicEl>
                                          </p:spTgt>
                                        </p:tgtEl>
                                        <p:attrNameLst>
                                          <p:attrName>style.visibility</p:attrName>
                                        </p:attrNameLst>
                                      </p:cBhvr>
                                      <p:to>
                                        <p:strVal val="visible"/>
                                      </p:to>
                                    </p:set>
                                    <p:animEffect transition="in" filter="wipe(left)">
                                      <p:cBhvr>
                                        <p:cTn id="28" dur="1000"/>
                                        <p:tgtEl>
                                          <p:spTgt spid="4">
                                            <p:graphicEl>
                                              <a:dgm id="{1EE36CDB-0A3F-4B89-8D24-C86166951E41}"/>
                                            </p:graphic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4">
                                            <p:graphicEl>
                                              <a:dgm id="{689E8D6F-0F7A-48E4-B218-C2185DA9CE56}"/>
                                            </p:graphicEl>
                                          </p:spTgt>
                                        </p:tgtEl>
                                        <p:attrNameLst>
                                          <p:attrName>style.visibility</p:attrName>
                                        </p:attrNameLst>
                                      </p:cBhvr>
                                      <p:to>
                                        <p:strVal val="visible"/>
                                      </p:to>
                                    </p:set>
                                    <p:animEffect transition="in" filter="wipe(left)">
                                      <p:cBhvr>
                                        <p:cTn id="31" dur="1000"/>
                                        <p:tgtEl>
                                          <p:spTgt spid="4">
                                            <p:graphicEl>
                                              <a:dgm id="{689E8D6F-0F7A-48E4-B218-C2185DA9CE56}"/>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graphicEl>
                                              <a:dgm id="{25848962-8F94-4330-B251-FD8B8CFFD37B}"/>
                                            </p:graphicEl>
                                          </p:spTgt>
                                        </p:tgtEl>
                                        <p:attrNameLst>
                                          <p:attrName>style.visibility</p:attrName>
                                        </p:attrNameLst>
                                      </p:cBhvr>
                                      <p:to>
                                        <p:strVal val="visible"/>
                                      </p:to>
                                    </p:set>
                                    <p:animEffect transition="in" filter="wipe(left)">
                                      <p:cBhvr>
                                        <p:cTn id="36" dur="1000"/>
                                        <p:tgtEl>
                                          <p:spTgt spid="4">
                                            <p:graphicEl>
                                              <a:dgm id="{25848962-8F94-4330-B251-FD8B8CFFD37B}"/>
                                            </p:graphic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4">
                                            <p:graphicEl>
                                              <a:dgm id="{3CA00A6D-AB65-4BC1-8E78-C5E2D08BA8D7}"/>
                                            </p:graphicEl>
                                          </p:spTgt>
                                        </p:tgtEl>
                                        <p:attrNameLst>
                                          <p:attrName>style.visibility</p:attrName>
                                        </p:attrNameLst>
                                      </p:cBhvr>
                                      <p:to>
                                        <p:strVal val="visible"/>
                                      </p:to>
                                    </p:set>
                                    <p:animEffect transition="in" filter="wipe(left)">
                                      <p:cBhvr>
                                        <p:cTn id="39" dur="1000"/>
                                        <p:tgtEl>
                                          <p:spTgt spid="4">
                                            <p:graphicEl>
                                              <a:dgm id="{3CA00A6D-AB65-4BC1-8E78-C5E2D08BA8D7}"/>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4">
                                            <p:graphicEl>
                                              <a:dgm id="{421E0C11-AE2A-4E20-91C5-A31D647E6162}"/>
                                            </p:graphicEl>
                                          </p:spTgt>
                                        </p:tgtEl>
                                        <p:attrNameLst>
                                          <p:attrName>style.visibility</p:attrName>
                                        </p:attrNameLst>
                                      </p:cBhvr>
                                      <p:to>
                                        <p:strVal val="visible"/>
                                      </p:to>
                                    </p:set>
                                    <p:animEffect transition="in" filter="wipe(left)">
                                      <p:cBhvr>
                                        <p:cTn id="44" dur="1000"/>
                                        <p:tgtEl>
                                          <p:spTgt spid="4">
                                            <p:graphicEl>
                                              <a:dgm id="{421E0C11-AE2A-4E20-91C5-A31D647E6162}"/>
                                            </p:graphicEl>
                                          </p:spTgt>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4">
                                            <p:graphicEl>
                                              <a:dgm id="{19D5C811-5C25-4A07-8FE7-0C4EFBBA7BE1}"/>
                                            </p:graphicEl>
                                          </p:spTgt>
                                        </p:tgtEl>
                                        <p:attrNameLst>
                                          <p:attrName>style.visibility</p:attrName>
                                        </p:attrNameLst>
                                      </p:cBhvr>
                                      <p:to>
                                        <p:strVal val="visible"/>
                                      </p:to>
                                    </p:set>
                                    <p:animEffect transition="in" filter="wipe(left)">
                                      <p:cBhvr>
                                        <p:cTn id="47" dur="1000"/>
                                        <p:tgtEl>
                                          <p:spTgt spid="4">
                                            <p:graphicEl>
                                              <a:dgm id="{19D5C811-5C25-4A07-8FE7-0C4EFBBA7BE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Student Services</a:t>
            </a:r>
          </a:p>
        </p:txBody>
      </p:sp>
      <p:sp>
        <p:nvSpPr>
          <p:cNvPr id="3" name="Content Placeholder 2"/>
          <p:cNvSpPr>
            <a:spLocks noGrp="1"/>
          </p:cNvSpPr>
          <p:nvPr>
            <p:ph idx="1"/>
          </p:nvPr>
        </p:nvSpPr>
        <p:spPr/>
        <p:txBody>
          <a:bodyPr/>
          <a:lstStyle/>
          <a:p>
            <a:pPr>
              <a:lnSpc>
                <a:spcPct val="150000"/>
              </a:lnSpc>
              <a:spcAft>
                <a:spcPts val="1200"/>
              </a:spcAft>
            </a:pPr>
            <a:r>
              <a:rPr lang="en-US" sz="3600" dirty="0">
                <a:solidFill>
                  <a:schemeClr val="tx1"/>
                </a:solidFill>
              </a:rPr>
              <a:t>Instructional Unit Team</a:t>
            </a:r>
          </a:p>
          <a:p>
            <a:pPr>
              <a:lnSpc>
                <a:spcPct val="150000"/>
              </a:lnSpc>
              <a:spcAft>
                <a:spcPts val="1200"/>
              </a:spcAft>
            </a:pPr>
            <a:r>
              <a:rPr lang="en-US" sz="3600" dirty="0">
                <a:solidFill>
                  <a:schemeClr val="tx1"/>
                </a:solidFill>
              </a:rPr>
              <a:t>Federal Financial Aid</a:t>
            </a:r>
          </a:p>
          <a:p>
            <a:pPr>
              <a:lnSpc>
                <a:spcPct val="150000"/>
              </a:lnSpc>
              <a:spcAft>
                <a:spcPts val="1200"/>
              </a:spcAft>
            </a:pPr>
            <a:r>
              <a:rPr lang="en-US" sz="3600" dirty="0">
                <a:solidFill>
                  <a:schemeClr val="tx1"/>
                </a:solidFill>
              </a:rPr>
              <a:t>Supportive Services</a:t>
            </a:r>
          </a:p>
          <a:p>
            <a:pPr>
              <a:lnSpc>
                <a:spcPct val="150000"/>
              </a:lnSpc>
              <a:spcAft>
                <a:spcPts val="1200"/>
              </a:spcAft>
            </a:pPr>
            <a:r>
              <a:rPr lang="en-US" sz="3600" dirty="0">
                <a:solidFill>
                  <a:schemeClr val="tx1"/>
                </a:solidFill>
              </a:rPr>
              <a:t>Job Assistance</a:t>
            </a:r>
          </a:p>
          <a:p>
            <a:endParaRPr lang="en-US" dirty="0"/>
          </a:p>
        </p:txBody>
      </p:sp>
    </p:spTree>
    <p:extLst>
      <p:ext uri="{BB962C8B-B14F-4D97-AF65-F5344CB8AC3E}">
        <p14:creationId xmlns:p14="http://schemas.microsoft.com/office/powerpoint/2010/main" val="3568508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Student Services:</a:t>
            </a:r>
            <a:br>
              <a:rPr lang="en-US" dirty="0"/>
            </a:br>
            <a:r>
              <a:rPr lang="en-US" dirty="0"/>
              <a:t> Instructional unit team</a:t>
            </a:r>
          </a:p>
        </p:txBody>
      </p:sp>
      <p:sp>
        <p:nvSpPr>
          <p:cNvPr id="3" name="Content Placeholder 2"/>
          <p:cNvSpPr>
            <a:spLocks noGrp="1"/>
          </p:cNvSpPr>
          <p:nvPr>
            <p:ph idx="1"/>
          </p:nvPr>
        </p:nvSpPr>
        <p:spPr>
          <a:xfrm>
            <a:off x="457199" y="1209470"/>
            <a:ext cx="7859027" cy="4654617"/>
          </a:xfrm>
        </p:spPr>
        <p:txBody>
          <a:bodyPr/>
          <a:lstStyle/>
          <a:p>
            <a:pPr>
              <a:spcBef>
                <a:spcPts val="1200"/>
              </a:spcBef>
              <a:spcAft>
                <a:spcPts val="1200"/>
              </a:spcAft>
            </a:pPr>
            <a:r>
              <a:rPr lang="en-US" dirty="0">
                <a:solidFill>
                  <a:schemeClr val="tx1"/>
                </a:solidFill>
              </a:rPr>
              <a:t>Student, all program instructors, and other school official (center director, training manager, financial aid officer, etc.)  </a:t>
            </a:r>
          </a:p>
          <a:p>
            <a:pPr>
              <a:spcBef>
                <a:spcPts val="1200"/>
              </a:spcBef>
              <a:spcAft>
                <a:spcPts val="1200"/>
              </a:spcAft>
            </a:pPr>
            <a:r>
              <a:rPr lang="en-US" dirty="0">
                <a:solidFill>
                  <a:schemeClr val="tx1"/>
                </a:solidFill>
              </a:rPr>
              <a:t>Weekly</a:t>
            </a:r>
          </a:p>
          <a:p>
            <a:pPr>
              <a:spcBef>
                <a:spcPts val="1200"/>
              </a:spcBef>
              <a:spcAft>
                <a:spcPts val="1200"/>
              </a:spcAft>
            </a:pPr>
            <a:r>
              <a:rPr lang="en-US" dirty="0">
                <a:solidFill>
                  <a:schemeClr val="tx1"/>
                </a:solidFill>
              </a:rPr>
              <a:t>Student progress </a:t>
            </a:r>
          </a:p>
          <a:p>
            <a:pPr>
              <a:spcBef>
                <a:spcPts val="1200"/>
              </a:spcBef>
              <a:spcAft>
                <a:spcPts val="1200"/>
              </a:spcAft>
            </a:pPr>
            <a:r>
              <a:rPr lang="en-US" dirty="0">
                <a:solidFill>
                  <a:schemeClr val="tx1"/>
                </a:solidFill>
              </a:rPr>
              <a:t>Addresses barriers</a:t>
            </a:r>
          </a:p>
          <a:p>
            <a:pPr>
              <a:spcBef>
                <a:spcPts val="1200"/>
              </a:spcBef>
              <a:spcAft>
                <a:spcPts val="1200"/>
              </a:spcAft>
            </a:pPr>
            <a:r>
              <a:rPr lang="en-US" dirty="0">
                <a:solidFill>
                  <a:schemeClr val="tx1"/>
                </a:solidFill>
              </a:rPr>
              <a:t>Follow-up</a:t>
            </a:r>
          </a:p>
        </p:txBody>
      </p:sp>
    </p:spTree>
    <p:extLst>
      <p:ext uri="{BB962C8B-B14F-4D97-AF65-F5344CB8AC3E}">
        <p14:creationId xmlns:p14="http://schemas.microsoft.com/office/powerpoint/2010/main" val="36524851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Student Services:</a:t>
            </a:r>
            <a:br>
              <a:rPr lang="en-US" dirty="0"/>
            </a:br>
            <a:r>
              <a:rPr lang="en-US" dirty="0"/>
              <a:t> Federal Financial Aid</a:t>
            </a:r>
          </a:p>
        </p:txBody>
      </p:sp>
      <p:sp>
        <p:nvSpPr>
          <p:cNvPr id="3" name="Content Placeholder 2"/>
          <p:cNvSpPr>
            <a:spLocks noGrp="1"/>
          </p:cNvSpPr>
          <p:nvPr>
            <p:ph idx="1"/>
          </p:nvPr>
        </p:nvSpPr>
        <p:spPr/>
        <p:txBody>
          <a:bodyPr/>
          <a:lstStyle/>
          <a:p>
            <a:pPr>
              <a:spcAft>
                <a:spcPts val="1200"/>
              </a:spcAft>
            </a:pPr>
            <a:r>
              <a:rPr lang="en-US" dirty="0">
                <a:solidFill>
                  <a:schemeClr val="tx1"/>
                </a:solidFill>
              </a:rPr>
              <a:t>Need-based</a:t>
            </a:r>
          </a:p>
          <a:p>
            <a:pPr>
              <a:spcAft>
                <a:spcPts val="1200"/>
              </a:spcAft>
            </a:pPr>
            <a:r>
              <a:rPr lang="en-US" dirty="0">
                <a:solidFill>
                  <a:schemeClr val="tx1"/>
                </a:solidFill>
              </a:rPr>
              <a:t>WIOA-167 students receive biweekly stipend for attendance </a:t>
            </a:r>
          </a:p>
          <a:p>
            <a:pPr>
              <a:spcAft>
                <a:spcPts val="1200"/>
              </a:spcAft>
            </a:pPr>
            <a:r>
              <a:rPr lang="en-US" dirty="0">
                <a:solidFill>
                  <a:schemeClr val="tx1"/>
                </a:solidFill>
              </a:rPr>
              <a:t>Title IV funds (eligible if they are enrolled in “career pathway program”)</a:t>
            </a:r>
          </a:p>
          <a:p>
            <a:pPr>
              <a:spcAft>
                <a:spcPts val="1200"/>
              </a:spcAft>
            </a:pPr>
            <a:r>
              <a:rPr lang="en-US" dirty="0">
                <a:solidFill>
                  <a:schemeClr val="tx1"/>
                </a:solidFill>
              </a:rPr>
              <a:t>Students without high school diploma must meet “Ability to Benefit” test requirements</a:t>
            </a:r>
          </a:p>
        </p:txBody>
      </p:sp>
    </p:spTree>
    <p:extLst>
      <p:ext uri="{BB962C8B-B14F-4D97-AF65-F5344CB8AC3E}">
        <p14:creationId xmlns:p14="http://schemas.microsoft.com/office/powerpoint/2010/main" val="1687623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National Farmworker Jobs Program</a:t>
            </a:r>
          </a:p>
        </p:txBody>
      </p:sp>
      <p:sp>
        <p:nvSpPr>
          <p:cNvPr id="5" name="Content Placeholder 4"/>
          <p:cNvSpPr>
            <a:spLocks noGrp="1"/>
          </p:cNvSpPr>
          <p:nvPr>
            <p:ph idx="1"/>
          </p:nvPr>
        </p:nvSpPr>
        <p:spPr/>
        <p:txBody>
          <a:bodyPr/>
          <a:lstStyle/>
          <a:p>
            <a:pPr marL="109728" indent="0">
              <a:buNone/>
            </a:pPr>
            <a:r>
              <a:rPr lang="en-US" dirty="0">
                <a:solidFill>
                  <a:schemeClr val="tx1"/>
                </a:solidFill>
              </a:rPr>
              <a:t>Provides career services, training services, housing assistance services, youth services, and other related assistance services to help retain agricultural jobs, including agricultural skills upgrade, or acquire new skills</a:t>
            </a:r>
          </a:p>
          <a:p>
            <a:endParaRPr lang="en-US" dirty="0"/>
          </a:p>
        </p:txBody>
      </p:sp>
    </p:spTree>
    <p:extLst>
      <p:ext uri="{BB962C8B-B14F-4D97-AF65-F5344CB8AC3E}">
        <p14:creationId xmlns:p14="http://schemas.microsoft.com/office/powerpoint/2010/main" val="42865734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Student Services:</a:t>
            </a:r>
            <a:br>
              <a:rPr lang="en-US" dirty="0"/>
            </a:br>
            <a:r>
              <a:rPr lang="en-US" dirty="0"/>
              <a:t> Job Assistance </a:t>
            </a:r>
          </a:p>
        </p:txBody>
      </p:sp>
      <p:sp>
        <p:nvSpPr>
          <p:cNvPr id="3" name="Content Placeholder 2"/>
          <p:cNvSpPr>
            <a:spLocks noGrp="1"/>
          </p:cNvSpPr>
          <p:nvPr>
            <p:ph idx="1"/>
          </p:nvPr>
        </p:nvSpPr>
        <p:spPr/>
        <p:txBody>
          <a:bodyPr>
            <a:normAutofit/>
          </a:bodyPr>
          <a:lstStyle/>
          <a:p>
            <a:pPr>
              <a:spcAft>
                <a:spcPts val="1200"/>
              </a:spcAft>
            </a:pPr>
            <a:r>
              <a:rPr lang="en-US" sz="3200" dirty="0">
                <a:solidFill>
                  <a:schemeClr val="tx1"/>
                </a:solidFill>
              </a:rPr>
              <a:t>Job placement (community partnerships) </a:t>
            </a:r>
          </a:p>
          <a:p>
            <a:pPr>
              <a:spcAft>
                <a:spcPts val="1200"/>
              </a:spcAft>
            </a:pPr>
            <a:r>
              <a:rPr lang="en-US" sz="3200" dirty="0">
                <a:solidFill>
                  <a:schemeClr val="tx1"/>
                </a:solidFill>
              </a:rPr>
              <a:t>Job retention</a:t>
            </a:r>
          </a:p>
        </p:txBody>
      </p:sp>
    </p:spTree>
    <p:extLst>
      <p:ext uri="{BB962C8B-B14F-4D97-AF65-F5344CB8AC3E}">
        <p14:creationId xmlns:p14="http://schemas.microsoft.com/office/powerpoint/2010/main" val="22403370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Student Services:</a:t>
            </a:r>
            <a:br>
              <a:rPr lang="en-US" dirty="0"/>
            </a:br>
            <a:r>
              <a:rPr lang="en-US" dirty="0"/>
              <a:t> Supportive Services</a:t>
            </a:r>
          </a:p>
        </p:txBody>
      </p:sp>
      <p:graphicFrame>
        <p:nvGraphicFramePr>
          <p:cNvPr id="4" name="Content Placeholder 3"/>
          <p:cNvGraphicFramePr>
            <a:graphicFrameLocks noGrp="1"/>
          </p:cNvGraphicFramePr>
          <p:nvPr>
            <p:ph idx="1"/>
            <p:extLst/>
          </p:nvPr>
        </p:nvGraphicFramePr>
        <p:xfrm>
          <a:off x="231004" y="1126158"/>
          <a:ext cx="7680962" cy="4600876"/>
        </p:xfrm>
        <a:graphic>
          <a:graphicData uri="http://schemas.openxmlformats.org/drawingml/2006/table">
            <a:tbl>
              <a:tblPr firstRow="1" firstCol="1" bandRow="1">
                <a:tableStyleId>{5C22544A-7EE6-4342-B048-85BDC9FD1C3A}</a:tableStyleId>
              </a:tblPr>
              <a:tblGrid>
                <a:gridCol w="1347601">
                  <a:extLst>
                    <a:ext uri="{9D8B030D-6E8A-4147-A177-3AD203B41FA5}">
                      <a16:colId xmlns:a16="http://schemas.microsoft.com/office/drawing/2014/main" val="2916350207"/>
                    </a:ext>
                  </a:extLst>
                </a:gridCol>
                <a:gridCol w="959907">
                  <a:extLst>
                    <a:ext uri="{9D8B030D-6E8A-4147-A177-3AD203B41FA5}">
                      <a16:colId xmlns:a16="http://schemas.microsoft.com/office/drawing/2014/main" val="231972409"/>
                    </a:ext>
                  </a:extLst>
                </a:gridCol>
                <a:gridCol w="454423">
                  <a:extLst>
                    <a:ext uri="{9D8B030D-6E8A-4147-A177-3AD203B41FA5}">
                      <a16:colId xmlns:a16="http://schemas.microsoft.com/office/drawing/2014/main" val="2089005189"/>
                    </a:ext>
                  </a:extLst>
                </a:gridCol>
                <a:gridCol w="679595">
                  <a:extLst>
                    <a:ext uri="{9D8B030D-6E8A-4147-A177-3AD203B41FA5}">
                      <a16:colId xmlns:a16="http://schemas.microsoft.com/office/drawing/2014/main" val="2303425808"/>
                    </a:ext>
                  </a:extLst>
                </a:gridCol>
                <a:gridCol w="806017">
                  <a:extLst>
                    <a:ext uri="{9D8B030D-6E8A-4147-A177-3AD203B41FA5}">
                      <a16:colId xmlns:a16="http://schemas.microsoft.com/office/drawing/2014/main" val="1257757452"/>
                    </a:ext>
                  </a:extLst>
                </a:gridCol>
                <a:gridCol w="711805">
                  <a:extLst>
                    <a:ext uri="{9D8B030D-6E8A-4147-A177-3AD203B41FA5}">
                      <a16:colId xmlns:a16="http://schemas.microsoft.com/office/drawing/2014/main" val="2478525660"/>
                    </a:ext>
                  </a:extLst>
                </a:gridCol>
                <a:gridCol w="669936">
                  <a:extLst>
                    <a:ext uri="{9D8B030D-6E8A-4147-A177-3AD203B41FA5}">
                      <a16:colId xmlns:a16="http://schemas.microsoft.com/office/drawing/2014/main" val="3546956716"/>
                    </a:ext>
                  </a:extLst>
                </a:gridCol>
                <a:gridCol w="1330315">
                  <a:extLst>
                    <a:ext uri="{9D8B030D-6E8A-4147-A177-3AD203B41FA5}">
                      <a16:colId xmlns:a16="http://schemas.microsoft.com/office/drawing/2014/main" val="2447144192"/>
                    </a:ext>
                  </a:extLst>
                </a:gridCol>
                <a:gridCol w="721363">
                  <a:extLst>
                    <a:ext uri="{9D8B030D-6E8A-4147-A177-3AD203B41FA5}">
                      <a16:colId xmlns:a16="http://schemas.microsoft.com/office/drawing/2014/main" val="3293157473"/>
                    </a:ext>
                  </a:extLst>
                </a:gridCol>
              </a:tblGrid>
              <a:tr h="896758">
                <a:tc>
                  <a:txBody>
                    <a:bodyPr/>
                    <a:lstStyle/>
                    <a:p>
                      <a:pPr marL="0" marR="0">
                        <a:lnSpc>
                          <a:spcPct val="105000"/>
                        </a:lnSpc>
                        <a:spcBef>
                          <a:spcPts val="0"/>
                        </a:spcBef>
                        <a:spcAft>
                          <a:spcPts val="0"/>
                        </a:spcAft>
                      </a:pPr>
                      <a:r>
                        <a:rPr lang="en-US" sz="1000">
                          <a:effectLst/>
                        </a:rPr>
                        <a:t>Row Labels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nSpc>
                          <a:spcPct val="105000"/>
                        </a:lnSpc>
                        <a:spcBef>
                          <a:spcPts val="0"/>
                        </a:spcBef>
                        <a:spcAft>
                          <a:spcPts val="0"/>
                        </a:spcAft>
                      </a:pPr>
                      <a:r>
                        <a:rPr lang="en-US" sz="1000" dirty="0">
                          <a:effectLst/>
                        </a:rPr>
                        <a:t>    Clothing</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nSpc>
                          <a:spcPct val="105000"/>
                        </a:lnSpc>
                        <a:spcBef>
                          <a:spcPts val="0"/>
                        </a:spcBef>
                        <a:spcAft>
                          <a:spcPts val="0"/>
                        </a:spcAft>
                      </a:pPr>
                      <a:r>
                        <a:rPr lang="en-US" sz="1000">
                          <a:effectLst/>
                        </a:rPr>
                        <a:t>DMV</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nSpc>
                          <a:spcPct val="105000"/>
                        </a:lnSpc>
                        <a:spcBef>
                          <a:spcPts val="0"/>
                        </a:spcBef>
                        <a:spcAft>
                          <a:spcPts val="0"/>
                        </a:spcAft>
                      </a:pPr>
                      <a:r>
                        <a:rPr lang="en-US" sz="1000" dirty="0">
                          <a:effectLst/>
                        </a:rPr>
                        <a:t>   Food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nSpc>
                          <a:spcPct val="105000"/>
                        </a:lnSpc>
                        <a:spcBef>
                          <a:spcPts val="0"/>
                        </a:spcBef>
                        <a:spcAft>
                          <a:spcPts val="0"/>
                        </a:spcAft>
                      </a:pPr>
                      <a:r>
                        <a:rPr lang="en-US" sz="1000" dirty="0">
                          <a:effectLst/>
                        </a:rPr>
                        <a:t>   Housing</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nSpc>
                          <a:spcPct val="105000"/>
                        </a:lnSpc>
                        <a:spcBef>
                          <a:spcPts val="0"/>
                        </a:spcBef>
                        <a:spcAft>
                          <a:spcPts val="0"/>
                        </a:spcAft>
                      </a:pPr>
                      <a:r>
                        <a:rPr lang="en-US" sz="1000" dirty="0">
                          <a:effectLst/>
                        </a:rPr>
                        <a:t>Medical</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nSpc>
                          <a:spcPct val="105000"/>
                        </a:lnSpc>
                        <a:spcBef>
                          <a:spcPts val="0"/>
                        </a:spcBef>
                        <a:spcAft>
                          <a:spcPts val="0"/>
                        </a:spcAft>
                      </a:pPr>
                      <a:r>
                        <a:rPr lang="en-US" sz="1000" dirty="0">
                          <a:effectLst/>
                        </a:rPr>
                        <a:t>  Other</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nSpc>
                          <a:spcPct val="105000"/>
                        </a:lnSpc>
                        <a:spcBef>
                          <a:spcPts val="0"/>
                        </a:spcBef>
                        <a:spcAft>
                          <a:spcPts val="0"/>
                        </a:spcAft>
                      </a:pPr>
                      <a:r>
                        <a:rPr lang="en-US" sz="1000" dirty="0">
                          <a:effectLst/>
                        </a:rPr>
                        <a:t>    Transportation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nSpc>
                          <a:spcPct val="105000"/>
                        </a:lnSpc>
                        <a:spcBef>
                          <a:spcPts val="0"/>
                        </a:spcBef>
                        <a:spcAft>
                          <a:spcPts val="0"/>
                        </a:spcAft>
                      </a:pPr>
                      <a:r>
                        <a:rPr lang="en-US" sz="1000" dirty="0">
                          <a:effectLst/>
                        </a:rPr>
                        <a:t>   Utility</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extLst>
                  <a:ext uri="{0D108BD9-81ED-4DB2-BD59-A6C34878D82A}">
                    <a16:rowId xmlns:a16="http://schemas.microsoft.com/office/drawing/2014/main" val="804345630"/>
                  </a:ext>
                </a:extLst>
              </a:tr>
              <a:tr h="336738">
                <a:tc>
                  <a:txBody>
                    <a:bodyPr/>
                    <a:lstStyle/>
                    <a:p>
                      <a:pPr marL="0" marR="0">
                        <a:lnSpc>
                          <a:spcPct val="105000"/>
                        </a:lnSpc>
                        <a:spcBef>
                          <a:spcPts val="0"/>
                        </a:spcBef>
                        <a:spcAft>
                          <a:spcPts val="0"/>
                        </a:spcAft>
                      </a:pPr>
                      <a:r>
                        <a:rPr lang="en-US" sz="1000" dirty="0">
                          <a:effectLst/>
                        </a:rPr>
                        <a:t>El</a:t>
                      </a:r>
                      <a:r>
                        <a:rPr lang="en-US" sz="1000" baseline="0" dirty="0">
                          <a:effectLst/>
                        </a:rPr>
                        <a:t> Centro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24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58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10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extLst>
                  <a:ext uri="{0D108BD9-81ED-4DB2-BD59-A6C34878D82A}">
                    <a16:rowId xmlns:a16="http://schemas.microsoft.com/office/drawing/2014/main" val="378837392"/>
                  </a:ext>
                </a:extLst>
              </a:tr>
              <a:tr h="336738">
                <a:tc>
                  <a:txBody>
                    <a:bodyPr/>
                    <a:lstStyle/>
                    <a:p>
                      <a:pPr marL="0" marR="0">
                        <a:lnSpc>
                          <a:spcPct val="105000"/>
                        </a:lnSpc>
                        <a:spcBef>
                          <a:spcPts val="0"/>
                        </a:spcBef>
                        <a:spcAft>
                          <a:spcPts val="0"/>
                        </a:spcAft>
                      </a:pPr>
                      <a:r>
                        <a:rPr lang="en-US" sz="1000" dirty="0">
                          <a:effectLst/>
                          <a:latin typeface="+mn-lt"/>
                          <a:ea typeface="+mn-ea"/>
                          <a:cs typeface="+mn-cs"/>
                        </a:rPr>
                        <a:t>Coachella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extLst>
                  <a:ext uri="{0D108BD9-81ED-4DB2-BD59-A6C34878D82A}">
                    <a16:rowId xmlns:a16="http://schemas.microsoft.com/office/drawing/2014/main" val="1591364980"/>
                  </a:ext>
                </a:extLst>
              </a:tr>
              <a:tr h="336738">
                <a:tc>
                  <a:txBody>
                    <a:bodyPr/>
                    <a:lstStyle/>
                    <a:p>
                      <a:pPr marL="0" marR="0">
                        <a:lnSpc>
                          <a:spcPct val="105000"/>
                        </a:lnSpc>
                        <a:spcBef>
                          <a:spcPts val="0"/>
                        </a:spcBef>
                        <a:spcAft>
                          <a:spcPts val="0"/>
                        </a:spcAft>
                      </a:pPr>
                      <a:r>
                        <a:rPr lang="en-US" sz="1000" dirty="0">
                          <a:effectLst/>
                          <a:latin typeface="+mn-lt"/>
                          <a:ea typeface="+mn-ea"/>
                          <a:cs typeface="+mn-cs"/>
                        </a:rPr>
                        <a:t>Salinas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extLst>
                  <a:ext uri="{0D108BD9-81ED-4DB2-BD59-A6C34878D82A}">
                    <a16:rowId xmlns:a16="http://schemas.microsoft.com/office/drawing/2014/main" val="1240271216"/>
                  </a:ext>
                </a:extLst>
              </a:tr>
              <a:tr h="336738">
                <a:tc>
                  <a:txBody>
                    <a:bodyPr/>
                    <a:lstStyle/>
                    <a:p>
                      <a:pPr marL="0" marR="0">
                        <a:lnSpc>
                          <a:spcPct val="105000"/>
                        </a:lnSpc>
                        <a:spcBef>
                          <a:spcPts val="0"/>
                        </a:spcBef>
                        <a:spcAft>
                          <a:spcPts val="0"/>
                        </a:spcAft>
                      </a:pPr>
                      <a:r>
                        <a:rPr lang="en-US" sz="1000" dirty="0">
                          <a:effectLst/>
                          <a:latin typeface="+mn-lt"/>
                          <a:ea typeface="+mn-ea"/>
                          <a:cs typeface="+mn-cs"/>
                        </a:rPr>
                        <a:t>Soledad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104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extLst>
                  <a:ext uri="{0D108BD9-81ED-4DB2-BD59-A6C34878D82A}">
                    <a16:rowId xmlns:a16="http://schemas.microsoft.com/office/drawing/2014/main" val="4005827788"/>
                  </a:ext>
                </a:extLst>
              </a:tr>
              <a:tr h="336738">
                <a:tc>
                  <a:txBody>
                    <a:bodyPr/>
                    <a:lstStyle/>
                    <a:p>
                      <a:pPr marL="0" marR="0">
                        <a:lnSpc>
                          <a:spcPct val="105000"/>
                        </a:lnSpc>
                        <a:spcBef>
                          <a:spcPts val="0"/>
                        </a:spcBef>
                        <a:spcAft>
                          <a:spcPts val="0"/>
                        </a:spcAft>
                      </a:pPr>
                      <a:r>
                        <a:rPr lang="en-US" sz="1000" dirty="0">
                          <a:effectLst/>
                        </a:rPr>
                        <a:t>Oxnard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13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20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extLst>
                  <a:ext uri="{0D108BD9-81ED-4DB2-BD59-A6C34878D82A}">
                    <a16:rowId xmlns:a16="http://schemas.microsoft.com/office/drawing/2014/main" val="2940217153"/>
                  </a:ext>
                </a:extLst>
              </a:tr>
              <a:tr h="336738">
                <a:tc>
                  <a:txBody>
                    <a:bodyPr/>
                    <a:lstStyle/>
                    <a:p>
                      <a:pPr marL="0" marR="0">
                        <a:lnSpc>
                          <a:spcPct val="105000"/>
                        </a:lnSpc>
                        <a:spcBef>
                          <a:spcPts val="0"/>
                        </a:spcBef>
                        <a:spcAft>
                          <a:spcPts val="0"/>
                        </a:spcAft>
                      </a:pPr>
                      <a:r>
                        <a:rPr lang="en-US" sz="1000" dirty="0">
                          <a:effectLst/>
                          <a:latin typeface="+mn-lt"/>
                          <a:ea typeface="+mn-ea"/>
                          <a:cs typeface="+mn-cs"/>
                        </a:rPr>
                        <a:t>Colton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extLst>
                  <a:ext uri="{0D108BD9-81ED-4DB2-BD59-A6C34878D82A}">
                    <a16:rowId xmlns:a16="http://schemas.microsoft.com/office/drawing/2014/main" val="4109848055"/>
                  </a:ext>
                </a:extLst>
              </a:tr>
              <a:tr h="336738">
                <a:tc>
                  <a:txBody>
                    <a:bodyPr/>
                    <a:lstStyle/>
                    <a:p>
                      <a:pPr marL="0" marR="0">
                        <a:lnSpc>
                          <a:spcPct val="105000"/>
                        </a:lnSpc>
                        <a:spcBef>
                          <a:spcPts val="0"/>
                        </a:spcBef>
                        <a:spcAft>
                          <a:spcPts val="0"/>
                        </a:spcAft>
                      </a:pPr>
                      <a:r>
                        <a:rPr lang="en-US" sz="1000" dirty="0">
                          <a:effectLst/>
                        </a:rPr>
                        <a:t>San</a:t>
                      </a:r>
                      <a:r>
                        <a:rPr lang="en-US" sz="1000" baseline="0" dirty="0">
                          <a:effectLst/>
                        </a:rPr>
                        <a:t> Diego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extLst>
                  <a:ext uri="{0D108BD9-81ED-4DB2-BD59-A6C34878D82A}">
                    <a16:rowId xmlns:a16="http://schemas.microsoft.com/office/drawing/2014/main" val="1519566167"/>
                  </a:ext>
                </a:extLst>
              </a:tr>
              <a:tr h="336738">
                <a:tc>
                  <a:txBody>
                    <a:bodyPr/>
                    <a:lstStyle/>
                    <a:p>
                      <a:pPr marL="0" marR="0">
                        <a:lnSpc>
                          <a:spcPct val="105000"/>
                        </a:lnSpc>
                        <a:spcBef>
                          <a:spcPts val="0"/>
                        </a:spcBef>
                        <a:spcAft>
                          <a:spcPts val="0"/>
                        </a:spcAft>
                      </a:pPr>
                      <a:r>
                        <a:rPr lang="en-US" sz="1000" dirty="0">
                          <a:effectLst/>
                        </a:rPr>
                        <a:t>Santa</a:t>
                      </a:r>
                      <a:r>
                        <a:rPr lang="en-US" sz="1000" baseline="0" dirty="0">
                          <a:effectLst/>
                        </a:rPr>
                        <a:t> Maria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extLst>
                  <a:ext uri="{0D108BD9-81ED-4DB2-BD59-A6C34878D82A}">
                    <a16:rowId xmlns:a16="http://schemas.microsoft.com/office/drawing/2014/main" val="108692257"/>
                  </a:ext>
                </a:extLst>
              </a:tr>
              <a:tr h="336738">
                <a:tc>
                  <a:txBody>
                    <a:bodyPr/>
                    <a:lstStyle/>
                    <a:p>
                      <a:pPr marL="0" marR="0">
                        <a:lnSpc>
                          <a:spcPct val="105000"/>
                        </a:lnSpc>
                        <a:spcBef>
                          <a:spcPts val="0"/>
                        </a:spcBef>
                        <a:spcAft>
                          <a:spcPts val="0"/>
                        </a:spcAft>
                      </a:pPr>
                      <a:r>
                        <a:rPr lang="en-US" sz="1000" dirty="0">
                          <a:effectLst/>
                        </a:rPr>
                        <a:t>Vine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31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16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extLst>
                  <a:ext uri="{0D108BD9-81ED-4DB2-BD59-A6C34878D82A}">
                    <a16:rowId xmlns:a16="http://schemas.microsoft.com/office/drawing/2014/main" val="2446864198"/>
                  </a:ext>
                </a:extLst>
              </a:tr>
              <a:tr h="336738">
                <a:tc>
                  <a:txBody>
                    <a:bodyPr/>
                    <a:lstStyle/>
                    <a:p>
                      <a:pPr marL="0" marR="0">
                        <a:lnSpc>
                          <a:spcPct val="105000"/>
                        </a:lnSpc>
                        <a:spcBef>
                          <a:spcPts val="0"/>
                        </a:spcBef>
                        <a:spcAft>
                          <a:spcPts val="0"/>
                        </a:spcAft>
                      </a:pPr>
                      <a:r>
                        <a:rPr lang="en-US" sz="1000" dirty="0">
                          <a:effectLst/>
                        </a:rPr>
                        <a:t>Watsonville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extLst>
                  <a:ext uri="{0D108BD9-81ED-4DB2-BD59-A6C34878D82A}">
                    <a16:rowId xmlns:a16="http://schemas.microsoft.com/office/drawing/2014/main" val="941369882"/>
                  </a:ext>
                </a:extLst>
              </a:tr>
              <a:tr h="336738">
                <a:tc>
                  <a:txBody>
                    <a:bodyPr/>
                    <a:lstStyle/>
                    <a:p>
                      <a:pPr marL="0" marR="0">
                        <a:lnSpc>
                          <a:spcPct val="105000"/>
                        </a:lnSpc>
                        <a:spcBef>
                          <a:spcPts val="0"/>
                        </a:spcBef>
                        <a:spcAft>
                          <a:spcPts val="0"/>
                        </a:spcAft>
                      </a:pPr>
                      <a:r>
                        <a:rPr lang="en-US" sz="1000">
                          <a:effectLst/>
                        </a:rPr>
                        <a:t>Grand Total</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23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75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17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121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a:effectLst/>
                        </a:rPr>
                        <a:t>119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tc>
                  <a:txBody>
                    <a:bodyPr/>
                    <a:lstStyle/>
                    <a:p>
                      <a:pPr marL="0" marR="0" algn="ctr">
                        <a:lnSpc>
                          <a:spcPct val="105000"/>
                        </a:lnSpc>
                        <a:spcBef>
                          <a:spcPts val="0"/>
                        </a:spcBef>
                        <a:spcAft>
                          <a:spcPts val="0"/>
                        </a:spcAft>
                      </a:pPr>
                      <a:r>
                        <a:rPr lang="en-US" sz="1000" dirty="0">
                          <a:effectLst/>
                        </a:rPr>
                        <a:t>13</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883" marR="63883" marT="0" marB="0" anchor="b"/>
                </a:tc>
                <a:extLst>
                  <a:ext uri="{0D108BD9-81ED-4DB2-BD59-A6C34878D82A}">
                    <a16:rowId xmlns:a16="http://schemas.microsoft.com/office/drawing/2014/main" val="2814817448"/>
                  </a:ext>
                </a:extLst>
              </a:tr>
            </a:tbl>
          </a:graphicData>
        </a:graphic>
      </p:graphicFrame>
    </p:spTree>
    <p:extLst>
      <p:ext uri="{BB962C8B-B14F-4D97-AF65-F5344CB8AC3E}">
        <p14:creationId xmlns:p14="http://schemas.microsoft.com/office/powerpoint/2010/main" val="33999873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33349" y="190500"/>
            <a:ext cx="7324725" cy="5638800"/>
          </a:xfrm>
        </p:spPr>
        <p:txBody>
          <a:bodyPr>
            <a:normAutofit/>
          </a:bodyPr>
          <a:lstStyle/>
          <a:p>
            <a:endParaRPr lang="en-US" dirty="0"/>
          </a:p>
          <a:p>
            <a:endParaRPr lang="en-US" dirty="0"/>
          </a:p>
          <a:p>
            <a:pPr marL="457200" indent="-457200">
              <a:buFont typeface="Wingdings" panose="05000000000000000000" pitchFamily="2" charset="2"/>
              <a:buChar char="Ø"/>
            </a:pPr>
            <a:r>
              <a:rPr lang="en-US" dirty="0"/>
              <a:t>Training and Employment Notice on how to increase services to English Language Learners (ELL) with substantial cultural and language barriers to employment:  </a:t>
            </a:r>
            <a:r>
              <a:rPr lang="en-US" dirty="0">
                <a:hlinkClick r:id="rId2"/>
              </a:rPr>
              <a:t>https://wdr.doleta.gov/directives/attach/TEN/TEN_28-16_Change_1_acc.pdf</a:t>
            </a:r>
            <a:endParaRPr lang="en-US" dirty="0"/>
          </a:p>
          <a:p>
            <a:endParaRPr lang="en-US" dirty="0"/>
          </a:p>
        </p:txBody>
      </p:sp>
      <p:sp>
        <p:nvSpPr>
          <p:cNvPr id="2" name="Title 1"/>
          <p:cNvSpPr>
            <a:spLocks noGrp="1"/>
          </p:cNvSpPr>
          <p:nvPr>
            <p:ph type="title" idx="4294967295"/>
          </p:nvPr>
        </p:nvSpPr>
        <p:spPr>
          <a:xfrm>
            <a:off x="409902" y="217488"/>
            <a:ext cx="6498897" cy="774700"/>
          </a:xfrm>
        </p:spPr>
        <p:txBody>
          <a:bodyPr/>
          <a:lstStyle/>
          <a:p>
            <a:r>
              <a:rPr lang="en-US" dirty="0"/>
              <a:t>Resources</a:t>
            </a:r>
          </a:p>
        </p:txBody>
      </p:sp>
    </p:spTree>
    <p:extLst>
      <p:ext uri="{BB962C8B-B14F-4D97-AF65-F5344CB8AC3E}">
        <p14:creationId xmlns:p14="http://schemas.microsoft.com/office/powerpoint/2010/main" val="33385640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Resources </a:t>
            </a:r>
          </a:p>
        </p:txBody>
      </p:sp>
      <p:sp>
        <p:nvSpPr>
          <p:cNvPr id="3" name="Content Placeholder 2"/>
          <p:cNvSpPr>
            <a:spLocks noGrp="1"/>
          </p:cNvSpPr>
          <p:nvPr>
            <p:ph idx="1"/>
          </p:nvPr>
        </p:nvSpPr>
        <p:spPr/>
        <p:txBody>
          <a:bodyPr>
            <a:normAutofit/>
          </a:bodyPr>
          <a:lstStyle/>
          <a:p>
            <a:r>
              <a:rPr lang="en-US" sz="2400" dirty="0"/>
              <a:t>Expanding Apprenticeship for Minorities:  examples from across the country, research on what works, as well as toolkits and guides:  </a:t>
            </a:r>
            <a:r>
              <a:rPr lang="en-US" sz="2400" dirty="0">
                <a:hlinkClick r:id="rId3"/>
              </a:rPr>
              <a:t>https://apprenticeshipusa.workforcegps.org/resources/2017/03/10/15/45/Expanding-Apprenticeship-for-Minorities</a:t>
            </a:r>
            <a:endParaRPr lang="en-US" sz="2400" dirty="0"/>
          </a:p>
          <a:p>
            <a:r>
              <a:rPr lang="en-US" sz="2400" dirty="0"/>
              <a:t>Success with Hard-to-Serve Clients Through Community Partnerships:  </a:t>
            </a:r>
            <a:r>
              <a:rPr lang="en-US" sz="2400" dirty="0">
                <a:hlinkClick r:id="rId4"/>
              </a:rPr>
              <a:t>https://farmworker.workforcegps.org/sitecore/content/global/resources/2015/06/01/11/17/Success_Hard_to_Serve_Clients_Through_Community_Part</a:t>
            </a:r>
            <a:endParaRPr lang="en-US" sz="2400" dirty="0"/>
          </a:p>
          <a:p>
            <a:endParaRPr lang="en-US" sz="24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5" name="TextBox 4"/>
          <p:cNvSpPr txBox="1"/>
          <p:nvPr/>
        </p:nvSpPr>
        <p:spPr>
          <a:xfrm>
            <a:off x="457200" y="2945831"/>
            <a:ext cx="6781800" cy="1815882"/>
          </a:xfrm>
          <a:prstGeom prst="rect">
            <a:avLst/>
          </a:prstGeom>
          <a:noFill/>
        </p:spPr>
        <p:txBody>
          <a:bodyPr wrap="square" rtlCol="0">
            <a:spAutoFit/>
          </a:bodyPr>
          <a:lstStyle/>
          <a:p>
            <a:pPr marL="342900" indent="-342900">
              <a:spcAft>
                <a:spcPts val="2400"/>
              </a:spcAft>
              <a:buFont typeface="+mj-lt"/>
              <a:buAutoNum type="arabicPeriod"/>
            </a:pPr>
            <a:r>
              <a:rPr lang="en-US" sz="2400" dirty="0">
                <a:latin typeface="Arial" pitchFamily="34" charset="0"/>
                <a:cs typeface="Arial" pitchFamily="34" charset="0"/>
              </a:rPr>
              <a:t>Inspired!</a:t>
            </a:r>
          </a:p>
          <a:p>
            <a:pPr marL="342900" indent="-342900">
              <a:spcAft>
                <a:spcPts val="2400"/>
              </a:spcAft>
              <a:buFont typeface="+mj-lt"/>
              <a:buAutoNum type="arabicPeriod"/>
            </a:pPr>
            <a:r>
              <a:rPr lang="en-US" sz="2400" dirty="0">
                <a:latin typeface="Arial" pitchFamily="34" charset="0"/>
                <a:cs typeface="Arial" pitchFamily="34" charset="0"/>
              </a:rPr>
              <a:t>A little overwhelmed…</a:t>
            </a:r>
          </a:p>
          <a:p>
            <a:pPr marL="342900" indent="-342900">
              <a:spcAft>
                <a:spcPts val="2400"/>
              </a:spcAft>
              <a:buFont typeface="+mj-lt"/>
              <a:buAutoNum type="arabicPeriod"/>
            </a:pPr>
            <a:r>
              <a:rPr lang="en-US" sz="2400" dirty="0">
                <a:latin typeface="Arial" pitchFamily="34" charset="0"/>
                <a:cs typeface="Arial" pitchFamily="34" charset="0"/>
              </a:rPr>
              <a:t>Huh…</a:t>
            </a:r>
          </a:p>
        </p:txBody>
      </p:sp>
      <p:sp>
        <p:nvSpPr>
          <p:cNvPr id="6" name="TextBox 5"/>
          <p:cNvSpPr txBox="1"/>
          <p:nvPr/>
        </p:nvSpPr>
        <p:spPr>
          <a:xfrm>
            <a:off x="101600" y="1524000"/>
            <a:ext cx="7467600" cy="480131"/>
          </a:xfrm>
          <a:prstGeom prst="rect">
            <a:avLst/>
          </a:prstGeom>
          <a:noFill/>
        </p:spPr>
        <p:txBody>
          <a:bodyPr wrap="square" rtlCol="0">
            <a:spAutoFit/>
          </a:bodyPr>
          <a:lstStyle/>
          <a:p>
            <a:pPr lvl="0" algn="ctr" defTabSz="1066800">
              <a:lnSpc>
                <a:spcPct val="90000"/>
              </a:lnSpc>
              <a:spcBef>
                <a:spcPct val="0"/>
              </a:spcBef>
              <a:spcAft>
                <a:spcPct val="35000"/>
              </a:spcAft>
            </a:pPr>
            <a:r>
              <a:rPr lang="en-US" sz="2800" dirty="0">
                <a:solidFill>
                  <a:srgbClr val="C00000"/>
                </a:solidFill>
                <a:latin typeface="Arial" pitchFamily="34" charset="0"/>
                <a:cs typeface="Arial" pitchFamily="34" charset="0"/>
              </a:rPr>
              <a:t>How do you feel after today’s webinar?  </a:t>
            </a:r>
            <a:endParaRPr lang="en-US" dirty="0">
              <a:latin typeface="Arial" pitchFamily="34" charset="0"/>
              <a:cs typeface="Arial" pitchFamily="34" charset="0"/>
            </a:endParaRPr>
          </a:p>
        </p:txBody>
      </p:sp>
    </p:spTree>
    <p:extLst>
      <p:ext uri="{BB962C8B-B14F-4D97-AF65-F5344CB8AC3E}">
        <p14:creationId xmlns:p14="http://schemas.microsoft.com/office/powerpoint/2010/main" val="38346623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endParaRPr lang="es-MX" dirty="0"/>
          </a:p>
        </p:txBody>
      </p:sp>
      <p:sp>
        <p:nvSpPr>
          <p:cNvPr id="3" name="Content Placeholder 2"/>
          <p:cNvSpPr>
            <a:spLocks noGrp="1"/>
          </p:cNvSpPr>
          <p:nvPr>
            <p:ph idx="1"/>
          </p:nvPr>
        </p:nvSpPr>
        <p:spPr/>
        <p:txBody>
          <a:bodyPr>
            <a:normAutofit/>
          </a:bodyPr>
          <a:lstStyle/>
          <a:p>
            <a:r>
              <a:rPr lang="es-MX" dirty="0" err="1"/>
              <a:t>Send</a:t>
            </a:r>
            <a:r>
              <a:rPr lang="es-MX" dirty="0"/>
              <a:t> </a:t>
            </a:r>
            <a:r>
              <a:rPr lang="es-MX" dirty="0" err="1"/>
              <a:t>Follow</a:t>
            </a:r>
            <a:r>
              <a:rPr lang="es-MX" dirty="0"/>
              <a:t>-up </a:t>
            </a:r>
            <a:r>
              <a:rPr lang="es-MX" dirty="0" err="1"/>
              <a:t>Questions</a:t>
            </a:r>
            <a:r>
              <a:rPr lang="es-MX" dirty="0"/>
              <a:t>:</a:t>
            </a:r>
          </a:p>
          <a:p>
            <a:pPr lvl="1"/>
            <a:r>
              <a:rPr lang="es-MX" dirty="0">
                <a:hlinkClick r:id="rId3"/>
              </a:rPr>
              <a:t>nelson@afop.org</a:t>
            </a:r>
            <a:endParaRPr lang="es-MX" dirty="0"/>
          </a:p>
          <a:p>
            <a:r>
              <a:rPr lang="es-MX" dirty="0" err="1"/>
              <a:t>Attend</a:t>
            </a:r>
            <a:r>
              <a:rPr lang="es-MX" dirty="0"/>
              <a:t> </a:t>
            </a:r>
            <a:r>
              <a:rPr lang="es-MX" dirty="0" err="1"/>
              <a:t>AFOP’s</a:t>
            </a:r>
            <a:r>
              <a:rPr lang="es-MX" dirty="0"/>
              <a:t> </a:t>
            </a:r>
            <a:r>
              <a:rPr lang="es-MX" dirty="0" err="1"/>
              <a:t>National</a:t>
            </a:r>
            <a:r>
              <a:rPr lang="es-MX" dirty="0"/>
              <a:t> </a:t>
            </a:r>
            <a:r>
              <a:rPr lang="es-MX" dirty="0" err="1"/>
              <a:t>Conference</a:t>
            </a:r>
            <a:endParaRPr lang="es-MX" dirty="0"/>
          </a:p>
          <a:p>
            <a:pPr lvl="1"/>
            <a:r>
              <a:rPr lang="es-MX" dirty="0"/>
              <a:t> </a:t>
            </a:r>
            <a:r>
              <a:rPr lang="es-MX" dirty="0" err="1"/>
              <a:t>September</a:t>
            </a:r>
            <a:r>
              <a:rPr lang="es-MX" dirty="0"/>
              <a:t> 19-21, 2017</a:t>
            </a:r>
          </a:p>
          <a:p>
            <a:r>
              <a:rPr lang="es-MX" dirty="0" err="1"/>
              <a:t>Contact</a:t>
            </a:r>
            <a:r>
              <a:rPr lang="es-MX" dirty="0"/>
              <a:t> </a:t>
            </a:r>
            <a:r>
              <a:rPr lang="es-MX" dirty="0" err="1"/>
              <a:t>your</a:t>
            </a:r>
            <a:r>
              <a:rPr lang="es-MX" dirty="0"/>
              <a:t> FPO </a:t>
            </a:r>
            <a:r>
              <a:rPr lang="es-MX" dirty="0" err="1"/>
              <a:t>with</a:t>
            </a:r>
            <a:r>
              <a:rPr lang="es-MX" dirty="0"/>
              <a:t> </a:t>
            </a:r>
            <a:r>
              <a:rPr lang="es-MX" dirty="0" err="1"/>
              <a:t>concerns</a:t>
            </a:r>
            <a:r>
              <a:rPr lang="es-MX" dirty="0"/>
              <a:t> </a:t>
            </a:r>
            <a:r>
              <a:rPr lang="es-MX" dirty="0" err="1"/>
              <a:t>or</a:t>
            </a:r>
            <a:r>
              <a:rPr lang="es-MX" dirty="0"/>
              <a:t> </a:t>
            </a:r>
            <a:r>
              <a:rPr lang="es-MX" dirty="0" err="1"/>
              <a:t>questions</a:t>
            </a:r>
            <a:r>
              <a:rPr lang="es-MX" dirty="0"/>
              <a:t>…</a:t>
            </a:r>
          </a:p>
        </p:txBody>
      </p:sp>
    </p:spTree>
    <p:extLst>
      <p:ext uri="{BB962C8B-B14F-4D97-AF65-F5344CB8AC3E}">
        <p14:creationId xmlns:p14="http://schemas.microsoft.com/office/powerpoint/2010/main" val="15503977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a:t>NFJP Webpage</a:t>
            </a:r>
          </a:p>
          <a:p>
            <a:pPr lvl="2"/>
            <a:r>
              <a:rPr lang="en-US" dirty="0">
                <a:hlinkClick r:id="rId2"/>
              </a:rPr>
              <a:t>https://www.doleta.gov/Farmworker/html/NFJP.cfm</a:t>
            </a:r>
            <a:endParaRPr lang="en-US" dirty="0"/>
          </a:p>
          <a:p>
            <a:pPr lvl="2"/>
            <a:endParaRPr lang="en-US" dirty="0"/>
          </a:p>
          <a:p>
            <a:r>
              <a:rPr lang="en-US" dirty="0"/>
              <a:t>WorkforceGPS</a:t>
            </a:r>
          </a:p>
          <a:p>
            <a:pPr lvl="2"/>
            <a:r>
              <a:rPr lang="es-MX" dirty="0">
                <a:hlinkClick r:id="rId3"/>
              </a:rPr>
              <a:t>https://farmworker.workforcegps.org/</a:t>
            </a:r>
            <a:r>
              <a:rPr lang="es-MX" dirty="0"/>
              <a:t> </a:t>
            </a:r>
          </a:p>
        </p:txBody>
      </p:sp>
      <p:sp>
        <p:nvSpPr>
          <p:cNvPr id="3" name="Text Placeholder 2"/>
          <p:cNvSpPr>
            <a:spLocks noGrp="1"/>
          </p:cNvSpPr>
          <p:nvPr>
            <p:ph type="body" sz="quarter" idx="11"/>
          </p:nvPr>
        </p:nvSpPr>
        <p:spPr/>
        <p:txBody>
          <a:bodyPr>
            <a:normAutofit/>
          </a:bodyPr>
          <a:lstStyle/>
          <a:p>
            <a:r>
              <a:rPr lang="en-US" dirty="0"/>
              <a:t>Migrant and seasonal Farmworkers Monitor Advocate System</a:t>
            </a:r>
          </a:p>
          <a:p>
            <a:pPr marL="285750" indent="-285750">
              <a:buFont typeface="Wingdings" panose="05000000000000000000" pitchFamily="2" charset="2"/>
              <a:buChar char="Ø"/>
            </a:pPr>
            <a:r>
              <a:rPr lang="en-US" sz="1600" b="1" dirty="0">
                <a:latin typeface="+mn-lt"/>
                <a:hlinkClick r:id="rId4"/>
              </a:rPr>
              <a:t>https://www.doleta.gov/programs/msfw.cfm</a:t>
            </a:r>
            <a:endParaRPr lang="en-US" sz="1600" b="1" dirty="0">
              <a:latin typeface="+mn-lt"/>
            </a:endParaRPr>
          </a:p>
          <a:p>
            <a:r>
              <a:rPr lang="en-US" dirty="0"/>
              <a:t>Association of Farmworker Opportunity Programs</a:t>
            </a:r>
          </a:p>
          <a:p>
            <a:pPr lvl="2"/>
            <a:r>
              <a:rPr lang="en-US" dirty="0">
                <a:hlinkClick r:id="rId5"/>
              </a:rPr>
              <a:t>http://afop.org/</a:t>
            </a:r>
            <a:endParaRPr lang="en-US" dirty="0"/>
          </a:p>
          <a:p>
            <a:endParaRPr lang="en-US" dirty="0"/>
          </a:p>
        </p:txBody>
      </p:sp>
    </p:spTree>
    <p:extLst>
      <p:ext uri="{BB962C8B-B14F-4D97-AF65-F5344CB8AC3E}">
        <p14:creationId xmlns:p14="http://schemas.microsoft.com/office/powerpoint/2010/main" val="6678931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160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Factors Creating Access Barriers</a:t>
            </a:r>
          </a:p>
        </p:txBody>
      </p:sp>
      <p:sp>
        <p:nvSpPr>
          <p:cNvPr id="3" name="Content Placeholder 2"/>
          <p:cNvSpPr>
            <a:spLocks noGrp="1"/>
          </p:cNvSpPr>
          <p:nvPr>
            <p:ph idx="1"/>
          </p:nvPr>
        </p:nvSpPr>
        <p:spPr>
          <a:xfrm>
            <a:off x="380999" y="1209469"/>
            <a:ext cx="7480465" cy="5096327"/>
          </a:xfrm>
        </p:spPr>
        <p:txBody>
          <a:bodyPr>
            <a:normAutofit fontScale="92500" lnSpcReduction="20000"/>
          </a:bodyPr>
          <a:lstStyle/>
          <a:p>
            <a:r>
              <a:rPr lang="en-US" dirty="0">
                <a:solidFill>
                  <a:schemeClr val="tx1"/>
                </a:solidFill>
              </a:rPr>
              <a:t>Geographically isolated </a:t>
            </a:r>
          </a:p>
          <a:p>
            <a:r>
              <a:rPr lang="en-US" dirty="0">
                <a:solidFill>
                  <a:schemeClr val="tx1"/>
                </a:solidFill>
              </a:rPr>
              <a:t>Limited transportation</a:t>
            </a:r>
          </a:p>
          <a:p>
            <a:r>
              <a:rPr lang="en-US" dirty="0">
                <a:solidFill>
                  <a:schemeClr val="tx1"/>
                </a:solidFill>
              </a:rPr>
              <a:t>Social and cultural isolation</a:t>
            </a:r>
          </a:p>
          <a:p>
            <a:pPr lvl="1"/>
            <a:r>
              <a:rPr lang="en-US" dirty="0">
                <a:solidFill>
                  <a:schemeClr val="tx1"/>
                </a:solidFill>
              </a:rPr>
              <a:t>Agricultural workers are far more likely to be Latino/ Hispanic (76%) and foreign born (71%) </a:t>
            </a:r>
          </a:p>
          <a:p>
            <a:pPr lvl="1"/>
            <a:r>
              <a:rPr lang="en-US" dirty="0">
                <a:solidFill>
                  <a:schemeClr val="tx1"/>
                </a:solidFill>
              </a:rPr>
              <a:t>Only 39% have schooling beyond the ninth grade</a:t>
            </a:r>
          </a:p>
          <a:p>
            <a:pPr lvl="1"/>
            <a:r>
              <a:rPr lang="en-US" dirty="0">
                <a:solidFill>
                  <a:schemeClr val="tx1"/>
                </a:solidFill>
              </a:rPr>
              <a:t>Only 33% report they can speak English “well” and nearly as many (27%) report they cannot speak English at all</a:t>
            </a:r>
          </a:p>
          <a:p>
            <a:pPr marL="274320" lvl="1" indent="0">
              <a:buNone/>
            </a:pPr>
            <a:endParaRPr lang="en-US" dirty="0">
              <a:solidFill>
                <a:schemeClr val="tx1"/>
              </a:solidFill>
            </a:endParaRPr>
          </a:p>
          <a:p>
            <a:pPr marL="274320" lvl="1" indent="0">
              <a:buNone/>
            </a:pPr>
            <a:r>
              <a:rPr lang="en-US" dirty="0">
                <a:solidFill>
                  <a:schemeClr val="tx1"/>
                </a:solidFill>
              </a:rPr>
              <a:t>(Legal Services Corporation Agricultural Worker Population Estimate Update 2015)</a:t>
            </a:r>
          </a:p>
          <a:p>
            <a:endParaRPr lang="en-US" dirty="0"/>
          </a:p>
        </p:txBody>
      </p:sp>
    </p:spTree>
    <p:extLst>
      <p:ext uri="{BB962C8B-B14F-4D97-AF65-F5344CB8AC3E}">
        <p14:creationId xmlns:p14="http://schemas.microsoft.com/office/powerpoint/2010/main" val="2652103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1723"/>
            <a:ext cx="7977353" cy="774492"/>
          </a:xfrm>
        </p:spPr>
        <p:txBody>
          <a:bodyPr>
            <a:normAutofit fontScale="90000"/>
          </a:bodyPr>
          <a:lstStyle/>
          <a:p>
            <a:r>
              <a:rPr lang="en-US" dirty="0"/>
              <a:t>High quality of service for all customers</a:t>
            </a:r>
          </a:p>
        </p:txBody>
      </p:sp>
      <p:sp>
        <p:nvSpPr>
          <p:cNvPr id="3" name="Content Placeholder 2"/>
          <p:cNvSpPr>
            <a:spLocks noGrp="1"/>
          </p:cNvSpPr>
          <p:nvPr>
            <p:ph idx="1"/>
          </p:nvPr>
        </p:nvSpPr>
        <p:spPr/>
        <p:txBody>
          <a:bodyPr>
            <a:normAutofit/>
          </a:bodyPr>
          <a:lstStyle/>
          <a:p>
            <a:r>
              <a:rPr lang="en-US" dirty="0">
                <a:solidFill>
                  <a:schemeClr val="tx1"/>
                </a:solidFill>
              </a:rPr>
              <a:t>Section 188 of the Workforce Innovation and Opportunity Act (WIOA) prohibits discrimination because of race, color, religion, sex, national origin, age, disability, or political affiliation or belief.  </a:t>
            </a:r>
          </a:p>
        </p:txBody>
      </p:sp>
    </p:spTree>
    <p:extLst>
      <p:ext uri="{BB962C8B-B14F-4D97-AF65-F5344CB8AC3E}">
        <p14:creationId xmlns:p14="http://schemas.microsoft.com/office/powerpoint/2010/main" val="354846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Kathleen Nelson</a:t>
            </a:r>
          </a:p>
        </p:txBody>
      </p:sp>
      <p:sp>
        <p:nvSpPr>
          <p:cNvPr id="3" name="Text Placeholder 2"/>
          <p:cNvSpPr>
            <a:spLocks noGrp="1"/>
          </p:cNvSpPr>
          <p:nvPr>
            <p:ph type="body" sz="half" idx="2"/>
          </p:nvPr>
        </p:nvSpPr>
        <p:spPr/>
        <p:txBody>
          <a:bodyPr>
            <a:normAutofit lnSpcReduction="10000"/>
          </a:bodyPr>
          <a:lstStyle/>
          <a:p>
            <a:r>
              <a:rPr lang="en-US" dirty="0"/>
              <a:t>Director of Workforce Development</a:t>
            </a:r>
          </a:p>
        </p:txBody>
      </p:sp>
      <p:sp>
        <p:nvSpPr>
          <p:cNvPr id="5" name="Text Placeholder 4"/>
          <p:cNvSpPr>
            <a:spLocks noGrp="1"/>
          </p:cNvSpPr>
          <p:nvPr>
            <p:ph type="body" sz="half" idx="11"/>
          </p:nvPr>
        </p:nvSpPr>
        <p:spPr>
          <a:xfrm>
            <a:off x="3249613" y="2905126"/>
            <a:ext cx="5293254" cy="1347790"/>
          </a:xfrm>
        </p:spPr>
        <p:txBody>
          <a:bodyPr/>
          <a:lstStyle/>
          <a:p>
            <a:r>
              <a:rPr lang="en-US" dirty="0"/>
              <a:t>Association of Farmworker Opportunity Program</a:t>
            </a:r>
          </a:p>
        </p:txBody>
      </p:sp>
      <p:pic>
        <p:nvPicPr>
          <p:cNvPr id="6" name="Picture 2"/>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1066800" y="2151761"/>
            <a:ext cx="1828800" cy="2040128"/>
          </a:xfrm>
          <a:prstGeom prst="rect">
            <a:avLst/>
          </a:prstGeom>
          <a:no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260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Peer to Peer Exchanges</a:t>
            </a:r>
          </a:p>
        </p:txBody>
      </p:sp>
      <p:sp>
        <p:nvSpPr>
          <p:cNvPr id="5" name="Content Placeholder 4"/>
          <p:cNvSpPr>
            <a:spLocks noGrp="1"/>
          </p:cNvSpPr>
          <p:nvPr>
            <p:ph idx="1"/>
          </p:nvPr>
        </p:nvSpPr>
        <p:spPr/>
        <p:txBody>
          <a:bodyPr/>
          <a:lstStyle/>
          <a:p>
            <a:pPr marL="0" indent="0">
              <a:buNone/>
            </a:pPr>
            <a:endParaRPr lang="en-US" dirty="0"/>
          </a:p>
          <a:p>
            <a:pPr>
              <a:spcAft>
                <a:spcPts val="1200"/>
              </a:spcAft>
            </a:pPr>
            <a:r>
              <a:rPr lang="en-US" dirty="0">
                <a:solidFill>
                  <a:schemeClr val="tx1"/>
                </a:solidFill>
              </a:rPr>
              <a:t>What are the NFJP Peer to Peer Exchanges</a:t>
            </a:r>
          </a:p>
          <a:p>
            <a:pPr>
              <a:spcAft>
                <a:spcPts val="1200"/>
              </a:spcAft>
            </a:pPr>
            <a:r>
              <a:rPr lang="en-US" dirty="0">
                <a:solidFill>
                  <a:schemeClr val="tx1"/>
                </a:solidFill>
              </a:rPr>
              <a:t>NFJP Peer Visit to Arkansas</a:t>
            </a:r>
          </a:p>
          <a:p>
            <a:endParaRPr lang="en-US" dirty="0"/>
          </a:p>
        </p:txBody>
      </p:sp>
    </p:spTree>
    <p:extLst>
      <p:ext uri="{BB962C8B-B14F-4D97-AF65-F5344CB8AC3E}">
        <p14:creationId xmlns:p14="http://schemas.microsoft.com/office/powerpoint/2010/main" val="30876864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676&quot;&gt;&lt;object type=&quot;3&quot; unique_id=&quot;10678&quot;&gt;&lt;property id=&quot;20148&quot; value=&quot;5&quot;/&gt;&lt;property id=&quot;20300&quot; value=&quot;Slide 1 - &amp;quot;Navigating Language and Cultural Barriers&amp;quot;&quot;/&gt;&lt;property id=&quot;20307&quot; value=&quot;256&quot;/&gt;&lt;/object&gt;&lt;object type=&quot;3&quot; unique_id=&quot;10679&quot;&gt;&lt;property id=&quot;20148&quot; value=&quot;5&quot;/&gt;&lt;property id=&quot;20300&quot; value=&quot;Slide 2&quot;/&gt;&lt;property id=&quot;20307&quot; value=&quot;264&quot;/&gt;&lt;/object&gt;&lt;object type=&quot;3&quot; unique_id=&quot;10683&quot;&gt;&lt;property id=&quot;20148&quot; value=&quot;5&quot;/&gt;&lt;property id=&quot;20300&quot; value=&quot;Slide 4&quot;/&gt;&lt;property id=&quot;20307&quot; value=&quot;265&quot;/&gt;&lt;/object&gt;&lt;object type=&quot;3&quot; unique_id=&quot;10688&quot;&gt;&lt;property id=&quot;20148&quot; value=&quot;5&quot;/&gt;&lt;property id=&quot;20300&quot; value=&quot;Slide 56&quot;/&gt;&lt;property id=&quot;20307&quot; value=&quot;263&quot;/&gt;&lt;/object&gt;&lt;object type=&quot;3&quot; unique_id=&quot;10693&quot;&gt;&lt;property id=&quot;20148&quot; value=&quot;5&quot;/&gt;&lt;property id=&quot;20300&quot; value=&quot;Slide 57&quot;/&gt;&lt;property id=&quot;20307&quot; value=&quot;269&quot;/&gt;&lt;/object&gt;&lt;object type=&quot;3&quot; unique_id=&quot;21581&quot;&gt;&lt;property id=&quot;20148&quot; value=&quot;5&quot;/&gt;&lt;property id=&quot;20300&quot; value=&quot;Slide 3 - &amp;quot;Laura Ibañez&amp;quot;&quot;/&gt;&lt;property id=&quot;20307&quot; value=&quot;308&quot;/&gt;&lt;/object&gt;&lt;object type=&quot;3&quot; unique_id=&quot;21582&quot;&gt;&lt;property id=&quot;20148&quot; value=&quot;5&quot;/&gt;&lt;property id=&quot;20300&quot; value=&quot;Slide 5 - &amp;quot;National Farmworker Jobs Program&amp;quot;&quot;/&gt;&lt;property id=&quot;20307&quot; value=&quot;408&quot;/&gt;&lt;/object&gt;&lt;object type=&quot;3&quot; unique_id=&quot;21583&quot;&gt;&lt;property id=&quot;20148&quot; value=&quot;5&quot;/&gt;&lt;property id=&quot;20300&quot; value=&quot;Slide 6 - &amp;quot;Factors Creating Access Barriers&amp;quot;&quot;/&gt;&lt;property id=&quot;20307&quot; value=&quot;412&quot;/&gt;&lt;/object&gt;&lt;object type=&quot;3&quot; unique_id=&quot;21584&quot;&gt;&lt;property id=&quot;20148&quot; value=&quot;5&quot;/&gt;&lt;property id=&quot;20300&quot; value=&quot;Slide 7 - &amp;quot;High quality of service for all customers&amp;quot;&quot;/&gt;&lt;property id=&quot;20307&quot; value=&quot;457&quot;/&gt;&lt;/object&gt;&lt;object type=&quot;3&quot; unique_id=&quot;21585&quot;&gt;&lt;property id=&quot;20148&quot; value=&quot;5&quot;/&gt;&lt;property id=&quot;20300&quot; value=&quot;Slide 8 - &amp;quot;Kathleen Nelson&amp;quot;&quot;/&gt;&lt;property id=&quot;20307&quot; value=&quot;322&quot;/&gt;&lt;/object&gt;&lt;object type=&quot;3&quot; unique_id=&quot;21586&quot;&gt;&lt;property id=&quot;20148&quot; value=&quot;5&quot;/&gt;&lt;property id=&quot;20300&quot; value=&quot;Slide 9 - &amp;quot;Peer to Peer Exchanges&amp;quot;&quot;/&gt;&lt;property id=&quot;20307&quot; value=&quot;411&quot;/&gt;&lt;/object&gt;&lt;object type=&quot;3&quot; unique_id=&quot;21587&quot;&gt;&lt;property id=&quot;20148&quot; value=&quot;5&quot;/&gt;&lt;property id=&quot;20300&quot; value=&quot;Slide 10 - &amp;quot;NFJP Demographics Reported in 2016 (All E&amp;amp;T and RA-only Exiters) &amp;quot;&quot;/&gt;&lt;property id=&quot;20307&quot; value=&quot;397&quot;/&gt;&lt;/object&gt;&lt;object type=&quot;3&quot; unique_id=&quot;21588&quot;&gt;&lt;property id=&quot;20148&quot; value=&quot;5&quot;/&gt;&lt;property id=&quot;20300&quot; value=&quot;Slide 11 - &amp;quot;Additional Barriers to Employment Reported in 2016&amp;quot;&quot;/&gt;&lt;property id=&quot;20307&quot; value=&quot;395&quot;/&gt;&lt;/object&gt;&lt;object type=&quot;3&quot; unique_id=&quot;21589&quot;&gt;&lt;property id=&quot;20148&quot; value=&quot;5&quot;/&gt;&lt;property id=&quot;20300&quot; value=&quot;Slide 12 - &amp;quot;What Did We Learn in Arkansas&amp;quot;&quot;/&gt;&lt;property id=&quot;20307&quot; value=&quot;401&quot;/&gt;&lt;/object&gt;&lt;object type=&quot;3&quot; unique_id=&quot;21590&quot;&gt;&lt;property id=&quot;20148&quot; value=&quot;5&quot;/&gt;&lt;property id=&quot;20300&quot; value=&quot;Slide 13 - &amp;quot;What Did We Learn in Arkansas?&amp;quot;&quot;/&gt;&lt;property id=&quot;20307&quot; value=&quot;402&quot;/&gt;&lt;/object&gt;&lt;object type=&quot;3&quot; unique_id=&quot;21591&quot;&gt;&lt;property id=&quot;20148&quot; value=&quot;5&quot;/&gt;&lt;property id=&quot;20300&quot; value=&quot;Slide 14 - &amp;quot;What Did We Learn in Arkansas? Outreach and Assessment&amp;quot;&quot;/&gt;&lt;property id=&quot;20307&quot; value=&quot;419&quot;/&gt;&lt;/object&gt;&lt;object type=&quot;3&quot; unique_id=&quot;21592&quot;&gt;&lt;property id=&quot;20148&quot; value=&quot;5&quot;/&gt;&lt;property id=&quot;20300&quot; value=&quot;Slide 15 - &amp;quot;Jennifer Shahan&amp;quot;&quot;/&gt;&lt;property id=&quot;20307&quot; value=&quot;446&quot;/&gt;&lt;/object&gt;&lt;object type=&quot;3&quot; unique_id=&quot;21593&quot;&gt;&lt;property id=&quot;20148&quot; value=&quot;5&quot;/&gt;&lt;property id=&quot;20300&quot; value=&quot;Slide 16 - &amp;quot;Telamon Corporation&amp;quot;&quot;/&gt;&lt;property id=&quot;20307&quot; value=&quot;447&quot;/&gt;&lt;/object&gt;&lt;object type=&quot;3&quot; unique_id=&quot;21594&quot;&gt;&lt;property id=&quot;20148&quot; value=&quot;5&quot;/&gt;&lt;property id=&quot;20300&quot; value=&quot;Slide 17 - &amp;quot;Person Centered Approach&amp;quot;&quot;/&gt;&lt;property id=&quot;20307&quot; value=&quot;448&quot;/&gt;&lt;/object&gt;&lt;object type=&quot;3&quot; unique_id=&quot;21595&quot;&gt;&lt;property id=&quot;20148&quot; value=&quot;5&quot;/&gt;&lt;property id=&quot;20300&quot; value=&quot;Slide 18 - &amp;quot;Person Centered Approach&amp;quot;&quot;/&gt;&lt;property id=&quot;20307&quot; value=&quot;449&quot;/&gt;&lt;/object&gt;&lt;object type=&quot;3&quot; unique_id=&quot;21596&quot;&gt;&lt;property id=&quot;20148&quot; value=&quot;5&quot;/&gt;&lt;property id=&quot;20300&quot; value=&quot;Slide 19 - &amp;quot;Person Centered Approach&amp;quot;&quot;/&gt;&lt;property id=&quot;20307&quot; value=&quot;450&quot;/&gt;&lt;/object&gt;&lt;object type=&quot;3&quot; unique_id=&quot;21597&quot;&gt;&lt;property id=&quot;20148&quot; value=&quot;5&quot;/&gt;&lt;property id=&quot;20300&quot; value=&quot;Slide 20 - &amp;quot;Policies and Procedures for Cultural Competence&amp;quot;&quot;/&gt;&lt;property id=&quot;20307&quot; value=&quot;451&quot;/&gt;&lt;/object&gt;&lt;object type=&quot;3&quot; unique_id=&quot;21598&quot;&gt;&lt;property id=&quot;20148&quot; value=&quot;5&quot;/&gt;&lt;property id=&quot;20300&quot; value=&quot;Slide 21 - &amp;quot;Cultural and Linguistic Sensitivity&amp;quot;&quot;/&gt;&lt;property id=&quot;20307&quot; value=&quot;452&quot;/&gt;&lt;/object&gt;&lt;object type=&quot;3&quot; unique_id=&quot;21599&quot;&gt;&lt;property id=&quot;20148&quot; value=&quot;5&quot;/&gt;&lt;property id=&quot;20300&quot; value=&quot;Slide 22 - &amp;quot;Program Designs&amp;quot;&quot;/&gt;&lt;property id=&quot;20307&quot; value=&quot;453&quot;/&gt;&lt;/object&gt;&lt;object type=&quot;3&quot; unique_id=&quot;21600&quot;&gt;&lt;property id=&quot;20148&quot; value=&quot;5&quot;/&gt;&lt;property id=&quot;20300&quot; value=&quot;Slide 23 - &amp;quot;Program Designs&amp;quot;&quot;/&gt;&lt;property id=&quot;20307&quot; value=&quot;454&quot;/&gt;&lt;/object&gt;&lt;object type=&quot;3&quot; unique_id=&quot;21601&quot;&gt;&lt;property id=&quot;20148&quot; value=&quot;5&quot;/&gt;&lt;property id=&quot;20300&quot; value=&quot;Slide 24 - &amp;quot;Leads to Better Outcomes&amp;quot;&quot;/&gt;&lt;property id=&quot;20307&quot; value=&quot;455&quot;/&gt;&lt;/object&gt;&lt;object type=&quot;3&quot; unique_id=&quot;21602&quot;&gt;&lt;property id=&quot;20148&quot; value=&quot;5&quot;/&gt;&lt;property id=&quot;20300&quot; value=&quot;Slide 25 - &amp;quot;Challenges&amp;quot;&quot;/&gt;&lt;property id=&quot;20307&quot; value=&quot;456&quot;/&gt;&lt;/object&gt;&lt;object type=&quot;3&quot; unique_id=&quot;21603&quot;&gt;&lt;property id=&quot;20148&quot; value=&quot;5&quot;/&gt;&lt;property id=&quot;20300&quot; value=&quot;Slide 26 - &amp;quot;  Dina Eden&amp;quot;&quot;/&gt;&lt;property id=&quot;20307&quot; value=&quot;420&quot;/&gt;&lt;/object&gt;&lt;object type=&quot;3&quot; unique_id=&quot;21604&quot;&gt;&lt;property id=&quot;20148&quot; value=&quot;5&quot;/&gt;&lt;property id=&quot;20300&quot; value=&quot;Slide 27 - &amp;quot;Our organization&amp;quot;&quot;/&gt;&lt;property id=&quot;20307&quot; value=&quot;421&quot;/&gt;&lt;/object&gt;&lt;object type=&quot;3&quot; unique_id=&quot;21605&quot;&gt;&lt;property id=&quot;20148&quot; value=&quot;5&quot;/&gt;&lt;property id=&quot;20300&quot; value=&quot;Slide 28 - &amp;quot;Our Students – Basic Demographics&amp;quot;&quot;/&gt;&lt;property id=&quot;20307&quot; value=&quot;422&quot;/&gt;&lt;/object&gt;&lt;object type=&quot;3&quot; unique_id=&quot;21606&quot;&gt;&lt;property id=&quot;20148&quot; value=&quot;5&quot;/&gt;&lt;property id=&quot;20300&quot; value=&quot;Slide 29 - &amp;quot;Our Students – Barriers to Employment&amp;quot;&quot;/&gt;&lt;property id=&quot;20307&quot; value=&quot;423&quot;/&gt;&lt;/object&gt;&lt;object type=&quot;3&quot; unique_id=&quot;21607&quot;&gt;&lt;property id=&quot;20148&quot; value=&quot;5&quot;/&gt;&lt;property id=&quot;20300&quot; value=&quot;Slide 30 - &amp;quot;Our farmworker population&amp;quot;&quot;/&gt;&lt;property id=&quot;20307&quot; value=&quot;424&quot;/&gt;&lt;/object&gt;&lt;object type=&quot;3&quot; unique_id=&quot;21608&quot;&gt;&lt;property id=&quot;20148&quot; value=&quot;5&quot;/&gt;&lt;property id=&quot;20300&quot; value=&quot;Slide 31&quot;/&gt;&lt;property id=&quot;20307&quot; value=&quot;425&quot;/&gt;&lt;/object&gt;&lt;object type=&quot;3&quot; unique_id=&quot;21609&quot;&gt;&lt;property id=&quot;20148&quot; value=&quot;5&quot;/&gt;&lt;property id=&quot;20300&quot; value=&quot;Slide 32 - &amp;quot;Inclusive Strategies for Retention&amp;quot;&quot;/&gt;&lt;property id=&quot;20307&quot; value=&quot;426&quot;/&gt;&lt;/object&gt;&lt;object type=&quot;3&quot; unique_id=&quot;21610&quot;&gt;&lt;property id=&quot;20148&quot; value=&quot;5&quot;/&gt;&lt;property id=&quot;20300&quot; value=&quot;Slide 33 - &amp;quot;Recruitment&amp;quot;&quot;/&gt;&lt;property id=&quot;20307&quot; value=&quot;427&quot;/&gt;&lt;/object&gt;&lt;object type=&quot;3&quot; unique_id=&quot;21611&quot;&gt;&lt;property id=&quot;20148&quot; value=&quot;5&quot;/&gt;&lt;property id=&quot;20300&quot; value=&quot;Slide 34 - &amp;quot;Bilingual Advertising&amp;quot;&quot;/&gt;&lt;property id=&quot;20307&quot; value=&quot;428&quot;/&gt;&lt;/object&gt;&lt;object type=&quot;3&quot; unique_id=&quot;21612&quot;&gt;&lt;property id=&quot;20148&quot; value=&quot;5&quot;/&gt;&lt;property id=&quot;20300&quot; value=&quot;Slide 35 - &amp;quot;Bilingual Student Catalogue&amp;quot;&quot;/&gt;&lt;property id=&quot;20307&quot; value=&quot;429&quot;/&gt;&lt;/object&gt;&lt;object type=&quot;3&quot; unique_id=&quot;21613&quot;&gt;&lt;property id=&quot;20148&quot; value=&quot;5&quot;/&gt;&lt;property id=&quot;20300&quot; value=&quot;Slide 36 - &amp;quot;Education&amp;quot;&quot;/&gt;&lt;property id=&quot;20307&quot; value=&quot;430&quot;/&gt;&lt;/object&gt;&lt;object type=&quot;3&quot; unique_id=&quot;21614&quot;&gt;&lt;property id=&quot;20148&quot; value=&quot;5&quot;/&gt;&lt;property id=&quot;20300&quot; value=&quot;Slide 37 - &amp;quot;Integrated Education&amp;quot;&quot;/&gt;&lt;property id=&quot;20307&quot; value=&quot;431&quot;/&gt;&lt;/object&gt;&lt;object type=&quot;3&quot; unique_id=&quot;21615&quot;&gt;&lt;property id=&quot;20148&quot; value=&quot;5&quot;/&gt;&lt;property id=&quot;20300&quot; value=&quot;Slide 38 - &amp;quot;Integrated Education&amp;quot;&quot;/&gt;&lt;property id=&quot;20307&quot; value=&quot;432&quot;/&gt;&lt;/object&gt;&lt;object type=&quot;3&quot; unique_id=&quot;21616&quot;&gt;&lt;property id=&quot;20148&quot; value=&quot;5&quot;/&gt;&lt;property id=&quot;20300&quot; value=&quot;Slide 39 - &amp;quot;Integrated education: Job Preparedness&amp;quot;&quot;/&gt;&lt;property id=&quot;20307&quot; value=&quot;433&quot;/&gt;&lt;/object&gt;&lt;object type=&quot;3&quot; unique_id=&quot;21617&quot;&gt;&lt;property id=&quot;20148&quot; value=&quot;5&quot;/&gt;&lt;property id=&quot;20300&quot; value=&quot;Slide 40 - &amp;quot;Co-enrollment flow chart&amp;quot;&quot;/&gt;&lt;property id=&quot;20307&quot; value=&quot;434&quot;/&gt;&lt;/object&gt;&lt;object type=&quot;3&quot; unique_id=&quot;21618&quot;&gt;&lt;property id=&quot;20148&quot; value=&quot;5&quot;/&gt;&lt;property id=&quot;20300&quot; value=&quot;Slide 41&quot;/&gt;&lt;property id=&quot;20307&quot; value=&quot;435&quot;/&gt;&lt;/object&gt;&lt;object type=&quot;3&quot; unique_id=&quot;21619&quot;&gt;&lt;property id=&quot;20148&quot; value=&quot;5&quot;/&gt;&lt;property id=&quot;20300&quot; value=&quot;Slide 42&quot;/&gt;&lt;property id=&quot;20307&quot; value=&quot;436&quot;/&gt;&lt;/object&gt;&lt;object type=&quot;3&quot; unique_id=&quot;21620&quot;&gt;&lt;property id=&quot;20148&quot; value=&quot;5&quot;/&gt;&lt;property id=&quot;20300&quot; value=&quot;Slide 43 - &amp;quot;VESL Program&amp;quot;&quot;/&gt;&lt;property id=&quot;20307&quot; value=&quot;437&quot;/&gt;&lt;/object&gt;&lt;object type=&quot;3&quot; unique_id=&quot;21621&quot;&gt;&lt;property id=&quot;20148&quot; value=&quot;5&quot;/&gt;&lt;property id=&quot;20300&quot; value=&quot;Slide 44 - &amp;quot;Goals of VESL Program&amp;quot;&quot;/&gt;&lt;property id=&quot;20307&quot; value=&quot;438&quot;/&gt;&lt;/object&gt;&lt;object type=&quot;3&quot; unique_id=&quot;21622&quot;&gt;&lt;property id=&quot;20148&quot; value=&quot;5&quot;/&gt;&lt;property id=&quot;20300&quot; value=&quot;Slide 45 - &amp;quot;Goals of VESL Program&amp;quot;&quot;/&gt;&lt;property id=&quot;20307&quot; value=&quot;439&quot;/&gt;&lt;/object&gt;&lt;object type=&quot;3&quot; unique_id=&quot;21623&quot;&gt;&lt;property id=&quot;20148&quot; value=&quot;5&quot;/&gt;&lt;property id=&quot;20300&quot; value=&quot;Slide 46 - &amp;quot;GED Program&amp;quot;&quot;/&gt;&lt;property id=&quot;20307&quot; value=&quot;440&quot;/&gt;&lt;/object&gt;&lt;object type=&quot;3&quot; unique_id=&quot;21624&quot;&gt;&lt;property id=&quot;20148&quot; value=&quot;5&quot;/&gt;&lt;property id=&quot;20300&quot; value=&quot;Slide 47 - &amp;quot;Student Services&amp;quot;&quot;/&gt;&lt;property id=&quot;20307&quot; value=&quot;441&quot;/&gt;&lt;/object&gt;&lt;object type=&quot;3&quot; unique_id=&quot;21625&quot;&gt;&lt;property id=&quot;20148&quot; value=&quot;5&quot;/&gt;&lt;property id=&quot;20300&quot; value=&quot;Slide 48 - &amp;quot;Student Services:  Instructional unit team&amp;quot;&quot;/&gt;&lt;property id=&quot;20307&quot; value=&quot;442&quot;/&gt;&lt;/object&gt;&lt;object type=&quot;3&quot; unique_id=&quot;21626&quot;&gt;&lt;property id=&quot;20148&quot; value=&quot;5&quot;/&gt;&lt;property id=&quot;20300&quot; value=&quot;Slide 49 - &amp;quot;Student Services:  Federal Financial Aid&amp;quot;&quot;/&gt;&lt;property id=&quot;20307&quot; value=&quot;443&quot;/&gt;&lt;/object&gt;&lt;object type=&quot;3&quot; unique_id=&quot;21627&quot;&gt;&lt;property id=&quot;20148&quot; value=&quot;5&quot;/&gt;&lt;property id=&quot;20300&quot; value=&quot;Slide 50 - &amp;quot;Student Services:  Job Assistance &amp;quot;&quot;/&gt;&lt;property id=&quot;20307&quot; value=&quot;444&quot;/&gt;&lt;/object&gt;&lt;object type=&quot;3&quot; unique_id=&quot;21628&quot;&gt;&lt;property id=&quot;20148&quot; value=&quot;5&quot;/&gt;&lt;property id=&quot;20300&quot; value=&quot;Slide 51 - &amp;quot;Student Services:  Supportive Services&amp;quot;&quot;/&gt;&lt;property id=&quot;20307&quot; value=&quot;445&quot;/&gt;&lt;/object&gt;&lt;object type=&quot;3&quot; unique_id=&quot;21629&quot;&gt;&lt;property id=&quot;20148&quot; value=&quot;5&quot;/&gt;&lt;property id=&quot;20300&quot; value=&quot;Slide 52 - &amp;quot;Resources&amp;quot;&quot;/&gt;&lt;property id=&quot;20307&quot; value=&quot;343&quot;/&gt;&lt;/object&gt;&lt;object type=&quot;3&quot; unique_id=&quot;21630&quot;&gt;&lt;property id=&quot;20148&quot; value=&quot;5&quot;/&gt;&lt;property id=&quot;20300&quot; value=&quot;Slide 53 - &amp;quot;Additional Resources &amp;quot;&quot;/&gt;&lt;property id=&quot;20307&quot; value=&quot;394&quot;/&gt;&lt;/object&gt;&lt;object type=&quot;3&quot; unique_id=&quot;21631&quot;&gt;&lt;property id=&quot;20148&quot; value=&quot;5&quot;/&gt;&lt;property id=&quot;20300&quot; value=&quot;Slide 54&quot;/&gt;&lt;property id=&quot;20307&quot; value=&quot;304&quot;/&gt;&lt;/object&gt;&lt;object type=&quot;3&quot; unique_id=&quot;21632&quot;&gt;&lt;property id=&quot;20148&quot; value=&quot;5&quot;/&gt;&lt;property id=&quot;20300&quot; value=&quot;Slide 55 - &amp;quot;Next Steps&amp;quot;&quot;/&gt;&lt;property id=&quot;20307&quot; value=&quot;303&quot;/&gt;&lt;/object&gt;&lt;/object&gt;&lt;object type=&quot;8&quot; unique_id=&quot;10712&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18FBA55B8DA5045BFCD6003A0206EBB" ma:contentTypeVersion="0" ma:contentTypeDescription="Create a new document." ma:contentTypeScope="" ma:versionID="9af4df16691a9af1e934d66c9f31676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CC49AA9-F75E-4759-B9AE-64F2C0E5A53C}">
  <ds:schemaRefs>
    <ds:schemaRef ds:uri="http://schemas.microsoft.com/sharepoint/v3/contenttype/forms"/>
  </ds:schemaRefs>
</ds:datastoreItem>
</file>

<file path=customXml/itemProps2.xml><?xml version="1.0" encoding="utf-8"?>
<ds:datastoreItem xmlns:ds="http://schemas.openxmlformats.org/officeDocument/2006/customXml" ds:itemID="{C2AA1B5B-069E-4BDD-A79A-68D5FBCBDE35}">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421FA3AD-3432-4526-89EB-7A5B323DBC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6577</TotalTime>
  <Words>1384</Words>
  <Application>Microsoft Office PowerPoint</Application>
  <PresentationFormat>On-screen Show (4:3)</PresentationFormat>
  <Paragraphs>439</Paragraphs>
  <Slides>57</Slides>
  <Notes>27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57</vt:i4>
      </vt:variant>
    </vt:vector>
  </HeadingPairs>
  <TitlesOfParts>
    <vt:vector size="68" baseType="lpstr">
      <vt:lpstr>Arial</vt:lpstr>
      <vt:lpstr>Arial Narrow</vt:lpstr>
      <vt:lpstr>Baskerville Old Face</vt:lpstr>
      <vt:lpstr>Calibri</vt:lpstr>
      <vt:lpstr>Franklin Gothic Medium</vt:lpstr>
      <vt:lpstr>Impact</vt:lpstr>
      <vt:lpstr>Myriad Pro</vt:lpstr>
      <vt:lpstr>Myriad Pro Cond</vt:lpstr>
      <vt:lpstr>Times New Roman</vt:lpstr>
      <vt:lpstr>Wingdings</vt:lpstr>
      <vt:lpstr>Office Theme</vt:lpstr>
      <vt:lpstr>Navigating Language and Cultural Barriers</vt:lpstr>
      <vt:lpstr>PowerPoint Presentation</vt:lpstr>
      <vt:lpstr>Laura Ibañez</vt:lpstr>
      <vt:lpstr>PowerPoint Presentation</vt:lpstr>
      <vt:lpstr>National Farmworker Jobs Program</vt:lpstr>
      <vt:lpstr>Factors Creating Access Barriers</vt:lpstr>
      <vt:lpstr>High quality of service for all customers</vt:lpstr>
      <vt:lpstr>Kathleen Nelson</vt:lpstr>
      <vt:lpstr>Peer to Peer Exchanges</vt:lpstr>
      <vt:lpstr>NFJP Demographics Reported in 2016 (All E&amp;T and RA-only Exiters) </vt:lpstr>
      <vt:lpstr>Additional Barriers to Employment Reported in 2016</vt:lpstr>
      <vt:lpstr>What Did We Learn in Arkansas</vt:lpstr>
      <vt:lpstr>What Did We Learn in Arkansas?</vt:lpstr>
      <vt:lpstr>What Did We Learn in Arkansas? Outreach and Assessment</vt:lpstr>
      <vt:lpstr>Jennifer Shahan</vt:lpstr>
      <vt:lpstr>Telamon Corporation</vt:lpstr>
      <vt:lpstr>Person Centered Approach</vt:lpstr>
      <vt:lpstr>Person Centered Approach</vt:lpstr>
      <vt:lpstr>Person Centered Approach</vt:lpstr>
      <vt:lpstr>Policies and Procedures for Cultural Competence</vt:lpstr>
      <vt:lpstr>Cultural and Linguistic Sensitivity</vt:lpstr>
      <vt:lpstr>Program Designs</vt:lpstr>
      <vt:lpstr>Program Designs</vt:lpstr>
      <vt:lpstr>Leads to Better Outcomes</vt:lpstr>
      <vt:lpstr>Challenges</vt:lpstr>
      <vt:lpstr>  Dina Eden</vt:lpstr>
      <vt:lpstr>Our organization</vt:lpstr>
      <vt:lpstr>Our Students – Basic Demographics</vt:lpstr>
      <vt:lpstr>Our Students – Barriers to Employment</vt:lpstr>
      <vt:lpstr>Our farmworker population</vt:lpstr>
      <vt:lpstr>PowerPoint Presentation</vt:lpstr>
      <vt:lpstr>Inclusive Strategies for Retention</vt:lpstr>
      <vt:lpstr>Recruitment</vt:lpstr>
      <vt:lpstr>Bilingual Advertising</vt:lpstr>
      <vt:lpstr>Bilingual Student Catalogue</vt:lpstr>
      <vt:lpstr>Education</vt:lpstr>
      <vt:lpstr>Integrated Education</vt:lpstr>
      <vt:lpstr>Integrated Education</vt:lpstr>
      <vt:lpstr>Integrated education: Job Preparedness</vt:lpstr>
      <vt:lpstr>Co-enrollment flow chart</vt:lpstr>
      <vt:lpstr>PowerPoint Presentation</vt:lpstr>
      <vt:lpstr>PowerPoint Presentation</vt:lpstr>
      <vt:lpstr>VESL Program</vt:lpstr>
      <vt:lpstr>Goals of VESL Program</vt:lpstr>
      <vt:lpstr>Goals of VESL Program</vt:lpstr>
      <vt:lpstr>GED Program</vt:lpstr>
      <vt:lpstr>Student Services</vt:lpstr>
      <vt:lpstr>Student Services:  Instructional unit team</vt:lpstr>
      <vt:lpstr>Student Services:  Federal Financial Aid</vt:lpstr>
      <vt:lpstr>Student Services:  Job Assistance </vt:lpstr>
      <vt:lpstr>Student Services:  Supportive Services</vt:lpstr>
      <vt:lpstr>Resources</vt:lpstr>
      <vt:lpstr>Additional Resources </vt:lpstr>
      <vt:lpstr>PowerPoint Presentation</vt:lpstr>
      <vt:lpstr>Next Steps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Fernando Medrano</dc:creator>
  <cp:lastModifiedBy>Jonathan Vehlow</cp:lastModifiedBy>
  <cp:revision>305</cp:revision>
  <dcterms:created xsi:type="dcterms:W3CDTF">2014-04-10T03:33:57Z</dcterms:created>
  <dcterms:modified xsi:type="dcterms:W3CDTF">2017-08-18T17:43:59Z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0x010100618FBA55B8DA5045BFCD6003A0206EBB</vt:lpwstr>
  </property>
</Properties>
</file>