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80" r:id="rId6"/>
    <p:sldMasterId id="2147483691" r:id="rId7"/>
    <p:sldMasterId id="2147483693" r:id="rId8"/>
    <p:sldMasterId id="2147483702" r:id="rId9"/>
    <p:sldMasterId id="2147483704" r:id="rId10"/>
    <p:sldMasterId id="2147483706" r:id="rId11"/>
    <p:sldMasterId id="2147483714" r:id="rId12"/>
  </p:sldMasterIdLst>
  <p:notesMasterIdLst>
    <p:notesMasterId r:id="rId83"/>
  </p:notesMasterIdLst>
  <p:sldIdLst>
    <p:sldId id="273" r:id="rId13"/>
    <p:sldId id="264" r:id="rId14"/>
    <p:sldId id="388" r:id="rId15"/>
    <p:sldId id="256" r:id="rId16"/>
    <p:sldId id="309" r:id="rId17"/>
    <p:sldId id="311" r:id="rId18"/>
    <p:sldId id="310" r:id="rId19"/>
    <p:sldId id="265" r:id="rId20"/>
    <p:sldId id="270" r:id="rId21"/>
    <p:sldId id="292" r:id="rId22"/>
    <p:sldId id="389" r:id="rId23"/>
    <p:sldId id="390" r:id="rId24"/>
    <p:sldId id="391" r:id="rId25"/>
    <p:sldId id="392" r:id="rId26"/>
    <p:sldId id="393" r:id="rId27"/>
    <p:sldId id="394" r:id="rId28"/>
    <p:sldId id="395" r:id="rId29"/>
    <p:sldId id="396" r:id="rId30"/>
    <p:sldId id="397" r:id="rId31"/>
    <p:sldId id="398" r:id="rId32"/>
    <p:sldId id="399" r:id="rId33"/>
    <p:sldId id="400" r:id="rId34"/>
    <p:sldId id="401" r:id="rId35"/>
    <p:sldId id="385" r:id="rId36"/>
    <p:sldId id="376" r:id="rId37"/>
    <p:sldId id="403" r:id="rId38"/>
    <p:sldId id="404" r:id="rId39"/>
    <p:sldId id="405" r:id="rId40"/>
    <p:sldId id="406" r:id="rId41"/>
    <p:sldId id="407" r:id="rId42"/>
    <p:sldId id="408" r:id="rId43"/>
    <p:sldId id="409" r:id="rId44"/>
    <p:sldId id="410" r:id="rId45"/>
    <p:sldId id="411" r:id="rId46"/>
    <p:sldId id="412" r:id="rId47"/>
    <p:sldId id="413" r:id="rId48"/>
    <p:sldId id="414" r:id="rId49"/>
    <p:sldId id="415" r:id="rId50"/>
    <p:sldId id="416" r:id="rId51"/>
    <p:sldId id="386"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87" r:id="rId67"/>
    <p:sldId id="419" r:id="rId68"/>
    <p:sldId id="378" r:id="rId69"/>
    <p:sldId id="380" r:id="rId70"/>
    <p:sldId id="379" r:id="rId71"/>
    <p:sldId id="382" r:id="rId72"/>
    <p:sldId id="384" r:id="rId73"/>
    <p:sldId id="375" r:id="rId74"/>
    <p:sldId id="383" r:id="rId75"/>
    <p:sldId id="267" r:id="rId76"/>
    <p:sldId id="315" r:id="rId77"/>
    <p:sldId id="417" r:id="rId78"/>
    <p:sldId id="418" r:id="rId79"/>
    <p:sldId id="269" r:id="rId80"/>
    <p:sldId id="374" r:id="rId81"/>
    <p:sldId id="290" r:id="rId82"/>
  </p:sldIdLst>
  <p:sldSz cx="9144000" cy="6858000" type="screen4x3"/>
  <p:notesSz cx="6858000" cy="9144000"/>
  <p:custDataLst>
    <p:tags r:id="rId8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1F367C-C723-4928-B278-8B9778F5B223}">
          <p14:sldIdLst>
            <p14:sldId id="273"/>
            <p14:sldId id="264"/>
            <p14:sldId id="388"/>
            <p14:sldId id="256"/>
            <p14:sldId id="309"/>
            <p14:sldId id="311"/>
            <p14:sldId id="310"/>
            <p14:sldId id="265"/>
            <p14:sldId id="270"/>
            <p14:sldId id="292"/>
            <p14:sldId id="389"/>
            <p14:sldId id="390"/>
            <p14:sldId id="391"/>
            <p14:sldId id="392"/>
            <p14:sldId id="393"/>
            <p14:sldId id="394"/>
            <p14:sldId id="395"/>
            <p14:sldId id="396"/>
            <p14:sldId id="397"/>
            <p14:sldId id="398"/>
            <p14:sldId id="399"/>
            <p14:sldId id="400"/>
            <p14:sldId id="401"/>
            <p14:sldId id="385"/>
            <p14:sldId id="376"/>
            <p14:sldId id="403"/>
            <p14:sldId id="404"/>
            <p14:sldId id="405"/>
            <p14:sldId id="406"/>
            <p14:sldId id="407"/>
            <p14:sldId id="408"/>
            <p14:sldId id="409"/>
            <p14:sldId id="410"/>
            <p14:sldId id="411"/>
            <p14:sldId id="412"/>
            <p14:sldId id="413"/>
            <p14:sldId id="414"/>
            <p14:sldId id="415"/>
            <p14:sldId id="416"/>
            <p14:sldId id="386"/>
            <p14:sldId id="360"/>
            <p14:sldId id="361"/>
            <p14:sldId id="362"/>
            <p14:sldId id="363"/>
            <p14:sldId id="364"/>
            <p14:sldId id="365"/>
            <p14:sldId id="366"/>
            <p14:sldId id="367"/>
            <p14:sldId id="368"/>
            <p14:sldId id="369"/>
            <p14:sldId id="370"/>
            <p14:sldId id="371"/>
            <p14:sldId id="372"/>
            <p14:sldId id="373"/>
            <p14:sldId id="387"/>
            <p14:sldId id="419"/>
            <p14:sldId id="378"/>
            <p14:sldId id="380"/>
            <p14:sldId id="379"/>
            <p14:sldId id="382"/>
            <p14:sldId id="384"/>
            <p14:sldId id="375"/>
            <p14:sldId id="383"/>
            <p14:sldId id="267"/>
            <p14:sldId id="315"/>
            <p14:sldId id="417"/>
            <p14:sldId id="418"/>
            <p14:sldId id="269"/>
            <p14:sldId id="374"/>
            <p14:sldId id="2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35">
          <p15:clr>
            <a:srgbClr val="A4A3A4"/>
          </p15:clr>
        </p15:guide>
        <p15:guide id="4" pos="291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rrell, Akeelah B - ETA CTR" initials="HAB-EC" lastIdx="1" clrIdx="0"/>
  <p:cmAuthor id="1" name="Sara Lamback" initials="SL" lastIdx="43" clrIdx="1">
    <p:extLst/>
  </p:cmAuthor>
  <p:cmAuthor id="2" name="Sara Lamback" initials="SL [2]" lastIdx="1" clrIdx="2">
    <p:extLst/>
  </p:cmAuthor>
  <p:cmAuthor id="3" name="Sara Lamback" initials="SL [3]" lastIdx="1" clrIdx="3">
    <p:extLst/>
  </p:cmAuthor>
  <p:cmAuthor id="4" name="Sara Lamback" initials="SL [4]" lastIdx="1" clrIdx="4">
    <p:extLst/>
  </p:cmAuthor>
  <p:cmAuthor id="5" name="Sara Lamback" initials="SL [5]" lastIdx="1" clrIdx="5">
    <p:extLst/>
  </p:cmAuthor>
  <p:cmAuthor id="6" name="Sara Lamback" initials="SL [6]" lastIdx="1" clrIdx="6">
    <p:extLst/>
  </p:cmAuthor>
  <p:cmAuthor id="7" name="Sara Lamback" initials="SL [7]" lastIdx="1" clrIdx="7">
    <p:extLst/>
  </p:cmAuthor>
  <p:cmAuthor id="8" name="Sara Lamback" initials="SL [8]" lastIdx="1" clrIdx="8">
    <p:extLst/>
  </p:cmAuthor>
  <p:cmAuthor id="9" name="Sara Lamback" initials="SL [9]" lastIdx="1" clrIdx="9">
    <p:extLst/>
  </p:cmAuthor>
  <p:cmAuthor id="10" name="Sara Lamback" initials="SL [10]" lastIdx="1" clrIdx="10">
    <p:extLst/>
  </p:cmAuthor>
  <p:cmAuthor id="11" name="Sara Lamback" initials="SL [11]" lastIdx="1" clrIdx="11">
    <p:extLst/>
  </p:cmAuthor>
  <p:cmAuthor id="12" name="Sara Lamback" initials="SL [12]" lastIdx="1" clrIdx="12">
    <p:extLst/>
  </p:cmAuthor>
  <p:cmAuthor id="13" name="Sara Lamback" initials="SL [13]" lastIdx="1" clrIdx="13">
    <p:extLst/>
  </p:cmAuthor>
  <p:cmAuthor id="14" name="Sara Lamback" initials="SL [14]" lastIdx="1" clrIdx="14">
    <p:extLst/>
  </p:cmAuthor>
  <p:cmAuthor id="15" name="Akeelah Harrell" initials="AH" lastIdx="1" clrIdx="15">
    <p:extLst/>
  </p:cmAuthor>
  <p:cmAuthor id="16" name="Akeelah Harrell" initials="AH [2]" lastIdx="1" clrIdx="16">
    <p:extLst/>
  </p:cmAuthor>
  <p:cmAuthor id="17" name="Akeelah Harrell" initials="AH [3]" lastIdx="1" clrIdx="17">
    <p:extLst/>
  </p:cmAuthor>
  <p:cmAuthor id="18" name="Akeelah Harrell" initials="AH [4]" lastIdx="1" clrIdx="18">
    <p:extLst/>
  </p:cmAuthor>
  <p:cmAuthor id="19" name="Akeelah Harrell" initials="AH [5]" lastIdx="1" clrIdx="1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74"/>
    <a:srgbClr val="275A99"/>
    <a:srgbClr val="9D1C30"/>
    <a:srgbClr val="4675B8"/>
    <a:srgbClr val="124D95"/>
    <a:srgbClr val="002C47"/>
    <a:srgbClr val="041F36"/>
    <a:srgbClr val="7A232E"/>
    <a:srgbClr val="B85759"/>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84944" autoAdjust="0"/>
  </p:normalViewPr>
  <p:slideViewPr>
    <p:cSldViewPr snapToGrid="0">
      <p:cViewPr varScale="1">
        <p:scale>
          <a:sx n="97" d="100"/>
          <a:sy n="97" d="100"/>
        </p:scale>
        <p:origin x="204" y="78"/>
      </p:cViewPr>
      <p:guideLst>
        <p:guide orient="horz" pos="2160"/>
        <p:guide pos="2880"/>
        <p:guide orient="horz" pos="2135"/>
        <p:guide pos="2919"/>
      </p:guideLst>
    </p:cSldViewPr>
  </p:slideViewPr>
  <p:notesTextViewPr>
    <p:cViewPr>
      <p:scale>
        <a:sx n="3" d="2"/>
        <a:sy n="3" d="2"/>
      </p:scale>
      <p:origin x="0" y="0"/>
    </p:cViewPr>
  </p:notesTextViewPr>
  <p:sorterViewPr>
    <p:cViewPr varScale="1">
      <p:scale>
        <a:sx n="1" d="1"/>
        <a:sy n="1" d="1"/>
      </p:scale>
      <p:origin x="0" y="-5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ags" Target="tags/tag1.xml"/><Relationship Id="rId89"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slide" Target="slides/slide70.xml"/><Relationship Id="rId90" Type="http://schemas.microsoft.com/office/2015/10/relationships/revisionInfo" Target="revisionInfo.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35918207407025599"/>
          <c:y val="2.3041474654377902E-3"/>
          <c:w val="0.63654712456671803"/>
          <c:h val="1"/>
        </c:manualLayout>
      </c:layout>
      <c:barChart>
        <c:barDir val="bar"/>
        <c:grouping val="stacked"/>
        <c:varyColors val="0"/>
        <c:ser>
          <c:idx val="0"/>
          <c:order val="0"/>
          <c:tx>
            <c:strRef>
              <c:f>Sheet1!$B$1</c:f>
              <c:strCache>
                <c:ptCount val="1"/>
                <c:pt idx="0">
                  <c:v>Growth</c:v>
                </c:pt>
              </c:strCache>
            </c:strRef>
          </c:tx>
          <c:spPr>
            <a:solidFill>
              <a:srgbClr val="FFC000"/>
            </a:solidFill>
            <a:effectLst/>
            <a:scene3d>
              <a:camera prst="orthographicFront"/>
              <a:lightRig rig="threePt" dir="t"/>
            </a:scene3d>
            <a:sp3d/>
          </c:spPr>
          <c:invertIfNegative val="0"/>
          <c:dLbls>
            <c:delete val="1"/>
          </c:dLbls>
          <c:cat>
            <c:strRef>
              <c:f>Sheet1!$A$2:$A$10</c:f>
              <c:strCache>
                <c:ptCount val="9"/>
                <c:pt idx="0">
                  <c:v>Software developers, applications</c:v>
                </c:pt>
                <c:pt idx="1">
                  <c:v>Computer systems analysts</c:v>
                </c:pt>
                <c:pt idx="2">
                  <c:v>Software developers, systems software</c:v>
                </c:pt>
                <c:pt idx="3">
                  <c:v>Computer programmers</c:v>
                </c:pt>
                <c:pt idx="4">
                  <c:v>Network and computer systems administrators</c:v>
                </c:pt>
                <c:pt idx="5">
                  <c:v>Web developers</c:v>
                </c:pt>
                <c:pt idx="6">
                  <c:v>Database administrators</c:v>
                </c:pt>
                <c:pt idx="7">
                  <c:v>Computer network architects</c:v>
                </c:pt>
                <c:pt idx="8">
                  <c:v>Information security analysts</c:v>
                </c:pt>
              </c:strCache>
            </c:strRef>
          </c:cat>
          <c:val>
            <c:numRef>
              <c:f>Sheet1!$B$2:$B$10</c:f>
              <c:numCache>
                <c:formatCode>0.0</c:formatCode>
                <c:ptCount val="9"/>
                <c:pt idx="0">
                  <c:v>13.53</c:v>
                </c:pt>
                <c:pt idx="1">
                  <c:v>11.86</c:v>
                </c:pt>
                <c:pt idx="2">
                  <c:v>5.13</c:v>
                </c:pt>
                <c:pt idx="3">
                  <c:v>0</c:v>
                </c:pt>
                <c:pt idx="4">
                  <c:v>3.02</c:v>
                </c:pt>
                <c:pt idx="5">
                  <c:v>3.95</c:v>
                </c:pt>
                <c:pt idx="6">
                  <c:v>1.34</c:v>
                </c:pt>
                <c:pt idx="7">
                  <c:v>1.27</c:v>
                </c:pt>
                <c:pt idx="8">
                  <c:v>1.48</c:v>
                </c:pt>
              </c:numCache>
            </c:numRef>
          </c:val>
          <c:extLst>
            <c:ext xmlns:c16="http://schemas.microsoft.com/office/drawing/2014/chart" uri="{C3380CC4-5D6E-409C-BE32-E72D297353CC}">
              <c16:uniqueId val="{00000000-A187-4A42-8993-95F8EF3CD367}"/>
            </c:ext>
          </c:extLst>
        </c:ser>
        <c:ser>
          <c:idx val="1"/>
          <c:order val="1"/>
          <c:tx>
            <c:strRef>
              <c:f>Sheet1!$C$1</c:f>
              <c:strCache>
                <c:ptCount val="1"/>
                <c:pt idx="0">
                  <c:v>Replacement needs</c:v>
                </c:pt>
              </c:strCache>
            </c:strRef>
          </c:tx>
          <c:spPr>
            <a:solidFill>
              <a:schemeClr val="accent1"/>
            </a:solidFill>
            <a:effectLst/>
            <a:scene3d>
              <a:camera prst="orthographicFront"/>
              <a:lightRig rig="threePt" dir="t"/>
            </a:scene3d>
            <a:sp3d/>
          </c:spPr>
          <c:invertIfNegative val="0"/>
          <c:dLbls>
            <c:delete val="1"/>
          </c:dLbls>
          <c:cat>
            <c:strRef>
              <c:f>Sheet1!$A$2:$A$10</c:f>
              <c:strCache>
                <c:ptCount val="9"/>
                <c:pt idx="0">
                  <c:v>Software developers, applications</c:v>
                </c:pt>
                <c:pt idx="1">
                  <c:v>Computer systems analysts</c:v>
                </c:pt>
                <c:pt idx="2">
                  <c:v>Software developers, systems software</c:v>
                </c:pt>
                <c:pt idx="3">
                  <c:v>Computer programmers</c:v>
                </c:pt>
                <c:pt idx="4">
                  <c:v>Network and computer systems administrators</c:v>
                </c:pt>
                <c:pt idx="5">
                  <c:v>Web developers</c:v>
                </c:pt>
                <c:pt idx="6">
                  <c:v>Database administrators</c:v>
                </c:pt>
                <c:pt idx="7">
                  <c:v>Computer network architects</c:v>
                </c:pt>
                <c:pt idx="8">
                  <c:v>Information security analysts</c:v>
                </c:pt>
              </c:strCache>
            </c:strRef>
          </c:cat>
          <c:val>
            <c:numRef>
              <c:f>Sheet1!$C$2:$C$10</c:f>
              <c:numCache>
                <c:formatCode>0.0</c:formatCode>
                <c:ptCount val="9"/>
                <c:pt idx="0">
                  <c:v>10.27</c:v>
                </c:pt>
                <c:pt idx="1">
                  <c:v>7.3000000000000007</c:v>
                </c:pt>
                <c:pt idx="2">
                  <c:v>5.6599999999999957</c:v>
                </c:pt>
                <c:pt idx="3">
                  <c:v>8.1</c:v>
                </c:pt>
                <c:pt idx="4">
                  <c:v>4.92</c:v>
                </c:pt>
                <c:pt idx="5">
                  <c:v>1.91</c:v>
                </c:pt>
                <c:pt idx="6">
                  <c:v>2.58</c:v>
                </c:pt>
                <c:pt idx="7">
                  <c:v>1.88</c:v>
                </c:pt>
                <c:pt idx="8">
                  <c:v>1.07</c:v>
                </c:pt>
              </c:numCache>
            </c:numRef>
          </c:val>
          <c:extLst>
            <c:ext xmlns:c16="http://schemas.microsoft.com/office/drawing/2014/chart" uri="{C3380CC4-5D6E-409C-BE32-E72D297353CC}">
              <c16:uniqueId val="{00000001-A187-4A42-8993-95F8EF3CD367}"/>
            </c:ext>
          </c:extLst>
        </c:ser>
        <c:ser>
          <c:idx val="2"/>
          <c:order val="2"/>
          <c:spPr>
            <a:noFill/>
            <a:ln>
              <a:noFill/>
            </a:ln>
            <a:effectLst/>
          </c:spPr>
          <c:invertIfNegative val="0"/>
          <c:dLbls>
            <c:numFmt formatCode="#,##0.0" sourceLinked="0"/>
            <c:spPr>
              <a:noFill/>
              <a:ln>
                <a:noFill/>
              </a:ln>
              <a:effectLst/>
            </c:spPr>
            <c:txPr>
              <a:bodyPr/>
              <a:lstStyle/>
              <a:p>
                <a:pPr>
                  <a:defRPr sz="1400"/>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Software developers, applications</c:v>
                </c:pt>
                <c:pt idx="1">
                  <c:v>Computer systems analysts</c:v>
                </c:pt>
                <c:pt idx="2">
                  <c:v>Software developers, systems software</c:v>
                </c:pt>
                <c:pt idx="3">
                  <c:v>Computer programmers</c:v>
                </c:pt>
                <c:pt idx="4">
                  <c:v>Network and computer systems administrators</c:v>
                </c:pt>
                <c:pt idx="5">
                  <c:v>Web developers</c:v>
                </c:pt>
                <c:pt idx="6">
                  <c:v>Database administrators</c:v>
                </c:pt>
                <c:pt idx="7">
                  <c:v>Computer network architects</c:v>
                </c:pt>
                <c:pt idx="8">
                  <c:v>Information security analysts</c:v>
                </c:pt>
              </c:strCache>
            </c:strRef>
          </c:cat>
          <c:val>
            <c:numRef>
              <c:f>Sheet1!$D$2:$D$10</c:f>
              <c:numCache>
                <c:formatCode>#,##0.0</c:formatCode>
                <c:ptCount val="9"/>
                <c:pt idx="0">
                  <c:v>23.8</c:v>
                </c:pt>
                <c:pt idx="1">
                  <c:v>19.16</c:v>
                </c:pt>
                <c:pt idx="2">
                  <c:v>10.79</c:v>
                </c:pt>
                <c:pt idx="3">
                  <c:v>8.1</c:v>
                </c:pt>
                <c:pt idx="4">
                  <c:v>7.94</c:v>
                </c:pt>
                <c:pt idx="5">
                  <c:v>5.8599999999999977</c:v>
                </c:pt>
                <c:pt idx="6">
                  <c:v>3.92</c:v>
                </c:pt>
                <c:pt idx="7">
                  <c:v>3.15</c:v>
                </c:pt>
                <c:pt idx="8">
                  <c:v>2.5499999999999998</c:v>
                </c:pt>
              </c:numCache>
            </c:numRef>
          </c:val>
          <c:extLst>
            <c:ext xmlns:c16="http://schemas.microsoft.com/office/drawing/2014/chart" uri="{C3380CC4-5D6E-409C-BE32-E72D297353CC}">
              <c16:uniqueId val="{00000002-A187-4A42-8993-95F8EF3CD367}"/>
            </c:ext>
          </c:extLst>
        </c:ser>
        <c:dLbls>
          <c:showLegendKey val="0"/>
          <c:showVal val="1"/>
          <c:showCatName val="0"/>
          <c:showSerName val="0"/>
          <c:showPercent val="0"/>
          <c:showBubbleSize val="0"/>
        </c:dLbls>
        <c:gapWidth val="46"/>
        <c:overlap val="100"/>
        <c:axId val="47388160"/>
        <c:axId val="34255360"/>
      </c:barChart>
      <c:catAx>
        <c:axId val="47388160"/>
        <c:scaling>
          <c:orientation val="maxMin"/>
        </c:scaling>
        <c:delete val="0"/>
        <c:axPos val="l"/>
        <c:numFmt formatCode="General" sourceLinked="1"/>
        <c:majorTickMark val="none"/>
        <c:minorTickMark val="none"/>
        <c:tickLblPos val="nextTo"/>
        <c:txPr>
          <a:bodyPr rot="0" vert="horz"/>
          <a:lstStyle/>
          <a:p>
            <a:pPr>
              <a:defRPr sz="1400"/>
            </a:pPr>
            <a:endParaRPr lang="en-US"/>
          </a:p>
        </c:txPr>
        <c:crossAx val="34255360"/>
        <c:crosses val="autoZero"/>
        <c:auto val="1"/>
        <c:lblAlgn val="ctr"/>
        <c:lblOffset val="100"/>
        <c:tickLblSkip val="1"/>
        <c:tickMarkSkip val="1"/>
        <c:noMultiLvlLbl val="0"/>
      </c:catAx>
      <c:valAx>
        <c:axId val="34255360"/>
        <c:scaling>
          <c:orientation val="minMax"/>
          <c:max val="40"/>
          <c:min val="0"/>
        </c:scaling>
        <c:delete val="1"/>
        <c:axPos val="t"/>
        <c:numFmt formatCode="0.0" sourceLinked="1"/>
        <c:majorTickMark val="out"/>
        <c:minorTickMark val="none"/>
        <c:tickLblPos val="nextTo"/>
        <c:crossAx val="47388160"/>
        <c:crosses val="autoZero"/>
        <c:crossBetween val="between"/>
        <c:majorUnit val="2000"/>
        <c:minorUnit val="5"/>
      </c:valAx>
    </c:plotArea>
    <c:legend>
      <c:legendPos val="r"/>
      <c:legendEntry>
        <c:idx val="2"/>
        <c:delete val="1"/>
      </c:legendEntry>
      <c:layout>
        <c:manualLayout>
          <c:xMode val="edge"/>
          <c:yMode val="edge"/>
          <c:x val="0.61433132064302298"/>
          <c:y val="0.58193352649697105"/>
          <c:w val="0.15875650735629901"/>
          <c:h val="0.22018505965666399"/>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000" b="1" dirty="0">
              <a:solidFill>
                <a:srgbClr val="C00000"/>
              </a:solidFill>
              <a:latin typeface="Arial" pitchFamily="34" charset="0"/>
              <a:cs typeface="Arial" pitchFamily="34" charset="0"/>
            </a:rPr>
            <a:t>Let’s get to know who is on the call today. Using the poll, select the role that you play in your TechHire grant</a:t>
          </a:r>
        </a:p>
        <a:p>
          <a:r>
            <a:rPr lang="en-US" sz="1800" dirty="0">
              <a:solidFill>
                <a:srgbClr val="C00000"/>
              </a:solidFill>
              <a:latin typeface="Arial" pitchFamily="34" charset="0"/>
              <a:cs typeface="Arial" pitchFamily="34" charset="0"/>
            </a:rPr>
            <a:t>Choose the answer that best reflects you (or your group):</a:t>
          </a:r>
          <a:endParaRPr lang="en-US" sz="18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4492" custLinFactNeighborY="3918"/>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B0542320-1ACE-40DC-8A28-1279388B3948}" srcId="{9F318CA6-08AB-4ABE-B349-676605B65D6C}" destId="{FC9D8059-D2E0-4C91-8D8D-A79D1FB79854}" srcOrd="0" destOrd="0" parTransId="{B4C1CCFE-FE1F-4EA9-A040-FFA594C8966E}" sibTransId="{7D8C7A49-846B-425A-A372-DA2BF28DA196}"/>
    <dgm:cxn modelId="{7AA7252D-C2D5-4B41-B30F-F21CC1A03197}" type="presOf" srcId="{FC9D8059-D2E0-4C91-8D8D-A79D1FB79854}" destId="{7A996C81-500F-4B1F-B5A4-1B476941A02A}" srcOrd="0" destOrd="0" presId="urn:microsoft.com/office/officeart/2005/8/layout/hierarchy3"/>
    <dgm:cxn modelId="{83F7B9CE-F133-4453-836D-F66812325419}" type="presOf" srcId="{FC9D8059-D2E0-4C91-8D8D-A79D1FB79854}" destId="{326860F1-B8CF-451E-A26A-39B929BC3F19}" srcOrd="1" destOrd="0" presId="urn:microsoft.com/office/officeart/2005/8/layout/hierarchy3"/>
    <dgm:cxn modelId="{581484EE-9435-4931-81BC-AE0E64A75814}" type="presOf" srcId="{9F318CA6-08AB-4ABE-B349-676605B65D6C}" destId="{855749C9-25BC-45AC-B787-9457C050449F}" srcOrd="0" destOrd="0" presId="urn:microsoft.com/office/officeart/2005/8/layout/hierarchy3"/>
    <dgm:cxn modelId="{9D6158E5-A089-4793-869B-20A1A8C27B5F}" type="presParOf" srcId="{855749C9-25BC-45AC-B787-9457C050449F}" destId="{1E4DC371-F7C6-47CE-B90E-1AFFF13B3F0E}" srcOrd="0" destOrd="0" presId="urn:microsoft.com/office/officeart/2005/8/layout/hierarchy3"/>
    <dgm:cxn modelId="{58277EA8-91AC-461D-9DF3-A50413C6411C}" type="presParOf" srcId="{1E4DC371-F7C6-47CE-B90E-1AFFF13B3F0E}" destId="{77B1561D-399D-4DFB-9AB8-7B690400EE7B}" srcOrd="0" destOrd="0" presId="urn:microsoft.com/office/officeart/2005/8/layout/hierarchy3"/>
    <dgm:cxn modelId="{121CE8A2-BD39-42F3-BB9C-66AA70A9A997}" type="presParOf" srcId="{77B1561D-399D-4DFB-9AB8-7B690400EE7B}" destId="{7A996C81-500F-4B1F-B5A4-1B476941A02A}" srcOrd="0" destOrd="0" presId="urn:microsoft.com/office/officeart/2005/8/layout/hierarchy3"/>
    <dgm:cxn modelId="{A0B476DE-6247-45C9-BD79-2129B8E745F0}" type="presParOf" srcId="{77B1561D-399D-4DFB-9AB8-7B690400EE7B}" destId="{326860F1-B8CF-451E-A26A-39B929BC3F19}" srcOrd="1" destOrd="0" presId="urn:microsoft.com/office/officeart/2005/8/layout/hierarchy3"/>
    <dgm:cxn modelId="{5124F1F8-4363-4CD4-847C-B94590D9AF13}"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1800" b="1" dirty="0">
              <a:solidFill>
                <a:srgbClr val="C00000"/>
              </a:solidFill>
              <a:latin typeface="Arial" pitchFamily="34" charset="0"/>
              <a:cs typeface="Arial" pitchFamily="34" charset="0"/>
            </a:rPr>
            <a:t>What is your level of experience using labor market data and other related resources, such as real-time job postings? </a:t>
          </a:r>
        </a:p>
        <a:p>
          <a:r>
            <a:rPr lang="en-US" sz="1600" dirty="0">
              <a:solidFill>
                <a:srgbClr val="C00000"/>
              </a:solidFill>
              <a:latin typeface="Arial" pitchFamily="34" charset="0"/>
              <a:cs typeface="Arial" pitchFamily="34" charset="0"/>
            </a:rPr>
            <a:t>Choose the answer that best reflects you (or your group):</a:t>
          </a:r>
          <a:endParaRPr lang="en-US" sz="16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B0542320-1ACE-40DC-8A28-1279388B3948}" srcId="{9F318CA6-08AB-4ABE-B349-676605B65D6C}" destId="{FC9D8059-D2E0-4C91-8D8D-A79D1FB79854}" srcOrd="0" destOrd="0" parTransId="{B4C1CCFE-FE1F-4EA9-A040-FFA594C8966E}" sibTransId="{7D8C7A49-846B-425A-A372-DA2BF28DA196}"/>
    <dgm:cxn modelId="{1C827326-AF0F-414E-ACA6-8ADBFCE88EDC}" type="presOf" srcId="{FC9D8059-D2E0-4C91-8D8D-A79D1FB79854}" destId="{7A996C81-500F-4B1F-B5A4-1B476941A02A}" srcOrd="0" destOrd="0" presId="urn:microsoft.com/office/officeart/2005/8/layout/hierarchy3"/>
    <dgm:cxn modelId="{D2C7E53B-43E2-4E53-9398-96E717C8B463}" type="presOf" srcId="{9F318CA6-08AB-4ABE-B349-676605B65D6C}" destId="{855749C9-25BC-45AC-B787-9457C050449F}" srcOrd="0" destOrd="0" presId="urn:microsoft.com/office/officeart/2005/8/layout/hierarchy3"/>
    <dgm:cxn modelId="{AA1C1CEF-88B8-487E-AC5D-BBAB85701F72}" type="presOf" srcId="{FC9D8059-D2E0-4C91-8D8D-A79D1FB79854}" destId="{326860F1-B8CF-451E-A26A-39B929BC3F19}" srcOrd="1" destOrd="0" presId="urn:microsoft.com/office/officeart/2005/8/layout/hierarchy3"/>
    <dgm:cxn modelId="{4606463D-BA05-49A0-AF3F-7B15650D633B}" type="presParOf" srcId="{855749C9-25BC-45AC-B787-9457C050449F}" destId="{1E4DC371-F7C6-47CE-B90E-1AFFF13B3F0E}" srcOrd="0" destOrd="0" presId="urn:microsoft.com/office/officeart/2005/8/layout/hierarchy3"/>
    <dgm:cxn modelId="{6E61581A-BE7A-4503-A459-A0A1BAEAD903}" type="presParOf" srcId="{1E4DC371-F7C6-47CE-B90E-1AFFF13B3F0E}" destId="{77B1561D-399D-4DFB-9AB8-7B690400EE7B}" srcOrd="0" destOrd="0" presId="urn:microsoft.com/office/officeart/2005/8/layout/hierarchy3"/>
    <dgm:cxn modelId="{0F03BFB7-8627-4C3D-9026-082A4489945C}" type="presParOf" srcId="{77B1561D-399D-4DFB-9AB8-7B690400EE7B}" destId="{7A996C81-500F-4B1F-B5A4-1B476941A02A}" srcOrd="0" destOrd="0" presId="urn:microsoft.com/office/officeart/2005/8/layout/hierarchy3"/>
    <dgm:cxn modelId="{A174EEF8-8EA1-4CF7-BEEF-CA82A4DDD7A6}" type="presParOf" srcId="{77B1561D-399D-4DFB-9AB8-7B690400EE7B}" destId="{326860F1-B8CF-451E-A26A-39B929BC3F19}" srcOrd="1" destOrd="0" presId="urn:microsoft.com/office/officeart/2005/8/layout/hierarchy3"/>
    <dgm:cxn modelId="{BEC0671B-8BEB-4623-8FB3-0B935C0D4A16}"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000" dirty="0">
              <a:solidFill>
                <a:srgbClr val="C00000"/>
              </a:solidFill>
              <a:latin typeface="Arial" pitchFamily="34" charset="0"/>
              <a:cs typeface="Arial" pitchFamily="34" charset="0"/>
            </a:rPr>
            <a:t>Which of the following types of LMI data have you used to support your </a:t>
          </a:r>
          <a:r>
            <a:rPr lang="en-US" sz="2000" dirty="0" err="1">
              <a:solidFill>
                <a:srgbClr val="C00000"/>
              </a:solidFill>
              <a:latin typeface="Arial" pitchFamily="34" charset="0"/>
              <a:cs typeface="Arial" pitchFamily="34" charset="0"/>
            </a:rPr>
            <a:t>TechHire</a:t>
          </a:r>
          <a:r>
            <a:rPr lang="en-US" sz="2000" dirty="0">
              <a:solidFill>
                <a:srgbClr val="C00000"/>
              </a:solidFill>
              <a:latin typeface="Arial" pitchFamily="34" charset="0"/>
              <a:cs typeface="Arial" pitchFamily="34" charset="0"/>
            </a:rPr>
            <a:t> project? </a:t>
          </a:r>
        </a:p>
        <a:p>
          <a:r>
            <a:rPr lang="en-US" sz="1700" dirty="0">
              <a:solidFill>
                <a:srgbClr val="C00000"/>
              </a:solidFill>
              <a:latin typeface="Arial" pitchFamily="34" charset="0"/>
              <a:cs typeface="Arial" pitchFamily="34" charset="0"/>
            </a:rPr>
            <a:t>Please check all that apply for you (or your group):</a:t>
          </a:r>
          <a:endParaRPr lang="en-US" sz="17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29478116-ABEE-0348-9B38-F8B4CB6E477F}" type="presOf" srcId="{FC9D8059-D2E0-4C91-8D8D-A79D1FB79854}" destId="{7A996C81-500F-4B1F-B5A4-1B476941A02A}" srcOrd="0"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D7932A62-EDC8-4C4B-A1C1-4243A9510AD7}" type="presOf" srcId="{FC9D8059-D2E0-4C91-8D8D-A79D1FB79854}" destId="{326860F1-B8CF-451E-A26A-39B929BC3F19}" srcOrd="1" destOrd="0" presId="urn:microsoft.com/office/officeart/2005/8/layout/hierarchy3"/>
    <dgm:cxn modelId="{00E183C0-8313-164C-BF46-F55B301F2B16}" type="presOf" srcId="{9F318CA6-08AB-4ABE-B349-676605B65D6C}" destId="{855749C9-25BC-45AC-B787-9457C050449F}" srcOrd="0" destOrd="0" presId="urn:microsoft.com/office/officeart/2005/8/layout/hierarchy3"/>
    <dgm:cxn modelId="{38C27C49-1E6C-F247-B99C-680F3A8B1DF8}" type="presParOf" srcId="{855749C9-25BC-45AC-B787-9457C050449F}" destId="{1E4DC371-F7C6-47CE-B90E-1AFFF13B3F0E}" srcOrd="0" destOrd="0" presId="urn:microsoft.com/office/officeart/2005/8/layout/hierarchy3"/>
    <dgm:cxn modelId="{125E8A80-CF5D-E74D-8E83-AE4DA12850E0}" type="presParOf" srcId="{1E4DC371-F7C6-47CE-B90E-1AFFF13B3F0E}" destId="{77B1561D-399D-4DFB-9AB8-7B690400EE7B}" srcOrd="0" destOrd="0" presId="urn:microsoft.com/office/officeart/2005/8/layout/hierarchy3"/>
    <dgm:cxn modelId="{317E9A64-CC8C-2A49-98CA-A093333BE8BE}" type="presParOf" srcId="{77B1561D-399D-4DFB-9AB8-7B690400EE7B}" destId="{7A996C81-500F-4B1F-B5A4-1B476941A02A}" srcOrd="0" destOrd="0" presId="urn:microsoft.com/office/officeart/2005/8/layout/hierarchy3"/>
    <dgm:cxn modelId="{3A5C5A25-4962-D146-B37E-3D6A4D036F2C}" type="presParOf" srcId="{77B1561D-399D-4DFB-9AB8-7B690400EE7B}" destId="{326860F1-B8CF-451E-A26A-39B929BC3F19}" srcOrd="1" destOrd="0" presId="urn:microsoft.com/office/officeart/2005/8/layout/hierarchy3"/>
    <dgm:cxn modelId="{1970D27C-63F5-984B-AE58-477624B8744D}"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1600" dirty="0">
              <a:solidFill>
                <a:srgbClr val="C00000"/>
              </a:solidFill>
            </a:rPr>
            <a:t>The BLS listing of </a:t>
          </a:r>
          <a:r>
            <a:rPr lang="en-US" sz="1600" i="1" dirty="0">
              <a:solidFill>
                <a:srgbClr val="C00000"/>
              </a:solidFill>
            </a:rPr>
            <a:t>Methods Used to Determine Jobs in Demand</a:t>
          </a:r>
          <a:r>
            <a:rPr lang="en-US" sz="1600" dirty="0">
              <a:solidFill>
                <a:srgbClr val="C00000"/>
              </a:solidFill>
            </a:rPr>
            <a:t> was collected from a survey of state LMI shops. Are you using any additional methods to determine in-demand (tech) jobs, that are not already addressed during this webinar.  Do any of you have different methods (whether formal or informal) that you have used to stay up to date on labor market information for your proposed TechHire grant occupations and industries? </a:t>
          </a:r>
          <a:endParaRPr lang="en-US" sz="1600" dirty="0">
            <a:solidFill>
              <a:srgbClr val="C00000"/>
            </a:solidFill>
            <a:latin typeface="Arial" pitchFamily="34" charset="0"/>
            <a:cs typeface="Arial" pitchFamily="34" charset="0"/>
          </a:endParaRPr>
        </a:p>
        <a:p>
          <a:endParaRPr lang="en-US" sz="1600" dirty="0">
            <a:solidFill>
              <a:srgbClr val="C00000"/>
            </a:solidFill>
            <a:latin typeface="Arial" pitchFamily="34" charset="0"/>
            <a:cs typeface="Arial" pitchFamily="34" charset="0"/>
          </a:endParaRPr>
        </a:p>
        <a:p>
          <a:r>
            <a:rPr lang="en-US" sz="1600" dirty="0">
              <a:solidFill>
                <a:srgbClr val="C00000"/>
              </a:solidFill>
              <a:latin typeface="Arial" pitchFamily="34" charset="0"/>
              <a:cs typeface="Arial" pitchFamily="34" charset="0"/>
            </a:rPr>
            <a:t>Please use the chat function below!</a:t>
          </a: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64428" custScaleY="314908" custLinFactNeighborX="-22762" custLinFactNeighborY="-18117"/>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B9F6DB1C-81D4-43B4-9361-5614E89D42F4}" type="presOf" srcId="{FC9D8059-D2E0-4C91-8D8D-A79D1FB79854}" destId="{7A996C81-500F-4B1F-B5A4-1B476941A02A}" srcOrd="0"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2E011335-FE64-4C29-8B06-D27B93850D8E}" type="presOf" srcId="{9F318CA6-08AB-4ABE-B349-676605B65D6C}" destId="{855749C9-25BC-45AC-B787-9457C050449F}" srcOrd="0" destOrd="0" presId="urn:microsoft.com/office/officeart/2005/8/layout/hierarchy3"/>
    <dgm:cxn modelId="{FAFD0E64-DAD6-444C-930E-661A553A5006}" type="presOf" srcId="{FC9D8059-D2E0-4C91-8D8D-A79D1FB79854}" destId="{326860F1-B8CF-451E-A26A-39B929BC3F19}" srcOrd="1" destOrd="0" presId="urn:microsoft.com/office/officeart/2005/8/layout/hierarchy3"/>
    <dgm:cxn modelId="{5BB8D8A8-0AC9-4AD6-B77A-1B480A893D3C}" type="presParOf" srcId="{855749C9-25BC-45AC-B787-9457C050449F}" destId="{1E4DC371-F7C6-47CE-B90E-1AFFF13B3F0E}" srcOrd="0" destOrd="0" presId="urn:microsoft.com/office/officeart/2005/8/layout/hierarchy3"/>
    <dgm:cxn modelId="{6A983290-F9ED-40FC-AE34-46D94CB8F5D3}" type="presParOf" srcId="{1E4DC371-F7C6-47CE-B90E-1AFFF13B3F0E}" destId="{77B1561D-399D-4DFB-9AB8-7B690400EE7B}" srcOrd="0" destOrd="0" presId="urn:microsoft.com/office/officeart/2005/8/layout/hierarchy3"/>
    <dgm:cxn modelId="{DB3605F9-02DA-404C-ABF7-DFA737E3BCFD}" type="presParOf" srcId="{77B1561D-399D-4DFB-9AB8-7B690400EE7B}" destId="{7A996C81-500F-4B1F-B5A4-1B476941A02A}" srcOrd="0" destOrd="0" presId="urn:microsoft.com/office/officeart/2005/8/layout/hierarchy3"/>
    <dgm:cxn modelId="{8479D1CF-A23A-4E61-AFD9-F614D4A6E396}" type="presParOf" srcId="{77B1561D-399D-4DFB-9AB8-7B690400EE7B}" destId="{326860F1-B8CF-451E-A26A-39B929BC3F19}" srcOrd="1" destOrd="0" presId="urn:microsoft.com/office/officeart/2005/8/layout/hierarchy3"/>
    <dgm:cxn modelId="{A3A39108-4428-460B-85A4-6EE0E3367F57}"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D81F61-FE87-9847-A284-8AB843F646FD}" type="doc">
      <dgm:prSet loTypeId="urn:microsoft.com/office/officeart/2005/8/layout/StepDownProcess" loCatId="" qsTypeId="urn:microsoft.com/office/officeart/2005/8/quickstyle/simple4" qsCatId="simple" csTypeId="urn:microsoft.com/office/officeart/2005/8/colors/accent0_3" csCatId="mainScheme" phldr="1"/>
      <dgm:spPr/>
      <dgm:t>
        <a:bodyPr/>
        <a:lstStyle/>
        <a:p>
          <a:endParaRPr lang="en-US"/>
        </a:p>
      </dgm:t>
    </dgm:pt>
    <dgm:pt modelId="{6292EDF5-0D65-424D-895C-AE712B78237F}">
      <dgm:prSet phldrT="[Text]"/>
      <dgm:spPr/>
      <dgm:t>
        <a:bodyPr/>
        <a:lstStyle/>
        <a:p>
          <a:r>
            <a:rPr lang="en-US" dirty="0">
              <a:latin typeface="Arial"/>
              <a:cs typeface="Arial"/>
            </a:rPr>
            <a:t>Industry outlook</a:t>
          </a:r>
        </a:p>
      </dgm:t>
    </dgm:pt>
    <dgm:pt modelId="{E2CCDDA0-E711-F143-BCEA-B073FE2A7130}" type="parTrans" cxnId="{4D65F297-4DDE-6243-AE03-13509D5D8E8C}">
      <dgm:prSet/>
      <dgm:spPr/>
      <dgm:t>
        <a:bodyPr/>
        <a:lstStyle/>
        <a:p>
          <a:endParaRPr lang="en-US">
            <a:latin typeface="Arial"/>
            <a:cs typeface="Arial"/>
          </a:endParaRPr>
        </a:p>
      </dgm:t>
    </dgm:pt>
    <dgm:pt modelId="{1C75FAFC-93C7-1041-8173-F1F238DC4A41}" type="sibTrans" cxnId="{4D65F297-4DDE-6243-AE03-13509D5D8E8C}">
      <dgm:prSet/>
      <dgm:spPr/>
      <dgm:t>
        <a:bodyPr/>
        <a:lstStyle/>
        <a:p>
          <a:endParaRPr lang="en-US">
            <a:latin typeface="Arial"/>
            <a:cs typeface="Arial"/>
          </a:endParaRPr>
        </a:p>
      </dgm:t>
    </dgm:pt>
    <dgm:pt modelId="{7122B8F9-E24D-594E-9B31-1EE7D0DF590D}">
      <dgm:prSet phldrT="[Text]" custT="1"/>
      <dgm:spPr/>
      <dgm:t>
        <a:bodyPr/>
        <a:lstStyle/>
        <a:p>
          <a:r>
            <a:rPr lang="en-US" sz="1800" dirty="0">
              <a:latin typeface="Arial"/>
              <a:cs typeface="Arial"/>
            </a:rPr>
            <a:t>Examine highest ranked industries by employment size, wage, growth, or competitive effect</a:t>
          </a:r>
        </a:p>
      </dgm:t>
    </dgm:pt>
    <dgm:pt modelId="{D7E3A1DB-4DCA-5147-B50E-42D119D12F9F}" type="parTrans" cxnId="{7C13DF0D-4384-3F46-8D1F-D9B49AEAE7DE}">
      <dgm:prSet/>
      <dgm:spPr/>
      <dgm:t>
        <a:bodyPr/>
        <a:lstStyle/>
        <a:p>
          <a:endParaRPr lang="en-US">
            <a:latin typeface="Arial"/>
            <a:cs typeface="Arial"/>
          </a:endParaRPr>
        </a:p>
      </dgm:t>
    </dgm:pt>
    <dgm:pt modelId="{CD8AA07D-E1CE-464F-8508-1A7D841AAF8E}" type="sibTrans" cxnId="{7C13DF0D-4384-3F46-8D1F-D9B49AEAE7DE}">
      <dgm:prSet/>
      <dgm:spPr/>
      <dgm:t>
        <a:bodyPr/>
        <a:lstStyle/>
        <a:p>
          <a:endParaRPr lang="en-US">
            <a:latin typeface="Arial"/>
            <a:cs typeface="Arial"/>
          </a:endParaRPr>
        </a:p>
      </dgm:t>
    </dgm:pt>
    <dgm:pt modelId="{370F38CA-329D-654F-A110-BE6F627A4636}">
      <dgm:prSet phldrT="[Text]"/>
      <dgm:spPr/>
      <dgm:t>
        <a:bodyPr/>
        <a:lstStyle/>
        <a:p>
          <a:r>
            <a:rPr lang="en-US" dirty="0">
              <a:latin typeface="Arial"/>
              <a:cs typeface="Arial"/>
            </a:rPr>
            <a:t>Occupation profiles</a:t>
          </a:r>
        </a:p>
      </dgm:t>
    </dgm:pt>
    <dgm:pt modelId="{2320F3FD-469B-0345-A20D-5DF00E7B56EA}" type="parTrans" cxnId="{CE29693E-F0C3-5747-A74F-C6150802C3E9}">
      <dgm:prSet/>
      <dgm:spPr/>
      <dgm:t>
        <a:bodyPr/>
        <a:lstStyle/>
        <a:p>
          <a:endParaRPr lang="en-US">
            <a:latin typeface="Arial"/>
            <a:cs typeface="Arial"/>
          </a:endParaRPr>
        </a:p>
      </dgm:t>
    </dgm:pt>
    <dgm:pt modelId="{1FDBA92E-1572-6649-B2F4-50BD637ADF78}" type="sibTrans" cxnId="{CE29693E-F0C3-5747-A74F-C6150802C3E9}">
      <dgm:prSet/>
      <dgm:spPr/>
      <dgm:t>
        <a:bodyPr/>
        <a:lstStyle/>
        <a:p>
          <a:endParaRPr lang="en-US">
            <a:latin typeface="Arial"/>
            <a:cs typeface="Arial"/>
          </a:endParaRPr>
        </a:p>
      </dgm:t>
    </dgm:pt>
    <dgm:pt modelId="{CC1F1ACB-FB18-784E-961F-53E1D469CA53}">
      <dgm:prSet phldrT="[Text]" custT="1"/>
      <dgm:spPr/>
      <dgm:t>
        <a:bodyPr/>
        <a:lstStyle/>
        <a:p>
          <a:r>
            <a:rPr lang="en-US" sz="1800" dirty="0">
              <a:latin typeface="Arial"/>
              <a:cs typeface="Arial"/>
            </a:rPr>
            <a:t>Examine top occupations, job titles, wages, and skills/credentials needed for entry or progression</a:t>
          </a:r>
        </a:p>
      </dgm:t>
    </dgm:pt>
    <dgm:pt modelId="{D02DD9AF-0A69-EB44-9183-32E42EEEAE9F}" type="parTrans" cxnId="{69239C0B-00A9-5C4C-9C2B-4FBF41164A38}">
      <dgm:prSet/>
      <dgm:spPr/>
      <dgm:t>
        <a:bodyPr/>
        <a:lstStyle/>
        <a:p>
          <a:endParaRPr lang="en-US">
            <a:latin typeface="Arial"/>
            <a:cs typeface="Arial"/>
          </a:endParaRPr>
        </a:p>
      </dgm:t>
    </dgm:pt>
    <dgm:pt modelId="{08B171A8-430C-F347-A075-42638510C6CA}" type="sibTrans" cxnId="{69239C0B-00A9-5C4C-9C2B-4FBF41164A38}">
      <dgm:prSet/>
      <dgm:spPr/>
      <dgm:t>
        <a:bodyPr/>
        <a:lstStyle/>
        <a:p>
          <a:endParaRPr lang="en-US">
            <a:latin typeface="Arial"/>
            <a:cs typeface="Arial"/>
          </a:endParaRPr>
        </a:p>
      </dgm:t>
    </dgm:pt>
    <dgm:pt modelId="{93A7A042-EB42-DA4E-BC51-E0E6FCCC4875}">
      <dgm:prSet phldrT="[Text]"/>
      <dgm:spPr/>
      <dgm:t>
        <a:bodyPr/>
        <a:lstStyle/>
        <a:p>
          <a:r>
            <a:rPr lang="en-US" dirty="0">
              <a:latin typeface="Arial"/>
              <a:cs typeface="Arial"/>
            </a:rPr>
            <a:t>Employer targets</a:t>
          </a:r>
        </a:p>
      </dgm:t>
    </dgm:pt>
    <dgm:pt modelId="{9D7B9ED6-92EA-F54C-9251-00407D1CDFEA}" type="parTrans" cxnId="{D97F90C1-C18B-C249-805D-4C7FF5FA68AE}">
      <dgm:prSet/>
      <dgm:spPr/>
      <dgm:t>
        <a:bodyPr/>
        <a:lstStyle/>
        <a:p>
          <a:endParaRPr lang="en-US">
            <a:latin typeface="Arial"/>
            <a:cs typeface="Arial"/>
          </a:endParaRPr>
        </a:p>
      </dgm:t>
    </dgm:pt>
    <dgm:pt modelId="{3AF0EF48-9F14-DD40-91E2-5E99BCDAB0AD}" type="sibTrans" cxnId="{D97F90C1-C18B-C249-805D-4C7FF5FA68AE}">
      <dgm:prSet/>
      <dgm:spPr/>
      <dgm:t>
        <a:bodyPr/>
        <a:lstStyle/>
        <a:p>
          <a:endParaRPr lang="en-US">
            <a:latin typeface="Arial"/>
            <a:cs typeface="Arial"/>
          </a:endParaRPr>
        </a:p>
      </dgm:t>
    </dgm:pt>
    <dgm:pt modelId="{CD196069-4772-5F41-8DC8-173D7544CC87}">
      <dgm:prSet phldrT="[Text]" custT="1"/>
      <dgm:spPr/>
      <dgm:t>
        <a:bodyPr/>
        <a:lstStyle/>
        <a:p>
          <a:r>
            <a:rPr lang="en-US" sz="1800" dirty="0">
              <a:latin typeface="Arial"/>
              <a:cs typeface="Arial"/>
            </a:rPr>
            <a:t>Identify employers to target</a:t>
          </a:r>
          <a:r>
            <a:rPr lang="en-US" sz="1800" baseline="0" dirty="0">
              <a:latin typeface="Arial"/>
              <a:cs typeface="Arial"/>
            </a:rPr>
            <a:t> for engagement</a:t>
          </a:r>
          <a:endParaRPr lang="en-US" sz="1800" dirty="0">
            <a:latin typeface="Arial"/>
            <a:cs typeface="Arial"/>
          </a:endParaRPr>
        </a:p>
      </dgm:t>
    </dgm:pt>
    <dgm:pt modelId="{E90A3977-7E1A-5F4F-852B-523D5D1CB0FF}" type="parTrans" cxnId="{85DAD4BD-D00A-7E45-BB1A-5DFDCF89ED1B}">
      <dgm:prSet/>
      <dgm:spPr/>
      <dgm:t>
        <a:bodyPr/>
        <a:lstStyle/>
        <a:p>
          <a:endParaRPr lang="en-US">
            <a:latin typeface="Arial"/>
            <a:cs typeface="Arial"/>
          </a:endParaRPr>
        </a:p>
      </dgm:t>
    </dgm:pt>
    <dgm:pt modelId="{366AC45F-1E0A-404B-BA5D-9278CAD35F6E}" type="sibTrans" cxnId="{85DAD4BD-D00A-7E45-BB1A-5DFDCF89ED1B}">
      <dgm:prSet/>
      <dgm:spPr/>
      <dgm:t>
        <a:bodyPr/>
        <a:lstStyle/>
        <a:p>
          <a:endParaRPr lang="en-US">
            <a:latin typeface="Arial"/>
            <a:cs typeface="Arial"/>
          </a:endParaRPr>
        </a:p>
      </dgm:t>
    </dgm:pt>
    <dgm:pt modelId="{FB622D81-2D56-FF4A-8D02-5E4E95223729}" type="pres">
      <dgm:prSet presAssocID="{1DD81F61-FE87-9847-A284-8AB843F646FD}" presName="rootnode" presStyleCnt="0">
        <dgm:presLayoutVars>
          <dgm:chMax/>
          <dgm:chPref/>
          <dgm:dir/>
          <dgm:animLvl val="lvl"/>
        </dgm:presLayoutVars>
      </dgm:prSet>
      <dgm:spPr/>
    </dgm:pt>
    <dgm:pt modelId="{9A5E6FEF-C3C9-934B-9B74-E769AA781DD6}" type="pres">
      <dgm:prSet presAssocID="{6292EDF5-0D65-424D-895C-AE712B78237F}" presName="composite" presStyleCnt="0"/>
      <dgm:spPr/>
    </dgm:pt>
    <dgm:pt modelId="{93EB8DAA-39ED-4E47-A8A7-0A5FC4C058C3}" type="pres">
      <dgm:prSet presAssocID="{6292EDF5-0D65-424D-895C-AE712B78237F}" presName="bentUpArrow1" presStyleLbl="alignImgPlace1" presStyleIdx="0" presStyleCnt="2"/>
      <dgm:spPr/>
    </dgm:pt>
    <dgm:pt modelId="{467B26CA-060F-7B4B-ACAE-BA928673659A}" type="pres">
      <dgm:prSet presAssocID="{6292EDF5-0D65-424D-895C-AE712B78237F}" presName="ParentText" presStyleLbl="node1" presStyleIdx="0" presStyleCnt="3">
        <dgm:presLayoutVars>
          <dgm:chMax val="1"/>
          <dgm:chPref val="1"/>
          <dgm:bulletEnabled val="1"/>
        </dgm:presLayoutVars>
      </dgm:prSet>
      <dgm:spPr/>
    </dgm:pt>
    <dgm:pt modelId="{B4675AB6-0765-214C-B01D-85F342706D93}" type="pres">
      <dgm:prSet presAssocID="{6292EDF5-0D65-424D-895C-AE712B78237F}" presName="ChildText" presStyleLbl="revTx" presStyleIdx="0" presStyleCnt="3" custScaleX="331424" custScaleY="101310" custLinFactX="28509" custLinFactNeighborX="100000" custLinFactNeighborY="1020">
        <dgm:presLayoutVars>
          <dgm:chMax val="0"/>
          <dgm:chPref val="0"/>
          <dgm:bulletEnabled val="1"/>
        </dgm:presLayoutVars>
      </dgm:prSet>
      <dgm:spPr/>
    </dgm:pt>
    <dgm:pt modelId="{D4B42E3D-246A-424B-A960-3E549AED384B}" type="pres">
      <dgm:prSet presAssocID="{1C75FAFC-93C7-1041-8173-F1F238DC4A41}" presName="sibTrans" presStyleCnt="0"/>
      <dgm:spPr/>
    </dgm:pt>
    <dgm:pt modelId="{96FCCE97-D895-F94A-AADA-6ABCB8FB80ED}" type="pres">
      <dgm:prSet presAssocID="{370F38CA-329D-654F-A110-BE6F627A4636}" presName="composite" presStyleCnt="0"/>
      <dgm:spPr/>
    </dgm:pt>
    <dgm:pt modelId="{9AAC714F-89CD-3043-870D-6306F3568319}" type="pres">
      <dgm:prSet presAssocID="{370F38CA-329D-654F-A110-BE6F627A4636}" presName="bentUpArrow1" presStyleLbl="alignImgPlace1" presStyleIdx="1" presStyleCnt="2" custLinFactNeighborX="-24740"/>
      <dgm:spPr/>
    </dgm:pt>
    <dgm:pt modelId="{A646B70B-078A-FE48-818A-57D0172A455D}" type="pres">
      <dgm:prSet presAssocID="{370F38CA-329D-654F-A110-BE6F627A4636}" presName="ParentText" presStyleLbl="node1" presStyleIdx="1" presStyleCnt="3" custLinFactNeighborX="-16731">
        <dgm:presLayoutVars>
          <dgm:chMax val="1"/>
          <dgm:chPref val="1"/>
          <dgm:bulletEnabled val="1"/>
        </dgm:presLayoutVars>
      </dgm:prSet>
      <dgm:spPr/>
    </dgm:pt>
    <dgm:pt modelId="{219D959D-CDFD-2D47-93A5-8111DF56DB8E}" type="pres">
      <dgm:prSet presAssocID="{370F38CA-329D-654F-A110-BE6F627A4636}" presName="ChildText" presStyleLbl="revTx" presStyleIdx="1" presStyleCnt="3" custScaleX="320741" custScaleY="57089" custLinFactNeighborX="93538">
        <dgm:presLayoutVars>
          <dgm:chMax val="0"/>
          <dgm:chPref val="0"/>
          <dgm:bulletEnabled val="1"/>
        </dgm:presLayoutVars>
      </dgm:prSet>
      <dgm:spPr/>
    </dgm:pt>
    <dgm:pt modelId="{CDD9E21C-B0C5-ED4C-B1A6-4FA80DB63146}" type="pres">
      <dgm:prSet presAssocID="{1FDBA92E-1572-6649-B2F4-50BD637ADF78}" presName="sibTrans" presStyleCnt="0"/>
      <dgm:spPr/>
    </dgm:pt>
    <dgm:pt modelId="{7F8D5A05-5EE6-BF4C-B5B1-D1BAA6371AA3}" type="pres">
      <dgm:prSet presAssocID="{93A7A042-EB42-DA4E-BC51-E0E6FCCC4875}" presName="composite" presStyleCnt="0"/>
      <dgm:spPr/>
    </dgm:pt>
    <dgm:pt modelId="{2F9BF708-A053-174C-A537-CCBE1F154A25}" type="pres">
      <dgm:prSet presAssocID="{93A7A042-EB42-DA4E-BC51-E0E6FCCC4875}" presName="ParentText" presStyleLbl="node1" presStyleIdx="2" presStyleCnt="3" custLinFactNeighborX="-41540" custLinFactNeighborY="4945">
        <dgm:presLayoutVars>
          <dgm:chMax val="1"/>
          <dgm:chPref val="1"/>
          <dgm:bulletEnabled val="1"/>
        </dgm:presLayoutVars>
      </dgm:prSet>
      <dgm:spPr/>
    </dgm:pt>
    <dgm:pt modelId="{72D7C5FD-3A6E-6042-90AF-1AA249DA3678}" type="pres">
      <dgm:prSet presAssocID="{93A7A042-EB42-DA4E-BC51-E0E6FCCC4875}" presName="FinalChildText" presStyleLbl="revTx" presStyleIdx="2" presStyleCnt="3" custScaleX="179766" custScaleY="81281" custLinFactNeighborX="-10912" custLinFactNeighborY="9850">
        <dgm:presLayoutVars>
          <dgm:chMax val="0"/>
          <dgm:chPref val="0"/>
          <dgm:bulletEnabled val="1"/>
        </dgm:presLayoutVars>
      </dgm:prSet>
      <dgm:spPr/>
    </dgm:pt>
  </dgm:ptLst>
  <dgm:cxnLst>
    <dgm:cxn modelId="{72552308-11CA-C34D-98D2-639A1665A91B}" type="presOf" srcId="{7122B8F9-E24D-594E-9B31-1EE7D0DF590D}" destId="{B4675AB6-0765-214C-B01D-85F342706D93}" srcOrd="0" destOrd="0" presId="urn:microsoft.com/office/officeart/2005/8/layout/StepDownProcess"/>
    <dgm:cxn modelId="{69239C0B-00A9-5C4C-9C2B-4FBF41164A38}" srcId="{370F38CA-329D-654F-A110-BE6F627A4636}" destId="{CC1F1ACB-FB18-784E-961F-53E1D469CA53}" srcOrd="0" destOrd="0" parTransId="{D02DD9AF-0A69-EB44-9183-32E42EEEAE9F}" sibTransId="{08B171A8-430C-F347-A075-42638510C6CA}"/>
    <dgm:cxn modelId="{7C13DF0D-4384-3F46-8D1F-D9B49AEAE7DE}" srcId="{6292EDF5-0D65-424D-895C-AE712B78237F}" destId="{7122B8F9-E24D-594E-9B31-1EE7D0DF590D}" srcOrd="0" destOrd="0" parTransId="{D7E3A1DB-4DCA-5147-B50E-42D119D12F9F}" sibTransId="{CD8AA07D-E1CE-464F-8508-1A7D841AAF8E}"/>
    <dgm:cxn modelId="{01A87227-7389-5E4D-ABE8-1B6BA98DDB5A}" type="presOf" srcId="{CD196069-4772-5F41-8DC8-173D7544CC87}" destId="{72D7C5FD-3A6E-6042-90AF-1AA249DA3678}" srcOrd="0" destOrd="0" presId="urn:microsoft.com/office/officeart/2005/8/layout/StepDownProcess"/>
    <dgm:cxn modelId="{CE29693E-F0C3-5747-A74F-C6150802C3E9}" srcId="{1DD81F61-FE87-9847-A284-8AB843F646FD}" destId="{370F38CA-329D-654F-A110-BE6F627A4636}" srcOrd="1" destOrd="0" parTransId="{2320F3FD-469B-0345-A20D-5DF00E7B56EA}" sibTransId="{1FDBA92E-1572-6649-B2F4-50BD637ADF78}"/>
    <dgm:cxn modelId="{C6A7AF85-EAF0-C84C-8863-62FAFEFFCB5C}" type="presOf" srcId="{CC1F1ACB-FB18-784E-961F-53E1D469CA53}" destId="{219D959D-CDFD-2D47-93A5-8111DF56DB8E}" srcOrd="0" destOrd="0" presId="urn:microsoft.com/office/officeart/2005/8/layout/StepDownProcess"/>
    <dgm:cxn modelId="{E111DF8B-5BB2-E34B-8926-6CEE4CD35DCC}" type="presOf" srcId="{1DD81F61-FE87-9847-A284-8AB843F646FD}" destId="{FB622D81-2D56-FF4A-8D02-5E4E95223729}" srcOrd="0" destOrd="0" presId="urn:microsoft.com/office/officeart/2005/8/layout/StepDownProcess"/>
    <dgm:cxn modelId="{4D65F297-4DDE-6243-AE03-13509D5D8E8C}" srcId="{1DD81F61-FE87-9847-A284-8AB843F646FD}" destId="{6292EDF5-0D65-424D-895C-AE712B78237F}" srcOrd="0" destOrd="0" parTransId="{E2CCDDA0-E711-F143-BCEA-B073FE2A7130}" sibTransId="{1C75FAFC-93C7-1041-8173-F1F238DC4A41}"/>
    <dgm:cxn modelId="{85DAD4BD-D00A-7E45-BB1A-5DFDCF89ED1B}" srcId="{93A7A042-EB42-DA4E-BC51-E0E6FCCC4875}" destId="{CD196069-4772-5F41-8DC8-173D7544CC87}" srcOrd="0" destOrd="0" parTransId="{E90A3977-7E1A-5F4F-852B-523D5D1CB0FF}" sibTransId="{366AC45F-1E0A-404B-BA5D-9278CAD35F6E}"/>
    <dgm:cxn modelId="{F7F933BE-7A75-FC4B-97A1-93B387F06B6B}" type="presOf" srcId="{6292EDF5-0D65-424D-895C-AE712B78237F}" destId="{467B26CA-060F-7B4B-ACAE-BA928673659A}" srcOrd="0" destOrd="0" presId="urn:microsoft.com/office/officeart/2005/8/layout/StepDownProcess"/>
    <dgm:cxn modelId="{D97F90C1-C18B-C249-805D-4C7FF5FA68AE}" srcId="{1DD81F61-FE87-9847-A284-8AB843F646FD}" destId="{93A7A042-EB42-DA4E-BC51-E0E6FCCC4875}" srcOrd="2" destOrd="0" parTransId="{9D7B9ED6-92EA-F54C-9251-00407D1CDFEA}" sibTransId="{3AF0EF48-9F14-DD40-91E2-5E99BCDAB0AD}"/>
    <dgm:cxn modelId="{72BD5BC4-5843-DA46-8DB9-DE850117AA33}" type="presOf" srcId="{93A7A042-EB42-DA4E-BC51-E0E6FCCC4875}" destId="{2F9BF708-A053-174C-A537-CCBE1F154A25}" srcOrd="0" destOrd="0" presId="urn:microsoft.com/office/officeart/2005/8/layout/StepDownProcess"/>
    <dgm:cxn modelId="{5A0B5AF0-4A7E-B448-8838-E01F8E41DDF9}" type="presOf" srcId="{370F38CA-329D-654F-A110-BE6F627A4636}" destId="{A646B70B-078A-FE48-818A-57D0172A455D}" srcOrd="0" destOrd="0" presId="urn:microsoft.com/office/officeart/2005/8/layout/StepDownProcess"/>
    <dgm:cxn modelId="{33452E7F-2B19-6B47-8A26-AEFCE12C613C}" type="presParOf" srcId="{FB622D81-2D56-FF4A-8D02-5E4E95223729}" destId="{9A5E6FEF-C3C9-934B-9B74-E769AA781DD6}" srcOrd="0" destOrd="0" presId="urn:microsoft.com/office/officeart/2005/8/layout/StepDownProcess"/>
    <dgm:cxn modelId="{5C9BA1D9-2E6F-8B49-8E2E-8C29C826C9E7}" type="presParOf" srcId="{9A5E6FEF-C3C9-934B-9B74-E769AA781DD6}" destId="{93EB8DAA-39ED-4E47-A8A7-0A5FC4C058C3}" srcOrd="0" destOrd="0" presId="urn:microsoft.com/office/officeart/2005/8/layout/StepDownProcess"/>
    <dgm:cxn modelId="{42DB69DB-B45F-0341-8A94-1A4AFB2D01FE}" type="presParOf" srcId="{9A5E6FEF-C3C9-934B-9B74-E769AA781DD6}" destId="{467B26CA-060F-7B4B-ACAE-BA928673659A}" srcOrd="1" destOrd="0" presId="urn:microsoft.com/office/officeart/2005/8/layout/StepDownProcess"/>
    <dgm:cxn modelId="{9CB63381-F512-A443-90ED-BB0DC8A90D96}" type="presParOf" srcId="{9A5E6FEF-C3C9-934B-9B74-E769AA781DD6}" destId="{B4675AB6-0765-214C-B01D-85F342706D93}" srcOrd="2" destOrd="0" presId="urn:microsoft.com/office/officeart/2005/8/layout/StepDownProcess"/>
    <dgm:cxn modelId="{0C114F42-5AFE-494B-9E1B-D1A1A9A5938D}" type="presParOf" srcId="{FB622D81-2D56-FF4A-8D02-5E4E95223729}" destId="{D4B42E3D-246A-424B-A960-3E549AED384B}" srcOrd="1" destOrd="0" presId="urn:microsoft.com/office/officeart/2005/8/layout/StepDownProcess"/>
    <dgm:cxn modelId="{787D56D5-EC5F-E347-873B-76CE7491C363}" type="presParOf" srcId="{FB622D81-2D56-FF4A-8D02-5E4E95223729}" destId="{96FCCE97-D895-F94A-AADA-6ABCB8FB80ED}" srcOrd="2" destOrd="0" presId="urn:microsoft.com/office/officeart/2005/8/layout/StepDownProcess"/>
    <dgm:cxn modelId="{D8ED128F-DB4C-334B-8D84-0509A5088D96}" type="presParOf" srcId="{96FCCE97-D895-F94A-AADA-6ABCB8FB80ED}" destId="{9AAC714F-89CD-3043-870D-6306F3568319}" srcOrd="0" destOrd="0" presId="urn:microsoft.com/office/officeart/2005/8/layout/StepDownProcess"/>
    <dgm:cxn modelId="{47DC40E3-3E56-7743-8CFC-8495A4CA4BC8}" type="presParOf" srcId="{96FCCE97-D895-F94A-AADA-6ABCB8FB80ED}" destId="{A646B70B-078A-FE48-818A-57D0172A455D}" srcOrd="1" destOrd="0" presId="urn:microsoft.com/office/officeart/2005/8/layout/StepDownProcess"/>
    <dgm:cxn modelId="{D0E5CF74-C759-9F44-9285-B19549266ECE}" type="presParOf" srcId="{96FCCE97-D895-F94A-AADA-6ABCB8FB80ED}" destId="{219D959D-CDFD-2D47-93A5-8111DF56DB8E}" srcOrd="2" destOrd="0" presId="urn:microsoft.com/office/officeart/2005/8/layout/StepDownProcess"/>
    <dgm:cxn modelId="{70F0E442-9220-D84A-BBB7-35F49C9AC1D7}" type="presParOf" srcId="{FB622D81-2D56-FF4A-8D02-5E4E95223729}" destId="{CDD9E21C-B0C5-ED4C-B1A6-4FA80DB63146}" srcOrd="3" destOrd="0" presId="urn:microsoft.com/office/officeart/2005/8/layout/StepDownProcess"/>
    <dgm:cxn modelId="{5C4A3EFC-8B29-934B-A85E-139FB237B645}" type="presParOf" srcId="{FB622D81-2D56-FF4A-8D02-5E4E95223729}" destId="{7F8D5A05-5EE6-BF4C-B5B1-D1BAA6371AA3}" srcOrd="4" destOrd="0" presId="urn:microsoft.com/office/officeart/2005/8/layout/StepDownProcess"/>
    <dgm:cxn modelId="{B11A0C5E-D427-5048-91EC-516AD26F9730}" type="presParOf" srcId="{7F8D5A05-5EE6-BF4C-B5B1-D1BAA6371AA3}" destId="{2F9BF708-A053-174C-A537-CCBE1F154A25}" srcOrd="0" destOrd="0" presId="urn:microsoft.com/office/officeart/2005/8/layout/StepDownProcess"/>
    <dgm:cxn modelId="{82C19010-6E6E-2B4F-AEC8-B4E0DD6FE36A}" type="presParOf" srcId="{7F8D5A05-5EE6-BF4C-B5B1-D1BAA6371AA3}" destId="{72D7C5FD-3A6E-6042-90AF-1AA249DA3678}"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000" b="1" dirty="0">
              <a:solidFill>
                <a:srgbClr val="C00000"/>
              </a:solidFill>
              <a:latin typeface="Arial" pitchFamily="34" charset="0"/>
              <a:cs typeface="Arial" pitchFamily="34" charset="0"/>
            </a:rPr>
            <a:t>What examples or best practices in using LMI and real-time data could you share? </a:t>
          </a:r>
        </a:p>
        <a:p>
          <a:r>
            <a:rPr lang="en-US" sz="1700" dirty="0">
              <a:solidFill>
                <a:srgbClr val="C00000"/>
              </a:solidFill>
              <a:latin typeface="Arial" pitchFamily="34" charset="0"/>
              <a:cs typeface="Arial" pitchFamily="34" charset="0"/>
            </a:rPr>
            <a:t>Please type your response into the chat box!</a:t>
          </a:r>
          <a:endParaRPr lang="en-US" sz="17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B0542320-1ACE-40DC-8A28-1279388B3948}" srcId="{9F318CA6-08AB-4ABE-B349-676605B65D6C}" destId="{FC9D8059-D2E0-4C91-8D8D-A79D1FB79854}" srcOrd="0" destOrd="0" parTransId="{B4C1CCFE-FE1F-4EA9-A040-FFA594C8966E}" sibTransId="{7D8C7A49-846B-425A-A372-DA2BF28DA196}"/>
    <dgm:cxn modelId="{9F41863B-13B7-5349-8E8C-4F1313986961}" type="presOf" srcId="{FC9D8059-D2E0-4C91-8D8D-A79D1FB79854}" destId="{326860F1-B8CF-451E-A26A-39B929BC3F19}" srcOrd="1" destOrd="0" presId="urn:microsoft.com/office/officeart/2005/8/layout/hierarchy3"/>
    <dgm:cxn modelId="{06A15AC3-8B4B-2A45-91ED-0EB1079F7FE3}" type="presOf" srcId="{FC9D8059-D2E0-4C91-8D8D-A79D1FB79854}" destId="{7A996C81-500F-4B1F-B5A4-1B476941A02A}" srcOrd="0" destOrd="0" presId="urn:microsoft.com/office/officeart/2005/8/layout/hierarchy3"/>
    <dgm:cxn modelId="{52F875C9-BCF8-734E-8C4B-BF8BDE063394}" type="presOf" srcId="{9F318CA6-08AB-4ABE-B349-676605B65D6C}" destId="{855749C9-25BC-45AC-B787-9457C050449F}" srcOrd="0" destOrd="0" presId="urn:microsoft.com/office/officeart/2005/8/layout/hierarchy3"/>
    <dgm:cxn modelId="{466BD73D-2C8E-DC44-896A-1677FA0B6621}" type="presParOf" srcId="{855749C9-25BC-45AC-B787-9457C050449F}" destId="{1E4DC371-F7C6-47CE-B90E-1AFFF13B3F0E}" srcOrd="0" destOrd="0" presId="urn:microsoft.com/office/officeart/2005/8/layout/hierarchy3"/>
    <dgm:cxn modelId="{3AE50910-C66E-3A45-A2B5-CCEE41FC0000}" type="presParOf" srcId="{1E4DC371-F7C6-47CE-B90E-1AFFF13B3F0E}" destId="{77B1561D-399D-4DFB-9AB8-7B690400EE7B}" srcOrd="0" destOrd="0" presId="urn:microsoft.com/office/officeart/2005/8/layout/hierarchy3"/>
    <dgm:cxn modelId="{E7853441-4A9E-2A48-81F3-D31C5AE848E4}" type="presParOf" srcId="{77B1561D-399D-4DFB-9AB8-7B690400EE7B}" destId="{7A996C81-500F-4B1F-B5A4-1B476941A02A}" srcOrd="0" destOrd="0" presId="urn:microsoft.com/office/officeart/2005/8/layout/hierarchy3"/>
    <dgm:cxn modelId="{16652FCF-9443-E944-B158-5DBC903E793B}" type="presParOf" srcId="{77B1561D-399D-4DFB-9AB8-7B690400EE7B}" destId="{326860F1-B8CF-451E-A26A-39B929BC3F19}" srcOrd="1" destOrd="0" presId="urn:microsoft.com/office/officeart/2005/8/layout/hierarchy3"/>
    <dgm:cxn modelId="{80BBC56B-5141-1C4B-9879-5459DC415DCD}"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000" b="1" dirty="0">
              <a:solidFill>
                <a:srgbClr val="C00000"/>
              </a:solidFill>
              <a:latin typeface="+mj-lt"/>
              <a:cs typeface="Arial" pitchFamily="34" charset="0"/>
            </a:rPr>
            <a:t>Describe how you plan to integrate what you’ve </a:t>
          </a:r>
          <a:br>
            <a:rPr lang="en-US" sz="2000" b="1" dirty="0">
              <a:solidFill>
                <a:srgbClr val="C00000"/>
              </a:solidFill>
              <a:latin typeface="+mj-lt"/>
              <a:cs typeface="Arial" pitchFamily="34" charset="0"/>
            </a:rPr>
          </a:br>
          <a:r>
            <a:rPr lang="en-US" sz="2000" b="1" dirty="0">
              <a:solidFill>
                <a:srgbClr val="C00000"/>
              </a:solidFill>
              <a:latin typeface="+mj-lt"/>
              <a:cs typeface="Arial" pitchFamily="34" charset="0"/>
            </a:rPr>
            <a:t>learned in this webinar into your </a:t>
          </a:r>
          <a:r>
            <a:rPr lang="en-US" sz="2000" b="1" dirty="0" err="1">
              <a:solidFill>
                <a:srgbClr val="C00000"/>
              </a:solidFill>
              <a:latin typeface="+mj-lt"/>
              <a:cs typeface="Arial" pitchFamily="34" charset="0"/>
            </a:rPr>
            <a:t>TechHire</a:t>
          </a:r>
          <a:r>
            <a:rPr lang="en-US" sz="2000" b="1" dirty="0">
              <a:solidFill>
                <a:srgbClr val="C00000"/>
              </a:solidFill>
              <a:latin typeface="+mj-lt"/>
              <a:cs typeface="Arial" pitchFamily="34" charset="0"/>
            </a:rPr>
            <a:t> program</a:t>
          </a:r>
        </a:p>
        <a:p>
          <a:r>
            <a:rPr lang="en-US" sz="1700" dirty="0">
              <a:solidFill>
                <a:srgbClr val="C00000"/>
              </a:solidFill>
              <a:latin typeface="Arial" pitchFamily="34" charset="0"/>
              <a:cs typeface="Arial" pitchFamily="34" charset="0"/>
            </a:rPr>
            <a:t>Please type your answer into the chat box!</a:t>
          </a:r>
          <a:endParaRPr lang="en-US" sz="17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B0542320-1ACE-40DC-8A28-1279388B3948}" srcId="{9F318CA6-08AB-4ABE-B349-676605B65D6C}" destId="{FC9D8059-D2E0-4C91-8D8D-A79D1FB79854}" srcOrd="0" destOrd="0" parTransId="{B4C1CCFE-FE1F-4EA9-A040-FFA594C8966E}" sibTransId="{7D8C7A49-846B-425A-A372-DA2BF28DA196}"/>
    <dgm:cxn modelId="{695D1224-A7D3-9A4E-A412-009CE09913B4}" type="presOf" srcId="{9F318CA6-08AB-4ABE-B349-676605B65D6C}" destId="{855749C9-25BC-45AC-B787-9457C050449F}" srcOrd="0" destOrd="0" presId="urn:microsoft.com/office/officeart/2005/8/layout/hierarchy3"/>
    <dgm:cxn modelId="{49B13996-3F95-D044-89AA-9F74F7B28EAB}" type="presOf" srcId="{FC9D8059-D2E0-4C91-8D8D-A79D1FB79854}" destId="{7A996C81-500F-4B1F-B5A4-1B476941A02A}" srcOrd="0" destOrd="0" presId="urn:microsoft.com/office/officeart/2005/8/layout/hierarchy3"/>
    <dgm:cxn modelId="{8C6DCEF5-501D-2D4C-8CDF-16B91DA50FB6}" type="presOf" srcId="{FC9D8059-D2E0-4C91-8D8D-A79D1FB79854}" destId="{326860F1-B8CF-451E-A26A-39B929BC3F19}" srcOrd="1" destOrd="0" presId="urn:microsoft.com/office/officeart/2005/8/layout/hierarchy3"/>
    <dgm:cxn modelId="{5EFD631F-B646-D94E-899F-CD649436B209}" type="presParOf" srcId="{855749C9-25BC-45AC-B787-9457C050449F}" destId="{1E4DC371-F7C6-47CE-B90E-1AFFF13B3F0E}" srcOrd="0" destOrd="0" presId="urn:microsoft.com/office/officeart/2005/8/layout/hierarchy3"/>
    <dgm:cxn modelId="{E8E2FA09-E64F-6341-B891-C54C82F33803}" type="presParOf" srcId="{1E4DC371-F7C6-47CE-B90E-1AFFF13B3F0E}" destId="{77B1561D-399D-4DFB-9AB8-7B690400EE7B}" srcOrd="0" destOrd="0" presId="urn:microsoft.com/office/officeart/2005/8/layout/hierarchy3"/>
    <dgm:cxn modelId="{7A9CEB40-13CB-9744-85BE-30C465334BE5}" type="presParOf" srcId="{77B1561D-399D-4DFB-9AB8-7B690400EE7B}" destId="{7A996C81-500F-4B1F-B5A4-1B476941A02A}" srcOrd="0" destOrd="0" presId="urn:microsoft.com/office/officeart/2005/8/layout/hierarchy3"/>
    <dgm:cxn modelId="{5BC50833-FA0A-E345-99FB-EAF06E196223}" type="presParOf" srcId="{77B1561D-399D-4DFB-9AB8-7B690400EE7B}" destId="{326860F1-B8CF-451E-A26A-39B929BC3F19}" srcOrd="1" destOrd="0" presId="urn:microsoft.com/office/officeart/2005/8/layout/hierarchy3"/>
    <dgm:cxn modelId="{A0179A93-419D-5C4E-9AD4-A8E18401C28F}"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400" b="1" dirty="0">
              <a:solidFill>
                <a:srgbClr val="C00000"/>
              </a:solidFill>
              <a:latin typeface="Arial" pitchFamily="34" charset="0"/>
              <a:cs typeface="Arial" pitchFamily="34" charset="0"/>
            </a:rPr>
            <a:t>How do you feel after today’s webinar?</a:t>
          </a:r>
        </a:p>
        <a:p>
          <a:r>
            <a:rPr lang="en-US" sz="1400" dirty="0">
              <a:solidFill>
                <a:srgbClr val="C00000"/>
              </a:solidFill>
              <a:latin typeface="Arial" pitchFamily="34" charset="0"/>
              <a:cs typeface="Arial" pitchFamily="34" charset="0"/>
            </a:rPr>
            <a:t>Choose the answer that best reflects you (or your group):</a:t>
          </a:r>
          <a:endParaRPr lang="en-US" sz="14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pt>
    <dgm:pt modelId="{326860F1-B8CF-451E-A26A-39B929BC3F19}" type="pres">
      <dgm:prSet presAssocID="{FC9D8059-D2E0-4C91-8D8D-A79D1FB79854}" presName="rootConnector" presStyleLbl="node1" presStyleIdx="0" presStyleCnt="1"/>
      <dgm:spPr/>
    </dgm:pt>
    <dgm:pt modelId="{2E4345B9-8324-4DBE-9681-CF7D074FAF45}" type="pres">
      <dgm:prSet presAssocID="{FC9D8059-D2E0-4C91-8D8D-A79D1FB79854}" presName="childShape" presStyleCnt="0"/>
      <dgm:spPr/>
    </dgm:pt>
  </dgm:ptLst>
  <dgm:cxnLst>
    <dgm:cxn modelId="{B0542320-1ACE-40DC-8A28-1279388B3948}" srcId="{9F318CA6-08AB-4ABE-B349-676605B65D6C}" destId="{FC9D8059-D2E0-4C91-8D8D-A79D1FB79854}" srcOrd="0" destOrd="0" parTransId="{B4C1CCFE-FE1F-4EA9-A040-FFA594C8966E}" sibTransId="{7D8C7A49-846B-425A-A372-DA2BF28DA196}"/>
    <dgm:cxn modelId="{ADFAD931-113C-F748-B346-41F8464354F4}" type="presOf" srcId="{FC9D8059-D2E0-4C91-8D8D-A79D1FB79854}" destId="{326860F1-B8CF-451E-A26A-39B929BC3F19}" srcOrd="1" destOrd="0" presId="urn:microsoft.com/office/officeart/2005/8/layout/hierarchy3"/>
    <dgm:cxn modelId="{FC8EC67C-DD3E-614B-9869-9E32109964DE}" type="presOf" srcId="{FC9D8059-D2E0-4C91-8D8D-A79D1FB79854}" destId="{7A996C81-500F-4B1F-B5A4-1B476941A02A}" srcOrd="0" destOrd="0" presId="urn:microsoft.com/office/officeart/2005/8/layout/hierarchy3"/>
    <dgm:cxn modelId="{5723A4F7-6D0D-3842-91B4-810EB1A85492}" type="presOf" srcId="{9F318CA6-08AB-4ABE-B349-676605B65D6C}" destId="{855749C9-25BC-45AC-B787-9457C050449F}" srcOrd="0" destOrd="0" presId="urn:microsoft.com/office/officeart/2005/8/layout/hierarchy3"/>
    <dgm:cxn modelId="{EA450928-4130-5043-9743-1C5FE95BDA47}" type="presParOf" srcId="{855749C9-25BC-45AC-B787-9457C050449F}" destId="{1E4DC371-F7C6-47CE-B90E-1AFFF13B3F0E}" srcOrd="0" destOrd="0" presId="urn:microsoft.com/office/officeart/2005/8/layout/hierarchy3"/>
    <dgm:cxn modelId="{27BEC6A7-71FA-FE43-8E5F-EE3D2E172ABA}" type="presParOf" srcId="{1E4DC371-F7C6-47CE-B90E-1AFFF13B3F0E}" destId="{77B1561D-399D-4DFB-9AB8-7B690400EE7B}" srcOrd="0" destOrd="0" presId="urn:microsoft.com/office/officeart/2005/8/layout/hierarchy3"/>
    <dgm:cxn modelId="{077295F6-BEB0-AE4C-880E-AEC9F6B78F44}" type="presParOf" srcId="{77B1561D-399D-4DFB-9AB8-7B690400EE7B}" destId="{7A996C81-500F-4B1F-B5A4-1B476941A02A}" srcOrd="0" destOrd="0" presId="urn:microsoft.com/office/officeart/2005/8/layout/hierarchy3"/>
    <dgm:cxn modelId="{3531274F-A0F2-704D-813B-E97DE6B78D72}" type="presParOf" srcId="{77B1561D-399D-4DFB-9AB8-7B690400EE7B}" destId="{326860F1-B8CF-451E-A26A-39B929BC3F19}" srcOrd="1" destOrd="0" presId="urn:microsoft.com/office/officeart/2005/8/layout/hierarchy3"/>
    <dgm:cxn modelId="{21B2F5EA-AEBF-9C44-84CC-9E98CE108911}" type="presParOf" srcId="{1E4DC371-F7C6-47CE-B90E-1AFFF13B3F0E}" destId="{2E4345B9-8324-4DBE-9681-CF7D074FAF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0" y="215186"/>
          <a:ext cx="7647552" cy="1374785"/>
        </a:xfrm>
        <a:prstGeom prst="roundRect">
          <a:avLst>
            <a:gd name="adj" fmla="val 10000"/>
          </a:avLst>
        </a:prstGeom>
        <a:noFill/>
        <a:ln w="38100" cap="rnd" cmpd="thickThin"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C00000"/>
              </a:solidFill>
              <a:latin typeface="Arial" pitchFamily="34" charset="0"/>
              <a:cs typeface="Arial" pitchFamily="34" charset="0"/>
            </a:rPr>
            <a:t>Let’s get to know who is on the call today. Using the poll, select the role that you play in your TechHire grant</a:t>
          </a:r>
        </a:p>
        <a:p>
          <a:pPr marL="0" lvl="0" indent="0" algn="ctr" defTabSz="889000">
            <a:lnSpc>
              <a:spcPct val="90000"/>
            </a:lnSpc>
            <a:spcBef>
              <a:spcPct val="0"/>
            </a:spcBef>
            <a:spcAft>
              <a:spcPct val="35000"/>
            </a:spcAft>
            <a:buNone/>
          </a:pPr>
          <a:r>
            <a:rPr lang="en-US" sz="1800" kern="1200" dirty="0">
              <a:solidFill>
                <a:srgbClr val="C00000"/>
              </a:solidFill>
              <a:latin typeface="Arial" pitchFamily="34" charset="0"/>
              <a:cs typeface="Arial" pitchFamily="34" charset="0"/>
            </a:rPr>
            <a:t>Choose the answer that best reflects you (or your group):</a:t>
          </a:r>
          <a:endParaRPr lang="en-US" sz="1800" kern="1200" dirty="0">
            <a:latin typeface="Arial" pitchFamily="34" charset="0"/>
            <a:cs typeface="Arial" pitchFamily="34" charset="0"/>
          </a:endParaRPr>
        </a:p>
      </dsp:txBody>
      <dsp:txXfrm>
        <a:off x="40266" y="255452"/>
        <a:ext cx="7567020" cy="12942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285169"/>
          <a:ext cx="7449927" cy="1339258"/>
        </a:xfrm>
        <a:prstGeom prst="roundRect">
          <a:avLst>
            <a:gd name="adj" fmla="val 10000"/>
          </a:avLst>
        </a:prstGeom>
        <a:noFill/>
        <a:ln w="38100" cap="rnd" cmpd="thickThin"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C00000"/>
              </a:solidFill>
              <a:latin typeface="Arial" pitchFamily="34" charset="0"/>
              <a:cs typeface="Arial" pitchFamily="34" charset="0"/>
            </a:rPr>
            <a:t>What is your level of experience using labor market data and other related resources, such as real-time job postings? </a:t>
          </a:r>
        </a:p>
        <a:p>
          <a:pPr marL="0" lvl="0" indent="0" algn="ctr" defTabSz="800100">
            <a:lnSpc>
              <a:spcPct val="90000"/>
            </a:lnSpc>
            <a:spcBef>
              <a:spcPct val="0"/>
            </a:spcBef>
            <a:spcAft>
              <a:spcPct val="35000"/>
            </a:spcAft>
            <a:buNone/>
          </a:pPr>
          <a:r>
            <a:rPr lang="en-US" sz="1600" kern="1200" dirty="0">
              <a:solidFill>
                <a:srgbClr val="C00000"/>
              </a:solidFill>
              <a:latin typeface="Arial" pitchFamily="34" charset="0"/>
              <a:cs typeface="Arial" pitchFamily="34" charset="0"/>
            </a:rPr>
            <a:t>Choose the answer that best reflects you (or your group):</a:t>
          </a:r>
          <a:endParaRPr lang="en-US" sz="1600" kern="1200" dirty="0">
            <a:latin typeface="Arial" pitchFamily="34" charset="0"/>
            <a:cs typeface="Arial" pitchFamily="34" charset="0"/>
          </a:endParaRPr>
        </a:p>
      </dsp:txBody>
      <dsp:txXfrm>
        <a:off x="39229" y="324395"/>
        <a:ext cx="7371475" cy="12608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285169"/>
          <a:ext cx="7449927" cy="1339258"/>
        </a:xfrm>
        <a:prstGeom prst="roundRect">
          <a:avLst>
            <a:gd name="adj" fmla="val 10000"/>
          </a:avLst>
        </a:prstGeom>
        <a:noFill/>
        <a:ln w="38100" cap="rnd" cmpd="thickThin"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C00000"/>
              </a:solidFill>
              <a:latin typeface="Arial" pitchFamily="34" charset="0"/>
              <a:cs typeface="Arial" pitchFamily="34" charset="0"/>
            </a:rPr>
            <a:t>Which of the following types of LMI data have you used to support your </a:t>
          </a:r>
          <a:r>
            <a:rPr lang="en-US" sz="2000" kern="1200" dirty="0" err="1">
              <a:solidFill>
                <a:srgbClr val="C00000"/>
              </a:solidFill>
              <a:latin typeface="Arial" pitchFamily="34" charset="0"/>
              <a:cs typeface="Arial" pitchFamily="34" charset="0"/>
            </a:rPr>
            <a:t>TechHire</a:t>
          </a:r>
          <a:r>
            <a:rPr lang="en-US" sz="2000" kern="1200" dirty="0">
              <a:solidFill>
                <a:srgbClr val="C00000"/>
              </a:solidFill>
              <a:latin typeface="Arial" pitchFamily="34" charset="0"/>
              <a:cs typeface="Arial" pitchFamily="34" charset="0"/>
            </a:rPr>
            <a:t> project? </a:t>
          </a:r>
        </a:p>
        <a:p>
          <a:pPr marL="0" lvl="0" indent="0" algn="ctr" defTabSz="889000">
            <a:lnSpc>
              <a:spcPct val="90000"/>
            </a:lnSpc>
            <a:spcBef>
              <a:spcPct val="0"/>
            </a:spcBef>
            <a:spcAft>
              <a:spcPct val="35000"/>
            </a:spcAft>
            <a:buNone/>
          </a:pPr>
          <a:r>
            <a:rPr lang="en-US" sz="1700" kern="1200" dirty="0">
              <a:solidFill>
                <a:srgbClr val="C00000"/>
              </a:solidFill>
              <a:latin typeface="Arial" pitchFamily="34" charset="0"/>
              <a:cs typeface="Arial" pitchFamily="34" charset="0"/>
            </a:rPr>
            <a:t>Please check all that apply for you (or your group):</a:t>
          </a:r>
          <a:endParaRPr lang="en-US" sz="1700" kern="1200" dirty="0">
            <a:latin typeface="Arial" pitchFamily="34" charset="0"/>
            <a:cs typeface="Arial" pitchFamily="34" charset="0"/>
          </a:endParaRPr>
        </a:p>
      </dsp:txBody>
      <dsp:txXfrm>
        <a:off x="39229" y="324395"/>
        <a:ext cx="7371475" cy="1260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0" y="217131"/>
          <a:ext cx="7063699" cy="1970504"/>
        </a:xfrm>
        <a:prstGeom prst="roundRect">
          <a:avLst>
            <a:gd name="adj" fmla="val 10000"/>
          </a:avLst>
        </a:prstGeom>
        <a:noFill/>
        <a:ln w="38100" cap="rnd" cmpd="thickThin"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C00000"/>
              </a:solidFill>
            </a:rPr>
            <a:t>The BLS listing of </a:t>
          </a:r>
          <a:r>
            <a:rPr lang="en-US" sz="1600" i="1" kern="1200" dirty="0">
              <a:solidFill>
                <a:srgbClr val="C00000"/>
              </a:solidFill>
            </a:rPr>
            <a:t>Methods Used to Determine Jobs in Demand</a:t>
          </a:r>
          <a:r>
            <a:rPr lang="en-US" sz="1600" kern="1200" dirty="0">
              <a:solidFill>
                <a:srgbClr val="C00000"/>
              </a:solidFill>
            </a:rPr>
            <a:t> was collected from a survey of state LMI shops. Are you using any additional methods to determine in-demand (tech) jobs, that are not already addressed during this webinar.  Do any of you have different methods (whether formal or informal) that you have used to stay up to date on labor market information for your proposed TechHire grant occupations and industries? </a:t>
          </a:r>
          <a:endParaRPr lang="en-US" sz="1600" kern="1200" dirty="0">
            <a:solidFill>
              <a:srgbClr val="C00000"/>
            </a:solidFill>
            <a:latin typeface="Arial" pitchFamily="34" charset="0"/>
            <a:cs typeface="Arial" pitchFamily="34" charset="0"/>
          </a:endParaRPr>
        </a:p>
        <a:p>
          <a:pPr marL="0" lvl="0" indent="0" algn="ctr" defTabSz="711200">
            <a:lnSpc>
              <a:spcPct val="90000"/>
            </a:lnSpc>
            <a:spcBef>
              <a:spcPct val="0"/>
            </a:spcBef>
            <a:spcAft>
              <a:spcPct val="35000"/>
            </a:spcAft>
            <a:buNone/>
          </a:pPr>
          <a:endParaRPr lang="en-US" sz="1600" kern="1200" dirty="0">
            <a:solidFill>
              <a:srgbClr val="C00000"/>
            </a:solidFill>
            <a:latin typeface="Arial" pitchFamily="34" charset="0"/>
            <a:cs typeface="Arial" pitchFamily="34" charset="0"/>
          </a:endParaRPr>
        </a:p>
        <a:p>
          <a:pPr marL="0" lvl="0" indent="0" algn="ctr" defTabSz="711200">
            <a:lnSpc>
              <a:spcPct val="90000"/>
            </a:lnSpc>
            <a:spcBef>
              <a:spcPct val="0"/>
            </a:spcBef>
            <a:spcAft>
              <a:spcPct val="35000"/>
            </a:spcAft>
            <a:buNone/>
          </a:pPr>
          <a:r>
            <a:rPr lang="en-US" sz="1600" kern="1200" dirty="0">
              <a:solidFill>
                <a:srgbClr val="C00000"/>
              </a:solidFill>
              <a:latin typeface="Arial" pitchFamily="34" charset="0"/>
              <a:cs typeface="Arial" pitchFamily="34" charset="0"/>
            </a:rPr>
            <a:t>Please use the chat function below!</a:t>
          </a:r>
        </a:p>
      </dsp:txBody>
      <dsp:txXfrm>
        <a:off x="57714" y="274845"/>
        <a:ext cx="6948271" cy="18550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B8DAA-39ED-4E47-A8A7-0A5FC4C058C3}">
      <dsp:nvSpPr>
        <dsp:cNvPr id="0" name=""/>
        <dsp:cNvSpPr/>
      </dsp:nvSpPr>
      <dsp:spPr>
        <a:xfrm rot="5400000">
          <a:off x="242732" y="1155457"/>
          <a:ext cx="908065" cy="1033800"/>
        </a:xfrm>
        <a:prstGeom prst="bentUpArrow">
          <a:avLst>
            <a:gd name="adj1" fmla="val 32840"/>
            <a:gd name="adj2" fmla="val 25000"/>
            <a:gd name="adj3" fmla="val 35780"/>
          </a:avLst>
        </a:prstGeom>
        <a:solidFill>
          <a:schemeClr val="dk2">
            <a:tint val="5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67B26CA-060F-7B4B-ACAE-BA928673659A}">
      <dsp:nvSpPr>
        <dsp:cNvPr id="0" name=""/>
        <dsp:cNvSpPr/>
      </dsp:nvSpPr>
      <dsp:spPr>
        <a:xfrm>
          <a:off x="2150" y="148848"/>
          <a:ext cx="1528647" cy="1070003"/>
        </a:xfrm>
        <a:prstGeom prst="roundRect">
          <a:avLst>
            <a:gd name="adj" fmla="val 16670"/>
          </a:avLst>
        </a:prstGeom>
        <a:gradFill rotWithShape="0">
          <a:gsLst>
            <a:gs pos="0">
              <a:schemeClr val="dk2">
                <a:hueOff val="0"/>
                <a:satOff val="0"/>
                <a:lumOff val="0"/>
                <a:alphaOff val="0"/>
                <a:shade val="15000"/>
                <a:satMod val="180000"/>
              </a:schemeClr>
            </a:gs>
            <a:gs pos="50000">
              <a:schemeClr val="dk2">
                <a:hueOff val="0"/>
                <a:satOff val="0"/>
                <a:lumOff val="0"/>
                <a:alphaOff val="0"/>
                <a:shade val="45000"/>
                <a:satMod val="170000"/>
              </a:schemeClr>
            </a:gs>
            <a:gs pos="70000">
              <a:schemeClr val="dk2">
                <a:hueOff val="0"/>
                <a:satOff val="0"/>
                <a:lumOff val="0"/>
                <a:alphaOff val="0"/>
                <a:tint val="99000"/>
                <a:shade val="65000"/>
                <a:satMod val="155000"/>
              </a:schemeClr>
            </a:gs>
            <a:gs pos="100000">
              <a:schemeClr val="dk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a:cs typeface="Arial"/>
            </a:rPr>
            <a:t>Industry outlook</a:t>
          </a:r>
        </a:p>
      </dsp:txBody>
      <dsp:txXfrm>
        <a:off x="54393" y="201091"/>
        <a:ext cx="1424161" cy="965517"/>
      </dsp:txXfrm>
    </dsp:sp>
    <dsp:sp modelId="{B4675AB6-0765-214C-B01D-85F342706D93}">
      <dsp:nvSpPr>
        <dsp:cNvPr id="0" name=""/>
        <dsp:cNvSpPr/>
      </dsp:nvSpPr>
      <dsp:spPr>
        <a:xfrm>
          <a:off x="1673074" y="254054"/>
          <a:ext cx="3684748" cy="876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a:cs typeface="Arial"/>
            </a:rPr>
            <a:t>Examine highest ranked industries by employment size, wage, growth, or competitive effect</a:t>
          </a:r>
        </a:p>
      </dsp:txBody>
      <dsp:txXfrm>
        <a:off x="1673074" y="254054"/>
        <a:ext cx="3684748" cy="876153"/>
      </dsp:txXfrm>
    </dsp:sp>
    <dsp:sp modelId="{9AAC714F-89CD-3043-870D-6306F3568319}">
      <dsp:nvSpPr>
        <dsp:cNvPr id="0" name=""/>
        <dsp:cNvSpPr/>
      </dsp:nvSpPr>
      <dsp:spPr>
        <a:xfrm rot="5400000">
          <a:off x="1871891" y="2357424"/>
          <a:ext cx="908065" cy="1033800"/>
        </a:xfrm>
        <a:prstGeom prst="bentUpArrow">
          <a:avLst>
            <a:gd name="adj1" fmla="val 32840"/>
            <a:gd name="adj2" fmla="val 25000"/>
            <a:gd name="adj3" fmla="val 35780"/>
          </a:avLst>
        </a:prstGeom>
        <a:solidFill>
          <a:schemeClr val="dk2">
            <a:tint val="5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646B70B-078A-FE48-818A-57D0172A455D}">
      <dsp:nvSpPr>
        <dsp:cNvPr id="0" name=""/>
        <dsp:cNvSpPr/>
      </dsp:nvSpPr>
      <dsp:spPr>
        <a:xfrm>
          <a:off x="1631313" y="1350816"/>
          <a:ext cx="1528647" cy="1070003"/>
        </a:xfrm>
        <a:prstGeom prst="roundRect">
          <a:avLst>
            <a:gd name="adj" fmla="val 16670"/>
          </a:avLst>
        </a:prstGeom>
        <a:gradFill rotWithShape="0">
          <a:gsLst>
            <a:gs pos="0">
              <a:schemeClr val="dk2">
                <a:hueOff val="0"/>
                <a:satOff val="0"/>
                <a:lumOff val="0"/>
                <a:alphaOff val="0"/>
                <a:shade val="15000"/>
                <a:satMod val="180000"/>
              </a:schemeClr>
            </a:gs>
            <a:gs pos="50000">
              <a:schemeClr val="dk2">
                <a:hueOff val="0"/>
                <a:satOff val="0"/>
                <a:lumOff val="0"/>
                <a:alphaOff val="0"/>
                <a:shade val="45000"/>
                <a:satMod val="170000"/>
              </a:schemeClr>
            </a:gs>
            <a:gs pos="70000">
              <a:schemeClr val="dk2">
                <a:hueOff val="0"/>
                <a:satOff val="0"/>
                <a:lumOff val="0"/>
                <a:alphaOff val="0"/>
                <a:tint val="99000"/>
                <a:shade val="65000"/>
                <a:satMod val="155000"/>
              </a:schemeClr>
            </a:gs>
            <a:gs pos="100000">
              <a:schemeClr val="dk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a:cs typeface="Arial"/>
            </a:rPr>
            <a:t>Occupation profiles</a:t>
          </a:r>
        </a:p>
      </dsp:txBody>
      <dsp:txXfrm>
        <a:off x="1683556" y="1403059"/>
        <a:ext cx="1424161" cy="965517"/>
      </dsp:txXfrm>
    </dsp:sp>
    <dsp:sp modelId="{219D959D-CDFD-2D47-93A5-8111DF56DB8E}">
      <dsp:nvSpPr>
        <dsp:cNvPr id="0" name=""/>
        <dsp:cNvSpPr/>
      </dsp:nvSpPr>
      <dsp:spPr>
        <a:xfrm>
          <a:off x="3228576" y="1638417"/>
          <a:ext cx="3565975" cy="493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a:cs typeface="Arial"/>
            </a:rPr>
            <a:t>Examine top occupations, job titles, wages, and skills/credentials needed for entry or progression</a:t>
          </a:r>
        </a:p>
      </dsp:txBody>
      <dsp:txXfrm>
        <a:off x="3228576" y="1638417"/>
        <a:ext cx="3565975" cy="493719"/>
      </dsp:txXfrm>
    </dsp:sp>
    <dsp:sp modelId="{2F9BF708-A053-174C-A537-CCBE1F154A25}">
      <dsp:nvSpPr>
        <dsp:cNvPr id="0" name=""/>
        <dsp:cNvSpPr/>
      </dsp:nvSpPr>
      <dsp:spPr>
        <a:xfrm>
          <a:off x="3136991" y="2605695"/>
          <a:ext cx="1528647" cy="1070003"/>
        </a:xfrm>
        <a:prstGeom prst="roundRect">
          <a:avLst>
            <a:gd name="adj" fmla="val 16670"/>
          </a:avLst>
        </a:prstGeom>
        <a:gradFill rotWithShape="0">
          <a:gsLst>
            <a:gs pos="0">
              <a:schemeClr val="dk2">
                <a:hueOff val="0"/>
                <a:satOff val="0"/>
                <a:lumOff val="0"/>
                <a:alphaOff val="0"/>
                <a:shade val="15000"/>
                <a:satMod val="180000"/>
              </a:schemeClr>
            </a:gs>
            <a:gs pos="50000">
              <a:schemeClr val="dk2">
                <a:hueOff val="0"/>
                <a:satOff val="0"/>
                <a:lumOff val="0"/>
                <a:alphaOff val="0"/>
                <a:shade val="45000"/>
                <a:satMod val="170000"/>
              </a:schemeClr>
            </a:gs>
            <a:gs pos="70000">
              <a:schemeClr val="dk2">
                <a:hueOff val="0"/>
                <a:satOff val="0"/>
                <a:lumOff val="0"/>
                <a:alphaOff val="0"/>
                <a:tint val="99000"/>
                <a:shade val="65000"/>
                <a:satMod val="155000"/>
              </a:schemeClr>
            </a:gs>
            <a:gs pos="100000">
              <a:schemeClr val="dk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a:cs typeface="Arial"/>
            </a:rPr>
            <a:t>Employer targets</a:t>
          </a:r>
        </a:p>
      </dsp:txBody>
      <dsp:txXfrm>
        <a:off x="3189234" y="2657938"/>
        <a:ext cx="1424161" cy="965517"/>
      </dsp:txXfrm>
    </dsp:sp>
    <dsp:sp modelId="{72D7C5FD-3A6E-6042-90AF-1AA249DA3678}">
      <dsp:nvSpPr>
        <dsp:cNvPr id="0" name=""/>
        <dsp:cNvSpPr/>
      </dsp:nvSpPr>
      <dsp:spPr>
        <a:xfrm>
          <a:off x="4735905" y="2820961"/>
          <a:ext cx="1998625" cy="702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a:cs typeface="Arial"/>
            </a:rPr>
            <a:t>Identify employers to target</a:t>
          </a:r>
          <a:r>
            <a:rPr lang="en-US" sz="1800" kern="1200" baseline="0" dirty="0">
              <a:latin typeface="Arial"/>
              <a:cs typeface="Arial"/>
            </a:rPr>
            <a:t> for engagement</a:t>
          </a:r>
          <a:endParaRPr lang="en-US" sz="1800" kern="1200" dirty="0">
            <a:latin typeface="Arial"/>
            <a:cs typeface="Arial"/>
          </a:endParaRPr>
        </a:p>
      </dsp:txBody>
      <dsp:txXfrm>
        <a:off x="4735905" y="2820961"/>
        <a:ext cx="1998625" cy="7029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211888"/>
          <a:ext cx="6545379" cy="1176650"/>
        </a:xfrm>
        <a:prstGeom prst="roundRect">
          <a:avLst>
            <a:gd name="adj" fmla="val 10000"/>
          </a:avLst>
        </a:prstGeom>
        <a:noFill/>
        <a:ln w="38100" cap="rnd" cmpd="thickThin"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C00000"/>
              </a:solidFill>
              <a:latin typeface="Arial" pitchFamily="34" charset="0"/>
              <a:cs typeface="Arial" pitchFamily="34" charset="0"/>
            </a:rPr>
            <a:t>What examples or best practices in using LMI and real-time data could you share? </a:t>
          </a:r>
        </a:p>
        <a:p>
          <a:pPr marL="0" lvl="0" indent="0" algn="ctr" defTabSz="889000">
            <a:lnSpc>
              <a:spcPct val="90000"/>
            </a:lnSpc>
            <a:spcBef>
              <a:spcPct val="0"/>
            </a:spcBef>
            <a:spcAft>
              <a:spcPct val="35000"/>
            </a:spcAft>
            <a:buNone/>
          </a:pPr>
          <a:r>
            <a:rPr lang="en-US" sz="1700" kern="1200" dirty="0">
              <a:solidFill>
                <a:srgbClr val="C00000"/>
              </a:solidFill>
              <a:latin typeface="Arial" pitchFamily="34" charset="0"/>
              <a:cs typeface="Arial" pitchFamily="34" charset="0"/>
            </a:rPr>
            <a:t>Please type your response into the chat box!</a:t>
          </a:r>
          <a:endParaRPr lang="en-US" sz="1700" kern="1200" dirty="0">
            <a:latin typeface="Arial" pitchFamily="34" charset="0"/>
            <a:cs typeface="Arial" pitchFamily="34" charset="0"/>
          </a:endParaRPr>
        </a:p>
      </dsp:txBody>
      <dsp:txXfrm>
        <a:off x="34466" y="246351"/>
        <a:ext cx="6476453" cy="11077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186283"/>
          <a:ext cx="6797623" cy="1221995"/>
        </a:xfrm>
        <a:prstGeom prst="roundRect">
          <a:avLst>
            <a:gd name="adj" fmla="val 10000"/>
          </a:avLst>
        </a:prstGeom>
        <a:noFill/>
        <a:ln w="38100" cap="rnd" cmpd="thickThin"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C00000"/>
              </a:solidFill>
              <a:latin typeface="+mj-lt"/>
              <a:cs typeface="Arial" pitchFamily="34" charset="0"/>
            </a:rPr>
            <a:t>Describe how you plan to integrate what you’ve </a:t>
          </a:r>
          <a:br>
            <a:rPr lang="en-US" sz="2000" b="1" kern="1200" dirty="0">
              <a:solidFill>
                <a:srgbClr val="C00000"/>
              </a:solidFill>
              <a:latin typeface="+mj-lt"/>
              <a:cs typeface="Arial" pitchFamily="34" charset="0"/>
            </a:rPr>
          </a:br>
          <a:r>
            <a:rPr lang="en-US" sz="2000" b="1" kern="1200" dirty="0">
              <a:solidFill>
                <a:srgbClr val="C00000"/>
              </a:solidFill>
              <a:latin typeface="+mj-lt"/>
              <a:cs typeface="Arial" pitchFamily="34" charset="0"/>
            </a:rPr>
            <a:t>learned in this webinar into your </a:t>
          </a:r>
          <a:r>
            <a:rPr lang="en-US" sz="2000" b="1" kern="1200" dirty="0" err="1">
              <a:solidFill>
                <a:srgbClr val="C00000"/>
              </a:solidFill>
              <a:latin typeface="+mj-lt"/>
              <a:cs typeface="Arial" pitchFamily="34" charset="0"/>
            </a:rPr>
            <a:t>TechHire</a:t>
          </a:r>
          <a:r>
            <a:rPr lang="en-US" sz="2000" b="1" kern="1200" dirty="0">
              <a:solidFill>
                <a:srgbClr val="C00000"/>
              </a:solidFill>
              <a:latin typeface="+mj-lt"/>
              <a:cs typeface="Arial" pitchFamily="34" charset="0"/>
            </a:rPr>
            <a:t> program</a:t>
          </a:r>
        </a:p>
        <a:p>
          <a:pPr marL="0" lvl="0" indent="0" algn="ctr" defTabSz="889000">
            <a:lnSpc>
              <a:spcPct val="90000"/>
            </a:lnSpc>
            <a:spcBef>
              <a:spcPct val="0"/>
            </a:spcBef>
            <a:spcAft>
              <a:spcPct val="35000"/>
            </a:spcAft>
            <a:buNone/>
          </a:pPr>
          <a:r>
            <a:rPr lang="en-US" sz="1700" kern="1200" dirty="0">
              <a:solidFill>
                <a:srgbClr val="C00000"/>
              </a:solidFill>
              <a:latin typeface="Arial" pitchFamily="34" charset="0"/>
              <a:cs typeface="Arial" pitchFamily="34" charset="0"/>
            </a:rPr>
            <a:t>Please type your answer into the chat box!</a:t>
          </a:r>
          <a:endParaRPr lang="en-US" sz="1700" kern="1200" dirty="0">
            <a:latin typeface="Arial" pitchFamily="34" charset="0"/>
            <a:cs typeface="Arial" pitchFamily="34" charset="0"/>
          </a:endParaRPr>
        </a:p>
      </dsp:txBody>
      <dsp:txXfrm>
        <a:off x="35794" y="222074"/>
        <a:ext cx="6726041" cy="11504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147244"/>
          <a:ext cx="7182215" cy="1291132"/>
        </a:xfrm>
        <a:prstGeom prst="roundRect">
          <a:avLst>
            <a:gd name="adj" fmla="val 10000"/>
          </a:avLst>
        </a:prstGeom>
        <a:noFill/>
        <a:ln w="38100" cap="rnd" cmpd="thickThin"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latin typeface="Arial" pitchFamily="34" charset="0"/>
              <a:cs typeface="Arial" pitchFamily="34" charset="0"/>
            </a:rPr>
            <a:t>How do you feel after today’s webinar?</a:t>
          </a:r>
        </a:p>
        <a:p>
          <a:pPr marL="0" lvl="0" indent="0" algn="ctr" defTabSz="1066800">
            <a:lnSpc>
              <a:spcPct val="90000"/>
            </a:lnSpc>
            <a:spcBef>
              <a:spcPct val="0"/>
            </a:spcBef>
            <a:spcAft>
              <a:spcPct val="35000"/>
            </a:spcAft>
            <a:buNone/>
          </a:pPr>
          <a:r>
            <a:rPr lang="en-US" sz="1400" kern="1200" dirty="0">
              <a:solidFill>
                <a:srgbClr val="C00000"/>
              </a:solidFill>
              <a:latin typeface="Arial" pitchFamily="34" charset="0"/>
              <a:cs typeface="Arial" pitchFamily="34" charset="0"/>
            </a:rPr>
            <a:t>Choose the answer that best reflects you (or your group):</a:t>
          </a:r>
          <a:endParaRPr lang="en-US" sz="1400" kern="1200" dirty="0">
            <a:latin typeface="Arial" pitchFamily="34" charset="0"/>
            <a:cs typeface="Arial" pitchFamily="34" charset="0"/>
          </a:endParaRPr>
        </a:p>
      </dsp:txBody>
      <dsp:txXfrm>
        <a:off x="37819" y="185060"/>
        <a:ext cx="7106583" cy="12155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BD6B5-AD14-4D41-8A0D-AFF5136F4E09}" type="datetimeFigureOut">
              <a:rPr lang="en-US" smtClean="0"/>
              <a:t>8/29/2017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18022-50D0-43CE-B9C3-944277464A3B}" type="slidenum">
              <a:rPr lang="en-US" smtClean="0"/>
              <a:t>‹#›</a:t>
            </a:fld>
            <a:endParaRPr lang="en-US"/>
          </a:p>
        </p:txBody>
      </p:sp>
    </p:spTree>
    <p:extLst>
      <p:ext uri="{BB962C8B-B14F-4D97-AF65-F5344CB8AC3E}">
        <p14:creationId xmlns:p14="http://schemas.microsoft.com/office/powerpoint/2010/main" val="3125435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a:t>
            </a:fld>
            <a:endParaRPr lang="en-US"/>
          </a:p>
        </p:txBody>
      </p:sp>
    </p:spTree>
    <p:extLst>
      <p:ext uri="{BB962C8B-B14F-4D97-AF65-F5344CB8AC3E}">
        <p14:creationId xmlns:p14="http://schemas.microsoft.com/office/powerpoint/2010/main" val="4060743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3ECE349-6D8B-47F0-A347-5A1F98FC0B9A}" type="slidenum">
              <a:rPr lang="en-US">
                <a:solidFill>
                  <a:prstClr val="black"/>
                </a:solidFill>
              </a:rPr>
              <a:pPr/>
              <a:t>14</a:t>
            </a:fld>
            <a:endParaRPr lang="en-US" dirty="0">
              <a:solidFill>
                <a:prstClr val="black"/>
              </a:solidFill>
            </a:endParaRPr>
          </a:p>
        </p:txBody>
      </p:sp>
      <p:sp>
        <p:nvSpPr>
          <p:cNvPr id="91139" name="Rectangle 2"/>
          <p:cNvSpPr>
            <a:spLocks noGrp="1" noRot="1" noChangeAspect="1" noChangeArrowheads="1" noTextEdit="1"/>
          </p:cNvSpPr>
          <p:nvPr>
            <p:ph type="sldImg"/>
          </p:nvPr>
        </p:nvSpPr>
        <p:spPr>
          <a:xfrm>
            <a:off x="1122363" y="455613"/>
            <a:ext cx="4652962" cy="3490912"/>
          </a:xfrm>
          <a:ln/>
        </p:spPr>
      </p:sp>
      <p:sp>
        <p:nvSpPr>
          <p:cNvPr id="91140" name="Rectangle 3"/>
          <p:cNvSpPr>
            <a:spLocks noGrp="1" noChangeArrowheads="1"/>
          </p:cNvSpPr>
          <p:nvPr>
            <p:ph type="body" idx="1"/>
          </p:nvPr>
        </p:nvSpPr>
        <p:spPr>
          <a:xfrm>
            <a:off x="748612" y="4316776"/>
            <a:ext cx="5742571" cy="4205256"/>
          </a:xfrm>
          <a:noFill/>
          <a:ln/>
        </p:spPr>
        <p:txBody>
          <a:bodyPr lIns="93145" tIns="46572" rIns="93145" bIns="46572"/>
          <a:lstStyle/>
          <a:p>
            <a:pPr lvl="0">
              <a:buFont typeface="Arial" pitchFamily="34" charset="0"/>
              <a:buChar char="•"/>
            </a:pPr>
            <a:endParaRPr lang="en-US" baseline="0" dirty="0"/>
          </a:p>
        </p:txBody>
      </p:sp>
    </p:spTree>
    <p:extLst>
      <p:ext uri="{BB962C8B-B14F-4D97-AF65-F5344CB8AC3E}">
        <p14:creationId xmlns:p14="http://schemas.microsoft.com/office/powerpoint/2010/main" val="236052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110CA-537E-490E-BC6F-D982977AE72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48495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110CA-537E-490E-BC6F-D982977AE72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7914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110CA-537E-490E-BC6F-D982977AE72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13397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C27C0A9-4E94-48D4-BD5E-81D2DDCCF95A}"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154810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C27C0A9-4E94-48D4-BD5E-81D2DDCCF95A}"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183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110CA-537E-490E-BC6F-D982977AE72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8508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110CA-537E-490E-BC6F-D982977AE72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3117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24</a:t>
            </a:fld>
            <a:endParaRPr lang="en-US"/>
          </a:p>
        </p:txBody>
      </p:sp>
    </p:spTree>
    <p:extLst>
      <p:ext uri="{BB962C8B-B14F-4D97-AF65-F5344CB8AC3E}">
        <p14:creationId xmlns:p14="http://schemas.microsoft.com/office/powerpoint/2010/main" val="1117711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25</a:t>
            </a:fld>
            <a:endParaRPr lang="en-US"/>
          </a:p>
        </p:txBody>
      </p:sp>
    </p:spTree>
    <p:extLst>
      <p:ext uri="{BB962C8B-B14F-4D97-AF65-F5344CB8AC3E}">
        <p14:creationId xmlns:p14="http://schemas.microsoft.com/office/powerpoint/2010/main" val="443239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3</a:t>
            </a:fld>
            <a:endParaRPr lang="en-US" dirty="0"/>
          </a:p>
        </p:txBody>
      </p:sp>
    </p:spTree>
    <p:extLst>
      <p:ext uri="{BB962C8B-B14F-4D97-AF65-F5344CB8AC3E}">
        <p14:creationId xmlns:p14="http://schemas.microsoft.com/office/powerpoint/2010/main" val="1549125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40</a:t>
            </a:fld>
            <a:endParaRPr lang="en-US"/>
          </a:p>
        </p:txBody>
      </p:sp>
    </p:spTree>
    <p:extLst>
      <p:ext uri="{BB962C8B-B14F-4D97-AF65-F5344CB8AC3E}">
        <p14:creationId xmlns:p14="http://schemas.microsoft.com/office/powerpoint/2010/main" val="1117711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41</a:t>
            </a:fld>
            <a:endParaRPr lang="en-US"/>
          </a:p>
        </p:txBody>
      </p:sp>
    </p:spTree>
    <p:extLst>
      <p:ext uri="{BB962C8B-B14F-4D97-AF65-F5344CB8AC3E}">
        <p14:creationId xmlns:p14="http://schemas.microsoft.com/office/powerpoint/2010/main" val="2316848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42</a:t>
            </a:fld>
            <a:endParaRPr lang="en-US"/>
          </a:p>
        </p:txBody>
      </p:sp>
    </p:spTree>
    <p:extLst>
      <p:ext uri="{BB962C8B-B14F-4D97-AF65-F5344CB8AC3E}">
        <p14:creationId xmlns:p14="http://schemas.microsoft.com/office/powerpoint/2010/main" val="3170282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675444">
              <a:defRPr/>
            </a:pPr>
            <a:fld id="{943CAEC6-7068-B041-A36F-91352ADEDFB1}" type="slidenum">
              <a:rPr lang="en-US">
                <a:solidFill>
                  <a:prstClr val="black"/>
                </a:solidFill>
                <a:latin typeface="Calibri"/>
              </a:rPr>
              <a:pPr defTabSz="675444">
                <a:defRPr/>
              </a:pPr>
              <a:t>43</a:t>
            </a:fld>
            <a:endParaRPr lang="en-US" dirty="0">
              <a:solidFill>
                <a:prstClr val="black"/>
              </a:solidFill>
              <a:latin typeface="Calibri"/>
            </a:endParaRPr>
          </a:p>
        </p:txBody>
      </p:sp>
    </p:spTree>
    <p:extLst>
      <p:ext uri="{BB962C8B-B14F-4D97-AF65-F5344CB8AC3E}">
        <p14:creationId xmlns:p14="http://schemas.microsoft.com/office/powerpoint/2010/main" val="3561439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44</a:t>
            </a:fld>
            <a:endParaRPr lang="en-US"/>
          </a:p>
        </p:txBody>
      </p:sp>
    </p:spTree>
    <p:extLst>
      <p:ext uri="{BB962C8B-B14F-4D97-AF65-F5344CB8AC3E}">
        <p14:creationId xmlns:p14="http://schemas.microsoft.com/office/powerpoint/2010/main" val="3156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45</a:t>
            </a:fld>
            <a:endParaRPr lang="en-US"/>
          </a:p>
        </p:txBody>
      </p:sp>
    </p:spTree>
    <p:extLst>
      <p:ext uri="{BB962C8B-B14F-4D97-AF65-F5344CB8AC3E}">
        <p14:creationId xmlns:p14="http://schemas.microsoft.com/office/powerpoint/2010/main" val="57888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46</a:t>
            </a:fld>
            <a:endParaRPr lang="en-US"/>
          </a:p>
        </p:txBody>
      </p:sp>
    </p:spTree>
    <p:extLst>
      <p:ext uri="{BB962C8B-B14F-4D97-AF65-F5344CB8AC3E}">
        <p14:creationId xmlns:p14="http://schemas.microsoft.com/office/powerpoint/2010/main" val="3714381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90C3A-C6CD-4A7D-8E30-522ED4F2D2EA}" type="slidenum">
              <a:rPr lang="en-US" altLang="en-US" smtClean="0"/>
              <a:pPr/>
              <a:t>47</a:t>
            </a:fld>
            <a:endParaRPr lang="en-US" altLang="en-US" dirty="0"/>
          </a:p>
        </p:txBody>
      </p:sp>
    </p:spTree>
    <p:extLst>
      <p:ext uri="{BB962C8B-B14F-4D97-AF65-F5344CB8AC3E}">
        <p14:creationId xmlns:p14="http://schemas.microsoft.com/office/powerpoint/2010/main" val="623151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90C3A-C6CD-4A7D-8E30-522ED4F2D2EA}" type="slidenum">
              <a:rPr lang="en-US" altLang="en-US" smtClean="0"/>
              <a:pPr/>
              <a:t>48</a:t>
            </a:fld>
            <a:endParaRPr lang="en-US" altLang="en-US" dirty="0"/>
          </a:p>
        </p:txBody>
      </p:sp>
    </p:spTree>
    <p:extLst>
      <p:ext uri="{BB962C8B-B14F-4D97-AF65-F5344CB8AC3E}">
        <p14:creationId xmlns:p14="http://schemas.microsoft.com/office/powerpoint/2010/main" val="1421754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90C3A-C6CD-4A7D-8E30-522ED4F2D2EA}" type="slidenum">
              <a:rPr lang="en-US" altLang="en-US" smtClean="0"/>
              <a:pPr/>
              <a:t>49</a:t>
            </a:fld>
            <a:endParaRPr lang="en-US" altLang="en-US" dirty="0"/>
          </a:p>
        </p:txBody>
      </p:sp>
    </p:spTree>
    <p:extLst>
      <p:ext uri="{BB962C8B-B14F-4D97-AF65-F5344CB8AC3E}">
        <p14:creationId xmlns:p14="http://schemas.microsoft.com/office/powerpoint/2010/main" val="358832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a:t>
            </a:fld>
            <a:endParaRPr lang="en-US"/>
          </a:p>
        </p:txBody>
      </p:sp>
    </p:spTree>
    <p:extLst>
      <p:ext uri="{BB962C8B-B14F-4D97-AF65-F5344CB8AC3E}">
        <p14:creationId xmlns:p14="http://schemas.microsoft.com/office/powerpoint/2010/main" val="3230811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50</a:t>
            </a:fld>
            <a:endParaRPr lang="en-US"/>
          </a:p>
        </p:txBody>
      </p:sp>
    </p:spTree>
    <p:extLst>
      <p:ext uri="{BB962C8B-B14F-4D97-AF65-F5344CB8AC3E}">
        <p14:creationId xmlns:p14="http://schemas.microsoft.com/office/powerpoint/2010/main" val="661194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675444">
              <a:defRPr/>
            </a:pPr>
            <a:fld id="{943CAEC6-7068-B041-A36F-91352ADEDFB1}" type="slidenum">
              <a:rPr lang="en-US">
                <a:solidFill>
                  <a:prstClr val="black"/>
                </a:solidFill>
                <a:latin typeface="Calibri"/>
              </a:rPr>
              <a:pPr defTabSz="675444">
                <a:defRPr/>
              </a:pPr>
              <a:t>51</a:t>
            </a:fld>
            <a:endParaRPr lang="en-US" dirty="0">
              <a:solidFill>
                <a:prstClr val="black"/>
              </a:solidFill>
              <a:latin typeface="Calibri"/>
            </a:endParaRPr>
          </a:p>
        </p:txBody>
      </p:sp>
    </p:spTree>
    <p:extLst>
      <p:ext uri="{BB962C8B-B14F-4D97-AF65-F5344CB8AC3E}">
        <p14:creationId xmlns:p14="http://schemas.microsoft.com/office/powerpoint/2010/main" val="3850216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675444">
              <a:defRPr/>
            </a:pPr>
            <a:fld id="{943CAEC6-7068-B041-A36F-91352ADEDFB1}" type="slidenum">
              <a:rPr lang="en-US">
                <a:solidFill>
                  <a:prstClr val="black"/>
                </a:solidFill>
                <a:latin typeface="Calibri"/>
              </a:rPr>
              <a:pPr defTabSz="675444">
                <a:defRPr/>
              </a:pPr>
              <a:t>52</a:t>
            </a:fld>
            <a:endParaRPr lang="en-US" dirty="0">
              <a:solidFill>
                <a:prstClr val="black"/>
              </a:solidFill>
              <a:latin typeface="Calibri"/>
            </a:endParaRPr>
          </a:p>
        </p:txBody>
      </p:sp>
    </p:spTree>
    <p:extLst>
      <p:ext uri="{BB962C8B-B14F-4D97-AF65-F5344CB8AC3E}">
        <p14:creationId xmlns:p14="http://schemas.microsoft.com/office/powerpoint/2010/main" val="2532150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675444">
              <a:defRPr/>
            </a:pPr>
            <a:fld id="{943CAEC6-7068-B041-A36F-91352ADEDFB1}" type="slidenum">
              <a:rPr lang="en-US">
                <a:solidFill>
                  <a:prstClr val="black"/>
                </a:solidFill>
                <a:latin typeface="Calibri"/>
              </a:rPr>
              <a:pPr defTabSz="675444">
                <a:defRPr/>
              </a:pPr>
              <a:t>53</a:t>
            </a:fld>
            <a:endParaRPr lang="en-US" dirty="0">
              <a:solidFill>
                <a:prstClr val="black"/>
              </a:solidFill>
              <a:latin typeface="Calibri"/>
            </a:endParaRPr>
          </a:p>
        </p:txBody>
      </p:sp>
    </p:spTree>
    <p:extLst>
      <p:ext uri="{BB962C8B-B14F-4D97-AF65-F5344CB8AC3E}">
        <p14:creationId xmlns:p14="http://schemas.microsoft.com/office/powerpoint/2010/main" val="1832708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190C3A-C6CD-4A7D-8E30-522ED4F2D2EA}" type="slidenum">
              <a:rPr lang="en-US" altLang="en-US" smtClean="0"/>
              <a:pPr/>
              <a:t>54</a:t>
            </a:fld>
            <a:endParaRPr lang="en-US" altLang="en-US" dirty="0"/>
          </a:p>
        </p:txBody>
      </p:sp>
    </p:spTree>
    <p:extLst>
      <p:ext uri="{BB962C8B-B14F-4D97-AF65-F5344CB8AC3E}">
        <p14:creationId xmlns:p14="http://schemas.microsoft.com/office/powerpoint/2010/main" val="1714560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55</a:t>
            </a:fld>
            <a:endParaRPr lang="en-US"/>
          </a:p>
        </p:txBody>
      </p:sp>
    </p:spTree>
    <p:extLst>
      <p:ext uri="{BB962C8B-B14F-4D97-AF65-F5344CB8AC3E}">
        <p14:creationId xmlns:p14="http://schemas.microsoft.com/office/powerpoint/2010/main" val="1117711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56</a:t>
            </a:fld>
            <a:endParaRPr lang="en-US"/>
          </a:p>
        </p:txBody>
      </p:sp>
    </p:spTree>
    <p:extLst>
      <p:ext uri="{BB962C8B-B14F-4D97-AF65-F5344CB8AC3E}">
        <p14:creationId xmlns:p14="http://schemas.microsoft.com/office/powerpoint/2010/main" val="204332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57</a:t>
            </a:fld>
            <a:endParaRPr lang="en-US"/>
          </a:p>
        </p:txBody>
      </p:sp>
    </p:spTree>
    <p:extLst>
      <p:ext uri="{BB962C8B-B14F-4D97-AF65-F5344CB8AC3E}">
        <p14:creationId xmlns:p14="http://schemas.microsoft.com/office/powerpoint/2010/main" val="1475372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9C020A9-4292-1947-90C6-C10B55FBE5A8}" type="slidenum">
              <a:rPr lang="en-US" smtClean="0"/>
              <a:pPr/>
              <a:t>58</a:t>
            </a:fld>
            <a:endParaRPr lang="en-US" dirty="0"/>
          </a:p>
        </p:txBody>
      </p:sp>
    </p:spTree>
    <p:extLst>
      <p:ext uri="{BB962C8B-B14F-4D97-AF65-F5344CB8AC3E}">
        <p14:creationId xmlns:p14="http://schemas.microsoft.com/office/powerpoint/2010/main" val="109419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59</a:t>
            </a:fld>
            <a:endParaRPr lang="en-US"/>
          </a:p>
        </p:txBody>
      </p:sp>
    </p:spTree>
    <p:extLst>
      <p:ext uri="{BB962C8B-B14F-4D97-AF65-F5344CB8AC3E}">
        <p14:creationId xmlns:p14="http://schemas.microsoft.com/office/powerpoint/2010/main" val="344975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5</a:t>
            </a:fld>
            <a:endParaRPr lang="en-US"/>
          </a:p>
        </p:txBody>
      </p:sp>
    </p:spTree>
    <p:extLst>
      <p:ext uri="{BB962C8B-B14F-4D97-AF65-F5344CB8AC3E}">
        <p14:creationId xmlns:p14="http://schemas.microsoft.com/office/powerpoint/2010/main" val="2323000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8CDD9F-5146-D541-8FB5-95FD8515035B}" type="slidenum">
              <a:rPr lang="en-US" smtClean="0"/>
              <a:t>60</a:t>
            </a:fld>
            <a:endParaRPr lang="en-US"/>
          </a:p>
        </p:txBody>
      </p:sp>
    </p:spTree>
    <p:extLst>
      <p:ext uri="{BB962C8B-B14F-4D97-AF65-F5344CB8AC3E}">
        <p14:creationId xmlns:p14="http://schemas.microsoft.com/office/powerpoint/2010/main" val="893403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61</a:t>
            </a:fld>
            <a:endParaRPr lang="en-US"/>
          </a:p>
        </p:txBody>
      </p:sp>
    </p:spTree>
    <p:extLst>
      <p:ext uri="{BB962C8B-B14F-4D97-AF65-F5344CB8AC3E}">
        <p14:creationId xmlns:p14="http://schemas.microsoft.com/office/powerpoint/2010/main" val="1255718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62</a:t>
            </a:fld>
            <a:endParaRPr lang="en-US"/>
          </a:p>
        </p:txBody>
      </p:sp>
    </p:spTree>
    <p:extLst>
      <p:ext uri="{BB962C8B-B14F-4D97-AF65-F5344CB8AC3E}">
        <p14:creationId xmlns:p14="http://schemas.microsoft.com/office/powerpoint/2010/main" val="682649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63</a:t>
            </a:fld>
            <a:endParaRPr lang="en-US"/>
          </a:p>
        </p:txBody>
      </p:sp>
    </p:spTree>
    <p:extLst>
      <p:ext uri="{BB962C8B-B14F-4D97-AF65-F5344CB8AC3E}">
        <p14:creationId xmlns:p14="http://schemas.microsoft.com/office/powerpoint/2010/main" val="204332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64</a:t>
            </a:fld>
            <a:endParaRPr lang="en-US"/>
          </a:p>
        </p:txBody>
      </p:sp>
    </p:spTree>
    <p:extLst>
      <p:ext uri="{BB962C8B-B14F-4D97-AF65-F5344CB8AC3E}">
        <p14:creationId xmlns:p14="http://schemas.microsoft.com/office/powerpoint/2010/main" val="1117711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65</a:t>
            </a:fld>
            <a:endParaRPr lang="en-US"/>
          </a:p>
        </p:txBody>
      </p:sp>
    </p:spTree>
    <p:extLst>
      <p:ext uri="{BB962C8B-B14F-4D97-AF65-F5344CB8AC3E}">
        <p14:creationId xmlns:p14="http://schemas.microsoft.com/office/powerpoint/2010/main" val="4000629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67</a:t>
            </a:fld>
            <a:endParaRPr lang="en-US" dirty="0"/>
          </a:p>
        </p:txBody>
      </p:sp>
    </p:spTree>
    <p:extLst>
      <p:ext uri="{BB962C8B-B14F-4D97-AF65-F5344CB8AC3E}">
        <p14:creationId xmlns:p14="http://schemas.microsoft.com/office/powerpoint/2010/main" val="2017143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68</a:t>
            </a:fld>
            <a:endParaRPr lang="en-US"/>
          </a:p>
        </p:txBody>
      </p:sp>
    </p:spTree>
    <p:extLst>
      <p:ext uri="{BB962C8B-B14F-4D97-AF65-F5344CB8AC3E}">
        <p14:creationId xmlns:p14="http://schemas.microsoft.com/office/powerpoint/2010/main" val="4247583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69</a:t>
            </a:fld>
            <a:endParaRPr lang="en-US"/>
          </a:p>
        </p:txBody>
      </p:sp>
    </p:spTree>
    <p:extLst>
      <p:ext uri="{BB962C8B-B14F-4D97-AF65-F5344CB8AC3E}">
        <p14:creationId xmlns:p14="http://schemas.microsoft.com/office/powerpoint/2010/main" val="492643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685801" y="4343400"/>
            <a:ext cx="5486399" cy="4114800"/>
          </a:xfrm>
          <a:prstGeom prst="rect">
            <a:avLst/>
          </a:prstGeom>
          <a:noFill/>
          <a:ln>
            <a:noFill/>
          </a:ln>
        </p:spPr>
        <p:txBody>
          <a:bodyPr lIns="91420" tIns="45697" rIns="91420" bIns="45697" anchor="t" anchorCtr="0">
            <a:noAutofit/>
          </a:bodyPr>
          <a:lstStyle/>
          <a:p>
            <a:pPr>
              <a:buSzPct val="25000"/>
            </a:pPr>
            <a:endParaRPr dirty="0"/>
          </a:p>
        </p:txBody>
      </p:sp>
      <p:sp>
        <p:nvSpPr>
          <p:cNvPr id="544" name="Shape 544"/>
          <p:cNvSpPr txBox="1">
            <a:spLocks noGrp="1"/>
          </p:cNvSpPr>
          <p:nvPr>
            <p:ph type="sldNum" idx="12"/>
          </p:nvPr>
        </p:nvSpPr>
        <p:spPr>
          <a:xfrm>
            <a:off x="3884613" y="8685213"/>
            <a:ext cx="2971799" cy="457200"/>
          </a:xfrm>
          <a:prstGeom prst="rect">
            <a:avLst/>
          </a:prstGeom>
          <a:noFill/>
          <a:ln>
            <a:noFill/>
          </a:ln>
        </p:spPr>
        <p:txBody>
          <a:bodyPr lIns="91420" tIns="45697" rIns="91420" bIns="45697"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70</a:t>
            </a:fld>
            <a:endParaRPr lang="en-US">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6</a:t>
            </a:fld>
            <a:endParaRPr lang="en-US"/>
          </a:p>
        </p:txBody>
      </p:sp>
    </p:spTree>
    <p:extLst>
      <p:ext uri="{BB962C8B-B14F-4D97-AF65-F5344CB8AC3E}">
        <p14:creationId xmlns:p14="http://schemas.microsoft.com/office/powerpoint/2010/main" val="416445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7</a:t>
            </a:fld>
            <a:endParaRPr lang="en-US"/>
          </a:p>
        </p:txBody>
      </p:sp>
    </p:spTree>
    <p:extLst>
      <p:ext uri="{BB962C8B-B14F-4D97-AF65-F5344CB8AC3E}">
        <p14:creationId xmlns:p14="http://schemas.microsoft.com/office/powerpoint/2010/main" val="1148900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8</a:t>
            </a:fld>
            <a:endParaRPr lang="en-US"/>
          </a:p>
        </p:txBody>
      </p:sp>
    </p:spTree>
    <p:extLst>
      <p:ext uri="{BB962C8B-B14F-4D97-AF65-F5344CB8AC3E}">
        <p14:creationId xmlns:p14="http://schemas.microsoft.com/office/powerpoint/2010/main" val="1143638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9</a:t>
            </a:fld>
            <a:endParaRPr lang="en-US"/>
          </a:p>
        </p:txBody>
      </p:sp>
    </p:spTree>
    <p:extLst>
      <p:ext uri="{BB962C8B-B14F-4D97-AF65-F5344CB8AC3E}">
        <p14:creationId xmlns:p14="http://schemas.microsoft.com/office/powerpoint/2010/main" val="180823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10</a:t>
            </a:fld>
            <a:endParaRPr lang="en-US"/>
          </a:p>
        </p:txBody>
      </p:sp>
    </p:spTree>
    <p:extLst>
      <p:ext uri="{BB962C8B-B14F-4D97-AF65-F5344CB8AC3E}">
        <p14:creationId xmlns:p14="http://schemas.microsoft.com/office/powerpoint/2010/main" val="680145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mailto:ETAsupport@wfgpshelpdesk.atlassian.n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3752850"/>
            <a:ext cx="4429402" cy="2952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p:cNvSpPr/>
          <p:nvPr userDrawn="1"/>
        </p:nvSpPr>
        <p:spPr>
          <a:xfrm>
            <a:off x="0" y="5620716"/>
            <a:ext cx="4429402" cy="295275"/>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TextBox 13"/>
          <p:cNvSpPr txBox="1"/>
          <p:nvPr userDrawn="1"/>
        </p:nvSpPr>
        <p:spPr>
          <a:xfrm>
            <a:off x="4695825" y="1571624"/>
            <a:ext cx="4297680" cy="5191126"/>
          </a:xfrm>
          <a:prstGeom prst="rect">
            <a:avLst/>
          </a:prstGeom>
          <a:noFill/>
        </p:spPr>
        <p:txBody>
          <a:bodyPr wrap="square" rtlCol="0">
            <a:noAutofit/>
          </a:bodyPr>
          <a:lstStyle/>
          <a:p>
            <a:pPr marL="0" indent="0">
              <a:spcAft>
                <a:spcPts val="1000"/>
              </a:spcAft>
              <a:buFont typeface="Arial" panose="020B0604020202020204" pitchFamily="34" charset="0"/>
              <a:buNone/>
            </a:pPr>
            <a:r>
              <a:rPr lang="en-US" sz="1400" b="1" dirty="0">
                <a:latin typeface="Arial" panose="020B0604020202020204" pitchFamily="34" charset="0"/>
                <a:cs typeface="Arial" panose="020B0604020202020204" pitchFamily="34" charset="0"/>
              </a:rPr>
              <a:t>Beyond</a:t>
            </a:r>
            <a:r>
              <a:rPr lang="en-US" sz="1400" b="1" baseline="0" dirty="0">
                <a:latin typeface="Arial" panose="020B0604020202020204" pitchFamily="34" charset="0"/>
                <a:cs typeface="Arial" panose="020B0604020202020204" pitchFamily="34" charset="0"/>
              </a:rPr>
              <a:t> the standard offerings</a:t>
            </a:r>
            <a:r>
              <a:rPr lang="en-US" sz="1150" b="0" baseline="0" dirty="0">
                <a:latin typeface="Arial" panose="020B0604020202020204" pitchFamily="34" charset="0"/>
                <a:cs typeface="Arial" panose="020B0604020202020204" pitchFamily="34" charset="0"/>
              </a:rPr>
              <a:t>,</a:t>
            </a:r>
            <a:r>
              <a:rPr lang="en-US" sz="1150" b="1" baseline="0" dirty="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a:t>
            </a:r>
            <a:r>
              <a:rPr lang="en-US" sz="1150" b="0" dirty="0">
                <a:latin typeface="Arial" panose="020B0604020202020204" pitchFamily="34" charset="0"/>
                <a:cs typeface="Arial" panose="020B0604020202020204" pitchFamily="34" charset="0"/>
              </a:rPr>
              <a:t>his</a:t>
            </a:r>
            <a:r>
              <a:rPr lang="en-US" sz="1150"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Objectives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Agenda</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Series Set</a:t>
            </a:r>
            <a:endParaRPr lang="en-US" sz="11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Title Slide:</a:t>
            </a:r>
          </a:p>
          <a:p>
            <a:pPr marL="628650" marR="0" lvl="1"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baseline="0" dirty="0">
                <a:latin typeface="Arial" panose="020B0604020202020204" pitchFamily="34" charset="0"/>
                <a:cs typeface="Arial" panose="020B0604020202020204" pitchFamily="34" charset="0"/>
              </a:rPr>
              <a:t>The titles are formatted to display as “Small Caps”.  </a:t>
            </a:r>
          </a:p>
          <a:p>
            <a:pPr marL="628650" lvl="1" indent="-171450">
              <a:spcBef>
                <a:spcPts val="300"/>
              </a:spcBef>
              <a:spcAft>
                <a:spcPts val="0"/>
              </a:spcAft>
              <a:buFont typeface="Arial" panose="020B0604020202020204" pitchFamily="34" charset="0"/>
              <a:buChar char="•"/>
            </a:pPr>
            <a:r>
              <a:rPr lang="en-US" sz="1050" dirty="0">
                <a:latin typeface="Arial" panose="020B0604020202020204" pitchFamily="34" charset="0"/>
                <a:cs typeface="Arial" panose="020B0604020202020204" pitchFamily="34" charset="0"/>
              </a:rPr>
              <a:t>The</a:t>
            </a:r>
            <a:r>
              <a:rPr lang="en-US" sz="1050"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171450" indent="-171450">
              <a:spcBef>
                <a:spcPts val="600"/>
              </a:spcBef>
              <a:spcAft>
                <a:spcPts val="800"/>
              </a:spcAft>
              <a:buFont typeface="Arial" panose="020B0604020202020204" pitchFamily="34" charset="0"/>
              <a:buChar char="•"/>
            </a:pPr>
            <a:r>
              <a:rPr lang="en-US" sz="1200" b="1" baseline="0" dirty="0">
                <a:latin typeface="Arial" panose="020B0604020202020204" pitchFamily="34" charset="0"/>
                <a:cs typeface="Arial" panose="020B0604020202020204" pitchFamily="34" charset="0"/>
              </a:rPr>
              <a:t>Resources:</a:t>
            </a:r>
            <a:br>
              <a:rPr lang="en-US" sz="1050" b="1"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This works like a multi-level bulleted list.  Use the list level buttons on your “Home” tab to</a:t>
            </a:r>
            <a:br>
              <a:rPr lang="en-US" sz="1050"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change levels.</a:t>
            </a:r>
          </a:p>
          <a:p>
            <a:pPr marL="628650" lvl="1" indent="-171450">
              <a:spcBef>
                <a:spcPts val="600"/>
              </a:spcBef>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first level is the name of the resource</a:t>
            </a:r>
          </a:p>
          <a:p>
            <a:pPr marL="628650" lvl="1" indent="-171450">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second level is the Resource Information</a:t>
            </a:r>
          </a:p>
          <a:p>
            <a:pPr marL="628650" lvl="1" indent="-171450">
              <a:spcAft>
                <a:spcPts val="6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third level is the Resource Link.</a:t>
            </a:r>
          </a:p>
          <a:p>
            <a:pPr marL="171450" lvl="0" indent="-171450">
              <a:spcAft>
                <a:spcPts val="600"/>
              </a:spcAft>
              <a:buFont typeface="Arial" panose="020B0604020202020204" pitchFamily="34" charset="0"/>
              <a:buChar char="•"/>
            </a:pP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6728086" y="5023409"/>
            <a:ext cx="1296075" cy="481538"/>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8" name="Rectangle 27"/>
          <p:cNvSpPr/>
          <p:nvPr userDrawn="1"/>
        </p:nvSpPr>
        <p:spPr>
          <a:xfrm>
            <a:off x="5509122" y="1"/>
            <a:ext cx="278130" cy="119753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userDrawn="1"/>
        </p:nvSpPr>
        <p:spPr>
          <a:xfrm>
            <a:off x="4429402" y="1501813"/>
            <a:ext cx="278130" cy="535618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userDrawn="1"/>
        </p:nvSpPr>
        <p:spPr>
          <a:xfrm>
            <a:off x="0" y="54831"/>
            <a:ext cx="5448300" cy="978729"/>
          </a:xfrm>
          <a:prstGeom prst="rect">
            <a:avLst/>
          </a:prstGeom>
          <a:noFill/>
        </p:spPr>
        <p:txBody>
          <a:bodyPr wrap="square" rtlCol="0">
            <a:spAutoFit/>
          </a:bodyPr>
          <a:lstStyle/>
          <a:p>
            <a:pPr algn="ctr">
              <a:lnSpc>
                <a:spcPct val="90000"/>
              </a:lnSpc>
            </a:pPr>
            <a:r>
              <a:rPr lang="en-US" sz="36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28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91736" y="1613703"/>
            <a:ext cx="4297680" cy="5149047"/>
          </a:xfrm>
          <a:prstGeom prst="rect">
            <a:avLst/>
          </a:prstGeom>
          <a:noFill/>
        </p:spPr>
        <p:txBody>
          <a:bodyPr wrap="square" rtlCol="0">
            <a:noAutofit/>
          </a:bodyPr>
          <a:lstStyle/>
          <a:p>
            <a:pPr>
              <a:spcAft>
                <a:spcPts val="300"/>
              </a:spcAft>
            </a:pPr>
            <a:r>
              <a:rPr lang="en-US" sz="1400" b="1" dirty="0">
                <a:latin typeface="Arial" panose="020B0604020202020204" pitchFamily="34" charset="0"/>
                <a:cs typeface="Arial" panose="020B0604020202020204" pitchFamily="34" charset="0"/>
              </a:rPr>
              <a:t>How to use</a:t>
            </a:r>
            <a:r>
              <a:rPr lang="en-US" sz="1400" b="1" baseline="0" dirty="0">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of a slide,</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click the “Layout” button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right next to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60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274320" lvl="0" indent="0">
              <a:spcAft>
                <a:spcPts val="600"/>
              </a:spcAft>
              <a:buFont typeface="Arial" panose="020B0604020202020204" pitchFamily="34" charset="0"/>
              <a:buNone/>
            </a:pPr>
            <a:r>
              <a:rPr lang="en-US" sz="1800" b="0" u="sng" spc="60"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dirty="0">
                <a:latin typeface="Arial" panose="020B0604020202020204" pitchFamily="34" charset="0"/>
                <a:cs typeface="Arial" panose="020B0604020202020204" pitchFamily="34" charset="0"/>
              </a:rPr>
              <a:t>.  If a spacing adjustment is needed, it will be handled by the design team.</a:t>
            </a:r>
            <a:endParaRPr lang="en-US" sz="1050" b="0" dirty="0">
              <a:latin typeface="Arial" panose="020B0604020202020204" pitchFamily="34" charset="0"/>
              <a:cs typeface="Arial" panose="020B0604020202020204" pitchFamily="34" charset="0"/>
            </a:endParaRP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Change heading alignment or location. </a:t>
            </a:r>
            <a:r>
              <a:rPr lang="en-US" sz="1050" b="0" baseline="0" dirty="0">
                <a:latin typeface="Arial" panose="020B0604020202020204" pitchFamily="34" charset="0"/>
                <a:cs typeface="Arial" panose="020B0604020202020204" pitchFamily="34" charset="0"/>
              </a:rPr>
              <a:t>Any issues present in the display of your slides will be repaired by the design team.</a:t>
            </a:r>
          </a:p>
          <a:p>
            <a:pPr marL="27432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sng"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105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nvGrpSpPr>
          <p:cNvPr id="13" name="Group 12"/>
          <p:cNvGrpSpPr/>
          <p:nvPr userDrawn="1"/>
        </p:nvGrpSpPr>
        <p:grpSpPr>
          <a:xfrm>
            <a:off x="95250" y="1177480"/>
            <a:ext cx="8953500" cy="325901"/>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16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16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16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7084799" y="2272914"/>
            <a:ext cx="1317601" cy="1154326"/>
          </a:xfrm>
          <a:prstGeom prst="rect">
            <a:avLst/>
          </a:prstGeom>
          <a:noFill/>
        </p:spPr>
        <p:txBody>
          <a:bodyPr wrap="square" rtlCol="0">
            <a:noAutofit/>
          </a:bodyPr>
          <a:lstStyle/>
          <a:p>
            <a:pPr marL="0" lvl="1" indent="-171450">
              <a:lnSpc>
                <a:spcPct val="90000"/>
              </a:lnSpc>
              <a:spcAft>
                <a:spcPts val="400"/>
              </a:spcAft>
              <a:buFont typeface="Arial" panose="020B0604020202020204" pitchFamily="34" charset="0"/>
              <a:buChar char="•"/>
            </a:pPr>
            <a:r>
              <a:rPr lang="en-US" sz="1100" b="0" baseline="0" dirty="0"/>
              <a:t>Quote</a:t>
            </a:r>
          </a:p>
          <a:p>
            <a:pPr marL="0" lvl="1" indent="-171450">
              <a:lnSpc>
                <a:spcPct val="90000"/>
              </a:lnSpc>
              <a:spcAft>
                <a:spcPts val="400"/>
              </a:spcAft>
              <a:buFont typeface="Arial" panose="020B0604020202020204" pitchFamily="34" charset="0"/>
              <a:buChar char="•"/>
            </a:pPr>
            <a:r>
              <a:rPr lang="en-US" sz="1100" b="0" baseline="0" dirty="0"/>
              <a:t>Questions</a:t>
            </a:r>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39425"/>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47715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6000750" y="-37309"/>
            <a:ext cx="3143249" cy="1262157"/>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1300" b="1" i="0" spc="40" dirty="0">
                  <a:solidFill>
                    <a:schemeClr val="tx1">
                      <a:lumMod val="85000"/>
                      <a:lumOff val="15000"/>
                    </a:schemeClr>
                  </a:solidFill>
                  <a:latin typeface="+mj-lt"/>
                </a:rPr>
                <a:t>Don’t Delete this slide until the presentation is final.</a:t>
              </a:r>
              <a:endParaRPr lang="en-US" sz="13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in the template.</a:t>
              </a:r>
              <a:endParaRPr lang="en-US" sz="1500" b="1" i="0" spc="40"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2300" b="0" i="0" spc="40" baseline="0" dirty="0">
                    <a:solidFill>
                      <a:schemeClr val="bg1"/>
                    </a:solidFill>
                    <a:latin typeface="Impact" panose="020B0806030902050204" pitchFamily="34" charset="0"/>
                  </a:rPr>
                  <a:t>DON’T</a:t>
                </a:r>
                <a:br>
                  <a:rPr lang="en-US" sz="2300" b="0" i="0" spc="40" baseline="0" dirty="0">
                    <a:solidFill>
                      <a:schemeClr val="bg1"/>
                    </a:solidFill>
                    <a:latin typeface="Impact" panose="020B0806030902050204" pitchFamily="34" charset="0"/>
                  </a:rPr>
                </a:br>
                <a:r>
                  <a:rPr lang="en-US" sz="23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334674"/>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35" name="TextBox 34"/>
          <p:cNvSpPr txBox="1"/>
          <p:nvPr userDrawn="1"/>
        </p:nvSpPr>
        <p:spPr>
          <a:xfrm>
            <a:off x="114300" y="910225"/>
            <a:ext cx="5313591" cy="304277"/>
          </a:xfrm>
          <a:prstGeom prst="rect">
            <a:avLst/>
          </a:prstGeom>
          <a:noFill/>
        </p:spPr>
        <p:txBody>
          <a:bodyPr wrap="square" rtlCol="0">
            <a:noAutofit/>
          </a:bodyPr>
          <a:lstStyle/>
          <a:p>
            <a:pPr algn="ctr"/>
            <a:r>
              <a:rPr lang="en-US" sz="1200"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1200"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1200"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4714598" y="6248400"/>
            <a:ext cx="4429402" cy="610606"/>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2000" b="1" dirty="0">
                <a:solidFill>
                  <a:schemeClr val="bg1"/>
                </a:solidFill>
                <a:effectLst>
                  <a:outerShdw blurRad="50800" dist="38100" dir="8100000" algn="tr" rotWithShape="0">
                    <a:prstClr val="black">
                      <a:alpha val="40000"/>
                    </a:prstClr>
                  </a:outerShdw>
                </a:effectLst>
              </a:rPr>
              <a:t>Questions</a:t>
            </a:r>
            <a:r>
              <a:rPr lang="en-US" sz="2000" b="1" baseline="0" dirty="0">
                <a:solidFill>
                  <a:schemeClr val="bg1"/>
                </a:solidFill>
                <a:effectLst>
                  <a:outerShdw blurRad="50800" dist="38100" dir="8100000" algn="tr" rotWithShape="0">
                    <a:prstClr val="black">
                      <a:alpha val="40000"/>
                    </a:prstClr>
                  </a:outerShdw>
                </a:effectLst>
              </a:rPr>
              <a:t> about this template?</a:t>
            </a:r>
          </a:p>
          <a:p>
            <a:pPr algn="ctr"/>
            <a:r>
              <a:rPr lang="en-US" sz="1400" baseline="0" dirty="0">
                <a:solidFill>
                  <a:schemeClr val="bg1"/>
                </a:solidFill>
                <a:effectLst>
                  <a:outerShdw blurRad="50800" dist="38100" dir="8100000" algn="tr" rotWithShape="0">
                    <a:prstClr val="black">
                      <a:alpha val="40000"/>
                    </a:prstClr>
                  </a:outerShdw>
                </a:effectLst>
              </a:rPr>
              <a:t>Email: </a:t>
            </a:r>
            <a:r>
              <a:rPr lang="en-US" sz="1400"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1400" baseline="0" dirty="0">
                <a:solidFill>
                  <a:schemeClr val="bg1"/>
                </a:solidFill>
                <a:effectLst>
                  <a:outerShdw blurRad="50800" dist="38100" dir="8100000" algn="tr" rotWithShape="0">
                    <a:prstClr val="black">
                      <a:alpha val="40000"/>
                    </a:prstClr>
                  </a:outerShdw>
                </a:effectLst>
              </a:rPr>
              <a:t> </a:t>
            </a:r>
            <a:endParaRPr lang="en-US" sz="1400"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15738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5486400" cy="566738"/>
          </a:xfrm>
        </p:spPr>
        <p:txBody>
          <a:bodyPr anchor="b">
            <a:normAutofit/>
          </a:bodyPr>
          <a:lstStyle>
            <a:lvl1pPr algn="l">
              <a:defRPr sz="2400" b="0" spc="40"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1316038" y="612775"/>
            <a:ext cx="5486400" cy="41148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3200" i="1" baseline="0">
                <a:ln>
                  <a:noFill/>
                </a:ln>
              </a:defRPr>
            </a:lvl1pPr>
          </a:lstStyle>
          <a:p>
            <a:pPr marL="0" marR="0" lvl="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2628900" y="5396366"/>
            <a:ext cx="4649788"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Picture caption here</a:t>
            </a:r>
          </a:p>
        </p:txBody>
      </p:sp>
      <p:pic>
        <p:nvPicPr>
          <p:cNvPr id="6" name="Picture 5"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8014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pic>
        <p:nvPicPr>
          <p:cNvPr id="8" name="Picture 7"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5826" y="5916894"/>
            <a:ext cx="2230783" cy="754553"/>
          </a:xfrm>
          <a:prstGeom prst="rect">
            <a:avLst/>
          </a:prstGeom>
        </p:spPr>
      </p:pic>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300" b="0" i="0" spc="40" baseline="0" dirty="0">
                <a:latin typeface="Franklin Gothic Medium" panose="020B0603020102020204" pitchFamily="34" charset="0"/>
              </a:rPr>
              <a:t>Today’s Moderator</a:t>
            </a:r>
          </a:p>
        </p:txBody>
      </p:sp>
    </p:spTree>
    <p:extLst>
      <p:ext uri="{BB962C8B-B14F-4D97-AF65-F5344CB8AC3E}">
        <p14:creationId xmlns:p14="http://schemas.microsoft.com/office/powerpoint/2010/main" val="2479566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27932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256333" y="4876220"/>
            <a:ext cx="3635812"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046145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715805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 Placeholder 8"/>
          <p:cNvSpPr>
            <a:spLocks noGrp="1"/>
          </p:cNvSpPr>
          <p:nvPr>
            <p:ph type="body" sz="quarter" idx="19" hasCustomPrompt="1"/>
          </p:nvPr>
        </p:nvSpPr>
        <p:spPr>
          <a:xfrm>
            <a:off x="4035283" y="2078559"/>
            <a:ext cx="4397517" cy="459267"/>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3931873"/>
            <a:ext cx="4306888" cy="477644"/>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4675187" cy="33123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225688" y="4898052"/>
            <a:ext cx="3682011"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094675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5780" y="217489"/>
            <a:ext cx="3194592" cy="774492"/>
          </a:xfrm>
          <a:prstGeom prst="rect">
            <a:avLst/>
          </a:prstGeom>
        </p:spPr>
        <p:txBody>
          <a:bodyPr vert="horz" lIns="91440" tIns="45720" rIns="91440" bIns="45720" rtlCol="0" anchor="ctr">
            <a:normAutofit fontScale="85000" lnSpcReduction="100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baseline="0" dirty="0">
                <a:gradFill>
                  <a:gsLst>
                    <a:gs pos="0">
                      <a:srgbClr val="004874"/>
                    </a:gs>
                    <a:gs pos="100000">
                      <a:srgbClr val="041F36"/>
                    </a:gs>
                  </a:gsLst>
                  <a:lin ang="5400000" scaled="1"/>
                </a:gradFill>
                <a:latin typeface="Franklin Gothic Medium" panose="020B0603020102020204" pitchFamily="34" charset="0"/>
              </a:rPr>
              <a:t>Where Are You?</a:t>
            </a:r>
          </a:p>
        </p:txBody>
      </p:sp>
      <p:sp>
        <p:nvSpPr>
          <p:cNvPr id="2" name="TextBox 1"/>
          <p:cNvSpPr txBox="1"/>
          <p:nvPr userDrawn="1"/>
        </p:nvSpPr>
        <p:spPr>
          <a:xfrm>
            <a:off x="3026982" y="373931"/>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0" y="849106"/>
            <a:ext cx="8295970" cy="5656620"/>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21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743200"/>
            <a:ext cx="8064341" cy="4023497"/>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Objectives</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ü"/>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1852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937876" y="0"/>
            <a:ext cx="2803928" cy="2041991"/>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Agenda</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Ø"/>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69215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8813" y="2574767"/>
            <a:ext cx="1822480" cy="2730500"/>
          </a:xfrm>
          <a:prstGeom prst="rect">
            <a:avLst/>
          </a:prstGeom>
        </p:spPr>
      </p:pic>
      <p:sp>
        <p:nvSpPr>
          <p:cNvPr id="18" name="Content Placeholder 2"/>
          <p:cNvSpPr>
            <a:spLocks noGrp="1"/>
          </p:cNvSpPr>
          <p:nvPr>
            <p:ph idx="1"/>
          </p:nvPr>
        </p:nvSpPr>
        <p:spPr>
          <a:xfrm>
            <a:off x="457200" y="2950005"/>
            <a:ext cx="6908800" cy="3485834"/>
          </a:xfrm>
        </p:spPr>
        <p:txBody>
          <a:bodyPr/>
          <a:lstStyle>
            <a:lvl1pPr marL="342900" indent="-342900">
              <a:spcBef>
                <a:spcPts val="0"/>
              </a:spcBef>
              <a:spcAft>
                <a:spcPts val="1200"/>
              </a:spcAft>
              <a:buFont typeface="Arial" panose="020B0604020202020204" pitchFamily="34" charset="0"/>
              <a:buChar char="•"/>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
        <p:nvSpPr>
          <p:cNvPr id="19" name="Freeform 18"/>
          <p:cNvSpPr/>
          <p:nvPr userDrawn="1"/>
        </p:nvSpPr>
        <p:spPr>
          <a:xfrm>
            <a:off x="88903" y="1218088"/>
            <a:ext cx="7480297" cy="1505810"/>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9824" tIns="74584" rIns="89824" bIns="74584" numCol="1" spcCol="1270" anchor="ctr" anchorCtr="0">
            <a:noAutofit/>
          </a:bodyPr>
          <a:lstStyle/>
          <a:p>
            <a:pPr lvl="0" algn="ctr" defTabSz="1066800">
              <a:lnSpc>
                <a:spcPct val="90000"/>
              </a:lnSpc>
              <a:spcBef>
                <a:spcPct val="0"/>
              </a:spcBef>
              <a:spcAft>
                <a:spcPct val="35000"/>
              </a:spcAft>
            </a:pPr>
            <a:endParaRPr lang="en-US" sz="2400" kern="1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076732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1183504" y="217489"/>
            <a:ext cx="6710174" cy="774492"/>
          </a:xfrm>
        </p:spPr>
        <p:txBody>
          <a:bodyPr>
            <a:normAutofit/>
          </a:bodyPr>
          <a:lstStyle>
            <a:lvl1pPr>
              <a:defRPr sz="3800" spc="40"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Picture 7"/>
          <p:cNvPicPr>
            <a:picLocks noChangeAspect="1"/>
          </p:cNvPicPr>
          <p:nvPr userDrawn="1"/>
        </p:nvPicPr>
        <p:blipFill rotWithShape="1">
          <a:blip r:embed="rId2"/>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5" name="Group 4"/>
          <p:cNvGrpSpPr/>
          <p:nvPr userDrawn="1"/>
        </p:nvGrpSpPr>
        <p:grpSpPr>
          <a:xfrm>
            <a:off x="163880" y="1"/>
            <a:ext cx="1019623" cy="1198094"/>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9" name="Text Placeholder 3"/>
          <p:cNvSpPr>
            <a:spLocks noGrp="1"/>
          </p:cNvSpPr>
          <p:nvPr userDrawn="1">
            <p:ph type="body" sz="half" idx="2" hasCustomPrompt="1"/>
          </p:nvPr>
        </p:nvSpPr>
        <p:spPr>
          <a:xfrm>
            <a:off x="210398" y="198689"/>
            <a:ext cx="921646" cy="804862"/>
          </a:xfrm>
        </p:spPr>
        <p:txBody>
          <a:bodyPr tIns="64008">
            <a:normAutofit/>
          </a:bodyPr>
          <a:lstStyle>
            <a:lvl1pPr marL="0" indent="0" algn="ctr">
              <a:buNone/>
              <a:defRPr lang="en-US" sz="4000" b="0" i="0" kern="1200" cap="small" spc="40"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t>
            </a:r>
          </a:p>
        </p:txBody>
      </p:sp>
      <p:pic>
        <p:nvPicPr>
          <p:cNvPr id="23" name="Picture 22"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4" name="Group 23"/>
          <p:cNvGrpSpPr/>
          <p:nvPr userDrawn="1"/>
        </p:nvGrpSpPr>
        <p:grpSpPr>
          <a:xfrm rot="10800000" flipH="1" flipV="1">
            <a:off x="8553860" y="5040637"/>
            <a:ext cx="592563" cy="1820427"/>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95551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p:cNvSpPr>
            <a:spLocks noGrp="1"/>
          </p:cNvSpPr>
          <p:nvPr>
            <p:ph type="ctrTitle" hasCustomPrompt="1"/>
          </p:nvPr>
        </p:nvSpPr>
        <p:spPr>
          <a:xfrm>
            <a:off x="474870" y="1280052"/>
            <a:ext cx="5002696"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pPr>
                <a:lnSpc>
                  <a:spcPct val="100000"/>
                </a:lnSpc>
                <a:spcBef>
                  <a:spcPts val="0"/>
                </a:spcBef>
                <a:spcAft>
                  <a:spcPts val="0"/>
                </a:spcAft>
              </a:pPr>
              <a:r>
                <a:rPr lang="en-US" sz="900" b="1" i="0" kern="800" cap="all" spc="0" dirty="0">
                  <a:solidFill>
                    <a:schemeClr val="bg1"/>
                  </a:solidFill>
                  <a:latin typeface="Arial" pitchFamily="34" charset="0"/>
                  <a:cs typeface="Arial" pitchFamily="34" charset="0"/>
                </a:rPr>
                <a:t>Employment and Training</a:t>
              </a:r>
              <a:r>
                <a:rPr lang="en-US" sz="900"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900"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i="0" spc="-40"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August 29, 2017</a:t>
            </a:fld>
            <a:endParaRPr lang="en-US" sz="2400" b="1" i="0" spc="-40"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496096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6551612"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0" hasCustomPrompt="1"/>
          </p:nvPr>
        </p:nvSpPr>
        <p:spPr>
          <a:xfrm>
            <a:off x="1162050" y="5398235"/>
            <a:ext cx="6705600" cy="354865"/>
          </a:xfrm>
        </p:spPr>
        <p:txBody>
          <a:bodyPr anchor="ctr" anchorCtr="0">
            <a:noAutofit/>
          </a:bodyPr>
          <a:lstStyle>
            <a:lvl1pPr marL="0" indent="0" algn="r">
              <a:buNone/>
              <a:defRPr sz="18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284406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765705" y="1475005"/>
            <a:ext cx="3803589" cy="3736539"/>
          </a:xfrm>
          <a:prstGeom prst="rect">
            <a:avLst/>
          </a:prstGeom>
        </p:spPr>
      </p:pic>
      <p:sp>
        <p:nvSpPr>
          <p:cNvPr id="5" name="Text Placeholder 4"/>
          <p:cNvSpPr>
            <a:spLocks noGrp="1"/>
          </p:cNvSpPr>
          <p:nvPr>
            <p:ph type="body" sz="quarter" idx="10" hasCustomPrompt="1"/>
          </p:nvPr>
        </p:nvSpPr>
        <p:spPr>
          <a:xfrm>
            <a:off x="133350"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3914775"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34694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900"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134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85" y="2600200"/>
            <a:ext cx="5095324" cy="566738"/>
          </a:xfrm>
        </p:spPr>
        <p:txBody>
          <a:bodyPr anchor="b">
            <a:normAutofit/>
          </a:bodyPr>
          <a:lstStyle>
            <a:lvl1pPr marL="0" indent="0" algn="l">
              <a:buClr>
                <a:srgbClr val="7A232E"/>
              </a:buClr>
              <a:buFont typeface="Wingdings" panose="05000000000000000000" pitchFamily="2" charset="2"/>
              <a:buNone/>
              <a:defRPr sz="36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772085" y="3202597"/>
            <a:ext cx="5095324" cy="354865"/>
          </a:xfrm>
        </p:spPr>
        <p:txBody>
          <a:bodyPr anchor="ctr" anchorCtr="0">
            <a:noAutofit/>
          </a:bodyPr>
          <a:lstStyle>
            <a:lvl1pPr marL="0" indent="0" algn="l">
              <a:buNone/>
              <a:defRPr sz="24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Position/Title</a:t>
            </a:r>
          </a:p>
        </p:txBody>
      </p:sp>
      <p:sp>
        <p:nvSpPr>
          <p:cNvPr id="10" name="Text Placeholder 3"/>
          <p:cNvSpPr>
            <a:spLocks noGrp="1"/>
          </p:cNvSpPr>
          <p:nvPr>
            <p:ph type="body" sz="half" idx="11" hasCustomPrompt="1"/>
          </p:nvPr>
        </p:nvSpPr>
        <p:spPr>
          <a:xfrm>
            <a:off x="1772085" y="3653875"/>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a:t>
            </a:r>
          </a:p>
        </p:txBody>
      </p:sp>
      <p:sp>
        <p:nvSpPr>
          <p:cNvPr id="15" name="Text Placeholder 14"/>
          <p:cNvSpPr>
            <a:spLocks noGrp="1"/>
          </p:cNvSpPr>
          <p:nvPr>
            <p:ph type="body" sz="quarter" idx="12"/>
          </p:nvPr>
        </p:nvSpPr>
        <p:spPr>
          <a:xfrm>
            <a:off x="1772085" y="3593121"/>
            <a:ext cx="3840480" cy="27432"/>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772085" y="4261387"/>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70922" y="128938"/>
            <a:ext cx="2182188" cy="2304097"/>
          </a:xfrm>
          <a:prstGeom prst="rect">
            <a:avLst/>
          </a:prstGeom>
        </p:spPr>
      </p:pic>
      <p:sp>
        <p:nvSpPr>
          <p:cNvPr id="19" name="Text Placeholder 3"/>
          <p:cNvSpPr>
            <a:spLocks noGrp="1"/>
          </p:cNvSpPr>
          <p:nvPr>
            <p:ph type="body" sz="half" idx="14" hasCustomPrompt="1"/>
          </p:nvPr>
        </p:nvSpPr>
        <p:spPr>
          <a:xfrm>
            <a:off x="1772085" y="4680671"/>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sp>
        <p:nvSpPr>
          <p:cNvPr id="12"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980288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766" y="472966"/>
            <a:ext cx="8655269" cy="64008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009574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413" y="417826"/>
            <a:ext cx="8060960" cy="1111171"/>
          </a:xfrm>
        </p:spPr>
        <p:txBody>
          <a:bodyPr anchor="b">
            <a:normAutofit/>
          </a:bodyPr>
          <a:lstStyle>
            <a:lvl1pPr algn="l">
              <a:defRPr sz="3600" baseline="0"/>
            </a:lvl1pPr>
          </a:lstStyle>
          <a:p>
            <a:r>
              <a:rPr lang="en-US" dirty="0"/>
              <a:t>Click to edit Master title style</a:t>
            </a:r>
          </a:p>
        </p:txBody>
      </p:sp>
      <p:sp>
        <p:nvSpPr>
          <p:cNvPr id="6" name="Text Placeholder 2"/>
          <p:cNvSpPr>
            <a:spLocks noGrp="1"/>
          </p:cNvSpPr>
          <p:nvPr>
            <p:ph idx="12"/>
          </p:nvPr>
        </p:nvSpPr>
        <p:spPr>
          <a:xfrm>
            <a:off x="513413" y="1645743"/>
            <a:ext cx="806096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4E3AB6B9-BA8A-455E-9F60-0B34715A83C5}"/>
              </a:ext>
            </a:extLst>
          </p:cNvPr>
          <p:cNvPicPr>
            <a:picLocks noChangeAspect="1"/>
          </p:cNvPicPr>
          <p:nvPr userDrawn="1"/>
        </p:nvPicPr>
        <p:blipFill>
          <a:blip r:embed="rId2"/>
          <a:stretch>
            <a:fillRect/>
          </a:stretch>
        </p:blipFill>
        <p:spPr>
          <a:xfrm>
            <a:off x="0" y="6242251"/>
            <a:ext cx="1822862" cy="615749"/>
          </a:xfrm>
          <a:prstGeom prst="rect">
            <a:avLst/>
          </a:prstGeom>
        </p:spPr>
      </p:pic>
    </p:spTree>
    <p:extLst>
      <p:ext uri="{BB962C8B-B14F-4D97-AF65-F5344CB8AC3E}">
        <p14:creationId xmlns:p14="http://schemas.microsoft.com/office/powerpoint/2010/main" val="3444652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10491BD-D1A7-8949-B71E-531C1F93BF03}" type="datetimeFigureOut">
              <a:rPr lang="en-US" smtClean="0"/>
              <a:t>8/29/2017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43650"/>
            <a:ext cx="2133600" cy="365125"/>
          </a:xfrm>
          <a:prstGeom prst="rect">
            <a:avLst/>
          </a:prstGeom>
        </p:spPr>
        <p:txBody>
          <a:bodyPr/>
          <a:lstStyle/>
          <a:p>
            <a:fld id="{605DB756-0ACC-0C4B-BDB2-DCA7D9284FFA}" type="slidenum">
              <a:rPr lang="en-US" smtClean="0"/>
              <a:t>‹#›</a:t>
            </a:fld>
            <a:endParaRPr lang="en-US"/>
          </a:p>
        </p:txBody>
      </p:sp>
    </p:spTree>
    <p:extLst>
      <p:ext uri="{BB962C8B-B14F-4D97-AF65-F5344CB8AC3E}">
        <p14:creationId xmlns:p14="http://schemas.microsoft.com/office/powerpoint/2010/main" val="2103899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3695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04672"/>
          </a:xfrm>
        </p:spPr>
        <p:txBody>
          <a:bodyPr/>
          <a:lstStyle>
            <a:lvl1pPr>
              <a:defRPr>
                <a:solidFill>
                  <a:srgbClr val="192168"/>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57200" y="1722437"/>
            <a:ext cx="8229600" cy="3992563"/>
          </a:xfrm>
        </p:spPr>
        <p:txBody>
          <a:bodyPr/>
          <a:lstStyle>
            <a:lvl1pPr>
              <a:defRPr baseline="0">
                <a:solidFill>
                  <a:srgbClr val="192168"/>
                </a:solidFill>
                <a:latin typeface="Calibri" panose="020F0502020204030204" pitchFamily="34" charset="0"/>
                <a:cs typeface="Calibri" panose="020F0502020204030204" pitchFamily="34" charset="0"/>
              </a:defRPr>
            </a:lvl1pPr>
            <a:lvl2pPr>
              <a:defRPr>
                <a:solidFill>
                  <a:srgbClr val="192168"/>
                </a:solidFill>
                <a:latin typeface="Calibri" panose="020F0502020204030204" pitchFamily="34" charset="0"/>
                <a:cs typeface="Calibri" panose="020F0502020204030204" pitchFamily="34" charset="0"/>
              </a:defRPr>
            </a:lvl2pPr>
            <a:lvl3pPr>
              <a:defRPr>
                <a:solidFill>
                  <a:srgbClr val="192168"/>
                </a:solidFill>
                <a:latin typeface="Calibri" panose="020F0502020204030204" pitchFamily="34" charset="0"/>
                <a:cs typeface="Calibri" panose="020F0502020204030204" pitchFamily="34" charset="0"/>
              </a:defRPr>
            </a:lvl3pPr>
            <a:lvl4pPr>
              <a:defRPr>
                <a:solidFill>
                  <a:srgbClr val="192168"/>
                </a:solidFill>
                <a:latin typeface="Calibri" panose="020F0502020204030204" pitchFamily="34" charset="0"/>
                <a:cs typeface="Calibri" panose="020F0502020204030204" pitchFamily="34" charset="0"/>
              </a:defRPr>
            </a:lvl4pPr>
            <a:lvl5pPr>
              <a:buClr>
                <a:srgbClr val="CE1126"/>
              </a:buCl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 (not recommended)</a:t>
            </a:r>
          </a:p>
        </p:txBody>
      </p:sp>
      <p:sp>
        <p:nvSpPr>
          <p:cNvPr id="8" name="Footer Placeholder 4"/>
          <p:cNvSpPr txBox="1">
            <a:spLocks/>
          </p:cNvSpPr>
          <p:nvPr userDrawn="1"/>
        </p:nvSpPr>
        <p:spPr>
          <a:xfrm>
            <a:off x="396400" y="6335376"/>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srgbClr val="002060"/>
                </a:solidFill>
                <a:latin typeface="Century Gothic" panose="020B0502020202020204" pitchFamily="34" charset="0"/>
              </a:rPr>
              <a:pPr defTabSz="914400">
                <a:defRPr/>
              </a:pPr>
              <a:t>‹#›</a:t>
            </a:fld>
            <a:r>
              <a:rPr lang="en-US" sz="1600" spc="45" dirty="0">
                <a:solidFill>
                  <a:srgbClr val="002060"/>
                </a:solidFill>
                <a:latin typeface="Century Gothic" panose="020B0502020202020204" pitchFamily="34" charset="0"/>
              </a:rPr>
              <a:t> </a:t>
            </a:r>
            <a:r>
              <a:rPr lang="en-US" sz="1500" cap="small" spc="30" dirty="0">
                <a:solidFill>
                  <a:srgbClr val="002060"/>
                </a:solidFill>
                <a:latin typeface="Century Gothic" panose="020B0502020202020204" pitchFamily="34" charset="0"/>
              </a:rPr>
              <a:t>—</a:t>
            </a:r>
            <a:r>
              <a:rPr lang="en-US" sz="1600" spc="45" dirty="0">
                <a:solidFill>
                  <a:srgbClr val="002060"/>
                </a:solidFill>
                <a:latin typeface="Century Gothic" panose="020B0502020202020204" pitchFamily="34" charset="0"/>
              </a:rPr>
              <a:t> </a:t>
            </a:r>
            <a:r>
              <a:rPr lang="en-US" sz="1500" cap="small" spc="30" dirty="0">
                <a:solidFill>
                  <a:srgbClr val="002060"/>
                </a:solidFill>
                <a:latin typeface="Century Gothic" panose="020B0502020202020204" pitchFamily="34" charset="0"/>
              </a:rPr>
              <a:t>U.S. Bureau of Labor Statistics</a:t>
            </a:r>
            <a:r>
              <a:rPr lang="en-US" sz="1050" spc="45" dirty="0">
                <a:solidFill>
                  <a:srgbClr val="002060"/>
                </a:solidFill>
                <a:latin typeface="Century Gothic" panose="020B0502020202020204" pitchFamily="34" charset="0"/>
              </a:rPr>
              <a:t> • </a:t>
            </a:r>
            <a:r>
              <a:rPr lang="en-US" sz="1050" b="1" spc="45" dirty="0">
                <a:solidFill>
                  <a:srgbClr val="002060"/>
                </a:solidFill>
                <a:latin typeface="Century Gothic" panose="020B0502020202020204" pitchFamily="34" charset="0"/>
              </a:rPr>
              <a:t>bls.gov</a:t>
            </a:r>
          </a:p>
        </p:txBody>
      </p:sp>
    </p:spTree>
    <p:extLst>
      <p:ext uri="{BB962C8B-B14F-4D97-AF65-F5344CB8AC3E}">
        <p14:creationId xmlns:p14="http://schemas.microsoft.com/office/powerpoint/2010/main" val="2683156203"/>
      </p:ext>
    </p:extLst>
  </p:cSld>
  <p:clrMapOvr>
    <a:masterClrMapping/>
  </p:clrMapOvr>
  <p:extLst mod="1">
    <p:ext uri="{DCECCB84-F9BA-43D5-87BE-67443E8EF086}">
      <p15:sldGuideLst xmlns:p15="http://schemas.microsoft.com/office/powerpoint/2012/main">
        <p15:guide id="1" pos="288">
          <p15:clr>
            <a:srgbClr val="FBAE40"/>
          </p15:clr>
        </p15:guide>
        <p15:guide id="2" pos="5472">
          <p15:clr>
            <a:srgbClr val="FBAE40"/>
          </p15:clr>
        </p15:guide>
        <p15:guide id="3" orient="horz" pos="2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11163" y="1689100"/>
            <a:ext cx="4122737" cy="4564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4767263" y="1689100"/>
            <a:ext cx="4122737" cy="4564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059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18885" y="2191006"/>
            <a:ext cx="5494337" cy="1168599"/>
          </a:xfrm>
        </p:spPr>
        <p:txBody>
          <a:bodyPr anchor="b" anchorCtr="0">
            <a:normAutofit/>
          </a:bodyPr>
          <a:lstStyle>
            <a:lvl1pPr algn="l">
              <a:defRPr sz="400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418885" y="3536723"/>
            <a:ext cx="5240509" cy="893387"/>
          </a:xfrm>
        </p:spPr>
        <p:txBody>
          <a:bodyPr anchor="t">
            <a:noAutofit/>
          </a:bodyPr>
          <a:lstStyle>
            <a:lvl1pPr marL="0" indent="0">
              <a:buNone/>
              <a:defRPr sz="2200" b="0" i="0" cap="all" baseline="0">
                <a:solidFill>
                  <a:srgbClr val="275A99"/>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4854453" y="567"/>
            <a:ext cx="4289548" cy="6857433"/>
          </a:xfrm>
          <a:prstGeom prst="rect">
            <a:avLst/>
          </a:prstGeom>
        </p:spPr>
      </p:pic>
      <p:grpSp>
        <p:nvGrpSpPr>
          <p:cNvPr id="17" name="Group 16"/>
          <p:cNvGrpSpPr/>
          <p:nvPr userDrawn="1"/>
        </p:nvGrpSpPr>
        <p:grpSpPr>
          <a:xfrm flipV="1">
            <a:off x="8515350" y="0"/>
            <a:ext cx="628650"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0" name="TextBox 19"/>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13" name="Group 12"/>
          <p:cNvGrpSpPr/>
          <p:nvPr userDrawn="1"/>
        </p:nvGrpSpPr>
        <p:grpSpPr>
          <a:xfrm rot="10800000" flipH="1" flipV="1">
            <a:off x="8553860" y="5040637"/>
            <a:ext cx="592563" cy="1820427"/>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32488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396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2093913"/>
            <a:ext cx="3871913" cy="4056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4814887" y="2093913"/>
            <a:ext cx="3871913" cy="405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457200" y="1608138"/>
            <a:ext cx="3871913" cy="485775"/>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stStyle>
          <a:p>
            <a:pPr lvl="0"/>
            <a:r>
              <a:rPr lang="en-US" dirty="0"/>
              <a:t>Compare title</a:t>
            </a:r>
          </a:p>
        </p:txBody>
      </p:sp>
      <p:sp>
        <p:nvSpPr>
          <p:cNvPr id="8" name="Text Placeholder 6"/>
          <p:cNvSpPr>
            <a:spLocks noGrp="1"/>
          </p:cNvSpPr>
          <p:nvPr>
            <p:ph type="body" sz="quarter" idx="13" hasCustomPrompt="1"/>
          </p:nvPr>
        </p:nvSpPr>
        <p:spPr>
          <a:xfrm>
            <a:off x="4814886" y="1608138"/>
            <a:ext cx="3871913" cy="485775"/>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stStyle>
          <a:p>
            <a:pPr lvl="0"/>
            <a:r>
              <a:rPr lang="en-US" dirty="0"/>
              <a:t>Compare title</a:t>
            </a:r>
          </a:p>
        </p:txBody>
      </p:sp>
    </p:spTree>
    <p:extLst>
      <p:ext uri="{BB962C8B-B14F-4D97-AF65-F5344CB8AC3E}">
        <p14:creationId xmlns:p14="http://schemas.microsoft.com/office/powerpoint/2010/main" val="13280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316" y="2516393"/>
            <a:ext cx="8229600" cy="1096962"/>
          </a:xfrm>
        </p:spPr>
        <p:txBody>
          <a:bodyPr/>
          <a:lstStyle>
            <a:lvl1pPr>
              <a:defRPr sz="5400"/>
            </a:lvl1pPr>
          </a:lstStyle>
          <a:p>
            <a:r>
              <a:rPr lang="en-US" dirty="0"/>
              <a:t>Click to edit section title</a:t>
            </a:r>
          </a:p>
        </p:txBody>
      </p:sp>
    </p:spTree>
    <p:extLst>
      <p:ext uri="{BB962C8B-B14F-4D97-AF65-F5344CB8AC3E}">
        <p14:creationId xmlns:p14="http://schemas.microsoft.com/office/powerpoint/2010/main" val="3411952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429000" y="722672"/>
            <a:ext cx="5235677" cy="5257442"/>
          </a:xfrm>
        </p:spPr>
        <p:txBody>
          <a:bodyPr/>
          <a:lstStyle>
            <a:lvl1pPr marL="0" indent="0">
              <a:buNone/>
              <a:defRPr/>
            </a:lvl1pPr>
          </a:lstStyle>
          <a:p>
            <a:pPr lvl="0"/>
            <a:r>
              <a:rPr lang="en-US" dirty="0"/>
              <a:t>Object</a:t>
            </a:r>
          </a:p>
        </p:txBody>
      </p:sp>
      <p:sp>
        <p:nvSpPr>
          <p:cNvPr id="6" name="Content Placeholder 5"/>
          <p:cNvSpPr>
            <a:spLocks noGrp="1"/>
          </p:cNvSpPr>
          <p:nvPr>
            <p:ph sz="quarter" idx="11"/>
          </p:nvPr>
        </p:nvSpPr>
        <p:spPr>
          <a:xfrm>
            <a:off x="398464" y="1526458"/>
            <a:ext cx="3030536" cy="44536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2" hasCustomPrompt="1"/>
          </p:nvPr>
        </p:nvSpPr>
        <p:spPr>
          <a:xfrm>
            <a:off x="398464" y="722672"/>
            <a:ext cx="3030536" cy="738188"/>
          </a:xfrm>
        </p:spPr>
        <p:txBody>
          <a:bodyPr/>
          <a:lstStyle>
            <a:lvl1pPr marL="0" indent="0">
              <a:buNone/>
              <a:defRPr baseline="0"/>
            </a:lvl1pPr>
          </a:lstStyle>
          <a:p>
            <a:pPr lvl="0"/>
            <a:r>
              <a:rPr lang="en-US" dirty="0"/>
              <a:t>Click to add text</a:t>
            </a:r>
          </a:p>
        </p:txBody>
      </p:sp>
    </p:spTree>
    <p:extLst>
      <p:ext uri="{BB962C8B-B14F-4D97-AF65-F5344CB8AC3E}">
        <p14:creationId xmlns:p14="http://schemas.microsoft.com/office/powerpoint/2010/main" val="1999622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Subtitle 2"/>
          <p:cNvSpPr>
            <a:spLocks noGrp="1"/>
          </p:cNvSpPr>
          <p:nvPr>
            <p:ph type="subTitle" idx="4294967295"/>
          </p:nvPr>
        </p:nvSpPr>
        <p:spPr>
          <a:xfrm>
            <a:off x="457200" y="1970531"/>
            <a:ext cx="8229600" cy="1175005"/>
          </a:xfrm>
          <a:prstGeom prst="rect">
            <a:avLst/>
          </a:prstGeom>
        </p:spPr>
        <p:txBody>
          <a:bodyPr/>
          <a:lstStyle>
            <a:lvl1pPr>
              <a:lnSpc>
                <a:spcPts val="4500"/>
              </a:lnSpc>
              <a:spcBef>
                <a:spcPts val="600"/>
              </a:spcBef>
              <a:defRPr/>
            </a:lvl1pPr>
          </a:lstStyle>
          <a:p>
            <a:r>
              <a:rPr lang="en-US"/>
              <a:t>Click to edit Master subtitle style</a:t>
            </a:r>
            <a:endParaRPr lang="en-US" dirty="0"/>
          </a:p>
        </p:txBody>
      </p:sp>
      <p:sp>
        <p:nvSpPr>
          <p:cNvPr id="3" name="Title 1"/>
          <p:cNvSpPr>
            <a:spLocks noGrp="1"/>
          </p:cNvSpPr>
          <p:nvPr>
            <p:ph type="title" hasCustomPrompt="1"/>
          </p:nvPr>
        </p:nvSpPr>
        <p:spPr>
          <a:xfrm>
            <a:off x="457200" y="443483"/>
            <a:ext cx="8229600" cy="1527048"/>
          </a:xfrm>
          <a:prstGeom prst="rect">
            <a:avLst/>
          </a:prstGeom>
        </p:spPr>
        <p:txBody>
          <a:bodyPr/>
          <a:lstStyle>
            <a:lvl1pPr>
              <a:lnSpc>
                <a:spcPts val="5700"/>
              </a:lnSpc>
              <a:spcBef>
                <a:spcPts val="600"/>
              </a:spcBef>
              <a:defRPr>
                <a:solidFill>
                  <a:schemeClr val="bg1"/>
                </a:solidFill>
                <a:latin typeface="Calibri" panose="020F0502020204030204" pitchFamily="34" charset="0"/>
                <a:cs typeface="Calibri" panose="020F0502020204030204" pitchFamily="34" charset="0"/>
              </a:defRPr>
            </a:lvl1pPr>
          </a:lstStyle>
          <a:p>
            <a:r>
              <a:rPr lang="en-US" dirty="0"/>
              <a:t>Click, add Presentation title</a:t>
            </a:r>
          </a:p>
        </p:txBody>
      </p:sp>
    </p:spTree>
    <p:extLst>
      <p:ext uri="{BB962C8B-B14F-4D97-AF65-F5344CB8AC3E}">
        <p14:creationId xmlns:p14="http://schemas.microsoft.com/office/powerpoint/2010/main" val="2533341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3889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04672"/>
          </a:xfrm>
        </p:spPr>
        <p:txBody>
          <a:bodyPr/>
          <a:lstStyle>
            <a:lvl1pPr>
              <a:defRPr cap="small" baseline="0">
                <a:solidFill>
                  <a:srgbClr val="192168"/>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57200" y="1722437"/>
            <a:ext cx="8229600" cy="3992563"/>
          </a:xfrm>
        </p:spPr>
        <p:txBody>
          <a:bodyPr/>
          <a:lstStyle>
            <a:lvl1pPr>
              <a:defRPr baseline="0">
                <a:solidFill>
                  <a:srgbClr val="192168"/>
                </a:solidFill>
                <a:latin typeface="Calibri" panose="020F0502020204030204" pitchFamily="34" charset="0"/>
                <a:cs typeface="Calibri" panose="020F0502020204030204" pitchFamily="34" charset="0"/>
              </a:defRPr>
            </a:lvl1pPr>
            <a:lvl2pPr>
              <a:defRPr>
                <a:solidFill>
                  <a:srgbClr val="192168"/>
                </a:solidFill>
                <a:latin typeface="Calibri" panose="020F0502020204030204" pitchFamily="34" charset="0"/>
                <a:cs typeface="Calibri" panose="020F0502020204030204" pitchFamily="34" charset="0"/>
              </a:defRPr>
            </a:lvl2pPr>
            <a:lvl3pPr>
              <a:defRPr>
                <a:solidFill>
                  <a:srgbClr val="192168"/>
                </a:solidFill>
                <a:latin typeface="Calibri" panose="020F0502020204030204" pitchFamily="34" charset="0"/>
                <a:cs typeface="Calibri" panose="020F0502020204030204" pitchFamily="34" charset="0"/>
              </a:defRPr>
            </a:lvl3pPr>
            <a:lvl4pPr>
              <a:defRPr>
                <a:solidFill>
                  <a:srgbClr val="192168"/>
                </a:solidFill>
                <a:latin typeface="Calibri" panose="020F0502020204030204" pitchFamily="34" charset="0"/>
                <a:cs typeface="Calibri" panose="020F0502020204030204" pitchFamily="34" charset="0"/>
              </a:defRPr>
            </a:lvl4pPr>
            <a:lvl5pPr>
              <a:buClr>
                <a:srgbClr val="CE1126"/>
              </a:buCl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 (not recommended)</a:t>
            </a:r>
          </a:p>
        </p:txBody>
      </p:sp>
    </p:spTree>
    <p:extLst>
      <p:ext uri="{BB962C8B-B14F-4D97-AF65-F5344CB8AC3E}">
        <p14:creationId xmlns:p14="http://schemas.microsoft.com/office/powerpoint/2010/main" val="4139119650"/>
      </p:ext>
    </p:extLst>
  </p:cSld>
  <p:clrMapOvr>
    <a:masterClrMapping/>
  </p:clrMapOvr>
  <p:extLst mod="1">
    <p:ext uri="{DCECCB84-F9BA-43D5-87BE-67443E8EF086}">
      <p15:sldGuideLst xmlns:p15="http://schemas.microsoft.com/office/powerpoint/2012/main">
        <p15:guide id="1" pos="288">
          <p15:clr>
            <a:srgbClr val="FBAE40"/>
          </p15:clr>
        </p15:guide>
        <p15:guide id="2" pos="5472">
          <p15:clr>
            <a:srgbClr val="FBAE40"/>
          </p15:clr>
        </p15:guide>
        <p15:guide id="3" orient="horz" pos="2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lvl1pPr>
          </a:lstStyle>
          <a:p>
            <a:r>
              <a:rPr lang="en-US" dirty="0"/>
              <a:t>Click to edit Master title style</a:t>
            </a:r>
          </a:p>
        </p:txBody>
      </p:sp>
      <p:sp>
        <p:nvSpPr>
          <p:cNvPr id="4" name="Content Placeholder 3"/>
          <p:cNvSpPr>
            <a:spLocks noGrp="1"/>
          </p:cNvSpPr>
          <p:nvPr>
            <p:ph sz="quarter" idx="10"/>
          </p:nvPr>
        </p:nvSpPr>
        <p:spPr>
          <a:xfrm>
            <a:off x="411163" y="1689100"/>
            <a:ext cx="4122737" cy="4564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4767263" y="1689100"/>
            <a:ext cx="4122737" cy="4564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3959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25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2093913"/>
            <a:ext cx="3871913" cy="4056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4814887" y="2093913"/>
            <a:ext cx="3871913" cy="405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457200" y="1608138"/>
            <a:ext cx="3871913" cy="485775"/>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stStyle>
          <a:p>
            <a:pPr lvl="0"/>
            <a:r>
              <a:rPr lang="en-US" dirty="0"/>
              <a:t>Compare title</a:t>
            </a:r>
          </a:p>
        </p:txBody>
      </p:sp>
      <p:sp>
        <p:nvSpPr>
          <p:cNvPr id="8" name="Text Placeholder 6"/>
          <p:cNvSpPr>
            <a:spLocks noGrp="1"/>
          </p:cNvSpPr>
          <p:nvPr>
            <p:ph type="body" sz="quarter" idx="13" hasCustomPrompt="1"/>
          </p:nvPr>
        </p:nvSpPr>
        <p:spPr>
          <a:xfrm>
            <a:off x="4814886" y="1608138"/>
            <a:ext cx="3871913" cy="485775"/>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stStyle>
          <a:p>
            <a:pPr lvl="0"/>
            <a:r>
              <a:rPr lang="en-US" dirty="0"/>
              <a:t>Compare title</a:t>
            </a:r>
          </a:p>
        </p:txBody>
      </p:sp>
    </p:spTree>
    <p:extLst>
      <p:ext uri="{BB962C8B-B14F-4D97-AF65-F5344CB8AC3E}">
        <p14:creationId xmlns:p14="http://schemas.microsoft.com/office/powerpoint/2010/main" val="3964520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11" name="Picture 10"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Picture 7"/>
          <p:cNvPicPr>
            <a:picLocks noChangeAspect="1"/>
          </p:cNvPicPr>
          <p:nvPr userDrawn="1"/>
        </p:nvPicPr>
        <p:blipFill rotWithShape="1">
          <a:blip r:embed="rId3"/>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8553860" y="5040637"/>
            <a:ext cx="592563"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468892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316" y="2516393"/>
            <a:ext cx="8229600" cy="1096962"/>
          </a:xfrm>
        </p:spPr>
        <p:txBody>
          <a:bodyPr/>
          <a:lstStyle>
            <a:lvl1pPr>
              <a:defRPr sz="5400"/>
            </a:lvl1pPr>
          </a:lstStyle>
          <a:p>
            <a:r>
              <a:rPr lang="en-US" dirty="0"/>
              <a:t>Click to edit section title</a:t>
            </a:r>
          </a:p>
        </p:txBody>
      </p:sp>
    </p:spTree>
    <p:extLst>
      <p:ext uri="{BB962C8B-B14F-4D97-AF65-F5344CB8AC3E}">
        <p14:creationId xmlns:p14="http://schemas.microsoft.com/office/powerpoint/2010/main" val="1736989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429000" y="722672"/>
            <a:ext cx="5235677" cy="5257442"/>
          </a:xfrm>
        </p:spPr>
        <p:txBody>
          <a:bodyPr/>
          <a:lstStyle>
            <a:lvl1pPr marL="0" indent="0">
              <a:buNone/>
              <a:defRPr/>
            </a:lvl1pPr>
          </a:lstStyle>
          <a:p>
            <a:pPr lvl="0"/>
            <a:r>
              <a:rPr lang="en-US" dirty="0"/>
              <a:t>Object</a:t>
            </a:r>
          </a:p>
        </p:txBody>
      </p:sp>
      <p:sp>
        <p:nvSpPr>
          <p:cNvPr id="6" name="Content Placeholder 5"/>
          <p:cNvSpPr>
            <a:spLocks noGrp="1"/>
          </p:cNvSpPr>
          <p:nvPr>
            <p:ph sz="quarter" idx="11"/>
          </p:nvPr>
        </p:nvSpPr>
        <p:spPr>
          <a:xfrm>
            <a:off x="398464" y="1526458"/>
            <a:ext cx="3030536" cy="44536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2" hasCustomPrompt="1"/>
          </p:nvPr>
        </p:nvSpPr>
        <p:spPr>
          <a:xfrm>
            <a:off x="398464" y="722672"/>
            <a:ext cx="3030536" cy="738188"/>
          </a:xfrm>
        </p:spPr>
        <p:txBody>
          <a:bodyPr/>
          <a:lstStyle>
            <a:lvl1pPr marL="0" indent="0">
              <a:buNone/>
              <a:defRPr baseline="0"/>
            </a:lvl1pPr>
          </a:lstStyle>
          <a:p>
            <a:pPr lvl="0"/>
            <a:r>
              <a:rPr lang="en-US" dirty="0"/>
              <a:t>Click to add text</a:t>
            </a:r>
          </a:p>
        </p:txBody>
      </p:sp>
    </p:spTree>
    <p:extLst>
      <p:ext uri="{BB962C8B-B14F-4D97-AF65-F5344CB8AC3E}">
        <p14:creationId xmlns:p14="http://schemas.microsoft.com/office/powerpoint/2010/main" val="1028148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162800" cy="1066800"/>
          </a:xfrm>
          <a:prstGeom prst="rect">
            <a:avLst/>
          </a:prstGeom>
        </p:spPr>
        <p:txBody>
          <a:bodyPr/>
          <a:lstStyle>
            <a:lvl1pPr>
              <a:defRPr cap="small" baseline="0"/>
            </a:lvl1pPr>
          </a:lstStyle>
          <a:p>
            <a:r>
              <a:rPr lang="en-US" dirty="0"/>
              <a:t>Click to edit Master title style</a:t>
            </a:r>
          </a:p>
        </p:txBody>
      </p:sp>
      <p:sp>
        <p:nvSpPr>
          <p:cNvPr id="3" name="Chart Placeholder 2"/>
          <p:cNvSpPr>
            <a:spLocks noGrp="1"/>
          </p:cNvSpPr>
          <p:nvPr>
            <p:ph type="chart" idx="1"/>
          </p:nvPr>
        </p:nvSpPr>
        <p:spPr>
          <a:xfrm>
            <a:off x="685800" y="1676400"/>
            <a:ext cx="7772400" cy="4724400"/>
          </a:xfrm>
          <a:prstGeom prst="rect">
            <a:avLst/>
          </a:prstGeom>
        </p:spPr>
        <p:txBody>
          <a:bodyPr/>
          <a:lstStyle/>
          <a:p>
            <a:pPr lvl="0"/>
            <a:endParaRPr lang="en-US" noProof="0" dirty="0"/>
          </a:p>
        </p:txBody>
      </p:sp>
      <p:sp>
        <p:nvSpPr>
          <p:cNvPr id="4" name="Rectangle 5"/>
          <p:cNvSpPr>
            <a:spLocks noGrp="1" noChangeArrowheads="1"/>
          </p:cNvSpPr>
          <p:nvPr>
            <p:ph type="sldNum" sz="quarter" idx="10"/>
          </p:nvPr>
        </p:nvSpPr>
        <p:spPr>
          <a:xfrm>
            <a:off x="8001000" y="6324600"/>
            <a:ext cx="685800" cy="365125"/>
          </a:xfrm>
          <a:prstGeom prst="rect">
            <a:avLst/>
          </a:prstGeom>
          <a:ln/>
        </p:spPr>
        <p:txBody>
          <a:bodyPr/>
          <a:lstStyle>
            <a:lvl1pPr>
              <a:defRPr/>
            </a:lvl1pPr>
          </a:lstStyle>
          <a:p>
            <a:pPr defTabSz="914400">
              <a:defRPr/>
            </a:pPr>
            <a:fld id="{10E78DD8-046B-4AF7-B1CE-07451FD8054F}" type="slidenum">
              <a:rPr lang="en-US">
                <a:solidFill>
                  <a:srgbClr val="002060"/>
                </a:solidFill>
              </a:rPr>
              <a:pPr defTabSz="914400">
                <a:defRPr/>
              </a:pPr>
              <a:t>‹#›</a:t>
            </a:fld>
            <a:endParaRPr lang="en-US" dirty="0">
              <a:solidFill>
                <a:srgbClr val="002060"/>
              </a:solidFill>
            </a:endParaRPr>
          </a:p>
        </p:txBody>
      </p:sp>
    </p:spTree>
    <p:extLst>
      <p:ext uri="{BB962C8B-B14F-4D97-AF65-F5344CB8AC3E}">
        <p14:creationId xmlns:p14="http://schemas.microsoft.com/office/powerpoint/2010/main" val="272374801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086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Subtitle 2"/>
          <p:cNvSpPr>
            <a:spLocks noGrp="1"/>
          </p:cNvSpPr>
          <p:nvPr>
            <p:ph type="subTitle" idx="4294967295"/>
          </p:nvPr>
        </p:nvSpPr>
        <p:spPr>
          <a:xfrm>
            <a:off x="457200" y="1970531"/>
            <a:ext cx="8229600" cy="1175005"/>
          </a:xfrm>
          <a:prstGeom prst="rect">
            <a:avLst/>
          </a:prstGeom>
        </p:spPr>
        <p:txBody>
          <a:bodyPr/>
          <a:lstStyle>
            <a:lvl1pPr>
              <a:lnSpc>
                <a:spcPts val="4500"/>
              </a:lnSpc>
              <a:spcBef>
                <a:spcPts val="600"/>
              </a:spcBef>
              <a:defRPr/>
            </a:lvl1pPr>
          </a:lstStyle>
          <a:p>
            <a:r>
              <a:rPr lang="en-US"/>
              <a:t>Click to edit Master subtitle style</a:t>
            </a:r>
            <a:endParaRPr lang="en-US" dirty="0"/>
          </a:p>
        </p:txBody>
      </p:sp>
      <p:sp>
        <p:nvSpPr>
          <p:cNvPr id="3" name="Title 1"/>
          <p:cNvSpPr>
            <a:spLocks noGrp="1"/>
          </p:cNvSpPr>
          <p:nvPr>
            <p:ph type="title" hasCustomPrompt="1"/>
          </p:nvPr>
        </p:nvSpPr>
        <p:spPr>
          <a:xfrm>
            <a:off x="457200" y="443483"/>
            <a:ext cx="8229600" cy="1527048"/>
          </a:xfrm>
          <a:prstGeom prst="rect">
            <a:avLst/>
          </a:prstGeom>
        </p:spPr>
        <p:txBody>
          <a:bodyPr/>
          <a:lstStyle>
            <a:lvl1pPr>
              <a:lnSpc>
                <a:spcPts val="5700"/>
              </a:lnSpc>
              <a:spcBef>
                <a:spcPts val="600"/>
              </a:spcBef>
              <a:defRPr>
                <a:solidFill>
                  <a:schemeClr val="bg1"/>
                </a:solidFill>
                <a:latin typeface="Calibri" panose="020F0502020204030204" pitchFamily="34" charset="0"/>
                <a:cs typeface="Calibri" panose="020F0502020204030204" pitchFamily="34" charset="0"/>
              </a:defRPr>
            </a:lvl1pPr>
          </a:lstStyle>
          <a:p>
            <a:r>
              <a:rPr lang="en-US" dirty="0"/>
              <a:t>Click, add Presentation title</a:t>
            </a:r>
          </a:p>
        </p:txBody>
      </p:sp>
    </p:spTree>
    <p:extLst>
      <p:ext uri="{BB962C8B-B14F-4D97-AF65-F5344CB8AC3E}">
        <p14:creationId xmlns:p14="http://schemas.microsoft.com/office/powerpoint/2010/main" val="736995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lvl1pPr>
          </a:lstStyle>
          <a:p>
            <a:r>
              <a:rPr lang="en-US" dirty="0"/>
              <a:t>Click to edit Master title style</a:t>
            </a:r>
          </a:p>
        </p:txBody>
      </p:sp>
    </p:spTree>
    <p:extLst>
      <p:ext uri="{BB962C8B-B14F-4D97-AF65-F5344CB8AC3E}">
        <p14:creationId xmlns:p14="http://schemas.microsoft.com/office/powerpoint/2010/main" val="384360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04672"/>
          </a:xfrm>
        </p:spPr>
        <p:txBody>
          <a:bodyPr/>
          <a:lstStyle>
            <a:lvl1pPr>
              <a:defRPr cap="small" baseline="0">
                <a:solidFill>
                  <a:srgbClr val="192168"/>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57200" y="1722437"/>
            <a:ext cx="8229600" cy="3992563"/>
          </a:xfrm>
        </p:spPr>
        <p:txBody>
          <a:bodyPr/>
          <a:lstStyle>
            <a:lvl1pPr>
              <a:defRPr baseline="0">
                <a:solidFill>
                  <a:srgbClr val="192168"/>
                </a:solidFill>
                <a:latin typeface="Calibri" panose="020F0502020204030204" pitchFamily="34" charset="0"/>
                <a:cs typeface="Calibri" panose="020F0502020204030204" pitchFamily="34" charset="0"/>
              </a:defRPr>
            </a:lvl1pPr>
            <a:lvl2pPr>
              <a:defRPr>
                <a:solidFill>
                  <a:srgbClr val="192168"/>
                </a:solidFill>
                <a:latin typeface="Calibri" panose="020F0502020204030204" pitchFamily="34" charset="0"/>
                <a:cs typeface="Calibri" panose="020F0502020204030204" pitchFamily="34" charset="0"/>
              </a:defRPr>
            </a:lvl2pPr>
            <a:lvl3pPr>
              <a:defRPr>
                <a:solidFill>
                  <a:srgbClr val="192168"/>
                </a:solidFill>
                <a:latin typeface="Calibri" panose="020F0502020204030204" pitchFamily="34" charset="0"/>
                <a:cs typeface="Calibri" panose="020F0502020204030204" pitchFamily="34" charset="0"/>
              </a:defRPr>
            </a:lvl3pPr>
            <a:lvl4pPr>
              <a:defRPr>
                <a:solidFill>
                  <a:srgbClr val="192168"/>
                </a:solidFill>
                <a:latin typeface="Calibri" panose="020F0502020204030204" pitchFamily="34" charset="0"/>
                <a:cs typeface="Calibri" panose="020F0502020204030204" pitchFamily="34" charset="0"/>
              </a:defRPr>
            </a:lvl4pPr>
            <a:lvl5pPr>
              <a:buClr>
                <a:srgbClr val="CE1126"/>
              </a:buCl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 (not recommended)</a:t>
            </a:r>
          </a:p>
        </p:txBody>
      </p:sp>
    </p:spTree>
    <p:extLst>
      <p:ext uri="{BB962C8B-B14F-4D97-AF65-F5344CB8AC3E}">
        <p14:creationId xmlns:p14="http://schemas.microsoft.com/office/powerpoint/2010/main" val="4066696886"/>
      </p:ext>
    </p:extLst>
  </p:cSld>
  <p:clrMapOvr>
    <a:masterClrMapping/>
  </p:clrMapOvr>
  <p:extLst mod="1">
    <p:ext uri="{DCECCB84-F9BA-43D5-87BE-67443E8EF086}">
      <p15:sldGuideLst xmlns:p15="http://schemas.microsoft.com/office/powerpoint/2012/main">
        <p15:guide id="1" pos="288">
          <p15:clr>
            <a:srgbClr val="FBAE40"/>
          </p15:clr>
        </p15:guide>
        <p15:guide id="2" pos="5472">
          <p15:clr>
            <a:srgbClr val="FBAE40"/>
          </p15:clr>
        </p15:guide>
        <p15:guide id="3" orient="horz" pos="2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11163" y="1689100"/>
            <a:ext cx="4122737" cy="4564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4767263" y="1689100"/>
            <a:ext cx="4122737" cy="4564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050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280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2093913"/>
            <a:ext cx="3871913" cy="4056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4814887" y="2093913"/>
            <a:ext cx="3871913" cy="405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457200" y="1608138"/>
            <a:ext cx="3871913" cy="485775"/>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stStyle>
          <a:p>
            <a:pPr lvl="0"/>
            <a:r>
              <a:rPr lang="en-US" dirty="0"/>
              <a:t>Compare title</a:t>
            </a:r>
          </a:p>
        </p:txBody>
      </p:sp>
      <p:sp>
        <p:nvSpPr>
          <p:cNvPr id="8" name="Text Placeholder 6"/>
          <p:cNvSpPr>
            <a:spLocks noGrp="1"/>
          </p:cNvSpPr>
          <p:nvPr>
            <p:ph type="body" sz="quarter" idx="13" hasCustomPrompt="1"/>
          </p:nvPr>
        </p:nvSpPr>
        <p:spPr>
          <a:xfrm>
            <a:off x="4814886" y="1608138"/>
            <a:ext cx="3871913" cy="485775"/>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stStyle>
          <a:p>
            <a:pPr lvl="0"/>
            <a:r>
              <a:rPr lang="en-US" dirty="0"/>
              <a:t>Compare title</a:t>
            </a:r>
          </a:p>
        </p:txBody>
      </p:sp>
    </p:spTree>
    <p:extLst>
      <p:ext uri="{BB962C8B-B14F-4D97-AF65-F5344CB8AC3E}">
        <p14:creationId xmlns:p14="http://schemas.microsoft.com/office/powerpoint/2010/main" val="273834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p:cNvPicPr>
            <a:picLocks noChangeAspect="1"/>
          </p:cNvPicPr>
          <p:nvPr userDrawn="1"/>
        </p:nvPicPr>
        <p:blipFill rotWithShape="1">
          <a:blip r:embed="rId2"/>
          <a:srcRect r="66253"/>
          <a:stretch/>
        </p:blipFill>
        <p:spPr>
          <a:xfrm>
            <a:off x="7498390" y="-1934"/>
            <a:ext cx="1645609" cy="6857433"/>
          </a:xfrm>
          <a:prstGeom prst="rect">
            <a:avLst/>
          </a:prstGeom>
          <a:effectLst/>
        </p:spPr>
      </p:pic>
      <p:sp>
        <p:nvSpPr>
          <p:cNvPr id="3" name="Content Placeholder 2"/>
          <p:cNvSpPr>
            <a:spLocks noGrp="1"/>
          </p:cNvSpPr>
          <p:nvPr userDrawn="1">
            <p:ph sz="half" idx="1"/>
          </p:nvPr>
        </p:nvSpPr>
        <p:spPr>
          <a:xfrm>
            <a:off x="4572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9" name="Group 18"/>
          <p:cNvGrpSpPr/>
          <p:nvPr userDrawn="1"/>
        </p:nvGrpSpPr>
        <p:grpSpPr>
          <a:xfrm rot="10800000" flipH="1" flipV="1">
            <a:off x="8553860" y="5040637"/>
            <a:ext cx="592563" cy="1820427"/>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33732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316" y="2516393"/>
            <a:ext cx="8229600" cy="1096962"/>
          </a:xfrm>
        </p:spPr>
        <p:txBody>
          <a:bodyPr/>
          <a:lstStyle>
            <a:lvl1pPr>
              <a:defRPr sz="5400"/>
            </a:lvl1pPr>
          </a:lstStyle>
          <a:p>
            <a:r>
              <a:rPr lang="en-US" dirty="0"/>
              <a:t>Click to edit section title</a:t>
            </a:r>
          </a:p>
        </p:txBody>
      </p:sp>
    </p:spTree>
    <p:extLst>
      <p:ext uri="{BB962C8B-B14F-4D97-AF65-F5344CB8AC3E}">
        <p14:creationId xmlns:p14="http://schemas.microsoft.com/office/powerpoint/2010/main" val="2773737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429000" y="722672"/>
            <a:ext cx="5235677" cy="5257442"/>
          </a:xfrm>
        </p:spPr>
        <p:txBody>
          <a:bodyPr/>
          <a:lstStyle>
            <a:lvl1pPr marL="0" indent="0">
              <a:buNone/>
              <a:defRPr/>
            </a:lvl1pPr>
          </a:lstStyle>
          <a:p>
            <a:pPr lvl="0"/>
            <a:r>
              <a:rPr lang="en-US" dirty="0"/>
              <a:t>Object</a:t>
            </a:r>
          </a:p>
        </p:txBody>
      </p:sp>
      <p:sp>
        <p:nvSpPr>
          <p:cNvPr id="6" name="Content Placeholder 5"/>
          <p:cNvSpPr>
            <a:spLocks noGrp="1"/>
          </p:cNvSpPr>
          <p:nvPr>
            <p:ph sz="quarter" idx="11"/>
          </p:nvPr>
        </p:nvSpPr>
        <p:spPr>
          <a:xfrm>
            <a:off x="398464" y="1526458"/>
            <a:ext cx="3030536" cy="44536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2" hasCustomPrompt="1"/>
          </p:nvPr>
        </p:nvSpPr>
        <p:spPr>
          <a:xfrm>
            <a:off x="398464" y="722672"/>
            <a:ext cx="3030536" cy="738188"/>
          </a:xfrm>
        </p:spPr>
        <p:txBody>
          <a:bodyPr/>
          <a:lstStyle>
            <a:lvl1pPr marL="0" indent="0">
              <a:buNone/>
              <a:defRPr baseline="0"/>
            </a:lvl1pPr>
          </a:lstStyle>
          <a:p>
            <a:pPr lvl="0"/>
            <a:r>
              <a:rPr lang="en-US" dirty="0"/>
              <a:t>Click to add text</a:t>
            </a:r>
          </a:p>
        </p:txBody>
      </p:sp>
    </p:spTree>
    <p:extLst>
      <p:ext uri="{BB962C8B-B14F-4D97-AF65-F5344CB8AC3E}">
        <p14:creationId xmlns:p14="http://schemas.microsoft.com/office/powerpoint/2010/main" val="1613130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21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3" name="Content Placeholder 2"/>
          <p:cNvSpPr>
            <a:spLocks noGrp="1"/>
          </p:cNvSpPr>
          <p:nvPr userDrawn="1">
            <p:ph sz="half" idx="1"/>
          </p:nvPr>
        </p:nvSpPr>
        <p:spPr>
          <a:xfrm>
            <a:off x="4572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Text Placeholder 2"/>
          <p:cNvSpPr>
            <a:spLocks noGrp="1"/>
          </p:cNvSpPr>
          <p:nvPr userDrawn="1">
            <p:ph type="body" idx="10"/>
          </p:nvPr>
        </p:nvSpPr>
        <p:spPr>
          <a:xfrm>
            <a:off x="457200" y="1085850"/>
            <a:ext cx="3621253"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4"/>
          <p:cNvSpPr>
            <a:spLocks noGrp="1"/>
          </p:cNvSpPr>
          <p:nvPr userDrawn="1">
            <p:ph type="body" sz="quarter" idx="3"/>
          </p:nvPr>
        </p:nvSpPr>
        <p:spPr>
          <a:xfrm>
            <a:off x="4319588" y="1085850"/>
            <a:ext cx="3622675"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0" name="Straight Connector 19"/>
          <p:cNvCxnSpPr/>
          <p:nvPr userDrawn="1"/>
        </p:nvCxnSpPr>
        <p:spPr>
          <a:xfrm>
            <a:off x="4572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053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8" name="Group 27"/>
          <p:cNvGrpSpPr/>
          <p:nvPr userDrawn="1"/>
        </p:nvGrpSpPr>
        <p:grpSpPr>
          <a:xfrm rot="10800000" flipH="1" flipV="1">
            <a:off x="8553860" y="5040637"/>
            <a:ext cx="592563" cy="1820427"/>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12053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991981"/>
            <a:ext cx="9144000" cy="5104019"/>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7" name="Rectangle 16"/>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18"/>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2" name="Title 1"/>
          <p:cNvSpPr>
            <a:spLocks noGrp="1"/>
          </p:cNvSpPr>
          <p:nvPr userDrawn="1">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8515350" y="0"/>
            <a:ext cx="628650" cy="1820427"/>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5" name="TextBox 24"/>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7" name="Group 26"/>
          <p:cNvGrpSpPr/>
          <p:nvPr userDrawn="1"/>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44698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43820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991981"/>
            <a:ext cx="9144000" cy="5104019"/>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5" name="Rectangle 4"/>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p:cNvPicPr>
            <a:picLocks noChangeAspect="1"/>
          </p:cNvPicPr>
          <p:nvPr userDrawn="1"/>
        </p:nvPicPr>
        <p:blipFill rotWithShape="1">
          <a:blip r:embed="rId2"/>
          <a:srcRect r="66253"/>
          <a:stretch/>
        </p:blipFill>
        <p:spPr>
          <a:xfrm>
            <a:off x="7498391" y="284"/>
            <a:ext cx="1645609" cy="6857433"/>
          </a:xfrm>
          <a:prstGeom prst="rect">
            <a:avLst/>
          </a:prstGeom>
          <a:effectLst/>
        </p:spPr>
      </p:pic>
      <p:grpSp>
        <p:nvGrpSpPr>
          <p:cNvPr id="10" name="Group 9"/>
          <p:cNvGrpSpPr/>
          <p:nvPr userDrawn="1"/>
        </p:nvGrpSpPr>
        <p:grpSpPr>
          <a:xfrm flipV="1">
            <a:off x="8515350" y="0"/>
            <a:ext cx="628650"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3" name="TextBox 12"/>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5" name="Group 14"/>
          <p:cNvGrpSpPr/>
          <p:nvPr userDrawn="1"/>
        </p:nvGrpSpPr>
        <p:grpSpPr>
          <a:xfrm rot="10800000" flipH="1" flipV="1">
            <a:off x="8553860" y="5040637"/>
            <a:ext cx="592563"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25406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theme" Target="../theme/theme2.xml"/><Relationship Id="rId4" Type="http://schemas.openxmlformats.org/officeDocument/2006/relationships/image" Target="../media/image19.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21.png"/><Relationship Id="rId4" Type="http://schemas.openxmlformats.org/officeDocument/2006/relationships/slideLayout" Target="../slideLayouts/slideLayout30.xml"/><Relationship Id="rId9"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4.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1.png"/><Relationship Id="rId5" Type="http://schemas.openxmlformats.org/officeDocument/2006/relationships/slideLayout" Target="../slideLayouts/slideLayout39.xml"/><Relationship Id="rId10" Type="http://schemas.openxmlformats.org/officeDocument/2006/relationships/image" Target="../media/image20.pn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6.xml"/><Relationship Id="rId1" Type="http://schemas.openxmlformats.org/officeDocument/2006/relationships/slideLayout" Target="../slideLayouts/slideLayout43.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7.xml"/><Relationship Id="rId1" Type="http://schemas.openxmlformats.org/officeDocument/2006/relationships/slideLayout" Target="../slideLayouts/slideLayout44.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6.png"/><Relationship Id="rId5" Type="http://schemas.openxmlformats.org/officeDocument/2006/relationships/slideLayout" Target="../slideLayouts/slideLayout49.xml"/><Relationship Id="rId10" Type="http://schemas.openxmlformats.org/officeDocument/2006/relationships/image" Target="../media/image21.png"/><Relationship Id="rId4" Type="http://schemas.openxmlformats.org/officeDocument/2006/relationships/slideLayout" Target="../slideLayouts/slideLayout48.xml"/><Relationship Id="rId9"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9.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8">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p:spPr>
      </p:pic>
      <p:sp>
        <p:nvSpPr>
          <p:cNvPr id="2" name="Title Placeholder 1"/>
          <p:cNvSpPr>
            <a:spLocks noGrp="1"/>
          </p:cNvSpPr>
          <p:nvPr>
            <p:ph type="title"/>
          </p:nvPr>
        </p:nvSpPr>
        <p:spPr>
          <a:xfrm>
            <a:off x="457200" y="217489"/>
            <a:ext cx="6908800" cy="774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9470"/>
            <a:ext cx="6908800" cy="465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9"/>
          <a:srcRect r="66253"/>
          <a:stretch/>
        </p:blipFill>
        <p:spPr>
          <a:xfrm>
            <a:off x="7498391" y="284"/>
            <a:ext cx="1645609" cy="6857433"/>
          </a:xfrm>
          <a:prstGeom prst="rect">
            <a:avLst/>
          </a:prstGeom>
        </p:spPr>
      </p:pic>
      <p:grpSp>
        <p:nvGrpSpPr>
          <p:cNvPr id="15" name="Group 14"/>
          <p:cNvGrpSpPr/>
          <p:nvPr userDrawn="1"/>
        </p:nvGrpSpPr>
        <p:grpSpPr>
          <a:xfrm flipV="1">
            <a:off x="8515350" y="0"/>
            <a:ext cx="628650"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8" name="TextBox 17"/>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91200307"/>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1" r:id="rId3"/>
    <p:sldLayoutId id="2147483650" r:id="rId4"/>
    <p:sldLayoutId id="2147483652" r:id="rId5"/>
    <p:sldLayoutId id="2147483660" r:id="rId6"/>
    <p:sldLayoutId id="2147483654" r:id="rId7"/>
    <p:sldLayoutId id="2147483655" r:id="rId8"/>
    <p:sldLayoutId id="2147483661" r:id="rId9"/>
    <p:sldLayoutId id="2147483657" r:id="rId10"/>
    <p:sldLayoutId id="2147483676" r:id="rId11"/>
    <p:sldLayoutId id="2147483663" r:id="rId12"/>
    <p:sldLayoutId id="2147483664" r:id="rId13"/>
    <p:sldLayoutId id="2147483665" r:id="rId14"/>
    <p:sldLayoutId id="2147483666" r:id="rId15"/>
    <p:sldLayoutId id="2147483669" r:id="rId16"/>
    <p:sldLayoutId id="2147483673" r:id="rId17"/>
    <p:sldLayoutId id="2147483675" r:id="rId18"/>
    <p:sldLayoutId id="2147483674" r:id="rId19"/>
    <p:sldLayoutId id="2147483670" r:id="rId20"/>
    <p:sldLayoutId id="2147483668" r:id="rId21"/>
    <p:sldLayoutId id="2147483667" r:id="rId22"/>
    <p:sldLayoutId id="2147483671" r:id="rId23"/>
    <p:sldLayoutId id="2147483672" r:id="rId24"/>
    <p:sldLayoutId id="2147483689" r:id="rId25"/>
    <p:sldLayoutId id="2147483690" r:id="rId26"/>
  </p:sldLayoutIdLst>
  <p:txStyles>
    <p:titleStyle>
      <a:lvl1pPr algn="l" defTabSz="457200" rtl="0" eaLnBrk="1" latinLnBrk="0" hangingPunct="1">
        <a:lnSpc>
          <a:spcPct val="85000"/>
        </a:lnSpc>
        <a:spcBef>
          <a:spcPct val="0"/>
        </a:spcBef>
        <a:buNone/>
        <a:defRPr sz="3800" b="0" i="0" u="none" kern="1200" cap="small" spc="40"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342900" indent="-342900" algn="l" defTabSz="457200" rtl="0" eaLnBrk="1" latinLnBrk="0" hangingPunct="1">
        <a:spcBef>
          <a:spcPts val="0"/>
        </a:spcBef>
        <a:spcAft>
          <a:spcPts val="600"/>
        </a:spcAft>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3" r="4623"/>
          <a:stretch/>
        </p:blipFill>
        <p:spPr>
          <a:xfrm>
            <a:off x="-175491" y="0"/>
            <a:ext cx="9319491" cy="6858000"/>
          </a:xfrm>
          <a:prstGeom prst="rect">
            <a:avLst/>
          </a:prstGeom>
        </p:spPr>
      </p:pic>
      <p:sp>
        <p:nvSpPr>
          <p:cNvPr id="2" name="Title Placeholder 1"/>
          <p:cNvSpPr>
            <a:spLocks noGrp="1"/>
          </p:cNvSpPr>
          <p:nvPr>
            <p:ph type="title"/>
          </p:nvPr>
        </p:nvSpPr>
        <p:spPr>
          <a:xfrm>
            <a:off x="457200" y="457199"/>
            <a:ext cx="8229600" cy="1368425"/>
          </a:xfrm>
          <a:prstGeom prst="rect">
            <a:avLst/>
          </a:prstGeom>
        </p:spPr>
        <p:txBody>
          <a:bodyPr vert="horz" lIns="91440" tIns="45720" rIns="91440" bIns="45720" rtlCol="0" anchor="t">
            <a:normAutofit/>
          </a:bodyPr>
          <a:lstStyle/>
          <a:p>
            <a:r>
              <a:rPr lang="en-US" dirty="0"/>
              <a:t>Click to edit title</a:t>
            </a:r>
          </a:p>
        </p:txBody>
      </p:sp>
      <p:sp>
        <p:nvSpPr>
          <p:cNvPr id="3" name="Text Placeholder 2"/>
          <p:cNvSpPr>
            <a:spLocks noGrp="1"/>
          </p:cNvSpPr>
          <p:nvPr>
            <p:ph type="body" idx="1"/>
          </p:nvPr>
        </p:nvSpPr>
        <p:spPr>
          <a:xfrm>
            <a:off x="457200" y="1825625"/>
            <a:ext cx="8229600" cy="1056120"/>
          </a:xfrm>
          <a:prstGeom prst="rect">
            <a:avLst/>
          </a:prstGeom>
        </p:spPr>
        <p:txBody>
          <a:bodyPr vert="horz" lIns="91440" tIns="45720" rIns="91440" bIns="45720" rtlCol="0">
            <a:normAutofit/>
          </a:bodyPr>
          <a:lstStyle/>
          <a:p>
            <a:pPr lvl="0"/>
            <a:r>
              <a:rPr lang="en-US" dirty="0"/>
              <a:t>Click to add subtitle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142" y="5881445"/>
            <a:ext cx="8439702" cy="97655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1543" y="6205585"/>
            <a:ext cx="1016247" cy="608236"/>
          </a:xfrm>
          <a:prstGeom prst="rect">
            <a:avLst/>
          </a:prstGeom>
        </p:spPr>
      </p:pic>
      <p:sp>
        <p:nvSpPr>
          <p:cNvPr id="10" name="Footer Placeholder 4"/>
          <p:cNvSpPr txBox="1">
            <a:spLocks/>
          </p:cNvSpPr>
          <p:nvPr userDrawn="1"/>
        </p:nvSpPr>
        <p:spPr>
          <a:xfrm>
            <a:off x="396400" y="6335376"/>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prstClr val="white"/>
                </a:solidFill>
                <a:latin typeface="Century Gothic" panose="020B0502020202020204" pitchFamily="34" charset="0"/>
              </a:rPr>
              <a:pPr defTabSz="914400">
                <a:defRPr/>
              </a:pPr>
              <a:t>‹#›</a:t>
            </a:fld>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a:t>
            </a:r>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U.S. Bureau of Labor Statistics</a:t>
            </a:r>
            <a:r>
              <a:rPr lang="en-US" sz="1050" spc="45" dirty="0">
                <a:solidFill>
                  <a:prstClr val="white"/>
                </a:solidFill>
                <a:latin typeface="Century Gothic" panose="020B0502020202020204" pitchFamily="34" charset="0"/>
              </a:rPr>
              <a:t> • </a:t>
            </a:r>
            <a:r>
              <a:rPr lang="en-US" sz="1050" b="1" spc="45" dirty="0">
                <a:solidFill>
                  <a:prstClr val="white"/>
                </a:solidFill>
                <a:latin typeface="Century Gothic" panose="020B0502020202020204" pitchFamily="34" charset="0"/>
              </a:rPr>
              <a:t>bls.gov</a:t>
            </a:r>
          </a:p>
        </p:txBody>
      </p:sp>
    </p:spTree>
    <p:extLst>
      <p:ext uri="{BB962C8B-B14F-4D97-AF65-F5344CB8AC3E}">
        <p14:creationId xmlns:p14="http://schemas.microsoft.com/office/powerpoint/2010/main" val="1342336614"/>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5400" b="1" kern="1200">
          <a:solidFill>
            <a:schemeClr val="bg1"/>
          </a:solidFill>
          <a:latin typeface="+mn-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guide id="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7098" y="5899731"/>
            <a:ext cx="8439702" cy="976557"/>
          </a:xfrm>
          <a:prstGeom prst="rect">
            <a:avLst/>
          </a:prstGeom>
        </p:spPr>
      </p:pic>
      <p:sp>
        <p:nvSpPr>
          <p:cNvPr id="1026" name="Title Placeholder 1"/>
          <p:cNvSpPr>
            <a:spLocks noGrp="1"/>
          </p:cNvSpPr>
          <p:nvPr userDrawn="1">
            <p:ph type="title"/>
          </p:nvPr>
        </p:nvSpPr>
        <p:spPr bwMode="auto">
          <a:xfrm>
            <a:off x="457200" y="274638"/>
            <a:ext cx="8229600" cy="109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title</a:t>
            </a:r>
          </a:p>
        </p:txBody>
      </p:sp>
      <p:sp>
        <p:nvSpPr>
          <p:cNvPr id="1027" name="Text Placeholder 2"/>
          <p:cNvSpPr>
            <a:spLocks noGrp="1"/>
          </p:cNvSpPr>
          <p:nvPr userDrawn="1">
            <p:ph type="body" idx="1"/>
          </p:nvPr>
        </p:nvSpPr>
        <p:spPr bwMode="auto">
          <a:xfrm>
            <a:off x="457200" y="1752601"/>
            <a:ext cx="8229600" cy="3960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text</a:t>
            </a:r>
          </a:p>
          <a:p>
            <a:pPr lvl="1"/>
            <a:r>
              <a:rPr lang="en-US" dirty="0"/>
              <a:t>Second level</a:t>
            </a:r>
          </a:p>
          <a:p>
            <a:pPr lvl="2"/>
            <a:r>
              <a:rPr lang="en-US" dirty="0"/>
              <a:t>Third level</a:t>
            </a:r>
          </a:p>
          <a:p>
            <a:pPr lvl="3"/>
            <a:r>
              <a:rPr lang="en-US" dirty="0"/>
              <a:t>Fourth level (not recommended)</a:t>
            </a:r>
          </a:p>
          <a:p>
            <a:pPr lvl="4"/>
            <a:endParaRPr lang="en-US" dirty="0"/>
          </a:p>
          <a:p>
            <a:pPr lvl="3"/>
            <a:endParaRPr lang="en-US" dirty="0"/>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38498" y="6199678"/>
            <a:ext cx="1017423" cy="608940"/>
          </a:xfrm>
          <a:prstGeom prst="rect">
            <a:avLst/>
          </a:prstGeom>
        </p:spPr>
      </p:pic>
      <p:sp>
        <p:nvSpPr>
          <p:cNvPr id="8" name="Footer Placeholder 4"/>
          <p:cNvSpPr txBox="1">
            <a:spLocks/>
          </p:cNvSpPr>
          <p:nvPr userDrawn="1"/>
        </p:nvSpPr>
        <p:spPr>
          <a:xfrm>
            <a:off x="396400" y="6335376"/>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srgbClr val="002060"/>
                </a:solidFill>
                <a:latin typeface="Century Gothic" panose="020B0502020202020204" pitchFamily="34" charset="0"/>
              </a:rPr>
              <a:pPr defTabSz="914400">
                <a:defRPr/>
              </a:pPr>
              <a:t>‹#›</a:t>
            </a:fld>
            <a:r>
              <a:rPr lang="en-US" sz="1600" spc="45" dirty="0">
                <a:solidFill>
                  <a:srgbClr val="002060"/>
                </a:solidFill>
                <a:latin typeface="Century Gothic" panose="020B0502020202020204" pitchFamily="34" charset="0"/>
              </a:rPr>
              <a:t> </a:t>
            </a:r>
            <a:r>
              <a:rPr lang="en-US" sz="1500" cap="small" spc="30" dirty="0">
                <a:solidFill>
                  <a:srgbClr val="002060"/>
                </a:solidFill>
                <a:latin typeface="Century Gothic" panose="020B0502020202020204" pitchFamily="34" charset="0"/>
              </a:rPr>
              <a:t>—</a:t>
            </a:r>
            <a:r>
              <a:rPr lang="en-US" sz="1600" spc="45" dirty="0">
                <a:solidFill>
                  <a:srgbClr val="002060"/>
                </a:solidFill>
                <a:latin typeface="Century Gothic" panose="020B0502020202020204" pitchFamily="34" charset="0"/>
              </a:rPr>
              <a:t> </a:t>
            </a:r>
            <a:r>
              <a:rPr lang="en-US" sz="1500" cap="small" spc="30" dirty="0">
                <a:solidFill>
                  <a:srgbClr val="002060"/>
                </a:solidFill>
                <a:latin typeface="Century Gothic" panose="020B0502020202020204" pitchFamily="34" charset="0"/>
              </a:rPr>
              <a:t>U.S. Bureau of Labor Statistics</a:t>
            </a:r>
            <a:r>
              <a:rPr lang="en-US" sz="1050" spc="45" dirty="0">
                <a:solidFill>
                  <a:srgbClr val="002060"/>
                </a:solidFill>
                <a:latin typeface="Century Gothic" panose="020B0502020202020204" pitchFamily="34" charset="0"/>
              </a:rPr>
              <a:t> • </a:t>
            </a:r>
            <a:r>
              <a:rPr lang="en-US" sz="1050" b="1" spc="45" dirty="0">
                <a:solidFill>
                  <a:srgbClr val="002060"/>
                </a:solidFill>
                <a:latin typeface="Century Gothic" panose="020B0502020202020204" pitchFamily="34" charset="0"/>
              </a:rPr>
              <a:t>bls.gov</a:t>
            </a:r>
          </a:p>
        </p:txBody>
      </p:sp>
    </p:spTree>
    <p:extLst>
      <p:ext uri="{BB962C8B-B14F-4D97-AF65-F5344CB8AC3E}">
        <p14:creationId xmlns:p14="http://schemas.microsoft.com/office/powerpoint/2010/main" val="3935980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hf sldNum="0" hdr="0" ftr="0" dt="0"/>
  <p:txStyles>
    <p:titleStyle>
      <a:lvl1pPr algn="ctr" rtl="0" eaLnBrk="0" fontAlgn="base" hangingPunct="0">
        <a:spcBef>
          <a:spcPct val="0"/>
        </a:spcBef>
        <a:spcAft>
          <a:spcPct val="0"/>
        </a:spcAft>
        <a:defRPr sz="4400" b="1" kern="1200">
          <a:solidFill>
            <a:srgbClr val="192168"/>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b="1">
          <a:solidFill>
            <a:srgbClr val="192168"/>
          </a:solidFill>
          <a:latin typeface="Tahoma" pitchFamily="34" charset="0"/>
          <a:cs typeface="Tahoma" pitchFamily="34" charset="0"/>
        </a:defRPr>
      </a:lvl2pPr>
      <a:lvl3pPr algn="ctr" rtl="0" eaLnBrk="0" fontAlgn="base" hangingPunct="0">
        <a:spcBef>
          <a:spcPct val="0"/>
        </a:spcBef>
        <a:spcAft>
          <a:spcPct val="0"/>
        </a:spcAft>
        <a:defRPr sz="4400" b="1">
          <a:solidFill>
            <a:srgbClr val="192168"/>
          </a:solidFill>
          <a:latin typeface="Tahoma" pitchFamily="34" charset="0"/>
          <a:cs typeface="Tahoma" pitchFamily="34" charset="0"/>
        </a:defRPr>
      </a:lvl3pPr>
      <a:lvl4pPr algn="ctr" rtl="0" eaLnBrk="0" fontAlgn="base" hangingPunct="0">
        <a:spcBef>
          <a:spcPct val="0"/>
        </a:spcBef>
        <a:spcAft>
          <a:spcPct val="0"/>
        </a:spcAft>
        <a:defRPr sz="4400" b="1">
          <a:solidFill>
            <a:srgbClr val="192168"/>
          </a:solidFill>
          <a:latin typeface="Tahoma" pitchFamily="34" charset="0"/>
          <a:cs typeface="Tahoma" pitchFamily="34" charset="0"/>
        </a:defRPr>
      </a:lvl4pPr>
      <a:lvl5pPr algn="ctr" rtl="0" eaLnBrk="0" fontAlgn="base" hangingPunct="0">
        <a:spcBef>
          <a:spcPct val="0"/>
        </a:spcBef>
        <a:spcAft>
          <a:spcPct val="0"/>
        </a:spcAft>
        <a:defRPr sz="4400" b="1">
          <a:solidFill>
            <a:srgbClr val="192168"/>
          </a:solidFill>
          <a:latin typeface="Tahoma" pitchFamily="34" charset="0"/>
          <a:cs typeface="Tahoma" pitchFamily="34" charset="0"/>
        </a:defRPr>
      </a:lvl5pPr>
      <a:lvl6pPr marL="457200" algn="ctr" rtl="0" fontAlgn="base">
        <a:spcBef>
          <a:spcPct val="0"/>
        </a:spcBef>
        <a:spcAft>
          <a:spcPct val="0"/>
        </a:spcAft>
        <a:defRPr sz="4400" b="1">
          <a:solidFill>
            <a:schemeClr val="bg1"/>
          </a:solidFill>
          <a:latin typeface="Tahoma" pitchFamily="34" charset="0"/>
          <a:cs typeface="Tahoma" pitchFamily="34" charset="0"/>
        </a:defRPr>
      </a:lvl6pPr>
      <a:lvl7pPr marL="914400" algn="ctr" rtl="0" fontAlgn="base">
        <a:spcBef>
          <a:spcPct val="0"/>
        </a:spcBef>
        <a:spcAft>
          <a:spcPct val="0"/>
        </a:spcAft>
        <a:defRPr sz="4400" b="1">
          <a:solidFill>
            <a:schemeClr val="bg1"/>
          </a:solidFill>
          <a:latin typeface="Tahoma" pitchFamily="34" charset="0"/>
          <a:cs typeface="Tahoma" pitchFamily="34" charset="0"/>
        </a:defRPr>
      </a:lvl7pPr>
      <a:lvl8pPr marL="1371600" algn="ctr" rtl="0" fontAlgn="base">
        <a:spcBef>
          <a:spcPct val="0"/>
        </a:spcBef>
        <a:spcAft>
          <a:spcPct val="0"/>
        </a:spcAft>
        <a:defRPr sz="4400" b="1">
          <a:solidFill>
            <a:schemeClr val="bg1"/>
          </a:solidFill>
          <a:latin typeface="Tahoma" pitchFamily="34" charset="0"/>
          <a:cs typeface="Tahoma" pitchFamily="34" charset="0"/>
        </a:defRPr>
      </a:lvl8pPr>
      <a:lvl9pPr marL="1828800" algn="ctr" rtl="0" fontAlgn="base">
        <a:spcBef>
          <a:spcPct val="0"/>
        </a:spcBef>
        <a:spcAft>
          <a:spcPct val="0"/>
        </a:spcAft>
        <a:defRPr sz="4400" b="1">
          <a:solidFill>
            <a:schemeClr val="bg1"/>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Clr>
          <a:srgbClr val="CE1126"/>
        </a:buClr>
        <a:buSzPct val="80000"/>
        <a:buFont typeface="Wingdings" pitchFamily="2" charset="2"/>
        <a:buChar char=""/>
        <a:defRPr sz="3200" kern="1200">
          <a:solidFill>
            <a:srgbClr val="192168"/>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lr>
          <a:srgbClr val="CE1126"/>
        </a:buClr>
        <a:buFont typeface="Wingdings 3" pitchFamily="18" charset="2"/>
        <a:buChar char=""/>
        <a:defRPr sz="2800" kern="1200">
          <a:solidFill>
            <a:srgbClr val="192168"/>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lr>
          <a:srgbClr val="CE1126"/>
        </a:buClr>
        <a:buFont typeface="Calibri" pitchFamily="34" charset="0"/>
        <a:buChar char="–"/>
        <a:defRPr sz="2400" kern="1200">
          <a:solidFill>
            <a:srgbClr val="192168"/>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lr>
          <a:srgbClr val="CE1126"/>
        </a:buClr>
        <a:buSzPct val="125000"/>
        <a:buFont typeface="Arial" charset="0"/>
        <a:buChar char="•"/>
        <a:defRPr sz="2000" kern="1200">
          <a:solidFill>
            <a:srgbClr val="192168"/>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733" r="4623"/>
          <a:stretch/>
        </p:blipFill>
        <p:spPr>
          <a:xfrm>
            <a:off x="-175491" y="0"/>
            <a:ext cx="9319491" cy="6858000"/>
          </a:xfrm>
          <a:prstGeom prst="rect">
            <a:avLst/>
          </a:prstGeom>
        </p:spPr>
      </p:pic>
      <p:sp>
        <p:nvSpPr>
          <p:cNvPr id="2" name="Title Placeholder 1"/>
          <p:cNvSpPr>
            <a:spLocks noGrp="1"/>
          </p:cNvSpPr>
          <p:nvPr>
            <p:ph type="title"/>
          </p:nvPr>
        </p:nvSpPr>
        <p:spPr>
          <a:xfrm>
            <a:off x="457200" y="457199"/>
            <a:ext cx="8229600" cy="1368425"/>
          </a:xfrm>
          <a:prstGeom prst="rect">
            <a:avLst/>
          </a:prstGeom>
        </p:spPr>
        <p:txBody>
          <a:bodyPr vert="horz" lIns="91440" tIns="45720" rIns="91440" bIns="45720" rtlCol="0" anchor="t">
            <a:normAutofit/>
          </a:bodyPr>
          <a:lstStyle/>
          <a:p>
            <a:r>
              <a:rPr lang="en-US" dirty="0"/>
              <a:t>Click to edit title</a:t>
            </a:r>
          </a:p>
        </p:txBody>
      </p:sp>
      <p:sp>
        <p:nvSpPr>
          <p:cNvPr id="3" name="Text Placeholder 2"/>
          <p:cNvSpPr>
            <a:spLocks noGrp="1"/>
          </p:cNvSpPr>
          <p:nvPr>
            <p:ph type="body" idx="1"/>
          </p:nvPr>
        </p:nvSpPr>
        <p:spPr>
          <a:xfrm>
            <a:off x="457200" y="1825625"/>
            <a:ext cx="8229600" cy="1056120"/>
          </a:xfrm>
          <a:prstGeom prst="rect">
            <a:avLst/>
          </a:prstGeom>
        </p:spPr>
        <p:txBody>
          <a:bodyPr vert="horz" lIns="91440" tIns="45720" rIns="91440" bIns="45720" rtlCol="0">
            <a:normAutofit/>
          </a:bodyPr>
          <a:lstStyle/>
          <a:p>
            <a:pPr lvl="0"/>
            <a:r>
              <a:rPr lang="en-US" dirty="0"/>
              <a:t>Click to add subtitle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0142" y="5881445"/>
            <a:ext cx="8439702" cy="97655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31543" y="6205585"/>
            <a:ext cx="1016247" cy="608236"/>
          </a:xfrm>
          <a:prstGeom prst="rect">
            <a:avLst/>
          </a:prstGeom>
        </p:spPr>
      </p:pic>
      <p:sp>
        <p:nvSpPr>
          <p:cNvPr id="10" name="Footer Placeholder 4"/>
          <p:cNvSpPr txBox="1">
            <a:spLocks/>
          </p:cNvSpPr>
          <p:nvPr userDrawn="1"/>
        </p:nvSpPr>
        <p:spPr>
          <a:xfrm>
            <a:off x="2625422" y="6369723"/>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prstClr val="white"/>
                </a:solidFill>
                <a:latin typeface="Century Gothic" panose="020B0502020202020204" pitchFamily="34" charset="0"/>
              </a:rPr>
              <a:pPr defTabSz="914400">
                <a:defRPr/>
              </a:pPr>
              <a:t>‹#›</a:t>
            </a:fld>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a:t>
            </a:r>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U.S. Bureau of Labor Statistics</a:t>
            </a:r>
            <a:r>
              <a:rPr lang="en-US" sz="1050" spc="45" dirty="0">
                <a:solidFill>
                  <a:prstClr val="white"/>
                </a:solidFill>
                <a:latin typeface="Century Gothic" panose="020B0502020202020204" pitchFamily="34" charset="0"/>
              </a:rPr>
              <a:t> • </a:t>
            </a:r>
            <a:r>
              <a:rPr lang="en-US" sz="1050" b="1" spc="45" dirty="0">
                <a:solidFill>
                  <a:prstClr val="white"/>
                </a:solidFill>
                <a:latin typeface="Century Gothic" panose="020B0502020202020204" pitchFamily="34" charset="0"/>
              </a:rPr>
              <a:t>bls.gov</a:t>
            </a:r>
          </a:p>
        </p:txBody>
      </p:sp>
    </p:spTree>
    <p:extLst>
      <p:ext uri="{BB962C8B-B14F-4D97-AF65-F5344CB8AC3E}">
        <p14:creationId xmlns:p14="http://schemas.microsoft.com/office/powerpoint/2010/main" val="252561324"/>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914400" rtl="0" eaLnBrk="1" latinLnBrk="0" hangingPunct="1">
        <a:lnSpc>
          <a:spcPct val="90000"/>
        </a:lnSpc>
        <a:spcBef>
          <a:spcPct val="0"/>
        </a:spcBef>
        <a:buNone/>
        <a:defRPr sz="5400" b="1" kern="1200">
          <a:solidFill>
            <a:schemeClr val="bg1"/>
          </a:solidFill>
          <a:latin typeface="+mn-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guide id="3" orient="horz" pos="2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7098" y="5899731"/>
            <a:ext cx="8439702" cy="976557"/>
          </a:xfrm>
          <a:prstGeom prst="rect">
            <a:avLst/>
          </a:prstGeom>
        </p:spPr>
      </p:pic>
      <p:sp>
        <p:nvSpPr>
          <p:cNvPr id="1026" name="Title Placeholder 1"/>
          <p:cNvSpPr>
            <a:spLocks noGrp="1"/>
          </p:cNvSpPr>
          <p:nvPr userDrawn="1">
            <p:ph type="title"/>
          </p:nvPr>
        </p:nvSpPr>
        <p:spPr bwMode="auto">
          <a:xfrm>
            <a:off x="457200" y="274638"/>
            <a:ext cx="8229600" cy="109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title</a:t>
            </a:r>
          </a:p>
        </p:txBody>
      </p:sp>
      <p:sp>
        <p:nvSpPr>
          <p:cNvPr id="1027" name="Text Placeholder 2"/>
          <p:cNvSpPr>
            <a:spLocks noGrp="1"/>
          </p:cNvSpPr>
          <p:nvPr userDrawn="1">
            <p:ph type="body" idx="1"/>
          </p:nvPr>
        </p:nvSpPr>
        <p:spPr bwMode="auto">
          <a:xfrm>
            <a:off x="457200" y="1752601"/>
            <a:ext cx="8229600" cy="3960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text</a:t>
            </a:r>
          </a:p>
          <a:p>
            <a:pPr lvl="1"/>
            <a:r>
              <a:rPr lang="en-US" dirty="0"/>
              <a:t>Second level</a:t>
            </a:r>
          </a:p>
          <a:p>
            <a:pPr lvl="2"/>
            <a:r>
              <a:rPr lang="en-US" dirty="0"/>
              <a:t>Third level</a:t>
            </a:r>
          </a:p>
          <a:p>
            <a:pPr lvl="3"/>
            <a:r>
              <a:rPr lang="en-US" dirty="0"/>
              <a:t>Fourth level (not recommended)</a:t>
            </a:r>
          </a:p>
          <a:p>
            <a:pPr lvl="4"/>
            <a:endParaRPr lang="en-US" dirty="0"/>
          </a:p>
          <a:p>
            <a:pPr lvl="3"/>
            <a:endParaRPr lang="en-US" dirty="0"/>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38498" y="6199678"/>
            <a:ext cx="1017423" cy="608940"/>
          </a:xfrm>
          <a:prstGeom prst="rect">
            <a:avLst/>
          </a:prstGeom>
        </p:spPr>
      </p:pic>
      <p:sp>
        <p:nvSpPr>
          <p:cNvPr id="8" name="Footer Placeholder 4"/>
          <p:cNvSpPr txBox="1">
            <a:spLocks/>
          </p:cNvSpPr>
          <p:nvPr userDrawn="1"/>
        </p:nvSpPr>
        <p:spPr>
          <a:xfrm>
            <a:off x="2895600" y="6388009"/>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srgbClr val="002060"/>
                </a:solidFill>
                <a:latin typeface="Century Gothic" panose="020B0502020202020204" pitchFamily="34" charset="0"/>
              </a:rPr>
              <a:pPr defTabSz="914400">
                <a:defRPr/>
              </a:pPr>
              <a:t>‹#›</a:t>
            </a:fld>
            <a:r>
              <a:rPr lang="en-US" sz="1600" spc="45" dirty="0">
                <a:solidFill>
                  <a:srgbClr val="002060"/>
                </a:solidFill>
                <a:latin typeface="Century Gothic" panose="020B0502020202020204" pitchFamily="34" charset="0"/>
              </a:rPr>
              <a:t> </a:t>
            </a:r>
            <a:r>
              <a:rPr lang="en-US" sz="1500" cap="small" spc="30" dirty="0">
                <a:solidFill>
                  <a:srgbClr val="002060"/>
                </a:solidFill>
                <a:latin typeface="Century Gothic" panose="020B0502020202020204" pitchFamily="34" charset="0"/>
              </a:rPr>
              <a:t>—</a:t>
            </a:r>
            <a:r>
              <a:rPr lang="en-US" sz="1600" spc="45" dirty="0">
                <a:solidFill>
                  <a:srgbClr val="002060"/>
                </a:solidFill>
                <a:latin typeface="Century Gothic" panose="020B0502020202020204" pitchFamily="34" charset="0"/>
              </a:rPr>
              <a:t> </a:t>
            </a:r>
            <a:r>
              <a:rPr lang="en-US" sz="1500" cap="small" spc="30" dirty="0">
                <a:solidFill>
                  <a:srgbClr val="002060"/>
                </a:solidFill>
                <a:latin typeface="Century Gothic" panose="020B0502020202020204" pitchFamily="34" charset="0"/>
              </a:rPr>
              <a:t>U.S. Bureau of Labor Statistics</a:t>
            </a:r>
            <a:r>
              <a:rPr lang="en-US" sz="1050" spc="45" dirty="0">
                <a:solidFill>
                  <a:srgbClr val="002060"/>
                </a:solidFill>
                <a:latin typeface="Century Gothic" panose="020B0502020202020204" pitchFamily="34" charset="0"/>
              </a:rPr>
              <a:t> • </a:t>
            </a:r>
            <a:r>
              <a:rPr lang="en-US" sz="1050" b="1" spc="45" dirty="0">
                <a:solidFill>
                  <a:srgbClr val="002060"/>
                </a:solidFill>
                <a:latin typeface="Century Gothic" panose="020B0502020202020204" pitchFamily="34" charset="0"/>
              </a:rPr>
              <a:t>bls.gov</a:t>
            </a:r>
          </a:p>
        </p:txBody>
      </p:sp>
      <p:pic>
        <p:nvPicPr>
          <p:cNvPr id="7" name="Picture 6">
            <a:extLst>
              <a:ext uri="{FF2B5EF4-FFF2-40B4-BE49-F238E27FC236}">
                <a16:creationId xmlns:a16="http://schemas.microsoft.com/office/drawing/2014/main" id="{AAF7061A-6797-4C85-A724-11A51B4A245E}"/>
              </a:ext>
            </a:extLst>
          </p:cNvPr>
          <p:cNvPicPr>
            <a:picLocks noChangeAspect="1"/>
          </p:cNvPicPr>
          <p:nvPr userDrawn="1"/>
        </p:nvPicPr>
        <p:blipFill>
          <a:blip r:embed="rId12"/>
          <a:stretch>
            <a:fillRect/>
          </a:stretch>
        </p:blipFill>
        <p:spPr>
          <a:xfrm>
            <a:off x="0" y="6242251"/>
            <a:ext cx="1822862" cy="615749"/>
          </a:xfrm>
          <a:prstGeom prst="rect">
            <a:avLst/>
          </a:prstGeom>
        </p:spPr>
      </p:pic>
    </p:spTree>
    <p:extLst>
      <p:ext uri="{BB962C8B-B14F-4D97-AF65-F5344CB8AC3E}">
        <p14:creationId xmlns:p14="http://schemas.microsoft.com/office/powerpoint/2010/main" val="41626544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sldNum="0" hdr="0" ftr="0" dt="0"/>
  <p:txStyles>
    <p:titleStyle>
      <a:lvl1pPr algn="ctr" rtl="0" eaLnBrk="0" fontAlgn="base" hangingPunct="0">
        <a:spcBef>
          <a:spcPct val="0"/>
        </a:spcBef>
        <a:spcAft>
          <a:spcPct val="0"/>
        </a:spcAft>
        <a:defRPr sz="4400" b="1" kern="1200">
          <a:solidFill>
            <a:srgbClr val="192168"/>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b="1">
          <a:solidFill>
            <a:srgbClr val="192168"/>
          </a:solidFill>
          <a:latin typeface="Tahoma" pitchFamily="34" charset="0"/>
          <a:cs typeface="Tahoma" pitchFamily="34" charset="0"/>
        </a:defRPr>
      </a:lvl2pPr>
      <a:lvl3pPr algn="ctr" rtl="0" eaLnBrk="0" fontAlgn="base" hangingPunct="0">
        <a:spcBef>
          <a:spcPct val="0"/>
        </a:spcBef>
        <a:spcAft>
          <a:spcPct val="0"/>
        </a:spcAft>
        <a:defRPr sz="4400" b="1">
          <a:solidFill>
            <a:srgbClr val="192168"/>
          </a:solidFill>
          <a:latin typeface="Tahoma" pitchFamily="34" charset="0"/>
          <a:cs typeface="Tahoma" pitchFamily="34" charset="0"/>
        </a:defRPr>
      </a:lvl3pPr>
      <a:lvl4pPr algn="ctr" rtl="0" eaLnBrk="0" fontAlgn="base" hangingPunct="0">
        <a:spcBef>
          <a:spcPct val="0"/>
        </a:spcBef>
        <a:spcAft>
          <a:spcPct val="0"/>
        </a:spcAft>
        <a:defRPr sz="4400" b="1">
          <a:solidFill>
            <a:srgbClr val="192168"/>
          </a:solidFill>
          <a:latin typeface="Tahoma" pitchFamily="34" charset="0"/>
          <a:cs typeface="Tahoma" pitchFamily="34" charset="0"/>
        </a:defRPr>
      </a:lvl4pPr>
      <a:lvl5pPr algn="ctr" rtl="0" eaLnBrk="0" fontAlgn="base" hangingPunct="0">
        <a:spcBef>
          <a:spcPct val="0"/>
        </a:spcBef>
        <a:spcAft>
          <a:spcPct val="0"/>
        </a:spcAft>
        <a:defRPr sz="4400" b="1">
          <a:solidFill>
            <a:srgbClr val="192168"/>
          </a:solidFill>
          <a:latin typeface="Tahoma" pitchFamily="34" charset="0"/>
          <a:cs typeface="Tahoma" pitchFamily="34" charset="0"/>
        </a:defRPr>
      </a:lvl5pPr>
      <a:lvl6pPr marL="457200" algn="ctr" rtl="0" fontAlgn="base">
        <a:spcBef>
          <a:spcPct val="0"/>
        </a:spcBef>
        <a:spcAft>
          <a:spcPct val="0"/>
        </a:spcAft>
        <a:defRPr sz="4400" b="1">
          <a:solidFill>
            <a:schemeClr val="bg1"/>
          </a:solidFill>
          <a:latin typeface="Tahoma" pitchFamily="34" charset="0"/>
          <a:cs typeface="Tahoma" pitchFamily="34" charset="0"/>
        </a:defRPr>
      </a:lvl6pPr>
      <a:lvl7pPr marL="914400" algn="ctr" rtl="0" fontAlgn="base">
        <a:spcBef>
          <a:spcPct val="0"/>
        </a:spcBef>
        <a:spcAft>
          <a:spcPct val="0"/>
        </a:spcAft>
        <a:defRPr sz="4400" b="1">
          <a:solidFill>
            <a:schemeClr val="bg1"/>
          </a:solidFill>
          <a:latin typeface="Tahoma" pitchFamily="34" charset="0"/>
          <a:cs typeface="Tahoma" pitchFamily="34" charset="0"/>
        </a:defRPr>
      </a:lvl7pPr>
      <a:lvl8pPr marL="1371600" algn="ctr" rtl="0" fontAlgn="base">
        <a:spcBef>
          <a:spcPct val="0"/>
        </a:spcBef>
        <a:spcAft>
          <a:spcPct val="0"/>
        </a:spcAft>
        <a:defRPr sz="4400" b="1">
          <a:solidFill>
            <a:schemeClr val="bg1"/>
          </a:solidFill>
          <a:latin typeface="Tahoma" pitchFamily="34" charset="0"/>
          <a:cs typeface="Tahoma" pitchFamily="34" charset="0"/>
        </a:defRPr>
      </a:lvl8pPr>
      <a:lvl9pPr marL="1828800" algn="ctr" rtl="0" fontAlgn="base">
        <a:spcBef>
          <a:spcPct val="0"/>
        </a:spcBef>
        <a:spcAft>
          <a:spcPct val="0"/>
        </a:spcAft>
        <a:defRPr sz="4400" b="1">
          <a:solidFill>
            <a:schemeClr val="bg1"/>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Clr>
          <a:srgbClr val="CE1126"/>
        </a:buClr>
        <a:buSzPct val="80000"/>
        <a:buFont typeface="Wingdings" pitchFamily="2" charset="2"/>
        <a:buChar char=""/>
        <a:defRPr sz="3200" kern="1200">
          <a:solidFill>
            <a:srgbClr val="192168"/>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lr>
          <a:srgbClr val="CE1126"/>
        </a:buClr>
        <a:buFont typeface="Wingdings 3" pitchFamily="18" charset="2"/>
        <a:buChar char=""/>
        <a:defRPr sz="2800" kern="1200">
          <a:solidFill>
            <a:srgbClr val="192168"/>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lr>
          <a:srgbClr val="CE1126"/>
        </a:buClr>
        <a:buFont typeface="Calibri" pitchFamily="34" charset="0"/>
        <a:buChar char="–"/>
        <a:defRPr sz="2400" kern="1200">
          <a:solidFill>
            <a:srgbClr val="192168"/>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lr>
          <a:srgbClr val="CE1126"/>
        </a:buClr>
        <a:buSzPct val="125000"/>
        <a:buFont typeface="Arial" charset="0"/>
        <a:buChar char="•"/>
        <a:defRPr sz="2000" kern="1200">
          <a:solidFill>
            <a:srgbClr val="192168"/>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2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084" r="9955"/>
          <a:stretch/>
        </p:blipFill>
        <p:spPr>
          <a:xfrm>
            <a:off x="0" y="1"/>
            <a:ext cx="9144000" cy="6858000"/>
          </a:xfrm>
          <a:prstGeom prst="rect">
            <a:avLst/>
          </a:prstGeom>
        </p:spPr>
      </p:pic>
      <p:sp>
        <p:nvSpPr>
          <p:cNvPr id="8" name="TextBox 7"/>
          <p:cNvSpPr txBox="1"/>
          <p:nvPr userDrawn="1"/>
        </p:nvSpPr>
        <p:spPr>
          <a:xfrm>
            <a:off x="457200" y="466344"/>
            <a:ext cx="8229600" cy="923330"/>
          </a:xfrm>
          <a:prstGeom prst="rect">
            <a:avLst/>
          </a:prstGeom>
          <a:noFill/>
        </p:spPr>
        <p:txBody>
          <a:bodyPr wrap="square" rtlCol="0">
            <a:spAutoFit/>
          </a:bodyPr>
          <a:lstStyle/>
          <a:p>
            <a:pPr algn="ctr" defTabSz="914400"/>
            <a:r>
              <a:rPr lang="en-US" sz="5400" b="1" dirty="0">
                <a:solidFill>
                  <a:prstClr val="white"/>
                </a:solidFill>
              </a:rPr>
              <a:t>Contact Information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0142" y="5881445"/>
            <a:ext cx="8439702" cy="976557"/>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31543" y="6205585"/>
            <a:ext cx="1016247" cy="608236"/>
          </a:xfrm>
          <a:prstGeom prst="rect">
            <a:avLst/>
          </a:prstGeom>
        </p:spPr>
      </p:pic>
      <p:sp>
        <p:nvSpPr>
          <p:cNvPr id="11" name="Footer Placeholder 4"/>
          <p:cNvSpPr txBox="1">
            <a:spLocks/>
          </p:cNvSpPr>
          <p:nvPr userDrawn="1"/>
        </p:nvSpPr>
        <p:spPr>
          <a:xfrm>
            <a:off x="2856590" y="6332404"/>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prstClr val="white"/>
                </a:solidFill>
                <a:latin typeface="Century Gothic" panose="020B0502020202020204" pitchFamily="34" charset="0"/>
              </a:rPr>
              <a:pPr defTabSz="914400">
                <a:defRPr/>
              </a:pPr>
              <a:t>‹#›</a:t>
            </a:fld>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a:t>
            </a:r>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U.S. Bureau of Labor Statistics</a:t>
            </a:r>
            <a:r>
              <a:rPr lang="en-US" sz="1050" spc="45" dirty="0">
                <a:solidFill>
                  <a:prstClr val="white"/>
                </a:solidFill>
                <a:latin typeface="Century Gothic" panose="020B0502020202020204" pitchFamily="34" charset="0"/>
              </a:rPr>
              <a:t> • </a:t>
            </a:r>
            <a:r>
              <a:rPr lang="en-US" sz="1050" b="1" spc="45" dirty="0">
                <a:solidFill>
                  <a:prstClr val="white"/>
                </a:solidFill>
                <a:latin typeface="Century Gothic" panose="020B0502020202020204" pitchFamily="34" charset="0"/>
              </a:rPr>
              <a:t>bls.gov</a:t>
            </a:r>
          </a:p>
        </p:txBody>
      </p:sp>
      <p:pic>
        <p:nvPicPr>
          <p:cNvPr id="12" name="Picture 11">
            <a:extLst>
              <a:ext uri="{FF2B5EF4-FFF2-40B4-BE49-F238E27FC236}">
                <a16:creationId xmlns:a16="http://schemas.microsoft.com/office/drawing/2014/main" id="{1211E5A0-CFB9-40AF-9128-9AB313463296}"/>
              </a:ext>
            </a:extLst>
          </p:cNvPr>
          <p:cNvPicPr>
            <a:picLocks noChangeAspect="1"/>
          </p:cNvPicPr>
          <p:nvPr userDrawn="1"/>
        </p:nvPicPr>
        <p:blipFill>
          <a:blip r:embed="rId6"/>
          <a:stretch>
            <a:fillRect/>
          </a:stretch>
        </p:blipFill>
        <p:spPr>
          <a:xfrm>
            <a:off x="0" y="6205585"/>
            <a:ext cx="1822862" cy="615749"/>
          </a:xfrm>
          <a:prstGeom prst="rect">
            <a:avLst/>
          </a:prstGeom>
        </p:spPr>
      </p:pic>
    </p:spTree>
    <p:extLst>
      <p:ext uri="{BB962C8B-B14F-4D97-AF65-F5344CB8AC3E}">
        <p14:creationId xmlns:p14="http://schemas.microsoft.com/office/powerpoint/2010/main" val="2602037980"/>
      </p:ext>
    </p:extLst>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2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733" r="4623"/>
          <a:stretch/>
        </p:blipFill>
        <p:spPr>
          <a:xfrm>
            <a:off x="-175491" y="0"/>
            <a:ext cx="9319491" cy="6858000"/>
          </a:xfrm>
          <a:prstGeom prst="rect">
            <a:avLst/>
          </a:prstGeom>
        </p:spPr>
      </p:pic>
      <p:sp>
        <p:nvSpPr>
          <p:cNvPr id="2" name="Title Placeholder 1"/>
          <p:cNvSpPr>
            <a:spLocks noGrp="1"/>
          </p:cNvSpPr>
          <p:nvPr>
            <p:ph type="title"/>
          </p:nvPr>
        </p:nvSpPr>
        <p:spPr>
          <a:xfrm>
            <a:off x="457200" y="457199"/>
            <a:ext cx="8229600" cy="1368425"/>
          </a:xfrm>
          <a:prstGeom prst="rect">
            <a:avLst/>
          </a:prstGeom>
        </p:spPr>
        <p:txBody>
          <a:bodyPr vert="horz" lIns="91440" tIns="45720" rIns="91440" bIns="45720" rtlCol="0" anchor="t">
            <a:normAutofit/>
          </a:bodyPr>
          <a:lstStyle/>
          <a:p>
            <a:r>
              <a:rPr lang="en-US" dirty="0"/>
              <a:t>Click to edit title</a:t>
            </a:r>
          </a:p>
        </p:txBody>
      </p:sp>
      <p:sp>
        <p:nvSpPr>
          <p:cNvPr id="3" name="Text Placeholder 2"/>
          <p:cNvSpPr>
            <a:spLocks noGrp="1"/>
          </p:cNvSpPr>
          <p:nvPr>
            <p:ph type="body" idx="1"/>
          </p:nvPr>
        </p:nvSpPr>
        <p:spPr>
          <a:xfrm>
            <a:off x="457200" y="1825625"/>
            <a:ext cx="8229600" cy="1056120"/>
          </a:xfrm>
          <a:prstGeom prst="rect">
            <a:avLst/>
          </a:prstGeom>
        </p:spPr>
        <p:txBody>
          <a:bodyPr vert="horz" lIns="91440" tIns="45720" rIns="91440" bIns="45720" rtlCol="0">
            <a:normAutofit/>
          </a:bodyPr>
          <a:lstStyle/>
          <a:p>
            <a:pPr lvl="0"/>
            <a:r>
              <a:rPr lang="en-US" dirty="0"/>
              <a:t>Click to add subtitle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0142" y="5881445"/>
            <a:ext cx="8439702" cy="97655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31543" y="6205585"/>
            <a:ext cx="1016247" cy="608236"/>
          </a:xfrm>
          <a:prstGeom prst="rect">
            <a:avLst/>
          </a:prstGeom>
        </p:spPr>
      </p:pic>
      <p:sp>
        <p:nvSpPr>
          <p:cNvPr id="10" name="Footer Placeholder 4"/>
          <p:cNvSpPr txBox="1">
            <a:spLocks/>
          </p:cNvSpPr>
          <p:nvPr userDrawn="1"/>
        </p:nvSpPr>
        <p:spPr>
          <a:xfrm>
            <a:off x="2864094" y="6358475"/>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prstClr val="white"/>
                </a:solidFill>
                <a:latin typeface="Century Gothic" panose="020B0502020202020204" pitchFamily="34" charset="0"/>
              </a:rPr>
              <a:pPr defTabSz="914400">
                <a:defRPr/>
              </a:pPr>
              <a:t>‹#›</a:t>
            </a:fld>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a:t>
            </a:r>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U.S. Bureau of Labor Statistics</a:t>
            </a:r>
            <a:r>
              <a:rPr lang="en-US" sz="1050" spc="45" dirty="0">
                <a:solidFill>
                  <a:prstClr val="white"/>
                </a:solidFill>
                <a:latin typeface="Century Gothic" panose="020B0502020202020204" pitchFamily="34" charset="0"/>
              </a:rPr>
              <a:t> • </a:t>
            </a:r>
            <a:r>
              <a:rPr lang="en-US" sz="1050" b="1" spc="45" dirty="0">
                <a:solidFill>
                  <a:prstClr val="white"/>
                </a:solidFill>
                <a:latin typeface="Century Gothic" panose="020B0502020202020204" pitchFamily="34" charset="0"/>
              </a:rPr>
              <a:t>bls.gov</a:t>
            </a:r>
          </a:p>
        </p:txBody>
      </p:sp>
      <p:pic>
        <p:nvPicPr>
          <p:cNvPr id="11" name="Picture 10">
            <a:extLst>
              <a:ext uri="{FF2B5EF4-FFF2-40B4-BE49-F238E27FC236}">
                <a16:creationId xmlns:a16="http://schemas.microsoft.com/office/drawing/2014/main" id="{3DA7426F-A9F1-4612-AA4C-2EDEEA768B6F}"/>
              </a:ext>
            </a:extLst>
          </p:cNvPr>
          <p:cNvPicPr>
            <a:picLocks noChangeAspect="1"/>
          </p:cNvPicPr>
          <p:nvPr userDrawn="1"/>
        </p:nvPicPr>
        <p:blipFill>
          <a:blip r:embed="rId6"/>
          <a:stretch>
            <a:fillRect/>
          </a:stretch>
        </p:blipFill>
        <p:spPr>
          <a:xfrm>
            <a:off x="0" y="6205585"/>
            <a:ext cx="1822862" cy="615749"/>
          </a:xfrm>
          <a:prstGeom prst="rect">
            <a:avLst/>
          </a:prstGeom>
        </p:spPr>
      </p:pic>
    </p:spTree>
    <p:extLst>
      <p:ext uri="{BB962C8B-B14F-4D97-AF65-F5344CB8AC3E}">
        <p14:creationId xmlns:p14="http://schemas.microsoft.com/office/powerpoint/2010/main" val="2516066551"/>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lnSpc>
          <a:spcPct val="90000"/>
        </a:lnSpc>
        <a:spcBef>
          <a:spcPct val="0"/>
        </a:spcBef>
        <a:buNone/>
        <a:defRPr sz="5400" b="1" kern="1200">
          <a:solidFill>
            <a:schemeClr val="bg1"/>
          </a:solidFill>
          <a:latin typeface="+mn-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F26B43"/>
          </p15:clr>
        </p15:guide>
        <p15:guide id="2" pos="5472" userDrawn="1">
          <p15:clr>
            <a:srgbClr val="F26B43"/>
          </p15:clr>
        </p15:guide>
        <p15:guide id="3" orient="horz" pos="28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7098" y="5899731"/>
            <a:ext cx="8439702" cy="976557"/>
          </a:xfrm>
          <a:prstGeom prst="rect">
            <a:avLst/>
          </a:prstGeom>
        </p:spPr>
      </p:pic>
      <p:sp>
        <p:nvSpPr>
          <p:cNvPr id="1026" name="Title Placeholder 1"/>
          <p:cNvSpPr>
            <a:spLocks noGrp="1"/>
          </p:cNvSpPr>
          <p:nvPr userDrawn="1">
            <p:ph type="title"/>
          </p:nvPr>
        </p:nvSpPr>
        <p:spPr bwMode="auto">
          <a:xfrm>
            <a:off x="457200" y="274638"/>
            <a:ext cx="8229600" cy="109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title</a:t>
            </a:r>
          </a:p>
        </p:txBody>
      </p:sp>
      <p:sp>
        <p:nvSpPr>
          <p:cNvPr id="1027" name="Text Placeholder 2"/>
          <p:cNvSpPr>
            <a:spLocks noGrp="1"/>
          </p:cNvSpPr>
          <p:nvPr userDrawn="1">
            <p:ph type="body" idx="1"/>
          </p:nvPr>
        </p:nvSpPr>
        <p:spPr bwMode="auto">
          <a:xfrm>
            <a:off x="457200" y="1752601"/>
            <a:ext cx="8229600" cy="3960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text</a:t>
            </a:r>
          </a:p>
          <a:p>
            <a:pPr lvl="1"/>
            <a:r>
              <a:rPr lang="en-US" dirty="0"/>
              <a:t>Second level</a:t>
            </a:r>
          </a:p>
          <a:p>
            <a:pPr lvl="2"/>
            <a:r>
              <a:rPr lang="en-US" dirty="0"/>
              <a:t>Third level</a:t>
            </a:r>
          </a:p>
          <a:p>
            <a:pPr lvl="3"/>
            <a:r>
              <a:rPr lang="en-US" dirty="0"/>
              <a:t>Fourth level (not recommended)</a:t>
            </a:r>
          </a:p>
          <a:p>
            <a:pPr lvl="4"/>
            <a:endParaRPr lang="en-US" dirty="0"/>
          </a:p>
          <a:p>
            <a:pPr lvl="3"/>
            <a:endParaRPr lang="en-US" dirty="0"/>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38498" y="6199678"/>
            <a:ext cx="1017423" cy="608940"/>
          </a:xfrm>
          <a:prstGeom prst="rect">
            <a:avLst/>
          </a:prstGeom>
        </p:spPr>
      </p:pic>
      <p:sp>
        <p:nvSpPr>
          <p:cNvPr id="8" name="Footer Placeholder 4"/>
          <p:cNvSpPr txBox="1">
            <a:spLocks/>
          </p:cNvSpPr>
          <p:nvPr userDrawn="1"/>
        </p:nvSpPr>
        <p:spPr>
          <a:xfrm>
            <a:off x="2795340" y="6388009"/>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srgbClr val="002060"/>
                </a:solidFill>
                <a:latin typeface="Century Gothic" panose="020B0502020202020204" pitchFamily="34" charset="0"/>
              </a:rPr>
              <a:pPr defTabSz="914400">
                <a:defRPr/>
              </a:pPr>
              <a:t>‹#›</a:t>
            </a:fld>
            <a:r>
              <a:rPr lang="en-US" sz="1600" spc="45" dirty="0">
                <a:solidFill>
                  <a:srgbClr val="002060"/>
                </a:solidFill>
                <a:latin typeface="Century Gothic" panose="020B0502020202020204" pitchFamily="34" charset="0"/>
              </a:rPr>
              <a:t> </a:t>
            </a:r>
            <a:r>
              <a:rPr lang="en-US" sz="1500" cap="small" spc="30" dirty="0">
                <a:solidFill>
                  <a:srgbClr val="002060"/>
                </a:solidFill>
                <a:latin typeface="Century Gothic" panose="020B0502020202020204" pitchFamily="34" charset="0"/>
              </a:rPr>
              <a:t>—</a:t>
            </a:r>
            <a:r>
              <a:rPr lang="en-US" sz="1600" spc="45" dirty="0">
                <a:solidFill>
                  <a:srgbClr val="002060"/>
                </a:solidFill>
                <a:latin typeface="Century Gothic" panose="020B0502020202020204" pitchFamily="34" charset="0"/>
              </a:rPr>
              <a:t> </a:t>
            </a:r>
            <a:r>
              <a:rPr lang="en-US" sz="1500" cap="small" spc="30" dirty="0">
                <a:solidFill>
                  <a:srgbClr val="002060"/>
                </a:solidFill>
                <a:latin typeface="Century Gothic" panose="020B0502020202020204" pitchFamily="34" charset="0"/>
              </a:rPr>
              <a:t>U.S. Bureau of Labor Statistics</a:t>
            </a:r>
            <a:r>
              <a:rPr lang="en-US" sz="1050" spc="45" dirty="0">
                <a:solidFill>
                  <a:srgbClr val="002060"/>
                </a:solidFill>
                <a:latin typeface="Century Gothic" panose="020B0502020202020204" pitchFamily="34" charset="0"/>
              </a:rPr>
              <a:t> • </a:t>
            </a:r>
            <a:r>
              <a:rPr lang="en-US" sz="1050" b="1" spc="45" dirty="0">
                <a:solidFill>
                  <a:srgbClr val="002060"/>
                </a:solidFill>
                <a:latin typeface="Century Gothic" panose="020B0502020202020204" pitchFamily="34" charset="0"/>
              </a:rPr>
              <a:t>bls.gov</a:t>
            </a:r>
          </a:p>
        </p:txBody>
      </p:sp>
      <p:pic>
        <p:nvPicPr>
          <p:cNvPr id="7" name="Picture 6">
            <a:extLst>
              <a:ext uri="{FF2B5EF4-FFF2-40B4-BE49-F238E27FC236}">
                <a16:creationId xmlns:a16="http://schemas.microsoft.com/office/drawing/2014/main" id="{D560557C-68CF-4187-B2DB-E93A2DF64D9C}"/>
              </a:ext>
            </a:extLst>
          </p:cNvPr>
          <p:cNvPicPr>
            <a:picLocks noChangeAspect="1"/>
          </p:cNvPicPr>
          <p:nvPr userDrawn="1"/>
        </p:nvPicPr>
        <p:blipFill>
          <a:blip r:embed="rId11"/>
          <a:stretch>
            <a:fillRect/>
          </a:stretch>
        </p:blipFill>
        <p:spPr>
          <a:xfrm>
            <a:off x="0" y="6216397"/>
            <a:ext cx="1822862" cy="615749"/>
          </a:xfrm>
          <a:prstGeom prst="rect">
            <a:avLst/>
          </a:prstGeom>
        </p:spPr>
      </p:pic>
    </p:spTree>
    <p:extLst>
      <p:ext uri="{BB962C8B-B14F-4D97-AF65-F5344CB8AC3E}">
        <p14:creationId xmlns:p14="http://schemas.microsoft.com/office/powerpoint/2010/main" val="234314158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hf hdr="0" dt="0"/>
  <p:txStyles>
    <p:titleStyle>
      <a:lvl1pPr algn="ctr" rtl="0" eaLnBrk="0" fontAlgn="base" hangingPunct="0">
        <a:spcBef>
          <a:spcPct val="0"/>
        </a:spcBef>
        <a:spcAft>
          <a:spcPct val="0"/>
        </a:spcAft>
        <a:defRPr sz="4400" b="1" kern="1200">
          <a:solidFill>
            <a:srgbClr val="192168"/>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b="1">
          <a:solidFill>
            <a:srgbClr val="192168"/>
          </a:solidFill>
          <a:latin typeface="Tahoma" pitchFamily="34" charset="0"/>
          <a:cs typeface="Tahoma" pitchFamily="34" charset="0"/>
        </a:defRPr>
      </a:lvl2pPr>
      <a:lvl3pPr algn="ctr" rtl="0" eaLnBrk="0" fontAlgn="base" hangingPunct="0">
        <a:spcBef>
          <a:spcPct val="0"/>
        </a:spcBef>
        <a:spcAft>
          <a:spcPct val="0"/>
        </a:spcAft>
        <a:defRPr sz="4400" b="1">
          <a:solidFill>
            <a:srgbClr val="192168"/>
          </a:solidFill>
          <a:latin typeface="Tahoma" pitchFamily="34" charset="0"/>
          <a:cs typeface="Tahoma" pitchFamily="34" charset="0"/>
        </a:defRPr>
      </a:lvl3pPr>
      <a:lvl4pPr algn="ctr" rtl="0" eaLnBrk="0" fontAlgn="base" hangingPunct="0">
        <a:spcBef>
          <a:spcPct val="0"/>
        </a:spcBef>
        <a:spcAft>
          <a:spcPct val="0"/>
        </a:spcAft>
        <a:defRPr sz="4400" b="1">
          <a:solidFill>
            <a:srgbClr val="192168"/>
          </a:solidFill>
          <a:latin typeface="Tahoma" pitchFamily="34" charset="0"/>
          <a:cs typeface="Tahoma" pitchFamily="34" charset="0"/>
        </a:defRPr>
      </a:lvl4pPr>
      <a:lvl5pPr algn="ctr" rtl="0" eaLnBrk="0" fontAlgn="base" hangingPunct="0">
        <a:spcBef>
          <a:spcPct val="0"/>
        </a:spcBef>
        <a:spcAft>
          <a:spcPct val="0"/>
        </a:spcAft>
        <a:defRPr sz="4400" b="1">
          <a:solidFill>
            <a:srgbClr val="192168"/>
          </a:solidFill>
          <a:latin typeface="Tahoma" pitchFamily="34" charset="0"/>
          <a:cs typeface="Tahoma" pitchFamily="34" charset="0"/>
        </a:defRPr>
      </a:lvl5pPr>
      <a:lvl6pPr marL="457200" algn="ctr" rtl="0" fontAlgn="base">
        <a:spcBef>
          <a:spcPct val="0"/>
        </a:spcBef>
        <a:spcAft>
          <a:spcPct val="0"/>
        </a:spcAft>
        <a:defRPr sz="4400" b="1">
          <a:solidFill>
            <a:schemeClr val="bg1"/>
          </a:solidFill>
          <a:latin typeface="Tahoma" pitchFamily="34" charset="0"/>
          <a:cs typeface="Tahoma" pitchFamily="34" charset="0"/>
        </a:defRPr>
      </a:lvl6pPr>
      <a:lvl7pPr marL="914400" algn="ctr" rtl="0" fontAlgn="base">
        <a:spcBef>
          <a:spcPct val="0"/>
        </a:spcBef>
        <a:spcAft>
          <a:spcPct val="0"/>
        </a:spcAft>
        <a:defRPr sz="4400" b="1">
          <a:solidFill>
            <a:schemeClr val="bg1"/>
          </a:solidFill>
          <a:latin typeface="Tahoma" pitchFamily="34" charset="0"/>
          <a:cs typeface="Tahoma" pitchFamily="34" charset="0"/>
        </a:defRPr>
      </a:lvl7pPr>
      <a:lvl8pPr marL="1371600" algn="ctr" rtl="0" fontAlgn="base">
        <a:spcBef>
          <a:spcPct val="0"/>
        </a:spcBef>
        <a:spcAft>
          <a:spcPct val="0"/>
        </a:spcAft>
        <a:defRPr sz="4400" b="1">
          <a:solidFill>
            <a:schemeClr val="bg1"/>
          </a:solidFill>
          <a:latin typeface="Tahoma" pitchFamily="34" charset="0"/>
          <a:cs typeface="Tahoma" pitchFamily="34" charset="0"/>
        </a:defRPr>
      </a:lvl8pPr>
      <a:lvl9pPr marL="1828800" algn="ctr" rtl="0" fontAlgn="base">
        <a:spcBef>
          <a:spcPct val="0"/>
        </a:spcBef>
        <a:spcAft>
          <a:spcPct val="0"/>
        </a:spcAft>
        <a:defRPr sz="4400" b="1">
          <a:solidFill>
            <a:schemeClr val="bg1"/>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Clr>
          <a:srgbClr val="CE1126"/>
        </a:buClr>
        <a:buSzPct val="80000"/>
        <a:buFont typeface="Wingdings" pitchFamily="2" charset="2"/>
        <a:buChar char=""/>
        <a:defRPr sz="3200" kern="1200">
          <a:solidFill>
            <a:srgbClr val="192168"/>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lr>
          <a:srgbClr val="CE1126"/>
        </a:buClr>
        <a:buFont typeface="Wingdings 3" pitchFamily="18" charset="2"/>
        <a:buChar char=""/>
        <a:defRPr sz="2800" kern="1200">
          <a:solidFill>
            <a:srgbClr val="192168"/>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lr>
          <a:srgbClr val="CE1126"/>
        </a:buClr>
        <a:buFont typeface="Calibri" pitchFamily="34" charset="0"/>
        <a:buChar char="–"/>
        <a:defRPr sz="2400" kern="1200">
          <a:solidFill>
            <a:srgbClr val="192168"/>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lr>
          <a:srgbClr val="CE1126"/>
        </a:buClr>
        <a:buSzPct val="125000"/>
        <a:buFont typeface="Arial" charset="0"/>
        <a:buChar char="•"/>
        <a:defRPr sz="2000" kern="1200">
          <a:solidFill>
            <a:srgbClr val="192168"/>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28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084" r="9955"/>
          <a:stretch/>
        </p:blipFill>
        <p:spPr>
          <a:xfrm>
            <a:off x="0" y="1"/>
            <a:ext cx="9144000" cy="6858000"/>
          </a:xfrm>
          <a:prstGeom prst="rect">
            <a:avLst/>
          </a:prstGeom>
        </p:spPr>
      </p:pic>
      <p:sp>
        <p:nvSpPr>
          <p:cNvPr id="8" name="TextBox 7"/>
          <p:cNvSpPr txBox="1"/>
          <p:nvPr userDrawn="1"/>
        </p:nvSpPr>
        <p:spPr>
          <a:xfrm>
            <a:off x="457200" y="466344"/>
            <a:ext cx="8229600" cy="923330"/>
          </a:xfrm>
          <a:prstGeom prst="rect">
            <a:avLst/>
          </a:prstGeom>
          <a:noFill/>
        </p:spPr>
        <p:txBody>
          <a:bodyPr wrap="square" rtlCol="0">
            <a:spAutoFit/>
          </a:bodyPr>
          <a:lstStyle/>
          <a:p>
            <a:pPr algn="ctr" defTabSz="914400"/>
            <a:r>
              <a:rPr lang="en-US" sz="5400" b="1" dirty="0">
                <a:solidFill>
                  <a:prstClr val="white"/>
                </a:solidFill>
              </a:rPr>
              <a:t>Contact Information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0142" y="5881445"/>
            <a:ext cx="8439702" cy="976557"/>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31543" y="6205585"/>
            <a:ext cx="1016247" cy="608236"/>
          </a:xfrm>
          <a:prstGeom prst="rect">
            <a:avLst/>
          </a:prstGeom>
        </p:spPr>
      </p:pic>
      <p:sp>
        <p:nvSpPr>
          <p:cNvPr id="11" name="Footer Placeholder 4"/>
          <p:cNvSpPr txBox="1">
            <a:spLocks/>
          </p:cNvSpPr>
          <p:nvPr userDrawn="1"/>
        </p:nvSpPr>
        <p:spPr>
          <a:xfrm>
            <a:off x="2720227" y="6369723"/>
            <a:ext cx="5791200" cy="365125"/>
          </a:xfrm>
          <a:prstGeom prst="rect">
            <a:avLst/>
          </a:prstGeom>
        </p:spPr>
        <p:txBody>
          <a:bodyPr vert="horz" wrap="square" lIns="68580" tIns="34290" rIns="68580" bIns="34290" numCol="1" anchor="ctr" anchorCtr="0" compatLnSpc="1">
            <a:prstTxWarp prst="textNoShape">
              <a:avLst/>
            </a:prstTxWarp>
            <a:noAutofit/>
          </a:bodyPr>
          <a:lstStyle>
            <a:defPPr>
              <a:defRPr lang="en-US"/>
            </a:defPPr>
            <a:lvl1pPr algn="l" rtl="0" fontAlgn="base">
              <a:spcBef>
                <a:spcPct val="0"/>
              </a:spcBef>
              <a:spcAft>
                <a:spcPct val="0"/>
              </a:spcAft>
              <a:defRPr sz="2000" kern="1200">
                <a:solidFill>
                  <a:srgbClr val="192168"/>
                </a:solidFill>
                <a:latin typeface="Verdana" pitchFamily="34" charset="0"/>
                <a:ea typeface="+mn-ea"/>
                <a:cs typeface="Tahoma"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914400">
              <a:defRPr/>
            </a:pPr>
            <a:fld id="{111A96E3-A9FF-4894-9186-F52C729C3EF4}" type="slidenum">
              <a:rPr lang="en-US" sz="1050" spc="45" smtClean="0">
                <a:solidFill>
                  <a:prstClr val="white"/>
                </a:solidFill>
                <a:latin typeface="Century Gothic" panose="020B0502020202020204" pitchFamily="34" charset="0"/>
              </a:rPr>
              <a:pPr defTabSz="914400">
                <a:defRPr/>
              </a:pPr>
              <a:t>‹#›</a:t>
            </a:fld>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a:t>
            </a:r>
            <a:r>
              <a:rPr lang="en-US" sz="1600" spc="45" dirty="0">
                <a:solidFill>
                  <a:prstClr val="white"/>
                </a:solidFill>
                <a:latin typeface="Century Gothic" panose="020B0502020202020204" pitchFamily="34" charset="0"/>
              </a:rPr>
              <a:t> </a:t>
            </a:r>
            <a:r>
              <a:rPr lang="en-US" sz="1500" cap="small" spc="30" dirty="0">
                <a:solidFill>
                  <a:prstClr val="white"/>
                </a:solidFill>
                <a:latin typeface="Century Gothic" panose="020B0502020202020204" pitchFamily="34" charset="0"/>
              </a:rPr>
              <a:t>U.S. Bureau of Labor Statistics</a:t>
            </a:r>
            <a:r>
              <a:rPr lang="en-US" sz="1050" spc="45" dirty="0">
                <a:solidFill>
                  <a:prstClr val="white"/>
                </a:solidFill>
                <a:latin typeface="Century Gothic" panose="020B0502020202020204" pitchFamily="34" charset="0"/>
              </a:rPr>
              <a:t> • </a:t>
            </a:r>
            <a:r>
              <a:rPr lang="en-US" sz="1050" b="1" spc="45" dirty="0">
                <a:solidFill>
                  <a:prstClr val="white"/>
                </a:solidFill>
                <a:latin typeface="Century Gothic" panose="020B0502020202020204" pitchFamily="34" charset="0"/>
              </a:rPr>
              <a:t>bls.gov</a:t>
            </a:r>
          </a:p>
        </p:txBody>
      </p:sp>
      <p:pic>
        <p:nvPicPr>
          <p:cNvPr id="12" name="Picture 11">
            <a:extLst>
              <a:ext uri="{FF2B5EF4-FFF2-40B4-BE49-F238E27FC236}">
                <a16:creationId xmlns:a16="http://schemas.microsoft.com/office/drawing/2014/main" id="{8D6AEF83-CBAC-4013-915F-6410AF2B690A}"/>
              </a:ext>
            </a:extLst>
          </p:cNvPr>
          <p:cNvPicPr>
            <a:picLocks noChangeAspect="1"/>
          </p:cNvPicPr>
          <p:nvPr userDrawn="1"/>
        </p:nvPicPr>
        <p:blipFill>
          <a:blip r:embed="rId6"/>
          <a:stretch>
            <a:fillRect/>
          </a:stretch>
        </p:blipFill>
        <p:spPr>
          <a:xfrm>
            <a:off x="0" y="6198072"/>
            <a:ext cx="1822862" cy="615749"/>
          </a:xfrm>
          <a:prstGeom prst="rect">
            <a:avLst/>
          </a:prstGeom>
        </p:spPr>
      </p:pic>
    </p:spTree>
    <p:extLst>
      <p:ext uri="{BB962C8B-B14F-4D97-AF65-F5344CB8AC3E}">
        <p14:creationId xmlns:p14="http://schemas.microsoft.com/office/powerpoint/2010/main" val="3680976920"/>
      </p:ext>
    </p:extLst>
  </p:cSld>
  <p:clrMap bg1="lt1" tx1="dk1" bg2="lt2" tx2="dk2" accent1="accent1" accent2="accent2" accent3="accent3" accent4="accent4" accent5="accent5" accent6="accent6" hlink="hlink" folHlink="folHlink"/>
  <p:sldLayoutIdLst>
    <p:sldLayoutId id="2147483715" r:id="rId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2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hyperlink" Target="https://www.onetonline.org/find/bright?b=0"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hyperlink" Target="http://burning-glass.com/research/hybrid-jobs/" TargetMode="External"/><Relationship Id="rId4" Type="http://schemas.openxmlformats.org/officeDocument/2006/relationships/hyperlink" Target="https://lmi.workforcegps.or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hyperlink" Target="mailto:rust.rebecca@bls.gov"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hyperlink" Target="mailto:slynch@burning-glass.com" TargetMode="External"/><Relationship Id="rId4" Type="http://schemas.openxmlformats.org/officeDocument/2006/relationships/hyperlink" Target="mailto:wolf.michael@bls.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91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Grantee Polling Question</a:t>
            </a:r>
          </a:p>
        </p:txBody>
      </p:sp>
      <p:graphicFrame>
        <p:nvGraphicFramePr>
          <p:cNvPr id="10" name="Diagram 9"/>
          <p:cNvGraphicFramePr/>
          <p:nvPr>
            <p:extLst>
              <p:ext uri="{D42A27DB-BD31-4B8C-83A1-F6EECF244321}">
                <p14:modId xmlns:p14="http://schemas.microsoft.com/office/powerpoint/2010/main" val="1420444225"/>
              </p:ext>
            </p:extLst>
          </p:nvPr>
        </p:nvGraphicFramePr>
        <p:xfrm>
          <a:off x="304800" y="1219200"/>
          <a:ext cx="7454900" cy="208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6750" y="4197850"/>
            <a:ext cx="1888485" cy="1759605"/>
          </a:xfrm>
          <a:prstGeom prst="rect">
            <a:avLst/>
          </a:prstGeom>
        </p:spPr>
      </p:pic>
      <p:sp>
        <p:nvSpPr>
          <p:cNvPr id="5" name="Content Placeholder 11"/>
          <p:cNvSpPr>
            <a:spLocks noGrp="1"/>
          </p:cNvSpPr>
          <p:nvPr>
            <p:ph sz="half" idx="4294967295"/>
          </p:nvPr>
        </p:nvSpPr>
        <p:spPr>
          <a:xfrm>
            <a:off x="375175" y="3117273"/>
            <a:ext cx="6990825" cy="2840182"/>
          </a:xfrm>
        </p:spPr>
        <p:txBody>
          <a:bodyPr>
            <a:normAutofit fontScale="62500" lnSpcReduction="20000"/>
          </a:bodyPr>
          <a:lstStyle/>
          <a:p>
            <a:pPr>
              <a:lnSpc>
                <a:spcPct val="130000"/>
              </a:lnSpc>
              <a:spcAft>
                <a:spcPts val="2400"/>
              </a:spcAft>
              <a:buClr>
                <a:schemeClr val="accent2">
                  <a:lumMod val="50000"/>
                </a:schemeClr>
              </a:buClr>
              <a:buFont typeface="+mj-lt"/>
              <a:buAutoNum type="arabicPeriod"/>
            </a:pPr>
            <a:r>
              <a:rPr lang="en-US" sz="2400" dirty="0">
                <a:solidFill>
                  <a:schemeClr val="tx1"/>
                </a:solidFill>
              </a:rPr>
              <a:t>Beginner: I’m new to LMI and rarely draw on these data to support my work. </a:t>
            </a:r>
          </a:p>
          <a:p>
            <a:pPr>
              <a:lnSpc>
                <a:spcPct val="130000"/>
              </a:lnSpc>
              <a:spcAft>
                <a:spcPts val="2400"/>
              </a:spcAft>
              <a:buClr>
                <a:schemeClr val="accent2">
                  <a:lumMod val="50000"/>
                </a:schemeClr>
              </a:buClr>
              <a:buFont typeface="+mj-lt"/>
              <a:buAutoNum type="arabicPeriod"/>
            </a:pPr>
            <a:r>
              <a:rPr lang="en-US" sz="2400" dirty="0">
                <a:solidFill>
                  <a:schemeClr val="tx1"/>
                </a:solidFill>
              </a:rPr>
              <a:t>Intermediate: I have a basic understanding of LMI tools and concepts and draw on the data occasionally and/or when necessary. </a:t>
            </a:r>
          </a:p>
          <a:p>
            <a:pPr>
              <a:lnSpc>
                <a:spcPct val="130000"/>
              </a:lnSpc>
              <a:spcAft>
                <a:spcPts val="2400"/>
              </a:spcAft>
              <a:buClr>
                <a:schemeClr val="accent2">
                  <a:lumMod val="50000"/>
                </a:schemeClr>
              </a:buClr>
              <a:buFont typeface="+mj-lt"/>
              <a:buAutoNum type="arabicPeriod"/>
            </a:pPr>
            <a:r>
              <a:rPr lang="en-US" sz="2400" dirty="0">
                <a:solidFill>
                  <a:schemeClr val="tx1"/>
                </a:solidFill>
              </a:rPr>
              <a:t>Advanced: I am an experienced user of LMI data; I use both real-time resources and data from federal, state, and/or local sources regularly. </a:t>
            </a:r>
          </a:p>
          <a:p>
            <a:pPr>
              <a:lnSpc>
                <a:spcPct val="130000"/>
              </a:lnSpc>
              <a:spcAft>
                <a:spcPts val="2400"/>
              </a:spcAft>
              <a:buClr>
                <a:schemeClr val="accent2">
                  <a:lumMod val="50000"/>
                </a:schemeClr>
              </a:buClr>
              <a:buFont typeface="+mj-lt"/>
              <a:buAutoNum type="arabicPeriod"/>
            </a:pPr>
            <a:r>
              <a:rPr lang="en-US" sz="2400" dirty="0">
                <a:solidFill>
                  <a:schemeClr val="tx1"/>
                </a:solidFill>
              </a:rPr>
              <a:t>Not sure. </a:t>
            </a:r>
            <a:endParaRPr lang="en-US" dirty="0"/>
          </a:p>
        </p:txBody>
      </p:sp>
    </p:spTree>
    <p:extLst>
      <p:ext uri="{BB962C8B-B14F-4D97-AF65-F5344CB8AC3E}">
        <p14:creationId xmlns:p14="http://schemas.microsoft.com/office/powerpoint/2010/main" val="1421286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Labor Market Information (LMI) Overview</a:t>
            </a:r>
          </a:p>
        </p:txBody>
      </p:sp>
      <p:sp>
        <p:nvSpPr>
          <p:cNvPr id="4" name="Subtitle 2"/>
          <p:cNvSpPr txBox="1">
            <a:spLocks/>
          </p:cNvSpPr>
          <p:nvPr/>
        </p:nvSpPr>
        <p:spPr>
          <a:xfrm>
            <a:off x="457200" y="3434237"/>
            <a:ext cx="8229600" cy="2977050"/>
          </a:xfrm>
          <a:prstGeom prst="rect">
            <a:avLst/>
          </a:prstGeom>
        </p:spPr>
        <p:txBody>
          <a:bodyPr/>
          <a:lstStyle>
            <a:lvl1pPr marL="0" indent="0" algn="ctr" defTabSz="914400" rtl="0" eaLnBrk="1" latinLnBrk="0" hangingPunct="1">
              <a:lnSpc>
                <a:spcPts val="3400"/>
              </a:lnSpc>
              <a:spcBef>
                <a:spcPts val="600"/>
              </a:spcBef>
              <a:buFont typeface="Arial" panose="020B0604020202020204" pitchFamily="34" charset="0"/>
              <a:buNone/>
              <a:defRPr sz="32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3300"/>
              </a:lnSpc>
            </a:pPr>
            <a:r>
              <a:rPr lang="en-US" sz="3600" dirty="0">
                <a:solidFill>
                  <a:prstClr val="white"/>
                </a:solidFill>
              </a:rPr>
              <a:t>Michael Wolf</a:t>
            </a:r>
          </a:p>
          <a:p>
            <a:pPr>
              <a:lnSpc>
                <a:spcPts val="3300"/>
              </a:lnSpc>
            </a:pPr>
            <a:r>
              <a:rPr lang="en-US" sz="2800" b="0" dirty="0">
                <a:solidFill>
                  <a:prstClr val="white"/>
                </a:solidFill>
              </a:rPr>
              <a:t>Office of Occupational Statistics and </a:t>
            </a:r>
          </a:p>
          <a:p>
            <a:pPr>
              <a:lnSpc>
                <a:spcPts val="3300"/>
              </a:lnSpc>
            </a:pPr>
            <a:r>
              <a:rPr lang="en-US" sz="2800" b="0" dirty="0">
                <a:solidFill>
                  <a:prstClr val="white"/>
                </a:solidFill>
              </a:rPr>
              <a:t>Employment Projections</a:t>
            </a:r>
          </a:p>
          <a:p>
            <a:pPr>
              <a:lnSpc>
                <a:spcPts val="3300"/>
              </a:lnSpc>
            </a:pPr>
            <a:endParaRPr lang="en-US" sz="2800" b="0" dirty="0">
              <a:solidFill>
                <a:prstClr val="white"/>
              </a:solidFill>
            </a:endParaRPr>
          </a:p>
          <a:p>
            <a:pPr>
              <a:lnSpc>
                <a:spcPts val="3300"/>
              </a:lnSpc>
              <a:spcBef>
                <a:spcPts val="0"/>
              </a:spcBef>
            </a:pPr>
            <a:r>
              <a:rPr lang="en-US" sz="2400" b="0" dirty="0" err="1">
                <a:solidFill>
                  <a:prstClr val="white"/>
                </a:solidFill>
              </a:rPr>
              <a:t>TechHire</a:t>
            </a:r>
            <a:r>
              <a:rPr lang="en-US" sz="2400" b="0" dirty="0">
                <a:solidFill>
                  <a:prstClr val="white"/>
                </a:solidFill>
              </a:rPr>
              <a:t> Webinar</a:t>
            </a:r>
          </a:p>
          <a:p>
            <a:pPr>
              <a:lnSpc>
                <a:spcPts val="3300"/>
              </a:lnSpc>
              <a:spcBef>
                <a:spcPts val="0"/>
              </a:spcBef>
            </a:pPr>
            <a:r>
              <a:rPr lang="en-US" sz="2400" b="0" dirty="0">
                <a:solidFill>
                  <a:prstClr val="white"/>
                </a:solidFill>
              </a:rPr>
              <a:t>August 29, 2017</a:t>
            </a:r>
          </a:p>
          <a:p>
            <a:pPr>
              <a:lnSpc>
                <a:spcPts val="3300"/>
              </a:lnSpc>
            </a:pPr>
            <a:endParaRPr lang="en-US" b="0" dirty="0">
              <a:solidFill>
                <a:prstClr val="white"/>
              </a:solidFill>
            </a:endParaRPr>
          </a:p>
          <a:p>
            <a:pPr>
              <a:lnSpc>
                <a:spcPts val="3300"/>
              </a:lnSpc>
            </a:pPr>
            <a:endParaRPr lang="en-US" b="0" dirty="0">
              <a:solidFill>
                <a:prstClr val="white"/>
              </a:solidFill>
            </a:endParaRPr>
          </a:p>
        </p:txBody>
      </p:sp>
      <p:pic>
        <p:nvPicPr>
          <p:cNvPr id="3" name="Picture 2">
            <a:extLst>
              <a:ext uri="{FF2B5EF4-FFF2-40B4-BE49-F238E27FC236}">
                <a16:creationId xmlns:a16="http://schemas.microsoft.com/office/drawing/2014/main" id="{ECC27D3D-2562-4F1C-B390-7FD43737E36C}"/>
              </a:ext>
            </a:extLst>
          </p:cNvPr>
          <p:cNvPicPr>
            <a:picLocks noChangeAspect="1"/>
          </p:cNvPicPr>
          <p:nvPr/>
        </p:nvPicPr>
        <p:blipFill>
          <a:blip r:embed="rId2"/>
          <a:stretch>
            <a:fillRect/>
          </a:stretch>
        </p:blipFill>
        <p:spPr>
          <a:xfrm>
            <a:off x="0" y="6186236"/>
            <a:ext cx="1822862" cy="615749"/>
          </a:xfrm>
          <a:prstGeom prst="rect">
            <a:avLst/>
          </a:prstGeom>
        </p:spPr>
      </p:pic>
    </p:spTree>
    <p:extLst>
      <p:ext uri="{BB962C8B-B14F-4D97-AF65-F5344CB8AC3E}">
        <p14:creationId xmlns:p14="http://schemas.microsoft.com/office/powerpoint/2010/main" val="756425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a:cs typeface="Arial"/>
              </a:rPr>
              <a:t>What LMI can tell you</a:t>
            </a:r>
          </a:p>
        </p:txBody>
      </p:sp>
      <p:sp>
        <p:nvSpPr>
          <p:cNvPr id="3" name="Content Placeholder 2"/>
          <p:cNvSpPr>
            <a:spLocks noGrp="1"/>
          </p:cNvSpPr>
          <p:nvPr>
            <p:ph idx="1"/>
          </p:nvPr>
        </p:nvSpPr>
        <p:spPr/>
        <p:txBody>
          <a:bodyPr/>
          <a:lstStyle/>
          <a:p>
            <a:pPr>
              <a:lnSpc>
                <a:spcPct val="110000"/>
              </a:lnSpc>
              <a:spcAft>
                <a:spcPts val="1000"/>
              </a:spcAft>
              <a:buFont typeface="Arial" charset="0"/>
              <a:buChar char="•"/>
            </a:pPr>
            <a:r>
              <a:rPr lang="en-US" sz="1800" dirty="0">
                <a:latin typeface="Arial"/>
                <a:cs typeface="Arial"/>
              </a:rPr>
              <a:t>How many people work in an occupation</a:t>
            </a:r>
          </a:p>
          <a:p>
            <a:pPr>
              <a:lnSpc>
                <a:spcPct val="110000"/>
              </a:lnSpc>
              <a:spcAft>
                <a:spcPts val="1000"/>
              </a:spcAft>
              <a:buFont typeface="Arial" charset="0"/>
              <a:buChar char="•"/>
            </a:pPr>
            <a:r>
              <a:rPr lang="en-US" sz="1800" dirty="0">
                <a:latin typeface="Arial"/>
                <a:cs typeface="Arial"/>
              </a:rPr>
              <a:t>What the average wages are</a:t>
            </a:r>
          </a:p>
          <a:p>
            <a:pPr>
              <a:lnSpc>
                <a:spcPct val="110000"/>
              </a:lnSpc>
              <a:spcAft>
                <a:spcPts val="1000"/>
              </a:spcAft>
              <a:buFont typeface="Arial" charset="0"/>
              <a:buChar char="•"/>
            </a:pPr>
            <a:r>
              <a:rPr lang="en-US" sz="1800" dirty="0">
                <a:latin typeface="Arial"/>
                <a:cs typeface="Arial"/>
              </a:rPr>
              <a:t>How much the occupation is projected to grow</a:t>
            </a:r>
          </a:p>
          <a:p>
            <a:pPr>
              <a:lnSpc>
                <a:spcPct val="110000"/>
              </a:lnSpc>
              <a:spcAft>
                <a:spcPts val="1000"/>
              </a:spcAft>
              <a:buFont typeface="Arial" charset="0"/>
              <a:buChar char="•"/>
            </a:pPr>
            <a:r>
              <a:rPr lang="en-US" sz="1800" dirty="0">
                <a:latin typeface="Arial"/>
                <a:cs typeface="Arial"/>
              </a:rPr>
              <a:t>How many openings are expected for new workers</a:t>
            </a:r>
          </a:p>
          <a:p>
            <a:pPr>
              <a:lnSpc>
                <a:spcPct val="110000"/>
              </a:lnSpc>
              <a:spcAft>
                <a:spcPts val="1000"/>
              </a:spcAft>
              <a:buFont typeface="Arial" charset="0"/>
              <a:buChar char="•"/>
            </a:pPr>
            <a:r>
              <a:rPr lang="en-US" sz="1800" dirty="0">
                <a:latin typeface="Arial"/>
                <a:cs typeface="Arial"/>
              </a:rPr>
              <a:t>What education, knowledge, skills, and abilities are needed to work in an occupation</a:t>
            </a:r>
          </a:p>
        </p:txBody>
      </p:sp>
    </p:spTree>
    <p:extLst>
      <p:ext uri="{BB962C8B-B14F-4D97-AF65-F5344CB8AC3E}">
        <p14:creationId xmlns:p14="http://schemas.microsoft.com/office/powerpoint/2010/main" val="1018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632"/>
            <a:ext cx="8229600" cy="1168508"/>
          </a:xfrm>
        </p:spPr>
        <p:txBody>
          <a:bodyPr/>
          <a:lstStyle/>
          <a:p>
            <a:r>
              <a:rPr lang="en-US" sz="3200" dirty="0">
                <a:latin typeface="Arial"/>
                <a:cs typeface="Arial"/>
              </a:rPr>
              <a:t>Web Developers and </a:t>
            </a:r>
            <a:br>
              <a:rPr lang="en-US" sz="3200" dirty="0">
                <a:latin typeface="Arial"/>
                <a:cs typeface="Arial"/>
              </a:rPr>
            </a:br>
            <a:r>
              <a:rPr lang="en-US" sz="3200" dirty="0">
                <a:latin typeface="Arial"/>
                <a:cs typeface="Arial"/>
              </a:rPr>
              <a:t>Electrical Engineering Technicians</a:t>
            </a:r>
          </a:p>
        </p:txBody>
      </p:sp>
      <p:graphicFrame>
        <p:nvGraphicFramePr>
          <p:cNvPr id="4" name="Table 3"/>
          <p:cNvGraphicFramePr>
            <a:graphicFrameLocks noGrp="1"/>
          </p:cNvGraphicFramePr>
          <p:nvPr>
            <p:extLst>
              <p:ext uri="{D42A27DB-BD31-4B8C-83A1-F6EECF244321}">
                <p14:modId xmlns:p14="http://schemas.microsoft.com/office/powerpoint/2010/main" val="920507156"/>
              </p:ext>
            </p:extLst>
          </p:nvPr>
        </p:nvGraphicFramePr>
        <p:xfrm>
          <a:off x="1490662" y="1643646"/>
          <a:ext cx="6159500" cy="1218611"/>
        </p:xfrm>
        <a:graphic>
          <a:graphicData uri="http://schemas.openxmlformats.org/drawingml/2006/table">
            <a:tbl>
              <a:tblPr firstRow="1" bandRow="1">
                <a:tableStyleId>{5C22544A-7EE6-4342-B048-85BDC9FD1C3A}</a:tableStyleId>
              </a:tblPr>
              <a:tblGrid>
                <a:gridCol w="1691277">
                  <a:extLst>
                    <a:ext uri="{9D8B030D-6E8A-4147-A177-3AD203B41FA5}">
                      <a16:colId xmlns:a16="http://schemas.microsoft.com/office/drawing/2014/main" val="20000"/>
                    </a:ext>
                  </a:extLst>
                </a:gridCol>
                <a:gridCol w="1314618">
                  <a:extLst>
                    <a:ext uri="{9D8B030D-6E8A-4147-A177-3AD203B41FA5}">
                      <a16:colId xmlns:a16="http://schemas.microsoft.com/office/drawing/2014/main" val="20001"/>
                    </a:ext>
                  </a:extLst>
                </a:gridCol>
                <a:gridCol w="805019">
                  <a:extLst>
                    <a:ext uri="{9D8B030D-6E8A-4147-A177-3AD203B41FA5}">
                      <a16:colId xmlns:a16="http://schemas.microsoft.com/office/drawing/2014/main" val="20002"/>
                    </a:ext>
                  </a:extLst>
                </a:gridCol>
                <a:gridCol w="1189065">
                  <a:extLst>
                    <a:ext uri="{9D8B030D-6E8A-4147-A177-3AD203B41FA5}">
                      <a16:colId xmlns:a16="http://schemas.microsoft.com/office/drawing/2014/main" val="20003"/>
                    </a:ext>
                  </a:extLst>
                </a:gridCol>
                <a:gridCol w="1159521">
                  <a:extLst>
                    <a:ext uri="{9D8B030D-6E8A-4147-A177-3AD203B41FA5}">
                      <a16:colId xmlns:a16="http://schemas.microsoft.com/office/drawing/2014/main" val="20004"/>
                    </a:ext>
                  </a:extLst>
                </a:gridCol>
              </a:tblGrid>
              <a:tr h="493405">
                <a:tc>
                  <a:txBody>
                    <a:bodyPr/>
                    <a:lstStyle/>
                    <a:p>
                      <a:r>
                        <a:rPr lang="en-US" sz="1400" dirty="0"/>
                        <a:t>National</a:t>
                      </a:r>
                    </a:p>
                  </a:txBody>
                  <a:tcPr marL="69424" marR="69424" marT="34712" marB="34712"/>
                </a:tc>
                <a:tc>
                  <a:txBody>
                    <a:bodyPr/>
                    <a:lstStyle/>
                    <a:p>
                      <a:r>
                        <a:rPr lang="en-US" sz="1400" dirty="0"/>
                        <a:t>Employment</a:t>
                      </a:r>
                    </a:p>
                  </a:txBody>
                  <a:tcPr marL="69424" marR="69424" marT="34712" marB="34712"/>
                </a:tc>
                <a:tc>
                  <a:txBody>
                    <a:bodyPr/>
                    <a:lstStyle/>
                    <a:p>
                      <a:r>
                        <a:rPr lang="en-US" sz="1400" dirty="0"/>
                        <a:t>Wages</a:t>
                      </a:r>
                    </a:p>
                  </a:txBody>
                  <a:tcPr marL="69424" marR="69424" marT="34712" marB="34712"/>
                </a:tc>
                <a:tc>
                  <a:txBody>
                    <a:bodyPr/>
                    <a:lstStyle/>
                    <a:p>
                      <a:r>
                        <a:rPr lang="en-US" sz="1400" dirty="0"/>
                        <a:t>Growth Rate</a:t>
                      </a:r>
                    </a:p>
                  </a:txBody>
                  <a:tcPr marL="69424" marR="69424" marT="34712" marB="34712"/>
                </a:tc>
                <a:tc>
                  <a:txBody>
                    <a:bodyPr/>
                    <a:lstStyle/>
                    <a:p>
                      <a:r>
                        <a:rPr lang="en-US" sz="1400" dirty="0"/>
                        <a:t>Annual Openings</a:t>
                      </a:r>
                    </a:p>
                  </a:txBody>
                  <a:tcPr marL="69424" marR="69424" marT="34712" marB="34712"/>
                </a:tc>
                <a:extLst>
                  <a:ext uri="{0D108BD9-81ED-4DB2-BD59-A6C34878D82A}">
                    <a16:rowId xmlns:a16="http://schemas.microsoft.com/office/drawing/2014/main" val="10000"/>
                  </a:ext>
                </a:extLst>
              </a:tr>
              <a:tr h="281415">
                <a:tc>
                  <a:txBody>
                    <a:bodyPr/>
                    <a:lstStyle/>
                    <a:p>
                      <a:r>
                        <a:rPr lang="en-US" sz="1200" dirty="0"/>
                        <a:t>Web Developers</a:t>
                      </a:r>
                    </a:p>
                  </a:txBody>
                  <a:tcPr marL="69424" marR="69424" marT="34712" marB="34712"/>
                </a:tc>
                <a:tc>
                  <a:txBody>
                    <a:bodyPr/>
                    <a:lstStyle/>
                    <a:p>
                      <a:r>
                        <a:rPr lang="en-US" sz="1400" dirty="0"/>
                        <a:t>129,540</a:t>
                      </a:r>
                    </a:p>
                  </a:txBody>
                  <a:tcPr marL="69424" marR="69424" marT="34712" marB="34712"/>
                </a:tc>
                <a:tc>
                  <a:txBody>
                    <a:bodyPr/>
                    <a:lstStyle/>
                    <a:p>
                      <a:r>
                        <a:rPr lang="en-US" sz="1400" dirty="0"/>
                        <a:t>$66,130</a:t>
                      </a:r>
                    </a:p>
                  </a:txBody>
                  <a:tcPr marL="69424" marR="69424" marT="34712" marB="34712"/>
                </a:tc>
                <a:tc>
                  <a:txBody>
                    <a:bodyPr/>
                    <a:lstStyle/>
                    <a:p>
                      <a:r>
                        <a:rPr lang="en-US" sz="1400" dirty="0"/>
                        <a:t>26.6%</a:t>
                      </a:r>
                    </a:p>
                  </a:txBody>
                  <a:tcPr marL="69424" marR="69424" marT="34712" marB="34712"/>
                </a:tc>
                <a:tc>
                  <a:txBody>
                    <a:bodyPr/>
                    <a:lstStyle/>
                    <a:p>
                      <a:r>
                        <a:rPr lang="en-US" sz="1400" dirty="0"/>
                        <a:t>5,900</a:t>
                      </a:r>
                    </a:p>
                  </a:txBody>
                  <a:tcPr marL="69424" marR="69424" marT="34712" marB="34712"/>
                </a:tc>
                <a:extLst>
                  <a:ext uri="{0D108BD9-81ED-4DB2-BD59-A6C34878D82A}">
                    <a16:rowId xmlns:a16="http://schemas.microsoft.com/office/drawing/2014/main" val="10001"/>
                  </a:ext>
                </a:extLst>
              </a:tr>
              <a:tr h="439683">
                <a:tc>
                  <a:txBody>
                    <a:bodyPr/>
                    <a:lstStyle/>
                    <a:p>
                      <a:r>
                        <a:rPr lang="en-US" sz="1200" dirty="0"/>
                        <a:t>Electrical Engineering Technicians</a:t>
                      </a:r>
                    </a:p>
                  </a:txBody>
                  <a:tcPr marL="69424" marR="69424" marT="34712" marB="34712"/>
                </a:tc>
                <a:tc>
                  <a:txBody>
                    <a:bodyPr/>
                    <a:lstStyle/>
                    <a:p>
                      <a:r>
                        <a:rPr lang="en-US" sz="1400" dirty="0"/>
                        <a:t>134,870</a:t>
                      </a:r>
                    </a:p>
                  </a:txBody>
                  <a:tcPr marL="69424" marR="69424" marT="34712" marB="34712"/>
                </a:tc>
                <a:tc>
                  <a:txBody>
                    <a:bodyPr/>
                    <a:lstStyle/>
                    <a:p>
                      <a:r>
                        <a:rPr lang="en-US" sz="1400" dirty="0"/>
                        <a:t>62,190</a:t>
                      </a:r>
                    </a:p>
                  </a:txBody>
                  <a:tcPr marL="69424" marR="69424" marT="34712" marB="34712"/>
                </a:tc>
                <a:tc>
                  <a:txBody>
                    <a:bodyPr/>
                    <a:lstStyle/>
                    <a:p>
                      <a:r>
                        <a:rPr lang="en-US" sz="1400" dirty="0"/>
                        <a:t>3.6%</a:t>
                      </a:r>
                    </a:p>
                  </a:txBody>
                  <a:tcPr marL="69424" marR="69424" marT="34712" marB="34712"/>
                </a:tc>
                <a:tc>
                  <a:txBody>
                    <a:bodyPr/>
                    <a:lstStyle/>
                    <a:p>
                      <a:r>
                        <a:rPr lang="en-US" sz="1400" dirty="0"/>
                        <a:t>12,900</a:t>
                      </a:r>
                    </a:p>
                  </a:txBody>
                  <a:tcPr marL="69424" marR="69424" marT="34712" marB="34712"/>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73805425"/>
              </p:ext>
            </p:extLst>
          </p:nvPr>
        </p:nvGraphicFramePr>
        <p:xfrm>
          <a:off x="1490662" y="4339025"/>
          <a:ext cx="6159500" cy="1218611"/>
        </p:xfrm>
        <a:graphic>
          <a:graphicData uri="http://schemas.openxmlformats.org/drawingml/2006/table">
            <a:tbl>
              <a:tblPr firstRow="1" bandRow="1">
                <a:tableStyleId>{5C22544A-7EE6-4342-B048-85BDC9FD1C3A}</a:tableStyleId>
              </a:tblPr>
              <a:tblGrid>
                <a:gridCol w="1691278">
                  <a:extLst>
                    <a:ext uri="{9D8B030D-6E8A-4147-A177-3AD203B41FA5}">
                      <a16:colId xmlns:a16="http://schemas.microsoft.com/office/drawing/2014/main" val="20000"/>
                    </a:ext>
                  </a:extLst>
                </a:gridCol>
                <a:gridCol w="1329389">
                  <a:extLst>
                    <a:ext uri="{9D8B030D-6E8A-4147-A177-3AD203B41FA5}">
                      <a16:colId xmlns:a16="http://schemas.microsoft.com/office/drawing/2014/main" val="20001"/>
                    </a:ext>
                  </a:extLst>
                </a:gridCol>
                <a:gridCol w="782862">
                  <a:extLst>
                    <a:ext uri="{9D8B030D-6E8A-4147-A177-3AD203B41FA5}">
                      <a16:colId xmlns:a16="http://schemas.microsoft.com/office/drawing/2014/main" val="20002"/>
                    </a:ext>
                  </a:extLst>
                </a:gridCol>
                <a:gridCol w="1189064">
                  <a:extLst>
                    <a:ext uri="{9D8B030D-6E8A-4147-A177-3AD203B41FA5}">
                      <a16:colId xmlns:a16="http://schemas.microsoft.com/office/drawing/2014/main" val="20003"/>
                    </a:ext>
                  </a:extLst>
                </a:gridCol>
                <a:gridCol w="1166907">
                  <a:extLst>
                    <a:ext uri="{9D8B030D-6E8A-4147-A177-3AD203B41FA5}">
                      <a16:colId xmlns:a16="http://schemas.microsoft.com/office/drawing/2014/main" val="20004"/>
                    </a:ext>
                  </a:extLst>
                </a:gridCol>
              </a:tblGrid>
              <a:tr h="493405">
                <a:tc>
                  <a:txBody>
                    <a:bodyPr/>
                    <a:lstStyle/>
                    <a:p>
                      <a:r>
                        <a:rPr lang="en-US" sz="1400" dirty="0"/>
                        <a:t>San Diego</a:t>
                      </a:r>
                    </a:p>
                  </a:txBody>
                  <a:tcPr marL="69424" marR="69424" marT="34712" marB="34712"/>
                </a:tc>
                <a:tc>
                  <a:txBody>
                    <a:bodyPr/>
                    <a:lstStyle/>
                    <a:p>
                      <a:r>
                        <a:rPr lang="en-US" sz="1400" dirty="0"/>
                        <a:t>Employment</a:t>
                      </a:r>
                    </a:p>
                  </a:txBody>
                  <a:tcPr marL="69424" marR="69424" marT="34712" marB="34712"/>
                </a:tc>
                <a:tc>
                  <a:txBody>
                    <a:bodyPr/>
                    <a:lstStyle/>
                    <a:p>
                      <a:r>
                        <a:rPr lang="en-US" sz="1400" dirty="0"/>
                        <a:t>Wages</a:t>
                      </a:r>
                    </a:p>
                  </a:txBody>
                  <a:tcPr marL="69424" marR="69424" marT="34712" marB="34712"/>
                </a:tc>
                <a:tc>
                  <a:txBody>
                    <a:bodyPr/>
                    <a:lstStyle/>
                    <a:p>
                      <a:r>
                        <a:rPr lang="en-US" sz="1400" dirty="0"/>
                        <a:t>Growth Rate</a:t>
                      </a:r>
                    </a:p>
                  </a:txBody>
                  <a:tcPr marL="69424" marR="69424" marT="34712" marB="34712"/>
                </a:tc>
                <a:tc>
                  <a:txBody>
                    <a:bodyPr/>
                    <a:lstStyle/>
                    <a:p>
                      <a:r>
                        <a:rPr lang="en-US" sz="1400" dirty="0"/>
                        <a:t>Annual Openings</a:t>
                      </a:r>
                    </a:p>
                  </a:txBody>
                  <a:tcPr marL="69424" marR="69424" marT="34712" marB="34712"/>
                </a:tc>
                <a:extLst>
                  <a:ext uri="{0D108BD9-81ED-4DB2-BD59-A6C34878D82A}">
                    <a16:rowId xmlns:a16="http://schemas.microsoft.com/office/drawing/2014/main" val="10000"/>
                  </a:ext>
                </a:extLst>
              </a:tr>
              <a:tr h="281415">
                <a:tc>
                  <a:txBody>
                    <a:bodyPr/>
                    <a:lstStyle/>
                    <a:p>
                      <a:r>
                        <a:rPr lang="en-US" sz="1200" dirty="0"/>
                        <a:t>Web Developers</a:t>
                      </a:r>
                    </a:p>
                  </a:txBody>
                  <a:tcPr marL="69424" marR="69424" marT="34712" marB="34712"/>
                </a:tc>
                <a:tc>
                  <a:txBody>
                    <a:bodyPr/>
                    <a:lstStyle/>
                    <a:p>
                      <a:r>
                        <a:rPr lang="en-US" sz="1400" dirty="0"/>
                        <a:t>2,140</a:t>
                      </a:r>
                    </a:p>
                  </a:txBody>
                  <a:tcPr marL="69424" marR="69424" marT="34712" marB="34712"/>
                </a:tc>
                <a:tc>
                  <a:txBody>
                    <a:bodyPr/>
                    <a:lstStyle/>
                    <a:p>
                      <a:r>
                        <a:rPr lang="en-US" sz="1400" dirty="0"/>
                        <a:t>$61,200</a:t>
                      </a:r>
                    </a:p>
                  </a:txBody>
                  <a:tcPr marL="69424" marR="69424" marT="34712" marB="34712"/>
                </a:tc>
                <a:tc>
                  <a:txBody>
                    <a:bodyPr/>
                    <a:lstStyle/>
                    <a:p>
                      <a:r>
                        <a:rPr lang="en-US" sz="1400" dirty="0"/>
                        <a:t>37.7%</a:t>
                      </a:r>
                    </a:p>
                  </a:txBody>
                  <a:tcPr marL="69424" marR="69424" marT="34712" marB="34712"/>
                </a:tc>
                <a:tc>
                  <a:txBody>
                    <a:bodyPr/>
                    <a:lstStyle/>
                    <a:p>
                      <a:r>
                        <a:rPr lang="en-US" sz="1400" dirty="0"/>
                        <a:t>100</a:t>
                      </a:r>
                    </a:p>
                  </a:txBody>
                  <a:tcPr marL="69424" marR="69424" marT="34712" marB="34712"/>
                </a:tc>
                <a:extLst>
                  <a:ext uri="{0D108BD9-81ED-4DB2-BD59-A6C34878D82A}">
                    <a16:rowId xmlns:a16="http://schemas.microsoft.com/office/drawing/2014/main" val="10001"/>
                  </a:ext>
                </a:extLst>
              </a:tr>
              <a:tr h="439683">
                <a:tc>
                  <a:txBody>
                    <a:bodyPr/>
                    <a:lstStyle/>
                    <a:p>
                      <a:r>
                        <a:rPr lang="en-US" sz="1200" dirty="0"/>
                        <a:t>Electrical Engineering Technicians</a:t>
                      </a:r>
                    </a:p>
                  </a:txBody>
                  <a:tcPr marL="69424" marR="69424" marT="34712" marB="34712"/>
                </a:tc>
                <a:tc>
                  <a:txBody>
                    <a:bodyPr/>
                    <a:lstStyle/>
                    <a:p>
                      <a:r>
                        <a:rPr lang="en-US" sz="1400" dirty="0"/>
                        <a:t>2,910</a:t>
                      </a:r>
                    </a:p>
                  </a:txBody>
                  <a:tcPr marL="69424" marR="69424" marT="34712" marB="34712"/>
                </a:tc>
                <a:tc>
                  <a:txBody>
                    <a:bodyPr/>
                    <a:lstStyle/>
                    <a:p>
                      <a:r>
                        <a:rPr lang="en-US" sz="1400" dirty="0"/>
                        <a:t>63,900</a:t>
                      </a:r>
                    </a:p>
                  </a:txBody>
                  <a:tcPr marL="69424" marR="69424" marT="34712" marB="34712"/>
                </a:tc>
                <a:tc>
                  <a:txBody>
                    <a:bodyPr/>
                    <a:lstStyle/>
                    <a:p>
                      <a:r>
                        <a:rPr lang="en-US" sz="1400" dirty="0"/>
                        <a:t>17.9%</a:t>
                      </a:r>
                    </a:p>
                  </a:txBody>
                  <a:tcPr marL="69424" marR="69424" marT="34712" marB="34712"/>
                </a:tc>
                <a:tc>
                  <a:txBody>
                    <a:bodyPr/>
                    <a:lstStyle/>
                    <a:p>
                      <a:r>
                        <a:rPr lang="en-US" sz="1400" dirty="0"/>
                        <a:t>120</a:t>
                      </a:r>
                    </a:p>
                  </a:txBody>
                  <a:tcPr marL="69424" marR="69424" marT="34712" marB="34712"/>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17883103"/>
              </p:ext>
            </p:extLst>
          </p:nvPr>
        </p:nvGraphicFramePr>
        <p:xfrm>
          <a:off x="1490662" y="2991335"/>
          <a:ext cx="6159501" cy="1218611"/>
        </p:xfrm>
        <a:graphic>
          <a:graphicData uri="http://schemas.openxmlformats.org/drawingml/2006/table">
            <a:tbl>
              <a:tblPr firstRow="1" bandRow="1">
                <a:tableStyleId>{5C22544A-7EE6-4342-B048-85BDC9FD1C3A}</a:tableStyleId>
              </a:tblPr>
              <a:tblGrid>
                <a:gridCol w="1698664">
                  <a:extLst>
                    <a:ext uri="{9D8B030D-6E8A-4147-A177-3AD203B41FA5}">
                      <a16:colId xmlns:a16="http://schemas.microsoft.com/office/drawing/2014/main" val="20000"/>
                    </a:ext>
                  </a:extLst>
                </a:gridCol>
                <a:gridCol w="1322003">
                  <a:extLst>
                    <a:ext uri="{9D8B030D-6E8A-4147-A177-3AD203B41FA5}">
                      <a16:colId xmlns:a16="http://schemas.microsoft.com/office/drawing/2014/main" val="20001"/>
                    </a:ext>
                  </a:extLst>
                </a:gridCol>
                <a:gridCol w="797633">
                  <a:extLst>
                    <a:ext uri="{9D8B030D-6E8A-4147-A177-3AD203B41FA5}">
                      <a16:colId xmlns:a16="http://schemas.microsoft.com/office/drawing/2014/main" val="20002"/>
                    </a:ext>
                  </a:extLst>
                </a:gridCol>
                <a:gridCol w="1181680">
                  <a:extLst>
                    <a:ext uri="{9D8B030D-6E8A-4147-A177-3AD203B41FA5}">
                      <a16:colId xmlns:a16="http://schemas.microsoft.com/office/drawing/2014/main" val="20003"/>
                    </a:ext>
                  </a:extLst>
                </a:gridCol>
                <a:gridCol w="1159521">
                  <a:extLst>
                    <a:ext uri="{9D8B030D-6E8A-4147-A177-3AD203B41FA5}">
                      <a16:colId xmlns:a16="http://schemas.microsoft.com/office/drawing/2014/main" val="20004"/>
                    </a:ext>
                  </a:extLst>
                </a:gridCol>
              </a:tblGrid>
              <a:tr h="493405">
                <a:tc>
                  <a:txBody>
                    <a:bodyPr/>
                    <a:lstStyle/>
                    <a:p>
                      <a:r>
                        <a:rPr lang="en-US" sz="1400" dirty="0"/>
                        <a:t>California</a:t>
                      </a:r>
                    </a:p>
                  </a:txBody>
                  <a:tcPr marL="69424" marR="69424" marT="34712" marB="34712"/>
                </a:tc>
                <a:tc>
                  <a:txBody>
                    <a:bodyPr/>
                    <a:lstStyle/>
                    <a:p>
                      <a:r>
                        <a:rPr lang="en-US" sz="1400" dirty="0"/>
                        <a:t>Employment</a:t>
                      </a:r>
                    </a:p>
                  </a:txBody>
                  <a:tcPr marL="69424" marR="69424" marT="34712" marB="34712"/>
                </a:tc>
                <a:tc>
                  <a:txBody>
                    <a:bodyPr/>
                    <a:lstStyle/>
                    <a:p>
                      <a:r>
                        <a:rPr lang="en-US" sz="1400" dirty="0"/>
                        <a:t>Wages</a:t>
                      </a:r>
                    </a:p>
                  </a:txBody>
                  <a:tcPr marL="69424" marR="69424" marT="34712" marB="34712"/>
                </a:tc>
                <a:tc>
                  <a:txBody>
                    <a:bodyPr/>
                    <a:lstStyle/>
                    <a:p>
                      <a:r>
                        <a:rPr lang="en-US" sz="1400" dirty="0"/>
                        <a:t>Growth Rate</a:t>
                      </a:r>
                    </a:p>
                  </a:txBody>
                  <a:tcPr marL="69424" marR="69424" marT="34712" marB="34712"/>
                </a:tc>
                <a:tc>
                  <a:txBody>
                    <a:bodyPr/>
                    <a:lstStyle/>
                    <a:p>
                      <a:r>
                        <a:rPr lang="en-US" sz="1400" dirty="0"/>
                        <a:t>Annual Openings</a:t>
                      </a:r>
                    </a:p>
                  </a:txBody>
                  <a:tcPr marL="69424" marR="69424" marT="34712" marB="34712"/>
                </a:tc>
                <a:extLst>
                  <a:ext uri="{0D108BD9-81ED-4DB2-BD59-A6C34878D82A}">
                    <a16:rowId xmlns:a16="http://schemas.microsoft.com/office/drawing/2014/main" val="10000"/>
                  </a:ext>
                </a:extLst>
              </a:tr>
              <a:tr h="281415">
                <a:tc>
                  <a:txBody>
                    <a:bodyPr/>
                    <a:lstStyle/>
                    <a:p>
                      <a:r>
                        <a:rPr lang="en-US" sz="1200" dirty="0"/>
                        <a:t>Web Developers</a:t>
                      </a:r>
                    </a:p>
                  </a:txBody>
                  <a:tcPr marL="69424" marR="69424" marT="34712" marB="34712"/>
                </a:tc>
                <a:tc>
                  <a:txBody>
                    <a:bodyPr/>
                    <a:lstStyle/>
                    <a:p>
                      <a:r>
                        <a:rPr lang="en-US" sz="1400" dirty="0"/>
                        <a:t>22,650</a:t>
                      </a:r>
                    </a:p>
                  </a:txBody>
                  <a:tcPr marL="69424" marR="69424" marT="34712" marB="34712"/>
                </a:tc>
                <a:tc>
                  <a:txBody>
                    <a:bodyPr/>
                    <a:lstStyle/>
                    <a:p>
                      <a:r>
                        <a:rPr lang="en-US" sz="1400" dirty="0"/>
                        <a:t>$76,920</a:t>
                      </a:r>
                    </a:p>
                  </a:txBody>
                  <a:tcPr marL="69424" marR="69424" marT="34712" marB="34712"/>
                </a:tc>
                <a:tc>
                  <a:txBody>
                    <a:bodyPr/>
                    <a:lstStyle/>
                    <a:p>
                      <a:r>
                        <a:rPr lang="en-US" sz="1400" dirty="0"/>
                        <a:t>48.3%</a:t>
                      </a:r>
                    </a:p>
                  </a:txBody>
                  <a:tcPr marL="69424" marR="69424" marT="34712" marB="34712"/>
                </a:tc>
                <a:tc>
                  <a:txBody>
                    <a:bodyPr/>
                    <a:lstStyle/>
                    <a:p>
                      <a:r>
                        <a:rPr lang="en-US" sz="1400" dirty="0"/>
                        <a:t>1,500</a:t>
                      </a:r>
                    </a:p>
                  </a:txBody>
                  <a:tcPr marL="69424" marR="69424" marT="34712" marB="34712"/>
                </a:tc>
                <a:extLst>
                  <a:ext uri="{0D108BD9-81ED-4DB2-BD59-A6C34878D82A}">
                    <a16:rowId xmlns:a16="http://schemas.microsoft.com/office/drawing/2014/main" val="10001"/>
                  </a:ext>
                </a:extLst>
              </a:tr>
              <a:tr h="439683">
                <a:tc>
                  <a:txBody>
                    <a:bodyPr/>
                    <a:lstStyle/>
                    <a:p>
                      <a:r>
                        <a:rPr lang="en-US" sz="1200" dirty="0"/>
                        <a:t>Electrical Engineering Technicians</a:t>
                      </a:r>
                    </a:p>
                  </a:txBody>
                  <a:tcPr marL="69424" marR="69424" marT="34712" marB="34712"/>
                </a:tc>
                <a:tc>
                  <a:txBody>
                    <a:bodyPr/>
                    <a:lstStyle/>
                    <a:p>
                      <a:r>
                        <a:rPr lang="en-US" sz="1400" dirty="0"/>
                        <a:t>24,250</a:t>
                      </a:r>
                    </a:p>
                  </a:txBody>
                  <a:tcPr marL="69424" marR="69424" marT="34712" marB="34712"/>
                </a:tc>
                <a:tc>
                  <a:txBody>
                    <a:bodyPr/>
                    <a:lstStyle/>
                    <a:p>
                      <a:r>
                        <a:rPr lang="en-US" sz="1400" dirty="0"/>
                        <a:t>64,740</a:t>
                      </a:r>
                    </a:p>
                  </a:txBody>
                  <a:tcPr marL="69424" marR="69424" marT="34712" marB="34712"/>
                </a:tc>
                <a:tc>
                  <a:txBody>
                    <a:bodyPr/>
                    <a:lstStyle/>
                    <a:p>
                      <a:r>
                        <a:rPr lang="en-US" sz="1400" dirty="0"/>
                        <a:t>6.6%</a:t>
                      </a:r>
                    </a:p>
                  </a:txBody>
                  <a:tcPr marL="69424" marR="69424" marT="34712" marB="34712"/>
                </a:tc>
                <a:tc>
                  <a:txBody>
                    <a:bodyPr/>
                    <a:lstStyle/>
                    <a:p>
                      <a:r>
                        <a:rPr lang="en-US" sz="1400" dirty="0"/>
                        <a:t>710</a:t>
                      </a:r>
                    </a:p>
                  </a:txBody>
                  <a:tcPr marL="69424" marR="69424" marT="34712" marB="34712"/>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97944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type="title"/>
          </p:nvPr>
        </p:nvSpPr>
        <p:spPr>
          <a:xfrm>
            <a:off x="756138" y="0"/>
            <a:ext cx="7939454" cy="1477108"/>
          </a:xfrm>
        </p:spPr>
        <p:txBody>
          <a:bodyPr anchor="ctr" anchorCtr="0"/>
          <a:lstStyle/>
          <a:p>
            <a:pPr eaLnBrk="1" hangingPunct="1"/>
            <a:r>
              <a:rPr lang="en-US" sz="3600" dirty="0">
                <a:solidFill>
                  <a:schemeClr val="tx1"/>
                </a:solidFill>
                <a:latin typeface="Arial"/>
                <a:cs typeface="Arial"/>
              </a:rPr>
              <a:t>In-Demand Computer Occupations</a:t>
            </a:r>
          </a:p>
        </p:txBody>
      </p:sp>
      <p:graphicFrame>
        <p:nvGraphicFramePr>
          <p:cNvPr id="17" name="Object 2"/>
          <p:cNvGraphicFramePr>
            <a:graphicFrameLocks noGrp="1" noChangeAspect="1"/>
          </p:cNvGraphicFramePr>
          <p:nvPr>
            <p:ph type="chart" idx="1"/>
            <p:extLst/>
          </p:nvPr>
        </p:nvGraphicFramePr>
        <p:xfrm>
          <a:off x="200395" y="1813955"/>
          <a:ext cx="11115305" cy="4447697"/>
        </p:xfrm>
        <a:graphic>
          <a:graphicData uri="http://schemas.openxmlformats.org/drawingml/2006/chart">
            <c:chart xmlns:c="http://schemas.openxmlformats.org/drawingml/2006/chart" xmlns:r="http://schemas.openxmlformats.org/officeDocument/2006/relationships" r:id="rId3"/>
          </a:graphicData>
        </a:graphic>
      </p:graphicFrame>
      <p:sp>
        <p:nvSpPr>
          <p:cNvPr id="30726" name="Text Box 5"/>
          <p:cNvSpPr txBox="1">
            <a:spLocks noChangeArrowheads="1"/>
          </p:cNvSpPr>
          <p:nvPr/>
        </p:nvSpPr>
        <p:spPr bwMode="auto">
          <a:xfrm>
            <a:off x="2052855" y="1475401"/>
            <a:ext cx="5890586" cy="338554"/>
          </a:xfrm>
          <a:prstGeom prst="rect">
            <a:avLst/>
          </a:prstGeom>
          <a:noFill/>
          <a:ln w="9525">
            <a:noFill/>
            <a:miter lim="800000"/>
            <a:headEnd/>
            <a:tailEnd/>
          </a:ln>
        </p:spPr>
        <p:txBody>
          <a:bodyPr wrap="square">
            <a:spAutoFit/>
          </a:bodyPr>
          <a:lstStyle/>
          <a:p>
            <a:pPr defTabSz="914400" eaLnBrk="0" hangingPunct="0">
              <a:spcBef>
                <a:spcPct val="50000"/>
              </a:spcBef>
              <a:buClr>
                <a:srgbClr val="FF0000"/>
              </a:buClr>
            </a:pPr>
            <a:r>
              <a:rPr lang="en-US" sz="1600" b="1" dirty="0">
                <a:solidFill>
                  <a:srgbClr val="002060"/>
                </a:solidFill>
                <a:latin typeface="Arial"/>
                <a:cs typeface="Arial"/>
              </a:rPr>
              <a:t>Annual openings, projected 2014-24</a:t>
            </a:r>
          </a:p>
        </p:txBody>
      </p:sp>
    </p:spTree>
    <p:extLst>
      <p:ext uri="{BB962C8B-B14F-4D97-AF65-F5344CB8AC3E}">
        <p14:creationId xmlns:p14="http://schemas.microsoft.com/office/powerpoint/2010/main" val="12466400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238812"/>
          </a:xfrm>
        </p:spPr>
        <p:txBody>
          <a:bodyPr/>
          <a:lstStyle/>
          <a:p>
            <a:r>
              <a:rPr lang="en-US" sz="3200" dirty="0">
                <a:latin typeface="Arial"/>
                <a:cs typeface="Arial"/>
              </a:rPr>
              <a:t>Occupational Employment Statistics </a:t>
            </a:r>
            <a:br>
              <a:rPr lang="en-US" sz="3200" dirty="0">
                <a:latin typeface="Arial"/>
                <a:cs typeface="Arial"/>
              </a:rPr>
            </a:br>
            <a:r>
              <a:rPr lang="en-US" sz="3200" dirty="0">
                <a:latin typeface="Arial"/>
                <a:cs typeface="Arial"/>
              </a:rPr>
              <a:t>(OES) overview</a:t>
            </a:r>
          </a:p>
        </p:txBody>
      </p:sp>
      <p:sp>
        <p:nvSpPr>
          <p:cNvPr id="4" name="Content Placeholder 3"/>
          <p:cNvSpPr>
            <a:spLocks noGrp="1"/>
          </p:cNvSpPr>
          <p:nvPr>
            <p:ph idx="1"/>
          </p:nvPr>
        </p:nvSpPr>
        <p:spPr>
          <a:xfrm>
            <a:off x="457200" y="1888094"/>
            <a:ext cx="8229600" cy="3992563"/>
          </a:xfrm>
        </p:spPr>
        <p:txBody>
          <a:bodyPr/>
          <a:lstStyle/>
          <a:p>
            <a:pPr>
              <a:lnSpc>
                <a:spcPct val="110000"/>
              </a:lnSpc>
              <a:buFont typeface="Arial" charset="0"/>
              <a:buChar char="•"/>
            </a:pPr>
            <a:r>
              <a:rPr lang="en-US" sz="1800" dirty="0">
                <a:latin typeface="Arial"/>
                <a:cs typeface="Arial"/>
              </a:rPr>
              <a:t>Joint program between U.S. Bureau of Labor Statistics (BLS) </a:t>
            </a:r>
            <a:br>
              <a:rPr lang="en-US" sz="1800" dirty="0">
                <a:latin typeface="Arial"/>
                <a:cs typeface="Arial"/>
              </a:rPr>
            </a:br>
            <a:r>
              <a:rPr lang="en-US" sz="1800" dirty="0">
                <a:latin typeface="Arial"/>
                <a:cs typeface="Arial"/>
              </a:rPr>
              <a:t>and state workforce agencies</a:t>
            </a:r>
          </a:p>
          <a:p>
            <a:pPr>
              <a:lnSpc>
                <a:spcPct val="110000"/>
              </a:lnSpc>
              <a:buFont typeface="Arial" charset="0"/>
              <a:buChar char="•"/>
            </a:pPr>
            <a:r>
              <a:rPr lang="en-US" sz="1800" dirty="0">
                <a:latin typeface="Arial"/>
                <a:cs typeface="Arial"/>
              </a:rPr>
              <a:t>Data are based on employer survey</a:t>
            </a:r>
          </a:p>
          <a:p>
            <a:pPr>
              <a:lnSpc>
                <a:spcPct val="110000"/>
              </a:lnSpc>
              <a:buFont typeface="Arial" charset="0"/>
              <a:buChar char="•"/>
            </a:pPr>
            <a:r>
              <a:rPr lang="en-US" sz="1800" dirty="0">
                <a:latin typeface="Arial"/>
                <a:cs typeface="Arial"/>
              </a:rPr>
              <a:t>Sample comes from businesses reporting to state unemployment insurance (UI) programs</a:t>
            </a:r>
          </a:p>
          <a:p>
            <a:pPr lvl="1">
              <a:lnSpc>
                <a:spcPct val="110000"/>
              </a:lnSpc>
              <a:buFont typeface="Arial" charset="0"/>
              <a:buChar char="•"/>
            </a:pPr>
            <a:r>
              <a:rPr lang="en-US" sz="1800" dirty="0">
                <a:latin typeface="Arial"/>
                <a:cs typeface="Arial"/>
              </a:rPr>
              <a:t>Sample designed to be statistically representative by industry and area</a:t>
            </a:r>
          </a:p>
          <a:p>
            <a:pPr lvl="1">
              <a:lnSpc>
                <a:spcPct val="110000"/>
              </a:lnSpc>
              <a:buFont typeface="Arial" charset="0"/>
              <a:buChar char="•"/>
            </a:pPr>
            <a:r>
              <a:rPr lang="en-US" sz="1800" dirty="0">
                <a:latin typeface="Arial"/>
                <a:cs typeface="Arial"/>
              </a:rPr>
              <a:t>Total sample size 1.2 million business establishments, </a:t>
            </a:r>
            <a:br>
              <a:rPr lang="en-US" sz="1800" dirty="0">
                <a:latin typeface="Arial"/>
                <a:cs typeface="Arial"/>
              </a:rPr>
            </a:br>
            <a:r>
              <a:rPr lang="en-US" sz="1800" dirty="0">
                <a:latin typeface="Arial"/>
                <a:cs typeface="Arial"/>
              </a:rPr>
              <a:t>collected over a 3-year period</a:t>
            </a:r>
          </a:p>
          <a:p>
            <a:pPr marL="0" indent="0">
              <a:lnSpc>
                <a:spcPct val="110000"/>
              </a:lnSpc>
              <a:buNone/>
            </a:pPr>
            <a:endParaRPr lang="en-US" sz="1800" dirty="0"/>
          </a:p>
        </p:txBody>
      </p:sp>
    </p:spTree>
    <p:extLst>
      <p:ext uri="{BB962C8B-B14F-4D97-AF65-F5344CB8AC3E}">
        <p14:creationId xmlns:p14="http://schemas.microsoft.com/office/powerpoint/2010/main" val="267394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a:cs typeface="Arial"/>
              </a:rPr>
              <a:t>OES Data Elements</a:t>
            </a:r>
          </a:p>
        </p:txBody>
      </p:sp>
      <p:sp>
        <p:nvSpPr>
          <p:cNvPr id="4" name="Content Placeholder 3"/>
          <p:cNvSpPr>
            <a:spLocks noGrp="1"/>
          </p:cNvSpPr>
          <p:nvPr>
            <p:ph idx="1"/>
          </p:nvPr>
        </p:nvSpPr>
        <p:spPr>
          <a:xfrm>
            <a:off x="457200" y="1414790"/>
            <a:ext cx="8390586" cy="4525963"/>
          </a:xfrm>
        </p:spPr>
        <p:txBody>
          <a:bodyPr/>
          <a:lstStyle/>
          <a:p>
            <a:pPr>
              <a:lnSpc>
                <a:spcPct val="110000"/>
              </a:lnSpc>
              <a:buFont typeface="Arial" charset="0"/>
              <a:buChar char="•"/>
            </a:pPr>
            <a:r>
              <a:rPr lang="en-US" sz="1800" dirty="0">
                <a:latin typeface="Arial"/>
                <a:cs typeface="Arial"/>
              </a:rPr>
              <a:t>Employment and wage estimates by occupation for over 800 occupations</a:t>
            </a:r>
          </a:p>
          <a:p>
            <a:pPr lvl="1">
              <a:lnSpc>
                <a:spcPct val="110000"/>
              </a:lnSpc>
              <a:buFont typeface="Arial" charset="0"/>
              <a:buChar char="•"/>
            </a:pPr>
            <a:r>
              <a:rPr lang="en-US" sz="1800" dirty="0">
                <a:latin typeface="Arial"/>
                <a:cs typeface="Arial"/>
              </a:rPr>
              <a:t>Employment</a:t>
            </a:r>
          </a:p>
          <a:p>
            <a:pPr lvl="1">
              <a:lnSpc>
                <a:spcPct val="110000"/>
              </a:lnSpc>
              <a:buFont typeface="Arial" charset="0"/>
              <a:buChar char="•"/>
            </a:pPr>
            <a:r>
              <a:rPr lang="en-US" sz="1800" dirty="0">
                <a:latin typeface="Arial"/>
                <a:cs typeface="Arial"/>
              </a:rPr>
              <a:t>Mean and percentile wages (10</a:t>
            </a:r>
            <a:r>
              <a:rPr lang="en-US" sz="1800" baseline="30000" dirty="0">
                <a:latin typeface="Arial"/>
                <a:cs typeface="Arial"/>
              </a:rPr>
              <a:t>th</a:t>
            </a:r>
            <a:r>
              <a:rPr lang="en-US" sz="1800" dirty="0">
                <a:latin typeface="Arial"/>
                <a:cs typeface="Arial"/>
              </a:rPr>
              <a:t>, 25</a:t>
            </a:r>
            <a:r>
              <a:rPr lang="en-US" sz="1800" baseline="30000" dirty="0">
                <a:latin typeface="Arial"/>
                <a:cs typeface="Arial"/>
              </a:rPr>
              <a:t>th</a:t>
            </a:r>
            <a:r>
              <a:rPr lang="en-US" sz="1800" dirty="0">
                <a:latin typeface="Arial"/>
                <a:cs typeface="Arial"/>
              </a:rPr>
              <a:t>, 50</a:t>
            </a:r>
            <a:r>
              <a:rPr lang="en-US" sz="1800" baseline="30000" dirty="0">
                <a:latin typeface="Arial"/>
                <a:cs typeface="Arial"/>
              </a:rPr>
              <a:t>th</a:t>
            </a:r>
            <a:r>
              <a:rPr lang="en-US" sz="1800" dirty="0">
                <a:latin typeface="Arial"/>
                <a:cs typeface="Arial"/>
              </a:rPr>
              <a:t>/median, 75</a:t>
            </a:r>
            <a:r>
              <a:rPr lang="en-US" sz="1800" baseline="30000" dirty="0">
                <a:latin typeface="Arial"/>
                <a:cs typeface="Arial"/>
              </a:rPr>
              <a:t>th</a:t>
            </a:r>
            <a:r>
              <a:rPr lang="en-US" sz="1800" dirty="0">
                <a:latin typeface="Arial"/>
                <a:cs typeface="Arial"/>
              </a:rPr>
              <a:t>, 90</a:t>
            </a:r>
            <a:r>
              <a:rPr lang="en-US" sz="1800" baseline="30000" dirty="0">
                <a:latin typeface="Arial"/>
                <a:cs typeface="Arial"/>
              </a:rPr>
              <a:t>th</a:t>
            </a:r>
            <a:r>
              <a:rPr lang="en-US" sz="1800" dirty="0">
                <a:latin typeface="Arial"/>
                <a:cs typeface="Arial"/>
              </a:rPr>
              <a:t>)</a:t>
            </a:r>
          </a:p>
          <a:p>
            <a:pPr lvl="1">
              <a:lnSpc>
                <a:spcPct val="110000"/>
              </a:lnSpc>
              <a:buFont typeface="Arial" charset="0"/>
              <a:buChar char="•"/>
            </a:pPr>
            <a:r>
              <a:rPr lang="en-US" sz="1800" dirty="0">
                <a:latin typeface="Arial"/>
                <a:cs typeface="Arial"/>
              </a:rPr>
              <a:t>Relative standard errors for employment and mean wage estimates (measure of sampling error)</a:t>
            </a:r>
          </a:p>
          <a:p>
            <a:pPr>
              <a:lnSpc>
                <a:spcPct val="110000"/>
              </a:lnSpc>
              <a:buFont typeface="Arial" charset="0"/>
              <a:buChar char="•"/>
            </a:pPr>
            <a:r>
              <a:rPr lang="en-US" sz="1800" dirty="0">
                <a:latin typeface="Arial"/>
                <a:cs typeface="Arial"/>
              </a:rPr>
              <a:t>For most occupations, both hourly and annual wage estimates produced</a:t>
            </a:r>
          </a:p>
          <a:p>
            <a:pPr lvl="1">
              <a:lnSpc>
                <a:spcPct val="110000"/>
              </a:lnSpc>
              <a:buFont typeface="Arial" charset="0"/>
              <a:buChar char="•"/>
            </a:pPr>
            <a:r>
              <a:rPr lang="en-US" sz="1800" dirty="0">
                <a:latin typeface="Arial"/>
                <a:cs typeface="Arial"/>
              </a:rPr>
              <a:t>Assumes standard full-time schedule (2,080 hours)</a:t>
            </a:r>
          </a:p>
          <a:p>
            <a:pPr lvl="1">
              <a:lnSpc>
                <a:spcPct val="110000"/>
              </a:lnSpc>
              <a:buFont typeface="Arial" charset="0"/>
              <a:buChar char="•"/>
            </a:pPr>
            <a:r>
              <a:rPr lang="en-US" sz="1800" dirty="0">
                <a:latin typeface="Arial"/>
                <a:cs typeface="Arial"/>
              </a:rPr>
              <a:t>For some occupations that don’t have standard schedule, only hourly or only annual wage estimates produced</a:t>
            </a:r>
          </a:p>
          <a:p>
            <a:pPr lvl="1">
              <a:lnSpc>
                <a:spcPct val="110000"/>
              </a:lnSpc>
            </a:pPr>
            <a:endParaRPr lang="en-US" sz="1800" dirty="0"/>
          </a:p>
        </p:txBody>
      </p:sp>
    </p:spTree>
    <p:extLst>
      <p:ext uri="{BB962C8B-B14F-4D97-AF65-F5344CB8AC3E}">
        <p14:creationId xmlns:p14="http://schemas.microsoft.com/office/powerpoint/2010/main" val="1192900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latin typeface="Arial"/>
                <a:cs typeface="Arial"/>
              </a:rPr>
              <a:t>OES Estimates Available</a:t>
            </a:r>
          </a:p>
        </p:txBody>
      </p:sp>
      <p:sp>
        <p:nvSpPr>
          <p:cNvPr id="5" name="Content Placeholder 4"/>
          <p:cNvSpPr>
            <a:spLocks noGrp="1"/>
          </p:cNvSpPr>
          <p:nvPr>
            <p:ph idx="1"/>
          </p:nvPr>
        </p:nvSpPr>
        <p:spPr>
          <a:xfrm>
            <a:off x="457200" y="1722437"/>
            <a:ext cx="8229600" cy="4320097"/>
          </a:xfrm>
        </p:spPr>
        <p:txBody>
          <a:bodyPr/>
          <a:lstStyle/>
          <a:p>
            <a:pPr>
              <a:lnSpc>
                <a:spcPct val="110000"/>
              </a:lnSpc>
              <a:buFont typeface="Arial" charset="0"/>
              <a:buChar char="•"/>
            </a:pPr>
            <a:r>
              <a:rPr lang="en-US" sz="1800" dirty="0">
                <a:latin typeface="Arial"/>
                <a:cs typeface="Arial"/>
              </a:rPr>
              <a:t>Cross-industry occupational employment and wage estimates by geographic area</a:t>
            </a:r>
          </a:p>
          <a:p>
            <a:pPr marL="740664" lvl="1">
              <a:lnSpc>
                <a:spcPct val="110000"/>
              </a:lnSpc>
              <a:spcAft>
                <a:spcPts val="1000"/>
              </a:spcAft>
              <a:buFont typeface="Arial" charset="0"/>
              <a:buChar char="•"/>
            </a:pPr>
            <a:r>
              <a:rPr lang="en-US" sz="1800" dirty="0">
                <a:latin typeface="Arial"/>
                <a:cs typeface="Arial"/>
              </a:rPr>
              <a:t>Over 580 local areas (metropolitan statistical areas, metro divisions, and nonmetropolitan areas); nation; states and District of Columbia; and Guam, Puerto Rico, and U.S. Virgin Islands</a:t>
            </a:r>
          </a:p>
          <a:p>
            <a:pPr>
              <a:lnSpc>
                <a:spcPct val="110000"/>
              </a:lnSpc>
              <a:buFont typeface="Arial" charset="0"/>
              <a:buChar char="•"/>
            </a:pPr>
            <a:r>
              <a:rPr lang="en-US" sz="1800" dirty="0">
                <a:latin typeface="Arial"/>
                <a:cs typeface="Arial"/>
              </a:rPr>
              <a:t>Industry-specific estimates—national level only</a:t>
            </a:r>
          </a:p>
          <a:p>
            <a:pPr lvl="1">
              <a:lnSpc>
                <a:spcPct val="110000"/>
              </a:lnSpc>
              <a:spcAft>
                <a:spcPts val="1000"/>
              </a:spcAft>
              <a:buFont typeface="Arial" charset="0"/>
              <a:buChar char="•"/>
            </a:pPr>
            <a:r>
              <a:rPr lang="en-US" sz="1800" dirty="0">
                <a:latin typeface="Arial"/>
                <a:cs typeface="Arial"/>
              </a:rPr>
              <a:t>Over 430 2-digit, 3-digit, 4-digit, and selected 5- and 6-digit NAICS industries and industry aggregations</a:t>
            </a:r>
          </a:p>
          <a:p>
            <a:pPr>
              <a:lnSpc>
                <a:spcPct val="110000"/>
              </a:lnSpc>
              <a:buFont typeface="Arial" charset="0"/>
              <a:buChar char="•"/>
            </a:pPr>
            <a:r>
              <a:rPr lang="en-US" sz="1800" dirty="0">
                <a:latin typeface="Arial"/>
                <a:cs typeface="Arial"/>
              </a:rPr>
              <a:t>Estimates by ownership (public/private)</a:t>
            </a:r>
          </a:p>
          <a:p>
            <a:pPr lvl="1">
              <a:lnSpc>
                <a:spcPct val="110000"/>
              </a:lnSpc>
              <a:buFont typeface="Arial" charset="0"/>
              <a:buChar char="•"/>
            </a:pPr>
            <a:r>
              <a:rPr lang="en-US" sz="1800" dirty="0">
                <a:latin typeface="Arial"/>
                <a:cs typeface="Arial"/>
              </a:rPr>
              <a:t>Private sector cross-industry; federal, state, and local government; schools and hospitals by ownership</a:t>
            </a:r>
          </a:p>
          <a:p>
            <a:pPr marL="0" indent="0">
              <a:buNone/>
            </a:pPr>
            <a:endParaRPr lang="en-US" sz="1800" dirty="0"/>
          </a:p>
        </p:txBody>
      </p:sp>
    </p:spTree>
    <p:extLst>
      <p:ext uri="{BB962C8B-B14F-4D97-AF65-F5344CB8AC3E}">
        <p14:creationId xmlns:p14="http://schemas.microsoft.com/office/powerpoint/2010/main" val="137867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762000" y="457200"/>
            <a:ext cx="7924800" cy="990600"/>
          </a:xfrm>
        </p:spPr>
        <p:txBody>
          <a:bodyPr>
            <a:normAutofit/>
          </a:bodyPr>
          <a:lstStyle/>
          <a:p>
            <a:pPr eaLnBrk="1" hangingPunct="1"/>
            <a:r>
              <a:rPr lang="en-US" sz="3200" dirty="0">
                <a:latin typeface="Arial"/>
                <a:cs typeface="Arial"/>
              </a:rPr>
              <a:t>Employment Projections Overview</a:t>
            </a:r>
          </a:p>
        </p:txBody>
      </p:sp>
      <p:sp>
        <p:nvSpPr>
          <p:cNvPr id="40964" name="Rectangle 3"/>
          <p:cNvSpPr>
            <a:spLocks noGrp="1" noChangeArrowheads="1"/>
          </p:cNvSpPr>
          <p:nvPr>
            <p:ph idx="1"/>
          </p:nvPr>
        </p:nvSpPr>
        <p:spPr>
          <a:xfrm>
            <a:off x="914400" y="1484586"/>
            <a:ext cx="7772400" cy="4525963"/>
          </a:xfrm>
        </p:spPr>
        <p:txBody>
          <a:bodyPr/>
          <a:lstStyle/>
          <a:p>
            <a:pPr eaLnBrk="1" hangingPunct="1">
              <a:lnSpc>
                <a:spcPct val="110000"/>
              </a:lnSpc>
              <a:spcAft>
                <a:spcPts val="1000"/>
              </a:spcAft>
              <a:buFont typeface="Arial" charset="0"/>
              <a:buChar char="•"/>
            </a:pPr>
            <a:r>
              <a:rPr lang="en-US" sz="1800" dirty="0">
                <a:latin typeface="Arial"/>
                <a:cs typeface="Arial"/>
              </a:rPr>
              <a:t>10-year projections produced every two years</a:t>
            </a:r>
          </a:p>
          <a:p>
            <a:pPr lvl="1" eaLnBrk="1" hangingPunct="1">
              <a:lnSpc>
                <a:spcPct val="110000"/>
              </a:lnSpc>
              <a:spcAft>
                <a:spcPts val="1000"/>
              </a:spcAft>
              <a:buFont typeface="Arial" charset="0"/>
              <a:buChar char="•"/>
            </a:pPr>
            <a:r>
              <a:rPr lang="en-US" sz="1800" dirty="0">
                <a:latin typeface="Arial"/>
                <a:cs typeface="Arial"/>
              </a:rPr>
              <a:t>Current set covers 2014-2024, 2016-26 to be released in October</a:t>
            </a:r>
          </a:p>
          <a:p>
            <a:pPr eaLnBrk="1" hangingPunct="1">
              <a:lnSpc>
                <a:spcPct val="110000"/>
              </a:lnSpc>
              <a:spcAft>
                <a:spcPts val="1000"/>
              </a:spcAft>
              <a:buFont typeface="Arial" charset="0"/>
              <a:buChar char="•"/>
            </a:pPr>
            <a:r>
              <a:rPr lang="en-US" sz="1800" dirty="0">
                <a:latin typeface="Arial"/>
                <a:cs typeface="Arial"/>
              </a:rPr>
              <a:t>Covers over 800 occupations and 300 industries</a:t>
            </a:r>
          </a:p>
          <a:p>
            <a:pPr eaLnBrk="1" hangingPunct="1">
              <a:lnSpc>
                <a:spcPct val="110000"/>
              </a:lnSpc>
              <a:spcAft>
                <a:spcPts val="1000"/>
              </a:spcAft>
              <a:buFont typeface="Arial" charset="0"/>
              <a:buChar char="•"/>
            </a:pPr>
            <a:r>
              <a:rPr lang="en-US" sz="1800" dirty="0">
                <a:latin typeface="Arial"/>
                <a:cs typeface="Arial"/>
              </a:rPr>
              <a:t>Prepared at the national level by BLS, by states for state and local areas in partnership with BLS and ETA</a:t>
            </a:r>
          </a:p>
          <a:p>
            <a:pPr eaLnBrk="1" hangingPunct="1">
              <a:lnSpc>
                <a:spcPct val="110000"/>
              </a:lnSpc>
              <a:spcAft>
                <a:spcPts val="1000"/>
              </a:spcAft>
              <a:buFont typeface="Arial" charset="0"/>
              <a:buChar char="•"/>
            </a:pPr>
            <a:r>
              <a:rPr lang="en-US" sz="1800" dirty="0">
                <a:latin typeface="Arial"/>
                <a:cs typeface="Arial"/>
              </a:rPr>
              <a:t>Projections of net employment change and total openings</a:t>
            </a:r>
          </a:p>
        </p:txBody>
      </p:sp>
    </p:spTree>
    <p:extLst>
      <p:ext uri="{BB962C8B-B14F-4D97-AF65-F5344CB8AC3E}">
        <p14:creationId xmlns:p14="http://schemas.microsoft.com/office/powerpoint/2010/main" val="26985410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06731" y="1057049"/>
            <a:ext cx="7085218" cy="4813479"/>
          </a:xfrm>
          <a:prstGeom prst="rect">
            <a:avLst/>
          </a:prstGeom>
        </p:spPr>
      </p:pic>
      <p:sp>
        <p:nvSpPr>
          <p:cNvPr id="40963" name="Rectangle 2"/>
          <p:cNvSpPr>
            <a:spLocks noGrp="1" noChangeArrowheads="1"/>
          </p:cNvSpPr>
          <p:nvPr>
            <p:ph type="title"/>
          </p:nvPr>
        </p:nvSpPr>
        <p:spPr>
          <a:xfrm>
            <a:off x="762000" y="457200"/>
            <a:ext cx="7924800" cy="990600"/>
          </a:xfrm>
        </p:spPr>
        <p:txBody>
          <a:bodyPr>
            <a:normAutofit/>
          </a:bodyPr>
          <a:lstStyle/>
          <a:p>
            <a:pPr eaLnBrk="1" hangingPunct="1"/>
            <a:r>
              <a:rPr lang="en-US" sz="3200" dirty="0">
                <a:latin typeface="Arial"/>
                <a:cs typeface="Arial"/>
              </a:rPr>
              <a:t>O*NET Content Model </a:t>
            </a:r>
          </a:p>
        </p:txBody>
      </p:sp>
      <p:sp>
        <p:nvSpPr>
          <p:cNvPr id="2" name="TextBox 1"/>
          <p:cNvSpPr txBox="1"/>
          <p:nvPr/>
        </p:nvSpPr>
        <p:spPr>
          <a:xfrm>
            <a:off x="3596863" y="1057049"/>
            <a:ext cx="914400" cy="914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3600" b="0" i="0" u="none" strike="noStrike" kern="1200" cap="none" spc="0" normalizeH="0" baseline="0" noProof="0" dirty="0">
              <a:ln>
                <a:noFill/>
              </a:ln>
              <a:solidFill>
                <a:schemeClr val="bg1"/>
              </a:solidFill>
              <a:effectLst/>
              <a:uLnTx/>
              <a:uFillTx/>
              <a:latin typeface="Tahoma" pitchFamily="34" charset="0"/>
              <a:ea typeface="+mj-ea"/>
              <a:cs typeface="Tahoma" pitchFamily="34" charset="0"/>
            </a:endParaRPr>
          </a:p>
        </p:txBody>
      </p:sp>
    </p:spTree>
    <p:extLst>
      <p:ext uri="{BB962C8B-B14F-4D97-AF65-F5344CB8AC3E}">
        <p14:creationId xmlns:p14="http://schemas.microsoft.com/office/powerpoint/2010/main" val="3761386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81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a:cs typeface="Arial"/>
              </a:rPr>
              <a:t>Web Developers</a:t>
            </a:r>
          </a:p>
        </p:txBody>
      </p:sp>
      <p:pic>
        <p:nvPicPr>
          <p:cNvPr id="5" name="Content Placeholder 4"/>
          <p:cNvPicPr>
            <a:picLocks noGrp="1" noChangeAspect="1"/>
          </p:cNvPicPr>
          <p:nvPr>
            <p:ph idx="1"/>
          </p:nvPr>
        </p:nvPicPr>
        <p:blipFill>
          <a:blip r:embed="rId2"/>
          <a:stretch>
            <a:fillRect/>
          </a:stretch>
        </p:blipFill>
        <p:spPr>
          <a:xfrm>
            <a:off x="457199" y="3550782"/>
            <a:ext cx="8385243" cy="849050"/>
          </a:xfrm>
          <a:prstGeom prst="rect">
            <a:avLst/>
          </a:prstGeom>
        </p:spPr>
      </p:pic>
      <p:pic>
        <p:nvPicPr>
          <p:cNvPr id="4" name="Picture 3"/>
          <p:cNvPicPr>
            <a:picLocks noChangeAspect="1"/>
          </p:cNvPicPr>
          <p:nvPr/>
        </p:nvPicPr>
        <p:blipFill>
          <a:blip r:embed="rId3"/>
          <a:stretch>
            <a:fillRect/>
          </a:stretch>
        </p:blipFill>
        <p:spPr>
          <a:xfrm>
            <a:off x="457200" y="1265257"/>
            <a:ext cx="8573108" cy="1977868"/>
          </a:xfrm>
          <a:prstGeom prst="rect">
            <a:avLst/>
          </a:prstGeom>
        </p:spPr>
      </p:pic>
      <p:pic>
        <p:nvPicPr>
          <p:cNvPr id="6" name="Picture 5"/>
          <p:cNvPicPr>
            <a:picLocks noChangeAspect="1"/>
          </p:cNvPicPr>
          <p:nvPr/>
        </p:nvPicPr>
        <p:blipFill>
          <a:blip r:embed="rId4"/>
          <a:stretch>
            <a:fillRect/>
          </a:stretch>
        </p:blipFill>
        <p:spPr>
          <a:xfrm>
            <a:off x="457200" y="4707490"/>
            <a:ext cx="8564596" cy="887707"/>
          </a:xfrm>
          <a:prstGeom prst="rect">
            <a:avLst/>
          </a:prstGeom>
        </p:spPr>
      </p:pic>
    </p:spTree>
    <p:extLst>
      <p:ext uri="{BB962C8B-B14F-4D97-AF65-F5344CB8AC3E}">
        <p14:creationId xmlns:p14="http://schemas.microsoft.com/office/powerpoint/2010/main" val="3333107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a:cs typeface="Arial"/>
              </a:rPr>
              <a:t>Strengths of LMI</a:t>
            </a:r>
          </a:p>
        </p:txBody>
      </p:sp>
      <p:sp>
        <p:nvSpPr>
          <p:cNvPr id="4" name="Content Placeholder 3"/>
          <p:cNvSpPr>
            <a:spLocks noGrp="1"/>
          </p:cNvSpPr>
          <p:nvPr>
            <p:ph idx="1"/>
          </p:nvPr>
        </p:nvSpPr>
        <p:spPr>
          <a:xfrm>
            <a:off x="1160507" y="1335906"/>
            <a:ext cx="6946812" cy="4525963"/>
          </a:xfrm>
        </p:spPr>
        <p:txBody>
          <a:bodyPr/>
          <a:lstStyle/>
          <a:p>
            <a:pPr>
              <a:lnSpc>
                <a:spcPct val="110000"/>
              </a:lnSpc>
              <a:spcAft>
                <a:spcPts val="1000"/>
              </a:spcAft>
              <a:buFont typeface="Arial" charset="0"/>
              <a:buChar char="•"/>
            </a:pPr>
            <a:r>
              <a:rPr lang="en-US" sz="1800" dirty="0"/>
              <a:t>Comprehensive information on all sectors of the economy</a:t>
            </a:r>
          </a:p>
          <a:p>
            <a:pPr>
              <a:lnSpc>
                <a:spcPct val="110000"/>
              </a:lnSpc>
              <a:spcAft>
                <a:spcPts val="1000"/>
              </a:spcAft>
              <a:buFont typeface="Arial" charset="0"/>
              <a:buChar char="•"/>
            </a:pPr>
            <a:r>
              <a:rPr lang="en-US" sz="1800" dirty="0"/>
              <a:t>Collected through robust, statistically rigorous, and transparent methods</a:t>
            </a:r>
          </a:p>
          <a:p>
            <a:pPr>
              <a:lnSpc>
                <a:spcPct val="110000"/>
              </a:lnSpc>
              <a:spcAft>
                <a:spcPts val="1000"/>
              </a:spcAft>
              <a:buFont typeface="Arial" charset="0"/>
              <a:buChar char="•"/>
            </a:pPr>
            <a:r>
              <a:rPr lang="en-US" sz="1800" dirty="0"/>
              <a:t>Consistent methods and taxonomy to compare across dimensions</a:t>
            </a:r>
          </a:p>
          <a:p>
            <a:pPr lvl="1">
              <a:lnSpc>
                <a:spcPct val="110000"/>
              </a:lnSpc>
              <a:spcAft>
                <a:spcPts val="1000"/>
              </a:spcAft>
              <a:buFont typeface="Arial" charset="0"/>
              <a:buChar char="•"/>
            </a:pPr>
            <a:r>
              <a:rPr lang="en-US" sz="1800" dirty="0"/>
              <a:t>Geographies</a:t>
            </a:r>
          </a:p>
          <a:p>
            <a:pPr lvl="1">
              <a:lnSpc>
                <a:spcPct val="110000"/>
              </a:lnSpc>
              <a:spcAft>
                <a:spcPts val="1000"/>
              </a:spcAft>
              <a:buFont typeface="Arial" charset="0"/>
              <a:buChar char="•"/>
            </a:pPr>
            <a:r>
              <a:rPr lang="en-US" sz="1800" dirty="0"/>
              <a:t>Time</a:t>
            </a:r>
          </a:p>
          <a:p>
            <a:pPr lvl="1">
              <a:lnSpc>
                <a:spcPct val="110000"/>
              </a:lnSpc>
              <a:spcAft>
                <a:spcPts val="1000"/>
              </a:spcAft>
              <a:buFont typeface="Arial" charset="0"/>
              <a:buChar char="•"/>
            </a:pPr>
            <a:r>
              <a:rPr lang="en-US" sz="1800" dirty="0"/>
              <a:t>Surveys</a:t>
            </a:r>
          </a:p>
          <a:p>
            <a:pPr>
              <a:lnSpc>
                <a:spcPct val="110000"/>
              </a:lnSpc>
              <a:spcAft>
                <a:spcPts val="1000"/>
              </a:spcAft>
            </a:pPr>
            <a:endParaRPr lang="en-US" sz="1800" dirty="0"/>
          </a:p>
        </p:txBody>
      </p:sp>
    </p:spTree>
    <p:extLst>
      <p:ext uri="{BB962C8B-B14F-4D97-AF65-F5344CB8AC3E}">
        <p14:creationId xmlns:p14="http://schemas.microsoft.com/office/powerpoint/2010/main" val="415448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a:cs typeface="Arial"/>
              </a:rPr>
              <a:t>Limitations of LMI</a:t>
            </a:r>
          </a:p>
        </p:txBody>
      </p:sp>
      <p:sp>
        <p:nvSpPr>
          <p:cNvPr id="4" name="Content Placeholder 3"/>
          <p:cNvSpPr>
            <a:spLocks noGrp="1"/>
          </p:cNvSpPr>
          <p:nvPr>
            <p:ph idx="1"/>
          </p:nvPr>
        </p:nvSpPr>
        <p:spPr>
          <a:xfrm>
            <a:off x="438620" y="1367459"/>
            <a:ext cx="8390586" cy="4525963"/>
          </a:xfrm>
        </p:spPr>
        <p:txBody>
          <a:bodyPr/>
          <a:lstStyle/>
          <a:p>
            <a:pPr>
              <a:lnSpc>
                <a:spcPct val="110000"/>
              </a:lnSpc>
              <a:spcAft>
                <a:spcPts val="1000"/>
              </a:spcAft>
              <a:buFont typeface="Arial" charset="0"/>
              <a:buChar char="•"/>
            </a:pPr>
            <a:r>
              <a:rPr lang="en-US" sz="1800" dirty="0"/>
              <a:t>Time lag between collection and publication of data</a:t>
            </a:r>
          </a:p>
          <a:p>
            <a:pPr>
              <a:lnSpc>
                <a:spcPct val="110000"/>
              </a:lnSpc>
              <a:spcAft>
                <a:spcPts val="1000"/>
              </a:spcAft>
              <a:buFont typeface="Arial" charset="0"/>
              <a:buChar char="•"/>
            </a:pPr>
            <a:r>
              <a:rPr lang="en-US" sz="1800" dirty="0"/>
              <a:t>Use of established taxonomies limits information on new or emerging occupations</a:t>
            </a:r>
          </a:p>
          <a:p>
            <a:pPr>
              <a:lnSpc>
                <a:spcPct val="110000"/>
              </a:lnSpc>
              <a:spcAft>
                <a:spcPts val="1000"/>
              </a:spcAft>
              <a:buFont typeface="Arial" charset="0"/>
              <a:buChar char="•"/>
            </a:pPr>
            <a:r>
              <a:rPr lang="en-US" sz="1800" dirty="0"/>
              <a:t>Less data available, or less reliable data, for small geographic areas and small occupations</a:t>
            </a:r>
          </a:p>
          <a:p>
            <a:pPr>
              <a:lnSpc>
                <a:spcPct val="110000"/>
              </a:lnSpc>
              <a:spcAft>
                <a:spcPts val="1000"/>
              </a:spcAft>
            </a:pPr>
            <a:endParaRPr lang="en-US" sz="1800" dirty="0"/>
          </a:p>
        </p:txBody>
      </p:sp>
    </p:spTree>
    <p:extLst>
      <p:ext uri="{BB962C8B-B14F-4D97-AF65-F5344CB8AC3E}">
        <p14:creationId xmlns:p14="http://schemas.microsoft.com/office/powerpoint/2010/main" val="1469510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437744" y="1857983"/>
            <a:ext cx="8229600" cy="3811386"/>
          </a:xfrm>
          <a:prstGeom prst="rect">
            <a:avLst/>
          </a:prstGeom>
        </p:spPr>
        <p:txBody>
          <a:bodyPr/>
          <a:lstStyle>
            <a:lvl1pPr marL="0" indent="0" algn="ctr" defTabSz="914400" rtl="0" eaLnBrk="1" latinLnBrk="0" hangingPunct="1">
              <a:lnSpc>
                <a:spcPts val="3400"/>
              </a:lnSpc>
              <a:spcBef>
                <a:spcPts val="600"/>
              </a:spcBef>
              <a:buFont typeface="Arial" panose="020B0604020202020204" pitchFamily="34" charset="0"/>
              <a:buNone/>
              <a:defRPr sz="32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3700"/>
              </a:lnSpc>
            </a:pPr>
            <a:r>
              <a:rPr lang="en-US" sz="3600" dirty="0">
                <a:solidFill>
                  <a:prstClr val="white"/>
                </a:solidFill>
              </a:rPr>
              <a:t>Michael Wolf</a:t>
            </a:r>
          </a:p>
          <a:p>
            <a:pPr>
              <a:lnSpc>
                <a:spcPts val="3700"/>
              </a:lnSpc>
            </a:pPr>
            <a:r>
              <a:rPr lang="en-US" b="0" dirty="0">
                <a:solidFill>
                  <a:prstClr val="white"/>
                </a:solidFill>
              </a:rPr>
              <a:t>Division Chief</a:t>
            </a:r>
          </a:p>
          <a:p>
            <a:pPr>
              <a:lnSpc>
                <a:spcPts val="3700"/>
              </a:lnSpc>
            </a:pPr>
            <a:r>
              <a:rPr lang="en-US" b="0" dirty="0">
                <a:solidFill>
                  <a:prstClr val="white"/>
                </a:solidFill>
              </a:rPr>
              <a:t>Employment Projections Program</a:t>
            </a:r>
          </a:p>
          <a:p>
            <a:pPr>
              <a:lnSpc>
                <a:spcPts val="3700"/>
              </a:lnSpc>
            </a:pPr>
            <a:r>
              <a:rPr lang="en-US" b="0" dirty="0">
                <a:solidFill>
                  <a:prstClr val="white"/>
                </a:solidFill>
              </a:rPr>
              <a:t>www.bls.gov/emp</a:t>
            </a:r>
            <a:br>
              <a:rPr lang="en-US" b="0" dirty="0">
                <a:solidFill>
                  <a:prstClr val="white"/>
                </a:solidFill>
              </a:rPr>
            </a:br>
            <a:r>
              <a:rPr lang="en-US" b="0" dirty="0">
                <a:solidFill>
                  <a:prstClr val="white"/>
                </a:solidFill>
              </a:rPr>
              <a:t>202-691-5714</a:t>
            </a:r>
            <a:br>
              <a:rPr lang="en-US" b="0" dirty="0">
                <a:solidFill>
                  <a:prstClr val="white"/>
                </a:solidFill>
              </a:rPr>
            </a:br>
            <a:r>
              <a:rPr lang="en-US" b="0" dirty="0">
                <a:solidFill>
                  <a:prstClr val="white"/>
                </a:solidFill>
              </a:rPr>
              <a:t>wolf.michael@bls.gov</a:t>
            </a:r>
          </a:p>
        </p:txBody>
      </p:sp>
    </p:spTree>
    <p:extLst>
      <p:ext uri="{BB962C8B-B14F-4D97-AF65-F5344CB8AC3E}">
        <p14:creationId xmlns:p14="http://schemas.microsoft.com/office/powerpoint/2010/main" val="261005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900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Grantee Polling Question</a:t>
            </a:r>
          </a:p>
        </p:txBody>
      </p:sp>
      <p:graphicFrame>
        <p:nvGraphicFramePr>
          <p:cNvPr id="10" name="Diagram 9"/>
          <p:cNvGraphicFramePr/>
          <p:nvPr>
            <p:extLst>
              <p:ext uri="{D42A27DB-BD31-4B8C-83A1-F6EECF244321}">
                <p14:modId xmlns:p14="http://schemas.microsoft.com/office/powerpoint/2010/main" val="2419438643"/>
              </p:ext>
            </p:extLst>
          </p:nvPr>
        </p:nvGraphicFramePr>
        <p:xfrm>
          <a:off x="304800" y="1219200"/>
          <a:ext cx="7454900" cy="208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6324600" y="6416675"/>
            <a:ext cx="2133600" cy="365125"/>
          </a:xfrm>
          <a:prstGeom prst="rect">
            <a:avLst/>
          </a:prstGeom>
        </p:spPr>
        <p:txBody>
          <a:bodyPr/>
          <a:lstStyle/>
          <a:p>
            <a:fld id="{01723B91-CE10-4F20-890A-0852E2246859}" type="slidenum">
              <a:rPr lang="en-US" smtClean="0"/>
              <a:pPr/>
              <a:t>25</a:t>
            </a:fld>
            <a:endParaRPr lang="en-US"/>
          </a:p>
        </p:txBody>
      </p:sp>
      <p:sp>
        <p:nvSpPr>
          <p:cNvPr id="4" name="Footer Placeholder 3"/>
          <p:cNvSpPr>
            <a:spLocks noGrp="1"/>
          </p:cNvSpPr>
          <p:nvPr>
            <p:ph type="ftr" sz="quarter" idx="4294967295"/>
          </p:nvPr>
        </p:nvSpPr>
        <p:spPr>
          <a:xfrm>
            <a:off x="3124200" y="6416675"/>
            <a:ext cx="2895600" cy="365125"/>
          </a:xfrm>
          <a:prstGeom prst="rect">
            <a:avLst/>
          </a:prstGeom>
        </p:spPr>
        <p:txBody>
          <a:bodyPr/>
          <a:lstStyle/>
          <a:p>
            <a:r>
              <a:rPr lang="en-US"/>
              <a:t>#</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2915" y="3302000"/>
            <a:ext cx="1888485" cy="1759605"/>
          </a:xfrm>
          <a:prstGeom prst="rect">
            <a:avLst/>
          </a:prstGeom>
        </p:spPr>
      </p:pic>
      <p:sp>
        <p:nvSpPr>
          <p:cNvPr id="8" name="Content Placeholder 11"/>
          <p:cNvSpPr>
            <a:spLocks noGrp="1"/>
          </p:cNvSpPr>
          <p:nvPr>
            <p:ph sz="half" idx="4294967295"/>
          </p:nvPr>
        </p:nvSpPr>
        <p:spPr>
          <a:xfrm>
            <a:off x="457200" y="2897934"/>
            <a:ext cx="6674293" cy="3017956"/>
          </a:xfrm>
        </p:spPr>
        <p:txBody>
          <a:bodyPr>
            <a:normAutofit/>
          </a:bodyPr>
          <a:lstStyle/>
          <a:p>
            <a:pPr>
              <a:lnSpc>
                <a:spcPct val="110000"/>
              </a:lnSpc>
              <a:spcAft>
                <a:spcPts val="1500"/>
              </a:spcAft>
              <a:buClr>
                <a:schemeClr val="accent2">
                  <a:lumMod val="50000"/>
                </a:schemeClr>
              </a:buClr>
              <a:buFont typeface="+mj-lt"/>
              <a:buAutoNum type="arabicPeriod"/>
            </a:pPr>
            <a:r>
              <a:rPr lang="en-US" sz="1800" dirty="0">
                <a:solidFill>
                  <a:schemeClr val="tx1"/>
                </a:solidFill>
              </a:rPr>
              <a:t>Occupational trends </a:t>
            </a:r>
          </a:p>
          <a:p>
            <a:pPr>
              <a:lnSpc>
                <a:spcPct val="110000"/>
              </a:lnSpc>
              <a:spcAft>
                <a:spcPts val="1500"/>
              </a:spcAft>
              <a:buClr>
                <a:schemeClr val="accent2">
                  <a:lumMod val="50000"/>
                </a:schemeClr>
              </a:buClr>
              <a:buFont typeface="+mj-lt"/>
              <a:buAutoNum type="arabicPeriod"/>
            </a:pPr>
            <a:r>
              <a:rPr lang="en-US" sz="1800" dirty="0">
                <a:solidFill>
                  <a:schemeClr val="tx1"/>
                </a:solidFill>
              </a:rPr>
              <a:t>Industry trends or projections</a:t>
            </a:r>
          </a:p>
          <a:p>
            <a:pPr>
              <a:lnSpc>
                <a:spcPct val="110000"/>
              </a:lnSpc>
              <a:spcAft>
                <a:spcPts val="1500"/>
              </a:spcAft>
              <a:buClr>
                <a:schemeClr val="accent2">
                  <a:lumMod val="50000"/>
                </a:schemeClr>
              </a:buClr>
              <a:buFont typeface="+mj-lt"/>
              <a:buAutoNum type="arabicPeriod"/>
            </a:pPr>
            <a:r>
              <a:rPr lang="en-US" sz="1800" dirty="0">
                <a:solidFill>
                  <a:schemeClr val="tx1"/>
                </a:solidFill>
              </a:rPr>
              <a:t>Real-time job posting data</a:t>
            </a:r>
          </a:p>
          <a:p>
            <a:pPr>
              <a:lnSpc>
                <a:spcPct val="110000"/>
              </a:lnSpc>
              <a:spcAft>
                <a:spcPts val="1500"/>
              </a:spcAft>
              <a:buClr>
                <a:schemeClr val="accent2">
                  <a:lumMod val="50000"/>
                </a:schemeClr>
              </a:buClr>
              <a:buFont typeface="+mj-lt"/>
              <a:buAutoNum type="arabicPeriod"/>
            </a:pPr>
            <a:r>
              <a:rPr lang="en-US" sz="1800" dirty="0">
                <a:solidFill>
                  <a:schemeClr val="tx1"/>
                </a:solidFill>
              </a:rPr>
              <a:t>Skills Data from O*Net </a:t>
            </a:r>
          </a:p>
          <a:p>
            <a:pPr>
              <a:lnSpc>
                <a:spcPct val="110000"/>
              </a:lnSpc>
              <a:spcAft>
                <a:spcPts val="1500"/>
              </a:spcAft>
              <a:buClr>
                <a:schemeClr val="accent2">
                  <a:lumMod val="50000"/>
                </a:schemeClr>
              </a:buClr>
              <a:buFont typeface="+mj-lt"/>
              <a:buAutoNum type="arabicPeriod"/>
            </a:pPr>
            <a:r>
              <a:rPr lang="en-US" sz="1800" dirty="0">
                <a:solidFill>
                  <a:schemeClr val="tx1"/>
                </a:solidFill>
              </a:rPr>
              <a:t>Other (please describe)</a:t>
            </a:r>
          </a:p>
          <a:p>
            <a:pPr>
              <a:lnSpc>
                <a:spcPct val="110000"/>
              </a:lnSpc>
              <a:spcAft>
                <a:spcPts val="1500"/>
              </a:spcAft>
            </a:pPr>
            <a:endParaRPr lang="en-US" sz="1800" dirty="0"/>
          </a:p>
        </p:txBody>
      </p:sp>
    </p:spTree>
    <p:extLst>
      <p:ext uri="{BB962C8B-B14F-4D97-AF65-F5344CB8AC3E}">
        <p14:creationId xmlns:p14="http://schemas.microsoft.com/office/powerpoint/2010/main" val="145176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4294967295"/>
          </p:nvPr>
        </p:nvSpPr>
        <p:spPr>
          <a:xfrm>
            <a:off x="457200" y="2378116"/>
            <a:ext cx="8229600" cy="1056120"/>
          </a:xfrm>
        </p:spPr>
        <p:txBody>
          <a:bodyPr>
            <a:normAutofit/>
          </a:bodyPr>
          <a:lstStyle/>
          <a:p>
            <a:r>
              <a:rPr lang="en-US" sz="2800" dirty="0"/>
              <a:t>What methods do states use?</a:t>
            </a:r>
          </a:p>
        </p:txBody>
      </p:sp>
      <p:sp>
        <p:nvSpPr>
          <p:cNvPr id="5" name="Title 4"/>
          <p:cNvSpPr>
            <a:spLocks noGrp="1"/>
          </p:cNvSpPr>
          <p:nvPr>
            <p:ph type="title"/>
          </p:nvPr>
        </p:nvSpPr>
        <p:spPr/>
        <p:txBody>
          <a:bodyPr>
            <a:normAutofit fontScale="90000"/>
          </a:bodyPr>
          <a:lstStyle/>
          <a:p>
            <a:r>
              <a:rPr lang="en-US" dirty="0"/>
              <a:t>How to Determine </a:t>
            </a:r>
            <a:br>
              <a:rPr lang="en-US" dirty="0"/>
            </a:br>
            <a:r>
              <a:rPr lang="en-US" dirty="0"/>
              <a:t>Jobs in Demand</a:t>
            </a:r>
          </a:p>
        </p:txBody>
      </p:sp>
      <p:sp>
        <p:nvSpPr>
          <p:cNvPr id="4" name="Subtitle 2"/>
          <p:cNvSpPr txBox="1">
            <a:spLocks/>
          </p:cNvSpPr>
          <p:nvPr/>
        </p:nvSpPr>
        <p:spPr>
          <a:xfrm>
            <a:off x="457200" y="3201480"/>
            <a:ext cx="8229600" cy="2977050"/>
          </a:xfrm>
          <a:prstGeom prst="rect">
            <a:avLst/>
          </a:prstGeom>
        </p:spPr>
        <p:txBody>
          <a:bodyPr/>
          <a:lstStyle>
            <a:lvl1pPr marL="0" indent="0" algn="ctr" defTabSz="914400" rtl="0" eaLnBrk="1" latinLnBrk="0" hangingPunct="1">
              <a:lnSpc>
                <a:spcPts val="3400"/>
              </a:lnSpc>
              <a:spcBef>
                <a:spcPts val="600"/>
              </a:spcBef>
              <a:buFont typeface="Arial" panose="020B0604020202020204" pitchFamily="34" charset="0"/>
              <a:buNone/>
              <a:defRPr sz="32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3300"/>
              </a:lnSpc>
            </a:pPr>
            <a:r>
              <a:rPr lang="en-US" sz="2800" b="0" dirty="0" err="1">
                <a:solidFill>
                  <a:prstClr val="white"/>
                </a:solidFill>
              </a:rPr>
              <a:t>TechHire</a:t>
            </a:r>
            <a:r>
              <a:rPr lang="en-US" sz="2800" b="0" dirty="0">
                <a:solidFill>
                  <a:prstClr val="white"/>
                </a:solidFill>
              </a:rPr>
              <a:t> Webinar</a:t>
            </a:r>
          </a:p>
          <a:p>
            <a:pPr>
              <a:lnSpc>
                <a:spcPts val="3300"/>
              </a:lnSpc>
            </a:pPr>
            <a:endParaRPr lang="en-US" sz="2800" dirty="0">
              <a:solidFill>
                <a:prstClr val="white"/>
              </a:solidFill>
            </a:endParaRPr>
          </a:p>
          <a:p>
            <a:pPr>
              <a:lnSpc>
                <a:spcPts val="3300"/>
              </a:lnSpc>
            </a:pPr>
            <a:r>
              <a:rPr lang="en-US" sz="2800" dirty="0">
                <a:solidFill>
                  <a:prstClr val="white"/>
                </a:solidFill>
              </a:rPr>
              <a:t>Rebecca Rust</a:t>
            </a:r>
          </a:p>
          <a:p>
            <a:pPr>
              <a:lnSpc>
                <a:spcPts val="3300"/>
              </a:lnSpc>
            </a:pPr>
            <a:r>
              <a:rPr lang="en-US" sz="2800" b="0" dirty="0">
                <a:solidFill>
                  <a:prstClr val="white"/>
                </a:solidFill>
              </a:rPr>
              <a:t>Office of Occupational Statistics and </a:t>
            </a:r>
          </a:p>
          <a:p>
            <a:pPr>
              <a:lnSpc>
                <a:spcPts val="3300"/>
              </a:lnSpc>
            </a:pPr>
            <a:r>
              <a:rPr lang="en-US" sz="2800" b="0" dirty="0">
                <a:solidFill>
                  <a:prstClr val="white"/>
                </a:solidFill>
              </a:rPr>
              <a:t>Employment Projections</a:t>
            </a:r>
          </a:p>
          <a:p>
            <a:pPr>
              <a:lnSpc>
                <a:spcPts val="3300"/>
              </a:lnSpc>
            </a:pPr>
            <a:r>
              <a:rPr lang="en-US" sz="2400" b="0" dirty="0">
                <a:solidFill>
                  <a:prstClr val="white"/>
                </a:solidFill>
              </a:rPr>
              <a:t>August 29, 2017</a:t>
            </a:r>
          </a:p>
          <a:p>
            <a:pPr>
              <a:lnSpc>
                <a:spcPts val="3300"/>
              </a:lnSpc>
            </a:pPr>
            <a:endParaRPr lang="en-US" b="0" dirty="0">
              <a:solidFill>
                <a:prstClr val="white"/>
              </a:solidFill>
            </a:endParaRPr>
          </a:p>
        </p:txBody>
      </p:sp>
    </p:spTree>
    <p:extLst>
      <p:ext uri="{BB962C8B-B14F-4D97-AF65-F5344CB8AC3E}">
        <p14:creationId xmlns:p14="http://schemas.microsoft.com/office/powerpoint/2010/main" val="3628786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694173" y="511629"/>
            <a:ext cx="7755653" cy="1096962"/>
          </a:xfrm>
        </p:spPr>
        <p:txBody>
          <a:bodyPr/>
          <a:lstStyle/>
          <a:p>
            <a:r>
              <a:rPr lang="en-US" sz="3200" dirty="0">
                <a:latin typeface="Arial"/>
                <a:cs typeface="Arial"/>
              </a:rPr>
              <a:t>How To Determine Jobs in Demand</a:t>
            </a:r>
            <a:br>
              <a:rPr lang="en-US" sz="3200" dirty="0">
                <a:latin typeface="Arial"/>
                <a:cs typeface="Arial"/>
              </a:rPr>
            </a:br>
            <a:endParaRPr lang="en-US" sz="3200" dirty="0">
              <a:latin typeface="Arial"/>
              <a:cs typeface="Arial"/>
            </a:endParaRPr>
          </a:p>
        </p:txBody>
      </p:sp>
      <p:sp>
        <p:nvSpPr>
          <p:cNvPr id="2" name="Content Placeholder 1"/>
          <p:cNvSpPr>
            <a:spLocks noGrp="1"/>
          </p:cNvSpPr>
          <p:nvPr>
            <p:ph idx="1"/>
          </p:nvPr>
        </p:nvSpPr>
        <p:spPr/>
        <p:txBody>
          <a:bodyPr/>
          <a:lstStyle/>
          <a:p>
            <a:endParaRPr lang="en-US" sz="1800" b="1" dirty="0"/>
          </a:p>
          <a:p>
            <a:endParaRPr lang="en-US" sz="1800" b="1" dirty="0">
              <a:latin typeface="Arial"/>
              <a:cs typeface="Arial"/>
            </a:endParaRPr>
          </a:p>
          <a:p>
            <a:pPr>
              <a:buFont typeface="Arial" charset="0"/>
              <a:buChar char="•"/>
            </a:pPr>
            <a:r>
              <a:rPr lang="en-US" sz="1800" b="1" dirty="0">
                <a:latin typeface="Arial"/>
                <a:cs typeface="Arial"/>
              </a:rPr>
              <a:t>Use of LMI can improve the alignment of education and training to better meet the hiring demands of business</a:t>
            </a:r>
          </a:p>
          <a:p>
            <a:pPr>
              <a:buFont typeface="Arial" charset="0"/>
              <a:buChar char="•"/>
            </a:pPr>
            <a:endParaRPr lang="en-US" sz="1800" b="1" dirty="0">
              <a:latin typeface="Arial"/>
              <a:cs typeface="Arial"/>
            </a:endParaRPr>
          </a:p>
          <a:p>
            <a:pPr lvl="1">
              <a:buFont typeface="Arial" charset="0"/>
              <a:buChar char="•"/>
            </a:pPr>
            <a:r>
              <a:rPr lang="en-US" sz="1800" b="1" dirty="0">
                <a:latin typeface="Arial"/>
                <a:cs typeface="Arial"/>
              </a:rPr>
              <a:t>This can be done by determining in-demand occupations</a:t>
            </a:r>
          </a:p>
          <a:p>
            <a:endParaRPr lang="en-US" sz="1800" b="1" dirty="0"/>
          </a:p>
          <a:p>
            <a:endParaRPr lang="en-US" dirty="0"/>
          </a:p>
        </p:txBody>
      </p:sp>
    </p:spTree>
    <p:extLst>
      <p:ext uri="{BB962C8B-B14F-4D97-AF65-F5344CB8AC3E}">
        <p14:creationId xmlns:p14="http://schemas.microsoft.com/office/powerpoint/2010/main" val="2667507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latin typeface="Arial"/>
                <a:cs typeface="Arial"/>
              </a:rPr>
              <a:t>How to Determine Jobs in Demand</a:t>
            </a:r>
            <a:br>
              <a:rPr lang="en-US" sz="3200" dirty="0">
                <a:latin typeface="Arial"/>
                <a:cs typeface="Arial"/>
              </a:rPr>
            </a:br>
            <a:r>
              <a:rPr lang="en-US" sz="1800" dirty="0">
                <a:latin typeface="Arial"/>
                <a:cs typeface="Arial"/>
              </a:rPr>
              <a:t>Using BLS and State/Area Projections</a:t>
            </a:r>
          </a:p>
        </p:txBody>
      </p:sp>
      <p:sp>
        <p:nvSpPr>
          <p:cNvPr id="3" name="Content Placeholder 2"/>
          <p:cNvSpPr>
            <a:spLocks noGrp="1"/>
          </p:cNvSpPr>
          <p:nvPr>
            <p:ph idx="1"/>
          </p:nvPr>
        </p:nvSpPr>
        <p:spPr>
          <a:xfrm>
            <a:off x="457200" y="1408537"/>
            <a:ext cx="8229600" cy="3992563"/>
          </a:xfrm>
        </p:spPr>
        <p:txBody>
          <a:bodyPr/>
          <a:lstStyle/>
          <a:p>
            <a:pPr>
              <a:buFont typeface="Arial" charset="0"/>
              <a:buChar char="•"/>
            </a:pPr>
            <a:r>
              <a:rPr lang="en-US" sz="1600" b="1" dirty="0">
                <a:solidFill>
                  <a:srgbClr val="002060"/>
                </a:solidFill>
                <a:latin typeface="Arial"/>
                <a:cs typeface="Arial"/>
              </a:rPr>
              <a:t>Fastest growing occupations (by percent) from the state’s Employment Projections program  </a:t>
            </a:r>
          </a:p>
          <a:p>
            <a:pPr lvl="1">
              <a:buSzPct val="80000"/>
              <a:buFont typeface="Arial" charset="0"/>
              <a:buChar char="•"/>
            </a:pPr>
            <a:r>
              <a:rPr lang="en-US" sz="1600" dirty="0">
                <a:solidFill>
                  <a:srgbClr val="002060"/>
                </a:solidFill>
                <a:latin typeface="Arial"/>
                <a:cs typeface="Arial"/>
              </a:rPr>
              <a:t>It could be all those occupations growing faster than the average or some other </a:t>
            </a:r>
            <a:r>
              <a:rPr lang="en-US" sz="1600" i="1" dirty="0">
                <a:solidFill>
                  <a:srgbClr val="C00000"/>
                </a:solidFill>
                <a:latin typeface="Arial"/>
                <a:cs typeface="Arial"/>
              </a:rPr>
              <a:t>selected growth rate threshold</a:t>
            </a:r>
            <a:r>
              <a:rPr lang="en-US" sz="1600" dirty="0">
                <a:solidFill>
                  <a:srgbClr val="002060"/>
                </a:solidFill>
                <a:latin typeface="Arial"/>
                <a:cs typeface="Arial"/>
              </a:rPr>
              <a:t> percent</a:t>
            </a:r>
          </a:p>
          <a:p>
            <a:pPr>
              <a:buFont typeface="Arial" charset="0"/>
              <a:buChar char="•"/>
            </a:pPr>
            <a:endParaRPr lang="en-US" sz="1600" b="1" dirty="0">
              <a:solidFill>
                <a:srgbClr val="002060"/>
              </a:solidFill>
              <a:latin typeface="Arial"/>
              <a:cs typeface="Arial"/>
            </a:endParaRPr>
          </a:p>
          <a:p>
            <a:pPr>
              <a:buFont typeface="Arial" charset="0"/>
              <a:buChar char="•"/>
            </a:pPr>
            <a:r>
              <a:rPr lang="en-US" sz="1600" b="1" dirty="0">
                <a:solidFill>
                  <a:srgbClr val="002060"/>
                </a:solidFill>
                <a:latin typeface="Arial"/>
                <a:cs typeface="Arial"/>
              </a:rPr>
              <a:t>Fastest growing occupations (by percent) from the state’s Employment Projections program that also meet a </a:t>
            </a:r>
            <a:r>
              <a:rPr lang="en-US" sz="1600" i="1" dirty="0">
                <a:solidFill>
                  <a:srgbClr val="C00000"/>
                </a:solidFill>
                <a:latin typeface="Arial"/>
                <a:cs typeface="Arial"/>
              </a:rPr>
              <a:t>selected wage threshold</a:t>
            </a:r>
            <a:endParaRPr lang="en-US" sz="1600" dirty="0">
              <a:solidFill>
                <a:srgbClr val="002060"/>
              </a:solidFill>
              <a:latin typeface="Arial"/>
              <a:cs typeface="Arial"/>
            </a:endParaRPr>
          </a:p>
          <a:p>
            <a:pPr lvl="1">
              <a:buSzPct val="80000"/>
              <a:buFont typeface="Arial" charset="0"/>
              <a:buChar char="•"/>
            </a:pPr>
            <a:r>
              <a:rPr lang="en-US" sz="1600" dirty="0">
                <a:solidFill>
                  <a:srgbClr val="002060"/>
                </a:solidFill>
                <a:latin typeface="Arial"/>
                <a:cs typeface="Arial"/>
              </a:rPr>
              <a:t>It could be those fastest growing occupations that pay a wage equal to or greater than $15.00 per hour, for example</a:t>
            </a:r>
            <a:endParaRPr lang="en-US" sz="1600" b="1" dirty="0">
              <a:solidFill>
                <a:srgbClr val="002060"/>
              </a:solidFill>
              <a:latin typeface="Arial"/>
              <a:cs typeface="Arial"/>
            </a:endParaRPr>
          </a:p>
          <a:p>
            <a:pPr>
              <a:buFont typeface="Arial" charset="0"/>
              <a:buChar char="•"/>
            </a:pPr>
            <a:endParaRPr lang="en-US" sz="1600" b="1" dirty="0">
              <a:solidFill>
                <a:srgbClr val="002060"/>
              </a:solidFill>
              <a:latin typeface="Arial"/>
              <a:cs typeface="Arial"/>
            </a:endParaRPr>
          </a:p>
          <a:p>
            <a:pPr>
              <a:buFont typeface="Arial" charset="0"/>
              <a:buChar char="•"/>
            </a:pPr>
            <a:r>
              <a:rPr lang="en-US" sz="1600" b="1" dirty="0">
                <a:solidFill>
                  <a:srgbClr val="002060"/>
                </a:solidFill>
                <a:latin typeface="Arial"/>
                <a:cs typeface="Arial"/>
              </a:rPr>
              <a:t>Fastest growing occupations (by percent) from the state’s </a:t>
            </a:r>
            <a:br>
              <a:rPr lang="en-US" sz="1600" b="1" dirty="0">
                <a:solidFill>
                  <a:srgbClr val="002060"/>
                </a:solidFill>
                <a:latin typeface="Arial"/>
                <a:cs typeface="Arial"/>
              </a:rPr>
            </a:br>
            <a:r>
              <a:rPr lang="en-US" sz="1600" b="1" dirty="0">
                <a:solidFill>
                  <a:srgbClr val="002060"/>
                </a:solidFill>
                <a:latin typeface="Arial"/>
                <a:cs typeface="Arial"/>
              </a:rPr>
              <a:t>Employment Projections program that also meet a </a:t>
            </a:r>
            <a:br>
              <a:rPr lang="en-US" sz="1600" b="1" dirty="0">
                <a:solidFill>
                  <a:srgbClr val="002060"/>
                </a:solidFill>
                <a:latin typeface="Arial"/>
                <a:cs typeface="Arial"/>
              </a:rPr>
            </a:br>
            <a:r>
              <a:rPr lang="en-US" sz="1600" i="1" dirty="0">
                <a:solidFill>
                  <a:srgbClr val="C00000"/>
                </a:solidFill>
                <a:latin typeface="Arial"/>
                <a:cs typeface="Arial"/>
              </a:rPr>
              <a:t>selected threshold for number of new jobs</a:t>
            </a:r>
            <a:r>
              <a:rPr lang="en-US" sz="1600" dirty="0">
                <a:solidFill>
                  <a:srgbClr val="002060"/>
                </a:solidFill>
                <a:latin typeface="Arial"/>
                <a:cs typeface="Arial"/>
              </a:rPr>
              <a:t>  </a:t>
            </a:r>
          </a:p>
          <a:p>
            <a:pPr lvl="1">
              <a:buSzPct val="80000"/>
              <a:buFont typeface="Arial" charset="0"/>
              <a:buChar char="•"/>
            </a:pPr>
            <a:r>
              <a:rPr lang="en-US" sz="1600" dirty="0">
                <a:solidFill>
                  <a:srgbClr val="002060"/>
                </a:solidFill>
                <a:latin typeface="Arial"/>
                <a:cs typeface="Arial"/>
              </a:rPr>
              <a:t>It could be those fastest growing occupations that also gain at least a 1,000 new jobs or more per year, for example</a:t>
            </a:r>
          </a:p>
          <a:p>
            <a:endParaRPr lang="en-US" sz="1600" b="1" dirty="0">
              <a:solidFill>
                <a:srgbClr val="002060"/>
              </a:solidFill>
            </a:endParaRPr>
          </a:p>
          <a:p>
            <a:endParaRPr lang="en-US" sz="1600" b="1" dirty="0">
              <a:cs typeface="Tahoma" pitchFamily="34" charset="0"/>
            </a:endParaRPr>
          </a:p>
          <a:p>
            <a:endParaRPr lang="en-US" dirty="0"/>
          </a:p>
        </p:txBody>
      </p:sp>
    </p:spTree>
    <p:extLst>
      <p:ext uri="{BB962C8B-B14F-4D97-AF65-F5344CB8AC3E}">
        <p14:creationId xmlns:p14="http://schemas.microsoft.com/office/powerpoint/2010/main" val="2206222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latin typeface="Arial"/>
                <a:cs typeface="Arial"/>
              </a:rPr>
              <a:t>How to Determine Jobs in Demand</a:t>
            </a:r>
            <a:br>
              <a:rPr lang="en-US" sz="3200" dirty="0">
                <a:latin typeface="Arial"/>
                <a:cs typeface="Arial"/>
              </a:rPr>
            </a:br>
            <a:r>
              <a:rPr lang="en-US" sz="1800" dirty="0">
                <a:latin typeface="Arial"/>
                <a:cs typeface="Arial"/>
              </a:rPr>
              <a:t>Using BLS and State/Area Projections</a:t>
            </a:r>
            <a:endParaRPr lang="en-US" sz="1200" dirty="0">
              <a:latin typeface="Arial"/>
              <a:cs typeface="Arial"/>
            </a:endParaRPr>
          </a:p>
        </p:txBody>
      </p:sp>
      <p:sp>
        <p:nvSpPr>
          <p:cNvPr id="3" name="Content Placeholder 2"/>
          <p:cNvSpPr>
            <a:spLocks noGrp="1"/>
          </p:cNvSpPr>
          <p:nvPr>
            <p:ph idx="1"/>
          </p:nvPr>
        </p:nvSpPr>
        <p:spPr>
          <a:xfrm>
            <a:off x="457200" y="1408539"/>
            <a:ext cx="8229600" cy="3992563"/>
          </a:xfrm>
        </p:spPr>
        <p:txBody>
          <a:bodyPr/>
          <a:lstStyle/>
          <a:p>
            <a:pPr>
              <a:spcAft>
                <a:spcPts val="500"/>
              </a:spcAft>
              <a:buFont typeface="Arial" charset="0"/>
              <a:buChar char="•"/>
            </a:pPr>
            <a:r>
              <a:rPr lang="en-US" sz="1600" b="1" dirty="0">
                <a:latin typeface="Arial"/>
                <a:cs typeface="Arial"/>
              </a:rPr>
              <a:t>Fastest growing occupations (by percent) from the </a:t>
            </a:r>
            <a:br>
              <a:rPr lang="en-US" sz="1600" b="1" dirty="0">
                <a:latin typeface="Arial"/>
                <a:cs typeface="Arial"/>
              </a:rPr>
            </a:br>
            <a:r>
              <a:rPr lang="en-US" sz="1600" b="1" dirty="0">
                <a:latin typeface="Arial"/>
                <a:cs typeface="Arial"/>
              </a:rPr>
              <a:t>state’s Employment Projections program that come from </a:t>
            </a:r>
            <a:br>
              <a:rPr lang="en-US" sz="1600" b="1" dirty="0">
                <a:latin typeface="Arial"/>
                <a:cs typeface="Arial"/>
              </a:rPr>
            </a:br>
            <a:r>
              <a:rPr lang="en-US" sz="1600" i="1" dirty="0">
                <a:solidFill>
                  <a:srgbClr val="C00000"/>
                </a:solidFill>
                <a:latin typeface="Arial"/>
                <a:cs typeface="Arial"/>
              </a:rPr>
              <a:t>specified targeted industries </a:t>
            </a:r>
            <a:r>
              <a:rPr lang="en-US" sz="1600" b="1" dirty="0">
                <a:latin typeface="Arial"/>
                <a:cs typeface="Arial"/>
              </a:rPr>
              <a:t>for economic development  </a:t>
            </a:r>
          </a:p>
          <a:p>
            <a:pPr lvl="1">
              <a:spcAft>
                <a:spcPts val="500"/>
              </a:spcAft>
              <a:buSzPct val="80000"/>
              <a:buFont typeface="Arial" charset="0"/>
              <a:buChar char="•"/>
            </a:pPr>
            <a:r>
              <a:rPr lang="en-US" sz="1600" dirty="0">
                <a:latin typeface="Arial"/>
                <a:cs typeface="Arial"/>
              </a:rPr>
              <a:t>Manufacturing could be targeted, for example</a:t>
            </a:r>
            <a:endParaRPr lang="en-US" sz="1600" b="1" dirty="0">
              <a:latin typeface="Arial"/>
              <a:cs typeface="Arial"/>
            </a:endParaRPr>
          </a:p>
          <a:p>
            <a:pPr>
              <a:spcAft>
                <a:spcPts val="500"/>
              </a:spcAft>
              <a:buFont typeface="Arial" charset="0"/>
              <a:buChar char="•"/>
            </a:pPr>
            <a:r>
              <a:rPr lang="en-US" sz="1600" b="1" dirty="0">
                <a:latin typeface="Arial"/>
                <a:cs typeface="Arial"/>
              </a:rPr>
              <a:t>Fastest growing occupations (by percent) from the </a:t>
            </a:r>
            <a:br>
              <a:rPr lang="en-US" sz="1600" b="1" dirty="0">
                <a:latin typeface="Arial"/>
                <a:cs typeface="Arial"/>
              </a:rPr>
            </a:br>
            <a:r>
              <a:rPr lang="en-US" sz="1600" b="1" dirty="0">
                <a:latin typeface="Arial"/>
                <a:cs typeface="Arial"/>
              </a:rPr>
              <a:t>state’s Employment Projections program for a </a:t>
            </a:r>
            <a:br>
              <a:rPr lang="en-US" sz="1600" b="1" dirty="0">
                <a:latin typeface="Arial"/>
                <a:cs typeface="Arial"/>
              </a:rPr>
            </a:br>
            <a:r>
              <a:rPr lang="en-US" sz="1600" i="1" dirty="0">
                <a:solidFill>
                  <a:srgbClr val="C00000"/>
                </a:solidFill>
                <a:latin typeface="Arial"/>
                <a:cs typeface="Arial"/>
              </a:rPr>
              <a:t>specified education/training level</a:t>
            </a:r>
            <a:r>
              <a:rPr lang="en-US" sz="1600" b="1" dirty="0">
                <a:latin typeface="Arial"/>
                <a:cs typeface="Arial"/>
              </a:rPr>
              <a:t>  </a:t>
            </a:r>
          </a:p>
          <a:p>
            <a:pPr lvl="1">
              <a:spcAft>
                <a:spcPts val="500"/>
              </a:spcAft>
              <a:buSzPct val="80000"/>
              <a:buFont typeface="Arial" charset="0"/>
              <a:buChar char="•"/>
            </a:pPr>
            <a:r>
              <a:rPr lang="en-US" sz="1600" dirty="0">
                <a:latin typeface="Arial"/>
                <a:cs typeface="Arial"/>
              </a:rPr>
              <a:t>It could be for the fastest occupations requiring more than a high school degree but less than a bachelor’s degree, for example</a:t>
            </a:r>
            <a:endParaRPr lang="en-US" sz="1600" b="1" dirty="0">
              <a:latin typeface="Arial"/>
              <a:cs typeface="Arial"/>
            </a:endParaRPr>
          </a:p>
          <a:p>
            <a:pPr>
              <a:spcAft>
                <a:spcPts val="500"/>
              </a:spcAft>
              <a:buFont typeface="Arial" charset="0"/>
              <a:buChar char="•"/>
            </a:pPr>
            <a:r>
              <a:rPr lang="en-US" sz="1600" b="1" dirty="0">
                <a:latin typeface="Arial"/>
                <a:cs typeface="Arial"/>
              </a:rPr>
              <a:t>Highest number of job openings from the state’s Employment Projections program</a:t>
            </a:r>
          </a:p>
          <a:p>
            <a:pPr lvl="1">
              <a:spcAft>
                <a:spcPts val="500"/>
              </a:spcAft>
              <a:buSzPct val="80000"/>
              <a:buFont typeface="Arial" charset="0"/>
              <a:buChar char="•"/>
            </a:pPr>
            <a:r>
              <a:rPr lang="en-US" sz="1600" dirty="0">
                <a:latin typeface="Arial"/>
                <a:cs typeface="Arial"/>
              </a:rPr>
              <a:t>Job openings include new jobs and openings from </a:t>
            </a:r>
            <a:r>
              <a:rPr lang="en-US" sz="1600" i="1" dirty="0">
                <a:solidFill>
                  <a:srgbClr val="C00000"/>
                </a:solidFill>
                <a:latin typeface="Arial"/>
                <a:cs typeface="Arial"/>
              </a:rPr>
              <a:t>replacement needs</a:t>
            </a:r>
            <a:endParaRPr lang="en-US" sz="1600" b="1" dirty="0">
              <a:latin typeface="Arial"/>
              <a:cs typeface="Arial"/>
            </a:endParaRPr>
          </a:p>
          <a:p>
            <a:pPr>
              <a:spcAft>
                <a:spcPts val="500"/>
              </a:spcAft>
              <a:buFont typeface="Arial" charset="0"/>
              <a:buChar char="•"/>
            </a:pPr>
            <a:r>
              <a:rPr lang="en-US" sz="1600" b="1" dirty="0">
                <a:latin typeface="Arial"/>
                <a:cs typeface="Arial"/>
              </a:rPr>
              <a:t>Highest number of new jobs (by </a:t>
            </a:r>
            <a:r>
              <a:rPr lang="en-US" sz="1600" i="1" dirty="0">
                <a:solidFill>
                  <a:srgbClr val="C00000"/>
                </a:solidFill>
                <a:latin typeface="Arial"/>
                <a:cs typeface="Arial"/>
              </a:rPr>
              <a:t>specified level</a:t>
            </a:r>
            <a:r>
              <a:rPr lang="en-US" sz="1600" b="1" dirty="0">
                <a:latin typeface="Arial"/>
                <a:cs typeface="Arial"/>
              </a:rPr>
              <a:t>) from the state’s Employment Projections program</a:t>
            </a:r>
            <a:r>
              <a:rPr lang="en-US" sz="1600" dirty="0">
                <a:latin typeface="Arial"/>
                <a:cs typeface="Arial"/>
              </a:rPr>
              <a:t>  </a:t>
            </a:r>
          </a:p>
          <a:p>
            <a:pPr lvl="1">
              <a:spcAft>
                <a:spcPts val="500"/>
              </a:spcAft>
              <a:buSzPct val="80000"/>
              <a:buFont typeface="Arial" charset="0"/>
              <a:buChar char="•"/>
            </a:pPr>
            <a:r>
              <a:rPr lang="en-US" sz="1600" dirty="0">
                <a:latin typeface="Arial"/>
                <a:cs typeface="Arial"/>
              </a:rPr>
              <a:t>This listing </a:t>
            </a:r>
            <a:r>
              <a:rPr lang="en-US" sz="1600" i="1" dirty="0">
                <a:solidFill>
                  <a:srgbClr val="C00000"/>
                </a:solidFill>
                <a:latin typeface="Arial"/>
                <a:cs typeface="Arial"/>
              </a:rPr>
              <a:t>could have thresholds</a:t>
            </a:r>
            <a:r>
              <a:rPr lang="en-US" sz="1600" dirty="0">
                <a:latin typeface="Arial"/>
                <a:cs typeface="Arial"/>
              </a:rPr>
              <a:t> added on as shown above, such as wages, targeted industries, and/or education levels</a:t>
            </a:r>
          </a:p>
          <a:p>
            <a:endParaRPr lang="en-US" sz="1600" b="1" dirty="0">
              <a:cs typeface="Tahoma" pitchFamily="34" charset="0"/>
            </a:endParaRPr>
          </a:p>
          <a:p>
            <a:endParaRPr lang="en-US" sz="1600" b="1" dirty="0">
              <a:cs typeface="Tahoma" pitchFamily="34" charset="0"/>
            </a:endParaRPr>
          </a:p>
          <a:p>
            <a:endParaRPr lang="en-US" sz="1600" b="1" dirty="0">
              <a:cs typeface="Tahoma" pitchFamily="34" charset="0"/>
            </a:endParaRPr>
          </a:p>
          <a:p>
            <a:endParaRPr lang="en-US" sz="1600" b="1" dirty="0">
              <a:cs typeface="Tahoma" pitchFamily="34" charset="0"/>
            </a:endParaRPr>
          </a:p>
          <a:p>
            <a:endParaRPr lang="en-US" sz="1600" b="1" dirty="0">
              <a:cs typeface="Tahoma" pitchFamily="34" charset="0"/>
            </a:endParaRPr>
          </a:p>
          <a:p>
            <a:endParaRPr lang="en-US" sz="1600" b="1" dirty="0">
              <a:cs typeface="Tahoma" pitchFamily="34" charset="0"/>
            </a:endParaRPr>
          </a:p>
          <a:p>
            <a:endParaRPr lang="en-US" dirty="0"/>
          </a:p>
        </p:txBody>
      </p:sp>
    </p:spTree>
    <p:extLst>
      <p:ext uri="{BB962C8B-B14F-4D97-AF65-F5344CB8AC3E}">
        <p14:creationId xmlns:p14="http://schemas.microsoft.com/office/powerpoint/2010/main" val="52082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416675"/>
            <a:ext cx="2133600" cy="365125"/>
          </a:xfrm>
          <a:prstGeom prst="rect">
            <a:avLst/>
          </a:prstGeom>
        </p:spPr>
        <p:txBody>
          <a:bodyPr/>
          <a:lstStyle/>
          <a:p>
            <a:fld id="{01723B91-CE10-4F20-890A-0852E2246859}" type="slidenum">
              <a:rPr lang="en-US" smtClean="0"/>
              <a:pPr/>
              <a:t>3</a:t>
            </a:fld>
            <a:endParaRPr lang="en-US" dirty="0"/>
          </a:p>
        </p:txBody>
      </p:sp>
      <p:sp>
        <p:nvSpPr>
          <p:cNvPr id="4" name="Footer Placeholder 3"/>
          <p:cNvSpPr>
            <a:spLocks noGrp="1"/>
          </p:cNvSpPr>
          <p:nvPr>
            <p:ph type="ftr" sz="quarter" idx="4294967295"/>
          </p:nvPr>
        </p:nvSpPr>
        <p:spPr>
          <a:xfrm>
            <a:off x="0" y="6416675"/>
            <a:ext cx="2895600" cy="365125"/>
          </a:xfrm>
          <a:prstGeom prst="rect">
            <a:avLst/>
          </a:prstGeom>
        </p:spPr>
        <p:txBody>
          <a:bodyPr/>
          <a:lstStyle/>
          <a:p>
            <a:r>
              <a:rPr lang="en-US" dirty="0"/>
              <a:t>#</a:t>
            </a:r>
          </a:p>
        </p:txBody>
      </p:sp>
      <p:sp>
        <p:nvSpPr>
          <p:cNvPr id="2" name="Title 1"/>
          <p:cNvSpPr>
            <a:spLocks noGrp="1"/>
          </p:cNvSpPr>
          <p:nvPr>
            <p:ph type="title" idx="4294967295"/>
          </p:nvPr>
        </p:nvSpPr>
        <p:spPr>
          <a:xfrm>
            <a:off x="327729" y="217488"/>
            <a:ext cx="6908800" cy="774700"/>
          </a:xfrm>
        </p:spPr>
        <p:txBody>
          <a:bodyPr/>
          <a:lstStyle/>
          <a:p>
            <a:r>
              <a:rPr lang="en-US" b="1" dirty="0">
                <a:latin typeface="+mj-lt"/>
              </a:rPr>
              <a:t>Grantee Polling Question</a:t>
            </a:r>
          </a:p>
        </p:txBody>
      </p:sp>
      <p:sp>
        <p:nvSpPr>
          <p:cNvPr id="12" name="Content Placeholder 11"/>
          <p:cNvSpPr>
            <a:spLocks noGrp="1"/>
          </p:cNvSpPr>
          <p:nvPr>
            <p:ph sz="half" idx="4294967295"/>
          </p:nvPr>
        </p:nvSpPr>
        <p:spPr>
          <a:xfrm>
            <a:off x="375176" y="2567763"/>
            <a:ext cx="3695700" cy="3240087"/>
          </a:xfrm>
        </p:spPr>
        <p:txBody>
          <a:bodyPr>
            <a:normAutofit/>
          </a:bodyPr>
          <a:lstStyle/>
          <a:p>
            <a:pPr>
              <a:spcAft>
                <a:spcPts val="2400"/>
              </a:spcAft>
              <a:buClr>
                <a:schemeClr val="accent2">
                  <a:lumMod val="50000"/>
                </a:schemeClr>
              </a:buClr>
              <a:buFont typeface="+mj-lt"/>
              <a:buAutoNum type="arabicPeriod"/>
            </a:pPr>
            <a:r>
              <a:rPr lang="en-US" sz="1800" dirty="0">
                <a:solidFill>
                  <a:schemeClr val="tx1"/>
                </a:solidFill>
              </a:rPr>
              <a:t>Authorized representative</a:t>
            </a:r>
          </a:p>
          <a:p>
            <a:pPr>
              <a:spcAft>
                <a:spcPts val="2400"/>
              </a:spcAft>
              <a:buClr>
                <a:schemeClr val="accent2">
                  <a:lumMod val="50000"/>
                </a:schemeClr>
              </a:buClr>
              <a:buFont typeface="+mj-lt"/>
              <a:buAutoNum type="arabicPeriod"/>
            </a:pPr>
            <a:r>
              <a:rPr lang="en-US" sz="1800" dirty="0">
                <a:solidFill>
                  <a:schemeClr val="tx1"/>
                </a:solidFill>
              </a:rPr>
              <a:t>Program director/manager </a:t>
            </a:r>
          </a:p>
          <a:p>
            <a:pPr>
              <a:spcAft>
                <a:spcPts val="2400"/>
              </a:spcAft>
              <a:buClr>
                <a:schemeClr val="accent2">
                  <a:lumMod val="50000"/>
                </a:schemeClr>
              </a:buClr>
              <a:buFont typeface="+mj-lt"/>
              <a:buAutoNum type="arabicPeriod"/>
            </a:pPr>
            <a:r>
              <a:rPr lang="en-US" sz="1800" dirty="0">
                <a:solidFill>
                  <a:schemeClr val="tx1"/>
                </a:solidFill>
              </a:rPr>
              <a:t>IT/Data manager or staff</a:t>
            </a:r>
          </a:p>
          <a:p>
            <a:pPr>
              <a:spcAft>
                <a:spcPts val="2400"/>
              </a:spcAft>
              <a:buClr>
                <a:schemeClr val="accent2">
                  <a:lumMod val="50000"/>
                </a:schemeClr>
              </a:buClr>
              <a:buFont typeface="+mj-lt"/>
              <a:buAutoNum type="arabicPeriod"/>
            </a:pPr>
            <a:r>
              <a:rPr lang="en-US" sz="1800" dirty="0">
                <a:solidFill>
                  <a:schemeClr val="tx1"/>
                </a:solidFill>
              </a:rPr>
              <a:t>Training partner</a:t>
            </a:r>
          </a:p>
          <a:p>
            <a:endParaRPr lang="en-US" sz="1800" dirty="0"/>
          </a:p>
        </p:txBody>
      </p:sp>
      <p:sp>
        <p:nvSpPr>
          <p:cNvPr id="13" name="Content Placeholder 12"/>
          <p:cNvSpPr>
            <a:spLocks noGrp="1"/>
          </p:cNvSpPr>
          <p:nvPr>
            <p:ph sz="half" idx="4294967295"/>
          </p:nvPr>
        </p:nvSpPr>
        <p:spPr>
          <a:xfrm>
            <a:off x="4423491" y="2634032"/>
            <a:ext cx="3181350" cy="1721771"/>
          </a:xfrm>
        </p:spPr>
        <p:txBody>
          <a:bodyPr>
            <a:normAutofit/>
          </a:bodyPr>
          <a:lstStyle/>
          <a:p>
            <a:pPr marL="0" indent="0">
              <a:spcAft>
                <a:spcPts val="2400"/>
              </a:spcAft>
              <a:buNone/>
            </a:pPr>
            <a:r>
              <a:rPr lang="en-US" sz="1800" dirty="0">
                <a:solidFill>
                  <a:schemeClr val="accent2">
                    <a:lumMod val="50000"/>
                  </a:schemeClr>
                </a:solidFill>
              </a:rPr>
              <a:t>5. </a:t>
            </a:r>
            <a:r>
              <a:rPr lang="en-US" sz="1800" dirty="0">
                <a:solidFill>
                  <a:schemeClr val="tx1"/>
                </a:solidFill>
              </a:rPr>
              <a:t>Employer partner</a:t>
            </a:r>
          </a:p>
          <a:p>
            <a:pPr marL="0" indent="0">
              <a:spcAft>
                <a:spcPts val="2400"/>
              </a:spcAft>
              <a:buNone/>
            </a:pPr>
            <a:r>
              <a:rPr lang="en-US" sz="1800" dirty="0">
                <a:solidFill>
                  <a:schemeClr val="accent2">
                    <a:lumMod val="50000"/>
                  </a:schemeClr>
                </a:solidFill>
              </a:rPr>
              <a:t>6. </a:t>
            </a:r>
            <a:r>
              <a:rPr lang="en-US" sz="1800" dirty="0">
                <a:solidFill>
                  <a:schemeClr val="tx1"/>
                </a:solidFill>
              </a:rPr>
              <a:t>Service Provider</a:t>
            </a:r>
          </a:p>
          <a:p>
            <a:pPr marL="0" indent="0">
              <a:spcAft>
                <a:spcPts val="2400"/>
              </a:spcAft>
              <a:buNone/>
            </a:pPr>
            <a:r>
              <a:rPr lang="en-US" sz="1800" dirty="0">
                <a:solidFill>
                  <a:schemeClr val="accent2">
                    <a:lumMod val="50000"/>
                  </a:schemeClr>
                </a:solidFill>
              </a:rPr>
              <a:t>7. </a:t>
            </a:r>
            <a:r>
              <a:rPr lang="en-US" sz="1800" dirty="0">
                <a:solidFill>
                  <a:schemeClr val="tx1"/>
                </a:solidFill>
              </a:rPr>
              <a:t>Other (please specify!)</a:t>
            </a:r>
          </a:p>
        </p:txBody>
      </p:sp>
      <p:graphicFrame>
        <p:nvGraphicFramePr>
          <p:cNvPr id="10" name="Diagram 9"/>
          <p:cNvGraphicFramePr/>
          <p:nvPr>
            <p:extLst>
              <p:ext uri="{D42A27DB-BD31-4B8C-83A1-F6EECF244321}">
                <p14:modId xmlns:p14="http://schemas.microsoft.com/office/powerpoint/2010/main" val="3305499484"/>
              </p:ext>
            </p:extLst>
          </p:nvPr>
        </p:nvGraphicFramePr>
        <p:xfrm>
          <a:off x="304800" y="815163"/>
          <a:ext cx="7652657"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3202" y="4082002"/>
            <a:ext cx="1503568" cy="1400956"/>
          </a:xfrm>
          <a:prstGeom prst="rect">
            <a:avLst/>
          </a:prstGeom>
        </p:spPr>
      </p:pic>
    </p:spTree>
    <p:extLst>
      <p:ext uri="{BB962C8B-B14F-4D97-AF65-F5344CB8AC3E}">
        <p14:creationId xmlns:p14="http://schemas.microsoft.com/office/powerpoint/2010/main" val="3104086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latin typeface="Arial"/>
                <a:cs typeface="Arial"/>
              </a:rPr>
              <a:t>How to Determine Jobs in Demand</a:t>
            </a:r>
            <a:br>
              <a:rPr lang="en-US" sz="3200" dirty="0">
                <a:latin typeface="Arial"/>
                <a:cs typeface="Arial"/>
              </a:rPr>
            </a:br>
            <a:r>
              <a:rPr lang="en-US" sz="1800" dirty="0">
                <a:latin typeface="Arial"/>
                <a:cs typeface="Arial"/>
              </a:rPr>
              <a:t>Using alternative data bases or customized employer needs</a:t>
            </a:r>
          </a:p>
        </p:txBody>
      </p:sp>
      <p:sp>
        <p:nvSpPr>
          <p:cNvPr id="3" name="Content Placeholder 2"/>
          <p:cNvSpPr>
            <a:spLocks noGrp="1"/>
          </p:cNvSpPr>
          <p:nvPr>
            <p:ph idx="1"/>
          </p:nvPr>
        </p:nvSpPr>
        <p:spPr>
          <a:xfrm>
            <a:off x="457200" y="1422185"/>
            <a:ext cx="8229600" cy="3992563"/>
          </a:xfrm>
        </p:spPr>
        <p:txBody>
          <a:bodyPr/>
          <a:lstStyle/>
          <a:p>
            <a:pPr>
              <a:buFont typeface="Arial" charset="0"/>
              <a:buChar char="•"/>
            </a:pPr>
            <a:r>
              <a:rPr lang="en-US" sz="1400" b="1" dirty="0">
                <a:latin typeface="Arial"/>
                <a:cs typeface="Arial"/>
              </a:rPr>
              <a:t>Highest number of job openings or fastest gain in openings from a </a:t>
            </a:r>
            <a:br>
              <a:rPr lang="en-US" sz="1400" b="1" dirty="0">
                <a:latin typeface="Arial"/>
                <a:cs typeface="Arial"/>
              </a:rPr>
            </a:br>
            <a:r>
              <a:rPr lang="en-US" sz="1400" i="1" dirty="0">
                <a:solidFill>
                  <a:srgbClr val="C00000"/>
                </a:solidFill>
                <a:latin typeface="Arial"/>
                <a:cs typeface="Arial"/>
              </a:rPr>
              <a:t>Job Vacancy Survey</a:t>
            </a:r>
            <a:r>
              <a:rPr lang="en-US" sz="1400" b="1" dirty="0">
                <a:solidFill>
                  <a:srgbClr val="002060"/>
                </a:solidFill>
                <a:latin typeface="Arial"/>
                <a:cs typeface="Arial"/>
              </a:rPr>
              <a:t> or </a:t>
            </a:r>
            <a:r>
              <a:rPr lang="en-US" sz="1400" i="1" dirty="0">
                <a:solidFill>
                  <a:srgbClr val="C00000"/>
                </a:solidFill>
                <a:latin typeface="Arial"/>
                <a:cs typeface="Arial"/>
              </a:rPr>
              <a:t>Skills-Gap Survey</a:t>
            </a:r>
          </a:p>
          <a:p>
            <a:pPr lvl="1">
              <a:buSzPct val="80000"/>
              <a:buFont typeface="Arial" charset="0"/>
              <a:buChar char="•"/>
            </a:pPr>
            <a:r>
              <a:rPr lang="en-US" sz="1400" dirty="0">
                <a:latin typeface="Arial"/>
                <a:cs typeface="Arial"/>
              </a:rPr>
              <a:t>This could be from a state survey that asks employers about unmet hiring needs</a:t>
            </a:r>
          </a:p>
          <a:p>
            <a:pPr>
              <a:buFont typeface="Arial" charset="0"/>
              <a:buChar char="•"/>
            </a:pPr>
            <a:endParaRPr lang="en-US" sz="700" b="1" dirty="0">
              <a:latin typeface="Arial"/>
              <a:cs typeface="Arial"/>
            </a:endParaRPr>
          </a:p>
          <a:p>
            <a:pPr>
              <a:buFont typeface="Arial" charset="0"/>
              <a:buChar char="•"/>
            </a:pPr>
            <a:r>
              <a:rPr lang="en-US" sz="1400" b="1" dirty="0">
                <a:latin typeface="Arial"/>
                <a:cs typeface="Arial"/>
              </a:rPr>
              <a:t>Highest number of </a:t>
            </a:r>
            <a:r>
              <a:rPr lang="en-US" sz="1400" i="1" dirty="0">
                <a:solidFill>
                  <a:srgbClr val="C00000"/>
                </a:solidFill>
                <a:latin typeface="Arial"/>
                <a:cs typeface="Arial"/>
              </a:rPr>
              <a:t>online job ads </a:t>
            </a:r>
            <a:r>
              <a:rPr lang="en-US" sz="1400" b="1" dirty="0">
                <a:latin typeface="Arial"/>
                <a:cs typeface="Arial"/>
              </a:rPr>
              <a:t>or fastest gain in job ads by occupation  </a:t>
            </a:r>
          </a:p>
          <a:p>
            <a:pPr lvl="1">
              <a:buSzPct val="80000"/>
              <a:buFont typeface="Arial" charset="0"/>
              <a:buChar char="•"/>
            </a:pPr>
            <a:r>
              <a:rPr lang="en-US" sz="1400" dirty="0">
                <a:latin typeface="Arial"/>
                <a:cs typeface="Arial"/>
              </a:rPr>
              <a:t>This could be from the state’s job bank or other source, such as Help Wanted </a:t>
            </a:r>
            <a:r>
              <a:rPr lang="en-US" sz="1400" dirty="0" err="1">
                <a:latin typeface="Arial"/>
                <a:cs typeface="Arial"/>
              </a:rPr>
              <a:t>OnLine</a:t>
            </a:r>
            <a:r>
              <a:rPr lang="en-US" sz="1400" dirty="0">
                <a:latin typeface="Arial"/>
                <a:cs typeface="Arial"/>
              </a:rPr>
              <a:t> from the Conference Board, for example</a:t>
            </a:r>
          </a:p>
          <a:p>
            <a:pPr>
              <a:buFont typeface="Arial" charset="0"/>
              <a:buChar char="•"/>
            </a:pPr>
            <a:endParaRPr lang="en-US" sz="700" dirty="0">
              <a:latin typeface="Arial"/>
              <a:cs typeface="Arial"/>
            </a:endParaRPr>
          </a:p>
          <a:p>
            <a:pPr>
              <a:buFont typeface="Arial" charset="0"/>
              <a:buChar char="•"/>
            </a:pPr>
            <a:r>
              <a:rPr lang="en-US" sz="1400" b="1" dirty="0">
                <a:latin typeface="Arial"/>
                <a:cs typeface="Arial"/>
              </a:rPr>
              <a:t>Highest number or fastest growing </a:t>
            </a:r>
            <a:r>
              <a:rPr lang="en-US" sz="1400" i="1" dirty="0">
                <a:solidFill>
                  <a:srgbClr val="C00000"/>
                </a:solidFill>
                <a:latin typeface="Arial"/>
                <a:cs typeface="Arial"/>
              </a:rPr>
              <a:t>online job ads </a:t>
            </a:r>
            <a:r>
              <a:rPr lang="en-US" sz="1400" b="1" dirty="0">
                <a:latin typeface="Arial"/>
                <a:cs typeface="Arial"/>
              </a:rPr>
              <a:t>and/or those hardest to fill  </a:t>
            </a:r>
          </a:p>
          <a:p>
            <a:pPr lvl="1">
              <a:buSzPct val="80000"/>
              <a:buFont typeface="Arial" charset="0"/>
              <a:buChar char="•"/>
            </a:pPr>
            <a:r>
              <a:rPr lang="en-US" sz="1400" dirty="0">
                <a:latin typeface="Arial"/>
                <a:cs typeface="Arial"/>
              </a:rPr>
              <a:t>This could be reposted online jobs</a:t>
            </a:r>
          </a:p>
          <a:p>
            <a:pPr>
              <a:buFont typeface="Arial" charset="0"/>
              <a:buChar char="•"/>
            </a:pPr>
            <a:endParaRPr lang="en-US" sz="700" b="1" dirty="0">
              <a:latin typeface="Arial"/>
              <a:cs typeface="Arial"/>
            </a:endParaRPr>
          </a:p>
          <a:p>
            <a:pPr>
              <a:buFont typeface="Arial" charset="0"/>
              <a:buChar char="•"/>
            </a:pPr>
            <a:r>
              <a:rPr lang="en-US" sz="1400" b="1" dirty="0">
                <a:latin typeface="Arial"/>
                <a:cs typeface="Arial"/>
              </a:rPr>
              <a:t>Largest gap between occupational </a:t>
            </a:r>
            <a:r>
              <a:rPr lang="en-US" sz="1400" i="1" dirty="0">
                <a:solidFill>
                  <a:srgbClr val="C00000"/>
                </a:solidFill>
                <a:latin typeface="Arial"/>
                <a:cs typeface="Arial"/>
              </a:rPr>
              <a:t>demand and supply</a:t>
            </a:r>
            <a:r>
              <a:rPr lang="en-US" sz="1400" dirty="0">
                <a:latin typeface="Arial"/>
                <a:cs typeface="Arial"/>
              </a:rPr>
              <a:t>  </a:t>
            </a:r>
          </a:p>
          <a:p>
            <a:pPr lvl="1">
              <a:buSzPct val="80000"/>
              <a:buFont typeface="Arial" charset="0"/>
              <a:buChar char="•"/>
            </a:pPr>
            <a:r>
              <a:rPr lang="en-US" sz="1400" dirty="0">
                <a:latin typeface="Arial"/>
                <a:cs typeface="Arial"/>
              </a:rPr>
              <a:t>This could be comparing demand occupations (from Employment Projections or online ads) compared to supply (which could be training completers and job seekers registered in the state’s career centers)</a:t>
            </a:r>
            <a:endParaRPr lang="en-US" sz="1400" b="1" dirty="0">
              <a:latin typeface="Arial"/>
              <a:cs typeface="Arial"/>
            </a:endParaRPr>
          </a:p>
          <a:p>
            <a:pPr>
              <a:buFont typeface="Arial" charset="0"/>
              <a:buChar char="•"/>
            </a:pPr>
            <a:endParaRPr lang="en-US" sz="700" b="1" dirty="0">
              <a:latin typeface="Arial"/>
              <a:cs typeface="Arial"/>
            </a:endParaRPr>
          </a:p>
          <a:p>
            <a:pPr>
              <a:buFont typeface="Arial" charset="0"/>
              <a:buChar char="•"/>
            </a:pPr>
            <a:r>
              <a:rPr lang="en-US" sz="1400" b="1" dirty="0">
                <a:latin typeface="Arial"/>
                <a:cs typeface="Arial"/>
              </a:rPr>
              <a:t>Employer needs for customized training to meet specific hiring needs  </a:t>
            </a:r>
          </a:p>
          <a:p>
            <a:pPr lvl="1">
              <a:buSzPct val="100000"/>
              <a:buFont typeface="Arial" charset="0"/>
              <a:buChar char="•"/>
            </a:pPr>
            <a:r>
              <a:rPr lang="en-US" sz="1400" dirty="0">
                <a:latin typeface="Arial"/>
                <a:cs typeface="Arial"/>
              </a:rPr>
              <a:t>This could be from business partnerships, a new firm opening up in an area, or from coordination efforts of business, workforce, economic development, and education all working together</a:t>
            </a:r>
          </a:p>
          <a:p>
            <a:endParaRPr lang="en-US" sz="1600" dirty="0">
              <a:cs typeface="Tahoma" pitchFamily="34" charset="0"/>
            </a:endParaRPr>
          </a:p>
          <a:p>
            <a:endParaRPr lang="en-US" sz="1600" b="1" dirty="0">
              <a:cs typeface="Tahoma" pitchFamily="34" charset="0"/>
            </a:endParaRPr>
          </a:p>
          <a:p>
            <a:endParaRPr lang="en-US" sz="1400" b="1" dirty="0">
              <a:cs typeface="Tahoma" pitchFamily="34" charset="0"/>
            </a:endParaRPr>
          </a:p>
          <a:p>
            <a:endParaRPr lang="en-US" dirty="0"/>
          </a:p>
        </p:txBody>
      </p:sp>
    </p:spTree>
    <p:extLst>
      <p:ext uri="{BB962C8B-B14F-4D97-AF65-F5344CB8AC3E}">
        <p14:creationId xmlns:p14="http://schemas.microsoft.com/office/powerpoint/2010/main" val="200052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955" y="596536"/>
            <a:ext cx="8229600" cy="1438741"/>
          </a:xfrm>
        </p:spPr>
        <p:txBody>
          <a:bodyPr/>
          <a:lstStyle/>
          <a:p>
            <a:pPr algn="l"/>
            <a:r>
              <a:rPr lang="en-US" sz="2800" dirty="0">
                <a:latin typeface="Arial"/>
                <a:cs typeface="Arial"/>
              </a:rPr>
              <a:t>Improved Alignment of Education and Training with the Hiring Needs of Business Using In-Demand Occupations… Does What?</a:t>
            </a:r>
          </a:p>
        </p:txBody>
      </p:sp>
      <p:sp>
        <p:nvSpPr>
          <p:cNvPr id="4" name="Content Placeholder 3"/>
          <p:cNvSpPr>
            <a:spLocks noGrp="1"/>
          </p:cNvSpPr>
          <p:nvPr>
            <p:ph idx="1"/>
          </p:nvPr>
        </p:nvSpPr>
        <p:spPr>
          <a:xfrm>
            <a:off x="613955" y="2318602"/>
            <a:ext cx="8229600" cy="3992563"/>
          </a:xfrm>
        </p:spPr>
        <p:txBody>
          <a:bodyPr/>
          <a:lstStyle/>
          <a:p>
            <a:pPr marL="0" indent="0">
              <a:spcAft>
                <a:spcPts val="1000"/>
              </a:spcAft>
              <a:buNone/>
            </a:pPr>
            <a:r>
              <a:rPr lang="en-US" sz="1800" dirty="0">
                <a:latin typeface="Arial"/>
                <a:cs typeface="Arial"/>
              </a:rPr>
              <a:t>This improved alignment drives the allocation of training resources, leading to: </a:t>
            </a:r>
          </a:p>
          <a:p>
            <a:pPr lvl="1">
              <a:spcAft>
                <a:spcPts val="1000"/>
              </a:spcAft>
              <a:buFont typeface="Arial" charset="0"/>
              <a:buChar char="•"/>
            </a:pPr>
            <a:r>
              <a:rPr lang="en-US" sz="1800" dirty="0">
                <a:latin typeface="Arial"/>
                <a:cs typeface="Arial"/>
              </a:rPr>
              <a:t>Higher placement and retention rates </a:t>
            </a:r>
          </a:p>
          <a:p>
            <a:pPr lvl="1">
              <a:spcAft>
                <a:spcPts val="1000"/>
              </a:spcAft>
              <a:buFont typeface="Arial" charset="0"/>
              <a:buChar char="•"/>
            </a:pPr>
            <a:r>
              <a:rPr lang="en-US" sz="1800" dirty="0">
                <a:latin typeface="Arial"/>
                <a:cs typeface="Arial"/>
              </a:rPr>
              <a:t>Improved reemployment </a:t>
            </a:r>
          </a:p>
          <a:p>
            <a:pPr lvl="1">
              <a:spcAft>
                <a:spcPts val="1000"/>
              </a:spcAft>
              <a:buFont typeface="Arial" charset="0"/>
              <a:buChar char="•"/>
            </a:pPr>
            <a:r>
              <a:rPr lang="en-US" sz="1800" dirty="0">
                <a:latin typeface="Arial"/>
                <a:cs typeface="Arial"/>
              </a:rPr>
              <a:t>Lowered UI benefit and welfare costs</a:t>
            </a:r>
          </a:p>
          <a:p>
            <a:pPr lvl="1">
              <a:spcAft>
                <a:spcPts val="1000"/>
              </a:spcAft>
              <a:buFont typeface="Arial" charset="0"/>
              <a:buChar char="•"/>
            </a:pPr>
            <a:r>
              <a:rPr lang="en-US" sz="1800" dirty="0">
                <a:latin typeface="Arial"/>
                <a:cs typeface="Arial"/>
              </a:rPr>
              <a:t>Stronger business expansion and retention</a:t>
            </a:r>
          </a:p>
          <a:p>
            <a:pPr lvl="1">
              <a:spcAft>
                <a:spcPts val="1000"/>
              </a:spcAft>
              <a:buFont typeface="Arial" charset="0"/>
              <a:buChar char="•"/>
            </a:pPr>
            <a:r>
              <a:rPr lang="en-US" sz="1800" dirty="0">
                <a:latin typeface="Arial"/>
                <a:cs typeface="Arial"/>
              </a:rPr>
              <a:t>Expanded economic growth</a:t>
            </a:r>
          </a:p>
          <a:p>
            <a:pPr lvl="1">
              <a:spcAft>
                <a:spcPts val="1000"/>
              </a:spcAft>
              <a:buFont typeface="Arial" charset="0"/>
              <a:buChar char="•"/>
            </a:pPr>
            <a:r>
              <a:rPr lang="en-US" sz="1800" dirty="0">
                <a:latin typeface="Arial"/>
                <a:cs typeface="Arial"/>
              </a:rPr>
              <a:t>Improved standards of living</a:t>
            </a:r>
          </a:p>
          <a:p>
            <a:pPr marL="0" indent="0">
              <a:buNone/>
            </a:pPr>
            <a:endParaRPr lang="en-US" sz="1800" b="1" dirty="0"/>
          </a:p>
          <a:p>
            <a:pPr marL="0" indent="0">
              <a:buNone/>
            </a:pPr>
            <a:endParaRPr lang="en-US" sz="1800" b="1" dirty="0"/>
          </a:p>
          <a:p>
            <a:pPr marL="0" indent="0">
              <a:buNone/>
            </a:pPr>
            <a:endParaRPr lang="en-US" sz="1800" dirty="0"/>
          </a:p>
          <a:p>
            <a:pPr>
              <a:buFont typeface="Wingdings" panose="05000000000000000000" pitchFamily="2" charset="2"/>
              <a:buChar char="Ø"/>
            </a:pPr>
            <a:endParaRPr lang="en-US" sz="1800" dirty="0"/>
          </a:p>
        </p:txBody>
      </p:sp>
    </p:spTree>
    <p:extLst>
      <p:ext uri="{BB962C8B-B14F-4D97-AF65-F5344CB8AC3E}">
        <p14:creationId xmlns:p14="http://schemas.microsoft.com/office/powerpoint/2010/main" val="1236239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74" y="485590"/>
            <a:ext cx="8229600" cy="1448602"/>
          </a:xfrm>
        </p:spPr>
        <p:txBody>
          <a:bodyPr/>
          <a:lstStyle/>
          <a:p>
            <a:pPr algn="l"/>
            <a:r>
              <a:rPr lang="en-US" sz="3200" dirty="0">
                <a:latin typeface="Arial"/>
                <a:cs typeface="Arial"/>
              </a:rPr>
              <a:t>Quick Overview of Real-Time </a:t>
            </a:r>
            <a:br>
              <a:rPr lang="en-US" sz="3200" dirty="0">
                <a:latin typeface="Arial"/>
                <a:cs typeface="Arial"/>
              </a:rPr>
            </a:br>
            <a:r>
              <a:rPr lang="en-US" sz="3200" dirty="0">
                <a:latin typeface="Arial"/>
                <a:cs typeface="Arial"/>
              </a:rPr>
              <a:t>Labor Market Information (LMI)</a:t>
            </a:r>
            <a:br>
              <a:rPr lang="en-US" sz="3200" dirty="0">
                <a:latin typeface="Arial"/>
                <a:cs typeface="Arial"/>
              </a:rPr>
            </a:br>
            <a:endParaRPr lang="en-US" sz="3200" dirty="0">
              <a:latin typeface="Arial"/>
              <a:cs typeface="Arial"/>
            </a:endParaRPr>
          </a:p>
        </p:txBody>
      </p:sp>
      <p:sp>
        <p:nvSpPr>
          <p:cNvPr id="3" name="Content Placeholder 2"/>
          <p:cNvSpPr>
            <a:spLocks noGrp="1"/>
          </p:cNvSpPr>
          <p:nvPr>
            <p:ph idx="1"/>
          </p:nvPr>
        </p:nvSpPr>
        <p:spPr>
          <a:xfrm>
            <a:off x="447574" y="1934192"/>
            <a:ext cx="8229600" cy="3992563"/>
          </a:xfrm>
        </p:spPr>
        <p:txBody>
          <a:bodyPr/>
          <a:lstStyle/>
          <a:p>
            <a:pPr>
              <a:spcBef>
                <a:spcPts val="1200"/>
              </a:spcBef>
              <a:buFont typeface="Arial" charset="0"/>
              <a:buChar char="•"/>
            </a:pPr>
            <a:r>
              <a:rPr lang="en-US" sz="1800" b="1" dirty="0">
                <a:latin typeface="Arial"/>
                <a:cs typeface="Arial"/>
              </a:rPr>
              <a:t>What is it: </a:t>
            </a:r>
            <a:r>
              <a:rPr lang="en-US" sz="1800" dirty="0">
                <a:latin typeface="Arial"/>
                <a:cs typeface="Arial"/>
              </a:rPr>
              <a:t>Labor market data that are continuously updated </a:t>
            </a:r>
            <a:br>
              <a:rPr lang="en-US" sz="1800" dirty="0">
                <a:latin typeface="Arial"/>
                <a:cs typeface="Arial"/>
              </a:rPr>
            </a:br>
            <a:r>
              <a:rPr lang="en-US" sz="1800" dirty="0">
                <a:latin typeface="Arial"/>
                <a:cs typeface="Arial"/>
              </a:rPr>
              <a:t>in real-time (hourly, daily, etc.) using web scraping technology</a:t>
            </a:r>
          </a:p>
        </p:txBody>
      </p:sp>
    </p:spTree>
    <p:extLst>
      <p:ext uri="{BB962C8B-B14F-4D97-AF65-F5344CB8AC3E}">
        <p14:creationId xmlns:p14="http://schemas.microsoft.com/office/powerpoint/2010/main" val="144910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152400"/>
            <a:ext cx="7772400" cy="1096962"/>
          </a:xfrm>
        </p:spPr>
        <p:txBody>
          <a:bodyPr>
            <a:noAutofit/>
          </a:bodyPr>
          <a:lstStyle/>
          <a:p>
            <a:pPr algn="l"/>
            <a:r>
              <a:rPr lang="en-US" sz="3200" dirty="0">
                <a:latin typeface="Arial"/>
                <a:cs typeface="Arial"/>
              </a:rPr>
              <a:t>Short-Term Demand Indicator -</a:t>
            </a:r>
            <a:br>
              <a:rPr lang="en-US" sz="3200" dirty="0">
                <a:latin typeface="Arial"/>
                <a:cs typeface="Arial"/>
              </a:rPr>
            </a:br>
            <a:r>
              <a:rPr lang="en-US" sz="3200" dirty="0">
                <a:latin typeface="Arial"/>
                <a:cs typeface="Arial"/>
              </a:rPr>
              <a:t>Online Job Ads</a:t>
            </a:r>
            <a:endParaRPr lang="en-US" sz="3200" dirty="0">
              <a:solidFill>
                <a:schemeClr val="tx2"/>
              </a:solidFill>
              <a:latin typeface="Arial"/>
              <a:cs typeface="Arial"/>
            </a:endParaRPr>
          </a:p>
        </p:txBody>
      </p:sp>
      <p:sp>
        <p:nvSpPr>
          <p:cNvPr id="6" name="Rectangle 3"/>
          <p:cNvSpPr txBox="1">
            <a:spLocks noChangeArrowheads="1"/>
          </p:cNvSpPr>
          <p:nvPr/>
        </p:nvSpPr>
        <p:spPr bwMode="auto">
          <a:xfrm>
            <a:off x="838200" y="1523999"/>
            <a:ext cx="7848600" cy="467466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CE1126"/>
              </a:buClr>
              <a:buSzPct val="80000"/>
              <a:buFont typeface="Wingdings" pitchFamily="2" charset="2"/>
              <a:buChar char=""/>
              <a:defRPr sz="3200" kern="1200">
                <a:solidFill>
                  <a:srgbClr val="192168"/>
                </a:solidFill>
                <a:latin typeface="Tahoma" pitchFamily="34" charset="0"/>
                <a:ea typeface="+mn-ea"/>
                <a:cs typeface="Tahoma" pitchFamily="34" charset="0"/>
              </a:defRPr>
            </a:lvl1pPr>
            <a:lvl2pPr marL="742950" indent="-285750" algn="l" rtl="0" eaLnBrk="1" fontAlgn="base" hangingPunct="1">
              <a:spcBef>
                <a:spcPct val="20000"/>
              </a:spcBef>
              <a:spcAft>
                <a:spcPct val="0"/>
              </a:spcAft>
              <a:buClr>
                <a:srgbClr val="CE1126"/>
              </a:buClr>
              <a:buFont typeface="Wingdings 3" pitchFamily="18" charset="2"/>
              <a:buChar char=""/>
              <a:defRPr sz="2800" kern="1200">
                <a:solidFill>
                  <a:srgbClr val="192168"/>
                </a:solidFill>
                <a:latin typeface="Tahoma" pitchFamily="34" charset="0"/>
                <a:ea typeface="+mn-ea"/>
                <a:cs typeface="Tahoma" pitchFamily="34" charset="0"/>
              </a:defRPr>
            </a:lvl2pPr>
            <a:lvl3pPr marL="1143000" indent="-228600" algn="l" rtl="0" eaLnBrk="1" fontAlgn="base" hangingPunct="1">
              <a:spcBef>
                <a:spcPct val="20000"/>
              </a:spcBef>
              <a:spcAft>
                <a:spcPct val="0"/>
              </a:spcAft>
              <a:buClr>
                <a:srgbClr val="CE1126"/>
              </a:buClr>
              <a:buFont typeface="Calibri" pitchFamily="34" charset="0"/>
              <a:buChar char="–"/>
              <a:defRPr sz="2400" kern="1200">
                <a:solidFill>
                  <a:srgbClr val="192168"/>
                </a:solidFill>
                <a:latin typeface="Tahoma" pitchFamily="34" charset="0"/>
                <a:ea typeface="+mn-ea"/>
                <a:cs typeface="Tahoma" pitchFamily="34" charset="0"/>
              </a:defRPr>
            </a:lvl3pPr>
            <a:lvl4pPr marL="1600200" indent="-228600" algn="l" rtl="0" eaLnBrk="1" fontAlgn="base" hangingPunct="1">
              <a:spcBef>
                <a:spcPct val="20000"/>
              </a:spcBef>
              <a:spcAft>
                <a:spcPct val="0"/>
              </a:spcAft>
              <a:buClr>
                <a:srgbClr val="CE1126"/>
              </a:buClr>
              <a:buSzPct val="125000"/>
              <a:buFont typeface="Arial" charset="0"/>
              <a:buChar char="•"/>
              <a:defRPr sz="2000" kern="1200">
                <a:solidFill>
                  <a:srgbClr val="192168"/>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1200"/>
              </a:spcBef>
              <a:buFont typeface="Arial" charset="0"/>
              <a:buChar char="•"/>
            </a:pPr>
            <a:r>
              <a:rPr lang="en-US" sz="1800" dirty="0">
                <a:latin typeface="Arial"/>
                <a:cs typeface="Arial"/>
              </a:rPr>
              <a:t>Measures real-time occupational demand captured by online job ads from many sources</a:t>
            </a:r>
          </a:p>
          <a:p>
            <a:pPr defTabSz="914400">
              <a:spcBef>
                <a:spcPts val="1200"/>
              </a:spcBef>
              <a:buFont typeface="Arial" charset="0"/>
              <a:buChar char="•"/>
            </a:pPr>
            <a:r>
              <a:rPr lang="en-US" sz="1800" dirty="0">
                <a:latin typeface="Arial"/>
                <a:cs typeface="Arial"/>
              </a:rPr>
              <a:t>Provides deduplicated job openings (ads) obtained by spidering technology</a:t>
            </a:r>
          </a:p>
          <a:p>
            <a:pPr defTabSz="914400">
              <a:spcBef>
                <a:spcPts val="1200"/>
              </a:spcBef>
              <a:buFont typeface="Arial" charset="0"/>
              <a:buChar char="•"/>
            </a:pPr>
            <a:r>
              <a:rPr lang="en-US" sz="1800" dirty="0">
                <a:latin typeface="Arial"/>
                <a:cs typeface="Arial"/>
              </a:rPr>
              <a:t>Began in 2005 with the Conference Board in response to declining classified ads in newspapers, started receiving data in 2009</a:t>
            </a:r>
          </a:p>
          <a:p>
            <a:pPr defTabSz="914400">
              <a:spcBef>
                <a:spcPts val="1200"/>
              </a:spcBef>
              <a:buFont typeface="Arial" charset="0"/>
              <a:buChar char="•"/>
            </a:pPr>
            <a:r>
              <a:rPr lang="en-US" sz="1800" dirty="0">
                <a:latin typeface="Arial"/>
                <a:cs typeface="Arial"/>
              </a:rPr>
              <a:t>Is supplemental to traditional LMI, but not a substitute</a:t>
            </a:r>
          </a:p>
          <a:p>
            <a:pPr defTabSz="914400">
              <a:spcBef>
                <a:spcPts val="1200"/>
              </a:spcBef>
              <a:buFont typeface="Arial" charset="0"/>
              <a:buChar char="•"/>
            </a:pPr>
            <a:r>
              <a:rPr lang="en-US" sz="1800" dirty="0">
                <a:latin typeface="Arial"/>
                <a:cs typeface="Arial"/>
              </a:rPr>
              <a:t>Reports showing hiring demand for the nation, states, and local areas are available every month </a:t>
            </a:r>
          </a:p>
        </p:txBody>
      </p:sp>
    </p:spTree>
    <p:extLst>
      <p:ext uri="{BB962C8B-B14F-4D97-AF65-F5344CB8AC3E}">
        <p14:creationId xmlns:p14="http://schemas.microsoft.com/office/powerpoint/2010/main" val="4203600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99699" y="599975"/>
            <a:ext cx="7772400" cy="651309"/>
          </a:xfrm>
        </p:spPr>
        <p:txBody>
          <a:bodyPr/>
          <a:lstStyle/>
          <a:p>
            <a:pPr algn="l"/>
            <a:r>
              <a:rPr lang="en-US" sz="3200" dirty="0">
                <a:latin typeface="Arial"/>
                <a:cs typeface="Arial"/>
              </a:rPr>
              <a:t>Benefits to Real-Time LMI </a:t>
            </a:r>
            <a:r>
              <a:rPr lang="en-US" sz="2000" dirty="0">
                <a:latin typeface="Arial"/>
                <a:cs typeface="Arial"/>
              </a:rPr>
              <a:t>(online job ads)</a:t>
            </a:r>
            <a:r>
              <a:rPr lang="en-US" sz="3200" dirty="0">
                <a:latin typeface="Arial"/>
                <a:cs typeface="Arial"/>
              </a:rPr>
              <a:t> </a:t>
            </a:r>
            <a:endParaRPr lang="en-US" sz="3200" dirty="0">
              <a:solidFill>
                <a:schemeClr val="tx1"/>
              </a:solidFill>
              <a:latin typeface="Arial"/>
              <a:cs typeface="Arial"/>
            </a:endParaRPr>
          </a:p>
        </p:txBody>
      </p:sp>
      <p:sp>
        <p:nvSpPr>
          <p:cNvPr id="5" name="Rectangle 3"/>
          <p:cNvSpPr txBox="1">
            <a:spLocks noChangeArrowheads="1"/>
          </p:cNvSpPr>
          <p:nvPr/>
        </p:nvSpPr>
        <p:spPr bwMode="auto">
          <a:xfrm>
            <a:off x="838601" y="1524001"/>
            <a:ext cx="7591425" cy="4511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CE1126"/>
              </a:buClr>
              <a:buSzPct val="80000"/>
              <a:buFont typeface="Wingdings" pitchFamily="2" charset="2"/>
              <a:buChar char=""/>
              <a:defRPr sz="3200" kern="1200">
                <a:solidFill>
                  <a:srgbClr val="192168"/>
                </a:solidFill>
                <a:latin typeface="Tahoma" pitchFamily="34" charset="0"/>
                <a:ea typeface="+mn-ea"/>
                <a:cs typeface="Tahoma" pitchFamily="34" charset="0"/>
              </a:defRPr>
            </a:lvl1pPr>
            <a:lvl2pPr marL="742950" indent="-285750" algn="l" rtl="0" eaLnBrk="1" fontAlgn="base" hangingPunct="1">
              <a:spcBef>
                <a:spcPct val="20000"/>
              </a:spcBef>
              <a:spcAft>
                <a:spcPct val="0"/>
              </a:spcAft>
              <a:buClr>
                <a:srgbClr val="CE1126"/>
              </a:buClr>
              <a:buFont typeface="Wingdings 3" pitchFamily="18" charset="2"/>
              <a:buChar char=""/>
              <a:defRPr sz="2800" kern="1200">
                <a:solidFill>
                  <a:srgbClr val="192168"/>
                </a:solidFill>
                <a:latin typeface="Tahoma" pitchFamily="34" charset="0"/>
                <a:ea typeface="+mn-ea"/>
                <a:cs typeface="Tahoma" pitchFamily="34" charset="0"/>
              </a:defRPr>
            </a:lvl2pPr>
            <a:lvl3pPr marL="1143000" indent="-228600" algn="l" rtl="0" eaLnBrk="1" fontAlgn="base" hangingPunct="1">
              <a:spcBef>
                <a:spcPct val="20000"/>
              </a:spcBef>
              <a:spcAft>
                <a:spcPct val="0"/>
              </a:spcAft>
              <a:buClr>
                <a:srgbClr val="CE1126"/>
              </a:buClr>
              <a:buFont typeface="Calibri" pitchFamily="34" charset="0"/>
              <a:buChar char="–"/>
              <a:defRPr sz="2400" kern="1200">
                <a:solidFill>
                  <a:srgbClr val="192168"/>
                </a:solidFill>
                <a:latin typeface="Tahoma" pitchFamily="34" charset="0"/>
                <a:ea typeface="+mn-ea"/>
                <a:cs typeface="Tahoma" pitchFamily="34" charset="0"/>
              </a:defRPr>
            </a:lvl3pPr>
            <a:lvl4pPr marL="1600200" indent="-228600" algn="l" rtl="0" eaLnBrk="1" fontAlgn="base" hangingPunct="1">
              <a:spcBef>
                <a:spcPct val="20000"/>
              </a:spcBef>
              <a:spcAft>
                <a:spcPct val="0"/>
              </a:spcAft>
              <a:buClr>
                <a:srgbClr val="CE1126"/>
              </a:buClr>
              <a:buSzPct val="125000"/>
              <a:buFont typeface="Arial" charset="0"/>
              <a:buChar char="•"/>
              <a:defRPr sz="2000" kern="1200">
                <a:solidFill>
                  <a:srgbClr val="192168"/>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1200"/>
              </a:spcBef>
              <a:buFont typeface="Arial" charset="0"/>
              <a:buChar char="•"/>
            </a:pPr>
            <a:r>
              <a:rPr lang="en-US" sz="1800" dirty="0">
                <a:latin typeface="Arial"/>
                <a:cs typeface="Arial"/>
              </a:rPr>
              <a:t>Current (updated daily, can be hourly)</a:t>
            </a:r>
          </a:p>
          <a:p>
            <a:pPr defTabSz="914400">
              <a:spcBef>
                <a:spcPts val="1200"/>
              </a:spcBef>
              <a:buFont typeface="Arial" charset="0"/>
              <a:buChar char="•"/>
            </a:pPr>
            <a:r>
              <a:rPr lang="en-US" sz="1800" dirty="0">
                <a:latin typeface="Arial"/>
                <a:cs typeface="Arial"/>
              </a:rPr>
              <a:t>Geographically comprehensive</a:t>
            </a:r>
          </a:p>
          <a:p>
            <a:pPr lvl="1" defTabSz="914400">
              <a:spcBef>
                <a:spcPts val="1200"/>
              </a:spcBef>
              <a:buClr>
                <a:srgbClr val="C00000"/>
              </a:buClr>
              <a:buFont typeface="Arial" charset="0"/>
              <a:buChar char="•"/>
            </a:pPr>
            <a:r>
              <a:rPr lang="en-US" sz="1800" dirty="0">
                <a:solidFill>
                  <a:srgbClr val="002060"/>
                </a:solidFill>
                <a:latin typeface="Arial"/>
                <a:cs typeface="Arial"/>
              </a:rPr>
              <a:t>Nation, State, MSA, County, City; customized areas</a:t>
            </a:r>
            <a:endParaRPr lang="en-US" sz="1800" dirty="0">
              <a:latin typeface="Arial"/>
              <a:cs typeface="Arial"/>
            </a:endParaRPr>
          </a:p>
          <a:p>
            <a:pPr defTabSz="914400">
              <a:spcBef>
                <a:spcPts val="1200"/>
              </a:spcBef>
              <a:buFont typeface="Arial" charset="0"/>
              <a:buChar char="•"/>
            </a:pPr>
            <a:r>
              <a:rPr lang="en-US" sz="1800" dirty="0">
                <a:latin typeface="Arial"/>
                <a:cs typeface="Arial"/>
              </a:rPr>
              <a:t>Actual posted openings – not estimates</a:t>
            </a:r>
          </a:p>
          <a:p>
            <a:pPr defTabSz="914400">
              <a:spcBef>
                <a:spcPts val="1200"/>
              </a:spcBef>
              <a:buFont typeface="Arial" charset="0"/>
              <a:buChar char="•"/>
            </a:pPr>
            <a:r>
              <a:rPr lang="en-US" sz="1800" dirty="0">
                <a:latin typeface="Arial"/>
                <a:cs typeface="Arial"/>
              </a:rPr>
              <a:t>Leading indicator</a:t>
            </a:r>
          </a:p>
          <a:p>
            <a:pPr defTabSz="914400">
              <a:spcBef>
                <a:spcPts val="1200"/>
              </a:spcBef>
              <a:buFont typeface="Arial" charset="0"/>
              <a:buChar char="•"/>
            </a:pPr>
            <a:r>
              <a:rPr lang="en-US" sz="1800" dirty="0">
                <a:latin typeface="Arial"/>
                <a:cs typeface="Arial"/>
              </a:rPr>
              <a:t>Includes new and emerging occupations</a:t>
            </a:r>
          </a:p>
          <a:p>
            <a:pPr defTabSz="914400">
              <a:spcBef>
                <a:spcPts val="1200"/>
              </a:spcBef>
              <a:buFont typeface="Arial" charset="0"/>
              <a:buChar char="•"/>
            </a:pPr>
            <a:r>
              <a:rPr lang="en-US" sz="1800" dirty="0">
                <a:latin typeface="Arial"/>
                <a:cs typeface="Arial"/>
              </a:rPr>
              <a:t>Useful for keyword searches</a:t>
            </a:r>
          </a:p>
          <a:p>
            <a:pPr lvl="1" defTabSz="914400">
              <a:spcBef>
                <a:spcPts val="1200"/>
              </a:spcBef>
              <a:buFont typeface="Arial" charset="0"/>
              <a:buChar char="•"/>
            </a:pPr>
            <a:r>
              <a:rPr lang="en-US" sz="1800" dirty="0">
                <a:latin typeface="Arial"/>
                <a:cs typeface="Arial"/>
              </a:rPr>
              <a:t>STEM, Cyber Security, SQL</a:t>
            </a:r>
          </a:p>
        </p:txBody>
      </p:sp>
    </p:spTree>
    <p:extLst>
      <p:ext uri="{BB962C8B-B14F-4D97-AF65-F5344CB8AC3E}">
        <p14:creationId xmlns:p14="http://schemas.microsoft.com/office/powerpoint/2010/main" val="140634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80935" y="152400"/>
            <a:ext cx="7772400" cy="1096962"/>
          </a:xfrm>
        </p:spPr>
        <p:txBody>
          <a:bodyPr lIns="92075" tIns="46038" rIns="92075" bIns="46038" anchor="b"/>
          <a:lstStyle/>
          <a:p>
            <a:pPr algn="l" eaLnBrk="1" hangingPunct="1">
              <a:defRPr/>
            </a:pPr>
            <a:r>
              <a:rPr lang="en-US" sz="3200" dirty="0">
                <a:latin typeface="Arial"/>
                <a:cs typeface="Arial"/>
              </a:rPr>
              <a:t>Real-Time LMI Data Uses</a:t>
            </a:r>
            <a:br>
              <a:rPr lang="en-US" sz="3200" dirty="0">
                <a:latin typeface="Arial"/>
                <a:cs typeface="Arial"/>
              </a:rPr>
            </a:br>
            <a:r>
              <a:rPr lang="en-US" sz="3200" dirty="0">
                <a:latin typeface="Arial"/>
                <a:cs typeface="Arial"/>
              </a:rPr>
              <a:t>During a Recession</a:t>
            </a:r>
            <a:endParaRPr lang="en-US" sz="2800" dirty="0">
              <a:latin typeface="Arial"/>
              <a:cs typeface="Arial"/>
            </a:endParaRPr>
          </a:p>
        </p:txBody>
      </p:sp>
      <p:sp>
        <p:nvSpPr>
          <p:cNvPr id="5" name="Rectangle 3"/>
          <p:cNvSpPr txBox="1">
            <a:spLocks noChangeArrowheads="1"/>
          </p:cNvSpPr>
          <p:nvPr/>
        </p:nvSpPr>
        <p:spPr bwMode="auto">
          <a:xfrm>
            <a:off x="871422" y="1524000"/>
            <a:ext cx="7591425" cy="426604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CE1126"/>
              </a:buClr>
              <a:buSzPct val="80000"/>
              <a:buFont typeface="Wingdings" pitchFamily="2" charset="2"/>
              <a:buChar char=""/>
              <a:defRPr sz="3200" kern="1200">
                <a:solidFill>
                  <a:srgbClr val="192168"/>
                </a:solidFill>
                <a:latin typeface="Tahoma" pitchFamily="34" charset="0"/>
                <a:ea typeface="+mn-ea"/>
                <a:cs typeface="Tahoma" pitchFamily="34" charset="0"/>
              </a:defRPr>
            </a:lvl1pPr>
            <a:lvl2pPr marL="742950" indent="-285750" algn="l" rtl="0" eaLnBrk="1" fontAlgn="base" hangingPunct="1">
              <a:spcBef>
                <a:spcPct val="20000"/>
              </a:spcBef>
              <a:spcAft>
                <a:spcPct val="0"/>
              </a:spcAft>
              <a:buClr>
                <a:srgbClr val="CE1126"/>
              </a:buClr>
              <a:buFont typeface="Wingdings 3" pitchFamily="18" charset="2"/>
              <a:buChar char=""/>
              <a:defRPr sz="2800" kern="1200">
                <a:solidFill>
                  <a:srgbClr val="192168"/>
                </a:solidFill>
                <a:latin typeface="Tahoma" pitchFamily="34" charset="0"/>
                <a:ea typeface="+mn-ea"/>
                <a:cs typeface="Tahoma" pitchFamily="34" charset="0"/>
              </a:defRPr>
            </a:lvl2pPr>
            <a:lvl3pPr marL="1143000" indent="-228600" algn="l" rtl="0" eaLnBrk="1" fontAlgn="base" hangingPunct="1">
              <a:spcBef>
                <a:spcPct val="20000"/>
              </a:spcBef>
              <a:spcAft>
                <a:spcPct val="0"/>
              </a:spcAft>
              <a:buClr>
                <a:srgbClr val="CE1126"/>
              </a:buClr>
              <a:buFont typeface="Calibri" pitchFamily="34" charset="0"/>
              <a:buChar char="–"/>
              <a:defRPr sz="2400" kern="1200">
                <a:solidFill>
                  <a:srgbClr val="192168"/>
                </a:solidFill>
                <a:latin typeface="Tahoma" pitchFamily="34" charset="0"/>
                <a:ea typeface="+mn-ea"/>
                <a:cs typeface="Tahoma" pitchFamily="34" charset="0"/>
              </a:defRPr>
            </a:lvl3pPr>
            <a:lvl4pPr marL="1600200" indent="-228600" algn="l" rtl="0" eaLnBrk="1" fontAlgn="base" hangingPunct="1">
              <a:spcBef>
                <a:spcPct val="20000"/>
              </a:spcBef>
              <a:spcAft>
                <a:spcPct val="0"/>
              </a:spcAft>
              <a:buClr>
                <a:srgbClr val="CE1126"/>
              </a:buClr>
              <a:buSzPct val="125000"/>
              <a:buFont typeface="Arial" charset="0"/>
              <a:buChar char="•"/>
              <a:defRPr sz="2000" kern="1200">
                <a:solidFill>
                  <a:srgbClr val="192168"/>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1200"/>
              </a:spcBef>
              <a:buFont typeface="Arial" charset="0"/>
              <a:buChar char="•"/>
            </a:pPr>
            <a:r>
              <a:rPr lang="en-US" sz="1800" dirty="0">
                <a:latin typeface="Arial"/>
                <a:cs typeface="Arial"/>
              </a:rPr>
              <a:t>States are to train workers for jobs in demand, </a:t>
            </a:r>
            <a:br>
              <a:rPr lang="en-US" sz="1800" dirty="0">
                <a:latin typeface="Arial"/>
                <a:cs typeface="Arial"/>
              </a:rPr>
            </a:br>
            <a:r>
              <a:rPr lang="en-US" sz="1800" dirty="0">
                <a:latin typeface="Arial"/>
                <a:cs typeface="Arial"/>
              </a:rPr>
              <a:t>according to federal law</a:t>
            </a:r>
          </a:p>
          <a:p>
            <a:pPr defTabSz="914400">
              <a:spcBef>
                <a:spcPts val="1200"/>
              </a:spcBef>
              <a:buFont typeface="Arial" charset="0"/>
              <a:buChar char="•"/>
            </a:pPr>
            <a:r>
              <a:rPr lang="en-US" sz="1800" dirty="0">
                <a:latin typeface="Arial"/>
                <a:cs typeface="Arial"/>
              </a:rPr>
              <a:t>During the depths of a recession traditional LMI may show little or few jobs in demand  </a:t>
            </a:r>
          </a:p>
          <a:p>
            <a:pPr lvl="1" defTabSz="914400">
              <a:spcBef>
                <a:spcPts val="1200"/>
              </a:spcBef>
              <a:buFont typeface="Arial" charset="0"/>
              <a:buChar char="•"/>
            </a:pPr>
            <a:r>
              <a:rPr lang="en-US" sz="1800" dirty="0">
                <a:latin typeface="Arial"/>
                <a:cs typeface="Arial"/>
              </a:rPr>
              <a:t>Traditional LMI is based on net job gains and losses by month</a:t>
            </a:r>
          </a:p>
          <a:p>
            <a:pPr lvl="1" defTabSz="914400">
              <a:spcBef>
                <a:spcPts val="1200"/>
              </a:spcBef>
              <a:buFont typeface="Arial" charset="0"/>
              <a:buChar char="•"/>
            </a:pPr>
            <a:r>
              <a:rPr lang="en-US" sz="1800" dirty="0">
                <a:latin typeface="Arial"/>
                <a:cs typeface="Arial"/>
              </a:rPr>
              <a:t>During a recession many industries are in decline</a:t>
            </a:r>
          </a:p>
          <a:p>
            <a:pPr lvl="1" defTabSz="914400">
              <a:spcBef>
                <a:spcPts val="1200"/>
              </a:spcBef>
              <a:buFont typeface="Arial" charset="0"/>
              <a:buChar char="•"/>
            </a:pPr>
            <a:r>
              <a:rPr lang="en-US" sz="1800" dirty="0">
                <a:latin typeface="Arial"/>
                <a:cs typeface="Arial"/>
              </a:rPr>
              <a:t>States must find jobs for the unemployed even when industries are in decline</a:t>
            </a:r>
          </a:p>
        </p:txBody>
      </p:sp>
    </p:spTree>
    <p:extLst>
      <p:ext uri="{BB962C8B-B14F-4D97-AF65-F5344CB8AC3E}">
        <p14:creationId xmlns:p14="http://schemas.microsoft.com/office/powerpoint/2010/main" val="4219333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823912" y="157776"/>
            <a:ext cx="7772400" cy="1096962"/>
          </a:xfrm>
        </p:spPr>
        <p:txBody>
          <a:bodyPr lIns="92075" tIns="46038" rIns="92075" bIns="46038" anchor="b"/>
          <a:lstStyle/>
          <a:p>
            <a:pPr algn="l" eaLnBrk="1" hangingPunct="1">
              <a:defRPr/>
            </a:pPr>
            <a:r>
              <a:rPr lang="en-US" sz="3200" dirty="0">
                <a:latin typeface="Arial"/>
                <a:cs typeface="Arial"/>
              </a:rPr>
              <a:t>Real-Time LMI Data Uses</a:t>
            </a:r>
            <a:br>
              <a:rPr lang="en-US" sz="3200" dirty="0">
                <a:latin typeface="Arial"/>
                <a:cs typeface="Arial"/>
              </a:rPr>
            </a:br>
            <a:r>
              <a:rPr lang="en-US" sz="3200" dirty="0">
                <a:latin typeface="Arial"/>
                <a:cs typeface="Arial"/>
              </a:rPr>
              <a:t>During a Recession (continued)</a:t>
            </a:r>
            <a:endParaRPr lang="en-US" sz="2800" dirty="0">
              <a:latin typeface="Arial"/>
              <a:cs typeface="Arial"/>
            </a:endParaRPr>
          </a:p>
        </p:txBody>
      </p:sp>
      <p:sp>
        <p:nvSpPr>
          <p:cNvPr id="5" name="Rectangle 3"/>
          <p:cNvSpPr txBox="1">
            <a:spLocks noChangeArrowheads="1"/>
          </p:cNvSpPr>
          <p:nvPr/>
        </p:nvSpPr>
        <p:spPr bwMode="auto">
          <a:xfrm>
            <a:off x="838601" y="1905000"/>
            <a:ext cx="7591425" cy="352565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CE1126"/>
              </a:buClr>
              <a:buSzPct val="80000"/>
              <a:buFont typeface="Wingdings" pitchFamily="2" charset="2"/>
              <a:buChar char=""/>
              <a:defRPr sz="3200" kern="1200">
                <a:solidFill>
                  <a:srgbClr val="192168"/>
                </a:solidFill>
                <a:latin typeface="Tahoma" pitchFamily="34" charset="0"/>
                <a:ea typeface="+mn-ea"/>
                <a:cs typeface="Tahoma" pitchFamily="34" charset="0"/>
              </a:defRPr>
            </a:lvl1pPr>
            <a:lvl2pPr marL="742950" indent="-285750" algn="l" rtl="0" eaLnBrk="1" fontAlgn="base" hangingPunct="1">
              <a:spcBef>
                <a:spcPct val="20000"/>
              </a:spcBef>
              <a:spcAft>
                <a:spcPct val="0"/>
              </a:spcAft>
              <a:buClr>
                <a:srgbClr val="CE1126"/>
              </a:buClr>
              <a:buFont typeface="Wingdings 3" pitchFamily="18" charset="2"/>
              <a:buChar char=""/>
              <a:defRPr sz="2800" kern="1200">
                <a:solidFill>
                  <a:srgbClr val="192168"/>
                </a:solidFill>
                <a:latin typeface="Tahoma" pitchFamily="34" charset="0"/>
                <a:ea typeface="+mn-ea"/>
                <a:cs typeface="Tahoma" pitchFamily="34" charset="0"/>
              </a:defRPr>
            </a:lvl2pPr>
            <a:lvl3pPr marL="1143000" indent="-228600" algn="l" rtl="0" eaLnBrk="1" fontAlgn="base" hangingPunct="1">
              <a:spcBef>
                <a:spcPct val="20000"/>
              </a:spcBef>
              <a:spcAft>
                <a:spcPct val="0"/>
              </a:spcAft>
              <a:buClr>
                <a:srgbClr val="CE1126"/>
              </a:buClr>
              <a:buFont typeface="Calibri" pitchFamily="34" charset="0"/>
              <a:buChar char="–"/>
              <a:defRPr sz="2400" kern="1200">
                <a:solidFill>
                  <a:srgbClr val="192168"/>
                </a:solidFill>
                <a:latin typeface="Tahoma" pitchFamily="34" charset="0"/>
                <a:ea typeface="+mn-ea"/>
                <a:cs typeface="Tahoma" pitchFamily="34" charset="0"/>
              </a:defRPr>
            </a:lvl3pPr>
            <a:lvl4pPr marL="1600200" indent="-228600" algn="l" rtl="0" eaLnBrk="1" fontAlgn="base" hangingPunct="1">
              <a:spcBef>
                <a:spcPct val="20000"/>
              </a:spcBef>
              <a:spcAft>
                <a:spcPct val="0"/>
              </a:spcAft>
              <a:buClr>
                <a:srgbClr val="CE1126"/>
              </a:buClr>
              <a:buSzPct val="125000"/>
              <a:buFont typeface="Arial" charset="0"/>
              <a:buChar char="•"/>
              <a:defRPr sz="2000" kern="1200">
                <a:solidFill>
                  <a:srgbClr val="192168"/>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2400"/>
              </a:spcBef>
              <a:buFont typeface="Arial" charset="0"/>
              <a:buChar char="•"/>
            </a:pPr>
            <a:r>
              <a:rPr lang="en-US" sz="1800" dirty="0">
                <a:latin typeface="Arial"/>
                <a:cs typeface="Arial"/>
              </a:rPr>
              <a:t>Industries with a net decline in   employment still have hiring needs (example, manufacturing)</a:t>
            </a:r>
          </a:p>
          <a:p>
            <a:pPr defTabSz="914400">
              <a:spcBef>
                <a:spcPts val="2400"/>
              </a:spcBef>
              <a:buFont typeface="Arial" charset="0"/>
              <a:buChar char="•"/>
            </a:pPr>
            <a:r>
              <a:rPr lang="en-US" sz="1800" dirty="0">
                <a:latin typeface="Arial"/>
                <a:cs typeface="Arial"/>
              </a:rPr>
              <a:t>States use real time LMI to catch the churning in the job market</a:t>
            </a:r>
          </a:p>
        </p:txBody>
      </p:sp>
    </p:spTree>
    <p:extLst>
      <p:ext uri="{BB962C8B-B14F-4D97-AF65-F5344CB8AC3E}">
        <p14:creationId xmlns:p14="http://schemas.microsoft.com/office/powerpoint/2010/main" val="2373285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89874" y="210152"/>
            <a:ext cx="7564253" cy="1406546"/>
          </a:xfrm>
        </p:spPr>
        <p:txBody>
          <a:bodyPr/>
          <a:lstStyle/>
          <a:p>
            <a:pPr algn="l"/>
            <a:r>
              <a:rPr lang="en-US" sz="3200" dirty="0">
                <a:latin typeface="Arial"/>
                <a:cs typeface="Arial"/>
              </a:rPr>
              <a:t>Real-Time LMI</a:t>
            </a:r>
            <a:br>
              <a:rPr lang="en-US" sz="3200" dirty="0">
                <a:latin typeface="Arial"/>
                <a:cs typeface="Arial"/>
              </a:rPr>
            </a:br>
            <a:r>
              <a:rPr lang="en-US" sz="2800" dirty="0">
                <a:latin typeface="Arial"/>
                <a:cs typeface="Arial"/>
              </a:rPr>
              <a:t>Data Caveats and Limitations</a:t>
            </a:r>
            <a:endParaRPr lang="en-US" sz="2800" dirty="0">
              <a:solidFill>
                <a:schemeClr val="tx1"/>
              </a:solidFill>
              <a:latin typeface="Arial"/>
              <a:cs typeface="Arial"/>
            </a:endParaRPr>
          </a:p>
        </p:txBody>
      </p:sp>
      <p:sp>
        <p:nvSpPr>
          <p:cNvPr id="7" name="Rectangle 3"/>
          <p:cNvSpPr txBox="1">
            <a:spLocks noChangeArrowheads="1"/>
          </p:cNvSpPr>
          <p:nvPr/>
        </p:nvSpPr>
        <p:spPr bwMode="auto">
          <a:xfrm>
            <a:off x="776287" y="1524000"/>
            <a:ext cx="7591425" cy="452066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CE1126"/>
              </a:buClr>
              <a:buSzPct val="80000"/>
              <a:buFont typeface="Wingdings" pitchFamily="2" charset="2"/>
              <a:buChar char=""/>
              <a:defRPr sz="3200" kern="1200">
                <a:solidFill>
                  <a:srgbClr val="192168"/>
                </a:solidFill>
                <a:latin typeface="Tahoma" pitchFamily="34" charset="0"/>
                <a:ea typeface="+mn-ea"/>
                <a:cs typeface="Tahoma" pitchFamily="34" charset="0"/>
              </a:defRPr>
            </a:lvl1pPr>
            <a:lvl2pPr marL="742950" indent="-285750" algn="l" rtl="0" eaLnBrk="1" fontAlgn="base" hangingPunct="1">
              <a:spcBef>
                <a:spcPct val="20000"/>
              </a:spcBef>
              <a:spcAft>
                <a:spcPct val="0"/>
              </a:spcAft>
              <a:buClr>
                <a:srgbClr val="CE1126"/>
              </a:buClr>
              <a:buFont typeface="Wingdings 3" pitchFamily="18" charset="2"/>
              <a:buChar char=""/>
              <a:defRPr sz="2800" kern="1200">
                <a:solidFill>
                  <a:srgbClr val="192168"/>
                </a:solidFill>
                <a:latin typeface="Tahoma" pitchFamily="34" charset="0"/>
                <a:ea typeface="+mn-ea"/>
                <a:cs typeface="Tahoma" pitchFamily="34" charset="0"/>
              </a:defRPr>
            </a:lvl2pPr>
            <a:lvl3pPr marL="1143000" indent="-228600" algn="l" rtl="0" eaLnBrk="1" fontAlgn="base" hangingPunct="1">
              <a:spcBef>
                <a:spcPct val="20000"/>
              </a:spcBef>
              <a:spcAft>
                <a:spcPct val="0"/>
              </a:spcAft>
              <a:buClr>
                <a:srgbClr val="CE1126"/>
              </a:buClr>
              <a:buFont typeface="Calibri" pitchFamily="34" charset="0"/>
              <a:buChar char="–"/>
              <a:defRPr sz="2400" kern="1200">
                <a:solidFill>
                  <a:srgbClr val="192168"/>
                </a:solidFill>
                <a:latin typeface="Tahoma" pitchFamily="34" charset="0"/>
                <a:ea typeface="+mn-ea"/>
                <a:cs typeface="Tahoma" pitchFamily="34" charset="0"/>
              </a:defRPr>
            </a:lvl3pPr>
            <a:lvl4pPr marL="1600200" indent="-228600" algn="l" rtl="0" eaLnBrk="1" fontAlgn="base" hangingPunct="1">
              <a:spcBef>
                <a:spcPct val="20000"/>
              </a:spcBef>
              <a:spcAft>
                <a:spcPct val="0"/>
              </a:spcAft>
              <a:buClr>
                <a:srgbClr val="CE1126"/>
              </a:buClr>
              <a:buSzPct val="125000"/>
              <a:buFont typeface="Arial" charset="0"/>
              <a:buChar char="•"/>
              <a:defRPr sz="2000" kern="1200">
                <a:solidFill>
                  <a:srgbClr val="192168"/>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defTabSz="914400">
              <a:spcBef>
                <a:spcPts val="600"/>
              </a:spcBef>
              <a:spcAft>
                <a:spcPts val="500"/>
              </a:spcAft>
              <a:buSzPct val="80000"/>
              <a:buFont typeface="Arial" charset="0"/>
              <a:buChar char="•"/>
            </a:pPr>
            <a:r>
              <a:rPr lang="en-US" sz="1800" dirty="0">
                <a:latin typeface="Arial"/>
                <a:cs typeface="Arial"/>
              </a:rPr>
              <a:t>Not all jobs are advertised on the Internet</a:t>
            </a:r>
          </a:p>
          <a:p>
            <a:pPr lvl="1" defTabSz="914400">
              <a:spcBef>
                <a:spcPts val="600"/>
              </a:spcBef>
              <a:spcAft>
                <a:spcPts val="500"/>
              </a:spcAft>
              <a:buFont typeface="Arial" charset="0"/>
              <a:buChar char="•"/>
            </a:pPr>
            <a:r>
              <a:rPr lang="en-US" sz="1800" dirty="0">
                <a:latin typeface="Arial"/>
                <a:cs typeface="Arial"/>
              </a:rPr>
              <a:t>More high-end jobs are advertised</a:t>
            </a:r>
          </a:p>
          <a:p>
            <a:pPr lvl="1" defTabSz="914400">
              <a:spcBef>
                <a:spcPts val="600"/>
              </a:spcBef>
              <a:spcAft>
                <a:spcPts val="500"/>
              </a:spcAft>
              <a:buFont typeface="Arial" charset="0"/>
              <a:buChar char="•"/>
            </a:pPr>
            <a:r>
              <a:rPr lang="en-US" sz="1800" dirty="0">
                <a:latin typeface="Arial"/>
                <a:cs typeface="Arial"/>
              </a:rPr>
              <a:t>Entry-level jobs are not broadly represented</a:t>
            </a:r>
          </a:p>
          <a:p>
            <a:pPr lvl="1" defTabSz="914400">
              <a:spcBef>
                <a:spcPts val="600"/>
              </a:spcBef>
              <a:spcAft>
                <a:spcPts val="500"/>
              </a:spcAft>
              <a:buFont typeface="Arial" charset="0"/>
              <a:buChar char="•"/>
            </a:pPr>
            <a:r>
              <a:rPr lang="en-US" sz="1800" dirty="0">
                <a:latin typeface="Arial"/>
                <a:cs typeface="Arial"/>
              </a:rPr>
              <a:t>Some trades and union jobs are not typically advertised online</a:t>
            </a:r>
          </a:p>
          <a:p>
            <a:pPr defTabSz="914400">
              <a:spcBef>
                <a:spcPts val="600"/>
              </a:spcBef>
              <a:spcAft>
                <a:spcPts val="500"/>
              </a:spcAft>
              <a:buFont typeface="Arial" charset="0"/>
              <a:buChar char="•"/>
            </a:pPr>
            <a:r>
              <a:rPr lang="en-US" sz="1800" dirty="0">
                <a:latin typeface="Arial"/>
                <a:cs typeface="Arial"/>
              </a:rPr>
              <a:t>Manufacturing, construction, agriculture seem less represented</a:t>
            </a:r>
          </a:p>
          <a:p>
            <a:pPr defTabSz="914400">
              <a:spcBef>
                <a:spcPts val="600"/>
              </a:spcBef>
              <a:spcAft>
                <a:spcPts val="500"/>
              </a:spcAft>
              <a:buFont typeface="Arial" charset="0"/>
              <a:buChar char="•"/>
            </a:pPr>
            <a:r>
              <a:rPr lang="en-US" sz="1800" dirty="0">
                <a:latin typeface="Arial"/>
                <a:cs typeface="Arial"/>
              </a:rPr>
              <a:t>Some employers are just resume fishing</a:t>
            </a:r>
          </a:p>
          <a:p>
            <a:pPr defTabSz="914400">
              <a:spcBef>
                <a:spcPts val="600"/>
              </a:spcBef>
              <a:spcAft>
                <a:spcPts val="500"/>
              </a:spcAft>
              <a:buFont typeface="Arial" charset="0"/>
              <a:buChar char="•"/>
            </a:pPr>
            <a:r>
              <a:rPr lang="en-US" sz="1800" dirty="0">
                <a:latin typeface="Arial"/>
                <a:cs typeface="Arial"/>
              </a:rPr>
              <a:t>Some job ads could still be duplicated</a:t>
            </a:r>
          </a:p>
          <a:p>
            <a:pPr defTabSz="914400">
              <a:spcBef>
                <a:spcPts val="600"/>
              </a:spcBef>
              <a:spcAft>
                <a:spcPts val="500"/>
              </a:spcAft>
              <a:buFont typeface="Arial" charset="0"/>
              <a:buChar char="•"/>
            </a:pPr>
            <a:r>
              <a:rPr lang="en-US" sz="1800" dirty="0">
                <a:latin typeface="Arial"/>
                <a:cs typeface="Arial"/>
              </a:rPr>
              <a:t>One job ad may cover multiple openings</a:t>
            </a:r>
          </a:p>
          <a:p>
            <a:pPr defTabSz="914400">
              <a:spcBef>
                <a:spcPts val="600"/>
              </a:spcBef>
              <a:spcAft>
                <a:spcPts val="500"/>
              </a:spcAft>
              <a:buFont typeface="Arial" charset="0"/>
              <a:buChar char="•"/>
            </a:pPr>
            <a:r>
              <a:rPr lang="en-US" sz="1800" dirty="0">
                <a:latin typeface="Arial"/>
                <a:cs typeface="Arial"/>
              </a:rPr>
              <a:t>Employers may be recruiting out of area</a:t>
            </a:r>
          </a:p>
        </p:txBody>
      </p:sp>
    </p:spTree>
    <p:extLst>
      <p:ext uri="{BB962C8B-B14F-4D97-AF65-F5344CB8AC3E}">
        <p14:creationId xmlns:p14="http://schemas.microsoft.com/office/powerpoint/2010/main" val="658491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03" y="228600"/>
            <a:ext cx="8593393" cy="1096962"/>
          </a:xfrm>
        </p:spPr>
        <p:txBody>
          <a:bodyPr/>
          <a:lstStyle/>
          <a:p>
            <a:pPr algn="l"/>
            <a:r>
              <a:rPr lang="en-US" sz="3200" dirty="0">
                <a:latin typeface="Arial"/>
                <a:cs typeface="Arial"/>
              </a:rPr>
              <a:t>Real-Time LMI Help-Wanted Online</a:t>
            </a:r>
            <a:br>
              <a:rPr lang="en-US" sz="3200" dirty="0">
                <a:latin typeface="Arial"/>
                <a:cs typeface="Arial"/>
              </a:rPr>
            </a:br>
            <a:r>
              <a:rPr lang="en-US" sz="3200" dirty="0">
                <a:latin typeface="Arial"/>
                <a:cs typeface="Arial"/>
              </a:rPr>
              <a:t>Occupations In Demand</a:t>
            </a:r>
          </a:p>
        </p:txBody>
      </p:sp>
      <p:sp>
        <p:nvSpPr>
          <p:cNvPr id="5" name="TextBox 4"/>
          <p:cNvSpPr txBox="1"/>
          <p:nvPr/>
        </p:nvSpPr>
        <p:spPr>
          <a:xfrm>
            <a:off x="847826" y="5890041"/>
            <a:ext cx="6400800" cy="261610"/>
          </a:xfrm>
          <a:prstGeom prst="rect">
            <a:avLst/>
          </a:prstGeom>
          <a:noFill/>
        </p:spPr>
        <p:txBody>
          <a:bodyPr wrap="square">
            <a:spAutoFit/>
          </a:bodyPr>
          <a:lstStyle/>
          <a:p>
            <a:pPr defTabSz="914400">
              <a:defRPr/>
            </a:pPr>
            <a:r>
              <a:rPr lang="en-US" sz="1100" dirty="0">
                <a:solidFill>
                  <a:srgbClr val="1F497D"/>
                </a:solidFill>
              </a:rPr>
              <a:t>Source:  The Conference Board, Help Wanted </a:t>
            </a:r>
            <a:r>
              <a:rPr lang="en-US" sz="1100" dirty="0" err="1">
                <a:solidFill>
                  <a:srgbClr val="1F497D"/>
                </a:solidFill>
              </a:rPr>
              <a:t>OnLine</a:t>
            </a:r>
            <a:endParaRPr lang="en-US" sz="1100" dirty="0">
              <a:solidFill>
                <a:srgbClr val="1F497D"/>
              </a:solidFill>
            </a:endParaRPr>
          </a:p>
        </p:txBody>
      </p:sp>
      <p:pic>
        <p:nvPicPr>
          <p:cNvPr id="6" name="Picture 5"/>
          <p:cNvPicPr>
            <a:picLocks noChangeAspect="1"/>
          </p:cNvPicPr>
          <p:nvPr/>
        </p:nvPicPr>
        <p:blipFill>
          <a:blip r:embed="rId2"/>
          <a:stretch>
            <a:fillRect/>
          </a:stretch>
        </p:blipFill>
        <p:spPr>
          <a:xfrm>
            <a:off x="974529" y="1537563"/>
            <a:ext cx="6583381" cy="4145481"/>
          </a:xfrm>
          <a:prstGeom prst="rect">
            <a:avLst/>
          </a:prstGeom>
        </p:spPr>
      </p:pic>
    </p:spTree>
    <p:extLst>
      <p:ext uri="{BB962C8B-B14F-4D97-AF65-F5344CB8AC3E}">
        <p14:creationId xmlns:p14="http://schemas.microsoft.com/office/powerpoint/2010/main" val="284795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457200" y="1828800"/>
            <a:ext cx="8229600" cy="3811386"/>
          </a:xfrm>
          <a:prstGeom prst="rect">
            <a:avLst/>
          </a:prstGeom>
        </p:spPr>
        <p:txBody>
          <a:bodyPr/>
          <a:lstStyle>
            <a:lvl1pPr marL="0" indent="0" algn="ctr" defTabSz="914400" rtl="0" eaLnBrk="1" latinLnBrk="0" hangingPunct="1">
              <a:lnSpc>
                <a:spcPts val="3400"/>
              </a:lnSpc>
              <a:spcBef>
                <a:spcPts val="600"/>
              </a:spcBef>
              <a:buFont typeface="Arial" panose="020B0604020202020204" pitchFamily="34" charset="0"/>
              <a:buNone/>
              <a:defRPr sz="32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3700"/>
              </a:lnSpc>
            </a:pPr>
            <a:r>
              <a:rPr lang="en-US" sz="4000" dirty="0">
                <a:solidFill>
                  <a:prstClr val="white"/>
                </a:solidFill>
              </a:rPr>
              <a:t>Rebecca Rust</a:t>
            </a:r>
            <a:br>
              <a:rPr lang="en-US" sz="4800" dirty="0">
                <a:solidFill>
                  <a:prstClr val="white"/>
                </a:solidFill>
              </a:rPr>
            </a:br>
            <a:r>
              <a:rPr lang="en-US" sz="4000" b="0" dirty="0">
                <a:solidFill>
                  <a:prstClr val="white"/>
                </a:solidFill>
              </a:rPr>
              <a:t>Associate Commissioner </a:t>
            </a:r>
            <a:br>
              <a:rPr lang="en-US" sz="4000" b="0" dirty="0">
                <a:solidFill>
                  <a:prstClr val="white"/>
                </a:solidFill>
              </a:rPr>
            </a:br>
            <a:r>
              <a:rPr lang="en-US" sz="3600" b="0" dirty="0">
                <a:solidFill>
                  <a:prstClr val="white"/>
                </a:solidFill>
              </a:rPr>
              <a:t>Office of Occupational Statistics </a:t>
            </a:r>
            <a:br>
              <a:rPr lang="en-US" sz="3600" b="0" dirty="0">
                <a:solidFill>
                  <a:prstClr val="white"/>
                </a:solidFill>
              </a:rPr>
            </a:br>
            <a:r>
              <a:rPr lang="en-US" sz="3600" b="0" dirty="0">
                <a:solidFill>
                  <a:prstClr val="white"/>
                </a:solidFill>
              </a:rPr>
              <a:t>and Employment Projections www.bls.gov/emp</a:t>
            </a:r>
          </a:p>
          <a:p>
            <a:pPr>
              <a:lnSpc>
                <a:spcPts val="3700"/>
              </a:lnSpc>
            </a:pPr>
            <a:r>
              <a:rPr lang="en-US" sz="3600" b="0" dirty="0">
                <a:solidFill>
                  <a:prstClr val="white"/>
                </a:solidFill>
              </a:rPr>
              <a:t>202-691-5701</a:t>
            </a:r>
          </a:p>
          <a:p>
            <a:pPr>
              <a:lnSpc>
                <a:spcPts val="3700"/>
              </a:lnSpc>
            </a:pPr>
            <a:r>
              <a:rPr lang="en-US" sz="3600" b="0" dirty="0">
                <a:solidFill>
                  <a:prstClr val="white"/>
                </a:solidFill>
              </a:rPr>
              <a:t>rust.rebecca@bls.gov</a:t>
            </a:r>
          </a:p>
        </p:txBody>
      </p:sp>
    </p:spTree>
    <p:extLst>
      <p:ext uri="{BB962C8B-B14F-4D97-AF65-F5344CB8AC3E}">
        <p14:creationId xmlns:p14="http://schemas.microsoft.com/office/powerpoint/2010/main" val="3360950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981" y="628110"/>
            <a:ext cx="4980609" cy="2389547"/>
          </a:xfrm>
        </p:spPr>
        <p:txBody>
          <a:bodyPr/>
          <a:lstStyle/>
          <a:p>
            <a:r>
              <a:rPr lang="en-US" sz="2400" b="1" dirty="0">
                <a:latin typeface="+mj-lt"/>
              </a:rPr>
              <a:t>H-1B TechHire Grants </a:t>
            </a:r>
            <a:br>
              <a:rPr lang="en-US" sz="2400" b="1" dirty="0">
                <a:latin typeface="+mj-lt"/>
              </a:rPr>
            </a:br>
            <a:r>
              <a:rPr lang="en-US" sz="2400" b="1" dirty="0">
                <a:latin typeface="+mj-lt"/>
              </a:rPr>
              <a:t>Webinar “Understanding Trends in Tech-Based Careers Using Labor Market Information and Real-time Data”</a:t>
            </a:r>
          </a:p>
        </p:txBody>
      </p:sp>
      <p:sp>
        <p:nvSpPr>
          <p:cNvPr id="3" name="Subtitle 2"/>
          <p:cNvSpPr>
            <a:spLocks noGrp="1"/>
          </p:cNvSpPr>
          <p:nvPr>
            <p:ph type="subTitle" idx="1"/>
          </p:nvPr>
        </p:nvSpPr>
        <p:spPr>
          <a:xfrm>
            <a:off x="288808" y="3233087"/>
            <a:ext cx="5024782" cy="1326340"/>
          </a:xfrm>
        </p:spPr>
        <p:txBody>
          <a:bodyPr/>
          <a:lstStyle/>
          <a:p>
            <a:endParaRPr lang="en-US" dirty="0"/>
          </a:p>
        </p:txBody>
      </p:sp>
      <p:sp>
        <p:nvSpPr>
          <p:cNvPr id="6" name="Text Placeholder 5"/>
          <p:cNvSpPr>
            <a:spLocks noGrp="1"/>
          </p:cNvSpPr>
          <p:nvPr>
            <p:ph type="body" sz="half" idx="12"/>
          </p:nvPr>
        </p:nvSpPr>
        <p:spPr/>
        <p:txBody>
          <a:bodyPr/>
          <a:lstStyle/>
          <a:p>
            <a:r>
              <a:rPr lang="en-US" dirty="0">
                <a:latin typeface="Franklin Gothic Medium" panose="020B0603020102020204" pitchFamily="34" charset="0"/>
              </a:rPr>
              <a:t>DOL/ETA</a:t>
            </a:r>
          </a:p>
        </p:txBody>
      </p:sp>
    </p:spTree>
    <p:extLst>
      <p:ext uri="{BB962C8B-B14F-4D97-AF65-F5344CB8AC3E}">
        <p14:creationId xmlns:p14="http://schemas.microsoft.com/office/powerpoint/2010/main" val="403076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900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885" y="575855"/>
            <a:ext cx="5494337" cy="2783751"/>
          </a:xfrm>
        </p:spPr>
        <p:txBody>
          <a:bodyPr>
            <a:normAutofit/>
          </a:bodyPr>
          <a:lstStyle/>
          <a:p>
            <a:r>
              <a:rPr lang="en-US" sz="2800" b="1" dirty="0">
                <a:latin typeface="+mj-lt"/>
              </a:rPr>
              <a:t>Understanding Trends in Tech-Based Careers Using LMI and Real-time Data</a:t>
            </a:r>
          </a:p>
        </p:txBody>
      </p:sp>
      <p:sp>
        <p:nvSpPr>
          <p:cNvPr id="5" name="Text Placeholder 4"/>
          <p:cNvSpPr>
            <a:spLocks noGrp="1"/>
          </p:cNvSpPr>
          <p:nvPr>
            <p:ph type="body" idx="1"/>
          </p:nvPr>
        </p:nvSpPr>
        <p:spPr/>
        <p:txBody>
          <a:bodyPr/>
          <a:lstStyle/>
          <a:p>
            <a:r>
              <a:rPr lang="en-US" b="1" dirty="0">
                <a:solidFill>
                  <a:srgbClr val="004874"/>
                </a:solidFill>
              </a:rPr>
              <a:t>Stephen Lynch</a:t>
            </a:r>
          </a:p>
        </p:txBody>
      </p:sp>
    </p:spTree>
    <p:extLst>
      <p:ext uri="{BB962C8B-B14F-4D97-AF65-F5344CB8AC3E}">
        <p14:creationId xmlns:p14="http://schemas.microsoft.com/office/powerpoint/2010/main" val="2065181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0142"/>
            <a:ext cx="7886700" cy="1325563"/>
          </a:xfrm>
        </p:spPr>
        <p:txBody>
          <a:bodyPr/>
          <a:lstStyle/>
          <a:p>
            <a:r>
              <a:rPr lang="en-US" b="1" dirty="0">
                <a:latin typeface="+mj-lt"/>
              </a:rPr>
              <a:t>Jobs Have a Genome</a:t>
            </a:r>
          </a:p>
        </p:txBody>
      </p:sp>
      <p:sp>
        <p:nvSpPr>
          <p:cNvPr id="3" name="Content Placeholder 2"/>
          <p:cNvSpPr>
            <a:spLocks noGrp="1"/>
          </p:cNvSpPr>
          <p:nvPr>
            <p:ph sz="half" idx="1"/>
          </p:nvPr>
        </p:nvSpPr>
        <p:spPr>
          <a:xfrm>
            <a:off x="628650" y="1825625"/>
            <a:ext cx="3323168" cy="4351338"/>
          </a:xfrm>
        </p:spPr>
        <p:txBody>
          <a:bodyPr>
            <a:normAutofit/>
          </a:bodyPr>
          <a:lstStyle/>
          <a:p>
            <a:pPr>
              <a:buFont typeface="Arial" charset="0"/>
              <a:buChar char="•"/>
            </a:pPr>
            <a:r>
              <a:rPr lang="en-US" sz="1800" dirty="0">
                <a:solidFill>
                  <a:schemeClr val="tx1"/>
                </a:solidFill>
              </a:rPr>
              <a:t>Jobs are bundles of skills</a:t>
            </a:r>
          </a:p>
          <a:p>
            <a:pPr>
              <a:buFont typeface="Arial" charset="0"/>
              <a:buChar char="•"/>
            </a:pPr>
            <a:endParaRPr lang="en-US" sz="1800" dirty="0">
              <a:solidFill>
                <a:schemeClr val="tx1"/>
              </a:solidFill>
            </a:endParaRPr>
          </a:p>
          <a:p>
            <a:pPr>
              <a:buFont typeface="Arial" charset="0"/>
              <a:buChar char="•"/>
            </a:pPr>
            <a:r>
              <a:rPr lang="en-US" sz="1800" dirty="0">
                <a:solidFill>
                  <a:schemeClr val="tx1"/>
                </a:solidFill>
              </a:rPr>
              <a:t>Education is also built around skills</a:t>
            </a:r>
          </a:p>
          <a:p>
            <a:pPr>
              <a:buFont typeface="Arial" charset="0"/>
              <a:buChar char="•"/>
            </a:pPr>
            <a:endParaRPr lang="en-US" sz="1800" dirty="0">
              <a:solidFill>
                <a:schemeClr val="tx1"/>
              </a:solidFill>
            </a:endParaRPr>
          </a:p>
          <a:p>
            <a:pPr>
              <a:buFont typeface="Arial" charset="0"/>
              <a:buChar char="•"/>
            </a:pPr>
            <a:r>
              <a:rPr lang="en-US" sz="1800" dirty="0">
                <a:solidFill>
                  <a:schemeClr val="tx1"/>
                </a:solidFill>
              </a:rPr>
              <a:t>Mapping between skills and jobs creates a powerful, ongoing bridge between education and work</a:t>
            </a:r>
          </a:p>
        </p:txBody>
      </p:sp>
      <p:pic>
        <p:nvPicPr>
          <p:cNvPr id="6" name="Content Placeholder 5" descr="DNA_white.png"/>
          <p:cNvPicPr>
            <a:picLocks noGrp="1" noChangeAspect="1"/>
          </p:cNvPicPr>
          <p:nvPr>
            <p:ph sz="half" idx="2"/>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5564" r="5564"/>
          <a:stretch>
            <a:fillRect/>
          </a:stretch>
        </p:blipFill>
        <p:spPr/>
      </p:pic>
      <p:sp>
        <p:nvSpPr>
          <p:cNvPr id="5" name="Title 1"/>
          <p:cNvSpPr txBox="1">
            <a:spLocks/>
          </p:cNvSpPr>
          <p:nvPr/>
        </p:nvSpPr>
        <p:spPr>
          <a:xfrm>
            <a:off x="628650" y="655730"/>
            <a:ext cx="8229826" cy="1187297"/>
          </a:xfrm>
          <a:prstGeom prst="rect">
            <a:avLst/>
          </a:prstGeom>
        </p:spPr>
        <p:txBody>
          <a:bodyPr vert="horz" lIns="91433" tIns="45716" rIns="91433" bIns="4571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tab pos="3897313" algn="l"/>
              </a:tabLst>
              <a:defRPr/>
            </a:pPr>
            <a:r>
              <a:rPr kumimoji="0" lang="en-US" sz="3200" b="0" i="0" u="none" strike="noStrike" kern="1200" cap="none" spc="0" normalizeH="0" baseline="0" noProof="0" dirty="0">
                <a:ln>
                  <a:noFill/>
                </a:ln>
                <a:solidFill>
                  <a:srgbClr val="FFFFFF"/>
                </a:solidFill>
                <a:effectLst/>
                <a:uLnTx/>
                <a:uFillTx/>
                <a:latin typeface="Arial" charset="0"/>
                <a:ea typeface="Arial" charset="0"/>
                <a:cs typeface="Arial" charset="0"/>
              </a:rPr>
              <a:t>AND EDUCATION NEEDS A MAP</a:t>
            </a:r>
          </a:p>
        </p:txBody>
      </p:sp>
      <p:sp>
        <p:nvSpPr>
          <p:cNvPr id="4" name="TextBox 3"/>
          <p:cNvSpPr txBox="1"/>
          <p:nvPr/>
        </p:nvSpPr>
        <p:spPr>
          <a:xfrm>
            <a:off x="4172677" y="257162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51588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p:cNvSpPr txBox="1">
            <a:spLocks/>
          </p:cNvSpPr>
          <p:nvPr/>
        </p:nvSpPr>
        <p:spPr>
          <a:xfrm>
            <a:off x="344425" y="288178"/>
            <a:ext cx="8637343" cy="85505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small" spc="0" noProof="0" dirty="0">
                <a:ln>
                  <a:noFill/>
                </a:ln>
                <a:solidFill>
                  <a:srgbClr val="004874"/>
                </a:solidFill>
                <a:effectLst/>
                <a:uLnTx/>
                <a:uFillTx/>
                <a:latin typeface="Arial"/>
              </a:rPr>
              <a:t>A Big Data Engine Enables Us to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800" cap="small" dirty="0">
                <a:solidFill>
                  <a:srgbClr val="004874"/>
                </a:solidFill>
                <a:latin typeface="Arial"/>
              </a:rPr>
              <a:t>Map the Genome of Jobs</a:t>
            </a:r>
            <a:endParaRPr kumimoji="0" lang="en-US" sz="2800" i="0" u="none" strike="noStrike" kern="1200" cap="small" spc="0" noProof="0" dirty="0">
              <a:ln>
                <a:noFill/>
              </a:ln>
              <a:solidFill>
                <a:srgbClr val="004874"/>
              </a:solidFill>
              <a:effectLst/>
              <a:uLnTx/>
              <a:uFillTx/>
              <a:latin typeface="Arial"/>
            </a:endParaRPr>
          </a:p>
        </p:txBody>
      </p:sp>
      <p:pic>
        <p:nvPicPr>
          <p:cNvPr id="12" name="Picture 11" descr="noun_82071 copy.png"/>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29892" y="3405188"/>
            <a:ext cx="952760" cy="952760"/>
          </a:xfrm>
          <a:prstGeom prst="rect">
            <a:avLst/>
          </a:prstGeom>
        </p:spPr>
      </p:pic>
      <p:sp>
        <p:nvSpPr>
          <p:cNvPr id="4" name="TextBox 3"/>
          <p:cNvSpPr txBox="1"/>
          <p:nvPr/>
        </p:nvSpPr>
        <p:spPr>
          <a:xfrm>
            <a:off x="727301" y="4415924"/>
            <a:ext cx="2041338" cy="11695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D9F2A"/>
                </a:solidFill>
                <a:effectLst/>
                <a:uLnTx/>
                <a:uFillTx/>
                <a:latin typeface="Arial"/>
                <a:ea typeface="+mn-ea"/>
                <a:cs typeface="+mn-cs"/>
              </a:rPr>
              <a:t>Capturing job </a:t>
            </a:r>
            <a:br>
              <a:rPr kumimoji="0" lang="en-US" sz="1400" b="1" i="0" u="none" strike="noStrike" kern="1200" cap="none" spc="0" normalizeH="0" baseline="0" noProof="0" dirty="0">
                <a:ln>
                  <a:noFill/>
                </a:ln>
                <a:solidFill>
                  <a:srgbClr val="FD9F2A"/>
                </a:solidFill>
                <a:effectLst/>
                <a:uLnTx/>
                <a:uFillTx/>
                <a:latin typeface="Arial"/>
                <a:ea typeface="+mn-ea"/>
                <a:cs typeface="+mn-cs"/>
              </a:rPr>
            </a:br>
            <a:r>
              <a:rPr kumimoji="0" lang="en-US" sz="1400" b="1" i="0" u="none" strike="noStrike" kern="1200" cap="none" spc="0" normalizeH="0" baseline="0" noProof="0" dirty="0">
                <a:ln>
                  <a:noFill/>
                </a:ln>
                <a:solidFill>
                  <a:srgbClr val="FD9F2A"/>
                </a:solidFill>
                <a:effectLst/>
                <a:uLnTx/>
                <a:uFillTx/>
                <a:latin typeface="Arial"/>
                <a:ea typeface="+mn-ea"/>
                <a:cs typeface="+mn-cs"/>
              </a:rPr>
              <a:t>market data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874"/>
                </a:solidFill>
                <a:effectLst/>
                <a:uLnTx/>
                <a:uFillTx/>
                <a:latin typeface="Arial"/>
                <a:ea typeface="+mn-ea"/>
                <a:cs typeface="+mn-cs"/>
              </a:rPr>
              <a:t>3.4 million active, unique jobs daily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p:cNvSpPr txBox="1"/>
          <p:nvPr/>
        </p:nvSpPr>
        <p:spPr>
          <a:xfrm>
            <a:off x="2650321" y="3841569"/>
            <a:ext cx="1877310"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D9F2A"/>
                </a:solidFill>
                <a:effectLst/>
                <a:uLnTx/>
                <a:uFillTx/>
                <a:latin typeface="Arial"/>
                <a:ea typeface="+mn-ea"/>
                <a:cs typeface="+mn-cs"/>
              </a:rPr>
              <a:t>Tagging and structuring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874"/>
                </a:solidFill>
                <a:effectLst/>
                <a:uLnTx/>
                <a:uFillTx/>
                <a:latin typeface="Arial"/>
                <a:ea typeface="+mn-ea"/>
                <a:cs typeface="+mn-cs"/>
              </a:rPr>
              <a:t>70+ elements of metadata</a:t>
            </a:r>
          </a:p>
        </p:txBody>
      </p:sp>
      <p:sp>
        <p:nvSpPr>
          <p:cNvPr id="6" name="TextBox 5"/>
          <p:cNvSpPr txBox="1"/>
          <p:nvPr/>
        </p:nvSpPr>
        <p:spPr>
          <a:xfrm>
            <a:off x="4291019" y="3058877"/>
            <a:ext cx="1521901"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D9F2A"/>
                </a:solidFill>
                <a:effectLst/>
                <a:uLnTx/>
                <a:uFillTx/>
                <a:latin typeface="Arial"/>
                <a:ea typeface="+mn-ea"/>
                <a:cs typeface="+mn-cs"/>
              </a:rPr>
              <a:t>A common language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874"/>
                </a:solidFill>
                <a:effectLst/>
                <a:uLnTx/>
                <a:uFillTx/>
                <a:latin typeface="Arial"/>
                <a:ea typeface="+mn-ea"/>
                <a:cs typeface="+mn-cs"/>
              </a:rPr>
              <a:t>Proprietary taxonomy for valid comparisons</a:t>
            </a:r>
          </a:p>
        </p:txBody>
      </p:sp>
      <p:sp>
        <p:nvSpPr>
          <p:cNvPr id="7" name="TextBox 6"/>
          <p:cNvSpPr txBox="1"/>
          <p:nvPr/>
        </p:nvSpPr>
        <p:spPr>
          <a:xfrm>
            <a:off x="5707969" y="2299499"/>
            <a:ext cx="2006357"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D9F2A"/>
                </a:solidFill>
                <a:effectLst/>
                <a:uLnTx/>
                <a:uFillTx/>
                <a:latin typeface="Arial"/>
                <a:ea typeface="+mn-ea"/>
                <a:cs typeface="+mn-cs"/>
              </a:rPr>
              <a:t>Drawing conclusions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874"/>
                </a:solidFill>
                <a:effectLst/>
                <a:uLnTx/>
                <a:uFillTx/>
                <a:latin typeface="Arial"/>
                <a:ea typeface="+mn-ea"/>
                <a:cs typeface="+mn-cs"/>
              </a:rPr>
              <a:t>Insight from in-demand skills and real-life career patterns</a:t>
            </a:r>
          </a:p>
        </p:txBody>
      </p:sp>
      <p:cxnSp>
        <p:nvCxnSpPr>
          <p:cNvPr id="23" name="Straight Connector 22"/>
          <p:cNvCxnSpPr/>
          <p:nvPr/>
        </p:nvCxnSpPr>
        <p:spPr>
          <a:xfrm flipV="1">
            <a:off x="5534436" y="2275244"/>
            <a:ext cx="0" cy="702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534436" y="2275241"/>
            <a:ext cx="205788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55568" y="2981743"/>
            <a:ext cx="0" cy="7889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475237" y="3770667"/>
            <a:ext cx="1713216" cy="155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2475236" y="3787887"/>
            <a:ext cx="1" cy="567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56001" y="2978875"/>
            <a:ext cx="1381276" cy="10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3142" y="4365916"/>
            <a:ext cx="1877310" cy="158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56310" y="4365916"/>
            <a:ext cx="0" cy="504636"/>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noun_29891 copy.png"/>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822077" y="1535632"/>
            <a:ext cx="700059" cy="700059"/>
          </a:xfrm>
          <a:prstGeom prst="rect">
            <a:avLst/>
          </a:prstGeom>
        </p:spPr>
      </p:pic>
      <p:pic>
        <p:nvPicPr>
          <p:cNvPr id="14" name="Picture 13" descr="noun_90573 copy.png"/>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9410" y="2774629"/>
            <a:ext cx="1126526" cy="1126526"/>
          </a:xfrm>
          <a:prstGeom prst="rect">
            <a:avLst/>
          </a:prstGeom>
        </p:spPr>
      </p:pic>
      <p:pic>
        <p:nvPicPr>
          <p:cNvPr id="17" name="Picture 16" descr="noun_164140 copy.png"/>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28489" y="2053208"/>
            <a:ext cx="1079035" cy="1058953"/>
          </a:xfrm>
          <a:prstGeom prst="rect">
            <a:avLst/>
          </a:prstGeom>
        </p:spPr>
      </p:pic>
      <p:sp>
        <p:nvSpPr>
          <p:cNvPr id="2" name="TextBox 1"/>
          <p:cNvSpPr txBox="1"/>
          <p:nvPr/>
        </p:nvSpPr>
        <p:spPr>
          <a:xfrm>
            <a:off x="4401425" y="4616446"/>
            <a:ext cx="3514684" cy="1323439"/>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9F2A"/>
                </a:solidFill>
                <a:effectLst/>
                <a:uLnTx/>
                <a:uFillTx/>
                <a:latin typeface="Arial"/>
                <a:ea typeface="+mn-ea"/>
                <a:cs typeface="+mn-cs"/>
              </a:rPr>
              <a:t>Rich Data:</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874"/>
                </a:solidFill>
                <a:effectLst/>
                <a:uLnTx/>
                <a:uFillTx/>
                <a:latin typeface="Arial"/>
                <a:ea typeface="+mn-ea"/>
                <a:cs typeface="+mn-cs"/>
              </a:rPr>
              <a:t>50,000 sources</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874"/>
                </a:solidFill>
                <a:effectLst/>
                <a:uLnTx/>
                <a:uFillTx/>
                <a:latin typeface="Arial"/>
                <a:ea typeface="+mn-ea"/>
                <a:cs typeface="+mn-cs"/>
              </a:rPr>
              <a:t>700 MILLION jobs</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874"/>
                </a:solidFill>
                <a:effectLst/>
                <a:uLnTx/>
                <a:uFillTx/>
                <a:latin typeface="Arial"/>
                <a:ea typeface="+mn-ea"/>
                <a:cs typeface="+mn-cs"/>
              </a:rPr>
              <a:t>250 MILLION resumes/year</a:t>
            </a:r>
          </a:p>
        </p:txBody>
      </p:sp>
    </p:spTree>
    <p:extLst>
      <p:ext uri="{BB962C8B-B14F-4D97-AF65-F5344CB8AC3E}">
        <p14:creationId xmlns:p14="http://schemas.microsoft.com/office/powerpoint/2010/main" val="386369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2059" y="304385"/>
            <a:ext cx="9799144"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fontAlgn="auto">
              <a:spcAft>
                <a:spcPts val="0"/>
              </a:spcAft>
            </a:pPr>
            <a:r>
              <a:rPr lang="en-US" sz="2800" b="1" cap="small" dirty="0">
                <a:solidFill>
                  <a:srgbClr val="004874"/>
                </a:solidFill>
                <a:latin typeface="Arial" charset="0"/>
                <a:ea typeface="Arial" charset="0"/>
                <a:cs typeface="Arial" charset="0"/>
              </a:rPr>
              <a:t>Jobs are Changing</a:t>
            </a:r>
          </a:p>
        </p:txBody>
      </p:sp>
      <p:grpSp>
        <p:nvGrpSpPr>
          <p:cNvPr id="2" name="Group 1"/>
          <p:cNvGrpSpPr/>
          <p:nvPr/>
        </p:nvGrpSpPr>
        <p:grpSpPr>
          <a:xfrm>
            <a:off x="598002" y="1013681"/>
            <a:ext cx="7098198" cy="4920656"/>
            <a:chOff x="222059" y="753068"/>
            <a:chExt cx="7850084" cy="5441882"/>
          </a:xfrm>
        </p:grpSpPr>
        <p:sp>
          <p:nvSpPr>
            <p:cNvPr id="10" name="Subtitle 2"/>
            <p:cNvSpPr txBox="1">
              <a:spLocks/>
            </p:cNvSpPr>
            <p:nvPr/>
          </p:nvSpPr>
          <p:spPr>
            <a:xfrm>
              <a:off x="1669173" y="4251851"/>
              <a:ext cx="5839519" cy="863783"/>
            </a:xfrm>
            <a:prstGeom prst="rect">
              <a:avLst/>
            </a:prstGeom>
          </p:spPr>
          <p:txBody>
            <a:bodyPr vert="horz" lIns="91433" tIns="45716" rIns="91433" bIns="45716"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fontAlgn="auto">
                <a:spcAft>
                  <a:spcPts val="0"/>
                </a:spcAft>
              </a:pPr>
              <a:endParaRPr lang="en-US" sz="2000" dirty="0">
                <a:solidFill>
                  <a:srgbClr val="000000"/>
                </a:solidFill>
                <a:latin typeface="Arial" charset="0"/>
                <a:ea typeface="Arial" charset="0"/>
                <a:cs typeface="Arial" charset="0"/>
              </a:endParaRPr>
            </a:p>
          </p:txBody>
        </p:sp>
        <p:grpSp>
          <p:nvGrpSpPr>
            <p:cNvPr id="6" name="Group 5"/>
            <p:cNvGrpSpPr/>
            <p:nvPr/>
          </p:nvGrpSpPr>
          <p:grpSpPr>
            <a:xfrm>
              <a:off x="2564610" y="3081458"/>
              <a:ext cx="3507031" cy="3113492"/>
              <a:chOff x="2564610" y="3081458"/>
              <a:chExt cx="3507031" cy="3113492"/>
            </a:xfrm>
          </p:grpSpPr>
          <p:sp>
            <p:nvSpPr>
              <p:cNvPr id="20" name="Rounded Rectangle 19"/>
              <p:cNvSpPr/>
              <p:nvPr/>
            </p:nvSpPr>
            <p:spPr>
              <a:xfrm rot="7609969" flipH="1" flipV="1">
                <a:off x="5289361" y="3360533"/>
                <a:ext cx="782049" cy="22389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7F7F7F"/>
                  </a:solidFill>
                </a:endParaRPr>
              </a:p>
            </p:txBody>
          </p:sp>
          <p:sp>
            <p:nvSpPr>
              <p:cNvPr id="24" name="Rounded Rectangle 23"/>
              <p:cNvSpPr/>
              <p:nvPr/>
            </p:nvSpPr>
            <p:spPr>
              <a:xfrm rot="2558624" flipH="1">
                <a:off x="2564610" y="3622791"/>
                <a:ext cx="1094183" cy="19711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7F7F7F"/>
                  </a:solidFill>
                </a:endParaRPr>
              </a:p>
            </p:txBody>
          </p:sp>
          <p:sp>
            <p:nvSpPr>
              <p:cNvPr id="15" name="Donut 14"/>
              <p:cNvSpPr/>
              <p:nvPr/>
            </p:nvSpPr>
            <p:spPr>
              <a:xfrm>
                <a:off x="3218578" y="3341887"/>
                <a:ext cx="2853063" cy="2853063"/>
              </a:xfrm>
              <a:prstGeom prst="donut">
                <a:avLst>
                  <a:gd name="adj" fmla="val 65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endParaRPr>
              </a:p>
            </p:txBody>
          </p:sp>
          <p:sp>
            <p:nvSpPr>
              <p:cNvPr id="18" name="TextBox 17"/>
              <p:cNvSpPr txBox="1"/>
              <p:nvPr/>
            </p:nvSpPr>
            <p:spPr>
              <a:xfrm>
                <a:off x="3518797" y="4201981"/>
                <a:ext cx="2252623" cy="1191324"/>
              </a:xfrm>
              <a:prstGeom prst="rect">
                <a:avLst/>
              </a:prstGeom>
              <a:noFill/>
            </p:spPr>
            <p:txBody>
              <a:bodyPr wrap="square" rtlCol="0">
                <a:spAutoFit/>
              </a:bodyPr>
              <a:lstStyle/>
              <a:p>
                <a:pPr algn="ctr" defTabSz="685800" fontAlgn="auto">
                  <a:spcBef>
                    <a:spcPts val="0"/>
                  </a:spcBef>
                  <a:spcAft>
                    <a:spcPts val="0"/>
                  </a:spcAft>
                </a:pPr>
                <a:r>
                  <a:rPr lang="en-US" sz="1600" dirty="0">
                    <a:solidFill>
                      <a:srgbClr val="004874"/>
                    </a:solidFill>
                    <a:latin typeface="Arial"/>
                    <a:ea typeface="+mn-ea"/>
                  </a:rPr>
                  <a:t>That means no one training program can cover everything</a:t>
                </a:r>
              </a:p>
            </p:txBody>
          </p:sp>
        </p:grpSp>
        <p:grpSp>
          <p:nvGrpSpPr>
            <p:cNvPr id="5" name="Group 4"/>
            <p:cNvGrpSpPr/>
            <p:nvPr/>
          </p:nvGrpSpPr>
          <p:grpSpPr>
            <a:xfrm>
              <a:off x="3059256" y="753068"/>
              <a:ext cx="5012887" cy="2817277"/>
              <a:chOff x="3059256" y="753068"/>
              <a:chExt cx="5012887" cy="2817277"/>
            </a:xfrm>
          </p:grpSpPr>
          <p:sp>
            <p:nvSpPr>
              <p:cNvPr id="17" name="TextBox 16"/>
              <p:cNvSpPr txBox="1"/>
              <p:nvPr/>
            </p:nvSpPr>
            <p:spPr>
              <a:xfrm>
                <a:off x="5477130" y="1614801"/>
                <a:ext cx="2401031" cy="1191323"/>
              </a:xfrm>
              <a:prstGeom prst="rect">
                <a:avLst/>
              </a:prstGeom>
              <a:noFill/>
            </p:spPr>
            <p:txBody>
              <a:bodyPr wrap="square" rtlCol="0">
                <a:spAutoFit/>
              </a:bodyPr>
              <a:lstStyle/>
              <a:p>
                <a:pPr algn="ctr" defTabSz="685800" fontAlgn="auto">
                  <a:spcBef>
                    <a:spcPts val="0"/>
                  </a:spcBef>
                  <a:spcAft>
                    <a:spcPts val="0"/>
                  </a:spcAft>
                </a:pPr>
                <a:r>
                  <a:rPr lang="en-US" sz="1600" dirty="0">
                    <a:solidFill>
                      <a:srgbClr val="004874"/>
                    </a:solidFill>
                    <a:latin typeface="Arial" charset="0"/>
                    <a:ea typeface="Arial" charset="0"/>
                    <a:cs typeface="Arial" charset="0"/>
                  </a:rPr>
                  <a:t>More jobs are “hybrids” merging skills from </a:t>
                </a:r>
                <a:br>
                  <a:rPr lang="en-US" sz="1600" dirty="0">
                    <a:solidFill>
                      <a:srgbClr val="004874"/>
                    </a:solidFill>
                    <a:latin typeface="Arial" charset="0"/>
                    <a:ea typeface="Arial" charset="0"/>
                    <a:cs typeface="Arial" charset="0"/>
                  </a:rPr>
                </a:br>
                <a:r>
                  <a:rPr lang="en-US" sz="1600" dirty="0">
                    <a:solidFill>
                      <a:srgbClr val="004874"/>
                    </a:solidFill>
                    <a:latin typeface="Arial" charset="0"/>
                    <a:ea typeface="Arial" charset="0"/>
                    <a:cs typeface="Arial" charset="0"/>
                  </a:rPr>
                  <a:t>different fields</a:t>
                </a:r>
                <a:endParaRPr lang="en-US" sz="1600" dirty="0">
                  <a:solidFill>
                    <a:srgbClr val="004874"/>
                  </a:solidFill>
                  <a:latin typeface="Arial"/>
                </a:endParaRPr>
              </a:p>
            </p:txBody>
          </p:sp>
          <p:sp>
            <p:nvSpPr>
              <p:cNvPr id="28" name="Rounded Rectangle 27"/>
              <p:cNvSpPr/>
              <p:nvPr/>
            </p:nvSpPr>
            <p:spPr>
              <a:xfrm rot="21112361" flipH="1" flipV="1">
                <a:off x="3059256" y="2215071"/>
                <a:ext cx="2387909" cy="21738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7F7F7F"/>
                  </a:solidFill>
                </a:endParaRPr>
              </a:p>
            </p:txBody>
          </p:sp>
          <p:sp>
            <p:nvSpPr>
              <p:cNvPr id="22" name="Donut 21"/>
              <p:cNvSpPr/>
              <p:nvPr/>
            </p:nvSpPr>
            <p:spPr>
              <a:xfrm>
                <a:off x="5254866" y="753068"/>
                <a:ext cx="2817277" cy="2817277"/>
              </a:xfrm>
              <a:prstGeom prst="donut">
                <a:avLst>
                  <a:gd name="adj" fmla="val 65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endParaRPr>
              </a:p>
            </p:txBody>
          </p:sp>
        </p:grpSp>
        <p:grpSp>
          <p:nvGrpSpPr>
            <p:cNvPr id="3" name="Group 2"/>
            <p:cNvGrpSpPr/>
            <p:nvPr/>
          </p:nvGrpSpPr>
          <p:grpSpPr>
            <a:xfrm>
              <a:off x="222059" y="1191414"/>
              <a:ext cx="2853063" cy="2853063"/>
              <a:chOff x="222059" y="1191414"/>
              <a:chExt cx="2853063" cy="2853063"/>
            </a:xfrm>
          </p:grpSpPr>
          <p:sp>
            <p:nvSpPr>
              <p:cNvPr id="14" name="TextBox 13"/>
              <p:cNvSpPr txBox="1"/>
              <p:nvPr/>
            </p:nvSpPr>
            <p:spPr>
              <a:xfrm>
                <a:off x="481072" y="2029634"/>
                <a:ext cx="2315797" cy="919021"/>
              </a:xfrm>
              <a:prstGeom prst="rect">
                <a:avLst/>
              </a:prstGeom>
              <a:noFill/>
            </p:spPr>
            <p:txBody>
              <a:bodyPr wrap="square" rtlCol="0">
                <a:spAutoFit/>
              </a:bodyPr>
              <a:lstStyle/>
              <a:p>
                <a:pPr algn="ctr" defTabSz="685800" fontAlgn="auto">
                  <a:spcBef>
                    <a:spcPts val="0"/>
                  </a:spcBef>
                  <a:spcAft>
                    <a:spcPts val="0"/>
                  </a:spcAft>
                </a:pPr>
                <a:r>
                  <a:rPr lang="en-US" sz="1600" dirty="0">
                    <a:solidFill>
                      <a:srgbClr val="004874"/>
                    </a:solidFill>
                    <a:latin typeface="Arial" charset="0"/>
                    <a:ea typeface="Arial" charset="0"/>
                    <a:cs typeface="Arial" charset="0"/>
                  </a:rPr>
                  <a:t>The tech revolution has broken down skill barriers</a:t>
                </a:r>
              </a:p>
            </p:txBody>
          </p:sp>
          <p:sp>
            <p:nvSpPr>
              <p:cNvPr id="16" name="Donut 15"/>
              <p:cNvSpPr/>
              <p:nvPr/>
            </p:nvSpPr>
            <p:spPr>
              <a:xfrm>
                <a:off x="222059" y="1191414"/>
                <a:ext cx="2853063" cy="2853063"/>
              </a:xfrm>
              <a:prstGeom prst="donut">
                <a:avLst>
                  <a:gd name="adj" fmla="val 65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endParaRPr>
              </a:p>
            </p:txBody>
          </p:sp>
        </p:grpSp>
      </p:grpSp>
    </p:spTree>
    <p:extLst>
      <p:ext uri="{BB962C8B-B14F-4D97-AF65-F5344CB8AC3E}">
        <p14:creationId xmlns:p14="http://schemas.microsoft.com/office/powerpoint/2010/main" val="302058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414225" y="294948"/>
            <a:ext cx="8790813"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fontAlgn="auto">
              <a:spcAft>
                <a:spcPts val="0"/>
              </a:spcAft>
            </a:pPr>
            <a:r>
              <a:rPr lang="en-US" sz="2800" b="1" cap="small" dirty="0">
                <a:solidFill>
                  <a:srgbClr val="004874"/>
                </a:solidFill>
                <a:latin typeface="Arial" charset="0"/>
                <a:ea typeface="Arial" charset="0"/>
                <a:cs typeface="Arial" charset="0"/>
              </a:rPr>
              <a:t>A Classic Linear Genome</a:t>
            </a:r>
          </a:p>
        </p:txBody>
      </p:sp>
      <p:sp>
        <p:nvSpPr>
          <p:cNvPr id="16" name="Title 1"/>
          <p:cNvSpPr txBox="1">
            <a:spLocks/>
          </p:cNvSpPr>
          <p:nvPr/>
        </p:nvSpPr>
        <p:spPr>
          <a:xfrm>
            <a:off x="420445" y="450900"/>
            <a:ext cx="8229826" cy="1187297"/>
          </a:xfrm>
          <a:prstGeom prst="rect">
            <a:avLst/>
          </a:prstGeom>
        </p:spPr>
        <p:txBody>
          <a:bodyPr vert="horz" lIns="91433" tIns="45716" rIns="91433" bIns="4571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fontAlgn="auto">
              <a:spcAft>
                <a:spcPts val="0"/>
              </a:spcAft>
              <a:tabLst>
                <a:tab pos="3897313" algn="l"/>
              </a:tabLst>
            </a:pPr>
            <a:r>
              <a:rPr lang="en-US" sz="2400" dirty="0">
                <a:solidFill>
                  <a:srgbClr val="004874"/>
                </a:solidFill>
                <a:latin typeface="Arial" charset="0"/>
                <a:ea typeface="Arial" charset="0"/>
                <a:cs typeface="Arial" charset="0"/>
              </a:rPr>
              <a:t>WELDER</a:t>
            </a:r>
          </a:p>
        </p:txBody>
      </p:sp>
      <p:pic>
        <p:nvPicPr>
          <p:cNvPr id="18" name="Content Placeholder 5" descr="DNA_white.png"/>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5564" r="5564"/>
          <a:stretch>
            <a:fillRect/>
          </a:stretch>
        </p:blipFill>
        <p:spPr>
          <a:xfrm>
            <a:off x="2191603" y="1552670"/>
            <a:ext cx="3867150" cy="4351338"/>
          </a:xfrm>
          <a:prstGeom prst="rect">
            <a:avLst/>
          </a:prstGeom>
        </p:spPr>
      </p:pic>
      <p:sp>
        <p:nvSpPr>
          <p:cNvPr id="2" name="TextBox 1"/>
          <p:cNvSpPr txBox="1"/>
          <p:nvPr/>
        </p:nvSpPr>
        <p:spPr>
          <a:xfrm>
            <a:off x="696036" y="2292824"/>
            <a:ext cx="184731" cy="300082"/>
          </a:xfrm>
          <a:prstGeom prst="rect">
            <a:avLst/>
          </a:prstGeom>
          <a:noFill/>
        </p:spPr>
        <p:txBody>
          <a:bodyPr wrap="none" rtlCol="0">
            <a:spAutoFit/>
          </a:bodyPr>
          <a:lstStyle/>
          <a:p>
            <a:pPr defTabSz="685800" fontAlgn="auto">
              <a:spcBef>
                <a:spcPts val="0"/>
              </a:spcBef>
              <a:spcAft>
                <a:spcPts val="0"/>
              </a:spcAft>
            </a:pPr>
            <a:endParaRPr lang="en-US" sz="1350" dirty="0">
              <a:solidFill>
                <a:srgbClr val="004874"/>
              </a:solidFill>
              <a:latin typeface="Arial"/>
              <a:ea typeface="+mn-ea"/>
            </a:endParaRPr>
          </a:p>
        </p:txBody>
      </p:sp>
      <p:grpSp>
        <p:nvGrpSpPr>
          <p:cNvPr id="34" name="Group 33"/>
          <p:cNvGrpSpPr/>
          <p:nvPr/>
        </p:nvGrpSpPr>
        <p:grpSpPr>
          <a:xfrm>
            <a:off x="674101" y="2040398"/>
            <a:ext cx="3181968" cy="2917436"/>
            <a:chOff x="674101" y="2040398"/>
            <a:chExt cx="3181968" cy="1491812"/>
          </a:xfrm>
        </p:grpSpPr>
        <p:sp>
          <p:nvSpPr>
            <p:cNvPr id="3" name="TextBox 2"/>
            <p:cNvSpPr txBox="1"/>
            <p:nvPr/>
          </p:nvSpPr>
          <p:spPr>
            <a:xfrm>
              <a:off x="696036" y="2040398"/>
              <a:ext cx="2076535" cy="897064"/>
            </a:xfrm>
            <a:prstGeom prst="rect">
              <a:avLst/>
            </a:prstGeom>
            <a:noFill/>
          </p:spPr>
          <p:txBody>
            <a:bodyPr wrap="none" rtlCol="0">
              <a:spAutoFit/>
            </a:bodyPr>
            <a:lstStyle/>
            <a:p>
              <a:pPr defTabSz="685800" fontAlgn="auto">
                <a:spcBef>
                  <a:spcPts val="0"/>
                </a:spcBef>
                <a:spcAft>
                  <a:spcPts val="0"/>
                </a:spcAft>
              </a:pPr>
              <a:r>
                <a:rPr lang="en-US" sz="1200" b="1" dirty="0">
                  <a:solidFill>
                    <a:srgbClr val="004874"/>
                  </a:solidFill>
                  <a:latin typeface="Arial" charset="0"/>
                  <a:ea typeface="Arial" charset="0"/>
                  <a:cs typeface="Arial" charset="0"/>
                </a:rPr>
                <a:t>WELDING</a:t>
              </a:r>
            </a:p>
            <a:p>
              <a:pPr defTabSz="685800" fontAlgn="auto">
                <a:spcBef>
                  <a:spcPts val="0"/>
                </a:spcBef>
                <a:spcAft>
                  <a:spcPts val="0"/>
                </a:spcAft>
              </a:pPr>
              <a:r>
                <a:rPr lang="en-US" sz="1200" dirty="0">
                  <a:solidFill>
                    <a:srgbClr val="004874"/>
                  </a:solidFill>
                  <a:latin typeface="Arial" charset="0"/>
                  <a:ea typeface="Arial" charset="0"/>
                  <a:cs typeface="Arial" charset="0"/>
                </a:rPr>
                <a:t>Mig and Tig Welding</a:t>
              </a:r>
            </a:p>
            <a:p>
              <a:pPr defTabSz="685800" fontAlgn="auto">
                <a:spcBef>
                  <a:spcPts val="0"/>
                </a:spcBef>
                <a:spcAft>
                  <a:spcPts val="0"/>
                </a:spcAft>
              </a:pPr>
              <a:r>
                <a:rPr lang="en-US" sz="1200" dirty="0">
                  <a:solidFill>
                    <a:srgbClr val="004874"/>
                  </a:solidFill>
                  <a:latin typeface="Arial" charset="0"/>
                  <a:ea typeface="Arial" charset="0"/>
                  <a:cs typeface="Arial" charset="0"/>
                </a:rPr>
                <a:t>Repair</a:t>
              </a:r>
            </a:p>
            <a:p>
              <a:pPr defTabSz="685800" fontAlgn="auto">
                <a:spcBef>
                  <a:spcPts val="0"/>
                </a:spcBef>
                <a:spcAft>
                  <a:spcPts val="0"/>
                </a:spcAft>
              </a:pPr>
              <a:r>
                <a:rPr lang="en-US" sz="1200" dirty="0">
                  <a:solidFill>
                    <a:srgbClr val="004874"/>
                  </a:solidFill>
                  <a:latin typeface="Arial" charset="0"/>
                  <a:ea typeface="Arial" charset="0"/>
                  <a:cs typeface="Arial" charset="0"/>
                </a:rPr>
                <a:t>Inspection</a:t>
              </a:r>
            </a:p>
            <a:p>
              <a:pPr defTabSz="685800" fontAlgn="auto">
                <a:spcBef>
                  <a:spcPts val="0"/>
                </a:spcBef>
                <a:spcAft>
                  <a:spcPts val="0"/>
                </a:spcAft>
              </a:pPr>
              <a:r>
                <a:rPr lang="en-US" sz="1200" dirty="0">
                  <a:solidFill>
                    <a:srgbClr val="004874"/>
                  </a:solidFill>
                  <a:latin typeface="Arial" charset="0"/>
                  <a:ea typeface="Arial" charset="0"/>
                  <a:cs typeface="Arial" charset="0"/>
                </a:rPr>
                <a:t>Gas-metal Arc Welding</a:t>
              </a:r>
            </a:p>
            <a:p>
              <a:pPr defTabSz="685800" fontAlgn="auto">
                <a:spcBef>
                  <a:spcPts val="0"/>
                </a:spcBef>
                <a:spcAft>
                  <a:spcPts val="0"/>
                </a:spcAft>
              </a:pPr>
              <a:r>
                <a:rPr lang="en-US" sz="1200" dirty="0">
                  <a:solidFill>
                    <a:srgbClr val="004874"/>
                  </a:solidFill>
                  <a:latin typeface="Arial" charset="0"/>
                  <a:ea typeface="Arial" charset="0"/>
                  <a:cs typeface="Arial" charset="0"/>
                </a:rPr>
                <a:t>Flux Core Welding</a:t>
              </a:r>
            </a:p>
            <a:p>
              <a:pPr defTabSz="685800" fontAlgn="auto">
                <a:spcBef>
                  <a:spcPts val="0"/>
                </a:spcBef>
                <a:spcAft>
                  <a:spcPts val="0"/>
                </a:spcAft>
              </a:pPr>
              <a:r>
                <a:rPr lang="en-US" sz="1200" dirty="0">
                  <a:solidFill>
                    <a:srgbClr val="004874"/>
                  </a:solidFill>
                  <a:latin typeface="Arial" charset="0"/>
                  <a:ea typeface="Arial" charset="0"/>
                  <a:cs typeface="Arial" charset="0"/>
                </a:rPr>
                <a:t>Calipers</a:t>
              </a:r>
            </a:p>
            <a:p>
              <a:pPr defTabSz="685800" fontAlgn="auto">
                <a:spcBef>
                  <a:spcPts val="0"/>
                </a:spcBef>
                <a:spcAft>
                  <a:spcPts val="0"/>
                </a:spcAft>
              </a:pPr>
              <a:r>
                <a:rPr lang="en-US" sz="1200" dirty="0">
                  <a:solidFill>
                    <a:srgbClr val="004874"/>
                  </a:solidFill>
                  <a:latin typeface="Arial" charset="0"/>
                  <a:ea typeface="Arial" charset="0"/>
                  <a:cs typeface="Arial" charset="0"/>
                </a:rPr>
                <a:t>Shielded Metal Arc Welding</a:t>
              </a:r>
            </a:p>
            <a:p>
              <a:pPr defTabSz="685800" fontAlgn="auto">
                <a:spcBef>
                  <a:spcPts val="0"/>
                </a:spcBef>
                <a:spcAft>
                  <a:spcPts val="0"/>
                </a:spcAft>
              </a:pPr>
              <a:r>
                <a:rPr lang="en-US" sz="1200" dirty="0">
                  <a:solidFill>
                    <a:srgbClr val="004874"/>
                  </a:solidFill>
                  <a:latin typeface="Arial" charset="0"/>
                  <a:ea typeface="Arial" charset="0"/>
                  <a:cs typeface="Arial" charset="0"/>
                </a:rPr>
                <a:t>Schematic Diagrams</a:t>
              </a:r>
            </a:p>
          </p:txBody>
        </p:sp>
        <p:sp>
          <p:nvSpPr>
            <p:cNvPr id="22" name="TextBox 21"/>
            <p:cNvSpPr txBox="1"/>
            <p:nvPr/>
          </p:nvSpPr>
          <p:spPr>
            <a:xfrm>
              <a:off x="674101" y="3107285"/>
              <a:ext cx="1815596" cy="424925"/>
            </a:xfrm>
            <a:prstGeom prst="rect">
              <a:avLst/>
            </a:prstGeom>
            <a:noFill/>
          </p:spPr>
          <p:txBody>
            <a:bodyPr wrap="none" rtlCol="0">
              <a:spAutoFit/>
            </a:bodyPr>
            <a:lstStyle/>
            <a:p>
              <a:pPr defTabSz="685800" fontAlgn="auto">
                <a:spcBef>
                  <a:spcPts val="0"/>
                </a:spcBef>
                <a:spcAft>
                  <a:spcPts val="0"/>
                </a:spcAft>
              </a:pPr>
              <a:r>
                <a:rPr lang="en-US" sz="1200" b="1" dirty="0">
                  <a:solidFill>
                    <a:srgbClr val="004874"/>
                  </a:solidFill>
                  <a:latin typeface="Arial" charset="0"/>
                  <a:ea typeface="Arial" charset="0"/>
                  <a:cs typeface="Arial" charset="0"/>
                </a:rPr>
                <a:t>SOFT SKILLS</a:t>
              </a:r>
            </a:p>
            <a:p>
              <a:pPr defTabSz="685800" fontAlgn="auto">
                <a:spcBef>
                  <a:spcPts val="0"/>
                </a:spcBef>
                <a:spcAft>
                  <a:spcPts val="0"/>
                </a:spcAft>
              </a:pPr>
              <a:r>
                <a:rPr lang="en-US" sz="1200" dirty="0">
                  <a:solidFill>
                    <a:srgbClr val="004874"/>
                  </a:solidFill>
                  <a:latin typeface="Arial" charset="0"/>
                  <a:ea typeface="Arial" charset="0"/>
                  <a:cs typeface="Arial" charset="0"/>
                </a:rPr>
                <a:t>Detail oriented</a:t>
              </a:r>
            </a:p>
            <a:p>
              <a:pPr defTabSz="685800" fontAlgn="auto">
                <a:spcBef>
                  <a:spcPts val="0"/>
                </a:spcBef>
                <a:spcAft>
                  <a:spcPts val="0"/>
                </a:spcAft>
              </a:pPr>
              <a:r>
                <a:rPr lang="en-US" sz="1200" dirty="0">
                  <a:solidFill>
                    <a:srgbClr val="004874"/>
                  </a:solidFill>
                  <a:latin typeface="Arial" charset="0"/>
                  <a:ea typeface="Arial" charset="0"/>
                  <a:cs typeface="Arial" charset="0"/>
                </a:rPr>
                <a:t>Work area maintenance</a:t>
              </a:r>
            </a:p>
            <a:p>
              <a:pPr defTabSz="685800" fontAlgn="auto">
                <a:spcBef>
                  <a:spcPts val="0"/>
                </a:spcBef>
                <a:spcAft>
                  <a:spcPts val="0"/>
                </a:spcAft>
              </a:pPr>
              <a:r>
                <a:rPr lang="en-US" sz="1200" dirty="0">
                  <a:solidFill>
                    <a:srgbClr val="004874"/>
                  </a:solidFill>
                  <a:latin typeface="Arial" charset="0"/>
                  <a:ea typeface="Arial" charset="0"/>
                  <a:cs typeface="Arial" charset="0"/>
                </a:rPr>
                <a:t>Quality assurance</a:t>
              </a:r>
            </a:p>
          </p:txBody>
        </p:sp>
        <p:cxnSp>
          <p:nvCxnSpPr>
            <p:cNvPr id="6" name="Straight Connector 5"/>
            <p:cNvCxnSpPr/>
            <p:nvPr/>
          </p:nvCxnSpPr>
          <p:spPr>
            <a:xfrm>
              <a:off x="2205251" y="2647016"/>
              <a:ext cx="1575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603500" y="3420583"/>
              <a:ext cx="12525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450549" y="1984386"/>
            <a:ext cx="2817277" cy="2817277"/>
            <a:chOff x="5773952" y="3387298"/>
            <a:chExt cx="2817277" cy="2817277"/>
          </a:xfrm>
        </p:grpSpPr>
        <p:sp>
          <p:nvSpPr>
            <p:cNvPr id="32" name="Donut 31"/>
            <p:cNvSpPr/>
            <p:nvPr/>
          </p:nvSpPr>
          <p:spPr>
            <a:xfrm>
              <a:off x="5773952" y="3387298"/>
              <a:ext cx="2817277" cy="2817277"/>
            </a:xfrm>
            <a:prstGeom prst="donut">
              <a:avLst>
                <a:gd name="adj" fmla="val 65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4874"/>
                </a:solidFill>
              </a:endParaRPr>
            </a:p>
          </p:txBody>
        </p:sp>
        <p:sp>
          <p:nvSpPr>
            <p:cNvPr id="28" name="TextBox 27"/>
            <p:cNvSpPr txBox="1"/>
            <p:nvPr/>
          </p:nvSpPr>
          <p:spPr>
            <a:xfrm>
              <a:off x="6623970" y="4168126"/>
              <a:ext cx="1614488" cy="430887"/>
            </a:xfrm>
            <a:prstGeom prst="rect">
              <a:avLst/>
            </a:prstGeom>
            <a:noFill/>
          </p:spPr>
          <p:txBody>
            <a:bodyPr wrap="square" rtlCol="0">
              <a:spAutoFit/>
            </a:bodyPr>
            <a:lstStyle/>
            <a:p>
              <a:pPr defTabSz="685800" fontAlgn="auto">
                <a:spcBef>
                  <a:spcPts val="0"/>
                </a:spcBef>
                <a:spcAft>
                  <a:spcPts val="0"/>
                </a:spcAft>
              </a:pPr>
              <a:r>
                <a:rPr lang="en-US" sz="1100" b="1" dirty="0">
                  <a:solidFill>
                    <a:srgbClr val="004874"/>
                  </a:solidFill>
                  <a:latin typeface="Arial" charset="0"/>
                  <a:ea typeface="Arial" charset="0"/>
                  <a:cs typeface="Arial" charset="0"/>
                </a:rPr>
                <a:t>JOB COUNT</a:t>
              </a:r>
            </a:p>
            <a:p>
              <a:pPr defTabSz="685800" fontAlgn="auto">
                <a:spcBef>
                  <a:spcPts val="0"/>
                </a:spcBef>
                <a:spcAft>
                  <a:spcPts val="0"/>
                </a:spcAft>
              </a:pPr>
              <a:r>
                <a:rPr lang="en-US" sz="1100" b="1" dirty="0">
                  <a:solidFill>
                    <a:srgbClr val="004874"/>
                  </a:solidFill>
                  <a:latin typeface="Arial" charset="0"/>
                  <a:ea typeface="Arial" charset="0"/>
                  <a:cs typeface="Arial" charset="0"/>
                </a:rPr>
                <a:t>LAST 12 MONTHS</a:t>
              </a:r>
            </a:p>
          </p:txBody>
        </p:sp>
        <p:sp>
          <p:nvSpPr>
            <p:cNvPr id="35" name="TextBox 34"/>
            <p:cNvSpPr txBox="1"/>
            <p:nvPr/>
          </p:nvSpPr>
          <p:spPr>
            <a:xfrm>
              <a:off x="6623970" y="4865803"/>
              <a:ext cx="1614488" cy="430887"/>
            </a:xfrm>
            <a:prstGeom prst="rect">
              <a:avLst/>
            </a:prstGeom>
            <a:noFill/>
          </p:spPr>
          <p:txBody>
            <a:bodyPr wrap="square" rtlCol="0">
              <a:spAutoFit/>
            </a:bodyPr>
            <a:lstStyle/>
            <a:p>
              <a:pPr defTabSz="685800" fontAlgn="auto">
                <a:spcBef>
                  <a:spcPts val="0"/>
                </a:spcBef>
                <a:spcAft>
                  <a:spcPts val="0"/>
                </a:spcAft>
              </a:pPr>
              <a:r>
                <a:rPr lang="en-US" sz="1100" b="1" dirty="0">
                  <a:solidFill>
                    <a:srgbClr val="004874"/>
                  </a:solidFill>
                  <a:latin typeface="Arial" charset="0"/>
                  <a:ea typeface="Arial" charset="0"/>
                  <a:cs typeface="Arial" charset="0"/>
                </a:rPr>
                <a:t>INCREASE SINCE 2013</a:t>
              </a:r>
            </a:p>
          </p:txBody>
        </p:sp>
        <p:sp>
          <p:nvSpPr>
            <p:cNvPr id="36" name="TextBox 35"/>
            <p:cNvSpPr txBox="1"/>
            <p:nvPr/>
          </p:nvSpPr>
          <p:spPr>
            <a:xfrm>
              <a:off x="6623970" y="5487788"/>
              <a:ext cx="1900052" cy="261610"/>
            </a:xfrm>
            <a:prstGeom prst="rect">
              <a:avLst/>
            </a:prstGeom>
            <a:noFill/>
          </p:spPr>
          <p:txBody>
            <a:bodyPr wrap="square" rtlCol="0">
              <a:spAutoFit/>
            </a:bodyPr>
            <a:lstStyle/>
            <a:p>
              <a:pPr defTabSz="685800" fontAlgn="auto">
                <a:spcBef>
                  <a:spcPts val="0"/>
                </a:spcBef>
                <a:spcAft>
                  <a:spcPts val="0"/>
                </a:spcAft>
              </a:pPr>
              <a:r>
                <a:rPr lang="en-US" sz="1100" b="1" dirty="0">
                  <a:solidFill>
                    <a:srgbClr val="004874"/>
                  </a:solidFill>
                  <a:latin typeface="Arial" charset="0"/>
                  <a:ea typeface="Arial" charset="0"/>
                  <a:cs typeface="Arial" charset="0"/>
                </a:rPr>
                <a:t>AVG. SALARY</a:t>
              </a:r>
            </a:p>
          </p:txBody>
        </p:sp>
        <p:sp>
          <p:nvSpPr>
            <p:cNvPr id="37" name="TextBox 36"/>
            <p:cNvSpPr txBox="1"/>
            <p:nvPr/>
          </p:nvSpPr>
          <p:spPr>
            <a:xfrm>
              <a:off x="6623970" y="3866177"/>
              <a:ext cx="1396900" cy="369332"/>
            </a:xfrm>
            <a:prstGeom prst="rect">
              <a:avLst/>
            </a:prstGeom>
            <a:noFill/>
          </p:spPr>
          <p:txBody>
            <a:bodyPr wrap="square" rtlCol="0">
              <a:spAutoFit/>
            </a:bodyPr>
            <a:lstStyle/>
            <a:p>
              <a:pPr defTabSz="685800" fontAlgn="auto">
                <a:spcBef>
                  <a:spcPts val="0"/>
                </a:spcBef>
                <a:spcAft>
                  <a:spcPts val="0"/>
                </a:spcAft>
              </a:pPr>
              <a:r>
                <a:rPr lang="en-US" b="1" dirty="0">
                  <a:solidFill>
                    <a:srgbClr val="004874"/>
                  </a:solidFill>
                  <a:latin typeface="Arial" charset="0"/>
                  <a:ea typeface="Arial" charset="0"/>
                  <a:cs typeface="Arial" charset="0"/>
                </a:rPr>
                <a:t>29,308</a:t>
              </a:r>
            </a:p>
          </p:txBody>
        </p:sp>
        <p:sp>
          <p:nvSpPr>
            <p:cNvPr id="38" name="TextBox 37"/>
            <p:cNvSpPr txBox="1"/>
            <p:nvPr/>
          </p:nvSpPr>
          <p:spPr>
            <a:xfrm>
              <a:off x="6623970" y="4493265"/>
              <a:ext cx="1396900" cy="461665"/>
            </a:xfrm>
            <a:prstGeom prst="rect">
              <a:avLst/>
            </a:prstGeom>
            <a:noFill/>
          </p:spPr>
          <p:txBody>
            <a:bodyPr wrap="square" rtlCol="0">
              <a:spAutoFit/>
            </a:bodyPr>
            <a:lstStyle/>
            <a:p>
              <a:pPr defTabSz="685800" fontAlgn="auto">
                <a:spcBef>
                  <a:spcPts val="0"/>
                </a:spcBef>
                <a:spcAft>
                  <a:spcPts val="0"/>
                </a:spcAft>
              </a:pPr>
              <a:r>
                <a:rPr lang="en-US" sz="2400" b="1" dirty="0">
                  <a:solidFill>
                    <a:srgbClr val="004874"/>
                  </a:solidFill>
                  <a:latin typeface="Arial" charset="0"/>
                  <a:ea typeface="Arial" charset="0"/>
                  <a:cs typeface="Arial" charset="0"/>
                </a:rPr>
                <a:t>6.8%</a:t>
              </a:r>
            </a:p>
          </p:txBody>
        </p:sp>
        <p:sp>
          <p:nvSpPr>
            <p:cNvPr id="39" name="TextBox 38"/>
            <p:cNvSpPr txBox="1"/>
            <p:nvPr/>
          </p:nvSpPr>
          <p:spPr>
            <a:xfrm>
              <a:off x="6623970" y="5187532"/>
              <a:ext cx="1396900" cy="369332"/>
            </a:xfrm>
            <a:prstGeom prst="rect">
              <a:avLst/>
            </a:prstGeom>
            <a:noFill/>
          </p:spPr>
          <p:txBody>
            <a:bodyPr wrap="square" rtlCol="0">
              <a:spAutoFit/>
            </a:bodyPr>
            <a:lstStyle/>
            <a:p>
              <a:pPr defTabSz="685800" fontAlgn="auto">
                <a:spcBef>
                  <a:spcPts val="0"/>
                </a:spcBef>
                <a:spcAft>
                  <a:spcPts val="0"/>
                </a:spcAft>
              </a:pPr>
              <a:r>
                <a:rPr lang="en-US" b="1" dirty="0">
                  <a:solidFill>
                    <a:srgbClr val="004874"/>
                  </a:solidFill>
                  <a:latin typeface="Arial" charset="0"/>
                  <a:ea typeface="Arial" charset="0"/>
                  <a:cs typeface="Arial" charset="0"/>
                </a:rPr>
                <a:t>$39,598</a:t>
              </a:r>
            </a:p>
          </p:txBody>
        </p:sp>
      </p:grpSp>
    </p:spTree>
    <p:extLst>
      <p:ext uri="{BB962C8B-B14F-4D97-AF65-F5344CB8AC3E}">
        <p14:creationId xmlns:p14="http://schemas.microsoft.com/office/powerpoint/2010/main" val="34720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414225" y="298255"/>
            <a:ext cx="8790813"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fontAlgn="auto">
              <a:spcAft>
                <a:spcPts val="0"/>
              </a:spcAft>
            </a:pPr>
            <a:r>
              <a:rPr lang="en-US" sz="2800" b="1" cap="small" dirty="0">
                <a:solidFill>
                  <a:srgbClr val="004874"/>
                </a:solidFill>
                <a:latin typeface="Arial" charset="0"/>
                <a:ea typeface="Arial" charset="0"/>
                <a:cs typeface="Arial" charset="0"/>
              </a:rPr>
              <a:t>Mapping a Hybrid Genome</a:t>
            </a:r>
          </a:p>
        </p:txBody>
      </p:sp>
      <p:sp>
        <p:nvSpPr>
          <p:cNvPr id="16" name="Title 1"/>
          <p:cNvSpPr txBox="1">
            <a:spLocks/>
          </p:cNvSpPr>
          <p:nvPr/>
        </p:nvSpPr>
        <p:spPr>
          <a:xfrm>
            <a:off x="420445" y="454207"/>
            <a:ext cx="8229826" cy="1187297"/>
          </a:xfrm>
          <a:prstGeom prst="rect">
            <a:avLst/>
          </a:prstGeom>
        </p:spPr>
        <p:txBody>
          <a:bodyPr vert="horz" lIns="91433" tIns="45716" rIns="91433" bIns="4571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fontAlgn="auto">
              <a:spcAft>
                <a:spcPts val="0"/>
              </a:spcAft>
              <a:tabLst>
                <a:tab pos="3897313" algn="l"/>
              </a:tabLst>
            </a:pPr>
            <a:r>
              <a:rPr lang="en-US" sz="2400" dirty="0">
                <a:solidFill>
                  <a:srgbClr val="004874"/>
                </a:solidFill>
                <a:latin typeface="Arial" charset="0"/>
                <a:ea typeface="Arial" charset="0"/>
                <a:cs typeface="Arial" charset="0"/>
              </a:rPr>
              <a:t>DATA SCIENTIST </a:t>
            </a:r>
          </a:p>
        </p:txBody>
      </p:sp>
      <p:pic>
        <p:nvPicPr>
          <p:cNvPr id="18" name="Content Placeholder 5" descr="DNA_white.png"/>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5564" r="5564"/>
          <a:stretch>
            <a:fillRect/>
          </a:stretch>
        </p:blipFill>
        <p:spPr>
          <a:xfrm>
            <a:off x="2191603" y="1666303"/>
            <a:ext cx="3867150" cy="4351338"/>
          </a:xfrm>
          <a:prstGeom prst="rect">
            <a:avLst/>
          </a:prstGeom>
        </p:spPr>
      </p:pic>
      <p:sp>
        <p:nvSpPr>
          <p:cNvPr id="2" name="TextBox 1"/>
          <p:cNvSpPr txBox="1"/>
          <p:nvPr/>
        </p:nvSpPr>
        <p:spPr>
          <a:xfrm>
            <a:off x="696036" y="2350723"/>
            <a:ext cx="184731" cy="300082"/>
          </a:xfrm>
          <a:prstGeom prst="rect">
            <a:avLst/>
          </a:prstGeom>
          <a:noFill/>
        </p:spPr>
        <p:txBody>
          <a:bodyPr wrap="none" rtlCol="0">
            <a:spAutoFit/>
          </a:bodyPr>
          <a:lstStyle/>
          <a:p>
            <a:pPr defTabSz="685800" fontAlgn="auto">
              <a:spcBef>
                <a:spcPts val="0"/>
              </a:spcBef>
              <a:spcAft>
                <a:spcPts val="0"/>
              </a:spcAft>
            </a:pPr>
            <a:endParaRPr lang="en-US" sz="1350" dirty="0">
              <a:solidFill>
                <a:srgbClr val="004874"/>
              </a:solidFill>
              <a:latin typeface="Arial"/>
              <a:ea typeface="+mn-ea"/>
            </a:endParaRPr>
          </a:p>
        </p:txBody>
      </p:sp>
      <p:grpSp>
        <p:nvGrpSpPr>
          <p:cNvPr id="34" name="Group 33"/>
          <p:cNvGrpSpPr/>
          <p:nvPr/>
        </p:nvGrpSpPr>
        <p:grpSpPr>
          <a:xfrm>
            <a:off x="682386" y="1631626"/>
            <a:ext cx="6486827" cy="4101490"/>
            <a:chOff x="682386" y="1573727"/>
            <a:chExt cx="6486827" cy="4101490"/>
          </a:xfrm>
        </p:grpSpPr>
        <p:sp>
          <p:nvSpPr>
            <p:cNvPr id="3" name="TextBox 2"/>
            <p:cNvSpPr txBox="1"/>
            <p:nvPr/>
          </p:nvSpPr>
          <p:spPr>
            <a:xfrm>
              <a:off x="696036" y="2040398"/>
              <a:ext cx="1868871" cy="1015663"/>
            </a:xfrm>
            <a:prstGeom prst="rect">
              <a:avLst/>
            </a:prstGeom>
            <a:noFill/>
          </p:spPr>
          <p:txBody>
            <a:bodyPr wrap="none" rtlCol="0">
              <a:spAutoFit/>
            </a:bodyPr>
            <a:lstStyle/>
            <a:p>
              <a:pPr defTabSz="685800" fontAlgn="auto">
                <a:spcBef>
                  <a:spcPts val="0"/>
                </a:spcBef>
                <a:spcAft>
                  <a:spcPts val="0"/>
                </a:spcAft>
              </a:pPr>
              <a:r>
                <a:rPr lang="en-US" sz="1200" b="1" dirty="0">
                  <a:solidFill>
                    <a:srgbClr val="004874"/>
                  </a:solidFill>
                  <a:latin typeface="Arial" charset="0"/>
                  <a:ea typeface="Arial" charset="0"/>
                  <a:cs typeface="Arial" charset="0"/>
                </a:rPr>
                <a:t>PROGRMMING SKILLS</a:t>
              </a:r>
            </a:p>
            <a:p>
              <a:pPr defTabSz="685800" fontAlgn="auto">
                <a:spcBef>
                  <a:spcPts val="0"/>
                </a:spcBef>
                <a:spcAft>
                  <a:spcPts val="0"/>
                </a:spcAft>
              </a:pPr>
              <a:r>
                <a:rPr lang="en-US" sz="1200" dirty="0">
                  <a:solidFill>
                    <a:srgbClr val="004874"/>
                  </a:solidFill>
                  <a:latin typeface="Arial" charset="0"/>
                  <a:ea typeface="Arial" charset="0"/>
                  <a:cs typeface="Arial" charset="0"/>
                </a:rPr>
                <a:t>Python</a:t>
              </a:r>
            </a:p>
            <a:p>
              <a:pPr defTabSz="685800" fontAlgn="auto">
                <a:spcBef>
                  <a:spcPts val="0"/>
                </a:spcBef>
                <a:spcAft>
                  <a:spcPts val="0"/>
                </a:spcAft>
              </a:pPr>
              <a:r>
                <a:rPr lang="en-US" sz="1200" dirty="0">
                  <a:solidFill>
                    <a:srgbClr val="004874"/>
                  </a:solidFill>
                  <a:latin typeface="Arial" charset="0"/>
                  <a:ea typeface="Arial" charset="0"/>
                  <a:cs typeface="Arial" charset="0"/>
                </a:rPr>
                <a:t>SQL</a:t>
              </a:r>
            </a:p>
            <a:p>
              <a:pPr defTabSz="685800" fontAlgn="auto">
                <a:spcBef>
                  <a:spcPts val="0"/>
                </a:spcBef>
                <a:spcAft>
                  <a:spcPts val="0"/>
                </a:spcAft>
              </a:pPr>
              <a:r>
                <a:rPr lang="en-US" sz="1200" dirty="0">
                  <a:solidFill>
                    <a:srgbClr val="004874"/>
                  </a:solidFill>
                  <a:latin typeface="Arial" charset="0"/>
                  <a:ea typeface="Arial" charset="0"/>
                  <a:cs typeface="Arial" charset="0"/>
                </a:rPr>
                <a:t>Hadoop</a:t>
              </a:r>
            </a:p>
            <a:p>
              <a:pPr defTabSz="685800" fontAlgn="auto">
                <a:spcBef>
                  <a:spcPts val="0"/>
                </a:spcBef>
                <a:spcAft>
                  <a:spcPts val="0"/>
                </a:spcAft>
              </a:pPr>
              <a:r>
                <a:rPr lang="en-US" sz="1200" dirty="0">
                  <a:solidFill>
                    <a:srgbClr val="004874"/>
                  </a:solidFill>
                  <a:latin typeface="Arial"/>
                </a:rPr>
                <a:t>R</a:t>
              </a:r>
            </a:p>
          </p:txBody>
        </p:sp>
        <p:sp>
          <p:nvSpPr>
            <p:cNvPr id="20" name="TextBox 19"/>
            <p:cNvSpPr txBox="1"/>
            <p:nvPr/>
          </p:nvSpPr>
          <p:spPr>
            <a:xfrm>
              <a:off x="696035" y="3364919"/>
              <a:ext cx="1402948" cy="830997"/>
            </a:xfrm>
            <a:prstGeom prst="rect">
              <a:avLst/>
            </a:prstGeom>
            <a:noFill/>
          </p:spPr>
          <p:txBody>
            <a:bodyPr wrap="none" rtlCol="0">
              <a:spAutoFit/>
            </a:bodyPr>
            <a:lstStyle/>
            <a:p>
              <a:pPr defTabSz="685800" fontAlgn="auto">
                <a:spcBef>
                  <a:spcPts val="0"/>
                </a:spcBef>
                <a:spcAft>
                  <a:spcPts val="0"/>
                </a:spcAft>
              </a:pPr>
              <a:r>
                <a:rPr lang="en-US" sz="1200" b="1" dirty="0">
                  <a:solidFill>
                    <a:srgbClr val="004874"/>
                  </a:solidFill>
                  <a:latin typeface="Arial" charset="0"/>
                  <a:ea typeface="Arial" charset="0"/>
                  <a:cs typeface="Arial" charset="0"/>
                </a:rPr>
                <a:t>DATA SKILLS</a:t>
              </a:r>
            </a:p>
            <a:p>
              <a:pPr defTabSz="685800" fontAlgn="auto">
                <a:spcBef>
                  <a:spcPts val="0"/>
                </a:spcBef>
                <a:spcAft>
                  <a:spcPts val="0"/>
                </a:spcAft>
              </a:pPr>
              <a:r>
                <a:rPr lang="en-US" sz="1200" dirty="0">
                  <a:solidFill>
                    <a:srgbClr val="004874"/>
                  </a:solidFill>
                  <a:latin typeface="Arial" charset="0"/>
                  <a:ea typeface="Arial" charset="0"/>
                  <a:cs typeface="Arial" charset="0"/>
                </a:rPr>
                <a:t>Predictive Models</a:t>
              </a:r>
            </a:p>
            <a:p>
              <a:pPr defTabSz="685800" fontAlgn="auto">
                <a:spcBef>
                  <a:spcPts val="0"/>
                </a:spcBef>
                <a:spcAft>
                  <a:spcPts val="0"/>
                </a:spcAft>
              </a:pPr>
              <a:r>
                <a:rPr lang="en-US" sz="1200" dirty="0">
                  <a:solidFill>
                    <a:srgbClr val="004874"/>
                  </a:solidFill>
                  <a:latin typeface="Arial" charset="0"/>
                  <a:ea typeface="Arial" charset="0"/>
                  <a:cs typeface="Arial" charset="0"/>
                </a:rPr>
                <a:t>Tableau</a:t>
              </a:r>
            </a:p>
            <a:p>
              <a:pPr defTabSz="685800" fontAlgn="auto">
                <a:spcBef>
                  <a:spcPts val="0"/>
                </a:spcBef>
                <a:spcAft>
                  <a:spcPts val="0"/>
                </a:spcAft>
              </a:pPr>
              <a:r>
                <a:rPr lang="en-US" sz="1200" dirty="0">
                  <a:solidFill>
                    <a:srgbClr val="004874"/>
                  </a:solidFill>
                  <a:latin typeface="Arial" charset="0"/>
                  <a:ea typeface="Arial" charset="0"/>
                  <a:cs typeface="Arial" charset="0"/>
                </a:rPr>
                <a:t>MapReduce</a:t>
              </a:r>
            </a:p>
          </p:txBody>
        </p:sp>
        <p:sp>
          <p:nvSpPr>
            <p:cNvPr id="21" name="TextBox 20"/>
            <p:cNvSpPr txBox="1"/>
            <p:nvPr/>
          </p:nvSpPr>
          <p:spPr>
            <a:xfrm>
              <a:off x="682386" y="4659554"/>
              <a:ext cx="1561320" cy="1015663"/>
            </a:xfrm>
            <a:prstGeom prst="rect">
              <a:avLst/>
            </a:prstGeom>
            <a:noFill/>
          </p:spPr>
          <p:txBody>
            <a:bodyPr wrap="none" rtlCol="0">
              <a:spAutoFit/>
            </a:bodyPr>
            <a:lstStyle/>
            <a:p>
              <a:pPr defTabSz="685800" fontAlgn="auto">
                <a:spcBef>
                  <a:spcPts val="0"/>
                </a:spcBef>
                <a:spcAft>
                  <a:spcPts val="0"/>
                </a:spcAft>
              </a:pPr>
              <a:r>
                <a:rPr lang="en-US" sz="1200" b="1" dirty="0">
                  <a:solidFill>
                    <a:srgbClr val="004874"/>
                  </a:solidFill>
                  <a:latin typeface="Arial" charset="0"/>
                  <a:ea typeface="Arial" charset="0"/>
                  <a:cs typeface="Arial" charset="0"/>
                </a:rPr>
                <a:t>BUSINESS SKILLS</a:t>
              </a:r>
            </a:p>
            <a:p>
              <a:pPr defTabSz="685800" fontAlgn="auto">
                <a:spcBef>
                  <a:spcPts val="0"/>
                </a:spcBef>
                <a:spcAft>
                  <a:spcPts val="0"/>
                </a:spcAft>
              </a:pPr>
              <a:r>
                <a:rPr lang="en-US" sz="1200" dirty="0">
                  <a:solidFill>
                    <a:srgbClr val="004874"/>
                  </a:solidFill>
                  <a:latin typeface="Arial" charset="0"/>
                  <a:ea typeface="Arial" charset="0"/>
                  <a:cs typeface="Arial" charset="0"/>
                </a:rPr>
                <a:t>Data Visualization</a:t>
              </a:r>
            </a:p>
            <a:p>
              <a:pPr defTabSz="685800" fontAlgn="auto">
                <a:spcBef>
                  <a:spcPts val="0"/>
                </a:spcBef>
                <a:spcAft>
                  <a:spcPts val="0"/>
                </a:spcAft>
              </a:pPr>
              <a:r>
                <a:rPr lang="en-US" sz="1200" dirty="0">
                  <a:solidFill>
                    <a:srgbClr val="004874"/>
                  </a:solidFill>
                  <a:latin typeface="Arial" charset="0"/>
                  <a:ea typeface="Arial" charset="0"/>
                  <a:cs typeface="Arial" charset="0"/>
                </a:rPr>
                <a:t>Business Process</a:t>
              </a:r>
            </a:p>
            <a:p>
              <a:pPr defTabSz="685800" fontAlgn="auto">
                <a:spcBef>
                  <a:spcPts val="0"/>
                </a:spcBef>
                <a:spcAft>
                  <a:spcPts val="0"/>
                </a:spcAft>
              </a:pPr>
              <a:r>
                <a:rPr lang="en-US" sz="1200" dirty="0">
                  <a:solidFill>
                    <a:srgbClr val="004874"/>
                  </a:solidFill>
                  <a:latin typeface="Arial" charset="0"/>
                  <a:ea typeface="Arial" charset="0"/>
                  <a:cs typeface="Arial" charset="0"/>
                </a:rPr>
                <a:t>Economics</a:t>
              </a:r>
            </a:p>
            <a:p>
              <a:pPr defTabSz="685800" fontAlgn="auto">
                <a:spcBef>
                  <a:spcPts val="0"/>
                </a:spcBef>
                <a:spcAft>
                  <a:spcPts val="0"/>
                </a:spcAft>
              </a:pPr>
              <a:r>
                <a:rPr lang="en-US" sz="1200" dirty="0">
                  <a:solidFill>
                    <a:srgbClr val="004874"/>
                  </a:solidFill>
                  <a:latin typeface="Arial" charset="0"/>
                  <a:ea typeface="Arial" charset="0"/>
                  <a:cs typeface="Arial" charset="0"/>
                </a:rPr>
                <a:t>Strategic Planning</a:t>
              </a:r>
            </a:p>
          </p:txBody>
        </p:sp>
        <p:sp>
          <p:nvSpPr>
            <p:cNvPr id="22" name="TextBox 21"/>
            <p:cNvSpPr txBox="1"/>
            <p:nvPr/>
          </p:nvSpPr>
          <p:spPr>
            <a:xfrm>
              <a:off x="5740617" y="1573727"/>
              <a:ext cx="1428596" cy="1015663"/>
            </a:xfrm>
            <a:prstGeom prst="rect">
              <a:avLst/>
            </a:prstGeom>
            <a:noFill/>
          </p:spPr>
          <p:txBody>
            <a:bodyPr wrap="none" rtlCol="0">
              <a:spAutoFit/>
            </a:bodyPr>
            <a:lstStyle/>
            <a:p>
              <a:pPr defTabSz="685800" fontAlgn="auto">
                <a:spcBef>
                  <a:spcPts val="0"/>
                </a:spcBef>
                <a:spcAft>
                  <a:spcPts val="0"/>
                </a:spcAft>
              </a:pPr>
              <a:r>
                <a:rPr lang="en-US" sz="1200" b="1" dirty="0">
                  <a:solidFill>
                    <a:srgbClr val="004874"/>
                  </a:solidFill>
                  <a:latin typeface="Arial" charset="0"/>
                  <a:ea typeface="Arial" charset="0"/>
                  <a:cs typeface="Arial" charset="0"/>
                </a:rPr>
                <a:t>SOFT SKILLS</a:t>
              </a:r>
            </a:p>
            <a:p>
              <a:pPr defTabSz="685800" fontAlgn="auto">
                <a:spcBef>
                  <a:spcPts val="0"/>
                </a:spcBef>
                <a:spcAft>
                  <a:spcPts val="0"/>
                </a:spcAft>
              </a:pPr>
              <a:r>
                <a:rPr lang="en-US" sz="1200" dirty="0">
                  <a:solidFill>
                    <a:srgbClr val="004874"/>
                  </a:solidFill>
                  <a:latin typeface="Arial" charset="0"/>
                  <a:ea typeface="Arial" charset="0"/>
                  <a:cs typeface="Arial" charset="0"/>
                </a:rPr>
                <a:t>Problem Solving</a:t>
              </a:r>
            </a:p>
            <a:p>
              <a:pPr defTabSz="685800" fontAlgn="auto">
                <a:spcBef>
                  <a:spcPts val="0"/>
                </a:spcBef>
                <a:spcAft>
                  <a:spcPts val="0"/>
                </a:spcAft>
              </a:pPr>
              <a:r>
                <a:rPr lang="en-US" sz="1200" dirty="0">
                  <a:solidFill>
                    <a:srgbClr val="004874"/>
                  </a:solidFill>
                  <a:latin typeface="Arial" charset="0"/>
                  <a:ea typeface="Arial" charset="0"/>
                  <a:cs typeface="Arial" charset="0"/>
                </a:rPr>
                <a:t>Writing</a:t>
              </a:r>
            </a:p>
            <a:p>
              <a:pPr defTabSz="685800" fontAlgn="auto">
                <a:spcBef>
                  <a:spcPts val="0"/>
                </a:spcBef>
                <a:spcAft>
                  <a:spcPts val="0"/>
                </a:spcAft>
              </a:pPr>
              <a:r>
                <a:rPr lang="en-US" sz="1200" dirty="0">
                  <a:solidFill>
                    <a:srgbClr val="004874"/>
                  </a:solidFill>
                  <a:latin typeface="Arial" charset="0"/>
                  <a:ea typeface="Arial" charset="0"/>
                  <a:cs typeface="Arial" charset="0"/>
                </a:rPr>
                <a:t>Teamwork</a:t>
              </a:r>
            </a:p>
            <a:p>
              <a:pPr defTabSz="685800" fontAlgn="auto">
                <a:spcBef>
                  <a:spcPts val="0"/>
                </a:spcBef>
                <a:spcAft>
                  <a:spcPts val="0"/>
                </a:spcAft>
              </a:pPr>
              <a:r>
                <a:rPr lang="en-US" sz="1200" dirty="0">
                  <a:solidFill>
                    <a:srgbClr val="004874"/>
                  </a:solidFill>
                  <a:latin typeface="Arial" charset="0"/>
                  <a:ea typeface="Arial" charset="0"/>
                  <a:cs typeface="Arial" charset="0"/>
                </a:rPr>
                <a:t>Presentation skills</a:t>
              </a:r>
            </a:p>
          </p:txBody>
        </p:sp>
        <p:cxnSp>
          <p:nvCxnSpPr>
            <p:cNvPr id="6" name="Straight Connector 5"/>
            <p:cNvCxnSpPr/>
            <p:nvPr/>
          </p:nvCxnSpPr>
          <p:spPr>
            <a:xfrm>
              <a:off x="1585460" y="2647016"/>
              <a:ext cx="21949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213749" y="2174422"/>
              <a:ext cx="1575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08600" y="5299238"/>
              <a:ext cx="18629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88991" y="4141446"/>
              <a:ext cx="1575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5296634" y="3015315"/>
            <a:ext cx="2817277" cy="2817277"/>
            <a:chOff x="5773952" y="3387298"/>
            <a:chExt cx="2817277" cy="2817277"/>
          </a:xfrm>
        </p:grpSpPr>
        <p:sp>
          <p:nvSpPr>
            <p:cNvPr id="23" name="TextBox 22"/>
            <p:cNvSpPr txBox="1"/>
            <p:nvPr/>
          </p:nvSpPr>
          <p:spPr>
            <a:xfrm>
              <a:off x="6613739" y="3860012"/>
              <a:ext cx="1070833" cy="707886"/>
            </a:xfrm>
            <a:prstGeom prst="rect">
              <a:avLst/>
            </a:prstGeom>
            <a:noFill/>
          </p:spPr>
          <p:txBody>
            <a:bodyPr wrap="square" rtlCol="0">
              <a:spAutoFit/>
            </a:bodyPr>
            <a:lstStyle/>
            <a:p>
              <a:pPr defTabSz="685800" fontAlgn="auto">
                <a:spcBef>
                  <a:spcPts val="0"/>
                </a:spcBef>
                <a:spcAft>
                  <a:spcPts val="0"/>
                </a:spcAft>
              </a:pPr>
              <a:r>
                <a:rPr lang="en-US" b="1" dirty="0">
                  <a:solidFill>
                    <a:srgbClr val="004874"/>
                  </a:solidFill>
                  <a:latin typeface="Arial" charset="0"/>
                  <a:ea typeface="Arial" charset="0"/>
                  <a:cs typeface="Arial" charset="0"/>
                </a:rPr>
                <a:t>15,133</a:t>
              </a:r>
            </a:p>
            <a:p>
              <a:pPr defTabSz="685800" fontAlgn="auto">
                <a:spcBef>
                  <a:spcPts val="0"/>
                </a:spcBef>
                <a:spcAft>
                  <a:spcPts val="0"/>
                </a:spcAft>
              </a:pPr>
              <a:r>
                <a:rPr lang="en-US" sz="1100" b="1" dirty="0">
                  <a:solidFill>
                    <a:srgbClr val="004874"/>
                  </a:solidFill>
                  <a:latin typeface="Arial" charset="0"/>
                  <a:ea typeface="Arial" charset="0"/>
                  <a:cs typeface="Arial" charset="0"/>
                </a:rPr>
                <a:t>JOB COUNT</a:t>
              </a:r>
            </a:p>
            <a:p>
              <a:pPr defTabSz="685800" fontAlgn="auto">
                <a:spcBef>
                  <a:spcPts val="0"/>
                </a:spcBef>
                <a:spcAft>
                  <a:spcPts val="0"/>
                </a:spcAft>
              </a:pPr>
              <a:r>
                <a:rPr lang="en-US" sz="1100" b="1" dirty="0">
                  <a:solidFill>
                    <a:srgbClr val="004874"/>
                  </a:solidFill>
                  <a:latin typeface="Arial" charset="0"/>
                  <a:ea typeface="Arial" charset="0"/>
                  <a:cs typeface="Arial" charset="0"/>
                </a:rPr>
                <a:t>2016</a:t>
              </a:r>
            </a:p>
          </p:txBody>
        </p:sp>
        <p:sp>
          <p:nvSpPr>
            <p:cNvPr id="24" name="TextBox 23"/>
            <p:cNvSpPr txBox="1"/>
            <p:nvPr/>
          </p:nvSpPr>
          <p:spPr>
            <a:xfrm>
              <a:off x="6613739" y="4808209"/>
              <a:ext cx="1614488" cy="430887"/>
            </a:xfrm>
            <a:prstGeom prst="rect">
              <a:avLst/>
            </a:prstGeom>
            <a:noFill/>
          </p:spPr>
          <p:txBody>
            <a:bodyPr wrap="square" rtlCol="0">
              <a:spAutoFit/>
            </a:bodyPr>
            <a:lstStyle/>
            <a:p>
              <a:pPr defTabSz="685800" fontAlgn="auto">
                <a:spcBef>
                  <a:spcPts val="0"/>
                </a:spcBef>
                <a:spcAft>
                  <a:spcPts val="0"/>
                </a:spcAft>
              </a:pPr>
              <a:r>
                <a:rPr lang="en-US" sz="1100" b="1" dirty="0">
                  <a:solidFill>
                    <a:srgbClr val="004874"/>
                  </a:solidFill>
                  <a:latin typeface="Arial" charset="0"/>
                  <a:ea typeface="Arial" charset="0"/>
                  <a:cs typeface="Arial" charset="0"/>
                </a:rPr>
                <a:t>INCREASE SINCE 2013</a:t>
              </a:r>
            </a:p>
          </p:txBody>
        </p:sp>
        <p:sp>
          <p:nvSpPr>
            <p:cNvPr id="25" name="TextBox 24"/>
            <p:cNvSpPr txBox="1"/>
            <p:nvPr/>
          </p:nvSpPr>
          <p:spPr>
            <a:xfrm>
              <a:off x="6601213" y="5455246"/>
              <a:ext cx="1900052" cy="261610"/>
            </a:xfrm>
            <a:prstGeom prst="rect">
              <a:avLst/>
            </a:prstGeom>
            <a:noFill/>
          </p:spPr>
          <p:txBody>
            <a:bodyPr wrap="square" rtlCol="0">
              <a:spAutoFit/>
            </a:bodyPr>
            <a:lstStyle/>
            <a:p>
              <a:pPr defTabSz="685800" fontAlgn="auto">
                <a:spcBef>
                  <a:spcPts val="0"/>
                </a:spcBef>
                <a:spcAft>
                  <a:spcPts val="0"/>
                </a:spcAft>
              </a:pPr>
              <a:r>
                <a:rPr lang="en-US" sz="1100" b="1" dirty="0">
                  <a:solidFill>
                    <a:srgbClr val="004874"/>
                  </a:solidFill>
                  <a:latin typeface="Arial" charset="0"/>
                  <a:ea typeface="Arial" charset="0"/>
                  <a:cs typeface="Arial" charset="0"/>
                </a:rPr>
                <a:t>MEAN SALARY</a:t>
              </a:r>
            </a:p>
          </p:txBody>
        </p:sp>
        <p:sp>
          <p:nvSpPr>
            <p:cNvPr id="26" name="TextBox 25"/>
            <p:cNvSpPr txBox="1"/>
            <p:nvPr/>
          </p:nvSpPr>
          <p:spPr>
            <a:xfrm>
              <a:off x="6613739" y="4435671"/>
              <a:ext cx="1396900" cy="461665"/>
            </a:xfrm>
            <a:prstGeom prst="rect">
              <a:avLst/>
            </a:prstGeom>
            <a:noFill/>
          </p:spPr>
          <p:txBody>
            <a:bodyPr wrap="square" rtlCol="0">
              <a:spAutoFit/>
            </a:bodyPr>
            <a:lstStyle/>
            <a:p>
              <a:pPr defTabSz="685800" fontAlgn="auto">
                <a:spcBef>
                  <a:spcPts val="0"/>
                </a:spcBef>
                <a:spcAft>
                  <a:spcPts val="0"/>
                </a:spcAft>
              </a:pPr>
              <a:r>
                <a:rPr lang="en-US" sz="2400" b="1" dirty="0">
                  <a:solidFill>
                    <a:srgbClr val="004874"/>
                  </a:solidFill>
                  <a:latin typeface="Arial" charset="0"/>
                  <a:ea typeface="Arial" charset="0"/>
                  <a:cs typeface="Arial" charset="0"/>
                </a:rPr>
                <a:t>424%</a:t>
              </a:r>
            </a:p>
          </p:txBody>
        </p:sp>
        <p:sp>
          <p:nvSpPr>
            <p:cNvPr id="27" name="TextBox 26"/>
            <p:cNvSpPr txBox="1"/>
            <p:nvPr/>
          </p:nvSpPr>
          <p:spPr>
            <a:xfrm>
              <a:off x="6601213" y="5154990"/>
              <a:ext cx="1396900" cy="369332"/>
            </a:xfrm>
            <a:prstGeom prst="rect">
              <a:avLst/>
            </a:prstGeom>
            <a:noFill/>
          </p:spPr>
          <p:txBody>
            <a:bodyPr wrap="square" rtlCol="0">
              <a:spAutoFit/>
            </a:bodyPr>
            <a:lstStyle/>
            <a:p>
              <a:pPr defTabSz="685800" fontAlgn="auto">
                <a:spcBef>
                  <a:spcPts val="0"/>
                </a:spcBef>
                <a:spcAft>
                  <a:spcPts val="0"/>
                </a:spcAft>
              </a:pPr>
              <a:r>
                <a:rPr lang="en-US" b="1" dirty="0">
                  <a:solidFill>
                    <a:srgbClr val="004874"/>
                  </a:solidFill>
                  <a:latin typeface="Arial" charset="0"/>
                  <a:ea typeface="Arial" charset="0"/>
                  <a:cs typeface="Arial" charset="0"/>
                </a:rPr>
                <a:t>$132,486</a:t>
              </a:r>
            </a:p>
          </p:txBody>
        </p:sp>
        <p:sp>
          <p:nvSpPr>
            <p:cNvPr id="32" name="Donut 31"/>
            <p:cNvSpPr/>
            <p:nvPr/>
          </p:nvSpPr>
          <p:spPr>
            <a:xfrm>
              <a:off x="5773952" y="3387298"/>
              <a:ext cx="2817277" cy="2817277"/>
            </a:xfrm>
            <a:prstGeom prst="donut">
              <a:avLst>
                <a:gd name="adj" fmla="val 65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004874"/>
                </a:solidFill>
              </a:endParaRPr>
            </a:p>
          </p:txBody>
        </p:sp>
      </p:grpSp>
    </p:spTree>
    <p:extLst>
      <p:ext uri="{BB962C8B-B14F-4D97-AF65-F5344CB8AC3E}">
        <p14:creationId xmlns:p14="http://schemas.microsoft.com/office/powerpoint/2010/main" val="420669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649439" y="3163151"/>
            <a:ext cx="1447800" cy="192747"/>
          </a:xfrm>
          <a:prstGeom prst="roundRect">
            <a:avLst/>
          </a:prstGeom>
          <a:solidFill>
            <a:srgbClr val="FFC7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Arrow Connector 42"/>
          <p:cNvCxnSpPr>
            <a:stCxn id="41" idx="0"/>
          </p:cNvCxnSpPr>
          <p:nvPr/>
        </p:nvCxnSpPr>
        <p:spPr>
          <a:xfrm flipV="1">
            <a:off x="4390829" y="3784677"/>
            <a:ext cx="1890220" cy="9744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4" name="Straight Arrow Connector 43"/>
          <p:cNvCxnSpPr>
            <a:stCxn id="41" idx="0"/>
          </p:cNvCxnSpPr>
          <p:nvPr/>
        </p:nvCxnSpPr>
        <p:spPr>
          <a:xfrm flipV="1">
            <a:off x="4390829" y="3921711"/>
            <a:ext cx="0" cy="83745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7" name="Straight Arrow Connector 46"/>
          <p:cNvCxnSpPr>
            <a:stCxn id="41" idx="0"/>
          </p:cNvCxnSpPr>
          <p:nvPr/>
        </p:nvCxnSpPr>
        <p:spPr>
          <a:xfrm flipH="1" flipV="1">
            <a:off x="2623449" y="3784677"/>
            <a:ext cx="1767380" cy="9744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53" name="Cloud 52"/>
          <p:cNvSpPr/>
          <p:nvPr/>
        </p:nvSpPr>
        <p:spPr>
          <a:xfrm>
            <a:off x="3034563" y="4657398"/>
            <a:ext cx="2712529" cy="1281451"/>
          </a:xfrm>
          <a:prstGeom prst="cloud">
            <a:avLst/>
          </a:prstGeom>
          <a:solidFill>
            <a:srgbClr val="FF8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6649439" y="3360691"/>
            <a:ext cx="1447800" cy="192747"/>
          </a:xfrm>
          <a:prstGeom prst="roundRect">
            <a:avLst/>
          </a:prstGeom>
          <a:solidFill>
            <a:srgbClr val="FFC7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p:cNvSpPr/>
          <p:nvPr/>
        </p:nvSpPr>
        <p:spPr>
          <a:xfrm>
            <a:off x="3710480" y="3180823"/>
            <a:ext cx="1447800" cy="179868"/>
          </a:xfrm>
          <a:prstGeom prst="roundRect">
            <a:avLst/>
          </a:prstGeom>
          <a:solidFill>
            <a:srgbClr val="FFC7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p:cNvSpPr/>
          <p:nvPr/>
        </p:nvSpPr>
        <p:spPr>
          <a:xfrm>
            <a:off x="3710480" y="3553438"/>
            <a:ext cx="1447800" cy="179868"/>
          </a:xfrm>
          <a:prstGeom prst="roundRect">
            <a:avLst/>
          </a:prstGeom>
          <a:solidFill>
            <a:srgbClr val="FFC7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p:cNvSpPr/>
          <p:nvPr/>
        </p:nvSpPr>
        <p:spPr>
          <a:xfrm>
            <a:off x="977504" y="3352596"/>
            <a:ext cx="1447800" cy="192747"/>
          </a:xfrm>
          <a:prstGeom prst="roundRect">
            <a:avLst/>
          </a:prstGeom>
          <a:solidFill>
            <a:srgbClr val="FFC7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6042009" y="2127012"/>
            <a:ext cx="2662661" cy="1661993"/>
          </a:xfrm>
          <a:prstGeom prst="rect">
            <a:avLst/>
          </a:prstGeom>
          <a:noFill/>
        </p:spPr>
        <p:txBody>
          <a:bodyPr wrap="square" rtlCol="0">
            <a:spAutoFit/>
          </a:bodyPr>
          <a:lstStyle/>
          <a:p>
            <a:pPr algn="ctr"/>
            <a:r>
              <a:rPr lang="en-US" b="1" dirty="0">
                <a:latin typeface="+mj-lt"/>
                <a:cs typeface="Helvetica Light"/>
              </a:rPr>
              <a:t>Buffalo, NY</a:t>
            </a:r>
          </a:p>
          <a:p>
            <a:pPr algn="ctr"/>
            <a:endParaRPr lang="en-US" sz="1200" dirty="0">
              <a:solidFill>
                <a:schemeClr val="accent4"/>
              </a:solidFill>
              <a:latin typeface="+mj-lt"/>
              <a:cs typeface="Helvetica Light"/>
            </a:endParaRPr>
          </a:p>
          <a:p>
            <a:pPr algn="ctr"/>
            <a:endParaRPr lang="en-US" sz="1200" dirty="0">
              <a:solidFill>
                <a:schemeClr val="accent4"/>
              </a:solidFill>
              <a:latin typeface="+mj-lt"/>
              <a:cs typeface="Helvetica Light"/>
            </a:endParaRPr>
          </a:p>
          <a:p>
            <a:pPr algn="ctr"/>
            <a:r>
              <a:rPr lang="en-US" sz="1200" dirty="0">
                <a:latin typeface="+mj-lt"/>
                <a:cs typeface="Helvetica Light"/>
              </a:rPr>
              <a:t>SQL	40%</a:t>
            </a:r>
          </a:p>
          <a:p>
            <a:pPr algn="ctr"/>
            <a:r>
              <a:rPr lang="en-US" sz="1200" dirty="0">
                <a:latin typeface="+mj-lt"/>
                <a:cs typeface="Helvetica Light"/>
              </a:rPr>
              <a:t>Java	24%</a:t>
            </a:r>
          </a:p>
          <a:p>
            <a:pPr algn="ctr"/>
            <a:r>
              <a:rPr lang="en-US" sz="1200" dirty="0">
                <a:latin typeface="+mj-lt"/>
                <a:cs typeface="Helvetica Light"/>
              </a:rPr>
              <a:t>.NET	20%</a:t>
            </a:r>
          </a:p>
          <a:p>
            <a:pPr algn="ctr"/>
            <a:r>
              <a:rPr lang="en-US" sz="1200" dirty="0">
                <a:latin typeface="+mj-lt"/>
                <a:cs typeface="Helvetica Light"/>
              </a:rPr>
              <a:t>Microsoft C#	18%</a:t>
            </a:r>
          </a:p>
          <a:p>
            <a:pPr algn="ctr"/>
            <a:r>
              <a:rPr lang="en-US" sz="1200" dirty="0">
                <a:latin typeface="+mj-lt"/>
                <a:cs typeface="Helvetica Light"/>
              </a:rPr>
              <a:t>Javascript	20%</a:t>
            </a:r>
          </a:p>
        </p:txBody>
      </p:sp>
      <p:sp>
        <p:nvSpPr>
          <p:cNvPr id="6" name="TextBox 5"/>
          <p:cNvSpPr txBox="1"/>
          <p:nvPr/>
        </p:nvSpPr>
        <p:spPr>
          <a:xfrm>
            <a:off x="3471657" y="2127012"/>
            <a:ext cx="1925447" cy="1661993"/>
          </a:xfrm>
          <a:prstGeom prst="rect">
            <a:avLst/>
          </a:prstGeom>
          <a:noFill/>
        </p:spPr>
        <p:txBody>
          <a:bodyPr wrap="square" rtlCol="0">
            <a:spAutoFit/>
          </a:bodyPr>
          <a:lstStyle/>
          <a:p>
            <a:pPr algn="ctr"/>
            <a:r>
              <a:rPr lang="en-US" b="1" dirty="0">
                <a:latin typeface="+mj-lt"/>
                <a:cs typeface="Helvetica Light"/>
              </a:rPr>
              <a:t>Albany, NY</a:t>
            </a:r>
          </a:p>
          <a:p>
            <a:pPr algn="ctr"/>
            <a:endParaRPr lang="en-US" sz="1200" dirty="0">
              <a:solidFill>
                <a:schemeClr val="accent4"/>
              </a:solidFill>
              <a:cs typeface="Helvetica Light"/>
            </a:endParaRPr>
          </a:p>
          <a:p>
            <a:pPr algn="ctr"/>
            <a:endParaRPr lang="en-US" sz="1200" dirty="0">
              <a:solidFill>
                <a:schemeClr val="accent4"/>
              </a:solidFill>
              <a:cs typeface="Helvetica Light"/>
            </a:endParaRPr>
          </a:p>
          <a:p>
            <a:pPr algn="ctr"/>
            <a:r>
              <a:rPr lang="en-US" sz="1200" dirty="0">
                <a:cs typeface="Helvetica Light"/>
              </a:rPr>
              <a:t>SQL	41%</a:t>
            </a:r>
          </a:p>
          <a:p>
            <a:pPr algn="ctr"/>
            <a:r>
              <a:rPr lang="en-US" sz="1200" dirty="0">
                <a:cs typeface="Helvetica Light"/>
              </a:rPr>
              <a:t>Java	39%</a:t>
            </a:r>
          </a:p>
          <a:p>
            <a:pPr algn="ctr"/>
            <a:r>
              <a:rPr lang="en-US" sz="1200" dirty="0">
                <a:cs typeface="Helvetica Light"/>
              </a:rPr>
              <a:t>Oracle	36%</a:t>
            </a:r>
          </a:p>
          <a:p>
            <a:pPr algn="ctr"/>
            <a:r>
              <a:rPr lang="en-US" sz="1200" dirty="0">
                <a:cs typeface="Helvetica Light"/>
              </a:rPr>
              <a:t>JavaScript	26%</a:t>
            </a:r>
          </a:p>
          <a:p>
            <a:pPr algn="ctr"/>
            <a:r>
              <a:rPr lang="en-US" sz="1200" dirty="0">
                <a:cs typeface="Helvetica Light"/>
              </a:rPr>
              <a:t>XML	22%</a:t>
            </a:r>
          </a:p>
        </p:txBody>
      </p:sp>
      <p:sp>
        <p:nvSpPr>
          <p:cNvPr id="5" name="TextBox 4"/>
          <p:cNvSpPr txBox="1"/>
          <p:nvPr/>
        </p:nvSpPr>
        <p:spPr>
          <a:xfrm>
            <a:off x="576057" y="2127013"/>
            <a:ext cx="2250694" cy="1661993"/>
          </a:xfrm>
          <a:prstGeom prst="rect">
            <a:avLst/>
          </a:prstGeom>
          <a:noFill/>
        </p:spPr>
        <p:txBody>
          <a:bodyPr wrap="square" rtlCol="0">
            <a:spAutoFit/>
          </a:bodyPr>
          <a:lstStyle/>
          <a:p>
            <a:pPr algn="ctr"/>
            <a:r>
              <a:rPr lang="en-US" b="1" dirty="0">
                <a:latin typeface="+mj-lt"/>
                <a:cs typeface="Helvetica Light"/>
              </a:rPr>
              <a:t>New York, NY</a:t>
            </a:r>
            <a:endParaRPr lang="en-US" dirty="0">
              <a:latin typeface="+mj-lt"/>
              <a:cs typeface="Helvetica Light"/>
            </a:endParaRPr>
          </a:p>
          <a:p>
            <a:pPr algn="ctr"/>
            <a:endParaRPr lang="en-US" sz="1200" dirty="0">
              <a:solidFill>
                <a:schemeClr val="accent4"/>
              </a:solidFill>
              <a:cs typeface="Helvetica Light"/>
            </a:endParaRPr>
          </a:p>
          <a:p>
            <a:pPr algn="ctr"/>
            <a:endParaRPr lang="en-US" sz="1200" dirty="0">
              <a:solidFill>
                <a:schemeClr val="accent4"/>
              </a:solidFill>
              <a:cs typeface="Helvetica Light"/>
            </a:endParaRPr>
          </a:p>
          <a:p>
            <a:pPr algn="ctr"/>
            <a:r>
              <a:rPr lang="en-US" sz="1200" dirty="0">
                <a:cs typeface="Helvetica Light"/>
              </a:rPr>
              <a:t>Java	45%</a:t>
            </a:r>
          </a:p>
          <a:p>
            <a:pPr algn="ctr"/>
            <a:r>
              <a:rPr lang="en-US" sz="1200" dirty="0">
                <a:cs typeface="Helvetica Light"/>
              </a:rPr>
              <a:t>SQL	35%</a:t>
            </a:r>
          </a:p>
          <a:p>
            <a:pPr algn="ctr"/>
            <a:r>
              <a:rPr lang="en-US" sz="1200" dirty="0">
                <a:cs typeface="Helvetica Light"/>
              </a:rPr>
              <a:t>JavaScript	27%</a:t>
            </a:r>
          </a:p>
          <a:p>
            <a:pPr algn="ctr"/>
            <a:r>
              <a:rPr lang="en-US" sz="1200" dirty="0">
                <a:cs typeface="Helvetica Light"/>
              </a:rPr>
              <a:t>Python	26%</a:t>
            </a:r>
          </a:p>
          <a:p>
            <a:pPr algn="ctr"/>
            <a:r>
              <a:rPr lang="en-US" sz="1200" dirty="0">
                <a:cs typeface="Helvetica Light"/>
              </a:rPr>
              <a:t>Linux	21%</a:t>
            </a:r>
          </a:p>
        </p:txBody>
      </p:sp>
      <p:sp>
        <p:nvSpPr>
          <p:cNvPr id="2" name="Title 1"/>
          <p:cNvSpPr>
            <a:spLocks noGrp="1"/>
          </p:cNvSpPr>
          <p:nvPr>
            <p:ph type="title"/>
          </p:nvPr>
        </p:nvSpPr>
        <p:spPr/>
        <p:txBody>
          <a:bodyPr>
            <a:noAutofit/>
          </a:bodyPr>
          <a:lstStyle/>
          <a:p>
            <a:r>
              <a:rPr lang="en-US" sz="2800" b="1" dirty="0">
                <a:latin typeface="+mj-lt"/>
              </a:rPr>
              <a:t>Align Training to Local </a:t>
            </a:r>
            <a:br>
              <a:rPr lang="en-US" sz="2800" b="1" dirty="0">
                <a:latin typeface="+mj-lt"/>
              </a:rPr>
            </a:br>
            <a:r>
              <a:rPr lang="en-US" sz="2800" b="1" dirty="0">
                <a:latin typeface="+mj-lt"/>
              </a:rPr>
              <a:t>Employer Needs</a:t>
            </a:r>
          </a:p>
        </p:txBody>
      </p:sp>
      <p:sp>
        <p:nvSpPr>
          <p:cNvPr id="24" name="TextBox 23"/>
          <p:cNvSpPr txBox="1"/>
          <p:nvPr/>
        </p:nvSpPr>
        <p:spPr>
          <a:xfrm>
            <a:off x="631770" y="1517474"/>
            <a:ext cx="6804457" cy="400110"/>
          </a:xfrm>
          <a:prstGeom prst="rect">
            <a:avLst/>
          </a:prstGeom>
          <a:noFill/>
        </p:spPr>
        <p:txBody>
          <a:bodyPr wrap="square" rtlCol="0">
            <a:spAutoFit/>
          </a:bodyPr>
          <a:lstStyle/>
          <a:p>
            <a:r>
              <a:rPr lang="en-US" sz="2000" b="1" dirty="0">
                <a:solidFill>
                  <a:srgbClr val="004874"/>
                </a:solidFill>
                <a:latin typeface="+mj-lt"/>
                <a:cs typeface="Helvetica Light"/>
              </a:rPr>
              <a:t>Top Software Skills in Demand for Software Engineers</a:t>
            </a:r>
          </a:p>
        </p:txBody>
      </p:sp>
      <p:sp>
        <p:nvSpPr>
          <p:cNvPr id="41" name="TextBox 40"/>
          <p:cNvSpPr txBox="1"/>
          <p:nvPr/>
        </p:nvSpPr>
        <p:spPr>
          <a:xfrm>
            <a:off x="3285929" y="4759165"/>
            <a:ext cx="2209800" cy="830997"/>
          </a:xfrm>
          <a:prstGeom prst="rect">
            <a:avLst/>
          </a:prstGeom>
          <a:noFill/>
        </p:spPr>
        <p:txBody>
          <a:bodyPr wrap="square" rtlCol="0">
            <a:spAutoFit/>
          </a:bodyPr>
          <a:lstStyle/>
          <a:p>
            <a:pPr algn="ctr"/>
            <a:endParaRPr lang="en-US" sz="1200" b="1" dirty="0">
              <a:latin typeface="+mj-lt"/>
              <a:cs typeface="Helvetica Light"/>
            </a:endParaRPr>
          </a:p>
          <a:p>
            <a:pPr algn="ctr"/>
            <a:r>
              <a:rPr lang="en-US" sz="1200" b="1" dirty="0">
                <a:latin typeface="+mj-lt"/>
                <a:cs typeface="Helvetica Light"/>
              </a:rPr>
              <a:t>Different markets demand different software skills from software engineers</a:t>
            </a:r>
          </a:p>
        </p:txBody>
      </p:sp>
    </p:spTree>
    <p:extLst>
      <p:ext uri="{BB962C8B-B14F-4D97-AF65-F5344CB8AC3E}">
        <p14:creationId xmlns:p14="http://schemas.microsoft.com/office/powerpoint/2010/main" val="3003093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j-lt"/>
              </a:rPr>
              <a:t>Align Training to Local </a:t>
            </a:r>
            <a:br>
              <a:rPr lang="en-US" sz="2800" b="1" dirty="0">
                <a:latin typeface="+mj-lt"/>
              </a:rPr>
            </a:br>
            <a:r>
              <a:rPr lang="en-US" sz="2800" b="1" dirty="0">
                <a:latin typeface="+mj-lt"/>
              </a:rPr>
              <a:t>Employer Needs</a:t>
            </a:r>
          </a:p>
        </p:txBody>
      </p:sp>
      <p:sp>
        <p:nvSpPr>
          <p:cNvPr id="24" name="TextBox 23"/>
          <p:cNvSpPr txBox="1"/>
          <p:nvPr/>
        </p:nvSpPr>
        <p:spPr>
          <a:xfrm>
            <a:off x="592331" y="1317419"/>
            <a:ext cx="6804457" cy="400110"/>
          </a:xfrm>
          <a:prstGeom prst="rect">
            <a:avLst/>
          </a:prstGeom>
          <a:noFill/>
        </p:spPr>
        <p:txBody>
          <a:bodyPr wrap="square" rtlCol="0">
            <a:spAutoFit/>
          </a:bodyPr>
          <a:lstStyle/>
          <a:p>
            <a:r>
              <a:rPr lang="en-US" sz="2000" b="1" dirty="0">
                <a:solidFill>
                  <a:srgbClr val="004874"/>
                </a:solidFill>
                <a:latin typeface="+mj-lt"/>
                <a:cs typeface="Helvetica Light"/>
              </a:rPr>
              <a:t>A Tale of 4 IT Roles in CA Markets Ranked by Postings</a:t>
            </a:r>
          </a:p>
        </p:txBody>
      </p:sp>
      <p:graphicFrame>
        <p:nvGraphicFramePr>
          <p:cNvPr id="3" name="Table 2">
            <a:extLst>
              <a:ext uri="{FF2B5EF4-FFF2-40B4-BE49-F238E27FC236}">
                <a16:creationId xmlns:a16="http://schemas.microsoft.com/office/drawing/2014/main" id="{DD00EE1F-DBE9-412F-8BA6-DD301F33CBD5}"/>
              </a:ext>
            </a:extLst>
          </p:cNvPr>
          <p:cNvGraphicFramePr>
            <a:graphicFrameLocks noGrp="1"/>
          </p:cNvGraphicFramePr>
          <p:nvPr>
            <p:extLst>
              <p:ext uri="{D42A27DB-BD31-4B8C-83A1-F6EECF244321}">
                <p14:modId xmlns:p14="http://schemas.microsoft.com/office/powerpoint/2010/main" val="676692024"/>
              </p:ext>
            </p:extLst>
          </p:nvPr>
        </p:nvGraphicFramePr>
        <p:xfrm>
          <a:off x="738975" y="1969348"/>
          <a:ext cx="6379028" cy="3474964"/>
        </p:xfrm>
        <a:graphic>
          <a:graphicData uri="http://schemas.openxmlformats.org/drawingml/2006/table">
            <a:tbl>
              <a:tblPr firstRow="1" bandRow="1">
                <a:tableStyleId>{5C22544A-7EE6-4342-B048-85BDC9FD1C3A}</a:tableStyleId>
              </a:tblPr>
              <a:tblGrid>
                <a:gridCol w="1594757">
                  <a:extLst>
                    <a:ext uri="{9D8B030D-6E8A-4147-A177-3AD203B41FA5}">
                      <a16:colId xmlns:a16="http://schemas.microsoft.com/office/drawing/2014/main" val="3968913932"/>
                    </a:ext>
                  </a:extLst>
                </a:gridCol>
                <a:gridCol w="1594757">
                  <a:extLst>
                    <a:ext uri="{9D8B030D-6E8A-4147-A177-3AD203B41FA5}">
                      <a16:colId xmlns:a16="http://schemas.microsoft.com/office/drawing/2014/main" val="3577722706"/>
                    </a:ext>
                  </a:extLst>
                </a:gridCol>
                <a:gridCol w="1594757">
                  <a:extLst>
                    <a:ext uri="{9D8B030D-6E8A-4147-A177-3AD203B41FA5}">
                      <a16:colId xmlns:a16="http://schemas.microsoft.com/office/drawing/2014/main" val="1302954274"/>
                    </a:ext>
                  </a:extLst>
                </a:gridCol>
                <a:gridCol w="1594757">
                  <a:extLst>
                    <a:ext uri="{9D8B030D-6E8A-4147-A177-3AD203B41FA5}">
                      <a16:colId xmlns:a16="http://schemas.microsoft.com/office/drawing/2014/main" val="866240374"/>
                    </a:ext>
                  </a:extLst>
                </a:gridCol>
              </a:tblGrid>
              <a:tr h="506029">
                <a:tc rowSpan="2">
                  <a:txBody>
                    <a:bodyPr/>
                    <a:lstStyle/>
                    <a:p>
                      <a:pPr algn="ctr"/>
                      <a:endParaRPr lang="en-US" sz="1400" dirty="0"/>
                    </a:p>
                    <a:p>
                      <a:pPr algn="ctr"/>
                      <a:endParaRPr lang="en-US" sz="1400" dirty="0"/>
                    </a:p>
                    <a:p>
                      <a:pPr algn="ctr"/>
                      <a:r>
                        <a:rPr lang="en-US" sz="1400" dirty="0"/>
                        <a:t>ROLE</a:t>
                      </a:r>
                    </a:p>
                  </a:txBody>
                  <a:tcPr marL="67242" marR="67242" marT="33620" marB="33620"/>
                </a:tc>
                <a:tc gridSpan="3">
                  <a:txBody>
                    <a:bodyPr/>
                    <a:lstStyle/>
                    <a:p>
                      <a:pPr algn="ctr"/>
                      <a:endParaRPr lang="en-US" sz="1400" dirty="0"/>
                    </a:p>
                    <a:p>
                      <a:pPr algn="ctr"/>
                      <a:r>
                        <a:rPr lang="en-US" sz="1400" dirty="0"/>
                        <a:t>RANK BY MARKET</a:t>
                      </a:r>
                    </a:p>
                  </a:txBody>
                  <a:tcPr marL="67242" marR="67242" marT="33620" marB="3362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87652564"/>
                  </a:ext>
                </a:extLst>
              </a:tr>
              <a:tr h="506029">
                <a:tc vMerge="1">
                  <a:txBody>
                    <a:bodyPr/>
                    <a:lstStyle/>
                    <a:p>
                      <a:endParaRPr lang="en-US" dirty="0"/>
                    </a:p>
                  </a:txBody>
                  <a:tcPr/>
                </a:tc>
                <a:tc>
                  <a:txBody>
                    <a:bodyPr/>
                    <a:lstStyle/>
                    <a:p>
                      <a:pPr algn="ctr"/>
                      <a:endParaRPr lang="en-US" sz="1400" dirty="0"/>
                    </a:p>
                    <a:p>
                      <a:pPr algn="ctr"/>
                      <a:r>
                        <a:rPr lang="en-US" sz="1400" dirty="0"/>
                        <a:t>Fresno</a:t>
                      </a:r>
                    </a:p>
                  </a:txBody>
                  <a:tcPr marL="67242" marR="67242" marT="33620" marB="33620"/>
                </a:tc>
                <a:tc>
                  <a:txBody>
                    <a:bodyPr/>
                    <a:lstStyle/>
                    <a:p>
                      <a:pPr algn="ctr"/>
                      <a:endParaRPr lang="en-US" sz="1400" dirty="0"/>
                    </a:p>
                    <a:p>
                      <a:pPr algn="ctr"/>
                      <a:r>
                        <a:rPr lang="en-US" sz="1400" dirty="0"/>
                        <a:t>San Francisco</a:t>
                      </a:r>
                    </a:p>
                  </a:txBody>
                  <a:tcPr marL="67242" marR="67242" marT="33620" marB="33620"/>
                </a:tc>
                <a:tc>
                  <a:txBody>
                    <a:bodyPr/>
                    <a:lstStyle/>
                    <a:p>
                      <a:pPr algn="ctr"/>
                      <a:endParaRPr lang="en-US" sz="1400" dirty="0"/>
                    </a:p>
                    <a:p>
                      <a:pPr algn="ctr"/>
                      <a:r>
                        <a:rPr lang="en-US" sz="1400" dirty="0"/>
                        <a:t>Los Angeles</a:t>
                      </a:r>
                    </a:p>
                  </a:txBody>
                  <a:tcPr marL="67242" marR="67242" marT="33620" marB="33620"/>
                </a:tc>
                <a:extLst>
                  <a:ext uri="{0D108BD9-81ED-4DB2-BD59-A6C34878D82A}">
                    <a16:rowId xmlns:a16="http://schemas.microsoft.com/office/drawing/2014/main" val="1701235149"/>
                  </a:ext>
                </a:extLst>
              </a:tr>
              <a:tr h="725424">
                <a:tc>
                  <a:txBody>
                    <a:bodyPr/>
                    <a:lstStyle/>
                    <a:p>
                      <a:r>
                        <a:rPr lang="en-US" sz="1400" dirty="0"/>
                        <a:t>Computer User Support Specialist</a:t>
                      </a:r>
                    </a:p>
                  </a:txBody>
                  <a:tcPr marL="67242" marR="67242" marT="33620" marB="33620"/>
                </a:tc>
                <a:tc>
                  <a:txBody>
                    <a:bodyPr/>
                    <a:lstStyle/>
                    <a:p>
                      <a:pPr algn="ctr"/>
                      <a:endParaRPr lang="en-US" sz="1400" dirty="0"/>
                    </a:p>
                    <a:p>
                      <a:pPr algn="ctr"/>
                      <a:r>
                        <a:rPr lang="en-US" sz="1400" dirty="0"/>
                        <a:t>1</a:t>
                      </a:r>
                    </a:p>
                  </a:txBody>
                  <a:tcPr marL="67242" marR="67242" marT="33620" marB="33620"/>
                </a:tc>
                <a:tc>
                  <a:txBody>
                    <a:bodyPr/>
                    <a:lstStyle/>
                    <a:p>
                      <a:pPr algn="ctr"/>
                      <a:endParaRPr lang="en-US" sz="1400" dirty="0"/>
                    </a:p>
                    <a:p>
                      <a:pPr algn="ctr"/>
                      <a:r>
                        <a:rPr lang="en-US" sz="1400" dirty="0"/>
                        <a:t>10</a:t>
                      </a:r>
                    </a:p>
                  </a:txBody>
                  <a:tcPr marL="67242" marR="67242" marT="33620" marB="33620"/>
                </a:tc>
                <a:tc>
                  <a:txBody>
                    <a:bodyPr/>
                    <a:lstStyle/>
                    <a:p>
                      <a:pPr algn="ctr"/>
                      <a:endParaRPr lang="en-US" sz="1400" dirty="0"/>
                    </a:p>
                    <a:p>
                      <a:pPr algn="ctr"/>
                      <a:r>
                        <a:rPr lang="en-US" sz="1400" dirty="0"/>
                        <a:t>2</a:t>
                      </a:r>
                    </a:p>
                  </a:txBody>
                  <a:tcPr marL="67242" marR="67242" marT="33620" marB="33620"/>
                </a:tc>
                <a:extLst>
                  <a:ext uri="{0D108BD9-81ED-4DB2-BD59-A6C34878D82A}">
                    <a16:rowId xmlns:a16="http://schemas.microsoft.com/office/drawing/2014/main" val="4241544606"/>
                  </a:ext>
                </a:extLst>
              </a:tr>
              <a:tr h="506029">
                <a:tc>
                  <a:txBody>
                    <a:bodyPr/>
                    <a:lstStyle/>
                    <a:p>
                      <a:r>
                        <a:rPr lang="en-US" sz="1400" dirty="0"/>
                        <a:t>Web Developer</a:t>
                      </a:r>
                    </a:p>
                  </a:txBody>
                  <a:tcPr marL="67242" marR="67242" marT="33620" marB="33620"/>
                </a:tc>
                <a:tc>
                  <a:txBody>
                    <a:bodyPr/>
                    <a:lstStyle/>
                    <a:p>
                      <a:pPr algn="ctr"/>
                      <a:endParaRPr lang="en-US" sz="1400" dirty="0"/>
                    </a:p>
                    <a:p>
                      <a:pPr algn="ctr"/>
                      <a:r>
                        <a:rPr lang="en-US" sz="1400" dirty="0"/>
                        <a:t>10</a:t>
                      </a:r>
                    </a:p>
                  </a:txBody>
                  <a:tcPr marL="67242" marR="67242" marT="33620" marB="33620"/>
                </a:tc>
                <a:tc>
                  <a:txBody>
                    <a:bodyPr/>
                    <a:lstStyle/>
                    <a:p>
                      <a:pPr algn="ctr"/>
                      <a:endParaRPr lang="en-US" sz="1400" dirty="0"/>
                    </a:p>
                    <a:p>
                      <a:pPr algn="ctr"/>
                      <a:r>
                        <a:rPr lang="en-US" sz="1400" dirty="0"/>
                        <a:t>2</a:t>
                      </a:r>
                    </a:p>
                  </a:txBody>
                  <a:tcPr marL="67242" marR="67242" marT="33620" marB="33620"/>
                </a:tc>
                <a:tc>
                  <a:txBody>
                    <a:bodyPr/>
                    <a:lstStyle/>
                    <a:p>
                      <a:pPr algn="ctr"/>
                      <a:endParaRPr lang="en-US" sz="1400" dirty="0"/>
                    </a:p>
                    <a:p>
                      <a:pPr algn="ctr"/>
                      <a:r>
                        <a:rPr lang="en-US" sz="1400" dirty="0"/>
                        <a:t>3</a:t>
                      </a:r>
                    </a:p>
                  </a:txBody>
                  <a:tcPr marL="67242" marR="67242" marT="33620" marB="33620"/>
                </a:tc>
                <a:extLst>
                  <a:ext uri="{0D108BD9-81ED-4DB2-BD59-A6C34878D82A}">
                    <a16:rowId xmlns:a16="http://schemas.microsoft.com/office/drawing/2014/main" val="440688849"/>
                  </a:ext>
                </a:extLst>
              </a:tr>
              <a:tr h="506029">
                <a:tc>
                  <a:txBody>
                    <a:bodyPr/>
                    <a:lstStyle/>
                    <a:p>
                      <a:r>
                        <a:rPr lang="en-US" sz="1400" dirty="0"/>
                        <a:t>Database Administrator</a:t>
                      </a:r>
                    </a:p>
                  </a:txBody>
                  <a:tcPr marL="67242" marR="67242" marT="33620" marB="33620"/>
                </a:tc>
                <a:tc>
                  <a:txBody>
                    <a:bodyPr/>
                    <a:lstStyle/>
                    <a:p>
                      <a:pPr algn="ctr"/>
                      <a:endParaRPr lang="en-US" sz="1400" dirty="0"/>
                    </a:p>
                    <a:p>
                      <a:pPr algn="ctr"/>
                      <a:r>
                        <a:rPr lang="en-US" sz="1400" dirty="0"/>
                        <a:t>7</a:t>
                      </a:r>
                    </a:p>
                  </a:txBody>
                  <a:tcPr marL="67242" marR="67242" marT="33620" marB="33620"/>
                </a:tc>
                <a:tc>
                  <a:txBody>
                    <a:bodyPr/>
                    <a:lstStyle/>
                    <a:p>
                      <a:pPr algn="ctr"/>
                      <a:endParaRPr lang="en-US" sz="1400" dirty="0"/>
                    </a:p>
                    <a:p>
                      <a:pPr algn="ctr"/>
                      <a:r>
                        <a:rPr lang="en-US" sz="1400" dirty="0"/>
                        <a:t>12</a:t>
                      </a:r>
                    </a:p>
                  </a:txBody>
                  <a:tcPr marL="67242" marR="67242" marT="33620" marB="33620"/>
                </a:tc>
                <a:tc>
                  <a:txBody>
                    <a:bodyPr/>
                    <a:lstStyle/>
                    <a:p>
                      <a:pPr algn="ctr"/>
                      <a:endParaRPr lang="en-US" sz="1400" dirty="0"/>
                    </a:p>
                    <a:p>
                      <a:pPr algn="ctr"/>
                      <a:r>
                        <a:rPr lang="en-US" sz="1400" dirty="0"/>
                        <a:t>8</a:t>
                      </a:r>
                    </a:p>
                  </a:txBody>
                  <a:tcPr marL="67242" marR="67242" marT="33620" marB="33620"/>
                </a:tc>
                <a:extLst>
                  <a:ext uri="{0D108BD9-81ED-4DB2-BD59-A6C34878D82A}">
                    <a16:rowId xmlns:a16="http://schemas.microsoft.com/office/drawing/2014/main" val="1886779888"/>
                  </a:ext>
                </a:extLst>
              </a:tr>
              <a:tr h="725424">
                <a:tc>
                  <a:txBody>
                    <a:bodyPr/>
                    <a:lstStyle/>
                    <a:p>
                      <a:r>
                        <a:rPr lang="en-US" sz="1400" dirty="0"/>
                        <a:t>Cyber/Information Security Engineer/Analyst</a:t>
                      </a:r>
                    </a:p>
                  </a:txBody>
                  <a:tcPr marL="67242" marR="67242" marT="33620" marB="33620"/>
                </a:tc>
                <a:tc>
                  <a:txBody>
                    <a:bodyPr/>
                    <a:lstStyle/>
                    <a:p>
                      <a:pPr algn="ctr"/>
                      <a:endParaRPr lang="en-US" sz="1400" dirty="0"/>
                    </a:p>
                    <a:p>
                      <a:pPr algn="ctr"/>
                      <a:r>
                        <a:rPr lang="en-US" sz="1400" dirty="0"/>
                        <a:t>13</a:t>
                      </a:r>
                    </a:p>
                  </a:txBody>
                  <a:tcPr marL="67242" marR="67242" marT="33620" marB="33620"/>
                </a:tc>
                <a:tc>
                  <a:txBody>
                    <a:bodyPr/>
                    <a:lstStyle/>
                    <a:p>
                      <a:pPr algn="ctr"/>
                      <a:endParaRPr lang="en-US" sz="1400" dirty="0"/>
                    </a:p>
                    <a:p>
                      <a:pPr algn="ctr"/>
                      <a:r>
                        <a:rPr lang="en-US" sz="1400" dirty="0"/>
                        <a:t>9</a:t>
                      </a:r>
                    </a:p>
                  </a:txBody>
                  <a:tcPr marL="67242" marR="67242" marT="33620" marB="33620"/>
                </a:tc>
                <a:tc>
                  <a:txBody>
                    <a:bodyPr/>
                    <a:lstStyle/>
                    <a:p>
                      <a:pPr algn="ctr"/>
                      <a:endParaRPr lang="en-US" sz="1400" dirty="0"/>
                    </a:p>
                    <a:p>
                      <a:pPr algn="ctr"/>
                      <a:r>
                        <a:rPr lang="en-US" sz="1400" dirty="0"/>
                        <a:t>10</a:t>
                      </a:r>
                    </a:p>
                  </a:txBody>
                  <a:tcPr marL="67242" marR="67242" marT="33620" marB="33620"/>
                </a:tc>
                <a:extLst>
                  <a:ext uri="{0D108BD9-81ED-4DB2-BD59-A6C34878D82A}">
                    <a16:rowId xmlns:a16="http://schemas.microsoft.com/office/drawing/2014/main" val="3657550258"/>
                  </a:ext>
                </a:extLst>
              </a:tr>
            </a:tbl>
          </a:graphicData>
        </a:graphic>
      </p:graphicFrame>
    </p:spTree>
    <p:extLst>
      <p:ext uri="{BB962C8B-B14F-4D97-AF65-F5344CB8AC3E}">
        <p14:creationId xmlns:p14="http://schemas.microsoft.com/office/powerpoint/2010/main" val="1073111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latin typeface="+mj-lt"/>
              </a:rPr>
              <a:t>Identify Local Employer </a:t>
            </a:r>
            <a:br>
              <a:rPr lang="en-US" sz="3200" b="1" dirty="0">
                <a:latin typeface="+mj-lt"/>
              </a:rPr>
            </a:br>
            <a:r>
              <a:rPr lang="en-US" sz="3200" b="1" dirty="0">
                <a:latin typeface="+mj-lt"/>
              </a:rPr>
              <a:t>Pain Points</a:t>
            </a:r>
          </a:p>
        </p:txBody>
      </p:sp>
      <p:sp>
        <p:nvSpPr>
          <p:cNvPr id="24" name="TextBox 23"/>
          <p:cNvSpPr txBox="1"/>
          <p:nvPr/>
        </p:nvSpPr>
        <p:spPr>
          <a:xfrm>
            <a:off x="560779" y="1414924"/>
            <a:ext cx="6804457" cy="400110"/>
          </a:xfrm>
          <a:prstGeom prst="rect">
            <a:avLst/>
          </a:prstGeom>
          <a:noFill/>
        </p:spPr>
        <p:txBody>
          <a:bodyPr wrap="square" rtlCol="0">
            <a:spAutoFit/>
          </a:bodyPr>
          <a:lstStyle/>
          <a:p>
            <a:r>
              <a:rPr lang="en-US" sz="2000" b="1" dirty="0">
                <a:solidFill>
                  <a:srgbClr val="004874"/>
                </a:solidFill>
                <a:latin typeface="+mj-lt"/>
                <a:cs typeface="Helvetica Light"/>
              </a:rPr>
              <a:t>Hybrid Tech Role Demand and TTF Data</a:t>
            </a:r>
          </a:p>
        </p:txBody>
      </p:sp>
      <p:graphicFrame>
        <p:nvGraphicFramePr>
          <p:cNvPr id="5" name="Table 4">
            <a:extLst>
              <a:ext uri="{FF2B5EF4-FFF2-40B4-BE49-F238E27FC236}">
                <a16:creationId xmlns:a16="http://schemas.microsoft.com/office/drawing/2014/main" id="{8EB7499A-AF22-4015-81EE-E4FF58FC456E}"/>
              </a:ext>
            </a:extLst>
          </p:cNvPr>
          <p:cNvGraphicFramePr>
            <a:graphicFrameLocks noGrp="1"/>
          </p:cNvGraphicFramePr>
          <p:nvPr>
            <p:extLst>
              <p:ext uri="{D42A27DB-BD31-4B8C-83A1-F6EECF244321}">
                <p14:modId xmlns:p14="http://schemas.microsoft.com/office/powerpoint/2010/main" val="2225400007"/>
              </p:ext>
            </p:extLst>
          </p:nvPr>
        </p:nvGraphicFramePr>
        <p:xfrm>
          <a:off x="631769" y="1917584"/>
          <a:ext cx="6207003" cy="3950556"/>
        </p:xfrm>
        <a:graphic>
          <a:graphicData uri="http://schemas.openxmlformats.org/drawingml/2006/table">
            <a:tbl>
              <a:tblPr firstRow="1" bandRow="1">
                <a:tableStyleId>{5C22544A-7EE6-4342-B048-85BDC9FD1C3A}</a:tableStyleId>
              </a:tblPr>
              <a:tblGrid>
                <a:gridCol w="2069001">
                  <a:extLst>
                    <a:ext uri="{9D8B030D-6E8A-4147-A177-3AD203B41FA5}">
                      <a16:colId xmlns:a16="http://schemas.microsoft.com/office/drawing/2014/main" val="2577417378"/>
                    </a:ext>
                  </a:extLst>
                </a:gridCol>
                <a:gridCol w="2069001">
                  <a:extLst>
                    <a:ext uri="{9D8B030D-6E8A-4147-A177-3AD203B41FA5}">
                      <a16:colId xmlns:a16="http://schemas.microsoft.com/office/drawing/2014/main" val="80089327"/>
                    </a:ext>
                  </a:extLst>
                </a:gridCol>
                <a:gridCol w="2069001">
                  <a:extLst>
                    <a:ext uri="{9D8B030D-6E8A-4147-A177-3AD203B41FA5}">
                      <a16:colId xmlns:a16="http://schemas.microsoft.com/office/drawing/2014/main" val="3680616558"/>
                    </a:ext>
                  </a:extLst>
                </a:gridCol>
              </a:tblGrid>
              <a:tr h="658426">
                <a:tc>
                  <a:txBody>
                    <a:bodyPr/>
                    <a:lstStyle/>
                    <a:p>
                      <a:pPr algn="ctr"/>
                      <a:endParaRPr lang="en-US" sz="1600" dirty="0"/>
                    </a:p>
                    <a:p>
                      <a:pPr algn="ctr"/>
                      <a:r>
                        <a:rPr lang="en-US" sz="1600" dirty="0"/>
                        <a:t>ROLE</a:t>
                      </a:r>
                    </a:p>
                  </a:txBody>
                  <a:tcPr marL="83411" marR="83411" marT="41706" marB="41706"/>
                </a:tc>
                <a:tc>
                  <a:txBody>
                    <a:bodyPr/>
                    <a:lstStyle/>
                    <a:p>
                      <a:pPr algn="ctr"/>
                      <a:endParaRPr lang="en-US" sz="1600" dirty="0"/>
                    </a:p>
                    <a:p>
                      <a:pPr algn="ctr"/>
                      <a:r>
                        <a:rPr lang="en-US" sz="1600" dirty="0"/>
                        <a:t>Miami MSA</a:t>
                      </a:r>
                    </a:p>
                  </a:txBody>
                  <a:tcPr marL="83411" marR="83411" marT="41706" marB="41706"/>
                </a:tc>
                <a:tc>
                  <a:txBody>
                    <a:bodyPr/>
                    <a:lstStyle/>
                    <a:p>
                      <a:pPr algn="ctr"/>
                      <a:endParaRPr lang="en-US" sz="1600" dirty="0"/>
                    </a:p>
                    <a:p>
                      <a:pPr algn="ctr"/>
                      <a:r>
                        <a:rPr lang="en-US" sz="1600" dirty="0"/>
                        <a:t>Milwaukee MSA</a:t>
                      </a:r>
                    </a:p>
                  </a:txBody>
                  <a:tcPr marL="83411" marR="83411" marT="41706" marB="41706"/>
                </a:tc>
                <a:extLst>
                  <a:ext uri="{0D108BD9-81ED-4DB2-BD59-A6C34878D82A}">
                    <a16:rowId xmlns:a16="http://schemas.microsoft.com/office/drawing/2014/main" val="2308768548"/>
                  </a:ext>
                </a:extLst>
              </a:tr>
              <a:tr h="658426">
                <a:tc>
                  <a:txBody>
                    <a:bodyPr/>
                    <a:lstStyle/>
                    <a:p>
                      <a:pPr algn="l"/>
                      <a:endParaRPr lang="en-US" sz="1600" dirty="0"/>
                    </a:p>
                    <a:p>
                      <a:pPr algn="l"/>
                      <a:r>
                        <a:rPr lang="en-US" sz="1600" dirty="0"/>
                        <a:t>Web Developer</a:t>
                      </a:r>
                    </a:p>
                  </a:txBody>
                  <a:tcPr marL="83411" marR="83411" marT="41706" marB="41706"/>
                </a:tc>
                <a:tc>
                  <a:txBody>
                    <a:bodyPr/>
                    <a:lstStyle/>
                    <a:p>
                      <a:pPr algn="ctr"/>
                      <a:endParaRPr lang="en-US" sz="1600" dirty="0"/>
                    </a:p>
                    <a:p>
                      <a:pPr algn="ctr"/>
                      <a:r>
                        <a:rPr lang="en-US" sz="1600" dirty="0"/>
                        <a:t>22 days</a:t>
                      </a:r>
                    </a:p>
                  </a:txBody>
                  <a:tcPr marL="83411" marR="83411" marT="41706" marB="41706"/>
                </a:tc>
                <a:tc>
                  <a:txBody>
                    <a:bodyPr/>
                    <a:lstStyle/>
                    <a:p>
                      <a:pPr algn="ctr"/>
                      <a:endParaRPr lang="en-US" sz="1600" dirty="0"/>
                    </a:p>
                    <a:p>
                      <a:pPr algn="ctr"/>
                      <a:r>
                        <a:rPr lang="en-US" sz="1600" dirty="0"/>
                        <a:t>33 days</a:t>
                      </a:r>
                    </a:p>
                  </a:txBody>
                  <a:tcPr marL="83411" marR="83411" marT="41706" marB="41706"/>
                </a:tc>
                <a:extLst>
                  <a:ext uri="{0D108BD9-81ED-4DB2-BD59-A6C34878D82A}">
                    <a16:rowId xmlns:a16="http://schemas.microsoft.com/office/drawing/2014/main" val="524273438"/>
                  </a:ext>
                </a:extLst>
              </a:tr>
              <a:tr h="658426">
                <a:tc>
                  <a:txBody>
                    <a:bodyPr/>
                    <a:lstStyle/>
                    <a:p>
                      <a:pPr algn="l"/>
                      <a:r>
                        <a:rPr lang="en-US" sz="1600" dirty="0"/>
                        <a:t>Mobile Applications Developer</a:t>
                      </a:r>
                    </a:p>
                  </a:txBody>
                  <a:tcPr marL="83411" marR="83411" marT="41706" marB="41706"/>
                </a:tc>
                <a:tc>
                  <a:txBody>
                    <a:bodyPr/>
                    <a:lstStyle/>
                    <a:p>
                      <a:pPr algn="ctr"/>
                      <a:endParaRPr lang="en-US" sz="1600" dirty="0"/>
                    </a:p>
                    <a:p>
                      <a:pPr algn="ctr"/>
                      <a:r>
                        <a:rPr lang="en-US" sz="1600" dirty="0"/>
                        <a:t>27 days</a:t>
                      </a:r>
                    </a:p>
                  </a:txBody>
                  <a:tcPr marL="83411" marR="83411" marT="41706" marB="41706"/>
                </a:tc>
                <a:tc>
                  <a:txBody>
                    <a:bodyPr/>
                    <a:lstStyle/>
                    <a:p>
                      <a:pPr algn="ctr"/>
                      <a:endParaRPr lang="en-US" sz="1600" dirty="0"/>
                    </a:p>
                    <a:p>
                      <a:pPr algn="ctr"/>
                      <a:r>
                        <a:rPr lang="en-US" sz="1600" dirty="0"/>
                        <a:t>39 days</a:t>
                      </a:r>
                    </a:p>
                  </a:txBody>
                  <a:tcPr marL="83411" marR="83411" marT="41706" marB="41706"/>
                </a:tc>
                <a:extLst>
                  <a:ext uri="{0D108BD9-81ED-4DB2-BD59-A6C34878D82A}">
                    <a16:rowId xmlns:a16="http://schemas.microsoft.com/office/drawing/2014/main" val="3432429723"/>
                  </a:ext>
                </a:extLst>
              </a:tr>
              <a:tr h="658426">
                <a:tc>
                  <a:txBody>
                    <a:bodyPr/>
                    <a:lstStyle/>
                    <a:p>
                      <a:pPr algn="l"/>
                      <a:endParaRPr lang="en-US" sz="1600" dirty="0"/>
                    </a:p>
                    <a:p>
                      <a:pPr algn="l"/>
                      <a:r>
                        <a:rPr lang="en-US" sz="1600" dirty="0"/>
                        <a:t>Marketing Manger</a:t>
                      </a:r>
                    </a:p>
                  </a:txBody>
                  <a:tcPr marL="83411" marR="83411" marT="41706" marB="41706"/>
                </a:tc>
                <a:tc>
                  <a:txBody>
                    <a:bodyPr/>
                    <a:lstStyle/>
                    <a:p>
                      <a:pPr algn="ctr"/>
                      <a:endParaRPr lang="en-US" sz="1600" dirty="0"/>
                    </a:p>
                    <a:p>
                      <a:pPr algn="ctr"/>
                      <a:r>
                        <a:rPr lang="en-US" sz="1600" dirty="0"/>
                        <a:t>49 days</a:t>
                      </a:r>
                    </a:p>
                  </a:txBody>
                  <a:tcPr marL="83411" marR="83411" marT="41706" marB="41706"/>
                </a:tc>
                <a:tc>
                  <a:txBody>
                    <a:bodyPr/>
                    <a:lstStyle/>
                    <a:p>
                      <a:pPr algn="ctr"/>
                      <a:endParaRPr lang="en-US" sz="1600" dirty="0"/>
                    </a:p>
                    <a:p>
                      <a:pPr algn="ctr"/>
                      <a:r>
                        <a:rPr lang="en-US" sz="1600" dirty="0"/>
                        <a:t>41 days</a:t>
                      </a:r>
                    </a:p>
                  </a:txBody>
                  <a:tcPr marL="83411" marR="83411" marT="41706" marB="41706"/>
                </a:tc>
                <a:extLst>
                  <a:ext uri="{0D108BD9-81ED-4DB2-BD59-A6C34878D82A}">
                    <a16:rowId xmlns:a16="http://schemas.microsoft.com/office/drawing/2014/main" val="3982673006"/>
                  </a:ext>
                </a:extLst>
              </a:tr>
              <a:tr h="658426">
                <a:tc>
                  <a:txBody>
                    <a:bodyPr/>
                    <a:lstStyle/>
                    <a:p>
                      <a:pPr algn="l"/>
                      <a:endParaRPr lang="en-US" sz="1600" dirty="0"/>
                    </a:p>
                    <a:p>
                      <a:pPr algn="l"/>
                      <a:r>
                        <a:rPr lang="en-US" sz="1600" dirty="0"/>
                        <a:t>Product Manager</a:t>
                      </a:r>
                    </a:p>
                  </a:txBody>
                  <a:tcPr marL="83411" marR="83411" marT="41706" marB="41706"/>
                </a:tc>
                <a:tc>
                  <a:txBody>
                    <a:bodyPr/>
                    <a:lstStyle/>
                    <a:p>
                      <a:pPr algn="ctr"/>
                      <a:endParaRPr lang="en-US" sz="1600" dirty="0"/>
                    </a:p>
                    <a:p>
                      <a:pPr algn="ctr"/>
                      <a:r>
                        <a:rPr lang="en-US" sz="1600" b="1" dirty="0">
                          <a:solidFill>
                            <a:srgbClr val="FF0000"/>
                          </a:solidFill>
                        </a:rPr>
                        <a:t>71 days</a:t>
                      </a:r>
                    </a:p>
                  </a:txBody>
                  <a:tcPr marL="83411" marR="83411" marT="41706" marB="41706"/>
                </a:tc>
                <a:tc>
                  <a:txBody>
                    <a:bodyPr/>
                    <a:lstStyle/>
                    <a:p>
                      <a:pPr algn="ctr"/>
                      <a:endParaRPr lang="en-US" sz="1600" dirty="0"/>
                    </a:p>
                    <a:p>
                      <a:pPr algn="ctr"/>
                      <a:r>
                        <a:rPr lang="en-US" sz="1600" dirty="0"/>
                        <a:t>46 days</a:t>
                      </a:r>
                    </a:p>
                  </a:txBody>
                  <a:tcPr marL="83411" marR="83411" marT="41706" marB="41706"/>
                </a:tc>
                <a:extLst>
                  <a:ext uri="{0D108BD9-81ED-4DB2-BD59-A6C34878D82A}">
                    <a16:rowId xmlns:a16="http://schemas.microsoft.com/office/drawing/2014/main" val="1227280381"/>
                  </a:ext>
                </a:extLst>
              </a:tr>
              <a:tr h="658426">
                <a:tc>
                  <a:txBody>
                    <a:bodyPr/>
                    <a:lstStyle/>
                    <a:p>
                      <a:pPr algn="l"/>
                      <a:endParaRPr lang="en-US" sz="1600" dirty="0"/>
                    </a:p>
                    <a:p>
                      <a:pPr algn="l"/>
                      <a:r>
                        <a:rPr lang="en-US" sz="1600" dirty="0"/>
                        <a:t>Marketing Specialist</a:t>
                      </a:r>
                    </a:p>
                  </a:txBody>
                  <a:tcPr marL="83411" marR="83411" marT="41706" marB="41706"/>
                </a:tc>
                <a:tc>
                  <a:txBody>
                    <a:bodyPr/>
                    <a:lstStyle/>
                    <a:p>
                      <a:pPr algn="ctr"/>
                      <a:endParaRPr lang="en-US" sz="1600" dirty="0"/>
                    </a:p>
                    <a:p>
                      <a:pPr algn="ctr"/>
                      <a:r>
                        <a:rPr lang="en-US" sz="1600" dirty="0"/>
                        <a:t>41 days</a:t>
                      </a:r>
                    </a:p>
                  </a:txBody>
                  <a:tcPr marL="83411" marR="83411" marT="41706" marB="41706"/>
                </a:tc>
                <a:tc>
                  <a:txBody>
                    <a:bodyPr/>
                    <a:lstStyle/>
                    <a:p>
                      <a:pPr algn="ctr"/>
                      <a:endParaRPr lang="en-US" sz="1600" dirty="0"/>
                    </a:p>
                    <a:p>
                      <a:pPr algn="ctr"/>
                      <a:r>
                        <a:rPr lang="en-US" sz="1600" dirty="0"/>
                        <a:t>34 days</a:t>
                      </a:r>
                    </a:p>
                  </a:txBody>
                  <a:tcPr marL="83411" marR="83411" marT="41706" marB="41706"/>
                </a:tc>
                <a:extLst>
                  <a:ext uri="{0D108BD9-81ED-4DB2-BD59-A6C34878D82A}">
                    <a16:rowId xmlns:a16="http://schemas.microsoft.com/office/drawing/2014/main" val="1674090332"/>
                  </a:ext>
                </a:extLst>
              </a:tr>
            </a:tbl>
          </a:graphicData>
        </a:graphic>
      </p:graphicFrame>
    </p:spTree>
    <p:extLst>
      <p:ext uri="{BB962C8B-B14F-4D97-AF65-F5344CB8AC3E}">
        <p14:creationId xmlns:p14="http://schemas.microsoft.com/office/powerpoint/2010/main" val="19633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6680" y="2542392"/>
            <a:ext cx="4722812" cy="373101"/>
          </a:xfrm>
        </p:spPr>
        <p:txBody>
          <a:bodyPr>
            <a:normAutofit fontScale="90000"/>
          </a:bodyPr>
          <a:lstStyle/>
          <a:p>
            <a:r>
              <a:rPr lang="en-US" b="1" dirty="0">
                <a:latin typeface="+mj-lt"/>
              </a:rPr>
              <a:t>Megan Baird </a:t>
            </a:r>
          </a:p>
        </p:txBody>
      </p:sp>
      <p:sp>
        <p:nvSpPr>
          <p:cNvPr id="3" name="Text Placeholder 2"/>
          <p:cNvSpPr>
            <a:spLocks noGrp="1"/>
          </p:cNvSpPr>
          <p:nvPr>
            <p:ph type="body" sz="half" idx="2"/>
          </p:nvPr>
        </p:nvSpPr>
        <p:spPr>
          <a:xfrm>
            <a:off x="3266680" y="2977187"/>
            <a:ext cx="4779962" cy="373100"/>
          </a:xfrm>
        </p:spPr>
        <p:txBody>
          <a:bodyPr>
            <a:normAutofit/>
          </a:bodyPr>
          <a:lstStyle/>
          <a:p>
            <a:r>
              <a:rPr lang="en-US" dirty="0"/>
              <a:t>Program Manager</a:t>
            </a:r>
          </a:p>
        </p:txBody>
      </p:sp>
      <p:sp>
        <p:nvSpPr>
          <p:cNvPr id="5" name="Text Placeholder 4"/>
          <p:cNvSpPr>
            <a:spLocks noGrp="1"/>
          </p:cNvSpPr>
          <p:nvPr>
            <p:ph type="body" sz="half" idx="11"/>
          </p:nvPr>
        </p:nvSpPr>
        <p:spPr>
          <a:xfrm>
            <a:off x="3266680" y="3350287"/>
            <a:ext cx="4722812" cy="871319"/>
          </a:xfrm>
        </p:spPr>
        <p:txBody>
          <a:bodyPr>
            <a:normAutofit/>
          </a:bodyPr>
          <a:lstStyle/>
          <a:p>
            <a:r>
              <a:rPr lang="en-US" sz="1600" dirty="0"/>
              <a:t>U.S. Department of Labor, Employment </a:t>
            </a:r>
            <a:br>
              <a:rPr lang="en-US" sz="1600" dirty="0"/>
            </a:br>
            <a:r>
              <a:rPr lang="en-US" sz="1600" dirty="0"/>
              <a:t>and Training Administration</a:t>
            </a:r>
          </a:p>
        </p:txBody>
      </p:sp>
      <p:sp>
        <p:nvSpPr>
          <p:cNvPr id="6" name="Rectangle 5"/>
          <p:cNvSpPr/>
          <p:nvPr/>
        </p:nvSpPr>
        <p:spPr>
          <a:xfrm>
            <a:off x="243068" y="127322"/>
            <a:ext cx="7546694" cy="163121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small" spc="0" normalizeH="0" baseline="0" noProof="0" dirty="0">
                <a:ln>
                  <a:noFill/>
                </a:ln>
                <a:solidFill>
                  <a:srgbClr val="004874"/>
                </a:solidFill>
                <a:effectLst/>
                <a:uLnTx/>
                <a:uFillTx/>
                <a:latin typeface="+mj-lt"/>
                <a:cs typeface="Franklin Gothic Medium"/>
                <a:sym typeface="Impact"/>
              </a:rPr>
              <a:t>Department of Labor Employment and Training Administration</a:t>
            </a:r>
          </a:p>
          <a:p>
            <a:pPr algn="ctr" defTabSz="914400"/>
            <a:r>
              <a:rPr lang="en-US" b="1" dirty="0"/>
              <a:t>Division of Strategic Investments</a:t>
            </a:r>
            <a:endParaRPr lang="en-US" b="1" i="1" dirty="0">
              <a:solidFill>
                <a:srgbClr val="3F3F3F"/>
              </a:solidFill>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275A99"/>
                </a:solidFill>
                <a:effectLst/>
                <a:uLnTx/>
                <a:uFillTx/>
              </a:rPr>
              <a:t>____________________________________________________</a:t>
            </a:r>
          </a:p>
        </p:txBody>
      </p:sp>
      <p:sp>
        <p:nvSpPr>
          <p:cNvPr id="7" name="Title 1"/>
          <p:cNvSpPr txBox="1">
            <a:spLocks/>
          </p:cNvSpPr>
          <p:nvPr/>
        </p:nvSpPr>
        <p:spPr>
          <a:xfrm>
            <a:off x="3249613" y="4373923"/>
            <a:ext cx="4722812" cy="373101"/>
          </a:xfrm>
          <a:prstGeom prst="rect">
            <a:avLst/>
          </a:prstGeom>
        </p:spPr>
        <p:txBody>
          <a:bodyPr vert="horz" lIns="0" tIns="0" rIns="0" bIns="0" rtlCol="0" anchor="t" anchorCtr="0">
            <a:normAutofit fontScale="90000" lnSpcReduction="10000"/>
          </a:bodyPr>
          <a:lstStyle>
            <a:lvl1pPr algn="l" defTabSz="457200" rtl="0" eaLnBrk="1" latinLnBrk="0" hangingPunct="1">
              <a:lnSpc>
                <a:spcPct val="85000"/>
              </a:lnSpc>
              <a:spcBef>
                <a:spcPct val="0"/>
              </a:spcBef>
              <a:buNone/>
              <a:defRPr sz="3200" b="0" i="0" kern="1200" cap="small" spc="40"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endParaRPr lang="en-US" dirty="0"/>
          </a:p>
        </p:txBody>
      </p:sp>
      <p:sp>
        <p:nvSpPr>
          <p:cNvPr id="8" name="Text Placeholder 2"/>
          <p:cNvSpPr txBox="1">
            <a:spLocks/>
          </p:cNvSpPr>
          <p:nvPr/>
        </p:nvSpPr>
        <p:spPr>
          <a:xfrm>
            <a:off x="3192463" y="4747024"/>
            <a:ext cx="4779962" cy="373100"/>
          </a:xfrm>
          <a:prstGeom prst="rect">
            <a:avLst/>
          </a:prstGeom>
        </p:spPr>
        <p:txBody>
          <a:bodyPr vert="horz" lIns="182880" tIns="45720" rIns="91440" bIns="45720" rtlCol="0">
            <a:normAutofit/>
          </a:bodyPr>
          <a:lstStyle>
            <a:lvl1pPr marL="0" indent="0" algn="l" defTabSz="457200" rtl="0" eaLnBrk="1" latinLnBrk="0" hangingPunct="1">
              <a:spcBef>
                <a:spcPts val="0"/>
              </a:spcBef>
              <a:spcAft>
                <a:spcPts val="600"/>
              </a:spcAft>
              <a:buClr>
                <a:srgbClr val="752832"/>
              </a:buClr>
              <a:buFont typeface="Wingdings" panose="05000000000000000000" pitchFamily="2" charset="2"/>
              <a:buNone/>
              <a:defRPr sz="1800" b="0" i="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0"/>
              </a:spcBef>
              <a:spcAft>
                <a:spcPts val="600"/>
              </a:spcAft>
              <a:buClr>
                <a:srgbClr val="752832"/>
              </a:buClr>
              <a:buFont typeface="Arial" panose="020B0604020202020204" pitchFamily="34" charset="0"/>
              <a:buNone/>
              <a:defRPr sz="1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0"/>
              </a:spcBef>
              <a:spcAft>
                <a:spcPts val="600"/>
              </a:spcAft>
              <a:buClr>
                <a:srgbClr val="752832"/>
              </a:buClr>
              <a:buFont typeface="Myriad Pro" panose="020B0503030403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0"/>
              </a:spcBef>
              <a:spcAft>
                <a:spcPts val="600"/>
              </a:spcAft>
              <a:buClr>
                <a:srgbClr val="752832"/>
              </a:buClr>
              <a:buFont typeface="Arial" panose="020B0604020202020204" pitchFamily="34" charset="0"/>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0"/>
              </a:spcBef>
              <a:spcAft>
                <a:spcPts val="600"/>
              </a:spcAft>
              <a:buClr>
                <a:srgbClr val="752832"/>
              </a:buClr>
              <a:buFont typeface="Arial"/>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endParaRPr lang="en-US" dirty="0"/>
          </a:p>
        </p:txBody>
      </p:sp>
      <p:sp>
        <p:nvSpPr>
          <p:cNvPr id="9" name="Text Placeholder 4"/>
          <p:cNvSpPr txBox="1">
            <a:spLocks/>
          </p:cNvSpPr>
          <p:nvPr/>
        </p:nvSpPr>
        <p:spPr>
          <a:xfrm>
            <a:off x="3192463" y="5120124"/>
            <a:ext cx="4722812" cy="871319"/>
          </a:xfrm>
          <a:prstGeom prst="rect">
            <a:avLst/>
          </a:prstGeom>
        </p:spPr>
        <p:txBody>
          <a:bodyPr vert="horz" lIns="182880" tIns="45720" rIns="91440" bIns="45720" rtlCol="0">
            <a:normAutofit/>
          </a:bodyPr>
          <a:lstStyle>
            <a:lvl1pPr marL="0" indent="0" algn="l" defTabSz="457200" rtl="0" eaLnBrk="1" latinLnBrk="0" hangingPunct="1">
              <a:spcBef>
                <a:spcPts val="0"/>
              </a:spcBef>
              <a:spcAft>
                <a:spcPts val="600"/>
              </a:spcAft>
              <a:buClr>
                <a:srgbClr val="752832"/>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0"/>
              </a:spcBef>
              <a:spcAft>
                <a:spcPts val="600"/>
              </a:spcAft>
              <a:buClr>
                <a:srgbClr val="752832"/>
              </a:buClr>
              <a:buFont typeface="Arial" panose="020B0604020202020204" pitchFamily="34" charset="0"/>
              <a:buNone/>
              <a:defRPr sz="1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0"/>
              </a:spcBef>
              <a:spcAft>
                <a:spcPts val="600"/>
              </a:spcAft>
              <a:buClr>
                <a:srgbClr val="752832"/>
              </a:buClr>
              <a:buFont typeface="Myriad Pro" panose="020B0503030403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0"/>
              </a:spcBef>
              <a:spcAft>
                <a:spcPts val="600"/>
              </a:spcAft>
              <a:buClr>
                <a:srgbClr val="752832"/>
              </a:buClr>
              <a:buFont typeface="Arial" panose="020B0604020202020204" pitchFamily="34" charset="0"/>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0"/>
              </a:spcBef>
              <a:spcAft>
                <a:spcPts val="600"/>
              </a:spcAft>
              <a:buClr>
                <a:srgbClr val="752832"/>
              </a:buClr>
              <a:buFont typeface="Arial"/>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endParaRPr lang="en-US" dirty="0"/>
          </a:p>
        </p:txBody>
      </p:sp>
      <p:pic>
        <p:nvPicPr>
          <p:cNvPr id="10" name="Picture 4" descr="C:\Users\baird.megan\Desktop\pics\MB head shot 2.jpg"/>
          <p:cNvPicPr>
            <a:picLocks noChangeAspect="1" noChangeArrowheads="1"/>
          </p:cNvPicPr>
          <p:nvPr/>
        </p:nvPicPr>
        <p:blipFill>
          <a:blip r:embed="rId3">
            <a:extLst>
              <a:ext uri="{28A0092B-C50C-407E-A947-70E740481C1C}">
                <a14:useLocalDpi xmlns:a14="http://schemas.microsoft.com/office/drawing/2010/main" val="0"/>
              </a:ext>
            </a:extLst>
          </a:blip>
          <a:srcRect t="6559" b="6559"/>
          <a:stretch>
            <a:fillRect/>
          </a:stretch>
        </p:blipFill>
        <p:spPr bwMode="auto">
          <a:xfrm>
            <a:off x="1609726" y="2635921"/>
            <a:ext cx="1417469" cy="1646200"/>
          </a:xfrm>
          <a:prstGeom prst="rect">
            <a:avLst/>
          </a:prstGeom>
          <a:no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718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858000" y="6661150"/>
            <a:ext cx="1905000" cy="2127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7CBF6341-2DD1-4C7F-B953-3075A10F0CBD}" type="slidenum">
              <a:rPr kumimoji="0" lang="en-US" altLang="en-US" sz="13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50</a:t>
            </a:fld>
            <a:endParaRPr kumimoji="0" lang="en-US" alt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Slide Number Placeholder 3"/>
          <p:cNvSpPr txBox="1">
            <a:spLocks/>
          </p:cNvSpPr>
          <p:nvPr/>
        </p:nvSpPr>
        <p:spPr>
          <a:xfrm>
            <a:off x="6858000" y="6661150"/>
            <a:ext cx="1905000" cy="2127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900" kern="1200">
                <a:solidFill>
                  <a:srgbClr val="D9D9D9"/>
                </a:solidFill>
                <a:latin typeface="Helvetica Light" pitchFamily="1"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7CBF6341-2DD1-4C7F-B953-3075A10F0CBD}" type="slidenum">
              <a:rPr kumimoji="0" lang="en-US" altLang="en-US" sz="900" b="0" i="0" u="none" strike="noStrike" kern="1200" cap="none" spc="0" normalizeH="0" baseline="0" noProof="0" smtClean="0">
                <a:ln>
                  <a:noFill/>
                </a:ln>
                <a:solidFill>
                  <a:srgbClr val="D9D9D9"/>
                </a:solidFill>
                <a:effectLst/>
                <a:uLnTx/>
                <a:uFillTx/>
                <a:latin typeface="Helvetica Light" pitchFamily="1" charset="0"/>
                <a:ea typeface="ＭＳ Ｐゴシック" pitchFamily="34"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50</a:t>
            </a:fld>
            <a:endParaRPr kumimoji="0" lang="en-US" altLang="en-US" sz="900" b="0" i="0" u="none" strike="noStrike" kern="1200" cap="none" spc="0" normalizeH="0" baseline="0" noProof="0" dirty="0">
              <a:ln>
                <a:noFill/>
              </a:ln>
              <a:solidFill>
                <a:srgbClr val="D9D9D9"/>
              </a:solidFill>
              <a:effectLst/>
              <a:uLnTx/>
              <a:uFillTx/>
              <a:latin typeface="Helvetica Light" pitchFamily="1" charset="0"/>
              <a:ea typeface="ＭＳ Ｐゴシック" pitchFamily="34" charset="-128"/>
              <a:cs typeface="+mn-cs"/>
            </a:endParaRPr>
          </a:p>
        </p:txBody>
      </p:sp>
      <p:sp>
        <p:nvSpPr>
          <p:cNvPr id="6" name="Title 2"/>
          <p:cNvSpPr txBox="1">
            <a:spLocks/>
          </p:cNvSpPr>
          <p:nvPr/>
        </p:nvSpPr>
        <p:spPr>
          <a:xfrm>
            <a:off x="222059" y="635000"/>
            <a:ext cx="8921941" cy="615239"/>
          </a:xfrm>
          <a:prstGeom prst="rect">
            <a:avLst/>
          </a:prstGeom>
        </p:spPr>
        <p:txBody>
          <a:bodyPr/>
          <a:lstStyle>
            <a:lvl1pPr algn="l" defTabSz="457200" rtl="0" eaLnBrk="1" fontAlgn="base" hangingPunct="1">
              <a:spcBef>
                <a:spcPct val="0"/>
              </a:spcBef>
              <a:spcAft>
                <a:spcPct val="0"/>
              </a:spcAft>
              <a:defRPr sz="3000" b="1" kern="1200">
                <a:solidFill>
                  <a:srgbClr val="668DC4"/>
                </a:solidFill>
                <a:latin typeface="+mj-lt"/>
                <a:ea typeface="ＭＳ Ｐゴシック" charset="0"/>
                <a:cs typeface="Tahoma"/>
              </a:defRPr>
            </a:lvl1pPr>
            <a:lvl2pPr algn="l" defTabSz="457200" rtl="0" eaLnBrk="1" fontAlgn="base" hangingPunct="1">
              <a:spcBef>
                <a:spcPct val="0"/>
              </a:spcBef>
              <a:spcAft>
                <a:spcPct val="0"/>
              </a:spcAft>
              <a:defRPr sz="3000" b="1">
                <a:solidFill>
                  <a:srgbClr val="F6A11F"/>
                </a:solidFill>
                <a:latin typeface="Tahoma" charset="0"/>
                <a:ea typeface="ＭＳ Ｐゴシック" charset="0"/>
              </a:defRPr>
            </a:lvl2pPr>
            <a:lvl3pPr algn="l" defTabSz="457200" rtl="0" eaLnBrk="1" fontAlgn="base" hangingPunct="1">
              <a:spcBef>
                <a:spcPct val="0"/>
              </a:spcBef>
              <a:spcAft>
                <a:spcPct val="0"/>
              </a:spcAft>
              <a:defRPr sz="3000" b="1">
                <a:solidFill>
                  <a:srgbClr val="F6A11F"/>
                </a:solidFill>
                <a:latin typeface="Tahoma" charset="0"/>
                <a:ea typeface="ＭＳ Ｐゴシック" charset="0"/>
              </a:defRPr>
            </a:lvl3pPr>
            <a:lvl4pPr algn="l" defTabSz="457200" rtl="0" eaLnBrk="1" fontAlgn="base" hangingPunct="1">
              <a:spcBef>
                <a:spcPct val="0"/>
              </a:spcBef>
              <a:spcAft>
                <a:spcPct val="0"/>
              </a:spcAft>
              <a:defRPr sz="3000" b="1">
                <a:solidFill>
                  <a:srgbClr val="F6A11F"/>
                </a:solidFill>
                <a:latin typeface="Tahoma" charset="0"/>
                <a:ea typeface="ＭＳ Ｐゴシック" charset="0"/>
              </a:defRPr>
            </a:lvl4pPr>
            <a:lvl5pPr algn="l" defTabSz="457200" rtl="0" eaLnBrk="1" fontAlgn="base" hangingPunct="1">
              <a:spcBef>
                <a:spcPct val="0"/>
              </a:spcBef>
              <a:spcAft>
                <a:spcPct val="0"/>
              </a:spcAft>
              <a:defRPr sz="3000" b="1">
                <a:solidFill>
                  <a:srgbClr val="F6A11F"/>
                </a:solidFill>
                <a:latin typeface="Tahoma" charset="0"/>
                <a:ea typeface="ＭＳ Ｐゴシック" charset="0"/>
              </a:defRPr>
            </a:lvl5pPr>
            <a:lvl6pPr marL="457200" algn="l" defTabSz="457200" rtl="0" eaLnBrk="1" fontAlgn="base" hangingPunct="1">
              <a:spcBef>
                <a:spcPct val="0"/>
              </a:spcBef>
              <a:spcAft>
                <a:spcPct val="0"/>
              </a:spcAft>
              <a:defRPr sz="3000" b="1">
                <a:solidFill>
                  <a:srgbClr val="F6A11F"/>
                </a:solidFill>
                <a:latin typeface="Tahoma" charset="0"/>
                <a:ea typeface="ＭＳ Ｐゴシック" charset="0"/>
              </a:defRPr>
            </a:lvl6pPr>
            <a:lvl7pPr marL="914400" algn="l" defTabSz="457200" rtl="0" eaLnBrk="1" fontAlgn="base" hangingPunct="1">
              <a:spcBef>
                <a:spcPct val="0"/>
              </a:spcBef>
              <a:spcAft>
                <a:spcPct val="0"/>
              </a:spcAft>
              <a:defRPr sz="3000" b="1">
                <a:solidFill>
                  <a:srgbClr val="F6A11F"/>
                </a:solidFill>
                <a:latin typeface="Tahoma" charset="0"/>
                <a:ea typeface="ＭＳ Ｐゴシック" charset="0"/>
              </a:defRPr>
            </a:lvl7pPr>
            <a:lvl8pPr marL="1371600" algn="l" defTabSz="457200" rtl="0" eaLnBrk="1" fontAlgn="base" hangingPunct="1">
              <a:spcBef>
                <a:spcPct val="0"/>
              </a:spcBef>
              <a:spcAft>
                <a:spcPct val="0"/>
              </a:spcAft>
              <a:defRPr sz="3000" b="1">
                <a:solidFill>
                  <a:srgbClr val="F6A11F"/>
                </a:solidFill>
                <a:latin typeface="Tahoma" charset="0"/>
                <a:ea typeface="ＭＳ Ｐゴシック" charset="0"/>
              </a:defRPr>
            </a:lvl8pPr>
            <a:lvl9pPr marL="1828800" algn="l" defTabSz="457200" rtl="0" eaLnBrk="1" fontAlgn="base" hangingPunct="1">
              <a:spcBef>
                <a:spcPct val="0"/>
              </a:spcBef>
              <a:spcAft>
                <a:spcPct val="0"/>
              </a:spcAft>
              <a:defRPr sz="3000" b="1">
                <a:solidFill>
                  <a:srgbClr val="F6A11F"/>
                </a:solidFill>
                <a:latin typeface="Tahoma"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874"/>
                </a:solidFill>
                <a:effectLst/>
                <a:uLnTx/>
                <a:uFillTx/>
                <a:latin typeface="Arial"/>
                <a:ea typeface="ＭＳ Ｐゴシック" charset="0"/>
                <a:cs typeface="Tahoma"/>
              </a:rPr>
              <a:t>BUILD PROGRAMS TO ADDRESS HOTSPOTS</a:t>
            </a:r>
          </a:p>
        </p:txBody>
      </p:sp>
      <p:sp>
        <p:nvSpPr>
          <p:cNvPr id="7" name="Title 1"/>
          <p:cNvSpPr txBox="1">
            <a:spLocks/>
          </p:cNvSpPr>
          <p:nvPr/>
        </p:nvSpPr>
        <p:spPr>
          <a:xfrm>
            <a:off x="222059" y="124882"/>
            <a:ext cx="9799144"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noProof="0" dirty="0">
                <a:ln>
                  <a:noFill/>
                </a:ln>
                <a:solidFill>
                  <a:srgbClr val="004874"/>
                </a:solidFill>
                <a:effectLst/>
                <a:uLnTx/>
                <a:uFillTx/>
                <a:latin typeface="Arial" charset="0"/>
                <a:ea typeface="Arial" charset="0"/>
                <a:cs typeface="Arial" charset="0"/>
              </a:rPr>
              <a:t>Not All Skills are Equal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72" y="1368752"/>
            <a:ext cx="7525988" cy="4214354"/>
          </a:xfrm>
          <a:prstGeom prst="rect">
            <a:avLst/>
          </a:prstGeom>
        </p:spPr>
      </p:pic>
    </p:spTree>
    <p:extLst>
      <p:ext uri="{BB962C8B-B14F-4D97-AF65-F5344CB8AC3E}">
        <p14:creationId xmlns:p14="http://schemas.microsoft.com/office/powerpoint/2010/main" val="2790490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14225" y="294948"/>
            <a:ext cx="8790813"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noProof="0" dirty="0">
                <a:ln>
                  <a:noFill/>
                </a:ln>
                <a:solidFill>
                  <a:srgbClr val="004874"/>
                </a:solidFill>
                <a:effectLst/>
                <a:uLnTx/>
                <a:uFillTx/>
                <a:latin typeface="Arial" charset="0"/>
                <a:ea typeface="Arial" charset="0"/>
                <a:cs typeface="Arial" charset="0"/>
              </a:rPr>
              <a:t>Waze for Careers</a:t>
            </a:r>
          </a:p>
        </p:txBody>
      </p:sp>
      <p:sp>
        <p:nvSpPr>
          <p:cNvPr id="31" name="Title 1"/>
          <p:cNvSpPr txBox="1">
            <a:spLocks/>
          </p:cNvSpPr>
          <p:nvPr/>
        </p:nvSpPr>
        <p:spPr>
          <a:xfrm>
            <a:off x="414225" y="498889"/>
            <a:ext cx="8229826" cy="1187297"/>
          </a:xfrm>
          <a:prstGeom prst="rect">
            <a:avLst/>
          </a:prstGeom>
        </p:spPr>
        <p:txBody>
          <a:bodyPr vert="horz" lIns="91433" tIns="45716" rIns="91433" bIns="4571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tab pos="3897313" algn="l"/>
              </a:tabLst>
              <a:defRPr/>
            </a:pPr>
            <a:r>
              <a:rPr kumimoji="0" lang="en-US" sz="2000" b="0" i="0" u="none" strike="noStrike" kern="1200" cap="none" spc="0" normalizeH="0" baseline="0" noProof="0" dirty="0">
                <a:ln>
                  <a:noFill/>
                </a:ln>
                <a:solidFill>
                  <a:srgbClr val="004874"/>
                </a:solidFill>
                <a:effectLst/>
                <a:uLnTx/>
                <a:uFillTx/>
                <a:latin typeface="Arial" charset="0"/>
                <a:ea typeface="Arial" charset="0"/>
                <a:cs typeface="Arial" charset="0"/>
              </a:rPr>
              <a:t>SKILLS ANALYSIS INFORMS PATHWAYS</a:t>
            </a:r>
          </a:p>
        </p:txBody>
      </p:sp>
      <p:sp>
        <p:nvSpPr>
          <p:cNvPr id="48" name="Title 1"/>
          <p:cNvSpPr txBox="1">
            <a:spLocks/>
          </p:cNvSpPr>
          <p:nvPr/>
        </p:nvSpPr>
        <p:spPr>
          <a:xfrm>
            <a:off x="5705743" y="2421379"/>
            <a:ext cx="3041822"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100" normalizeH="0" baseline="0" noProof="0" dirty="0">
              <a:ln>
                <a:noFill/>
              </a:ln>
              <a:solidFill>
                <a:srgbClr val="004874"/>
              </a:solidFill>
              <a:effectLst/>
              <a:uLnTx/>
              <a:uFillTx/>
              <a:latin typeface="Arial" charset="0"/>
              <a:ea typeface="Arial" charset="0"/>
              <a:cs typeface="Arial" charset="0"/>
            </a:endParaRPr>
          </a:p>
        </p:txBody>
      </p:sp>
      <p:sp>
        <p:nvSpPr>
          <p:cNvPr id="3" name="TextBox 2"/>
          <p:cNvSpPr txBox="1"/>
          <p:nvPr/>
        </p:nvSpPr>
        <p:spPr>
          <a:xfrm rot="10800000" flipV="1">
            <a:off x="433301" y="1670778"/>
            <a:ext cx="3494853" cy="2862322"/>
          </a:xfrm>
          <a:prstGeom prst="rect">
            <a:avLst/>
          </a:prstGeom>
          <a:noFill/>
        </p:spPr>
        <p:txBody>
          <a:bodyPr wrap="square" rtlCol="0">
            <a:spAutoFit/>
          </a:bodyPr>
          <a:lstStyle/>
          <a:p>
            <a:pPr marL="285750" marR="0" lvl="0" indent="-28575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4874"/>
                </a:solidFill>
                <a:effectLst/>
                <a:uLnTx/>
                <a:uFillTx/>
                <a:latin typeface="Arial"/>
                <a:ea typeface="+mn-ea"/>
                <a:cs typeface="+mn-cs"/>
              </a:rPr>
              <a:t>Identify career ladders </a:t>
            </a:r>
            <a:r>
              <a:rPr kumimoji="0" lang="en-US" sz="2000" b="0" i="0" u="none" strike="noStrike" kern="1200" cap="none" spc="0" normalizeH="0" baseline="0" noProof="0" dirty="0">
                <a:ln>
                  <a:noFill/>
                </a:ln>
                <a:solidFill>
                  <a:srgbClr val="004874"/>
                </a:solidFill>
                <a:effectLst/>
                <a:uLnTx/>
                <a:uFillTx/>
                <a:latin typeface="Arial"/>
                <a:ea typeface="+mn-ea"/>
                <a:cs typeface="+mn-cs"/>
              </a:rPr>
              <a:t>and skills essential to job-to-job transfers</a:t>
            </a:r>
          </a:p>
          <a:p>
            <a:pPr marL="285750" marR="0" lvl="0" indent="-28575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4874"/>
                </a:solidFill>
                <a:effectLst/>
                <a:uLnTx/>
                <a:uFillTx/>
                <a:latin typeface="Arial"/>
                <a:ea typeface="+mn-ea"/>
                <a:cs typeface="+mn-cs"/>
              </a:rPr>
              <a:t>Our pathway maps </a:t>
            </a:r>
            <a:r>
              <a:rPr kumimoji="0" lang="en-US" sz="2000" b="1" i="0" u="none" strike="noStrike" kern="1200" cap="none" spc="0" normalizeH="0" baseline="0" noProof="0" dirty="0">
                <a:ln>
                  <a:noFill/>
                </a:ln>
                <a:solidFill>
                  <a:srgbClr val="004874"/>
                </a:solidFill>
                <a:effectLst/>
                <a:uLnTx/>
                <a:uFillTx/>
                <a:latin typeface="Arial"/>
                <a:ea typeface="+mn-ea"/>
                <a:cs typeface="+mn-cs"/>
              </a:rPr>
              <a:t>provide structure for training </a:t>
            </a:r>
            <a:r>
              <a:rPr kumimoji="0" lang="en-US" sz="2000" b="0" i="0" u="none" strike="noStrike" kern="1200" cap="none" spc="0" normalizeH="0" baseline="0" noProof="0" dirty="0">
                <a:ln>
                  <a:noFill/>
                </a:ln>
                <a:solidFill>
                  <a:srgbClr val="004874"/>
                </a:solidFill>
                <a:effectLst/>
                <a:uLnTx/>
                <a:uFillTx/>
                <a:latin typeface="Arial"/>
                <a:ea typeface="+mn-ea"/>
                <a:cs typeface="+mn-cs"/>
              </a:rPr>
              <a:t>content </a:t>
            </a:r>
          </a:p>
          <a:p>
            <a:pPr marL="285750" marR="0" lvl="0" indent="-28575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4874"/>
                </a:solidFill>
                <a:effectLst/>
                <a:uLnTx/>
                <a:uFillTx/>
                <a:latin typeface="Arial"/>
                <a:ea typeface="+mn-ea"/>
                <a:cs typeface="+mn-cs"/>
              </a:rPr>
              <a:t>Reorient training programs around </a:t>
            </a:r>
            <a:r>
              <a:rPr kumimoji="0" lang="en-US" sz="2000" b="1" i="0" u="none" strike="noStrike" kern="1200" cap="none" spc="0" normalizeH="0" baseline="0" noProof="0" dirty="0">
                <a:ln>
                  <a:noFill/>
                </a:ln>
                <a:solidFill>
                  <a:srgbClr val="004874"/>
                </a:solidFill>
                <a:effectLst/>
                <a:uLnTx/>
                <a:uFillTx/>
                <a:latin typeface="Arial"/>
                <a:ea typeface="+mn-ea"/>
                <a:cs typeface="+mn-cs"/>
              </a:rPr>
              <a:t>upward mobility</a:t>
            </a:r>
            <a:r>
              <a:rPr kumimoji="0" lang="en-US" sz="2000" b="0" i="0" u="none" strike="noStrike" kern="1200" cap="none" spc="0" normalizeH="0" baseline="0" noProof="0" dirty="0">
                <a:ln>
                  <a:noFill/>
                </a:ln>
                <a:solidFill>
                  <a:srgbClr val="004874"/>
                </a:solidFill>
                <a:effectLst/>
                <a:uLnTx/>
                <a:uFillTx/>
                <a:latin typeface="Arial"/>
                <a:ea typeface="+mn-ea"/>
                <a:cs typeface="+mn-cs"/>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937" y="1757805"/>
            <a:ext cx="3805370" cy="3559861"/>
          </a:xfrm>
          <a:prstGeom prst="rect">
            <a:avLst/>
          </a:prstGeom>
        </p:spPr>
      </p:pic>
    </p:spTree>
    <p:extLst>
      <p:ext uri="{BB962C8B-B14F-4D97-AF65-F5344CB8AC3E}">
        <p14:creationId xmlns:p14="http://schemas.microsoft.com/office/powerpoint/2010/main" val="241541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14226" y="334391"/>
            <a:ext cx="6195800" cy="888315"/>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noProof="0" dirty="0">
                <a:ln>
                  <a:noFill/>
                </a:ln>
                <a:solidFill>
                  <a:srgbClr val="004874"/>
                </a:solidFill>
                <a:effectLst/>
                <a:uLnTx/>
                <a:uFillTx/>
                <a:latin typeface="Arial" charset="0"/>
                <a:ea typeface="Arial" charset="0"/>
                <a:cs typeface="Arial" charset="0"/>
              </a:rPr>
              <a:t>Show Them What They Need</a:t>
            </a:r>
          </a:p>
        </p:txBody>
      </p:sp>
      <p:sp>
        <p:nvSpPr>
          <p:cNvPr id="31" name="Title 1"/>
          <p:cNvSpPr txBox="1">
            <a:spLocks/>
          </p:cNvSpPr>
          <p:nvPr/>
        </p:nvSpPr>
        <p:spPr>
          <a:xfrm>
            <a:off x="414225" y="498889"/>
            <a:ext cx="8229826" cy="1187297"/>
          </a:xfrm>
          <a:prstGeom prst="rect">
            <a:avLst/>
          </a:prstGeom>
        </p:spPr>
        <p:txBody>
          <a:bodyPr vert="horz" lIns="91433" tIns="45716" rIns="91433" bIns="4571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tab pos="3897313" algn="l"/>
              </a:tabLst>
              <a:defRPr/>
            </a:pPr>
            <a:endParaRPr kumimoji="0" lang="en-US" sz="2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48" name="Title 1"/>
          <p:cNvSpPr txBox="1">
            <a:spLocks/>
          </p:cNvSpPr>
          <p:nvPr/>
        </p:nvSpPr>
        <p:spPr>
          <a:xfrm>
            <a:off x="5705743" y="2421379"/>
            <a:ext cx="3041822"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100" normalizeH="0" baseline="0" noProof="0" dirty="0">
              <a:ln>
                <a:noFill/>
              </a:ln>
              <a:solidFill>
                <a:srgbClr val="FFFFFF"/>
              </a:solidFill>
              <a:effectLst/>
              <a:uLnTx/>
              <a:uFillTx/>
              <a:latin typeface="Arial" charset="0"/>
              <a:ea typeface="Arial" charset="0"/>
              <a:cs typeface="Arial" charset="0"/>
            </a:endParaRPr>
          </a:p>
        </p:txBody>
      </p:sp>
      <p:pic>
        <p:nvPicPr>
          <p:cNvPr id="5" name="Picture 4">
            <a:extLst>
              <a:ext uri="{FF2B5EF4-FFF2-40B4-BE49-F238E27FC236}">
                <a16:creationId xmlns:a16="http://schemas.microsoft.com/office/drawing/2014/main" id="{678A41E7-B44F-4A1D-8220-DB793E4B8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94" y="1579055"/>
            <a:ext cx="7338118" cy="4172816"/>
          </a:xfrm>
          <a:prstGeom prst="rect">
            <a:avLst/>
          </a:prstGeom>
        </p:spPr>
      </p:pic>
    </p:spTree>
    <p:extLst>
      <p:ext uri="{BB962C8B-B14F-4D97-AF65-F5344CB8AC3E}">
        <p14:creationId xmlns:p14="http://schemas.microsoft.com/office/powerpoint/2010/main" val="1689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14225" y="531601"/>
            <a:ext cx="8790813"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noProof="0" dirty="0">
                <a:ln>
                  <a:noFill/>
                </a:ln>
                <a:solidFill>
                  <a:srgbClr val="004874"/>
                </a:solidFill>
                <a:effectLst/>
                <a:uLnTx/>
                <a:uFillTx/>
                <a:latin typeface="Arial" charset="0"/>
                <a:ea typeface="Arial" charset="0"/>
                <a:cs typeface="Arial" charset="0"/>
              </a:rPr>
              <a:t>Show Them Where They Can Go</a:t>
            </a:r>
          </a:p>
        </p:txBody>
      </p:sp>
      <p:sp>
        <p:nvSpPr>
          <p:cNvPr id="31" name="Title 1"/>
          <p:cNvSpPr txBox="1">
            <a:spLocks/>
          </p:cNvSpPr>
          <p:nvPr/>
        </p:nvSpPr>
        <p:spPr>
          <a:xfrm>
            <a:off x="414225" y="498889"/>
            <a:ext cx="8229826" cy="1187297"/>
          </a:xfrm>
          <a:prstGeom prst="rect">
            <a:avLst/>
          </a:prstGeom>
        </p:spPr>
        <p:txBody>
          <a:bodyPr vert="horz" lIns="91433" tIns="45716" rIns="91433" bIns="4571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tab pos="3897313" algn="l"/>
              </a:tabLst>
              <a:defRPr/>
            </a:pPr>
            <a:endParaRPr kumimoji="0" lang="en-US" sz="2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48" name="Title 1"/>
          <p:cNvSpPr txBox="1">
            <a:spLocks/>
          </p:cNvSpPr>
          <p:nvPr/>
        </p:nvSpPr>
        <p:spPr>
          <a:xfrm>
            <a:off x="5705743" y="2421379"/>
            <a:ext cx="3041822" cy="625981"/>
          </a:xfrm>
          <a:prstGeom prst="rect">
            <a:avLst/>
          </a:prstGeom>
        </p:spPr>
        <p:txBody>
          <a:bodyPr vert="horz" lIns="91433" tIns="45716" rIns="91433" bIns="45716" rtlCol="0" anchor="ctr">
            <a:no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100" normalizeH="0" baseline="0" noProof="0" dirty="0">
              <a:ln>
                <a:noFill/>
              </a:ln>
              <a:solidFill>
                <a:srgbClr val="FFFFFF"/>
              </a:solidFill>
              <a:effectLst/>
              <a:uLnTx/>
              <a:uFillTx/>
              <a:latin typeface="Arial" charset="0"/>
              <a:ea typeface="Arial" charset="0"/>
              <a:cs typeface="Arial" charset="0"/>
            </a:endParaRPr>
          </a:p>
        </p:txBody>
      </p:sp>
      <p:pic>
        <p:nvPicPr>
          <p:cNvPr id="3" name="Picture 2">
            <a:extLst>
              <a:ext uri="{FF2B5EF4-FFF2-40B4-BE49-F238E27FC236}">
                <a16:creationId xmlns:a16="http://schemas.microsoft.com/office/drawing/2014/main" id="{6C61679E-033B-4E22-980A-6CE95BE21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63" y="1590287"/>
            <a:ext cx="7094281" cy="4034159"/>
          </a:xfrm>
          <a:prstGeom prst="rect">
            <a:avLst/>
          </a:prstGeom>
        </p:spPr>
      </p:pic>
    </p:spTree>
    <p:extLst>
      <p:ext uri="{BB962C8B-B14F-4D97-AF65-F5344CB8AC3E}">
        <p14:creationId xmlns:p14="http://schemas.microsoft.com/office/powerpoint/2010/main" val="329094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latin typeface="+mj-lt"/>
              </a:rPr>
              <a:t>Skills Drive Success in Traditional and Alternative Work Arrangements</a:t>
            </a:r>
          </a:p>
        </p:txBody>
      </p:sp>
      <p:sp>
        <p:nvSpPr>
          <p:cNvPr id="4" name="Slide Number Placeholder 3"/>
          <p:cNvSpPr>
            <a:spLocks noGrp="1"/>
          </p:cNvSpPr>
          <p:nvPr>
            <p:ph type="sldNum" sz="quarter" idx="4294967295"/>
          </p:nvPr>
        </p:nvSpPr>
        <p:spPr>
          <a:xfrm>
            <a:off x="6858000" y="6661150"/>
            <a:ext cx="1905000" cy="212725"/>
          </a:xfrm>
          <a:prstGeom prst="rect">
            <a:avLst/>
          </a:prstGeom>
        </p:spPr>
        <p:txBody>
          <a:bodyPr/>
          <a:lstStyle/>
          <a:p>
            <a:fld id="{7CBF6341-2DD1-4C7F-B953-3075A10F0CBD}" type="slidenum">
              <a:rPr lang="en-US" altLang="en-US" smtClean="0"/>
              <a:pPr/>
              <a:t>54</a:t>
            </a:fld>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287342717"/>
              </p:ext>
            </p:extLst>
          </p:nvPr>
        </p:nvGraphicFramePr>
        <p:xfrm>
          <a:off x="492369" y="1518302"/>
          <a:ext cx="6685583" cy="3519674"/>
        </p:xfrm>
        <a:graphic>
          <a:graphicData uri="http://schemas.openxmlformats.org/drawingml/2006/table">
            <a:tbl>
              <a:tblPr firstRow="1" bandRow="1"/>
              <a:tblGrid>
                <a:gridCol w="415178">
                  <a:extLst>
                    <a:ext uri="{9D8B030D-6E8A-4147-A177-3AD203B41FA5}">
                      <a16:colId xmlns:a16="http://schemas.microsoft.com/office/drawing/2014/main" val="20000"/>
                    </a:ext>
                  </a:extLst>
                </a:gridCol>
                <a:gridCol w="1433988">
                  <a:extLst>
                    <a:ext uri="{9D8B030D-6E8A-4147-A177-3AD203B41FA5}">
                      <a16:colId xmlns:a16="http://schemas.microsoft.com/office/drawing/2014/main" val="20001"/>
                    </a:ext>
                  </a:extLst>
                </a:gridCol>
                <a:gridCol w="1612139">
                  <a:extLst>
                    <a:ext uri="{9D8B030D-6E8A-4147-A177-3AD203B41FA5}">
                      <a16:colId xmlns:a16="http://schemas.microsoft.com/office/drawing/2014/main" val="20002"/>
                    </a:ext>
                  </a:extLst>
                </a:gridCol>
                <a:gridCol w="1612139">
                  <a:extLst>
                    <a:ext uri="{9D8B030D-6E8A-4147-A177-3AD203B41FA5}">
                      <a16:colId xmlns:a16="http://schemas.microsoft.com/office/drawing/2014/main" val="20003"/>
                    </a:ext>
                  </a:extLst>
                </a:gridCol>
                <a:gridCol w="1612139">
                  <a:extLst>
                    <a:ext uri="{9D8B030D-6E8A-4147-A177-3AD203B41FA5}">
                      <a16:colId xmlns:a16="http://schemas.microsoft.com/office/drawing/2014/main" val="20004"/>
                    </a:ext>
                  </a:extLst>
                </a:gridCol>
              </a:tblGrid>
              <a:tr h="584179">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endParaRPr lang="en-US" sz="1200" b="0" dirty="0"/>
                    </a:p>
                  </a:txBody>
                  <a:tcPr marL="76197" marR="76197" marT="38099" marB="3809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1200" dirty="0"/>
                        <a:t>Top IT</a:t>
                      </a:r>
                      <a:r>
                        <a:rPr lang="en-US" sz="1200" baseline="0" dirty="0"/>
                        <a:t> Skills</a:t>
                      </a:r>
                    </a:p>
                    <a:p>
                      <a:pPr algn="ctr"/>
                      <a:r>
                        <a:rPr lang="en-US" sz="1000" b="0" baseline="0" dirty="0"/>
                        <a:t>(Total postings)</a:t>
                      </a:r>
                      <a:endParaRPr lang="en-US" sz="1000" b="0" dirty="0"/>
                    </a:p>
                  </a:txBody>
                  <a:tcPr marL="76197" marR="76197" marT="38099" marB="3809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1200" dirty="0"/>
                        <a:t>Highest Paying </a:t>
                      </a:r>
                      <a:r>
                        <a:rPr lang="en-US" sz="1200" baseline="0" dirty="0"/>
                        <a:t>Skills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dirty="0"/>
                        <a:t>(Mean advertised salary)</a:t>
                      </a:r>
                      <a:endParaRPr lang="en-US" sz="1000" b="0" dirty="0"/>
                    </a:p>
                  </a:txBody>
                  <a:tcPr marL="76197" marR="76197" marT="38099" marB="38099">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1200" dirty="0"/>
                        <a:t>Fastest</a:t>
                      </a:r>
                      <a:r>
                        <a:rPr lang="en-US" sz="1200" baseline="0" dirty="0"/>
                        <a:t> Growing Skills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dirty="0"/>
                        <a:t>(24 month projections)</a:t>
                      </a:r>
                      <a:endParaRPr lang="en-US" sz="1000" b="0" dirty="0"/>
                    </a:p>
                  </a:txBody>
                  <a:tcPr marL="76197" marR="76197" marT="38099" marB="38099">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1200" dirty="0"/>
                        <a:t>Hardest</a:t>
                      </a:r>
                      <a:r>
                        <a:rPr lang="en-US" sz="1200" baseline="0" dirty="0"/>
                        <a:t> to Fill IT Skills</a:t>
                      </a:r>
                    </a:p>
                    <a:p>
                      <a:pPr algn="ctr"/>
                      <a:r>
                        <a:rPr lang="en-US" sz="1000" b="0" baseline="0" dirty="0"/>
                        <a:t>(Mean posting duration)</a:t>
                      </a:r>
                      <a:endParaRPr lang="en-US" sz="1300" b="0" dirty="0"/>
                    </a:p>
                  </a:txBody>
                  <a:tcPr marL="76197" marR="76197" marT="38099" marB="38099">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27041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1.</a:t>
                      </a:r>
                    </a:p>
                  </a:txBody>
                  <a:tcPr marL="76197" marR="76197" marT="38099" marB="38099"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SQL</a:t>
                      </a:r>
                    </a:p>
                  </a:txBody>
                  <a:tcPr marL="76197" marR="76197" marT="38099" marB="38099"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MapReduce</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Data Science</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Cloud</a:t>
                      </a:r>
                      <a:r>
                        <a:rPr lang="en-US" sz="1000" baseline="0" dirty="0"/>
                        <a:t> Security</a:t>
                      </a:r>
                      <a:endParaRPr lang="en-US" sz="1000" dirty="0"/>
                    </a:p>
                  </a:txBody>
                  <a:tcPr marL="76197" marR="76197" marT="38099" marB="38099"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27041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2.</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Java</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Pig</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Ansible</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Jboss</a:t>
                      </a:r>
                      <a:r>
                        <a:rPr lang="en-US" sz="1000" baseline="0" dirty="0"/>
                        <a:t> Application Server</a:t>
                      </a:r>
                      <a:endParaRPr lang="en-US" sz="1000" dirty="0"/>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27041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3.</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Oracle</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Machine</a:t>
                      </a:r>
                      <a:r>
                        <a:rPr lang="en-US" sz="1000" baseline="0" dirty="0"/>
                        <a:t> Learning</a:t>
                      </a:r>
                      <a:endParaRPr lang="en-US" sz="1000" dirty="0"/>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Docker</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Metadata Design</a:t>
                      </a:r>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380987">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4.</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Javascript</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Natural</a:t>
                      </a:r>
                      <a:r>
                        <a:rPr lang="en-US" sz="1000" baseline="0" dirty="0"/>
                        <a:t> Language Processing</a:t>
                      </a:r>
                      <a:endParaRPr lang="en-US" sz="1000" dirty="0"/>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Oracle Cloud</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Solaris</a:t>
                      </a:r>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27041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5.</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Linux</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Apache</a:t>
                      </a:r>
                      <a:r>
                        <a:rPr lang="en-US" sz="1000" baseline="0" dirty="0"/>
                        <a:t> Hive</a:t>
                      </a:r>
                      <a:endParaRPr lang="en-US" sz="1000" dirty="0"/>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Microsoft</a:t>
                      </a:r>
                      <a:r>
                        <a:rPr lang="en-US" sz="1000" baseline="0" dirty="0"/>
                        <a:t> Azure</a:t>
                      </a:r>
                      <a:endParaRPr lang="en-US" sz="1000" dirty="0"/>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Integration Architecture</a:t>
                      </a:r>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27041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6.</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SAP</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Cerner</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ElasticSearch</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Distributed</a:t>
                      </a:r>
                      <a:r>
                        <a:rPr lang="en-US" sz="1000" baseline="0" dirty="0"/>
                        <a:t> Computing</a:t>
                      </a:r>
                      <a:endParaRPr lang="en-US" sz="1000" dirty="0"/>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r h="27041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7.</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.NET</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Scala</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AngularJS</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Information Architecture</a:t>
                      </a:r>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7"/>
                  </a:ext>
                </a:extLst>
              </a:tr>
              <a:tr h="27041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8.</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C++</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Data</a:t>
                      </a:r>
                      <a:r>
                        <a:rPr lang="en-US" sz="1000" baseline="0" dirty="0"/>
                        <a:t> Science</a:t>
                      </a:r>
                      <a:endParaRPr lang="en-US" sz="1000" dirty="0"/>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Tableau</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Apache Kafka</a:t>
                      </a:r>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8"/>
                  </a:ext>
                </a:extLst>
              </a:tr>
              <a:tr h="380987">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9.</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Sharepoint</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SAP</a:t>
                      </a:r>
                      <a:r>
                        <a:rPr lang="en-US" sz="1000" baseline="0" dirty="0"/>
                        <a:t> Technical Architecture</a:t>
                      </a:r>
                      <a:endParaRPr lang="en-US" sz="1000" dirty="0"/>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GruntJS</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Web</a:t>
                      </a:r>
                      <a:r>
                        <a:rPr lang="en-US" sz="1000" baseline="0" dirty="0"/>
                        <a:t> Services Security</a:t>
                      </a:r>
                      <a:endParaRPr lang="en-US" sz="1000" dirty="0"/>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9"/>
                  </a:ext>
                </a:extLst>
              </a:tr>
              <a:tr h="27041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10.</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jQuery</a:t>
                      </a:r>
                    </a:p>
                  </a:txBody>
                  <a:tcPr marL="76197" marR="76197" marT="38099" marB="3809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Apache</a:t>
                      </a:r>
                      <a:r>
                        <a:rPr lang="en-US" sz="1000" baseline="0" dirty="0"/>
                        <a:t> Hadoop</a:t>
                      </a:r>
                      <a:endParaRPr lang="en-US" sz="1000" dirty="0"/>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Machine Learning</a:t>
                      </a:r>
                    </a:p>
                  </a:txBody>
                  <a:tcPr marL="76197" marR="76197" marT="38099" marB="3809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00" dirty="0"/>
                        <a:t>Cloud Computing</a:t>
                      </a:r>
                    </a:p>
                  </a:txBody>
                  <a:tcPr marL="76197" marR="76197" marT="38099" marB="38099"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086745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900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j-lt"/>
              </a:rPr>
              <a:t>Grantee Polling Question</a:t>
            </a:r>
          </a:p>
        </p:txBody>
      </p:sp>
      <p:graphicFrame>
        <p:nvGraphicFramePr>
          <p:cNvPr id="10" name="Diagram 9"/>
          <p:cNvGraphicFramePr/>
          <p:nvPr>
            <p:extLst>
              <p:ext uri="{D42A27DB-BD31-4B8C-83A1-F6EECF244321}">
                <p14:modId xmlns:p14="http://schemas.microsoft.com/office/powerpoint/2010/main" val="1523442040"/>
              </p:ext>
            </p:extLst>
          </p:nvPr>
        </p:nvGraphicFramePr>
        <p:xfrm>
          <a:off x="531377" y="1034195"/>
          <a:ext cx="7070426" cy="2631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6324600" y="6416675"/>
            <a:ext cx="2133600" cy="365125"/>
          </a:xfrm>
          <a:prstGeom prst="rect">
            <a:avLst/>
          </a:prstGeom>
        </p:spPr>
        <p:txBody>
          <a:bodyPr/>
          <a:lstStyle/>
          <a:p>
            <a:fld id="{01723B91-CE10-4F20-890A-0852E2246859}" type="slidenum">
              <a:rPr lang="en-US" smtClean="0"/>
              <a:pPr/>
              <a:t>56</a:t>
            </a:fld>
            <a:endParaRPr lang="en-US"/>
          </a:p>
        </p:txBody>
      </p:sp>
      <p:sp>
        <p:nvSpPr>
          <p:cNvPr id="4" name="Footer Placeholder 3"/>
          <p:cNvSpPr>
            <a:spLocks noGrp="1"/>
          </p:cNvSpPr>
          <p:nvPr>
            <p:ph type="ftr" sz="quarter" idx="4294967295"/>
          </p:nvPr>
        </p:nvSpPr>
        <p:spPr>
          <a:xfrm>
            <a:off x="3124200" y="6416675"/>
            <a:ext cx="2895600" cy="365125"/>
          </a:xfrm>
          <a:prstGeom prst="rect">
            <a:avLst/>
          </a:prstGeom>
        </p:spPr>
        <p:txBody>
          <a:bodyPr/>
          <a:lstStyle/>
          <a:p>
            <a:r>
              <a:rPr lang="en-US"/>
              <a:t>#</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7357" y="3665692"/>
            <a:ext cx="1888485" cy="1759605"/>
          </a:xfrm>
          <a:prstGeom prst="rect">
            <a:avLst/>
          </a:prstGeom>
        </p:spPr>
      </p:pic>
    </p:spTree>
    <p:extLst>
      <p:ext uri="{BB962C8B-B14F-4D97-AF65-F5344CB8AC3E}">
        <p14:creationId xmlns:p14="http://schemas.microsoft.com/office/powerpoint/2010/main" val="3392996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mj-lt"/>
              </a:rPr>
              <a:t>Applying LMI and Real-Time Data to </a:t>
            </a:r>
            <a:r>
              <a:rPr lang="en-US" sz="3600" b="1" dirty="0" err="1">
                <a:latin typeface="+mj-lt"/>
              </a:rPr>
              <a:t>TechHire</a:t>
            </a:r>
            <a:r>
              <a:rPr lang="en-US" sz="3600" b="1" dirty="0">
                <a:latin typeface="+mj-lt"/>
              </a:rPr>
              <a:t> </a:t>
            </a:r>
            <a:r>
              <a:rPr lang="en-US" dirty="0"/>
              <a:t>	</a:t>
            </a:r>
          </a:p>
        </p:txBody>
      </p:sp>
      <p:sp>
        <p:nvSpPr>
          <p:cNvPr id="3" name="Text Placeholder 2"/>
          <p:cNvSpPr>
            <a:spLocks noGrp="1"/>
          </p:cNvSpPr>
          <p:nvPr>
            <p:ph type="body" idx="1"/>
          </p:nvPr>
        </p:nvSpPr>
        <p:spPr/>
        <p:txBody>
          <a:bodyPr/>
          <a:lstStyle/>
          <a:p>
            <a:r>
              <a:rPr lang="en-US" b="1" dirty="0">
                <a:solidFill>
                  <a:srgbClr val="004874"/>
                </a:solidFill>
              </a:rPr>
              <a:t>Sara Lamback</a:t>
            </a:r>
          </a:p>
        </p:txBody>
      </p:sp>
    </p:spTree>
    <p:extLst>
      <p:ext uri="{BB962C8B-B14F-4D97-AF65-F5344CB8AC3E}">
        <p14:creationId xmlns:p14="http://schemas.microsoft.com/office/powerpoint/2010/main" val="985614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3200" b="1" dirty="0">
                <a:latin typeface="+mj-lt"/>
              </a:rPr>
              <a:t>Data Applications </a:t>
            </a:r>
          </a:p>
        </p:txBody>
      </p:sp>
      <p:sp>
        <p:nvSpPr>
          <p:cNvPr id="80" name="Slide Number Placeholder 4"/>
          <p:cNvSpPr>
            <a:spLocks noGrp="1"/>
          </p:cNvSpPr>
          <p:nvPr>
            <p:ph type="sldNum" sz="quarter" idx="4294967295"/>
          </p:nvPr>
        </p:nvSpPr>
        <p:spPr>
          <a:xfrm>
            <a:off x="7010400" y="6343650"/>
            <a:ext cx="2133600" cy="365125"/>
          </a:xfrm>
          <a:prstGeom prst="rect">
            <a:avLst/>
          </a:prstGeom>
        </p:spPr>
        <p:txBody>
          <a:bodyPr/>
          <a:lstStyle/>
          <a:p>
            <a:fld id="{B160671C-AEAE-274D-9DC7-7927C9478FAA}" type="slidenum">
              <a:rPr lang="en-US" smtClean="0"/>
              <a:pPr/>
              <a:t>58</a:t>
            </a:fld>
            <a:endParaRPr lang="en-US" dirty="0"/>
          </a:p>
        </p:txBody>
      </p:sp>
      <p:sp>
        <p:nvSpPr>
          <p:cNvPr id="30" name="Title 1"/>
          <p:cNvSpPr txBox="1">
            <a:spLocks/>
          </p:cNvSpPr>
          <p:nvPr/>
        </p:nvSpPr>
        <p:spPr>
          <a:xfrm>
            <a:off x="128111" y="274638"/>
            <a:ext cx="7009289" cy="792162"/>
          </a:xfrm>
          <a:prstGeom prst="rect">
            <a:avLst/>
          </a:prstGeom>
        </p:spPr>
        <p:txBody>
          <a:bodyPr anchor="t">
            <a:normAutofit/>
          </a:bodyPr>
          <a:lstStyle/>
          <a:p>
            <a:pPr lvl="0">
              <a:spcBef>
                <a:spcPct val="0"/>
              </a:spcBef>
              <a:defRPr/>
            </a:pPr>
            <a:endParaRPr lang="en-US" sz="2000" b="1" dirty="0">
              <a:solidFill>
                <a:schemeClr val="bg1"/>
              </a:solidFill>
              <a:latin typeface="Arial"/>
              <a:cs typeface="Arial"/>
            </a:endParaRPr>
          </a:p>
        </p:txBody>
      </p:sp>
      <p:sp>
        <p:nvSpPr>
          <p:cNvPr id="31" name="Title 1"/>
          <p:cNvSpPr txBox="1">
            <a:spLocks/>
          </p:cNvSpPr>
          <p:nvPr/>
        </p:nvSpPr>
        <p:spPr>
          <a:xfrm>
            <a:off x="608806" y="1070770"/>
            <a:ext cx="7964488" cy="758030"/>
          </a:xfrm>
          <a:prstGeom prst="rect">
            <a:avLst/>
          </a:prstGeom>
        </p:spPr>
        <p:txBody>
          <a:bodyPr vert="horz" rtlCol="0" anchor="t">
            <a:noAutofit/>
            <a:scene3d>
              <a:camera prst="orthographicFront"/>
              <a:lightRig rig="soft" dir="t"/>
            </a:scene3d>
            <a:sp3d prstMaterial="softEdge">
              <a:bevelT w="25400" h="25400"/>
            </a:sp3d>
          </a:bodyPr>
          <a:lstStyle/>
          <a:p>
            <a:pPr lvl="0" defTabSz="914400">
              <a:spcBef>
                <a:spcPct val="0"/>
              </a:spcBef>
              <a:defRPr/>
            </a:pPr>
            <a:endParaRPr lang="en-US" sz="1900" b="1" dirty="0"/>
          </a:p>
        </p:txBody>
      </p:sp>
      <p:grpSp>
        <p:nvGrpSpPr>
          <p:cNvPr id="2" name="Group 13"/>
          <p:cNvGrpSpPr/>
          <p:nvPr/>
        </p:nvGrpSpPr>
        <p:grpSpPr>
          <a:xfrm>
            <a:off x="438892" y="1145589"/>
            <a:ext cx="7313295" cy="4289286"/>
            <a:chOff x="685800" y="1905000"/>
            <a:chExt cx="8153400" cy="4191000"/>
          </a:xfrm>
        </p:grpSpPr>
        <p:sp>
          <p:nvSpPr>
            <p:cNvPr id="6" name="Rounded Rectangle 5"/>
            <p:cNvSpPr/>
            <p:nvPr/>
          </p:nvSpPr>
          <p:spPr>
            <a:xfrm>
              <a:off x="2819400" y="1905000"/>
              <a:ext cx="6019800" cy="990600"/>
            </a:xfrm>
            <a:prstGeom prst="roundRect">
              <a:avLst/>
            </a:prstGeom>
            <a:solidFill>
              <a:srgbClr val="D0D8E8"/>
            </a:solidFill>
            <a:ln>
              <a:solidFill>
                <a:srgbClr val="D0D8E8"/>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12713" indent="-112713">
                <a:buFont typeface="Arial"/>
                <a:buChar char="•"/>
              </a:pPr>
              <a:r>
                <a:rPr lang="en-US" sz="1400" b="1" dirty="0">
                  <a:solidFill>
                    <a:srgbClr val="000000"/>
                  </a:solidFill>
                  <a:cs typeface="Arial"/>
                </a:rPr>
                <a:t>OUTCOMES: </a:t>
              </a:r>
              <a:r>
                <a:rPr lang="en-US" sz="1400" dirty="0">
                  <a:solidFill>
                    <a:srgbClr val="000000"/>
                  </a:solidFill>
                  <a:cs typeface="Arial"/>
                </a:rPr>
                <a:t>Align learning outcomes to identified skill and qualification requirements</a:t>
              </a:r>
            </a:p>
          </p:txBody>
        </p:sp>
        <p:sp>
          <p:nvSpPr>
            <p:cNvPr id="7" name="Rounded Rectangle 6"/>
            <p:cNvSpPr/>
            <p:nvPr/>
          </p:nvSpPr>
          <p:spPr>
            <a:xfrm>
              <a:off x="685800" y="1905000"/>
              <a:ext cx="2133600" cy="990600"/>
            </a:xfrm>
            <a:prstGeom prst="roundRect">
              <a:avLst/>
            </a:prstGeom>
            <a:solidFill>
              <a:schemeClr val="accent1">
                <a:lumMod val="50000"/>
              </a:schemeClr>
            </a:solidFill>
            <a:ln>
              <a:solidFill>
                <a:schemeClr val="accent1">
                  <a:lumMod val="50000"/>
                </a:schemeClr>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00" b="1" dirty="0">
                <a:solidFill>
                  <a:schemeClr val="bg1"/>
                </a:solidFill>
                <a:latin typeface="Arial"/>
                <a:cs typeface="Arial"/>
              </a:endParaRPr>
            </a:p>
          </p:txBody>
        </p:sp>
        <p:sp>
          <p:nvSpPr>
            <p:cNvPr id="8" name="Rounded Rectangle 7"/>
            <p:cNvSpPr/>
            <p:nvPr/>
          </p:nvSpPr>
          <p:spPr>
            <a:xfrm>
              <a:off x="2819400" y="2971800"/>
              <a:ext cx="6019800" cy="990600"/>
            </a:xfrm>
            <a:prstGeom prst="roundRect">
              <a:avLst/>
            </a:prstGeom>
            <a:solidFill>
              <a:srgbClr val="D0D8E8"/>
            </a:solidFill>
            <a:ln>
              <a:solidFill>
                <a:srgbClr val="D0D8E8"/>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12713" indent="-112713">
                <a:buFont typeface="Arial"/>
                <a:buChar char="•"/>
              </a:pPr>
              <a:endParaRPr lang="en-US" sz="1400" dirty="0">
                <a:solidFill>
                  <a:srgbClr val="000000"/>
                </a:solidFill>
                <a:latin typeface="Arial"/>
                <a:cs typeface="Arial"/>
              </a:endParaRPr>
            </a:p>
          </p:txBody>
        </p:sp>
        <p:sp>
          <p:nvSpPr>
            <p:cNvPr id="9" name="Rounded Rectangle 8"/>
            <p:cNvSpPr/>
            <p:nvPr/>
          </p:nvSpPr>
          <p:spPr>
            <a:xfrm>
              <a:off x="685800" y="2971800"/>
              <a:ext cx="2133600" cy="990600"/>
            </a:xfrm>
            <a:prstGeom prst="roundRect">
              <a:avLst/>
            </a:prstGeom>
            <a:solidFill>
              <a:schemeClr val="accent1">
                <a:lumMod val="50000"/>
              </a:schemeClr>
            </a:solidFill>
            <a:ln>
              <a:solidFill>
                <a:schemeClr val="accent1">
                  <a:lumMod val="50000"/>
                </a:schemeClr>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chemeClr val="bg1"/>
                  </a:solidFill>
                  <a:cs typeface="Arial"/>
                </a:rPr>
                <a:t>Employer </a:t>
              </a:r>
            </a:p>
            <a:p>
              <a:pPr lvl="0" algn="ctr"/>
              <a:r>
                <a:rPr lang="en-US" sz="1600" b="1" dirty="0">
                  <a:solidFill>
                    <a:schemeClr val="bg1"/>
                  </a:solidFill>
                  <a:cs typeface="Arial"/>
                </a:rPr>
                <a:t>Engagement</a:t>
              </a:r>
            </a:p>
          </p:txBody>
        </p:sp>
        <p:sp>
          <p:nvSpPr>
            <p:cNvPr id="10" name="Rounded Rectangle 9"/>
            <p:cNvSpPr/>
            <p:nvPr/>
          </p:nvSpPr>
          <p:spPr>
            <a:xfrm>
              <a:off x="2819400" y="4038600"/>
              <a:ext cx="6019800" cy="990600"/>
            </a:xfrm>
            <a:prstGeom prst="roundRect">
              <a:avLst/>
            </a:prstGeom>
            <a:solidFill>
              <a:srgbClr val="D0D8E8"/>
            </a:solidFill>
            <a:ln>
              <a:solidFill>
                <a:srgbClr val="D0D8E8"/>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12713" indent="-112713">
                <a:buFont typeface="Arial"/>
                <a:buChar char="•"/>
              </a:pPr>
              <a:r>
                <a:rPr lang="en-US" sz="1400" b="1" dirty="0">
                  <a:solidFill>
                    <a:schemeClr val="tx1"/>
                  </a:solidFill>
                  <a:cs typeface="Arial"/>
                </a:rPr>
                <a:t>OUTCOMES: </a:t>
              </a:r>
              <a:r>
                <a:rPr lang="en-US" sz="1400" dirty="0">
                  <a:solidFill>
                    <a:schemeClr val="tx1"/>
                  </a:solidFill>
                  <a:cs typeface="Arial"/>
                </a:rPr>
                <a:t>Match and revise program offerings to economic demand</a:t>
              </a:r>
            </a:p>
            <a:p>
              <a:pPr marL="112713" indent="-112713">
                <a:buFont typeface="Arial"/>
                <a:buChar char="•"/>
              </a:pPr>
              <a:endParaRPr lang="en-US" sz="1400" dirty="0">
                <a:solidFill>
                  <a:srgbClr val="000000"/>
                </a:solidFill>
                <a:latin typeface="Arial"/>
                <a:cs typeface="Arial"/>
              </a:endParaRPr>
            </a:p>
          </p:txBody>
        </p:sp>
        <p:sp>
          <p:nvSpPr>
            <p:cNvPr id="11" name="Rounded Rectangle 10"/>
            <p:cNvSpPr/>
            <p:nvPr/>
          </p:nvSpPr>
          <p:spPr>
            <a:xfrm>
              <a:off x="685800" y="4038600"/>
              <a:ext cx="2133600" cy="990600"/>
            </a:xfrm>
            <a:prstGeom prst="roundRect">
              <a:avLst/>
            </a:prstGeom>
            <a:solidFill>
              <a:schemeClr val="accent1">
                <a:lumMod val="50000"/>
              </a:schemeClr>
            </a:solidFill>
            <a:ln>
              <a:solidFill>
                <a:schemeClr val="accent1">
                  <a:lumMod val="50000"/>
                </a:schemeClr>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chemeClr val="bg1"/>
                  </a:solidFill>
                  <a:latin typeface="Arial"/>
                  <a:cs typeface="Arial"/>
                </a:rPr>
                <a:t>Demand-Driven Programming</a:t>
              </a:r>
            </a:p>
          </p:txBody>
        </p:sp>
        <p:sp>
          <p:nvSpPr>
            <p:cNvPr id="12" name="Rounded Rectangle 11"/>
            <p:cNvSpPr/>
            <p:nvPr/>
          </p:nvSpPr>
          <p:spPr>
            <a:xfrm>
              <a:off x="2819400" y="5105400"/>
              <a:ext cx="6019800" cy="990600"/>
            </a:xfrm>
            <a:prstGeom prst="roundRect">
              <a:avLst/>
            </a:prstGeom>
            <a:solidFill>
              <a:srgbClr val="D0D8E8"/>
            </a:solidFill>
            <a:ln>
              <a:solidFill>
                <a:srgbClr val="D0D8E8"/>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12713" indent="-112713">
                <a:buFont typeface="Arial"/>
                <a:buChar char="•"/>
              </a:pPr>
              <a:r>
                <a:rPr lang="en-US" sz="1400" b="1" dirty="0">
                  <a:solidFill>
                    <a:srgbClr val="000000"/>
                  </a:solidFill>
                  <a:latin typeface="Arial"/>
                  <a:cs typeface="Arial"/>
                </a:rPr>
                <a:t>OUTCOMES: </a:t>
              </a:r>
              <a:r>
                <a:rPr lang="en-US" sz="1400" dirty="0">
                  <a:solidFill>
                    <a:srgbClr val="000000"/>
                  </a:solidFill>
                  <a:latin typeface="Arial"/>
                  <a:cs typeface="Arial"/>
                </a:rPr>
                <a:t>Improve matching for student employment </a:t>
              </a:r>
            </a:p>
          </p:txBody>
        </p:sp>
        <p:sp>
          <p:nvSpPr>
            <p:cNvPr id="13" name="Rounded Rectangle 12"/>
            <p:cNvSpPr/>
            <p:nvPr/>
          </p:nvSpPr>
          <p:spPr>
            <a:xfrm>
              <a:off x="685800" y="5105400"/>
              <a:ext cx="2133600" cy="990600"/>
            </a:xfrm>
            <a:prstGeom prst="roundRect">
              <a:avLst/>
            </a:prstGeom>
            <a:solidFill>
              <a:schemeClr val="accent1">
                <a:lumMod val="50000"/>
              </a:schemeClr>
            </a:solidFill>
            <a:ln>
              <a:solidFill>
                <a:schemeClr val="accent1">
                  <a:lumMod val="50000"/>
                </a:schemeClr>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chemeClr val="bg1"/>
                  </a:solidFill>
                  <a:latin typeface="Arial"/>
                  <a:cs typeface="Arial"/>
                </a:rPr>
                <a:t>Career Guidance</a:t>
              </a:r>
            </a:p>
          </p:txBody>
        </p:sp>
      </p:grpSp>
      <p:sp>
        <p:nvSpPr>
          <p:cNvPr id="15" name="Content Placeholder 2"/>
          <p:cNvSpPr txBox="1">
            <a:spLocks/>
          </p:cNvSpPr>
          <p:nvPr/>
        </p:nvSpPr>
        <p:spPr>
          <a:xfrm>
            <a:off x="493816" y="1219201"/>
            <a:ext cx="8128000" cy="762000"/>
          </a:xfrm>
          <a:prstGeom prst="rect">
            <a:avLst/>
          </a:prstGeom>
        </p:spPr>
        <p:txBody>
          <a:bodyPr vert="horz" lIns="91440" tIns="45720" rIns="91440" bIns="45720" rtlCol="0">
            <a:normAutofit/>
          </a:bodyPr>
          <a:lstStyle>
            <a:lvl1pPr marL="0" indent="0" algn="ctr" defTabSz="457200" rtl="0" eaLnBrk="1" latinLnBrk="0" hangingPunct="1">
              <a:spcBef>
                <a:spcPts val="300"/>
              </a:spcBef>
              <a:spcAft>
                <a:spcPts val="300"/>
              </a:spcAft>
              <a:buFont typeface="Arial"/>
              <a:buNone/>
              <a:defRPr sz="2000" kern="1200">
                <a:solidFill>
                  <a:schemeClr val="tx1">
                    <a:tint val="75000"/>
                  </a:schemeClr>
                </a:solidFill>
                <a:latin typeface="Arial"/>
                <a:ea typeface="+mn-ea"/>
                <a:cs typeface="Arial"/>
              </a:defRPr>
            </a:lvl1pPr>
            <a:lvl2pPr marL="457200" indent="0" algn="ctr" defTabSz="457200" rtl="0" eaLnBrk="1" latinLnBrk="0" hangingPunct="1">
              <a:spcBef>
                <a:spcPts val="300"/>
              </a:spcBef>
              <a:spcAft>
                <a:spcPts val="300"/>
              </a:spcAft>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spcAft>
                <a:spcPts val="300"/>
              </a:spcAft>
              <a:buFont typeface="Arial"/>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300"/>
              </a:spcBef>
              <a:spcAft>
                <a:spcPts val="300"/>
              </a:spcAft>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300"/>
              </a:spcBef>
              <a:spcAft>
                <a:spcPts val="300"/>
              </a:spcAft>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22" name="Rounded Rectangle 21"/>
          <p:cNvSpPr/>
          <p:nvPr/>
        </p:nvSpPr>
        <p:spPr>
          <a:xfrm>
            <a:off x="438892" y="1200609"/>
            <a:ext cx="1913759" cy="1013831"/>
          </a:xfrm>
          <a:prstGeom prst="roundRect">
            <a:avLst/>
          </a:prstGeom>
          <a:solidFill>
            <a:schemeClr val="accent1">
              <a:lumMod val="50000"/>
            </a:schemeClr>
          </a:solidFill>
          <a:ln>
            <a:solidFill>
              <a:schemeClr val="accent1">
                <a:lumMod val="50000"/>
              </a:schemeClr>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chemeClr val="bg1"/>
                </a:solidFill>
                <a:latin typeface="Arial"/>
                <a:cs typeface="Arial"/>
              </a:rPr>
              <a:t>Curriculum Content</a:t>
            </a:r>
          </a:p>
        </p:txBody>
      </p:sp>
      <p:sp>
        <p:nvSpPr>
          <p:cNvPr id="20" name="Rectangle 19"/>
          <p:cNvSpPr/>
          <p:nvPr/>
        </p:nvSpPr>
        <p:spPr>
          <a:xfrm>
            <a:off x="2582479" y="2396430"/>
            <a:ext cx="4572000" cy="523220"/>
          </a:xfrm>
          <a:prstGeom prst="rect">
            <a:avLst/>
          </a:prstGeom>
        </p:spPr>
        <p:txBody>
          <a:bodyPr>
            <a:spAutoFit/>
          </a:bodyPr>
          <a:lstStyle/>
          <a:p>
            <a:pPr marL="112713" indent="-112713">
              <a:buFont typeface="Arial"/>
              <a:buChar char="•"/>
            </a:pPr>
            <a:r>
              <a:rPr lang="en-US" sz="1400" b="1" dirty="0">
                <a:solidFill>
                  <a:srgbClr val="000000"/>
                </a:solidFill>
                <a:cs typeface="Arial"/>
              </a:rPr>
              <a:t>OUTCOMES: </a:t>
            </a:r>
            <a:r>
              <a:rPr lang="en-US" sz="1400" dirty="0">
                <a:solidFill>
                  <a:srgbClr val="000000"/>
                </a:solidFill>
                <a:cs typeface="Arial"/>
              </a:rPr>
              <a:t>Spur and enhance conversations with employers</a:t>
            </a:r>
          </a:p>
        </p:txBody>
      </p:sp>
    </p:spTree>
    <p:extLst>
      <p:ext uri="{BB962C8B-B14F-4D97-AF65-F5344CB8AC3E}">
        <p14:creationId xmlns:p14="http://schemas.microsoft.com/office/powerpoint/2010/main" val="1919287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j-lt"/>
              </a:rPr>
              <a:t>Curricular Design and Review</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7915" y="1353591"/>
            <a:ext cx="7069083" cy="3551683"/>
          </a:xfrm>
        </p:spPr>
      </p:pic>
      <p:sp>
        <p:nvSpPr>
          <p:cNvPr id="5" name="TextBox 4"/>
          <p:cNvSpPr txBox="1"/>
          <p:nvPr/>
        </p:nvSpPr>
        <p:spPr>
          <a:xfrm>
            <a:off x="663475" y="5058066"/>
            <a:ext cx="6032746" cy="307777"/>
          </a:xfrm>
          <a:prstGeom prst="rect">
            <a:avLst/>
          </a:prstGeom>
          <a:noFill/>
        </p:spPr>
        <p:txBody>
          <a:bodyPr wrap="none" rtlCol="0">
            <a:spAutoFit/>
          </a:bodyPr>
          <a:lstStyle/>
          <a:p>
            <a:r>
              <a:rPr lang="en-US" sz="1400" dirty="0"/>
              <a:t>LMI can foster better alignment between programs and employer demand</a:t>
            </a:r>
          </a:p>
        </p:txBody>
      </p:sp>
    </p:spTree>
    <p:extLst>
      <p:ext uri="{BB962C8B-B14F-4D97-AF65-F5344CB8AC3E}">
        <p14:creationId xmlns:p14="http://schemas.microsoft.com/office/powerpoint/2010/main" val="171316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249612" y="3497884"/>
            <a:ext cx="4621068" cy="457200"/>
          </a:xfrm>
        </p:spPr>
        <p:txBody>
          <a:bodyPr/>
          <a:lstStyle/>
          <a:p>
            <a:r>
              <a:rPr lang="en-US" b="1" dirty="0">
                <a:latin typeface="+mj-lt"/>
              </a:rPr>
              <a:t>Rebecca Rust </a:t>
            </a:r>
          </a:p>
        </p:txBody>
      </p:sp>
      <p:sp>
        <p:nvSpPr>
          <p:cNvPr id="3" name="Title 2"/>
          <p:cNvSpPr>
            <a:spLocks noGrp="1"/>
          </p:cNvSpPr>
          <p:nvPr>
            <p:ph type="title"/>
          </p:nvPr>
        </p:nvSpPr>
        <p:spPr/>
        <p:txBody>
          <a:bodyPr/>
          <a:lstStyle/>
          <a:p>
            <a:r>
              <a:rPr lang="en-US" b="1" dirty="0">
                <a:latin typeface="+mj-lt"/>
              </a:rPr>
              <a:t>Michael Wolf</a:t>
            </a:r>
          </a:p>
        </p:txBody>
      </p:sp>
      <p:sp>
        <p:nvSpPr>
          <p:cNvPr id="4" name="Text Placeholder 3"/>
          <p:cNvSpPr>
            <a:spLocks noGrp="1"/>
          </p:cNvSpPr>
          <p:nvPr>
            <p:ph type="body" sz="half" idx="2"/>
          </p:nvPr>
        </p:nvSpPr>
        <p:spPr>
          <a:xfrm>
            <a:off x="3114675" y="1071835"/>
            <a:ext cx="5677843" cy="599120"/>
          </a:xfrm>
        </p:spPr>
        <p:txBody>
          <a:bodyPr/>
          <a:lstStyle/>
          <a:p>
            <a:r>
              <a:rPr lang="en-US" dirty="0"/>
              <a:t>Division Chief</a:t>
            </a:r>
          </a:p>
        </p:txBody>
      </p:sp>
      <p:sp>
        <p:nvSpPr>
          <p:cNvPr id="6" name="Text Placeholder 5"/>
          <p:cNvSpPr>
            <a:spLocks noGrp="1"/>
          </p:cNvSpPr>
          <p:nvPr>
            <p:ph type="body" sz="half" idx="11"/>
          </p:nvPr>
        </p:nvSpPr>
        <p:spPr/>
        <p:txBody>
          <a:bodyPr>
            <a:noAutofit/>
          </a:bodyPr>
          <a:lstStyle/>
          <a:p>
            <a:r>
              <a:rPr lang="en-US" sz="1600" dirty="0"/>
              <a:t>U.S. Bureau of Labor Statistics, Occupational Employment Projections</a:t>
            </a:r>
          </a:p>
        </p:txBody>
      </p:sp>
      <p:sp>
        <p:nvSpPr>
          <p:cNvPr id="7" name="Text Placeholder 6"/>
          <p:cNvSpPr>
            <a:spLocks noGrp="1"/>
          </p:cNvSpPr>
          <p:nvPr>
            <p:ph type="body" sz="half" idx="12"/>
          </p:nvPr>
        </p:nvSpPr>
        <p:spPr/>
        <p:txBody>
          <a:bodyPr/>
          <a:lstStyle/>
          <a:p>
            <a:r>
              <a:rPr lang="en-US" dirty="0"/>
              <a:t>Assistant Commissioner</a:t>
            </a:r>
          </a:p>
        </p:txBody>
      </p:sp>
      <p:sp>
        <p:nvSpPr>
          <p:cNvPr id="9" name="Text Placeholder 8"/>
          <p:cNvSpPr>
            <a:spLocks noGrp="1"/>
          </p:cNvSpPr>
          <p:nvPr>
            <p:ph type="body" sz="half" idx="14"/>
          </p:nvPr>
        </p:nvSpPr>
        <p:spPr>
          <a:xfrm>
            <a:off x="3249613" y="4483042"/>
            <a:ext cx="3092225" cy="1117658"/>
          </a:xfrm>
        </p:spPr>
        <p:txBody>
          <a:bodyPr>
            <a:normAutofit/>
          </a:bodyPr>
          <a:lstStyle/>
          <a:p>
            <a:r>
              <a:rPr lang="en-US" sz="1600" dirty="0"/>
              <a:t>U.S. Bureau of Labor Statistics, Employment and Unemployment Statistics </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175" b="4175"/>
          <a:stretch>
            <a:fillRect/>
          </a:stretch>
        </p:blipFill>
        <p:spPr/>
      </p:pic>
      <p:pic>
        <p:nvPicPr>
          <p:cNvPr id="11" name="Picture Placeholder 10"/>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690" r="21690"/>
          <a:stretch>
            <a:fillRect/>
          </a:stretch>
        </p:blipFill>
        <p:spPr>
          <a:xfrm>
            <a:off x="1289050" y="3508375"/>
            <a:ext cx="1533525" cy="2108200"/>
          </a:xfrm>
        </p:spPr>
      </p:pic>
    </p:spTree>
    <p:extLst>
      <p:ext uri="{BB962C8B-B14F-4D97-AF65-F5344CB8AC3E}">
        <p14:creationId xmlns:p14="http://schemas.microsoft.com/office/powerpoint/2010/main" val="142496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b="1" dirty="0">
                <a:latin typeface="+mj-lt"/>
              </a:rPr>
              <a:t>Process to Identify Employers </a:t>
            </a:r>
            <a:br>
              <a:rPr lang="en-US" sz="2400" b="1" dirty="0">
                <a:latin typeface="+mj-lt"/>
              </a:rPr>
            </a:br>
            <a:r>
              <a:rPr lang="en-US" sz="2400" b="1" dirty="0">
                <a:latin typeface="+mj-lt"/>
              </a:rPr>
              <a:t>for Engagement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46774516"/>
              </p:ext>
            </p:extLst>
          </p:nvPr>
        </p:nvGraphicFramePr>
        <p:xfrm>
          <a:off x="606626" y="1735517"/>
          <a:ext cx="6858000" cy="3771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6553200" y="6343650"/>
            <a:ext cx="2133600" cy="365125"/>
          </a:xfrm>
          <a:prstGeom prst="rect">
            <a:avLst/>
          </a:prstGeom>
        </p:spPr>
        <p:txBody>
          <a:bodyPr/>
          <a:lstStyle/>
          <a:p>
            <a:fld id="{2F535CF6-78E6-204E-AB98-C09B348E109C}" type="slidenum">
              <a:rPr lang="en-US" smtClean="0"/>
              <a:t>60</a:t>
            </a:fld>
            <a:endParaRPr lang="en-US" dirty="0"/>
          </a:p>
        </p:txBody>
      </p:sp>
    </p:spTree>
    <p:extLst>
      <p:ext uri="{BB962C8B-B14F-4D97-AF65-F5344CB8AC3E}">
        <p14:creationId xmlns:p14="http://schemas.microsoft.com/office/powerpoint/2010/main" val="269910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latin typeface="+mj-lt"/>
              </a:rPr>
              <a:t>Use Visuals to Convey Data to Employers and other Stakeholders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1027" y="1291806"/>
            <a:ext cx="3266020" cy="4226764"/>
          </a:xfrm>
        </p:spPr>
      </p:pic>
    </p:spTree>
    <p:extLst>
      <p:ext uri="{BB962C8B-B14F-4D97-AF65-F5344CB8AC3E}">
        <p14:creationId xmlns:p14="http://schemas.microsoft.com/office/powerpoint/2010/main" val="2116010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j-lt"/>
              </a:rPr>
              <a:t>Grantee Polling Question</a:t>
            </a:r>
          </a:p>
        </p:txBody>
      </p:sp>
      <p:graphicFrame>
        <p:nvGraphicFramePr>
          <p:cNvPr id="10" name="Diagram 9"/>
          <p:cNvGraphicFramePr/>
          <p:nvPr>
            <p:extLst>
              <p:ext uri="{D42A27DB-BD31-4B8C-83A1-F6EECF244321}">
                <p14:modId xmlns:p14="http://schemas.microsoft.com/office/powerpoint/2010/main" val="2613575806"/>
              </p:ext>
            </p:extLst>
          </p:nvPr>
        </p:nvGraphicFramePr>
        <p:xfrm>
          <a:off x="628203" y="1518961"/>
          <a:ext cx="6549749"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6324600" y="6416675"/>
            <a:ext cx="2133600" cy="365125"/>
          </a:xfrm>
          <a:prstGeom prst="rect">
            <a:avLst/>
          </a:prstGeom>
        </p:spPr>
        <p:txBody>
          <a:bodyPr/>
          <a:lstStyle/>
          <a:p>
            <a:fld id="{01723B91-CE10-4F20-890A-0852E2246859}" type="slidenum">
              <a:rPr lang="en-US" smtClean="0"/>
              <a:pPr/>
              <a:t>62</a:t>
            </a:fld>
            <a:endParaRPr lang="en-US"/>
          </a:p>
        </p:txBody>
      </p:sp>
      <p:sp>
        <p:nvSpPr>
          <p:cNvPr id="4" name="Footer Placeholder 3"/>
          <p:cNvSpPr>
            <a:spLocks noGrp="1"/>
          </p:cNvSpPr>
          <p:nvPr>
            <p:ph type="ftr" sz="quarter" idx="4294967295"/>
          </p:nvPr>
        </p:nvSpPr>
        <p:spPr>
          <a:xfrm>
            <a:off x="3124200" y="6416675"/>
            <a:ext cx="2895600" cy="365125"/>
          </a:xfrm>
          <a:prstGeom prst="rect">
            <a:avLst/>
          </a:prstGeom>
        </p:spPr>
        <p:txBody>
          <a:bodyPr/>
          <a:lstStyle/>
          <a:p>
            <a:r>
              <a:rPr lang="en-US"/>
              <a:t>#</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7357" y="3271561"/>
            <a:ext cx="1888485" cy="1759605"/>
          </a:xfrm>
          <a:prstGeom prst="rect">
            <a:avLst/>
          </a:prstGeom>
        </p:spPr>
      </p:pic>
    </p:spTree>
    <p:extLst>
      <p:ext uri="{BB962C8B-B14F-4D97-AF65-F5344CB8AC3E}">
        <p14:creationId xmlns:p14="http://schemas.microsoft.com/office/powerpoint/2010/main" val="5444820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j-lt"/>
              </a:rPr>
              <a:t>Grantee Polling Question</a:t>
            </a:r>
          </a:p>
        </p:txBody>
      </p:sp>
      <p:graphicFrame>
        <p:nvGraphicFramePr>
          <p:cNvPr id="10" name="Diagram 9"/>
          <p:cNvGraphicFramePr/>
          <p:nvPr>
            <p:extLst>
              <p:ext uri="{D42A27DB-BD31-4B8C-83A1-F6EECF244321}">
                <p14:modId xmlns:p14="http://schemas.microsoft.com/office/powerpoint/2010/main" val="1327270547"/>
              </p:ext>
            </p:extLst>
          </p:nvPr>
        </p:nvGraphicFramePr>
        <p:xfrm>
          <a:off x="563839" y="1519453"/>
          <a:ext cx="6802161"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6324600" y="6416675"/>
            <a:ext cx="2133600" cy="365125"/>
          </a:xfrm>
          <a:prstGeom prst="rect">
            <a:avLst/>
          </a:prstGeom>
        </p:spPr>
        <p:txBody>
          <a:bodyPr/>
          <a:lstStyle/>
          <a:p>
            <a:fld id="{01723B91-CE10-4F20-890A-0852E2246859}" type="slidenum">
              <a:rPr lang="en-US" smtClean="0"/>
              <a:pPr/>
              <a:t>63</a:t>
            </a:fld>
            <a:endParaRPr lang="en-US"/>
          </a:p>
        </p:txBody>
      </p:sp>
      <p:sp>
        <p:nvSpPr>
          <p:cNvPr id="4" name="Footer Placeholder 3"/>
          <p:cNvSpPr>
            <a:spLocks noGrp="1"/>
          </p:cNvSpPr>
          <p:nvPr>
            <p:ph type="ftr" sz="quarter" idx="4294967295"/>
          </p:nvPr>
        </p:nvSpPr>
        <p:spPr>
          <a:xfrm>
            <a:off x="3124200" y="6416675"/>
            <a:ext cx="2895600" cy="365125"/>
          </a:xfrm>
          <a:prstGeom prst="rect">
            <a:avLst/>
          </a:prstGeom>
        </p:spPr>
        <p:txBody>
          <a:bodyPr/>
          <a:lstStyle/>
          <a:p>
            <a:r>
              <a:rPr lang="en-US"/>
              <a:t>#</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7357" y="3272053"/>
            <a:ext cx="1888485" cy="1759605"/>
          </a:xfrm>
          <a:prstGeom prst="rect">
            <a:avLst/>
          </a:prstGeom>
        </p:spPr>
      </p:pic>
    </p:spTree>
    <p:extLst>
      <p:ext uri="{BB962C8B-B14F-4D97-AF65-F5344CB8AC3E}">
        <p14:creationId xmlns:p14="http://schemas.microsoft.com/office/powerpoint/2010/main" val="807538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66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217489"/>
            <a:ext cx="6908800" cy="774492"/>
          </a:xfrm>
        </p:spPr>
        <p:txBody>
          <a:bodyPr>
            <a:noAutofit/>
          </a:bodyPr>
          <a:lstStyle/>
          <a:p>
            <a:br>
              <a:rPr lang="en-US" sz="3200" b="1" dirty="0">
                <a:latin typeface="+mj-lt"/>
              </a:rPr>
            </a:br>
            <a:r>
              <a:rPr lang="en-US" sz="3200" b="1" dirty="0">
                <a:latin typeface="+mj-lt"/>
              </a:rPr>
              <a:t>Resource Links</a:t>
            </a:r>
            <a:endParaRPr lang="en-US" sz="3200" dirty="0">
              <a:latin typeface="+mj-lt"/>
            </a:endParaRPr>
          </a:p>
        </p:txBody>
      </p:sp>
      <p:sp>
        <p:nvSpPr>
          <p:cNvPr id="4" name="Text Placeholder 3"/>
          <p:cNvSpPr>
            <a:spLocks noGrp="1"/>
          </p:cNvSpPr>
          <p:nvPr>
            <p:ph idx="1"/>
          </p:nvPr>
        </p:nvSpPr>
        <p:spPr/>
        <p:txBody>
          <a:bodyPr>
            <a:normAutofit/>
          </a:bodyPr>
          <a:lstStyle/>
          <a:p>
            <a:pPr>
              <a:lnSpc>
                <a:spcPct val="110000"/>
              </a:lnSpc>
              <a:spcAft>
                <a:spcPts val="1000"/>
              </a:spcAft>
              <a:buFont typeface="Arial" charset="0"/>
              <a:buChar char="•"/>
            </a:pPr>
            <a:r>
              <a:rPr lang="en-US" sz="1800" dirty="0"/>
              <a:t>O*Net Online Bright Outlook Occupations</a:t>
            </a:r>
          </a:p>
          <a:p>
            <a:pPr lvl="1">
              <a:lnSpc>
                <a:spcPct val="110000"/>
              </a:lnSpc>
              <a:spcAft>
                <a:spcPts val="1000"/>
              </a:spcAft>
              <a:buFont typeface="Arial" charset="0"/>
              <a:buChar char="•"/>
            </a:pPr>
            <a:r>
              <a:rPr lang="en-US" sz="1800" dirty="0">
                <a:hlinkClick r:id="rId3"/>
              </a:rPr>
              <a:t>https://www.onetonline.org/find/bright?b=0</a:t>
            </a:r>
            <a:endParaRPr lang="en-US" sz="1800" dirty="0"/>
          </a:p>
          <a:p>
            <a:pPr>
              <a:lnSpc>
                <a:spcPct val="110000"/>
              </a:lnSpc>
              <a:spcAft>
                <a:spcPts val="1000"/>
              </a:spcAft>
              <a:buFont typeface="Arial" charset="0"/>
              <a:buChar char="•"/>
            </a:pPr>
            <a:r>
              <a:rPr lang="en-US" sz="1800" dirty="0"/>
              <a:t>LMI Central: Workforce GPS</a:t>
            </a:r>
          </a:p>
          <a:p>
            <a:pPr lvl="1">
              <a:lnSpc>
                <a:spcPct val="110000"/>
              </a:lnSpc>
              <a:spcAft>
                <a:spcPts val="1000"/>
              </a:spcAft>
              <a:buFont typeface="Arial" charset="0"/>
              <a:buChar char="•"/>
            </a:pPr>
            <a:r>
              <a:rPr lang="en-US" sz="1800" dirty="0">
                <a:hlinkClick r:id="rId4"/>
              </a:rPr>
              <a:t>https://lmi.workforcegps.org</a:t>
            </a:r>
            <a:r>
              <a:rPr lang="en-US" sz="1800" dirty="0"/>
              <a:t> </a:t>
            </a:r>
          </a:p>
          <a:p>
            <a:pPr>
              <a:lnSpc>
                <a:spcPct val="110000"/>
              </a:lnSpc>
              <a:spcAft>
                <a:spcPts val="1000"/>
              </a:spcAft>
              <a:buFont typeface="Arial" charset="0"/>
              <a:buChar char="•"/>
            </a:pPr>
            <a:r>
              <a:rPr lang="en-US" sz="1800" dirty="0"/>
              <a:t>Burning Glass: Hybrid Jobs—How Business and Technology Skills are Merging to Create High Opportunity Hybrid Jobs:</a:t>
            </a:r>
          </a:p>
          <a:p>
            <a:pPr lvl="1">
              <a:lnSpc>
                <a:spcPct val="110000"/>
              </a:lnSpc>
              <a:spcAft>
                <a:spcPts val="1000"/>
              </a:spcAft>
            </a:pPr>
            <a:r>
              <a:rPr lang="en-US" sz="1800" dirty="0">
                <a:hlinkClick r:id="rId5"/>
              </a:rPr>
              <a:t>http://burning-glass.com/research/hybrid-jobs</a:t>
            </a:r>
            <a:r>
              <a:rPr lang="en-US" sz="1800" dirty="0"/>
              <a:t> 	</a:t>
            </a:r>
          </a:p>
        </p:txBody>
      </p:sp>
    </p:spTree>
    <p:extLst>
      <p:ext uri="{BB962C8B-B14F-4D97-AF65-F5344CB8AC3E}">
        <p14:creationId xmlns:p14="http://schemas.microsoft.com/office/powerpoint/2010/main" val="1731037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j-lt"/>
              </a:rPr>
              <a:t>Upcoming TA Next Steps</a:t>
            </a:r>
          </a:p>
        </p:txBody>
      </p:sp>
      <p:sp>
        <p:nvSpPr>
          <p:cNvPr id="3" name="Content Placeholder 2"/>
          <p:cNvSpPr>
            <a:spLocks noGrp="1"/>
          </p:cNvSpPr>
          <p:nvPr>
            <p:ph idx="1"/>
          </p:nvPr>
        </p:nvSpPr>
        <p:spPr/>
        <p:txBody>
          <a:bodyPr>
            <a:normAutofit/>
          </a:bodyPr>
          <a:lstStyle/>
          <a:p>
            <a:pPr>
              <a:lnSpc>
                <a:spcPct val="110000"/>
              </a:lnSpc>
              <a:spcAft>
                <a:spcPts val="1000"/>
              </a:spcAft>
              <a:buFont typeface="Arial" charset="0"/>
              <a:buChar char="•"/>
            </a:pPr>
            <a:r>
              <a:rPr lang="en-US" sz="1800" b="1" dirty="0">
                <a:solidFill>
                  <a:schemeClr val="tx1"/>
                </a:solidFill>
              </a:rPr>
              <a:t>Please stay tuned for upcoming TA Events, including: </a:t>
            </a:r>
          </a:p>
          <a:p>
            <a:pPr lvl="1">
              <a:lnSpc>
                <a:spcPct val="110000"/>
              </a:lnSpc>
              <a:spcAft>
                <a:spcPts val="1000"/>
              </a:spcAft>
              <a:buFont typeface="Arial" charset="0"/>
              <a:buChar char="•"/>
            </a:pPr>
            <a:r>
              <a:rPr lang="en-US" sz="1800" dirty="0">
                <a:solidFill>
                  <a:schemeClr val="tx1"/>
                </a:solidFill>
              </a:rPr>
              <a:t>September: Peer learning call</a:t>
            </a:r>
          </a:p>
          <a:p>
            <a:pPr lvl="1">
              <a:lnSpc>
                <a:spcPct val="110000"/>
              </a:lnSpc>
              <a:spcAft>
                <a:spcPts val="1000"/>
              </a:spcAft>
              <a:buFont typeface="Arial" charset="0"/>
              <a:buChar char="•"/>
            </a:pPr>
            <a:r>
              <a:rPr lang="en-US" sz="1800" dirty="0">
                <a:solidFill>
                  <a:schemeClr val="tx1"/>
                </a:solidFill>
              </a:rPr>
              <a:t>October: Small peer group discussions</a:t>
            </a:r>
          </a:p>
          <a:p>
            <a:pPr lvl="1">
              <a:lnSpc>
                <a:spcPct val="110000"/>
              </a:lnSpc>
              <a:spcAft>
                <a:spcPts val="1000"/>
              </a:spcAft>
              <a:buFont typeface="Arial" charset="0"/>
              <a:buChar char="•"/>
            </a:pPr>
            <a:r>
              <a:rPr lang="en-US" sz="1800" dirty="0">
                <a:solidFill>
                  <a:schemeClr val="tx1"/>
                </a:solidFill>
              </a:rPr>
              <a:t>November: </a:t>
            </a:r>
            <a:r>
              <a:rPr lang="en-US" sz="1800" dirty="0" err="1">
                <a:solidFill>
                  <a:schemeClr val="tx1"/>
                </a:solidFill>
              </a:rPr>
              <a:t>TechHire</a:t>
            </a:r>
            <a:r>
              <a:rPr lang="en-US" sz="1800" dirty="0">
                <a:solidFill>
                  <a:schemeClr val="tx1"/>
                </a:solidFill>
              </a:rPr>
              <a:t> Virtual Institute</a:t>
            </a:r>
          </a:p>
          <a:p>
            <a:pPr lvl="1">
              <a:lnSpc>
                <a:spcPct val="110000"/>
              </a:lnSpc>
              <a:spcAft>
                <a:spcPts val="1000"/>
              </a:spcAft>
              <a:buFont typeface="Arial" charset="0"/>
              <a:buChar char="•"/>
            </a:pPr>
            <a:r>
              <a:rPr lang="en-US" sz="1800" dirty="0">
                <a:solidFill>
                  <a:schemeClr val="tx1"/>
                </a:solidFill>
              </a:rPr>
              <a:t>Ongoing: Monthly calls with TA coaches </a:t>
            </a:r>
          </a:p>
        </p:txBody>
      </p:sp>
    </p:spTree>
    <p:extLst>
      <p:ext uri="{BB962C8B-B14F-4D97-AF65-F5344CB8AC3E}">
        <p14:creationId xmlns:p14="http://schemas.microsoft.com/office/powerpoint/2010/main" val="29030247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j-lt"/>
              </a:rPr>
              <a:t>Grantee Polling Question</a:t>
            </a:r>
          </a:p>
        </p:txBody>
      </p:sp>
      <p:graphicFrame>
        <p:nvGraphicFramePr>
          <p:cNvPr id="10" name="Diagram 9"/>
          <p:cNvGraphicFramePr/>
          <p:nvPr>
            <p:extLst>
              <p:ext uri="{D42A27DB-BD31-4B8C-83A1-F6EECF244321}">
                <p14:modId xmlns:p14="http://schemas.microsoft.com/office/powerpoint/2010/main" val="1542233322"/>
              </p:ext>
            </p:extLst>
          </p:nvPr>
        </p:nvGraphicFramePr>
        <p:xfrm>
          <a:off x="537624" y="1219200"/>
          <a:ext cx="718701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6324600" y="6416675"/>
            <a:ext cx="2133600" cy="365125"/>
          </a:xfrm>
          <a:prstGeom prst="rect">
            <a:avLst/>
          </a:prstGeom>
        </p:spPr>
        <p:txBody>
          <a:bodyPr/>
          <a:lstStyle/>
          <a:p>
            <a:fld id="{01723B91-CE10-4F20-890A-0852E2246859}" type="slidenum">
              <a:rPr lang="en-US" smtClean="0"/>
              <a:pPr/>
              <a:t>67</a:t>
            </a:fld>
            <a:endParaRPr lang="en-US" dirty="0"/>
          </a:p>
        </p:txBody>
      </p:sp>
      <p:sp>
        <p:nvSpPr>
          <p:cNvPr id="4" name="Footer Placeholder 3"/>
          <p:cNvSpPr>
            <a:spLocks noGrp="1"/>
          </p:cNvSpPr>
          <p:nvPr>
            <p:ph type="ftr" sz="quarter" idx="4294967295"/>
          </p:nvPr>
        </p:nvSpPr>
        <p:spPr>
          <a:xfrm>
            <a:off x="3124200" y="6416675"/>
            <a:ext cx="2895600" cy="365125"/>
          </a:xfrm>
          <a:prstGeom prst="rect">
            <a:avLst/>
          </a:prstGeom>
        </p:spPr>
        <p:txBody>
          <a:bodyPr/>
          <a:lstStyle/>
          <a:p>
            <a:r>
              <a:rPr lang="en-US" dirty="0"/>
              <a:t>#</a:t>
            </a:r>
          </a:p>
        </p:txBody>
      </p:sp>
      <p:sp>
        <p:nvSpPr>
          <p:cNvPr id="5" name="TextBox 4"/>
          <p:cNvSpPr txBox="1"/>
          <p:nvPr/>
        </p:nvSpPr>
        <p:spPr>
          <a:xfrm>
            <a:off x="533400" y="2973457"/>
            <a:ext cx="7924800" cy="2092881"/>
          </a:xfrm>
          <a:prstGeom prst="rect">
            <a:avLst/>
          </a:prstGeom>
          <a:noFill/>
        </p:spPr>
        <p:txBody>
          <a:bodyPr wrap="square" rtlCol="0">
            <a:spAutoFit/>
          </a:bodyPr>
          <a:lstStyle/>
          <a:p>
            <a:pPr marL="342900" indent="-342900">
              <a:spcAft>
                <a:spcPts val="2400"/>
              </a:spcAft>
              <a:buClr>
                <a:schemeClr val="accent2">
                  <a:lumMod val="50000"/>
                </a:schemeClr>
              </a:buClr>
              <a:buFont typeface="+mj-lt"/>
              <a:buAutoNum type="arabicPeriod"/>
            </a:pPr>
            <a:r>
              <a:rPr lang="en-US" b="1" dirty="0">
                <a:latin typeface="Arial" pitchFamily="34" charset="0"/>
                <a:cs typeface="Arial" pitchFamily="34" charset="0"/>
              </a:rPr>
              <a:t>Geronimo! </a:t>
            </a:r>
            <a:r>
              <a:rPr lang="en-US" dirty="0">
                <a:latin typeface="Arial" pitchFamily="34" charset="0"/>
                <a:cs typeface="Arial" pitchFamily="34" charset="0"/>
              </a:rPr>
              <a:t>We are excited to apply these data </a:t>
            </a:r>
            <a:br>
              <a:rPr lang="en-US" dirty="0">
                <a:latin typeface="Arial" pitchFamily="34" charset="0"/>
                <a:cs typeface="Arial" pitchFamily="34" charset="0"/>
              </a:rPr>
            </a:br>
            <a:r>
              <a:rPr lang="en-US" dirty="0">
                <a:latin typeface="Arial" pitchFamily="34" charset="0"/>
                <a:cs typeface="Arial" pitchFamily="34" charset="0"/>
              </a:rPr>
              <a:t>and other resources to our </a:t>
            </a:r>
            <a:r>
              <a:rPr lang="en-US" dirty="0" err="1">
                <a:latin typeface="Arial" pitchFamily="34" charset="0"/>
                <a:cs typeface="Arial" pitchFamily="34" charset="0"/>
              </a:rPr>
              <a:t>TechHire</a:t>
            </a:r>
            <a:r>
              <a:rPr lang="en-US" dirty="0">
                <a:latin typeface="Arial" pitchFamily="34" charset="0"/>
                <a:cs typeface="Arial" pitchFamily="34" charset="0"/>
              </a:rPr>
              <a:t> project. </a:t>
            </a:r>
          </a:p>
          <a:p>
            <a:pPr marL="342900" indent="-342900">
              <a:spcAft>
                <a:spcPts val="2400"/>
              </a:spcAft>
              <a:buClr>
                <a:schemeClr val="accent2">
                  <a:lumMod val="50000"/>
                </a:schemeClr>
              </a:buClr>
              <a:buFont typeface="+mj-lt"/>
              <a:buAutoNum type="arabicPeriod"/>
            </a:pPr>
            <a:r>
              <a:rPr lang="en-US" b="1" dirty="0">
                <a:latin typeface="Arial" pitchFamily="34" charset="0"/>
                <a:cs typeface="Arial" pitchFamily="34" charset="0"/>
              </a:rPr>
              <a:t>LMI What?!…</a:t>
            </a:r>
            <a:r>
              <a:rPr lang="en-US" dirty="0">
                <a:latin typeface="Arial" pitchFamily="34" charset="0"/>
                <a:cs typeface="Arial" pitchFamily="34" charset="0"/>
              </a:rPr>
              <a:t>We still have a few </a:t>
            </a:r>
            <a:br>
              <a:rPr lang="en-US" dirty="0">
                <a:latin typeface="Arial" pitchFamily="34" charset="0"/>
                <a:cs typeface="Arial" pitchFamily="34" charset="0"/>
              </a:rPr>
            </a:br>
            <a:r>
              <a:rPr lang="en-US" dirty="0">
                <a:latin typeface="Arial" pitchFamily="34" charset="0"/>
                <a:cs typeface="Arial" pitchFamily="34" charset="0"/>
              </a:rPr>
              <a:t>more questions!</a:t>
            </a:r>
          </a:p>
          <a:p>
            <a:pPr marL="342900" indent="-342900">
              <a:spcAft>
                <a:spcPts val="2400"/>
              </a:spcAft>
              <a:buClr>
                <a:schemeClr val="accent2">
                  <a:lumMod val="50000"/>
                </a:schemeClr>
              </a:buClr>
              <a:buFont typeface="+mj-lt"/>
              <a:buAutoNum type="arabicPeriod"/>
            </a:pPr>
            <a:r>
              <a:rPr lang="en-US" b="1" dirty="0">
                <a:latin typeface="Arial" pitchFamily="34" charset="0"/>
                <a:cs typeface="Arial" pitchFamily="34" charset="0"/>
              </a:rPr>
              <a:t>A little overwhelmed</a:t>
            </a:r>
            <a:r>
              <a:rPr lang="en-US" dirty="0">
                <a:latin typeface="Arial" pitchFamily="34" charset="0"/>
                <a:cs typeface="Arial" pitchFamily="34" charset="0"/>
              </a:rPr>
              <a:t>, </a:t>
            </a:r>
            <a:r>
              <a:rPr lang="en-US" i="1" dirty="0">
                <a:latin typeface="Arial" pitchFamily="34" charset="0"/>
                <a:cs typeface="Arial" pitchFamily="34" charset="0"/>
              </a:rPr>
              <a:t>but excited!</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8972" y="3768397"/>
            <a:ext cx="1888485" cy="1759605"/>
          </a:xfrm>
          <a:prstGeom prst="rect">
            <a:avLst/>
          </a:prstGeom>
        </p:spPr>
      </p:pic>
    </p:spTree>
    <p:extLst>
      <p:ext uri="{BB962C8B-B14F-4D97-AF65-F5344CB8AC3E}">
        <p14:creationId xmlns:p14="http://schemas.microsoft.com/office/powerpoint/2010/main" val="15887238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0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a:cs typeface="Arial"/>
              </a:rPr>
              <a:t>For More Information:</a:t>
            </a:r>
          </a:p>
        </p:txBody>
      </p:sp>
      <p:sp>
        <p:nvSpPr>
          <p:cNvPr id="3" name="Content Placeholder 2"/>
          <p:cNvSpPr>
            <a:spLocks noGrp="1"/>
          </p:cNvSpPr>
          <p:nvPr>
            <p:ph idx="1"/>
          </p:nvPr>
        </p:nvSpPr>
        <p:spPr>
          <a:xfrm>
            <a:off x="565247" y="1219200"/>
            <a:ext cx="8814415" cy="4354286"/>
          </a:xfrm>
        </p:spPr>
        <p:txBody>
          <a:bodyPr>
            <a:noAutofit/>
          </a:bodyPr>
          <a:lstStyle/>
          <a:p>
            <a:pPr marL="0" indent="0">
              <a:buNone/>
            </a:pPr>
            <a:endParaRPr lang="en-US" sz="1200" b="1" dirty="0"/>
          </a:p>
          <a:p>
            <a:pPr marL="0" indent="0">
              <a:lnSpc>
                <a:spcPct val="120000"/>
              </a:lnSpc>
              <a:spcAft>
                <a:spcPts val="0"/>
              </a:spcAft>
              <a:buNone/>
            </a:pPr>
            <a:r>
              <a:rPr lang="en-US" sz="1200" b="1" dirty="0"/>
              <a:t>Rebecca Rust</a:t>
            </a:r>
            <a:br>
              <a:rPr lang="en-US" sz="1200" b="1" dirty="0"/>
            </a:br>
            <a:r>
              <a:rPr lang="en-US" sz="1200" dirty="0"/>
              <a:t>Associate Commissioner </a:t>
            </a:r>
            <a:br>
              <a:rPr lang="en-US" sz="1200" dirty="0"/>
            </a:br>
            <a:r>
              <a:rPr lang="en-US" sz="1200" dirty="0"/>
              <a:t>Office of Occupational Statistics </a:t>
            </a:r>
            <a:br>
              <a:rPr lang="en-US" sz="1200" dirty="0"/>
            </a:br>
            <a:r>
              <a:rPr lang="en-US" sz="1200" dirty="0"/>
              <a:t>and Employment Projections www.bls.gov/emp</a:t>
            </a:r>
          </a:p>
          <a:p>
            <a:pPr marL="0" indent="0">
              <a:lnSpc>
                <a:spcPct val="120000"/>
              </a:lnSpc>
              <a:spcAft>
                <a:spcPts val="0"/>
              </a:spcAft>
              <a:buNone/>
            </a:pPr>
            <a:r>
              <a:rPr lang="en-US" sz="1200" dirty="0"/>
              <a:t>202-691-5701</a:t>
            </a:r>
          </a:p>
          <a:p>
            <a:pPr marL="0" indent="0">
              <a:lnSpc>
                <a:spcPct val="120000"/>
              </a:lnSpc>
              <a:spcAft>
                <a:spcPts val="0"/>
              </a:spcAft>
              <a:buNone/>
            </a:pPr>
            <a:r>
              <a:rPr lang="en-US" sz="1200" dirty="0">
                <a:hlinkClick r:id="rId3"/>
              </a:rPr>
              <a:t>rust.rebecca@bls.gov</a:t>
            </a:r>
            <a:r>
              <a:rPr lang="en-US" sz="1200" dirty="0"/>
              <a:t> </a:t>
            </a:r>
          </a:p>
          <a:p>
            <a:pPr marL="0" indent="0">
              <a:buNone/>
            </a:pPr>
            <a:endParaRPr lang="en-US" sz="1200" b="1" dirty="0"/>
          </a:p>
          <a:p>
            <a:pPr marL="0" indent="0">
              <a:lnSpc>
                <a:spcPct val="120000"/>
              </a:lnSpc>
              <a:spcAft>
                <a:spcPts val="0"/>
              </a:spcAft>
              <a:buNone/>
            </a:pPr>
            <a:r>
              <a:rPr lang="en-US" sz="1200" b="1" dirty="0"/>
              <a:t>Michael Wolf</a:t>
            </a:r>
          </a:p>
          <a:p>
            <a:pPr marL="0" indent="0">
              <a:lnSpc>
                <a:spcPct val="120000"/>
              </a:lnSpc>
              <a:spcAft>
                <a:spcPts val="0"/>
              </a:spcAft>
              <a:buNone/>
            </a:pPr>
            <a:r>
              <a:rPr lang="en-US" sz="1200" dirty="0"/>
              <a:t>Division Chief</a:t>
            </a:r>
          </a:p>
          <a:p>
            <a:pPr marL="0" indent="0">
              <a:lnSpc>
                <a:spcPct val="120000"/>
              </a:lnSpc>
              <a:spcAft>
                <a:spcPts val="0"/>
              </a:spcAft>
              <a:buNone/>
            </a:pPr>
            <a:r>
              <a:rPr lang="en-US" sz="1200" dirty="0"/>
              <a:t>Employment Projections Program</a:t>
            </a:r>
          </a:p>
          <a:p>
            <a:pPr marL="0" indent="0">
              <a:lnSpc>
                <a:spcPct val="120000"/>
              </a:lnSpc>
              <a:spcAft>
                <a:spcPts val="0"/>
              </a:spcAft>
              <a:buNone/>
            </a:pPr>
            <a:r>
              <a:rPr lang="en-US" sz="1200" dirty="0"/>
              <a:t>www.bls.gov/emp</a:t>
            </a:r>
            <a:br>
              <a:rPr lang="en-US" sz="1200" dirty="0"/>
            </a:br>
            <a:r>
              <a:rPr lang="en-US" sz="1200" dirty="0"/>
              <a:t>202-691-5714</a:t>
            </a:r>
            <a:br>
              <a:rPr lang="en-US" sz="1200" b="1" dirty="0"/>
            </a:br>
            <a:r>
              <a:rPr lang="en-US" sz="1200" dirty="0">
                <a:hlinkClick r:id="rId4"/>
              </a:rPr>
              <a:t>wolf.michael@bls.gov</a:t>
            </a:r>
            <a:r>
              <a:rPr lang="en-US" sz="1200" dirty="0"/>
              <a:t> </a:t>
            </a:r>
          </a:p>
          <a:p>
            <a:pPr marL="0" indent="0">
              <a:buNone/>
            </a:pPr>
            <a:endParaRPr lang="en-US" sz="1200" b="1" dirty="0"/>
          </a:p>
          <a:p>
            <a:pPr marL="0" indent="0">
              <a:lnSpc>
                <a:spcPct val="120000"/>
              </a:lnSpc>
              <a:spcAft>
                <a:spcPts val="0"/>
              </a:spcAft>
              <a:buNone/>
            </a:pPr>
            <a:r>
              <a:rPr lang="en-US" sz="1200" b="1" dirty="0"/>
              <a:t>Stephen J. Lynch</a:t>
            </a:r>
          </a:p>
          <a:p>
            <a:pPr marL="0" indent="0">
              <a:lnSpc>
                <a:spcPct val="120000"/>
              </a:lnSpc>
              <a:spcAft>
                <a:spcPts val="0"/>
              </a:spcAft>
              <a:buNone/>
            </a:pPr>
            <a:r>
              <a:rPr lang="en-US" sz="1200" dirty="0"/>
              <a:t>Director of Workforce &amp; Economic Development Services</a:t>
            </a:r>
          </a:p>
          <a:p>
            <a:pPr marL="0" indent="0">
              <a:lnSpc>
                <a:spcPct val="120000"/>
              </a:lnSpc>
              <a:spcAft>
                <a:spcPts val="0"/>
              </a:spcAft>
              <a:buNone/>
            </a:pPr>
            <a:r>
              <a:rPr lang="en-US" sz="1200" dirty="0"/>
              <a:t>Burning Glass Technologies</a:t>
            </a:r>
          </a:p>
          <a:p>
            <a:pPr marL="0" indent="0">
              <a:lnSpc>
                <a:spcPct val="120000"/>
              </a:lnSpc>
              <a:spcAft>
                <a:spcPts val="0"/>
              </a:spcAft>
              <a:buNone/>
            </a:pPr>
            <a:r>
              <a:rPr lang="en-US" sz="1200" dirty="0">
                <a:hlinkClick r:id="rId5"/>
              </a:rPr>
              <a:t>slynch@burning-glass.com</a:t>
            </a:r>
            <a:endParaRPr lang="en-US" sz="1200" dirty="0"/>
          </a:p>
        </p:txBody>
      </p:sp>
      <p:sp>
        <p:nvSpPr>
          <p:cNvPr id="4" name="Slide Number Placeholder 3"/>
          <p:cNvSpPr>
            <a:spLocks noGrp="1"/>
          </p:cNvSpPr>
          <p:nvPr>
            <p:ph type="sldNum" sz="quarter" idx="4294967295"/>
          </p:nvPr>
        </p:nvSpPr>
        <p:spPr>
          <a:xfrm>
            <a:off x="6858000" y="6661150"/>
            <a:ext cx="1905000" cy="212725"/>
          </a:xfrm>
          <a:prstGeom prst="rect">
            <a:avLst/>
          </a:prstGeom>
        </p:spPr>
        <p:txBody>
          <a:bodyPr/>
          <a:lstStyle/>
          <a:p>
            <a:fld id="{7CBF6341-2DD1-4C7F-B953-3075A10F0CBD}" type="slidenum">
              <a:rPr lang="en-US" altLang="en-US" smtClean="0"/>
              <a:pPr/>
              <a:t>69</a:t>
            </a:fld>
            <a:endParaRPr lang="en-US" altLang="en-US" dirty="0"/>
          </a:p>
        </p:txBody>
      </p:sp>
    </p:spTree>
    <p:extLst>
      <p:ext uri="{BB962C8B-B14F-4D97-AF65-F5344CB8AC3E}">
        <p14:creationId xmlns:p14="http://schemas.microsoft.com/office/powerpoint/2010/main" val="2997620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9"/>
          </p:nvPr>
        </p:nvSpPr>
        <p:spPr/>
        <p:txBody>
          <a:bodyPr/>
          <a:lstStyle/>
          <a:p>
            <a:r>
              <a:rPr lang="en-US" b="1" dirty="0">
                <a:latin typeface="+mj-lt"/>
              </a:rPr>
              <a:t>Sara Lamback	</a:t>
            </a:r>
          </a:p>
        </p:txBody>
      </p:sp>
      <p:sp>
        <p:nvSpPr>
          <p:cNvPr id="2" name="Text Placeholder 1"/>
          <p:cNvSpPr>
            <a:spLocks noGrp="1"/>
          </p:cNvSpPr>
          <p:nvPr>
            <p:ph type="body" sz="quarter" idx="15"/>
          </p:nvPr>
        </p:nvSpPr>
        <p:spPr/>
        <p:txBody>
          <a:bodyPr/>
          <a:lstStyle/>
          <a:p>
            <a:r>
              <a:rPr lang="en-US" b="1" dirty="0">
                <a:latin typeface="+mj-lt"/>
              </a:rPr>
              <a:t>Akeelah Harrell		</a:t>
            </a:r>
          </a:p>
        </p:txBody>
      </p:sp>
      <p:sp>
        <p:nvSpPr>
          <p:cNvPr id="3" name="Title 2"/>
          <p:cNvSpPr>
            <a:spLocks noGrp="1"/>
          </p:cNvSpPr>
          <p:nvPr>
            <p:ph type="title"/>
          </p:nvPr>
        </p:nvSpPr>
        <p:spPr/>
        <p:txBody>
          <a:bodyPr>
            <a:normAutofit fontScale="90000"/>
          </a:bodyPr>
          <a:lstStyle/>
          <a:p>
            <a:r>
              <a:rPr lang="en-US" b="1" dirty="0">
                <a:latin typeface="+mj-lt"/>
              </a:rPr>
              <a:t>Stephen Lynch		</a:t>
            </a:r>
          </a:p>
        </p:txBody>
      </p:sp>
      <p:sp>
        <p:nvSpPr>
          <p:cNvPr id="4" name="Text Placeholder 3"/>
          <p:cNvSpPr>
            <a:spLocks noGrp="1"/>
          </p:cNvSpPr>
          <p:nvPr>
            <p:ph type="body" sz="half" idx="2"/>
          </p:nvPr>
        </p:nvSpPr>
        <p:spPr>
          <a:xfrm>
            <a:off x="2087562" y="657362"/>
            <a:ext cx="5484813" cy="378959"/>
          </a:xfrm>
        </p:spPr>
        <p:txBody>
          <a:bodyPr/>
          <a:lstStyle/>
          <a:p>
            <a:r>
              <a:rPr lang="en-US" sz="1600" dirty="0"/>
              <a:t>Director, Workforce and Economic Development Services</a:t>
            </a:r>
          </a:p>
          <a:p>
            <a:endParaRPr lang="en-US" dirty="0"/>
          </a:p>
        </p:txBody>
      </p:sp>
      <p:sp>
        <p:nvSpPr>
          <p:cNvPr id="6" name="Text Placeholder 5"/>
          <p:cNvSpPr>
            <a:spLocks noGrp="1"/>
          </p:cNvSpPr>
          <p:nvPr>
            <p:ph type="body" sz="half" idx="11"/>
          </p:nvPr>
        </p:nvSpPr>
        <p:spPr/>
        <p:txBody>
          <a:bodyPr/>
          <a:lstStyle/>
          <a:p>
            <a:r>
              <a:rPr lang="en-US" dirty="0"/>
              <a:t>Burning Glass Technologies</a:t>
            </a:r>
          </a:p>
        </p:txBody>
      </p:sp>
      <p:sp>
        <p:nvSpPr>
          <p:cNvPr id="15" name="Text Placeholder 14"/>
          <p:cNvSpPr>
            <a:spLocks noGrp="1"/>
          </p:cNvSpPr>
          <p:nvPr>
            <p:ph type="body" sz="half" idx="12"/>
          </p:nvPr>
        </p:nvSpPr>
        <p:spPr>
          <a:xfrm>
            <a:off x="2263704" y="4409517"/>
            <a:ext cx="3970337" cy="274320"/>
          </a:xfrm>
        </p:spPr>
        <p:txBody>
          <a:bodyPr/>
          <a:lstStyle/>
          <a:p>
            <a:r>
              <a:rPr lang="en-US" dirty="0"/>
              <a:t>Program Manager</a:t>
            </a:r>
          </a:p>
        </p:txBody>
      </p:sp>
      <p:sp>
        <p:nvSpPr>
          <p:cNvPr id="9" name="Text Placeholder 8"/>
          <p:cNvSpPr>
            <a:spLocks noGrp="1"/>
          </p:cNvSpPr>
          <p:nvPr>
            <p:ph type="body" sz="half" idx="14"/>
          </p:nvPr>
        </p:nvSpPr>
        <p:spPr/>
        <p:txBody>
          <a:bodyPr/>
          <a:lstStyle/>
          <a:p>
            <a:r>
              <a:rPr lang="en-US" dirty="0"/>
              <a:t>Jobs for the Future</a:t>
            </a:r>
          </a:p>
        </p:txBody>
      </p:sp>
      <p:sp>
        <p:nvSpPr>
          <p:cNvPr id="7" name="Text Placeholder 6"/>
          <p:cNvSpPr>
            <a:spLocks noGrp="1"/>
          </p:cNvSpPr>
          <p:nvPr>
            <p:ph type="body" sz="half" idx="16"/>
          </p:nvPr>
        </p:nvSpPr>
        <p:spPr/>
        <p:txBody>
          <a:bodyPr/>
          <a:lstStyle/>
          <a:p>
            <a:r>
              <a:rPr lang="en-US" dirty="0"/>
              <a:t>Senior Program Manager</a:t>
            </a:r>
          </a:p>
          <a:p>
            <a:endParaRPr lang="en-US" dirty="0"/>
          </a:p>
        </p:txBody>
      </p:sp>
      <p:sp>
        <p:nvSpPr>
          <p:cNvPr id="10" name="Text Placeholder 9"/>
          <p:cNvSpPr>
            <a:spLocks noGrp="1"/>
          </p:cNvSpPr>
          <p:nvPr>
            <p:ph type="body" sz="half" idx="18"/>
          </p:nvPr>
        </p:nvSpPr>
        <p:spPr/>
        <p:txBody>
          <a:bodyPr/>
          <a:lstStyle/>
          <a:p>
            <a:r>
              <a:rPr lang="en-US" dirty="0"/>
              <a:t>Jobs for the Future</a:t>
            </a:r>
          </a:p>
          <a:p>
            <a:endParaRPr lang="en-US" dirty="0"/>
          </a:p>
        </p:txBody>
      </p:sp>
      <p:pic>
        <p:nvPicPr>
          <p:cNvPr id="16" name="Picture Placeholder 1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4259" b="4259"/>
          <a:stretch>
            <a:fillRect/>
          </a:stretch>
        </p:blipFill>
        <p:spPr/>
      </p:pic>
      <p:pic>
        <p:nvPicPr>
          <p:cNvPr id="14" name="Picture 2" descr="C:\Users\Harrell.Akeelah.B\Downloads\Lynch 0005 (1).jpg"/>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t="4294" b="429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 name="Picture Placeholder 19"/>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294" b="4294"/>
          <a:stretch>
            <a:fillRect/>
          </a:stretch>
        </p:blipFill>
        <p:spPr/>
      </p:pic>
      <p:pic>
        <p:nvPicPr>
          <p:cNvPr id="21" name="Picture Placeholder 20"/>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3636" r="13636"/>
          <a:stretch>
            <a:fillRect/>
          </a:stretch>
        </p:blipFill>
        <p:spPr>
          <a:xfrm>
            <a:off x="776288" y="4173538"/>
            <a:ext cx="1193800" cy="1641475"/>
          </a:xfrm>
        </p:spPr>
      </p:pic>
    </p:spTree>
    <p:extLst>
      <p:ext uri="{BB962C8B-B14F-4D97-AF65-F5344CB8AC3E}">
        <p14:creationId xmlns:p14="http://schemas.microsoft.com/office/powerpoint/2010/main" val="1939784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508000" y="2565400"/>
            <a:ext cx="7073899" cy="3187699"/>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7A232E"/>
              </a:buClr>
              <a:buSzPct val="25000"/>
              <a:buFont typeface="Noto Sans Symbols"/>
              <a:buNone/>
            </a:pPr>
            <a:r>
              <a:rPr lang="en-US" sz="3200" b="0" i="0" u="none" strike="noStrike" cap="small" dirty="0">
                <a:solidFill>
                  <a:srgbClr val="004874"/>
                </a:solidFill>
                <a:latin typeface="+mj-lt"/>
                <a:ea typeface="Impact"/>
                <a:cs typeface="Impact"/>
                <a:sym typeface="Impact"/>
              </a:rPr>
              <a:t>TechHire Grantee Mailbox</a:t>
            </a:r>
            <a:br>
              <a:rPr lang="en-US" sz="3200" b="0" i="0" u="none" strike="noStrike" cap="small" dirty="0">
                <a:solidFill>
                  <a:srgbClr val="004874"/>
                </a:solidFill>
                <a:latin typeface="+mj-lt"/>
                <a:ea typeface="Impact"/>
                <a:cs typeface="Impact"/>
                <a:sym typeface="Impact"/>
              </a:rPr>
            </a:br>
            <a:r>
              <a:rPr lang="en-US" sz="3200" b="0" i="0" u="none" strike="noStrike" cap="small" dirty="0">
                <a:solidFill>
                  <a:srgbClr val="004874"/>
                </a:solidFill>
                <a:latin typeface="+mj-lt"/>
                <a:ea typeface="Impact"/>
                <a:cs typeface="Impact"/>
                <a:sym typeface="Impact"/>
              </a:rPr>
              <a:t>TechHire@dol.gov </a:t>
            </a:r>
            <a:br>
              <a:rPr lang="en-US" sz="3200" b="0" i="0" u="none" strike="noStrike" cap="small" dirty="0">
                <a:solidFill>
                  <a:srgbClr val="004874"/>
                </a:solidFill>
                <a:latin typeface="+mj-lt"/>
                <a:ea typeface="Impact"/>
                <a:cs typeface="Impact"/>
                <a:sym typeface="Impact"/>
              </a:rPr>
            </a:br>
            <a:br>
              <a:rPr lang="en-US" sz="3200" b="0" i="0" u="none" strike="noStrike" cap="small" dirty="0">
                <a:solidFill>
                  <a:srgbClr val="004874"/>
                </a:solidFill>
                <a:latin typeface="+mj-lt"/>
                <a:ea typeface="Impact"/>
                <a:cs typeface="Impact"/>
                <a:sym typeface="Impact"/>
              </a:rPr>
            </a:br>
            <a:r>
              <a:rPr lang="en-US" sz="3200" b="0" i="0" u="none" strike="noStrike" cap="small" dirty="0">
                <a:solidFill>
                  <a:srgbClr val="004874"/>
                </a:solidFill>
                <a:latin typeface="+mj-lt"/>
                <a:ea typeface="Impact"/>
                <a:cs typeface="Impact"/>
                <a:sym typeface="Impact"/>
              </a:rPr>
              <a:t>To Reach your Federal Project Officer, DOL National Office and Technical Assistance Providers</a:t>
            </a:r>
          </a:p>
        </p:txBody>
      </p:sp>
    </p:spTree>
    <p:extLst>
      <p:ext uri="{BB962C8B-B14F-4D97-AF65-F5344CB8AC3E}">
        <p14:creationId xmlns:p14="http://schemas.microsoft.com/office/powerpoint/2010/main" val="203199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30000"/>
              </a:lnSpc>
            </a:pPr>
            <a:r>
              <a:rPr lang="en-US" sz="1800" dirty="0"/>
              <a:t>Learn how to better understand labor market trends using available labor market information and other data resources to support understanding current and emerging trends in H-1B occupations and industries. </a:t>
            </a:r>
          </a:p>
          <a:p>
            <a:pPr>
              <a:lnSpc>
                <a:spcPct val="130000"/>
              </a:lnSpc>
            </a:pPr>
            <a:r>
              <a:rPr lang="en-US" sz="1800" dirty="0"/>
              <a:t>Gain an understanding of the various types of labor market information and how these data can support </a:t>
            </a:r>
            <a:r>
              <a:rPr lang="en-US" sz="1800" dirty="0" err="1"/>
              <a:t>TechHire</a:t>
            </a:r>
            <a:r>
              <a:rPr lang="en-US" sz="1800" dirty="0"/>
              <a:t> projects and participant placement.</a:t>
            </a:r>
          </a:p>
          <a:p>
            <a:pPr>
              <a:lnSpc>
                <a:spcPct val="130000"/>
              </a:lnSpc>
            </a:pPr>
            <a:r>
              <a:rPr lang="en-US" sz="1800" dirty="0"/>
              <a:t>Understand how these resources can be leveraged for continuous improvement within </a:t>
            </a:r>
            <a:r>
              <a:rPr lang="en-US" sz="1800" dirty="0" err="1"/>
              <a:t>TechHire</a:t>
            </a:r>
            <a:r>
              <a:rPr lang="en-US" sz="1800" dirty="0"/>
              <a:t> projects.</a:t>
            </a:r>
          </a:p>
          <a:p>
            <a:pPr lvl="0">
              <a:lnSpc>
                <a:spcPct val="130000"/>
              </a:lnSpc>
            </a:pPr>
            <a:endParaRPr lang="en-US" sz="1800" dirty="0"/>
          </a:p>
        </p:txBody>
      </p:sp>
    </p:spTree>
    <p:extLst>
      <p:ext uri="{BB962C8B-B14F-4D97-AF65-F5344CB8AC3E}">
        <p14:creationId xmlns:p14="http://schemas.microsoft.com/office/powerpoint/2010/main" val="3542955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28788"/>
            <a:ext cx="7716982" cy="4173248"/>
          </a:xfrm>
        </p:spPr>
        <p:txBody>
          <a:bodyPr>
            <a:normAutofit/>
          </a:bodyPr>
          <a:lstStyle/>
          <a:p>
            <a:pPr>
              <a:lnSpc>
                <a:spcPct val="110000"/>
              </a:lnSpc>
              <a:spcAft>
                <a:spcPts val="1000"/>
              </a:spcAft>
              <a:buFont typeface="Arial" charset="0"/>
              <a:buChar char="•"/>
            </a:pPr>
            <a:r>
              <a:rPr lang="en-US" sz="1800" b="1" dirty="0"/>
              <a:t>1:00 </a:t>
            </a:r>
            <a:r>
              <a:rPr lang="en-US" sz="1800" dirty="0"/>
              <a:t>| Introduction and Framing</a:t>
            </a:r>
          </a:p>
          <a:p>
            <a:pPr>
              <a:lnSpc>
                <a:spcPct val="110000"/>
              </a:lnSpc>
              <a:spcAft>
                <a:spcPts val="1000"/>
              </a:spcAft>
              <a:buFont typeface="Arial" charset="0"/>
              <a:buChar char="•"/>
            </a:pPr>
            <a:r>
              <a:rPr lang="en-US" sz="1800" b="1" dirty="0"/>
              <a:t>1:10</a:t>
            </a:r>
            <a:r>
              <a:rPr lang="en-US" sz="1800" dirty="0"/>
              <a:t> | Labor Market Information (LMI) Overview </a:t>
            </a:r>
          </a:p>
          <a:p>
            <a:pPr>
              <a:lnSpc>
                <a:spcPct val="110000"/>
              </a:lnSpc>
              <a:spcAft>
                <a:spcPts val="1000"/>
              </a:spcAft>
              <a:buFont typeface="Arial" charset="0"/>
              <a:buChar char="•"/>
            </a:pPr>
            <a:r>
              <a:rPr lang="en-US" sz="1800" b="1" dirty="0"/>
              <a:t>1:30</a:t>
            </a:r>
            <a:r>
              <a:rPr lang="en-US" sz="1800" dirty="0"/>
              <a:t> | Understanding Jobs in Demand</a:t>
            </a:r>
          </a:p>
          <a:p>
            <a:pPr>
              <a:lnSpc>
                <a:spcPct val="110000"/>
              </a:lnSpc>
              <a:spcAft>
                <a:spcPts val="1000"/>
              </a:spcAft>
              <a:buFont typeface="Arial" charset="0"/>
              <a:buChar char="•"/>
            </a:pPr>
            <a:r>
              <a:rPr lang="en-US" sz="1800" b="1" dirty="0"/>
              <a:t>1:50</a:t>
            </a:r>
            <a:r>
              <a:rPr lang="en-US" sz="1800" dirty="0"/>
              <a:t> | Trends in Tech-based Jobs</a:t>
            </a:r>
          </a:p>
          <a:p>
            <a:pPr>
              <a:lnSpc>
                <a:spcPct val="110000"/>
              </a:lnSpc>
              <a:spcAft>
                <a:spcPts val="1000"/>
              </a:spcAft>
              <a:buFont typeface="Arial" charset="0"/>
              <a:buChar char="•"/>
            </a:pPr>
            <a:r>
              <a:rPr lang="en-US" sz="1800" b="1" dirty="0"/>
              <a:t>2:10 </a:t>
            </a:r>
            <a:r>
              <a:rPr lang="en-US" sz="1800" dirty="0"/>
              <a:t>| Implications for </a:t>
            </a:r>
            <a:r>
              <a:rPr lang="en-US" sz="1800" dirty="0" err="1"/>
              <a:t>TechHire</a:t>
            </a:r>
            <a:r>
              <a:rPr lang="en-US" sz="1800" dirty="0"/>
              <a:t> Projects</a:t>
            </a:r>
          </a:p>
          <a:p>
            <a:pPr>
              <a:lnSpc>
                <a:spcPct val="110000"/>
              </a:lnSpc>
              <a:spcAft>
                <a:spcPts val="1000"/>
              </a:spcAft>
              <a:buFont typeface="Arial" charset="0"/>
              <a:buChar char="•"/>
            </a:pPr>
            <a:r>
              <a:rPr lang="en-US" sz="1800" b="1" dirty="0"/>
              <a:t>2:15 </a:t>
            </a:r>
            <a:r>
              <a:rPr lang="en-US" sz="1800" dirty="0"/>
              <a:t>| Discussion and Questions </a:t>
            </a:r>
          </a:p>
          <a:p>
            <a:pPr>
              <a:lnSpc>
                <a:spcPct val="110000"/>
              </a:lnSpc>
              <a:spcAft>
                <a:spcPts val="1000"/>
              </a:spcAft>
              <a:buFont typeface="Arial" charset="0"/>
              <a:buChar char="•"/>
            </a:pPr>
            <a:r>
              <a:rPr lang="en-US" sz="1800" b="1" dirty="0"/>
              <a:t>2:30</a:t>
            </a:r>
            <a:r>
              <a:rPr lang="en-US" sz="1800" dirty="0"/>
              <a:t> | Next Steps and Closing </a:t>
            </a:r>
          </a:p>
        </p:txBody>
      </p:sp>
    </p:spTree>
    <p:extLst>
      <p:ext uri="{BB962C8B-B14F-4D97-AF65-F5344CB8AC3E}">
        <p14:creationId xmlns:p14="http://schemas.microsoft.com/office/powerpoint/2010/main" val="3452198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676&quot;&gt;&lt;object type=&quot;3&quot; unique_id=&quot;10677&quot;&gt;&lt;property id=&quot;20148&quot; value=&quot;5&quot;/&gt;&lt;property id=&quot;20300&quot; value=&quot;Slide 1&quot;/&gt;&lt;property id=&quot;20307&quot; value=&quot;273&quot;/&gt;&lt;/object&gt;&lt;object type=&quot;3&quot; unique_id=&quot;10678&quot;&gt;&lt;property id=&quot;20148&quot; value=&quot;5&quot;/&gt;&lt;property id=&quot;20300&quot; value=&quot;Slide 4 - &amp;quot;H-1B TechHire Grants  Webinar “Understanding Trends in Tech-Based Careers Using Labor Market Information and Real-t&quot;/&gt;&lt;property id=&quot;20307&quot; value=&quot;256&quot;/&gt;&lt;/object&gt;&lt;object type=&quot;3&quot; unique_id=&quot;10679&quot;&gt;&lt;property id=&quot;20148&quot; value=&quot;5&quot;/&gt;&lt;property id=&quot;20300&quot; value=&quot;Slide 2&quot;/&gt;&lt;property id=&quot;20307&quot; value=&quot;264&quot;/&gt;&lt;/object&gt;&lt;object type=&quot;3&quot; unique_id=&quot;10683&quot;&gt;&lt;property id=&quot;20148&quot; value=&quot;5&quot;/&gt;&lt;property id=&quot;20300&quot; value=&quot;Slide 8&quot;/&gt;&lt;property id=&quot;20307&quot; value=&quot;265&quot;/&gt;&lt;/object&gt;&lt;object type=&quot;3&quot; unique_id=&quot;10684&quot;&gt;&lt;property id=&quot;20148&quot; value=&quot;5&quot;/&gt;&lt;property id=&quot;20300&quot; value=&quot;Slide 9&quot;/&gt;&lt;property id=&quot;20307&quot; value=&quot;270&quot;/&gt;&lt;/object&gt;&lt;object type=&quot;3&quot; unique_id=&quot;10691&quot;&gt;&lt;property id=&quot;20148&quot; value=&quot;5&quot;/&gt;&lt;property id=&quot;20300&quot; value=&quot;Slide 64&quot;/&gt;&lt;property id=&quot;20307&quot; value=&quot;267&quot;/&gt;&lt;/object&gt;&lt;object type=&quot;3&quot; unique_id=&quot;10693&quot;&gt;&lt;property id=&quot;20148&quot; value=&quot;5&quot;/&gt;&lt;property id=&quot;20300&quot; value=&quot;Slide 68&quot;/&gt;&lt;property id=&quot;20307&quot; value=&quot;269&quot;/&gt;&lt;/object&gt;&lt;object type=&quot;3&quot; unique_id=&quot;21581&quot;&gt;&lt;property id=&quot;20148&quot; value=&quot;5&quot;/&gt;&lt;property id=&quot;20300&quot; value=&quot;Slide 3 - &amp;quot;Grantee Polling Question&amp;quot;&quot;/&gt;&lt;property id=&quot;20307&quot; value=&quot;388&quot;/&gt;&lt;/object&gt;&lt;object type=&quot;3&quot; unique_id=&quot;21582&quot;&gt;&lt;property id=&quot;20148&quot; value=&quot;5&quot;/&gt;&lt;property id=&quot;20300&quot; value=&quot;Slide 5 - &amp;quot;Megan Baird &amp;quot;&quot;/&gt;&lt;property id=&quot;20307&quot; value=&quot;309&quot;/&gt;&lt;/object&gt;&lt;object type=&quot;3&quot; unique_id=&quot;21583&quot;&gt;&lt;property id=&quot;20148&quot; value=&quot;5&quot;/&gt;&lt;property id=&quot;20300&quot; value=&quot;Slide 6 - &amp;quot;Michael Wolf&amp;quot;&quot;/&gt;&lt;property id=&quot;20307&quot; value=&quot;311&quot;/&gt;&lt;/object&gt;&lt;object type=&quot;3&quot; unique_id=&quot;21584&quot;&gt;&lt;property id=&quot;20148&quot; value=&quot;5&quot;/&gt;&lt;property id=&quot;20300&quot; value=&quot;Slide 7 - &amp;quot;Stephen Lynch&amp;amp;#x09;&amp;amp;#x09;&amp;quot;&quot;/&gt;&lt;property id=&quot;20307&quot; value=&quot;310&quot;/&gt;&lt;/object&gt;&lt;object type=&quot;3&quot; unique_id=&quot;21585&quot;&gt;&lt;property id=&quot;20148&quot; value=&quot;5&quot;/&gt;&lt;property id=&quot;20300&quot; value=&quot;Slide 10 - &amp;quot;Grantee Polling Question&amp;quot;&quot;/&gt;&lt;property id=&quot;20307&quot; value=&quot;292&quot;/&gt;&lt;/object&gt;&lt;object type=&quot;3&quot; unique_id=&quot;21586&quot;&gt;&lt;property id=&quot;20148&quot; value=&quot;5&quot;/&gt;&lt;property id=&quot;20300&quot; value=&quot;Slide 11 - &amp;quot;Labor Market Information (LMI) Overview&amp;quot;&quot;/&gt;&lt;property id=&quot;20307&quot; value=&quot;389&quot;/&gt;&lt;/object&gt;&lt;object type=&quot;3&quot; unique_id=&quot;21587&quot;&gt;&lt;property id=&quot;20148&quot; value=&quot;5&quot;/&gt;&lt;property id=&quot;20300&quot; value=&quot;Slide 12 - &amp;quot;What LMI can tell you&amp;quot;&quot;/&gt;&lt;property id=&quot;20307&quot; value=&quot;390&quot;/&gt;&lt;/object&gt;&lt;object type=&quot;3&quot; unique_id=&quot;21588&quot;&gt;&lt;property id=&quot;20148&quot; value=&quot;5&quot;/&gt;&lt;property id=&quot;20300&quot; value=&quot;Slide 13 - &amp;quot;Web Developers and  Electrical Engineering Technicians&amp;quot;&quot;/&gt;&lt;property id=&quot;20307&quot; value=&quot;391&quot;/&gt;&lt;/object&gt;&lt;object type=&quot;3&quot; unique_id=&quot;21589&quot;&gt;&lt;property id=&quot;20148&quot; value=&quot;5&quot;/&gt;&lt;property id=&quot;20300&quot; value=&quot;Slide 14 - &amp;quot;In-Demand Computer Occupations&amp;quot;&quot;/&gt;&lt;property id=&quot;20307&quot; value=&quot;392&quot;/&gt;&lt;/object&gt;&lt;object type=&quot;3&quot; unique_id=&quot;21590&quot;&gt;&lt;property id=&quot;20148&quot; value=&quot;5&quot;/&gt;&lt;property id=&quot;20300&quot; value=&quot;Slide 15 - &amp;quot;Occupational Employment Statistics  (OES) overview&amp;quot;&quot;/&gt;&lt;property id=&quot;20307&quot; value=&quot;393&quot;/&gt;&lt;/object&gt;&lt;object type=&quot;3&quot; unique_id=&quot;21591&quot;&gt;&lt;property id=&quot;20148&quot; value=&quot;5&quot;/&gt;&lt;property id=&quot;20300&quot; value=&quot;Slide 16 - &amp;quot;OES Data Elements&amp;quot;&quot;/&gt;&lt;property id=&quot;20307&quot; value=&quot;394&quot;/&gt;&lt;/object&gt;&lt;object type=&quot;3&quot; unique_id=&quot;21592&quot;&gt;&lt;property id=&quot;20148&quot; value=&quot;5&quot;/&gt;&lt;property id=&quot;20300&quot; value=&quot;Slide 17 - &amp;quot;OES Estimates Available&amp;quot;&quot;/&gt;&lt;property id=&quot;20307&quot; value=&quot;395&quot;/&gt;&lt;/object&gt;&lt;object type=&quot;3&quot; unique_id=&quot;21593&quot;&gt;&lt;property id=&quot;20148&quot; value=&quot;5&quot;/&gt;&lt;property id=&quot;20300&quot; value=&quot;Slide 18 - &amp;quot;Employment Projections Overview&amp;quot;&quot;/&gt;&lt;property id=&quot;20307&quot; value=&quot;396&quot;/&gt;&lt;/object&gt;&lt;object type=&quot;3&quot; unique_id=&quot;21594&quot;&gt;&lt;property id=&quot;20148&quot; value=&quot;5&quot;/&gt;&lt;property id=&quot;20300&quot; value=&quot;Slide 19 - &amp;quot;O*NET Content Model &amp;quot;&quot;/&gt;&lt;property id=&quot;20307&quot; value=&quot;397&quot;/&gt;&lt;/object&gt;&lt;object type=&quot;3&quot; unique_id=&quot;21595&quot;&gt;&lt;property id=&quot;20148&quot; value=&quot;5&quot;/&gt;&lt;property id=&quot;20300&quot; value=&quot;Slide 20 - &amp;quot;Web Developers&amp;quot;&quot;/&gt;&lt;property id=&quot;20307&quot; value=&quot;398&quot;/&gt;&lt;/object&gt;&lt;object type=&quot;3&quot; unique_id=&quot;21596&quot;&gt;&lt;property id=&quot;20148&quot; value=&quot;5&quot;/&gt;&lt;property id=&quot;20300&quot; value=&quot;Slide 21 - &amp;quot;Strengths of LMI&amp;quot;&quot;/&gt;&lt;property id=&quot;20307&quot; value=&quot;399&quot;/&gt;&lt;/object&gt;&lt;object type=&quot;3&quot; unique_id=&quot;21597&quot;&gt;&lt;property id=&quot;20148&quot; value=&quot;5&quot;/&gt;&lt;property id=&quot;20300&quot; value=&quot;Slide 22 - &amp;quot;Limitations of LMI&amp;quot;&quot;/&gt;&lt;property id=&quot;20307&quot; value=&quot;400&quot;/&gt;&lt;/object&gt;&lt;object type=&quot;3&quot; unique_id=&quot;21598&quot;&gt;&lt;property id=&quot;20148&quot; value=&quot;5&quot;/&gt;&lt;property id=&quot;20300&quot; value=&quot;Slide 23&quot;/&gt;&lt;property id=&quot;20307&quot; value=&quot;401&quot;/&gt;&lt;/object&gt;&lt;object type=&quot;3&quot; unique_id=&quot;21599&quot;&gt;&lt;property id=&quot;20148&quot; value=&quot;5&quot;/&gt;&lt;property id=&quot;20300&quot; value=&quot;Slide 24&quot;/&gt;&lt;property id=&quot;20307&quot; value=&quot;385&quot;/&gt;&lt;/object&gt;&lt;object type=&quot;3&quot; unique_id=&quot;21600&quot;&gt;&lt;property id=&quot;20148&quot; value=&quot;5&quot;/&gt;&lt;property id=&quot;20300&quot; value=&quot;Slide 25 - &amp;quot;Grantee Polling Question&amp;quot;&quot;/&gt;&lt;property id=&quot;20307&quot; value=&quot;376&quot;/&gt;&lt;/object&gt;&lt;object type=&quot;3&quot; unique_id=&quot;21601&quot;&gt;&lt;property id=&quot;20148&quot; value=&quot;5&quot;/&gt;&lt;property id=&quot;20300&quot; value=&quot;Slide 26 - &amp;quot;How to Determine  Jobs in Demand&amp;quot;&quot;/&gt;&lt;property id=&quot;20307&quot; value=&quot;403&quot;/&gt;&lt;/object&gt;&lt;object type=&quot;3&quot; unique_id=&quot;21602&quot;&gt;&lt;property id=&quot;20148&quot; value=&quot;5&quot;/&gt;&lt;property id=&quot;20300&quot; value=&quot;Slide 27 - &amp;quot;How To Determine Jobs in Demand &amp;quot;&quot;/&gt;&lt;property id=&quot;20307&quot; value=&quot;404&quot;/&gt;&lt;/object&gt;&lt;object type=&quot;3&quot; unique_id=&quot;21603&quot;&gt;&lt;property id=&quot;20148&quot; value=&quot;5&quot;/&gt;&lt;property id=&quot;20300&quot; value=&quot;Slide 28 - &amp;quot;How to Determine Jobs in Demand Using BLS and State/Area Projections&amp;quot;&quot;/&gt;&lt;property id=&quot;20307&quot; value=&quot;405&quot;/&gt;&lt;/object&gt;&lt;object type=&quot;3&quot; unique_id=&quot;21604&quot;&gt;&lt;property id=&quot;20148&quot; value=&quot;5&quot;/&gt;&lt;property id=&quot;20300&quot; value=&quot;Slide 29 - &amp;quot;How to Determine Jobs in Demand Using BLS and State/Area Projections&amp;quot;&quot;/&gt;&lt;property id=&quot;20307&quot; value=&quot;406&quot;/&gt;&lt;/object&gt;&lt;object type=&quot;3&quot; unique_id=&quot;21605&quot;&gt;&lt;property id=&quot;20148&quot; value=&quot;5&quot;/&gt;&lt;property id=&quot;20300&quot; value=&quot;Slide 30 - &amp;quot;How to Determine Jobs in Demand Using alternative data bases or customized employer needs&amp;quot;&quot;/&gt;&lt;property id=&quot;20307&quot; value=&quot;407&quot;/&gt;&lt;/object&gt;&lt;object type=&quot;3&quot; unique_id=&quot;21606&quot;&gt;&lt;property id=&quot;20148&quot; value=&quot;5&quot;/&gt;&lt;property id=&quot;20300&quot; value=&quot;Slide 31 - &amp;quot;Improved Alignment of Education and Training with the Hiring Needs of Business Using In-Demand Occupations… Does W&quot;/&gt;&lt;property id=&quot;20307&quot; value=&quot;408&quot;/&gt;&lt;/object&gt;&lt;object type=&quot;3&quot; unique_id=&quot;21607&quot;&gt;&lt;property id=&quot;20148&quot; value=&quot;5&quot;/&gt;&lt;property id=&quot;20300&quot; value=&quot;Slide 32 - &amp;quot;Quick Overview of Real-Time  Labor Market Information (LMI) &amp;quot;&quot;/&gt;&lt;property id=&quot;20307&quot; value=&quot;409&quot;/&gt;&lt;/object&gt;&lt;object type=&quot;3&quot; unique_id=&quot;21608&quot;&gt;&lt;property id=&quot;20148&quot; value=&quot;5&quot;/&gt;&lt;property id=&quot;20300&quot; value=&quot;Slide 33 - &amp;quot;Short-Term Demand Indicator - Online Job Ads&amp;quot;&quot;/&gt;&lt;property id=&quot;20307&quot; value=&quot;410&quot;/&gt;&lt;/object&gt;&lt;object type=&quot;3&quot; unique_id=&quot;21609&quot;&gt;&lt;property id=&quot;20148&quot; value=&quot;5&quot;/&gt;&lt;property id=&quot;20300&quot; value=&quot;Slide 34 - &amp;quot;Benefits to Real-Time LMI (online job ads) &amp;quot;&quot;/&gt;&lt;property id=&quot;20307&quot; value=&quot;411&quot;/&gt;&lt;/object&gt;&lt;object type=&quot;3&quot; unique_id=&quot;21610&quot;&gt;&lt;property id=&quot;20148&quot; value=&quot;5&quot;/&gt;&lt;property id=&quot;20300&quot; value=&quot;Slide 35 - &amp;quot;Real-Time LMI Data Uses During a Recession&amp;quot;&quot;/&gt;&lt;property id=&quot;20307&quot; value=&quot;412&quot;/&gt;&lt;/object&gt;&lt;object type=&quot;3&quot; unique_id=&quot;21611&quot;&gt;&lt;property id=&quot;20148&quot; value=&quot;5&quot;/&gt;&lt;property id=&quot;20300&quot; value=&quot;Slide 36 - &amp;quot;Real-Time LMI Data Uses During a Recession (continued)&amp;quot;&quot;/&gt;&lt;property id=&quot;20307&quot; value=&quot;413&quot;/&gt;&lt;/object&gt;&lt;object type=&quot;3&quot; unique_id=&quot;21612&quot;&gt;&lt;property id=&quot;20148&quot; value=&quot;5&quot;/&gt;&lt;property id=&quot;20300&quot; value=&quot;Slide 37 - &amp;quot;Real-Time LMI Data Caveats and Limitations&amp;quot;&quot;/&gt;&lt;property id=&quot;20307&quot; value=&quot;414&quot;/&gt;&lt;/object&gt;&lt;object type=&quot;3&quot; unique_id=&quot;21613&quot;&gt;&lt;property id=&quot;20148&quot; value=&quot;5&quot;/&gt;&lt;property id=&quot;20300&quot; value=&quot;Slide 38 - &amp;quot;Real-Time LMI Help-Wanted Online Occupations In Demand&amp;quot;&quot;/&gt;&lt;property id=&quot;20307&quot; value=&quot;415&quot;/&gt;&lt;/object&gt;&lt;object type=&quot;3&quot; unique_id=&quot;21614&quot;&gt;&lt;property id=&quot;20148&quot; value=&quot;5&quot;/&gt;&lt;property id=&quot;20300&quot; value=&quot;Slide 39&quot;/&gt;&lt;property id=&quot;20307&quot; value=&quot;416&quot;/&gt;&lt;/object&gt;&lt;object type=&quot;3&quot; unique_id=&quot;21615&quot;&gt;&lt;property id=&quot;20148&quot; value=&quot;5&quot;/&gt;&lt;property id=&quot;20300&quot; value=&quot;Slide 40&quot;/&gt;&lt;property id=&quot;20307&quot; value=&quot;386&quot;/&gt;&lt;/object&gt;&lt;object type=&quot;3&quot; unique_id=&quot;21616&quot;&gt;&lt;property id=&quot;20148&quot; value=&quot;5&quot;/&gt;&lt;property id=&quot;20300&quot; value=&quot;Slide 41 - &amp;quot;Understanding Trends in Tech-Based Careers Using LMI and Real-time Data&amp;quot;&quot;/&gt;&lt;property id=&quot;20307&quot; value=&quot;360&quot;/&gt;&lt;/object&gt;&lt;object type=&quot;3&quot; unique_id=&quot;21617&quot;&gt;&lt;property id=&quot;20148&quot; value=&quot;5&quot;/&gt;&lt;property id=&quot;20300&quot; value=&quot;Slide 42 - &amp;quot;Jobs Have a Genome&amp;quot;&quot;/&gt;&lt;property id=&quot;20307&quot; value=&quot;361&quot;/&gt;&lt;/object&gt;&lt;object type=&quot;3&quot; unique_id=&quot;21618&quot;&gt;&lt;property id=&quot;20148&quot; value=&quot;5&quot;/&gt;&lt;property id=&quot;20300&quot; value=&quot;Slide 43&quot;/&gt;&lt;property id=&quot;20307&quot; value=&quot;362&quot;/&gt;&lt;/object&gt;&lt;object type=&quot;3&quot; unique_id=&quot;21619&quot;&gt;&lt;property id=&quot;20148&quot; value=&quot;5&quot;/&gt;&lt;property id=&quot;20300&quot; value=&quot;Slide 44&quot;/&gt;&lt;property id=&quot;20307&quot; value=&quot;363&quot;/&gt;&lt;/object&gt;&lt;object type=&quot;3&quot; unique_id=&quot;21620&quot;&gt;&lt;property id=&quot;20148&quot; value=&quot;5&quot;/&gt;&lt;property id=&quot;20300&quot; value=&quot;Slide 45&quot;/&gt;&lt;property id=&quot;20307&quot; value=&quot;364&quot;/&gt;&lt;/object&gt;&lt;object type=&quot;3&quot; unique_id=&quot;21621&quot;&gt;&lt;property id=&quot;20148&quot; value=&quot;5&quot;/&gt;&lt;property id=&quot;20300&quot; value=&quot;Slide 46&quot;/&gt;&lt;property id=&quot;20307&quot; value=&quot;365&quot;/&gt;&lt;/object&gt;&lt;object type=&quot;3&quot; unique_id=&quot;21622&quot;&gt;&lt;property id=&quot;20148&quot; value=&quot;5&quot;/&gt;&lt;property id=&quot;20300&quot; value=&quot;Slide 47 - &amp;quot;Align Training to Local  Employer Needs&amp;quot;&quot;/&gt;&lt;property id=&quot;20307&quot; value=&quot;366&quot;/&gt;&lt;/object&gt;&lt;object type=&quot;3&quot; unique_id=&quot;21623&quot;&gt;&lt;property id=&quot;20148&quot; value=&quot;5&quot;/&gt;&lt;property id=&quot;20300&quot; value=&quot;Slide 48 - &amp;quot;Align Training to Local  Employer Needs&amp;quot;&quot;/&gt;&lt;property id=&quot;20307&quot; value=&quot;367&quot;/&gt;&lt;/object&gt;&lt;object type=&quot;3&quot; unique_id=&quot;21624&quot;&gt;&lt;property id=&quot;20148&quot; value=&quot;5&quot;/&gt;&lt;property id=&quot;20300&quot; value=&quot;Slide 49 - &amp;quot;Identify Local Employer  Pain Points&amp;quot;&quot;/&gt;&lt;property id=&quot;20307&quot; value=&quot;368&quot;/&gt;&lt;/object&gt;&lt;object type=&quot;3&quot; unique_id=&quot;21625&quot;&gt;&lt;property id=&quot;20148&quot; value=&quot;5&quot;/&gt;&lt;property id=&quot;20300&quot; value=&quot;Slide 50&quot;/&gt;&lt;property id=&quot;20307&quot; value=&quot;369&quot;/&gt;&lt;/object&gt;&lt;object type=&quot;3&quot; unique_id=&quot;21626&quot;&gt;&lt;property id=&quot;20148&quot; value=&quot;5&quot;/&gt;&lt;property id=&quot;20300&quot; value=&quot;Slide 51&quot;/&gt;&lt;property id=&quot;20307&quot; value=&quot;370&quot;/&gt;&lt;/object&gt;&lt;object type=&quot;3&quot; unique_id=&quot;21627&quot;&gt;&lt;property id=&quot;20148&quot; value=&quot;5&quot;/&gt;&lt;property id=&quot;20300&quot; value=&quot;Slide 52&quot;/&gt;&lt;property id=&quot;20307&quot; value=&quot;371&quot;/&gt;&lt;/object&gt;&lt;object type=&quot;3&quot; unique_id=&quot;21628&quot;&gt;&lt;property id=&quot;20148&quot; value=&quot;5&quot;/&gt;&lt;property id=&quot;20300&quot; value=&quot;Slide 53&quot;/&gt;&lt;property id=&quot;20307&quot; value=&quot;372&quot;/&gt;&lt;/object&gt;&lt;object type=&quot;3&quot; unique_id=&quot;21629&quot;&gt;&lt;property id=&quot;20148&quot; value=&quot;5&quot;/&gt;&lt;property id=&quot;20300&quot; value=&quot;Slide 54 - &amp;quot;Skills Drive Success in Traditional and Alternative Work Arrangements&amp;quot;&quot;/&gt;&lt;property id=&quot;20307&quot; value=&quot;373&quot;/&gt;&lt;/object&gt;&lt;object type=&quot;3&quot; unique_id=&quot;21630&quot;&gt;&lt;property id=&quot;20148&quot; value=&quot;5&quot;/&gt;&lt;property id=&quot;20300&quot; value=&quot;Slide 55&quot;/&gt;&lt;property id=&quot;20307&quot; value=&quot;387&quot;/&gt;&lt;/object&gt;&lt;object type=&quot;3&quot; unique_id=&quot;21631&quot;&gt;&lt;property id=&quot;20148&quot; value=&quot;5&quot;/&gt;&lt;property id=&quot;20300&quot; value=&quot;Slide 56 - &amp;quot;Grantee Polling Question&amp;quot;&quot;/&gt;&lt;property id=&quot;20307&quot; value=&quot;419&quot;/&gt;&lt;/object&gt;&lt;object type=&quot;3&quot; unique_id=&quot;21632&quot;&gt;&lt;property id=&quot;20148&quot; value=&quot;5&quot;/&gt;&lt;property id=&quot;20300&quot; value=&quot;Slide 57 - &amp;quot;Applying LMI and Real-Time Data to TechHire &amp;amp;#x09;&amp;quot;&quot;/&gt;&lt;property id=&quot;20307&quot; value=&quot;378&quot;/&gt;&lt;/object&gt;&lt;object type=&quot;3&quot; unique_id=&quot;21633&quot;&gt;&lt;property id=&quot;20148&quot; value=&quot;5&quot;/&gt;&lt;property id=&quot;20300&quot; value=&quot;Slide 58 - &amp;quot;Data Applications &amp;quot;&quot;/&gt;&lt;property id=&quot;20307&quot; value=&quot;380&quot;/&gt;&lt;/object&gt;&lt;object type=&quot;3&quot; unique_id=&quot;21634&quot;&gt;&lt;property id=&quot;20148&quot; value=&quot;5&quot;/&gt;&lt;property id=&quot;20300&quot; value=&quot;Slide 59 - &amp;quot;Curricular Design and Review&amp;quot;&quot;/&gt;&lt;property id=&quot;20307&quot; value=&quot;379&quot;/&gt;&lt;/object&gt;&lt;object type=&quot;3&quot; unique_id=&quot;21635&quot;&gt;&lt;property id=&quot;20148&quot; value=&quot;5&quot;/&gt;&lt;property id=&quot;20300&quot; value=&quot;Slide 60 - &amp;quot;Process to Identify Employers  for Engagement&amp;quot;&quot;/&gt;&lt;property id=&quot;20307&quot; value=&quot;382&quot;/&gt;&lt;/object&gt;&lt;object type=&quot;3&quot; unique_id=&quot;21636&quot;&gt;&lt;property id=&quot;20148&quot; value=&quot;5&quot;/&gt;&lt;property id=&quot;20300&quot; value=&quot;Slide 61 - &amp;quot;Use Visuals to Convey Data to Employers and other Stakeholders &amp;quot;&quot;/&gt;&lt;property id=&quot;20307&quot; value=&quot;384&quot;/&gt;&lt;/object&gt;&lt;object type=&quot;3&quot; unique_id=&quot;21637&quot;&gt;&lt;property id=&quot;20148&quot; value=&quot;5&quot;/&gt;&lt;property id=&quot;20300&quot; value=&quot;Slide 62 - &amp;quot;Grantee Polling Question&amp;quot;&quot;/&gt;&lt;property id=&quot;20307&quot; value=&quot;375&quot;/&gt;&lt;/object&gt;&lt;object type=&quot;3&quot; unique_id=&quot;21638&quot;&gt;&lt;property id=&quot;20148&quot; value=&quot;5&quot;/&gt;&lt;property id=&quot;20300&quot; value=&quot;Slide 63 - &amp;quot;Grantee Polling Question&amp;quot;&quot;/&gt;&lt;property id=&quot;20307&quot; value=&quot;383&quot;/&gt;&lt;/object&gt;&lt;object type=&quot;3&quot; unique_id=&quot;21639&quot;&gt;&lt;property id=&quot;20148&quot; value=&quot;5&quot;/&gt;&lt;property id=&quot;20300&quot; value=&quot;Slide 65 - &amp;quot; Resource Links&amp;quot;&quot;/&gt;&lt;property id=&quot;20307&quot; value=&quot;315&quot;/&gt;&lt;/object&gt;&lt;object type=&quot;3&quot; unique_id=&quot;21640&quot;&gt;&lt;property id=&quot;20148&quot; value=&quot;5&quot;/&gt;&lt;property id=&quot;20300&quot; value=&quot;Slide 66 - &amp;quot;Upcoming TA Next Steps&amp;quot;&quot;/&gt;&lt;property id=&quot;20307&quot; value=&quot;417&quot;/&gt;&lt;/object&gt;&lt;object type=&quot;3&quot; unique_id=&quot;21641&quot;&gt;&lt;property id=&quot;20148&quot; value=&quot;5&quot;/&gt;&lt;property id=&quot;20300&quot; value=&quot;Slide 67 - &amp;quot;Grantee Polling Question&amp;quot;&quot;/&gt;&lt;property id=&quot;20307&quot; value=&quot;418&quot;/&gt;&lt;/object&gt;&lt;object type=&quot;3&quot; unique_id=&quot;21642&quot;&gt;&lt;property id=&quot;20148&quot; value=&quot;5&quot;/&gt;&lt;property id=&quot;20300&quot; value=&quot;Slide 69 - &amp;quot;For More Information:&amp;quot;&quot;/&gt;&lt;property id=&quot;20307&quot; value=&quot;374&quot;/&gt;&lt;/object&gt;&lt;object type=&quot;3&quot; unique_id=&quot;21643&quot;&gt;&lt;property id=&quot;20148&quot; value=&quot;5&quot;/&gt;&lt;property id=&quot;20300&quot; value=&quot;Slide 70 - &amp;quot;TechHire Grantee Mailbox TechHire@dol.gov   To Reach your Federal Project Officer, DOL National Office and Technic&quot;/&gt;&lt;property id=&quot;20307&quot; value=&quot;290&quot;/&gt;&lt;/object&gt;&lt;/object&gt;&lt;object type=&quot;8&quot; unique_id=&quot;1071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S-Brand_core-standard-slides.potx" id="{B48101DD-A604-4E13-B4E6-7E6FF3A616E1}" vid="{F0218404-5B4E-4DCC-B1B3-DD86C7BB0E6A}"/>
    </a:ext>
  </a:extLst>
</a:theme>
</file>

<file path=ppt/theme/theme3.xml><?xml version="1.0" encoding="utf-8"?>
<a:theme xmlns:a="http://schemas.openxmlformats.org/drawingml/2006/main" name="BLS Trendline Content Slide">
  <a:themeElements>
    <a:clrScheme name="Custom 1">
      <a:dk1>
        <a:srgbClr val="002060"/>
      </a:dk1>
      <a:lt1>
        <a:sysClr val="window" lastClr="FFFFFF"/>
      </a:lt1>
      <a:dk2>
        <a:srgbClr val="002060"/>
      </a:dk2>
      <a:lt2>
        <a:srgbClr val="FFFFFF"/>
      </a:lt2>
      <a:accent1>
        <a:srgbClr val="3E3F67"/>
      </a:accent1>
      <a:accent2>
        <a:srgbClr val="FFC000"/>
      </a:accent2>
      <a:accent3>
        <a:srgbClr val="C00000"/>
      </a:accent3>
      <a:accent4>
        <a:srgbClr val="00B0F0"/>
      </a:accent4>
      <a:accent5>
        <a:srgbClr val="92D050"/>
      </a:accent5>
      <a:accent6>
        <a:srgbClr val="244448"/>
      </a:accent6>
      <a:hlink>
        <a:srgbClr val="00B0F0"/>
      </a:hlink>
      <a:folHlink>
        <a:srgbClr val="00B0F0"/>
      </a:folHlink>
    </a:clrScheme>
    <a:fontScheme name="BLS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ctr" defTabSz="914400" rtl="0" eaLnBrk="1" fontAlgn="auto" latinLnBrk="0" hangingPunct="1">
          <a:lnSpc>
            <a:spcPct val="100000"/>
          </a:lnSpc>
          <a:spcBef>
            <a:spcPct val="0"/>
          </a:spcBef>
          <a:spcAft>
            <a:spcPts val="0"/>
          </a:spcAft>
          <a:buClrTx/>
          <a:buSzTx/>
          <a:buFontTx/>
          <a:buNone/>
          <a:tabLst/>
          <a:defRPr kumimoji="0" sz="3600" b="0" i="0" u="none" strike="noStrike" kern="1200" cap="none" spc="0" normalizeH="0" baseline="0" noProof="0" dirty="0" smtClean="0">
            <a:ln>
              <a:noFill/>
            </a:ln>
            <a:solidFill>
              <a:schemeClr val="bg1"/>
            </a:solidFill>
            <a:effectLst/>
            <a:uLnTx/>
            <a:uFillTx/>
            <a:latin typeface="Tahoma" pitchFamily="34" charset="0"/>
            <a:ea typeface="+mj-ea"/>
            <a:cs typeface="Tahoma" pitchFamily="34" charset="0"/>
          </a:defRPr>
        </a:defPPr>
      </a:lstStyle>
    </a:txDef>
  </a:objectDefaults>
  <a:extraClrSchemeLst/>
  <a:extLst>
    <a:ext uri="{05A4C25C-085E-4340-85A3-A5531E510DB2}">
      <thm15:themeFamily xmlns:thm15="http://schemas.microsoft.com/office/thememl/2012/main" name="BLS_Brand_core_standard_slides [Read-Only]" id="{77990F6D-76FA-4D52-AE9E-BAB7C342DFCC}" vid="{B96E530E-B6B0-4F6D-A47F-5847275BA458}"/>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S-Brand_core-standard-slides.potx" id="{B48101DD-A604-4E13-B4E6-7E6FF3A616E1}" vid="{F0218404-5B4E-4DCC-B1B3-DD86C7BB0E6A}"/>
    </a:ext>
  </a:extLst>
</a:theme>
</file>

<file path=ppt/theme/theme5.xml><?xml version="1.0" encoding="utf-8"?>
<a:theme xmlns:a="http://schemas.openxmlformats.org/drawingml/2006/main" name="1_BLS Trendline Content Slide">
  <a:themeElements>
    <a:clrScheme name="Custom 1">
      <a:dk1>
        <a:srgbClr val="002060"/>
      </a:dk1>
      <a:lt1>
        <a:sysClr val="window" lastClr="FFFFFF"/>
      </a:lt1>
      <a:dk2>
        <a:srgbClr val="002060"/>
      </a:dk2>
      <a:lt2>
        <a:srgbClr val="FFFFFF"/>
      </a:lt2>
      <a:accent1>
        <a:srgbClr val="3E3F67"/>
      </a:accent1>
      <a:accent2>
        <a:srgbClr val="FFC000"/>
      </a:accent2>
      <a:accent3>
        <a:srgbClr val="C00000"/>
      </a:accent3>
      <a:accent4>
        <a:srgbClr val="00B0F0"/>
      </a:accent4>
      <a:accent5>
        <a:srgbClr val="92D050"/>
      </a:accent5>
      <a:accent6>
        <a:srgbClr val="244448"/>
      </a:accent6>
      <a:hlink>
        <a:srgbClr val="00B0F0"/>
      </a:hlink>
      <a:folHlink>
        <a:srgbClr val="00B0F0"/>
      </a:folHlink>
    </a:clrScheme>
    <a:fontScheme name="BLS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ctr" defTabSz="914400" rtl="0" eaLnBrk="1" fontAlgn="auto" latinLnBrk="0" hangingPunct="1">
          <a:lnSpc>
            <a:spcPct val="100000"/>
          </a:lnSpc>
          <a:spcBef>
            <a:spcPct val="0"/>
          </a:spcBef>
          <a:spcAft>
            <a:spcPts val="0"/>
          </a:spcAft>
          <a:buClrTx/>
          <a:buSzTx/>
          <a:buFontTx/>
          <a:buNone/>
          <a:tabLst/>
          <a:defRPr kumimoji="0" sz="3600" b="0" i="0" u="none" strike="noStrike" kern="1200" cap="none" spc="0" normalizeH="0" baseline="0" noProof="0" dirty="0" smtClean="0">
            <a:ln>
              <a:noFill/>
            </a:ln>
            <a:solidFill>
              <a:schemeClr val="bg1"/>
            </a:solidFill>
            <a:effectLst/>
            <a:uLnTx/>
            <a:uFillTx/>
            <a:latin typeface="Tahoma" pitchFamily="34" charset="0"/>
            <a:ea typeface="+mj-ea"/>
            <a:cs typeface="Tahoma" pitchFamily="34" charset="0"/>
          </a:defRPr>
        </a:defPPr>
      </a:lstStyle>
    </a:txDef>
  </a:objectDefaults>
  <a:extraClrSchemeLst/>
  <a:extLst>
    <a:ext uri="{05A4C25C-085E-4340-85A3-A5531E510DB2}">
      <thm15:themeFamily xmlns:thm15="http://schemas.microsoft.com/office/thememl/2012/main" name="BLS_Brand_core_standard_slides [Read-Only]" id="{77990F6D-76FA-4D52-AE9E-BAB7C342DFCC}" vid="{B96E530E-B6B0-4F6D-A47F-5847275BA458}"/>
    </a:ext>
  </a:extLst>
</a:theme>
</file>

<file path=ppt/theme/theme6.xml><?xml version="1.0" encoding="utf-8"?>
<a:theme xmlns:a="http://schemas.openxmlformats.org/drawingml/2006/main" name="Contact Information">
  <a:themeElements>
    <a:clrScheme name="Custom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S_Brand_core_standard_slides [Read-Only]" id="{77990F6D-76FA-4D52-AE9E-BAB7C342DFCC}" vid="{43650B90-0AB3-4356-A05D-469F98222F34}"/>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S-Brand_core-standard-slides.potx" id="{B48101DD-A604-4E13-B4E6-7E6FF3A616E1}" vid="{F0218404-5B4E-4DCC-B1B3-DD86C7BB0E6A}"/>
    </a:ext>
  </a:extLst>
</a:theme>
</file>

<file path=ppt/theme/theme8.xml><?xml version="1.0" encoding="utf-8"?>
<a:theme xmlns:a="http://schemas.openxmlformats.org/drawingml/2006/main" name="2_BLS Trendline Content Slide">
  <a:themeElements>
    <a:clrScheme name="Custom 1">
      <a:dk1>
        <a:srgbClr val="002060"/>
      </a:dk1>
      <a:lt1>
        <a:sysClr val="window" lastClr="FFFFFF"/>
      </a:lt1>
      <a:dk2>
        <a:srgbClr val="002060"/>
      </a:dk2>
      <a:lt2>
        <a:srgbClr val="FFFFFF"/>
      </a:lt2>
      <a:accent1>
        <a:srgbClr val="3E3F67"/>
      </a:accent1>
      <a:accent2>
        <a:srgbClr val="FFC000"/>
      </a:accent2>
      <a:accent3>
        <a:srgbClr val="C00000"/>
      </a:accent3>
      <a:accent4>
        <a:srgbClr val="00B0F0"/>
      </a:accent4>
      <a:accent5>
        <a:srgbClr val="92D050"/>
      </a:accent5>
      <a:accent6>
        <a:srgbClr val="244448"/>
      </a:accent6>
      <a:hlink>
        <a:srgbClr val="00B0F0"/>
      </a:hlink>
      <a:folHlink>
        <a:srgbClr val="00B0F0"/>
      </a:folHlink>
    </a:clrScheme>
    <a:fontScheme name="BLS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ctr" defTabSz="914400" rtl="0" eaLnBrk="1" fontAlgn="auto" latinLnBrk="0" hangingPunct="1">
          <a:lnSpc>
            <a:spcPct val="100000"/>
          </a:lnSpc>
          <a:spcBef>
            <a:spcPct val="0"/>
          </a:spcBef>
          <a:spcAft>
            <a:spcPts val="0"/>
          </a:spcAft>
          <a:buClrTx/>
          <a:buSzTx/>
          <a:buFontTx/>
          <a:buNone/>
          <a:tabLst/>
          <a:defRPr kumimoji="0" sz="3600" b="0" i="0" u="none" strike="noStrike" kern="1200" cap="none" spc="0" normalizeH="0" baseline="0" noProof="0" dirty="0" smtClean="0">
            <a:ln>
              <a:noFill/>
            </a:ln>
            <a:solidFill>
              <a:schemeClr val="bg1"/>
            </a:solidFill>
            <a:effectLst/>
            <a:uLnTx/>
            <a:uFillTx/>
            <a:latin typeface="Tahoma" pitchFamily="34" charset="0"/>
            <a:ea typeface="+mj-ea"/>
            <a:cs typeface="Tahoma" pitchFamily="34" charset="0"/>
          </a:defRPr>
        </a:defPPr>
      </a:lstStyle>
    </a:txDef>
  </a:objectDefaults>
  <a:extraClrSchemeLst/>
  <a:extLst>
    <a:ext uri="{05A4C25C-085E-4340-85A3-A5531E510DB2}">
      <thm15:themeFamily xmlns:thm15="http://schemas.microsoft.com/office/thememl/2012/main" name="BLS-Brand_core-standard-slides.potx" id="{B48101DD-A604-4E13-B4E6-7E6FF3A616E1}" vid="{A84D5705-D793-47EE-B444-DB1A83C73CF7}"/>
    </a:ext>
  </a:extLst>
</a:theme>
</file>

<file path=ppt/theme/theme9.xml><?xml version="1.0" encoding="utf-8"?>
<a:theme xmlns:a="http://schemas.openxmlformats.org/drawingml/2006/main" name="1_Contact Inform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lTimeLMI-20160428.potx" id="{6AE93EC5-B3C8-4083-BD44-42BCAEE901DF}" vid="{0B97FEBA-3A72-4067-A67A-672E736791A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8FBA55B8DA5045BFCD6003A0206EBB" ma:contentTypeVersion="0" ma:contentTypeDescription="Create a new document." ma:contentTypeScope="" ma:versionID="9af4df16691a9af1e934d66c9f31676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C49AA9-F75E-4759-B9AE-64F2C0E5A53C}">
  <ds:schemaRefs>
    <ds:schemaRef ds:uri="http://schemas.microsoft.com/sharepoint/v3/contenttype/forms"/>
  </ds:schemaRefs>
</ds:datastoreItem>
</file>

<file path=customXml/itemProps2.xml><?xml version="1.0" encoding="utf-8"?>
<ds:datastoreItem xmlns:ds="http://schemas.openxmlformats.org/officeDocument/2006/customXml" ds:itemID="{421FA3AD-3432-4526-89EB-7A5B323DBC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2AA1B5B-069E-4BDD-A79A-68D5FBCBDE35}">
  <ds:schemaRefs>
    <ds:schemaRef ds:uri="http://purl.org/dc/term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4816</TotalTime>
  <Words>2377</Words>
  <Application>Microsoft Office PowerPoint</Application>
  <PresentationFormat>On-screen Show (4:3)</PresentationFormat>
  <Paragraphs>654</Paragraphs>
  <Slides>70</Slides>
  <Notes>49</Notes>
  <HiddenSlides>1</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70</vt:i4>
      </vt:variant>
    </vt:vector>
  </HeadingPairs>
  <TitlesOfParts>
    <vt:vector size="93" baseType="lpstr">
      <vt:lpstr>ＭＳ Ｐゴシック</vt:lpstr>
      <vt:lpstr>Arial</vt:lpstr>
      <vt:lpstr>Calibri</vt:lpstr>
      <vt:lpstr>Century Gothic</vt:lpstr>
      <vt:lpstr>Franklin Gothic Medium</vt:lpstr>
      <vt:lpstr>Helvetica Light</vt:lpstr>
      <vt:lpstr>Impact</vt:lpstr>
      <vt:lpstr>Myriad Pro</vt:lpstr>
      <vt:lpstr>Myriad Pro Cond</vt:lpstr>
      <vt:lpstr>Noto Sans Symbols</vt:lpstr>
      <vt:lpstr>Tahoma</vt:lpstr>
      <vt:lpstr>Times New Roman</vt:lpstr>
      <vt:lpstr>Wingdings</vt:lpstr>
      <vt:lpstr>Wingdings 3</vt:lpstr>
      <vt:lpstr>Office Theme</vt:lpstr>
      <vt:lpstr>1_Custom Design</vt:lpstr>
      <vt:lpstr>BLS Trendline Content Slide</vt:lpstr>
      <vt:lpstr>2_Custom Design</vt:lpstr>
      <vt:lpstr>1_BLS Trendline Content Slide</vt:lpstr>
      <vt:lpstr>Contact Information</vt:lpstr>
      <vt:lpstr>Custom Design</vt:lpstr>
      <vt:lpstr>2_BLS Trendline Content Slide</vt:lpstr>
      <vt:lpstr>1_Contact Information</vt:lpstr>
      <vt:lpstr>PowerPoint Presentation</vt:lpstr>
      <vt:lpstr>PowerPoint Presentation</vt:lpstr>
      <vt:lpstr>Grantee Polling Question</vt:lpstr>
      <vt:lpstr>H-1B TechHire Grants  Webinar “Understanding Trends in Tech-Based Careers Using Labor Market Information and Real-time Data”</vt:lpstr>
      <vt:lpstr>Megan Baird </vt:lpstr>
      <vt:lpstr>Michael Wolf</vt:lpstr>
      <vt:lpstr>Stephen Lynch  </vt:lpstr>
      <vt:lpstr>PowerPoint Presentation</vt:lpstr>
      <vt:lpstr>PowerPoint Presentation</vt:lpstr>
      <vt:lpstr>Grantee Polling Question</vt:lpstr>
      <vt:lpstr>Labor Market Information (LMI) Overview</vt:lpstr>
      <vt:lpstr>What LMI can tell you</vt:lpstr>
      <vt:lpstr>Web Developers and  Electrical Engineering Technicians</vt:lpstr>
      <vt:lpstr>In-Demand Computer Occupations</vt:lpstr>
      <vt:lpstr>Occupational Employment Statistics  (OES) overview</vt:lpstr>
      <vt:lpstr>OES Data Elements</vt:lpstr>
      <vt:lpstr>OES Estimates Available</vt:lpstr>
      <vt:lpstr>Employment Projections Overview</vt:lpstr>
      <vt:lpstr>O*NET Content Model </vt:lpstr>
      <vt:lpstr>Web Developers</vt:lpstr>
      <vt:lpstr>Strengths of LMI</vt:lpstr>
      <vt:lpstr>Limitations of LMI</vt:lpstr>
      <vt:lpstr>PowerPoint Presentation</vt:lpstr>
      <vt:lpstr>PowerPoint Presentation</vt:lpstr>
      <vt:lpstr>Grantee Polling Question</vt:lpstr>
      <vt:lpstr>How to Determine  Jobs in Demand</vt:lpstr>
      <vt:lpstr>How To Determine Jobs in Demand </vt:lpstr>
      <vt:lpstr>How to Determine Jobs in Demand Using BLS and State/Area Projections</vt:lpstr>
      <vt:lpstr>How to Determine Jobs in Demand Using BLS and State/Area Projections</vt:lpstr>
      <vt:lpstr>How to Determine Jobs in Demand Using alternative data bases or customized employer needs</vt:lpstr>
      <vt:lpstr>Improved Alignment of Education and Training with the Hiring Needs of Business Using In-Demand Occupations… Does What?</vt:lpstr>
      <vt:lpstr>Quick Overview of Real-Time  Labor Market Information (LMI) </vt:lpstr>
      <vt:lpstr>Short-Term Demand Indicator - Online Job Ads</vt:lpstr>
      <vt:lpstr>Benefits to Real-Time LMI (online job ads) </vt:lpstr>
      <vt:lpstr>Real-Time LMI Data Uses During a Recession</vt:lpstr>
      <vt:lpstr>Real-Time LMI Data Uses During a Recession (continued)</vt:lpstr>
      <vt:lpstr>Real-Time LMI Data Caveats and Limitations</vt:lpstr>
      <vt:lpstr>Real-Time LMI Help-Wanted Online Occupations In Demand</vt:lpstr>
      <vt:lpstr>PowerPoint Presentation</vt:lpstr>
      <vt:lpstr>PowerPoint Presentation</vt:lpstr>
      <vt:lpstr>Understanding Trends in Tech-Based Careers Using LMI and Real-time Data</vt:lpstr>
      <vt:lpstr>Jobs Have a Genome</vt:lpstr>
      <vt:lpstr>PowerPoint Presentation</vt:lpstr>
      <vt:lpstr>PowerPoint Presentation</vt:lpstr>
      <vt:lpstr>PowerPoint Presentation</vt:lpstr>
      <vt:lpstr>PowerPoint Presentation</vt:lpstr>
      <vt:lpstr>Align Training to Local  Employer Needs</vt:lpstr>
      <vt:lpstr>Align Training to Local  Employer Needs</vt:lpstr>
      <vt:lpstr>Identify Local Employer  Pain Points</vt:lpstr>
      <vt:lpstr>PowerPoint Presentation</vt:lpstr>
      <vt:lpstr>PowerPoint Presentation</vt:lpstr>
      <vt:lpstr>PowerPoint Presentation</vt:lpstr>
      <vt:lpstr>PowerPoint Presentation</vt:lpstr>
      <vt:lpstr>Skills Drive Success in Traditional and Alternative Work Arrangements</vt:lpstr>
      <vt:lpstr>PowerPoint Presentation</vt:lpstr>
      <vt:lpstr>Grantee Polling Question</vt:lpstr>
      <vt:lpstr>Applying LMI and Real-Time Data to TechHire  </vt:lpstr>
      <vt:lpstr>Data Applications </vt:lpstr>
      <vt:lpstr>Curricular Design and Review</vt:lpstr>
      <vt:lpstr>Process to Identify Employers  for Engagement</vt:lpstr>
      <vt:lpstr>Use Visuals to Convey Data to Employers and other Stakeholders </vt:lpstr>
      <vt:lpstr>Grantee Polling Question</vt:lpstr>
      <vt:lpstr>Grantee Polling Question</vt:lpstr>
      <vt:lpstr>PowerPoint Presentation</vt:lpstr>
      <vt:lpstr> Resource Links</vt:lpstr>
      <vt:lpstr>Upcoming TA Next Steps</vt:lpstr>
      <vt:lpstr>Grantee Polling Question</vt:lpstr>
      <vt:lpstr>PowerPoint Presentation</vt:lpstr>
      <vt:lpstr>For More Information:</vt:lpstr>
      <vt:lpstr>TechHire Grantee Mailbox TechHire@dol.gov   To Reach your Federal Project Officer, DOL National Office and Technical Assistance Providers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Fernando Medrano</dc:creator>
  <cp:lastModifiedBy>Laura Casertano</cp:lastModifiedBy>
  <cp:revision>348</cp:revision>
  <dcterms:created xsi:type="dcterms:W3CDTF">2014-04-10T03:33:57Z</dcterms:created>
  <dcterms:modified xsi:type="dcterms:W3CDTF">2017-08-29T15:31:08Z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0x010100618FBA55B8DA5045BFCD6003A0206EBB</vt:lpwstr>
  </property>
</Properties>
</file>