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37"/>
  </p:notesMasterIdLst>
  <p:sldIdLst>
    <p:sldId id="287" r:id="rId6"/>
    <p:sldId id="272" r:id="rId7"/>
    <p:sldId id="280" r:id="rId8"/>
    <p:sldId id="293" r:id="rId9"/>
    <p:sldId id="294" r:id="rId10"/>
    <p:sldId id="295" r:id="rId11"/>
    <p:sldId id="296" r:id="rId12"/>
    <p:sldId id="297" r:id="rId13"/>
    <p:sldId id="298" r:id="rId14"/>
    <p:sldId id="299" r:id="rId15"/>
    <p:sldId id="271" r:id="rId16"/>
    <p:sldId id="300" r:id="rId17"/>
    <p:sldId id="301" r:id="rId18"/>
    <p:sldId id="302" r:id="rId19"/>
    <p:sldId id="303" r:id="rId20"/>
    <p:sldId id="304" r:id="rId21"/>
    <p:sldId id="305" r:id="rId22"/>
    <p:sldId id="306" r:id="rId23"/>
    <p:sldId id="307" r:id="rId24"/>
    <p:sldId id="309" r:id="rId25"/>
    <p:sldId id="310" r:id="rId26"/>
    <p:sldId id="308" r:id="rId27"/>
    <p:sldId id="311" r:id="rId28"/>
    <p:sldId id="312" r:id="rId29"/>
    <p:sldId id="313" r:id="rId30"/>
    <p:sldId id="315" r:id="rId31"/>
    <p:sldId id="316" r:id="rId32"/>
    <p:sldId id="277" r:id="rId33"/>
    <p:sldId id="291" r:id="rId34"/>
    <p:sldId id="292" r:id="rId35"/>
    <p:sldId id="282"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94451" autoAdjust="0"/>
  </p:normalViewPr>
  <p:slideViewPr>
    <p:cSldViewPr snapToGrid="0">
      <p:cViewPr>
        <p:scale>
          <a:sx n="66" d="100"/>
          <a:sy n="66" d="100"/>
        </p:scale>
        <p:origin x="1814" y="4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34829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STACEY’S SLIDE</a:t>
            </a:r>
          </a:p>
          <a:p>
            <a:endParaRPr lang="en-US" sz="1200" dirty="0"/>
          </a:p>
          <a:p>
            <a:r>
              <a:rPr lang="en-US" sz="1200" dirty="0"/>
              <a:t>As a pre-requisite for a work-experience, the Academy provides young adults with foundational knowledge for success on the job and in life.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Non-cognitive skills development is a focus of the course and is built in to the curriculum. The foundational tenet of the Academy is relationships—all staff rotate through teaching various content pieces, which results in the young adult having a village of staff wrapped around them and their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Relationships and youth engagement are key components of all program offerings, and the curriculum has been thoughtfully designed to incorporate program elements, have a fun and supportive atmosphere, and be a value-add to both youth and business alike.</a:t>
            </a:r>
          </a:p>
          <a:p>
            <a:endParaRPr lang="en-US" sz="1200"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3705908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15.xml"/><Relationship Id="rId4" Type="http://schemas.openxmlformats.org/officeDocument/2006/relationships/image" Target="../media/image29.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hyperlink" Target="https://youth.workforcegps.org/announcements/2017/11/21/15/48/Youth_Cohort_Challenge-__Short_Applications_Due_December_15-_201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Youth.workforcegps.org"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workforcegps.org/user/submit-resource" TargetMode="External"/><Relationship Id="rId2" Type="http://schemas.openxmlformats.org/officeDocument/2006/relationships/hyperlink" Target="https://www.workforcegps.org/resources/2017/02/14/16/39/WorkforceGPS_Member_Directory" TargetMode="External"/><Relationship Id="rId1" Type="http://schemas.openxmlformats.org/officeDocument/2006/relationships/slideLayout" Target="../slideLayouts/slideLayout2.xml"/><Relationship Id="rId5" Type="http://schemas.openxmlformats.org/officeDocument/2006/relationships/hyperlink" Target="https://youth.workforcegps.org/discussions" TargetMode="External"/><Relationship Id="rId4" Type="http://schemas.openxmlformats.org/officeDocument/2006/relationships/hyperlink" Target="mailto:youth.services@dol.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jclayton@wdcspokane.com"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mailto:staceyw@nextgenzone.org" TargetMode="External"/><Relationship Id="rId2" Type="http://schemas.openxmlformats.org/officeDocument/2006/relationships/hyperlink" Target="mailto:trinac@nextgenzone.org" TargetMode="Externa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r>
              <a:rPr lang="en-US" dirty="0"/>
              <a:t>December 5, 2017</a:t>
            </a:r>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fontScale="90000"/>
          </a:bodyPr>
          <a:lstStyle/>
          <a:p>
            <a:br>
              <a:rPr lang="en-US" dirty="0"/>
            </a:br>
            <a:br>
              <a:rPr lang="en-US" dirty="0"/>
            </a:br>
            <a:r>
              <a:rPr lang="en-US" dirty="0"/>
              <a:t>Comprehensive Service Delivery for Youth</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lstStyle/>
          <a:p>
            <a:r>
              <a:rPr lang="en-US" dirty="0"/>
              <a:t>Effective Uses of WIOA Youth Funds</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it takes: The essentials </a:t>
            </a:r>
          </a:p>
        </p:txBody>
      </p:sp>
      <p:sp>
        <p:nvSpPr>
          <p:cNvPr id="3" name="Content Placeholder 2"/>
          <p:cNvSpPr>
            <a:spLocks noGrp="1"/>
          </p:cNvSpPr>
          <p:nvPr>
            <p:ph idx="1"/>
          </p:nvPr>
        </p:nvSpPr>
        <p:spPr/>
        <p:txBody>
          <a:bodyPr/>
          <a:lstStyle/>
          <a:p>
            <a:r>
              <a:rPr lang="en-US" dirty="0"/>
              <a:t>Strong leadership and a vision</a:t>
            </a:r>
          </a:p>
          <a:p>
            <a:r>
              <a:rPr lang="en-US" dirty="0"/>
              <a:t>Key partnerships in place, including employer partnerships</a:t>
            </a:r>
          </a:p>
          <a:p>
            <a:r>
              <a:rPr lang="en-US" dirty="0"/>
              <a:t>Leveraging of multiple resources </a:t>
            </a:r>
          </a:p>
          <a:p>
            <a:r>
              <a:rPr lang="en-US" dirty="0"/>
              <a:t>Well-trained and qualified professional staff </a:t>
            </a:r>
          </a:p>
          <a:p>
            <a:r>
              <a:rPr lang="en-US" dirty="0"/>
              <a:t>Customer-centered/ positive youth development approaches to delivery</a:t>
            </a:r>
          </a:p>
          <a:p>
            <a:r>
              <a:rPr lang="en-US" dirty="0"/>
              <a:t>Ability to assess, evaluate, learn and improve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10</a:t>
            </a:fld>
            <a:endParaRPr lang="en-US"/>
          </a:p>
        </p:txBody>
      </p:sp>
    </p:spTree>
    <p:extLst>
      <p:ext uri="{BB962C8B-B14F-4D97-AF65-F5344CB8AC3E}">
        <p14:creationId xmlns:p14="http://schemas.microsoft.com/office/powerpoint/2010/main" val="169810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aspect(s) of delivering comprehensive services continues to challenge you? </a:t>
            </a:r>
          </a:p>
        </p:txBody>
      </p:sp>
      <p:sp>
        <p:nvSpPr>
          <p:cNvPr id="6" name="Content Placeholder 5"/>
          <p:cNvSpPr>
            <a:spLocks noGrp="1"/>
          </p:cNvSpPr>
          <p:nvPr>
            <p:ph idx="1"/>
          </p:nvPr>
        </p:nvSpPr>
        <p:spPr/>
        <p:txBody>
          <a:bodyPr>
            <a:normAutofit lnSpcReduction="10000"/>
          </a:bodyPr>
          <a:lstStyle/>
          <a:p>
            <a:pPr lvl="0"/>
            <a:r>
              <a:rPr lang="en-US" dirty="0"/>
              <a:t>Engaging out-of-school youth</a:t>
            </a:r>
          </a:p>
          <a:p>
            <a:pPr lvl="0"/>
            <a:r>
              <a:rPr lang="en-US" dirty="0"/>
              <a:t>Retaining out-of-school youth</a:t>
            </a:r>
          </a:p>
          <a:p>
            <a:pPr lvl="0"/>
            <a:r>
              <a:rPr lang="en-US" dirty="0"/>
              <a:t>Providing work-based learning/ work experience opportunities</a:t>
            </a:r>
          </a:p>
          <a:p>
            <a:pPr lvl="0"/>
            <a:r>
              <a:rPr lang="en-US" dirty="0"/>
              <a:t>Partnership building</a:t>
            </a:r>
          </a:p>
          <a:p>
            <a:pPr lvl="0"/>
            <a:r>
              <a:rPr lang="en-US" dirty="0"/>
              <a:t>Assessment and evaluation for program improvement</a:t>
            </a:r>
          </a:p>
          <a:p>
            <a:r>
              <a:rPr lang="en-US" dirty="0"/>
              <a:t>All of the above </a:t>
            </a:r>
          </a:p>
        </p:txBody>
      </p:sp>
      <p:sp>
        <p:nvSpPr>
          <p:cNvPr id="4" name="Slide Number Placeholder 3"/>
          <p:cNvSpPr>
            <a:spLocks noGrp="1"/>
          </p:cNvSpPr>
          <p:nvPr>
            <p:ph type="sldNum" sz="quarter" idx="10"/>
          </p:nvPr>
        </p:nvSpPr>
        <p:spPr/>
        <p:txBody>
          <a:bodyPr/>
          <a:lstStyle/>
          <a:p>
            <a:fld id="{78651A17-9376-40A4-9325-34268FB0E92D}" type="slidenum">
              <a:rPr lang="en-US" smtClean="0"/>
              <a:pPr/>
              <a:t>11</a:t>
            </a:fld>
            <a:endParaRPr lang="en-US" dirty="0"/>
          </a:p>
        </p:txBody>
      </p:sp>
    </p:spTree>
    <p:extLst>
      <p:ext uri="{BB962C8B-B14F-4D97-AF65-F5344CB8AC3E}">
        <p14:creationId xmlns:p14="http://schemas.microsoft.com/office/powerpoint/2010/main" val="212390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half" idx="2"/>
          </p:nvPr>
        </p:nvSpPr>
        <p:spPr>
          <a:xfrm>
            <a:off x="339424" y="528805"/>
            <a:ext cx="921646" cy="804862"/>
          </a:xfrm>
        </p:spPr>
        <p:txBody>
          <a:bodyPr/>
          <a:lstStyle/>
          <a:p>
            <a:r>
              <a:rPr lang="en-US" dirty="0"/>
              <a:t>1</a:t>
            </a:r>
          </a:p>
        </p:txBody>
      </p:sp>
      <p:pic>
        <p:nvPicPr>
          <p:cNvPr id="2050" name="Picture 2" descr="Image may contain: 1 person, smiling, standing and ind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2462883"/>
            <a:ext cx="3089274" cy="3089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192" y="253121"/>
            <a:ext cx="7200205" cy="1118479"/>
          </a:xfrm>
          <a:prstGeom prst="rect">
            <a:avLst/>
          </a:prstGeom>
        </p:spPr>
      </p:pic>
      <p:pic>
        <p:nvPicPr>
          <p:cNvPr id="1030" name="Picture 6"/>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2000"/>
                    </a14:imgEffect>
                  </a14:imgLayer>
                </a14:imgProps>
              </a:ext>
              <a:ext uri="{28A0092B-C50C-407E-A947-70E740481C1C}">
                <a14:useLocalDpi xmlns:a14="http://schemas.microsoft.com/office/drawing/2010/main" val="0"/>
              </a:ext>
            </a:extLst>
          </a:blip>
          <a:srcRect r="3247"/>
          <a:stretch/>
        </p:blipFill>
        <p:spPr bwMode="auto">
          <a:xfrm>
            <a:off x="3260724" y="1736301"/>
            <a:ext cx="2424108" cy="469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b="5348"/>
          <a:stretch/>
        </p:blipFill>
        <p:spPr bwMode="auto">
          <a:xfrm>
            <a:off x="5684832" y="1917912"/>
            <a:ext cx="3197406"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3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spokane washington 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737" y="83126"/>
            <a:ext cx="4713718" cy="276167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17202" y="752208"/>
            <a:ext cx="3640473" cy="5876924"/>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2" panose="05020102010507070707" pitchFamily="18" charset="2"/>
              <a:buNone/>
            </a:pPr>
            <a:r>
              <a:rPr lang="en-US" sz="2500" b="1" dirty="0"/>
              <a:t>Key Demographics</a:t>
            </a:r>
          </a:p>
          <a:p>
            <a:pPr marL="0" indent="0" algn="r">
              <a:buFont typeface="Wingdings 2" panose="05020102010507070707" pitchFamily="18" charset="2"/>
              <a:buNone/>
            </a:pPr>
            <a:endParaRPr lang="en-US" sz="2000" dirty="0"/>
          </a:p>
          <a:p>
            <a:pPr marL="0" indent="0" algn="r">
              <a:buFont typeface="Wingdings 2" panose="05020102010507070707" pitchFamily="18" charset="2"/>
              <a:buNone/>
            </a:pPr>
            <a:r>
              <a:rPr lang="en-US" sz="2000" dirty="0"/>
              <a:t>Population </a:t>
            </a:r>
            <a:r>
              <a:rPr lang="en-US" sz="2000" b="1" dirty="0">
                <a:solidFill>
                  <a:schemeClr val="accent6">
                    <a:lumMod val="75000"/>
                  </a:schemeClr>
                </a:solidFill>
              </a:rPr>
              <a:t>409,945</a:t>
            </a:r>
          </a:p>
          <a:p>
            <a:pPr marL="0" indent="0" algn="r">
              <a:buFont typeface="Wingdings 2" panose="05020102010507070707" pitchFamily="18" charset="2"/>
              <a:buNone/>
            </a:pPr>
            <a:endParaRPr lang="en-US" sz="2000" dirty="0"/>
          </a:p>
          <a:p>
            <a:pPr marL="0" indent="0" algn="r">
              <a:buFont typeface="Wingdings 2" panose="05020102010507070707" pitchFamily="18" charset="2"/>
              <a:buNone/>
            </a:pPr>
            <a:r>
              <a:rPr lang="en-US" sz="2000" dirty="0"/>
              <a:t>Total Labor Force – </a:t>
            </a:r>
            <a:r>
              <a:rPr lang="en-US" sz="2000" b="1" dirty="0">
                <a:solidFill>
                  <a:schemeClr val="accent6">
                    <a:lumMod val="75000"/>
                  </a:schemeClr>
                </a:solidFill>
              </a:rPr>
              <a:t>231,638</a:t>
            </a:r>
          </a:p>
          <a:p>
            <a:pPr marL="0" indent="0" algn="r">
              <a:buFont typeface="Wingdings 2" panose="05020102010507070707" pitchFamily="18" charset="2"/>
              <a:buNone/>
            </a:pPr>
            <a:endParaRPr lang="en-US" sz="2000" dirty="0"/>
          </a:p>
          <a:p>
            <a:pPr marL="0" indent="0" algn="r">
              <a:buFont typeface="Wingdings 2" panose="05020102010507070707" pitchFamily="18" charset="2"/>
              <a:buNone/>
            </a:pPr>
            <a:r>
              <a:rPr lang="en-US" sz="2000" dirty="0"/>
              <a:t>Unemployment – </a:t>
            </a:r>
            <a:r>
              <a:rPr lang="en-US" sz="2000" b="1" dirty="0">
                <a:solidFill>
                  <a:schemeClr val="accent6">
                    <a:lumMod val="75000"/>
                  </a:schemeClr>
                </a:solidFill>
              </a:rPr>
              <a:t>6.3% </a:t>
            </a:r>
            <a:r>
              <a:rPr lang="en-US" sz="1000" i="1" dirty="0"/>
              <a:t>(August 2016)</a:t>
            </a:r>
          </a:p>
          <a:p>
            <a:pPr marL="0" indent="0" algn="r">
              <a:buFont typeface="Wingdings 2" panose="05020102010507070707" pitchFamily="18" charset="2"/>
              <a:buNone/>
            </a:pPr>
            <a:endParaRPr lang="en-US" sz="2000" dirty="0"/>
          </a:p>
          <a:p>
            <a:pPr marL="0" indent="0" algn="r">
              <a:buFont typeface="Wingdings 2" panose="05020102010507070707" pitchFamily="18" charset="2"/>
              <a:buNone/>
            </a:pPr>
            <a:r>
              <a:rPr lang="en-US" sz="2000" dirty="0"/>
              <a:t>Youth Unemployment – </a:t>
            </a:r>
            <a:r>
              <a:rPr lang="en-US" sz="2000" b="1" dirty="0">
                <a:solidFill>
                  <a:schemeClr val="accent6">
                    <a:lumMod val="75000"/>
                  </a:schemeClr>
                </a:solidFill>
              </a:rPr>
              <a:t>13% </a:t>
            </a:r>
            <a:r>
              <a:rPr lang="en-US" sz="1000" i="1" dirty="0"/>
              <a:t>(Ages 16-24)</a:t>
            </a:r>
          </a:p>
          <a:p>
            <a:pPr algn="r"/>
            <a:endParaRPr lang="en-US" sz="2000" dirty="0"/>
          </a:p>
          <a:p>
            <a:pPr marL="0" indent="0" algn="r">
              <a:buFont typeface="Wingdings 2" panose="05020102010507070707" pitchFamily="18" charset="2"/>
              <a:buNone/>
            </a:pPr>
            <a:r>
              <a:rPr lang="en-US" sz="2000" dirty="0"/>
              <a:t>Major industries – Healthcare, Transportation, Advanced Manufacturing, Professional Services</a:t>
            </a:r>
          </a:p>
          <a:p>
            <a:endParaRPr lang="en-US" sz="2000" dirty="0"/>
          </a:p>
        </p:txBody>
      </p:sp>
      <p:pic>
        <p:nvPicPr>
          <p:cNvPr id="11" name="Picture 6" descr="Image result for spokane washing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138" y="2937105"/>
            <a:ext cx="4556317" cy="30356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p:cNvSpPr>
            <a:spLocks noGrp="1"/>
          </p:cNvSpPr>
          <p:nvPr>
            <p:ph type="body" sz="half" idx="2"/>
          </p:nvPr>
        </p:nvSpPr>
        <p:spPr>
          <a:xfrm>
            <a:off x="339424" y="528805"/>
            <a:ext cx="921646" cy="804862"/>
          </a:xfrm>
        </p:spPr>
        <p:txBody>
          <a:bodyPr/>
          <a:lstStyle/>
          <a:p>
            <a:r>
              <a:rPr lang="en-US" dirty="0"/>
              <a:t>2</a:t>
            </a:r>
          </a:p>
        </p:txBody>
      </p:sp>
    </p:spTree>
    <p:extLst>
      <p:ext uri="{BB962C8B-B14F-4D97-AF65-F5344CB8AC3E}">
        <p14:creationId xmlns:p14="http://schemas.microsoft.com/office/powerpoint/2010/main" val="293356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14</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416" y="888206"/>
            <a:ext cx="4722139" cy="5951057"/>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806" y="2772832"/>
            <a:ext cx="2600688" cy="1390844"/>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63676"/>
            <a:ext cx="4810797" cy="1381318"/>
          </a:xfrm>
          <a:prstGeom prst="rect">
            <a:avLst/>
          </a:prstGeom>
        </p:spPr>
      </p:pic>
      <p:sp>
        <p:nvSpPr>
          <p:cNvPr id="10" name="Title 1"/>
          <p:cNvSpPr>
            <a:spLocks noGrp="1"/>
          </p:cNvSpPr>
          <p:nvPr>
            <p:ph type="title"/>
          </p:nvPr>
        </p:nvSpPr>
        <p:spPr>
          <a:xfrm>
            <a:off x="1285875" y="200081"/>
            <a:ext cx="4803250" cy="1071633"/>
          </a:xfrm>
        </p:spPr>
        <p:txBody>
          <a:bodyPr>
            <a:normAutofit fontScale="90000"/>
          </a:bodyPr>
          <a:lstStyle/>
          <a:p>
            <a:pPr algn="l"/>
            <a:r>
              <a:rPr lang="en-US" sz="3700" dirty="0">
                <a:solidFill>
                  <a:schemeClr val="accent2">
                    <a:lumMod val="60000"/>
                    <a:lumOff val="40000"/>
                  </a:schemeClr>
                </a:solidFill>
              </a:rPr>
              <a:t>Next Generation Zone</a:t>
            </a:r>
          </a:p>
        </p:txBody>
      </p:sp>
      <p:sp>
        <p:nvSpPr>
          <p:cNvPr id="11" name="Text Placeholder 4"/>
          <p:cNvSpPr>
            <a:spLocks noGrp="1"/>
          </p:cNvSpPr>
          <p:nvPr>
            <p:ph type="body" sz="half" idx="2"/>
          </p:nvPr>
        </p:nvSpPr>
        <p:spPr>
          <a:xfrm>
            <a:off x="339424" y="528805"/>
            <a:ext cx="921646" cy="804862"/>
          </a:xfrm>
        </p:spPr>
        <p:txBody>
          <a:bodyPr/>
          <a:lstStyle/>
          <a:p>
            <a:r>
              <a:rPr lang="en-US" dirty="0"/>
              <a:t>3</a:t>
            </a:r>
          </a:p>
        </p:txBody>
      </p:sp>
    </p:spTree>
    <p:extLst>
      <p:ext uri="{BB962C8B-B14F-4D97-AF65-F5344CB8AC3E}">
        <p14:creationId xmlns:p14="http://schemas.microsoft.com/office/powerpoint/2010/main" val="427532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199" y="365126"/>
            <a:ext cx="7366001" cy="1051560"/>
          </a:xfrm>
        </p:spPr>
        <p:txBody>
          <a:bodyPr/>
          <a:lstStyle/>
          <a:p>
            <a:r>
              <a:rPr lang="en-US" dirty="0"/>
              <a:t>What is the Next Generation Zone?</a:t>
            </a:r>
          </a:p>
        </p:txBody>
      </p:sp>
      <p:sp>
        <p:nvSpPr>
          <p:cNvPr id="3" name="Content Placeholder 2"/>
          <p:cNvSpPr>
            <a:spLocks noGrp="1"/>
          </p:cNvSpPr>
          <p:nvPr>
            <p:ph idx="1"/>
          </p:nvPr>
        </p:nvSpPr>
        <p:spPr/>
        <p:txBody>
          <a:bodyPr>
            <a:normAutofit lnSpcReduction="10000"/>
          </a:bodyPr>
          <a:lstStyle/>
          <a:p>
            <a:r>
              <a:rPr lang="en-US" dirty="0"/>
              <a:t>Fully integrated youth one-stop center.</a:t>
            </a:r>
          </a:p>
          <a:p>
            <a:r>
              <a:rPr lang="en-US" dirty="0"/>
              <a:t>By braiding resources, we provide services to all youth in Spokane County.</a:t>
            </a:r>
          </a:p>
          <a:p>
            <a:r>
              <a:rPr lang="en-US" dirty="0"/>
              <a:t>Focus on out-of-school youth (98% OSY).</a:t>
            </a:r>
          </a:p>
          <a:p>
            <a:r>
              <a:rPr lang="en-US" dirty="0"/>
              <a:t>On-site high school equivalency classroom.</a:t>
            </a:r>
          </a:p>
          <a:p>
            <a:r>
              <a:rPr lang="en-US" dirty="0"/>
              <a:t>Heavy focus on re-engagement practices.</a:t>
            </a:r>
          </a:p>
          <a:p>
            <a:r>
              <a:rPr lang="en-US" dirty="0"/>
              <a:t>Staff connect youth with work-based learning, employment, connection to post-secondary opportunities.</a:t>
            </a:r>
          </a:p>
          <a:p>
            <a:endParaRPr lang="en-US" dirty="0"/>
          </a:p>
        </p:txBody>
      </p:sp>
      <p:sp>
        <p:nvSpPr>
          <p:cNvPr id="5" name="Text Placeholder 4"/>
          <p:cNvSpPr>
            <a:spLocks noGrp="1"/>
          </p:cNvSpPr>
          <p:nvPr>
            <p:ph type="body" sz="half" idx="2"/>
          </p:nvPr>
        </p:nvSpPr>
        <p:spPr/>
        <p:txBody>
          <a:bodyPr/>
          <a:lstStyle/>
          <a:p>
            <a:r>
              <a:rPr lang="en-US" dirty="0"/>
              <a:t>4</a:t>
            </a:r>
          </a:p>
        </p:txBody>
      </p:sp>
    </p:spTree>
    <p:extLst>
      <p:ext uri="{BB962C8B-B14F-4D97-AF65-F5344CB8AC3E}">
        <p14:creationId xmlns:p14="http://schemas.microsoft.com/office/powerpoint/2010/main" val="257822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On-site partner programs…</a:t>
            </a:r>
          </a:p>
        </p:txBody>
      </p:sp>
      <p:sp>
        <p:nvSpPr>
          <p:cNvPr id="3" name="Content Placeholder 2"/>
          <p:cNvSpPr>
            <a:spLocks noGrp="1"/>
          </p:cNvSpPr>
          <p:nvPr>
            <p:ph idx="1"/>
          </p:nvPr>
        </p:nvSpPr>
        <p:spPr/>
        <p:txBody>
          <a:bodyPr>
            <a:normAutofit fontScale="92500" lnSpcReduction="20000"/>
          </a:bodyPr>
          <a:lstStyle/>
          <a:p>
            <a:r>
              <a:rPr lang="en-US" dirty="0"/>
              <a:t>WIOA Title I Youth </a:t>
            </a:r>
            <a:r>
              <a:rPr lang="en-US" sz="2000" i="1" dirty="0"/>
              <a:t>(provided by a consortium of agencies)</a:t>
            </a:r>
          </a:p>
          <a:p>
            <a:r>
              <a:rPr lang="en-US" dirty="0"/>
              <a:t>Community Colleges of Spokane </a:t>
            </a:r>
            <a:r>
              <a:rPr lang="en-US" sz="2000" i="1" dirty="0"/>
              <a:t>(Title II)</a:t>
            </a:r>
          </a:p>
          <a:p>
            <a:r>
              <a:rPr lang="en-US" dirty="0"/>
              <a:t>Open Doors Reengagement Program </a:t>
            </a:r>
            <a:r>
              <a:rPr lang="en-US" sz="2000" i="1" dirty="0"/>
              <a:t>(WA State)</a:t>
            </a:r>
          </a:p>
          <a:p>
            <a:r>
              <a:rPr lang="en-US" dirty="0"/>
              <a:t>Vocational Rehabilitation </a:t>
            </a:r>
            <a:r>
              <a:rPr lang="en-US" sz="2200" i="1" dirty="0"/>
              <a:t>(Title IV)</a:t>
            </a:r>
          </a:p>
          <a:p>
            <a:r>
              <a:rPr lang="en-US" dirty="0"/>
              <a:t>Job Corps </a:t>
            </a:r>
          </a:p>
          <a:p>
            <a:r>
              <a:rPr lang="en-US" dirty="0" err="1"/>
              <a:t>YouthBuild</a:t>
            </a:r>
            <a:endParaRPr lang="en-US" dirty="0"/>
          </a:p>
          <a:p>
            <a:r>
              <a:rPr lang="en-US" dirty="0"/>
              <a:t>AmeriCorps</a:t>
            </a:r>
          </a:p>
          <a:p>
            <a:r>
              <a:rPr lang="en-US" dirty="0"/>
              <a:t>Community-based organizations including: housing provider, health insurance assistance, and more.</a:t>
            </a:r>
          </a:p>
          <a:p>
            <a:endParaRPr lang="en-US" dirty="0"/>
          </a:p>
        </p:txBody>
      </p:sp>
      <p:sp>
        <p:nvSpPr>
          <p:cNvPr id="5" name="Text Placeholder 4"/>
          <p:cNvSpPr>
            <a:spLocks noGrp="1"/>
          </p:cNvSpPr>
          <p:nvPr>
            <p:ph type="body" sz="half" idx="2"/>
          </p:nvPr>
        </p:nvSpPr>
        <p:spPr/>
        <p:txBody>
          <a:bodyPr/>
          <a:lstStyle/>
          <a:p>
            <a:r>
              <a:rPr lang="en-US" dirty="0"/>
              <a:t>5</a:t>
            </a:r>
          </a:p>
        </p:txBody>
      </p:sp>
    </p:spTree>
    <p:extLst>
      <p:ext uri="{BB962C8B-B14F-4D97-AF65-F5344CB8AC3E}">
        <p14:creationId xmlns:p14="http://schemas.microsoft.com/office/powerpoint/2010/main" val="303084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Next Generation Zone youth experience</a:t>
            </a:r>
          </a:p>
        </p:txBody>
      </p:sp>
      <p:sp>
        <p:nvSpPr>
          <p:cNvPr id="3" name="Content Placeholder 2"/>
          <p:cNvSpPr>
            <a:spLocks noGrp="1"/>
          </p:cNvSpPr>
          <p:nvPr>
            <p:ph idx="1"/>
          </p:nvPr>
        </p:nvSpPr>
        <p:spPr/>
        <p:txBody>
          <a:bodyPr>
            <a:normAutofit/>
          </a:bodyPr>
          <a:lstStyle/>
          <a:p>
            <a:r>
              <a:rPr lang="en-US" dirty="0"/>
              <a:t>Focus on quality of youth experience</a:t>
            </a:r>
          </a:p>
          <a:p>
            <a:r>
              <a:rPr lang="en-US" dirty="0"/>
              <a:t>Creating a sense of belonging and putting relationships first.</a:t>
            </a:r>
          </a:p>
          <a:p>
            <a:r>
              <a:rPr lang="en-US" dirty="0"/>
              <a:t>Seamless service delivery &amp; invisibility of funding sources </a:t>
            </a:r>
          </a:p>
          <a:p>
            <a:r>
              <a:rPr lang="en-US" dirty="0"/>
              <a:t>Meeting essential needs</a:t>
            </a:r>
          </a:p>
          <a:p>
            <a:pPr lvl="1"/>
            <a:r>
              <a:rPr lang="en-US" dirty="0"/>
              <a:t>Safety, security, nutrition</a:t>
            </a:r>
          </a:p>
        </p:txBody>
      </p:sp>
      <p:sp>
        <p:nvSpPr>
          <p:cNvPr id="5" name="Text Placeholder 4"/>
          <p:cNvSpPr>
            <a:spLocks noGrp="1"/>
          </p:cNvSpPr>
          <p:nvPr>
            <p:ph type="body" sz="half" idx="2"/>
          </p:nvPr>
        </p:nvSpPr>
        <p:spPr/>
        <p:txBody>
          <a:bodyPr/>
          <a:lstStyle/>
          <a:p>
            <a:r>
              <a:rPr lang="en-US" dirty="0"/>
              <a:t>6</a:t>
            </a:r>
          </a:p>
        </p:txBody>
      </p:sp>
    </p:spTree>
    <p:extLst>
      <p:ext uri="{BB962C8B-B14F-4D97-AF65-F5344CB8AC3E}">
        <p14:creationId xmlns:p14="http://schemas.microsoft.com/office/powerpoint/2010/main" val="287128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philosophy…</a:t>
            </a:r>
          </a:p>
        </p:txBody>
      </p:sp>
      <p:sp>
        <p:nvSpPr>
          <p:cNvPr id="3" name="Content Placeholder 2"/>
          <p:cNvSpPr>
            <a:spLocks noGrp="1"/>
          </p:cNvSpPr>
          <p:nvPr>
            <p:ph idx="1"/>
          </p:nvPr>
        </p:nvSpPr>
        <p:spPr/>
        <p:txBody>
          <a:bodyPr>
            <a:normAutofit fontScale="85000" lnSpcReduction="20000"/>
          </a:bodyPr>
          <a:lstStyle/>
          <a:p>
            <a:r>
              <a:rPr lang="en-US" dirty="0"/>
              <a:t>Trauma-informed practices</a:t>
            </a:r>
          </a:p>
          <a:p>
            <a:pPr lvl="1"/>
            <a:r>
              <a:rPr lang="en-US" dirty="0"/>
              <a:t>Safety, Consistency, Predictability</a:t>
            </a:r>
          </a:p>
          <a:p>
            <a:r>
              <a:rPr lang="en-US" dirty="0"/>
              <a:t>Youth-centered design</a:t>
            </a:r>
          </a:p>
          <a:p>
            <a:r>
              <a:rPr lang="en-US" dirty="0"/>
              <a:t>Emphasis on staff professional development</a:t>
            </a:r>
          </a:p>
          <a:p>
            <a:pPr lvl="1"/>
            <a:r>
              <a:rPr lang="en-US" dirty="0"/>
              <a:t>Includes the whole youth workforce system not just specific programs/funding sources</a:t>
            </a:r>
          </a:p>
          <a:p>
            <a:pPr lvl="1"/>
            <a:r>
              <a:rPr lang="en-US" dirty="0"/>
              <a:t>Common case management philosophy</a:t>
            </a:r>
          </a:p>
          <a:p>
            <a:pPr lvl="2"/>
            <a:r>
              <a:rPr lang="en-US" dirty="0">
                <a:solidFill>
                  <a:schemeClr val="tx1">
                    <a:lumMod val="90000"/>
                    <a:lumOff val="10000"/>
                  </a:schemeClr>
                </a:solidFill>
              </a:rPr>
              <a:t>Parenting v. </a:t>
            </a:r>
            <a:r>
              <a:rPr lang="en-US" u="sng" dirty="0">
                <a:solidFill>
                  <a:schemeClr val="tx1">
                    <a:lumMod val="90000"/>
                    <a:lumOff val="10000"/>
                  </a:schemeClr>
                </a:solidFill>
              </a:rPr>
              <a:t>partnering</a:t>
            </a:r>
          </a:p>
          <a:p>
            <a:pPr lvl="2"/>
            <a:r>
              <a:rPr lang="en-US" dirty="0">
                <a:solidFill>
                  <a:schemeClr val="tx1">
                    <a:lumMod val="90000"/>
                    <a:lumOff val="10000"/>
                  </a:schemeClr>
                </a:solidFill>
              </a:rPr>
              <a:t>Enabling v. </a:t>
            </a:r>
            <a:r>
              <a:rPr lang="en-US" u="sng" dirty="0">
                <a:solidFill>
                  <a:schemeClr val="tx1">
                    <a:lumMod val="90000"/>
                    <a:lumOff val="10000"/>
                  </a:schemeClr>
                </a:solidFill>
              </a:rPr>
              <a:t>empowering</a:t>
            </a:r>
          </a:p>
          <a:p>
            <a:pPr lvl="2"/>
            <a:r>
              <a:rPr lang="en-US" dirty="0">
                <a:solidFill>
                  <a:schemeClr val="tx1">
                    <a:lumMod val="90000"/>
                    <a:lumOff val="10000"/>
                  </a:schemeClr>
                </a:solidFill>
              </a:rPr>
              <a:t>Saving v. </a:t>
            </a:r>
            <a:r>
              <a:rPr lang="en-US" u="sng" dirty="0">
                <a:solidFill>
                  <a:schemeClr val="tx1">
                    <a:lumMod val="90000"/>
                    <a:lumOff val="10000"/>
                  </a:schemeClr>
                </a:solidFill>
              </a:rPr>
              <a:t>self-sufficiency  </a:t>
            </a:r>
            <a:endParaRPr lang="en-US" u="sng" dirty="0"/>
          </a:p>
          <a:p>
            <a:r>
              <a:rPr lang="en-US" dirty="0"/>
              <a:t>Continuous improvement and evaluation</a:t>
            </a:r>
          </a:p>
          <a:p>
            <a:r>
              <a:rPr lang="en-US" dirty="0"/>
              <a:t>Innovation, flexibility, problem solving</a:t>
            </a:r>
          </a:p>
        </p:txBody>
      </p:sp>
      <p:sp>
        <p:nvSpPr>
          <p:cNvPr id="5" name="Text Placeholder 4"/>
          <p:cNvSpPr>
            <a:spLocks noGrp="1"/>
          </p:cNvSpPr>
          <p:nvPr>
            <p:ph type="body" sz="half" idx="2"/>
          </p:nvPr>
        </p:nvSpPr>
        <p:spPr/>
        <p:txBody>
          <a:bodyPr/>
          <a:lstStyle/>
          <a:p>
            <a:r>
              <a:rPr lang="en-US" dirty="0"/>
              <a:t>7</a:t>
            </a:r>
          </a:p>
        </p:txBody>
      </p:sp>
    </p:spTree>
    <p:extLst>
      <p:ext uri="{BB962C8B-B14F-4D97-AF65-F5344CB8AC3E}">
        <p14:creationId xmlns:p14="http://schemas.microsoft.com/office/powerpoint/2010/main" val="286318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dirty="0"/>
              <a:t>8</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276226"/>
            <a:ext cx="5716843" cy="6105524"/>
          </a:xfrm>
          <a:prstGeom prst="rect">
            <a:avLst/>
          </a:prstGeom>
        </p:spPr>
      </p:pic>
    </p:spTree>
    <p:extLst>
      <p:ext uri="{BB962C8B-B14F-4D97-AF65-F5344CB8AC3E}">
        <p14:creationId xmlns:p14="http://schemas.microsoft.com/office/powerpoint/2010/main" val="296581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Braided funding staff positions</a:t>
            </a:r>
          </a:p>
        </p:txBody>
      </p:sp>
      <p:sp>
        <p:nvSpPr>
          <p:cNvPr id="3" name="Content Placeholder 2"/>
          <p:cNvSpPr>
            <a:spLocks noGrp="1"/>
          </p:cNvSpPr>
          <p:nvPr>
            <p:ph idx="1"/>
          </p:nvPr>
        </p:nvSpPr>
        <p:spPr/>
        <p:txBody>
          <a:bodyPr>
            <a:normAutofit/>
          </a:bodyPr>
          <a:lstStyle/>
          <a:p>
            <a:r>
              <a:rPr lang="en-US" i="1" dirty="0"/>
              <a:t>College &amp; Career Navigator</a:t>
            </a:r>
          </a:p>
          <a:p>
            <a:pPr lvl="1"/>
            <a:r>
              <a:rPr lang="en-US" dirty="0"/>
              <a:t>Focuses on placement and retention of youth in to post-secondary education and training.</a:t>
            </a:r>
          </a:p>
          <a:p>
            <a:r>
              <a:rPr lang="en-US" i="1" dirty="0"/>
              <a:t>Mental Health Specialist</a:t>
            </a:r>
          </a:p>
          <a:p>
            <a:pPr lvl="1"/>
            <a:r>
              <a:rPr lang="en-US" dirty="0"/>
              <a:t>Focuses on crisis intervention and referral/soft hand off to a community provider when necessary. </a:t>
            </a:r>
          </a:p>
          <a:p>
            <a:r>
              <a:rPr lang="en-US" i="1" dirty="0"/>
              <a:t>On deck: Health Education</a:t>
            </a:r>
          </a:p>
          <a:p>
            <a:pPr lvl="1"/>
            <a:r>
              <a:rPr lang="en-US" dirty="0"/>
              <a:t>Will deliver health education classes to youth including smoking cessation, wellness for work, nutrition, and positive parenting. </a:t>
            </a:r>
          </a:p>
          <a:p>
            <a:pPr marL="0" indent="0">
              <a:buNone/>
            </a:pPr>
            <a:endParaRPr lang="en-US" dirty="0"/>
          </a:p>
        </p:txBody>
      </p:sp>
      <p:sp>
        <p:nvSpPr>
          <p:cNvPr id="5" name="Text Placeholder 4"/>
          <p:cNvSpPr>
            <a:spLocks noGrp="1"/>
          </p:cNvSpPr>
          <p:nvPr>
            <p:ph type="body" sz="half" idx="2"/>
          </p:nvPr>
        </p:nvSpPr>
        <p:spPr/>
        <p:txBody>
          <a:bodyPr/>
          <a:lstStyle/>
          <a:p>
            <a:r>
              <a:rPr lang="en-US" dirty="0"/>
              <a:t>9</a:t>
            </a:r>
          </a:p>
        </p:txBody>
      </p:sp>
    </p:spTree>
    <p:extLst>
      <p:ext uri="{BB962C8B-B14F-4D97-AF65-F5344CB8AC3E}">
        <p14:creationId xmlns:p14="http://schemas.microsoft.com/office/powerpoint/2010/main" val="250284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WIOA Program Elements</a:t>
            </a:r>
            <a:br>
              <a:rPr lang="en-US" dirty="0"/>
            </a:br>
            <a:r>
              <a:rPr lang="en-US" i="1" dirty="0"/>
              <a:t>21</a:t>
            </a:r>
            <a:r>
              <a:rPr lang="en-US" i="1" baseline="30000" dirty="0"/>
              <a:t>st</a:t>
            </a:r>
            <a:r>
              <a:rPr lang="en-US" i="1" dirty="0"/>
              <a:t> Century Career Skills Academy</a:t>
            </a:r>
          </a:p>
        </p:txBody>
      </p:sp>
      <p:sp>
        <p:nvSpPr>
          <p:cNvPr id="3" name="Content Placeholder 2"/>
          <p:cNvSpPr>
            <a:spLocks noGrp="1"/>
          </p:cNvSpPr>
          <p:nvPr>
            <p:ph idx="1"/>
          </p:nvPr>
        </p:nvSpPr>
        <p:spPr>
          <a:xfrm>
            <a:off x="252248" y="1513491"/>
            <a:ext cx="8576442" cy="4572000"/>
          </a:xfrm>
        </p:spPr>
        <p:txBody>
          <a:bodyPr>
            <a:normAutofit/>
          </a:bodyPr>
          <a:lstStyle/>
          <a:p>
            <a:pPr marL="0" indent="0">
              <a:buNone/>
            </a:pPr>
            <a:endParaRPr lang="en-US" sz="1600" dirty="0"/>
          </a:p>
          <a:p>
            <a:pPr marL="0" indent="0">
              <a:buNone/>
            </a:pPr>
            <a:r>
              <a:rPr lang="en-US" sz="1800" dirty="0"/>
              <a:t>Our 21</a:t>
            </a:r>
            <a:r>
              <a:rPr lang="en-US" sz="1800" baseline="30000" dirty="0"/>
              <a:t>st</a:t>
            </a:r>
            <a:r>
              <a:rPr lang="en-US" sz="1800" dirty="0"/>
              <a:t> Century Skills Academy is a 36-hour course that starts at the ground up, from career exploration to teaching crucial work-readiness skills. As a pre-requisite for a work-experience, the Academy provides young adults with foundational knowledge for success on the job and in life. Content includes career exploration, personality assessments, leadership development, guest speakers, and a wide array of engaging activities. </a:t>
            </a:r>
          </a:p>
          <a:p>
            <a:pPr marL="0" indent="0">
              <a:buNone/>
            </a:pPr>
            <a:endParaRPr lang="en-US" sz="1600" dirty="0"/>
          </a:p>
          <a:p>
            <a:pPr marL="0" indent="0">
              <a:buNone/>
            </a:pPr>
            <a:r>
              <a:rPr lang="en-US" sz="1600" b="1" dirty="0"/>
              <a:t>8 WIOA Program Elements are woven in to the Academy– </a:t>
            </a:r>
          </a:p>
          <a:p>
            <a:pPr marL="0" indent="0">
              <a:buNone/>
            </a:pPr>
            <a:endParaRPr lang="en-US" sz="1600" dirty="0"/>
          </a:p>
        </p:txBody>
      </p:sp>
      <p:sp>
        <p:nvSpPr>
          <p:cNvPr id="5" name="Text Placeholder 4"/>
          <p:cNvSpPr>
            <a:spLocks noGrp="1"/>
          </p:cNvSpPr>
          <p:nvPr>
            <p:ph type="body" sz="half" idx="2"/>
          </p:nvPr>
        </p:nvSpPr>
        <p:spPr/>
        <p:txBody>
          <a:bodyPr>
            <a:normAutofit/>
          </a:bodyPr>
          <a:lstStyle/>
          <a:p>
            <a:r>
              <a:rPr lang="en-US" dirty="0"/>
              <a:t>10</a:t>
            </a:r>
          </a:p>
          <a:p>
            <a:endParaRPr lang="en-US"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24" y="3612286"/>
            <a:ext cx="8073432" cy="1874114"/>
          </a:xfrm>
          <a:prstGeom prst="rect">
            <a:avLst/>
          </a:prstGeom>
        </p:spPr>
      </p:pic>
    </p:spTree>
    <p:extLst>
      <p:ext uri="{BB962C8B-B14F-4D97-AF65-F5344CB8AC3E}">
        <p14:creationId xmlns:p14="http://schemas.microsoft.com/office/powerpoint/2010/main" val="345445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Work-based learning</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22</a:t>
            </a:fld>
            <a:endParaRPr lang="en-US"/>
          </a:p>
        </p:txBody>
      </p:sp>
      <p:sp>
        <p:nvSpPr>
          <p:cNvPr id="5" name="Text Placeholder 4"/>
          <p:cNvSpPr>
            <a:spLocks noGrp="1"/>
          </p:cNvSpPr>
          <p:nvPr>
            <p:ph type="body" sz="half" idx="2"/>
          </p:nvPr>
        </p:nvSpPr>
        <p:spPr/>
        <p:txBody>
          <a:bodyPr/>
          <a:lstStyle/>
          <a:p>
            <a:r>
              <a:rPr lang="en-US" dirty="0"/>
              <a:t>11</a:t>
            </a:r>
          </a:p>
        </p:txBody>
      </p:sp>
      <p:pic>
        <p:nvPicPr>
          <p:cNvPr id="2050" name="img683979" descr="8d2eee2a-bbe6-4dc5-bd55-7cfac48acc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3" y="1695450"/>
            <a:ext cx="7806932" cy="45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25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key components</a:t>
            </a:r>
          </a:p>
        </p:txBody>
      </p:sp>
      <p:sp>
        <p:nvSpPr>
          <p:cNvPr id="3" name="Content Placeholder 2"/>
          <p:cNvSpPr>
            <a:spLocks noGrp="1"/>
          </p:cNvSpPr>
          <p:nvPr>
            <p:ph idx="1"/>
          </p:nvPr>
        </p:nvSpPr>
        <p:spPr/>
        <p:txBody>
          <a:bodyPr>
            <a:normAutofit/>
          </a:bodyPr>
          <a:lstStyle/>
          <a:p>
            <a:r>
              <a:rPr lang="en-US" dirty="0"/>
              <a:t>Leadership at all levels believe in the </a:t>
            </a:r>
            <a:r>
              <a:rPr lang="en-US" b="1" dirty="0"/>
              <a:t>“why”</a:t>
            </a:r>
          </a:p>
          <a:p>
            <a:r>
              <a:rPr lang="en-US" dirty="0"/>
              <a:t>Workforce board is committed to the vision and strategies</a:t>
            </a:r>
          </a:p>
          <a:p>
            <a:r>
              <a:rPr lang="en-US" dirty="0"/>
              <a:t>A focused effort on diversifying funding-</a:t>
            </a:r>
          </a:p>
          <a:p>
            <a:pPr lvl="1"/>
            <a:r>
              <a:rPr lang="en-US" sz="2000" i="1" dirty="0">
                <a:solidFill>
                  <a:schemeClr val="tx1"/>
                </a:solidFill>
              </a:rPr>
              <a:t>In 2016, we raised over $500,000 to supplement our WIOA Youth Formula funds. Including leveraged funds, this brings our center wide operational expenses to about 50% WIOA and 50% non-WIOA!</a:t>
            </a:r>
          </a:p>
          <a:p>
            <a:pPr lvl="1"/>
            <a:r>
              <a:rPr lang="en-US" sz="2000" i="1" dirty="0">
                <a:solidFill>
                  <a:schemeClr val="tx1"/>
                </a:solidFill>
              </a:rPr>
              <a:t>Business sponsorships, annual donors, individual/family donors, private philanthropic foundations, community foundations </a:t>
            </a:r>
            <a:endParaRPr lang="en-US" sz="2000" dirty="0">
              <a:solidFill>
                <a:schemeClr val="tx1"/>
              </a:solidFill>
            </a:endParaRPr>
          </a:p>
          <a:p>
            <a:pPr marL="457200" lvl="1" indent="0">
              <a:buNone/>
            </a:pPr>
            <a:endParaRPr lang="en-US" dirty="0"/>
          </a:p>
          <a:p>
            <a:endParaRPr lang="en-US" dirty="0"/>
          </a:p>
        </p:txBody>
      </p:sp>
      <p:sp>
        <p:nvSpPr>
          <p:cNvPr id="5" name="Text Placeholder 4"/>
          <p:cNvSpPr>
            <a:spLocks noGrp="1"/>
          </p:cNvSpPr>
          <p:nvPr>
            <p:ph type="body" sz="half" idx="2"/>
          </p:nvPr>
        </p:nvSpPr>
        <p:spPr/>
        <p:txBody>
          <a:bodyPr/>
          <a:lstStyle/>
          <a:p>
            <a:r>
              <a:rPr lang="en-US" dirty="0"/>
              <a:t>12</a:t>
            </a:r>
          </a:p>
        </p:txBody>
      </p:sp>
    </p:spTree>
    <p:extLst>
      <p:ext uri="{BB962C8B-B14F-4D97-AF65-F5344CB8AC3E}">
        <p14:creationId xmlns:p14="http://schemas.microsoft.com/office/powerpoint/2010/main" val="306252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By the Numbers… </a:t>
            </a:r>
            <a:r>
              <a:rPr lang="en-US" sz="1400" b="0" i="1" dirty="0"/>
              <a:t>(PY16)</a:t>
            </a:r>
          </a:p>
        </p:txBody>
      </p:sp>
      <p:sp>
        <p:nvSpPr>
          <p:cNvPr id="3" name="Content Placeholder 2"/>
          <p:cNvSpPr>
            <a:spLocks noGrp="1"/>
          </p:cNvSpPr>
          <p:nvPr>
            <p:ph idx="1"/>
          </p:nvPr>
        </p:nvSpPr>
        <p:spPr>
          <a:xfrm>
            <a:off x="181303" y="1543822"/>
            <a:ext cx="8781393" cy="4220371"/>
          </a:xfrm>
        </p:spPr>
        <p:txBody>
          <a:bodyPr>
            <a:normAutofit fontScale="25000" lnSpcReduction="20000"/>
          </a:bodyPr>
          <a:lstStyle/>
          <a:p>
            <a:pPr>
              <a:lnSpc>
                <a:spcPct val="150000"/>
              </a:lnSpc>
              <a:spcBef>
                <a:spcPts val="1200"/>
              </a:spcBef>
            </a:pPr>
            <a:r>
              <a:rPr lang="en-US" sz="8400" dirty="0"/>
              <a:t>Average wage at placement: </a:t>
            </a:r>
            <a:r>
              <a:rPr lang="en-US" sz="8400" b="1" dirty="0"/>
              <a:t>$12.21/</a:t>
            </a:r>
            <a:r>
              <a:rPr lang="en-US" sz="8400" b="1" dirty="0" err="1"/>
              <a:t>hr</a:t>
            </a:r>
            <a:endParaRPr lang="en-US" sz="8400" b="1" dirty="0"/>
          </a:p>
          <a:p>
            <a:pPr>
              <a:lnSpc>
                <a:spcPct val="150000"/>
              </a:lnSpc>
              <a:spcBef>
                <a:spcPts val="1200"/>
              </a:spcBef>
            </a:pPr>
            <a:r>
              <a:rPr lang="en-US" sz="8400" dirty="0"/>
              <a:t>21</a:t>
            </a:r>
            <a:r>
              <a:rPr lang="en-US" sz="8400" baseline="30000" dirty="0"/>
              <a:t>st</a:t>
            </a:r>
            <a:r>
              <a:rPr lang="en-US" sz="8400" dirty="0"/>
              <a:t> Century Skills Academy Graduates: </a:t>
            </a:r>
            <a:r>
              <a:rPr lang="en-US" sz="8400" b="1" dirty="0"/>
              <a:t>84</a:t>
            </a:r>
            <a:r>
              <a:rPr lang="en-US" sz="8400" dirty="0"/>
              <a:t> </a:t>
            </a:r>
          </a:p>
          <a:p>
            <a:pPr>
              <a:lnSpc>
                <a:spcPct val="150000"/>
              </a:lnSpc>
              <a:spcBef>
                <a:spcPts val="1200"/>
              </a:spcBef>
            </a:pPr>
            <a:r>
              <a:rPr lang="en-US" sz="8400" dirty="0"/>
              <a:t>Youth enrolled in WIOA funding stream = </a:t>
            </a:r>
            <a:r>
              <a:rPr lang="en-US" sz="8400" b="1" dirty="0"/>
              <a:t>418</a:t>
            </a:r>
          </a:p>
          <a:p>
            <a:pPr>
              <a:lnSpc>
                <a:spcPct val="150000"/>
              </a:lnSpc>
              <a:spcBef>
                <a:spcPts val="1200"/>
              </a:spcBef>
            </a:pPr>
            <a:r>
              <a:rPr lang="en-US" sz="8400" dirty="0"/>
              <a:t>Youth employed and/or entering postsecondary education = </a:t>
            </a:r>
            <a:r>
              <a:rPr lang="en-US" sz="8400" b="1" dirty="0"/>
              <a:t>148</a:t>
            </a:r>
          </a:p>
          <a:p>
            <a:pPr>
              <a:lnSpc>
                <a:spcPct val="150000"/>
              </a:lnSpc>
              <a:spcBef>
                <a:spcPts val="1200"/>
              </a:spcBef>
            </a:pPr>
            <a:r>
              <a:rPr lang="en-US" sz="8400" dirty="0"/>
              <a:t>National Career Readiness Certificates earned </a:t>
            </a:r>
            <a:r>
              <a:rPr lang="en-US" sz="8400" b="1" dirty="0"/>
              <a:t>= 57</a:t>
            </a:r>
          </a:p>
          <a:p>
            <a:pPr>
              <a:lnSpc>
                <a:spcPct val="150000"/>
              </a:lnSpc>
              <a:spcBef>
                <a:spcPts val="1200"/>
              </a:spcBef>
            </a:pPr>
            <a:r>
              <a:rPr lang="en-US" sz="8400" b="1" dirty="0"/>
              <a:t>97% </a:t>
            </a:r>
            <a:r>
              <a:rPr lang="en-US" sz="8400" dirty="0"/>
              <a:t>of young adults remain engaged after graduation &amp; placement</a:t>
            </a:r>
          </a:p>
          <a:p>
            <a:pPr>
              <a:lnSpc>
                <a:spcPct val="150000"/>
              </a:lnSpc>
              <a:spcBef>
                <a:spcPts val="1200"/>
              </a:spcBef>
            </a:pPr>
            <a:r>
              <a:rPr lang="en-US" sz="8400" dirty="0"/>
              <a:t>Fall to Winter college retention rate is 100%; Fall-to-Fall rate 64%.</a:t>
            </a:r>
          </a:p>
          <a:p>
            <a:pPr>
              <a:lnSpc>
                <a:spcPct val="150000"/>
              </a:lnSpc>
              <a:spcBef>
                <a:spcPts val="1200"/>
              </a:spcBef>
            </a:pPr>
            <a:r>
              <a:rPr lang="en-US" sz="8400" dirty="0"/>
              <a:t>HSE Graduates = </a:t>
            </a:r>
            <a:r>
              <a:rPr lang="en-US" sz="8400" b="1" dirty="0"/>
              <a:t>123 </a:t>
            </a:r>
            <a:r>
              <a:rPr lang="en-US" sz="8400" dirty="0"/>
              <a:t>(40% increase over last year!)</a:t>
            </a:r>
          </a:p>
          <a:p>
            <a:pPr marL="0" indent="0">
              <a:buNone/>
            </a:pPr>
            <a:endParaRPr lang="en-US" dirty="0">
              <a:solidFill>
                <a:schemeClr val="tx1">
                  <a:lumMod val="90000"/>
                  <a:lumOff val="10000"/>
                </a:schemeClr>
              </a:solidFill>
            </a:endParaRPr>
          </a:p>
          <a:p>
            <a:endParaRPr lang="en-US" dirty="0"/>
          </a:p>
        </p:txBody>
      </p:sp>
      <p:sp>
        <p:nvSpPr>
          <p:cNvPr id="5" name="Text Placeholder 4"/>
          <p:cNvSpPr>
            <a:spLocks noGrp="1"/>
          </p:cNvSpPr>
          <p:nvPr>
            <p:ph type="body" sz="half" idx="2"/>
          </p:nvPr>
        </p:nvSpPr>
        <p:spPr>
          <a:xfrm>
            <a:off x="339424" y="528805"/>
            <a:ext cx="921646" cy="804862"/>
          </a:xfrm>
        </p:spPr>
        <p:txBody>
          <a:bodyPr/>
          <a:lstStyle/>
          <a:p>
            <a:r>
              <a:rPr lang="en-US" dirty="0"/>
              <a:t>13</a:t>
            </a:r>
          </a:p>
        </p:txBody>
      </p:sp>
    </p:spTree>
    <p:extLst>
      <p:ext uri="{BB962C8B-B14F-4D97-AF65-F5344CB8AC3E}">
        <p14:creationId xmlns:p14="http://schemas.microsoft.com/office/powerpoint/2010/main" val="426727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Why a youth one-stop?</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a:t>Create and sculpt your unique </a:t>
            </a:r>
            <a:r>
              <a:rPr lang="en-US" b="1" dirty="0"/>
              <a:t>brand</a:t>
            </a:r>
          </a:p>
          <a:p>
            <a:pPr>
              <a:lnSpc>
                <a:spcPct val="150000"/>
              </a:lnSpc>
            </a:pPr>
            <a:r>
              <a:rPr lang="en-US" dirty="0"/>
              <a:t>Harness the power of </a:t>
            </a:r>
            <a:r>
              <a:rPr lang="en-US" b="1" dirty="0"/>
              <a:t>partnership</a:t>
            </a:r>
          </a:p>
          <a:p>
            <a:pPr>
              <a:lnSpc>
                <a:spcPct val="150000"/>
              </a:lnSpc>
            </a:pPr>
            <a:r>
              <a:rPr lang="en-US" dirty="0"/>
              <a:t>Horizontal </a:t>
            </a:r>
            <a:r>
              <a:rPr lang="en-US" b="1" dirty="0"/>
              <a:t>integration</a:t>
            </a:r>
            <a:r>
              <a:rPr lang="en-US" dirty="0"/>
              <a:t> of funds and programs</a:t>
            </a:r>
          </a:p>
          <a:p>
            <a:pPr>
              <a:lnSpc>
                <a:spcPct val="150000"/>
              </a:lnSpc>
            </a:pPr>
            <a:r>
              <a:rPr lang="en-US" dirty="0"/>
              <a:t>Braid &amp; blend funds for maximum </a:t>
            </a:r>
            <a:r>
              <a:rPr lang="en-US" b="1" dirty="0"/>
              <a:t>flexibility</a:t>
            </a:r>
          </a:p>
          <a:p>
            <a:pPr>
              <a:lnSpc>
                <a:spcPct val="150000"/>
              </a:lnSpc>
            </a:pPr>
            <a:r>
              <a:rPr lang="en-US" dirty="0"/>
              <a:t>Diversify resources and increase </a:t>
            </a:r>
            <a:r>
              <a:rPr lang="en-US" b="1" dirty="0"/>
              <a:t>sustainability</a:t>
            </a:r>
          </a:p>
          <a:p>
            <a:pPr>
              <a:lnSpc>
                <a:spcPct val="150000"/>
              </a:lnSpc>
            </a:pPr>
            <a:r>
              <a:rPr lang="en-US" sz="2400" b="1" u="sng" dirty="0">
                <a:solidFill>
                  <a:schemeClr val="accent6">
                    <a:lumMod val="75000"/>
                  </a:schemeClr>
                </a:solidFill>
              </a:rPr>
              <a:t>Transformative Relationships </a:t>
            </a:r>
            <a:r>
              <a:rPr lang="en-US" sz="2400" b="1" u="sng" dirty="0">
                <a:solidFill>
                  <a:schemeClr val="accent6">
                    <a:lumMod val="75000"/>
                  </a:schemeClr>
                </a:solidFill>
                <a:sym typeface="Wingdings" panose="05000000000000000000" pitchFamily="2" charset="2"/>
              </a:rPr>
              <a:t> Transformative Results</a:t>
            </a:r>
          </a:p>
          <a:p>
            <a:pPr>
              <a:lnSpc>
                <a:spcPct val="150000"/>
              </a:lnSpc>
            </a:pPr>
            <a:endParaRPr lang="en-US" sz="2400" b="1" u="sng" dirty="0">
              <a:solidFill>
                <a:schemeClr val="accent6">
                  <a:lumMod val="75000"/>
                </a:schemeClr>
              </a:solidFill>
            </a:endParaRPr>
          </a:p>
          <a:p>
            <a:endParaRPr lang="en-US" dirty="0"/>
          </a:p>
        </p:txBody>
      </p:sp>
      <p:sp>
        <p:nvSpPr>
          <p:cNvPr id="5" name="Text Placeholder 4"/>
          <p:cNvSpPr>
            <a:spLocks noGrp="1"/>
          </p:cNvSpPr>
          <p:nvPr>
            <p:ph type="body" sz="half" idx="2"/>
          </p:nvPr>
        </p:nvSpPr>
        <p:spPr>
          <a:xfrm>
            <a:off x="339424" y="528805"/>
            <a:ext cx="921646" cy="804862"/>
          </a:xfrm>
        </p:spPr>
        <p:txBody>
          <a:bodyPr/>
          <a:lstStyle/>
          <a:p>
            <a:r>
              <a:rPr lang="en-US" dirty="0"/>
              <a:t>14</a:t>
            </a:r>
          </a:p>
        </p:txBody>
      </p:sp>
    </p:spTree>
    <p:extLst>
      <p:ext uri="{BB962C8B-B14F-4D97-AF65-F5344CB8AC3E}">
        <p14:creationId xmlns:p14="http://schemas.microsoft.com/office/powerpoint/2010/main" val="1654529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26</a:t>
            </a:fld>
            <a:endParaRPr lang="en-US"/>
          </a:p>
        </p:txBody>
      </p:sp>
    </p:spTree>
    <p:extLst>
      <p:ext uri="{BB962C8B-B14F-4D97-AF65-F5344CB8AC3E}">
        <p14:creationId xmlns:p14="http://schemas.microsoft.com/office/powerpoint/2010/main" val="2168852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Youth Cohort Challenge: Apply Now!</a:t>
            </a:r>
          </a:p>
        </p:txBody>
      </p:sp>
      <p:sp>
        <p:nvSpPr>
          <p:cNvPr id="3" name="Content Placeholder 2"/>
          <p:cNvSpPr>
            <a:spLocks noGrp="1"/>
          </p:cNvSpPr>
          <p:nvPr>
            <p:ph idx="1"/>
          </p:nvPr>
        </p:nvSpPr>
        <p:spPr>
          <a:xfrm>
            <a:off x="628650" y="1466194"/>
            <a:ext cx="7955280" cy="4805363"/>
          </a:xfrm>
        </p:spPr>
        <p:txBody>
          <a:bodyPr>
            <a:normAutofit fontScale="92500"/>
          </a:bodyPr>
          <a:lstStyle/>
          <a:p>
            <a:r>
              <a:rPr lang="en-US" dirty="0"/>
              <a:t>Is effectively engaging and retaining OSY a challenge in your local area? </a:t>
            </a:r>
          </a:p>
          <a:p>
            <a:r>
              <a:rPr lang="en-US" dirty="0"/>
              <a:t>Apply to be part of a diverse and dynamic group consisting of participants from around the country that focuses on tackling this issue head-on?  </a:t>
            </a:r>
          </a:p>
          <a:p>
            <a:r>
              <a:rPr lang="en-US" dirty="0"/>
              <a:t>The Cohort process will cover 12 weeks during February-April, 2018.  Applications are due December 15, 2017. </a:t>
            </a:r>
          </a:p>
          <a:p>
            <a:r>
              <a:rPr lang="en-US" dirty="0">
                <a:hlinkClick r:id="rId2"/>
              </a:rPr>
              <a:t>https://youth.workforcegps.org/announcements/2017/11/21/15/48/Youth_Cohort_Challenge-__Short_Applications_Due_December_15-_2017</a:t>
            </a:r>
            <a:r>
              <a:rPr lang="en-US" dirty="0"/>
              <a:t>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27</a:t>
            </a:fld>
            <a:endParaRPr lang="en-US"/>
          </a:p>
        </p:txBody>
      </p:sp>
    </p:spTree>
    <p:extLst>
      <p:ext uri="{BB962C8B-B14F-4D97-AF65-F5344CB8AC3E}">
        <p14:creationId xmlns:p14="http://schemas.microsoft.com/office/powerpoint/2010/main" val="1520104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28</a:t>
            </a:fld>
            <a:endParaRPr lang="en-US"/>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p:txBody>
          <a:bodyPr/>
          <a:lstStyle/>
          <a:p>
            <a:r>
              <a:rPr lang="en-US" dirty="0"/>
              <a:t>The Power of Relationships: Workplace Mentoring with Youth</a:t>
            </a:r>
          </a:p>
          <a:p>
            <a:pPr lvl="2"/>
            <a:r>
              <a:rPr lang="en-US" dirty="0"/>
              <a:t>January 9, 2018</a:t>
            </a:r>
          </a:p>
        </p:txBody>
      </p:sp>
    </p:spTree>
    <p:extLst>
      <p:ext uri="{BB962C8B-B14F-4D97-AF65-F5344CB8AC3E}">
        <p14:creationId xmlns:p14="http://schemas.microsoft.com/office/powerpoint/2010/main" val="632623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29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2" y="547330"/>
            <a:ext cx="6467475"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05051" y="24110"/>
            <a:ext cx="4648200" cy="523220"/>
          </a:xfrm>
          <a:prstGeom prst="rect">
            <a:avLst/>
          </a:prstGeom>
          <a:noFill/>
        </p:spPr>
        <p:txBody>
          <a:bodyPr wrap="square" rtlCol="0">
            <a:spAutoFit/>
          </a:bodyPr>
          <a:lstStyle/>
          <a:p>
            <a:r>
              <a:rPr lang="en-US" sz="2800" dirty="0">
                <a:hlinkClick r:id="rId3" action="ppaction://hlinkfile"/>
              </a:rPr>
              <a:t>youth.workforcegps.org</a:t>
            </a:r>
            <a:r>
              <a:rPr lang="en-US" sz="2800" dirty="0"/>
              <a:t>   </a:t>
            </a:r>
          </a:p>
        </p:txBody>
      </p:sp>
    </p:spTree>
    <p:extLst>
      <p:ext uri="{BB962C8B-B14F-4D97-AF65-F5344CB8AC3E}">
        <p14:creationId xmlns:p14="http://schemas.microsoft.com/office/powerpoint/2010/main" val="26225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r>
              <a:rPr lang="en-US" dirty="0"/>
              <a:t>Sara Hastings</a:t>
            </a:r>
          </a:p>
          <a:p>
            <a:pPr lvl="1"/>
            <a:r>
              <a:rPr lang="en-US" dirty="0"/>
              <a:t>Unit Chief / Division of Youth Services, Employment and Training Administration/ USDOL</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5938" y="2238704"/>
            <a:ext cx="1715388" cy="2144110"/>
          </a:xfrm>
          <a:prstGeom prst="rect">
            <a:avLst/>
          </a:prstGeom>
        </p:spPr>
      </p:pic>
    </p:spTree>
    <p:extLst>
      <p:ext uri="{BB962C8B-B14F-4D97-AF65-F5344CB8AC3E}">
        <p14:creationId xmlns:p14="http://schemas.microsoft.com/office/powerpoint/2010/main" val="121037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3498"/>
            <a:ext cx="7955280" cy="1051560"/>
          </a:xfrm>
        </p:spPr>
        <p:txBody>
          <a:bodyPr>
            <a:noAutofit/>
          </a:bodyPr>
          <a:lstStyle/>
          <a:p>
            <a:r>
              <a:rPr lang="en-US" sz="3200" dirty="0"/>
              <a:t>Ways to Engage and Connect: </a:t>
            </a:r>
            <a:br>
              <a:rPr lang="en-US" sz="3200" dirty="0"/>
            </a:br>
            <a:r>
              <a:rPr lang="en-US" sz="3200" dirty="0"/>
              <a:t>DOL and your colleagues need to hear from you!</a:t>
            </a:r>
          </a:p>
        </p:txBody>
      </p:sp>
      <p:sp>
        <p:nvSpPr>
          <p:cNvPr id="3" name="Content Placeholder 2"/>
          <p:cNvSpPr>
            <a:spLocks noGrp="1"/>
          </p:cNvSpPr>
          <p:nvPr>
            <p:ph idx="1"/>
          </p:nvPr>
        </p:nvSpPr>
        <p:spPr>
          <a:xfrm>
            <a:off x="628650" y="2085925"/>
            <a:ext cx="7955280" cy="4406348"/>
          </a:xfrm>
        </p:spPr>
        <p:txBody>
          <a:bodyPr/>
          <a:lstStyle/>
          <a:p>
            <a:r>
              <a:rPr lang="en-US" dirty="0"/>
              <a:t>1</a:t>
            </a:r>
            <a:r>
              <a:rPr lang="en-US" baseline="30000" dirty="0"/>
              <a:t>st</a:t>
            </a:r>
            <a:r>
              <a:rPr lang="en-US" dirty="0"/>
              <a:t> things 1</a:t>
            </a:r>
            <a:r>
              <a:rPr lang="en-US" baseline="30000" dirty="0"/>
              <a:t>st</a:t>
            </a:r>
            <a:r>
              <a:rPr lang="en-US" dirty="0"/>
              <a:t>: Become a GPS member and use the </a:t>
            </a:r>
            <a:r>
              <a:rPr lang="en-US" dirty="0">
                <a:hlinkClick r:id="rId2"/>
              </a:rPr>
              <a:t>Member Directory</a:t>
            </a:r>
            <a:endParaRPr lang="en-US" dirty="0"/>
          </a:p>
          <a:p>
            <a:r>
              <a:rPr lang="en-US" dirty="0"/>
              <a:t>Share your work </a:t>
            </a:r>
          </a:p>
          <a:p>
            <a:pPr lvl="1"/>
            <a:r>
              <a:rPr lang="en-US" dirty="0">
                <a:hlinkClick r:id="rId3"/>
              </a:rPr>
              <a:t>Submit a Resource on </a:t>
            </a:r>
            <a:r>
              <a:rPr lang="en-US" dirty="0" err="1">
                <a:hlinkClick r:id="rId3"/>
              </a:rPr>
              <a:t>WorkforceGPS</a:t>
            </a:r>
            <a:r>
              <a:rPr lang="en-US" dirty="0"/>
              <a:t>.</a:t>
            </a:r>
          </a:p>
          <a:p>
            <a:pPr lvl="1"/>
            <a:r>
              <a:rPr lang="en-US" dirty="0"/>
              <a:t>Send us your lessons learned and successful strategies to share with the field to </a:t>
            </a:r>
            <a:r>
              <a:rPr lang="en-US" dirty="0">
                <a:hlinkClick r:id="rId4"/>
              </a:rPr>
              <a:t>youth.services@dol.gov</a:t>
            </a:r>
            <a:r>
              <a:rPr lang="en-US" dirty="0"/>
              <a:t> </a:t>
            </a:r>
          </a:p>
          <a:p>
            <a:r>
              <a:rPr lang="en-US" dirty="0"/>
              <a:t>Participate in </a:t>
            </a:r>
            <a:r>
              <a:rPr lang="en-US" dirty="0">
                <a:hlinkClick r:id="rId5"/>
              </a:rPr>
              <a:t>Discussion Threads</a:t>
            </a:r>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30</a:t>
            </a:fld>
            <a:endParaRPr lang="en-US"/>
          </a:p>
        </p:txBody>
      </p:sp>
    </p:spTree>
    <p:extLst>
      <p:ext uri="{BB962C8B-B14F-4D97-AF65-F5344CB8AC3E}">
        <p14:creationId xmlns:p14="http://schemas.microsoft.com/office/powerpoint/2010/main" val="375918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31</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heard from you: </a:t>
            </a:r>
            <a:br>
              <a:rPr lang="en-US" dirty="0"/>
            </a:br>
            <a:r>
              <a:rPr lang="en-US" dirty="0"/>
              <a:t>Your TA Needs </a:t>
            </a:r>
          </a:p>
        </p:txBody>
      </p:sp>
      <p:sp>
        <p:nvSpPr>
          <p:cNvPr id="3" name="Content Placeholder 2"/>
          <p:cNvSpPr>
            <a:spLocks noGrp="1"/>
          </p:cNvSpPr>
          <p:nvPr>
            <p:ph idx="1"/>
          </p:nvPr>
        </p:nvSpPr>
        <p:spPr/>
        <p:txBody>
          <a:bodyPr>
            <a:normAutofit fontScale="92500" lnSpcReduction="10000"/>
          </a:bodyPr>
          <a:lstStyle/>
          <a:p>
            <a:r>
              <a:rPr lang="en-US" dirty="0"/>
              <a:t>Recruiting and retaining youth</a:t>
            </a:r>
          </a:p>
          <a:p>
            <a:r>
              <a:rPr lang="en-US" dirty="0"/>
              <a:t>How best to serve OSY </a:t>
            </a:r>
          </a:p>
          <a:p>
            <a:r>
              <a:rPr lang="en-US" dirty="0"/>
              <a:t>Linkages to mental health treatment</a:t>
            </a:r>
          </a:p>
          <a:p>
            <a:r>
              <a:rPr lang="en-US" dirty="0"/>
              <a:t>Program design</a:t>
            </a:r>
          </a:p>
          <a:p>
            <a:r>
              <a:rPr lang="en-US" dirty="0"/>
              <a:t>Professional development</a:t>
            </a:r>
          </a:p>
          <a:p>
            <a:r>
              <a:rPr lang="en-US" dirty="0"/>
              <a:t>Keeping youth engaged</a:t>
            </a:r>
          </a:p>
          <a:p>
            <a:r>
              <a:rPr lang="en-US" dirty="0"/>
              <a:t>Engaging and empowering youth </a:t>
            </a:r>
          </a:p>
          <a:p>
            <a:r>
              <a:rPr lang="en-US" dirty="0"/>
              <a:t>Trauma-informed care</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317792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a:xfrm>
            <a:off x="4190999" y="2249214"/>
            <a:ext cx="3983355" cy="2322786"/>
          </a:xfrm>
        </p:spPr>
        <p:txBody>
          <a:bodyPr>
            <a:normAutofit lnSpcReduction="10000"/>
          </a:bodyPr>
          <a:lstStyle/>
          <a:p>
            <a:endParaRPr lang="en-US" dirty="0"/>
          </a:p>
          <a:p>
            <a:r>
              <a:rPr lang="en-US" dirty="0"/>
              <a:t>Jessica Clayton, MSW</a:t>
            </a:r>
          </a:p>
          <a:p>
            <a:pPr lvl="1"/>
            <a:r>
              <a:rPr lang="en-US" dirty="0"/>
              <a:t>Program and Development Director/Spokane Area Workforce Development Council</a:t>
            </a:r>
          </a:p>
          <a:p>
            <a:pPr lvl="1"/>
            <a:r>
              <a:rPr lang="en-US" dirty="0">
                <a:hlinkClick r:id="rId2"/>
              </a:rPr>
              <a:t>jclayton@wdcspokane.com</a:t>
            </a:r>
            <a:r>
              <a:rPr lang="en-US" dirty="0"/>
              <a:t> </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5</a:t>
            </a:fld>
            <a:endParaRPr lang="en-US"/>
          </a:p>
        </p:txBody>
      </p:sp>
      <p:sp>
        <p:nvSpPr>
          <p:cNvPr id="7" name="Picture Placeholder 6">
            <a:extLst>
              <a:ext uri="{FF2B5EF4-FFF2-40B4-BE49-F238E27FC236}">
                <a16:creationId xmlns:a16="http://schemas.microsoft.com/office/drawing/2014/main" id="{CD95A58D-6C2C-4612-86E9-CA85BC367BB1}"/>
              </a:ext>
            </a:extLst>
          </p:cNvPr>
          <p:cNvSpPr>
            <a:spLocks noGrp="1"/>
          </p:cNvSpPr>
          <p:nvPr>
            <p:ph type="pic" idx="11"/>
          </p:nvPr>
        </p:nvSpPr>
        <p:spPr/>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483" y="2249214"/>
            <a:ext cx="1739462" cy="221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70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4190999" y="1769287"/>
            <a:ext cx="3983355" cy="2107528"/>
          </a:xfrm>
        </p:spPr>
        <p:txBody>
          <a:bodyPr/>
          <a:lstStyle/>
          <a:p>
            <a:r>
              <a:rPr lang="en-US" dirty="0"/>
              <a:t>Trina </a:t>
            </a:r>
            <a:r>
              <a:rPr lang="en-US" dirty="0" err="1"/>
              <a:t>Clayeux</a:t>
            </a:r>
            <a:r>
              <a:rPr lang="en-US" dirty="0"/>
              <a:t>, PhD</a:t>
            </a:r>
          </a:p>
          <a:p>
            <a:pPr lvl="1"/>
            <a:r>
              <a:rPr lang="en-US" dirty="0"/>
              <a:t>Director/</a:t>
            </a:r>
          </a:p>
          <a:p>
            <a:pPr lvl="1"/>
            <a:r>
              <a:rPr lang="en-US" dirty="0"/>
              <a:t>Next Generation Zone - </a:t>
            </a:r>
            <a:r>
              <a:rPr lang="en-US" dirty="0" err="1"/>
              <a:t>NorthEast</a:t>
            </a:r>
            <a:r>
              <a:rPr lang="en-US" dirty="0"/>
              <a:t> Washington ESD 101</a:t>
            </a:r>
          </a:p>
          <a:p>
            <a:pPr lvl="1"/>
            <a:r>
              <a:rPr lang="en-US" dirty="0">
                <a:hlinkClick r:id="rId2"/>
              </a:rPr>
              <a:t>trinac@nextgenzone.org</a:t>
            </a:r>
            <a:r>
              <a:rPr lang="en-US" dirty="0"/>
              <a:t> </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6</a:t>
            </a:fld>
            <a:endParaRPr lang="en-US"/>
          </a:p>
        </p:txBody>
      </p:sp>
      <p:sp>
        <p:nvSpPr>
          <p:cNvPr id="9" name="Picture Placeholder 8">
            <a:extLst>
              <a:ext uri="{FF2B5EF4-FFF2-40B4-BE49-F238E27FC236}">
                <a16:creationId xmlns:a16="http://schemas.microsoft.com/office/drawing/2014/main" id="{4AB23897-8C6B-41C1-B237-A8B71ED16992}"/>
              </a:ext>
            </a:extLst>
          </p:cNvPr>
          <p:cNvSpPr>
            <a:spLocks noGrp="1"/>
          </p:cNvSpPr>
          <p:nvPr>
            <p:ph type="pic" idx="11"/>
          </p:nvPr>
        </p:nvSpPr>
        <p:spPr/>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p:txBody>
          <a:bodyPr>
            <a:normAutofit lnSpcReduction="10000"/>
          </a:bodyPr>
          <a:lstStyle/>
          <a:p>
            <a:r>
              <a:rPr lang="en-US" dirty="0">
                <a:effectLst/>
              </a:rPr>
              <a:t>Stacey Wells, CPRW</a:t>
            </a:r>
          </a:p>
          <a:p>
            <a:pPr lvl="1"/>
            <a:r>
              <a:rPr lang="en-US" dirty="0"/>
              <a:t>WIOA Program Manager/</a:t>
            </a:r>
          </a:p>
          <a:p>
            <a:pPr lvl="1"/>
            <a:r>
              <a:rPr lang="en-US" dirty="0"/>
              <a:t>Next Generation Zone/Goodwill Industries of the Inland Northwest </a:t>
            </a:r>
          </a:p>
          <a:p>
            <a:pPr lvl="1"/>
            <a:r>
              <a:rPr lang="en-US" u="sng" dirty="0">
                <a:hlinkClick r:id="rId3"/>
              </a:rPr>
              <a:t>staceyw@nextgenzone.org</a:t>
            </a:r>
            <a:endParaRPr lang="en-US" dirty="0"/>
          </a:p>
          <a:p>
            <a:pPr lvl="1"/>
            <a:endParaRPr lang="en-US" dirty="0"/>
          </a:p>
        </p:txBody>
      </p:sp>
      <p:pic>
        <p:nvPicPr>
          <p:cNvPr id="2" name="Picture Placeholder 1"/>
          <p:cNvPicPr>
            <a:picLocks noGrp="1" noChangeAspect="1"/>
          </p:cNvPicPr>
          <p:nvPr>
            <p:ph type="pic" idx="13"/>
          </p:nvPr>
        </p:nvPicPr>
        <p:blipFill>
          <a:blip r:embed="rId4" cstate="print">
            <a:extLst>
              <a:ext uri="{28A0092B-C50C-407E-A947-70E740481C1C}">
                <a14:useLocalDpi xmlns:a14="http://schemas.microsoft.com/office/drawing/2010/main" val="0"/>
              </a:ext>
            </a:extLst>
          </a:blip>
          <a:srcRect t="8700" b="8700"/>
          <a:stretch>
            <a:fillRect/>
          </a:stretch>
        </p:blipFill>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8441" y="1554217"/>
            <a:ext cx="1734207" cy="232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68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normAutofit lnSpcReduction="10000"/>
          </a:bodyPr>
          <a:lstStyle/>
          <a:p>
            <a:r>
              <a:rPr lang="en-US" dirty="0"/>
              <a:t>Gain an understanding of what’s meant by a “comprehensive array of youth services”</a:t>
            </a:r>
          </a:p>
          <a:p>
            <a:r>
              <a:rPr lang="en-US" dirty="0"/>
              <a:t>Learn about Spokane Area Workforce Development Council’s approach to youth service delivery </a:t>
            </a:r>
          </a:p>
          <a:p>
            <a:r>
              <a:rPr lang="en-US" dirty="0"/>
              <a:t>Leave with a clear picture of what the Next Generation Zone offers and how it is achieved</a:t>
            </a:r>
          </a:p>
          <a:p>
            <a:r>
              <a:rPr lang="en-US" dirty="0"/>
              <a:t>Get answers to questions and spark some ideas that help you enhance your local youth efforts</a:t>
            </a:r>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7</a:t>
            </a:fld>
            <a:endParaRPr lang="en-US"/>
          </a:p>
        </p:txBody>
      </p:sp>
    </p:spTree>
    <p:extLst>
      <p:ext uri="{BB962C8B-B14F-4D97-AF65-F5344CB8AC3E}">
        <p14:creationId xmlns:p14="http://schemas.microsoft.com/office/powerpoint/2010/main" val="125178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 comprehensive array of youth services</a:t>
            </a:r>
          </a:p>
        </p:txBody>
      </p:sp>
      <p:sp>
        <p:nvSpPr>
          <p:cNvPr id="7" name="Text Placeholder 6"/>
          <p:cNvSpPr>
            <a:spLocks noGrp="1"/>
          </p:cNvSpPr>
          <p:nvPr>
            <p:ph type="body" idx="1"/>
          </p:nvPr>
        </p:nvSpPr>
        <p:spPr>
          <a:xfrm>
            <a:off x="623888" y="4017964"/>
            <a:ext cx="7863840" cy="1912936"/>
          </a:xfrm>
        </p:spPr>
        <p:txBody>
          <a:bodyPr/>
          <a:lstStyle/>
          <a:p>
            <a:r>
              <a:rPr lang="en-US" dirty="0"/>
              <a:t>Beyond the assessment, ISS, and the 14 program elements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308973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15" y="696202"/>
            <a:ext cx="7955280" cy="1051560"/>
          </a:xfrm>
        </p:spPr>
        <p:txBody>
          <a:bodyPr>
            <a:normAutofit fontScale="90000"/>
          </a:bodyPr>
          <a:lstStyle/>
          <a:p>
            <a:r>
              <a:rPr lang="en-US" dirty="0"/>
              <a:t>What does it take? What are the essentials of a comprehensive service delivery? </a:t>
            </a:r>
          </a:p>
        </p:txBody>
      </p:sp>
      <p:sp>
        <p:nvSpPr>
          <p:cNvPr id="3" name="Content Placeholder 2"/>
          <p:cNvSpPr>
            <a:spLocks noGrp="1"/>
          </p:cNvSpPr>
          <p:nvPr>
            <p:ph idx="1"/>
          </p:nvPr>
        </p:nvSpPr>
        <p:spPr>
          <a:xfrm>
            <a:off x="644415" y="1896739"/>
            <a:ext cx="7955280" cy="4406348"/>
          </a:xfrm>
        </p:spPr>
        <p:txBody>
          <a:bodyPr/>
          <a:lstStyle/>
          <a:p>
            <a:r>
              <a:rPr lang="en-US" dirty="0"/>
              <a:t>Let’s hear from you. Type in the chat box.</a:t>
            </a:r>
          </a:p>
          <a:p>
            <a:r>
              <a:rPr lang="en-US" dirty="0"/>
              <a:t>What do you think the essentials are to being able to delivery comprehensive services? </a:t>
            </a:r>
          </a:p>
          <a:p>
            <a:r>
              <a:rPr lang="en-US" dirty="0"/>
              <a:t>What does it take to offer comprehensive services?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9</a:t>
            </a:fld>
            <a:endParaRPr lang="en-US"/>
          </a:p>
        </p:txBody>
      </p:sp>
    </p:spTree>
    <p:extLst>
      <p:ext uri="{BB962C8B-B14F-4D97-AF65-F5344CB8AC3E}">
        <p14:creationId xmlns:p14="http://schemas.microsoft.com/office/powerpoint/2010/main" val="925500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145&quot;&gt;&lt;object type=&quot;3&quot; unique_id=&quot;10147&quot;&gt;&lt;property id=&quot;20148&quot; value=&quot;5&quot;/&gt;&lt;property id=&quot;20300&quot; value=&quot;Slide 1 - &amp;quot;  Comprehensive Service Delivery for Youth&amp;quot;&quot;/&gt;&lt;property id=&quot;20307&quot; value=&quot;287&quot;/&gt;&lt;/object&gt;&lt;object type=&quot;3&quot; unique_id=&quot;10148&quot;&gt;&lt;property id=&quot;20148&quot; value=&quot;5&quot;/&gt;&lt;property id=&quot;20300&quot; value=&quot;Slide 2&quot;/&gt;&lt;property id=&quot;20307&quot; value=&quot;272&quot;/&gt;&lt;/object&gt;&lt;object type=&quot;3&quot; unique_id=&quot;10149&quot;&gt;&lt;property id=&quot;20148&quot; value=&quot;5&quot;/&gt;&lt;property id=&quot;20300&quot; value=&quot;Slide 3&quot;/&gt;&lt;property id=&quot;20307&quot; value=&quot;280&quot;/&gt;&lt;/object&gt;&lt;object type=&quot;3&quot; unique_id=&quot;10150&quot;&gt;&lt;property id=&quot;20148&quot; value=&quot;5&quot;/&gt;&lt;property id=&quot;20300&quot; value=&quot;Slide 4 - &amp;quot;What we heard from you:  Your TA Needs &amp;quot;&quot;/&gt;&lt;property id=&quot;20307&quot; value=&quot;293&quot;/&gt;&lt;/object&gt;&lt;object type=&quot;3&quot; unique_id=&quot;10151&quot;&gt;&lt;property id=&quot;20148&quot; value=&quot;5&quot;/&gt;&lt;property id=&quot;20300&quot; value=&quot;Slide 5&quot;/&gt;&lt;property id=&quot;20307&quot; value=&quot;294&quot;/&gt;&lt;/object&gt;&lt;object type=&quot;3&quot; unique_id=&quot;10152&quot;&gt;&lt;property id=&quot;20148&quot; value=&quot;5&quot;/&gt;&lt;property id=&quot;20300&quot; value=&quot;Slide 6&quot;/&gt;&lt;property id=&quot;20307&quot; value=&quot;295&quot;/&gt;&lt;/object&gt;&lt;object type=&quot;3&quot; unique_id=&quot;10153&quot;&gt;&lt;property id=&quot;20148&quot; value=&quot;5&quot;/&gt;&lt;property id=&quot;20300&quot; value=&quot;Slide 7&quot;/&gt;&lt;property id=&quot;20307&quot; value=&quot;296&quot;/&gt;&lt;/object&gt;&lt;object type=&quot;3&quot; unique_id=&quot;10154&quot;&gt;&lt;property id=&quot;20148&quot; value=&quot;5&quot;/&gt;&lt;property id=&quot;20300&quot; value=&quot;Slide 8 - &amp;quot;A comprehensive array of youth services&amp;quot;&quot;/&gt;&lt;property id=&quot;20307&quot; value=&quot;297&quot;/&gt;&lt;/object&gt;&lt;object type=&quot;3&quot; unique_id=&quot;10155&quot;&gt;&lt;property id=&quot;20148&quot; value=&quot;5&quot;/&gt;&lt;property id=&quot;20300&quot; value=&quot;Slide 9 - &amp;quot;What does it take? What are the essentials of a comprehensive service delivery? &amp;quot;&quot;/&gt;&lt;property id=&quot;20307&quot; value=&quot;298&quot;/&gt;&lt;/object&gt;&lt;object type=&quot;3&quot; unique_id=&quot;10156&quot;&gt;&lt;property id=&quot;20148&quot; value=&quot;5&quot;/&gt;&lt;property id=&quot;20300&quot; value=&quot;Slide 10 - &amp;quot;What it takes: The essentials &amp;quot;&quot;/&gt;&lt;property id=&quot;20307&quot; value=&quot;299&quot;/&gt;&lt;/object&gt;&lt;object type=&quot;3&quot; unique_id=&quot;10157&quot;&gt;&lt;property id=&quot;20148&quot; value=&quot;5&quot;/&gt;&lt;property id=&quot;20300&quot; value=&quot;Slide 11 - &amp;quot;What aspect(s) of delivering comprehensive services continues to challenge you? &amp;quot;&quot;/&gt;&lt;property id=&quot;20307&quot; value=&quot;271&quot;/&gt;&lt;/object&gt;&lt;object type=&quot;3&quot; unique_id=&quot;10158&quot;&gt;&lt;property id=&quot;20148&quot; value=&quot;5&quot;/&gt;&lt;property id=&quot;20300&quot; value=&quot;Slide 12&quot;/&gt;&lt;property id=&quot;20307&quot; value=&quot;300&quot;/&gt;&lt;/object&gt;&lt;object type=&quot;3&quot; unique_id=&quot;10159&quot;&gt;&lt;property id=&quot;20148&quot; value=&quot;5&quot;/&gt;&lt;property id=&quot;20300&quot; value=&quot;Slide 13&quot;/&gt;&lt;property id=&quot;20307&quot; value=&quot;301&quot;/&gt;&lt;/object&gt;&lt;object type=&quot;3&quot; unique_id=&quot;10160&quot;&gt;&lt;property id=&quot;20148&quot; value=&quot;5&quot;/&gt;&lt;property id=&quot;20300&quot; value=&quot;Slide 14 - &amp;quot;Next Generation Zone&amp;quot;&quot;/&gt;&lt;property id=&quot;20307&quot; value=&quot;302&quot;/&gt;&lt;/object&gt;&lt;object type=&quot;3&quot; unique_id=&quot;10161&quot;&gt;&lt;property id=&quot;20148&quot; value=&quot;5&quot;/&gt;&lt;property id=&quot;20300&quot; value=&quot;Slide 15 - &amp;quot;What is the Next Generation Zone?&amp;quot;&quot;/&gt;&lt;property id=&quot;20307&quot; value=&quot;303&quot;/&gt;&lt;/object&gt;&lt;object type=&quot;3&quot; unique_id=&quot;10162&quot;&gt;&lt;property id=&quot;20148&quot; value=&quot;5&quot;/&gt;&lt;property id=&quot;20300&quot; value=&quot;Slide 16 - &amp;quot;On-site partner programs…&amp;quot;&quot;/&gt;&lt;property id=&quot;20307&quot; value=&quot;304&quot;/&gt;&lt;/object&gt;&lt;object type=&quot;3&quot; unique_id=&quot;10163&quot;&gt;&lt;property id=&quot;20148&quot; value=&quot;5&quot;/&gt;&lt;property id=&quot;20300&quot; value=&quot;Slide 17 - &amp;quot;The Next Generation Zone youth experience&amp;quot;&quot;/&gt;&lt;property id=&quot;20307&quot; value=&quot;305&quot;/&gt;&lt;/object&gt;&lt;object type=&quot;3&quot; unique_id=&quot;10164&quot;&gt;&lt;property id=&quot;20148&quot; value=&quot;5&quot;/&gt;&lt;property id=&quot;20300&quot; value=&quot;Slide 18 - &amp;quot;Our philosophy…&amp;quot;&quot;/&gt;&lt;property id=&quot;20307&quot; value=&quot;306&quot;/&gt;&lt;/object&gt;&lt;object type=&quot;3&quot; unique_id=&quot;10165&quot;&gt;&lt;property id=&quot;20148&quot; value=&quot;5&quot;/&gt;&lt;property id=&quot;20300&quot; value=&quot;Slide 19&quot;/&gt;&lt;property id=&quot;20307&quot; value=&quot;307&quot;/&gt;&lt;/object&gt;&lt;object type=&quot;3&quot; unique_id=&quot;10166&quot;&gt;&lt;property id=&quot;20148&quot; value=&quot;5&quot;/&gt;&lt;property id=&quot;20300&quot; value=&quot;Slide 20 - &amp;quot;Braided funding staff positions&amp;quot;&quot;/&gt;&lt;property id=&quot;20307&quot; value=&quot;309&quot;/&gt;&lt;/object&gt;&lt;object type=&quot;3&quot; unique_id=&quot;10167&quot;&gt;&lt;property id=&quot;20148&quot; value=&quot;5&quot;/&gt;&lt;property id=&quot;20300&quot; value=&quot;Slide 21 - &amp;quot;WIOA Program Elements 21st Century Career Skills Academy&amp;quot;&quot;/&gt;&lt;property id=&quot;20307&quot; value=&quot;310&quot;/&gt;&lt;/object&gt;&lt;object type=&quot;3&quot; unique_id=&quot;10168&quot;&gt;&lt;property id=&quot;20148&quot; value=&quot;5&quot;/&gt;&lt;property id=&quot;20300&quot; value=&quot;Slide 22 - &amp;quot;Work-based learning&amp;quot;&quot;/&gt;&lt;property id=&quot;20307&quot; value=&quot;308&quot;/&gt;&lt;/object&gt;&lt;object type=&quot;3&quot; unique_id=&quot;10169&quot;&gt;&lt;property id=&quot;20148&quot; value=&quot;5&quot;/&gt;&lt;property id=&quot;20300&quot; value=&quot;Slide 23 - &amp;quot;Other key components&amp;quot;&quot;/&gt;&lt;property id=&quot;20307&quot; value=&quot;311&quot;/&gt;&lt;/object&gt;&lt;object type=&quot;3&quot; unique_id=&quot;10170&quot;&gt;&lt;property id=&quot;20148&quot; value=&quot;5&quot;/&gt;&lt;property id=&quot;20300&quot; value=&quot;Slide 24 - &amp;quot;By the Numbers… (PY16)&amp;quot;&quot;/&gt;&lt;property id=&quot;20307&quot; value=&quot;312&quot;/&gt;&lt;/object&gt;&lt;object type=&quot;3&quot; unique_id=&quot;10171&quot;&gt;&lt;property id=&quot;20148&quot; value=&quot;5&quot;/&gt;&lt;property id=&quot;20300&quot; value=&quot;Slide 25 - &amp;quot;Why a youth one-stop?&amp;quot;&quot;/&gt;&lt;property id=&quot;20307&quot; value=&quot;313&quot;/&gt;&lt;/object&gt;&lt;object type=&quot;3&quot; unique_id=&quot;10172&quot;&gt;&lt;property id=&quot;20148&quot; value=&quot;5&quot;/&gt;&lt;property id=&quot;20300&quot; value=&quot;Slide 26&quot;/&gt;&lt;property id=&quot;20307&quot; value=&quot;315&quot;/&gt;&lt;/object&gt;&lt;object type=&quot;3&quot; unique_id=&quot;10173&quot;&gt;&lt;property id=&quot;20148&quot; value=&quot;5&quot;/&gt;&lt;property id=&quot;20300&quot; value=&quot;Slide 27 - &amp;quot;Youth Cohort Challenge: Apply Now!&amp;quot;&quot;/&gt;&lt;property id=&quot;20307&quot; value=&quot;316&quot;/&gt;&lt;/object&gt;&lt;object type=&quot;3&quot; unique_id=&quot;10174&quot;&gt;&lt;property id=&quot;20148&quot; value=&quot;5&quot;/&gt;&lt;property id=&quot;20300&quot; value=&quot;Slide 28&quot;/&gt;&lt;property id=&quot;20307&quot; value=&quot;277&quot;/&gt;&lt;/object&gt;&lt;object type=&quot;3&quot; unique_id=&quot;10175&quot;&gt;&lt;property id=&quot;20148&quot; value=&quot;5&quot;/&gt;&lt;property id=&quot;20300&quot; value=&quot;Slide 29&quot;/&gt;&lt;property id=&quot;20307&quot; value=&quot;291&quot;/&gt;&lt;/object&gt;&lt;object type=&quot;3&quot; unique_id=&quot;10176&quot;&gt;&lt;property id=&quot;20148&quot; value=&quot;5&quot;/&gt;&lt;property id=&quot;20300&quot; value=&quot;Slide 30 - &amp;quot;Ways to Engage and Connect:  DOL and your colleagues need to hear from you!&amp;quot;&quot;/&gt;&lt;property id=&quot;20307&quot; value=&quot;292&quot;/&gt;&lt;/object&gt;&lt;object type=&quot;3&quot; unique_id=&quot;10177&quot;&gt;&lt;property id=&quot;20148&quot; value=&quot;5&quot;/&gt;&lt;property id=&quot;20300&quot; value=&quot;Slide 31&quot;/&gt;&lt;property id=&quot;20307&quot; value=&quot;282&quot;/&gt;&lt;/object&gt;&lt;/object&gt;&lt;object type=&quot;8&quot; unique_id=&quot;10211&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F015E-6999-426A-BC7D-409AC2FCC986}">
  <ds:schemaRef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89D6581-FF20-4325-BA6A-D76F7645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5701</TotalTime>
  <Words>1202</Words>
  <Application>Microsoft Office PowerPoint</Application>
  <PresentationFormat>On-screen Show (4:3)</PresentationFormat>
  <Paragraphs>186</Paragraphs>
  <Slides>31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Impact</vt:lpstr>
      <vt:lpstr>Times New Roman</vt:lpstr>
      <vt:lpstr>Webdings</vt:lpstr>
      <vt:lpstr>Wingdings</vt:lpstr>
      <vt:lpstr>Wingdings 2</vt:lpstr>
      <vt:lpstr>Wingdings 3</vt:lpstr>
      <vt:lpstr>Standard Slides</vt:lpstr>
      <vt:lpstr>Interactive Slides</vt:lpstr>
      <vt:lpstr>  Comprehensive Service Delivery for Youth</vt:lpstr>
      <vt:lpstr>PowerPoint Presentation</vt:lpstr>
      <vt:lpstr>PowerPoint Presentation</vt:lpstr>
      <vt:lpstr>What we heard from you:  Your TA Needs </vt:lpstr>
      <vt:lpstr>PowerPoint Presentation</vt:lpstr>
      <vt:lpstr>PowerPoint Presentation</vt:lpstr>
      <vt:lpstr>PowerPoint Presentation</vt:lpstr>
      <vt:lpstr>A comprehensive array of youth services</vt:lpstr>
      <vt:lpstr>What does it take? What are the essentials of a comprehensive service delivery? </vt:lpstr>
      <vt:lpstr>What it takes: The essentials </vt:lpstr>
      <vt:lpstr>What aspect(s) of delivering comprehensive services continues to challenge you? </vt:lpstr>
      <vt:lpstr>PowerPoint Presentation</vt:lpstr>
      <vt:lpstr>PowerPoint Presentation</vt:lpstr>
      <vt:lpstr>Next Generation Zone</vt:lpstr>
      <vt:lpstr>What is the Next Generation Zone?</vt:lpstr>
      <vt:lpstr>On-site partner programs…</vt:lpstr>
      <vt:lpstr>The Next Generation Zone youth experience</vt:lpstr>
      <vt:lpstr>Our philosophy…</vt:lpstr>
      <vt:lpstr>PowerPoint Presentation</vt:lpstr>
      <vt:lpstr>Braided funding staff positions</vt:lpstr>
      <vt:lpstr>WIOA Program Elements 21st Century Career Skills Academy</vt:lpstr>
      <vt:lpstr>Work-based learning</vt:lpstr>
      <vt:lpstr>Other key components</vt:lpstr>
      <vt:lpstr>By the Numbers… (PY16)</vt:lpstr>
      <vt:lpstr>Why a youth one-stop?</vt:lpstr>
      <vt:lpstr>PowerPoint Presentation</vt:lpstr>
      <vt:lpstr>Youth Cohort Challenge: Apply Now!</vt:lpstr>
      <vt:lpstr>PowerPoint Presentation</vt:lpstr>
      <vt:lpstr>PowerPoint Presentation</vt:lpstr>
      <vt:lpstr>Ways to Engage and Connect:  DOL and your colleagues need to hear from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190</cp:revision>
  <dcterms:created xsi:type="dcterms:W3CDTF">2017-06-21T17:13:53Z</dcterms:created>
  <dcterms:modified xsi:type="dcterms:W3CDTF">2017-12-04T20:58:58Z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