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0" r:id="rId3"/>
  </p:sldMasterIdLst>
  <p:notesMasterIdLst>
    <p:notesMasterId r:id="rId12"/>
  </p:notesMasterIdLst>
  <p:sldIdLst>
    <p:sldId id="257" r:id="rId4"/>
    <p:sldId id="258" r:id="rId5"/>
    <p:sldId id="261" r:id="rId6"/>
    <p:sldId id="265" r:id="rId7"/>
    <p:sldId id="262" r:id="rId8"/>
    <p:sldId id="260" r:id="rId9"/>
    <p:sldId id="263" r:id="rId10"/>
    <p:sldId id="264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ACD7C-008E-461F-AA01-31C3E1F968D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DE1BA-6112-4C45-B428-88BA7EEA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15"/>
            <a:endParaRPr lang="en-US" dirty="0"/>
          </a:p>
          <a:p>
            <a:pPr defTabSz="92431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72DBB-4BA0-4BD2-8CB9-EA48F81390A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0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72DBB-4BA0-4BD2-8CB9-EA48F81390A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80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92" indent="-171392" defTabSz="94937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72DBB-4BA0-4BD2-8CB9-EA48F81390A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6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25.png"/><Relationship Id="rId9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25.png"/><Relationship Id="rId9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25.png"/><Relationship Id="rId9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4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930402" y="183069"/>
            <a:ext cx="5473698" cy="5473698"/>
            <a:chOff x="1249869" y="10536"/>
            <a:chExt cx="6834764" cy="6834764"/>
          </a:xfrm>
        </p:grpSpPr>
        <p:sp>
          <p:nvSpPr>
            <p:cNvPr id="13" name="Diamond 12"/>
            <p:cNvSpPr/>
            <p:nvPr userDrawn="1"/>
          </p:nvSpPr>
          <p:spPr>
            <a:xfrm>
              <a:off x="1249869" y="10536"/>
              <a:ext cx="6834764" cy="6834764"/>
            </a:xfrm>
            <a:prstGeom prst="diamond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Diamond 13"/>
            <p:cNvSpPr/>
            <p:nvPr userDrawn="1"/>
          </p:nvSpPr>
          <p:spPr>
            <a:xfrm>
              <a:off x="4229100" y="2979231"/>
              <a:ext cx="876300" cy="876300"/>
            </a:xfrm>
            <a:prstGeom prst="diamond">
              <a:avLst/>
            </a:pr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-3" y="2986680"/>
            <a:ext cx="9144001" cy="3871319"/>
            <a:chOff x="-6" y="2921366"/>
            <a:chExt cx="9144001" cy="387131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85" b="1659"/>
            <a:stretch/>
          </p:blipFill>
          <p:spPr>
            <a:xfrm flipH="1">
              <a:off x="-6" y="2921366"/>
              <a:ext cx="9144001" cy="3871319"/>
            </a:xfrm>
            <a:prstGeom prst="rect">
              <a:avLst/>
            </a:prstGeom>
          </p:spPr>
        </p:pic>
        <p:pic>
          <p:nvPicPr>
            <p:cNvPr id="7" name="Picture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033" y="5985681"/>
              <a:ext cx="2004628" cy="64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740" y="6083876"/>
              <a:ext cx="1700207" cy="57431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5300" y="1174469"/>
            <a:ext cx="8153400" cy="1208026"/>
          </a:xfrm>
        </p:spPr>
        <p:txBody>
          <a:bodyPr anchor="b">
            <a:normAutofit/>
          </a:bodyPr>
          <a:lstStyle>
            <a:lvl1pPr algn="l">
              <a:defRPr sz="4800" b="1" cap="small" spc="-100" baseline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797299" y="3618551"/>
            <a:ext cx="4921227" cy="723900"/>
          </a:xfr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i="1" kern="1200" cap="none" spc="-100" baseline="0" dirty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dirty="0">
                <a:latin typeface="Arial" charset="0"/>
                <a:cs typeface="Arial" charset="0"/>
              </a:rPr>
              <a:t>Presentation Subtitle Here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0" y="-1"/>
            <a:ext cx="5549900" cy="124997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75401" y="5180037"/>
            <a:ext cx="2559029" cy="431424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lang="en-US" sz="2000" b="0" i="1" kern="1200" cap="none" spc="-100" baseline="0" dirty="0" smtClean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  <a:latin typeface="Arial" charset="0"/>
                <a:ea typeface="+mj-ea"/>
                <a:cs typeface="Arial" charset="0"/>
              </a:defRPr>
            </a:lvl1pPr>
          </a:lstStyle>
          <a:p>
            <a:pPr lvl="0"/>
            <a:r>
              <a:rPr lang="en-US" dirty="0"/>
              <a:t>MM / DD / YYYY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-4" y="5253062"/>
            <a:ext cx="3797303" cy="54211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22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5303862"/>
            <a:ext cx="3301999" cy="431424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Presenting Organization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5253062"/>
            <a:ext cx="3594100" cy="542119"/>
            <a:chOff x="-21034" y="5253062"/>
            <a:chExt cx="3886200" cy="542119"/>
          </a:xfrm>
        </p:grpSpPr>
        <p:cxnSp>
          <p:nvCxnSpPr>
            <p:cNvPr id="21" name="Straight Connector 20"/>
            <p:cNvCxnSpPr/>
            <p:nvPr userDrawn="1"/>
          </p:nvCxnSpPr>
          <p:spPr>
            <a:xfrm>
              <a:off x="-21034" y="5795181"/>
              <a:ext cx="3886200" cy="0"/>
            </a:xfrm>
            <a:prstGeom prst="line">
              <a:avLst/>
            </a:prstGeom>
            <a:ln>
              <a:gradFill flip="none" rotWithShape="1">
                <a:gsLst>
                  <a:gs pos="42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1034" y="5253062"/>
              <a:ext cx="3886200" cy="0"/>
            </a:xfrm>
            <a:prstGeom prst="line">
              <a:avLst/>
            </a:prstGeom>
            <a:ln>
              <a:gradFill flip="none" rotWithShape="1">
                <a:gsLst>
                  <a:gs pos="42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6403" y="5855075"/>
            <a:ext cx="1597546" cy="8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4" y="3726406"/>
            <a:ext cx="2847975" cy="24317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143629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3506482"/>
            <a:ext cx="3981448" cy="26556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505075"/>
            <a:ext cx="7886700" cy="324802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Reference Citation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The Law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585485"/>
            <a:ext cx="7886700" cy="852916"/>
          </a:xfrm>
          <a:effectLst/>
        </p:spPr>
        <p:txBody>
          <a:bodyPr>
            <a:noAutofit/>
          </a:bodyPr>
          <a:lstStyle>
            <a:lvl1pPr marL="457200" indent="-457200" algn="l">
              <a:buFont typeface="Wingdings" panose="05000000000000000000" pitchFamily="2" charset="2"/>
              <a:buChar char="u"/>
              <a:defRPr sz="2800" b="0" i="1">
                <a:solidFill>
                  <a:schemeClr val="accent4"/>
                </a:solidFill>
              </a:defRPr>
            </a:lvl1pPr>
            <a:lvl2pPr marL="320040" indent="0" algn="l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Reference Details &amp; designation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" y="230193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srgbClr val="4F5F9B">
                    <a:alpha val="58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0800000">
            <a:off x="8515350" y="4379550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prstClr val="white">
                    <a:alpha val="26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49" y="2481263"/>
            <a:ext cx="788670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370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4006453"/>
            <a:ext cx="2486025" cy="2175272"/>
          </a:xfrm>
          <a:prstGeom prst="ellipse">
            <a:avLst/>
          </a:prstGeom>
          <a:ln>
            <a:noFill/>
          </a:ln>
          <a:effectLst>
            <a:softEdge rad="190500"/>
          </a:effectLst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505075"/>
            <a:ext cx="7886700" cy="3248025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baseline="0"/>
            </a:lvl1pPr>
            <a:lvl2pPr>
              <a:spcAft>
                <a:spcPts val="1200"/>
              </a:spcAft>
              <a:defRPr sz="1800"/>
            </a:lvl2pPr>
          </a:lstStyle>
          <a:p>
            <a:pPr lvl="0"/>
            <a:r>
              <a:rPr lang="en-US" dirty="0"/>
              <a:t>Reference Citation</a:t>
            </a:r>
          </a:p>
          <a:p>
            <a:pPr lvl="1"/>
            <a:r>
              <a:rPr lang="en-US" dirty="0"/>
              <a:t>Reference Links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Regulations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585485"/>
            <a:ext cx="7886700" cy="852916"/>
          </a:xfrm>
          <a:effectLst/>
        </p:spPr>
        <p:txBody>
          <a:bodyPr>
            <a:noAutofit/>
          </a:bodyPr>
          <a:lstStyle>
            <a:lvl1pPr marL="457200" indent="-457200" algn="l">
              <a:buFont typeface="Wingdings" panose="05000000000000000000" pitchFamily="2" charset="2"/>
              <a:buChar char="u"/>
              <a:defRPr sz="2800" b="0" i="1">
                <a:solidFill>
                  <a:schemeClr val="accent4"/>
                </a:solidFill>
              </a:defRPr>
            </a:lvl1pPr>
            <a:lvl2pPr marL="320040" indent="0" algn="l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Reference Details &amp; designation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" y="230193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srgbClr val="4F5F9B">
                    <a:alpha val="58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0800000">
            <a:off x="8515350" y="3110834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srgbClr val="4F5F9B">
                    <a:alpha val="58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49" y="2481263"/>
            <a:ext cx="788670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90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3104383"/>
            <a:ext cx="4580769" cy="30518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Cite any published guidance and provide links to TEGLSs, TENs, etc.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2546793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lementation 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28" y="3609975"/>
            <a:ext cx="2872790" cy="2549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References to guiding practices, examples from the field, available resources on ION or other federal sites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Implementation Tips</a:t>
            </a:r>
          </a:p>
        </p:txBody>
      </p:sp>
    </p:spTree>
    <p:extLst>
      <p:ext uri="{BB962C8B-B14F-4D97-AF65-F5344CB8AC3E}">
        <p14:creationId xmlns:p14="http://schemas.microsoft.com/office/powerpoint/2010/main" val="153523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cal_Assist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Note next TA, upcoming events, training, fact sheets related to the topic.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Technical Assistance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91" y="-13619"/>
            <a:ext cx="1785494" cy="13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0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028949"/>
            <a:ext cx="7886700" cy="3054352"/>
          </a:xfrm>
        </p:spPr>
        <p:txBody>
          <a:bodyPr/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Polling Answer Options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Poll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895475" y="1419226"/>
            <a:ext cx="6619874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bIns="45720" anchor="ctr">
            <a:normAutofit/>
          </a:bodyPr>
          <a:lstStyle>
            <a:lvl1pPr marL="0" indent="0" algn="ctr">
              <a:spcBef>
                <a:spcPts val="1200"/>
              </a:spcBef>
              <a:buFont typeface="+mj-lt"/>
              <a:buNone/>
              <a:defRPr lang="en-US" sz="2600" b="1" i="1" kern="1200" dirty="0" smtClean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(Enter polling question here.)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54890"/>
            <a:ext cx="1082439" cy="144122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711089" y="2573018"/>
            <a:ext cx="671195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700" i="1" dirty="0">
                <a:solidFill>
                  <a:prstClr val="white">
                    <a:lumMod val="50000"/>
                  </a:prstClr>
                </a:solidFill>
              </a:rPr>
              <a:t>Choose the answer that best reflects you (or your group):</a:t>
            </a:r>
          </a:p>
        </p:txBody>
      </p:sp>
    </p:spTree>
    <p:extLst>
      <p:ext uri="{BB962C8B-B14F-4D97-AF65-F5344CB8AC3E}">
        <p14:creationId xmlns:p14="http://schemas.microsoft.com/office/powerpoint/2010/main" val="1715599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2099" r="11100" b="27218"/>
          <a:stretch/>
        </p:blipFill>
        <p:spPr>
          <a:xfrm>
            <a:off x="-1" y="-1"/>
            <a:ext cx="9143999" cy="6161678"/>
          </a:xfrm>
          <a:prstGeom prst="rect">
            <a:avLst/>
          </a:prstGeom>
          <a:effectLst>
            <a:innerShdw blurRad="381000">
              <a:schemeClr val="accent1">
                <a:alpha val="56000"/>
              </a:schemeClr>
            </a:innerShdw>
          </a:effectLst>
        </p:spPr>
      </p:pic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6"/>
          </a:xfrm>
          <a:prstGeom prst="rect">
            <a:avLst/>
          </a:prstGeom>
          <a:effectLst>
            <a:outerShdw blurRad="165100" dist="38100" dir="8100000" algn="tr" rotWithShape="0">
              <a:schemeClr val="accent1">
                <a:alpha val="40000"/>
              </a:scheme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87610"/>
            <a:ext cx="3492500" cy="786599"/>
          </a:xfrm>
          <a:prstGeom prst="rect">
            <a:avLst/>
          </a:prstGeom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876300"/>
            <a:ext cx="7886700" cy="23114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2800" baseline="0"/>
            </a:lvl1pPr>
          </a:lstStyle>
          <a:p>
            <a:pPr lvl="0"/>
            <a:r>
              <a:rPr lang="en-US" dirty="0"/>
              <a:t>Insert quote here.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2959"/>
            <a:ext cx="7886700" cy="1141897"/>
          </a:xfrm>
          <a:effectLst>
            <a:outerShdw blurRad="50800" dist="25400" dir="8100000" algn="tr" rotWithShape="0">
              <a:schemeClr val="accent1">
                <a:lumMod val="50000"/>
                <a:alpha val="72000"/>
              </a:schemeClr>
            </a:outerShdw>
          </a:effectLst>
        </p:spPr>
        <p:txBody>
          <a:bodyPr>
            <a:noAutofit/>
          </a:bodyPr>
          <a:lstStyle>
            <a:lvl1pPr marL="457200" indent="-457200" algn="r">
              <a:buFont typeface="Wingdings" panose="05000000000000000000" pitchFamily="2" charset="2"/>
              <a:buChar char="u"/>
              <a:defRPr sz="2800" b="0" i="1">
                <a:solidFill>
                  <a:schemeClr val="bg1"/>
                </a:solidFill>
              </a:defRPr>
            </a:lvl1pPr>
            <a:lvl2pPr marL="320040" indent="0" algn="r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Name of Author</a:t>
            </a:r>
          </a:p>
          <a:p>
            <a:pPr lvl="1"/>
            <a:r>
              <a:rPr lang="en-US" dirty="0"/>
              <a:t>Name of organization or source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" y="520756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prstClr val="white">
                    <a:alpha val="58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 rot="10800000">
            <a:off x="8515350" y="168241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prstClr val="white">
                    <a:alpha val="58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2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/>
          <a:srcRect b="13798"/>
          <a:stretch/>
        </p:blipFill>
        <p:spPr>
          <a:xfrm>
            <a:off x="4218621" y="6212640"/>
            <a:ext cx="1004168" cy="478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/>
          <a:srcRect t="86975"/>
          <a:stretch/>
        </p:blipFill>
        <p:spPr>
          <a:xfrm>
            <a:off x="3921931" y="6693333"/>
            <a:ext cx="1597546" cy="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3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  <a:lvl2pPr marL="182880" indent="0">
              <a:buNone/>
              <a:defRPr sz="1800" baseline="0"/>
            </a:lvl2pPr>
            <a:lvl3pPr marL="411480" indent="-22860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  <a:defRPr sz="1600">
                <a:solidFill>
                  <a:srgbClr val="6876BC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Resources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938669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  <a:lvl2pPr marL="182880" indent="0">
              <a:buNone/>
              <a:defRPr sz="1800"/>
            </a:lvl2pPr>
            <a:lvl3pPr marL="411480" indent="-28575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u"/>
              <a:defRPr lang="en-US" sz="1600" kern="1200" dirty="0">
                <a:solidFill>
                  <a:srgbClr val="6876BC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marL="38404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</a:pPr>
            <a:r>
              <a:rPr lang="en-US" dirty="0"/>
              <a:t>Resource Link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36" y="348968"/>
            <a:ext cx="1806326" cy="13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60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71900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 baseline="0"/>
            </a:lvl1pPr>
            <a:lvl2pPr marL="182880" indent="0">
              <a:buNone/>
              <a:defRPr sz="1800" baseline="0"/>
            </a:lvl2pPr>
            <a:lvl3pPr marL="411480" indent="-22860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  <a:defRPr sz="1600">
                <a:solidFill>
                  <a:srgbClr val="6876BC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Organization Info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Contact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1864797"/>
            <a:ext cx="3539691" cy="33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>
            <a:off x="-2" y="3180526"/>
            <a:ext cx="9144000" cy="3301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6" y="1709739"/>
            <a:ext cx="7451724" cy="157956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376" y="3749551"/>
            <a:ext cx="7451724" cy="1500187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0" y="3092366"/>
            <a:ext cx="9575952" cy="851958"/>
            <a:chOff x="-431952" y="1070526"/>
            <a:chExt cx="9575952" cy="851958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0" y="1495425"/>
              <a:ext cx="9144000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4"/>
            <p:cNvSpPr/>
            <p:nvPr userDrawn="1"/>
          </p:nvSpPr>
          <p:spPr>
            <a:xfrm rot="8100000">
              <a:off x="-431952" y="1070526"/>
              <a:ext cx="851960" cy="851958"/>
            </a:xfrm>
            <a:custGeom>
              <a:avLst/>
              <a:gdLst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2404463 w 2404463"/>
                <a:gd name="connsiteY2" fmla="*/ 2404463 h 2404463"/>
                <a:gd name="connsiteX3" fmla="*/ 0 w 2404463"/>
                <a:gd name="connsiteY3" fmla="*/ 2404463 h 2404463"/>
                <a:gd name="connsiteX4" fmla="*/ 0 w 2404463"/>
                <a:gd name="connsiteY4" fmla="*/ 0 h 2404463"/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0 w 2404463"/>
                <a:gd name="connsiteY2" fmla="*/ 2404463 h 2404463"/>
                <a:gd name="connsiteX3" fmla="*/ 0 w 2404463"/>
                <a:gd name="connsiteY3" fmla="*/ 0 h 240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463" h="2404463">
                  <a:moveTo>
                    <a:pt x="0" y="0"/>
                  </a:moveTo>
                  <a:lnTo>
                    <a:pt x="2404463" y="0"/>
                  </a:lnTo>
                  <a:lnTo>
                    <a:pt x="0" y="240446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051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Any Questions?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831596" y="1419159"/>
            <a:ext cx="6089904" cy="4745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5800" y="3156193"/>
            <a:ext cx="3134360" cy="2624716"/>
          </a:xfrm>
          <a:effectLst/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en-US" sz="2600" b="0" i="0" kern="1200" baseline="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You may type additional information on this QA session here.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4612" y="1645644"/>
            <a:ext cx="3350260" cy="2624716"/>
          </a:xfrm>
          <a:effectLst/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en-US" sz="2600" b="1" i="0" kern="1200" baseline="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You may type additional information on this QA session here.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938669" y="402427"/>
            <a:ext cx="2125242" cy="860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  <a:t>Enter your questions </a:t>
            </a:r>
            <a:b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</a:b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  <a:t>in the Chat window</a:t>
            </a:r>
          </a:p>
          <a:p>
            <a:pPr algn="ctr" defTabSz="457200"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spc="60" dirty="0">
                <a:solidFill>
                  <a:srgbClr val="4675B8"/>
                </a:solidFill>
                <a:cs typeface="Myriad Pro"/>
              </a:rPr>
              <a:t>(lower left of screen)</a:t>
            </a:r>
          </a:p>
        </p:txBody>
      </p:sp>
      <p:sp>
        <p:nvSpPr>
          <p:cNvPr id="10" name="Diamond 9"/>
          <p:cNvSpPr/>
          <p:nvPr userDrawn="1"/>
        </p:nvSpPr>
        <p:spPr>
          <a:xfrm>
            <a:off x="4366805" y="540657"/>
            <a:ext cx="571864" cy="571864"/>
          </a:xfrm>
          <a:prstGeom prst="diamond">
            <a:avLst/>
          </a:prstGeom>
          <a:gradFill flip="none" rotWithShape="1">
            <a:gsLst>
              <a:gs pos="90000">
                <a:srgbClr val="F1592A"/>
              </a:gs>
              <a:gs pos="0">
                <a:srgbClr val="FAB25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46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87610"/>
            <a:ext cx="3492500" cy="786599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-2" y="0"/>
            <a:ext cx="9144002" cy="6164240"/>
            <a:chOff x="-2" y="0"/>
            <a:chExt cx="9144002" cy="6164240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1186"/>
              <a:ext cx="9143998" cy="61630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594103" y="0"/>
              <a:ext cx="5549897" cy="124997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280" y="979545"/>
            <a:ext cx="4373880" cy="262471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special “Thank You” note here, if applicable.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2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9"/>
          <a:srcRect b="13798"/>
          <a:stretch/>
        </p:blipFill>
        <p:spPr>
          <a:xfrm>
            <a:off x="4218621" y="6212640"/>
            <a:ext cx="1004168" cy="4786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9"/>
          <a:srcRect t="86975"/>
          <a:stretch/>
        </p:blipFill>
        <p:spPr>
          <a:xfrm>
            <a:off x="3921931" y="6693333"/>
            <a:ext cx="1597546" cy="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3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24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2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/>
          <a:srcRect b="13798"/>
          <a:stretch/>
        </p:blipFill>
        <p:spPr>
          <a:xfrm>
            <a:off x="4218621" y="6212640"/>
            <a:ext cx="1004168" cy="478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/>
          <a:srcRect t="86975"/>
          <a:stretch/>
        </p:blipFill>
        <p:spPr>
          <a:xfrm>
            <a:off x="3921931" y="6693333"/>
            <a:ext cx="1597546" cy="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27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6337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4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930402" y="183069"/>
            <a:ext cx="5473698" cy="5473698"/>
            <a:chOff x="1249869" y="10536"/>
            <a:chExt cx="6834764" cy="6834764"/>
          </a:xfrm>
        </p:grpSpPr>
        <p:sp>
          <p:nvSpPr>
            <p:cNvPr id="13" name="Diamond 12"/>
            <p:cNvSpPr/>
            <p:nvPr userDrawn="1"/>
          </p:nvSpPr>
          <p:spPr>
            <a:xfrm>
              <a:off x="1249869" y="10536"/>
              <a:ext cx="6834764" cy="6834764"/>
            </a:xfrm>
            <a:prstGeom prst="diamond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Diamond 13"/>
            <p:cNvSpPr/>
            <p:nvPr userDrawn="1"/>
          </p:nvSpPr>
          <p:spPr>
            <a:xfrm>
              <a:off x="4229100" y="2979231"/>
              <a:ext cx="876300" cy="876300"/>
            </a:xfrm>
            <a:prstGeom prst="diamond">
              <a:avLst/>
            </a:pr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-3" y="2986680"/>
            <a:ext cx="9144001" cy="3871319"/>
            <a:chOff x="-6" y="2921366"/>
            <a:chExt cx="9144001" cy="387131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85" b="1659"/>
            <a:stretch/>
          </p:blipFill>
          <p:spPr>
            <a:xfrm flipH="1">
              <a:off x="-6" y="2921366"/>
              <a:ext cx="9144001" cy="3871319"/>
            </a:xfrm>
            <a:prstGeom prst="rect">
              <a:avLst/>
            </a:prstGeom>
          </p:spPr>
        </p:pic>
        <p:pic>
          <p:nvPicPr>
            <p:cNvPr id="7" name="Picture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033" y="5985681"/>
              <a:ext cx="2004628" cy="64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740" y="6083876"/>
              <a:ext cx="1700207" cy="57431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5300" y="1174469"/>
            <a:ext cx="8153400" cy="1208026"/>
          </a:xfrm>
        </p:spPr>
        <p:txBody>
          <a:bodyPr anchor="b">
            <a:normAutofit/>
          </a:bodyPr>
          <a:lstStyle>
            <a:lvl1pPr algn="l">
              <a:defRPr sz="4800" b="1" cap="small" spc="-100" baseline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797299" y="3618551"/>
            <a:ext cx="4921227" cy="723900"/>
          </a:xfr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i="1" kern="1200" cap="none" spc="-100" baseline="0" dirty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dirty="0">
                <a:latin typeface="Arial" charset="0"/>
                <a:cs typeface="Arial" charset="0"/>
              </a:rPr>
              <a:t>Presentation Subtitle Here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0" y="-1"/>
            <a:ext cx="5549900" cy="124997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75401" y="5180037"/>
            <a:ext cx="2559029" cy="431424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lang="en-US" sz="2000" b="0" i="1" kern="1200" cap="none" spc="-100" baseline="0" dirty="0" smtClean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  <a:latin typeface="Arial" charset="0"/>
                <a:ea typeface="+mj-ea"/>
                <a:cs typeface="Arial" charset="0"/>
              </a:defRPr>
            </a:lvl1pPr>
          </a:lstStyle>
          <a:p>
            <a:pPr lvl="0"/>
            <a:r>
              <a:rPr lang="en-US" dirty="0"/>
              <a:t>MM / DD / YYYY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-4" y="5253062"/>
            <a:ext cx="3797303" cy="54211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22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5303862"/>
            <a:ext cx="3301999" cy="431424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Presenting Organization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5253062"/>
            <a:ext cx="3594100" cy="542119"/>
            <a:chOff x="-21034" y="5253062"/>
            <a:chExt cx="3886200" cy="542119"/>
          </a:xfrm>
        </p:grpSpPr>
        <p:cxnSp>
          <p:nvCxnSpPr>
            <p:cNvPr id="21" name="Straight Connector 20"/>
            <p:cNvCxnSpPr/>
            <p:nvPr userDrawn="1"/>
          </p:nvCxnSpPr>
          <p:spPr>
            <a:xfrm>
              <a:off x="-21034" y="5795181"/>
              <a:ext cx="3886200" cy="0"/>
            </a:xfrm>
            <a:prstGeom prst="line">
              <a:avLst/>
            </a:prstGeom>
            <a:ln>
              <a:gradFill flip="none" rotWithShape="1">
                <a:gsLst>
                  <a:gs pos="42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1034" y="5253062"/>
              <a:ext cx="3886200" cy="0"/>
            </a:xfrm>
            <a:prstGeom prst="line">
              <a:avLst/>
            </a:prstGeom>
            <a:ln>
              <a:gradFill flip="none" rotWithShape="1">
                <a:gsLst>
                  <a:gs pos="42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6403" y="5855075"/>
            <a:ext cx="1597546" cy="8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44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>
            <a:off x="-2" y="3180526"/>
            <a:ext cx="9144000" cy="3301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6" y="1709739"/>
            <a:ext cx="7451724" cy="157956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376" y="3749551"/>
            <a:ext cx="7451724" cy="1500187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0" y="3092366"/>
            <a:ext cx="9575952" cy="851958"/>
            <a:chOff x="-431952" y="1070526"/>
            <a:chExt cx="9575952" cy="851958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0" y="1495425"/>
              <a:ext cx="9144000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4"/>
            <p:cNvSpPr/>
            <p:nvPr userDrawn="1"/>
          </p:nvSpPr>
          <p:spPr>
            <a:xfrm rot="8100000">
              <a:off x="-431952" y="1070526"/>
              <a:ext cx="851960" cy="851958"/>
            </a:xfrm>
            <a:custGeom>
              <a:avLst/>
              <a:gdLst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2404463 w 2404463"/>
                <a:gd name="connsiteY2" fmla="*/ 2404463 h 2404463"/>
                <a:gd name="connsiteX3" fmla="*/ 0 w 2404463"/>
                <a:gd name="connsiteY3" fmla="*/ 2404463 h 2404463"/>
                <a:gd name="connsiteX4" fmla="*/ 0 w 2404463"/>
                <a:gd name="connsiteY4" fmla="*/ 0 h 2404463"/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0 w 2404463"/>
                <a:gd name="connsiteY2" fmla="*/ 2404463 h 2404463"/>
                <a:gd name="connsiteX3" fmla="*/ 0 w 2404463"/>
                <a:gd name="connsiteY3" fmla="*/ 0 h 240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463" h="2404463">
                  <a:moveTo>
                    <a:pt x="0" y="0"/>
                  </a:moveTo>
                  <a:lnTo>
                    <a:pt x="2404463" y="0"/>
                  </a:lnTo>
                  <a:lnTo>
                    <a:pt x="0" y="240446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3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7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2400"/>
            <a:ext cx="38862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22400"/>
            <a:ext cx="38862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96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19300"/>
            <a:ext cx="3886200" cy="41576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19300"/>
            <a:ext cx="3886200" cy="41576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8650" y="1438274"/>
            <a:ext cx="3886200" cy="485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tIns="0" anchor="ctr">
            <a:normAutofit/>
          </a:bodyPr>
          <a:lstStyle>
            <a:lvl1pPr marL="0" indent="0" algn="ctr">
              <a:buNone/>
              <a:defRPr lang="en-US" sz="2400" b="1" i="1" kern="120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29150" y="1438273"/>
            <a:ext cx="3886200" cy="485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tIns="0" anchor="ctr">
            <a:normAutofit/>
          </a:bodyPr>
          <a:lstStyle>
            <a:lvl1pPr marL="0" indent="0" algn="ctr">
              <a:buNone/>
              <a:defRPr lang="en-US" sz="2400" b="1" i="1" kern="120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60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1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(sing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93820" y="1474845"/>
            <a:ext cx="4621530" cy="4608456"/>
          </a:xfrm>
        </p:spPr>
        <p:txBody>
          <a:bodyPr/>
          <a:lstStyle>
            <a:lvl1pPr marL="365760" indent="-365760">
              <a:buFont typeface="Wingdings" panose="05000000000000000000" pitchFamily="2" charset="2"/>
              <a:buChar char=""/>
              <a:defRPr lang="en-US" sz="28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2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Today’s Presenter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35063" y="1554163"/>
            <a:ext cx="1684337" cy="170021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89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(plu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16580" y="1554164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Today’s Presenters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07504" y="1554164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07504" y="3041989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607504" y="4529815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116580" y="3041989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116580" y="4529814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695846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Where Are You?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938669" y="402427"/>
            <a:ext cx="2125242" cy="860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  <a:t>Enter your location </a:t>
            </a:r>
            <a:b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</a:b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  <a:t>in the Chat window</a:t>
            </a:r>
          </a:p>
          <a:p>
            <a:pPr algn="ctr" defTabSz="457200"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spc="60" dirty="0">
                <a:solidFill>
                  <a:srgbClr val="4675B8"/>
                </a:solidFill>
                <a:cs typeface="Myriad Pro"/>
              </a:rPr>
              <a:t>(lower left of screen)</a:t>
            </a:r>
          </a:p>
        </p:txBody>
      </p:sp>
      <p:sp>
        <p:nvSpPr>
          <p:cNvPr id="8" name="Diamond 7"/>
          <p:cNvSpPr/>
          <p:nvPr userDrawn="1"/>
        </p:nvSpPr>
        <p:spPr>
          <a:xfrm>
            <a:off x="4366805" y="540657"/>
            <a:ext cx="571864" cy="571864"/>
          </a:xfrm>
          <a:prstGeom prst="diamond">
            <a:avLst/>
          </a:prstGeom>
          <a:gradFill flip="none" rotWithShape="1">
            <a:gsLst>
              <a:gs pos="90000">
                <a:srgbClr val="F1592A"/>
              </a:gs>
              <a:gs pos="0">
                <a:srgbClr val="FAB25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355" y="1305228"/>
            <a:ext cx="6968017" cy="4751153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84" y="2296170"/>
            <a:ext cx="1364776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87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Today’s Objectives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84" y="2296170"/>
            <a:ext cx="1364776" cy="1422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36576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539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4" y="3726406"/>
            <a:ext cx="2847975" cy="24317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528119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3506482"/>
            <a:ext cx="3981448" cy="26556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505075"/>
            <a:ext cx="7886700" cy="324802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Reference Citation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The Law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585485"/>
            <a:ext cx="7886700" cy="852916"/>
          </a:xfrm>
          <a:effectLst/>
        </p:spPr>
        <p:txBody>
          <a:bodyPr>
            <a:noAutofit/>
          </a:bodyPr>
          <a:lstStyle>
            <a:lvl1pPr marL="457200" indent="-457200" algn="l">
              <a:buFont typeface="Wingdings" panose="05000000000000000000" pitchFamily="2" charset="2"/>
              <a:buChar char="u"/>
              <a:defRPr sz="2800" b="0" i="1">
                <a:solidFill>
                  <a:schemeClr val="accent4"/>
                </a:solidFill>
              </a:defRPr>
            </a:lvl1pPr>
            <a:lvl2pPr marL="320040" indent="0" algn="l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Reference Details &amp; designation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" y="230193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srgbClr val="4F5F9B">
                    <a:alpha val="58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0800000">
            <a:off x="8515350" y="4379550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prstClr val="white">
                    <a:alpha val="26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49" y="2481263"/>
            <a:ext cx="788670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146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4006453"/>
            <a:ext cx="2486025" cy="2175272"/>
          </a:xfrm>
          <a:prstGeom prst="ellipse">
            <a:avLst/>
          </a:prstGeom>
          <a:ln>
            <a:noFill/>
          </a:ln>
          <a:effectLst>
            <a:softEdge rad="190500"/>
          </a:effectLst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505075"/>
            <a:ext cx="7886700" cy="3248025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baseline="0"/>
            </a:lvl1pPr>
            <a:lvl2pPr>
              <a:spcAft>
                <a:spcPts val="1200"/>
              </a:spcAft>
              <a:defRPr sz="1800"/>
            </a:lvl2pPr>
          </a:lstStyle>
          <a:p>
            <a:pPr lvl="0"/>
            <a:r>
              <a:rPr lang="en-US" dirty="0"/>
              <a:t>Reference Citation</a:t>
            </a:r>
          </a:p>
          <a:p>
            <a:pPr lvl="1"/>
            <a:r>
              <a:rPr lang="en-US" dirty="0"/>
              <a:t>Reference Links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Regulations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585485"/>
            <a:ext cx="7886700" cy="852916"/>
          </a:xfrm>
          <a:effectLst/>
        </p:spPr>
        <p:txBody>
          <a:bodyPr>
            <a:noAutofit/>
          </a:bodyPr>
          <a:lstStyle>
            <a:lvl1pPr marL="457200" indent="-457200" algn="l">
              <a:buFont typeface="Wingdings" panose="05000000000000000000" pitchFamily="2" charset="2"/>
              <a:buChar char="u"/>
              <a:defRPr sz="2800" b="0" i="1">
                <a:solidFill>
                  <a:schemeClr val="accent4"/>
                </a:solidFill>
              </a:defRPr>
            </a:lvl1pPr>
            <a:lvl2pPr marL="320040" indent="0" algn="l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Reference Details &amp; designation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" y="230193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srgbClr val="4F5F9B">
                    <a:alpha val="58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0800000">
            <a:off x="8515350" y="3110834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srgbClr val="4F5F9B">
                    <a:alpha val="58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49" y="2481263"/>
            <a:ext cx="788670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932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3104383"/>
            <a:ext cx="4580769" cy="30518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Cite any published guidance and provide links to TEGLSs, TENs, etc.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1651684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lementation 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28" y="3609975"/>
            <a:ext cx="2872790" cy="2549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References to guiding practices, examples from the field, available resources on ION or other federal sites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Implementation Tips</a:t>
            </a:r>
          </a:p>
        </p:txBody>
      </p:sp>
    </p:spTree>
    <p:extLst>
      <p:ext uri="{BB962C8B-B14F-4D97-AF65-F5344CB8AC3E}">
        <p14:creationId xmlns:p14="http://schemas.microsoft.com/office/powerpoint/2010/main" val="759204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cal_Assist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Note next TA, upcoming events, training, fact sheets related to the topic.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Technical Assistance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91" y="-13619"/>
            <a:ext cx="1785494" cy="13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1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2400"/>
            <a:ext cx="38862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22400"/>
            <a:ext cx="38862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849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028949"/>
            <a:ext cx="7886700" cy="3054352"/>
          </a:xfrm>
        </p:spPr>
        <p:txBody>
          <a:bodyPr/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Polling Answer Options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Poll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895475" y="1419226"/>
            <a:ext cx="6619874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bIns="45720" anchor="ctr">
            <a:normAutofit/>
          </a:bodyPr>
          <a:lstStyle>
            <a:lvl1pPr marL="0" indent="0" algn="ctr">
              <a:spcBef>
                <a:spcPts val="1200"/>
              </a:spcBef>
              <a:buFont typeface="+mj-lt"/>
              <a:buNone/>
              <a:defRPr lang="en-US" sz="2600" b="1" i="1" kern="1200" dirty="0" smtClean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(Enter polling question here.)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54890"/>
            <a:ext cx="1082439" cy="144122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711089" y="2573018"/>
            <a:ext cx="671195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700" i="1" dirty="0">
                <a:solidFill>
                  <a:prstClr val="white">
                    <a:lumMod val="50000"/>
                  </a:prstClr>
                </a:solidFill>
              </a:rPr>
              <a:t>Choose the answer that best reflects you (or your group):</a:t>
            </a:r>
          </a:p>
        </p:txBody>
      </p:sp>
    </p:spTree>
    <p:extLst>
      <p:ext uri="{BB962C8B-B14F-4D97-AF65-F5344CB8AC3E}">
        <p14:creationId xmlns:p14="http://schemas.microsoft.com/office/powerpoint/2010/main" val="2506700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2099" r="11100" b="27218"/>
          <a:stretch/>
        </p:blipFill>
        <p:spPr>
          <a:xfrm>
            <a:off x="-1" y="-1"/>
            <a:ext cx="9143999" cy="6161678"/>
          </a:xfrm>
          <a:prstGeom prst="rect">
            <a:avLst/>
          </a:prstGeom>
          <a:effectLst>
            <a:innerShdw blurRad="381000">
              <a:schemeClr val="accent1">
                <a:alpha val="56000"/>
              </a:schemeClr>
            </a:innerShdw>
          </a:effectLst>
        </p:spPr>
      </p:pic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6"/>
          </a:xfrm>
          <a:prstGeom prst="rect">
            <a:avLst/>
          </a:prstGeom>
          <a:effectLst>
            <a:outerShdw blurRad="165100" dist="38100" dir="8100000" algn="tr" rotWithShape="0">
              <a:schemeClr val="accent1">
                <a:alpha val="40000"/>
              </a:scheme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87610"/>
            <a:ext cx="3492500" cy="786599"/>
          </a:xfrm>
          <a:prstGeom prst="rect">
            <a:avLst/>
          </a:prstGeom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876300"/>
            <a:ext cx="7886700" cy="23114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2800" baseline="0"/>
            </a:lvl1pPr>
          </a:lstStyle>
          <a:p>
            <a:pPr lvl="0"/>
            <a:r>
              <a:rPr lang="en-US" dirty="0"/>
              <a:t>Insert quote here.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2959"/>
            <a:ext cx="7886700" cy="1141897"/>
          </a:xfrm>
          <a:effectLst>
            <a:outerShdw blurRad="50800" dist="25400" dir="8100000" algn="tr" rotWithShape="0">
              <a:schemeClr val="accent1">
                <a:lumMod val="50000"/>
                <a:alpha val="72000"/>
              </a:schemeClr>
            </a:outerShdw>
          </a:effectLst>
        </p:spPr>
        <p:txBody>
          <a:bodyPr>
            <a:noAutofit/>
          </a:bodyPr>
          <a:lstStyle>
            <a:lvl1pPr marL="457200" indent="-457200" algn="r">
              <a:buFont typeface="Wingdings" panose="05000000000000000000" pitchFamily="2" charset="2"/>
              <a:buChar char="u"/>
              <a:defRPr sz="2800" b="0" i="1">
                <a:solidFill>
                  <a:schemeClr val="bg1"/>
                </a:solidFill>
              </a:defRPr>
            </a:lvl1pPr>
            <a:lvl2pPr marL="320040" indent="0" algn="r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Name of Author</a:t>
            </a:r>
          </a:p>
          <a:p>
            <a:pPr lvl="1"/>
            <a:r>
              <a:rPr lang="en-US" dirty="0"/>
              <a:t>Name of organization or source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" y="520756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prstClr val="white">
                    <a:alpha val="58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 rot="10800000">
            <a:off x="8515350" y="168241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prstClr val="white">
                    <a:alpha val="58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2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/>
          <a:srcRect b="13798"/>
          <a:stretch/>
        </p:blipFill>
        <p:spPr>
          <a:xfrm>
            <a:off x="4218621" y="6212640"/>
            <a:ext cx="1004168" cy="478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/>
          <a:srcRect t="86975"/>
          <a:stretch/>
        </p:blipFill>
        <p:spPr>
          <a:xfrm>
            <a:off x="3921931" y="6693333"/>
            <a:ext cx="1597546" cy="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34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  <a:lvl2pPr marL="182880" indent="0">
              <a:buNone/>
              <a:defRPr sz="1800" baseline="0"/>
            </a:lvl2pPr>
            <a:lvl3pPr marL="411480" indent="-22860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  <a:defRPr sz="1600">
                <a:solidFill>
                  <a:srgbClr val="6876BC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Resources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938669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  <a:lvl2pPr marL="182880" indent="0">
              <a:buNone/>
              <a:defRPr sz="1800"/>
            </a:lvl2pPr>
            <a:lvl3pPr marL="411480" indent="-28575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u"/>
              <a:defRPr lang="en-US" sz="1600" kern="1200" dirty="0">
                <a:solidFill>
                  <a:srgbClr val="6876BC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marL="38404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</a:pPr>
            <a:r>
              <a:rPr lang="en-US" dirty="0"/>
              <a:t>Resource Link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36" y="348968"/>
            <a:ext cx="1806326" cy="13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98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71900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 baseline="0"/>
            </a:lvl1pPr>
            <a:lvl2pPr marL="182880" indent="0">
              <a:buNone/>
              <a:defRPr sz="1800" baseline="0"/>
            </a:lvl2pPr>
            <a:lvl3pPr marL="411480" indent="-22860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  <a:defRPr sz="1600">
                <a:solidFill>
                  <a:srgbClr val="6876BC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Organization Info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Contact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1864797"/>
            <a:ext cx="3539691" cy="33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05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Any Questions?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831596" y="1419159"/>
            <a:ext cx="6089904" cy="4745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5800" y="3156193"/>
            <a:ext cx="3134360" cy="2624716"/>
          </a:xfrm>
          <a:effectLst/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en-US" sz="2600" b="0" i="0" kern="1200" baseline="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You may type additional information on this QA session here.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4612" y="1645644"/>
            <a:ext cx="3350260" cy="2624716"/>
          </a:xfrm>
          <a:effectLst/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en-US" sz="2600" b="1" i="0" kern="1200" baseline="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You may type additional information on this QA session here.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938669" y="402427"/>
            <a:ext cx="2125242" cy="860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  <a:t>Enter your questions </a:t>
            </a:r>
            <a:b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</a:b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  <a:t>in the Chat window</a:t>
            </a:r>
          </a:p>
          <a:p>
            <a:pPr algn="ctr" defTabSz="457200"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spc="60" dirty="0">
                <a:solidFill>
                  <a:srgbClr val="4675B8"/>
                </a:solidFill>
                <a:cs typeface="Myriad Pro"/>
              </a:rPr>
              <a:t>(lower left of screen)</a:t>
            </a:r>
          </a:p>
        </p:txBody>
      </p:sp>
      <p:sp>
        <p:nvSpPr>
          <p:cNvPr id="10" name="Diamond 9"/>
          <p:cNvSpPr/>
          <p:nvPr userDrawn="1"/>
        </p:nvSpPr>
        <p:spPr>
          <a:xfrm>
            <a:off x="4366805" y="540657"/>
            <a:ext cx="571864" cy="571864"/>
          </a:xfrm>
          <a:prstGeom prst="diamond">
            <a:avLst/>
          </a:prstGeom>
          <a:gradFill flip="none" rotWithShape="1">
            <a:gsLst>
              <a:gs pos="90000">
                <a:srgbClr val="F1592A"/>
              </a:gs>
              <a:gs pos="0">
                <a:srgbClr val="FAB25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37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87610"/>
            <a:ext cx="3492500" cy="786599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-2" y="0"/>
            <a:ext cx="9144002" cy="6164240"/>
            <a:chOff x="-2" y="0"/>
            <a:chExt cx="9144002" cy="6164240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1186"/>
              <a:ext cx="9143998" cy="61630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594103" y="0"/>
              <a:ext cx="5549897" cy="124997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280" y="979545"/>
            <a:ext cx="4373880" cy="262471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special “Thank You” note here, if applicable.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2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9"/>
          <a:srcRect b="13798"/>
          <a:stretch/>
        </p:blipFill>
        <p:spPr>
          <a:xfrm>
            <a:off x="4218621" y="6212640"/>
            <a:ext cx="1004168" cy="4786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9"/>
          <a:srcRect t="86975"/>
          <a:stretch/>
        </p:blipFill>
        <p:spPr>
          <a:xfrm>
            <a:off x="3921931" y="6693333"/>
            <a:ext cx="1597546" cy="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64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88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2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/>
          <a:srcRect b="13798"/>
          <a:stretch/>
        </p:blipFill>
        <p:spPr>
          <a:xfrm>
            <a:off x="4218621" y="6212640"/>
            <a:ext cx="1004168" cy="478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/>
          <a:srcRect t="86975"/>
          <a:stretch/>
        </p:blipFill>
        <p:spPr>
          <a:xfrm>
            <a:off x="3921931" y="6693333"/>
            <a:ext cx="1597546" cy="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46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27063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4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930402" y="183069"/>
            <a:ext cx="5473698" cy="5473698"/>
            <a:chOff x="1249869" y="10536"/>
            <a:chExt cx="6834764" cy="6834764"/>
          </a:xfrm>
        </p:grpSpPr>
        <p:sp>
          <p:nvSpPr>
            <p:cNvPr id="13" name="Diamond 12"/>
            <p:cNvSpPr/>
            <p:nvPr userDrawn="1"/>
          </p:nvSpPr>
          <p:spPr>
            <a:xfrm>
              <a:off x="1249869" y="10536"/>
              <a:ext cx="6834764" cy="6834764"/>
            </a:xfrm>
            <a:prstGeom prst="diamond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Diamond 13"/>
            <p:cNvSpPr/>
            <p:nvPr userDrawn="1"/>
          </p:nvSpPr>
          <p:spPr>
            <a:xfrm>
              <a:off x="4229100" y="2979231"/>
              <a:ext cx="876300" cy="876300"/>
            </a:xfrm>
            <a:prstGeom prst="diamond">
              <a:avLst/>
            </a:pr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-3" y="2986680"/>
            <a:ext cx="9144001" cy="3871319"/>
            <a:chOff x="-6" y="2921366"/>
            <a:chExt cx="9144001" cy="387131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85" b="1659"/>
            <a:stretch/>
          </p:blipFill>
          <p:spPr>
            <a:xfrm flipH="1">
              <a:off x="-6" y="2921366"/>
              <a:ext cx="9144001" cy="3871319"/>
            </a:xfrm>
            <a:prstGeom prst="rect">
              <a:avLst/>
            </a:prstGeom>
          </p:spPr>
        </p:pic>
        <p:pic>
          <p:nvPicPr>
            <p:cNvPr id="7" name="Picture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033" y="5985681"/>
              <a:ext cx="2004628" cy="64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740" y="6083876"/>
              <a:ext cx="1700207" cy="57431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5300" y="1174469"/>
            <a:ext cx="8153400" cy="1208026"/>
          </a:xfrm>
        </p:spPr>
        <p:txBody>
          <a:bodyPr anchor="b">
            <a:normAutofit/>
          </a:bodyPr>
          <a:lstStyle>
            <a:lvl1pPr algn="l">
              <a:defRPr sz="4800" b="1" cap="small" spc="-100" baseline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797299" y="3618551"/>
            <a:ext cx="4921227" cy="723900"/>
          </a:xfr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i="1" kern="1200" cap="none" spc="-100" baseline="0" dirty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dirty="0">
                <a:latin typeface="Arial" charset="0"/>
                <a:cs typeface="Arial" charset="0"/>
              </a:rPr>
              <a:t>Presentation Subtitle Here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0" y="-1"/>
            <a:ext cx="5549900" cy="124997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75401" y="5180037"/>
            <a:ext cx="2559029" cy="431424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lang="en-US" sz="2000" b="0" i="1" kern="1200" cap="none" spc="-100" baseline="0" dirty="0" smtClean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  <a:latin typeface="Arial" charset="0"/>
                <a:ea typeface="+mj-ea"/>
                <a:cs typeface="Arial" charset="0"/>
              </a:defRPr>
            </a:lvl1pPr>
          </a:lstStyle>
          <a:p>
            <a:pPr lvl="0"/>
            <a:r>
              <a:rPr lang="en-US" dirty="0"/>
              <a:t>MM / DD / YYYY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-4" y="5253062"/>
            <a:ext cx="3797303" cy="54211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22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5303862"/>
            <a:ext cx="3301999" cy="431424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Presenting Organization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5253062"/>
            <a:ext cx="3594100" cy="542119"/>
            <a:chOff x="-21034" y="5253062"/>
            <a:chExt cx="3886200" cy="542119"/>
          </a:xfrm>
        </p:grpSpPr>
        <p:cxnSp>
          <p:nvCxnSpPr>
            <p:cNvPr id="21" name="Straight Connector 20"/>
            <p:cNvCxnSpPr/>
            <p:nvPr userDrawn="1"/>
          </p:nvCxnSpPr>
          <p:spPr>
            <a:xfrm>
              <a:off x="-21034" y="5795181"/>
              <a:ext cx="3886200" cy="0"/>
            </a:xfrm>
            <a:prstGeom prst="line">
              <a:avLst/>
            </a:prstGeom>
            <a:ln>
              <a:gradFill flip="none" rotWithShape="1">
                <a:gsLst>
                  <a:gs pos="42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1034" y="5253062"/>
              <a:ext cx="3886200" cy="0"/>
            </a:xfrm>
            <a:prstGeom prst="line">
              <a:avLst/>
            </a:prstGeom>
            <a:ln>
              <a:gradFill flip="none" rotWithShape="1">
                <a:gsLst>
                  <a:gs pos="42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6403" y="5855075"/>
            <a:ext cx="1597546" cy="8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3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19300"/>
            <a:ext cx="3886200" cy="41576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19300"/>
            <a:ext cx="3886200" cy="41576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8650" y="1438274"/>
            <a:ext cx="3886200" cy="485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tIns="0" anchor="ctr">
            <a:normAutofit/>
          </a:bodyPr>
          <a:lstStyle>
            <a:lvl1pPr marL="0" indent="0" algn="ctr">
              <a:buNone/>
              <a:defRPr lang="en-US" sz="2400" b="1" i="1" kern="120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29150" y="1438273"/>
            <a:ext cx="3886200" cy="485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tIns="0" anchor="ctr">
            <a:normAutofit/>
          </a:bodyPr>
          <a:lstStyle>
            <a:lvl1pPr marL="0" indent="0" algn="ctr">
              <a:buNone/>
              <a:defRPr lang="en-US" sz="2400" b="1" i="1" kern="120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293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>
            <a:off x="-2" y="3180526"/>
            <a:ext cx="9144000" cy="3301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6" y="1709739"/>
            <a:ext cx="7451724" cy="157956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376" y="3749551"/>
            <a:ext cx="7451724" cy="1500187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0" y="3092366"/>
            <a:ext cx="9575952" cy="851958"/>
            <a:chOff x="-431952" y="1070526"/>
            <a:chExt cx="9575952" cy="851958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0" y="1495425"/>
              <a:ext cx="9144000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4"/>
            <p:cNvSpPr/>
            <p:nvPr userDrawn="1"/>
          </p:nvSpPr>
          <p:spPr>
            <a:xfrm rot="8100000">
              <a:off x="-431952" y="1070526"/>
              <a:ext cx="851960" cy="851958"/>
            </a:xfrm>
            <a:custGeom>
              <a:avLst/>
              <a:gdLst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2404463 w 2404463"/>
                <a:gd name="connsiteY2" fmla="*/ 2404463 h 2404463"/>
                <a:gd name="connsiteX3" fmla="*/ 0 w 2404463"/>
                <a:gd name="connsiteY3" fmla="*/ 2404463 h 2404463"/>
                <a:gd name="connsiteX4" fmla="*/ 0 w 2404463"/>
                <a:gd name="connsiteY4" fmla="*/ 0 h 2404463"/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0 w 2404463"/>
                <a:gd name="connsiteY2" fmla="*/ 2404463 h 2404463"/>
                <a:gd name="connsiteX3" fmla="*/ 0 w 2404463"/>
                <a:gd name="connsiteY3" fmla="*/ 0 h 240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463" h="2404463">
                  <a:moveTo>
                    <a:pt x="0" y="0"/>
                  </a:moveTo>
                  <a:lnTo>
                    <a:pt x="2404463" y="0"/>
                  </a:lnTo>
                  <a:lnTo>
                    <a:pt x="0" y="240446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081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105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2400"/>
            <a:ext cx="38862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22400"/>
            <a:ext cx="38862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78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19300"/>
            <a:ext cx="3886200" cy="41576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19300"/>
            <a:ext cx="3886200" cy="41576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8650" y="1438274"/>
            <a:ext cx="3886200" cy="485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tIns="0" anchor="ctr">
            <a:normAutofit/>
          </a:bodyPr>
          <a:lstStyle>
            <a:lvl1pPr marL="0" indent="0" algn="ctr">
              <a:buNone/>
              <a:defRPr lang="en-US" sz="2400" b="1" i="1" kern="120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29150" y="1438273"/>
            <a:ext cx="3886200" cy="485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tIns="0" anchor="ctr">
            <a:normAutofit/>
          </a:bodyPr>
          <a:lstStyle>
            <a:lvl1pPr marL="0" indent="0" algn="ctr">
              <a:buNone/>
              <a:defRPr lang="en-US" sz="2400" b="1" i="1" kern="120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941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(sing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93820" y="1474845"/>
            <a:ext cx="4621530" cy="4608456"/>
          </a:xfrm>
        </p:spPr>
        <p:txBody>
          <a:bodyPr/>
          <a:lstStyle>
            <a:lvl1pPr marL="365760" indent="-365760">
              <a:buFont typeface="Wingdings" panose="05000000000000000000" pitchFamily="2" charset="2"/>
              <a:buChar char=""/>
              <a:defRPr lang="en-US" sz="28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2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Today’s Presenter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35063" y="1554163"/>
            <a:ext cx="1684337" cy="170021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570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(plu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16580" y="1554164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Today’s Presenters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07504" y="1554164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07504" y="3041989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607504" y="4529815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116580" y="3041989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116580" y="4529814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18298967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Where Are You?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938669" y="402427"/>
            <a:ext cx="2125242" cy="860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  <a:t>Enter your location </a:t>
            </a:r>
            <a:b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</a:b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  <a:t>in the Chat window</a:t>
            </a:r>
          </a:p>
          <a:p>
            <a:pPr algn="ctr" defTabSz="457200"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spc="60" dirty="0">
                <a:solidFill>
                  <a:srgbClr val="4675B8"/>
                </a:solidFill>
                <a:cs typeface="Myriad Pro"/>
              </a:rPr>
              <a:t>(lower left of screen)</a:t>
            </a:r>
          </a:p>
        </p:txBody>
      </p:sp>
      <p:sp>
        <p:nvSpPr>
          <p:cNvPr id="8" name="Diamond 7"/>
          <p:cNvSpPr/>
          <p:nvPr userDrawn="1"/>
        </p:nvSpPr>
        <p:spPr>
          <a:xfrm>
            <a:off x="4366805" y="540657"/>
            <a:ext cx="571864" cy="571864"/>
          </a:xfrm>
          <a:prstGeom prst="diamond">
            <a:avLst/>
          </a:prstGeom>
          <a:gradFill flip="none" rotWithShape="1">
            <a:gsLst>
              <a:gs pos="90000">
                <a:srgbClr val="F1592A"/>
              </a:gs>
              <a:gs pos="0">
                <a:srgbClr val="FAB25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355" y="1305228"/>
            <a:ext cx="6968017" cy="4751153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84" y="2296170"/>
            <a:ext cx="1364776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143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Today’s Objectives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84" y="2296170"/>
            <a:ext cx="1364776" cy="1422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36576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6879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4" y="3726406"/>
            <a:ext cx="2847975" cy="24317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3982609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3506482"/>
            <a:ext cx="3981448" cy="26556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505075"/>
            <a:ext cx="7886700" cy="324802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Reference Citation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The Law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585485"/>
            <a:ext cx="7886700" cy="852916"/>
          </a:xfrm>
          <a:effectLst/>
        </p:spPr>
        <p:txBody>
          <a:bodyPr>
            <a:noAutofit/>
          </a:bodyPr>
          <a:lstStyle>
            <a:lvl1pPr marL="457200" indent="-457200" algn="l">
              <a:buFont typeface="Wingdings" panose="05000000000000000000" pitchFamily="2" charset="2"/>
              <a:buChar char="u"/>
              <a:defRPr sz="2800" b="0" i="1">
                <a:solidFill>
                  <a:schemeClr val="accent4"/>
                </a:solidFill>
              </a:defRPr>
            </a:lvl1pPr>
            <a:lvl2pPr marL="320040" indent="0" algn="l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Reference Details &amp; designation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" y="230193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srgbClr val="4F5F9B">
                    <a:alpha val="58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0800000">
            <a:off x="8515350" y="4379550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prstClr val="white">
                    <a:alpha val="26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49" y="2481263"/>
            <a:ext cx="788670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44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(sing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93820" y="1474845"/>
            <a:ext cx="4621530" cy="4608456"/>
          </a:xfrm>
        </p:spPr>
        <p:txBody>
          <a:bodyPr/>
          <a:lstStyle>
            <a:lvl1pPr marL="365760" indent="-365760">
              <a:buFont typeface="Wingdings" panose="05000000000000000000" pitchFamily="2" charset="2"/>
              <a:buChar char=""/>
              <a:defRPr lang="en-US" sz="28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2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Today’s Presenter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35063" y="1554163"/>
            <a:ext cx="1684337" cy="170021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36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4006453"/>
            <a:ext cx="2486025" cy="2175272"/>
          </a:xfrm>
          <a:prstGeom prst="ellipse">
            <a:avLst/>
          </a:prstGeom>
          <a:ln>
            <a:noFill/>
          </a:ln>
          <a:effectLst>
            <a:softEdge rad="190500"/>
          </a:effectLst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505075"/>
            <a:ext cx="7886700" cy="3248025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baseline="0"/>
            </a:lvl1pPr>
            <a:lvl2pPr>
              <a:spcAft>
                <a:spcPts val="1200"/>
              </a:spcAft>
              <a:defRPr sz="1800"/>
            </a:lvl2pPr>
          </a:lstStyle>
          <a:p>
            <a:pPr lvl="0"/>
            <a:r>
              <a:rPr lang="en-US" dirty="0"/>
              <a:t>Reference Citation</a:t>
            </a:r>
          </a:p>
          <a:p>
            <a:pPr lvl="1"/>
            <a:r>
              <a:rPr lang="en-US" dirty="0"/>
              <a:t>Reference Links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Regulations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585485"/>
            <a:ext cx="7886700" cy="852916"/>
          </a:xfrm>
          <a:effectLst/>
        </p:spPr>
        <p:txBody>
          <a:bodyPr>
            <a:noAutofit/>
          </a:bodyPr>
          <a:lstStyle>
            <a:lvl1pPr marL="457200" indent="-457200" algn="l">
              <a:buFont typeface="Wingdings" panose="05000000000000000000" pitchFamily="2" charset="2"/>
              <a:buChar char="u"/>
              <a:defRPr sz="2800" b="0" i="1">
                <a:solidFill>
                  <a:schemeClr val="accent4"/>
                </a:solidFill>
              </a:defRPr>
            </a:lvl1pPr>
            <a:lvl2pPr marL="320040" indent="0" algn="l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Reference Details &amp; designation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" y="230193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srgbClr val="4F5F9B">
                    <a:alpha val="58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0800000">
            <a:off x="8515350" y="3110834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srgbClr val="4F5F9B">
                    <a:alpha val="58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49" y="2481263"/>
            <a:ext cx="788670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0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3104383"/>
            <a:ext cx="4580769" cy="30518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Cite any published guidance and provide links to TEGLSs, TENs, etc.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1925247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lementation 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28" y="3609975"/>
            <a:ext cx="2872790" cy="2549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References to guiding practices, examples from the field, available resources on ION or other federal sites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Implementation Tips</a:t>
            </a:r>
          </a:p>
        </p:txBody>
      </p:sp>
    </p:spTree>
    <p:extLst>
      <p:ext uri="{BB962C8B-B14F-4D97-AF65-F5344CB8AC3E}">
        <p14:creationId xmlns:p14="http://schemas.microsoft.com/office/powerpoint/2010/main" val="3833144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cal_Assist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Note next TA, upcoming events, training, fact sheets related to the topic.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Technical Assistance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91" y="-13619"/>
            <a:ext cx="1785494" cy="13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67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028949"/>
            <a:ext cx="7886700" cy="3054352"/>
          </a:xfrm>
        </p:spPr>
        <p:txBody>
          <a:bodyPr/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Polling Answer Options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Poll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895475" y="1419226"/>
            <a:ext cx="6619874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bIns="45720" anchor="ctr">
            <a:normAutofit/>
          </a:bodyPr>
          <a:lstStyle>
            <a:lvl1pPr marL="0" indent="0" algn="ctr">
              <a:spcBef>
                <a:spcPts val="1200"/>
              </a:spcBef>
              <a:buFont typeface="+mj-lt"/>
              <a:buNone/>
              <a:defRPr lang="en-US" sz="2600" b="1" i="1" kern="1200" dirty="0" smtClean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(Enter polling question here.)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54890"/>
            <a:ext cx="1082439" cy="144122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711089" y="2573018"/>
            <a:ext cx="671195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700" i="1" dirty="0">
                <a:solidFill>
                  <a:prstClr val="white">
                    <a:lumMod val="50000"/>
                  </a:prstClr>
                </a:solidFill>
              </a:rPr>
              <a:t>Choose the answer that best reflects you (or your group):</a:t>
            </a:r>
          </a:p>
        </p:txBody>
      </p:sp>
    </p:spTree>
    <p:extLst>
      <p:ext uri="{BB962C8B-B14F-4D97-AF65-F5344CB8AC3E}">
        <p14:creationId xmlns:p14="http://schemas.microsoft.com/office/powerpoint/2010/main" val="5286724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2099" r="11100" b="27218"/>
          <a:stretch/>
        </p:blipFill>
        <p:spPr>
          <a:xfrm>
            <a:off x="-1" y="-1"/>
            <a:ext cx="9143999" cy="6161678"/>
          </a:xfrm>
          <a:prstGeom prst="rect">
            <a:avLst/>
          </a:prstGeom>
          <a:effectLst>
            <a:innerShdw blurRad="381000">
              <a:schemeClr val="accent1">
                <a:alpha val="56000"/>
              </a:schemeClr>
            </a:innerShdw>
          </a:effectLst>
        </p:spPr>
      </p:pic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6"/>
          </a:xfrm>
          <a:prstGeom prst="rect">
            <a:avLst/>
          </a:prstGeom>
          <a:effectLst>
            <a:outerShdw blurRad="165100" dist="38100" dir="8100000" algn="tr" rotWithShape="0">
              <a:schemeClr val="accent1">
                <a:alpha val="40000"/>
              </a:scheme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87610"/>
            <a:ext cx="3492500" cy="786599"/>
          </a:xfrm>
          <a:prstGeom prst="rect">
            <a:avLst/>
          </a:prstGeom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876300"/>
            <a:ext cx="7886700" cy="23114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2800" baseline="0"/>
            </a:lvl1pPr>
          </a:lstStyle>
          <a:p>
            <a:pPr lvl="0"/>
            <a:r>
              <a:rPr lang="en-US" dirty="0"/>
              <a:t>Insert quote here.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2959"/>
            <a:ext cx="7886700" cy="1141897"/>
          </a:xfrm>
          <a:effectLst>
            <a:outerShdw blurRad="50800" dist="25400" dir="8100000" algn="tr" rotWithShape="0">
              <a:schemeClr val="accent1">
                <a:lumMod val="50000"/>
                <a:alpha val="72000"/>
              </a:schemeClr>
            </a:outerShdw>
          </a:effectLst>
        </p:spPr>
        <p:txBody>
          <a:bodyPr>
            <a:noAutofit/>
          </a:bodyPr>
          <a:lstStyle>
            <a:lvl1pPr marL="457200" indent="-457200" algn="r">
              <a:buFont typeface="Wingdings" panose="05000000000000000000" pitchFamily="2" charset="2"/>
              <a:buChar char="u"/>
              <a:defRPr sz="2800" b="0" i="1">
                <a:solidFill>
                  <a:schemeClr val="bg1"/>
                </a:solidFill>
              </a:defRPr>
            </a:lvl1pPr>
            <a:lvl2pPr marL="320040" indent="0" algn="r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Name of Author</a:t>
            </a:r>
          </a:p>
          <a:p>
            <a:pPr lvl="1"/>
            <a:r>
              <a:rPr lang="en-US" dirty="0"/>
              <a:t>Name of organization or source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" y="520756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prstClr val="white">
                    <a:alpha val="58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 rot="10800000">
            <a:off x="8515350" y="168241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cap="none" dirty="0">
                <a:ln w="22225">
                  <a:noFill/>
                  <a:prstDash val="solid"/>
                </a:ln>
                <a:solidFill>
                  <a:prstClr val="white">
                    <a:alpha val="58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2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/>
          <a:srcRect b="13798"/>
          <a:stretch/>
        </p:blipFill>
        <p:spPr>
          <a:xfrm>
            <a:off x="4218621" y="6212640"/>
            <a:ext cx="1004168" cy="478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/>
          <a:srcRect t="86975"/>
          <a:stretch/>
        </p:blipFill>
        <p:spPr>
          <a:xfrm>
            <a:off x="3921931" y="6693333"/>
            <a:ext cx="1597546" cy="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870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  <a:lvl2pPr marL="182880" indent="0">
              <a:buNone/>
              <a:defRPr sz="1800" baseline="0"/>
            </a:lvl2pPr>
            <a:lvl3pPr marL="411480" indent="-22860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  <a:defRPr sz="1600">
                <a:solidFill>
                  <a:srgbClr val="6876BC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Resources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938669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  <a:lvl2pPr marL="182880" indent="0">
              <a:buNone/>
              <a:defRPr sz="1800"/>
            </a:lvl2pPr>
            <a:lvl3pPr marL="411480" indent="-28575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u"/>
              <a:defRPr lang="en-US" sz="1600" kern="1200" dirty="0">
                <a:solidFill>
                  <a:srgbClr val="6876BC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marL="38404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</a:pPr>
            <a:r>
              <a:rPr lang="en-US" dirty="0"/>
              <a:t>Resource Link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36" y="348968"/>
            <a:ext cx="1806326" cy="13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31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71900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 baseline="0"/>
            </a:lvl1pPr>
            <a:lvl2pPr marL="182880" indent="0">
              <a:buNone/>
              <a:defRPr sz="1800" baseline="0"/>
            </a:lvl2pPr>
            <a:lvl3pPr marL="411480" indent="-22860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  <a:defRPr sz="1600">
                <a:solidFill>
                  <a:srgbClr val="6876BC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Organization Info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Contact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1864797"/>
            <a:ext cx="3539691" cy="33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423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Any Questions?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831596" y="1419159"/>
            <a:ext cx="6089904" cy="4745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5800" y="3156193"/>
            <a:ext cx="3134360" cy="2624716"/>
          </a:xfrm>
          <a:effectLst/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en-US" sz="2600" b="0" i="0" kern="1200" baseline="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You may type additional information on this QA session here.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4612" y="1645644"/>
            <a:ext cx="3350260" cy="2624716"/>
          </a:xfrm>
          <a:effectLst/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en-US" sz="2600" b="1" i="0" kern="1200" baseline="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You may type additional information on this QA session here.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938669" y="402427"/>
            <a:ext cx="2125242" cy="860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  <a:t>Enter your questions </a:t>
            </a:r>
            <a:b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</a:b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  <a:t>in the Chat window</a:t>
            </a:r>
          </a:p>
          <a:p>
            <a:pPr algn="ctr" defTabSz="457200"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spc="60" dirty="0">
                <a:solidFill>
                  <a:srgbClr val="4675B8"/>
                </a:solidFill>
                <a:cs typeface="Myriad Pro"/>
              </a:rPr>
              <a:t>(lower left of screen)</a:t>
            </a:r>
          </a:p>
        </p:txBody>
      </p:sp>
      <p:sp>
        <p:nvSpPr>
          <p:cNvPr id="10" name="Diamond 9"/>
          <p:cNvSpPr/>
          <p:nvPr userDrawn="1"/>
        </p:nvSpPr>
        <p:spPr>
          <a:xfrm>
            <a:off x="4366805" y="540657"/>
            <a:ext cx="571864" cy="571864"/>
          </a:xfrm>
          <a:prstGeom prst="diamond">
            <a:avLst/>
          </a:prstGeom>
          <a:gradFill flip="none" rotWithShape="1">
            <a:gsLst>
              <a:gs pos="90000">
                <a:srgbClr val="F1592A"/>
              </a:gs>
              <a:gs pos="0">
                <a:srgbClr val="FAB25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896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87610"/>
            <a:ext cx="3492500" cy="786599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-2" y="0"/>
            <a:ext cx="9144002" cy="6164240"/>
            <a:chOff x="-2" y="0"/>
            <a:chExt cx="9144002" cy="6164240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1186"/>
              <a:ext cx="9143998" cy="61630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594103" y="0"/>
              <a:ext cx="5549897" cy="124997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280" y="979545"/>
            <a:ext cx="4373880" cy="262471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special “Thank You” note here, if applicable.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2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9"/>
          <a:srcRect b="13798"/>
          <a:stretch/>
        </p:blipFill>
        <p:spPr>
          <a:xfrm>
            <a:off x="4218621" y="6212640"/>
            <a:ext cx="1004168" cy="4786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9"/>
          <a:srcRect t="86975"/>
          <a:stretch/>
        </p:blipFill>
        <p:spPr>
          <a:xfrm>
            <a:off x="3921931" y="6693333"/>
            <a:ext cx="1597546" cy="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7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(plu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16580" y="1554164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Today’s Presenters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07504" y="1554164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07504" y="3041989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607504" y="4529815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116580" y="3041989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116580" y="4529814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5216894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496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2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/>
          <a:srcRect b="13798"/>
          <a:stretch/>
        </p:blipFill>
        <p:spPr>
          <a:xfrm>
            <a:off x="4218621" y="6212640"/>
            <a:ext cx="1004168" cy="478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/>
          <a:srcRect t="86975"/>
          <a:stretch/>
        </p:blipFill>
        <p:spPr>
          <a:xfrm>
            <a:off x="3921931" y="6693333"/>
            <a:ext cx="1597546" cy="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666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1199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Where Are You?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938669" y="402427"/>
            <a:ext cx="2125242" cy="860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  <a:t>Enter your location </a:t>
            </a:r>
            <a:b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</a:b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Myriad Pro"/>
              </a:rPr>
              <a:t>in the Chat window</a:t>
            </a:r>
          </a:p>
          <a:p>
            <a:pPr algn="ctr" defTabSz="457200"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spc="60" dirty="0">
                <a:solidFill>
                  <a:srgbClr val="4675B8"/>
                </a:solidFill>
                <a:cs typeface="Myriad Pro"/>
              </a:rPr>
              <a:t>(lower left of screen)</a:t>
            </a:r>
          </a:p>
        </p:txBody>
      </p:sp>
      <p:sp>
        <p:nvSpPr>
          <p:cNvPr id="8" name="Diamond 7"/>
          <p:cNvSpPr/>
          <p:nvPr userDrawn="1"/>
        </p:nvSpPr>
        <p:spPr>
          <a:xfrm>
            <a:off x="4366805" y="540657"/>
            <a:ext cx="571864" cy="571864"/>
          </a:xfrm>
          <a:prstGeom prst="diamond">
            <a:avLst/>
          </a:prstGeom>
          <a:gradFill flip="none" rotWithShape="1">
            <a:gsLst>
              <a:gs pos="90000">
                <a:srgbClr val="F1592A"/>
              </a:gs>
              <a:gs pos="0">
                <a:srgbClr val="FAB25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355" y="1305228"/>
            <a:ext cx="6968017" cy="4751153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84" y="2296170"/>
            <a:ext cx="1364776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4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rgbClr val="4F5F9B">
                        <a:lumMod val="67000"/>
                      </a:srgbClr>
                    </a:gs>
                    <a:gs pos="48000">
                      <a:srgbClr val="1C4489"/>
                    </a:gs>
                    <a:gs pos="100000">
                      <a:srgbClr val="4F5F9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</a:rPr>
              <a:t>Today’s Objectives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84" y="2296170"/>
            <a:ext cx="1364776" cy="1422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36576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06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2" y="1252542"/>
            <a:ext cx="9144000" cy="3301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0" i="0" u="none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37205"/>
            <a:ext cx="7886700" cy="88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74845"/>
            <a:ext cx="7886700" cy="460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-543406" y="704924"/>
            <a:ext cx="9687406" cy="1090106"/>
            <a:chOff x="-543406" y="704924"/>
            <a:chExt cx="9687406" cy="1090106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0" y="1249977"/>
              <a:ext cx="9144000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14"/>
            <p:cNvSpPr/>
            <p:nvPr userDrawn="1"/>
          </p:nvSpPr>
          <p:spPr>
            <a:xfrm rot="8100000">
              <a:off x="-543406" y="704924"/>
              <a:ext cx="1090108" cy="1090106"/>
            </a:xfrm>
            <a:custGeom>
              <a:avLst/>
              <a:gdLst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2404463 w 2404463"/>
                <a:gd name="connsiteY2" fmla="*/ 2404463 h 2404463"/>
                <a:gd name="connsiteX3" fmla="*/ 0 w 2404463"/>
                <a:gd name="connsiteY3" fmla="*/ 2404463 h 2404463"/>
                <a:gd name="connsiteX4" fmla="*/ 0 w 2404463"/>
                <a:gd name="connsiteY4" fmla="*/ 0 h 2404463"/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0 w 2404463"/>
                <a:gd name="connsiteY2" fmla="*/ 2404463 h 2404463"/>
                <a:gd name="connsiteX3" fmla="*/ 0 w 2404463"/>
                <a:gd name="connsiteY3" fmla="*/ 0 h 240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463" h="2404463">
                  <a:moveTo>
                    <a:pt x="0" y="0"/>
                  </a:moveTo>
                  <a:lnTo>
                    <a:pt x="2404463" y="0"/>
                  </a:lnTo>
                  <a:lnTo>
                    <a:pt x="0" y="240446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16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0"/>
          <a:srcRect b="13798"/>
          <a:stretch/>
        </p:blipFill>
        <p:spPr>
          <a:xfrm>
            <a:off x="4218621" y="6212640"/>
            <a:ext cx="1004168" cy="4786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0"/>
          <a:srcRect t="86975"/>
          <a:stretch/>
        </p:blipFill>
        <p:spPr>
          <a:xfrm>
            <a:off x="3921931" y="6693333"/>
            <a:ext cx="1597546" cy="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2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u="none" kern="1200"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anose="05000000000000000000" pitchFamily="2" charset="2"/>
        <a:buChar char="v"/>
        <a:defRPr sz="2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36576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®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 2" panose="05020102010507070707" pitchFamily="18" charset="2"/>
        <a:buChar char="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Wingdings 2" panose="05020102010507070707" pitchFamily="18" charset="2"/>
        <a:buChar char="­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Wingdings 3" panose="05040102010807070707" pitchFamily="18" charset="2"/>
        <a:buChar char="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2" y="1252542"/>
            <a:ext cx="9144000" cy="3301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37205"/>
            <a:ext cx="7886700" cy="88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74845"/>
            <a:ext cx="7886700" cy="460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-543406" y="704924"/>
            <a:ext cx="9687406" cy="1090106"/>
            <a:chOff x="-543406" y="704924"/>
            <a:chExt cx="9687406" cy="1090106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0" y="1249977"/>
              <a:ext cx="9144000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14"/>
            <p:cNvSpPr/>
            <p:nvPr userDrawn="1"/>
          </p:nvSpPr>
          <p:spPr>
            <a:xfrm rot="8100000">
              <a:off x="-543406" y="704924"/>
              <a:ext cx="1090108" cy="1090106"/>
            </a:xfrm>
            <a:custGeom>
              <a:avLst/>
              <a:gdLst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2404463 w 2404463"/>
                <a:gd name="connsiteY2" fmla="*/ 2404463 h 2404463"/>
                <a:gd name="connsiteX3" fmla="*/ 0 w 2404463"/>
                <a:gd name="connsiteY3" fmla="*/ 2404463 h 2404463"/>
                <a:gd name="connsiteX4" fmla="*/ 0 w 2404463"/>
                <a:gd name="connsiteY4" fmla="*/ 0 h 2404463"/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0 w 2404463"/>
                <a:gd name="connsiteY2" fmla="*/ 2404463 h 2404463"/>
                <a:gd name="connsiteX3" fmla="*/ 0 w 2404463"/>
                <a:gd name="connsiteY3" fmla="*/ 0 h 240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463" h="2404463">
                  <a:moveTo>
                    <a:pt x="0" y="0"/>
                  </a:moveTo>
                  <a:lnTo>
                    <a:pt x="2404463" y="0"/>
                  </a:lnTo>
                  <a:lnTo>
                    <a:pt x="0" y="240446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16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0"/>
          <a:srcRect b="13798"/>
          <a:stretch/>
        </p:blipFill>
        <p:spPr>
          <a:xfrm>
            <a:off x="4218621" y="6212640"/>
            <a:ext cx="1004168" cy="4786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0"/>
          <a:srcRect t="86975"/>
          <a:stretch/>
        </p:blipFill>
        <p:spPr>
          <a:xfrm>
            <a:off x="3921931" y="6693333"/>
            <a:ext cx="1597546" cy="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7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u="none" kern="1200"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anose="05000000000000000000" pitchFamily="2" charset="2"/>
        <a:buChar char="v"/>
        <a:defRPr sz="2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36576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®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 2" panose="05020102010507070707" pitchFamily="18" charset="2"/>
        <a:buChar char="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Wingdings 2" panose="05020102010507070707" pitchFamily="18" charset="2"/>
        <a:buChar char="­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Wingdings 3" panose="05040102010807070707" pitchFamily="18" charset="2"/>
        <a:buChar char="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2" y="1252542"/>
            <a:ext cx="9144000" cy="3301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37205"/>
            <a:ext cx="7886700" cy="88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74845"/>
            <a:ext cx="7886700" cy="460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-543406" y="704924"/>
            <a:ext cx="9687406" cy="1090106"/>
            <a:chOff x="-543406" y="704924"/>
            <a:chExt cx="9687406" cy="1090106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0" y="1249977"/>
              <a:ext cx="9144000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14"/>
            <p:cNvSpPr/>
            <p:nvPr userDrawn="1"/>
          </p:nvSpPr>
          <p:spPr>
            <a:xfrm rot="8100000">
              <a:off x="-543406" y="704924"/>
              <a:ext cx="1090108" cy="1090106"/>
            </a:xfrm>
            <a:custGeom>
              <a:avLst/>
              <a:gdLst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2404463 w 2404463"/>
                <a:gd name="connsiteY2" fmla="*/ 2404463 h 2404463"/>
                <a:gd name="connsiteX3" fmla="*/ 0 w 2404463"/>
                <a:gd name="connsiteY3" fmla="*/ 2404463 h 2404463"/>
                <a:gd name="connsiteX4" fmla="*/ 0 w 2404463"/>
                <a:gd name="connsiteY4" fmla="*/ 0 h 2404463"/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0 w 2404463"/>
                <a:gd name="connsiteY2" fmla="*/ 2404463 h 2404463"/>
                <a:gd name="connsiteX3" fmla="*/ 0 w 2404463"/>
                <a:gd name="connsiteY3" fmla="*/ 0 h 240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463" h="2404463">
                  <a:moveTo>
                    <a:pt x="0" y="0"/>
                  </a:moveTo>
                  <a:lnTo>
                    <a:pt x="2404463" y="0"/>
                  </a:lnTo>
                  <a:lnTo>
                    <a:pt x="0" y="240446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16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457200"/>
            <a:fld id="{8DEF4980-7D5E-40D0-86AF-7E56E9BA502E}" type="slidenum">
              <a:rPr lang="en-US" sz="1100">
                <a:solidFill>
                  <a:srgbClr val="54BCEA">
                    <a:lumMod val="40000"/>
                    <a:lumOff val="60000"/>
                  </a:srgbClr>
                </a:solidFill>
              </a:rPr>
              <a:pPr algn="r" defTabSz="457200"/>
              <a:t>‹#›</a:t>
            </a:fld>
            <a:endParaRPr lang="en-US" sz="1100" dirty="0">
              <a:solidFill>
                <a:srgbClr val="54BCEA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0"/>
          <a:srcRect b="13798"/>
          <a:stretch/>
        </p:blipFill>
        <p:spPr>
          <a:xfrm>
            <a:off x="4218621" y="6212640"/>
            <a:ext cx="1004168" cy="4786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0"/>
          <a:srcRect t="86975"/>
          <a:stretch/>
        </p:blipFill>
        <p:spPr>
          <a:xfrm>
            <a:off x="3921931" y="6693333"/>
            <a:ext cx="1597546" cy="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u="none" kern="1200"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anose="05000000000000000000" pitchFamily="2" charset="2"/>
        <a:buChar char="v"/>
        <a:defRPr sz="2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36576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®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 2" panose="05020102010507070707" pitchFamily="18" charset="2"/>
        <a:buChar char="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Wingdings 2" panose="05020102010507070707" pitchFamily="18" charset="2"/>
        <a:buChar char="­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Wingdings 3" panose="05040102010807070707" pitchFamily="18" charset="2"/>
        <a:buChar char="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MOU NEGOTIATIONS:</a:t>
            </a:r>
            <a:br>
              <a:rPr lang="en-US" sz="3600" dirty="0"/>
            </a:br>
            <a:r>
              <a:rPr lang="en-US" sz="3600" dirty="0"/>
              <a:t>The Partner Perspective</a:t>
            </a:r>
            <a:endParaRPr lang="en-US" sz="3600" spc="5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34242" y="3618551"/>
            <a:ext cx="6484285" cy="723900"/>
          </a:xfrm>
        </p:spPr>
        <p:txBody>
          <a:bodyPr/>
          <a:lstStyle/>
          <a:p>
            <a:r>
              <a:rPr lang="en-US" sz="2400" b="1" dirty="0"/>
              <a:t>A Virtual Roundtable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12/06</a:t>
            </a:r>
            <a:r>
              <a:rPr lang="en-US" b="1" dirty="0"/>
              <a:t>/2017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7472" y="5303862"/>
            <a:ext cx="3566160" cy="431424"/>
          </a:xfrm>
        </p:spPr>
        <p:txBody>
          <a:bodyPr/>
          <a:lstStyle/>
          <a:p>
            <a:r>
              <a:rPr lang="en-US" sz="1600" dirty="0"/>
              <a:t>By US Departments of Labor and Education</a:t>
            </a:r>
          </a:p>
        </p:txBody>
      </p:sp>
    </p:spTree>
    <p:extLst>
      <p:ext uri="{BB962C8B-B14F-4D97-AF65-F5344CB8AC3E}">
        <p14:creationId xmlns:p14="http://schemas.microsoft.com/office/powerpoint/2010/main" val="1251604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72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Moderators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buClr>
                <a:srgbClr val="4F5F9B"/>
              </a:buClr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Chanel Castaneda, Grants Management Specialist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Office of Grants Management – Department of Labor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4F5F9B"/>
              </a:buClr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Kirk Lew, </a:t>
            </a:r>
            <a:r>
              <a:rPr lang="en-US" sz="2800" dirty="0">
                <a:solidFill>
                  <a:schemeClr val="tx1"/>
                </a:solidFill>
              </a:rPr>
              <a:t>Senior Policy Advisor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Office of Disability Employment Policy – Department of Labor</a:t>
            </a:r>
          </a:p>
          <a:p>
            <a:pPr marL="685800" lvl="1" indent="-365760">
              <a:lnSpc>
                <a:spcPct val="120000"/>
              </a:lnSpc>
              <a:spcBef>
                <a:spcPts val="0"/>
              </a:spcBef>
              <a:buClr>
                <a:srgbClr val="4F5F9B"/>
              </a:buClr>
              <a:buFont typeface="Wingdings 2" panose="05020102010507070707" pitchFamily="18" charset="2"/>
              <a:buChar char="®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Craig McManus,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Financial Management Specialist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4F5F9B">
                    <a:lumMod val="75000"/>
                  </a:srgbClr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Rehabilitation Services Administration – Department of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8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365760">
              <a:lnSpc>
                <a:spcPct val="120000"/>
              </a:lnSpc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400" b="0" dirty="0">
                <a:solidFill>
                  <a:srgbClr val="1C4489"/>
                </a:solidFill>
              </a:rPr>
              <a:t>Department of Education</a:t>
            </a:r>
            <a:endParaRPr lang="en-US" sz="1600" b="0" dirty="0">
              <a:solidFill>
                <a:srgbClr val="1C4489"/>
              </a:solidFill>
            </a:endParaRPr>
          </a:p>
          <a:p>
            <a:pPr marL="685800" lvl="1" indent="-365760">
              <a:lnSpc>
                <a:spcPct val="120000"/>
              </a:lnSpc>
              <a:spcBef>
                <a:spcPts val="0"/>
              </a:spcBef>
              <a:buClr>
                <a:srgbClr val="4F5F9B"/>
              </a:buClr>
              <a:buFont typeface="Wingdings 2" panose="05020102010507070707" pitchFamily="18" charset="2"/>
              <a:buChar char="®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Office of Career, Technical, and Adult Education</a:t>
            </a:r>
          </a:p>
          <a:p>
            <a:pPr marL="685800" lvl="1" indent="-365760">
              <a:lnSpc>
                <a:spcPct val="120000"/>
              </a:lnSpc>
              <a:spcBef>
                <a:spcPts val="0"/>
              </a:spcBef>
              <a:buClr>
                <a:srgbClr val="4F5F9B"/>
              </a:buClr>
              <a:buFont typeface="Wingdings 2" panose="05020102010507070707" pitchFamily="18" charset="2"/>
              <a:buChar char="®"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914400" lvl="2" indent="-365760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Char char=""/>
            </a:pPr>
            <a:r>
              <a:rPr lang="en-US" sz="2400" dirty="0" err="1">
                <a:solidFill>
                  <a:schemeClr val="tx2"/>
                </a:solidFill>
              </a:rPr>
              <a:t>Lekesha</a:t>
            </a:r>
            <a:r>
              <a:rPr lang="en-US" sz="2400" dirty="0">
                <a:solidFill>
                  <a:schemeClr val="tx2"/>
                </a:solidFill>
              </a:rPr>
              <a:t> Campbell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Management and Program Analyst</a:t>
            </a:r>
          </a:p>
          <a:p>
            <a:pPr marL="685800" lvl="1" indent="-365760">
              <a:lnSpc>
                <a:spcPct val="120000"/>
              </a:lnSpc>
              <a:spcBef>
                <a:spcPts val="0"/>
              </a:spcBef>
              <a:buClr>
                <a:srgbClr val="4F5F9B"/>
              </a:buClr>
              <a:buFont typeface="Wingdings 2" panose="05020102010507070707" pitchFamily="18" charset="2"/>
              <a:buChar char="®"/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495800" y="1474845"/>
            <a:ext cx="4419600" cy="4608456"/>
          </a:xfrm>
        </p:spPr>
        <p:txBody>
          <a:bodyPr>
            <a:normAutofit/>
          </a:bodyPr>
          <a:lstStyle/>
          <a:p>
            <a:pPr marL="365760" lvl="0" indent="-365760">
              <a:lnSpc>
                <a:spcPct val="120000"/>
              </a:lnSpc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400" b="0" dirty="0">
                <a:solidFill>
                  <a:srgbClr val="1C4489"/>
                </a:solidFill>
              </a:rPr>
              <a:t>Department of Labor</a:t>
            </a:r>
          </a:p>
          <a:p>
            <a:pPr marL="685800" lvl="1" indent="-365760">
              <a:lnSpc>
                <a:spcPct val="120000"/>
              </a:lnSpc>
              <a:buClr>
                <a:srgbClr val="4F5F9B"/>
              </a:buClr>
              <a:buFont typeface="Wingdings 2" panose="05020102010507070707" pitchFamily="18" charset="2"/>
              <a:buChar char="®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Employment and Training Administration</a:t>
            </a:r>
          </a:p>
          <a:p>
            <a:pPr marL="1143000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3EA">
                  <a:lumMod val="75000"/>
                </a:srgbClr>
              </a:buClr>
              <a:buFont typeface="Wingdings 2" panose="05020102010507070707" pitchFamily="18" charset="2"/>
              <a:buChar char=""/>
            </a:pPr>
            <a:r>
              <a:rPr lang="en-US" sz="2400" dirty="0">
                <a:solidFill>
                  <a:srgbClr val="4F5F9B">
                    <a:lumMod val="75000"/>
                  </a:srgbClr>
                </a:solidFill>
              </a:rPr>
              <a:t>Christopher Mayo, </a:t>
            </a:r>
            <a:r>
              <a:rPr lang="en-US" sz="2000" dirty="0">
                <a:solidFill>
                  <a:schemeClr val="tx1"/>
                </a:solidFill>
              </a:rPr>
              <a:t>Regulatory Policy Analyst</a:t>
            </a:r>
            <a:endParaRPr lang="en-US" sz="2400" dirty="0">
              <a:solidFill>
                <a:schemeClr val="tx1"/>
              </a:solidFill>
            </a:endParaRPr>
          </a:p>
          <a:p>
            <a:pPr marL="1143000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3EA">
                  <a:lumMod val="75000"/>
                </a:srgbClr>
              </a:buClr>
              <a:buFont typeface="Wingdings 2" panose="05020102010507070707" pitchFamily="18" charset="2"/>
              <a:buChar char=""/>
            </a:pPr>
            <a:r>
              <a:rPr lang="en-US" sz="2400" dirty="0">
                <a:solidFill>
                  <a:srgbClr val="4F5F9B">
                    <a:lumMod val="75000"/>
                  </a:srgbClr>
                </a:solidFill>
              </a:rPr>
              <a:t>Jacqui Shoholm, </a:t>
            </a:r>
            <a:r>
              <a:rPr lang="en-US" sz="2000" dirty="0">
                <a:solidFill>
                  <a:schemeClr val="tx1"/>
                </a:solidFill>
              </a:rPr>
              <a:t>Senior Regulatory Analyst</a:t>
            </a:r>
            <a:endParaRPr lang="en-US" sz="2400" dirty="0">
              <a:solidFill>
                <a:schemeClr val="tx1"/>
              </a:solidFill>
            </a:endParaRPr>
          </a:p>
          <a:p>
            <a:pPr marL="1143000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3EA">
                  <a:lumMod val="75000"/>
                </a:srgbClr>
              </a:buClr>
              <a:buFont typeface="Wingdings 2" panose="05020102010507070707" pitchFamily="18" charset="2"/>
              <a:buChar char=""/>
            </a:pPr>
            <a:r>
              <a:rPr lang="en-US" sz="2400" dirty="0">
                <a:solidFill>
                  <a:srgbClr val="4F5F9B">
                    <a:lumMod val="75000"/>
                  </a:srgbClr>
                </a:solidFill>
              </a:rPr>
              <a:t>Susanna Troxler, </a:t>
            </a:r>
            <a:r>
              <a:rPr lang="en-US" sz="2000" dirty="0">
                <a:solidFill>
                  <a:schemeClr val="tx1"/>
                </a:solidFill>
              </a:rPr>
              <a:t>Workforce Analyst</a:t>
            </a:r>
            <a:endParaRPr lang="en-US" sz="2400" dirty="0">
              <a:solidFill>
                <a:schemeClr val="tx1"/>
              </a:solidFill>
            </a:endParaRPr>
          </a:p>
          <a:p>
            <a:pPr marL="1143000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3EA">
                  <a:lumMod val="75000"/>
                </a:srgbClr>
              </a:buClr>
              <a:buFont typeface="Wingdings 2" panose="05020102010507070707" pitchFamily="18" charset="2"/>
              <a:buChar char=""/>
            </a:pPr>
            <a:r>
              <a:rPr lang="en-US" sz="2400" dirty="0">
                <a:solidFill>
                  <a:srgbClr val="4F5F9B">
                    <a:lumMod val="75000"/>
                  </a:srgbClr>
                </a:solidFill>
              </a:rPr>
              <a:t>Charles Watts, </a:t>
            </a:r>
            <a:r>
              <a:rPr lang="en-US" sz="2000" dirty="0">
                <a:solidFill>
                  <a:schemeClr val="tx1"/>
                </a:solidFill>
              </a:rPr>
              <a:t>Accountant</a:t>
            </a:r>
          </a:p>
          <a:p>
            <a:pPr marL="685800" lvl="1" indent="-365760">
              <a:lnSpc>
                <a:spcPct val="120000"/>
              </a:lnSpc>
              <a:spcBef>
                <a:spcPts val="0"/>
              </a:spcBef>
              <a:buClr>
                <a:srgbClr val="4F5F9B"/>
              </a:buClr>
              <a:buFont typeface="Wingdings 2" panose="05020102010507070707" pitchFamily="18" charset="2"/>
              <a:buChar char="®"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6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478026" cy="461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4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Roundtable Members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025" y="1828800"/>
            <a:ext cx="7981950" cy="324955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Brandon Butler, </a:t>
            </a:r>
            <a:r>
              <a:rPr lang="en-US" sz="1700" dirty="0"/>
              <a:t>Deputy Assistant Secretary – Division of Workforce Development and Adult Learning, Maryland DOL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Nita </a:t>
            </a:r>
            <a:r>
              <a:rPr lang="en-US" sz="2200" dirty="0" err="1"/>
              <a:t>D’Agostino</a:t>
            </a:r>
            <a:r>
              <a:rPr lang="en-US" sz="2200" dirty="0"/>
              <a:t>, </a:t>
            </a:r>
            <a:r>
              <a:rPr lang="en-US" sz="1700" dirty="0"/>
              <a:t>Senior Vice President – </a:t>
            </a:r>
            <a:r>
              <a:rPr lang="en-US" sz="1700" dirty="0" err="1"/>
              <a:t>Pathstone</a:t>
            </a:r>
            <a:r>
              <a:rPr lang="en-US" sz="1700" dirty="0"/>
              <a:t> Corporation</a:t>
            </a:r>
            <a:endParaRPr lang="en-US" sz="2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Amy Judd, </a:t>
            </a:r>
            <a:r>
              <a:rPr lang="en-US" sz="1700" dirty="0"/>
              <a:t>Regional Adult Education Program Manager – Lord Fairfax Community College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Brigid McRaith</a:t>
            </a:r>
            <a:r>
              <a:rPr lang="en-US" sz="1700" dirty="0"/>
              <a:t>, CEO – Mile High Youth Corps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Crystal Perry, </a:t>
            </a:r>
            <a:r>
              <a:rPr lang="en-US" sz="1700" dirty="0"/>
              <a:t>Director – WIOA Compliance and Policy Unit, Georgia Vocational Rehabilitation Agency</a:t>
            </a:r>
            <a:endParaRPr lang="en-US" sz="2200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4900" dirty="0"/>
          </a:p>
          <a:p>
            <a:pPr lvl="2">
              <a:lnSpc>
                <a:spcPct val="120000"/>
              </a:lnSpc>
            </a:pPr>
            <a:endParaRPr lang="en-US" sz="3200" dirty="0"/>
          </a:p>
          <a:p>
            <a:pPr lvl="2"/>
            <a:endParaRPr lang="en-US" sz="3200" dirty="0"/>
          </a:p>
          <a:p>
            <a:pPr lvl="2"/>
            <a:endParaRPr lang="en-US" sz="3200" dirty="0"/>
          </a:p>
          <a:p>
            <a:pPr lvl="2"/>
            <a:endParaRPr lang="en-US" sz="3200" dirty="0"/>
          </a:p>
          <a:p>
            <a:pPr lvl="2"/>
            <a:endParaRPr lang="en-US" sz="3200" dirty="0"/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304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3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1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OU NEGOTIATIONS: The Partner Perspective&amp;quot;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 - &amp;quot;Today’s Moderators&amp;quot;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5&quot;/&gt;&lt;/object&gt;&lt;object type=&quot;3&quot; unique_id=&quot;10007&quot;&gt;&lt;property id=&quot;20148&quot; value=&quot;5&quot;/&gt;&lt;property id=&quot;20300&quot; value=&quot;Slide 5 - &amp;quot;Disclaimer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Today’s Roundtable Members&amp;quot;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ION - WIOA Colors">
      <a:dk1>
        <a:sysClr val="windowText" lastClr="000000"/>
      </a:dk1>
      <a:lt1>
        <a:sysClr val="window" lastClr="FFFFFF"/>
      </a:lt1>
      <a:dk2>
        <a:srgbClr val="0B366B"/>
      </a:dk2>
      <a:lt2>
        <a:srgbClr val="54BCEA"/>
      </a:lt2>
      <a:accent1>
        <a:srgbClr val="1C4489"/>
      </a:accent1>
      <a:accent2>
        <a:srgbClr val="4F5F9B"/>
      </a:accent2>
      <a:accent3>
        <a:srgbClr val="EAEAF3"/>
      </a:accent3>
      <a:accent4>
        <a:srgbClr val="F36B22"/>
      </a:accent4>
      <a:accent5>
        <a:srgbClr val="F7955B"/>
      </a:accent5>
      <a:accent6>
        <a:srgbClr val="FEF3EA"/>
      </a:accent6>
      <a:hlink>
        <a:srgbClr val="0081E2"/>
      </a:hlink>
      <a:folHlink>
        <a:srgbClr val="7966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ION - WIOA Colors">
      <a:dk1>
        <a:sysClr val="windowText" lastClr="000000"/>
      </a:dk1>
      <a:lt1>
        <a:sysClr val="window" lastClr="FFFFFF"/>
      </a:lt1>
      <a:dk2>
        <a:srgbClr val="0B366B"/>
      </a:dk2>
      <a:lt2>
        <a:srgbClr val="54BCEA"/>
      </a:lt2>
      <a:accent1>
        <a:srgbClr val="1C4489"/>
      </a:accent1>
      <a:accent2>
        <a:srgbClr val="4F5F9B"/>
      </a:accent2>
      <a:accent3>
        <a:srgbClr val="EAEAF3"/>
      </a:accent3>
      <a:accent4>
        <a:srgbClr val="F36B22"/>
      </a:accent4>
      <a:accent5>
        <a:srgbClr val="F7955B"/>
      </a:accent5>
      <a:accent6>
        <a:srgbClr val="FEF3EA"/>
      </a:accent6>
      <a:hlink>
        <a:srgbClr val="0081E2"/>
      </a:hlink>
      <a:folHlink>
        <a:srgbClr val="7966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ON - WIOA Colors">
      <a:dk1>
        <a:sysClr val="windowText" lastClr="000000"/>
      </a:dk1>
      <a:lt1>
        <a:sysClr val="window" lastClr="FFFFFF"/>
      </a:lt1>
      <a:dk2>
        <a:srgbClr val="0B366B"/>
      </a:dk2>
      <a:lt2>
        <a:srgbClr val="54BCEA"/>
      </a:lt2>
      <a:accent1>
        <a:srgbClr val="1C4489"/>
      </a:accent1>
      <a:accent2>
        <a:srgbClr val="4F5F9B"/>
      </a:accent2>
      <a:accent3>
        <a:srgbClr val="EAEAF3"/>
      </a:accent3>
      <a:accent4>
        <a:srgbClr val="F36B22"/>
      </a:accent4>
      <a:accent5>
        <a:srgbClr val="F7955B"/>
      </a:accent5>
      <a:accent6>
        <a:srgbClr val="FEF3EA"/>
      </a:accent6>
      <a:hlink>
        <a:srgbClr val="0081E2"/>
      </a:hlink>
      <a:folHlink>
        <a:srgbClr val="7966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178</Words>
  <Application>Microsoft Office PowerPoint</Application>
  <PresentationFormat>On-screen Show (4:3)</PresentationFormat>
  <Paragraphs>36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Myriad Pro</vt:lpstr>
      <vt:lpstr>Times New Roman</vt:lpstr>
      <vt:lpstr>Wingdings</vt:lpstr>
      <vt:lpstr>Wingdings 2</vt:lpstr>
      <vt:lpstr>Wingdings 3</vt:lpstr>
      <vt:lpstr>1_Office Theme</vt:lpstr>
      <vt:lpstr>3_Office Theme</vt:lpstr>
      <vt:lpstr>2_Office Theme</vt:lpstr>
      <vt:lpstr>MOU NEGOTIATIONS: The Partner Perspective</vt:lpstr>
      <vt:lpstr>PowerPoint Presentation</vt:lpstr>
      <vt:lpstr>Today’s Moderators</vt:lpstr>
      <vt:lpstr>PowerPoint Presentation</vt:lpstr>
      <vt:lpstr>Disclaimer</vt:lpstr>
      <vt:lpstr>Today’s Roundtable Members</vt:lpstr>
      <vt:lpstr>PowerPoint Presentation</vt:lpstr>
      <vt:lpstr>PowerPoint Presentation</vt:lpstr>
    </vt:vector>
  </TitlesOfParts>
  <Company>U.S. 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 NEGOTIATIONS: The Partner Perspective</dc:title>
  <dc:creator>Castaneda, Chanel - ETA</dc:creator>
  <cp:lastModifiedBy>Jennifer Jacobs</cp:lastModifiedBy>
  <cp:revision>19</cp:revision>
  <dcterms:created xsi:type="dcterms:W3CDTF">2017-11-14T22:21:29Z</dcterms:created>
  <dcterms:modified xsi:type="dcterms:W3CDTF">2017-12-06T15:33:15Z</dcterms:modified>
</cp:coreProperties>
</file>