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9"/>
  </p:notesMasterIdLst>
  <p:handoutMasterIdLst>
    <p:handoutMasterId r:id="rId10"/>
  </p:handoutMasterIdLst>
  <p:sldIdLst>
    <p:sldId id="327" r:id="rId6"/>
    <p:sldId id="320" r:id="rId7"/>
    <p:sldId id="336" r:id="rId8"/>
  </p:sldIdLst>
  <p:sldSz cx="9144000" cy="6858000" type="screen4x3"/>
  <p:notesSz cx="7010400" cy="92964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guide id="3" orient="horz" pos="2928">
          <p15:clr>
            <a:srgbClr val="A4A3A4"/>
          </p15:clr>
        </p15:guide>
        <p15:guide id="4"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46" autoAdjust="0"/>
    <p:restoredTop sz="94587" autoAdjust="0"/>
  </p:normalViewPr>
  <p:slideViewPr>
    <p:cSldViewPr snapToGrid="0">
      <p:cViewPr varScale="1">
        <p:scale>
          <a:sx n="110" d="100"/>
          <a:sy n="110" d="100"/>
        </p:scale>
        <p:origin x="3564"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5814" y="84"/>
      </p:cViewPr>
      <p:guideLst>
        <p:guide orient="horz" pos="2932"/>
        <p:guide pos="2191"/>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28F8CC2B-CF52-47DD-A6A3-2467AEDC6D72}" type="datetimeFigureOut">
              <a:rPr lang="en-US" smtClean="0"/>
              <a:t>12/12/2017</a:t>
            </a:fld>
            <a:endParaRPr lang="en-US" dirty="0"/>
          </a:p>
        </p:txBody>
      </p:sp>
      <p:sp>
        <p:nvSpPr>
          <p:cNvPr id="4" name="Footer Placeholder 3"/>
          <p:cNvSpPr>
            <a:spLocks noGrp="1"/>
          </p:cNvSpPr>
          <p:nvPr>
            <p:ph type="ftr" sz="quarter" idx="2"/>
          </p:nvPr>
        </p:nvSpPr>
        <p:spPr>
          <a:xfrm>
            <a:off x="2" y="8829677"/>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7"/>
            <a:ext cx="3038475" cy="465138"/>
          </a:xfrm>
          <a:prstGeom prst="rect">
            <a:avLst/>
          </a:prstGeom>
        </p:spPr>
        <p:txBody>
          <a:bodyPr vert="horz" lIns="91440" tIns="45720" rIns="91440" bIns="45720" rtlCol="0" anchor="b"/>
          <a:lstStyle>
            <a:lvl1pPr algn="r">
              <a:defRPr sz="1200"/>
            </a:lvl1pPr>
          </a:lstStyle>
          <a:p>
            <a:fld id="{3968B3F2-757E-4B44-AE2D-142B984B8319}" type="slidenum">
              <a:rPr lang="en-US" smtClean="0"/>
              <a:t>‹#›</a:t>
            </a:fld>
            <a:endParaRPr lang="en-US" dirty="0"/>
          </a:p>
        </p:txBody>
      </p:sp>
    </p:spTree>
    <p:extLst>
      <p:ext uri="{BB962C8B-B14F-4D97-AF65-F5344CB8AC3E}">
        <p14:creationId xmlns:p14="http://schemas.microsoft.com/office/powerpoint/2010/main" val="3449259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4"/>
          </a:xfrm>
          <a:prstGeom prst="rect">
            <a:avLst/>
          </a:prstGeom>
        </p:spPr>
        <p:txBody>
          <a:bodyPr vert="horz" lIns="93177" tIns="46589" rIns="93177" bIns="46589" rtlCol="0"/>
          <a:lstStyle>
            <a:lvl1pPr algn="r">
              <a:defRPr sz="1200"/>
            </a:lvl1pPr>
          </a:lstStyle>
          <a:p>
            <a:fld id="{75788989-C4F2-419E-8CC5-53E2453B8A9F}" type="datetimeFigureOut">
              <a:rPr lang="en-US" smtClean="0"/>
              <a:t>12/12/2017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6433"/>
          </a:xfrm>
          <a:prstGeom prst="rect">
            <a:avLst/>
          </a:prstGeom>
        </p:spPr>
        <p:txBody>
          <a:bodyPr vert="horz" lIns="93177" tIns="46589" rIns="93177" bIns="46589" rtlCol="0" anchor="b"/>
          <a:lstStyle>
            <a:lvl1pPr algn="r">
              <a:defRPr sz="1200"/>
            </a:lvl1pPr>
          </a:lstStyle>
          <a:p>
            <a:fld id="{0DB0D2C8-4E9D-4ABA-936B-5E500A1B423B}" type="slidenum">
              <a:rPr lang="en-US" smtClean="0"/>
              <a:t>‹#›</a:t>
            </a:fld>
            <a:endParaRPr lang="en-US" dirty="0"/>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dirty="0">
              <a:latin typeface="Arial" pitchFamily="34" charset="0"/>
            </a:endParaRPr>
          </a:p>
          <a:p>
            <a:pPr marL="0" lvl="2"/>
            <a:endParaRPr lang="en-US" dirty="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a:t>
            </a:fld>
            <a:endParaRPr lang="en-US" dirty="0"/>
          </a:p>
        </p:txBody>
      </p:sp>
      <p:sp>
        <p:nvSpPr>
          <p:cNvPr id="5" name="Notes Placeholder 2"/>
          <p:cNvSpPr txBox="1">
            <a:spLocks/>
          </p:cNvSpPr>
          <p:nvPr/>
        </p:nvSpPr>
        <p:spPr>
          <a:xfrm>
            <a:off x="854658" y="4626086"/>
            <a:ext cx="5608320" cy="4182032"/>
          </a:xfrm>
          <a:prstGeom prst="rect">
            <a:avLst/>
          </a:prstGeom>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On this page, we have listed 6 resources and would like to highlight some of them further: </a:t>
            </a:r>
          </a:p>
          <a:p>
            <a:r>
              <a:rPr lang="en-US" dirty="0"/>
              <a:t> </a:t>
            </a:r>
            <a:endParaRPr lang="en-US" b="1" dirty="0"/>
          </a:p>
          <a:p>
            <a:r>
              <a:rPr lang="en-US" b="1" dirty="0"/>
              <a:t>The first is what we simply call “The Playlists” </a:t>
            </a:r>
            <a:r>
              <a:rPr lang="en-US" dirty="0"/>
              <a:t>–  This is a Disability Resource Guide for WIOA Practitioners that was jointly developed by Dept. of Education and Labor staff.  There are 10 playlists that contains resources and Playlist 6 focuses on Employer Engagement strategies.  The Playlist has been our most popular resource on our Disability Employment Page.  </a:t>
            </a:r>
          </a:p>
          <a:p>
            <a:endParaRPr lang="en-US" dirty="0"/>
          </a:p>
          <a:p>
            <a:r>
              <a:rPr lang="en-US" b="1" dirty="0"/>
              <a:t>The second resource to highlight are Storyboards</a:t>
            </a:r>
            <a:r>
              <a:rPr lang="en-US" dirty="0"/>
              <a:t>-  This TA resource came out this summer.  There are five storyboards in total and two of them have a disability theme focus.  One storyboard is from the perspective of the employer named “Charles” in seeking to recruit PWD and the story goes through how that dialogue may occur. This is great resource for front line staff.  Because of great continued interest, these have recently been made available in Spanish.  </a:t>
            </a:r>
          </a:p>
          <a:p>
            <a:endParaRPr lang="en-US" dirty="0"/>
          </a:p>
          <a:p>
            <a:r>
              <a:rPr lang="en-US" b="1" dirty="0"/>
              <a:t>Finally, </a:t>
            </a:r>
            <a:r>
              <a:rPr lang="en-US" b="1" dirty="0" err="1"/>
              <a:t>WorkforceGPS</a:t>
            </a:r>
            <a:r>
              <a:rPr lang="en-US" dirty="0"/>
              <a:t>- At ETA, we are working hard to make sure you have the latest information.  Three sites to highlight: </a:t>
            </a:r>
          </a:p>
          <a:p>
            <a:pPr marL="171450" indent="-171450">
              <a:buFont typeface="Arial" panose="020B0604020202020204" pitchFamily="34" charset="0"/>
              <a:buChar char="•"/>
            </a:pPr>
            <a:r>
              <a:rPr lang="en-US" dirty="0"/>
              <a:t>Business Engagement Page – A lot of good resources surrounding Sector Strategies</a:t>
            </a:r>
          </a:p>
          <a:p>
            <a:pPr marL="171450" indent="-171450">
              <a:buFont typeface="Arial" panose="020B0604020202020204" pitchFamily="34" charset="0"/>
              <a:buChar char="•"/>
            </a:pPr>
            <a:r>
              <a:rPr lang="en-US" dirty="0"/>
              <a:t>Apprenticeship Page – This link is focused on making the connection with disability community</a:t>
            </a:r>
          </a:p>
          <a:p>
            <a:pPr marL="171450" indent="-171450">
              <a:buFont typeface="Arial" panose="020B0604020202020204" pitchFamily="34" charset="0"/>
              <a:buChar char="•"/>
            </a:pPr>
            <a:r>
              <a:rPr lang="en-US" dirty="0"/>
              <a:t>Disability and </a:t>
            </a:r>
            <a:r>
              <a:rPr lang="en-US" dirty="0" err="1"/>
              <a:t>EmploymentWorkforceGPS</a:t>
            </a:r>
            <a:r>
              <a:rPr lang="en-US" dirty="0"/>
              <a:t>- An online Resource Destination ---</a:t>
            </a:r>
          </a:p>
          <a:p>
            <a:endParaRPr lang="en-US" dirty="0"/>
          </a:p>
        </p:txBody>
      </p:sp>
    </p:spTree>
    <p:extLst>
      <p:ext uri="{BB962C8B-B14F-4D97-AF65-F5344CB8AC3E}">
        <p14:creationId xmlns:p14="http://schemas.microsoft.com/office/powerpoint/2010/main" val="250271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a:t>
            </a:fld>
            <a:endParaRPr lang="en-US" dirty="0"/>
          </a:p>
        </p:txBody>
      </p:sp>
    </p:spTree>
    <p:extLst>
      <p:ext uri="{BB962C8B-B14F-4D97-AF65-F5344CB8AC3E}">
        <p14:creationId xmlns:p14="http://schemas.microsoft.com/office/powerpoint/2010/main" val="4428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dirty="0"/>
          </a:p>
        </p:txBody>
      </p:sp>
    </p:spTree>
    <p:extLst>
      <p:ext uri="{BB962C8B-B14F-4D97-AF65-F5344CB8AC3E}">
        <p14:creationId xmlns:p14="http://schemas.microsoft.com/office/powerpoint/2010/main" val="1911395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title="blue triangle corner decoration"/>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title="blue triangle corner decoration"/>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title="Department of Labor seal"/>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title="WorkforceGP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Today’s Objectives:</a:t>
            </a:r>
          </a:p>
        </p:txBody>
      </p:sp>
      <p:pic>
        <p:nvPicPr>
          <p:cNvPr id="7" name="Picture 6" title="gray target icon">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grpSp>
        <p:nvGrpSpPr>
          <p:cNvPr id="9" name="Group 8" title="banner holding section number">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title="light gray gavel image">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519181"/>
            <a:ext cx="4032473" cy="4657781"/>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491750"/>
            <a:ext cx="4032504" cy="4685213"/>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title="gray book icon">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dirty="0"/>
          </a:p>
        </p:txBody>
      </p:sp>
      <p:grpSp>
        <p:nvGrpSpPr>
          <p:cNvPr id="9" name="Group 8">
            <a:extLst>
              <a:ext uri="{FF2B5EF4-FFF2-40B4-BE49-F238E27FC236}">
                <a16:creationId xmlns:a16="http://schemas.microsoft.com/office/drawing/2014/main" id="{1A859CF6-D68B-4B65-99C5-B8A76BEA8612}"/>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12" name="Pentagon 3">
              <a:extLst>
                <a:ext uri="{FF2B5EF4-FFF2-40B4-BE49-F238E27FC236}">
                  <a16:creationId xmlns:a16="http://schemas.microsoft.com/office/drawing/2014/main" id="{203A91C2-0B19-480D-BCEB-AF4AA807D9BE}"/>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Pentagon 3">
              <a:extLst>
                <a:ext uri="{FF2B5EF4-FFF2-40B4-BE49-F238E27FC236}">
                  <a16:creationId xmlns:a16="http://schemas.microsoft.com/office/drawing/2014/main" id="{8F4C2FBD-F0CF-41F2-B021-742E7203A513}"/>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5" name="Text Placeholder 3">
            <a:extLst>
              <a:ext uri="{FF2B5EF4-FFF2-40B4-BE49-F238E27FC236}">
                <a16:creationId xmlns:a16="http://schemas.microsoft.com/office/drawing/2014/main" id="{C5FE89E5-E89D-4D83-8989-5DAC4B6DCD47}"/>
              </a:ext>
            </a:extLst>
          </p:cNvPr>
          <p:cNvSpPr>
            <a:spLocks noGrp="1"/>
          </p:cNvSpPr>
          <p:nvPr>
            <p:ph type="body" sz="half" idx="11" hasCustomPrompt="1"/>
          </p:nvPr>
        </p:nvSpPr>
        <p:spPr>
          <a:xfrm>
            <a:off x="343311" y="471206"/>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Contact Information:</a:t>
            </a:r>
          </a:p>
        </p:txBody>
      </p:sp>
      <p:pic>
        <p:nvPicPr>
          <p:cNvPr id="6" name="Picture 5" title="@ sign, cell phone, email icons">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title="words Thank You!">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standard offerings,</a:t>
            </a:r>
          </a:p>
          <a:p>
            <a:pPr marL="0" indent="0">
              <a:spcAft>
                <a:spcPts val="1000"/>
              </a:spcAft>
              <a:buFont typeface="Arial" panose="020B0604020202020204" pitchFamily="34" charset="0"/>
              <a:buNone/>
            </a:pP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dirty="0">
                <a:solidFill>
                  <a:schemeClr val="accent1"/>
                </a:solidFill>
                <a:latin typeface="Arial" panose="020B0604020202020204" pitchFamily="34" charset="0"/>
                <a:cs typeface="Arial" panose="020B0604020202020204" pitchFamily="34" charset="0"/>
              </a:rPr>
              <a:t>Resources &amp; Name / Occupation / Org boxes:</a:t>
            </a:r>
          </a:p>
          <a:p>
            <a:pPr marL="0" indent="0">
              <a:spcBef>
                <a:spcPts val="400"/>
              </a:spcBef>
              <a:spcAft>
                <a:spcPts val="800"/>
              </a:spcAft>
              <a:buFont typeface="Arial" panose="020B0604020202020204" pitchFamily="34" charset="0"/>
              <a:buNone/>
            </a:pP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formatting levels.</a:t>
            </a: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existing slide, click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“Layout” button right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next to the “New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dirty="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or location for standard content slide material</a:t>
            </a:r>
            <a:r>
              <a:rPr lang="en-US" sz="1050" b="0" baseline="0" dirty="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dirty="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this template, and is hidden. </a:t>
            </a:r>
          </a:p>
          <a:p>
            <a:pPr algn="l">
              <a:spcBef>
                <a:spcPts val="300"/>
              </a:spcBef>
            </a:pP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Legal Language</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Poll</a:t>
            </a:r>
          </a:p>
          <a:p>
            <a:pPr marL="0" lvl="1" indent="-171450">
              <a:lnSpc>
                <a:spcPct val="90000"/>
              </a:lnSpc>
              <a:spcAft>
                <a:spcPts val="400"/>
              </a:spcAft>
              <a:buFont typeface="Arial" panose="020B0604020202020204" pitchFamily="34" charset="0"/>
              <a:buChar char="•"/>
            </a:pPr>
            <a:r>
              <a:rPr lang="en-US" sz="1100" b="0" baseline="0" dirty="0"/>
              <a:t>Save the Date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dirty="0">
                  <a:solidFill>
                    <a:schemeClr val="tx1">
                      <a:lumMod val="85000"/>
                      <a:lumOff val="15000"/>
                    </a:schemeClr>
                  </a:solidFill>
                  <a:latin typeface="+mj-lt"/>
                </a:rPr>
                <a:t>Don’t delete 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title="image of broken glass">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title="United States map">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title="blue question marks">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title="gray line">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title="question mark icon">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title="gray triangle corner decoration"/>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title="gray triange corner decoration"/>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title="WorkforceGPS logo"/>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title="Employment and Training Admin/US Department of Labor text image"/>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title="blue triangle corner decoration"/>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title="blue triangle corner decoration"/>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isability.workforcegps.org/resources/2017/02/15/22/14/The_Playlists_Disability_Resources_for_WIOA_Practitioners"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https://businessengagement.workforcegps.org/" TargetMode="External"/><Relationship Id="rId5" Type="http://schemas.openxmlformats.org/officeDocument/2006/relationships/hyperlink" Target="https://www.cisco.com/c/dam/en_us/about/inclusion-collaboration/life-changer.pdf" TargetMode="External"/><Relationship Id="rId4" Type="http://schemas.openxmlformats.org/officeDocument/2006/relationships/hyperlink" Target="https://www.doleta.gov/business/incentives/oppta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peatworks.org/buy-IT/priorities" TargetMode="External"/><Relationship Id="rId7" Type="http://schemas.openxmlformats.org/officeDocument/2006/relationships/hyperlink" Target="https://www.peatworks.org/content/wioa-and-accessible-technology-presentation-deck-ajcs"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s://www.peatworks.org/content/digital-accessibility-checklist-american-job-centers" TargetMode="External"/><Relationship Id="rId5" Type="http://schemas.openxmlformats.org/officeDocument/2006/relationships/hyperlink" Target="https://www.peatworks.org/content/wioa-and-accessible-technology-five-things-american-job-centers-need-know" TargetMode="External"/><Relationship Id="rId4" Type="http://schemas.openxmlformats.org/officeDocument/2006/relationships/hyperlink" Target="http://www.peatworks.org/content/american-job-centers-and-digital-access-guide-accessible-i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1</a:t>
            </a:fld>
            <a:endParaRPr lang="en-US" dirty="0"/>
          </a:p>
        </p:txBody>
      </p:sp>
      <p:sp>
        <p:nvSpPr>
          <p:cNvPr id="8"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322242" y="1546679"/>
            <a:ext cx="4032473" cy="5056617"/>
          </a:xfrm>
        </p:spPr>
        <p:txBody>
          <a:bodyPr/>
          <a:lstStyle/>
          <a:p>
            <a:r>
              <a:rPr lang="en-US" sz="1800" dirty="0"/>
              <a:t>The Playlists: Disability Resources for WIOA Practitioners</a:t>
            </a:r>
          </a:p>
          <a:p>
            <a:pPr lvl="1"/>
            <a:r>
              <a:rPr lang="en-US" sz="1200" dirty="0"/>
              <a:t>Playlist 6 focuses on “Employer Engagement Strategies to Recruit and Retain Individuals with Disabilities.” </a:t>
            </a:r>
          </a:p>
          <a:p>
            <a:pPr lvl="2">
              <a:buFont typeface="Wingdings" panose="05000000000000000000" pitchFamily="2" charset="2"/>
              <a:buChar char="Ø"/>
            </a:pPr>
            <a:r>
              <a:rPr lang="en-US" sz="1100" dirty="0">
                <a:hlinkClick r:id="rId3"/>
              </a:rPr>
              <a:t>https://disability.workforcegps.org/resources/2017/02/15/22/14/The_Playlists_Disability_Resources_for_WIOA_Practitioners</a:t>
            </a:r>
            <a:endParaRPr lang="en-US" sz="1100" dirty="0"/>
          </a:p>
          <a:p>
            <a:r>
              <a:rPr lang="en-US" sz="1800" dirty="0"/>
              <a:t>Work Opportunity Tax Credit</a:t>
            </a:r>
          </a:p>
          <a:p>
            <a:pPr lvl="1"/>
            <a:r>
              <a:rPr lang="en-US" sz="1200" dirty="0"/>
              <a:t>Work Opportunity Tax Credit (WOTC) is a Federal tax credit available to employers for hiring individuals from different target groups including individuals with disabilities.</a:t>
            </a:r>
          </a:p>
          <a:p>
            <a:pPr lvl="2">
              <a:buFont typeface="Wingdings" panose="05000000000000000000" pitchFamily="2" charset="2"/>
              <a:buChar char="Ø"/>
            </a:pPr>
            <a:r>
              <a:rPr lang="en-US" sz="1100" dirty="0">
                <a:hlinkClick r:id="rId4"/>
              </a:rPr>
              <a:t>https://www.doleta.gov/business/incentives/opptax/</a:t>
            </a:r>
            <a:endParaRPr lang="en-US" dirty="0"/>
          </a:p>
          <a:p>
            <a:r>
              <a:rPr lang="en-US" sz="1800" dirty="0"/>
              <a:t>Query WIOA State Plans</a:t>
            </a:r>
          </a:p>
          <a:p>
            <a:pPr lvl="1"/>
            <a:r>
              <a:rPr lang="en-US" sz="1200" dirty="0"/>
              <a:t>RSA online site enabling users to conduct word search in State Plans such as “Business Services” or “Employer Engagement”</a:t>
            </a:r>
          </a:p>
          <a:p>
            <a:pPr lvl="2">
              <a:buFont typeface="Wingdings" panose="05000000000000000000" pitchFamily="2" charset="2"/>
              <a:buChar char="Ø"/>
            </a:pPr>
            <a:r>
              <a:rPr lang="en-US" sz="1100" dirty="0"/>
              <a:t>https://rsa.ed.gov/ad-hoc-query-wioa.cfm?usp=Y</a:t>
            </a:r>
          </a:p>
        </p:txBody>
      </p:sp>
      <p:sp>
        <p:nvSpPr>
          <p:cNvPr id="9"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594056" y="1371600"/>
            <a:ext cx="4032473" cy="4936982"/>
          </a:xfrm>
        </p:spPr>
        <p:txBody>
          <a:bodyPr/>
          <a:lstStyle/>
          <a:p>
            <a:r>
              <a:rPr lang="en-US" sz="1800" dirty="0"/>
              <a:t>Disability Storyboards: AJC Customer Flow Scenarios</a:t>
            </a:r>
          </a:p>
          <a:p>
            <a:pPr lvl="1"/>
            <a:r>
              <a:rPr lang="en-US" sz="1200" dirty="0"/>
              <a:t>The second storyboard focuses on an employer seeking guidance to hire and accommodate workers with disabilities.  </a:t>
            </a:r>
          </a:p>
          <a:p>
            <a:pPr lvl="2">
              <a:buFont typeface="Wingdings" panose="05000000000000000000" pitchFamily="2" charset="2"/>
              <a:buChar char="Ø"/>
            </a:pPr>
            <a:r>
              <a:rPr lang="en-US" sz="1100" dirty="0"/>
              <a:t>https://ion.workforcegps.org/resources/2017/07/19/10/02/AJC_Customer_Flow_Scenarios</a:t>
            </a:r>
          </a:p>
          <a:p>
            <a:r>
              <a:rPr lang="en-US" sz="1800" dirty="0"/>
              <a:t>An Emerging LifeChanger Program</a:t>
            </a:r>
          </a:p>
          <a:p>
            <a:pPr lvl="1"/>
            <a:r>
              <a:rPr lang="en-US" sz="1200" dirty="0"/>
              <a:t>Pilot recently launched by Cisco that expanded worldwide to hire nearly 100 talented people with disabilities.</a:t>
            </a:r>
          </a:p>
          <a:p>
            <a:pPr lvl="2">
              <a:buFont typeface="Wingdings" panose="05000000000000000000" pitchFamily="2" charset="2"/>
              <a:buChar char="Ø"/>
            </a:pPr>
            <a:r>
              <a:rPr lang="en-US" sz="1100" u="none" dirty="0">
                <a:solidFill>
                  <a:schemeClr val="tx1"/>
                </a:solidFill>
                <a:hlinkClick r:id="rId5"/>
              </a:rPr>
              <a:t>https://www.cisco.com/c/dam/en_us/about/inclusion-collaboration/life-changer.pdf</a:t>
            </a:r>
            <a:endParaRPr lang="en-US" dirty="0"/>
          </a:p>
          <a:p>
            <a:pPr>
              <a:buFont typeface="Wingdings" panose="05000000000000000000" pitchFamily="2" charset="2"/>
              <a:buChar char="§"/>
            </a:pPr>
            <a:r>
              <a:rPr lang="en-US" sz="1800" dirty="0"/>
              <a:t>ETA WorkforceGPS Tools</a:t>
            </a:r>
          </a:p>
          <a:p>
            <a:pPr lvl="1"/>
            <a:r>
              <a:rPr lang="en-US" sz="1200" dirty="0"/>
              <a:t>ETA online resources to support strengthening employer engagement activities.</a:t>
            </a:r>
          </a:p>
          <a:p>
            <a:pPr lvl="2">
              <a:buFont typeface="Wingdings" panose="05000000000000000000" pitchFamily="2" charset="2"/>
              <a:buChar char="Ø"/>
            </a:pPr>
            <a:r>
              <a:rPr lang="en-US" sz="1100" dirty="0">
                <a:hlinkClick r:id="rId6"/>
              </a:rPr>
              <a:t>https://businessengagement.workforcegps.org/</a:t>
            </a:r>
            <a:endParaRPr lang="en-US" sz="1100" dirty="0"/>
          </a:p>
          <a:p>
            <a:pPr lvl="2">
              <a:buFont typeface="Wingdings" panose="05000000000000000000" pitchFamily="2" charset="2"/>
              <a:buChar char="Ø"/>
            </a:pPr>
            <a:r>
              <a:rPr lang="en-US" sz="1100" dirty="0"/>
              <a:t>https://apprenticeshipusa.workforcegps.org/resources/2017/03/10/16/09/Expanding-Apprenticeship-for-Individuals-with-Disabilities</a:t>
            </a:r>
          </a:p>
          <a:p>
            <a:pPr lvl="2">
              <a:buFont typeface="Wingdings" panose="05000000000000000000" pitchFamily="2" charset="2"/>
              <a:buChar char="Ø"/>
            </a:pPr>
            <a:r>
              <a:rPr lang="en-US" sz="1100" dirty="0"/>
              <a:t>https://disability.workforcegps.org/</a:t>
            </a:r>
            <a:endParaRPr lang="en-US" dirty="0"/>
          </a:p>
        </p:txBody>
      </p:sp>
      <p:sp>
        <p:nvSpPr>
          <p:cNvPr id="5" name="Text Placeholder 3">
            <a:extLst>
              <a:ext uri="{FF2B5EF4-FFF2-40B4-BE49-F238E27FC236}">
                <a16:creationId xmlns:a16="http://schemas.microsoft.com/office/drawing/2014/main" id="{5B6A5A76-CC25-4B4C-874D-59A72B420343}"/>
              </a:ext>
            </a:extLst>
          </p:cNvPr>
          <p:cNvSpPr>
            <a:spLocks noGrp="1"/>
          </p:cNvSpPr>
          <p:nvPr>
            <p:ph type="body" sz="half" idx="11"/>
          </p:nvPr>
        </p:nvSpPr>
        <p:spPr>
          <a:xfrm>
            <a:off x="361241" y="471206"/>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1</a:t>
            </a:r>
          </a:p>
        </p:txBody>
      </p:sp>
    </p:spTree>
    <p:extLst>
      <p:ext uri="{BB962C8B-B14F-4D97-AF65-F5344CB8AC3E}">
        <p14:creationId xmlns:p14="http://schemas.microsoft.com/office/powerpoint/2010/main" val="334537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11892" y="1577788"/>
            <a:ext cx="4032473" cy="4666908"/>
          </a:xfrm>
        </p:spPr>
        <p:txBody>
          <a:bodyPr/>
          <a:lstStyle/>
          <a:p>
            <a:r>
              <a:rPr lang="en-US" sz="1800" dirty="0"/>
              <a:t>Vocational Rehabilitation Business Roundtable Report</a:t>
            </a:r>
          </a:p>
          <a:p>
            <a:pPr lvl="1"/>
            <a:r>
              <a:rPr lang="en-US" dirty="0"/>
              <a:t>Employer Engagement in Vocational Rehabilitation Report.  Resource outlining  recommendations for (1) improved employer engagement and (2) meeting the needs of businesses.</a:t>
            </a:r>
          </a:p>
          <a:p>
            <a:pPr lvl="2">
              <a:buFont typeface="Wingdings" panose="05000000000000000000" pitchFamily="2" charset="2"/>
              <a:buChar char="Ø"/>
            </a:pPr>
            <a:r>
              <a:rPr lang="en-US" dirty="0"/>
              <a:t>http://neweditions.net/products/business-roundtable-report-employer-engagement-vocational-rehabilitation-vr</a:t>
            </a:r>
          </a:p>
          <a:p>
            <a:pPr marL="301752" lvl="2" indent="0">
              <a:buNone/>
            </a:pPr>
            <a:endParaRPr lang="en-US" dirty="0"/>
          </a:p>
          <a:p>
            <a:r>
              <a:rPr lang="en-US" sz="1800" dirty="0"/>
              <a:t>CSAVR Online Resource Page</a:t>
            </a:r>
          </a:p>
          <a:p>
            <a:pPr lvl="1"/>
            <a:r>
              <a:rPr lang="en-US" dirty="0"/>
              <a:t>Resource includes historical conference presentations, position papers, additional resource links, and listing of current State VR Directors.  </a:t>
            </a:r>
          </a:p>
          <a:p>
            <a:pPr lvl="2">
              <a:buFont typeface="Wingdings" panose="05000000000000000000" pitchFamily="2" charset="2"/>
              <a:buChar char="Ø"/>
            </a:pPr>
            <a:r>
              <a:rPr lang="en-US" dirty="0"/>
              <a:t>https://www.csavr.org/resources</a:t>
            </a:r>
          </a:p>
          <a:p>
            <a:pPr lvl="2"/>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2</a:t>
            </a:fld>
            <a:endParaRPr lang="en-US" dirty="0"/>
          </a:p>
        </p:txBody>
      </p:sp>
      <p:sp>
        <p:nvSpPr>
          <p:cNvPr id="6"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630264" y="1216192"/>
            <a:ext cx="4032473" cy="5056617"/>
          </a:xfrm>
        </p:spPr>
        <p:txBody>
          <a:bodyPr/>
          <a:lstStyle/>
          <a:p>
            <a:r>
              <a:rPr lang="en-US" sz="1800" dirty="0"/>
              <a:t>CSAVR Investing In America Publication – Spring 2017</a:t>
            </a:r>
          </a:p>
          <a:p>
            <a:pPr lvl="1"/>
            <a:r>
              <a:rPr lang="en-US" dirty="0"/>
              <a:t>Highlights of success stories, business partnerships, and emerging initiatives occurring on the front lines across America.   </a:t>
            </a:r>
          </a:p>
          <a:p>
            <a:pPr lvl="2">
              <a:buFont typeface="Wingdings" panose="05000000000000000000" pitchFamily="2" charset="2"/>
              <a:buChar char="Ø"/>
            </a:pPr>
            <a:r>
              <a:rPr lang="en-US" dirty="0"/>
              <a:t>http://neweditions.net/products/business-roundtable-report-employer-engagement-vocational-rehabilitation-vr</a:t>
            </a:r>
          </a:p>
          <a:p>
            <a:pPr marL="301752" lvl="2" indent="0">
              <a:buNone/>
            </a:pPr>
            <a:endParaRPr lang="en-US" dirty="0"/>
          </a:p>
          <a:p>
            <a:pPr marL="301752" lvl="2" indent="0">
              <a:buNone/>
            </a:pPr>
            <a:endParaRPr lang="en-US" dirty="0"/>
          </a:p>
          <a:p>
            <a:r>
              <a:rPr lang="en-US" sz="1800" dirty="0"/>
              <a:t>An Emerging Autism Hiring Program</a:t>
            </a:r>
          </a:p>
          <a:p>
            <a:pPr lvl="1"/>
            <a:r>
              <a:rPr lang="en-US" dirty="0"/>
              <a:t>Microsoft recruitment, retention, and career development strategy to increase employees with disabilities in its workforce.  </a:t>
            </a:r>
          </a:p>
          <a:p>
            <a:pPr lvl="2">
              <a:buFont typeface="Wingdings" panose="05000000000000000000" pitchFamily="2" charset="2"/>
              <a:buChar char="Ø"/>
            </a:pPr>
            <a:r>
              <a:rPr lang="en-US" dirty="0"/>
              <a:t>https://www.microsoft.com/en-us/diversity/inside-microsoft/cross-disability/hiring.aspx</a:t>
            </a:r>
          </a:p>
          <a:p>
            <a:pPr lvl="2"/>
            <a:endParaRPr lang="en-US" dirty="0"/>
          </a:p>
        </p:txBody>
      </p:sp>
      <p:sp>
        <p:nvSpPr>
          <p:cNvPr id="5" name="Text Placeholder 3">
            <a:extLst>
              <a:ext uri="{FF2B5EF4-FFF2-40B4-BE49-F238E27FC236}">
                <a16:creationId xmlns:a16="http://schemas.microsoft.com/office/drawing/2014/main" id="{5563DF86-C296-4023-B440-D54C9D8D906D}"/>
              </a:ext>
            </a:extLst>
          </p:cNvPr>
          <p:cNvSpPr>
            <a:spLocks noGrp="1"/>
          </p:cNvSpPr>
          <p:nvPr>
            <p:ph type="body" sz="half" idx="11"/>
          </p:nvPr>
        </p:nvSpPr>
        <p:spPr>
          <a:xfrm>
            <a:off x="361241" y="471206"/>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2</a:t>
            </a:r>
          </a:p>
        </p:txBody>
      </p:sp>
    </p:spTree>
    <p:extLst>
      <p:ext uri="{BB962C8B-B14F-4D97-AF65-F5344CB8AC3E}">
        <p14:creationId xmlns:p14="http://schemas.microsoft.com/office/powerpoint/2010/main" val="226978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11892" y="1506071"/>
            <a:ext cx="4032473" cy="4738625"/>
          </a:xfrm>
        </p:spPr>
        <p:txBody>
          <a:bodyPr/>
          <a:lstStyle/>
          <a:p>
            <a:r>
              <a:rPr lang="en-US" sz="1800" dirty="0"/>
              <a:t>Policy Matters</a:t>
            </a:r>
          </a:p>
          <a:p>
            <a:pPr lvl="1"/>
            <a:r>
              <a:rPr lang="en-US" dirty="0"/>
              <a:t>Resource that contains information pertaining to policies such as Section 508, ADA, WIOA, and other relevant topics. </a:t>
            </a:r>
          </a:p>
          <a:p>
            <a:pPr lvl="2">
              <a:buFont typeface="Wingdings" panose="05000000000000000000" pitchFamily="2" charset="2"/>
              <a:buChar char="Ø"/>
            </a:pPr>
            <a:r>
              <a:rPr lang="en-US" dirty="0"/>
              <a:t>https://www.peatworks.org/policy-matters</a:t>
            </a:r>
          </a:p>
          <a:p>
            <a:r>
              <a:rPr lang="en-US" sz="1800" dirty="0"/>
              <a:t>Buy IT!</a:t>
            </a:r>
          </a:p>
          <a:p>
            <a:pPr lvl="1"/>
            <a:r>
              <a:rPr lang="en-US" dirty="0"/>
              <a:t>Resource that supports employers and their purchasing staff  in building accessibility and usability into their ICT procurement process.</a:t>
            </a:r>
          </a:p>
          <a:p>
            <a:pPr lvl="2">
              <a:buFont typeface="Wingdings" panose="05000000000000000000" pitchFamily="2" charset="2"/>
              <a:buChar char="Ø"/>
            </a:pPr>
            <a:r>
              <a:rPr lang="en-US" dirty="0">
                <a:hlinkClick r:id="rId3"/>
              </a:rPr>
              <a:t>https://www.peatworks.org/buy-IT/</a:t>
            </a:r>
            <a:endParaRPr lang="en-US" dirty="0"/>
          </a:p>
          <a:p>
            <a:r>
              <a:rPr lang="en-US" sz="1800" dirty="0"/>
              <a:t>TalentWorks</a:t>
            </a:r>
          </a:p>
          <a:p>
            <a:pPr lvl="1"/>
            <a:r>
              <a:rPr lang="en-US" dirty="0"/>
              <a:t>Resource that helps employers and HR professionals make their eRecruiting technologies accessible to all job seekers–including those with disabilities</a:t>
            </a:r>
          </a:p>
          <a:p>
            <a:pPr lvl="2">
              <a:buFont typeface="Wingdings" panose="05000000000000000000" pitchFamily="2" charset="2"/>
              <a:buChar char="Ø"/>
            </a:pPr>
            <a:r>
              <a:rPr lang="en-US" dirty="0"/>
              <a:t>https://www.peatworks.org/talentworks</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3</a:t>
            </a:fld>
            <a:endParaRPr lang="en-US" dirty="0"/>
          </a:p>
        </p:txBody>
      </p:sp>
      <p:sp>
        <p:nvSpPr>
          <p:cNvPr id="6"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662159" y="1506071"/>
            <a:ext cx="4032473" cy="4747093"/>
          </a:xfrm>
        </p:spPr>
        <p:txBody>
          <a:bodyPr/>
          <a:lstStyle/>
          <a:p>
            <a:r>
              <a:rPr lang="en-US" sz="1800" dirty="0"/>
              <a:t>Creative Recruiting Strategies for the Digital Age</a:t>
            </a:r>
          </a:p>
          <a:p>
            <a:pPr lvl="1"/>
            <a:r>
              <a:rPr lang="en-US" dirty="0"/>
              <a:t>A PowerPoint resource that outlines the top five creative recruitment strategies for the digital age.  </a:t>
            </a:r>
          </a:p>
          <a:p>
            <a:pPr lvl="2">
              <a:buFont typeface="Wingdings" panose="05000000000000000000" pitchFamily="2" charset="2"/>
              <a:buChar char="Ø"/>
            </a:pPr>
            <a:r>
              <a:rPr lang="en-US" dirty="0"/>
              <a:t>http://www.peatworks.org/content/webinars/2017/11/XceptionalHR</a:t>
            </a:r>
          </a:p>
          <a:p>
            <a:r>
              <a:rPr lang="en-US" sz="1800" dirty="0"/>
              <a:t>American Job Center (AJC) Resources to Support Accessibility</a:t>
            </a:r>
          </a:p>
          <a:p>
            <a:pPr lvl="1"/>
            <a:r>
              <a:rPr lang="en-US" dirty="0"/>
              <a:t>Resource links to support AJCs to improve accessibility to people with disabilities. </a:t>
            </a:r>
          </a:p>
          <a:p>
            <a:pPr lvl="2">
              <a:buFont typeface="Wingdings" panose="05000000000000000000" pitchFamily="2" charset="2"/>
              <a:buChar char="Ø"/>
            </a:pPr>
            <a:r>
              <a:rPr lang="en-US" dirty="0">
                <a:hlinkClick r:id="rId4"/>
              </a:rPr>
              <a:t>American Job Centers and Digital Access: A Guide to Accessible ICT</a:t>
            </a:r>
            <a:endParaRPr lang="en-US" dirty="0"/>
          </a:p>
          <a:p>
            <a:pPr lvl="2">
              <a:buFont typeface="Wingdings" panose="05000000000000000000" pitchFamily="2" charset="2"/>
              <a:buChar char="Ø"/>
            </a:pPr>
            <a:r>
              <a:rPr lang="en-US" dirty="0">
                <a:hlinkClick r:id="rId5"/>
              </a:rPr>
              <a:t>WIOA and Accessible Technology: Five Things AJCs Need to Know</a:t>
            </a:r>
            <a:endParaRPr lang="en-US" dirty="0"/>
          </a:p>
          <a:p>
            <a:pPr lvl="2">
              <a:buFont typeface="Wingdings" panose="05000000000000000000" pitchFamily="2" charset="2"/>
              <a:buChar char="Ø"/>
            </a:pPr>
            <a:r>
              <a:rPr lang="en-US" dirty="0">
                <a:hlinkClick r:id="rId6"/>
              </a:rPr>
              <a:t>Digital Accessibility Checklist for American Job Centers</a:t>
            </a:r>
            <a:endParaRPr lang="en-US" dirty="0"/>
          </a:p>
          <a:p>
            <a:pPr lvl="2">
              <a:buFont typeface="Wingdings" panose="05000000000000000000" pitchFamily="2" charset="2"/>
              <a:buChar char="Ø"/>
            </a:pPr>
            <a:r>
              <a:rPr lang="en-US" dirty="0">
                <a:hlinkClick r:id="rId7"/>
              </a:rPr>
              <a:t>WIOA and Accessible Technology: A Presentation Deck for AJCs</a:t>
            </a:r>
            <a:endParaRPr lang="en-US" dirty="0"/>
          </a:p>
        </p:txBody>
      </p:sp>
      <p:sp>
        <p:nvSpPr>
          <p:cNvPr id="5" name="Text Placeholder 3">
            <a:extLst>
              <a:ext uri="{FF2B5EF4-FFF2-40B4-BE49-F238E27FC236}">
                <a16:creationId xmlns:a16="http://schemas.microsoft.com/office/drawing/2014/main" id="{60F4D6CA-5578-450F-AF49-B3EADA1CB0B7}"/>
              </a:ext>
            </a:extLst>
          </p:cNvPr>
          <p:cNvSpPr>
            <a:spLocks noGrp="1"/>
          </p:cNvSpPr>
          <p:nvPr>
            <p:ph type="body" sz="half" idx="11"/>
          </p:nvPr>
        </p:nvSpPr>
        <p:spPr>
          <a:xfrm>
            <a:off x="361241" y="471206"/>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3</a:t>
            </a:r>
          </a:p>
        </p:txBody>
      </p:sp>
    </p:spTree>
    <p:extLst>
      <p:ext uri="{BB962C8B-B14F-4D97-AF65-F5344CB8AC3E}">
        <p14:creationId xmlns:p14="http://schemas.microsoft.com/office/powerpoint/2010/main" val="1661183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UIDATA" val="&lt;database version=&quot;11.0&quot;&gt;&lt;object type=&quot;1&quot; unique_id=&quot;10001&quot;&gt;&lt;object type=&quot;2&quot; unique_id=&quot;10049&quot;&gt;&lt;object type=&quot;3&quot; unique_id=&quot;10051&quot;&gt;&lt;property id=&quot;20148&quot; value=&quot;5&quot;/&gt;&lt;property id=&quot;20300&quot; value=&quot;Slide 1 - &amp;quot;EMPLOYER ENGAGEMENT TO SUPPORT PEOPLE WITH DISABILITIES IN THE LABOR FORCE&amp;quot;&quot;/&gt;&lt;property id=&quot;20307&quot; value=&quot;287&quot;/&gt;&lt;/object&gt;&lt;object type=&quot;3&quot; unique_id=&quot;10052&quot;&gt;&lt;property id=&quot;20148&quot; value=&quot;5&quot;/&gt;&lt;property id=&quot;20300&quot; value=&quot;Slide 2&quot;/&gt;&lt;property id=&quot;20307&quot; value=&quot;280&quot;/&gt;&lt;/object&gt;&lt;object type=&quot;3&quot; unique_id=&quot;10053&quot;&gt;&lt;property id=&quot;20148&quot; value=&quot;5&quot;/&gt;&lt;property id=&quot;20300&quot; value=&quot;Slide 3&quot;/&gt;&lt;property id=&quot;20307&quot; value=&quot;274&quot;/&gt;&lt;/object&gt;&lt;object type=&quot;3&quot; unique_id=&quot;10054&quot;&gt;&lt;property id=&quot;20148&quot; value=&quot;5&quot;/&gt;&lt;property id=&quot;20300&quot; value=&quot;Slide 4&quot;/&gt;&lt;property id=&quot;20307&quot; value=&quot;286&quot;/&gt;&lt;/object&gt;&lt;object type=&quot;3&quot; unique_id=&quot;10055&quot;&gt;&lt;property id=&quot;20148&quot; value=&quot;5&quot;/&gt;&lt;property id=&quot;20300&quot; value=&quot;Slide 5 - &amp;quot;A Common Mission - Seamless Service Delivery for Disability Population&amp;quot;&quot;/&gt;&lt;property id=&quot;20307&quot; value=&quot;302&quot;/&gt;&lt;/object&gt;&lt;object type=&quot;3&quot; unique_id=&quot;10056&quot;&gt;&lt;property id=&quot;20148&quot; value=&quot;5&quot;/&gt;&lt;property id=&quot;20300&quot; value=&quot;Slide 6 - &amp;quot;Strategic Alignment Across Programs to Serve Employers&amp;quot;&quot;/&gt;&lt;property id=&quot;20307&quot; value=&quot;303&quot;/&gt;&lt;/object&gt;&lt;object type=&quot;3&quot; unique_id=&quot;10057&quot;&gt;&lt;property id=&quot;20148&quot; value=&quot;5&quot;/&gt;&lt;property id=&quot;20300&quot; value=&quot;Slide 7 - &amp;quot;A Connection with State and Local Workforce Boards&amp;quot;&quot;/&gt;&lt;property id=&quot;20307&quot; value=&quot;289&quot;/&gt;&lt;/object&gt;&lt;object type=&quot;3&quot; unique_id=&quot;10058&quot;&gt;&lt;property id=&quot;20148&quot; value=&quot;5&quot;/&gt;&lt;property id=&quot;20300&quot; value=&quot;Slide 8 - &amp;quot;Supporting Employers -  Meeting Workforce Needs&amp;quot;&quot;/&gt;&lt;property id=&quot;20307&quot; value=&quot;298&quot;/&gt;&lt;/object&gt;&lt;object type=&quot;3&quot; unique_id=&quot;10059&quot;&gt;&lt;property id=&quot;20148&quot; value=&quot;5&quot;/&gt;&lt;property id=&quot;20300&quot; value=&quot;Slide 9 - &amp;quot;Bridging Training Opportunities to Support Employers &amp;quot;&quot;/&gt;&lt;property id=&quot;20307&quot; value=&quot;299&quot;/&gt;&lt;/object&gt;&lt;object type=&quot;3&quot; unique_id=&quot;10060&quot;&gt;&lt;property id=&quot;20148&quot; value=&quot;5&quot;/&gt;&lt;property id=&quot;20300&quot; value=&quot;Slide 10&quot;/&gt;&lt;property id=&quot;20307&quot; value=&quot;327&quot;/&gt;&lt;/object&gt;&lt;object type=&quot;3&quot; unique_id=&quot;10061&quot;&gt;&lt;property id=&quot;20148&quot; value=&quot;5&quot;/&gt;&lt;property id=&quot;20300&quot; value=&quot;Slide 11 - &amp;quot;“Connect the Pieces” on Disability.WorkforceGPS.org&amp;quot;&quot;/&gt;&lt;property id=&quot;20307&quot; value=&quot;321&quot;/&gt;&lt;/object&gt;&lt;object type=&quot;3&quot; unique_id=&quot;10062&quot;&gt;&lt;property id=&quot;20148&quot; value=&quot;5&quot;/&gt;&lt;property id=&quot;20300&quot; value=&quot;Slide 12 - &amp;quot;A Senior Cisco Executive&amp;quot;&quot;/&gt;&lt;property id=&quot;20307&quot; value=&quot;319&quot;/&gt;&lt;/object&gt;&lt;object type=&quot;3&quot; unique_id=&quot;10063&quot;&gt;&lt;property id=&quot;20148&quot; value=&quot;5&quot;/&gt;&lt;property id=&quot;20300&quot; value=&quot;Slide 13 - &amp;quot;The Dual Customer  - Connecting Candidates with Disabilities and Employers&amp;quot;&quot;/&gt;&lt;property id=&quot;20307&quot; value=&quot;258&quot;/&gt;&lt;/object&gt;&lt;object type=&quot;3&quot; unique_id=&quot;10064&quot;&gt;&lt;property id=&quot;20148&quot; value=&quot;5&quot;/&gt;&lt;property id=&quot;20300&quot; value=&quot;Slide 14 - &amp;quot;Vocational Rehabilitation’s (VR)  Dual Customer Approach&amp;quot;&quot;/&gt;&lt;property id=&quot;20307&quot; value=&quot;291&quot;/&gt;&lt;/object&gt;&lt;object type=&quot;3&quot; unique_id=&quot;10065&quot;&gt;&lt;property id=&quot;20148&quot; value=&quot;5&quot;/&gt;&lt;property id=&quot;20300&quot; value=&quot;Slide 15 - &amp;quot;WIOA Amendments to the Rehabilitation Act of 1973 &amp;quot;&quot;/&gt;&lt;property id=&quot;20307&quot; value=&quot;292&quot;/&gt;&lt;/object&gt;&lt;object type=&quot;3&quot; unique_id=&quot;10066&quot;&gt;&lt;property id=&quot;20148&quot; value=&quot;5&quot;/&gt;&lt;property id=&quot;20300&quot; value=&quot;Slide 16 - &amp;quot;National Employment Team (NET) and the Talent Acquisition Portal (TAP)&amp;quot;&quot;/&gt;&lt;property id=&quot;20307&quot; value=&quot;293&quot;/&gt;&lt;/object&gt;&lt;object type=&quot;3&quot; unique_id=&quot;10067&quot;&gt;&lt;property id=&quot;20148&quot; value=&quot;5&quot;/&gt;&lt;property id=&quot;20300&quot; value=&quot;Slide 17 - &amp;quot;National Employment Team (NET) and the Talent Acquisition Portal (TAP)&amp;quot;&quot;/&gt;&lt;property id=&quot;20307&quot; value=&quot;305&quot;/&gt;&lt;/object&gt;&lt;object type=&quot;3&quot; unique_id=&quot;10068&quot;&gt;&lt;property id=&quot;20148&quot; value=&quot;5&quot;/&gt;&lt;property id=&quot;20300&quot; value=&quot;Slide 18 - &amp;quot;Business Partnership Models&amp;quot;&quot;/&gt;&lt;property id=&quot;20307&quot; value=&quot;304&quot;/&gt;&lt;/object&gt;&lt;object type=&quot;3&quot; unique_id=&quot;10069&quot;&gt;&lt;property id=&quot;20148&quot; value=&quot;5&quot;/&gt;&lt;property id=&quot;20300&quot; value=&quot;Slide 19&quot;/&gt;&lt;property id=&quot;20307&quot; value=&quot;320&quot;/&gt;&lt;/object&gt;&lt;object type=&quot;3&quot; unique_id=&quot;10070&quot;&gt;&lt;property id=&quot;20148&quot; value=&quot;5&quot;/&gt;&lt;property id=&quot;20300&quot; value=&quot;Slide 20 - &amp;quot;Mixed reality is: &amp;quot;&quot;/&gt;&lt;property id=&quot;20307&quot; value=&quot;271&quot;/&gt;&lt;/object&gt;&lt;object type=&quot;3&quot; unique_id=&quot;10071&quot;&gt;&lt;property id=&quot;20148&quot; value=&quot;5&quot;/&gt;&lt;property id=&quot;20300&quot; value=&quot;Slide 21 - &amp;quot;Mixed reality is: &amp;quot;&quot;/&gt;&lt;property id=&quot;20307&quot; value=&quot;326&quot;/&gt;&lt;/object&gt;&lt;object type=&quot;3&quot; unique_id=&quot;10072&quot;&gt;&lt;property id=&quot;20148&quot; value=&quot;5&quot;/&gt;&lt;property id=&quot;20300&quot; value=&quot;Slide 22 - &amp;quot;Examining Solutions- Current and Emerging Accessible Workplace Technology Tools&amp;quot;&quot;/&gt;&lt;property id=&quot;20307&quot; value=&quot;294&quot;/&gt;&lt;/object&gt;&lt;object type=&quot;3&quot; unique_id=&quot;10073&quot;&gt;&lt;property id=&quot;20148&quot; value=&quot;5&quot;/&gt;&lt;property id=&quot;20300&quot; value=&quot;Slide 23 - &amp;quot;The Employment Lifecycle&amp;quot;&quot;/&gt;&lt;property id=&quot;20307&quot; value=&quot;328&quot;/&gt;&lt;/object&gt;&lt;object type=&quot;3&quot; unique_id=&quot;10074&quot;&gt;&lt;property id=&quot;20148&quot; value=&quot;5&quot;/&gt;&lt;property id=&quot;20300&quot; value=&quot;Slide 24 - &amp;quot;Pre-Employment Stage&amp;quot;&quot;/&gt;&lt;property id=&quot;20307&quot; value=&quot;329&quot;/&gt;&lt;/object&gt;&lt;object type=&quot;3&quot; unique_id=&quot;10075&quot;&gt;&lt;property id=&quot;20148&quot; value=&quot;5&quot;/&gt;&lt;property id=&quot;20300&quot; value=&quot;Slide 25 - &amp;quot;Pre-Employment Stage&amp;quot;&quot;/&gt;&lt;property id=&quot;20307&quot; value=&quot;330&quot;/&gt;&lt;/object&gt;&lt;object type=&quot;3&quot; unique_id=&quot;10076&quot;&gt;&lt;property id=&quot;20148&quot; value=&quot;5&quot;/&gt;&lt;property id=&quot;20300&quot; value=&quot;Slide 26 - &amp;quot;Employment Stage&amp;quot;&quot;/&gt;&lt;property id=&quot;20307&quot; value=&quot;331&quot;/&gt;&lt;/object&gt;&lt;object type=&quot;3&quot; unique_id=&quot;10077&quot;&gt;&lt;property id=&quot;20148&quot; value=&quot;5&quot;/&gt;&lt;property id=&quot;20300&quot; value=&quot;Slide 27 - &amp;quot;Employment Stage&amp;quot;&quot;/&gt;&lt;property id=&quot;20307&quot; value=&quot;332&quot;/&gt;&lt;/object&gt;&lt;object type=&quot;3&quot; unique_id=&quot;10078&quot;&gt;&lt;property id=&quot;20148&quot; value=&quot;5&quot;/&gt;&lt;property id=&quot;20300&quot; value=&quot;Slide 28 - &amp;quot;Employment Stage&amp;quot;&quot;/&gt;&lt;property id=&quot;20307&quot; value=&quot;333&quot;/&gt;&lt;/object&gt;&lt;object type=&quot;3&quot; unique_id=&quot;10079&quot;&gt;&lt;property id=&quot;20148&quot; value=&quot;5&quot;/&gt;&lt;property id=&quot;20300&quot; value=&quot;Slide 29 - &amp;quot;Post-Employment and Retirement Stage&amp;quot;&quot;/&gt;&lt;property id=&quot;20307&quot; value=&quot;334&quot;/&gt;&lt;/object&gt;&lt;object type=&quot;3&quot; unique_id=&quot;10080&quot;&gt;&lt;property id=&quot;20148&quot; value=&quot;5&quot;/&gt;&lt;property id=&quot;20300&quot; value=&quot;Slide 30 - &amp;quot;The Future of Technology in the Labor Force&amp;quot;&quot;/&gt;&lt;property id=&quot;20307&quot; value=&quot;335&quot;/&gt;&lt;/object&gt;&lt;object type=&quot;3&quot; unique_id=&quot;10081&quot;&gt;&lt;property id=&quot;20148&quot; value=&quot;5&quot;/&gt;&lt;property id=&quot;20300&quot; value=&quot;Slide 31&quot;/&gt;&lt;property id=&quot;20307&quot; value=&quot;336&quot;/&gt;&lt;/object&gt;&lt;object type=&quot;3&quot; unique_id=&quot;10082&quot;&gt;&lt;property id=&quot;20148&quot; value=&quot;5&quot;/&gt;&lt;property id=&quot;20300&quot; value=&quot;Slide 32 - &amp;quot;Any Questions?&amp;quot;&quot;/&gt;&lt;property id=&quot;20307&quot; value=&quot;281&quot;/&gt;&lt;/object&gt;&lt;object type=&quot;3&quot; unique_id=&quot;10083&quot;&gt;&lt;property id=&quot;20148&quot; value=&quot;5&quot;/&gt;&lt;property id=&quot;20300&quot; value=&quot;Slide 33&quot;/&gt;&lt;property id=&quot;20307&quot; value=&quot;275&quot;/&gt;&lt;/object&gt;&lt;object type=&quot;3&quot; unique_id=&quot;10084&quot;&gt;&lt;property id=&quot;20148&quot; value=&quot;5&quot;/&gt;&lt;property id=&quot;20300&quot; value=&quot;Slide 35&quot;/&gt;&lt;property id=&quot;20307&quot; value=&quot;282&quot;/&gt;&lt;/object&gt;&lt;object type=&quot;3&quot; unique_id=&quot;10122&quot;&gt;&lt;property id=&quot;20148&quot; value=&quot;5&quot;/&gt;&lt;property id=&quot;20300&quot; value=&quot;Slide 34&quot;/&gt;&lt;property id=&quot;20307&quot; value=&quot;337&quot;/&gt;&lt;/object&gt;&lt;/object&gt;&lt;object type=&quot;8&quot; unique_id=&quot;10121&quot;&gt;&lt;/object&gt;&lt;/object&gt;&lt;/database&gt;"/>
</p:tagLst>
</file>

<file path=ppt/theme/theme1.xml><?xml version="1.0" encoding="utf-8"?>
<a:theme xmlns:a="http://schemas.openxmlformats.org/drawingml/2006/main" name="Standard Slides">
  <a:themeElements>
    <a:clrScheme name="Custom 1">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124D95"/>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7CF015E-6999-426A-BC7D-409AC2FCC98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89D6581-FF20-4325-BA6A-D76F7645C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7025</TotalTime>
  <Words>849</Words>
  <Application>Microsoft Office PowerPoint</Application>
  <PresentationFormat>On-screen Show (4:3)</PresentationFormat>
  <Paragraphs>73</Paragraphs>
  <Slides>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vt:i4>
      </vt:variant>
    </vt:vector>
  </HeadingPairs>
  <TitlesOfParts>
    <vt:vector size="13" baseType="lpstr">
      <vt:lpstr>Arial</vt:lpstr>
      <vt:lpstr>Calibri</vt:lpstr>
      <vt:lpstr>Impact</vt:lpstr>
      <vt:lpstr>Times New Roman</vt:lpstr>
      <vt:lpstr>Webdings</vt:lpstr>
      <vt:lpstr>Wingdings</vt:lpstr>
      <vt:lpstr>Wingdings 2</vt:lpstr>
      <vt:lpstr>Wingdings 3</vt:lpstr>
      <vt:lpstr>Standard Slides</vt:lpstr>
      <vt:lpstr>Interactive Slides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Jennifer Jacobs</cp:lastModifiedBy>
  <cp:revision>416</cp:revision>
  <cp:lastPrinted>2017-12-06T21:08:43Z</cp:lastPrinted>
  <dcterms:created xsi:type="dcterms:W3CDTF">2017-06-21T17:13:53Z</dcterms:created>
  <dcterms:modified xsi:type="dcterms:W3CDTF">2017-12-12T13:45:52Z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