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1" r:id="rId5"/>
  </p:sldMasterIdLst>
  <p:notesMasterIdLst>
    <p:notesMasterId r:id="rId41"/>
  </p:notesMasterIdLst>
  <p:handoutMasterIdLst>
    <p:handoutMasterId r:id="rId42"/>
  </p:handoutMasterIdLst>
  <p:sldIdLst>
    <p:sldId id="287" r:id="rId6"/>
    <p:sldId id="280" r:id="rId7"/>
    <p:sldId id="274" r:id="rId8"/>
    <p:sldId id="286" r:id="rId9"/>
    <p:sldId id="302" r:id="rId10"/>
    <p:sldId id="303" r:id="rId11"/>
    <p:sldId id="289" r:id="rId12"/>
    <p:sldId id="298" r:id="rId13"/>
    <p:sldId id="299" r:id="rId14"/>
    <p:sldId id="327" r:id="rId15"/>
    <p:sldId id="321" r:id="rId16"/>
    <p:sldId id="319" r:id="rId17"/>
    <p:sldId id="258" r:id="rId18"/>
    <p:sldId id="291" r:id="rId19"/>
    <p:sldId id="292" r:id="rId20"/>
    <p:sldId id="293" r:id="rId21"/>
    <p:sldId id="305" r:id="rId22"/>
    <p:sldId id="304" r:id="rId23"/>
    <p:sldId id="320" r:id="rId24"/>
    <p:sldId id="271" r:id="rId25"/>
    <p:sldId id="326" r:id="rId26"/>
    <p:sldId id="294" r:id="rId27"/>
    <p:sldId id="328" r:id="rId28"/>
    <p:sldId id="329" r:id="rId29"/>
    <p:sldId id="330" r:id="rId30"/>
    <p:sldId id="331" r:id="rId31"/>
    <p:sldId id="332" r:id="rId32"/>
    <p:sldId id="333" r:id="rId33"/>
    <p:sldId id="334" r:id="rId34"/>
    <p:sldId id="335" r:id="rId35"/>
    <p:sldId id="336" r:id="rId36"/>
    <p:sldId id="281" r:id="rId37"/>
    <p:sldId id="275" r:id="rId38"/>
    <p:sldId id="337" r:id="rId39"/>
    <p:sldId id="282" r:id="rId40"/>
  </p:sldIdLst>
  <p:sldSz cx="9144000" cy="6858000" type="screen4x3"/>
  <p:notesSz cx="7010400" cy="9296400"/>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guide id="3" orient="horz" pos="2928">
          <p15:clr>
            <a:srgbClr val="A4A3A4"/>
          </p15:clr>
        </p15:guide>
        <p15:guide id="4"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280" autoAdjust="0"/>
  </p:normalViewPr>
  <p:slideViewPr>
    <p:cSldViewPr snapToGrid="0">
      <p:cViewPr>
        <p:scale>
          <a:sx n="86" d="100"/>
          <a:sy n="86" d="100"/>
        </p:scale>
        <p:origin x="954" y="-15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874" y="90"/>
      </p:cViewPr>
      <p:guideLst>
        <p:guide orient="horz" pos="2932"/>
        <p:guide pos="2191"/>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0" y="0"/>
            <a:ext cx="3038475" cy="465138"/>
          </a:xfrm>
          <a:prstGeom prst="rect">
            <a:avLst/>
          </a:prstGeom>
        </p:spPr>
        <p:txBody>
          <a:bodyPr vert="horz" lIns="91440" tIns="45720" rIns="91440" bIns="45720" rtlCol="0"/>
          <a:lstStyle>
            <a:lvl1pPr algn="r">
              <a:defRPr sz="1200"/>
            </a:lvl1pPr>
          </a:lstStyle>
          <a:p>
            <a:fld id="{28F8CC2B-CF52-47DD-A6A3-2467AEDC6D72}" type="datetimeFigureOut">
              <a:rPr lang="en-US" smtClean="0"/>
              <a:t>12/11/2017</a:t>
            </a:fld>
            <a:endParaRPr lang="en-US" dirty="0"/>
          </a:p>
        </p:txBody>
      </p:sp>
      <p:sp>
        <p:nvSpPr>
          <p:cNvPr id="4" name="Footer Placeholder 3"/>
          <p:cNvSpPr>
            <a:spLocks noGrp="1"/>
          </p:cNvSpPr>
          <p:nvPr>
            <p:ph type="ftr" sz="quarter" idx="2"/>
          </p:nvPr>
        </p:nvSpPr>
        <p:spPr>
          <a:xfrm>
            <a:off x="2" y="8829677"/>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7"/>
            <a:ext cx="3038475" cy="465138"/>
          </a:xfrm>
          <a:prstGeom prst="rect">
            <a:avLst/>
          </a:prstGeom>
        </p:spPr>
        <p:txBody>
          <a:bodyPr vert="horz" lIns="91440" tIns="45720" rIns="91440" bIns="45720" rtlCol="0" anchor="b"/>
          <a:lstStyle>
            <a:lvl1pPr algn="r">
              <a:defRPr sz="1200"/>
            </a:lvl1pPr>
          </a:lstStyle>
          <a:p>
            <a:fld id="{3968B3F2-757E-4B44-AE2D-142B984B8319}" type="slidenum">
              <a:rPr lang="en-US" smtClean="0"/>
              <a:t>‹#›</a:t>
            </a:fld>
            <a:endParaRPr lang="en-US" dirty="0"/>
          </a:p>
        </p:txBody>
      </p:sp>
    </p:spTree>
    <p:extLst>
      <p:ext uri="{BB962C8B-B14F-4D97-AF65-F5344CB8AC3E}">
        <p14:creationId xmlns:p14="http://schemas.microsoft.com/office/powerpoint/2010/main" val="3449259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40" y="0"/>
            <a:ext cx="3037840" cy="466434"/>
          </a:xfrm>
          <a:prstGeom prst="rect">
            <a:avLst/>
          </a:prstGeom>
        </p:spPr>
        <p:txBody>
          <a:bodyPr vert="horz" lIns="93177" tIns="46589" rIns="93177" bIns="46589" rtlCol="0"/>
          <a:lstStyle>
            <a:lvl1pPr algn="r">
              <a:defRPr sz="1200"/>
            </a:lvl1pPr>
          </a:lstStyle>
          <a:p>
            <a:fld id="{75788989-C4F2-419E-8CC5-53E2453B8A9F}" type="datetimeFigureOut">
              <a:rPr lang="en-US" smtClean="0"/>
              <a:t>12/11/2017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6433"/>
          </a:xfrm>
          <a:prstGeom prst="rect">
            <a:avLst/>
          </a:prstGeom>
        </p:spPr>
        <p:txBody>
          <a:bodyPr vert="horz" lIns="93177" tIns="46589" rIns="93177" bIns="46589" rtlCol="0" anchor="b"/>
          <a:lstStyle>
            <a:lvl1pPr algn="r">
              <a:defRPr sz="1200"/>
            </a:lvl1pPr>
          </a:lstStyle>
          <a:p>
            <a:fld id="{0DB0D2C8-4E9D-4ABA-936B-5E500A1B423B}" type="slidenum">
              <a:rPr lang="en-US" smtClean="0"/>
              <a:t>‹#›</a:t>
            </a:fld>
            <a:endParaRPr lang="en-US" dirty="0"/>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1</a:t>
            </a:fld>
            <a:endParaRPr lang="en-US" dirty="0"/>
          </a:p>
        </p:txBody>
      </p:sp>
    </p:spTree>
    <p:extLst>
      <p:ext uri="{BB962C8B-B14F-4D97-AF65-F5344CB8AC3E}">
        <p14:creationId xmlns:p14="http://schemas.microsoft.com/office/powerpoint/2010/main" val="2594227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10</a:t>
            </a:fld>
            <a:endParaRPr lang="en-US" dirty="0"/>
          </a:p>
        </p:txBody>
      </p:sp>
      <p:sp>
        <p:nvSpPr>
          <p:cNvPr id="5" name="Notes Placeholder 2"/>
          <p:cNvSpPr txBox="1">
            <a:spLocks/>
          </p:cNvSpPr>
          <p:nvPr/>
        </p:nvSpPr>
        <p:spPr>
          <a:xfrm>
            <a:off x="854658" y="4626086"/>
            <a:ext cx="5608320" cy="4182032"/>
          </a:xfrm>
          <a:prstGeom prst="rect">
            <a:avLst/>
          </a:prstGeom>
        </p:spPr>
        <p:txBody>
          <a:bodyPr vert="horz" lIns="93177" tIns="46589" rIns="93177" bIns="46589"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a:t>On this page, we have listed 6 resources and would like to highlight some of them further: </a:t>
            </a:r>
          </a:p>
          <a:p>
            <a:r>
              <a:rPr lang="en-US" dirty="0"/>
              <a:t> </a:t>
            </a:r>
            <a:endParaRPr lang="en-US" b="1" dirty="0"/>
          </a:p>
          <a:p>
            <a:r>
              <a:rPr lang="en-US" b="1" dirty="0"/>
              <a:t>The first is what we simply call “The Playlists” </a:t>
            </a:r>
            <a:r>
              <a:rPr lang="en-US" dirty="0"/>
              <a:t>–  This is a Disability Resource Guide for WIOA Practitioners that was jointly developed by Dept. of Education and Labor staff.  There are 10 playlists that contains resources and Playlist 6 focuses on Employer Engagement strategies.  The Playlist has been our most popular resource on our Disability Employment Page.  </a:t>
            </a:r>
          </a:p>
          <a:p>
            <a:endParaRPr lang="en-US" dirty="0"/>
          </a:p>
          <a:p>
            <a:r>
              <a:rPr lang="en-US" b="1" dirty="0"/>
              <a:t>The second resource to highlight are Storyboards</a:t>
            </a:r>
            <a:r>
              <a:rPr lang="en-US" dirty="0"/>
              <a:t>-  This TA resource came out this summer.  There are five storyboards in total and two of them have a disability theme focus.  One storyboard is from the perspective of the employer named “Charles” in seeking to recruit PWD and the story goes through how that dialogue may occur. This is great resource for front line staff.  Because of great continued interest, these have recently been made available in Spanish.  </a:t>
            </a:r>
          </a:p>
          <a:p>
            <a:endParaRPr lang="en-US" dirty="0"/>
          </a:p>
          <a:p>
            <a:r>
              <a:rPr lang="en-US" b="1" dirty="0"/>
              <a:t>Finally, </a:t>
            </a:r>
            <a:r>
              <a:rPr lang="en-US" b="1" dirty="0" err="1"/>
              <a:t>WorkforceGPS</a:t>
            </a:r>
            <a:r>
              <a:rPr lang="en-US" dirty="0"/>
              <a:t>- At ETA, we are working hard to make sure you have the latest information.  Three sites to highlight: </a:t>
            </a:r>
          </a:p>
          <a:p>
            <a:pPr marL="171450" indent="-171450">
              <a:buFont typeface="Arial" panose="020B0604020202020204" pitchFamily="34" charset="0"/>
              <a:buChar char="•"/>
            </a:pPr>
            <a:r>
              <a:rPr lang="en-US" dirty="0"/>
              <a:t>Business Engagement Page – A lot of good resources surrounding Sector Strategies</a:t>
            </a:r>
          </a:p>
          <a:p>
            <a:pPr marL="171450" indent="-171450">
              <a:buFont typeface="Arial" panose="020B0604020202020204" pitchFamily="34" charset="0"/>
              <a:buChar char="•"/>
            </a:pPr>
            <a:r>
              <a:rPr lang="en-US" dirty="0"/>
              <a:t>Apprenticeship Page – This link is focused on making the connection with disability community</a:t>
            </a:r>
          </a:p>
          <a:p>
            <a:pPr marL="171450" indent="-171450">
              <a:buFont typeface="Arial" panose="020B0604020202020204" pitchFamily="34" charset="0"/>
              <a:buChar char="•"/>
            </a:pPr>
            <a:r>
              <a:rPr lang="en-US" dirty="0"/>
              <a:t>Disability and </a:t>
            </a:r>
            <a:r>
              <a:rPr lang="en-US" dirty="0" err="1"/>
              <a:t>EmploymentWorkforceGPS</a:t>
            </a:r>
            <a:r>
              <a:rPr lang="en-US" dirty="0"/>
              <a:t>- An online Resource Destination ---</a:t>
            </a:r>
          </a:p>
          <a:p>
            <a:endParaRPr lang="en-US" dirty="0"/>
          </a:p>
        </p:txBody>
      </p:sp>
    </p:spTree>
    <p:extLst>
      <p:ext uri="{BB962C8B-B14F-4D97-AF65-F5344CB8AC3E}">
        <p14:creationId xmlns:p14="http://schemas.microsoft.com/office/powerpoint/2010/main" val="2502714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83688" cy="4134472"/>
          </a:xfrm>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11</a:t>
            </a:fld>
            <a:endParaRPr lang="en-US" dirty="0"/>
          </a:p>
        </p:txBody>
      </p:sp>
    </p:spTree>
    <p:extLst>
      <p:ext uri="{BB962C8B-B14F-4D97-AF65-F5344CB8AC3E}">
        <p14:creationId xmlns:p14="http://schemas.microsoft.com/office/powerpoint/2010/main" val="1044214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3"/>
            <a:ext cx="5566411" cy="4431982"/>
          </a:xfrm>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12</a:t>
            </a:fld>
            <a:endParaRPr lang="en-US" dirty="0"/>
          </a:p>
        </p:txBody>
      </p:sp>
    </p:spTree>
    <p:extLst>
      <p:ext uri="{BB962C8B-B14F-4D97-AF65-F5344CB8AC3E}">
        <p14:creationId xmlns:p14="http://schemas.microsoft.com/office/powerpoint/2010/main" val="3558414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13</a:t>
            </a:fld>
            <a:endParaRPr lang="en-US" dirty="0"/>
          </a:p>
        </p:txBody>
      </p:sp>
    </p:spTree>
    <p:extLst>
      <p:ext uri="{BB962C8B-B14F-4D97-AF65-F5344CB8AC3E}">
        <p14:creationId xmlns:p14="http://schemas.microsoft.com/office/powerpoint/2010/main" val="416778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14</a:t>
            </a:fld>
            <a:endParaRPr lang="en-US" dirty="0"/>
          </a:p>
        </p:txBody>
      </p:sp>
    </p:spTree>
    <p:extLst>
      <p:ext uri="{BB962C8B-B14F-4D97-AF65-F5344CB8AC3E}">
        <p14:creationId xmlns:p14="http://schemas.microsoft.com/office/powerpoint/2010/main" val="33400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15</a:t>
            </a:fld>
            <a:endParaRPr lang="en-US" dirty="0"/>
          </a:p>
        </p:txBody>
      </p:sp>
    </p:spTree>
    <p:extLst>
      <p:ext uri="{BB962C8B-B14F-4D97-AF65-F5344CB8AC3E}">
        <p14:creationId xmlns:p14="http://schemas.microsoft.com/office/powerpoint/2010/main" val="4008802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16</a:t>
            </a:fld>
            <a:endParaRPr lang="en-US" dirty="0"/>
          </a:p>
        </p:txBody>
      </p:sp>
    </p:spTree>
    <p:extLst>
      <p:ext uri="{BB962C8B-B14F-4D97-AF65-F5344CB8AC3E}">
        <p14:creationId xmlns:p14="http://schemas.microsoft.com/office/powerpoint/2010/main" val="1375563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17</a:t>
            </a:fld>
            <a:endParaRPr lang="en-US" dirty="0"/>
          </a:p>
        </p:txBody>
      </p:sp>
    </p:spTree>
    <p:extLst>
      <p:ext uri="{BB962C8B-B14F-4D97-AF65-F5344CB8AC3E}">
        <p14:creationId xmlns:p14="http://schemas.microsoft.com/office/powerpoint/2010/main" val="1973762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18</a:t>
            </a:fld>
            <a:endParaRPr lang="en-US" dirty="0"/>
          </a:p>
        </p:txBody>
      </p:sp>
    </p:spTree>
    <p:extLst>
      <p:ext uri="{BB962C8B-B14F-4D97-AF65-F5344CB8AC3E}">
        <p14:creationId xmlns:p14="http://schemas.microsoft.com/office/powerpoint/2010/main" val="2884790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19</a:t>
            </a:fld>
            <a:endParaRPr lang="en-US" dirty="0"/>
          </a:p>
        </p:txBody>
      </p:sp>
    </p:spTree>
    <p:extLst>
      <p:ext uri="{BB962C8B-B14F-4D97-AF65-F5344CB8AC3E}">
        <p14:creationId xmlns:p14="http://schemas.microsoft.com/office/powerpoint/2010/main" val="44282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a:t>
            </a:fld>
            <a:endParaRPr lang="en-US" dirty="0"/>
          </a:p>
        </p:txBody>
      </p:sp>
    </p:spTree>
    <p:extLst>
      <p:ext uri="{BB962C8B-B14F-4D97-AF65-F5344CB8AC3E}">
        <p14:creationId xmlns:p14="http://schemas.microsoft.com/office/powerpoint/2010/main" val="3334698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20</a:t>
            </a:fld>
            <a:endParaRPr lang="en-US" dirty="0"/>
          </a:p>
        </p:txBody>
      </p:sp>
    </p:spTree>
    <p:extLst>
      <p:ext uri="{BB962C8B-B14F-4D97-AF65-F5344CB8AC3E}">
        <p14:creationId xmlns:p14="http://schemas.microsoft.com/office/powerpoint/2010/main" val="2941430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21</a:t>
            </a:fld>
            <a:endParaRPr lang="en-US" dirty="0"/>
          </a:p>
        </p:txBody>
      </p:sp>
    </p:spTree>
    <p:extLst>
      <p:ext uri="{BB962C8B-B14F-4D97-AF65-F5344CB8AC3E}">
        <p14:creationId xmlns:p14="http://schemas.microsoft.com/office/powerpoint/2010/main" val="34494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22</a:t>
            </a:fld>
            <a:endParaRPr lang="en-US" dirty="0"/>
          </a:p>
        </p:txBody>
      </p:sp>
    </p:spTree>
    <p:extLst>
      <p:ext uri="{BB962C8B-B14F-4D97-AF65-F5344CB8AC3E}">
        <p14:creationId xmlns:p14="http://schemas.microsoft.com/office/powerpoint/2010/main" val="2249216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23</a:t>
            </a:fld>
            <a:endParaRPr lang="en-US" dirty="0"/>
          </a:p>
        </p:txBody>
      </p:sp>
    </p:spTree>
    <p:extLst>
      <p:ext uri="{BB962C8B-B14F-4D97-AF65-F5344CB8AC3E}">
        <p14:creationId xmlns:p14="http://schemas.microsoft.com/office/powerpoint/2010/main" val="4124583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24</a:t>
            </a:fld>
            <a:endParaRPr lang="en-US" dirty="0"/>
          </a:p>
        </p:txBody>
      </p:sp>
    </p:spTree>
    <p:extLst>
      <p:ext uri="{BB962C8B-B14F-4D97-AF65-F5344CB8AC3E}">
        <p14:creationId xmlns:p14="http://schemas.microsoft.com/office/powerpoint/2010/main" val="1901756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25</a:t>
            </a:fld>
            <a:endParaRPr lang="en-US" dirty="0"/>
          </a:p>
        </p:txBody>
      </p:sp>
    </p:spTree>
    <p:extLst>
      <p:ext uri="{BB962C8B-B14F-4D97-AF65-F5344CB8AC3E}">
        <p14:creationId xmlns:p14="http://schemas.microsoft.com/office/powerpoint/2010/main" val="1901756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26</a:t>
            </a:fld>
            <a:endParaRPr lang="en-US" dirty="0"/>
          </a:p>
        </p:txBody>
      </p:sp>
    </p:spTree>
    <p:extLst>
      <p:ext uri="{BB962C8B-B14F-4D97-AF65-F5344CB8AC3E}">
        <p14:creationId xmlns:p14="http://schemas.microsoft.com/office/powerpoint/2010/main" val="1901756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27</a:t>
            </a:fld>
            <a:endParaRPr lang="en-US" dirty="0"/>
          </a:p>
        </p:txBody>
      </p:sp>
    </p:spTree>
    <p:extLst>
      <p:ext uri="{BB962C8B-B14F-4D97-AF65-F5344CB8AC3E}">
        <p14:creationId xmlns:p14="http://schemas.microsoft.com/office/powerpoint/2010/main" val="1901756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28</a:t>
            </a:fld>
            <a:endParaRPr lang="en-US" dirty="0"/>
          </a:p>
        </p:txBody>
      </p:sp>
    </p:spTree>
    <p:extLst>
      <p:ext uri="{BB962C8B-B14F-4D97-AF65-F5344CB8AC3E}">
        <p14:creationId xmlns:p14="http://schemas.microsoft.com/office/powerpoint/2010/main" val="4040190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29</a:t>
            </a:fld>
            <a:endParaRPr lang="en-US" dirty="0"/>
          </a:p>
        </p:txBody>
      </p:sp>
    </p:spTree>
    <p:extLst>
      <p:ext uri="{BB962C8B-B14F-4D97-AF65-F5344CB8AC3E}">
        <p14:creationId xmlns:p14="http://schemas.microsoft.com/office/powerpoint/2010/main" val="1430547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a:t>
            </a:fld>
            <a:endParaRPr lang="en-US" dirty="0"/>
          </a:p>
        </p:txBody>
      </p:sp>
    </p:spTree>
    <p:extLst>
      <p:ext uri="{BB962C8B-B14F-4D97-AF65-F5344CB8AC3E}">
        <p14:creationId xmlns:p14="http://schemas.microsoft.com/office/powerpoint/2010/main" val="3511596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30</a:t>
            </a:fld>
            <a:endParaRPr lang="en-US" dirty="0"/>
          </a:p>
        </p:txBody>
      </p:sp>
    </p:spTree>
    <p:extLst>
      <p:ext uri="{BB962C8B-B14F-4D97-AF65-F5344CB8AC3E}">
        <p14:creationId xmlns:p14="http://schemas.microsoft.com/office/powerpoint/2010/main" val="1430547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31</a:t>
            </a:fld>
            <a:endParaRPr lang="en-US" dirty="0"/>
          </a:p>
        </p:txBody>
      </p:sp>
    </p:spTree>
    <p:extLst>
      <p:ext uri="{BB962C8B-B14F-4D97-AF65-F5344CB8AC3E}">
        <p14:creationId xmlns:p14="http://schemas.microsoft.com/office/powerpoint/2010/main" val="1911395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32</a:t>
            </a:fld>
            <a:endParaRPr lang="en-US" dirty="0"/>
          </a:p>
        </p:txBody>
      </p:sp>
    </p:spTree>
    <p:extLst>
      <p:ext uri="{BB962C8B-B14F-4D97-AF65-F5344CB8AC3E}">
        <p14:creationId xmlns:p14="http://schemas.microsoft.com/office/powerpoint/2010/main" val="2799272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33</a:t>
            </a:fld>
            <a:endParaRPr lang="en-US" dirty="0"/>
          </a:p>
        </p:txBody>
      </p:sp>
    </p:spTree>
    <p:extLst>
      <p:ext uri="{BB962C8B-B14F-4D97-AF65-F5344CB8AC3E}">
        <p14:creationId xmlns:p14="http://schemas.microsoft.com/office/powerpoint/2010/main" val="18194743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34</a:t>
            </a:fld>
            <a:endParaRPr lang="en-US" dirty="0"/>
          </a:p>
        </p:txBody>
      </p:sp>
    </p:spTree>
    <p:extLst>
      <p:ext uri="{BB962C8B-B14F-4D97-AF65-F5344CB8AC3E}">
        <p14:creationId xmlns:p14="http://schemas.microsoft.com/office/powerpoint/2010/main" val="1686881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35</a:t>
            </a:fld>
            <a:endParaRPr lang="en-US" dirty="0"/>
          </a:p>
        </p:txBody>
      </p:sp>
    </p:spTree>
    <p:extLst>
      <p:ext uri="{BB962C8B-B14F-4D97-AF65-F5344CB8AC3E}">
        <p14:creationId xmlns:p14="http://schemas.microsoft.com/office/powerpoint/2010/main" val="209482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a:t>
            </a:fld>
            <a:endParaRPr lang="en-US" dirty="0"/>
          </a:p>
        </p:txBody>
      </p:sp>
    </p:spTree>
    <p:extLst>
      <p:ext uri="{BB962C8B-B14F-4D97-AF65-F5344CB8AC3E}">
        <p14:creationId xmlns:p14="http://schemas.microsoft.com/office/powerpoint/2010/main" val="2725509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26081" cy="4039352"/>
          </a:xfrm>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a:t>
            </a:fld>
            <a:endParaRPr lang="en-US" dirty="0"/>
          </a:p>
        </p:txBody>
      </p:sp>
    </p:spTree>
    <p:extLst>
      <p:ext uri="{BB962C8B-B14F-4D97-AF65-F5344CB8AC3E}">
        <p14:creationId xmlns:p14="http://schemas.microsoft.com/office/powerpoint/2010/main" val="3515433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4"/>
            <a:ext cx="5674087" cy="4410320"/>
          </a:xfrm>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6</a:t>
            </a:fld>
            <a:endParaRPr lang="en-US" dirty="0"/>
          </a:p>
        </p:txBody>
      </p:sp>
    </p:spTree>
    <p:extLst>
      <p:ext uri="{BB962C8B-B14F-4D97-AF65-F5344CB8AC3E}">
        <p14:creationId xmlns:p14="http://schemas.microsoft.com/office/powerpoint/2010/main" val="1979244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4"/>
            <a:ext cx="5654885" cy="4182032"/>
          </a:xfrm>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7</a:t>
            </a:fld>
            <a:endParaRPr lang="en-US" dirty="0"/>
          </a:p>
        </p:txBody>
      </p:sp>
    </p:spTree>
    <p:extLst>
      <p:ext uri="{BB962C8B-B14F-4D97-AF65-F5344CB8AC3E}">
        <p14:creationId xmlns:p14="http://schemas.microsoft.com/office/powerpoint/2010/main" val="2111254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4"/>
            <a:ext cx="5642610" cy="4384356"/>
          </a:xfrm>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8</a:t>
            </a:fld>
            <a:endParaRPr lang="en-US" dirty="0"/>
          </a:p>
        </p:txBody>
      </p:sp>
    </p:spTree>
    <p:extLst>
      <p:ext uri="{BB962C8B-B14F-4D97-AF65-F5344CB8AC3E}">
        <p14:creationId xmlns:p14="http://schemas.microsoft.com/office/powerpoint/2010/main" val="3892358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4"/>
            <a:ext cx="5604510" cy="4079556"/>
          </a:xfrm>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9</a:t>
            </a:fld>
            <a:endParaRPr lang="en-US" dirty="0"/>
          </a:p>
        </p:txBody>
      </p:sp>
    </p:spTree>
    <p:extLst>
      <p:ext uri="{BB962C8B-B14F-4D97-AF65-F5344CB8AC3E}">
        <p14:creationId xmlns:p14="http://schemas.microsoft.com/office/powerpoint/2010/main" val="2006396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title="blue triangle corner decoration"/>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title="blue triangle corner decoration"/>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title="Department of Labor seal"/>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title="WorkforceGP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Moderator: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Today’s Objectives:</a:t>
            </a:r>
          </a:p>
        </p:txBody>
      </p:sp>
      <p:pic>
        <p:nvPicPr>
          <p:cNvPr id="7" name="Picture 6" title="gray target icon">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grpSp>
        <p:nvGrpSpPr>
          <p:cNvPr id="9" name="Group 8" title="banner holding section number">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dirty="0"/>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title="light gray gavel image">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dirty="0"/>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519181"/>
            <a:ext cx="4032473" cy="4657781"/>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491750"/>
            <a:ext cx="4032504" cy="4685213"/>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title="gray book icon">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dirty="0"/>
          </a:p>
        </p:txBody>
      </p:sp>
      <p:grpSp>
        <p:nvGrpSpPr>
          <p:cNvPr id="9" name="Group 8">
            <a:extLst>
              <a:ext uri="{FF2B5EF4-FFF2-40B4-BE49-F238E27FC236}">
                <a16:creationId xmlns:a16="http://schemas.microsoft.com/office/drawing/2014/main" id="{1A859CF6-D68B-4B65-99C5-B8A76BEA8612}"/>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12" name="Pentagon 3">
              <a:extLst>
                <a:ext uri="{FF2B5EF4-FFF2-40B4-BE49-F238E27FC236}">
                  <a16:creationId xmlns:a16="http://schemas.microsoft.com/office/drawing/2014/main" id="{203A91C2-0B19-480D-BCEB-AF4AA807D9BE}"/>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Pentagon 3">
              <a:extLst>
                <a:ext uri="{FF2B5EF4-FFF2-40B4-BE49-F238E27FC236}">
                  <a16:creationId xmlns:a16="http://schemas.microsoft.com/office/drawing/2014/main" id="{8F4C2FBD-F0CF-41F2-B021-742E7203A513}"/>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5" name="Text Placeholder 3">
            <a:extLst>
              <a:ext uri="{FF2B5EF4-FFF2-40B4-BE49-F238E27FC236}">
                <a16:creationId xmlns:a16="http://schemas.microsoft.com/office/drawing/2014/main" id="{C5FE89E5-E89D-4D83-8989-5DAC4B6DCD47}"/>
              </a:ext>
            </a:extLst>
          </p:cNvPr>
          <p:cNvSpPr>
            <a:spLocks noGrp="1"/>
          </p:cNvSpPr>
          <p:nvPr>
            <p:ph type="body" sz="half" idx="11" hasCustomPrompt="1"/>
          </p:nvPr>
        </p:nvSpPr>
        <p:spPr>
          <a:xfrm>
            <a:off x="343311" y="471206"/>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Contact Information:</a:t>
            </a:r>
          </a:p>
        </p:txBody>
      </p:sp>
      <p:pic>
        <p:nvPicPr>
          <p:cNvPr id="6" name="Picture 5" title="@ sign, cell phone, email icons">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title="words Thank You!">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standard offerings,</a:t>
            </a:r>
          </a:p>
          <a:p>
            <a:pPr marL="0" indent="0">
              <a:spcAft>
                <a:spcPts val="1000"/>
              </a:spcAft>
              <a:buFont typeface="Arial" panose="020B0604020202020204" pitchFamily="34" charset="0"/>
              <a:buNone/>
            </a:pP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Today’s 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dirty="0">
                <a:solidFill>
                  <a:schemeClr val="accent1"/>
                </a:solidFill>
                <a:latin typeface="Arial" panose="020B0604020202020204" pitchFamily="34" charset="0"/>
                <a:cs typeface="Arial" panose="020B0604020202020204" pitchFamily="34" charset="0"/>
              </a:rPr>
              <a:t>Resources &amp; Name / Occupation / Org boxes:</a:t>
            </a:r>
          </a:p>
          <a:p>
            <a:pPr marL="0" indent="0">
              <a:spcBef>
                <a:spcPts val="400"/>
              </a:spcBef>
              <a:spcAft>
                <a:spcPts val="800"/>
              </a:spcAft>
              <a:buFont typeface="Arial" panose="020B0604020202020204" pitchFamily="34" charset="0"/>
              <a:buNone/>
            </a:pP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formatting levels.</a:t>
            </a: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existing slide, click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“Layout” button right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next to the “New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dirty="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or location for standard content slide material</a:t>
            </a:r>
            <a:r>
              <a:rPr lang="en-US" sz="1050" b="0" baseline="0" dirty="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dirty="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 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this template, and is hidden. </a:t>
            </a:r>
          </a:p>
          <a:p>
            <a:pPr algn="l">
              <a:spcBef>
                <a:spcPts val="300"/>
              </a:spcBef>
            </a:pPr>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the presentation.</a:t>
            </a: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dirty="0">
                <a:latin typeface="Arial" panose="020B0604020202020204" pitchFamily="34" charset="0"/>
                <a:cs typeface="Arial" panose="020B0604020202020204" pitchFamily="34" charset="0"/>
              </a:rPr>
              <a:t>Legal Language</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Poll</a:t>
            </a:r>
          </a:p>
          <a:p>
            <a:pPr marL="0" lvl="1" indent="-171450">
              <a:lnSpc>
                <a:spcPct val="90000"/>
              </a:lnSpc>
              <a:spcAft>
                <a:spcPts val="400"/>
              </a:spcAft>
              <a:buFont typeface="Arial" panose="020B0604020202020204" pitchFamily="34" charset="0"/>
              <a:buChar char="•"/>
            </a:pPr>
            <a:r>
              <a:rPr lang="en-US" sz="1100" b="0" baseline="0" dirty="0"/>
              <a:t>Save the Date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dirty="0">
                  <a:solidFill>
                    <a:schemeClr val="tx1">
                      <a:lumMod val="85000"/>
                      <a:lumOff val="15000"/>
                    </a:schemeClr>
                  </a:solidFill>
                  <a:latin typeface="+mj-lt"/>
                </a:rPr>
                <a:t>Don’t delete 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Save the Date: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3019660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Save the Date: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title="image of broken glass">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5" name="Picture 4" title="United States map">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dirty="0">
                <a:solidFill>
                  <a:schemeClr val="accent3">
                    <a:lumMod val="75000"/>
                    <a:lumOff val="25000"/>
                  </a:schemeClr>
                </a:solidFill>
              </a:rPr>
              <a:t>Enter your location in the chat window</a:t>
            </a:r>
            <a:br>
              <a:rPr lang="en-US" sz="1300" i="1" dirty="0">
                <a:solidFill>
                  <a:schemeClr val="accent3">
                    <a:lumMod val="75000"/>
                    <a:lumOff val="25000"/>
                  </a:schemeClr>
                </a:solidFill>
              </a:rPr>
            </a:br>
            <a:r>
              <a:rPr lang="en-US" sz="1200" i="1" dirty="0">
                <a:solidFill>
                  <a:schemeClr val="accent3">
                    <a:lumMod val="50000"/>
                    <a:lumOff val="50000"/>
                  </a:schemeClr>
                </a:solidFill>
              </a:rPr>
              <a:t>(lower left of screen)</a:t>
            </a:r>
          </a:p>
        </p:txBody>
      </p:sp>
    </p:spTree>
    <p:extLst>
      <p:ext uri="{BB962C8B-B14F-4D97-AF65-F5344CB8AC3E}">
        <p14:creationId xmlns:p14="http://schemas.microsoft.com/office/powerpoint/2010/main" val="2203354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title="blue question marks">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p>
        </p:txBody>
      </p:sp>
    </p:spTree>
    <p:extLst>
      <p:ext uri="{BB962C8B-B14F-4D97-AF65-F5344CB8AC3E}">
        <p14:creationId xmlns:p14="http://schemas.microsoft.com/office/powerpoint/2010/main" val="966532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title="gray line">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6" name="Picture 5" title="question mark icon">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dirty="0">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222991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4646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2.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title="gray triangle corner decoration"/>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title="gray triange corner decoration"/>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title="WorkforceGPS logo"/>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title="Employment and Training Admin/US Department of Labor text image"/>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 id="2147483705" r:id="rId22"/>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title="blue triangle corner decoration"/>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title="blue triangle corner decoration"/>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isability.workforcegps.org/resources/2017/02/15/22/14/The_Playlists_Disability_Resources_for_WIOA_Practitioners"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hyperlink" Target="https://businessengagement.workforcegps.org/" TargetMode="External"/><Relationship Id="rId5" Type="http://schemas.openxmlformats.org/officeDocument/2006/relationships/hyperlink" Target="https://www.cisco.com/c/dam/en_us/about/inclusion-collaboration/life-changer.pdf" TargetMode="External"/><Relationship Id="rId4" Type="http://schemas.openxmlformats.org/officeDocument/2006/relationships/hyperlink" Target="https://www.doleta.gov/business/incentives/oppta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s://www.peatworks.org/buy-IT/priorities" TargetMode="External"/><Relationship Id="rId7" Type="http://schemas.openxmlformats.org/officeDocument/2006/relationships/hyperlink" Target="https://www.peatworks.org/content/wioa-and-accessible-technology-presentation-deck-ajcs" TargetMode="External"/><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hyperlink" Target="https://www.peatworks.org/content/digital-accessibility-checklist-american-job-centers" TargetMode="External"/><Relationship Id="rId5" Type="http://schemas.openxmlformats.org/officeDocument/2006/relationships/hyperlink" Target="https://www.peatworks.org/content/wioa-and-accessible-technology-five-things-american-job-centers-need-know" TargetMode="External"/><Relationship Id="rId4" Type="http://schemas.openxmlformats.org/officeDocument/2006/relationships/hyperlink" Target="http://www.peatworks.org/content/american-job-centers-and-digital-access-guide-accessible-ict"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hyperlink" Target="https://www.workforcegps.org/events/2017/11/10/09/03/The-Power-of-Relationships-Workplace-Mentoring-with-Youth" TargetMode="External"/><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FF2BB-E1BF-49EA-A117-CAD4FED05404}"/>
              </a:ext>
            </a:extLst>
          </p:cNvPr>
          <p:cNvSpPr>
            <a:spLocks noGrp="1"/>
          </p:cNvSpPr>
          <p:nvPr>
            <p:ph type="body" sz="quarter" idx="12"/>
          </p:nvPr>
        </p:nvSpPr>
        <p:spPr/>
        <p:txBody>
          <a:bodyPr/>
          <a:lstStyle/>
          <a:p>
            <a:r>
              <a:rPr lang="en-US" dirty="0"/>
              <a:t>December 11, 2017</a:t>
            </a:r>
          </a:p>
        </p:txBody>
      </p:sp>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a:xfrm>
            <a:off x="685800" y="1540436"/>
            <a:ext cx="7772400" cy="2387600"/>
          </a:xfrm>
        </p:spPr>
        <p:txBody>
          <a:bodyPr>
            <a:noAutofit/>
          </a:bodyPr>
          <a:lstStyle/>
          <a:p>
            <a:r>
              <a:rPr lang="en-US" sz="4400" dirty="0"/>
              <a:t>EMPLOYER ENGAGEMENT TO SUPPORT PEOPLE WITH DISABILITIES IN THE LABOR FORCE</a:t>
            </a:r>
          </a:p>
        </p:txBody>
      </p:sp>
    </p:spTree>
    <p:extLst>
      <p:ext uri="{BB962C8B-B14F-4D97-AF65-F5344CB8AC3E}">
        <p14:creationId xmlns:p14="http://schemas.microsoft.com/office/powerpoint/2010/main" val="357903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a:xfrm>
            <a:off x="8190595" y="6356351"/>
            <a:ext cx="753001" cy="365125"/>
          </a:xfrm>
        </p:spPr>
        <p:txBody>
          <a:bodyPr/>
          <a:lstStyle/>
          <a:p>
            <a:fld id="{706D636C-90A3-4979-BA37-BAB384B22101}" type="slidenum">
              <a:rPr lang="en-US" smtClean="0"/>
              <a:pPr/>
              <a:t>10</a:t>
            </a:fld>
            <a:endParaRPr lang="en-US" dirty="0"/>
          </a:p>
        </p:txBody>
      </p:sp>
      <p:sp>
        <p:nvSpPr>
          <p:cNvPr id="8" name="Content Placeholder 3">
            <a:extLst>
              <a:ext uri="{FF2B5EF4-FFF2-40B4-BE49-F238E27FC236}">
                <a16:creationId xmlns:a16="http://schemas.microsoft.com/office/drawing/2014/main" id="{0B7772EF-269F-4291-BE88-2FED5287E897}"/>
              </a:ext>
            </a:extLst>
          </p:cNvPr>
          <p:cNvSpPr>
            <a:spLocks noGrp="1"/>
          </p:cNvSpPr>
          <p:nvPr>
            <p:ph sz="half" idx="1"/>
          </p:nvPr>
        </p:nvSpPr>
        <p:spPr>
          <a:xfrm>
            <a:off x="322242" y="1546679"/>
            <a:ext cx="4032473" cy="5056617"/>
          </a:xfrm>
        </p:spPr>
        <p:txBody>
          <a:bodyPr/>
          <a:lstStyle/>
          <a:p>
            <a:r>
              <a:rPr lang="en-US" sz="1800" dirty="0"/>
              <a:t>The Playlists: Disability Resources for WIOA Practitioners</a:t>
            </a:r>
          </a:p>
          <a:p>
            <a:pPr lvl="1"/>
            <a:r>
              <a:rPr lang="en-US" sz="1200" dirty="0"/>
              <a:t>Playlist 6 focuses on “Employer Engagement Strategies to Recruit and Retain Individuals with Disabilities.” </a:t>
            </a:r>
          </a:p>
          <a:p>
            <a:pPr lvl="2">
              <a:buFont typeface="Wingdings" panose="05000000000000000000" pitchFamily="2" charset="2"/>
              <a:buChar char="Ø"/>
            </a:pPr>
            <a:r>
              <a:rPr lang="en-US" sz="1100" dirty="0">
                <a:hlinkClick r:id="rId3"/>
              </a:rPr>
              <a:t>https://disability.workforcegps.org/resources/2017/02/15/22/14/The_Playlists_Disability_Resources_for_WIOA_Practitioners</a:t>
            </a:r>
            <a:endParaRPr lang="en-US" sz="1100" dirty="0"/>
          </a:p>
          <a:p>
            <a:r>
              <a:rPr lang="en-US" sz="1800" dirty="0"/>
              <a:t>Work Opportunity Tax Credit</a:t>
            </a:r>
          </a:p>
          <a:p>
            <a:pPr lvl="1"/>
            <a:r>
              <a:rPr lang="en-US" sz="1200" dirty="0"/>
              <a:t>Work Opportunity Tax Credit (WOTC) is a Federal tax credit available to employers for hiring individuals from different target groups including individuals with disabilities.</a:t>
            </a:r>
          </a:p>
          <a:p>
            <a:pPr lvl="2">
              <a:buFont typeface="Wingdings" panose="05000000000000000000" pitchFamily="2" charset="2"/>
              <a:buChar char="Ø"/>
            </a:pPr>
            <a:r>
              <a:rPr lang="en-US" sz="1100" dirty="0">
                <a:hlinkClick r:id="rId4"/>
              </a:rPr>
              <a:t>https://www.doleta.gov/business/incentives/opptax/</a:t>
            </a:r>
            <a:endParaRPr lang="en-US" dirty="0"/>
          </a:p>
          <a:p>
            <a:r>
              <a:rPr lang="en-US" sz="1800" dirty="0"/>
              <a:t>Query WIOA State Plans</a:t>
            </a:r>
          </a:p>
          <a:p>
            <a:pPr lvl="1"/>
            <a:r>
              <a:rPr lang="en-US" sz="1200" dirty="0"/>
              <a:t>RSA online site enabling users to conduct word search in State Plans such as “Business Services” or “Employer Engagement”</a:t>
            </a:r>
          </a:p>
          <a:p>
            <a:pPr lvl="2">
              <a:buFont typeface="Wingdings" panose="05000000000000000000" pitchFamily="2" charset="2"/>
              <a:buChar char="Ø"/>
            </a:pPr>
            <a:r>
              <a:rPr lang="en-US" sz="1100" dirty="0"/>
              <a:t>https://rsa.ed.gov/ad-hoc-query-wioa.cfm?usp=Y</a:t>
            </a:r>
          </a:p>
        </p:txBody>
      </p:sp>
      <p:sp>
        <p:nvSpPr>
          <p:cNvPr id="9" name="Content Placeholder 3">
            <a:extLst>
              <a:ext uri="{FF2B5EF4-FFF2-40B4-BE49-F238E27FC236}">
                <a16:creationId xmlns:a16="http://schemas.microsoft.com/office/drawing/2014/main" id="{0B7772EF-269F-4291-BE88-2FED5287E897}"/>
              </a:ext>
            </a:extLst>
          </p:cNvPr>
          <p:cNvSpPr>
            <a:spLocks noGrp="1"/>
          </p:cNvSpPr>
          <p:nvPr>
            <p:ph sz="half" idx="1"/>
          </p:nvPr>
        </p:nvSpPr>
        <p:spPr>
          <a:xfrm>
            <a:off x="4594056" y="1371600"/>
            <a:ext cx="4032473" cy="4936982"/>
          </a:xfrm>
        </p:spPr>
        <p:txBody>
          <a:bodyPr/>
          <a:lstStyle/>
          <a:p>
            <a:r>
              <a:rPr lang="en-US" sz="1800" dirty="0"/>
              <a:t>Disability Storyboards: AJC Customer Flow Scenarios</a:t>
            </a:r>
          </a:p>
          <a:p>
            <a:pPr lvl="1"/>
            <a:r>
              <a:rPr lang="en-US" sz="1200" dirty="0"/>
              <a:t>The second storyboard focuses on an employer seeking guidance to hire and accommodate workers with disabilities.  </a:t>
            </a:r>
          </a:p>
          <a:p>
            <a:pPr lvl="2">
              <a:buFont typeface="Wingdings" panose="05000000000000000000" pitchFamily="2" charset="2"/>
              <a:buChar char="Ø"/>
            </a:pPr>
            <a:r>
              <a:rPr lang="en-US" sz="1100" dirty="0"/>
              <a:t>https://ion.workforcegps.org/resources/2017/07/19/10/02/AJC_Customer_Flow_Scenarios</a:t>
            </a:r>
          </a:p>
          <a:p>
            <a:r>
              <a:rPr lang="en-US" sz="1800" dirty="0"/>
              <a:t>An Emerging LifeChanger Program</a:t>
            </a:r>
          </a:p>
          <a:p>
            <a:pPr lvl="1"/>
            <a:r>
              <a:rPr lang="en-US" sz="1200" dirty="0"/>
              <a:t>Pilot recently launched by Cisco that expanded worldwide to hire nearly 100 talented people with disabilities.</a:t>
            </a:r>
          </a:p>
          <a:p>
            <a:pPr lvl="2">
              <a:buFont typeface="Wingdings" panose="05000000000000000000" pitchFamily="2" charset="2"/>
              <a:buChar char="Ø"/>
            </a:pPr>
            <a:r>
              <a:rPr lang="en-US" sz="1100" u="none" dirty="0">
                <a:solidFill>
                  <a:schemeClr val="tx1"/>
                </a:solidFill>
                <a:hlinkClick r:id="rId5"/>
              </a:rPr>
              <a:t>https://www.cisco.com/c/dam/en_us/about/inclusion-collaboration/life-changer.pdf</a:t>
            </a:r>
          </a:p>
          <a:p>
            <a:pPr>
              <a:buFont typeface="Wingdings" panose="05000000000000000000" pitchFamily="2" charset="2"/>
              <a:buChar char="§"/>
            </a:pPr>
            <a:endParaRPr lang="en-US" dirty="0"/>
          </a:p>
        </p:txBody>
      </p:sp>
      <p:sp>
        <p:nvSpPr>
          <p:cNvPr id="5" name="Text Placeholder 3">
            <a:extLst>
              <a:ext uri="{FF2B5EF4-FFF2-40B4-BE49-F238E27FC236}">
                <a16:creationId xmlns:a16="http://schemas.microsoft.com/office/drawing/2014/main" id="{5B6A5A76-CC25-4B4C-874D-59A72B420343}"/>
              </a:ext>
            </a:extLst>
          </p:cNvPr>
          <p:cNvSpPr>
            <a:spLocks noGrp="1"/>
          </p:cNvSpPr>
          <p:nvPr>
            <p:ph type="body" sz="half" idx="11"/>
          </p:nvPr>
        </p:nvSpPr>
        <p:spPr>
          <a:xfrm>
            <a:off x="361241" y="471206"/>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1</a:t>
            </a:r>
          </a:p>
        </p:txBody>
      </p:sp>
      <p:sp>
        <p:nvSpPr>
          <p:cNvPr id="6" name="TextBox 5">
            <a:extLst>
              <a:ext uri="{FF2B5EF4-FFF2-40B4-BE49-F238E27FC236}">
                <a16:creationId xmlns:a16="http://schemas.microsoft.com/office/drawing/2014/main" id="{4CCFC71A-EFED-48A2-864D-1445AD4E6905}"/>
              </a:ext>
            </a:extLst>
          </p:cNvPr>
          <p:cNvSpPr txBox="1"/>
          <p:nvPr/>
        </p:nvSpPr>
        <p:spPr>
          <a:xfrm>
            <a:off x="4594056" y="4590676"/>
            <a:ext cx="4137349" cy="1717906"/>
          </a:xfrm>
          <a:prstGeom prst="rect">
            <a:avLst/>
          </a:prstGeom>
          <a:noFill/>
        </p:spPr>
        <p:txBody>
          <a:bodyPr wrap="square" rtlCol="0">
            <a:spAutoFit/>
          </a:bodyPr>
          <a:lstStyle/>
          <a:p>
            <a:pPr marL="274320" lvl="0" indent="-274320" defTabSz="914400">
              <a:lnSpc>
                <a:spcPct val="90000"/>
              </a:lnSpc>
              <a:spcBef>
                <a:spcPts val="3000"/>
              </a:spcBef>
              <a:buClr>
                <a:srgbClr val="9E1C30"/>
              </a:buClr>
              <a:buFont typeface="Wingdings 2" panose="05020102010507070707" pitchFamily="18" charset="2"/>
              <a:buChar char="¡"/>
            </a:pPr>
            <a:r>
              <a:rPr lang="en-US" dirty="0">
                <a:solidFill>
                  <a:srgbClr val="242021"/>
                </a:solidFill>
              </a:rPr>
              <a:t>ETA </a:t>
            </a:r>
            <a:r>
              <a:rPr lang="en-US" dirty="0" err="1">
                <a:solidFill>
                  <a:srgbClr val="242021"/>
                </a:solidFill>
              </a:rPr>
              <a:t>WorkforceGPS</a:t>
            </a:r>
            <a:r>
              <a:rPr lang="en-US" dirty="0">
                <a:solidFill>
                  <a:srgbClr val="242021"/>
                </a:solidFill>
              </a:rPr>
              <a:t> Tools</a:t>
            </a:r>
          </a:p>
          <a:p>
            <a:pPr marL="274320" lvl="1" defTabSz="914400">
              <a:lnSpc>
                <a:spcPct val="90000"/>
              </a:lnSpc>
              <a:spcBef>
                <a:spcPts val="800"/>
              </a:spcBef>
              <a:spcAft>
                <a:spcPts val="200"/>
              </a:spcAft>
              <a:buClr>
                <a:prstClr val="white">
                  <a:lumMod val="65000"/>
                </a:prstClr>
              </a:buClr>
            </a:pPr>
            <a:r>
              <a:rPr lang="en-US" sz="1200" i="1" dirty="0">
                <a:solidFill>
                  <a:srgbClr val="303030">
                    <a:lumMod val="75000"/>
                    <a:lumOff val="25000"/>
                  </a:srgbClr>
                </a:solidFill>
              </a:rPr>
              <a:t>ETA online resources to support strengthening employer engagement activities.</a:t>
            </a:r>
          </a:p>
          <a:p>
            <a:pPr marL="587502" lvl="2" indent="-285750" defTabSz="914400">
              <a:lnSpc>
                <a:spcPct val="90000"/>
              </a:lnSpc>
              <a:spcBef>
                <a:spcPts val="400"/>
              </a:spcBef>
              <a:buClr>
                <a:srgbClr val="303030">
                  <a:lumMod val="75000"/>
                  <a:lumOff val="25000"/>
                </a:srgbClr>
              </a:buClr>
              <a:buFont typeface="Wingdings" panose="05000000000000000000" pitchFamily="2" charset="2"/>
              <a:buChar char="Ø"/>
            </a:pPr>
            <a:r>
              <a:rPr lang="en-US" sz="1100" u="sng" dirty="0">
                <a:solidFill>
                  <a:srgbClr val="124D95"/>
                </a:solidFill>
                <a:hlinkClick r:id="rId6"/>
              </a:rPr>
              <a:t>https://businessengagement.workforcegps.org/</a:t>
            </a:r>
            <a:endParaRPr lang="en-US" sz="1100" u="sng" dirty="0">
              <a:solidFill>
                <a:srgbClr val="124D95"/>
              </a:solidFill>
            </a:endParaRPr>
          </a:p>
          <a:p>
            <a:pPr marL="587502" lvl="2" indent="-285750" defTabSz="914400">
              <a:lnSpc>
                <a:spcPct val="90000"/>
              </a:lnSpc>
              <a:spcBef>
                <a:spcPts val="400"/>
              </a:spcBef>
              <a:buClr>
                <a:srgbClr val="303030">
                  <a:lumMod val="75000"/>
                  <a:lumOff val="25000"/>
                </a:srgbClr>
              </a:buClr>
              <a:buFont typeface="Wingdings" panose="05000000000000000000" pitchFamily="2" charset="2"/>
              <a:buChar char="Ø"/>
            </a:pPr>
            <a:r>
              <a:rPr lang="en-US" sz="1100" u="sng" dirty="0">
                <a:solidFill>
                  <a:srgbClr val="124D95"/>
                </a:solidFill>
              </a:rPr>
              <a:t>https://apprenticeshipusa.workforcegps.org/resources/2017/03/10/16/09/Expanding-Apprenticeship-for-Individuals-with-Disabilities</a:t>
            </a:r>
          </a:p>
          <a:p>
            <a:pPr marL="587502" lvl="2" indent="-285750" defTabSz="914400">
              <a:lnSpc>
                <a:spcPct val="90000"/>
              </a:lnSpc>
              <a:spcBef>
                <a:spcPts val="400"/>
              </a:spcBef>
              <a:buClr>
                <a:srgbClr val="303030">
                  <a:lumMod val="75000"/>
                  <a:lumOff val="25000"/>
                </a:srgbClr>
              </a:buClr>
              <a:buFont typeface="Wingdings" panose="05000000000000000000" pitchFamily="2" charset="2"/>
              <a:buChar char="Ø"/>
            </a:pPr>
            <a:r>
              <a:rPr lang="en-US" sz="1100" u="sng" dirty="0">
                <a:solidFill>
                  <a:srgbClr val="124D95"/>
                </a:solidFill>
              </a:rPr>
              <a:t>https://disability.workforcegps.org/</a:t>
            </a:r>
            <a:endParaRPr lang="en-US" sz="1300" u="sng" dirty="0">
              <a:solidFill>
                <a:srgbClr val="124D95"/>
              </a:solidFill>
            </a:endParaRPr>
          </a:p>
        </p:txBody>
      </p:sp>
    </p:spTree>
    <p:extLst>
      <p:ext uri="{BB962C8B-B14F-4D97-AF65-F5344CB8AC3E}">
        <p14:creationId xmlns:p14="http://schemas.microsoft.com/office/powerpoint/2010/main" val="3345370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dirty="0"/>
              <a:t>“Connect the Pieces” on Disability.WorkforceGPS.org</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11</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a:t>
            </a:r>
          </a:p>
        </p:txBody>
      </p:sp>
      <p:pic>
        <p:nvPicPr>
          <p:cNvPr id="1027" name="Picture 3" descr="S:\DNPTTA\SNaP\Disability Team II (After Jan. 1 2016)\Presentations\Employer - 12-11-17\Disability II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1733" y="1379098"/>
            <a:ext cx="6019801" cy="4821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713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29EAFA4-02AB-4386-BD9C-5662AAE96444}"/>
              </a:ext>
            </a:extLst>
          </p:cNvPr>
          <p:cNvSpPr>
            <a:spLocks noGrp="1"/>
          </p:cNvSpPr>
          <p:nvPr>
            <p:ph type="body" sz="half" idx="2"/>
          </p:nvPr>
        </p:nvSpPr>
        <p:spPr/>
        <p:txBody>
          <a:bodyPr/>
          <a:lstStyle/>
          <a:p>
            <a:r>
              <a:rPr lang="en-US" dirty="0"/>
              <a:t>The benefits to Cisco are far greater than most realize.  The people we have hired under this program have great loyalty, work ethic, and customer empathy. </a:t>
            </a:r>
            <a:endParaRPr lang="en-US" dirty="0">
              <a:solidFill>
                <a:srgbClr val="FF0000"/>
              </a:solidFill>
            </a:endParaRPr>
          </a:p>
        </p:txBody>
      </p:sp>
      <p:sp>
        <p:nvSpPr>
          <p:cNvPr id="5" name="Text Placeholder 4">
            <a:extLst>
              <a:ext uri="{FF2B5EF4-FFF2-40B4-BE49-F238E27FC236}">
                <a16:creationId xmlns:a16="http://schemas.microsoft.com/office/drawing/2014/main" id="{6AB08EB0-2618-44FF-B883-1F4A11F5B08F}"/>
              </a:ext>
            </a:extLst>
          </p:cNvPr>
          <p:cNvSpPr>
            <a:spLocks noGrp="1"/>
          </p:cNvSpPr>
          <p:nvPr>
            <p:ph type="body" sz="half" idx="10"/>
          </p:nvPr>
        </p:nvSpPr>
        <p:spPr/>
        <p:txBody>
          <a:bodyPr/>
          <a:lstStyle/>
          <a:p>
            <a:r>
              <a:rPr lang="en-US" sz="1600" dirty="0"/>
              <a:t>Cisco LifeChanger Program – Transforming Lives Through Technology</a:t>
            </a:r>
          </a:p>
        </p:txBody>
      </p:sp>
      <p:sp>
        <p:nvSpPr>
          <p:cNvPr id="2" name="Slide Number Placeholder 1">
            <a:extLst>
              <a:ext uri="{FF2B5EF4-FFF2-40B4-BE49-F238E27FC236}">
                <a16:creationId xmlns:a16="http://schemas.microsoft.com/office/drawing/2014/main" id="{14DB36A3-B7D1-4A0C-8484-36E325CD081B}"/>
              </a:ext>
            </a:extLst>
          </p:cNvPr>
          <p:cNvSpPr>
            <a:spLocks noGrp="1"/>
          </p:cNvSpPr>
          <p:nvPr>
            <p:ph type="sldNum" sz="quarter" idx="11"/>
          </p:nvPr>
        </p:nvSpPr>
        <p:spPr>
          <a:xfrm>
            <a:off x="8389938" y="6356350"/>
            <a:ext cx="754062" cy="365125"/>
          </a:xfrm>
        </p:spPr>
        <p:txBody>
          <a:bodyPr/>
          <a:lstStyle/>
          <a:p>
            <a:fld id="{78651A17-9376-40A4-9325-34268FB0E92D}" type="slidenum">
              <a:rPr lang="en-US" smtClean="0"/>
              <a:pPr/>
              <a:t>12</a:t>
            </a:fld>
            <a:endParaRPr lang="en-US" dirty="0"/>
          </a:p>
        </p:txBody>
      </p:sp>
      <p:sp>
        <p:nvSpPr>
          <p:cNvPr id="6" name="Title 5"/>
          <p:cNvSpPr>
            <a:spLocks noGrp="1"/>
          </p:cNvSpPr>
          <p:nvPr>
            <p:ph type="title"/>
          </p:nvPr>
        </p:nvSpPr>
        <p:spPr/>
        <p:txBody>
          <a:bodyPr/>
          <a:lstStyle/>
          <a:p>
            <a:r>
              <a:rPr lang="en-US" dirty="0"/>
              <a:t>A Senior Cisco Executive</a:t>
            </a:r>
          </a:p>
        </p:txBody>
      </p:sp>
    </p:spTree>
    <p:extLst>
      <p:ext uri="{BB962C8B-B14F-4D97-AF65-F5344CB8AC3E}">
        <p14:creationId xmlns:p14="http://schemas.microsoft.com/office/powerpoint/2010/main" val="1290872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400" dirty="0"/>
              <a:t>The Dual Customer  - Connecting Candidates with Disabilities and Employers</a:t>
            </a:r>
          </a:p>
        </p:txBody>
      </p:sp>
      <p:sp>
        <p:nvSpPr>
          <p:cNvPr id="7" name="Text Placeholder 6"/>
          <p:cNvSpPr>
            <a:spLocks noGrp="1"/>
          </p:cNvSpPr>
          <p:nvPr>
            <p:ph type="body" idx="1"/>
          </p:nvPr>
        </p:nvSpPr>
        <p:spPr>
          <a:xfrm>
            <a:off x="683154" y="4085698"/>
            <a:ext cx="7863840" cy="1912936"/>
          </a:xfrm>
        </p:spPr>
        <p:txBody>
          <a:bodyPr>
            <a:normAutofit fontScale="85000" lnSpcReduction="20000"/>
          </a:bodyPr>
          <a:lstStyle/>
          <a:p>
            <a:pPr algn="r"/>
            <a:r>
              <a:rPr lang="en-US" dirty="0"/>
              <a:t>Kathleen West-Evans, MPA,CRC</a:t>
            </a:r>
          </a:p>
          <a:p>
            <a:pPr algn="r"/>
            <a:r>
              <a:rPr lang="en-US" dirty="0"/>
              <a:t>Director of Business Relations</a:t>
            </a:r>
          </a:p>
          <a:p>
            <a:pPr algn="r"/>
            <a:r>
              <a:rPr lang="en-US" dirty="0"/>
              <a:t>National Employment Team (NET)</a:t>
            </a:r>
          </a:p>
          <a:p>
            <a:pPr algn="r"/>
            <a:r>
              <a:rPr lang="en-US" dirty="0"/>
              <a:t>Council of State Administrators of Vocational Rehabilitation (CSAVR)</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13</a:t>
            </a:fld>
            <a:endParaRPr lang="en-US" dirty="0"/>
          </a:p>
        </p:txBody>
      </p:sp>
      <p:pic>
        <p:nvPicPr>
          <p:cNvPr id="1026" name="Picture 2" descr="The logo of the National Employment Team or the NET. Graphic includes silouettes of various people with disabilities. " title="The National Employment Team logo">
            <a:extLst>
              <a:ext uri="{FF2B5EF4-FFF2-40B4-BE49-F238E27FC236}">
                <a16:creationId xmlns:a16="http://schemas.microsoft.com/office/drawing/2014/main" id="{35038AF2-4DE2-4C37-9168-9792ED4977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496" y="87842"/>
            <a:ext cx="2133600" cy="144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832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dirty="0"/>
              <a:t>Vocational Rehabilitation’s (VR)  Dual Customer Approach</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49" y="1634067"/>
            <a:ext cx="8168217" cy="4542896"/>
          </a:xfrm>
        </p:spPr>
        <p:txBody>
          <a:bodyPr>
            <a:normAutofit fontScale="92500" lnSpcReduction="10000"/>
          </a:bodyPr>
          <a:lstStyle/>
          <a:p>
            <a:r>
              <a:rPr lang="en-US" b="1" dirty="0">
                <a:solidFill>
                  <a:schemeClr val="accent1"/>
                </a:solidFill>
              </a:rPr>
              <a:t>CSAVR:</a:t>
            </a:r>
            <a:r>
              <a:rPr lang="en-US" dirty="0"/>
              <a:t> National Organization; 79 agencies – every state, territories and Washington, D.C. location</a:t>
            </a:r>
          </a:p>
          <a:p>
            <a:r>
              <a:rPr lang="en-US" dirty="0"/>
              <a:t>Serving a range of individuals with disabilities, including Veterans</a:t>
            </a:r>
          </a:p>
          <a:p>
            <a:pPr lvl="1"/>
            <a:r>
              <a:rPr lang="en-US" dirty="0"/>
              <a:t>Individualized Plan for Employment (IPE) 	</a:t>
            </a:r>
            <a:endParaRPr lang="en-US" sz="2000" dirty="0">
              <a:solidFill>
                <a:schemeClr val="accent3">
                  <a:lumMod val="90000"/>
                  <a:lumOff val="10000"/>
                </a:schemeClr>
              </a:solidFill>
            </a:endParaRPr>
          </a:p>
          <a:p>
            <a:pPr lvl="1"/>
            <a:r>
              <a:rPr lang="en-US" dirty="0">
                <a:solidFill>
                  <a:schemeClr val="accent3">
                    <a:lumMod val="90000"/>
                    <a:lumOff val="10000"/>
                  </a:schemeClr>
                </a:solidFill>
              </a:rPr>
              <a:t>Focus on Careers</a:t>
            </a:r>
          </a:p>
          <a:p>
            <a:r>
              <a:rPr lang="en-US" dirty="0"/>
              <a:t>Serving business as a customer: what we learned and are developing with business customers</a:t>
            </a:r>
          </a:p>
          <a:p>
            <a:r>
              <a:rPr lang="en-US" b="1" dirty="0">
                <a:solidFill>
                  <a:schemeClr val="accent1"/>
                </a:solidFill>
              </a:rPr>
              <a:t>The NET: </a:t>
            </a:r>
            <a:r>
              <a:rPr lang="en-US" dirty="0"/>
              <a:t>VR’s National Employment Team (NET)</a:t>
            </a:r>
          </a:p>
          <a:p>
            <a:pPr lvl="1"/>
            <a:r>
              <a:rPr lang="en-US" dirty="0"/>
              <a:t>Cross State Infrastructure</a:t>
            </a:r>
          </a:p>
          <a:p>
            <a:pPr lvl="1"/>
            <a:r>
              <a:rPr lang="en-US" dirty="0"/>
              <a:t>Business Services</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14</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t>
            </a:r>
          </a:p>
        </p:txBody>
      </p:sp>
    </p:spTree>
    <p:extLst>
      <p:ext uri="{BB962C8B-B14F-4D97-AF65-F5344CB8AC3E}">
        <p14:creationId xmlns:p14="http://schemas.microsoft.com/office/powerpoint/2010/main" val="1232612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dirty="0"/>
              <a:t>WIOA Amendments to the Rehabilitation Act of 1973 </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lstStyle/>
          <a:p>
            <a:r>
              <a:rPr lang="en-US" dirty="0"/>
              <a:t>Expansion from the 1998 Amendments</a:t>
            </a:r>
          </a:p>
          <a:p>
            <a:pPr lvl="1"/>
            <a:r>
              <a:rPr lang="en-US" dirty="0"/>
              <a:t>Building business relations at the national, state and local level;  </a:t>
            </a:r>
          </a:p>
          <a:p>
            <a:pPr lvl="1"/>
            <a:r>
              <a:rPr lang="en-US" dirty="0"/>
              <a:t>Services to business includes education, consultation and technical assistance; </a:t>
            </a:r>
          </a:p>
          <a:p>
            <a:pPr lvl="1"/>
            <a:r>
              <a:rPr lang="en-US" dirty="0"/>
              <a:t>Cross state collaboration to serve business;</a:t>
            </a:r>
          </a:p>
          <a:p>
            <a:pPr lvl="1"/>
            <a:r>
              <a:rPr lang="en-US" dirty="0"/>
              <a:t>Business on State Rehabilitation Councils; and</a:t>
            </a:r>
          </a:p>
          <a:p>
            <a:pPr lvl="1"/>
            <a:r>
              <a:rPr lang="en-US" dirty="0"/>
              <a:t>Ability to support retention and rapid response</a:t>
            </a:r>
          </a:p>
          <a:p>
            <a:r>
              <a:rPr lang="en-US" dirty="0"/>
              <a:t>Bringing the specialization to the larger workforce team</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15</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t>
            </a:r>
          </a:p>
        </p:txBody>
      </p:sp>
    </p:spTree>
    <p:extLst>
      <p:ext uri="{BB962C8B-B14F-4D97-AF65-F5344CB8AC3E}">
        <p14:creationId xmlns:p14="http://schemas.microsoft.com/office/powerpoint/2010/main" val="1160505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a:xfrm>
            <a:off x="1473199" y="262467"/>
            <a:ext cx="7586133" cy="1154219"/>
          </a:xfrm>
        </p:spPr>
        <p:txBody>
          <a:bodyPr>
            <a:normAutofit fontScale="90000"/>
          </a:bodyPr>
          <a:lstStyle/>
          <a:p>
            <a:r>
              <a:rPr lang="en-US" dirty="0"/>
              <a:t>National Employment Team (NET)</a:t>
            </a:r>
            <a:br>
              <a:rPr lang="en-US" dirty="0"/>
            </a:br>
            <a:r>
              <a:rPr lang="en-US" dirty="0"/>
              <a:t>and the Talent Acquisition Portal (TAP)</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1532467"/>
            <a:ext cx="8108950" cy="4644496"/>
          </a:xfrm>
        </p:spPr>
        <p:txBody>
          <a:bodyPr>
            <a:normAutofit fontScale="92500" lnSpcReduction="10000"/>
          </a:bodyPr>
          <a:lstStyle/>
          <a:p>
            <a:r>
              <a:rPr lang="en-US" dirty="0"/>
              <a:t>Range of Business Services: </a:t>
            </a:r>
            <a:endParaRPr lang="en-US" dirty="0">
              <a:solidFill>
                <a:srgbClr val="FF0000"/>
              </a:solidFill>
            </a:endParaRPr>
          </a:p>
          <a:p>
            <a:pPr lvl="1"/>
            <a:r>
              <a:rPr lang="en-US" dirty="0"/>
              <a:t>Pre-employment supports</a:t>
            </a:r>
          </a:p>
          <a:p>
            <a:pPr lvl="1"/>
            <a:r>
              <a:rPr lang="en-US" dirty="0"/>
              <a:t>Recruitment and Hiring</a:t>
            </a:r>
          </a:p>
          <a:p>
            <a:pPr lvl="1"/>
            <a:r>
              <a:rPr lang="en-US" dirty="0"/>
              <a:t>Retention</a:t>
            </a:r>
          </a:p>
          <a:p>
            <a:pPr lvl="1"/>
            <a:r>
              <a:rPr lang="en-US" dirty="0"/>
              <a:t>Staff Training</a:t>
            </a:r>
          </a:p>
          <a:p>
            <a:pPr lvl="1"/>
            <a:r>
              <a:rPr lang="en-US" dirty="0"/>
              <a:t>Worksite Assessment – Accommodations and Assistive Technology </a:t>
            </a:r>
          </a:p>
          <a:p>
            <a:pPr lvl="1"/>
            <a:r>
              <a:rPr lang="en-US" dirty="0"/>
              <a:t>Diversity and Inclusion Programs</a:t>
            </a:r>
          </a:p>
          <a:p>
            <a:pPr lvl="1"/>
            <a:r>
              <a:rPr lang="en-US" dirty="0"/>
              <a:t>Compliance Support</a:t>
            </a:r>
          </a:p>
          <a:p>
            <a:pPr lvl="1"/>
            <a:r>
              <a:rPr lang="en-US" dirty="0"/>
              <a:t>Financial Support and Tax Credits/Deductions</a:t>
            </a:r>
          </a:p>
          <a:p>
            <a:pPr lvl="1"/>
            <a:r>
              <a:rPr lang="en-US" dirty="0"/>
              <a:t>Customer Services and Marketing</a:t>
            </a:r>
          </a:p>
          <a:p>
            <a:pPr lvl="1"/>
            <a:r>
              <a:rPr lang="en-US" dirty="0"/>
              <a:t>Strategic Planning</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16</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t>
            </a:r>
          </a:p>
        </p:txBody>
      </p:sp>
    </p:spTree>
    <p:extLst>
      <p:ext uri="{BB962C8B-B14F-4D97-AF65-F5344CB8AC3E}">
        <p14:creationId xmlns:p14="http://schemas.microsoft.com/office/powerpoint/2010/main" val="1160505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1642533"/>
            <a:ext cx="8108950" cy="4644496"/>
          </a:xfrm>
        </p:spPr>
        <p:txBody>
          <a:bodyPr>
            <a:normAutofit/>
          </a:bodyPr>
          <a:lstStyle/>
          <a:p>
            <a:r>
              <a:rPr lang="en-US" dirty="0"/>
              <a:t>Talent Acquisition Portal (TAP): A Centralized Talent Pool</a:t>
            </a:r>
          </a:p>
          <a:p>
            <a:pPr lvl="1"/>
            <a:r>
              <a:rPr lang="en-US" dirty="0"/>
              <a:t>Accessible Platform</a:t>
            </a:r>
          </a:p>
          <a:p>
            <a:pPr lvl="1"/>
            <a:r>
              <a:rPr lang="en-US" dirty="0"/>
              <a:t>National in Scope</a:t>
            </a:r>
          </a:p>
          <a:p>
            <a:pPr lvl="1"/>
            <a:r>
              <a:rPr lang="en-US" dirty="0"/>
              <a:t>Connecting Candidates with Disabilities and Employers</a:t>
            </a:r>
          </a:p>
          <a:p>
            <a:pPr lvl="1"/>
            <a:r>
              <a:rPr lang="en-US" dirty="0"/>
              <a:t> Virtual Hiring Events and Career Fairs</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17</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t>
            </a:r>
          </a:p>
        </p:txBody>
      </p:sp>
      <p:sp>
        <p:nvSpPr>
          <p:cNvPr id="8" name="Title 4">
            <a:extLst>
              <a:ext uri="{FF2B5EF4-FFF2-40B4-BE49-F238E27FC236}">
                <a16:creationId xmlns:a16="http://schemas.microsoft.com/office/drawing/2014/main" id="{6276DC0E-05F1-428C-917B-F752496B0A9F}"/>
              </a:ext>
            </a:extLst>
          </p:cNvPr>
          <p:cNvSpPr>
            <a:spLocks noGrp="1"/>
          </p:cNvSpPr>
          <p:nvPr>
            <p:ph type="title"/>
          </p:nvPr>
        </p:nvSpPr>
        <p:spPr>
          <a:xfrm>
            <a:off x="1473199" y="313267"/>
            <a:ext cx="7552267" cy="1103419"/>
          </a:xfrm>
        </p:spPr>
        <p:txBody>
          <a:bodyPr>
            <a:normAutofit fontScale="90000"/>
          </a:bodyPr>
          <a:lstStyle/>
          <a:p>
            <a:r>
              <a:rPr lang="en-US" dirty="0"/>
              <a:t>National Employment Team (NET)</a:t>
            </a:r>
            <a:br>
              <a:rPr lang="en-US" dirty="0"/>
            </a:br>
            <a:r>
              <a:rPr lang="en-US" dirty="0"/>
              <a:t>and the Talent Acquisition Portal (TAP)</a:t>
            </a:r>
          </a:p>
        </p:txBody>
      </p:sp>
    </p:spTree>
    <p:extLst>
      <p:ext uri="{BB962C8B-B14F-4D97-AF65-F5344CB8AC3E}">
        <p14:creationId xmlns:p14="http://schemas.microsoft.com/office/powerpoint/2010/main" val="3643827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30714-1644-41DF-844C-148A4C33D4E3}"/>
              </a:ext>
            </a:extLst>
          </p:cNvPr>
          <p:cNvSpPr>
            <a:spLocks noGrp="1"/>
          </p:cNvSpPr>
          <p:nvPr>
            <p:ph type="title"/>
          </p:nvPr>
        </p:nvSpPr>
        <p:spPr/>
        <p:txBody>
          <a:bodyPr/>
          <a:lstStyle/>
          <a:p>
            <a:r>
              <a:rPr lang="en-US" dirty="0"/>
              <a:t>Business Partnership Models</a:t>
            </a:r>
          </a:p>
        </p:txBody>
      </p:sp>
      <p:sp>
        <p:nvSpPr>
          <p:cNvPr id="3" name="Content Placeholder 2">
            <a:extLst>
              <a:ext uri="{FF2B5EF4-FFF2-40B4-BE49-F238E27FC236}">
                <a16:creationId xmlns:a16="http://schemas.microsoft.com/office/drawing/2014/main" id="{5F1F58E8-49C4-4FA5-B4BE-2C7A95D7D40A}"/>
              </a:ext>
            </a:extLst>
          </p:cNvPr>
          <p:cNvSpPr>
            <a:spLocks noGrp="1"/>
          </p:cNvSpPr>
          <p:nvPr>
            <p:ph idx="1"/>
          </p:nvPr>
        </p:nvSpPr>
        <p:spPr/>
        <p:txBody>
          <a:bodyPr/>
          <a:lstStyle/>
          <a:p>
            <a:r>
              <a:rPr lang="en-US" b="1" dirty="0">
                <a:solidFill>
                  <a:schemeClr val="accent1"/>
                </a:solidFill>
              </a:rPr>
              <a:t>CVS Health</a:t>
            </a:r>
            <a:r>
              <a:rPr lang="en-US" b="1" dirty="0"/>
              <a:t>:</a:t>
            </a:r>
            <a:r>
              <a:rPr lang="en-US" dirty="0"/>
              <a:t> Retail, distribution, corporate</a:t>
            </a:r>
          </a:p>
          <a:p>
            <a:pPr lvl="1"/>
            <a:r>
              <a:rPr lang="en-US" dirty="0"/>
              <a:t>Pharmacy Tech Training</a:t>
            </a:r>
          </a:p>
          <a:p>
            <a:r>
              <a:rPr lang="en-US" b="1" dirty="0">
                <a:solidFill>
                  <a:schemeClr val="accent1"/>
                </a:solidFill>
              </a:rPr>
              <a:t>Hyatt</a:t>
            </a:r>
            <a:r>
              <a:rPr lang="en-US" dirty="0"/>
              <a:t>: Culinary Arts training on-site</a:t>
            </a:r>
          </a:p>
          <a:p>
            <a:r>
              <a:rPr lang="en-US" b="1" dirty="0">
                <a:solidFill>
                  <a:schemeClr val="accent1"/>
                </a:solidFill>
              </a:rPr>
              <a:t>Lowe’s</a:t>
            </a:r>
            <a:r>
              <a:rPr lang="en-US" dirty="0"/>
              <a:t>: Distribution, retail and corporate</a:t>
            </a:r>
          </a:p>
          <a:p>
            <a:r>
              <a:rPr lang="en-US" b="1" dirty="0">
                <a:solidFill>
                  <a:schemeClr val="accent1"/>
                </a:solidFill>
              </a:rPr>
              <a:t>Microsoft</a:t>
            </a:r>
            <a:r>
              <a:rPr lang="en-US" dirty="0"/>
              <a:t>: Autism Initiative, Imagine Academy</a:t>
            </a:r>
          </a:p>
          <a:p>
            <a:r>
              <a:rPr lang="en-US" b="1" dirty="0">
                <a:solidFill>
                  <a:schemeClr val="accent1"/>
                </a:solidFill>
              </a:rPr>
              <a:t>Starbucks</a:t>
            </a:r>
            <a:r>
              <a:rPr lang="en-US" dirty="0"/>
              <a:t>: Business based training – roasting plants and retail, work based experience</a:t>
            </a:r>
          </a:p>
          <a:p>
            <a:r>
              <a:rPr lang="en-US" dirty="0"/>
              <a:t> </a:t>
            </a:r>
            <a:r>
              <a:rPr lang="en-US" b="1" dirty="0">
                <a:solidFill>
                  <a:schemeClr val="accent1"/>
                </a:solidFill>
              </a:rPr>
              <a:t>Wells Fargo</a:t>
            </a:r>
            <a:r>
              <a:rPr lang="en-US" dirty="0">
                <a:solidFill>
                  <a:schemeClr val="accent1"/>
                </a:solidFill>
              </a:rPr>
              <a:t>: </a:t>
            </a:r>
            <a:r>
              <a:rPr lang="en-US" dirty="0"/>
              <a:t>National recruitment strategy</a:t>
            </a:r>
          </a:p>
        </p:txBody>
      </p:sp>
      <p:sp>
        <p:nvSpPr>
          <p:cNvPr id="4" name="Slide Number Placeholder 3">
            <a:extLst>
              <a:ext uri="{FF2B5EF4-FFF2-40B4-BE49-F238E27FC236}">
                <a16:creationId xmlns:a16="http://schemas.microsoft.com/office/drawing/2014/main" id="{B1B2B49A-B7E0-466A-8E29-BB53FBDAF041}"/>
              </a:ext>
            </a:extLst>
          </p:cNvPr>
          <p:cNvSpPr>
            <a:spLocks noGrp="1"/>
          </p:cNvSpPr>
          <p:nvPr>
            <p:ph type="sldNum" sz="quarter" idx="10"/>
          </p:nvPr>
        </p:nvSpPr>
        <p:spPr/>
        <p:txBody>
          <a:bodyPr/>
          <a:lstStyle/>
          <a:p>
            <a:fld id="{706D636C-90A3-4979-BA37-BAB384B22101}" type="slidenum">
              <a:rPr lang="en-US" smtClean="0"/>
              <a:pPr/>
              <a:t>18</a:t>
            </a:fld>
            <a:endParaRPr lang="en-US" dirty="0"/>
          </a:p>
        </p:txBody>
      </p:sp>
      <p:sp>
        <p:nvSpPr>
          <p:cNvPr id="5" name="Text Placeholder 4">
            <a:extLst>
              <a:ext uri="{FF2B5EF4-FFF2-40B4-BE49-F238E27FC236}">
                <a16:creationId xmlns:a16="http://schemas.microsoft.com/office/drawing/2014/main" id="{3587C1C7-18EB-4F90-930D-C505C2B45C80}"/>
              </a:ext>
            </a:extLst>
          </p:cNvPr>
          <p:cNvSpPr>
            <a:spLocks noGrp="1"/>
          </p:cNvSpPr>
          <p:nvPr>
            <p:ph type="body" sz="half" idx="2"/>
          </p:nvPr>
        </p:nvSpPr>
        <p:spPr/>
        <p:txBody>
          <a:bodyPr/>
          <a:lstStyle/>
          <a:p>
            <a:r>
              <a:rPr lang="en-US" dirty="0"/>
              <a:t>2</a:t>
            </a:r>
          </a:p>
        </p:txBody>
      </p:sp>
    </p:spTree>
    <p:extLst>
      <p:ext uri="{BB962C8B-B14F-4D97-AF65-F5344CB8AC3E}">
        <p14:creationId xmlns:p14="http://schemas.microsoft.com/office/powerpoint/2010/main" val="2894970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7772EF-269F-4291-BE88-2FED5287E897}"/>
              </a:ext>
            </a:extLst>
          </p:cNvPr>
          <p:cNvSpPr>
            <a:spLocks noGrp="1"/>
          </p:cNvSpPr>
          <p:nvPr>
            <p:ph sz="half" idx="1"/>
          </p:nvPr>
        </p:nvSpPr>
        <p:spPr>
          <a:xfrm>
            <a:off x="411892" y="1577788"/>
            <a:ext cx="4032473" cy="4666908"/>
          </a:xfrm>
        </p:spPr>
        <p:txBody>
          <a:bodyPr/>
          <a:lstStyle/>
          <a:p>
            <a:r>
              <a:rPr lang="en-US" sz="1800" dirty="0"/>
              <a:t>Vocational Rehabilitation Business Roundtable Report</a:t>
            </a:r>
          </a:p>
          <a:p>
            <a:pPr lvl="1"/>
            <a:r>
              <a:rPr lang="en-US" dirty="0"/>
              <a:t>Employer Engagement in Vocational Rehabilitation Report.  Resource outlining  recommendations for (1) improved employer engagement and (2) meeting the needs of businesses.</a:t>
            </a:r>
          </a:p>
          <a:p>
            <a:pPr lvl="2">
              <a:buFont typeface="Wingdings" panose="05000000000000000000" pitchFamily="2" charset="2"/>
              <a:buChar char="Ø"/>
            </a:pPr>
            <a:r>
              <a:rPr lang="en-US" dirty="0"/>
              <a:t>http://neweditions.net/products/business-roundtable-report-employer-engagement-vocational-rehabilitation-vr</a:t>
            </a:r>
          </a:p>
          <a:p>
            <a:pPr marL="301752" lvl="2" indent="0">
              <a:buNone/>
            </a:pPr>
            <a:endParaRPr lang="en-US" dirty="0"/>
          </a:p>
          <a:p>
            <a:r>
              <a:rPr lang="en-US" sz="1800" dirty="0"/>
              <a:t>CSAVR Online Resource Page</a:t>
            </a:r>
          </a:p>
          <a:p>
            <a:pPr lvl="1"/>
            <a:r>
              <a:rPr lang="en-US" dirty="0"/>
              <a:t>Resource includes historical conference presentations, position papers, additional resource links, and listing of current State VR Directors.  </a:t>
            </a:r>
          </a:p>
          <a:p>
            <a:pPr lvl="2">
              <a:buFont typeface="Wingdings" panose="05000000000000000000" pitchFamily="2" charset="2"/>
              <a:buChar char="Ø"/>
            </a:pPr>
            <a:r>
              <a:rPr lang="en-US" dirty="0"/>
              <a:t>https://www.csavr.org/resources</a:t>
            </a:r>
          </a:p>
          <a:p>
            <a:pPr lvl="2"/>
            <a:endParaRPr lang="en-US" dirty="0"/>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a:xfrm>
            <a:off x="8190595" y="6356351"/>
            <a:ext cx="753001" cy="365125"/>
          </a:xfrm>
        </p:spPr>
        <p:txBody>
          <a:bodyPr/>
          <a:lstStyle/>
          <a:p>
            <a:fld id="{706D636C-90A3-4979-BA37-BAB384B22101}" type="slidenum">
              <a:rPr lang="en-US" smtClean="0"/>
              <a:pPr/>
              <a:t>19</a:t>
            </a:fld>
            <a:endParaRPr lang="en-US" dirty="0"/>
          </a:p>
        </p:txBody>
      </p:sp>
      <p:sp>
        <p:nvSpPr>
          <p:cNvPr id="6" name="Content Placeholder 3">
            <a:extLst>
              <a:ext uri="{FF2B5EF4-FFF2-40B4-BE49-F238E27FC236}">
                <a16:creationId xmlns:a16="http://schemas.microsoft.com/office/drawing/2014/main" id="{0B7772EF-269F-4291-BE88-2FED5287E897}"/>
              </a:ext>
            </a:extLst>
          </p:cNvPr>
          <p:cNvSpPr>
            <a:spLocks noGrp="1"/>
          </p:cNvSpPr>
          <p:nvPr>
            <p:ph sz="half" idx="1"/>
          </p:nvPr>
        </p:nvSpPr>
        <p:spPr>
          <a:xfrm>
            <a:off x="4630264" y="1216192"/>
            <a:ext cx="4032473" cy="5056617"/>
          </a:xfrm>
        </p:spPr>
        <p:txBody>
          <a:bodyPr/>
          <a:lstStyle/>
          <a:p>
            <a:r>
              <a:rPr lang="en-US" sz="1800" dirty="0"/>
              <a:t>CSAVR Investing In America Publication – Spring 2017</a:t>
            </a:r>
          </a:p>
          <a:p>
            <a:pPr lvl="1"/>
            <a:r>
              <a:rPr lang="en-US" dirty="0"/>
              <a:t>Highlights of success stories, business partnerships, and emerging initiatives occurring on the front lines across America.   </a:t>
            </a:r>
          </a:p>
          <a:p>
            <a:pPr lvl="2">
              <a:buFont typeface="Wingdings" panose="05000000000000000000" pitchFamily="2" charset="2"/>
              <a:buChar char="Ø"/>
            </a:pPr>
            <a:r>
              <a:rPr lang="en-US" dirty="0"/>
              <a:t>http://neweditions.net/products/business-roundtable-report-employer-engagement-vocational-rehabilitation-vr</a:t>
            </a:r>
          </a:p>
          <a:p>
            <a:pPr marL="301752" lvl="2" indent="0">
              <a:buNone/>
            </a:pPr>
            <a:endParaRPr lang="en-US" dirty="0"/>
          </a:p>
          <a:p>
            <a:pPr marL="301752" lvl="2" indent="0">
              <a:buNone/>
            </a:pPr>
            <a:endParaRPr lang="en-US" dirty="0"/>
          </a:p>
          <a:p>
            <a:r>
              <a:rPr lang="en-US" sz="1800" dirty="0"/>
              <a:t>An Emerging Autism Hiring Program</a:t>
            </a:r>
          </a:p>
          <a:p>
            <a:pPr lvl="1"/>
            <a:r>
              <a:rPr lang="en-US" dirty="0"/>
              <a:t>Microsoft recruitment, retention, and career development strategy to increase employees with disabilities in its workforce.  </a:t>
            </a:r>
          </a:p>
          <a:p>
            <a:pPr lvl="2">
              <a:buFont typeface="Wingdings" panose="05000000000000000000" pitchFamily="2" charset="2"/>
              <a:buChar char="Ø"/>
            </a:pPr>
            <a:r>
              <a:rPr lang="en-US" dirty="0"/>
              <a:t>https://www.microsoft.com/en-us/diversity/inside-microsoft/cross-disability/hiring.aspx</a:t>
            </a:r>
          </a:p>
          <a:p>
            <a:pPr lvl="2"/>
            <a:endParaRPr lang="en-US" dirty="0"/>
          </a:p>
        </p:txBody>
      </p:sp>
      <p:sp>
        <p:nvSpPr>
          <p:cNvPr id="5" name="Text Placeholder 3">
            <a:extLst>
              <a:ext uri="{FF2B5EF4-FFF2-40B4-BE49-F238E27FC236}">
                <a16:creationId xmlns:a16="http://schemas.microsoft.com/office/drawing/2014/main" id="{5563DF86-C296-4023-B440-D54C9D8D906D}"/>
              </a:ext>
            </a:extLst>
          </p:cNvPr>
          <p:cNvSpPr>
            <a:spLocks noGrp="1"/>
          </p:cNvSpPr>
          <p:nvPr>
            <p:ph type="body" sz="half" idx="11"/>
          </p:nvPr>
        </p:nvSpPr>
        <p:spPr>
          <a:xfrm>
            <a:off x="361241" y="471206"/>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2</a:t>
            </a:r>
          </a:p>
        </p:txBody>
      </p:sp>
    </p:spTree>
    <p:extLst>
      <p:ext uri="{BB962C8B-B14F-4D97-AF65-F5344CB8AC3E}">
        <p14:creationId xmlns:p14="http://schemas.microsoft.com/office/powerpoint/2010/main" val="226978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a:xfrm>
            <a:off x="4190998" y="2466976"/>
            <a:ext cx="4591051" cy="1834890"/>
          </a:xfrm>
        </p:spPr>
        <p:txBody>
          <a:bodyPr/>
          <a:lstStyle/>
          <a:p>
            <a:r>
              <a:rPr lang="en-US" dirty="0"/>
              <a:t>David Jones</a:t>
            </a:r>
          </a:p>
          <a:p>
            <a:pPr lvl="1"/>
            <a:r>
              <a:rPr lang="en-US" dirty="0"/>
              <a:t>Workforce Analyst</a:t>
            </a:r>
          </a:p>
          <a:p>
            <a:pPr lvl="2"/>
            <a:r>
              <a:rPr lang="en-US" sz="2000" dirty="0"/>
              <a:t>Employment and Training Administration (ETA)</a:t>
            </a:r>
          </a:p>
          <a:p>
            <a:pPr lvl="2"/>
            <a:r>
              <a:rPr lang="en-US" sz="2000" dirty="0"/>
              <a:t>U.S. Department of Labor</a:t>
            </a:r>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2</a:t>
            </a:fld>
            <a:endParaRPr lang="en-US" dirty="0"/>
          </a:p>
        </p:txBody>
      </p:sp>
      <p:pic>
        <p:nvPicPr>
          <p:cNvPr id="8" name="Picture Placeholder 7" title="photo of David Jones"/>
          <p:cNvPicPr>
            <a:picLocks noGrp="1" noChangeAspect="1"/>
          </p:cNvPicPr>
          <p:nvPr>
            <p:ph type="pic" idx="11"/>
          </p:nvPr>
        </p:nvPicPr>
        <p:blipFill>
          <a:blip r:embed="rId3" cstate="print">
            <a:extLst>
              <a:ext uri="{28A0092B-C50C-407E-A947-70E740481C1C}">
                <a14:useLocalDpi xmlns:a14="http://schemas.microsoft.com/office/drawing/2010/main" val="0"/>
              </a:ext>
            </a:extLst>
          </a:blip>
          <a:srcRect t="3784" b="3784"/>
          <a:stretch>
            <a:fillRect/>
          </a:stretch>
        </p:blipFill>
        <p:spPr/>
      </p:pic>
    </p:spTree>
    <p:extLst>
      <p:ext uri="{BB962C8B-B14F-4D97-AF65-F5344CB8AC3E}">
        <p14:creationId xmlns:p14="http://schemas.microsoft.com/office/powerpoint/2010/main" val="1210371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Mixed reality is: </a:t>
            </a:r>
          </a:p>
        </p:txBody>
      </p:sp>
      <p:sp>
        <p:nvSpPr>
          <p:cNvPr id="6" name="Content Placeholder 5"/>
          <p:cNvSpPr>
            <a:spLocks noGrp="1"/>
          </p:cNvSpPr>
          <p:nvPr>
            <p:ph idx="1"/>
          </p:nvPr>
        </p:nvSpPr>
        <p:spPr/>
        <p:txBody>
          <a:bodyPr/>
          <a:lstStyle/>
          <a:p>
            <a:r>
              <a:rPr lang="en-US" dirty="0"/>
              <a:t>The digital and physical world becoming one </a:t>
            </a:r>
          </a:p>
          <a:p>
            <a:r>
              <a:rPr lang="en-US" dirty="0"/>
              <a:t>Currently available in a head-set apparatus</a:t>
            </a:r>
          </a:p>
          <a:p>
            <a:r>
              <a:rPr lang="en-US" dirty="0"/>
              <a:t>Poised to change the way we work and do business in the future</a:t>
            </a:r>
          </a:p>
          <a:p>
            <a:r>
              <a:rPr lang="en-US" dirty="0"/>
              <a:t>All of the Above</a:t>
            </a:r>
          </a:p>
        </p:txBody>
      </p:sp>
      <p:sp>
        <p:nvSpPr>
          <p:cNvPr id="4" name="Slide Number Placeholder 3"/>
          <p:cNvSpPr>
            <a:spLocks noGrp="1"/>
          </p:cNvSpPr>
          <p:nvPr>
            <p:ph type="sldNum" sz="quarter" idx="10"/>
          </p:nvPr>
        </p:nvSpPr>
        <p:spPr/>
        <p:txBody>
          <a:bodyPr/>
          <a:lstStyle/>
          <a:p>
            <a:fld id="{78651A17-9376-40A4-9325-34268FB0E92D}" type="slidenum">
              <a:rPr lang="en-US" smtClean="0"/>
              <a:pPr/>
              <a:t>20</a:t>
            </a:fld>
            <a:endParaRPr lang="en-US" dirty="0"/>
          </a:p>
        </p:txBody>
      </p:sp>
    </p:spTree>
    <p:extLst>
      <p:ext uri="{BB962C8B-B14F-4D97-AF65-F5344CB8AC3E}">
        <p14:creationId xmlns:p14="http://schemas.microsoft.com/office/powerpoint/2010/main" val="2123901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Mixed reality is: </a:t>
            </a:r>
          </a:p>
        </p:txBody>
      </p:sp>
      <p:sp>
        <p:nvSpPr>
          <p:cNvPr id="6" name="Content Placeholder 5"/>
          <p:cNvSpPr>
            <a:spLocks noGrp="1"/>
          </p:cNvSpPr>
          <p:nvPr>
            <p:ph idx="1"/>
          </p:nvPr>
        </p:nvSpPr>
        <p:spPr/>
        <p:txBody>
          <a:bodyPr/>
          <a:lstStyle/>
          <a:p>
            <a:pPr marL="0" indent="0">
              <a:buNone/>
            </a:pPr>
            <a:r>
              <a:rPr lang="en-US" b="1" dirty="0">
                <a:solidFill>
                  <a:srgbClr val="FF0000"/>
                </a:solidFill>
              </a:rPr>
              <a:t>Answer</a:t>
            </a:r>
            <a:r>
              <a:rPr lang="en-US" dirty="0"/>
              <a:t>: #4. All of above. All three accurately  describe “mixed reality” </a:t>
            </a:r>
          </a:p>
          <a:p>
            <a:r>
              <a:rPr lang="en-US" dirty="0"/>
              <a:t>The digital and physical world becoming one </a:t>
            </a:r>
          </a:p>
          <a:p>
            <a:r>
              <a:rPr lang="en-US" dirty="0"/>
              <a:t>Currently available in a head-set apparatus</a:t>
            </a:r>
          </a:p>
          <a:p>
            <a:r>
              <a:rPr lang="en-US" dirty="0"/>
              <a:t>Poised to change the way we work and do business in the future</a:t>
            </a:r>
          </a:p>
        </p:txBody>
      </p:sp>
      <p:sp>
        <p:nvSpPr>
          <p:cNvPr id="4" name="Slide Number Placeholder 3"/>
          <p:cNvSpPr>
            <a:spLocks noGrp="1"/>
          </p:cNvSpPr>
          <p:nvPr>
            <p:ph type="sldNum" sz="quarter" idx="10"/>
          </p:nvPr>
        </p:nvSpPr>
        <p:spPr/>
        <p:txBody>
          <a:bodyPr/>
          <a:lstStyle/>
          <a:p>
            <a:fld id="{78651A17-9376-40A4-9325-34268FB0E92D}" type="slidenum">
              <a:rPr lang="en-US" smtClean="0"/>
              <a:pPr/>
              <a:t>21</a:t>
            </a:fld>
            <a:endParaRPr lang="en-US" dirty="0"/>
          </a:p>
        </p:txBody>
      </p:sp>
    </p:spTree>
    <p:extLst>
      <p:ext uri="{BB962C8B-B14F-4D97-AF65-F5344CB8AC3E}">
        <p14:creationId xmlns:p14="http://schemas.microsoft.com/office/powerpoint/2010/main" val="2867672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400" dirty="0"/>
              <a:t>Examining Solutions- Current and Emerging Accessible Workplace Technology Tools</a:t>
            </a:r>
          </a:p>
        </p:txBody>
      </p:sp>
      <p:sp>
        <p:nvSpPr>
          <p:cNvPr id="7" name="Text Placeholder 6"/>
          <p:cNvSpPr>
            <a:spLocks noGrp="1"/>
          </p:cNvSpPr>
          <p:nvPr>
            <p:ph type="body" idx="1"/>
          </p:nvPr>
        </p:nvSpPr>
        <p:spPr>
          <a:xfrm>
            <a:off x="623888" y="4017964"/>
            <a:ext cx="7863840" cy="1912936"/>
          </a:xfrm>
        </p:spPr>
        <p:txBody>
          <a:bodyPr>
            <a:normAutofit fontScale="92500" lnSpcReduction="10000"/>
          </a:bodyPr>
          <a:lstStyle/>
          <a:p>
            <a:pPr algn="r"/>
            <a:r>
              <a:rPr lang="en-US" dirty="0"/>
              <a:t>Josh Christianson</a:t>
            </a:r>
          </a:p>
          <a:p>
            <a:pPr algn="r"/>
            <a:r>
              <a:rPr lang="en-US" dirty="0"/>
              <a:t>Project Director</a:t>
            </a:r>
          </a:p>
          <a:p>
            <a:pPr algn="r"/>
            <a:r>
              <a:rPr lang="en-US" dirty="0"/>
              <a:t>Partnership on Employment &amp; </a:t>
            </a:r>
          </a:p>
          <a:p>
            <a:pPr algn="r"/>
            <a:r>
              <a:rPr lang="en-US" dirty="0"/>
              <a:t>Accessible Technology (PEAT) </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22</a:t>
            </a:fld>
            <a:endParaRPr lang="en-US" dirty="0"/>
          </a:p>
        </p:txBody>
      </p:sp>
    </p:spTree>
    <p:extLst>
      <p:ext uri="{BB962C8B-B14F-4D97-AF65-F5344CB8AC3E}">
        <p14:creationId xmlns:p14="http://schemas.microsoft.com/office/powerpoint/2010/main" val="220982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The Employment Lifecycle</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1770615"/>
            <a:ext cx="4800600" cy="4406348"/>
          </a:xfrm>
        </p:spPr>
        <p:txBody>
          <a:bodyPr/>
          <a:lstStyle/>
          <a:p>
            <a:r>
              <a:rPr lang="en-US" dirty="0"/>
              <a:t>Recruiting</a:t>
            </a:r>
          </a:p>
          <a:p>
            <a:r>
              <a:rPr lang="en-US" dirty="0"/>
              <a:t>Hiring &amp; Onboarding</a:t>
            </a:r>
          </a:p>
          <a:p>
            <a:r>
              <a:rPr lang="en-US" dirty="0"/>
              <a:t>Work Immersion &amp; Productivity</a:t>
            </a:r>
          </a:p>
          <a:p>
            <a:r>
              <a:rPr lang="en-US" dirty="0"/>
              <a:t>Career Advancement</a:t>
            </a:r>
          </a:p>
          <a:p>
            <a:r>
              <a:rPr lang="en-US" dirty="0"/>
              <a:t>Retention</a:t>
            </a:r>
          </a:p>
          <a:p>
            <a:r>
              <a:rPr lang="en-US" dirty="0"/>
              <a:t>Post-Employment &amp; Retirement</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23</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3</a:t>
            </a:r>
          </a:p>
        </p:txBody>
      </p:sp>
      <p:pic>
        <p:nvPicPr>
          <p:cNvPr id="8" name="Shape 114" descr="A circular graphic with 6 steps of the employment lifecycle: Recruiting, Hiring &amp; Onboarding, Work Immersion and Productivity, Career Advancement, Retention, Post-Employment &amp; Retirement." title="Employment Lifecycle Graphic"/>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3127"/>
          <a:stretch>
            <a:fillRect/>
          </a:stretch>
        </p:blipFill>
        <p:spPr bwMode="auto">
          <a:xfrm>
            <a:off x="4663756" y="1663818"/>
            <a:ext cx="4174920" cy="350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501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a:xfrm>
            <a:off x="1473200" y="355600"/>
            <a:ext cx="7391400" cy="1061086"/>
          </a:xfrm>
        </p:spPr>
        <p:txBody>
          <a:bodyPr/>
          <a:lstStyle/>
          <a:p>
            <a:r>
              <a:rPr lang="en-US" dirty="0"/>
              <a:t>Pre-Employment Stage</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62105" y="1638423"/>
            <a:ext cx="8151284" cy="4492096"/>
          </a:xfrm>
        </p:spPr>
        <p:txBody>
          <a:bodyPr>
            <a:noAutofit/>
          </a:bodyPr>
          <a:lstStyle/>
          <a:p>
            <a:r>
              <a:rPr lang="en-US" dirty="0"/>
              <a:t>Companies are increasingly using online tools to assist with recruitment, sorting, and screening of applicants. </a:t>
            </a:r>
          </a:p>
          <a:p>
            <a:r>
              <a:rPr lang="en-US" dirty="0"/>
              <a:t>PEAT researched and reported findings in a report titled </a:t>
            </a:r>
            <a:r>
              <a:rPr lang="en-US" b="1" dirty="0">
                <a:solidFill>
                  <a:schemeClr val="accent1"/>
                </a:solidFill>
              </a:rPr>
              <a:t>“eRecruiting &amp; Accessibility: </a:t>
            </a:r>
            <a:r>
              <a:rPr lang="en-US" b="1" i="1" dirty="0">
                <a:solidFill>
                  <a:schemeClr val="accent1"/>
                </a:solidFill>
              </a:rPr>
              <a:t>Is HR Technology Hurting Your Bottom Line</a:t>
            </a:r>
            <a:r>
              <a:rPr lang="en-US" b="1" dirty="0">
                <a:solidFill>
                  <a:schemeClr val="accent1"/>
                </a:solidFill>
              </a:rPr>
              <a:t>?”</a:t>
            </a:r>
            <a:r>
              <a:rPr lang="en-US" dirty="0"/>
              <a:t> </a:t>
            </a:r>
            <a:endParaRPr lang="en-US" b="1" dirty="0">
              <a:solidFill>
                <a:schemeClr val="accent1"/>
              </a:solidFill>
            </a:endParaRPr>
          </a:p>
          <a:p>
            <a:pPr lvl="1"/>
            <a:r>
              <a:rPr lang="en-US" dirty="0"/>
              <a:t>46 percent of people rated their last experience applying for a job online as “difficult to impossible.”</a:t>
            </a:r>
          </a:p>
          <a:p>
            <a:pPr lvl="1"/>
            <a:r>
              <a:rPr lang="en-US" dirty="0"/>
              <a:t>Of the 46 percent, 9 percent were unable to complete the application and 24 percent required assistance from the employer. </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24</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3</a:t>
            </a:r>
          </a:p>
        </p:txBody>
      </p:sp>
    </p:spTree>
    <p:extLst>
      <p:ext uri="{BB962C8B-B14F-4D97-AF65-F5344CB8AC3E}">
        <p14:creationId xmlns:p14="http://schemas.microsoft.com/office/powerpoint/2010/main" val="2804996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a:xfrm>
            <a:off x="1473200" y="355600"/>
            <a:ext cx="7391400" cy="1061086"/>
          </a:xfrm>
        </p:spPr>
        <p:txBody>
          <a:bodyPr/>
          <a:lstStyle/>
          <a:p>
            <a:r>
              <a:rPr lang="en-US" dirty="0"/>
              <a:t>Pre-Employment Stage</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62105" y="1638423"/>
            <a:ext cx="8151284" cy="4492096"/>
          </a:xfrm>
        </p:spPr>
        <p:txBody>
          <a:bodyPr>
            <a:noAutofit/>
          </a:bodyPr>
          <a:lstStyle/>
          <a:p>
            <a:r>
              <a:rPr lang="en-US" dirty="0"/>
              <a:t>Leading eRecruiting accessibility issues include:</a:t>
            </a:r>
          </a:p>
          <a:p>
            <a:pPr lvl="1"/>
            <a:r>
              <a:rPr lang="en-US" dirty="0"/>
              <a:t>Complex navigation</a:t>
            </a:r>
          </a:p>
          <a:p>
            <a:pPr lvl="1"/>
            <a:r>
              <a:rPr lang="en-US" dirty="0"/>
              <a:t>Timeout restrictions</a:t>
            </a:r>
          </a:p>
          <a:p>
            <a:pPr lvl="1"/>
            <a:r>
              <a:rPr lang="en-US" dirty="0"/>
              <a:t>Lack of video captioning</a:t>
            </a:r>
          </a:p>
          <a:p>
            <a:pPr lvl="1"/>
            <a:r>
              <a:rPr lang="en-US" dirty="0"/>
              <a:t>No alternative text for images</a:t>
            </a:r>
          </a:p>
          <a:p>
            <a:pPr lvl="1"/>
            <a:r>
              <a:rPr lang="en-US" dirty="0"/>
              <a:t>Poor screen contrast</a:t>
            </a:r>
          </a:p>
          <a:p>
            <a:pPr lvl="1"/>
            <a:r>
              <a:rPr lang="en-US" dirty="0"/>
              <a:t>Inaccessible form fields</a:t>
            </a:r>
          </a:p>
          <a:p>
            <a:r>
              <a:rPr lang="en-US" dirty="0"/>
              <a:t>Business solutions to these challenges</a:t>
            </a:r>
          </a:p>
          <a:p>
            <a:pPr lvl="1"/>
            <a:r>
              <a:rPr lang="en-US" dirty="0"/>
              <a:t>Making employers aware and recommending increased flexibility on the application process. </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25</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3</a:t>
            </a:r>
          </a:p>
        </p:txBody>
      </p:sp>
    </p:spTree>
    <p:extLst>
      <p:ext uri="{BB962C8B-B14F-4D97-AF65-F5344CB8AC3E}">
        <p14:creationId xmlns:p14="http://schemas.microsoft.com/office/powerpoint/2010/main" val="4053867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a:xfrm>
            <a:off x="1473200" y="355600"/>
            <a:ext cx="7391400" cy="1061086"/>
          </a:xfrm>
        </p:spPr>
        <p:txBody>
          <a:bodyPr/>
          <a:lstStyle/>
          <a:p>
            <a:r>
              <a:rPr lang="en-US" dirty="0"/>
              <a:t>Employment Stage</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26</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3</a:t>
            </a:r>
          </a:p>
        </p:txBody>
      </p:sp>
      <p:sp>
        <p:nvSpPr>
          <p:cNvPr id="2" name="Content Placeholder 1"/>
          <p:cNvSpPr>
            <a:spLocks noGrp="1"/>
          </p:cNvSpPr>
          <p:nvPr>
            <p:ph idx="1"/>
          </p:nvPr>
        </p:nvSpPr>
        <p:spPr/>
        <p:txBody>
          <a:bodyPr/>
          <a:lstStyle/>
          <a:p>
            <a:r>
              <a:rPr lang="en-US" dirty="0"/>
              <a:t> During the employment stage, some barriers that exist for workers with disabilities related to technology include: </a:t>
            </a:r>
          </a:p>
          <a:p>
            <a:pPr lvl="1"/>
            <a:r>
              <a:rPr lang="en-US" dirty="0"/>
              <a:t>Work Immersion and Productivity</a:t>
            </a:r>
          </a:p>
          <a:p>
            <a:pPr lvl="1"/>
            <a:r>
              <a:rPr lang="en-US" dirty="0"/>
              <a:t>Career Advancement</a:t>
            </a:r>
          </a:p>
          <a:p>
            <a:pPr lvl="1"/>
            <a:r>
              <a:rPr lang="en-US" dirty="0"/>
              <a:t>Retention </a:t>
            </a:r>
          </a:p>
        </p:txBody>
      </p:sp>
    </p:spTree>
    <p:extLst>
      <p:ext uri="{BB962C8B-B14F-4D97-AF65-F5344CB8AC3E}">
        <p14:creationId xmlns:p14="http://schemas.microsoft.com/office/powerpoint/2010/main" val="3714514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a:xfrm>
            <a:off x="1473200" y="355600"/>
            <a:ext cx="7391400" cy="1061086"/>
          </a:xfrm>
        </p:spPr>
        <p:txBody>
          <a:bodyPr/>
          <a:lstStyle/>
          <a:p>
            <a:r>
              <a:rPr lang="en-US" dirty="0"/>
              <a:t>Employment Stage</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37116" y="1540933"/>
            <a:ext cx="8151284" cy="4492096"/>
          </a:xfrm>
        </p:spPr>
        <p:txBody>
          <a:bodyPr>
            <a:noAutofit/>
          </a:bodyPr>
          <a:lstStyle/>
          <a:p>
            <a:r>
              <a:rPr lang="en-US" dirty="0"/>
              <a:t>Accessible Technology </a:t>
            </a:r>
          </a:p>
          <a:p>
            <a:pPr lvl="1"/>
            <a:r>
              <a:rPr lang="en-US" dirty="0"/>
              <a:t>Technology used by people with a wide range of functional abilities. </a:t>
            </a:r>
            <a:r>
              <a:rPr lang="en-US" sz="2800" dirty="0"/>
              <a:t> </a:t>
            </a:r>
          </a:p>
          <a:p>
            <a:r>
              <a:rPr lang="en-US" dirty="0"/>
              <a:t>Assistive Technology</a:t>
            </a:r>
          </a:p>
          <a:p>
            <a:pPr lvl="1"/>
            <a:r>
              <a:rPr lang="en-US" dirty="0"/>
              <a:t>Technology used by people in order to perform or improve functions that might otherwise be difficult or impossible.</a:t>
            </a:r>
          </a:p>
          <a:p>
            <a:r>
              <a:rPr lang="en-US" dirty="0"/>
              <a:t>Examples - Accessible and Assistive Technology</a:t>
            </a:r>
          </a:p>
          <a:p>
            <a:r>
              <a:rPr lang="en-US" dirty="0"/>
              <a:t>Universal and Inclusive Design</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27</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3</a:t>
            </a:r>
          </a:p>
        </p:txBody>
      </p:sp>
    </p:spTree>
    <p:extLst>
      <p:ext uri="{BB962C8B-B14F-4D97-AF65-F5344CB8AC3E}">
        <p14:creationId xmlns:p14="http://schemas.microsoft.com/office/powerpoint/2010/main" val="3581582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Employment Stage</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1550481"/>
            <a:ext cx="8515350" cy="915435"/>
          </a:xfrm>
        </p:spPr>
        <p:txBody>
          <a:bodyPr>
            <a:noAutofit/>
          </a:bodyPr>
          <a:lstStyle/>
          <a:p>
            <a:pPr>
              <a:lnSpc>
                <a:spcPct val="120000"/>
              </a:lnSpc>
            </a:pPr>
            <a:r>
              <a:rPr lang="en-US" dirty="0"/>
              <a:t>PEAT developed several key resources as possible solutions for employers in this stage:</a:t>
            </a:r>
          </a:p>
          <a:p>
            <a:pPr lvl="1">
              <a:lnSpc>
                <a:spcPct val="120000"/>
              </a:lnSpc>
            </a:pPr>
            <a:r>
              <a:rPr lang="en-US" b="1" dirty="0">
                <a:solidFill>
                  <a:schemeClr val="accent1"/>
                </a:solidFill>
              </a:rPr>
              <a:t>TalentWorks</a:t>
            </a:r>
            <a:r>
              <a:rPr lang="en-US" dirty="0"/>
              <a:t> – An online guide to help employers improve the accessibility of the technology they use throughout the entire employment lifecycle.</a:t>
            </a:r>
          </a:p>
          <a:p>
            <a:pPr lvl="1">
              <a:lnSpc>
                <a:spcPct val="120000"/>
              </a:lnSpc>
            </a:pPr>
            <a:r>
              <a:rPr lang="en-US" b="1" dirty="0">
                <a:solidFill>
                  <a:schemeClr val="accent1"/>
                </a:solidFill>
              </a:rPr>
              <a:t>BuyIT!</a:t>
            </a:r>
            <a:r>
              <a:rPr lang="en-US" dirty="0"/>
              <a:t> – An online guide to help employers ensure the information and collection technologies tools (ICT) the business buys work for everyone.  </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28</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3</a:t>
            </a:r>
          </a:p>
        </p:txBody>
      </p:sp>
    </p:spTree>
    <p:extLst>
      <p:ext uri="{BB962C8B-B14F-4D97-AF65-F5344CB8AC3E}">
        <p14:creationId xmlns:p14="http://schemas.microsoft.com/office/powerpoint/2010/main" val="1735422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Post-Employment and Retirement Stage</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pPr marL="274320" lvl="1" indent="-274320">
              <a:spcBef>
                <a:spcPts val="1800"/>
              </a:spcBef>
              <a:buClr>
                <a:schemeClr val="accent2"/>
              </a:buClr>
              <a:buFont typeface="Wingdings 2" panose="05020102010507070707" pitchFamily="18" charset="2"/>
              <a:buChar char="¡"/>
            </a:pPr>
            <a:r>
              <a:rPr lang="en-US" sz="2800" dirty="0"/>
              <a:t>The use of technology continues after an employee leaves a job: </a:t>
            </a:r>
            <a:endParaRPr lang="en-US" sz="2800" dirty="0">
              <a:solidFill>
                <a:schemeClr val="tx1"/>
              </a:solidFill>
            </a:endParaRPr>
          </a:p>
          <a:p>
            <a:pPr marL="754380" lvl="2" indent="-342900">
              <a:spcBef>
                <a:spcPts val="1800"/>
              </a:spcBef>
              <a:buClrTx/>
              <a:buFont typeface="Wingdings" panose="05000000000000000000" pitchFamily="2" charset="2"/>
              <a:buChar char="Ø"/>
            </a:pPr>
            <a:r>
              <a:rPr lang="en-US" dirty="0">
                <a:solidFill>
                  <a:schemeClr val="tx1"/>
                </a:solidFill>
              </a:rPr>
              <a:t>Completing online job exit forms and accessing statements;</a:t>
            </a:r>
          </a:p>
          <a:p>
            <a:pPr marL="754380" lvl="2" indent="-342900">
              <a:spcBef>
                <a:spcPts val="1800"/>
              </a:spcBef>
              <a:buClrTx/>
              <a:buFont typeface="Wingdings" panose="05000000000000000000" pitchFamily="2" charset="2"/>
              <a:buChar char="Ø"/>
            </a:pPr>
            <a:r>
              <a:rPr lang="en-US" dirty="0">
                <a:solidFill>
                  <a:schemeClr val="tx1"/>
                </a:solidFill>
              </a:rPr>
              <a:t>Accessing past performance records for another job; and </a:t>
            </a:r>
          </a:p>
          <a:p>
            <a:pPr marL="754380" lvl="2" indent="-342900">
              <a:spcBef>
                <a:spcPts val="1800"/>
              </a:spcBef>
              <a:buClrTx/>
              <a:buFont typeface="Wingdings" panose="05000000000000000000" pitchFamily="2" charset="2"/>
              <a:buChar char="Ø"/>
            </a:pPr>
            <a:r>
              <a:rPr lang="en-US" dirty="0">
                <a:solidFill>
                  <a:schemeClr val="tx1"/>
                </a:solidFill>
              </a:rPr>
              <a:t>Continued administration of benefits and retirement planning</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29</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3</a:t>
            </a:r>
          </a:p>
        </p:txBody>
      </p:sp>
    </p:spTree>
    <p:extLst>
      <p:ext uri="{BB962C8B-B14F-4D97-AF65-F5344CB8AC3E}">
        <p14:creationId xmlns:p14="http://schemas.microsoft.com/office/powerpoint/2010/main" val="4033662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873C97B-95A2-4116-9274-303EDB06FE9F}"/>
              </a:ext>
            </a:extLst>
          </p:cNvPr>
          <p:cNvSpPr>
            <a:spLocks noGrp="1"/>
          </p:cNvSpPr>
          <p:nvPr>
            <p:ph idx="1"/>
          </p:nvPr>
        </p:nvSpPr>
        <p:spPr/>
        <p:txBody>
          <a:bodyPr>
            <a:normAutofit fontScale="92500" lnSpcReduction="10000"/>
          </a:bodyPr>
          <a:lstStyle/>
          <a:p>
            <a:r>
              <a:rPr lang="en-US" dirty="0"/>
              <a:t>Kathleen West-Evans</a:t>
            </a:r>
          </a:p>
          <a:p>
            <a:pPr lvl="1"/>
            <a:r>
              <a:rPr lang="en-US" dirty="0"/>
              <a:t>Director of Business Relations</a:t>
            </a:r>
          </a:p>
          <a:p>
            <a:pPr lvl="2"/>
            <a:r>
              <a:rPr lang="en-US" dirty="0"/>
              <a:t>National Employment Team (NET)</a:t>
            </a:r>
          </a:p>
          <a:p>
            <a:pPr lvl="2"/>
            <a:r>
              <a:rPr lang="en-US" dirty="0"/>
              <a:t>Council of State Administrators of Vocational Rehabilitation  (CSAVR)</a:t>
            </a:r>
          </a:p>
        </p:txBody>
      </p:sp>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0"/>
          </p:nvPr>
        </p:nvSpPr>
        <p:spPr/>
        <p:txBody>
          <a:bodyPr/>
          <a:lstStyle/>
          <a:p>
            <a:fld id="{706D636C-90A3-4979-BA37-BAB384B22101}" type="slidenum">
              <a:rPr lang="en-US" smtClean="0"/>
              <a:pPr/>
              <a:t>3</a:t>
            </a:fld>
            <a:endParaRPr lang="en-US" dirty="0"/>
          </a:p>
        </p:txBody>
      </p:sp>
      <p:sp>
        <p:nvSpPr>
          <p:cNvPr id="10" name="Content Placeholder 9">
            <a:extLst>
              <a:ext uri="{FF2B5EF4-FFF2-40B4-BE49-F238E27FC236}">
                <a16:creationId xmlns:a16="http://schemas.microsoft.com/office/drawing/2014/main" id="{271256A7-54C8-4105-A6C4-47BF54044923}"/>
              </a:ext>
            </a:extLst>
          </p:cNvPr>
          <p:cNvSpPr>
            <a:spLocks noGrp="1"/>
          </p:cNvSpPr>
          <p:nvPr>
            <p:ph idx="12"/>
          </p:nvPr>
        </p:nvSpPr>
        <p:spPr/>
        <p:txBody>
          <a:bodyPr/>
          <a:lstStyle/>
          <a:p>
            <a:r>
              <a:rPr lang="en-US" dirty="0"/>
              <a:t>Josh Christianson</a:t>
            </a:r>
          </a:p>
          <a:p>
            <a:pPr lvl="1"/>
            <a:r>
              <a:rPr lang="en-US" dirty="0"/>
              <a:t>Project Director</a:t>
            </a:r>
          </a:p>
          <a:p>
            <a:pPr lvl="2"/>
            <a:r>
              <a:rPr lang="en-US" dirty="0"/>
              <a:t>Partnership on Employment &amp; Accessible Technology (PEAT)</a:t>
            </a:r>
          </a:p>
        </p:txBody>
      </p:sp>
      <p:pic>
        <p:nvPicPr>
          <p:cNvPr id="7" name="Picture Placeholder 6" descr="A person wearing glasses and smiling at the camera&#10;&#10;Description generated with very high confidence" title="photo of Kathleen West-Evans">
            <a:extLst>
              <a:ext uri="{FF2B5EF4-FFF2-40B4-BE49-F238E27FC236}">
                <a16:creationId xmlns:a16="http://schemas.microsoft.com/office/drawing/2014/main" id="{8EF4CF59-C0CD-41B1-A3A1-A2DFF2FB84DE}"/>
              </a:ext>
            </a:extLst>
          </p:cNvPr>
          <p:cNvPicPr>
            <a:picLocks noGrp="1" noChangeAspect="1"/>
          </p:cNvPicPr>
          <p:nvPr>
            <p:ph type="pic" idx="11"/>
          </p:nvPr>
        </p:nvPicPr>
        <p:blipFill>
          <a:blip r:embed="rId3">
            <a:extLst>
              <a:ext uri="{28A0092B-C50C-407E-A947-70E740481C1C}">
                <a14:useLocalDpi xmlns:a14="http://schemas.microsoft.com/office/drawing/2010/main" val="0"/>
              </a:ext>
            </a:extLst>
          </a:blip>
          <a:srcRect l="2487" r="2487"/>
          <a:stretch>
            <a:fillRect/>
          </a:stretch>
        </p:blipFill>
        <p:spPr/>
      </p:pic>
      <p:pic>
        <p:nvPicPr>
          <p:cNvPr id="9" name="Picture Placeholder 4" title="photo of Josh Christianson"/>
          <p:cNvPicPr>
            <a:picLocks noGrp="1" noChangeAspect="1"/>
          </p:cNvPicPr>
          <p:nvPr>
            <p:ph type="pic" idx="13"/>
          </p:nvPr>
        </p:nvPicPr>
        <p:blipFill>
          <a:blip r:embed="rId4" cstate="print">
            <a:extLst>
              <a:ext uri="{28A0092B-C50C-407E-A947-70E740481C1C}">
                <a14:useLocalDpi xmlns:a14="http://schemas.microsoft.com/office/drawing/2010/main" val="0"/>
              </a:ext>
            </a:extLst>
          </a:blip>
          <a:srcRect l="13544" r="13544"/>
          <a:stretch>
            <a:fillRect/>
          </a:stretch>
        </p:blipFill>
        <p:spPr/>
      </p:pic>
    </p:spTree>
    <p:extLst>
      <p:ext uri="{BB962C8B-B14F-4D97-AF65-F5344CB8AC3E}">
        <p14:creationId xmlns:p14="http://schemas.microsoft.com/office/powerpoint/2010/main" val="367274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The Future of Technology in the Labor Force</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pPr marL="274320" lvl="1" indent="-274320">
              <a:spcBef>
                <a:spcPts val="1800"/>
              </a:spcBef>
              <a:buClr>
                <a:schemeClr val="accent2"/>
              </a:buClr>
              <a:buFont typeface="Wingdings 2" panose="05020102010507070707" pitchFamily="18" charset="2"/>
              <a:buChar char="¡"/>
            </a:pPr>
            <a:r>
              <a:rPr lang="en-US" sz="2800" dirty="0">
                <a:solidFill>
                  <a:schemeClr val="tx1"/>
                </a:solidFill>
              </a:rPr>
              <a:t>The rapid advancement of technology inventions could break down barriers further for people with disabilities in the labor force.</a:t>
            </a:r>
          </a:p>
          <a:p>
            <a:pPr marL="754380" lvl="2" indent="-342900">
              <a:spcBef>
                <a:spcPts val="1800"/>
              </a:spcBef>
              <a:buClrTx/>
              <a:buFont typeface="Wingdings" panose="05000000000000000000" pitchFamily="2" charset="2"/>
              <a:buChar char="Ø"/>
            </a:pPr>
            <a:r>
              <a:rPr lang="en-US" dirty="0">
                <a:solidFill>
                  <a:schemeClr val="tx1"/>
                </a:solidFill>
              </a:rPr>
              <a:t>Live Video</a:t>
            </a:r>
          </a:p>
          <a:p>
            <a:pPr marL="754380" lvl="2" indent="-342900">
              <a:spcBef>
                <a:spcPts val="1800"/>
              </a:spcBef>
              <a:buClrTx/>
              <a:buFont typeface="Wingdings" panose="05000000000000000000" pitchFamily="2" charset="2"/>
              <a:buChar char="Ø"/>
            </a:pPr>
            <a:r>
              <a:rPr lang="en-US" dirty="0">
                <a:solidFill>
                  <a:schemeClr val="tx1"/>
                </a:solidFill>
              </a:rPr>
              <a:t>Mixed Reality</a:t>
            </a:r>
          </a:p>
          <a:p>
            <a:pPr marL="754380" lvl="2" indent="-342900">
              <a:spcBef>
                <a:spcPts val="1800"/>
              </a:spcBef>
              <a:buClrTx/>
              <a:buFont typeface="Wingdings" panose="05000000000000000000" pitchFamily="2" charset="2"/>
              <a:buChar char="Ø"/>
            </a:pPr>
            <a:r>
              <a:rPr lang="en-US" dirty="0">
                <a:solidFill>
                  <a:schemeClr val="tx1"/>
                </a:solidFill>
              </a:rPr>
              <a:t>Artificial Intelligence</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30</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3</a:t>
            </a:r>
          </a:p>
        </p:txBody>
      </p:sp>
    </p:spTree>
    <p:extLst>
      <p:ext uri="{BB962C8B-B14F-4D97-AF65-F5344CB8AC3E}">
        <p14:creationId xmlns:p14="http://schemas.microsoft.com/office/powerpoint/2010/main" val="2552395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7772EF-269F-4291-BE88-2FED5287E897}"/>
              </a:ext>
            </a:extLst>
          </p:cNvPr>
          <p:cNvSpPr>
            <a:spLocks noGrp="1"/>
          </p:cNvSpPr>
          <p:nvPr>
            <p:ph sz="half" idx="1"/>
          </p:nvPr>
        </p:nvSpPr>
        <p:spPr>
          <a:xfrm>
            <a:off x="411892" y="1506071"/>
            <a:ext cx="4032473" cy="4738625"/>
          </a:xfrm>
        </p:spPr>
        <p:txBody>
          <a:bodyPr/>
          <a:lstStyle/>
          <a:p>
            <a:r>
              <a:rPr lang="en-US" sz="1800" dirty="0"/>
              <a:t>Policy Matters</a:t>
            </a:r>
          </a:p>
          <a:p>
            <a:pPr lvl="1"/>
            <a:r>
              <a:rPr lang="en-US" dirty="0"/>
              <a:t>Resource that contains information pertaining to policies such as Section 508, ADA, WIOA, and other relevant topics. </a:t>
            </a:r>
          </a:p>
          <a:p>
            <a:pPr lvl="2">
              <a:buFont typeface="Wingdings" panose="05000000000000000000" pitchFamily="2" charset="2"/>
              <a:buChar char="Ø"/>
            </a:pPr>
            <a:r>
              <a:rPr lang="en-US" dirty="0"/>
              <a:t>https://www.peatworks.org/policy-matters</a:t>
            </a:r>
          </a:p>
          <a:p>
            <a:r>
              <a:rPr lang="en-US" sz="1800" dirty="0"/>
              <a:t>Buy IT!</a:t>
            </a:r>
          </a:p>
          <a:p>
            <a:pPr lvl="1"/>
            <a:r>
              <a:rPr lang="en-US" dirty="0"/>
              <a:t>Resource that supports employers and their purchasing staff  in building accessibility and usability into their ICT procurement process.</a:t>
            </a:r>
          </a:p>
          <a:p>
            <a:pPr lvl="2">
              <a:buFont typeface="Wingdings" panose="05000000000000000000" pitchFamily="2" charset="2"/>
              <a:buChar char="Ø"/>
            </a:pPr>
            <a:r>
              <a:rPr lang="en-US" dirty="0">
                <a:hlinkClick r:id="rId3"/>
              </a:rPr>
              <a:t>https://www.peatworks.org/buy-IT/</a:t>
            </a:r>
            <a:endParaRPr lang="en-US" dirty="0"/>
          </a:p>
          <a:p>
            <a:r>
              <a:rPr lang="en-US" sz="1800" dirty="0"/>
              <a:t>TalentWorks</a:t>
            </a:r>
          </a:p>
          <a:p>
            <a:pPr lvl="1"/>
            <a:r>
              <a:rPr lang="en-US" dirty="0"/>
              <a:t>Resource that helps employers and HR professionals make their eRecruiting technologies accessible to all job seekers–including those with disabilities</a:t>
            </a:r>
          </a:p>
          <a:p>
            <a:pPr lvl="2">
              <a:buFont typeface="Wingdings" panose="05000000000000000000" pitchFamily="2" charset="2"/>
              <a:buChar char="Ø"/>
            </a:pPr>
            <a:r>
              <a:rPr lang="en-US" dirty="0"/>
              <a:t>https://www.peatworks.org/talentworks</a:t>
            </a:r>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a:xfrm>
            <a:off x="8190595" y="6356351"/>
            <a:ext cx="753001" cy="365125"/>
          </a:xfrm>
        </p:spPr>
        <p:txBody>
          <a:bodyPr/>
          <a:lstStyle/>
          <a:p>
            <a:fld id="{706D636C-90A3-4979-BA37-BAB384B22101}" type="slidenum">
              <a:rPr lang="en-US" smtClean="0"/>
              <a:pPr/>
              <a:t>31</a:t>
            </a:fld>
            <a:endParaRPr lang="en-US" dirty="0"/>
          </a:p>
        </p:txBody>
      </p:sp>
      <p:sp>
        <p:nvSpPr>
          <p:cNvPr id="6" name="Content Placeholder 3">
            <a:extLst>
              <a:ext uri="{FF2B5EF4-FFF2-40B4-BE49-F238E27FC236}">
                <a16:creationId xmlns:a16="http://schemas.microsoft.com/office/drawing/2014/main" id="{0B7772EF-269F-4291-BE88-2FED5287E897}"/>
              </a:ext>
            </a:extLst>
          </p:cNvPr>
          <p:cNvSpPr>
            <a:spLocks noGrp="1"/>
          </p:cNvSpPr>
          <p:nvPr>
            <p:ph sz="half" idx="1"/>
          </p:nvPr>
        </p:nvSpPr>
        <p:spPr>
          <a:xfrm>
            <a:off x="4662159" y="1506071"/>
            <a:ext cx="4032473" cy="4747093"/>
          </a:xfrm>
        </p:spPr>
        <p:txBody>
          <a:bodyPr/>
          <a:lstStyle/>
          <a:p>
            <a:r>
              <a:rPr lang="en-US" sz="1800" dirty="0"/>
              <a:t>Creative Recruiting Strategies for the Digital Age</a:t>
            </a:r>
          </a:p>
          <a:p>
            <a:pPr lvl="1"/>
            <a:r>
              <a:rPr lang="en-US" dirty="0"/>
              <a:t>A PowerPoint resource that outlines the top five creative recruitment strategies for the digital age.  </a:t>
            </a:r>
          </a:p>
          <a:p>
            <a:pPr lvl="2">
              <a:buFont typeface="Wingdings" panose="05000000000000000000" pitchFamily="2" charset="2"/>
              <a:buChar char="Ø"/>
            </a:pPr>
            <a:r>
              <a:rPr lang="en-US" dirty="0"/>
              <a:t>http://www.peatworks.org/content/webinars/2017/11/XceptionalHR</a:t>
            </a:r>
          </a:p>
          <a:p>
            <a:r>
              <a:rPr lang="en-US" sz="1800" dirty="0"/>
              <a:t>American Job Center (AJC) Resources to Support Accessibility</a:t>
            </a:r>
          </a:p>
          <a:p>
            <a:pPr lvl="1"/>
            <a:r>
              <a:rPr lang="en-US" dirty="0"/>
              <a:t>Resource links to support AJCs to improve accessibility to people with disabilities. </a:t>
            </a:r>
          </a:p>
          <a:p>
            <a:pPr lvl="2">
              <a:buFont typeface="Wingdings" panose="05000000000000000000" pitchFamily="2" charset="2"/>
              <a:buChar char="Ø"/>
            </a:pPr>
            <a:r>
              <a:rPr lang="en-US" dirty="0">
                <a:hlinkClick r:id="rId4"/>
              </a:rPr>
              <a:t>American Job Centers and Digital Access: A Guide to Accessible ICT</a:t>
            </a:r>
            <a:endParaRPr lang="en-US" dirty="0"/>
          </a:p>
          <a:p>
            <a:pPr lvl="2">
              <a:buFont typeface="Wingdings" panose="05000000000000000000" pitchFamily="2" charset="2"/>
              <a:buChar char="Ø"/>
            </a:pPr>
            <a:r>
              <a:rPr lang="en-US" dirty="0">
                <a:hlinkClick r:id="rId5"/>
              </a:rPr>
              <a:t>WIOA and Accessible Technology: Five Things AJCs Need to Know</a:t>
            </a:r>
            <a:endParaRPr lang="en-US" dirty="0"/>
          </a:p>
          <a:p>
            <a:pPr lvl="2">
              <a:buFont typeface="Wingdings" panose="05000000000000000000" pitchFamily="2" charset="2"/>
              <a:buChar char="Ø"/>
            </a:pPr>
            <a:r>
              <a:rPr lang="en-US" dirty="0">
                <a:hlinkClick r:id="rId6"/>
              </a:rPr>
              <a:t>Digital Accessibility Checklist for American Job Centers</a:t>
            </a:r>
            <a:endParaRPr lang="en-US" dirty="0"/>
          </a:p>
          <a:p>
            <a:pPr lvl="2">
              <a:buFont typeface="Wingdings" panose="05000000000000000000" pitchFamily="2" charset="2"/>
              <a:buChar char="Ø"/>
            </a:pPr>
            <a:r>
              <a:rPr lang="en-US" dirty="0">
                <a:hlinkClick r:id="rId7"/>
              </a:rPr>
              <a:t>WIOA and Accessible Technology: A Presentation Deck for AJCs</a:t>
            </a:r>
            <a:endParaRPr lang="en-US" dirty="0"/>
          </a:p>
        </p:txBody>
      </p:sp>
      <p:sp>
        <p:nvSpPr>
          <p:cNvPr id="5" name="Text Placeholder 3">
            <a:extLst>
              <a:ext uri="{FF2B5EF4-FFF2-40B4-BE49-F238E27FC236}">
                <a16:creationId xmlns:a16="http://schemas.microsoft.com/office/drawing/2014/main" id="{60F4D6CA-5578-450F-AF49-B3EADA1CB0B7}"/>
              </a:ext>
            </a:extLst>
          </p:cNvPr>
          <p:cNvSpPr>
            <a:spLocks noGrp="1"/>
          </p:cNvSpPr>
          <p:nvPr>
            <p:ph type="body" sz="half" idx="11"/>
          </p:nvPr>
        </p:nvSpPr>
        <p:spPr>
          <a:xfrm>
            <a:off x="361241" y="471206"/>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3</a:t>
            </a:r>
          </a:p>
        </p:txBody>
      </p:sp>
    </p:spTree>
    <p:extLst>
      <p:ext uri="{BB962C8B-B14F-4D97-AF65-F5344CB8AC3E}">
        <p14:creationId xmlns:p14="http://schemas.microsoft.com/office/powerpoint/2010/main" val="1661183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fld id="{706D636C-90A3-4979-BA37-BAB384B22101}" type="slidenum">
              <a:rPr lang="en-US" smtClean="0"/>
              <a:pPr/>
              <a:t>32</a:t>
            </a:fld>
            <a:endParaRPr lang="en-US" dirty="0"/>
          </a:p>
        </p:txBody>
      </p:sp>
      <p:sp>
        <p:nvSpPr>
          <p:cNvPr id="3" name="Title 2">
            <a:extLst>
              <a:ext uri="{FF2B5EF4-FFF2-40B4-BE49-F238E27FC236}">
                <a16:creationId xmlns:a16="http://schemas.microsoft.com/office/drawing/2014/main" id="{04515D32-CE31-4B80-BD0E-8E6C46CBEA5E}"/>
              </a:ext>
            </a:extLst>
          </p:cNvPr>
          <p:cNvSpPr>
            <a:spLocks noGrp="1"/>
          </p:cNvSpPr>
          <p:nvPr>
            <p:ph type="title" idx="4294967295"/>
          </p:nvPr>
        </p:nvSpPr>
        <p:spPr>
          <a:xfrm>
            <a:off x="0" y="-1240154"/>
            <a:ext cx="7955280" cy="1051560"/>
          </a:xfrm>
        </p:spPr>
        <p:txBody>
          <a:bodyPr/>
          <a:lstStyle/>
          <a:p>
            <a:r>
              <a:rPr lang="en-US" dirty="0">
                <a:solidFill>
                  <a:schemeClr val="bg1">
                    <a:lumMod val="85000"/>
                  </a:schemeClr>
                </a:solidFill>
              </a:rPr>
              <a:t>Any Questions?</a:t>
            </a:r>
          </a:p>
        </p:txBody>
      </p:sp>
    </p:spTree>
    <p:extLst>
      <p:ext uri="{BB962C8B-B14F-4D97-AF65-F5344CB8AC3E}">
        <p14:creationId xmlns:p14="http://schemas.microsoft.com/office/powerpoint/2010/main" val="1489470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64D59-29FA-4179-A338-CB713E8B3EEB}"/>
              </a:ext>
            </a:extLst>
          </p:cNvPr>
          <p:cNvSpPr>
            <a:spLocks noGrp="1"/>
          </p:cNvSpPr>
          <p:nvPr>
            <p:ph idx="1"/>
          </p:nvPr>
        </p:nvSpPr>
        <p:spPr/>
        <p:txBody>
          <a:bodyPr/>
          <a:lstStyle/>
          <a:p>
            <a:r>
              <a:rPr lang="en-US" dirty="0"/>
              <a:t>Kathleen West-Evans</a:t>
            </a:r>
          </a:p>
          <a:p>
            <a:pPr lvl="1"/>
            <a:r>
              <a:rPr lang="en-US" dirty="0"/>
              <a:t>Director of Business Relations</a:t>
            </a:r>
          </a:p>
          <a:p>
            <a:pPr lvl="2"/>
            <a:r>
              <a:rPr lang="en-US" b="0" dirty="0"/>
              <a:t>Council of State Administrators of Vocational Rehabilitation (CSAVR)</a:t>
            </a:r>
          </a:p>
          <a:p>
            <a:pPr lvl="3"/>
            <a:r>
              <a:rPr lang="en-US" dirty="0"/>
              <a:t>Kwest-evans@rehabnetwork.org</a:t>
            </a:r>
          </a:p>
          <a:p>
            <a:pPr marL="640080" lvl="4" indent="0">
              <a:buNone/>
            </a:pPr>
            <a:endParaRPr lang="en-US" dirty="0"/>
          </a:p>
          <a:p>
            <a:r>
              <a:rPr lang="en-US" dirty="0"/>
              <a:t>Josh Christianson</a:t>
            </a:r>
          </a:p>
          <a:p>
            <a:pPr lvl="1"/>
            <a:r>
              <a:rPr lang="en-US" dirty="0"/>
              <a:t>Project Director</a:t>
            </a:r>
          </a:p>
          <a:p>
            <a:pPr lvl="2"/>
            <a:r>
              <a:rPr lang="en-US" b="0" dirty="0"/>
              <a:t>Partnership on Employment &amp; Accessible Technology (PEAT)</a:t>
            </a:r>
          </a:p>
          <a:p>
            <a:pPr lvl="3"/>
            <a:r>
              <a:rPr lang="en-US" dirty="0"/>
              <a:t>Jchristianson@peatworks.org</a:t>
            </a:r>
          </a:p>
          <a:p>
            <a:pPr marL="640080" lvl="4" indent="0">
              <a:buNone/>
            </a:pPr>
            <a:endParaRPr lang="en-US" dirty="0"/>
          </a:p>
        </p:txBody>
      </p:sp>
    </p:spTree>
    <p:extLst>
      <p:ext uri="{BB962C8B-B14F-4D97-AF65-F5344CB8AC3E}">
        <p14:creationId xmlns:p14="http://schemas.microsoft.com/office/powerpoint/2010/main" val="4245420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5B7022-EE58-41E1-B703-623394C9E168}"/>
              </a:ext>
            </a:extLst>
          </p:cNvPr>
          <p:cNvSpPr>
            <a:spLocks noGrp="1"/>
          </p:cNvSpPr>
          <p:nvPr>
            <p:ph type="sldNum" sz="quarter" idx="10"/>
          </p:nvPr>
        </p:nvSpPr>
        <p:spPr/>
        <p:txBody>
          <a:bodyPr/>
          <a:lstStyle/>
          <a:p>
            <a:fld id="{706D636C-90A3-4979-BA37-BAB384B22101}" type="slidenum">
              <a:rPr lang="en-US" smtClean="0"/>
              <a:pPr/>
              <a:t>34</a:t>
            </a:fld>
            <a:endParaRPr lang="en-US" dirty="0"/>
          </a:p>
        </p:txBody>
      </p:sp>
      <p:sp>
        <p:nvSpPr>
          <p:cNvPr id="6" name="Text Placeholder 5" title="pushpin bullet">
            <a:extLst>
              <a:ext uri="{FF2B5EF4-FFF2-40B4-BE49-F238E27FC236}">
                <a16:creationId xmlns:a16="http://schemas.microsoft.com/office/drawing/2014/main" id="{78B34450-107A-4130-B52C-44C08A0ADA50}"/>
              </a:ext>
            </a:extLst>
          </p:cNvPr>
          <p:cNvSpPr>
            <a:spLocks noGrp="1"/>
          </p:cNvSpPr>
          <p:nvPr>
            <p:ph type="body" sz="quarter" idx="11"/>
          </p:nvPr>
        </p:nvSpPr>
        <p:spPr>
          <a:xfrm>
            <a:off x="434715" y="1753849"/>
            <a:ext cx="8139659" cy="2698229"/>
          </a:xfrm>
        </p:spPr>
        <p:txBody>
          <a:bodyPr>
            <a:normAutofit/>
          </a:bodyPr>
          <a:lstStyle/>
          <a:p>
            <a:r>
              <a:rPr lang="en-US" sz="3200" dirty="0"/>
              <a:t>The Power of Relationships: Workplace</a:t>
            </a:r>
            <a:endParaRPr lang="en-US" sz="2400" dirty="0"/>
          </a:p>
        </p:txBody>
      </p:sp>
      <p:sp>
        <p:nvSpPr>
          <p:cNvPr id="2" name="TextBox 1">
            <a:extLst>
              <a:ext uri="{FF2B5EF4-FFF2-40B4-BE49-F238E27FC236}">
                <a16:creationId xmlns:a16="http://schemas.microsoft.com/office/drawing/2014/main" id="{A3329867-D3CF-447D-A0F6-E8498FF9DB4F}"/>
              </a:ext>
            </a:extLst>
          </p:cNvPr>
          <p:cNvSpPr txBox="1"/>
          <p:nvPr/>
        </p:nvSpPr>
        <p:spPr>
          <a:xfrm>
            <a:off x="959372" y="2308486"/>
            <a:ext cx="7719934" cy="812530"/>
          </a:xfrm>
          <a:prstGeom prst="rect">
            <a:avLst/>
          </a:prstGeom>
          <a:noFill/>
        </p:spPr>
        <p:txBody>
          <a:bodyPr wrap="square" rtlCol="0">
            <a:spAutoFit/>
          </a:bodyPr>
          <a:lstStyle/>
          <a:p>
            <a:pPr lvl="0" defTabSz="914400">
              <a:lnSpc>
                <a:spcPct val="90000"/>
              </a:lnSpc>
              <a:spcBef>
                <a:spcPts val="1800"/>
              </a:spcBef>
              <a:buClr>
                <a:srgbClr val="9E1C30"/>
              </a:buClr>
              <a:buSzPct val="130000"/>
            </a:pPr>
            <a:r>
              <a:rPr lang="en-US" sz="3200" dirty="0">
                <a:solidFill>
                  <a:srgbClr val="242021"/>
                </a:solidFill>
              </a:rPr>
              <a:t>Mentoring with Youth</a:t>
            </a:r>
            <a:endParaRPr lang="en-US" sz="2000" dirty="0">
              <a:solidFill>
                <a:srgbClr val="242021"/>
              </a:solidFill>
            </a:endParaRPr>
          </a:p>
          <a:p>
            <a:endParaRPr lang="en-US" dirty="0"/>
          </a:p>
        </p:txBody>
      </p:sp>
      <p:sp>
        <p:nvSpPr>
          <p:cNvPr id="3" name="TextBox 2">
            <a:extLst>
              <a:ext uri="{FF2B5EF4-FFF2-40B4-BE49-F238E27FC236}">
                <a16:creationId xmlns:a16="http://schemas.microsoft.com/office/drawing/2014/main" id="{B12FF58B-27ED-4B79-88F6-0E4BA88AF72B}"/>
              </a:ext>
            </a:extLst>
          </p:cNvPr>
          <p:cNvSpPr txBox="1"/>
          <p:nvPr/>
        </p:nvSpPr>
        <p:spPr>
          <a:xfrm>
            <a:off x="329783" y="3578119"/>
            <a:ext cx="6820524" cy="855619"/>
          </a:xfrm>
          <a:prstGeom prst="rect">
            <a:avLst/>
          </a:prstGeom>
          <a:noFill/>
        </p:spPr>
        <p:txBody>
          <a:bodyPr wrap="square" rtlCol="0">
            <a:spAutoFit/>
          </a:bodyPr>
          <a:lstStyle/>
          <a:p>
            <a:pPr marL="1005840" lvl="2" indent="-365760" defTabSz="914400">
              <a:lnSpc>
                <a:spcPct val="90000"/>
              </a:lnSpc>
              <a:spcBef>
                <a:spcPts val="600"/>
              </a:spcBef>
              <a:spcAft>
                <a:spcPts val="1200"/>
              </a:spcAft>
              <a:buClr>
                <a:srgbClr val="124D95"/>
              </a:buClr>
              <a:buFont typeface="Webdings" panose="05030102010509060703" pitchFamily="18" charset="2"/>
              <a:buChar char=""/>
            </a:pPr>
            <a:r>
              <a:rPr lang="en-US" sz="2400" b="1" dirty="0">
                <a:solidFill>
                  <a:srgbClr val="124D95"/>
                </a:solidFill>
              </a:rPr>
              <a:t>January 09, 2018</a:t>
            </a:r>
          </a:p>
          <a:p>
            <a:endParaRPr lang="en-US" dirty="0"/>
          </a:p>
        </p:txBody>
      </p:sp>
      <p:sp>
        <p:nvSpPr>
          <p:cNvPr id="5" name="TextBox 4">
            <a:extLst>
              <a:ext uri="{FF2B5EF4-FFF2-40B4-BE49-F238E27FC236}">
                <a16:creationId xmlns:a16="http://schemas.microsoft.com/office/drawing/2014/main" id="{EB1481BC-66BD-4DB0-B49D-2925B7E2F7B4}"/>
              </a:ext>
            </a:extLst>
          </p:cNvPr>
          <p:cNvSpPr txBox="1"/>
          <p:nvPr/>
        </p:nvSpPr>
        <p:spPr>
          <a:xfrm>
            <a:off x="959372" y="2825550"/>
            <a:ext cx="7615002" cy="590931"/>
          </a:xfrm>
          <a:prstGeom prst="rect">
            <a:avLst/>
          </a:prstGeom>
          <a:noFill/>
        </p:spPr>
        <p:txBody>
          <a:bodyPr wrap="square" rtlCol="0">
            <a:spAutoFit/>
          </a:bodyPr>
          <a:lstStyle/>
          <a:p>
            <a:pPr lvl="0" defTabSz="914400">
              <a:lnSpc>
                <a:spcPct val="90000"/>
              </a:lnSpc>
              <a:spcBef>
                <a:spcPts val="1800"/>
              </a:spcBef>
              <a:buClr>
                <a:srgbClr val="9E1C30"/>
              </a:buClr>
              <a:buSzPct val="130000"/>
            </a:pPr>
            <a:r>
              <a:rPr lang="en-US" dirty="0">
                <a:solidFill>
                  <a:srgbClr val="242021"/>
                </a:solidFill>
                <a:hlinkClick r:id="rId3"/>
              </a:rPr>
              <a:t>https://www.workforcegps.org/events/2017/11/10/09/03/The-Power-of-Relationships-Workplace-Mentoring-with-Youth</a:t>
            </a:r>
            <a:r>
              <a:rPr lang="en-US" dirty="0">
                <a:solidFill>
                  <a:srgbClr val="242021"/>
                </a:solidFill>
              </a:rPr>
              <a:t> </a:t>
            </a:r>
          </a:p>
        </p:txBody>
      </p:sp>
    </p:spTree>
    <p:extLst>
      <p:ext uri="{BB962C8B-B14F-4D97-AF65-F5344CB8AC3E}">
        <p14:creationId xmlns:p14="http://schemas.microsoft.com/office/powerpoint/2010/main" val="632623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103DD-18C2-4FF0-9612-CE3A974CEC6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35</a:t>
            </a:fld>
            <a:endParaRPr lang="en-US" dirty="0"/>
          </a:p>
        </p:txBody>
      </p:sp>
    </p:spTree>
    <p:extLst>
      <p:ext uri="{BB962C8B-B14F-4D97-AF65-F5344CB8AC3E}">
        <p14:creationId xmlns:p14="http://schemas.microsoft.com/office/powerpoint/2010/main" val="148878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p:txBody>
          <a:bodyPr/>
          <a:lstStyle/>
          <a:p>
            <a:r>
              <a:rPr lang="en-US" dirty="0"/>
              <a:t>Understand the WIOA guiding principles   surrounding employer engagement and promote innovative work-based training. </a:t>
            </a:r>
          </a:p>
          <a:p>
            <a:r>
              <a:rPr lang="en-US" dirty="0"/>
              <a:t>Highlight successful strategies and barriers in bridging the disability population with employers to enter the labor force.</a:t>
            </a:r>
          </a:p>
          <a:p>
            <a:r>
              <a:rPr lang="en-US" dirty="0"/>
              <a:t>Gain insights on current and emerging  accessible workplace technology to foster solutions.</a:t>
            </a:r>
          </a:p>
          <a:p>
            <a:pPr marL="0" indent="0">
              <a:buNone/>
            </a:pPr>
            <a:endParaRPr lang="en-US" dirty="0"/>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4</a:t>
            </a:fld>
            <a:endParaRPr lang="en-US" dirty="0"/>
          </a:p>
        </p:txBody>
      </p:sp>
    </p:spTree>
    <p:extLst>
      <p:ext uri="{BB962C8B-B14F-4D97-AF65-F5344CB8AC3E}">
        <p14:creationId xmlns:p14="http://schemas.microsoft.com/office/powerpoint/2010/main" val="3268244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fontScale="90000"/>
          </a:bodyPr>
          <a:lstStyle/>
          <a:p>
            <a:r>
              <a:rPr lang="en-US" dirty="0"/>
              <a:t>A Common Mission - Seamless Service Delivery for Disability Population</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593140" y="1894902"/>
            <a:ext cx="7955280" cy="4406348"/>
          </a:xfrm>
        </p:spPr>
        <p:txBody>
          <a:bodyPr>
            <a:normAutofit/>
          </a:bodyPr>
          <a:lstStyle/>
          <a:p>
            <a:r>
              <a:rPr lang="en-US" b="1" dirty="0">
                <a:solidFill>
                  <a:schemeClr val="accent1"/>
                </a:solidFill>
              </a:rPr>
              <a:t>American Job Centers (AJCs) </a:t>
            </a:r>
            <a:r>
              <a:rPr lang="en-US" dirty="0"/>
              <a:t>– In Program Year 2015, 156,000 individuals with disabilities found work through AJC services.   </a:t>
            </a:r>
          </a:p>
          <a:p>
            <a:r>
              <a:rPr lang="en-US" b="1" dirty="0">
                <a:solidFill>
                  <a:schemeClr val="accent1"/>
                </a:solidFill>
              </a:rPr>
              <a:t>Vocational Rehabilitation (VR) Agencies </a:t>
            </a:r>
            <a:r>
              <a:rPr lang="en-US" dirty="0"/>
              <a:t>– In Program Year 2015, 188,244 individuals with disabilities obtained employment outcomes through VR services.    </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5</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a:t>
            </a:r>
          </a:p>
        </p:txBody>
      </p:sp>
    </p:spTree>
    <p:extLst>
      <p:ext uri="{BB962C8B-B14F-4D97-AF65-F5344CB8AC3E}">
        <p14:creationId xmlns:p14="http://schemas.microsoft.com/office/powerpoint/2010/main" val="3317438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dirty="0"/>
              <a:t>Strategic Alignment Across Programs to Serve Employers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r>
              <a:rPr lang="en-US" dirty="0"/>
              <a:t>WIOA establishes VR as a core program partner to help achieve State workforce vision and goals. AJCs and VR align through: </a:t>
            </a:r>
          </a:p>
          <a:p>
            <a:pPr lvl="1"/>
            <a:r>
              <a:rPr lang="en-US" b="1" dirty="0">
                <a:solidFill>
                  <a:schemeClr val="accent1"/>
                </a:solidFill>
              </a:rPr>
              <a:t>State Plan </a:t>
            </a:r>
            <a:r>
              <a:rPr lang="en-US" dirty="0"/>
              <a:t>– Jointly ensuring employment and training services are coordinated and complement each other </a:t>
            </a:r>
            <a:r>
              <a:rPr lang="en-US" u="sng" dirty="0"/>
              <a:t>to meet employers’ needs</a:t>
            </a:r>
            <a:r>
              <a:rPr lang="en-US" dirty="0"/>
              <a:t>. </a:t>
            </a:r>
          </a:p>
          <a:p>
            <a:pPr lvl="1"/>
            <a:r>
              <a:rPr lang="en-US" b="1" dirty="0">
                <a:solidFill>
                  <a:schemeClr val="accent1"/>
                </a:solidFill>
              </a:rPr>
              <a:t>Performance</a:t>
            </a:r>
            <a:r>
              <a:rPr lang="en-US" dirty="0"/>
              <a:t> – Jointly establishing new performance measure on the </a:t>
            </a:r>
            <a:r>
              <a:rPr lang="en-US" u="sng" dirty="0"/>
              <a:t>effectiveness in serving employers</a:t>
            </a:r>
            <a:r>
              <a:rPr lang="en-US" dirty="0"/>
              <a:t>.  </a:t>
            </a:r>
          </a:p>
          <a:p>
            <a:endParaRPr lang="en-US" b="1"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6</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a:t>
            </a:r>
          </a:p>
        </p:txBody>
      </p:sp>
    </p:spTree>
    <p:extLst>
      <p:ext uri="{BB962C8B-B14F-4D97-AF65-F5344CB8AC3E}">
        <p14:creationId xmlns:p14="http://schemas.microsoft.com/office/powerpoint/2010/main" val="3465062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dirty="0"/>
              <a:t>A Connection with State and Local Workforce Boards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lstStyle/>
          <a:p>
            <a:r>
              <a:rPr lang="en-US" dirty="0"/>
              <a:t>WIOA establishes VR as required members of State and Local Workforce Development Boards.  At the same table through: </a:t>
            </a:r>
          </a:p>
          <a:p>
            <a:pPr lvl="1"/>
            <a:r>
              <a:rPr lang="en-US" dirty="0"/>
              <a:t>Jointly promoting the use of industry and sector partnerships, and  </a:t>
            </a:r>
          </a:p>
          <a:p>
            <a:pPr lvl="1"/>
            <a:r>
              <a:rPr lang="en-US" dirty="0"/>
              <a:t>Jointly responsible for activities to meet the workforce needs of local and regional employers. </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7</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a:t>
            </a:r>
          </a:p>
        </p:txBody>
      </p:sp>
    </p:spTree>
    <p:extLst>
      <p:ext uri="{BB962C8B-B14F-4D97-AF65-F5344CB8AC3E}">
        <p14:creationId xmlns:p14="http://schemas.microsoft.com/office/powerpoint/2010/main" val="1717688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Supporting Employers - </a:t>
            </a:r>
            <a:br>
              <a:rPr lang="en-US" dirty="0"/>
            </a:br>
            <a:r>
              <a:rPr lang="en-US" dirty="0"/>
              <a:t>Meeting Workforce Needs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r>
              <a:rPr lang="en-US" dirty="0"/>
              <a:t>WIOA establishes that local areas can use funds for demonstrated effective strategies that meet employers’ workforce needs.  </a:t>
            </a:r>
          </a:p>
          <a:p>
            <a:pPr lvl="1"/>
            <a:r>
              <a:rPr lang="en-US" b="1" dirty="0">
                <a:solidFill>
                  <a:schemeClr val="accent1"/>
                </a:solidFill>
              </a:rPr>
              <a:t>Iowa</a:t>
            </a:r>
            <a:r>
              <a:rPr lang="en-US" dirty="0"/>
              <a:t> – Organizing Reverse Career Fairs</a:t>
            </a:r>
          </a:p>
          <a:p>
            <a:pPr lvl="1"/>
            <a:r>
              <a:rPr lang="en-US" b="1" dirty="0">
                <a:solidFill>
                  <a:schemeClr val="accent1"/>
                </a:solidFill>
              </a:rPr>
              <a:t>South Dakota</a:t>
            </a:r>
            <a:r>
              <a:rPr lang="en-US" dirty="0"/>
              <a:t> – Building Pathways:  Targeted Occupations Business Interview and Tour</a:t>
            </a:r>
          </a:p>
          <a:p>
            <a:r>
              <a:rPr lang="en-US" dirty="0"/>
              <a:t>Work Opportunity Tax Credit (WOTC) </a:t>
            </a:r>
          </a:p>
          <a:p>
            <a:pPr lvl="1"/>
            <a:r>
              <a:rPr lang="en-US" dirty="0"/>
              <a:t>Employers are eligible to receive tax credit for hiring individuals with disabilities.  </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8</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a:t>
            </a:r>
          </a:p>
        </p:txBody>
      </p:sp>
    </p:spTree>
    <p:extLst>
      <p:ext uri="{BB962C8B-B14F-4D97-AF65-F5344CB8AC3E}">
        <p14:creationId xmlns:p14="http://schemas.microsoft.com/office/powerpoint/2010/main" val="3527789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Bridging Training Opportunities to Support Employers </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lstStyle/>
          <a:p>
            <a:r>
              <a:rPr lang="en-US" dirty="0"/>
              <a:t>WIOA emphasizes that training leads to industry recognized credentials for in-demand jobs. </a:t>
            </a:r>
          </a:p>
          <a:p>
            <a:r>
              <a:rPr lang="en-US" dirty="0"/>
              <a:t>Access to emerging training opportunities for developing technology skills through public-private partnerships: </a:t>
            </a:r>
          </a:p>
          <a:p>
            <a:pPr lvl="1"/>
            <a:r>
              <a:rPr lang="en-US" b="1" dirty="0" err="1">
                <a:solidFill>
                  <a:schemeClr val="accent1"/>
                </a:solidFill>
              </a:rPr>
              <a:t>TechHire</a:t>
            </a:r>
            <a:r>
              <a:rPr lang="en-US" b="1" dirty="0">
                <a:solidFill>
                  <a:schemeClr val="accent1"/>
                </a:solidFill>
              </a:rPr>
              <a:t> Partnership Grants</a:t>
            </a:r>
          </a:p>
          <a:p>
            <a:pPr lvl="1"/>
            <a:r>
              <a:rPr lang="en-US" b="1" dirty="0">
                <a:solidFill>
                  <a:schemeClr val="accent1"/>
                </a:solidFill>
              </a:rPr>
              <a:t>Apprenticeships</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9</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a:t>
            </a:r>
          </a:p>
        </p:txBody>
      </p:sp>
    </p:spTree>
    <p:extLst>
      <p:ext uri="{BB962C8B-B14F-4D97-AF65-F5344CB8AC3E}">
        <p14:creationId xmlns:p14="http://schemas.microsoft.com/office/powerpoint/2010/main" val="7891849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49&quot;&gt;&lt;object type=&quot;3&quot; unique_id=&quot;10051&quot;&gt;&lt;property id=&quot;20148&quot; value=&quot;5&quot;/&gt;&lt;property id=&quot;20300&quot; value=&quot;Slide 1 - &amp;quot;EMPLOYER ENGAGEMENT TO SUPPORT PEOPLE WITH DISABILITIES IN THE LABOR FORCE&amp;quot;&quot;/&gt;&lt;property id=&quot;20307&quot; value=&quot;287&quot;/&gt;&lt;/object&gt;&lt;object type=&quot;3&quot; unique_id=&quot;10052&quot;&gt;&lt;property id=&quot;20148&quot; value=&quot;5&quot;/&gt;&lt;property id=&quot;20300&quot; value=&quot;Slide 2&quot;/&gt;&lt;property id=&quot;20307&quot; value=&quot;280&quot;/&gt;&lt;/object&gt;&lt;object type=&quot;3&quot; unique_id=&quot;10053&quot;&gt;&lt;property id=&quot;20148&quot; value=&quot;5&quot;/&gt;&lt;property id=&quot;20300&quot; value=&quot;Slide 3&quot;/&gt;&lt;property id=&quot;20307&quot; value=&quot;274&quot;/&gt;&lt;/object&gt;&lt;object type=&quot;3&quot; unique_id=&quot;10054&quot;&gt;&lt;property id=&quot;20148&quot; value=&quot;5&quot;/&gt;&lt;property id=&quot;20300&quot; value=&quot;Slide 4&quot;/&gt;&lt;property id=&quot;20307&quot; value=&quot;286&quot;/&gt;&lt;/object&gt;&lt;object type=&quot;3&quot; unique_id=&quot;10055&quot;&gt;&lt;property id=&quot;20148&quot; value=&quot;5&quot;/&gt;&lt;property id=&quot;20300&quot; value=&quot;Slide 5 - &amp;quot;A Common Mission - Seamless Service Delivery for Disability Population&amp;quot;&quot;/&gt;&lt;property id=&quot;20307&quot; value=&quot;302&quot;/&gt;&lt;/object&gt;&lt;object type=&quot;3&quot; unique_id=&quot;10056&quot;&gt;&lt;property id=&quot;20148&quot; value=&quot;5&quot;/&gt;&lt;property id=&quot;20300&quot; value=&quot;Slide 6 - &amp;quot;Strategic Alignment Across Programs to Serve Employers&amp;quot;&quot;/&gt;&lt;property id=&quot;20307&quot; value=&quot;303&quot;/&gt;&lt;/object&gt;&lt;object type=&quot;3&quot; unique_id=&quot;10057&quot;&gt;&lt;property id=&quot;20148&quot; value=&quot;5&quot;/&gt;&lt;property id=&quot;20300&quot; value=&quot;Slide 7 - &amp;quot;A Connection with State and Local Workforce Boards&amp;quot;&quot;/&gt;&lt;property id=&quot;20307&quot; value=&quot;289&quot;/&gt;&lt;/object&gt;&lt;object type=&quot;3&quot; unique_id=&quot;10058&quot;&gt;&lt;property id=&quot;20148&quot; value=&quot;5&quot;/&gt;&lt;property id=&quot;20300&quot; value=&quot;Slide 8 - &amp;quot;Supporting Employers -  Meeting Workforce Needs&amp;quot;&quot;/&gt;&lt;property id=&quot;20307&quot; value=&quot;298&quot;/&gt;&lt;/object&gt;&lt;object type=&quot;3&quot; unique_id=&quot;10059&quot;&gt;&lt;property id=&quot;20148&quot; value=&quot;5&quot;/&gt;&lt;property id=&quot;20300&quot; value=&quot;Slide 9 - &amp;quot;Bridging Training Opportunities to Support Employers &amp;quot;&quot;/&gt;&lt;property id=&quot;20307&quot; value=&quot;299&quot;/&gt;&lt;/object&gt;&lt;object type=&quot;3&quot; unique_id=&quot;10060&quot;&gt;&lt;property id=&quot;20148&quot; value=&quot;5&quot;/&gt;&lt;property id=&quot;20300&quot; value=&quot;Slide 10&quot;/&gt;&lt;property id=&quot;20307&quot; value=&quot;327&quot;/&gt;&lt;/object&gt;&lt;object type=&quot;3&quot; unique_id=&quot;10061&quot;&gt;&lt;property id=&quot;20148&quot; value=&quot;5&quot;/&gt;&lt;property id=&quot;20300&quot; value=&quot;Slide 11 - &amp;quot;“Connect the Pieces” on Disability.WorkforceGPS.org&amp;quot;&quot;/&gt;&lt;property id=&quot;20307&quot; value=&quot;321&quot;/&gt;&lt;/object&gt;&lt;object type=&quot;3&quot; unique_id=&quot;10062&quot;&gt;&lt;property id=&quot;20148&quot; value=&quot;5&quot;/&gt;&lt;property id=&quot;20300&quot; value=&quot;Slide 12 - &amp;quot;A Senior Cisco Executive&amp;quot;&quot;/&gt;&lt;property id=&quot;20307&quot; value=&quot;319&quot;/&gt;&lt;/object&gt;&lt;object type=&quot;3&quot; unique_id=&quot;10063&quot;&gt;&lt;property id=&quot;20148&quot; value=&quot;5&quot;/&gt;&lt;property id=&quot;20300&quot; value=&quot;Slide 13 - &amp;quot;The Dual Customer  - Connecting Candidates with Disabilities and Employers&amp;quot;&quot;/&gt;&lt;property id=&quot;20307&quot; value=&quot;258&quot;/&gt;&lt;/object&gt;&lt;object type=&quot;3&quot; unique_id=&quot;10064&quot;&gt;&lt;property id=&quot;20148&quot; value=&quot;5&quot;/&gt;&lt;property id=&quot;20300&quot; value=&quot;Slide 14 - &amp;quot;Vocational Rehabilitation’s (VR)  Dual Customer Approach&amp;quot;&quot;/&gt;&lt;property id=&quot;20307&quot; value=&quot;291&quot;/&gt;&lt;/object&gt;&lt;object type=&quot;3&quot; unique_id=&quot;10065&quot;&gt;&lt;property id=&quot;20148&quot; value=&quot;5&quot;/&gt;&lt;property id=&quot;20300&quot; value=&quot;Slide 15 - &amp;quot;WIOA Amendments to the Rehabilitation Act of 1973 &amp;quot;&quot;/&gt;&lt;property id=&quot;20307&quot; value=&quot;292&quot;/&gt;&lt;/object&gt;&lt;object type=&quot;3&quot; unique_id=&quot;10066&quot;&gt;&lt;property id=&quot;20148&quot; value=&quot;5&quot;/&gt;&lt;property id=&quot;20300&quot; value=&quot;Slide 16 - &amp;quot;National Employment Team (NET) and the Talent Acquisition Portal (TAP)&amp;quot;&quot;/&gt;&lt;property id=&quot;20307&quot; value=&quot;293&quot;/&gt;&lt;/object&gt;&lt;object type=&quot;3&quot; unique_id=&quot;10067&quot;&gt;&lt;property id=&quot;20148&quot; value=&quot;5&quot;/&gt;&lt;property id=&quot;20300&quot; value=&quot;Slide 17 - &amp;quot;National Employment Team (NET) and the Talent Acquisition Portal (TAP)&amp;quot;&quot;/&gt;&lt;property id=&quot;20307&quot; value=&quot;305&quot;/&gt;&lt;/object&gt;&lt;object type=&quot;3&quot; unique_id=&quot;10068&quot;&gt;&lt;property id=&quot;20148&quot; value=&quot;5&quot;/&gt;&lt;property id=&quot;20300&quot; value=&quot;Slide 18 - &amp;quot;Business Partnership Models&amp;quot;&quot;/&gt;&lt;property id=&quot;20307&quot; value=&quot;304&quot;/&gt;&lt;/object&gt;&lt;object type=&quot;3&quot; unique_id=&quot;10069&quot;&gt;&lt;property id=&quot;20148&quot; value=&quot;5&quot;/&gt;&lt;property id=&quot;20300&quot; value=&quot;Slide 19&quot;/&gt;&lt;property id=&quot;20307&quot; value=&quot;320&quot;/&gt;&lt;/object&gt;&lt;object type=&quot;3&quot; unique_id=&quot;10070&quot;&gt;&lt;property id=&quot;20148&quot; value=&quot;5&quot;/&gt;&lt;property id=&quot;20300&quot; value=&quot;Slide 20 - &amp;quot;Mixed reality is: &amp;quot;&quot;/&gt;&lt;property id=&quot;20307&quot; value=&quot;271&quot;/&gt;&lt;/object&gt;&lt;object type=&quot;3&quot; unique_id=&quot;10071&quot;&gt;&lt;property id=&quot;20148&quot; value=&quot;5&quot;/&gt;&lt;property id=&quot;20300&quot; value=&quot;Slide 21 - &amp;quot;Mixed reality is: &amp;quot;&quot;/&gt;&lt;property id=&quot;20307&quot; value=&quot;326&quot;/&gt;&lt;/object&gt;&lt;object type=&quot;3&quot; unique_id=&quot;10072&quot;&gt;&lt;property id=&quot;20148&quot; value=&quot;5&quot;/&gt;&lt;property id=&quot;20300&quot; value=&quot;Slide 22 - &amp;quot;Examining Solutions- Current and Emerging Accessible Workplace Technology Tools&amp;quot;&quot;/&gt;&lt;property id=&quot;20307&quot; value=&quot;294&quot;/&gt;&lt;/object&gt;&lt;object type=&quot;3&quot; unique_id=&quot;10073&quot;&gt;&lt;property id=&quot;20148&quot; value=&quot;5&quot;/&gt;&lt;property id=&quot;20300&quot; value=&quot;Slide 23 - &amp;quot;The Employment Lifecycle&amp;quot;&quot;/&gt;&lt;property id=&quot;20307&quot; value=&quot;328&quot;/&gt;&lt;/object&gt;&lt;object type=&quot;3&quot; unique_id=&quot;10074&quot;&gt;&lt;property id=&quot;20148&quot; value=&quot;5&quot;/&gt;&lt;property id=&quot;20300&quot; value=&quot;Slide 24 - &amp;quot;Pre-Employment Stage&amp;quot;&quot;/&gt;&lt;property id=&quot;20307&quot; value=&quot;329&quot;/&gt;&lt;/object&gt;&lt;object type=&quot;3&quot; unique_id=&quot;10075&quot;&gt;&lt;property id=&quot;20148&quot; value=&quot;5&quot;/&gt;&lt;property id=&quot;20300&quot; value=&quot;Slide 25 - &amp;quot;Pre-Employment Stage&amp;quot;&quot;/&gt;&lt;property id=&quot;20307&quot; value=&quot;330&quot;/&gt;&lt;/object&gt;&lt;object type=&quot;3&quot; unique_id=&quot;10076&quot;&gt;&lt;property id=&quot;20148&quot; value=&quot;5&quot;/&gt;&lt;property id=&quot;20300&quot; value=&quot;Slide 26 - &amp;quot;Employment Stage&amp;quot;&quot;/&gt;&lt;property id=&quot;20307&quot; value=&quot;331&quot;/&gt;&lt;/object&gt;&lt;object type=&quot;3&quot; unique_id=&quot;10077&quot;&gt;&lt;property id=&quot;20148&quot; value=&quot;5&quot;/&gt;&lt;property id=&quot;20300&quot; value=&quot;Slide 27 - &amp;quot;Employment Stage&amp;quot;&quot;/&gt;&lt;property id=&quot;20307&quot; value=&quot;332&quot;/&gt;&lt;/object&gt;&lt;object type=&quot;3&quot; unique_id=&quot;10078&quot;&gt;&lt;property id=&quot;20148&quot; value=&quot;5&quot;/&gt;&lt;property id=&quot;20300&quot; value=&quot;Slide 28 - &amp;quot;Employment Stage&amp;quot;&quot;/&gt;&lt;property id=&quot;20307&quot; value=&quot;333&quot;/&gt;&lt;/object&gt;&lt;object type=&quot;3&quot; unique_id=&quot;10079&quot;&gt;&lt;property id=&quot;20148&quot; value=&quot;5&quot;/&gt;&lt;property id=&quot;20300&quot; value=&quot;Slide 29 - &amp;quot;Post-Employment and Retirement Stage&amp;quot;&quot;/&gt;&lt;property id=&quot;20307&quot; value=&quot;334&quot;/&gt;&lt;/object&gt;&lt;object type=&quot;3&quot; unique_id=&quot;10080&quot;&gt;&lt;property id=&quot;20148&quot; value=&quot;5&quot;/&gt;&lt;property id=&quot;20300&quot; value=&quot;Slide 30 - &amp;quot;The Future of Technology in the Labor Force&amp;quot;&quot;/&gt;&lt;property id=&quot;20307&quot; value=&quot;335&quot;/&gt;&lt;/object&gt;&lt;object type=&quot;3&quot; unique_id=&quot;10081&quot;&gt;&lt;property id=&quot;20148&quot; value=&quot;5&quot;/&gt;&lt;property id=&quot;20300&quot; value=&quot;Slide 31&quot;/&gt;&lt;property id=&quot;20307&quot; value=&quot;336&quot;/&gt;&lt;/object&gt;&lt;object type=&quot;3&quot; unique_id=&quot;10082&quot;&gt;&lt;property id=&quot;20148&quot; value=&quot;5&quot;/&gt;&lt;property id=&quot;20300&quot; value=&quot;Slide 32 - &amp;quot;Any Questions?&amp;quot;&quot;/&gt;&lt;property id=&quot;20307&quot; value=&quot;281&quot;/&gt;&lt;/object&gt;&lt;object type=&quot;3&quot; unique_id=&quot;10083&quot;&gt;&lt;property id=&quot;20148&quot; value=&quot;5&quot;/&gt;&lt;property id=&quot;20300&quot; value=&quot;Slide 33&quot;/&gt;&lt;property id=&quot;20307&quot; value=&quot;275&quot;/&gt;&lt;/object&gt;&lt;object type=&quot;3&quot; unique_id=&quot;10084&quot;&gt;&lt;property id=&quot;20148&quot; value=&quot;5&quot;/&gt;&lt;property id=&quot;20300&quot; value=&quot;Slide 35&quot;/&gt;&lt;property id=&quot;20307&quot; value=&quot;282&quot;/&gt;&lt;/object&gt;&lt;object type=&quot;3&quot; unique_id=&quot;10309&quot;&gt;&lt;property id=&quot;20148&quot; value=&quot;5&quot;/&gt;&lt;property id=&quot;20300&quot; value=&quot;Slide 34&quot;/&gt;&lt;property id=&quot;20307&quot; value=&quot;337&quot;/&gt;&lt;/object&gt;&lt;/object&gt;&lt;object type=&quot;8&quot; unique_id=&quot;10121&quot;&gt;&lt;/object&gt;&lt;/object&gt;&lt;/database&gt;"/>
  <p:tag name="MMPROD_NEXTUNIQUEID" val="10009"/>
  <p:tag name="SECTOMILLISECCONVERTED" val="1"/>
</p:tagLst>
</file>

<file path=ppt/theme/theme1.xml><?xml version="1.0" encoding="utf-8"?>
<a:theme xmlns:a="http://schemas.openxmlformats.org/drawingml/2006/main" name="Standard Slides">
  <a:themeElements>
    <a:clrScheme name="Custom 1">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124D95"/>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7ECA4697952647996E3DCC2F1F08AE" ma:contentTypeVersion="0" ma:contentTypeDescription="Create a new document." ma:contentTypeScope="" ma:versionID="f2c62b2e7a6d721f16ce36fba2ae52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17E154-514E-4C5D-93EA-A1288BAA4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7CF015E-6999-426A-BC7D-409AC2FCC98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89D6581-FF20-4325-BA6A-D76F7645C3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7032</TotalTime>
  <Words>2144</Words>
  <Application>Microsoft Office PowerPoint</Application>
  <PresentationFormat>On-screen Show (4:3)</PresentationFormat>
  <Paragraphs>320</Paragraphs>
  <Slides>35</Slides>
  <Notes>35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Arial</vt:lpstr>
      <vt:lpstr>Calibri</vt:lpstr>
      <vt:lpstr>Impact</vt:lpstr>
      <vt:lpstr>Times New Roman</vt:lpstr>
      <vt:lpstr>Webdings</vt:lpstr>
      <vt:lpstr>Wingdings</vt:lpstr>
      <vt:lpstr>Wingdings 2</vt:lpstr>
      <vt:lpstr>Wingdings 3</vt:lpstr>
      <vt:lpstr>Standard Slides</vt:lpstr>
      <vt:lpstr>Interactive Slides</vt:lpstr>
      <vt:lpstr>EMPLOYER ENGAGEMENT TO SUPPORT PEOPLE WITH DISABILITIES IN THE LABOR FORCE</vt:lpstr>
      <vt:lpstr>PowerPoint Presentation</vt:lpstr>
      <vt:lpstr>PowerPoint Presentation</vt:lpstr>
      <vt:lpstr>PowerPoint Presentation</vt:lpstr>
      <vt:lpstr>A Common Mission - Seamless Service Delivery for Disability Population</vt:lpstr>
      <vt:lpstr>Strategic Alignment Across Programs to Serve Employers</vt:lpstr>
      <vt:lpstr>A Connection with State and Local Workforce Boards</vt:lpstr>
      <vt:lpstr>Supporting Employers -  Meeting Workforce Needs</vt:lpstr>
      <vt:lpstr>Bridging Training Opportunities to Support Employers </vt:lpstr>
      <vt:lpstr>PowerPoint Presentation</vt:lpstr>
      <vt:lpstr>“Connect the Pieces” on Disability.WorkforceGPS.org</vt:lpstr>
      <vt:lpstr>A Senior Cisco Executive</vt:lpstr>
      <vt:lpstr>The Dual Customer  - Connecting Candidates with Disabilities and Employers</vt:lpstr>
      <vt:lpstr>Vocational Rehabilitation’s (VR)  Dual Customer Approach</vt:lpstr>
      <vt:lpstr>WIOA Amendments to the Rehabilitation Act of 1973 </vt:lpstr>
      <vt:lpstr>National Employment Team (NET) and the Talent Acquisition Portal (TAP)</vt:lpstr>
      <vt:lpstr>National Employment Team (NET) and the Talent Acquisition Portal (TAP)</vt:lpstr>
      <vt:lpstr>Business Partnership Models</vt:lpstr>
      <vt:lpstr>PowerPoint Presentation</vt:lpstr>
      <vt:lpstr>Mixed reality is: </vt:lpstr>
      <vt:lpstr>Mixed reality is: </vt:lpstr>
      <vt:lpstr>Examining Solutions- Current and Emerging Accessible Workplace Technology Tools</vt:lpstr>
      <vt:lpstr>The Employment Lifecycle</vt:lpstr>
      <vt:lpstr>Pre-Employment Stage</vt:lpstr>
      <vt:lpstr>Pre-Employment Stage</vt:lpstr>
      <vt:lpstr>Employment Stage</vt:lpstr>
      <vt:lpstr>Employment Stage</vt:lpstr>
      <vt:lpstr>Employment Stage</vt:lpstr>
      <vt:lpstr>Post-Employment and Retirement Stage</vt:lpstr>
      <vt:lpstr>The Future of Technology in the Labor Force</vt:lpstr>
      <vt:lpstr>PowerPoint Presentation</vt:lpstr>
      <vt:lpstr>Any 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Jennifer Jacobs</cp:lastModifiedBy>
  <cp:revision>417</cp:revision>
  <cp:lastPrinted>2017-12-06T21:08:43Z</cp:lastPrinted>
  <dcterms:created xsi:type="dcterms:W3CDTF">2017-06-21T17:13:53Z</dcterms:created>
  <dcterms:modified xsi:type="dcterms:W3CDTF">2017-12-11T15:17:37Z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0x010100727ECA4697952647996E3DCC2F1F08AE</vt:lpwstr>
  </property>
</Properties>
</file>