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1" r:id="rId5"/>
    <p:sldMasterId id="2147483705" r:id="rId6"/>
  </p:sldMasterIdLst>
  <p:notesMasterIdLst>
    <p:notesMasterId r:id="rId38"/>
  </p:notesMasterIdLst>
  <p:sldIdLst>
    <p:sldId id="288" r:id="rId7"/>
    <p:sldId id="287" r:id="rId8"/>
    <p:sldId id="272" r:id="rId9"/>
    <p:sldId id="280" r:id="rId10"/>
    <p:sldId id="274" r:id="rId11"/>
    <p:sldId id="286" r:id="rId12"/>
    <p:sldId id="276" r:id="rId13"/>
    <p:sldId id="310" r:id="rId14"/>
    <p:sldId id="293" r:id="rId15"/>
    <p:sldId id="259" r:id="rId16"/>
    <p:sldId id="290" r:id="rId17"/>
    <p:sldId id="315" r:id="rId18"/>
    <p:sldId id="316" r:id="rId19"/>
    <p:sldId id="294" r:id="rId20"/>
    <p:sldId id="295" r:id="rId21"/>
    <p:sldId id="296" r:id="rId22"/>
    <p:sldId id="311" r:id="rId23"/>
    <p:sldId id="314" r:id="rId24"/>
    <p:sldId id="299" r:id="rId25"/>
    <p:sldId id="300" r:id="rId26"/>
    <p:sldId id="313" r:id="rId27"/>
    <p:sldId id="312" r:id="rId28"/>
    <p:sldId id="303" r:id="rId29"/>
    <p:sldId id="304" r:id="rId30"/>
    <p:sldId id="317" r:id="rId31"/>
    <p:sldId id="306" r:id="rId32"/>
    <p:sldId id="307" r:id="rId33"/>
    <p:sldId id="281" r:id="rId34"/>
    <p:sldId id="277" r:id="rId35"/>
    <p:sldId id="309" r:id="rId36"/>
    <p:sldId id="282" r:id="rId37"/>
  </p:sldIdLst>
  <p:sldSz cx="9144000" cy="6858000" type="screen4x3"/>
  <p:notesSz cx="6858000" cy="9144000"/>
  <p:custDataLst>
    <p:tags r:id="rId3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13" autoAdjust="0"/>
    <p:restoredTop sz="94660"/>
  </p:normalViewPr>
  <p:slideViewPr>
    <p:cSldViewPr snapToGrid="0">
      <p:cViewPr varScale="1">
        <p:scale>
          <a:sx n="114" d="100"/>
          <a:sy n="114" d="100"/>
        </p:scale>
        <p:origin x="1392" y="9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88989-C4F2-419E-8CC5-53E2453B8A9F}" type="datetimeFigureOut">
              <a:rPr lang="en-US" smtClean="0"/>
              <a:t>12/18/2017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0D2C8-4E9D-4ABA-936B-5E500A1B423B}" type="slidenum">
              <a:rPr lang="en-US" smtClean="0"/>
              <a:t>‹#›</a:t>
            </a:fld>
            <a:endParaRPr lang="en-US"/>
          </a:p>
        </p:txBody>
      </p:sp>
    </p:spTree>
    <p:extLst>
      <p:ext uri="{BB962C8B-B14F-4D97-AF65-F5344CB8AC3E}">
        <p14:creationId xmlns:p14="http://schemas.microsoft.com/office/powerpoint/2010/main" val="302674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6"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a:grpSpLocks noChangeAspect="1"/>
          </p:cNvGrpSpPr>
          <p:nvPr userDrawn="1"/>
        </p:nvGrpSpPr>
        <p:grpSpPr>
          <a:xfrm rot="16200000" flipV="1">
            <a:off x="2158718"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userDrawn="1"/>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17" name="Text Placeholder 4"/>
          <p:cNvSpPr>
            <a:spLocks noGrp="1"/>
          </p:cNvSpPr>
          <p:nvPr>
            <p:ph type="body" sz="quarter" idx="12" hasCustomPrompt="1"/>
          </p:nvPr>
        </p:nvSpPr>
        <p:spPr>
          <a:xfrm>
            <a:off x="1591081"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141454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Your Moderator:</a:t>
            </a:r>
            <a:endParaRPr lang="en-US" dirty="0"/>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983630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08453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90999" y="176928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176928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5" y="4115206"/>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786560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04211" y="1550213"/>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49"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599" y="3169259"/>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7"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4" y="478830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2"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851879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0"/>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Today’s Objectives:</a:t>
            </a:r>
            <a:endParaRPr lang="en-US" dirty="0"/>
          </a:p>
        </p:txBody>
      </p:sp>
      <p:pic>
        <p:nvPicPr>
          <p:cNvPr id="7" name="Picture 6">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3"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86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4"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3972518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5"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5" y="5398235"/>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301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5"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68"/>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0"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6"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2505059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2" y="1120346"/>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6"/>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8" y="1003986"/>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6"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dirty="0"/>
              <a:t>Resources:</a:t>
            </a:r>
          </a:p>
        </p:txBody>
      </p:sp>
      <p:sp>
        <p:nvSpPr>
          <p:cNvPr id="11" name="TextBox 10">
            <a:extLst>
              <a:ext uri="{FF2B5EF4-FFF2-40B4-BE49-F238E27FC236}">
                <a16:creationId xmlns:a16="http://schemas.microsoft.com/office/drawing/2014/main" id="{3C7C2AD0-E385-4C6D-9FC1-7C6479504B69}"/>
              </a:ext>
            </a:extLst>
          </p:cNvPr>
          <p:cNvSpPr txBox="1"/>
          <p:nvPr userDrawn="1"/>
        </p:nvSpPr>
        <p:spPr>
          <a:xfrm>
            <a:off x="2509079" y="205945"/>
            <a:ext cx="1318054" cy="947351"/>
          </a:xfrm>
          <a:prstGeom prst="rect">
            <a:avLst/>
          </a:prstGeom>
          <a:noFill/>
        </p:spPr>
        <p:txBody>
          <a:bodyPr wrap="none" rtlCol="0">
            <a:noAutofit/>
          </a:bodyPr>
          <a:lstStyle/>
          <a:p>
            <a:pPr algn="l">
              <a:lnSpc>
                <a:spcPct val="85000"/>
              </a:lnSpc>
            </a:pPr>
            <a:r>
              <a:rPr lang="en-US" sz="6600" dirty="0">
                <a:solidFill>
                  <a:schemeClr val="bg1">
                    <a:lumMod val="75000"/>
                  </a:schemeClr>
                </a:solidFill>
                <a:sym typeface="Webdings" panose="05030102010509060703" pitchFamily="18" charset="2"/>
              </a:rPr>
              <a:t></a:t>
            </a:r>
            <a:endParaRPr lang="en-US" sz="6600" dirty="0">
              <a:solidFill>
                <a:schemeClr val="bg1">
                  <a:lumMod val="75000"/>
                </a:scheme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075813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5"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Contact Information:</a:t>
            </a:r>
            <a:endParaRPr lang="en-US" dirty="0"/>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3"/>
            <a:ext cx="2974602" cy="1389773"/>
          </a:xfrm>
          <a:prstGeom prst="rect">
            <a:avLst/>
          </a:prstGeom>
        </p:spPr>
      </p:pic>
    </p:spTree>
    <p:extLst>
      <p:ext uri="{BB962C8B-B14F-4D97-AF65-F5344CB8AC3E}">
        <p14:creationId xmlns:p14="http://schemas.microsoft.com/office/powerpoint/2010/main" val="395652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115955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35113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2"/>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Rectangle 33"/>
          <p:cNvSpPr/>
          <p:nvPr userDrawn="1"/>
        </p:nvSpPr>
        <p:spPr>
          <a:xfrm>
            <a:off x="0" y="5513221"/>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marL="0" indent="0">
              <a:spcAft>
                <a:spcPts val="0"/>
              </a:spcAft>
              <a:buFont typeface="Arial" panose="020B0604020202020204" pitchFamily="34" charset="0"/>
              <a:buNone/>
            </a:pPr>
            <a:r>
              <a:rPr lang="en-US" sz="2000" b="1" dirty="0">
                <a:solidFill>
                  <a:schemeClr val="accent1"/>
                </a:solidFill>
                <a:latin typeface="Arial" panose="020B0604020202020204" pitchFamily="34" charset="0"/>
                <a:cs typeface="Arial" panose="020B0604020202020204" pitchFamily="34" charset="0"/>
              </a:rPr>
              <a:t>Beyond</a:t>
            </a:r>
            <a:r>
              <a:rPr lang="en-US" sz="2000" b="1" baseline="0" dirty="0">
                <a:solidFill>
                  <a:schemeClr val="accent1"/>
                </a:solidFill>
                <a:latin typeface="Arial" panose="020B0604020202020204" pitchFamily="34" charset="0"/>
                <a:cs typeface="Arial" panose="020B0604020202020204" pitchFamily="34" charset="0"/>
              </a:rPr>
              <a:t> the </a:t>
            </a:r>
            <a:r>
              <a:rPr lang="en-US" sz="2000" b="1" baseline="0">
                <a:solidFill>
                  <a:schemeClr val="accent1"/>
                </a:solidFill>
                <a:latin typeface="Arial" panose="020B0604020202020204" pitchFamily="34" charset="0"/>
                <a:cs typeface="Arial" panose="020B0604020202020204" pitchFamily="34" charset="0"/>
              </a:rPr>
              <a:t>standard offerings,</a:t>
            </a:r>
          </a:p>
          <a:p>
            <a:pPr marL="0" indent="0">
              <a:spcAft>
                <a:spcPts val="1000"/>
              </a:spcAft>
              <a:buFont typeface="Arial" panose="020B0604020202020204" pitchFamily="34" charset="0"/>
              <a:buNone/>
            </a:pPr>
            <a:r>
              <a:rPr lang="en-US" sz="1150" b="0" baseline="0">
                <a:latin typeface="Arial" panose="020B0604020202020204" pitchFamily="34" charset="0"/>
                <a:cs typeface="Arial" panose="020B0604020202020204" pitchFamily="34" charset="0"/>
              </a:rPr>
              <a:t>t</a:t>
            </a:r>
            <a:r>
              <a:rPr lang="en-US" sz="1150" b="0">
                <a:latin typeface="Arial" panose="020B0604020202020204" pitchFamily="34" charset="0"/>
                <a:cs typeface="Arial" panose="020B0604020202020204" pitchFamily="34" charset="0"/>
              </a:rPr>
              <a:t>his</a:t>
            </a:r>
            <a:r>
              <a:rPr lang="en-US" sz="1150" b="0" baseline="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3 </a:t>
            </a:r>
            <a:r>
              <a:rPr lang="en-US" sz="1100" b="0" baseline="0" dirty="0">
                <a:latin typeface="Arial" panose="020B0604020202020204" pitchFamily="34" charset="0"/>
                <a:cs typeface="Arial" panose="020B0604020202020204" pitchFamily="34" charset="0"/>
              </a:rPr>
              <a:t>Speaker </a:t>
            </a:r>
            <a:r>
              <a:rPr lang="en-US" sz="1100" b="0" baseline="0">
                <a:latin typeface="Arial" panose="020B0604020202020204" pitchFamily="34" charset="0"/>
                <a:cs typeface="Arial" panose="020B0604020202020204" pitchFamily="34" charset="0"/>
              </a:rPr>
              <a:t>Slide choices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Today’s Objectives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Quote</a:t>
            </a:r>
          </a:p>
          <a:p>
            <a:pPr marL="0" indent="0">
              <a:spcBef>
                <a:spcPts val="3000"/>
              </a:spcBef>
              <a:spcAft>
                <a:spcPts val="0"/>
              </a:spcAft>
              <a:buFont typeface="Arial" panose="020B0604020202020204" pitchFamily="34" charset="0"/>
              <a:buNone/>
            </a:pPr>
            <a:r>
              <a:rPr lang="en-US" sz="1500" b="1" baseline="0">
                <a:solidFill>
                  <a:schemeClr val="accent1"/>
                </a:solidFill>
                <a:latin typeface="Arial" panose="020B0604020202020204" pitchFamily="34" charset="0"/>
                <a:cs typeface="Arial" panose="020B0604020202020204" pitchFamily="34" charset="0"/>
              </a:rPr>
              <a:t>Resources &amp; Name / Occupation / Org boxes:</a:t>
            </a:r>
            <a:endParaRPr lang="en-US" sz="1500" b="1" baseline="0" dirty="0">
              <a:solidFill>
                <a:schemeClr val="accent1"/>
              </a:solidFill>
              <a:latin typeface="Arial" panose="020B0604020202020204" pitchFamily="34" charset="0"/>
              <a:cs typeface="Arial" panose="020B0604020202020204" pitchFamily="34" charset="0"/>
            </a:endParaRPr>
          </a:p>
          <a:p>
            <a:pPr marL="0" indent="0">
              <a:spcBef>
                <a:spcPts val="400"/>
              </a:spcBef>
              <a:spcAft>
                <a:spcPts val="800"/>
              </a:spcAft>
              <a:buFont typeface="Arial" panose="020B0604020202020204" pitchFamily="34" charset="0"/>
              <a:buNone/>
            </a:pPr>
            <a:r>
              <a:rPr lang="en-US" sz="1050" baseline="0">
                <a:latin typeface="Arial" panose="020B0604020202020204" pitchFamily="34" charset="0"/>
                <a:cs typeface="Arial" panose="020B0604020202020204" pitchFamily="34" charset="0"/>
              </a:rPr>
              <a:t>This </a:t>
            </a:r>
            <a:r>
              <a:rPr lang="en-US" sz="1050" baseline="0" dirty="0">
                <a:latin typeface="Arial" panose="020B0604020202020204" pitchFamily="34" charset="0"/>
                <a:cs typeface="Arial" panose="020B0604020202020204" pitchFamily="34" charset="0"/>
              </a:rPr>
              <a:t>works like a multi-level bulleted list</a:t>
            </a:r>
            <a:r>
              <a:rPr lang="en-US" sz="1050" baseline="0">
                <a:latin typeface="Arial" panose="020B0604020202020204" pitchFamily="34" charset="0"/>
                <a:cs typeface="Arial" panose="020B0604020202020204" pitchFamily="34" charset="0"/>
              </a:rPr>
              <a:t>.  Use </a:t>
            </a:r>
            <a:r>
              <a:rPr lang="en-US" sz="1050" baseline="0" dirty="0">
                <a:latin typeface="Arial" panose="020B0604020202020204" pitchFamily="34" charset="0"/>
                <a:cs typeface="Arial" panose="020B0604020202020204" pitchFamily="34" charset="0"/>
              </a:rPr>
              <a:t>the list level buttons on your “Home” tab to</a:t>
            </a:r>
            <a:br>
              <a:rPr lang="en-US" sz="1050" baseline="0">
                <a:latin typeface="Arial" panose="020B0604020202020204" pitchFamily="34" charset="0"/>
                <a:cs typeface="Arial" panose="020B0604020202020204" pitchFamily="34" charset="0"/>
              </a:rPr>
            </a:br>
            <a:r>
              <a:rPr lang="en-US" sz="1050" baseline="0">
                <a:latin typeface="Arial" panose="020B0604020202020204" pitchFamily="34" charset="0"/>
                <a:cs typeface="Arial" panose="020B0604020202020204" pitchFamily="34" charset="0"/>
              </a:rPr>
              <a:t>change formatting levels.</a:t>
            </a: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7084799" y="4562930"/>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userDrawn="1"/>
        </p:nvSpPr>
        <p:spPr>
          <a:xfrm>
            <a:off x="91736" y="1480004"/>
            <a:ext cx="4337666" cy="5352299"/>
          </a:xfrm>
          <a:prstGeom prst="rect">
            <a:avLst/>
          </a:prstGeom>
          <a:noFill/>
        </p:spPr>
        <p:txBody>
          <a:bodyPr wrap="square" rtlCol="0">
            <a:noAutofit/>
          </a:bodyPr>
          <a:lstStyle/>
          <a:p>
            <a:pPr>
              <a:spcAft>
                <a:spcPts val="300"/>
              </a:spcAft>
            </a:pPr>
            <a:r>
              <a:rPr lang="en-US" sz="2000" b="1" dirty="0">
                <a:solidFill>
                  <a:schemeClr val="accent1"/>
                </a:solidFill>
                <a:latin typeface="Arial" panose="020B0604020202020204" pitchFamily="34" charset="0"/>
                <a:cs typeface="Arial" panose="020B0604020202020204" pitchFamily="34" charset="0"/>
              </a:rPr>
              <a:t>How to use</a:t>
            </a:r>
            <a:r>
              <a:rPr lang="en-US" sz="2000" b="1" baseline="0" dirty="0">
                <a:solidFill>
                  <a:schemeClr val="accent1"/>
                </a:solidFill>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t>
            </a:r>
            <a:r>
              <a:rPr lang="en-US" sz="1050" b="0" baseline="0">
                <a:latin typeface="Arial" panose="020B0604020202020204" pitchFamily="34" charset="0"/>
                <a:cs typeface="Arial" panose="020B0604020202020204" pitchFamily="34" charset="0"/>
              </a:rPr>
              <a:t>available.</a:t>
            </a:r>
          </a:p>
          <a:p>
            <a:pPr marL="171450" indent="-171450">
              <a:spcBef>
                <a:spcPts val="600"/>
              </a:spcBef>
              <a:buFont typeface="Arial" panose="020B0604020202020204" pitchFamily="34" charset="0"/>
              <a:buChar char="•"/>
            </a:pPr>
            <a:r>
              <a:rPr lang="en-US" sz="1050" b="0" baseline="0">
                <a:latin typeface="Arial" panose="020B0604020202020204" pitchFamily="34" charset="0"/>
                <a:cs typeface="Arial" panose="020B0604020202020204" pitchFamily="34" charset="0"/>
              </a:rPr>
              <a:t>Select </a:t>
            </a:r>
            <a:r>
              <a:rPr lang="en-US" sz="1050" b="0" baseline="0" dirty="0">
                <a:latin typeface="Arial" panose="020B0604020202020204" pitchFamily="34" charset="0"/>
                <a:cs typeface="Arial" panose="020B0604020202020204" pitchFamily="34" charset="0"/>
              </a:rPr>
              <a:t>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a:t>
            </a:r>
            <a:r>
              <a:rPr lang="en-US" sz="1050" b="0" baseline="0">
                <a:latin typeface="Arial" panose="020B0604020202020204" pitchFamily="34" charset="0"/>
                <a:cs typeface="Arial" panose="020B0604020202020204" pitchFamily="34" charset="0"/>
              </a:rPr>
              <a:t>of an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existing slide, click the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a:t>
            </a:r>
            <a:r>
              <a:rPr lang="en-US" sz="1050" b="0" baseline="0" dirty="0">
                <a:latin typeface="Arial" panose="020B0604020202020204" pitchFamily="34" charset="0"/>
                <a:cs typeface="Arial" panose="020B0604020202020204" pitchFamily="34" charset="0"/>
              </a:rPr>
              <a:t>Layout” </a:t>
            </a:r>
            <a:r>
              <a:rPr lang="en-US" sz="1050" b="0" baseline="0">
                <a:latin typeface="Arial" panose="020B0604020202020204" pitchFamily="34" charset="0"/>
                <a:cs typeface="Arial" panose="020B0604020202020204" pitchFamily="34" charset="0"/>
              </a:rPr>
              <a:t>button right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next </a:t>
            </a:r>
            <a:r>
              <a:rPr lang="en-US" sz="1050" b="0" baseline="0" dirty="0">
                <a:latin typeface="Arial" panose="020B0604020202020204" pitchFamily="34" charset="0"/>
                <a:cs typeface="Arial" panose="020B0604020202020204" pitchFamily="34" charset="0"/>
              </a:rPr>
              <a:t>to </a:t>
            </a:r>
            <a:r>
              <a:rPr lang="en-US" sz="1050" b="0" baseline="0">
                <a:latin typeface="Arial" panose="020B0604020202020204" pitchFamily="34" charset="0"/>
                <a:cs typeface="Arial" panose="020B0604020202020204" pitchFamily="34" charset="0"/>
              </a:rPr>
              <a:t>the “</a:t>
            </a: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120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General Template Notes:</a:t>
            </a:r>
          </a:p>
          <a:p>
            <a:pPr marL="91440" lvl="0" indent="0">
              <a:spcAft>
                <a:spcPts val="600"/>
              </a:spcAft>
              <a:buFont typeface="Arial" panose="020B0604020202020204" pitchFamily="34" charset="0"/>
              <a:buNone/>
            </a:pPr>
            <a:r>
              <a:rPr lang="en-US" sz="1800" b="0" u="none" spc="60" baseline="0">
                <a:solidFill>
                  <a:schemeClr val="accent5">
                    <a:lumMod val="20000"/>
                    <a:lumOff val="80000"/>
                  </a:schemeClr>
                </a:solidFill>
                <a:effectLst>
                  <a:outerShdw blurRad="76200" dist="38100" dir="8100000" algn="tr" rotWithShape="0">
                    <a:prstClr val="black">
                      <a:alpha val="60000"/>
                    </a:prstClr>
                  </a:outerShdw>
                </a:effectLst>
                <a:latin typeface="+mj-lt"/>
                <a:cs typeface="Arial" panose="020B0604020202020204" pitchFamily="34" charset="0"/>
                <a:sym typeface="Wingdings" panose="05000000000000000000" pitchFamily="2" charset="2"/>
              </a:rPr>
              <a:t></a:t>
            </a:r>
            <a:r>
              <a:rPr lang="en-US" sz="1800" b="1" u="none"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 </a:t>
            </a:r>
            <a:r>
              <a:rPr lang="en-US" sz="1800" b="1" u="sng"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DO </a:t>
            </a:r>
            <a:r>
              <a:rPr lang="en-US" sz="1800" b="1" u="sng"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NOT</a:t>
            </a:r>
            <a:r>
              <a:rPr lang="en-US" sz="1800" b="1" u="none"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chemeClr val="accent2"/>
              </a:buClr>
              <a:buSzTx/>
              <a:buFont typeface="Wingdings" panose="05000000000000000000" pitchFamily="2" charset="2"/>
              <a:buChar char="ý"/>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a:latin typeface="Arial" panose="020B0604020202020204" pitchFamily="34" charset="0"/>
                <a:cs typeface="Arial" panose="020B0604020202020204" pitchFamily="34" charset="0"/>
              </a:rPr>
              <a:t>.  Please note if a spacing adjustment is required.</a:t>
            </a:r>
            <a:endParaRPr lang="en-US" sz="1050" b="0" dirty="0">
              <a:latin typeface="Arial" panose="020B0604020202020204" pitchFamily="34" charset="0"/>
              <a:cs typeface="Arial" panose="020B0604020202020204" pitchFamily="34" charset="0"/>
            </a:endParaRP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Change heading alignment </a:t>
            </a:r>
            <a:r>
              <a:rPr lang="en-US" sz="1050" b="1" baseline="0">
                <a:latin typeface="Arial" panose="020B0604020202020204" pitchFamily="34" charset="0"/>
                <a:cs typeface="Arial" panose="020B0604020202020204" pitchFamily="34" charset="0"/>
              </a:rPr>
              <a:t>or location for standard content slide material</a:t>
            </a:r>
            <a:r>
              <a:rPr lang="en-US" sz="1050" b="0" baseline="0">
                <a:latin typeface="Arial" panose="020B0604020202020204" pitchFamily="34" charset="0"/>
                <a:cs typeface="Arial" panose="020B0604020202020204" pitchFamily="34" charset="0"/>
              </a:rPr>
              <a:t>.</a:t>
            </a:r>
          </a:p>
          <a:p>
            <a:pPr marL="9144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b="0" u="none" kern="1200" spc="60" baseline="0">
                <a:solidFill>
                  <a:srgbClr val="92D050"/>
                </a:solidFill>
                <a:effectLst>
                  <a:outerShdw blurRad="76200" dist="38100" dir="8100000" algn="tr" rotWithShape="0">
                    <a:prstClr val="black">
                      <a:alpha val="60000"/>
                    </a:prstClr>
                  </a:outerShdw>
                </a:effectLst>
                <a:latin typeface="+mn-lt"/>
                <a:ea typeface="+mn-ea"/>
                <a:cs typeface="Arial" panose="020B0604020202020204" pitchFamily="34" charset="0"/>
                <a:sym typeface="Wingdings" panose="05000000000000000000" pitchFamily="2" charset="2"/>
              </a:rPr>
              <a:t></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 </a:t>
            </a:r>
            <a:r>
              <a:rPr kumimoji="0" lang="en-US" sz="1800" b="1" i="0" u="sng"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DO</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rgbClr val="72AF2F"/>
              </a:buClr>
              <a:buSzTx/>
              <a:buFont typeface="Wingdings" panose="05000000000000000000" pitchFamily="2" charset="2"/>
              <a:buChar char="þ"/>
              <a:tabLst/>
              <a:defRPr/>
            </a:pPr>
            <a:r>
              <a:rPr kumimoji="0" lang="en-US" sz="10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Reference </a:t>
            </a: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a:t>
            </a: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originated.</a:t>
            </a:r>
          </a:p>
          <a:p>
            <a:pPr marL="457200" marR="0" lvl="1"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Note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that any graphics not referenced or in violation of </a:t>
            </a:r>
            <a:r>
              <a:rPr kumimoji="0" lang="en-US" sz="1050" b="1" i="0" u="none" strike="noStrike" kern="1200" cap="none" spc="0" normalizeH="0" baseline="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10" name="TextBox 9"/>
          <p:cNvSpPr txBox="1"/>
          <p:nvPr userDrawn="1"/>
        </p:nvSpPr>
        <p:spPr>
          <a:xfrm>
            <a:off x="5308798" y="88691"/>
            <a:ext cx="3245631" cy="1102812"/>
          </a:xfrm>
          <a:prstGeom prst="rect">
            <a:avLst/>
          </a:prstGeom>
          <a:noFill/>
        </p:spPr>
        <p:txBody>
          <a:bodyPr wrap="square" rtlCol="0" anchor="ctr">
            <a:noAutofit/>
          </a:bodyPr>
          <a:lstStyle/>
          <a:p>
            <a:pPr algn="l"/>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This slide contains information on how to use </a:t>
            </a: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this template, and is hidden. </a:t>
            </a:r>
          </a:p>
          <a:p>
            <a:pPr algn="l">
              <a:spcBef>
                <a:spcPts val="300"/>
              </a:spcBef>
            </a:pP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It is not a part of </a:t>
            </a:r>
            <a:b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b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the presentation.</a:t>
            </a:r>
            <a:endPar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endParaRP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799" y="2286069"/>
            <a:ext cx="1619719" cy="1620538"/>
          </a:xfrm>
          <a:prstGeom prst="rect">
            <a:avLst/>
          </a:prstGeom>
          <a:noFill/>
        </p:spPr>
        <p:txBody>
          <a:bodyPr wrap="square" rtlCol="0">
            <a:noAutofit/>
          </a:bodyPr>
          <a:lstStyle/>
          <a:p>
            <a:pPr marL="0" marR="0" lvl="1" indent="-171450" algn="l" defTabSz="457200" rtl="0" eaLnBrk="1" fontAlgn="auto" latinLnBrk="0" hangingPunct="1">
              <a:lnSpc>
                <a:spcPct val="90000"/>
              </a:lnSpc>
              <a:spcBef>
                <a:spcPts val="0"/>
              </a:spcBef>
              <a:spcAft>
                <a:spcPts val="400"/>
              </a:spcAft>
              <a:buClrTx/>
              <a:buSzTx/>
              <a:buFont typeface="Arial" panose="020B0604020202020204" pitchFamily="34" charset="0"/>
              <a:buChar char="•"/>
              <a:tabLst/>
              <a:defRPr/>
            </a:pPr>
            <a:r>
              <a:rPr lang="en-US" sz="1100" b="0" baseline="0">
                <a:latin typeface="Arial" panose="020B0604020202020204" pitchFamily="34" charset="0"/>
                <a:cs typeface="Arial" panose="020B0604020202020204" pitchFamily="34" charset="0"/>
              </a:rPr>
              <a:t>Legal Language</a:t>
            </a:r>
            <a:endParaRPr lang="en-US" sz="1100" b="0" baseline="0"/>
          </a:p>
          <a:p>
            <a:pPr marL="0" lvl="1" indent="-171450">
              <a:lnSpc>
                <a:spcPct val="90000"/>
              </a:lnSpc>
              <a:spcAft>
                <a:spcPts val="400"/>
              </a:spcAft>
              <a:buFont typeface="Arial" panose="020B0604020202020204" pitchFamily="34" charset="0"/>
              <a:buChar char="•"/>
            </a:pPr>
            <a:r>
              <a:rPr lang="en-US" sz="1100" b="0" baseline="0"/>
              <a:t>Poll</a:t>
            </a:r>
          </a:p>
          <a:p>
            <a:pPr marL="0" lvl="1" indent="-171450">
              <a:lnSpc>
                <a:spcPct val="90000"/>
              </a:lnSpc>
              <a:spcAft>
                <a:spcPts val="400"/>
              </a:spcAft>
              <a:buFont typeface="Arial" panose="020B0604020202020204" pitchFamily="34" charset="0"/>
              <a:buChar char="•"/>
            </a:pPr>
            <a:r>
              <a:rPr lang="en-US" sz="1100" b="0" baseline="0"/>
              <a:t>Save the Date</a:t>
            </a:r>
          </a:p>
          <a:p>
            <a:pPr marL="0" lvl="1" indent="-171450">
              <a:lnSpc>
                <a:spcPct val="90000"/>
              </a:lnSpc>
              <a:spcAft>
                <a:spcPts val="400"/>
              </a:spcAft>
              <a:buFont typeface="Arial" panose="020B0604020202020204" pitchFamily="34" charset="0"/>
              <a:buChar char="•"/>
            </a:pPr>
            <a:r>
              <a:rPr lang="en-US" sz="1100" b="0" baseline="0"/>
              <a:t>Questions</a:t>
            </a:r>
            <a:endParaRPr lang="en-US" sz="1100" b="0" baseline="0" dirty="0"/>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4"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gn="l">
                <a:lnSpc>
                  <a:spcPct val="90000"/>
                </a:lnSpc>
              </a:pPr>
              <a:r>
                <a:rPr lang="en-US" sz="1200" b="1" i="0" spc="40">
                  <a:solidFill>
                    <a:schemeClr val="tx1">
                      <a:lumMod val="85000"/>
                      <a:lumOff val="15000"/>
                    </a:schemeClr>
                  </a:solidFill>
                  <a:latin typeface="+mj-lt"/>
                </a:rPr>
                <a:t>Don’t delete </a:t>
              </a:r>
              <a:r>
                <a:rPr lang="en-US" sz="1200" b="1" i="0" spc="40" dirty="0">
                  <a:solidFill>
                    <a:schemeClr val="tx1">
                      <a:lumMod val="85000"/>
                      <a:lumOff val="15000"/>
                    </a:schemeClr>
                  </a:solidFill>
                  <a:latin typeface="+mj-lt"/>
                </a:rPr>
                <a:t>this slide until the presentation is final.</a:t>
              </a:r>
              <a:endParaRPr lang="en-US" sz="12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a:t>
              </a:r>
              <a:r>
                <a:rPr lang="en-US" sz="1500" b="1" i="0" spc="40" baseline="0">
                  <a:solidFill>
                    <a:srgbClr val="9D1C30"/>
                  </a:solidFill>
                  <a:latin typeface="+mj-lt"/>
                </a:rPr>
                <a:t>in the template</a:t>
              </a:r>
              <a:r>
                <a:rPr lang="en-US" sz="1500" b="1" i="0" spc="40" baseline="0" dirty="0">
                  <a:solidFill>
                    <a:srgbClr val="9D1C30"/>
                  </a:solidFill>
                  <a:latin typeface="+mj-lt"/>
                </a:rPr>
                <a:t>.</a:t>
              </a:r>
              <a:endParaRPr lang="en-US" sz="1500" b="1" i="0" spc="40" dirty="0">
                <a:solidFill>
                  <a:srgbClr val="9D1C30"/>
                </a:solidFill>
                <a:latin typeface="+mj-lt"/>
              </a:endParaRP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b="0" i="0" spc="40" baseline="0" dirty="0">
                    <a:solidFill>
                      <a:schemeClr val="bg1"/>
                    </a:solidFill>
                    <a:latin typeface="Impact" panose="020B0806030902050204" pitchFamily="34" charset="0"/>
                  </a:rPr>
                  <a:t>DON’T</a:t>
                </a:r>
                <a:br>
                  <a:rPr lang="en-US" sz="2000" b="0" i="0" spc="40" baseline="0" dirty="0">
                    <a:solidFill>
                      <a:schemeClr val="bg1"/>
                    </a:solidFill>
                    <a:latin typeface="Impact" panose="020B0806030902050204" pitchFamily="34" charset="0"/>
                  </a:rPr>
                </a:br>
                <a:r>
                  <a:rPr lang="en-US" sz="20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247590"/>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lnSpc>
                <a:spcPct val="85000"/>
              </a:lnSpc>
            </a:pPr>
            <a:r>
              <a:rPr lang="en-US" sz="50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2017 Template</a:t>
            </a:r>
          </a:p>
          <a:p>
            <a:pPr lvl="0" algn="ctr">
              <a:lnSpc>
                <a:spcPct val="85000"/>
              </a:lnSpc>
            </a:pPr>
            <a:r>
              <a:rPr lang="en-US" sz="4000" b="0" spc="60" baseline="0" dirty="0"/>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3" y="626792"/>
            <a:ext cx="1736362" cy="586522"/>
          </a:xfrm>
          <a:prstGeom prst="rect">
            <a:avLst/>
          </a:prstGeom>
        </p:spPr>
      </p:pic>
    </p:spTree>
    <p:extLst>
      <p:ext uri="{BB962C8B-B14F-4D97-AF65-F5344CB8AC3E}">
        <p14:creationId xmlns:p14="http://schemas.microsoft.com/office/powerpoint/2010/main" val="2258890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6A5BAF-C39D-44C3-B998-7CF83B21A06F}"/>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1500059"/>
            <a:ext cx="4955638" cy="5357941"/>
          </a:xfrm>
          <a:prstGeom prst="rect">
            <a:avLst/>
          </a:prstGeom>
        </p:spPr>
      </p:pic>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Save the Date:</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1112107" y="1699826"/>
            <a:ext cx="7661189" cy="4505325"/>
          </a:xfrm>
        </p:spPr>
        <p:txBody>
          <a:bodyPr/>
          <a:lstStyle>
            <a:lvl1pPr marL="91440" indent="-365760">
              <a:buSzPct val="130000"/>
              <a:buFont typeface="Webdings" panose="05030102010509060703" pitchFamily="18" charset="2"/>
              <a:buChar char=""/>
              <a:defRPr sz="2600"/>
            </a:lvl1pPr>
            <a:lvl2pPr marL="685800" indent="0">
              <a:spcBef>
                <a:spcPts val="0"/>
              </a:spcBef>
              <a:buNone/>
              <a:defRPr sz="1700">
                <a:solidFill>
                  <a:schemeClr val="accent3">
                    <a:lumMod val="75000"/>
                    <a:lumOff val="25000"/>
                  </a:schemeClr>
                </a:solidFill>
              </a:defRPr>
            </a:lvl2pPr>
            <a:lvl3pPr marL="1005840" indent="-365760" algn="l">
              <a:spcAft>
                <a:spcPts val="1200"/>
              </a:spcAft>
              <a:buFont typeface="Webdings" panose="05030102010509060703" pitchFamily="18" charset="2"/>
              <a:buChar char=""/>
              <a:defRPr b="1">
                <a:solidFill>
                  <a:schemeClr val="accent1"/>
                </a:solidFill>
              </a:defRPr>
            </a:lvl3pPr>
          </a:lstStyle>
          <a:p>
            <a:pPr lvl="0"/>
            <a:r>
              <a:rPr lang="en-US"/>
              <a:t>Event Title Here</a:t>
            </a:r>
          </a:p>
          <a:p>
            <a:pPr lvl="1"/>
            <a:r>
              <a:rPr lang="en-US"/>
              <a:t>Event summary goes here</a:t>
            </a:r>
          </a:p>
          <a:p>
            <a:pPr lvl="2"/>
            <a:r>
              <a:rPr lang="en-US"/>
              <a:t>Event date</a:t>
            </a:r>
          </a:p>
          <a:p>
            <a:pPr lvl="3"/>
            <a:r>
              <a:rPr lang="en-US"/>
              <a:t>Fourth level</a:t>
            </a:r>
          </a:p>
          <a:p>
            <a:pPr lvl="4"/>
            <a:r>
              <a:rPr lang="en-US"/>
              <a:t>Fifth level</a:t>
            </a:r>
          </a:p>
        </p:txBody>
      </p:sp>
    </p:spTree>
    <p:extLst>
      <p:ext uri="{BB962C8B-B14F-4D97-AF65-F5344CB8AC3E}">
        <p14:creationId xmlns:p14="http://schemas.microsoft.com/office/powerpoint/2010/main" val="1387802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out Room List">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AA60EFC-21EF-4756-ABD1-14D137A0BA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4103" y="-1"/>
            <a:ext cx="3379489" cy="3456222"/>
          </a:xfrm>
          <a:prstGeom prst="ellipse">
            <a:avLst/>
          </a:prstGeom>
          <a:ln>
            <a:noFill/>
          </a:ln>
          <a:effectLst>
            <a:softEdge rad="112500"/>
          </a:effectLst>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628655" y="1319429"/>
            <a:ext cx="7528945" cy="1448602"/>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60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i="0"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grpSp>
        <p:nvGrpSpPr>
          <p:cNvPr id="20" name="Group 19">
            <a:extLst>
              <a:ext uri="{FF2B5EF4-FFF2-40B4-BE49-F238E27FC236}">
                <a16:creationId xmlns:a16="http://schemas.microsoft.com/office/drawing/2014/main" id="{57C394F9-EFD5-42F9-891E-4F9A50F08A68}"/>
              </a:ext>
            </a:extLst>
          </p:cNvPr>
          <p:cNvGrpSpPr/>
          <p:nvPr userDrawn="1"/>
        </p:nvGrpSpPr>
        <p:grpSpPr>
          <a:xfrm>
            <a:off x="4848225" y="193023"/>
            <a:ext cx="4019550" cy="1264286"/>
            <a:chOff x="4895850" y="193023"/>
            <a:chExt cx="4019550" cy="1264286"/>
          </a:xfrm>
        </p:grpSpPr>
        <p:sp>
          <p:nvSpPr>
            <p:cNvPr id="18" name="Speech Bubble: Rectangle with Corners Rounded 17">
              <a:extLst>
                <a:ext uri="{FF2B5EF4-FFF2-40B4-BE49-F238E27FC236}">
                  <a16:creationId xmlns:a16="http://schemas.microsoft.com/office/drawing/2014/main" id="{CFC41472-478F-4A01-9B2E-B66290F9B7CB}"/>
                </a:ext>
              </a:extLst>
            </p:cNvPr>
            <p:cNvSpPr/>
            <p:nvPr userDrawn="1"/>
          </p:nvSpPr>
          <p:spPr>
            <a:xfrm>
              <a:off x="4895850" y="193023"/>
              <a:ext cx="4019550" cy="1264286"/>
            </a:xfrm>
            <a:prstGeom prst="wedgeRoundRectCallout">
              <a:avLst>
                <a:gd name="adj1" fmla="val 1245"/>
                <a:gd name="adj2" fmla="val 95649"/>
                <a:gd name="adj3" fmla="val 16667"/>
              </a:avLst>
            </a:prstGeom>
            <a:solidFill>
              <a:schemeClr val="bg1">
                <a:lumMod val="95000"/>
              </a:schemeClr>
            </a:solidFill>
            <a:ln>
              <a:solidFill>
                <a:schemeClr val="tx1">
                  <a:lumMod val="10000"/>
                  <a:lumOff val="90000"/>
                </a:schemeClr>
              </a:solidFill>
            </a:ln>
          </p:spPr>
          <p:style>
            <a:lnRef idx="0">
              <a:scrgbClr r="0" g="0" b="0"/>
            </a:lnRef>
            <a:fillRef idx="0">
              <a:scrgbClr r="0" g="0" b="0"/>
            </a:fillRef>
            <a:effectRef idx="0">
              <a:scrgbClr r="0" g="0" b="0"/>
            </a:effectRef>
            <a:fontRef idx="minor">
              <a:schemeClr val="lt1"/>
            </a:fontRef>
          </p:style>
          <p:txBody>
            <a:bodyPr rtlCol="0" anchor="b"/>
            <a:lstStyle/>
            <a:p>
              <a:pPr marL="0" marR="0" lvl="0" indent="0" algn="ctr" defTabSz="914400" rtl="0" eaLnBrk="1" fontAlgn="auto" latinLnBrk="0" hangingPunct="1">
                <a:lnSpc>
                  <a:spcPct val="110000"/>
                </a:lnSpc>
                <a:spcBef>
                  <a:spcPct val="0"/>
                </a:spcBef>
                <a:spcAft>
                  <a:spcPts val="0"/>
                </a:spcAft>
                <a:buClrTx/>
                <a:buSzTx/>
                <a:buFontTx/>
                <a:buNone/>
                <a:tabLst/>
                <a:defRPr/>
              </a:pPr>
              <a:r>
                <a:rPr lang="en-US" sz="3300" b="1" kern="1200" cap="none" spc="0" baseline="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Breakout Room</a:t>
              </a:r>
              <a:r>
                <a:rPr lang="en-US" sz="3300" b="1" kern="1200" cap="none" spc="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 </a:t>
              </a:r>
              <a:r>
                <a:rPr lang="en-US" sz="3200" b="0" kern="1200" cap="all" spc="220" baseline="0" noProof="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Discussions</a:t>
              </a:r>
              <a:endParaRPr lang="en-US" sz="34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
          <p:nvSpPr>
            <p:cNvPr id="19" name="Rectangle 18">
              <a:extLst>
                <a:ext uri="{FF2B5EF4-FFF2-40B4-BE49-F238E27FC236}">
                  <a16:creationId xmlns:a16="http://schemas.microsoft.com/office/drawing/2014/main" id="{7AD30ECD-A8EE-4AE1-AE33-FD6E6D3A1A06}"/>
                </a:ext>
              </a:extLst>
            </p:cNvPr>
            <p:cNvSpPr/>
            <p:nvPr userDrawn="1"/>
          </p:nvSpPr>
          <p:spPr>
            <a:xfrm rot="5400000">
              <a:off x="6882765" y="-738460"/>
              <a:ext cx="45720" cy="308152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29" name="Text Placeholder 8">
            <a:extLst>
              <a:ext uri="{FF2B5EF4-FFF2-40B4-BE49-F238E27FC236}">
                <a16:creationId xmlns:a16="http://schemas.microsoft.com/office/drawing/2014/main" id="{D5AA38BA-BC5A-4469-A67D-0B1D8AF2EB5E}"/>
              </a:ext>
            </a:extLst>
          </p:cNvPr>
          <p:cNvSpPr>
            <a:spLocks noGrp="1"/>
          </p:cNvSpPr>
          <p:nvPr>
            <p:ph type="body" sz="quarter" idx="12" hasCustomPrompt="1"/>
          </p:nvPr>
        </p:nvSpPr>
        <p:spPr>
          <a:xfrm>
            <a:off x="628655" y="3037379"/>
            <a:ext cx="7528945" cy="1371658"/>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
        <p:nvSpPr>
          <p:cNvPr id="30" name="Text Placeholder 8">
            <a:extLst>
              <a:ext uri="{FF2B5EF4-FFF2-40B4-BE49-F238E27FC236}">
                <a16:creationId xmlns:a16="http://schemas.microsoft.com/office/drawing/2014/main" id="{09447CD6-F586-496A-B33A-672175DDF8C4}"/>
              </a:ext>
            </a:extLst>
          </p:cNvPr>
          <p:cNvSpPr>
            <a:spLocks noGrp="1"/>
          </p:cNvSpPr>
          <p:nvPr>
            <p:ph type="body" sz="quarter" idx="13" hasCustomPrompt="1"/>
          </p:nvPr>
        </p:nvSpPr>
        <p:spPr>
          <a:xfrm>
            <a:off x="628655" y="4678385"/>
            <a:ext cx="7528945" cy="1371658"/>
          </a:xfrm>
          <a:prstGeom prst="rect">
            <a:avLst/>
          </a:prstGeom>
          <a:noFill/>
          <a:ln w="9525">
            <a:no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Tree>
    <p:extLst>
      <p:ext uri="{BB962C8B-B14F-4D97-AF65-F5344CB8AC3E}">
        <p14:creationId xmlns:p14="http://schemas.microsoft.com/office/powerpoint/2010/main" val="3732768000"/>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circle(out)">
                                      <p:cBhvr>
                                        <p:cTn id="7" dur="1000"/>
                                        <p:tgtEl>
                                          <p:spTgt spid="28"/>
                                        </p:tgtEl>
                                      </p:cBhvr>
                                    </p:animEffect>
                                  </p:childTnLst>
                                </p:cTn>
                              </p:par>
                            </p:childTnLst>
                          </p:cTn>
                        </p:par>
                        <p:par>
                          <p:cTn id="8" fill="hold">
                            <p:stCondLst>
                              <p:cond delay="2000"/>
                            </p:stCondLst>
                            <p:childTnLst>
                              <p:par>
                                <p:cTn id="9" presetID="10" presetClass="exit" presetSubtype="0" fill="hold" nodeType="afterEffect">
                                  <p:stCondLst>
                                    <p:cond delay="1500"/>
                                  </p:stCondLst>
                                  <p:childTnLst>
                                    <p:animEffect transition="out" filter="fade">
                                      <p:cBhvr>
                                        <p:cTn id="10" dur="3000"/>
                                        <p:tgtEl>
                                          <p:spTgt spid="28"/>
                                        </p:tgtEl>
                                      </p:cBhvr>
                                    </p:animEffect>
                                    <p:set>
                                      <p:cBhvr>
                                        <p:cTn id="11" dur="1" fill="hold">
                                          <p:stCondLst>
                                            <p:cond delay="2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628650" y="365126"/>
            <a:ext cx="7955279"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r"/>
            <a:r>
              <a:rPr lang="en-US" sz="3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Where Are You?</a:t>
            </a:r>
          </a:p>
        </p:txBody>
      </p:sp>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2BB10FC-1879-4D54-9DBF-A84DD16609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 y="636507"/>
            <a:ext cx="8295970" cy="5656619"/>
          </a:xfrm>
          <a:prstGeom prst="rect">
            <a:avLst/>
          </a:prstGeom>
          <a:effectLst>
            <a:innerShdw blurRad="63500" dist="25400" dir="18900000">
              <a:schemeClr val="accent1">
                <a:lumMod val="50000"/>
                <a:alpha val="50000"/>
              </a:schemeClr>
            </a:innerShdw>
          </a:effectLst>
        </p:spPr>
      </p:pic>
      <p:sp>
        <p:nvSpPr>
          <p:cNvPr id="9" name="TextBox 8">
            <a:extLst>
              <a:ext uri="{FF2B5EF4-FFF2-40B4-BE49-F238E27FC236}">
                <a16:creationId xmlns:a16="http://schemas.microsoft.com/office/drawing/2014/main" id="{4F6D1450-DC26-4EDD-BBBC-73EB1D776CF7}"/>
              </a:ext>
            </a:extLst>
          </p:cNvPr>
          <p:cNvSpPr txBox="1"/>
          <p:nvPr userDrawn="1"/>
        </p:nvSpPr>
        <p:spPr>
          <a:xfrm>
            <a:off x="5601600" y="1207559"/>
            <a:ext cx="2982329" cy="492443"/>
          </a:xfrm>
          <a:prstGeom prst="rect">
            <a:avLst/>
          </a:prstGeom>
          <a:noFill/>
        </p:spPr>
        <p:txBody>
          <a:bodyPr wrap="square" rtlCol="0">
            <a:spAutoFit/>
          </a:bodyPr>
          <a:lstStyle/>
          <a:p>
            <a:pPr marL="457200" indent="-457200" algn="ctr"/>
            <a:r>
              <a:rPr lang="en-US" sz="1300" i="1">
                <a:solidFill>
                  <a:schemeClr val="accent3">
                    <a:lumMod val="75000"/>
                    <a:lumOff val="25000"/>
                  </a:schemeClr>
                </a:solidFill>
              </a:rPr>
              <a:t>Enter your location in the chat window</a:t>
            </a:r>
            <a:br>
              <a:rPr lang="en-US" sz="1300" i="1">
                <a:solidFill>
                  <a:schemeClr val="accent3">
                    <a:lumMod val="75000"/>
                    <a:lumOff val="25000"/>
                  </a:schemeClr>
                </a:solidFill>
              </a:rPr>
            </a:br>
            <a:r>
              <a:rPr lang="en-US" sz="1200" i="1">
                <a:solidFill>
                  <a:schemeClr val="accent3">
                    <a:lumMod val="50000"/>
                    <a:lumOff val="50000"/>
                  </a:schemeClr>
                </a:solidFill>
              </a:rPr>
              <a:t>(lower left of screen)</a:t>
            </a:r>
            <a:endParaRPr lang="en-US" sz="1200" i="1" dirty="0">
              <a:solidFill>
                <a:schemeClr val="accent3">
                  <a:lumMod val="50000"/>
                  <a:lumOff val="50000"/>
                </a:schemeClr>
              </a:solidFill>
            </a:endParaRPr>
          </a:p>
        </p:txBody>
      </p:sp>
    </p:spTree>
    <p:extLst>
      <p:ext uri="{BB962C8B-B14F-4D97-AF65-F5344CB8AC3E}">
        <p14:creationId xmlns:p14="http://schemas.microsoft.com/office/powerpoint/2010/main" val="2203354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037844" y="4477392"/>
            <a:ext cx="7068312"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0" baseline="0" dirty="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32754" y="0"/>
            <a:ext cx="3535388"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594360" y="2394251"/>
            <a:ext cx="573024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endPar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Tree>
    <p:extLst>
      <p:ext uri="{BB962C8B-B14F-4D97-AF65-F5344CB8AC3E}">
        <p14:creationId xmlns:p14="http://schemas.microsoft.com/office/powerpoint/2010/main" val="966532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Poll">
    <p:spTree>
      <p:nvGrpSpPr>
        <p:cNvPr id="1" name=""/>
        <p:cNvGrpSpPr/>
        <p:nvPr/>
      </p:nvGrpSpPr>
      <p:grpSpPr>
        <a:xfrm>
          <a:off x="0" y="0"/>
          <a:ext cx="0" cy="0"/>
          <a:chOff x="0" y="0"/>
          <a:chExt cx="0" cy="0"/>
        </a:xfrm>
      </p:grpSpPr>
      <p:sp>
        <p:nvSpPr>
          <p:cNvPr id="8" name="Arrow: Down 7">
            <a:extLst>
              <a:ext uri="{FF2B5EF4-FFF2-40B4-BE49-F238E27FC236}">
                <a16:creationId xmlns:a16="http://schemas.microsoft.com/office/drawing/2014/main" id="{8D1EBE43-28AC-4EDE-922C-0DEE355DCAF4}"/>
              </a:ext>
            </a:extLst>
          </p:cNvPr>
          <p:cNvSpPr/>
          <p:nvPr userDrawn="1"/>
        </p:nvSpPr>
        <p:spPr>
          <a:xfrm>
            <a:off x="795232" y="1197034"/>
            <a:ext cx="640080" cy="5046431"/>
          </a:xfrm>
          <a:prstGeom prst="downArrow">
            <a:avLst>
              <a:gd name="adj1" fmla="val 100000"/>
              <a:gd name="adj2" fmla="val 50000"/>
            </a:avLst>
          </a:prstGeom>
          <a:gradFill flip="none" rotWithShape="1">
            <a:gsLst>
              <a:gs pos="49000">
                <a:schemeClr val="bg1">
                  <a:lumMod val="95000"/>
                  <a:alpha val="65000"/>
                </a:schemeClr>
              </a:gs>
              <a:gs pos="51000">
                <a:schemeClr val="bg1">
                  <a:lumMod val="8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787234" y="571074"/>
            <a:ext cx="6796695" cy="1051560"/>
          </a:xfrm>
        </p:spPr>
        <p:txBody>
          <a:bodyPr anchor="ctr"/>
          <a:lstStyle>
            <a:lvl1pPr>
              <a:defRPr/>
            </a:lvl1pPr>
          </a:lstStyle>
          <a:p>
            <a:r>
              <a:rPr lang="en-US" dirty="0"/>
              <a:t>Type your polling question here. </a:t>
            </a:r>
          </a:p>
        </p:txBody>
      </p:sp>
      <p:sp>
        <p:nvSpPr>
          <p:cNvPr id="3" name="Content Placeholder 2"/>
          <p:cNvSpPr>
            <a:spLocks noGrp="1"/>
          </p:cNvSpPr>
          <p:nvPr>
            <p:ph idx="1" hasCustomPrompt="1"/>
          </p:nvPr>
        </p:nvSpPr>
        <p:spPr>
          <a:xfrm>
            <a:off x="939114" y="2188127"/>
            <a:ext cx="7364627" cy="3693690"/>
          </a:xfrm>
        </p:spPr>
        <p:txBody>
          <a:bodyPr anchor="ctr"/>
          <a:lstStyle>
            <a:lvl1pPr marL="514350" indent="-514350">
              <a:spcBef>
                <a:spcPts val="1800"/>
              </a:spcBef>
              <a:buFont typeface="+mj-lt"/>
              <a:buAutoNum type="arabicPeriod"/>
              <a:defRPr sz="2400"/>
            </a:lvl1pPr>
            <a:lvl2pPr marL="777240" indent="-228600">
              <a:lnSpc>
                <a:spcPct val="95000"/>
              </a:lnSpc>
              <a:spcBef>
                <a:spcPts val="200"/>
              </a:spcBef>
              <a:buSzPct val="70000"/>
              <a:buFont typeface="+mj-lt"/>
              <a:buAutoNum type="alphaLcParenR"/>
              <a:defRPr sz="2100"/>
            </a:lvl2pPr>
            <a:lvl3pPr marL="1143000" indent="-228600">
              <a:spcBef>
                <a:spcPts val="200"/>
              </a:spcBef>
              <a:buClr>
                <a:schemeClr val="accent1">
                  <a:lumMod val="60000"/>
                  <a:lumOff val="40000"/>
                </a:schemeClr>
              </a:buClr>
              <a:buSzPct val="70000"/>
              <a:buFont typeface="+mj-lt"/>
              <a:buAutoNum type="romanLcPeriod"/>
              <a:defRPr sz="1900"/>
            </a:lvl3pPr>
            <a:lvl4pPr marL="1417320" indent="-228600">
              <a:spcBef>
                <a:spcPts val="200"/>
              </a:spcBef>
              <a:buSzPct val="70000"/>
              <a:buFont typeface="+mj-lt"/>
              <a:buAutoNum type="arabicPeriod"/>
              <a:defRPr/>
            </a:lvl4pPr>
            <a:lvl5pPr marL="1645920" indent="-201168">
              <a:spcBef>
                <a:spcPts val="200"/>
              </a:spcBef>
              <a:buSzPct val="70000"/>
              <a:buFont typeface="+mj-lt"/>
              <a:buAutoNum type="arabicPeriod"/>
              <a:defRPr/>
            </a:lvl5pPr>
          </a:lstStyle>
          <a:p>
            <a:pPr lvl="0"/>
            <a:r>
              <a:rPr lang="en-US" dirty="0"/>
              <a:t>Type your possible choices/answers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Rectangle 4">
            <a:extLst>
              <a:ext uri="{FF2B5EF4-FFF2-40B4-BE49-F238E27FC236}">
                <a16:creationId xmlns:a16="http://schemas.microsoft.com/office/drawing/2014/main" id="{EA14D85F-6F7F-45C7-83F3-FD9113F0E7CB}"/>
              </a:ext>
            </a:extLst>
          </p:cNvPr>
          <p:cNvSpPr/>
          <p:nvPr userDrawn="1"/>
        </p:nvSpPr>
        <p:spPr>
          <a:xfrm rot="5400000">
            <a:off x="4946904" y="-1628776"/>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6728CEE-638E-4D8A-8127-346A257906F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
        <p:nvSpPr>
          <p:cNvPr id="7" name="TextBox 6">
            <a:extLst>
              <a:ext uri="{FF2B5EF4-FFF2-40B4-BE49-F238E27FC236}">
                <a16:creationId xmlns:a16="http://schemas.microsoft.com/office/drawing/2014/main" id="{53571A4E-C4B0-4CA2-936E-E627457E6BED}"/>
              </a:ext>
            </a:extLst>
          </p:cNvPr>
          <p:cNvSpPr txBox="1"/>
          <p:nvPr userDrawn="1"/>
        </p:nvSpPr>
        <p:spPr>
          <a:xfrm>
            <a:off x="2630804" y="1882520"/>
            <a:ext cx="5953125" cy="292388"/>
          </a:xfrm>
          <a:prstGeom prst="rect">
            <a:avLst/>
          </a:prstGeom>
          <a:noFill/>
        </p:spPr>
        <p:txBody>
          <a:bodyPr wrap="square" rtlCol="0">
            <a:spAutoFit/>
          </a:bodyPr>
          <a:lstStyle/>
          <a:p>
            <a:pPr algn="r"/>
            <a:r>
              <a:rPr lang="en-US" sz="1300" i="1">
                <a:solidFill>
                  <a:schemeClr val="accent3">
                    <a:lumMod val="75000"/>
                    <a:lumOff val="25000"/>
                  </a:schemeClr>
                </a:solidFill>
              </a:rPr>
              <a:t>Choose the answer that best reflects you (or your organization)</a:t>
            </a:r>
          </a:p>
        </p:txBody>
      </p:sp>
    </p:spTree>
    <p:extLst>
      <p:ext uri="{BB962C8B-B14F-4D97-AF65-F5344CB8AC3E}">
        <p14:creationId xmlns:p14="http://schemas.microsoft.com/office/powerpoint/2010/main" val="1289106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6"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 name="Group 9"/>
          <p:cNvGrpSpPr>
            <a:grpSpLocks noChangeAspect="1"/>
          </p:cNvGrpSpPr>
          <p:nvPr userDrawn="1"/>
        </p:nvGrpSpPr>
        <p:grpSpPr>
          <a:xfrm rot="16200000" flipV="1">
            <a:off x="2158718"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userDrawn="1"/>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17" name="Text Placeholder 4"/>
          <p:cNvSpPr>
            <a:spLocks noGrp="1"/>
          </p:cNvSpPr>
          <p:nvPr>
            <p:ph type="body" sz="quarter" idx="12" hasCustomPrompt="1"/>
          </p:nvPr>
        </p:nvSpPr>
        <p:spPr>
          <a:xfrm>
            <a:off x="1591081"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10837137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33799861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4"/>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2465242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4"/>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229910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2" y="-292233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1527223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userDrawn="1"/>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2"/>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2"/>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3200106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30606676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2142733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0"/>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22944366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0"/>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18565244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Moderator: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2344684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8757209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Presenters:</a:t>
            </a:r>
          </a:p>
        </p:txBody>
      </p:sp>
      <p:sp>
        <p:nvSpPr>
          <p:cNvPr id="3" name="Content Placeholder 2"/>
          <p:cNvSpPr>
            <a:spLocks noGrp="1"/>
          </p:cNvSpPr>
          <p:nvPr>
            <p:ph idx="1" hasCustomPrompt="1"/>
          </p:nvPr>
        </p:nvSpPr>
        <p:spPr>
          <a:xfrm>
            <a:off x="4190999" y="176928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176928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5" y="4115206"/>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659393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Presenters:</a:t>
            </a:r>
          </a:p>
        </p:txBody>
      </p:sp>
      <p:sp>
        <p:nvSpPr>
          <p:cNvPr id="3" name="Content Placeholder 2"/>
          <p:cNvSpPr>
            <a:spLocks noGrp="1"/>
          </p:cNvSpPr>
          <p:nvPr>
            <p:ph idx="1" hasCustomPrompt="1"/>
          </p:nvPr>
        </p:nvSpPr>
        <p:spPr>
          <a:xfrm>
            <a:off x="4104211" y="1550213"/>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49"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599" y="3169259"/>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7"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4" y="478830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2"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677946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2" y="-292233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4646734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0"/>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Today’s Objectives:</a:t>
            </a:r>
          </a:p>
        </p:txBody>
      </p:sp>
      <p:pic>
        <p:nvPicPr>
          <p:cNvPr id="7" name="Picture 6">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3"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966031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242021"/>
                </a:solidFill>
              </a:endParaRPr>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242021"/>
                </a:solidFill>
              </a:endParaRPr>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4"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39190490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5"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5" y="5398235"/>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rgbClr val="0075BF">
                        <a:lumMod val="75000"/>
                      </a:srgbClr>
                    </a:gs>
                    <a:gs pos="83000">
                      <a:srgbClr val="124D95">
                        <a:lumMod val="50000"/>
                      </a:srgb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rgbClr val="0075BF">
                        <a:lumMod val="75000"/>
                      </a:srgbClr>
                    </a:gs>
                    <a:gs pos="83000">
                      <a:srgbClr val="124D95">
                        <a:lumMod val="50000"/>
                      </a:srgb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050008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5"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68"/>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0"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6"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18656819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2" y="1120346"/>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6"/>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8" y="1003986"/>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6"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Resources:</a:t>
            </a:r>
          </a:p>
        </p:txBody>
      </p:sp>
      <p:sp>
        <p:nvSpPr>
          <p:cNvPr id="11" name="TextBox 10">
            <a:extLst>
              <a:ext uri="{FF2B5EF4-FFF2-40B4-BE49-F238E27FC236}">
                <a16:creationId xmlns:a16="http://schemas.microsoft.com/office/drawing/2014/main" id="{3C7C2AD0-E385-4C6D-9FC1-7C6479504B69}"/>
              </a:ext>
            </a:extLst>
          </p:cNvPr>
          <p:cNvSpPr txBox="1"/>
          <p:nvPr userDrawn="1"/>
        </p:nvSpPr>
        <p:spPr>
          <a:xfrm>
            <a:off x="2509079" y="205945"/>
            <a:ext cx="1318054" cy="947351"/>
          </a:xfrm>
          <a:prstGeom prst="rect">
            <a:avLst/>
          </a:prstGeom>
          <a:noFill/>
        </p:spPr>
        <p:txBody>
          <a:bodyPr wrap="none" rtlCol="0">
            <a:noAutofit/>
          </a:bodyPr>
          <a:lstStyle/>
          <a:p>
            <a:pPr>
              <a:lnSpc>
                <a:spcPct val="85000"/>
              </a:lnSpc>
            </a:pPr>
            <a:r>
              <a:rPr lang="en-US" sz="6600" dirty="0">
                <a:solidFill>
                  <a:prstClr val="white">
                    <a:lumMod val="75000"/>
                  </a:prstClr>
                </a:solidFill>
                <a:sym typeface="Webdings" panose="05030102010509060703" pitchFamily="18" charset="2"/>
              </a:rPr>
              <a:t></a:t>
            </a:r>
            <a:endParaRPr lang="en-US" sz="6600" dirty="0">
              <a:solidFill>
                <a:prstClr val="white">
                  <a:lumMod val="75000"/>
                </a:prst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18656326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5"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Contact Information:</a:t>
            </a:r>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3"/>
            <a:ext cx="2974602" cy="1389773"/>
          </a:xfrm>
          <a:prstGeom prst="rect">
            <a:avLst/>
          </a:prstGeom>
        </p:spPr>
      </p:pic>
    </p:spTree>
    <p:extLst>
      <p:ext uri="{BB962C8B-B14F-4D97-AF65-F5344CB8AC3E}">
        <p14:creationId xmlns:p14="http://schemas.microsoft.com/office/powerpoint/2010/main" val="4407786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37979636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2"/>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0" y="5513221"/>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a:buFont typeface="Arial" panose="020B0604020202020204" pitchFamily="34" charset="0"/>
              <a:buNone/>
            </a:pPr>
            <a:r>
              <a:rPr lang="en-US" sz="2000" b="1" dirty="0">
                <a:solidFill>
                  <a:srgbClr val="124D95"/>
                </a:solidFill>
                <a:cs typeface="Arial" panose="020B0604020202020204" pitchFamily="34" charset="0"/>
              </a:rPr>
              <a:t>Beyond the </a:t>
            </a:r>
            <a:r>
              <a:rPr lang="en-US" sz="2000" b="1">
                <a:solidFill>
                  <a:srgbClr val="124D95"/>
                </a:solidFill>
                <a:cs typeface="Arial" panose="020B0604020202020204" pitchFamily="34" charset="0"/>
              </a:rPr>
              <a:t>standard offerings,</a:t>
            </a:r>
          </a:p>
          <a:p>
            <a:pPr>
              <a:spcAft>
                <a:spcPts val="1000"/>
              </a:spcAft>
              <a:buFont typeface="Arial" panose="020B0604020202020204" pitchFamily="34" charset="0"/>
              <a:buNone/>
            </a:pPr>
            <a:r>
              <a:rPr lang="en-US" sz="1150">
                <a:solidFill>
                  <a:srgbClr val="242021"/>
                </a:solidFill>
                <a:cs typeface="Arial" panose="020B0604020202020204" pitchFamily="34" charset="0"/>
              </a:rPr>
              <a:t>this </a:t>
            </a:r>
            <a:r>
              <a:rPr lang="en-US" sz="1150" dirty="0">
                <a:solidFill>
                  <a:srgbClr val="242021"/>
                </a:solidFill>
                <a:cs typeface="Arial" panose="020B0604020202020204" pitchFamily="34" charset="0"/>
              </a:rPr>
              <a:t>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a:solidFill>
                  <a:srgbClr val="242021"/>
                </a:solidFill>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a:solidFill>
                  <a:srgbClr val="242021"/>
                </a:solidFill>
                <a:cs typeface="Arial" panose="020B0604020202020204" pitchFamily="34" charset="0"/>
              </a:rPr>
              <a:t>3 </a:t>
            </a:r>
            <a:r>
              <a:rPr lang="en-US" sz="1100" dirty="0">
                <a:solidFill>
                  <a:srgbClr val="242021"/>
                </a:solidFill>
                <a:cs typeface="Arial" panose="020B0604020202020204" pitchFamily="34" charset="0"/>
              </a:rPr>
              <a:t>Speaker </a:t>
            </a:r>
            <a:r>
              <a:rPr lang="en-US" sz="1100">
                <a:solidFill>
                  <a:srgbClr val="242021"/>
                </a:solidFill>
                <a:cs typeface="Arial" panose="020B0604020202020204" pitchFamily="34" charset="0"/>
              </a:rPr>
              <a:t>Slide choices</a:t>
            </a:r>
            <a:endParaRPr lang="en-US" sz="1100" dirty="0">
              <a:solidFill>
                <a:srgbClr val="242021"/>
              </a:solidFill>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dirty="0">
                <a:solidFill>
                  <a:srgbClr val="242021"/>
                </a:solidFill>
                <a:cs typeface="Arial" panose="020B0604020202020204" pitchFamily="34" charset="0"/>
              </a:rPr>
              <a:t>Where Are You?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  </a:t>
            </a:r>
            <a:r>
              <a:rPr lang="en-US" sz="1000" i="1" dirty="0">
                <a:solidFill>
                  <a:srgbClr val="242021">
                    <a:lumMod val="75000"/>
                    <a:lumOff val="25000"/>
                  </a:srgbClr>
                </a:solidFill>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a:solidFill>
                  <a:srgbClr val="242021"/>
                </a:solidFill>
                <a:cs typeface="Arial" panose="020B0604020202020204" pitchFamily="34" charset="0"/>
              </a:rPr>
              <a:t>Today’s Objectives</a:t>
            </a:r>
            <a:endParaRPr lang="en-US" sz="1100" dirty="0">
              <a:solidFill>
                <a:srgbClr val="242021"/>
              </a:solidFill>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a:solidFill>
                  <a:srgbClr val="242021"/>
                </a:solidFill>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a:solidFill>
                  <a:srgbClr val="242021"/>
                </a:solidFill>
                <a:cs typeface="Arial" panose="020B0604020202020204" pitchFamily="34" charset="0"/>
              </a:rPr>
              <a:t>Quote</a:t>
            </a:r>
          </a:p>
          <a:p>
            <a:pPr>
              <a:spcBef>
                <a:spcPts val="3000"/>
              </a:spcBef>
              <a:buFont typeface="Arial" panose="020B0604020202020204" pitchFamily="34" charset="0"/>
              <a:buNone/>
            </a:pPr>
            <a:r>
              <a:rPr lang="en-US" sz="1500" b="1">
                <a:solidFill>
                  <a:srgbClr val="124D95"/>
                </a:solidFill>
                <a:cs typeface="Arial" panose="020B0604020202020204" pitchFamily="34" charset="0"/>
              </a:rPr>
              <a:t>Resources &amp; Name / Occupation / Org boxes:</a:t>
            </a:r>
            <a:endParaRPr lang="en-US" sz="1500" b="1" dirty="0">
              <a:solidFill>
                <a:srgbClr val="124D95"/>
              </a:solidFill>
              <a:cs typeface="Arial" panose="020B0604020202020204" pitchFamily="34" charset="0"/>
            </a:endParaRPr>
          </a:p>
          <a:p>
            <a:pPr>
              <a:spcBef>
                <a:spcPts val="400"/>
              </a:spcBef>
              <a:spcAft>
                <a:spcPts val="800"/>
              </a:spcAft>
              <a:buFont typeface="Arial" panose="020B0604020202020204" pitchFamily="34" charset="0"/>
              <a:buNone/>
            </a:pPr>
            <a:r>
              <a:rPr lang="en-US" sz="1050">
                <a:solidFill>
                  <a:srgbClr val="242021"/>
                </a:solidFill>
                <a:cs typeface="Arial" panose="020B0604020202020204" pitchFamily="34" charset="0"/>
              </a:rPr>
              <a:t>This </a:t>
            </a:r>
            <a:r>
              <a:rPr lang="en-US" sz="1050" dirty="0">
                <a:solidFill>
                  <a:srgbClr val="242021"/>
                </a:solidFill>
                <a:cs typeface="Arial" panose="020B0604020202020204" pitchFamily="34" charset="0"/>
              </a:rPr>
              <a:t>works like a multi-level bulleted list</a:t>
            </a:r>
            <a:r>
              <a:rPr lang="en-US" sz="1050">
                <a:solidFill>
                  <a:srgbClr val="242021"/>
                </a:solidFill>
                <a:cs typeface="Arial" panose="020B0604020202020204" pitchFamily="34" charset="0"/>
              </a:rPr>
              <a:t>.  Use </a:t>
            </a:r>
            <a:r>
              <a:rPr lang="en-US" sz="1050" dirty="0">
                <a:solidFill>
                  <a:srgbClr val="242021"/>
                </a:solidFill>
                <a:cs typeface="Arial" panose="020B0604020202020204" pitchFamily="34" charset="0"/>
              </a:rPr>
              <a:t>the list level buttons on your “Home” tab to</a:t>
            </a:r>
            <a:br>
              <a:rPr lang="en-US" sz="1050">
                <a:solidFill>
                  <a:srgbClr val="242021"/>
                </a:solidFill>
                <a:cs typeface="Arial" panose="020B0604020202020204" pitchFamily="34" charset="0"/>
              </a:rPr>
            </a:br>
            <a:r>
              <a:rPr lang="en-US" sz="1050">
                <a:solidFill>
                  <a:srgbClr val="242021"/>
                </a:solidFill>
                <a:cs typeface="Arial" panose="020B0604020202020204" pitchFamily="34" charset="0"/>
              </a:rPr>
              <a:t>change formatting levels.</a:t>
            </a:r>
            <a:endParaRPr lang="en-US" sz="1050" dirty="0">
              <a:solidFill>
                <a:srgbClr val="242021"/>
              </a:solidFill>
              <a:cs typeface="Arial" panose="020B0604020202020204" pitchFamily="34" charset="0"/>
            </a:endParaRPr>
          </a:p>
          <a:p>
            <a:pPr>
              <a:spcAft>
                <a:spcPts val="600"/>
              </a:spcAft>
              <a:buFont typeface="Arial" panose="020B0604020202020204" pitchFamily="34" charset="0"/>
              <a:buNone/>
            </a:pPr>
            <a:endParaRPr lang="en-US" sz="1050" dirty="0">
              <a:solidFill>
                <a:srgbClr val="242021"/>
              </a:solidFill>
              <a:cs typeface="Arial" panose="020B0604020202020204" pitchFamily="34" charset="0"/>
            </a:endParaRPr>
          </a:p>
        </p:txBody>
      </p:sp>
      <p:grpSp>
        <p:nvGrpSpPr>
          <p:cNvPr id="18" name="Group 17"/>
          <p:cNvGrpSpPr/>
          <p:nvPr userDrawn="1"/>
        </p:nvGrpSpPr>
        <p:grpSpPr>
          <a:xfrm>
            <a:off x="7084799" y="4562930"/>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242021"/>
                  </a:solidFill>
                </a:endParaRPr>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242021"/>
              </a:solidFill>
            </a:endParaRPr>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242021"/>
              </a:solidFill>
            </a:endParaRPr>
          </a:p>
        </p:txBody>
      </p:sp>
      <p:sp>
        <p:nvSpPr>
          <p:cNvPr id="7" name="TextBox 6"/>
          <p:cNvSpPr txBox="1"/>
          <p:nvPr userDrawn="1"/>
        </p:nvSpPr>
        <p:spPr>
          <a:xfrm>
            <a:off x="91736" y="1480004"/>
            <a:ext cx="4337666" cy="5352299"/>
          </a:xfrm>
          <a:prstGeom prst="rect">
            <a:avLst/>
          </a:prstGeom>
          <a:noFill/>
        </p:spPr>
        <p:txBody>
          <a:bodyPr wrap="square" rtlCol="0">
            <a:noAutofit/>
          </a:bodyPr>
          <a:lstStyle/>
          <a:p>
            <a:pPr>
              <a:spcAft>
                <a:spcPts val="300"/>
              </a:spcAft>
            </a:pPr>
            <a:r>
              <a:rPr lang="en-US" sz="2000" b="1" dirty="0">
                <a:solidFill>
                  <a:srgbClr val="124D95"/>
                </a:solidFill>
                <a:cs typeface="Arial" panose="020B0604020202020204" pitchFamily="34" charset="0"/>
              </a:rPr>
              <a:t>How to use this template:</a:t>
            </a:r>
          </a:p>
          <a:p>
            <a:pPr marL="171450" indent="-171450">
              <a:buFont typeface="Arial" panose="020B0604020202020204" pitchFamily="34" charset="0"/>
              <a:buChar char="•"/>
            </a:pPr>
            <a:r>
              <a:rPr lang="en-US" sz="1050" dirty="0">
                <a:solidFill>
                  <a:srgbClr val="242021"/>
                </a:solidFill>
                <a:cs typeface="Arial" panose="020B0604020202020204" pitchFamily="34" charset="0"/>
              </a:rPr>
              <a:t>When creating a new slide, click the arrow under the “New Slide” button.  This will display the template master slides </a:t>
            </a:r>
            <a:r>
              <a:rPr lang="en-US" sz="1050">
                <a:solidFill>
                  <a:srgbClr val="242021"/>
                </a:solidFill>
                <a:cs typeface="Arial" panose="020B0604020202020204" pitchFamily="34" charset="0"/>
              </a:rPr>
              <a:t>available.</a:t>
            </a:r>
          </a:p>
          <a:p>
            <a:pPr marL="171450" indent="-171450">
              <a:spcBef>
                <a:spcPts val="600"/>
              </a:spcBef>
              <a:buFont typeface="Arial" panose="020B0604020202020204" pitchFamily="34" charset="0"/>
              <a:buChar char="•"/>
            </a:pPr>
            <a:r>
              <a:rPr lang="en-US" sz="1050">
                <a:solidFill>
                  <a:srgbClr val="242021"/>
                </a:solidFill>
                <a:cs typeface="Arial" panose="020B0604020202020204" pitchFamily="34" charset="0"/>
              </a:rPr>
              <a:t>Select </a:t>
            </a:r>
            <a:r>
              <a:rPr lang="en-US" sz="1050" dirty="0">
                <a:solidFill>
                  <a:srgbClr val="242021"/>
                </a:solidFill>
                <a:cs typeface="Arial" panose="020B0604020202020204" pitchFamily="34" charset="0"/>
              </a:rPr>
              <a:t>the layout you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dirty="0">
                <a:solidFill>
                  <a:srgbClr val="242021"/>
                </a:solidFill>
                <a:cs typeface="Arial" panose="020B0604020202020204" pitchFamily="34" charset="0"/>
              </a:rPr>
              <a:t>Likewise, to </a:t>
            </a:r>
            <a:r>
              <a:rPr lang="en-US" sz="1050" i="1" dirty="0">
                <a:solidFill>
                  <a:srgbClr val="242021"/>
                </a:solidFill>
                <a:cs typeface="Arial" panose="020B0604020202020204" pitchFamily="34" charset="0"/>
              </a:rPr>
              <a:t>change</a:t>
            </a:r>
            <a:r>
              <a:rPr lang="en-US" sz="1050" dirty="0">
                <a:solidFill>
                  <a:srgbClr val="242021"/>
                </a:solidFill>
                <a:cs typeface="Arial" panose="020B0604020202020204" pitchFamily="34" charset="0"/>
              </a:rPr>
              <a:t> the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template master </a:t>
            </a:r>
            <a:r>
              <a:rPr lang="en-US" sz="1050">
                <a:solidFill>
                  <a:srgbClr val="242021"/>
                </a:solidFill>
                <a:cs typeface="Arial" panose="020B0604020202020204" pitchFamily="34" charset="0"/>
              </a:rPr>
              <a:t>of an </a:t>
            </a:r>
            <a:br>
              <a:rPr lang="en-US" sz="1050">
                <a:solidFill>
                  <a:srgbClr val="242021"/>
                </a:solidFill>
                <a:cs typeface="Arial" panose="020B0604020202020204" pitchFamily="34" charset="0"/>
              </a:rPr>
            </a:br>
            <a:r>
              <a:rPr lang="en-US" sz="1050">
                <a:solidFill>
                  <a:srgbClr val="242021"/>
                </a:solidFill>
                <a:cs typeface="Arial" panose="020B0604020202020204" pitchFamily="34" charset="0"/>
              </a:rPr>
              <a:t>existing slide, click the </a:t>
            </a:r>
            <a:br>
              <a:rPr lang="en-US" sz="1050">
                <a:solidFill>
                  <a:srgbClr val="242021"/>
                </a:solidFill>
                <a:cs typeface="Arial" panose="020B0604020202020204" pitchFamily="34" charset="0"/>
              </a:rPr>
            </a:br>
            <a:r>
              <a:rPr lang="en-US" sz="1050">
                <a:solidFill>
                  <a:srgbClr val="242021"/>
                </a:solidFill>
                <a:cs typeface="Arial" panose="020B0604020202020204" pitchFamily="34" charset="0"/>
              </a:rPr>
              <a:t>“</a:t>
            </a:r>
            <a:r>
              <a:rPr lang="en-US" sz="1050" dirty="0">
                <a:solidFill>
                  <a:srgbClr val="242021"/>
                </a:solidFill>
                <a:cs typeface="Arial" panose="020B0604020202020204" pitchFamily="34" charset="0"/>
              </a:rPr>
              <a:t>Layout” </a:t>
            </a:r>
            <a:r>
              <a:rPr lang="en-US" sz="1050">
                <a:solidFill>
                  <a:srgbClr val="242021"/>
                </a:solidFill>
                <a:cs typeface="Arial" panose="020B0604020202020204" pitchFamily="34" charset="0"/>
              </a:rPr>
              <a:t>button right </a:t>
            </a:r>
            <a:br>
              <a:rPr lang="en-US" sz="1050">
                <a:solidFill>
                  <a:srgbClr val="242021"/>
                </a:solidFill>
                <a:cs typeface="Arial" panose="020B0604020202020204" pitchFamily="34" charset="0"/>
              </a:rPr>
            </a:br>
            <a:r>
              <a:rPr lang="en-US" sz="1050">
                <a:solidFill>
                  <a:srgbClr val="242021"/>
                </a:solidFill>
                <a:cs typeface="Arial" panose="020B0604020202020204" pitchFamily="34" charset="0"/>
              </a:rPr>
              <a:t>next </a:t>
            </a:r>
            <a:r>
              <a:rPr lang="en-US" sz="1050" dirty="0">
                <a:solidFill>
                  <a:srgbClr val="242021"/>
                </a:solidFill>
                <a:cs typeface="Arial" panose="020B0604020202020204" pitchFamily="34" charset="0"/>
              </a:rPr>
              <a:t>to </a:t>
            </a:r>
            <a:r>
              <a:rPr lang="en-US" sz="1050">
                <a:solidFill>
                  <a:srgbClr val="242021"/>
                </a:solidFill>
                <a:cs typeface="Arial" panose="020B0604020202020204" pitchFamily="34" charset="0"/>
              </a:rPr>
              <a:t>the “</a:t>
            </a:r>
            <a:r>
              <a:rPr lang="en-US" sz="1050" dirty="0">
                <a:solidFill>
                  <a:srgbClr val="242021"/>
                </a:solidFill>
                <a:cs typeface="Arial" panose="020B0604020202020204" pitchFamily="34" charset="0"/>
              </a:rPr>
              <a:t>New Slide” button.</a:t>
            </a:r>
          </a:p>
          <a:p>
            <a:pPr>
              <a:spcBef>
                <a:spcPts val="1200"/>
              </a:spcBef>
              <a:spcAft>
                <a:spcPts val="300"/>
              </a:spcAft>
              <a:defRPr/>
            </a:pPr>
            <a:r>
              <a:rPr lang="en-US" sz="2000" b="1" dirty="0">
                <a:solidFill>
                  <a:srgbClr val="124D95"/>
                </a:solidFill>
                <a:cs typeface="Arial" panose="020B0604020202020204" pitchFamily="34" charset="0"/>
              </a:rPr>
              <a:t>General Template Notes:</a:t>
            </a:r>
          </a:p>
          <a:p>
            <a:pPr marL="91440">
              <a:spcAft>
                <a:spcPts val="600"/>
              </a:spcAft>
              <a:buFont typeface="Arial" panose="020B0604020202020204" pitchFamily="34" charset="0"/>
              <a:buNone/>
            </a:pPr>
            <a:r>
              <a:rPr lang="en-US" spc="60">
                <a:solidFill>
                  <a:srgbClr val="7A232E">
                    <a:lumMod val="20000"/>
                    <a:lumOff val="80000"/>
                  </a:srgbClr>
                </a:solidFill>
                <a:effectLst>
                  <a:outerShdw blurRad="76200" dist="38100" dir="8100000" algn="tr" rotWithShape="0">
                    <a:prstClr val="black">
                      <a:alpha val="60000"/>
                    </a:prstClr>
                  </a:outerShdw>
                </a:effectLst>
                <a:cs typeface="Arial" panose="020B0604020202020204" pitchFamily="34" charset="0"/>
                <a:sym typeface="Wingdings" panose="05000000000000000000" pitchFamily="2" charset="2"/>
              </a:rPr>
              <a:t></a:t>
            </a:r>
            <a:r>
              <a:rPr lang="en-US" b="1" spc="60">
                <a:solidFill>
                  <a:prstClr val="white"/>
                </a:solidFill>
                <a:effectLst>
                  <a:outerShdw blurRad="76200" dist="38100" dir="8100000" algn="tr" rotWithShape="0">
                    <a:prstClr val="black">
                      <a:alpha val="60000"/>
                    </a:prstClr>
                  </a:outerShdw>
                </a:effectLst>
                <a:cs typeface="Arial" panose="020B0604020202020204" pitchFamily="34" charset="0"/>
              </a:rPr>
              <a:t> </a:t>
            </a:r>
            <a:r>
              <a:rPr lang="en-US" b="1" u="sng" spc="60">
                <a:solidFill>
                  <a:prstClr val="white"/>
                </a:solidFill>
                <a:effectLst>
                  <a:outerShdw blurRad="76200" dist="38100" dir="8100000" algn="tr" rotWithShape="0">
                    <a:prstClr val="black">
                      <a:alpha val="60000"/>
                    </a:prstClr>
                  </a:outerShdw>
                </a:effectLst>
                <a:cs typeface="Arial" panose="020B0604020202020204" pitchFamily="34" charset="0"/>
              </a:rPr>
              <a:t>DO </a:t>
            </a:r>
            <a:r>
              <a:rPr lang="en-US" b="1" u="sng" spc="60" dirty="0">
                <a:solidFill>
                  <a:prstClr val="white"/>
                </a:solidFill>
                <a:effectLst>
                  <a:outerShdw blurRad="76200" dist="38100" dir="8100000" algn="tr" rotWithShape="0">
                    <a:prstClr val="black">
                      <a:alpha val="60000"/>
                    </a:prstClr>
                  </a:outerShdw>
                </a:effectLst>
                <a:cs typeface="Arial" panose="020B0604020202020204" pitchFamily="34" charset="0"/>
              </a:rPr>
              <a:t>NOT</a:t>
            </a:r>
            <a:r>
              <a:rPr lang="en-US" b="1" spc="60" dirty="0">
                <a:solidFill>
                  <a:prstClr val="white"/>
                </a:solidFill>
                <a:effectLst>
                  <a:outerShdw blurRad="76200" dist="38100" dir="8100000" algn="tr" rotWithShape="0">
                    <a:prstClr val="black">
                      <a:alpha val="60000"/>
                    </a:prstClr>
                  </a:outerShdw>
                </a:effectLst>
                <a:cs typeface="Arial" panose="020B0604020202020204" pitchFamily="34" charset="0"/>
              </a:rPr>
              <a:t>:</a:t>
            </a:r>
          </a:p>
          <a:p>
            <a:pPr lvl="1" indent="-171450">
              <a:spcAft>
                <a:spcPts val="600"/>
              </a:spcAft>
              <a:buClr>
                <a:srgbClr val="9E1C30"/>
              </a:buClr>
              <a:buFont typeface="Wingdings" panose="05000000000000000000" pitchFamily="2" charset="2"/>
              <a:buChar char="ý"/>
              <a:defRPr/>
            </a:pPr>
            <a:r>
              <a:rPr lang="en-US" sz="1050" b="1" dirty="0">
                <a:solidFill>
                  <a:srgbClr val="242021"/>
                </a:solidFill>
                <a:cs typeface="Arial" panose="020B0604020202020204" pitchFamily="34" charset="0"/>
              </a:rPr>
              <a:t>Space out your bullets using the “enter” key</a:t>
            </a:r>
            <a:r>
              <a:rPr lang="en-US" sz="1050">
                <a:solidFill>
                  <a:srgbClr val="242021"/>
                </a:solidFill>
                <a:cs typeface="Arial" panose="020B0604020202020204" pitchFamily="34" charset="0"/>
              </a:rPr>
              <a:t>.  Please note if a spacing adjustment is required.</a:t>
            </a:r>
            <a:endParaRPr lang="en-US" sz="1050" dirty="0">
              <a:solidFill>
                <a:srgbClr val="242021"/>
              </a:solidFill>
              <a:cs typeface="Arial" panose="020B0604020202020204" pitchFamily="34" charset="0"/>
            </a:endParaRPr>
          </a:p>
          <a:p>
            <a:pPr lvl="1" indent="-171450">
              <a:spcAft>
                <a:spcPts val="600"/>
              </a:spcAft>
              <a:buClr>
                <a:srgbClr val="9E1C30"/>
              </a:buClr>
              <a:buFont typeface="Wingdings" panose="05000000000000000000" pitchFamily="2" charset="2"/>
              <a:buChar char="ý"/>
            </a:pPr>
            <a:r>
              <a:rPr lang="en-US" sz="1050" b="1" dirty="0">
                <a:solidFill>
                  <a:srgbClr val="242021"/>
                </a:solidFill>
                <a:cs typeface="Arial" panose="020B0604020202020204" pitchFamily="34" charset="0"/>
              </a:rPr>
              <a:t>Type any titles in all uppercase or with caps lock on</a:t>
            </a:r>
            <a:r>
              <a:rPr lang="en-US" sz="1050" dirty="0">
                <a:solidFill>
                  <a:srgbClr val="242021"/>
                </a:solidFill>
                <a:cs typeface="Arial" panose="020B0604020202020204" pitchFamily="34" charset="0"/>
              </a:rPr>
              <a:t>, as formatting is automatic. Type using standard title caps.</a:t>
            </a:r>
          </a:p>
          <a:p>
            <a:pPr lvl="1" indent="-171450">
              <a:spcAft>
                <a:spcPts val="600"/>
              </a:spcAft>
              <a:buClr>
                <a:srgbClr val="9E1C30"/>
              </a:buClr>
              <a:buFont typeface="Wingdings" panose="05000000000000000000" pitchFamily="2" charset="2"/>
              <a:buChar char="ý"/>
            </a:pPr>
            <a:r>
              <a:rPr lang="en-US" sz="1050" b="1" dirty="0">
                <a:solidFill>
                  <a:srgbClr val="242021"/>
                </a:solidFill>
                <a:cs typeface="Arial" panose="020B0604020202020204" pitchFamily="34" charset="0"/>
              </a:rPr>
              <a:t>Change heading alignment </a:t>
            </a:r>
            <a:r>
              <a:rPr lang="en-US" sz="1050" b="1">
                <a:solidFill>
                  <a:srgbClr val="242021"/>
                </a:solidFill>
                <a:cs typeface="Arial" panose="020B0604020202020204" pitchFamily="34" charset="0"/>
              </a:rPr>
              <a:t>or location for standard content slide material</a:t>
            </a:r>
            <a:r>
              <a:rPr lang="en-US" sz="1050">
                <a:solidFill>
                  <a:srgbClr val="242021"/>
                </a:solidFill>
                <a:cs typeface="Arial" panose="020B0604020202020204" pitchFamily="34" charset="0"/>
              </a:rPr>
              <a:t>.</a:t>
            </a:r>
          </a:p>
          <a:p>
            <a:pPr marL="91440">
              <a:spcAft>
                <a:spcPts val="600"/>
              </a:spcAft>
              <a:buFont typeface="Arial" panose="020B0604020202020204" pitchFamily="34" charset="0"/>
              <a:buNone/>
              <a:defRPr/>
            </a:pPr>
            <a:r>
              <a:rPr lang="en-US" spc="60">
                <a:solidFill>
                  <a:srgbClr val="92D050"/>
                </a:solidFill>
                <a:effectLst>
                  <a:outerShdw blurRad="76200" dist="38100" dir="8100000" algn="tr" rotWithShape="0">
                    <a:prstClr val="black">
                      <a:alpha val="60000"/>
                    </a:prstClr>
                  </a:outerShdw>
                </a:effectLst>
                <a:cs typeface="Arial" panose="020B0604020202020204" pitchFamily="34" charset="0"/>
                <a:sym typeface="Wingdings" panose="05000000000000000000" pitchFamily="2" charset="2"/>
              </a:rPr>
              <a:t></a:t>
            </a:r>
            <a:r>
              <a:rPr lang="en-US" b="1" spc="60">
                <a:solidFill>
                  <a:prstClr val="white"/>
                </a:solidFill>
                <a:effectLst>
                  <a:outerShdw blurRad="76200" dist="38100" dir="8100000" algn="tr" rotWithShape="0">
                    <a:prstClr val="black">
                      <a:alpha val="60000"/>
                    </a:prstClr>
                  </a:outerShdw>
                </a:effectLst>
                <a:cs typeface="Arial" panose="020B0604020202020204" pitchFamily="34" charset="0"/>
              </a:rPr>
              <a:t> </a:t>
            </a:r>
            <a:r>
              <a:rPr lang="en-US" b="1" u="sng" spc="60">
                <a:solidFill>
                  <a:prstClr val="white"/>
                </a:solidFill>
                <a:effectLst>
                  <a:outerShdw blurRad="76200" dist="38100" dir="8100000" algn="tr" rotWithShape="0">
                    <a:prstClr val="black">
                      <a:alpha val="60000"/>
                    </a:prstClr>
                  </a:outerShdw>
                </a:effectLst>
                <a:cs typeface="Arial" panose="020B0604020202020204" pitchFamily="34" charset="0"/>
              </a:rPr>
              <a:t>DO</a:t>
            </a:r>
            <a:r>
              <a:rPr lang="en-US" b="1" spc="60">
                <a:solidFill>
                  <a:prstClr val="white"/>
                </a:solidFill>
                <a:effectLst>
                  <a:outerShdw blurRad="76200" dist="38100" dir="8100000" algn="tr" rotWithShape="0">
                    <a:prstClr val="black">
                      <a:alpha val="60000"/>
                    </a:prstClr>
                  </a:outerShdw>
                </a:effectLst>
                <a:cs typeface="Arial" panose="020B0604020202020204" pitchFamily="34" charset="0"/>
              </a:rPr>
              <a:t>:</a:t>
            </a:r>
          </a:p>
          <a:p>
            <a:pPr lvl="1" indent="-171450">
              <a:spcAft>
                <a:spcPts val="600"/>
              </a:spcAft>
              <a:buClr>
                <a:srgbClr val="72AF2F"/>
              </a:buClr>
              <a:buFont typeface="Wingdings" panose="05000000000000000000" pitchFamily="2" charset="2"/>
              <a:buChar char="þ"/>
              <a:defRPr/>
            </a:pPr>
            <a:r>
              <a:rPr lang="en-US" sz="1050" b="1">
                <a:solidFill>
                  <a:prstClr val="black"/>
                </a:solidFill>
                <a:cs typeface="Arial" panose="020B0604020202020204" pitchFamily="34" charset="0"/>
              </a:rPr>
              <a:t>Reference </a:t>
            </a:r>
            <a:r>
              <a:rPr lang="en-US" sz="1050" b="1" dirty="0">
                <a:solidFill>
                  <a:prstClr val="black"/>
                </a:solidFill>
                <a:cs typeface="Arial" panose="020B0604020202020204" pitchFamily="34" charset="0"/>
              </a:rPr>
              <a:t>your graphics</a:t>
            </a:r>
            <a:r>
              <a:rPr lang="en-US" sz="1050" dirty="0">
                <a:solidFill>
                  <a:prstClr val="black"/>
                </a:solidFill>
                <a:cs typeface="Arial" panose="020B0604020202020204" pitchFamily="34" charset="0"/>
              </a:rPr>
              <a:t>.  Add a note at the top of the “Slide notes” section that indicates where your graphic </a:t>
            </a:r>
            <a:r>
              <a:rPr lang="en-US" sz="1050">
                <a:solidFill>
                  <a:prstClr val="black"/>
                </a:solidFill>
                <a:cs typeface="Arial" panose="020B0604020202020204" pitchFamily="34" charset="0"/>
              </a:rPr>
              <a:t>originated.</a:t>
            </a:r>
          </a:p>
          <a:p>
            <a:pPr lvl="1">
              <a:spcAft>
                <a:spcPts val="600"/>
              </a:spcAft>
              <a:buFont typeface="Arial" panose="020B0604020202020204" pitchFamily="34" charset="0"/>
              <a:buNone/>
              <a:defRPr/>
            </a:pPr>
            <a:r>
              <a:rPr lang="en-US" sz="1050">
                <a:solidFill>
                  <a:prstClr val="black"/>
                </a:solidFill>
                <a:cs typeface="Arial" panose="020B0604020202020204" pitchFamily="34" charset="0"/>
              </a:rPr>
              <a:t>Note </a:t>
            </a:r>
            <a:r>
              <a:rPr lang="en-US" sz="1050" dirty="0">
                <a:solidFill>
                  <a:prstClr val="black"/>
                </a:solidFill>
                <a:cs typeface="Arial" panose="020B0604020202020204" pitchFamily="34" charset="0"/>
              </a:rPr>
              <a:t>that any graphics not referenced or in violation of </a:t>
            </a:r>
            <a:r>
              <a:rPr lang="en-US" sz="1050" b="1" dirty="0">
                <a:solidFill>
                  <a:srgbClr val="D9D9D9">
                    <a:lumMod val="25000"/>
                  </a:srgbClr>
                </a:solidFill>
                <a:cs typeface="Arial" panose="020B0604020202020204" pitchFamily="34" charset="0"/>
              </a:rPr>
              <a:t>US Copyright Law, Title 17 </a:t>
            </a:r>
            <a:r>
              <a:rPr lang="en-US" sz="1050" dirty="0">
                <a:solidFill>
                  <a:prstClr val="black"/>
                </a:solidFill>
                <a:cs typeface="Arial" panose="020B0604020202020204" pitchFamily="34" charset="0"/>
              </a:rPr>
              <a:t>will be replaced to ensure your protection.</a:t>
            </a:r>
          </a:p>
          <a:p>
            <a:pPr>
              <a:spcBef>
                <a:spcPts val="600"/>
              </a:spcBef>
              <a:buFont typeface="Arial" panose="020B0604020202020204" pitchFamily="34" charset="0"/>
              <a:buNone/>
            </a:pPr>
            <a:endParaRPr lang="en-US" sz="1100" dirty="0">
              <a:solidFill>
                <a:srgbClr val="242021"/>
              </a:solidFill>
              <a:cs typeface="Arial" panose="020B0604020202020204" pitchFamily="34" charset="0"/>
            </a:endParaRPr>
          </a:p>
          <a:p>
            <a:endParaRPr lang="en-US" sz="1100" dirty="0">
              <a:solidFill>
                <a:srgbClr val="242021"/>
              </a:solidFill>
              <a:cs typeface="Arial" panose="020B0604020202020204" pitchFamily="34" charset="0"/>
            </a:endParaRPr>
          </a:p>
        </p:txBody>
      </p:sp>
      <p:sp>
        <p:nvSpPr>
          <p:cNvPr id="10" name="TextBox 9"/>
          <p:cNvSpPr txBox="1"/>
          <p:nvPr userDrawn="1"/>
        </p:nvSpPr>
        <p:spPr>
          <a:xfrm>
            <a:off x="5308798" y="88691"/>
            <a:ext cx="3245631" cy="1102812"/>
          </a:xfrm>
          <a:prstGeom prst="rect">
            <a:avLst/>
          </a:prstGeom>
          <a:noFill/>
        </p:spPr>
        <p:txBody>
          <a:bodyPr wrap="square" rtlCol="0" anchor="ctr">
            <a:noAutofit/>
          </a:bodyPr>
          <a:lstStyle/>
          <a:p>
            <a:r>
              <a:rPr lang="en-US" sz="1400" i="1" dirty="0">
                <a:solidFill>
                  <a:srgbClr val="242021">
                    <a:lumMod val="65000"/>
                    <a:lumOff val="35000"/>
                  </a:srgbClr>
                </a:solidFill>
                <a:cs typeface="Arial" panose="020B0604020202020204" pitchFamily="34" charset="0"/>
              </a:rPr>
              <a:t>This slide contains information on how to use </a:t>
            </a:r>
            <a:r>
              <a:rPr lang="en-US" sz="1400" i="1">
                <a:solidFill>
                  <a:srgbClr val="242021">
                    <a:lumMod val="65000"/>
                    <a:lumOff val="35000"/>
                  </a:srgbClr>
                </a:solidFill>
                <a:cs typeface="Arial" panose="020B0604020202020204" pitchFamily="34" charset="0"/>
              </a:rPr>
              <a:t>this template, and is hidden. </a:t>
            </a:r>
          </a:p>
          <a:p>
            <a:pPr>
              <a:spcBef>
                <a:spcPts val="300"/>
              </a:spcBef>
            </a:pPr>
            <a:r>
              <a:rPr lang="en-US" sz="1400" i="1">
                <a:solidFill>
                  <a:srgbClr val="242021">
                    <a:lumMod val="65000"/>
                    <a:lumOff val="35000"/>
                  </a:srgbClr>
                </a:solidFill>
                <a:cs typeface="Arial" panose="020B0604020202020204" pitchFamily="34" charset="0"/>
              </a:rPr>
              <a:t>It is not a part of </a:t>
            </a:r>
            <a:br>
              <a:rPr lang="en-US" sz="1400" i="1">
                <a:solidFill>
                  <a:srgbClr val="242021">
                    <a:lumMod val="65000"/>
                    <a:lumOff val="35000"/>
                  </a:srgbClr>
                </a:solidFill>
                <a:cs typeface="Arial" panose="020B0604020202020204" pitchFamily="34" charset="0"/>
              </a:rPr>
            </a:br>
            <a:r>
              <a:rPr lang="en-US" sz="1400" i="1">
                <a:solidFill>
                  <a:srgbClr val="242021">
                    <a:lumMod val="65000"/>
                    <a:lumOff val="35000"/>
                  </a:srgbClr>
                </a:solidFill>
                <a:cs typeface="Arial" panose="020B0604020202020204" pitchFamily="34" charset="0"/>
              </a:rPr>
              <a:t>the presentation.</a:t>
            </a:r>
            <a:endParaRPr lang="en-US" sz="1400" i="1" dirty="0">
              <a:solidFill>
                <a:srgbClr val="242021">
                  <a:lumMod val="65000"/>
                  <a:lumOff val="35000"/>
                </a:srgbClr>
              </a:solidFill>
              <a:cs typeface="Arial" panose="020B0604020202020204" pitchFamily="34" charset="0"/>
            </a:endParaRP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799" y="2286069"/>
            <a:ext cx="1619719" cy="1620538"/>
          </a:xfrm>
          <a:prstGeom prst="rect">
            <a:avLst/>
          </a:prstGeom>
          <a:noFill/>
        </p:spPr>
        <p:txBody>
          <a:bodyPr wrap="square" rtlCol="0">
            <a:noAutofit/>
          </a:bodyPr>
          <a:lstStyle/>
          <a:p>
            <a:pPr marL="0" lvl="1" indent="-171450">
              <a:lnSpc>
                <a:spcPct val="90000"/>
              </a:lnSpc>
              <a:spcAft>
                <a:spcPts val="400"/>
              </a:spcAft>
              <a:buFont typeface="Arial" panose="020B0604020202020204" pitchFamily="34" charset="0"/>
              <a:buChar char="•"/>
              <a:defRPr/>
            </a:pPr>
            <a:r>
              <a:rPr lang="en-US" sz="1100">
                <a:solidFill>
                  <a:srgbClr val="242021"/>
                </a:solidFill>
                <a:cs typeface="Arial" panose="020B0604020202020204" pitchFamily="34" charset="0"/>
              </a:rPr>
              <a:t>Legal Language</a:t>
            </a:r>
            <a:endParaRPr lang="en-US" sz="1100">
              <a:solidFill>
                <a:srgbClr val="242021"/>
              </a:solidFill>
            </a:endParaRPr>
          </a:p>
          <a:p>
            <a:pPr marL="0" lvl="1" indent="-171450">
              <a:lnSpc>
                <a:spcPct val="90000"/>
              </a:lnSpc>
              <a:spcAft>
                <a:spcPts val="400"/>
              </a:spcAft>
              <a:buFont typeface="Arial" panose="020B0604020202020204" pitchFamily="34" charset="0"/>
              <a:buChar char="•"/>
            </a:pPr>
            <a:r>
              <a:rPr lang="en-US" sz="1100">
                <a:solidFill>
                  <a:srgbClr val="242021"/>
                </a:solidFill>
              </a:rPr>
              <a:t>Poll</a:t>
            </a:r>
          </a:p>
          <a:p>
            <a:pPr marL="0" lvl="1" indent="-171450">
              <a:lnSpc>
                <a:spcPct val="90000"/>
              </a:lnSpc>
              <a:spcAft>
                <a:spcPts val="400"/>
              </a:spcAft>
              <a:buFont typeface="Arial" panose="020B0604020202020204" pitchFamily="34" charset="0"/>
              <a:buChar char="•"/>
            </a:pPr>
            <a:r>
              <a:rPr lang="en-US" sz="1100">
                <a:solidFill>
                  <a:srgbClr val="242021"/>
                </a:solidFill>
              </a:rPr>
              <a:t>Save the Date</a:t>
            </a:r>
          </a:p>
          <a:p>
            <a:pPr marL="0" lvl="1" indent="-171450">
              <a:lnSpc>
                <a:spcPct val="90000"/>
              </a:lnSpc>
              <a:spcAft>
                <a:spcPts val="400"/>
              </a:spcAft>
              <a:buFont typeface="Arial" panose="020B0604020202020204" pitchFamily="34" charset="0"/>
              <a:buChar char="•"/>
            </a:pPr>
            <a:r>
              <a:rPr lang="en-US" sz="1100">
                <a:solidFill>
                  <a:srgbClr val="242021"/>
                </a:solidFill>
              </a:rPr>
              <a:t>Questions</a:t>
            </a:r>
            <a:endParaRPr lang="en-US" sz="1100" dirty="0">
              <a:solidFill>
                <a:srgbClr val="242021"/>
              </a:solidFill>
            </a:endParaRPr>
          </a:p>
          <a:p>
            <a:pPr marL="0" lvl="1" indent="-171450">
              <a:lnSpc>
                <a:spcPct val="90000"/>
              </a:lnSpc>
              <a:spcAft>
                <a:spcPts val="400"/>
              </a:spcAft>
              <a:buFont typeface="Arial" panose="020B0604020202020204" pitchFamily="34" charset="0"/>
              <a:buChar char="•"/>
            </a:pPr>
            <a:r>
              <a:rPr lang="en-US" sz="1100" dirty="0">
                <a:solidFill>
                  <a:srgbClr val="242021"/>
                </a:solidFill>
              </a:rPr>
              <a:t>Resources</a:t>
            </a:r>
          </a:p>
          <a:p>
            <a:pPr marL="0" lvl="1" indent="-171450">
              <a:lnSpc>
                <a:spcPct val="90000"/>
              </a:lnSpc>
              <a:spcAft>
                <a:spcPts val="400"/>
              </a:spcAft>
              <a:buFont typeface="Arial" panose="020B0604020202020204" pitchFamily="34" charset="0"/>
              <a:buChar char="•"/>
            </a:pPr>
            <a:r>
              <a:rPr lang="en-US" sz="1100" dirty="0">
                <a:solidFill>
                  <a:srgbClr val="242021"/>
                </a:solidFill>
              </a:rPr>
              <a:t>Contact</a:t>
            </a:r>
          </a:p>
          <a:p>
            <a:pPr marL="0" lvl="1" indent="-171450">
              <a:lnSpc>
                <a:spcPct val="90000"/>
              </a:lnSpc>
              <a:spcAft>
                <a:spcPts val="400"/>
              </a:spcAft>
              <a:buFont typeface="Arial" panose="020B0604020202020204" pitchFamily="34" charset="0"/>
              <a:buChar char="•"/>
            </a:pPr>
            <a:r>
              <a:rPr lang="en-US" sz="1100" dirty="0">
                <a:solidFill>
                  <a:srgbClr val="242021"/>
                </a:solidFill>
              </a:rPr>
              <a:t>Thank You</a:t>
            </a:r>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4"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nSpc>
                  <a:spcPct val="90000"/>
                </a:lnSpc>
              </a:pPr>
              <a:r>
                <a:rPr lang="en-US" sz="1200" b="1" spc="40">
                  <a:solidFill>
                    <a:srgbClr val="242021">
                      <a:lumMod val="85000"/>
                      <a:lumOff val="15000"/>
                    </a:srgbClr>
                  </a:solidFill>
                </a:rPr>
                <a:t>Don’t delete </a:t>
              </a:r>
              <a:r>
                <a:rPr lang="en-US" sz="1200" b="1" spc="40" dirty="0">
                  <a:solidFill>
                    <a:srgbClr val="242021">
                      <a:lumMod val="85000"/>
                      <a:lumOff val="15000"/>
                    </a:srgbClr>
                  </a:solidFill>
                </a:rPr>
                <a:t>this slide until the presentation is final.</a:t>
              </a:r>
            </a:p>
            <a:p>
              <a:pPr algn="ctr">
                <a:lnSpc>
                  <a:spcPct val="90000"/>
                </a:lnSpc>
                <a:spcBef>
                  <a:spcPts val="600"/>
                </a:spcBef>
              </a:pPr>
              <a:r>
                <a:rPr lang="en-US" sz="1500" b="1" spc="40" dirty="0">
                  <a:solidFill>
                    <a:srgbClr val="9D1C30"/>
                  </a:solidFill>
                </a:rPr>
                <a:t>Keep it </a:t>
              </a:r>
              <a:r>
                <a:rPr lang="en-US" sz="1500" b="1" spc="40">
                  <a:solidFill>
                    <a:srgbClr val="9D1C30"/>
                  </a:solidFill>
                </a:rPr>
                <a:t>in the template</a:t>
              </a:r>
              <a:r>
                <a:rPr lang="en-US" sz="1500" b="1" spc="40" dirty="0">
                  <a:solidFill>
                    <a:srgbClr val="9D1C30"/>
                  </a:solidFill>
                </a:rPr>
                <a:t>.</a:t>
              </a: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4202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4202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spc="40" dirty="0">
                    <a:solidFill>
                      <a:prstClr val="white"/>
                    </a:solidFill>
                    <a:latin typeface="Impact" panose="020B0806030902050204" pitchFamily="34" charset="0"/>
                  </a:rPr>
                  <a:t>DON’T</a:t>
                </a:r>
                <a:br>
                  <a:rPr lang="en-US" sz="2000" spc="40" dirty="0">
                    <a:solidFill>
                      <a:prstClr val="white"/>
                    </a:solidFill>
                    <a:latin typeface="Impact" panose="020B0806030902050204" pitchFamily="34" charset="0"/>
                  </a:rPr>
                </a:br>
                <a:r>
                  <a:rPr lang="en-US" sz="2000" spc="40" dirty="0">
                    <a:solidFill>
                      <a:prstClr val="white"/>
                    </a:solidFill>
                    <a:latin typeface="Impact" panose="020B0806030902050204" pitchFamily="34" charset="0"/>
                  </a:rPr>
                  <a:t>DELETE</a:t>
                </a:r>
              </a:p>
            </p:txBody>
          </p:sp>
        </p:grpSp>
      </p:grpSp>
      <p:grpSp>
        <p:nvGrpSpPr>
          <p:cNvPr id="20" name="Group 19"/>
          <p:cNvGrpSpPr/>
          <p:nvPr userDrawn="1"/>
        </p:nvGrpSpPr>
        <p:grpSpPr>
          <a:xfrm>
            <a:off x="1939046" y="2247590"/>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242021"/>
                </a:solidFill>
              </a:endParaRPr>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242021"/>
                </a:solidFill>
              </a:endParaRPr>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lnSpc>
                <a:spcPct val="85000"/>
              </a:lnSpc>
            </a:pPr>
            <a:r>
              <a:rPr sz="500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rPr>
              <a:t>2017 Template</a:t>
            </a:r>
          </a:p>
          <a:p>
            <a:pPr algn="ctr">
              <a:lnSpc>
                <a:spcPct val="85000"/>
              </a:lnSpc>
            </a:pPr>
            <a:r>
              <a:rPr sz="4000" b="0" spc="6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3" y="626792"/>
            <a:ext cx="1736362" cy="586522"/>
          </a:xfrm>
          <a:prstGeom prst="rect">
            <a:avLst/>
          </a:prstGeom>
        </p:spPr>
      </p:pic>
    </p:spTree>
    <p:extLst>
      <p:ext uri="{BB962C8B-B14F-4D97-AF65-F5344CB8AC3E}">
        <p14:creationId xmlns:p14="http://schemas.microsoft.com/office/powerpoint/2010/main" val="895385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userDrawn="1"/>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2"/>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2"/>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19139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99062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57994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0"/>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95128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0"/>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80762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2.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image" Target="../media/image2.png"/><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image" Target="../media/image1.png"/><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257799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3" r:id="rId10"/>
    <p:sldLayoutId id="2147483684" r:id="rId11"/>
    <p:sldLayoutId id="2147483685" r:id="rId12"/>
    <p:sldLayoutId id="2147483686" r:id="rId13"/>
    <p:sldLayoutId id="2147483702" r:id="rId14"/>
    <p:sldLayoutId id="2147483696" r:id="rId15"/>
    <p:sldLayoutId id="2147483689" r:id="rId16"/>
    <p:sldLayoutId id="2147483701" r:id="rId17"/>
    <p:sldLayoutId id="2147483700" r:id="rId18"/>
    <p:sldLayoutId id="2147483690" r:id="rId19"/>
    <p:sldLayoutId id="2147483695" r:id="rId20"/>
    <p:sldLayoutId id="2147483704" r:id="rId21"/>
  </p:sldLayoutIdLst>
  <p:hf hdr="0" ftr="0" dt="0"/>
  <p:txStyles>
    <p:titleStyle>
      <a:lvl1pPr algn="l" defTabSz="914400" rtl="0" eaLnBrk="1" latinLnBrk="0" hangingPunct="1">
        <a:lnSpc>
          <a:spcPct val="90000"/>
        </a:lnSpc>
        <a:spcBef>
          <a:spcPct val="0"/>
        </a:spcBef>
        <a:buNone/>
        <a:defRPr lang="en-US" sz="3400" b="1" i="0" u="none"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3BC8923-5990-4505-8338-F181A486DCBA}"/>
              </a:ext>
            </a:extLst>
          </p:cNvPr>
          <p:cNvGrpSpPr/>
          <p:nvPr userDrawn="1"/>
        </p:nvGrpSpPr>
        <p:grpSpPr>
          <a:xfrm>
            <a:off x="-1" y="0"/>
            <a:ext cx="9144001" cy="6858000"/>
            <a:chOff x="-1" y="0"/>
            <a:chExt cx="9144001" cy="685800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8" name="Picture 1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1584901017"/>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87" r:id="rId3"/>
    <p:sldLayoutId id="2147483692" r:id="rId4"/>
    <p:sldLayoutId id="2147483683" r:id="rId5"/>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8" name="Picture 17"/>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37240706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hyperlink" Target="https://h1breadytowork.workforcegps.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noAutofit/>
          </a:bodyPr>
          <a:lstStyle/>
          <a:p>
            <a:r>
              <a:rPr lang="en-US" sz="2400" b="0" cap="small" spc="40" dirty="0">
                <a:gradFill flip="none" rotWithShape="1">
                  <a:gsLst>
                    <a:gs pos="0">
                      <a:srgbClr val="004874"/>
                    </a:gs>
                    <a:gs pos="100000">
                      <a:srgbClr val="041F36"/>
                    </a:gs>
                  </a:gsLst>
                  <a:lin ang="5400000" scaled="1"/>
                  <a:tileRect/>
                </a:gradFill>
                <a:effectLst/>
                <a:latin typeface="Impact" panose="020B0806030902050204" pitchFamily="34" charset="0"/>
              </a:rPr>
              <a:t>Let’s get to know who is on the call today. Using the poll, select the role that you play in your H-1B RTW grant. </a:t>
            </a:r>
          </a:p>
        </p:txBody>
      </p:sp>
      <p:sp>
        <p:nvSpPr>
          <p:cNvPr id="34" name="Content Placeholder 33"/>
          <p:cNvSpPr>
            <a:spLocks noGrp="1"/>
          </p:cNvSpPr>
          <p:nvPr>
            <p:ph idx="1"/>
          </p:nvPr>
        </p:nvSpPr>
        <p:spPr>
          <a:xfrm>
            <a:off x="616384" y="2142647"/>
            <a:ext cx="7364627" cy="3693690"/>
          </a:xfrm>
        </p:spPr>
        <p:txBody>
          <a:bodyPr>
            <a:normAutofit/>
          </a:bodyPr>
          <a:lstStyle/>
          <a:p>
            <a:pPr marL="0" lvl="0" indent="0" defTabSz="457200">
              <a:lnSpc>
                <a:spcPct val="100000"/>
              </a:lnSpc>
              <a:spcBef>
                <a:spcPts val="0"/>
              </a:spcBef>
              <a:spcAft>
                <a:spcPts val="600"/>
              </a:spcAft>
              <a:buClr>
                <a:srgbClr val="752832"/>
              </a:buClr>
              <a:buNone/>
            </a:pPr>
            <a:r>
              <a:rPr lang="en-US" sz="2600" dirty="0">
                <a:solidFill>
                  <a:prstClr val="black">
                    <a:lumMod val="75000"/>
                    <a:lumOff val="25000"/>
                  </a:prstClr>
                </a:solidFill>
                <a:latin typeface="Arial" panose="020B0604020202020204" pitchFamily="34" charset="0"/>
                <a:cs typeface="Arial" panose="020B0604020202020204" pitchFamily="34" charset="0"/>
              </a:rPr>
              <a:t>	     For this grant initiative I am the:</a:t>
            </a:r>
          </a:p>
          <a:p>
            <a:pPr marL="742950" lvl="1" indent="-285750" defTabSz="457200">
              <a:lnSpc>
                <a:spcPct val="100000"/>
              </a:lnSpc>
              <a:spcBef>
                <a:spcPts val="0"/>
              </a:spcBef>
              <a:spcAft>
                <a:spcPts val="600"/>
              </a:spcAft>
              <a:buClr>
                <a:srgbClr val="752832"/>
              </a:buClr>
              <a:buFont typeface="Wingdings" pitchFamily="2" charset="2"/>
              <a:buChar char="q"/>
            </a:pPr>
            <a:r>
              <a:rPr lang="en-US" sz="2400" dirty="0">
                <a:solidFill>
                  <a:prstClr val="black">
                    <a:lumMod val="65000"/>
                    <a:lumOff val="35000"/>
                  </a:prstClr>
                </a:solidFill>
                <a:latin typeface="Arial" panose="020B0604020202020204" pitchFamily="34" charset="0"/>
                <a:cs typeface="Arial" panose="020B0604020202020204" pitchFamily="34" charset="0"/>
              </a:rPr>
              <a:t> 	Authorized Representative</a:t>
            </a:r>
          </a:p>
          <a:p>
            <a:pPr marL="742950" lvl="1" indent="-285750" defTabSz="457200">
              <a:lnSpc>
                <a:spcPct val="100000"/>
              </a:lnSpc>
              <a:spcBef>
                <a:spcPts val="0"/>
              </a:spcBef>
              <a:spcAft>
                <a:spcPts val="600"/>
              </a:spcAft>
              <a:buClr>
                <a:srgbClr val="752832"/>
              </a:buClr>
              <a:buFont typeface="Wingdings" pitchFamily="2" charset="2"/>
              <a:buChar char="q"/>
            </a:pPr>
            <a:r>
              <a:rPr lang="en-US" sz="2400" dirty="0">
                <a:solidFill>
                  <a:prstClr val="black">
                    <a:lumMod val="65000"/>
                    <a:lumOff val="35000"/>
                  </a:prstClr>
                </a:solidFill>
                <a:latin typeface="Arial" panose="020B0604020202020204" pitchFamily="34" charset="0"/>
                <a:cs typeface="Arial" panose="020B0604020202020204" pitchFamily="34" charset="0"/>
              </a:rPr>
              <a:t> 	Program Director/Manager</a:t>
            </a:r>
          </a:p>
          <a:p>
            <a:pPr marL="742950" lvl="1" indent="-285750" defTabSz="457200">
              <a:lnSpc>
                <a:spcPct val="100000"/>
              </a:lnSpc>
              <a:spcBef>
                <a:spcPts val="0"/>
              </a:spcBef>
              <a:spcAft>
                <a:spcPts val="600"/>
              </a:spcAft>
              <a:buClr>
                <a:srgbClr val="752832"/>
              </a:buClr>
              <a:buFont typeface="Wingdings" pitchFamily="2" charset="2"/>
              <a:buChar char="q"/>
            </a:pPr>
            <a:r>
              <a:rPr lang="en-US" sz="2400" dirty="0">
                <a:solidFill>
                  <a:prstClr val="black">
                    <a:lumMod val="65000"/>
                    <a:lumOff val="35000"/>
                  </a:prstClr>
                </a:solidFill>
                <a:latin typeface="Arial" panose="020B0604020202020204" pitchFamily="34" charset="0"/>
                <a:cs typeface="Arial" panose="020B0604020202020204" pitchFamily="34" charset="0"/>
              </a:rPr>
              <a:t> 	IT/Data Manager or staff</a:t>
            </a:r>
          </a:p>
          <a:p>
            <a:pPr marL="742950" lvl="1" indent="-285750" defTabSz="457200">
              <a:lnSpc>
                <a:spcPct val="100000"/>
              </a:lnSpc>
              <a:spcBef>
                <a:spcPts val="0"/>
              </a:spcBef>
              <a:spcAft>
                <a:spcPts val="600"/>
              </a:spcAft>
              <a:buClr>
                <a:srgbClr val="752832"/>
              </a:buClr>
              <a:buFont typeface="Wingdings" pitchFamily="2" charset="2"/>
              <a:buChar char="q"/>
            </a:pPr>
            <a:r>
              <a:rPr lang="en-US" sz="2400" dirty="0">
                <a:solidFill>
                  <a:prstClr val="black">
                    <a:lumMod val="65000"/>
                    <a:lumOff val="35000"/>
                  </a:prstClr>
                </a:solidFill>
                <a:latin typeface="Arial" panose="020B0604020202020204" pitchFamily="34" charset="0"/>
                <a:cs typeface="Arial" panose="020B0604020202020204" pitchFamily="34" charset="0"/>
              </a:rPr>
              <a:t> 	Training Partner</a:t>
            </a:r>
          </a:p>
          <a:p>
            <a:pPr marL="742950" lvl="1" indent="-285750" defTabSz="457200">
              <a:lnSpc>
                <a:spcPct val="100000"/>
              </a:lnSpc>
              <a:spcBef>
                <a:spcPts val="0"/>
              </a:spcBef>
              <a:spcAft>
                <a:spcPts val="600"/>
              </a:spcAft>
              <a:buClr>
                <a:srgbClr val="752832"/>
              </a:buClr>
              <a:buFont typeface="Wingdings" pitchFamily="2" charset="2"/>
              <a:buChar char="q"/>
            </a:pPr>
            <a:r>
              <a:rPr lang="en-US" sz="2400" dirty="0">
                <a:solidFill>
                  <a:prstClr val="black">
                    <a:lumMod val="65000"/>
                    <a:lumOff val="35000"/>
                  </a:prstClr>
                </a:solidFill>
                <a:latin typeface="Arial" panose="020B0604020202020204" pitchFamily="34" charset="0"/>
                <a:cs typeface="Arial" panose="020B0604020202020204" pitchFamily="34" charset="0"/>
              </a:rPr>
              <a:t> 	Employer Partner</a:t>
            </a:r>
          </a:p>
          <a:p>
            <a:pPr marL="742950" lvl="1" indent="-285750" defTabSz="457200">
              <a:lnSpc>
                <a:spcPct val="100000"/>
              </a:lnSpc>
              <a:spcBef>
                <a:spcPts val="0"/>
              </a:spcBef>
              <a:spcAft>
                <a:spcPts val="600"/>
              </a:spcAft>
              <a:buClr>
                <a:srgbClr val="752832"/>
              </a:buClr>
              <a:buFont typeface="Wingdings" pitchFamily="2" charset="2"/>
              <a:buChar char="q"/>
            </a:pPr>
            <a:r>
              <a:rPr lang="en-US" sz="2400" dirty="0">
                <a:solidFill>
                  <a:prstClr val="black">
                    <a:lumMod val="65000"/>
                    <a:lumOff val="35000"/>
                  </a:prstClr>
                </a:solidFill>
                <a:latin typeface="Arial" panose="020B0604020202020204" pitchFamily="34" charset="0"/>
                <a:cs typeface="Arial" panose="020B0604020202020204" pitchFamily="34" charset="0"/>
              </a:rPr>
              <a:t>   Service Provider</a:t>
            </a:r>
          </a:p>
          <a:p>
            <a:endParaRPr lang="en-US" dirty="0"/>
          </a:p>
        </p:txBody>
      </p:sp>
      <p:sp>
        <p:nvSpPr>
          <p:cNvPr id="2" name="Slide Number Placeholder 1"/>
          <p:cNvSpPr>
            <a:spLocks noGrp="1"/>
          </p:cNvSpPr>
          <p:nvPr>
            <p:ph type="sldNum" sz="quarter" idx="10"/>
          </p:nvPr>
        </p:nvSpPr>
        <p:spPr/>
        <p:txBody>
          <a:bodyPr/>
          <a:lstStyle/>
          <a:p>
            <a:fld id="{78651A17-9376-40A4-9325-34268FB0E92D}" type="slidenum">
              <a:rPr lang="en-US" smtClean="0">
                <a:solidFill>
                  <a:srgbClr val="303030">
                    <a:lumMod val="75000"/>
                    <a:lumOff val="25000"/>
                  </a:srgbClr>
                </a:solidFill>
              </a:rPr>
              <a:pPr/>
              <a:t>1</a:t>
            </a:fld>
            <a:endParaRPr lang="en-US" dirty="0">
              <a:solidFill>
                <a:srgbClr val="303030">
                  <a:lumMod val="75000"/>
                  <a:lumOff val="25000"/>
                </a:srgbClr>
              </a:solidFill>
            </a:endParaRPr>
          </a:p>
        </p:txBody>
      </p:sp>
    </p:spTree>
    <p:extLst>
      <p:ext uri="{BB962C8B-B14F-4D97-AF65-F5344CB8AC3E}">
        <p14:creationId xmlns:p14="http://schemas.microsoft.com/office/powerpoint/2010/main" val="1664564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190595" y="6356351"/>
            <a:ext cx="753001" cy="365125"/>
          </a:xfrm>
        </p:spPr>
        <p:txBody>
          <a:bodyPr/>
          <a:lstStyle/>
          <a:p>
            <a:fld id="{78651A17-9376-40A4-9325-34268FB0E92D}" type="slidenum">
              <a:rPr lang="en-US" smtClean="0"/>
              <a:pPr/>
              <a:t>10</a:t>
            </a:fld>
            <a:endParaRPr lang="en-US" dirty="0"/>
          </a:p>
        </p:txBody>
      </p:sp>
      <p:pic>
        <p:nvPicPr>
          <p:cNvPr id="2051"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4933" y="1695057"/>
            <a:ext cx="1390008" cy="1012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37408" y="1656957"/>
            <a:ext cx="1390008" cy="1012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52425" y="2982066"/>
            <a:ext cx="3771900" cy="2003625"/>
          </a:xfrm>
          <a:prstGeom prst="rect">
            <a:avLst/>
          </a:prstGeom>
          <a:noFill/>
        </p:spPr>
        <p:txBody>
          <a:bodyPr wrap="square" rtlCol="0">
            <a:spAutoFit/>
          </a:bodyPr>
          <a:lstStyle/>
          <a:p>
            <a:pPr marL="342900" marR="0" lvl="0" indent="-342900" algn="just">
              <a:lnSpc>
                <a:spcPct val="115000"/>
              </a:lnSpc>
              <a:spcBef>
                <a:spcPts val="0"/>
              </a:spcBef>
              <a:spcAft>
                <a:spcPts val="0"/>
              </a:spcAft>
              <a:buFont typeface="Symbol"/>
              <a:buChar char=""/>
            </a:pPr>
            <a:r>
              <a:rPr lang="en-US" kern="100" dirty="0">
                <a:solidFill>
                  <a:srgbClr val="27130E"/>
                </a:solidFill>
                <a:ea typeface="Times New Roman"/>
                <a:cs typeface="Times New Roman"/>
              </a:rPr>
              <a:t>Make a list of all your promising practices that yielded success thus far during your RTW grant and determine how you are you getting the word out about these successes.</a:t>
            </a:r>
            <a:endParaRPr lang="en-US" sz="1600" dirty="0">
              <a:effectLst/>
              <a:ea typeface="Calibri"/>
              <a:cs typeface="Times New Roman"/>
            </a:endParaRPr>
          </a:p>
        </p:txBody>
      </p:sp>
      <p:sp>
        <p:nvSpPr>
          <p:cNvPr id="13" name="TextBox 12"/>
          <p:cNvSpPr txBox="1"/>
          <p:nvPr/>
        </p:nvSpPr>
        <p:spPr>
          <a:xfrm>
            <a:off x="4676773" y="2970483"/>
            <a:ext cx="3895725" cy="1366528"/>
          </a:xfrm>
          <a:prstGeom prst="rect">
            <a:avLst/>
          </a:prstGeom>
          <a:noFill/>
        </p:spPr>
        <p:txBody>
          <a:bodyPr wrap="square" rtlCol="0">
            <a:spAutoFit/>
          </a:bodyPr>
          <a:lstStyle/>
          <a:p>
            <a:pPr marL="342900" marR="0" lvl="0" indent="-342900">
              <a:lnSpc>
                <a:spcPct val="115000"/>
              </a:lnSpc>
              <a:spcBef>
                <a:spcPts val="0"/>
              </a:spcBef>
              <a:spcAft>
                <a:spcPts val="0"/>
              </a:spcAft>
              <a:buFont typeface="Symbol"/>
              <a:buChar char=""/>
            </a:pPr>
            <a:r>
              <a:rPr lang="en-US" kern="100" dirty="0">
                <a:solidFill>
                  <a:srgbClr val="27130E"/>
                </a:solidFill>
                <a:latin typeface="+mj-lt"/>
                <a:ea typeface="Times New Roman"/>
                <a:cs typeface="Times New Roman"/>
              </a:rPr>
              <a:t>Review project outcomes to determine what aspects of the program were successful and should be sustained. </a:t>
            </a:r>
            <a:endParaRPr lang="en-US" sz="1600" dirty="0">
              <a:effectLst/>
              <a:latin typeface="+mj-lt"/>
              <a:ea typeface="Calibri"/>
              <a:cs typeface="Times New Roman"/>
            </a:endParaRPr>
          </a:p>
        </p:txBody>
      </p:sp>
      <p:sp>
        <p:nvSpPr>
          <p:cNvPr id="9" name="Text Placeholder 5"/>
          <p:cNvSpPr txBox="1">
            <a:spLocks/>
          </p:cNvSpPr>
          <p:nvPr/>
        </p:nvSpPr>
        <p:spPr>
          <a:xfrm>
            <a:off x="590550" y="314328"/>
            <a:ext cx="7791450" cy="803274"/>
          </a:xfrm>
          <a:prstGeom prst="rect">
            <a:avLst/>
          </a:prstGeom>
          <a:solidFill>
            <a:srgbClr val="1F497D">
              <a:lumMod val="50000"/>
            </a:srgbClr>
          </a:solidFill>
        </p:spPr>
        <p:txBody>
          <a:bodyPr vert="horz" lIns="91440" tIns="45720" rIns="91440" bIns="45720" rtlCol="0">
            <a:noAutofit/>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600"/>
              </a:spcAft>
              <a:buClr>
                <a:srgbClr val="752832"/>
              </a:buClr>
              <a:buSzTx/>
              <a:buFont typeface="Wingdings" panose="05000000000000000000" pitchFamily="2" charset="2"/>
              <a:buNone/>
              <a:tabLst/>
              <a:defRPr/>
            </a:pPr>
            <a:r>
              <a:rPr kumimoji="0" lang="en-US" sz="2800" b="0"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Program Evaluation</a:t>
            </a:r>
          </a:p>
        </p:txBody>
      </p:sp>
    </p:spTree>
    <p:extLst>
      <p:ext uri="{BB962C8B-B14F-4D97-AF65-F5344CB8AC3E}">
        <p14:creationId xmlns:p14="http://schemas.microsoft.com/office/powerpoint/2010/main" val="619871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190595" y="6356351"/>
            <a:ext cx="753001" cy="365125"/>
          </a:xfrm>
        </p:spPr>
        <p:txBody>
          <a:bodyPr/>
          <a:lstStyle/>
          <a:p>
            <a:fld id="{78651A17-9376-40A4-9325-34268FB0E92D}" type="slidenum">
              <a:rPr lang="en-US" smtClean="0">
                <a:solidFill>
                  <a:srgbClr val="303030">
                    <a:lumMod val="75000"/>
                    <a:lumOff val="25000"/>
                  </a:srgbClr>
                </a:solidFill>
              </a:rPr>
              <a:pPr/>
              <a:t>11</a:t>
            </a:fld>
            <a:endParaRPr lang="en-US" dirty="0">
              <a:solidFill>
                <a:srgbClr val="303030">
                  <a:lumMod val="75000"/>
                  <a:lumOff val="25000"/>
                </a:srgbClr>
              </a:solidFill>
            </a:endParaRPr>
          </a:p>
        </p:txBody>
      </p:sp>
      <p:pic>
        <p:nvPicPr>
          <p:cNvPr id="2051"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4933" y="1695057"/>
            <a:ext cx="1390008" cy="1012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37408" y="1656957"/>
            <a:ext cx="1390008" cy="1012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66725" y="2989532"/>
            <a:ext cx="3771900" cy="1366528"/>
          </a:xfrm>
          <a:prstGeom prst="rect">
            <a:avLst/>
          </a:prstGeom>
          <a:noFill/>
        </p:spPr>
        <p:txBody>
          <a:bodyPr wrap="square" rtlCol="0">
            <a:spAutoFit/>
          </a:bodyPr>
          <a:lstStyle/>
          <a:p>
            <a:pPr marL="342900" marR="0" lvl="0" indent="-342900">
              <a:lnSpc>
                <a:spcPct val="115000"/>
              </a:lnSpc>
              <a:spcBef>
                <a:spcPts val="0"/>
              </a:spcBef>
              <a:spcAft>
                <a:spcPts val="0"/>
              </a:spcAft>
              <a:buFont typeface="Symbol"/>
              <a:buChar char=""/>
            </a:pPr>
            <a:r>
              <a:rPr lang="en-US" dirty="0">
                <a:latin typeface="Arial" panose="020B0604020202020204" pitchFamily="34" charset="0"/>
                <a:ea typeface="Calibri"/>
                <a:cs typeface="Arial" panose="020B0604020202020204" pitchFamily="34" charset="0"/>
              </a:rPr>
              <a:t>Review labor market statistics to determine if any elements of the project need to be modified or if new curricula are required.</a:t>
            </a:r>
            <a:endParaRPr lang="en-US" sz="1600" dirty="0">
              <a:effectLst/>
              <a:latin typeface="Arial" panose="020B0604020202020204" pitchFamily="34" charset="0"/>
              <a:ea typeface="Calibri"/>
              <a:cs typeface="Arial" panose="020B0604020202020204" pitchFamily="34" charset="0"/>
            </a:endParaRPr>
          </a:p>
        </p:txBody>
      </p:sp>
      <p:sp>
        <p:nvSpPr>
          <p:cNvPr id="10" name="TextBox 9"/>
          <p:cNvSpPr txBox="1"/>
          <p:nvPr/>
        </p:nvSpPr>
        <p:spPr>
          <a:xfrm>
            <a:off x="4781548" y="2983143"/>
            <a:ext cx="3895725" cy="1366528"/>
          </a:xfrm>
          <a:prstGeom prst="rect">
            <a:avLst/>
          </a:prstGeom>
          <a:noFill/>
        </p:spPr>
        <p:txBody>
          <a:bodyPr wrap="square" rtlCol="0">
            <a:spAutoFit/>
          </a:bodyPr>
          <a:lstStyle/>
          <a:p>
            <a:pPr marL="342900" marR="0" lvl="0" indent="-342900">
              <a:lnSpc>
                <a:spcPct val="115000"/>
              </a:lnSpc>
              <a:spcBef>
                <a:spcPts val="0"/>
              </a:spcBef>
              <a:spcAft>
                <a:spcPts val="0"/>
              </a:spcAft>
              <a:buFont typeface="Symbol"/>
              <a:buChar char=""/>
            </a:pPr>
            <a:r>
              <a:rPr lang="en-US" kern="100" dirty="0">
                <a:solidFill>
                  <a:srgbClr val="27130E"/>
                </a:solidFill>
                <a:latin typeface="Arial" panose="020B0604020202020204" pitchFamily="34" charset="0"/>
                <a:ea typeface="Times New Roman"/>
                <a:cs typeface="Arial" panose="020B0604020202020204" pitchFamily="34" charset="0"/>
              </a:rPr>
              <a:t>With your team determine what goals are needed to be set now to reach your vision for the continuance of the program.</a:t>
            </a:r>
            <a:endParaRPr lang="en-US" sz="1600" dirty="0">
              <a:latin typeface="Arial" panose="020B0604020202020204" pitchFamily="34" charset="0"/>
              <a:ea typeface="Calibri"/>
              <a:cs typeface="Arial" panose="020B0604020202020204" pitchFamily="34" charset="0"/>
            </a:endParaRPr>
          </a:p>
        </p:txBody>
      </p:sp>
      <p:sp>
        <p:nvSpPr>
          <p:cNvPr id="12" name="Text Placeholder 5"/>
          <p:cNvSpPr txBox="1">
            <a:spLocks/>
          </p:cNvSpPr>
          <p:nvPr/>
        </p:nvSpPr>
        <p:spPr>
          <a:xfrm>
            <a:off x="590550" y="460380"/>
            <a:ext cx="7791450" cy="803274"/>
          </a:xfrm>
          <a:prstGeom prst="rect">
            <a:avLst/>
          </a:prstGeom>
          <a:solidFill>
            <a:srgbClr val="1F497D">
              <a:lumMod val="50000"/>
            </a:srgbClr>
          </a:solidFill>
        </p:spPr>
        <p:txBody>
          <a:bodyPr vert="horz" lIns="91440" tIns="45720" rIns="91440" bIns="45720" rtlCol="0">
            <a:noAutofit/>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600"/>
              </a:spcAft>
              <a:buClr>
                <a:srgbClr val="752832"/>
              </a:buClr>
              <a:buSzTx/>
              <a:buFont typeface="Wingdings" panose="05000000000000000000" pitchFamily="2" charset="2"/>
              <a:buNone/>
              <a:tabLst/>
              <a:defRPr/>
            </a:pPr>
            <a:r>
              <a:rPr kumimoji="0" lang="en-US" sz="2800" b="0"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Program Evaluation</a:t>
            </a:r>
          </a:p>
        </p:txBody>
      </p:sp>
    </p:spTree>
    <p:extLst>
      <p:ext uri="{BB962C8B-B14F-4D97-AF65-F5344CB8AC3E}">
        <p14:creationId xmlns:p14="http://schemas.microsoft.com/office/powerpoint/2010/main" val="3754493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5" y="6356351"/>
            <a:ext cx="753001" cy="365125"/>
          </a:xfrm>
        </p:spPr>
        <p:txBody>
          <a:bodyPr/>
          <a:lstStyle/>
          <a:p>
            <a:fld id="{78651A17-9376-40A4-9325-34268FB0E92D}" type="slidenum">
              <a:rPr lang="en-US" smtClean="0">
                <a:solidFill>
                  <a:srgbClr val="303030">
                    <a:lumMod val="75000"/>
                    <a:lumOff val="25000"/>
                  </a:srgbClr>
                </a:solidFill>
              </a:rPr>
              <a:pPr/>
              <a:t>12</a:t>
            </a:fld>
            <a:endParaRPr lang="en-US" dirty="0">
              <a:solidFill>
                <a:srgbClr val="303030">
                  <a:lumMod val="75000"/>
                  <a:lumOff val="25000"/>
                </a:srgbClr>
              </a:solidFill>
            </a:endParaRPr>
          </a:p>
        </p:txBody>
      </p:sp>
      <p:sp>
        <p:nvSpPr>
          <p:cNvPr id="5" name="Title 1"/>
          <p:cNvSpPr>
            <a:spLocks noGrp="1"/>
          </p:cNvSpPr>
          <p:nvPr>
            <p:ph type="title"/>
          </p:nvPr>
        </p:nvSpPr>
        <p:spPr>
          <a:xfrm>
            <a:off x="590550" y="307072"/>
            <a:ext cx="6908800" cy="774492"/>
          </a:xfrm>
        </p:spPr>
        <p:txBody>
          <a:bodyPr>
            <a:normAutofit/>
          </a:bodyPr>
          <a:lstStyle/>
          <a:p>
            <a:r>
              <a:rPr lang="en-US" sz="3600" b="1" dirty="0"/>
              <a:t>Question #1</a:t>
            </a:r>
            <a:endParaRPr lang="en-US" sz="3600" dirty="0"/>
          </a:p>
        </p:txBody>
      </p:sp>
      <p:sp>
        <p:nvSpPr>
          <p:cNvPr id="7" name="Text Placeholder 5"/>
          <p:cNvSpPr txBox="1">
            <a:spLocks/>
          </p:cNvSpPr>
          <p:nvPr/>
        </p:nvSpPr>
        <p:spPr>
          <a:xfrm>
            <a:off x="590550" y="1117602"/>
            <a:ext cx="7791450" cy="803274"/>
          </a:xfrm>
          <a:prstGeom prst="rect">
            <a:avLst/>
          </a:prstGeom>
          <a:solidFill>
            <a:srgbClr val="1F497D">
              <a:lumMod val="50000"/>
            </a:srgbClr>
          </a:solidFill>
        </p:spPr>
        <p:txBody>
          <a:bodyPr vert="horz" lIns="91440" tIns="45720" rIns="91440" bIns="45720" rtlCol="0">
            <a:noAutofit/>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lnSpc>
                <a:spcPct val="115000"/>
              </a:lnSpc>
              <a:spcAft>
                <a:spcPts val="0"/>
              </a:spcAft>
              <a:buClrTx/>
              <a:buNone/>
            </a:pPr>
            <a:r>
              <a:rPr lang="en-US" sz="2800" dirty="0">
                <a:solidFill>
                  <a:prstClr val="white"/>
                </a:solidFill>
                <a:latin typeface="Calibri"/>
                <a:ea typeface="Calibri"/>
                <a:cs typeface="Times New Roman"/>
              </a:rPr>
              <a:t>Program Evaluation</a:t>
            </a:r>
          </a:p>
        </p:txBody>
      </p:sp>
      <p:sp>
        <p:nvSpPr>
          <p:cNvPr id="9" name="TextBox 8"/>
          <p:cNvSpPr txBox="1"/>
          <p:nvPr/>
        </p:nvSpPr>
        <p:spPr>
          <a:xfrm>
            <a:off x="2724150" y="2190750"/>
            <a:ext cx="2486025" cy="369332"/>
          </a:xfrm>
          <a:prstGeom prst="rect">
            <a:avLst/>
          </a:prstGeom>
          <a:noFill/>
        </p:spPr>
        <p:txBody>
          <a:bodyPr wrap="square" rtlCol="0">
            <a:spAutoFit/>
          </a:bodyPr>
          <a:lstStyle/>
          <a:p>
            <a:pPr defTabSz="914400"/>
            <a:r>
              <a:rPr lang="en-US" b="1" u="sng" kern="0" dirty="0">
                <a:solidFill>
                  <a:sysClr val="windowText" lastClr="000000"/>
                </a:solidFill>
              </a:rPr>
              <a:t>Type in the Chat Box</a:t>
            </a:r>
          </a:p>
        </p:txBody>
      </p:sp>
      <p:sp>
        <p:nvSpPr>
          <p:cNvPr id="3" name="TextBox 2">
            <a:extLst>
              <a:ext uri="{FF2B5EF4-FFF2-40B4-BE49-F238E27FC236}">
                <a16:creationId xmlns:a16="http://schemas.microsoft.com/office/drawing/2014/main" id="{069A5222-DF20-4CD3-8CFD-054DC3FF3A17}"/>
              </a:ext>
            </a:extLst>
          </p:cNvPr>
          <p:cNvSpPr txBox="1"/>
          <p:nvPr/>
        </p:nvSpPr>
        <p:spPr>
          <a:xfrm>
            <a:off x="1263650" y="2875022"/>
            <a:ext cx="6724650" cy="1077218"/>
          </a:xfrm>
          <a:prstGeom prst="rect">
            <a:avLst/>
          </a:prstGeom>
          <a:noFill/>
        </p:spPr>
        <p:txBody>
          <a:bodyPr wrap="square" rtlCol="0">
            <a:spAutoFit/>
          </a:bodyPr>
          <a:lstStyle/>
          <a:p>
            <a:r>
              <a:rPr lang="en-US" sz="3200" dirty="0"/>
              <a:t>List one component of your program that you would like to sustain.</a:t>
            </a:r>
          </a:p>
        </p:txBody>
      </p:sp>
    </p:spTree>
    <p:extLst>
      <p:ext uri="{BB962C8B-B14F-4D97-AF65-F5344CB8AC3E}">
        <p14:creationId xmlns:p14="http://schemas.microsoft.com/office/powerpoint/2010/main" val="2422347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5" y="6356351"/>
            <a:ext cx="753001" cy="365125"/>
          </a:xfrm>
        </p:spPr>
        <p:txBody>
          <a:bodyPr/>
          <a:lstStyle/>
          <a:p>
            <a:fld id="{78651A17-9376-40A4-9325-34268FB0E92D}" type="slidenum">
              <a:rPr lang="en-US" smtClean="0">
                <a:solidFill>
                  <a:srgbClr val="303030">
                    <a:lumMod val="75000"/>
                    <a:lumOff val="25000"/>
                  </a:srgbClr>
                </a:solidFill>
              </a:rPr>
              <a:pPr/>
              <a:t>13</a:t>
            </a:fld>
            <a:endParaRPr lang="en-US" dirty="0">
              <a:solidFill>
                <a:srgbClr val="303030">
                  <a:lumMod val="75000"/>
                  <a:lumOff val="25000"/>
                </a:srgbClr>
              </a:solidFill>
            </a:endParaRPr>
          </a:p>
        </p:txBody>
      </p:sp>
      <p:sp>
        <p:nvSpPr>
          <p:cNvPr id="5" name="Title 1"/>
          <p:cNvSpPr>
            <a:spLocks noGrp="1"/>
          </p:cNvSpPr>
          <p:nvPr>
            <p:ph type="title"/>
          </p:nvPr>
        </p:nvSpPr>
        <p:spPr>
          <a:xfrm>
            <a:off x="590550" y="307072"/>
            <a:ext cx="6908800" cy="774492"/>
          </a:xfrm>
        </p:spPr>
        <p:txBody>
          <a:bodyPr>
            <a:normAutofit/>
          </a:bodyPr>
          <a:lstStyle/>
          <a:p>
            <a:r>
              <a:rPr lang="en-US" sz="3600" b="1" dirty="0"/>
              <a:t>Question #2</a:t>
            </a:r>
            <a:endParaRPr lang="en-US" sz="3600" dirty="0"/>
          </a:p>
        </p:txBody>
      </p:sp>
      <p:sp>
        <p:nvSpPr>
          <p:cNvPr id="7" name="Text Placeholder 5"/>
          <p:cNvSpPr txBox="1">
            <a:spLocks/>
          </p:cNvSpPr>
          <p:nvPr/>
        </p:nvSpPr>
        <p:spPr>
          <a:xfrm>
            <a:off x="590550" y="1117602"/>
            <a:ext cx="7791450" cy="803274"/>
          </a:xfrm>
          <a:prstGeom prst="rect">
            <a:avLst/>
          </a:prstGeom>
          <a:solidFill>
            <a:srgbClr val="1F497D">
              <a:lumMod val="50000"/>
            </a:srgbClr>
          </a:solidFill>
        </p:spPr>
        <p:txBody>
          <a:bodyPr vert="horz" lIns="91440" tIns="45720" rIns="91440" bIns="45720" rtlCol="0">
            <a:noAutofit/>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lnSpc>
                <a:spcPct val="115000"/>
              </a:lnSpc>
              <a:spcAft>
                <a:spcPts val="0"/>
              </a:spcAft>
              <a:buClrTx/>
              <a:buNone/>
            </a:pPr>
            <a:r>
              <a:rPr lang="en-US" sz="2800" dirty="0">
                <a:solidFill>
                  <a:prstClr val="white"/>
                </a:solidFill>
                <a:latin typeface="Calibri"/>
                <a:ea typeface="Calibri"/>
                <a:cs typeface="Times New Roman"/>
              </a:rPr>
              <a:t>Program Evaluation</a:t>
            </a:r>
          </a:p>
        </p:txBody>
      </p:sp>
      <p:sp>
        <p:nvSpPr>
          <p:cNvPr id="9" name="TextBox 8"/>
          <p:cNvSpPr txBox="1"/>
          <p:nvPr/>
        </p:nvSpPr>
        <p:spPr>
          <a:xfrm>
            <a:off x="2724150" y="2190750"/>
            <a:ext cx="2486025" cy="369332"/>
          </a:xfrm>
          <a:prstGeom prst="rect">
            <a:avLst/>
          </a:prstGeom>
          <a:noFill/>
        </p:spPr>
        <p:txBody>
          <a:bodyPr wrap="square" rtlCol="0">
            <a:spAutoFit/>
          </a:bodyPr>
          <a:lstStyle/>
          <a:p>
            <a:pPr defTabSz="914400"/>
            <a:r>
              <a:rPr lang="en-US" b="1" u="sng" kern="0" dirty="0">
                <a:solidFill>
                  <a:sysClr val="windowText" lastClr="000000"/>
                </a:solidFill>
              </a:rPr>
              <a:t>Type in the Chat Box</a:t>
            </a:r>
          </a:p>
        </p:txBody>
      </p:sp>
      <p:sp>
        <p:nvSpPr>
          <p:cNvPr id="3" name="TextBox 2">
            <a:extLst>
              <a:ext uri="{FF2B5EF4-FFF2-40B4-BE49-F238E27FC236}">
                <a16:creationId xmlns:a16="http://schemas.microsoft.com/office/drawing/2014/main" id="{069A5222-DF20-4CD3-8CFD-054DC3FF3A17}"/>
              </a:ext>
            </a:extLst>
          </p:cNvPr>
          <p:cNvSpPr txBox="1"/>
          <p:nvPr/>
        </p:nvSpPr>
        <p:spPr>
          <a:xfrm>
            <a:off x="1263650" y="2875022"/>
            <a:ext cx="6724650" cy="1077218"/>
          </a:xfrm>
          <a:prstGeom prst="rect">
            <a:avLst/>
          </a:prstGeom>
          <a:noFill/>
        </p:spPr>
        <p:txBody>
          <a:bodyPr wrap="square" rtlCol="0">
            <a:spAutoFit/>
          </a:bodyPr>
          <a:lstStyle/>
          <a:p>
            <a:r>
              <a:rPr lang="en-US" sz="3200" dirty="0"/>
              <a:t>How do your performance outcomes play into your determination?</a:t>
            </a:r>
          </a:p>
        </p:txBody>
      </p:sp>
    </p:spTree>
    <p:extLst>
      <p:ext uri="{BB962C8B-B14F-4D97-AF65-F5344CB8AC3E}">
        <p14:creationId xmlns:p14="http://schemas.microsoft.com/office/powerpoint/2010/main" val="1964396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5" y="6356351"/>
            <a:ext cx="753001" cy="365125"/>
          </a:xfrm>
        </p:spPr>
        <p:txBody>
          <a:bodyPr/>
          <a:lstStyle/>
          <a:p>
            <a:fld id="{78651A17-9376-40A4-9325-34268FB0E92D}" type="slidenum">
              <a:rPr lang="en-US" smtClean="0">
                <a:solidFill>
                  <a:srgbClr val="303030">
                    <a:lumMod val="75000"/>
                    <a:lumOff val="25000"/>
                  </a:srgbClr>
                </a:solidFill>
              </a:rPr>
              <a:pPr/>
              <a:t>14</a:t>
            </a:fld>
            <a:endParaRPr lang="en-US" dirty="0">
              <a:solidFill>
                <a:srgbClr val="303030">
                  <a:lumMod val="75000"/>
                  <a:lumOff val="25000"/>
                </a:srgbClr>
              </a:solidFill>
            </a:endParaRPr>
          </a:p>
        </p:txBody>
      </p:sp>
      <p:sp>
        <p:nvSpPr>
          <p:cNvPr id="7" name="Text Placeholder 5"/>
          <p:cNvSpPr txBox="1">
            <a:spLocks/>
          </p:cNvSpPr>
          <p:nvPr/>
        </p:nvSpPr>
        <p:spPr>
          <a:xfrm>
            <a:off x="676275" y="1203327"/>
            <a:ext cx="7791450" cy="803274"/>
          </a:xfrm>
          <a:prstGeom prst="rect">
            <a:avLst/>
          </a:prstGeom>
          <a:solidFill>
            <a:srgbClr val="1F497D">
              <a:lumMod val="50000"/>
            </a:srgbClr>
          </a:solidFill>
        </p:spPr>
        <p:txBody>
          <a:bodyPr vert="horz" lIns="91440" tIns="45720" rIns="91440" bIns="45720" rtlCol="0">
            <a:noAutofit/>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lnSpc>
                <a:spcPct val="115000"/>
              </a:lnSpc>
              <a:spcAft>
                <a:spcPts val="0"/>
              </a:spcAft>
              <a:buNone/>
            </a:pPr>
            <a:r>
              <a:rPr lang="en-US" sz="2800" dirty="0">
                <a:solidFill>
                  <a:prstClr val="white"/>
                </a:solidFill>
                <a:latin typeface="Calibri"/>
                <a:ea typeface="Calibri"/>
                <a:cs typeface="Times New Roman"/>
              </a:rPr>
              <a:t>Developing a Succession Plan</a:t>
            </a:r>
          </a:p>
        </p:txBody>
      </p:sp>
      <p:sp>
        <p:nvSpPr>
          <p:cNvPr id="10" name="Title 1"/>
          <p:cNvSpPr>
            <a:spLocks noGrp="1"/>
          </p:cNvSpPr>
          <p:nvPr>
            <p:ph type="title"/>
          </p:nvPr>
        </p:nvSpPr>
        <p:spPr>
          <a:xfrm>
            <a:off x="666750" y="354013"/>
            <a:ext cx="6908800" cy="774700"/>
          </a:xfrm>
        </p:spPr>
        <p:txBody>
          <a:bodyPr>
            <a:normAutofit/>
          </a:bodyPr>
          <a:lstStyle/>
          <a:p>
            <a:r>
              <a:rPr lang="en-US" sz="3600" b="1" dirty="0"/>
              <a:t>Sustainability Strategy #2</a:t>
            </a:r>
            <a:endParaRPr lang="en-US" sz="3600" dirty="0"/>
          </a:p>
        </p:txBody>
      </p:sp>
      <p:sp>
        <p:nvSpPr>
          <p:cNvPr id="6" name="TextBox 5"/>
          <p:cNvSpPr txBox="1"/>
          <p:nvPr/>
        </p:nvSpPr>
        <p:spPr>
          <a:xfrm>
            <a:off x="1057275" y="2296602"/>
            <a:ext cx="6638925" cy="3873368"/>
          </a:xfrm>
          <a:prstGeom prst="rect">
            <a:avLst/>
          </a:prstGeom>
          <a:noFill/>
        </p:spPr>
        <p:txBody>
          <a:bodyPr wrap="square" rtlCol="0">
            <a:spAutoFit/>
          </a:bodyPr>
          <a:lstStyle/>
          <a:p>
            <a:pPr marL="457200" marR="0" lvl="0" indent="0" algn="just" defTabSz="914400" eaLnBrk="1" fontAlgn="auto" latinLnBrk="0" hangingPunct="1">
              <a:lnSpc>
                <a:spcPct val="115000"/>
              </a:lnSpc>
              <a:spcBef>
                <a:spcPts val="0"/>
              </a:spcBef>
              <a:spcAft>
                <a:spcPts val="0"/>
              </a:spcAft>
              <a:buClrTx/>
              <a:buSzTx/>
              <a:buFontTx/>
              <a:buNone/>
              <a:tabLst/>
              <a:defRPr/>
            </a:pPr>
            <a:r>
              <a:rPr kumimoji="0" lang="en-US" sz="1800" b="1" i="1" u="none" strike="noStrike" kern="0" cap="none" spc="0" normalizeH="0" baseline="0" noProof="0" dirty="0">
                <a:ln>
                  <a:noFill/>
                </a:ln>
                <a:solidFill>
                  <a:sysClr val="windowText" lastClr="000000"/>
                </a:solidFill>
                <a:effectLst/>
                <a:uLnTx/>
                <a:uFillTx/>
                <a:latin typeface="Arial"/>
                <a:ea typeface="Calibri"/>
                <a:cs typeface="Times New Roman"/>
              </a:rPr>
              <a:t>The grant hasn’t ended and people are jumping ship!</a:t>
            </a:r>
            <a:endParaRPr kumimoji="0" lang="en-US" sz="1800" b="1" i="1" u="none" strike="noStrike" kern="0" cap="none" spc="0" normalizeH="0" baseline="0" noProof="0" dirty="0">
              <a:ln>
                <a:noFill/>
              </a:ln>
              <a:solidFill>
                <a:sysClr val="windowText" lastClr="000000"/>
              </a:solidFill>
              <a:effectLst/>
              <a:uLnTx/>
              <a:uFillTx/>
              <a:latin typeface="Arial"/>
              <a:ea typeface="Times New Roman"/>
              <a:cs typeface="Calibri"/>
            </a:endParaRPr>
          </a:p>
          <a:p>
            <a:pPr marL="457200" marR="0" lvl="0" indent="0" algn="just" defTabSz="914400" eaLnBrk="1" fontAlgn="auto" latinLnBrk="0" hangingPunct="1">
              <a:lnSpc>
                <a:spcPct val="115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a typeface="Times New Roman"/>
              <a:cs typeface="Calibri"/>
            </a:endParaRPr>
          </a:p>
          <a:p>
            <a:pPr marL="457200" marR="0" lvl="0" indent="0" algn="just" defTabSz="914400" eaLnBrk="1" fontAlgn="auto" latinLnBrk="0" hangingPunct="1">
              <a:lnSpc>
                <a:spcPct val="115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a typeface="Times New Roman"/>
              <a:cs typeface="Calibri"/>
            </a:endParaRPr>
          </a:p>
          <a:p>
            <a:pPr marL="457200" marR="0" lvl="0" indent="0" algn="just" defTabSz="914400" eaLnBrk="1" fontAlgn="auto" latinLnBrk="0" hangingPunct="1">
              <a:lnSpc>
                <a:spcPct val="115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a typeface="Times New Roman"/>
              <a:cs typeface="Calibri"/>
            </a:endParaRPr>
          </a:p>
          <a:p>
            <a:pPr marL="457200" marR="0" lvl="0" indent="0" algn="just" defTabSz="914400" eaLnBrk="1" fontAlgn="auto" latinLnBrk="0" hangingPunct="1">
              <a:lnSpc>
                <a:spcPct val="115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a typeface="Times New Roman"/>
              <a:cs typeface="Calibri"/>
            </a:endParaRPr>
          </a:p>
          <a:p>
            <a:pPr marL="457200" marR="0" lvl="0" indent="0" algn="just" defTabSz="914400" eaLnBrk="1" fontAlgn="auto" latinLnBrk="0" hangingPunct="1">
              <a:lnSpc>
                <a:spcPct val="115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a typeface="Times New Roman"/>
              <a:cs typeface="Calibri"/>
            </a:endParaRPr>
          </a:p>
          <a:p>
            <a:pPr marL="457200" marR="0" lvl="0" indent="0" algn="just" defTabSz="914400" eaLnBrk="1" fontAlgn="auto" latinLnBrk="0" hangingPunct="1">
              <a:lnSpc>
                <a:spcPct val="115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ea typeface="Times New Roman"/>
                <a:cs typeface="Calibri"/>
              </a:rPr>
              <a:t>As workforce development professionals, we know that staff and leadership changes will inevitably take place.   </a:t>
            </a:r>
          </a:p>
          <a:p>
            <a:pPr marL="457200" marR="0" lvl="0" indent="0" algn="just" defTabSz="914400" eaLnBrk="1" fontAlgn="auto" latinLnBrk="0" hangingPunct="1">
              <a:lnSpc>
                <a:spcPct val="115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ea typeface="Times New Roman"/>
                <a:cs typeface="Calibri"/>
              </a:rPr>
              <a:t>Do you have a succession plan in place now? </a:t>
            </a:r>
          </a:p>
          <a:p>
            <a:pPr marL="457200" marR="0" lvl="0" indent="0" algn="just" defTabSz="914400" eaLnBrk="1" fontAlgn="auto" latinLnBrk="0" hangingPunct="1">
              <a:lnSpc>
                <a:spcPct val="115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ea typeface="Times New Roman"/>
              <a:cs typeface="Calibri"/>
            </a:endParaRPr>
          </a:p>
          <a:p>
            <a:pPr marL="457200" marR="0" lvl="0" indent="0" defTabSz="914400" eaLnBrk="1" fontAlgn="auto" latinLnBrk="0" hangingPunct="1">
              <a:lnSpc>
                <a:spcPct val="115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ea typeface="Times New Roman"/>
                <a:cs typeface="Calibri"/>
              </a:rPr>
              <a:t>		   Here are a few tips</a:t>
            </a:r>
            <a:r>
              <a:rPr kumimoji="0" lang="en-US" sz="1800" b="1" i="1" u="none" strike="noStrike" kern="0" cap="none" spc="0" normalizeH="0" baseline="0" noProof="0" dirty="0">
                <a:ln>
                  <a:noFill/>
                </a:ln>
                <a:solidFill>
                  <a:sysClr val="windowText" lastClr="000000"/>
                </a:solidFill>
                <a:effectLst/>
                <a:uLnTx/>
                <a:uFillTx/>
                <a:ea typeface="Times New Roman"/>
                <a:cs typeface="Calibri"/>
              </a:rPr>
              <a:t>…</a:t>
            </a:r>
            <a:endParaRPr kumimoji="0" lang="en-US" sz="1600" b="0" i="0" u="none" strike="noStrike" kern="0" cap="none" spc="0" normalizeH="0" baseline="0" noProof="0" dirty="0">
              <a:ln>
                <a:noFill/>
              </a:ln>
              <a:solidFill>
                <a:sysClr val="windowText" lastClr="000000"/>
              </a:solidFill>
              <a:effectLst/>
              <a:uLnTx/>
              <a:uFillTx/>
              <a:ea typeface="Calibri"/>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5452" y="2800346"/>
            <a:ext cx="203017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1036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5" y="6356351"/>
            <a:ext cx="753001" cy="365125"/>
          </a:xfrm>
        </p:spPr>
        <p:txBody>
          <a:bodyPr/>
          <a:lstStyle/>
          <a:p>
            <a:fld id="{78651A17-9376-40A4-9325-34268FB0E92D}" type="slidenum">
              <a:rPr lang="en-US" smtClean="0">
                <a:solidFill>
                  <a:srgbClr val="303030">
                    <a:lumMod val="75000"/>
                    <a:lumOff val="25000"/>
                  </a:srgbClr>
                </a:solidFill>
              </a:rPr>
              <a:pPr/>
              <a:t>15</a:t>
            </a:fld>
            <a:endParaRPr lang="en-US" dirty="0">
              <a:solidFill>
                <a:srgbClr val="303030">
                  <a:lumMod val="75000"/>
                  <a:lumOff val="25000"/>
                </a:srgbClr>
              </a:solidFill>
            </a:endParaRPr>
          </a:p>
        </p:txBody>
      </p:sp>
      <p:sp>
        <p:nvSpPr>
          <p:cNvPr id="7" name="Text Placeholder 5"/>
          <p:cNvSpPr txBox="1">
            <a:spLocks/>
          </p:cNvSpPr>
          <p:nvPr/>
        </p:nvSpPr>
        <p:spPr>
          <a:xfrm>
            <a:off x="676275" y="1203327"/>
            <a:ext cx="7791450" cy="803274"/>
          </a:xfrm>
          <a:prstGeom prst="rect">
            <a:avLst/>
          </a:prstGeom>
          <a:solidFill>
            <a:srgbClr val="1F497D">
              <a:lumMod val="50000"/>
            </a:srgbClr>
          </a:solidFill>
        </p:spPr>
        <p:txBody>
          <a:bodyPr vert="horz" lIns="91440" tIns="45720" rIns="91440" bIns="45720" rtlCol="0">
            <a:noAutofit/>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5000"/>
              </a:lnSpc>
              <a:spcAft>
                <a:spcPts val="0"/>
              </a:spcAft>
              <a:buFont typeface="Wingdings" panose="05000000000000000000" pitchFamily="2" charset="2"/>
              <a:buNone/>
            </a:pPr>
            <a:r>
              <a:rPr lang="en-US" sz="2800" dirty="0">
                <a:solidFill>
                  <a:prstClr val="white"/>
                </a:solidFill>
                <a:latin typeface="Calibri"/>
                <a:ea typeface="Calibri"/>
                <a:cs typeface="Times New Roman"/>
              </a:rPr>
              <a:t>Developing a Succession Plan</a:t>
            </a:r>
          </a:p>
        </p:txBody>
      </p:sp>
      <p:sp>
        <p:nvSpPr>
          <p:cNvPr id="10" name="Title 1"/>
          <p:cNvSpPr>
            <a:spLocks noGrp="1"/>
          </p:cNvSpPr>
          <p:nvPr>
            <p:ph type="title"/>
          </p:nvPr>
        </p:nvSpPr>
        <p:spPr>
          <a:xfrm>
            <a:off x="666750" y="354013"/>
            <a:ext cx="6908800" cy="774700"/>
          </a:xfrm>
        </p:spPr>
        <p:txBody>
          <a:bodyPr>
            <a:normAutofit/>
          </a:bodyPr>
          <a:lstStyle/>
          <a:p>
            <a:r>
              <a:rPr lang="en-US" sz="3600" b="1" dirty="0"/>
              <a:t>Sustainability Strategy #2</a:t>
            </a:r>
            <a:endParaRPr lang="en-US" sz="3600"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 y="2203646"/>
            <a:ext cx="1062036" cy="330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990724" y="2152317"/>
            <a:ext cx="6257926" cy="4162678"/>
          </a:xfrm>
          <a:prstGeom prst="rect">
            <a:avLst/>
          </a:prstGeom>
          <a:noFill/>
        </p:spPr>
        <p:txBody>
          <a:bodyPr wrap="square" rtlCol="0">
            <a:spAutoFit/>
          </a:bodyPr>
          <a:lstStyle/>
          <a:p>
            <a:pPr marL="342900" marR="0" lvl="0" indent="-342900" algn="just">
              <a:lnSpc>
                <a:spcPct val="115000"/>
              </a:lnSpc>
              <a:spcBef>
                <a:spcPts val="0"/>
              </a:spcBef>
              <a:spcAft>
                <a:spcPts val="0"/>
              </a:spcAft>
              <a:buFont typeface="Symbol"/>
              <a:buChar char=""/>
            </a:pPr>
            <a:r>
              <a:rPr lang="en-US" dirty="0">
                <a:latin typeface="+mj-lt"/>
                <a:ea typeface="Times New Roman"/>
                <a:cs typeface="Calibri"/>
              </a:rPr>
              <a:t>Identify other funding streams to help keep staff in place  as you look at areas of the grant you want to sustain. </a:t>
            </a:r>
          </a:p>
          <a:p>
            <a:pPr marL="342900" marR="0" lvl="0" indent="-342900" algn="just">
              <a:lnSpc>
                <a:spcPct val="115000"/>
              </a:lnSpc>
              <a:spcBef>
                <a:spcPts val="0"/>
              </a:spcBef>
              <a:spcAft>
                <a:spcPts val="0"/>
              </a:spcAft>
              <a:buFont typeface="Symbol"/>
              <a:buChar char=""/>
            </a:pPr>
            <a:endParaRPr lang="en-US" dirty="0">
              <a:latin typeface="+mj-lt"/>
              <a:ea typeface="Times New Roman"/>
              <a:cs typeface="Calibri"/>
            </a:endParaRPr>
          </a:p>
          <a:p>
            <a:pPr marL="342900" marR="0" lvl="0" indent="-342900" algn="just">
              <a:lnSpc>
                <a:spcPct val="115000"/>
              </a:lnSpc>
              <a:spcBef>
                <a:spcPts val="0"/>
              </a:spcBef>
              <a:spcAft>
                <a:spcPts val="0"/>
              </a:spcAft>
              <a:buFont typeface="Symbol"/>
              <a:buChar char=""/>
            </a:pPr>
            <a:r>
              <a:rPr lang="en-US" dirty="0">
                <a:latin typeface="+mj-lt"/>
                <a:ea typeface="Times New Roman"/>
                <a:cs typeface="Calibri"/>
              </a:rPr>
              <a:t>Develop a transition plan in case staff members leave before the grant is complete</a:t>
            </a:r>
          </a:p>
          <a:p>
            <a:pPr marL="1200150" lvl="2" indent="-285750" algn="just">
              <a:lnSpc>
                <a:spcPct val="115000"/>
              </a:lnSpc>
              <a:buFont typeface="Courier New" pitchFamily="49" charset="0"/>
              <a:buChar char="o"/>
            </a:pPr>
            <a:r>
              <a:rPr lang="en-US" dirty="0">
                <a:latin typeface="+mj-lt"/>
                <a:ea typeface="Times New Roman"/>
                <a:cs typeface="Calibri"/>
              </a:rPr>
              <a:t>Begin to identify strengths and weaknesses in your current team. Will other team members have the capacity to take on additional work</a:t>
            </a:r>
          </a:p>
          <a:p>
            <a:pPr marL="342900" marR="0" lvl="0" indent="-342900" algn="just">
              <a:lnSpc>
                <a:spcPct val="115000"/>
              </a:lnSpc>
              <a:spcBef>
                <a:spcPts val="0"/>
              </a:spcBef>
              <a:spcAft>
                <a:spcPts val="0"/>
              </a:spcAft>
              <a:buFont typeface="Symbol"/>
              <a:buChar char=""/>
            </a:pPr>
            <a:endParaRPr lang="en-US" dirty="0">
              <a:latin typeface="+mj-lt"/>
              <a:ea typeface="Times New Roman"/>
              <a:cs typeface="Calibri"/>
            </a:endParaRPr>
          </a:p>
          <a:p>
            <a:pPr marL="342900" marR="0" lvl="0" indent="-342900" algn="just">
              <a:lnSpc>
                <a:spcPct val="115000"/>
              </a:lnSpc>
              <a:spcBef>
                <a:spcPts val="0"/>
              </a:spcBef>
              <a:spcAft>
                <a:spcPts val="0"/>
              </a:spcAft>
              <a:buFont typeface="Symbol"/>
              <a:buChar char=""/>
            </a:pPr>
            <a:r>
              <a:rPr lang="en-US" dirty="0">
                <a:latin typeface="+mj-lt"/>
                <a:ea typeface="Times New Roman"/>
                <a:cs typeface="Calibri"/>
              </a:rPr>
              <a:t>Consider having all of your staff members trained on job placement strategies</a:t>
            </a:r>
          </a:p>
          <a:p>
            <a:pPr marR="0" lvl="0" algn="just">
              <a:lnSpc>
                <a:spcPct val="115000"/>
              </a:lnSpc>
              <a:spcBef>
                <a:spcPts val="0"/>
              </a:spcBef>
              <a:spcAft>
                <a:spcPts val="0"/>
              </a:spcAft>
            </a:pPr>
            <a:endParaRPr lang="en-US" sz="1600" dirty="0">
              <a:latin typeface="+mj-lt"/>
              <a:ea typeface="Calibri"/>
              <a:cs typeface="Times New Roman"/>
            </a:endParaRPr>
          </a:p>
          <a:p>
            <a:pPr marL="342900" marR="0" lvl="0" indent="-342900" algn="just">
              <a:lnSpc>
                <a:spcPct val="115000"/>
              </a:lnSpc>
              <a:spcBef>
                <a:spcPts val="0"/>
              </a:spcBef>
              <a:spcAft>
                <a:spcPts val="0"/>
              </a:spcAft>
              <a:buFont typeface="Symbol"/>
              <a:buChar char=""/>
            </a:pPr>
            <a:endParaRPr lang="en-US" sz="1600" dirty="0">
              <a:effectLst/>
              <a:latin typeface="+mj-lt"/>
              <a:ea typeface="Calibri"/>
              <a:cs typeface="Times New Roman"/>
            </a:endParaRPr>
          </a:p>
        </p:txBody>
      </p:sp>
    </p:spTree>
    <p:extLst>
      <p:ext uri="{BB962C8B-B14F-4D97-AF65-F5344CB8AC3E}">
        <p14:creationId xmlns:p14="http://schemas.microsoft.com/office/powerpoint/2010/main" val="2533240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5" y="6356351"/>
            <a:ext cx="753001" cy="365125"/>
          </a:xfrm>
        </p:spPr>
        <p:txBody>
          <a:bodyPr/>
          <a:lstStyle/>
          <a:p>
            <a:fld id="{78651A17-9376-40A4-9325-34268FB0E92D}" type="slidenum">
              <a:rPr lang="en-US" smtClean="0">
                <a:solidFill>
                  <a:srgbClr val="303030">
                    <a:lumMod val="75000"/>
                    <a:lumOff val="25000"/>
                  </a:srgbClr>
                </a:solidFill>
              </a:rPr>
              <a:pPr/>
              <a:t>16</a:t>
            </a:fld>
            <a:endParaRPr lang="en-US" dirty="0">
              <a:solidFill>
                <a:srgbClr val="303030">
                  <a:lumMod val="75000"/>
                  <a:lumOff val="25000"/>
                </a:srgbClr>
              </a:solidFill>
            </a:endParaRPr>
          </a:p>
        </p:txBody>
      </p:sp>
      <p:sp>
        <p:nvSpPr>
          <p:cNvPr id="7" name="Text Placeholder 5"/>
          <p:cNvSpPr txBox="1">
            <a:spLocks/>
          </p:cNvSpPr>
          <p:nvPr/>
        </p:nvSpPr>
        <p:spPr>
          <a:xfrm>
            <a:off x="676275" y="1203327"/>
            <a:ext cx="7791450" cy="803274"/>
          </a:xfrm>
          <a:prstGeom prst="rect">
            <a:avLst/>
          </a:prstGeom>
          <a:solidFill>
            <a:srgbClr val="1F497D">
              <a:lumMod val="50000"/>
            </a:srgbClr>
          </a:solidFill>
        </p:spPr>
        <p:txBody>
          <a:bodyPr vert="horz" lIns="91440" tIns="45720" rIns="91440" bIns="45720" rtlCol="0">
            <a:noAutofit/>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5000"/>
              </a:lnSpc>
              <a:spcAft>
                <a:spcPts val="0"/>
              </a:spcAft>
              <a:buFont typeface="Wingdings" panose="05000000000000000000" pitchFamily="2" charset="2"/>
              <a:buNone/>
            </a:pPr>
            <a:r>
              <a:rPr lang="en-US" sz="2800" dirty="0">
                <a:solidFill>
                  <a:prstClr val="white"/>
                </a:solidFill>
                <a:latin typeface="Calibri"/>
                <a:ea typeface="Calibri"/>
                <a:cs typeface="Times New Roman"/>
              </a:rPr>
              <a:t>Developing a Succession Plan</a:t>
            </a:r>
          </a:p>
        </p:txBody>
      </p:sp>
      <p:sp>
        <p:nvSpPr>
          <p:cNvPr id="10" name="Title 1"/>
          <p:cNvSpPr>
            <a:spLocks noGrp="1"/>
          </p:cNvSpPr>
          <p:nvPr>
            <p:ph type="title"/>
          </p:nvPr>
        </p:nvSpPr>
        <p:spPr>
          <a:xfrm>
            <a:off x="666750" y="354013"/>
            <a:ext cx="6908800" cy="774700"/>
          </a:xfrm>
        </p:spPr>
        <p:txBody>
          <a:bodyPr>
            <a:normAutofit/>
          </a:bodyPr>
          <a:lstStyle/>
          <a:p>
            <a:r>
              <a:rPr lang="en-US" sz="3600" b="1" dirty="0"/>
              <a:t>Sustainability Strategy #2</a:t>
            </a:r>
            <a:endParaRPr lang="en-US" sz="3600"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 y="2203646"/>
            <a:ext cx="1062036" cy="330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09799" y="2166170"/>
            <a:ext cx="6257926" cy="3490186"/>
          </a:xfrm>
          <a:prstGeom prst="rect">
            <a:avLst/>
          </a:prstGeom>
          <a:noFill/>
        </p:spPr>
        <p:txBody>
          <a:bodyPr wrap="square" rtlCol="0">
            <a:spAutoFit/>
          </a:bodyPr>
          <a:lstStyle/>
          <a:p>
            <a:pPr marL="342900" indent="-342900" algn="just">
              <a:lnSpc>
                <a:spcPct val="115000"/>
              </a:lnSpc>
              <a:buFont typeface="Symbol"/>
              <a:buChar char=""/>
            </a:pPr>
            <a:endParaRPr lang="en-US" sz="1600" dirty="0">
              <a:solidFill>
                <a:prstClr val="black"/>
              </a:solidFill>
              <a:ea typeface="Calibri"/>
              <a:cs typeface="Times New Roman"/>
            </a:endParaRPr>
          </a:p>
          <a:p>
            <a:pPr marL="342900" indent="-342900" algn="just">
              <a:lnSpc>
                <a:spcPct val="115000"/>
              </a:lnSpc>
              <a:buFont typeface="Symbol"/>
              <a:buChar char=""/>
            </a:pPr>
            <a:r>
              <a:rPr lang="en-US" dirty="0">
                <a:solidFill>
                  <a:prstClr val="black"/>
                </a:solidFill>
                <a:ea typeface="Times New Roman"/>
                <a:cs typeface="Calibri"/>
              </a:rPr>
              <a:t>Name and train a backup person for each function.</a:t>
            </a:r>
          </a:p>
          <a:p>
            <a:pPr marL="342900" indent="-342900" algn="just">
              <a:lnSpc>
                <a:spcPct val="115000"/>
              </a:lnSpc>
              <a:buFont typeface="Symbol"/>
              <a:buChar char=""/>
            </a:pPr>
            <a:endParaRPr lang="en-US" sz="1600" dirty="0">
              <a:solidFill>
                <a:prstClr val="black"/>
              </a:solidFill>
              <a:ea typeface="Calibri"/>
              <a:cs typeface="Times New Roman"/>
            </a:endParaRPr>
          </a:p>
          <a:p>
            <a:pPr marL="342900" indent="-342900" algn="just">
              <a:lnSpc>
                <a:spcPct val="115000"/>
              </a:lnSpc>
              <a:buFont typeface="Symbol"/>
              <a:buChar char=""/>
            </a:pPr>
            <a:r>
              <a:rPr lang="en-US" dirty="0">
                <a:solidFill>
                  <a:prstClr val="black"/>
                </a:solidFill>
                <a:ea typeface="Times New Roman"/>
                <a:cs typeface="Calibri"/>
              </a:rPr>
              <a:t>Create and update a binder or digital file that includes key documents such as strategic /operational plans, annual and monthly calendars of your organizational activities. </a:t>
            </a:r>
          </a:p>
          <a:p>
            <a:pPr marL="342900" indent="-342900" algn="just">
              <a:lnSpc>
                <a:spcPct val="115000"/>
              </a:lnSpc>
              <a:buFont typeface="Symbol"/>
              <a:buChar char=""/>
            </a:pPr>
            <a:endParaRPr lang="en-US" dirty="0">
              <a:solidFill>
                <a:prstClr val="black"/>
              </a:solidFill>
              <a:ea typeface="Times New Roman"/>
              <a:cs typeface="Calibri"/>
            </a:endParaRPr>
          </a:p>
          <a:p>
            <a:pPr marL="342900" lvl="0" indent="-342900" algn="just">
              <a:lnSpc>
                <a:spcPct val="115000"/>
              </a:lnSpc>
              <a:buFont typeface="Symbol"/>
              <a:buChar char=""/>
            </a:pPr>
            <a:r>
              <a:rPr lang="en-US" dirty="0">
                <a:solidFill>
                  <a:prstClr val="black"/>
                </a:solidFill>
                <a:ea typeface="Times New Roman"/>
                <a:cs typeface="Calibri"/>
              </a:rPr>
              <a:t>Identify potential successors and assess individual and organizational gaps to determine developmental needs.</a:t>
            </a:r>
          </a:p>
          <a:p>
            <a:pPr marL="342900" indent="-342900" algn="just">
              <a:lnSpc>
                <a:spcPct val="115000"/>
              </a:lnSpc>
              <a:buFont typeface="Symbol"/>
              <a:buChar char=""/>
            </a:pPr>
            <a:endParaRPr lang="en-US" sz="1600" dirty="0">
              <a:solidFill>
                <a:prstClr val="black"/>
              </a:solidFill>
              <a:ea typeface="Calibri"/>
              <a:cs typeface="Times New Roman"/>
            </a:endParaRPr>
          </a:p>
        </p:txBody>
      </p:sp>
    </p:spTree>
    <p:extLst>
      <p:ext uri="{BB962C8B-B14F-4D97-AF65-F5344CB8AC3E}">
        <p14:creationId xmlns:p14="http://schemas.microsoft.com/office/powerpoint/2010/main" val="1422426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5" y="6356351"/>
            <a:ext cx="753001" cy="365125"/>
          </a:xfrm>
        </p:spPr>
        <p:txBody>
          <a:bodyPr/>
          <a:lstStyle/>
          <a:p>
            <a:fld id="{78651A17-9376-40A4-9325-34268FB0E92D}" type="slidenum">
              <a:rPr lang="en-US" smtClean="0">
                <a:solidFill>
                  <a:srgbClr val="303030">
                    <a:lumMod val="75000"/>
                    <a:lumOff val="25000"/>
                  </a:srgbClr>
                </a:solidFill>
              </a:rPr>
              <a:pPr/>
              <a:t>17</a:t>
            </a:fld>
            <a:endParaRPr lang="en-US" dirty="0">
              <a:solidFill>
                <a:srgbClr val="303030">
                  <a:lumMod val="75000"/>
                  <a:lumOff val="25000"/>
                </a:srgbClr>
              </a:solidFill>
            </a:endParaRPr>
          </a:p>
        </p:txBody>
      </p:sp>
      <p:sp>
        <p:nvSpPr>
          <p:cNvPr id="5" name="Title 1"/>
          <p:cNvSpPr>
            <a:spLocks noGrp="1"/>
          </p:cNvSpPr>
          <p:nvPr>
            <p:ph type="title"/>
          </p:nvPr>
        </p:nvSpPr>
        <p:spPr>
          <a:xfrm>
            <a:off x="590550" y="307072"/>
            <a:ext cx="6908800" cy="774492"/>
          </a:xfrm>
        </p:spPr>
        <p:txBody>
          <a:bodyPr>
            <a:normAutofit/>
          </a:bodyPr>
          <a:lstStyle/>
          <a:p>
            <a:r>
              <a:rPr lang="en-US" sz="3600" b="1" dirty="0"/>
              <a:t>Question #1</a:t>
            </a:r>
            <a:endParaRPr lang="en-US" sz="3600" dirty="0"/>
          </a:p>
        </p:txBody>
      </p:sp>
      <p:sp>
        <p:nvSpPr>
          <p:cNvPr id="7" name="Text Placeholder 5"/>
          <p:cNvSpPr txBox="1">
            <a:spLocks/>
          </p:cNvSpPr>
          <p:nvPr/>
        </p:nvSpPr>
        <p:spPr>
          <a:xfrm>
            <a:off x="590550" y="1117602"/>
            <a:ext cx="7791450" cy="803274"/>
          </a:xfrm>
          <a:prstGeom prst="rect">
            <a:avLst/>
          </a:prstGeom>
          <a:solidFill>
            <a:srgbClr val="1F497D">
              <a:lumMod val="50000"/>
            </a:srgbClr>
          </a:solidFill>
        </p:spPr>
        <p:txBody>
          <a:bodyPr vert="horz" lIns="91440" tIns="45720" rIns="91440" bIns="45720" rtlCol="0">
            <a:noAutofit/>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lnSpc>
                <a:spcPct val="115000"/>
              </a:lnSpc>
              <a:spcAft>
                <a:spcPts val="0"/>
              </a:spcAft>
              <a:buClrTx/>
              <a:buNone/>
            </a:pPr>
            <a:r>
              <a:rPr lang="en-US" sz="2800" dirty="0">
                <a:solidFill>
                  <a:prstClr val="white"/>
                </a:solidFill>
                <a:latin typeface="Calibri"/>
                <a:ea typeface="Calibri"/>
                <a:cs typeface="Times New Roman"/>
              </a:rPr>
              <a:t>Developing a Succession Plan</a:t>
            </a:r>
          </a:p>
        </p:txBody>
      </p:sp>
      <p:sp>
        <p:nvSpPr>
          <p:cNvPr id="9" name="TextBox 8"/>
          <p:cNvSpPr txBox="1"/>
          <p:nvPr/>
        </p:nvSpPr>
        <p:spPr>
          <a:xfrm>
            <a:off x="2724150" y="2190750"/>
            <a:ext cx="2486025" cy="369332"/>
          </a:xfrm>
          <a:prstGeom prst="rect">
            <a:avLst/>
          </a:prstGeom>
          <a:noFill/>
        </p:spPr>
        <p:txBody>
          <a:bodyPr wrap="square" rtlCol="0">
            <a:spAutoFit/>
          </a:bodyPr>
          <a:lstStyle/>
          <a:p>
            <a:pPr defTabSz="914400"/>
            <a:r>
              <a:rPr lang="en-US" b="1" u="sng" kern="0" dirty="0">
                <a:solidFill>
                  <a:sysClr val="windowText" lastClr="000000"/>
                </a:solidFill>
              </a:rPr>
              <a:t>Type in the Chat Box</a:t>
            </a:r>
          </a:p>
        </p:txBody>
      </p:sp>
      <p:sp>
        <p:nvSpPr>
          <p:cNvPr id="3" name="TextBox 2">
            <a:extLst>
              <a:ext uri="{FF2B5EF4-FFF2-40B4-BE49-F238E27FC236}">
                <a16:creationId xmlns:a16="http://schemas.microsoft.com/office/drawing/2014/main" id="{069A5222-DF20-4CD3-8CFD-054DC3FF3A17}"/>
              </a:ext>
            </a:extLst>
          </p:cNvPr>
          <p:cNvSpPr txBox="1"/>
          <p:nvPr/>
        </p:nvSpPr>
        <p:spPr>
          <a:xfrm>
            <a:off x="1263650" y="2875022"/>
            <a:ext cx="6445250" cy="2062103"/>
          </a:xfrm>
          <a:prstGeom prst="rect">
            <a:avLst/>
          </a:prstGeom>
          <a:noFill/>
        </p:spPr>
        <p:txBody>
          <a:bodyPr wrap="square" rtlCol="0">
            <a:spAutoFit/>
          </a:bodyPr>
          <a:lstStyle/>
          <a:p>
            <a:r>
              <a:rPr lang="en-US" sz="3200" dirty="0"/>
              <a:t>Have you developed a transition plan in case staff members leave before the grant is complete?  If so, what does it consist of?</a:t>
            </a:r>
          </a:p>
        </p:txBody>
      </p:sp>
    </p:spTree>
    <p:extLst>
      <p:ext uri="{BB962C8B-B14F-4D97-AF65-F5344CB8AC3E}">
        <p14:creationId xmlns:p14="http://schemas.microsoft.com/office/powerpoint/2010/main" val="2233030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5" y="6356351"/>
            <a:ext cx="753001" cy="365125"/>
          </a:xfrm>
        </p:spPr>
        <p:txBody>
          <a:bodyPr/>
          <a:lstStyle/>
          <a:p>
            <a:fld id="{78651A17-9376-40A4-9325-34268FB0E92D}" type="slidenum">
              <a:rPr lang="en-US" smtClean="0">
                <a:solidFill>
                  <a:srgbClr val="303030">
                    <a:lumMod val="75000"/>
                    <a:lumOff val="25000"/>
                  </a:srgbClr>
                </a:solidFill>
              </a:rPr>
              <a:pPr/>
              <a:t>18</a:t>
            </a:fld>
            <a:endParaRPr lang="en-US" dirty="0">
              <a:solidFill>
                <a:srgbClr val="303030">
                  <a:lumMod val="75000"/>
                  <a:lumOff val="25000"/>
                </a:srgbClr>
              </a:solidFill>
            </a:endParaRPr>
          </a:p>
        </p:txBody>
      </p:sp>
      <p:sp>
        <p:nvSpPr>
          <p:cNvPr id="5" name="Title 1"/>
          <p:cNvSpPr>
            <a:spLocks noGrp="1"/>
          </p:cNvSpPr>
          <p:nvPr>
            <p:ph type="title"/>
          </p:nvPr>
        </p:nvSpPr>
        <p:spPr>
          <a:xfrm>
            <a:off x="590550" y="307072"/>
            <a:ext cx="6908800" cy="774492"/>
          </a:xfrm>
        </p:spPr>
        <p:txBody>
          <a:bodyPr>
            <a:normAutofit/>
          </a:bodyPr>
          <a:lstStyle/>
          <a:p>
            <a:r>
              <a:rPr lang="en-US" sz="3600" b="1" dirty="0"/>
              <a:t>Question #2</a:t>
            </a:r>
            <a:endParaRPr lang="en-US" sz="3600" dirty="0"/>
          </a:p>
        </p:txBody>
      </p:sp>
      <p:sp>
        <p:nvSpPr>
          <p:cNvPr id="7" name="Text Placeholder 5"/>
          <p:cNvSpPr txBox="1">
            <a:spLocks/>
          </p:cNvSpPr>
          <p:nvPr/>
        </p:nvSpPr>
        <p:spPr>
          <a:xfrm>
            <a:off x="590550" y="1117602"/>
            <a:ext cx="7791450" cy="803274"/>
          </a:xfrm>
          <a:prstGeom prst="rect">
            <a:avLst/>
          </a:prstGeom>
          <a:solidFill>
            <a:srgbClr val="1F497D">
              <a:lumMod val="50000"/>
            </a:srgbClr>
          </a:solidFill>
        </p:spPr>
        <p:txBody>
          <a:bodyPr vert="horz" lIns="91440" tIns="45720" rIns="91440" bIns="45720" rtlCol="0">
            <a:noAutofit/>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lnSpc>
                <a:spcPct val="115000"/>
              </a:lnSpc>
              <a:spcAft>
                <a:spcPts val="0"/>
              </a:spcAft>
              <a:buClrTx/>
              <a:buNone/>
            </a:pPr>
            <a:r>
              <a:rPr lang="en-US" sz="2800" dirty="0">
                <a:solidFill>
                  <a:prstClr val="white"/>
                </a:solidFill>
                <a:latin typeface="Calibri"/>
                <a:ea typeface="Calibri"/>
                <a:cs typeface="Times New Roman"/>
              </a:rPr>
              <a:t>Developing a Succession Plan</a:t>
            </a:r>
          </a:p>
        </p:txBody>
      </p:sp>
      <p:sp>
        <p:nvSpPr>
          <p:cNvPr id="9" name="TextBox 8"/>
          <p:cNvSpPr txBox="1"/>
          <p:nvPr/>
        </p:nvSpPr>
        <p:spPr>
          <a:xfrm>
            <a:off x="2724150" y="2190750"/>
            <a:ext cx="2486025" cy="369332"/>
          </a:xfrm>
          <a:prstGeom prst="rect">
            <a:avLst/>
          </a:prstGeom>
          <a:noFill/>
        </p:spPr>
        <p:txBody>
          <a:bodyPr wrap="square" rtlCol="0">
            <a:spAutoFit/>
          </a:bodyPr>
          <a:lstStyle/>
          <a:p>
            <a:pPr defTabSz="914400"/>
            <a:r>
              <a:rPr lang="en-US" b="1" u="sng" kern="0" dirty="0">
                <a:solidFill>
                  <a:sysClr val="windowText" lastClr="000000"/>
                </a:solidFill>
              </a:rPr>
              <a:t>Type in the Chat Box</a:t>
            </a:r>
          </a:p>
        </p:txBody>
      </p:sp>
      <p:sp>
        <p:nvSpPr>
          <p:cNvPr id="3" name="TextBox 2">
            <a:extLst>
              <a:ext uri="{FF2B5EF4-FFF2-40B4-BE49-F238E27FC236}">
                <a16:creationId xmlns:a16="http://schemas.microsoft.com/office/drawing/2014/main" id="{069A5222-DF20-4CD3-8CFD-054DC3FF3A17}"/>
              </a:ext>
            </a:extLst>
          </p:cNvPr>
          <p:cNvSpPr txBox="1"/>
          <p:nvPr/>
        </p:nvSpPr>
        <p:spPr>
          <a:xfrm>
            <a:off x="822324" y="2875022"/>
            <a:ext cx="7559676" cy="1569660"/>
          </a:xfrm>
          <a:prstGeom prst="rect">
            <a:avLst/>
          </a:prstGeom>
          <a:noFill/>
        </p:spPr>
        <p:txBody>
          <a:bodyPr wrap="square" rtlCol="0">
            <a:spAutoFit/>
          </a:bodyPr>
          <a:lstStyle/>
          <a:p>
            <a:r>
              <a:rPr lang="en-US" sz="3200" dirty="0"/>
              <a:t>Have you identified and made an assessment of potential successors?  If so, please share how you have done so.</a:t>
            </a:r>
          </a:p>
        </p:txBody>
      </p:sp>
    </p:spTree>
    <p:extLst>
      <p:ext uri="{BB962C8B-B14F-4D97-AF65-F5344CB8AC3E}">
        <p14:creationId xmlns:p14="http://schemas.microsoft.com/office/powerpoint/2010/main" val="1192989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5" y="6356351"/>
            <a:ext cx="753001" cy="365125"/>
          </a:xfrm>
        </p:spPr>
        <p:txBody>
          <a:bodyPr/>
          <a:lstStyle/>
          <a:p>
            <a:fld id="{78651A17-9376-40A4-9325-34268FB0E92D}" type="slidenum">
              <a:rPr lang="en-US" smtClean="0">
                <a:solidFill>
                  <a:srgbClr val="303030">
                    <a:lumMod val="75000"/>
                    <a:lumOff val="25000"/>
                  </a:srgbClr>
                </a:solidFill>
              </a:rPr>
              <a:pPr/>
              <a:t>19</a:t>
            </a:fld>
            <a:endParaRPr lang="en-US" dirty="0">
              <a:solidFill>
                <a:srgbClr val="303030">
                  <a:lumMod val="75000"/>
                  <a:lumOff val="25000"/>
                </a:srgbClr>
              </a:solidFill>
            </a:endParaRPr>
          </a:p>
        </p:txBody>
      </p:sp>
      <p:sp>
        <p:nvSpPr>
          <p:cNvPr id="7" name="Text Placeholder 5"/>
          <p:cNvSpPr txBox="1">
            <a:spLocks/>
          </p:cNvSpPr>
          <p:nvPr/>
        </p:nvSpPr>
        <p:spPr>
          <a:xfrm>
            <a:off x="676275" y="1203327"/>
            <a:ext cx="7791450" cy="803274"/>
          </a:xfrm>
          <a:prstGeom prst="rect">
            <a:avLst/>
          </a:prstGeom>
          <a:solidFill>
            <a:srgbClr val="1F497D">
              <a:lumMod val="50000"/>
            </a:srgbClr>
          </a:solidFill>
        </p:spPr>
        <p:txBody>
          <a:bodyPr vert="horz" lIns="91440" tIns="45720" rIns="91440" bIns="45720" rtlCol="0">
            <a:noAutofit/>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lnSpc>
                <a:spcPct val="115000"/>
              </a:lnSpc>
              <a:spcAft>
                <a:spcPts val="0"/>
              </a:spcAft>
              <a:buNone/>
            </a:pPr>
            <a:r>
              <a:rPr lang="en-US" sz="2800" dirty="0">
                <a:solidFill>
                  <a:prstClr val="white"/>
                </a:solidFill>
                <a:latin typeface="Calibri"/>
                <a:ea typeface="Times New Roman"/>
                <a:cs typeface="Calibri"/>
              </a:rPr>
              <a:t>Maintaining and Building Partnerships</a:t>
            </a:r>
            <a:endParaRPr lang="en-US" sz="2400" dirty="0">
              <a:solidFill>
                <a:prstClr val="white"/>
              </a:solidFill>
              <a:latin typeface="Calibri"/>
              <a:ea typeface="Calibri"/>
              <a:cs typeface="Times New Roman"/>
            </a:endParaRPr>
          </a:p>
        </p:txBody>
      </p:sp>
      <p:sp>
        <p:nvSpPr>
          <p:cNvPr id="10" name="Title 1"/>
          <p:cNvSpPr>
            <a:spLocks noGrp="1"/>
          </p:cNvSpPr>
          <p:nvPr>
            <p:ph type="title"/>
          </p:nvPr>
        </p:nvSpPr>
        <p:spPr>
          <a:xfrm>
            <a:off x="666750" y="354013"/>
            <a:ext cx="6908800" cy="774700"/>
          </a:xfrm>
        </p:spPr>
        <p:txBody>
          <a:bodyPr>
            <a:normAutofit/>
          </a:bodyPr>
          <a:lstStyle/>
          <a:p>
            <a:r>
              <a:rPr lang="en-US" sz="3600" b="1" dirty="0"/>
              <a:t>Sustainability Strategy #3</a:t>
            </a:r>
            <a:endParaRPr lang="en-US" sz="3600" dirty="0"/>
          </a:p>
        </p:txBody>
      </p:sp>
      <p:sp>
        <p:nvSpPr>
          <p:cNvPr id="11" name="TextBox 10"/>
          <p:cNvSpPr txBox="1"/>
          <p:nvPr/>
        </p:nvSpPr>
        <p:spPr>
          <a:xfrm>
            <a:off x="419100" y="2462779"/>
            <a:ext cx="8048625" cy="2569934"/>
          </a:xfrm>
          <a:prstGeom prst="rect">
            <a:avLst/>
          </a:prstGeom>
          <a:noFill/>
        </p:spPr>
        <p:txBody>
          <a:bodyPr wrap="square" rtlCol="0">
            <a:spAutoFit/>
          </a:bodyPr>
          <a:lstStyle/>
          <a:p>
            <a:pPr marL="457200" algn="just">
              <a:lnSpc>
                <a:spcPct val="115000"/>
              </a:lnSpc>
            </a:pPr>
            <a:r>
              <a:rPr lang="en-US" sz="2000" b="1" u="sng" dirty="0">
                <a:solidFill>
                  <a:prstClr val="black"/>
                </a:solidFill>
                <a:ea typeface="Calibri"/>
                <a:cs typeface="Arial"/>
              </a:rPr>
              <a:t>Partners </a:t>
            </a:r>
            <a:r>
              <a:rPr lang="en-US" sz="2000" u="sng" dirty="0">
                <a:solidFill>
                  <a:prstClr val="black"/>
                </a:solidFill>
                <a:ea typeface="Calibri"/>
                <a:cs typeface="Arial"/>
              </a:rPr>
              <a:t>play an important role in sustainability in several ways</a:t>
            </a:r>
            <a:r>
              <a:rPr lang="en-US" sz="2000" dirty="0">
                <a:solidFill>
                  <a:prstClr val="black"/>
                </a:solidFill>
                <a:ea typeface="Calibri"/>
                <a:cs typeface="Arial"/>
              </a:rPr>
              <a:t>:</a:t>
            </a:r>
          </a:p>
          <a:p>
            <a:pPr marL="742950" indent="-285750" algn="just">
              <a:lnSpc>
                <a:spcPct val="115000"/>
              </a:lnSpc>
              <a:buFont typeface="Courier New" panose="02070309020205020404" pitchFamily="49" charset="0"/>
              <a:buChar char="o"/>
            </a:pPr>
            <a:r>
              <a:rPr lang="en-US" sz="2000" dirty="0">
                <a:solidFill>
                  <a:prstClr val="black"/>
                </a:solidFill>
                <a:ea typeface="Calibri"/>
                <a:cs typeface="Arial"/>
              </a:rPr>
              <a:t>connecting you to greater resources or expertise</a:t>
            </a:r>
          </a:p>
          <a:p>
            <a:pPr marL="742950" indent="-285750" algn="just">
              <a:lnSpc>
                <a:spcPct val="115000"/>
              </a:lnSpc>
              <a:buFont typeface="Courier New" panose="02070309020205020404" pitchFamily="49" charset="0"/>
              <a:buChar char="o"/>
            </a:pPr>
            <a:r>
              <a:rPr lang="en-US" sz="2000" dirty="0">
                <a:solidFill>
                  <a:prstClr val="black"/>
                </a:solidFill>
                <a:ea typeface="Calibri"/>
                <a:cs typeface="Arial"/>
              </a:rPr>
              <a:t>providing services if your program has to cut back</a:t>
            </a:r>
          </a:p>
          <a:p>
            <a:pPr marL="742950" indent="-285750" algn="just">
              <a:lnSpc>
                <a:spcPct val="115000"/>
              </a:lnSpc>
              <a:buFont typeface="Courier New" panose="02070309020205020404" pitchFamily="49" charset="0"/>
              <a:buChar char="o"/>
            </a:pPr>
            <a:r>
              <a:rPr lang="en-US" sz="2000" dirty="0">
                <a:solidFill>
                  <a:prstClr val="black"/>
                </a:solidFill>
                <a:ea typeface="Calibri"/>
                <a:cs typeface="Arial"/>
              </a:rPr>
              <a:t>advocating on behalf of your cause. </a:t>
            </a:r>
          </a:p>
          <a:p>
            <a:pPr marL="742950" indent="-285750" algn="just">
              <a:lnSpc>
                <a:spcPct val="115000"/>
              </a:lnSpc>
              <a:buFont typeface="Courier New" panose="02070309020205020404" pitchFamily="49" charset="0"/>
              <a:buChar char="o"/>
            </a:pPr>
            <a:endParaRPr lang="en-US" sz="2000" dirty="0">
              <a:solidFill>
                <a:prstClr val="black"/>
              </a:solidFill>
              <a:ea typeface="Calibri"/>
              <a:cs typeface="Arial"/>
            </a:endParaRPr>
          </a:p>
          <a:p>
            <a:pPr marL="457200" algn="just">
              <a:lnSpc>
                <a:spcPct val="115000"/>
              </a:lnSpc>
            </a:pPr>
            <a:r>
              <a:rPr lang="en-US" sz="2000" dirty="0">
                <a:solidFill>
                  <a:prstClr val="black"/>
                </a:solidFill>
                <a:ea typeface="Calibri"/>
                <a:cs typeface="Arial"/>
              </a:rPr>
              <a:t>*Partners can also help rally the community around your program and its goals.</a:t>
            </a:r>
            <a:endParaRPr lang="en-US" sz="2000" dirty="0">
              <a:solidFill>
                <a:prstClr val="black"/>
              </a:solidFill>
              <a:ea typeface="Calibri"/>
              <a:cs typeface="Times New Roman"/>
            </a:endParaRPr>
          </a:p>
        </p:txBody>
      </p:sp>
    </p:spTree>
    <p:extLst>
      <p:ext uri="{BB962C8B-B14F-4D97-AF65-F5344CB8AC3E}">
        <p14:creationId xmlns:p14="http://schemas.microsoft.com/office/powerpoint/2010/main" val="3589636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7FF2BB-E1BF-49EA-A117-CAD4FED05404}"/>
              </a:ext>
            </a:extLst>
          </p:cNvPr>
          <p:cNvSpPr>
            <a:spLocks noGrp="1"/>
          </p:cNvSpPr>
          <p:nvPr>
            <p:ph type="body" sz="quarter" idx="12"/>
          </p:nvPr>
        </p:nvSpPr>
        <p:spPr/>
        <p:txBody>
          <a:bodyPr/>
          <a:lstStyle/>
          <a:p>
            <a:fld id="{F9B4886A-ACCF-4465-9905-FF6BD48FB85A}" type="datetime4">
              <a:rPr lang="en-US" smtClean="0"/>
              <a:t>December 18, 2017</a:t>
            </a:fld>
            <a:endParaRPr lang="en-US"/>
          </a:p>
        </p:txBody>
      </p:sp>
      <p:sp>
        <p:nvSpPr>
          <p:cNvPr id="3" name="Title 2">
            <a:extLst>
              <a:ext uri="{FF2B5EF4-FFF2-40B4-BE49-F238E27FC236}">
                <a16:creationId xmlns:a16="http://schemas.microsoft.com/office/drawing/2014/main" id="{EBF54E9F-EE23-4326-AFBD-5DC41FCD0D5C}"/>
              </a:ext>
            </a:extLst>
          </p:cNvPr>
          <p:cNvSpPr>
            <a:spLocks noGrp="1"/>
          </p:cNvSpPr>
          <p:nvPr>
            <p:ph type="ctrTitle"/>
          </p:nvPr>
        </p:nvSpPr>
        <p:spPr>
          <a:xfrm>
            <a:off x="695325" y="2019300"/>
            <a:ext cx="7772400" cy="1946836"/>
          </a:xfrm>
        </p:spPr>
        <p:txBody>
          <a:bodyPr>
            <a:normAutofit fontScale="90000"/>
          </a:bodyPr>
          <a:lstStyle/>
          <a:p>
            <a:r>
              <a:rPr lang="en-US" dirty="0"/>
              <a:t>Sustaining Your Promising Practices</a:t>
            </a:r>
            <a:br>
              <a:rPr lang="en-US" dirty="0"/>
            </a:br>
            <a:endParaRPr lang="en-US" dirty="0"/>
          </a:p>
        </p:txBody>
      </p:sp>
      <p:sp>
        <p:nvSpPr>
          <p:cNvPr id="4" name="Subtitle 3">
            <a:extLst>
              <a:ext uri="{FF2B5EF4-FFF2-40B4-BE49-F238E27FC236}">
                <a16:creationId xmlns:a16="http://schemas.microsoft.com/office/drawing/2014/main" id="{93B88AC5-1443-4329-92A3-834FF78723F4}"/>
              </a:ext>
            </a:extLst>
          </p:cNvPr>
          <p:cNvSpPr>
            <a:spLocks noGrp="1"/>
          </p:cNvSpPr>
          <p:nvPr>
            <p:ph type="subTitle" idx="1"/>
          </p:nvPr>
        </p:nvSpPr>
        <p:spPr/>
        <p:txBody>
          <a:bodyPr>
            <a:normAutofit fontScale="92500"/>
          </a:bodyPr>
          <a:lstStyle/>
          <a:p>
            <a:r>
              <a:rPr lang="en-US" sz="4800" cap="small" spc="40" dirty="0">
                <a:gradFill>
                  <a:gsLst>
                    <a:gs pos="0">
                      <a:srgbClr val="004874"/>
                    </a:gs>
                    <a:gs pos="100000">
                      <a:srgbClr val="041F36"/>
                    </a:gs>
                  </a:gsLst>
                  <a:lin ang="5400000" scaled="1"/>
                </a:gradFill>
                <a:latin typeface="Impact" panose="020B0806030902050204" pitchFamily="34" charset="0"/>
                <a:ea typeface="+mj-ea"/>
              </a:rPr>
              <a:t>H-1B Ready to Work</a:t>
            </a:r>
            <a:endParaRPr lang="en-US" dirty="0"/>
          </a:p>
        </p:txBody>
      </p:sp>
    </p:spTree>
    <p:extLst>
      <p:ext uri="{BB962C8B-B14F-4D97-AF65-F5344CB8AC3E}">
        <p14:creationId xmlns:p14="http://schemas.microsoft.com/office/powerpoint/2010/main" val="3579039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dirty="0"/>
          </a:p>
        </p:txBody>
      </p:sp>
      <p:sp>
        <p:nvSpPr>
          <p:cNvPr id="11" name="Slide Number Placeholder 10"/>
          <p:cNvSpPr>
            <a:spLocks noGrp="1"/>
          </p:cNvSpPr>
          <p:nvPr>
            <p:ph type="sldNum" sz="quarter" idx="10"/>
          </p:nvPr>
        </p:nvSpPr>
        <p:spPr>
          <a:xfrm>
            <a:off x="8190595" y="6356351"/>
            <a:ext cx="753001" cy="365125"/>
          </a:xfrm>
        </p:spPr>
        <p:txBody>
          <a:bodyPr/>
          <a:lstStyle/>
          <a:p>
            <a:fld id="{78651A17-9376-40A4-9325-34268FB0E92D}" type="slidenum">
              <a:rPr lang="en-US" smtClean="0">
                <a:solidFill>
                  <a:srgbClr val="303030">
                    <a:lumMod val="75000"/>
                    <a:lumOff val="25000"/>
                  </a:srgbClr>
                </a:solidFill>
              </a:rPr>
              <a:pPr/>
              <a:t>20</a:t>
            </a:fld>
            <a:endParaRPr lang="en-US" dirty="0">
              <a:solidFill>
                <a:srgbClr val="303030">
                  <a:lumMod val="75000"/>
                  <a:lumOff val="25000"/>
                </a:srgbClr>
              </a:solidFill>
            </a:endParaRPr>
          </a:p>
        </p:txBody>
      </p:sp>
      <p:pic>
        <p:nvPicPr>
          <p:cNvPr id="2051"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3825" y="1597025"/>
            <a:ext cx="1390008" cy="1012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27883" y="1618435"/>
            <a:ext cx="1390008" cy="1012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7" y="334963"/>
            <a:ext cx="6151563" cy="126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23825" y="2581276"/>
            <a:ext cx="4152898" cy="3844129"/>
          </a:xfrm>
          <a:prstGeom prst="rect">
            <a:avLst/>
          </a:prstGeom>
          <a:noFill/>
        </p:spPr>
        <p:txBody>
          <a:bodyPr wrap="square" rtlCol="0">
            <a:spAutoFit/>
          </a:bodyPr>
          <a:lstStyle/>
          <a:p>
            <a:pPr marL="342900" marR="0" lvl="0" indent="-342900">
              <a:lnSpc>
                <a:spcPct val="115000"/>
              </a:lnSpc>
              <a:spcBef>
                <a:spcPts val="0"/>
              </a:spcBef>
              <a:spcAft>
                <a:spcPts val="0"/>
              </a:spcAft>
              <a:buFont typeface="Symbol"/>
              <a:buChar char=""/>
            </a:pPr>
            <a:r>
              <a:rPr lang="en-US" dirty="0">
                <a:latin typeface="+mj-lt"/>
                <a:ea typeface="Times New Roman"/>
                <a:cs typeface="Calibri"/>
              </a:rPr>
              <a:t>Conduct a current partner or stakeholder analysis:</a:t>
            </a:r>
            <a:endParaRPr lang="en-US" dirty="0">
              <a:latin typeface="+mj-lt"/>
              <a:ea typeface="Calibri"/>
              <a:cs typeface="Times New Roman"/>
            </a:endParaRPr>
          </a:p>
          <a:p>
            <a:pPr marL="742950" marR="0" lvl="1" indent="-285750">
              <a:lnSpc>
                <a:spcPct val="115000"/>
              </a:lnSpc>
              <a:spcBef>
                <a:spcPts val="0"/>
              </a:spcBef>
              <a:spcAft>
                <a:spcPts val="0"/>
              </a:spcAft>
              <a:buFont typeface="Courier New"/>
              <a:buChar char="o"/>
            </a:pPr>
            <a:r>
              <a:rPr lang="en-US" sz="1600" dirty="0">
                <a:latin typeface="+mj-lt"/>
                <a:ea typeface="Times New Roman"/>
                <a:cs typeface="Calibri"/>
              </a:rPr>
              <a:t>Which organizations or individuals will require a lot of time and energy to keep involved? </a:t>
            </a:r>
            <a:endParaRPr lang="en-US" sz="1600" dirty="0">
              <a:latin typeface="+mj-lt"/>
              <a:ea typeface="Calibri"/>
              <a:cs typeface="Times New Roman"/>
            </a:endParaRPr>
          </a:p>
          <a:p>
            <a:pPr marL="742950" marR="0" lvl="1" indent="-285750">
              <a:lnSpc>
                <a:spcPct val="115000"/>
              </a:lnSpc>
              <a:spcBef>
                <a:spcPts val="0"/>
              </a:spcBef>
              <a:spcAft>
                <a:spcPts val="0"/>
              </a:spcAft>
              <a:buFont typeface="Courier New"/>
              <a:buChar char="o"/>
            </a:pPr>
            <a:r>
              <a:rPr lang="en-US" sz="1600" dirty="0">
                <a:latin typeface="+mj-lt"/>
                <a:ea typeface="Times New Roman"/>
                <a:cs typeface="Calibri"/>
              </a:rPr>
              <a:t>Determine if your project’s partners have an interest in sustaining the benefits of the project and are willing to be part of the planning process</a:t>
            </a:r>
            <a:endParaRPr lang="en-US" sz="1600" dirty="0">
              <a:latin typeface="+mj-lt"/>
              <a:ea typeface="Calibri"/>
              <a:cs typeface="Times New Roman"/>
            </a:endParaRPr>
          </a:p>
          <a:p>
            <a:pPr marL="742950" marR="0" lvl="1" indent="-285750">
              <a:lnSpc>
                <a:spcPct val="115000"/>
              </a:lnSpc>
              <a:spcBef>
                <a:spcPts val="0"/>
              </a:spcBef>
              <a:spcAft>
                <a:spcPts val="0"/>
              </a:spcAft>
              <a:buFont typeface="Courier New"/>
              <a:buChar char="o"/>
            </a:pPr>
            <a:r>
              <a:rPr lang="en-US" sz="1600" dirty="0">
                <a:latin typeface="+mj-lt"/>
                <a:ea typeface="Times New Roman"/>
                <a:cs typeface="Calibri"/>
              </a:rPr>
              <a:t>Who has a lot of influence? </a:t>
            </a:r>
            <a:endParaRPr lang="en-US" sz="1600" dirty="0">
              <a:latin typeface="+mj-lt"/>
              <a:ea typeface="Calibri"/>
              <a:cs typeface="Times New Roman"/>
            </a:endParaRPr>
          </a:p>
          <a:p>
            <a:pPr marL="742950" marR="0" lvl="1" indent="-285750">
              <a:lnSpc>
                <a:spcPct val="115000"/>
              </a:lnSpc>
              <a:spcBef>
                <a:spcPts val="0"/>
              </a:spcBef>
              <a:spcAft>
                <a:spcPts val="1000"/>
              </a:spcAft>
              <a:buFont typeface="Courier New"/>
              <a:buChar char="o"/>
            </a:pPr>
            <a:r>
              <a:rPr lang="en-US" sz="1600" dirty="0">
                <a:latin typeface="+mj-lt"/>
                <a:ea typeface="Times New Roman"/>
                <a:cs typeface="Calibri"/>
              </a:rPr>
              <a:t>Create a stakeholder management plan based on this analysis. </a:t>
            </a:r>
            <a:endParaRPr lang="en-US" sz="1600" dirty="0">
              <a:effectLst/>
              <a:latin typeface="+mj-lt"/>
              <a:ea typeface="Calibri"/>
              <a:cs typeface="Times New Roman"/>
            </a:endParaRPr>
          </a:p>
        </p:txBody>
      </p:sp>
      <p:sp>
        <p:nvSpPr>
          <p:cNvPr id="13" name="TextBox 12"/>
          <p:cNvSpPr txBox="1"/>
          <p:nvPr/>
        </p:nvSpPr>
        <p:spPr>
          <a:xfrm>
            <a:off x="4610098" y="2581276"/>
            <a:ext cx="3895725" cy="1224951"/>
          </a:xfrm>
          <a:prstGeom prst="rect">
            <a:avLst/>
          </a:prstGeom>
          <a:noFill/>
        </p:spPr>
        <p:txBody>
          <a:bodyPr wrap="square" rtlCol="0">
            <a:spAutoFit/>
          </a:bodyPr>
          <a:lstStyle/>
          <a:p>
            <a:pPr marL="342900" marR="0" lvl="0" indent="-342900">
              <a:lnSpc>
                <a:spcPct val="115000"/>
              </a:lnSpc>
              <a:spcBef>
                <a:spcPts val="0"/>
              </a:spcBef>
              <a:spcAft>
                <a:spcPts val="1000"/>
              </a:spcAft>
              <a:buFont typeface="Symbol"/>
              <a:buChar char=""/>
            </a:pPr>
            <a:r>
              <a:rPr lang="en-US" sz="1600" dirty="0">
                <a:latin typeface="+mj-lt"/>
                <a:ea typeface="Times New Roman"/>
                <a:cs typeface="Calibri"/>
              </a:rPr>
              <a:t>Meet with employer partners to determine if the training provided by the project is still relevant to their needs.  </a:t>
            </a:r>
            <a:endParaRPr lang="en-US" sz="1400" dirty="0">
              <a:effectLst/>
              <a:latin typeface="+mj-lt"/>
              <a:ea typeface="Calibri"/>
              <a:cs typeface="Times New Roman"/>
            </a:endParaRPr>
          </a:p>
        </p:txBody>
      </p:sp>
      <p:sp>
        <p:nvSpPr>
          <p:cNvPr id="15" name="TextBox 14"/>
          <p:cNvSpPr txBox="1"/>
          <p:nvPr/>
        </p:nvSpPr>
        <p:spPr>
          <a:xfrm>
            <a:off x="4610096" y="3915239"/>
            <a:ext cx="3895725" cy="2640723"/>
          </a:xfrm>
          <a:prstGeom prst="rect">
            <a:avLst/>
          </a:prstGeom>
          <a:noFill/>
        </p:spPr>
        <p:txBody>
          <a:bodyPr wrap="square" rtlCol="0">
            <a:spAutoFit/>
          </a:bodyPr>
          <a:lstStyle/>
          <a:p>
            <a:pPr marL="342900" marR="0" lvl="0" indent="-342900">
              <a:lnSpc>
                <a:spcPct val="115000"/>
              </a:lnSpc>
              <a:spcBef>
                <a:spcPts val="0"/>
              </a:spcBef>
              <a:spcAft>
                <a:spcPts val="1000"/>
              </a:spcAft>
              <a:buFont typeface="Symbol"/>
              <a:buChar char=""/>
            </a:pPr>
            <a:r>
              <a:rPr lang="en-US" dirty="0">
                <a:latin typeface="Calibri"/>
                <a:ea typeface="Times New Roman"/>
                <a:cs typeface="Calibri"/>
              </a:rPr>
              <a:t>Identify organizations and individuals that are not currently involved in program efforts, but are impacted by the issues your program addresses. Determine how they could contribute to or benefit from your work, and engage them in your program.</a:t>
            </a:r>
            <a:endParaRPr lang="en-US" sz="1600" dirty="0">
              <a:effectLst/>
              <a:latin typeface="Calibri"/>
              <a:ea typeface="Calibri"/>
              <a:cs typeface="Times New Roman"/>
            </a:endParaRPr>
          </a:p>
        </p:txBody>
      </p:sp>
    </p:spTree>
    <p:extLst>
      <p:ext uri="{BB962C8B-B14F-4D97-AF65-F5344CB8AC3E}">
        <p14:creationId xmlns:p14="http://schemas.microsoft.com/office/powerpoint/2010/main" val="3026371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7B7AA8-B557-4020-ABAD-D6585DC3D639}"/>
              </a:ext>
            </a:extLst>
          </p:cNvPr>
          <p:cNvSpPr>
            <a:spLocks noGrp="1"/>
          </p:cNvSpPr>
          <p:nvPr>
            <p:ph type="title"/>
          </p:nvPr>
        </p:nvSpPr>
        <p:spPr>
          <a:xfrm>
            <a:off x="1787234" y="768350"/>
            <a:ext cx="7007516" cy="854284"/>
          </a:xfrm>
        </p:spPr>
        <p:txBody>
          <a:bodyPr>
            <a:normAutofit fontScale="90000"/>
          </a:bodyPr>
          <a:lstStyle/>
          <a:p>
            <a:r>
              <a:rPr lang="en-US" sz="2400" dirty="0"/>
              <a:t>What types of partners need to be engaged in your sustainability planning right now? </a:t>
            </a:r>
            <a:br>
              <a:rPr lang="en-US" sz="2400" dirty="0"/>
            </a:br>
            <a:r>
              <a:rPr lang="en-US" sz="2400" dirty="0">
                <a:solidFill>
                  <a:srgbClr val="FF0000"/>
                </a:solidFill>
              </a:rPr>
              <a:t>Choose all that apply</a:t>
            </a:r>
            <a:br>
              <a:rPr lang="en-US" sz="3200" dirty="0"/>
            </a:br>
            <a:endParaRPr lang="en-US" sz="3200" dirty="0"/>
          </a:p>
        </p:txBody>
      </p:sp>
      <p:sp>
        <p:nvSpPr>
          <p:cNvPr id="2" name="Slide Number Placeholder 1"/>
          <p:cNvSpPr>
            <a:spLocks noGrp="1"/>
          </p:cNvSpPr>
          <p:nvPr>
            <p:ph type="sldNum" sz="quarter" idx="10"/>
          </p:nvPr>
        </p:nvSpPr>
        <p:spPr/>
        <p:txBody>
          <a:bodyPr/>
          <a:lstStyle/>
          <a:p>
            <a:fld id="{78651A17-9376-40A4-9325-34268FB0E92D}" type="slidenum">
              <a:rPr lang="en-US" smtClean="0">
                <a:solidFill>
                  <a:srgbClr val="303030">
                    <a:lumMod val="75000"/>
                    <a:lumOff val="25000"/>
                  </a:srgbClr>
                </a:solidFill>
              </a:rPr>
              <a:pPr/>
              <a:t>21</a:t>
            </a:fld>
            <a:endParaRPr lang="en-US" dirty="0">
              <a:solidFill>
                <a:srgbClr val="303030">
                  <a:lumMod val="75000"/>
                  <a:lumOff val="25000"/>
                </a:srgbClr>
              </a:solidFill>
            </a:endParaRPr>
          </a:p>
        </p:txBody>
      </p:sp>
      <p:sp>
        <p:nvSpPr>
          <p:cNvPr id="8" name="Content Placeholder 7">
            <a:extLst>
              <a:ext uri="{FF2B5EF4-FFF2-40B4-BE49-F238E27FC236}">
                <a16:creationId xmlns:a16="http://schemas.microsoft.com/office/drawing/2014/main" id="{0DEE68C8-CCA9-4C22-B03A-B01705FB2F69}"/>
              </a:ext>
            </a:extLst>
          </p:cNvPr>
          <p:cNvSpPr>
            <a:spLocks noGrp="1"/>
          </p:cNvSpPr>
          <p:nvPr>
            <p:ph idx="1"/>
          </p:nvPr>
        </p:nvSpPr>
        <p:spPr>
          <a:xfrm>
            <a:off x="1008964" y="2224371"/>
            <a:ext cx="7364627" cy="3693690"/>
          </a:xfrm>
        </p:spPr>
        <p:txBody>
          <a:bodyPr>
            <a:normAutofit lnSpcReduction="10000"/>
          </a:bodyPr>
          <a:lstStyle/>
          <a:p>
            <a:pPr marL="342900" lvl="0" indent="-342900">
              <a:lnSpc>
                <a:spcPct val="200000"/>
              </a:lnSpc>
              <a:spcBef>
                <a:spcPts val="0"/>
              </a:spcBef>
              <a:buClrTx/>
              <a:buFont typeface="Wingdings" pitchFamily="2" charset="2"/>
              <a:buChar char="q"/>
              <a:defRPr/>
            </a:pPr>
            <a:r>
              <a:rPr lang="en-US" kern="0" dirty="0">
                <a:solidFill>
                  <a:sysClr val="windowText" lastClr="000000"/>
                </a:solidFill>
              </a:rPr>
              <a:t>Referral Partners</a:t>
            </a:r>
          </a:p>
          <a:p>
            <a:pPr marL="342900" lvl="0" indent="-342900">
              <a:lnSpc>
                <a:spcPct val="200000"/>
              </a:lnSpc>
              <a:spcBef>
                <a:spcPts val="0"/>
              </a:spcBef>
              <a:buClrTx/>
              <a:buFont typeface="Wingdings" pitchFamily="2" charset="2"/>
              <a:buChar char="q"/>
              <a:defRPr/>
            </a:pPr>
            <a:r>
              <a:rPr lang="en-US" kern="0" dirty="0">
                <a:solidFill>
                  <a:sysClr val="windowText" lastClr="000000"/>
                </a:solidFill>
              </a:rPr>
              <a:t>Training Providers</a:t>
            </a:r>
          </a:p>
          <a:p>
            <a:pPr marL="342900" lvl="0" indent="-342900">
              <a:lnSpc>
                <a:spcPct val="200000"/>
              </a:lnSpc>
              <a:spcBef>
                <a:spcPts val="0"/>
              </a:spcBef>
              <a:buClrTx/>
              <a:buFont typeface="Wingdings" pitchFamily="2" charset="2"/>
              <a:buChar char="q"/>
              <a:defRPr/>
            </a:pPr>
            <a:r>
              <a:rPr lang="en-US" kern="0" dirty="0">
                <a:solidFill>
                  <a:sysClr val="windowText" lastClr="000000"/>
                </a:solidFill>
              </a:rPr>
              <a:t>Educational Providers </a:t>
            </a:r>
          </a:p>
          <a:p>
            <a:pPr marL="342900" lvl="0" indent="-342900">
              <a:lnSpc>
                <a:spcPct val="200000"/>
              </a:lnSpc>
              <a:spcBef>
                <a:spcPts val="0"/>
              </a:spcBef>
              <a:buClrTx/>
              <a:buFont typeface="Wingdings" pitchFamily="2" charset="2"/>
              <a:buChar char="q"/>
              <a:defRPr/>
            </a:pPr>
            <a:r>
              <a:rPr lang="en-US" kern="0" dirty="0">
                <a:solidFill>
                  <a:sysClr val="windowText" lastClr="000000"/>
                </a:solidFill>
              </a:rPr>
              <a:t>Supportive Service Providers</a:t>
            </a:r>
          </a:p>
          <a:p>
            <a:pPr marL="342900" lvl="0" indent="-342900">
              <a:lnSpc>
                <a:spcPct val="200000"/>
              </a:lnSpc>
              <a:spcBef>
                <a:spcPts val="0"/>
              </a:spcBef>
              <a:buClrTx/>
              <a:buFont typeface="Wingdings" pitchFamily="2" charset="2"/>
              <a:buChar char="q"/>
              <a:defRPr/>
            </a:pPr>
            <a:r>
              <a:rPr lang="en-US" kern="0" dirty="0">
                <a:solidFill>
                  <a:sysClr val="windowText" lastClr="000000"/>
                </a:solidFill>
              </a:rPr>
              <a:t>Other</a:t>
            </a:r>
          </a:p>
          <a:p>
            <a:pPr marL="0" indent="0">
              <a:buNone/>
            </a:pPr>
            <a:endParaRPr lang="en-US" dirty="0"/>
          </a:p>
        </p:txBody>
      </p:sp>
    </p:spTree>
    <p:extLst>
      <p:ext uri="{BB962C8B-B14F-4D97-AF65-F5344CB8AC3E}">
        <p14:creationId xmlns:p14="http://schemas.microsoft.com/office/powerpoint/2010/main" val="2900527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5" y="6356351"/>
            <a:ext cx="753001" cy="365125"/>
          </a:xfrm>
        </p:spPr>
        <p:txBody>
          <a:bodyPr/>
          <a:lstStyle/>
          <a:p>
            <a:fld id="{78651A17-9376-40A4-9325-34268FB0E92D}" type="slidenum">
              <a:rPr lang="en-US" smtClean="0">
                <a:solidFill>
                  <a:srgbClr val="303030">
                    <a:lumMod val="75000"/>
                    <a:lumOff val="25000"/>
                  </a:srgbClr>
                </a:solidFill>
              </a:rPr>
              <a:pPr/>
              <a:t>22</a:t>
            </a:fld>
            <a:endParaRPr lang="en-US" dirty="0">
              <a:solidFill>
                <a:srgbClr val="303030">
                  <a:lumMod val="75000"/>
                  <a:lumOff val="25000"/>
                </a:srgbClr>
              </a:solidFill>
            </a:endParaRPr>
          </a:p>
        </p:txBody>
      </p:sp>
      <p:sp>
        <p:nvSpPr>
          <p:cNvPr id="5" name="Title 1"/>
          <p:cNvSpPr>
            <a:spLocks noGrp="1"/>
          </p:cNvSpPr>
          <p:nvPr>
            <p:ph type="title"/>
          </p:nvPr>
        </p:nvSpPr>
        <p:spPr>
          <a:xfrm>
            <a:off x="590550" y="307072"/>
            <a:ext cx="6908800" cy="774492"/>
          </a:xfrm>
        </p:spPr>
        <p:txBody>
          <a:bodyPr>
            <a:normAutofit/>
          </a:bodyPr>
          <a:lstStyle/>
          <a:p>
            <a:r>
              <a:rPr lang="en-US" sz="3600" b="1" dirty="0"/>
              <a:t>Question #2</a:t>
            </a:r>
            <a:endParaRPr lang="en-US" sz="3600" dirty="0"/>
          </a:p>
        </p:txBody>
      </p:sp>
      <p:sp>
        <p:nvSpPr>
          <p:cNvPr id="7" name="Text Placeholder 5"/>
          <p:cNvSpPr txBox="1">
            <a:spLocks/>
          </p:cNvSpPr>
          <p:nvPr/>
        </p:nvSpPr>
        <p:spPr>
          <a:xfrm>
            <a:off x="590550" y="1117602"/>
            <a:ext cx="7791450" cy="803274"/>
          </a:xfrm>
          <a:prstGeom prst="rect">
            <a:avLst/>
          </a:prstGeom>
          <a:solidFill>
            <a:srgbClr val="1F497D">
              <a:lumMod val="50000"/>
            </a:srgbClr>
          </a:solidFill>
        </p:spPr>
        <p:txBody>
          <a:bodyPr vert="horz" lIns="91440" tIns="45720" rIns="91440" bIns="45720" rtlCol="0">
            <a:noAutofit/>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5000"/>
              </a:lnSpc>
              <a:spcAft>
                <a:spcPts val="0"/>
              </a:spcAft>
              <a:buNone/>
            </a:pPr>
            <a:r>
              <a:rPr lang="en-US" sz="2800" dirty="0">
                <a:solidFill>
                  <a:prstClr val="white"/>
                </a:solidFill>
                <a:latin typeface="Calibri"/>
                <a:ea typeface="Times New Roman"/>
                <a:cs typeface="Calibri"/>
              </a:rPr>
              <a:t>Maintaining and Building Partnerships</a:t>
            </a:r>
            <a:endParaRPr lang="en-US" sz="2400" dirty="0">
              <a:solidFill>
                <a:prstClr val="white"/>
              </a:solidFill>
              <a:latin typeface="Calibri"/>
              <a:ea typeface="Calibri"/>
              <a:cs typeface="Times New Roman"/>
            </a:endParaRPr>
          </a:p>
        </p:txBody>
      </p:sp>
      <p:sp>
        <p:nvSpPr>
          <p:cNvPr id="9" name="TextBox 8"/>
          <p:cNvSpPr txBox="1"/>
          <p:nvPr/>
        </p:nvSpPr>
        <p:spPr>
          <a:xfrm>
            <a:off x="2724150" y="2190750"/>
            <a:ext cx="2486025" cy="369332"/>
          </a:xfrm>
          <a:prstGeom prst="rect">
            <a:avLst/>
          </a:prstGeom>
          <a:noFill/>
        </p:spPr>
        <p:txBody>
          <a:bodyPr wrap="square" rtlCol="0">
            <a:spAutoFit/>
          </a:bodyPr>
          <a:lstStyle/>
          <a:p>
            <a:pPr defTabSz="914400"/>
            <a:r>
              <a:rPr lang="en-US" b="1" u="sng" kern="0" dirty="0">
                <a:solidFill>
                  <a:sysClr val="windowText" lastClr="000000"/>
                </a:solidFill>
              </a:rPr>
              <a:t>Type in the Chat Box</a:t>
            </a:r>
          </a:p>
        </p:txBody>
      </p:sp>
      <p:sp>
        <p:nvSpPr>
          <p:cNvPr id="3" name="TextBox 2">
            <a:extLst>
              <a:ext uri="{FF2B5EF4-FFF2-40B4-BE49-F238E27FC236}">
                <a16:creationId xmlns:a16="http://schemas.microsoft.com/office/drawing/2014/main" id="{069A5222-DF20-4CD3-8CFD-054DC3FF3A17}"/>
              </a:ext>
            </a:extLst>
          </p:cNvPr>
          <p:cNvSpPr txBox="1"/>
          <p:nvPr/>
        </p:nvSpPr>
        <p:spPr>
          <a:xfrm>
            <a:off x="1011237" y="2881372"/>
            <a:ext cx="6950075" cy="1569660"/>
          </a:xfrm>
          <a:prstGeom prst="rect">
            <a:avLst/>
          </a:prstGeom>
          <a:noFill/>
        </p:spPr>
        <p:txBody>
          <a:bodyPr wrap="square" rtlCol="0">
            <a:spAutoFit/>
          </a:bodyPr>
          <a:lstStyle/>
          <a:p>
            <a:r>
              <a:rPr lang="en-US" sz="3200" dirty="0"/>
              <a:t>How instrumental are your partners with sustainability planning at this point in the grant?  Please explain.</a:t>
            </a:r>
          </a:p>
        </p:txBody>
      </p:sp>
    </p:spTree>
    <p:extLst>
      <p:ext uri="{BB962C8B-B14F-4D97-AF65-F5344CB8AC3E}">
        <p14:creationId xmlns:p14="http://schemas.microsoft.com/office/powerpoint/2010/main" val="2361718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5" y="6356351"/>
            <a:ext cx="753001" cy="365125"/>
          </a:xfrm>
        </p:spPr>
        <p:txBody>
          <a:bodyPr/>
          <a:lstStyle/>
          <a:p>
            <a:fld id="{78651A17-9376-40A4-9325-34268FB0E92D}" type="slidenum">
              <a:rPr lang="en-US" smtClean="0">
                <a:solidFill>
                  <a:srgbClr val="303030">
                    <a:lumMod val="75000"/>
                    <a:lumOff val="25000"/>
                  </a:srgbClr>
                </a:solidFill>
              </a:rPr>
              <a:pPr/>
              <a:t>23</a:t>
            </a:fld>
            <a:endParaRPr lang="en-US" dirty="0">
              <a:solidFill>
                <a:srgbClr val="303030">
                  <a:lumMod val="75000"/>
                  <a:lumOff val="25000"/>
                </a:srgbClr>
              </a:solidFill>
            </a:endParaRPr>
          </a:p>
        </p:txBody>
      </p:sp>
      <p:sp>
        <p:nvSpPr>
          <p:cNvPr id="7" name="Text Placeholder 5"/>
          <p:cNvSpPr txBox="1">
            <a:spLocks/>
          </p:cNvSpPr>
          <p:nvPr/>
        </p:nvSpPr>
        <p:spPr>
          <a:xfrm>
            <a:off x="676275" y="1203327"/>
            <a:ext cx="7791450" cy="803274"/>
          </a:xfrm>
          <a:prstGeom prst="rect">
            <a:avLst/>
          </a:prstGeom>
          <a:solidFill>
            <a:srgbClr val="1F497D">
              <a:lumMod val="50000"/>
            </a:srgbClr>
          </a:solidFill>
        </p:spPr>
        <p:txBody>
          <a:bodyPr vert="horz" lIns="91440" tIns="45720" rIns="91440" bIns="45720" rtlCol="0">
            <a:noAutofit/>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lnSpc>
                <a:spcPct val="115000"/>
              </a:lnSpc>
              <a:spcAft>
                <a:spcPts val="0"/>
              </a:spcAft>
              <a:buNone/>
            </a:pPr>
            <a:r>
              <a:rPr lang="en-US" sz="2400" dirty="0">
                <a:solidFill>
                  <a:prstClr val="white"/>
                </a:solidFill>
                <a:latin typeface="Calibri"/>
                <a:ea typeface="Calibri"/>
                <a:cs typeface="Times New Roman"/>
              </a:rPr>
              <a:t>Developing a Funding Plan </a:t>
            </a:r>
          </a:p>
        </p:txBody>
      </p:sp>
      <p:sp>
        <p:nvSpPr>
          <p:cNvPr id="10" name="Title 1"/>
          <p:cNvSpPr>
            <a:spLocks noGrp="1"/>
          </p:cNvSpPr>
          <p:nvPr>
            <p:ph type="title"/>
          </p:nvPr>
        </p:nvSpPr>
        <p:spPr>
          <a:xfrm>
            <a:off x="666750" y="354013"/>
            <a:ext cx="6908800" cy="774700"/>
          </a:xfrm>
        </p:spPr>
        <p:txBody>
          <a:bodyPr>
            <a:normAutofit/>
          </a:bodyPr>
          <a:lstStyle/>
          <a:p>
            <a:r>
              <a:rPr lang="en-US" sz="3600" b="1" dirty="0"/>
              <a:t>Sustainability Strategy #4</a:t>
            </a:r>
            <a:endParaRPr lang="en-US" sz="3600" dirty="0"/>
          </a:p>
        </p:txBody>
      </p:sp>
      <p:sp>
        <p:nvSpPr>
          <p:cNvPr id="3" name="TextBox 2">
            <a:extLst>
              <a:ext uri="{FF2B5EF4-FFF2-40B4-BE49-F238E27FC236}">
                <a16:creationId xmlns:a16="http://schemas.microsoft.com/office/drawing/2014/main" id="{A8DB3591-241B-4EE4-903F-6121218DFCDA}"/>
              </a:ext>
            </a:extLst>
          </p:cNvPr>
          <p:cNvSpPr txBox="1"/>
          <p:nvPr/>
        </p:nvSpPr>
        <p:spPr>
          <a:xfrm>
            <a:off x="666750" y="2305615"/>
            <a:ext cx="7853560" cy="2677656"/>
          </a:xfrm>
          <a:prstGeom prst="rect">
            <a:avLst/>
          </a:prstGeom>
          <a:noFill/>
        </p:spPr>
        <p:txBody>
          <a:bodyPr wrap="square" rtlCol="0">
            <a:spAutoFit/>
          </a:bodyPr>
          <a:lstStyle/>
          <a:p>
            <a:r>
              <a:rPr lang="en-US" sz="2400" dirty="0"/>
              <a:t>Planning for stable funding should be a strategic process that addresses the long-term needs of your program and adjusts to changing trends in economic cycles.</a:t>
            </a:r>
          </a:p>
          <a:p>
            <a:endParaRPr lang="en-US" sz="2400" dirty="0"/>
          </a:p>
          <a:p>
            <a:r>
              <a:rPr lang="en-US" sz="2400" dirty="0"/>
              <a:t>Develop a funding plan to provide safeguards and ensure that key infrastructures are maintained (including an adequate number of qualified staff)</a:t>
            </a:r>
          </a:p>
        </p:txBody>
      </p:sp>
    </p:spTree>
    <p:extLst>
      <p:ext uri="{BB962C8B-B14F-4D97-AF65-F5344CB8AC3E}">
        <p14:creationId xmlns:p14="http://schemas.microsoft.com/office/powerpoint/2010/main" val="2424287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190595" y="6356351"/>
            <a:ext cx="753001" cy="365125"/>
          </a:xfrm>
        </p:spPr>
        <p:txBody>
          <a:bodyPr/>
          <a:lstStyle/>
          <a:p>
            <a:fld id="{78651A17-9376-40A4-9325-34268FB0E92D}" type="slidenum">
              <a:rPr lang="en-US" smtClean="0">
                <a:solidFill>
                  <a:srgbClr val="303030">
                    <a:lumMod val="75000"/>
                    <a:lumOff val="25000"/>
                  </a:srgbClr>
                </a:solidFill>
              </a:rPr>
              <a:pPr/>
              <a:t>24</a:t>
            </a:fld>
            <a:endParaRPr lang="en-US" dirty="0">
              <a:solidFill>
                <a:srgbClr val="303030">
                  <a:lumMod val="75000"/>
                  <a:lumOff val="25000"/>
                </a:srgbClr>
              </a:solidFill>
            </a:endParaRPr>
          </a:p>
        </p:txBody>
      </p:sp>
      <p:pic>
        <p:nvPicPr>
          <p:cNvPr id="2051"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3825" y="1644651"/>
            <a:ext cx="1390008" cy="1012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27883" y="1618435"/>
            <a:ext cx="1390008" cy="1012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2113"/>
            <a:ext cx="6151563" cy="126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90500" y="2724150"/>
            <a:ext cx="4038600" cy="3466077"/>
          </a:xfrm>
          <a:prstGeom prst="rect">
            <a:avLst/>
          </a:prstGeom>
          <a:noFill/>
        </p:spPr>
        <p:txBody>
          <a:bodyPr wrap="square" rtlCol="0">
            <a:spAutoFit/>
          </a:bodyPr>
          <a:lstStyle/>
          <a:p>
            <a:pPr marL="285750" marR="0" lvl="0" indent="-285750" algn="just" defTabSz="914400" eaLnBrk="1" fontAlgn="auto" latinLnBrk="0" hangingPunct="1">
              <a:lnSpc>
                <a:spcPct val="115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a:ln>
                  <a:noFill/>
                </a:ln>
                <a:solidFill>
                  <a:sysClr val="windowText" lastClr="000000"/>
                </a:solidFill>
                <a:effectLst/>
                <a:uLnTx/>
                <a:uFillTx/>
              </a:rPr>
              <a:t>In addition to looking for new funding from federal or foundation sources, you might want to consider alternative revenue development strategies. These include leveraging existing resources-approaching partners within your project or finding partners who offer related services, to strategize about how they might take on some of your program activities-or tapping into local funding streams (state, county, or city) that could support part of your project.</a:t>
            </a:r>
            <a:endParaRPr kumimoji="0" lang="en-US" sz="1600" b="0" i="0" u="none" strike="noStrike" kern="0" cap="none" spc="0" normalizeH="0" baseline="0" noProof="0" dirty="0">
              <a:ln>
                <a:noFill/>
              </a:ln>
              <a:solidFill>
                <a:prstClr val="black"/>
              </a:solidFill>
              <a:effectLst/>
              <a:uLnTx/>
              <a:uFillTx/>
              <a:ea typeface="Calibri"/>
              <a:cs typeface="Times New Roman"/>
            </a:endParaRPr>
          </a:p>
        </p:txBody>
      </p:sp>
      <p:sp>
        <p:nvSpPr>
          <p:cNvPr id="16" name="TextBox 15"/>
          <p:cNvSpPr txBox="1"/>
          <p:nvPr/>
        </p:nvSpPr>
        <p:spPr>
          <a:xfrm>
            <a:off x="4810126" y="2800338"/>
            <a:ext cx="3562349" cy="3293209"/>
          </a:xfrm>
          <a:prstGeom prst="rect">
            <a:avLst/>
          </a:prstGeom>
          <a:noFill/>
        </p:spPr>
        <p:txBody>
          <a:bodyPr wrap="square" rtlCol="0">
            <a:spAutoFit/>
          </a:bodyPr>
          <a:lstStyle/>
          <a:p>
            <a:pPr marL="285750" marR="0" lvl="0" indent="-285750" defTabSz="914400" eaLnBrk="1" fontAlgn="auto" latinLnBrk="0" hangingPunct="1">
              <a:lnSpc>
                <a:spcPct val="100000"/>
              </a:lnSpc>
              <a:spcBef>
                <a:spcPts val="400"/>
              </a:spcBef>
              <a:spcAft>
                <a:spcPts val="0"/>
              </a:spcAft>
              <a:buClrTx/>
              <a:buSzTx/>
              <a:buFont typeface="Arial" pitchFamily="34" charset="0"/>
              <a:buChar char="•"/>
              <a:tabLst/>
              <a:defRPr/>
            </a:pPr>
            <a:r>
              <a:rPr kumimoji="0" lang="en-US" sz="1600" b="0" i="0" u="none" strike="noStrike" kern="0" cap="none" spc="0" normalizeH="0" baseline="0" noProof="0" dirty="0">
                <a:ln>
                  <a:noFill/>
                </a:ln>
                <a:solidFill>
                  <a:srgbClr val="000000"/>
                </a:solidFill>
                <a:effectLst/>
                <a:uLnTx/>
                <a:uFillTx/>
              </a:rPr>
              <a:t>Direct funds are usually your target, but in-kind contributions can help to offset expenses or improve organizational effectiveness. When targeting a donor, think about what else they might have to offer either instead of or in addition to cash gifts. Marketing assistance and/or space to hold an event are just two of many possibilities that you could suggest to appropriately-situated donors.</a:t>
            </a:r>
            <a:endParaRPr kumimoji="0" lang="en-US" sz="16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025199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A8A755-D6A5-4D65-BF06-1A9560E671E2}"/>
              </a:ext>
            </a:extLst>
          </p:cNvPr>
          <p:cNvSpPr>
            <a:spLocks noGrp="1"/>
          </p:cNvSpPr>
          <p:nvPr>
            <p:ph type="title"/>
          </p:nvPr>
        </p:nvSpPr>
        <p:spPr>
          <a:xfrm>
            <a:off x="1755484" y="901274"/>
            <a:ext cx="7208107" cy="692576"/>
          </a:xfrm>
        </p:spPr>
        <p:txBody>
          <a:bodyPr>
            <a:normAutofit fontScale="90000"/>
          </a:bodyPr>
          <a:lstStyle/>
          <a:p>
            <a:r>
              <a:rPr lang="en-US" sz="2200" dirty="0"/>
              <a:t>Where are you in the process of seeking other funding sources to sustain your promising practices? </a:t>
            </a:r>
            <a:br>
              <a:rPr lang="en-US" sz="2200" dirty="0"/>
            </a:br>
            <a:r>
              <a:rPr lang="en-US" sz="2200" dirty="0">
                <a:solidFill>
                  <a:srgbClr val="FF0000"/>
                </a:solidFill>
              </a:rPr>
              <a:t>Choose all that apply</a:t>
            </a:r>
            <a:br>
              <a:rPr lang="en-US" dirty="0"/>
            </a:br>
            <a:endParaRPr lang="en-US" dirty="0"/>
          </a:p>
        </p:txBody>
      </p:sp>
      <p:sp>
        <p:nvSpPr>
          <p:cNvPr id="5" name="Content Placeholder 4">
            <a:extLst>
              <a:ext uri="{FF2B5EF4-FFF2-40B4-BE49-F238E27FC236}">
                <a16:creationId xmlns:a16="http://schemas.microsoft.com/office/drawing/2014/main" id="{2AE06356-6851-4619-BD35-353C0BAABD19}"/>
              </a:ext>
            </a:extLst>
          </p:cNvPr>
          <p:cNvSpPr>
            <a:spLocks noGrp="1"/>
          </p:cNvSpPr>
          <p:nvPr>
            <p:ph idx="1"/>
          </p:nvPr>
        </p:nvSpPr>
        <p:spPr>
          <a:xfrm>
            <a:off x="1097864" y="2564183"/>
            <a:ext cx="7364627" cy="3693690"/>
          </a:xfrm>
        </p:spPr>
        <p:txBody>
          <a:bodyPr>
            <a:normAutofit fontScale="85000" lnSpcReduction="10000"/>
          </a:bodyPr>
          <a:lstStyle/>
          <a:p>
            <a:pPr marL="342900" lvl="0" indent="-342900" defTabSz="457200">
              <a:lnSpc>
                <a:spcPct val="100000"/>
              </a:lnSpc>
              <a:spcBef>
                <a:spcPts val="0"/>
              </a:spcBef>
              <a:buClrTx/>
              <a:buFont typeface="Wingdings" panose="05000000000000000000" pitchFamily="2" charset="2"/>
              <a:buChar char="q"/>
              <a:defRPr/>
            </a:pPr>
            <a:r>
              <a:rPr lang="en-US" dirty="0">
                <a:solidFill>
                  <a:prstClr val="black"/>
                </a:solidFill>
                <a:cs typeface="Arial" panose="020B0604020202020204" pitchFamily="34" charset="0"/>
              </a:rPr>
              <a:t>We have made contacts with businesses or foundations that can help our organization sustain our project</a:t>
            </a:r>
            <a:r>
              <a:rPr lang="en-US" b="1" dirty="0">
                <a:solidFill>
                  <a:srgbClr val="FF0000"/>
                </a:solidFill>
                <a:cs typeface="Arial" panose="020B0604020202020204" pitchFamily="34" charset="0"/>
              </a:rPr>
              <a:t>.</a:t>
            </a:r>
            <a:r>
              <a:rPr lang="en-US" b="1" dirty="0">
                <a:solidFill>
                  <a:prstClr val="black"/>
                </a:solidFill>
                <a:cs typeface="Arial" panose="020B0604020202020204" pitchFamily="34" charset="0"/>
              </a:rPr>
              <a:t> </a:t>
            </a:r>
          </a:p>
          <a:p>
            <a:pPr marL="0" lvl="0" indent="0" defTabSz="457200">
              <a:lnSpc>
                <a:spcPct val="100000"/>
              </a:lnSpc>
              <a:spcBef>
                <a:spcPts val="0"/>
              </a:spcBef>
              <a:buClrTx/>
              <a:buNone/>
              <a:defRPr/>
            </a:pPr>
            <a:endParaRPr lang="en-US" b="1" dirty="0">
              <a:solidFill>
                <a:prstClr val="black"/>
              </a:solidFill>
              <a:cs typeface="Arial" panose="020B0604020202020204" pitchFamily="34" charset="0"/>
            </a:endParaRPr>
          </a:p>
          <a:p>
            <a:pPr marL="342900" lvl="0" indent="-342900" defTabSz="457200">
              <a:lnSpc>
                <a:spcPct val="100000"/>
              </a:lnSpc>
              <a:spcBef>
                <a:spcPts val="0"/>
              </a:spcBef>
              <a:buClrTx/>
              <a:buFont typeface="Wingdings" panose="05000000000000000000" pitchFamily="2" charset="2"/>
              <a:buChar char="q"/>
              <a:defRPr/>
            </a:pPr>
            <a:r>
              <a:rPr lang="en-US" dirty="0">
                <a:solidFill>
                  <a:prstClr val="black"/>
                </a:solidFill>
                <a:cs typeface="Arial" panose="020B0604020202020204" pitchFamily="34" charset="0"/>
              </a:rPr>
              <a:t>We are leveraging existing resources to sustain our project</a:t>
            </a:r>
            <a:r>
              <a:rPr lang="en-US" dirty="0">
                <a:solidFill>
                  <a:srgbClr val="FF0000"/>
                </a:solidFill>
                <a:cs typeface="Arial" panose="020B0604020202020204" pitchFamily="34" charset="0"/>
              </a:rPr>
              <a:t>.</a:t>
            </a:r>
            <a:r>
              <a:rPr lang="en-US" dirty="0">
                <a:solidFill>
                  <a:prstClr val="black"/>
                </a:solidFill>
                <a:cs typeface="Arial" panose="020B0604020202020204" pitchFamily="34" charset="0"/>
              </a:rPr>
              <a:t> </a:t>
            </a:r>
          </a:p>
          <a:p>
            <a:pPr marL="0" lvl="0" indent="0" defTabSz="457200">
              <a:lnSpc>
                <a:spcPct val="100000"/>
              </a:lnSpc>
              <a:spcBef>
                <a:spcPts val="0"/>
              </a:spcBef>
              <a:buClrTx/>
              <a:buNone/>
              <a:defRPr/>
            </a:pPr>
            <a:endParaRPr lang="en-US" dirty="0">
              <a:solidFill>
                <a:prstClr val="black"/>
              </a:solidFill>
              <a:cs typeface="Arial" panose="020B0604020202020204" pitchFamily="34" charset="0"/>
            </a:endParaRPr>
          </a:p>
          <a:p>
            <a:pPr marL="342900" lvl="0" indent="-342900" defTabSz="457200">
              <a:lnSpc>
                <a:spcPct val="100000"/>
              </a:lnSpc>
              <a:spcBef>
                <a:spcPts val="0"/>
              </a:spcBef>
              <a:buClrTx/>
              <a:buFont typeface="Wingdings" panose="05000000000000000000" pitchFamily="2" charset="2"/>
              <a:buChar char="q"/>
              <a:defRPr/>
            </a:pPr>
            <a:r>
              <a:rPr lang="en-US" dirty="0">
                <a:solidFill>
                  <a:prstClr val="black"/>
                </a:solidFill>
                <a:cs typeface="Arial" panose="020B0604020202020204" pitchFamily="34" charset="0"/>
              </a:rPr>
              <a:t>We are seeking other community-based organizations with similar missions/visions in order to consolidate community's resources</a:t>
            </a:r>
            <a:r>
              <a:rPr lang="en-US" dirty="0">
                <a:solidFill>
                  <a:srgbClr val="FF0000"/>
                </a:solidFill>
                <a:cs typeface="Arial" panose="020B0604020202020204" pitchFamily="34" charset="0"/>
              </a:rPr>
              <a:t>.</a:t>
            </a:r>
          </a:p>
          <a:p>
            <a:pPr marL="342900" lvl="0" indent="-342900" defTabSz="457200">
              <a:lnSpc>
                <a:spcPct val="100000"/>
              </a:lnSpc>
              <a:spcBef>
                <a:spcPts val="0"/>
              </a:spcBef>
              <a:buClrTx/>
              <a:buFont typeface="Wingdings" panose="05000000000000000000" pitchFamily="2" charset="2"/>
              <a:buChar char="q"/>
              <a:defRPr/>
            </a:pPr>
            <a:endParaRPr lang="en-US" dirty="0">
              <a:solidFill>
                <a:sysClr val="windowText" lastClr="000000"/>
              </a:solidFill>
              <a:cs typeface="Arial" panose="020B0604020202020204" pitchFamily="34" charset="0"/>
            </a:endParaRPr>
          </a:p>
          <a:p>
            <a:pPr marL="342900" lvl="0" indent="-342900" defTabSz="457200">
              <a:lnSpc>
                <a:spcPct val="100000"/>
              </a:lnSpc>
              <a:spcBef>
                <a:spcPts val="0"/>
              </a:spcBef>
              <a:buClrTx/>
              <a:buFont typeface="Wingdings" panose="05000000000000000000" pitchFamily="2" charset="2"/>
              <a:buChar char="q"/>
              <a:defRPr/>
            </a:pPr>
            <a:r>
              <a:rPr lang="en-US" dirty="0">
                <a:solidFill>
                  <a:sysClr val="windowText" lastClr="000000"/>
                </a:solidFill>
                <a:cs typeface="Arial" panose="020B0604020202020204" pitchFamily="34" charset="0"/>
              </a:rPr>
              <a:t>We are seeking out other federal funding sources.</a:t>
            </a:r>
          </a:p>
          <a:p>
            <a:pPr marL="342900" lvl="0" indent="-342900" defTabSz="457200">
              <a:lnSpc>
                <a:spcPct val="100000"/>
              </a:lnSpc>
              <a:spcBef>
                <a:spcPts val="0"/>
              </a:spcBef>
              <a:buClrTx/>
              <a:buFont typeface="Wingdings" panose="05000000000000000000" pitchFamily="2" charset="2"/>
              <a:buChar char="q"/>
              <a:defRPr/>
            </a:pPr>
            <a:endParaRPr lang="en-US" dirty="0">
              <a:solidFill>
                <a:sysClr val="windowText" lastClr="000000"/>
              </a:solidFill>
              <a:cs typeface="Arial" panose="020B0604020202020204" pitchFamily="34" charset="0"/>
            </a:endParaRPr>
          </a:p>
          <a:p>
            <a:pPr marL="342900" lvl="0" indent="-342900" defTabSz="457200">
              <a:lnSpc>
                <a:spcPct val="100000"/>
              </a:lnSpc>
              <a:spcBef>
                <a:spcPts val="0"/>
              </a:spcBef>
              <a:buClrTx/>
              <a:buFont typeface="Wingdings" panose="05000000000000000000" pitchFamily="2" charset="2"/>
              <a:buChar char="q"/>
              <a:defRPr/>
            </a:pPr>
            <a:r>
              <a:rPr lang="en-US" dirty="0">
                <a:solidFill>
                  <a:sysClr val="windowText" lastClr="000000"/>
                </a:solidFill>
                <a:cs typeface="Arial" panose="020B0604020202020204" pitchFamily="34" charset="0"/>
              </a:rPr>
              <a:t>We are waiting to hear about the next DOL funding opportunity.</a:t>
            </a:r>
          </a:p>
          <a:p>
            <a:pPr marL="342900" lvl="0" indent="-342900" defTabSz="457200">
              <a:lnSpc>
                <a:spcPct val="100000"/>
              </a:lnSpc>
              <a:spcBef>
                <a:spcPts val="0"/>
              </a:spcBef>
              <a:buClrTx/>
              <a:buFont typeface="Wingdings" panose="05000000000000000000" pitchFamily="2" charset="2"/>
              <a:buChar char="q"/>
              <a:defRPr/>
            </a:pPr>
            <a:endParaRPr lang="en-US" dirty="0">
              <a:solidFill>
                <a:srgbClr val="FF0000"/>
              </a:solidFill>
              <a:cs typeface="Arial" panose="020B0604020202020204" pitchFamily="34" charset="0"/>
            </a:endParaRPr>
          </a:p>
          <a:p>
            <a:endParaRPr lang="en-US" dirty="0"/>
          </a:p>
        </p:txBody>
      </p:sp>
      <p:sp>
        <p:nvSpPr>
          <p:cNvPr id="2" name="Slide Number Placeholder 1"/>
          <p:cNvSpPr>
            <a:spLocks noGrp="1"/>
          </p:cNvSpPr>
          <p:nvPr>
            <p:ph type="sldNum" sz="quarter" idx="10"/>
          </p:nvPr>
        </p:nvSpPr>
        <p:spPr/>
        <p:txBody>
          <a:bodyPr/>
          <a:lstStyle/>
          <a:p>
            <a:fld id="{78651A17-9376-40A4-9325-34268FB0E92D}" type="slidenum">
              <a:rPr lang="en-US" smtClean="0">
                <a:solidFill>
                  <a:srgbClr val="303030">
                    <a:lumMod val="75000"/>
                    <a:lumOff val="25000"/>
                  </a:srgbClr>
                </a:solidFill>
              </a:rPr>
              <a:pPr/>
              <a:t>25</a:t>
            </a:fld>
            <a:endParaRPr lang="en-US" dirty="0">
              <a:solidFill>
                <a:srgbClr val="303030">
                  <a:lumMod val="75000"/>
                  <a:lumOff val="25000"/>
                </a:srgbClr>
              </a:solidFill>
            </a:endParaRPr>
          </a:p>
        </p:txBody>
      </p:sp>
    </p:spTree>
    <p:extLst>
      <p:ext uri="{BB962C8B-B14F-4D97-AF65-F5344CB8AC3E}">
        <p14:creationId xmlns:p14="http://schemas.microsoft.com/office/powerpoint/2010/main" val="373180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5" y="6356351"/>
            <a:ext cx="753001" cy="365125"/>
          </a:xfrm>
        </p:spPr>
        <p:txBody>
          <a:bodyPr/>
          <a:lstStyle/>
          <a:p>
            <a:fld id="{78651A17-9376-40A4-9325-34268FB0E92D}" type="slidenum">
              <a:rPr lang="en-US" smtClean="0">
                <a:solidFill>
                  <a:srgbClr val="303030">
                    <a:lumMod val="75000"/>
                    <a:lumOff val="25000"/>
                  </a:srgbClr>
                </a:solidFill>
              </a:rPr>
              <a:pPr/>
              <a:t>26</a:t>
            </a:fld>
            <a:endParaRPr lang="en-US" dirty="0">
              <a:solidFill>
                <a:srgbClr val="303030">
                  <a:lumMod val="75000"/>
                  <a:lumOff val="25000"/>
                </a:srgbClr>
              </a:solidFill>
            </a:endParaRPr>
          </a:p>
        </p:txBody>
      </p:sp>
      <p:sp>
        <p:nvSpPr>
          <p:cNvPr id="7" name="Text Placeholder 5"/>
          <p:cNvSpPr txBox="1">
            <a:spLocks/>
          </p:cNvSpPr>
          <p:nvPr/>
        </p:nvSpPr>
        <p:spPr>
          <a:xfrm>
            <a:off x="676275" y="1203327"/>
            <a:ext cx="7791450" cy="803274"/>
          </a:xfrm>
          <a:prstGeom prst="rect">
            <a:avLst/>
          </a:prstGeom>
          <a:solidFill>
            <a:srgbClr val="1F497D">
              <a:lumMod val="50000"/>
            </a:srgbClr>
          </a:solidFill>
        </p:spPr>
        <p:txBody>
          <a:bodyPr vert="horz" lIns="91440" tIns="45720" rIns="91440" bIns="45720" rtlCol="0">
            <a:noAutofit/>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spcAft>
                <a:spcPts val="0"/>
              </a:spcAft>
              <a:buClrTx/>
              <a:buNone/>
            </a:pPr>
            <a:r>
              <a:rPr lang="en-US" sz="2400" spc="40" dirty="0">
                <a:solidFill>
                  <a:prstClr val="white"/>
                </a:solidFill>
                <a:effectLst>
                  <a:outerShdw blurRad="50800" dist="38100" dir="8100000" algn="tr" rotWithShape="0">
                    <a:prstClr val="black">
                      <a:alpha val="40000"/>
                    </a:prstClr>
                  </a:outerShdw>
                </a:effectLst>
                <a:latin typeface="Impact" panose="020B0806030902050204" pitchFamily="34" charset="0"/>
                <a:cs typeface="+mn-cs"/>
              </a:rPr>
              <a:t>Sustainability Action Plan</a:t>
            </a:r>
          </a:p>
        </p:txBody>
      </p:sp>
      <p:sp>
        <p:nvSpPr>
          <p:cNvPr id="10" name="Title 1"/>
          <p:cNvSpPr>
            <a:spLocks noGrp="1"/>
          </p:cNvSpPr>
          <p:nvPr>
            <p:ph type="title"/>
          </p:nvPr>
        </p:nvSpPr>
        <p:spPr>
          <a:xfrm>
            <a:off x="666750" y="354013"/>
            <a:ext cx="6908800" cy="774700"/>
          </a:xfrm>
        </p:spPr>
        <p:txBody>
          <a:bodyPr>
            <a:normAutofit/>
          </a:bodyPr>
          <a:lstStyle/>
          <a:p>
            <a:r>
              <a:rPr lang="en-US" sz="4000" b="0" cap="small" spc="40" dirty="0">
                <a:gradFill flip="none" rotWithShape="1">
                  <a:gsLst>
                    <a:gs pos="0">
                      <a:srgbClr val="004874"/>
                    </a:gs>
                    <a:gs pos="100000">
                      <a:srgbClr val="041F36"/>
                    </a:gs>
                  </a:gsLst>
                  <a:lin ang="5400000" scaled="1"/>
                  <a:tileRect/>
                </a:gradFill>
                <a:effectLst/>
                <a:latin typeface="Impact" panose="020B0806030902050204" pitchFamily="34" charset="0"/>
              </a:rPr>
              <a:t>Presentation Take-away</a:t>
            </a:r>
            <a:endParaRPr lang="en-US" sz="3600" dirty="0"/>
          </a:p>
        </p:txBody>
      </p:sp>
      <p:sp>
        <p:nvSpPr>
          <p:cNvPr id="8" name="TextBox 7"/>
          <p:cNvSpPr txBox="1"/>
          <p:nvPr/>
        </p:nvSpPr>
        <p:spPr>
          <a:xfrm>
            <a:off x="981075" y="2344719"/>
            <a:ext cx="6943725" cy="36933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This action plan will help guide the sustainability of your program model and promising practices developed through the Ready to Work Grant. The action plan focus on four sustainable strategies discussed on this webinar: </a:t>
            </a:r>
            <a:r>
              <a:rPr kumimoji="0" lang="en-US" sz="1800" b="0" i="1" u="none" strike="noStrike" kern="0" cap="none" spc="0" normalizeH="0" baseline="0" noProof="0" dirty="0">
                <a:ln>
                  <a:noFill/>
                </a:ln>
                <a:solidFill>
                  <a:sysClr val="windowText" lastClr="000000"/>
                </a:solidFill>
                <a:effectLst/>
                <a:uLnTx/>
                <a:uFillTx/>
              </a:rPr>
              <a:t>program evaluation; developing a succession plan; partnerships and funding stability </a:t>
            </a:r>
            <a:r>
              <a:rPr kumimoji="0" lang="en-US" sz="1800" b="0" i="0" u="none" strike="noStrike" kern="0" cap="none" spc="0" normalizeH="0" baseline="0" noProof="0" dirty="0">
                <a:ln>
                  <a:noFill/>
                </a:ln>
                <a:solidFill>
                  <a:sysClr val="windowText" lastClr="000000"/>
                </a:solidFill>
                <a:effectLst/>
                <a:uLnTx/>
                <a:uFillTx/>
              </a:rPr>
              <a:t>that will allow your team members and stakeholders to develop or refine your sustainability planning.</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We are asking you and your team to view the plan and focus on one or</a:t>
            </a:r>
            <a:r>
              <a:rPr kumimoji="0" lang="en-US" sz="1800" b="0" i="0" u="none" strike="noStrike" kern="0" cap="none" spc="0" normalizeH="0" baseline="0" noProof="0" dirty="0">
                <a:ln>
                  <a:noFill/>
                </a:ln>
                <a:solidFill>
                  <a:srgbClr val="FF0000"/>
                </a:solidFill>
                <a:effectLst/>
                <a:uLnTx/>
                <a:uFillTx/>
              </a:rPr>
              <a:t> </a:t>
            </a:r>
            <a:r>
              <a:rPr kumimoji="0" lang="en-US" sz="1800" b="0" i="0" u="none" strike="noStrike" kern="0" cap="none" spc="0" normalizeH="0" baseline="0" noProof="0" dirty="0">
                <a:ln>
                  <a:noFill/>
                </a:ln>
                <a:solidFill>
                  <a:sysClr val="windowText" lastClr="000000"/>
                </a:solidFill>
                <a:effectLst/>
                <a:uLnTx/>
                <a:uFillTx/>
              </a:rPr>
              <a:t>more areas and bring it to the January 23</a:t>
            </a:r>
            <a:r>
              <a:rPr kumimoji="0" lang="en-US" sz="1800" b="0" i="0" u="none" strike="noStrike" kern="0" cap="none" spc="0" normalizeH="0" baseline="30000" noProof="0" dirty="0">
                <a:ln>
                  <a:noFill/>
                </a:ln>
                <a:solidFill>
                  <a:sysClr val="windowText" lastClr="000000"/>
                </a:solidFill>
                <a:effectLst/>
                <a:uLnTx/>
                <a:uFillTx/>
              </a:rPr>
              <a:t>rd</a:t>
            </a:r>
            <a:r>
              <a:rPr kumimoji="0" lang="en-US" sz="1800" b="0" i="0" u="none" strike="noStrike" kern="0" cap="none" spc="0" normalizeH="0" baseline="0" noProof="0" dirty="0">
                <a:ln>
                  <a:noFill/>
                </a:ln>
                <a:solidFill>
                  <a:sysClr val="windowText" lastClr="000000"/>
                </a:solidFill>
                <a:effectLst/>
                <a:uLnTx/>
                <a:uFillTx/>
              </a:rPr>
              <a:t>-January 24</a:t>
            </a:r>
            <a:r>
              <a:rPr kumimoji="0" lang="en-US" sz="1800" b="0" i="0" u="none" strike="noStrike" kern="0" cap="none" spc="0" normalizeH="0" baseline="30000" noProof="0" dirty="0">
                <a:ln>
                  <a:noFill/>
                </a:ln>
                <a:solidFill>
                  <a:sysClr val="windowText" lastClr="000000"/>
                </a:solidFill>
                <a:effectLst/>
                <a:uLnTx/>
                <a:uFillTx/>
              </a:rPr>
              <a:t>th</a:t>
            </a:r>
            <a:r>
              <a:rPr kumimoji="0" lang="en-US" sz="1800" b="0" i="0" u="none" strike="noStrike" kern="0" cap="none" spc="0" normalizeH="0" baseline="0" noProof="0" dirty="0">
                <a:ln>
                  <a:noFill/>
                </a:ln>
                <a:solidFill>
                  <a:sysClr val="windowText" lastClr="000000"/>
                </a:solidFill>
                <a:effectLst/>
                <a:uLnTx/>
                <a:uFillTx/>
              </a:rPr>
              <a:t> DC Convening where you will have the opportunity to share with your peers and receive feedback.</a:t>
            </a:r>
          </a:p>
        </p:txBody>
      </p:sp>
      <p:sp>
        <p:nvSpPr>
          <p:cNvPr id="9" name="TextBox 8"/>
          <p:cNvSpPr txBox="1"/>
          <p:nvPr/>
        </p:nvSpPr>
        <p:spPr>
          <a:xfrm>
            <a:off x="2900362" y="2098021"/>
            <a:ext cx="2409825"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rgbClr val="FF0000"/>
                </a:solidFill>
                <a:effectLst/>
                <a:uLnTx/>
                <a:uFillTx/>
              </a:rPr>
              <a:t>See File Download</a:t>
            </a:r>
          </a:p>
        </p:txBody>
      </p:sp>
    </p:spTree>
    <p:extLst>
      <p:ext uri="{BB962C8B-B14F-4D97-AF65-F5344CB8AC3E}">
        <p14:creationId xmlns:p14="http://schemas.microsoft.com/office/powerpoint/2010/main" val="571613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5" y="6356351"/>
            <a:ext cx="753001" cy="365125"/>
          </a:xfrm>
        </p:spPr>
        <p:txBody>
          <a:bodyPr/>
          <a:lstStyle/>
          <a:p>
            <a:fld id="{78651A17-9376-40A4-9325-34268FB0E92D}" type="slidenum">
              <a:rPr lang="en-US" smtClean="0">
                <a:solidFill>
                  <a:srgbClr val="303030">
                    <a:lumMod val="75000"/>
                    <a:lumOff val="25000"/>
                  </a:srgbClr>
                </a:solidFill>
              </a:rPr>
              <a:pPr/>
              <a:t>27</a:t>
            </a:fld>
            <a:endParaRPr lang="en-US" dirty="0">
              <a:solidFill>
                <a:srgbClr val="303030">
                  <a:lumMod val="75000"/>
                  <a:lumOff val="25000"/>
                </a:srgbClr>
              </a:solidFill>
            </a:endParaRPr>
          </a:p>
        </p:txBody>
      </p:sp>
      <p:sp>
        <p:nvSpPr>
          <p:cNvPr id="7" name="Text Placeholder 5"/>
          <p:cNvSpPr txBox="1">
            <a:spLocks/>
          </p:cNvSpPr>
          <p:nvPr/>
        </p:nvSpPr>
        <p:spPr>
          <a:xfrm>
            <a:off x="628650" y="1063626"/>
            <a:ext cx="7791450" cy="803274"/>
          </a:xfrm>
          <a:prstGeom prst="rect">
            <a:avLst/>
          </a:prstGeom>
          <a:solidFill>
            <a:srgbClr val="1F497D">
              <a:lumMod val="50000"/>
            </a:srgbClr>
          </a:solidFill>
        </p:spPr>
        <p:txBody>
          <a:bodyPr vert="horz" lIns="91440" tIns="45720" rIns="91440" bIns="45720" rtlCol="0">
            <a:noAutofit/>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Aft>
                <a:spcPts val="0"/>
              </a:spcAft>
              <a:buClrTx/>
              <a:buFont typeface="Wingdings" panose="05000000000000000000" pitchFamily="2" charset="2"/>
              <a:buNone/>
            </a:pPr>
            <a:r>
              <a:rPr lang="en-US" sz="2400" spc="40" dirty="0">
                <a:solidFill>
                  <a:prstClr val="white"/>
                </a:solidFill>
                <a:effectLst>
                  <a:outerShdw blurRad="50800" dist="38100" dir="8100000" algn="tr" rotWithShape="0">
                    <a:prstClr val="black">
                      <a:alpha val="40000"/>
                    </a:prstClr>
                  </a:outerShdw>
                </a:effectLst>
                <a:latin typeface="Impact" panose="020B0806030902050204" pitchFamily="34" charset="0"/>
              </a:rPr>
              <a:t>Sustainability Action Plan</a:t>
            </a:r>
          </a:p>
        </p:txBody>
      </p:sp>
      <p:sp>
        <p:nvSpPr>
          <p:cNvPr id="10" name="Title 1"/>
          <p:cNvSpPr>
            <a:spLocks noGrp="1"/>
          </p:cNvSpPr>
          <p:nvPr>
            <p:ph type="title"/>
          </p:nvPr>
        </p:nvSpPr>
        <p:spPr>
          <a:xfrm>
            <a:off x="666750" y="354013"/>
            <a:ext cx="6908800" cy="774700"/>
          </a:xfrm>
        </p:spPr>
        <p:txBody>
          <a:bodyPr>
            <a:normAutofit/>
          </a:bodyPr>
          <a:lstStyle/>
          <a:p>
            <a:r>
              <a:rPr lang="en-US" sz="4000" b="0" cap="small" spc="40" dirty="0">
                <a:gradFill flip="none" rotWithShape="1">
                  <a:gsLst>
                    <a:gs pos="0">
                      <a:srgbClr val="004874"/>
                    </a:gs>
                    <a:gs pos="100000">
                      <a:srgbClr val="041F36"/>
                    </a:gs>
                  </a:gsLst>
                  <a:lin ang="5400000" scaled="1"/>
                  <a:tileRect/>
                </a:gradFill>
                <a:effectLst/>
                <a:latin typeface="Impact" panose="020B0806030902050204" pitchFamily="34" charset="0"/>
              </a:rPr>
              <a:t>Presentation Take-away</a:t>
            </a:r>
            <a:endParaRPr lang="en-US" sz="3600" dirty="0"/>
          </a:p>
        </p:txBody>
      </p:sp>
      <p:graphicFrame>
        <p:nvGraphicFramePr>
          <p:cNvPr id="11" name="Content Placeholder 3"/>
          <p:cNvGraphicFramePr>
            <a:graphicFrameLocks noGrp="1"/>
          </p:cNvGraphicFramePr>
          <p:nvPr>
            <p:ph idx="1"/>
            <p:extLst>
              <p:ext uri="{D42A27DB-BD31-4B8C-83A1-F6EECF244321}">
                <p14:modId xmlns:p14="http://schemas.microsoft.com/office/powerpoint/2010/main" val="1247518020"/>
              </p:ext>
            </p:extLst>
          </p:nvPr>
        </p:nvGraphicFramePr>
        <p:xfrm>
          <a:off x="609600" y="2095500"/>
          <a:ext cx="7924799" cy="4724969"/>
        </p:xfrm>
        <a:graphic>
          <a:graphicData uri="http://schemas.openxmlformats.org/drawingml/2006/table">
            <a:tbl>
              <a:tblPr firstRow="1" firstCol="1" bandRow="1"/>
              <a:tblGrid>
                <a:gridCol w="1850161">
                  <a:extLst>
                    <a:ext uri="{9D8B030D-6E8A-4147-A177-3AD203B41FA5}">
                      <a16:colId xmlns:a16="http://schemas.microsoft.com/office/drawing/2014/main" val="20000"/>
                    </a:ext>
                  </a:extLst>
                </a:gridCol>
                <a:gridCol w="2377787">
                  <a:extLst>
                    <a:ext uri="{9D8B030D-6E8A-4147-A177-3AD203B41FA5}">
                      <a16:colId xmlns:a16="http://schemas.microsoft.com/office/drawing/2014/main" val="20001"/>
                    </a:ext>
                  </a:extLst>
                </a:gridCol>
                <a:gridCol w="3696851">
                  <a:extLst>
                    <a:ext uri="{9D8B030D-6E8A-4147-A177-3AD203B41FA5}">
                      <a16:colId xmlns:a16="http://schemas.microsoft.com/office/drawing/2014/main" val="20002"/>
                    </a:ext>
                  </a:extLst>
                </a:gridCol>
              </a:tblGrid>
              <a:tr h="41218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1100" b="1" dirty="0">
                          <a:effectLst/>
                          <a:latin typeface="Calibri"/>
                          <a:ea typeface="Calibri"/>
                          <a:cs typeface="Times New Roman"/>
                        </a:rPr>
                        <a:t>Promising Practice</a:t>
                      </a:r>
                      <a:endParaRPr lang="en-US" sz="1100" dirty="0">
                        <a:effectLst/>
                        <a:latin typeface="Calibri"/>
                        <a:ea typeface="Calibri"/>
                        <a:cs typeface="Times New Roman"/>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1100" b="1" dirty="0">
                          <a:effectLst/>
                          <a:latin typeface="Calibri"/>
                          <a:ea typeface="Calibri"/>
                          <a:cs typeface="Times New Roman"/>
                        </a:rPr>
                        <a:t>Provide Evidence that  Demonstrated or Demonstrates Success</a:t>
                      </a:r>
                      <a:endParaRPr lang="en-US" sz="1100" dirty="0">
                        <a:effectLst/>
                        <a:latin typeface="Calibri"/>
                        <a:ea typeface="Calibri"/>
                        <a:cs typeface="Times New Roman"/>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1100" b="1" dirty="0">
                          <a:effectLst/>
                          <a:latin typeface="Calibri"/>
                          <a:ea typeface="Calibri"/>
                          <a:cs typeface="Times New Roman"/>
                        </a:rPr>
                        <a:t>Vision </a:t>
                      </a:r>
                      <a:endParaRPr lang="en-US" sz="1100" dirty="0">
                        <a:effectLst/>
                        <a:latin typeface="Calibri"/>
                        <a:ea typeface="Calibri"/>
                        <a:cs typeface="Times New Roman"/>
                      </a:endParaRPr>
                    </a:p>
                    <a:p>
                      <a:pPr marL="0" marR="0">
                        <a:lnSpc>
                          <a:spcPct val="115000"/>
                        </a:lnSpc>
                        <a:spcBef>
                          <a:spcPts val="0"/>
                        </a:spcBef>
                        <a:spcAft>
                          <a:spcPts val="0"/>
                        </a:spcAft>
                      </a:pPr>
                      <a:r>
                        <a:rPr lang="en-US" sz="1100" dirty="0">
                          <a:effectLst/>
                          <a:latin typeface="Calibri"/>
                          <a:ea typeface="Calibri"/>
                          <a:cs typeface="Times New Roman"/>
                        </a:rPr>
                        <a:t>(After the grant ends)</a:t>
                      </a: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00334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1100" b="1" dirty="0">
                          <a:effectLst/>
                          <a:latin typeface="Calibri"/>
                          <a:ea typeface="Calibri"/>
                          <a:cs typeface="Times New Roman"/>
                        </a:rPr>
                        <a:t>Job Placements:</a:t>
                      </a:r>
                    </a:p>
                    <a:p>
                      <a:pPr marL="0" marR="0">
                        <a:lnSpc>
                          <a:spcPct val="115000"/>
                        </a:lnSpc>
                        <a:spcBef>
                          <a:spcPts val="0"/>
                        </a:spcBef>
                        <a:spcAft>
                          <a:spcPts val="0"/>
                        </a:spcAft>
                      </a:pPr>
                      <a:r>
                        <a:rPr lang="en-US" sz="1150" baseline="0" dirty="0">
                          <a:effectLst/>
                          <a:latin typeface="Calibri"/>
                          <a:ea typeface="Calibri"/>
                          <a:cs typeface="Times New Roman"/>
                        </a:rPr>
                        <a:t>Because this is a culture of technology users our team created an APP  that will allow  participants to upload their resume and skills and then be matched with one of our employer partners for an interview. Our employer partner will receive a notification that a participant has been matched and both the participant  and the employer can set times available for an interview. The APP also has employer engagement events that our organization hosts.</a:t>
                      </a:r>
                    </a:p>
                    <a:p>
                      <a:pPr marL="0" marR="0">
                        <a:lnSpc>
                          <a:spcPct val="115000"/>
                        </a:lnSpc>
                        <a:spcBef>
                          <a:spcPts val="0"/>
                        </a:spcBef>
                        <a:spcAft>
                          <a:spcPts val="0"/>
                        </a:spcAft>
                      </a:pPr>
                      <a:endParaRPr lang="en-US" sz="1000" dirty="0">
                        <a:effectLst/>
                        <a:latin typeface="Calibri"/>
                        <a:ea typeface="Calibri"/>
                        <a:cs typeface="Times New Roman"/>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1150" dirty="0">
                          <a:effectLst/>
                          <a:latin typeface="Calibri"/>
                          <a:ea typeface="Calibri"/>
                          <a:cs typeface="Times New Roman"/>
                        </a:rPr>
                        <a:t>Through this technology we have seen a spike of participant</a:t>
                      </a:r>
                      <a:r>
                        <a:rPr lang="en-US" sz="1150" baseline="0" dirty="0">
                          <a:effectLst/>
                          <a:latin typeface="Calibri"/>
                          <a:ea typeface="Calibri"/>
                          <a:cs typeface="Times New Roman"/>
                        </a:rPr>
                        <a:t> interviews as well as more employer referrals from employers we are currently working with. We have increased our job placements by 35%. Employers like the ease of the APP because they can choose the applicants they want to interview. Once they choose the participant our case worker oversees the process.</a:t>
                      </a:r>
                      <a:endParaRPr lang="en-US" sz="1150" dirty="0">
                        <a:effectLst/>
                        <a:latin typeface="Calibri"/>
                        <a:ea typeface="Calibri"/>
                        <a:cs typeface="Times New Roman"/>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nSpc>
                          <a:spcPct val="115000"/>
                        </a:lnSpc>
                        <a:spcBef>
                          <a:spcPts val="0"/>
                        </a:spcBef>
                        <a:spcAft>
                          <a:spcPts val="0"/>
                        </a:spcAft>
                        <a:buFont typeface="Symbol"/>
                        <a:buChar char=""/>
                      </a:pPr>
                      <a:r>
                        <a:rPr lang="en-US" sz="1150" b="1" dirty="0">
                          <a:effectLst/>
                          <a:latin typeface="Calibri"/>
                          <a:ea typeface="Calibri"/>
                          <a:cs typeface="Times New Roman"/>
                        </a:rPr>
                        <a:t>Modifications (if any) to the promising practice once the grant ends: </a:t>
                      </a:r>
                      <a:r>
                        <a:rPr lang="en-US" sz="1150" dirty="0">
                          <a:effectLst/>
                          <a:latin typeface="Calibri"/>
                          <a:ea typeface="Calibri"/>
                          <a:cs typeface="Times New Roman"/>
                        </a:rPr>
                        <a:t>We</a:t>
                      </a:r>
                      <a:r>
                        <a:rPr lang="en-US" sz="1150" baseline="0" dirty="0">
                          <a:effectLst/>
                          <a:latin typeface="Calibri"/>
                          <a:ea typeface="Calibri"/>
                          <a:cs typeface="Times New Roman"/>
                        </a:rPr>
                        <a:t> will expand  the APP to include notifications s of next steps  after the interview has been completed. </a:t>
                      </a:r>
                    </a:p>
                    <a:p>
                      <a:pPr marL="0" marR="0" lvl="0" indent="0">
                        <a:lnSpc>
                          <a:spcPct val="115000"/>
                        </a:lnSpc>
                        <a:spcBef>
                          <a:spcPts val="0"/>
                        </a:spcBef>
                        <a:spcAft>
                          <a:spcPts val="0"/>
                        </a:spcAft>
                        <a:buFont typeface="Symbol"/>
                        <a:buNone/>
                      </a:pPr>
                      <a:endParaRPr lang="en-US" sz="115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150" b="1" dirty="0">
                          <a:effectLst/>
                          <a:latin typeface="Calibri"/>
                          <a:ea typeface="Calibri"/>
                          <a:cs typeface="Times New Roman"/>
                        </a:rPr>
                        <a:t>Resources needed:</a:t>
                      </a:r>
                      <a:r>
                        <a:rPr lang="en-US" sz="1150" dirty="0">
                          <a:effectLst/>
                          <a:latin typeface="Calibri"/>
                          <a:ea typeface="Calibri"/>
                          <a:cs typeface="Times New Roman"/>
                        </a:rPr>
                        <a:t> Additional funding to build out</a:t>
                      </a:r>
                      <a:r>
                        <a:rPr lang="en-US" sz="1150" baseline="0" dirty="0">
                          <a:effectLst/>
                          <a:latin typeface="Calibri"/>
                          <a:ea typeface="Calibri"/>
                          <a:cs typeface="Times New Roman"/>
                        </a:rPr>
                        <a:t> the App</a:t>
                      </a:r>
                      <a:endParaRPr lang="en-US" sz="1150" dirty="0">
                        <a:effectLst/>
                        <a:latin typeface="Calibri"/>
                        <a:ea typeface="Calibri"/>
                        <a:cs typeface="Times New Roman"/>
                      </a:endParaRPr>
                    </a:p>
                    <a:p>
                      <a:pPr marL="0" marR="0">
                        <a:lnSpc>
                          <a:spcPct val="115000"/>
                        </a:lnSpc>
                        <a:spcBef>
                          <a:spcPts val="0"/>
                        </a:spcBef>
                        <a:spcAft>
                          <a:spcPts val="0"/>
                        </a:spcAft>
                      </a:pPr>
                      <a:r>
                        <a:rPr lang="en-US" sz="1150" dirty="0">
                          <a:effectLst/>
                          <a:latin typeface="Calibri"/>
                          <a:ea typeface="Calibri"/>
                          <a:cs typeface="Times New Roman"/>
                        </a:rPr>
                        <a:t> </a:t>
                      </a:r>
                    </a:p>
                    <a:p>
                      <a:pPr marL="342900" marR="0" lvl="0" indent="-342900">
                        <a:lnSpc>
                          <a:spcPct val="115000"/>
                        </a:lnSpc>
                        <a:spcBef>
                          <a:spcPts val="0"/>
                        </a:spcBef>
                        <a:spcAft>
                          <a:spcPts val="0"/>
                        </a:spcAft>
                        <a:buFont typeface="Symbol"/>
                        <a:buChar char=""/>
                      </a:pPr>
                      <a:r>
                        <a:rPr lang="en-US" sz="1150" b="1" dirty="0">
                          <a:effectLst/>
                          <a:latin typeface="Calibri"/>
                          <a:ea typeface="Calibri"/>
                          <a:cs typeface="Times New Roman"/>
                        </a:rPr>
                        <a:t>Staffing</a:t>
                      </a:r>
                      <a:r>
                        <a:rPr lang="en-US" sz="1150" b="1" baseline="0" dirty="0">
                          <a:effectLst/>
                          <a:latin typeface="Calibri"/>
                          <a:ea typeface="Calibri"/>
                          <a:cs typeface="Times New Roman"/>
                        </a:rPr>
                        <a:t> Implications:</a:t>
                      </a:r>
                      <a:r>
                        <a:rPr lang="en-US" sz="1150" dirty="0">
                          <a:effectLst/>
                          <a:latin typeface="Calibri"/>
                          <a:ea typeface="Calibri"/>
                          <a:cs typeface="Times New Roman"/>
                        </a:rPr>
                        <a:t> Will</a:t>
                      </a:r>
                      <a:r>
                        <a:rPr lang="en-US" sz="1150" baseline="0" dirty="0">
                          <a:effectLst/>
                          <a:latin typeface="Calibri"/>
                          <a:ea typeface="Calibri"/>
                          <a:cs typeface="Times New Roman"/>
                        </a:rPr>
                        <a:t> require less job development staff because of the matching process.</a:t>
                      </a:r>
                      <a:endParaRPr lang="en-US" sz="1150" dirty="0">
                        <a:effectLst/>
                        <a:latin typeface="Calibri"/>
                        <a:ea typeface="Calibri"/>
                        <a:cs typeface="Times New Roman"/>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944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nSpc>
                          <a:spcPct val="115000"/>
                        </a:lnSpc>
                        <a:spcBef>
                          <a:spcPts val="0"/>
                        </a:spcBef>
                        <a:spcAft>
                          <a:spcPts val="0"/>
                        </a:spcAft>
                      </a:pPr>
                      <a:endParaRPr lang="en-US" sz="1000" dirty="0">
                        <a:effectLst/>
                        <a:latin typeface="Calibri"/>
                        <a:ea typeface="Calibri"/>
                        <a:cs typeface="Times New Roman"/>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nSpc>
                          <a:spcPct val="115000"/>
                        </a:lnSpc>
                        <a:spcBef>
                          <a:spcPts val="0"/>
                        </a:spcBef>
                        <a:spcAft>
                          <a:spcPts val="0"/>
                        </a:spcAft>
                      </a:pPr>
                      <a:endParaRPr lang="en-US" sz="1000" dirty="0">
                        <a:effectLst/>
                        <a:latin typeface="Calibri"/>
                        <a:ea typeface="Calibri"/>
                        <a:cs typeface="Times New Roman"/>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nSpc>
                          <a:spcPct val="115000"/>
                        </a:lnSpc>
                        <a:spcBef>
                          <a:spcPts val="0"/>
                        </a:spcBef>
                        <a:spcAft>
                          <a:spcPts val="0"/>
                        </a:spcAft>
                        <a:buFont typeface="Symbol"/>
                        <a:buChar char=""/>
                      </a:pPr>
                      <a:endParaRPr lang="en-US" sz="1000" dirty="0">
                        <a:effectLst/>
                        <a:latin typeface="Calibri"/>
                        <a:ea typeface="Calibri"/>
                        <a:cs typeface="Times New Roman"/>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2" name="TextBox 11"/>
          <p:cNvSpPr txBox="1"/>
          <p:nvPr/>
        </p:nvSpPr>
        <p:spPr>
          <a:xfrm>
            <a:off x="5638800" y="561975"/>
            <a:ext cx="296227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Example: </a:t>
            </a:r>
            <a:r>
              <a:rPr kumimoji="0" lang="en-US" sz="1400" b="0" i="0" u="none" strike="noStrike" kern="0" cap="none" spc="0" normalizeH="0" baseline="0" noProof="0" dirty="0">
                <a:ln>
                  <a:noFill/>
                </a:ln>
                <a:solidFill>
                  <a:sysClr val="windowText" lastClr="000000"/>
                </a:solidFill>
                <a:effectLst/>
                <a:uLnTx/>
                <a:uFillTx/>
              </a:rPr>
              <a:t>Program Evaluation </a:t>
            </a:r>
          </a:p>
        </p:txBody>
      </p:sp>
    </p:spTree>
    <p:extLst>
      <p:ext uri="{BB962C8B-B14F-4D97-AF65-F5344CB8AC3E}">
        <p14:creationId xmlns:p14="http://schemas.microsoft.com/office/powerpoint/2010/main" val="1498212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7C1EBB-5DB1-4804-A3A0-418D6756477C}"/>
              </a:ext>
            </a:extLst>
          </p:cNvPr>
          <p:cNvSpPr>
            <a:spLocks noGrp="1"/>
          </p:cNvSpPr>
          <p:nvPr>
            <p:ph type="sldNum" sz="quarter" idx="10"/>
          </p:nvPr>
        </p:nvSpPr>
        <p:spPr/>
        <p:txBody>
          <a:bodyPr/>
          <a:lstStyle/>
          <a:p>
            <a:fld id="{706D636C-90A3-4979-BA37-BAB384B22101}" type="slidenum">
              <a:rPr lang="en-US" smtClean="0"/>
              <a:pPr/>
              <a:t>28</a:t>
            </a:fld>
            <a:endParaRPr lang="en-US"/>
          </a:p>
        </p:txBody>
      </p:sp>
    </p:spTree>
    <p:extLst>
      <p:ext uri="{BB962C8B-B14F-4D97-AF65-F5344CB8AC3E}">
        <p14:creationId xmlns:p14="http://schemas.microsoft.com/office/powerpoint/2010/main" val="1489470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Reminders</a:t>
            </a:r>
          </a:p>
        </p:txBody>
      </p:sp>
      <p:sp>
        <p:nvSpPr>
          <p:cNvPr id="3" name="Content Placeholder 2"/>
          <p:cNvSpPr>
            <a:spLocks noGrp="1"/>
          </p:cNvSpPr>
          <p:nvPr>
            <p:ph idx="1"/>
          </p:nvPr>
        </p:nvSpPr>
        <p:spPr/>
        <p:txBody>
          <a:bodyPr/>
          <a:lstStyle/>
          <a:p>
            <a:r>
              <a:rPr lang="en-US" dirty="0"/>
              <a:t>Upcoming: Ready to Work Convening- January 23rd and January 24</a:t>
            </a:r>
            <a:r>
              <a:rPr lang="en-US" baseline="30000" dirty="0"/>
              <a:t>th</a:t>
            </a:r>
            <a:endParaRPr lang="en-US" dirty="0"/>
          </a:p>
          <a:p>
            <a:pPr lvl="0">
              <a:defRPr/>
            </a:pPr>
            <a:r>
              <a:rPr lang="en-US" dirty="0"/>
              <a:t>H-1B Ready to Work Community of Practice </a:t>
            </a:r>
            <a:r>
              <a:rPr lang="en-US" sz="2800" dirty="0">
                <a:solidFill>
                  <a:schemeClr val="tx1"/>
                </a:solidFill>
              </a:rPr>
              <a:t>WorkforceGPS site for Ready to Work </a:t>
            </a:r>
            <a:r>
              <a:rPr lang="en-US" sz="2800" dirty="0">
                <a:solidFill>
                  <a:schemeClr val="tx1"/>
                </a:solidFill>
                <a:hlinkClick r:id="rId2"/>
              </a:rPr>
              <a:t>https://h1breadytowork.workforcegps.org/</a:t>
            </a:r>
            <a:endParaRPr lang="en-US" sz="2800" dirty="0">
              <a:solidFill>
                <a:schemeClr val="tx1"/>
              </a:solidFill>
            </a:endParaRPr>
          </a:p>
          <a:p>
            <a:endParaRPr lang="en-US" dirty="0"/>
          </a:p>
          <a:p>
            <a:endParaRPr lang="en-US" dirty="0"/>
          </a:p>
        </p:txBody>
      </p:sp>
      <p:sp>
        <p:nvSpPr>
          <p:cNvPr id="4" name="Slide Number Placeholder 3">
            <a:extLst>
              <a:ext uri="{FF2B5EF4-FFF2-40B4-BE49-F238E27FC236}">
                <a16:creationId xmlns:a16="http://schemas.microsoft.com/office/drawing/2014/main" id="{E55B7022-EE58-41E1-B703-623394C9E168}"/>
              </a:ext>
            </a:extLst>
          </p:cNvPr>
          <p:cNvSpPr>
            <a:spLocks noGrp="1"/>
          </p:cNvSpPr>
          <p:nvPr>
            <p:ph type="sldNum" sz="quarter" idx="10"/>
          </p:nvPr>
        </p:nvSpPr>
        <p:spPr/>
        <p:txBody>
          <a:bodyPr/>
          <a:lstStyle/>
          <a:p>
            <a:fld id="{706D636C-90A3-4979-BA37-BAB384B22101}" type="slidenum">
              <a:rPr lang="en-US" smtClean="0"/>
              <a:pPr/>
              <a:t>29</a:t>
            </a:fld>
            <a:endParaRPr lang="en-US"/>
          </a:p>
        </p:txBody>
      </p:sp>
    </p:spTree>
    <p:extLst>
      <p:ext uri="{BB962C8B-B14F-4D97-AF65-F5344CB8AC3E}">
        <p14:creationId xmlns:p14="http://schemas.microsoft.com/office/powerpoint/2010/main" val="632623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D68BA9-AB21-4A23-988F-B0FEAE20B66E}"/>
              </a:ext>
            </a:extLst>
          </p:cNvPr>
          <p:cNvSpPr>
            <a:spLocks noGrp="1"/>
          </p:cNvSpPr>
          <p:nvPr>
            <p:ph type="sldNum" sz="quarter" idx="10"/>
          </p:nvPr>
        </p:nvSpPr>
        <p:spPr/>
        <p:txBody>
          <a:bodyPr/>
          <a:lstStyle/>
          <a:p>
            <a:fld id="{706D636C-90A3-4979-BA37-BAB384B22101}" type="slidenum">
              <a:rPr lang="en-US" smtClean="0"/>
              <a:pPr/>
              <a:t>3</a:t>
            </a:fld>
            <a:endParaRPr lang="en-US"/>
          </a:p>
        </p:txBody>
      </p:sp>
    </p:spTree>
    <p:extLst>
      <p:ext uri="{BB962C8B-B14F-4D97-AF65-F5344CB8AC3E}">
        <p14:creationId xmlns:p14="http://schemas.microsoft.com/office/powerpoint/2010/main" val="2904282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5" y="6356351"/>
            <a:ext cx="753001" cy="365125"/>
          </a:xfrm>
        </p:spPr>
        <p:txBody>
          <a:bodyPr/>
          <a:lstStyle/>
          <a:p>
            <a:fld id="{78651A17-9376-40A4-9325-34268FB0E92D}" type="slidenum">
              <a:rPr lang="en-US" smtClean="0">
                <a:solidFill>
                  <a:srgbClr val="303030">
                    <a:lumMod val="75000"/>
                    <a:lumOff val="25000"/>
                  </a:srgbClr>
                </a:solidFill>
              </a:rPr>
              <a:pPr/>
              <a:t>30</a:t>
            </a:fld>
            <a:endParaRPr lang="en-US" dirty="0">
              <a:solidFill>
                <a:srgbClr val="303030">
                  <a:lumMod val="75000"/>
                  <a:lumOff val="25000"/>
                </a:srgbClr>
              </a:solidFill>
            </a:endParaRPr>
          </a:p>
        </p:txBody>
      </p:sp>
      <p:sp>
        <p:nvSpPr>
          <p:cNvPr id="5" name="Title 1"/>
          <p:cNvSpPr txBox="1">
            <a:spLocks/>
          </p:cNvSpPr>
          <p:nvPr/>
        </p:nvSpPr>
        <p:spPr>
          <a:xfrm>
            <a:off x="1031875" y="984250"/>
            <a:ext cx="7073899" cy="3187700"/>
          </a:xfrm>
          <a:prstGeom prst="rect">
            <a:avLst/>
          </a:prstGeom>
        </p:spPr>
        <p:txBody>
          <a:bodyPr vert="horz" lIns="91440" tIns="45720" rIns="91440" bIns="45720" rtlCol="0" anchor="b">
            <a:normAutofit/>
          </a:bodyPr>
          <a:lstStyle>
            <a:lvl1pPr marL="0" indent="0" algn="l" defTabSz="457200" rtl="0" eaLnBrk="1" latinLnBrk="0" hangingPunct="1">
              <a:lnSpc>
                <a:spcPct val="85000"/>
              </a:lnSpc>
              <a:spcBef>
                <a:spcPct val="0"/>
              </a:spcBef>
              <a:buClr>
                <a:srgbClr val="7A232E"/>
              </a:buClr>
              <a:buFont typeface="Wingdings" panose="05000000000000000000" pitchFamily="2" charset="2"/>
              <a:buNone/>
              <a:defRPr sz="3600" b="0" i="0" kern="1200" cap="small" spc="40" baseline="0">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stStyle>
          <a:p>
            <a:pPr marL="0" marR="0" lvl="0" indent="0" algn="ctr" defTabSz="457200" rtl="0" eaLnBrk="1" fontAlgn="auto" latinLnBrk="0" hangingPunct="1">
              <a:lnSpc>
                <a:spcPct val="85000"/>
              </a:lnSpc>
              <a:spcBef>
                <a:spcPct val="0"/>
              </a:spcBef>
              <a:spcAft>
                <a:spcPts val="0"/>
              </a:spcAft>
              <a:buClr>
                <a:srgbClr val="7A232E"/>
              </a:buClr>
              <a:buSzTx/>
              <a:buFont typeface="Wingdings" panose="05000000000000000000" pitchFamily="2" charset="2"/>
              <a:buNone/>
              <a:tabLst/>
              <a:defRPr/>
            </a:pPr>
            <a:r>
              <a:rPr kumimoji="0" lang="en-US" sz="3600" b="0" i="0" u="none" strike="noStrike" kern="1200" cap="small" spc="40" normalizeH="0" baseline="0" noProof="0" dirty="0">
                <a:ln>
                  <a:noFill/>
                </a:ln>
                <a:gradFill>
                  <a:gsLst>
                    <a:gs pos="0">
                      <a:srgbClr val="004874"/>
                    </a:gs>
                    <a:gs pos="100000">
                      <a:srgbClr val="041F36"/>
                    </a:gs>
                  </a:gsLst>
                  <a:lin ang="5400000" scaled="1"/>
                </a:gradFill>
                <a:effectLst/>
                <a:uLnTx/>
                <a:uFillTx/>
                <a:latin typeface="Impact" panose="020B0806030902050204" pitchFamily="34" charset="0"/>
                <a:ea typeface="+mj-ea"/>
              </a:rPr>
              <a:t>Ready to Work Grantee Mailbox</a:t>
            </a:r>
            <a:br>
              <a:rPr kumimoji="0" lang="en-US" sz="3600" b="0" i="0" u="none" strike="noStrike" kern="1200" cap="small" spc="40" normalizeH="0" baseline="0" noProof="0" dirty="0">
                <a:ln>
                  <a:noFill/>
                </a:ln>
                <a:gradFill>
                  <a:gsLst>
                    <a:gs pos="0">
                      <a:srgbClr val="004874"/>
                    </a:gs>
                    <a:gs pos="100000">
                      <a:srgbClr val="041F36"/>
                    </a:gs>
                  </a:gsLst>
                  <a:lin ang="5400000" scaled="1"/>
                </a:gradFill>
                <a:effectLst/>
                <a:uLnTx/>
                <a:uFillTx/>
                <a:latin typeface="Impact" panose="020B0806030902050204" pitchFamily="34" charset="0"/>
                <a:ea typeface="+mj-ea"/>
              </a:rPr>
            </a:br>
            <a:r>
              <a:rPr kumimoji="0" lang="en-US" sz="3600" b="0" i="0" u="none" strike="noStrike" kern="1200" cap="small" spc="40" normalizeH="0" baseline="0" noProof="0" dirty="0">
                <a:ln>
                  <a:noFill/>
                </a:ln>
                <a:gradFill>
                  <a:gsLst>
                    <a:gs pos="0">
                      <a:srgbClr val="004874"/>
                    </a:gs>
                    <a:gs pos="100000">
                      <a:srgbClr val="041F36"/>
                    </a:gs>
                  </a:gsLst>
                  <a:lin ang="5400000" scaled="1"/>
                </a:gradFill>
                <a:effectLst/>
                <a:uLnTx/>
                <a:uFillTx/>
                <a:latin typeface="Impact" panose="020B0806030902050204" pitchFamily="34" charset="0"/>
                <a:ea typeface="+mj-ea"/>
              </a:rPr>
              <a:t>RTW@dol.gov </a:t>
            </a:r>
            <a:br>
              <a:rPr kumimoji="0" lang="en-US" sz="3600" b="0" i="0" u="none" strike="noStrike" kern="1200" cap="small" spc="40" normalizeH="0" baseline="0" noProof="0" dirty="0">
                <a:ln>
                  <a:noFill/>
                </a:ln>
                <a:gradFill>
                  <a:gsLst>
                    <a:gs pos="0">
                      <a:srgbClr val="004874"/>
                    </a:gs>
                    <a:gs pos="100000">
                      <a:srgbClr val="041F36"/>
                    </a:gs>
                  </a:gsLst>
                  <a:lin ang="5400000" scaled="1"/>
                </a:gradFill>
                <a:effectLst/>
                <a:uLnTx/>
                <a:uFillTx/>
                <a:latin typeface="Impact" panose="020B0806030902050204" pitchFamily="34" charset="0"/>
                <a:ea typeface="+mj-ea"/>
              </a:rPr>
            </a:br>
            <a:br>
              <a:rPr kumimoji="0" lang="en-US" sz="3600" b="0" i="0" u="none" strike="noStrike" kern="1200" cap="small" spc="40" normalizeH="0" baseline="0" noProof="0" dirty="0">
                <a:ln>
                  <a:noFill/>
                </a:ln>
                <a:gradFill>
                  <a:gsLst>
                    <a:gs pos="0">
                      <a:srgbClr val="004874"/>
                    </a:gs>
                    <a:gs pos="100000">
                      <a:srgbClr val="041F36"/>
                    </a:gs>
                  </a:gsLst>
                  <a:lin ang="5400000" scaled="1"/>
                </a:gradFill>
                <a:effectLst/>
                <a:uLnTx/>
                <a:uFillTx/>
                <a:latin typeface="Impact" panose="020B0806030902050204" pitchFamily="34" charset="0"/>
                <a:ea typeface="+mj-ea"/>
              </a:rPr>
            </a:br>
            <a:r>
              <a:rPr kumimoji="0" lang="en-US" sz="3600" b="0" i="0" u="none" strike="noStrike" kern="1200" cap="small" spc="40" normalizeH="0" baseline="0" noProof="0" dirty="0">
                <a:ln>
                  <a:noFill/>
                </a:ln>
                <a:gradFill>
                  <a:gsLst>
                    <a:gs pos="0">
                      <a:srgbClr val="004874"/>
                    </a:gs>
                    <a:gs pos="100000">
                      <a:srgbClr val="041F36"/>
                    </a:gs>
                  </a:gsLst>
                  <a:lin ang="5400000" scaled="1"/>
                </a:gradFill>
                <a:effectLst/>
                <a:uLnTx/>
                <a:uFillTx/>
                <a:latin typeface="Impact" panose="020B0806030902050204" pitchFamily="34" charset="0"/>
                <a:ea typeface="+mj-ea"/>
              </a:rPr>
              <a:t>To Reach your Federal Project Officer, DOL National Office and Technical Assistance Providers</a:t>
            </a:r>
          </a:p>
        </p:txBody>
      </p:sp>
    </p:spTree>
    <p:extLst>
      <p:ext uri="{BB962C8B-B14F-4D97-AF65-F5344CB8AC3E}">
        <p14:creationId xmlns:p14="http://schemas.microsoft.com/office/powerpoint/2010/main" val="3810481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2103DD-18C2-4FF0-9612-CE3A974CEC6E}"/>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31</a:t>
            </a:fld>
            <a:endParaRPr lang="en-US" dirty="0"/>
          </a:p>
        </p:txBody>
      </p:sp>
    </p:spTree>
    <p:extLst>
      <p:ext uri="{BB962C8B-B14F-4D97-AF65-F5344CB8AC3E}">
        <p14:creationId xmlns:p14="http://schemas.microsoft.com/office/powerpoint/2010/main" val="1488783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618E1A-B751-4EF3-859E-FAFBE09EEC66}"/>
              </a:ext>
            </a:extLst>
          </p:cNvPr>
          <p:cNvSpPr>
            <a:spLocks noGrp="1"/>
          </p:cNvSpPr>
          <p:nvPr>
            <p:ph type="sldNum" sz="quarter" idx="10"/>
          </p:nvPr>
        </p:nvSpPr>
        <p:spPr/>
        <p:txBody>
          <a:bodyPr/>
          <a:lstStyle/>
          <a:p>
            <a:fld id="{706D636C-90A3-4979-BA37-BAB384B22101}" type="slidenum">
              <a:rPr lang="en-US" smtClean="0"/>
              <a:pPr/>
              <a:t>4</a:t>
            </a:fld>
            <a:endParaRPr lang="en-US"/>
          </a:p>
        </p:txBody>
      </p:sp>
      <p:pic>
        <p:nvPicPr>
          <p:cNvPr id="5" name="Picture 3"/>
          <p:cNvPicPr>
            <a:picLocks noGrp="1" noChangeAspect="1" noChangeArrowheads="1"/>
          </p:cNvPicPr>
          <p:nvPr>
            <p:ph type="pic" idx="11"/>
          </p:nvPr>
        </p:nvPicPr>
        <p:blipFill>
          <a:blip r:embed="rId2">
            <a:extLst>
              <a:ext uri="{28A0092B-C50C-407E-A947-70E740481C1C}">
                <a14:useLocalDpi xmlns:a14="http://schemas.microsoft.com/office/drawing/2010/main" val="0"/>
              </a:ext>
            </a:extLst>
          </a:blip>
          <a:srcRect t="9908" b="9908"/>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10"/>
          <p:cNvSpPr>
            <a:spLocks noGrp="1"/>
          </p:cNvSpPr>
          <p:nvPr>
            <p:ph idx="1"/>
          </p:nvPr>
        </p:nvSpPr>
        <p:spPr>
          <a:xfrm>
            <a:off x="4124324" y="2331262"/>
            <a:ext cx="3983355" cy="2088338"/>
          </a:xfrm>
          <a:prstGeom prst="rect">
            <a:avLst/>
          </a:prstGeom>
        </p:spPr>
        <p:txBody>
          <a:bodyPr>
            <a:normAutofit/>
          </a:bodyPr>
          <a:lstStyle/>
          <a:p>
            <a:pPr lvl="0">
              <a:lnSpc>
                <a:spcPct val="100000"/>
              </a:lnSpc>
              <a:spcBef>
                <a:spcPts val="0"/>
              </a:spcBef>
              <a:buClrTx/>
            </a:pPr>
            <a:r>
              <a:rPr lang="en-US" sz="3200" b="0" cap="small" spc="40" dirty="0" err="1">
                <a:gradFill>
                  <a:gsLst>
                    <a:gs pos="0">
                      <a:srgbClr val="004874"/>
                    </a:gs>
                    <a:gs pos="100000">
                      <a:srgbClr val="041F36"/>
                    </a:gs>
                  </a:gsLst>
                  <a:lin ang="5400000" scaled="1"/>
                </a:gradFill>
                <a:effectLst/>
                <a:latin typeface="Impact" panose="020B0806030902050204" pitchFamily="34" charset="0"/>
              </a:rPr>
              <a:t>Ayreen</a:t>
            </a:r>
            <a:r>
              <a:rPr lang="en-US" sz="3200" b="0" cap="small" spc="40" dirty="0">
                <a:gradFill>
                  <a:gsLst>
                    <a:gs pos="0">
                      <a:srgbClr val="004874"/>
                    </a:gs>
                    <a:gs pos="100000">
                      <a:srgbClr val="041F36"/>
                    </a:gs>
                  </a:gsLst>
                  <a:lin ang="5400000" scaled="1"/>
                </a:gradFill>
                <a:effectLst/>
                <a:latin typeface="Impact" panose="020B0806030902050204" pitchFamily="34" charset="0"/>
              </a:rPr>
              <a:t> </a:t>
            </a:r>
            <a:r>
              <a:rPr lang="en-US" sz="3200" b="0" cap="small" spc="40" dirty="0" err="1">
                <a:gradFill>
                  <a:gsLst>
                    <a:gs pos="0">
                      <a:srgbClr val="004874"/>
                    </a:gs>
                    <a:gs pos="100000">
                      <a:srgbClr val="041F36"/>
                    </a:gs>
                  </a:gsLst>
                  <a:lin ang="5400000" scaled="1"/>
                </a:gradFill>
                <a:effectLst/>
                <a:latin typeface="Impact" panose="020B0806030902050204" pitchFamily="34" charset="0"/>
              </a:rPr>
              <a:t>cadwallader</a:t>
            </a:r>
            <a:endParaRPr lang="en-US" sz="3200" b="0" cap="small" spc="40" dirty="0">
              <a:gradFill>
                <a:gsLst>
                  <a:gs pos="0">
                    <a:srgbClr val="004874"/>
                  </a:gs>
                  <a:gs pos="100000">
                    <a:srgbClr val="041F36"/>
                  </a:gs>
                </a:gsLst>
                <a:lin ang="5400000" scaled="1"/>
              </a:gradFill>
              <a:effectLst/>
              <a:latin typeface="Impact" panose="020B0806030902050204" pitchFamily="34" charset="0"/>
            </a:endParaRPr>
          </a:p>
          <a:p>
            <a:pPr lvl="0">
              <a:lnSpc>
                <a:spcPct val="100000"/>
              </a:lnSpc>
              <a:spcBef>
                <a:spcPts val="0"/>
              </a:spcBef>
              <a:buClrTx/>
            </a:pPr>
            <a:r>
              <a:rPr lang="en-US" sz="1800" b="0" i="1" dirty="0">
                <a:solidFill>
                  <a:prstClr val="black">
                    <a:lumMod val="75000"/>
                    <a:lumOff val="25000"/>
                  </a:prstClr>
                </a:solidFill>
                <a:effectLst/>
                <a:latin typeface="Arial" panose="020B0604020202020204" pitchFamily="34" charset="0"/>
                <a:ea typeface="+mn-ea"/>
                <a:cs typeface="Arial" panose="020B0604020202020204" pitchFamily="34" charset="0"/>
              </a:rPr>
              <a:t>Workforce Analyst</a:t>
            </a:r>
            <a:endParaRPr lang="en-US" sz="3200" b="0" cap="small" spc="40" dirty="0">
              <a:gradFill>
                <a:gsLst>
                  <a:gs pos="0">
                    <a:srgbClr val="004874"/>
                  </a:gs>
                  <a:gs pos="100000">
                    <a:srgbClr val="041F36"/>
                  </a:gs>
                </a:gsLst>
                <a:lin ang="5400000" scaled="1"/>
              </a:gradFill>
              <a:effectLst/>
              <a:latin typeface="Impact" panose="020B0806030902050204" pitchFamily="34" charset="0"/>
            </a:endParaRPr>
          </a:p>
          <a:p>
            <a:pPr lvl="0">
              <a:lnSpc>
                <a:spcPct val="100000"/>
              </a:lnSpc>
              <a:spcBef>
                <a:spcPts val="0"/>
              </a:spcBef>
              <a:buClrTx/>
            </a:pPr>
            <a:r>
              <a:rPr kumimoji="0" lang="en-US" sz="1800" b="0" i="0" u="none" strike="noStrike" kern="0" cap="none" spc="0" normalizeH="0" baseline="0" noProof="0" dirty="0">
                <a:ln>
                  <a:noFill/>
                </a:ln>
                <a:solidFill>
                  <a:sysClr val="windowText" lastClr="000000"/>
                </a:solidFill>
                <a:effectLst/>
                <a:uLnTx/>
                <a:uFillTx/>
              </a:rPr>
              <a:t>U.S. Department of Labor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Employment and Training Administration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Washington DC</a:t>
            </a:r>
          </a:p>
        </p:txBody>
      </p:sp>
    </p:spTree>
    <p:extLst>
      <p:ext uri="{BB962C8B-B14F-4D97-AF65-F5344CB8AC3E}">
        <p14:creationId xmlns:p14="http://schemas.microsoft.com/office/powerpoint/2010/main" val="1210371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873C97B-95A2-4116-9274-303EDB06FE9F}"/>
              </a:ext>
            </a:extLst>
          </p:cNvPr>
          <p:cNvSpPr>
            <a:spLocks noGrp="1"/>
          </p:cNvSpPr>
          <p:nvPr>
            <p:ph idx="1"/>
          </p:nvPr>
        </p:nvSpPr>
        <p:spPr>
          <a:xfrm>
            <a:off x="4190999" y="1769287"/>
            <a:ext cx="4267201" cy="1818203"/>
          </a:xfrm>
        </p:spPr>
        <p:txBody>
          <a:bodyPr/>
          <a:lstStyle/>
          <a:p>
            <a:r>
              <a:rPr lang="en-US" dirty="0"/>
              <a:t>Erika Humphrey</a:t>
            </a:r>
          </a:p>
          <a:p>
            <a:pPr lvl="0" defTabSz="457200">
              <a:lnSpc>
                <a:spcPct val="100000"/>
              </a:lnSpc>
              <a:spcBef>
                <a:spcPct val="20000"/>
              </a:spcBef>
              <a:buClr>
                <a:srgbClr val="752832"/>
              </a:buClr>
            </a:pPr>
            <a:r>
              <a:rPr lang="en-US" sz="1800" b="0" dirty="0">
                <a:solidFill>
                  <a:prstClr val="black">
                    <a:lumMod val="75000"/>
                    <a:lumOff val="25000"/>
                  </a:prstClr>
                </a:solidFill>
                <a:effectLst/>
                <a:latin typeface="Arial" panose="020B0604020202020204" pitchFamily="34" charset="0"/>
                <a:ea typeface="+mn-ea"/>
                <a:cs typeface="Arial" panose="020B0604020202020204" pitchFamily="34" charset="0"/>
              </a:rPr>
              <a:t>H-1B RTW Technical Assistance Coach</a:t>
            </a:r>
          </a:p>
          <a:p>
            <a:pPr lvl="0" defTabSz="457200">
              <a:lnSpc>
                <a:spcPct val="100000"/>
              </a:lnSpc>
              <a:spcBef>
                <a:spcPct val="20000"/>
              </a:spcBef>
              <a:buClr>
                <a:srgbClr val="752832"/>
              </a:buClr>
            </a:pPr>
            <a:r>
              <a:rPr lang="en-US" sz="1800" b="0" dirty="0">
                <a:solidFill>
                  <a:schemeClr val="tx1"/>
                </a:solidFill>
              </a:rPr>
              <a:t>High Impact Partners</a:t>
            </a:r>
          </a:p>
        </p:txBody>
      </p:sp>
      <p:sp>
        <p:nvSpPr>
          <p:cNvPr id="3" name="Slide Number Placeholder 2">
            <a:extLst>
              <a:ext uri="{FF2B5EF4-FFF2-40B4-BE49-F238E27FC236}">
                <a16:creationId xmlns:a16="http://schemas.microsoft.com/office/drawing/2014/main" id="{EEA8C811-46CE-4CAB-B614-34EEC585E162}"/>
              </a:ext>
            </a:extLst>
          </p:cNvPr>
          <p:cNvSpPr>
            <a:spLocks noGrp="1"/>
          </p:cNvSpPr>
          <p:nvPr>
            <p:ph type="sldNum" sz="quarter" idx="10"/>
          </p:nvPr>
        </p:nvSpPr>
        <p:spPr/>
        <p:txBody>
          <a:bodyPr/>
          <a:lstStyle/>
          <a:p>
            <a:fld id="{706D636C-90A3-4979-BA37-BAB384B22101}" type="slidenum">
              <a:rPr lang="en-US" smtClean="0"/>
              <a:pPr/>
              <a:t>5</a:t>
            </a:fld>
            <a:endParaRPr lang="en-US"/>
          </a:p>
        </p:txBody>
      </p:sp>
      <p:sp>
        <p:nvSpPr>
          <p:cNvPr id="10" name="Content Placeholder 9">
            <a:extLst>
              <a:ext uri="{FF2B5EF4-FFF2-40B4-BE49-F238E27FC236}">
                <a16:creationId xmlns:a16="http://schemas.microsoft.com/office/drawing/2014/main" id="{271256A7-54C8-4105-A6C4-47BF54044923}"/>
              </a:ext>
            </a:extLst>
          </p:cNvPr>
          <p:cNvSpPr>
            <a:spLocks noGrp="1"/>
          </p:cNvSpPr>
          <p:nvPr>
            <p:ph idx="12"/>
          </p:nvPr>
        </p:nvSpPr>
        <p:spPr>
          <a:xfrm>
            <a:off x="4190999" y="4115205"/>
            <a:ext cx="4352926" cy="1818203"/>
          </a:xfrm>
        </p:spPr>
        <p:txBody>
          <a:bodyPr/>
          <a:lstStyle/>
          <a:p>
            <a:r>
              <a:rPr lang="en-US" dirty="0" err="1"/>
              <a:t>Kisha</a:t>
            </a:r>
            <a:r>
              <a:rPr lang="en-US" dirty="0"/>
              <a:t> </a:t>
            </a:r>
            <a:r>
              <a:rPr lang="en-US" dirty="0" err="1"/>
              <a:t>Toppins</a:t>
            </a:r>
            <a:endParaRPr lang="en-US" dirty="0"/>
          </a:p>
          <a:p>
            <a:pPr lvl="0" defTabSz="457200">
              <a:lnSpc>
                <a:spcPct val="100000"/>
              </a:lnSpc>
              <a:spcBef>
                <a:spcPct val="20000"/>
              </a:spcBef>
              <a:buClr>
                <a:srgbClr val="752832"/>
              </a:buClr>
            </a:pPr>
            <a:r>
              <a:rPr lang="en-US" sz="1800" b="0" dirty="0">
                <a:solidFill>
                  <a:prstClr val="black">
                    <a:lumMod val="75000"/>
                    <a:lumOff val="25000"/>
                  </a:prstClr>
                </a:solidFill>
                <a:effectLst/>
                <a:latin typeface="Arial" panose="020B0604020202020204" pitchFamily="34" charset="0"/>
                <a:ea typeface="+mn-ea"/>
                <a:cs typeface="Arial" panose="020B0604020202020204" pitchFamily="34" charset="0"/>
              </a:rPr>
              <a:t>H-1B RTW Technical Assistance Coach</a:t>
            </a:r>
          </a:p>
          <a:p>
            <a:pPr lvl="0" defTabSz="457200">
              <a:lnSpc>
                <a:spcPct val="100000"/>
              </a:lnSpc>
              <a:spcBef>
                <a:spcPct val="20000"/>
              </a:spcBef>
              <a:buClr>
                <a:srgbClr val="752832"/>
              </a:buClr>
            </a:pPr>
            <a:r>
              <a:rPr lang="en-US" sz="1800" b="0" dirty="0">
                <a:solidFill>
                  <a:schemeClr val="tx1"/>
                </a:solidFill>
              </a:rPr>
              <a:t>High Impact Partners</a:t>
            </a:r>
          </a:p>
        </p:txBody>
      </p:sp>
      <p:pic>
        <p:nvPicPr>
          <p:cNvPr id="7" name="Picture Placeholder 9"/>
          <p:cNvPicPr>
            <a:picLocks noGrp="1" noChangeAspect="1"/>
          </p:cNvPicPr>
          <p:nvPr>
            <p:ph type="pic" idx="11"/>
          </p:nvPr>
        </p:nvPicPr>
        <p:blipFill>
          <a:blip r:embed="rId2">
            <a:extLst>
              <a:ext uri="{28A0092B-C50C-407E-A947-70E740481C1C}">
                <a14:useLocalDpi xmlns:a14="http://schemas.microsoft.com/office/drawing/2010/main" val="0"/>
              </a:ext>
            </a:extLst>
          </a:blip>
          <a:srcRect t="5747" b="5747"/>
          <a:stretch>
            <a:fillRect/>
          </a:stretch>
        </p:blipFill>
        <p:spPr>
          <a:ln>
            <a:noFill/>
          </a:ln>
        </p:spPr>
      </p:pic>
      <p:pic>
        <p:nvPicPr>
          <p:cNvPr id="14" name="Picture 2"/>
          <p:cNvPicPr>
            <a:picLocks noGrp="1" noChangeAspect="1" noChangeArrowheads="1"/>
          </p:cNvPicPr>
          <p:nvPr>
            <p:ph type="pic" idx="13"/>
          </p:nvPr>
        </p:nvPicPr>
        <p:blipFill>
          <a:blip r:embed="rId3">
            <a:extLst>
              <a:ext uri="{28A0092B-C50C-407E-A947-70E740481C1C}">
                <a14:useLocalDpi xmlns:a14="http://schemas.microsoft.com/office/drawing/2010/main" val="0"/>
              </a:ext>
            </a:extLst>
          </a:blip>
          <a:srcRect t="5870" b="5870"/>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274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0"/>
          </p:nvPr>
        </p:nvSpPr>
        <p:spPr/>
        <p:txBody>
          <a:bodyPr/>
          <a:lstStyle/>
          <a:p>
            <a:fld id="{706D636C-90A3-4979-BA37-BAB384B22101}" type="slidenum">
              <a:rPr lang="en-US" smtClean="0"/>
              <a:pPr/>
              <a:t>6</a:t>
            </a:fld>
            <a:endParaRPr lang="en-US"/>
          </a:p>
        </p:txBody>
      </p:sp>
      <p:sp>
        <p:nvSpPr>
          <p:cNvPr id="5" name="Content Placeholder 4"/>
          <p:cNvSpPr txBox="1">
            <a:spLocks noGrp="1"/>
          </p:cNvSpPr>
          <p:nvPr>
            <p:ph idx="1"/>
          </p:nvPr>
        </p:nvSpPr>
        <p:spPr>
          <a:xfrm>
            <a:off x="1104900" y="2401283"/>
            <a:ext cx="6953250" cy="1569660"/>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latin typeface="Arial"/>
                <a:ea typeface="Calibri"/>
                <a:cs typeface="Times New Roman"/>
              </a:rPr>
              <a:t>To provide strategies that will help support the sustainability of your program model and promising practices developed through the Ready to Work Grant</a:t>
            </a:r>
            <a:endParaRPr kumimoji="0" lang="en-US" sz="2400" b="1" i="0" u="none" strike="noStrike" kern="0" cap="none" spc="0" normalizeH="0" baseline="0" noProof="0" dirty="0">
              <a:ln>
                <a:noFill/>
              </a:ln>
              <a:solidFill>
                <a:sysClr val="windowText" lastClr="000000"/>
              </a:solidFill>
              <a:effectLst/>
              <a:uLnTx/>
              <a:uFillTx/>
              <a:latin typeface="Arial"/>
            </a:endParaRPr>
          </a:p>
        </p:txBody>
      </p:sp>
    </p:spTree>
    <p:extLst>
      <p:ext uri="{BB962C8B-B14F-4D97-AF65-F5344CB8AC3E}">
        <p14:creationId xmlns:p14="http://schemas.microsoft.com/office/powerpoint/2010/main" val="3268244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Today’s Agenda</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7</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1</a:t>
            </a:r>
          </a:p>
        </p:txBody>
      </p:sp>
      <p:sp>
        <p:nvSpPr>
          <p:cNvPr id="8" name="Content Placeholder 1"/>
          <p:cNvSpPr>
            <a:spLocks noGrp="1"/>
          </p:cNvSpPr>
          <p:nvPr>
            <p:ph idx="1"/>
          </p:nvPr>
        </p:nvSpPr>
        <p:spPr/>
        <p:txBody>
          <a:bodyPr>
            <a:normAutofit/>
          </a:bodyPr>
          <a:lstStyle/>
          <a:p>
            <a:pPr marL="0" indent="0">
              <a:buNone/>
            </a:pPr>
            <a:r>
              <a:rPr lang="en-US" sz="2600" b="1" dirty="0"/>
              <a:t>This Webinar will Focus on Four Sustainable Strategies</a:t>
            </a:r>
            <a:r>
              <a:rPr lang="en-US" sz="2600" dirty="0"/>
              <a:t>:</a:t>
            </a:r>
          </a:p>
          <a:p>
            <a:pPr>
              <a:buFont typeface="Arial" panose="020B0604020202020204" pitchFamily="34" charset="0"/>
              <a:buChar char="•"/>
            </a:pPr>
            <a:r>
              <a:rPr lang="en-US" sz="2600" dirty="0"/>
              <a:t>Evaluating Your Program</a:t>
            </a:r>
          </a:p>
          <a:p>
            <a:pPr>
              <a:buFont typeface="Arial" panose="020B0604020202020204" pitchFamily="34" charset="0"/>
              <a:buChar char="•"/>
            </a:pPr>
            <a:r>
              <a:rPr lang="en-US" sz="2600" dirty="0"/>
              <a:t>Developing a Succession Plan</a:t>
            </a:r>
          </a:p>
          <a:p>
            <a:pPr>
              <a:buFont typeface="Arial" panose="020B0604020202020204" pitchFamily="34" charset="0"/>
              <a:buChar char="•"/>
            </a:pPr>
            <a:r>
              <a:rPr lang="en-US" sz="2600" dirty="0"/>
              <a:t>Maintaining and Building Partnerships</a:t>
            </a:r>
          </a:p>
          <a:p>
            <a:pPr>
              <a:buFont typeface="Arial" panose="020B0604020202020204" pitchFamily="34" charset="0"/>
              <a:buChar char="•"/>
            </a:pPr>
            <a:r>
              <a:rPr lang="en-US" sz="2600" dirty="0"/>
              <a:t>Developing a Funding Plan</a:t>
            </a:r>
          </a:p>
          <a:p>
            <a:pPr>
              <a:buFont typeface="Arial" panose="020B0604020202020204" pitchFamily="34" charset="0"/>
              <a:buChar char="•"/>
            </a:pPr>
            <a:endParaRPr lang="en-US" sz="2400" dirty="0"/>
          </a:p>
          <a:p>
            <a:pPr>
              <a:buFont typeface="Arial" panose="020B0604020202020204" pitchFamily="34" charset="0"/>
              <a:buChar char="•"/>
            </a:pPr>
            <a:endParaRPr lang="en-US" sz="2800" dirty="0"/>
          </a:p>
          <a:p>
            <a:pPr>
              <a:buFont typeface="Arial" panose="020B0604020202020204" pitchFamily="34" charset="0"/>
              <a:buChar char="•"/>
            </a:pPr>
            <a:endParaRPr lang="en-US" sz="2800" dirty="0"/>
          </a:p>
          <a:p>
            <a:pPr>
              <a:buFont typeface="Arial" panose="020B0604020202020204" pitchFamily="34" charset="0"/>
              <a:buChar char="•"/>
            </a:pPr>
            <a:endParaRPr lang="en-US" sz="2800" dirty="0"/>
          </a:p>
        </p:txBody>
      </p:sp>
    </p:spTree>
    <p:extLst>
      <p:ext uri="{BB962C8B-B14F-4D97-AF65-F5344CB8AC3E}">
        <p14:creationId xmlns:p14="http://schemas.microsoft.com/office/powerpoint/2010/main" val="756852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1B0417-42DA-458C-92E4-46269A8A5A8D}"/>
              </a:ext>
            </a:extLst>
          </p:cNvPr>
          <p:cNvSpPr>
            <a:spLocks noGrp="1"/>
          </p:cNvSpPr>
          <p:nvPr>
            <p:ph type="title"/>
          </p:nvPr>
        </p:nvSpPr>
        <p:spPr>
          <a:xfrm>
            <a:off x="1787234" y="571073"/>
            <a:ext cx="6982116" cy="1445601"/>
          </a:xfrm>
        </p:spPr>
        <p:txBody>
          <a:bodyPr>
            <a:normAutofit fontScale="90000"/>
          </a:bodyPr>
          <a:lstStyle/>
          <a:p>
            <a:r>
              <a:rPr lang="en-US" sz="2700" dirty="0"/>
              <a:t>Where are you in the process of developing your sustainability plan? </a:t>
            </a:r>
            <a:r>
              <a:rPr lang="en-US" sz="2700" dirty="0">
                <a:solidFill>
                  <a:srgbClr val="FF0000"/>
                </a:solidFill>
              </a:rPr>
              <a:t>Choose all that apply</a:t>
            </a:r>
            <a:br>
              <a:rPr lang="en-US" sz="3600" dirty="0"/>
            </a:br>
            <a:endParaRPr lang="en-US" dirty="0"/>
          </a:p>
        </p:txBody>
      </p:sp>
      <p:sp>
        <p:nvSpPr>
          <p:cNvPr id="6" name="Content Placeholder 2"/>
          <p:cNvSpPr>
            <a:spLocks noGrp="1"/>
          </p:cNvSpPr>
          <p:nvPr>
            <p:ph idx="1"/>
          </p:nvPr>
        </p:nvSpPr>
        <p:spPr>
          <a:xfrm>
            <a:off x="939114" y="2188126"/>
            <a:ext cx="7364627" cy="3996773"/>
          </a:xfrm>
        </p:spPr>
        <p:txBody>
          <a:bodyPr>
            <a:normAutofit/>
          </a:bodyPr>
          <a:lstStyle/>
          <a:p>
            <a:pPr>
              <a:buFont typeface="Wingdings" pitchFamily="2" charset="2"/>
              <a:buChar char="q"/>
            </a:pPr>
            <a:r>
              <a:rPr lang="en-US" dirty="0"/>
              <a:t>Documenting sustainable successes</a:t>
            </a:r>
          </a:p>
          <a:p>
            <a:pPr>
              <a:buFont typeface="Wingdings" pitchFamily="2" charset="2"/>
              <a:buChar char="q"/>
            </a:pPr>
            <a:r>
              <a:rPr lang="en-US" dirty="0"/>
              <a:t>Assessing what to sustain from our RTW Grant</a:t>
            </a:r>
          </a:p>
          <a:p>
            <a:pPr>
              <a:buFont typeface="Wingdings" pitchFamily="2" charset="2"/>
              <a:buChar char="q"/>
            </a:pPr>
            <a:r>
              <a:rPr lang="en-US" dirty="0"/>
              <a:t>Identifying what resources are needed to sustain our project</a:t>
            </a:r>
          </a:p>
          <a:p>
            <a:pPr>
              <a:buFont typeface="Wingdings" pitchFamily="2" charset="2"/>
              <a:buChar char="q"/>
            </a:pPr>
            <a:r>
              <a:rPr lang="en-US" dirty="0"/>
              <a:t>Identifying key partners who will help achieve our project’s vision</a:t>
            </a:r>
          </a:p>
          <a:p>
            <a:pPr>
              <a:buFont typeface="Wingdings" pitchFamily="2" charset="2"/>
              <a:buChar char="q"/>
            </a:pPr>
            <a:r>
              <a:rPr lang="en-US" dirty="0"/>
              <a:t>Identifying potential funding sources for sustaining our project</a:t>
            </a:r>
          </a:p>
          <a:p>
            <a:pPr>
              <a:buFont typeface="Arial" pitchFamily="34" charset="0"/>
              <a:buChar char="•"/>
            </a:pPr>
            <a:endParaRPr lang="en-US" sz="2400" dirty="0"/>
          </a:p>
        </p:txBody>
      </p:sp>
      <p:sp>
        <p:nvSpPr>
          <p:cNvPr id="2" name="Slide Number Placeholder 1"/>
          <p:cNvSpPr>
            <a:spLocks noGrp="1"/>
          </p:cNvSpPr>
          <p:nvPr>
            <p:ph type="sldNum" sz="quarter" idx="10"/>
          </p:nvPr>
        </p:nvSpPr>
        <p:spPr/>
        <p:txBody>
          <a:bodyPr/>
          <a:lstStyle/>
          <a:p>
            <a:fld id="{78651A17-9376-40A4-9325-34268FB0E92D}" type="slidenum">
              <a:rPr lang="en-US" smtClean="0"/>
              <a:pPr/>
              <a:t>8</a:t>
            </a:fld>
            <a:endParaRPr lang="en-US" dirty="0"/>
          </a:p>
        </p:txBody>
      </p:sp>
    </p:spTree>
    <p:extLst>
      <p:ext uri="{BB962C8B-B14F-4D97-AF65-F5344CB8AC3E}">
        <p14:creationId xmlns:p14="http://schemas.microsoft.com/office/powerpoint/2010/main" val="178266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5" y="6356351"/>
            <a:ext cx="753001" cy="365125"/>
          </a:xfrm>
        </p:spPr>
        <p:txBody>
          <a:bodyPr/>
          <a:lstStyle/>
          <a:p>
            <a:fld id="{78651A17-9376-40A4-9325-34268FB0E92D}" type="slidenum">
              <a:rPr lang="en-US" smtClean="0">
                <a:solidFill>
                  <a:srgbClr val="303030">
                    <a:lumMod val="75000"/>
                    <a:lumOff val="25000"/>
                  </a:srgbClr>
                </a:solidFill>
              </a:rPr>
              <a:pPr/>
              <a:t>9</a:t>
            </a:fld>
            <a:endParaRPr lang="en-US" dirty="0">
              <a:solidFill>
                <a:srgbClr val="303030">
                  <a:lumMod val="75000"/>
                  <a:lumOff val="25000"/>
                </a:srgbClr>
              </a:solidFill>
            </a:endParaRPr>
          </a:p>
        </p:txBody>
      </p:sp>
      <p:sp>
        <p:nvSpPr>
          <p:cNvPr id="7" name="Text Placeholder 5"/>
          <p:cNvSpPr txBox="1">
            <a:spLocks/>
          </p:cNvSpPr>
          <p:nvPr/>
        </p:nvSpPr>
        <p:spPr>
          <a:xfrm>
            <a:off x="676275" y="1203327"/>
            <a:ext cx="7791450" cy="803274"/>
          </a:xfrm>
          <a:prstGeom prst="rect">
            <a:avLst/>
          </a:prstGeom>
          <a:solidFill>
            <a:srgbClr val="1F497D">
              <a:lumMod val="50000"/>
            </a:srgbClr>
          </a:solidFill>
        </p:spPr>
        <p:txBody>
          <a:bodyPr vert="horz" lIns="91440" tIns="45720" rIns="91440" bIns="45720" rtlCol="0">
            <a:noAutofit/>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sz="2800">
                <a:solidFill>
                  <a:sysClr val="window" lastClr="FFFFFF"/>
                </a:solidFill>
              </a:rPr>
              <a:t>Program Evaluation</a:t>
            </a:r>
            <a:endParaRPr lang="en-US" sz="2800" dirty="0">
              <a:solidFill>
                <a:sysClr val="window" lastClr="FFFFFF"/>
              </a:solidFill>
            </a:endParaRPr>
          </a:p>
        </p:txBody>
      </p:sp>
      <p:sp>
        <p:nvSpPr>
          <p:cNvPr id="10" name="Title 1"/>
          <p:cNvSpPr>
            <a:spLocks noGrp="1"/>
          </p:cNvSpPr>
          <p:nvPr>
            <p:ph type="title"/>
          </p:nvPr>
        </p:nvSpPr>
        <p:spPr>
          <a:xfrm>
            <a:off x="666750" y="354013"/>
            <a:ext cx="6908800" cy="774700"/>
          </a:xfrm>
        </p:spPr>
        <p:txBody>
          <a:bodyPr>
            <a:normAutofit/>
          </a:bodyPr>
          <a:lstStyle/>
          <a:p>
            <a:r>
              <a:rPr lang="en-US" sz="3600" b="1" dirty="0"/>
              <a:t>Sustainability Strategy #1</a:t>
            </a:r>
            <a:endParaRPr lang="en-US" sz="3600" dirty="0"/>
          </a:p>
        </p:txBody>
      </p:sp>
      <p:sp>
        <p:nvSpPr>
          <p:cNvPr id="11" name="TextBox 10"/>
          <p:cNvSpPr txBox="1"/>
          <p:nvPr/>
        </p:nvSpPr>
        <p:spPr>
          <a:xfrm>
            <a:off x="676275" y="2495550"/>
            <a:ext cx="7791450" cy="23083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Before a funder or new partner will want to make a long-term commitment to supporting your organization, they must believe in not only what you’ve done to address a problem or need they will also want to know your future plans. This involves communicating your vision for your program. </a:t>
            </a:r>
          </a:p>
        </p:txBody>
      </p:sp>
    </p:spTree>
    <p:extLst>
      <p:ext uri="{BB962C8B-B14F-4D97-AF65-F5344CB8AC3E}">
        <p14:creationId xmlns:p14="http://schemas.microsoft.com/office/powerpoint/2010/main" val="28559557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3325&quot;&gt;&lt;object type=&quot;3&quot; unique_id=&quot;13326&quot;&gt;&lt;property id=&quot;20148&quot; value=&quot;5&quot;/&gt;&lt;property id=&quot;20300&quot; value=&quot;Slide 1 - &amp;quot;Let’s get to know who is on the call today. Using the poll, select the role that you play in your H-1B RTW grant. &amp;quot;&quot;/&gt;&lt;property id=&quot;20307&quot; value=&quot;288&quot;/&gt;&lt;/object&gt;&lt;object type=&quot;3&quot; unique_id=&quot;13327&quot;&gt;&lt;property id=&quot;20148&quot; value=&quot;5&quot;/&gt;&lt;property id=&quot;20300&quot; value=&quot;Slide 2 - &amp;quot;Sustaining Your Promising Practices &amp;quot;&quot;/&gt;&lt;property id=&quot;20307&quot; value=&quot;287&quot;/&gt;&lt;/object&gt;&lt;object type=&quot;3&quot; unique_id=&quot;13328&quot;&gt;&lt;property id=&quot;20148&quot; value=&quot;5&quot;/&gt;&lt;property id=&quot;20300&quot; value=&quot;Slide 3&quot;/&gt;&lt;property id=&quot;20307&quot; value=&quot;272&quot;/&gt;&lt;/object&gt;&lt;object type=&quot;3&quot; unique_id=&quot;13329&quot;&gt;&lt;property id=&quot;20148&quot; value=&quot;5&quot;/&gt;&lt;property id=&quot;20300&quot; value=&quot;Slide 4&quot;/&gt;&lt;property id=&quot;20307&quot; value=&quot;280&quot;/&gt;&lt;/object&gt;&lt;object type=&quot;3&quot; unique_id=&quot;13330&quot;&gt;&lt;property id=&quot;20148&quot; value=&quot;5&quot;/&gt;&lt;property id=&quot;20300&quot; value=&quot;Slide 5&quot;/&gt;&lt;property id=&quot;20307&quot; value=&quot;274&quot;/&gt;&lt;/object&gt;&lt;object type=&quot;3&quot; unique_id=&quot;13331&quot;&gt;&lt;property id=&quot;20148&quot; value=&quot;5&quot;/&gt;&lt;property id=&quot;20300&quot; value=&quot;Slide 6&quot;/&gt;&lt;property id=&quot;20307&quot; value=&quot;286&quot;/&gt;&lt;/object&gt;&lt;object type=&quot;3&quot; unique_id=&quot;13332&quot;&gt;&lt;property id=&quot;20148&quot; value=&quot;5&quot;/&gt;&lt;property id=&quot;20300&quot; value=&quot;Slide 7 - &amp;quot;Today’s Agenda&amp;quot;&quot;/&gt;&lt;property id=&quot;20307&quot; value=&quot;276&quot;/&gt;&lt;/object&gt;&lt;object type=&quot;3&quot; unique_id=&quot;13334&quot;&gt;&lt;property id=&quot;20148&quot; value=&quot;5&quot;/&gt;&lt;property id=&quot;20300&quot; value=&quot;Slide 9 - &amp;quot;Sustainability Strategy #1&amp;quot;&quot;/&gt;&lt;property id=&quot;20307&quot; value=&quot;293&quot;/&gt;&lt;/object&gt;&lt;object type=&quot;3&quot; unique_id=&quot;13335&quot;&gt;&lt;property id=&quot;20148&quot; value=&quot;5&quot;/&gt;&lt;property id=&quot;20300&quot; value=&quot;Slide 10&quot;/&gt;&lt;property id=&quot;20307&quot; value=&quot;259&quot;/&gt;&lt;/object&gt;&lt;object type=&quot;3&quot; unique_id=&quot;13336&quot;&gt;&lt;property id=&quot;20148&quot; value=&quot;5&quot;/&gt;&lt;property id=&quot;20300&quot; value=&quot;Slide 11&quot;/&gt;&lt;property id=&quot;20307&quot; value=&quot;290&quot;/&gt;&lt;/object&gt;&lt;object type=&quot;3&quot; unique_id=&quot;13339&quot;&gt;&lt;property id=&quot;20148&quot; value=&quot;5&quot;/&gt;&lt;property id=&quot;20300&quot; value=&quot;Slide 14 - &amp;quot;Sustainability Strategy #2&amp;quot;&quot;/&gt;&lt;property id=&quot;20307&quot; value=&quot;294&quot;/&gt;&lt;/object&gt;&lt;object type=&quot;3&quot; unique_id=&quot;13340&quot;&gt;&lt;property id=&quot;20148&quot; value=&quot;5&quot;/&gt;&lt;property id=&quot;20300&quot; value=&quot;Slide 15 - &amp;quot;Sustainability Strategy #2&amp;quot;&quot;/&gt;&lt;property id=&quot;20307&quot; value=&quot;295&quot;/&gt;&lt;/object&gt;&lt;object type=&quot;3&quot; unique_id=&quot;13341&quot;&gt;&lt;property id=&quot;20148&quot; value=&quot;5&quot;/&gt;&lt;property id=&quot;20300&quot; value=&quot;Slide 16 - &amp;quot;Sustainability Strategy #2&amp;quot;&quot;/&gt;&lt;property id=&quot;20307&quot; value=&quot;296&quot;/&gt;&lt;/object&gt;&lt;object type=&quot;3&quot; unique_id=&quot;13344&quot;&gt;&lt;property id=&quot;20148&quot; value=&quot;5&quot;/&gt;&lt;property id=&quot;20300&quot; value=&quot;Slide 19 - &amp;quot;Sustainability Strategy #3&amp;quot;&quot;/&gt;&lt;property id=&quot;20307&quot; value=&quot;299&quot;/&gt;&lt;/object&gt;&lt;object type=&quot;3&quot; unique_id=&quot;13345&quot;&gt;&lt;property id=&quot;20148&quot; value=&quot;5&quot;/&gt;&lt;property id=&quot;20300&quot; value=&quot;Slide 20&quot;/&gt;&lt;property id=&quot;20307&quot; value=&quot;300&quot;/&gt;&lt;/object&gt;&lt;object type=&quot;3&quot; unique_id=&quot;13348&quot;&gt;&lt;property id=&quot;20148&quot; value=&quot;5&quot;/&gt;&lt;property id=&quot;20300&quot; value=&quot;Slide 23 - &amp;quot;Sustainability Strategy #4&amp;quot;&quot;/&gt;&lt;property id=&quot;20307&quot; value=&quot;303&quot;/&gt;&lt;/object&gt;&lt;object type=&quot;3&quot; unique_id=&quot;13349&quot;&gt;&lt;property id=&quot;20148&quot; value=&quot;5&quot;/&gt;&lt;property id=&quot;20300&quot; value=&quot;Slide 24&quot;/&gt;&lt;property id=&quot;20307&quot; value=&quot;304&quot;/&gt;&lt;/object&gt;&lt;object type=&quot;3&quot; unique_id=&quot;13351&quot;&gt;&lt;property id=&quot;20148&quot; value=&quot;5&quot;/&gt;&lt;property id=&quot;20300&quot; value=&quot;Slide 26 - &amp;quot;Presentation Take-away&amp;quot;&quot;/&gt;&lt;property id=&quot;20307&quot; value=&quot;306&quot;/&gt;&lt;/object&gt;&lt;object type=&quot;3&quot; unique_id=&quot;13352&quot;&gt;&lt;property id=&quot;20148&quot; value=&quot;5&quot;/&gt;&lt;property id=&quot;20300&quot; value=&quot;Slide 27 - &amp;quot;Presentation Take-away&amp;quot;&quot;/&gt;&lt;property id=&quot;20307&quot; value=&quot;307&quot;/&gt;&lt;/object&gt;&lt;object type=&quot;3&quot; unique_id=&quot;13353&quot;&gt;&lt;property id=&quot;20148&quot; value=&quot;5&quot;/&gt;&lt;property id=&quot;20300&quot; value=&quot;Slide 28&quot;/&gt;&lt;property id=&quot;20307&quot; value=&quot;281&quot;/&gt;&lt;/object&gt;&lt;object type=&quot;3&quot; unique_id=&quot;13354&quot;&gt;&lt;property id=&quot;20148&quot; value=&quot;5&quot;/&gt;&lt;property id=&quot;20300&quot; value=&quot;Slide 29 - &amp;quot;Reminders&amp;quot;&quot;/&gt;&lt;property id=&quot;20307&quot; value=&quot;277&quot;/&gt;&lt;/object&gt;&lt;object type=&quot;3&quot; unique_id=&quot;13355&quot;&gt;&lt;property id=&quot;20148&quot; value=&quot;5&quot;/&gt;&lt;property id=&quot;20300&quot; value=&quot;Slide 30&quot;/&gt;&lt;property id=&quot;20307&quot; value=&quot;309&quot;/&gt;&lt;/object&gt;&lt;object type=&quot;3&quot; unique_id=&quot;13356&quot;&gt;&lt;property id=&quot;20148&quot; value=&quot;5&quot;/&gt;&lt;property id=&quot;20300&quot; value=&quot;Slide 31&quot;/&gt;&lt;property id=&quot;20307&quot; value=&quot;282&quot;/&gt;&lt;/object&gt;&lt;object type=&quot;3&quot; unique_id=&quot;13555&quot;&gt;&lt;property id=&quot;20148&quot; value=&quot;5&quot;/&gt;&lt;property id=&quot;20300&quot; value=&quot;Slide 8 - &amp;quot;Where are you in the process of developing your sustainability plan? Choose all that apply &amp;quot;&quot;/&gt;&lt;property id=&quot;20307&quot; value=&quot;310&quot;/&gt;&lt;/object&gt;&lt;object type=&quot;3&quot; unique_id=&quot;13556&quot;&gt;&lt;property id=&quot;20148&quot; value=&quot;5&quot;/&gt;&lt;property id=&quot;20300&quot; value=&quot;Slide 17 - &amp;quot;Question #1&amp;quot;&quot;/&gt;&lt;property id=&quot;20307&quot; value=&quot;311&quot;/&gt;&lt;/object&gt;&lt;object type=&quot;3&quot; unique_id=&quot;13557&quot;&gt;&lt;property id=&quot;20148&quot; value=&quot;5&quot;/&gt;&lt;property id=&quot;20300&quot; value=&quot;Slide 21 - &amp;quot;What types of partners need to be engaged in your sustainability planning right now?  Choose all that apply &amp;quot;&quot;/&gt;&lt;property id=&quot;20307&quot; value=&quot;313&quot;/&gt;&lt;/object&gt;&lt;object type=&quot;3&quot; unique_id=&quot;13558&quot;&gt;&lt;property id=&quot;20148&quot; value=&quot;5&quot;/&gt;&lt;property id=&quot;20300&quot; value=&quot;Slide 22 - &amp;quot;Question #2&amp;quot;&quot;/&gt;&lt;property id=&quot;20307&quot; value=&quot;312&quot;/&gt;&lt;/object&gt;&lt;object type=&quot;3&quot; unique_id=&quot;13970&quot;&gt;&lt;property id=&quot;20148&quot; value=&quot;5&quot;/&gt;&lt;property id=&quot;20300&quot; value=&quot;Slide 12 - &amp;quot;Question #1&amp;quot;&quot;/&gt;&lt;property id=&quot;20307&quot; value=&quot;315&quot;/&gt;&lt;/object&gt;&lt;object type=&quot;3&quot; unique_id=&quot;13971&quot;&gt;&lt;property id=&quot;20148&quot; value=&quot;5&quot;/&gt;&lt;property id=&quot;20300&quot; value=&quot;Slide 13 - &amp;quot;Question #2&amp;quot;&quot;/&gt;&lt;property id=&quot;20307&quot; value=&quot;316&quot;/&gt;&lt;/object&gt;&lt;object type=&quot;3&quot; unique_id=&quot;13972&quot;&gt;&lt;property id=&quot;20148&quot; value=&quot;5&quot;/&gt;&lt;property id=&quot;20300&quot; value=&quot;Slide 18 - &amp;quot;Question #2&amp;quot;&quot;/&gt;&lt;property id=&quot;20307&quot; value=&quot;314&quot;/&gt;&lt;/object&gt;&lt;object type=&quot;3&quot; unique_id=&quot;13973&quot;&gt;&lt;property id=&quot;20148&quot; value=&quot;5&quot;/&gt;&lt;property id=&quot;20300&quot; value=&quot;Slide 25 - &amp;quot;Where are you in the process of seeking other funding sources to sustain your promising practices?  Choose all tha&quot;/&gt;&lt;property id=&quot;20307&quot; value=&quot;317&quot;/&gt;&lt;/object&gt;&lt;/object&gt;&lt;object type=&quot;8&quot; unique_id=&quot;13389&quot;&gt;&lt;/object&gt;&lt;/object&gt;&lt;/database&gt;"/>
  <p:tag name="SECTOMILLISECCONVERTED" val="1"/>
</p:tagLst>
</file>

<file path=ppt/theme/theme1.xml><?xml version="1.0" encoding="utf-8"?>
<a:theme xmlns:a="http://schemas.openxmlformats.org/drawingml/2006/main" name="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active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27ECA4697952647996E3DCC2F1F08AE" ma:contentTypeVersion="0" ma:contentTypeDescription="Create a new document." ma:contentTypeScope="" ma:versionID="f2c62b2e7a6d721f16ce36fba2ae524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9D6581-FF20-4325-BA6A-D76F7645C343}">
  <ds:schemaRefs>
    <ds:schemaRef ds:uri="http://schemas.microsoft.com/sharepoint/v3/contenttype/forms"/>
  </ds:schemaRefs>
</ds:datastoreItem>
</file>

<file path=customXml/itemProps2.xml><?xml version="1.0" encoding="utf-8"?>
<ds:datastoreItem xmlns:ds="http://schemas.openxmlformats.org/officeDocument/2006/customXml" ds:itemID="{A917E154-514E-4C5D-93EA-A1288BAA4E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7CF015E-6999-426A-BC7D-409AC2FCC98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8374</TotalTime>
  <Words>1443</Words>
  <Application>Microsoft Office PowerPoint</Application>
  <PresentationFormat>On-screen Show (4:3)</PresentationFormat>
  <Paragraphs>189</Paragraphs>
  <Slides>31</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31</vt:i4>
      </vt:variant>
    </vt:vector>
  </HeadingPairs>
  <TitlesOfParts>
    <vt:vector size="44" baseType="lpstr">
      <vt:lpstr>Arial</vt:lpstr>
      <vt:lpstr>Calibri</vt:lpstr>
      <vt:lpstr>Courier New</vt:lpstr>
      <vt:lpstr>Impact</vt:lpstr>
      <vt:lpstr>Symbol</vt:lpstr>
      <vt:lpstr>Times New Roman</vt:lpstr>
      <vt:lpstr>Webdings</vt:lpstr>
      <vt:lpstr>Wingdings</vt:lpstr>
      <vt:lpstr>Wingdings 2</vt:lpstr>
      <vt:lpstr>Wingdings 3</vt:lpstr>
      <vt:lpstr>Standard Slides</vt:lpstr>
      <vt:lpstr>Interactive Slides</vt:lpstr>
      <vt:lpstr>1_Standard Slides</vt:lpstr>
      <vt:lpstr>Let’s get to know who is on the call today. Using the poll, select the role that you play in your H-1B RTW grant. </vt:lpstr>
      <vt:lpstr>Sustaining Your Promising Practices </vt:lpstr>
      <vt:lpstr>PowerPoint Presentation</vt:lpstr>
      <vt:lpstr>PowerPoint Presentation</vt:lpstr>
      <vt:lpstr>PowerPoint Presentation</vt:lpstr>
      <vt:lpstr>PowerPoint Presentation</vt:lpstr>
      <vt:lpstr>Today’s Agenda</vt:lpstr>
      <vt:lpstr>Where are you in the process of developing your sustainability plan? Choose all that apply </vt:lpstr>
      <vt:lpstr>Sustainability Strategy #1</vt:lpstr>
      <vt:lpstr>PowerPoint Presentation</vt:lpstr>
      <vt:lpstr>PowerPoint Presentation</vt:lpstr>
      <vt:lpstr>Question #1</vt:lpstr>
      <vt:lpstr>Question #2</vt:lpstr>
      <vt:lpstr>Sustainability Strategy #2</vt:lpstr>
      <vt:lpstr>Sustainability Strategy #2</vt:lpstr>
      <vt:lpstr>Sustainability Strategy #2</vt:lpstr>
      <vt:lpstr>Question #1</vt:lpstr>
      <vt:lpstr>Question #2</vt:lpstr>
      <vt:lpstr>Sustainability Strategy #3</vt:lpstr>
      <vt:lpstr>PowerPoint Presentation</vt:lpstr>
      <vt:lpstr>What types of partners need to be engaged in your sustainability planning right now?  Choose all that apply </vt:lpstr>
      <vt:lpstr>Question #2</vt:lpstr>
      <vt:lpstr>Sustainability Strategy #4</vt:lpstr>
      <vt:lpstr>PowerPoint Presentation</vt:lpstr>
      <vt:lpstr>Where are you in the process of seeking other funding sources to sustain your promising practices?  Choose all that apply </vt:lpstr>
      <vt:lpstr>Presentation Take-away</vt:lpstr>
      <vt:lpstr>Presentation Take-away</vt:lpstr>
      <vt:lpstr>PowerPoint Presentation</vt:lpstr>
      <vt:lpstr>Reminders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Jonathan Vehlow</cp:lastModifiedBy>
  <cp:revision>188</cp:revision>
  <dcterms:created xsi:type="dcterms:W3CDTF">2017-06-21T17:13:53Z</dcterms:created>
  <dcterms:modified xsi:type="dcterms:W3CDTF">2017-12-18T15:49:50Z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0x010100727ECA4697952647996E3DCC2F1F08AE</vt:lpwstr>
  </property>
</Properties>
</file>