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40"/>
  </p:notesMasterIdLst>
  <p:sldIdLst>
    <p:sldId id="288" r:id="rId6"/>
    <p:sldId id="287" r:id="rId7"/>
    <p:sldId id="272" r:id="rId8"/>
    <p:sldId id="310" r:id="rId9"/>
    <p:sldId id="280" r:id="rId10"/>
    <p:sldId id="286" r:id="rId11"/>
    <p:sldId id="311" r:id="rId12"/>
    <p:sldId id="258" r:id="rId13"/>
    <p:sldId id="298" r:id="rId14"/>
    <p:sldId id="315" r:id="rId15"/>
    <p:sldId id="299" r:id="rId16"/>
    <p:sldId id="301" r:id="rId17"/>
    <p:sldId id="300" r:id="rId18"/>
    <p:sldId id="274" r:id="rId19"/>
    <p:sldId id="295" r:id="rId20"/>
    <p:sldId id="289" r:id="rId21"/>
    <p:sldId id="290" r:id="rId22"/>
    <p:sldId id="292" r:id="rId23"/>
    <p:sldId id="293" r:id="rId24"/>
    <p:sldId id="296" r:id="rId25"/>
    <p:sldId id="309" r:id="rId26"/>
    <p:sldId id="314" r:id="rId27"/>
    <p:sldId id="294" r:id="rId28"/>
    <p:sldId id="291" r:id="rId29"/>
    <p:sldId id="303" r:id="rId30"/>
    <p:sldId id="308" r:id="rId31"/>
    <p:sldId id="304" r:id="rId32"/>
    <p:sldId id="306" r:id="rId33"/>
    <p:sldId id="307" r:id="rId34"/>
    <p:sldId id="313" r:id="rId35"/>
    <p:sldId id="277" r:id="rId36"/>
    <p:sldId id="284" r:id="rId37"/>
    <p:sldId id="275" r:id="rId38"/>
    <p:sldId id="282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84717" autoAdjust="0"/>
  </p:normalViewPr>
  <p:slideViewPr>
    <p:cSldViewPr snapToGrid="0">
      <p:cViewPr varScale="1">
        <p:scale>
          <a:sx n="96" d="100"/>
          <a:sy n="96" d="100"/>
        </p:scale>
        <p:origin x="3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190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A3AC9-74E4-43C3-94A1-ADCAF57C6CF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FD8C1-4736-4210-BADE-9860F424197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3627563" y="2143"/>
          <a:ext cx="1892073" cy="893232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rgbClr val="F79646">
              <a:shade val="50000"/>
            </a:srgbClr>
          </a:solidFill>
          <a:prstDash val="solid"/>
        </a:ln>
        <a:effectLst/>
      </dgm:spPr>
      <dgm:t>
        <a:bodyPr/>
        <a:lstStyle/>
        <a:p>
          <a:pPr algn="r"/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Build Cross-Agency       Partnerships</a:t>
          </a: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</a:p>
      </dgm:t>
    </dgm:pt>
    <dgm:pt modelId="{09335744-4DAC-4C74-B4E7-A54F8F12BE56}" type="parTrans" cxnId="{B9221E03-E56D-4855-8D33-F2C6FF5E56F7}">
      <dgm:prSet/>
      <dgm:spPr/>
      <dgm:t>
        <a:bodyPr/>
        <a:lstStyle/>
        <a:p>
          <a:endParaRPr lang="en-US"/>
        </a:p>
      </dgm:t>
    </dgm:pt>
    <dgm:pt modelId="{4593F89B-60AE-48F8-9468-3EF84FF40140}" type="sibTrans" cxnId="{B9221E03-E56D-4855-8D33-F2C6FF5E56F7}">
      <dgm:prSet/>
      <dgm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3112880" y="257699"/>
              </a:moveTo>
              <a:arcTo wR="2103940" hR="2103940" stAng="17919354" swAng="348931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AAE9E342-B802-4C9B-ADAF-69971C3B16BC}">
      <dgm:prSet phldrT="[Text]" custT="1"/>
      <dgm:spPr>
        <a:xfrm>
          <a:off x="5708563" y="859384"/>
          <a:ext cx="1374204" cy="1282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Industry Sector and Engage Employers</a:t>
          </a:r>
        </a:p>
      </dgm:t>
    </dgm:pt>
    <dgm:pt modelId="{A673ABC1-3FDA-488F-934B-B3D20B01E9DE}" type="parTrans" cxnId="{C8C2A1D2-0EE1-4672-931E-5255FE8B36CD}">
      <dgm:prSet/>
      <dgm:spPr/>
      <dgm:t>
        <a:bodyPr/>
        <a:lstStyle/>
        <a:p>
          <a:endParaRPr lang="en-US"/>
        </a:p>
      </dgm:t>
    </dgm:pt>
    <dgm:pt modelId="{C289CF3D-0290-4B5E-80CF-9F9148FF0E01}" type="sibTrans" cxnId="{C8C2A1D2-0EE1-4672-931E-5255FE8B36CD}">
      <dgm:prSet/>
      <dgm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4197423" y="1894438"/>
              </a:moveTo>
              <a:arcTo wR="2103940" hR="2103940" stAng="21257114" swAng="1013798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0628D9D8-68DC-4ACA-981D-9596948A9F47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5708563" y="3158053"/>
          <a:ext cx="1374204" cy="893232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Design Education and Training Programs</a:t>
          </a:r>
        </a:p>
      </dgm:t>
    </dgm:pt>
    <dgm:pt modelId="{F5B3ECEF-AB6B-4A9E-A643-038ADA74EA60}" type="parTrans" cxnId="{1EDF48A5-D55C-43DF-94F6-3C5D73040B94}">
      <dgm:prSet/>
      <dgm:spPr/>
      <dgm:t>
        <a:bodyPr/>
        <a:lstStyle/>
        <a:p>
          <a:endParaRPr lang="en-US"/>
        </a:p>
      </dgm:t>
    </dgm:pt>
    <dgm:pt modelId="{F82008CE-3B1F-41B9-87EF-FB672DBCCC59}" type="sibTrans" cxnId="{1EDF48A5-D55C-43DF-94F6-3C5D73040B94}">
      <dgm:prSet/>
      <dgm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3456654" y="3715376"/>
              </a:moveTo>
              <a:arcTo wR="2103940" hR="2103940" stAng="2999300" swAng="83146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E0A810E2-A177-420C-BD6E-CE8481B18F4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799566" y="4210023"/>
          <a:ext cx="1548068" cy="893232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Funding Needs and Sources</a:t>
          </a:r>
        </a:p>
      </dgm:t>
    </dgm:pt>
    <dgm:pt modelId="{833DD4F1-1F9B-4AAC-AC94-75AA1A1A79B6}" type="parTrans" cxnId="{049BDC89-9EAE-434A-BECB-A0E63474068F}">
      <dgm:prSet/>
      <dgm:spPr/>
      <dgm:t>
        <a:bodyPr/>
        <a:lstStyle/>
        <a:p>
          <a:endParaRPr lang="en-US"/>
        </a:p>
      </dgm:t>
    </dgm:pt>
    <dgm:pt modelId="{D06B2322-A483-4201-9E90-86412CA7F0A5}" type="sibTrans" cxnId="{049BDC89-9EAE-434A-BECB-A0E63474068F}">
      <dgm:prSet/>
      <dgm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1176556" y="3992464"/>
              </a:moveTo>
              <a:arcTo wR="2103940" hR="2103940" stAng="6969236" swAng="83146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18D30382-301D-412C-8EAE-735C2017E33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1908831" y="3158053"/>
          <a:ext cx="1685406" cy="893232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rgbClr val="9BBB5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Align Policies and Programs</a:t>
          </a:r>
        </a:p>
      </dgm:t>
    </dgm:pt>
    <dgm:pt modelId="{933DC6FE-5E2F-4536-B263-8A696CCB391D}" type="parTrans" cxnId="{CEB18747-732C-4F39-8C58-C40668776A0C}">
      <dgm:prSet/>
      <dgm:spPr/>
      <dgm:t>
        <a:bodyPr/>
        <a:lstStyle/>
        <a:p>
          <a:endParaRPr lang="en-US"/>
        </a:p>
      </dgm:t>
    </dgm:pt>
    <dgm:pt modelId="{F6D4945A-E963-48BF-9E4D-BA4248769161}" type="sibTrans" cxnId="{CEB18747-732C-4F39-8C58-C40668776A0C}">
      <dgm:prSet/>
      <dgm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32782" y="2473898"/>
              </a:moveTo>
              <a:arcTo wR="2103940" hR="2103940" stAng="10192345" swAng="1215311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3A5C1C64-19EC-447A-83C5-4970973F2E11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2064432" y="1054113"/>
          <a:ext cx="1374204" cy="893232"/>
        </a:xfrm>
        <a:prstGeom prst="round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Measure System Change and Performance</a:t>
          </a:r>
        </a:p>
      </dgm:t>
    </dgm:pt>
    <dgm:pt modelId="{9475A8C7-921D-479C-AA45-9453C5E71ADA}" type="parTrans" cxnId="{D6B4205A-785A-4835-9278-17E1DEFCB703}">
      <dgm:prSet/>
      <dgm:spPr/>
      <dgm:t>
        <a:bodyPr/>
        <a:lstStyle/>
        <a:p>
          <a:endParaRPr lang="en-US"/>
        </a:p>
      </dgm:t>
    </dgm:pt>
    <dgm:pt modelId="{48C2C79D-F2D8-426A-8D33-C9FCAF0D496D}" type="sibTrans" cxnId="{D6B4205A-785A-4835-9278-17E1DEFCB703}">
      <dgm:prSet/>
      <dgm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723011" y="516614"/>
              </a:moveTo>
              <a:arcTo wR="2103940" hR="2103940" stAng="13738659" swAng="644633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lang="en-US"/>
        </a:p>
      </dgm:t>
    </dgm:pt>
    <dgm:pt modelId="{81F495B1-FBB2-42B5-BC58-1CD925D47F9A}" type="pres">
      <dgm:prSet presAssocID="{D91A3AC9-74E4-43C3-94A1-ADCAF57C6CF5}" presName="cycle" presStyleCnt="0">
        <dgm:presLayoutVars>
          <dgm:dir/>
          <dgm:resizeHandles val="exact"/>
        </dgm:presLayoutVars>
      </dgm:prSet>
      <dgm:spPr/>
    </dgm:pt>
    <dgm:pt modelId="{9EDD699E-E237-4CDC-B9B5-FA70DE0BD867}" type="pres">
      <dgm:prSet presAssocID="{08EFD8C1-4736-4210-BADE-9860F424197C}" presName="node" presStyleLbl="node1" presStyleIdx="0" presStyleCnt="6" custScaleX="137685">
        <dgm:presLayoutVars>
          <dgm:bulletEnabled val="1"/>
        </dgm:presLayoutVars>
      </dgm:prSet>
      <dgm:spPr/>
    </dgm:pt>
    <dgm:pt modelId="{FFA43176-EEA9-4C97-ADEE-CEA8E590750D}" type="pres">
      <dgm:prSet presAssocID="{08EFD8C1-4736-4210-BADE-9860F424197C}" presName="spNode" presStyleCnt="0"/>
      <dgm:spPr/>
    </dgm:pt>
    <dgm:pt modelId="{0A850D4C-0C61-421B-9D13-93FEE352F59E}" type="pres">
      <dgm:prSet presAssocID="{4593F89B-60AE-48F8-9468-3EF84FF40140}" presName="sibTrans" presStyleLbl="sibTrans1D1" presStyleIdx="0" presStyleCnt="6"/>
      <dgm:spPr/>
    </dgm:pt>
    <dgm:pt modelId="{4F07A0C2-82E4-4DDD-8E87-7B467F2245EE}" type="pres">
      <dgm:prSet presAssocID="{AAE9E342-B802-4C9B-ADAF-69971C3B16BC}" presName="node" presStyleLbl="node1" presStyleIdx="1" presStyleCnt="6" custScaleY="143601">
        <dgm:presLayoutVars>
          <dgm:bulletEnabled val="1"/>
        </dgm:presLayoutVars>
      </dgm:prSet>
      <dgm:spPr/>
    </dgm:pt>
    <dgm:pt modelId="{2432A739-96D6-4B4C-8CC3-7053FB9B1BDA}" type="pres">
      <dgm:prSet presAssocID="{AAE9E342-B802-4C9B-ADAF-69971C3B16BC}" presName="spNode" presStyleCnt="0"/>
      <dgm:spPr/>
    </dgm:pt>
    <dgm:pt modelId="{A510D003-F8BC-4C72-84D9-9A8EB852EB77}" type="pres">
      <dgm:prSet presAssocID="{C289CF3D-0290-4B5E-80CF-9F9148FF0E01}" presName="sibTrans" presStyleLbl="sibTrans1D1" presStyleIdx="1" presStyleCnt="6"/>
      <dgm:spPr/>
    </dgm:pt>
    <dgm:pt modelId="{078C3E53-E978-4D68-B140-82A194D9FB0E}" type="pres">
      <dgm:prSet presAssocID="{0628D9D8-68DC-4ACA-981D-9596948A9F47}" presName="node" presStyleLbl="node1" presStyleIdx="2" presStyleCnt="6">
        <dgm:presLayoutVars>
          <dgm:bulletEnabled val="1"/>
        </dgm:presLayoutVars>
      </dgm:prSet>
      <dgm:spPr/>
    </dgm:pt>
    <dgm:pt modelId="{470428ED-F99E-4789-A7B8-7C7DA47CD538}" type="pres">
      <dgm:prSet presAssocID="{0628D9D8-68DC-4ACA-981D-9596948A9F47}" presName="spNode" presStyleCnt="0"/>
      <dgm:spPr/>
    </dgm:pt>
    <dgm:pt modelId="{897E92BD-ACE8-4422-93BB-628C63C62C84}" type="pres">
      <dgm:prSet presAssocID="{F82008CE-3B1F-41B9-87EF-FB672DBCCC59}" presName="sibTrans" presStyleLbl="sibTrans1D1" presStyleIdx="2" presStyleCnt="6"/>
      <dgm:spPr/>
    </dgm:pt>
    <dgm:pt modelId="{01E306EC-6169-42F7-9FAF-AF0301C6C177}" type="pres">
      <dgm:prSet presAssocID="{E0A810E2-A177-420C-BD6E-CE8481B18F4B}" presName="node" presStyleLbl="node1" presStyleIdx="3" presStyleCnt="6" custScaleX="112652">
        <dgm:presLayoutVars>
          <dgm:bulletEnabled val="1"/>
        </dgm:presLayoutVars>
      </dgm:prSet>
      <dgm:spPr/>
    </dgm:pt>
    <dgm:pt modelId="{F33F817B-5238-4B66-BE64-9C0B4CADED31}" type="pres">
      <dgm:prSet presAssocID="{E0A810E2-A177-420C-BD6E-CE8481B18F4B}" presName="spNode" presStyleCnt="0"/>
      <dgm:spPr/>
    </dgm:pt>
    <dgm:pt modelId="{D5E7CAB4-4F68-4A27-AB43-8794A58334A2}" type="pres">
      <dgm:prSet presAssocID="{D06B2322-A483-4201-9E90-86412CA7F0A5}" presName="sibTrans" presStyleLbl="sibTrans1D1" presStyleIdx="3" presStyleCnt="6"/>
      <dgm:spPr/>
    </dgm:pt>
    <dgm:pt modelId="{54717255-3642-4D1F-A562-676FD6E9C6D8}" type="pres">
      <dgm:prSet presAssocID="{18D30382-301D-412C-8EAE-735C2017E335}" presName="node" presStyleLbl="node1" presStyleIdx="4" presStyleCnt="6" custScaleX="122646">
        <dgm:presLayoutVars>
          <dgm:bulletEnabled val="1"/>
        </dgm:presLayoutVars>
      </dgm:prSet>
      <dgm:spPr/>
    </dgm:pt>
    <dgm:pt modelId="{0BD8D564-9D5B-4EFC-9ACD-F79323795DDE}" type="pres">
      <dgm:prSet presAssocID="{18D30382-301D-412C-8EAE-735C2017E335}" presName="spNode" presStyleCnt="0"/>
      <dgm:spPr/>
    </dgm:pt>
    <dgm:pt modelId="{CCB8E28F-DD6B-41F1-A983-5F58FC6D644C}" type="pres">
      <dgm:prSet presAssocID="{F6D4945A-E963-48BF-9E4D-BA4248769161}" presName="sibTrans" presStyleLbl="sibTrans1D1" presStyleIdx="4" presStyleCnt="6"/>
      <dgm:spPr/>
    </dgm:pt>
    <dgm:pt modelId="{D7BB6494-D67B-4DC9-8E46-F9389F28083A}" type="pres">
      <dgm:prSet presAssocID="{3A5C1C64-19EC-447A-83C5-4970973F2E11}" presName="node" presStyleLbl="node1" presStyleIdx="5" presStyleCnt="6">
        <dgm:presLayoutVars>
          <dgm:bulletEnabled val="1"/>
        </dgm:presLayoutVars>
      </dgm:prSet>
      <dgm:spPr/>
    </dgm:pt>
    <dgm:pt modelId="{D07B4423-4FBF-4F05-B234-9148E1464F3D}" type="pres">
      <dgm:prSet presAssocID="{3A5C1C64-19EC-447A-83C5-4970973F2E11}" presName="spNode" presStyleCnt="0"/>
      <dgm:spPr/>
    </dgm:pt>
    <dgm:pt modelId="{55FF631B-6556-4261-99B1-D1B5309B3713}" type="pres">
      <dgm:prSet presAssocID="{48C2C79D-F2D8-426A-8D33-C9FCAF0D496D}" presName="sibTrans" presStyleLbl="sibTrans1D1" presStyleIdx="5" presStyleCnt="6"/>
      <dgm:spPr/>
    </dgm:pt>
  </dgm:ptLst>
  <dgm:cxnLst>
    <dgm:cxn modelId="{B9221E03-E56D-4855-8D33-F2C6FF5E56F7}" srcId="{D91A3AC9-74E4-43C3-94A1-ADCAF57C6CF5}" destId="{08EFD8C1-4736-4210-BADE-9860F424197C}" srcOrd="0" destOrd="0" parTransId="{09335744-4DAC-4C74-B4E7-A54F8F12BE56}" sibTransId="{4593F89B-60AE-48F8-9468-3EF84FF40140}"/>
    <dgm:cxn modelId="{57AB7C0E-6826-4C81-B50B-40934F6ABF3F}" type="presOf" srcId="{D06B2322-A483-4201-9E90-86412CA7F0A5}" destId="{D5E7CAB4-4F68-4A27-AB43-8794A58334A2}" srcOrd="0" destOrd="0" presId="urn:microsoft.com/office/officeart/2005/8/layout/cycle5"/>
    <dgm:cxn modelId="{8C1C803F-D687-44C8-873C-7F0CA3053FFE}" type="presOf" srcId="{F6D4945A-E963-48BF-9E4D-BA4248769161}" destId="{CCB8E28F-DD6B-41F1-A983-5F58FC6D644C}" srcOrd="0" destOrd="0" presId="urn:microsoft.com/office/officeart/2005/8/layout/cycle5"/>
    <dgm:cxn modelId="{55D03A65-8140-44FC-BE1D-201C6312AE45}" type="presOf" srcId="{E0A810E2-A177-420C-BD6E-CE8481B18F4B}" destId="{01E306EC-6169-42F7-9FAF-AF0301C6C177}" srcOrd="0" destOrd="0" presId="urn:microsoft.com/office/officeart/2005/8/layout/cycle5"/>
    <dgm:cxn modelId="{CEB18747-732C-4F39-8C58-C40668776A0C}" srcId="{D91A3AC9-74E4-43C3-94A1-ADCAF57C6CF5}" destId="{18D30382-301D-412C-8EAE-735C2017E335}" srcOrd="4" destOrd="0" parTransId="{933DC6FE-5E2F-4536-B263-8A696CCB391D}" sibTransId="{F6D4945A-E963-48BF-9E4D-BA4248769161}"/>
    <dgm:cxn modelId="{3F7B2548-17AB-4C0C-AD34-4D7924677B9D}" type="presOf" srcId="{F82008CE-3B1F-41B9-87EF-FB672DBCCC59}" destId="{897E92BD-ACE8-4422-93BB-628C63C62C84}" srcOrd="0" destOrd="0" presId="urn:microsoft.com/office/officeart/2005/8/layout/cycle5"/>
    <dgm:cxn modelId="{D2E2A068-D51D-4E22-9304-36C2AF231853}" type="presOf" srcId="{08EFD8C1-4736-4210-BADE-9860F424197C}" destId="{9EDD699E-E237-4CDC-B9B5-FA70DE0BD867}" srcOrd="0" destOrd="0" presId="urn:microsoft.com/office/officeart/2005/8/layout/cycle5"/>
    <dgm:cxn modelId="{22525D73-5C74-465A-AFC0-65F973009FBD}" type="presOf" srcId="{0628D9D8-68DC-4ACA-981D-9596948A9F47}" destId="{078C3E53-E978-4D68-B140-82A194D9FB0E}" srcOrd="0" destOrd="0" presId="urn:microsoft.com/office/officeart/2005/8/layout/cycle5"/>
    <dgm:cxn modelId="{0A171876-09AA-4979-9031-EDB66D15C8A3}" type="presOf" srcId="{C289CF3D-0290-4B5E-80CF-9F9148FF0E01}" destId="{A510D003-F8BC-4C72-84D9-9A8EB852EB77}" srcOrd="0" destOrd="0" presId="urn:microsoft.com/office/officeart/2005/8/layout/cycle5"/>
    <dgm:cxn modelId="{D6B4205A-785A-4835-9278-17E1DEFCB703}" srcId="{D91A3AC9-74E4-43C3-94A1-ADCAF57C6CF5}" destId="{3A5C1C64-19EC-447A-83C5-4970973F2E11}" srcOrd="5" destOrd="0" parTransId="{9475A8C7-921D-479C-AA45-9453C5E71ADA}" sibTransId="{48C2C79D-F2D8-426A-8D33-C9FCAF0D496D}"/>
    <dgm:cxn modelId="{049BDC89-9EAE-434A-BECB-A0E63474068F}" srcId="{D91A3AC9-74E4-43C3-94A1-ADCAF57C6CF5}" destId="{E0A810E2-A177-420C-BD6E-CE8481B18F4B}" srcOrd="3" destOrd="0" parTransId="{833DD4F1-1F9B-4AAC-AC94-75AA1A1A79B6}" sibTransId="{D06B2322-A483-4201-9E90-86412CA7F0A5}"/>
    <dgm:cxn modelId="{70065590-7352-4196-AF1E-ECA2F660FDBD}" type="presOf" srcId="{48C2C79D-F2D8-426A-8D33-C9FCAF0D496D}" destId="{55FF631B-6556-4261-99B1-D1B5309B3713}" srcOrd="0" destOrd="0" presId="urn:microsoft.com/office/officeart/2005/8/layout/cycle5"/>
    <dgm:cxn modelId="{166B4E99-D6DE-4F37-9A61-29ABAA758F45}" type="presOf" srcId="{D91A3AC9-74E4-43C3-94A1-ADCAF57C6CF5}" destId="{81F495B1-FBB2-42B5-BC58-1CD925D47F9A}" srcOrd="0" destOrd="0" presId="urn:microsoft.com/office/officeart/2005/8/layout/cycle5"/>
    <dgm:cxn modelId="{1EDF48A5-D55C-43DF-94F6-3C5D73040B94}" srcId="{D91A3AC9-74E4-43C3-94A1-ADCAF57C6CF5}" destId="{0628D9D8-68DC-4ACA-981D-9596948A9F47}" srcOrd="2" destOrd="0" parTransId="{F5B3ECEF-AB6B-4A9E-A643-038ADA74EA60}" sibTransId="{F82008CE-3B1F-41B9-87EF-FB672DBCCC59}"/>
    <dgm:cxn modelId="{120A89AA-6578-456E-996C-18C66C187F15}" type="presOf" srcId="{3A5C1C64-19EC-447A-83C5-4970973F2E11}" destId="{D7BB6494-D67B-4DC9-8E46-F9389F28083A}" srcOrd="0" destOrd="0" presId="urn:microsoft.com/office/officeart/2005/8/layout/cycle5"/>
    <dgm:cxn modelId="{754C3DC5-A955-4DE1-8C8C-3FE67C5460C6}" type="presOf" srcId="{AAE9E342-B802-4C9B-ADAF-69971C3B16BC}" destId="{4F07A0C2-82E4-4DDD-8E87-7B467F2245EE}" srcOrd="0" destOrd="0" presId="urn:microsoft.com/office/officeart/2005/8/layout/cycle5"/>
    <dgm:cxn modelId="{C8C2A1D2-0EE1-4672-931E-5255FE8B36CD}" srcId="{D91A3AC9-74E4-43C3-94A1-ADCAF57C6CF5}" destId="{AAE9E342-B802-4C9B-ADAF-69971C3B16BC}" srcOrd="1" destOrd="0" parTransId="{A673ABC1-3FDA-488F-934B-B3D20B01E9DE}" sibTransId="{C289CF3D-0290-4B5E-80CF-9F9148FF0E01}"/>
    <dgm:cxn modelId="{AC9E65F5-19DB-45C6-A366-D9643E85BAA1}" type="presOf" srcId="{18D30382-301D-412C-8EAE-735C2017E335}" destId="{54717255-3642-4D1F-A562-676FD6E9C6D8}" srcOrd="0" destOrd="0" presId="urn:microsoft.com/office/officeart/2005/8/layout/cycle5"/>
    <dgm:cxn modelId="{34DD76F5-AD66-4C0F-AD55-1F74D04249EA}" type="presOf" srcId="{4593F89B-60AE-48F8-9468-3EF84FF40140}" destId="{0A850D4C-0C61-421B-9D13-93FEE352F59E}" srcOrd="0" destOrd="0" presId="urn:microsoft.com/office/officeart/2005/8/layout/cycle5"/>
    <dgm:cxn modelId="{521AA233-626A-42B2-8246-85913E1D108A}" type="presParOf" srcId="{81F495B1-FBB2-42B5-BC58-1CD925D47F9A}" destId="{9EDD699E-E237-4CDC-B9B5-FA70DE0BD867}" srcOrd="0" destOrd="0" presId="urn:microsoft.com/office/officeart/2005/8/layout/cycle5"/>
    <dgm:cxn modelId="{C2ADE5A0-D6E9-4B83-A3B6-0F231DB9F1E6}" type="presParOf" srcId="{81F495B1-FBB2-42B5-BC58-1CD925D47F9A}" destId="{FFA43176-EEA9-4C97-ADEE-CEA8E590750D}" srcOrd="1" destOrd="0" presId="urn:microsoft.com/office/officeart/2005/8/layout/cycle5"/>
    <dgm:cxn modelId="{D456336C-316F-48CE-8A3C-5FDD561F516E}" type="presParOf" srcId="{81F495B1-FBB2-42B5-BC58-1CD925D47F9A}" destId="{0A850D4C-0C61-421B-9D13-93FEE352F59E}" srcOrd="2" destOrd="0" presId="urn:microsoft.com/office/officeart/2005/8/layout/cycle5"/>
    <dgm:cxn modelId="{2B4433B2-6320-4B4C-B5CB-F56BE275735D}" type="presParOf" srcId="{81F495B1-FBB2-42B5-BC58-1CD925D47F9A}" destId="{4F07A0C2-82E4-4DDD-8E87-7B467F2245EE}" srcOrd="3" destOrd="0" presId="urn:microsoft.com/office/officeart/2005/8/layout/cycle5"/>
    <dgm:cxn modelId="{6B62796B-81F2-4BE6-B29B-E00F8083F646}" type="presParOf" srcId="{81F495B1-FBB2-42B5-BC58-1CD925D47F9A}" destId="{2432A739-96D6-4B4C-8CC3-7053FB9B1BDA}" srcOrd="4" destOrd="0" presId="urn:microsoft.com/office/officeart/2005/8/layout/cycle5"/>
    <dgm:cxn modelId="{85E1E35C-476E-4D21-A619-55F4A6FBA4C1}" type="presParOf" srcId="{81F495B1-FBB2-42B5-BC58-1CD925D47F9A}" destId="{A510D003-F8BC-4C72-84D9-9A8EB852EB77}" srcOrd="5" destOrd="0" presId="urn:microsoft.com/office/officeart/2005/8/layout/cycle5"/>
    <dgm:cxn modelId="{8196FC16-9ED0-4AC3-B935-233BB62CC1BE}" type="presParOf" srcId="{81F495B1-FBB2-42B5-BC58-1CD925D47F9A}" destId="{078C3E53-E978-4D68-B140-82A194D9FB0E}" srcOrd="6" destOrd="0" presId="urn:microsoft.com/office/officeart/2005/8/layout/cycle5"/>
    <dgm:cxn modelId="{1E66EBBD-463B-4EF9-8A7B-77764BF3E711}" type="presParOf" srcId="{81F495B1-FBB2-42B5-BC58-1CD925D47F9A}" destId="{470428ED-F99E-4789-A7B8-7C7DA47CD538}" srcOrd="7" destOrd="0" presId="urn:microsoft.com/office/officeart/2005/8/layout/cycle5"/>
    <dgm:cxn modelId="{9D5C4888-6B52-4F2F-9184-D730AB89D163}" type="presParOf" srcId="{81F495B1-FBB2-42B5-BC58-1CD925D47F9A}" destId="{897E92BD-ACE8-4422-93BB-628C63C62C84}" srcOrd="8" destOrd="0" presId="urn:microsoft.com/office/officeart/2005/8/layout/cycle5"/>
    <dgm:cxn modelId="{79E08136-D939-45FE-A7C2-79D854821FFB}" type="presParOf" srcId="{81F495B1-FBB2-42B5-BC58-1CD925D47F9A}" destId="{01E306EC-6169-42F7-9FAF-AF0301C6C177}" srcOrd="9" destOrd="0" presId="urn:microsoft.com/office/officeart/2005/8/layout/cycle5"/>
    <dgm:cxn modelId="{75B28966-4AB9-47BA-9280-205D3B1301CE}" type="presParOf" srcId="{81F495B1-FBB2-42B5-BC58-1CD925D47F9A}" destId="{F33F817B-5238-4B66-BE64-9C0B4CADED31}" srcOrd="10" destOrd="0" presId="urn:microsoft.com/office/officeart/2005/8/layout/cycle5"/>
    <dgm:cxn modelId="{1642BF15-D9CE-4CD3-A3BA-954E48AD4035}" type="presParOf" srcId="{81F495B1-FBB2-42B5-BC58-1CD925D47F9A}" destId="{D5E7CAB4-4F68-4A27-AB43-8794A58334A2}" srcOrd="11" destOrd="0" presId="urn:microsoft.com/office/officeart/2005/8/layout/cycle5"/>
    <dgm:cxn modelId="{BAD84FF7-0F7B-42CB-9818-1ABD02ED3EE3}" type="presParOf" srcId="{81F495B1-FBB2-42B5-BC58-1CD925D47F9A}" destId="{54717255-3642-4D1F-A562-676FD6E9C6D8}" srcOrd="12" destOrd="0" presId="urn:microsoft.com/office/officeart/2005/8/layout/cycle5"/>
    <dgm:cxn modelId="{4390B21B-B525-499A-8207-E4BAE2556723}" type="presParOf" srcId="{81F495B1-FBB2-42B5-BC58-1CD925D47F9A}" destId="{0BD8D564-9D5B-4EFC-9ACD-F79323795DDE}" srcOrd="13" destOrd="0" presId="urn:microsoft.com/office/officeart/2005/8/layout/cycle5"/>
    <dgm:cxn modelId="{E77BF97D-27BA-48C0-A05C-EDB5705BB529}" type="presParOf" srcId="{81F495B1-FBB2-42B5-BC58-1CD925D47F9A}" destId="{CCB8E28F-DD6B-41F1-A983-5F58FC6D644C}" srcOrd="14" destOrd="0" presId="urn:microsoft.com/office/officeart/2005/8/layout/cycle5"/>
    <dgm:cxn modelId="{6A0D5CDF-B6F6-4432-A8B0-B62B2A37574E}" type="presParOf" srcId="{81F495B1-FBB2-42B5-BC58-1CD925D47F9A}" destId="{D7BB6494-D67B-4DC9-8E46-F9389F28083A}" srcOrd="15" destOrd="0" presId="urn:microsoft.com/office/officeart/2005/8/layout/cycle5"/>
    <dgm:cxn modelId="{4B235023-C8A8-4571-B967-8868166A5351}" type="presParOf" srcId="{81F495B1-FBB2-42B5-BC58-1CD925D47F9A}" destId="{D07B4423-4FBF-4F05-B234-9148E1464F3D}" srcOrd="16" destOrd="0" presId="urn:microsoft.com/office/officeart/2005/8/layout/cycle5"/>
    <dgm:cxn modelId="{079978DF-3AFC-4258-B92D-683C3CA9B669}" type="presParOf" srcId="{81F495B1-FBB2-42B5-BC58-1CD925D47F9A}" destId="{55FF631B-6556-4261-99B1-D1B5309B371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D699E-E237-4CDC-B9B5-FA70DE0BD867}">
      <dsp:nvSpPr>
        <dsp:cNvPr id="0" name=""/>
        <dsp:cNvSpPr/>
      </dsp:nvSpPr>
      <dsp:spPr>
        <a:xfrm>
          <a:off x="3627563" y="2143"/>
          <a:ext cx="1892073" cy="893232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rgbClr val="F79646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Build Cross-Agency       Partnerships</a:t>
          </a: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</a:p>
      </dsp:txBody>
      <dsp:txXfrm>
        <a:off x="3671167" y="45747"/>
        <a:ext cx="1804865" cy="806024"/>
      </dsp:txXfrm>
    </dsp:sp>
    <dsp:sp modelId="{0A850D4C-0C61-421B-9D13-93FEE352F59E}">
      <dsp:nvSpPr>
        <dsp:cNvPr id="0" name=""/>
        <dsp:cNvSpPr/>
      </dsp:nvSpPr>
      <dsp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3112880" y="257699"/>
              </a:moveTo>
              <a:arcTo wR="2103940" hR="2103940" stAng="17919354" swAng="348931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7A0C2-82E4-4DDD-8E87-7B467F2245EE}">
      <dsp:nvSpPr>
        <dsp:cNvPr id="0" name=""/>
        <dsp:cNvSpPr/>
      </dsp:nvSpPr>
      <dsp:spPr>
        <a:xfrm>
          <a:off x="5708563" y="859384"/>
          <a:ext cx="1374204" cy="1282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Industry Sector and Engage Employers</a:t>
          </a:r>
        </a:p>
      </dsp:txBody>
      <dsp:txXfrm>
        <a:off x="5771179" y="922000"/>
        <a:ext cx="1248972" cy="1157459"/>
      </dsp:txXfrm>
    </dsp:sp>
    <dsp:sp modelId="{A510D003-F8BC-4C72-84D9-9A8EB852EB77}">
      <dsp:nvSpPr>
        <dsp:cNvPr id="0" name=""/>
        <dsp:cNvSpPr/>
      </dsp:nvSpPr>
      <dsp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4197423" y="1894438"/>
              </a:moveTo>
              <a:arcTo wR="2103940" hR="2103940" stAng="21257114" swAng="1013798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C3E53-E978-4D68-B140-82A194D9FB0E}">
      <dsp:nvSpPr>
        <dsp:cNvPr id="0" name=""/>
        <dsp:cNvSpPr/>
      </dsp:nvSpPr>
      <dsp:spPr>
        <a:xfrm>
          <a:off x="5708563" y="3158053"/>
          <a:ext cx="1374204" cy="893232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Design Education and Training Programs</a:t>
          </a:r>
        </a:p>
      </dsp:txBody>
      <dsp:txXfrm>
        <a:off x="5752167" y="3201657"/>
        <a:ext cx="1286996" cy="806024"/>
      </dsp:txXfrm>
    </dsp:sp>
    <dsp:sp modelId="{897E92BD-ACE8-4422-93BB-628C63C62C84}">
      <dsp:nvSpPr>
        <dsp:cNvPr id="0" name=""/>
        <dsp:cNvSpPr/>
      </dsp:nvSpPr>
      <dsp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3456654" y="3715376"/>
              </a:moveTo>
              <a:arcTo wR="2103940" hR="2103940" stAng="2999300" swAng="83146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306EC-6169-42F7-9FAF-AF0301C6C177}">
      <dsp:nvSpPr>
        <dsp:cNvPr id="0" name=""/>
        <dsp:cNvSpPr/>
      </dsp:nvSpPr>
      <dsp:spPr>
        <a:xfrm>
          <a:off x="3799566" y="4210023"/>
          <a:ext cx="1548068" cy="893232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Funding Needs and Sources</a:t>
          </a:r>
        </a:p>
      </dsp:txBody>
      <dsp:txXfrm>
        <a:off x="3843170" y="4253627"/>
        <a:ext cx="1460860" cy="806024"/>
      </dsp:txXfrm>
    </dsp:sp>
    <dsp:sp modelId="{D5E7CAB4-4F68-4A27-AB43-8794A58334A2}">
      <dsp:nvSpPr>
        <dsp:cNvPr id="0" name=""/>
        <dsp:cNvSpPr/>
      </dsp:nvSpPr>
      <dsp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1176556" y="3992464"/>
              </a:moveTo>
              <a:arcTo wR="2103940" hR="2103940" stAng="6969236" swAng="83146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17255-3642-4D1F-A562-676FD6E9C6D8}">
      <dsp:nvSpPr>
        <dsp:cNvPr id="0" name=""/>
        <dsp:cNvSpPr/>
      </dsp:nvSpPr>
      <dsp:spPr>
        <a:xfrm>
          <a:off x="1908831" y="3158053"/>
          <a:ext cx="1685406" cy="893232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Align Policies and Programs</a:t>
          </a:r>
        </a:p>
      </dsp:txBody>
      <dsp:txXfrm>
        <a:off x="1952435" y="3201657"/>
        <a:ext cx="1598198" cy="806024"/>
      </dsp:txXfrm>
    </dsp:sp>
    <dsp:sp modelId="{CCB8E28F-DD6B-41F1-A983-5F58FC6D644C}">
      <dsp:nvSpPr>
        <dsp:cNvPr id="0" name=""/>
        <dsp:cNvSpPr/>
      </dsp:nvSpPr>
      <dsp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32782" y="2473898"/>
              </a:moveTo>
              <a:arcTo wR="2103940" hR="2103940" stAng="10192345" swAng="1215311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B6494-D67B-4DC9-8E46-F9389F28083A}">
      <dsp:nvSpPr>
        <dsp:cNvPr id="0" name=""/>
        <dsp:cNvSpPr/>
      </dsp:nvSpPr>
      <dsp:spPr>
        <a:xfrm>
          <a:off x="2064432" y="1054113"/>
          <a:ext cx="1374204" cy="893232"/>
        </a:xfrm>
        <a:prstGeom prst="round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Measure System Change and Performance</a:t>
          </a:r>
        </a:p>
      </dsp:txBody>
      <dsp:txXfrm>
        <a:off x="2108036" y="1097717"/>
        <a:ext cx="1286996" cy="806024"/>
      </dsp:txXfrm>
    </dsp:sp>
    <dsp:sp modelId="{55FF631B-6556-4261-99B1-D1B5309B3713}">
      <dsp:nvSpPr>
        <dsp:cNvPr id="0" name=""/>
        <dsp:cNvSpPr/>
      </dsp:nvSpPr>
      <dsp:spPr>
        <a:xfrm>
          <a:off x="2469660" y="448759"/>
          <a:ext cx="4207880" cy="4207880"/>
        </a:xfrm>
        <a:custGeom>
          <a:avLst/>
          <a:gdLst/>
          <a:ahLst/>
          <a:cxnLst/>
          <a:rect l="0" t="0" r="0" b="0"/>
          <a:pathLst>
            <a:path>
              <a:moveTo>
                <a:pt x="723011" y="516614"/>
              </a:moveTo>
              <a:arcTo wR="2103940" hR="2103940" stAng="13738659" swAng="644633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ACCD-A5B3-472E-8B3C-D2A56A3BE96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F0C0-268B-C44C-BDD6-04D622531B8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9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3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6408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programs/msfw.cfm" TargetMode="External"/><Relationship Id="rId2" Type="http://schemas.openxmlformats.org/officeDocument/2006/relationships/hyperlink" Target="https://www.doleta.gov/Farmworker/html/NFJP.cfm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farmworker.workforcegps.org/" TargetMode="External"/><Relationship Id="rId4" Type="http://schemas.openxmlformats.org/officeDocument/2006/relationships/hyperlink" Target="http://afop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e.Ri@YVOIC.org" TargetMode="External"/><Relationship Id="rId2" Type="http://schemas.openxmlformats.org/officeDocument/2006/relationships/hyperlink" Target="mailto:Hastings.Sara@dol.gov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LTorres@esd.wa.gov" TargetMode="External"/><Relationship Id="rId5" Type="http://schemas.openxmlformats.org/officeDocument/2006/relationships/hyperlink" Target="mailto:Jthatcher@columbiabasin.edu" TargetMode="External"/><Relationship Id="rId4" Type="http://schemas.openxmlformats.org/officeDocument/2006/relationships/hyperlink" Target="mailto:mmann@columbiabasin.ed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Career Pathways: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WIOA Implementation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276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Key Elements of Career Pathways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21569"/>
              </p:ext>
            </p:extLst>
          </p:nvPr>
        </p:nvGraphicFramePr>
        <p:xfrm>
          <a:off x="0" y="1553818"/>
          <a:ext cx="899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84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3" y="240146"/>
            <a:ext cx="8589819" cy="1253033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 Pathways Toolkit: </a:t>
            </a:r>
            <a:br>
              <a:rPr lang="en-US" dirty="0"/>
            </a:br>
            <a:r>
              <a:rPr lang="en-US" sz="3100" dirty="0"/>
              <a:t>An Enhanced Guide and Workbook for System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with WIOA References</a:t>
            </a:r>
          </a:p>
          <a:p>
            <a:r>
              <a:rPr lang="en-US" dirty="0"/>
              <a:t>Enhanced Content:</a:t>
            </a:r>
          </a:p>
          <a:p>
            <a:pPr lvl="1"/>
            <a:r>
              <a:rPr lang="en-US" dirty="0"/>
              <a:t>Examples </a:t>
            </a:r>
          </a:p>
          <a:p>
            <a:pPr lvl="1"/>
            <a:r>
              <a:rPr lang="en-US" dirty="0"/>
              <a:t>Worksheets</a:t>
            </a:r>
          </a:p>
          <a:p>
            <a:pPr lvl="1"/>
            <a:r>
              <a:rPr lang="en-US" dirty="0"/>
              <a:t>Resources </a:t>
            </a:r>
          </a:p>
          <a:p>
            <a:r>
              <a:rPr lang="en-US" dirty="0"/>
              <a:t>Enhanced Functionality:</a:t>
            </a:r>
          </a:p>
          <a:p>
            <a:pPr lvl="1"/>
            <a:r>
              <a:rPr lang="en-US" dirty="0"/>
              <a:t>Modular</a:t>
            </a:r>
          </a:p>
          <a:p>
            <a:pPr lvl="1"/>
            <a:r>
              <a:rPr lang="en-US" dirty="0"/>
              <a:t>Fillable</a:t>
            </a:r>
          </a:p>
          <a:p>
            <a:pPr lvl="1"/>
            <a:r>
              <a:rPr lang="en-US" dirty="0"/>
              <a:t>Interactive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65" y="2449125"/>
            <a:ext cx="2894459" cy="37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7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75" y="285954"/>
            <a:ext cx="7955280" cy="566680"/>
          </a:xfrm>
        </p:spPr>
        <p:txBody>
          <a:bodyPr/>
          <a:lstStyle/>
          <a:p>
            <a:r>
              <a:rPr lang="en-US" dirty="0"/>
              <a:t>Toolkit Modules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8" y="818925"/>
            <a:ext cx="6168980" cy="556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2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03" y="334851"/>
            <a:ext cx="7955280" cy="741526"/>
          </a:xfrm>
        </p:spPr>
        <p:txBody>
          <a:bodyPr/>
          <a:lstStyle/>
          <a:p>
            <a:r>
              <a:rPr lang="en-US" dirty="0"/>
              <a:t>Where Do I Get the Toolkit?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29" y="1754143"/>
            <a:ext cx="48543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229" y="1230923"/>
            <a:ext cx="7298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F36B22">
                    <a:lumMod val="75000"/>
                  </a:srgbClr>
                </a:solidFill>
              </a:rPr>
              <a:t>https://careerpathways.workforcegps.org</a:t>
            </a:r>
          </a:p>
        </p:txBody>
      </p:sp>
    </p:spTree>
    <p:extLst>
      <p:ext uri="{BB962C8B-B14F-4D97-AF65-F5344CB8AC3E}">
        <p14:creationId xmlns:p14="http://schemas.microsoft.com/office/powerpoint/2010/main" val="179402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Leonor Rico Barker</a:t>
            </a:r>
          </a:p>
          <a:p>
            <a:pPr lvl="1"/>
            <a:r>
              <a:rPr lang="en-US" dirty="0"/>
              <a:t>Business Services Manager OIC of Washington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r="10835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55373" y="4091454"/>
            <a:ext cx="3983355" cy="1818203"/>
          </a:xfrm>
        </p:spPr>
        <p:txBody>
          <a:bodyPr/>
          <a:lstStyle/>
          <a:p>
            <a:r>
              <a:rPr lang="en-US" dirty="0"/>
              <a:t>Michelle Mann</a:t>
            </a:r>
          </a:p>
          <a:p>
            <a:pPr lvl="1"/>
            <a:r>
              <a:rPr lang="en-US" dirty="0"/>
              <a:t>Director, Worker Retraining Program </a:t>
            </a:r>
          </a:p>
          <a:p>
            <a:pPr lvl="1"/>
            <a:r>
              <a:rPr lang="en-US" dirty="0"/>
              <a:t>Columbia Basin College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 b="11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Janese Thatcher</a:t>
            </a:r>
          </a:p>
          <a:p>
            <a:pPr lvl="1"/>
            <a:r>
              <a:rPr lang="en-US" dirty="0"/>
              <a:t>Dean for Career &amp; Technical Education</a:t>
            </a:r>
          </a:p>
          <a:p>
            <a:pPr lvl="1"/>
            <a:r>
              <a:rPr lang="en-US" dirty="0"/>
              <a:t>Columbia Basin College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r="38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Leticia Torres</a:t>
            </a:r>
          </a:p>
          <a:p>
            <a:pPr lvl="1"/>
            <a:r>
              <a:rPr lang="en-US" dirty="0"/>
              <a:t>Adult, Dislocated Worker and Youth Programs Manager</a:t>
            </a:r>
          </a:p>
          <a:p>
            <a:pPr lvl="1"/>
            <a:r>
              <a:rPr lang="en-US" i="0" dirty="0"/>
              <a:t>WorkSource Columbia Basin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1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720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NFJP &amp;</a:t>
            </a:r>
            <a:br>
              <a:rPr lang="en-US" dirty="0"/>
            </a:br>
            <a:r>
              <a:rPr lang="en-US" dirty="0"/>
              <a:t>OIC of Washington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140" y="4064000"/>
            <a:ext cx="7932717" cy="206366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National Farmworker Jobs Program </a:t>
            </a:r>
            <a:r>
              <a:rPr lang="en-US" dirty="0">
                <a:solidFill>
                  <a:schemeClr val="tx1"/>
                </a:solidFill>
              </a:rPr>
              <a:t>(NFJP) provides Career Services and Training for migrant and seasonal farmworkers (</a:t>
            </a:r>
            <a:r>
              <a:rPr lang="en-US" b="1" dirty="0">
                <a:solidFill>
                  <a:schemeClr val="tx1"/>
                </a:solidFill>
              </a:rPr>
              <a:t>MSFW</a:t>
            </a:r>
            <a:r>
              <a:rPr lang="en-US" dirty="0">
                <a:solidFill>
                  <a:schemeClr val="tx1"/>
                </a:solidFill>
              </a:rPr>
              <a:t>s) and their dependents. </a:t>
            </a:r>
            <a:r>
              <a:rPr lang="en-US" b="1" dirty="0">
                <a:solidFill>
                  <a:schemeClr val="tx1"/>
                </a:solidFill>
              </a:rPr>
              <a:t>Opportunities Industrialization Center of Washington </a:t>
            </a:r>
            <a:r>
              <a:rPr lang="en-US" dirty="0">
                <a:solidFill>
                  <a:schemeClr val="tx1"/>
                </a:solidFill>
              </a:rPr>
              <a:t>is the grantee in Washington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2" y="621880"/>
            <a:ext cx="2259349" cy="18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8851"/>
            <a:ext cx="7955280" cy="1051560"/>
          </a:xfrm>
        </p:spPr>
        <p:txBody>
          <a:bodyPr/>
          <a:lstStyle/>
          <a:p>
            <a:r>
              <a:rPr lang="en-US" dirty="0"/>
              <a:t>A little about NFJP and OIC’s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Serves 700 MSFWs and their dependents annually</a:t>
            </a:r>
          </a:p>
          <a:p>
            <a:r>
              <a:rPr lang="en-US" dirty="0"/>
              <a:t>Located in the highest agricultural producing areas of the state</a:t>
            </a:r>
          </a:p>
          <a:p>
            <a:r>
              <a:rPr lang="en-US" dirty="0"/>
              <a:t>Co-located in 4 of the American Job Centers in the 7 areas that we serve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existing and transferable skills</a:t>
            </a:r>
          </a:p>
          <a:p>
            <a:r>
              <a:rPr lang="en-US" dirty="0"/>
              <a:t>Develop individualized career plans</a:t>
            </a:r>
          </a:p>
          <a:p>
            <a:r>
              <a:rPr lang="en-US" dirty="0"/>
              <a:t>Provide work supports and follow up services </a:t>
            </a:r>
          </a:p>
          <a:p>
            <a:r>
              <a:rPr lang="en-US" dirty="0"/>
              <a:t>Facilitate access to training and work based learning opportunities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9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Basin College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CBC is a comprehensive two-year college that provides quality education and effective job preparation.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C:\Users\jthatcher\AppData\Local\Microsoft\Windows\Temporary Internet Files\Content.Outlook\NTARJ1Z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4" y="959223"/>
            <a:ext cx="3398391" cy="14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3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CBC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Serving an area population of 290,000 in SE Washington state</a:t>
            </a:r>
          </a:p>
          <a:p>
            <a:r>
              <a:rPr lang="en-US" dirty="0"/>
              <a:t>7,450 students</a:t>
            </a:r>
          </a:p>
          <a:p>
            <a:r>
              <a:rPr lang="en-US" dirty="0"/>
              <a:t>Thirty-three 2-year degrees</a:t>
            </a:r>
          </a:p>
          <a:p>
            <a:r>
              <a:rPr lang="en-US" dirty="0"/>
              <a:t>Eight 4-year degrees</a:t>
            </a:r>
          </a:p>
          <a:p>
            <a:r>
              <a:rPr lang="en-US" dirty="0"/>
              <a:t>Forty 1-year certificates</a:t>
            </a:r>
          </a:p>
          <a:p>
            <a:r>
              <a:rPr lang="en-US" dirty="0"/>
              <a:t>Twenty-four short term certificates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Substantial engagement by area employers on advisory committees</a:t>
            </a:r>
          </a:p>
          <a:p>
            <a:r>
              <a:rPr lang="en-US" dirty="0"/>
              <a:t>Need for all levels of education to meet their workforce needs</a:t>
            </a:r>
          </a:p>
          <a:p>
            <a:r>
              <a:rPr lang="en-US" dirty="0"/>
              <a:t>Existing partnerships with WIOA contractors to provide training that leads to year-round employment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December 4, 2017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</a:rPr>
              <a:t>A Model Career Pathways Network:</a:t>
            </a: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NFJP, Columbia Basin College, &amp; Benton Franklin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42964"/>
            <a:ext cx="7124449" cy="2852737"/>
          </a:xfrm>
        </p:spPr>
        <p:txBody>
          <a:bodyPr/>
          <a:lstStyle/>
          <a:p>
            <a:r>
              <a:rPr lang="en-US" dirty="0"/>
              <a:t>WorkSource </a:t>
            </a:r>
            <a:br>
              <a:rPr lang="en-US" dirty="0"/>
            </a:br>
            <a:r>
              <a:rPr lang="en-US" dirty="0"/>
              <a:t>Columbia Basin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American Job Service Center for The State of Washington is a partnership of state and local government agencies (including Employment Security), colleges and non-profit organizations that offer employment services for job seekers and businesses.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1" y="308390"/>
            <a:ext cx="5006264" cy="1752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888" y="5930900"/>
            <a:ext cx="7566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WorkSource is an equal opportunity employer/program. Auxiliary aids and services are available upon request to individuals with disabilities. Washington Relay Services: 711</a:t>
            </a:r>
          </a:p>
        </p:txBody>
      </p:sp>
    </p:spTree>
    <p:extLst>
      <p:ext uri="{BB962C8B-B14F-4D97-AF65-F5344CB8AC3E}">
        <p14:creationId xmlns:p14="http://schemas.microsoft.com/office/powerpoint/2010/main" val="401546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WorkSource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Includes partners from all 4 WIOA Titles </a:t>
            </a:r>
          </a:p>
          <a:p>
            <a:r>
              <a:rPr lang="en-US" dirty="0"/>
              <a:t>Provides over 2,000 Staff Assisted Services to job Seekers each month</a:t>
            </a:r>
          </a:p>
          <a:p>
            <a:r>
              <a:rPr lang="en-US" dirty="0"/>
              <a:t>Recognized as a statewide leader in case noting practices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Adopts Customer Centered Approach to service delivery</a:t>
            </a:r>
          </a:p>
          <a:p>
            <a:r>
              <a:rPr lang="en-US" dirty="0"/>
              <a:t>Co-enrolls across programs to maximize value and efficiency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3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WorkSource fits into the Career Pathway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Labor Market Information </a:t>
            </a:r>
          </a:p>
          <a:p>
            <a:r>
              <a:rPr lang="en-US" dirty="0"/>
              <a:t>Identifies funding resources to fill gaps</a:t>
            </a:r>
          </a:p>
          <a:p>
            <a:r>
              <a:rPr lang="en-US" dirty="0"/>
              <a:t>Builds awareness of career pathways through career exploration</a:t>
            </a:r>
          </a:p>
          <a:p>
            <a:r>
              <a:rPr lang="en-US" dirty="0"/>
              <a:t>Leads student recruitment efforts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tuition assistance, support services, and work experience and On The Job Training (OJT)</a:t>
            </a:r>
          </a:p>
          <a:p>
            <a:r>
              <a:rPr lang="en-US" dirty="0"/>
              <a:t>Collaborates continuously to create new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23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44" y="1084882"/>
            <a:ext cx="7863840" cy="1789409"/>
          </a:xfrm>
        </p:spPr>
        <p:txBody>
          <a:bodyPr>
            <a:normAutofit/>
          </a:bodyPr>
          <a:lstStyle/>
          <a:p>
            <a:r>
              <a:rPr lang="en-US" dirty="0"/>
              <a:t>Our Career Pathway Journey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969" y="4064000"/>
            <a:ext cx="7059626" cy="18669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Opportunities Industrialization Center (OIC) of Washington </a:t>
            </a:r>
          </a:p>
          <a:p>
            <a:pPr algn="ctr"/>
            <a:r>
              <a:rPr lang="en-US" b="1" dirty="0"/>
              <a:t>&amp; </a:t>
            </a:r>
          </a:p>
          <a:p>
            <a:pPr algn="ctr"/>
            <a:r>
              <a:rPr lang="en-US" b="1" dirty="0"/>
              <a:t>Columbia Basin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73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844838"/>
          </a:xfrm>
        </p:spPr>
        <p:txBody>
          <a:bodyPr/>
          <a:lstStyle/>
          <a:p>
            <a:r>
              <a:rPr lang="en-US" dirty="0"/>
              <a:t>Engaging Cross-Agency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had an existing partnership and were looking for opportunities to expand training options</a:t>
            </a:r>
          </a:p>
          <a:p>
            <a:r>
              <a:rPr lang="en-US" dirty="0"/>
              <a:t>CBC understood the barriers to education for the WIOA eligible students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Limited English proficiency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 basic skills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Engaged partner programs to support workers and make the course sustainable</a:t>
            </a:r>
          </a:p>
          <a:p>
            <a:r>
              <a:rPr lang="en-US" dirty="0"/>
              <a:t>Utilized WorkSource to market Basic Industrial Maintenance program information</a:t>
            </a:r>
          </a:p>
          <a:p>
            <a:r>
              <a:rPr lang="en-US" dirty="0"/>
              <a:t>Serve the needs of both our business customers and job seekers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2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522144"/>
            <a:ext cx="8737600" cy="752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Researching the Industry Sector &amp; </a:t>
            </a:r>
            <a:br>
              <a:rPr lang="en-US" dirty="0"/>
            </a:br>
            <a:r>
              <a:rPr lang="en-US" dirty="0"/>
              <a:t>Engaging Employers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Identified the industry needs based on worker skills and confirmed it with Labor Market Information (LMI)</a:t>
            </a:r>
          </a:p>
          <a:p>
            <a:r>
              <a:rPr lang="en-US" dirty="0"/>
              <a:t>Contacted maintenance managers, not HR, who have the practical knowledge of the work to determine the best course components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CBC recognized as the source of training skilled workers</a:t>
            </a:r>
          </a:p>
          <a:p>
            <a:r>
              <a:rPr lang="en-US" dirty="0"/>
              <a:t>Used CBC brand recognition to engage employers in the conversation of developing the Basic Industrial Maintenance (BIM) certificate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708"/>
            <a:ext cx="7955280" cy="1051560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Best Fit for Our Customers: </a:t>
            </a:r>
            <a:br>
              <a:rPr lang="en-US" sz="3100" dirty="0"/>
            </a:br>
            <a:r>
              <a:rPr lang="en-US" sz="3100" dirty="0"/>
              <a:t>Education &amp; Training Program Design 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existing college-level Basic Industrial Maintenance (BIM) program was modified to include the most relevant skills and offered as a short-term, non-credit certificate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Blueprints &amp; Drawings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Electricity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Fundamentals of Maintenance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Welding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required basic skills assessments for program entry</a:t>
            </a:r>
          </a:p>
          <a:p>
            <a:r>
              <a:rPr lang="en-US" dirty="0"/>
              <a:t>Instructors were able to see beyond the barriers and recognize the capabilities of each student</a:t>
            </a:r>
          </a:p>
          <a:p>
            <a:r>
              <a:rPr lang="en-US" dirty="0"/>
              <a:t>Subsequent certificates are offered for college credit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1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64" y="365126"/>
            <a:ext cx="8186766" cy="844838"/>
          </a:xfrm>
        </p:spPr>
        <p:txBody>
          <a:bodyPr>
            <a:normAutofit/>
          </a:bodyPr>
          <a:lstStyle/>
          <a:p>
            <a:r>
              <a:rPr lang="en-US" sz="3100" dirty="0"/>
              <a:t>Leveraging Existing Funding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Marketed the BIM training at WorkSource during unemployment insurance orientations</a:t>
            </a:r>
          </a:p>
          <a:p>
            <a:r>
              <a:rPr lang="en-US" dirty="0"/>
              <a:t>OIC posted the training on Craig's List and Facebook</a:t>
            </a:r>
          </a:p>
          <a:p>
            <a:r>
              <a:rPr lang="en-US" dirty="0"/>
              <a:t>Shared BIM information with HR personnel undergoing seasonal layoffs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Utilized existing NFJP and WIOA program funds to pay student tuition and provide support services</a:t>
            </a:r>
          </a:p>
          <a:p>
            <a:r>
              <a:rPr lang="en-US" dirty="0"/>
              <a:t>Included all necessary materials in the cost of training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Books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Tools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Safety equipment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Creating Flexibility for Our Customers: </a:t>
            </a:r>
            <a:br>
              <a:rPr lang="en-US" dirty="0"/>
            </a:br>
            <a:r>
              <a:rPr lang="en-US" dirty="0"/>
              <a:t>Aligning Policies &amp; Programs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OIC and CBC created a flexible  registration process to allow easier access to educational pathways that lead to family wage jobs</a:t>
            </a:r>
          </a:p>
          <a:p>
            <a:r>
              <a:rPr lang="en-US" dirty="0"/>
              <a:t>Initial course was offered during winter when the seasonal unemployment rate for MSFWs is high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skills assessments were conducted at OIC</a:t>
            </a:r>
          </a:p>
          <a:p>
            <a:r>
              <a:rPr lang="en-US" dirty="0"/>
              <a:t>Components of the course are now offered </a:t>
            </a:r>
            <a:r>
              <a:rPr lang="en-US" i="1" dirty="0"/>
              <a:t>a la carte </a:t>
            </a:r>
            <a:r>
              <a:rPr lang="en-US" dirty="0"/>
              <a:t>to accommodate job seekers and employers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makes open enrollment throughout the year possible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5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651844"/>
            <a:ext cx="8326798" cy="64124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“Communication Kept Us Nimble”:</a:t>
            </a:r>
            <a:br>
              <a:rPr lang="en-US" dirty="0"/>
            </a:br>
            <a:r>
              <a:rPr lang="en-US" dirty="0"/>
              <a:t>Measuring System Change &amp; Performance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employer feedback we emphasized certain subject areas to accommodate their production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Food production uses more pneumatics than hydraulics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kept us nimble, we evaluated our work throughout the process</a:t>
            </a:r>
          </a:p>
          <a:p>
            <a:r>
              <a:rPr lang="en-US" dirty="0"/>
              <a:t>Communication with students and instructors was vital</a:t>
            </a:r>
          </a:p>
          <a:p>
            <a:r>
              <a:rPr lang="en-US" dirty="0"/>
              <a:t>All students were provided ongoing support and follow up services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1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Webinar on Combating Sexual Harassment &amp; Human Trafficking  </a:t>
            </a:r>
          </a:p>
          <a:p>
            <a:r>
              <a:rPr lang="en-US" sz="1900" dirty="0">
                <a:solidFill>
                  <a:schemeClr val="tx1"/>
                </a:solidFill>
              </a:rPr>
              <a:t>The training will include strategies to:</a:t>
            </a:r>
            <a:endParaRPr lang="en-US" sz="1900" b="1" dirty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Identify sexual harassment and human trafficking</a:t>
            </a:r>
            <a:endParaRPr lang="en-US" sz="1900" b="1" dirty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Document issues of sexual harassment and human trafficking</a:t>
            </a:r>
            <a:endParaRPr lang="en-US" sz="1900" b="1" dirty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Refer cases to appropriate enforcement agencies</a:t>
            </a:r>
            <a:endParaRPr lang="en-US" sz="1900" b="1" dirty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Promote trauma-informed services</a:t>
            </a:r>
            <a:endParaRPr lang="en-US" sz="1900" b="1" dirty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And learn about select best practices</a:t>
            </a:r>
            <a:endParaRPr lang="en-US" sz="1900" b="1" dirty="0">
              <a:solidFill>
                <a:schemeClr val="tx1"/>
              </a:solidFill>
            </a:endParaRPr>
          </a:p>
          <a:p>
            <a:pPr lvl="2"/>
            <a:r>
              <a:rPr lang="en-US" dirty="0"/>
              <a:t>January 25, 2018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892" y="1431636"/>
            <a:ext cx="4032473" cy="4745327"/>
          </a:xfrm>
        </p:spPr>
        <p:txBody>
          <a:bodyPr/>
          <a:lstStyle/>
          <a:p>
            <a:r>
              <a:rPr lang="en-US" b="1" dirty="0"/>
              <a:t>National Farmworker Jobs Program</a:t>
            </a:r>
          </a:p>
          <a:p>
            <a:pPr lvl="2"/>
            <a:r>
              <a:rPr lang="en-US" dirty="0">
                <a:hlinkClick r:id="rId2"/>
              </a:rPr>
              <a:t>https://www.doleta.gov/Farmworker/html/NFJP.cfm</a:t>
            </a:r>
            <a:endParaRPr lang="en-US" dirty="0"/>
          </a:p>
          <a:p>
            <a:r>
              <a:rPr lang="en-US" b="1" dirty="0"/>
              <a:t>Migrant and Seasonal Farmworkers Monitor Advocate System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hlinkClick r:id="rId3"/>
              </a:rPr>
              <a:t>https://www.doleta.gov/programs/msfw.cfm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5824" y="1459345"/>
            <a:ext cx="4032504" cy="4717618"/>
          </a:xfrm>
        </p:spPr>
        <p:txBody>
          <a:bodyPr/>
          <a:lstStyle/>
          <a:p>
            <a:r>
              <a:rPr lang="en-US" b="1" dirty="0"/>
              <a:t>Association of Farmworker Opportunity Programs  </a:t>
            </a:r>
          </a:p>
          <a:p>
            <a:pPr lvl="2"/>
            <a:r>
              <a:rPr lang="en-US" dirty="0">
                <a:hlinkClick r:id="rId4"/>
              </a:rPr>
              <a:t>http://afop.org/</a:t>
            </a:r>
            <a:endParaRPr lang="en-US" dirty="0"/>
          </a:p>
          <a:p>
            <a:pPr marL="301752" lvl="2" indent="0">
              <a:buNone/>
            </a:pPr>
            <a:endParaRPr lang="en-US" dirty="0"/>
          </a:p>
          <a:p>
            <a:r>
              <a:rPr lang="en-US" b="1" dirty="0" err="1"/>
              <a:t>WorkforceGPS</a:t>
            </a:r>
            <a:endParaRPr lang="en-US" b="1" dirty="0"/>
          </a:p>
          <a:p>
            <a:pPr lvl="2"/>
            <a:r>
              <a:rPr lang="es-MX" dirty="0">
                <a:hlinkClick r:id="rId5"/>
              </a:rPr>
              <a:t>https://farmworker.workforcegps.org/</a:t>
            </a:r>
            <a:r>
              <a:rPr lang="es-MX" dirty="0"/>
              <a:t> 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789" y="1125970"/>
            <a:ext cx="3697604" cy="516572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Sara Hastings</a:t>
            </a:r>
          </a:p>
          <a:p>
            <a:pPr lvl="1"/>
            <a:r>
              <a:rPr lang="en-US" sz="1500" i="0" dirty="0">
                <a:solidFill>
                  <a:schemeClr val="tx1"/>
                </a:solidFill>
              </a:rPr>
              <a:t>Unit Chief, Division of Youth Services </a:t>
            </a:r>
          </a:p>
          <a:p>
            <a:pPr lvl="1"/>
            <a:r>
              <a:rPr lang="en-US" sz="1500" i="0" dirty="0">
                <a:solidFill>
                  <a:schemeClr val="tx1"/>
                </a:solidFill>
              </a:rPr>
              <a:t>U.S. Department of Labor</a:t>
            </a:r>
          </a:p>
          <a:p>
            <a:pPr lvl="1"/>
            <a:r>
              <a:rPr lang="en-US" sz="1300" i="0" dirty="0"/>
              <a:t> </a:t>
            </a:r>
            <a:r>
              <a:rPr lang="en-US" sz="1300" i="0" dirty="0">
                <a:hlinkClick r:id="rId2"/>
              </a:rPr>
              <a:t>Hastings.Sara@dol.gov</a:t>
            </a:r>
            <a:r>
              <a:rPr lang="en-US" sz="1300" i="0" dirty="0"/>
              <a:t> 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Leonor Rico</a:t>
            </a:r>
          </a:p>
          <a:p>
            <a:pPr lvl="1"/>
            <a:r>
              <a:rPr lang="en-US" sz="1500" i="0" dirty="0">
                <a:solidFill>
                  <a:schemeClr val="tx1"/>
                </a:solidFill>
              </a:rPr>
              <a:t>Business Services Manager</a:t>
            </a:r>
          </a:p>
          <a:p>
            <a:pPr lvl="1"/>
            <a:r>
              <a:rPr lang="en-US" sz="1500" i="0" dirty="0">
                <a:solidFill>
                  <a:schemeClr val="tx1"/>
                </a:solidFill>
              </a:rPr>
              <a:t>Opportunities Industrialization Center (OIC)</a:t>
            </a:r>
          </a:p>
          <a:p>
            <a:pPr lvl="1"/>
            <a:r>
              <a:rPr lang="en-US" sz="1500" i="0" dirty="0"/>
              <a:t> </a:t>
            </a:r>
            <a:r>
              <a:rPr lang="en-US" sz="1500" i="0" dirty="0">
                <a:hlinkClick r:id="rId3"/>
              </a:rPr>
              <a:t>Le.Ri@YVOIC.org</a:t>
            </a:r>
            <a:r>
              <a:rPr lang="en-US" sz="1500" i="0" dirty="0"/>
              <a:t> </a:t>
            </a:r>
          </a:p>
          <a:p>
            <a:r>
              <a:rPr lang="en-US" dirty="0">
                <a:effectLst/>
              </a:rPr>
              <a:t>Michelle M. Mann</a:t>
            </a:r>
          </a:p>
          <a:p>
            <a:pPr lvl="1"/>
            <a:r>
              <a:rPr lang="en-US" sz="1500" i="0" dirty="0">
                <a:solidFill>
                  <a:schemeClr val="tx1"/>
                </a:solidFill>
              </a:rPr>
              <a:t>Director, Worker Retraining Program</a:t>
            </a:r>
          </a:p>
          <a:p>
            <a:pPr lvl="1"/>
            <a:r>
              <a:rPr lang="en-US" sz="1500" i="0" dirty="0">
                <a:solidFill>
                  <a:schemeClr val="tx1"/>
                </a:solidFill>
                <a:effectLst/>
              </a:rPr>
              <a:t>Columbia Basin College</a:t>
            </a:r>
            <a:endParaRPr lang="en-US" sz="1500" i="0" dirty="0">
              <a:solidFill>
                <a:schemeClr val="tx1"/>
              </a:solidFill>
            </a:endParaRPr>
          </a:p>
          <a:p>
            <a:pPr lvl="1"/>
            <a:r>
              <a:rPr lang="en-US" sz="1500" i="0" u="sng" dirty="0">
                <a:effectLst/>
                <a:hlinkClick r:id="rId4"/>
              </a:rPr>
              <a:t>mmann@columbiabasin.edu</a:t>
            </a:r>
            <a:endParaRPr lang="en-US" sz="1500" dirty="0"/>
          </a:p>
          <a:p>
            <a:r>
              <a:rPr lang="en-US" dirty="0"/>
              <a:t>Janese Thatcher, Ed.D.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Dean for Career &amp; Technical Education</a:t>
            </a:r>
          </a:p>
          <a:p>
            <a:pPr lvl="2"/>
            <a:r>
              <a:rPr lang="en-US" sz="1500" b="0" dirty="0"/>
              <a:t>Columbia Basin College</a:t>
            </a:r>
          </a:p>
          <a:p>
            <a:pPr lvl="2"/>
            <a:r>
              <a:rPr lang="en-US" sz="1500" b="0" dirty="0"/>
              <a:t> </a:t>
            </a:r>
            <a:r>
              <a:rPr lang="es-MX" sz="1500" b="0" dirty="0">
                <a:hlinkClick r:id="rId5"/>
              </a:rPr>
              <a:t>Jthatcher@columbiabasin.edu</a:t>
            </a:r>
            <a:endParaRPr lang="en-US" sz="1500" b="0" dirty="0"/>
          </a:p>
          <a:p>
            <a:r>
              <a:rPr lang="en-US" dirty="0">
                <a:effectLst/>
              </a:rPr>
              <a:t>Leticia Torres, CWDP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+mj-lt"/>
              </a:rPr>
              <a:t>Adult, Dislocated Worker and Youth Programs Manager</a:t>
            </a:r>
          </a:p>
          <a:p>
            <a:pPr lvl="1"/>
            <a:r>
              <a:rPr lang="en-US" sz="1500" i="1" dirty="0">
                <a:solidFill>
                  <a:schemeClr val="tx1"/>
                </a:solidFill>
                <a:effectLst/>
                <a:latin typeface="+mj-lt"/>
              </a:rPr>
              <a:t>WorkSource Columbia Basin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1500" i="1" u="sng" dirty="0">
                <a:effectLst/>
                <a:latin typeface="+mj-lt"/>
                <a:hlinkClick r:id="rId6"/>
              </a:rPr>
              <a:t>LTorres@esd.wa.gov</a:t>
            </a:r>
            <a:endParaRPr lang="en-US" sz="1500" dirty="0">
              <a:effectLst/>
              <a:latin typeface="+mj-lt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know our partners: What role do you play in creating access to Career Pathways?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Workforce Professional (provide direct service)</a:t>
            </a:r>
          </a:p>
          <a:p>
            <a:r>
              <a:rPr lang="en-US" dirty="0"/>
              <a:t>Educator </a:t>
            </a:r>
          </a:p>
          <a:p>
            <a:r>
              <a:rPr lang="en-US" dirty="0"/>
              <a:t>Administrator or Policymaker</a:t>
            </a:r>
          </a:p>
          <a:p>
            <a:r>
              <a:rPr lang="en-US" dirty="0"/>
              <a:t>Employer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2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 Hastings</a:t>
            </a:r>
          </a:p>
          <a:p>
            <a:pPr lvl="1"/>
            <a:r>
              <a:rPr lang="en-US" dirty="0"/>
              <a:t>Division of Youth Services, U.S. Department of Labor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34" y="2337435"/>
            <a:ext cx="1648656" cy="2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75" y="1800639"/>
            <a:ext cx="7955280" cy="461486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Career Pathways Framework </a:t>
            </a:r>
          </a:p>
          <a:p>
            <a:r>
              <a:rPr lang="en-US" sz="3500" dirty="0"/>
              <a:t>Introduction to *NFJP and OIC of Washington</a:t>
            </a:r>
          </a:p>
          <a:p>
            <a:r>
              <a:rPr lang="en-US" sz="3500" dirty="0"/>
              <a:t>Partnership between OIC, CBC, &amp; WorkSource</a:t>
            </a:r>
          </a:p>
          <a:p>
            <a:r>
              <a:rPr lang="en-US" sz="3500" dirty="0"/>
              <a:t>Career Pathways in Practice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*</a:t>
            </a:r>
            <a:r>
              <a:rPr lang="en-US" sz="1600" b="1" dirty="0"/>
              <a:t>N</a:t>
            </a:r>
            <a:r>
              <a:rPr lang="en-US" sz="1600" dirty="0"/>
              <a:t>ational </a:t>
            </a:r>
            <a:r>
              <a:rPr lang="en-US" sz="1600" b="1" dirty="0"/>
              <a:t>F</a:t>
            </a:r>
            <a:r>
              <a:rPr lang="en-US" sz="1600" dirty="0"/>
              <a:t>arm </a:t>
            </a:r>
            <a:r>
              <a:rPr lang="en-US" sz="1600" b="1" dirty="0"/>
              <a:t>J</a:t>
            </a:r>
            <a:r>
              <a:rPr lang="en-US" sz="1600" dirty="0"/>
              <a:t>obs </a:t>
            </a:r>
            <a:r>
              <a:rPr lang="en-US" sz="1600" b="1" dirty="0"/>
              <a:t>P</a:t>
            </a:r>
            <a:r>
              <a:rPr lang="en-US" sz="1600" dirty="0"/>
              <a:t>rogram and </a:t>
            </a:r>
            <a:r>
              <a:rPr lang="en-US" sz="1600" b="1" dirty="0"/>
              <a:t>O</a:t>
            </a:r>
            <a:r>
              <a:rPr lang="en-US" sz="1600" dirty="0"/>
              <a:t>pportunities </a:t>
            </a:r>
            <a:r>
              <a:rPr lang="en-US" sz="1600" b="1" dirty="0"/>
              <a:t>I</a:t>
            </a:r>
            <a:r>
              <a:rPr lang="en-US" sz="1600" dirty="0"/>
              <a:t>ndustrialization </a:t>
            </a:r>
            <a:r>
              <a:rPr lang="en-US" sz="1600" b="1" dirty="0"/>
              <a:t>C</a:t>
            </a:r>
            <a:r>
              <a:rPr lang="en-US" sz="1600" dirty="0"/>
              <a:t>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familiar are you with Career Pathways?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Very familiar</a:t>
            </a:r>
          </a:p>
          <a:p>
            <a:r>
              <a:rPr lang="en-US" sz="3200" dirty="0"/>
              <a:t>Somewhat familiar</a:t>
            </a:r>
          </a:p>
          <a:p>
            <a:r>
              <a:rPr lang="en-US" sz="3200" dirty="0"/>
              <a:t>I don’t know anything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</a:t>
            </a:r>
            <a:br>
              <a:rPr lang="en-US" dirty="0"/>
            </a:br>
            <a:r>
              <a:rPr lang="en-US" dirty="0"/>
              <a:t>Framework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15044" y="4017964"/>
            <a:ext cx="6872684" cy="85091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 Framework for WIOA Implementation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"/>
          <a:stretch/>
        </p:blipFill>
        <p:spPr bwMode="auto">
          <a:xfrm>
            <a:off x="0" y="-2865"/>
            <a:ext cx="8991600" cy="66615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8377360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5555</TotalTime>
  <Words>1241</Words>
  <Application>Microsoft Office PowerPoint</Application>
  <PresentationFormat>On-screen Show (4:3)</PresentationFormat>
  <Paragraphs>220</Paragraphs>
  <Slides>34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Narrow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A Model Career Pathways Network:</vt:lpstr>
      <vt:lpstr>PowerPoint Presentation</vt:lpstr>
      <vt:lpstr>Getting to know our partners: What role do you play in creating access to Career Pathways? </vt:lpstr>
      <vt:lpstr>PowerPoint Presentation</vt:lpstr>
      <vt:lpstr>PowerPoint Presentation</vt:lpstr>
      <vt:lpstr>How familiar are you with Career Pathways?</vt:lpstr>
      <vt:lpstr>Career Pathways  Framework</vt:lpstr>
      <vt:lpstr>PowerPoint Presentation</vt:lpstr>
      <vt:lpstr>Career Pathways:  A WIOA Implementation Framework</vt:lpstr>
      <vt:lpstr>Career Pathways Toolkit:  An Enhanced Guide and Workbook for System Development</vt:lpstr>
      <vt:lpstr>Toolkit Modules</vt:lpstr>
      <vt:lpstr>Where Do I Get the Toolkit?</vt:lpstr>
      <vt:lpstr>PowerPoint Presentation</vt:lpstr>
      <vt:lpstr>PowerPoint Presentation</vt:lpstr>
      <vt:lpstr>NFJP &amp; OIC of Washington</vt:lpstr>
      <vt:lpstr>A little about NFJP and OIC’s work </vt:lpstr>
      <vt:lpstr>Columbia Basin College</vt:lpstr>
      <vt:lpstr>A little about CBC</vt:lpstr>
      <vt:lpstr>WorkSource  Columbia Basin</vt:lpstr>
      <vt:lpstr>A little about WorkSource</vt:lpstr>
      <vt:lpstr>How WorkSource fits into the Career Pathway Partnership</vt:lpstr>
      <vt:lpstr>Our Career Pathway Journey</vt:lpstr>
      <vt:lpstr>Engaging Cross-Agency Partnerships</vt:lpstr>
      <vt:lpstr>Researching the Industry Sector &amp;  Engaging Employers</vt:lpstr>
      <vt:lpstr>Best Fit for Our Customers:  Education &amp; Training Program Design </vt:lpstr>
      <vt:lpstr>Leveraging Existing Funding &amp; Resources</vt:lpstr>
      <vt:lpstr>Creating Flexibility for Our Customers:  Aligning Policies &amp; Programs</vt:lpstr>
      <vt:lpstr>    “Communication Kept Us Nimble”: Measuring System Change &amp;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268</cp:revision>
  <cp:lastPrinted>2017-11-30T20:08:04Z</cp:lastPrinted>
  <dcterms:created xsi:type="dcterms:W3CDTF">2017-06-21T17:13:53Z</dcterms:created>
  <dcterms:modified xsi:type="dcterms:W3CDTF">2017-12-04T14:39:01Z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