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4"/>
  </p:notesMasterIdLst>
  <p:handoutMasterIdLst>
    <p:handoutMasterId r:id="rId65"/>
  </p:handoutMasterIdLst>
  <p:sldIdLst>
    <p:sldId id="282" r:id="rId2"/>
    <p:sldId id="446" r:id="rId3"/>
    <p:sldId id="447" r:id="rId4"/>
    <p:sldId id="401" r:id="rId5"/>
    <p:sldId id="457" r:id="rId6"/>
    <p:sldId id="311" r:id="rId7"/>
    <p:sldId id="402" r:id="rId8"/>
    <p:sldId id="403" r:id="rId9"/>
    <p:sldId id="455" r:id="rId10"/>
    <p:sldId id="409" r:id="rId11"/>
    <p:sldId id="343" r:id="rId12"/>
    <p:sldId id="345" r:id="rId13"/>
    <p:sldId id="406" r:id="rId14"/>
    <p:sldId id="407" r:id="rId15"/>
    <p:sldId id="312" r:id="rId16"/>
    <p:sldId id="458" r:id="rId17"/>
    <p:sldId id="348" r:id="rId18"/>
    <p:sldId id="351" r:id="rId19"/>
    <p:sldId id="453" r:id="rId20"/>
    <p:sldId id="327" r:id="rId21"/>
    <p:sldId id="449" r:id="rId22"/>
    <p:sldId id="450" r:id="rId23"/>
    <p:sldId id="328" r:id="rId24"/>
    <p:sldId id="451" r:id="rId25"/>
    <p:sldId id="410" r:id="rId26"/>
    <p:sldId id="411" r:id="rId27"/>
    <p:sldId id="412" r:id="rId28"/>
    <p:sldId id="413" r:id="rId29"/>
    <p:sldId id="414" r:id="rId30"/>
    <p:sldId id="415" r:id="rId31"/>
    <p:sldId id="416" r:id="rId32"/>
    <p:sldId id="417" r:id="rId33"/>
    <p:sldId id="418" r:id="rId34"/>
    <p:sldId id="452" r:id="rId35"/>
    <p:sldId id="419" r:id="rId36"/>
    <p:sldId id="420" r:id="rId37"/>
    <p:sldId id="445" r:id="rId38"/>
    <p:sldId id="421" r:id="rId39"/>
    <p:sldId id="422" r:id="rId40"/>
    <p:sldId id="423" r:id="rId41"/>
    <p:sldId id="425" r:id="rId42"/>
    <p:sldId id="426" r:id="rId43"/>
    <p:sldId id="454" r:id="rId44"/>
    <p:sldId id="428" r:id="rId45"/>
    <p:sldId id="424" r:id="rId46"/>
    <p:sldId id="432" r:id="rId47"/>
    <p:sldId id="433" r:id="rId48"/>
    <p:sldId id="434" r:id="rId49"/>
    <p:sldId id="435" r:id="rId50"/>
    <p:sldId id="436" r:id="rId51"/>
    <p:sldId id="437" r:id="rId52"/>
    <p:sldId id="438" r:id="rId53"/>
    <p:sldId id="439" r:id="rId54"/>
    <p:sldId id="440" r:id="rId55"/>
    <p:sldId id="429" r:id="rId56"/>
    <p:sldId id="430" r:id="rId57"/>
    <p:sldId id="441" r:id="rId58"/>
    <p:sldId id="442" r:id="rId59"/>
    <p:sldId id="443" r:id="rId60"/>
    <p:sldId id="444" r:id="rId61"/>
    <p:sldId id="379" r:id="rId62"/>
    <p:sldId id="380" r:id="rId63"/>
  </p:sldIdLst>
  <p:sldSz cx="9144000" cy="6858000" type="screen4x3"/>
  <p:notesSz cx="7010400" cy="929640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7" autoAdjust="0"/>
    <p:restoredTop sz="79276" autoAdjust="0"/>
  </p:normalViewPr>
  <p:slideViewPr>
    <p:cSldViewPr showGuides="1">
      <p:cViewPr varScale="1">
        <p:scale>
          <a:sx n="57" d="100"/>
          <a:sy n="57" d="100"/>
        </p:scale>
        <p:origin x="1446" y="66"/>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66" d="100"/>
        <a:sy n="66" d="100"/>
      </p:scale>
      <p:origin x="0" y="58"/>
    </p:cViewPr>
  </p:sorterViewPr>
  <p:notesViewPr>
    <p:cSldViewPr>
      <p:cViewPr>
        <p:scale>
          <a:sx n="89" d="100"/>
          <a:sy n="89" d="100"/>
        </p:scale>
        <p:origin x="-1051" y="614"/>
      </p:cViewPr>
      <p:guideLst>
        <p:guide orient="horz" pos="2932"/>
        <p:guide pos="2212"/>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BC296F-6B08-0D44-A9B2-B6811D05F4DF}"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BBD68C50-D3B4-1848-8EA9-4FFB00864135}">
      <dgm:prSet phldrT="[Text]"/>
      <dgm:spPr>
        <a:ln>
          <a:solidFill>
            <a:schemeClr val="tx2">
              <a:lumMod val="75000"/>
            </a:schemeClr>
          </a:solidFill>
        </a:ln>
      </dgm:spPr>
      <dgm:t>
        <a:bodyPr/>
        <a:lstStyle/>
        <a:p>
          <a:r>
            <a:rPr lang="en-US" dirty="0">
              <a:latin typeface="Arial"/>
              <a:cs typeface="Arial"/>
            </a:rPr>
            <a:t>U.S. Department of Labor, Employment &amp; Training Administration</a:t>
          </a:r>
        </a:p>
        <a:p>
          <a:r>
            <a:rPr lang="en-US" dirty="0">
              <a:latin typeface="Arial"/>
              <a:cs typeface="Arial"/>
            </a:rPr>
            <a:t>(National)</a:t>
          </a:r>
        </a:p>
      </dgm:t>
    </dgm:pt>
    <dgm:pt modelId="{C64748D1-2C8B-A14B-A4D8-276463D34889}" type="parTrans" cxnId="{00C15A7B-2F8F-CD46-ACBA-03CD10F2AD7A}">
      <dgm:prSet/>
      <dgm:spPr/>
      <dgm:t>
        <a:bodyPr/>
        <a:lstStyle/>
        <a:p>
          <a:endParaRPr lang="en-US">
            <a:latin typeface="Arial"/>
            <a:cs typeface="Arial"/>
          </a:endParaRPr>
        </a:p>
      </dgm:t>
    </dgm:pt>
    <dgm:pt modelId="{710808CB-713F-4A43-B272-E94CA8951D74}" type="sibTrans" cxnId="{00C15A7B-2F8F-CD46-ACBA-03CD10F2AD7A}">
      <dgm:prSet/>
      <dgm:spPr/>
      <dgm:t>
        <a:bodyPr/>
        <a:lstStyle/>
        <a:p>
          <a:endParaRPr lang="en-US">
            <a:latin typeface="Arial"/>
            <a:cs typeface="Arial"/>
          </a:endParaRPr>
        </a:p>
      </dgm:t>
    </dgm:pt>
    <dgm:pt modelId="{08A164DB-0700-5F46-B9A1-B027F1405942}">
      <dgm:prSet phldrT="[Text]"/>
      <dgm:spPr>
        <a:ln>
          <a:solidFill>
            <a:schemeClr val="tx2">
              <a:lumMod val="75000"/>
            </a:schemeClr>
          </a:solidFill>
        </a:ln>
      </dgm:spPr>
      <dgm:t>
        <a:bodyPr/>
        <a:lstStyle/>
        <a:p>
          <a:r>
            <a:rPr lang="en-US" dirty="0">
              <a:latin typeface="Arial"/>
              <a:cs typeface="Arial"/>
            </a:rPr>
            <a:t>Jobs for the Future</a:t>
          </a:r>
        </a:p>
      </dgm:t>
    </dgm:pt>
    <dgm:pt modelId="{0178B1F8-C721-3C49-BCE7-F32F860131AA}" type="parTrans" cxnId="{84B06D85-AA08-1949-9B9E-E557D93AEFA7}">
      <dgm:prSet/>
      <dgm:spPr>
        <a:ln w="12700">
          <a:solidFill>
            <a:schemeClr val="tx2">
              <a:lumMod val="75000"/>
            </a:schemeClr>
          </a:solidFill>
        </a:ln>
      </dgm:spPr>
      <dgm:t>
        <a:bodyPr/>
        <a:lstStyle/>
        <a:p>
          <a:endParaRPr lang="en-US">
            <a:latin typeface="Arial"/>
            <a:cs typeface="Arial"/>
          </a:endParaRPr>
        </a:p>
      </dgm:t>
    </dgm:pt>
    <dgm:pt modelId="{6822A150-B292-CF46-B564-9EB9535ABC01}" type="sibTrans" cxnId="{84B06D85-AA08-1949-9B9E-E557D93AEFA7}">
      <dgm:prSet/>
      <dgm:spPr/>
      <dgm:t>
        <a:bodyPr/>
        <a:lstStyle/>
        <a:p>
          <a:endParaRPr lang="en-US">
            <a:latin typeface="Arial"/>
            <a:cs typeface="Arial"/>
          </a:endParaRPr>
        </a:p>
      </dgm:t>
    </dgm:pt>
    <dgm:pt modelId="{C16ADBA1-3329-D64D-A923-73E71D12330C}">
      <dgm:prSet/>
      <dgm:spPr>
        <a:ln>
          <a:solidFill>
            <a:schemeClr val="tx2">
              <a:lumMod val="75000"/>
            </a:schemeClr>
          </a:solidFill>
        </a:ln>
      </dgm:spPr>
      <dgm:t>
        <a:bodyPr/>
        <a:lstStyle/>
        <a:p>
          <a:r>
            <a:rPr lang="en-US" dirty="0">
              <a:latin typeface="Arial"/>
              <a:cs typeface="Arial"/>
            </a:rPr>
            <a:t>CalState/Merlot</a:t>
          </a:r>
        </a:p>
      </dgm:t>
    </dgm:pt>
    <dgm:pt modelId="{BF72FF2E-35B7-4846-8E6D-4DE70B77A411}" type="parTrans" cxnId="{524DC614-0EBD-A44F-A552-9AEFEBDE5A29}">
      <dgm:prSet/>
      <dgm:spPr>
        <a:ln w="12700">
          <a:solidFill>
            <a:schemeClr val="tx2">
              <a:lumMod val="75000"/>
            </a:schemeClr>
          </a:solidFill>
        </a:ln>
      </dgm:spPr>
      <dgm:t>
        <a:bodyPr/>
        <a:lstStyle/>
        <a:p>
          <a:endParaRPr lang="en-US">
            <a:latin typeface="Arial"/>
            <a:cs typeface="Arial"/>
          </a:endParaRPr>
        </a:p>
      </dgm:t>
    </dgm:pt>
    <dgm:pt modelId="{F805A922-6147-2E46-942F-8B580B8F2F52}" type="sibTrans" cxnId="{524DC614-0EBD-A44F-A552-9AEFEBDE5A29}">
      <dgm:prSet/>
      <dgm:spPr/>
      <dgm:t>
        <a:bodyPr/>
        <a:lstStyle/>
        <a:p>
          <a:endParaRPr lang="en-US">
            <a:latin typeface="Arial"/>
            <a:cs typeface="Arial"/>
          </a:endParaRPr>
        </a:p>
      </dgm:t>
    </dgm:pt>
    <dgm:pt modelId="{04C027A2-CDF1-4642-90C9-E6FADE5C1CFB}">
      <dgm:prSet/>
      <dgm:spPr>
        <a:ln>
          <a:solidFill>
            <a:schemeClr val="tx2">
              <a:lumMod val="75000"/>
            </a:schemeClr>
          </a:solidFill>
        </a:ln>
      </dgm:spPr>
      <dgm:t>
        <a:bodyPr/>
        <a:lstStyle/>
        <a:p>
          <a:r>
            <a:rPr lang="en-US" dirty="0">
              <a:latin typeface="Arial"/>
              <a:cs typeface="Arial"/>
            </a:rPr>
            <a:t>Maher &amp; Maher </a:t>
          </a:r>
        </a:p>
      </dgm:t>
    </dgm:pt>
    <dgm:pt modelId="{E7BD5B4E-AF1C-5942-BF7B-D719F1B71C54}" type="parTrans" cxnId="{23956645-1DC0-1540-A6F7-3166E06C744F}">
      <dgm:prSet/>
      <dgm:spPr>
        <a:ln w="12700">
          <a:solidFill>
            <a:schemeClr val="tx2">
              <a:lumMod val="75000"/>
            </a:schemeClr>
          </a:solidFill>
        </a:ln>
      </dgm:spPr>
      <dgm:t>
        <a:bodyPr/>
        <a:lstStyle/>
        <a:p>
          <a:endParaRPr lang="en-US">
            <a:latin typeface="Arial"/>
            <a:cs typeface="Arial"/>
          </a:endParaRPr>
        </a:p>
      </dgm:t>
    </dgm:pt>
    <dgm:pt modelId="{D774972B-31DD-4143-B0A6-441769B7E435}" type="sibTrans" cxnId="{23956645-1DC0-1540-A6F7-3166E06C744F}">
      <dgm:prSet/>
      <dgm:spPr/>
      <dgm:t>
        <a:bodyPr/>
        <a:lstStyle/>
        <a:p>
          <a:endParaRPr lang="en-US">
            <a:latin typeface="Arial"/>
            <a:cs typeface="Arial"/>
          </a:endParaRPr>
        </a:p>
      </dgm:t>
    </dgm:pt>
    <dgm:pt modelId="{753F5683-D125-1745-B0B8-1CD860D8BF34}">
      <dgm:prSet/>
      <dgm:spPr>
        <a:ln>
          <a:solidFill>
            <a:schemeClr val="tx2">
              <a:lumMod val="75000"/>
            </a:schemeClr>
          </a:solidFill>
        </a:ln>
      </dgm:spPr>
      <dgm:t>
        <a:bodyPr/>
        <a:lstStyle/>
        <a:p>
          <a:r>
            <a:rPr lang="en-US" dirty="0">
              <a:latin typeface="Arial"/>
              <a:cs typeface="Arial"/>
            </a:rPr>
            <a:t>American Association of Community Colleges</a:t>
          </a:r>
        </a:p>
      </dgm:t>
    </dgm:pt>
    <dgm:pt modelId="{36D2DD83-68FB-C240-924B-E53FB664BB4E}" type="parTrans" cxnId="{C1FF95B4-E4DC-AA4B-9EF3-4AF243CFF51C}">
      <dgm:prSet/>
      <dgm:spPr>
        <a:ln w="12700">
          <a:solidFill>
            <a:schemeClr val="tx2">
              <a:lumMod val="75000"/>
            </a:schemeClr>
          </a:solidFill>
        </a:ln>
      </dgm:spPr>
      <dgm:t>
        <a:bodyPr/>
        <a:lstStyle/>
        <a:p>
          <a:endParaRPr lang="en-US">
            <a:latin typeface="Arial"/>
            <a:cs typeface="Arial"/>
          </a:endParaRPr>
        </a:p>
      </dgm:t>
    </dgm:pt>
    <dgm:pt modelId="{79F04441-1C88-1849-B00C-3C72638C23F4}" type="sibTrans" cxnId="{C1FF95B4-E4DC-AA4B-9EF3-4AF243CFF51C}">
      <dgm:prSet/>
      <dgm:spPr/>
      <dgm:t>
        <a:bodyPr/>
        <a:lstStyle/>
        <a:p>
          <a:endParaRPr lang="en-US">
            <a:latin typeface="Arial"/>
            <a:cs typeface="Arial"/>
          </a:endParaRPr>
        </a:p>
      </dgm:t>
    </dgm:pt>
    <dgm:pt modelId="{A9C14472-D648-1E4E-93C1-1B7ED9FB14CB}">
      <dgm:prSet/>
      <dgm:spPr>
        <a:ln>
          <a:solidFill>
            <a:schemeClr val="tx2">
              <a:lumMod val="75000"/>
            </a:schemeClr>
          </a:solidFill>
        </a:ln>
      </dgm:spPr>
      <dgm:t>
        <a:bodyPr/>
        <a:lstStyle/>
        <a:p>
          <a:r>
            <a:rPr lang="en-US" dirty="0">
              <a:latin typeface="Arial"/>
              <a:cs typeface="Arial"/>
            </a:rPr>
            <a:t>U.S. National Science Foundation</a:t>
          </a:r>
        </a:p>
      </dgm:t>
    </dgm:pt>
    <dgm:pt modelId="{C28AFA86-DA72-D148-8BA6-CDE66A22ADD7}" type="parTrans" cxnId="{D986B12A-8A55-FD4B-A0E9-8319BE8E7C2F}">
      <dgm:prSet/>
      <dgm:spPr/>
      <dgm:t>
        <a:bodyPr/>
        <a:lstStyle/>
        <a:p>
          <a:endParaRPr lang="en-US">
            <a:latin typeface="Arial"/>
            <a:cs typeface="Arial"/>
          </a:endParaRPr>
        </a:p>
      </dgm:t>
    </dgm:pt>
    <dgm:pt modelId="{3C7C4805-A7D9-0E4C-BA4D-11BEC16A39B1}" type="sibTrans" cxnId="{D986B12A-8A55-FD4B-A0E9-8319BE8E7C2F}">
      <dgm:prSet/>
      <dgm:spPr/>
      <dgm:t>
        <a:bodyPr/>
        <a:lstStyle/>
        <a:p>
          <a:endParaRPr lang="en-US">
            <a:latin typeface="Arial"/>
            <a:cs typeface="Arial"/>
          </a:endParaRPr>
        </a:p>
      </dgm:t>
    </dgm:pt>
    <dgm:pt modelId="{4037DDB7-9DFB-2F42-BD74-0FCCD1F41ED7}">
      <dgm:prSet/>
      <dgm:spPr>
        <a:ln>
          <a:solidFill>
            <a:schemeClr val="tx2">
              <a:lumMod val="75000"/>
            </a:schemeClr>
          </a:solidFill>
        </a:ln>
      </dgm:spPr>
      <dgm:t>
        <a:bodyPr/>
        <a:lstStyle/>
        <a:p>
          <a:r>
            <a:rPr lang="en-US" dirty="0">
              <a:latin typeface="Arial"/>
              <a:cs typeface="Arial"/>
            </a:rPr>
            <a:t>ATE Centers</a:t>
          </a:r>
        </a:p>
      </dgm:t>
    </dgm:pt>
    <dgm:pt modelId="{A540A28C-5C8C-0547-9B97-A77B409D9B33}" type="parTrans" cxnId="{93A9B619-78AE-6C45-90F5-A9899870EE5A}">
      <dgm:prSet/>
      <dgm:spPr>
        <a:ln w="12700">
          <a:solidFill>
            <a:schemeClr val="tx2">
              <a:lumMod val="75000"/>
            </a:schemeClr>
          </a:solidFill>
        </a:ln>
      </dgm:spPr>
      <dgm:t>
        <a:bodyPr/>
        <a:lstStyle/>
        <a:p>
          <a:endParaRPr lang="en-US">
            <a:latin typeface="Arial"/>
            <a:cs typeface="Arial"/>
          </a:endParaRPr>
        </a:p>
      </dgm:t>
    </dgm:pt>
    <dgm:pt modelId="{3E9BFF95-E0AE-0C40-BE6B-2A6D56B5E341}" type="sibTrans" cxnId="{93A9B619-78AE-6C45-90F5-A9899870EE5A}">
      <dgm:prSet/>
      <dgm:spPr/>
      <dgm:t>
        <a:bodyPr/>
        <a:lstStyle/>
        <a:p>
          <a:endParaRPr lang="en-US">
            <a:latin typeface="Arial"/>
            <a:cs typeface="Arial"/>
          </a:endParaRPr>
        </a:p>
      </dgm:t>
    </dgm:pt>
    <dgm:pt modelId="{3442899B-68FA-A643-8DAB-214E62BD7585}" type="pres">
      <dgm:prSet presAssocID="{00BC296F-6B08-0D44-A9B2-B6811D05F4DF}" presName="hierChild1" presStyleCnt="0">
        <dgm:presLayoutVars>
          <dgm:chPref val="1"/>
          <dgm:dir/>
          <dgm:animOne val="branch"/>
          <dgm:animLvl val="lvl"/>
          <dgm:resizeHandles/>
        </dgm:presLayoutVars>
      </dgm:prSet>
      <dgm:spPr/>
    </dgm:pt>
    <dgm:pt modelId="{F4946BA7-3CE5-114A-B785-C8F3E1B4DA49}" type="pres">
      <dgm:prSet presAssocID="{BBD68C50-D3B4-1848-8EA9-4FFB00864135}" presName="hierRoot1" presStyleCnt="0"/>
      <dgm:spPr/>
    </dgm:pt>
    <dgm:pt modelId="{FC73F032-B618-114B-BB16-4A4C1BCF590B}" type="pres">
      <dgm:prSet presAssocID="{BBD68C50-D3B4-1848-8EA9-4FFB00864135}" presName="composite" presStyleCnt="0"/>
      <dgm:spPr/>
    </dgm:pt>
    <dgm:pt modelId="{5C1FE5D2-DC51-E14D-8544-A3E28AE58614}" type="pres">
      <dgm:prSet presAssocID="{BBD68C50-D3B4-1848-8EA9-4FFB00864135}" presName="background" presStyleLbl="node0" presStyleIdx="0" presStyleCnt="2"/>
      <dgm:spPr>
        <a:solidFill>
          <a:schemeClr val="tx2">
            <a:lumMod val="75000"/>
          </a:schemeClr>
        </a:solidFill>
        <a:effectLst/>
      </dgm:spPr>
    </dgm:pt>
    <dgm:pt modelId="{9A4F00F8-6A67-5C4B-9E84-0DC5D6ECE23B}" type="pres">
      <dgm:prSet presAssocID="{BBD68C50-D3B4-1848-8EA9-4FFB00864135}" presName="text" presStyleLbl="fgAcc0" presStyleIdx="0" presStyleCnt="2" custScaleX="113597" custScaleY="109950" custLinFactNeighborX="-52844" custLinFactNeighborY="-1482">
        <dgm:presLayoutVars>
          <dgm:chPref val="3"/>
        </dgm:presLayoutVars>
      </dgm:prSet>
      <dgm:spPr/>
    </dgm:pt>
    <dgm:pt modelId="{6649ABFA-C967-9C42-B010-A9C274257A25}" type="pres">
      <dgm:prSet presAssocID="{BBD68C50-D3B4-1848-8EA9-4FFB00864135}" presName="hierChild2" presStyleCnt="0"/>
      <dgm:spPr/>
    </dgm:pt>
    <dgm:pt modelId="{11F25EAC-EF1F-0A41-A139-8A007967E6A7}" type="pres">
      <dgm:prSet presAssocID="{0178B1F8-C721-3C49-BCE7-F32F860131AA}" presName="Name10" presStyleLbl="parChTrans1D2" presStyleIdx="0" presStyleCnt="3"/>
      <dgm:spPr/>
    </dgm:pt>
    <dgm:pt modelId="{04491E9E-CE1E-5344-887E-292CA6D9A973}" type="pres">
      <dgm:prSet presAssocID="{08A164DB-0700-5F46-B9A1-B027F1405942}" presName="hierRoot2" presStyleCnt="0"/>
      <dgm:spPr/>
    </dgm:pt>
    <dgm:pt modelId="{69A53F18-03FD-0740-8D9D-0514558B4A06}" type="pres">
      <dgm:prSet presAssocID="{08A164DB-0700-5F46-B9A1-B027F1405942}" presName="composite2" presStyleCnt="0"/>
      <dgm:spPr/>
    </dgm:pt>
    <dgm:pt modelId="{783A5137-820A-D847-B8CC-B414AB8AF267}" type="pres">
      <dgm:prSet presAssocID="{08A164DB-0700-5F46-B9A1-B027F1405942}" presName="background2" presStyleLbl="node2" presStyleIdx="0" presStyleCnt="3"/>
      <dgm:spPr>
        <a:solidFill>
          <a:schemeClr val="tx2">
            <a:lumMod val="75000"/>
          </a:schemeClr>
        </a:solidFill>
        <a:effectLst/>
      </dgm:spPr>
    </dgm:pt>
    <dgm:pt modelId="{6E50DDCC-9308-574D-9786-08EE1640B632}" type="pres">
      <dgm:prSet presAssocID="{08A164DB-0700-5F46-B9A1-B027F1405942}" presName="text2" presStyleLbl="fgAcc2" presStyleIdx="0" presStyleCnt="3" custLinFactNeighborX="-36939" custLinFactNeighborY="-1265">
        <dgm:presLayoutVars>
          <dgm:chPref val="3"/>
        </dgm:presLayoutVars>
      </dgm:prSet>
      <dgm:spPr/>
    </dgm:pt>
    <dgm:pt modelId="{57859B20-A491-C14E-8B47-262AD3FB3C9C}" type="pres">
      <dgm:prSet presAssocID="{08A164DB-0700-5F46-B9A1-B027F1405942}" presName="hierChild3" presStyleCnt="0"/>
      <dgm:spPr/>
    </dgm:pt>
    <dgm:pt modelId="{730BCF91-5994-2044-81BC-E029013DA0AA}" type="pres">
      <dgm:prSet presAssocID="{E7BD5B4E-AF1C-5942-BF7B-D719F1B71C54}" presName="Name17" presStyleLbl="parChTrans1D3" presStyleIdx="0" presStyleCnt="2"/>
      <dgm:spPr/>
    </dgm:pt>
    <dgm:pt modelId="{8BDEB65C-7C86-7645-A3A3-D94EBA93D6FD}" type="pres">
      <dgm:prSet presAssocID="{04C027A2-CDF1-4642-90C9-E6FADE5C1CFB}" presName="hierRoot3" presStyleCnt="0"/>
      <dgm:spPr/>
    </dgm:pt>
    <dgm:pt modelId="{15A826FD-21B7-714F-A8CA-0CACF4907DED}" type="pres">
      <dgm:prSet presAssocID="{04C027A2-CDF1-4642-90C9-E6FADE5C1CFB}" presName="composite3" presStyleCnt="0"/>
      <dgm:spPr/>
    </dgm:pt>
    <dgm:pt modelId="{D841183A-AE99-E34F-AEEC-BFDDDA6B149E}" type="pres">
      <dgm:prSet presAssocID="{04C027A2-CDF1-4642-90C9-E6FADE5C1CFB}" presName="background3" presStyleLbl="node3" presStyleIdx="0" presStyleCnt="2"/>
      <dgm:spPr>
        <a:solidFill>
          <a:schemeClr val="tx2">
            <a:lumMod val="75000"/>
          </a:schemeClr>
        </a:solidFill>
        <a:effectLst/>
      </dgm:spPr>
    </dgm:pt>
    <dgm:pt modelId="{55779194-4F51-174B-9273-E67853468299}" type="pres">
      <dgm:prSet presAssocID="{04C027A2-CDF1-4642-90C9-E6FADE5C1CFB}" presName="text3" presStyleLbl="fgAcc3" presStyleIdx="0" presStyleCnt="2">
        <dgm:presLayoutVars>
          <dgm:chPref val="3"/>
        </dgm:presLayoutVars>
      </dgm:prSet>
      <dgm:spPr/>
    </dgm:pt>
    <dgm:pt modelId="{7AA7BB12-1E7F-7D43-A01E-E1F19278C76C}" type="pres">
      <dgm:prSet presAssocID="{04C027A2-CDF1-4642-90C9-E6FADE5C1CFB}" presName="hierChild4" presStyleCnt="0"/>
      <dgm:spPr/>
    </dgm:pt>
    <dgm:pt modelId="{80EC68D4-94F4-744A-A03B-1EB6E5866716}" type="pres">
      <dgm:prSet presAssocID="{36D2DD83-68FB-C240-924B-E53FB664BB4E}" presName="Name17" presStyleLbl="parChTrans1D3" presStyleIdx="1" presStyleCnt="2"/>
      <dgm:spPr/>
    </dgm:pt>
    <dgm:pt modelId="{34BC33A0-ED39-DE4F-8A9F-338B5DB527DD}" type="pres">
      <dgm:prSet presAssocID="{753F5683-D125-1745-B0B8-1CD860D8BF34}" presName="hierRoot3" presStyleCnt="0"/>
      <dgm:spPr/>
    </dgm:pt>
    <dgm:pt modelId="{C879E55B-7DBC-0A46-B6DA-7A7E7A671055}" type="pres">
      <dgm:prSet presAssocID="{753F5683-D125-1745-B0B8-1CD860D8BF34}" presName="composite3" presStyleCnt="0"/>
      <dgm:spPr/>
    </dgm:pt>
    <dgm:pt modelId="{58E25500-82D6-5146-A221-84A9B541C842}" type="pres">
      <dgm:prSet presAssocID="{753F5683-D125-1745-B0B8-1CD860D8BF34}" presName="background3" presStyleLbl="node3" presStyleIdx="1" presStyleCnt="2"/>
      <dgm:spPr>
        <a:solidFill>
          <a:schemeClr val="tx2">
            <a:lumMod val="75000"/>
          </a:schemeClr>
        </a:solidFill>
      </dgm:spPr>
    </dgm:pt>
    <dgm:pt modelId="{6CA8EF98-5A7C-8443-99AC-2F342BF4CC08}" type="pres">
      <dgm:prSet presAssocID="{753F5683-D125-1745-B0B8-1CD860D8BF34}" presName="text3" presStyleLbl="fgAcc3" presStyleIdx="1" presStyleCnt="2">
        <dgm:presLayoutVars>
          <dgm:chPref val="3"/>
        </dgm:presLayoutVars>
      </dgm:prSet>
      <dgm:spPr/>
    </dgm:pt>
    <dgm:pt modelId="{5AFB516C-8B19-1347-A340-BD44FA087715}" type="pres">
      <dgm:prSet presAssocID="{753F5683-D125-1745-B0B8-1CD860D8BF34}" presName="hierChild4" presStyleCnt="0"/>
      <dgm:spPr/>
    </dgm:pt>
    <dgm:pt modelId="{7D21B660-304A-0C45-8362-25E82F2E7D1A}" type="pres">
      <dgm:prSet presAssocID="{BF72FF2E-35B7-4846-8E6D-4DE70B77A411}" presName="Name10" presStyleLbl="parChTrans1D2" presStyleIdx="1" presStyleCnt="3"/>
      <dgm:spPr/>
    </dgm:pt>
    <dgm:pt modelId="{387C680B-E952-F04F-8840-6329408C4FF2}" type="pres">
      <dgm:prSet presAssocID="{C16ADBA1-3329-D64D-A923-73E71D12330C}" presName="hierRoot2" presStyleCnt="0"/>
      <dgm:spPr/>
    </dgm:pt>
    <dgm:pt modelId="{14AE68B9-FE25-6547-9774-6FB5767EC7AF}" type="pres">
      <dgm:prSet presAssocID="{C16ADBA1-3329-D64D-A923-73E71D12330C}" presName="composite2" presStyleCnt="0"/>
      <dgm:spPr/>
    </dgm:pt>
    <dgm:pt modelId="{646F3537-73EB-B949-918D-3B7B930AA6F5}" type="pres">
      <dgm:prSet presAssocID="{C16ADBA1-3329-D64D-A923-73E71D12330C}" presName="background2" presStyleLbl="node2" presStyleIdx="1" presStyleCnt="3"/>
      <dgm:spPr>
        <a:solidFill>
          <a:schemeClr val="tx2">
            <a:lumMod val="75000"/>
          </a:schemeClr>
        </a:solidFill>
        <a:effectLst/>
      </dgm:spPr>
    </dgm:pt>
    <dgm:pt modelId="{29CED845-19D1-E94E-8929-4CD240F70DCF}" type="pres">
      <dgm:prSet presAssocID="{C16ADBA1-3329-D64D-A923-73E71D12330C}" presName="text2" presStyleLbl="fgAcc2" presStyleIdx="1" presStyleCnt="3" custLinFactNeighborX="-33727" custLinFactNeighborY="-3794">
        <dgm:presLayoutVars>
          <dgm:chPref val="3"/>
        </dgm:presLayoutVars>
      </dgm:prSet>
      <dgm:spPr/>
    </dgm:pt>
    <dgm:pt modelId="{19852B07-4D31-214F-9301-B80B7570A269}" type="pres">
      <dgm:prSet presAssocID="{C16ADBA1-3329-D64D-A923-73E71D12330C}" presName="hierChild3" presStyleCnt="0"/>
      <dgm:spPr/>
    </dgm:pt>
    <dgm:pt modelId="{F8E47508-4D92-4841-B7F5-2B43DF9D01CA}" type="pres">
      <dgm:prSet presAssocID="{A9C14472-D648-1E4E-93C1-1B7ED9FB14CB}" presName="hierRoot1" presStyleCnt="0"/>
      <dgm:spPr/>
    </dgm:pt>
    <dgm:pt modelId="{B2BA61A3-B21F-2F4F-A27F-1E993EFF1F4B}" type="pres">
      <dgm:prSet presAssocID="{A9C14472-D648-1E4E-93C1-1B7ED9FB14CB}" presName="composite" presStyleCnt="0"/>
      <dgm:spPr/>
    </dgm:pt>
    <dgm:pt modelId="{EF2F118D-C820-304A-83D6-27A1A959A5FB}" type="pres">
      <dgm:prSet presAssocID="{A9C14472-D648-1E4E-93C1-1B7ED9FB14CB}" presName="background" presStyleLbl="node0" presStyleIdx="1" presStyleCnt="2"/>
      <dgm:spPr>
        <a:solidFill>
          <a:schemeClr val="tx2">
            <a:lumMod val="75000"/>
          </a:schemeClr>
        </a:solidFill>
        <a:effectLst/>
      </dgm:spPr>
    </dgm:pt>
    <dgm:pt modelId="{A8C405E2-5814-1346-B374-16BF34682930}" type="pres">
      <dgm:prSet presAssocID="{A9C14472-D648-1E4E-93C1-1B7ED9FB14CB}" presName="text" presStyleLbl="fgAcc0" presStyleIdx="1" presStyleCnt="2" custLinFactNeighborX="-66651" custLinFactNeighborY="2529">
        <dgm:presLayoutVars>
          <dgm:chPref val="3"/>
        </dgm:presLayoutVars>
      </dgm:prSet>
      <dgm:spPr/>
    </dgm:pt>
    <dgm:pt modelId="{62A3ED94-654E-E941-A0F8-294D22630DC7}" type="pres">
      <dgm:prSet presAssocID="{A9C14472-D648-1E4E-93C1-1B7ED9FB14CB}" presName="hierChild2" presStyleCnt="0"/>
      <dgm:spPr/>
    </dgm:pt>
    <dgm:pt modelId="{B4C3B5E3-D81B-994D-BB40-67475EE41359}" type="pres">
      <dgm:prSet presAssocID="{A540A28C-5C8C-0547-9B97-A77B409D9B33}" presName="Name10" presStyleLbl="parChTrans1D2" presStyleIdx="2" presStyleCnt="3"/>
      <dgm:spPr/>
    </dgm:pt>
    <dgm:pt modelId="{6300A319-EE00-0344-9BFC-D6F49AE21F3F}" type="pres">
      <dgm:prSet presAssocID="{4037DDB7-9DFB-2F42-BD74-0FCCD1F41ED7}" presName="hierRoot2" presStyleCnt="0"/>
      <dgm:spPr/>
    </dgm:pt>
    <dgm:pt modelId="{2995CDD1-F185-AC4D-9E55-C1A4942C1989}" type="pres">
      <dgm:prSet presAssocID="{4037DDB7-9DFB-2F42-BD74-0FCCD1F41ED7}" presName="composite2" presStyleCnt="0"/>
      <dgm:spPr/>
    </dgm:pt>
    <dgm:pt modelId="{BC6575E1-2812-5C43-951F-E9EB66CF75F5}" type="pres">
      <dgm:prSet presAssocID="{4037DDB7-9DFB-2F42-BD74-0FCCD1F41ED7}" presName="background2" presStyleLbl="node2" presStyleIdx="2" presStyleCnt="3"/>
      <dgm:spPr>
        <a:solidFill>
          <a:schemeClr val="tx2">
            <a:lumMod val="75000"/>
          </a:schemeClr>
        </a:solidFill>
        <a:effectLst/>
      </dgm:spPr>
    </dgm:pt>
    <dgm:pt modelId="{8D17BB9B-4AAD-8940-806B-57018B5F9E40}" type="pres">
      <dgm:prSet presAssocID="{4037DDB7-9DFB-2F42-BD74-0FCCD1F41ED7}" presName="text2" presStyleLbl="fgAcc2" presStyleIdx="2" presStyleCnt="3" custLinFactNeighborX="-8030" custLinFactNeighborY="68288">
        <dgm:presLayoutVars>
          <dgm:chPref val="3"/>
        </dgm:presLayoutVars>
      </dgm:prSet>
      <dgm:spPr/>
    </dgm:pt>
    <dgm:pt modelId="{44084721-95C0-2C40-A650-52AF1ECC7A56}" type="pres">
      <dgm:prSet presAssocID="{4037DDB7-9DFB-2F42-BD74-0FCCD1F41ED7}" presName="hierChild3" presStyleCnt="0"/>
      <dgm:spPr/>
    </dgm:pt>
  </dgm:ptLst>
  <dgm:cxnLst>
    <dgm:cxn modelId="{501E7260-9069-4256-92B5-124310D18DF3}" type="presOf" srcId="{A540A28C-5C8C-0547-9B97-A77B409D9B33}" destId="{B4C3B5E3-D81B-994D-BB40-67475EE41359}" srcOrd="0" destOrd="0" presId="urn:microsoft.com/office/officeart/2005/8/layout/hierarchy1"/>
    <dgm:cxn modelId="{137B98A3-E2FC-4FA1-A85B-6B727EC8CB64}" type="presOf" srcId="{08A164DB-0700-5F46-B9A1-B027F1405942}" destId="{6E50DDCC-9308-574D-9786-08EE1640B632}" srcOrd="0" destOrd="0" presId="urn:microsoft.com/office/officeart/2005/8/layout/hierarchy1"/>
    <dgm:cxn modelId="{84B06D85-AA08-1949-9B9E-E557D93AEFA7}" srcId="{BBD68C50-D3B4-1848-8EA9-4FFB00864135}" destId="{08A164DB-0700-5F46-B9A1-B027F1405942}" srcOrd="0" destOrd="0" parTransId="{0178B1F8-C721-3C49-BCE7-F32F860131AA}" sibTransId="{6822A150-B292-CF46-B564-9EB9535ABC01}"/>
    <dgm:cxn modelId="{C1FF95B4-E4DC-AA4B-9EF3-4AF243CFF51C}" srcId="{08A164DB-0700-5F46-B9A1-B027F1405942}" destId="{753F5683-D125-1745-B0B8-1CD860D8BF34}" srcOrd="1" destOrd="0" parTransId="{36D2DD83-68FB-C240-924B-E53FB664BB4E}" sibTransId="{79F04441-1C88-1849-B00C-3C72638C23F4}"/>
    <dgm:cxn modelId="{3F58D3A2-A430-46BB-88B6-EB6231B6F4B6}" type="presOf" srcId="{00BC296F-6B08-0D44-A9B2-B6811D05F4DF}" destId="{3442899B-68FA-A643-8DAB-214E62BD7585}" srcOrd="0" destOrd="0" presId="urn:microsoft.com/office/officeart/2005/8/layout/hierarchy1"/>
    <dgm:cxn modelId="{D5BCB10C-8903-4D6F-A7ED-F3AD153CA38B}" type="presOf" srcId="{753F5683-D125-1745-B0B8-1CD860D8BF34}" destId="{6CA8EF98-5A7C-8443-99AC-2F342BF4CC08}" srcOrd="0" destOrd="0" presId="urn:microsoft.com/office/officeart/2005/8/layout/hierarchy1"/>
    <dgm:cxn modelId="{972260AA-1F6F-44EF-A3E4-06E7C1E067DC}" type="presOf" srcId="{36D2DD83-68FB-C240-924B-E53FB664BB4E}" destId="{80EC68D4-94F4-744A-A03B-1EB6E5866716}" srcOrd="0" destOrd="0" presId="urn:microsoft.com/office/officeart/2005/8/layout/hierarchy1"/>
    <dgm:cxn modelId="{00C15A7B-2F8F-CD46-ACBA-03CD10F2AD7A}" srcId="{00BC296F-6B08-0D44-A9B2-B6811D05F4DF}" destId="{BBD68C50-D3B4-1848-8EA9-4FFB00864135}" srcOrd="0" destOrd="0" parTransId="{C64748D1-2C8B-A14B-A4D8-276463D34889}" sibTransId="{710808CB-713F-4A43-B272-E94CA8951D74}"/>
    <dgm:cxn modelId="{DC6E14D1-FC7D-47D0-854D-52058E383ACA}" type="presOf" srcId="{A9C14472-D648-1E4E-93C1-1B7ED9FB14CB}" destId="{A8C405E2-5814-1346-B374-16BF34682930}" srcOrd="0" destOrd="0" presId="urn:microsoft.com/office/officeart/2005/8/layout/hierarchy1"/>
    <dgm:cxn modelId="{524DC614-0EBD-A44F-A552-9AEFEBDE5A29}" srcId="{BBD68C50-D3B4-1848-8EA9-4FFB00864135}" destId="{C16ADBA1-3329-D64D-A923-73E71D12330C}" srcOrd="1" destOrd="0" parTransId="{BF72FF2E-35B7-4846-8E6D-4DE70B77A411}" sibTransId="{F805A922-6147-2E46-942F-8B580B8F2F52}"/>
    <dgm:cxn modelId="{F2033A6B-2764-4358-88E1-DC500F0BF128}" type="presOf" srcId="{0178B1F8-C721-3C49-BCE7-F32F860131AA}" destId="{11F25EAC-EF1F-0A41-A139-8A007967E6A7}" srcOrd="0" destOrd="0" presId="urn:microsoft.com/office/officeart/2005/8/layout/hierarchy1"/>
    <dgm:cxn modelId="{05D529B7-AC63-453F-AECD-08C60083CF3F}" type="presOf" srcId="{E7BD5B4E-AF1C-5942-BF7B-D719F1B71C54}" destId="{730BCF91-5994-2044-81BC-E029013DA0AA}" srcOrd="0" destOrd="0" presId="urn:microsoft.com/office/officeart/2005/8/layout/hierarchy1"/>
    <dgm:cxn modelId="{1B3F3F33-528A-4E81-A4E5-D4023A59A40E}" type="presOf" srcId="{BF72FF2E-35B7-4846-8E6D-4DE70B77A411}" destId="{7D21B660-304A-0C45-8362-25E82F2E7D1A}" srcOrd="0" destOrd="0" presId="urn:microsoft.com/office/officeart/2005/8/layout/hierarchy1"/>
    <dgm:cxn modelId="{23956645-1DC0-1540-A6F7-3166E06C744F}" srcId="{08A164DB-0700-5F46-B9A1-B027F1405942}" destId="{04C027A2-CDF1-4642-90C9-E6FADE5C1CFB}" srcOrd="0" destOrd="0" parTransId="{E7BD5B4E-AF1C-5942-BF7B-D719F1B71C54}" sibTransId="{D774972B-31DD-4143-B0A6-441769B7E435}"/>
    <dgm:cxn modelId="{D986B12A-8A55-FD4B-A0E9-8319BE8E7C2F}" srcId="{00BC296F-6B08-0D44-A9B2-B6811D05F4DF}" destId="{A9C14472-D648-1E4E-93C1-1B7ED9FB14CB}" srcOrd="1" destOrd="0" parTransId="{C28AFA86-DA72-D148-8BA6-CDE66A22ADD7}" sibTransId="{3C7C4805-A7D9-0E4C-BA4D-11BEC16A39B1}"/>
    <dgm:cxn modelId="{FB46BEBF-B41E-481C-BB45-A19719ACE3FD}" type="presOf" srcId="{C16ADBA1-3329-D64D-A923-73E71D12330C}" destId="{29CED845-19D1-E94E-8929-4CD240F70DCF}" srcOrd="0" destOrd="0" presId="urn:microsoft.com/office/officeart/2005/8/layout/hierarchy1"/>
    <dgm:cxn modelId="{93A9B619-78AE-6C45-90F5-A9899870EE5A}" srcId="{A9C14472-D648-1E4E-93C1-1B7ED9FB14CB}" destId="{4037DDB7-9DFB-2F42-BD74-0FCCD1F41ED7}" srcOrd="0" destOrd="0" parTransId="{A540A28C-5C8C-0547-9B97-A77B409D9B33}" sibTransId="{3E9BFF95-E0AE-0C40-BE6B-2A6D56B5E341}"/>
    <dgm:cxn modelId="{D8DA7E3B-3E99-4772-A43D-2CBCBC2820F6}" type="presOf" srcId="{04C027A2-CDF1-4642-90C9-E6FADE5C1CFB}" destId="{55779194-4F51-174B-9273-E67853468299}" srcOrd="0" destOrd="0" presId="urn:microsoft.com/office/officeart/2005/8/layout/hierarchy1"/>
    <dgm:cxn modelId="{83CFC6E8-8278-444A-896A-6688257896A7}" type="presOf" srcId="{BBD68C50-D3B4-1848-8EA9-4FFB00864135}" destId="{9A4F00F8-6A67-5C4B-9E84-0DC5D6ECE23B}" srcOrd="0" destOrd="0" presId="urn:microsoft.com/office/officeart/2005/8/layout/hierarchy1"/>
    <dgm:cxn modelId="{9ABB9548-1AF3-4E3B-9816-7C93D4099604}" type="presOf" srcId="{4037DDB7-9DFB-2F42-BD74-0FCCD1F41ED7}" destId="{8D17BB9B-4AAD-8940-806B-57018B5F9E40}" srcOrd="0" destOrd="0" presId="urn:microsoft.com/office/officeart/2005/8/layout/hierarchy1"/>
    <dgm:cxn modelId="{E97FE2B1-CF96-4C3F-92F8-D98320028EEA}" type="presParOf" srcId="{3442899B-68FA-A643-8DAB-214E62BD7585}" destId="{F4946BA7-3CE5-114A-B785-C8F3E1B4DA49}" srcOrd="0" destOrd="0" presId="urn:microsoft.com/office/officeart/2005/8/layout/hierarchy1"/>
    <dgm:cxn modelId="{5415F1D2-4952-402C-86C6-388F4994A087}" type="presParOf" srcId="{F4946BA7-3CE5-114A-B785-C8F3E1B4DA49}" destId="{FC73F032-B618-114B-BB16-4A4C1BCF590B}" srcOrd="0" destOrd="0" presId="urn:microsoft.com/office/officeart/2005/8/layout/hierarchy1"/>
    <dgm:cxn modelId="{723EF315-068D-4CE1-9748-502496D7CB10}" type="presParOf" srcId="{FC73F032-B618-114B-BB16-4A4C1BCF590B}" destId="{5C1FE5D2-DC51-E14D-8544-A3E28AE58614}" srcOrd="0" destOrd="0" presId="urn:microsoft.com/office/officeart/2005/8/layout/hierarchy1"/>
    <dgm:cxn modelId="{2D0013BD-2FF2-46EA-BFF4-11E7180F1968}" type="presParOf" srcId="{FC73F032-B618-114B-BB16-4A4C1BCF590B}" destId="{9A4F00F8-6A67-5C4B-9E84-0DC5D6ECE23B}" srcOrd="1" destOrd="0" presId="urn:microsoft.com/office/officeart/2005/8/layout/hierarchy1"/>
    <dgm:cxn modelId="{F31580BA-D7DF-4A64-872C-5469A96B31A0}" type="presParOf" srcId="{F4946BA7-3CE5-114A-B785-C8F3E1B4DA49}" destId="{6649ABFA-C967-9C42-B010-A9C274257A25}" srcOrd="1" destOrd="0" presId="urn:microsoft.com/office/officeart/2005/8/layout/hierarchy1"/>
    <dgm:cxn modelId="{92B2468F-E3B7-4461-A878-DB7EDC730C83}" type="presParOf" srcId="{6649ABFA-C967-9C42-B010-A9C274257A25}" destId="{11F25EAC-EF1F-0A41-A139-8A007967E6A7}" srcOrd="0" destOrd="0" presId="urn:microsoft.com/office/officeart/2005/8/layout/hierarchy1"/>
    <dgm:cxn modelId="{9D0C777A-E20B-4F46-B112-1D27BC3ECB63}" type="presParOf" srcId="{6649ABFA-C967-9C42-B010-A9C274257A25}" destId="{04491E9E-CE1E-5344-887E-292CA6D9A973}" srcOrd="1" destOrd="0" presId="urn:microsoft.com/office/officeart/2005/8/layout/hierarchy1"/>
    <dgm:cxn modelId="{C3FBBB71-1182-420B-B5FA-E497D9D0A580}" type="presParOf" srcId="{04491E9E-CE1E-5344-887E-292CA6D9A973}" destId="{69A53F18-03FD-0740-8D9D-0514558B4A06}" srcOrd="0" destOrd="0" presId="urn:microsoft.com/office/officeart/2005/8/layout/hierarchy1"/>
    <dgm:cxn modelId="{F40779B0-555F-465F-A682-CB3E3ADCC4BA}" type="presParOf" srcId="{69A53F18-03FD-0740-8D9D-0514558B4A06}" destId="{783A5137-820A-D847-B8CC-B414AB8AF267}" srcOrd="0" destOrd="0" presId="urn:microsoft.com/office/officeart/2005/8/layout/hierarchy1"/>
    <dgm:cxn modelId="{7DE8E77C-C390-4C18-9C34-FB61EDC7C00C}" type="presParOf" srcId="{69A53F18-03FD-0740-8D9D-0514558B4A06}" destId="{6E50DDCC-9308-574D-9786-08EE1640B632}" srcOrd="1" destOrd="0" presId="urn:microsoft.com/office/officeart/2005/8/layout/hierarchy1"/>
    <dgm:cxn modelId="{924A6B4E-1853-426F-A195-1448AC9735D4}" type="presParOf" srcId="{04491E9E-CE1E-5344-887E-292CA6D9A973}" destId="{57859B20-A491-C14E-8B47-262AD3FB3C9C}" srcOrd="1" destOrd="0" presId="urn:microsoft.com/office/officeart/2005/8/layout/hierarchy1"/>
    <dgm:cxn modelId="{812A95E5-1D30-4399-BC0D-BCD991EAEF4D}" type="presParOf" srcId="{57859B20-A491-C14E-8B47-262AD3FB3C9C}" destId="{730BCF91-5994-2044-81BC-E029013DA0AA}" srcOrd="0" destOrd="0" presId="urn:microsoft.com/office/officeart/2005/8/layout/hierarchy1"/>
    <dgm:cxn modelId="{3539C3C5-6F06-40A7-A71A-A8B9A925381E}" type="presParOf" srcId="{57859B20-A491-C14E-8B47-262AD3FB3C9C}" destId="{8BDEB65C-7C86-7645-A3A3-D94EBA93D6FD}" srcOrd="1" destOrd="0" presId="urn:microsoft.com/office/officeart/2005/8/layout/hierarchy1"/>
    <dgm:cxn modelId="{DDC7BBCA-6BEB-46C3-91DF-FE038D6E93A0}" type="presParOf" srcId="{8BDEB65C-7C86-7645-A3A3-D94EBA93D6FD}" destId="{15A826FD-21B7-714F-A8CA-0CACF4907DED}" srcOrd="0" destOrd="0" presId="urn:microsoft.com/office/officeart/2005/8/layout/hierarchy1"/>
    <dgm:cxn modelId="{07B95137-EC5B-4A8D-9E98-9CD9077E4039}" type="presParOf" srcId="{15A826FD-21B7-714F-A8CA-0CACF4907DED}" destId="{D841183A-AE99-E34F-AEEC-BFDDDA6B149E}" srcOrd="0" destOrd="0" presId="urn:microsoft.com/office/officeart/2005/8/layout/hierarchy1"/>
    <dgm:cxn modelId="{05BCF392-46FA-47B3-99B9-E99CF8715CDE}" type="presParOf" srcId="{15A826FD-21B7-714F-A8CA-0CACF4907DED}" destId="{55779194-4F51-174B-9273-E67853468299}" srcOrd="1" destOrd="0" presId="urn:microsoft.com/office/officeart/2005/8/layout/hierarchy1"/>
    <dgm:cxn modelId="{23681444-E626-4150-8F58-E8C7D3033CE2}" type="presParOf" srcId="{8BDEB65C-7C86-7645-A3A3-D94EBA93D6FD}" destId="{7AA7BB12-1E7F-7D43-A01E-E1F19278C76C}" srcOrd="1" destOrd="0" presId="urn:microsoft.com/office/officeart/2005/8/layout/hierarchy1"/>
    <dgm:cxn modelId="{A258DFFD-E020-42C5-8219-13AC172F229B}" type="presParOf" srcId="{57859B20-A491-C14E-8B47-262AD3FB3C9C}" destId="{80EC68D4-94F4-744A-A03B-1EB6E5866716}" srcOrd="2" destOrd="0" presId="urn:microsoft.com/office/officeart/2005/8/layout/hierarchy1"/>
    <dgm:cxn modelId="{5B9D6BD9-6CB6-4F46-836F-783472ADBCC2}" type="presParOf" srcId="{57859B20-A491-C14E-8B47-262AD3FB3C9C}" destId="{34BC33A0-ED39-DE4F-8A9F-338B5DB527DD}" srcOrd="3" destOrd="0" presId="urn:microsoft.com/office/officeart/2005/8/layout/hierarchy1"/>
    <dgm:cxn modelId="{8915D4FB-106D-41C7-8092-0559714665B1}" type="presParOf" srcId="{34BC33A0-ED39-DE4F-8A9F-338B5DB527DD}" destId="{C879E55B-7DBC-0A46-B6DA-7A7E7A671055}" srcOrd="0" destOrd="0" presId="urn:microsoft.com/office/officeart/2005/8/layout/hierarchy1"/>
    <dgm:cxn modelId="{8DFEA773-4421-49B4-9B30-F07456420799}" type="presParOf" srcId="{C879E55B-7DBC-0A46-B6DA-7A7E7A671055}" destId="{58E25500-82D6-5146-A221-84A9B541C842}" srcOrd="0" destOrd="0" presId="urn:microsoft.com/office/officeart/2005/8/layout/hierarchy1"/>
    <dgm:cxn modelId="{DFB670FF-696E-4E32-B0AD-5BA164598041}" type="presParOf" srcId="{C879E55B-7DBC-0A46-B6DA-7A7E7A671055}" destId="{6CA8EF98-5A7C-8443-99AC-2F342BF4CC08}" srcOrd="1" destOrd="0" presId="urn:microsoft.com/office/officeart/2005/8/layout/hierarchy1"/>
    <dgm:cxn modelId="{22F7C554-8B81-4207-BB91-EE95CCE21156}" type="presParOf" srcId="{34BC33A0-ED39-DE4F-8A9F-338B5DB527DD}" destId="{5AFB516C-8B19-1347-A340-BD44FA087715}" srcOrd="1" destOrd="0" presId="urn:microsoft.com/office/officeart/2005/8/layout/hierarchy1"/>
    <dgm:cxn modelId="{D9BBB895-5B8C-4B42-A875-67C04CAFFA21}" type="presParOf" srcId="{6649ABFA-C967-9C42-B010-A9C274257A25}" destId="{7D21B660-304A-0C45-8362-25E82F2E7D1A}" srcOrd="2" destOrd="0" presId="urn:microsoft.com/office/officeart/2005/8/layout/hierarchy1"/>
    <dgm:cxn modelId="{16419914-BD82-4764-8627-1328718CA425}" type="presParOf" srcId="{6649ABFA-C967-9C42-B010-A9C274257A25}" destId="{387C680B-E952-F04F-8840-6329408C4FF2}" srcOrd="3" destOrd="0" presId="urn:microsoft.com/office/officeart/2005/8/layout/hierarchy1"/>
    <dgm:cxn modelId="{A484ED29-5253-45BB-A80F-5C6FBC6A9A20}" type="presParOf" srcId="{387C680B-E952-F04F-8840-6329408C4FF2}" destId="{14AE68B9-FE25-6547-9774-6FB5767EC7AF}" srcOrd="0" destOrd="0" presId="urn:microsoft.com/office/officeart/2005/8/layout/hierarchy1"/>
    <dgm:cxn modelId="{4961A23A-9D04-4D78-BA62-8CBBD5DF1425}" type="presParOf" srcId="{14AE68B9-FE25-6547-9774-6FB5767EC7AF}" destId="{646F3537-73EB-B949-918D-3B7B930AA6F5}" srcOrd="0" destOrd="0" presId="urn:microsoft.com/office/officeart/2005/8/layout/hierarchy1"/>
    <dgm:cxn modelId="{7130BCB4-90EE-442A-84CA-7D2218A9FF09}" type="presParOf" srcId="{14AE68B9-FE25-6547-9774-6FB5767EC7AF}" destId="{29CED845-19D1-E94E-8929-4CD240F70DCF}" srcOrd="1" destOrd="0" presId="urn:microsoft.com/office/officeart/2005/8/layout/hierarchy1"/>
    <dgm:cxn modelId="{32BDCB12-5F3E-4EDE-A1F0-77A1B532F7C3}" type="presParOf" srcId="{387C680B-E952-F04F-8840-6329408C4FF2}" destId="{19852B07-4D31-214F-9301-B80B7570A269}" srcOrd="1" destOrd="0" presId="urn:microsoft.com/office/officeart/2005/8/layout/hierarchy1"/>
    <dgm:cxn modelId="{75C0B3CA-8868-4C61-BD98-DABCF47F069F}" type="presParOf" srcId="{3442899B-68FA-A643-8DAB-214E62BD7585}" destId="{F8E47508-4D92-4841-B7F5-2B43DF9D01CA}" srcOrd="1" destOrd="0" presId="urn:microsoft.com/office/officeart/2005/8/layout/hierarchy1"/>
    <dgm:cxn modelId="{D0FAFEAE-075B-44DE-9B87-BED62D9AE66C}" type="presParOf" srcId="{F8E47508-4D92-4841-B7F5-2B43DF9D01CA}" destId="{B2BA61A3-B21F-2F4F-A27F-1E993EFF1F4B}" srcOrd="0" destOrd="0" presId="urn:microsoft.com/office/officeart/2005/8/layout/hierarchy1"/>
    <dgm:cxn modelId="{11B195A7-1788-4492-921E-2058DA0D7BA3}" type="presParOf" srcId="{B2BA61A3-B21F-2F4F-A27F-1E993EFF1F4B}" destId="{EF2F118D-C820-304A-83D6-27A1A959A5FB}" srcOrd="0" destOrd="0" presId="urn:microsoft.com/office/officeart/2005/8/layout/hierarchy1"/>
    <dgm:cxn modelId="{51678A5D-A0A6-415A-9019-AFDA04EF3288}" type="presParOf" srcId="{B2BA61A3-B21F-2F4F-A27F-1E993EFF1F4B}" destId="{A8C405E2-5814-1346-B374-16BF34682930}" srcOrd="1" destOrd="0" presId="urn:microsoft.com/office/officeart/2005/8/layout/hierarchy1"/>
    <dgm:cxn modelId="{8CBC1138-6273-4BA5-8E23-AE16AF562263}" type="presParOf" srcId="{F8E47508-4D92-4841-B7F5-2B43DF9D01CA}" destId="{62A3ED94-654E-E941-A0F8-294D22630DC7}" srcOrd="1" destOrd="0" presId="urn:microsoft.com/office/officeart/2005/8/layout/hierarchy1"/>
    <dgm:cxn modelId="{90884164-EBC1-4370-A1BC-FDE4508E4FEB}" type="presParOf" srcId="{62A3ED94-654E-E941-A0F8-294D22630DC7}" destId="{B4C3B5E3-D81B-994D-BB40-67475EE41359}" srcOrd="0" destOrd="0" presId="urn:microsoft.com/office/officeart/2005/8/layout/hierarchy1"/>
    <dgm:cxn modelId="{688EA017-30FF-40A1-BED2-061B4F450296}" type="presParOf" srcId="{62A3ED94-654E-E941-A0F8-294D22630DC7}" destId="{6300A319-EE00-0344-9BFC-D6F49AE21F3F}" srcOrd="1" destOrd="0" presId="urn:microsoft.com/office/officeart/2005/8/layout/hierarchy1"/>
    <dgm:cxn modelId="{01D77319-D814-4120-A474-47D6A0E66EBE}" type="presParOf" srcId="{6300A319-EE00-0344-9BFC-D6F49AE21F3F}" destId="{2995CDD1-F185-AC4D-9E55-C1A4942C1989}" srcOrd="0" destOrd="0" presId="urn:microsoft.com/office/officeart/2005/8/layout/hierarchy1"/>
    <dgm:cxn modelId="{5FC3D615-7F92-4CE7-A798-491AF0DC89AD}" type="presParOf" srcId="{2995CDD1-F185-AC4D-9E55-C1A4942C1989}" destId="{BC6575E1-2812-5C43-951F-E9EB66CF75F5}" srcOrd="0" destOrd="0" presId="urn:microsoft.com/office/officeart/2005/8/layout/hierarchy1"/>
    <dgm:cxn modelId="{E0A13C0C-7802-446A-8F89-76FBA1A6A5A7}" type="presParOf" srcId="{2995CDD1-F185-AC4D-9E55-C1A4942C1989}" destId="{8D17BB9B-4AAD-8940-806B-57018B5F9E40}" srcOrd="1" destOrd="0" presId="urn:microsoft.com/office/officeart/2005/8/layout/hierarchy1"/>
    <dgm:cxn modelId="{DCAFA1F5-461A-4AC3-9231-61881DEE513E}" type="presParOf" srcId="{6300A319-EE00-0344-9BFC-D6F49AE21F3F}" destId="{44084721-95C0-2C40-A650-52AF1ECC7A5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3B5E3-D81B-994D-BB40-67475EE41359}">
      <dsp:nvSpPr>
        <dsp:cNvPr id="0" name=""/>
        <dsp:cNvSpPr/>
      </dsp:nvSpPr>
      <dsp:spPr>
        <a:xfrm>
          <a:off x="4569904" y="1444471"/>
          <a:ext cx="927106" cy="1120357"/>
        </a:xfrm>
        <a:custGeom>
          <a:avLst/>
          <a:gdLst/>
          <a:ahLst/>
          <a:cxnLst/>
          <a:rect l="0" t="0" r="0" b="0"/>
          <a:pathLst>
            <a:path>
              <a:moveTo>
                <a:pt x="0" y="0"/>
              </a:moveTo>
              <a:lnTo>
                <a:pt x="0" y="973846"/>
              </a:lnTo>
              <a:lnTo>
                <a:pt x="927106" y="973846"/>
              </a:lnTo>
              <a:lnTo>
                <a:pt x="927106" y="1120357"/>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7D21B660-304A-0C45-8362-25E82F2E7D1A}">
      <dsp:nvSpPr>
        <dsp:cNvPr id="0" name=""/>
        <dsp:cNvSpPr/>
      </dsp:nvSpPr>
      <dsp:spPr>
        <a:xfrm>
          <a:off x="1888801" y="1504114"/>
          <a:ext cx="1268828" cy="436741"/>
        </a:xfrm>
        <a:custGeom>
          <a:avLst/>
          <a:gdLst/>
          <a:ahLst/>
          <a:cxnLst/>
          <a:rect l="0" t="0" r="0" b="0"/>
          <a:pathLst>
            <a:path>
              <a:moveTo>
                <a:pt x="0" y="0"/>
              </a:moveTo>
              <a:lnTo>
                <a:pt x="0" y="290230"/>
              </a:lnTo>
              <a:lnTo>
                <a:pt x="1268828" y="290230"/>
              </a:lnTo>
              <a:lnTo>
                <a:pt x="1268828" y="436741"/>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80EC68D4-94F4-744A-A03B-1EB6E5866716}">
      <dsp:nvSpPr>
        <dsp:cNvPr id="0" name=""/>
        <dsp:cNvSpPr/>
      </dsp:nvSpPr>
      <dsp:spPr>
        <a:xfrm>
          <a:off x="1173855" y="2970523"/>
          <a:ext cx="1550687" cy="472664"/>
        </a:xfrm>
        <a:custGeom>
          <a:avLst/>
          <a:gdLst/>
          <a:ahLst/>
          <a:cxnLst/>
          <a:rect l="0" t="0" r="0" b="0"/>
          <a:pathLst>
            <a:path>
              <a:moveTo>
                <a:pt x="0" y="0"/>
              </a:moveTo>
              <a:lnTo>
                <a:pt x="0" y="326153"/>
              </a:lnTo>
              <a:lnTo>
                <a:pt x="1550687" y="326153"/>
              </a:lnTo>
              <a:lnTo>
                <a:pt x="1550687" y="472664"/>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730BCF91-5994-2044-81BC-E029013DA0AA}">
      <dsp:nvSpPr>
        <dsp:cNvPr id="0" name=""/>
        <dsp:cNvSpPr/>
      </dsp:nvSpPr>
      <dsp:spPr>
        <a:xfrm>
          <a:off x="791567" y="2970523"/>
          <a:ext cx="382288" cy="472664"/>
        </a:xfrm>
        <a:custGeom>
          <a:avLst/>
          <a:gdLst/>
          <a:ahLst/>
          <a:cxnLst/>
          <a:rect l="0" t="0" r="0" b="0"/>
          <a:pathLst>
            <a:path>
              <a:moveTo>
                <a:pt x="382288" y="0"/>
              </a:moveTo>
              <a:lnTo>
                <a:pt x="382288" y="326153"/>
              </a:lnTo>
              <a:lnTo>
                <a:pt x="0" y="326153"/>
              </a:lnTo>
              <a:lnTo>
                <a:pt x="0" y="472664"/>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11F25EAC-EF1F-0A41-A139-8A007967E6A7}">
      <dsp:nvSpPr>
        <dsp:cNvPr id="0" name=""/>
        <dsp:cNvSpPr/>
      </dsp:nvSpPr>
      <dsp:spPr>
        <a:xfrm>
          <a:off x="1173855" y="1504114"/>
          <a:ext cx="714946" cy="462139"/>
        </a:xfrm>
        <a:custGeom>
          <a:avLst/>
          <a:gdLst/>
          <a:ahLst/>
          <a:cxnLst/>
          <a:rect l="0" t="0" r="0" b="0"/>
          <a:pathLst>
            <a:path>
              <a:moveTo>
                <a:pt x="714946" y="0"/>
              </a:moveTo>
              <a:lnTo>
                <a:pt x="714946" y="315628"/>
              </a:lnTo>
              <a:lnTo>
                <a:pt x="0" y="315628"/>
              </a:lnTo>
              <a:lnTo>
                <a:pt x="0" y="462139"/>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5C1FE5D2-DC51-E14D-8544-A3E28AE58614}">
      <dsp:nvSpPr>
        <dsp:cNvPr id="0" name=""/>
        <dsp:cNvSpPr/>
      </dsp:nvSpPr>
      <dsp:spPr>
        <a:xfrm>
          <a:off x="990519" y="399921"/>
          <a:ext cx="1796565" cy="1104193"/>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9A4F00F8-6A67-5C4B-9E84-0DC5D6ECE23B}">
      <dsp:nvSpPr>
        <dsp:cNvPr id="0" name=""/>
        <dsp:cNvSpPr/>
      </dsp:nvSpPr>
      <dsp:spPr>
        <a:xfrm>
          <a:off x="1166244" y="566860"/>
          <a:ext cx="1796565" cy="1104193"/>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a:cs typeface="Arial"/>
            </a:rPr>
            <a:t>U.S. Department of Labor, Employment &amp; Training Administration</a:t>
          </a:r>
        </a:p>
        <a:p>
          <a:pPr marL="0" lvl="0" indent="0" algn="ctr" defTabSz="577850">
            <a:lnSpc>
              <a:spcPct val="90000"/>
            </a:lnSpc>
            <a:spcBef>
              <a:spcPct val="0"/>
            </a:spcBef>
            <a:spcAft>
              <a:spcPct val="35000"/>
            </a:spcAft>
            <a:buNone/>
          </a:pPr>
          <a:r>
            <a:rPr lang="en-US" sz="1300" kern="1200" dirty="0">
              <a:latin typeface="Arial"/>
              <a:cs typeface="Arial"/>
            </a:rPr>
            <a:t>(National)</a:t>
          </a:r>
        </a:p>
      </dsp:txBody>
      <dsp:txXfrm>
        <a:off x="1198585" y="599201"/>
        <a:ext cx="1731883" cy="1039511"/>
      </dsp:txXfrm>
    </dsp:sp>
    <dsp:sp modelId="{783A5137-820A-D847-B8CC-B414AB8AF267}">
      <dsp:nvSpPr>
        <dsp:cNvPr id="0" name=""/>
        <dsp:cNvSpPr/>
      </dsp:nvSpPr>
      <dsp:spPr>
        <a:xfrm>
          <a:off x="383092" y="1966254"/>
          <a:ext cx="1581525" cy="1004268"/>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6E50DDCC-9308-574D-9786-08EE1640B632}">
      <dsp:nvSpPr>
        <dsp:cNvPr id="0" name=""/>
        <dsp:cNvSpPr/>
      </dsp:nvSpPr>
      <dsp:spPr>
        <a:xfrm>
          <a:off x="558817" y="2133193"/>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a:cs typeface="Arial"/>
            </a:rPr>
            <a:t>Jobs for the Future</a:t>
          </a:r>
        </a:p>
      </dsp:txBody>
      <dsp:txXfrm>
        <a:off x="588231" y="2162607"/>
        <a:ext cx="1522697" cy="945440"/>
      </dsp:txXfrm>
    </dsp:sp>
    <dsp:sp modelId="{D841183A-AE99-E34F-AEEC-BFDDDA6B149E}">
      <dsp:nvSpPr>
        <dsp:cNvPr id="0" name=""/>
        <dsp:cNvSpPr/>
      </dsp:nvSpPr>
      <dsp:spPr>
        <a:xfrm>
          <a:off x="804" y="3443187"/>
          <a:ext cx="1581525" cy="1004268"/>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55779194-4F51-174B-9273-E67853468299}">
      <dsp:nvSpPr>
        <dsp:cNvPr id="0" name=""/>
        <dsp:cNvSpPr/>
      </dsp:nvSpPr>
      <dsp:spPr>
        <a:xfrm>
          <a:off x="176529" y="3610126"/>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a:cs typeface="Arial"/>
            </a:rPr>
            <a:t>Maher &amp; Maher </a:t>
          </a:r>
        </a:p>
      </dsp:txBody>
      <dsp:txXfrm>
        <a:off x="205943" y="3639540"/>
        <a:ext cx="1522697" cy="945440"/>
      </dsp:txXfrm>
    </dsp:sp>
    <dsp:sp modelId="{58E25500-82D6-5146-A221-84A9B541C842}">
      <dsp:nvSpPr>
        <dsp:cNvPr id="0" name=""/>
        <dsp:cNvSpPr/>
      </dsp:nvSpPr>
      <dsp:spPr>
        <a:xfrm>
          <a:off x="1933780" y="3443187"/>
          <a:ext cx="1581525" cy="1004268"/>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CA8EF98-5A7C-8443-99AC-2F342BF4CC08}">
      <dsp:nvSpPr>
        <dsp:cNvPr id="0" name=""/>
        <dsp:cNvSpPr/>
      </dsp:nvSpPr>
      <dsp:spPr>
        <a:xfrm>
          <a:off x="2109505" y="3610126"/>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a:cs typeface="Arial"/>
            </a:rPr>
            <a:t>American Association of Community Colleges</a:t>
          </a:r>
        </a:p>
      </dsp:txBody>
      <dsp:txXfrm>
        <a:off x="2138919" y="3639540"/>
        <a:ext cx="1522697" cy="945440"/>
      </dsp:txXfrm>
    </dsp:sp>
    <dsp:sp modelId="{646F3537-73EB-B949-918D-3B7B930AA6F5}">
      <dsp:nvSpPr>
        <dsp:cNvPr id="0" name=""/>
        <dsp:cNvSpPr/>
      </dsp:nvSpPr>
      <dsp:spPr>
        <a:xfrm>
          <a:off x="2366867" y="1940856"/>
          <a:ext cx="1581525" cy="1004268"/>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29CED845-19D1-E94E-8929-4CD240F70DCF}">
      <dsp:nvSpPr>
        <dsp:cNvPr id="0" name=""/>
        <dsp:cNvSpPr/>
      </dsp:nvSpPr>
      <dsp:spPr>
        <a:xfrm>
          <a:off x="2542592" y="2107795"/>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a:cs typeface="Arial"/>
            </a:rPr>
            <a:t>CalState/Merlot</a:t>
          </a:r>
        </a:p>
      </dsp:txBody>
      <dsp:txXfrm>
        <a:off x="2572006" y="2137209"/>
        <a:ext cx="1522697" cy="945440"/>
      </dsp:txXfrm>
    </dsp:sp>
    <dsp:sp modelId="{EF2F118D-C820-304A-83D6-27A1A959A5FB}">
      <dsp:nvSpPr>
        <dsp:cNvPr id="0" name=""/>
        <dsp:cNvSpPr/>
      </dsp:nvSpPr>
      <dsp:spPr>
        <a:xfrm>
          <a:off x="3779141" y="440202"/>
          <a:ext cx="1581525" cy="1004268"/>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A8C405E2-5814-1346-B374-16BF34682930}">
      <dsp:nvSpPr>
        <dsp:cNvPr id="0" name=""/>
        <dsp:cNvSpPr/>
      </dsp:nvSpPr>
      <dsp:spPr>
        <a:xfrm>
          <a:off x="3954866" y="607141"/>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a:cs typeface="Arial"/>
            </a:rPr>
            <a:t>U.S. National Science Foundation</a:t>
          </a:r>
        </a:p>
      </dsp:txBody>
      <dsp:txXfrm>
        <a:off x="3984280" y="636555"/>
        <a:ext cx="1522697" cy="945440"/>
      </dsp:txXfrm>
    </dsp:sp>
    <dsp:sp modelId="{BC6575E1-2812-5C43-951F-E9EB66CF75F5}">
      <dsp:nvSpPr>
        <dsp:cNvPr id="0" name=""/>
        <dsp:cNvSpPr/>
      </dsp:nvSpPr>
      <dsp:spPr>
        <a:xfrm>
          <a:off x="4706247" y="2564828"/>
          <a:ext cx="1581525" cy="1004268"/>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8D17BB9B-4AAD-8940-806B-57018B5F9E40}">
      <dsp:nvSpPr>
        <dsp:cNvPr id="0" name=""/>
        <dsp:cNvSpPr/>
      </dsp:nvSpPr>
      <dsp:spPr>
        <a:xfrm>
          <a:off x="4881973" y="2731767"/>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a:cs typeface="Arial"/>
            </a:rPr>
            <a:t>ATE Centers</a:t>
          </a:r>
        </a:p>
      </dsp:txBody>
      <dsp:txXfrm>
        <a:off x="4911387" y="2761181"/>
        <a:ext cx="1522697" cy="9454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sz="quarter" idx="1"/>
          </p:nvPr>
        </p:nvSpPr>
        <p:spPr>
          <a:xfrm>
            <a:off x="3971081" y="0"/>
            <a:ext cx="3037735" cy="464503"/>
          </a:xfrm>
          <a:prstGeom prst="rect">
            <a:avLst/>
          </a:prstGeom>
        </p:spPr>
        <p:txBody>
          <a:bodyPr vert="horz" lIns="91294" tIns="45647" rIns="91294" bIns="45647" rtlCol="0"/>
          <a:lstStyle>
            <a:lvl1pPr algn="r">
              <a:defRPr sz="1200"/>
            </a:lvl1pPr>
          </a:lstStyle>
          <a:p>
            <a:fld id="{9EF384E7-3149-427F-97D2-6CECA1A70302}" type="datetimeFigureOut">
              <a:rPr lang="en-US" smtClean="0"/>
              <a:t>2/16/2017</a:t>
            </a:fld>
            <a:endParaRPr lang="en-US" dirty="0"/>
          </a:p>
        </p:txBody>
      </p:sp>
      <p:sp>
        <p:nvSpPr>
          <p:cNvPr id="4" name="Footer Placeholder 3"/>
          <p:cNvSpPr>
            <a:spLocks noGrp="1"/>
          </p:cNvSpPr>
          <p:nvPr>
            <p:ph type="ftr" sz="quarter" idx="2"/>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081" y="8830312"/>
            <a:ext cx="3037735" cy="464503"/>
          </a:xfrm>
          <a:prstGeom prst="rect">
            <a:avLst/>
          </a:prstGeom>
        </p:spPr>
        <p:txBody>
          <a:bodyPr vert="horz" lIns="91294" tIns="45647" rIns="91294" bIns="45647" rtlCol="0" anchor="b"/>
          <a:lstStyle>
            <a:lvl1pPr algn="r">
              <a:defRPr sz="1200"/>
            </a:lvl1pPr>
          </a:lstStyle>
          <a:p>
            <a:fld id="{8C32A8EB-9A68-499C-9CE0-70D092CACEF3}" type="slidenum">
              <a:rPr lang="en-US" smtClean="0"/>
              <a:t>‹#›</a:t>
            </a:fld>
            <a:endParaRPr lang="en-US" dirty="0"/>
          </a:p>
        </p:txBody>
      </p:sp>
    </p:spTree>
    <p:extLst>
      <p:ext uri="{BB962C8B-B14F-4D97-AF65-F5344CB8AC3E}">
        <p14:creationId xmlns:p14="http://schemas.microsoft.com/office/powerpoint/2010/main" val="40300944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7521C267-C851-49F1-98E4-5046A542CD27}" type="datetimeFigureOut">
              <a:rPr lang="en-US" smtClean="0"/>
              <a:pPr/>
              <a:t>2/16/2017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89963435-CF12-4FD2-8142-C5E7E85581FA}" type="slidenum">
              <a:rPr lang="en-US" smtClean="0"/>
              <a:pPr/>
              <a:t>‹#›</a:t>
            </a:fld>
            <a:endParaRPr lang="en-US" dirty="0"/>
          </a:p>
        </p:txBody>
      </p:sp>
    </p:spTree>
    <p:extLst>
      <p:ext uri="{BB962C8B-B14F-4D97-AF65-F5344CB8AC3E}">
        <p14:creationId xmlns:p14="http://schemas.microsoft.com/office/powerpoint/2010/main" val="10733112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a:t>
            </a:fld>
            <a:endParaRPr lang="en-US" dirty="0"/>
          </a:p>
        </p:txBody>
      </p:sp>
    </p:spTree>
    <p:extLst>
      <p:ext uri="{BB962C8B-B14F-4D97-AF65-F5344CB8AC3E}">
        <p14:creationId xmlns:p14="http://schemas.microsoft.com/office/powerpoint/2010/main" val="225147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10</a:t>
            </a:fld>
            <a:endParaRPr lang="en-US"/>
          </a:p>
        </p:txBody>
      </p:sp>
    </p:spTree>
    <p:extLst>
      <p:ext uri="{BB962C8B-B14F-4D97-AF65-F5344CB8AC3E}">
        <p14:creationId xmlns:p14="http://schemas.microsoft.com/office/powerpoint/2010/main" val="2169092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11</a:t>
            </a:fld>
            <a:endParaRPr lang="en-US"/>
          </a:p>
        </p:txBody>
      </p:sp>
    </p:spTree>
    <p:extLst>
      <p:ext uri="{BB962C8B-B14F-4D97-AF65-F5344CB8AC3E}">
        <p14:creationId xmlns:p14="http://schemas.microsoft.com/office/powerpoint/2010/main" val="794339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12</a:t>
            </a:fld>
            <a:endParaRPr lang="en-US"/>
          </a:p>
        </p:txBody>
      </p:sp>
    </p:spTree>
    <p:extLst>
      <p:ext uri="{BB962C8B-B14F-4D97-AF65-F5344CB8AC3E}">
        <p14:creationId xmlns:p14="http://schemas.microsoft.com/office/powerpoint/2010/main" val="2129689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13</a:t>
            </a:fld>
            <a:endParaRPr lang="en-US"/>
          </a:p>
        </p:txBody>
      </p:sp>
    </p:spTree>
    <p:extLst>
      <p:ext uri="{BB962C8B-B14F-4D97-AF65-F5344CB8AC3E}">
        <p14:creationId xmlns:p14="http://schemas.microsoft.com/office/powerpoint/2010/main" val="218433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14</a:t>
            </a:fld>
            <a:endParaRPr lang="en-US"/>
          </a:p>
        </p:txBody>
      </p:sp>
    </p:spTree>
    <p:extLst>
      <p:ext uri="{BB962C8B-B14F-4D97-AF65-F5344CB8AC3E}">
        <p14:creationId xmlns:p14="http://schemas.microsoft.com/office/powerpoint/2010/main" val="3870166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15</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16</a:t>
            </a:fld>
            <a:endParaRPr lang="en-US"/>
          </a:p>
        </p:txBody>
      </p:sp>
    </p:spTree>
    <p:extLst>
      <p:ext uri="{BB962C8B-B14F-4D97-AF65-F5344CB8AC3E}">
        <p14:creationId xmlns:p14="http://schemas.microsoft.com/office/powerpoint/2010/main" val="2670396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17</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18</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20</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a:t>
            </a:fld>
            <a:endParaRPr lang="en-US" dirty="0"/>
          </a:p>
        </p:txBody>
      </p:sp>
    </p:spTree>
    <p:extLst>
      <p:ext uri="{BB962C8B-B14F-4D97-AF65-F5344CB8AC3E}">
        <p14:creationId xmlns:p14="http://schemas.microsoft.com/office/powerpoint/2010/main" val="212101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21</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22</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23</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24</a:t>
            </a:fld>
            <a:endParaRPr lang="en-US"/>
          </a:p>
        </p:txBody>
      </p:sp>
    </p:spTree>
    <p:extLst>
      <p:ext uri="{BB962C8B-B14F-4D97-AF65-F5344CB8AC3E}">
        <p14:creationId xmlns:p14="http://schemas.microsoft.com/office/powerpoint/2010/main" val="142379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25</a:t>
            </a:fld>
            <a:endParaRPr lang="en-US"/>
          </a:p>
        </p:txBody>
      </p:sp>
    </p:spTree>
    <p:extLst>
      <p:ext uri="{BB962C8B-B14F-4D97-AF65-F5344CB8AC3E}">
        <p14:creationId xmlns:p14="http://schemas.microsoft.com/office/powerpoint/2010/main" val="3180289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26</a:t>
            </a:fld>
            <a:endParaRPr lang="en-US"/>
          </a:p>
        </p:txBody>
      </p:sp>
    </p:spTree>
    <p:extLst>
      <p:ext uri="{BB962C8B-B14F-4D97-AF65-F5344CB8AC3E}">
        <p14:creationId xmlns:p14="http://schemas.microsoft.com/office/powerpoint/2010/main" val="3496537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27</a:t>
            </a:fld>
            <a:endParaRPr lang="en-US"/>
          </a:p>
        </p:txBody>
      </p:sp>
    </p:spTree>
    <p:extLst>
      <p:ext uri="{BB962C8B-B14F-4D97-AF65-F5344CB8AC3E}">
        <p14:creationId xmlns:p14="http://schemas.microsoft.com/office/powerpoint/2010/main" val="4006274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28</a:t>
            </a:fld>
            <a:endParaRPr lang="en-US"/>
          </a:p>
        </p:txBody>
      </p:sp>
    </p:spTree>
    <p:extLst>
      <p:ext uri="{BB962C8B-B14F-4D97-AF65-F5344CB8AC3E}">
        <p14:creationId xmlns:p14="http://schemas.microsoft.com/office/powerpoint/2010/main" val="4068389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29</a:t>
            </a:fld>
            <a:endParaRPr lang="en-US"/>
          </a:p>
        </p:txBody>
      </p:sp>
    </p:spTree>
    <p:extLst>
      <p:ext uri="{BB962C8B-B14F-4D97-AF65-F5344CB8AC3E}">
        <p14:creationId xmlns:p14="http://schemas.microsoft.com/office/powerpoint/2010/main" val="1100083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30</a:t>
            </a:fld>
            <a:endParaRPr lang="en-US" dirty="0"/>
          </a:p>
        </p:txBody>
      </p:sp>
    </p:spTree>
    <p:extLst>
      <p:ext uri="{BB962C8B-B14F-4D97-AF65-F5344CB8AC3E}">
        <p14:creationId xmlns:p14="http://schemas.microsoft.com/office/powerpoint/2010/main" val="1100083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9DFF2-12C4-2742-9B2A-E17C3F136243}" type="slidenum">
              <a:rPr lang="en-US" smtClean="0"/>
              <a:t>3</a:t>
            </a:fld>
            <a:endParaRPr lang="en-US"/>
          </a:p>
        </p:txBody>
      </p:sp>
    </p:spTree>
    <p:extLst>
      <p:ext uri="{BB962C8B-B14F-4D97-AF65-F5344CB8AC3E}">
        <p14:creationId xmlns:p14="http://schemas.microsoft.com/office/powerpoint/2010/main" val="41156141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31</a:t>
            </a:fld>
            <a:endParaRPr lang="en-US" dirty="0"/>
          </a:p>
        </p:txBody>
      </p:sp>
    </p:spTree>
    <p:extLst>
      <p:ext uri="{BB962C8B-B14F-4D97-AF65-F5344CB8AC3E}">
        <p14:creationId xmlns:p14="http://schemas.microsoft.com/office/powerpoint/2010/main" val="1100083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32</a:t>
            </a:fld>
            <a:endParaRPr lang="en-US" dirty="0"/>
          </a:p>
        </p:txBody>
      </p:sp>
    </p:spTree>
    <p:extLst>
      <p:ext uri="{BB962C8B-B14F-4D97-AF65-F5344CB8AC3E}">
        <p14:creationId xmlns:p14="http://schemas.microsoft.com/office/powerpoint/2010/main" val="1100083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33</a:t>
            </a:fld>
            <a:endParaRPr lang="en-US" dirty="0"/>
          </a:p>
        </p:txBody>
      </p:sp>
    </p:spTree>
    <p:extLst>
      <p:ext uri="{BB962C8B-B14F-4D97-AF65-F5344CB8AC3E}">
        <p14:creationId xmlns:p14="http://schemas.microsoft.com/office/powerpoint/2010/main" val="1100083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34</a:t>
            </a:fld>
            <a:endParaRPr lang="en-US" dirty="0"/>
          </a:p>
        </p:txBody>
      </p:sp>
    </p:spTree>
    <p:extLst>
      <p:ext uri="{BB962C8B-B14F-4D97-AF65-F5344CB8AC3E}">
        <p14:creationId xmlns:p14="http://schemas.microsoft.com/office/powerpoint/2010/main" val="142379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35</a:t>
            </a:fld>
            <a:endParaRPr lang="en-US" dirty="0"/>
          </a:p>
        </p:txBody>
      </p:sp>
    </p:spTree>
    <p:extLst>
      <p:ext uri="{BB962C8B-B14F-4D97-AF65-F5344CB8AC3E}">
        <p14:creationId xmlns:p14="http://schemas.microsoft.com/office/powerpoint/2010/main" val="8336980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36</a:t>
            </a:fld>
            <a:endParaRPr lang="en-US" dirty="0"/>
          </a:p>
        </p:txBody>
      </p:sp>
    </p:spTree>
    <p:extLst>
      <p:ext uri="{BB962C8B-B14F-4D97-AF65-F5344CB8AC3E}">
        <p14:creationId xmlns:p14="http://schemas.microsoft.com/office/powerpoint/2010/main" val="36721861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37</a:t>
            </a:fld>
            <a:endParaRPr lang="en-US" dirty="0"/>
          </a:p>
        </p:txBody>
      </p:sp>
    </p:spTree>
    <p:extLst>
      <p:ext uri="{BB962C8B-B14F-4D97-AF65-F5344CB8AC3E}">
        <p14:creationId xmlns:p14="http://schemas.microsoft.com/office/powerpoint/2010/main" val="3438493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38</a:t>
            </a:fld>
            <a:endParaRPr lang="en-US" dirty="0"/>
          </a:p>
        </p:txBody>
      </p:sp>
    </p:spTree>
    <p:extLst>
      <p:ext uri="{BB962C8B-B14F-4D97-AF65-F5344CB8AC3E}">
        <p14:creationId xmlns:p14="http://schemas.microsoft.com/office/powerpoint/2010/main" val="3807893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39</a:t>
            </a:fld>
            <a:endParaRPr lang="en-US" dirty="0"/>
          </a:p>
        </p:txBody>
      </p:sp>
    </p:spTree>
    <p:extLst>
      <p:ext uri="{BB962C8B-B14F-4D97-AF65-F5344CB8AC3E}">
        <p14:creationId xmlns:p14="http://schemas.microsoft.com/office/powerpoint/2010/main" val="3807893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40</a:t>
            </a:fld>
            <a:endParaRPr lang="en-US" dirty="0"/>
          </a:p>
        </p:txBody>
      </p:sp>
    </p:spTree>
    <p:extLst>
      <p:ext uri="{BB962C8B-B14F-4D97-AF65-F5344CB8AC3E}">
        <p14:creationId xmlns:p14="http://schemas.microsoft.com/office/powerpoint/2010/main" val="1305250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a:t>
            </a:fld>
            <a:endParaRPr lang="en-US"/>
          </a:p>
        </p:txBody>
      </p:sp>
    </p:spTree>
    <p:extLst>
      <p:ext uri="{BB962C8B-B14F-4D97-AF65-F5344CB8AC3E}">
        <p14:creationId xmlns:p14="http://schemas.microsoft.com/office/powerpoint/2010/main" val="12712988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41</a:t>
            </a:fld>
            <a:endParaRPr lang="en-US" dirty="0"/>
          </a:p>
        </p:txBody>
      </p:sp>
    </p:spTree>
    <p:extLst>
      <p:ext uri="{BB962C8B-B14F-4D97-AF65-F5344CB8AC3E}">
        <p14:creationId xmlns:p14="http://schemas.microsoft.com/office/powerpoint/2010/main" val="13052508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42</a:t>
            </a:fld>
            <a:endParaRPr lang="en-US" dirty="0"/>
          </a:p>
        </p:txBody>
      </p:sp>
    </p:spTree>
    <p:extLst>
      <p:ext uri="{BB962C8B-B14F-4D97-AF65-F5344CB8AC3E}">
        <p14:creationId xmlns:p14="http://schemas.microsoft.com/office/powerpoint/2010/main" val="2712591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44</a:t>
            </a:fld>
            <a:endParaRPr lang="en-US" dirty="0"/>
          </a:p>
        </p:txBody>
      </p:sp>
    </p:spTree>
    <p:extLst>
      <p:ext uri="{BB962C8B-B14F-4D97-AF65-F5344CB8AC3E}">
        <p14:creationId xmlns:p14="http://schemas.microsoft.com/office/powerpoint/2010/main" val="24979277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45</a:t>
            </a:fld>
            <a:endParaRPr lang="en-US" dirty="0"/>
          </a:p>
        </p:txBody>
      </p:sp>
    </p:spTree>
    <p:extLst>
      <p:ext uri="{BB962C8B-B14F-4D97-AF65-F5344CB8AC3E}">
        <p14:creationId xmlns:p14="http://schemas.microsoft.com/office/powerpoint/2010/main" val="13052508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42">
              <a:defRPr/>
            </a:pPr>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46</a:t>
            </a:fld>
            <a:endParaRPr lang="en-US" dirty="0"/>
          </a:p>
        </p:txBody>
      </p:sp>
    </p:spTree>
    <p:extLst>
      <p:ext uri="{BB962C8B-B14F-4D97-AF65-F5344CB8AC3E}">
        <p14:creationId xmlns:p14="http://schemas.microsoft.com/office/powerpoint/2010/main" val="6055862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47</a:t>
            </a:fld>
            <a:endParaRPr lang="en-US" dirty="0"/>
          </a:p>
        </p:txBody>
      </p:sp>
    </p:spTree>
    <p:extLst>
      <p:ext uri="{BB962C8B-B14F-4D97-AF65-F5344CB8AC3E}">
        <p14:creationId xmlns:p14="http://schemas.microsoft.com/office/powerpoint/2010/main" val="41199507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48</a:t>
            </a:fld>
            <a:endParaRPr lang="en-US" dirty="0"/>
          </a:p>
        </p:txBody>
      </p:sp>
    </p:spTree>
    <p:extLst>
      <p:ext uri="{BB962C8B-B14F-4D97-AF65-F5344CB8AC3E}">
        <p14:creationId xmlns:p14="http://schemas.microsoft.com/office/powerpoint/2010/main" val="26127832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49</a:t>
            </a:fld>
            <a:endParaRPr lang="en-US" dirty="0"/>
          </a:p>
        </p:txBody>
      </p:sp>
    </p:spTree>
    <p:extLst>
      <p:ext uri="{BB962C8B-B14F-4D97-AF65-F5344CB8AC3E}">
        <p14:creationId xmlns:p14="http://schemas.microsoft.com/office/powerpoint/2010/main" val="38316445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42">
              <a:defRPr/>
            </a:pPr>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50</a:t>
            </a:fld>
            <a:endParaRPr lang="en-US" dirty="0"/>
          </a:p>
        </p:txBody>
      </p:sp>
    </p:spTree>
    <p:extLst>
      <p:ext uri="{BB962C8B-B14F-4D97-AF65-F5344CB8AC3E}">
        <p14:creationId xmlns:p14="http://schemas.microsoft.com/office/powerpoint/2010/main" val="22707034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42">
              <a:defRPr/>
            </a:pPr>
            <a:endParaRPr lang="en-US" baseline="0"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51</a:t>
            </a:fld>
            <a:endParaRPr lang="en-US" dirty="0"/>
          </a:p>
        </p:txBody>
      </p:sp>
    </p:spTree>
    <p:extLst>
      <p:ext uri="{BB962C8B-B14F-4D97-AF65-F5344CB8AC3E}">
        <p14:creationId xmlns:p14="http://schemas.microsoft.com/office/powerpoint/2010/main" val="670630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5</a:t>
            </a:fld>
            <a:endParaRPr lang="en-US"/>
          </a:p>
        </p:txBody>
      </p:sp>
    </p:spTree>
    <p:extLst>
      <p:ext uri="{BB962C8B-B14F-4D97-AF65-F5344CB8AC3E}">
        <p14:creationId xmlns:p14="http://schemas.microsoft.com/office/powerpoint/2010/main" val="42017333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52</a:t>
            </a:fld>
            <a:endParaRPr lang="en-US" dirty="0"/>
          </a:p>
        </p:txBody>
      </p:sp>
    </p:spTree>
    <p:extLst>
      <p:ext uri="{BB962C8B-B14F-4D97-AF65-F5344CB8AC3E}">
        <p14:creationId xmlns:p14="http://schemas.microsoft.com/office/powerpoint/2010/main" val="30269328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53</a:t>
            </a:fld>
            <a:endParaRPr lang="en-US" dirty="0"/>
          </a:p>
        </p:txBody>
      </p:sp>
    </p:spTree>
    <p:extLst>
      <p:ext uri="{BB962C8B-B14F-4D97-AF65-F5344CB8AC3E}">
        <p14:creationId xmlns:p14="http://schemas.microsoft.com/office/powerpoint/2010/main" val="7634062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54</a:t>
            </a:fld>
            <a:endParaRPr lang="en-US" dirty="0"/>
          </a:p>
        </p:txBody>
      </p:sp>
    </p:spTree>
    <p:extLst>
      <p:ext uri="{BB962C8B-B14F-4D97-AF65-F5344CB8AC3E}">
        <p14:creationId xmlns:p14="http://schemas.microsoft.com/office/powerpoint/2010/main" val="29205742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55</a:t>
            </a:fld>
            <a:endParaRPr lang="en-US" dirty="0"/>
          </a:p>
        </p:txBody>
      </p:sp>
    </p:spTree>
    <p:extLst>
      <p:ext uri="{BB962C8B-B14F-4D97-AF65-F5344CB8AC3E}">
        <p14:creationId xmlns:p14="http://schemas.microsoft.com/office/powerpoint/2010/main" val="32201718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56</a:t>
            </a:fld>
            <a:endParaRPr lang="en-US" dirty="0"/>
          </a:p>
        </p:txBody>
      </p:sp>
    </p:spTree>
    <p:extLst>
      <p:ext uri="{BB962C8B-B14F-4D97-AF65-F5344CB8AC3E}">
        <p14:creationId xmlns:p14="http://schemas.microsoft.com/office/powerpoint/2010/main" val="12196564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57</a:t>
            </a:fld>
            <a:endParaRPr lang="en-US" dirty="0"/>
          </a:p>
        </p:txBody>
      </p:sp>
    </p:spTree>
    <p:extLst>
      <p:ext uri="{BB962C8B-B14F-4D97-AF65-F5344CB8AC3E}">
        <p14:creationId xmlns:p14="http://schemas.microsoft.com/office/powerpoint/2010/main" val="1423796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58</a:t>
            </a:fld>
            <a:endParaRPr lang="en-US" dirty="0"/>
          </a:p>
        </p:txBody>
      </p:sp>
    </p:spTree>
    <p:extLst>
      <p:ext uri="{BB962C8B-B14F-4D97-AF65-F5344CB8AC3E}">
        <p14:creationId xmlns:p14="http://schemas.microsoft.com/office/powerpoint/2010/main" val="1423796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59</a:t>
            </a:fld>
            <a:endParaRPr lang="en-US" dirty="0"/>
          </a:p>
        </p:txBody>
      </p:sp>
    </p:spTree>
    <p:extLst>
      <p:ext uri="{BB962C8B-B14F-4D97-AF65-F5344CB8AC3E}">
        <p14:creationId xmlns:p14="http://schemas.microsoft.com/office/powerpoint/2010/main" val="1423796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60</a:t>
            </a:fld>
            <a:endParaRPr lang="en-US" dirty="0"/>
          </a:p>
        </p:txBody>
      </p:sp>
    </p:spTree>
    <p:extLst>
      <p:ext uri="{BB962C8B-B14F-4D97-AF65-F5344CB8AC3E}">
        <p14:creationId xmlns:p14="http://schemas.microsoft.com/office/powerpoint/2010/main" val="1423796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61</a:t>
            </a:fld>
            <a:endParaRPr lang="en-US" dirty="0"/>
          </a:p>
        </p:txBody>
      </p:sp>
    </p:spTree>
    <p:extLst>
      <p:ext uri="{BB962C8B-B14F-4D97-AF65-F5344CB8AC3E}">
        <p14:creationId xmlns:p14="http://schemas.microsoft.com/office/powerpoint/2010/main" val="14237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6</a:t>
            </a:fld>
            <a:endParaRPr lang="en-US"/>
          </a:p>
        </p:txBody>
      </p:sp>
    </p:spTree>
    <p:extLst>
      <p:ext uri="{BB962C8B-B14F-4D97-AF65-F5344CB8AC3E}">
        <p14:creationId xmlns:p14="http://schemas.microsoft.com/office/powerpoint/2010/main" val="7943395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62</a:t>
            </a:fld>
            <a:endParaRPr lang="en-US" dirty="0"/>
          </a:p>
        </p:txBody>
      </p:sp>
    </p:spTree>
    <p:extLst>
      <p:ext uri="{BB962C8B-B14F-4D97-AF65-F5344CB8AC3E}">
        <p14:creationId xmlns:p14="http://schemas.microsoft.com/office/powerpoint/2010/main" val="587950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7</a:t>
            </a:fld>
            <a:endParaRPr lang="en-US"/>
          </a:p>
        </p:txBody>
      </p:sp>
    </p:spTree>
    <p:extLst>
      <p:ext uri="{BB962C8B-B14F-4D97-AF65-F5344CB8AC3E}">
        <p14:creationId xmlns:p14="http://schemas.microsoft.com/office/powerpoint/2010/main" val="3371561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8</a:t>
            </a:fld>
            <a:endParaRPr lang="en-US"/>
          </a:p>
        </p:txBody>
      </p:sp>
    </p:spTree>
    <p:extLst>
      <p:ext uri="{BB962C8B-B14F-4D97-AF65-F5344CB8AC3E}">
        <p14:creationId xmlns:p14="http://schemas.microsoft.com/office/powerpoint/2010/main" val="2666363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63435-CF12-4FD2-8142-C5E7E85581FA}" type="slidenum">
              <a:rPr lang="en-US" smtClean="0"/>
              <a:pPr/>
              <a:t>9</a:t>
            </a:fld>
            <a:endParaRPr lang="en-US"/>
          </a:p>
        </p:txBody>
      </p:sp>
    </p:spTree>
    <p:extLst>
      <p:ext uri="{BB962C8B-B14F-4D97-AF65-F5344CB8AC3E}">
        <p14:creationId xmlns:p14="http://schemas.microsoft.com/office/powerpoint/2010/main" val="3363590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6" descr="taaccct_ba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normAutofit/>
          </a:bodyPr>
          <a:lstStyle>
            <a:lvl1pPr>
              <a:defRPr sz="4000" b="1">
                <a:latin typeface="Franklin Gothic Dem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884107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dirty="0"/>
          </a:p>
        </p:txBody>
      </p:sp>
    </p:spTree>
    <p:extLst>
      <p:ext uri="{BB962C8B-B14F-4D97-AF65-F5344CB8AC3E}">
        <p14:creationId xmlns:p14="http://schemas.microsoft.com/office/powerpoint/2010/main" val="120024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dirty="0"/>
          </a:p>
        </p:txBody>
      </p:sp>
    </p:spTree>
    <p:extLst>
      <p:ext uri="{BB962C8B-B14F-4D97-AF65-F5344CB8AC3E}">
        <p14:creationId xmlns:p14="http://schemas.microsoft.com/office/powerpoint/2010/main" val="394171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E8E615-DDF5-41E1-AA26-44423466D30B}" type="slidenum">
              <a:rPr lang="en-US" smtClean="0"/>
              <a:pPr/>
              <a:t>‹#›</a:t>
            </a:fld>
            <a:endParaRPr lang="en-US" dirty="0"/>
          </a:p>
        </p:txBody>
      </p:sp>
    </p:spTree>
    <p:extLst>
      <p:ext uri="{BB962C8B-B14F-4D97-AF65-F5344CB8AC3E}">
        <p14:creationId xmlns:p14="http://schemas.microsoft.com/office/powerpoint/2010/main" val="4242378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taaccct_banner.jpg"/>
          <p:cNvPicPr>
            <a:picLocks noChangeAspect="1"/>
          </p:cNvPicPr>
          <p:nvPr/>
        </p:nvPicPr>
        <p:blipFill>
          <a:blip r:embed="rId2">
            <a:extLst>
              <a:ext uri="{28A0092B-C50C-407E-A947-70E740481C1C}">
                <a14:useLocalDpi xmlns:a14="http://schemas.microsoft.com/office/drawing/2010/main" val="0"/>
              </a:ext>
            </a:extLst>
          </a:blip>
          <a:srcRect t="2493" b="-11583"/>
          <a:stretch>
            <a:fillRect/>
          </a:stretch>
        </p:blipFill>
        <p:spPr bwMode="auto">
          <a:xfrm>
            <a:off x="2241550" y="6158352"/>
            <a:ext cx="6889750" cy="77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p:nvCxnSpPr>
        <p:spPr>
          <a:xfrm>
            <a:off x="457200" y="1030288"/>
            <a:ext cx="8229600" cy="0"/>
          </a:xfrm>
          <a:prstGeom prst="line">
            <a:avLst/>
          </a:prstGeom>
          <a:ln cap="rnd" cmpd="sng">
            <a:gradFill flip="none" rotWithShape="1">
              <a:gsLst>
                <a:gs pos="0">
                  <a:schemeClr val="tx2">
                    <a:lumMod val="75000"/>
                  </a:schemeClr>
                </a:gs>
                <a:gs pos="50000">
                  <a:schemeClr val="accent1">
                    <a:lumMod val="50000"/>
                  </a:schemeClr>
                </a:gs>
                <a:gs pos="100000">
                  <a:schemeClr val="accent1">
                    <a:lumMod val="60000"/>
                    <a:lumOff val="40000"/>
                  </a:schemeClr>
                </a:gs>
              </a:gsLst>
              <a:lin ang="2700000" scaled="1"/>
              <a:tileRect/>
            </a:gradFill>
          </a:ln>
          <a:effectLst/>
          <a:scene3d>
            <a:camera prst="orthographicFront"/>
            <a:lightRig rig="threePt" dir="t"/>
          </a:scene3d>
          <a:sp3d>
            <a:bevelT w="0" h="0"/>
          </a:sp3d>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457200" y="350838"/>
            <a:ext cx="8229600" cy="792162"/>
          </a:xfrm>
        </p:spPr>
        <p:txBody>
          <a:bodyPr>
            <a:normAutofit/>
          </a:bodyPr>
          <a:lstStyle>
            <a:lvl1pPr algn="l">
              <a:defRPr sz="3600" b="0" cap="none" spc="0">
                <a:ln>
                  <a:noFill/>
                </a:ln>
                <a:solidFill>
                  <a:schemeClr val="tx1">
                    <a:lumMod val="95000"/>
                    <a:lumOff val="5000"/>
                  </a:schemeClr>
                </a:solidFill>
                <a:effectLst/>
                <a:latin typeface="+mj-lt"/>
              </a:defRPr>
            </a:lvl1pPr>
          </a:lstStyle>
          <a:p>
            <a:r>
              <a:rPr lang="en-US" dirty="0"/>
              <a:t>Click to edit Master title style</a:t>
            </a:r>
          </a:p>
        </p:txBody>
      </p:sp>
      <p:sp>
        <p:nvSpPr>
          <p:cNvPr id="3" name="Content Placeholder 2"/>
          <p:cNvSpPr>
            <a:spLocks noGrp="1"/>
          </p:cNvSpPr>
          <p:nvPr>
            <p:ph idx="1"/>
          </p:nvPr>
        </p:nvSpPr>
        <p:spPr>
          <a:xfrm>
            <a:off x="457200" y="1143000"/>
            <a:ext cx="8229600" cy="4754563"/>
          </a:xfrm>
        </p:spPr>
        <p:txBody>
          <a:bodyPr>
            <a:normAutofit/>
          </a:bodyPr>
          <a:lstStyle>
            <a:lvl1pPr>
              <a:buNone/>
              <a:defRPr sz="2800" b="1">
                <a:solidFill>
                  <a:schemeClr val="accent1">
                    <a:lumMod val="50000"/>
                  </a:schemeClr>
                </a:solidFill>
                <a:latin typeface="+mn-lt"/>
              </a:defRPr>
            </a:lvl1pPr>
            <a:lvl2pPr marL="468313" indent="-285750">
              <a:buFont typeface="Arial" pitchFamily="34" charset="0"/>
              <a:buChar char="•"/>
              <a:defRPr sz="2400">
                <a:latin typeface="+mn-lt"/>
              </a:defRPr>
            </a:lvl2pPr>
            <a:lvl3pPr marL="909638" indent="-228600">
              <a:defRPr sz="2000">
                <a:latin typeface="+mn-lt"/>
              </a:defRPr>
            </a:lvl3pPr>
            <a:lvl4pPr marL="1382713" indent="-228600">
              <a:defRPr sz="1800">
                <a:latin typeface="+mn-lt"/>
              </a:defRPr>
            </a:lvl4pPr>
            <a:lvl5pPr marL="1825625" indent="-228600">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04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447800"/>
            <a:ext cx="7315200" cy="1500187"/>
          </a:xfrm>
        </p:spPr>
        <p:txBody>
          <a:bodyPr anchor="ctr"/>
          <a:lstStyle>
            <a:lvl1pPr marL="0" indent="0" algn="r">
              <a:buNone/>
              <a:defRPr sz="3600">
                <a:solidFill>
                  <a:schemeClr val="tx1">
                    <a:tint val="75000"/>
                  </a:schemeClr>
                </a:solidFill>
                <a:latin typeface="Franklin Gothic Medium" panose="020B06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7" name="Picture 6" descr="taaccct_banner.jpg"/>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2493" b="-11583"/>
          <a:stretch>
            <a:fillRect/>
          </a:stretch>
        </p:blipFill>
        <p:spPr bwMode="auto">
          <a:xfrm rot="16200000">
            <a:off x="-3056950" y="3056951"/>
            <a:ext cx="6889750" cy="77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a:spLocks noGrp="1"/>
          </p:cNvSpPr>
          <p:nvPr>
            <p:ph type="body" idx="10"/>
          </p:nvPr>
        </p:nvSpPr>
        <p:spPr>
          <a:xfrm>
            <a:off x="914400" y="3581400"/>
            <a:ext cx="7315200" cy="1500187"/>
          </a:xfrm>
        </p:spPr>
        <p:txBody>
          <a:bodyPr anchor="ctr">
            <a:normAutofit/>
          </a:bodyPr>
          <a:lstStyle/>
          <a:p>
            <a:pPr marL="0" indent="0" algn="r">
              <a:spcBef>
                <a:spcPts val="0"/>
              </a:spcBef>
              <a:buNone/>
            </a:pPr>
            <a:r>
              <a:rPr lang="en-US" sz="2000" b="1" dirty="0">
                <a:solidFill>
                  <a:schemeClr val="tx1">
                    <a:lumMod val="75000"/>
                    <a:lumOff val="25000"/>
                  </a:schemeClr>
                </a:solidFill>
              </a:rPr>
              <a:t>Sharon Leu</a:t>
            </a:r>
          </a:p>
          <a:p>
            <a:pPr marL="0" indent="0" algn="r">
              <a:spcBef>
                <a:spcPts val="0"/>
              </a:spcBef>
              <a:buNone/>
            </a:pPr>
            <a:r>
              <a:rPr lang="en-US" sz="2000" dirty="0">
                <a:solidFill>
                  <a:schemeClr val="tx1">
                    <a:lumMod val="75000"/>
                    <a:lumOff val="25000"/>
                  </a:schemeClr>
                </a:solidFill>
              </a:rPr>
              <a:t>Workforce Analyst</a:t>
            </a:r>
          </a:p>
          <a:p>
            <a:pPr marL="0" indent="0" algn="r">
              <a:spcBef>
                <a:spcPts val="0"/>
              </a:spcBef>
              <a:buNone/>
            </a:pPr>
            <a:r>
              <a:rPr lang="en-US" sz="2000" dirty="0">
                <a:solidFill>
                  <a:schemeClr val="tx1">
                    <a:lumMod val="75000"/>
                    <a:lumOff val="25000"/>
                  </a:schemeClr>
                </a:solidFill>
              </a:rPr>
              <a:t>Division of Strategic Investments</a:t>
            </a:r>
          </a:p>
          <a:p>
            <a:pPr marL="0" indent="0" algn="r">
              <a:spcBef>
                <a:spcPts val="0"/>
              </a:spcBef>
              <a:buNone/>
            </a:pPr>
            <a:r>
              <a:rPr lang="en-US" sz="2000" dirty="0">
                <a:solidFill>
                  <a:schemeClr val="tx1">
                    <a:lumMod val="75000"/>
                    <a:lumOff val="25000"/>
                  </a:schemeClr>
                </a:solidFill>
              </a:rPr>
              <a:t>ETA Office of Workforce Investments</a:t>
            </a:r>
          </a:p>
        </p:txBody>
      </p:sp>
      <p:pic>
        <p:nvPicPr>
          <p:cNvPr id="205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34200" y="5943600"/>
            <a:ext cx="198755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66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dirty="0"/>
          </a:p>
        </p:txBody>
      </p:sp>
    </p:spTree>
    <p:extLst>
      <p:ext uri="{BB962C8B-B14F-4D97-AF65-F5344CB8AC3E}">
        <p14:creationId xmlns:p14="http://schemas.microsoft.com/office/powerpoint/2010/main" val="1642770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dirty="0"/>
          </a:p>
        </p:txBody>
      </p:sp>
    </p:spTree>
    <p:extLst>
      <p:ext uri="{BB962C8B-B14F-4D97-AF65-F5344CB8AC3E}">
        <p14:creationId xmlns:p14="http://schemas.microsoft.com/office/powerpoint/2010/main" val="3196383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dirty="0"/>
          </a:p>
        </p:txBody>
      </p:sp>
    </p:spTree>
    <p:extLst>
      <p:ext uri="{BB962C8B-B14F-4D97-AF65-F5344CB8AC3E}">
        <p14:creationId xmlns:p14="http://schemas.microsoft.com/office/powerpoint/2010/main" val="3233829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dirty="0"/>
          </a:p>
        </p:txBody>
      </p:sp>
    </p:spTree>
    <p:extLst>
      <p:ext uri="{BB962C8B-B14F-4D97-AF65-F5344CB8AC3E}">
        <p14:creationId xmlns:p14="http://schemas.microsoft.com/office/powerpoint/2010/main" val="324787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dirty="0"/>
          </a:p>
        </p:txBody>
      </p:sp>
    </p:spTree>
    <p:extLst>
      <p:ext uri="{BB962C8B-B14F-4D97-AF65-F5344CB8AC3E}">
        <p14:creationId xmlns:p14="http://schemas.microsoft.com/office/powerpoint/2010/main" val="386282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C4E8E615-DDF5-41E1-AA26-44423466D30B}" type="slidenum">
              <a:rPr lang="en-US" smtClean="0"/>
              <a:pPr/>
              <a:t>‹#›</a:t>
            </a:fld>
            <a:endParaRPr lang="en-US" dirty="0"/>
          </a:p>
        </p:txBody>
      </p:sp>
    </p:spTree>
    <p:extLst>
      <p:ext uri="{BB962C8B-B14F-4D97-AF65-F5344CB8AC3E}">
        <p14:creationId xmlns:p14="http://schemas.microsoft.com/office/powerpoint/2010/main" val="284185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r>
              <a:rPr lang="en-US" dirty="0"/>
              <a:t>1</a:t>
            </a:r>
          </a:p>
        </p:txBody>
      </p:sp>
      <p:pic>
        <p:nvPicPr>
          <p:cNvPr id="2"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2400" y="6136481"/>
            <a:ext cx="198755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ctr" rtl="0" eaLnBrk="1" fontAlgn="base" hangingPunct="1">
        <a:spcBef>
          <a:spcPct val="0"/>
        </a:spcBef>
        <a:spcAft>
          <a:spcPct val="0"/>
        </a:spcAft>
        <a:defRPr sz="4400" b="0" i="0" u="none"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doleta.gov/grants/pdf/TAG_PartII_July2011.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dr.doleta.gov/directives/attach/TEGL/TEGL_39_11_Acc.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taaccct.workforcegps.org/resources/2015/06/16/21/50/TAACCCT_APR_Thermometer_Instructions_Rounds_2-3-4"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killscommons.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info@skillscommons.or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skillscommons.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hyperlink" Target="mailto:etareporting.auto-email@dol.gov"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TAACCCT@dol.gov"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taaccct.workforcegps.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TAACCCT@dol.go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TAACCCTeval@urban.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828800"/>
          </a:xfrm>
        </p:spPr>
        <p:txBody>
          <a:bodyPr>
            <a:normAutofit/>
          </a:bodyPr>
          <a:lstStyle/>
          <a:p>
            <a:r>
              <a:rPr lang="en-US" b="0" dirty="0">
                <a:latin typeface="Franklin Gothic Medium" panose="020B0603020102020204" pitchFamily="34" charset="0"/>
              </a:rPr>
              <a:t>Understanding Grant Closeout for TAACCCT Round 3</a:t>
            </a:r>
            <a:endParaRPr lang="en-US" sz="2700" b="0" i="1" dirty="0">
              <a:latin typeface="Franklin Gothic Medium" panose="020B0603020102020204" pitchFamily="34" charset="0"/>
            </a:endParaRPr>
          </a:p>
        </p:txBody>
      </p:sp>
      <p:sp>
        <p:nvSpPr>
          <p:cNvPr id="4" name="Subtitle 2"/>
          <p:cNvSpPr txBox="1">
            <a:spLocks/>
          </p:cNvSpPr>
          <p:nvPr/>
        </p:nvSpPr>
        <p:spPr>
          <a:xfrm>
            <a:off x="4876800" y="5715000"/>
            <a:ext cx="3352800" cy="457200"/>
          </a:xfrm>
          <a:prstGeom prst="rect">
            <a:avLst/>
          </a:prstGeom>
        </p:spPr>
        <p:txBody>
          <a:bodyPr tIns="0" anchor="ctr">
            <a:norm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r">
              <a:spcBef>
                <a:spcPts val="0"/>
              </a:spcBef>
            </a:pPr>
            <a:endParaRPr lang="en-US" sz="1600" dirty="0"/>
          </a:p>
        </p:txBody>
      </p:sp>
      <p:sp>
        <p:nvSpPr>
          <p:cNvPr id="5" name="Subtitle 2"/>
          <p:cNvSpPr txBox="1">
            <a:spLocks/>
          </p:cNvSpPr>
          <p:nvPr/>
        </p:nvSpPr>
        <p:spPr>
          <a:xfrm>
            <a:off x="4953000" y="6019800"/>
            <a:ext cx="3352800" cy="533400"/>
          </a:xfrm>
          <a:prstGeom prst="rect">
            <a:avLst/>
          </a:prstGeom>
        </p:spPr>
        <p:txBody>
          <a:bodyPr tIns="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ts val="0"/>
              </a:spcBef>
            </a:pPr>
            <a:r>
              <a:rPr lang="en-US" b="1" dirty="0">
                <a:solidFill>
                  <a:schemeClr val="tx1">
                    <a:lumMod val="85000"/>
                    <a:lumOff val="15000"/>
                  </a:schemeClr>
                </a:solidFill>
              </a:rPr>
              <a:t>February 9, 2017</a:t>
            </a:r>
          </a:p>
        </p:txBody>
      </p:sp>
      <p:sp>
        <p:nvSpPr>
          <p:cNvPr id="7" name="TextBox 6"/>
          <p:cNvSpPr txBox="1"/>
          <p:nvPr/>
        </p:nvSpPr>
        <p:spPr>
          <a:xfrm>
            <a:off x="3657600" y="4343400"/>
            <a:ext cx="4648200" cy="646331"/>
          </a:xfrm>
          <a:prstGeom prst="rect">
            <a:avLst/>
          </a:prstGeom>
          <a:noFill/>
        </p:spPr>
        <p:txBody>
          <a:bodyPr wrap="square" rtlCol="0">
            <a:spAutoFit/>
          </a:bodyPr>
          <a:lstStyle/>
          <a:p>
            <a:r>
              <a:rPr lang="en-US" dirty="0"/>
              <a:t>U.S. Department of Labor</a:t>
            </a:r>
          </a:p>
          <a:p>
            <a:r>
              <a:rPr lang="en-US" dirty="0"/>
              <a:t>Employment &amp; Training Administration </a:t>
            </a:r>
          </a:p>
        </p:txBody>
      </p:sp>
    </p:spTree>
    <p:extLst>
      <p:ext uri="{BB962C8B-B14F-4D97-AF65-F5344CB8AC3E}">
        <p14:creationId xmlns:p14="http://schemas.microsoft.com/office/powerpoint/2010/main" val="3040231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Closeout Differences for Round 3</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a:t>No differences for single institution grants</a:t>
            </a:r>
          </a:p>
          <a:p>
            <a:pPr marL="457200" indent="-457200">
              <a:buFont typeface="Arial" panose="020B0604020202020204" pitchFamily="34" charset="0"/>
              <a:buChar char="•"/>
            </a:pPr>
            <a:r>
              <a:rPr lang="en-US" dirty="0"/>
              <a:t>For consortiums: </a:t>
            </a:r>
          </a:p>
          <a:p>
            <a:pPr marL="1023938" lvl="2" indent="-457200"/>
            <a:r>
              <a:rPr lang="en-US" sz="2400" dirty="0"/>
              <a:t>As always, Round 3 consortium leads will gather performance data and report in aggregate for the entire consortium.</a:t>
            </a:r>
          </a:p>
          <a:p>
            <a:pPr marL="1023938" lvl="2" indent="-457200"/>
            <a:r>
              <a:rPr lang="en-US" sz="2400" dirty="0"/>
              <a:t>For Round 3 only, </a:t>
            </a:r>
            <a:r>
              <a:rPr lang="en-US" sz="2400" dirty="0">
                <a:solidFill>
                  <a:srgbClr val="FF0000"/>
                </a:solidFill>
              </a:rPr>
              <a:t>each consortium member with its own grant number </a:t>
            </a:r>
            <a:r>
              <a:rPr lang="en-US" sz="2400" dirty="0"/>
              <a:t>will:</a:t>
            </a:r>
          </a:p>
          <a:p>
            <a:pPr marL="1497013" lvl="3" indent="-457200"/>
            <a:r>
              <a:rPr lang="en-US" sz="2200" dirty="0"/>
              <a:t>Receive a separate close-out letter and conduct close-out separately.</a:t>
            </a:r>
          </a:p>
          <a:p>
            <a:pPr marL="1497013" lvl="3" indent="-457200"/>
            <a:r>
              <a:rPr lang="en-US" sz="2200" dirty="0"/>
              <a:t>Submit their own financial reports (9130s).</a:t>
            </a:r>
          </a:p>
          <a:p>
            <a:pPr marL="1497013" lvl="3" indent="-457200"/>
            <a:r>
              <a:rPr lang="en-US" sz="2200" dirty="0"/>
              <a:t>Need its own </a:t>
            </a:r>
            <a:r>
              <a:rPr lang="en-US" sz="2400" dirty="0"/>
              <a:t>Indirect Cost Rate agreement.</a:t>
            </a:r>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1647158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762000" y="3886200"/>
            <a:ext cx="7507287" cy="1042987"/>
          </a:xfrm>
        </p:spPr>
        <p:txBody>
          <a:bodyPr anchor="ctr">
            <a:normAutofit/>
          </a:bodyPr>
          <a:lstStyle/>
          <a:p>
            <a:pPr marL="0" indent="0" algn="r">
              <a:spcBef>
                <a:spcPts val="0"/>
              </a:spcBef>
              <a:buNone/>
            </a:pPr>
            <a:r>
              <a:rPr lang="en-US" sz="2000" b="1" dirty="0">
                <a:solidFill>
                  <a:schemeClr val="tx1">
                    <a:lumMod val="75000"/>
                    <a:lumOff val="25000"/>
                  </a:schemeClr>
                </a:solidFill>
              </a:rPr>
              <a:t>Cheryl Martin</a:t>
            </a:r>
          </a:p>
          <a:p>
            <a:pPr marL="0" indent="0" algn="r">
              <a:spcBef>
                <a:spcPts val="0"/>
              </a:spcBef>
              <a:buNone/>
            </a:pPr>
            <a:r>
              <a:rPr lang="en-US" sz="2000" dirty="0">
                <a:solidFill>
                  <a:schemeClr val="tx1">
                    <a:lumMod val="75000"/>
                    <a:lumOff val="25000"/>
                  </a:schemeClr>
                </a:solidFill>
              </a:rPr>
              <a:t>Division of Strategic Investments</a:t>
            </a:r>
          </a:p>
          <a:p>
            <a:pPr marL="0" indent="0" algn="r">
              <a:spcBef>
                <a:spcPts val="0"/>
              </a:spcBef>
              <a:buNone/>
            </a:pPr>
            <a:r>
              <a:rPr lang="en-US" sz="2000" dirty="0">
                <a:solidFill>
                  <a:schemeClr val="tx1">
                    <a:lumMod val="75000"/>
                    <a:lumOff val="25000"/>
                  </a:schemeClr>
                </a:solidFill>
              </a:rPr>
              <a:t>ETA Office of Workforce Investments</a:t>
            </a:r>
          </a:p>
        </p:txBody>
      </p:sp>
      <p:sp>
        <p:nvSpPr>
          <p:cNvPr id="2" name="Title 1"/>
          <p:cNvSpPr>
            <a:spLocks noGrp="1"/>
          </p:cNvSpPr>
          <p:nvPr>
            <p:ph type="ctrTitle" idx="4294967295"/>
          </p:nvPr>
        </p:nvSpPr>
        <p:spPr>
          <a:xfrm>
            <a:off x="381000" y="1295400"/>
            <a:ext cx="7772400" cy="1470025"/>
          </a:xfrm>
        </p:spPr>
        <p:txBody>
          <a:bodyPr/>
          <a:lstStyle/>
          <a:p>
            <a:pPr algn="r"/>
            <a:r>
              <a:rPr lang="en-US" dirty="0">
                <a:latin typeface="Franklin Gothic Medium" panose="020B0603020102020204" pitchFamily="34" charset="0"/>
              </a:rPr>
              <a:t>Final Performance and</a:t>
            </a:r>
            <a:br>
              <a:rPr lang="en-US" dirty="0">
                <a:latin typeface="Franklin Gothic Medium" panose="020B0603020102020204" pitchFamily="34" charset="0"/>
              </a:rPr>
            </a:br>
            <a:r>
              <a:rPr lang="en-US" dirty="0">
                <a:latin typeface="Franklin Gothic Medium" panose="020B0603020102020204" pitchFamily="34" charset="0"/>
              </a:rPr>
              <a:t>Progress Reports</a:t>
            </a:r>
            <a:br>
              <a:rPr lang="en-US" dirty="0">
                <a:latin typeface="Franklin Gothic Medium" panose="020B0603020102020204" pitchFamily="34" charset="0"/>
              </a:rPr>
            </a:br>
            <a:r>
              <a:rPr lang="en-US" dirty="0">
                <a:latin typeface="Franklin Gothic Medium" panose="020B0603020102020204" pitchFamily="34" charset="0"/>
              </a:rPr>
              <a:t>(and other numbers)</a:t>
            </a:r>
          </a:p>
        </p:txBody>
      </p:sp>
    </p:spTree>
    <p:extLst>
      <p:ext uri="{BB962C8B-B14F-4D97-AF65-F5344CB8AC3E}">
        <p14:creationId xmlns:p14="http://schemas.microsoft.com/office/powerpoint/2010/main" val="1730320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Heads Up</a:t>
            </a:r>
          </a:p>
        </p:txBody>
      </p:sp>
      <p:sp>
        <p:nvSpPr>
          <p:cNvPr id="3" name="Content Placeholder 2"/>
          <p:cNvSpPr>
            <a:spLocks noGrp="1"/>
          </p:cNvSpPr>
          <p:nvPr>
            <p:ph idx="1"/>
          </p:nvPr>
        </p:nvSpPr>
        <p:spPr/>
        <p:txBody>
          <a:bodyPr>
            <a:normAutofit/>
          </a:bodyPr>
          <a:lstStyle/>
          <a:p>
            <a:pPr marL="0" indent="0"/>
            <a:endParaRPr lang="en-US" b="0" dirty="0"/>
          </a:p>
          <a:p>
            <a:pPr marL="457200" indent="-457200">
              <a:buFont typeface="Arial" panose="020B0604020202020204" pitchFamily="34" charset="0"/>
              <a:buChar char="•"/>
            </a:pPr>
            <a:r>
              <a:rPr lang="en-US" b="0" dirty="0"/>
              <a:t>Round 3 Grantees will receive data validity letters in early spring, for any issues identified with data submitted to date.  </a:t>
            </a:r>
          </a:p>
          <a:p>
            <a:pPr marL="457200" indent="-457200">
              <a:buFont typeface="Arial" panose="020B0604020202020204" pitchFamily="34" charset="0"/>
              <a:buChar char="•"/>
            </a:pPr>
            <a:r>
              <a:rPr lang="en-US" b="0" dirty="0"/>
              <a:t>Use Consolidated FAQ document (Aug 2016)</a:t>
            </a:r>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r>
              <a:rPr lang="en-US" dirty="0"/>
              <a:t>PLEASE NOTE:  </a:t>
            </a:r>
            <a:r>
              <a:rPr lang="en-US" b="0" dirty="0"/>
              <a:t>This information supersedes that provided in any earlier closeout Webinars. </a:t>
            </a:r>
          </a:p>
          <a:p>
            <a:endParaRPr lang="en-US" dirty="0"/>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10</a:t>
            </a:r>
          </a:p>
        </p:txBody>
      </p:sp>
    </p:spTree>
    <p:extLst>
      <p:ext uri="{BB962C8B-B14F-4D97-AF65-F5344CB8AC3E}">
        <p14:creationId xmlns:p14="http://schemas.microsoft.com/office/powerpoint/2010/main" val="718418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Final Progress Reports</a:t>
            </a:r>
          </a:p>
        </p:txBody>
      </p:sp>
      <p:sp>
        <p:nvSpPr>
          <p:cNvPr id="3" name="Content Placeholder 2"/>
          <p:cNvSpPr>
            <a:spLocks noGrp="1"/>
          </p:cNvSpPr>
          <p:nvPr>
            <p:ph idx="1"/>
          </p:nvPr>
        </p:nvSpPr>
        <p:spPr/>
        <p:txBody>
          <a:bodyPr>
            <a:normAutofit lnSpcReduction="10000"/>
          </a:bodyPr>
          <a:lstStyle/>
          <a:p>
            <a:pPr marL="0" indent="0"/>
            <a:r>
              <a:rPr lang="en-US" dirty="0"/>
              <a:t>The last Quarterly Progress and Annual Performance Reports will serve as the grant’s Final Performance and Outcomes Report. </a:t>
            </a:r>
          </a:p>
          <a:p>
            <a:pPr marL="582613" lvl="1" indent="-457200"/>
            <a:r>
              <a:rPr lang="en-US" dirty="0"/>
              <a:t>Consortium leads gather information and report for entire consortium – as in previous years</a:t>
            </a:r>
          </a:p>
          <a:p>
            <a:pPr marL="582613" lvl="1" indent="-457200"/>
            <a:r>
              <a:rPr lang="en-US" dirty="0"/>
              <a:t>The final QNPR will provide both quarterly and cumulative information on grant activity</a:t>
            </a:r>
          </a:p>
          <a:p>
            <a:pPr marL="582613" lvl="1" indent="-457200"/>
            <a:r>
              <a:rPr lang="en-US" dirty="0"/>
              <a:t>The final APR will provide </a:t>
            </a:r>
            <a:r>
              <a:rPr lang="en-US" b="1" dirty="0">
                <a:solidFill>
                  <a:srgbClr val="FF0000"/>
                </a:solidFill>
              </a:rPr>
              <a:t>annual</a:t>
            </a:r>
            <a:r>
              <a:rPr lang="en-US" dirty="0"/>
              <a:t> information on grant activity from October 1, 2016 to September 30, 2017 (the fourth year only)  </a:t>
            </a:r>
          </a:p>
          <a:p>
            <a:pPr marL="1023938" lvl="2" indent="-457200"/>
            <a:r>
              <a:rPr lang="en-US" i="1" dirty="0">
                <a:solidFill>
                  <a:srgbClr val="FF0000"/>
                </a:solidFill>
              </a:rPr>
              <a:t>The system will  automatically aggregate all four years in the “thermometer” reports to provide cumulative data</a:t>
            </a:r>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11</a:t>
            </a:r>
          </a:p>
        </p:txBody>
      </p:sp>
    </p:spTree>
    <p:extLst>
      <p:ext uri="{BB962C8B-B14F-4D97-AF65-F5344CB8AC3E}">
        <p14:creationId xmlns:p14="http://schemas.microsoft.com/office/powerpoint/2010/main" val="3612945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When to Report</a:t>
            </a:r>
          </a:p>
        </p:txBody>
      </p:sp>
      <p:sp>
        <p:nvSpPr>
          <p:cNvPr id="3" name="Content Placeholder 2"/>
          <p:cNvSpPr>
            <a:spLocks noGrp="1"/>
          </p:cNvSpPr>
          <p:nvPr>
            <p:ph idx="1"/>
          </p:nvPr>
        </p:nvSpPr>
        <p:spPr/>
        <p:txBody>
          <a:bodyPr/>
          <a:lstStyle/>
          <a:p>
            <a:pPr marL="0" indent="0"/>
            <a:r>
              <a:rPr lang="en-US" dirty="0"/>
              <a:t>Reporting Requirement: </a:t>
            </a:r>
          </a:p>
          <a:p>
            <a:pPr marL="285750" indent="0"/>
            <a:r>
              <a:rPr lang="en-US" b="0" dirty="0"/>
              <a:t>Not later than 45 days after the end of the reporting period.</a:t>
            </a:r>
          </a:p>
          <a:p>
            <a:pPr marL="285750" indent="0"/>
            <a:endParaRPr lang="en-US" dirty="0"/>
          </a:p>
          <a:p>
            <a:pPr marL="0" indent="0"/>
            <a:r>
              <a:rPr lang="en-US" dirty="0"/>
              <a:t>For grants ending September 30, 2017:</a:t>
            </a:r>
          </a:p>
          <a:p>
            <a:pPr marL="582613" lvl="1" indent="-457200"/>
            <a:r>
              <a:rPr lang="en-US" dirty="0"/>
              <a:t>Final QNPR is due not later than November 14, 2017</a:t>
            </a:r>
          </a:p>
          <a:p>
            <a:pPr marL="582613" lvl="1" indent="-457200"/>
            <a:r>
              <a:rPr lang="en-US" dirty="0"/>
              <a:t>Final APR is due not later than November 14, 2017</a:t>
            </a:r>
          </a:p>
          <a:p>
            <a:endParaRPr lang="en-US" dirty="0"/>
          </a:p>
          <a:p>
            <a:pPr marL="125413" lvl="1" indent="0">
              <a:buNone/>
            </a:pPr>
            <a:endParaRPr lang="en-US" dirty="0"/>
          </a:p>
          <a:p>
            <a:pPr marL="0" indent="0"/>
            <a:endParaRPr lang="en-US" dirty="0"/>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2377466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to Report</a:t>
            </a:r>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dirty="0"/>
              <a:t>Final Quarterly Narrative Progress Report</a:t>
            </a:r>
          </a:p>
          <a:p>
            <a:pPr marL="463550" lvl="1" indent="-338138">
              <a:spcBef>
                <a:spcPts val="0"/>
              </a:spcBef>
            </a:pPr>
            <a:r>
              <a:rPr lang="en-US" dirty="0"/>
              <a:t>Information on grant activities during the </a:t>
            </a:r>
            <a:r>
              <a:rPr lang="en-US" b="1" dirty="0"/>
              <a:t>last quarter </a:t>
            </a:r>
            <a:r>
              <a:rPr lang="en-US" u="sng" dirty="0"/>
              <a:t>and</a:t>
            </a:r>
            <a:r>
              <a:rPr lang="en-US" dirty="0"/>
              <a:t> cumulative information on grant activities during the entire period of performance</a:t>
            </a:r>
          </a:p>
          <a:p>
            <a:pPr marL="904875" lvl="2" indent="-338138">
              <a:spcBef>
                <a:spcPts val="0"/>
              </a:spcBef>
            </a:pPr>
            <a:r>
              <a:rPr lang="en-US" i="1" dirty="0"/>
              <a:t>Fine to attach a supplemental document if there is not enough space</a:t>
            </a:r>
          </a:p>
          <a:p>
            <a:pPr marL="0" indent="-1">
              <a:spcBef>
                <a:spcPts val="0"/>
              </a:spcBef>
            </a:pPr>
            <a:endParaRPr lang="en-US" dirty="0"/>
          </a:p>
          <a:p>
            <a:pPr lvl="1" indent="-342900">
              <a:tabLst>
                <a:tab pos="625475" algn="l"/>
              </a:tabLst>
            </a:pPr>
            <a:r>
              <a:rPr lang="en-US" dirty="0"/>
              <a:t>For example:  Section C:  Status Update on Employer Involvement</a:t>
            </a:r>
          </a:p>
          <a:p>
            <a:pPr marL="630238" lvl="1" indent="0">
              <a:buNone/>
              <a:tabLst>
                <a:tab pos="698500" algn="l"/>
              </a:tabLst>
            </a:pPr>
            <a:r>
              <a:rPr lang="en-US" i="1" dirty="0"/>
              <a:t>This quarter</a:t>
            </a:r>
            <a:r>
              <a:rPr lang="en-US" dirty="0"/>
              <a:t>: One new employer interested in hiring graduates </a:t>
            </a:r>
          </a:p>
          <a:p>
            <a:pPr marL="630238" lvl="1" indent="0">
              <a:buNone/>
              <a:tabLst>
                <a:tab pos="698500" algn="l"/>
              </a:tabLst>
            </a:pPr>
            <a:r>
              <a:rPr lang="en-US" i="1" dirty="0"/>
              <a:t>Cumulative</a:t>
            </a:r>
            <a:r>
              <a:rPr lang="en-US" dirty="0"/>
              <a:t>: Seven employers total hired graduates throughout the grant period</a:t>
            </a:r>
          </a:p>
          <a:p>
            <a:pPr marL="0" indent="0"/>
            <a:endParaRPr lang="en-US" dirty="0"/>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13</a:t>
            </a:r>
          </a:p>
        </p:txBody>
      </p:sp>
    </p:spTree>
    <p:extLst>
      <p:ext uri="{BB962C8B-B14F-4D97-AF65-F5344CB8AC3E}">
        <p14:creationId xmlns:p14="http://schemas.microsoft.com/office/powerpoint/2010/main" val="3686508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to Report</a:t>
            </a:r>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0"/>
              </a:spcBef>
            </a:pPr>
            <a:r>
              <a:rPr lang="en-US" dirty="0"/>
              <a:t>Final Annual Performance Report</a:t>
            </a:r>
          </a:p>
          <a:p>
            <a:pPr marL="468312" lvl="1" indent="-342900">
              <a:spcBef>
                <a:spcPts val="0"/>
              </a:spcBef>
            </a:pPr>
            <a:r>
              <a:rPr lang="en-US" dirty="0"/>
              <a:t>The final APR will reflect the activities since the third year APR, that is, your fourth year program activities (plus any B.8 or B.9 activities that occur during the closeout period; see Compiled FAQs Section VII.D.4)</a:t>
            </a:r>
          </a:p>
          <a:p>
            <a:pPr marL="125412" lvl="1" indent="0">
              <a:spcBef>
                <a:spcPts val="0"/>
              </a:spcBef>
              <a:buNone/>
            </a:pPr>
            <a:endParaRPr lang="en-US" dirty="0"/>
          </a:p>
          <a:p>
            <a:pPr marL="468312" lvl="1" indent="-342900">
              <a:spcBef>
                <a:spcPts val="0"/>
              </a:spcBef>
            </a:pPr>
            <a:r>
              <a:rPr lang="en-US" dirty="0"/>
              <a:t>Grantees may use the fourth year as a follow-up year, or use the first six months to continue grant-funded program activities and the final six months for follow-up   </a:t>
            </a:r>
          </a:p>
          <a:p>
            <a:pPr marL="468312" lvl="1" indent="-342900">
              <a:spcBef>
                <a:spcPts val="0"/>
              </a:spcBef>
            </a:pPr>
            <a:endParaRPr lang="en-US" dirty="0"/>
          </a:p>
          <a:p>
            <a:pPr marL="468312" lvl="1" indent="-342900">
              <a:spcBef>
                <a:spcPts val="0"/>
              </a:spcBef>
            </a:pPr>
            <a:r>
              <a:rPr lang="en-US" dirty="0"/>
              <a:t>Either way, you will submit only one time, and this final APR should be submitted by </a:t>
            </a:r>
            <a:r>
              <a:rPr lang="en-US" b="1" dirty="0"/>
              <a:t>November 14, 2017</a:t>
            </a:r>
            <a:endParaRPr lang="en-US" dirty="0"/>
          </a:p>
          <a:p>
            <a:pPr marL="0" indent="0"/>
            <a:endParaRPr lang="en-US" dirty="0"/>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14</a:t>
            </a:r>
          </a:p>
        </p:txBody>
      </p:sp>
    </p:spTree>
    <p:extLst>
      <p:ext uri="{BB962C8B-B14F-4D97-AF65-F5344CB8AC3E}">
        <p14:creationId xmlns:p14="http://schemas.microsoft.com/office/powerpoint/2010/main" val="696721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to Report</a:t>
            </a:r>
          </a:p>
        </p:txBody>
      </p:sp>
      <p:sp>
        <p:nvSpPr>
          <p:cNvPr id="3" name="Content Placeholder 2"/>
          <p:cNvSpPr>
            <a:spLocks noGrp="1"/>
          </p:cNvSpPr>
          <p:nvPr>
            <p:ph idx="1"/>
          </p:nvPr>
        </p:nvSpPr>
        <p:spPr>
          <a:xfrm>
            <a:off x="457200" y="1143000"/>
            <a:ext cx="8229600" cy="4953000"/>
          </a:xfrm>
        </p:spPr>
        <p:txBody>
          <a:bodyPr>
            <a:normAutofit fontScale="92500"/>
          </a:bodyPr>
          <a:lstStyle/>
          <a:p>
            <a:pPr marL="0" indent="-1">
              <a:spcBef>
                <a:spcPts val="0"/>
              </a:spcBef>
            </a:pPr>
            <a:r>
              <a:rPr lang="en-US" dirty="0"/>
              <a:t>Annual Performance Report:  The first six months</a:t>
            </a:r>
          </a:p>
          <a:p>
            <a:pPr marL="457199" indent="-457200">
              <a:spcBef>
                <a:spcPts val="0"/>
              </a:spcBef>
              <a:buFont typeface="Arial" panose="020B0604020202020204" pitchFamily="34" charset="0"/>
              <a:buChar char="•"/>
            </a:pPr>
            <a:r>
              <a:rPr lang="en-US" b="0" dirty="0"/>
              <a:t>Grantees may use the first six months of the final year to continue grant-funded program activities. </a:t>
            </a:r>
          </a:p>
          <a:p>
            <a:pPr lvl="2"/>
            <a:r>
              <a:rPr lang="en-US" sz="2800" dirty="0"/>
              <a:t>If a grantee chooses this option, they may continue to report on all outcomes (B.1 –B.10) for the first six months of this final year</a:t>
            </a:r>
          </a:p>
          <a:p>
            <a:pPr lvl="2"/>
            <a:r>
              <a:rPr lang="en-US" sz="2800" dirty="0"/>
              <a:t>During the final six months of the grant period, only follow-up outcomes (B.7-B.10) should be reported </a:t>
            </a:r>
          </a:p>
          <a:p>
            <a:pPr lvl="2"/>
            <a:r>
              <a:rPr lang="en-US" sz="2800" dirty="0"/>
              <a:t>If grantees do not choose the six-month option, they should be reporting only follow-up outcomes (B.7-B.10) in their final Annual Report</a:t>
            </a:r>
          </a:p>
          <a:p>
            <a:pPr marL="0" indent="0"/>
            <a:endParaRPr lang="en-US" dirty="0"/>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15</a:t>
            </a:r>
          </a:p>
        </p:txBody>
      </p:sp>
    </p:spTree>
    <p:extLst>
      <p:ext uri="{BB962C8B-B14F-4D97-AF65-F5344CB8AC3E}">
        <p14:creationId xmlns:p14="http://schemas.microsoft.com/office/powerpoint/2010/main" val="228801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Supporting Documentation for Final Report</a:t>
            </a:r>
          </a:p>
        </p:txBody>
      </p:sp>
      <p:sp>
        <p:nvSpPr>
          <p:cNvPr id="3" name="Content Placeholder 2"/>
          <p:cNvSpPr>
            <a:spLocks noGrp="1"/>
          </p:cNvSpPr>
          <p:nvPr>
            <p:ph idx="1"/>
          </p:nvPr>
        </p:nvSpPr>
        <p:spPr>
          <a:xfrm>
            <a:off x="457200" y="1143000"/>
            <a:ext cx="8229600" cy="4953000"/>
          </a:xfrm>
        </p:spPr>
        <p:txBody>
          <a:bodyPr>
            <a:normAutofit lnSpcReduction="10000"/>
          </a:bodyPr>
          <a:lstStyle/>
          <a:p>
            <a:pPr marL="0" indent="-1">
              <a:spcBef>
                <a:spcPts val="0"/>
              </a:spcBef>
            </a:pPr>
            <a:r>
              <a:rPr lang="en-US" dirty="0"/>
              <a:t>Program Activities Reported for the First Six Months </a:t>
            </a:r>
          </a:p>
          <a:p>
            <a:pPr marL="784225" lvl="2" indent="-342900"/>
            <a:r>
              <a:rPr lang="en-US" sz="3000" dirty="0"/>
              <a:t>You must have participant and financial records to support the aggregate data submitted</a:t>
            </a:r>
          </a:p>
          <a:p>
            <a:pPr marL="784225" lvl="2" indent="-342900"/>
            <a:r>
              <a:rPr lang="en-US" sz="3000" dirty="0"/>
              <a:t>For example, that individual students were tracked and reported as participants in outcome B.1 months 37-42.</a:t>
            </a:r>
          </a:p>
          <a:p>
            <a:pPr marL="784225" lvl="2" indent="-342900"/>
            <a:r>
              <a:rPr lang="en-US" sz="3000" b="1" dirty="0"/>
              <a:t>PLEASE NOTE</a:t>
            </a:r>
            <a:r>
              <a:rPr lang="en-US" sz="3000" dirty="0"/>
              <a:t>:  No grant funds can be spent on programmatic activities in the final six months of the grant, and only outcomes paid for with grant funds may be reported in your APR.</a:t>
            </a:r>
          </a:p>
          <a:p>
            <a:pPr marL="0" indent="0"/>
            <a:endParaRPr lang="en-US" dirty="0"/>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16</a:t>
            </a:r>
          </a:p>
        </p:txBody>
      </p:sp>
    </p:spTree>
    <p:extLst>
      <p:ext uri="{BB962C8B-B14F-4D97-AF65-F5344CB8AC3E}">
        <p14:creationId xmlns:p14="http://schemas.microsoft.com/office/powerpoint/2010/main" val="1868502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a:t>
            </a:r>
          </a:p>
        </p:txBody>
      </p:sp>
      <p:sp>
        <p:nvSpPr>
          <p:cNvPr id="3" name="Content Placeholder 2"/>
          <p:cNvSpPr>
            <a:spLocks noGrp="1"/>
          </p:cNvSpPr>
          <p:nvPr>
            <p:ph idx="1"/>
          </p:nvPr>
        </p:nvSpPr>
        <p:spPr/>
        <p:txBody>
          <a:bodyPr/>
          <a:lstStyle/>
          <a:p>
            <a:r>
              <a:rPr lang="en-US" dirty="0"/>
              <a:t>How Do We Report Additional Follow-Up Outcomes That Were Achieved During the Grant Closeout Period? </a:t>
            </a:r>
          </a:p>
          <a:p>
            <a:pPr marL="784225" lvl="2" indent="-342900"/>
            <a:r>
              <a:rPr lang="en-US" dirty="0"/>
              <a:t>If a student meets the definition of B.8 or B.9 during the closeout period (Oct. 1 – Dec. 31) you may count them in B.8 or B.9 as a follow-up outcome.  </a:t>
            </a:r>
          </a:p>
          <a:p>
            <a:pPr marL="784225" lvl="2" indent="-342900"/>
            <a:r>
              <a:rPr lang="en-US" dirty="0"/>
              <a:t>Report the numbers you have by the Nov. 14, 2017 performance reporting due date.  If you want to amend your reports with any additional follow-up outcomes during the closeout period, contact your FPO to request that your final APR be unlocked.  </a:t>
            </a:r>
          </a:p>
          <a:p>
            <a:pPr marL="441325" lvl="2" indent="0">
              <a:buNone/>
            </a:pPr>
            <a:endParaRPr lang="en-US" dirty="0"/>
          </a:p>
          <a:p>
            <a:pPr marL="0" lvl="0" indent="0"/>
            <a:r>
              <a:rPr lang="en-US" i="1" dirty="0">
                <a:solidFill>
                  <a:srgbClr val="4F81BD">
                    <a:lumMod val="50000"/>
                  </a:srgbClr>
                </a:solidFill>
              </a:rPr>
              <a:t>See Question VII.D.4 in Compiled FAQs</a:t>
            </a:r>
          </a:p>
          <a:p>
            <a:pPr marL="441325" lvl="2" indent="0">
              <a:buNone/>
            </a:pPr>
            <a:endParaRPr lang="en-US" dirty="0"/>
          </a:p>
          <a:p>
            <a:pPr marL="342900" lvl="1" indent="-342900">
              <a:buNone/>
            </a:pPr>
            <a:endParaRPr lang="en-US" b="1" u="sng" dirty="0">
              <a:solidFill>
                <a:srgbClr val="FF0000"/>
              </a:solidFill>
            </a:endParaRPr>
          </a:p>
          <a:p>
            <a:pPr marL="342900" lvl="1" indent="-342900">
              <a:buNone/>
            </a:pPr>
            <a:endParaRPr lang="en-US" b="1" u="sng" dirty="0">
              <a:solidFill>
                <a:srgbClr val="FF0000"/>
              </a:solidFill>
            </a:endParaRPr>
          </a:p>
          <a:p>
            <a:endParaRPr lang="en-US" b="0" i="1" dirty="0"/>
          </a:p>
          <a:p>
            <a:endParaRPr lang="en-US" dirty="0"/>
          </a:p>
          <a:p>
            <a:endParaRPr lang="en-US" dirty="0"/>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17</a:t>
            </a:r>
          </a:p>
        </p:txBody>
      </p:sp>
    </p:spTree>
    <p:extLst>
      <p:ext uri="{BB962C8B-B14F-4D97-AF65-F5344CB8AC3E}">
        <p14:creationId xmlns:p14="http://schemas.microsoft.com/office/powerpoint/2010/main" val="2190506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1" y="274638"/>
            <a:ext cx="5245098" cy="703544"/>
          </a:xfrm>
        </p:spPr>
        <p:txBody>
          <a:bodyPr anchor="ctr">
            <a:normAutofit/>
          </a:bodyPr>
          <a:lstStyle/>
          <a:p>
            <a:r>
              <a:rPr lang="en-US" sz="1800" dirty="0"/>
              <a:t>TAACCCT Learning Network at a Glance</a:t>
            </a:r>
          </a:p>
        </p:txBody>
      </p:sp>
      <p:graphicFrame>
        <p:nvGraphicFramePr>
          <p:cNvPr id="12" name="Diagram 11"/>
          <p:cNvGraphicFramePr/>
          <p:nvPr>
            <p:extLst>
              <p:ext uri="{D42A27DB-BD31-4B8C-83A1-F6EECF244321}">
                <p14:modId xmlns:p14="http://schemas.microsoft.com/office/powerpoint/2010/main" val="967887866"/>
              </p:ext>
            </p:extLst>
          </p:nvPr>
        </p:nvGraphicFramePr>
        <p:xfrm>
          <a:off x="342900" y="1181100"/>
          <a:ext cx="65913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6934200" y="1803400"/>
            <a:ext cx="1739899" cy="41783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latin typeface="Arial"/>
                <a:cs typeface="Arial"/>
              </a:rPr>
              <a:t>Other Non-Federal Providers of TA and Resources for  TAACCCT Grantees:</a:t>
            </a:r>
          </a:p>
          <a:p>
            <a:pPr algn="ctr"/>
            <a:endParaRPr lang="en-US" sz="1400" dirty="0">
              <a:solidFill>
                <a:srgbClr val="FFFFFF"/>
              </a:solidFill>
              <a:latin typeface="Arial"/>
              <a:cs typeface="Arial"/>
            </a:endParaRPr>
          </a:p>
          <a:p>
            <a:pPr algn="ctr"/>
            <a:r>
              <a:rPr lang="en-US" sz="1400" dirty="0">
                <a:solidFill>
                  <a:srgbClr val="FFFFFF"/>
                </a:solidFill>
                <a:latin typeface="Arial"/>
                <a:cs typeface="Arial"/>
              </a:rPr>
              <a:t>Creative Commons</a:t>
            </a:r>
          </a:p>
          <a:p>
            <a:pPr algn="ctr"/>
            <a:endParaRPr lang="en-US" sz="1400" dirty="0">
              <a:solidFill>
                <a:srgbClr val="FFFFFF"/>
              </a:solidFill>
              <a:latin typeface="Arial"/>
              <a:cs typeface="Arial"/>
            </a:endParaRPr>
          </a:p>
          <a:p>
            <a:pPr algn="ctr"/>
            <a:r>
              <a:rPr lang="en-US" sz="1400" dirty="0">
                <a:solidFill>
                  <a:srgbClr val="FFFFFF"/>
                </a:solidFill>
                <a:latin typeface="Arial"/>
                <a:cs typeface="Arial"/>
              </a:rPr>
              <a:t>CAST</a:t>
            </a:r>
          </a:p>
          <a:p>
            <a:pPr algn="ctr"/>
            <a:endParaRPr lang="en-US" sz="1400" dirty="0">
              <a:solidFill>
                <a:srgbClr val="FFFFFF"/>
              </a:solidFill>
              <a:latin typeface="Arial"/>
              <a:cs typeface="Arial"/>
            </a:endParaRPr>
          </a:p>
          <a:p>
            <a:pPr algn="ctr"/>
            <a:r>
              <a:rPr lang="en-US" sz="1400" dirty="0">
                <a:solidFill>
                  <a:srgbClr val="FFFFFF"/>
                </a:solidFill>
                <a:latin typeface="Arial"/>
                <a:cs typeface="Arial"/>
              </a:rPr>
              <a:t>The Transformative Change Initiative</a:t>
            </a:r>
          </a:p>
          <a:p>
            <a:pPr algn="ctr"/>
            <a:endParaRPr lang="en-US" sz="1400" dirty="0">
              <a:solidFill>
                <a:srgbClr val="FFFFFF"/>
              </a:solidFill>
              <a:latin typeface="Arial"/>
              <a:cs typeface="Arial"/>
            </a:endParaRPr>
          </a:p>
          <a:p>
            <a:pPr algn="ctr"/>
            <a:endParaRPr lang="en-US" dirty="0">
              <a:solidFill>
                <a:srgbClr val="FFFFFF"/>
              </a:solidFill>
              <a:latin typeface="Arial"/>
              <a:cs typeface="Arial"/>
            </a:endParaRPr>
          </a:p>
        </p:txBody>
      </p:sp>
      <p:sp>
        <p:nvSpPr>
          <p:cNvPr id="3" name="TextBox 2"/>
          <p:cNvSpPr txBox="1"/>
          <p:nvPr/>
        </p:nvSpPr>
        <p:spPr>
          <a:xfrm>
            <a:off x="8305800" y="6324600"/>
            <a:ext cx="609600"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1523474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FAQ</a:t>
            </a:r>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dirty="0"/>
              <a:t>How Long Should We Keep Our Files Accessible Before Putting Them In Archives?</a:t>
            </a:r>
          </a:p>
          <a:p>
            <a:pPr marL="342900" lvl="1" indent="-342900"/>
            <a:r>
              <a:rPr lang="en-US" dirty="0"/>
              <a:t>Please follow your institution’s policies, which must be consistent with federal requirements.</a:t>
            </a:r>
          </a:p>
          <a:p>
            <a:pPr marL="342900" lvl="1" indent="-342900"/>
            <a:r>
              <a:rPr lang="en-US" dirty="0"/>
              <a:t>Federal requirements on record retention state that all records pertinent to the grant agreement shall be retained for a period of three years.</a:t>
            </a:r>
          </a:p>
          <a:p>
            <a:pPr marL="342900" lvl="1" indent="-342900"/>
            <a:r>
              <a:rPr lang="en-US" dirty="0"/>
              <a:t>The three year clock may reset if there is an audit or open investigation. </a:t>
            </a:r>
          </a:p>
          <a:p>
            <a:pPr marL="0" lvl="1" indent="0">
              <a:buNone/>
            </a:pPr>
            <a:r>
              <a:rPr lang="en-US" u="sng" dirty="0">
                <a:hlinkClick r:id="rId3"/>
              </a:rPr>
              <a:t>http://www.doleta.gov/grants/pdf/TAG_PartII_July2011.pdf</a:t>
            </a:r>
            <a:endParaRPr lang="en-US" u="sng" dirty="0"/>
          </a:p>
          <a:p>
            <a:pPr marL="0" lvl="0" indent="0"/>
            <a:r>
              <a:rPr lang="en-US" i="1" dirty="0">
                <a:solidFill>
                  <a:srgbClr val="4F81BD">
                    <a:lumMod val="50000"/>
                  </a:srgbClr>
                </a:solidFill>
              </a:rPr>
              <a:t>See Question III.B.2 in Compiled FAQs</a:t>
            </a:r>
          </a:p>
          <a:p>
            <a:pPr marL="0" lvl="1" indent="0">
              <a:buNone/>
            </a:pPr>
            <a:endParaRPr lang="en-US" b="1" u="sng" dirty="0">
              <a:solidFill>
                <a:srgbClr val="FF0000"/>
              </a:solidFill>
            </a:endParaRPr>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18</a:t>
            </a:r>
          </a:p>
        </p:txBody>
      </p:sp>
    </p:spTree>
    <p:extLst>
      <p:ext uri="{BB962C8B-B14F-4D97-AF65-F5344CB8AC3E}">
        <p14:creationId xmlns:p14="http://schemas.microsoft.com/office/powerpoint/2010/main" val="3642987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FAQ</a:t>
            </a:r>
          </a:p>
        </p:txBody>
      </p:sp>
      <p:sp>
        <p:nvSpPr>
          <p:cNvPr id="3" name="Content Placeholder 2"/>
          <p:cNvSpPr>
            <a:spLocks noGrp="1"/>
          </p:cNvSpPr>
          <p:nvPr>
            <p:ph idx="1"/>
          </p:nvPr>
        </p:nvSpPr>
        <p:spPr>
          <a:xfrm>
            <a:off x="457200" y="1143000"/>
            <a:ext cx="8229600" cy="4953000"/>
          </a:xfrm>
        </p:spPr>
        <p:txBody>
          <a:bodyPr>
            <a:normAutofit/>
          </a:bodyPr>
          <a:lstStyle/>
          <a:p>
            <a:r>
              <a:rPr lang="en-US" dirty="0"/>
              <a:t>Can We Save E-files, DVDs, disks, etc., and Destroy All Paper Files?</a:t>
            </a:r>
          </a:p>
          <a:p>
            <a:pPr marL="125412" lvl="1" indent="0">
              <a:spcBef>
                <a:spcPts val="0"/>
              </a:spcBef>
              <a:buNone/>
            </a:pPr>
            <a:endParaRPr lang="en-US" dirty="0"/>
          </a:p>
          <a:p>
            <a:pPr marL="342900" lvl="1" indent="-342900"/>
            <a:r>
              <a:rPr lang="en-US" dirty="0"/>
              <a:t>See above.  Please also ensure there are adequate measures in place to safeguard Personally Identifiable Information (PII).  Please see TEGL 39-11 for additional guidance at </a:t>
            </a:r>
          </a:p>
          <a:p>
            <a:pPr marL="342900" lvl="1" indent="-342900"/>
            <a:r>
              <a:rPr lang="en-US" u="sng" dirty="0">
                <a:hlinkClick r:id="rId3"/>
              </a:rPr>
              <a:t>http://wdr.doleta.gov/directives/attach/TEGL/TEGL_39_11_Acc.pdf</a:t>
            </a:r>
            <a:endParaRPr lang="en-US" u="sng" dirty="0"/>
          </a:p>
          <a:p>
            <a:pPr marL="342900" lvl="1" indent="-342900"/>
            <a:endParaRPr lang="en-US" u="sng" dirty="0"/>
          </a:p>
          <a:p>
            <a:pPr marL="0" lvl="0" indent="0"/>
            <a:r>
              <a:rPr lang="en-US" i="1" dirty="0">
                <a:solidFill>
                  <a:srgbClr val="4F81BD">
                    <a:lumMod val="50000"/>
                  </a:srgbClr>
                </a:solidFill>
              </a:rPr>
              <a:t>See Question III.B.3 in Compiled FAQs</a:t>
            </a:r>
          </a:p>
          <a:p>
            <a:pPr marL="0" lvl="1" indent="0">
              <a:buNone/>
            </a:pPr>
            <a:endParaRPr lang="en-US" dirty="0"/>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19</a:t>
            </a:r>
          </a:p>
        </p:txBody>
      </p:sp>
    </p:spTree>
    <p:extLst>
      <p:ext uri="{BB962C8B-B14F-4D97-AF65-F5344CB8AC3E}">
        <p14:creationId xmlns:p14="http://schemas.microsoft.com/office/powerpoint/2010/main" val="819594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FAQ</a:t>
            </a:r>
          </a:p>
        </p:txBody>
      </p:sp>
      <p:sp>
        <p:nvSpPr>
          <p:cNvPr id="3" name="Content Placeholder 2"/>
          <p:cNvSpPr>
            <a:spLocks noGrp="1"/>
          </p:cNvSpPr>
          <p:nvPr>
            <p:ph idx="1"/>
          </p:nvPr>
        </p:nvSpPr>
        <p:spPr>
          <a:xfrm>
            <a:off x="457200" y="1143000"/>
            <a:ext cx="8229600" cy="4953000"/>
          </a:xfrm>
        </p:spPr>
        <p:txBody>
          <a:bodyPr>
            <a:normAutofit/>
          </a:bodyPr>
          <a:lstStyle/>
          <a:p>
            <a:r>
              <a:rPr lang="en-US" dirty="0"/>
              <a:t>Where and How Should We Store or Destroy Participant Files?  </a:t>
            </a:r>
          </a:p>
          <a:p>
            <a:pPr marL="125412" lvl="1" indent="0">
              <a:spcBef>
                <a:spcPts val="0"/>
              </a:spcBef>
              <a:buNone/>
            </a:pPr>
            <a:endParaRPr lang="en-US" dirty="0"/>
          </a:p>
          <a:p>
            <a:pPr marL="342900" lvl="1" indent="-342900"/>
            <a:r>
              <a:rPr lang="en-US" dirty="0"/>
              <a:t>It is the responsibility of the grantee to ensure that all participant files are stored and retained in accordance with federal regulation, as well as state and organization policies.  Part II - Chapter 14 of the One-Stop Comprehensive Financial Management Technical Assistance Guide addresses records retention.</a:t>
            </a:r>
            <a:endParaRPr lang="en-US" u="sng" dirty="0"/>
          </a:p>
          <a:p>
            <a:pPr marL="0" lvl="0" indent="0"/>
            <a:r>
              <a:rPr lang="en-US" i="1" dirty="0">
                <a:solidFill>
                  <a:srgbClr val="4F81BD">
                    <a:lumMod val="50000"/>
                  </a:srgbClr>
                </a:solidFill>
              </a:rPr>
              <a:t>See Question III.B.1 in Compiled FAQs</a:t>
            </a:r>
          </a:p>
          <a:p>
            <a:pPr marL="0" lvl="1" indent="0">
              <a:buNone/>
            </a:pPr>
            <a:endParaRPr lang="en-US" dirty="0"/>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20</a:t>
            </a:r>
          </a:p>
        </p:txBody>
      </p:sp>
    </p:spTree>
    <p:extLst>
      <p:ext uri="{BB962C8B-B14F-4D97-AF65-F5344CB8AC3E}">
        <p14:creationId xmlns:p14="http://schemas.microsoft.com/office/powerpoint/2010/main" val="943568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FAQ</a:t>
            </a:r>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dirty="0"/>
              <a:t>Question: How did we do?  </a:t>
            </a:r>
            <a:r>
              <a:rPr lang="en-US" b="0" i="1" dirty="0"/>
              <a:t>Or, what do the numbers tell you about how we did?</a:t>
            </a:r>
          </a:p>
          <a:p>
            <a:pPr marL="0" indent="-1">
              <a:spcBef>
                <a:spcPts val="600"/>
              </a:spcBef>
            </a:pPr>
            <a:endParaRPr lang="en-US" dirty="0"/>
          </a:p>
          <a:p>
            <a:pPr marL="0" indent="-1">
              <a:spcBef>
                <a:spcPts val="600"/>
              </a:spcBef>
            </a:pPr>
            <a:r>
              <a:rPr lang="en-US" dirty="0"/>
              <a:t>Standardized Outcomes</a:t>
            </a:r>
          </a:p>
          <a:p>
            <a:pPr marL="457200" indent="-457200">
              <a:buFont typeface="Arial" charset="0"/>
              <a:buChar char="•"/>
            </a:pPr>
            <a:r>
              <a:rPr lang="en-US" b="0" dirty="0"/>
              <a:t>Use the Thermometer Report</a:t>
            </a:r>
          </a:p>
          <a:p>
            <a:pPr marL="457200" indent="-457200">
              <a:buFont typeface="Arial" charset="0"/>
              <a:buChar char="•"/>
            </a:pPr>
            <a:r>
              <a:rPr lang="en-US" dirty="0">
                <a:hlinkClick r:id="rId3"/>
              </a:rPr>
              <a:t>https://taaccct.workforcegps.org/resources/2015/06/16/21/50/TAACCCT_APR_Thermometer_Instructions_Rounds_2-3-4</a:t>
            </a:r>
            <a:endParaRPr lang="en-US" dirty="0"/>
          </a:p>
          <a:p>
            <a:pPr marL="457200" indent="-457200">
              <a:buFont typeface="Arial" charset="0"/>
              <a:buChar char="•"/>
            </a:pPr>
            <a:endParaRPr lang="en-US" dirty="0"/>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21</a:t>
            </a:r>
          </a:p>
        </p:txBody>
      </p:sp>
    </p:spTree>
    <p:extLst>
      <p:ext uri="{BB962C8B-B14F-4D97-AF65-F5344CB8AC3E}">
        <p14:creationId xmlns:p14="http://schemas.microsoft.com/office/powerpoint/2010/main" val="2069540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750" y="1600200"/>
            <a:ext cx="6026484" cy="3505200"/>
          </a:xfrm>
          <a:prstGeom prst="rect">
            <a:avLst/>
          </a:prstGeom>
          <a:ln w="57150"/>
        </p:spPr>
        <p:style>
          <a:lnRef idx="0">
            <a:schemeClr val="accent4"/>
          </a:lnRef>
          <a:fillRef idx="3">
            <a:schemeClr val="accent4"/>
          </a:fillRef>
          <a:effectRef idx="3">
            <a:schemeClr val="accent4"/>
          </a:effectRef>
          <a:fontRef idx="minor">
            <a:schemeClr val="lt1"/>
          </a:fontRef>
        </p:style>
      </p:pic>
    </p:spTree>
    <p:extLst>
      <p:ext uri="{BB962C8B-B14F-4D97-AF65-F5344CB8AC3E}">
        <p14:creationId xmlns:p14="http://schemas.microsoft.com/office/powerpoint/2010/main" val="4269657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762000" y="5181600"/>
            <a:ext cx="7507287" cy="1119187"/>
          </a:xfrm>
        </p:spPr>
        <p:txBody>
          <a:bodyPr anchor="ctr">
            <a:normAutofit/>
          </a:bodyPr>
          <a:lstStyle/>
          <a:p>
            <a:pPr marL="0" indent="0" algn="r">
              <a:spcBef>
                <a:spcPts val="0"/>
              </a:spcBef>
              <a:buNone/>
            </a:pPr>
            <a:endParaRPr lang="en-US" sz="2000" dirty="0">
              <a:solidFill>
                <a:schemeClr val="tx1">
                  <a:lumMod val="75000"/>
                  <a:lumOff val="25000"/>
                </a:schemeClr>
              </a:solidFill>
            </a:endParaRPr>
          </a:p>
        </p:txBody>
      </p:sp>
      <p:sp>
        <p:nvSpPr>
          <p:cNvPr id="2" name="Title 1"/>
          <p:cNvSpPr>
            <a:spLocks noGrp="1"/>
          </p:cNvSpPr>
          <p:nvPr>
            <p:ph type="ctrTitle" idx="4294967295"/>
          </p:nvPr>
        </p:nvSpPr>
        <p:spPr>
          <a:xfrm>
            <a:off x="457200" y="2133600"/>
            <a:ext cx="7772400" cy="1470025"/>
          </a:xfrm>
        </p:spPr>
        <p:txBody>
          <a:bodyPr/>
          <a:lstStyle/>
          <a:p>
            <a:pPr algn="r"/>
            <a:r>
              <a:rPr lang="en-US" dirty="0">
                <a:latin typeface="Franklin Gothic Medium" panose="020B0603020102020204" pitchFamily="34" charset="0"/>
              </a:rPr>
              <a:t>Product Submission Process</a:t>
            </a:r>
          </a:p>
        </p:txBody>
      </p:sp>
    </p:spTree>
    <p:extLst>
      <p:ext uri="{BB962C8B-B14F-4D97-AF65-F5344CB8AC3E}">
        <p14:creationId xmlns:p14="http://schemas.microsoft.com/office/powerpoint/2010/main" val="2017600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Products and Deliverables</a:t>
            </a:r>
          </a:p>
        </p:txBody>
      </p:sp>
      <p:sp>
        <p:nvSpPr>
          <p:cNvPr id="3" name="Content Placeholder 2"/>
          <p:cNvSpPr>
            <a:spLocks noGrp="1"/>
          </p:cNvSpPr>
          <p:nvPr>
            <p:ph idx="1"/>
          </p:nvPr>
        </p:nvSpPr>
        <p:spPr>
          <a:xfrm>
            <a:off x="457200" y="1143000"/>
            <a:ext cx="8229600" cy="4953000"/>
          </a:xfrm>
        </p:spPr>
        <p:txBody>
          <a:bodyPr>
            <a:normAutofit/>
          </a:bodyPr>
          <a:lstStyle/>
          <a:p>
            <a:r>
              <a:rPr lang="en-US" dirty="0"/>
              <a:t>Creative Commons Attribution License</a:t>
            </a:r>
          </a:p>
          <a:p>
            <a:pPr lvl="1"/>
            <a:r>
              <a:rPr lang="en-US" dirty="0"/>
              <a:t>Grantees will license to the public all work created with the support of the grant under a Creative Commons Attribution 3.0 (CC BY) license;</a:t>
            </a:r>
          </a:p>
          <a:p>
            <a:pPr lvl="1"/>
            <a:r>
              <a:rPr lang="en-US" dirty="0"/>
              <a:t>Grantee will release all new source code developed or created with grant funds under an open license acceptable to either the Free Software Foundation and/or the Open Source Initiative; and</a:t>
            </a:r>
          </a:p>
          <a:p>
            <a:pPr lvl="1"/>
            <a:r>
              <a:rPr lang="en-US" dirty="0"/>
              <a:t>Work that must be licensed under the CC BY includes both new content created with the grant funds and modifications made to pre-existing, grantee-owned content using grant funds.</a:t>
            </a:r>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23</a:t>
            </a:r>
          </a:p>
        </p:txBody>
      </p:sp>
    </p:spTree>
    <p:extLst>
      <p:ext uri="{BB962C8B-B14F-4D97-AF65-F5344CB8AC3E}">
        <p14:creationId xmlns:p14="http://schemas.microsoft.com/office/powerpoint/2010/main" val="2458775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Products and Deliverables</a:t>
            </a:r>
          </a:p>
        </p:txBody>
      </p:sp>
      <p:sp>
        <p:nvSpPr>
          <p:cNvPr id="3" name="Content Placeholder 2"/>
          <p:cNvSpPr>
            <a:spLocks noGrp="1"/>
          </p:cNvSpPr>
          <p:nvPr>
            <p:ph idx="1"/>
          </p:nvPr>
        </p:nvSpPr>
        <p:spPr/>
        <p:txBody>
          <a:bodyPr/>
          <a:lstStyle/>
          <a:p>
            <a:r>
              <a:rPr lang="en-US" dirty="0"/>
              <a:t>Third Party Review of Deliverables</a:t>
            </a:r>
          </a:p>
          <a:p>
            <a:pPr lvl="1"/>
            <a:r>
              <a:rPr lang="en-US" dirty="0"/>
              <a:t>Grantees will be required to identify third-party subject matter experts to conduct reviews of the deliverables produced through the grant.</a:t>
            </a:r>
          </a:p>
          <a:p>
            <a:pPr lvl="1"/>
            <a:r>
              <a:rPr lang="en-US" dirty="0"/>
              <a:t>Grantees must provide the Department with the results of the review and the qualifications of the reviewer(s) at the time the deliverables are provided to the Department.</a:t>
            </a:r>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24</a:t>
            </a:r>
          </a:p>
        </p:txBody>
      </p:sp>
    </p:spTree>
    <p:extLst>
      <p:ext uri="{BB962C8B-B14F-4D97-AF65-F5344CB8AC3E}">
        <p14:creationId xmlns:p14="http://schemas.microsoft.com/office/powerpoint/2010/main" val="2835598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Products and Deliverables</a:t>
            </a:r>
          </a:p>
        </p:txBody>
      </p:sp>
      <p:sp>
        <p:nvSpPr>
          <p:cNvPr id="3" name="Content Placeholder 2"/>
          <p:cNvSpPr>
            <a:spLocks noGrp="1"/>
          </p:cNvSpPr>
          <p:nvPr>
            <p:ph idx="1"/>
          </p:nvPr>
        </p:nvSpPr>
        <p:spPr/>
        <p:txBody>
          <a:bodyPr>
            <a:normAutofit fontScale="92500" lnSpcReduction="10000"/>
          </a:bodyPr>
          <a:lstStyle/>
          <a:p>
            <a:pPr algn="ctr"/>
            <a:r>
              <a:rPr lang="en-US" dirty="0"/>
              <a:t>TAACCCT Repository of OER</a:t>
            </a:r>
          </a:p>
          <a:p>
            <a:pPr marL="182563" lvl="1" indent="0" algn="ctr">
              <a:buNone/>
            </a:pPr>
            <a:r>
              <a:rPr lang="en-US" sz="4000" dirty="0">
                <a:hlinkClick r:id="rId3"/>
              </a:rPr>
              <a:t>www.skillscommons.org</a:t>
            </a:r>
            <a:endParaRPr lang="en-US" sz="4000" dirty="0"/>
          </a:p>
          <a:p>
            <a:pPr marL="182563" lvl="1" indent="0" algn="ctr">
              <a:buNone/>
            </a:pPr>
            <a:r>
              <a:rPr lang="en-US" sz="4000" dirty="0"/>
              <a:t>Support: </a:t>
            </a:r>
            <a:r>
              <a:rPr lang="en-US" sz="4000" dirty="0">
                <a:hlinkClick r:id="rId4"/>
              </a:rPr>
              <a:t>support@skillscommons.org</a:t>
            </a:r>
            <a:r>
              <a:rPr lang="en-US" sz="4000" dirty="0"/>
              <a:t> </a:t>
            </a:r>
          </a:p>
          <a:p>
            <a:pPr lvl="1"/>
            <a:endParaRPr lang="en-US" dirty="0"/>
          </a:p>
          <a:p>
            <a:pPr marL="57150" indent="0" algn="ctr"/>
            <a:r>
              <a:rPr lang="en-US" sz="3200" b="1" u="sng" dirty="0"/>
              <a:t>BEGIN UPLOADING PRODUCTS</a:t>
            </a:r>
          </a:p>
          <a:p>
            <a:pPr marL="57150" indent="0" algn="ctr"/>
            <a:r>
              <a:rPr lang="en-US" sz="3200" b="1" u="sng" dirty="0"/>
              <a:t>AS SOON AS POSSIBLE!</a:t>
            </a:r>
          </a:p>
          <a:p>
            <a:pPr marL="57150" indent="0" algn="ctr"/>
            <a:endParaRPr lang="en-US" sz="3200" u="sng" dirty="0"/>
          </a:p>
          <a:p>
            <a:pPr marL="57150" lvl="1" indent="0" algn="ctr">
              <a:buNone/>
            </a:pPr>
            <a:r>
              <a:rPr lang="en-US" dirty="0"/>
              <a:t>Managed through USDOL cooperative agreement with California State University – MERLOT (Multimedia Education Resources for Learning and Online Technology</a:t>
            </a:r>
          </a:p>
          <a:p>
            <a:pPr marL="57150" indent="0" algn="ctr"/>
            <a:endParaRPr lang="en-US" sz="3200" b="1" u="sng" dirty="0"/>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25</a:t>
            </a:r>
          </a:p>
        </p:txBody>
      </p:sp>
    </p:spTree>
    <p:extLst>
      <p:ext uri="{BB962C8B-B14F-4D97-AF65-F5344CB8AC3E}">
        <p14:creationId xmlns:p14="http://schemas.microsoft.com/office/powerpoint/2010/main" val="2082983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FAQ</a:t>
            </a:r>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dirty="0"/>
              <a:t>Question: Can I use Creative Commons 4.0 Attribution License?</a:t>
            </a:r>
          </a:p>
          <a:p>
            <a:pPr marL="914400" indent="0">
              <a:spcBef>
                <a:spcPts val="600"/>
              </a:spcBef>
            </a:pPr>
            <a:r>
              <a:rPr lang="en-US" b="0" dirty="0"/>
              <a:t>Answer: Yes</a:t>
            </a:r>
          </a:p>
          <a:p>
            <a:pPr marL="914400" indent="0">
              <a:spcBef>
                <a:spcPts val="600"/>
              </a:spcBef>
            </a:pPr>
            <a:endParaRPr lang="en-US" dirty="0"/>
          </a:p>
          <a:p>
            <a:pPr marL="0" indent="-1">
              <a:spcBef>
                <a:spcPts val="600"/>
              </a:spcBef>
            </a:pPr>
            <a:r>
              <a:rPr lang="en-US" dirty="0"/>
              <a:t>Question: Do I have to use Creative Commons 4.0 Attribution License?</a:t>
            </a:r>
          </a:p>
          <a:p>
            <a:pPr marL="914400" indent="0">
              <a:spcBef>
                <a:spcPts val="600"/>
              </a:spcBef>
            </a:pPr>
            <a:r>
              <a:rPr lang="en-US" b="0" dirty="0"/>
              <a:t>Answer: No</a:t>
            </a:r>
          </a:p>
          <a:p>
            <a:pPr marL="914400" indent="0">
              <a:spcBef>
                <a:spcPts val="600"/>
              </a:spcBef>
            </a:pPr>
            <a:endParaRPr lang="en-US" b="0" dirty="0"/>
          </a:p>
          <a:p>
            <a:pPr marL="0" lvl="0" indent="0"/>
            <a:r>
              <a:rPr lang="en-US" i="1" dirty="0">
                <a:solidFill>
                  <a:srgbClr val="4F81BD">
                    <a:lumMod val="50000"/>
                  </a:srgbClr>
                </a:solidFill>
              </a:rPr>
              <a:t>See Question V.G.2 in Compiled FAQs</a:t>
            </a:r>
          </a:p>
          <a:p>
            <a:pPr marL="914400" indent="0">
              <a:spcBef>
                <a:spcPts val="600"/>
              </a:spcBef>
            </a:pPr>
            <a:endParaRPr lang="en-US" b="0" dirty="0"/>
          </a:p>
          <a:p>
            <a:pPr marL="0" indent="0"/>
            <a:endParaRPr lang="en-US" dirty="0"/>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26</a:t>
            </a:r>
          </a:p>
        </p:txBody>
      </p:sp>
    </p:spTree>
    <p:extLst>
      <p:ext uri="{BB962C8B-B14F-4D97-AF65-F5344CB8AC3E}">
        <p14:creationId xmlns:p14="http://schemas.microsoft.com/office/powerpoint/2010/main" val="1595606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Presenters</a:t>
            </a:r>
          </a:p>
        </p:txBody>
      </p:sp>
      <p:sp>
        <p:nvSpPr>
          <p:cNvPr id="6" name="Content Placeholder 2"/>
          <p:cNvSpPr txBox="1">
            <a:spLocks/>
          </p:cNvSpPr>
          <p:nvPr/>
        </p:nvSpPr>
        <p:spPr>
          <a:xfrm>
            <a:off x="1927989" y="1143000"/>
            <a:ext cx="5232400" cy="911087"/>
          </a:xfrm>
          <a:prstGeom prst="rect">
            <a:avLst/>
          </a:prstGeom>
          <a:solidFill>
            <a:schemeClr val="bg1">
              <a:lumMod val="75000"/>
              <a:alpha val="85000"/>
            </a:schemeClr>
          </a:solidFill>
        </p:spPr>
        <p:txBody>
          <a:bodyPr vert="horz" lIns="91440" tIns="45720" rIns="91440" bIns="45720" rtlCol="0">
            <a:normAutofit fontScale="850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100" b="1" dirty="0"/>
              <a:t>Cheryl Martin</a:t>
            </a:r>
            <a:endParaRPr lang="en-US" sz="2100" dirty="0"/>
          </a:p>
          <a:p>
            <a:pPr marL="0" indent="0">
              <a:buNone/>
            </a:pPr>
            <a:r>
              <a:rPr lang="en-US" sz="2100" dirty="0"/>
              <a:t>Program Manager, TAACCT, U.S. Department of Labor, Employment and Training Administration </a:t>
            </a:r>
          </a:p>
        </p:txBody>
      </p:sp>
      <p:sp>
        <p:nvSpPr>
          <p:cNvPr id="7" name="Content Placeholder 2"/>
          <p:cNvSpPr txBox="1">
            <a:spLocks/>
          </p:cNvSpPr>
          <p:nvPr/>
        </p:nvSpPr>
        <p:spPr>
          <a:xfrm>
            <a:off x="1927989" y="3581400"/>
            <a:ext cx="5232400" cy="1143000"/>
          </a:xfrm>
          <a:prstGeom prst="rect">
            <a:avLst/>
          </a:prstGeom>
          <a:solidFill>
            <a:schemeClr val="bg1">
              <a:lumMod val="75000"/>
              <a:alpha val="85000"/>
            </a:scheme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t>Meron Assefa</a:t>
            </a:r>
          </a:p>
          <a:p>
            <a:pPr marL="0" indent="0">
              <a:buNone/>
            </a:pPr>
            <a:r>
              <a:rPr lang="en-US" sz="1800" dirty="0"/>
              <a:t>Closeout Grant Officer, U.S. Department of Labor, Employment and Training Administration</a:t>
            </a:r>
          </a:p>
        </p:txBody>
      </p:sp>
      <p:sp>
        <p:nvSpPr>
          <p:cNvPr id="9" name="Content Placeholder 2"/>
          <p:cNvSpPr txBox="1">
            <a:spLocks/>
          </p:cNvSpPr>
          <p:nvPr/>
        </p:nvSpPr>
        <p:spPr>
          <a:xfrm>
            <a:off x="1927989" y="4876800"/>
            <a:ext cx="5232400" cy="1066800"/>
          </a:xfrm>
          <a:prstGeom prst="rect">
            <a:avLst/>
          </a:prstGeom>
          <a:solidFill>
            <a:schemeClr val="bg1">
              <a:lumMod val="75000"/>
              <a:alpha val="85000"/>
            </a:scheme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t>Avery Malone </a:t>
            </a:r>
          </a:p>
          <a:p>
            <a:pPr marL="0" indent="0">
              <a:buNone/>
            </a:pPr>
            <a:r>
              <a:rPr lang="en-US" sz="1800" dirty="0"/>
              <a:t>Closeout Grant Officer, U.S. Department of Labor, Employment and Training Administration </a:t>
            </a:r>
          </a:p>
        </p:txBody>
      </p:sp>
      <p:sp>
        <p:nvSpPr>
          <p:cNvPr id="8" name="TextBox 7"/>
          <p:cNvSpPr txBox="1"/>
          <p:nvPr/>
        </p:nvSpPr>
        <p:spPr>
          <a:xfrm>
            <a:off x="8305800" y="6324600"/>
            <a:ext cx="609600" cy="369332"/>
          </a:xfrm>
          <a:prstGeom prst="rect">
            <a:avLst/>
          </a:prstGeom>
          <a:noFill/>
        </p:spPr>
        <p:txBody>
          <a:bodyPr wrap="square" rtlCol="0">
            <a:spAutoFit/>
          </a:bodyPr>
          <a:lstStyle/>
          <a:p>
            <a:r>
              <a:rPr lang="en-US" dirty="0"/>
              <a:t>3</a:t>
            </a:r>
          </a:p>
        </p:txBody>
      </p:sp>
      <p:sp>
        <p:nvSpPr>
          <p:cNvPr id="10" name="Content Placeholder 2"/>
          <p:cNvSpPr txBox="1">
            <a:spLocks/>
          </p:cNvSpPr>
          <p:nvPr/>
        </p:nvSpPr>
        <p:spPr>
          <a:xfrm>
            <a:off x="1927989" y="2209800"/>
            <a:ext cx="5232400" cy="1219200"/>
          </a:xfrm>
          <a:prstGeom prst="rect">
            <a:avLst/>
          </a:prstGeom>
          <a:solidFill>
            <a:schemeClr val="bg1">
              <a:lumMod val="75000"/>
              <a:alpha val="85000"/>
            </a:schemeClr>
          </a:solidFill>
        </p:spPr>
        <p:txBody>
          <a:bodyPr vert="horz" lIns="91440" tIns="45720" rIns="91440" bIns="45720" rtlCol="0">
            <a:normAutofit fontScale="850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100" b="1" dirty="0"/>
              <a:t>Latonya Torrence </a:t>
            </a:r>
          </a:p>
          <a:p>
            <a:pPr marL="0" indent="0">
              <a:buNone/>
            </a:pPr>
            <a:r>
              <a:rPr lang="en-US" sz="2100" dirty="0"/>
              <a:t>Division Chief, Division of Policy, Review and Resolution, U.S. Department of Labor, Employment and Training Administration </a:t>
            </a:r>
          </a:p>
        </p:txBody>
      </p:sp>
    </p:spTree>
    <p:extLst>
      <p:ext uri="{BB962C8B-B14F-4D97-AF65-F5344CB8AC3E}">
        <p14:creationId xmlns:p14="http://schemas.microsoft.com/office/powerpoint/2010/main" val="2156518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FAQ</a:t>
            </a:r>
          </a:p>
        </p:txBody>
      </p:sp>
      <p:sp>
        <p:nvSpPr>
          <p:cNvPr id="3" name="Content Placeholder 2"/>
          <p:cNvSpPr>
            <a:spLocks noGrp="1"/>
          </p:cNvSpPr>
          <p:nvPr>
            <p:ph idx="1"/>
          </p:nvPr>
        </p:nvSpPr>
        <p:spPr>
          <a:xfrm>
            <a:off x="457200" y="1143000"/>
            <a:ext cx="8229600" cy="4953000"/>
          </a:xfrm>
        </p:spPr>
        <p:txBody>
          <a:bodyPr>
            <a:normAutofit fontScale="70000" lnSpcReduction="20000"/>
          </a:bodyPr>
          <a:lstStyle/>
          <a:p>
            <a:pPr marL="0" indent="-1">
              <a:spcBef>
                <a:spcPts val="600"/>
              </a:spcBef>
            </a:pPr>
            <a:r>
              <a:rPr lang="en-US" b="0" dirty="0">
                <a:solidFill>
                  <a:schemeClr val="tx1"/>
                </a:solidFill>
              </a:rPr>
              <a:t>What is the SGA Requirement for Subject matter experts’ reviews of grant-created content and industry partner participation?</a:t>
            </a:r>
          </a:p>
          <a:p>
            <a:pPr marL="0" indent="-1">
              <a:spcBef>
                <a:spcPts val="600"/>
              </a:spcBef>
            </a:pPr>
            <a:r>
              <a:rPr lang="en-US" b="0" dirty="0">
                <a:solidFill>
                  <a:schemeClr val="tx1"/>
                </a:solidFill>
              </a:rPr>
              <a:t> </a:t>
            </a:r>
          </a:p>
          <a:p>
            <a:pPr marL="0" indent="-1">
              <a:spcBef>
                <a:spcPts val="600"/>
              </a:spcBef>
            </a:pPr>
            <a:r>
              <a:rPr lang="en-US" sz="2400" dirty="0"/>
              <a:t>According to the Round 3 </a:t>
            </a:r>
            <a:r>
              <a:rPr lang="en-US" sz="2400" dirty="0">
                <a:solidFill>
                  <a:schemeClr val="tx2"/>
                </a:solidFill>
              </a:rPr>
              <a:t>SGA in Section III.D.5 (pp. 30-31):</a:t>
            </a:r>
          </a:p>
          <a:p>
            <a:pPr marL="0" indent="-1">
              <a:spcBef>
                <a:spcPts val="600"/>
              </a:spcBef>
              <a:tabLst>
                <a:tab pos="1885950" algn="l"/>
              </a:tabLst>
            </a:pPr>
            <a:endParaRPr lang="en-US" sz="2400" b="0" dirty="0">
              <a:solidFill>
                <a:schemeClr val="tx2"/>
              </a:solidFill>
            </a:endParaRPr>
          </a:p>
          <a:p>
            <a:r>
              <a:rPr lang="en-US" sz="2400" dirty="0"/>
              <a:t>	</a:t>
            </a:r>
            <a:r>
              <a:rPr lang="en-US" sz="2400" b="0" dirty="0"/>
              <a:t>Grantees will be required to identify third-party subject matter experts to conduct reviews of the deliverables produced through the grant.  Applicants should allot funds in their budgets for the independent review of their deliverables by appropriate subject matter experts.  Subject matter experts are individuals with demonstrated experience in developing and/or implementing similar deliverables.  These experts could include applicants’ peers, such as representatives from neighboring education and training providers.  The applicant must provide the Department with the results of the review and the qualifications of the reviewer(s) at the time the deliverables are provided to the Department.</a:t>
            </a:r>
          </a:p>
          <a:p>
            <a:endParaRPr lang="en-US" sz="2400" b="0" dirty="0"/>
          </a:p>
          <a:p>
            <a:r>
              <a:rPr lang="en-US" sz="2400" i="1" dirty="0"/>
              <a:t>See Question V.C.4 in Compiled FAQs</a:t>
            </a:r>
          </a:p>
          <a:p>
            <a:pPr marL="0" indent="-1">
              <a:spcBef>
                <a:spcPts val="600"/>
              </a:spcBef>
              <a:tabLst>
                <a:tab pos="1885950" algn="l"/>
              </a:tabLst>
            </a:pPr>
            <a:endParaRPr lang="en-US" sz="2400" b="0" dirty="0">
              <a:solidFill>
                <a:schemeClr val="tx2"/>
              </a:solidFill>
            </a:endParaRPr>
          </a:p>
          <a:p>
            <a:pPr marL="0" indent="-1">
              <a:spcBef>
                <a:spcPts val="600"/>
              </a:spcBef>
              <a:tabLst>
                <a:tab pos="1885950" algn="l"/>
              </a:tabLst>
            </a:pPr>
            <a:r>
              <a:rPr lang="en-US" sz="2400" dirty="0"/>
              <a:t>These reviews, along with the credential of reviewers and any related materials should be submitted to </a:t>
            </a:r>
            <a:r>
              <a:rPr lang="en-US" sz="2400" dirty="0">
                <a:hlinkClick r:id="rId3"/>
              </a:rPr>
              <a:t>https://www.skillscommons.org</a:t>
            </a:r>
            <a:r>
              <a:rPr lang="en-US" sz="2400" dirty="0"/>
              <a:t>. </a:t>
            </a:r>
          </a:p>
          <a:p>
            <a:pPr marL="0" indent="-1">
              <a:spcBef>
                <a:spcPts val="600"/>
              </a:spcBef>
            </a:pPr>
            <a:endParaRPr lang="en-US" b="0" dirty="0">
              <a:solidFill>
                <a:schemeClr val="tx1"/>
              </a:solidFill>
            </a:endParaRPr>
          </a:p>
          <a:p>
            <a:pPr marL="0" indent="-1">
              <a:spcBef>
                <a:spcPts val="600"/>
              </a:spcBef>
            </a:pPr>
            <a:endParaRPr lang="en-US" dirty="0"/>
          </a:p>
          <a:p>
            <a:pPr marL="0" indent="0"/>
            <a:endParaRPr lang="en-US" dirty="0"/>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27</a:t>
            </a:r>
          </a:p>
        </p:txBody>
      </p:sp>
    </p:spTree>
    <p:extLst>
      <p:ext uri="{BB962C8B-B14F-4D97-AF65-F5344CB8AC3E}">
        <p14:creationId xmlns:p14="http://schemas.microsoft.com/office/powerpoint/2010/main" val="308596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FAQ</a:t>
            </a:r>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b="0" dirty="0">
                <a:solidFill>
                  <a:schemeClr val="tx1"/>
                </a:solidFill>
              </a:rPr>
              <a:t>What are deliverables?</a:t>
            </a:r>
          </a:p>
          <a:p>
            <a:pPr marL="0" indent="-1">
              <a:spcBef>
                <a:spcPts val="600"/>
              </a:spcBef>
            </a:pPr>
            <a:r>
              <a:rPr lang="en-US" sz="2400" b="0" dirty="0"/>
              <a:t>According to the SGA, the Department considers curricula, course materials, teacher guides, and other products developed with grant funds to be grant deliverables.  These items were identified in each grantee’s statement of work as deliverables and are to be submitted to the Department according to the workplan or prior to the end of the period of performance.</a:t>
            </a:r>
          </a:p>
          <a:p>
            <a:pPr marL="0" indent="-1">
              <a:spcBef>
                <a:spcPts val="600"/>
              </a:spcBef>
            </a:pPr>
            <a:endParaRPr lang="en-US" dirty="0"/>
          </a:p>
          <a:p>
            <a:pPr marL="0" indent="0"/>
            <a:r>
              <a:rPr lang="en-US" i="1" dirty="0"/>
              <a:t>See Question V.B.1 in Compiled FAQs</a:t>
            </a:r>
          </a:p>
          <a:p>
            <a:pPr marL="0" indent="0"/>
            <a:endParaRPr lang="en-US" dirty="0"/>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28</a:t>
            </a:r>
          </a:p>
        </p:txBody>
      </p:sp>
    </p:spTree>
    <p:extLst>
      <p:ext uri="{BB962C8B-B14F-4D97-AF65-F5344CB8AC3E}">
        <p14:creationId xmlns:p14="http://schemas.microsoft.com/office/powerpoint/2010/main" val="2942032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FAQ</a:t>
            </a:r>
          </a:p>
        </p:txBody>
      </p:sp>
      <p:sp>
        <p:nvSpPr>
          <p:cNvPr id="3" name="Content Placeholder 2"/>
          <p:cNvSpPr>
            <a:spLocks noGrp="1"/>
          </p:cNvSpPr>
          <p:nvPr>
            <p:ph idx="1"/>
          </p:nvPr>
        </p:nvSpPr>
        <p:spPr>
          <a:xfrm>
            <a:off x="457200" y="1143000"/>
            <a:ext cx="8229600" cy="4953000"/>
          </a:xfrm>
        </p:spPr>
        <p:txBody>
          <a:bodyPr>
            <a:normAutofit lnSpcReduction="10000"/>
          </a:bodyPr>
          <a:lstStyle/>
          <a:p>
            <a:pPr marL="0" indent="-1">
              <a:spcBef>
                <a:spcPts val="600"/>
              </a:spcBef>
            </a:pPr>
            <a:r>
              <a:rPr lang="en-US" b="0" dirty="0">
                <a:solidFill>
                  <a:schemeClr val="tx1"/>
                </a:solidFill>
              </a:rPr>
              <a:t>Are Outreach Materials and other Program Support Materials Considered Grant Deliverables?</a:t>
            </a:r>
          </a:p>
          <a:p>
            <a:pPr marL="0" indent="-1">
              <a:spcBef>
                <a:spcPts val="600"/>
              </a:spcBef>
              <a:tabLst>
                <a:tab pos="1885950" algn="l"/>
              </a:tabLst>
            </a:pPr>
            <a:r>
              <a:rPr lang="en-US" sz="2600" b="0" dirty="0"/>
              <a:t>Although program management and implementation tools, outreach materials, and other program support materials are tangible items that could be considered “works” produced through your grant project, these items are not necessarily considered deliverables unless explicitly described as such in a grantee’s SOW.  Grantees should use their discretion in consultation with their FPO about which of these to submit to the Department.  </a:t>
            </a:r>
          </a:p>
          <a:p>
            <a:pPr marL="0" indent="-1">
              <a:spcBef>
                <a:spcPts val="600"/>
              </a:spcBef>
              <a:tabLst>
                <a:tab pos="1885950" algn="l"/>
              </a:tabLst>
            </a:pPr>
            <a:endParaRPr lang="en-US" sz="2600" b="0" dirty="0"/>
          </a:p>
          <a:p>
            <a:pPr marL="0" indent="-1">
              <a:spcBef>
                <a:spcPts val="600"/>
              </a:spcBef>
              <a:tabLst>
                <a:tab pos="1885950" algn="l"/>
              </a:tabLst>
            </a:pPr>
            <a:r>
              <a:rPr lang="en-US" sz="2600" b="0" i="1" dirty="0"/>
              <a:t>See Question V.B.3 in Compiled FAQs</a:t>
            </a:r>
          </a:p>
          <a:p>
            <a:pPr marL="0" indent="-1">
              <a:spcBef>
                <a:spcPts val="600"/>
              </a:spcBef>
              <a:tabLst>
                <a:tab pos="1885950" algn="l"/>
              </a:tabLst>
            </a:pPr>
            <a:endParaRPr lang="en-US" sz="2600" b="0" dirty="0"/>
          </a:p>
          <a:p>
            <a:endParaRPr lang="en-US" dirty="0"/>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29</a:t>
            </a:r>
          </a:p>
        </p:txBody>
      </p:sp>
    </p:spTree>
    <p:extLst>
      <p:ext uri="{BB962C8B-B14F-4D97-AF65-F5344CB8AC3E}">
        <p14:creationId xmlns:p14="http://schemas.microsoft.com/office/powerpoint/2010/main" val="2335947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FAQ</a:t>
            </a:r>
          </a:p>
        </p:txBody>
      </p:sp>
      <p:sp>
        <p:nvSpPr>
          <p:cNvPr id="3" name="Content Placeholder 2"/>
          <p:cNvSpPr>
            <a:spLocks noGrp="1"/>
          </p:cNvSpPr>
          <p:nvPr>
            <p:ph idx="1"/>
          </p:nvPr>
        </p:nvSpPr>
        <p:spPr>
          <a:xfrm>
            <a:off x="457200" y="1143000"/>
            <a:ext cx="8229600" cy="4953000"/>
          </a:xfrm>
        </p:spPr>
        <p:txBody>
          <a:bodyPr>
            <a:normAutofit/>
          </a:bodyPr>
          <a:lstStyle/>
          <a:p>
            <a:pPr marL="0" indent="-1">
              <a:spcBef>
                <a:spcPts val="600"/>
              </a:spcBef>
            </a:pPr>
            <a:r>
              <a:rPr lang="en-US" dirty="0"/>
              <a:t>Are activities and costs related to reviewing and posting deliverables allowable during the final year (or six months)?   </a:t>
            </a:r>
          </a:p>
          <a:p>
            <a:pPr marL="0" indent="-1">
              <a:spcBef>
                <a:spcPts val="600"/>
              </a:spcBef>
              <a:tabLst>
                <a:tab pos="1885950" algn="l"/>
              </a:tabLst>
            </a:pPr>
            <a:r>
              <a:rPr lang="en-US" sz="2600" b="0" dirty="0"/>
              <a:t>Costs related to reviewing (including third-party review), finalizing, and posting grant deliverables (i.e. curriculum, course materials, etc.) to Skillscommons.org are not considered program development or delivery, and accordingly, grantees may continue to incur costs for these activities throughout the entire grant period.</a:t>
            </a:r>
          </a:p>
          <a:p>
            <a:pPr marL="0" indent="-1">
              <a:spcBef>
                <a:spcPts val="600"/>
              </a:spcBef>
              <a:tabLst>
                <a:tab pos="1885950" algn="l"/>
              </a:tabLst>
            </a:pPr>
            <a:endParaRPr lang="en-US" sz="2600" b="0" dirty="0"/>
          </a:p>
          <a:p>
            <a:pPr marL="0" indent="0"/>
            <a:r>
              <a:rPr lang="en-US" i="1" dirty="0"/>
              <a:t>See Question VI.C.2 in Compiled FAQs</a:t>
            </a:r>
          </a:p>
          <a:p>
            <a:pPr marL="0" indent="0"/>
            <a:endParaRPr lang="en-US" dirty="0"/>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30</a:t>
            </a:r>
          </a:p>
        </p:txBody>
      </p:sp>
    </p:spTree>
    <p:extLst>
      <p:ext uri="{BB962C8B-B14F-4D97-AF65-F5344CB8AC3E}">
        <p14:creationId xmlns:p14="http://schemas.microsoft.com/office/powerpoint/2010/main" val="762467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750" y="1600200"/>
            <a:ext cx="6026484" cy="3505200"/>
          </a:xfrm>
          <a:prstGeom prst="rect">
            <a:avLst/>
          </a:prstGeom>
          <a:ln w="57150"/>
        </p:spPr>
        <p:style>
          <a:lnRef idx="0">
            <a:schemeClr val="accent4"/>
          </a:lnRef>
          <a:fillRef idx="3">
            <a:schemeClr val="accent4"/>
          </a:fillRef>
          <a:effectRef idx="3">
            <a:schemeClr val="accent4"/>
          </a:effectRef>
          <a:fontRef idx="minor">
            <a:schemeClr val="lt1"/>
          </a:fontRef>
        </p:style>
      </p:pic>
    </p:spTree>
    <p:extLst>
      <p:ext uri="{BB962C8B-B14F-4D97-AF65-F5344CB8AC3E}">
        <p14:creationId xmlns:p14="http://schemas.microsoft.com/office/powerpoint/2010/main" val="4269657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762000" y="4724400"/>
            <a:ext cx="7507287" cy="1500187"/>
          </a:xfrm>
        </p:spPr>
        <p:txBody>
          <a:bodyPr anchor="ctr">
            <a:normAutofit/>
          </a:bodyPr>
          <a:lstStyle/>
          <a:p>
            <a:pPr marL="0" indent="0" algn="r">
              <a:spcBef>
                <a:spcPts val="0"/>
              </a:spcBef>
              <a:buNone/>
            </a:pPr>
            <a:r>
              <a:rPr lang="en-US" sz="2000" b="1" dirty="0">
                <a:solidFill>
                  <a:schemeClr val="tx1">
                    <a:lumMod val="75000"/>
                    <a:lumOff val="25000"/>
                  </a:schemeClr>
                </a:solidFill>
              </a:rPr>
              <a:t>Avery Malone, Meron Assefa</a:t>
            </a:r>
          </a:p>
          <a:p>
            <a:pPr marL="0" indent="0" algn="r">
              <a:spcBef>
                <a:spcPts val="0"/>
              </a:spcBef>
              <a:buNone/>
            </a:pPr>
            <a:r>
              <a:rPr lang="en-US" sz="2000" dirty="0">
                <a:solidFill>
                  <a:schemeClr val="tx1">
                    <a:lumMod val="75000"/>
                    <a:lumOff val="25000"/>
                  </a:schemeClr>
                </a:solidFill>
              </a:rPr>
              <a:t>Division of Policy Review and Resolution</a:t>
            </a:r>
          </a:p>
          <a:p>
            <a:pPr marL="0" indent="0" algn="r">
              <a:spcBef>
                <a:spcPts val="0"/>
              </a:spcBef>
              <a:buNone/>
            </a:pPr>
            <a:r>
              <a:rPr lang="en-US" sz="2000" dirty="0">
                <a:solidFill>
                  <a:schemeClr val="tx1">
                    <a:lumMod val="75000"/>
                    <a:lumOff val="25000"/>
                  </a:schemeClr>
                </a:solidFill>
              </a:rPr>
              <a:t>ETA Office of Grants Management</a:t>
            </a:r>
          </a:p>
        </p:txBody>
      </p:sp>
      <p:sp>
        <p:nvSpPr>
          <p:cNvPr id="2" name="Title 1"/>
          <p:cNvSpPr>
            <a:spLocks noGrp="1"/>
          </p:cNvSpPr>
          <p:nvPr>
            <p:ph type="ctrTitle" idx="4294967295"/>
          </p:nvPr>
        </p:nvSpPr>
        <p:spPr>
          <a:xfrm>
            <a:off x="457200" y="2133600"/>
            <a:ext cx="7772400" cy="1470025"/>
          </a:xfrm>
        </p:spPr>
        <p:txBody>
          <a:bodyPr/>
          <a:lstStyle/>
          <a:p>
            <a:pPr algn="r"/>
            <a:r>
              <a:rPr lang="en-US" dirty="0">
                <a:latin typeface="Franklin Gothic Medium" panose="020B0603020102020204" pitchFamily="34" charset="0"/>
              </a:rPr>
              <a:t>Grant Closeout Process</a:t>
            </a:r>
          </a:p>
        </p:txBody>
      </p:sp>
    </p:spTree>
    <p:extLst>
      <p:ext uri="{BB962C8B-B14F-4D97-AF65-F5344CB8AC3E}">
        <p14:creationId xmlns:p14="http://schemas.microsoft.com/office/powerpoint/2010/main" val="2684271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Grant Closeout?</a:t>
            </a:r>
          </a:p>
        </p:txBody>
      </p:sp>
      <p:sp>
        <p:nvSpPr>
          <p:cNvPr id="3" name="Content Placeholder 2"/>
          <p:cNvSpPr>
            <a:spLocks noGrp="1"/>
          </p:cNvSpPr>
          <p:nvPr>
            <p:ph idx="1"/>
          </p:nvPr>
        </p:nvSpPr>
        <p:spPr/>
        <p:txBody>
          <a:bodyPr>
            <a:normAutofit/>
          </a:bodyPr>
          <a:lstStyle/>
          <a:p>
            <a:pPr>
              <a:spcBef>
                <a:spcPts val="600"/>
              </a:spcBef>
            </a:pPr>
            <a:r>
              <a:rPr lang="en-US" dirty="0"/>
              <a:t>The completion of the grant life cycle</a:t>
            </a:r>
          </a:p>
          <a:p>
            <a:pPr>
              <a:spcBef>
                <a:spcPts val="600"/>
              </a:spcBef>
            </a:pPr>
            <a:r>
              <a:rPr lang="en-US" dirty="0"/>
              <a:t>The official end of the government’s relationship with the grantee</a:t>
            </a:r>
          </a:p>
          <a:p>
            <a:pPr>
              <a:spcBef>
                <a:spcPts val="600"/>
              </a:spcBef>
            </a:pPr>
            <a:r>
              <a:rPr lang="en-US" dirty="0"/>
              <a:t>29 CFR Part 95, Subpart D – After-the-Award Requirements</a:t>
            </a:r>
          </a:p>
          <a:p>
            <a:pPr lvl="1">
              <a:spcBef>
                <a:spcPts val="600"/>
              </a:spcBef>
            </a:pPr>
            <a:r>
              <a:rPr lang="en-US" dirty="0"/>
              <a:t>Part 95.70- .73</a:t>
            </a:r>
          </a:p>
          <a:p>
            <a:pPr>
              <a:spcBef>
                <a:spcPts val="600"/>
              </a:spcBef>
            </a:pPr>
            <a:r>
              <a:rPr lang="en-US" dirty="0"/>
              <a:t>29 CFR Part 97, Subpart D – After-the-Grant Requirements </a:t>
            </a:r>
          </a:p>
          <a:p>
            <a:pPr lvl="1">
              <a:spcBef>
                <a:spcPts val="600"/>
              </a:spcBef>
            </a:pPr>
            <a:r>
              <a:rPr lang="en-US" dirty="0"/>
              <a:t>Part 97.50 – .52</a:t>
            </a:r>
          </a:p>
          <a:p>
            <a:pPr>
              <a:spcBef>
                <a:spcPts val="600"/>
              </a:spcBef>
            </a:pPr>
            <a:r>
              <a:rPr lang="en-US" dirty="0"/>
              <a:t>Why do we close a grant in the first place?</a:t>
            </a:r>
          </a:p>
          <a:p>
            <a:pPr lvl="1">
              <a:spcBef>
                <a:spcPts val="600"/>
              </a:spcBef>
            </a:pPr>
            <a:endParaRPr lang="en-US" dirty="0"/>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32</a:t>
            </a:r>
          </a:p>
        </p:txBody>
      </p:sp>
    </p:spTree>
    <p:extLst>
      <p:ext uri="{BB962C8B-B14F-4D97-AF65-F5344CB8AC3E}">
        <p14:creationId xmlns:p14="http://schemas.microsoft.com/office/powerpoint/2010/main" val="249456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for TAACCCT Round 3</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a:t>No differences for single institution grants</a:t>
            </a:r>
          </a:p>
          <a:p>
            <a:pPr marL="457200" indent="-457200">
              <a:buFont typeface="Arial" panose="020B0604020202020204" pitchFamily="34" charset="0"/>
              <a:buChar char="•"/>
            </a:pPr>
            <a:r>
              <a:rPr lang="en-US" dirty="0"/>
              <a:t>For Round 3 only,</a:t>
            </a:r>
          </a:p>
          <a:p>
            <a:pPr marL="1023938" lvl="2" indent="-457200"/>
            <a:r>
              <a:rPr lang="en-US" sz="2400" dirty="0"/>
              <a:t> Each consortium member with its own grant number will:</a:t>
            </a:r>
          </a:p>
          <a:p>
            <a:pPr marL="1497013" lvl="3" indent="-457200"/>
            <a:r>
              <a:rPr lang="en-US" sz="2200" dirty="0"/>
              <a:t>Receive a separate close-out letter and conduct close-out separately.</a:t>
            </a:r>
          </a:p>
          <a:p>
            <a:pPr marL="1497013" lvl="3" indent="-457200"/>
            <a:r>
              <a:rPr lang="en-US" sz="2200" dirty="0"/>
              <a:t>Submit their own financial reports (9130s).</a:t>
            </a:r>
          </a:p>
          <a:p>
            <a:pPr marL="1497013" lvl="3" indent="-457200"/>
            <a:r>
              <a:rPr lang="en-US" sz="2200" dirty="0"/>
              <a:t>Need its own </a:t>
            </a:r>
            <a:r>
              <a:rPr lang="en-US" sz="2400" dirty="0"/>
              <a:t>Indirect Cost Rate agreement.</a:t>
            </a:r>
          </a:p>
          <a:p>
            <a:pPr marL="1497013" lvl="3" indent="-457200"/>
            <a:r>
              <a:rPr lang="en-US" sz="2400" dirty="0"/>
              <a:t>List of equipment </a:t>
            </a:r>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33</a:t>
            </a:r>
          </a:p>
        </p:txBody>
      </p:sp>
    </p:spTree>
    <p:extLst>
      <p:ext uri="{BB962C8B-B14F-4D97-AF65-F5344CB8AC3E}">
        <p14:creationId xmlns:p14="http://schemas.microsoft.com/office/powerpoint/2010/main" val="1576001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 Are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Office of Grants Management</a:t>
            </a:r>
          </a:p>
          <a:p>
            <a:pPr marL="582613" lvl="1" indent="-457200"/>
            <a:r>
              <a:rPr lang="en-US" dirty="0"/>
              <a:t>Division of Policy, Review and Resolution (Latonya Torrence)</a:t>
            </a:r>
          </a:p>
          <a:p>
            <a:pPr marL="582613" lvl="1" indent="-457200"/>
            <a:r>
              <a:rPr lang="en-US" dirty="0"/>
              <a:t>Policy Units</a:t>
            </a:r>
          </a:p>
          <a:p>
            <a:pPr marL="582613" lvl="1" indent="-457200"/>
            <a:r>
              <a:rPr lang="en-US" dirty="0"/>
              <a:t>Audit Unit</a:t>
            </a:r>
          </a:p>
          <a:p>
            <a:pPr marL="1023938" lvl="2" indent="-457200"/>
            <a:r>
              <a:rPr lang="en-US" dirty="0"/>
              <a:t>Grant Officer and 5 Resolution Specialists</a:t>
            </a:r>
          </a:p>
          <a:p>
            <a:pPr marL="582613" lvl="1" indent="-457200"/>
            <a:r>
              <a:rPr lang="en-US" dirty="0"/>
              <a:t>Closeout Unit </a:t>
            </a:r>
          </a:p>
          <a:p>
            <a:pPr marL="1023938" lvl="2" indent="-457200"/>
            <a:r>
              <a:rPr lang="en-US" dirty="0"/>
              <a:t>Grant Officer and 7 Resolution Specialists</a:t>
            </a:r>
          </a:p>
          <a:p>
            <a:pPr marL="1497013" lvl="3" indent="-457200"/>
            <a:r>
              <a:rPr lang="en-US" dirty="0"/>
              <a:t>Close approximately 700 – 1,000 grants a year</a:t>
            </a:r>
          </a:p>
          <a:p>
            <a:endParaRPr lang="en-US" dirty="0"/>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34</a:t>
            </a:r>
          </a:p>
        </p:txBody>
      </p:sp>
    </p:spTree>
    <p:extLst>
      <p:ext uri="{BB962C8B-B14F-4D97-AF65-F5344CB8AC3E}">
        <p14:creationId xmlns:p14="http://schemas.microsoft.com/office/powerpoint/2010/main" val="3828550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Closeout</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We track anticipated workload one year out</a:t>
            </a:r>
          </a:p>
          <a:p>
            <a:pPr marL="457200" indent="-457200">
              <a:buFont typeface="Arial" panose="020B0604020202020204" pitchFamily="34" charset="0"/>
              <a:buChar char="•"/>
            </a:pPr>
            <a:r>
              <a:rPr lang="en-US" dirty="0"/>
              <a:t>Not less than quarterly, OIST runs a report that identifies grants whose period of performance end date is approaching</a:t>
            </a:r>
          </a:p>
          <a:p>
            <a:pPr marL="457200" indent="-457200">
              <a:buFont typeface="Arial" panose="020B0604020202020204" pitchFamily="34" charset="0"/>
              <a:buChar char="•"/>
            </a:pPr>
            <a:r>
              <a:rPr lang="en-US" dirty="0"/>
              <a:t>The OIST report is then compared against information identified in the E-Grants Closeout System</a:t>
            </a:r>
          </a:p>
          <a:p>
            <a:pPr marL="457200" indent="-457200">
              <a:buFont typeface="Arial" panose="020B0604020202020204" pitchFamily="34" charset="0"/>
              <a:buChar char="•"/>
            </a:pPr>
            <a:r>
              <a:rPr lang="en-US" dirty="0"/>
              <a:t>Not Less than 7 days prior to POP end date – Closeout specialist sends out initial closeout notification letter to grantee</a:t>
            </a:r>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35</a:t>
            </a:r>
          </a:p>
        </p:txBody>
      </p:sp>
    </p:spTree>
    <p:extLst>
      <p:ext uri="{BB962C8B-B14F-4D97-AF65-F5344CB8AC3E}">
        <p14:creationId xmlns:p14="http://schemas.microsoft.com/office/powerpoint/2010/main" val="222913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a:t>Key Dates</a:t>
            </a:r>
          </a:p>
          <a:p>
            <a:pPr marL="457200" indent="-457200">
              <a:buFont typeface="Arial" panose="020B0604020202020204" pitchFamily="34" charset="0"/>
              <a:buChar char="•"/>
            </a:pPr>
            <a:r>
              <a:rPr lang="en-US" dirty="0"/>
              <a:t>Telling the Round 3 Story</a:t>
            </a:r>
          </a:p>
          <a:p>
            <a:pPr marL="0" indent="0"/>
            <a:r>
              <a:rPr lang="en-US" b="0" i="1" dirty="0"/>
              <a:t>	Showcasing your innovations!	</a:t>
            </a:r>
          </a:p>
          <a:p>
            <a:pPr marL="457200" indent="-457200">
              <a:buFont typeface="Arial" panose="020B0604020202020204" pitchFamily="34" charset="0"/>
              <a:buChar char="•"/>
            </a:pPr>
            <a:r>
              <a:rPr lang="en-US" dirty="0"/>
              <a:t>Final Performance Reports and Other Numbers</a:t>
            </a:r>
          </a:p>
          <a:p>
            <a:pPr marL="457200" indent="-457200">
              <a:buFont typeface="Arial" panose="020B0604020202020204" pitchFamily="34" charset="0"/>
              <a:buChar char="•"/>
            </a:pPr>
            <a:r>
              <a:rPr lang="en-US" dirty="0"/>
              <a:t>Submitting Grant Products and Deliverables</a:t>
            </a:r>
          </a:p>
          <a:p>
            <a:pPr marL="457200" indent="-457200">
              <a:buFont typeface="Arial" panose="020B0604020202020204" pitchFamily="34" charset="0"/>
              <a:buChar char="•"/>
            </a:pPr>
            <a:r>
              <a:rPr lang="en-US" dirty="0"/>
              <a:t>Closeout Process</a:t>
            </a:r>
            <a:endParaRPr lang="en-US" b="0" i="1" dirty="0"/>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1073369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Closeout Begins</a:t>
            </a:r>
          </a:p>
        </p:txBody>
      </p:sp>
      <p:sp>
        <p:nvSpPr>
          <p:cNvPr id="3" name="Content Placeholder 2"/>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Within 45 days after POP end date – Grantee must submit final 9130 for last quarter.  Checks Line 6 as “Final.”</a:t>
            </a:r>
          </a:p>
          <a:p>
            <a:pPr marL="457200" indent="-457200">
              <a:buFont typeface="Arial" panose="020B0604020202020204" pitchFamily="34" charset="0"/>
              <a:buChar char="•"/>
            </a:pPr>
            <a:r>
              <a:rPr lang="en-US" dirty="0"/>
              <a:t>Approx. 70-75 days after POP end date – Specialist sends follow up reminder to grantee to submit all documents.</a:t>
            </a:r>
          </a:p>
          <a:p>
            <a:pPr marL="457200" indent="-457200">
              <a:buFont typeface="Arial" panose="020B0604020202020204" pitchFamily="34" charset="0"/>
              <a:buChar char="•"/>
            </a:pPr>
            <a:r>
              <a:rPr lang="en-US" dirty="0"/>
              <a:t>90 days after POP end date – Grantee must submit all remaining closeout documentation.</a:t>
            </a:r>
          </a:p>
          <a:p>
            <a:pPr marL="914400" lvl="1" indent="-450850"/>
            <a:r>
              <a:rPr lang="en-US" dirty="0"/>
              <a:t>29 CFR 95.71(a) and 29 CFR 97.50(b)</a:t>
            </a:r>
          </a:p>
          <a:p>
            <a:pPr marL="457200" lvl="1" indent="-457200"/>
            <a:r>
              <a:rPr lang="en-US" sz="2800" b="1" dirty="0">
                <a:solidFill>
                  <a:schemeClr val="accent1">
                    <a:lumMod val="50000"/>
                  </a:schemeClr>
                </a:solidFill>
              </a:rPr>
              <a:t>Grantee may not direct charge staff time to work on closeout of grant after POP end date.</a:t>
            </a:r>
          </a:p>
          <a:p>
            <a:pPr marL="914400" lvl="1" indent="-450850"/>
            <a:endParaRPr lang="en-US" dirty="0"/>
          </a:p>
          <a:p>
            <a:endParaRPr lang="en-US" dirty="0"/>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36</a:t>
            </a:r>
          </a:p>
        </p:txBody>
      </p:sp>
    </p:spTree>
    <p:extLst>
      <p:ext uri="{BB962C8B-B14F-4D97-AF65-F5344CB8AC3E}">
        <p14:creationId xmlns:p14="http://schemas.microsoft.com/office/powerpoint/2010/main" val="3646480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Closeout Continues</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a:t>91+ days after POP end – Compliance and reconciliation</a:t>
            </a:r>
          </a:p>
          <a:p>
            <a:pPr marL="457200" indent="-457200">
              <a:buFont typeface="Arial" panose="020B0604020202020204" pitchFamily="34" charset="0"/>
              <a:buChar char="•"/>
            </a:pPr>
            <a:r>
              <a:rPr lang="en-US" dirty="0"/>
              <a:t>All grants should be closed within 1 year of expiration (DLMS-2 Chapter 800)</a:t>
            </a:r>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38</a:t>
            </a:r>
          </a:p>
        </p:txBody>
      </p:sp>
    </p:spTree>
    <p:extLst>
      <p:ext uri="{BB962C8B-B14F-4D97-AF65-F5344CB8AC3E}">
        <p14:creationId xmlns:p14="http://schemas.microsoft.com/office/powerpoint/2010/main" val="652042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Closeout Deadlines – Round 3 Grantees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September 30, 2017 – Grant expires, closeout begins.</a:t>
            </a:r>
          </a:p>
          <a:p>
            <a:pPr marL="457200" indent="-457200">
              <a:buFont typeface="Arial" panose="020B0604020202020204" pitchFamily="34" charset="0"/>
              <a:buChar char="•"/>
            </a:pPr>
            <a:r>
              <a:rPr lang="en-US" dirty="0"/>
              <a:t>November 14, 2017 – Final quarterly 9130 due.</a:t>
            </a:r>
          </a:p>
          <a:p>
            <a:pPr marL="457200" indent="-457200">
              <a:buFont typeface="Arial" panose="020B0604020202020204" pitchFamily="34" charset="0"/>
              <a:buChar char="•"/>
            </a:pPr>
            <a:r>
              <a:rPr lang="en-US" dirty="0"/>
              <a:t>December 30, 2017 –  Closeout 9130 and remaining closeout documents due.  Last day to draw down funds without permission from closeout unit.</a:t>
            </a:r>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39</a:t>
            </a:r>
          </a:p>
        </p:txBody>
      </p:sp>
    </p:spTree>
    <p:extLst>
      <p:ext uri="{BB962C8B-B14F-4D97-AF65-F5344CB8AC3E}">
        <p14:creationId xmlns:p14="http://schemas.microsoft.com/office/powerpoint/2010/main" val="120235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 Letter</a:t>
            </a:r>
          </a:p>
        </p:txBody>
      </p:sp>
      <p:sp>
        <p:nvSpPr>
          <p:cNvPr id="3" name="Content Placeholder 2"/>
          <p:cNvSpPr>
            <a:spLocks noGrp="1"/>
          </p:cNvSpPr>
          <p:nvPr>
            <p:ph idx="1"/>
          </p:nvPr>
        </p:nvSpPr>
        <p:spPr>
          <a:xfrm>
            <a:off x="457200" y="1143000"/>
            <a:ext cx="8229600" cy="4953000"/>
          </a:xfrm>
        </p:spPr>
        <p:txBody>
          <a:bodyPr>
            <a:normAutofit fontScale="85000" lnSpcReduction="20000"/>
          </a:bodyPr>
          <a:lstStyle/>
          <a:p>
            <a:r>
              <a:rPr lang="en-US" sz="1500" dirty="0">
                <a:latin typeface="Times New Roman" panose="02020603050405020304" pitchFamily="18" charset="0"/>
                <a:cs typeface="Times New Roman" panose="02020603050405020304" pitchFamily="18" charset="0"/>
              </a:rPr>
              <a:t>Dear Grantee,</a:t>
            </a:r>
          </a:p>
          <a:p>
            <a:endParaRPr lang="en-US" sz="1500" dirty="0">
              <a:latin typeface="Times New Roman" panose="02020603050405020304" pitchFamily="18" charset="0"/>
              <a:cs typeface="Times New Roman" panose="02020603050405020304" pitchFamily="18" charset="0"/>
            </a:endParaRPr>
          </a:p>
          <a:p>
            <a:r>
              <a:rPr lang="en-US" sz="1500" b="0" dirty="0">
                <a:latin typeface="Times New Roman" panose="02020603050405020304" pitchFamily="18" charset="0"/>
                <a:cs typeface="Times New Roman" panose="02020603050405020304" pitchFamily="18" charset="0"/>
              </a:rPr>
              <a:t>This email is to notify you that your grant TC222251360A48 with the Employment and Training </a:t>
            </a:r>
            <a:br>
              <a:rPr lang="en-US" sz="1500" b="0" dirty="0">
                <a:latin typeface="Times New Roman" panose="02020603050405020304" pitchFamily="18" charset="0"/>
                <a:cs typeface="Times New Roman" panose="02020603050405020304" pitchFamily="18" charset="0"/>
              </a:rPr>
            </a:br>
            <a:r>
              <a:rPr lang="en-US" sz="1500" b="0" dirty="0">
                <a:latin typeface="Times New Roman" panose="02020603050405020304" pitchFamily="18" charset="0"/>
                <a:cs typeface="Times New Roman" panose="02020603050405020304" pitchFamily="18" charset="0"/>
              </a:rPr>
              <a:t>Administration (ETA) will expire/expired on 09/30/2017.</a:t>
            </a:r>
            <a:br>
              <a:rPr lang="en-US" sz="1500" b="0" dirty="0">
                <a:latin typeface="Times New Roman" panose="02020603050405020304" pitchFamily="18" charset="0"/>
                <a:cs typeface="Times New Roman" panose="02020603050405020304" pitchFamily="18" charset="0"/>
              </a:rPr>
            </a:br>
            <a:endParaRPr lang="en-US" sz="1500" b="0" dirty="0">
              <a:latin typeface="Times New Roman" panose="02020603050405020304" pitchFamily="18" charset="0"/>
              <a:cs typeface="Times New Roman" panose="02020603050405020304" pitchFamily="18" charset="0"/>
            </a:endParaRPr>
          </a:p>
          <a:p>
            <a:r>
              <a:rPr lang="en-US" sz="1500" b="0" dirty="0">
                <a:latin typeface="Times New Roman" panose="02020603050405020304" pitchFamily="18" charset="0"/>
                <a:cs typeface="Times New Roman" panose="02020603050405020304" pitchFamily="18" charset="0"/>
              </a:rPr>
              <a:t>If you agree with the expiration date, as specified at 29 CFR 95.71, you are required to submit electronically all the closeout forms in your specified closeout package in the Grant Closeout System (GCS) no later than 90 days from the expiration date.</a:t>
            </a:r>
          </a:p>
          <a:p>
            <a:br>
              <a:rPr lang="en-US" sz="1500" b="0" dirty="0">
                <a:latin typeface="Times New Roman" panose="02020603050405020304" pitchFamily="18" charset="0"/>
                <a:cs typeface="Times New Roman" panose="02020603050405020304" pitchFamily="18" charset="0"/>
              </a:rPr>
            </a:br>
            <a:r>
              <a:rPr lang="en-US" sz="1500" b="0" dirty="0">
                <a:latin typeface="Times New Roman" panose="02020603050405020304" pitchFamily="18" charset="0"/>
                <a:cs typeface="Times New Roman" panose="02020603050405020304" pitchFamily="18" charset="0"/>
              </a:rPr>
              <a:t>NOTE: After you have completed the final expenditure report(s) Form 9130, you must certify the </a:t>
            </a:r>
            <a:br>
              <a:rPr lang="en-US" sz="1500" b="0" dirty="0">
                <a:latin typeface="Times New Roman" panose="02020603050405020304" pitchFamily="18" charset="0"/>
                <a:cs typeface="Times New Roman" panose="02020603050405020304" pitchFamily="18" charset="0"/>
              </a:rPr>
            </a:br>
            <a:r>
              <a:rPr lang="en-US" sz="1500" b="0" dirty="0">
                <a:latin typeface="Times New Roman" panose="02020603050405020304" pitchFamily="18" charset="0"/>
                <a:cs typeface="Times New Roman" panose="02020603050405020304" pitchFamily="18" charset="0"/>
              </a:rPr>
              <a:t>closeout financial report(s) as well. </a:t>
            </a:r>
            <a:br>
              <a:rPr lang="en-US" sz="1500" b="0" dirty="0">
                <a:latin typeface="Times New Roman" panose="02020603050405020304" pitchFamily="18" charset="0"/>
                <a:cs typeface="Times New Roman" panose="02020603050405020304" pitchFamily="18" charset="0"/>
              </a:rPr>
            </a:br>
            <a:br>
              <a:rPr lang="en-US" sz="1500" b="0" dirty="0">
                <a:latin typeface="Times New Roman" panose="02020603050405020304" pitchFamily="18" charset="0"/>
                <a:cs typeface="Times New Roman" panose="02020603050405020304" pitchFamily="18" charset="0"/>
              </a:rPr>
            </a:br>
            <a:r>
              <a:rPr lang="en-US" sz="1500" b="0" dirty="0">
                <a:latin typeface="Times New Roman" panose="02020603050405020304" pitchFamily="18" charset="0"/>
                <a:cs typeface="Times New Roman" panose="02020603050405020304" pitchFamily="18" charset="0"/>
              </a:rPr>
              <a:t>The Grant Closeout System (GCS) is accessed via the following URL:</a:t>
            </a:r>
            <a:br>
              <a:rPr lang="en-US" sz="1500" b="0" dirty="0">
                <a:latin typeface="Times New Roman" panose="02020603050405020304" pitchFamily="18" charset="0"/>
                <a:cs typeface="Times New Roman" panose="02020603050405020304" pitchFamily="18" charset="0"/>
              </a:rPr>
            </a:br>
            <a:br>
              <a:rPr lang="en-US" sz="1500" b="0" dirty="0">
                <a:latin typeface="Times New Roman" panose="02020603050405020304" pitchFamily="18" charset="0"/>
                <a:cs typeface="Times New Roman" panose="02020603050405020304" pitchFamily="18" charset="0"/>
              </a:rPr>
            </a:br>
            <a:r>
              <a:rPr lang="en-US" sz="1600" u="sng" dirty="0"/>
              <a:t>https://www.doleta.gov/grants/grant_closeout.cfm</a:t>
            </a:r>
            <a:r>
              <a:rPr lang="en-US" sz="1600" dirty="0"/>
              <a:t> </a:t>
            </a:r>
          </a:p>
          <a:p>
            <a:br>
              <a:rPr lang="en-US" sz="1500" b="0" dirty="0">
                <a:latin typeface="Times New Roman" panose="02020603050405020304" pitchFamily="18" charset="0"/>
                <a:cs typeface="Times New Roman" panose="02020603050405020304" pitchFamily="18" charset="0"/>
              </a:rPr>
            </a:br>
            <a:r>
              <a:rPr lang="en-US" sz="1500" b="0" dirty="0">
                <a:latin typeface="Times New Roman" panose="02020603050405020304" pitchFamily="18" charset="0"/>
                <a:cs typeface="Times New Roman" panose="02020603050405020304" pitchFamily="18" charset="0"/>
              </a:rPr>
              <a:t>Please enter the password assigned to you for your financial reporting to log into your Financial</a:t>
            </a:r>
            <a:br>
              <a:rPr lang="en-US" sz="1500" b="0" dirty="0">
                <a:latin typeface="Times New Roman" panose="02020603050405020304" pitchFamily="18" charset="0"/>
                <a:cs typeface="Times New Roman" panose="02020603050405020304" pitchFamily="18" charset="0"/>
              </a:rPr>
            </a:br>
            <a:r>
              <a:rPr lang="en-US" sz="1500" b="0" dirty="0">
                <a:latin typeface="Times New Roman" panose="02020603050405020304" pitchFamily="18" charset="0"/>
                <a:cs typeface="Times New Roman" panose="02020603050405020304" pitchFamily="18" charset="0"/>
              </a:rPr>
              <a:t>Reporting System home page, and then click on the Grant Closeout System menu on this page to </a:t>
            </a:r>
            <a:br>
              <a:rPr lang="en-US" sz="1500" b="0" dirty="0">
                <a:latin typeface="Times New Roman" panose="02020603050405020304" pitchFamily="18" charset="0"/>
                <a:cs typeface="Times New Roman" panose="02020603050405020304" pitchFamily="18" charset="0"/>
              </a:rPr>
            </a:br>
            <a:r>
              <a:rPr lang="en-US" sz="1500" b="0" dirty="0">
                <a:latin typeface="Times New Roman" panose="02020603050405020304" pitchFamily="18" charset="0"/>
                <a:cs typeface="Times New Roman" panose="02020603050405020304" pitchFamily="18" charset="0"/>
              </a:rPr>
              <a:t>go to the GCS system.</a:t>
            </a:r>
            <a:br>
              <a:rPr lang="en-US" sz="1500" b="0" dirty="0">
                <a:latin typeface="Times New Roman" panose="02020603050405020304" pitchFamily="18" charset="0"/>
                <a:cs typeface="Times New Roman" panose="02020603050405020304" pitchFamily="18" charset="0"/>
              </a:rPr>
            </a:br>
            <a:br>
              <a:rPr lang="en-US" sz="1500" b="0" dirty="0">
                <a:latin typeface="Times New Roman" panose="02020603050405020304" pitchFamily="18" charset="0"/>
                <a:cs typeface="Times New Roman" panose="02020603050405020304" pitchFamily="18" charset="0"/>
              </a:rPr>
            </a:br>
            <a:r>
              <a:rPr lang="en-US" sz="1500" b="0" dirty="0">
                <a:latin typeface="Times New Roman" panose="02020603050405020304" pitchFamily="18" charset="0"/>
                <a:cs typeface="Times New Roman" panose="02020603050405020304" pitchFamily="18" charset="0"/>
              </a:rPr>
              <a:t>You will receive the Grant Closeout System End User's manual in another email shortly. Please use </a:t>
            </a:r>
            <a:br>
              <a:rPr lang="en-US" sz="1500" b="0" dirty="0">
                <a:latin typeface="Times New Roman" panose="02020603050405020304" pitchFamily="18" charset="0"/>
                <a:cs typeface="Times New Roman" panose="02020603050405020304" pitchFamily="18" charset="0"/>
              </a:rPr>
            </a:br>
            <a:r>
              <a:rPr lang="en-US" sz="1500" b="0" dirty="0">
                <a:latin typeface="Times New Roman" panose="02020603050405020304" pitchFamily="18" charset="0"/>
                <a:cs typeface="Times New Roman" panose="02020603050405020304" pitchFamily="18" charset="0"/>
              </a:rPr>
              <a:t>the End User's Manual and the Closeout Instructions posted in the Grant Closeout System to assist you</a:t>
            </a:r>
            <a:br>
              <a:rPr lang="en-US" sz="1500" b="0" dirty="0">
                <a:latin typeface="Times New Roman" panose="02020603050405020304" pitchFamily="18" charset="0"/>
                <a:cs typeface="Times New Roman" panose="02020603050405020304" pitchFamily="18" charset="0"/>
              </a:rPr>
            </a:br>
            <a:r>
              <a:rPr lang="en-US" sz="1500" b="0" dirty="0">
                <a:latin typeface="Times New Roman" panose="02020603050405020304" pitchFamily="18" charset="0"/>
                <a:cs typeface="Times New Roman" panose="02020603050405020304" pitchFamily="18" charset="0"/>
              </a:rPr>
              <a:t>in doing your closeout reporting.</a:t>
            </a:r>
            <a:br>
              <a:rPr lang="en-US" sz="1500" b="0" dirty="0">
                <a:latin typeface="Times New Roman" panose="02020603050405020304" pitchFamily="18" charset="0"/>
                <a:cs typeface="Times New Roman" panose="02020603050405020304" pitchFamily="18" charset="0"/>
              </a:rPr>
            </a:br>
            <a:endParaRPr lang="en-US" sz="1500" b="0" dirty="0">
              <a:latin typeface="Times New Roman" panose="02020603050405020304" pitchFamily="18" charset="0"/>
              <a:cs typeface="Times New Roman" panose="02020603050405020304" pitchFamily="18" charset="0"/>
            </a:endParaRPr>
          </a:p>
          <a:p>
            <a:r>
              <a:rPr lang="en-US" sz="1500" b="0" dirty="0">
                <a:latin typeface="Times New Roman" panose="02020603050405020304" pitchFamily="18" charset="0"/>
                <a:cs typeface="Times New Roman" panose="02020603050405020304" pitchFamily="18" charset="0"/>
              </a:rPr>
              <a:t>Inquires should be directed to the Resolution Specialist.</a:t>
            </a:r>
          </a:p>
          <a:p>
            <a:endParaRPr lang="en-US" sz="1500" b="0" dirty="0">
              <a:latin typeface="Times New Roman" panose="02020603050405020304" pitchFamily="18" charset="0"/>
              <a:cs typeface="Times New Roman" panose="02020603050405020304" pitchFamily="18" charset="0"/>
            </a:endParaRPr>
          </a:p>
          <a:p>
            <a:r>
              <a:rPr lang="en-US" sz="1500" b="0" dirty="0">
                <a:latin typeface="Times New Roman" panose="02020603050405020304" pitchFamily="18" charset="0"/>
                <a:cs typeface="Times New Roman" panose="02020603050405020304" pitchFamily="18" charset="0"/>
              </a:rPr>
              <a:t>Sincerely</a:t>
            </a:r>
          </a:p>
          <a:p>
            <a:endParaRPr lang="en-US" sz="14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64139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User Manual</a:t>
            </a:r>
          </a:p>
        </p:txBody>
      </p:sp>
      <p:sp>
        <p:nvSpPr>
          <p:cNvPr id="3" name="Content Placeholder 2"/>
          <p:cNvSpPr>
            <a:spLocks noGrp="1"/>
          </p:cNvSpPr>
          <p:nvPr>
            <p:ph idx="1"/>
          </p:nvPr>
        </p:nvSpPr>
        <p:spPr/>
        <p:txBody>
          <a:bodyPr/>
          <a:lstStyle/>
          <a:p>
            <a:r>
              <a:rPr lang="en-US" dirty="0"/>
              <a:t>Dear Grantee,</a:t>
            </a:r>
          </a:p>
          <a:p>
            <a:endParaRPr lang="en-US" dirty="0"/>
          </a:p>
          <a:p>
            <a:pPr marL="82296" indent="0"/>
            <a:r>
              <a:rPr lang="en-US" dirty="0"/>
              <a:t> </a:t>
            </a:r>
            <a:r>
              <a:rPr lang="en-US" i="1" dirty="0"/>
              <a:t>Please find the Grant Closeout System (GCS) End User’s Manual in the attachment and use it to assist you in doing your closeout reporting in the GCS system. the URL for GCS system is:</a:t>
            </a:r>
          </a:p>
          <a:p>
            <a:pPr marL="82296" indent="0"/>
            <a:r>
              <a:rPr lang="en-US" sz="1800" u="sng" dirty="0"/>
              <a:t>https://www.doleta.gov/grants/grant_closeout.cfm</a:t>
            </a:r>
            <a:r>
              <a:rPr lang="en-US" sz="1800" dirty="0"/>
              <a:t> </a:t>
            </a:r>
          </a:p>
          <a:p>
            <a:pPr marL="82296" indent="0"/>
            <a:endParaRPr lang="en-US" sz="1800" dirty="0"/>
          </a:p>
          <a:p>
            <a:pPr marL="82296" indent="0"/>
            <a:r>
              <a:rPr lang="en-US" i="1" dirty="0"/>
              <a:t>Inquiries should be directed to the Resolution Specialist. </a:t>
            </a:r>
          </a:p>
          <a:p>
            <a:endParaRPr lang="en-US" dirty="0"/>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41</a:t>
            </a:r>
          </a:p>
        </p:txBody>
      </p:sp>
    </p:spTree>
    <p:extLst>
      <p:ext uri="{BB962C8B-B14F-4D97-AF65-F5344CB8AC3E}">
        <p14:creationId xmlns:p14="http://schemas.microsoft.com/office/powerpoint/2010/main" val="1069927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Elements of the Grant Closeout Package</a:t>
            </a:r>
          </a:p>
        </p:txBody>
      </p:sp>
      <p:sp>
        <p:nvSpPr>
          <p:cNvPr id="3" name="Content Placeholder 2"/>
          <p:cNvSpPr>
            <a:spLocks noGrp="1"/>
          </p:cNvSpPr>
          <p:nvPr>
            <p:ph idx="1"/>
          </p:nvPr>
        </p:nvSpPr>
        <p:spPr/>
        <p:txBody>
          <a:bodyPr>
            <a:normAutofit/>
          </a:bodyPr>
          <a:lstStyle/>
          <a:p>
            <a:r>
              <a:rPr lang="en-US" dirty="0"/>
              <a:t>Documents to be submitted:</a:t>
            </a:r>
          </a:p>
          <a:p>
            <a:pPr lvl="1"/>
            <a:r>
              <a:rPr lang="en-US" dirty="0"/>
              <a:t>Final Quarter 9130 and Closeout 9130</a:t>
            </a:r>
          </a:p>
          <a:p>
            <a:pPr lvl="1"/>
            <a:r>
              <a:rPr lang="en-US" dirty="0"/>
              <a:t>Grantee’s Release</a:t>
            </a:r>
          </a:p>
          <a:p>
            <a:pPr lvl="1"/>
            <a:r>
              <a:rPr lang="en-US" dirty="0"/>
              <a:t>Government Property Inventory Certification</a:t>
            </a:r>
          </a:p>
          <a:p>
            <a:pPr lvl="2">
              <a:buFont typeface="Wingdings" panose="05000000000000000000" pitchFamily="2" charset="2"/>
              <a:buChar char="q"/>
            </a:pPr>
            <a:r>
              <a:rPr lang="en-US" sz="2000" dirty="0"/>
              <a:t>Inventory List</a:t>
            </a:r>
          </a:p>
          <a:p>
            <a:pPr lvl="1"/>
            <a:r>
              <a:rPr lang="en-US" dirty="0"/>
              <a:t>Grantee’s Detail Statement of Costs</a:t>
            </a:r>
          </a:p>
          <a:p>
            <a:pPr lvl="2">
              <a:buFont typeface="Wingdings" panose="05000000000000000000" pitchFamily="2" charset="2"/>
              <a:buChar char="q"/>
            </a:pPr>
            <a:r>
              <a:rPr lang="en-US" sz="2000" dirty="0"/>
              <a:t>NICRA &amp; breakdown</a:t>
            </a:r>
          </a:p>
          <a:p>
            <a:pPr lvl="1"/>
            <a:r>
              <a:rPr lang="en-US" dirty="0"/>
              <a:t>Grantee’s Assignment of Refunds, Rebates and Credits</a:t>
            </a:r>
          </a:p>
          <a:p>
            <a:pPr lvl="1"/>
            <a:r>
              <a:rPr lang="en-US" dirty="0"/>
              <a:t>Grantee’s Close-out Tax Certification </a:t>
            </a:r>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37</a:t>
            </a:r>
          </a:p>
        </p:txBody>
      </p:sp>
    </p:spTree>
    <p:extLst>
      <p:ext uri="{BB962C8B-B14F-4D97-AF65-F5344CB8AC3E}">
        <p14:creationId xmlns:p14="http://schemas.microsoft.com/office/powerpoint/2010/main" val="1410317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613410" y="1371601"/>
            <a:ext cx="7920990" cy="4648200"/>
            <a:chOff x="334108" y="3405555"/>
            <a:chExt cx="3780692" cy="3223845"/>
          </a:xfrm>
        </p:grpSpPr>
        <p:pic>
          <p:nvPicPr>
            <p:cNvPr id="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82" t="12649" r="17564" b="12138"/>
            <a:stretch/>
          </p:blipFill>
          <p:spPr bwMode="auto">
            <a:xfrm>
              <a:off x="334108" y="3405555"/>
              <a:ext cx="3780692" cy="3223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3581400" y="5105400"/>
              <a:ext cx="533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p:cNvSpPr>
            <a:spLocks noGrp="1"/>
          </p:cNvSpPr>
          <p:nvPr>
            <p:ph type="title"/>
          </p:nvPr>
        </p:nvSpPr>
        <p:spPr>
          <a:xfrm>
            <a:off x="457200" y="304800"/>
            <a:ext cx="8229600" cy="792162"/>
          </a:xfrm>
        </p:spPr>
        <p:txBody>
          <a:bodyPr/>
          <a:lstStyle/>
          <a:p>
            <a:r>
              <a:rPr lang="en-US" dirty="0"/>
              <a:t>Final Quarterly 9130</a:t>
            </a:r>
          </a:p>
        </p:txBody>
      </p:sp>
      <p:sp>
        <p:nvSpPr>
          <p:cNvPr id="6" name="TextBox 5"/>
          <p:cNvSpPr txBox="1"/>
          <p:nvPr/>
        </p:nvSpPr>
        <p:spPr>
          <a:xfrm>
            <a:off x="8305800" y="6324600"/>
            <a:ext cx="609600" cy="369332"/>
          </a:xfrm>
          <a:prstGeom prst="rect">
            <a:avLst/>
          </a:prstGeom>
          <a:noFill/>
        </p:spPr>
        <p:txBody>
          <a:bodyPr wrap="square" rtlCol="0">
            <a:spAutoFit/>
          </a:bodyPr>
          <a:lstStyle/>
          <a:p>
            <a:r>
              <a:rPr lang="en-US" dirty="0"/>
              <a:t>45</a:t>
            </a:r>
          </a:p>
        </p:txBody>
      </p:sp>
    </p:spTree>
    <p:extLst>
      <p:ext uri="{BB962C8B-B14F-4D97-AF65-F5344CB8AC3E}">
        <p14:creationId xmlns:p14="http://schemas.microsoft.com/office/powerpoint/2010/main" val="2757220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152400" y="1295400"/>
            <a:ext cx="8818684" cy="5025708"/>
            <a:chOff x="4800600" y="3434506"/>
            <a:chExt cx="3533014" cy="3194894"/>
          </a:xfrm>
        </p:grpSpPr>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96" t="12650" r="17564" b="8205"/>
            <a:stretch/>
          </p:blipFill>
          <p:spPr bwMode="auto">
            <a:xfrm>
              <a:off x="4800600" y="3434506"/>
              <a:ext cx="3533014" cy="3194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7315200" y="5181600"/>
              <a:ext cx="5334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normAutofit/>
          </a:bodyPr>
          <a:lstStyle/>
          <a:p>
            <a:r>
              <a:rPr lang="en-US" dirty="0"/>
              <a:t>Closeout Financial Report (Closeout 9130)</a:t>
            </a:r>
          </a:p>
        </p:txBody>
      </p:sp>
      <p:sp>
        <p:nvSpPr>
          <p:cNvPr id="8" name="TextBox 7"/>
          <p:cNvSpPr txBox="1"/>
          <p:nvPr/>
        </p:nvSpPr>
        <p:spPr>
          <a:xfrm>
            <a:off x="8305800" y="6324600"/>
            <a:ext cx="609600" cy="369332"/>
          </a:xfrm>
          <a:prstGeom prst="rect">
            <a:avLst/>
          </a:prstGeom>
          <a:noFill/>
        </p:spPr>
        <p:txBody>
          <a:bodyPr wrap="square" rtlCol="0">
            <a:spAutoFit/>
          </a:bodyPr>
          <a:lstStyle/>
          <a:p>
            <a:r>
              <a:rPr lang="en-US" dirty="0"/>
              <a:t>46</a:t>
            </a:r>
          </a:p>
        </p:txBody>
      </p:sp>
    </p:spTree>
    <p:extLst>
      <p:ext uri="{BB962C8B-B14F-4D97-AF65-F5344CB8AC3E}">
        <p14:creationId xmlns:p14="http://schemas.microsoft.com/office/powerpoint/2010/main" val="27836074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dirty="0"/>
              <a:t>Final Quarterly 9130/Closeout 9130</a:t>
            </a:r>
          </a:p>
        </p:txBody>
      </p:sp>
      <p:sp>
        <p:nvSpPr>
          <p:cNvPr id="3" name="Content Placeholder 2"/>
          <p:cNvSpPr>
            <a:spLocks noGrp="1"/>
          </p:cNvSpPr>
          <p:nvPr>
            <p:ph idx="1"/>
          </p:nvPr>
        </p:nvSpPr>
        <p:spPr/>
        <p:txBody>
          <a:bodyPr/>
          <a:lstStyle/>
          <a:p>
            <a:endParaRPr lang="en-US" dirty="0"/>
          </a:p>
        </p:txBody>
      </p:sp>
      <p:pic>
        <p:nvPicPr>
          <p:cNvPr id="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82" t="12649" r="17564" b="12138"/>
          <a:stretch/>
        </p:blipFill>
        <p:spPr bwMode="auto">
          <a:xfrm>
            <a:off x="381000" y="1219200"/>
            <a:ext cx="42672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796" t="12650" r="17564" b="8205"/>
          <a:stretch/>
        </p:blipFill>
        <p:spPr bwMode="auto">
          <a:xfrm>
            <a:off x="4668520" y="1219200"/>
            <a:ext cx="4018084"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3962401" y="3581400"/>
            <a:ext cx="706120" cy="2326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7980484" y="3621514"/>
            <a:ext cx="706120" cy="2326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305800" y="6324600"/>
            <a:ext cx="609600" cy="369332"/>
          </a:xfrm>
          <a:prstGeom prst="rect">
            <a:avLst/>
          </a:prstGeom>
          <a:noFill/>
        </p:spPr>
        <p:txBody>
          <a:bodyPr wrap="square" rtlCol="0">
            <a:spAutoFit/>
          </a:bodyPr>
          <a:lstStyle/>
          <a:p>
            <a:r>
              <a:rPr lang="en-US" dirty="0"/>
              <a:t>47</a:t>
            </a:r>
          </a:p>
        </p:txBody>
      </p:sp>
    </p:spTree>
    <p:extLst>
      <p:ext uri="{BB962C8B-B14F-4D97-AF65-F5344CB8AC3E}">
        <p14:creationId xmlns:p14="http://schemas.microsoft.com/office/powerpoint/2010/main" val="2029951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Liquidation of Obligation</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In closeout, grantee may only liquidate obligations incurred during POP – not incur new obligations</a:t>
            </a:r>
          </a:p>
          <a:p>
            <a:pPr marL="457200" indent="-457200">
              <a:buFont typeface="Arial" panose="020B0604020202020204" pitchFamily="34" charset="0"/>
              <a:buChar char="•"/>
            </a:pPr>
            <a:r>
              <a:rPr lang="en-US" dirty="0"/>
              <a:t>Grantee may not direct charge staff time to work on closeout of grant after POP end date</a:t>
            </a:r>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48</a:t>
            </a:r>
          </a:p>
        </p:txBody>
      </p:sp>
    </p:spTree>
    <p:extLst>
      <p:ext uri="{BB962C8B-B14F-4D97-AF65-F5344CB8AC3E}">
        <p14:creationId xmlns:p14="http://schemas.microsoft.com/office/powerpoint/2010/main" val="733933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Participant Poll</a:t>
            </a:r>
          </a:p>
        </p:txBody>
      </p:sp>
      <p:sp>
        <p:nvSpPr>
          <p:cNvPr id="3" name="Content Placeholder 2"/>
          <p:cNvSpPr>
            <a:spLocks noGrp="1"/>
          </p:cNvSpPr>
          <p:nvPr>
            <p:ph idx="1"/>
          </p:nvPr>
        </p:nvSpPr>
        <p:spPr>
          <a:xfrm>
            <a:off x="457200" y="1143000"/>
            <a:ext cx="8229600" cy="4964289"/>
          </a:xfrm>
        </p:spPr>
        <p:txBody>
          <a:bodyPr>
            <a:normAutofit fontScale="77500" lnSpcReduction="20000"/>
          </a:bodyPr>
          <a:lstStyle/>
          <a:p>
            <a:pPr marL="457200" indent="-457200">
              <a:buAutoNum type="arabicPeriod"/>
            </a:pPr>
            <a:r>
              <a:rPr lang="en-US" b="1" dirty="0"/>
              <a:t>What Round of TAACCCT do you represent</a:t>
            </a:r>
            <a:r>
              <a:rPr lang="en-US" dirty="0"/>
              <a:t>?</a:t>
            </a:r>
          </a:p>
          <a:p>
            <a:pPr marL="800100" lvl="1" indent="-457200">
              <a:buFont typeface="+mj-lt"/>
              <a:buAutoNum type="alphaLcPeriod"/>
            </a:pPr>
            <a:r>
              <a:rPr lang="en-US" dirty="0"/>
              <a:t>Round 3</a:t>
            </a:r>
          </a:p>
          <a:p>
            <a:pPr marL="800100" lvl="1" indent="-457200">
              <a:buFont typeface="+mj-lt"/>
              <a:buAutoNum type="alphaLcPeriod"/>
            </a:pPr>
            <a:r>
              <a:rPr lang="en-US" dirty="0"/>
              <a:t>Round 4</a:t>
            </a:r>
          </a:p>
          <a:p>
            <a:pPr marL="800100" lvl="1" indent="-457200">
              <a:buFont typeface="+mj-lt"/>
              <a:buAutoNum type="alphaLcPeriod"/>
            </a:pPr>
            <a:r>
              <a:rPr lang="en-US" dirty="0"/>
              <a:t>Multiple</a:t>
            </a:r>
          </a:p>
          <a:p>
            <a:pPr marL="800100" lvl="1" indent="-457200">
              <a:buFont typeface="+mj-lt"/>
              <a:buAutoNum type="alphaLcPeriod"/>
            </a:pPr>
            <a:endParaRPr lang="en-US" dirty="0"/>
          </a:p>
          <a:p>
            <a:pPr marL="457200" indent="-457200">
              <a:buFont typeface="+mj-lt"/>
              <a:buAutoNum type="arabicPeriod"/>
            </a:pPr>
            <a:r>
              <a:rPr lang="en-US" dirty="0"/>
              <a:t>If you’re a Round 3 Consortium Grant, are you the Lead or a Member?</a:t>
            </a:r>
          </a:p>
          <a:p>
            <a:pPr marL="800100" lvl="1" indent="-457200">
              <a:buFont typeface="+mj-lt"/>
              <a:buAutoNum type="alphaLcPeriod"/>
            </a:pPr>
            <a:r>
              <a:rPr lang="en-US" dirty="0"/>
              <a:t>Lead</a:t>
            </a:r>
          </a:p>
          <a:p>
            <a:pPr marL="800100" lvl="1" indent="-457200">
              <a:buFont typeface="+mj-lt"/>
              <a:buAutoNum type="alphaLcPeriod"/>
            </a:pPr>
            <a:r>
              <a:rPr lang="en-US" dirty="0"/>
              <a:t>Member</a:t>
            </a:r>
          </a:p>
          <a:p>
            <a:pPr marL="800100" lvl="1" indent="-457200">
              <a:buFont typeface="+mj-lt"/>
              <a:buAutoNum type="alphaLcPeriod"/>
            </a:pPr>
            <a:endParaRPr lang="en-US" dirty="0"/>
          </a:p>
          <a:p>
            <a:pPr marL="457200" indent="-457200">
              <a:buFont typeface="+mj-lt"/>
              <a:buAutoNum type="arabicPeriod"/>
            </a:pPr>
            <a:r>
              <a:rPr lang="en-US" b="1" dirty="0"/>
              <a:t>Have you been through closeout for a TAACCCT Grant before?</a:t>
            </a:r>
            <a:endParaRPr lang="en-US" dirty="0"/>
          </a:p>
          <a:p>
            <a:pPr marL="800100" lvl="1" indent="-457200">
              <a:buFont typeface="+mj-lt"/>
              <a:buAutoNum type="alphaLcPeriod"/>
            </a:pPr>
            <a:r>
              <a:rPr lang="en-US" dirty="0"/>
              <a:t>Yes</a:t>
            </a:r>
          </a:p>
          <a:p>
            <a:pPr marL="800100" lvl="1" indent="-457200">
              <a:buFont typeface="+mj-lt"/>
              <a:buAutoNum type="alphaLcPeriod"/>
            </a:pPr>
            <a:r>
              <a:rPr lang="en-US" dirty="0"/>
              <a:t>No</a:t>
            </a:r>
          </a:p>
          <a:p>
            <a:pPr marL="457200" indent="-457200">
              <a:buFont typeface="+mj-lt"/>
              <a:buAutoNum type="arabicPeriod"/>
            </a:pPr>
            <a:endParaRPr lang="en-US" b="1" dirty="0"/>
          </a:p>
          <a:p>
            <a:pPr marL="457200" indent="-457200">
              <a:buFont typeface="+mj-lt"/>
              <a:buAutoNum type="arabicPeriod"/>
            </a:pPr>
            <a:r>
              <a:rPr lang="en-US" b="1" dirty="0"/>
              <a:t>What are you looking to get out of today’s webinar</a:t>
            </a:r>
            <a:r>
              <a:rPr lang="en-US" dirty="0"/>
              <a:t>?</a:t>
            </a:r>
          </a:p>
          <a:p>
            <a:pPr marL="0" indent="0"/>
            <a:r>
              <a:rPr lang="en-US" dirty="0"/>
              <a:t>       </a:t>
            </a:r>
            <a:r>
              <a:rPr lang="en-US" sz="2500" b="0" dirty="0">
                <a:solidFill>
                  <a:schemeClr val="tx1"/>
                </a:solidFill>
              </a:rPr>
              <a:t>Type in Chat box</a:t>
            </a:r>
          </a:p>
          <a:p>
            <a:pPr marL="0" indent="0"/>
            <a:endParaRPr lang="en-US" dirty="0"/>
          </a:p>
          <a:p>
            <a:pPr marL="800100" lvl="1" indent="-457200">
              <a:buFont typeface="+mj-lt"/>
              <a:buAutoNum type="alphaLcPeriod"/>
            </a:pPr>
            <a:endParaRPr lang="en-US" dirty="0"/>
          </a:p>
          <a:p>
            <a:pPr marL="800100" lvl="1" indent="-457200">
              <a:buFont typeface="+mj-lt"/>
              <a:buAutoNum type="alphaLcPeriod"/>
            </a:pPr>
            <a:endParaRPr lang="en-US" dirty="0"/>
          </a:p>
        </p:txBody>
      </p:sp>
    </p:spTree>
    <p:extLst>
      <p:ext uri="{BB962C8B-B14F-4D97-AF65-F5344CB8AC3E}">
        <p14:creationId xmlns:p14="http://schemas.microsoft.com/office/powerpoint/2010/main" val="11817895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Compliance </a:t>
            </a:r>
          </a:p>
        </p:txBody>
      </p:sp>
      <p:sp>
        <p:nvSpPr>
          <p:cNvPr id="3" name="Content Placeholder 2"/>
          <p:cNvSpPr>
            <a:spLocks noGrp="1"/>
          </p:cNvSpPr>
          <p:nvPr>
            <p:ph idx="1"/>
          </p:nvPr>
        </p:nvSpPr>
        <p:spPr/>
        <p:txBody>
          <a:bodyPr numCol="1" spcCol="1828800"/>
          <a:lstStyle/>
          <a:p>
            <a:r>
              <a:rPr lang="en-US" dirty="0"/>
              <a:t>Drawdowns &amp; Administrative Costs</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96" t="12650" r="17564" b="27114"/>
          <a:stretch/>
        </p:blipFill>
        <p:spPr bwMode="auto">
          <a:xfrm>
            <a:off x="228600" y="1653795"/>
            <a:ext cx="6122164" cy="4213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29401" y="1665506"/>
            <a:ext cx="1905000" cy="1323439"/>
          </a:xfrm>
          <a:prstGeom prst="rect">
            <a:avLst/>
          </a:prstGeom>
          <a:noFill/>
          <a:ln w="12700" cmpd="dbl">
            <a:solidFill>
              <a:schemeClr val="accent2">
                <a:lumMod val="75000"/>
              </a:schemeClr>
            </a:solidFill>
          </a:ln>
        </p:spPr>
        <p:txBody>
          <a:bodyPr wrap="square" rtlCol="0">
            <a:spAutoFit/>
          </a:bodyPr>
          <a:lstStyle/>
          <a:p>
            <a:pPr marL="0" lvl="1"/>
            <a:r>
              <a:rPr lang="en-US" sz="1600" i="1" dirty="0"/>
              <a:t>There is a 10% limitation on administrative costs.  10% of grant award amount.</a:t>
            </a:r>
          </a:p>
        </p:txBody>
      </p:sp>
      <p:sp>
        <p:nvSpPr>
          <p:cNvPr id="6" name="TextBox 5"/>
          <p:cNvSpPr txBox="1"/>
          <p:nvPr/>
        </p:nvSpPr>
        <p:spPr>
          <a:xfrm>
            <a:off x="8305800" y="6324600"/>
            <a:ext cx="609600" cy="369332"/>
          </a:xfrm>
          <a:prstGeom prst="rect">
            <a:avLst/>
          </a:prstGeom>
          <a:noFill/>
        </p:spPr>
        <p:txBody>
          <a:bodyPr wrap="square" rtlCol="0">
            <a:spAutoFit/>
          </a:bodyPr>
          <a:lstStyle/>
          <a:p>
            <a:r>
              <a:rPr lang="en-US" dirty="0"/>
              <a:t>49</a:t>
            </a:r>
          </a:p>
        </p:txBody>
      </p:sp>
    </p:spTree>
    <p:extLst>
      <p:ext uri="{BB962C8B-B14F-4D97-AF65-F5344CB8AC3E}">
        <p14:creationId xmlns:p14="http://schemas.microsoft.com/office/powerpoint/2010/main" val="16480873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367" t="25746" b="15299"/>
          <a:stretch/>
        </p:blipFill>
        <p:spPr bwMode="auto">
          <a:xfrm>
            <a:off x="457200" y="1219196"/>
            <a:ext cx="8221924" cy="4743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350838"/>
            <a:ext cx="8229600" cy="792162"/>
          </a:xfrm>
        </p:spPr>
        <p:txBody>
          <a:bodyPr>
            <a:normAutofit/>
          </a:bodyPr>
          <a:lstStyle/>
          <a:p>
            <a:r>
              <a:rPr lang="en-US" dirty="0"/>
              <a:t>Compliance – Budget and Costs</a:t>
            </a:r>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50</a:t>
            </a:r>
          </a:p>
        </p:txBody>
      </p:sp>
    </p:spTree>
    <p:extLst>
      <p:ext uri="{BB962C8B-B14F-4D97-AF65-F5344CB8AC3E}">
        <p14:creationId xmlns:p14="http://schemas.microsoft.com/office/powerpoint/2010/main" val="2486771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Budget Realignments in Closeout</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Grantee provides written justification to FPO</a:t>
            </a:r>
          </a:p>
          <a:p>
            <a:pPr marL="457200" indent="-457200">
              <a:buFont typeface="Arial" panose="020B0604020202020204" pitchFamily="34" charset="0"/>
              <a:buChar char="•"/>
            </a:pPr>
            <a:r>
              <a:rPr lang="en-US" dirty="0"/>
              <a:t>FPO determines if appropriate</a:t>
            </a:r>
          </a:p>
          <a:p>
            <a:pPr marL="457200" indent="-457200">
              <a:buFont typeface="Arial" panose="020B0604020202020204" pitchFamily="34" charset="0"/>
              <a:buChar char="•"/>
            </a:pPr>
            <a:r>
              <a:rPr lang="en-US" dirty="0"/>
              <a:t>FPO sends justification with a recommendation to closeout specialist for documenting the grant file</a:t>
            </a:r>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51</a:t>
            </a:r>
          </a:p>
        </p:txBody>
      </p:sp>
    </p:spTree>
    <p:extLst>
      <p:ext uri="{BB962C8B-B14F-4D97-AF65-F5344CB8AC3E}">
        <p14:creationId xmlns:p14="http://schemas.microsoft.com/office/powerpoint/2010/main" val="20195632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92" t="10448" r="25280" b="9142"/>
          <a:stretch/>
        </p:blipFill>
        <p:spPr bwMode="auto">
          <a:xfrm>
            <a:off x="281143" y="1066800"/>
            <a:ext cx="4976657" cy="499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40" t="15066" r="52099" b="38852"/>
          <a:stretch/>
        </p:blipFill>
        <p:spPr bwMode="auto">
          <a:xfrm>
            <a:off x="5257800" y="1221682"/>
            <a:ext cx="3507492" cy="337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228600" y="57277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4" name="Title 3"/>
          <p:cNvSpPr>
            <a:spLocks noGrp="1"/>
          </p:cNvSpPr>
          <p:nvPr>
            <p:ph type="title"/>
          </p:nvPr>
        </p:nvSpPr>
        <p:spPr/>
        <p:txBody>
          <a:bodyPr>
            <a:normAutofit/>
          </a:bodyPr>
          <a:lstStyle/>
          <a:p>
            <a:r>
              <a:rPr lang="en-US" dirty="0"/>
              <a:t>Compliance – Indirect Costs</a:t>
            </a:r>
          </a:p>
        </p:txBody>
      </p:sp>
      <p:sp>
        <p:nvSpPr>
          <p:cNvPr id="7" name="TextBox 6"/>
          <p:cNvSpPr txBox="1"/>
          <p:nvPr/>
        </p:nvSpPr>
        <p:spPr>
          <a:xfrm>
            <a:off x="8305800" y="6324600"/>
            <a:ext cx="609600" cy="369332"/>
          </a:xfrm>
          <a:prstGeom prst="rect">
            <a:avLst/>
          </a:prstGeom>
          <a:noFill/>
        </p:spPr>
        <p:txBody>
          <a:bodyPr wrap="square" rtlCol="0">
            <a:spAutoFit/>
          </a:bodyPr>
          <a:lstStyle/>
          <a:p>
            <a:r>
              <a:rPr lang="en-US" dirty="0"/>
              <a:t>52</a:t>
            </a:r>
          </a:p>
        </p:txBody>
      </p:sp>
    </p:spTree>
    <p:extLst>
      <p:ext uri="{BB962C8B-B14F-4D97-AF65-F5344CB8AC3E}">
        <p14:creationId xmlns:p14="http://schemas.microsoft.com/office/powerpoint/2010/main" val="3932179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684" b="27008"/>
          <a:stretch/>
        </p:blipFill>
        <p:spPr bwMode="auto">
          <a:xfrm>
            <a:off x="1746573" y="3657601"/>
            <a:ext cx="7132320" cy="24383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692" t="28034" r="16666" b="14359"/>
          <a:stretch/>
        </p:blipFill>
        <p:spPr bwMode="auto">
          <a:xfrm>
            <a:off x="304800" y="1066801"/>
            <a:ext cx="5038413" cy="25145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1"/>
          <p:cNvSpPr txBox="1">
            <a:spLocks/>
          </p:cNvSpPr>
          <p:nvPr/>
        </p:nvSpPr>
        <p:spPr>
          <a:xfrm>
            <a:off x="-949447" y="2438400"/>
            <a:ext cx="7162800" cy="1143000"/>
          </a:xfrm>
          <a:prstGeom prst="rect">
            <a:avLst/>
          </a:prstGeom>
        </p:spPr>
        <p:txBody>
          <a:bodyPr anchor="ctr">
            <a:normAutofit fontScale="97500"/>
          </a:bodyPr>
          <a:lstStyle>
            <a:lvl1pPr>
              <a:spcBef>
                <a:spcPct val="0"/>
              </a:spcBef>
              <a:buNone/>
              <a:defRPr kumimoji="0" sz="43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endParaRPr lang="en-US" dirty="0"/>
          </a:p>
        </p:txBody>
      </p:sp>
      <p:sp>
        <p:nvSpPr>
          <p:cNvPr id="2" name="Title 1"/>
          <p:cNvSpPr>
            <a:spLocks noGrp="1"/>
          </p:cNvSpPr>
          <p:nvPr>
            <p:ph type="title"/>
          </p:nvPr>
        </p:nvSpPr>
        <p:spPr/>
        <p:txBody>
          <a:bodyPr>
            <a:normAutofit/>
          </a:bodyPr>
          <a:lstStyle/>
          <a:p>
            <a:r>
              <a:rPr lang="en-US" dirty="0"/>
              <a:t>Property Certification Form</a:t>
            </a:r>
          </a:p>
        </p:txBody>
      </p:sp>
      <p:sp>
        <p:nvSpPr>
          <p:cNvPr id="6" name="TextBox 5"/>
          <p:cNvSpPr txBox="1"/>
          <p:nvPr/>
        </p:nvSpPr>
        <p:spPr>
          <a:xfrm>
            <a:off x="8305800" y="6324600"/>
            <a:ext cx="609600" cy="369332"/>
          </a:xfrm>
          <a:prstGeom prst="rect">
            <a:avLst/>
          </a:prstGeom>
          <a:noFill/>
        </p:spPr>
        <p:txBody>
          <a:bodyPr wrap="square" rtlCol="0">
            <a:spAutoFit/>
          </a:bodyPr>
          <a:lstStyle/>
          <a:p>
            <a:r>
              <a:rPr lang="en-US" dirty="0"/>
              <a:t>53</a:t>
            </a:r>
          </a:p>
        </p:txBody>
      </p:sp>
    </p:spTree>
    <p:extLst>
      <p:ext uri="{BB962C8B-B14F-4D97-AF65-F5344CB8AC3E}">
        <p14:creationId xmlns:p14="http://schemas.microsoft.com/office/powerpoint/2010/main" val="5188769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Submission Confirmation Letter</a:t>
            </a:r>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42</a:t>
            </a:r>
          </a:p>
        </p:txBody>
      </p:sp>
      <p:sp>
        <p:nvSpPr>
          <p:cNvPr id="3" name="Rectangle 2"/>
          <p:cNvSpPr/>
          <p:nvPr/>
        </p:nvSpPr>
        <p:spPr>
          <a:xfrm>
            <a:off x="457200" y="1305342"/>
            <a:ext cx="7543800" cy="3416320"/>
          </a:xfrm>
          <a:prstGeom prst="rect">
            <a:avLst/>
          </a:prstGeom>
        </p:spPr>
        <p:txBody>
          <a:bodyPr wrap="square">
            <a:spAutoFit/>
          </a:bodyPr>
          <a:lstStyle/>
          <a:p>
            <a:pPr>
              <a:defRPr/>
            </a:pPr>
            <a:r>
              <a:rPr lang="en-US" dirty="0">
                <a:ea typeface="Calibri"/>
                <a:cs typeface="Times New Roman"/>
              </a:rPr>
              <a:t>From: </a:t>
            </a:r>
            <a:r>
              <a:rPr lang="en-US" u="sng" dirty="0">
                <a:solidFill>
                  <a:srgbClr val="0000FF"/>
                </a:solidFill>
                <a:ea typeface="Calibri"/>
                <a:cs typeface="Times New Roman"/>
                <a:hlinkClick r:id="rId3"/>
              </a:rPr>
              <a:t>etareporting.auto-email@dol.gov</a:t>
            </a:r>
            <a:r>
              <a:rPr lang="en-US" dirty="0">
                <a:ea typeface="Calibri"/>
                <a:cs typeface="Times New Roman"/>
              </a:rPr>
              <a:t> [</a:t>
            </a:r>
            <a:r>
              <a:rPr lang="en-US" u="sng" dirty="0">
                <a:solidFill>
                  <a:srgbClr val="0000FF"/>
                </a:solidFill>
                <a:ea typeface="Calibri"/>
                <a:cs typeface="Times New Roman"/>
                <a:hlinkClick r:id="rId3"/>
              </a:rPr>
              <a:t>mailto:etareporting.auto-email@dol.gov</a:t>
            </a:r>
            <a:r>
              <a:rPr lang="en-US" dirty="0">
                <a:ea typeface="Calibri"/>
                <a:cs typeface="Times New Roman"/>
              </a:rPr>
              <a:t>] </a:t>
            </a:r>
          </a:p>
          <a:p>
            <a:pPr>
              <a:defRPr/>
            </a:pPr>
            <a:r>
              <a:rPr lang="en-US" dirty="0">
                <a:ea typeface="Calibri"/>
                <a:cs typeface="Times New Roman"/>
              </a:rPr>
              <a:t>Sent: Thursday, February 04, 2016 9:27 AM</a:t>
            </a:r>
          </a:p>
          <a:p>
            <a:pPr>
              <a:defRPr/>
            </a:pPr>
            <a:r>
              <a:rPr lang="en-US" dirty="0">
                <a:ea typeface="Calibri"/>
                <a:cs typeface="Times New Roman"/>
              </a:rPr>
              <a:t>To: Mathew, Joe - ETA</a:t>
            </a:r>
          </a:p>
          <a:p>
            <a:pPr>
              <a:defRPr/>
            </a:pPr>
            <a:r>
              <a:rPr lang="en-US" dirty="0">
                <a:ea typeface="Calibri"/>
                <a:cs typeface="Times New Roman"/>
              </a:rPr>
              <a:t>Cc: Daniels, Stephen - ETA; </a:t>
            </a:r>
          </a:p>
          <a:p>
            <a:pPr indent="-274320">
              <a:defRPr/>
            </a:pPr>
            <a:endParaRPr lang="en-US" dirty="0">
              <a:ea typeface="Calibri"/>
              <a:cs typeface="Times New Roman"/>
            </a:endParaRPr>
          </a:p>
          <a:p>
            <a:pPr>
              <a:defRPr/>
            </a:pPr>
            <a:r>
              <a:rPr lang="en-US" dirty="0">
                <a:ea typeface="Calibri"/>
                <a:cs typeface="Times New Roman"/>
              </a:rPr>
              <a:t>	Subject: Submission confirmation of Closeout Report</a:t>
            </a:r>
          </a:p>
          <a:p>
            <a:pPr>
              <a:defRPr/>
            </a:pPr>
            <a:r>
              <a:rPr lang="en-US" dirty="0">
                <a:ea typeface="Calibri"/>
                <a:cs typeface="Times New Roman"/>
              </a:rPr>
              <a:t>	Please do not respond to this message!!!</a:t>
            </a:r>
          </a:p>
          <a:p>
            <a:pPr>
              <a:defRPr/>
            </a:pPr>
            <a:r>
              <a:rPr lang="en-US" dirty="0">
                <a:ea typeface="Calibri"/>
                <a:cs typeface="Times New Roman"/>
              </a:rPr>
              <a:t>	Closeout Report</a:t>
            </a:r>
          </a:p>
          <a:p>
            <a:pPr>
              <a:defRPr/>
            </a:pPr>
            <a:r>
              <a:rPr lang="en-US" dirty="0">
                <a:ea typeface="Calibri"/>
                <a:cs typeface="Times New Roman"/>
              </a:rPr>
              <a:t>	Grant Number: </a:t>
            </a:r>
            <a:r>
              <a:rPr lang="en-US" dirty="0"/>
              <a:t>TC222441460A0</a:t>
            </a:r>
          </a:p>
          <a:p>
            <a:pPr>
              <a:defRPr/>
            </a:pPr>
            <a:r>
              <a:rPr lang="en-US" dirty="0">
                <a:ea typeface="Calibri"/>
                <a:cs typeface="Times New Roman"/>
              </a:rPr>
              <a:t>	Has been successfully submitted on 9/30/16 09:26A.M.</a:t>
            </a:r>
          </a:p>
          <a:p>
            <a:pPr>
              <a:defRPr/>
            </a:pPr>
            <a:r>
              <a:rPr lang="en-US" dirty="0">
                <a:ea typeface="Calibri"/>
                <a:cs typeface="Times New Roman"/>
              </a:rPr>
              <a:t>	And is now certified</a:t>
            </a:r>
          </a:p>
        </p:txBody>
      </p:sp>
    </p:spTree>
    <p:extLst>
      <p:ext uri="{BB962C8B-B14F-4D97-AF65-F5344CB8AC3E}">
        <p14:creationId xmlns:p14="http://schemas.microsoft.com/office/powerpoint/2010/main" val="19187994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5752132"/>
            <a:ext cx="8229600" cy="7159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itle 2"/>
          <p:cNvSpPr>
            <a:spLocks noGrp="1"/>
          </p:cNvSpPr>
          <p:nvPr>
            <p:ph type="title"/>
          </p:nvPr>
        </p:nvSpPr>
        <p:spPr/>
        <p:txBody>
          <a:bodyPr>
            <a:normAutofit/>
          </a:bodyPr>
          <a:lstStyle/>
          <a:p>
            <a:r>
              <a:rPr lang="en-US" dirty="0"/>
              <a:t>Preliminary Settlement Letter</a:t>
            </a:r>
          </a:p>
        </p:txBody>
      </p:sp>
      <p:sp>
        <p:nvSpPr>
          <p:cNvPr id="5" name="TextBox 4"/>
          <p:cNvSpPr txBox="1"/>
          <p:nvPr/>
        </p:nvSpPr>
        <p:spPr>
          <a:xfrm>
            <a:off x="8305800" y="6324600"/>
            <a:ext cx="609600" cy="369332"/>
          </a:xfrm>
          <a:prstGeom prst="rect">
            <a:avLst/>
          </a:prstGeom>
          <a:noFill/>
        </p:spPr>
        <p:txBody>
          <a:bodyPr wrap="square" rtlCol="0">
            <a:spAutoFit/>
          </a:bodyPr>
          <a:lstStyle/>
          <a:p>
            <a:r>
              <a:rPr lang="en-US" dirty="0"/>
              <a:t>43</a:t>
            </a: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3716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0901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9848" y="4876800"/>
            <a:ext cx="8229600" cy="1143000"/>
          </a:xfrm>
          <a:prstGeom prst="rect">
            <a:avLst/>
          </a:prstGeom>
        </p:spPr>
        <p:txBody>
          <a:bodyPr anchor="ctr">
            <a:normAutofit fontScale="97500"/>
          </a:bodyPr>
          <a:lstStyle>
            <a:lvl1pPr>
              <a:spcBef>
                <a:spcPct val="0"/>
              </a:spcBef>
              <a:buNone/>
              <a:defRPr kumimoji="0" sz="43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endParaRPr lang="en-US" dirty="0"/>
          </a:p>
        </p:txBody>
      </p:sp>
      <p:sp>
        <p:nvSpPr>
          <p:cNvPr id="2" name="Title 1"/>
          <p:cNvSpPr>
            <a:spLocks noGrp="1"/>
          </p:cNvSpPr>
          <p:nvPr>
            <p:ph type="title"/>
          </p:nvPr>
        </p:nvSpPr>
        <p:spPr/>
        <p:txBody>
          <a:bodyPr>
            <a:normAutofit/>
          </a:bodyPr>
          <a:lstStyle/>
          <a:p>
            <a:r>
              <a:rPr lang="en-US" dirty="0"/>
              <a:t>Common Misunderstandings</a:t>
            </a:r>
          </a:p>
        </p:txBody>
      </p:sp>
      <p:sp>
        <p:nvSpPr>
          <p:cNvPr id="3" name="Content Placeholder 2"/>
          <p:cNvSpPr>
            <a:spLocks noGrp="1"/>
          </p:cNvSpPr>
          <p:nvPr>
            <p:ph idx="1"/>
          </p:nvPr>
        </p:nvSpPr>
        <p:spPr>
          <a:xfrm>
            <a:off x="457200" y="1143000"/>
            <a:ext cx="8229600" cy="4754563"/>
          </a:xfrm>
        </p:spPr>
        <p:txBody>
          <a:bodyPr/>
          <a:lstStyle/>
          <a:p>
            <a:pPr marL="457200" indent="-457200">
              <a:buFont typeface="Arial" panose="020B0604020202020204" pitchFamily="34" charset="0"/>
              <a:buChar char="•"/>
            </a:pPr>
            <a:r>
              <a:rPr lang="en-US" dirty="0"/>
              <a:t>Expenditure amount higher than drawdown amount.  </a:t>
            </a:r>
          </a:p>
          <a:p>
            <a:pPr marL="914400" indent="-457200">
              <a:buFont typeface="Wingdings" panose="05000000000000000000" pitchFamily="2" charset="2"/>
              <a:buChar char="Ø"/>
            </a:pPr>
            <a:r>
              <a:rPr lang="en-US" dirty="0">
                <a:solidFill>
                  <a:schemeClr val="tx1"/>
                </a:solidFill>
              </a:rPr>
              <a:t>They need to match.</a:t>
            </a:r>
          </a:p>
          <a:p>
            <a:pPr marL="457200" indent="-457200">
              <a:buFont typeface="Arial" panose="020B0604020202020204" pitchFamily="34" charset="0"/>
              <a:buChar char="•"/>
            </a:pPr>
            <a:r>
              <a:rPr lang="en-US" dirty="0"/>
              <a:t>Completing the equipment form correctly.</a:t>
            </a:r>
          </a:p>
          <a:p>
            <a:pPr marL="457200" indent="-457200">
              <a:buFont typeface="Arial" panose="020B0604020202020204" pitchFamily="34" charset="0"/>
              <a:buChar char="•"/>
            </a:pPr>
            <a:r>
              <a:rPr lang="en-US" dirty="0"/>
              <a:t>Misunderstand all required forms and documents to be submitted.</a:t>
            </a:r>
          </a:p>
          <a:p>
            <a:endParaRPr lang="en-US" dirty="0"/>
          </a:p>
        </p:txBody>
      </p:sp>
      <p:sp>
        <p:nvSpPr>
          <p:cNvPr id="5" name="TextBox 4"/>
          <p:cNvSpPr txBox="1"/>
          <p:nvPr/>
        </p:nvSpPr>
        <p:spPr>
          <a:xfrm>
            <a:off x="8305800" y="6324600"/>
            <a:ext cx="609600" cy="369332"/>
          </a:xfrm>
          <a:prstGeom prst="rect">
            <a:avLst/>
          </a:prstGeom>
          <a:noFill/>
        </p:spPr>
        <p:txBody>
          <a:bodyPr wrap="square" rtlCol="0">
            <a:spAutoFit/>
          </a:bodyPr>
          <a:lstStyle/>
          <a:p>
            <a:r>
              <a:rPr lang="en-US" dirty="0"/>
              <a:t>54</a:t>
            </a:r>
          </a:p>
        </p:txBody>
      </p:sp>
    </p:spTree>
    <p:extLst>
      <p:ext uri="{BB962C8B-B14F-4D97-AF65-F5344CB8AC3E}">
        <p14:creationId xmlns:p14="http://schemas.microsoft.com/office/powerpoint/2010/main" val="41247841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435608" y="1295400"/>
            <a:ext cx="7498080" cy="5257800"/>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dirty="0"/>
          </a:p>
        </p:txBody>
      </p:sp>
      <p:sp>
        <p:nvSpPr>
          <p:cNvPr id="2" name="Title 1"/>
          <p:cNvSpPr>
            <a:spLocks noGrp="1"/>
          </p:cNvSpPr>
          <p:nvPr>
            <p:ph type="title"/>
          </p:nvPr>
        </p:nvSpPr>
        <p:spPr>
          <a:xfrm>
            <a:off x="457200" y="274638"/>
            <a:ext cx="8229600" cy="792162"/>
          </a:xfrm>
        </p:spPr>
        <p:txBody>
          <a:bodyPr/>
          <a:lstStyle/>
          <a:p>
            <a:r>
              <a:rPr lang="en-US" dirty="0"/>
              <a:t>Common issues Which Delay Closeout</a:t>
            </a:r>
          </a:p>
        </p:txBody>
      </p:sp>
      <p:sp>
        <p:nvSpPr>
          <p:cNvPr id="3" name="Content Placeholder 2"/>
          <p:cNvSpPr>
            <a:spLocks noGrp="1"/>
          </p:cNvSpPr>
          <p:nvPr>
            <p:ph idx="1"/>
          </p:nvPr>
        </p:nvSpPr>
        <p:spPr>
          <a:xfrm>
            <a:off x="457200" y="1112837"/>
            <a:ext cx="8229600" cy="4754563"/>
          </a:xfrm>
        </p:spPr>
        <p:txBody>
          <a:bodyPr/>
          <a:lstStyle/>
          <a:p>
            <a:pPr marL="457200" indent="-457200">
              <a:buFont typeface="Arial" panose="020B0604020202020204" pitchFamily="34" charset="0"/>
              <a:buChar char="•"/>
            </a:pPr>
            <a:r>
              <a:rPr lang="en-US" dirty="0"/>
              <a:t>Non-responsive grantees</a:t>
            </a:r>
          </a:p>
          <a:p>
            <a:pPr marL="457200" indent="-457200">
              <a:buFont typeface="Arial" panose="020B0604020202020204" pitchFamily="34" charset="0"/>
              <a:buChar char="•"/>
            </a:pPr>
            <a:r>
              <a:rPr lang="en-US" dirty="0"/>
              <a:t>Refunds</a:t>
            </a:r>
          </a:p>
          <a:p>
            <a:pPr marL="457200" indent="-457200">
              <a:buFont typeface="Arial" panose="020B0604020202020204" pitchFamily="34" charset="0"/>
              <a:buChar char="•"/>
            </a:pPr>
            <a:r>
              <a:rPr lang="en-US" dirty="0"/>
              <a:t>Equipment disposition</a:t>
            </a:r>
          </a:p>
          <a:p>
            <a:pPr marL="457200" indent="-457200">
              <a:buFont typeface="Arial" panose="020B0604020202020204" pitchFamily="34" charset="0"/>
              <a:buChar char="•"/>
            </a:pPr>
            <a:r>
              <a:rPr lang="en-US" dirty="0"/>
              <a:t>9130 issues</a:t>
            </a:r>
          </a:p>
          <a:p>
            <a:pPr marL="457200" indent="-457200">
              <a:buFont typeface="Arial" panose="020B0604020202020204" pitchFamily="34" charset="0"/>
              <a:buChar char="•"/>
            </a:pPr>
            <a:r>
              <a:rPr lang="en-US" dirty="0"/>
              <a:t>Administrative cost issues</a:t>
            </a:r>
          </a:p>
          <a:p>
            <a:pPr marL="457200" indent="-457200">
              <a:buFont typeface="Arial" panose="020B0604020202020204" pitchFamily="34" charset="0"/>
              <a:buChar char="•"/>
            </a:pPr>
            <a:r>
              <a:rPr lang="en-US" dirty="0"/>
              <a:t>Indirect cost issues</a:t>
            </a:r>
          </a:p>
          <a:p>
            <a:pPr marL="457200" indent="-457200">
              <a:buFont typeface="Arial" panose="020B0604020202020204" pitchFamily="34" charset="0"/>
              <a:buChar char="•"/>
            </a:pPr>
            <a:r>
              <a:rPr lang="en-US" dirty="0"/>
              <a:t>Question and disallowed costs/ID’s and FD’s</a:t>
            </a:r>
          </a:p>
          <a:p>
            <a:pPr marL="457200" indent="-457200">
              <a:buFont typeface="Arial" panose="020B0604020202020204" pitchFamily="34" charset="0"/>
              <a:buChar char="•"/>
            </a:pPr>
            <a:r>
              <a:rPr lang="en-US" dirty="0"/>
              <a:t>Budget realignments</a:t>
            </a:r>
          </a:p>
          <a:p>
            <a:endParaRPr lang="en-US" dirty="0"/>
          </a:p>
          <a:p>
            <a:endParaRPr lang="en-US" dirty="0"/>
          </a:p>
        </p:txBody>
      </p:sp>
      <p:sp>
        <p:nvSpPr>
          <p:cNvPr id="6" name="TextBox 5"/>
          <p:cNvSpPr txBox="1"/>
          <p:nvPr/>
        </p:nvSpPr>
        <p:spPr>
          <a:xfrm>
            <a:off x="8305800" y="6324600"/>
            <a:ext cx="609600" cy="369332"/>
          </a:xfrm>
          <a:prstGeom prst="rect">
            <a:avLst/>
          </a:prstGeom>
          <a:noFill/>
        </p:spPr>
        <p:txBody>
          <a:bodyPr wrap="square" rtlCol="0">
            <a:spAutoFit/>
          </a:bodyPr>
          <a:lstStyle/>
          <a:p>
            <a:r>
              <a:rPr lang="en-US" dirty="0"/>
              <a:t>55</a:t>
            </a:r>
          </a:p>
        </p:txBody>
      </p:sp>
    </p:spTree>
    <p:extLst>
      <p:ext uri="{BB962C8B-B14F-4D97-AF65-F5344CB8AC3E}">
        <p14:creationId xmlns:p14="http://schemas.microsoft.com/office/powerpoint/2010/main" val="23888236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Refunds</a:t>
            </a:r>
          </a:p>
        </p:txBody>
      </p:sp>
      <p:sp>
        <p:nvSpPr>
          <p:cNvPr id="9" name="Text Placeholder 8"/>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29 CFR 97.50(d), 97.51(b) </a:t>
            </a:r>
          </a:p>
          <a:p>
            <a:pPr marL="457200" indent="-457200">
              <a:buFont typeface="Arial" panose="020B0604020202020204" pitchFamily="34" charset="0"/>
              <a:buChar char="•"/>
            </a:pPr>
            <a:r>
              <a:rPr lang="en-US" dirty="0"/>
              <a:t>29 CFR 95.71(d), 95.72(a)</a:t>
            </a:r>
          </a:p>
          <a:p>
            <a:pPr marL="457200" indent="-457200">
              <a:buFont typeface="Arial" panose="020B0604020202020204" pitchFamily="34" charset="0"/>
              <a:buChar char="•"/>
            </a:pPr>
            <a:r>
              <a:rPr lang="en-US" dirty="0"/>
              <a:t>Grant closeout does not affect recipients obligation to return funds due to DOL as a result of refund.</a:t>
            </a:r>
          </a:p>
          <a:p>
            <a:pPr marL="457200" indent="-457200">
              <a:buFont typeface="Arial" panose="020B0604020202020204" pitchFamily="34" charset="0"/>
              <a:buChar char="•"/>
            </a:pPr>
            <a:r>
              <a:rPr lang="en-US" dirty="0"/>
              <a:t>Prompt refund of any balances of unobligated funds.</a:t>
            </a:r>
          </a:p>
          <a:p>
            <a:pPr marL="457200" indent="-457200">
              <a:buFont typeface="Arial" panose="020B0604020202020204" pitchFamily="34" charset="0"/>
              <a:buChar char="•"/>
            </a:pPr>
            <a:r>
              <a:rPr lang="en-US" dirty="0"/>
              <a:t>Refunds may require revising final expenditure report.</a:t>
            </a:r>
          </a:p>
          <a:p>
            <a:pPr marL="457200" indent="-457200">
              <a:buFont typeface="Arial" panose="020B0604020202020204" pitchFamily="34" charset="0"/>
              <a:buChar char="•"/>
            </a:pPr>
            <a:r>
              <a:rPr lang="en-US" dirty="0"/>
              <a:t>Refunds can be electronically through PMS or via check.</a:t>
            </a:r>
          </a:p>
          <a:p>
            <a:pPr marL="457200" indent="-457200">
              <a:buFont typeface="Arial" panose="020B0604020202020204" pitchFamily="34" charset="0"/>
              <a:buChar char="•"/>
            </a:pPr>
            <a:endParaRPr lang="en-US" dirty="0"/>
          </a:p>
        </p:txBody>
      </p:sp>
      <p:sp>
        <p:nvSpPr>
          <p:cNvPr id="4" name="TextBox 3"/>
          <p:cNvSpPr txBox="1"/>
          <p:nvPr/>
        </p:nvSpPr>
        <p:spPr>
          <a:xfrm>
            <a:off x="8305800" y="6324600"/>
            <a:ext cx="609600" cy="369332"/>
          </a:xfrm>
          <a:prstGeom prst="rect">
            <a:avLst/>
          </a:prstGeom>
          <a:noFill/>
        </p:spPr>
        <p:txBody>
          <a:bodyPr wrap="square" rtlCol="0">
            <a:spAutoFit/>
          </a:bodyPr>
          <a:lstStyle/>
          <a:p>
            <a:r>
              <a:rPr lang="en-US" dirty="0"/>
              <a:t>56</a:t>
            </a:r>
          </a:p>
        </p:txBody>
      </p:sp>
    </p:spTree>
    <p:extLst>
      <p:ext uri="{BB962C8B-B14F-4D97-AF65-F5344CB8AC3E}">
        <p14:creationId xmlns:p14="http://schemas.microsoft.com/office/powerpoint/2010/main" val="2259987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685800" y="4114800"/>
            <a:ext cx="7507287" cy="1042987"/>
          </a:xfrm>
        </p:spPr>
        <p:txBody>
          <a:bodyPr anchor="ctr">
            <a:normAutofit/>
          </a:bodyPr>
          <a:lstStyle/>
          <a:p>
            <a:pPr marL="0" indent="0" algn="r">
              <a:spcBef>
                <a:spcPts val="0"/>
              </a:spcBef>
              <a:buNone/>
            </a:pPr>
            <a:r>
              <a:rPr lang="en-US" sz="2000" b="1" dirty="0">
                <a:solidFill>
                  <a:schemeClr val="tx1">
                    <a:lumMod val="75000"/>
                    <a:lumOff val="25000"/>
                  </a:schemeClr>
                </a:solidFill>
              </a:rPr>
              <a:t>Cheryl Martin</a:t>
            </a:r>
          </a:p>
          <a:p>
            <a:pPr marL="0" indent="0" algn="r">
              <a:spcBef>
                <a:spcPts val="0"/>
              </a:spcBef>
              <a:buNone/>
            </a:pPr>
            <a:r>
              <a:rPr lang="en-US" sz="2000" dirty="0">
                <a:solidFill>
                  <a:schemeClr val="tx1">
                    <a:lumMod val="75000"/>
                    <a:lumOff val="25000"/>
                  </a:schemeClr>
                </a:solidFill>
              </a:rPr>
              <a:t>Division of Strategic Investments</a:t>
            </a:r>
          </a:p>
          <a:p>
            <a:pPr marL="0" indent="0" algn="r">
              <a:spcBef>
                <a:spcPts val="0"/>
              </a:spcBef>
              <a:buNone/>
            </a:pPr>
            <a:r>
              <a:rPr lang="en-US" sz="2000" dirty="0">
                <a:solidFill>
                  <a:schemeClr val="tx1">
                    <a:lumMod val="75000"/>
                    <a:lumOff val="25000"/>
                  </a:schemeClr>
                </a:solidFill>
              </a:rPr>
              <a:t>USDOL/ETA Office of Workforce Investments</a:t>
            </a:r>
          </a:p>
        </p:txBody>
      </p:sp>
      <p:sp>
        <p:nvSpPr>
          <p:cNvPr id="2" name="Title 1"/>
          <p:cNvSpPr>
            <a:spLocks noGrp="1"/>
          </p:cNvSpPr>
          <p:nvPr>
            <p:ph type="ctrTitle" idx="4294967295"/>
          </p:nvPr>
        </p:nvSpPr>
        <p:spPr>
          <a:xfrm>
            <a:off x="457200" y="2133600"/>
            <a:ext cx="7772400" cy="1470025"/>
          </a:xfrm>
        </p:spPr>
        <p:txBody>
          <a:bodyPr/>
          <a:lstStyle/>
          <a:p>
            <a:pPr algn="r"/>
            <a:r>
              <a:rPr lang="en-US" dirty="0">
                <a:latin typeface="Franklin Gothic Medium" panose="020B0603020102020204" pitchFamily="34" charset="0"/>
              </a:rPr>
              <a:t>Overview</a:t>
            </a:r>
          </a:p>
        </p:txBody>
      </p:sp>
    </p:spTree>
    <p:extLst>
      <p:ext uri="{BB962C8B-B14F-4D97-AF65-F5344CB8AC3E}">
        <p14:creationId xmlns:p14="http://schemas.microsoft.com/office/powerpoint/2010/main" val="41779367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43000" y="1295400"/>
            <a:ext cx="8001000" cy="5257800"/>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endParaRPr lang="en-US" sz="3000" dirty="0"/>
          </a:p>
        </p:txBody>
      </p:sp>
      <p:sp>
        <p:nvSpPr>
          <p:cNvPr id="2" name="Title 1"/>
          <p:cNvSpPr>
            <a:spLocks noGrp="1"/>
          </p:cNvSpPr>
          <p:nvPr>
            <p:ph type="title"/>
          </p:nvPr>
        </p:nvSpPr>
        <p:spPr>
          <a:xfrm>
            <a:off x="457200" y="274638"/>
            <a:ext cx="8229600" cy="792162"/>
          </a:xfrm>
        </p:spPr>
        <p:txBody>
          <a:bodyPr/>
          <a:lstStyle/>
          <a:p>
            <a:r>
              <a:rPr lang="en-US" dirty="0"/>
              <a:t>Frequently Asked Questions</a:t>
            </a:r>
          </a:p>
        </p:txBody>
      </p:sp>
      <p:sp>
        <p:nvSpPr>
          <p:cNvPr id="3" name="Content Placeholder 2"/>
          <p:cNvSpPr>
            <a:spLocks noGrp="1"/>
          </p:cNvSpPr>
          <p:nvPr>
            <p:ph idx="1"/>
          </p:nvPr>
        </p:nvSpPr>
        <p:spPr>
          <a:xfrm>
            <a:off x="457200" y="1189037"/>
            <a:ext cx="8229600" cy="4754563"/>
          </a:xfrm>
        </p:spPr>
        <p:txBody>
          <a:bodyPr/>
          <a:lstStyle/>
          <a:p>
            <a:pPr marL="457200" indent="-457200">
              <a:buFont typeface="Arial" panose="020B0604020202020204" pitchFamily="34" charset="0"/>
              <a:buChar char="•"/>
            </a:pPr>
            <a:r>
              <a:rPr lang="en-US" dirty="0"/>
              <a:t>Does marking “Yes” on Box 6 on the ETA 9130 trigger the closeout process?</a:t>
            </a:r>
          </a:p>
          <a:p>
            <a:pPr marL="457200" indent="-457200">
              <a:buFont typeface="Arial" panose="020B0604020202020204" pitchFamily="34" charset="0"/>
              <a:buChar char="•"/>
            </a:pPr>
            <a:r>
              <a:rPr lang="en-US" dirty="0"/>
              <a:t>Grant ends September 30, when does the grantee need to submit the final 9130 and the Closeout 9130?</a:t>
            </a:r>
          </a:p>
          <a:p>
            <a:pPr marL="1023938" lvl="2" indent="-457200"/>
            <a:r>
              <a:rPr lang="en-US" dirty="0"/>
              <a:t>November 14, 2017/December 30, 2017</a:t>
            </a:r>
          </a:p>
          <a:p>
            <a:pPr marL="457200" indent="-457200">
              <a:buFont typeface="Arial" panose="020B0604020202020204" pitchFamily="34" charset="0"/>
              <a:buChar char="•"/>
            </a:pPr>
            <a:r>
              <a:rPr lang="en-US" dirty="0"/>
              <a:t>When is the last time I can draw down funds?</a:t>
            </a:r>
          </a:p>
          <a:p>
            <a:pPr marL="1023938" lvl="2" indent="-457200"/>
            <a:r>
              <a:rPr lang="en-US" dirty="0"/>
              <a:t>December 30, 2017</a:t>
            </a:r>
          </a:p>
          <a:p>
            <a:pPr marL="457200" indent="-457200">
              <a:buFont typeface="Arial" panose="020B0604020202020204" pitchFamily="34" charset="0"/>
              <a:buChar char="•"/>
            </a:pPr>
            <a:r>
              <a:rPr lang="en-US" dirty="0"/>
              <a:t>Can stand-in costs be used to pay disallowed costs?</a:t>
            </a:r>
          </a:p>
          <a:p>
            <a:endParaRPr lang="en-US" dirty="0"/>
          </a:p>
        </p:txBody>
      </p:sp>
      <p:sp>
        <p:nvSpPr>
          <p:cNvPr id="6" name="TextBox 5"/>
          <p:cNvSpPr txBox="1"/>
          <p:nvPr/>
        </p:nvSpPr>
        <p:spPr>
          <a:xfrm>
            <a:off x="8305800" y="6324600"/>
            <a:ext cx="609600" cy="369332"/>
          </a:xfrm>
          <a:prstGeom prst="rect">
            <a:avLst/>
          </a:prstGeom>
          <a:noFill/>
        </p:spPr>
        <p:txBody>
          <a:bodyPr wrap="square" rtlCol="0">
            <a:spAutoFit/>
          </a:bodyPr>
          <a:lstStyle/>
          <a:p>
            <a:r>
              <a:rPr lang="en-US" dirty="0"/>
              <a:t>57</a:t>
            </a:r>
          </a:p>
        </p:txBody>
      </p:sp>
    </p:spTree>
    <p:extLst>
      <p:ext uri="{BB962C8B-B14F-4D97-AF65-F5344CB8AC3E}">
        <p14:creationId xmlns:p14="http://schemas.microsoft.com/office/powerpoint/2010/main" val="37342068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750" y="1600200"/>
            <a:ext cx="6026484" cy="3505200"/>
          </a:xfrm>
          <a:prstGeom prst="rect">
            <a:avLst/>
          </a:prstGeom>
          <a:ln w="57150"/>
        </p:spPr>
        <p:style>
          <a:lnRef idx="0">
            <a:schemeClr val="accent4"/>
          </a:lnRef>
          <a:fillRef idx="3">
            <a:schemeClr val="accent4"/>
          </a:fillRef>
          <a:effectRef idx="3">
            <a:schemeClr val="accent4"/>
          </a:effectRef>
          <a:fontRef idx="minor">
            <a:schemeClr val="lt1"/>
          </a:fontRef>
        </p:style>
      </p:pic>
      <p:sp>
        <p:nvSpPr>
          <p:cNvPr id="3" name="TextBox 2"/>
          <p:cNvSpPr txBox="1"/>
          <p:nvPr/>
        </p:nvSpPr>
        <p:spPr>
          <a:xfrm>
            <a:off x="8305800" y="6324600"/>
            <a:ext cx="609600" cy="369332"/>
          </a:xfrm>
          <a:prstGeom prst="rect">
            <a:avLst/>
          </a:prstGeom>
          <a:noFill/>
        </p:spPr>
        <p:txBody>
          <a:bodyPr wrap="square" rtlCol="0">
            <a:spAutoFit/>
          </a:bodyPr>
          <a:lstStyle/>
          <a:p>
            <a:r>
              <a:rPr lang="en-US" dirty="0"/>
              <a:t>58</a:t>
            </a:r>
          </a:p>
        </p:txBody>
      </p:sp>
    </p:spTree>
    <p:extLst>
      <p:ext uri="{BB962C8B-B14F-4D97-AF65-F5344CB8AC3E}">
        <p14:creationId xmlns:p14="http://schemas.microsoft.com/office/powerpoint/2010/main" val="21645231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367" y="1219200"/>
            <a:ext cx="7620000" cy="4906963"/>
          </a:xfrm>
        </p:spPr>
        <p:txBody>
          <a:bodyPr>
            <a:normAutofit/>
          </a:bodyPr>
          <a:lstStyle/>
          <a:p>
            <a:pPr marL="0" indent="0" algn="ctr">
              <a:buNone/>
            </a:pPr>
            <a:endParaRPr lang="en-US" dirty="0"/>
          </a:p>
          <a:p>
            <a:pPr marL="0" indent="0" algn="ctr">
              <a:spcAft>
                <a:spcPts val="0"/>
              </a:spcAft>
              <a:buNone/>
            </a:pPr>
            <a:r>
              <a:rPr lang="en-US" sz="2200" dirty="0">
                <a:solidFill>
                  <a:srgbClr val="000000"/>
                </a:solidFill>
              </a:rPr>
              <a:t>Please refer to the TAACCCT Compiled FAQs included in the handouts with this webinar.  It will also be posted with the recording of this webinar. </a:t>
            </a:r>
          </a:p>
          <a:p>
            <a:pPr marL="0" indent="0" algn="ctr">
              <a:spcAft>
                <a:spcPts val="0"/>
              </a:spcAft>
              <a:buNone/>
            </a:pPr>
            <a:endParaRPr lang="en-US" sz="2200" dirty="0">
              <a:solidFill>
                <a:srgbClr val="000000"/>
              </a:solidFill>
            </a:endParaRPr>
          </a:p>
          <a:p>
            <a:pPr marL="0" indent="0" algn="ctr">
              <a:spcAft>
                <a:spcPts val="0"/>
              </a:spcAft>
              <a:buNone/>
            </a:pPr>
            <a:r>
              <a:rPr lang="en-US" sz="2200" dirty="0">
                <a:solidFill>
                  <a:srgbClr val="000000"/>
                </a:solidFill>
              </a:rPr>
              <a:t>Find resources for TAACCCT success at:</a:t>
            </a:r>
          </a:p>
          <a:p>
            <a:pPr marL="0" indent="0" algn="ctr">
              <a:spcAft>
                <a:spcPts val="0"/>
              </a:spcAft>
              <a:buNone/>
            </a:pPr>
            <a:endParaRPr lang="en-US" sz="2200" dirty="0">
              <a:solidFill>
                <a:srgbClr val="17375E"/>
              </a:solidFill>
            </a:endParaRPr>
          </a:p>
          <a:p>
            <a:pPr marL="0" indent="0" algn="ctr">
              <a:spcAft>
                <a:spcPts val="0"/>
              </a:spcAft>
              <a:buNone/>
            </a:pPr>
            <a:endParaRPr lang="en-US" sz="2200" dirty="0">
              <a:solidFill>
                <a:srgbClr val="17375E"/>
              </a:solidFill>
            </a:endParaRPr>
          </a:p>
          <a:p>
            <a:pPr marL="0" indent="0" algn="ctr">
              <a:spcAft>
                <a:spcPts val="0"/>
              </a:spcAft>
            </a:pPr>
            <a:r>
              <a:rPr lang="en-US" sz="2200" dirty="0">
                <a:solidFill>
                  <a:srgbClr val="17375E"/>
                </a:solidFill>
              </a:rPr>
              <a:t>https://taaccct.workforcegps.org/</a:t>
            </a:r>
          </a:p>
          <a:p>
            <a:pPr marL="0" indent="0" algn="ctr">
              <a:spcAft>
                <a:spcPts val="0"/>
              </a:spcAft>
              <a:buNone/>
            </a:pPr>
            <a:r>
              <a:rPr lang="en-US" sz="2200" dirty="0">
                <a:solidFill>
                  <a:srgbClr val="000000"/>
                </a:solidFill>
              </a:rPr>
              <a:t>Subscribe to TLN resources, ask questions or connect with peers at </a:t>
            </a:r>
            <a:r>
              <a:rPr lang="en-US" sz="2200" dirty="0">
                <a:solidFill>
                  <a:srgbClr val="17375E"/>
                </a:solidFill>
                <a:hlinkClick r:id="rId3"/>
              </a:rPr>
              <a:t>TAACCCT@dol.gov</a:t>
            </a:r>
            <a:r>
              <a:rPr lang="en-US" sz="2200" dirty="0">
                <a:solidFill>
                  <a:srgbClr val="17375E"/>
                </a:solidFill>
              </a:rPr>
              <a:t> </a:t>
            </a:r>
          </a:p>
          <a:p>
            <a:pPr marL="0" indent="0" algn="ctr">
              <a:spcAft>
                <a:spcPts val="0"/>
              </a:spcAft>
              <a:buNone/>
            </a:pPr>
            <a:endParaRPr lang="en-US" sz="2400" dirty="0"/>
          </a:p>
        </p:txBody>
      </p:sp>
      <p:sp>
        <p:nvSpPr>
          <p:cNvPr id="2" name="Rectangle 1"/>
          <p:cNvSpPr/>
          <p:nvPr/>
        </p:nvSpPr>
        <p:spPr>
          <a:xfrm>
            <a:off x="2514600" y="152400"/>
            <a:ext cx="4648200" cy="830997"/>
          </a:xfrm>
          <a:prstGeom prst="rect">
            <a:avLst/>
          </a:prstGeom>
        </p:spPr>
        <p:txBody>
          <a:bodyPr wrap="square">
            <a:spAutoFit/>
          </a:bodyPr>
          <a:lstStyle/>
          <a:p>
            <a:pPr algn="ctr"/>
            <a:r>
              <a:rPr lang="en-US" sz="4800" b="1" i="1" dirty="0">
                <a:solidFill>
                  <a:schemeClr val="tx2">
                    <a:lumMod val="75000"/>
                  </a:schemeClr>
                </a:solidFill>
                <a:effectLst>
                  <a:outerShdw blurRad="38100" dist="38100" dir="2700000" algn="tl">
                    <a:srgbClr val="000000">
                      <a:alpha val="43137"/>
                    </a:srgbClr>
                  </a:outerShdw>
                </a:effectLst>
              </a:rPr>
              <a:t>Thank You!</a:t>
            </a:r>
          </a:p>
        </p:txBody>
      </p:sp>
      <p:pic>
        <p:nvPicPr>
          <p:cNvPr id="1026"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3775" y="3673361"/>
            <a:ext cx="198120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05800" y="6324600"/>
            <a:ext cx="609600" cy="369332"/>
          </a:xfrm>
          <a:prstGeom prst="rect">
            <a:avLst/>
          </a:prstGeom>
          <a:noFill/>
        </p:spPr>
        <p:txBody>
          <a:bodyPr wrap="square" rtlCol="0">
            <a:spAutoFit/>
          </a:bodyPr>
          <a:lstStyle/>
          <a:p>
            <a:r>
              <a:rPr lang="en-US" dirty="0"/>
              <a:t>59</a:t>
            </a:r>
          </a:p>
        </p:txBody>
      </p:sp>
    </p:spTree>
    <p:extLst>
      <p:ext uri="{BB962C8B-B14F-4D97-AF65-F5344CB8AC3E}">
        <p14:creationId xmlns:p14="http://schemas.microsoft.com/office/powerpoint/2010/main" val="3314550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 Dates for TAACCCT Round 3</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14097080"/>
              </p:ext>
            </p:extLst>
          </p:nvPr>
        </p:nvGraphicFramePr>
        <p:xfrm>
          <a:off x="457200" y="1143000"/>
          <a:ext cx="8229600" cy="4942840"/>
        </p:xfrm>
        <a:graphic>
          <a:graphicData uri="http://schemas.openxmlformats.org/drawingml/2006/table">
            <a:tbl>
              <a:tblPr firstRow="1" bandRow="1">
                <a:tableStyleId>{5C22544A-7EE6-4342-B048-85BDC9FD1C3A}</a:tableStyleId>
              </a:tblPr>
              <a:tblGrid>
                <a:gridCol w="54102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r>
                        <a:rPr lang="en-US" sz="2000" dirty="0"/>
                        <a:t>Round</a:t>
                      </a:r>
                      <a:r>
                        <a:rPr lang="en-US" sz="2000" baseline="0" dirty="0"/>
                        <a:t> 3 Start Date</a:t>
                      </a:r>
                      <a:endParaRPr lang="en-US" sz="2000" dirty="0"/>
                    </a:p>
                  </a:txBody>
                  <a:tcPr/>
                </a:tc>
                <a:tc>
                  <a:txBody>
                    <a:bodyPr/>
                    <a:lstStyle/>
                    <a:p>
                      <a:r>
                        <a:rPr lang="en-US" sz="2000" dirty="0"/>
                        <a:t>Oct. 1, 2013</a:t>
                      </a:r>
                    </a:p>
                  </a:txBody>
                  <a:tcPr/>
                </a:tc>
                <a:extLst>
                  <a:ext uri="{0D108BD9-81ED-4DB2-BD59-A6C34878D82A}">
                    <a16:rowId xmlns:a16="http://schemas.microsoft.com/office/drawing/2014/main" val="10001"/>
                  </a:ext>
                </a:extLst>
              </a:tr>
              <a:tr h="370840">
                <a:tc>
                  <a:txBody>
                    <a:bodyPr/>
                    <a:lstStyle/>
                    <a:p>
                      <a:r>
                        <a:rPr lang="en-US" sz="2000" dirty="0"/>
                        <a:t>Submit Interim Third-Party Evaluation</a:t>
                      </a:r>
                    </a:p>
                  </a:txBody>
                  <a:tcPr/>
                </a:tc>
                <a:tc>
                  <a:txBody>
                    <a:bodyPr/>
                    <a:lstStyle/>
                    <a:p>
                      <a:r>
                        <a:rPr lang="en-US" sz="2000" dirty="0"/>
                        <a:t>Per your </a:t>
                      </a:r>
                      <a:r>
                        <a:rPr lang="en-US" sz="2000" dirty="0" err="1"/>
                        <a:t>eval</a:t>
                      </a:r>
                      <a:r>
                        <a:rPr lang="en-US" sz="2000" dirty="0"/>
                        <a:t> plan</a:t>
                      </a:r>
                    </a:p>
                  </a:txBody>
                  <a:tcPr/>
                </a:tc>
                <a:extLst>
                  <a:ext uri="{0D108BD9-81ED-4DB2-BD59-A6C34878D82A}">
                    <a16:rowId xmlns:a16="http://schemas.microsoft.com/office/drawing/2014/main" val="10002"/>
                  </a:ext>
                </a:extLst>
              </a:tr>
              <a:tr h="370840">
                <a:tc>
                  <a:txBody>
                    <a:bodyPr/>
                    <a:lstStyle/>
                    <a:p>
                      <a:r>
                        <a:rPr lang="en-US" sz="2000" dirty="0"/>
                        <a:t>WE ARE HERE: 40+ </a:t>
                      </a:r>
                      <a:r>
                        <a:rPr lang="en-US" sz="2000" baseline="0" dirty="0"/>
                        <a:t>months into 48 months </a:t>
                      </a:r>
                      <a:endParaRPr lang="en-US" sz="2000" dirty="0"/>
                    </a:p>
                  </a:txBody>
                  <a:tcPr/>
                </a:tc>
                <a:tc>
                  <a:txBody>
                    <a:bodyPr/>
                    <a:lstStyle/>
                    <a:p>
                      <a:r>
                        <a:rPr lang="en-US" sz="2000" dirty="0"/>
                        <a:t>Feb. 9, 2017</a:t>
                      </a:r>
                    </a:p>
                  </a:txBody>
                  <a:tcPr/>
                </a:tc>
                <a:extLst>
                  <a:ext uri="{0D108BD9-81ED-4DB2-BD59-A6C34878D82A}">
                    <a16:rowId xmlns:a16="http://schemas.microsoft.com/office/drawing/2014/main" val="10003"/>
                  </a:ext>
                </a:extLst>
              </a:tr>
              <a:tr h="370840">
                <a:tc>
                  <a:txBody>
                    <a:bodyPr/>
                    <a:lstStyle/>
                    <a:p>
                      <a:r>
                        <a:rPr lang="en-US" sz="2000" dirty="0"/>
                        <a:t>Data Validity Letters</a:t>
                      </a:r>
                      <a:r>
                        <a:rPr lang="en-US" sz="2000" baseline="0" dirty="0"/>
                        <a:t> (if applicable)</a:t>
                      </a:r>
                      <a:endParaRPr lang="en-US" sz="2000" dirty="0"/>
                    </a:p>
                  </a:txBody>
                  <a:tcPr/>
                </a:tc>
                <a:tc>
                  <a:txBody>
                    <a:bodyPr/>
                    <a:lstStyle/>
                    <a:p>
                      <a:r>
                        <a:rPr lang="en-US" sz="2000" dirty="0"/>
                        <a:t>Early spring 2017</a:t>
                      </a:r>
                    </a:p>
                  </a:txBody>
                  <a:tcPr/>
                </a:tc>
                <a:extLst>
                  <a:ext uri="{0D108BD9-81ED-4DB2-BD59-A6C34878D82A}">
                    <a16:rowId xmlns:a16="http://schemas.microsoft.com/office/drawing/2014/main" val="10004"/>
                  </a:ext>
                </a:extLst>
              </a:tr>
              <a:tr h="370840">
                <a:tc>
                  <a:txBody>
                    <a:bodyPr/>
                    <a:lstStyle/>
                    <a:p>
                      <a:r>
                        <a:rPr lang="en-US" sz="2000" dirty="0"/>
                        <a:t>End Date for</a:t>
                      </a:r>
                      <a:r>
                        <a:rPr lang="en-US" sz="2000" baseline="0" dirty="0"/>
                        <a:t> </a:t>
                      </a:r>
                      <a:r>
                        <a:rPr lang="en-US" sz="2000" dirty="0"/>
                        <a:t>Grant-Funded Program Activities</a:t>
                      </a:r>
                      <a:r>
                        <a:rPr lang="en-US" sz="2000" baseline="0" dirty="0"/>
                        <a:t> (extended from Sep. 30, 2016)</a:t>
                      </a:r>
                      <a:endParaRPr lang="en-US" sz="2000" dirty="0"/>
                    </a:p>
                  </a:txBody>
                  <a:tcPr/>
                </a:tc>
                <a:tc>
                  <a:txBody>
                    <a:bodyPr/>
                    <a:lstStyle/>
                    <a:p>
                      <a:r>
                        <a:rPr lang="en-US" sz="2000" dirty="0"/>
                        <a:t>Mar. 31, 2017</a:t>
                      </a:r>
                    </a:p>
                  </a:txBody>
                  <a:tcPr/>
                </a:tc>
                <a:extLst>
                  <a:ext uri="{0D108BD9-81ED-4DB2-BD59-A6C34878D82A}">
                    <a16:rowId xmlns:a16="http://schemas.microsoft.com/office/drawing/2014/main" val="10005"/>
                  </a:ext>
                </a:extLst>
              </a:tr>
              <a:tr h="370840">
                <a:tc>
                  <a:txBody>
                    <a:bodyPr/>
                    <a:lstStyle/>
                    <a:p>
                      <a:r>
                        <a:rPr lang="en-US" sz="2000" dirty="0"/>
                        <a:t>Finalize</a:t>
                      </a:r>
                      <a:r>
                        <a:rPr lang="en-US" sz="2000" baseline="0" dirty="0"/>
                        <a:t> data-gathering, reporting, third-party evaluation, </a:t>
                      </a:r>
                      <a:r>
                        <a:rPr lang="en-US" sz="2000" baseline="0" dirty="0">
                          <a:solidFill>
                            <a:srgbClr val="FF0000"/>
                          </a:solidFill>
                        </a:rPr>
                        <a:t>posting of product deliverables</a:t>
                      </a:r>
                      <a:endParaRPr lang="en-US" sz="2000" dirty="0">
                        <a:solidFill>
                          <a:srgbClr val="FF0000"/>
                        </a:solidFill>
                      </a:endParaRPr>
                    </a:p>
                  </a:txBody>
                  <a:tcPr/>
                </a:tc>
                <a:tc>
                  <a:txBody>
                    <a:bodyPr/>
                    <a:lstStyle/>
                    <a:p>
                      <a:r>
                        <a:rPr lang="en-US" sz="2000" dirty="0"/>
                        <a:t>Apr</a:t>
                      </a:r>
                      <a:r>
                        <a:rPr lang="en-US" sz="2000" baseline="0" dirty="0"/>
                        <a:t> 1, 2017 – </a:t>
                      </a:r>
                    </a:p>
                    <a:p>
                      <a:r>
                        <a:rPr lang="en-US" sz="2000" baseline="0" dirty="0"/>
                        <a:t>Sep. 30, 2017</a:t>
                      </a:r>
                      <a:endParaRPr lang="en-US" sz="2000" dirty="0"/>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Submit Final Third-Party Evaluation</a:t>
                      </a:r>
                    </a:p>
                  </a:txBody>
                  <a:tcPr/>
                </a:tc>
                <a:tc>
                  <a:txBody>
                    <a:bodyPr/>
                    <a:lstStyle/>
                    <a:p>
                      <a:r>
                        <a:rPr lang="en-US" sz="2000" dirty="0"/>
                        <a:t>Due Sep. 30, 2017</a:t>
                      </a:r>
                    </a:p>
                  </a:txBody>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Round 3 End Date</a:t>
                      </a:r>
                    </a:p>
                  </a:txBody>
                  <a:tcPr/>
                </a:tc>
                <a:tc>
                  <a:txBody>
                    <a:bodyPr/>
                    <a:lstStyle/>
                    <a:p>
                      <a:r>
                        <a:rPr lang="en-US" sz="2000" dirty="0"/>
                        <a:t>Sep. 30,</a:t>
                      </a:r>
                      <a:r>
                        <a:rPr lang="en-US" sz="2000" baseline="0" dirty="0"/>
                        <a:t> 2017</a:t>
                      </a:r>
                      <a:endParaRPr lang="en-US" sz="2000" dirty="0"/>
                    </a:p>
                  </a:txBody>
                  <a:tcPr/>
                </a:tc>
                <a:extLst>
                  <a:ext uri="{0D108BD9-81ED-4DB2-BD59-A6C34878D82A}">
                    <a16:rowId xmlns:a16="http://schemas.microsoft.com/office/drawing/2014/main" val="10008"/>
                  </a:ext>
                </a:extLst>
              </a:tr>
              <a:tr h="370840">
                <a:tc>
                  <a:txBody>
                    <a:bodyPr/>
                    <a:lstStyle/>
                    <a:p>
                      <a:r>
                        <a:rPr lang="en-US" sz="2000" dirty="0"/>
                        <a:t>Submit</a:t>
                      </a:r>
                      <a:r>
                        <a:rPr lang="en-US" sz="2000" baseline="0" dirty="0"/>
                        <a:t> Final APR, QNPR, 9130 </a:t>
                      </a:r>
                      <a:endParaRPr lang="en-US" sz="2000" dirty="0"/>
                    </a:p>
                  </a:txBody>
                  <a:tcPr/>
                </a:tc>
                <a:tc>
                  <a:txBody>
                    <a:bodyPr/>
                    <a:lstStyle/>
                    <a:p>
                      <a:r>
                        <a:rPr lang="en-US" sz="2000" dirty="0"/>
                        <a:t>Nov. 14, 2017 (45 days)</a:t>
                      </a:r>
                    </a:p>
                  </a:txBody>
                  <a:tcPr/>
                </a:tc>
                <a:extLst>
                  <a:ext uri="{0D108BD9-81ED-4DB2-BD59-A6C34878D82A}">
                    <a16:rowId xmlns:a16="http://schemas.microsoft.com/office/drawing/2014/main" val="10009"/>
                  </a:ext>
                </a:extLst>
              </a:tr>
              <a:tr h="370840">
                <a:tc>
                  <a:txBody>
                    <a:bodyPr/>
                    <a:lstStyle/>
                    <a:p>
                      <a:r>
                        <a:rPr lang="en-US" sz="2000" dirty="0"/>
                        <a:t>Remaining</a:t>
                      </a:r>
                      <a:r>
                        <a:rPr lang="en-US" sz="2000" baseline="0" dirty="0"/>
                        <a:t> Closeout Documentation</a:t>
                      </a:r>
                      <a:endParaRPr lang="en-US" sz="2000" dirty="0"/>
                    </a:p>
                  </a:txBody>
                  <a:tcPr/>
                </a:tc>
                <a:tc>
                  <a:txBody>
                    <a:bodyPr/>
                    <a:lstStyle/>
                    <a:p>
                      <a:r>
                        <a:rPr lang="en-US" sz="2000" dirty="0"/>
                        <a:t>Dec. 30, 2017 (90 days)</a:t>
                      </a:r>
                    </a:p>
                  </a:txBody>
                  <a:tcPr/>
                </a:tc>
                <a:extLst>
                  <a:ext uri="{0D108BD9-81ED-4DB2-BD59-A6C34878D82A}">
                    <a16:rowId xmlns:a16="http://schemas.microsoft.com/office/drawing/2014/main" val="10010"/>
                  </a:ext>
                </a:extLst>
              </a:tr>
            </a:tbl>
          </a:graphicData>
        </a:graphic>
      </p:graphicFrame>
      <p:sp>
        <p:nvSpPr>
          <p:cNvPr id="5" name="TextBox 4"/>
          <p:cNvSpPr txBox="1"/>
          <p:nvPr/>
        </p:nvSpPr>
        <p:spPr>
          <a:xfrm>
            <a:off x="8305800" y="6324600"/>
            <a:ext cx="609600"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33683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69810"/>
            <a:ext cx="2921000"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50838"/>
            <a:ext cx="8305800" cy="1401762"/>
          </a:xfrm>
        </p:spPr>
        <p:txBody>
          <a:bodyPr>
            <a:normAutofit/>
          </a:bodyPr>
          <a:lstStyle/>
          <a:p>
            <a:r>
              <a:rPr lang="en-US" i="1" dirty="0"/>
              <a:t>TELLING THE ROUND 3 STORY</a:t>
            </a:r>
            <a:br>
              <a:rPr lang="en-US" dirty="0"/>
            </a:br>
            <a:r>
              <a:rPr lang="en-US" dirty="0"/>
              <a:t>What is your legacy? </a:t>
            </a:r>
          </a:p>
        </p:txBody>
      </p:sp>
      <p:sp>
        <p:nvSpPr>
          <p:cNvPr id="3" name="Content Placeholder 2"/>
          <p:cNvSpPr>
            <a:spLocks noGrp="1"/>
          </p:cNvSpPr>
          <p:nvPr>
            <p:ph idx="1"/>
          </p:nvPr>
        </p:nvSpPr>
        <p:spPr>
          <a:xfrm>
            <a:off x="457200" y="1905000"/>
            <a:ext cx="8229600" cy="3992563"/>
          </a:xfrm>
        </p:spPr>
        <p:txBody>
          <a:bodyPr>
            <a:normAutofit fontScale="62500" lnSpcReduction="20000"/>
          </a:bodyPr>
          <a:lstStyle/>
          <a:p>
            <a:r>
              <a:rPr lang="en-US" sz="3600" b="0" dirty="0"/>
              <a:t>We encourage you to share the following – either in your QNPR, or via email to TAACCCT mailbox (</a:t>
            </a:r>
            <a:r>
              <a:rPr lang="en-US" sz="3600" b="0" dirty="0">
                <a:hlinkClick r:id="rId4"/>
              </a:rPr>
              <a:t>TAACCCT@dol.gov</a:t>
            </a:r>
            <a:r>
              <a:rPr lang="en-US" sz="3600" b="0" dirty="0"/>
              <a:t>).  E.g., </a:t>
            </a:r>
            <a:br>
              <a:rPr lang="en-US" sz="3600" b="0" dirty="0"/>
            </a:br>
            <a:endParaRPr lang="en-US" sz="3600" b="0" dirty="0"/>
          </a:p>
          <a:p>
            <a:pPr>
              <a:buFont typeface="Arial"/>
              <a:buChar char="•"/>
            </a:pPr>
            <a:r>
              <a:rPr lang="en-US" sz="3200" b="0" dirty="0"/>
              <a:t>In what TAACCCT </a:t>
            </a:r>
            <a:r>
              <a:rPr lang="en-US" sz="3200" b="0" dirty="0">
                <a:solidFill>
                  <a:srgbClr val="FF0000"/>
                </a:solidFill>
              </a:rPr>
              <a:t>strategy area(s) </a:t>
            </a:r>
            <a:r>
              <a:rPr lang="en-US" sz="3200" b="0" dirty="0"/>
              <a:t>have you experienced the greatest success?</a:t>
            </a:r>
          </a:p>
          <a:p>
            <a:pPr>
              <a:buFont typeface="Arial"/>
              <a:buChar char="•"/>
            </a:pPr>
            <a:r>
              <a:rPr lang="en-US" sz="3200" b="0" dirty="0"/>
              <a:t>Please describe the </a:t>
            </a:r>
            <a:r>
              <a:rPr lang="en-US" sz="3200" b="0" dirty="0">
                <a:solidFill>
                  <a:srgbClr val="FF0000"/>
                </a:solidFill>
              </a:rPr>
              <a:t>new policies, practices or programs that have had the greatest impact </a:t>
            </a:r>
            <a:r>
              <a:rPr lang="en-US" sz="3200" b="0" dirty="0"/>
              <a:t>on student credential and job attainment.</a:t>
            </a:r>
          </a:p>
          <a:p>
            <a:pPr>
              <a:buFont typeface="Arial"/>
              <a:buChar char="•"/>
            </a:pPr>
            <a:r>
              <a:rPr lang="en-US" sz="3200" b="0" dirty="0"/>
              <a:t>What will be </a:t>
            </a:r>
            <a:r>
              <a:rPr lang="en-US" sz="3200" b="0" dirty="0">
                <a:solidFill>
                  <a:srgbClr val="FF0000"/>
                </a:solidFill>
              </a:rPr>
              <a:t>sustained and/or institutionalized and scaled </a:t>
            </a:r>
            <a:r>
              <a:rPr lang="en-US" sz="3200" b="0" dirty="0"/>
              <a:t>to reach more students?</a:t>
            </a:r>
          </a:p>
          <a:p>
            <a:pPr>
              <a:buFont typeface="Arial"/>
              <a:buChar char="•"/>
            </a:pPr>
            <a:r>
              <a:rPr lang="en-US" sz="3200" b="0" dirty="0"/>
              <a:t>Any </a:t>
            </a:r>
            <a:r>
              <a:rPr lang="en-US" sz="3200" b="0" dirty="0">
                <a:solidFill>
                  <a:srgbClr val="FF0000"/>
                </a:solidFill>
              </a:rPr>
              <a:t>“ripple effects”/surprising outcomes </a:t>
            </a:r>
            <a:r>
              <a:rPr lang="en-US" sz="3200" b="0" dirty="0"/>
              <a:t>as a result of your work?</a:t>
            </a:r>
          </a:p>
          <a:p>
            <a:endParaRPr lang="en-US" sz="1200" b="0" dirty="0"/>
          </a:p>
          <a:p>
            <a:pPr algn="just"/>
            <a:r>
              <a:rPr lang="en-US" sz="3600" b="0" dirty="0"/>
              <a:t>Please share any prepared documents, videos or other materials that illustrate your TAACCCT story!  (Send to TAACCCT@dol.gov)</a:t>
            </a:r>
          </a:p>
          <a:p>
            <a:endParaRPr lang="en-US" dirty="0"/>
          </a:p>
        </p:txBody>
      </p:sp>
      <p:sp>
        <p:nvSpPr>
          <p:cNvPr id="5" name="TextBox 4"/>
          <p:cNvSpPr txBox="1"/>
          <p:nvPr/>
        </p:nvSpPr>
        <p:spPr>
          <a:xfrm>
            <a:off x="8305800" y="6324600"/>
            <a:ext cx="609600"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141777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Party Evaluations (TPEs)</a:t>
            </a:r>
          </a:p>
        </p:txBody>
      </p:sp>
      <p:sp>
        <p:nvSpPr>
          <p:cNvPr id="3" name="Content Placeholder 2"/>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sz="3600" dirty="0"/>
              <a:t>Due Sep. 30, 2017</a:t>
            </a:r>
          </a:p>
          <a:p>
            <a:pPr marL="1023938" lvl="2" indent="-457200"/>
            <a:r>
              <a:rPr lang="en-US" sz="2800" dirty="0"/>
              <a:t>May use different data than final performance report (e.g., report on early cohorts)</a:t>
            </a:r>
          </a:p>
          <a:p>
            <a:pPr marL="1023938" lvl="2" indent="-457200"/>
            <a:r>
              <a:rPr lang="en-US" sz="2800" dirty="0"/>
              <a:t>If questions, send to </a:t>
            </a:r>
            <a:r>
              <a:rPr lang="en-US" sz="2800" dirty="0">
                <a:hlinkClick r:id="rId3"/>
              </a:rPr>
              <a:t>TAACCCTeval@urban.org</a:t>
            </a:r>
            <a:r>
              <a:rPr lang="en-US" sz="2800" dirty="0"/>
              <a:t> and/or TAACCCT mailbox</a:t>
            </a:r>
          </a:p>
          <a:p>
            <a:pPr marL="457200" indent="-457200">
              <a:buFont typeface="Arial" panose="020B0604020202020204" pitchFamily="34" charset="0"/>
              <a:buChar char="•"/>
            </a:pPr>
            <a:r>
              <a:rPr lang="en-US" sz="3600" dirty="0"/>
              <a:t>See Round 2 Guidance </a:t>
            </a:r>
          </a:p>
          <a:p>
            <a:pPr marL="1023938" lvl="2" indent="-457200"/>
            <a:r>
              <a:rPr lang="en-US" sz="2800" dirty="0"/>
              <a:t>Use Round 2 guidance on TPEs – included today; will add small changes plus some examples </a:t>
            </a:r>
          </a:p>
          <a:p>
            <a:pPr marL="1023938" lvl="2" indent="-457200"/>
            <a:r>
              <a:rPr lang="en-US" sz="2800" dirty="0">
                <a:solidFill>
                  <a:srgbClr val="FF0000"/>
                </a:solidFill>
              </a:rPr>
              <a:t>Suggested outline Executive Summary will benefit you and us!</a:t>
            </a:r>
          </a:p>
          <a:p>
            <a:pPr marL="1023938" lvl="2" indent="-457200"/>
            <a:r>
              <a:rPr lang="en-US" sz="2800" dirty="0"/>
              <a:t>Webinar on TPEs in April </a:t>
            </a:r>
          </a:p>
          <a:p>
            <a:pPr marL="1023938" lvl="2" indent="-457200"/>
            <a:endParaRPr lang="en-US" sz="2800"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0434412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198&quot;&gt;&lt;/object&gt;&lt;object type=&quot;2&quot; unique_id=&quot;10199&quot;&gt;&lt;object type=&quot;3&quot; unique_id=&quot;10200&quot;&gt;&lt;property id=&quot;20148&quot; value=&quot;5&quot;/&gt;&lt;property id=&quot;20300&quot; value=&quot;Slide 1 - &amp;quot;Understanding Grant Closeout for TAACCCT Round 3&amp;quot;&quot;/&gt;&lt;property id=&quot;20307&quot; value=&quot;282&quot;/&gt;&lt;/object&gt;&lt;object type=&quot;3&quot; unique_id=&quot;10201&quot;&gt;&lt;property id=&quot;20148&quot; value=&quot;5&quot;/&gt;&lt;property id=&quot;20300&quot; value=&quot;Slide 2 - &amp;quot;TAACCCT Learning Network at a Glance&amp;quot;&quot;/&gt;&lt;property id=&quot;20307&quot; value=&quot;446&quot;/&gt;&lt;/object&gt;&lt;object type=&quot;3&quot; unique_id=&quot;10202&quot;&gt;&lt;property id=&quot;20148&quot; value=&quot;5&quot;/&gt;&lt;property id=&quot;20300&quot; value=&quot;Slide 3 - &amp;quot;Presenters&amp;quot;&quot;/&gt;&lt;property id=&quot;20307&quot; value=&quot;447&quot;/&gt;&lt;/object&gt;&lt;object type=&quot;3&quot; unique_id=&quot;10203&quot;&gt;&lt;property id=&quot;20148&quot; value=&quot;5&quot;/&gt;&lt;property id=&quot;20300&quot; value=&quot;Slide 4 - &amp;quot;Agenda&amp;quot;&quot;/&gt;&lt;property id=&quot;20307&quot; value=&quot;401&quot;/&gt;&lt;/object&gt;&lt;object type=&quot;3&quot; unique_id=&quot;10204&quot;&gt;&lt;property id=&quot;20148&quot; value=&quot;5&quot;/&gt;&lt;property id=&quot;20300&quot; value=&quot;Slide 5 - &amp;quot;Participant Poll&amp;quot;&quot;/&gt;&lt;property id=&quot;20307&quot; value=&quot;457&quot;/&gt;&lt;/object&gt;&lt;object type=&quot;3&quot; unique_id=&quot;10205&quot;&gt;&lt;property id=&quot;20148&quot; value=&quot;5&quot;/&gt;&lt;property id=&quot;20300&quot; value=&quot;Slide 6 - &amp;quot;Overview&amp;quot;&quot;/&gt;&lt;property id=&quot;20307&quot; value=&quot;311&quot;/&gt;&lt;/object&gt;&lt;object type=&quot;3&quot; unique_id=&quot;10206&quot;&gt;&lt;property id=&quot;20148&quot; value=&quot;5&quot;/&gt;&lt;property id=&quot;20300&quot; value=&quot;Slide 7 - &amp;quot;Key Dates for TAACCCT Round 3&amp;quot;&quot;/&gt;&lt;property id=&quot;20307&quot; value=&quot;402&quot;/&gt;&lt;/object&gt;&lt;object type=&quot;3&quot; unique_id=&quot;10207&quot;&gt;&lt;property id=&quot;20148&quot; value=&quot;5&quot;/&gt;&lt;property id=&quot;20300&quot; value=&quot;Slide 8 - &amp;quot;TELLING THE ROUND 3 STORY What is your legacy? &amp;quot;&quot;/&gt;&lt;property id=&quot;20307&quot; value=&quot;403&quot;/&gt;&lt;/object&gt;&lt;object type=&quot;3&quot; unique_id=&quot;10208&quot;&gt;&lt;property id=&quot;20148&quot; value=&quot;5&quot;/&gt;&lt;property id=&quot;20300&quot; value=&quot;Slide 9 - &amp;quot;Third Party Evaluations (TPEs)&amp;quot;&quot;/&gt;&lt;property id=&quot;20307&quot; value=&quot;455&quot;/&gt;&lt;/object&gt;&lt;object type=&quot;3&quot; unique_id=&quot;10209&quot;&gt;&lt;property id=&quot;20148&quot; value=&quot;5&quot;/&gt;&lt;property id=&quot;20300&quot; value=&quot;Slide 10 - &amp;quot;Key Closeout Differences for Round 3&amp;quot;&quot;/&gt;&lt;property id=&quot;20307&quot; value=&quot;409&quot;/&gt;&lt;/object&gt;&lt;object type=&quot;3&quot; unique_id=&quot;10210&quot;&gt;&lt;property id=&quot;20148&quot; value=&quot;5&quot;/&gt;&lt;property id=&quot;20300&quot; value=&quot;Slide 11 - &amp;quot;Final Performance and Progress Reports (and other numbers)&amp;quot;&quot;/&gt;&lt;property id=&quot;20307&quot; value=&quot;343&quot;/&gt;&lt;/object&gt;&lt;object type=&quot;3&quot; unique_id=&quot;10211&quot;&gt;&lt;property id=&quot;20148&quot; value=&quot;5&quot;/&gt;&lt;property id=&quot;20300&quot; value=&quot;Slide 12 - &amp;quot;Heads Up&amp;quot;&quot;/&gt;&lt;property id=&quot;20307&quot; value=&quot;345&quot;/&gt;&lt;/object&gt;&lt;object type=&quot;3&quot; unique_id=&quot;10212&quot;&gt;&lt;property id=&quot;20148&quot; value=&quot;5&quot;/&gt;&lt;property id=&quot;20300&quot; value=&quot;Slide 13 - &amp;quot;Final Progress Reports&amp;quot;&quot;/&gt;&lt;property id=&quot;20307&quot; value=&quot;406&quot;/&gt;&lt;/object&gt;&lt;object type=&quot;3&quot; unique_id=&quot;10213&quot;&gt;&lt;property id=&quot;20148&quot; value=&quot;5&quot;/&gt;&lt;property id=&quot;20300&quot; value=&quot;Slide 14 - &amp;quot;When to Report&amp;quot;&quot;/&gt;&lt;property id=&quot;20307&quot; value=&quot;407&quot;/&gt;&lt;/object&gt;&lt;object type=&quot;3&quot; unique_id=&quot;10214&quot;&gt;&lt;property id=&quot;20148&quot; value=&quot;5&quot;/&gt;&lt;property id=&quot;20300&quot; value=&quot;Slide 15 - &amp;quot;What to Report&amp;quot;&quot;/&gt;&lt;property id=&quot;20307&quot; value=&quot;312&quot;/&gt;&lt;/object&gt;&lt;object type=&quot;3&quot; unique_id=&quot;10215&quot;&gt;&lt;property id=&quot;20148&quot; value=&quot;5&quot;/&gt;&lt;property id=&quot;20300&quot; value=&quot;Slide 16 - &amp;quot;What to Report&amp;quot;&quot;/&gt;&lt;property id=&quot;20307&quot; value=&quot;458&quot;/&gt;&lt;/object&gt;&lt;object type=&quot;3&quot; unique_id=&quot;10216&quot;&gt;&lt;property id=&quot;20148&quot; value=&quot;5&quot;/&gt;&lt;property id=&quot;20300&quot; value=&quot;Slide 17 - &amp;quot;What to Report&amp;quot;&quot;/&gt;&lt;property id=&quot;20307&quot; value=&quot;348&quot;/&gt;&lt;/object&gt;&lt;object type=&quot;3&quot; unique_id=&quot;10217&quot;&gt;&lt;property id=&quot;20148&quot; value=&quot;5&quot;/&gt;&lt;property id=&quot;20300&quot; value=&quot;Slide 18 - &amp;quot;Supporting Documentation for Final Report&amp;quot;&quot;/&gt;&lt;property id=&quot;20307&quot; value=&quot;351&quot;/&gt;&lt;/object&gt;&lt;object type=&quot;3&quot; unique_id=&quot;10218&quot;&gt;&lt;property id=&quot;20148&quot; value=&quot;5&quot;/&gt;&lt;property id=&quot;20300&quot; value=&quot;Slide 19 - &amp;quot;FAQ&amp;quot;&quot;/&gt;&lt;property id=&quot;20307&quot; value=&quot;453&quot;/&gt;&lt;/object&gt;&lt;object type=&quot;3&quot; unique_id=&quot;10219&quot;&gt;&lt;property id=&quot;20148&quot; value=&quot;5&quot;/&gt;&lt;property id=&quot;20300&quot; value=&quot;Slide 20 - &amp;quot;FAQ&amp;quot;&quot;/&gt;&lt;property id=&quot;20307&quot; value=&quot;327&quot;/&gt;&lt;/object&gt;&lt;object type=&quot;3&quot; unique_id=&quot;10220&quot;&gt;&lt;property id=&quot;20148&quot; value=&quot;5&quot;/&gt;&lt;property id=&quot;20300&quot; value=&quot;Slide 21 - &amp;quot;FAQ&amp;quot;&quot;/&gt;&lt;property id=&quot;20307&quot; value=&quot;449&quot;/&gt;&lt;/object&gt;&lt;object type=&quot;3&quot; unique_id=&quot;10221&quot;&gt;&lt;property id=&quot;20148&quot; value=&quot;5&quot;/&gt;&lt;property id=&quot;20300&quot; value=&quot;Slide 22 - &amp;quot;FAQ&amp;quot;&quot;/&gt;&lt;property id=&quot;20307&quot; value=&quot;450&quot;/&gt;&lt;/object&gt;&lt;object type=&quot;3&quot; unique_id=&quot;10222&quot;&gt;&lt;property id=&quot;20148&quot; value=&quot;5&quot;/&gt;&lt;property id=&quot;20300&quot; value=&quot;Slide 23 - &amp;quot;FAQ&amp;quot;&quot;/&gt;&lt;property id=&quot;20307&quot; value=&quot;328&quot;/&gt;&lt;/object&gt;&lt;object type=&quot;3&quot; unique_id=&quot;10223&quot;&gt;&lt;property id=&quot;20148&quot; value=&quot;5&quot;/&gt;&lt;property id=&quot;20300&quot; value=&quot;Slide 24&quot;/&gt;&lt;property id=&quot;20307&quot; value=&quot;451&quot;/&gt;&lt;/object&gt;&lt;object type=&quot;3&quot; unique_id=&quot;10224&quot;&gt;&lt;property id=&quot;20148&quot; value=&quot;5&quot;/&gt;&lt;property id=&quot;20300&quot; value=&quot;Slide 25 - &amp;quot;Product Submission Process&amp;quot;&quot;/&gt;&lt;property id=&quot;20307&quot; value=&quot;410&quot;/&gt;&lt;/object&gt;&lt;object type=&quot;3&quot; unique_id=&quot;10225&quot;&gt;&lt;property id=&quot;20148&quot; value=&quot;5&quot;/&gt;&lt;property id=&quot;20300&quot; value=&quot;Slide 26 - &amp;quot;Grant Products and Deliverables&amp;quot;&quot;/&gt;&lt;property id=&quot;20307&quot; value=&quot;411&quot;/&gt;&lt;/object&gt;&lt;object type=&quot;3&quot; unique_id=&quot;10226&quot;&gt;&lt;property id=&quot;20148&quot; value=&quot;5&quot;/&gt;&lt;property id=&quot;20300&quot; value=&quot;Slide 27 - &amp;quot;Grant Products and Deliverables&amp;quot;&quot;/&gt;&lt;property id=&quot;20307&quot; value=&quot;412&quot;/&gt;&lt;/object&gt;&lt;object type=&quot;3&quot; unique_id=&quot;10227&quot;&gt;&lt;property id=&quot;20148&quot; value=&quot;5&quot;/&gt;&lt;property id=&quot;20300&quot; value=&quot;Slide 28 - &amp;quot;Grant Products and Deliverables&amp;quot;&quot;/&gt;&lt;property id=&quot;20307&quot; value=&quot;413&quot;/&gt;&lt;/object&gt;&lt;object type=&quot;3&quot; unique_id=&quot;10228&quot;&gt;&lt;property id=&quot;20148&quot; value=&quot;5&quot;/&gt;&lt;property id=&quot;20300&quot; value=&quot;Slide 29 - &amp;quot;FAQ&amp;quot;&quot;/&gt;&lt;property id=&quot;20307&quot; value=&quot;414&quot;/&gt;&lt;/object&gt;&lt;object type=&quot;3&quot; unique_id=&quot;10229&quot;&gt;&lt;property id=&quot;20148&quot; value=&quot;5&quot;/&gt;&lt;property id=&quot;20300&quot; value=&quot;Slide 30 - &amp;quot;FAQ&amp;quot;&quot;/&gt;&lt;property id=&quot;20307&quot; value=&quot;415&quot;/&gt;&lt;/object&gt;&lt;object type=&quot;3&quot; unique_id=&quot;10230&quot;&gt;&lt;property id=&quot;20148&quot; value=&quot;5&quot;/&gt;&lt;property id=&quot;20300&quot; value=&quot;Slide 31 - &amp;quot;FAQ&amp;quot;&quot;/&gt;&lt;property id=&quot;20307&quot; value=&quot;416&quot;/&gt;&lt;/object&gt;&lt;object type=&quot;3&quot; unique_id=&quot;10231&quot;&gt;&lt;property id=&quot;20148&quot; value=&quot;5&quot;/&gt;&lt;property id=&quot;20300&quot; value=&quot;Slide 32 - &amp;quot;FAQ&amp;quot;&quot;/&gt;&lt;property id=&quot;20307&quot; value=&quot;417&quot;/&gt;&lt;/object&gt;&lt;object type=&quot;3&quot; unique_id=&quot;10232&quot;&gt;&lt;property id=&quot;20148&quot; value=&quot;5&quot;/&gt;&lt;property id=&quot;20300&quot; value=&quot;Slide 33 - &amp;quot;FAQ&amp;quot;&quot;/&gt;&lt;property id=&quot;20307&quot; value=&quot;418&quot;/&gt;&lt;/object&gt;&lt;object type=&quot;3&quot; unique_id=&quot;10233&quot;&gt;&lt;property id=&quot;20148&quot; value=&quot;5&quot;/&gt;&lt;property id=&quot;20300&quot; value=&quot;Slide 34&quot;/&gt;&lt;property id=&quot;20307&quot; value=&quot;452&quot;/&gt;&lt;/object&gt;&lt;object type=&quot;3&quot; unique_id=&quot;10234&quot;&gt;&lt;property id=&quot;20148&quot; value=&quot;5&quot;/&gt;&lt;property id=&quot;20300&quot; value=&quot;Slide 35 - &amp;quot;Grant Closeout Process&amp;quot;&quot;/&gt;&lt;property id=&quot;20307&quot; value=&quot;419&quot;/&gt;&lt;/object&gt;&lt;object type=&quot;3&quot; unique_id=&quot;10235&quot;&gt;&lt;property id=&quot;20148&quot; value=&quot;5&quot;/&gt;&lt;property id=&quot;20300&quot; value=&quot;Slide 36 - &amp;quot;What is Grant Closeout?&amp;quot;&quot;/&gt;&lt;property id=&quot;20307&quot; value=&quot;420&quot;/&gt;&lt;/object&gt;&lt;object type=&quot;3&quot; unique_id=&quot;10236&quot;&gt;&lt;property id=&quot;20148&quot; value=&quot;5&quot;/&gt;&lt;property id=&quot;20300&quot; value=&quot;Slide 37 - &amp;quot;Differences for TAACCCT Round 3&amp;quot;&quot;/&gt;&lt;property id=&quot;20307&quot; value=&quot;445&quot;/&gt;&lt;/object&gt;&lt;object type=&quot;3&quot; unique_id=&quot;10237&quot;&gt;&lt;property id=&quot;20148&quot; value=&quot;5&quot;/&gt;&lt;property id=&quot;20300&quot; value=&quot;Slide 38 - &amp;quot;Who We Are&amp;quot;&quot;/&gt;&lt;property id=&quot;20307&quot; value=&quot;421&quot;/&gt;&lt;/object&gt;&lt;object type=&quot;3&quot; unique_id=&quot;10238&quot;&gt;&lt;property id=&quot;20148&quot; value=&quot;5&quot;/&gt;&lt;property id=&quot;20300&quot; value=&quot;Slide 39 - &amp;quot;Preparing for Closeout&amp;quot;&quot;/&gt;&lt;property id=&quot;20307&quot; value=&quot;422&quot;/&gt;&lt;/object&gt;&lt;object type=&quot;3&quot; unique_id=&quot;10239&quot;&gt;&lt;property id=&quot;20148&quot; value=&quot;5&quot;/&gt;&lt;property id=&quot;20300&quot; value=&quot;Slide 40 - &amp;quot;Closeout Begins&amp;quot;&quot;/&gt;&lt;property id=&quot;20307&quot; value=&quot;423&quot;/&gt;&lt;/object&gt;&lt;object type=&quot;3&quot; unique_id=&quot;10240&quot;&gt;&lt;property id=&quot;20148&quot; value=&quot;5&quot;/&gt;&lt;property id=&quot;20300&quot; value=&quot;Slide 41 - &amp;quot;Closeout Continues&amp;quot;&quot;/&gt;&lt;property id=&quot;20307&quot; value=&quot;425&quot;/&gt;&lt;/object&gt;&lt;object type=&quot;3&quot; unique_id=&quot;10241&quot;&gt;&lt;property id=&quot;20148&quot; value=&quot;5&quot;/&gt;&lt;property id=&quot;20300&quot; value=&quot;Slide 42 - &amp;quot;Closeout Deadlines – Round 3 Grantees&amp;quot;&quot;/&gt;&lt;property id=&quot;20307&quot; value=&quot;426&quot;/&gt;&lt;/object&gt;&lt;object type=&quot;3&quot; unique_id=&quot;10242&quot;&gt;&lt;property id=&quot;20148&quot; value=&quot;5&quot;/&gt;&lt;property id=&quot;20300&quot; value=&quot;Slide 43 - &amp;quot;Notification Letter&amp;quot;&quot;/&gt;&lt;property id=&quot;20307&quot; value=&quot;454&quot;/&gt;&lt;/object&gt;&lt;object type=&quot;3&quot; unique_id=&quot;10243&quot;&gt;&lt;property id=&quot;20148&quot; value=&quot;5&quot;/&gt;&lt;property id=&quot;20300&quot; value=&quot;Slide 44 - &amp;quot;End User Manual&amp;quot;&quot;/&gt;&lt;property id=&quot;20307&quot; value=&quot;428&quot;/&gt;&lt;/object&gt;&lt;object type=&quot;3&quot; unique_id=&quot;10244&quot;&gt;&lt;property id=&quot;20148&quot; value=&quot;5&quot;/&gt;&lt;property id=&quot;20300&quot; value=&quot;Slide 45 - &amp;quot;Elements of the Grant Closeout Package&amp;quot;&quot;/&gt;&lt;property id=&quot;20307&quot; value=&quot;424&quot;/&gt;&lt;/object&gt;&lt;object type=&quot;3&quot; unique_id=&quot;10245&quot;&gt;&lt;property id=&quot;20148&quot; value=&quot;5&quot;/&gt;&lt;property id=&quot;20300&quot; value=&quot;Slide 46 - &amp;quot;Final Quarterly 9130&amp;quot;&quot;/&gt;&lt;property id=&quot;20307&quot; value=&quot;432&quot;/&gt;&lt;/object&gt;&lt;object type=&quot;3&quot; unique_id=&quot;10246&quot;&gt;&lt;property id=&quot;20148&quot; value=&quot;5&quot;/&gt;&lt;property id=&quot;20300&quot; value=&quot;Slide 47 - &amp;quot;Closeout Financial Report (Closeout 9130)&amp;quot;&quot;/&gt;&lt;property id=&quot;20307&quot; value=&quot;433&quot;/&gt;&lt;/object&gt;&lt;object type=&quot;3&quot; unique_id=&quot;10247&quot;&gt;&lt;property id=&quot;20148&quot; value=&quot;5&quot;/&gt;&lt;property id=&quot;20300&quot; value=&quot;Slide 48 - &amp;quot;Final Quarterly 9130/Closeout 9130&amp;quot;&quot;/&gt;&lt;property id=&quot;20307&quot; value=&quot;434&quot;/&gt;&lt;/object&gt;&lt;object type=&quot;3&quot; unique_id=&quot;10248&quot;&gt;&lt;property id=&quot;20148&quot; value=&quot;5&quot;/&gt;&lt;property id=&quot;20300&quot; value=&quot;Slide 49 - &amp;quot;Liquidation of Obligation&amp;quot;&quot;/&gt;&lt;property id=&quot;20307&quot; value=&quot;435&quot;/&gt;&lt;/object&gt;&lt;object type=&quot;3&quot; unique_id=&quot;10249&quot;&gt;&lt;property id=&quot;20148&quot; value=&quot;5&quot;/&gt;&lt;property id=&quot;20300&quot; value=&quot;Slide 50 - &amp;quot;Compliance &amp;quot;&quot;/&gt;&lt;property id=&quot;20307&quot; value=&quot;436&quot;/&gt;&lt;/object&gt;&lt;object type=&quot;3&quot; unique_id=&quot;10250&quot;&gt;&lt;property id=&quot;20148&quot; value=&quot;5&quot;/&gt;&lt;property id=&quot;20300&quot; value=&quot;Slide 51 - &amp;quot;Compliance – Budget and Costs&amp;quot;&quot;/&gt;&lt;property id=&quot;20307&quot; value=&quot;437&quot;/&gt;&lt;/object&gt;&lt;object type=&quot;3&quot; unique_id=&quot;10251&quot;&gt;&lt;property id=&quot;20148&quot; value=&quot;5&quot;/&gt;&lt;property id=&quot;20300&quot; value=&quot;Slide 52 - &amp;quot;Budget Realignments in Closeout&amp;quot;&quot;/&gt;&lt;property id=&quot;20307&quot; value=&quot;438&quot;/&gt;&lt;/object&gt;&lt;object type=&quot;3&quot; unique_id=&quot;10252&quot;&gt;&lt;property id=&quot;20148&quot; value=&quot;5&quot;/&gt;&lt;property id=&quot;20300&quot; value=&quot;Slide 53 - &amp;quot;Compliance – Indirect Costs&amp;quot;&quot;/&gt;&lt;property id=&quot;20307&quot; value=&quot;439&quot;/&gt;&lt;/object&gt;&lt;object type=&quot;3&quot; unique_id=&quot;10253&quot;&gt;&lt;property id=&quot;20148&quot; value=&quot;5&quot;/&gt;&lt;property id=&quot;20300&quot; value=&quot;Slide 54 - &amp;quot;Property Certification Form&amp;quot;&quot;/&gt;&lt;property id=&quot;20307&quot; value=&quot;440&quot;/&gt;&lt;/object&gt;&lt;object type=&quot;3&quot; unique_id=&quot;10254&quot;&gt;&lt;property id=&quot;20148&quot; value=&quot;5&quot;/&gt;&lt;property id=&quot;20300&quot; value=&quot;Slide 55 - &amp;quot;Submission Confirmation Letter&amp;quot;&quot;/&gt;&lt;property id=&quot;20307&quot; value=&quot;429&quot;/&gt;&lt;/object&gt;&lt;object type=&quot;3&quot; unique_id=&quot;10255&quot;&gt;&lt;property id=&quot;20148&quot; value=&quot;5&quot;/&gt;&lt;property id=&quot;20300&quot; value=&quot;Slide 56 - &amp;quot;Preliminary Settlement Letter&amp;quot;&quot;/&gt;&lt;property id=&quot;20307&quot; value=&quot;430&quot;/&gt;&lt;/object&gt;&lt;object type=&quot;3&quot; unique_id=&quot;10256&quot;&gt;&lt;property id=&quot;20148&quot; value=&quot;5&quot;/&gt;&lt;property id=&quot;20300&quot; value=&quot;Slide 57 - &amp;quot;Common Misunderstandings&amp;quot;&quot;/&gt;&lt;property id=&quot;20307&quot; value=&quot;441&quot;/&gt;&lt;/object&gt;&lt;object type=&quot;3&quot; unique_id=&quot;10257&quot;&gt;&lt;property id=&quot;20148&quot; value=&quot;5&quot;/&gt;&lt;property id=&quot;20300&quot; value=&quot;Slide 58 - &amp;quot;Common issues Which Delay Closeout&amp;quot;&quot;/&gt;&lt;property id=&quot;20307&quot; value=&quot;442&quot;/&gt;&lt;/object&gt;&lt;object type=&quot;3&quot; unique_id=&quot;10258&quot;&gt;&lt;property id=&quot;20148&quot; value=&quot;5&quot;/&gt;&lt;property id=&quot;20300&quot; value=&quot;Slide 59 - &amp;quot;Refunds&amp;quot;&quot;/&gt;&lt;property id=&quot;20307&quot; value=&quot;443&quot;/&gt;&lt;/object&gt;&lt;object type=&quot;3&quot; unique_id=&quot;10259&quot;&gt;&lt;property id=&quot;20148&quot; value=&quot;5&quot;/&gt;&lt;property id=&quot;20300&quot; value=&quot;Slide 60 - &amp;quot;Frequently Asked Questions&amp;quot;&quot;/&gt;&lt;property id=&quot;20307&quot; value=&quot;444&quot;/&gt;&lt;/object&gt;&lt;object type=&quot;3&quot; unique_id=&quot;10260&quot;&gt;&lt;property id=&quot;20148&quot; value=&quot;5&quot;/&gt;&lt;property id=&quot;20300&quot; value=&quot;Slide 61&quot;/&gt;&lt;property id=&quot;20307&quot; value=&quot;379&quot;/&gt;&lt;/object&gt;&lt;object type=&quot;3&quot; unique_id=&quot;10261&quot;&gt;&lt;property id=&quot;20148&quot; value=&quot;5&quot;/&gt;&lt;property id=&quot;20300&quot; value=&quot;Slide 62&quot;/&gt;&lt;property id=&quot;20307&quot; value=&quot;380&quot;/&gt;&lt;/object&gt;&lt;/object&gt;&lt;/object&gt;&lt;/database&gt;"/>
  <p:tag name="SECTOMILLISECCONVERTED" val="1"/>
</p:tagLst>
</file>

<file path=ppt/theme/theme1.xml><?xml version="1.0" encoding="utf-8"?>
<a:theme xmlns:a="http://schemas.openxmlformats.org/drawingml/2006/main" name="TAC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TACT Theme</Template>
  <TotalTime>11174</TotalTime>
  <Words>3147</Words>
  <Application>Microsoft Office PowerPoint</Application>
  <PresentationFormat>On-screen Show (4:3)</PresentationFormat>
  <Paragraphs>493</Paragraphs>
  <Slides>62</Slides>
  <Notes>60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Calibri</vt:lpstr>
      <vt:lpstr>Franklin Gothic Demi</vt:lpstr>
      <vt:lpstr>Franklin Gothic Medium</vt:lpstr>
      <vt:lpstr>Times New Roman</vt:lpstr>
      <vt:lpstr>Wingdings</vt:lpstr>
      <vt:lpstr>Wingdings 2</vt:lpstr>
      <vt:lpstr>TACT Theme</vt:lpstr>
      <vt:lpstr>Understanding Grant Closeout for TAACCCT Round 3</vt:lpstr>
      <vt:lpstr>TAACCCT Learning Network at a Glance</vt:lpstr>
      <vt:lpstr>Presenters</vt:lpstr>
      <vt:lpstr>Agenda</vt:lpstr>
      <vt:lpstr>Participant Poll</vt:lpstr>
      <vt:lpstr>Overview</vt:lpstr>
      <vt:lpstr>Key Dates for TAACCCT Round 3</vt:lpstr>
      <vt:lpstr>TELLING THE ROUND 3 STORY What is your legacy? </vt:lpstr>
      <vt:lpstr>Third Party Evaluations (TPEs)</vt:lpstr>
      <vt:lpstr>Key Closeout Differences for Round 3</vt:lpstr>
      <vt:lpstr>Final Performance and Progress Reports (and other numbers)</vt:lpstr>
      <vt:lpstr>Heads Up</vt:lpstr>
      <vt:lpstr>Final Progress Reports</vt:lpstr>
      <vt:lpstr>When to Report</vt:lpstr>
      <vt:lpstr>What to Report</vt:lpstr>
      <vt:lpstr>What to Report</vt:lpstr>
      <vt:lpstr>What to Report</vt:lpstr>
      <vt:lpstr>Supporting Documentation for Final Report</vt:lpstr>
      <vt:lpstr>FAQ</vt:lpstr>
      <vt:lpstr>FAQ</vt:lpstr>
      <vt:lpstr>FAQ</vt:lpstr>
      <vt:lpstr>FAQ</vt:lpstr>
      <vt:lpstr>FAQ</vt:lpstr>
      <vt:lpstr>PowerPoint Presentation</vt:lpstr>
      <vt:lpstr>Product Submission Process</vt:lpstr>
      <vt:lpstr>Grant Products and Deliverables</vt:lpstr>
      <vt:lpstr>Grant Products and Deliverables</vt:lpstr>
      <vt:lpstr>Grant Products and Deliverables</vt:lpstr>
      <vt:lpstr>FAQ</vt:lpstr>
      <vt:lpstr>FAQ</vt:lpstr>
      <vt:lpstr>FAQ</vt:lpstr>
      <vt:lpstr>FAQ</vt:lpstr>
      <vt:lpstr>FAQ</vt:lpstr>
      <vt:lpstr>PowerPoint Presentation</vt:lpstr>
      <vt:lpstr>Grant Closeout Process</vt:lpstr>
      <vt:lpstr>What is Grant Closeout?</vt:lpstr>
      <vt:lpstr>Differences for TAACCCT Round 3</vt:lpstr>
      <vt:lpstr>Who We Are</vt:lpstr>
      <vt:lpstr>Preparing for Closeout</vt:lpstr>
      <vt:lpstr>Closeout Begins</vt:lpstr>
      <vt:lpstr>Closeout Continues</vt:lpstr>
      <vt:lpstr>Closeout Deadlines – Round 3 Grantees</vt:lpstr>
      <vt:lpstr>Notification Letter</vt:lpstr>
      <vt:lpstr>End User Manual</vt:lpstr>
      <vt:lpstr>Elements of the Grant Closeout Package</vt:lpstr>
      <vt:lpstr>Final Quarterly 9130</vt:lpstr>
      <vt:lpstr>Closeout Financial Report (Closeout 9130)</vt:lpstr>
      <vt:lpstr>Final Quarterly 9130/Closeout 9130</vt:lpstr>
      <vt:lpstr>Liquidation of Obligation</vt:lpstr>
      <vt:lpstr>Compliance </vt:lpstr>
      <vt:lpstr>Compliance – Budget and Costs</vt:lpstr>
      <vt:lpstr>Budget Realignments in Closeout</vt:lpstr>
      <vt:lpstr>Compliance – Indirect Costs</vt:lpstr>
      <vt:lpstr>Property Certification Form</vt:lpstr>
      <vt:lpstr>Submission Confirmation Letter</vt:lpstr>
      <vt:lpstr>Preliminary Settlement Letter</vt:lpstr>
      <vt:lpstr>Common Misunderstandings</vt:lpstr>
      <vt:lpstr>Common issues Which Delay Closeout</vt:lpstr>
      <vt:lpstr>Refunds</vt:lpstr>
      <vt:lpstr>Frequently Asked Questions</vt:lpstr>
      <vt:lpstr>PowerPoint Presentation</vt:lpstr>
      <vt:lpstr>PowerPoint Presentation</vt:lpstr>
    </vt:vector>
  </TitlesOfParts>
  <Company>Employment &amp; Training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ducut.edward</dc:creator>
  <cp:lastModifiedBy>Laura Casertano</cp:lastModifiedBy>
  <cp:revision>299</cp:revision>
  <cp:lastPrinted>2017-01-23T19:36:22Z</cp:lastPrinted>
  <dcterms:created xsi:type="dcterms:W3CDTF">2014-03-04T15:26:59Z</dcterms:created>
  <dcterms:modified xsi:type="dcterms:W3CDTF">2017-02-16T14:39:27Z</dcterms:modified>
</cp:coreProperties>
</file>