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9" r:id="rId2"/>
  </p:sldMasterIdLst>
  <p:notesMasterIdLst>
    <p:notesMasterId r:id="rId46"/>
  </p:notesMasterIdLst>
  <p:sldIdLst>
    <p:sldId id="256" r:id="rId3"/>
    <p:sldId id="264" r:id="rId4"/>
    <p:sldId id="312" r:id="rId5"/>
    <p:sldId id="305" r:id="rId6"/>
    <p:sldId id="306" r:id="rId7"/>
    <p:sldId id="313" r:id="rId8"/>
    <p:sldId id="270" r:id="rId9"/>
    <p:sldId id="265" r:id="rId10"/>
    <p:sldId id="321" r:id="rId11"/>
    <p:sldId id="297" r:id="rId12"/>
    <p:sldId id="298" r:id="rId13"/>
    <p:sldId id="333" r:id="rId14"/>
    <p:sldId id="327" r:id="rId15"/>
    <p:sldId id="272" r:id="rId16"/>
    <p:sldId id="302" r:id="rId17"/>
    <p:sldId id="281" r:id="rId18"/>
    <p:sldId id="280" r:id="rId19"/>
    <p:sldId id="307" r:id="rId20"/>
    <p:sldId id="282" r:id="rId21"/>
    <p:sldId id="283" r:id="rId22"/>
    <p:sldId id="300" r:id="rId23"/>
    <p:sldId id="295" r:id="rId24"/>
    <p:sldId id="303" r:id="rId25"/>
    <p:sldId id="294" r:id="rId26"/>
    <p:sldId id="304" r:id="rId27"/>
    <p:sldId id="334" r:id="rId28"/>
    <p:sldId id="284" r:id="rId29"/>
    <p:sldId id="287" r:id="rId30"/>
    <p:sldId id="285" r:id="rId31"/>
    <p:sldId id="286" r:id="rId32"/>
    <p:sldId id="335" r:id="rId33"/>
    <p:sldId id="289" r:id="rId34"/>
    <p:sldId id="322" r:id="rId35"/>
    <p:sldId id="301" r:id="rId36"/>
    <p:sldId id="315" r:id="rId37"/>
    <p:sldId id="318" r:id="rId38"/>
    <p:sldId id="319" r:id="rId39"/>
    <p:sldId id="320" r:id="rId40"/>
    <p:sldId id="324" r:id="rId41"/>
    <p:sldId id="261" r:id="rId42"/>
    <p:sldId id="325" r:id="rId43"/>
    <p:sldId id="262" r:id="rId44"/>
    <p:sldId id="332" r:id="rId45"/>
  </p:sldIdLst>
  <p:sldSz cx="9144000" cy="6858000" type="screen4x3"/>
  <p:notesSz cx="7010400" cy="9296400"/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B9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9" autoAdjust="0"/>
    <p:restoredTop sz="81860" autoAdjust="0"/>
  </p:normalViewPr>
  <p:slideViewPr>
    <p:cSldViewPr snapToGrid="0">
      <p:cViewPr varScale="1">
        <p:scale>
          <a:sx n="56" d="100"/>
          <a:sy n="56" d="100"/>
        </p:scale>
        <p:origin x="186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394"/>
    </p:cViewPr>
  </p:sorterViewPr>
  <p:notesViewPr>
    <p:cSldViewPr snapToGrid="0">
      <p:cViewPr>
        <p:scale>
          <a:sx n="100" d="100"/>
          <a:sy n="100" d="100"/>
        </p:scale>
        <p:origin x="-1692" y="5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D2029B-C62C-4E46-A32D-EFC7A4283384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603F18-A04F-4A45-AC8E-9C70738A4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4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61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05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2465" y="4282440"/>
            <a:ext cx="5608320" cy="41833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65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2465" y="4282440"/>
            <a:ext cx="5608320" cy="41833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9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2465" y="4282440"/>
            <a:ext cx="5608320" cy="41833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65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81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54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15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76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54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51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83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06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63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97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97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746125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58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746125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58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47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3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76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5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3475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34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56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06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525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11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15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67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79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61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1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74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353887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26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0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0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089793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57349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Technical</a:t>
            </a:r>
            <a:r>
              <a:rPr lang="en-US" sz="3600" b="1" kern="1200" baseline="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 Assistance</a:t>
            </a:r>
            <a:endParaRPr lang="en-US" sz="3600" b="1" kern="12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0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700" b="0" i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Choose the answer</a:t>
            </a:r>
            <a:r>
              <a:rPr lang="en-US" sz="1700" b="0" i="1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that best reflects you (or your group):</a:t>
            </a:r>
            <a:endParaRPr lang="en-US" sz="1700" b="0" i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074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36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54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Closing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2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7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4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61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2141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3600" b="1" cap="small" spc="-75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i="1" kern="1200" cap="none" spc="-75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3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1500" b="0" i="1" kern="1200" cap="none" spc="-75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3" y="5253066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5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6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2484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30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43"/>
            <a:ext cx="7451724" cy="157956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5"/>
            <a:ext cx="7451724" cy="1500187"/>
          </a:xfrm>
        </p:spPr>
        <p:txBody>
          <a:bodyPr/>
          <a:lstStyle>
            <a:lvl1pPr marL="0" indent="0" algn="r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12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349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2"/>
            <a:ext cx="3886200" cy="4754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2"/>
            <a:ext cx="3886200" cy="4754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49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2"/>
            <a:ext cx="3886200" cy="4157663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2"/>
            <a:ext cx="3886200" cy="4157663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8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18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7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18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27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83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274313" indent="-274313">
              <a:buFont typeface="Wingdings" panose="05000000000000000000" pitchFamily="2" charset="2"/>
              <a:buChar char=""/>
              <a:defRPr lang="en-US" sz="21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480048" indent="0">
              <a:buNone/>
              <a:defRPr sz="1650" i="1"/>
            </a:lvl2pPr>
            <a:lvl3pPr marL="480048" indent="0">
              <a:spcBef>
                <a:spcPts val="900"/>
              </a:spcBef>
              <a:spcAft>
                <a:spcPts val="18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2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5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28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2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8"/>
            <a:ext cx="4621530" cy="1171941"/>
          </a:xfrm>
        </p:spPr>
        <p:txBody>
          <a:bodyPr tIns="0"/>
          <a:lstStyle>
            <a:lvl1pPr marL="274313" indent="-274313">
              <a:buFont typeface="Wingdings" panose="05000000000000000000" pitchFamily="2" charset="2"/>
              <a:buChar char=""/>
              <a:defRPr lang="en-US" sz="165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480048" indent="0">
              <a:buNone/>
              <a:defRPr sz="1500" i="1"/>
            </a:lvl2pPr>
            <a:lvl3pPr marL="480048" indent="0">
              <a:spcBef>
                <a:spcPts val="900"/>
              </a:spcBef>
              <a:spcAft>
                <a:spcPts val="18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93"/>
            <a:ext cx="4621530" cy="1171941"/>
          </a:xfrm>
        </p:spPr>
        <p:txBody>
          <a:bodyPr tIns="0"/>
          <a:lstStyle>
            <a:lvl1pPr marL="274313" indent="-274313">
              <a:buFont typeface="Wingdings" panose="05000000000000000000" pitchFamily="2" charset="2"/>
              <a:buChar char=""/>
              <a:defRPr lang="en-US" sz="165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480048" indent="0">
              <a:buNone/>
              <a:defRPr sz="1500" i="1"/>
            </a:lvl2pPr>
            <a:lvl3pPr marL="480048" indent="0">
              <a:spcBef>
                <a:spcPts val="900"/>
              </a:spcBef>
              <a:spcAft>
                <a:spcPts val="18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8"/>
            <a:ext cx="4621530" cy="1171941"/>
          </a:xfrm>
        </p:spPr>
        <p:txBody>
          <a:bodyPr tIns="0"/>
          <a:lstStyle>
            <a:lvl1pPr marL="274313" indent="-274313">
              <a:buFont typeface="Wingdings" panose="05000000000000000000" pitchFamily="2" charset="2"/>
              <a:buChar char=""/>
              <a:defRPr lang="en-US" sz="165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480048" indent="0">
              <a:buNone/>
              <a:defRPr sz="1500" i="1"/>
            </a:lvl2pPr>
            <a:lvl3pPr marL="480048" indent="0">
              <a:spcBef>
                <a:spcPts val="900"/>
              </a:spcBef>
              <a:spcAft>
                <a:spcPts val="18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71082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2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342892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 defTabSz="342892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050" i="1" spc="45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6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7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6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37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2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6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313" indent="-274313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8343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2127235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6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342892" indent="-342892" algn="l">
              <a:buFont typeface="Wingdings" panose="05000000000000000000" pitchFamily="2" charset="2"/>
              <a:buChar char="u"/>
              <a:defRPr sz="2100" b="0" i="1">
                <a:solidFill>
                  <a:schemeClr val="accent4"/>
                </a:solidFill>
              </a:defRPr>
            </a:lvl1pPr>
            <a:lvl2pPr marL="240024" indent="0" algn="l">
              <a:buNone/>
              <a:defRPr sz="165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72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72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51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936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450"/>
              </a:spcBef>
              <a:spcAft>
                <a:spcPts val="1350"/>
              </a:spcAft>
              <a:buNone/>
              <a:defRPr baseline="0"/>
            </a:lvl1pPr>
            <a:lvl2pPr>
              <a:spcAft>
                <a:spcPts val="900"/>
              </a:spcAft>
              <a:defRPr sz="135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342892" indent="-342892" algn="l">
              <a:buFont typeface="Wingdings" panose="05000000000000000000" pitchFamily="2" charset="2"/>
              <a:buChar char="u"/>
              <a:defRPr sz="2100" b="0" i="1">
                <a:solidFill>
                  <a:schemeClr val="accent4"/>
                </a:solidFill>
              </a:defRPr>
            </a:lvl1pPr>
            <a:lvl2pPr marL="240024" indent="0" algn="l">
              <a:buNone/>
              <a:defRPr sz="165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72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72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51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163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7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900"/>
              </a:spcBef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880756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30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900"/>
              </a:spcBef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1169475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900"/>
              </a:spcBef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2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9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18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385754" indent="-385754">
              <a:spcBef>
                <a:spcPts val="900"/>
              </a:spcBef>
              <a:buFont typeface="+mj-lt"/>
              <a:buAutoNum type="arabicPeriod"/>
              <a:defRPr baseline="0"/>
            </a:lvl1pPr>
            <a:lvl2pPr>
              <a:spcAft>
                <a:spcPts val="45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900"/>
              </a:spcBef>
              <a:buFont typeface="+mj-lt"/>
              <a:buNone/>
              <a:defRPr lang="en-US" sz="195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45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2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90" y="2573018"/>
            <a:ext cx="6711950" cy="26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US" sz="1275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4031355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4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3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87614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203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342892"/>
            <a:fld id="{8DEF4980-7D5E-40D0-86AF-7E56E9BA502E}" type="slidenum">
              <a:rPr lang="en-US" sz="825">
                <a:solidFill>
                  <a:srgbClr val="54BCEA">
                    <a:lumMod val="40000"/>
                    <a:lumOff val="60000"/>
                  </a:srgbClr>
                </a:solidFill>
              </a:rPr>
              <a:pPr algn="r" defTabSz="342892"/>
              <a:t>‹#›</a:t>
            </a:fld>
            <a:endParaRPr lang="en-US" sz="825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1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63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342892" indent="-342892" algn="r">
              <a:buFont typeface="Wingdings" panose="05000000000000000000" pitchFamily="2" charset="2"/>
              <a:buChar char="u"/>
              <a:defRPr sz="2100" b="0" i="1">
                <a:solidFill>
                  <a:schemeClr val="bg1"/>
                </a:solidFill>
              </a:defRPr>
            </a:lvl1pPr>
            <a:lvl2pPr marL="240024" indent="0" algn="r">
              <a:buNone/>
              <a:defRPr sz="165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3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72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72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71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6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6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1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  <a:lvl2pPr marL="137156" indent="0">
              <a:buNone/>
              <a:defRPr sz="1350" baseline="0"/>
            </a:lvl2pPr>
            <a:lvl3pPr marL="308603" indent="-171446">
              <a:spcAft>
                <a:spcPts val="9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200">
                <a:solidFill>
                  <a:srgbClr val="6876BC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7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  <a:lvl2pPr marL="137156" indent="0">
              <a:buNone/>
              <a:defRPr sz="1350"/>
            </a:lvl2pPr>
            <a:lvl3pPr marL="308603" indent="-214308">
              <a:spcAft>
                <a:spcPts val="9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2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288029" lvl="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7" y="348971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60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1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1650" b="1" baseline="0"/>
            </a:lvl1pPr>
            <a:lvl2pPr marL="137156" indent="0">
              <a:buNone/>
              <a:defRPr sz="1350" baseline="0"/>
            </a:lvl2pPr>
            <a:lvl3pPr marL="308603" indent="-171446">
              <a:spcAft>
                <a:spcPts val="9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200">
                <a:solidFill>
                  <a:srgbClr val="6876BC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801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69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8"/>
            <a:ext cx="6711950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n-US" sz="27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78089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203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342892"/>
            <a:fld id="{8DEF4980-7D5E-40D0-86AF-7E56E9BA502E}" type="slidenum">
              <a:rPr lang="en-US" sz="825">
                <a:solidFill>
                  <a:srgbClr val="54BCEA">
                    <a:lumMod val="40000"/>
                    <a:lumOff val="60000"/>
                  </a:srgbClr>
                </a:solidFill>
              </a:rPr>
              <a:pPr algn="r" defTabSz="342892"/>
              <a:t>‹#›</a:t>
            </a:fld>
            <a:endParaRPr lang="en-US" sz="825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195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195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342892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 defTabSz="342892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050" i="1" spc="45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6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15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4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3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87614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78089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203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342892"/>
            <a:fld id="{8DEF4980-7D5E-40D0-86AF-7E56E9BA502E}" type="slidenum">
              <a:rPr lang="en-US" sz="825">
                <a:solidFill>
                  <a:srgbClr val="54BCEA">
                    <a:lumMod val="40000"/>
                    <a:lumOff val="60000"/>
                  </a:srgbClr>
                </a:solidFill>
              </a:rPr>
              <a:pPr algn="r" defTabSz="342892"/>
              <a:t>‹#›</a:t>
            </a:fld>
            <a:endParaRPr lang="en-US" sz="825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71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6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444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2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4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3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78089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203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342892"/>
            <a:fld id="{8DEF4980-7D5E-40D0-86AF-7E56E9BA502E}" type="slidenum">
              <a:rPr lang="en-US" sz="825">
                <a:solidFill>
                  <a:srgbClr val="54BCEA">
                    <a:lumMod val="40000"/>
                    <a:lumOff val="60000"/>
                  </a:srgbClr>
                </a:solidFill>
              </a:rPr>
              <a:pPr algn="r" defTabSz="342892"/>
              <a:t>‹#›</a:t>
            </a:fld>
            <a:endParaRPr lang="en-US" sz="825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71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6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071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280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41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4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221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3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2" r:id="rId3"/>
    <p:sldLayoutId id="2147483664" r:id="rId4"/>
    <p:sldLayoutId id="2147483684" r:id="rId5"/>
    <p:sldLayoutId id="2147483679" r:id="rId6"/>
    <p:sldLayoutId id="2147483681" r:id="rId7"/>
    <p:sldLayoutId id="2147483682" r:id="rId8"/>
    <p:sldLayoutId id="2147483683" r:id="rId9"/>
    <p:sldLayoutId id="2147483677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85" r:id="rId17"/>
    <p:sldLayoutId id="2147483686" r:id="rId18"/>
    <p:sldLayoutId id="2147483693" r:id="rId19"/>
    <p:sldLayoutId id="2147483678" r:id="rId20"/>
    <p:sldLayoutId id="2147483680" r:id="rId21"/>
    <p:sldLayoutId id="2147483666" r:id="rId22"/>
    <p:sldLayoutId id="2147483667" r:id="rId23"/>
    <p:sldLayoutId id="214748367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4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3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71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6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" y="5378089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203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342892"/>
            <a:fld id="{8DEF4980-7D5E-40D0-86AF-7E56E9BA502E}" type="slidenum">
              <a:rPr lang="en-US" sz="825">
                <a:solidFill>
                  <a:srgbClr val="54BCEA">
                    <a:lumMod val="40000"/>
                    <a:lumOff val="60000"/>
                  </a:srgbClr>
                </a:solidFill>
              </a:rPr>
              <a:pPr algn="r" defTabSz="342892"/>
              <a:t>‹#›</a:t>
            </a:fld>
            <a:endParaRPr lang="en-US" sz="825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0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274313" indent="-274313" algn="l" defTabSz="685783" rtl="0" eaLnBrk="1" latinLnBrk="0" hangingPunct="1">
        <a:lnSpc>
          <a:spcPct val="90000"/>
        </a:lnSpc>
        <a:spcBef>
          <a:spcPts val="750"/>
        </a:spcBef>
        <a:buClr>
          <a:schemeClr val="accent4"/>
        </a:buClr>
        <a:buFont typeface="Wingdings" panose="05000000000000000000" pitchFamily="2" charset="2"/>
        <a:buChar char="v"/>
        <a:defRPr sz="19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14337" indent="-274313" algn="l" defTabSz="685783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 2" panose="05020102010507070707" pitchFamily="18" charset="2"/>
        <a:buChar char="®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15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35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ion.workforcegps.org/events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ion.workforcegps.org/events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on.workforcegps.org/events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ion.workforcegps.org/events" TargetMode="Externa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ion.workforcegps.org/FocusArea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ion.workforcegps.org/FocusAreas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/>
              <a:t>One-Stop </a:t>
            </a:r>
            <a:r>
              <a:rPr lang="en-US" dirty="0"/>
              <a:t>Delivery</a:t>
            </a:r>
            <a:r>
              <a:rPr lang="en-US" sz="5400" dirty="0"/>
              <a:t> System Overview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February 15,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06" y="605978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4400" dirty="0"/>
              <a:t>The American Job Center Network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98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The American Job Center Network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714" y="1841501"/>
            <a:ext cx="5757636" cy="4064000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n-US" b="1" dirty="0">
                <a:solidFill>
                  <a:schemeClr val="tx2"/>
                </a:solidFill>
              </a:rPr>
              <a:t>Purpose</a:t>
            </a:r>
            <a:r>
              <a:rPr lang="en-US" dirty="0"/>
              <a:t> of the American Job Center Network guidance</a:t>
            </a:r>
          </a:p>
          <a:p>
            <a:pPr lvl="1">
              <a:spcBef>
                <a:spcPts val="3000"/>
              </a:spcBef>
            </a:pPr>
            <a:r>
              <a:rPr lang="en-US" dirty="0"/>
              <a:t>Provides general guidance for the implementation of operational requirements. </a:t>
            </a:r>
          </a:p>
          <a:p>
            <a:pPr lvl="1">
              <a:spcBef>
                <a:spcPts val="3000"/>
              </a:spcBef>
            </a:pPr>
            <a:r>
              <a:rPr lang="en-US" dirty="0"/>
              <a:t>Provides the primary components for understanding and implementing an integrated American Job Center network. </a:t>
            </a:r>
          </a:p>
          <a:p>
            <a:pPr>
              <a:spcBef>
                <a:spcPts val="3000"/>
              </a:spcBef>
            </a:pPr>
            <a:endParaRPr lang="en-US" dirty="0"/>
          </a:p>
        </p:txBody>
      </p:sp>
      <p:pic>
        <p:nvPicPr>
          <p:cNvPr id="7" name="Picture 6" descr="lightbulb graphic" title="lightbulb graphic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841501"/>
            <a:ext cx="2066373" cy="274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3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The American Job Center Network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595" y="1262743"/>
            <a:ext cx="6202234" cy="4410529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3000"/>
              </a:spcBef>
              <a:buNone/>
            </a:pPr>
            <a:r>
              <a:rPr lang="en-US" b="1" dirty="0">
                <a:solidFill>
                  <a:schemeClr val="tx2"/>
                </a:solidFill>
              </a:rPr>
              <a:t>Vision</a:t>
            </a:r>
            <a:r>
              <a:rPr lang="en-US" dirty="0"/>
              <a:t> for the American Job Center Network</a:t>
            </a:r>
          </a:p>
          <a:p>
            <a:pPr marL="0" indent="0">
              <a:spcBef>
                <a:spcPts val="3000"/>
              </a:spcBef>
              <a:buNone/>
            </a:pPr>
            <a:endParaRPr lang="en-US" sz="900" dirty="0"/>
          </a:p>
          <a:p>
            <a:pPr lvl="0"/>
            <a:r>
              <a:rPr lang="en-US" sz="2400" dirty="0"/>
              <a:t>AJCs reflect a modern public workforce system </a:t>
            </a:r>
          </a:p>
          <a:p>
            <a:pPr marL="0" lvl="0" indent="0">
              <a:buNone/>
            </a:pPr>
            <a:endParaRPr lang="en-US" sz="2400" dirty="0"/>
          </a:p>
          <a:p>
            <a:pPr lvl="0"/>
            <a:r>
              <a:rPr lang="en-US" sz="2400" dirty="0"/>
              <a:t>AJCs provide a full range of services </a:t>
            </a:r>
          </a:p>
          <a:p>
            <a:pPr marL="0" lvl="0" indent="0">
              <a:buNone/>
            </a:pPr>
            <a:r>
              <a:rPr lang="en-US" sz="2400" dirty="0"/>
              <a:t> </a:t>
            </a:r>
          </a:p>
          <a:p>
            <a:pPr lvl="0"/>
            <a:r>
              <a:rPr lang="en-US" sz="2400" dirty="0"/>
              <a:t>AJCs align workforce development, education, and economic development programs  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AJCs increase access to and opportunities for employment, education, training, and support services </a:t>
            </a:r>
          </a:p>
        </p:txBody>
      </p:sp>
      <p:pic>
        <p:nvPicPr>
          <p:cNvPr id="7" name="Picture 6" descr="lightbulb graphic" title="lightbulb graphic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841501"/>
            <a:ext cx="2066373" cy="2742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73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The American Job Center Network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8374" y="1832687"/>
            <a:ext cx="5617127" cy="4064000"/>
          </a:xfrm>
        </p:spPr>
        <p:txBody>
          <a:bodyPr>
            <a:normAutofit lnSpcReduction="10000"/>
          </a:bodyPr>
          <a:lstStyle/>
          <a:p>
            <a:pPr>
              <a:spcBef>
                <a:spcPts val="3000"/>
              </a:spcBef>
            </a:pPr>
            <a:r>
              <a:rPr lang="en-US" b="1" dirty="0">
                <a:solidFill>
                  <a:schemeClr val="tx2"/>
                </a:solidFill>
              </a:rPr>
              <a:t>Designation</a:t>
            </a:r>
            <a:r>
              <a:rPr lang="en-US" dirty="0"/>
              <a:t> of the American Job Center Network</a:t>
            </a:r>
          </a:p>
          <a:p>
            <a:pPr marL="0" indent="0">
              <a:buNone/>
            </a:pPr>
            <a:endParaRPr lang="en-US" b="1" dirty="0"/>
          </a:p>
          <a:p>
            <a:pPr marL="494748" lvl="1" indent="-174708">
              <a:buFont typeface="Arial" panose="020B0604020202020204" pitchFamily="34" charset="0"/>
              <a:buChar char="•"/>
            </a:pPr>
            <a:r>
              <a:rPr lang="en-US" dirty="0"/>
              <a:t>Establishes a framework for accentuating and implementing an integrated workforce delivery system. </a:t>
            </a:r>
          </a:p>
          <a:p>
            <a:pPr marL="320040" lvl="1" indent="0">
              <a:buNone/>
            </a:pPr>
            <a:endParaRPr lang="en-US" dirty="0"/>
          </a:p>
          <a:p>
            <a:pPr marL="494748" lvl="1" indent="-174708">
              <a:buFont typeface="Arial" panose="020B0604020202020204" pitchFamily="34" charset="0"/>
              <a:buChar char="•"/>
            </a:pPr>
            <a:r>
              <a:rPr lang="en-US" dirty="0"/>
              <a:t>The AJC acronym is intentionally not used so that the system can get used to using the new common identifier – American Job Center. </a:t>
            </a:r>
          </a:p>
          <a:p>
            <a:endParaRPr lang="en-US" dirty="0"/>
          </a:p>
          <a:p>
            <a:pPr>
              <a:spcBef>
                <a:spcPts val="3000"/>
              </a:spcBef>
            </a:pPr>
            <a:endParaRPr lang="en-US" dirty="0"/>
          </a:p>
        </p:txBody>
      </p:sp>
      <p:pic>
        <p:nvPicPr>
          <p:cNvPr id="7" name="Picture 6" descr="lightbulb graphic" title="lightbulb graphic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841501"/>
            <a:ext cx="2066373" cy="2742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78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1376" y="1485901"/>
            <a:ext cx="7451724" cy="18034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dirty="0"/>
              <a:t>Characteristics of the American Job Center Network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33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the </a:t>
            </a:r>
            <a:br>
              <a:rPr lang="en-US" dirty="0"/>
            </a:br>
            <a:r>
              <a:rPr lang="en-US" dirty="0"/>
              <a:t>American Job Center Network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6899"/>
            <a:ext cx="6597650" cy="4216401"/>
          </a:xfrm>
        </p:spPr>
        <p:txBody>
          <a:bodyPr/>
          <a:lstStyle/>
          <a:p>
            <a:r>
              <a:rPr lang="en-US" sz="2800" b="1" dirty="0"/>
              <a:t>PART 678</a:t>
            </a:r>
          </a:p>
          <a:p>
            <a:pPr lvl="1"/>
            <a:r>
              <a:rPr lang="en-US" dirty="0"/>
              <a:t>Description of the one-stop system under TITLE I of the Workforce Innovation </a:t>
            </a:r>
            <a:br>
              <a:rPr lang="en-US" dirty="0"/>
            </a:br>
            <a:r>
              <a:rPr lang="en-US" dirty="0"/>
              <a:t>and Opportunity Act</a:t>
            </a:r>
          </a:p>
          <a:p>
            <a:pPr>
              <a:spcBef>
                <a:spcPts val="3000"/>
              </a:spcBef>
            </a:pPr>
            <a:r>
              <a:rPr lang="en-US" sz="2800" b="1" i="1" dirty="0"/>
              <a:t>Subpart A</a:t>
            </a:r>
          </a:p>
          <a:p>
            <a:pPr lvl="1"/>
            <a:r>
              <a:rPr lang="en-US" dirty="0"/>
              <a:t>General Description of the </a:t>
            </a:r>
            <a:br>
              <a:rPr lang="en-US" dirty="0"/>
            </a:br>
            <a:r>
              <a:rPr lang="en-US" dirty="0"/>
              <a:t>One-Stop Delivery System</a:t>
            </a:r>
          </a:p>
        </p:txBody>
      </p:sp>
      <p:pic>
        <p:nvPicPr>
          <p:cNvPr id="6" name="Picture 5" descr="magnifying glass graphic" title="magnifying glass graph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95" y="1866899"/>
            <a:ext cx="3370809" cy="3657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0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the </a:t>
            </a:r>
            <a:br>
              <a:rPr lang="en-US" dirty="0"/>
            </a:br>
            <a:r>
              <a:rPr lang="en-US" dirty="0"/>
              <a:t>American Job Center Network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600950" cy="4608456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Enable businesses and employers to easily </a:t>
            </a:r>
            <a:r>
              <a:rPr lang="en-US" b="1" dirty="0">
                <a:solidFill>
                  <a:schemeClr val="accent4"/>
                </a:solidFill>
              </a:rPr>
              <a:t>identify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accent4"/>
                </a:solidFill>
              </a:rPr>
              <a:t>hire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skilled workers and access 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other human resource assistance including:</a:t>
            </a:r>
            <a:endParaRPr lang="en-US" dirty="0"/>
          </a:p>
          <a:p>
            <a:pPr marL="731520">
              <a:spcAft>
                <a:spcPts val="600"/>
              </a:spcAft>
            </a:pPr>
            <a:r>
              <a:rPr lang="en-US" sz="2400" dirty="0"/>
              <a:t>education and training for their current workforce </a:t>
            </a:r>
          </a:p>
          <a:p>
            <a:pPr marL="731520">
              <a:spcAft>
                <a:spcPts val="600"/>
              </a:spcAft>
            </a:pPr>
            <a:r>
              <a:rPr lang="en-US" sz="2400" dirty="0"/>
              <a:t>pre-screening applicants </a:t>
            </a:r>
          </a:p>
          <a:p>
            <a:pPr marL="731520">
              <a:spcAft>
                <a:spcPts val="600"/>
              </a:spcAft>
            </a:pPr>
            <a:r>
              <a:rPr lang="en-US" sz="2400" dirty="0"/>
              <a:t>writing job descriptions</a:t>
            </a:r>
          </a:p>
          <a:p>
            <a:pPr marL="731520">
              <a:spcAft>
                <a:spcPts val="600"/>
              </a:spcAft>
            </a:pPr>
            <a:r>
              <a:rPr lang="en-US" sz="2400" dirty="0"/>
              <a:t>recruitment of qualified applicants</a:t>
            </a:r>
          </a:p>
          <a:p>
            <a:pPr marL="731520">
              <a:spcAft>
                <a:spcPts val="600"/>
              </a:spcAft>
            </a:pPr>
            <a:r>
              <a:rPr lang="en-US" sz="2400" dirty="0"/>
              <a:t>other services needed by employers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29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the </a:t>
            </a:r>
            <a:br>
              <a:rPr lang="en-US" dirty="0"/>
            </a:br>
            <a:r>
              <a:rPr lang="en-US" dirty="0"/>
              <a:t>American Job Center Network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chemeClr val="accent4"/>
                </a:solidFill>
              </a:rPr>
              <a:t>Provide access and opportunities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to job seekers, to prepare for, obtain, retain, and advance in high-quality jobs and high-demand careers. Including individuals with barriers to employment, such as: </a:t>
            </a:r>
            <a:r>
              <a:rPr lang="en-US" dirty="0"/>
              <a:t>	</a:t>
            </a:r>
          </a:p>
          <a:p>
            <a:pPr marL="731520">
              <a:spcAft>
                <a:spcPts val="600"/>
              </a:spcAft>
            </a:pPr>
            <a:r>
              <a:rPr lang="en-US" sz="2400" dirty="0"/>
              <a:t>individuals with disabilities,</a:t>
            </a:r>
          </a:p>
          <a:p>
            <a:pPr marL="731520">
              <a:spcAft>
                <a:spcPts val="600"/>
              </a:spcAft>
            </a:pPr>
            <a:r>
              <a:rPr lang="en-US" sz="2400" dirty="0"/>
              <a:t>individuals who are English language learners, </a:t>
            </a:r>
          </a:p>
          <a:p>
            <a:pPr marL="731520">
              <a:spcAft>
                <a:spcPts val="600"/>
              </a:spcAft>
            </a:pPr>
            <a:r>
              <a:rPr lang="en-US" sz="2400" dirty="0"/>
              <a:t>individuals who have low levels of literacy.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01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the </a:t>
            </a:r>
            <a:br>
              <a:rPr lang="en-US" dirty="0"/>
            </a:br>
            <a:r>
              <a:rPr lang="en-US" dirty="0"/>
              <a:t>American Job Center Network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tx2"/>
                </a:solidFill>
              </a:rPr>
              <a:t>Provide job seekers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with the </a:t>
            </a:r>
            <a:r>
              <a:rPr lang="en-US" sz="2800" b="1" dirty="0">
                <a:solidFill>
                  <a:schemeClr val="accent4"/>
                </a:solidFill>
              </a:rPr>
              <a:t>skills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en-US" sz="2800" b="1" dirty="0">
                <a:solidFill>
                  <a:schemeClr val="accent4"/>
                </a:solidFill>
              </a:rPr>
              <a:t>credentials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necessary to secure and advance in employment with wages that </a:t>
            </a:r>
            <a:r>
              <a:rPr lang="en-US" sz="2800" b="1" dirty="0">
                <a:solidFill>
                  <a:schemeClr val="accent4"/>
                </a:solidFill>
              </a:rPr>
              <a:t>sustain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themselves and their families.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25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the </a:t>
            </a:r>
            <a:br>
              <a:rPr lang="en-US" dirty="0"/>
            </a:br>
            <a:r>
              <a:rPr lang="en-US" dirty="0"/>
              <a:t>American Job Center Network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600" b="1" dirty="0">
                <a:solidFill>
                  <a:schemeClr val="tx2"/>
                </a:solidFill>
              </a:rPr>
              <a:t>Participate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in </a:t>
            </a:r>
            <a:r>
              <a:rPr lang="en-US" sz="2800" b="1" dirty="0">
                <a:solidFill>
                  <a:schemeClr val="accent4"/>
                </a:solidFill>
              </a:rPr>
              <a:t>common performance reporting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that support continuous improvement of American Job Centers by identifying which strategies work better for different populations.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11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82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the </a:t>
            </a:r>
            <a:br>
              <a:rPr lang="en-US" dirty="0"/>
            </a:br>
            <a:r>
              <a:rPr lang="en-US" dirty="0"/>
              <a:t>American Job Center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8185150" cy="460845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600" b="1" dirty="0">
                <a:solidFill>
                  <a:schemeClr val="tx2"/>
                </a:solidFill>
              </a:rPr>
              <a:t>Ensure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that high-quality </a:t>
            </a:r>
            <a:r>
              <a:rPr lang="en-US" sz="2800" b="1" dirty="0">
                <a:solidFill>
                  <a:schemeClr val="accent4"/>
                </a:solidFill>
              </a:rPr>
              <a:t>integrated data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informs decisions made by the Local Workforce Development Board, policy makers, employers, and job seekers.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6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1376" y="1511301"/>
            <a:ext cx="7451724" cy="1778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Benefits of Participating </a:t>
            </a:r>
            <a:br>
              <a:rPr lang="en-US" sz="3600" dirty="0"/>
            </a:br>
            <a:r>
              <a:rPr lang="en-US" sz="3600" dirty="0"/>
              <a:t>in an Integrated </a:t>
            </a:r>
            <a:br>
              <a:rPr lang="en-US" sz="3600" dirty="0"/>
            </a:br>
            <a:r>
              <a:rPr lang="en-US" sz="4000" dirty="0"/>
              <a:t>American Job Center Network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81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Benefits of Participating in an </a:t>
            </a:r>
            <a:br>
              <a:rPr lang="en-US" sz="2800" dirty="0"/>
            </a:br>
            <a:r>
              <a:rPr lang="en-US" sz="2800" dirty="0"/>
              <a:t>Integrated American Job Center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tx2"/>
                </a:solidFill>
              </a:rPr>
              <a:t>Part 678 </a:t>
            </a:r>
            <a:r>
              <a:rPr lang="en-US" sz="3600" b="1" dirty="0">
                <a:solidFill>
                  <a:srgbClr val="0F4B93"/>
                </a:solidFill>
              </a:rPr>
              <a:t>Subpart B</a:t>
            </a:r>
          </a:p>
          <a:p>
            <a:pPr marL="0" indent="0">
              <a:buNone/>
            </a:pP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</a:rPr>
              <a:t>One-Stop Partners and the </a:t>
            </a:r>
            <a:r>
              <a:rPr lang="en-US" sz="2700" b="1" dirty="0">
                <a:solidFill>
                  <a:schemeClr val="accent4"/>
                </a:solidFill>
              </a:rPr>
              <a:t>Responsibilities</a:t>
            </a: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</a:rPr>
              <a:t> of Partners </a:t>
            </a:r>
          </a:p>
          <a:p>
            <a:pPr marL="548640">
              <a:spcBef>
                <a:spcPts val="2400"/>
              </a:spcBef>
            </a:pPr>
            <a:r>
              <a:rPr lang="en-US" dirty="0"/>
              <a:t>Expanded workforce services for individuals at all levels of skill and experience. </a:t>
            </a:r>
          </a:p>
          <a:p>
            <a:pPr marL="548640">
              <a:spcBef>
                <a:spcPts val="2400"/>
              </a:spcBef>
            </a:pPr>
            <a:r>
              <a:rPr lang="en-US" dirty="0"/>
              <a:t>Access to multiple employment and training resources.</a:t>
            </a:r>
          </a:p>
        </p:txBody>
      </p:sp>
      <p:cxnSp>
        <p:nvCxnSpPr>
          <p:cNvPr id="6" name="Straight Connector 5" title="separation line"/>
          <p:cNvCxnSpPr>
            <a:cxnSpLocks/>
          </p:cNvCxnSpPr>
          <p:nvPr/>
        </p:nvCxnSpPr>
        <p:spPr>
          <a:xfrm>
            <a:off x="393700" y="3149600"/>
            <a:ext cx="812165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94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Benefits of Participating in an </a:t>
            </a:r>
            <a:br>
              <a:rPr lang="en-US" sz="2800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</a:br>
            <a:r>
              <a:rPr lang="en-US" sz="2800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Integrated American Job Center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2901"/>
            <a:ext cx="7886700" cy="4470400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n-US" sz="2800" b="1" dirty="0">
                <a:solidFill>
                  <a:schemeClr val="tx2"/>
                </a:solidFill>
              </a:rPr>
              <a:t>Integrated and expert </a:t>
            </a:r>
            <a:r>
              <a:rPr lang="en-US" sz="2800" dirty="0"/>
              <a:t>intake process for all customers entering the American Job Centers</a:t>
            </a:r>
          </a:p>
          <a:p>
            <a:pPr>
              <a:spcBef>
                <a:spcPts val="3600"/>
              </a:spcBef>
            </a:pPr>
            <a:r>
              <a:rPr lang="en-US" sz="2800" b="1" dirty="0">
                <a:solidFill>
                  <a:schemeClr val="tx2"/>
                </a:solidFill>
              </a:rPr>
              <a:t>Integrated and aligned </a:t>
            </a:r>
            <a:r>
              <a:rPr lang="en-US" sz="2800" dirty="0"/>
              <a:t>business services strategy among American </a:t>
            </a:r>
            <a:br>
              <a:rPr lang="en-US" sz="2800" dirty="0"/>
            </a:br>
            <a:r>
              <a:rPr lang="en-US" sz="2800" dirty="0"/>
              <a:t>Job Center partners. </a:t>
            </a:r>
          </a:p>
          <a:p>
            <a:pPr>
              <a:spcBef>
                <a:spcPts val="3600"/>
              </a:spcBef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80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Benefits of Participating in an </a:t>
            </a:r>
            <a:br>
              <a:rPr lang="en-US" sz="2800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</a:br>
            <a:r>
              <a:rPr lang="en-US" sz="2800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Integrated American Job Center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0" y="2298700"/>
            <a:ext cx="5340350" cy="34417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800" dirty="0"/>
              <a:t>Ensures </a:t>
            </a:r>
            <a:r>
              <a:rPr lang="en-US" sz="2800" b="1" dirty="0">
                <a:solidFill>
                  <a:schemeClr val="tx2"/>
                </a:solidFill>
              </a:rPr>
              <a:t>relevance</a:t>
            </a:r>
            <a:r>
              <a:rPr lang="en-US" sz="2800" dirty="0"/>
              <a:t> to labor market conditions. 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Expanded community and industry </a:t>
            </a:r>
            <a:r>
              <a:rPr lang="en-US" sz="2800" b="1" dirty="0">
                <a:solidFill>
                  <a:schemeClr val="tx2"/>
                </a:solidFill>
              </a:rPr>
              <a:t>outreach</a:t>
            </a:r>
            <a:r>
              <a:rPr lang="en-US" sz="2800" dirty="0"/>
              <a:t>. </a:t>
            </a:r>
          </a:p>
        </p:txBody>
      </p:sp>
      <p:pic>
        <p:nvPicPr>
          <p:cNvPr id="4" name="Picture 3" descr="thumbs-up graphic" title="thumbs-up graph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774"/>
            <a:ext cx="2907552" cy="2365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30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Benefits of Participating in an </a:t>
            </a:r>
            <a:br>
              <a:rPr lang="en-US" sz="2800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</a:br>
            <a:r>
              <a:rPr lang="en-US" sz="2800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Integrated American Job Center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350" y="1904999"/>
            <a:ext cx="5365750" cy="3784601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800" dirty="0"/>
              <a:t>Strengthened partnerships.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Encouraging efficient use of accessible information technology</a:t>
            </a:r>
          </a:p>
        </p:txBody>
      </p:sp>
      <p:pic>
        <p:nvPicPr>
          <p:cNvPr id="4" name="Picture 3" descr="network technology graphic" title="network technology graphic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49"/>
          <a:stretch/>
        </p:blipFill>
        <p:spPr>
          <a:xfrm>
            <a:off x="4877052" y="2844342"/>
            <a:ext cx="4266948" cy="294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7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75" y="6210391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49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Management of the </a:t>
            </a:r>
            <a:br>
              <a:rPr lang="en-US" dirty="0"/>
            </a:br>
            <a:r>
              <a:rPr lang="en-US" dirty="0"/>
              <a:t>American Job Center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600" b="1" dirty="0">
                <a:solidFill>
                  <a:schemeClr val="tx2"/>
                </a:solidFill>
              </a:rPr>
              <a:t>Facilitates integrated partnerships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that seamlessly </a:t>
            </a:r>
            <a:r>
              <a:rPr lang="en-US" sz="2800" b="1" dirty="0">
                <a:solidFill>
                  <a:schemeClr val="accent4"/>
                </a:solidFill>
              </a:rPr>
              <a:t>incorporate services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for the common customers served by multiple program partners of the American Job Center.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9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Management of the </a:t>
            </a:r>
            <a:br>
              <a:rPr lang="en-US"/>
            </a:br>
            <a:r>
              <a:rPr lang="en-US"/>
              <a:t>American Job Center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7200"/>
            <a:ext cx="7886700" cy="4356101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dirty="0"/>
              <a:t>Develops and implements operational policies that reflect an integrated system of:</a:t>
            </a:r>
          </a:p>
          <a:p>
            <a:pPr marL="1371600" lvl="1">
              <a:spcBef>
                <a:spcPts val="1500"/>
              </a:spcBef>
            </a:pPr>
            <a:r>
              <a:rPr lang="en-US" dirty="0"/>
              <a:t>Performance</a:t>
            </a:r>
          </a:p>
          <a:p>
            <a:pPr marL="1371600" lvl="1">
              <a:spcBef>
                <a:spcPts val="1500"/>
              </a:spcBef>
            </a:pPr>
            <a:r>
              <a:rPr lang="en-US" dirty="0"/>
              <a:t>Communication</a:t>
            </a:r>
          </a:p>
          <a:p>
            <a:pPr marL="1371600" lvl="1">
              <a:spcBef>
                <a:spcPts val="1500"/>
              </a:spcBef>
            </a:pPr>
            <a:r>
              <a:rPr lang="en-US" dirty="0"/>
              <a:t>Case management</a:t>
            </a:r>
          </a:p>
          <a:p>
            <a:pPr>
              <a:spcBef>
                <a:spcPts val="3600"/>
              </a:spcBef>
            </a:pPr>
            <a:r>
              <a:rPr lang="en-US" sz="2800" dirty="0"/>
              <a:t>Uses technology to achieve integration and expanded service offerings.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54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Management of the </a:t>
            </a:r>
            <a:br>
              <a:rPr lang="en-US" dirty="0"/>
            </a:br>
            <a:r>
              <a:rPr lang="en-US" dirty="0"/>
              <a:t>American Job Center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7499"/>
            <a:ext cx="7886700" cy="4495801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tx2"/>
                </a:solidFill>
              </a:rPr>
              <a:t>Organizes and integrates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accent4"/>
                </a:solidFill>
              </a:rPr>
              <a:t>American Job Center services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by function (rather than by program), when permitted by a program’s authorizing statute and, as appropriate, through:</a:t>
            </a:r>
          </a:p>
          <a:p>
            <a:pPr marL="1828800">
              <a:spcBef>
                <a:spcPts val="1200"/>
              </a:spcBef>
            </a:pPr>
            <a:r>
              <a:rPr lang="en-US" dirty="0"/>
              <a:t>Coordinating staff communication</a:t>
            </a:r>
          </a:p>
          <a:p>
            <a:pPr marL="1828800">
              <a:spcBef>
                <a:spcPts val="1200"/>
              </a:spcBef>
            </a:pPr>
            <a:r>
              <a:rPr lang="en-US" dirty="0"/>
              <a:t>Capacity building</a:t>
            </a:r>
          </a:p>
          <a:p>
            <a:pPr marL="1828800">
              <a:spcBef>
                <a:spcPts val="1200"/>
              </a:spcBef>
            </a:pPr>
            <a:r>
              <a:rPr lang="en-US" dirty="0"/>
              <a:t>Training efforts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8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89297" y="1461916"/>
            <a:ext cx="7403374" cy="1171941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139700" algn="ctr" rotWithShape="0">
                    <a:schemeClr val="bg1"/>
                  </a:outerShdw>
                </a:effectLst>
              </a:rPr>
              <a:t>Robert </a:t>
            </a:r>
            <a:r>
              <a:rPr lang="en-US" dirty="0" err="1">
                <a:effectLst>
                  <a:outerShdw blurRad="139700" algn="ctr" rotWithShape="0">
                    <a:schemeClr val="bg1"/>
                  </a:outerShdw>
                </a:effectLst>
              </a:rPr>
              <a:t>Kight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39700" algn="ctr" rotWithShape="0">
                  <a:schemeClr val="bg1"/>
                </a:outerShdw>
              </a:effectLst>
            </a:endParaRPr>
          </a:p>
          <a:p>
            <a:pPr lvl="1">
              <a:spcAft>
                <a:spcPts val="600"/>
              </a:spcAft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  <a:effectLst>
                  <a:outerShdw blurRad="139700" algn="ctr" rotWithShape="0">
                    <a:schemeClr val="bg1"/>
                  </a:outerShdw>
                </a:effectLst>
              </a:rPr>
              <a:t>Director</a:t>
            </a:r>
          </a:p>
          <a:p>
            <a:pPr lvl="1"/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Division of WIOA Adult  Services and Workforce System</a:t>
            </a:r>
          </a:p>
          <a:p>
            <a:pPr lvl="1"/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U.S. Dept. of Labor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1089297" y="2866729"/>
            <a:ext cx="7418627" cy="1171941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139700" algn="ctr" rotWithShape="0">
                    <a:schemeClr val="bg1"/>
                  </a:outerShdw>
                </a:effectLst>
              </a:rPr>
              <a:t>Carol </a:t>
            </a:r>
            <a:r>
              <a:rPr lang="en-US" dirty="0" err="1">
                <a:effectLst>
                  <a:outerShdw blurRad="139700" algn="ctr" rotWithShape="0">
                    <a:schemeClr val="bg1"/>
                  </a:outerShdw>
                </a:effectLst>
              </a:rPr>
              <a:t>Dobak</a:t>
            </a:r>
            <a:endParaRPr lang="en-US" dirty="0">
              <a:effectLst>
                <a:outerShdw blurRad="139700" algn="ctr" rotWithShape="0">
                  <a:schemeClr val="bg1"/>
                </a:outerShdw>
              </a:effectLst>
            </a:endParaRPr>
          </a:p>
          <a:p>
            <a:pPr lvl="1">
              <a:spcAft>
                <a:spcPts val="600"/>
              </a:spcAft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  <a:effectLst>
                  <a:outerShdw blurRad="139700" algn="ctr" rotWithShape="0">
                    <a:schemeClr val="bg1"/>
                  </a:outerShdw>
                </a:effectLst>
              </a:rPr>
              <a:t>Director</a:t>
            </a:r>
          </a:p>
          <a:p>
            <a:pPr lvl="1"/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State Monitoring and Program Improvement Division</a:t>
            </a:r>
          </a:p>
          <a:p>
            <a:pPr lvl="1"/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Rehabilitation Services Administration</a:t>
            </a:r>
          </a:p>
          <a:p>
            <a:pPr lvl="1"/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U.S. Dept. of Education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4"/>
          </p:nvPr>
        </p:nvSpPr>
        <p:spPr>
          <a:xfrm>
            <a:off x="1089297" y="4504414"/>
            <a:ext cx="7449133" cy="1171941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139700" algn="ctr" rotWithShape="0">
                    <a:schemeClr val="bg1"/>
                  </a:outerShdw>
                </a:effectLst>
              </a:rPr>
              <a:t>Lisa Washington-Thomas </a:t>
            </a:r>
          </a:p>
          <a:p>
            <a:pPr lvl="1">
              <a:spcAft>
                <a:spcPts val="600"/>
              </a:spcAft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  <a:effectLst>
                  <a:outerShdw blurRad="139700" algn="ctr" rotWithShape="0">
                    <a:schemeClr val="bg1"/>
                  </a:outerShdw>
                </a:effectLst>
              </a:rPr>
              <a:t>Chief</a:t>
            </a:r>
          </a:p>
          <a:p>
            <a:pPr lvl="1"/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Self-Sufficiency Branch, Office of Family Assistance </a:t>
            </a:r>
          </a:p>
          <a:p>
            <a:pPr lvl="1"/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U.S. Dept. of Health and Human 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4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Management of the </a:t>
            </a:r>
            <a:br>
              <a:rPr lang="en-US" dirty="0"/>
            </a:br>
            <a:r>
              <a:rPr lang="en-US" dirty="0"/>
              <a:t>American Job Center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2899"/>
            <a:ext cx="8172450" cy="4470401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tx2"/>
                </a:solidFill>
              </a:rPr>
              <a:t>A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well-integrated</a:t>
            </a:r>
            <a:r>
              <a:rPr lang="en-US" sz="3200" b="1" dirty="0">
                <a:solidFill>
                  <a:schemeClr val="tx2"/>
                </a:solidFill>
              </a:rPr>
              <a:t> American Job Center </a:t>
            </a:r>
            <a:r>
              <a:rPr lang="en-US" sz="3200" b="1" i="1" dirty="0">
                <a:solidFill>
                  <a:schemeClr val="tx2"/>
                </a:solidFill>
              </a:rPr>
              <a:t>also</a:t>
            </a:r>
            <a:r>
              <a:rPr lang="en-US" sz="3200" b="1" dirty="0">
                <a:solidFill>
                  <a:schemeClr val="tx2"/>
                </a:solidFill>
              </a:rPr>
              <a:t> ensures that </a:t>
            </a:r>
            <a:r>
              <a:rPr lang="en-US" sz="3200" b="1" dirty="0">
                <a:solidFill>
                  <a:srgbClr val="0F4B93"/>
                </a:solidFill>
              </a:rPr>
              <a:t>Center staff </a:t>
            </a:r>
            <a:r>
              <a:rPr lang="en-US" sz="3200" b="1" dirty="0">
                <a:solidFill>
                  <a:schemeClr val="tx2"/>
                </a:solidFill>
              </a:rPr>
              <a:t>are:</a:t>
            </a:r>
          </a:p>
          <a:p>
            <a:pPr marL="914400">
              <a:spcBef>
                <a:spcPts val="1800"/>
              </a:spcBef>
            </a:pPr>
            <a:r>
              <a:rPr lang="en-US" dirty="0"/>
              <a:t>Trained</a:t>
            </a:r>
          </a:p>
          <a:p>
            <a:pPr marL="914400">
              <a:spcBef>
                <a:spcPts val="1800"/>
              </a:spcBef>
            </a:pPr>
            <a:r>
              <a:rPr lang="en-US" dirty="0"/>
              <a:t>Equipped</a:t>
            </a:r>
          </a:p>
          <a:p>
            <a:pPr marL="914400">
              <a:spcBef>
                <a:spcPts val="1800"/>
              </a:spcBef>
            </a:pPr>
            <a:r>
              <a:rPr lang="en-US" dirty="0"/>
              <a:t>Operating in a continuous learning environment with the skills and knowledge needed to provide superior service</a:t>
            </a:r>
          </a:p>
        </p:txBody>
      </p:sp>
      <p:cxnSp>
        <p:nvCxnSpPr>
          <p:cNvPr id="6" name="Straight Connector 5" descr="separation line"/>
          <p:cNvCxnSpPr>
            <a:cxnSpLocks/>
          </p:cNvCxnSpPr>
          <p:nvPr/>
        </p:nvCxnSpPr>
        <p:spPr>
          <a:xfrm>
            <a:off x="393700" y="2628900"/>
            <a:ext cx="812165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66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210390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01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Management of the </a:t>
            </a:r>
            <a:br>
              <a:rPr lang="en-US" dirty="0"/>
            </a:br>
            <a:r>
              <a:rPr lang="en-US" dirty="0"/>
              <a:t>American Job Center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71701"/>
            <a:ext cx="7613650" cy="3225800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sz="3600" b="1" dirty="0">
                <a:solidFill>
                  <a:srgbClr val="0F4B93"/>
                </a:solidFill>
              </a:rPr>
              <a:t>Center staff </a:t>
            </a:r>
            <a:r>
              <a:rPr lang="en-US" sz="3600" b="1" dirty="0">
                <a:solidFill>
                  <a:schemeClr val="tx2"/>
                </a:solidFill>
              </a:rPr>
              <a:t>are 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routinely trained </a:t>
            </a:r>
            <a:endParaRPr lang="en-US" sz="3200" b="1" dirty="0">
              <a:solidFill>
                <a:schemeClr val="accent4"/>
              </a:solidFill>
            </a:endParaRPr>
          </a:p>
          <a:p>
            <a:pPr marL="182880" indent="0"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so they are </a:t>
            </a:r>
            <a:r>
              <a:rPr lang="en-US" b="1" dirty="0">
                <a:solidFill>
                  <a:schemeClr val="accent4"/>
                </a:solidFill>
              </a:rPr>
              <a:t>keenly aware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of how their particular work function supports and contributes to the </a:t>
            </a:r>
            <a:r>
              <a:rPr lang="en-US" b="1" dirty="0">
                <a:solidFill>
                  <a:schemeClr val="accent4"/>
                </a:solidFill>
              </a:rPr>
              <a:t>overall vision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of the Local WDB, as well as within the American Job Center network. </a:t>
            </a:r>
          </a:p>
        </p:txBody>
      </p:sp>
      <p:cxnSp>
        <p:nvCxnSpPr>
          <p:cNvPr id="7" name="Straight Connector 6" descr="separation line"/>
          <p:cNvCxnSpPr>
            <a:cxnSpLocks/>
          </p:cNvCxnSpPr>
          <p:nvPr/>
        </p:nvCxnSpPr>
        <p:spPr>
          <a:xfrm>
            <a:off x="393700" y="3276600"/>
            <a:ext cx="812165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raining whistle graphic" title="training whistle graph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41" y="681797"/>
            <a:ext cx="3900759" cy="2594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43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What topics do you feel you need the most technical assistance to understand? (You can check multiple responses)</a:t>
            </a:r>
          </a:p>
          <a:p>
            <a:pPr marL="0" indent="0">
              <a:buNone/>
            </a:pPr>
            <a:endParaRPr lang="en-US" sz="100" b="1" dirty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Partner Roles and Responsibilities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Developing a MOU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Integrating Service Delivery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One-stop Operator Competition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Infrastructure Funding Agreements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Universal Design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Other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86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1376" y="1371600"/>
            <a:ext cx="7451724" cy="19177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4400" dirty="0"/>
              <a:t>Upcoming One-Stop </a:t>
            </a:r>
            <a:r>
              <a:rPr lang="en-US" sz="4000" dirty="0"/>
              <a:t>Technical Assistance Events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98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/>
          <p:cNvSpPr/>
          <p:nvPr/>
        </p:nvSpPr>
        <p:spPr>
          <a:xfrm flipH="1">
            <a:off x="2486025" y="5703465"/>
            <a:ext cx="6657974" cy="450211"/>
          </a:xfrm>
          <a:prstGeom prst="snip1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  <a:effectLst>
            <a:innerShdw blurRad="63500" dist="50800" dir="540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Upcoming One-Stop</a:t>
            </a:r>
            <a:br>
              <a:rPr lang="en-US" dirty="0"/>
            </a:br>
            <a:r>
              <a:rPr lang="en-US" dirty="0"/>
              <a:t>Technical Assistance Webinars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819229"/>
              </p:ext>
            </p:extLst>
          </p:nvPr>
        </p:nvGraphicFramePr>
        <p:xfrm>
          <a:off x="628650" y="1498600"/>
          <a:ext cx="8286750" cy="4264152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652010">
                  <a:extLst>
                    <a:ext uri="{9D8B030D-6E8A-4147-A177-3AD203B41FA5}">
                      <a16:colId xmlns:a16="http://schemas.microsoft.com/office/drawing/2014/main" val="3392379883"/>
                    </a:ext>
                  </a:extLst>
                </a:gridCol>
                <a:gridCol w="3634740">
                  <a:extLst>
                    <a:ext uri="{9D8B030D-6E8A-4147-A177-3AD203B41FA5}">
                      <a16:colId xmlns:a16="http://schemas.microsoft.com/office/drawing/2014/main" val="3847930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 are WIOA Partners; Now What?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400" i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February 22, 2017</a:t>
                      </a:r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Interactive video panel with Peer Learning</a:t>
                      </a: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66746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Implementing Comprehensive, Affiliate, and Colocation Requirements</a:t>
                      </a:r>
                      <a:r>
                        <a:rPr lang="en-US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Under WIOA</a:t>
                      </a:r>
                      <a:endPara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March 1, 2017</a:t>
                      </a:r>
                    </a:p>
                    <a:p>
                      <a:endParaRPr lang="en-US" dirty="0"/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State and Local peers share challenges and triumphs</a:t>
                      </a:r>
                    </a:p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Continue the conversation with Peer Learning Group</a:t>
                      </a: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185099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One-Stop Operator Competition: </a:t>
                      </a:r>
                      <a:b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 Basics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March 8, 2017</a:t>
                      </a:r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Interactive dialogue covering: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Background, Roles, and Functions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Eligible Entities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Procurement Standards</a:t>
                      </a:r>
                    </a:p>
                    <a:p>
                      <a:pPr marL="0" indent="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None/>
                      </a:pPr>
                      <a:endParaRPr lang="en-US" sz="15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52497735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609115" y="5744746"/>
            <a:ext cx="6477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register for these events, go to </a:t>
            </a:r>
            <a:r>
              <a:rPr lang="en-US" sz="1600" dirty="0">
                <a:solidFill>
                  <a:schemeClr val="bg1"/>
                </a:solidFill>
                <a:hlinkClick r:id="rId2"/>
              </a:rPr>
              <a:t>https://ion.workforcegps.org/events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7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/>
          <p:cNvSpPr/>
          <p:nvPr/>
        </p:nvSpPr>
        <p:spPr>
          <a:xfrm flipH="1">
            <a:off x="2486025" y="5703465"/>
            <a:ext cx="6657974" cy="450211"/>
          </a:xfrm>
          <a:prstGeom prst="snip1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  <a:effectLst>
            <a:innerShdw blurRad="63500" dist="50800" dir="540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Upcoming One-Stop</a:t>
            </a:r>
            <a:br>
              <a:rPr lang="en-US" dirty="0"/>
            </a:br>
            <a:r>
              <a:rPr lang="en-US" dirty="0"/>
              <a:t>Technical Assistance Webinars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358547"/>
              </p:ext>
            </p:extLst>
          </p:nvPr>
        </p:nvGraphicFramePr>
        <p:xfrm>
          <a:off x="628650" y="1498600"/>
          <a:ext cx="8286750" cy="3270504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652010">
                  <a:extLst>
                    <a:ext uri="{9D8B030D-6E8A-4147-A177-3AD203B41FA5}">
                      <a16:colId xmlns:a16="http://schemas.microsoft.com/office/drawing/2014/main" val="3392379883"/>
                    </a:ext>
                  </a:extLst>
                </a:gridCol>
                <a:gridCol w="3634740">
                  <a:extLst>
                    <a:ext uri="{9D8B030D-6E8A-4147-A177-3AD203B41FA5}">
                      <a16:colId xmlns:a16="http://schemas.microsoft.com/office/drawing/2014/main" val="3847930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Universal Design: </a:t>
                      </a:r>
                      <a:r>
                        <a:rPr 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 Customer Centered Approach</a:t>
                      </a:r>
                      <a:endParaRPr lang="en-US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400" i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March 15, 2017</a:t>
                      </a:r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Engage with two local areas who will share their process and innovations for a customer centered One-Stop</a:t>
                      </a: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66746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One-Stop Operator Competition:</a:t>
                      </a:r>
                      <a:b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“Deep Dive”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March 22, 2017</a:t>
                      </a:r>
                    </a:p>
                    <a:p>
                      <a:endParaRPr lang="en-US" dirty="0"/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Interactive dialogue covering: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Competitive Procurement Process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Essential Contract Elements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Avoiding Conflicts of Interest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Transition, Implementation, and Monitoring</a:t>
                      </a:r>
                    </a:p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endParaRPr lang="en-US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185099607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609115" y="5744746"/>
            <a:ext cx="6477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register for these events, go to </a:t>
            </a:r>
            <a:r>
              <a:rPr lang="en-US" sz="1600" dirty="0">
                <a:solidFill>
                  <a:schemeClr val="bg1"/>
                </a:solidFill>
                <a:hlinkClick r:id="rId2"/>
              </a:rPr>
              <a:t>https://ion.workforcegps.org/events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45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/>
          <p:cNvSpPr/>
          <p:nvPr/>
        </p:nvSpPr>
        <p:spPr>
          <a:xfrm flipH="1">
            <a:off x="2486025" y="5703465"/>
            <a:ext cx="6657974" cy="450211"/>
          </a:xfrm>
          <a:prstGeom prst="snip1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  <a:effectLst>
            <a:innerShdw blurRad="63500" dist="50800" dir="540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Upcoming One-Stop</a:t>
            </a:r>
            <a:br>
              <a:rPr lang="en-US" dirty="0"/>
            </a:br>
            <a:r>
              <a:rPr lang="en-US" dirty="0"/>
              <a:t>Technical Assistance Webinars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542831"/>
              </p:ext>
            </p:extLst>
          </p:nvPr>
        </p:nvGraphicFramePr>
        <p:xfrm>
          <a:off x="628650" y="1498600"/>
          <a:ext cx="8286750" cy="4073652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652010">
                  <a:extLst>
                    <a:ext uri="{9D8B030D-6E8A-4147-A177-3AD203B41FA5}">
                      <a16:colId xmlns:a16="http://schemas.microsoft.com/office/drawing/2014/main" val="3392379883"/>
                    </a:ext>
                  </a:extLst>
                </a:gridCol>
                <a:gridCol w="3634740">
                  <a:extLst>
                    <a:ext uri="{9D8B030D-6E8A-4147-A177-3AD203B41FA5}">
                      <a16:colId xmlns:a16="http://schemas.microsoft.com/office/drawing/2014/main" val="3847930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American Job Center Branding for the Next Generation Workforce System 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400" i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April 5, 2017</a:t>
                      </a:r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Exploration of available resources</a:t>
                      </a:r>
                    </a:p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Branding success highlights from around the country</a:t>
                      </a: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66746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American Job Center Certification:</a:t>
                      </a:r>
                      <a:br>
                        <a:rPr 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 Tool to Maximize State’s Quality and Consistency of Services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April 12, 2017</a:t>
                      </a:r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0" indent="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5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Discussion on:</a:t>
                      </a:r>
                    </a:p>
                    <a:p>
                      <a:pPr marL="64008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Emerging practices occurring in states evaluating effectiveness</a:t>
                      </a:r>
                    </a:p>
                    <a:p>
                      <a:pPr marL="64008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Physical and programmatic accessibility</a:t>
                      </a:r>
                    </a:p>
                    <a:p>
                      <a:pPr marL="64008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Continuous improvement </a:t>
                      </a: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185099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MOU Part I: </a:t>
                      </a:r>
                      <a:r>
                        <a:rPr 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Overview &amp; Development 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April 26, 2017</a:t>
                      </a:r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Discussion of different types of MOUs and key elements </a:t>
                      </a:r>
                    </a:p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Showcase a sample MOU document</a:t>
                      </a:r>
                      <a:endParaRPr lang="en-US" sz="1400" b="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endParaRPr lang="en-US" sz="1500" b="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52497735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09115" y="5744746"/>
            <a:ext cx="6477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register for these events, go to </a:t>
            </a:r>
            <a:r>
              <a:rPr lang="en-US" sz="1600" dirty="0">
                <a:solidFill>
                  <a:schemeClr val="bg1"/>
                </a:solidFill>
                <a:hlinkClick r:id="rId3"/>
              </a:rPr>
              <a:t>https://ion.workforcegps.org/events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20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/>
          <p:cNvSpPr/>
          <p:nvPr/>
        </p:nvSpPr>
        <p:spPr>
          <a:xfrm flipH="1">
            <a:off x="2486025" y="5703465"/>
            <a:ext cx="6657974" cy="450211"/>
          </a:xfrm>
          <a:prstGeom prst="snip1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  <a:effectLst>
            <a:innerShdw blurRad="63500" dist="50800" dir="540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Upcoming One-Stop</a:t>
            </a:r>
            <a:br>
              <a:rPr lang="en-US" dirty="0"/>
            </a:br>
            <a:r>
              <a:rPr lang="en-US" dirty="0"/>
              <a:t>Technical Assistance Webinars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451631"/>
              </p:ext>
            </p:extLst>
          </p:nvPr>
        </p:nvGraphicFramePr>
        <p:xfrm>
          <a:off x="628650" y="1498600"/>
          <a:ext cx="8286750" cy="298704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652010">
                  <a:extLst>
                    <a:ext uri="{9D8B030D-6E8A-4147-A177-3AD203B41FA5}">
                      <a16:colId xmlns:a16="http://schemas.microsoft.com/office/drawing/2014/main" val="3392379883"/>
                    </a:ext>
                  </a:extLst>
                </a:gridCol>
                <a:gridCol w="3634740">
                  <a:extLst>
                    <a:ext uri="{9D8B030D-6E8A-4147-A177-3AD203B41FA5}">
                      <a16:colId xmlns:a16="http://schemas.microsoft.com/office/drawing/2014/main" val="3847930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Increasing Opportunity for Shared Customers: </a:t>
                      </a:r>
                      <a:r>
                        <a:rPr 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Integrated Service Delivery through the American Job Center Network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400" i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May 17, 2017</a:t>
                      </a:r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Advice and lessons learned when building an integrated service delivery system</a:t>
                      </a: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66746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MOU Part II:</a:t>
                      </a:r>
                      <a:r>
                        <a:rPr 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Local vs. State Funding Mechanism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May 31, 2017</a:t>
                      </a:r>
                    </a:p>
                    <a:p>
                      <a:endParaRPr lang="en-US" dirty="0"/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Federal partners walk participants through a hypothetical example </a:t>
                      </a:r>
                    </a:p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5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Interactive dialogue and Q&amp;A segment</a:t>
                      </a:r>
                    </a:p>
                    <a:p>
                      <a:pPr marL="0" indent="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None/>
                      </a:pPr>
                      <a:endParaRPr lang="en-US" sz="150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185099607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609115" y="5744746"/>
            <a:ext cx="6477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register for these events, go to </a:t>
            </a:r>
            <a:r>
              <a:rPr lang="en-US" sz="1600" dirty="0">
                <a:solidFill>
                  <a:schemeClr val="bg1"/>
                </a:solidFill>
                <a:hlinkClick r:id="rId2"/>
              </a:rPr>
              <a:t>https://ion.workforcegps.org/events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4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775" y="3042388"/>
            <a:ext cx="7886700" cy="94772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In the open chat box, type any questions or concerns you would like to share.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15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1089297" y="1554164"/>
            <a:ext cx="7403374" cy="1171941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None/>
              <a:defRPr sz="20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00" dirty="0">
              <a:effectLst>
                <a:outerShdw blurRad="139700" algn="ctr" rotWithShape="0">
                  <a:schemeClr val="bg1"/>
                </a:outerShdw>
              </a:effectLst>
            </a:endParaRP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074044" y="1373562"/>
            <a:ext cx="7418627" cy="1171941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None/>
              <a:defRPr sz="20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effectLst>
                  <a:outerShdw blurRad="139700" algn="ctr" rotWithShape="0">
                    <a:schemeClr val="bg1"/>
                  </a:outerShdw>
                </a:effectLst>
              </a:rPr>
              <a:t>Lekesha</a:t>
            </a:r>
            <a:r>
              <a:rPr lang="en-US" dirty="0">
                <a:effectLst>
                  <a:outerShdw blurRad="139700" algn="ctr" rotWithShape="0">
                    <a:schemeClr val="bg1"/>
                  </a:outerShdw>
                </a:effectLst>
              </a:rPr>
              <a:t> Campbell</a:t>
            </a:r>
          </a:p>
          <a:p>
            <a:pPr lvl="1">
              <a:spcAft>
                <a:spcPts val="600"/>
              </a:spcAft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  <a:effectLst>
                  <a:outerShdw blurRad="139700" algn="ctr" rotWithShape="0">
                    <a:schemeClr val="bg1"/>
                  </a:outerShdw>
                </a:effectLst>
              </a:rPr>
              <a:t>Management and Program Analyst </a:t>
            </a:r>
          </a:p>
          <a:p>
            <a:pPr lvl="1"/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 Office of Career, Technical, and Adult Education, </a:t>
            </a:r>
          </a:p>
          <a:p>
            <a:pPr lvl="1"/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U.S. Dept. of Education</a:t>
            </a:r>
          </a:p>
          <a:p>
            <a:pPr lvl="1"/>
            <a:endParaRPr lang="en-US" sz="1900" dirty="0">
              <a:effectLst>
                <a:outerShdw blurRad="139700" algn="ctr" rotWithShape="0">
                  <a:schemeClr val="bg1"/>
                </a:outerShdw>
              </a:effectLst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1089297" y="3141266"/>
            <a:ext cx="7449133" cy="1171941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None/>
              <a:defRPr sz="20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139700" algn="ctr" rotWithShape="0">
                    <a:schemeClr val="bg1"/>
                  </a:outerShdw>
                </a:effectLst>
              </a:rPr>
              <a:t> Jeffrey Patton</a:t>
            </a:r>
          </a:p>
          <a:p>
            <a:pPr lvl="1">
              <a:spcAft>
                <a:spcPts val="600"/>
              </a:spcAft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  <a:effectLst>
                  <a:outerShdw blurRad="139700" algn="ctr" rotWithShape="0">
                    <a:schemeClr val="bg1"/>
                  </a:outerShdw>
                </a:effectLst>
              </a:rPr>
              <a:t>Federal Project Officer, </a:t>
            </a:r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Region 4</a:t>
            </a:r>
          </a:p>
          <a:p>
            <a:pPr lvl="1">
              <a:spcAft>
                <a:spcPts val="600"/>
              </a:spcAft>
            </a:pPr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U.S. Dept. of Labor</a:t>
            </a:r>
          </a:p>
          <a:p>
            <a:pPr lvl="1"/>
            <a:endParaRPr lang="en-US" sz="1900" dirty="0">
              <a:effectLst>
                <a:outerShdw blurRad="139700" algn="ctr" rotWithShape="0">
                  <a:schemeClr val="bg1"/>
                </a:outerShdw>
              </a:effectLst>
            </a:endParaRPr>
          </a:p>
          <a:p>
            <a:r>
              <a:rPr lang="en-US" dirty="0">
                <a:effectLst>
                  <a:outerShdw blurRad="139700" algn="ctr" rotWithShape="0">
                    <a:schemeClr val="bg1"/>
                  </a:outerShdw>
                </a:effectLst>
              </a:rPr>
              <a:t>Charlotte Harris</a:t>
            </a:r>
          </a:p>
          <a:p>
            <a:pPr lvl="1">
              <a:spcAft>
                <a:spcPts val="600"/>
              </a:spcAft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  <a:effectLst>
                  <a:outerShdw blurRad="139700" algn="ctr" rotWithShape="0">
                    <a:schemeClr val="bg1"/>
                  </a:outerShdw>
                </a:effectLst>
              </a:rPr>
              <a:t>Workforce Analyst, </a:t>
            </a:r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Office of Workforce Investment</a:t>
            </a:r>
          </a:p>
          <a:p>
            <a:pPr lvl="1">
              <a:spcAft>
                <a:spcPts val="600"/>
              </a:spcAft>
            </a:pPr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U.S. Dept. of Labor</a:t>
            </a:r>
          </a:p>
          <a:p>
            <a:pPr lvl="1"/>
            <a:endParaRPr lang="en-US" sz="1900" dirty="0">
              <a:effectLst>
                <a:outerShdw blurRad="139700" algn="ctr" rotWithShape="0">
                  <a:schemeClr val="bg1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29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ION Website – New Focus Areas Tab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342" y="1324718"/>
            <a:ext cx="8528998" cy="4608456"/>
          </a:xfrm>
        </p:spPr>
        <p:txBody>
          <a:bodyPr/>
          <a:lstStyle/>
          <a:p>
            <a:pPr algn="ctr"/>
            <a:r>
              <a:rPr lang="en-US" dirty="0"/>
              <a:t>The new </a:t>
            </a:r>
            <a:r>
              <a:rPr lang="en-US" dirty="0">
                <a:hlinkClick r:id="rId2"/>
              </a:rPr>
              <a:t>Focus Areas navigation tab</a:t>
            </a:r>
            <a:r>
              <a:rPr lang="en-US" dirty="0"/>
              <a:t> on the ION homepage offers a host of resources on 11 key elements of WIOA.  This information was formerly housed on the WIOA Implementation Training page. </a:t>
            </a:r>
          </a:p>
        </p:txBody>
      </p:sp>
      <p:pic>
        <p:nvPicPr>
          <p:cNvPr id="4" name="Picture 3" descr="screenshot of ION website homepage" title="screenshot of ION website homepage"/>
          <p:cNvPicPr>
            <a:picLocks noChangeAspect="1"/>
          </p:cNvPicPr>
          <p:nvPr/>
        </p:nvPicPr>
        <p:blipFill rotWithShape="1">
          <a:blip r:embed="rId3"/>
          <a:srcRect l="20149" t="9071" r="21642" b="36534"/>
          <a:stretch/>
        </p:blipFill>
        <p:spPr>
          <a:xfrm>
            <a:off x="1951630" y="2947917"/>
            <a:ext cx="5322627" cy="2797792"/>
          </a:xfrm>
          <a:prstGeom prst="rect">
            <a:avLst/>
          </a:prstGeom>
        </p:spPr>
      </p:pic>
      <p:sp>
        <p:nvSpPr>
          <p:cNvPr id="5" name="Circle: Hollow 4"/>
          <p:cNvSpPr/>
          <p:nvPr/>
        </p:nvSpPr>
        <p:spPr>
          <a:xfrm>
            <a:off x="4612943" y="4476466"/>
            <a:ext cx="777922" cy="634622"/>
          </a:xfrm>
          <a:prstGeom prst="donut">
            <a:avLst>
              <a:gd name="adj" fmla="val 9334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9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67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ION Website – New Focus Areas Tab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007" y="1850789"/>
            <a:ext cx="6396749" cy="3456342"/>
          </a:xfrm>
        </p:spPr>
        <p:txBody>
          <a:bodyPr/>
          <a:lstStyle/>
          <a:p>
            <a:pPr algn="ctr"/>
            <a:r>
              <a:rPr lang="en-US" dirty="0"/>
              <a:t>The new </a:t>
            </a:r>
            <a:r>
              <a:rPr lang="en-US" dirty="0">
                <a:hlinkClick r:id="rId2"/>
              </a:rPr>
              <a:t>Focus Areas navigation tab</a:t>
            </a:r>
            <a:r>
              <a:rPr lang="en-US" dirty="0"/>
              <a:t> on the ION homepage offers a host of resources on 11 key elements of WIOA.  This information was formerly housed on the WIOA Implementation Training page. </a:t>
            </a:r>
          </a:p>
        </p:txBody>
      </p:sp>
      <p:pic>
        <p:nvPicPr>
          <p:cNvPr id="4" name="Picture 3" descr="screenshot of ION website homepage" title="screenshot of ION website homepage"/>
          <p:cNvPicPr>
            <a:picLocks noChangeAspect="1"/>
          </p:cNvPicPr>
          <p:nvPr/>
        </p:nvPicPr>
        <p:blipFill rotWithShape="1">
          <a:blip r:embed="rId3"/>
          <a:srcRect l="20149" t="9071" r="21642" b="36534"/>
          <a:stretch/>
        </p:blipFill>
        <p:spPr>
          <a:xfrm>
            <a:off x="2606725" y="3068188"/>
            <a:ext cx="3991970" cy="2098344"/>
          </a:xfrm>
          <a:prstGeom prst="rect">
            <a:avLst/>
          </a:prstGeom>
        </p:spPr>
      </p:pic>
      <p:sp>
        <p:nvSpPr>
          <p:cNvPr id="5" name="Circle: Hollow 4"/>
          <p:cNvSpPr/>
          <p:nvPr/>
        </p:nvSpPr>
        <p:spPr>
          <a:xfrm>
            <a:off x="4602708" y="4214600"/>
            <a:ext cx="583442" cy="475967"/>
          </a:xfrm>
          <a:prstGeom prst="donut">
            <a:avLst>
              <a:gd name="adj" fmla="val 9334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44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/>
          <p:cNvSpPr txBox="1">
            <a:spLocks/>
          </p:cNvSpPr>
          <p:nvPr/>
        </p:nvSpPr>
        <p:spPr>
          <a:xfrm>
            <a:off x="1089297" y="1400637"/>
            <a:ext cx="7418627" cy="1171941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None/>
              <a:defRPr sz="20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139700" algn="ctr" rotWithShape="0">
                    <a:schemeClr val="bg1"/>
                  </a:outerShdw>
                </a:effectLst>
              </a:rPr>
              <a:t>Winston </a:t>
            </a:r>
            <a:r>
              <a:rPr lang="en-US" dirty="0" err="1">
                <a:effectLst>
                  <a:outerShdw blurRad="139700" algn="ctr" rotWithShape="0">
                    <a:schemeClr val="bg1"/>
                  </a:outerShdw>
                </a:effectLst>
              </a:rPr>
              <a:t>Tompoe</a:t>
            </a:r>
            <a:endParaRPr lang="en-US" dirty="0">
              <a:effectLst>
                <a:outerShdw blurRad="139700" algn="ctr" rotWithShape="0">
                  <a:schemeClr val="bg1"/>
                </a:outerShdw>
              </a:effectLst>
            </a:endParaRPr>
          </a:p>
          <a:p>
            <a:pPr lvl="1">
              <a:spcAft>
                <a:spcPts val="600"/>
              </a:spcAft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  <a:effectLst>
                  <a:outerShdw blurRad="139700" algn="ctr" rotWithShape="0">
                    <a:schemeClr val="bg1"/>
                  </a:outerShdw>
                </a:effectLst>
              </a:rPr>
              <a:t>Director, </a:t>
            </a:r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Office of State Systems</a:t>
            </a:r>
          </a:p>
          <a:p>
            <a:pPr lvl="1"/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Region 3, U.S. Dept. of Labor</a:t>
            </a: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1089297" y="2911493"/>
            <a:ext cx="7449133" cy="1171941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sz="20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None/>
              <a:defRPr sz="20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Ed West</a:t>
            </a:r>
          </a:p>
          <a:p>
            <a:pPr lvl="1">
              <a:spcAft>
                <a:spcPts val="600"/>
              </a:spcAft>
            </a:pPr>
            <a:r>
              <a:rPr lang="en-US" i="0" dirty="0">
                <a:solidFill>
                  <a:schemeClr val="accent4">
                    <a:lumMod val="75000"/>
                  </a:schemeClr>
                </a:solidFill>
                <a:effectLst>
                  <a:outerShdw blurRad="139700" algn="ctr" rotWithShape="0">
                    <a:schemeClr val="bg1"/>
                  </a:outerShdw>
                </a:effectLst>
              </a:rPr>
              <a:t>Vocational Rehabilitation Program Specialist</a:t>
            </a:r>
          </a:p>
          <a:p>
            <a:pPr lvl="1">
              <a:spcAft>
                <a:spcPts val="600"/>
              </a:spcAft>
            </a:pPr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Rehabilitation Services Administration</a:t>
            </a:r>
          </a:p>
          <a:p>
            <a:pPr lvl="1">
              <a:spcAft>
                <a:spcPts val="600"/>
              </a:spcAft>
            </a:pPr>
            <a:r>
              <a:rPr lang="en-US" sz="1900" dirty="0">
                <a:effectLst>
                  <a:outerShdw blurRad="139700" algn="ctr" rotWithShape="0">
                    <a:schemeClr val="bg1"/>
                  </a:outerShdw>
                </a:effectLst>
              </a:rPr>
              <a:t>U.S. Dept. of 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0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474845"/>
            <a:ext cx="7194550" cy="4608456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Provide high level overview of key components of </a:t>
            </a:r>
            <a:r>
              <a:rPr lang="en-US" b="1" dirty="0">
                <a:solidFill>
                  <a:schemeClr val="accent4"/>
                </a:solidFill>
              </a:rPr>
              <a:t>Part 678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of the Joint regulations and guidance to include:</a:t>
            </a:r>
          </a:p>
          <a:p>
            <a:pPr marL="640080">
              <a:spcBef>
                <a:spcPts val="2400"/>
              </a:spcBef>
            </a:pPr>
            <a:r>
              <a:rPr lang="en-US" sz="2400" dirty="0"/>
              <a:t>Characteristics of the American Job Center Network</a:t>
            </a:r>
          </a:p>
          <a:p>
            <a:pPr marL="640080">
              <a:spcBef>
                <a:spcPts val="2400"/>
              </a:spcBef>
            </a:pPr>
            <a:r>
              <a:rPr lang="en-US" sz="2400" dirty="0"/>
              <a:t>Benefits of Participating in the American Job Center Network  </a:t>
            </a:r>
          </a:p>
          <a:p>
            <a:pPr marL="640080">
              <a:spcBef>
                <a:spcPts val="2400"/>
              </a:spcBef>
            </a:pPr>
            <a:r>
              <a:rPr lang="en-US" sz="2400" dirty="0"/>
              <a:t>A review of upcoming, topic specific, one-stop technical assistance events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52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3750" y="1536699"/>
            <a:ext cx="7886700" cy="44196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F4B93"/>
                </a:solidFill>
              </a:rPr>
              <a:t>One-Stop Operating Guidance for the American Job Center Network released jointly in:</a:t>
            </a:r>
          </a:p>
          <a:p>
            <a:endParaRPr lang="en-US" dirty="0">
              <a:solidFill>
                <a:srgbClr val="0F4B93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</a:rPr>
              <a:t>Training And Employment Guidance Letter </a:t>
            </a:r>
            <a:r>
              <a:rPr lang="en-US" dirty="0">
                <a:solidFill>
                  <a:srgbClr val="0F4B93"/>
                </a:solidFill>
              </a:rPr>
              <a:t>No.    16-16</a:t>
            </a:r>
            <a:r>
              <a:rPr lang="en-US" b="1" dirty="0">
                <a:solidFill>
                  <a:schemeClr val="tx2"/>
                </a:solidFill>
              </a:rPr>
              <a:t>  </a:t>
            </a:r>
            <a:r>
              <a:rPr lang="en-US" dirty="0">
                <a:solidFill>
                  <a:schemeClr val="tx2"/>
                </a:solidFill>
              </a:rPr>
              <a:t>(ETA)</a:t>
            </a:r>
            <a:endParaRPr lang="en-US" dirty="0">
              <a:solidFill>
                <a:srgbClr val="0F4B93"/>
              </a:solidFill>
            </a:endParaRPr>
          </a:p>
          <a:p>
            <a:pPr lvl="1">
              <a:spcBef>
                <a:spcPts val="3000"/>
              </a:spcBef>
            </a:pPr>
            <a:r>
              <a:rPr lang="en-US" dirty="0">
                <a:solidFill>
                  <a:srgbClr val="0F4B93"/>
                </a:solidFill>
              </a:rPr>
              <a:t>Technical Assistance Circular 17-2 (RSA)</a:t>
            </a:r>
          </a:p>
          <a:p>
            <a:pPr lvl="1">
              <a:spcBef>
                <a:spcPts val="3000"/>
              </a:spcBef>
            </a:pPr>
            <a:r>
              <a:rPr lang="en-US" dirty="0">
                <a:solidFill>
                  <a:srgbClr val="0F4B93"/>
                </a:solidFill>
              </a:rPr>
              <a:t>Memorandum 17-4 (OCTAE)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5029" y="29522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5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500"/>
            <a:ext cx="2066925" cy="13779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WIOA Vision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/>
              <a:t>The workforce system will be characterized by three critical hallmarks of excellence: </a:t>
            </a:r>
          </a:p>
          <a:p>
            <a:pPr marL="1554480" lvl="1">
              <a:spcBef>
                <a:spcPts val="1200"/>
              </a:spcBef>
              <a:spcAft>
                <a:spcPts val="600"/>
              </a:spcAft>
            </a:pPr>
            <a:r>
              <a:rPr lang="en-US" sz="1900" dirty="0"/>
              <a:t>The needs of business and workers drive workforce solutions; </a:t>
            </a:r>
          </a:p>
          <a:p>
            <a:pPr marL="1554480" lvl="1">
              <a:spcAft>
                <a:spcPts val="600"/>
              </a:spcAft>
            </a:pPr>
            <a:r>
              <a:rPr lang="en-US" sz="1900" dirty="0"/>
              <a:t>One-Stop Centers (or American Job Centers) provide excellent customer service to jobseekers and employers and focus on continuous improvement; and </a:t>
            </a:r>
          </a:p>
          <a:p>
            <a:pPr marL="1554480" lvl="1">
              <a:spcAft>
                <a:spcPts val="1200"/>
              </a:spcAft>
            </a:pPr>
            <a:r>
              <a:rPr lang="en-US" sz="1900" dirty="0"/>
              <a:t>The workforce system supports strong regional economies and plays an active role in community and workforce development. 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Across the system,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continuous improvement </a:t>
            </a:r>
            <a:r>
              <a:rPr lang="en-US" sz="2200" dirty="0"/>
              <a:t>is supported through evaluation, accountability, identification of best practices, and data driven decision making.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9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Have you read your agency’s operational guidance  (TEGL No. 16-16, Technical Assistance Circular 17-2, or Memorandum 17-4) ? </a:t>
            </a:r>
          </a:p>
          <a:p>
            <a:pPr marL="0" indent="0">
              <a:buNone/>
            </a:pPr>
            <a:endParaRPr lang="en-US" sz="1400" b="1" dirty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Yes, I have read it and fully understand it’s objectives and directives.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Yes, I have it read but have questions.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No, I have not read it…yet.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3" y="6253420"/>
            <a:ext cx="1200318" cy="3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2" y="6199632"/>
            <a:ext cx="1776328" cy="5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29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One-Stop Delivery System Overview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64&quot;/&gt;&lt;/object&gt;&lt;object type=&quot;3&quot; unique_id=&quot;10006&quot;&gt;&lt;property id=&quot;20148&quot; value=&quot;5&quot;/&gt;&lt;property id=&quot;20300&quot; value=&quot;Slide 3&quot;/&gt;&lt;property id=&quot;20307&quot; value=&quot;312&quot;/&gt;&lt;/object&gt;&lt;object type=&quot;3&quot; unique_id=&quot;10007&quot;&gt;&lt;property id=&quot;20148&quot; value=&quot;5&quot;/&gt;&lt;property id=&quot;20300&quot; value=&quot;Slide 4&quot;/&gt;&lt;property id=&quot;20307&quot; value=&quot;305&quot;/&gt;&lt;/object&gt;&lt;object type=&quot;3&quot; unique_id=&quot;10008&quot;&gt;&lt;property id=&quot;20148&quot; value=&quot;5&quot;/&gt;&lt;property id=&quot;20300&quot; value=&quot;Slide 5&quot;/&gt;&lt;property id=&quot;20307&quot; value=&quot;306&quot;/&gt;&lt;/object&gt;&lt;object type=&quot;3&quot; unique_id=&quot;10009&quot;&gt;&lt;property id=&quot;20148&quot; value=&quot;5&quot;/&gt;&lt;property id=&quot;20300&quot; value=&quot;Slide 6&quot;/&gt;&lt;property id=&quot;20307&quot; value=&quot;313&quot;/&gt;&lt;/object&gt;&lt;object type=&quot;3&quot; unique_id=&quot;10010&quot;&gt;&lt;property id=&quot;20148&quot; value=&quot;5&quot;/&gt;&lt;property id=&quot;20300&quot; value=&quot;Slide 7&quot;/&gt;&lt;property id=&quot;20307&quot; value=&quot;270&quot;/&gt;&lt;/object&gt;&lt;object type=&quot;3&quot; unique_id=&quot;10011&quot;&gt;&lt;property id=&quot;20148&quot; value=&quot;5&quot;/&gt;&lt;property id=&quot;20300&quot; value=&quot;Slide 8 - &amp;quot;WIOA Vision&amp;quot;&quot;/&gt;&lt;property id=&quot;20307&quot; value=&quot;265&quot;/&gt;&lt;/object&gt;&lt;object type=&quot;3&quot; unique_id=&quot;10012&quot;&gt;&lt;property id=&quot;20148&quot; value=&quot;5&quot;/&gt;&lt;property id=&quot;20300&quot; value=&quot;Slide 9 - &amp;quot;Poll Question &amp;quot;&quot;/&gt;&lt;property id=&quot;20307&quot; value=&quot;321&quot;/&gt;&lt;/object&gt;&lt;object type=&quot;3&quot; unique_id=&quot;10013&quot;&gt;&lt;property id=&quot;20148&quot; value=&quot;5&quot;/&gt;&lt;property id=&quot;20300&quot; value=&quot;Slide 10 - &amp;quot;The American Job Center Network &amp;quot;&quot;/&gt;&lt;property id=&quot;20307&quot; value=&quot;297&quot;/&gt;&lt;/object&gt;&lt;object type=&quot;3&quot; unique_id=&quot;10014&quot;&gt;&lt;property id=&quot;20148&quot; value=&quot;5&quot;/&gt;&lt;property id=&quot;20300&quot; value=&quot;Slide 11 - &amp;quot;The American Job Center Network &amp;quot;&quot;/&gt;&lt;property id=&quot;20307&quot; value=&quot;298&quot;/&gt;&lt;/object&gt;&lt;object type=&quot;3&quot; unique_id=&quot;10015&quot;&gt;&lt;property id=&quot;20148&quot; value=&quot;5&quot;/&gt;&lt;property id=&quot;20300&quot; value=&quot;Slide 12 - &amp;quot;The American Job Center Network &amp;quot;&quot;/&gt;&lt;property id=&quot;20307&quot; value=&quot;333&quot;/&gt;&lt;/object&gt;&lt;object type=&quot;3&quot; unique_id=&quot;10016&quot;&gt;&lt;property id=&quot;20148&quot; value=&quot;5&quot;/&gt;&lt;property id=&quot;20300&quot; value=&quot;Slide 13 - &amp;quot;The American Job Center Network &amp;quot;&quot;/&gt;&lt;property id=&quot;20307&quot; value=&quot;327&quot;/&gt;&lt;/object&gt;&lt;object type=&quot;3&quot; unique_id=&quot;10017&quot;&gt;&lt;property id=&quot;20148&quot; value=&quot;5&quot;/&gt;&lt;property id=&quot;20300&quot; value=&quot;Slide 14 - &amp;quot;Characteristics of the American Job Center Network &amp;quot;&quot;/&gt;&lt;property id=&quot;20307&quot; value=&quot;272&quot;/&gt;&lt;/object&gt;&lt;object type=&quot;3&quot; unique_id=&quot;10018&quot;&gt;&lt;property id=&quot;20148&quot; value=&quot;5&quot;/&gt;&lt;property id=&quot;20300&quot; value=&quot;Slide 15 - &amp;quot;Characteristics of the  American Job Center Network &amp;quot;&quot;/&gt;&lt;property id=&quot;20307&quot; value=&quot;302&quot;/&gt;&lt;/object&gt;&lt;object type=&quot;3&quot; unique_id=&quot;10019&quot;&gt;&lt;property id=&quot;20148&quot; value=&quot;5&quot;/&gt;&lt;property id=&quot;20300&quot; value=&quot;Slide 16 - &amp;quot;Characteristics of the  American Job Center Network &amp;quot;&quot;/&gt;&lt;property id=&quot;20307&quot; value=&quot;281&quot;/&gt;&lt;/object&gt;&lt;object type=&quot;3&quot; unique_id=&quot;10020&quot;&gt;&lt;property id=&quot;20148&quot; value=&quot;5&quot;/&gt;&lt;property id=&quot;20300&quot; value=&quot;Slide 17 - &amp;quot;Characteristics of the  American Job Center Network &amp;quot;&quot;/&gt;&lt;property id=&quot;20307&quot; value=&quot;280&quot;/&gt;&lt;/object&gt;&lt;object type=&quot;3&quot; unique_id=&quot;10021&quot;&gt;&lt;property id=&quot;20148&quot; value=&quot;5&quot;/&gt;&lt;property id=&quot;20300&quot; value=&quot;Slide 18 - &amp;quot;Characteristics of the  American Job Center Network &amp;quot;&quot;/&gt;&lt;property id=&quot;20307&quot; value=&quot;307&quot;/&gt;&lt;/object&gt;&lt;object type=&quot;3&quot; unique_id=&quot;10022&quot;&gt;&lt;property id=&quot;20148&quot; value=&quot;5&quot;/&gt;&lt;property id=&quot;20300&quot; value=&quot;Slide 19 - &amp;quot;Characteristics of the  American Job Center Network &amp;quot;&quot;/&gt;&lt;property id=&quot;20307&quot; value=&quot;282&quot;/&gt;&lt;/object&gt;&lt;object type=&quot;3&quot; unique_id=&quot;10023&quot;&gt;&lt;property id=&quot;20148&quot; value=&quot;5&quot;/&gt;&lt;property id=&quot;20300&quot; value=&quot;Slide 20 - &amp;quot;Characteristics of the  American Job Center Network&amp;quot;&quot;/&gt;&lt;property id=&quot;20307&quot; value=&quot;283&quot;/&gt;&lt;/object&gt;&lt;object type=&quot;3&quot; unique_id=&quot;10024&quot;&gt;&lt;property id=&quot;20148&quot; value=&quot;5&quot;/&gt;&lt;property id=&quot;20300&quot; value=&quot;Slide 21 - &amp;quot;Benefits of Participating  in an Integrated  American Job Center Network&amp;quot;&quot;/&gt;&lt;property id=&quot;20307&quot; value=&quot;300&quot;/&gt;&lt;/object&gt;&lt;object type=&quot;3&quot; unique_id=&quot;10025&quot;&gt;&lt;property id=&quot;20148&quot; value=&quot;5&quot;/&gt;&lt;property id=&quot;20300&quot; value=&quot;Slide 22 - &amp;quot;Benefits of Participating in an  Integrated American Job Center Network&amp;quot;&quot;/&gt;&lt;property id=&quot;20307&quot; value=&quot;295&quot;/&gt;&lt;/object&gt;&lt;object type=&quot;3&quot; unique_id=&quot;10026&quot;&gt;&lt;property id=&quot;20148&quot; value=&quot;5&quot;/&gt;&lt;property id=&quot;20300&quot; value=&quot;Slide 23 - &amp;quot;Benefits of Participating in an  Integrated American Job Center Network&amp;quot;&quot;/&gt;&lt;property id=&quot;20307&quot; value=&quot;303&quot;/&gt;&lt;/object&gt;&lt;object type=&quot;3&quot; unique_id=&quot;10027&quot;&gt;&lt;property id=&quot;20148&quot; value=&quot;5&quot;/&gt;&lt;property id=&quot;20300&quot; value=&quot;Slide 24 - &amp;quot;Benefits of Participating in an  Integrated American Job Center Network&amp;quot;&quot;/&gt;&lt;property id=&quot;20307&quot; value=&quot;294&quot;/&gt;&lt;/object&gt;&lt;object type=&quot;3&quot; unique_id=&quot;10028&quot;&gt;&lt;property id=&quot;20148&quot; value=&quot;5&quot;/&gt;&lt;property id=&quot;20300&quot; value=&quot;Slide 25 - &amp;quot;Benefits of Participating in an  Integrated American Job Center Network&amp;quot;&quot;/&gt;&lt;property id=&quot;20307&quot; value=&quot;304&quot;/&gt;&lt;/object&gt;&lt;object type=&quot;3&quot; unique_id=&quot;10030&quot;&gt;&lt;property id=&quot;20148&quot; value=&quot;5&quot;/&gt;&lt;property id=&quot;20300&quot; value=&quot;Slide 27 - &amp;quot;Management of the  American Job Center Network&amp;quot;&quot;/&gt;&lt;property id=&quot;20307&quot; value=&quot;284&quot;/&gt;&lt;/object&gt;&lt;object type=&quot;3&quot; unique_id=&quot;10031&quot;&gt;&lt;property id=&quot;20148&quot; value=&quot;5&quot;/&gt;&lt;property id=&quot;20300&quot; value=&quot;Slide 28 - &amp;quot;Management of the  American Job Center Network&amp;quot;&quot;/&gt;&lt;property id=&quot;20307&quot; value=&quot;287&quot;/&gt;&lt;/object&gt;&lt;object type=&quot;3&quot; unique_id=&quot;10032&quot;&gt;&lt;property id=&quot;20148&quot; value=&quot;5&quot;/&gt;&lt;property id=&quot;20300&quot; value=&quot;Slide 29 - &amp;quot;Management of the  American Job Center Network&amp;quot;&quot;/&gt;&lt;property id=&quot;20307&quot; value=&quot;285&quot;/&gt;&lt;/object&gt;&lt;object type=&quot;3&quot; unique_id=&quot;10033&quot;&gt;&lt;property id=&quot;20148&quot; value=&quot;5&quot;/&gt;&lt;property id=&quot;20300&quot; value=&quot;Slide 30 - &amp;quot;Management of the  American Job Center Network&amp;quot;&quot;/&gt;&lt;property id=&quot;20307&quot; value=&quot;286&quot;/&gt;&lt;/object&gt;&lt;object type=&quot;3&quot; unique_id=&quot;10035&quot;&gt;&lt;property id=&quot;20148&quot; value=&quot;5&quot;/&gt;&lt;property id=&quot;20300&quot; value=&quot;Slide 32 - &amp;quot;Management of the  American Job Center Network&amp;quot;&quot;/&gt;&lt;property id=&quot;20307&quot; value=&quot;289&quot;/&gt;&lt;/object&gt;&lt;object type=&quot;3&quot; unique_id=&quot;10036&quot;&gt;&lt;property id=&quot;20148&quot; value=&quot;5&quot;/&gt;&lt;property id=&quot;20300&quot; value=&quot;Slide 33 - &amp;quot;Poll Question &amp;quot;&quot;/&gt;&lt;property id=&quot;20307&quot; value=&quot;322&quot;/&gt;&lt;/object&gt;&lt;object type=&quot;3&quot; unique_id=&quot;10037&quot;&gt;&lt;property id=&quot;20148&quot; value=&quot;5&quot;/&gt;&lt;property id=&quot;20300&quot; value=&quot;Slide 34 - &amp;quot;Upcoming One-Stop Technical Assistance Events&amp;quot;&quot;/&gt;&lt;property id=&quot;20307&quot; value=&quot;301&quot;/&gt;&lt;/object&gt;&lt;object type=&quot;3&quot; unique_id=&quot;10038&quot;&gt;&lt;property id=&quot;20148&quot; value=&quot;5&quot;/&gt;&lt;property id=&quot;20300&quot; value=&quot;Slide 35 - &amp;quot;Upcoming One-Stop Technical Assistance Webinars &amp;quot;&quot;/&gt;&lt;property id=&quot;20307&quot; value=&quot;315&quot;/&gt;&lt;/object&gt;&lt;object type=&quot;3&quot; unique_id=&quot;10039&quot;&gt;&lt;property id=&quot;20148&quot; value=&quot;5&quot;/&gt;&lt;property id=&quot;20300&quot; value=&quot;Slide 36 - &amp;quot;Upcoming One-Stop Technical Assistance Webinars &amp;quot;&quot;/&gt;&lt;property id=&quot;20307&quot; value=&quot;318&quot;/&gt;&lt;/object&gt;&lt;object type=&quot;3&quot; unique_id=&quot;10040&quot;&gt;&lt;property id=&quot;20148&quot; value=&quot;5&quot;/&gt;&lt;property id=&quot;20300&quot; value=&quot;Slide 37 - &amp;quot;Upcoming One-Stop Technical Assistance Webinars &amp;quot;&quot;/&gt;&lt;property id=&quot;20307&quot; value=&quot;319&quot;/&gt;&lt;/object&gt;&lt;object type=&quot;3&quot; unique_id=&quot;10041&quot;&gt;&lt;property id=&quot;20148&quot; value=&quot;5&quot;/&gt;&lt;property id=&quot;20300&quot; value=&quot;Slide 38 - &amp;quot;Upcoming One-Stop Technical Assistance Webinars &amp;quot;&quot;/&gt;&lt;property id=&quot;20307&quot; value=&quot;320&quot;/&gt;&lt;/object&gt;&lt;object type=&quot;3&quot; unique_id=&quot;10042&quot;&gt;&lt;property id=&quot;20148&quot; value=&quot;5&quot;/&gt;&lt;property id=&quot;20300&quot; value=&quot;Slide 39 - &amp;quot;Poll Question &amp;quot;&quot;/&gt;&lt;property id=&quot;20307&quot; value=&quot;324&quot;/&gt;&lt;/object&gt;&lt;object type=&quot;3&quot; unique_id=&quot;10043&quot;&gt;&lt;property id=&quot;20148&quot; value=&quot;5&quot;/&gt;&lt;property id=&quot;20300&quot; value=&quot;Slide 40&quot;/&gt;&lt;property id=&quot;20307&quot; value=&quot;261&quot;/&gt;&lt;/object&gt;&lt;object type=&quot;3&quot; unique_id=&quot;10044&quot;&gt;&lt;property id=&quot;20148&quot; value=&quot;5&quot;/&gt;&lt;property id=&quot;20300&quot; value=&quot;Slide 41 - &amp;quot;ION Website – New Focus Areas Tab&amp;quot;&quot;/&gt;&lt;property id=&quot;20307&quot; value=&quot;325&quot;/&gt;&lt;/object&gt;&lt;object type=&quot;3&quot; unique_id=&quot;10045&quot;&gt;&lt;property id=&quot;20148&quot; value=&quot;5&quot;/&gt;&lt;property id=&quot;20300&quot; value=&quot;Slide 42&quot;/&gt;&lt;property id=&quot;20307&quot; value=&quot;262&quot;/&gt;&lt;/object&gt;&lt;object type=&quot;3&quot; unique_id=&quot;10046&quot;&gt;&lt;property id=&quot;20148&quot; value=&quot;5&quot;/&gt;&lt;property id=&quot;20300&quot; value=&quot;Slide 43 - &amp;quot;ION Website – New Focus Areas Tab&amp;quot;&quot;/&gt;&lt;property id=&quot;20307&quot; value=&quot;332&quot;/&gt;&lt;/object&gt;&lt;object type=&quot;3&quot; unique_id=&quot;10998&quot;&gt;&lt;property id=&quot;20148&quot; value=&quot;5&quot;/&gt;&lt;property id=&quot;20300&quot; value=&quot;Slide 26&quot;/&gt;&lt;property id=&quot;20307&quot; value=&quot;334&quot;/&gt;&lt;/object&gt;&lt;object type=&quot;3&quot; unique_id=&quot;10999&quot;&gt;&lt;property id=&quot;20148&quot; value=&quot;5&quot;/&gt;&lt;property id=&quot;20300&quot; value=&quot;Slide 31&quot;/&gt;&lt;property id=&quot;20307&quot; value=&quot;335&quot;/&gt;&lt;/object&gt;&lt;/object&gt;&lt;object type=&quot;8&quot; unique_id=&quot;1009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7906</TotalTime>
  <Words>1346</Words>
  <Application>Microsoft Office PowerPoint</Application>
  <PresentationFormat>On-screen Show (4:3)</PresentationFormat>
  <Paragraphs>252</Paragraphs>
  <Slides>43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Myriad Pro</vt:lpstr>
      <vt:lpstr>Times New Roman</vt:lpstr>
      <vt:lpstr>Wingdings</vt:lpstr>
      <vt:lpstr>Wingdings 2</vt:lpstr>
      <vt:lpstr>Wingdings 3</vt:lpstr>
      <vt:lpstr>Office Theme</vt:lpstr>
      <vt:lpstr>2_Office Theme</vt:lpstr>
      <vt:lpstr>One-Stop Delivery System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WIOA Vision</vt:lpstr>
      <vt:lpstr>Poll Question </vt:lpstr>
      <vt:lpstr>The American Job Center Network </vt:lpstr>
      <vt:lpstr>The American Job Center Network </vt:lpstr>
      <vt:lpstr>The American Job Center Network </vt:lpstr>
      <vt:lpstr>The American Job Center Network </vt:lpstr>
      <vt:lpstr>Characteristics of the American Job Center Network </vt:lpstr>
      <vt:lpstr>Characteristics of the  American Job Center Network </vt:lpstr>
      <vt:lpstr>Characteristics of the  American Job Center Network </vt:lpstr>
      <vt:lpstr>Characteristics of the  American Job Center Network </vt:lpstr>
      <vt:lpstr>Characteristics of the  American Job Center Network </vt:lpstr>
      <vt:lpstr>Characteristics of the  American Job Center Network </vt:lpstr>
      <vt:lpstr>Characteristics of the  American Job Center Network</vt:lpstr>
      <vt:lpstr>Benefits of Participating  in an Integrated  American Job Center Network</vt:lpstr>
      <vt:lpstr>Benefits of Participating in an  Integrated American Job Center Network</vt:lpstr>
      <vt:lpstr>Benefits of Participating in an  Integrated American Job Center Network</vt:lpstr>
      <vt:lpstr>Benefits of Participating in an  Integrated American Job Center Network</vt:lpstr>
      <vt:lpstr>Benefits of Participating in an  Integrated American Job Center Network</vt:lpstr>
      <vt:lpstr>PowerPoint Presentation</vt:lpstr>
      <vt:lpstr>Management of the  American Job Center Network</vt:lpstr>
      <vt:lpstr>Management of the  American Job Center Network</vt:lpstr>
      <vt:lpstr>Management of the  American Job Center Network</vt:lpstr>
      <vt:lpstr>Management of the  American Job Center Network</vt:lpstr>
      <vt:lpstr>PowerPoint Presentation</vt:lpstr>
      <vt:lpstr>Management of the  American Job Center Network</vt:lpstr>
      <vt:lpstr>Poll Question </vt:lpstr>
      <vt:lpstr>Upcoming One-Stop Technical Assistance Events</vt:lpstr>
      <vt:lpstr>Upcoming One-Stop Technical Assistance Webinars </vt:lpstr>
      <vt:lpstr>Upcoming One-Stop Technical Assistance Webinars </vt:lpstr>
      <vt:lpstr>Upcoming One-Stop Technical Assistance Webinars </vt:lpstr>
      <vt:lpstr>Upcoming One-Stop Technical Assistance Webinars </vt:lpstr>
      <vt:lpstr>Poll Question </vt:lpstr>
      <vt:lpstr>PowerPoint Presentation</vt:lpstr>
      <vt:lpstr>ION Website – New Focus Areas Tab</vt:lpstr>
      <vt:lpstr>PowerPoint Presentation</vt:lpstr>
      <vt:lpstr>ION Website – New Focus Areas Tab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Jennifer Jacobs</cp:lastModifiedBy>
  <cp:revision>289</cp:revision>
  <cp:lastPrinted>2017-01-23T20:21:01Z</cp:lastPrinted>
  <dcterms:created xsi:type="dcterms:W3CDTF">2016-06-21T17:10:41Z</dcterms:created>
  <dcterms:modified xsi:type="dcterms:W3CDTF">2017-02-15T16:53:50Z</dcterms:modified>
</cp:coreProperties>
</file>