
<file path=[Content_Types].xml><?xml version="1.0" encoding="utf-8"?>
<Types xmlns="http://schemas.openxmlformats.org/package/2006/content-types">
  <Default Extension="png" ContentType="image/png"/>
  <Default Extension="jpeg" ContentType="image/jpeg"/>
  <Default Extension="emf" ContentType="image/x-emf"/>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33"/>
  </p:notesMasterIdLst>
  <p:sldIdLst>
    <p:sldId id="256" r:id="rId5"/>
    <p:sldId id="274" r:id="rId6"/>
    <p:sldId id="275" r:id="rId7"/>
    <p:sldId id="291" r:id="rId8"/>
    <p:sldId id="276" r:id="rId9"/>
    <p:sldId id="310" r:id="rId10"/>
    <p:sldId id="278" r:id="rId11"/>
    <p:sldId id="281" r:id="rId12"/>
    <p:sldId id="323" r:id="rId13"/>
    <p:sldId id="311" r:id="rId14"/>
    <p:sldId id="293" r:id="rId15"/>
    <p:sldId id="282" r:id="rId16"/>
    <p:sldId id="257" r:id="rId17"/>
    <p:sldId id="316" r:id="rId18"/>
    <p:sldId id="317" r:id="rId19"/>
    <p:sldId id="318" r:id="rId20"/>
    <p:sldId id="319" r:id="rId21"/>
    <p:sldId id="320" r:id="rId22"/>
    <p:sldId id="321" r:id="rId23"/>
    <p:sldId id="322" r:id="rId24"/>
    <p:sldId id="292" r:id="rId25"/>
    <p:sldId id="298" r:id="rId26"/>
    <p:sldId id="263" r:id="rId27"/>
    <p:sldId id="312" r:id="rId28"/>
    <p:sldId id="315" r:id="rId29"/>
    <p:sldId id="294" r:id="rId30"/>
    <p:sldId id="268" r:id="rId31"/>
    <p:sldId id="269" r:id="rId32"/>
  </p:sldIdLst>
  <p:sldSz cx="9144000" cy="6858000" type="screen4x3"/>
  <p:notesSz cx="6858000" cy="9144000"/>
  <p:custDataLst>
    <p:tags r:id="rId34"/>
  </p:custDataLst>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Bickerstaffe, Keir - SOL" initials="BK-S" lastIdx="15" clrIdx="0"/>
  <p:cmAuthor id="1" name="Foti, James - ETA" initials="FJ-E" lastIdx="3" clrIdx="1"/>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5AE6C"/>
    <a:srgbClr val="004874"/>
    <a:srgbClr val="7A232E"/>
    <a:srgbClr val="124D95"/>
    <a:srgbClr val="9D1C30"/>
    <a:srgbClr val="4675B8"/>
    <a:srgbClr val="275A99"/>
    <a:srgbClr val="002C47"/>
    <a:srgbClr val="041F36"/>
    <a:srgbClr val="B85759"/>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689" autoAdjust="0"/>
    <p:restoredTop sz="52045" autoAdjust="0"/>
  </p:normalViewPr>
  <p:slideViewPr>
    <p:cSldViewPr snapToGrid="0">
      <p:cViewPr varScale="1">
        <p:scale>
          <a:sx n="37" d="100"/>
          <a:sy n="37" d="100"/>
        </p:scale>
        <p:origin x="2412" y="54"/>
      </p:cViewPr>
      <p:guideLst>
        <p:guide orient="horz" pos="2160"/>
        <p:guide pos="288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tableStyles" Target="tableStyles.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tags" Target="tags/tag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38"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commentAuthors" Target="commentAuthors.xml"/></Relationships>
</file>

<file path=ppt/diagrams/colors1.xml><?xml version="1.0" encoding="utf-8"?>
<dgm:colorsDef xmlns:dgm="http://schemas.openxmlformats.org/drawingml/2006/diagram" xmlns:a="http://schemas.openxmlformats.org/drawingml/2006/main" uniqueId="urn:microsoft.com/office/officeart/2005/8/colors/accent2_2">
  <dgm:title val=""/>
  <dgm:desc val=""/>
  <dgm:catLst>
    <dgm:cat type="accent2" pri="11200"/>
  </dgm:catLst>
  <dgm:styleLbl name="node0">
    <dgm:fillClrLst meth="repeat">
      <a:schemeClr val="accent2"/>
    </dgm:fillClrLst>
    <dgm:linClrLst meth="repeat">
      <a:schemeClr val="lt1"/>
    </dgm:linClrLst>
    <dgm:effectClrLst/>
    <dgm:txLinClrLst/>
    <dgm:txFillClrLst/>
    <dgm:txEffectClrLst/>
  </dgm:styleLbl>
  <dgm:styleLbl name="node1">
    <dgm:fillClrLst meth="repeat">
      <a:schemeClr val="accent2"/>
    </dgm:fillClrLst>
    <dgm:linClrLst meth="repeat">
      <a:schemeClr val="lt1"/>
    </dgm:linClrLst>
    <dgm:effectClrLst/>
    <dgm:txLinClrLst/>
    <dgm:txFillClrLst/>
    <dgm:txEffectClrLst/>
  </dgm:styleLbl>
  <dgm:styleLbl name="alignNode1">
    <dgm:fillClrLst meth="repeat">
      <a:schemeClr val="accent2"/>
    </dgm:fillClrLst>
    <dgm:linClrLst meth="repeat">
      <a:schemeClr val="accent2"/>
    </dgm:linClrLst>
    <dgm:effectClrLst/>
    <dgm:txLinClrLst/>
    <dgm:txFillClrLst/>
    <dgm:txEffectClrLst/>
  </dgm:styleLbl>
  <dgm:styleLbl name="lnNode1">
    <dgm:fillClrLst meth="repeat">
      <a:schemeClr val="accent2"/>
    </dgm:fillClrLst>
    <dgm:linClrLst meth="repeat">
      <a:schemeClr val="lt1"/>
    </dgm:linClrLst>
    <dgm:effectClrLst/>
    <dgm:txLinClrLst/>
    <dgm:txFillClrLst/>
    <dgm:txEffectClrLst/>
  </dgm:styleLbl>
  <dgm:styleLbl name="vennNode1">
    <dgm:fillClrLst meth="repeat">
      <a:schemeClr val="accent2">
        <a:alpha val="50000"/>
      </a:schemeClr>
    </dgm:fillClrLst>
    <dgm:linClrLst meth="repeat">
      <a:schemeClr val="lt1"/>
    </dgm:linClrLst>
    <dgm:effectClrLst/>
    <dgm:txLinClrLst/>
    <dgm:txFillClrLst/>
    <dgm:txEffectClrLst/>
  </dgm:styleLbl>
  <dgm:styleLbl name="node2">
    <dgm:fillClrLst meth="repeat">
      <a:schemeClr val="accent2"/>
    </dgm:fillClrLst>
    <dgm:linClrLst meth="repeat">
      <a:schemeClr val="lt1"/>
    </dgm:linClrLst>
    <dgm:effectClrLst/>
    <dgm:txLinClrLst/>
    <dgm:txFillClrLst/>
    <dgm:txEffectClrLst/>
  </dgm:styleLbl>
  <dgm:styleLbl name="node3">
    <dgm:fillClrLst meth="repeat">
      <a:schemeClr val="accent2"/>
    </dgm:fillClrLst>
    <dgm:linClrLst meth="repeat">
      <a:schemeClr val="lt1"/>
    </dgm:linClrLst>
    <dgm:effectClrLst/>
    <dgm:txLinClrLst/>
    <dgm:txFillClrLst/>
    <dgm:txEffectClrLst/>
  </dgm:styleLbl>
  <dgm:styleLbl name="node4">
    <dgm:fillClrLst meth="repeat">
      <a:schemeClr val="accent2"/>
    </dgm:fillClrLst>
    <dgm:linClrLst meth="repeat">
      <a:schemeClr val="lt1"/>
    </dgm:linClrLst>
    <dgm:effectClrLst/>
    <dgm:txLinClrLst/>
    <dgm:txFillClrLst/>
    <dgm:txEffectClrLst/>
  </dgm:styleLbl>
  <dgm:styleLbl name="f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2">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tint val="60000"/>
      </a:schemeClr>
    </dgm:fillClrLst>
    <dgm:linClrLst meth="repeat">
      <a:schemeClr val="accent2">
        <a:tint val="60000"/>
      </a:schemeClr>
    </dgm:linClrLst>
    <dgm:effectClrLst/>
    <dgm:txLinClrLst/>
    <dgm:txFillClrLst/>
    <dgm:txEffectClrLst/>
  </dgm:styleLbl>
  <dgm:styleLbl name="fgSibTrans2D1">
    <dgm:fillClrLst meth="repeat">
      <a:schemeClr val="accent2">
        <a:tint val="60000"/>
      </a:schemeClr>
    </dgm:fillClrLst>
    <dgm:linClrLst meth="repeat">
      <a:schemeClr val="accent2">
        <a:tint val="60000"/>
      </a:schemeClr>
    </dgm:linClrLst>
    <dgm:effectClrLst/>
    <dgm:txLinClrLst/>
    <dgm:txFillClrLst/>
    <dgm:txEffectClrLst/>
  </dgm:styleLbl>
  <dgm:styleLbl name="bgSibTrans2D1">
    <dgm:fillClrLst meth="repeat">
      <a:schemeClr val="accent2">
        <a:tint val="60000"/>
      </a:schemeClr>
    </dgm:fillClrLst>
    <dgm:linClrLst meth="repeat">
      <a:schemeClr val="accent2">
        <a:tint val="60000"/>
      </a:schemeClr>
    </dgm:linClrLst>
    <dgm:effectClrLst/>
    <dgm:txLinClrLst/>
    <dgm:txFillClrLst/>
    <dgm:txEffectClrLst/>
  </dgm:styleLbl>
  <dgm:styleLbl name="sibTrans1D1">
    <dgm:fillClrLst meth="repeat">
      <a:schemeClr val="accent2"/>
    </dgm:fillClrLst>
    <dgm:linClrLst meth="repeat">
      <a:schemeClr val="accent2"/>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meth="repeat">
      <a:schemeClr val="accent2"/>
    </dgm:fillClrLst>
    <dgm:linClrLst meth="repeat">
      <a:schemeClr val="lt1"/>
    </dgm:linClrLst>
    <dgm:effectClrLst/>
    <dgm:txLinClrLst/>
    <dgm:txFillClrLst/>
    <dgm:txEffectClrLst/>
  </dgm:styleLbl>
  <dgm:styleLbl name="asst3">
    <dgm:fillClrLst meth="repeat">
      <a:schemeClr val="accent2"/>
    </dgm:fillClrLst>
    <dgm:linClrLst meth="repeat">
      <a:schemeClr val="lt1"/>
    </dgm:linClrLst>
    <dgm:effectClrLst/>
    <dgm:txLinClrLst/>
    <dgm:txFillClrLst/>
    <dgm:txEffectClrLst/>
  </dgm:styleLbl>
  <dgm:styleLbl name="asst4">
    <dgm:fillClrLst meth="repeat">
      <a:schemeClr val="accent2"/>
    </dgm:fillClrLst>
    <dgm:linClrLst meth="repeat">
      <a:schemeClr val="lt1"/>
    </dgm:linClrLst>
    <dgm:effectClrLst/>
    <dgm:txLinClrLst/>
    <dgm:txFillClrLst/>
    <dgm:txEffectClrLst/>
  </dgm:styleLbl>
  <dgm:styleLbl name="parChTrans2D1">
    <dgm:fillClrLst meth="repeat">
      <a:schemeClr val="accent2">
        <a:tint val="60000"/>
      </a:schemeClr>
    </dgm:fillClrLst>
    <dgm:linClrLst meth="repeat">
      <a:schemeClr val="accent2">
        <a:tint val="60000"/>
      </a:schemeClr>
    </dgm:linClrLst>
    <dgm:effectClrLst/>
    <dgm:txLinClrLst/>
    <dgm:txFillClrLst meth="repeat">
      <a:schemeClr val="lt1"/>
    </dgm:txFillClrLst>
    <dgm:txEffectClrLst/>
  </dgm:styleLbl>
  <dgm:styleLbl name="parChTrans2D2">
    <dgm:fillClrLst meth="repeat">
      <a:schemeClr val="accent2"/>
    </dgm:fillClrLst>
    <dgm:linClrLst meth="repeat">
      <a:schemeClr val="accent2"/>
    </dgm:linClrLst>
    <dgm:effectClrLst/>
    <dgm:txLinClrLst/>
    <dgm:txFillClrLst meth="repeat">
      <a:schemeClr val="lt1"/>
    </dgm:txFillClrLst>
    <dgm:txEffectClrLst/>
  </dgm:styleLbl>
  <dgm:styleLbl name="parChTrans2D3">
    <dgm:fillClrLst meth="repeat">
      <a:schemeClr val="accent2"/>
    </dgm:fillClrLst>
    <dgm:linClrLst meth="repeat">
      <a:schemeClr val="accent2"/>
    </dgm:linClrLst>
    <dgm:effectClrLst/>
    <dgm:txLinClrLst/>
    <dgm:txFillClrLst meth="repeat">
      <a:schemeClr val="lt1"/>
    </dgm:txFillClrLst>
    <dgm:txEffectClrLst/>
  </dgm:styleLbl>
  <dgm:styleLbl name="parChTrans2D4">
    <dgm:fillClrLst meth="repeat">
      <a:schemeClr val="accent2"/>
    </dgm:fillClrLst>
    <dgm:linClrLst meth="repeat">
      <a:schemeClr val="accent2"/>
    </dgm:linClrLst>
    <dgm:effectClrLst/>
    <dgm:txLinClrLst/>
    <dgm:txFillClrLst meth="repeat">
      <a:schemeClr val="lt1"/>
    </dgm:txFillClrLst>
    <dgm:txEffectClrLst/>
  </dgm:styleLbl>
  <dgm:styleLbl name="parChTrans1D1">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2">
    <dgm:fillClrLst meth="repeat">
      <a:schemeClr val="accent2"/>
    </dgm:fillClrLst>
    <dgm:linClrLst meth="repeat">
      <a:schemeClr val="accent2">
        <a:shade val="60000"/>
      </a:schemeClr>
    </dgm:linClrLst>
    <dgm:effectClrLst/>
    <dgm:txLinClrLst/>
    <dgm:txFillClrLst meth="repeat">
      <a:schemeClr val="tx1"/>
    </dgm:txFillClrLst>
    <dgm:txEffectClrLst/>
  </dgm:styleLbl>
  <dgm:styleLbl name="parChTrans1D3">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parChTrans1D4">
    <dgm:fillClrLst meth="repeat">
      <a:schemeClr val="accent2"/>
    </dgm:fillClrLst>
    <dgm:linClrLst meth="repeat">
      <a:schemeClr val="accent2">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solidFgAcc1">
    <dgm:fillClrLst meth="repeat">
      <a:schemeClr val="lt1"/>
    </dgm:fillClrLst>
    <dgm:linClrLst meth="repeat">
      <a:schemeClr val="accent2"/>
    </dgm:linClrLst>
    <dgm:effectClrLst/>
    <dgm:txLinClrLst/>
    <dgm:txFillClrLst meth="repeat">
      <a:schemeClr val="dk1"/>
    </dgm:txFillClrLst>
    <dgm:txEffectClrLst/>
  </dgm:styleLbl>
  <dgm:styleLbl name="solidAlignAcc1">
    <dgm:fillClrLst meth="repeat">
      <a:schemeClr val="lt1"/>
    </dgm:fillClrLst>
    <dgm:linClrLst meth="repeat">
      <a:schemeClr val="accent2"/>
    </dgm:linClrLst>
    <dgm:effectClrLst/>
    <dgm:txLinClrLst/>
    <dgm:txFillClrLst meth="repeat">
      <a:schemeClr val="dk1"/>
    </dgm:txFillClrLst>
    <dgm:txEffectClrLst/>
  </dgm:styleLbl>
  <dgm:styleLbl name="solidBgAcc1">
    <dgm:fillClrLst meth="repeat">
      <a:schemeClr val="lt1"/>
    </dgm:fillClrLst>
    <dgm:linClrLst meth="repeat">
      <a:schemeClr val="accent2"/>
    </dgm:linClrLst>
    <dgm:effectClrLst/>
    <dgm:txLinClrLst/>
    <dgm:txFillClrLst meth="repeat">
      <a:schemeClr val="dk1"/>
    </dgm:txFillClrLst>
    <dgm:txEffectClrLst/>
  </dgm:styleLbl>
  <dgm:styleLbl name="f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align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bgAccFollowNode1">
    <dgm:fillClrLst meth="repeat">
      <a:schemeClr val="accent2">
        <a:alpha val="90000"/>
        <a:tint val="40000"/>
      </a:schemeClr>
    </dgm:fillClrLst>
    <dgm:linClrLst meth="repeat">
      <a:schemeClr val="accent2">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2"/>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accent2"/>
    </dgm:linClrLst>
    <dgm:effectClrLst/>
    <dgm:txLinClrLst/>
    <dgm:txFillClrLst meth="repeat">
      <a:schemeClr val="dk1"/>
    </dgm:txFillClrLst>
    <dgm:txEffectClrLst/>
  </dgm:styleLbl>
  <dgm:styleLbl name="dkBgShp">
    <dgm:fillClrLst meth="repeat">
      <a:schemeClr val="accent2">
        <a:shade val="80000"/>
      </a:schemeClr>
    </dgm:fillClrLst>
    <dgm:linClrLst meth="repeat">
      <a:schemeClr val="accent2"/>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DF55859F-71C6-4A8A-BBAD-ACC35D4966DA}" type="doc">
      <dgm:prSet loTypeId="urn:microsoft.com/office/officeart/2005/8/layout/chevron2" loCatId="process" qsTypeId="urn:microsoft.com/office/officeart/2005/8/quickstyle/simple5" qsCatId="simple" csTypeId="urn:microsoft.com/office/officeart/2005/8/colors/accent2_2" csCatId="accent2" phldr="1"/>
      <dgm:spPr>
        <a:scene3d>
          <a:camera prst="orthographicFront">
            <a:rot lat="0" lon="0" rev="0"/>
          </a:camera>
          <a:lightRig rig="glow" dir="t">
            <a:rot lat="0" lon="0" rev="4800000"/>
          </a:lightRig>
        </a:scene3d>
      </dgm:spPr>
      <dgm:t>
        <a:bodyPr/>
        <a:lstStyle/>
        <a:p>
          <a:endParaRPr lang="en-US"/>
        </a:p>
      </dgm:t>
    </dgm:pt>
    <dgm:pt modelId="{1306BADC-E129-4E62-8C58-449B0AAD4606}">
      <dgm:prSet phldrT="[Text]"/>
      <dgm:spPr>
        <a:solidFill>
          <a:srgbClr val="7A232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Phase 1</a:t>
          </a:r>
        </a:p>
      </dgm:t>
    </dgm:pt>
    <dgm:pt modelId="{52DBE467-CA78-45A2-AB1F-4425DDAC0CA1}" type="parTrans" cxnId="{12B6D060-0CCF-4CD9-B9C8-2761A0F3DC00}">
      <dgm:prSet/>
      <dgm:spPr/>
      <dgm:t>
        <a:bodyPr/>
        <a:lstStyle/>
        <a:p>
          <a:endParaRPr lang="en-US"/>
        </a:p>
      </dgm:t>
    </dgm:pt>
    <dgm:pt modelId="{3958D45C-897A-46EA-B533-686E0710C56E}" type="sibTrans" cxnId="{12B6D060-0CCF-4CD9-B9C8-2761A0F3DC00}">
      <dgm:prSet/>
      <dgm:spPr/>
      <dgm:t>
        <a:bodyPr/>
        <a:lstStyle/>
        <a:p>
          <a:endParaRPr lang="en-US"/>
        </a:p>
      </dgm:t>
    </dgm:pt>
    <dgm:pt modelId="{8734F680-40E7-4006-8BD7-D20D8353E541}">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buFontTx/>
            <a:buNone/>
          </a:pPr>
          <a:r>
            <a:rPr lang="en-US" u="sng" dirty="0"/>
            <a:t>Winter 2017: Information Sharing</a:t>
          </a:r>
        </a:p>
      </dgm:t>
    </dgm:pt>
    <dgm:pt modelId="{D456E28A-013A-40CD-BA91-09B2B1E14437}" type="parTrans" cxnId="{437C379D-00DC-4461-BC09-B68536C853B8}">
      <dgm:prSet/>
      <dgm:spPr/>
      <dgm:t>
        <a:bodyPr/>
        <a:lstStyle/>
        <a:p>
          <a:endParaRPr lang="en-US"/>
        </a:p>
      </dgm:t>
    </dgm:pt>
    <dgm:pt modelId="{33598FAD-2478-423E-9333-800B53C34D04}" type="sibTrans" cxnId="{437C379D-00DC-4461-BC09-B68536C853B8}">
      <dgm:prSet/>
      <dgm:spPr/>
      <dgm:t>
        <a:bodyPr/>
        <a:lstStyle/>
        <a:p>
          <a:endParaRPr lang="en-US"/>
        </a:p>
      </dgm:t>
    </dgm:pt>
    <dgm:pt modelId="{5D940176-7FC8-4890-BF95-39501A599A51}">
      <dgm:prSet phldrT="[Text]"/>
      <dgm:spPr>
        <a:solidFill>
          <a:srgbClr val="7A232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Phase 2</a:t>
          </a:r>
        </a:p>
      </dgm:t>
    </dgm:pt>
    <dgm:pt modelId="{720845A1-B0D1-4AFB-949B-75497187E63E}" type="parTrans" cxnId="{9A797739-4CE1-45BD-B480-5256C46FEB92}">
      <dgm:prSet/>
      <dgm:spPr/>
      <dgm:t>
        <a:bodyPr/>
        <a:lstStyle/>
        <a:p>
          <a:endParaRPr lang="en-US"/>
        </a:p>
      </dgm:t>
    </dgm:pt>
    <dgm:pt modelId="{7F8D3122-3E08-4D50-B900-C8CEC431C6C0}" type="sibTrans" cxnId="{9A797739-4CE1-45BD-B480-5256C46FEB92}">
      <dgm:prSet/>
      <dgm:spPr/>
      <dgm:t>
        <a:bodyPr/>
        <a:lstStyle/>
        <a:p>
          <a:endParaRPr lang="en-US"/>
        </a:p>
      </dgm:t>
    </dgm:pt>
    <dgm:pt modelId="{7E35D440-318F-4983-900B-CF78CE6BD0CF}">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buFontTx/>
            <a:buNone/>
          </a:pPr>
          <a:r>
            <a:rPr lang="en-US" u="sng" dirty="0"/>
            <a:t>Spring 2017: Guidance and Support</a:t>
          </a:r>
        </a:p>
      </dgm:t>
    </dgm:pt>
    <dgm:pt modelId="{657AB857-A369-43A7-A04B-0DF1DE651A8B}" type="parTrans" cxnId="{1C52E846-25E3-4627-A2DE-B1EA55FC40CF}">
      <dgm:prSet/>
      <dgm:spPr/>
      <dgm:t>
        <a:bodyPr/>
        <a:lstStyle/>
        <a:p>
          <a:endParaRPr lang="en-US"/>
        </a:p>
      </dgm:t>
    </dgm:pt>
    <dgm:pt modelId="{2CBD73C1-C466-4E4A-9076-5FE39E838D11}" type="sibTrans" cxnId="{1C52E846-25E3-4627-A2DE-B1EA55FC40CF}">
      <dgm:prSet/>
      <dgm:spPr/>
      <dgm:t>
        <a:bodyPr/>
        <a:lstStyle/>
        <a:p>
          <a:endParaRPr lang="en-US"/>
        </a:p>
      </dgm:t>
    </dgm:pt>
    <dgm:pt modelId="{A3FFF0D0-CD4E-4A13-8CBC-61774A2E39FF}">
      <dgm:prSet phldrT="[Text]"/>
      <dgm:spPr>
        <a:solidFill>
          <a:srgbClr val="7A232E"/>
        </a:soli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Phase 3</a:t>
          </a:r>
        </a:p>
      </dgm:t>
    </dgm:pt>
    <dgm:pt modelId="{F2AD63D4-0F4C-46F6-9625-6A01A2337857}" type="parTrans" cxnId="{F2601151-C3A0-4507-A879-DD9C5D93EA5A}">
      <dgm:prSet/>
      <dgm:spPr/>
      <dgm:t>
        <a:bodyPr/>
        <a:lstStyle/>
        <a:p>
          <a:endParaRPr lang="en-US"/>
        </a:p>
      </dgm:t>
    </dgm:pt>
    <dgm:pt modelId="{8E9598C4-4E14-479E-B381-BB0024F1F9C9}" type="sibTrans" cxnId="{F2601151-C3A0-4507-A879-DD9C5D93EA5A}">
      <dgm:prSet/>
      <dgm:spPr/>
      <dgm:t>
        <a:bodyPr/>
        <a:lstStyle/>
        <a:p>
          <a:endParaRPr lang="en-US"/>
        </a:p>
      </dgm:t>
    </dgm:pt>
    <dgm:pt modelId="{85F47DAA-E6C0-411C-97C2-82836D025AA6}">
      <dgm:prSet phldrT="[Tex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pPr>
            <a:buFontTx/>
            <a:buNone/>
          </a:pPr>
          <a:r>
            <a:rPr lang="en-US" u="sng" dirty="0"/>
            <a:t>Summer/Fall 2017: Specialized TA</a:t>
          </a:r>
        </a:p>
      </dgm:t>
    </dgm:pt>
    <dgm:pt modelId="{2404860A-6F00-425D-9772-5C5F8C235523}" type="parTrans" cxnId="{2B3A70A5-7469-492D-9844-3F2F4F80C107}">
      <dgm:prSet/>
      <dgm:spPr/>
      <dgm:t>
        <a:bodyPr/>
        <a:lstStyle/>
        <a:p>
          <a:endParaRPr lang="en-US"/>
        </a:p>
      </dgm:t>
    </dgm:pt>
    <dgm:pt modelId="{6473FFDC-54C2-4FDC-884F-4744E62DCC5C}" type="sibTrans" cxnId="{2B3A70A5-7469-492D-9844-3F2F4F80C107}">
      <dgm:prSet/>
      <dgm:spPr/>
      <dgm:t>
        <a:bodyPr/>
        <a:lstStyle/>
        <a:p>
          <a:endParaRPr lang="en-US"/>
        </a:p>
      </dgm:t>
    </dgm:pt>
    <dgm:pt modelId="{F477ACC5-A6AF-4830-837C-E635498D909C}">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General Technical Assistance</a:t>
          </a:r>
        </a:p>
      </dgm:t>
    </dgm:pt>
    <dgm:pt modelId="{10B0227F-3D68-4776-A213-934F2A58E4E6}" type="parTrans" cxnId="{0EF31A9E-8DDC-4588-B299-B5E3EA9B2ED7}">
      <dgm:prSet/>
      <dgm:spPr/>
      <dgm:t>
        <a:bodyPr/>
        <a:lstStyle/>
        <a:p>
          <a:endParaRPr lang="en-US"/>
        </a:p>
      </dgm:t>
    </dgm:pt>
    <dgm:pt modelId="{AC0A2843-6F54-45A0-9B74-666A8F1904A3}" type="sibTrans" cxnId="{0EF31A9E-8DDC-4588-B299-B5E3EA9B2ED7}">
      <dgm:prSet/>
      <dgm:spPr/>
      <dgm:t>
        <a:bodyPr/>
        <a:lstStyle/>
        <a:p>
          <a:endParaRPr lang="en-US"/>
        </a:p>
      </dgm:t>
    </dgm:pt>
    <dgm:pt modelId="{3F4B8DC3-DD87-4431-8BF4-3B8AF6E18D45}">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Priority Policy Guidance</a:t>
          </a:r>
        </a:p>
      </dgm:t>
    </dgm:pt>
    <dgm:pt modelId="{B1C50851-B6A6-49B4-BC1A-2A19ED352793}" type="parTrans" cxnId="{21EB238B-40B3-4D46-A295-8D418220BAB5}">
      <dgm:prSet/>
      <dgm:spPr/>
      <dgm:t>
        <a:bodyPr/>
        <a:lstStyle/>
        <a:p>
          <a:endParaRPr lang="en-US"/>
        </a:p>
      </dgm:t>
    </dgm:pt>
    <dgm:pt modelId="{4B207973-5470-4F52-9AEB-D5E7EF2EA260}" type="sibTrans" cxnId="{21EB238B-40B3-4D46-A295-8D418220BAB5}">
      <dgm:prSet/>
      <dgm:spPr/>
      <dgm:t>
        <a:bodyPr/>
        <a:lstStyle/>
        <a:p>
          <a:endParaRPr lang="en-US"/>
        </a:p>
      </dgm:t>
    </dgm:pt>
    <dgm:pt modelId="{74B95438-A46D-4EE0-B934-6E1E3E9ACFA2}">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Launch of Clearinghouse of Resources and E-Tools</a:t>
          </a:r>
        </a:p>
      </dgm:t>
    </dgm:pt>
    <dgm:pt modelId="{F6429D2F-E478-4284-AAFF-CA5991542BD5}" type="parTrans" cxnId="{8F5F0747-53DA-43F7-8C71-53BBEDA3DBDE}">
      <dgm:prSet/>
      <dgm:spPr/>
      <dgm:t>
        <a:bodyPr/>
        <a:lstStyle/>
        <a:p>
          <a:endParaRPr lang="en-US"/>
        </a:p>
      </dgm:t>
    </dgm:pt>
    <dgm:pt modelId="{5D78BCB3-586D-4908-9C65-7A4D098CDE1F}" type="sibTrans" cxnId="{8F5F0747-53DA-43F7-8C71-53BBEDA3DBDE}">
      <dgm:prSet/>
      <dgm:spPr/>
      <dgm:t>
        <a:bodyPr/>
        <a:lstStyle/>
        <a:p>
          <a:endParaRPr lang="en-US"/>
        </a:p>
      </dgm:t>
    </dgm:pt>
    <dgm:pt modelId="{2537DB24-E075-47CD-9196-F6D7E782B8D6}">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Specialized Technical Assistance</a:t>
          </a:r>
        </a:p>
      </dgm:t>
    </dgm:pt>
    <dgm:pt modelId="{0862FE8E-7402-4C61-96A1-45CE0296B3BE}" type="parTrans" cxnId="{160F8E7A-8C02-4154-8C37-F6FA1A2AD017}">
      <dgm:prSet/>
      <dgm:spPr/>
      <dgm:t>
        <a:bodyPr/>
        <a:lstStyle/>
        <a:p>
          <a:endParaRPr lang="en-US"/>
        </a:p>
      </dgm:t>
    </dgm:pt>
    <dgm:pt modelId="{4394E599-6B9E-491D-B376-63FD2DBD9CF1}" type="sibTrans" cxnId="{160F8E7A-8C02-4154-8C37-F6FA1A2AD017}">
      <dgm:prSet/>
      <dgm:spPr/>
      <dgm:t>
        <a:bodyPr/>
        <a:lstStyle/>
        <a:p>
          <a:endParaRPr lang="en-US"/>
        </a:p>
      </dgm:t>
    </dgm:pt>
    <dgm:pt modelId="{35DA3782-5028-41C0-8577-130F49E15C94}">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Fact Sheets</a:t>
          </a:r>
        </a:p>
      </dgm:t>
    </dgm:pt>
    <dgm:pt modelId="{574DD246-F038-4A75-845A-CDB7D293AF89}" type="parTrans" cxnId="{E458483E-8411-4A77-BF10-C7C51B611D56}">
      <dgm:prSet/>
      <dgm:spPr/>
      <dgm:t>
        <a:bodyPr/>
        <a:lstStyle/>
        <a:p>
          <a:endParaRPr lang="en-US"/>
        </a:p>
      </dgm:t>
    </dgm:pt>
    <dgm:pt modelId="{F2D89A17-6252-4B7E-9F2C-779F1D5A5745}" type="sibTrans" cxnId="{E458483E-8411-4A77-BF10-C7C51B611D56}">
      <dgm:prSet/>
      <dgm:spPr/>
      <dgm:t>
        <a:bodyPr/>
        <a:lstStyle/>
        <a:p>
          <a:endParaRPr lang="en-US"/>
        </a:p>
      </dgm:t>
    </dgm:pt>
    <dgm:pt modelId="{22AF10B5-12BD-4A9E-B8BD-7529519AA011}">
      <dgm:prSet/>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t>
        <a:bodyPr/>
        <a:lstStyle/>
        <a:p>
          <a:r>
            <a:rPr lang="en-US" dirty="0"/>
            <a:t>Support</a:t>
          </a:r>
        </a:p>
      </dgm:t>
    </dgm:pt>
    <dgm:pt modelId="{6B70D023-F8F4-446A-9201-9FD2EAC77923}" type="parTrans" cxnId="{D4E31847-26B3-410B-AB07-206975FB0620}">
      <dgm:prSet/>
      <dgm:spPr/>
      <dgm:t>
        <a:bodyPr/>
        <a:lstStyle/>
        <a:p>
          <a:endParaRPr lang="en-US"/>
        </a:p>
      </dgm:t>
    </dgm:pt>
    <dgm:pt modelId="{C142D7E6-C6A6-4C63-BCB9-9270589B98F3}" type="sibTrans" cxnId="{D4E31847-26B3-410B-AB07-206975FB0620}">
      <dgm:prSet/>
      <dgm:spPr/>
      <dgm:t>
        <a:bodyPr/>
        <a:lstStyle/>
        <a:p>
          <a:endParaRPr lang="en-US"/>
        </a:p>
      </dgm:t>
    </dgm:pt>
    <dgm:pt modelId="{FB6587F0-8D50-4593-BC88-2D138F3BB2AE}" type="pres">
      <dgm:prSet presAssocID="{DF55859F-71C6-4A8A-BBAD-ACC35D4966DA}" presName="linearFlow" presStyleCnt="0">
        <dgm:presLayoutVars>
          <dgm:dir/>
          <dgm:animLvl val="lvl"/>
          <dgm:resizeHandles val="exact"/>
        </dgm:presLayoutVars>
      </dgm:prSet>
      <dgm:spPr/>
    </dgm:pt>
    <dgm:pt modelId="{B2F0D3B9-A1F7-489F-B1E7-47BE7EF6411D}" type="pres">
      <dgm:prSet presAssocID="{1306BADC-E129-4E62-8C58-449B0AAD4606}"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41F7B550-4768-4114-8FC5-4C29B5C80476}" type="pres">
      <dgm:prSet presAssocID="{1306BADC-E129-4E62-8C58-449B0AAD4606}" presName="parentText" presStyleLbl="alignNode1" presStyleIdx="0" presStyleCnt="3">
        <dgm:presLayoutVars>
          <dgm:chMax val="1"/>
          <dgm:bulletEnabled val="1"/>
        </dgm:presLayoutVars>
      </dgm:prSet>
      <dgm:spPr/>
    </dgm:pt>
    <dgm:pt modelId="{3AD5F687-541B-4D1E-9991-72A3B307849C}" type="pres">
      <dgm:prSet presAssocID="{1306BADC-E129-4E62-8C58-449B0AAD4606}" presName="descendantText" presStyleLbl="alignAcc1" presStyleIdx="0" presStyleCnt="3" custLinFactNeighborX="1903">
        <dgm:presLayoutVars>
          <dgm:bulletEnabled val="1"/>
        </dgm:presLayoutVars>
      </dgm:prSet>
      <dgm:spPr/>
    </dgm:pt>
    <dgm:pt modelId="{65FEA7F7-09E8-473E-BD8A-DDE8D1D29440}" type="pres">
      <dgm:prSet presAssocID="{3958D45C-897A-46EA-B533-686E0710C56E}"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983B985-77CF-484E-A177-885A0121305C}" type="pres">
      <dgm:prSet presAssocID="{5D940176-7FC8-4890-BF95-39501A599A51}"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5AB5C2DC-ADB5-4A68-940E-E3176A903FE5}" type="pres">
      <dgm:prSet presAssocID="{5D940176-7FC8-4890-BF95-39501A599A51}" presName="parentText" presStyleLbl="alignNode1" presStyleIdx="1" presStyleCnt="3">
        <dgm:presLayoutVars>
          <dgm:chMax val="1"/>
          <dgm:bulletEnabled val="1"/>
        </dgm:presLayoutVars>
      </dgm:prSet>
      <dgm:spPr/>
    </dgm:pt>
    <dgm:pt modelId="{7A581EF5-EE1D-41F5-AA90-27C4CC005F82}" type="pres">
      <dgm:prSet presAssocID="{5D940176-7FC8-4890-BF95-39501A599A51}" presName="descendantText" presStyleLbl="alignAcc1" presStyleIdx="1" presStyleCnt="3">
        <dgm:presLayoutVars>
          <dgm:bulletEnabled val="1"/>
        </dgm:presLayoutVars>
      </dgm:prSet>
      <dgm:spPr/>
    </dgm:pt>
    <dgm:pt modelId="{CEC366D4-88A7-4964-A2C4-1F9BC3E85496}" type="pres">
      <dgm:prSet presAssocID="{7F8D3122-3E08-4D50-B900-C8CEC431C6C0}" presName="sp"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A7A962A1-FA31-4B0D-9817-A6DCB9A4112E}" type="pres">
      <dgm:prSet presAssocID="{A3FFF0D0-CD4E-4A13-8CBC-61774A2E39FF}" presName="composite" presStyleCnt="0"/>
      <dgm:spPr>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dgm:spPr>
    </dgm:pt>
    <dgm:pt modelId="{B421D88F-411B-4799-B6DD-2EF39BEB7002}" type="pres">
      <dgm:prSet presAssocID="{A3FFF0D0-CD4E-4A13-8CBC-61774A2E39FF}" presName="parentText" presStyleLbl="alignNode1" presStyleIdx="2" presStyleCnt="3">
        <dgm:presLayoutVars>
          <dgm:chMax val="1"/>
          <dgm:bulletEnabled val="1"/>
        </dgm:presLayoutVars>
      </dgm:prSet>
      <dgm:spPr/>
    </dgm:pt>
    <dgm:pt modelId="{F4381C0D-7B3C-4FF3-9A63-BE5197146928}" type="pres">
      <dgm:prSet presAssocID="{A3FFF0D0-CD4E-4A13-8CBC-61774A2E39FF}" presName="descendantText" presStyleLbl="alignAcc1" presStyleIdx="2" presStyleCnt="3">
        <dgm:presLayoutVars>
          <dgm:bulletEnabled val="1"/>
        </dgm:presLayoutVars>
      </dgm:prSet>
      <dgm:spPr/>
    </dgm:pt>
  </dgm:ptLst>
  <dgm:cxnLst>
    <dgm:cxn modelId="{F2601151-C3A0-4507-A879-DD9C5D93EA5A}" srcId="{DF55859F-71C6-4A8A-BBAD-ACC35D4966DA}" destId="{A3FFF0D0-CD4E-4A13-8CBC-61774A2E39FF}" srcOrd="2" destOrd="0" parTransId="{F2AD63D4-0F4C-46F6-9625-6A01A2337857}" sibTransId="{8E9598C4-4E14-479E-B381-BB0024F1F9C9}"/>
    <dgm:cxn modelId="{2B3A70A5-7469-492D-9844-3F2F4F80C107}" srcId="{A3FFF0D0-CD4E-4A13-8CBC-61774A2E39FF}" destId="{85F47DAA-E6C0-411C-97C2-82836D025AA6}" srcOrd="0" destOrd="0" parTransId="{2404860A-6F00-425D-9772-5C5F8C235523}" sibTransId="{6473FFDC-54C2-4FDC-884F-4744E62DCC5C}"/>
    <dgm:cxn modelId="{9B77B259-99B6-43A3-AF9A-08A6D4B9B3B8}" type="presOf" srcId="{22AF10B5-12BD-4A9E-B8BD-7529519AA011}" destId="{F4381C0D-7B3C-4FF3-9A63-BE5197146928}" srcOrd="0" destOrd="2" presId="urn:microsoft.com/office/officeart/2005/8/layout/chevron2"/>
    <dgm:cxn modelId="{380DFFB1-7A0D-40AA-802B-FDED59B4B372}" type="presOf" srcId="{A3FFF0D0-CD4E-4A13-8CBC-61774A2E39FF}" destId="{B421D88F-411B-4799-B6DD-2EF39BEB7002}" srcOrd="0" destOrd="0" presId="urn:microsoft.com/office/officeart/2005/8/layout/chevron2"/>
    <dgm:cxn modelId="{12B6D060-0CCF-4CD9-B9C8-2761A0F3DC00}" srcId="{DF55859F-71C6-4A8A-BBAD-ACC35D4966DA}" destId="{1306BADC-E129-4E62-8C58-449B0AAD4606}" srcOrd="0" destOrd="0" parTransId="{52DBE467-CA78-45A2-AB1F-4425DDAC0CA1}" sibTransId="{3958D45C-897A-46EA-B533-686E0710C56E}"/>
    <dgm:cxn modelId="{437C379D-00DC-4461-BC09-B68536C853B8}" srcId="{1306BADC-E129-4E62-8C58-449B0AAD4606}" destId="{8734F680-40E7-4006-8BD7-D20D8353E541}" srcOrd="0" destOrd="0" parTransId="{D456E28A-013A-40CD-BA91-09B2B1E14437}" sibTransId="{33598FAD-2478-423E-9333-800B53C34D04}"/>
    <dgm:cxn modelId="{D4E31847-26B3-410B-AB07-206975FB0620}" srcId="{A3FFF0D0-CD4E-4A13-8CBC-61774A2E39FF}" destId="{22AF10B5-12BD-4A9E-B8BD-7529519AA011}" srcOrd="2" destOrd="0" parTransId="{6B70D023-F8F4-446A-9201-9FD2EAC77923}" sibTransId="{C142D7E6-C6A6-4C63-BCB9-9270589B98F3}"/>
    <dgm:cxn modelId="{1C52E846-25E3-4627-A2DE-B1EA55FC40CF}" srcId="{5D940176-7FC8-4890-BF95-39501A599A51}" destId="{7E35D440-318F-4983-900B-CF78CE6BD0CF}" srcOrd="0" destOrd="0" parTransId="{657AB857-A369-43A7-A04B-0DF1DE651A8B}" sibTransId="{2CBD73C1-C466-4E4A-9076-5FE39E838D11}"/>
    <dgm:cxn modelId="{D6554AC6-3165-40B6-B2E1-C8D81E478B53}" type="presOf" srcId="{F477ACC5-A6AF-4830-837C-E635498D909C}" destId="{3AD5F687-541B-4D1E-9991-72A3B307849C}" srcOrd="0" destOrd="1" presId="urn:microsoft.com/office/officeart/2005/8/layout/chevron2"/>
    <dgm:cxn modelId="{18C11522-6040-4DFF-95BB-0C79443F6628}" type="presOf" srcId="{8734F680-40E7-4006-8BD7-D20D8353E541}" destId="{3AD5F687-541B-4D1E-9991-72A3B307849C}" srcOrd="0" destOrd="0" presId="urn:microsoft.com/office/officeart/2005/8/layout/chevron2"/>
    <dgm:cxn modelId="{21EB238B-40B3-4D46-A295-8D418220BAB5}" srcId="{5D940176-7FC8-4890-BF95-39501A599A51}" destId="{3F4B8DC3-DD87-4431-8BF4-3B8AF6E18D45}" srcOrd="1" destOrd="0" parTransId="{B1C50851-B6A6-49B4-BC1A-2A19ED352793}" sibTransId="{4B207973-5470-4F52-9AEB-D5E7EF2EA260}"/>
    <dgm:cxn modelId="{9A797739-4CE1-45BD-B480-5256C46FEB92}" srcId="{DF55859F-71C6-4A8A-BBAD-ACC35D4966DA}" destId="{5D940176-7FC8-4890-BF95-39501A599A51}" srcOrd="1" destOrd="0" parTransId="{720845A1-B0D1-4AFB-949B-75497187E63E}" sibTransId="{7F8D3122-3E08-4D50-B900-C8CEC431C6C0}"/>
    <dgm:cxn modelId="{06F0112B-D1EC-4914-8CBB-437CF02918EF}" type="presOf" srcId="{1306BADC-E129-4E62-8C58-449B0AAD4606}" destId="{41F7B550-4768-4114-8FC5-4C29B5C80476}" srcOrd="0" destOrd="0" presId="urn:microsoft.com/office/officeart/2005/8/layout/chevron2"/>
    <dgm:cxn modelId="{BF756F61-7AB8-4EEE-BDC5-650EFEDAFC50}" type="presOf" srcId="{2537DB24-E075-47CD-9196-F6D7E782B8D6}" destId="{F4381C0D-7B3C-4FF3-9A63-BE5197146928}" srcOrd="0" destOrd="1" presId="urn:microsoft.com/office/officeart/2005/8/layout/chevron2"/>
    <dgm:cxn modelId="{0EF31A9E-8DDC-4588-B299-B5E3EA9B2ED7}" srcId="{1306BADC-E129-4E62-8C58-449B0AAD4606}" destId="{F477ACC5-A6AF-4830-837C-E635498D909C}" srcOrd="1" destOrd="0" parTransId="{10B0227F-3D68-4776-A213-934F2A58E4E6}" sibTransId="{AC0A2843-6F54-45A0-9B74-666A8F1904A3}"/>
    <dgm:cxn modelId="{0005FCF7-EAB3-4A83-B807-AAF49AD4F797}" type="presOf" srcId="{3F4B8DC3-DD87-4431-8BF4-3B8AF6E18D45}" destId="{7A581EF5-EE1D-41F5-AA90-27C4CC005F82}" srcOrd="0" destOrd="1" presId="urn:microsoft.com/office/officeart/2005/8/layout/chevron2"/>
    <dgm:cxn modelId="{160F8E7A-8C02-4154-8C37-F6FA1A2AD017}" srcId="{A3FFF0D0-CD4E-4A13-8CBC-61774A2E39FF}" destId="{2537DB24-E075-47CD-9196-F6D7E782B8D6}" srcOrd="1" destOrd="0" parTransId="{0862FE8E-7402-4C61-96A1-45CE0296B3BE}" sibTransId="{4394E599-6B9E-491D-B376-63FD2DBD9CF1}"/>
    <dgm:cxn modelId="{B6764E84-981B-4B62-B224-C0E17C16ED4E}" type="presOf" srcId="{DF55859F-71C6-4A8A-BBAD-ACC35D4966DA}" destId="{FB6587F0-8D50-4593-BC88-2D138F3BB2AE}" srcOrd="0" destOrd="0" presId="urn:microsoft.com/office/officeart/2005/8/layout/chevron2"/>
    <dgm:cxn modelId="{8F5F0747-53DA-43F7-8C71-53BBEDA3DBDE}" srcId="{5D940176-7FC8-4890-BF95-39501A599A51}" destId="{74B95438-A46D-4EE0-B934-6E1E3E9ACFA2}" srcOrd="2" destOrd="0" parTransId="{F6429D2F-E478-4284-AAFF-CA5991542BD5}" sibTransId="{5D78BCB3-586D-4908-9C65-7A4D098CDE1F}"/>
    <dgm:cxn modelId="{8500E3D6-1E4B-4129-BE8E-4FBC3029B685}" type="presOf" srcId="{5D940176-7FC8-4890-BF95-39501A599A51}" destId="{5AB5C2DC-ADB5-4A68-940E-E3176A903FE5}" srcOrd="0" destOrd="0" presId="urn:microsoft.com/office/officeart/2005/8/layout/chevron2"/>
    <dgm:cxn modelId="{B4455FDF-D947-417E-8285-7B28DB94AA0E}" type="presOf" srcId="{74B95438-A46D-4EE0-B934-6E1E3E9ACFA2}" destId="{7A581EF5-EE1D-41F5-AA90-27C4CC005F82}" srcOrd="0" destOrd="2" presId="urn:microsoft.com/office/officeart/2005/8/layout/chevron2"/>
    <dgm:cxn modelId="{94515CDA-10B1-4839-8650-B9D5A1401782}" type="presOf" srcId="{7E35D440-318F-4983-900B-CF78CE6BD0CF}" destId="{7A581EF5-EE1D-41F5-AA90-27C4CC005F82}" srcOrd="0" destOrd="0" presId="urn:microsoft.com/office/officeart/2005/8/layout/chevron2"/>
    <dgm:cxn modelId="{6CD9FB93-066E-4F31-9FCE-50D0CBB35260}" type="presOf" srcId="{35DA3782-5028-41C0-8577-130F49E15C94}" destId="{3AD5F687-541B-4D1E-9991-72A3B307849C}" srcOrd="0" destOrd="2" presId="urn:microsoft.com/office/officeart/2005/8/layout/chevron2"/>
    <dgm:cxn modelId="{E458483E-8411-4A77-BF10-C7C51B611D56}" srcId="{1306BADC-E129-4E62-8C58-449B0AAD4606}" destId="{35DA3782-5028-41C0-8577-130F49E15C94}" srcOrd="2" destOrd="0" parTransId="{574DD246-F038-4A75-845A-CDB7D293AF89}" sibTransId="{F2D89A17-6252-4B7E-9F2C-779F1D5A5745}"/>
    <dgm:cxn modelId="{576C26CF-0325-4D94-969D-DD1D5B89A034}" type="presOf" srcId="{85F47DAA-E6C0-411C-97C2-82836D025AA6}" destId="{F4381C0D-7B3C-4FF3-9A63-BE5197146928}" srcOrd="0" destOrd="0" presId="urn:microsoft.com/office/officeart/2005/8/layout/chevron2"/>
    <dgm:cxn modelId="{4B4A42BF-3595-4522-99A3-00D3F9534EF6}" type="presParOf" srcId="{FB6587F0-8D50-4593-BC88-2D138F3BB2AE}" destId="{B2F0D3B9-A1F7-489F-B1E7-47BE7EF6411D}" srcOrd="0" destOrd="0" presId="urn:microsoft.com/office/officeart/2005/8/layout/chevron2"/>
    <dgm:cxn modelId="{8AFF1C74-6B1B-4D31-8DA7-978855490646}" type="presParOf" srcId="{B2F0D3B9-A1F7-489F-B1E7-47BE7EF6411D}" destId="{41F7B550-4768-4114-8FC5-4C29B5C80476}" srcOrd="0" destOrd="0" presId="urn:microsoft.com/office/officeart/2005/8/layout/chevron2"/>
    <dgm:cxn modelId="{5462E0A7-803D-4A9C-A622-7ADEBC7EBBD1}" type="presParOf" srcId="{B2F0D3B9-A1F7-489F-B1E7-47BE7EF6411D}" destId="{3AD5F687-541B-4D1E-9991-72A3B307849C}" srcOrd="1" destOrd="0" presId="urn:microsoft.com/office/officeart/2005/8/layout/chevron2"/>
    <dgm:cxn modelId="{ECD376A6-0CEF-428C-B5E0-2C79D28BCB5F}" type="presParOf" srcId="{FB6587F0-8D50-4593-BC88-2D138F3BB2AE}" destId="{65FEA7F7-09E8-473E-BD8A-DDE8D1D29440}" srcOrd="1" destOrd="0" presId="urn:microsoft.com/office/officeart/2005/8/layout/chevron2"/>
    <dgm:cxn modelId="{6114E643-E3AB-41EE-A510-AFE21A1E0F34}" type="presParOf" srcId="{FB6587F0-8D50-4593-BC88-2D138F3BB2AE}" destId="{5983B985-77CF-484E-A177-885A0121305C}" srcOrd="2" destOrd="0" presId="urn:microsoft.com/office/officeart/2005/8/layout/chevron2"/>
    <dgm:cxn modelId="{6F061BB7-21FA-4264-BCF7-DC2C5CEBAFC8}" type="presParOf" srcId="{5983B985-77CF-484E-A177-885A0121305C}" destId="{5AB5C2DC-ADB5-4A68-940E-E3176A903FE5}" srcOrd="0" destOrd="0" presId="urn:microsoft.com/office/officeart/2005/8/layout/chevron2"/>
    <dgm:cxn modelId="{26971E03-7A14-4198-ADFA-E201C9C69815}" type="presParOf" srcId="{5983B985-77CF-484E-A177-885A0121305C}" destId="{7A581EF5-EE1D-41F5-AA90-27C4CC005F82}" srcOrd="1" destOrd="0" presId="urn:microsoft.com/office/officeart/2005/8/layout/chevron2"/>
    <dgm:cxn modelId="{108C722C-A6D9-4FAF-B229-77A741030592}" type="presParOf" srcId="{FB6587F0-8D50-4593-BC88-2D138F3BB2AE}" destId="{CEC366D4-88A7-4964-A2C4-1F9BC3E85496}" srcOrd="3" destOrd="0" presId="urn:microsoft.com/office/officeart/2005/8/layout/chevron2"/>
    <dgm:cxn modelId="{048D4CDC-644A-4A7D-9E3C-1CD9C6C06554}" type="presParOf" srcId="{FB6587F0-8D50-4593-BC88-2D138F3BB2AE}" destId="{A7A962A1-FA31-4B0D-9817-A6DCB9A4112E}" srcOrd="4" destOrd="0" presId="urn:microsoft.com/office/officeart/2005/8/layout/chevron2"/>
    <dgm:cxn modelId="{3C324677-887F-430F-8D5B-AB95F0E597B7}" type="presParOf" srcId="{A7A962A1-FA31-4B0D-9817-A6DCB9A4112E}" destId="{B421D88F-411B-4799-B6DD-2EF39BEB7002}" srcOrd="0" destOrd="0" presId="urn:microsoft.com/office/officeart/2005/8/layout/chevron2"/>
    <dgm:cxn modelId="{553772A1-4F8E-49BC-BE45-59F4EFC79D16}" type="presParOf" srcId="{A7A962A1-FA31-4B0D-9817-A6DCB9A4112E}" destId="{F4381C0D-7B3C-4FF3-9A63-BE5197146928}" srcOrd="1" destOrd="0" presId="urn:microsoft.com/office/officeart/2005/8/layout/chevron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1F7B550-4768-4114-8FC5-4C29B5C80476}">
      <dsp:nvSpPr>
        <dsp:cNvPr id="0" name=""/>
        <dsp:cNvSpPr/>
      </dsp:nvSpPr>
      <dsp:spPr>
        <a:xfrm rot="5400000">
          <a:off x="-251371" y="253047"/>
          <a:ext cx="1675808" cy="1173065"/>
        </a:xfrm>
        <a:prstGeom prst="chevron">
          <a:avLst/>
        </a:prstGeom>
        <a:solidFill>
          <a:srgbClr val="7A232E"/>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Phase 1</a:t>
          </a:r>
        </a:p>
      </dsp:txBody>
      <dsp:txXfrm rot="-5400000">
        <a:off x="1" y="588209"/>
        <a:ext cx="1173065" cy="502743"/>
      </dsp:txXfrm>
    </dsp:sp>
    <dsp:sp modelId="{3AD5F687-541B-4D1E-9991-72A3B307849C}">
      <dsp:nvSpPr>
        <dsp:cNvPr id="0" name=""/>
        <dsp:cNvSpPr/>
      </dsp:nvSpPr>
      <dsp:spPr>
        <a:xfrm rot="5400000">
          <a:off x="3549099" y="-2374357"/>
          <a:ext cx="1089275" cy="5841343"/>
        </a:xfrm>
        <a:prstGeom prst="round2SameRect">
          <a:avLst/>
        </a:prstGeom>
        <a:solidFill>
          <a:schemeClr val="lt1">
            <a:alpha val="9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Tx/>
            <a:buNone/>
          </a:pPr>
          <a:r>
            <a:rPr lang="en-US" sz="1800" u="sng" kern="1200" dirty="0"/>
            <a:t>Winter 2017: Information Sharing</a:t>
          </a:r>
        </a:p>
        <a:p>
          <a:pPr marL="171450" lvl="1" indent="-171450" algn="l" defTabSz="800100">
            <a:lnSpc>
              <a:spcPct val="90000"/>
            </a:lnSpc>
            <a:spcBef>
              <a:spcPct val="0"/>
            </a:spcBef>
            <a:spcAft>
              <a:spcPct val="15000"/>
            </a:spcAft>
            <a:buChar char="•"/>
          </a:pPr>
          <a:r>
            <a:rPr lang="en-US" sz="1800" kern="1200" dirty="0"/>
            <a:t>General Technical Assistance</a:t>
          </a:r>
        </a:p>
        <a:p>
          <a:pPr marL="171450" lvl="1" indent="-171450" algn="l" defTabSz="800100">
            <a:lnSpc>
              <a:spcPct val="90000"/>
            </a:lnSpc>
            <a:spcBef>
              <a:spcPct val="0"/>
            </a:spcBef>
            <a:spcAft>
              <a:spcPct val="15000"/>
            </a:spcAft>
            <a:buChar char="•"/>
          </a:pPr>
          <a:r>
            <a:rPr lang="en-US" sz="1800" kern="1200" dirty="0"/>
            <a:t>Fact Sheets</a:t>
          </a:r>
        </a:p>
      </dsp:txBody>
      <dsp:txXfrm rot="-5400000">
        <a:off x="1173065" y="54851"/>
        <a:ext cx="5788169" cy="982927"/>
      </dsp:txXfrm>
    </dsp:sp>
    <dsp:sp modelId="{5AB5C2DC-ADB5-4A68-940E-E3176A903FE5}">
      <dsp:nvSpPr>
        <dsp:cNvPr id="0" name=""/>
        <dsp:cNvSpPr/>
      </dsp:nvSpPr>
      <dsp:spPr>
        <a:xfrm rot="5400000">
          <a:off x="-251371" y="1735561"/>
          <a:ext cx="1675808" cy="1173065"/>
        </a:xfrm>
        <a:prstGeom prst="chevron">
          <a:avLst/>
        </a:prstGeom>
        <a:solidFill>
          <a:srgbClr val="7A232E"/>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Phase 2</a:t>
          </a:r>
        </a:p>
      </dsp:txBody>
      <dsp:txXfrm rot="-5400000">
        <a:off x="1" y="2070723"/>
        <a:ext cx="1173065" cy="502743"/>
      </dsp:txXfrm>
    </dsp:sp>
    <dsp:sp modelId="{7A581EF5-EE1D-41F5-AA90-27C4CC005F82}">
      <dsp:nvSpPr>
        <dsp:cNvPr id="0" name=""/>
        <dsp:cNvSpPr/>
      </dsp:nvSpPr>
      <dsp:spPr>
        <a:xfrm rot="5400000">
          <a:off x="3549099" y="-891843"/>
          <a:ext cx="1089275" cy="5841343"/>
        </a:xfrm>
        <a:prstGeom prst="round2SameRect">
          <a:avLst/>
        </a:prstGeom>
        <a:solidFill>
          <a:schemeClr val="lt1">
            <a:alpha val="9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Tx/>
            <a:buNone/>
          </a:pPr>
          <a:r>
            <a:rPr lang="en-US" sz="1800" u="sng" kern="1200" dirty="0"/>
            <a:t>Spring 2017: Guidance and Support</a:t>
          </a:r>
        </a:p>
        <a:p>
          <a:pPr marL="171450" lvl="1" indent="-171450" algn="l" defTabSz="800100">
            <a:lnSpc>
              <a:spcPct val="90000"/>
            </a:lnSpc>
            <a:spcBef>
              <a:spcPct val="0"/>
            </a:spcBef>
            <a:spcAft>
              <a:spcPct val="15000"/>
            </a:spcAft>
            <a:buChar char="•"/>
          </a:pPr>
          <a:r>
            <a:rPr lang="en-US" sz="1800" kern="1200" dirty="0"/>
            <a:t>Priority Policy Guidance</a:t>
          </a:r>
        </a:p>
        <a:p>
          <a:pPr marL="171450" lvl="1" indent="-171450" algn="l" defTabSz="800100">
            <a:lnSpc>
              <a:spcPct val="90000"/>
            </a:lnSpc>
            <a:spcBef>
              <a:spcPct val="0"/>
            </a:spcBef>
            <a:spcAft>
              <a:spcPct val="15000"/>
            </a:spcAft>
            <a:buChar char="•"/>
          </a:pPr>
          <a:r>
            <a:rPr lang="en-US" sz="1800" kern="1200" dirty="0"/>
            <a:t>Launch of Clearinghouse of Resources and E-Tools</a:t>
          </a:r>
        </a:p>
      </dsp:txBody>
      <dsp:txXfrm rot="-5400000">
        <a:off x="1173065" y="1537365"/>
        <a:ext cx="5788169" cy="982927"/>
      </dsp:txXfrm>
    </dsp:sp>
    <dsp:sp modelId="{B421D88F-411B-4799-B6DD-2EF39BEB7002}">
      <dsp:nvSpPr>
        <dsp:cNvPr id="0" name=""/>
        <dsp:cNvSpPr/>
      </dsp:nvSpPr>
      <dsp:spPr>
        <a:xfrm rot="5400000">
          <a:off x="-251371" y="3218075"/>
          <a:ext cx="1675808" cy="1173065"/>
        </a:xfrm>
        <a:prstGeom prst="chevron">
          <a:avLst/>
        </a:prstGeom>
        <a:solidFill>
          <a:srgbClr val="7A232E"/>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3">
          <a:scrgbClr r="0" g="0" b="0"/>
        </a:fillRef>
        <a:effectRef idx="3">
          <a:scrgbClr r="0" g="0" b="0"/>
        </a:effectRef>
        <a:fontRef idx="minor">
          <a:schemeClr val="lt1"/>
        </a:fontRef>
      </dsp:style>
      <dsp:txBody>
        <a:bodyPr spcFirstLastPara="0" vert="horz" wrap="square" lIns="15240" tIns="15240" rIns="15240" bIns="15240" numCol="1" spcCol="1270" anchor="ctr" anchorCtr="0">
          <a:noAutofit/>
        </a:bodyPr>
        <a:lstStyle/>
        <a:p>
          <a:pPr marL="0" lvl="0" indent="0" algn="ctr" defTabSz="1066800">
            <a:lnSpc>
              <a:spcPct val="90000"/>
            </a:lnSpc>
            <a:spcBef>
              <a:spcPct val="0"/>
            </a:spcBef>
            <a:spcAft>
              <a:spcPct val="35000"/>
            </a:spcAft>
            <a:buNone/>
          </a:pPr>
          <a:r>
            <a:rPr lang="en-US" sz="2400" kern="1200" dirty="0"/>
            <a:t>Phase 3</a:t>
          </a:r>
        </a:p>
      </dsp:txBody>
      <dsp:txXfrm rot="-5400000">
        <a:off x="1" y="3553237"/>
        <a:ext cx="1173065" cy="502743"/>
      </dsp:txXfrm>
    </dsp:sp>
    <dsp:sp modelId="{F4381C0D-7B3C-4FF3-9A63-BE5197146928}">
      <dsp:nvSpPr>
        <dsp:cNvPr id="0" name=""/>
        <dsp:cNvSpPr/>
      </dsp:nvSpPr>
      <dsp:spPr>
        <a:xfrm rot="5400000">
          <a:off x="3549099" y="590670"/>
          <a:ext cx="1089275" cy="5841343"/>
        </a:xfrm>
        <a:prstGeom prst="round2SameRect">
          <a:avLst/>
        </a:prstGeom>
        <a:solidFill>
          <a:schemeClr val="lt1">
            <a:alpha val="90000"/>
            <a:hueOff val="0"/>
            <a:satOff val="0"/>
            <a:lumOff val="0"/>
            <a:alphaOff val="0"/>
          </a:schemeClr>
        </a:solidFill>
        <a:ln w="12700" cap="flat" cmpd="sng" algn="ctr">
          <a:noFill/>
          <a:prstDash val="solid"/>
        </a:ln>
        <a:effectLst>
          <a:outerShdw blurRad="190500" dist="228600" dir="2700000" algn="ctr" rotWithShape="0">
            <a:srgbClr val="000000">
              <a:alpha val="30000"/>
            </a:srgbClr>
          </a:outerShdw>
        </a:effectLst>
        <a:scene3d>
          <a:camera prst="orthographicFront">
            <a:rot lat="0" lon="0" rev="0"/>
          </a:camera>
          <a:lightRig rig="glow" dir="t">
            <a:rot lat="0" lon="0" rev="4800000"/>
          </a:lightRig>
        </a:scene3d>
        <a:sp3d prstMaterial="matte">
          <a:bevelT w="127000" h="63500"/>
        </a:sp3d>
      </dsp:spPr>
      <dsp:style>
        <a:lnRef idx="1">
          <a:scrgbClr r="0" g="0" b="0"/>
        </a:lnRef>
        <a:fillRef idx="1">
          <a:scrgbClr r="0" g="0" b="0"/>
        </a:fillRef>
        <a:effectRef idx="2">
          <a:scrgbClr r="0" g="0" b="0"/>
        </a:effectRef>
        <a:fontRef idx="minor"/>
      </dsp:style>
      <dsp:txBody>
        <a:bodyPr spcFirstLastPara="0" vert="horz" wrap="square" lIns="128016" tIns="11430" rIns="11430" bIns="11430" numCol="1" spcCol="1270" anchor="ctr" anchorCtr="0">
          <a:noAutofit/>
        </a:bodyPr>
        <a:lstStyle/>
        <a:p>
          <a:pPr marL="171450" lvl="1" indent="-171450" algn="l" defTabSz="800100">
            <a:lnSpc>
              <a:spcPct val="90000"/>
            </a:lnSpc>
            <a:spcBef>
              <a:spcPct val="0"/>
            </a:spcBef>
            <a:spcAft>
              <a:spcPct val="15000"/>
            </a:spcAft>
            <a:buFontTx/>
            <a:buNone/>
          </a:pPr>
          <a:r>
            <a:rPr lang="en-US" sz="1800" u="sng" kern="1200" dirty="0"/>
            <a:t>Summer/Fall 2017: Specialized TA</a:t>
          </a:r>
        </a:p>
        <a:p>
          <a:pPr marL="171450" lvl="1" indent="-171450" algn="l" defTabSz="800100">
            <a:lnSpc>
              <a:spcPct val="90000"/>
            </a:lnSpc>
            <a:spcBef>
              <a:spcPct val="0"/>
            </a:spcBef>
            <a:spcAft>
              <a:spcPct val="15000"/>
            </a:spcAft>
            <a:buChar char="•"/>
          </a:pPr>
          <a:r>
            <a:rPr lang="en-US" sz="1800" kern="1200" dirty="0"/>
            <a:t>Specialized Technical Assistance</a:t>
          </a:r>
        </a:p>
        <a:p>
          <a:pPr marL="171450" lvl="1" indent="-171450" algn="l" defTabSz="800100">
            <a:lnSpc>
              <a:spcPct val="90000"/>
            </a:lnSpc>
            <a:spcBef>
              <a:spcPct val="0"/>
            </a:spcBef>
            <a:spcAft>
              <a:spcPct val="15000"/>
            </a:spcAft>
            <a:buChar char="•"/>
          </a:pPr>
          <a:r>
            <a:rPr lang="en-US" sz="1800" kern="1200" dirty="0"/>
            <a:t>Support</a:t>
          </a:r>
        </a:p>
      </dsp:txBody>
      <dsp:txXfrm rot="-5400000">
        <a:off x="1173065" y="3019878"/>
        <a:ext cx="5788169" cy="982927"/>
      </dsp:txXfrm>
    </dsp:sp>
  </dsp:spTree>
</dsp:drawing>
</file>

<file path=ppt/diagrams/layout1.xml><?xml version="1.0" encoding="utf-8"?>
<dgm:layoutDef xmlns:dgm="http://schemas.openxmlformats.org/drawingml/2006/diagram" xmlns:a="http://schemas.openxmlformats.org/drawingml/2006/main" uniqueId="urn:microsoft.com/office/officeart/2005/8/layout/chevron2">
  <dgm:title val=""/>
  <dgm:desc val=""/>
  <dgm:catLst>
    <dgm:cat type="process" pri="12000"/>
    <dgm:cat type="list" pri="16000"/>
    <dgm:cat type="convert" pri="11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Lst>
      <dgm:cxnLst>
        <dgm:cxn modelId="4" srcId="0" destId="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linearFlow">
    <dgm:varLst>
      <dgm:dir/>
      <dgm:animLvl val="lvl"/>
      <dgm:resizeHandles val="exact"/>
    </dgm:varLst>
    <dgm:alg type="lin">
      <dgm:param type="linDir" val="fromT"/>
      <dgm:param type="nodeHorzAlign" val="l"/>
    </dgm:alg>
    <dgm:shape xmlns:r="http://schemas.openxmlformats.org/officeDocument/2006/relationships" r:blip="">
      <dgm:adjLst/>
    </dgm:shape>
    <dgm:presOf/>
    <dgm:constrLst>
      <dgm:constr type="h" for="ch" forName="composite" refType="h"/>
      <dgm:constr type="w" for="ch" forName="composite" refType="w"/>
      <dgm:constr type="h" for="des" forName="parentText" op="equ"/>
      <dgm:constr type="h" for="ch" forName="sp" val="-14.88"/>
      <dgm:constr type="h" for="ch" forName="sp" refType="w" refFor="des" refForName="parentText" op="gte" fact="-0.3"/>
      <dgm:constr type="primFontSz" for="des" forName="parentText" op="equ" val="65"/>
      <dgm:constr type="primFontSz" for="des" forName="descendantText" op="equ" val="65"/>
    </dgm:constrLst>
    <dgm:ruleLst/>
    <dgm:forEach name="Name0" axis="ch" ptType="node">
      <dgm:layoutNode name="composite">
        <dgm:alg type="composite"/>
        <dgm:shape xmlns:r="http://schemas.openxmlformats.org/officeDocument/2006/relationships" r:blip="">
          <dgm:adjLst/>
        </dgm:shape>
        <dgm:presOf/>
        <dgm:choose name="Name1">
          <dgm:if name="Name2" func="var" arg="dir" op="equ" val="norm">
            <dgm:constrLst>
              <dgm:constr type="t" for="ch" forName="parentText"/>
              <dgm:constr type="l" for="ch" forName="parentText"/>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refType="w" refFor="ch" refForName="pare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if>
          <dgm:else name="Name3">
            <dgm:constrLst>
              <dgm:constr type="t" for="ch" forName="parentText"/>
              <dgm:constr type="r" for="ch" forName="parentText" refType="w"/>
              <dgm:constr type="w" for="ch" forName="parentText" refType="w" fact="0.4"/>
              <dgm:constr type="h" for="ch" forName="parentText" refType="h"/>
              <dgm:constr type="w" for="ch" forName="parentText" refType="w" op="lte" fact="0.5"/>
              <dgm:constr type="w" for="ch" forName="parentText" refType="h" refFor="ch" refForName="parentText" op="lte" fact="0.7"/>
              <dgm:constr type="h" for="ch" forName="parentText" refType="w" refFor="ch" refForName="parentText" op="lte" fact="3"/>
              <dgm:constr type="l" for="ch" forName="descendantText"/>
              <dgm:constr type="w" for="ch" forName="descendantText" refType="w"/>
              <dgm:constr type="wOff" for="ch" forName="descendantText" refType="w" refFor="ch" refForName="parentText" fact="-1"/>
              <dgm:constr type="t" for="ch" forName="descendantText"/>
              <dgm:constr type="b" for="ch" forName="descendantText" refType="h" refFor="ch" refForName="parentText"/>
              <dgm:constr type="bOff" for="ch" forName="descendantText" refType="w" refFor="ch" refForName="parentText" fact="-0.5"/>
            </dgm:constrLst>
          </dgm:else>
        </dgm:choose>
        <dgm:ruleLst/>
        <dgm:layoutNode name="parentText" styleLbl="alignNode1">
          <dgm:varLst>
            <dgm:chMax val="1"/>
            <dgm:bulletEnabled val="1"/>
          </dgm:varLst>
          <dgm:alg type="tx"/>
          <dgm:shape xmlns:r="http://schemas.openxmlformats.org/officeDocument/2006/relationships" rot="90" type="chevron"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h" val="100" fact="NaN" max="NaN"/>
            <dgm:rule type="primFontSz" val="24" fact="NaN" max="NaN"/>
            <dgm:rule type="h" val="110" fact="NaN" max="NaN"/>
            <dgm:rule type="primFontSz" val="18" fact="NaN" max="NaN"/>
            <dgm:rule type="h" val="INF" fact="NaN" max="NaN"/>
            <dgm:rule type="primFontSz" val="5" fact="NaN" max="NaN"/>
          </dgm:ruleLst>
        </dgm:layoutNode>
        <dgm:layoutNode name="descendantText" styleLbl="alignAcc1">
          <dgm:varLst>
            <dgm:bulletEnabled val="1"/>
          </dgm:varLst>
          <dgm:choose name="Name4">
            <dgm:if name="Name5" func="var" arg="dir" op="equ" val="norm">
              <dgm:alg type="tx">
                <dgm:param type="stBulletLvl" val="1"/>
                <dgm:param type="txAnchorVertCh" val="mid"/>
              </dgm:alg>
              <dgm:shape xmlns:r="http://schemas.openxmlformats.org/officeDocument/2006/relationships" rot="90" type="round2SameRect" r:blip="">
                <dgm:adjLst/>
              </dgm:shape>
            </dgm:if>
            <dgm:else name="Name6">
              <dgm:alg type="tx">
                <dgm:param type="stBulletLvl" val="1"/>
                <dgm:param type="txAnchorVertCh" val="mid"/>
              </dgm:alg>
              <dgm:shape xmlns:r="http://schemas.openxmlformats.org/officeDocument/2006/relationships" rot="-90" type="round2SameRect" r:blip="">
                <dgm:adjLst/>
              </dgm:shape>
            </dgm:else>
          </dgm:choose>
          <dgm:presOf axis="des" ptType="node"/>
          <dgm:choose name="Name7">
            <dgm:if name="Name8" func="var" arg="dir" op="equ" val="norm">
              <dgm:constrLst>
                <dgm:constr type="secFontSz" refType="primFontSz"/>
                <dgm:constr type="tMarg" refType="primFontSz" fact="0.05"/>
                <dgm:constr type="bMarg" refType="primFontSz" fact="0.05"/>
                <dgm:constr type="rMarg" refType="primFontSz" fact="0.05"/>
              </dgm:constrLst>
            </dgm:if>
            <dgm:else name="Name9">
              <dgm:constrLst>
                <dgm:constr type="secFontSz" refType="primFontSz"/>
                <dgm:constr type="tMarg" refType="primFontSz" fact="0.05"/>
                <dgm:constr type="bMarg" refType="primFontSz" fact="0.05"/>
                <dgm:constr type="lMarg" refType="primFontSz" fact="0.05"/>
              </dgm:constrLst>
            </dgm:else>
          </dgm:choose>
          <dgm:ruleLst>
            <dgm:rule type="primFontSz" val="5" fact="NaN" max="NaN"/>
          </dgm:ruleLst>
        </dgm:layoutNode>
      </dgm:layoutNode>
      <dgm:forEach name="Name10" axis="followSib" ptType="sibTrans" cnt="1">
        <dgm:layoutNode name="sp">
          <dgm:alg type="sp"/>
          <dgm:shape xmlns:r="http://schemas.openxmlformats.org/officeDocument/2006/relationships" r:blip="">
            <dgm:adjLst/>
          </dgm:shape>
          <dgm:presOf axis="self"/>
          <dgm:constrLst>
            <dgm:constr type="w" val="1"/>
            <dgm:constr type="h" val="37.5"/>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3">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0">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sp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3">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3">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3">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69454E7-B90A-4B03-9E8D-73CD9BE63B71}" type="datetimeFigureOut">
              <a:rPr lang="en-US" smtClean="0"/>
              <a:t>1/12/2017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75C8A93-9EC8-4F88-9EEE-0E3CD198B8A0}" type="slidenum">
              <a:rPr lang="en-US" smtClean="0"/>
              <a:t>‹#›</a:t>
            </a:fld>
            <a:endParaRPr lang="en-US"/>
          </a:p>
        </p:txBody>
      </p:sp>
    </p:spTree>
    <p:extLst>
      <p:ext uri="{BB962C8B-B14F-4D97-AF65-F5344CB8AC3E}">
        <p14:creationId xmlns:p14="http://schemas.microsoft.com/office/powerpoint/2010/main" val="155524419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1</a:t>
            </a:fld>
            <a:endParaRPr lang="en-US"/>
          </a:p>
        </p:txBody>
      </p:sp>
    </p:spTree>
    <p:extLst>
      <p:ext uri="{BB962C8B-B14F-4D97-AF65-F5344CB8AC3E}">
        <p14:creationId xmlns:p14="http://schemas.microsoft.com/office/powerpoint/2010/main" val="38444273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11</a:t>
            </a:fld>
            <a:endParaRPr lang="en-US"/>
          </a:p>
        </p:txBody>
      </p:sp>
    </p:spTree>
    <p:extLst>
      <p:ext uri="{BB962C8B-B14F-4D97-AF65-F5344CB8AC3E}">
        <p14:creationId xmlns:p14="http://schemas.microsoft.com/office/powerpoint/2010/main" val="31508114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12</a:t>
            </a:fld>
            <a:endParaRPr lang="en-US"/>
          </a:p>
        </p:txBody>
      </p:sp>
    </p:spTree>
    <p:extLst>
      <p:ext uri="{BB962C8B-B14F-4D97-AF65-F5344CB8AC3E}">
        <p14:creationId xmlns:p14="http://schemas.microsoft.com/office/powerpoint/2010/main" val="385463106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13</a:t>
            </a:fld>
            <a:endParaRPr lang="en-US"/>
          </a:p>
        </p:txBody>
      </p:sp>
    </p:spTree>
    <p:extLst>
      <p:ext uri="{BB962C8B-B14F-4D97-AF65-F5344CB8AC3E}">
        <p14:creationId xmlns:p14="http://schemas.microsoft.com/office/powerpoint/2010/main" val="28508032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solidFill>
                  <a:prstClr val="black"/>
                </a:solidFill>
              </a:rPr>
              <a:pPr/>
              <a:t>14</a:t>
            </a:fld>
            <a:endParaRPr lang="en-US">
              <a:solidFill>
                <a:prstClr val="black"/>
              </a:solidFill>
            </a:endParaRPr>
          </a:p>
        </p:txBody>
      </p:sp>
    </p:spTree>
    <p:extLst>
      <p:ext uri="{BB962C8B-B14F-4D97-AF65-F5344CB8AC3E}">
        <p14:creationId xmlns:p14="http://schemas.microsoft.com/office/powerpoint/2010/main" val="719410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solidFill>
                  <a:prstClr val="black"/>
                </a:solidFill>
              </a:rPr>
              <a:pPr/>
              <a:t>15</a:t>
            </a:fld>
            <a:endParaRPr lang="en-US">
              <a:solidFill>
                <a:prstClr val="black"/>
              </a:solidFill>
            </a:endParaRPr>
          </a:p>
        </p:txBody>
      </p:sp>
    </p:spTree>
    <p:extLst>
      <p:ext uri="{BB962C8B-B14F-4D97-AF65-F5344CB8AC3E}">
        <p14:creationId xmlns:p14="http://schemas.microsoft.com/office/powerpoint/2010/main" val="298603986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solidFill>
                  <a:prstClr val="black"/>
                </a:solidFill>
              </a:rPr>
              <a:pPr/>
              <a:t>16</a:t>
            </a:fld>
            <a:endParaRPr lang="en-US">
              <a:solidFill>
                <a:prstClr val="black"/>
              </a:solidFill>
            </a:endParaRPr>
          </a:p>
        </p:txBody>
      </p:sp>
    </p:spTree>
    <p:extLst>
      <p:ext uri="{BB962C8B-B14F-4D97-AF65-F5344CB8AC3E}">
        <p14:creationId xmlns:p14="http://schemas.microsoft.com/office/powerpoint/2010/main" val="298603986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solidFill>
                  <a:prstClr val="black"/>
                </a:solidFill>
              </a:rPr>
              <a:pPr/>
              <a:t>17</a:t>
            </a:fld>
            <a:endParaRPr lang="en-US">
              <a:solidFill>
                <a:prstClr val="black"/>
              </a:solidFill>
            </a:endParaRPr>
          </a:p>
        </p:txBody>
      </p:sp>
    </p:spTree>
    <p:extLst>
      <p:ext uri="{BB962C8B-B14F-4D97-AF65-F5344CB8AC3E}">
        <p14:creationId xmlns:p14="http://schemas.microsoft.com/office/powerpoint/2010/main" val="272985650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Tx/>
              <a:buChar char="-"/>
            </a:pPr>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solidFill>
                  <a:prstClr val="black"/>
                </a:solidFill>
              </a:rPr>
              <a:pPr/>
              <a:t>18</a:t>
            </a:fld>
            <a:endParaRPr lang="en-US">
              <a:solidFill>
                <a:prstClr val="black"/>
              </a:solidFill>
            </a:endParaRPr>
          </a:p>
        </p:txBody>
      </p:sp>
    </p:spTree>
    <p:extLst>
      <p:ext uri="{BB962C8B-B14F-4D97-AF65-F5344CB8AC3E}">
        <p14:creationId xmlns:p14="http://schemas.microsoft.com/office/powerpoint/2010/main" val="272985650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solidFill>
                  <a:prstClr val="black"/>
                </a:solidFill>
              </a:rPr>
              <a:pPr/>
              <a:t>19</a:t>
            </a:fld>
            <a:endParaRPr lang="en-US">
              <a:solidFill>
                <a:prstClr val="black"/>
              </a:solidFill>
            </a:endParaRPr>
          </a:p>
        </p:txBody>
      </p:sp>
    </p:spTree>
    <p:extLst>
      <p:ext uri="{BB962C8B-B14F-4D97-AF65-F5344CB8AC3E}">
        <p14:creationId xmlns:p14="http://schemas.microsoft.com/office/powerpoint/2010/main" val="272985650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solidFill>
                  <a:prstClr val="black"/>
                </a:solidFill>
              </a:rPr>
              <a:pPr/>
              <a:t>20</a:t>
            </a:fld>
            <a:endParaRPr lang="en-US">
              <a:solidFill>
                <a:prstClr val="black"/>
              </a:solidFill>
            </a:endParaRPr>
          </a:p>
        </p:txBody>
      </p:sp>
    </p:spTree>
    <p:extLst>
      <p:ext uri="{BB962C8B-B14F-4D97-AF65-F5344CB8AC3E}">
        <p14:creationId xmlns:p14="http://schemas.microsoft.com/office/powerpoint/2010/main" val="27298565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2</a:t>
            </a:fld>
            <a:endParaRPr lang="en-US"/>
          </a:p>
        </p:txBody>
      </p:sp>
    </p:spTree>
    <p:extLst>
      <p:ext uri="{BB962C8B-B14F-4D97-AF65-F5344CB8AC3E}">
        <p14:creationId xmlns:p14="http://schemas.microsoft.com/office/powerpoint/2010/main" val="29745470"/>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21</a:t>
            </a:fld>
            <a:endParaRPr lang="en-US"/>
          </a:p>
        </p:txBody>
      </p:sp>
    </p:spTree>
    <p:extLst>
      <p:ext uri="{BB962C8B-B14F-4D97-AF65-F5344CB8AC3E}">
        <p14:creationId xmlns:p14="http://schemas.microsoft.com/office/powerpoint/2010/main" val="39052772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4B82149-EF8F-4A4B-978D-72540C6471E5}" type="slidenum">
              <a:rPr lang="en-US" smtClean="0"/>
              <a:t>22</a:t>
            </a:fld>
            <a:endParaRPr lang="en-US"/>
          </a:p>
        </p:txBody>
      </p:sp>
    </p:spTree>
    <p:extLst>
      <p:ext uri="{BB962C8B-B14F-4D97-AF65-F5344CB8AC3E}">
        <p14:creationId xmlns:p14="http://schemas.microsoft.com/office/powerpoint/2010/main" val="18521615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23</a:t>
            </a:fld>
            <a:endParaRPr lang="en-US"/>
          </a:p>
        </p:txBody>
      </p:sp>
    </p:spTree>
    <p:extLst>
      <p:ext uri="{BB962C8B-B14F-4D97-AF65-F5344CB8AC3E}">
        <p14:creationId xmlns:p14="http://schemas.microsoft.com/office/powerpoint/2010/main" val="10410486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24</a:t>
            </a:fld>
            <a:endParaRPr lang="en-US"/>
          </a:p>
        </p:txBody>
      </p:sp>
    </p:spTree>
    <p:extLst>
      <p:ext uri="{BB962C8B-B14F-4D97-AF65-F5344CB8AC3E}">
        <p14:creationId xmlns:p14="http://schemas.microsoft.com/office/powerpoint/2010/main" val="2082976070"/>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i="1" dirty="0"/>
          </a:p>
        </p:txBody>
      </p:sp>
      <p:sp>
        <p:nvSpPr>
          <p:cNvPr id="4" name="Slide Number Placeholder 3"/>
          <p:cNvSpPr>
            <a:spLocks noGrp="1"/>
          </p:cNvSpPr>
          <p:nvPr>
            <p:ph type="sldNum" sz="quarter" idx="10"/>
          </p:nvPr>
        </p:nvSpPr>
        <p:spPr/>
        <p:txBody>
          <a:bodyPr/>
          <a:lstStyle/>
          <a:p>
            <a:fld id="{975C8A93-9EC8-4F88-9EEE-0E3CD198B8A0}" type="slidenum">
              <a:rPr lang="en-US" smtClean="0"/>
              <a:t>25</a:t>
            </a:fld>
            <a:endParaRPr lang="en-US"/>
          </a:p>
        </p:txBody>
      </p:sp>
    </p:spTree>
    <p:extLst>
      <p:ext uri="{BB962C8B-B14F-4D97-AF65-F5344CB8AC3E}">
        <p14:creationId xmlns:p14="http://schemas.microsoft.com/office/powerpoint/2010/main" val="1216969896"/>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26</a:t>
            </a:fld>
            <a:endParaRPr lang="en-US"/>
          </a:p>
        </p:txBody>
      </p:sp>
    </p:spTree>
    <p:extLst>
      <p:ext uri="{BB962C8B-B14F-4D97-AF65-F5344CB8AC3E}">
        <p14:creationId xmlns:p14="http://schemas.microsoft.com/office/powerpoint/2010/main" val="1459888136"/>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27</a:t>
            </a:fld>
            <a:endParaRPr lang="en-US"/>
          </a:p>
        </p:txBody>
      </p:sp>
    </p:spTree>
    <p:extLst>
      <p:ext uri="{BB962C8B-B14F-4D97-AF65-F5344CB8AC3E}">
        <p14:creationId xmlns:p14="http://schemas.microsoft.com/office/powerpoint/2010/main" val="135266884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28</a:t>
            </a:fld>
            <a:endParaRPr lang="en-US"/>
          </a:p>
        </p:txBody>
      </p:sp>
    </p:spTree>
    <p:extLst>
      <p:ext uri="{BB962C8B-B14F-4D97-AF65-F5344CB8AC3E}">
        <p14:creationId xmlns:p14="http://schemas.microsoft.com/office/powerpoint/2010/main" val="215595642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3</a:t>
            </a:fld>
            <a:endParaRPr lang="en-US"/>
          </a:p>
        </p:txBody>
      </p:sp>
    </p:spTree>
    <p:extLst>
      <p:ext uri="{BB962C8B-B14F-4D97-AF65-F5344CB8AC3E}">
        <p14:creationId xmlns:p14="http://schemas.microsoft.com/office/powerpoint/2010/main" val="959095806"/>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4</a:t>
            </a:fld>
            <a:endParaRPr lang="en-US"/>
          </a:p>
        </p:txBody>
      </p:sp>
    </p:spTree>
    <p:extLst>
      <p:ext uri="{BB962C8B-B14F-4D97-AF65-F5344CB8AC3E}">
        <p14:creationId xmlns:p14="http://schemas.microsoft.com/office/powerpoint/2010/main" val="195874268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5</a:t>
            </a:fld>
            <a:endParaRPr lang="en-US"/>
          </a:p>
        </p:txBody>
      </p:sp>
    </p:spTree>
    <p:extLst>
      <p:ext uri="{BB962C8B-B14F-4D97-AF65-F5344CB8AC3E}">
        <p14:creationId xmlns:p14="http://schemas.microsoft.com/office/powerpoint/2010/main" val="125775756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6</a:t>
            </a:fld>
            <a:endParaRPr lang="en-US"/>
          </a:p>
        </p:txBody>
      </p:sp>
    </p:spTree>
    <p:extLst>
      <p:ext uri="{BB962C8B-B14F-4D97-AF65-F5344CB8AC3E}">
        <p14:creationId xmlns:p14="http://schemas.microsoft.com/office/powerpoint/2010/main" val="44885687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7</a:t>
            </a:fld>
            <a:endParaRPr lang="en-US"/>
          </a:p>
        </p:txBody>
      </p:sp>
    </p:spTree>
    <p:extLst>
      <p:ext uri="{BB962C8B-B14F-4D97-AF65-F5344CB8AC3E}">
        <p14:creationId xmlns:p14="http://schemas.microsoft.com/office/powerpoint/2010/main" val="171935589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8</a:t>
            </a:fld>
            <a:endParaRPr lang="en-US"/>
          </a:p>
        </p:txBody>
      </p:sp>
    </p:spTree>
    <p:extLst>
      <p:ext uri="{BB962C8B-B14F-4D97-AF65-F5344CB8AC3E}">
        <p14:creationId xmlns:p14="http://schemas.microsoft.com/office/powerpoint/2010/main" val="380549452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975C8A93-9EC8-4F88-9EEE-0E3CD198B8A0}" type="slidenum">
              <a:rPr lang="en-US" smtClean="0"/>
              <a:t>9</a:t>
            </a:fld>
            <a:endParaRPr lang="en-US"/>
          </a:p>
        </p:txBody>
      </p:sp>
    </p:spTree>
    <p:extLst>
      <p:ext uri="{BB962C8B-B14F-4D97-AF65-F5344CB8AC3E}">
        <p14:creationId xmlns:p14="http://schemas.microsoft.com/office/powerpoint/2010/main" val="3409447995"/>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1.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7.png"/><Relationship Id="rId4" Type="http://schemas.openxmlformats.org/officeDocument/2006/relationships/image" Target="../media/image6.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16.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5.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emplate Information">
    <p:bg>
      <p:bgPr>
        <a:solidFill>
          <a:schemeClr val="bg1"/>
        </a:solidFill>
        <a:effectLst/>
      </p:bgPr>
    </p:bg>
    <p:spTree>
      <p:nvGrpSpPr>
        <p:cNvPr id="1" name=""/>
        <p:cNvGrpSpPr/>
        <p:nvPr/>
      </p:nvGrpSpPr>
      <p:grpSpPr>
        <a:xfrm>
          <a:off x="0" y="0"/>
          <a:ext cx="0" cy="0"/>
          <a:chOff x="0" y="0"/>
          <a:chExt cx="0" cy="0"/>
        </a:xfrm>
      </p:grpSpPr>
      <p:sp>
        <p:nvSpPr>
          <p:cNvPr id="33" name="Rectangle 32"/>
          <p:cNvSpPr/>
          <p:nvPr userDrawn="1"/>
        </p:nvSpPr>
        <p:spPr>
          <a:xfrm>
            <a:off x="0" y="3752850"/>
            <a:ext cx="4429402" cy="295275"/>
          </a:xfrm>
          <a:prstGeom prst="rect">
            <a:avLst/>
          </a:prstGeom>
          <a:ln>
            <a:no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4" name="Rectangle 33"/>
          <p:cNvSpPr/>
          <p:nvPr userDrawn="1"/>
        </p:nvSpPr>
        <p:spPr>
          <a:xfrm>
            <a:off x="0" y="5620716"/>
            <a:ext cx="4429402" cy="295275"/>
          </a:xfrm>
          <a:prstGeom prst="rect">
            <a:avLst/>
          </a:prstGeom>
          <a:gradFill>
            <a:gsLst>
              <a:gs pos="0">
                <a:schemeClr val="accent3">
                  <a:shade val="15000"/>
                  <a:satMod val="180000"/>
                  <a:lumMod val="72000"/>
                </a:schemeClr>
              </a:gs>
              <a:gs pos="78000">
                <a:schemeClr val="accent3">
                  <a:shade val="45000"/>
                  <a:satMod val="170000"/>
                  <a:lumMod val="85000"/>
                </a:schemeClr>
              </a:gs>
              <a:gs pos="100000">
                <a:schemeClr val="accent3">
                  <a:tint val="99000"/>
                  <a:shade val="65000"/>
                  <a:satMod val="155000"/>
                </a:schemeClr>
              </a:gs>
            </a:gsLst>
          </a:gradFill>
          <a:ln>
            <a:noFill/>
          </a:ln>
          <a:effectLst/>
        </p:spPr>
        <p:style>
          <a:lnRef idx="1">
            <a:schemeClr val="accent3"/>
          </a:lnRef>
          <a:fillRef idx="3">
            <a:schemeClr val="accent3"/>
          </a:fillRef>
          <a:effectRef idx="2">
            <a:schemeClr val="accent3"/>
          </a:effectRef>
          <a:fontRef idx="minor">
            <a:schemeClr val="lt1"/>
          </a:fontRef>
        </p:style>
        <p:txBody>
          <a:bodyPr rtlCol="0" anchor="ctr"/>
          <a:lstStyle/>
          <a:p>
            <a:pPr algn="ctr"/>
            <a:endParaRPr lang="en-US"/>
          </a:p>
        </p:txBody>
      </p:sp>
      <p:sp>
        <p:nvSpPr>
          <p:cNvPr id="14" name="TextBox 13"/>
          <p:cNvSpPr txBox="1"/>
          <p:nvPr userDrawn="1"/>
        </p:nvSpPr>
        <p:spPr>
          <a:xfrm>
            <a:off x="4695825" y="1571624"/>
            <a:ext cx="4297680" cy="5191126"/>
          </a:xfrm>
          <a:prstGeom prst="rect">
            <a:avLst/>
          </a:prstGeom>
          <a:noFill/>
        </p:spPr>
        <p:txBody>
          <a:bodyPr wrap="square" rtlCol="0">
            <a:noAutofit/>
          </a:bodyPr>
          <a:lstStyle/>
          <a:p>
            <a:pPr marL="0" indent="0">
              <a:spcAft>
                <a:spcPts val="1000"/>
              </a:spcAft>
              <a:buFont typeface="Arial" panose="020B0604020202020204" pitchFamily="34" charset="0"/>
              <a:buNone/>
            </a:pPr>
            <a:r>
              <a:rPr lang="en-US" sz="1400" b="1" dirty="0">
                <a:latin typeface="Arial" panose="020B0604020202020204" pitchFamily="34" charset="0"/>
                <a:cs typeface="Arial" panose="020B0604020202020204" pitchFamily="34" charset="0"/>
              </a:rPr>
              <a:t>Beyond</a:t>
            </a:r>
            <a:r>
              <a:rPr lang="en-US" sz="1400" b="1" baseline="0" dirty="0">
                <a:latin typeface="Arial" panose="020B0604020202020204" pitchFamily="34" charset="0"/>
                <a:cs typeface="Arial" panose="020B0604020202020204" pitchFamily="34" charset="0"/>
              </a:rPr>
              <a:t> the standard offerings</a:t>
            </a:r>
            <a:r>
              <a:rPr lang="en-US" sz="1150" b="0" baseline="0" dirty="0">
                <a:latin typeface="Arial" panose="020B0604020202020204" pitchFamily="34" charset="0"/>
                <a:cs typeface="Arial" panose="020B0604020202020204" pitchFamily="34" charset="0"/>
              </a:rPr>
              <a:t>,</a:t>
            </a:r>
            <a:r>
              <a:rPr lang="en-US" sz="1150" b="1" baseline="0" dirty="0">
                <a:latin typeface="Arial" panose="020B0604020202020204" pitchFamily="34" charset="0"/>
                <a:cs typeface="Arial" panose="020B0604020202020204" pitchFamily="34" charset="0"/>
              </a:rPr>
              <a:t> </a:t>
            </a:r>
            <a:r>
              <a:rPr lang="en-US" sz="1150" b="0" baseline="0" dirty="0">
                <a:latin typeface="Arial" panose="020B0604020202020204" pitchFamily="34" charset="0"/>
                <a:cs typeface="Arial" panose="020B0604020202020204" pitchFamily="34" charset="0"/>
              </a:rPr>
              <a:t>t</a:t>
            </a:r>
            <a:r>
              <a:rPr lang="en-US" sz="1150" b="0" dirty="0">
                <a:latin typeface="Arial" panose="020B0604020202020204" pitchFamily="34" charset="0"/>
                <a:cs typeface="Arial" panose="020B0604020202020204" pitchFamily="34" charset="0"/>
              </a:rPr>
              <a:t>his</a:t>
            </a:r>
            <a:r>
              <a:rPr lang="en-US" sz="1150" b="0" baseline="0" dirty="0">
                <a:latin typeface="Arial" panose="020B0604020202020204" pitchFamily="34" charset="0"/>
                <a:cs typeface="Arial" panose="020B0604020202020204" pitchFamily="34" charset="0"/>
              </a:rPr>
              <a:t> template contains a set of custom slides built to help you prepare your presentation.  Included are: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3 Speaker Slide choices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Where Are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  </a:t>
            </a:r>
            <a:r>
              <a:rPr lang="en-US" sz="1000" b="0" i="1" baseline="0" dirty="0">
                <a:solidFill>
                  <a:schemeClr val="tx1">
                    <a:lumMod val="75000"/>
                    <a:lumOff val="25000"/>
                  </a:schemeClr>
                </a:solidFill>
                <a:latin typeface="Arial" panose="020B0604020202020204" pitchFamily="34" charset="0"/>
                <a:cs typeface="Arial" panose="020B0604020202020204" pitchFamily="34" charset="0"/>
              </a:rPr>
              <a:t>(location slide)</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Objectives</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Agenda</a:t>
            </a:r>
          </a:p>
          <a:p>
            <a:pPr marL="628650" lvl="1" indent="-171450">
              <a:lnSpc>
                <a:spcPct val="90000"/>
              </a:lnSpc>
              <a:spcAft>
                <a:spcPts val="400"/>
              </a:spcAft>
              <a:buFont typeface="Arial" panose="020B0604020202020204" pitchFamily="34" charset="0"/>
              <a:buChar char="•"/>
            </a:pPr>
            <a:r>
              <a:rPr lang="en-US" sz="1100" b="0" baseline="0" dirty="0">
                <a:latin typeface="Arial" panose="020B0604020202020204" pitchFamily="34" charset="0"/>
                <a:cs typeface="Arial" panose="020B0604020202020204" pitchFamily="34" charset="0"/>
              </a:rPr>
              <a:t>Series Set</a:t>
            </a:r>
            <a:endParaRPr lang="en-US" sz="1100" b="1" dirty="0">
              <a:latin typeface="Arial" panose="020B0604020202020204" pitchFamily="34" charset="0"/>
              <a:cs typeface="Arial" panose="020B0604020202020204" pitchFamily="34" charset="0"/>
            </a:endParaRPr>
          </a:p>
          <a:p>
            <a:pPr marL="171450" marR="0" lvl="0" indent="-171450" algn="l" defTabSz="457200" rtl="0" eaLnBrk="1" fontAlgn="auto" latinLnBrk="0" hangingPunct="1">
              <a:lnSpc>
                <a:spcPct val="100000"/>
              </a:lnSpc>
              <a:spcBef>
                <a:spcPts val="1200"/>
              </a:spcBef>
              <a:spcAft>
                <a:spcPts val="600"/>
              </a:spcAft>
              <a:buClrTx/>
              <a:buSzTx/>
              <a:buFont typeface="Arial" panose="020B0604020202020204" pitchFamily="34" charset="0"/>
              <a:buChar char="•"/>
              <a:tabLst/>
              <a:defRPr/>
            </a:pPr>
            <a:r>
              <a:rPr lang="en-US" sz="1200" b="1" dirty="0">
                <a:latin typeface="Arial" panose="020B0604020202020204" pitchFamily="34" charset="0"/>
                <a:cs typeface="Arial" panose="020B0604020202020204" pitchFamily="34" charset="0"/>
              </a:rPr>
              <a:t>Title Slide:</a:t>
            </a:r>
          </a:p>
          <a:p>
            <a:pPr marL="628650" marR="0" lvl="1" indent="-171450" algn="l" defTabSz="457200" rtl="0" eaLnBrk="1" fontAlgn="auto" latinLnBrk="0" hangingPunct="1">
              <a:lnSpc>
                <a:spcPct val="100000"/>
              </a:lnSpc>
              <a:spcBef>
                <a:spcPts val="300"/>
              </a:spcBef>
              <a:spcAft>
                <a:spcPts val="0"/>
              </a:spcAft>
              <a:buClrTx/>
              <a:buSzTx/>
              <a:buFont typeface="Arial" panose="020B0604020202020204" pitchFamily="34" charset="0"/>
              <a:buChar char="•"/>
              <a:tabLst/>
              <a:defRPr/>
            </a:pPr>
            <a:r>
              <a:rPr lang="en-US" sz="1050" b="0" baseline="0" dirty="0">
                <a:latin typeface="Arial" panose="020B0604020202020204" pitchFamily="34" charset="0"/>
                <a:cs typeface="Arial" panose="020B0604020202020204" pitchFamily="34" charset="0"/>
              </a:rPr>
              <a:t>The titles are formatted to display as “Small Caps”.  </a:t>
            </a:r>
          </a:p>
          <a:p>
            <a:pPr marL="628650" lvl="1" indent="-171450">
              <a:spcBef>
                <a:spcPts val="300"/>
              </a:spcBef>
              <a:spcAft>
                <a:spcPts val="0"/>
              </a:spcAft>
              <a:buFont typeface="Arial" panose="020B0604020202020204" pitchFamily="34" charset="0"/>
              <a:buChar char="•"/>
            </a:pPr>
            <a:r>
              <a:rPr lang="en-US" sz="1050" dirty="0">
                <a:latin typeface="Arial" panose="020B0604020202020204" pitchFamily="34" charset="0"/>
                <a:cs typeface="Arial" panose="020B0604020202020204" pitchFamily="34" charset="0"/>
              </a:rPr>
              <a:t>The</a:t>
            </a:r>
            <a:r>
              <a:rPr lang="en-US" sz="1050" baseline="0" dirty="0">
                <a:latin typeface="Arial" panose="020B0604020202020204" pitchFamily="34" charset="0"/>
                <a:cs typeface="Arial" panose="020B0604020202020204" pitchFamily="34" charset="0"/>
              </a:rPr>
              <a:t> date on the title slide updates automatically to the current day.  On the day of the Webinar, it will reflect the proper date.</a:t>
            </a:r>
          </a:p>
          <a:p>
            <a:pPr marL="171450" indent="-171450">
              <a:spcBef>
                <a:spcPts val="600"/>
              </a:spcBef>
              <a:spcAft>
                <a:spcPts val="800"/>
              </a:spcAft>
              <a:buFont typeface="Arial" panose="020B0604020202020204" pitchFamily="34" charset="0"/>
              <a:buChar char="•"/>
            </a:pPr>
            <a:r>
              <a:rPr lang="en-US" sz="1200" b="1" baseline="0" dirty="0">
                <a:latin typeface="Arial" panose="020B0604020202020204" pitchFamily="34" charset="0"/>
                <a:cs typeface="Arial" panose="020B0604020202020204" pitchFamily="34" charset="0"/>
              </a:rPr>
              <a:t>Resources:</a:t>
            </a:r>
            <a:br>
              <a:rPr lang="en-US" sz="1050" b="1"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This works like a multi-level bulleted list.  Use the list level buttons on your “Home” tab to</a:t>
            </a:r>
            <a:br>
              <a:rPr lang="en-US" sz="1050" baseline="0" dirty="0">
                <a:latin typeface="Arial" panose="020B0604020202020204" pitchFamily="34" charset="0"/>
                <a:cs typeface="Arial" panose="020B0604020202020204" pitchFamily="34" charset="0"/>
              </a:rPr>
            </a:br>
            <a:r>
              <a:rPr lang="en-US" sz="1050" baseline="0" dirty="0">
                <a:latin typeface="Arial" panose="020B0604020202020204" pitchFamily="34" charset="0"/>
                <a:cs typeface="Arial" panose="020B0604020202020204" pitchFamily="34" charset="0"/>
              </a:rPr>
              <a:t>change levels.</a:t>
            </a:r>
          </a:p>
          <a:p>
            <a:pPr marL="628650" lvl="1" indent="-171450">
              <a:spcBef>
                <a:spcPts val="600"/>
              </a:spcBef>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first level is the name of the resource</a:t>
            </a:r>
          </a:p>
          <a:p>
            <a:pPr marL="628650" lvl="1" indent="-171450">
              <a:spcAft>
                <a:spcPts val="3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second level is the Resource Information</a:t>
            </a:r>
          </a:p>
          <a:p>
            <a:pPr marL="628650" lvl="1" indent="-171450">
              <a:spcAft>
                <a:spcPts val="600"/>
              </a:spcAft>
              <a:buFont typeface="Arial" panose="020B0604020202020204" pitchFamily="34" charset="0"/>
              <a:buChar char="•"/>
            </a:pPr>
            <a:r>
              <a:rPr lang="en-US" sz="1050" baseline="0" dirty="0">
                <a:latin typeface="Arial" panose="020B0604020202020204" pitchFamily="34" charset="0"/>
                <a:cs typeface="Arial" panose="020B0604020202020204" pitchFamily="34" charset="0"/>
              </a:rPr>
              <a:t>The third level is the Resource Link.</a:t>
            </a:r>
          </a:p>
          <a:p>
            <a:pPr marL="171450" lvl="0" indent="-171450">
              <a:spcAft>
                <a:spcPts val="600"/>
              </a:spcAft>
              <a:buFont typeface="Arial" panose="020B0604020202020204" pitchFamily="34" charset="0"/>
              <a:buChar char="•"/>
            </a:pPr>
            <a:endParaRPr lang="en-US" sz="1050" baseline="0" dirty="0">
              <a:latin typeface="Arial" panose="020B0604020202020204" pitchFamily="34" charset="0"/>
              <a:cs typeface="Arial" panose="020B0604020202020204" pitchFamily="34" charset="0"/>
            </a:endParaRPr>
          </a:p>
          <a:p>
            <a:pPr marL="0" indent="0">
              <a:spcAft>
                <a:spcPts val="600"/>
              </a:spcAft>
              <a:buFont typeface="Arial" panose="020B0604020202020204" pitchFamily="34" charset="0"/>
              <a:buNone/>
            </a:pPr>
            <a:endParaRPr lang="en-US" sz="1050" dirty="0">
              <a:latin typeface="Arial" panose="020B0604020202020204" pitchFamily="34" charset="0"/>
              <a:cs typeface="Arial" panose="020B0604020202020204" pitchFamily="34" charset="0"/>
            </a:endParaRPr>
          </a:p>
        </p:txBody>
      </p:sp>
      <p:grpSp>
        <p:nvGrpSpPr>
          <p:cNvPr id="18" name="Group 17"/>
          <p:cNvGrpSpPr/>
          <p:nvPr userDrawn="1"/>
        </p:nvGrpSpPr>
        <p:grpSpPr>
          <a:xfrm>
            <a:off x="6728086" y="5023409"/>
            <a:ext cx="1296075" cy="481538"/>
            <a:chOff x="6721200" y="5603662"/>
            <a:chExt cx="1296075" cy="481538"/>
          </a:xfrm>
        </p:grpSpPr>
        <p:grpSp>
          <p:nvGrpSpPr>
            <p:cNvPr id="8" name="Group 7"/>
            <p:cNvGrpSpPr/>
            <p:nvPr userDrawn="1"/>
          </p:nvGrpSpPr>
          <p:grpSpPr>
            <a:xfrm>
              <a:off x="6721200" y="5603662"/>
              <a:ext cx="881689" cy="481538"/>
              <a:chOff x="6721200" y="5603662"/>
              <a:chExt cx="881689" cy="481538"/>
            </a:xfrm>
          </p:grpSpPr>
          <p:pic>
            <p:nvPicPr>
              <p:cNvPr id="4" name="Picture 3"/>
              <p:cNvPicPr>
                <a:picLocks noChangeAspect="1"/>
              </p:cNvPicPr>
              <p:nvPr userDrawn="1"/>
            </p:nvPicPr>
            <p:blipFill>
              <a:blip r:embed="rId2"/>
              <a:stretch>
                <a:fillRect/>
              </a:stretch>
            </p:blipFill>
            <p:spPr>
              <a:xfrm>
                <a:off x="6721200" y="5603662"/>
                <a:ext cx="881689" cy="481538"/>
              </a:xfrm>
              <a:prstGeom prst="rect">
                <a:avLst/>
              </a:prstGeom>
            </p:spPr>
          </p:pic>
          <p:sp>
            <p:nvSpPr>
              <p:cNvPr id="5" name="Rectangle 4"/>
              <p:cNvSpPr/>
              <p:nvPr userDrawn="1"/>
            </p:nvSpPr>
            <p:spPr>
              <a:xfrm>
                <a:off x="7236000" y="5644800"/>
                <a:ext cx="366889" cy="178031"/>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grpSp>
        <p:sp>
          <p:nvSpPr>
            <p:cNvPr id="17" name="Left Arrow 16"/>
            <p:cNvSpPr/>
            <p:nvPr userDrawn="1"/>
          </p:nvSpPr>
          <p:spPr>
            <a:xfrm>
              <a:off x="7642875" y="5644800"/>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28" name="Rectangle 27"/>
          <p:cNvSpPr/>
          <p:nvPr userDrawn="1"/>
        </p:nvSpPr>
        <p:spPr>
          <a:xfrm>
            <a:off x="5509122" y="1"/>
            <a:ext cx="278130" cy="1197534"/>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27" name="Rectangle 26"/>
          <p:cNvSpPr/>
          <p:nvPr userDrawn="1"/>
        </p:nvSpPr>
        <p:spPr>
          <a:xfrm>
            <a:off x="4429402" y="1501813"/>
            <a:ext cx="278130" cy="5356188"/>
          </a:xfrm>
          <a:prstGeom prst="rect">
            <a:avLst/>
          </a:prstGeom>
          <a:solidFill>
            <a:schemeClr val="bg1">
              <a:lumMod val="95000"/>
            </a:schemeClr>
          </a:soli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6" name="TextBox 5"/>
          <p:cNvSpPr txBox="1"/>
          <p:nvPr userDrawn="1"/>
        </p:nvSpPr>
        <p:spPr>
          <a:xfrm>
            <a:off x="0" y="54831"/>
            <a:ext cx="5448300" cy="978729"/>
          </a:xfrm>
          <a:prstGeom prst="rect">
            <a:avLst/>
          </a:prstGeom>
          <a:noFill/>
        </p:spPr>
        <p:txBody>
          <a:bodyPr wrap="square" rtlCol="0">
            <a:spAutoFit/>
          </a:bodyPr>
          <a:lstStyle/>
          <a:p>
            <a:pPr algn="ctr">
              <a:lnSpc>
                <a:spcPct val="90000"/>
              </a:lnSpc>
            </a:pPr>
            <a:r>
              <a:rPr lang="en-US" sz="36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This Slide Is Hidden.  </a:t>
            </a:r>
          </a:p>
          <a:p>
            <a:pPr algn="ctr">
              <a:lnSpc>
                <a:spcPct val="90000"/>
              </a:lnSpc>
            </a:pPr>
            <a:r>
              <a:rPr lang="en-US" sz="2800" b="0" i="0" kern="1200" cap="small" spc="40" baseline="0" dirty="0">
                <a:gradFill flip="none" rotWithShape="1">
                  <a:gsLst>
                    <a:gs pos="0">
                      <a:srgbClr val="752832">
                        <a:lumMod val="28000"/>
                      </a:srgbClr>
                    </a:gs>
                    <a:gs pos="100000">
                      <a:schemeClr val="accent2">
                        <a:lumMod val="75000"/>
                      </a:schemeClr>
                    </a:gs>
                  </a:gsLst>
                  <a:lin ang="16200000" scaled="1"/>
                  <a:tileRect/>
                </a:gradFill>
                <a:latin typeface="Impact" panose="020B0806030902050204" pitchFamily="34" charset="0"/>
                <a:ea typeface="+mj-ea"/>
                <a:cs typeface="Myriad Pro Cond"/>
              </a:rPr>
              <a:t>It will not display in your presentation.</a:t>
            </a:r>
          </a:p>
        </p:txBody>
      </p:sp>
      <p:sp>
        <p:nvSpPr>
          <p:cNvPr id="7" name="TextBox 6"/>
          <p:cNvSpPr txBox="1"/>
          <p:nvPr userDrawn="1"/>
        </p:nvSpPr>
        <p:spPr>
          <a:xfrm>
            <a:off x="91736" y="1613703"/>
            <a:ext cx="4297680" cy="5149047"/>
          </a:xfrm>
          <a:prstGeom prst="rect">
            <a:avLst/>
          </a:prstGeom>
          <a:noFill/>
        </p:spPr>
        <p:txBody>
          <a:bodyPr wrap="square" rtlCol="0">
            <a:noAutofit/>
          </a:bodyPr>
          <a:lstStyle/>
          <a:p>
            <a:pPr>
              <a:spcAft>
                <a:spcPts val="300"/>
              </a:spcAft>
            </a:pPr>
            <a:r>
              <a:rPr lang="en-US" sz="1400" b="1" dirty="0">
                <a:latin typeface="Arial" panose="020B0604020202020204" pitchFamily="34" charset="0"/>
                <a:cs typeface="Arial" panose="020B0604020202020204" pitchFamily="34" charset="0"/>
              </a:rPr>
              <a:t>How to use</a:t>
            </a:r>
            <a:r>
              <a:rPr lang="en-US" sz="1400" b="1" baseline="0" dirty="0">
                <a:latin typeface="Arial" panose="020B0604020202020204" pitchFamily="34" charset="0"/>
                <a:cs typeface="Arial" panose="020B0604020202020204" pitchFamily="34" charset="0"/>
              </a:rPr>
              <a:t> this template:</a:t>
            </a:r>
          </a:p>
          <a:p>
            <a:pPr marL="171450" indent="-171450">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When creating a new slide, click the arrow under the “New Slide” button.  This will display the template master slides available.  Select the layout you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need from the list.</a:t>
            </a:r>
          </a:p>
          <a:p>
            <a:pPr marL="171450" indent="-171450">
              <a:spcBef>
                <a:spcPts val="600"/>
              </a:spcBef>
              <a:buFont typeface="Arial" panose="020B0604020202020204" pitchFamily="34" charset="0"/>
              <a:buChar char="•"/>
            </a:pPr>
            <a:r>
              <a:rPr lang="en-US" sz="1050" b="0" baseline="0" dirty="0">
                <a:latin typeface="Arial" panose="020B0604020202020204" pitchFamily="34" charset="0"/>
                <a:cs typeface="Arial" panose="020B0604020202020204" pitchFamily="34" charset="0"/>
              </a:rPr>
              <a:t>Likewise, to </a:t>
            </a:r>
            <a:r>
              <a:rPr lang="en-US" sz="1050" b="0" i="1" baseline="0" dirty="0">
                <a:latin typeface="Arial" panose="020B0604020202020204" pitchFamily="34" charset="0"/>
                <a:cs typeface="Arial" panose="020B0604020202020204" pitchFamily="34" charset="0"/>
              </a:rPr>
              <a:t>change</a:t>
            </a:r>
            <a:r>
              <a:rPr lang="en-US" sz="1050" b="0" baseline="0" dirty="0">
                <a:latin typeface="Arial" panose="020B0604020202020204" pitchFamily="34" charset="0"/>
                <a:cs typeface="Arial" panose="020B0604020202020204" pitchFamily="34" charset="0"/>
              </a:rPr>
              <a:t>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template master of a slide,</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click the “Layout” button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right next to the </a:t>
            </a:r>
            <a:br>
              <a:rPr lang="en-US" sz="1050" b="0" baseline="0" dirty="0">
                <a:latin typeface="Arial" panose="020B0604020202020204" pitchFamily="34" charset="0"/>
                <a:cs typeface="Arial" panose="020B0604020202020204" pitchFamily="34" charset="0"/>
              </a:rPr>
            </a:br>
            <a:r>
              <a:rPr lang="en-US" sz="1050" b="0" baseline="0" dirty="0">
                <a:latin typeface="Arial" panose="020B0604020202020204" pitchFamily="34" charset="0"/>
                <a:cs typeface="Arial" panose="020B0604020202020204" pitchFamily="34" charset="0"/>
              </a:rPr>
              <a:t>“New Slide” button.</a:t>
            </a:r>
          </a:p>
          <a:p>
            <a:pPr marL="0" marR="0" lvl="0" indent="0" algn="l" defTabSz="457200" rtl="0" eaLnBrk="1" fontAlgn="auto" latinLnBrk="0" hangingPunct="1">
              <a:lnSpc>
                <a:spcPct val="100000"/>
              </a:lnSpc>
              <a:spcBef>
                <a:spcPts val="600"/>
              </a:spcBef>
              <a:spcAft>
                <a:spcPts val="300"/>
              </a:spcAft>
              <a:buClrTx/>
              <a:buSzTx/>
              <a:buFontTx/>
              <a:buNone/>
              <a:tabLst/>
              <a:defRPr/>
            </a:pPr>
            <a:r>
              <a:rPr kumimoji="0" lang="en-US" sz="140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General Template Notes:</a:t>
            </a:r>
          </a:p>
          <a:p>
            <a:pPr marL="274320" lvl="0" indent="0">
              <a:spcAft>
                <a:spcPts val="600"/>
              </a:spcAft>
              <a:buFont typeface="Arial" panose="020B0604020202020204" pitchFamily="34" charset="0"/>
              <a:buNone/>
            </a:pPr>
            <a:r>
              <a:rPr lang="en-US" sz="1800" b="0" u="sng" spc="60" baseline="0" dirty="0">
                <a:solidFill>
                  <a:schemeClr val="bg1"/>
                </a:solidFill>
                <a:effectLst>
                  <a:outerShdw blurRad="76200" dist="38100" dir="8100000" algn="tr" rotWithShape="0">
                    <a:prstClr val="black">
                      <a:alpha val="60000"/>
                    </a:prstClr>
                  </a:outerShdw>
                </a:effectLst>
                <a:latin typeface="Impact" panose="020B0806030902050204" pitchFamily="34" charset="0"/>
                <a:cs typeface="Arial" panose="020B0604020202020204" pitchFamily="34" charset="0"/>
              </a:rPr>
              <a:t>DO NOT:</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lang="en-US" sz="1050" b="1" baseline="0" dirty="0">
                <a:latin typeface="Arial" panose="020B0604020202020204" pitchFamily="34" charset="0"/>
                <a:cs typeface="Arial" panose="020B0604020202020204" pitchFamily="34" charset="0"/>
              </a:rPr>
              <a:t>Space out your bullets using the “enter” key</a:t>
            </a:r>
            <a:r>
              <a:rPr lang="en-US" sz="1050" b="0" baseline="0" dirty="0">
                <a:latin typeface="Arial" panose="020B0604020202020204" pitchFamily="34" charset="0"/>
                <a:cs typeface="Arial" panose="020B0604020202020204" pitchFamily="34" charset="0"/>
              </a:rPr>
              <a:t>.  If a spacing adjustment is needed, it will be handled by the design team.</a:t>
            </a:r>
            <a:endParaRPr lang="en-US" sz="1050" b="0" dirty="0">
              <a:latin typeface="Arial" panose="020B0604020202020204" pitchFamily="34" charset="0"/>
              <a:cs typeface="Arial" panose="020B0604020202020204" pitchFamily="34" charset="0"/>
            </a:endParaRP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Type any titles in all uppercase or with caps lock on</a:t>
            </a:r>
            <a:r>
              <a:rPr lang="en-US" sz="1050" b="0" baseline="0" dirty="0">
                <a:latin typeface="Arial" panose="020B0604020202020204" pitchFamily="34" charset="0"/>
                <a:cs typeface="Arial" panose="020B0604020202020204" pitchFamily="34" charset="0"/>
              </a:rPr>
              <a:t>, as formatting is automatic. Type using standard title caps.</a:t>
            </a:r>
          </a:p>
          <a:p>
            <a:pPr marL="628650" lvl="1" indent="-171450">
              <a:spcAft>
                <a:spcPts val="600"/>
              </a:spcAft>
              <a:buFont typeface="Arial" panose="020B0604020202020204" pitchFamily="34" charset="0"/>
              <a:buChar char="•"/>
            </a:pPr>
            <a:r>
              <a:rPr lang="en-US" sz="1050" b="1" baseline="0" dirty="0">
                <a:latin typeface="Arial" panose="020B0604020202020204" pitchFamily="34" charset="0"/>
                <a:cs typeface="Arial" panose="020B0604020202020204" pitchFamily="34" charset="0"/>
              </a:rPr>
              <a:t>Change heading alignment or location. </a:t>
            </a:r>
            <a:r>
              <a:rPr lang="en-US" sz="1050" b="0" baseline="0" dirty="0">
                <a:latin typeface="Arial" panose="020B0604020202020204" pitchFamily="34" charset="0"/>
                <a:cs typeface="Arial" panose="020B0604020202020204" pitchFamily="34" charset="0"/>
              </a:rPr>
              <a:t>Any issues present in the display of your slides will be repaired by the design team.</a:t>
            </a:r>
          </a:p>
          <a:p>
            <a:pPr marL="274320" marR="0" lvl="0" indent="0" algn="l" defTabSz="457200" rtl="0" eaLnBrk="1" fontAlgn="auto" latinLnBrk="0" hangingPunct="1">
              <a:lnSpc>
                <a:spcPct val="100000"/>
              </a:lnSpc>
              <a:spcBef>
                <a:spcPts val="0"/>
              </a:spcBef>
              <a:spcAft>
                <a:spcPts val="600"/>
              </a:spcAft>
              <a:buClrTx/>
              <a:buSzTx/>
              <a:buFont typeface="Arial" panose="020B0604020202020204" pitchFamily="34" charset="0"/>
              <a:buNone/>
              <a:tabLst/>
              <a:defRPr/>
            </a:pPr>
            <a:r>
              <a:rPr kumimoji="0" lang="en-US" sz="1800" b="0" i="0" u="sng" strike="noStrike" kern="1200" cap="none" spc="60" normalizeH="0" baseline="0" noProof="0" dirty="0">
                <a:ln>
                  <a:noFill/>
                </a:ln>
                <a:solidFill>
                  <a:schemeClr val="bg1"/>
                </a:solidFill>
                <a:effectLst>
                  <a:outerShdw blurRad="76200" dist="38100" dir="8100000" algn="tr" rotWithShape="0">
                    <a:prstClr val="black">
                      <a:alpha val="60000"/>
                    </a:prstClr>
                  </a:outerShdw>
                </a:effectLst>
                <a:uLnTx/>
                <a:uFillTx/>
                <a:latin typeface="Impact" panose="020B0806030902050204" pitchFamily="34" charset="0"/>
                <a:ea typeface="+mn-ea"/>
                <a:cs typeface="Arial" panose="020B0604020202020204" pitchFamily="34" charset="0"/>
              </a:rPr>
              <a:t>DO:</a:t>
            </a:r>
          </a:p>
          <a:p>
            <a:pPr marL="628650" marR="0" lvl="1" indent="-171450" algn="l" defTabSz="457200" rtl="0" eaLnBrk="1" fontAlgn="auto" latinLnBrk="0" hangingPunct="1">
              <a:lnSpc>
                <a:spcPct val="100000"/>
              </a:lnSpc>
              <a:spcBef>
                <a:spcPts val="0"/>
              </a:spcBef>
              <a:spcAft>
                <a:spcPts val="600"/>
              </a:spcAft>
              <a:buClrTx/>
              <a:buSzTx/>
              <a:buFont typeface="Arial" panose="020B0604020202020204" pitchFamily="34" charset="0"/>
              <a:buChar char="•"/>
              <a:tabLst/>
              <a:defRPr/>
            </a:pPr>
            <a:r>
              <a:rPr kumimoji="0" lang="en-US" sz="1050" b="1"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Reference your graphics</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  Add a note at the top of the “Slide notes” section that indicates where your graphic originated.  Note that any graphics not referenced or in violation of </a:t>
            </a:r>
            <a:r>
              <a:rPr kumimoji="0" lang="en-US" sz="1050" b="1" i="0" u="none" strike="noStrike" kern="1200" cap="none" spc="0" normalizeH="0" baseline="0" noProof="0" dirty="0">
                <a:ln>
                  <a:noFill/>
                </a:ln>
                <a:solidFill>
                  <a:schemeClr val="tx1">
                    <a:lumMod val="85000"/>
                    <a:lumOff val="15000"/>
                  </a:schemeClr>
                </a:solidFill>
                <a:effectLst/>
                <a:uLnTx/>
                <a:uFillTx/>
                <a:latin typeface="Arial" panose="020B0604020202020204" pitchFamily="34" charset="0"/>
                <a:ea typeface="+mn-ea"/>
                <a:cs typeface="Arial" panose="020B0604020202020204" pitchFamily="34" charset="0"/>
              </a:rPr>
              <a:t>US Copyright Law, Title 17 </a:t>
            </a:r>
            <a:r>
              <a:rPr kumimoji="0" lang="en-US" sz="1050" b="0" i="0" u="none" strike="noStrike" kern="1200" cap="none" spc="0" normalizeH="0" baseline="0" noProof="0" dirty="0">
                <a:ln>
                  <a:noFill/>
                </a:ln>
                <a:solidFill>
                  <a:prstClr val="black"/>
                </a:solidFill>
                <a:effectLst/>
                <a:uLnTx/>
                <a:uFillTx/>
                <a:latin typeface="Arial" panose="020B0604020202020204" pitchFamily="34" charset="0"/>
                <a:ea typeface="+mn-ea"/>
                <a:cs typeface="Arial" panose="020B0604020202020204" pitchFamily="34" charset="0"/>
              </a:rPr>
              <a:t>will be replaced to ensure your protection.</a:t>
            </a:r>
          </a:p>
          <a:p>
            <a:pPr marL="0" indent="0">
              <a:spcBef>
                <a:spcPts val="600"/>
              </a:spcBef>
              <a:buFont typeface="Arial" panose="020B0604020202020204" pitchFamily="34" charset="0"/>
              <a:buNone/>
            </a:pPr>
            <a:endParaRPr lang="en-US" sz="1100" b="0" baseline="0" dirty="0">
              <a:latin typeface="Arial" panose="020B0604020202020204" pitchFamily="34" charset="0"/>
              <a:cs typeface="Arial" panose="020B0604020202020204" pitchFamily="34" charset="0"/>
            </a:endParaRPr>
          </a:p>
          <a:p>
            <a:endParaRPr lang="en-US" sz="1100" dirty="0">
              <a:latin typeface="Arial" panose="020B0604020202020204" pitchFamily="34" charset="0"/>
              <a:cs typeface="Arial" panose="020B0604020202020204" pitchFamily="34" charset="0"/>
            </a:endParaRPr>
          </a:p>
        </p:txBody>
      </p:sp>
      <p:grpSp>
        <p:nvGrpSpPr>
          <p:cNvPr id="13" name="Group 12"/>
          <p:cNvGrpSpPr/>
          <p:nvPr userDrawn="1"/>
        </p:nvGrpSpPr>
        <p:grpSpPr>
          <a:xfrm>
            <a:off x="95250" y="1177480"/>
            <a:ext cx="8953500" cy="325901"/>
            <a:chOff x="95250" y="1177480"/>
            <a:chExt cx="8953500" cy="325901"/>
          </a:xfrm>
        </p:grpSpPr>
        <p:sp>
          <p:nvSpPr>
            <p:cNvPr id="10" name="TextBox 9"/>
            <p:cNvSpPr txBox="1"/>
            <p:nvPr userDrawn="1"/>
          </p:nvSpPr>
          <p:spPr>
            <a:xfrm>
              <a:off x="95250" y="1177480"/>
              <a:ext cx="8953500" cy="304277"/>
            </a:xfrm>
            <a:prstGeom prst="rect">
              <a:avLst/>
            </a:prstGeom>
            <a:noFill/>
          </p:spPr>
          <p:txBody>
            <a:bodyPr wrap="square" rtlCol="0">
              <a:noAutofit/>
            </a:bodyPr>
            <a:lstStyle/>
            <a:p>
              <a:pPr algn="ctr"/>
              <a:r>
                <a:rPr lang="en-US" sz="1600" i="1" dirty="0">
                  <a:solidFill>
                    <a:schemeClr val="tx1">
                      <a:lumMod val="65000"/>
                      <a:lumOff val="35000"/>
                    </a:schemeClr>
                  </a:solidFill>
                  <a:latin typeface="Arial" panose="020B0604020202020204" pitchFamily="34" charset="0"/>
                  <a:cs typeface="Arial" panose="020B0604020202020204" pitchFamily="34" charset="0"/>
                </a:rPr>
                <a:t>This slide contains information</a:t>
              </a:r>
              <a:r>
                <a:rPr lang="en-US" sz="1600" i="1" baseline="0" dirty="0">
                  <a:solidFill>
                    <a:schemeClr val="tx1">
                      <a:lumMod val="65000"/>
                      <a:lumOff val="35000"/>
                    </a:schemeClr>
                  </a:solidFill>
                  <a:latin typeface="Arial" panose="020B0604020202020204" pitchFamily="34" charset="0"/>
                  <a:cs typeface="Arial" panose="020B0604020202020204" pitchFamily="34" charset="0"/>
                </a:rPr>
                <a:t> on how to use this template.  It is not a part of the presentation.</a:t>
              </a:r>
              <a:endParaRPr lang="en-US" sz="1600" i="1" dirty="0">
                <a:solidFill>
                  <a:schemeClr val="tx1">
                    <a:lumMod val="65000"/>
                    <a:lumOff val="35000"/>
                  </a:schemeClr>
                </a:solidFill>
                <a:latin typeface="Arial" panose="020B0604020202020204" pitchFamily="34" charset="0"/>
                <a:cs typeface="Arial" panose="020B0604020202020204" pitchFamily="34" charset="0"/>
              </a:endParaRPr>
            </a:p>
          </p:txBody>
        </p:sp>
        <p:grpSp>
          <p:nvGrpSpPr>
            <p:cNvPr id="12" name="Group 11"/>
            <p:cNvGrpSpPr/>
            <p:nvPr userDrawn="1"/>
          </p:nvGrpSpPr>
          <p:grpSpPr>
            <a:xfrm>
              <a:off x="114300" y="1197535"/>
              <a:ext cx="8915400" cy="305846"/>
              <a:chOff x="114300" y="1188010"/>
              <a:chExt cx="8915400" cy="305846"/>
            </a:xfrm>
          </p:grpSpPr>
          <p:cxnSp>
            <p:nvCxnSpPr>
              <p:cNvPr id="9" name="Straight Connector 8"/>
              <p:cNvCxnSpPr/>
              <p:nvPr userDrawn="1"/>
            </p:nvCxnSpPr>
            <p:spPr>
              <a:xfrm>
                <a:off x="114300" y="1493856"/>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1" name="Straight Connector 10"/>
              <p:cNvCxnSpPr/>
              <p:nvPr userDrawn="1"/>
            </p:nvCxnSpPr>
            <p:spPr>
              <a:xfrm>
                <a:off x="114300" y="1188010"/>
                <a:ext cx="8915400" cy="0"/>
              </a:xfrm>
              <a:prstGeom prst="line">
                <a:avLst/>
              </a:prstGeom>
              <a:ln w="28575">
                <a:solidFill>
                  <a:schemeClr val="bg1">
                    <a:lumMod val="75000"/>
                  </a:schemeClr>
                </a:solidFill>
              </a:ln>
            </p:spPr>
            <p:style>
              <a:lnRef idx="1">
                <a:schemeClr val="dk1"/>
              </a:lnRef>
              <a:fillRef idx="0">
                <a:schemeClr val="dk1"/>
              </a:fillRef>
              <a:effectRef idx="0">
                <a:schemeClr val="dk1"/>
              </a:effectRef>
              <a:fontRef idx="minor">
                <a:schemeClr val="tx1"/>
              </a:fontRef>
            </p:style>
          </p:cxnSp>
        </p:grpSp>
      </p:grpSp>
      <p:sp>
        <p:nvSpPr>
          <p:cNvPr id="15" name="TextBox 14"/>
          <p:cNvSpPr txBox="1"/>
          <p:nvPr userDrawn="1"/>
        </p:nvSpPr>
        <p:spPr>
          <a:xfrm>
            <a:off x="7084799" y="2272914"/>
            <a:ext cx="1317601" cy="1154326"/>
          </a:xfrm>
          <a:prstGeom prst="rect">
            <a:avLst/>
          </a:prstGeom>
          <a:noFill/>
        </p:spPr>
        <p:txBody>
          <a:bodyPr wrap="square" rtlCol="0">
            <a:noAutofit/>
          </a:bodyPr>
          <a:lstStyle/>
          <a:p>
            <a:pPr marL="0" lvl="1" indent="-171450">
              <a:lnSpc>
                <a:spcPct val="90000"/>
              </a:lnSpc>
              <a:spcAft>
                <a:spcPts val="400"/>
              </a:spcAft>
              <a:buFont typeface="Arial" panose="020B0604020202020204" pitchFamily="34" charset="0"/>
              <a:buChar char="•"/>
            </a:pPr>
            <a:r>
              <a:rPr lang="en-US" sz="1100" b="0" baseline="0" dirty="0"/>
              <a:t>Quote</a:t>
            </a:r>
          </a:p>
          <a:p>
            <a:pPr marL="0" lvl="1" indent="-171450">
              <a:lnSpc>
                <a:spcPct val="90000"/>
              </a:lnSpc>
              <a:spcAft>
                <a:spcPts val="400"/>
              </a:spcAft>
              <a:buFont typeface="Arial" panose="020B0604020202020204" pitchFamily="34" charset="0"/>
              <a:buChar char="•"/>
            </a:pPr>
            <a:r>
              <a:rPr lang="en-US" sz="1100" b="0" baseline="0" dirty="0"/>
              <a:t>Questions</a:t>
            </a:r>
          </a:p>
          <a:p>
            <a:pPr marL="0" lvl="1" indent="-171450">
              <a:lnSpc>
                <a:spcPct val="90000"/>
              </a:lnSpc>
              <a:spcAft>
                <a:spcPts val="400"/>
              </a:spcAft>
              <a:buFont typeface="Arial" panose="020B0604020202020204" pitchFamily="34" charset="0"/>
              <a:buChar char="•"/>
            </a:pPr>
            <a:r>
              <a:rPr lang="en-US" sz="1100" b="0" baseline="0" dirty="0"/>
              <a:t>Resources</a:t>
            </a:r>
          </a:p>
          <a:p>
            <a:pPr marL="0" lvl="1" indent="-171450">
              <a:lnSpc>
                <a:spcPct val="90000"/>
              </a:lnSpc>
              <a:spcAft>
                <a:spcPts val="400"/>
              </a:spcAft>
              <a:buFont typeface="Arial" panose="020B0604020202020204" pitchFamily="34" charset="0"/>
              <a:buChar char="•"/>
            </a:pPr>
            <a:r>
              <a:rPr lang="en-US" sz="1100" b="0" baseline="0" dirty="0"/>
              <a:t>Contact</a:t>
            </a:r>
          </a:p>
          <a:p>
            <a:pPr marL="0" lvl="1" indent="-171450">
              <a:lnSpc>
                <a:spcPct val="90000"/>
              </a:lnSpc>
              <a:spcAft>
                <a:spcPts val="400"/>
              </a:spcAft>
              <a:buFont typeface="Arial" panose="020B0604020202020204" pitchFamily="34" charset="0"/>
              <a:buChar char="•"/>
            </a:pPr>
            <a:r>
              <a:rPr lang="en-US" sz="1100" b="0" baseline="0" dirty="0"/>
              <a:t>Thank You</a:t>
            </a:r>
            <a:endParaRPr lang="en-US" sz="1100" b="0" dirty="0"/>
          </a:p>
        </p:txBody>
      </p:sp>
      <p:cxnSp>
        <p:nvCxnSpPr>
          <p:cNvPr id="3" name="Straight Connector 2"/>
          <p:cNvCxnSpPr/>
          <p:nvPr userDrawn="1"/>
        </p:nvCxnSpPr>
        <p:spPr>
          <a:xfrm>
            <a:off x="5040000" y="2239425"/>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16" name="Straight Connector 15"/>
          <p:cNvCxnSpPr/>
          <p:nvPr userDrawn="1"/>
        </p:nvCxnSpPr>
        <p:spPr>
          <a:xfrm>
            <a:off x="5040000" y="3477150"/>
            <a:ext cx="3362400" cy="0"/>
          </a:xfrm>
          <a:prstGeom prst="line">
            <a:avLst/>
          </a:prstGeom>
          <a:ln>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6" name="Group 25"/>
          <p:cNvGrpSpPr/>
          <p:nvPr userDrawn="1"/>
        </p:nvGrpSpPr>
        <p:grpSpPr>
          <a:xfrm>
            <a:off x="6000750" y="-37309"/>
            <a:ext cx="3143249" cy="1262157"/>
            <a:chOff x="6000750" y="-37309"/>
            <a:chExt cx="3143249" cy="1262157"/>
          </a:xfrm>
        </p:grpSpPr>
        <p:sp>
          <p:nvSpPr>
            <p:cNvPr id="23" name="TextBox 22"/>
            <p:cNvSpPr txBox="1"/>
            <p:nvPr userDrawn="1"/>
          </p:nvSpPr>
          <p:spPr>
            <a:xfrm>
              <a:off x="7205266" y="66207"/>
              <a:ext cx="1938733" cy="1044036"/>
            </a:xfrm>
            <a:prstGeom prst="rect">
              <a:avLst/>
            </a:prstGeom>
            <a:noFill/>
          </p:spPr>
          <p:txBody>
            <a:bodyPr wrap="square" rtlCol="0">
              <a:noAutofit/>
            </a:bodyPr>
            <a:lstStyle/>
            <a:p>
              <a:pPr algn="l">
                <a:lnSpc>
                  <a:spcPct val="90000"/>
                </a:lnSpc>
              </a:pPr>
              <a:r>
                <a:rPr lang="en-US" sz="1300" b="1" i="0" spc="40" dirty="0">
                  <a:solidFill>
                    <a:schemeClr val="tx1">
                      <a:lumMod val="85000"/>
                      <a:lumOff val="15000"/>
                    </a:schemeClr>
                  </a:solidFill>
                  <a:latin typeface="+mj-lt"/>
                </a:rPr>
                <a:t>Don’t Delete this slide until the presentation is final.</a:t>
              </a:r>
              <a:endParaRPr lang="en-US" sz="1300" b="1" i="0" spc="40" baseline="0" dirty="0">
                <a:solidFill>
                  <a:schemeClr val="tx1">
                    <a:lumMod val="85000"/>
                    <a:lumOff val="15000"/>
                  </a:schemeClr>
                </a:solidFill>
                <a:latin typeface="+mj-lt"/>
              </a:endParaRPr>
            </a:p>
            <a:p>
              <a:pPr algn="ctr">
                <a:lnSpc>
                  <a:spcPct val="90000"/>
                </a:lnSpc>
                <a:spcBef>
                  <a:spcPts val="600"/>
                </a:spcBef>
              </a:pPr>
              <a:r>
                <a:rPr lang="en-US" sz="1500" b="1" i="0" spc="40" baseline="0" dirty="0">
                  <a:solidFill>
                    <a:srgbClr val="9D1C30"/>
                  </a:solidFill>
                  <a:latin typeface="+mj-lt"/>
                </a:rPr>
                <a:t>Keep it in the template.</a:t>
              </a:r>
              <a:endParaRPr lang="en-US" sz="1500" b="1" i="0" spc="40" dirty="0">
                <a:solidFill>
                  <a:srgbClr val="9D1C30"/>
                </a:solidFill>
                <a:latin typeface="+mj-lt"/>
              </a:endParaRPr>
            </a:p>
          </p:txBody>
        </p:sp>
        <p:grpSp>
          <p:nvGrpSpPr>
            <p:cNvPr id="25" name="Group 24"/>
            <p:cNvGrpSpPr/>
            <p:nvPr userDrawn="1"/>
          </p:nvGrpSpPr>
          <p:grpSpPr>
            <a:xfrm>
              <a:off x="6000750" y="-37309"/>
              <a:ext cx="1262157" cy="1262157"/>
              <a:chOff x="1714500" y="4547858"/>
              <a:chExt cx="1262157" cy="1262157"/>
            </a:xfrm>
          </p:grpSpPr>
          <p:grpSp>
            <p:nvGrpSpPr>
              <p:cNvPr id="24" name="Group 23"/>
              <p:cNvGrpSpPr/>
              <p:nvPr userDrawn="1"/>
            </p:nvGrpSpPr>
            <p:grpSpPr>
              <a:xfrm>
                <a:off x="1714500" y="4547858"/>
                <a:ext cx="1262157" cy="1262157"/>
                <a:chOff x="1714500" y="4547858"/>
                <a:chExt cx="1262157" cy="1262157"/>
              </a:xfrm>
            </p:grpSpPr>
            <p:sp>
              <p:nvSpPr>
                <p:cNvPr id="21" name="8-Point Star 20"/>
                <p:cNvSpPr/>
                <p:nvPr userDrawn="1"/>
              </p:nvSpPr>
              <p:spPr>
                <a:xfrm rot="20240074">
                  <a:off x="1714500" y="4547858"/>
                  <a:ext cx="1262157" cy="1262157"/>
                </a:xfrm>
                <a:prstGeom prst="star8">
                  <a:avLst>
                    <a:gd name="adj" fmla="val 45801"/>
                  </a:avLst>
                </a:prstGeom>
                <a:gradFill>
                  <a:gsLst>
                    <a:gs pos="0">
                      <a:srgbClr val="7A232E"/>
                    </a:gs>
                    <a:gs pos="100000">
                      <a:srgbClr val="B85759"/>
                    </a:gs>
                    <a:gs pos="55000">
                      <a:srgbClr val="9D1C30"/>
                    </a:gs>
                  </a:gsLst>
                </a:gra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sp>
              <p:nvSpPr>
                <p:cNvPr id="22" name="8-Point Star 21"/>
                <p:cNvSpPr/>
                <p:nvPr userDrawn="1"/>
              </p:nvSpPr>
              <p:spPr>
                <a:xfrm rot="20240074">
                  <a:off x="1776599" y="4609957"/>
                  <a:ext cx="1137960" cy="1137960"/>
                </a:xfrm>
                <a:prstGeom prst="star8">
                  <a:avLst>
                    <a:gd name="adj" fmla="val 45801"/>
                  </a:avLst>
                </a:prstGeom>
                <a:noFill/>
                <a:ln w="44450">
                  <a:solidFill>
                    <a:schemeClr val="bg1"/>
                  </a:solid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solidFill>
                      <a:schemeClr val="tx1"/>
                    </a:solidFill>
                  </a:endParaRPr>
                </a:p>
              </p:txBody>
            </p:sp>
          </p:grpSp>
          <p:sp>
            <p:nvSpPr>
              <p:cNvPr id="19" name="TextBox 18"/>
              <p:cNvSpPr txBox="1"/>
              <p:nvPr userDrawn="1"/>
            </p:nvSpPr>
            <p:spPr>
              <a:xfrm>
                <a:off x="1849335" y="4755916"/>
                <a:ext cx="992486" cy="838221"/>
              </a:xfrm>
              <a:prstGeom prst="rect">
                <a:avLst/>
              </a:prstGeom>
              <a:noFill/>
              <a:effectLst>
                <a:outerShdw blurRad="50800" dist="25400" dir="8100000" algn="tr" rotWithShape="0">
                  <a:prstClr val="black">
                    <a:alpha val="40000"/>
                  </a:prstClr>
                </a:outerShdw>
              </a:effectLst>
            </p:spPr>
            <p:txBody>
              <a:bodyPr wrap="square" rtlCol="0">
                <a:noAutofit/>
              </a:bodyPr>
              <a:lstStyle/>
              <a:p>
                <a:pPr algn="ctr"/>
                <a:r>
                  <a:rPr lang="en-US" sz="2300" b="0" i="0" spc="40" baseline="0" dirty="0">
                    <a:solidFill>
                      <a:schemeClr val="bg1"/>
                    </a:solidFill>
                    <a:latin typeface="Impact" panose="020B0806030902050204" pitchFamily="34" charset="0"/>
                  </a:rPr>
                  <a:t>DON’T</a:t>
                </a:r>
                <a:br>
                  <a:rPr lang="en-US" sz="2300" b="0" i="0" spc="40" baseline="0" dirty="0">
                    <a:solidFill>
                      <a:schemeClr val="bg1"/>
                    </a:solidFill>
                    <a:latin typeface="Impact" panose="020B0806030902050204" pitchFamily="34" charset="0"/>
                  </a:rPr>
                </a:br>
                <a:r>
                  <a:rPr lang="en-US" sz="2300" b="0" i="0" spc="40" baseline="0" dirty="0">
                    <a:solidFill>
                      <a:schemeClr val="bg1"/>
                    </a:solidFill>
                    <a:latin typeface="Impact" panose="020B0806030902050204" pitchFamily="34" charset="0"/>
                  </a:rPr>
                  <a:t>DELETE</a:t>
                </a:r>
              </a:p>
            </p:txBody>
          </p:sp>
        </p:grpSp>
      </p:grpSp>
      <p:grpSp>
        <p:nvGrpSpPr>
          <p:cNvPr id="20" name="Group 19"/>
          <p:cNvGrpSpPr/>
          <p:nvPr userDrawn="1"/>
        </p:nvGrpSpPr>
        <p:grpSpPr>
          <a:xfrm>
            <a:off x="1939046" y="2334674"/>
            <a:ext cx="2645179" cy="1166059"/>
            <a:chOff x="1534687" y="2189208"/>
            <a:chExt cx="3049009" cy="1344077"/>
          </a:xfrm>
        </p:grpSpPr>
        <p:pic>
          <p:nvPicPr>
            <p:cNvPr id="2" name="Picture 1"/>
            <p:cNvPicPr>
              <a:picLocks noChangeAspect="1"/>
            </p:cNvPicPr>
            <p:nvPr userDrawn="1"/>
          </p:nvPicPr>
          <p:blipFill>
            <a:blip r:embed="rId3"/>
            <a:stretch>
              <a:fillRect/>
            </a:stretch>
          </p:blipFill>
          <p:spPr>
            <a:xfrm>
              <a:off x="1534687" y="2189208"/>
              <a:ext cx="2695575" cy="1162050"/>
            </a:xfrm>
            <a:prstGeom prst="rect">
              <a:avLst/>
            </a:prstGeom>
          </p:spPr>
        </p:pic>
        <p:sp>
          <p:nvSpPr>
            <p:cNvPr id="29" name="Rectangle 28"/>
            <p:cNvSpPr/>
            <p:nvPr userDrawn="1"/>
          </p:nvSpPr>
          <p:spPr>
            <a:xfrm>
              <a:off x="3454181" y="2483307"/>
              <a:ext cx="736819" cy="221793"/>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0" name="Left Arrow 29"/>
            <p:cNvSpPr/>
            <p:nvPr userDrawn="1"/>
          </p:nvSpPr>
          <p:spPr>
            <a:xfrm>
              <a:off x="4209296" y="2514699"/>
              <a:ext cx="374400" cy="178031"/>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sp>
          <p:nvSpPr>
            <p:cNvPr id="31" name="Rectangle 30"/>
            <p:cNvSpPr/>
            <p:nvPr userDrawn="1"/>
          </p:nvSpPr>
          <p:spPr>
            <a:xfrm>
              <a:off x="3061701" y="2843369"/>
              <a:ext cx="382955" cy="322936"/>
            </a:xfrm>
            <a:prstGeom prst="rect">
              <a:avLst/>
            </a:prstGeom>
            <a:solidFill>
              <a:srgbClr val="FFC000">
                <a:alpha val="10000"/>
              </a:srgbClr>
            </a:solidFill>
            <a:ln w="19050"/>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32" name="Left Arrow 31"/>
            <p:cNvSpPr/>
            <p:nvPr userDrawn="1"/>
          </p:nvSpPr>
          <p:spPr>
            <a:xfrm rot="7656475">
              <a:off x="3026394" y="3257070"/>
              <a:ext cx="374400" cy="178030"/>
            </a:xfrm>
            <a:prstGeom prst="leftArrow">
              <a:avLst>
                <a:gd name="adj1" fmla="val 33673"/>
                <a:gd name="adj2" fmla="val 50000"/>
              </a:avLst>
            </a:prstGeom>
            <a:gradFill>
              <a:gsLst>
                <a:gs pos="0">
                  <a:srgbClr val="7A232E"/>
                </a:gs>
                <a:gs pos="98230">
                  <a:srgbClr val="B85759"/>
                </a:gs>
                <a:gs pos="45000">
                  <a:srgbClr val="9D1C30"/>
                </a:gs>
              </a:gsLst>
            </a:gradFill>
            <a:ln>
              <a:solidFill>
                <a:srgbClr val="7A232E"/>
              </a:solidFill>
            </a:ln>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a:p>
          </p:txBody>
        </p:sp>
      </p:grpSp>
      <p:sp>
        <p:nvSpPr>
          <p:cNvPr id="35" name="TextBox 34"/>
          <p:cNvSpPr txBox="1"/>
          <p:nvPr userDrawn="1"/>
        </p:nvSpPr>
        <p:spPr>
          <a:xfrm>
            <a:off x="114300" y="910225"/>
            <a:ext cx="5313591" cy="304277"/>
          </a:xfrm>
          <a:prstGeom prst="rect">
            <a:avLst/>
          </a:prstGeom>
          <a:noFill/>
        </p:spPr>
        <p:txBody>
          <a:bodyPr wrap="square" rtlCol="0">
            <a:noAutofit/>
          </a:bodyPr>
          <a:lstStyle/>
          <a:p>
            <a:pPr algn="ctr"/>
            <a:r>
              <a:rPr lang="en-US" sz="1200" b="1" i="0" dirty="0">
                <a:solidFill>
                  <a:schemeClr val="accent2">
                    <a:lumMod val="50000"/>
                  </a:schemeClr>
                </a:solidFill>
                <a:latin typeface="Arial" panose="020B0604020202020204" pitchFamily="34" charset="0"/>
                <a:cs typeface="Arial" panose="020B0604020202020204" pitchFamily="34" charset="0"/>
              </a:rPr>
              <a:t>Slide numbers will set properly when deck is</a:t>
            </a:r>
            <a:r>
              <a:rPr lang="en-US" sz="1200" b="1" i="0" baseline="0" dirty="0">
                <a:solidFill>
                  <a:schemeClr val="accent2">
                    <a:lumMod val="50000"/>
                  </a:schemeClr>
                </a:solidFill>
                <a:latin typeface="Arial" panose="020B0604020202020204" pitchFamily="34" charset="0"/>
                <a:cs typeface="Arial" panose="020B0604020202020204" pitchFamily="34" charset="0"/>
              </a:rPr>
              <a:t> finalized.</a:t>
            </a:r>
            <a:endParaRPr lang="en-US" sz="1200" b="1" i="0" dirty="0">
              <a:solidFill>
                <a:schemeClr val="accent2">
                  <a:lumMod val="50000"/>
                </a:schemeClr>
              </a:solidFill>
              <a:latin typeface="Arial" panose="020B0604020202020204" pitchFamily="34" charset="0"/>
              <a:cs typeface="Arial" panose="020B0604020202020204" pitchFamily="34" charset="0"/>
            </a:endParaRPr>
          </a:p>
        </p:txBody>
      </p:sp>
      <p:sp>
        <p:nvSpPr>
          <p:cNvPr id="36" name="Rectangle 35"/>
          <p:cNvSpPr/>
          <p:nvPr userDrawn="1"/>
        </p:nvSpPr>
        <p:spPr>
          <a:xfrm>
            <a:off x="4714598" y="6248400"/>
            <a:ext cx="4429402" cy="610606"/>
          </a:xfrm>
          <a:prstGeom prst="rect">
            <a:avLst/>
          </a:prstGeom>
          <a:gradFill>
            <a:gsLst>
              <a:gs pos="0">
                <a:schemeClr val="tx1">
                  <a:lumMod val="85000"/>
                  <a:lumOff val="15000"/>
                </a:schemeClr>
              </a:gs>
              <a:gs pos="32000">
                <a:schemeClr val="tx1">
                  <a:lumMod val="75000"/>
                  <a:lumOff val="25000"/>
                </a:schemeClr>
              </a:gs>
              <a:gs pos="70000">
                <a:schemeClr val="tx1">
                  <a:lumMod val="65000"/>
                  <a:lumOff val="35000"/>
                </a:schemeClr>
              </a:gs>
              <a:gs pos="100000">
                <a:schemeClr val="tx1">
                  <a:lumMod val="50000"/>
                  <a:lumOff val="50000"/>
                </a:schemeClr>
              </a:gs>
            </a:gsLst>
          </a:gradFill>
          <a:ln>
            <a:noFill/>
          </a:ln>
          <a:effectLst/>
        </p:spPr>
        <p:style>
          <a:lnRef idx="1">
            <a:schemeClr val="accent2"/>
          </a:lnRef>
          <a:fillRef idx="3">
            <a:schemeClr val="accent2"/>
          </a:fillRef>
          <a:effectRef idx="2">
            <a:schemeClr val="accent2"/>
          </a:effectRef>
          <a:fontRef idx="minor">
            <a:schemeClr val="lt1"/>
          </a:fontRef>
        </p:style>
        <p:txBody>
          <a:bodyPr tIns="0" rtlCol="0" anchor="ctr"/>
          <a:lstStyle/>
          <a:p>
            <a:pPr algn="ctr"/>
            <a:r>
              <a:rPr lang="en-US" sz="2000" b="1" dirty="0">
                <a:solidFill>
                  <a:schemeClr val="bg1"/>
                </a:solidFill>
                <a:effectLst>
                  <a:outerShdw blurRad="50800" dist="38100" dir="8100000" algn="tr" rotWithShape="0">
                    <a:prstClr val="black">
                      <a:alpha val="40000"/>
                    </a:prstClr>
                  </a:outerShdw>
                </a:effectLst>
              </a:rPr>
              <a:t>Questions</a:t>
            </a:r>
            <a:r>
              <a:rPr lang="en-US" sz="2000" b="1" baseline="0" dirty="0">
                <a:solidFill>
                  <a:schemeClr val="bg1"/>
                </a:solidFill>
                <a:effectLst>
                  <a:outerShdw blurRad="50800" dist="38100" dir="8100000" algn="tr" rotWithShape="0">
                    <a:prstClr val="black">
                      <a:alpha val="40000"/>
                    </a:prstClr>
                  </a:outerShdw>
                </a:effectLst>
              </a:rPr>
              <a:t> about this template?</a:t>
            </a:r>
          </a:p>
          <a:p>
            <a:pPr algn="ctr"/>
            <a:r>
              <a:rPr lang="en-US" sz="1400" baseline="0" dirty="0">
                <a:solidFill>
                  <a:schemeClr val="bg1"/>
                </a:solidFill>
                <a:effectLst>
                  <a:outerShdw blurRad="50800" dist="38100" dir="8100000" algn="tr" rotWithShape="0">
                    <a:prstClr val="black">
                      <a:alpha val="40000"/>
                    </a:prstClr>
                  </a:outerShdw>
                </a:effectLst>
              </a:rPr>
              <a:t>Email: Cheryl Robbins at </a:t>
            </a:r>
            <a:r>
              <a:rPr lang="en-US" sz="1400" baseline="0" dirty="0">
                <a:solidFill>
                  <a:schemeClr val="tx2">
                    <a:lumMod val="20000"/>
                    <a:lumOff val="80000"/>
                  </a:schemeClr>
                </a:solidFill>
                <a:effectLst>
                  <a:outerShdw blurRad="50800" dist="38100" dir="8100000" algn="tr" rotWithShape="0">
                    <a:prstClr val="black">
                      <a:alpha val="40000"/>
                    </a:prstClr>
                  </a:outerShdw>
                </a:effectLst>
              </a:rPr>
              <a:t>crobbins@mahernet.com</a:t>
            </a:r>
            <a:endParaRPr lang="en-US" sz="1400" dirty="0">
              <a:solidFill>
                <a:schemeClr val="tx2">
                  <a:lumMod val="20000"/>
                  <a:lumOff val="80000"/>
                </a:schemeClr>
              </a:solidFill>
              <a:effectLst>
                <a:outerShdw blurRad="50800" dist="38100" dir="8100000" algn="tr" rotWithShape="0">
                  <a:prstClr val="black">
                    <a:alpha val="40000"/>
                  </a:prstClr>
                </a:outerShdw>
              </a:effectLst>
            </a:endParaRPr>
          </a:p>
        </p:txBody>
      </p:sp>
    </p:spTree>
    <p:extLst>
      <p:ext uri="{BB962C8B-B14F-4D97-AF65-F5344CB8AC3E}">
        <p14:creationId xmlns:p14="http://schemas.microsoft.com/office/powerpoint/2010/main" val="31573839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5486400" cy="566738"/>
          </a:xfrm>
        </p:spPr>
        <p:txBody>
          <a:bodyPr anchor="b">
            <a:normAutofit/>
          </a:bodyPr>
          <a:lstStyle>
            <a:lvl1pPr algn="l">
              <a:defRPr sz="2400" b="0" spc="40" baseline="0">
                <a:gradFill>
                  <a:gsLst>
                    <a:gs pos="0">
                      <a:srgbClr val="004874"/>
                    </a:gs>
                    <a:gs pos="100000">
                      <a:srgbClr val="041F36"/>
                    </a:gs>
                  </a:gsLst>
                  <a:lin ang="5400000" scaled="1"/>
                </a:gradFill>
              </a:defRPr>
            </a:lvl1pPr>
          </a:lstStyle>
          <a:p>
            <a:r>
              <a:rPr lang="en-US" dirty="0"/>
              <a:t>Picture Title Here</a:t>
            </a:r>
          </a:p>
        </p:txBody>
      </p:sp>
      <p:sp>
        <p:nvSpPr>
          <p:cNvPr id="3" name="Picture Placeholder 2"/>
          <p:cNvSpPr>
            <a:spLocks noGrp="1"/>
          </p:cNvSpPr>
          <p:nvPr>
            <p:ph type="pic" idx="1" hasCustomPrompt="1"/>
          </p:nvPr>
        </p:nvSpPr>
        <p:spPr>
          <a:xfrm>
            <a:off x="1316038" y="612775"/>
            <a:ext cx="5486400" cy="41148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vert="horz" lIns="91440" tIns="45720" rIns="91440" bIns="45720" rtlCol="0"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lang="en-US" sz="3200" i="1" baseline="0">
                <a:ln>
                  <a:noFill/>
                </a:ln>
              </a:defRPr>
            </a:lvl1pPr>
          </a:lstStyle>
          <a:p>
            <a:pPr marL="0" marR="0" lvl="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a:pPr>
            <a:r>
              <a:rPr lang="en-US" dirty="0"/>
              <a:t>drop picture here</a:t>
            </a:r>
          </a:p>
        </p:txBody>
      </p:sp>
      <p:sp>
        <p:nvSpPr>
          <p:cNvPr id="4" name="Text Placeholder 3"/>
          <p:cNvSpPr>
            <a:spLocks noGrp="1"/>
          </p:cNvSpPr>
          <p:nvPr>
            <p:ph type="body" sz="half" idx="2" hasCustomPrompt="1"/>
          </p:nvPr>
        </p:nvSpPr>
        <p:spPr>
          <a:xfrm>
            <a:off x="2628900" y="5396366"/>
            <a:ext cx="4649788" cy="804862"/>
          </a:xfrm>
        </p:spPr>
        <p:txBody>
          <a:bodyPr/>
          <a:lstStyle>
            <a:lvl1pPr marL="0" indent="0">
              <a:buNone/>
              <a:defRPr sz="140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Picture caption here</a:t>
            </a:r>
          </a:p>
        </p:txBody>
      </p:sp>
      <p:pic>
        <p:nvPicPr>
          <p:cNvPr id="8" name="Picture 7"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78014403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Speaker Slide - Singl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3249613" y="1875238"/>
            <a:ext cx="4837112" cy="533400"/>
          </a:xfrm>
        </p:spPr>
        <p:txBody>
          <a:bodyPr lIns="0" tIns="0" rIns="0" bIns="0" anchor="t" anchorCtr="0">
            <a:normAutofit/>
          </a:bodyPr>
          <a:lstStyle>
            <a:lvl1pPr algn="l">
              <a:defRPr sz="32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2390776"/>
            <a:ext cx="4837112" cy="354807"/>
          </a:xfrm>
        </p:spPr>
        <p:txBody>
          <a:bodyPr lIns="182880">
            <a:normAutofit/>
          </a:bodyPr>
          <a:lstStyle>
            <a:lvl1pPr marL="0" indent="0">
              <a:buNone/>
              <a:defRPr sz="18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066800" y="1914525"/>
            <a:ext cx="1828800" cy="2514600"/>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indent="0" algn="ctr">
              <a:buNone/>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27932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2905126"/>
            <a:ext cx="4837112" cy="1347790"/>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a:t>
            </a:r>
          </a:p>
        </p:txBody>
      </p:sp>
    </p:spTree>
    <p:extLst>
      <p:ext uri="{BB962C8B-B14F-4D97-AF65-F5344CB8AC3E}">
        <p14:creationId xmlns:p14="http://schemas.microsoft.com/office/powerpoint/2010/main" val="204614535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peaker Slide - Double">
    <p:spTree>
      <p:nvGrpSpPr>
        <p:cNvPr id="1" name=""/>
        <p:cNvGrpSpPr/>
        <p:nvPr/>
      </p:nvGrpSpPr>
      <p:grpSpPr>
        <a:xfrm>
          <a:off x="0" y="0"/>
          <a:ext cx="0" cy="0"/>
          <a:chOff x="0" y="0"/>
          <a:chExt cx="0" cy="0"/>
        </a:xfrm>
      </p:grpSpPr>
      <p:sp>
        <p:nvSpPr>
          <p:cNvPr id="5" name="Text Placeholder 4"/>
          <p:cNvSpPr>
            <a:spLocks noGrp="1"/>
          </p:cNvSpPr>
          <p:nvPr>
            <p:ph type="body" sz="quarter" idx="15" hasCustomPrompt="1"/>
          </p:nvPr>
        </p:nvSpPr>
        <p:spPr>
          <a:xfrm>
            <a:off x="3249612" y="3454341"/>
            <a:ext cx="3970337" cy="457200"/>
          </a:xfrm>
        </p:spPr>
        <p:txBody>
          <a:bodyPr lIns="0" tIns="0" rIns="0" bIns="0" anchor="t" anchorCtr="0">
            <a:normAutofit/>
          </a:bodyPr>
          <a:lstStyle>
            <a:lvl1pPr marL="0" indent="0" algn="l" defTabSz="457200" rtl="0" eaLnBrk="1" latinLnBrk="0" hangingPunct="1">
              <a:lnSpc>
                <a:spcPct val="85000"/>
              </a:lnSpc>
              <a:spcBef>
                <a:spcPct val="0"/>
              </a:spcBef>
              <a:buNone/>
              <a:defRPr lang="en-US" sz="3100" b="0" i="0" kern="1200" cap="small" spc="40" baseline="0" dirty="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2" name="Title 1"/>
          <p:cNvSpPr>
            <a:spLocks noGrp="1"/>
          </p:cNvSpPr>
          <p:nvPr>
            <p:ph type="title" hasCustomPrompt="1"/>
          </p:nvPr>
        </p:nvSpPr>
        <p:spPr>
          <a:xfrm>
            <a:off x="3249613" y="541738"/>
            <a:ext cx="3970337" cy="457200"/>
          </a:xfrm>
        </p:spPr>
        <p:txBody>
          <a:bodyPr lIns="0" tIns="0" rIns="0" bIns="0" anchor="t" anchorCtr="0">
            <a:normAutofit/>
          </a:bodyPr>
          <a:lstStyle>
            <a:lvl1pPr algn="l">
              <a:defRPr sz="3100" b="0" spc="40" baseline="0">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3249613" y="1057276"/>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1362320" y="581025"/>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3249613" y="14597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3249613" y="1571626"/>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3249613" y="3968692"/>
            <a:ext cx="3970337" cy="354807"/>
          </a:xfrm>
        </p:spPr>
        <p:txBody>
          <a:bodyPr lIns="182880">
            <a:noAutofit/>
          </a:bodyPr>
          <a:lstStyle>
            <a:lvl1pPr marL="0" indent="0">
              <a:buNone/>
              <a:defRPr sz="19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1362320" y="3492441"/>
            <a:ext cx="1533279" cy="2108259"/>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3249613" y="4371125"/>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3249613" y="4483042"/>
            <a:ext cx="3970337" cy="1117658"/>
          </a:xfrm>
        </p:spPr>
        <p:txBody>
          <a:bodyPr lIns="182880">
            <a:normAutofit/>
          </a:bodyPr>
          <a:lstStyle>
            <a:lvl1pPr marL="0" indent="0">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6"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spTree>
    <p:extLst>
      <p:ext uri="{BB962C8B-B14F-4D97-AF65-F5344CB8AC3E}">
        <p14:creationId xmlns:p14="http://schemas.microsoft.com/office/powerpoint/2010/main" val="171580526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Speaker Slide - Triple">
    <p:spTree>
      <p:nvGrpSpPr>
        <p:cNvPr id="1" name=""/>
        <p:cNvGrpSpPr/>
        <p:nvPr/>
      </p:nvGrpSpPr>
      <p:grpSpPr>
        <a:xfrm>
          <a:off x="0" y="0"/>
          <a:ext cx="0" cy="0"/>
          <a:chOff x="0" y="0"/>
          <a:chExt cx="0" cy="0"/>
        </a:xfrm>
      </p:grpSpPr>
      <p:sp>
        <p:nvSpPr>
          <p:cNvPr id="28" name="Rectangle 27"/>
          <p:cNvSpPr/>
          <p:nvPr userDrawn="1"/>
        </p:nvSpPr>
        <p:spPr>
          <a:xfrm>
            <a:off x="0" y="2124678"/>
            <a:ext cx="8239125" cy="1625896"/>
          </a:xfrm>
          <a:prstGeom prst="rect">
            <a:avLst/>
          </a:prstGeom>
          <a:gradFill flip="none" rotWithShape="1">
            <a:gsLst>
              <a:gs pos="0">
                <a:srgbClr val="EEF9FD">
                  <a:lumMod val="99000"/>
                </a:srgbClr>
              </a:gs>
              <a:gs pos="65000">
                <a:srgbClr val="EEF9FD">
                  <a:alpha val="50000"/>
                </a:srgb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32" name="Group 31"/>
          <p:cNvGrpSpPr/>
          <p:nvPr userDrawn="1"/>
        </p:nvGrpSpPr>
        <p:grpSpPr>
          <a:xfrm>
            <a:off x="-1" y="2097246"/>
            <a:ext cx="8239126" cy="1681481"/>
            <a:chOff x="-1" y="2097246"/>
            <a:chExt cx="8239126" cy="1681481"/>
          </a:xfrm>
        </p:grpSpPr>
        <p:sp>
          <p:nvSpPr>
            <p:cNvPr id="30" name="Rectangle 29"/>
            <p:cNvSpPr/>
            <p:nvPr userDrawn="1"/>
          </p:nvSpPr>
          <p:spPr>
            <a:xfrm>
              <a:off x="0" y="3751295"/>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31" name="Rectangle 30"/>
            <p:cNvSpPr/>
            <p:nvPr userDrawn="1"/>
          </p:nvSpPr>
          <p:spPr>
            <a:xfrm>
              <a:off x="-1" y="2097246"/>
              <a:ext cx="8239125" cy="27432"/>
            </a:xfrm>
            <a:prstGeom prst="rect">
              <a:avLst/>
            </a:prstGeom>
            <a:gradFill flip="none" rotWithShape="1">
              <a:gsLst>
                <a:gs pos="0">
                  <a:srgbClr val="EEF9FD">
                    <a:lumMod val="94000"/>
                  </a:srgbClr>
                </a:gs>
                <a:gs pos="52200">
                  <a:schemeClr val="bg1">
                    <a:alpha val="50000"/>
                    <a:lumMod val="91000"/>
                  </a:schemeClr>
                </a:gs>
                <a:gs pos="91000">
                  <a:schemeClr val="bg1">
                    <a:lumMod val="95000"/>
                    <a:alpha val="0"/>
                  </a:schemeClr>
                </a:gs>
              </a:gsLst>
              <a:lin ang="0" scaled="1"/>
              <a:tileRect/>
            </a:gra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9" name="Text Placeholder 8"/>
          <p:cNvSpPr>
            <a:spLocks noGrp="1"/>
          </p:cNvSpPr>
          <p:nvPr>
            <p:ph type="body" sz="quarter" idx="19" hasCustomPrompt="1"/>
          </p:nvPr>
        </p:nvSpPr>
        <p:spPr>
          <a:xfrm>
            <a:off x="4035283" y="2171114"/>
            <a:ext cx="3970337" cy="366712"/>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lvl="0"/>
            <a:r>
              <a:rPr lang="en-US" dirty="0"/>
              <a:t>Speaker’s Name Goes Here.</a:t>
            </a:r>
          </a:p>
        </p:txBody>
      </p:sp>
      <p:sp>
        <p:nvSpPr>
          <p:cNvPr id="5" name="Text Placeholder 4"/>
          <p:cNvSpPr>
            <a:spLocks noGrp="1"/>
          </p:cNvSpPr>
          <p:nvPr>
            <p:ph type="body" sz="quarter" idx="15" hasCustomPrompt="1"/>
          </p:nvPr>
        </p:nvSpPr>
        <p:spPr>
          <a:xfrm>
            <a:off x="2297112" y="4043757"/>
            <a:ext cx="3970337" cy="365760"/>
          </a:xfrm>
        </p:spPr>
        <p:txBody>
          <a:bodyPr lIns="0" tIns="0" rIns="0" bIns="0" anchor="b" anchorCtr="0">
            <a:normAutofit/>
          </a:bodyPr>
          <a:lstStyle>
            <a:lvl1pPr marL="0" indent="0">
              <a:lnSpc>
                <a:spcPct val="85000"/>
              </a:lnSpc>
              <a:spcBef>
                <a:spcPts val="0"/>
              </a:spcBef>
              <a:buNone/>
              <a:defRPr lang="en-US" sz="2800" b="0" i="0" kern="1200" cap="small" spc="40" baseline="0" dirty="0">
                <a:ln w="6350">
                  <a:noFill/>
                </a:ln>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stStyle>
          <a:p>
            <a:pPr marL="0" lvl="0" indent="0" algn="l" defTabSz="457200" rtl="0" eaLnBrk="1" latinLnBrk="0" hangingPunct="1">
              <a:lnSpc>
                <a:spcPct val="85000"/>
              </a:lnSpc>
              <a:spcBef>
                <a:spcPts val="0"/>
              </a:spcBef>
              <a:buClr>
                <a:srgbClr val="752832"/>
              </a:buClr>
              <a:buFont typeface="Wingdings" panose="05000000000000000000" pitchFamily="2" charset="2"/>
              <a:buNone/>
            </a:pPr>
            <a:r>
              <a:rPr lang="en-US" dirty="0"/>
              <a:t>Speaker’s Name Goes Here.</a:t>
            </a:r>
          </a:p>
        </p:txBody>
      </p:sp>
      <p:sp>
        <p:nvSpPr>
          <p:cNvPr id="2" name="Title 1"/>
          <p:cNvSpPr>
            <a:spLocks noGrp="1"/>
          </p:cNvSpPr>
          <p:nvPr>
            <p:ph type="title" hasCustomPrompt="1"/>
          </p:nvPr>
        </p:nvSpPr>
        <p:spPr>
          <a:xfrm>
            <a:off x="2297113" y="290227"/>
            <a:ext cx="3970337" cy="365760"/>
          </a:xfrm>
        </p:spPr>
        <p:txBody>
          <a:bodyPr lIns="0" tIns="0" rIns="0" bIns="0" anchor="b" anchorCtr="0">
            <a:normAutofit/>
          </a:bodyPr>
          <a:lstStyle>
            <a:lvl1pPr algn="l">
              <a:defRPr sz="2800" b="0" spc="40" baseline="0">
                <a:ln w="6350">
                  <a:noFill/>
                </a:ln>
                <a:gradFill>
                  <a:gsLst>
                    <a:gs pos="0">
                      <a:srgbClr val="004874"/>
                    </a:gs>
                    <a:gs pos="100000">
                      <a:srgbClr val="041F36"/>
                    </a:gs>
                  </a:gsLst>
                  <a:lin ang="5400000" scaled="1"/>
                </a:gradFill>
              </a:defRPr>
            </a:lvl1pPr>
          </a:lstStyle>
          <a:p>
            <a:r>
              <a:rPr lang="en-US" dirty="0"/>
              <a:t>Speaker’s Name Goes Here.</a:t>
            </a:r>
          </a:p>
        </p:txBody>
      </p:sp>
      <p:sp>
        <p:nvSpPr>
          <p:cNvPr id="4" name="Text Placeholder 3"/>
          <p:cNvSpPr>
            <a:spLocks noGrp="1"/>
          </p:cNvSpPr>
          <p:nvPr>
            <p:ph type="body" sz="half" idx="2" hasCustomPrompt="1"/>
          </p:nvPr>
        </p:nvSpPr>
        <p:spPr>
          <a:xfrm>
            <a:off x="2297112" y="685801"/>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pic>
        <p:nvPicPr>
          <p:cNvPr id="8" name="Picture 7"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6" name="Picture Placeholder 6"/>
          <p:cNvSpPr>
            <a:spLocks noGrp="1"/>
          </p:cNvSpPr>
          <p:nvPr>
            <p:ph type="pic" sz="quarter" idx="10" hasCustomPrompt="1"/>
          </p:nvPr>
        </p:nvSpPr>
        <p:spPr>
          <a:xfrm>
            <a:off x="558941" y="265513"/>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7" name="Straight Connector 6"/>
          <p:cNvCxnSpPr/>
          <p:nvPr userDrawn="1"/>
        </p:nvCxnSpPr>
        <p:spPr>
          <a:xfrm>
            <a:off x="2297113" y="1002509"/>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0" name="Text Placeholder 3"/>
          <p:cNvSpPr>
            <a:spLocks noGrp="1"/>
          </p:cNvSpPr>
          <p:nvPr>
            <p:ph type="body" sz="half" idx="11" hasCustomPrompt="1"/>
          </p:nvPr>
        </p:nvSpPr>
        <p:spPr>
          <a:xfrm>
            <a:off x="2297113" y="1038226"/>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11" name="Text Placeholder 3"/>
          <p:cNvSpPr>
            <a:spLocks noGrp="1"/>
          </p:cNvSpPr>
          <p:nvPr>
            <p:ph type="body" sz="half" idx="12" hasCustomPrompt="1"/>
          </p:nvPr>
        </p:nvSpPr>
        <p:spPr>
          <a:xfrm>
            <a:off x="2297113" y="443814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12" name="Picture Placeholder 6"/>
          <p:cNvSpPr>
            <a:spLocks noGrp="1"/>
          </p:cNvSpPr>
          <p:nvPr>
            <p:ph type="pic" sz="quarter" idx="13" hasCustomPrompt="1"/>
          </p:nvPr>
        </p:nvSpPr>
        <p:spPr>
          <a:xfrm>
            <a:off x="558941" y="3989281"/>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13" name="Straight Connector 12"/>
          <p:cNvCxnSpPr/>
          <p:nvPr userDrawn="1"/>
        </p:nvCxnSpPr>
        <p:spPr>
          <a:xfrm>
            <a:off x="2297113" y="475485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14" name="Text Placeholder 3"/>
          <p:cNvSpPr>
            <a:spLocks noGrp="1"/>
          </p:cNvSpPr>
          <p:nvPr>
            <p:ph type="body" sz="half" idx="14" hasCustomPrompt="1"/>
          </p:nvPr>
        </p:nvSpPr>
        <p:spPr>
          <a:xfrm>
            <a:off x="2297113" y="4790569"/>
            <a:ext cx="3970337" cy="907855"/>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4" name="Text Placeholder 3"/>
          <p:cNvSpPr>
            <a:spLocks noGrp="1"/>
          </p:cNvSpPr>
          <p:nvPr>
            <p:ph type="body" sz="half" idx="16" hasCustomPrompt="1"/>
          </p:nvPr>
        </p:nvSpPr>
        <p:spPr>
          <a:xfrm>
            <a:off x="4035283" y="2567164"/>
            <a:ext cx="3970337" cy="274320"/>
          </a:xfrm>
        </p:spPr>
        <p:txBody>
          <a:bodyPr lIns="182880" tIns="0">
            <a:noAutofit/>
          </a:bodyPr>
          <a:lstStyle>
            <a:lvl1pPr marL="0" indent="0">
              <a:buNone/>
              <a:defRPr sz="1700" b="0" i="1"/>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job title here.</a:t>
            </a:r>
          </a:p>
        </p:txBody>
      </p:sp>
      <p:sp>
        <p:nvSpPr>
          <p:cNvPr id="25" name="Picture Placeholder 6"/>
          <p:cNvSpPr>
            <a:spLocks noGrp="1"/>
          </p:cNvSpPr>
          <p:nvPr>
            <p:ph type="pic" sz="quarter" idx="17" hasCustomPrompt="1"/>
          </p:nvPr>
        </p:nvSpPr>
        <p:spPr>
          <a:xfrm>
            <a:off x="2297112" y="2103112"/>
            <a:ext cx="1193659" cy="1641281"/>
          </a:xfrm>
          <a:solidFill>
            <a:schemeClr val="bg1">
              <a:lumMod val="85000"/>
            </a:schemeClr>
          </a:solidFill>
          <a:ln w="73025">
            <a:gradFill>
              <a:gsLst>
                <a:gs pos="0">
                  <a:srgbClr val="002C47"/>
                </a:gs>
                <a:gs pos="100000">
                  <a:srgbClr val="002C47"/>
                </a:gs>
                <a:gs pos="75000">
                  <a:srgbClr val="275A99"/>
                </a:gs>
                <a:gs pos="26000">
                  <a:srgbClr val="275A99"/>
                </a:gs>
              </a:gsLst>
              <a:lin ang="5400000" scaled="1"/>
            </a:gradFill>
          </a:ln>
          <a:effectLst>
            <a:outerShdw blurRad="139700" dist="38100" dir="8100000" algn="tr" rotWithShape="0">
              <a:prstClr val="black">
                <a:alpha val="82000"/>
              </a:prstClr>
            </a:outerShdw>
          </a:effectLst>
          <a:scene3d>
            <a:camera prst="orthographicFront"/>
            <a:lightRig rig="threePt" dir="t"/>
          </a:scene3d>
          <a:sp3d contourW="50800">
            <a:contourClr>
              <a:schemeClr val="bg1"/>
            </a:contourClr>
          </a:sp3d>
        </p:spPr>
        <p:txBody>
          <a:bodyPr anchor="ctr" anchorCtr="0">
            <a:normAutofit/>
          </a:bodyPr>
          <a:lstStyle>
            <a:lvl1pPr marL="0" marR="0" indent="0" algn="ctr" defTabSz="457200" rtl="0" eaLnBrk="1" fontAlgn="auto" latinLnBrk="0" hangingPunct="1">
              <a:lnSpc>
                <a:spcPct val="100000"/>
              </a:lnSpc>
              <a:spcBef>
                <a:spcPct val="20000"/>
              </a:spcBef>
              <a:spcAft>
                <a:spcPts val="0"/>
              </a:spcAft>
              <a:buClr>
                <a:srgbClr val="752832"/>
              </a:buClr>
              <a:buSzTx/>
              <a:buFont typeface="Wingdings" panose="05000000000000000000" pitchFamily="2" charset="2"/>
              <a:buNone/>
              <a:tabLst/>
              <a:defRPr sz="2000" i="1">
                <a:ln>
                  <a:noFill/>
                </a:ln>
              </a:defRPr>
            </a:lvl1pPr>
          </a:lstStyle>
          <a:p>
            <a:r>
              <a:rPr lang="en-US" dirty="0"/>
              <a:t>drop</a:t>
            </a:r>
            <a:br>
              <a:rPr lang="en-US" dirty="0"/>
            </a:br>
            <a:r>
              <a:rPr lang="en-US" dirty="0"/>
              <a:t>picture </a:t>
            </a:r>
            <a:br>
              <a:rPr lang="en-US" dirty="0"/>
            </a:br>
            <a:r>
              <a:rPr lang="en-US" dirty="0"/>
              <a:t>here</a:t>
            </a:r>
          </a:p>
        </p:txBody>
      </p:sp>
      <p:cxnSp>
        <p:nvCxnSpPr>
          <p:cNvPr id="26" name="Straight Connector 25"/>
          <p:cNvCxnSpPr/>
          <p:nvPr userDrawn="1"/>
        </p:nvCxnSpPr>
        <p:spPr>
          <a:xfrm>
            <a:off x="4035283" y="2883872"/>
            <a:ext cx="3303587" cy="0"/>
          </a:xfrm>
          <a:prstGeom prst="line">
            <a:avLst/>
          </a:prstGeom>
          <a:ln w="25400"/>
        </p:spPr>
        <p:style>
          <a:lnRef idx="1">
            <a:schemeClr val="accent1"/>
          </a:lnRef>
          <a:fillRef idx="0">
            <a:schemeClr val="accent1"/>
          </a:fillRef>
          <a:effectRef idx="0">
            <a:schemeClr val="accent1"/>
          </a:effectRef>
          <a:fontRef idx="minor">
            <a:schemeClr val="tx1"/>
          </a:fontRef>
        </p:style>
      </p:cxnSp>
      <p:sp>
        <p:nvSpPr>
          <p:cNvPr id="27" name="Text Placeholder 3"/>
          <p:cNvSpPr>
            <a:spLocks noGrp="1"/>
          </p:cNvSpPr>
          <p:nvPr>
            <p:ph type="body" sz="half" idx="18" hasCustomPrompt="1"/>
          </p:nvPr>
        </p:nvSpPr>
        <p:spPr>
          <a:xfrm>
            <a:off x="4035283" y="2919590"/>
            <a:ext cx="3970337" cy="905256"/>
          </a:xfrm>
        </p:spPr>
        <p:txBody>
          <a:bodyPr lIns="182880">
            <a:normAutofit/>
          </a:bodyPr>
          <a:lstStyle>
            <a:lvl1pPr marL="0" indent="0">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Speaker’s organization info here.</a:t>
            </a:r>
          </a:p>
        </p:txBody>
      </p:sp>
      <p:sp>
        <p:nvSpPr>
          <p:cNvPr id="23"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Today’s Presenters</a:t>
            </a:r>
          </a:p>
        </p:txBody>
      </p:sp>
    </p:spTree>
    <p:extLst>
      <p:ext uri="{BB962C8B-B14F-4D97-AF65-F5344CB8AC3E}">
        <p14:creationId xmlns:p14="http://schemas.microsoft.com/office/powerpoint/2010/main" val="4094675499"/>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Where Are You?">
    <p:spTree>
      <p:nvGrpSpPr>
        <p:cNvPr id="1" name=""/>
        <p:cNvGrpSpPr/>
        <p:nvPr/>
      </p:nvGrpSpPr>
      <p:grpSpPr>
        <a:xfrm>
          <a:off x="0" y="0"/>
          <a:ext cx="0" cy="0"/>
          <a:chOff x="0" y="0"/>
          <a:chExt cx="0" cy="0"/>
        </a:xfrm>
      </p:grpSpPr>
      <p:pic>
        <p:nvPicPr>
          <p:cNvPr id="5" name="Picture 4"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r>
              <a:rPr lang="en-US" sz="3800" b="0" spc="40" baseline="0" dirty="0">
                <a:gradFill>
                  <a:gsLst>
                    <a:gs pos="0">
                      <a:srgbClr val="004874"/>
                    </a:gs>
                    <a:gs pos="100000">
                      <a:srgbClr val="041F36"/>
                    </a:gs>
                  </a:gsLst>
                  <a:lin ang="5400000" scaled="1"/>
                </a:gradFill>
                <a:latin typeface="Impact" panose="020B0806030902050204" pitchFamily="34" charset="0"/>
              </a:rPr>
              <a:t>Where Are You?</a:t>
            </a:r>
          </a:p>
        </p:txBody>
      </p:sp>
      <p:sp>
        <p:nvSpPr>
          <p:cNvPr id="2" name="TextBox 1"/>
          <p:cNvSpPr txBox="1"/>
          <p:nvPr userDrawn="1"/>
        </p:nvSpPr>
        <p:spPr>
          <a:xfrm>
            <a:off x="3781168" y="345650"/>
            <a:ext cx="3921382"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location in the Chat window</a:t>
            </a:r>
          </a:p>
          <a:p>
            <a:pPr marL="0" lvl="0" indent="0" algn="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pic>
        <p:nvPicPr>
          <p:cNvPr id="14" name="Picture 13"/>
          <p:cNvPicPr>
            <a:picLocks noChangeAspect="1"/>
          </p:cNvPicPr>
          <p:nvPr userDrawn="1"/>
        </p:nvPicPr>
        <p:blipFill>
          <a:blip r:embed="rId3"/>
          <a:stretch>
            <a:fillRect/>
          </a:stretch>
        </p:blipFill>
        <p:spPr>
          <a:xfrm>
            <a:off x="0" y="849106"/>
            <a:ext cx="8295970" cy="5656620"/>
          </a:xfrm>
          <a:prstGeom prst="rect">
            <a:avLst/>
          </a:prstGeom>
          <a:effectLst>
            <a:outerShdw blurRad="63500" dist="38100" dir="8100000" algn="tr" rotWithShape="0">
              <a:prstClr val="black">
                <a:alpha val="20000"/>
              </a:prstClr>
            </a:outerShdw>
          </a:effectLst>
        </p:spPr>
      </p:pic>
      <p:sp>
        <p:nvSpPr>
          <p:cNvPr id="7" name="Chevron 6"/>
          <p:cNvSpPr/>
          <p:nvPr userDrawn="1"/>
        </p:nvSpPr>
        <p:spPr>
          <a:xfrm>
            <a:off x="3655362" y="347552"/>
            <a:ext cx="150520" cy="450049"/>
          </a:xfrm>
          <a:prstGeom prst="chevron">
            <a:avLst/>
          </a:prstGeom>
          <a:solidFill>
            <a:srgbClr val="467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6721229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Objectives">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stretch>
            <a:fillRect/>
          </a:stretch>
        </p:blipFill>
        <p:spPr>
          <a:xfrm>
            <a:off x="0" y="3834763"/>
            <a:ext cx="8064341" cy="2931934"/>
          </a:xfrm>
          <a:prstGeom prst="rect">
            <a:avLst/>
          </a:prstGeom>
        </p:spPr>
      </p:pic>
      <p:pic>
        <p:nvPicPr>
          <p:cNvPr id="5" name="Picture 4" descr="wrfgps-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Objectives</a:t>
            </a:r>
          </a:p>
        </p:txBody>
      </p:sp>
      <p:sp>
        <p:nvSpPr>
          <p:cNvPr id="6" name="Content Placeholder 2"/>
          <p:cNvSpPr>
            <a:spLocks noGrp="1"/>
          </p:cNvSpPr>
          <p:nvPr>
            <p:ph idx="1"/>
          </p:nvPr>
        </p:nvSpPr>
        <p:spPr>
          <a:xfrm>
            <a:off x="457200" y="1209470"/>
            <a:ext cx="6908800" cy="4654617"/>
          </a:xfrm>
        </p:spPr>
        <p:txBody>
          <a:bodyPr/>
          <a:lstStyle>
            <a:lvl1pPr marL="342900" indent="-342900">
              <a:buFont typeface="Wingdings" panose="05000000000000000000" pitchFamily="2" charset="2"/>
              <a:buChar char="ü"/>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67185224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4937876" y="0"/>
            <a:ext cx="2803928" cy="2041991"/>
          </a:xfrm>
          <a:prstGeom prst="rect">
            <a:avLst/>
          </a:prstGeom>
        </p:spPr>
      </p:pic>
      <p:pic>
        <p:nvPicPr>
          <p:cNvPr id="5" name="Picture 4" descr="wrfgps-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6908800"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Today’s Agenda</a:t>
            </a:r>
          </a:p>
        </p:txBody>
      </p:sp>
      <p:sp>
        <p:nvSpPr>
          <p:cNvPr id="6" name="Content Placeholder 2"/>
          <p:cNvSpPr>
            <a:spLocks noGrp="1"/>
          </p:cNvSpPr>
          <p:nvPr>
            <p:ph idx="1"/>
          </p:nvPr>
        </p:nvSpPr>
        <p:spPr>
          <a:xfrm>
            <a:off x="457200" y="1209470"/>
            <a:ext cx="6908800" cy="4654617"/>
          </a:xfrm>
        </p:spPr>
        <p:txBody>
          <a:bodyPr/>
          <a:lstStyle>
            <a:lvl1pPr marL="342900" indent="-342900">
              <a:buFont typeface="Wingdings" panose="05000000000000000000" pitchFamily="2" charset="2"/>
              <a:buChar char="Ø"/>
              <a:defRPr/>
            </a:lvl1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769215415"/>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Series Slide">
    <p:spTree>
      <p:nvGrpSpPr>
        <p:cNvPr id="1" name=""/>
        <p:cNvGrpSpPr/>
        <p:nvPr/>
      </p:nvGrpSpPr>
      <p:grpSpPr>
        <a:xfrm>
          <a:off x="0" y="0"/>
          <a:ext cx="0" cy="0"/>
          <a:chOff x="0" y="0"/>
          <a:chExt cx="0" cy="0"/>
        </a:xfrm>
      </p:grpSpPr>
      <p:sp>
        <p:nvSpPr>
          <p:cNvPr id="2" name="Title 1"/>
          <p:cNvSpPr>
            <a:spLocks noGrp="1"/>
          </p:cNvSpPr>
          <p:nvPr>
            <p:ph type="title"/>
          </p:nvPr>
        </p:nvSpPr>
        <p:spPr>
          <a:xfrm>
            <a:off x="1183504" y="217489"/>
            <a:ext cx="6182496" cy="774492"/>
          </a:xfrm>
        </p:spPr>
        <p:txBody>
          <a:bodyPr>
            <a:normAutofit/>
          </a:bodyPr>
          <a:lstStyle>
            <a:lvl1pPr>
              <a:defRPr sz="3800" spc="40" baseline="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4" name="Group 13"/>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8391" y="567"/>
              <a:ext cx="1645609" cy="6857433"/>
            </a:xfrm>
            <a:prstGeom prst="rect">
              <a:avLst/>
            </a:prstGeom>
            <a:effectLst/>
          </p:spPr>
        </p:pic>
      </p:gr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grpSp>
        <p:nvGrpSpPr>
          <p:cNvPr id="5" name="Group 4"/>
          <p:cNvGrpSpPr/>
          <p:nvPr userDrawn="1"/>
        </p:nvGrpSpPr>
        <p:grpSpPr>
          <a:xfrm>
            <a:off x="163880" y="1"/>
            <a:ext cx="1019623" cy="1198094"/>
            <a:chOff x="163880" y="1"/>
            <a:chExt cx="1019623" cy="1198094"/>
          </a:xfrm>
          <a:effectLst>
            <a:outerShdw blurRad="50800" dist="38100" dir="5400000" sx="101000" sy="101000" algn="t" rotWithShape="0">
              <a:prstClr val="black">
                <a:alpha val="40000"/>
              </a:prstClr>
            </a:outerShdw>
          </a:effectLst>
        </p:grpSpPr>
        <p:sp>
          <p:nvSpPr>
            <p:cNvPr id="4" name="Pentagon 3"/>
            <p:cNvSpPr/>
            <p:nvPr userDrawn="1"/>
          </p:nvSpPr>
          <p:spPr>
            <a:xfrm rot="5400000">
              <a:off x="74645" y="89236"/>
              <a:ext cx="1198094" cy="1019623"/>
            </a:xfrm>
            <a:prstGeom prst="homePlate">
              <a:avLst>
                <a:gd name="adj" fmla="val 24591"/>
              </a:avLst>
            </a:prstGeom>
            <a:gradFill flip="none" rotWithShape="1">
              <a:gsLst>
                <a:gs pos="9000">
                  <a:schemeClr val="bg1">
                    <a:lumMod val="75000"/>
                  </a:schemeClr>
                </a:gs>
                <a:gs pos="26000">
                  <a:schemeClr val="bg1"/>
                </a:gs>
                <a:gs pos="100000">
                  <a:schemeClr val="bg1">
                    <a:lumMod val="85000"/>
                  </a:schemeClr>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sp>
          <p:nvSpPr>
            <p:cNvPr id="18" name="Rectangle 17"/>
            <p:cNvSpPr/>
            <p:nvPr userDrawn="1"/>
          </p:nvSpPr>
          <p:spPr>
            <a:xfrm rot="5400000">
              <a:off x="564947" y="-401066"/>
              <a:ext cx="217490" cy="1019623"/>
            </a:xfrm>
            <a:prstGeom prst="rect">
              <a:avLst/>
            </a:prstGeom>
            <a:gradFill flip="none" rotWithShape="1">
              <a:gsLst>
                <a:gs pos="0">
                  <a:srgbClr val="7A232E"/>
                </a:gs>
                <a:gs pos="48000">
                  <a:srgbClr val="9D1C30"/>
                </a:gs>
                <a:gs pos="100000">
                  <a:srgbClr val="B85759">
                    <a:alpha val="0"/>
                  </a:srgbClr>
                </a:gs>
                <a:gs pos="97000">
                  <a:srgbClr val="B85759"/>
                </a:gs>
              </a:gsLst>
              <a:lin ang="0" scaled="1"/>
              <a:tileRect/>
            </a:gradFill>
            <a:ln>
              <a:noFill/>
            </a:ln>
          </p:spPr>
          <p:style>
            <a:lnRef idx="2">
              <a:schemeClr val="dk1"/>
            </a:lnRef>
            <a:fillRef idx="1">
              <a:schemeClr val="lt1"/>
            </a:fillRef>
            <a:effectRef idx="0">
              <a:schemeClr val="dk1"/>
            </a:effectRef>
            <a:fontRef idx="minor">
              <a:schemeClr val="dk1"/>
            </a:fontRef>
          </p:style>
          <p:txBody>
            <a:bodyPr rtlCol="0" anchor="ctr"/>
            <a:lstStyle/>
            <a:p>
              <a:pPr algn="ctr"/>
              <a:endParaRPr lang="en-US"/>
            </a:p>
          </p:txBody>
        </p:sp>
      </p:grpSp>
      <p:sp>
        <p:nvSpPr>
          <p:cNvPr id="19" name="Text Placeholder 3"/>
          <p:cNvSpPr>
            <a:spLocks noGrp="1"/>
          </p:cNvSpPr>
          <p:nvPr>
            <p:ph type="body" sz="half" idx="2" hasCustomPrompt="1"/>
          </p:nvPr>
        </p:nvSpPr>
        <p:spPr>
          <a:xfrm>
            <a:off x="210398" y="198689"/>
            <a:ext cx="921646" cy="804862"/>
          </a:xfrm>
        </p:spPr>
        <p:txBody>
          <a:bodyPr tIns="64008">
            <a:normAutofit/>
          </a:bodyPr>
          <a:lstStyle>
            <a:lvl1pPr marL="0" indent="0" algn="ctr">
              <a:buNone/>
              <a:defRPr lang="en-US" sz="4000" b="0" i="0" kern="1200" cap="small" spc="40" baseline="0" dirty="0" smtClean="0">
                <a:ln w="15875">
                  <a:gradFill flip="none" rotWithShape="1">
                    <a:gsLst>
                      <a:gs pos="0">
                        <a:srgbClr val="9D1C30">
                          <a:lumMod val="83000"/>
                        </a:srgbClr>
                      </a:gs>
                      <a:gs pos="100000">
                        <a:srgbClr val="7A232E">
                          <a:lumMod val="93000"/>
                        </a:srgbClr>
                      </a:gs>
                    </a:gsLst>
                    <a:lin ang="16200000" scaled="1"/>
                    <a:tileRect/>
                  </a:gradFill>
                </a:ln>
                <a:gradFill flip="none" rotWithShape="1">
                  <a:gsLst>
                    <a:gs pos="0">
                      <a:srgbClr val="9D1C30">
                        <a:lumMod val="0"/>
                        <a:lumOff val="100000"/>
                      </a:srgbClr>
                    </a:gs>
                    <a:gs pos="34000">
                      <a:srgbClr val="9D1C30"/>
                    </a:gs>
                    <a:gs pos="100000">
                      <a:srgbClr val="7A232E">
                        <a:lumMod val="67000"/>
                      </a:srgbClr>
                    </a:gs>
                  </a:gsLst>
                  <a:lin ang="5400000" scaled="1"/>
                  <a:tileRect/>
                </a:gradFill>
                <a:effectLst>
                  <a:innerShdw blurRad="101600" dist="76200" dir="18900000">
                    <a:prstClr val="black">
                      <a:alpha val="50000"/>
                    </a:prstClr>
                  </a:innerShdw>
                </a:effectLst>
                <a:latin typeface="Impact" panose="020B0806030902050204" pitchFamily="34" charset="0"/>
                <a:ea typeface="+mj-ea"/>
                <a:cs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t>
            </a:r>
          </a:p>
        </p:txBody>
      </p:sp>
    </p:spTree>
    <p:extLst>
      <p:ext uri="{BB962C8B-B14F-4D97-AF65-F5344CB8AC3E}">
        <p14:creationId xmlns:p14="http://schemas.microsoft.com/office/powerpoint/2010/main" val="95551947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ote">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316038" y="4800600"/>
            <a:ext cx="6551612" cy="566738"/>
          </a:xfrm>
        </p:spPr>
        <p:txBody>
          <a:bodyPr anchor="b">
            <a:normAutofit/>
          </a:bodyPr>
          <a:lstStyle>
            <a:lvl1pPr marL="457200" indent="-457200" algn="r">
              <a:buClr>
                <a:srgbClr val="7A232E"/>
              </a:buClr>
              <a:buFont typeface="Wingdings" panose="05000000000000000000" pitchFamily="2" charset="2"/>
              <a:buChar char="Ø"/>
              <a:defRPr sz="32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sp>
        <p:nvSpPr>
          <p:cNvPr id="4" name="Text Placeholder 3"/>
          <p:cNvSpPr>
            <a:spLocks noGrp="1"/>
          </p:cNvSpPr>
          <p:nvPr>
            <p:ph type="body" sz="half" idx="2"/>
          </p:nvPr>
        </p:nvSpPr>
        <p:spPr>
          <a:xfrm>
            <a:off x="962026" y="1076325"/>
            <a:ext cx="6724650" cy="2962275"/>
          </a:xfrm>
        </p:spPr>
        <p:txBody>
          <a:bodyPr anchor="ctr" anchorCtr="0">
            <a:normAutofit/>
          </a:bodyPr>
          <a:lstStyle>
            <a:lvl1pPr marL="0" indent="0">
              <a:buNone/>
              <a:defRPr sz="2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pic>
        <p:nvPicPr>
          <p:cNvPr id="8" name="Picture 7"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6" name="Text Placeholder 3"/>
          <p:cNvSpPr>
            <a:spLocks noGrp="1"/>
          </p:cNvSpPr>
          <p:nvPr>
            <p:ph type="body" sz="half" idx="10" hasCustomPrompt="1"/>
          </p:nvPr>
        </p:nvSpPr>
        <p:spPr>
          <a:xfrm>
            <a:off x="1162050" y="5398235"/>
            <a:ext cx="6705600" cy="354865"/>
          </a:xfrm>
        </p:spPr>
        <p:txBody>
          <a:bodyPr anchor="ctr" anchorCtr="0">
            <a:noAutofit/>
          </a:bodyPr>
          <a:lstStyle>
            <a:lvl1pPr marL="0" indent="0" algn="r">
              <a:buNone/>
              <a:defRPr sz="18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Additional info if applicable</a:t>
            </a:r>
          </a:p>
        </p:txBody>
      </p:sp>
      <p:sp>
        <p:nvSpPr>
          <p:cNvPr id="7" name="Title 1"/>
          <p:cNvSpPr txBox="1">
            <a:spLocks/>
          </p:cNvSpPr>
          <p:nvPr userDrawn="1"/>
        </p:nvSpPr>
        <p:spPr>
          <a:xfrm>
            <a:off x="0" y="729116"/>
            <a:ext cx="962025"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
        <p:nvSpPr>
          <p:cNvPr id="9" name="Title 1"/>
          <p:cNvSpPr txBox="1">
            <a:spLocks/>
          </p:cNvSpPr>
          <p:nvPr userDrawn="1"/>
        </p:nvSpPr>
        <p:spPr>
          <a:xfrm rot="10800000">
            <a:off x="7686675" y="2155824"/>
            <a:ext cx="971550" cy="1897061"/>
          </a:xfrm>
          <a:prstGeom prst="rect">
            <a:avLst/>
          </a:prstGeom>
        </p:spPr>
        <p:txBody>
          <a:bodyPr vert="horz" lIns="0" tIns="0" rIns="0" bIns="0" rtlCol="0" anchor="ctr">
            <a:no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algn="r"/>
            <a:r>
              <a:rPr lang="en-US" sz="11500" dirty="0">
                <a:latin typeface="Times New Roman" panose="02020603050405020304" pitchFamily="18" charset="0"/>
                <a:cs typeface="Times New Roman" panose="02020603050405020304" pitchFamily="18" charset="0"/>
              </a:rPr>
              <a:t>“</a:t>
            </a:r>
          </a:p>
        </p:txBody>
      </p:sp>
    </p:spTree>
    <p:extLst>
      <p:ext uri="{BB962C8B-B14F-4D97-AF65-F5344CB8AC3E}">
        <p14:creationId xmlns:p14="http://schemas.microsoft.com/office/powerpoint/2010/main" val="328440619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Resources">
    <p:spTree>
      <p:nvGrpSpPr>
        <p:cNvPr id="1" name=""/>
        <p:cNvGrpSpPr/>
        <p:nvPr/>
      </p:nvGrpSpPr>
      <p:grpSpPr>
        <a:xfrm>
          <a:off x="0" y="0"/>
          <a:ext cx="0" cy="0"/>
          <a:chOff x="0" y="0"/>
          <a:chExt cx="0" cy="0"/>
        </a:xfrm>
      </p:grpSpPr>
      <p:pic>
        <p:nvPicPr>
          <p:cNvPr id="9" name="Picture 8"/>
          <p:cNvPicPr>
            <a:picLocks noChangeAspect="1"/>
          </p:cNvPicPr>
          <p:nvPr userDrawn="1"/>
        </p:nvPicPr>
        <p:blipFill>
          <a:blip r:embed="rId2"/>
          <a:stretch>
            <a:fillRect/>
          </a:stretch>
        </p:blipFill>
        <p:spPr>
          <a:xfrm>
            <a:off x="4765705" y="1475005"/>
            <a:ext cx="3803589" cy="3736539"/>
          </a:xfrm>
          <a:prstGeom prst="rect">
            <a:avLst/>
          </a:prstGeom>
        </p:spPr>
      </p:pic>
      <p:pic>
        <p:nvPicPr>
          <p:cNvPr id="8" name="Picture 7" descr="wrfgps-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5" name="Text Placeholder 4"/>
          <p:cNvSpPr>
            <a:spLocks noGrp="1"/>
          </p:cNvSpPr>
          <p:nvPr>
            <p:ph type="body" sz="quarter" idx="10" hasCustomPrompt="1"/>
          </p:nvPr>
        </p:nvSpPr>
        <p:spPr>
          <a:xfrm>
            <a:off x="133350"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13" name="Text Placeholder 4"/>
          <p:cNvSpPr>
            <a:spLocks noGrp="1"/>
          </p:cNvSpPr>
          <p:nvPr>
            <p:ph type="body" sz="quarter" idx="11" hasCustomPrompt="1"/>
          </p:nvPr>
        </p:nvSpPr>
        <p:spPr>
          <a:xfrm>
            <a:off x="3914775" y="190500"/>
            <a:ext cx="3543300" cy="5638800"/>
          </a:xfrm>
        </p:spPr>
        <p:txBody>
          <a:bodyPr lIns="0" tIns="0" rIns="0" bIns="0"/>
          <a:lstStyle>
            <a:lvl1pPr marL="0" indent="0">
              <a:spcBef>
                <a:spcPts val="1200"/>
              </a:spcBef>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spcBef>
                <a:spcPts val="0"/>
              </a:spcBef>
              <a:buNone/>
              <a:defRPr sz="1600"/>
            </a:lvl2pPr>
            <a:lvl3pPr marL="0" indent="-182880">
              <a:spcBef>
                <a:spcPts val="300"/>
              </a:spcBef>
              <a:spcAft>
                <a:spcPts val="600"/>
              </a:spcAft>
              <a:buFont typeface="Wingdings" panose="05000000000000000000" pitchFamily="2" charset="2"/>
              <a:buChar char="Ø"/>
              <a:defRPr sz="1600">
                <a:solidFill>
                  <a:srgbClr val="275A99"/>
                </a:solidFill>
              </a:defRPr>
            </a:lvl3pPr>
          </a:lstStyle>
          <a:p>
            <a:pPr lvl="0"/>
            <a:r>
              <a:rPr lang="en-US" dirty="0"/>
              <a:t>Name of Resource</a:t>
            </a:r>
          </a:p>
          <a:p>
            <a:pPr lvl="1"/>
            <a:r>
              <a:rPr lang="en-US" dirty="0"/>
              <a:t>Resource Information</a:t>
            </a:r>
          </a:p>
          <a:p>
            <a:pPr lvl="2"/>
            <a:r>
              <a:rPr lang="en-US" dirty="0"/>
              <a:t>Resource Link</a:t>
            </a:r>
          </a:p>
        </p:txBody>
      </p:sp>
      <p:sp>
        <p:nvSpPr>
          <p:cNvPr id="7"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Resources</a:t>
            </a:r>
          </a:p>
        </p:txBody>
      </p:sp>
    </p:spTree>
    <p:extLst>
      <p:ext uri="{BB962C8B-B14F-4D97-AF65-F5344CB8AC3E}">
        <p14:creationId xmlns:p14="http://schemas.microsoft.com/office/powerpoint/2010/main" val="23469457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pic>
        <p:nvPicPr>
          <p:cNvPr id="12" name="Picture 11" descr="PPT-Background.png"/>
          <p:cNvPicPr>
            <a:picLocks noChangeAspect="1"/>
          </p:cNvPicPr>
          <p:nvPr userDrawn="1"/>
        </p:nvPicPr>
        <p:blipFill rotWithShape="1">
          <a:blip r:embed="rId2" cstate="screen">
            <a:alphaModFix amt="60000"/>
            <a:extLst>
              <a:ext uri="{28A0092B-C50C-407E-A947-70E740481C1C}">
                <a14:useLocalDpi xmlns:a14="http://schemas.microsoft.com/office/drawing/2010/main"/>
              </a:ext>
            </a:extLst>
          </a:blip>
          <a:srcRect t="-8" b="3"/>
          <a:stretch/>
        </p:blipFill>
        <p:spPr>
          <a:xfrm>
            <a:off x="0" y="0"/>
            <a:ext cx="9144000" cy="6858000"/>
          </a:xfrm>
          <a:prstGeom prst="rect">
            <a:avLst/>
          </a:prstGeom>
          <a:solidFill>
            <a:schemeClr val="bg1"/>
          </a:solidFill>
        </p:spPr>
      </p:pic>
      <p:sp>
        <p:nvSpPr>
          <p:cNvPr id="5" name="Rectangle 4"/>
          <p:cNvSpPr/>
          <p:nvPr userDrawn="1"/>
        </p:nvSpPr>
        <p:spPr>
          <a:xfrm>
            <a:off x="-1" y="6117905"/>
            <a:ext cx="5307845" cy="740095"/>
          </a:xfrm>
          <a:prstGeom prst="rect">
            <a:avLst/>
          </a:prstGeom>
          <a:solidFill>
            <a:srgbClr val="7A232E"/>
          </a:solidFill>
          <a:ln>
            <a:no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sp>
        <p:nvSpPr>
          <p:cNvPr id="2" name="Title 1"/>
          <p:cNvSpPr>
            <a:spLocks noGrp="1"/>
          </p:cNvSpPr>
          <p:nvPr>
            <p:ph type="ctrTitle" hasCustomPrompt="1"/>
          </p:nvPr>
        </p:nvSpPr>
        <p:spPr>
          <a:xfrm>
            <a:off x="474870" y="1280052"/>
            <a:ext cx="4980609" cy="1470025"/>
          </a:xfrm>
        </p:spPr>
        <p:txBody>
          <a:bodyPr>
            <a:noAutofit/>
          </a:bodyPr>
          <a:lstStyle>
            <a:lvl1pPr>
              <a:lnSpc>
                <a:spcPct val="80000"/>
              </a:lnSpc>
              <a:defRPr sz="4800" b="0" i="0" cap="small" baseline="0">
                <a:gradFill>
                  <a:gsLst>
                    <a:gs pos="0">
                      <a:srgbClr val="004874"/>
                    </a:gs>
                    <a:gs pos="100000">
                      <a:srgbClr val="041F36"/>
                    </a:gs>
                  </a:gsLst>
                  <a:lin ang="5400000" scaled="1"/>
                </a:gradFill>
                <a:latin typeface="Impact" panose="020B0806030902050204" pitchFamily="34" charset="0"/>
                <a:cs typeface="Impact" panose="020B0806030902050204" pitchFamily="34" charset="0"/>
              </a:defRPr>
            </a:lvl1pPr>
          </a:lstStyle>
          <a:p>
            <a:r>
              <a:rPr lang="en-US" dirty="0"/>
              <a:t>Click to Edit Master Title Style</a:t>
            </a:r>
          </a:p>
        </p:txBody>
      </p:sp>
      <p:sp>
        <p:nvSpPr>
          <p:cNvPr id="3" name="Subtitle 2"/>
          <p:cNvSpPr>
            <a:spLocks noGrp="1"/>
          </p:cNvSpPr>
          <p:nvPr>
            <p:ph type="subTitle" idx="1" hasCustomPrompt="1"/>
          </p:nvPr>
        </p:nvSpPr>
        <p:spPr>
          <a:xfrm>
            <a:off x="452784" y="3576972"/>
            <a:ext cx="5024782" cy="1326340"/>
          </a:xfrm>
        </p:spPr>
        <p:txBody>
          <a:bodyPr>
            <a:normAutofit/>
          </a:bodyPr>
          <a:lstStyle>
            <a:lvl1pPr marL="0" indent="0" algn="l">
              <a:lnSpc>
                <a:spcPct val="100000"/>
              </a:lnSpc>
              <a:buNone/>
              <a:defRPr sz="2800" b="0" i="0" cap="all" baseline="0">
                <a:solidFill>
                  <a:srgbClr val="275A99"/>
                </a:solidFill>
                <a:latin typeface="Arial" panose="020B0604020202020204" pitchFamily="34" charset="0"/>
                <a:cs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pic>
        <p:nvPicPr>
          <p:cNvPr id="10" name="Picture 9" descr="wrfgps-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679685" y="5047573"/>
            <a:ext cx="2424806" cy="820181"/>
          </a:xfrm>
          <a:prstGeom prst="rect">
            <a:avLst/>
          </a:prstGeom>
        </p:spPr>
      </p:pic>
      <p:grpSp>
        <p:nvGrpSpPr>
          <p:cNvPr id="7" name="Group 6"/>
          <p:cNvGrpSpPr/>
          <p:nvPr userDrawn="1"/>
        </p:nvGrpSpPr>
        <p:grpSpPr>
          <a:xfrm>
            <a:off x="728807" y="6200285"/>
            <a:ext cx="3460479" cy="590826"/>
            <a:chOff x="3197079" y="5516217"/>
            <a:chExt cx="3460479" cy="590826"/>
          </a:xfrm>
        </p:grpSpPr>
        <p:pic>
          <p:nvPicPr>
            <p:cNvPr id="4" name="Picture 3"/>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3197079" y="5516217"/>
              <a:ext cx="590826" cy="590826"/>
            </a:xfrm>
            <a:prstGeom prst="rect">
              <a:avLst/>
            </a:prstGeom>
          </p:spPr>
        </p:pic>
        <p:sp>
          <p:nvSpPr>
            <p:cNvPr id="9" name="TextBox 8"/>
            <p:cNvSpPr txBox="1"/>
            <p:nvPr userDrawn="1"/>
          </p:nvSpPr>
          <p:spPr>
            <a:xfrm>
              <a:off x="3750362" y="5611203"/>
              <a:ext cx="2907196" cy="369332"/>
            </a:xfrm>
            <a:prstGeom prst="rect">
              <a:avLst/>
            </a:prstGeom>
            <a:noFill/>
          </p:spPr>
          <p:txBody>
            <a:bodyPr wrap="square" rtlCol="0">
              <a:spAutoFit/>
            </a:bodyPr>
            <a:lstStyle/>
            <a:p>
              <a:pPr>
                <a:lnSpc>
                  <a:spcPct val="100000"/>
                </a:lnSpc>
                <a:spcBef>
                  <a:spcPts val="0"/>
                </a:spcBef>
                <a:spcAft>
                  <a:spcPts val="0"/>
                </a:spcAft>
              </a:pPr>
              <a:r>
                <a:rPr lang="en-US" sz="900" b="1" i="0" kern="800" cap="all" spc="0" dirty="0">
                  <a:solidFill>
                    <a:schemeClr val="bg1"/>
                  </a:solidFill>
                  <a:latin typeface="Arial" pitchFamily="34" charset="0"/>
                  <a:cs typeface="Arial" pitchFamily="34" charset="0"/>
                </a:rPr>
                <a:t>Employment and Training</a:t>
              </a:r>
              <a:r>
                <a:rPr lang="en-US" sz="900" b="1" i="0" kern="800" cap="all" spc="0" baseline="0" dirty="0">
                  <a:solidFill>
                    <a:schemeClr val="bg1"/>
                  </a:solidFill>
                  <a:latin typeface="Arial" pitchFamily="34" charset="0"/>
                  <a:cs typeface="Arial" pitchFamily="34" charset="0"/>
                </a:rPr>
                <a:t> Administration</a:t>
              </a:r>
            </a:p>
            <a:p>
              <a:pPr>
                <a:lnSpc>
                  <a:spcPct val="100000"/>
                </a:lnSpc>
                <a:spcBef>
                  <a:spcPts val="0"/>
                </a:spcBef>
                <a:spcAft>
                  <a:spcPts val="0"/>
                </a:spcAft>
              </a:pPr>
              <a:r>
                <a:rPr lang="en-US" sz="900" b="0" i="0" kern="800" cap="all" spc="0" baseline="0" dirty="0">
                  <a:solidFill>
                    <a:schemeClr val="bg1"/>
                  </a:solidFill>
                  <a:latin typeface="Arial" pitchFamily="34" charset="0"/>
                  <a:cs typeface="Arial" pitchFamily="34" charset="0"/>
                </a:rPr>
                <a:t>United States Department of Labor</a:t>
              </a:r>
            </a:p>
          </p:txBody>
        </p:sp>
      </p:grpSp>
      <p:pic>
        <p:nvPicPr>
          <p:cNvPr id="8" name="Picture 7"/>
          <p:cNvPicPr>
            <a:picLocks noChangeAspect="1"/>
          </p:cNvPicPr>
          <p:nvPr userDrawn="1"/>
        </p:nvPicPr>
        <p:blipFill rotWithShape="1">
          <a:blip r:embed="rId5" cstate="screen">
            <a:extLst>
              <a:ext uri="{28A0092B-C50C-407E-A947-70E740481C1C}">
                <a14:useLocalDpi xmlns:a14="http://schemas.microsoft.com/office/drawing/2010/main"/>
              </a:ext>
            </a:extLst>
          </a:blip>
          <a:srcRect r="12034"/>
          <a:stretch/>
        </p:blipFill>
        <p:spPr>
          <a:xfrm>
            <a:off x="4854453" y="567"/>
            <a:ext cx="4289548" cy="6857433"/>
          </a:xfrm>
          <a:prstGeom prst="rect">
            <a:avLst/>
          </a:prstGeom>
        </p:spPr>
      </p:pic>
      <p:sp>
        <p:nvSpPr>
          <p:cNvPr id="17" name="TextBox 16"/>
          <p:cNvSpPr txBox="1"/>
          <p:nvPr userDrawn="1"/>
        </p:nvSpPr>
        <p:spPr>
          <a:xfrm>
            <a:off x="5930349" y="5212404"/>
            <a:ext cx="2867025" cy="369332"/>
          </a:xfrm>
          <a:prstGeom prst="rect">
            <a:avLst/>
          </a:prstGeom>
          <a:noFill/>
        </p:spPr>
        <p:txBody>
          <a:bodyPr wrap="square" lIns="0" rIns="0" rtlCol="0">
            <a:spAutoFit/>
          </a:bodyPr>
          <a:lstStyle/>
          <a:p>
            <a:pPr algn="ctr"/>
            <a:r>
              <a:rPr lang="en-US" i="0" dirty="0">
                <a:solidFill>
                  <a:schemeClr val="tx2">
                    <a:lumMod val="20000"/>
                    <a:lumOff val="80000"/>
                  </a:schemeClr>
                </a:solidFill>
                <a:effectLst>
                  <a:outerShdw blurRad="50800" dist="38100" dir="8100000" algn="tr" rotWithShape="0">
                    <a:prstClr val="black">
                      <a:alpha val="40000"/>
                    </a:prstClr>
                  </a:outerShdw>
                </a:effectLst>
                <a:latin typeface="Arial" panose="020B0604020202020204" pitchFamily="34" charset="0"/>
                <a:cs typeface="Arial" panose="020B0604020202020204" pitchFamily="34" charset="0"/>
              </a:rPr>
              <a:t>Presented By:</a:t>
            </a:r>
          </a:p>
        </p:txBody>
      </p:sp>
      <p:sp>
        <p:nvSpPr>
          <p:cNvPr id="18" name="TextBox 17"/>
          <p:cNvSpPr txBox="1"/>
          <p:nvPr userDrawn="1"/>
        </p:nvSpPr>
        <p:spPr>
          <a:xfrm>
            <a:off x="5632384" y="275442"/>
            <a:ext cx="3440870" cy="461665"/>
          </a:xfrm>
          <a:prstGeom prst="rect">
            <a:avLst/>
          </a:prstGeom>
          <a:noFill/>
        </p:spPr>
        <p:txBody>
          <a:bodyPr wrap="square" rtlCol="0">
            <a:spAutoFit/>
          </a:bodyPr>
          <a:lstStyle/>
          <a:p>
            <a:pPr algn="ctr"/>
            <a:fld id="{875B8B45-955B-4B98-9CF8-C4EF3E1D75FE}" type="datetime4">
              <a:rPr lang="en-US" sz="2400" b="1" i="0" spc="-40" baseline="0" smtClean="0">
                <a:solidFill>
                  <a:schemeClr val="tx2">
                    <a:lumMod val="20000"/>
                    <a:lumOff val="8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rPr>
              <a:pPr algn="ctr"/>
              <a:t>January 12, 2017</a:t>
            </a:fld>
            <a:endParaRPr lang="en-US" sz="2400" b="1" i="0" spc="-40" baseline="0" dirty="0">
              <a:solidFill>
                <a:schemeClr val="tx2">
                  <a:lumMod val="20000"/>
                  <a:lumOff val="80000"/>
                </a:schemeClr>
              </a:solidFill>
              <a:effectLst>
                <a:innerShdw blurRad="63500" dist="50800" dir="18900000">
                  <a:prstClr val="black">
                    <a:alpha val="50000"/>
                  </a:prstClr>
                </a:innerShdw>
              </a:effectLst>
              <a:latin typeface="Arial" panose="020B0604020202020204" pitchFamily="34" charset="0"/>
              <a:cs typeface="Arial" panose="020B0604020202020204" pitchFamily="34" charset="0"/>
            </a:endParaRPr>
          </a:p>
        </p:txBody>
      </p:sp>
      <p:sp>
        <p:nvSpPr>
          <p:cNvPr id="19" name="Text Placeholder 3"/>
          <p:cNvSpPr>
            <a:spLocks noGrp="1"/>
          </p:cNvSpPr>
          <p:nvPr userDrawn="1">
            <p:ph type="body" sz="half" idx="12" hasCustomPrompt="1"/>
          </p:nvPr>
        </p:nvSpPr>
        <p:spPr>
          <a:xfrm>
            <a:off x="5654470" y="5730973"/>
            <a:ext cx="3418783" cy="773865"/>
          </a:xfrm>
        </p:spPr>
        <p:txBody>
          <a:bodyPr lIns="0" tIns="0" rIns="0" bIns="0">
            <a:noAutofit/>
          </a:bodyPr>
          <a:lstStyle>
            <a:lvl1pPr marL="0" indent="0" algn="ctr">
              <a:buNone/>
              <a:defRPr sz="2300" b="0" i="0" spc="50" baseline="0">
                <a:ln>
                  <a:solidFill>
                    <a:srgbClr val="004874"/>
                  </a:solidFill>
                </a:ln>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 Name</a:t>
            </a:r>
          </a:p>
        </p:txBody>
      </p:sp>
    </p:spTree>
    <p:extLst>
      <p:ext uri="{BB962C8B-B14F-4D97-AF65-F5344CB8AC3E}">
        <p14:creationId xmlns:p14="http://schemas.microsoft.com/office/powerpoint/2010/main" val="349609604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Questions?">
    <p:spTree>
      <p:nvGrpSpPr>
        <p:cNvPr id="1" name=""/>
        <p:cNvGrpSpPr/>
        <p:nvPr/>
      </p:nvGrpSpPr>
      <p:grpSpPr>
        <a:xfrm>
          <a:off x="0" y="0"/>
          <a:ext cx="0" cy="0"/>
          <a:chOff x="0" y="0"/>
          <a:chExt cx="0" cy="0"/>
        </a:xfrm>
      </p:grpSpPr>
      <p:pic>
        <p:nvPicPr>
          <p:cNvPr id="5" name="Picture 4"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4" name="Title 1"/>
          <p:cNvSpPr txBox="1">
            <a:spLocks/>
          </p:cNvSpPr>
          <p:nvPr userDrawn="1"/>
        </p:nvSpPr>
        <p:spPr>
          <a:xfrm>
            <a:off x="457200" y="217489"/>
            <a:ext cx="3152321" cy="774492"/>
          </a:xfrm>
          <a:prstGeom prst="rect">
            <a:avLst/>
          </a:prstGeom>
        </p:spPr>
        <p:txBody>
          <a:bodyPr vert="horz" lIns="91440" tIns="45720" rIns="91440" bIns="45720" rtlCol="0" anchor="ctr">
            <a:normAutofit/>
          </a:bodyPr>
          <a:lstStyle>
            <a:lvl1pPr algn="l" defTabSz="457200" rtl="0" eaLnBrk="1" latinLnBrk="0" hangingPunct="1">
              <a:lnSpc>
                <a:spcPct val="85000"/>
              </a:lnSpc>
              <a:spcBef>
                <a:spcPct val="0"/>
              </a:spcBef>
              <a:buNone/>
              <a:defRPr sz="4400" b="1" i="0" kern="1200" cap="small" baseline="0">
                <a:gradFill>
                  <a:gsLst>
                    <a:gs pos="0">
                      <a:srgbClr val="004874"/>
                    </a:gs>
                    <a:gs pos="100000">
                      <a:srgbClr val="041F36"/>
                    </a:gs>
                  </a:gsLst>
                  <a:lin ang="5400000" scaled="1"/>
                </a:gradFill>
                <a:latin typeface="Myriad Pro Cond"/>
                <a:ea typeface="+mj-ea"/>
                <a:cs typeface="Myriad Pro Cond"/>
              </a:defRPr>
            </a:lvl1pPr>
          </a:lstStyle>
          <a:p>
            <a:pPr marL="0" algn="l" defTabSz="457200" rtl="0" eaLnBrk="1" latinLnBrk="0" hangingPunct="1">
              <a:lnSpc>
                <a:spcPct val="85000"/>
              </a:lnSpc>
              <a:spcBef>
                <a:spcPct val="0"/>
              </a:spcBef>
              <a:buNone/>
            </a:pPr>
            <a:r>
              <a:rPr lang="en-US" sz="3800" b="0" i="0" kern="1200" cap="small" spc="40" baseline="0" dirty="0">
                <a:gradFill>
                  <a:gsLst>
                    <a:gs pos="0">
                      <a:srgbClr val="004874"/>
                    </a:gs>
                    <a:gs pos="100000">
                      <a:srgbClr val="041F36"/>
                    </a:gs>
                  </a:gsLst>
                  <a:lin ang="5400000" scaled="1"/>
                </a:gradFill>
                <a:latin typeface="Impact" panose="020B0806030902050204" pitchFamily="34" charset="0"/>
                <a:ea typeface="+mj-ea"/>
                <a:cs typeface="Myriad Pro Cond"/>
              </a:rPr>
              <a:t>Any Questions?</a:t>
            </a:r>
          </a:p>
        </p:txBody>
      </p:sp>
      <p:pic>
        <p:nvPicPr>
          <p:cNvPr id="14" name="Picture 13"/>
          <p:cNvPicPr>
            <a:picLocks noChangeAspect="1"/>
          </p:cNvPicPr>
          <p:nvPr userDrawn="1"/>
        </p:nvPicPr>
        <p:blipFill>
          <a:blip r:embed="rId3"/>
          <a:stretch>
            <a:fillRect/>
          </a:stretch>
        </p:blipFill>
        <p:spPr>
          <a:xfrm>
            <a:off x="457200" y="1046309"/>
            <a:ext cx="7840136" cy="4816257"/>
          </a:xfrm>
          <a:prstGeom prst="rect">
            <a:avLst/>
          </a:prstGeom>
        </p:spPr>
      </p:pic>
      <p:sp>
        <p:nvSpPr>
          <p:cNvPr id="6" name="TextBox 5"/>
          <p:cNvSpPr txBox="1"/>
          <p:nvPr userDrawn="1"/>
        </p:nvSpPr>
        <p:spPr>
          <a:xfrm>
            <a:off x="3609521" y="345650"/>
            <a:ext cx="4093029" cy="646331"/>
          </a:xfrm>
          <a:prstGeom prst="rect">
            <a:avLst/>
          </a:prstGeom>
          <a:noFill/>
        </p:spPr>
        <p:txBody>
          <a:bodyPr wrap="square" rtlCol="0">
            <a:noAutofit/>
          </a:bodyPr>
          <a:lstStyle/>
          <a:p>
            <a:pPr marL="0" lvl="0" indent="0" algn="ctr" defTabSz="457200" rtl="0" eaLnBrk="1" latinLnBrk="0" hangingPunct="1">
              <a:spcBef>
                <a:spcPts val="0"/>
              </a:spcBef>
              <a:buClr>
                <a:srgbClr val="752832"/>
              </a:buClr>
              <a:buFont typeface="Wingdings" panose="05000000000000000000" pitchFamily="2" charset="2"/>
              <a:buNone/>
            </a:pPr>
            <a:r>
              <a:rPr lang="en-US" sz="1600" kern="1200" dirty="0">
                <a:solidFill>
                  <a:schemeClr val="tx1">
                    <a:lumMod val="75000"/>
                    <a:lumOff val="25000"/>
                  </a:schemeClr>
                </a:solidFill>
                <a:latin typeface="+mn-lt"/>
                <a:ea typeface="+mn-ea"/>
                <a:cs typeface="Myriad Pro"/>
              </a:rPr>
              <a:t>Enter your questions in the Chat window</a:t>
            </a:r>
          </a:p>
          <a:p>
            <a:pPr marL="0" lvl="0" indent="0" algn="r" defTabSz="457200" rtl="0" eaLnBrk="1" latinLnBrk="0" hangingPunct="1">
              <a:spcBef>
                <a:spcPts val="0"/>
              </a:spcBef>
              <a:buClr>
                <a:srgbClr val="752832"/>
              </a:buClr>
              <a:buFont typeface="Wingdings" panose="05000000000000000000" pitchFamily="2" charset="2"/>
              <a:buNone/>
            </a:pPr>
            <a:r>
              <a:rPr lang="en-US" sz="1400" i="1" kern="1200" spc="60" baseline="0" dirty="0">
                <a:solidFill>
                  <a:srgbClr val="4675B8"/>
                </a:solidFill>
                <a:latin typeface="+mn-lt"/>
                <a:ea typeface="+mn-ea"/>
                <a:cs typeface="Myriad Pro"/>
              </a:rPr>
              <a:t>(lower left of screen)</a:t>
            </a:r>
          </a:p>
        </p:txBody>
      </p:sp>
      <p:sp>
        <p:nvSpPr>
          <p:cNvPr id="7" name="Chevron 6"/>
          <p:cNvSpPr/>
          <p:nvPr userDrawn="1"/>
        </p:nvSpPr>
        <p:spPr>
          <a:xfrm>
            <a:off x="3498840" y="347552"/>
            <a:ext cx="150520" cy="450049"/>
          </a:xfrm>
          <a:prstGeom prst="chevron">
            <a:avLst/>
          </a:prstGeom>
          <a:solidFill>
            <a:srgbClr val="4675B8"/>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4106134339"/>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1772085" y="2600200"/>
            <a:ext cx="5095324" cy="566738"/>
          </a:xfrm>
        </p:spPr>
        <p:txBody>
          <a:bodyPr anchor="b">
            <a:normAutofit/>
          </a:bodyPr>
          <a:lstStyle>
            <a:lvl1pPr marL="0" indent="0" algn="l">
              <a:buClr>
                <a:srgbClr val="7A232E"/>
              </a:buClr>
              <a:buFont typeface="Wingdings" panose="05000000000000000000" pitchFamily="2" charset="2"/>
              <a:buNone/>
              <a:defRPr sz="3600" b="0" spc="40" baseline="0">
                <a:gradFill>
                  <a:gsLst>
                    <a:gs pos="0">
                      <a:srgbClr val="004874"/>
                    </a:gs>
                    <a:gs pos="100000">
                      <a:srgbClr val="041F36"/>
                    </a:gs>
                  </a:gsLst>
                  <a:lin ang="5400000" scaled="1"/>
                </a:gradFill>
              </a:defRPr>
            </a:lvl1pPr>
          </a:lstStyle>
          <a:p>
            <a:r>
              <a:rPr lang="en-US" dirty="0" err="1"/>
              <a:t>FirstName</a:t>
            </a:r>
            <a:r>
              <a:rPr lang="en-US" dirty="0"/>
              <a:t> </a:t>
            </a:r>
            <a:r>
              <a:rPr lang="en-US" dirty="0" err="1"/>
              <a:t>LastName</a:t>
            </a:r>
            <a:endParaRPr lang="en-US" dirty="0"/>
          </a:p>
        </p:txBody>
      </p:sp>
      <p:pic>
        <p:nvPicPr>
          <p:cNvPr id="8" name="Picture 7"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6" name="Text Placeholder 3"/>
          <p:cNvSpPr>
            <a:spLocks noGrp="1"/>
          </p:cNvSpPr>
          <p:nvPr>
            <p:ph type="body" sz="half" idx="10" hasCustomPrompt="1"/>
          </p:nvPr>
        </p:nvSpPr>
        <p:spPr>
          <a:xfrm>
            <a:off x="1772085" y="3202597"/>
            <a:ext cx="5095324" cy="354865"/>
          </a:xfrm>
        </p:spPr>
        <p:txBody>
          <a:bodyPr anchor="ctr" anchorCtr="0">
            <a:noAutofit/>
          </a:bodyPr>
          <a:lstStyle>
            <a:lvl1pPr marL="0" indent="0" algn="l">
              <a:buNone/>
              <a:defRPr sz="2400" i="1"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Position/Title</a:t>
            </a:r>
          </a:p>
        </p:txBody>
      </p:sp>
      <p:sp>
        <p:nvSpPr>
          <p:cNvPr id="10" name="Text Placeholder 3"/>
          <p:cNvSpPr>
            <a:spLocks noGrp="1"/>
          </p:cNvSpPr>
          <p:nvPr>
            <p:ph type="body" sz="half" idx="11" hasCustomPrompt="1"/>
          </p:nvPr>
        </p:nvSpPr>
        <p:spPr>
          <a:xfrm>
            <a:off x="1772085" y="3653875"/>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Organization</a:t>
            </a:r>
          </a:p>
        </p:txBody>
      </p:sp>
      <p:sp>
        <p:nvSpPr>
          <p:cNvPr id="15" name="Text Placeholder 14"/>
          <p:cNvSpPr>
            <a:spLocks noGrp="1"/>
          </p:cNvSpPr>
          <p:nvPr>
            <p:ph type="body" sz="quarter" idx="12"/>
          </p:nvPr>
        </p:nvSpPr>
        <p:spPr>
          <a:xfrm>
            <a:off x="1772085" y="3593121"/>
            <a:ext cx="3840480" cy="27432"/>
          </a:xfrm>
          <a:solidFill>
            <a:srgbClr val="4A7EBB"/>
          </a:solidFill>
        </p:spPr>
        <p:txBody>
          <a:bodyPr>
            <a:noAutofit/>
          </a:bodyPr>
          <a:lstStyle>
            <a:lvl1pPr marL="0" indent="0">
              <a:buNone/>
              <a:defRPr sz="100">
                <a:solidFill>
                  <a:schemeClr val="accent1"/>
                </a:solidFill>
              </a:defRPr>
            </a:lvl1pPr>
          </a:lstStyle>
          <a:p>
            <a:pPr lvl="0"/>
            <a:endParaRPr lang="en-US" dirty="0"/>
          </a:p>
        </p:txBody>
      </p:sp>
      <p:sp>
        <p:nvSpPr>
          <p:cNvPr id="16" name="Text Placeholder 3"/>
          <p:cNvSpPr>
            <a:spLocks noGrp="1"/>
          </p:cNvSpPr>
          <p:nvPr>
            <p:ph type="body" sz="half" idx="13" hasCustomPrompt="1"/>
          </p:nvPr>
        </p:nvSpPr>
        <p:spPr>
          <a:xfrm>
            <a:off x="1772085" y="4261387"/>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pic>
        <p:nvPicPr>
          <p:cNvPr id="18" name="Picture 17"/>
          <p:cNvPicPr>
            <a:picLocks noChangeAspect="1"/>
          </p:cNvPicPr>
          <p:nvPr userDrawn="1"/>
        </p:nvPicPr>
        <p:blipFill>
          <a:blip r:embed="rId3"/>
          <a:stretch>
            <a:fillRect/>
          </a:stretch>
        </p:blipFill>
        <p:spPr>
          <a:xfrm>
            <a:off x="170922" y="128938"/>
            <a:ext cx="2182188" cy="2304097"/>
          </a:xfrm>
          <a:prstGeom prst="rect">
            <a:avLst/>
          </a:prstGeom>
        </p:spPr>
      </p:pic>
      <p:sp>
        <p:nvSpPr>
          <p:cNvPr id="19" name="Text Placeholder 3"/>
          <p:cNvSpPr>
            <a:spLocks noGrp="1"/>
          </p:cNvSpPr>
          <p:nvPr>
            <p:ph type="body" sz="half" idx="14" hasCustomPrompt="1"/>
          </p:nvPr>
        </p:nvSpPr>
        <p:spPr>
          <a:xfrm>
            <a:off x="1772085" y="4680671"/>
            <a:ext cx="5095324" cy="354865"/>
          </a:xfrm>
        </p:spPr>
        <p:txBody>
          <a:bodyPr anchor="ctr" anchorCtr="0">
            <a:noAutofit/>
          </a:bodyPr>
          <a:lstStyle>
            <a:lvl1pPr marL="0" indent="0" algn="l">
              <a:buNone/>
              <a:defRPr sz="2000" i="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Phone or Email</a:t>
            </a:r>
          </a:p>
        </p:txBody>
      </p:sp>
      <p:sp>
        <p:nvSpPr>
          <p:cNvPr id="12" name="Title 1"/>
          <p:cNvSpPr txBox="1">
            <a:spLocks/>
          </p:cNvSpPr>
          <p:nvPr userDrawn="1"/>
        </p:nvSpPr>
        <p:spPr>
          <a:xfrm rot="17343955">
            <a:off x="6363212" y="4800076"/>
            <a:ext cx="3474685" cy="533400"/>
          </a:xfrm>
          <a:prstGeom prst="rect">
            <a:avLst/>
          </a:prstGeom>
        </p:spPr>
        <p:txBody>
          <a:bodyPr vert="horz" lIns="0" tIns="0" rIns="0" bIns="0" rtlCol="0" anchor="t" anchorCtr="0">
            <a:noAutofit/>
          </a:bodyPr>
          <a:lstStyle>
            <a:lvl1pPr algn="l" defTabSz="457200" rtl="0" eaLnBrk="1" latinLnBrk="0" hangingPunct="1">
              <a:lnSpc>
                <a:spcPct val="85000"/>
              </a:lnSpc>
              <a:spcBef>
                <a:spcPct val="0"/>
              </a:spcBef>
              <a:buNone/>
              <a:defRPr sz="3600" b="1" i="0" kern="1200" cap="small" baseline="0">
                <a:gradFill>
                  <a:gsLst>
                    <a:gs pos="0">
                      <a:srgbClr val="004874"/>
                    </a:gs>
                    <a:gs pos="100000">
                      <a:srgbClr val="041F36"/>
                    </a:gs>
                  </a:gsLst>
                  <a:lin ang="5400000" scaled="1"/>
                </a:gradFill>
                <a:latin typeface="Myriad Pro Cond"/>
                <a:ea typeface="+mj-ea"/>
                <a:cs typeface="Myriad Pro Cond"/>
              </a:defRPr>
            </a:lvl1pPr>
          </a:lstStyle>
          <a:p>
            <a:pPr algn="ctr"/>
            <a:r>
              <a:rPr lang="en-US" sz="3500" b="0" i="0" spc="40" baseline="0" dirty="0">
                <a:latin typeface="Impact" panose="020B0806030902050204" pitchFamily="34" charset="0"/>
              </a:rPr>
              <a:t>Contact</a:t>
            </a:r>
          </a:p>
        </p:txBody>
      </p:sp>
    </p:spTree>
    <p:extLst>
      <p:ext uri="{BB962C8B-B14F-4D97-AF65-F5344CB8AC3E}">
        <p14:creationId xmlns:p14="http://schemas.microsoft.com/office/powerpoint/2010/main" val="2980288261"/>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Thank You">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a:stretch>
            <a:fillRect/>
          </a:stretch>
        </p:blipFill>
        <p:spPr>
          <a:xfrm>
            <a:off x="0" y="883828"/>
            <a:ext cx="8717281" cy="5576138"/>
          </a:xfrm>
          <a:prstGeom prst="rect">
            <a:avLst/>
          </a:prstGeom>
          <a:effectLst>
            <a:innerShdw blurRad="88900" dist="38100" dir="18900000">
              <a:prstClr val="black">
                <a:alpha val="27000"/>
              </a:prstClr>
            </a:innerShdw>
          </a:effectLst>
        </p:spPr>
      </p:pic>
      <p:pic>
        <p:nvPicPr>
          <p:cNvPr id="5" name="Picture 4" descr="wrfgps-logo.png"/>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300957461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pic>
        <p:nvPicPr>
          <p:cNvPr id="9" name="Picture 8" descr="Section-Slide-2.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0" y="0"/>
            <a:ext cx="9144000" cy="6858000"/>
          </a:xfrm>
          <a:prstGeom prst="rect">
            <a:avLst/>
          </a:prstGeom>
        </p:spPr>
      </p:pic>
      <p:sp>
        <p:nvSpPr>
          <p:cNvPr id="2" name="Title 1"/>
          <p:cNvSpPr>
            <a:spLocks noGrp="1"/>
          </p:cNvSpPr>
          <p:nvPr>
            <p:ph type="title" hasCustomPrompt="1"/>
          </p:nvPr>
        </p:nvSpPr>
        <p:spPr>
          <a:xfrm>
            <a:off x="418885" y="2191006"/>
            <a:ext cx="5494337" cy="1168599"/>
          </a:xfrm>
        </p:spPr>
        <p:txBody>
          <a:bodyPr anchor="b" anchorCtr="0">
            <a:normAutofit/>
          </a:bodyPr>
          <a:lstStyle>
            <a:lvl1pPr algn="l">
              <a:defRPr sz="4000" b="0" cap="small" baseline="0">
                <a:gradFill>
                  <a:gsLst>
                    <a:gs pos="0">
                      <a:srgbClr val="004874"/>
                    </a:gs>
                    <a:gs pos="100000">
                      <a:srgbClr val="041F36"/>
                    </a:gs>
                  </a:gsLst>
                  <a:lin ang="5400000" scaled="1"/>
                </a:gradFill>
              </a:defRPr>
            </a:lvl1pPr>
          </a:lstStyle>
          <a:p>
            <a:r>
              <a:rPr lang="en-US" dirty="0"/>
              <a:t>Click to Edit Master Title Style</a:t>
            </a:r>
          </a:p>
        </p:txBody>
      </p:sp>
      <p:sp>
        <p:nvSpPr>
          <p:cNvPr id="3" name="Text Placeholder 2"/>
          <p:cNvSpPr>
            <a:spLocks noGrp="1"/>
          </p:cNvSpPr>
          <p:nvPr>
            <p:ph type="body" idx="1" hasCustomPrompt="1"/>
          </p:nvPr>
        </p:nvSpPr>
        <p:spPr>
          <a:xfrm>
            <a:off x="418885" y="3536723"/>
            <a:ext cx="5240509" cy="585857"/>
          </a:xfrm>
        </p:spPr>
        <p:txBody>
          <a:bodyPr anchor="t">
            <a:noAutofit/>
          </a:bodyPr>
          <a:lstStyle>
            <a:lvl1pPr marL="0" indent="0">
              <a:buNone/>
              <a:defRPr sz="2200" b="0" i="0" cap="all" baseline="0">
                <a:solidFill>
                  <a:srgbClr val="275A99"/>
                </a:solidFill>
                <a:latin typeface="Arial" panose="020B0604020202020204" pitchFamily="34" charset="0"/>
                <a:cs typeface="Arial" panose="020B0604020202020204" pitchFamily="34" charset="0"/>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dirty="0"/>
              <a:t>Click to Edit Master Subtitle Style</a:t>
            </a: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lvl1pPr>
              <a:defRPr>
                <a:solidFill>
                  <a:srgbClr val="041F36"/>
                </a:solidFill>
              </a:defRPr>
            </a:lvl1pPr>
          </a:lstStyle>
          <a:p>
            <a:fld id="{42234874-4AE6-EC41-8F27-0640F467241F}" type="slidenum">
              <a:rPr lang="en-US" smtClean="0"/>
              <a:pPr/>
              <a:t>‹#›</a:t>
            </a:fld>
            <a:endParaRPr lang="en-US" dirty="0"/>
          </a:p>
        </p:txBody>
      </p:sp>
      <p:pic>
        <p:nvPicPr>
          <p:cNvPr id="11" name="Picture 10"/>
          <p:cNvPicPr>
            <a:picLocks noChangeAspect="1"/>
          </p:cNvPicPr>
          <p:nvPr userDrawn="1"/>
        </p:nvPicPr>
        <p:blipFill rotWithShape="1">
          <a:blip r:embed="rId3" cstate="screen">
            <a:extLst>
              <a:ext uri="{28A0092B-C50C-407E-A947-70E740481C1C}">
                <a14:useLocalDpi xmlns:a14="http://schemas.microsoft.com/office/drawing/2010/main"/>
              </a:ext>
            </a:extLst>
          </a:blip>
          <a:srcRect r="12034"/>
          <a:stretch/>
        </p:blipFill>
        <p:spPr>
          <a:xfrm>
            <a:off x="4854453" y="567"/>
            <a:ext cx="4289548" cy="6857433"/>
          </a:xfrm>
          <a:prstGeom prst="rect">
            <a:avLst/>
          </a:prstGeom>
        </p:spPr>
      </p:pic>
      <p:grpSp>
        <p:nvGrpSpPr>
          <p:cNvPr id="17" name="Group 16"/>
          <p:cNvGrpSpPr/>
          <p:nvPr userDrawn="1"/>
        </p:nvGrpSpPr>
        <p:grpSpPr>
          <a:xfrm flipV="1">
            <a:off x="8515350" y="0"/>
            <a:ext cx="628650" cy="1820427"/>
            <a:chOff x="8515350" y="5037573"/>
            <a:chExt cx="628650" cy="1820427"/>
          </a:xfrm>
        </p:grpSpPr>
        <p:sp>
          <p:nvSpPr>
            <p:cNvPr id="18" name="Isosceles Triangle 17"/>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9" name="Isosceles Triangle 18"/>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0" name="TextBox 19"/>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pic>
        <p:nvPicPr>
          <p:cNvPr id="12" name="Picture 11" descr="wrfgps-logo.png"/>
          <p:cNvPicPr>
            <a:picLocks noChangeAspect="1"/>
          </p:cNvPicPr>
          <p:nvPr userDrawn="1"/>
        </p:nvPicPr>
        <p:blipFill>
          <a:blip r:embed="rId4" cstate="screen">
            <a:extLst>
              <a:ext uri="{28A0092B-C50C-407E-A947-70E740481C1C}">
                <a14:useLocalDpi xmlns:a14="http://schemas.microsoft.com/office/drawing/2010/main"/>
              </a:ext>
            </a:extLst>
          </a:blip>
          <a:stretch>
            <a:fillRect/>
          </a:stretch>
        </p:blipFill>
        <p:spPr>
          <a:xfrm>
            <a:off x="1679685" y="5047573"/>
            <a:ext cx="2424806" cy="820181"/>
          </a:xfrm>
          <a:prstGeom prst="rect">
            <a:avLst/>
          </a:prstGeom>
        </p:spPr>
      </p:pic>
    </p:spTree>
    <p:extLst>
      <p:ext uri="{BB962C8B-B14F-4D97-AF65-F5344CB8AC3E}">
        <p14:creationId xmlns:p14="http://schemas.microsoft.com/office/powerpoint/2010/main" val="33248842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a:gradFill flip="none" rotWithShape="1">
                  <a:gsLst>
                    <a:gs pos="0">
                      <a:srgbClr val="004874"/>
                    </a:gs>
                    <a:gs pos="100000">
                      <a:srgbClr val="041F36"/>
                    </a:gs>
                  </a:gsLst>
                  <a:lin ang="5400000" scaled="1"/>
                  <a:tileRect/>
                </a:gradFill>
              </a:defRPr>
            </a:lvl1pPr>
          </a:lstStyle>
          <a:p>
            <a:r>
              <a:rPr lang="en-US" dirty="0"/>
              <a:t>Click to edit Master title style</a:t>
            </a:r>
          </a:p>
        </p:txBody>
      </p:sp>
      <p:grpSp>
        <p:nvGrpSpPr>
          <p:cNvPr id="14" name="Group 13"/>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7" name="Rectangle 6"/>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8" name="Picture 7"/>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8391" y="567"/>
              <a:ext cx="1645609" cy="6857433"/>
            </a:xfrm>
            <a:prstGeom prst="rect">
              <a:avLst/>
            </a:prstGeom>
            <a:effectLst/>
          </p:spPr>
        </p:pic>
      </p:gr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grpSp>
        <p:nvGrpSpPr>
          <p:cNvPr id="20" name="Group 19"/>
          <p:cNvGrpSpPr/>
          <p:nvPr userDrawn="1"/>
        </p:nvGrpSpPr>
        <p:grpSpPr>
          <a:xfrm flipV="1">
            <a:off x="8515350" y="0"/>
            <a:ext cx="628650" cy="1820427"/>
            <a:chOff x="8515350" y="5037573"/>
            <a:chExt cx="628650" cy="1820427"/>
          </a:xfrm>
        </p:grpSpPr>
        <p:sp>
          <p:nvSpPr>
            <p:cNvPr id="21" name="Isosceles Triangle 2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2" name="Isosceles Triangle 2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7" name="TextBox 16"/>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346889266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gradFill>
                  <a:gsLst>
                    <a:gs pos="0">
                      <a:srgbClr val="004874"/>
                    </a:gs>
                    <a:gs pos="100000">
                      <a:srgbClr val="041F36"/>
                    </a:gs>
                  </a:gsLst>
                  <a:lin ang="5400000" scaled="1"/>
                </a:gradFill>
              </a:defRPr>
            </a:lvl1pPr>
          </a:lstStyle>
          <a:p>
            <a:r>
              <a:rPr lang="en-US" dirty="0"/>
              <a:t>Click to edit Master title style</a:t>
            </a:r>
          </a:p>
        </p:txBody>
      </p:sp>
      <p:grpSp>
        <p:nvGrpSpPr>
          <p:cNvPr id="9" name="Group 8"/>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8391" y="284"/>
              <a:ext cx="1645609" cy="6857433"/>
            </a:xfrm>
            <a:prstGeom prst="rect">
              <a:avLst/>
            </a:prstGeom>
            <a:effectLst/>
          </p:spPr>
        </p:pic>
      </p:grpSp>
      <p:sp>
        <p:nvSpPr>
          <p:cNvPr id="3" name="Content Placeholder 2"/>
          <p:cNvSpPr>
            <a:spLocks noGrp="1"/>
          </p:cNvSpPr>
          <p:nvPr>
            <p:ph sz="half" idx="1"/>
          </p:nvPr>
        </p:nvSpPr>
        <p:spPr>
          <a:xfrm>
            <a:off x="4572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05300" y="1281009"/>
            <a:ext cx="3619500" cy="4525963"/>
          </a:xfrm>
        </p:spPr>
        <p:txBody>
          <a:bodyPr>
            <a:normAutofit/>
          </a:bodyPr>
          <a:lstStyle>
            <a:lvl1pPr>
              <a:defRPr sz="2200"/>
            </a:lvl1pPr>
            <a:lvl2pPr>
              <a:defRPr sz="19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43373252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9" name="Group 8"/>
          <p:cNvGrpSpPr/>
          <p:nvPr userDrawn="1"/>
        </p:nvGrpSpPr>
        <p:grpSpPr>
          <a:xfrm>
            <a:off x="0" y="-1933"/>
            <a:ext cx="9144000" cy="6859933"/>
            <a:chOff x="0" y="-1933"/>
            <a:chExt cx="9144000" cy="6859933"/>
          </a:xfrm>
        </p:grpSpPr>
        <p:grpSp>
          <p:nvGrpSpPr>
            <p:cNvPr id="10" name="Group 9"/>
            <p:cNvGrpSpPr/>
            <p:nvPr userDrawn="1"/>
          </p:nvGrpSpPr>
          <p:grpSpPr>
            <a:xfrm>
              <a:off x="0" y="991981"/>
              <a:ext cx="9144000" cy="5104019"/>
              <a:chOff x="0" y="991981"/>
              <a:chExt cx="9144000" cy="4951619"/>
            </a:xfrm>
          </p:grpSpPr>
          <p:sp>
            <p:nvSpPr>
              <p:cNvPr id="15" name="Rectangle 14"/>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6" name="Rectangle 15"/>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1" name="Picture 10"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12" name="Rectangle 11"/>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3" name="Rectangle 12"/>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4" name="Picture 13"/>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8391" y="284"/>
              <a:ext cx="1645609" cy="6857433"/>
            </a:xfrm>
            <a:prstGeom prst="rect">
              <a:avLst/>
            </a:prstGeom>
            <a:effectLst/>
          </p:spPr>
        </p:pic>
      </p:grpSp>
      <p:sp>
        <p:nvSpPr>
          <p:cNvPr id="3" name="Content Placeholder 2"/>
          <p:cNvSpPr>
            <a:spLocks noGrp="1"/>
          </p:cNvSpPr>
          <p:nvPr>
            <p:ph sz="half" idx="1"/>
          </p:nvPr>
        </p:nvSpPr>
        <p:spPr>
          <a:xfrm>
            <a:off x="4572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4305300" y="1877012"/>
            <a:ext cx="3619500" cy="3929960"/>
          </a:xfrm>
        </p:spPr>
        <p:txBody>
          <a:bodyPr>
            <a:normAutofit/>
          </a:bodyPr>
          <a:lstStyle>
            <a:lvl1pPr>
              <a:defRPr sz="2200"/>
            </a:lvl1pPr>
            <a:lvl2pPr>
              <a:defRPr sz="2000"/>
            </a:lvl2pPr>
            <a:lvl3pPr>
              <a:defRPr sz="1800"/>
            </a:lvl3pPr>
            <a:lvl4pPr>
              <a:defRPr sz="1600"/>
            </a:lvl4pPr>
            <a:lvl5pPr>
              <a:defRPr sz="1600"/>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7" name="Pentagon 16"/>
          <p:cNvSpPr/>
          <p:nvPr userDrawn="1"/>
        </p:nvSpPr>
        <p:spPr>
          <a:xfrm rot="5400000">
            <a:off x="1731394" y="3439196"/>
            <a:ext cx="4899204" cy="56191"/>
          </a:xfrm>
          <a:prstGeom prst="homePlate">
            <a:avLst/>
          </a:prstGeom>
          <a:gradFill flip="none" rotWithShape="1">
            <a:gsLst>
              <a:gs pos="0">
                <a:srgbClr val="275A99">
                  <a:alpha val="19000"/>
                </a:srgbClr>
              </a:gs>
              <a:gs pos="99000">
                <a:srgbClr val="275A99"/>
              </a:gs>
            </a:gsLst>
            <a:lin ang="0" scaled="1"/>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Text Placeholder 2"/>
          <p:cNvSpPr>
            <a:spLocks noGrp="1"/>
          </p:cNvSpPr>
          <p:nvPr>
            <p:ph type="body" idx="10"/>
          </p:nvPr>
        </p:nvSpPr>
        <p:spPr>
          <a:xfrm>
            <a:off x="457200" y="1085850"/>
            <a:ext cx="3621253"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sp>
        <p:nvSpPr>
          <p:cNvPr id="19" name="Text Placeholder 4"/>
          <p:cNvSpPr>
            <a:spLocks noGrp="1"/>
          </p:cNvSpPr>
          <p:nvPr>
            <p:ph type="body" sz="quarter" idx="3"/>
          </p:nvPr>
        </p:nvSpPr>
        <p:spPr>
          <a:xfrm>
            <a:off x="4319588" y="1085850"/>
            <a:ext cx="3622675" cy="719624"/>
          </a:xfrm>
          <a:prstGeom prst="snip1Rect">
            <a:avLst/>
          </a:prstGeom>
          <a:gradFill flip="none" rotWithShape="1">
            <a:gsLst>
              <a:gs pos="0">
                <a:srgbClr val="004874">
                  <a:lumMod val="93000"/>
                  <a:lumOff val="7000"/>
                </a:srgbClr>
              </a:gs>
              <a:gs pos="99000">
                <a:srgbClr val="002C47"/>
              </a:gs>
            </a:gsLst>
            <a:lin ang="2700000" scaled="1"/>
            <a:tileRect/>
          </a:gradFill>
        </p:spPr>
        <p:txBody>
          <a:bodyPr tIns="0" anchor="ctr" anchorCtr="0">
            <a:normAutofit/>
          </a:bodyPr>
          <a:lstStyle>
            <a:lvl1pPr marL="0" indent="0" algn="ctr">
              <a:lnSpc>
                <a:spcPct val="90000"/>
              </a:lnSpc>
              <a:buNone/>
              <a:defRPr sz="2000" b="0" spc="40" baseline="0">
                <a:solidFill>
                  <a:schemeClr val="bg1"/>
                </a:solidFill>
                <a:effectLst>
                  <a:outerShdw blurRad="50800" dist="38100" dir="8100000" algn="tr" rotWithShape="0">
                    <a:prstClr val="black">
                      <a:alpha val="40000"/>
                    </a:prstClr>
                  </a:outerShdw>
                </a:effectLst>
                <a:latin typeface="Impact" panose="020B0806030902050204" pitchFamily="34" charset="0"/>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dirty="0"/>
              <a:t>Click to edit Master text styles</a:t>
            </a:r>
          </a:p>
        </p:txBody>
      </p:sp>
      <p:cxnSp>
        <p:nvCxnSpPr>
          <p:cNvPr id="20" name="Straight Connector 19"/>
          <p:cNvCxnSpPr/>
          <p:nvPr userDrawn="1"/>
        </p:nvCxnSpPr>
        <p:spPr>
          <a:xfrm>
            <a:off x="4572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cxnSp>
        <p:nvCxnSpPr>
          <p:cNvPr id="22" name="Straight Connector 21"/>
          <p:cNvCxnSpPr/>
          <p:nvPr userDrawn="1"/>
        </p:nvCxnSpPr>
        <p:spPr>
          <a:xfrm>
            <a:off x="4305300" y="1872149"/>
            <a:ext cx="3619500" cy="0"/>
          </a:xfrm>
          <a:prstGeom prst="line">
            <a:avLst/>
          </a:prstGeom>
          <a:ln w="12700">
            <a:solidFill>
              <a:schemeClr val="bg1">
                <a:lumMod val="75000"/>
              </a:schemeClr>
            </a:solidFill>
          </a:ln>
        </p:spPr>
        <p:style>
          <a:lnRef idx="1">
            <a:schemeClr val="dk1"/>
          </a:lnRef>
          <a:fillRef idx="0">
            <a:schemeClr val="dk1"/>
          </a:fillRef>
          <a:effectRef idx="0">
            <a:schemeClr val="dk1"/>
          </a:effectRef>
          <a:fontRef idx="minor">
            <a:schemeClr val="tx1"/>
          </a:fontRef>
        </p:style>
      </p:cxnSp>
      <p:grpSp>
        <p:nvGrpSpPr>
          <p:cNvPr id="23" name="Group 22"/>
          <p:cNvGrpSpPr/>
          <p:nvPr userDrawn="1"/>
        </p:nvGrpSpPr>
        <p:grpSpPr>
          <a:xfrm flipV="1">
            <a:off x="8515350" y="0"/>
            <a:ext cx="628650" cy="1820427"/>
            <a:chOff x="8515350" y="5037573"/>
            <a:chExt cx="628650" cy="1820427"/>
          </a:xfrm>
        </p:grpSpPr>
        <p:sp>
          <p:nvSpPr>
            <p:cNvPr id="24" name="Isosceles Triangle 23"/>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5" name="Isosceles Triangle 24"/>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6" name="TextBox 25"/>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1205351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14" name="Group 13"/>
          <p:cNvGrpSpPr/>
          <p:nvPr userDrawn="1"/>
        </p:nvGrpSpPr>
        <p:grpSpPr>
          <a:xfrm>
            <a:off x="0" y="-1933"/>
            <a:ext cx="9144000" cy="6859933"/>
            <a:chOff x="0" y="-1933"/>
            <a:chExt cx="9144000" cy="6859933"/>
          </a:xfrm>
        </p:grpSpPr>
        <p:grpSp>
          <p:nvGrpSpPr>
            <p:cNvPr id="15" name="Group 14"/>
            <p:cNvGrpSpPr/>
            <p:nvPr userDrawn="1"/>
          </p:nvGrpSpPr>
          <p:grpSpPr>
            <a:xfrm>
              <a:off x="0" y="991981"/>
              <a:ext cx="9144000" cy="5104019"/>
              <a:chOff x="0" y="991981"/>
              <a:chExt cx="9144000" cy="4951619"/>
            </a:xfrm>
          </p:grpSpPr>
          <p:sp>
            <p:nvSpPr>
              <p:cNvPr id="20" name="Rectangle 19"/>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1" name="Rectangle 20"/>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16" name="Picture 15"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17" name="Rectangle 16"/>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8" name="Rectangle 17"/>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19" name="Picture 18"/>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8391" y="284"/>
              <a:ext cx="1645609" cy="6857433"/>
            </a:xfrm>
            <a:prstGeom prst="rect">
              <a:avLst/>
            </a:prstGeom>
            <a:effectLst/>
          </p:spPr>
        </p:pic>
      </p:grpSp>
      <p:sp>
        <p:nvSpPr>
          <p:cNvPr id="2" name="Title 1"/>
          <p:cNvSpPr>
            <a:spLocks noGrp="1"/>
          </p:cNvSpPr>
          <p:nvPr>
            <p:ph type="title"/>
          </p:nvPr>
        </p:nvSpPr>
        <p:spPr/>
        <p:txBody>
          <a:bodyPr>
            <a:normAutofit/>
          </a:bodyPr>
          <a:lstStyle>
            <a:lvl1pPr>
              <a:defRPr sz="3800" spc="40" baseline="0">
                <a:gradFill>
                  <a:gsLst>
                    <a:gs pos="0">
                      <a:srgbClr val="004874"/>
                    </a:gs>
                    <a:gs pos="100000">
                      <a:srgbClr val="041F36"/>
                    </a:gs>
                  </a:gsLst>
                  <a:lin ang="5400000" scaled="1"/>
                </a:gradFill>
              </a:defRPr>
            </a:lvl1pPr>
          </a:lstStyle>
          <a:p>
            <a:r>
              <a:rPr lang="en-US" dirty="0"/>
              <a:t>Click to edit Master title style</a:t>
            </a:r>
          </a:p>
        </p:txBody>
      </p:sp>
      <p:grpSp>
        <p:nvGrpSpPr>
          <p:cNvPr id="22" name="Group 21"/>
          <p:cNvGrpSpPr/>
          <p:nvPr userDrawn="1"/>
        </p:nvGrpSpPr>
        <p:grpSpPr>
          <a:xfrm flipV="1">
            <a:off x="8515350" y="0"/>
            <a:ext cx="628650" cy="1820427"/>
            <a:chOff x="8515350" y="5037573"/>
            <a:chExt cx="628650" cy="1820427"/>
          </a:xfrm>
        </p:grpSpPr>
        <p:sp>
          <p:nvSpPr>
            <p:cNvPr id="23" name="Isosceles Triangle 22"/>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24" name="Isosceles Triangle 23"/>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25" name="TextBox 24"/>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344698962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pic>
        <p:nvPicPr>
          <p:cNvPr id="5" name="Picture 4"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Tree>
    <p:extLst>
      <p:ext uri="{BB962C8B-B14F-4D97-AF65-F5344CB8AC3E}">
        <p14:creationId xmlns:p14="http://schemas.microsoft.com/office/powerpoint/2010/main" val="14382052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Blank - White Background">
    <p:spTree>
      <p:nvGrpSpPr>
        <p:cNvPr id="1" name=""/>
        <p:cNvGrpSpPr/>
        <p:nvPr/>
      </p:nvGrpSpPr>
      <p:grpSpPr>
        <a:xfrm>
          <a:off x="0" y="0"/>
          <a:ext cx="0" cy="0"/>
          <a:chOff x="0" y="0"/>
          <a:chExt cx="0" cy="0"/>
        </a:xfrm>
      </p:grpSpPr>
      <p:grpSp>
        <p:nvGrpSpPr>
          <p:cNvPr id="2" name="Group 1"/>
          <p:cNvGrpSpPr/>
          <p:nvPr userDrawn="1"/>
        </p:nvGrpSpPr>
        <p:grpSpPr>
          <a:xfrm>
            <a:off x="0" y="-1933"/>
            <a:ext cx="9144000" cy="6859933"/>
            <a:chOff x="0" y="-1933"/>
            <a:chExt cx="9144000" cy="6859933"/>
          </a:xfrm>
        </p:grpSpPr>
        <p:grpSp>
          <p:nvGrpSpPr>
            <p:cNvPr id="3" name="Group 2"/>
            <p:cNvGrpSpPr/>
            <p:nvPr userDrawn="1"/>
          </p:nvGrpSpPr>
          <p:grpSpPr>
            <a:xfrm>
              <a:off x="0" y="991981"/>
              <a:ext cx="9144000" cy="5104019"/>
              <a:chOff x="0" y="991981"/>
              <a:chExt cx="9144000" cy="4951619"/>
            </a:xfrm>
          </p:grpSpPr>
          <p:sp>
            <p:nvSpPr>
              <p:cNvPr id="8" name="Rectangle 7"/>
              <p:cNvSpPr/>
              <p:nvPr userDrawn="1"/>
            </p:nvSpPr>
            <p:spPr>
              <a:xfrm>
                <a:off x="0" y="991981"/>
                <a:ext cx="9144000" cy="4951619"/>
              </a:xfrm>
              <a:prstGeom prst="rect">
                <a:avLst/>
              </a:prstGeom>
              <a:solidFill>
                <a:srgbClr val="275A99">
                  <a:alpha val="16000"/>
                </a:srgbClr>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9" name="Rectangle 8"/>
              <p:cNvSpPr/>
              <p:nvPr userDrawn="1"/>
            </p:nvSpPr>
            <p:spPr>
              <a:xfrm>
                <a:off x="0" y="1017198"/>
                <a:ext cx="9144000" cy="4901184"/>
              </a:xfrm>
              <a:prstGeom prst="rect">
                <a:avLst/>
              </a:prstGeom>
              <a:gradFill flip="none" rotWithShape="1">
                <a:gsLst>
                  <a:gs pos="0">
                    <a:schemeClr val="bg1"/>
                  </a:gs>
                  <a:gs pos="90000">
                    <a:srgbClr val="F6F6F6"/>
                  </a:gs>
                  <a:gs pos="72000">
                    <a:schemeClr val="bg1"/>
                  </a:gs>
                  <a:gs pos="100000">
                    <a:schemeClr val="bg1">
                      <a:lumMod val="85000"/>
                    </a:scheme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pic>
          <p:nvPicPr>
            <p:cNvPr id="4" name="Picture 3" descr="wrfgps-logo.png"/>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295826" y="5916894"/>
              <a:ext cx="2230783" cy="754553"/>
            </a:xfrm>
            <a:prstGeom prst="rect">
              <a:avLst/>
            </a:prstGeom>
          </p:spPr>
        </p:pic>
        <p:sp>
          <p:nvSpPr>
            <p:cNvPr id="5" name="Rectangle 4"/>
            <p:cNvSpPr/>
            <p:nvPr userDrawn="1"/>
          </p:nvSpPr>
          <p:spPr>
            <a:xfrm>
              <a:off x="5882795" y="6070006"/>
              <a:ext cx="2438400" cy="787994"/>
            </a:xfrm>
            <a:prstGeom prst="rect">
              <a:avLst/>
            </a:prstGeom>
            <a:gradFill flip="none" rotWithShape="1">
              <a:gsLst>
                <a:gs pos="55720">
                  <a:srgbClr val="002C47">
                    <a:alpha val="11000"/>
                  </a:srgbClr>
                </a:gs>
                <a:gs pos="10000">
                  <a:srgbClr val="002C47">
                    <a:alpha val="0"/>
                  </a:srgbClr>
                </a:gs>
                <a:gs pos="100000">
                  <a:srgbClr val="002C47">
                    <a:alpha val="34000"/>
                  </a:srgbClr>
                </a:gs>
              </a:gsLst>
              <a:lin ang="6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6" name="Rectangle 5"/>
            <p:cNvSpPr/>
            <p:nvPr userDrawn="1"/>
          </p:nvSpPr>
          <p:spPr>
            <a:xfrm>
              <a:off x="6474454" y="-1933"/>
              <a:ext cx="2047874" cy="1019623"/>
            </a:xfrm>
            <a:prstGeom prst="rect">
              <a:avLst/>
            </a:prstGeom>
            <a:gradFill flip="none" rotWithShape="1">
              <a:gsLst>
                <a:gs pos="81000">
                  <a:schemeClr val="tx1">
                    <a:alpha val="14000"/>
                  </a:schemeClr>
                </a:gs>
                <a:gs pos="10000">
                  <a:srgbClr val="002C47">
                    <a:alpha val="0"/>
                  </a:srgbClr>
                </a:gs>
                <a:gs pos="100000">
                  <a:schemeClr val="tx1">
                    <a:alpha val="34000"/>
                  </a:schemeClr>
                </a:gs>
              </a:gsLst>
              <a:lin ang="20400000" scaled="0"/>
              <a:tileRect/>
            </a:gra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pic>
          <p:nvPicPr>
            <p:cNvPr id="7" name="Picture 6"/>
            <p:cNvPicPr>
              <a:picLocks noChangeAspect="1"/>
            </p:cNvPicPr>
            <p:nvPr userDrawn="1"/>
          </p:nvPicPr>
          <p:blipFill rotWithShape="1">
            <a:blip r:embed="rId3" cstate="screen">
              <a:extLst>
                <a:ext uri="{28A0092B-C50C-407E-A947-70E740481C1C}">
                  <a14:useLocalDpi xmlns:a14="http://schemas.microsoft.com/office/drawing/2010/main"/>
                </a:ext>
              </a:extLst>
            </a:blip>
            <a:srcRect/>
            <a:stretch/>
          </p:blipFill>
          <p:spPr>
            <a:xfrm>
              <a:off x="7498391" y="284"/>
              <a:ext cx="1645609" cy="6857433"/>
            </a:xfrm>
            <a:prstGeom prst="rect">
              <a:avLst/>
            </a:prstGeom>
            <a:effectLst/>
          </p:spPr>
        </p:pic>
      </p:grpSp>
      <p:grpSp>
        <p:nvGrpSpPr>
          <p:cNvPr id="10" name="Group 9"/>
          <p:cNvGrpSpPr/>
          <p:nvPr userDrawn="1"/>
        </p:nvGrpSpPr>
        <p:grpSpPr>
          <a:xfrm flipV="1">
            <a:off x="8515350" y="0"/>
            <a:ext cx="628650" cy="1820427"/>
            <a:chOff x="8515350" y="5037573"/>
            <a:chExt cx="628650" cy="1820427"/>
          </a:xfrm>
        </p:grpSpPr>
        <p:sp>
          <p:nvSpPr>
            <p:cNvPr id="11" name="Isosceles Triangle 10"/>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2" name="Isosceles Triangle 11"/>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3" name="TextBox 12"/>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225406800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image" Target="../media/image1.png"/><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theme" Target="../theme/theme1.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7" name="Picture 6" descr="PPT-Background.png"/>
          <p:cNvPicPr>
            <a:picLocks noChangeAspect="1"/>
          </p:cNvPicPr>
          <p:nvPr userDrawn="1"/>
        </p:nvPicPr>
        <p:blipFill rotWithShape="1">
          <a:blip r:embed="rId24" cstate="screen">
            <a:alphaModFix amt="60000"/>
            <a:extLst>
              <a:ext uri="{28A0092B-C50C-407E-A947-70E740481C1C}">
                <a14:useLocalDpi xmlns:a14="http://schemas.microsoft.com/office/drawing/2010/main"/>
              </a:ext>
            </a:extLst>
          </a:blip>
          <a:srcRect t="-8" b="3"/>
          <a:stretch/>
        </p:blipFill>
        <p:spPr>
          <a:xfrm>
            <a:off x="0" y="0"/>
            <a:ext cx="9144000" cy="6858000"/>
          </a:xfrm>
          <a:prstGeom prst="rect">
            <a:avLst/>
          </a:prstGeom>
        </p:spPr>
      </p:pic>
      <p:sp>
        <p:nvSpPr>
          <p:cNvPr id="2" name="Title Placeholder 1"/>
          <p:cNvSpPr>
            <a:spLocks noGrp="1"/>
          </p:cNvSpPr>
          <p:nvPr>
            <p:ph type="title"/>
          </p:nvPr>
        </p:nvSpPr>
        <p:spPr>
          <a:xfrm>
            <a:off x="457200" y="217489"/>
            <a:ext cx="6908800" cy="774492"/>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457200" y="1209470"/>
            <a:ext cx="6908800" cy="4654617"/>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pic>
        <p:nvPicPr>
          <p:cNvPr id="9" name="Picture 8"/>
          <p:cNvPicPr>
            <a:picLocks noChangeAspect="1"/>
          </p:cNvPicPr>
          <p:nvPr userDrawn="1"/>
        </p:nvPicPr>
        <p:blipFill rotWithShape="1">
          <a:blip r:embed="rId25" cstate="screen">
            <a:extLst>
              <a:ext uri="{28A0092B-C50C-407E-A947-70E740481C1C}">
                <a14:useLocalDpi xmlns:a14="http://schemas.microsoft.com/office/drawing/2010/main"/>
              </a:ext>
            </a:extLst>
          </a:blip>
          <a:srcRect/>
          <a:stretch/>
        </p:blipFill>
        <p:spPr>
          <a:xfrm>
            <a:off x="7498391" y="284"/>
            <a:ext cx="1645609" cy="6857433"/>
          </a:xfrm>
          <a:prstGeom prst="rect">
            <a:avLst/>
          </a:prstGeom>
        </p:spPr>
      </p:pic>
      <p:grpSp>
        <p:nvGrpSpPr>
          <p:cNvPr id="15" name="Group 14"/>
          <p:cNvGrpSpPr/>
          <p:nvPr userDrawn="1"/>
        </p:nvGrpSpPr>
        <p:grpSpPr>
          <a:xfrm flipV="1">
            <a:off x="8515350" y="0"/>
            <a:ext cx="628650" cy="1820427"/>
            <a:chOff x="8515350" y="5037573"/>
            <a:chExt cx="628650" cy="1820427"/>
          </a:xfrm>
        </p:grpSpPr>
        <p:sp>
          <p:nvSpPr>
            <p:cNvPr id="16" name="Isosceles Triangle 15"/>
            <p:cNvSpPr/>
            <p:nvPr userDrawn="1"/>
          </p:nvSpPr>
          <p:spPr>
            <a:xfrm>
              <a:off x="8515350" y="5037573"/>
              <a:ext cx="628650" cy="1820427"/>
            </a:xfrm>
            <a:prstGeom prst="triangle">
              <a:avLst>
                <a:gd name="adj" fmla="val 100000"/>
              </a:avLst>
            </a:prstGeom>
            <a:solidFill>
              <a:srgbClr val="124D95"/>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sp>
          <p:nvSpPr>
            <p:cNvPr id="17" name="Isosceles Triangle 16"/>
            <p:cNvSpPr/>
            <p:nvPr userDrawn="1"/>
          </p:nvSpPr>
          <p:spPr>
            <a:xfrm>
              <a:off x="8639494" y="5397070"/>
              <a:ext cx="504505" cy="1460930"/>
            </a:xfrm>
            <a:prstGeom prst="triangle">
              <a:avLst>
                <a:gd name="adj" fmla="val 100000"/>
              </a:avLst>
            </a:prstGeom>
            <a:solidFill>
              <a:schemeClr val="bg1"/>
            </a:solidFill>
            <a:ln>
              <a:noFill/>
            </a:ln>
          </p:spPr>
          <p:style>
            <a:lnRef idx="2">
              <a:schemeClr val="accent1"/>
            </a:lnRef>
            <a:fillRef idx="1">
              <a:schemeClr val="lt1"/>
            </a:fillRef>
            <a:effectRef idx="0">
              <a:schemeClr val="accent1"/>
            </a:effectRef>
            <a:fontRef idx="minor">
              <a:schemeClr val="dk1"/>
            </a:fontRef>
          </p:style>
          <p:txBody>
            <a:bodyPr rtlCol="0" anchor="ctr"/>
            <a:lstStyle/>
            <a:p>
              <a:pPr algn="ctr"/>
              <a:endParaRPr lang="en-US"/>
            </a:p>
          </p:txBody>
        </p:sp>
      </p:grpSp>
      <p:sp>
        <p:nvSpPr>
          <p:cNvPr id="18" name="TextBox 17"/>
          <p:cNvSpPr txBox="1"/>
          <p:nvPr userDrawn="1"/>
        </p:nvSpPr>
        <p:spPr>
          <a:xfrm>
            <a:off x="8410574" y="13773"/>
            <a:ext cx="733425" cy="353943"/>
          </a:xfrm>
          <a:prstGeom prst="rect">
            <a:avLst/>
          </a:prstGeom>
          <a:noFill/>
        </p:spPr>
        <p:txBody>
          <a:bodyPr wrap="square" rtlCol="0">
            <a:spAutoFit/>
          </a:bodyPr>
          <a:lstStyle/>
          <a:p>
            <a:pPr algn="r"/>
            <a:fld id="{0D1979C8-7284-479F-8A15-DF92145F6DDA}" type="slidenum">
              <a:rPr lang="en-US" sz="1700" b="0" spc="40" baseline="0" smtClean="0">
                <a:solidFill>
                  <a:srgbClr val="004874"/>
                </a:solidFill>
                <a:latin typeface="Impact" panose="020B0806030902050204" pitchFamily="34" charset="0"/>
              </a:rPr>
              <a:pPr algn="r"/>
              <a:t>‹#›</a:t>
            </a:fld>
            <a:endParaRPr lang="en-US" sz="1700" b="0" spc="40" baseline="0" dirty="0">
              <a:solidFill>
                <a:srgbClr val="004874"/>
              </a:solidFill>
              <a:latin typeface="Impact" panose="020B0806030902050204" pitchFamily="34" charset="0"/>
            </a:endParaRPr>
          </a:p>
        </p:txBody>
      </p:sp>
    </p:spTree>
    <p:extLst>
      <p:ext uri="{BB962C8B-B14F-4D97-AF65-F5344CB8AC3E}">
        <p14:creationId xmlns:p14="http://schemas.microsoft.com/office/powerpoint/2010/main" val="191200307"/>
      </p:ext>
    </p:extLst>
  </p:cSld>
  <p:clrMap bg1="lt1" tx1="dk1" bg2="lt2" tx2="dk2" accent1="accent1" accent2="accent2" accent3="accent3" accent4="accent4" accent5="accent5" accent6="accent6" hlink="hlink" folHlink="folHlink"/>
  <p:sldLayoutIdLst>
    <p:sldLayoutId id="2147483662" r:id="rId1"/>
    <p:sldLayoutId id="2147483649" r:id="rId2"/>
    <p:sldLayoutId id="2147483651" r:id="rId3"/>
    <p:sldLayoutId id="2147483650" r:id="rId4"/>
    <p:sldLayoutId id="2147483652" r:id="rId5"/>
    <p:sldLayoutId id="2147483660" r:id="rId6"/>
    <p:sldLayoutId id="2147483654" r:id="rId7"/>
    <p:sldLayoutId id="2147483655" r:id="rId8"/>
    <p:sldLayoutId id="2147483661" r:id="rId9"/>
    <p:sldLayoutId id="2147483657" r:id="rId10"/>
    <p:sldLayoutId id="2147483663" r:id="rId11"/>
    <p:sldLayoutId id="2147483664" r:id="rId12"/>
    <p:sldLayoutId id="2147483665" r:id="rId13"/>
    <p:sldLayoutId id="2147483666" r:id="rId14"/>
    <p:sldLayoutId id="2147483669" r:id="rId15"/>
    <p:sldLayoutId id="2147483673" r:id="rId16"/>
    <p:sldLayoutId id="2147483674" r:id="rId17"/>
    <p:sldLayoutId id="2147483670" r:id="rId18"/>
    <p:sldLayoutId id="2147483668" r:id="rId19"/>
    <p:sldLayoutId id="2147483667" r:id="rId20"/>
    <p:sldLayoutId id="2147483671" r:id="rId21"/>
    <p:sldLayoutId id="2147483672" r:id="rId22"/>
  </p:sldLayoutIdLst>
  <p:txStyles>
    <p:titleStyle>
      <a:lvl1pPr algn="l" defTabSz="457200" rtl="0" eaLnBrk="1" latinLnBrk="0" hangingPunct="1">
        <a:lnSpc>
          <a:spcPct val="85000"/>
        </a:lnSpc>
        <a:spcBef>
          <a:spcPct val="0"/>
        </a:spcBef>
        <a:buNone/>
        <a:defRPr sz="3800" b="0" i="0" u="none" kern="1200" cap="small" spc="40" baseline="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p:titleStyle>
    <p:bodyStyle>
      <a:lvl1pPr marL="342900" indent="-342900" algn="l" defTabSz="457200" rtl="0" eaLnBrk="1" latinLnBrk="0" hangingPunct="1">
        <a:spcBef>
          <a:spcPct val="20000"/>
        </a:spcBef>
        <a:buClr>
          <a:srgbClr val="752832"/>
        </a:buClr>
        <a:buFont typeface="Wingdings" panose="05000000000000000000" pitchFamily="2" charset="2"/>
        <a:buChar char="Ø"/>
        <a:defRPr sz="3000" kern="1200">
          <a:solidFill>
            <a:schemeClr val="tx1">
              <a:lumMod val="75000"/>
              <a:lumOff val="25000"/>
            </a:schemeClr>
          </a:solidFill>
          <a:latin typeface="Arial" panose="020B0604020202020204" pitchFamily="34" charset="0"/>
          <a:ea typeface="+mn-ea"/>
          <a:cs typeface="Arial" panose="020B0604020202020204" pitchFamily="34" charset="0"/>
        </a:defRPr>
      </a:lvl1pPr>
      <a:lvl2pPr marL="742950" indent="-285750" algn="l" defTabSz="457200" rtl="0" eaLnBrk="1" latinLnBrk="0" hangingPunct="1">
        <a:spcBef>
          <a:spcPct val="20000"/>
        </a:spcBef>
        <a:buClr>
          <a:srgbClr val="752832"/>
        </a:buClr>
        <a:buFont typeface="Arial" panose="020B0604020202020204" pitchFamily="34" charset="0"/>
        <a:buChar char="•"/>
        <a:defRPr sz="2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1143000" indent="-228600" algn="l" defTabSz="457200" rtl="0" eaLnBrk="1" latinLnBrk="0" hangingPunct="1">
        <a:spcBef>
          <a:spcPct val="20000"/>
        </a:spcBef>
        <a:buClr>
          <a:srgbClr val="752832"/>
        </a:buClr>
        <a:buFont typeface="Myriad Pro" panose="020B0503030403020204" pitchFamily="34" charset="0"/>
        <a:buChar char="–"/>
        <a:defRPr sz="2200" kern="1200">
          <a:solidFill>
            <a:schemeClr val="tx1">
              <a:lumMod val="65000"/>
              <a:lumOff val="35000"/>
            </a:schemeClr>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xml"/></Relationships>
</file>

<file path=ppt/slides/_rels/slide15.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4.xml"/><Relationship Id="rId1" Type="http://schemas.openxmlformats.org/officeDocument/2006/relationships/slideLayout" Target="../slideLayouts/slideLayout4.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notesSlide" Target="../notesSlides/notesSlide15.xml"/><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16.xml"/><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7.xml"/><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3" Type="http://schemas.openxmlformats.org/officeDocument/2006/relationships/image" Target="../media/image31.png"/><Relationship Id="rId2" Type="http://schemas.openxmlformats.org/officeDocument/2006/relationships/notesSlide" Target="../notesSlides/notesSlide18.xml"/><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0.jpeg"/><Relationship Id="rId5" Type="http://schemas.openxmlformats.org/officeDocument/2006/relationships/image" Target="../media/image19.jpeg"/><Relationship Id="rId4" Type="http://schemas.microsoft.com/office/2007/relationships/hdphoto" Target="../media/hdphoto1.wdp"/></Relationships>
</file>

<file path=ppt/slides/_rels/slide20.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19.xml"/><Relationship Id="rId1" Type="http://schemas.openxmlformats.org/officeDocument/2006/relationships/slideLayout" Target="../slideLayouts/slideLayout5.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3.xml"/></Relationships>
</file>

<file path=ppt/slides/_rels/slide2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1.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3.xml.rels><?xml version="1.0" encoding="UTF-8" standalone="yes"?>
<Relationships xmlns="http://schemas.openxmlformats.org/package/2006/relationships"><Relationship Id="rId3" Type="http://schemas.openxmlformats.org/officeDocument/2006/relationships/hyperlink" Target="http://www.doleta.gov/oa/eeo/" TargetMode="External"/><Relationship Id="rId2" Type="http://schemas.openxmlformats.org/officeDocument/2006/relationships/notesSlide" Target="../notesSlides/notesSlide22.xml"/><Relationship Id="rId1" Type="http://schemas.openxmlformats.org/officeDocument/2006/relationships/slideLayout" Target="../slideLayouts/slideLayout19.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0.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notesSlide" Target="../notesSlides/notesSlide7.xml"/><Relationship Id="rId1" Type="http://schemas.openxmlformats.org/officeDocument/2006/relationships/slideLayout" Target="../slideLayouts/slideLayout11.xml"/></Relationships>
</file>

<file path=ppt/slides/_rels/slide8.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8.xml"/><Relationship Id="rId1" Type="http://schemas.openxmlformats.org/officeDocument/2006/relationships/slideLayout" Target="../slideLayouts/slideLayout11.xml"/></Relationships>
</file>

<file path=ppt/slides/_rels/slide9.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9.xml"/><Relationship Id="rId1" Type="http://schemas.openxmlformats.org/officeDocument/2006/relationships/slideLayout" Target="../slideLayouts/slideLayout4.xml"/><Relationship Id="rId6" Type="http://schemas.openxmlformats.org/officeDocument/2006/relationships/image" Target="../media/image26.jpeg"/><Relationship Id="rId5" Type="http://schemas.openxmlformats.org/officeDocument/2006/relationships/image" Target="../media/image25.jpeg"/><Relationship Id="rId4" Type="http://schemas.openxmlformats.org/officeDocument/2006/relationships/image" Target="../media/image2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a:t>Equal Employment Opportunity</a:t>
            </a:r>
            <a:endParaRPr lang="en-US" dirty="0"/>
          </a:p>
        </p:txBody>
      </p:sp>
      <p:sp>
        <p:nvSpPr>
          <p:cNvPr id="3" name="Subtitle 2"/>
          <p:cNvSpPr>
            <a:spLocks noGrp="1"/>
          </p:cNvSpPr>
          <p:nvPr>
            <p:ph type="subTitle" idx="1"/>
          </p:nvPr>
        </p:nvSpPr>
        <p:spPr>
          <a:xfrm>
            <a:off x="452783" y="3576972"/>
            <a:ext cx="5780237" cy="1326340"/>
          </a:xfrm>
        </p:spPr>
        <p:txBody>
          <a:bodyPr>
            <a:normAutofit/>
          </a:bodyPr>
          <a:lstStyle/>
          <a:p>
            <a:r>
              <a:rPr lang="en-US" dirty="0"/>
              <a:t>What the new Regulations </a:t>
            </a:r>
          </a:p>
          <a:p>
            <a:pPr>
              <a:spcBef>
                <a:spcPts val="0"/>
              </a:spcBef>
            </a:pPr>
            <a:r>
              <a:rPr lang="en-US" dirty="0"/>
              <a:t>mean for You</a:t>
            </a:r>
          </a:p>
        </p:txBody>
      </p:sp>
      <p:sp>
        <p:nvSpPr>
          <p:cNvPr id="6" name="Text Placeholder 5"/>
          <p:cNvSpPr>
            <a:spLocks noGrp="1"/>
          </p:cNvSpPr>
          <p:nvPr>
            <p:ph type="body" sz="half" idx="12"/>
          </p:nvPr>
        </p:nvSpPr>
        <p:spPr/>
        <p:txBody>
          <a:bodyPr/>
          <a:lstStyle/>
          <a:p>
            <a:r>
              <a:rPr lang="en-US"/>
              <a:t>USDOL Office of Apprenticeship</a:t>
            </a:r>
            <a:endParaRPr lang="en-US" dirty="0"/>
          </a:p>
        </p:txBody>
      </p:sp>
      <p:pic>
        <p:nvPicPr>
          <p:cNvPr id="5" name="Picture 4"/>
          <p:cNvPicPr>
            <a:picLocks noChangeAspect="1"/>
          </p:cNvPicPr>
          <p:nvPr/>
        </p:nvPicPr>
        <p:blipFill>
          <a:blip r:embed="rId3" cstate="print">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281922" y="478689"/>
            <a:ext cx="5173557" cy="959843"/>
          </a:xfrm>
          <a:prstGeom prst="rect">
            <a:avLst/>
          </a:prstGeom>
        </p:spPr>
      </p:pic>
    </p:spTree>
    <p:extLst>
      <p:ext uri="{BB962C8B-B14F-4D97-AF65-F5344CB8AC3E}">
        <p14:creationId xmlns:p14="http://schemas.microsoft.com/office/powerpoint/2010/main" val="4030764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Why is the USDOL Implementing new EEO Regulations?</a:t>
            </a:r>
          </a:p>
        </p:txBody>
      </p:sp>
      <p:sp>
        <p:nvSpPr>
          <p:cNvPr id="5" name="Text Placeholder 4"/>
          <p:cNvSpPr>
            <a:spLocks noGrp="1"/>
          </p:cNvSpPr>
          <p:nvPr>
            <p:ph type="body" idx="1"/>
          </p:nvPr>
        </p:nvSpPr>
        <p:spPr/>
        <p:txBody>
          <a:bodyPr/>
          <a:lstStyle/>
          <a:p>
            <a:r>
              <a:rPr lang="en-US" dirty="0"/>
              <a:t>What you can expect</a:t>
            </a:r>
          </a:p>
        </p:txBody>
      </p:sp>
    </p:spTree>
    <p:extLst>
      <p:ext uri="{BB962C8B-B14F-4D97-AF65-F5344CB8AC3E}">
        <p14:creationId xmlns:p14="http://schemas.microsoft.com/office/powerpoint/2010/main" val="194919878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normAutofit fontScale="90000"/>
          </a:bodyPr>
          <a:lstStyle/>
          <a:p>
            <a:r>
              <a:rPr lang="en-US" dirty="0"/>
              <a:t>Why did DOL update the EEO Regulations?</a:t>
            </a:r>
          </a:p>
        </p:txBody>
      </p:sp>
      <p:sp>
        <p:nvSpPr>
          <p:cNvPr id="8" name="Content Placeholder 7"/>
          <p:cNvSpPr>
            <a:spLocks noGrp="1"/>
          </p:cNvSpPr>
          <p:nvPr>
            <p:ph idx="1"/>
          </p:nvPr>
        </p:nvSpPr>
        <p:spPr>
          <a:xfrm>
            <a:off x="693336" y="1209470"/>
            <a:ext cx="6832879" cy="4899928"/>
          </a:xfrm>
        </p:spPr>
        <p:txBody>
          <a:bodyPr>
            <a:normAutofit fontScale="77500" lnSpcReduction="20000"/>
          </a:bodyPr>
          <a:lstStyle/>
          <a:p>
            <a:r>
              <a:rPr lang="en-US" dirty="0"/>
              <a:t>Regulations have </a:t>
            </a:r>
            <a:r>
              <a:rPr lang="en-US" b="1" dirty="0">
                <a:solidFill>
                  <a:srgbClr val="124D95"/>
                </a:solidFill>
              </a:rPr>
              <a:t>not been updated in 40 years</a:t>
            </a:r>
            <a:r>
              <a:rPr lang="en-US" dirty="0"/>
              <a:t>, despite a large shift in the overall demographics of the country.</a:t>
            </a:r>
          </a:p>
          <a:p>
            <a:endParaRPr lang="en-US" sz="1300" dirty="0"/>
          </a:p>
          <a:p>
            <a:r>
              <a:rPr lang="en-US" dirty="0"/>
              <a:t>Updating and modernizing the rules will </a:t>
            </a:r>
            <a:r>
              <a:rPr lang="en-US" b="1" dirty="0">
                <a:solidFill>
                  <a:srgbClr val="124D95"/>
                </a:solidFill>
              </a:rPr>
              <a:t>help employers to attract a larger and more diverse applicant pool</a:t>
            </a:r>
            <a:r>
              <a:rPr lang="en-US" dirty="0"/>
              <a:t>.</a:t>
            </a:r>
          </a:p>
          <a:p>
            <a:endParaRPr lang="en-US" sz="1300" dirty="0"/>
          </a:p>
          <a:p>
            <a:r>
              <a:rPr lang="en-US" dirty="0"/>
              <a:t>Clarifying and streamlining the regulations will make it </a:t>
            </a:r>
            <a:r>
              <a:rPr lang="en-US" b="1" dirty="0">
                <a:solidFill>
                  <a:srgbClr val="124D95"/>
                </a:solidFill>
              </a:rPr>
              <a:t>easier for sponsors to comply</a:t>
            </a:r>
            <a:r>
              <a:rPr lang="en-US" dirty="0"/>
              <a:t>.</a:t>
            </a:r>
          </a:p>
          <a:p>
            <a:endParaRPr lang="en-US" sz="1300" dirty="0"/>
          </a:p>
          <a:p>
            <a:r>
              <a:rPr lang="en-US" dirty="0"/>
              <a:t>These changes will </a:t>
            </a:r>
            <a:r>
              <a:rPr lang="en-US" b="1" dirty="0">
                <a:solidFill>
                  <a:srgbClr val="124D95"/>
                </a:solidFill>
              </a:rPr>
              <a:t>bring the regulations into accord with the current landscape of civil rights statutes and developing case law. </a:t>
            </a:r>
          </a:p>
        </p:txBody>
      </p:sp>
    </p:spTree>
    <p:extLst>
      <p:ext uri="{BB962C8B-B14F-4D97-AF65-F5344CB8AC3E}">
        <p14:creationId xmlns:p14="http://schemas.microsoft.com/office/powerpoint/2010/main" val="27168717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Key Changes</a:t>
            </a:r>
          </a:p>
        </p:txBody>
      </p:sp>
      <p:sp>
        <p:nvSpPr>
          <p:cNvPr id="5" name="Content Placeholder 4"/>
          <p:cNvSpPr>
            <a:spLocks noGrp="1"/>
          </p:cNvSpPr>
          <p:nvPr>
            <p:ph idx="1"/>
          </p:nvPr>
        </p:nvSpPr>
        <p:spPr>
          <a:xfrm>
            <a:off x="457200" y="1245890"/>
            <a:ext cx="7028822" cy="4602245"/>
          </a:xfrm>
        </p:spPr>
        <p:txBody>
          <a:bodyPr>
            <a:normAutofit fontScale="77500" lnSpcReduction="20000"/>
          </a:bodyPr>
          <a:lstStyle/>
          <a:p>
            <a:r>
              <a:rPr lang="en-US" b="1" dirty="0">
                <a:solidFill>
                  <a:srgbClr val="124D95"/>
                </a:solidFill>
              </a:rPr>
              <a:t>Simplified and clarified</a:t>
            </a:r>
            <a:r>
              <a:rPr lang="en-US" dirty="0"/>
              <a:t> instructions and expectations</a:t>
            </a:r>
          </a:p>
          <a:p>
            <a:r>
              <a:rPr lang="en-US" dirty="0"/>
              <a:t>New apprenticeship programs have </a:t>
            </a:r>
            <a:r>
              <a:rPr lang="en-US" b="1" dirty="0">
                <a:solidFill>
                  <a:srgbClr val="124D95"/>
                </a:solidFill>
              </a:rPr>
              <a:t>more time </a:t>
            </a:r>
            <a:r>
              <a:rPr lang="en-US" dirty="0"/>
              <a:t>to develop initial affirmative action programs (AAPs)</a:t>
            </a:r>
          </a:p>
          <a:p>
            <a:r>
              <a:rPr lang="en-US" dirty="0"/>
              <a:t>All apprenticeship programs have </a:t>
            </a:r>
            <a:r>
              <a:rPr lang="en-US" b="1" dirty="0">
                <a:solidFill>
                  <a:srgbClr val="124D95"/>
                </a:solidFill>
              </a:rPr>
              <a:t>additional flexibility</a:t>
            </a:r>
            <a:r>
              <a:rPr lang="en-US" dirty="0"/>
              <a:t> in how often they must update their plans</a:t>
            </a:r>
          </a:p>
          <a:p>
            <a:r>
              <a:rPr lang="en-US" dirty="0"/>
              <a:t>Creates </a:t>
            </a:r>
            <a:r>
              <a:rPr lang="en-US" b="1" dirty="0">
                <a:solidFill>
                  <a:srgbClr val="124D95"/>
                </a:solidFill>
              </a:rPr>
              <a:t>a more flexible framework </a:t>
            </a:r>
            <a:r>
              <a:rPr lang="en-US" dirty="0"/>
              <a:t>for providing technical assistance </a:t>
            </a:r>
          </a:p>
          <a:p>
            <a:r>
              <a:rPr lang="en-US" b="1" dirty="0">
                <a:solidFill>
                  <a:srgbClr val="124D95"/>
                </a:solidFill>
              </a:rPr>
              <a:t>Provides guidance </a:t>
            </a:r>
            <a:r>
              <a:rPr lang="en-US" dirty="0"/>
              <a:t>to work with those apprenticeship programs not meeting their responsibilities in order to bring them back into compliance</a:t>
            </a:r>
          </a:p>
          <a:p>
            <a:endParaRPr lang="en-US" dirty="0"/>
          </a:p>
        </p:txBody>
      </p:sp>
    </p:spTree>
    <p:extLst>
      <p:ext uri="{BB962C8B-B14F-4D97-AF65-F5344CB8AC3E}">
        <p14:creationId xmlns:p14="http://schemas.microsoft.com/office/powerpoint/2010/main" val="314330537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fontScale="90000"/>
          </a:bodyPr>
          <a:lstStyle/>
          <a:p>
            <a:r>
              <a:rPr lang="en-US" dirty="0"/>
              <a:t>An Overview of the New </a:t>
            </a:r>
            <a:br>
              <a:rPr lang="en-US" dirty="0"/>
            </a:br>
            <a:r>
              <a:rPr lang="en-US" dirty="0"/>
              <a:t>Apprenticeship EEO Regulations</a:t>
            </a:r>
          </a:p>
        </p:txBody>
      </p:sp>
      <p:sp>
        <p:nvSpPr>
          <p:cNvPr id="5" name="Text Placeholder 4"/>
          <p:cNvSpPr>
            <a:spLocks noGrp="1"/>
          </p:cNvSpPr>
          <p:nvPr>
            <p:ph type="body" idx="1"/>
          </p:nvPr>
        </p:nvSpPr>
        <p:spPr>
          <a:xfrm>
            <a:off x="418885" y="3536723"/>
            <a:ext cx="5587632" cy="585857"/>
          </a:xfrm>
        </p:spPr>
        <p:txBody>
          <a:bodyPr/>
          <a:lstStyle/>
          <a:p>
            <a:r>
              <a:rPr lang="en-US" dirty="0"/>
              <a:t>A high-Level View of the Apprenticeship EEO Regulations</a:t>
            </a:r>
          </a:p>
        </p:txBody>
      </p:sp>
    </p:spTree>
    <p:extLst>
      <p:ext uri="{BB962C8B-B14F-4D97-AF65-F5344CB8AC3E}">
        <p14:creationId xmlns:p14="http://schemas.microsoft.com/office/powerpoint/2010/main" val="37343667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a:t>What is New/Updated in 29 CFR 30? </a:t>
            </a:r>
            <a:endParaRPr lang="en-US" dirty="0"/>
          </a:p>
        </p:txBody>
      </p:sp>
      <p:sp>
        <p:nvSpPr>
          <p:cNvPr id="3" name="Content Placeholder 2"/>
          <p:cNvSpPr>
            <a:spLocks noGrp="1"/>
          </p:cNvSpPr>
          <p:nvPr>
            <p:ph idx="1"/>
          </p:nvPr>
        </p:nvSpPr>
        <p:spPr/>
        <p:txBody>
          <a:bodyPr>
            <a:normAutofit fontScale="77500" lnSpcReduction="20000"/>
          </a:bodyPr>
          <a:lstStyle/>
          <a:p>
            <a:pPr lvl="0"/>
            <a:r>
              <a:rPr lang="en-US"/>
              <a:t>Extends protections against discrimination </a:t>
            </a:r>
          </a:p>
          <a:p>
            <a:pPr lvl="0"/>
            <a:r>
              <a:rPr lang="en-US"/>
              <a:t>Improves and clarifies affirmative steps to ensure equal opportunity in apprenticeship</a:t>
            </a:r>
          </a:p>
          <a:p>
            <a:r>
              <a:rPr lang="en-US"/>
              <a:t>Provides flexibility – new programs up to two years to develop initial AAPs, existing programs will have 2 years to comply with many of the AAP obligations</a:t>
            </a:r>
          </a:p>
          <a:p>
            <a:r>
              <a:rPr lang="en-US"/>
              <a:t>Better defines the process for analyzing the talent available and for achieving diversity goals </a:t>
            </a:r>
          </a:p>
          <a:p>
            <a:r>
              <a:rPr lang="en-US"/>
              <a:t>Introduces affirmative steps for employing people with disabilities in apprenticeship </a:t>
            </a:r>
          </a:p>
          <a:p>
            <a:r>
              <a:rPr lang="en-US"/>
              <a:t>Clarifies the outreach, recruitment, and retention activities expected of sponsors  </a:t>
            </a:r>
          </a:p>
          <a:p>
            <a:endParaRPr lang="en-US" dirty="0"/>
          </a:p>
        </p:txBody>
      </p:sp>
    </p:spTree>
    <p:extLst>
      <p:ext uri="{BB962C8B-B14F-4D97-AF65-F5344CB8AC3E}">
        <p14:creationId xmlns:p14="http://schemas.microsoft.com/office/powerpoint/2010/main" val="153339448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dirty="0"/>
              <a:t>Who is covered by these protections?  </a:t>
            </a:r>
            <a:r>
              <a:rPr lang="en-US" sz="3100" dirty="0"/>
              <a:t>Protected Populations/Groups </a:t>
            </a:r>
          </a:p>
        </p:txBody>
      </p:sp>
      <p:sp>
        <p:nvSpPr>
          <p:cNvPr id="3" name="Content Placeholder 2"/>
          <p:cNvSpPr>
            <a:spLocks noGrp="1"/>
          </p:cNvSpPr>
          <p:nvPr>
            <p:ph idx="1"/>
          </p:nvPr>
        </p:nvSpPr>
        <p:spPr>
          <a:xfrm>
            <a:off x="457200" y="1209470"/>
            <a:ext cx="5048251" cy="4724605"/>
          </a:xfrm>
        </p:spPr>
        <p:txBody>
          <a:bodyPr>
            <a:normAutofit fontScale="92500" lnSpcReduction="20000"/>
          </a:bodyPr>
          <a:lstStyle/>
          <a:p>
            <a:r>
              <a:rPr lang="en-US" dirty="0"/>
              <a:t>The previous rule prohibited discrimination in the recruitment, selection, employment and training of apprentices on the basis of race, color, religion, national origin, and sex.</a:t>
            </a:r>
          </a:p>
          <a:p>
            <a:endParaRPr lang="en-US" sz="1400" dirty="0"/>
          </a:p>
          <a:p>
            <a:r>
              <a:rPr lang="en-US" dirty="0"/>
              <a:t>The updated final rule expands protected groups to include disability, age, sexual orientation, and genetic information. </a:t>
            </a:r>
            <a:endParaRPr lang="en-US" strike="sngStrike" dirty="0"/>
          </a:p>
        </p:txBody>
      </p:sp>
      <p:pic>
        <p:nvPicPr>
          <p:cNvPr id="1028" name="Picture 4" descr="Image result for diversity workplace"/>
          <p:cNvPicPr>
            <a:picLocks noChangeAspect="1" noChangeArrowheads="1"/>
          </p:cNvPicPr>
          <p:nvPr/>
        </p:nvPicPr>
        <p:blipFill rotWithShape="1">
          <a:blip r:embed="rId3">
            <a:extLst>
              <a:ext uri="{28A0092B-C50C-407E-A947-70E740481C1C}">
                <a14:useLocalDpi xmlns:a14="http://schemas.microsoft.com/office/drawing/2010/main" val="0"/>
              </a:ext>
            </a:extLst>
          </a:blip>
          <a:srcRect l="14565" r="14143"/>
          <a:stretch/>
        </p:blipFill>
        <p:spPr bwMode="auto">
          <a:xfrm>
            <a:off x="5505451" y="2047875"/>
            <a:ext cx="2736614" cy="25527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074119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All Sponsors’ General Obligations to Ensure Equal Opportunity</a:t>
            </a:r>
            <a:endParaRPr lang="en-US" sz="2700" dirty="0"/>
          </a:p>
        </p:txBody>
      </p:sp>
      <p:sp>
        <p:nvSpPr>
          <p:cNvPr id="3" name="Content Placeholder 2"/>
          <p:cNvSpPr>
            <a:spLocks noGrp="1"/>
          </p:cNvSpPr>
          <p:nvPr>
            <p:ph sz="half" idx="1"/>
          </p:nvPr>
        </p:nvSpPr>
        <p:spPr/>
        <p:txBody>
          <a:bodyPr>
            <a:normAutofit fontScale="92500" lnSpcReduction="20000"/>
          </a:bodyPr>
          <a:lstStyle/>
          <a:p>
            <a:r>
              <a:rPr lang="en-US" dirty="0"/>
              <a:t>Assign responsibility to an individual(s) to oversee EEO efforts</a:t>
            </a:r>
          </a:p>
          <a:p>
            <a:r>
              <a:rPr lang="en-US" dirty="0"/>
              <a:t>Distribute the EEO policy and conducting orientation and information sessions</a:t>
            </a:r>
          </a:p>
          <a:p>
            <a:r>
              <a:rPr lang="en-US" dirty="0"/>
              <a:t>Conduct outreach and recruitment and providing notice about openings </a:t>
            </a:r>
          </a:p>
          <a:p>
            <a:r>
              <a:rPr lang="en-US" dirty="0"/>
              <a:t>Keep the workplace free from harassment, intimidation, and retaliation (anti-harassment training and complaint procedures) </a:t>
            </a:r>
          </a:p>
          <a:p>
            <a:r>
              <a:rPr lang="en-US" dirty="0"/>
              <a:t>Conduct outreach and recruitment and providing notice about openings </a:t>
            </a:r>
          </a:p>
        </p:txBody>
      </p:sp>
      <p:pic>
        <p:nvPicPr>
          <p:cNvPr id="1027" name="Picture 3" descr="C:\Users\Foti.James\AppData\Local\Microsoft\Windows\Temporary Internet Files\Content.IE5\X1VTA90F\30.jpg"/>
          <p:cNvPicPr>
            <a:picLocks noChangeAspect="1" noChangeArrowheads="1"/>
          </p:cNvPicPr>
          <p:nvPr/>
        </p:nvPicPr>
        <p:blipFill rotWithShape="1">
          <a:blip r:embed="rId3">
            <a:extLst>
              <a:ext uri="{28A0092B-C50C-407E-A947-70E740481C1C}">
                <a14:useLocalDpi xmlns:a14="http://schemas.microsoft.com/office/drawing/2010/main" val="0"/>
              </a:ext>
            </a:extLst>
          </a:blip>
          <a:srcRect b="6666"/>
          <a:stretch/>
        </p:blipFill>
        <p:spPr bwMode="auto">
          <a:xfrm>
            <a:off x="4657725" y="1410390"/>
            <a:ext cx="3048000" cy="4267200"/>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2791305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t>Sponsor AAP Obligations</a:t>
            </a:r>
            <a:br>
              <a:rPr lang="en-US"/>
            </a:br>
            <a:r>
              <a:rPr lang="en-US"/>
              <a:t>(sponsors with 5 or more Apprentices)  </a:t>
            </a:r>
            <a:endParaRPr lang="en-US" dirty="0"/>
          </a:p>
        </p:txBody>
      </p:sp>
      <p:sp>
        <p:nvSpPr>
          <p:cNvPr id="3" name="Content Placeholder 2"/>
          <p:cNvSpPr>
            <a:spLocks noGrp="1"/>
          </p:cNvSpPr>
          <p:nvPr>
            <p:ph sz="half" idx="1"/>
          </p:nvPr>
        </p:nvSpPr>
        <p:spPr>
          <a:xfrm>
            <a:off x="4343400" y="1357209"/>
            <a:ext cx="3619500" cy="4525963"/>
          </a:xfrm>
        </p:spPr>
        <p:txBody>
          <a:bodyPr>
            <a:normAutofit fontScale="85000" lnSpcReduction="20000"/>
          </a:bodyPr>
          <a:lstStyle/>
          <a:p>
            <a:r>
              <a:rPr lang="en-US" dirty="0"/>
              <a:t>Similar to the previous rule, larger sponsors work with registration agencies to develop affirmative action plans (AAPs) to ensure equal opportunity in recruitment, selection, employment, and training of apprentices. </a:t>
            </a:r>
          </a:p>
          <a:p>
            <a:r>
              <a:rPr lang="en-US" dirty="0"/>
              <a:t>The final rule allows new program sponsors up to 2 years to establish initial AAPs. </a:t>
            </a:r>
          </a:p>
          <a:p>
            <a:r>
              <a:rPr lang="en-US" dirty="0"/>
              <a:t>Existing sponsors will have 2 years from the effective date to develop an AAP in line with the new rule. </a:t>
            </a:r>
          </a:p>
        </p:txBody>
      </p:sp>
      <p:pic>
        <p:nvPicPr>
          <p:cNvPr id="3074" name="Picture 2" descr="C:\Users\Foti.James\AppData\Local\Microsoft\Windows\Temporary Internet Files\Content.IE5\FJ0F8DC4\65.jpg"/>
          <p:cNvPicPr>
            <a:picLocks noChangeAspect="1" noChangeArrowheads="1"/>
          </p:cNvPicPr>
          <p:nvPr/>
        </p:nvPicPr>
        <p:blipFill rotWithShape="1">
          <a:blip r:embed="rId3" cstate="print">
            <a:extLst>
              <a:ext uri="{28A0092B-C50C-407E-A947-70E740481C1C}">
                <a14:useLocalDpi xmlns:a14="http://schemas.microsoft.com/office/drawing/2010/main" val="0"/>
              </a:ext>
            </a:extLst>
          </a:blip>
          <a:srcRect l="33488"/>
          <a:stretch/>
        </p:blipFill>
        <p:spPr bwMode="auto">
          <a:xfrm>
            <a:off x="457200" y="1357209"/>
            <a:ext cx="3421063" cy="3429000"/>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1102030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t>Utilization Analyses and Goals for Race/Sex/Ethnicity</a:t>
            </a:r>
            <a:endParaRPr lang="en-US" dirty="0"/>
          </a:p>
        </p:txBody>
      </p:sp>
      <p:sp>
        <p:nvSpPr>
          <p:cNvPr id="3" name="Content Placeholder 2"/>
          <p:cNvSpPr>
            <a:spLocks noGrp="1"/>
          </p:cNvSpPr>
          <p:nvPr>
            <p:ph sz="half" idx="1"/>
          </p:nvPr>
        </p:nvSpPr>
        <p:spPr>
          <a:xfrm>
            <a:off x="457200" y="1281009"/>
            <a:ext cx="3619500" cy="4525963"/>
          </a:xfrm>
        </p:spPr>
        <p:txBody>
          <a:bodyPr>
            <a:normAutofit fontScale="77500" lnSpcReduction="20000"/>
          </a:bodyPr>
          <a:lstStyle/>
          <a:p>
            <a:r>
              <a:rPr lang="en-US" dirty="0"/>
              <a:t>Structure and function similar to previous regulations: sponsors work with registration agencies to perform a utilization analysis (comparing their apprenticeship workforce to the qualified individuals available in the relevant labor market). </a:t>
            </a:r>
          </a:p>
          <a:p>
            <a:r>
              <a:rPr lang="en-US" dirty="0"/>
              <a:t>Technical Assistance and an electronic tool will be provided. </a:t>
            </a:r>
          </a:p>
          <a:p>
            <a:r>
              <a:rPr lang="en-US" dirty="0"/>
              <a:t>Set utilization goals if underutilized</a:t>
            </a:r>
          </a:p>
          <a:p>
            <a:r>
              <a:rPr lang="en-US" dirty="0"/>
              <a:t>Engage in targeted outreach, recruitment, and retention activities, if underutilized.  </a:t>
            </a:r>
          </a:p>
          <a:p>
            <a:endParaRPr lang="en-US" dirty="0"/>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394968" y="1600200"/>
            <a:ext cx="3673039" cy="3371850"/>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113809007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lvl="0"/>
            <a:r>
              <a:rPr lang="en-US"/>
              <a:t>New Focus on Apprenticeships for Individuals with Disabilities</a:t>
            </a:r>
            <a:endParaRPr lang="en-US" dirty="0"/>
          </a:p>
        </p:txBody>
      </p:sp>
      <p:sp>
        <p:nvSpPr>
          <p:cNvPr id="3" name="Content Placeholder 2"/>
          <p:cNvSpPr>
            <a:spLocks noGrp="1"/>
          </p:cNvSpPr>
          <p:nvPr>
            <p:ph sz="half" idx="1"/>
          </p:nvPr>
        </p:nvSpPr>
        <p:spPr>
          <a:xfrm>
            <a:off x="4448175" y="1309584"/>
            <a:ext cx="3619500" cy="4525963"/>
          </a:xfrm>
        </p:spPr>
        <p:txBody>
          <a:bodyPr>
            <a:normAutofit fontScale="92500" lnSpcReduction="10000"/>
          </a:bodyPr>
          <a:lstStyle/>
          <a:p>
            <a:r>
              <a:rPr lang="en-US" dirty="0"/>
              <a:t>Final rule adds disability as an element of sponsors’ affirmative action programs.</a:t>
            </a:r>
          </a:p>
          <a:p>
            <a:r>
              <a:rPr lang="en-US" dirty="0"/>
              <a:t>Establishes an aspirational utilization goal that seven percent of programs’ apprentices be individuals with disabilities.</a:t>
            </a:r>
          </a:p>
          <a:p>
            <a:r>
              <a:rPr lang="en-US" dirty="0"/>
              <a:t>Sponsors will invite apprentice applicants and hires to self-ID as having a disability, use this data to measure its outreach and recruitment efforts. </a:t>
            </a:r>
          </a:p>
          <a:p>
            <a:endParaRPr lang="en-US" dirty="0"/>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57200" y="2054915"/>
            <a:ext cx="3381375" cy="2254250"/>
          </a:xfrm>
          <a:prstGeom prst="rect">
            <a:avLst/>
          </a:prstGeom>
          <a:ln w="190500" cap="sq">
            <a:solidFill>
              <a:schemeClr val="tx2">
                <a:lumMod val="50000"/>
              </a:schemeClr>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12408121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 Placeholder 15"/>
          <p:cNvSpPr>
            <a:spLocks noGrp="1"/>
          </p:cNvSpPr>
          <p:nvPr>
            <p:ph type="body" sz="quarter" idx="19"/>
          </p:nvPr>
        </p:nvSpPr>
        <p:spPr/>
        <p:txBody>
          <a:bodyPr/>
          <a:lstStyle/>
          <a:p>
            <a:r>
              <a:rPr lang="en-US" dirty="0"/>
              <a:t>Zachary Boren</a:t>
            </a:r>
          </a:p>
        </p:txBody>
      </p:sp>
      <p:sp>
        <p:nvSpPr>
          <p:cNvPr id="12" name="Text Placeholder 11"/>
          <p:cNvSpPr>
            <a:spLocks noGrp="1"/>
          </p:cNvSpPr>
          <p:nvPr>
            <p:ph type="body" sz="quarter" idx="15"/>
          </p:nvPr>
        </p:nvSpPr>
        <p:spPr/>
        <p:txBody>
          <a:bodyPr/>
          <a:lstStyle/>
          <a:p>
            <a:r>
              <a:rPr lang="en-US" dirty="0"/>
              <a:t>Jim Foti</a:t>
            </a:r>
          </a:p>
        </p:txBody>
      </p:sp>
      <p:sp>
        <p:nvSpPr>
          <p:cNvPr id="5" name="Title 4"/>
          <p:cNvSpPr>
            <a:spLocks noGrp="1"/>
          </p:cNvSpPr>
          <p:nvPr>
            <p:ph type="title"/>
          </p:nvPr>
        </p:nvSpPr>
        <p:spPr/>
        <p:txBody>
          <a:bodyPr/>
          <a:lstStyle/>
          <a:p>
            <a:r>
              <a:rPr lang="en-US" dirty="0"/>
              <a:t>John Ladd</a:t>
            </a:r>
          </a:p>
        </p:txBody>
      </p:sp>
      <p:sp>
        <p:nvSpPr>
          <p:cNvPr id="6" name="Text Placeholder 5"/>
          <p:cNvSpPr>
            <a:spLocks noGrp="1"/>
          </p:cNvSpPr>
          <p:nvPr>
            <p:ph type="body" sz="half" idx="2"/>
          </p:nvPr>
        </p:nvSpPr>
        <p:spPr/>
        <p:txBody>
          <a:bodyPr/>
          <a:lstStyle/>
          <a:p>
            <a:r>
              <a:rPr lang="en-US" dirty="0"/>
              <a:t>Administrator</a:t>
            </a:r>
          </a:p>
        </p:txBody>
      </p:sp>
      <p:pic>
        <p:nvPicPr>
          <p:cNvPr id="17" name="Picture Placeholder 16"/>
          <p:cNvPicPr>
            <a:picLocks noGrp="1" noChangeAspect="1"/>
          </p:cNvPicPr>
          <p:nvPr>
            <p:ph type="pic" sz="quarter" idx="10"/>
          </p:nvPr>
        </p:nvPicPr>
        <p:blipFill>
          <a:blip r:embed="rId3" cstate="screen">
            <a:extLst>
              <a:ext uri="{BEBA8EAE-BF5A-486C-A8C5-ECC9F3942E4B}">
                <a14:imgProps xmlns:a14="http://schemas.microsoft.com/office/drawing/2010/main">
                  <a14:imgLayer r:embed="rId4">
                    <a14:imgEffect>
                      <a14:saturation sat="66000"/>
                    </a14:imgEffect>
                  </a14:imgLayer>
                </a14:imgProps>
              </a:ext>
              <a:ext uri="{28A0092B-C50C-407E-A947-70E740481C1C}">
                <a14:useLocalDpi xmlns:a14="http://schemas.microsoft.com/office/drawing/2010/main"/>
              </a:ext>
            </a:extLst>
          </a:blip>
          <a:srcRect/>
          <a:stretch>
            <a:fillRect/>
          </a:stretch>
        </p:blipFill>
        <p:spPr/>
      </p:pic>
      <p:sp>
        <p:nvSpPr>
          <p:cNvPr id="8" name="Text Placeholder 7"/>
          <p:cNvSpPr>
            <a:spLocks noGrp="1"/>
          </p:cNvSpPr>
          <p:nvPr>
            <p:ph type="body" sz="half" idx="11"/>
          </p:nvPr>
        </p:nvSpPr>
        <p:spPr/>
        <p:txBody>
          <a:bodyPr/>
          <a:lstStyle/>
          <a:p>
            <a:r>
              <a:rPr lang="en-US" dirty="0"/>
              <a:t>USDOL/ETA Office of Apprenticeship</a:t>
            </a:r>
          </a:p>
        </p:txBody>
      </p:sp>
      <p:sp>
        <p:nvSpPr>
          <p:cNvPr id="9" name="Text Placeholder 8"/>
          <p:cNvSpPr>
            <a:spLocks noGrp="1"/>
          </p:cNvSpPr>
          <p:nvPr>
            <p:ph type="body" sz="half" idx="12"/>
          </p:nvPr>
        </p:nvSpPr>
        <p:spPr/>
        <p:txBody>
          <a:bodyPr/>
          <a:lstStyle/>
          <a:p>
            <a:r>
              <a:rPr lang="en-US" dirty="0"/>
              <a:t>Senior Policy Advisor</a:t>
            </a:r>
          </a:p>
        </p:txBody>
      </p:sp>
      <p:pic>
        <p:nvPicPr>
          <p:cNvPr id="2" name="Picture Placeholder 1"/>
          <p:cNvPicPr>
            <a:picLocks noGrp="1" noChangeAspect="1"/>
          </p:cNvPicPr>
          <p:nvPr>
            <p:ph type="pic" sz="quarter" idx="13"/>
          </p:nvPr>
        </p:nvPicPr>
        <p:blipFill>
          <a:blip r:embed="rId5" cstate="screen">
            <a:extLst>
              <a:ext uri="{28A0092B-C50C-407E-A947-70E740481C1C}">
                <a14:useLocalDpi xmlns:a14="http://schemas.microsoft.com/office/drawing/2010/main"/>
              </a:ext>
            </a:extLst>
          </a:blip>
          <a:srcRect/>
          <a:stretch>
            <a:fillRect/>
          </a:stretch>
        </p:blipFill>
        <p:spPr/>
      </p:pic>
      <p:sp>
        <p:nvSpPr>
          <p:cNvPr id="11" name="Text Placeholder 10"/>
          <p:cNvSpPr>
            <a:spLocks noGrp="1"/>
          </p:cNvSpPr>
          <p:nvPr>
            <p:ph type="body" sz="half" idx="14"/>
          </p:nvPr>
        </p:nvSpPr>
        <p:spPr/>
        <p:txBody>
          <a:bodyPr/>
          <a:lstStyle/>
          <a:p>
            <a:r>
              <a:rPr lang="en-US" dirty="0"/>
              <a:t>USDOL/ETA Office of Apprenticeship</a:t>
            </a:r>
          </a:p>
        </p:txBody>
      </p:sp>
      <p:sp>
        <p:nvSpPr>
          <p:cNvPr id="13" name="Text Placeholder 12"/>
          <p:cNvSpPr>
            <a:spLocks noGrp="1"/>
          </p:cNvSpPr>
          <p:nvPr>
            <p:ph type="body" sz="half" idx="16"/>
          </p:nvPr>
        </p:nvSpPr>
        <p:spPr/>
        <p:txBody>
          <a:bodyPr/>
          <a:lstStyle/>
          <a:p>
            <a:r>
              <a:rPr lang="en-US" dirty="0"/>
              <a:t>Division Chief</a:t>
            </a:r>
          </a:p>
        </p:txBody>
      </p:sp>
      <p:pic>
        <p:nvPicPr>
          <p:cNvPr id="3" name="Picture Placeholder 2"/>
          <p:cNvPicPr>
            <a:picLocks noGrp="1" noChangeAspect="1"/>
          </p:cNvPicPr>
          <p:nvPr>
            <p:ph type="pic" sz="quarter" idx="17"/>
          </p:nvPr>
        </p:nvPicPr>
        <p:blipFill>
          <a:blip r:embed="rId6" cstate="screen">
            <a:extLst>
              <a:ext uri="{28A0092B-C50C-407E-A947-70E740481C1C}">
                <a14:useLocalDpi xmlns:a14="http://schemas.microsoft.com/office/drawing/2010/main"/>
              </a:ext>
            </a:extLst>
          </a:blip>
          <a:srcRect/>
          <a:stretch>
            <a:fillRect/>
          </a:stretch>
        </p:blipFill>
        <p:spPr/>
      </p:pic>
      <p:sp>
        <p:nvSpPr>
          <p:cNvPr id="15" name="Text Placeholder 14"/>
          <p:cNvSpPr>
            <a:spLocks noGrp="1"/>
          </p:cNvSpPr>
          <p:nvPr>
            <p:ph type="body" sz="half" idx="18"/>
          </p:nvPr>
        </p:nvSpPr>
        <p:spPr/>
        <p:txBody>
          <a:bodyPr/>
          <a:lstStyle/>
          <a:p>
            <a:r>
              <a:rPr lang="en-US" dirty="0"/>
              <a:t>USDOL/ETA Office of Apprenticeship</a:t>
            </a:r>
          </a:p>
        </p:txBody>
      </p:sp>
    </p:spTree>
    <p:extLst>
      <p:ext uri="{BB962C8B-B14F-4D97-AF65-F5344CB8AC3E}">
        <p14:creationId xmlns:p14="http://schemas.microsoft.com/office/powerpoint/2010/main" val="11679800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State Apprenticeship Agency Plans</a:t>
            </a:r>
            <a:endParaRPr lang="en-US" dirty="0"/>
          </a:p>
        </p:txBody>
      </p:sp>
      <p:sp>
        <p:nvSpPr>
          <p:cNvPr id="3" name="Content Placeholder 2"/>
          <p:cNvSpPr>
            <a:spLocks noGrp="1"/>
          </p:cNvSpPr>
          <p:nvPr>
            <p:ph sz="half" idx="1"/>
          </p:nvPr>
        </p:nvSpPr>
        <p:spPr/>
        <p:txBody>
          <a:bodyPr>
            <a:normAutofit fontScale="92500" lnSpcReduction="10000"/>
          </a:bodyPr>
          <a:lstStyle/>
          <a:p>
            <a:r>
              <a:rPr lang="en-US" dirty="0"/>
              <a:t>Within 1 year of the effective date, SAAs must submit to OA a State EEO plan that: </a:t>
            </a:r>
          </a:p>
          <a:p>
            <a:pPr lvl="1"/>
            <a:r>
              <a:rPr lang="en-US" dirty="0"/>
              <a:t>Includes, at a minimum, draft State apprenticeship authorizing language or legislation corresponding to the requirements of 29 CFR part 30; and</a:t>
            </a:r>
          </a:p>
          <a:p>
            <a:pPr lvl="1"/>
            <a:r>
              <a:rPr lang="en-US" dirty="0"/>
              <a:t>Requires all apprenticeship programs registered with the State to comply with the State’s EEO plan within 180 days from approval of the State plan </a:t>
            </a:r>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412167" y="2114550"/>
            <a:ext cx="3677587" cy="2438400"/>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a:extLst>
            <a:ext uri="{909E8E84-426E-40DD-AFC4-6F175D3DCCD1}">
              <a14:hiddenFill xmlns:a14="http://schemas.microsoft.com/office/drawing/2010/main">
                <a:solidFill>
                  <a:schemeClr val="accent1"/>
                </a:solidFill>
              </a14:hiddenFill>
            </a:ext>
          </a:extLst>
        </p:spPr>
      </p:pic>
    </p:spTree>
    <p:extLst>
      <p:ext uri="{BB962C8B-B14F-4D97-AF65-F5344CB8AC3E}">
        <p14:creationId xmlns:p14="http://schemas.microsoft.com/office/powerpoint/2010/main" val="2615451070"/>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Technical Assistance &amp; Resources </a:t>
            </a:r>
          </a:p>
        </p:txBody>
      </p:sp>
      <p:sp>
        <p:nvSpPr>
          <p:cNvPr id="4" name="Text Placeholder 3"/>
          <p:cNvSpPr>
            <a:spLocks noGrp="1"/>
          </p:cNvSpPr>
          <p:nvPr>
            <p:ph type="body" idx="1"/>
          </p:nvPr>
        </p:nvSpPr>
        <p:spPr/>
        <p:txBody>
          <a:bodyPr/>
          <a:lstStyle/>
          <a:p>
            <a:r>
              <a:rPr lang="en-US" dirty="0"/>
              <a:t>HOW DOL Can help you meet the new requirements</a:t>
            </a:r>
          </a:p>
        </p:txBody>
      </p:sp>
    </p:spTree>
    <p:extLst>
      <p:ext uri="{BB962C8B-B14F-4D97-AF65-F5344CB8AC3E}">
        <p14:creationId xmlns:p14="http://schemas.microsoft.com/office/powerpoint/2010/main" val="2797113826"/>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lvl="0"/>
            <a:r>
              <a:rPr lang="en-US"/>
              <a:t>Technical Assistance</a:t>
            </a:r>
            <a:endParaRPr lang="en-US" dirty="0"/>
          </a:p>
        </p:txBody>
      </p:sp>
      <p:graphicFrame>
        <p:nvGraphicFramePr>
          <p:cNvPr id="4" name="Diagram 3"/>
          <p:cNvGraphicFramePr/>
          <p:nvPr>
            <p:extLst>
              <p:ext uri="{D42A27DB-BD31-4B8C-83A1-F6EECF244321}">
                <p14:modId xmlns:p14="http://schemas.microsoft.com/office/powerpoint/2010/main" val="68714205"/>
              </p:ext>
            </p:extLst>
          </p:nvPr>
        </p:nvGraphicFramePr>
        <p:xfrm>
          <a:off x="830179" y="1179094"/>
          <a:ext cx="7014409" cy="464418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2672073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0"/>
          </p:nvPr>
        </p:nvSpPr>
        <p:spPr>
          <a:xfrm>
            <a:off x="193508" y="2695073"/>
            <a:ext cx="3543300" cy="3519237"/>
          </a:xfrm>
        </p:spPr>
        <p:txBody>
          <a:bodyPr>
            <a:normAutofit/>
          </a:bodyPr>
          <a:lstStyle/>
          <a:p>
            <a:r>
              <a:rPr lang="en-US" dirty="0"/>
              <a:t>Apprenticeship EEO FAQs</a:t>
            </a:r>
          </a:p>
          <a:p>
            <a:pPr lvl="1"/>
            <a:r>
              <a:rPr lang="en-US" dirty="0"/>
              <a:t>Answers to frequently asked questions on the new Apprenticeship EEO regulations</a:t>
            </a:r>
          </a:p>
          <a:p>
            <a:r>
              <a:rPr lang="en-US" dirty="0"/>
              <a:t>Apprenticeship EEO Overview Fact Sheet</a:t>
            </a:r>
          </a:p>
          <a:p>
            <a:pPr lvl="1"/>
            <a:r>
              <a:rPr lang="en-US" dirty="0"/>
              <a:t>Get the facts on the new Apprenticeship EEO regulations</a:t>
            </a:r>
          </a:p>
        </p:txBody>
      </p:sp>
      <p:sp>
        <p:nvSpPr>
          <p:cNvPr id="3" name="Text Placeholder 2"/>
          <p:cNvSpPr>
            <a:spLocks noGrp="1"/>
          </p:cNvSpPr>
          <p:nvPr>
            <p:ph type="body" sz="quarter" idx="11"/>
          </p:nvPr>
        </p:nvSpPr>
        <p:spPr>
          <a:xfrm>
            <a:off x="3914775" y="2695072"/>
            <a:ext cx="3543300" cy="3814011"/>
          </a:xfrm>
        </p:spPr>
        <p:txBody>
          <a:bodyPr>
            <a:normAutofit lnSpcReduction="10000"/>
          </a:bodyPr>
          <a:lstStyle/>
          <a:p>
            <a:r>
              <a:rPr lang="en-US" dirty="0"/>
              <a:t>Pre-Apprenticeship: Pathways for Women into High-Wage Careers</a:t>
            </a:r>
          </a:p>
          <a:p>
            <a:pPr lvl="1"/>
            <a:r>
              <a:rPr lang="en-US" dirty="0"/>
              <a:t>Information and resources to help community-based organizations and other workforce intermediaries build and sustain quality pre-apprenticeship programs</a:t>
            </a:r>
          </a:p>
          <a:p>
            <a:r>
              <a:rPr lang="en-US" dirty="0"/>
              <a:t>Apprenticeship EEO Final Rule</a:t>
            </a:r>
          </a:p>
          <a:p>
            <a:pPr lvl="1"/>
            <a:r>
              <a:rPr lang="en-US" dirty="0"/>
              <a:t>The final approved language of the new EEO regulations.</a:t>
            </a:r>
          </a:p>
          <a:p>
            <a:endParaRPr lang="en-US" dirty="0"/>
          </a:p>
        </p:txBody>
      </p:sp>
      <p:sp>
        <p:nvSpPr>
          <p:cNvPr id="4" name="Text Placeholder 1"/>
          <p:cNvSpPr txBox="1">
            <a:spLocks/>
          </p:cNvSpPr>
          <p:nvPr/>
        </p:nvSpPr>
        <p:spPr>
          <a:xfrm>
            <a:off x="193508" y="249154"/>
            <a:ext cx="7232483" cy="1672390"/>
          </a:xfrm>
          <a:prstGeom prst="rect">
            <a:avLst/>
          </a:prstGeom>
        </p:spPr>
        <p:txBody>
          <a:bodyPr vert="horz" lIns="0" tIns="0" rIns="0" bIns="0" rtlCol="0">
            <a:normAutofit/>
          </a:bodyPr>
          <a:lstStyle>
            <a:lvl1pPr marL="0" indent="0" algn="l" defTabSz="457200" rtl="0" eaLnBrk="1" latinLnBrk="0" hangingPunct="1">
              <a:spcBef>
                <a:spcPts val="1200"/>
              </a:spcBef>
              <a:buClr>
                <a:srgbClr val="752832"/>
              </a:buClr>
              <a:buFont typeface="Wingdings" panose="05000000000000000000" pitchFamily="2" charset="2"/>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lgn="l" defTabSz="457200" rtl="0" eaLnBrk="1" latinLnBrk="0" hangingPunct="1">
              <a:spcBef>
                <a:spcPts val="0"/>
              </a:spcBef>
              <a:buClr>
                <a:srgbClr val="752832"/>
              </a:buClr>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0" indent="-182880" algn="l" defTabSz="457200" rtl="0" eaLnBrk="1" latinLnBrk="0" hangingPunct="1">
              <a:spcBef>
                <a:spcPts val="300"/>
              </a:spcBef>
              <a:spcAft>
                <a:spcPts val="600"/>
              </a:spcAft>
              <a:buClr>
                <a:srgbClr val="752832"/>
              </a:buClr>
              <a:buFont typeface="Wingdings" panose="05000000000000000000" pitchFamily="2" charset="2"/>
              <a:buChar char="Ø"/>
              <a:defRPr sz="1600" kern="1200">
                <a:solidFill>
                  <a:srgbClr val="275A99"/>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t>ApprenticeshipUSA EEO Website</a:t>
            </a:r>
          </a:p>
          <a:p>
            <a:pPr lvl="1"/>
            <a:r>
              <a:rPr lang="en-US" dirty="0"/>
              <a:t>The place to find all of the latest guidance on the new Equal Employment Opportunity regulations around Registered Apprenticeship</a:t>
            </a:r>
          </a:p>
          <a:p>
            <a:pPr lvl="2"/>
            <a:r>
              <a:rPr lang="en-US" sz="2600" dirty="0">
                <a:hlinkClick r:id="rId3"/>
              </a:rPr>
              <a:t>www.doleta.gov/oa/eeo/</a:t>
            </a:r>
            <a:endParaRPr lang="en-US" sz="2600" dirty="0"/>
          </a:p>
        </p:txBody>
      </p:sp>
      <p:sp>
        <p:nvSpPr>
          <p:cNvPr id="5" name="Text Placeholder 1"/>
          <p:cNvSpPr txBox="1">
            <a:spLocks/>
          </p:cNvSpPr>
          <p:nvPr/>
        </p:nvSpPr>
        <p:spPr>
          <a:xfrm>
            <a:off x="193507" y="2002255"/>
            <a:ext cx="6869029" cy="531395"/>
          </a:xfrm>
          <a:prstGeom prst="rect">
            <a:avLst/>
          </a:prstGeom>
        </p:spPr>
        <p:txBody>
          <a:bodyPr vert="horz" lIns="0" tIns="0" rIns="0" bIns="0" rtlCol="0">
            <a:noAutofit/>
          </a:bodyPr>
          <a:lstStyle>
            <a:lvl1pPr marL="0" indent="0" algn="l" defTabSz="457200" rtl="0" eaLnBrk="1" latinLnBrk="0" hangingPunct="1">
              <a:spcBef>
                <a:spcPts val="1200"/>
              </a:spcBef>
              <a:buClr>
                <a:srgbClr val="752832"/>
              </a:buClr>
              <a:buFont typeface="Wingdings" panose="05000000000000000000" pitchFamily="2" charset="2"/>
              <a:buNone/>
              <a:defRPr lang="en-US" sz="2800" b="0" i="0" kern="1200" cap="small" spc="40" baseline="0" dirty="0" smtClean="0">
                <a:gradFill>
                  <a:gsLst>
                    <a:gs pos="0">
                      <a:srgbClr val="004874"/>
                    </a:gs>
                    <a:gs pos="100000">
                      <a:srgbClr val="041F36"/>
                    </a:gs>
                  </a:gsLst>
                  <a:lin ang="5400000" scaled="1"/>
                </a:gradFill>
                <a:latin typeface="Impact" panose="020B0806030902050204" pitchFamily="34" charset="0"/>
                <a:ea typeface="+mj-ea"/>
                <a:cs typeface="Impact" panose="020B0806030902050204" pitchFamily="34" charset="0"/>
              </a:defRPr>
            </a:lvl1pPr>
            <a:lvl2pPr marL="182880" indent="0" algn="l" defTabSz="457200" rtl="0" eaLnBrk="1" latinLnBrk="0" hangingPunct="1">
              <a:spcBef>
                <a:spcPts val="0"/>
              </a:spcBef>
              <a:buClr>
                <a:srgbClr val="752832"/>
              </a:buClr>
              <a:buFont typeface="Arial" panose="020B0604020202020204" pitchFamily="34" charset="0"/>
              <a:buNone/>
              <a:defRPr sz="1600" kern="1200">
                <a:solidFill>
                  <a:schemeClr val="tx1">
                    <a:lumMod val="65000"/>
                    <a:lumOff val="35000"/>
                  </a:schemeClr>
                </a:solidFill>
                <a:latin typeface="Arial" panose="020B0604020202020204" pitchFamily="34" charset="0"/>
                <a:ea typeface="+mn-ea"/>
                <a:cs typeface="Arial" panose="020B0604020202020204" pitchFamily="34" charset="0"/>
              </a:defRPr>
            </a:lvl2pPr>
            <a:lvl3pPr marL="0" indent="-182880" algn="l" defTabSz="457200" rtl="0" eaLnBrk="1" latinLnBrk="0" hangingPunct="1">
              <a:spcBef>
                <a:spcPts val="300"/>
              </a:spcBef>
              <a:spcAft>
                <a:spcPts val="600"/>
              </a:spcAft>
              <a:buClr>
                <a:srgbClr val="752832"/>
              </a:buClr>
              <a:buFont typeface="Wingdings" panose="05000000000000000000" pitchFamily="2" charset="2"/>
              <a:buChar char="Ø"/>
              <a:defRPr sz="1600" kern="1200">
                <a:solidFill>
                  <a:srgbClr val="275A99"/>
                </a:solidFill>
                <a:latin typeface="Arial" panose="020B0604020202020204" pitchFamily="34" charset="0"/>
                <a:ea typeface="+mn-ea"/>
                <a:cs typeface="Arial" panose="020B0604020202020204" pitchFamily="34" charset="0"/>
              </a:defRPr>
            </a:lvl3pPr>
            <a:lvl4pPr marL="1600200" indent="-228600" algn="l" defTabSz="457200" rtl="0" eaLnBrk="1" latinLnBrk="0" hangingPunct="1">
              <a:spcBef>
                <a:spcPct val="20000"/>
              </a:spcBef>
              <a:buClr>
                <a:srgbClr val="752832"/>
              </a:buClr>
              <a:buFont typeface="Arial" panose="020B0604020202020204" pitchFamily="34" charset="0"/>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4pPr>
            <a:lvl5pPr marL="2057400" indent="-228600" algn="l" defTabSz="457200" rtl="0" eaLnBrk="1" latinLnBrk="0" hangingPunct="1">
              <a:spcBef>
                <a:spcPct val="20000"/>
              </a:spcBef>
              <a:buClr>
                <a:srgbClr val="752832"/>
              </a:buClr>
              <a:buFont typeface="Arial"/>
              <a:buChar char="»"/>
              <a:defRPr sz="1800" kern="1200">
                <a:solidFill>
                  <a:schemeClr val="tx1">
                    <a:lumMod val="65000"/>
                    <a:lumOff val="35000"/>
                  </a:schemeClr>
                </a:solidFill>
                <a:latin typeface="Arial" panose="020B0604020202020204" pitchFamily="34" charset="0"/>
                <a:ea typeface="+mn-ea"/>
                <a:cs typeface="Arial" panose="020B0604020202020204" pitchFamily="34" charset="0"/>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a:lstStyle>
          <a:p>
            <a:r>
              <a:rPr lang="en-US" sz="3600" dirty="0">
                <a:gradFill>
                  <a:gsLst>
                    <a:gs pos="0">
                      <a:srgbClr val="9D1C30"/>
                    </a:gs>
                    <a:gs pos="100000">
                      <a:srgbClr val="041F36"/>
                    </a:gs>
                  </a:gsLst>
                  <a:lin ang="5400000" scaled="1"/>
                </a:gradFill>
              </a:rPr>
              <a:t>What’s on the Website?</a:t>
            </a:r>
          </a:p>
        </p:txBody>
      </p:sp>
    </p:spTree>
    <p:extLst>
      <p:ext uri="{BB962C8B-B14F-4D97-AF65-F5344CB8AC3E}">
        <p14:creationId xmlns:p14="http://schemas.microsoft.com/office/powerpoint/2010/main" val="66789311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Screen Share</a:t>
            </a:r>
          </a:p>
        </p:txBody>
      </p:sp>
    </p:spTree>
    <p:extLst>
      <p:ext uri="{BB962C8B-B14F-4D97-AF65-F5344CB8AC3E}">
        <p14:creationId xmlns:p14="http://schemas.microsoft.com/office/powerpoint/2010/main" val="105511457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Implementation Timeline</a:t>
            </a:r>
          </a:p>
        </p:txBody>
      </p:sp>
      <p:pic>
        <p:nvPicPr>
          <p:cNvPr id="7" name="Picture 6"/>
          <p:cNvPicPr>
            <a:picLocks noChangeAspect="1"/>
          </p:cNvPicPr>
          <p:nvPr/>
        </p:nvPicPr>
        <p:blipFill>
          <a:blip r:embed="rId3"/>
          <a:stretch>
            <a:fillRect/>
          </a:stretch>
        </p:blipFill>
        <p:spPr>
          <a:xfrm>
            <a:off x="785972" y="1121470"/>
            <a:ext cx="6580028" cy="4618050"/>
          </a:xfrm>
          <a:prstGeom prst="rect">
            <a:avLst/>
          </a:prstGeom>
        </p:spPr>
      </p:pic>
    </p:spTree>
    <p:extLst>
      <p:ext uri="{BB962C8B-B14F-4D97-AF65-F5344CB8AC3E}">
        <p14:creationId xmlns:p14="http://schemas.microsoft.com/office/powerpoint/2010/main" val="266426684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43866262"/>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2085" y="3026383"/>
            <a:ext cx="5095324" cy="566738"/>
          </a:xfrm>
        </p:spPr>
        <p:txBody>
          <a:bodyPr/>
          <a:lstStyle/>
          <a:p>
            <a:r>
              <a:rPr lang="en-US" dirty="0"/>
              <a:t>Apprenticeship.usa@dol.gov</a:t>
            </a:r>
          </a:p>
        </p:txBody>
      </p:sp>
      <p:sp>
        <p:nvSpPr>
          <p:cNvPr id="4" name="Text Placeholder 3"/>
          <p:cNvSpPr>
            <a:spLocks noGrp="1"/>
          </p:cNvSpPr>
          <p:nvPr>
            <p:ph type="body" sz="half" idx="11"/>
          </p:nvPr>
        </p:nvSpPr>
        <p:spPr>
          <a:xfrm>
            <a:off x="1772085" y="3804994"/>
            <a:ext cx="5095324" cy="354865"/>
          </a:xfrm>
        </p:spPr>
        <p:txBody>
          <a:bodyPr/>
          <a:lstStyle/>
          <a:p>
            <a:r>
              <a:rPr lang="en-US" sz="2200" b="1" dirty="0"/>
              <a:t>202-693-2796</a:t>
            </a:r>
          </a:p>
        </p:txBody>
      </p:sp>
      <p:sp>
        <p:nvSpPr>
          <p:cNvPr id="19" name="Text Placeholder 18"/>
          <p:cNvSpPr>
            <a:spLocks noGrp="1"/>
          </p:cNvSpPr>
          <p:nvPr>
            <p:ph type="body" sz="quarter" idx="12"/>
          </p:nvPr>
        </p:nvSpPr>
        <p:spPr/>
        <p:txBody>
          <a:bodyPr/>
          <a:lstStyle/>
          <a:p>
            <a:endParaRPr lang="en-US" dirty="0"/>
          </a:p>
        </p:txBody>
      </p:sp>
    </p:spTree>
    <p:extLst>
      <p:ext uri="{BB962C8B-B14F-4D97-AF65-F5344CB8AC3E}">
        <p14:creationId xmlns:p14="http://schemas.microsoft.com/office/powerpoint/2010/main" val="182510116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6416068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Content Placeholder 13"/>
          <p:cNvSpPr>
            <a:spLocks noGrp="1"/>
          </p:cNvSpPr>
          <p:nvPr>
            <p:ph idx="1"/>
          </p:nvPr>
        </p:nvSpPr>
        <p:spPr>
          <a:xfrm>
            <a:off x="457200" y="1209470"/>
            <a:ext cx="6829426" cy="4619830"/>
          </a:xfrm>
        </p:spPr>
        <p:txBody>
          <a:bodyPr>
            <a:normAutofit/>
          </a:bodyPr>
          <a:lstStyle/>
          <a:p>
            <a:r>
              <a:rPr lang="en-US" dirty="0"/>
              <a:t>Welcome</a:t>
            </a:r>
          </a:p>
          <a:p>
            <a:r>
              <a:rPr lang="en-US" dirty="0"/>
              <a:t>Benefits of Diversity </a:t>
            </a:r>
          </a:p>
          <a:p>
            <a:r>
              <a:rPr lang="en-US" dirty="0"/>
              <a:t>Why New EEO Regulations?</a:t>
            </a:r>
          </a:p>
          <a:p>
            <a:r>
              <a:rPr lang="en-US" dirty="0"/>
              <a:t>Overview of New EEO Regulations</a:t>
            </a:r>
          </a:p>
          <a:p>
            <a:r>
              <a:rPr lang="en-US" dirty="0"/>
              <a:t>Technical Assistance &amp; Resources</a:t>
            </a:r>
          </a:p>
          <a:p>
            <a:r>
              <a:rPr lang="en-US" dirty="0"/>
              <a:t>Q &amp; A</a:t>
            </a:r>
          </a:p>
          <a:p>
            <a:r>
              <a:rPr lang="en-US" dirty="0"/>
              <a:t>Wrap-up</a:t>
            </a:r>
          </a:p>
        </p:txBody>
      </p:sp>
    </p:spTree>
    <p:extLst>
      <p:ext uri="{BB962C8B-B14F-4D97-AF65-F5344CB8AC3E}">
        <p14:creationId xmlns:p14="http://schemas.microsoft.com/office/powerpoint/2010/main" val="1426707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Benefits of a Diverse Workforce</a:t>
            </a:r>
          </a:p>
        </p:txBody>
      </p:sp>
      <p:sp>
        <p:nvSpPr>
          <p:cNvPr id="4" name="Text Placeholder 3"/>
          <p:cNvSpPr>
            <a:spLocks noGrp="1"/>
          </p:cNvSpPr>
          <p:nvPr>
            <p:ph type="body" idx="1"/>
          </p:nvPr>
        </p:nvSpPr>
        <p:spPr/>
        <p:txBody>
          <a:bodyPr/>
          <a:lstStyle/>
          <a:p>
            <a:r>
              <a:rPr lang="en-US" dirty="0"/>
              <a:t>How EEO is Good for Business</a:t>
            </a:r>
          </a:p>
        </p:txBody>
      </p:sp>
    </p:spTree>
    <p:extLst>
      <p:ext uri="{BB962C8B-B14F-4D97-AF65-F5344CB8AC3E}">
        <p14:creationId xmlns:p14="http://schemas.microsoft.com/office/powerpoint/2010/main" val="357739386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How DOL is Supporting Diversity</a:t>
            </a:r>
          </a:p>
        </p:txBody>
      </p:sp>
      <p:sp>
        <p:nvSpPr>
          <p:cNvPr id="4" name="Content Placeholder 3"/>
          <p:cNvSpPr>
            <a:spLocks noGrp="1"/>
          </p:cNvSpPr>
          <p:nvPr>
            <p:ph idx="1"/>
          </p:nvPr>
        </p:nvSpPr>
        <p:spPr/>
        <p:txBody>
          <a:bodyPr>
            <a:normAutofit fontScale="92500"/>
          </a:bodyPr>
          <a:lstStyle/>
          <a:p>
            <a:r>
              <a:rPr lang="en-US" dirty="0"/>
              <a:t>Contracted with four National Equity Partners </a:t>
            </a:r>
          </a:p>
          <a:p>
            <a:r>
              <a:rPr lang="en-US" dirty="0"/>
              <a:t>$50.5 million in 37 State Apprenticeship Expansion grants</a:t>
            </a:r>
          </a:p>
          <a:p>
            <a:pPr lvl="1"/>
            <a:r>
              <a:rPr lang="en-US" dirty="0"/>
              <a:t>Diversify apprenticeship programs by expanding and marketing apprenticeship to new sectors and underserved populations</a:t>
            </a:r>
          </a:p>
          <a:p>
            <a:r>
              <a:rPr lang="en-US" dirty="0"/>
              <a:t>Created guide: </a:t>
            </a:r>
            <a:r>
              <a:rPr lang="en-US" i="1" dirty="0"/>
              <a:t>“Pre-Apprenticeship: Pathways for Women into High-Wage Careers”</a:t>
            </a:r>
          </a:p>
          <a:p>
            <a:pPr marL="0" indent="0">
              <a:buNone/>
            </a:pPr>
            <a:endParaRPr lang="en-US" dirty="0"/>
          </a:p>
        </p:txBody>
      </p:sp>
    </p:spTree>
    <p:extLst>
      <p:ext uri="{BB962C8B-B14F-4D97-AF65-F5344CB8AC3E}">
        <p14:creationId xmlns:p14="http://schemas.microsoft.com/office/powerpoint/2010/main" val="935906749"/>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a:t>Why Diversity Matters</a:t>
            </a:r>
            <a:endParaRPr lang="en-US" dirty="0"/>
          </a:p>
        </p:txBody>
      </p:sp>
      <p:sp>
        <p:nvSpPr>
          <p:cNvPr id="5" name="Content Placeholder 4"/>
          <p:cNvSpPr>
            <a:spLocks noGrp="1"/>
          </p:cNvSpPr>
          <p:nvPr>
            <p:ph sz="half" idx="1"/>
          </p:nvPr>
        </p:nvSpPr>
        <p:spPr/>
        <p:txBody>
          <a:bodyPr>
            <a:normAutofit fontScale="92500" lnSpcReduction="10000"/>
          </a:bodyPr>
          <a:lstStyle/>
          <a:p>
            <a:r>
              <a:rPr lang="en-US" dirty="0"/>
              <a:t>Companies in the top 25% for racial and ethnic diversity are </a:t>
            </a:r>
            <a:r>
              <a:rPr lang="en-US" b="1" dirty="0">
                <a:solidFill>
                  <a:srgbClr val="124D95"/>
                </a:solidFill>
              </a:rPr>
              <a:t>35% more likely to have financial returns </a:t>
            </a:r>
            <a:r>
              <a:rPr lang="en-US" dirty="0"/>
              <a:t>above their respective national industry medians.</a:t>
            </a:r>
          </a:p>
          <a:p>
            <a:r>
              <a:rPr lang="en-US" dirty="0"/>
              <a:t>Companies in the top 25% for gender diversity are </a:t>
            </a:r>
            <a:r>
              <a:rPr lang="en-US" b="1" dirty="0">
                <a:solidFill>
                  <a:srgbClr val="124D95"/>
                </a:solidFill>
              </a:rPr>
              <a:t>15% more likely to have financial returns </a:t>
            </a:r>
            <a:r>
              <a:rPr lang="en-US" dirty="0"/>
              <a:t>above their respective national industry medians.</a:t>
            </a:r>
          </a:p>
          <a:p>
            <a:endParaRPr lang="en-US" dirty="0"/>
          </a:p>
        </p:txBody>
      </p:sp>
      <p:sp>
        <p:nvSpPr>
          <p:cNvPr id="6" name="Content Placeholder 5"/>
          <p:cNvSpPr>
            <a:spLocks noGrp="1"/>
          </p:cNvSpPr>
          <p:nvPr>
            <p:ph sz="half" idx="2"/>
          </p:nvPr>
        </p:nvSpPr>
        <p:spPr>
          <a:xfrm>
            <a:off x="4305299" y="1877012"/>
            <a:ext cx="3697797" cy="3929960"/>
          </a:xfrm>
        </p:spPr>
        <p:txBody>
          <a:bodyPr>
            <a:noAutofit/>
          </a:bodyPr>
          <a:lstStyle/>
          <a:p>
            <a:r>
              <a:rPr lang="en-US" sz="2000" dirty="0"/>
              <a:t>Well-managed, diverse teams have the potential to </a:t>
            </a:r>
            <a:r>
              <a:rPr lang="en-US" sz="2000" b="1" dirty="0">
                <a:solidFill>
                  <a:srgbClr val="124D95"/>
                </a:solidFill>
              </a:rPr>
              <a:t>outperform homogenous teams </a:t>
            </a:r>
            <a:r>
              <a:rPr lang="en-US" sz="2000" dirty="0"/>
              <a:t>as they draw on a greater pool of ideas. </a:t>
            </a:r>
          </a:p>
          <a:p>
            <a:r>
              <a:rPr lang="en-US" sz="2000" dirty="0"/>
              <a:t>Workplace diversity translates into </a:t>
            </a:r>
            <a:r>
              <a:rPr lang="en-US" sz="2000" b="1" dirty="0">
                <a:solidFill>
                  <a:srgbClr val="124D95"/>
                </a:solidFill>
              </a:rPr>
              <a:t>better servicing of customers and markets, increased business competitiveness and success.</a:t>
            </a:r>
          </a:p>
        </p:txBody>
      </p:sp>
      <p:sp>
        <p:nvSpPr>
          <p:cNvPr id="8" name="Text Placeholder 7"/>
          <p:cNvSpPr>
            <a:spLocks noGrp="1"/>
          </p:cNvSpPr>
          <p:nvPr>
            <p:ph type="body" idx="10"/>
          </p:nvPr>
        </p:nvSpPr>
        <p:spPr/>
        <p:txBody>
          <a:bodyPr/>
          <a:lstStyle/>
          <a:p>
            <a:r>
              <a:rPr lang="en-US"/>
              <a:t>Quantitative</a:t>
            </a:r>
            <a:endParaRPr lang="en-US" dirty="0"/>
          </a:p>
        </p:txBody>
      </p:sp>
      <p:sp>
        <p:nvSpPr>
          <p:cNvPr id="7" name="Text Placeholder 6"/>
          <p:cNvSpPr>
            <a:spLocks noGrp="1"/>
          </p:cNvSpPr>
          <p:nvPr>
            <p:ph type="body" sz="quarter" idx="3"/>
          </p:nvPr>
        </p:nvSpPr>
        <p:spPr/>
        <p:txBody>
          <a:bodyPr/>
          <a:lstStyle/>
          <a:p>
            <a:r>
              <a:rPr lang="en-US"/>
              <a:t>Qualitative </a:t>
            </a:r>
            <a:endParaRPr lang="en-US" dirty="0"/>
          </a:p>
        </p:txBody>
      </p:sp>
    </p:spTree>
    <p:extLst>
      <p:ext uri="{BB962C8B-B14F-4D97-AF65-F5344CB8AC3E}">
        <p14:creationId xmlns:p14="http://schemas.microsoft.com/office/powerpoint/2010/main" val="264820041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Lonnie Coleman</a:t>
            </a:r>
          </a:p>
        </p:txBody>
      </p:sp>
      <p:sp>
        <p:nvSpPr>
          <p:cNvPr id="11" name="Text Placeholder 10"/>
          <p:cNvSpPr>
            <a:spLocks noGrp="1"/>
          </p:cNvSpPr>
          <p:nvPr>
            <p:ph type="body" sz="half" idx="2"/>
          </p:nvPr>
        </p:nvSpPr>
        <p:spPr/>
        <p:txBody>
          <a:bodyPr>
            <a:normAutofit lnSpcReduction="10000"/>
          </a:bodyPr>
          <a:lstStyle/>
          <a:p>
            <a:r>
              <a:rPr lang="en-US" dirty="0"/>
              <a:t>President</a:t>
            </a:r>
          </a:p>
        </p:txBody>
      </p:sp>
      <p:sp>
        <p:nvSpPr>
          <p:cNvPr id="13" name="Text Placeholder 12"/>
          <p:cNvSpPr>
            <a:spLocks noGrp="1"/>
          </p:cNvSpPr>
          <p:nvPr>
            <p:ph type="body" sz="half" idx="11"/>
          </p:nvPr>
        </p:nvSpPr>
        <p:spPr/>
        <p:txBody>
          <a:bodyPr/>
          <a:lstStyle/>
          <a:p>
            <a:r>
              <a:rPr lang="en-US" dirty="0"/>
              <a:t>Coleman </a:t>
            </a:r>
            <a:r>
              <a:rPr lang="en-US" dirty="0" err="1"/>
              <a:t>Spohn</a:t>
            </a:r>
            <a:r>
              <a:rPr lang="en-US" dirty="0"/>
              <a:t> Corporation</a:t>
            </a:r>
          </a:p>
          <a:p>
            <a:endParaRPr lang="en-US" dirty="0"/>
          </a:p>
          <a:p>
            <a:r>
              <a:rPr lang="en-US" i="1" dirty="0"/>
              <a:t>Member, Advisory Committee on Apprenticeship</a:t>
            </a:r>
          </a:p>
        </p:txBody>
      </p:sp>
      <p:pic>
        <p:nvPicPr>
          <p:cNvPr id="5" name="Picture Placeholder 4"/>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Tree>
    <p:extLst>
      <p:ext uri="{BB962C8B-B14F-4D97-AF65-F5344CB8AC3E}">
        <p14:creationId xmlns:p14="http://schemas.microsoft.com/office/powerpoint/2010/main" val="8140958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a:t>Connie Ashbrook</a:t>
            </a:r>
          </a:p>
        </p:txBody>
      </p:sp>
      <p:sp>
        <p:nvSpPr>
          <p:cNvPr id="5" name="Text Placeholder 4"/>
          <p:cNvSpPr>
            <a:spLocks noGrp="1"/>
          </p:cNvSpPr>
          <p:nvPr>
            <p:ph type="body" sz="half" idx="2"/>
          </p:nvPr>
        </p:nvSpPr>
        <p:spPr/>
        <p:txBody>
          <a:bodyPr>
            <a:normAutofit lnSpcReduction="10000"/>
          </a:bodyPr>
          <a:lstStyle/>
          <a:p>
            <a:r>
              <a:rPr lang="en-US" dirty="0"/>
              <a:t>Executive Director</a:t>
            </a:r>
          </a:p>
        </p:txBody>
      </p:sp>
      <p:pic>
        <p:nvPicPr>
          <p:cNvPr id="3" name="Picture Placeholder 2"/>
          <p:cNvPicPr>
            <a:picLocks noGrp="1" noChangeAspect="1"/>
          </p:cNvPicPr>
          <p:nvPr>
            <p:ph type="pic" sz="quarter" idx="10"/>
          </p:nvPr>
        </p:nvPicPr>
        <p:blipFill>
          <a:blip r:embed="rId3" cstate="screen">
            <a:extLst>
              <a:ext uri="{28A0092B-C50C-407E-A947-70E740481C1C}">
                <a14:useLocalDpi xmlns:a14="http://schemas.microsoft.com/office/drawing/2010/main"/>
              </a:ext>
            </a:extLst>
          </a:blip>
          <a:srcRect/>
          <a:stretch>
            <a:fillRect/>
          </a:stretch>
        </p:blipFill>
        <p:spPr/>
      </p:pic>
      <p:sp>
        <p:nvSpPr>
          <p:cNvPr id="7" name="Text Placeholder 6"/>
          <p:cNvSpPr>
            <a:spLocks noGrp="1"/>
          </p:cNvSpPr>
          <p:nvPr>
            <p:ph type="body" sz="half" idx="11"/>
          </p:nvPr>
        </p:nvSpPr>
        <p:spPr/>
        <p:txBody>
          <a:bodyPr/>
          <a:lstStyle/>
          <a:p>
            <a:r>
              <a:rPr lang="en-US" dirty="0"/>
              <a:t>Oregon Tradeswomen, Inc.</a:t>
            </a:r>
          </a:p>
          <a:p>
            <a:endParaRPr lang="en-US" dirty="0"/>
          </a:p>
          <a:p>
            <a:r>
              <a:rPr lang="en-US" i="1" dirty="0"/>
              <a:t>Member, Advisory Committee on Apprenticeship</a:t>
            </a:r>
          </a:p>
          <a:p>
            <a:endParaRPr lang="en-US" dirty="0"/>
          </a:p>
        </p:txBody>
      </p:sp>
    </p:spTree>
    <p:extLst>
      <p:ext uri="{BB962C8B-B14F-4D97-AF65-F5344CB8AC3E}">
        <p14:creationId xmlns:p14="http://schemas.microsoft.com/office/powerpoint/2010/main" val="79909142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normAutofit/>
          </a:bodyPr>
          <a:lstStyle/>
          <a:p>
            <a:r>
              <a:rPr lang="en-US" dirty="0"/>
              <a:t>Oregon Tradeswomen, Inc.</a:t>
            </a:r>
          </a:p>
        </p:txBody>
      </p:sp>
      <p:sp>
        <p:nvSpPr>
          <p:cNvPr id="7" name="Content Placeholder 6"/>
          <p:cNvSpPr>
            <a:spLocks noGrp="1"/>
          </p:cNvSpPr>
          <p:nvPr>
            <p:ph idx="1"/>
          </p:nvPr>
        </p:nvSpPr>
        <p:spPr>
          <a:xfrm>
            <a:off x="457199" y="1209471"/>
            <a:ext cx="3664387" cy="4686504"/>
          </a:xfrm>
        </p:spPr>
        <p:txBody>
          <a:bodyPr>
            <a:normAutofit fontScale="62500" lnSpcReduction="20000"/>
          </a:bodyPr>
          <a:lstStyle/>
          <a:p>
            <a:pPr marL="0" indent="0">
              <a:buNone/>
            </a:pPr>
            <a:r>
              <a:rPr lang="en-US" dirty="0"/>
              <a:t>Oregon Tradeswomen believes that the revised Rule provides Sponsors with improved guidance and standards on providing Registered Apprenticeship opportunities to all populations. Some of the features that our organization thinks are important are:</a:t>
            </a:r>
          </a:p>
          <a:p>
            <a:r>
              <a:rPr lang="en-US" dirty="0"/>
              <a:t>Anti-harassment training</a:t>
            </a:r>
          </a:p>
          <a:p>
            <a:r>
              <a:rPr lang="en-US" dirty="0"/>
              <a:t>Procedure for resolving complaints</a:t>
            </a:r>
          </a:p>
          <a:p>
            <a:r>
              <a:rPr lang="en-US" dirty="0"/>
              <a:t>Greater focus on including people with disabilities</a:t>
            </a:r>
          </a:p>
          <a:p>
            <a:r>
              <a:rPr lang="en-US" dirty="0"/>
              <a:t>Recruitment obligations that will help reach out to women</a:t>
            </a:r>
          </a:p>
        </p:txBody>
      </p:sp>
      <p:pic>
        <p:nvPicPr>
          <p:cNvPr id="10" name="Picture 9"/>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6860718" y="2400583"/>
            <a:ext cx="1318032" cy="2180142"/>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1" name="Picture 10"/>
          <p:cNvPicPr>
            <a:picLocks noChangeAspect="1"/>
          </p:cNvPicPr>
          <p:nvPr/>
        </p:nvPicPr>
        <p:blipFill rotWithShape="1">
          <a:blip r:embed="rId4" cstate="screen">
            <a:extLst>
              <a:ext uri="{28A0092B-C50C-407E-A947-70E740481C1C}">
                <a14:useLocalDpi xmlns:a14="http://schemas.microsoft.com/office/drawing/2010/main"/>
              </a:ext>
            </a:extLst>
          </a:blip>
          <a:srcRect/>
          <a:stretch/>
        </p:blipFill>
        <p:spPr>
          <a:xfrm>
            <a:off x="5501646" y="1209471"/>
            <a:ext cx="1905915" cy="1715324"/>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2" name="Picture 11"/>
          <p:cNvPicPr>
            <a:picLocks noChangeAspect="1"/>
          </p:cNvPicPr>
          <p:nvPr/>
        </p:nvPicPr>
        <p:blipFill rotWithShape="1">
          <a:blip r:embed="rId5" cstate="screen">
            <a:extLst>
              <a:ext uri="{28A0092B-C50C-407E-A947-70E740481C1C}">
                <a14:useLocalDpi xmlns:a14="http://schemas.microsoft.com/office/drawing/2010/main"/>
              </a:ext>
            </a:extLst>
          </a:blip>
          <a:srcRect/>
          <a:stretch/>
        </p:blipFill>
        <p:spPr>
          <a:xfrm>
            <a:off x="4121586" y="2515022"/>
            <a:ext cx="1752826" cy="1755908"/>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pic>
        <p:nvPicPr>
          <p:cNvPr id="13" name="Picture 12"/>
          <p:cNvPicPr>
            <a:picLocks noChangeAspect="1"/>
          </p:cNvPicPr>
          <p:nvPr/>
        </p:nvPicPr>
        <p:blipFill rotWithShape="1">
          <a:blip r:embed="rId6" cstate="screen">
            <a:extLst>
              <a:ext uri="{28A0092B-C50C-407E-A947-70E740481C1C}">
                <a14:useLocalDpi xmlns:a14="http://schemas.microsoft.com/office/drawing/2010/main"/>
              </a:ext>
            </a:extLst>
          </a:blip>
          <a:srcRect/>
          <a:stretch/>
        </p:blipFill>
        <p:spPr>
          <a:xfrm>
            <a:off x="5349821" y="3923624"/>
            <a:ext cx="1839131" cy="1685014"/>
          </a:xfrm>
          <a:prstGeom prst="rect">
            <a:avLst/>
          </a:prstGeom>
          <a:ln w="190500" cap="sq">
            <a:solidFill>
              <a:schemeClr val="tx2">
                <a:lumMod val="50000"/>
              </a:schemeClr>
            </a:solidFill>
            <a:prstDash val="solid"/>
            <a:miter lim="800000"/>
          </a:ln>
          <a:effectLst>
            <a:outerShdw blurRad="50800" dist="38100" dir="2700000" algn="tl" rotWithShape="0">
              <a:prstClr val="black">
                <a:alpha val="40000"/>
              </a:prstClr>
            </a:outerShdw>
          </a:effectLst>
          <a:scene3d>
            <a:camera prst="perspectiveFront" fov="5400000"/>
            <a:lightRig rig="threePt" dir="t">
              <a:rot lat="0" lon="0" rev="2100000"/>
            </a:lightRig>
          </a:scene3d>
          <a:sp3d extrusionH="25400">
            <a:bevelT w="304800" h="152400" prst="hardEdge"/>
            <a:extrusionClr>
              <a:srgbClr val="000000"/>
            </a:extrusionClr>
          </a:sp3d>
        </p:spPr>
      </p:pic>
      <p:sp>
        <p:nvSpPr>
          <p:cNvPr id="14" name="TextBox 13"/>
          <p:cNvSpPr txBox="1"/>
          <p:nvPr/>
        </p:nvSpPr>
        <p:spPr>
          <a:xfrm>
            <a:off x="457199" y="5269759"/>
            <a:ext cx="4962274" cy="692497"/>
          </a:xfrm>
          <a:prstGeom prst="rect">
            <a:avLst/>
          </a:prstGeom>
          <a:noFill/>
        </p:spPr>
        <p:txBody>
          <a:bodyPr wrap="square" rtlCol="0">
            <a:spAutoFit/>
          </a:bodyPr>
          <a:lstStyle/>
          <a:p>
            <a:r>
              <a:rPr lang="en-US" sz="1300" b="1" i="1" dirty="0">
                <a:solidFill>
                  <a:schemeClr val="tx1">
                    <a:lumMod val="50000"/>
                    <a:lumOff val="50000"/>
                  </a:schemeClr>
                </a:solidFill>
              </a:rPr>
              <a:t>From Roofer to Cement Mason, Carpenter, Laborer and more – women have shown they excel in construction apprenticeships.</a:t>
            </a:r>
            <a:endParaRPr lang="en-US" sz="1300" dirty="0">
              <a:solidFill>
                <a:schemeClr val="tx1">
                  <a:lumMod val="50000"/>
                  <a:lumOff val="50000"/>
                </a:schemeClr>
              </a:solidFill>
            </a:endParaRPr>
          </a:p>
        </p:txBody>
      </p:sp>
    </p:spTree>
    <p:extLst>
      <p:ext uri="{BB962C8B-B14F-4D97-AF65-F5344CB8AC3E}">
        <p14:creationId xmlns:p14="http://schemas.microsoft.com/office/powerpoint/2010/main" val="2234175215"/>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UIDATA" val="&lt;database version=&quot;11.0&quot;&gt;&lt;object type=&quot;1&quot; unique_id=&quot;10001&quot;&gt;&lt;object type=&quot;2&quot; unique_id=&quot;10002&quot;&gt;&lt;object type=&quot;3&quot; unique_id=&quot;10003&quot;&gt;&lt;property id=&quot;20148&quot; value=&quot;5&quot;/&gt;&lt;property id=&quot;20300&quot; value=&quot;Slide 1 - &amp;quot;Equal Employment Opportunity&amp;quot;&quot;/&gt;&lt;property id=&quot;20307&quot; value=&quot;256&quot;/&gt;&lt;/object&gt;&lt;object type=&quot;3&quot; unique_id=&quot;10004&quot;&gt;&lt;property id=&quot;20148&quot; value=&quot;5&quot;/&gt;&lt;property id=&quot;20300&quot; value=&quot;Slide 2 - &amp;quot;John Ladd&amp;quot;&quot;/&gt;&lt;property id=&quot;20307&quot; value=&quot;274&quot;/&gt;&lt;/object&gt;&lt;object type=&quot;3&quot; unique_id=&quot;10005&quot;&gt;&lt;property id=&quot;20148&quot; value=&quot;5&quot;/&gt;&lt;property id=&quot;20300&quot; value=&quot;Slide 3&quot;/&gt;&lt;property id=&quot;20307&quot; value=&quot;275&quot;/&gt;&lt;/object&gt;&lt;object type=&quot;3&quot; unique_id=&quot;10006&quot;&gt;&lt;property id=&quot;20148&quot; value=&quot;5&quot;/&gt;&lt;property id=&quot;20300&quot; value=&quot;Slide 4 - &amp;quot;Benefits of a Diverse Workforce&amp;quot;&quot;/&gt;&lt;property id=&quot;20307&quot; value=&quot;291&quot;/&gt;&lt;/object&gt;&lt;object type=&quot;3&quot; unique_id=&quot;10007&quot;&gt;&lt;property id=&quot;20148&quot; value=&quot;5&quot;/&gt;&lt;property id=&quot;20300&quot; value=&quot;Slide 5 - &amp;quot;How DOL is Supporting Diversity&amp;quot;&quot;/&gt;&lt;property id=&quot;20307&quot; value=&quot;276&quot;/&gt;&lt;/object&gt;&lt;object type=&quot;3&quot; unique_id=&quot;10008&quot;&gt;&lt;property id=&quot;20148&quot; value=&quot;5&quot;/&gt;&lt;property id=&quot;20300&quot; value=&quot;Slide 6 - &amp;quot;Why Diversity Matters&amp;quot;&quot;/&gt;&lt;property id=&quot;20307&quot; value=&quot;310&quot;/&gt;&lt;/object&gt;&lt;object type=&quot;3&quot; unique_id=&quot;10009&quot;&gt;&lt;property id=&quot;20148&quot; value=&quot;5&quot;/&gt;&lt;property id=&quot;20300&quot; value=&quot;Slide 7 - &amp;quot;Lonnie Coleman&amp;quot;&quot;/&gt;&lt;property id=&quot;20307&quot; value=&quot;278&quot;/&gt;&lt;/object&gt;&lt;object type=&quot;3&quot; unique_id=&quot;10010&quot;&gt;&lt;property id=&quot;20148&quot; value=&quot;5&quot;/&gt;&lt;property id=&quot;20300&quot; value=&quot;Slide 8 - &amp;quot;Connie Ashbrook&amp;quot;&quot;/&gt;&lt;property id=&quot;20307&quot; value=&quot;281&quot;/&gt;&lt;/object&gt;&lt;object type=&quot;3&quot; unique_id=&quot;10011&quot;&gt;&lt;property id=&quot;20148&quot; value=&quot;5&quot;/&gt;&lt;property id=&quot;20300&quot; value=&quot;Slide 9 - &amp;quot;Oregon Tradeswomen, Inc.&amp;quot;&quot;/&gt;&lt;property id=&quot;20307&quot; value=&quot;323&quot;/&gt;&lt;/object&gt;&lt;object type=&quot;3&quot; unique_id=&quot;10012&quot;&gt;&lt;property id=&quot;20148&quot; value=&quot;5&quot;/&gt;&lt;property id=&quot;20300&quot; value=&quot;Slide 10 - &amp;quot;Why is the USDOL Implementing new EEO Regulations?&amp;quot;&quot;/&gt;&lt;property id=&quot;20307&quot; value=&quot;311&quot;/&gt;&lt;/object&gt;&lt;object type=&quot;3&quot; unique_id=&quot;10013&quot;&gt;&lt;property id=&quot;20148&quot; value=&quot;5&quot;/&gt;&lt;property id=&quot;20300&quot; value=&quot;Slide 11 - &amp;quot;Why did DOL update the EEO Regulations?&amp;quot;&quot;/&gt;&lt;property id=&quot;20307&quot; value=&quot;293&quot;/&gt;&lt;/object&gt;&lt;object type=&quot;3&quot; unique_id=&quot;10014&quot;&gt;&lt;property id=&quot;20148&quot; value=&quot;5&quot;/&gt;&lt;property id=&quot;20300&quot; value=&quot;Slide 12 - &amp;quot;Key Changes&amp;quot;&quot;/&gt;&lt;property id=&quot;20307&quot; value=&quot;282&quot;/&gt;&lt;/object&gt;&lt;object type=&quot;3&quot; unique_id=&quot;10015&quot;&gt;&lt;property id=&quot;20148&quot; value=&quot;5&quot;/&gt;&lt;property id=&quot;20300&quot; value=&quot;Slide 13 - &amp;quot;An Overview of the New  Apprenticeship EEO Regulations&amp;quot;&quot;/&gt;&lt;property id=&quot;20307&quot; value=&quot;257&quot;/&gt;&lt;/object&gt;&lt;object type=&quot;3&quot; unique_id=&quot;10016&quot;&gt;&lt;property id=&quot;20148&quot; value=&quot;5&quot;/&gt;&lt;property id=&quot;20300&quot; value=&quot;Slide 14 - &amp;quot;What is New/Updated in 29 CFR 30? &amp;quot;&quot;/&gt;&lt;property id=&quot;20307&quot; value=&quot;316&quot;/&gt;&lt;/object&gt;&lt;object type=&quot;3&quot; unique_id=&quot;10017&quot;&gt;&lt;property id=&quot;20148&quot; value=&quot;5&quot;/&gt;&lt;property id=&quot;20300&quot; value=&quot;Slide 15 - &amp;quot;Who is covered by these protections?  Protected Populations/Groups &amp;quot;&quot;/&gt;&lt;property id=&quot;20307&quot; value=&quot;317&quot;/&gt;&lt;/object&gt;&lt;object type=&quot;3&quot; unique_id=&quot;10018&quot;&gt;&lt;property id=&quot;20148&quot; value=&quot;5&quot;/&gt;&lt;property id=&quot;20300&quot; value=&quot;Slide 16 - &amp;quot;All Sponsors’ General Obligations to Ensure Equal Opportunity&amp;quot;&quot;/&gt;&lt;property id=&quot;20307&quot; value=&quot;318&quot;/&gt;&lt;/object&gt;&lt;object type=&quot;3&quot; unique_id=&quot;10019&quot;&gt;&lt;property id=&quot;20148&quot; value=&quot;5&quot;/&gt;&lt;property id=&quot;20300&quot; value=&quot;Slide 17 - &amp;quot;Sponsor AAP Obligations (sponsors with 5 or more Apprentices)  &amp;quot;&quot;/&gt;&lt;property id=&quot;20307&quot; value=&quot;319&quot;/&gt;&lt;/object&gt;&lt;object type=&quot;3&quot; unique_id=&quot;10020&quot;&gt;&lt;property id=&quot;20148&quot; value=&quot;5&quot;/&gt;&lt;property id=&quot;20300&quot; value=&quot;Slide 18 - &amp;quot;Utilization Analyses and Goals for Race/Sex/Ethnicity&amp;quot;&quot;/&gt;&lt;property id=&quot;20307&quot; value=&quot;320&quot;/&gt;&lt;/object&gt;&lt;object type=&quot;3&quot; unique_id=&quot;10021&quot;&gt;&lt;property id=&quot;20148&quot; value=&quot;5&quot;/&gt;&lt;property id=&quot;20300&quot; value=&quot;Slide 19 - &amp;quot;New Focus on Apprenticeships for Individuals with Disabilities&amp;quot;&quot;/&gt;&lt;property id=&quot;20307&quot; value=&quot;321&quot;/&gt;&lt;/object&gt;&lt;object type=&quot;3&quot; unique_id=&quot;10022&quot;&gt;&lt;property id=&quot;20148&quot; value=&quot;5&quot;/&gt;&lt;property id=&quot;20300&quot; value=&quot;Slide 20 - &amp;quot;State Apprenticeship Agency Plans&amp;quot;&quot;/&gt;&lt;property id=&quot;20307&quot; value=&quot;322&quot;/&gt;&lt;/object&gt;&lt;object type=&quot;3&quot; unique_id=&quot;10023&quot;&gt;&lt;property id=&quot;20148&quot; value=&quot;5&quot;/&gt;&lt;property id=&quot;20300&quot; value=&quot;Slide 21 - &amp;quot;Technical Assistance &amp;amp; Resources &amp;quot;&quot;/&gt;&lt;property id=&quot;20307&quot; value=&quot;292&quot;/&gt;&lt;/object&gt;&lt;object type=&quot;3&quot; unique_id=&quot;10024&quot;&gt;&lt;property id=&quot;20148&quot; value=&quot;5&quot;/&gt;&lt;property id=&quot;20300&quot; value=&quot;Slide 22 - &amp;quot;Technical Assistance&amp;quot;&quot;/&gt;&lt;property id=&quot;20307&quot; value=&quot;298&quot;/&gt;&lt;/object&gt;&lt;object type=&quot;3&quot; unique_id=&quot;10025&quot;&gt;&lt;property id=&quot;20148&quot; value=&quot;5&quot;/&gt;&lt;property id=&quot;20300&quot; value=&quot;Slide 23&quot;/&gt;&lt;property id=&quot;20307&quot; value=&quot;263&quot;/&gt;&lt;/object&gt;&lt;object type=&quot;3&quot; unique_id=&quot;10026&quot;&gt;&lt;property id=&quot;20148&quot; value=&quot;5&quot;/&gt;&lt;property id=&quot;20300&quot; value=&quot;Slide 24 - &amp;quot;Screen Share&amp;quot;&quot;/&gt;&lt;property id=&quot;20307&quot; value=&quot;312&quot;/&gt;&lt;/object&gt;&lt;object type=&quot;3&quot; unique_id=&quot;10027&quot;&gt;&lt;property id=&quot;20148&quot; value=&quot;5&quot;/&gt;&lt;property id=&quot;20300&quot; value=&quot;Slide 25 - &amp;quot;Implementation Timeline&amp;quot;&quot;/&gt;&lt;property id=&quot;20307&quot; value=&quot;315&quot;/&gt;&lt;/object&gt;&lt;object type=&quot;3&quot; unique_id=&quot;10028&quot;&gt;&lt;property id=&quot;20148&quot; value=&quot;5&quot;/&gt;&lt;property id=&quot;20300&quot; value=&quot;Slide 26&quot;/&gt;&lt;property id=&quot;20307&quot; value=&quot;294&quot;/&gt;&lt;/object&gt;&lt;object type=&quot;3&quot; unique_id=&quot;10029&quot;&gt;&lt;property id=&quot;20148&quot; value=&quot;5&quot;/&gt;&lt;property id=&quot;20300&quot; value=&quot;Slide 27 - &amp;quot;Apprenticeship.usa@dol.gov&amp;quot;&quot;/&gt;&lt;property id=&quot;20307&quot; value=&quot;268&quot;/&gt;&lt;/object&gt;&lt;object type=&quot;3&quot; unique_id=&quot;10030&quot;&gt;&lt;property id=&quot;20148&quot; value=&quot;5&quot;/&gt;&lt;property id=&quot;20300&quot; value=&quot;Slide 28&quot;/&gt;&lt;property id=&quot;20307&quot; value=&quot;269&quot;/&gt;&lt;/object&gt;&lt;/object&gt;&lt;object type=&quot;8&quot; unique_id=&quot;10060&quot;&gt;&lt;/object&gt;&lt;/object&gt;&lt;/database&gt;"/>
  <p:tag name="MMPROD_NEXTUNIQUEID" val="10009"/>
  <p:tag name="SECTOMILLISECCONVERTED" val="1"/>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rial">
      <a:maj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panose="020B0604020202020204"/>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Glossy">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12700" cap="flat" cmpd="sng" algn="ctr">
          <a:solidFill>
            <a:schemeClr val="phClr">
              <a:tint val="95000"/>
              <a:shade val="95000"/>
              <a:satMod val="120000"/>
            </a:schemeClr>
          </a:solidFill>
          <a:prstDash val="solid"/>
        </a:ln>
        <a:ln w="55000" cap="flat" cmpd="thickThin" algn="ctr">
          <a:solidFill>
            <a:schemeClr val="phClr">
              <a:tint val="90000"/>
              <a:satMod val="130000"/>
            </a:schemeClr>
          </a:solidFill>
          <a:prstDash val="solid"/>
        </a:ln>
        <a:ln w="50800" cap="flat" cmpd="sng"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F2053964B432124484D06FC4578B0C8F" ma:contentTypeVersion="3" ma:contentTypeDescription="Create a new document." ma:contentTypeScope="" ma:versionID="98071d63d4021d11f45df0c9c30b0cd5">
  <xsd:schema xmlns:xsd="http://www.w3.org/2001/XMLSchema" xmlns:xs="http://www.w3.org/2001/XMLSchema" xmlns:p="http://schemas.microsoft.com/office/2006/metadata/properties" xmlns:ns1="http://schemas.microsoft.com/sharepoint/v3" xmlns:ns2="e9383cf3-6c95-48c0-84cb-ffd9d14604cc" targetNamespace="http://schemas.microsoft.com/office/2006/metadata/properties" ma:root="true" ma:fieldsID="b1decc0ea41c9edb327cd2b523750918" ns1:_="" ns2:_="">
    <xsd:import namespace="http://schemas.microsoft.com/sharepoint/v3"/>
    <xsd:import namespace="e9383cf3-6c95-48c0-84cb-ffd9d14604cc"/>
    <xsd:element name="properties">
      <xsd:complexType>
        <xsd:sequence>
          <xsd:element name="documentManagement">
            <xsd:complexType>
              <xsd:all>
                <xsd:element ref="ns1:PublishingStartDate" minOccurs="0"/>
                <xsd:element ref="ns1:PublishingExpirationDate" minOccurs="0"/>
                <xsd:element ref="ns2:SharedWithUsers" minOccurs="0"/>
                <xsd:element ref="ns2: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8" nillable="true" ma:displayName="Scheduling Start Date" ma:description="Scheduling Start Date is a site column created by the Publishing feature. It is used to specify the date and time on which this page will first appear to site visitors." ma:internalName="PublishingStartDate">
      <xsd:simpleType>
        <xsd:restriction base="dms:Unknown"/>
      </xsd:simpleType>
    </xsd:element>
    <xsd:element name="PublishingExpirationDate" ma:index="9" nillable="true" ma:displayName="Scheduling End Date" ma:description="Scheduling End Date is a site column created by the Publishing feature. It is used to specify the date and time on which this page will no longer appear to site visitors."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e9383cf3-6c95-48c0-84cb-ffd9d14604cc" elementFormDefault="qualified">
    <xsd:import namespace="http://schemas.microsoft.com/office/2006/documentManagement/types"/>
    <xsd:import namespace="http://schemas.microsoft.com/office/infopath/2007/PartnerControls"/>
    <xsd:element name="SharedWithUsers" ma:index="10"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1" nillable="true" ma:displayName="Shared With Details" ma:description=""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PublishingExpirationDate xmlns="http://schemas.microsoft.com/sharepoint/v3" xsi:nil="true"/>
    <PublishingStartDate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60DBBB9F-86D2-4379-A7C2-A861607192D3}">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e9383cf3-6c95-48c0-84cb-ffd9d14604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F299FABE-F075-4170-B0FC-0F50F64BC7EA}">
  <ds:schemaRefs>
    <ds:schemaRef ds:uri="http://schemas.microsoft.com/office/infopath/2007/PartnerControls"/>
    <ds:schemaRef ds:uri="http://schemas.microsoft.com/office/2006/documentManagement/types"/>
    <ds:schemaRef ds:uri="http://purl.org/dc/elements/1.1/"/>
    <ds:schemaRef ds:uri="http://schemas.microsoft.com/office/2006/metadata/properties"/>
    <ds:schemaRef ds:uri="http://schemas.microsoft.com/sharepoint/v3"/>
    <ds:schemaRef ds:uri="e9383cf3-6c95-48c0-84cb-ffd9d14604cc"/>
    <ds:schemaRef ds:uri="http://purl.org/dc/terms/"/>
    <ds:schemaRef ds:uri="http://schemas.openxmlformats.org/package/2006/metadata/core-properties"/>
    <ds:schemaRef ds:uri="http://purl.org/dc/dcmitype/"/>
    <ds:schemaRef ds:uri="http://www.w3.org/XML/1998/namespace"/>
  </ds:schemaRefs>
</ds:datastoreItem>
</file>

<file path=customXml/itemProps3.xml><?xml version="1.0" encoding="utf-8"?>
<ds:datastoreItem xmlns:ds="http://schemas.openxmlformats.org/officeDocument/2006/customXml" ds:itemID="{E72B0F0D-BA69-4A76-9042-3A2B021984D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3786</TotalTime>
  <Words>1207</Words>
  <Application>Microsoft Office PowerPoint</Application>
  <PresentationFormat>On-screen Show (4:3)</PresentationFormat>
  <Paragraphs>161</Paragraphs>
  <Slides>28</Slides>
  <Notes>27</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28</vt:i4>
      </vt:variant>
    </vt:vector>
  </HeadingPairs>
  <TitlesOfParts>
    <vt:vector size="36" baseType="lpstr">
      <vt:lpstr>Arial</vt:lpstr>
      <vt:lpstr>Calibri</vt:lpstr>
      <vt:lpstr>Impact</vt:lpstr>
      <vt:lpstr>Myriad Pro</vt:lpstr>
      <vt:lpstr>Myriad Pro Cond</vt:lpstr>
      <vt:lpstr>Times New Roman</vt:lpstr>
      <vt:lpstr>Wingdings</vt:lpstr>
      <vt:lpstr>Office Theme</vt:lpstr>
      <vt:lpstr>Equal Employment Opportunity</vt:lpstr>
      <vt:lpstr>John Ladd</vt:lpstr>
      <vt:lpstr>PowerPoint Presentation</vt:lpstr>
      <vt:lpstr>Benefits of a Diverse Workforce</vt:lpstr>
      <vt:lpstr>How DOL is Supporting Diversity</vt:lpstr>
      <vt:lpstr>Why Diversity Matters</vt:lpstr>
      <vt:lpstr>Lonnie Coleman</vt:lpstr>
      <vt:lpstr>Connie Ashbrook</vt:lpstr>
      <vt:lpstr>Oregon Tradeswomen, Inc.</vt:lpstr>
      <vt:lpstr>Why is the USDOL Implementing new EEO Regulations?</vt:lpstr>
      <vt:lpstr>Why did DOL update the EEO Regulations?</vt:lpstr>
      <vt:lpstr>Key Changes</vt:lpstr>
      <vt:lpstr>An Overview of the New  Apprenticeship EEO Regulations</vt:lpstr>
      <vt:lpstr>What is New/Updated in 29 CFR 30? </vt:lpstr>
      <vt:lpstr>Who is covered by these protections?  Protected Populations/Groups </vt:lpstr>
      <vt:lpstr>All Sponsors’ General Obligations to Ensure Equal Opportunity</vt:lpstr>
      <vt:lpstr>Sponsor AAP Obligations (sponsors with 5 or more Apprentices)  </vt:lpstr>
      <vt:lpstr>Utilization Analyses and Goals for Race/Sex/Ethnicity</vt:lpstr>
      <vt:lpstr>New Focus on Apprenticeships for Individuals with Disabilities</vt:lpstr>
      <vt:lpstr>State Apprenticeship Agency Plans</vt:lpstr>
      <vt:lpstr>Technical Assistance &amp; Resources </vt:lpstr>
      <vt:lpstr>Technical Assistance</vt:lpstr>
      <vt:lpstr>PowerPoint Presentation</vt:lpstr>
      <vt:lpstr>Screen Share</vt:lpstr>
      <vt:lpstr>Implementation Timeline</vt:lpstr>
      <vt:lpstr>PowerPoint Presentation</vt:lpstr>
      <vt:lpstr>Apprenticeship.usa@dol.gov</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Fernando Medrano</dc:creator>
  <cp:lastModifiedBy>Jennifer Jacobs</cp:lastModifiedBy>
  <cp:revision>206</cp:revision>
  <dcterms:created xsi:type="dcterms:W3CDTF">2014-04-10T03:33:57Z</dcterms:created>
  <dcterms:modified xsi:type="dcterms:W3CDTF">2017-01-12T14:34:25Z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0x010100F2053964B432124484D06FC4578B0C8F</vt:lpwstr>
  </property>
</Properties>
</file>